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charts/chart2.xml" ContentType="application/vnd.openxmlformats-officedocument.drawingml.chart+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6"/>
    <p:sldMasterId id="2147483677" r:id="rId7"/>
  </p:sldMasterIdLst>
  <p:notesMasterIdLst>
    <p:notesMasterId r:id="rId121"/>
  </p:notesMasterIdLst>
  <p:handoutMasterIdLst>
    <p:handoutMasterId r:id="rId122"/>
  </p:handoutMasterIdLst>
  <p:sldIdLst>
    <p:sldId id="350" r:id="rId8"/>
    <p:sldId id="455" r:id="rId9"/>
    <p:sldId id="392" r:id="rId10"/>
    <p:sldId id="471" r:id="rId11"/>
    <p:sldId id="511" r:id="rId12"/>
    <p:sldId id="387" r:id="rId13"/>
    <p:sldId id="361" r:id="rId14"/>
    <p:sldId id="381" r:id="rId15"/>
    <p:sldId id="382" r:id="rId16"/>
    <p:sldId id="273" r:id="rId17"/>
    <p:sldId id="271" r:id="rId18"/>
    <p:sldId id="394" r:id="rId19"/>
    <p:sldId id="503" r:id="rId20"/>
    <p:sldId id="351" r:id="rId21"/>
    <p:sldId id="384" r:id="rId22"/>
    <p:sldId id="452" r:id="rId23"/>
    <p:sldId id="395" r:id="rId24"/>
    <p:sldId id="472" r:id="rId25"/>
    <p:sldId id="354" r:id="rId26"/>
    <p:sldId id="396" r:id="rId27"/>
    <p:sldId id="500" r:id="rId28"/>
    <p:sldId id="554" r:id="rId29"/>
    <p:sldId id="543" r:id="rId30"/>
    <p:sldId id="504" r:id="rId31"/>
    <p:sldId id="277" r:id="rId32"/>
    <p:sldId id="473" r:id="rId33"/>
    <p:sldId id="386" r:id="rId34"/>
    <p:sldId id="389" r:id="rId35"/>
    <p:sldId id="485" r:id="rId36"/>
    <p:sldId id="447" r:id="rId37"/>
    <p:sldId id="449" r:id="rId38"/>
    <p:sldId id="448" r:id="rId39"/>
    <p:sldId id="450" r:id="rId40"/>
    <p:sldId id="362" r:id="rId41"/>
    <p:sldId id="398" r:id="rId42"/>
    <p:sldId id="451" r:id="rId43"/>
    <p:sldId id="475" r:id="rId44"/>
    <p:sldId id="397" r:id="rId45"/>
    <p:sldId id="564" r:id="rId46"/>
    <p:sldId id="499" r:id="rId47"/>
    <p:sldId id="366" r:id="rId48"/>
    <p:sldId id="404" r:id="rId49"/>
    <p:sldId id="391" r:id="rId50"/>
    <p:sldId id="442" r:id="rId51"/>
    <p:sldId id="443" r:id="rId52"/>
    <p:sldId id="476" r:id="rId53"/>
    <p:sldId id="367" r:id="rId54"/>
    <p:sldId id="481" r:id="rId55"/>
    <p:sldId id="368" r:id="rId56"/>
    <p:sldId id="478" r:id="rId57"/>
    <p:sldId id="479" r:id="rId58"/>
    <p:sldId id="369" r:id="rId59"/>
    <p:sldId id="371" r:id="rId60"/>
    <p:sldId id="470" r:id="rId61"/>
    <p:sldId id="405" r:id="rId62"/>
    <p:sldId id="539" r:id="rId63"/>
    <p:sldId id="399" r:id="rId64"/>
    <p:sldId id="401" r:id="rId65"/>
    <p:sldId id="474" r:id="rId66"/>
    <p:sldId id="406" r:id="rId67"/>
    <p:sldId id="373" r:id="rId68"/>
    <p:sldId id="537" r:id="rId69"/>
    <p:sldId id="402" r:id="rId70"/>
    <p:sldId id="534" r:id="rId71"/>
    <p:sldId id="374" r:id="rId72"/>
    <p:sldId id="378" r:id="rId73"/>
    <p:sldId id="535" r:id="rId74"/>
    <p:sldId id="505" r:id="rId75"/>
    <p:sldId id="546" r:id="rId76"/>
    <p:sldId id="544" r:id="rId77"/>
    <p:sldId id="510" r:id="rId78"/>
    <p:sldId id="507" r:id="rId79"/>
    <p:sldId id="508" r:id="rId80"/>
    <p:sldId id="509" r:id="rId81"/>
    <p:sldId id="480" r:id="rId82"/>
    <p:sldId id="375" r:id="rId83"/>
    <p:sldId id="545" r:id="rId84"/>
    <p:sldId id="517" r:id="rId85"/>
    <p:sldId id="512" r:id="rId86"/>
    <p:sldId id="513" r:id="rId87"/>
    <p:sldId id="542" r:id="rId88"/>
    <p:sldId id="514" r:id="rId89"/>
    <p:sldId id="515" r:id="rId90"/>
    <p:sldId id="519" r:id="rId91"/>
    <p:sldId id="520" r:id="rId92"/>
    <p:sldId id="521" r:id="rId93"/>
    <p:sldId id="522" r:id="rId94"/>
    <p:sldId id="524" r:id="rId95"/>
    <p:sldId id="525" r:id="rId96"/>
    <p:sldId id="526" r:id="rId97"/>
    <p:sldId id="527" r:id="rId98"/>
    <p:sldId id="528" r:id="rId99"/>
    <p:sldId id="565" r:id="rId100"/>
    <p:sldId id="529" r:id="rId101"/>
    <p:sldId id="460" r:id="rId102"/>
    <p:sldId id="461" r:id="rId103"/>
    <p:sldId id="462" r:id="rId104"/>
    <p:sldId id="463" r:id="rId105"/>
    <p:sldId id="464" r:id="rId106"/>
    <p:sldId id="465" r:id="rId107"/>
    <p:sldId id="417" r:id="rId108"/>
    <p:sldId id="466" r:id="rId109"/>
    <p:sldId id="419" r:id="rId110"/>
    <p:sldId id="467" r:id="rId111"/>
    <p:sldId id="468" r:id="rId112"/>
    <p:sldId id="530" r:id="rId113"/>
    <p:sldId id="531" r:id="rId114"/>
    <p:sldId id="532" r:id="rId115"/>
    <p:sldId id="538" r:id="rId116"/>
    <p:sldId id="340" r:id="rId117"/>
    <p:sldId id="306" r:id="rId118"/>
    <p:sldId id="345" r:id="rId119"/>
    <p:sldId id="540" r:id="rId120"/>
  </p:sldIdLst>
  <p:sldSz cx="9144000" cy="6858000" type="screen4x3"/>
  <p:notesSz cx="7010400" cy="9236075"/>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susko, Mike" initials="KM" lastIdx="14" clrIdx="0">
    <p:extLst/>
  </p:cmAuthor>
  <p:cmAuthor id="2" name="Madeleine Strum" initials="MS" lastIdx="1" clrIdx="1">
    <p:extLst/>
  </p:cmAuthor>
  <p:cmAuthor id="3" name="Strum, Madeleine" initials="SM" lastIdx="13" clrIdx="2">
    <p:extLst>
      <p:ext uri="{19B8F6BF-5375-455C-9EA6-DF929625EA0E}">
        <p15:presenceInfo xmlns:p15="http://schemas.microsoft.com/office/powerpoint/2012/main" userId="S-1-5-21-1339303556-449845944-1601390327-164701" providerId="AD"/>
      </p:ext>
    </p:extLst>
  </p:cmAuthor>
  <p:cmAuthor id="4" name="Eyth, Alison" initials="EA" lastIdx="4" clrIdx="3"/>
  <p:cmAuthor id="5" name="Tejas Shah" initials="TS" lastIdx="10" clrIdx="4"/>
  <p:cmAuthor id="6" name="Bray, Casey" initials="BC" lastIdx="1" clrIdx="5">
    <p:extLst>
      <p:ext uri="{19B8F6BF-5375-455C-9EA6-DF929625EA0E}">
        <p15:presenceInfo xmlns:p15="http://schemas.microsoft.com/office/powerpoint/2012/main" userId="S-1-5-21-1339303556-449845944-1601390327-3976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AA5"/>
    <a:srgbClr val="026CB6"/>
    <a:srgbClr val="CC6600"/>
    <a:srgbClr val="056CB6"/>
    <a:srgbClr val="003F69"/>
    <a:srgbClr val="0070B9"/>
    <a:srgbClr val="669900"/>
    <a:srgbClr val="355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77793" autoAdjust="0"/>
  </p:normalViewPr>
  <p:slideViewPr>
    <p:cSldViewPr>
      <p:cViewPr varScale="1">
        <p:scale>
          <a:sx n="62" d="100"/>
          <a:sy n="62" d="100"/>
        </p:scale>
        <p:origin x="845" y="3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 r:id="rId85" collapse="1"/>
      <p:sld r:id="rId86" collapse="1"/>
      <p:sld r:id="rId87" collapse="1"/>
      <p:sld r:id="rId88" collapse="1"/>
      <p:sld r:id="rId89" collapse="1"/>
      <p:sld r:id="rId90" collapse="1"/>
      <p:sld r:id="rId91" collapse="1"/>
      <p:sld r:id="rId92"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3029" y="-101"/>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commentAuthors" Target="commentAuthors.xml"/><Relationship Id="rId5" Type="http://schemas.openxmlformats.org/officeDocument/2006/relationships/customXml" Target="../customXml/item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13" Type="http://schemas.openxmlformats.org/officeDocument/2006/relationships/slide" Target="slides/slide106.xml"/><Relationship Id="rId118" Type="http://schemas.openxmlformats.org/officeDocument/2006/relationships/slide" Target="slides/slide111.xml"/><Relationship Id="rId12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slide" Target="slides/slide109.xml"/><Relationship Id="rId124"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slide" Target="slides/slide112.xml"/><Relationship Id="rId12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viewProps" Target="viewProps.xml"/><Relationship Id="rId7" Type="http://schemas.openxmlformats.org/officeDocument/2006/relationships/slideMaster" Target="slideMasters/slideMaster2.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61" Type="http://schemas.openxmlformats.org/officeDocument/2006/relationships/slide" Target="slides/slide54.xml"/><Relationship Id="rId82" Type="http://schemas.openxmlformats.org/officeDocument/2006/relationships/slide" Target="slides/slide75.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7.xml"/><Relationship Id="rId39" Type="http://schemas.openxmlformats.org/officeDocument/2006/relationships/slide" Target="slides/slide40.xml"/><Relationship Id="rId21" Type="http://schemas.openxmlformats.org/officeDocument/2006/relationships/slide" Target="slides/slide21.xml"/><Relationship Id="rId34" Type="http://schemas.openxmlformats.org/officeDocument/2006/relationships/slide" Target="slides/slide35.xml"/><Relationship Id="rId42" Type="http://schemas.openxmlformats.org/officeDocument/2006/relationships/slide" Target="slides/slide43.xml"/><Relationship Id="rId47" Type="http://schemas.openxmlformats.org/officeDocument/2006/relationships/slide" Target="slides/slide48.xml"/><Relationship Id="rId50" Type="http://schemas.openxmlformats.org/officeDocument/2006/relationships/slide" Target="slides/slide51.xml"/><Relationship Id="rId55" Type="http://schemas.openxmlformats.org/officeDocument/2006/relationships/slide" Target="slides/slide57.xml"/><Relationship Id="rId63" Type="http://schemas.openxmlformats.org/officeDocument/2006/relationships/slide" Target="slides/slide68.xml"/><Relationship Id="rId68" Type="http://schemas.openxmlformats.org/officeDocument/2006/relationships/slide" Target="slides/slide74.xml"/><Relationship Id="rId76" Type="http://schemas.openxmlformats.org/officeDocument/2006/relationships/slide" Target="slides/slide84.xml"/><Relationship Id="rId84" Type="http://schemas.openxmlformats.org/officeDocument/2006/relationships/slide" Target="slides/slide92.xml"/><Relationship Id="rId89" Type="http://schemas.openxmlformats.org/officeDocument/2006/relationships/slide" Target="slides/slide108.xml"/><Relationship Id="rId7" Type="http://schemas.openxmlformats.org/officeDocument/2006/relationships/slide" Target="slides/slide7.xml"/><Relationship Id="rId71" Type="http://schemas.openxmlformats.org/officeDocument/2006/relationships/slide" Target="slides/slide78.xml"/><Relationship Id="rId92" Type="http://schemas.openxmlformats.org/officeDocument/2006/relationships/slide" Target="slides/slide112.xml"/><Relationship Id="rId2" Type="http://schemas.openxmlformats.org/officeDocument/2006/relationships/slide" Target="slides/slide2.xml"/><Relationship Id="rId16" Type="http://schemas.openxmlformats.org/officeDocument/2006/relationships/slide" Target="slides/slide16.xml"/><Relationship Id="rId29" Type="http://schemas.openxmlformats.org/officeDocument/2006/relationships/slide" Target="slides/slide30.xml"/><Relationship Id="rId11" Type="http://schemas.openxmlformats.org/officeDocument/2006/relationships/slide" Target="slides/slide11.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8.xml"/><Relationship Id="rId40" Type="http://schemas.openxmlformats.org/officeDocument/2006/relationships/slide" Target="slides/slide41.xml"/><Relationship Id="rId45" Type="http://schemas.openxmlformats.org/officeDocument/2006/relationships/slide" Target="slides/slide46.xml"/><Relationship Id="rId53" Type="http://schemas.openxmlformats.org/officeDocument/2006/relationships/slide" Target="slides/slide54.xml"/><Relationship Id="rId58" Type="http://schemas.openxmlformats.org/officeDocument/2006/relationships/slide" Target="slides/slide60.xml"/><Relationship Id="rId66" Type="http://schemas.openxmlformats.org/officeDocument/2006/relationships/slide" Target="slides/slide72.xml"/><Relationship Id="rId74" Type="http://schemas.openxmlformats.org/officeDocument/2006/relationships/slide" Target="slides/slide82.xml"/><Relationship Id="rId79" Type="http://schemas.openxmlformats.org/officeDocument/2006/relationships/slide" Target="slides/slide87.xml"/><Relationship Id="rId87" Type="http://schemas.openxmlformats.org/officeDocument/2006/relationships/slide" Target="slides/slide106.xml"/><Relationship Id="rId5" Type="http://schemas.openxmlformats.org/officeDocument/2006/relationships/slide" Target="slides/slide5.xml"/><Relationship Id="rId61" Type="http://schemas.openxmlformats.org/officeDocument/2006/relationships/slide" Target="slides/slide65.xml"/><Relationship Id="rId82" Type="http://schemas.openxmlformats.org/officeDocument/2006/relationships/slide" Target="slides/slide90.xml"/><Relationship Id="rId90" Type="http://schemas.openxmlformats.org/officeDocument/2006/relationships/slide" Target="slides/slide110.xml"/><Relationship Id="rId19" Type="http://schemas.openxmlformats.org/officeDocument/2006/relationships/slide" Target="slides/slide19.xml"/><Relationship Id="rId14" Type="http://schemas.openxmlformats.org/officeDocument/2006/relationships/slide" Target="slides/slide14.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 Id="rId43" Type="http://schemas.openxmlformats.org/officeDocument/2006/relationships/slide" Target="slides/slide44.xml"/><Relationship Id="rId48" Type="http://schemas.openxmlformats.org/officeDocument/2006/relationships/slide" Target="slides/slide49.xml"/><Relationship Id="rId56" Type="http://schemas.openxmlformats.org/officeDocument/2006/relationships/slide" Target="slides/slide58.xml"/><Relationship Id="rId64" Type="http://schemas.openxmlformats.org/officeDocument/2006/relationships/slide" Target="slides/slide69.xml"/><Relationship Id="rId69" Type="http://schemas.openxmlformats.org/officeDocument/2006/relationships/slide" Target="slides/slide75.xml"/><Relationship Id="rId77" Type="http://schemas.openxmlformats.org/officeDocument/2006/relationships/slide" Target="slides/slide85.xml"/><Relationship Id="rId8" Type="http://schemas.openxmlformats.org/officeDocument/2006/relationships/slide" Target="slides/slide8.xml"/><Relationship Id="rId51" Type="http://schemas.openxmlformats.org/officeDocument/2006/relationships/slide" Target="slides/slide52.xml"/><Relationship Id="rId72" Type="http://schemas.openxmlformats.org/officeDocument/2006/relationships/slide" Target="slides/slide79.xml"/><Relationship Id="rId80" Type="http://schemas.openxmlformats.org/officeDocument/2006/relationships/slide" Target="slides/slide88.xml"/><Relationship Id="rId85" Type="http://schemas.openxmlformats.org/officeDocument/2006/relationships/slide" Target="slides/slide93.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6.xml"/><Relationship Id="rId33" Type="http://schemas.openxmlformats.org/officeDocument/2006/relationships/slide" Target="slides/slide34.xml"/><Relationship Id="rId38" Type="http://schemas.openxmlformats.org/officeDocument/2006/relationships/slide" Target="slides/slide39.xml"/><Relationship Id="rId46" Type="http://schemas.openxmlformats.org/officeDocument/2006/relationships/slide" Target="slides/slide47.xml"/><Relationship Id="rId59" Type="http://schemas.openxmlformats.org/officeDocument/2006/relationships/slide" Target="slides/slide61.xml"/><Relationship Id="rId67" Type="http://schemas.openxmlformats.org/officeDocument/2006/relationships/slide" Target="slides/slide73.xml"/><Relationship Id="rId20" Type="http://schemas.openxmlformats.org/officeDocument/2006/relationships/slide" Target="slides/slide20.xml"/><Relationship Id="rId41" Type="http://schemas.openxmlformats.org/officeDocument/2006/relationships/slide" Target="slides/slide42.xml"/><Relationship Id="rId54" Type="http://schemas.openxmlformats.org/officeDocument/2006/relationships/slide" Target="slides/slide55.xml"/><Relationship Id="rId62" Type="http://schemas.openxmlformats.org/officeDocument/2006/relationships/slide" Target="slides/slide66.xml"/><Relationship Id="rId70" Type="http://schemas.openxmlformats.org/officeDocument/2006/relationships/slide" Target="slides/slide76.xml"/><Relationship Id="rId75" Type="http://schemas.openxmlformats.org/officeDocument/2006/relationships/slide" Target="slides/slide83.xml"/><Relationship Id="rId83" Type="http://schemas.openxmlformats.org/officeDocument/2006/relationships/slide" Target="slides/slide91.xml"/><Relationship Id="rId88" Type="http://schemas.openxmlformats.org/officeDocument/2006/relationships/slide" Target="slides/slide107.xml"/><Relationship Id="rId91" Type="http://schemas.openxmlformats.org/officeDocument/2006/relationships/slide" Target="slides/slide111.xml"/><Relationship Id="rId1" Type="http://schemas.openxmlformats.org/officeDocument/2006/relationships/slide" Target="slides/slide1.xml"/><Relationship Id="rId6" Type="http://schemas.openxmlformats.org/officeDocument/2006/relationships/slide" Target="slides/slide6.xml"/><Relationship Id="rId15" Type="http://schemas.openxmlformats.org/officeDocument/2006/relationships/slide" Target="slides/slide15.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7.xml"/><Relationship Id="rId49" Type="http://schemas.openxmlformats.org/officeDocument/2006/relationships/slide" Target="slides/slide50.xml"/><Relationship Id="rId57" Type="http://schemas.openxmlformats.org/officeDocument/2006/relationships/slide" Target="slides/slide59.xml"/><Relationship Id="rId10" Type="http://schemas.openxmlformats.org/officeDocument/2006/relationships/slide" Target="slides/slide10.xml"/><Relationship Id="rId31" Type="http://schemas.openxmlformats.org/officeDocument/2006/relationships/slide" Target="slides/slide32.xml"/><Relationship Id="rId44" Type="http://schemas.openxmlformats.org/officeDocument/2006/relationships/slide" Target="slides/slide45.xml"/><Relationship Id="rId52" Type="http://schemas.openxmlformats.org/officeDocument/2006/relationships/slide" Target="slides/slide53.xml"/><Relationship Id="rId60" Type="http://schemas.openxmlformats.org/officeDocument/2006/relationships/slide" Target="slides/slide63.xml"/><Relationship Id="rId65" Type="http://schemas.openxmlformats.org/officeDocument/2006/relationships/slide" Target="slides/slide71.xml"/><Relationship Id="rId73" Type="http://schemas.openxmlformats.org/officeDocument/2006/relationships/slide" Target="slides/slide80.xml"/><Relationship Id="rId78" Type="http://schemas.openxmlformats.org/officeDocument/2006/relationships/slide" Target="slides/slide86.xml"/><Relationship Id="rId81" Type="http://schemas.openxmlformats.org/officeDocument/2006/relationships/slide" Target="slides/slide89.xml"/><Relationship Id="rId86" Type="http://schemas.openxmlformats.org/officeDocument/2006/relationships/slide" Target="slides/slide94.xml"/><Relationship Id="rId4" Type="http://schemas.openxmlformats.org/officeDocument/2006/relationships/slide" Target="slides/slide4.xml"/><Relationship Id="rId9" Type="http://schemas.openxmlformats.org/officeDocument/2006/relationships/slide" Target="slides/slide9.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Zubrow\Desktop\data\modeling_platform\2011_platform\QA\rwc_VT_daily_2011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asehgal\Documents\allVOCinfo(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Sheet1!$J$1</c:f>
              <c:strCache>
                <c:ptCount val="1"/>
                <c:pt idx="0">
                  <c:v>PM2_5</c:v>
                </c:pt>
              </c:strCache>
            </c:strRef>
          </c:tx>
          <c:spPr>
            <a:ln w="31750" cap="rnd">
              <a:solidFill>
                <a:schemeClr val="accent2"/>
              </a:solidFill>
              <a:round/>
            </a:ln>
            <a:effectLst/>
          </c:spPr>
          <c:marker>
            <c:symbol val="none"/>
          </c:marker>
          <c:val>
            <c:numRef>
              <c:f>Sheet1!$J$2:$J$5111</c:f>
              <c:numCache>
                <c:formatCode>General</c:formatCode>
                <c:ptCount val="365"/>
                <c:pt idx="0">
                  <c:v>1.14049041338</c:v>
                </c:pt>
                <c:pt idx="1">
                  <c:v>2.38818335743</c:v>
                </c:pt>
                <c:pt idx="2">
                  <c:v>2.63122756893</c:v>
                </c:pt>
                <c:pt idx="3">
                  <c:v>2.5755353843800002</c:v>
                </c:pt>
                <c:pt idx="4">
                  <c:v>2.66892628504</c:v>
                </c:pt>
                <c:pt idx="5">
                  <c:v>2.7300044728700001</c:v>
                </c:pt>
                <c:pt idx="6">
                  <c:v>2.66892628504</c:v>
                </c:pt>
                <c:pt idx="7">
                  <c:v>2.4582213520599998</c:v>
                </c:pt>
                <c:pt idx="8">
                  <c:v>2.7869068850100001</c:v>
                </c:pt>
                <c:pt idx="9">
                  <c:v>2.8934388797100001</c:v>
                </c:pt>
                <c:pt idx="10">
                  <c:v>2.8844471059000001</c:v>
                </c:pt>
                <c:pt idx="11">
                  <c:v>2.6617485849400002</c:v>
                </c:pt>
                <c:pt idx="12">
                  <c:v>2.9419287826199998</c:v>
                </c:pt>
                <c:pt idx="13">
                  <c:v>3.4699765754</c:v>
                </c:pt>
                <c:pt idx="14">
                  <c:v>3.56098758594</c:v>
                </c:pt>
                <c:pt idx="15">
                  <c:v>3.6202645970899998</c:v>
                </c:pt>
                <c:pt idx="16">
                  <c:v>4.1003998776300001</c:v>
                </c:pt>
                <c:pt idx="17">
                  <c:v>3.2652140924599999</c:v>
                </c:pt>
                <c:pt idx="18">
                  <c:v>3.0784393459500001</c:v>
                </c:pt>
                <c:pt idx="19">
                  <c:v>3.3981221921999998</c:v>
                </c:pt>
                <c:pt idx="20">
                  <c:v>3.2364808049299998</c:v>
                </c:pt>
                <c:pt idx="21">
                  <c:v>3.7801086657699998</c:v>
                </c:pt>
                <c:pt idx="22">
                  <c:v>4.6152907030700003</c:v>
                </c:pt>
                <c:pt idx="23">
                  <c:v>4.8906550128699999</c:v>
                </c:pt>
                <c:pt idx="24">
                  <c:v>3.7250165795000001</c:v>
                </c:pt>
                <c:pt idx="25">
                  <c:v>3.3622167161299998</c:v>
                </c:pt>
                <c:pt idx="26">
                  <c:v>3.3083183227699999</c:v>
                </c:pt>
                <c:pt idx="27">
                  <c:v>3.14668310845</c:v>
                </c:pt>
                <c:pt idx="28">
                  <c:v>2.9431557653399998</c:v>
                </c:pt>
                <c:pt idx="29">
                  <c:v>3.3760126933299999</c:v>
                </c:pt>
                <c:pt idx="30">
                  <c:v>4.1003998776300001</c:v>
                </c:pt>
                <c:pt idx="31">
                  <c:v>3.3763481266599999</c:v>
                </c:pt>
                <c:pt idx="32">
                  <c:v>3.1398411723800002</c:v>
                </c:pt>
                <c:pt idx="33">
                  <c:v>3.3877033661599998</c:v>
                </c:pt>
                <c:pt idx="34">
                  <c:v>3.11829429321</c:v>
                </c:pt>
                <c:pt idx="35">
                  <c:v>2.9649580500499999</c:v>
                </c:pt>
                <c:pt idx="36">
                  <c:v>2.55090126192</c:v>
                </c:pt>
                <c:pt idx="37">
                  <c:v>2.6359884514799998</c:v>
                </c:pt>
                <c:pt idx="38">
                  <c:v>3.6283772776399998</c:v>
                </c:pt>
                <c:pt idx="39">
                  <c:v>3.7720581555799999</c:v>
                </c:pt>
                <c:pt idx="40">
                  <c:v>3.6858578520599998</c:v>
                </c:pt>
                <c:pt idx="41">
                  <c:v>3.5816748827499998</c:v>
                </c:pt>
                <c:pt idx="42">
                  <c:v>3.0978512685799999</c:v>
                </c:pt>
                <c:pt idx="43">
                  <c:v>3.5746517267</c:v>
                </c:pt>
                <c:pt idx="44">
                  <c:v>2.6252112640299998</c:v>
                </c:pt>
                <c:pt idx="45">
                  <c:v>3.8618491279499998</c:v>
                </c:pt>
                <c:pt idx="46">
                  <c:v>3.54575121855</c:v>
                </c:pt>
                <c:pt idx="47">
                  <c:v>2.3783162382</c:v>
                </c:pt>
                <c:pt idx="48">
                  <c:v>1.8287192513899999</c:v>
                </c:pt>
                <c:pt idx="49">
                  <c:v>3.3169728995600001</c:v>
                </c:pt>
                <c:pt idx="50">
                  <c:v>3.5279621186300001</c:v>
                </c:pt>
                <c:pt idx="51">
                  <c:v>3.5088845270200002</c:v>
                </c:pt>
                <c:pt idx="52">
                  <c:v>3.7900256094699998</c:v>
                </c:pt>
                <c:pt idx="53">
                  <c:v>3.5780792534899999</c:v>
                </c:pt>
                <c:pt idx="54">
                  <c:v>3.42003889682</c:v>
                </c:pt>
                <c:pt idx="55">
                  <c:v>2.3962899752700002</c:v>
                </c:pt>
                <c:pt idx="56">
                  <c:v>3.5037655035199999</c:v>
                </c:pt>
                <c:pt idx="57">
                  <c:v>2.7879857170900002</c:v>
                </c:pt>
                <c:pt idx="58">
                  <c:v>2.3809547305500001</c:v>
                </c:pt>
                <c:pt idx="59">
                  <c:v>3.3275626940900001</c:v>
                </c:pt>
                <c:pt idx="60">
                  <c:v>3.5789657322499999</c:v>
                </c:pt>
                <c:pt idx="61">
                  <c:v>3.9884663370400002</c:v>
                </c:pt>
                <c:pt idx="62">
                  <c:v>3.6615980745200001</c:v>
                </c:pt>
                <c:pt idx="63">
                  <c:v>1.9054405594899999</c:v>
                </c:pt>
                <c:pt idx="64">
                  <c:v>2.4732839951900001</c:v>
                </c:pt>
                <c:pt idx="65">
                  <c:v>3.07995061475</c:v>
                </c:pt>
                <c:pt idx="66">
                  <c:v>3.5502271536199999</c:v>
                </c:pt>
                <c:pt idx="67">
                  <c:v>3.2915884337899999</c:v>
                </c:pt>
                <c:pt idx="68">
                  <c:v>1.94456280043</c:v>
                </c:pt>
                <c:pt idx="69">
                  <c:v>1.2800191050700001</c:v>
                </c:pt>
                <c:pt idx="70">
                  <c:v>1.94136334185</c:v>
                </c:pt>
                <c:pt idx="71">
                  <c:v>1.9703930408899999</c:v>
                </c:pt>
                <c:pt idx="72">
                  <c:v>2.59246997257</c:v>
                </c:pt>
                <c:pt idx="73">
                  <c:v>2.7599645226599998</c:v>
                </c:pt>
                <c:pt idx="74">
                  <c:v>1.5637955934000001</c:v>
                </c:pt>
                <c:pt idx="75">
                  <c:v>1.97330005628</c:v>
                </c:pt>
                <c:pt idx="76">
                  <c:v>1.6607813517000001</c:v>
                </c:pt>
                <c:pt idx="77">
                  <c:v>2.3857417378800001</c:v>
                </c:pt>
                <c:pt idx="78">
                  <c:v>2.3762927253299999</c:v>
                </c:pt>
                <c:pt idx="79">
                  <c:v>1.7303659656799999</c:v>
                </c:pt>
                <c:pt idx="80">
                  <c:v>1.94097576919</c:v>
                </c:pt>
                <c:pt idx="81">
                  <c:v>2.7132721588100002</c:v>
                </c:pt>
                <c:pt idx="82">
                  <c:v>2.4761946481999999</c:v>
                </c:pt>
                <c:pt idx="83">
                  <c:v>2.5013335190100001</c:v>
                </c:pt>
                <c:pt idx="84">
                  <c:v>2.7234058169100002</c:v>
                </c:pt>
                <c:pt idx="85">
                  <c:v>2.8396846686799999</c:v>
                </c:pt>
                <c:pt idx="86">
                  <c:v>2.6858610936899998</c:v>
                </c:pt>
                <c:pt idx="87">
                  <c:v>2.3109596158399999</c:v>
                </c:pt>
                <c:pt idx="88">
                  <c:v>2.0559187298900001</c:v>
                </c:pt>
                <c:pt idx="89">
                  <c:v>1.8834910060000001</c:v>
                </c:pt>
                <c:pt idx="90">
                  <c:v>1.6688328539699999</c:v>
                </c:pt>
                <c:pt idx="91">
                  <c:v>1.78497049966</c:v>
                </c:pt>
                <c:pt idx="92">
                  <c:v>1.9106821599999999</c:v>
                </c:pt>
                <c:pt idx="93">
                  <c:v>1.48583826363</c:v>
                </c:pt>
                <c:pt idx="94">
                  <c:v>1.53972805895</c:v>
                </c:pt>
                <c:pt idx="95">
                  <c:v>1.9923408306899999</c:v>
                </c:pt>
                <c:pt idx="96">
                  <c:v>2.06058205789</c:v>
                </c:pt>
                <c:pt idx="97">
                  <c:v>1.93126892603</c:v>
                </c:pt>
                <c:pt idx="98">
                  <c:v>1.8101143308700001</c:v>
                </c:pt>
                <c:pt idx="99">
                  <c:v>1.3108050064900001</c:v>
                </c:pt>
                <c:pt idx="100">
                  <c:v>0.77819287327099995</c:v>
                </c:pt>
                <c:pt idx="101">
                  <c:v>1.2703200883100001</c:v>
                </c:pt>
                <c:pt idx="102">
                  <c:v>1.0763440522400001</c:v>
                </c:pt>
                <c:pt idx="103">
                  <c:v>1.3565342809500001</c:v>
                </c:pt>
                <c:pt idx="104">
                  <c:v>2.0498113740799999</c:v>
                </c:pt>
                <c:pt idx="105">
                  <c:v>1.60895541384</c:v>
                </c:pt>
                <c:pt idx="106">
                  <c:v>1.1204200801999999</c:v>
                </c:pt>
                <c:pt idx="107">
                  <c:v>1.6510778154700001</c:v>
                </c:pt>
                <c:pt idx="108">
                  <c:v>1.4930312858499999</c:v>
                </c:pt>
                <c:pt idx="109">
                  <c:v>1.19847882261</c:v>
                </c:pt>
                <c:pt idx="110">
                  <c:v>1.5540983403399999</c:v>
                </c:pt>
                <c:pt idx="111">
                  <c:v>1.6376970789400001</c:v>
                </c:pt>
                <c:pt idx="112">
                  <c:v>1.35390703218</c:v>
                </c:pt>
                <c:pt idx="113">
                  <c:v>0.91926061201200004</c:v>
                </c:pt>
                <c:pt idx="114">
                  <c:v>1.1158534249100001</c:v>
                </c:pt>
                <c:pt idx="115">
                  <c:v>0.54076268918299997</c:v>
                </c:pt>
                <c:pt idx="116">
                  <c:v>0.37588581981000002</c:v>
                </c:pt>
                <c:pt idx="117">
                  <c:v>0.37588581981000002</c:v>
                </c:pt>
                <c:pt idx="118">
                  <c:v>0.77820169176099996</c:v>
                </c:pt>
                <c:pt idx="119">
                  <c:v>1.0809172111700001</c:v>
                </c:pt>
                <c:pt idx="120">
                  <c:v>0.89832761000399997</c:v>
                </c:pt>
                <c:pt idx="121">
                  <c:v>0.19876022148299999</c:v>
                </c:pt>
                <c:pt idx="122">
                  <c:v>0.117131423431</c:v>
                </c:pt>
                <c:pt idx="123">
                  <c:v>0.68468402530600003</c:v>
                </c:pt>
                <c:pt idx="124">
                  <c:v>0.76011926680099995</c:v>
                </c:pt>
                <c:pt idx="125">
                  <c:v>0.80322250503100001</c:v>
                </c:pt>
                <c:pt idx="126">
                  <c:v>0.53833707519200003</c:v>
                </c:pt>
                <c:pt idx="127">
                  <c:v>0.64834523066000005</c:v>
                </c:pt>
                <c:pt idx="128">
                  <c:v>0.66178306691599997</c:v>
                </c:pt>
                <c:pt idx="129">
                  <c:v>0.67749849880000002</c:v>
                </c:pt>
                <c:pt idx="130">
                  <c:v>0.38474307857899998</c:v>
                </c:pt>
                <c:pt idx="131">
                  <c:v>0.32295985242699998</c:v>
                </c:pt>
                <c:pt idx="132">
                  <c:v>0.117131423431</c:v>
                </c:pt>
                <c:pt idx="133">
                  <c:v>0.24593991716899999</c:v>
                </c:pt>
                <c:pt idx="134">
                  <c:v>0.32343806814199999</c:v>
                </c:pt>
                <c:pt idx="135">
                  <c:v>0.26018535078299998</c:v>
                </c:pt>
                <c:pt idx="136">
                  <c:v>0.22345720876</c:v>
                </c:pt>
                <c:pt idx="137">
                  <c:v>0.117131423431</c:v>
                </c:pt>
                <c:pt idx="138">
                  <c:v>0.117131423431</c:v>
                </c:pt>
                <c:pt idx="139">
                  <c:v>0.117131423431</c:v>
                </c:pt>
                <c:pt idx="140">
                  <c:v>0.24593991716899999</c:v>
                </c:pt>
                <c:pt idx="141">
                  <c:v>0.30924993267099998</c:v>
                </c:pt>
                <c:pt idx="142">
                  <c:v>0.18044089879899999</c:v>
                </c:pt>
                <c:pt idx="143">
                  <c:v>0.117131423431</c:v>
                </c:pt>
                <c:pt idx="144">
                  <c:v>0.117131423431</c:v>
                </c:pt>
                <c:pt idx="145">
                  <c:v>0.117131423431</c:v>
                </c:pt>
                <c:pt idx="146">
                  <c:v>0.117131423431</c:v>
                </c:pt>
                <c:pt idx="147">
                  <c:v>0.24593991716899999</c:v>
                </c:pt>
                <c:pt idx="148">
                  <c:v>0.30924993267099998</c:v>
                </c:pt>
                <c:pt idx="149">
                  <c:v>0.30924993267099998</c:v>
                </c:pt>
                <c:pt idx="150">
                  <c:v>0.18044089879899999</c:v>
                </c:pt>
                <c:pt idx="151">
                  <c:v>9.73352901923E-2</c:v>
                </c:pt>
                <c:pt idx="152">
                  <c:v>9.4368805110399995E-2</c:v>
                </c:pt>
                <c:pt idx="153">
                  <c:v>9.4368805110399995E-2</c:v>
                </c:pt>
                <c:pt idx="154">
                  <c:v>0.24157914055800001</c:v>
                </c:pt>
                <c:pt idx="155">
                  <c:v>0.31393274953099998</c:v>
                </c:pt>
                <c:pt idx="156">
                  <c:v>0.166722557385</c:v>
                </c:pt>
                <c:pt idx="157">
                  <c:v>9.4368805110399995E-2</c:v>
                </c:pt>
                <c:pt idx="158">
                  <c:v>9.4368805110399995E-2</c:v>
                </c:pt>
                <c:pt idx="159">
                  <c:v>9.4368805110399995E-2</c:v>
                </c:pt>
                <c:pt idx="160">
                  <c:v>9.4368805110399995E-2</c:v>
                </c:pt>
                <c:pt idx="161">
                  <c:v>0.24157914055800001</c:v>
                </c:pt>
                <c:pt idx="162">
                  <c:v>0.31393274953099998</c:v>
                </c:pt>
                <c:pt idx="163">
                  <c:v>0.166722557385</c:v>
                </c:pt>
                <c:pt idx="164">
                  <c:v>9.4368805110399995E-2</c:v>
                </c:pt>
                <c:pt idx="165">
                  <c:v>9.4368805110399995E-2</c:v>
                </c:pt>
                <c:pt idx="166">
                  <c:v>9.4368805110399995E-2</c:v>
                </c:pt>
                <c:pt idx="167">
                  <c:v>9.4368805110399995E-2</c:v>
                </c:pt>
                <c:pt idx="168">
                  <c:v>0.24157914055800001</c:v>
                </c:pt>
                <c:pt idx="169">
                  <c:v>0.31393274953099998</c:v>
                </c:pt>
                <c:pt idx="170">
                  <c:v>0.166722557385</c:v>
                </c:pt>
                <c:pt idx="171">
                  <c:v>9.4368805110399995E-2</c:v>
                </c:pt>
                <c:pt idx="172">
                  <c:v>9.4368805110399995E-2</c:v>
                </c:pt>
                <c:pt idx="173">
                  <c:v>9.4368805110399995E-2</c:v>
                </c:pt>
                <c:pt idx="174">
                  <c:v>9.4368805110399995E-2</c:v>
                </c:pt>
                <c:pt idx="175">
                  <c:v>0.24157914055800001</c:v>
                </c:pt>
                <c:pt idx="176">
                  <c:v>0.31393274953099998</c:v>
                </c:pt>
                <c:pt idx="177">
                  <c:v>0.166722557385</c:v>
                </c:pt>
                <c:pt idx="178">
                  <c:v>9.4368805110399995E-2</c:v>
                </c:pt>
                <c:pt idx="179">
                  <c:v>9.4368805110399995E-2</c:v>
                </c:pt>
                <c:pt idx="180">
                  <c:v>9.4368805110399995E-2</c:v>
                </c:pt>
                <c:pt idx="181">
                  <c:v>8.5981715184700006E-2</c:v>
                </c:pt>
                <c:pt idx="182">
                  <c:v>0.24760491431100001</c:v>
                </c:pt>
                <c:pt idx="183">
                  <c:v>0.32740720456900002</c:v>
                </c:pt>
                <c:pt idx="184">
                  <c:v>0.32740720456900002</c:v>
                </c:pt>
                <c:pt idx="185">
                  <c:v>0.16504292154899999</c:v>
                </c:pt>
                <c:pt idx="186">
                  <c:v>8.5241028123099999E-2</c:v>
                </c:pt>
                <c:pt idx="187">
                  <c:v>8.5241028123099999E-2</c:v>
                </c:pt>
                <c:pt idx="188">
                  <c:v>8.5241028123099999E-2</c:v>
                </c:pt>
                <c:pt idx="189">
                  <c:v>0.24760491431100001</c:v>
                </c:pt>
                <c:pt idx="190">
                  <c:v>0.32740720456900002</c:v>
                </c:pt>
                <c:pt idx="191">
                  <c:v>0.16504292154899999</c:v>
                </c:pt>
                <c:pt idx="192">
                  <c:v>8.5241028123099999E-2</c:v>
                </c:pt>
                <c:pt idx="193">
                  <c:v>8.5241028123099999E-2</c:v>
                </c:pt>
                <c:pt idx="194">
                  <c:v>8.5241028123099999E-2</c:v>
                </c:pt>
                <c:pt idx="195">
                  <c:v>8.5241028123099999E-2</c:v>
                </c:pt>
                <c:pt idx="196">
                  <c:v>0.24760491431100001</c:v>
                </c:pt>
                <c:pt idx="197">
                  <c:v>0.32740720456900002</c:v>
                </c:pt>
                <c:pt idx="198">
                  <c:v>0.16504292154899999</c:v>
                </c:pt>
                <c:pt idx="199">
                  <c:v>8.5241028123099999E-2</c:v>
                </c:pt>
                <c:pt idx="200">
                  <c:v>8.5241028123099999E-2</c:v>
                </c:pt>
                <c:pt idx="201">
                  <c:v>8.5241028123099999E-2</c:v>
                </c:pt>
                <c:pt idx="202">
                  <c:v>8.5241028123099999E-2</c:v>
                </c:pt>
                <c:pt idx="203">
                  <c:v>0.24760491431100001</c:v>
                </c:pt>
                <c:pt idx="204">
                  <c:v>0.32740720456900002</c:v>
                </c:pt>
                <c:pt idx="205">
                  <c:v>0.16504292154899999</c:v>
                </c:pt>
                <c:pt idx="206">
                  <c:v>8.5241028123099999E-2</c:v>
                </c:pt>
                <c:pt idx="207">
                  <c:v>8.5241028123099999E-2</c:v>
                </c:pt>
                <c:pt idx="208">
                  <c:v>8.5241028123099999E-2</c:v>
                </c:pt>
                <c:pt idx="209">
                  <c:v>8.5241028123099999E-2</c:v>
                </c:pt>
                <c:pt idx="210">
                  <c:v>0.24760491431100001</c:v>
                </c:pt>
                <c:pt idx="211">
                  <c:v>0.32740720456900002</c:v>
                </c:pt>
                <c:pt idx="212">
                  <c:v>0.16309425561499999</c:v>
                </c:pt>
                <c:pt idx="213">
                  <c:v>8.1658306926399998E-2</c:v>
                </c:pt>
                <c:pt idx="214">
                  <c:v>8.1658306926399998E-2</c:v>
                </c:pt>
                <c:pt idx="215">
                  <c:v>8.1658306926399998E-2</c:v>
                </c:pt>
                <c:pt idx="216">
                  <c:v>8.1658306926399998E-2</c:v>
                </c:pt>
                <c:pt idx="217">
                  <c:v>0.22670359272999999</c:v>
                </c:pt>
                <c:pt idx="218">
                  <c:v>0.297993129573</c:v>
                </c:pt>
                <c:pt idx="219">
                  <c:v>0.152947998093</c:v>
                </c:pt>
                <c:pt idx="220">
                  <c:v>8.1658306926399998E-2</c:v>
                </c:pt>
                <c:pt idx="221">
                  <c:v>8.1658306926399998E-2</c:v>
                </c:pt>
                <c:pt idx="222">
                  <c:v>8.1658306926399998E-2</c:v>
                </c:pt>
                <c:pt idx="223">
                  <c:v>8.1658306926399998E-2</c:v>
                </c:pt>
                <c:pt idx="224">
                  <c:v>0.22670359272999999</c:v>
                </c:pt>
                <c:pt idx="225">
                  <c:v>0.297993129573</c:v>
                </c:pt>
                <c:pt idx="226">
                  <c:v>0.152947998093</c:v>
                </c:pt>
                <c:pt idx="227">
                  <c:v>8.1658306926399998E-2</c:v>
                </c:pt>
                <c:pt idx="228">
                  <c:v>8.1658306926399998E-2</c:v>
                </c:pt>
                <c:pt idx="229">
                  <c:v>8.1658306926399998E-2</c:v>
                </c:pt>
                <c:pt idx="230">
                  <c:v>8.1658306926399998E-2</c:v>
                </c:pt>
                <c:pt idx="231">
                  <c:v>0.22670359272999999</c:v>
                </c:pt>
                <c:pt idx="232">
                  <c:v>0.297993129573</c:v>
                </c:pt>
                <c:pt idx="233">
                  <c:v>0.152947998093</c:v>
                </c:pt>
                <c:pt idx="234">
                  <c:v>8.1658306926399998E-2</c:v>
                </c:pt>
                <c:pt idx="235">
                  <c:v>8.1658306926399998E-2</c:v>
                </c:pt>
                <c:pt idx="236">
                  <c:v>8.1658306926399998E-2</c:v>
                </c:pt>
                <c:pt idx="237">
                  <c:v>8.1658306926399998E-2</c:v>
                </c:pt>
                <c:pt idx="238">
                  <c:v>0.22670359272999999</c:v>
                </c:pt>
                <c:pt idx="239">
                  <c:v>0.297993129573</c:v>
                </c:pt>
                <c:pt idx="240">
                  <c:v>0.152947998093</c:v>
                </c:pt>
                <c:pt idx="241">
                  <c:v>8.1658306926399998E-2</c:v>
                </c:pt>
                <c:pt idx="242">
                  <c:v>8.1658306926399998E-2</c:v>
                </c:pt>
                <c:pt idx="243">
                  <c:v>0.106725229879</c:v>
                </c:pt>
                <c:pt idx="244">
                  <c:v>0.113634858886</c:v>
                </c:pt>
                <c:pt idx="245">
                  <c:v>0.280328656969</c:v>
                </c:pt>
                <c:pt idx="246">
                  <c:v>0.36225872772599998</c:v>
                </c:pt>
                <c:pt idx="247">
                  <c:v>0.36225872772599998</c:v>
                </c:pt>
                <c:pt idx="248">
                  <c:v>0.195565083966</c:v>
                </c:pt>
                <c:pt idx="249">
                  <c:v>0.113634858886</c:v>
                </c:pt>
                <c:pt idx="250">
                  <c:v>0.113634858886</c:v>
                </c:pt>
                <c:pt idx="251">
                  <c:v>0.113634858886</c:v>
                </c:pt>
                <c:pt idx="252">
                  <c:v>0.280328656969</c:v>
                </c:pt>
                <c:pt idx="253">
                  <c:v>0.36225872772599998</c:v>
                </c:pt>
                <c:pt idx="254">
                  <c:v>0.195565083966</c:v>
                </c:pt>
                <c:pt idx="255">
                  <c:v>0.113634858886</c:v>
                </c:pt>
                <c:pt idx="256">
                  <c:v>0.113634858886</c:v>
                </c:pt>
                <c:pt idx="257">
                  <c:v>0.12990703514400001</c:v>
                </c:pt>
                <c:pt idx="258">
                  <c:v>0.45811773647300003</c:v>
                </c:pt>
                <c:pt idx="259">
                  <c:v>0.56231126591900005</c:v>
                </c:pt>
                <c:pt idx="260">
                  <c:v>0.51097245045299999</c:v>
                </c:pt>
                <c:pt idx="261">
                  <c:v>0.50089471260200003</c:v>
                </c:pt>
                <c:pt idx="262">
                  <c:v>0.113634858886</c:v>
                </c:pt>
                <c:pt idx="263">
                  <c:v>0.113634858886</c:v>
                </c:pt>
                <c:pt idx="264">
                  <c:v>0.113634858886</c:v>
                </c:pt>
                <c:pt idx="265">
                  <c:v>0.113634858886</c:v>
                </c:pt>
                <c:pt idx="266">
                  <c:v>0.280328656969</c:v>
                </c:pt>
                <c:pt idx="267">
                  <c:v>0.36225872772599998</c:v>
                </c:pt>
                <c:pt idx="268">
                  <c:v>0.195565083966</c:v>
                </c:pt>
                <c:pt idx="269">
                  <c:v>0.113634858886</c:v>
                </c:pt>
                <c:pt idx="270">
                  <c:v>0.113634858886</c:v>
                </c:pt>
                <c:pt idx="271">
                  <c:v>0.113634858886</c:v>
                </c:pt>
                <c:pt idx="272">
                  <c:v>0.113634858886</c:v>
                </c:pt>
                <c:pt idx="273">
                  <c:v>0.96790252365100005</c:v>
                </c:pt>
                <c:pt idx="274">
                  <c:v>0.92070596260199999</c:v>
                </c:pt>
                <c:pt idx="275">
                  <c:v>0.45249550786699999</c:v>
                </c:pt>
                <c:pt idx="276">
                  <c:v>0.39503815915099999</c:v>
                </c:pt>
                <c:pt idx="277">
                  <c:v>0.54518793998399995</c:v>
                </c:pt>
                <c:pt idx="278">
                  <c:v>1.05957910976</c:v>
                </c:pt>
                <c:pt idx="279">
                  <c:v>1.05957910976</c:v>
                </c:pt>
                <c:pt idx="280">
                  <c:v>0.64305127036300003</c:v>
                </c:pt>
                <c:pt idx="281">
                  <c:v>0.56939770566100001</c:v>
                </c:pt>
                <c:pt idx="282">
                  <c:v>0.45249550786699999</c:v>
                </c:pt>
                <c:pt idx="283">
                  <c:v>0.56027550636900003</c:v>
                </c:pt>
                <c:pt idx="284">
                  <c:v>0.45143438993099999</c:v>
                </c:pt>
                <c:pt idx="285">
                  <c:v>0.39503815915099999</c:v>
                </c:pt>
                <c:pt idx="286">
                  <c:v>0.39503815915099999</c:v>
                </c:pt>
                <c:pt idx="287">
                  <c:v>0.630118623381</c:v>
                </c:pt>
                <c:pt idx="288">
                  <c:v>0.705539534829</c:v>
                </c:pt>
                <c:pt idx="289">
                  <c:v>0.84762834453699998</c:v>
                </c:pt>
                <c:pt idx="290">
                  <c:v>0.62062011705300002</c:v>
                </c:pt>
                <c:pt idx="291">
                  <c:v>0.67881388688699995</c:v>
                </c:pt>
                <c:pt idx="292">
                  <c:v>0.39503815915099999</c:v>
                </c:pt>
                <c:pt idx="293">
                  <c:v>0.69354153760600001</c:v>
                </c:pt>
                <c:pt idx="294">
                  <c:v>0.81834842082699999</c:v>
                </c:pt>
                <c:pt idx="295">
                  <c:v>1.2554902533400001</c:v>
                </c:pt>
                <c:pt idx="296">
                  <c:v>1.0954814993499999</c:v>
                </c:pt>
                <c:pt idx="297">
                  <c:v>1.0056963692300001</c:v>
                </c:pt>
                <c:pt idx="298">
                  <c:v>1.1457881215300001</c:v>
                </c:pt>
                <c:pt idx="299">
                  <c:v>1.27869533942</c:v>
                </c:pt>
                <c:pt idx="300">
                  <c:v>1.62712756694</c:v>
                </c:pt>
                <c:pt idx="301">
                  <c:v>1.74762562548</c:v>
                </c:pt>
                <c:pt idx="302">
                  <c:v>1.79789333607</c:v>
                </c:pt>
                <c:pt idx="303">
                  <c:v>1.68099002494</c:v>
                </c:pt>
                <c:pt idx="304">
                  <c:v>1.41539693329</c:v>
                </c:pt>
                <c:pt idx="305">
                  <c:v>1.46657945204</c:v>
                </c:pt>
                <c:pt idx="306">
                  <c:v>1.0642653658300001</c:v>
                </c:pt>
                <c:pt idx="307">
                  <c:v>0.43205410363399999</c:v>
                </c:pt>
                <c:pt idx="308">
                  <c:v>2.00276461713</c:v>
                </c:pt>
                <c:pt idx="309">
                  <c:v>1.85347562018</c:v>
                </c:pt>
                <c:pt idx="310">
                  <c:v>1.5867076851299999</c:v>
                </c:pt>
                <c:pt idx="311">
                  <c:v>1.28338380011</c:v>
                </c:pt>
                <c:pt idx="312">
                  <c:v>0.74420806442800003</c:v>
                </c:pt>
                <c:pt idx="313">
                  <c:v>1.0786359779100001</c:v>
                </c:pt>
                <c:pt idx="314">
                  <c:v>1.64618674995</c:v>
                </c:pt>
                <c:pt idx="315">
                  <c:v>1.7908319298199999</c:v>
                </c:pt>
                <c:pt idx="316">
                  <c:v>1.1745711233</c:v>
                </c:pt>
                <c:pt idx="317">
                  <c:v>0.48613660502099998</c:v>
                </c:pt>
                <c:pt idx="318">
                  <c:v>0.93494925773199999</c:v>
                </c:pt>
                <c:pt idx="319">
                  <c:v>1.11455159525</c:v>
                </c:pt>
                <c:pt idx="320">
                  <c:v>1.4953174795099999</c:v>
                </c:pt>
                <c:pt idx="321">
                  <c:v>1.78628213989</c:v>
                </c:pt>
                <c:pt idx="322">
                  <c:v>1.45676061404</c:v>
                </c:pt>
                <c:pt idx="323">
                  <c:v>1.4978589684600001</c:v>
                </c:pt>
                <c:pt idx="324">
                  <c:v>2.0536812583900002</c:v>
                </c:pt>
                <c:pt idx="325">
                  <c:v>2.2245196698399998</c:v>
                </c:pt>
                <c:pt idx="326">
                  <c:v>1.89045022799</c:v>
                </c:pt>
                <c:pt idx="327">
                  <c:v>2.2111039900399998</c:v>
                </c:pt>
                <c:pt idx="328">
                  <c:v>1.71338717481</c:v>
                </c:pt>
                <c:pt idx="329">
                  <c:v>1.59485001785</c:v>
                </c:pt>
                <c:pt idx="330">
                  <c:v>1.3182577332600001</c:v>
                </c:pt>
                <c:pt idx="331">
                  <c:v>1.1125471523599999</c:v>
                </c:pt>
                <c:pt idx="332">
                  <c:v>0.99960720154899996</c:v>
                </c:pt>
                <c:pt idx="333">
                  <c:v>1.55638585677</c:v>
                </c:pt>
                <c:pt idx="334">
                  <c:v>2.1496528902900001</c:v>
                </c:pt>
                <c:pt idx="335">
                  <c:v>1.8637503741300001</c:v>
                </c:pt>
                <c:pt idx="336">
                  <c:v>2.2228260787399998</c:v>
                </c:pt>
                <c:pt idx="337">
                  <c:v>1.64797800583</c:v>
                </c:pt>
                <c:pt idx="338">
                  <c:v>1.0697821032399999</c:v>
                </c:pt>
                <c:pt idx="339">
                  <c:v>1.5871606248500001</c:v>
                </c:pt>
                <c:pt idx="340">
                  <c:v>1.63026584724</c:v>
                </c:pt>
                <c:pt idx="341">
                  <c:v>2.12597458196</c:v>
                </c:pt>
                <c:pt idx="342">
                  <c:v>1.7775433465199999</c:v>
                </c:pt>
                <c:pt idx="343">
                  <c:v>2.2623409629700002</c:v>
                </c:pt>
                <c:pt idx="344">
                  <c:v>2.44902366649</c:v>
                </c:pt>
                <c:pt idx="345">
                  <c:v>1.9426671556699999</c:v>
                </c:pt>
                <c:pt idx="346">
                  <c:v>2.20859413742</c:v>
                </c:pt>
                <c:pt idx="347">
                  <c:v>1.6446363491</c:v>
                </c:pt>
                <c:pt idx="348">
                  <c:v>1.3608560026800001</c:v>
                </c:pt>
                <c:pt idx="349">
                  <c:v>2.1942222025599998</c:v>
                </c:pt>
                <c:pt idx="350">
                  <c:v>2.8622301316700001</c:v>
                </c:pt>
                <c:pt idx="351">
                  <c:v>3.0201647766900002</c:v>
                </c:pt>
                <c:pt idx="352">
                  <c:v>2.7257451419700001</c:v>
                </c:pt>
                <c:pt idx="353">
                  <c:v>2.8587673309200001</c:v>
                </c:pt>
                <c:pt idx="354">
                  <c:v>2.3953810093599999</c:v>
                </c:pt>
                <c:pt idx="355">
                  <c:v>1.7523987436899999</c:v>
                </c:pt>
                <c:pt idx="356">
                  <c:v>2.6971147000900002</c:v>
                </c:pt>
                <c:pt idx="357">
                  <c:v>3.1531814540899998</c:v>
                </c:pt>
                <c:pt idx="358">
                  <c:v>3.0560909762200001</c:v>
                </c:pt>
                <c:pt idx="359">
                  <c:v>2.3880778662400002</c:v>
                </c:pt>
                <c:pt idx="360">
                  <c:v>2.1906309825400001</c:v>
                </c:pt>
                <c:pt idx="361">
                  <c:v>3.2790372967499999</c:v>
                </c:pt>
                <c:pt idx="362">
                  <c:v>3.5412755039400001</c:v>
                </c:pt>
                <c:pt idx="363">
                  <c:v>3.09943727409</c:v>
                </c:pt>
                <c:pt idx="364">
                  <c:v>1.87799289764</c:v>
                </c:pt>
              </c:numCache>
            </c:numRef>
          </c:val>
          <c:smooth val="0"/>
          <c:extLst>
            <c:ext xmlns:c16="http://schemas.microsoft.com/office/drawing/2014/chart" uri="{C3380CC4-5D6E-409C-BE32-E72D297353CC}">
              <c16:uniqueId val="{00000000-9F9B-44C7-B7E3-2C86829FFDB1}"/>
            </c:ext>
          </c:extLst>
        </c:ser>
        <c:dLbls>
          <c:showLegendKey val="0"/>
          <c:showVal val="0"/>
          <c:showCatName val="0"/>
          <c:showSerName val="0"/>
          <c:showPercent val="0"/>
          <c:showBubbleSize val="0"/>
        </c:dLbls>
        <c:smooth val="0"/>
        <c:axId val="176274424"/>
        <c:axId val="176278904"/>
      </c:lineChart>
      <c:catAx>
        <c:axId val="176274424"/>
        <c:scaling>
          <c:orientation val="minMax"/>
        </c:scaling>
        <c:delete val="0"/>
        <c:axPos val="b"/>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76278904"/>
        <c:crosses val="autoZero"/>
        <c:auto val="1"/>
        <c:lblAlgn val="ctr"/>
        <c:lblOffset val="100"/>
        <c:tickMarkSkip val="31"/>
        <c:noMultiLvlLbl val="0"/>
      </c:catAx>
      <c:valAx>
        <c:axId val="176278904"/>
        <c:scaling>
          <c:orientation val="minMax"/>
          <c:max val="5"/>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dirty="0"/>
                  <a:t>PM2.5 (tons)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76274424"/>
        <c:crossesAt val="1"/>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Chemical Composition: </a:t>
            </a:r>
            <a:r>
              <a:rPr lang="en-US" sz="2000" b="1" dirty="0"/>
              <a:t>Coal-Fired Boiler - Industrial </a:t>
            </a:r>
            <a:r>
              <a:rPr lang="en-US" sz="2000" b="1" i="1" dirty="0"/>
              <a:t>vs. </a:t>
            </a:r>
            <a:r>
              <a:rPr lang="en-US" sz="2000" b="1" dirty="0"/>
              <a:t>Pulp &amp; Paper</a:t>
            </a:r>
            <a:r>
              <a:rPr lang="en-US" sz="2000" b="1" baseline="0" dirty="0"/>
              <a:t> Mills - Kraft Mill Bleach Plants (wt.%)</a:t>
            </a:r>
            <a:endParaRPr lang="en-US" sz="2000" b="1" dirty="0"/>
          </a:p>
        </c:rich>
      </c:tx>
      <c:layout>
        <c:manualLayout>
          <c:xMode val="edge"/>
          <c:yMode val="edge"/>
          <c:x val="0.11190191503839797"/>
          <c:y val="1.7334775926409553E-2"/>
        </c:manualLayout>
      </c:layout>
      <c:overlay val="0"/>
    </c:title>
    <c:autoTitleDeleted val="0"/>
    <c:plotArea>
      <c:layout>
        <c:manualLayout>
          <c:layoutTarget val="inner"/>
          <c:xMode val="edge"/>
          <c:yMode val="edge"/>
          <c:x val="7.3364430941859474E-2"/>
          <c:y val="0.19129416766721671"/>
          <c:w val="0.91885365680641273"/>
          <c:h val="0.34045313301354596"/>
        </c:manualLayout>
      </c:layout>
      <c:barChart>
        <c:barDir val="col"/>
        <c:grouping val="clustered"/>
        <c:varyColors val="0"/>
        <c:ser>
          <c:idx val="0"/>
          <c:order val="0"/>
          <c:tx>
            <c:strRef>
              <c:f>Sheet7!$L$2</c:f>
              <c:strCache>
                <c:ptCount val="1"/>
                <c:pt idx="0">
                  <c:v>Coal-Fired Boiler - Industrial</c:v>
                </c:pt>
              </c:strCache>
            </c:strRef>
          </c:tx>
          <c:spPr>
            <a:solidFill>
              <a:srgbClr val="FF0000"/>
            </a:solidFill>
          </c:spPr>
          <c:invertIfNegative val="0"/>
          <c:cat>
            <c:strRef>
              <c:f>Sheet7!$K$3:$K$62</c:f>
              <c:strCache>
                <c:ptCount val="60"/>
                <c:pt idx="0">
                  <c:v>Methyl alcohol</c:v>
                </c:pt>
                <c:pt idx="1">
                  <c:v>Chloroform</c:v>
                </c:pt>
                <c:pt idx="2">
                  <c:v>Terpenes</c:v>
                </c:pt>
                <c:pt idx="3">
                  <c:v>Alpha-terpineol</c:v>
                </c:pt>
                <c:pt idx="4">
                  <c:v>M-cresol (3-methyl-benzenol)</c:v>
                </c:pt>
                <c:pt idx="5">
                  <c:v>Acetone</c:v>
                </c:pt>
                <c:pt idx="6">
                  <c:v>Bromodichloromethane</c:v>
                </c:pt>
                <c:pt idx="7">
                  <c:v>Acetaldehyde</c:v>
                </c:pt>
                <c:pt idx="8">
                  <c:v>Hexachloroethane</c:v>
                </c:pt>
                <c:pt idx="9">
                  <c:v>Methyl mercaptan</c:v>
                </c:pt>
                <c:pt idx="10">
                  <c:v>Methyl ethyl ketone (2-butanone)</c:v>
                </c:pt>
                <c:pt idx="11">
                  <c:v>Hexachlorocyclopentadiene</c:v>
                </c:pt>
                <c:pt idx="12">
                  <c:v>Dimethyl Disulfide</c:v>
                </c:pt>
                <c:pt idx="13">
                  <c:v>Dimethyl sulfide</c:v>
                </c:pt>
                <c:pt idx="14">
                  <c:v>O-cresol (2-Methylphenol)</c:v>
                </c:pt>
                <c:pt idx="15">
                  <c:v>Propionaldehyde</c:v>
                </c:pt>
                <c:pt idx="16">
                  <c:v>Formaldehyde</c:v>
                </c:pt>
                <c:pt idx="17">
                  <c:v>Ethyl alcohol</c:v>
                </c:pt>
                <c:pt idx="18">
                  <c:v>Phenol (carbolic acid)</c:v>
                </c:pt>
                <c:pt idx="19">
                  <c:v>Valeraldehyde</c:v>
                </c:pt>
                <c:pt idx="20">
                  <c:v>1,2-Dichloroethene</c:v>
                </c:pt>
                <c:pt idx="21">
                  <c:v>Ethylene dibromide</c:v>
                </c:pt>
                <c:pt idx="22">
                  <c:v>Alpha-pinene</c:v>
                </c:pt>
                <c:pt idx="23">
                  <c:v>Styrene</c:v>
                </c:pt>
                <c:pt idx="24">
                  <c:v>Benzaldehyde</c:v>
                </c:pt>
                <c:pt idx="25">
                  <c:v>Isomers of xylene</c:v>
                </c:pt>
                <c:pt idx="26">
                  <c:v>3-Carene</c:v>
                </c:pt>
                <c:pt idx="27">
                  <c:v>Perchloroethylene</c:v>
                </c:pt>
                <c:pt idx="28">
                  <c:v>1,2,4-Trichlorobenzene</c:v>
                </c:pt>
                <c:pt idx="29">
                  <c:v>Dichloromethane (methylene chloride)</c:v>
                </c:pt>
                <c:pt idx="30">
                  <c:v>Cyclohexanone</c:v>
                </c:pt>
                <c:pt idx="31">
                  <c:v>Methyl isobutyl ketone</c:v>
                </c:pt>
                <c:pt idx="32">
                  <c:v>Trichloroethylene</c:v>
                </c:pt>
                <c:pt idx="33">
                  <c:v>Beta-pinene</c:v>
                </c:pt>
                <c:pt idx="34">
                  <c:v>Ethylene dichloride</c:v>
                </c:pt>
                <c:pt idx="35">
                  <c:v>Acetophenone</c:v>
                </c:pt>
                <c:pt idx="36">
                  <c:v>Toluene</c:v>
                </c:pt>
                <c:pt idx="37">
                  <c:v>1,1,1-trichloroethane</c:v>
                </c:pt>
                <c:pt idx="38">
                  <c:v>1-Methyl-4-isopropylbenzene</c:v>
                </c:pt>
                <c:pt idx="39">
                  <c:v>Chlorobenzene</c:v>
                </c:pt>
                <c:pt idx="40">
                  <c:v>Isopropylbenzene (cumene)</c:v>
                </c:pt>
                <c:pt idx="41">
                  <c:v>1,1,2-trichloroethane</c:v>
                </c:pt>
                <c:pt idx="42">
                  <c:v>O-xylene</c:v>
                </c:pt>
                <c:pt idx="43">
                  <c:v>M &amp; p-xylene</c:v>
                </c:pt>
                <c:pt idx="44">
                  <c:v>Crotonaldehyde</c:v>
                </c:pt>
                <c:pt idx="45">
                  <c:v>Benzene</c:v>
                </c:pt>
                <c:pt idx="46">
                  <c:v>Acrolein (2-propenal)</c:v>
                </c:pt>
                <c:pt idx="47">
                  <c:v>Isopropyl alcohol</c:v>
                </c:pt>
                <c:pt idx="48">
                  <c:v>Ethylbenzene</c:v>
                </c:pt>
                <c:pt idx="49">
                  <c:v>N-hexane</c:v>
                </c:pt>
                <c:pt idx="50">
                  <c:v>1-butene</c:v>
                </c:pt>
                <c:pt idx="51">
                  <c:v>Acetylene</c:v>
                </c:pt>
                <c:pt idx="52">
                  <c:v>Ethane</c:v>
                </c:pt>
                <c:pt idx="53">
                  <c:v>Isobutane</c:v>
                </c:pt>
                <c:pt idx="54">
                  <c:v>Isopentane (2-Methylbutane)</c:v>
                </c:pt>
                <c:pt idx="55">
                  <c:v>Methylcyclopentane</c:v>
                </c:pt>
                <c:pt idx="56">
                  <c:v>N-butane</c:v>
                </c:pt>
                <c:pt idx="57">
                  <c:v>N-pentane</c:v>
                </c:pt>
                <c:pt idx="58">
                  <c:v>Propane</c:v>
                </c:pt>
                <c:pt idx="59">
                  <c:v>Propylene</c:v>
                </c:pt>
              </c:strCache>
            </c:strRef>
          </c:cat>
          <c:val>
            <c:numRef>
              <c:f>Sheet7!$L$3:$L$62</c:f>
              <c:numCache>
                <c:formatCode>General</c:formatCode>
                <c:ptCount val="60"/>
                <c:pt idx="36">
                  <c:v>8.39</c:v>
                </c:pt>
                <c:pt idx="42">
                  <c:v>2.6</c:v>
                </c:pt>
                <c:pt idx="43">
                  <c:v>11.76</c:v>
                </c:pt>
                <c:pt idx="45">
                  <c:v>3.7800000000000002</c:v>
                </c:pt>
                <c:pt idx="48">
                  <c:v>5.67</c:v>
                </c:pt>
                <c:pt idx="49">
                  <c:v>7.8</c:v>
                </c:pt>
                <c:pt idx="50">
                  <c:v>6.09</c:v>
                </c:pt>
                <c:pt idx="51">
                  <c:v>15.43</c:v>
                </c:pt>
                <c:pt idx="52">
                  <c:v>17.809999999999999</c:v>
                </c:pt>
                <c:pt idx="53">
                  <c:v>3</c:v>
                </c:pt>
                <c:pt idx="54">
                  <c:v>1.24</c:v>
                </c:pt>
                <c:pt idx="55">
                  <c:v>2.9</c:v>
                </c:pt>
                <c:pt idx="56">
                  <c:v>6.38</c:v>
                </c:pt>
                <c:pt idx="57">
                  <c:v>1.1800000000000028</c:v>
                </c:pt>
                <c:pt idx="58">
                  <c:v>5.1999999999999975</c:v>
                </c:pt>
                <c:pt idx="59">
                  <c:v>0.77000000000000124</c:v>
                </c:pt>
              </c:numCache>
            </c:numRef>
          </c:val>
          <c:extLst>
            <c:ext xmlns:c16="http://schemas.microsoft.com/office/drawing/2014/chart" uri="{C3380CC4-5D6E-409C-BE32-E72D297353CC}">
              <c16:uniqueId val="{00000000-B51C-438B-A957-708672E3F92C}"/>
            </c:ext>
          </c:extLst>
        </c:ser>
        <c:ser>
          <c:idx val="1"/>
          <c:order val="1"/>
          <c:tx>
            <c:strRef>
              <c:f>Sheet7!$M$2</c:f>
              <c:strCache>
                <c:ptCount val="1"/>
                <c:pt idx="0">
                  <c:v>Pulp and Paper Mills - Kraft Mill Bleach Plants</c:v>
                </c:pt>
              </c:strCache>
            </c:strRef>
          </c:tx>
          <c:invertIfNegative val="0"/>
          <c:cat>
            <c:strRef>
              <c:f>Sheet7!$K$3:$K$62</c:f>
              <c:strCache>
                <c:ptCount val="60"/>
                <c:pt idx="0">
                  <c:v>Methyl alcohol</c:v>
                </c:pt>
                <c:pt idx="1">
                  <c:v>Chloroform</c:v>
                </c:pt>
                <c:pt idx="2">
                  <c:v>Terpenes</c:v>
                </c:pt>
                <c:pt idx="3">
                  <c:v>Alpha-terpineol</c:v>
                </c:pt>
                <c:pt idx="4">
                  <c:v>M-cresol (3-methyl-benzenol)</c:v>
                </c:pt>
                <c:pt idx="5">
                  <c:v>Acetone</c:v>
                </c:pt>
                <c:pt idx="6">
                  <c:v>Bromodichloromethane</c:v>
                </c:pt>
                <c:pt idx="7">
                  <c:v>Acetaldehyde</c:v>
                </c:pt>
                <c:pt idx="8">
                  <c:v>Hexachloroethane</c:v>
                </c:pt>
                <c:pt idx="9">
                  <c:v>Methyl mercaptan</c:v>
                </c:pt>
                <c:pt idx="10">
                  <c:v>Methyl ethyl ketone (2-butanone)</c:v>
                </c:pt>
                <c:pt idx="11">
                  <c:v>Hexachlorocyclopentadiene</c:v>
                </c:pt>
                <c:pt idx="12">
                  <c:v>Dimethyl Disulfide</c:v>
                </c:pt>
                <c:pt idx="13">
                  <c:v>Dimethyl sulfide</c:v>
                </c:pt>
                <c:pt idx="14">
                  <c:v>O-cresol (2-Methylphenol)</c:v>
                </c:pt>
                <c:pt idx="15">
                  <c:v>Propionaldehyde</c:v>
                </c:pt>
                <c:pt idx="16">
                  <c:v>Formaldehyde</c:v>
                </c:pt>
                <c:pt idx="17">
                  <c:v>Ethyl alcohol</c:v>
                </c:pt>
                <c:pt idx="18">
                  <c:v>Phenol (carbolic acid)</c:v>
                </c:pt>
                <c:pt idx="19">
                  <c:v>Valeraldehyde</c:v>
                </c:pt>
                <c:pt idx="20">
                  <c:v>1,2-Dichloroethene</c:v>
                </c:pt>
                <c:pt idx="21">
                  <c:v>Ethylene dibromide</c:v>
                </c:pt>
                <c:pt idx="22">
                  <c:v>Alpha-pinene</c:v>
                </c:pt>
                <c:pt idx="23">
                  <c:v>Styrene</c:v>
                </c:pt>
                <c:pt idx="24">
                  <c:v>Benzaldehyde</c:v>
                </c:pt>
                <c:pt idx="25">
                  <c:v>Isomers of xylene</c:v>
                </c:pt>
                <c:pt idx="26">
                  <c:v>3-Carene</c:v>
                </c:pt>
                <c:pt idx="27">
                  <c:v>Perchloroethylene</c:v>
                </c:pt>
                <c:pt idx="28">
                  <c:v>1,2,4-Trichlorobenzene</c:v>
                </c:pt>
                <c:pt idx="29">
                  <c:v>Dichloromethane (methylene chloride)</c:v>
                </c:pt>
                <c:pt idx="30">
                  <c:v>Cyclohexanone</c:v>
                </c:pt>
                <c:pt idx="31">
                  <c:v>Methyl isobutyl ketone</c:v>
                </c:pt>
                <c:pt idx="32">
                  <c:v>Trichloroethylene</c:v>
                </c:pt>
                <c:pt idx="33">
                  <c:v>Beta-pinene</c:v>
                </c:pt>
                <c:pt idx="34">
                  <c:v>Ethylene dichloride</c:v>
                </c:pt>
                <c:pt idx="35">
                  <c:v>Acetophenone</c:v>
                </c:pt>
                <c:pt idx="36">
                  <c:v>Toluene</c:v>
                </c:pt>
                <c:pt idx="37">
                  <c:v>1,1,1-trichloroethane</c:v>
                </c:pt>
                <c:pt idx="38">
                  <c:v>1-Methyl-4-isopropylbenzene</c:v>
                </c:pt>
                <c:pt idx="39">
                  <c:v>Chlorobenzene</c:v>
                </c:pt>
                <c:pt idx="40">
                  <c:v>Isopropylbenzene (cumene)</c:v>
                </c:pt>
                <c:pt idx="41">
                  <c:v>1,1,2-trichloroethane</c:v>
                </c:pt>
                <c:pt idx="42">
                  <c:v>O-xylene</c:v>
                </c:pt>
                <c:pt idx="43">
                  <c:v>M &amp; p-xylene</c:v>
                </c:pt>
                <c:pt idx="44">
                  <c:v>Crotonaldehyde</c:v>
                </c:pt>
                <c:pt idx="45">
                  <c:v>Benzene</c:v>
                </c:pt>
                <c:pt idx="46">
                  <c:v>Acrolein (2-propenal)</c:v>
                </c:pt>
                <c:pt idx="47">
                  <c:v>Isopropyl alcohol</c:v>
                </c:pt>
                <c:pt idx="48">
                  <c:v>Ethylbenzene</c:v>
                </c:pt>
                <c:pt idx="49">
                  <c:v>N-hexane</c:v>
                </c:pt>
                <c:pt idx="50">
                  <c:v>1-butene</c:v>
                </c:pt>
                <c:pt idx="51">
                  <c:v>Acetylene</c:v>
                </c:pt>
                <c:pt idx="52">
                  <c:v>Ethane</c:v>
                </c:pt>
                <c:pt idx="53">
                  <c:v>Isobutane</c:v>
                </c:pt>
                <c:pt idx="54">
                  <c:v>Isopentane (2-Methylbutane)</c:v>
                </c:pt>
                <c:pt idx="55">
                  <c:v>Methylcyclopentane</c:v>
                </c:pt>
                <c:pt idx="56">
                  <c:v>N-butane</c:v>
                </c:pt>
                <c:pt idx="57">
                  <c:v>N-pentane</c:v>
                </c:pt>
                <c:pt idx="58">
                  <c:v>Propane</c:v>
                </c:pt>
                <c:pt idx="59">
                  <c:v>Propylene</c:v>
                </c:pt>
              </c:strCache>
            </c:strRef>
          </c:cat>
          <c:val>
            <c:numRef>
              <c:f>Sheet7!$M$3:$M$62</c:f>
              <c:numCache>
                <c:formatCode>General</c:formatCode>
                <c:ptCount val="60"/>
                <c:pt idx="0">
                  <c:v>51.407525187759546</c:v>
                </c:pt>
                <c:pt idx="1">
                  <c:v>30.416119069424408</c:v>
                </c:pt>
                <c:pt idx="2">
                  <c:v>4.2839604323132994</c:v>
                </c:pt>
                <c:pt idx="3">
                  <c:v>2.570376259387984</c:v>
                </c:pt>
                <c:pt idx="4">
                  <c:v>1.8421029858947209</c:v>
                </c:pt>
                <c:pt idx="5">
                  <c:v>1.7992633815715851</c:v>
                </c:pt>
                <c:pt idx="6">
                  <c:v>1.0709901080783242</c:v>
                </c:pt>
                <c:pt idx="7">
                  <c:v>0.89963169078579341</c:v>
                </c:pt>
                <c:pt idx="8">
                  <c:v>0.81395248213952665</c:v>
                </c:pt>
                <c:pt idx="9">
                  <c:v>0.7711128778163937</c:v>
                </c:pt>
                <c:pt idx="10">
                  <c:v>0.68543366917012749</c:v>
                </c:pt>
                <c:pt idx="11">
                  <c:v>0.59975446052386183</c:v>
                </c:pt>
                <c:pt idx="12">
                  <c:v>0.55691485620073022</c:v>
                </c:pt>
                <c:pt idx="13">
                  <c:v>0.55691485620073022</c:v>
                </c:pt>
                <c:pt idx="14">
                  <c:v>0.22704990291260491</c:v>
                </c:pt>
                <c:pt idx="15">
                  <c:v>0.22276594248029208</c:v>
                </c:pt>
                <c:pt idx="16">
                  <c:v>0.1842102985894728</c:v>
                </c:pt>
                <c:pt idx="17">
                  <c:v>0.14565465469865166</c:v>
                </c:pt>
                <c:pt idx="18">
                  <c:v>0.11995089210477194</c:v>
                </c:pt>
                <c:pt idx="19">
                  <c:v>0.10281505037551938</c:v>
                </c:pt>
                <c:pt idx="20">
                  <c:v>9.8531089943205974E-2</c:v>
                </c:pt>
                <c:pt idx="21">
                  <c:v>9.8531089943205974E-2</c:v>
                </c:pt>
                <c:pt idx="22">
                  <c:v>7.2827327349326343E-2</c:v>
                </c:pt>
                <c:pt idx="23">
                  <c:v>7.2827327349326343E-2</c:v>
                </c:pt>
                <c:pt idx="24">
                  <c:v>6.854336691701278E-2</c:v>
                </c:pt>
                <c:pt idx="25">
                  <c:v>5.5691485620072853E-2</c:v>
                </c:pt>
                <c:pt idx="26">
                  <c:v>5.1407525187759547E-2</c:v>
                </c:pt>
                <c:pt idx="27">
                  <c:v>3.8984039934050994E-2</c:v>
                </c:pt>
                <c:pt idx="28">
                  <c:v>2.5703762593879891E-2</c:v>
                </c:pt>
                <c:pt idx="29">
                  <c:v>1.9277821945409886E-2</c:v>
                </c:pt>
                <c:pt idx="30">
                  <c:v>1.5850653599559207E-2</c:v>
                </c:pt>
                <c:pt idx="31">
                  <c:v>1.5850653599559207E-2</c:v>
                </c:pt>
                <c:pt idx="32">
                  <c:v>1.5850653599559207E-2</c:v>
                </c:pt>
                <c:pt idx="33">
                  <c:v>9.8531089943206113E-3</c:v>
                </c:pt>
                <c:pt idx="34">
                  <c:v>8.139524821395289E-3</c:v>
                </c:pt>
                <c:pt idx="35">
                  <c:v>7.7111287781639519E-3</c:v>
                </c:pt>
                <c:pt idx="36">
                  <c:v>6.8543366917012821E-3</c:v>
                </c:pt>
                <c:pt idx="37">
                  <c:v>5.9975446052386357E-3</c:v>
                </c:pt>
                <c:pt idx="38">
                  <c:v>5.5691485620072874E-3</c:v>
                </c:pt>
                <c:pt idx="39">
                  <c:v>5.5691485620072874E-3</c:v>
                </c:pt>
                <c:pt idx="40">
                  <c:v>5.1407525187759555E-3</c:v>
                </c:pt>
                <c:pt idx="41">
                  <c:v>4.7123564755446488E-3</c:v>
                </c:pt>
                <c:pt idx="42">
                  <c:v>4.2839604323133213E-3</c:v>
                </c:pt>
                <c:pt idx="43">
                  <c:v>3.4700079501737719E-3</c:v>
                </c:pt>
                <c:pt idx="44">
                  <c:v>2.0563010075103898E-3</c:v>
                </c:pt>
                <c:pt idx="45">
                  <c:v>1.9706217988641169E-3</c:v>
                </c:pt>
                <c:pt idx="46">
                  <c:v>9.8531089943206299E-4</c:v>
                </c:pt>
                <c:pt idx="47">
                  <c:v>5.1407525187759562E-4</c:v>
                </c:pt>
                <c:pt idx="48">
                  <c:v>4.2839604323133236E-4</c:v>
                </c:pt>
                <c:pt idx="49">
                  <c:v>3.6842059717894475E-4</c:v>
                </c:pt>
              </c:numCache>
            </c:numRef>
          </c:val>
          <c:extLst>
            <c:ext xmlns:c16="http://schemas.microsoft.com/office/drawing/2014/chart" uri="{C3380CC4-5D6E-409C-BE32-E72D297353CC}">
              <c16:uniqueId val="{00000001-B51C-438B-A957-708672E3F92C}"/>
            </c:ext>
          </c:extLst>
        </c:ser>
        <c:dLbls>
          <c:showLegendKey val="0"/>
          <c:showVal val="0"/>
          <c:showCatName val="0"/>
          <c:showSerName val="0"/>
          <c:showPercent val="0"/>
          <c:showBubbleSize val="0"/>
        </c:dLbls>
        <c:gapWidth val="150"/>
        <c:axId val="351394816"/>
        <c:axId val="351662848"/>
      </c:barChart>
      <c:catAx>
        <c:axId val="351394816"/>
        <c:scaling>
          <c:orientation val="minMax"/>
        </c:scaling>
        <c:delete val="0"/>
        <c:axPos val="b"/>
        <c:numFmt formatCode="General" sourceLinked="0"/>
        <c:majorTickMark val="out"/>
        <c:minorTickMark val="none"/>
        <c:tickLblPos val="nextTo"/>
        <c:txPr>
          <a:bodyPr/>
          <a:lstStyle/>
          <a:p>
            <a:pPr>
              <a:defRPr sz="950"/>
            </a:pPr>
            <a:endParaRPr lang="en-US"/>
          </a:p>
        </c:txPr>
        <c:crossAx val="351662848"/>
        <c:crossesAt val="1.0000000000000047E-4"/>
        <c:auto val="1"/>
        <c:lblAlgn val="ctr"/>
        <c:lblOffset val="100"/>
        <c:noMultiLvlLbl val="0"/>
      </c:catAx>
      <c:valAx>
        <c:axId val="351662848"/>
        <c:scaling>
          <c:logBase val="10"/>
          <c:orientation val="minMax"/>
        </c:scaling>
        <c:delete val="0"/>
        <c:axPos val="l"/>
        <c:majorGridlines/>
        <c:numFmt formatCode="General" sourceLinked="1"/>
        <c:majorTickMark val="out"/>
        <c:minorTickMark val="none"/>
        <c:tickLblPos val="nextTo"/>
        <c:txPr>
          <a:bodyPr/>
          <a:lstStyle/>
          <a:p>
            <a:pPr>
              <a:defRPr sz="1000" b="1"/>
            </a:pPr>
            <a:endParaRPr lang="en-US"/>
          </a:p>
        </c:txPr>
        <c:crossAx val="351394816"/>
        <c:crosses val="autoZero"/>
        <c:crossBetween val="between"/>
      </c:valAx>
    </c:plotArea>
    <c:legend>
      <c:legendPos val="b"/>
      <c:layout>
        <c:manualLayout>
          <c:xMode val="edge"/>
          <c:yMode val="edge"/>
          <c:x val="0.17071406614713769"/>
          <c:y val="0.89920630649259403"/>
          <c:w val="0.65857186770572662"/>
          <c:h val="0.10079369350740586"/>
        </c:manualLayout>
      </c:layout>
      <c:overlay val="0"/>
      <c:txPr>
        <a:bodyPr/>
        <a:lstStyle/>
        <a:p>
          <a:pPr>
            <a:defRPr sz="1200"/>
          </a:pPr>
          <a:endParaRPr lang="en-US"/>
        </a:p>
      </c:txPr>
    </c:legend>
    <c:plotVisOnly val="1"/>
    <c:dispBlanksAs val="gap"/>
    <c:showDLblsOverMax val="0"/>
  </c:chart>
  <c:spPr>
    <a:ln>
      <a:solidFill>
        <a:schemeClr val="tx1"/>
      </a:solidFill>
    </a:ln>
  </c:sp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804"/>
          </a:xfrm>
          <a:prstGeom prst="rect">
            <a:avLst/>
          </a:prstGeom>
        </p:spPr>
        <p:txBody>
          <a:bodyPr vert="horz" lIns="93278" tIns="46639" rIns="93278" bIns="46639"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970939" y="0"/>
            <a:ext cx="3037840" cy="461804"/>
          </a:xfrm>
          <a:prstGeom prst="rect">
            <a:avLst/>
          </a:prstGeom>
        </p:spPr>
        <p:txBody>
          <a:bodyPr vert="horz" lIns="93278" tIns="46639" rIns="93278" bIns="46639" rtlCol="0"/>
          <a:lstStyle>
            <a:lvl1pPr algn="r">
              <a:defRPr sz="1200" smtClean="0"/>
            </a:lvl1pPr>
          </a:lstStyle>
          <a:p>
            <a:pPr>
              <a:defRPr/>
            </a:pPr>
            <a:fld id="{C3F119CC-0E9C-4303-8FC0-FA6C67E0699C}" type="datetimeFigureOut">
              <a:rPr lang="en-US"/>
              <a:pPr>
                <a:defRPr/>
              </a:pPr>
              <a:t>8/16/2019</a:t>
            </a:fld>
            <a:endParaRPr lang="en-US"/>
          </a:p>
        </p:txBody>
      </p:sp>
      <p:sp>
        <p:nvSpPr>
          <p:cNvPr id="4" name="Footer Placeholder 3"/>
          <p:cNvSpPr>
            <a:spLocks noGrp="1"/>
          </p:cNvSpPr>
          <p:nvPr>
            <p:ph type="ftr" sz="quarter" idx="2"/>
          </p:nvPr>
        </p:nvSpPr>
        <p:spPr>
          <a:xfrm>
            <a:off x="1" y="8772669"/>
            <a:ext cx="3037840" cy="461804"/>
          </a:xfrm>
          <a:prstGeom prst="rect">
            <a:avLst/>
          </a:prstGeom>
        </p:spPr>
        <p:txBody>
          <a:bodyPr vert="horz" lIns="93278" tIns="46639" rIns="93278" bIns="46639"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970939" y="8772669"/>
            <a:ext cx="3037840" cy="461804"/>
          </a:xfrm>
          <a:prstGeom prst="rect">
            <a:avLst/>
          </a:prstGeom>
        </p:spPr>
        <p:txBody>
          <a:bodyPr vert="horz" lIns="93278" tIns="46639" rIns="93278" bIns="46639" rtlCol="0" anchor="b"/>
          <a:lstStyle>
            <a:lvl1pPr algn="r">
              <a:defRPr sz="1200" smtClean="0"/>
            </a:lvl1pPr>
          </a:lstStyle>
          <a:p>
            <a:pPr>
              <a:defRPr/>
            </a:pPr>
            <a:fld id="{A6924233-FC8A-4838-8824-56EBB7540E6D}" type="slidenum">
              <a:rPr lang="en-US"/>
              <a:pPr>
                <a:defRPr/>
              </a:pPr>
              <a:t>‹#›</a:t>
            </a:fld>
            <a:endParaRPr lang="en-US"/>
          </a:p>
        </p:txBody>
      </p:sp>
    </p:spTree>
    <p:extLst>
      <p:ext uri="{BB962C8B-B14F-4D97-AF65-F5344CB8AC3E}">
        <p14:creationId xmlns:p14="http://schemas.microsoft.com/office/powerpoint/2010/main" val="569683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37840" cy="461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278" tIns="46639" rIns="93278" bIns="46639"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972560" y="0"/>
            <a:ext cx="3037840" cy="461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278" tIns="46639" rIns="93278" bIns="46639" numCol="1" anchor="t" anchorCtr="0" compatLnSpc="1">
            <a:prstTxWarp prst="textNoShape">
              <a:avLst/>
            </a:prstTxWarp>
          </a:bodyPr>
          <a:lstStyle>
            <a:lvl1pPr algn="r">
              <a:defRPr sz="1200" smtClean="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34721" y="4387136"/>
            <a:ext cx="5140960" cy="4156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278" tIns="46639" rIns="93278" bIns="466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 y="8774271"/>
            <a:ext cx="3037840" cy="461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278" tIns="46639" rIns="93278" bIns="46639"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972560" y="8774271"/>
            <a:ext cx="3037840" cy="461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278" tIns="46639" rIns="93278" bIns="46639" numCol="1" anchor="b" anchorCtr="0" compatLnSpc="1">
            <a:prstTxWarp prst="textNoShape">
              <a:avLst/>
            </a:prstTxWarp>
          </a:bodyPr>
          <a:lstStyle>
            <a:lvl1pPr algn="r">
              <a:defRPr sz="1200" smtClean="0"/>
            </a:lvl1pPr>
          </a:lstStyle>
          <a:p>
            <a:pPr>
              <a:defRPr/>
            </a:pPr>
            <a:fld id="{91633A1B-E4ED-4A2A-87DF-7B125DA7738F}" type="slidenum">
              <a:rPr lang="en-US"/>
              <a:pPr>
                <a:defRPr/>
              </a:pPr>
              <a:t>‹#›</a:t>
            </a:fld>
            <a:endParaRPr lang="en-US"/>
          </a:p>
        </p:txBody>
      </p:sp>
    </p:spTree>
    <p:extLst>
      <p:ext uri="{BB962C8B-B14F-4D97-AF65-F5344CB8AC3E}">
        <p14:creationId xmlns:p14="http://schemas.microsoft.com/office/powerpoint/2010/main" val="17023198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dap.epa.gov/public/single/?appid=fc3f186a-f39c-46d9-afa6-d4c3556b99c1&amp;sheet=62a951b9-2689-46fb-b08b-1a6fa5814edb&amp;opt=currsel&amp;select=clearal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epa.gov/air-emissions-modeling"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s://www.cmascenter.org/"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Welcome to the SPECIATE training in which we will teach you what is in EPA’s SPECIATE database, how we develop it, and explain the use of speciation profiles in EPA’s SPECIATE database to generate chemical speciation profiles for air quality modelling.</a:t>
            </a:r>
          </a:p>
          <a:p>
            <a:endParaRPr lang="en-GB" dirty="0"/>
          </a:p>
          <a:p>
            <a:r>
              <a:rPr lang="en-GB" dirty="0"/>
              <a:t>We have just released a major update to the database and we will tell you about that too.</a:t>
            </a:r>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0</a:t>
            </a:fld>
            <a:endParaRPr lang="en-US" dirty="0"/>
          </a:p>
        </p:txBody>
      </p:sp>
    </p:spTree>
    <p:extLst>
      <p:ext uri="{BB962C8B-B14F-4D97-AF65-F5344CB8AC3E}">
        <p14:creationId xmlns:p14="http://schemas.microsoft.com/office/powerpoint/2010/main" val="390234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9A4CB3-3685-4AF0-B8D4-FCFAF6332968}" type="slidenum">
              <a:rPr lang="en-US"/>
              <a:pPr/>
              <a:t>9</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dirty="0"/>
              <a:t>We prefer to get sources of data for profiles from the peer-reviewed literature that reports results from source testing.  We will also used source test programs that may not have been published.  Finally, there are profiles in SPECIATE that may have been developed through other means.  SPECIATE includes the reference/source of the information as well as lots of other meta data that we will take a look at.</a:t>
            </a:r>
          </a:p>
          <a:p>
            <a:endParaRPr lang="en-US" dirty="0"/>
          </a:p>
          <a:p>
            <a:r>
              <a:rPr lang="en-US" dirty="0"/>
              <a:t>Who are our users?</a:t>
            </a:r>
          </a:p>
          <a:p>
            <a:r>
              <a:rPr lang="en-US" dirty="0"/>
              <a:t>In addition to AQ modeling, speciation profiles area an important input for source-receptor modeling, allowing researchers to determine key sources of particular pollutants in specific locations. They may also be used to estimate emissions of air toxics –since the components of VOC can be HAPs (e.g., formaldehyde); also, some metal components of PM (e.g., manganese) can be HAPs.</a:t>
            </a:r>
          </a:p>
          <a:p>
            <a:endParaRPr lang="en-US" dirty="0"/>
          </a:p>
          <a:p>
            <a:r>
              <a:rPr lang="en-US" dirty="0"/>
              <a:t>Our users give us feedback on data gaps and we focus on these for updating SPECIATE.</a:t>
            </a:r>
          </a:p>
          <a:p>
            <a:endParaRPr lang="en-US"/>
          </a:p>
        </p:txBody>
      </p:sp>
    </p:spTree>
    <p:extLst>
      <p:ext uri="{BB962C8B-B14F-4D97-AF65-F5344CB8AC3E}">
        <p14:creationId xmlns:p14="http://schemas.microsoft.com/office/powerpoint/2010/main" val="288565946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
            </a:r>
            <a:r>
              <a:rPr lang="en-US" dirty="0">
                <a:solidFill>
                  <a:srgbClr val="00B050"/>
                </a:solidFill>
              </a:rPr>
              <a:t>Same idea as Reff, et.al. 2009 for PM profiles, but done superficially</a:t>
            </a:r>
            <a:r>
              <a:rPr lang="en-US" dirty="0"/>
              <a:t>]</a:t>
            </a:r>
          </a:p>
          <a:p>
            <a:endParaRPr lang="en-US" dirty="0"/>
          </a:p>
          <a:p>
            <a:r>
              <a:rPr lang="en-US" dirty="0"/>
              <a:t>Reff et al., 2009: Reff, A., Bhave, P.V., Simon, H., Pace, T.G., Pouliot, G.A., Mobley, J.D., and Houyoux, M., Emissions Inventory of PM</a:t>
            </a:r>
            <a:r>
              <a:rPr lang="en-US" baseline="-25000" dirty="0"/>
              <a:t>2.5 </a:t>
            </a:r>
            <a:r>
              <a:rPr lang="en-US" dirty="0"/>
              <a:t>Trace Elements across the United States, </a:t>
            </a:r>
            <a:r>
              <a:rPr lang="en-US" i="1" dirty="0"/>
              <a:t>Environmental Science and Technology</a:t>
            </a:r>
            <a:r>
              <a:rPr lang="en-US" dirty="0"/>
              <a:t>, 43: 5790–5796, 2009.</a:t>
            </a:r>
          </a:p>
          <a:p>
            <a:endParaRPr lang="en-US"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109</a:t>
            </a:fld>
            <a:endParaRPr lang="en-US"/>
          </a:p>
        </p:txBody>
      </p:sp>
    </p:spTree>
    <p:extLst>
      <p:ext uri="{BB962C8B-B14F-4D97-AF65-F5344CB8AC3E}">
        <p14:creationId xmlns:p14="http://schemas.microsoft.com/office/powerpoint/2010/main" val="36433654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Comparing</a:t>
            </a:r>
            <a:r>
              <a:rPr lang="en-GB" baseline="0" dirty="0"/>
              <a:t> the two profiles – shows the species are very different for each profile – impact of mismatching profile </a:t>
            </a:r>
            <a:endParaRPr lang="en-GB"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110</a:t>
            </a:fld>
            <a:endParaRPr lang="en-US"/>
          </a:p>
        </p:txBody>
      </p:sp>
    </p:spTree>
    <p:extLst>
      <p:ext uri="{BB962C8B-B14F-4D97-AF65-F5344CB8AC3E}">
        <p14:creationId xmlns:p14="http://schemas.microsoft.com/office/powerpoint/2010/main" val="362118582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
            </a:r>
            <a:r>
              <a:rPr lang="en-US" dirty="0">
                <a:solidFill>
                  <a:srgbClr val="00B050"/>
                </a:solidFill>
              </a:rPr>
              <a:t>Same idea as Reff, et.al. 2009 for PM profiles, but done superficially</a:t>
            </a:r>
            <a:r>
              <a:rPr lang="en-US" dirty="0"/>
              <a:t>]</a:t>
            </a:r>
          </a:p>
          <a:p>
            <a:endParaRPr lang="en-US" dirty="0"/>
          </a:p>
          <a:p>
            <a:r>
              <a:rPr lang="en-US" dirty="0"/>
              <a:t>Reff et al., 2009: Reff, A., Bhave, P.V., Simon, H., Pace, T.G., Pouliot, G.A., Mobley, J.D., and Houyoux, M., Emissions Inventory of PM</a:t>
            </a:r>
            <a:r>
              <a:rPr lang="en-US" baseline="-25000" dirty="0"/>
              <a:t>2.5 </a:t>
            </a:r>
            <a:r>
              <a:rPr lang="en-US" dirty="0"/>
              <a:t>Trace Elements across the United States, </a:t>
            </a:r>
            <a:r>
              <a:rPr lang="en-US" i="1" dirty="0"/>
              <a:t>Environmental Science and Technology</a:t>
            </a:r>
            <a:r>
              <a:rPr lang="en-US" dirty="0"/>
              <a:t>, 43: 5790–5796, 2009.</a:t>
            </a:r>
          </a:p>
          <a:p>
            <a:endParaRPr lang="en-US"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111</a:t>
            </a:fld>
            <a:endParaRPr lang="en-US"/>
          </a:p>
        </p:txBody>
      </p:sp>
    </p:spTree>
    <p:extLst>
      <p:ext uri="{BB962C8B-B14F-4D97-AF65-F5344CB8AC3E}">
        <p14:creationId xmlns:p14="http://schemas.microsoft.com/office/powerpoint/2010/main" val="201878853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quick step guide of the practices in this guideline for speciation data that could be incorporated into the speciate database. Review sections 1-4 and 6 of the guidelines – which describe how profiles should be created and documented. Then conduct source testing and analysis for chemical compositions. To assist in profile creation, there is a template available from the EPA SPECIATE homepage.  </a:t>
            </a:r>
          </a:p>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112</a:t>
            </a:fld>
            <a:endParaRPr lang="en-US"/>
          </a:p>
        </p:txBody>
      </p:sp>
    </p:spTree>
    <p:extLst>
      <p:ext uri="{BB962C8B-B14F-4D97-AF65-F5344CB8AC3E}">
        <p14:creationId xmlns:p14="http://schemas.microsoft.com/office/powerpoint/2010/main" val="2281904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74FF25-EF22-4DDA-AA84-002C4FE54335}" type="slidenum">
              <a:rPr lang="en-US"/>
              <a:pPr/>
              <a:t>10</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store the speciation profiles in SPECIATE in a Microsoft ACCESS database (MDB is the extension of the file once you unzip it).  If you are not an ACCESS user, you can always copy the profiles you are interested in (you first have to know how to filter) out of the “view gas profiles” or “view PM profiles” queries that are built into the database and paste them into excel.  Or, you can used the BROWSER on our website that Casey will demo.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Key to SPECIATE is the documentation which is available at the link.  You only need the latest version of SPECIATE (4.5 is currently the latest version) because we retain all profiles from previous versions. If there is an error and we correct it, then we have both the corrected profile and original profile but we add a note to the original profile that points to the corrected profile.  We keep all the documentation because they give you more information on the profiles added during each version.</a:t>
            </a:r>
          </a:p>
          <a:p>
            <a:endParaRPr lang="en-US" dirty="0"/>
          </a:p>
          <a:p>
            <a:r>
              <a:rPr lang="en-US" dirty="0"/>
              <a:t>Besides VOC and PM profiles, SPECIATE has profiles for NOX, mercury and semi-volatile VOC.  We will not go over these at this training</a:t>
            </a:r>
          </a:p>
          <a:p>
            <a:endParaRPr lang="en-US"/>
          </a:p>
        </p:txBody>
      </p:sp>
    </p:spTree>
    <p:extLst>
      <p:ext uri="{BB962C8B-B14F-4D97-AF65-F5344CB8AC3E}">
        <p14:creationId xmlns:p14="http://schemas.microsoft.com/office/powerpoint/2010/main" val="3385806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74FF25-EF22-4DDA-AA84-002C4FE54335}" type="slidenum">
              <a:rPr lang="en-US"/>
              <a:pPr/>
              <a:t>11</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US" dirty="0"/>
              <a:t>There are about 2800 species in SPECIATE.  They are stored in the SPECIES properties table – both VOC and PM species are in this table.  </a:t>
            </a:r>
          </a:p>
          <a:p>
            <a:endParaRPr lang="en-US" dirty="0"/>
          </a:p>
          <a:p>
            <a:r>
              <a:rPr lang="en-US" dirty="0"/>
              <a:t>There are different profiles for different PM sizes – so be sure to look at the upper and lower size fields to make sure you are getting a PM2.5 profile and not a PM10 or TSP or particles of other size.</a:t>
            </a:r>
          </a:p>
          <a:p>
            <a:endParaRPr lang="en-US" dirty="0"/>
          </a:p>
          <a:p>
            <a:r>
              <a:rPr lang="en-US" dirty="0"/>
              <a:t>There are a lot of fields in SPECIATE that describe the profiles or species – this “meta data” is helpful to users who are selecting profiles to use for their applications.</a:t>
            </a:r>
          </a:p>
          <a:p>
            <a:endParaRPr lang="en-US" dirty="0"/>
          </a:p>
          <a:p>
            <a:r>
              <a:rPr lang="en-US" dirty="0"/>
              <a:t>You can read more about the ratings in the documentation.  There are specific criteria that form the basis of the vintage rating (“V”) which concerns how old the profile is,  and number of samples (data points or “D”) rating.  The V and the D ratings are multiplied together and the result is used to establish the QUALITY score (A to E) based on the range of the V*D value (again see documentation for details).  For the next version of SPECIATE (SPECIATE5.0) we are replacing this with a QUALITY SCORE that also accounts for the quality of the reference with respect to their use of quality assurance/quality control in their sampling, measurement and data analyses and their transparency.</a:t>
            </a:r>
          </a:p>
          <a:p>
            <a:endParaRPr lang="en-US" dirty="0"/>
          </a:p>
        </p:txBody>
      </p:sp>
    </p:spTree>
    <p:extLst>
      <p:ext uri="{BB962C8B-B14F-4D97-AF65-F5344CB8AC3E}">
        <p14:creationId xmlns:p14="http://schemas.microsoft.com/office/powerpoint/2010/main" val="3306161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latest version of SPECIATE we added a field called profile type to distinguish between the different types of </a:t>
            </a:r>
            <a:r>
              <a:rPr lang="en-US" dirty="0" err="1"/>
              <a:t>proifiles</a:t>
            </a:r>
            <a:r>
              <a:rPr lang="en-US" dirty="0"/>
              <a:t>.</a:t>
            </a:r>
          </a:p>
          <a:p>
            <a:endParaRPr lang="en-US" dirty="0"/>
          </a:p>
          <a:p>
            <a:r>
              <a:rPr lang="en-US" dirty="0"/>
              <a:t>Gas profiles are gaseous organic compound profiles that provide the composition of total organic gas (TOG) or volatile organic compound (VOC) emissions from sources.</a:t>
            </a:r>
          </a:p>
          <a:p>
            <a:endParaRPr lang="en-US" dirty="0"/>
          </a:p>
          <a:p>
            <a:r>
              <a:rPr lang="en-US" dirty="0"/>
              <a:t>There are 3 types of PM profiles   PM which is any PM profile that is not AE6 or VBS.  </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12</a:t>
            </a:fld>
            <a:endParaRPr lang="en-US"/>
          </a:p>
        </p:txBody>
      </p:sp>
    </p:spTree>
    <p:extLst>
      <p:ext uri="{BB962C8B-B14F-4D97-AF65-F5344CB8AC3E}">
        <p14:creationId xmlns:p14="http://schemas.microsoft.com/office/powerpoint/2010/main" val="1122339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13</a:t>
            </a:fld>
            <a:endParaRPr lang="en-US"/>
          </a:p>
        </p:txBody>
      </p:sp>
    </p:spTree>
    <p:extLst>
      <p:ext uri="{BB962C8B-B14F-4D97-AF65-F5344CB8AC3E}">
        <p14:creationId xmlns:p14="http://schemas.microsoft.com/office/powerpoint/2010/main" val="1061315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queries give you the speciation profile weight percents with lots of meta-data about the profile (reference, test method, test data, profile date, notes, etc) and also about the compound (profiles species) such as the name of the compound in SPECIATE, chemical abstract numbers, and various properties of the compound .  These 2 queries listed in the slide are the most useful and you can pull out what you need and put it into excel if you are not comfortable in ACCESS.</a:t>
            </a:r>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14</a:t>
            </a:fld>
            <a:endParaRPr lang="en-US"/>
          </a:p>
        </p:txBody>
      </p:sp>
    </p:spTree>
    <p:extLst>
      <p:ext uri="{BB962C8B-B14F-4D97-AF65-F5344CB8AC3E}">
        <p14:creationId xmlns:p14="http://schemas.microsoft.com/office/powerpoint/2010/main" val="19712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One of the strengths in SPECIATE is the abundant metadata.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Here’s a list of data fields that in my opinion are most helpful in learning about a profile.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Profile name, of course, gives the name of the source tested.  Profile type, which we went over, is tells you whether it is a gas, PM and if model ready PM or other profile.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3 categorization fields are new and indicate information about the source that was tested – the generation mechanism, , e.g., combustion, volatilization, the sector and/or equipment such as biomass burning, prescribed or boiler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Notes provide any manipulation we did to the data or if it is a composite, which profiles are being composited together.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REGION tells you if the profile is specific to a particular region of the country such as  specific  oil and gas basin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TEST_METHOD is associated with the whole profile – not each species in the profile. So it is like how the data were sampled.</a:t>
            </a:r>
          </a:p>
          <a:p>
            <a:r>
              <a:rPr lang="en-US" sz="1200" dirty="0"/>
              <a:t>REF_DOCUMENTS  gives you the reference or references for the profile. You will see for some profile we have multiple references</a:t>
            </a:r>
          </a:p>
          <a:p>
            <a:r>
              <a:rPr lang="en-US" dirty="0"/>
              <a:t>TEST_YEAR gives the year that the test was done</a:t>
            </a:r>
          </a:p>
          <a:p>
            <a:r>
              <a:rPr lang="en-US" dirty="0"/>
              <a:t>PROFILE_DATE gives the date that the profile was added to SPECIATE</a:t>
            </a:r>
          </a:p>
          <a:p>
            <a:r>
              <a:rPr lang="en-US" dirty="0"/>
              <a:t>QUALITY  is an A to E rating based on number of samples and vintage</a:t>
            </a:r>
          </a:p>
          <a:p>
            <a:r>
              <a:rPr lang="en-US" dirty="0"/>
              <a:t>QCORE is a new </a:t>
            </a:r>
            <a:r>
              <a:rPr lang="en-US"/>
              <a:t>numeric </a:t>
            </a:r>
          </a:p>
          <a:p>
            <a:endParaRPr lang="en-US" dirty="0"/>
          </a:p>
          <a:p>
            <a:endParaRPr lang="en-US" dirty="0"/>
          </a:p>
          <a:p>
            <a:r>
              <a:rPr lang="en-US" dirty="0"/>
              <a:t>Mention that some PM10 are not categorized yet – but they will be</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15</a:t>
            </a:fld>
            <a:endParaRPr lang="en-US"/>
          </a:p>
        </p:txBody>
      </p:sp>
    </p:spTree>
    <p:extLst>
      <p:ext uri="{BB962C8B-B14F-4D97-AF65-F5344CB8AC3E}">
        <p14:creationId xmlns:p14="http://schemas.microsoft.com/office/powerpoint/2010/main" val="3448444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look at the ACCESS database and examples.  I will filter on Category_Level_2_Sector_Equipment for . ( “oil and gas”.)</a:t>
            </a:r>
          </a:p>
          <a:p>
            <a:endParaRPr lang="en-GB" dirty="0"/>
          </a:p>
          <a:p>
            <a:r>
              <a:rPr lang="en-GB" dirty="0"/>
              <a:t>For the latest profile look at the Version field to pull out the most recent ones added.  You can also sort by the </a:t>
            </a:r>
            <a:r>
              <a:rPr lang="en-GB" dirty="0" err="1"/>
              <a:t>profile_date</a:t>
            </a:r>
            <a:r>
              <a:rPr lang="en-GB" dirty="0"/>
              <a:t> field.</a:t>
            </a:r>
          </a:p>
          <a:p>
            <a:endParaRPr lang="en-GB" dirty="0"/>
          </a:p>
          <a:p>
            <a:r>
              <a:rPr lang="en-GB" dirty="0"/>
              <a:t>There is a REGION field that tells you what REGION your profile is applicable to. Many oil and gas profiles are applicable to a specific area like oil and gas region or county or state.  This is important for assigning profiles to inventory sources.</a:t>
            </a:r>
          </a:p>
          <a:p>
            <a:endParaRPr lang="en-GB" dirty="0"/>
          </a:p>
          <a:p>
            <a:r>
              <a:rPr lang="en-GB" dirty="0"/>
              <a:t>To get weight percentages use the VIEW gas profiles query or VIEW PM profiles query.  </a:t>
            </a:r>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16</a:t>
            </a:fld>
            <a:endParaRPr lang="en-US"/>
          </a:p>
        </p:txBody>
      </p:sp>
    </p:spTree>
    <p:extLst>
      <p:ext uri="{BB962C8B-B14F-4D97-AF65-F5344CB8AC3E}">
        <p14:creationId xmlns:p14="http://schemas.microsoft.com/office/powerpoint/2010/main" val="1096739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1633A1B-E4ED-4A2A-87DF-7B125DA7738F}" type="slidenum">
              <a:rPr lang="en-US"/>
              <a:pPr>
                <a:defRPr/>
              </a:pPr>
              <a:t>17</a:t>
            </a:fld>
            <a:endParaRPr lang="en-US"/>
          </a:p>
        </p:txBody>
      </p:sp>
    </p:spTree>
    <p:extLst>
      <p:ext uri="{BB962C8B-B14F-4D97-AF65-F5344CB8AC3E}">
        <p14:creationId xmlns:p14="http://schemas.microsoft.com/office/powerpoint/2010/main" val="642173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addition to the access database, there is also a SPECIATE data browser. One of the key strengths of the browser is that it lets you easily search for profile and compare them against one another. The SPECIATE data browser can be accessed from the SPECIATE home page or directly from this link. So now we are going to look at  a few examples using the data browser:</a:t>
            </a:r>
          </a:p>
          <a:p>
            <a:endParaRPr lang="en-GB" dirty="0"/>
          </a:p>
          <a:p>
            <a:r>
              <a:rPr lang="en-GB" dirty="0"/>
              <a:t>LINKS:</a:t>
            </a:r>
          </a:p>
          <a:p>
            <a:r>
              <a:rPr lang="en-GB" dirty="0"/>
              <a:t>https://www.epa.gov/air-emissions-modeling/speciate</a:t>
            </a:r>
          </a:p>
          <a:p>
            <a:pPr marL="0" indent="0">
              <a:buFontTx/>
              <a:buNone/>
            </a:pPr>
            <a:r>
              <a:rPr lang="en-US" sz="1200" u="sng" kern="1200" dirty="0">
                <a:solidFill>
                  <a:schemeClr val="tx1"/>
                </a:solidFill>
                <a:effectLst/>
                <a:latin typeface="Arial" charset="0"/>
                <a:ea typeface="ＭＳ Ｐゴシック" pitchFamily="1" charset="-128"/>
                <a:cs typeface="+mn-cs"/>
                <a:hlinkClick r:id="rId3"/>
              </a:rPr>
              <a:t>https://edap.epa.gov/public/single/?appid=fc3f186a-f39c-46d9-afa6-d4c3556b99c1&amp;sheet=62a951b9-2689-46fb-b08b-1a6fa5814edb&amp;opt=currsel&amp;select=clearall</a:t>
            </a:r>
            <a:endParaRPr lang="en-US" sz="1200" u="sng" kern="1200" dirty="0">
              <a:solidFill>
                <a:schemeClr val="tx1"/>
              </a:solidFill>
              <a:effectLst/>
              <a:latin typeface="Arial" charset="0"/>
              <a:ea typeface="ＭＳ Ｐゴシック" pitchFamily="1" charset="-128"/>
              <a:cs typeface="+mn-cs"/>
            </a:endParaRPr>
          </a:p>
          <a:p>
            <a:pPr marL="0" indent="0">
              <a:buFontTx/>
              <a:buNone/>
            </a:pPr>
            <a:endParaRPr lang="en-US" sz="1200" u="sng" kern="1200" dirty="0">
              <a:solidFill>
                <a:schemeClr val="tx1"/>
              </a:solidFill>
              <a:effectLst/>
              <a:latin typeface="Arial" charset="0"/>
              <a:ea typeface="ＭＳ Ｐゴシック" pitchFamily="1"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kern="1200" dirty="0">
                <a:solidFill>
                  <a:schemeClr val="tx1"/>
                </a:solidFill>
                <a:effectLst/>
                <a:latin typeface="Arial" charset="0"/>
                <a:ea typeface="ＭＳ Ｐゴシック" pitchFamily="1" charset="-128"/>
                <a:cs typeface="+mn-cs"/>
                <a:hlinkClick r:id="rId3"/>
              </a:rPr>
              <a:t>https://edap.epa.gov/public/single/?appid=fc3f186a-f39c-46d9-afa6-d4c3556b99c1&amp;sheet=62a951b9-2689-46fb-b08b-1a6fa5814edb&amp;opt=currsel&amp;select=clearall</a:t>
            </a:r>
            <a:endParaRPr lang="en-US" sz="1200" kern="1200" dirty="0">
              <a:solidFill>
                <a:schemeClr val="tx1"/>
              </a:solidFill>
              <a:effectLst/>
              <a:latin typeface="Arial" charset="0"/>
              <a:ea typeface="ＭＳ Ｐゴシック" pitchFamily="1" charset="-128"/>
              <a:cs typeface="+mn-cs"/>
            </a:endParaRPr>
          </a:p>
          <a:p>
            <a:pPr marL="0" indent="0">
              <a:buFontTx/>
              <a:buNone/>
            </a:pPr>
            <a:endParaRPr lang="en-GB"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18</a:t>
            </a:fld>
            <a:endParaRPr lang="en-US"/>
          </a:p>
        </p:txBody>
      </p:sp>
    </p:spTree>
    <p:extLst>
      <p:ext uri="{BB962C8B-B14F-4D97-AF65-F5344CB8AC3E}">
        <p14:creationId xmlns:p14="http://schemas.microsoft.com/office/powerpoint/2010/main" val="942005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Madeleine Strum is in the emission inventory group in the Office of Air Quality Planning and Standards and is a very active member on EPA’s SPECIATE work group and is co-work assignment manager along with Marc Menetrez who is the lead for the SPECIATE database and work assignment manager.  Marc is with </a:t>
            </a:r>
            <a:r>
              <a:rPr lang="en-US" b="1" dirty="0"/>
              <a:t>National Risk Management Research Laboratory in EPA’s Office of Research and Development, located here at Research Triangle Park NC.</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Casey Bray has been working on various aspects of SPECIATE as a student intern with ORD and is now with EPA’s</a:t>
            </a:r>
            <a:r>
              <a:rPr lang="en-US" dirty="0"/>
              <a:t>, Sector Policies and Programs Division (SPPD), Measurement Policy Group.  We are the group that is in charge of AP 42, we actually stole it from Madeleines group.</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a:t>
            </a:fld>
            <a:endParaRPr lang="en-US"/>
          </a:p>
        </p:txBody>
      </p:sp>
    </p:spTree>
    <p:extLst>
      <p:ext uri="{BB962C8B-B14F-4D97-AF65-F5344CB8AC3E}">
        <p14:creationId xmlns:p14="http://schemas.microsoft.com/office/powerpoint/2010/main" val="1332921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Compare: 95476 and 95477</a:t>
            </a:r>
          </a:p>
          <a:p>
            <a:endParaRPr lang="en-GB" dirty="0"/>
          </a:p>
          <a:p>
            <a:r>
              <a:rPr lang="en-GB" dirty="0"/>
              <a:t>Profiles with more than one reference example 4049</a:t>
            </a:r>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19</a:t>
            </a:fld>
            <a:endParaRPr lang="en-US"/>
          </a:p>
        </p:txBody>
      </p:sp>
    </p:spTree>
    <p:extLst>
      <p:ext uri="{BB962C8B-B14F-4D97-AF65-F5344CB8AC3E}">
        <p14:creationId xmlns:p14="http://schemas.microsoft.com/office/powerpoint/2010/main" val="3354764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new version of SPECIATE was released at the end of June. As profile are never removed from the database, this version contains all previous profiles in version 4.5 with ~ 450 new profiles added. This update also included an update to the structure of the database. The structure has been simplified and we have added a profile type which was discussed previously in this training. We also added new meta data fields such as categorization, VBS fields, and a field for emission rates. We also introduced the new data browser, which we just discussed. A major improvement was the addition of the QSCORE and a new supplemental data file that links profiles with references and the profile workbooks.  </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20</a:t>
            </a:fld>
            <a:endParaRPr lang="en-US"/>
          </a:p>
        </p:txBody>
      </p:sp>
    </p:spTree>
    <p:extLst>
      <p:ext uri="{BB962C8B-B14F-4D97-AF65-F5344CB8AC3E}">
        <p14:creationId xmlns:p14="http://schemas.microsoft.com/office/powerpoint/2010/main" val="946108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screenshot of the file. </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22</a:t>
            </a:fld>
            <a:endParaRPr lang="en-US"/>
          </a:p>
        </p:txBody>
      </p:sp>
    </p:spTree>
    <p:extLst>
      <p:ext uri="{BB962C8B-B14F-4D97-AF65-F5344CB8AC3E}">
        <p14:creationId xmlns:p14="http://schemas.microsoft.com/office/powerpoint/2010/main" val="2808132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QSCORE provides an evaluation framework that makes it easy to recognize and assign a point value to a study that is used to create an emission source profile.</a:t>
            </a:r>
          </a:p>
          <a:p>
            <a:r>
              <a:rPr lang="en-US" dirty="0"/>
              <a:t>-Based on a series of questions with points assigned to each one. For a study based on data from measurements, the maximum score is 30 while the maximum score for a study based on data from other methods is 29. </a:t>
            </a:r>
          </a:p>
          <a:p>
            <a:r>
              <a:rPr lang="en-US" dirty="0"/>
              <a:t>-The point rankings are as follows 20-30 – excellent, 12-19 – good, 5-11 – fair, &lt;4 is poor. </a:t>
            </a:r>
          </a:p>
          <a:p>
            <a:r>
              <a:rPr lang="en-US" dirty="0"/>
              <a:t>-Data source: peer reviewed publication or not? Is it a US source and from a well known organization? Is this data source relatively new/representative of current emission source? Is it a priority source based on the results of the needs assessment by Bray et al? </a:t>
            </a:r>
          </a:p>
          <a:p>
            <a:r>
              <a:rPr lang="en-US" dirty="0"/>
              <a:t>-Sampling design: was the sampling design discussed logically are the limitations and assumptions clear? Did the samples capture the natural variability of the source</a:t>
            </a:r>
          </a:p>
          <a:p>
            <a:r>
              <a:rPr lang="en-US" dirty="0"/>
              <a:t>-Is the methodology sound? </a:t>
            </a:r>
          </a:p>
          <a:p>
            <a:r>
              <a:rPr lang="en-US" dirty="0"/>
              <a:t>-Data work up: Are standard deviations presented and acceptable? Are the data complete and ready for listing?</a:t>
            </a:r>
          </a:p>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23</a:t>
            </a:fld>
            <a:endParaRPr lang="en-US"/>
          </a:p>
        </p:txBody>
      </p:sp>
    </p:spTree>
    <p:extLst>
      <p:ext uri="{BB962C8B-B14F-4D97-AF65-F5344CB8AC3E}">
        <p14:creationId xmlns:p14="http://schemas.microsoft.com/office/powerpoint/2010/main" val="190124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6E19C6-022C-4906-81C8-F06C68A28E3E}" type="slidenum">
              <a:rPr lang="en-US"/>
              <a:pPr/>
              <a:t>24</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r>
              <a:rPr lang="en-US" dirty="0"/>
              <a:t>Hundreds of new profiles were added to SPECIATE, including 375 new gas profiles and 80 new PM profiles. We also added 6 new PM VBS profiles. Some of the new gas profiles added include profiles for sugar cane burning, consumer product, oil and gas and heavy duty diesel vehicle and some of the new PM profiles include an AE6 ready marine vessel profile, a correct emission source profile for wildfire/prescribed fires, natural gas combustion and aircraft.</a:t>
            </a:r>
          </a:p>
        </p:txBody>
      </p:sp>
    </p:spTree>
    <p:extLst>
      <p:ext uri="{BB962C8B-B14F-4D97-AF65-F5344CB8AC3E}">
        <p14:creationId xmlns:p14="http://schemas.microsoft.com/office/powerpoint/2010/main" val="2215486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1633A1B-E4ED-4A2A-87DF-7B125DA7738F}" type="slidenum">
              <a:rPr lang="en-US"/>
              <a:pPr>
                <a:defRPr/>
              </a:pPr>
              <a:t>25</a:t>
            </a:fld>
            <a:endParaRPr lang="en-US"/>
          </a:p>
        </p:txBody>
      </p:sp>
    </p:spTree>
    <p:extLst>
      <p:ext uri="{BB962C8B-B14F-4D97-AF65-F5344CB8AC3E}">
        <p14:creationId xmlns:p14="http://schemas.microsoft.com/office/powerpoint/2010/main" val="2351224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26</a:t>
            </a:fld>
            <a:endParaRPr lang="en-US"/>
          </a:p>
        </p:txBody>
      </p:sp>
    </p:spTree>
    <p:extLst>
      <p:ext uri="{BB962C8B-B14F-4D97-AF65-F5344CB8AC3E}">
        <p14:creationId xmlns:p14="http://schemas.microsoft.com/office/powerpoint/2010/main" val="1667357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It is important to know the difference between total organic gases (TOG) and volatile organic compounds (VOC).  TOG is total organic gases and it is  basically everything – Volatile organic compounds  or VOC are a subset and is based on an EPA regulatory definition.  You should know that methane, ethane, acetone and many </a:t>
            </a:r>
            <a:r>
              <a:rPr lang="en-GB" dirty="0" err="1"/>
              <a:t>many</a:t>
            </a:r>
            <a:r>
              <a:rPr lang="en-GB" dirty="0"/>
              <a:t> others are NOT VOCs because they are exempt.  Also several other commonly used compounds, some of which are HAPs are exempt and therefore not VOCs.  Profiles can be based on TOG or VOC.  The profile has a data field called MASTER_POLLUTANT that tells you what it is.  The species properties table has a field that tells you whether each compound is a VOC (yes/no)</a:t>
            </a:r>
          </a:p>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27</a:t>
            </a:fld>
            <a:endParaRPr lang="en-US"/>
          </a:p>
        </p:txBody>
      </p:sp>
    </p:spTree>
    <p:extLst>
      <p:ext uri="{BB962C8B-B14F-4D97-AF65-F5344CB8AC3E}">
        <p14:creationId xmlns:p14="http://schemas.microsoft.com/office/powerpoint/2010/main" val="3367594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TOG and VOC, There are numerous other MASTER_POLLUTANTS  you may come across in SPECIATE and these </a:t>
            </a:r>
            <a:r>
              <a:rPr lang="en-US" dirty="0" err="1"/>
              <a:t>venn</a:t>
            </a:r>
            <a:r>
              <a:rPr lang="en-US" dirty="0"/>
              <a:t> diagrams show what is included and what is excluded for each.</a:t>
            </a:r>
          </a:p>
          <a:p>
            <a:r>
              <a:rPr lang="en-US" dirty="0"/>
              <a:t>TOG is also called TOC (total organic compounds) and it is the most inclusive.  VOC and ROC (ROC is reactive organic compounds)  is the next most common MASTER _POLLUTANT you will see in SPECIATE. Examples or TOGs that are not VOCs (because they are exempt) include – methane, ethane, acetone, and may fluorinated and chlorinated hydrocarbons.</a:t>
            </a:r>
          </a:p>
          <a:p>
            <a:endParaRPr lang="en-US" dirty="0"/>
          </a:p>
          <a:p>
            <a:r>
              <a:rPr lang="en-US" dirty="0"/>
              <a:t>Non methane organic compounds or non-methane organic gases (NMOC/NMOG) are just like TOG/TOC but exclude methane.</a:t>
            </a:r>
          </a:p>
          <a:p>
            <a:r>
              <a:rPr lang="en-US" dirty="0"/>
              <a:t>Non methane hydrocarbons  (NMHC) only include carbons and hydrogens so exclude aldehydes and other organic compounds with oxygen and nitrogen.</a:t>
            </a:r>
          </a:p>
          <a:p>
            <a:endParaRPr lang="en-US" dirty="0"/>
          </a:p>
          <a:p>
            <a:r>
              <a:rPr lang="en-US" dirty="0"/>
              <a:t>Total hydrocarbons (THC) or hydrocarbons (HC) include methane but exclude anything except for hydrogen and carbon.</a:t>
            </a:r>
          </a:p>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28</a:t>
            </a:fld>
            <a:endParaRPr lang="en-US"/>
          </a:p>
        </p:txBody>
      </p:sp>
    </p:spTree>
    <p:extLst>
      <p:ext uri="{BB962C8B-B14F-4D97-AF65-F5344CB8AC3E}">
        <p14:creationId xmlns:p14="http://schemas.microsoft.com/office/powerpoint/2010/main" val="29634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definition of VOC can be found in the Code of Federal Regulations (follow links in the slide)- note that it is really based on a list of what ISN’T a VOC.   Show the definition by clicking on the link – you have to scroll down to get to the VOC definition!</a:t>
            </a:r>
          </a:p>
          <a:p>
            <a:endParaRPr lang="en-US" dirty="0"/>
          </a:p>
          <a:p>
            <a:r>
              <a:rPr lang="en-US" dirty="0"/>
              <a:t>See the code of federal register regulations for the list of exemptions (i.e., list of what ISNT a VOC)</a:t>
            </a:r>
          </a:p>
          <a:p>
            <a:endParaRPr lang="en-US" dirty="0"/>
          </a:p>
          <a:p>
            <a:r>
              <a:rPr lang="en-US" dirty="0"/>
              <a:t>The definition of VOC can change as new compounds get added to the list of exemptions.  Our office, OAQPS, manages the rules that add compounds to the list of exemptions.</a:t>
            </a:r>
          </a:p>
          <a:p>
            <a:endParaRPr lang="en-US" dirty="0"/>
          </a:p>
          <a:p>
            <a:r>
              <a:rPr lang="en-US" dirty="0"/>
              <a:t>The person who manages this list is on the SPECIATE Work Group.  </a:t>
            </a:r>
          </a:p>
          <a:p>
            <a:endParaRPr lang="en-US"/>
          </a:p>
        </p:txBody>
      </p:sp>
      <p:sp>
        <p:nvSpPr>
          <p:cNvPr id="4" name="Slide Number Placeholder 3"/>
          <p:cNvSpPr>
            <a:spLocks noGrp="1"/>
          </p:cNvSpPr>
          <p:nvPr>
            <p:ph type="sldNum" sz="quarter" idx="10"/>
          </p:nvPr>
        </p:nvSpPr>
        <p:spPr/>
        <p:txBody>
          <a:bodyPr/>
          <a:lstStyle/>
          <a:p>
            <a:pPr>
              <a:defRPr/>
            </a:pPr>
            <a:fld id="{91633A1B-E4ED-4A2A-87DF-7B125DA7738F}" type="slidenum">
              <a:rPr lang="en-US"/>
              <a:pPr>
                <a:defRPr/>
              </a:pPr>
              <a:t>29</a:t>
            </a:fld>
            <a:endParaRPr lang="en-US"/>
          </a:p>
        </p:txBody>
      </p:sp>
    </p:spTree>
    <p:extLst>
      <p:ext uri="{BB962C8B-B14F-4D97-AF65-F5344CB8AC3E}">
        <p14:creationId xmlns:p14="http://schemas.microsoft.com/office/powerpoint/2010/main" val="287300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8:00 SPECIATE, SPECIATE 101 (Madeleine)</a:t>
            </a:r>
          </a:p>
          <a:p>
            <a:r>
              <a:rPr lang="en-US" dirty="0"/>
              <a:t>8:15 SPECIATE Browser (Casey)</a:t>
            </a:r>
          </a:p>
          <a:p>
            <a:r>
              <a:rPr lang="en-US" dirty="0"/>
              <a:t>8:30 SPECIATE What’s New in SPECIATE5.0 (Casey)</a:t>
            </a:r>
          </a:p>
          <a:p>
            <a:r>
              <a:rPr lang="en-US" dirty="0"/>
              <a:t>8:40 Speciation Concepts  (Madeleine)</a:t>
            </a:r>
          </a:p>
          <a:p>
            <a:r>
              <a:rPr lang="en-US" dirty="0"/>
              <a:t>9:15 Break</a:t>
            </a:r>
          </a:p>
          <a:p>
            <a:r>
              <a:rPr lang="en-US" dirty="0"/>
              <a:t>9:45 SPECIATE Data Gaps and Future Plan (Casey)</a:t>
            </a:r>
          </a:p>
          <a:p>
            <a:r>
              <a:rPr lang="en-US" dirty="0"/>
              <a:t>10:15 Guide for Data Developers (Casey)</a:t>
            </a:r>
          </a:p>
          <a:p>
            <a:r>
              <a:rPr lang="en-US" dirty="0"/>
              <a:t>10:25 Preparing Profiles for SMOKE (Madeleine)</a:t>
            </a:r>
          </a:p>
          <a:p>
            <a:r>
              <a:rPr lang="en-US" dirty="0"/>
              <a:t>11:00 End of Class</a:t>
            </a:r>
          </a:p>
          <a:p>
            <a:endParaRPr lang="en-GB"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2</a:t>
            </a:fld>
            <a:endParaRPr lang="en-US" dirty="0"/>
          </a:p>
        </p:txBody>
      </p:sp>
    </p:spTree>
    <p:extLst>
      <p:ext uri="{BB962C8B-B14F-4D97-AF65-F5344CB8AC3E}">
        <p14:creationId xmlns:p14="http://schemas.microsoft.com/office/powerpoint/2010/main" val="4429677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 same link as previous slide to the list</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30</a:t>
            </a:fld>
            <a:endParaRPr lang="en-US"/>
          </a:p>
        </p:txBody>
      </p:sp>
    </p:spTree>
    <p:extLst>
      <p:ext uri="{BB962C8B-B14F-4D97-AF65-F5344CB8AC3E}">
        <p14:creationId xmlns:p14="http://schemas.microsoft.com/office/powerpoint/2010/main" val="40039513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There are a number of factors that go into the decision to add a compound to the list of  exemptions. These are listed on this slide and explained in the Federal Register notice reference here.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pitchFamily="1" charset="-128"/>
                <a:cs typeface="+mn-cs"/>
              </a:rPr>
              <a:t>EPA does not exclude VOC unless a request is made. </a:t>
            </a:r>
            <a:r>
              <a:rPr lang="en-US" sz="1200" kern="1200">
                <a:solidFill>
                  <a:schemeClr val="tx1"/>
                </a:solidFill>
                <a:effectLst/>
                <a:latin typeface="Arial" charset="0"/>
                <a:ea typeface="ＭＳ Ｐゴシック" pitchFamily="1" charset="-128"/>
                <a:cs typeface="+mn-cs"/>
              </a:rPr>
              <a:t>This is a voluntary program as an incentive to encourage use of better chemicals.</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31</a:t>
            </a:fld>
            <a:endParaRPr lang="en-US"/>
          </a:p>
        </p:txBody>
      </p:sp>
    </p:spTree>
    <p:extLst>
      <p:ext uri="{BB962C8B-B14F-4D97-AF65-F5344CB8AC3E}">
        <p14:creationId xmlns:p14="http://schemas.microsoft.com/office/powerpoint/2010/main" val="3152357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Models want TOG because that is the most complete “MASTER_POLLUTANT”.  For example, even though a compound like ethane is exempt, the model still will use emissions of it.  So inventories have VOC but most profiles are TOG so the emission modelling process needs to convert VOC to TOG.  It uses a</a:t>
            </a:r>
            <a:r>
              <a:rPr lang="en-US" b="1" i="1" dirty="0"/>
              <a:t>TOG-to-VOC ratio </a:t>
            </a:r>
            <a:r>
              <a:rPr lang="en-GB" dirty="0"/>
              <a:t>which is profile-specific. It is in SPECIATE (it is one of the data fields). It can be computed – all you have to know is which compound in your profile is a VOC and which is not. Then you can use that formula I present in the slide. The VOC-to-TOG factor is also in the GSCNV file which is a SMOKE ancillary file which we provide as part of an emissions modelling platform.</a:t>
            </a:r>
          </a:p>
          <a:p>
            <a:endParaRPr lang="en-GB" dirty="0"/>
          </a:p>
          <a:p>
            <a:r>
              <a:rPr lang="en-GB" dirty="0"/>
              <a:t>You can also compute the weight percent based on VOC from the weight percent based on TOG using the </a:t>
            </a:r>
            <a:r>
              <a:rPr lang="en-US" b="1" i="1" dirty="0"/>
              <a:t>TOG-to-VOC ratio </a:t>
            </a:r>
            <a:r>
              <a:rPr lang="en-US" b="0" i="0" dirty="0"/>
              <a:t>by multiplying the weight percent based on TOG times the </a:t>
            </a:r>
            <a:r>
              <a:rPr lang="en-US" b="1" i="1" dirty="0"/>
              <a:t>TOG-to-VOC ratio </a:t>
            </a:r>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32</a:t>
            </a:fld>
            <a:endParaRPr lang="en-US"/>
          </a:p>
        </p:txBody>
      </p:sp>
    </p:spTree>
    <p:extLst>
      <p:ext uri="{BB962C8B-B14F-4D97-AF65-F5344CB8AC3E}">
        <p14:creationId xmlns:p14="http://schemas.microsoft.com/office/powerpoint/2010/main" val="33234750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 example is a TOG speciation profile that has a </a:t>
            </a:r>
            <a:r>
              <a:rPr lang="en-US" b="1" i="1" dirty="0"/>
              <a:t>TOG-to-VOC ratio </a:t>
            </a:r>
            <a:r>
              <a:rPr lang="en-GB" dirty="0"/>
              <a:t>of 2.  Note that we don’t use this profile anymore (it is the old flare profile) but it is a good example because it has so few compounds in it and it is a TOG profile for which half of the compounds are exempt (i.e. not VOCS).  If you were to download this profile from the VIEW gas profiles query you would also see that the MASTER_POLLUTANT is TOG.  It is important that you use the </a:t>
            </a:r>
            <a:r>
              <a:rPr lang="en-US" b="1" i="1" dirty="0"/>
              <a:t>TOG-to-VOC ratio </a:t>
            </a:r>
            <a:r>
              <a:rPr lang="en-GB" dirty="0"/>
              <a:t>if you want to estimate the amount of propane from 100 lbs of VOC based on this profile.</a:t>
            </a:r>
          </a:p>
          <a:p>
            <a:endParaRPr lang="en-GB"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33</a:t>
            </a:fld>
            <a:endParaRPr lang="en-US"/>
          </a:p>
        </p:txBody>
      </p:sp>
    </p:spTree>
    <p:extLst>
      <p:ext uri="{BB962C8B-B14F-4D97-AF65-F5344CB8AC3E}">
        <p14:creationId xmlns:p14="http://schemas.microsoft.com/office/powerpoint/2010/main" val="30714127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SPECIATE contains composite profiles.  Either the paper presents the data as already composited (study composite) or we can take 2 or more  profiles in SPECIATE and composite them to create a new composite profile.   This can be done by taking either the mean or median.  We include the “new” composite profile in SPECIATE and we provide information in the notes as to which profile codes were composited and whether we used the mean or median.  There is also a field in SPECIATE that tells you whether the profile is a composite (ORIGINAL_COMPOSITE metadata field).</a:t>
            </a:r>
          </a:p>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34</a:t>
            </a:fld>
            <a:endParaRPr lang="en-US"/>
          </a:p>
        </p:txBody>
      </p:sp>
    </p:spTree>
    <p:extLst>
      <p:ext uri="{BB962C8B-B14F-4D97-AF65-F5344CB8AC3E}">
        <p14:creationId xmlns:p14="http://schemas.microsoft.com/office/powerpoint/2010/main" val="17582885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Recently we gap filled profiles missing methane and ethane to create a TOG profile from a VOC profile.  </a:t>
            </a:r>
          </a:p>
          <a:p>
            <a:endParaRPr lang="en-US" dirty="0"/>
          </a:p>
          <a:p>
            <a:r>
              <a:rPr lang="en-US" dirty="0"/>
              <a:t>-not changing the mass</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35</a:t>
            </a:fld>
            <a:endParaRPr lang="en-US"/>
          </a:p>
        </p:txBody>
      </p:sp>
    </p:spTree>
    <p:extLst>
      <p:ext uri="{BB962C8B-B14F-4D97-AF65-F5344CB8AC3E}">
        <p14:creationId xmlns:p14="http://schemas.microsoft.com/office/powerpoint/2010/main" val="13170591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1633A1B-E4ED-4A2A-87DF-7B125DA7738F}" type="slidenum">
              <a:rPr lang="en-US"/>
              <a:pPr>
                <a:defRPr/>
              </a:pPr>
              <a:t>36</a:t>
            </a:fld>
            <a:endParaRPr lang="en-US"/>
          </a:p>
        </p:txBody>
      </p:sp>
    </p:spTree>
    <p:extLst>
      <p:ext uri="{BB962C8B-B14F-4D97-AF65-F5344CB8AC3E}">
        <p14:creationId xmlns:p14="http://schemas.microsoft.com/office/powerpoint/2010/main" val="30470571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37</a:t>
            </a:fld>
            <a:endParaRPr lang="en-US"/>
          </a:p>
        </p:txBody>
      </p:sp>
    </p:spTree>
    <p:extLst>
      <p:ext uri="{BB962C8B-B14F-4D97-AF65-F5344CB8AC3E}">
        <p14:creationId xmlns:p14="http://schemas.microsoft.com/office/powerpoint/2010/main" val="23040773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NEI emissions need to be processed before they can be applied in air quality models and this processing is done through the SMOKE software system.</a:t>
            </a:r>
          </a:p>
          <a:p>
            <a:r>
              <a:rPr lang="en-US" baseline="0" dirty="0"/>
              <a:t>-In the figure above, we are focused on the step in the center (speciation) not on the spatial or temporal allocation. (top and bottom panels fade with click)</a:t>
            </a:r>
          </a:p>
          <a:p>
            <a:r>
              <a:rPr lang="en-US" dirty="0"/>
              <a:t>-The NEI</a:t>
            </a:r>
            <a:r>
              <a:rPr lang="en-US" baseline="0" dirty="0"/>
              <a:t> generally provides annual county level emissions totals for total PM2.5 and VOC while models need hourly gridded and </a:t>
            </a:r>
            <a:r>
              <a:rPr lang="en-US" b="1" baseline="0" dirty="0"/>
              <a:t>speciated </a:t>
            </a:r>
            <a:r>
              <a:rPr lang="en-US" baseline="0" dirty="0"/>
              <a:t>emissions.</a:t>
            </a:r>
          </a:p>
          <a:p>
            <a:endParaRPr lang="en-US" baseline="0" dirty="0"/>
          </a:p>
          <a:p>
            <a:r>
              <a:rPr lang="en-US" dirty="0"/>
              <a:t>An emissions modeling platform is the full set of emissions inventories, other data files, software tools, and scripts that process the emissions into the form needed for air quality modeling. Each emissions modeling platforms supports air quality modeling of an historic year and one or more later years.  Each platform relies on a version of the National Emissions Inventory (NEI) for most of its data, although some adjustments are made to support air quality modeling.  All data and scripts needed to prepare emissions for air quality modeling are provided with each emissions modeling platform.</a:t>
            </a:r>
          </a:p>
          <a:p>
            <a:endParaRPr lang="en-US" dirty="0"/>
          </a:p>
        </p:txBody>
      </p:sp>
      <p:sp>
        <p:nvSpPr>
          <p:cNvPr id="4" name="Slide Number Placeholder 3"/>
          <p:cNvSpPr>
            <a:spLocks noGrp="1"/>
          </p:cNvSpPr>
          <p:nvPr>
            <p:ph type="sldNum" sz="quarter" idx="10"/>
          </p:nvPr>
        </p:nvSpPr>
        <p:spPr/>
        <p:txBody>
          <a:bodyPr/>
          <a:lstStyle/>
          <a:p>
            <a:pPr defTabSz="913303" eaLnBrk="1" fontAlgn="auto" hangingPunct="1">
              <a:spcBef>
                <a:spcPts val="0"/>
              </a:spcBef>
              <a:spcAft>
                <a:spcPts val="0"/>
              </a:spcAft>
              <a:defRPr/>
            </a:pPr>
            <a:fld id="{78E819CB-6F14-4D87-803E-DB34D9D9F35F}" type="slidenum">
              <a:rPr lang="en-US" sz="1800" kern="0">
                <a:solidFill>
                  <a:sysClr val="windowText" lastClr="000000"/>
                </a:solidFill>
              </a:rPr>
              <a:pPr defTabSz="913303" eaLnBrk="1" fontAlgn="auto" hangingPunct="1">
                <a:spcBef>
                  <a:spcPts val="0"/>
                </a:spcBef>
                <a:spcAft>
                  <a:spcPts val="0"/>
                </a:spcAft>
                <a:defRPr/>
              </a:pPr>
              <a:t>38</a:t>
            </a:fld>
            <a:endParaRPr lang="en-US" sz="1800" kern="0">
              <a:solidFill>
                <a:sysClr val="windowText" lastClr="000000"/>
              </a:solidFill>
            </a:endParaRPr>
          </a:p>
        </p:txBody>
      </p:sp>
    </p:spTree>
    <p:extLst>
      <p:ext uri="{BB962C8B-B14F-4D97-AF65-F5344CB8AC3E}">
        <p14:creationId xmlns:p14="http://schemas.microsoft.com/office/powerpoint/2010/main" val="27017749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air quality modeling SPECIATE is not the only thing you need for speciation.   You need a chemical mechanism specific speciation profile which the Speciation Tool can provide. You would need to feed the tool the SPECIATE profiles and the chemical mechanism mappings. </a:t>
            </a:r>
          </a:p>
          <a:p>
            <a:endParaRPr lang="en-US" dirty="0"/>
          </a:p>
          <a:p>
            <a:r>
              <a:rPr lang="en-US" dirty="0"/>
              <a:t>The tool will produce the GSPRO file which is a file containing chemical mechanism-specific speciation profiles that have the same profile codes (PROFILE_CODE) as the SPECIATE non-chemical mechanism specific profiles.  It will also produce the GSCNV (which contains the VOC-to-TOG conversion factors).  Both of these files are fed into the SMOKE Emissions model (which does the speciation – </a:t>
            </a:r>
            <a:r>
              <a:rPr lang="en-US" dirty="0" err="1"/>
              <a:t>i.e.,uses</a:t>
            </a:r>
            <a:r>
              <a:rPr lang="en-US" dirty="0"/>
              <a:t> the profiles to create model species emissions as well as many other emission processing steps like temporal allocation and spatial allocation).  </a:t>
            </a:r>
          </a:p>
          <a:p>
            <a:endParaRPr lang="en-US" dirty="0"/>
          </a:p>
          <a:p>
            <a:r>
              <a:rPr lang="en-US" dirty="0"/>
              <a:t>SMOKE computes model of gaseous model species and mass of particulate model species.</a:t>
            </a:r>
          </a:p>
          <a:p>
            <a:endParaRPr lang="en-US" dirty="0"/>
          </a:p>
        </p:txBody>
      </p:sp>
      <p:sp>
        <p:nvSpPr>
          <p:cNvPr id="4" name="Slide Number Placeholder 3"/>
          <p:cNvSpPr>
            <a:spLocks noGrp="1"/>
          </p:cNvSpPr>
          <p:nvPr>
            <p:ph type="sldNum" sz="quarter" idx="10"/>
          </p:nvPr>
        </p:nvSpPr>
        <p:spPr/>
        <p:txBody>
          <a:bodyPr/>
          <a:lstStyle/>
          <a:p>
            <a:pPr defTabSz="913303" eaLnBrk="1" fontAlgn="auto" hangingPunct="1">
              <a:spcBef>
                <a:spcPts val="0"/>
              </a:spcBef>
              <a:spcAft>
                <a:spcPts val="0"/>
              </a:spcAft>
              <a:defRPr/>
            </a:pPr>
            <a:fld id="{78E819CB-6F14-4D87-803E-DB34D9D9F35F}" type="slidenum">
              <a:rPr lang="en-US" sz="1800" kern="0">
                <a:solidFill>
                  <a:sysClr val="windowText" lastClr="000000"/>
                </a:solidFill>
              </a:rPr>
              <a:pPr defTabSz="913303" eaLnBrk="1" fontAlgn="auto" hangingPunct="1">
                <a:spcBef>
                  <a:spcPts val="0"/>
                </a:spcBef>
                <a:spcAft>
                  <a:spcPts val="0"/>
                </a:spcAft>
                <a:defRPr/>
              </a:pPr>
              <a:t>39</a:t>
            </a:fld>
            <a:endParaRPr lang="en-US" sz="1800" kern="0">
              <a:solidFill>
                <a:sysClr val="windowText" lastClr="000000"/>
              </a:solidFill>
            </a:endParaRPr>
          </a:p>
        </p:txBody>
      </p:sp>
    </p:spTree>
    <p:extLst>
      <p:ext uri="{BB962C8B-B14F-4D97-AF65-F5344CB8AC3E}">
        <p14:creationId xmlns:p14="http://schemas.microsoft.com/office/powerpoint/2010/main" val="3056096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a:pPr>
                <a:defRPr/>
              </a:pPr>
              <a:t>3</a:t>
            </a:fld>
            <a:endParaRPr lang="en-US" dirty="0"/>
          </a:p>
        </p:txBody>
      </p:sp>
    </p:spTree>
    <p:extLst>
      <p:ext uri="{BB962C8B-B14F-4D97-AF65-F5344CB8AC3E}">
        <p14:creationId xmlns:p14="http://schemas.microsoft.com/office/powerpoint/2010/main" val="33299259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notice the difference between a SMOKE profile and SPECIATE profile based on the species names.  </a:t>
            </a:r>
          </a:p>
          <a:p>
            <a:endParaRPr lang="en-US" dirty="0"/>
          </a:p>
          <a:p>
            <a:r>
              <a:rPr lang="en-US" dirty="0"/>
              <a:t>PM profiles in SMOKE are aerosol module specific.  The 2 modules we have used are AE5 and AE6.  EPA’s modeling platform currently prepares emissions for AE6 which has a lot more model species than AE5.  (It is easy to go form AE6 to AE5 but not the other way).</a:t>
            </a:r>
          </a:p>
          <a:p>
            <a:endParaRPr lang="en-US" dirty="0"/>
          </a:p>
          <a:p>
            <a:r>
              <a:rPr lang="en-US" dirty="0"/>
              <a:t> The AE6 species in red (non carbon organic matter  which is “PNCOM”) and water (PH20)  are not measured and need to be added to a profile because the Speciation Tool does not compute PNCOM.  We used the procedure in the paper (Adam Reff, of EPA/OAQPS is the main author)  “Emissions Inventory of PM2.5 Trace Elements across the United States, </a:t>
            </a:r>
            <a:r>
              <a:rPr lang="en-US" i="1" dirty="0"/>
              <a:t>Environ. Sci. Technol., 43 (15)</a:t>
            </a:r>
            <a:r>
              <a:rPr lang="en-US" dirty="0"/>
              <a:t>, pp 5790–5796, 2009” </a:t>
            </a:r>
          </a:p>
          <a:p>
            <a:r>
              <a:rPr lang="en-US" dirty="0"/>
              <a:t>Not all profiles in SPECIATE have PNCOM so they are not used in our modeling since we produce emissions for AE6.  In fact, the Speciation Tool drops profiles that don’t have either PNCOM or PH20.  I call SPECIATE profiles that do have PNCOM or PH20 “AE6-ready”</a:t>
            </a:r>
          </a:p>
          <a:p>
            <a:endParaRPr lang="en-US" dirty="0"/>
          </a:p>
          <a:p>
            <a:r>
              <a:rPr lang="en-US" dirty="0"/>
              <a:t>The Speciation tool computes the remainder mass after all AE6-ready SPECIATE profile species are mapped to the appropriate AE6 species.  This remainder is “PMOTHR”  (</a:t>
            </a:r>
            <a:r>
              <a:rPr lang="en-US" dirty="0" err="1"/>
              <a:t>unspeciated</a:t>
            </a:r>
            <a:r>
              <a:rPr lang="en-US" dirty="0"/>
              <a:t> PM).  So PM profiles in SPECIATE can sum to less than 100% and then the remainder is “PMOTHR”</a:t>
            </a:r>
          </a:p>
        </p:txBody>
      </p:sp>
      <p:sp>
        <p:nvSpPr>
          <p:cNvPr id="4" name="Slide Number Placeholder 3"/>
          <p:cNvSpPr>
            <a:spLocks noGrp="1"/>
          </p:cNvSpPr>
          <p:nvPr>
            <p:ph type="sldNum" sz="quarter" idx="10"/>
          </p:nvPr>
        </p:nvSpPr>
        <p:spPr/>
        <p:txBody>
          <a:bodyPr/>
          <a:lstStyle/>
          <a:p>
            <a:pPr defTabSz="913303" eaLnBrk="1" fontAlgn="auto" hangingPunct="1">
              <a:spcBef>
                <a:spcPts val="0"/>
              </a:spcBef>
              <a:spcAft>
                <a:spcPts val="0"/>
              </a:spcAft>
              <a:defRPr/>
            </a:pPr>
            <a:fld id="{E49FF909-214C-4283-A38D-5D8E6479E603}" type="slidenum">
              <a:rPr lang="en-US" sz="1800" kern="0">
                <a:solidFill>
                  <a:sysClr val="windowText" lastClr="000000"/>
                </a:solidFill>
              </a:rPr>
              <a:pPr defTabSz="913303" eaLnBrk="1" fontAlgn="auto" hangingPunct="1">
                <a:spcBef>
                  <a:spcPts val="0"/>
                </a:spcBef>
                <a:spcAft>
                  <a:spcPts val="0"/>
                </a:spcAft>
                <a:defRPr/>
              </a:pPr>
              <a:t>40</a:t>
            </a:fld>
            <a:endParaRPr lang="en-US" sz="1800" kern="0">
              <a:solidFill>
                <a:sysClr val="windowText" lastClr="000000"/>
              </a:solidFill>
            </a:endParaRPr>
          </a:p>
        </p:txBody>
      </p:sp>
    </p:spTree>
    <p:extLst>
      <p:ext uri="{BB962C8B-B14F-4D97-AF65-F5344CB8AC3E}">
        <p14:creationId xmlns:p14="http://schemas.microsoft.com/office/powerpoint/2010/main" val="36621199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are using AE6 you can simply look at the PROFILE_TYPE to see all profiles that have been made AE6-ready in SPECIATE.</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Dozens of  AE6-ready Profiles were developed  and presented in </a:t>
            </a:r>
            <a:r>
              <a:rPr lang="en-US" dirty="0"/>
              <a:t>“Emissions Inventory of PM2.5 Trace Elements across the United States, </a:t>
            </a:r>
            <a:r>
              <a:rPr lang="en-US" i="1" dirty="0"/>
              <a:t>Environ. Sci. Technol., 43 (15)</a:t>
            </a:r>
            <a:r>
              <a:rPr lang="en-US" dirty="0"/>
              <a:t>, pp 5790–5796, 2009” – these are the “911” profiles and most of the ones in our platform are these.  However, we have added /updated some (such as the  brake and </a:t>
            </a:r>
            <a:r>
              <a:rPr lang="en-US" dirty="0" err="1"/>
              <a:t>tirewear</a:t>
            </a:r>
            <a:r>
              <a:rPr lang="en-US" dirty="0"/>
              <a:t> profile and commercial marine vessel tanker profiles) since then and we continue to make sure profiles we want to use for modeling have PNCOM in them  (or PH20 if there is no organic carbon)</a:t>
            </a:r>
            <a:endParaRPr lang="en-GB" dirty="0"/>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You can convert a non-AE6 profile to AE6 by following the calculations in the Protocol in the SPECIATE5.0 documentation (Appendix G </a:t>
            </a:r>
            <a:r>
              <a:rPr lang="en-US" sz="1200" b="1" kern="1200" dirty="0">
                <a:solidFill>
                  <a:schemeClr val="tx1"/>
                </a:solidFill>
                <a:effectLst/>
                <a:latin typeface="Arial" charset="0"/>
                <a:ea typeface="ＭＳ Ｐゴシック" pitchFamily="1" charset="-128"/>
                <a:cs typeface="+mn-cs"/>
              </a:rPr>
              <a:t>Protocol for Developing AE6-ready PM</a:t>
            </a:r>
            <a:r>
              <a:rPr lang="en-US" sz="1200" b="1" kern="1200" baseline="-25000" dirty="0">
                <a:solidFill>
                  <a:schemeClr val="tx1"/>
                </a:solidFill>
                <a:effectLst/>
                <a:latin typeface="Arial" charset="0"/>
                <a:ea typeface="ＭＳ Ｐゴシック" pitchFamily="1" charset="-128"/>
                <a:cs typeface="+mn-cs"/>
              </a:rPr>
              <a:t>2.5 </a:t>
            </a:r>
            <a:r>
              <a:rPr lang="en-US" sz="1200" b="1" kern="1200" dirty="0">
                <a:solidFill>
                  <a:schemeClr val="tx1"/>
                </a:solidFill>
                <a:effectLst/>
                <a:latin typeface="Arial" charset="0"/>
                <a:ea typeface="ＭＳ Ｐゴシック" pitchFamily="1" charset="-128"/>
                <a:cs typeface="+mn-cs"/>
              </a:rPr>
              <a:t>Speciation Profiles for Inclusion in SPECIATE)</a:t>
            </a:r>
          </a:p>
          <a:p>
            <a:endParaRPr lang="en-GB"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41</a:t>
            </a:fld>
            <a:endParaRPr lang="en-US"/>
          </a:p>
        </p:txBody>
      </p:sp>
    </p:spTree>
    <p:extLst>
      <p:ext uri="{BB962C8B-B14F-4D97-AF65-F5344CB8AC3E}">
        <p14:creationId xmlns:p14="http://schemas.microsoft.com/office/powerpoint/2010/main" val="22430083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don’t need to use profiles that are labeled as “simplified” (one of the meta data field used only for PM profiles ) since the Speciation Tools can compute AE6 or AE5 profiles and the “simplified” profiles are AE5.</a:t>
            </a:r>
          </a:p>
          <a:p>
            <a:endParaRPr lang="en-GB" dirty="0"/>
          </a:p>
          <a:p>
            <a:r>
              <a:rPr lang="en-GB" dirty="0"/>
              <a:t>We put them into SPECIATE before the Speciation Tool existed </a:t>
            </a:r>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42</a:t>
            </a:fld>
            <a:endParaRPr lang="en-US"/>
          </a:p>
        </p:txBody>
      </p:sp>
    </p:spTree>
    <p:extLst>
      <p:ext uri="{BB962C8B-B14F-4D97-AF65-F5344CB8AC3E}">
        <p14:creationId xmlns:p14="http://schemas.microsoft.com/office/powerpoint/2010/main" val="39908976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SPECIATE does not supply a cross reference file that maps profiles to inventory sources.  This cross referencing is done in the modeling platform and the file that contains the mapping is called “GSREF” and it is used by SMOKE.  Here’s a link to the website that documents EPA’s modeling platforms: </a:t>
            </a:r>
            <a:r>
              <a:rPr lang="en-US" dirty="0">
                <a:hlinkClick r:id="rId3"/>
              </a:rPr>
              <a:t>https://www.epa.gov/air-emissions-modeling</a:t>
            </a:r>
            <a:r>
              <a:rPr lang="en-US" dirty="0"/>
              <a:t> </a:t>
            </a:r>
          </a:p>
          <a:p>
            <a:r>
              <a:rPr lang="en-US" dirty="0"/>
              <a:t>Profiles are most often assigned based on the source classification code (SCC) or the SCC and county code (FIPS code) since some profiles apply to a specific  geographic region.</a:t>
            </a:r>
          </a:p>
          <a:p>
            <a:endParaRPr lang="en-US" dirty="0"/>
          </a:p>
          <a:p>
            <a:r>
              <a:rPr lang="en-US" dirty="0"/>
              <a:t>For sources in the inventory such as nonpoint (formerly referred to as “area” sources) and mobile that are inventoried at the county level, you can use SCC and FIPS only.  That means you can assign different profiles to 2 different  parts of the county.</a:t>
            </a:r>
          </a:p>
          <a:p>
            <a:r>
              <a:rPr lang="en-US" dirty="0"/>
              <a:t>For point sources you could assign at the most detailed source –level : facility/process/ release point .</a:t>
            </a:r>
          </a:p>
          <a:p>
            <a:endParaRPr lang="en-US" dirty="0"/>
          </a:p>
          <a:p>
            <a:r>
              <a:rPr lang="en-US" dirty="0"/>
              <a:t>SMOKE has the ability to assign multiple  profiles by SCC and FIPS.  (previously you could only assign by multiple profiles by FIPS but they could not also vary by SCC)</a:t>
            </a:r>
          </a:p>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43</a:t>
            </a:fld>
            <a:endParaRPr lang="en-US"/>
          </a:p>
        </p:txBody>
      </p:sp>
    </p:spTree>
    <p:extLst>
      <p:ext uri="{BB962C8B-B14F-4D97-AF65-F5344CB8AC3E}">
        <p14:creationId xmlns:p14="http://schemas.microsoft.com/office/powerpoint/2010/main" val="13372912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don’t have an SCC code that enables you to know what kind of source it is, OR if you have  source type for which there is no speciation information whatsoever in SPECIATE,  then you have to assign it to the overall default profile.  We have worked hard over the years to analyze sources assigned to 0000 and reduce the amount of mass assigned .</a:t>
            </a:r>
          </a:p>
          <a:p>
            <a:endParaRPr lang="en-US" dirty="0"/>
          </a:p>
          <a:p>
            <a:r>
              <a:rPr lang="en-US" dirty="0"/>
              <a:t>For  the 2 fires examples note that the FIPS is used for the assignment – it is the same source but in 2 different parts of the country.  They  are assigned profiles that are region specific.</a:t>
            </a:r>
          </a:p>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44</a:t>
            </a:fld>
            <a:endParaRPr lang="en-US"/>
          </a:p>
        </p:txBody>
      </p:sp>
    </p:spTree>
    <p:extLst>
      <p:ext uri="{BB962C8B-B14F-4D97-AF65-F5344CB8AC3E}">
        <p14:creationId xmlns:p14="http://schemas.microsoft.com/office/powerpoint/2010/main" val="17275603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1633A1B-E4ED-4A2A-87DF-7B125DA7738F}" type="slidenum">
              <a:rPr lang="en-US"/>
              <a:pPr>
                <a:defRPr/>
              </a:pPr>
              <a:t>45</a:t>
            </a:fld>
            <a:endParaRPr lang="en-US"/>
          </a:p>
        </p:txBody>
      </p:sp>
    </p:spTree>
    <p:extLst>
      <p:ext uri="{BB962C8B-B14F-4D97-AF65-F5344CB8AC3E}">
        <p14:creationId xmlns:p14="http://schemas.microsoft.com/office/powerpoint/2010/main" val="40297198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is that we want to use the HAPs that are in the inventory in the speciation process,  and in order to not double count them we need to remove them from the speciation profile.</a:t>
            </a:r>
          </a:p>
          <a:p>
            <a:endParaRPr lang="en-US" dirty="0"/>
          </a:p>
          <a:p>
            <a:r>
              <a:rPr lang="en-US" dirty="0"/>
              <a:t>For HAPs that are mapped to themselves – explicit species we can’t use both the speciation profile and the inventory HAP because that would be double counting.</a:t>
            </a:r>
          </a:p>
          <a:p>
            <a:endParaRPr lang="en-US" dirty="0"/>
          </a:p>
          <a:p>
            <a:r>
              <a:rPr lang="en-US" dirty="0"/>
              <a:t>Naphthalene, Benzene, Acetaldehyde, Formaldehyde, Methanol or “NBAFM” is what are explicit in the chemical mechanism we are using to these are the HAPs we are integrating (but not in all sectors).</a:t>
            </a:r>
          </a:p>
          <a:p>
            <a:endParaRPr lang="en-US" dirty="0">
              <a:cs typeface="Arial"/>
            </a:endParaRPr>
          </a:p>
          <a:p>
            <a:r>
              <a:rPr lang="en-US" dirty="0">
                <a:cs typeface="Arial"/>
              </a:rPr>
              <a:t>The key is that source by source, SMOKE will compute NONHAPVOC by subtracting the integrate HAPs and then use a renormalized speciation profile for NONHAPVOC which does not nave the integrate HAPs in it.</a:t>
            </a:r>
          </a:p>
          <a:p>
            <a:endParaRPr lang="en-US" dirty="0"/>
          </a:p>
        </p:txBody>
      </p:sp>
      <p:sp>
        <p:nvSpPr>
          <p:cNvPr id="4" name="Slide Number Placeholder 3"/>
          <p:cNvSpPr>
            <a:spLocks noGrp="1"/>
          </p:cNvSpPr>
          <p:nvPr>
            <p:ph type="sldNum" sz="quarter" idx="10"/>
          </p:nvPr>
        </p:nvSpPr>
        <p:spPr/>
        <p:txBody>
          <a:bodyPr/>
          <a:lstStyle/>
          <a:p>
            <a:pPr defTabSz="913303" eaLnBrk="1" fontAlgn="auto" hangingPunct="1">
              <a:spcBef>
                <a:spcPts val="0"/>
              </a:spcBef>
              <a:spcAft>
                <a:spcPts val="0"/>
              </a:spcAft>
              <a:defRPr/>
            </a:pPr>
            <a:fld id="{E49FF909-214C-4283-A38D-5D8E6479E603}" type="slidenum">
              <a:rPr lang="en-US" sz="1800" kern="0">
                <a:solidFill>
                  <a:sysClr val="windowText" lastClr="000000"/>
                </a:solidFill>
              </a:rPr>
              <a:pPr defTabSz="913303" eaLnBrk="1" fontAlgn="auto" hangingPunct="1">
                <a:spcBef>
                  <a:spcPts val="0"/>
                </a:spcBef>
                <a:spcAft>
                  <a:spcPts val="0"/>
                </a:spcAft>
                <a:defRPr/>
              </a:pPr>
              <a:t>46</a:t>
            </a:fld>
            <a:endParaRPr lang="en-US" sz="1800" kern="0">
              <a:solidFill>
                <a:sysClr val="windowText" lastClr="000000"/>
              </a:solidFill>
            </a:endParaRPr>
          </a:p>
        </p:txBody>
      </p:sp>
    </p:spTree>
    <p:extLst>
      <p:ext uri="{BB962C8B-B14F-4D97-AF65-F5344CB8AC3E}">
        <p14:creationId xmlns:p14="http://schemas.microsoft.com/office/powerpoint/2010/main" val="25191717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the steps.  We input both HAPs and VOC into SMOKE. </a:t>
            </a:r>
          </a:p>
          <a:p>
            <a:r>
              <a:rPr lang="en-US" dirty="0"/>
              <a:t>SMOKE will use both the HAPs and the VOC as shown.</a:t>
            </a:r>
          </a:p>
          <a:p>
            <a:endParaRPr lang="en-US" dirty="0"/>
          </a:p>
          <a:p>
            <a:r>
              <a:rPr lang="en-US" dirty="0"/>
              <a:t>It will output all model species associated with the chemical mechanism – in this depiction of the “integrate” case, the highlighted model species are those coming from the HAPs in the inventory.  ALD2 = acetaldehyde, NAPH = naphthalene, BENZ = benzene, MEOH = methanol, FORM = formaldehyde.</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47</a:t>
            </a:fld>
            <a:endParaRPr lang="en-US"/>
          </a:p>
        </p:txBody>
      </p:sp>
    </p:spTree>
    <p:extLst>
      <p:ext uri="{BB962C8B-B14F-4D97-AF65-F5344CB8AC3E}">
        <p14:creationId xmlns:p14="http://schemas.microsoft.com/office/powerpoint/2010/main" val="4575151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a:t>
            </a:r>
            <a:r>
              <a:rPr lang="en-US" baseline="0" dirty="0"/>
              <a:t> </a:t>
            </a:r>
            <a:r>
              <a:rPr lang="en-US" baseline="0" dirty="0" err="1"/>
              <a:t>massfrac</a:t>
            </a:r>
            <a:r>
              <a:rPr lang="en-US" baseline="0" dirty="0"/>
              <a:t> = 1 for both profiles.  On the left is a no integrate profile in which HAPs are not at all being used.  On the right is an Integrate profile.  Whenever you see NONHAPTOG as the pollutant you know it is an Integrate profile.</a:t>
            </a:r>
          </a:p>
          <a:p>
            <a:r>
              <a:rPr lang="en-US" dirty="0"/>
              <a:t>Note that the Integrate profile may </a:t>
            </a:r>
            <a:r>
              <a:rPr lang="en-US" baseline="0" dirty="0"/>
              <a:t>Still have FORM and ALD2 and maybe also BENZ b/c of it might come from a mixture “species” that may have a small portion of these integrate HAPs.  In one of the early CB05 mechanism mappings there were also compounds other than FORM or ALD2 that were mapped to FORM or ALD2 because they were thought to transform quickly to FORM and ALD2 (2ndary formation that is basically so fast that </a:t>
            </a:r>
            <a:r>
              <a:rPr lang="en-US" dirty="0"/>
              <a:t>we map directly to FORM and ALD2) but an update to the mapping in the 2015-2016 timeframe changed the mapping of these so now very few NONHAPTOG profiles have any integrate species in them.</a:t>
            </a:r>
            <a:endParaRPr lang="en-US" baseline="0" dirty="0"/>
          </a:p>
          <a:p>
            <a:r>
              <a:rPr lang="en-US" baseline="0" dirty="0"/>
              <a:t>Note NONHAPTOG, i.e. need to go from NONHAPVOC -&gt; NONHAPTOG (via GSCNV)</a:t>
            </a:r>
          </a:p>
          <a:p>
            <a:r>
              <a:rPr lang="en-US" baseline="0" dirty="0"/>
              <a:t>When we run the Speciation tool we generally create the 2 sets of profiles: integrate and no integrate and may also create no integrate where the explicit compounds are removed (so this results in TOG profiles that don’t sum to 1)</a:t>
            </a:r>
            <a:endParaRPr lang="en-US" dirty="0"/>
          </a:p>
        </p:txBody>
      </p:sp>
      <p:sp>
        <p:nvSpPr>
          <p:cNvPr id="4" name="Slide Number Placeholder 3"/>
          <p:cNvSpPr>
            <a:spLocks noGrp="1"/>
          </p:cNvSpPr>
          <p:nvPr>
            <p:ph type="sldNum" sz="quarter" idx="10"/>
          </p:nvPr>
        </p:nvSpPr>
        <p:spPr/>
        <p:txBody>
          <a:bodyPr/>
          <a:lstStyle/>
          <a:p>
            <a:pPr defTabSz="913303" eaLnBrk="1" fontAlgn="auto" hangingPunct="1">
              <a:spcBef>
                <a:spcPts val="0"/>
              </a:spcBef>
              <a:spcAft>
                <a:spcPts val="0"/>
              </a:spcAft>
              <a:defRPr/>
            </a:pPr>
            <a:fld id="{E49FF909-214C-4283-A38D-5D8E6479E603}" type="slidenum">
              <a:rPr lang="en-US" sz="1800" kern="0">
                <a:solidFill>
                  <a:sysClr val="windowText" lastClr="000000"/>
                </a:solidFill>
              </a:rPr>
              <a:pPr defTabSz="913303" eaLnBrk="1" fontAlgn="auto" hangingPunct="1">
                <a:spcBef>
                  <a:spcPts val="0"/>
                </a:spcBef>
                <a:spcAft>
                  <a:spcPts val="0"/>
                </a:spcAft>
                <a:defRPr/>
              </a:pPr>
              <a:t>48</a:t>
            </a:fld>
            <a:endParaRPr lang="en-US" sz="1800" kern="0">
              <a:solidFill>
                <a:sysClr val="windowText" lastClr="000000"/>
              </a:solidFill>
            </a:endParaRPr>
          </a:p>
        </p:txBody>
      </p:sp>
    </p:spTree>
    <p:extLst>
      <p:ext uri="{BB962C8B-B14F-4D97-AF65-F5344CB8AC3E}">
        <p14:creationId xmlns:p14="http://schemas.microsoft.com/office/powerpoint/2010/main" val="19341438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have HAPs and CAPS at the same source (process) to integrate them.  This doesn’t always happen with point sources where HAP may be reported ad a separate unit/process than CAPs.  So generally we don’t integrate point sources.</a:t>
            </a:r>
          </a:p>
          <a:p>
            <a:endParaRPr lang="en-US" dirty="0"/>
          </a:p>
          <a:p>
            <a:r>
              <a:rPr lang="en-US" dirty="0"/>
              <a:t>Listed are 2 bullets of why sometimes nonpoint sources aren’t integrated.</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49</a:t>
            </a:fld>
            <a:endParaRPr lang="en-US"/>
          </a:p>
        </p:txBody>
      </p:sp>
    </p:spTree>
    <p:extLst>
      <p:ext uri="{BB962C8B-B14F-4D97-AF65-F5344CB8AC3E}">
        <p14:creationId xmlns:p14="http://schemas.microsoft.com/office/powerpoint/2010/main" val="2635277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number of Speciation-related talks and posters so mark your calendars.</a:t>
            </a:r>
          </a:p>
          <a:p>
            <a:pPr marL="228600" indent="-228600">
              <a:buAutoNum type="arabicParenR"/>
            </a:pPr>
            <a:r>
              <a:rPr lang="en-US" dirty="0"/>
              <a:t>tomorrow, I’ll be giving a 5 minute </a:t>
            </a:r>
            <a:r>
              <a:rPr lang="en-US" dirty="0" err="1"/>
              <a:t>overwiew</a:t>
            </a:r>
            <a:r>
              <a:rPr lang="en-US" dirty="0"/>
              <a:t> of what is new in SPECIATE5.0</a:t>
            </a:r>
          </a:p>
          <a:p>
            <a:pPr marL="228600" indent="-228600">
              <a:buAutoNum type="arabicParenR"/>
            </a:pPr>
            <a:r>
              <a:rPr lang="en-US" dirty="0"/>
              <a:t>At the poster session there will be 2 posters, Casey will be giving her poster of the assessment she did to determine the highest priority needs for the database with regards to its use in Air quality modeling</a:t>
            </a:r>
          </a:p>
          <a:p>
            <a:pPr marL="228600" indent="-228600">
              <a:buAutoNum type="arabicParenR"/>
            </a:pPr>
            <a:r>
              <a:rPr lang="en-US" dirty="0" err="1"/>
              <a:t>Tesh</a:t>
            </a:r>
            <a:r>
              <a:rPr lang="en-US" dirty="0"/>
              <a:t> and I will be showing a poster developed by a student in the statistics department at NC state, </a:t>
            </a:r>
            <a:r>
              <a:rPr lang="en-US" dirty="0" err="1"/>
              <a:t>explorting</a:t>
            </a:r>
            <a:r>
              <a:rPr lang="en-US" dirty="0"/>
              <a:t> the paved road profiles and their variability</a:t>
            </a:r>
          </a:p>
          <a:p>
            <a:pPr marL="228600" indent="-228600">
              <a:buAutoNum type="arabicParenR"/>
            </a:pPr>
            <a:r>
              <a:rPr lang="en-US" dirty="0"/>
              <a:t>At the modeling session on Wednesday, George Pouliot of EPA’s ORD will be presenting the addition of the new volatility basis set profiles that were added with SPECIATE5.0 and</a:t>
            </a:r>
          </a:p>
          <a:p>
            <a:pPr marL="228600" indent="-228600">
              <a:buAutoNum type="arabicParenR"/>
            </a:pPr>
            <a:r>
              <a:rPr lang="en-US" dirty="0"/>
              <a:t>There will be speciation covered with Q&amp;A Thursday afternoon</a:t>
            </a:r>
          </a:p>
          <a:p>
            <a:pPr marL="228600" indent="-228600">
              <a:buAutoNum type="arabicParenR"/>
            </a:pPr>
            <a:r>
              <a:rPr lang="en-US" dirty="0"/>
              <a:t>Finally there are a few of speciation talks on Friday at the toxics/speciation session</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4</a:t>
            </a:fld>
            <a:endParaRPr lang="en-US" dirty="0"/>
          </a:p>
        </p:txBody>
      </p:sp>
    </p:spTree>
    <p:extLst>
      <p:ext uri="{BB962C8B-B14F-4D97-AF65-F5344CB8AC3E}">
        <p14:creationId xmlns:p14="http://schemas.microsoft.com/office/powerpoint/2010/main" val="11845206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integrate means you don’t subtract the HAPs from the VOC to create NONHAPVOC.</a:t>
            </a:r>
          </a:p>
          <a:p>
            <a:endParaRPr lang="en-US" dirty="0"/>
          </a:p>
          <a:p>
            <a:r>
              <a:rPr lang="en-US" dirty="0"/>
              <a:t>2 situations:</a:t>
            </a:r>
          </a:p>
          <a:p>
            <a:pPr marL="228600" indent="-228600">
              <a:buAutoNum type="arabicParenR"/>
            </a:pPr>
            <a:r>
              <a:rPr lang="en-US" dirty="0"/>
              <a:t>You ignore (remove) all HAPs in the inventory and use only speciation of VOC. So benzene is created by speciation of VOC.  In this case your TOG profile weight percents do sum to 1.</a:t>
            </a:r>
          </a:p>
          <a:p>
            <a:pPr marL="228600" indent="-228600">
              <a:buAutoNum type="arabicParenR"/>
            </a:pPr>
            <a:r>
              <a:rPr lang="en-US" dirty="0"/>
              <a:t>You remove the explicit HAPs created by speciation of VOC by and only take them from the inventory.  So if the speciation profile has benzene, you take it out of the profile and you only use benzene form the inventory.  You don’t need to do this for HAPS that are part of lumped species, only HAPs that are explicit species. In this case your TOG profile weight percents can be less than 1 (because you removed the explicit HAPs).</a:t>
            </a:r>
          </a:p>
          <a:p>
            <a:pPr marL="228600" indent="-228600">
              <a:buAutoNum type="arabicParenR"/>
            </a:pPr>
            <a:endParaRPr lang="en-US" dirty="0"/>
          </a:p>
          <a:p>
            <a:r>
              <a:rPr lang="en-US" dirty="0"/>
              <a:t>We only use situation 2 when we do air toxics modeling with CMAQ since we don’t want to model benzene based on speciated VOC emissions but rather we want to use the benzene in the inventory.  </a:t>
            </a:r>
          </a:p>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50</a:t>
            </a:fld>
            <a:endParaRPr lang="en-US"/>
          </a:p>
        </p:txBody>
      </p:sp>
    </p:spTree>
    <p:extLst>
      <p:ext uri="{BB962C8B-B14F-4D97-AF65-F5344CB8AC3E}">
        <p14:creationId xmlns:p14="http://schemas.microsoft.com/office/powerpoint/2010/main" val="14166357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Partial integration: means</a:t>
            </a:r>
            <a:r>
              <a:rPr lang="en-US" baseline="0" dirty="0"/>
              <a:t> some sources are integrated and others aren’t</a:t>
            </a:r>
          </a:p>
          <a:p>
            <a:r>
              <a:rPr lang="en-US" baseline="0" dirty="0" err="1"/>
              <a:t>Biog</a:t>
            </a:r>
            <a:r>
              <a:rPr lang="en-US" baseline="0" dirty="0"/>
              <a:t> – </a:t>
            </a:r>
            <a:r>
              <a:rPr lang="en-US" baseline="0" dirty="0" err="1"/>
              <a:t>beis</a:t>
            </a:r>
            <a:r>
              <a:rPr lang="en-US" baseline="0" dirty="0"/>
              <a:t> creates model species explicitly</a:t>
            </a:r>
          </a:p>
          <a:p>
            <a:r>
              <a:rPr lang="en-US" baseline="0" dirty="0" err="1"/>
              <a:t>Onroad</a:t>
            </a:r>
            <a:r>
              <a:rPr lang="en-US" baseline="0" dirty="0"/>
              <a:t>: MOVES2014 doing integration within model (next slide) – more than just NBAFM is integrated – in fact all MOVES VOC HAPs ( plus ethanol, which Is not a HAP) are integrated. </a:t>
            </a:r>
          </a:p>
          <a:p>
            <a:endParaRPr lang="en-US" dirty="0"/>
          </a:p>
          <a:p>
            <a:r>
              <a:rPr lang="en-US" dirty="0"/>
              <a:t>The modeling platform technical support document provides a table like this to show which sectors are integrated, which are partially integrated and which are not integrated</a:t>
            </a:r>
          </a:p>
        </p:txBody>
      </p:sp>
      <p:sp>
        <p:nvSpPr>
          <p:cNvPr id="4" name="Slide Number Placeholder 3"/>
          <p:cNvSpPr>
            <a:spLocks noGrp="1"/>
          </p:cNvSpPr>
          <p:nvPr>
            <p:ph type="sldNum" sz="quarter" idx="10"/>
          </p:nvPr>
        </p:nvSpPr>
        <p:spPr/>
        <p:txBody>
          <a:bodyPr/>
          <a:lstStyle/>
          <a:p>
            <a:pPr defTabSz="913303" eaLnBrk="1" fontAlgn="auto" hangingPunct="1">
              <a:spcBef>
                <a:spcPts val="0"/>
              </a:spcBef>
              <a:spcAft>
                <a:spcPts val="0"/>
              </a:spcAft>
              <a:defRPr/>
            </a:pPr>
            <a:fld id="{E49FF909-214C-4283-A38D-5D8E6479E603}" type="slidenum">
              <a:rPr lang="en-US" sz="1800" kern="0">
                <a:solidFill>
                  <a:sysClr val="windowText" lastClr="000000"/>
                </a:solidFill>
              </a:rPr>
              <a:pPr defTabSz="913303" eaLnBrk="1" fontAlgn="auto" hangingPunct="1">
                <a:spcBef>
                  <a:spcPts val="0"/>
                </a:spcBef>
                <a:spcAft>
                  <a:spcPts val="0"/>
                </a:spcAft>
                <a:defRPr/>
              </a:pPr>
              <a:t>51</a:t>
            </a:fld>
            <a:endParaRPr lang="en-US" sz="1800" kern="0">
              <a:solidFill>
                <a:sysClr val="windowText" lastClr="000000"/>
              </a:solidFill>
            </a:endParaRPr>
          </a:p>
        </p:txBody>
      </p:sp>
    </p:spTree>
    <p:extLst>
      <p:ext uri="{BB962C8B-B14F-4D97-AF65-F5344CB8AC3E}">
        <p14:creationId xmlns:p14="http://schemas.microsoft.com/office/powerpoint/2010/main" val="4899626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Onroad speciation is very different form other sectors. SMOKE does not do the mapping or the speciation.  That is done in MOVES.  For both PM and TOG.  This allows more detailed profiles to be applied than as described by the SCC and it allows them to be applied when generating the MOVES emission factors to account for MET variation.</a:t>
            </a:r>
          </a:p>
          <a:p>
            <a:endParaRPr lang="en-US" dirty="0"/>
          </a:p>
          <a:p>
            <a:r>
              <a:rPr lang="en-US" dirty="0"/>
              <a:t>MOVES integrates more HAPs (plus ethanol) than the other sectors (i.e., more than just NBAFM).  A list is provided in the modeling platform TSD.</a:t>
            </a:r>
          </a:p>
          <a:p>
            <a:endParaRPr lang="en-US" dirty="0"/>
          </a:p>
          <a:p>
            <a:endParaRPr lang="en-US" dirty="0"/>
          </a:p>
        </p:txBody>
      </p:sp>
      <p:sp>
        <p:nvSpPr>
          <p:cNvPr id="4" name="Slide Number Placeholder 3"/>
          <p:cNvSpPr>
            <a:spLocks noGrp="1"/>
          </p:cNvSpPr>
          <p:nvPr>
            <p:ph type="sldNum" sz="quarter" idx="10"/>
          </p:nvPr>
        </p:nvSpPr>
        <p:spPr/>
        <p:txBody>
          <a:bodyPr/>
          <a:lstStyle/>
          <a:p>
            <a:pPr defTabSz="913303" eaLnBrk="1" fontAlgn="auto" hangingPunct="1">
              <a:spcBef>
                <a:spcPts val="0"/>
              </a:spcBef>
              <a:spcAft>
                <a:spcPts val="0"/>
              </a:spcAft>
              <a:defRPr/>
            </a:pPr>
            <a:fld id="{E49FF909-214C-4283-A38D-5D8E6479E603}" type="slidenum">
              <a:rPr lang="en-US" sz="1800" kern="0">
                <a:solidFill>
                  <a:sysClr val="windowText" lastClr="000000"/>
                </a:solidFill>
              </a:rPr>
              <a:pPr defTabSz="913303" eaLnBrk="1" fontAlgn="auto" hangingPunct="1">
                <a:spcBef>
                  <a:spcPts val="0"/>
                </a:spcBef>
                <a:spcAft>
                  <a:spcPts val="0"/>
                </a:spcAft>
                <a:defRPr/>
              </a:pPr>
              <a:t>52</a:t>
            </a:fld>
            <a:endParaRPr lang="en-US" sz="1800" kern="0">
              <a:solidFill>
                <a:sysClr val="windowText" lastClr="000000"/>
              </a:solidFill>
            </a:endParaRPr>
          </a:p>
        </p:txBody>
      </p:sp>
    </p:spTree>
    <p:extLst>
      <p:ext uri="{BB962C8B-B14F-4D97-AF65-F5344CB8AC3E}">
        <p14:creationId xmlns:p14="http://schemas.microsoft.com/office/powerpoint/2010/main" val="40377420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OAQPS provides mechanism-specific, integrated  profiles to MOVES.  For these profiles NONHAPTOG is not  TOG – NBAMF but it is TOG – (all HAPs+ ethanol)</a:t>
            </a:r>
          </a:p>
          <a:p>
            <a:r>
              <a:rPr lang="en-US" dirty="0"/>
              <a:t>Speciation is done in MOVES.</a:t>
            </a:r>
          </a:p>
        </p:txBody>
      </p:sp>
      <p:sp>
        <p:nvSpPr>
          <p:cNvPr id="4" name="Slide Number Placeholder 3"/>
          <p:cNvSpPr>
            <a:spLocks noGrp="1"/>
          </p:cNvSpPr>
          <p:nvPr>
            <p:ph type="sldNum" sz="quarter" idx="10"/>
          </p:nvPr>
        </p:nvSpPr>
        <p:spPr/>
        <p:txBody>
          <a:bodyPr/>
          <a:lstStyle/>
          <a:p>
            <a:fld id="{E769A063-EF9A-42FB-8069-1D52A818D291}" type="slidenum">
              <a:rPr lang="en-US" smtClean="0"/>
              <a:t>53</a:t>
            </a:fld>
            <a:endParaRPr lang="en-US"/>
          </a:p>
        </p:txBody>
      </p:sp>
    </p:spTree>
    <p:extLst>
      <p:ext uri="{BB962C8B-B14F-4D97-AF65-F5344CB8AC3E}">
        <p14:creationId xmlns:p14="http://schemas.microsoft.com/office/powerpoint/2010/main" val="15469196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Nonroad is also different form other sectors and is different from </a:t>
            </a:r>
            <a:r>
              <a:rPr lang="en-GB" dirty="0" err="1"/>
              <a:t>onroad</a:t>
            </a:r>
            <a:r>
              <a:rPr lang="en-GB" dirty="0"/>
              <a:t>.  Like </a:t>
            </a:r>
            <a:r>
              <a:rPr lang="en-GB" dirty="0" err="1"/>
              <a:t>onroad</a:t>
            </a:r>
            <a:r>
              <a:rPr lang="en-GB" dirty="0"/>
              <a:t>, more than just NBAFM are integrated and there is an ability to use profiles that are more detailed than the nonroad SCC. </a:t>
            </a:r>
          </a:p>
          <a:p>
            <a:endParaRPr lang="en-GB" dirty="0"/>
          </a:p>
          <a:p>
            <a:r>
              <a:rPr lang="en-GB" dirty="0"/>
              <a:t>But unlike </a:t>
            </a:r>
            <a:r>
              <a:rPr lang="en-GB" dirty="0" err="1"/>
              <a:t>onroad</a:t>
            </a:r>
            <a:r>
              <a:rPr lang="en-GB" dirty="0"/>
              <a:t>, the actual speciation step is done in SMOKE so we don’t have to provide the chemical mechanism-specific profile weight percents to nonroad.</a:t>
            </a:r>
          </a:p>
          <a:p>
            <a:endParaRPr lang="en-GB" dirty="0"/>
          </a:p>
          <a:p>
            <a:r>
              <a:rPr lang="en-GB" dirty="0"/>
              <a:t>If you see GSPRO records with strange looking pollutant (NHTOG95237) you can be sure it is for speciating a nonroad source.</a:t>
            </a:r>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54</a:t>
            </a:fld>
            <a:endParaRPr lang="en-US"/>
          </a:p>
        </p:txBody>
      </p:sp>
    </p:spTree>
    <p:extLst>
      <p:ext uri="{BB962C8B-B14F-4D97-AF65-F5344CB8AC3E}">
        <p14:creationId xmlns:p14="http://schemas.microsoft.com/office/powerpoint/2010/main" val="5981448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profiles used in the MOVES model are documented – there is separate documentation for </a:t>
            </a:r>
            <a:r>
              <a:rPr lang="en-US" dirty="0" err="1"/>
              <a:t>onroad</a:t>
            </a:r>
            <a:r>
              <a:rPr lang="en-US" dirty="0"/>
              <a:t> vs nonroad.  For </a:t>
            </a:r>
            <a:r>
              <a:rPr lang="en-US" dirty="0" err="1"/>
              <a:t>onroad</a:t>
            </a:r>
            <a:r>
              <a:rPr lang="en-US" dirty="0"/>
              <a:t>, TOG profiles are listed in Table 4-1 of the EPA document listed here.  There are 25 TOG profiles which are used for different processes, fuels (including gasoline ethanol levels), vehicle types and technologies (tier 2 vs pre tier 2 for gasoline vehicles, and pre-2007 vs 2007 and later for diesel vehicles).</a:t>
            </a:r>
          </a:p>
          <a:p>
            <a:r>
              <a:rPr lang="en-US" dirty="0"/>
              <a:t>There are 7 PM2.5 profiles which distinguish between gas, diesel and compressed natural gas and  technology for diesel vehicles and transit buses running on compressed natural gas.</a:t>
            </a:r>
          </a:p>
          <a:p>
            <a:endParaRPr lang="en-US" dirty="0"/>
          </a:p>
          <a:p>
            <a:r>
              <a:rPr lang="en-US" dirty="0"/>
              <a:t>For nonroad TOG there are 18 profiles based on technology (tier 1 tier2 tier 3), fuel, including gasoline (with different ethanol contents), and process (</a:t>
            </a:r>
            <a:r>
              <a:rPr lang="en-US" dirty="0" err="1"/>
              <a:t>evap</a:t>
            </a:r>
            <a:r>
              <a:rPr lang="en-US" dirty="0"/>
              <a:t> and exhaust).  For  PM there are 2 diesel profiles, 1 gas profile and 1 CNG profile.  Some are based on </a:t>
            </a:r>
            <a:r>
              <a:rPr lang="en-US" dirty="0" err="1"/>
              <a:t>onroad</a:t>
            </a:r>
            <a:r>
              <a:rPr lang="en-US" dirty="0"/>
              <a:t>  test data.</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1633A1B-E4ED-4A2A-87DF-7B125DA7738F}"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18870039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303" eaLnBrk="1" fontAlgn="auto" hangingPunct="1">
              <a:spcBef>
                <a:spcPts val="0"/>
              </a:spcBef>
              <a:spcAft>
                <a:spcPts val="0"/>
              </a:spcAft>
              <a:defRPr/>
            </a:pPr>
            <a:fld id="{E49FF909-214C-4283-A38D-5D8E6479E603}" type="slidenum">
              <a:rPr lang="en-US" sz="1800" kern="0">
                <a:solidFill>
                  <a:sysClr val="windowText" lastClr="000000"/>
                </a:solidFill>
              </a:rPr>
              <a:pPr defTabSz="913303" eaLnBrk="1" fontAlgn="auto" hangingPunct="1">
                <a:spcBef>
                  <a:spcPts val="0"/>
                </a:spcBef>
                <a:spcAft>
                  <a:spcPts val="0"/>
                </a:spcAft>
                <a:defRPr/>
              </a:pPr>
              <a:t>56</a:t>
            </a:fld>
            <a:endParaRPr lang="en-US" sz="1800" kern="0">
              <a:solidFill>
                <a:sysClr val="windowText" lastClr="000000"/>
              </a:solidFill>
            </a:endParaRPr>
          </a:p>
        </p:txBody>
      </p:sp>
    </p:spTree>
    <p:extLst>
      <p:ext uri="{BB962C8B-B14F-4D97-AF65-F5344CB8AC3E}">
        <p14:creationId xmlns:p14="http://schemas.microsoft.com/office/powerpoint/2010/main" val="4202876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assigned 2 profiles to this source to account for the fact that most of the VOC coming from this SCC is actually coming from a flare.  Note that FLR99 is a recently added profile for flares.</a:t>
            </a:r>
          </a:p>
          <a:p>
            <a:endParaRPr lang="en-US" dirty="0"/>
          </a:p>
          <a:p>
            <a:r>
              <a:rPr lang="en-US" dirty="0"/>
              <a:t>These assignments are in the GSREF.</a:t>
            </a:r>
          </a:p>
          <a:p>
            <a:endParaRPr lang="en-US" dirty="0"/>
          </a:p>
        </p:txBody>
      </p:sp>
      <p:sp>
        <p:nvSpPr>
          <p:cNvPr id="4" name="Slide Number Placeholder 3"/>
          <p:cNvSpPr>
            <a:spLocks noGrp="1"/>
          </p:cNvSpPr>
          <p:nvPr>
            <p:ph type="sldNum" sz="quarter" idx="10"/>
          </p:nvPr>
        </p:nvSpPr>
        <p:spPr/>
        <p:txBody>
          <a:bodyPr/>
          <a:lstStyle/>
          <a:p>
            <a:pPr defTabSz="913303" eaLnBrk="1" fontAlgn="auto" hangingPunct="1">
              <a:spcBef>
                <a:spcPts val="0"/>
              </a:spcBef>
              <a:spcAft>
                <a:spcPts val="0"/>
              </a:spcAft>
              <a:defRPr/>
            </a:pPr>
            <a:fld id="{E49FF909-214C-4283-A38D-5D8E6479E603}" type="slidenum">
              <a:rPr lang="en-US" sz="1800" kern="0">
                <a:solidFill>
                  <a:sysClr val="windowText" lastClr="000000"/>
                </a:solidFill>
              </a:rPr>
              <a:pPr defTabSz="913303" eaLnBrk="1" fontAlgn="auto" hangingPunct="1">
                <a:spcBef>
                  <a:spcPts val="0"/>
                </a:spcBef>
                <a:spcAft>
                  <a:spcPts val="0"/>
                </a:spcAft>
                <a:defRPr/>
              </a:pPr>
              <a:t>57</a:t>
            </a:fld>
            <a:endParaRPr lang="en-US" sz="1800" kern="0">
              <a:solidFill>
                <a:sysClr val="windowText" lastClr="000000"/>
              </a:solidFill>
            </a:endParaRPr>
          </a:p>
        </p:txBody>
      </p:sp>
    </p:spTree>
    <p:extLst>
      <p:ext uri="{BB962C8B-B14F-4D97-AF65-F5344CB8AC3E}">
        <p14:creationId xmlns:p14="http://schemas.microsoft.com/office/powerpoint/2010/main" val="22429592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1633A1B-E4ED-4A2A-87DF-7B125DA7738F}" type="slidenum">
              <a:rPr lang="en-US"/>
              <a:pPr>
                <a:defRPr/>
              </a:pPr>
              <a:t>58</a:t>
            </a:fld>
            <a:endParaRPr lang="en-US"/>
          </a:p>
        </p:txBody>
      </p:sp>
    </p:spTree>
    <p:extLst>
      <p:ext uri="{BB962C8B-B14F-4D97-AF65-F5344CB8AC3E}">
        <p14:creationId xmlns:p14="http://schemas.microsoft.com/office/powerpoint/2010/main" val="1356742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59</a:t>
            </a:fld>
            <a:endParaRPr lang="en-US"/>
          </a:p>
        </p:txBody>
      </p:sp>
    </p:spTree>
    <p:extLst>
      <p:ext uri="{BB962C8B-B14F-4D97-AF65-F5344CB8AC3E}">
        <p14:creationId xmlns:p14="http://schemas.microsoft.com/office/powerpoint/2010/main" val="2053249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5</a:t>
            </a:fld>
            <a:endParaRPr lang="en-US" dirty="0"/>
          </a:p>
        </p:txBody>
      </p:sp>
    </p:spTree>
    <p:extLst>
      <p:ext uri="{BB962C8B-B14F-4D97-AF65-F5344CB8AC3E}">
        <p14:creationId xmlns:p14="http://schemas.microsoft.com/office/powerpoint/2010/main" val="10624952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60</a:t>
            </a:fld>
            <a:endParaRPr lang="en-US"/>
          </a:p>
        </p:txBody>
      </p:sp>
    </p:spTree>
    <p:extLst>
      <p:ext uri="{BB962C8B-B14F-4D97-AF65-F5344CB8AC3E}">
        <p14:creationId xmlns:p14="http://schemas.microsoft.com/office/powerpoint/2010/main" val="39609353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012" indent="-233363"/>
            <a:r>
              <a:rPr lang="en-US" sz="1200" dirty="0"/>
              <a:t>2011 NEI – </a:t>
            </a:r>
          </a:p>
          <a:p>
            <a:pPr marL="227012" indent="-233363"/>
            <a:r>
              <a:rPr lang="en-US" sz="1200" dirty="0"/>
              <a:t>Pulp and Paper: 97 of 121 </a:t>
            </a:r>
            <a:r>
              <a:rPr lang="en-US" sz="1200" dirty="0" err="1"/>
              <a:t>kTpy</a:t>
            </a:r>
            <a:r>
              <a:rPr lang="en-US" sz="1200" dirty="0"/>
              <a:t> (80%) reassigned from profiles 0000 and 1185</a:t>
            </a:r>
          </a:p>
          <a:p>
            <a:pPr marL="227012" indent="-233363"/>
            <a:r>
              <a:rPr lang="en-US" sz="1200" dirty="0"/>
              <a:t>Chemical Manufacturing: 20 of 90 </a:t>
            </a:r>
            <a:r>
              <a:rPr lang="en-US" sz="1200" dirty="0" err="1"/>
              <a:t>kTpy</a:t>
            </a:r>
            <a:r>
              <a:rPr lang="en-US" sz="1200" dirty="0"/>
              <a:t> (22%) reassigned from profile 0000</a:t>
            </a:r>
          </a:p>
          <a:p>
            <a:pPr marL="227012" indent="-233363"/>
            <a:r>
              <a:rPr lang="en-US" sz="1200" dirty="0"/>
              <a:t>Composite profiles were added to SPECIATE 4.5.</a:t>
            </a:r>
          </a:p>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61</a:t>
            </a:fld>
            <a:endParaRPr lang="en-US"/>
          </a:p>
        </p:txBody>
      </p:sp>
    </p:spTree>
    <p:extLst>
      <p:ext uri="{BB962C8B-B14F-4D97-AF65-F5344CB8AC3E}">
        <p14:creationId xmlns:p14="http://schemas.microsoft.com/office/powerpoint/2010/main" val="813937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62</a:t>
            </a:fld>
            <a:endParaRPr lang="en-US"/>
          </a:p>
        </p:txBody>
      </p:sp>
    </p:spTree>
    <p:extLst>
      <p:ext uri="{BB962C8B-B14F-4D97-AF65-F5344CB8AC3E}">
        <p14:creationId xmlns:p14="http://schemas.microsoft.com/office/powerpoint/2010/main" val="10359298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-Wildfires prominent at the national level, in the northwest, the southwest and the west</a:t>
            </a:r>
          </a:p>
          <a:p>
            <a:r>
              <a:rPr lang="en-GB" dirty="0"/>
              <a:t>-Residential wood combustion (gold) is prominent in the </a:t>
            </a:r>
            <a:r>
              <a:rPr lang="en-GB" dirty="0" err="1"/>
              <a:t>ohio</a:t>
            </a:r>
            <a:r>
              <a:rPr lang="en-GB" dirty="0"/>
              <a:t> valley, the upper Midwest and in the north east</a:t>
            </a:r>
          </a:p>
          <a:p>
            <a:r>
              <a:rPr lang="en-GB" dirty="0"/>
              <a:t>-prescribed burning (orange) is prominent in the southwest, the south and the northern </a:t>
            </a:r>
            <a:r>
              <a:rPr lang="en-GB" dirty="0" err="1"/>
              <a:t>rockies</a:t>
            </a:r>
            <a:endParaRPr lang="en-GB"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64</a:t>
            </a:fld>
            <a:endParaRPr lang="en-US"/>
          </a:p>
        </p:txBody>
      </p:sp>
    </p:spTree>
    <p:extLst>
      <p:ext uri="{BB962C8B-B14F-4D97-AF65-F5344CB8AC3E}">
        <p14:creationId xmlns:p14="http://schemas.microsoft.com/office/powerpoint/2010/main" val="41285467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Pink is “other”</a:t>
            </a:r>
          </a:p>
          <a:p>
            <a:r>
              <a:rPr lang="en-GB" dirty="0"/>
              <a:t>Blues and purples – consumer products and solvents (e.g. graphic arts, architectural coatings, consumer care products</a:t>
            </a:r>
          </a:p>
          <a:p>
            <a:r>
              <a:rPr lang="en-GB" dirty="0"/>
              <a:t>Greens – oil and gas (the black bar represents the emission source profile for emissions from crude oil storage tanks, the light green represents the emission source profile for natural gas production)</a:t>
            </a:r>
          </a:p>
          <a:p>
            <a:r>
              <a:rPr lang="en-GB" dirty="0"/>
              <a:t>Browns/orange/yellows  = biomass burning emissions (peach = prescribed fire in the southwest conifer forest, red – wildfire northwest conifer forest, orange – prescribed fire in the southeast conifer forest and then the brown = fireplace wood combustion of pine wood</a:t>
            </a:r>
          </a:p>
          <a:p>
            <a:endParaRPr lang="en-GB"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65</a:t>
            </a:fld>
            <a:endParaRPr lang="en-US"/>
          </a:p>
        </p:txBody>
      </p:sp>
    </p:spTree>
    <p:extLst>
      <p:ext uri="{BB962C8B-B14F-4D97-AF65-F5344CB8AC3E}">
        <p14:creationId xmlns:p14="http://schemas.microsoft.com/office/powerpoint/2010/main" val="28897739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notes add something about how this relates to QSCORE</a:t>
            </a:r>
          </a:p>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66</a:t>
            </a:fld>
            <a:endParaRPr lang="en-US"/>
          </a:p>
        </p:txBody>
      </p:sp>
    </p:spTree>
    <p:extLst>
      <p:ext uri="{BB962C8B-B14F-4D97-AF65-F5344CB8AC3E}">
        <p14:creationId xmlns:p14="http://schemas.microsoft.com/office/powerpoint/2010/main" val="26335415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my poster for more info</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67</a:t>
            </a:fld>
            <a:endParaRPr lang="en-US"/>
          </a:p>
        </p:txBody>
      </p:sp>
    </p:spTree>
    <p:extLst>
      <p:ext uri="{BB962C8B-B14F-4D97-AF65-F5344CB8AC3E}">
        <p14:creationId xmlns:p14="http://schemas.microsoft.com/office/powerpoint/2010/main" val="23180290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1633A1B-E4ED-4A2A-87DF-7B125DA7738F}" type="slidenum">
              <a:rPr lang="en-US"/>
              <a:pPr>
                <a:defRPr/>
              </a:pPr>
              <a:t>68</a:t>
            </a:fld>
            <a:endParaRPr lang="en-US"/>
          </a:p>
        </p:txBody>
      </p:sp>
    </p:spTree>
    <p:extLst>
      <p:ext uri="{BB962C8B-B14F-4D97-AF65-F5344CB8AC3E}">
        <p14:creationId xmlns:p14="http://schemas.microsoft.com/office/powerpoint/2010/main" val="19168483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69</a:t>
            </a:fld>
            <a:endParaRPr lang="en-US"/>
          </a:p>
        </p:txBody>
      </p:sp>
    </p:spTree>
    <p:extLst>
      <p:ext uri="{BB962C8B-B14F-4D97-AF65-F5344CB8AC3E}">
        <p14:creationId xmlns:p14="http://schemas.microsoft.com/office/powerpoint/2010/main" val="22764070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Guidelines for Data Developers document gives detailed overview of how data are added to SPECIATE. To </a:t>
            </a:r>
          </a:p>
          <a:p>
            <a:endParaRPr lang="en-US" dirty="0"/>
          </a:p>
          <a:p>
            <a:r>
              <a:rPr lang="en-US" dirty="0"/>
              <a:t>The first section describes the speciation profile (e.g. what a profile is, what it needs to be considered complete). The next section describes the caliber of quality that is necessary for an emission source profile as the EPA requires good or excellent quality data for the database. The third and fourth sections describes the formatting of the data for SPECIATE while the fifth section describes how the data should be normalized. Finally, the last section of the document describes the quality criteria factors (e.g. the QSCORE, which was discussed earlier). In this part of the presentation, we will focus on the first three sections: the profile completeness, the profile quality and then the format of the data for SPECIATE.</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70</a:t>
            </a:fld>
            <a:endParaRPr lang="en-US"/>
          </a:p>
        </p:txBody>
      </p:sp>
    </p:spTree>
    <p:extLst>
      <p:ext uri="{BB962C8B-B14F-4D97-AF65-F5344CB8AC3E}">
        <p14:creationId xmlns:p14="http://schemas.microsoft.com/office/powerpoint/2010/main" val="4192535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Speciation is the process </a:t>
            </a:r>
            <a:r>
              <a:rPr lang="en-US"/>
              <a:t>of disaggregating </a:t>
            </a:r>
            <a:r>
              <a:rPr lang="en-US" dirty="0"/>
              <a:t>an inventory species representing a group of pollutants, and disaggregating it into the detailed species in that group.  The detailed species depend on the type of source emitting the inventory species.  For example, for a combustion source, once would expect that formaldehyde be a component of the VOC, but if the source is evaporation resulting from the application of a solvent-borne coating, then formaldehyde might not be a component of the VOC</a:t>
            </a:r>
          </a:p>
          <a:p>
            <a:endParaRPr lang="en-US" dirty="0"/>
          </a:p>
        </p:txBody>
      </p:sp>
      <p:sp>
        <p:nvSpPr>
          <p:cNvPr id="4" name="Slide Number Placeholder 3"/>
          <p:cNvSpPr>
            <a:spLocks noGrp="1"/>
          </p:cNvSpPr>
          <p:nvPr>
            <p:ph type="sldNum" sz="quarter" idx="10"/>
          </p:nvPr>
        </p:nvSpPr>
        <p:spPr/>
        <p:txBody>
          <a:bodyPr/>
          <a:lstStyle/>
          <a:p>
            <a:pPr defTabSz="913303" eaLnBrk="1" fontAlgn="auto" hangingPunct="1">
              <a:spcBef>
                <a:spcPts val="0"/>
              </a:spcBef>
              <a:spcAft>
                <a:spcPts val="0"/>
              </a:spcAft>
              <a:defRPr/>
            </a:pPr>
            <a:fld id="{18AEA3DC-F48A-431A-A9BE-96E5CEB48774}" type="slidenum">
              <a:rPr lang="en-US" sz="1800" kern="0">
                <a:solidFill>
                  <a:sysClr val="windowText" lastClr="000000"/>
                </a:solidFill>
              </a:rPr>
              <a:pPr defTabSz="913303" eaLnBrk="1" fontAlgn="auto" hangingPunct="1">
                <a:spcBef>
                  <a:spcPts val="0"/>
                </a:spcBef>
                <a:spcAft>
                  <a:spcPts val="0"/>
                </a:spcAft>
                <a:defRPr/>
              </a:pPr>
              <a:t>6</a:t>
            </a:fld>
            <a:endParaRPr lang="en-US" sz="1800" kern="0" dirty="0">
              <a:solidFill>
                <a:sysClr val="windowText" lastClr="000000"/>
              </a:solidFill>
            </a:endParaRPr>
          </a:p>
        </p:txBody>
      </p:sp>
    </p:spTree>
    <p:extLst>
      <p:ext uri="{BB962C8B-B14F-4D97-AF65-F5344CB8AC3E}">
        <p14:creationId xmlns:p14="http://schemas.microsoft.com/office/powerpoint/2010/main" val="32830197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SPECIATE database, profiles are presented as weight percent of chemical species measured in a source specific emission stream. The inclusion of emission factors is optional, however, it is recommended that they are included. It is important that emission source data fully characterizes the emission source in order to avoid mischaracterization of a source. For example, TOG profiles should include methane and all organic functional groups such as alkanes, alkanes, aromatics, etc. associated with the source. It is important to note that it very possible that to characterize the full suite of pollutants from and emission source, more than one test and analysis method will be necessary. For PM emissions source profiles, the size fraction of the PM should always be included to avoid confusion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71</a:t>
            </a:fld>
            <a:endParaRPr lang="en-US"/>
          </a:p>
        </p:txBody>
      </p:sp>
    </p:spTree>
    <p:extLst>
      <p:ext uri="{BB962C8B-B14F-4D97-AF65-F5344CB8AC3E}">
        <p14:creationId xmlns:p14="http://schemas.microsoft.com/office/powerpoint/2010/main" val="39196638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quality of the data used to create the profile is important as it defines the quality of the emission source profile. The inherent value of a profile is demonstrated by the QSCORE criteria, which are provided in the Guidelines for Data Developers. As aforementioned in this presentation, the Q score rates profiles based on the data source, the methodology used in the study and the uncertainties and assumptions made.  For more information on how to develop a high quality profile, please refer to the guidelines document. </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72</a:t>
            </a:fld>
            <a:endParaRPr lang="en-US"/>
          </a:p>
        </p:txBody>
      </p:sp>
    </p:spTree>
    <p:extLst>
      <p:ext uri="{BB962C8B-B14F-4D97-AF65-F5344CB8AC3E}">
        <p14:creationId xmlns:p14="http://schemas.microsoft.com/office/powerpoint/2010/main" val="41121442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SPECIATE database is a Microsoft Access database. To add your own data to the database, a Microsoft excel template has been created to help facilitate proper formatting. This template has the fields needed for the current version of SPECIATE. </a:t>
            </a:r>
          </a:p>
          <a:p>
            <a:endParaRPr lang="en-US" dirty="0"/>
          </a:p>
          <a:p>
            <a:r>
              <a:rPr lang="en-US" dirty="0"/>
              <a:t>Pull up template</a:t>
            </a:r>
          </a:p>
          <a:p>
            <a:endParaRPr lang="en-US" dirty="0"/>
          </a:p>
          <a:p>
            <a:r>
              <a:rPr lang="en-US" dirty="0"/>
              <a:t>There are several tabs within this template. The RAWDATA tab is where you put the data from your study and compute the weight </a:t>
            </a:r>
            <a:r>
              <a:rPr lang="en-US" dirty="0" err="1"/>
              <a:t>percents</a:t>
            </a:r>
            <a:r>
              <a:rPr lang="en-US" dirty="0"/>
              <a:t> for the SPECIES tables. It is important to provide documentation of any steps to manipulate the data. </a:t>
            </a:r>
          </a:p>
          <a:p>
            <a:r>
              <a:rPr lang="en-US" dirty="0"/>
              <a:t> </a:t>
            </a:r>
          </a:p>
          <a:p>
            <a:r>
              <a:rPr lang="en-US" dirty="0"/>
              <a:t>The PROFILES tab includes all the metadata about the profile (e.g. emission source, sampling conditions/methods, </a:t>
            </a:r>
            <a:r>
              <a:rPr lang="en-US" dirty="0" err="1"/>
              <a:t>ect</a:t>
            </a:r>
            <a:r>
              <a:rPr lang="en-US" dirty="0"/>
              <a:t>.)</a:t>
            </a:r>
          </a:p>
          <a:p>
            <a:endParaRPr lang="en-US" dirty="0"/>
          </a:p>
          <a:p>
            <a:r>
              <a:rPr lang="en-US" dirty="0"/>
              <a:t>The SPECIES tab includes species identification number, the profile code associated with the species, the percentage of the species in the profile, the uncertainty and method used to determine uncertainty and a description of the analysis method used to determine species percentages in the profile</a:t>
            </a:r>
          </a:p>
          <a:p>
            <a:endParaRPr lang="en-US" dirty="0"/>
          </a:p>
          <a:p>
            <a:r>
              <a:rPr lang="en-US" dirty="0"/>
              <a:t>Finally, the </a:t>
            </a:r>
            <a:r>
              <a:rPr lang="en-US" dirty="0" err="1"/>
              <a:t>MasterReferenceList</a:t>
            </a:r>
            <a:r>
              <a:rPr lang="en-US" dirty="0"/>
              <a:t> tab includes keywords for the profile and information that characterizes the reference documents associated with the profiles  </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73</a:t>
            </a:fld>
            <a:endParaRPr lang="en-US"/>
          </a:p>
        </p:txBody>
      </p:sp>
    </p:spTree>
    <p:extLst>
      <p:ext uri="{BB962C8B-B14F-4D97-AF65-F5344CB8AC3E}">
        <p14:creationId xmlns:p14="http://schemas.microsoft.com/office/powerpoint/2010/main" val="164949563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EPA has a SPECIATE workgroup that is composted of modelers, emission testers, inventory developers, and VOC policy analysts (?), with the modelers telling us what is important. We have an ongoing literature search with our library to keep us up to date on relevant literature as peer reviewed articles are preferred for emission source profile development. We will continue to sift through the Master List of potential references. In addition to this, the results of the needs analysis project highlighted data gaps in the database which we are trying to fill. If anyone is interested in having data in the SPECIATE database, please consult the Guidelines for Data Developers document and send any questions to SPECIATE_WG@epa.gov</a:t>
            </a:r>
          </a:p>
        </p:txBody>
      </p:sp>
      <p:sp>
        <p:nvSpPr>
          <p:cNvPr id="4" name="Slide Number Placeholder 3"/>
          <p:cNvSpPr>
            <a:spLocks noGrp="1"/>
          </p:cNvSpPr>
          <p:nvPr>
            <p:ph type="sldNum" sz="quarter" idx="10"/>
          </p:nvPr>
        </p:nvSpPr>
        <p:spPr/>
        <p:txBody>
          <a:bodyPr/>
          <a:lstStyle/>
          <a:p>
            <a:pPr defTabSz="913303" eaLnBrk="1" fontAlgn="auto" hangingPunct="1">
              <a:spcBef>
                <a:spcPts val="0"/>
              </a:spcBef>
              <a:spcAft>
                <a:spcPts val="0"/>
              </a:spcAft>
              <a:defRPr/>
            </a:pPr>
            <a:fld id="{91633A1B-E4ED-4A2A-87DF-7B125DA7738F}" type="slidenum">
              <a:rPr lang="en-US" sz="1800" kern="0">
                <a:solidFill>
                  <a:sysClr val="windowText" lastClr="000000"/>
                </a:solidFill>
              </a:rPr>
              <a:pPr defTabSz="913303" eaLnBrk="1" fontAlgn="auto" hangingPunct="1">
                <a:spcBef>
                  <a:spcPts val="0"/>
                </a:spcBef>
                <a:spcAft>
                  <a:spcPts val="0"/>
                </a:spcAft>
                <a:defRPr/>
              </a:pPr>
              <a:t>74</a:t>
            </a:fld>
            <a:endParaRPr lang="en-US" sz="1800" kern="0">
              <a:solidFill>
                <a:sysClr val="windowText" lastClr="000000"/>
              </a:solidFill>
            </a:endParaRPr>
          </a:p>
        </p:txBody>
      </p:sp>
    </p:spTree>
    <p:extLst>
      <p:ext uri="{BB962C8B-B14F-4D97-AF65-F5344CB8AC3E}">
        <p14:creationId xmlns:p14="http://schemas.microsoft.com/office/powerpoint/2010/main" val="31750304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waiting for another full SPECIATE release, we are planning interim releases of the database. We strive to improve the documentation of speciate profiles and improve the structure of the access database (for example, we are planning on improving the reference structure) and we are also planning on adding new and or improved profiles to the database, for example, we are working on new emission source profiles for fires based on recent testing done in ORD. </a:t>
            </a:r>
          </a:p>
          <a:p>
            <a:endParaRPr lang="en-US"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75</a:t>
            </a:fld>
            <a:endParaRPr lang="en-US"/>
          </a:p>
        </p:txBody>
      </p:sp>
    </p:spTree>
    <p:extLst>
      <p:ext uri="{BB962C8B-B14F-4D97-AF65-F5344CB8AC3E}">
        <p14:creationId xmlns:p14="http://schemas.microsoft.com/office/powerpoint/2010/main" val="26413612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1633A1B-E4ED-4A2A-87DF-7B125DA7738F}" type="slidenum">
              <a:rPr lang="en-US"/>
              <a:pPr>
                <a:defRPr/>
              </a:pPr>
              <a:t>76</a:t>
            </a:fld>
            <a:endParaRPr lang="en-US"/>
          </a:p>
        </p:txBody>
      </p:sp>
    </p:spTree>
    <p:extLst>
      <p:ext uri="{BB962C8B-B14F-4D97-AF65-F5344CB8AC3E}">
        <p14:creationId xmlns:p14="http://schemas.microsoft.com/office/powerpoint/2010/main" val="6722404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Photochemical Air Quality models such as CMAQ simulate fate and transport of the various pollutants emitted from sources and produced via atmospheric chemistry.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Atmospheric chemistry consists of millions of reactions among many thousands of chemical compounds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Air </a:t>
            </a:r>
            <a:r>
              <a:rPr lang="en-GB" dirty="0" err="1"/>
              <a:t>aiql</a:t>
            </a: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 2</a:t>
            </a:r>
            <a:r>
              <a:rPr lang="en-GB" baseline="30000" dirty="0"/>
              <a:t>nd</a:t>
            </a:r>
            <a:r>
              <a:rPr lang="en-GB" dirty="0"/>
              <a:t> bullet provides examples of chemical mechanisms. For our NATA modelling, we are using  a CMAQ version of for carbon bond 6 (CB6) that treats naphthalene as explicit.  The platform documentation always provides which chemical mechanism we use.</a:t>
            </a:r>
          </a:p>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77</a:t>
            </a:fld>
            <a:endParaRPr lang="en-US"/>
          </a:p>
        </p:txBody>
      </p:sp>
    </p:spTree>
    <p:extLst>
      <p:ext uri="{BB962C8B-B14F-4D97-AF65-F5344CB8AC3E}">
        <p14:creationId xmlns:p14="http://schemas.microsoft.com/office/powerpoint/2010/main" val="18047632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tools and databases are used for AQ modeling speciation.  </a:t>
            </a:r>
          </a:p>
          <a:p>
            <a:r>
              <a:rPr lang="en-US" dirty="0"/>
              <a:t>The AQ model uses a chemical mechanism which is a condensed form of the chemical reactions that occur in the atmosphere.  This is one reason SPECIATE  by itself is insufficient for the creating AQ- model profiles.</a:t>
            </a:r>
          </a:p>
          <a:p>
            <a:endParaRPr lang="en-US" dirty="0"/>
          </a:p>
          <a:p>
            <a:r>
              <a:rPr lang="en-US" dirty="0"/>
              <a:t>Also the profiles have to be assigned to sources (GSREF) and applied in SMOKE.  Note that SMOKE generates moles for gaseous species and mass for particulates.</a:t>
            </a:r>
          </a:p>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78</a:t>
            </a:fld>
            <a:endParaRPr lang="en-US"/>
          </a:p>
        </p:txBody>
      </p:sp>
    </p:spTree>
    <p:extLst>
      <p:ext uri="{BB962C8B-B14F-4D97-AF65-F5344CB8AC3E}">
        <p14:creationId xmlns:p14="http://schemas.microsoft.com/office/powerpoint/2010/main" val="422169424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80</a:t>
            </a:fld>
            <a:endParaRPr lang="en-US"/>
          </a:p>
        </p:txBody>
      </p:sp>
    </p:spTree>
    <p:extLst>
      <p:ext uri="{BB962C8B-B14F-4D97-AF65-F5344CB8AC3E}">
        <p14:creationId xmlns:p14="http://schemas.microsoft.com/office/powerpoint/2010/main" val="289288385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81</a:t>
            </a:fld>
            <a:endParaRPr lang="en-US"/>
          </a:p>
        </p:txBody>
      </p:sp>
    </p:spTree>
    <p:extLst>
      <p:ext uri="{BB962C8B-B14F-4D97-AF65-F5344CB8AC3E}">
        <p14:creationId xmlns:p14="http://schemas.microsoft.com/office/powerpoint/2010/main" val="2036897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is an example of how you would use a speciation profile to determine what is in a particular VOC source that is in your emissions inventory.  I’ve not listed all of the species in the speciation profile selected for this source, just the largest components (mineral spirits, texanol, etc.)</a:t>
            </a:r>
          </a:p>
          <a:p>
            <a:endParaRPr lang="en-US" dirty="0"/>
          </a:p>
        </p:txBody>
      </p:sp>
      <p:sp>
        <p:nvSpPr>
          <p:cNvPr id="4" name="Slide Number Placeholder 3"/>
          <p:cNvSpPr>
            <a:spLocks noGrp="1"/>
          </p:cNvSpPr>
          <p:nvPr>
            <p:ph type="sldNum" sz="quarter" idx="10"/>
          </p:nvPr>
        </p:nvSpPr>
        <p:spPr/>
        <p:txBody>
          <a:bodyPr/>
          <a:lstStyle/>
          <a:p>
            <a:pPr defTabSz="913303" eaLnBrk="1" fontAlgn="auto" hangingPunct="1">
              <a:spcBef>
                <a:spcPts val="0"/>
              </a:spcBef>
              <a:spcAft>
                <a:spcPts val="0"/>
              </a:spcAft>
              <a:defRPr/>
            </a:pPr>
            <a:fld id="{18AEA3DC-F48A-431A-A9BE-96E5CEB48774}" type="slidenum">
              <a:rPr lang="en-US" sz="1800" kern="0">
                <a:solidFill>
                  <a:sysClr val="windowText" lastClr="000000"/>
                </a:solidFill>
              </a:rPr>
              <a:pPr defTabSz="913303" eaLnBrk="1" fontAlgn="auto" hangingPunct="1">
                <a:spcBef>
                  <a:spcPts val="0"/>
                </a:spcBef>
                <a:spcAft>
                  <a:spcPts val="0"/>
                </a:spcAft>
                <a:defRPr/>
              </a:pPr>
              <a:t>7</a:t>
            </a:fld>
            <a:endParaRPr lang="en-US" sz="1800" kern="0" dirty="0">
              <a:solidFill>
                <a:sysClr val="windowText" lastClr="000000"/>
              </a:solidFill>
            </a:endParaRPr>
          </a:p>
        </p:txBody>
      </p:sp>
    </p:spTree>
    <p:extLst>
      <p:ext uri="{BB962C8B-B14F-4D97-AF65-F5344CB8AC3E}">
        <p14:creationId xmlns:p14="http://schemas.microsoft.com/office/powerpoint/2010/main" val="3480767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need an account (it is free) to get the Speciation Tool from the Community Modeling and Analysis System (CMAS)</a:t>
            </a:r>
          </a:p>
          <a:p>
            <a:r>
              <a:rPr lang="en-US" dirty="0"/>
              <a:t>Web address is </a:t>
            </a:r>
            <a:r>
              <a:rPr lang="en-US" dirty="0">
                <a:hlinkClick r:id="rId3"/>
              </a:rPr>
              <a:t>https://www.cmascenter.org/</a:t>
            </a:r>
            <a:endParaRPr lang="en-US" dirty="0"/>
          </a:p>
          <a:p>
            <a:endParaRPr lang="en-US" dirty="0"/>
          </a:p>
          <a:p>
            <a:r>
              <a:rPr lang="en-US" dirty="0"/>
              <a:t>But you don’t need it for</a:t>
            </a:r>
            <a:r>
              <a:rPr lang="en-US"/>
              <a:t> the </a:t>
            </a:r>
            <a:r>
              <a:rPr lang="en-US" dirty="0"/>
              <a:t>documentation (user’s guide and notes)</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82</a:t>
            </a:fld>
            <a:endParaRPr lang="en-US"/>
          </a:p>
        </p:txBody>
      </p:sp>
    </p:spTree>
    <p:extLst>
      <p:ext uri="{BB962C8B-B14F-4D97-AF65-F5344CB8AC3E}">
        <p14:creationId xmlns:p14="http://schemas.microsoft.com/office/powerpoint/2010/main" val="342544333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model ready profile in SMOKE is in the GSPRO file.</a:t>
            </a:r>
          </a:p>
          <a:p>
            <a:endParaRPr lang="en-GB" dirty="0"/>
          </a:p>
          <a:p>
            <a:r>
              <a:rPr lang="en-GB" dirty="0"/>
              <a:t>It has a split factor numerator which equals the mass fraction.</a:t>
            </a:r>
          </a:p>
          <a:p>
            <a:r>
              <a:rPr lang="en-GB" dirty="0"/>
              <a:t>It has  the divisor which is the model species molecular weight (for gases)</a:t>
            </a:r>
          </a:p>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83</a:t>
            </a:fld>
            <a:endParaRPr lang="en-US"/>
          </a:p>
        </p:txBody>
      </p:sp>
    </p:spTree>
    <p:extLst>
      <p:ext uri="{BB962C8B-B14F-4D97-AF65-F5344CB8AC3E}">
        <p14:creationId xmlns:p14="http://schemas.microsoft.com/office/powerpoint/2010/main" val="6844695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GSPRO maps TOG or NONHAPTOG to the model species.  Note that in the above example model species names go into the GSPRO (3</a:t>
            </a:r>
            <a:r>
              <a:rPr lang="en-GB" baseline="30000" dirty="0"/>
              <a:t>rd</a:t>
            </a:r>
            <a:r>
              <a:rPr lang="en-GB" dirty="0"/>
              <a:t> column)</a:t>
            </a:r>
          </a:p>
          <a:p>
            <a:r>
              <a:rPr lang="en-GB" dirty="0"/>
              <a:t>GSCMV contains the VOC to TOG conversion factor (a single value per profile)</a:t>
            </a:r>
          </a:p>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85</a:t>
            </a:fld>
            <a:endParaRPr lang="en-US"/>
          </a:p>
        </p:txBody>
      </p:sp>
    </p:spTree>
    <p:extLst>
      <p:ext uri="{BB962C8B-B14F-4D97-AF65-F5344CB8AC3E}">
        <p14:creationId xmlns:p14="http://schemas.microsoft.com/office/powerpoint/2010/main" val="15007328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GSPRO also has records for inventory pollutants that get mapped to explicit  model species.  Note that they are not split so the factor is 1.</a:t>
            </a:r>
          </a:p>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86</a:t>
            </a:fld>
            <a:endParaRPr lang="en-US"/>
          </a:p>
        </p:txBody>
      </p:sp>
    </p:spTree>
    <p:extLst>
      <p:ext uri="{BB962C8B-B14F-4D97-AF65-F5344CB8AC3E}">
        <p14:creationId xmlns:p14="http://schemas.microsoft.com/office/powerpoint/2010/main" val="15163758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you want to integrate HAPs that are NOT explicit you can do that, and these are example of GSPRO records that accomplish that..  The Speciation tool will provide GSPRO records. You just have to tell the Speciation Tool what you are integrating. These types of records would be used in MOVES since MOVES integrates these 2 HAPs in addition to many others.</a:t>
            </a:r>
          </a:p>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87</a:t>
            </a:fld>
            <a:endParaRPr lang="en-US"/>
          </a:p>
        </p:txBody>
      </p:sp>
    </p:spTree>
    <p:extLst>
      <p:ext uri="{BB962C8B-B14F-4D97-AF65-F5344CB8AC3E}">
        <p14:creationId xmlns:p14="http://schemas.microsoft.com/office/powerpoint/2010/main" val="186411698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These model species are used in the air toxics version of CMAQ. </a:t>
            </a:r>
          </a:p>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88</a:t>
            </a:fld>
            <a:endParaRPr lang="en-US"/>
          </a:p>
        </p:txBody>
      </p:sp>
    </p:spTree>
    <p:extLst>
      <p:ext uri="{BB962C8B-B14F-4D97-AF65-F5344CB8AC3E}">
        <p14:creationId xmlns:p14="http://schemas.microsoft.com/office/powerpoint/2010/main" val="380665709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One PM2.5 GSPRO example.  It has PNCOM so it can be used for the AE6 aerosol module.</a:t>
            </a:r>
          </a:p>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89</a:t>
            </a:fld>
            <a:endParaRPr lang="en-US"/>
          </a:p>
        </p:txBody>
      </p:sp>
    </p:spTree>
    <p:extLst>
      <p:ext uri="{BB962C8B-B14F-4D97-AF65-F5344CB8AC3E}">
        <p14:creationId xmlns:p14="http://schemas.microsoft.com/office/powerpoint/2010/main" val="236420522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spreadsheet we are providing  with this training allows you to follow the calculations done in the SPTOOL to create  mechanism specific TOG profiles (GSPRO) from 1 SPECIATE profile for 2 different mechanisms and also to create a NONHAPTOG (INTEGRATE case) profile by zeroing out NBAFM.</a:t>
            </a:r>
          </a:p>
          <a:p>
            <a:endParaRPr lang="en-US" dirty="0"/>
          </a:p>
          <a:p>
            <a:r>
              <a:rPr lang="en-US" dirty="0"/>
              <a:t>The readme walks you through the steps. They are also provided in the other TABS.  Two of the TABS contain chemical mechanisms (CB6 and CB05). </a:t>
            </a:r>
          </a:p>
          <a:p>
            <a:endParaRPr lang="en-US" dirty="0"/>
          </a:p>
          <a:p>
            <a:r>
              <a:rPr lang="en-US" dirty="0"/>
              <a:t>If you have a profile that has more species than this example you will have to modify the formulas.  If you do not, then you just have to replace the profile species ids, species names and weight percents.</a:t>
            </a:r>
          </a:p>
          <a:p>
            <a:endParaRPr lang="en-US" dirty="0"/>
          </a:p>
          <a:p>
            <a:r>
              <a:rPr lang="en-US" dirty="0"/>
              <a:t>The most computationally intensive part is compound the molecular weights of the model species since they are profile-specific.</a:t>
            </a:r>
          </a:p>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90</a:t>
            </a:fld>
            <a:endParaRPr lang="en-US"/>
          </a:p>
        </p:txBody>
      </p:sp>
    </p:spTree>
    <p:extLst>
      <p:ext uri="{BB962C8B-B14F-4D97-AF65-F5344CB8AC3E}">
        <p14:creationId xmlns:p14="http://schemas.microsoft.com/office/powerpoint/2010/main" val="37520471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Madeleine Strum is in the emission inventory group in the Office of Air Quality Planning and Standards and is a very active member on EPA’s SPECIATE work group and is co-work assignment manager along with Marc Menetrez who is the lead for the SPECIATE database and work assignment manager.  Marc is with </a:t>
            </a:r>
            <a:r>
              <a:rPr lang="en-US" b="1" dirty="0"/>
              <a:t>National Risk Management Research Laboratory in EPA’s Office of Research and Development, located here at Research Triangle Park NC.</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Casey Bray has been working on various aspects of SPECIATE as a student intern with ORD and is now with EPA’s</a:t>
            </a:r>
            <a:r>
              <a:rPr lang="en-US" dirty="0"/>
              <a:t>, Sector Policies and Programs Division (SPPD), Measurement Policy Group.  We are the group that is in charge of AP 42, we actually stole it from Madeleines group.</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92</a:t>
            </a:fld>
            <a:endParaRPr lang="en-US"/>
          </a:p>
        </p:txBody>
      </p:sp>
    </p:spTree>
    <p:extLst>
      <p:ext uri="{BB962C8B-B14F-4D97-AF65-F5344CB8AC3E}">
        <p14:creationId xmlns:p14="http://schemas.microsoft.com/office/powerpoint/2010/main" val="214557677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94</a:t>
            </a:fld>
            <a:endParaRPr lang="en-US"/>
          </a:p>
        </p:txBody>
      </p:sp>
    </p:spTree>
    <p:extLst>
      <p:ext uri="{BB962C8B-B14F-4D97-AF65-F5344CB8AC3E}">
        <p14:creationId xmlns:p14="http://schemas.microsoft.com/office/powerpoint/2010/main" val="2551114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where do you get the profiles?  From EPA’s SPECIATE database.  Yes we maintain a repository of speciation profiles which are used for preparing inputs for photochemical air quality modeling – PM and organic gas, and other applications as explained in the next slide.</a:t>
            </a:r>
          </a:p>
          <a:p>
            <a:endParaRPr lang="en-US" dirty="0"/>
          </a:p>
          <a:p>
            <a:r>
              <a:rPr lang="en-US" dirty="0"/>
              <a:t>We update SPECIATE every few years, adding new profiles with each update.  The current version is 5.0.  The first posted version was SPECIATE3.2.  </a:t>
            </a:r>
          </a:p>
          <a:p>
            <a:endParaRPr lang="en-US" dirty="0"/>
          </a:p>
          <a:p>
            <a:endParaRPr lang="en-US" dirty="0"/>
          </a:p>
          <a:p>
            <a:r>
              <a:rPr lang="en-US" dirty="0"/>
              <a:t>There are many users of SPECIATE throughout air quality management agencies, academia and other research institutions.</a:t>
            </a:r>
          </a:p>
          <a:p>
            <a:endParaRPr lang="en-US" dirty="0"/>
          </a:p>
        </p:txBody>
      </p:sp>
      <p:sp>
        <p:nvSpPr>
          <p:cNvPr id="4" name="Slide Number Placeholder 3"/>
          <p:cNvSpPr>
            <a:spLocks noGrp="1"/>
          </p:cNvSpPr>
          <p:nvPr>
            <p:ph type="sldNum" sz="quarter" idx="10"/>
          </p:nvPr>
        </p:nvSpPr>
        <p:spPr/>
        <p:txBody>
          <a:bodyPr/>
          <a:lstStyle/>
          <a:p>
            <a:pPr defTabSz="913303" eaLnBrk="1" fontAlgn="auto" hangingPunct="1">
              <a:spcBef>
                <a:spcPts val="0"/>
              </a:spcBef>
              <a:spcAft>
                <a:spcPts val="0"/>
              </a:spcAft>
              <a:defRPr/>
            </a:pPr>
            <a:fld id="{18AEA3DC-F48A-431A-A9BE-96E5CEB48774}" type="slidenum">
              <a:rPr lang="en-US" sz="1800" kern="0">
                <a:solidFill>
                  <a:sysClr val="windowText" lastClr="000000"/>
                </a:solidFill>
              </a:rPr>
              <a:pPr defTabSz="913303" eaLnBrk="1" fontAlgn="auto" hangingPunct="1">
                <a:spcBef>
                  <a:spcPts val="0"/>
                </a:spcBef>
                <a:spcAft>
                  <a:spcPts val="0"/>
                </a:spcAft>
                <a:defRPr/>
              </a:pPr>
              <a:t>8</a:t>
            </a:fld>
            <a:endParaRPr lang="en-US" sz="1800" kern="0" dirty="0">
              <a:solidFill>
                <a:sysClr val="windowText" lastClr="000000"/>
              </a:solidFill>
            </a:endParaRPr>
          </a:p>
        </p:txBody>
      </p:sp>
    </p:spTree>
    <p:extLst>
      <p:ext uri="{BB962C8B-B14F-4D97-AF65-F5344CB8AC3E}">
        <p14:creationId xmlns:p14="http://schemas.microsoft.com/office/powerpoint/2010/main" val="130489472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95</a:t>
            </a:fld>
            <a:endParaRPr lang="en-US"/>
          </a:p>
        </p:txBody>
      </p:sp>
    </p:spTree>
    <p:extLst>
      <p:ext uri="{BB962C8B-B14F-4D97-AF65-F5344CB8AC3E}">
        <p14:creationId xmlns:p14="http://schemas.microsoft.com/office/powerpoint/2010/main" val="123632866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96</a:t>
            </a:fld>
            <a:endParaRPr lang="en-US"/>
          </a:p>
        </p:txBody>
      </p:sp>
    </p:spTree>
    <p:extLst>
      <p:ext uri="{BB962C8B-B14F-4D97-AF65-F5344CB8AC3E}">
        <p14:creationId xmlns:p14="http://schemas.microsoft.com/office/powerpoint/2010/main" val="261726690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97</a:t>
            </a:fld>
            <a:endParaRPr lang="en-US"/>
          </a:p>
        </p:txBody>
      </p:sp>
    </p:spTree>
    <p:extLst>
      <p:ext uri="{BB962C8B-B14F-4D97-AF65-F5344CB8AC3E}">
        <p14:creationId xmlns:p14="http://schemas.microsoft.com/office/powerpoint/2010/main" val="275661076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98</a:t>
            </a:fld>
            <a:endParaRPr lang="en-US"/>
          </a:p>
        </p:txBody>
      </p:sp>
    </p:spTree>
    <p:extLst>
      <p:ext uri="{BB962C8B-B14F-4D97-AF65-F5344CB8AC3E}">
        <p14:creationId xmlns:p14="http://schemas.microsoft.com/office/powerpoint/2010/main" val="10114520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99</a:t>
            </a:fld>
            <a:endParaRPr lang="en-US"/>
          </a:p>
        </p:txBody>
      </p:sp>
    </p:spTree>
    <p:extLst>
      <p:ext uri="{BB962C8B-B14F-4D97-AF65-F5344CB8AC3E}">
        <p14:creationId xmlns:p14="http://schemas.microsoft.com/office/powerpoint/2010/main" val="61406877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100</a:t>
            </a:fld>
            <a:endParaRPr lang="en-US"/>
          </a:p>
        </p:txBody>
      </p:sp>
    </p:spTree>
    <p:extLst>
      <p:ext uri="{BB962C8B-B14F-4D97-AF65-F5344CB8AC3E}">
        <p14:creationId xmlns:p14="http://schemas.microsoft.com/office/powerpoint/2010/main" val="74358408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101</a:t>
            </a:fld>
            <a:endParaRPr lang="en-US"/>
          </a:p>
        </p:txBody>
      </p:sp>
    </p:spTree>
    <p:extLst>
      <p:ext uri="{BB962C8B-B14F-4D97-AF65-F5344CB8AC3E}">
        <p14:creationId xmlns:p14="http://schemas.microsoft.com/office/powerpoint/2010/main" val="5674208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102</a:t>
            </a:fld>
            <a:endParaRPr lang="en-US"/>
          </a:p>
        </p:txBody>
      </p:sp>
    </p:spTree>
    <p:extLst>
      <p:ext uri="{BB962C8B-B14F-4D97-AF65-F5344CB8AC3E}">
        <p14:creationId xmlns:p14="http://schemas.microsoft.com/office/powerpoint/2010/main" val="26315223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103</a:t>
            </a:fld>
            <a:endParaRPr lang="en-US" dirty="0"/>
          </a:p>
        </p:txBody>
      </p:sp>
    </p:spTree>
    <p:extLst>
      <p:ext uri="{BB962C8B-B14F-4D97-AF65-F5344CB8AC3E}">
        <p14:creationId xmlns:p14="http://schemas.microsoft.com/office/powerpoint/2010/main" val="227135941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104</a:t>
            </a:fld>
            <a:endParaRPr lang="en-US" dirty="0"/>
          </a:p>
        </p:txBody>
      </p:sp>
    </p:spTree>
    <p:extLst>
      <p:ext uri="{BB962C8B-B14F-4D97-AF65-F5344CB8AC3E}">
        <p14:creationId xmlns:p14="http://schemas.microsoft.com/office/powerpoint/2010/main" val="24298022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5" name="Picture 2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613" y="-87313"/>
            <a:ext cx="9331326" cy="70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8"/>
          <p:cNvSpPr>
            <a:spLocks noChangeArrowheads="1"/>
          </p:cNvSpPr>
          <p:nvPr userDrawn="1"/>
        </p:nvSpPr>
        <p:spPr bwMode="auto">
          <a:xfrm>
            <a:off x="0" y="6224588"/>
            <a:ext cx="7620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11" name="Picture 25" descr="EPA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16764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2914650" y="1447800"/>
            <a:ext cx="5713413" cy="1447800"/>
          </a:xfrm>
          <a:prstGeom prst="rect">
            <a:avLst/>
          </a:prstGeom>
          <a:solidFill>
            <a:srgbClr val="003F69">
              <a:alpha val="0"/>
            </a:srgbClr>
          </a:solidFill>
        </p:spPr>
        <p:txBody>
          <a:bodyPr lIns="0" tIns="0" rIns="0" bIns="0" anchor="b"/>
          <a:lstStyle>
            <a:lvl1pPr>
              <a:lnSpc>
                <a:spcPct val="90000"/>
              </a:lnSpc>
              <a:defRPr>
                <a:solidFill>
                  <a:schemeClr val="bg1"/>
                </a:solidFill>
              </a:defRPr>
            </a:lvl1pPr>
          </a:lstStyle>
          <a:p>
            <a:pPr lvl="0"/>
            <a:r>
              <a:rPr lang="en-US" noProof="0"/>
              <a:t>Click to edit Master title style</a:t>
            </a:r>
          </a:p>
        </p:txBody>
      </p:sp>
      <p:sp>
        <p:nvSpPr>
          <p:cNvPr id="13" name="Rectangle 3"/>
          <p:cNvSpPr>
            <a:spLocks noGrp="1" noChangeArrowheads="1"/>
          </p:cNvSpPr>
          <p:nvPr>
            <p:ph type="subTitle" idx="1"/>
          </p:nvPr>
        </p:nvSpPr>
        <p:spPr>
          <a:xfrm>
            <a:off x="2914650" y="3016250"/>
            <a:ext cx="5713413" cy="338138"/>
          </a:xfrm>
          <a:prstGeom prst="rect">
            <a:avLst/>
          </a:prstGeom>
          <a:solidFill>
            <a:srgbClr val="003F69">
              <a:alpha val="0"/>
            </a:srgbClr>
          </a:solidFill>
        </p:spPr>
        <p:txBody>
          <a:bodyPr lIns="0" tIns="0" rIns="0" bIns="0"/>
          <a:lstStyle>
            <a:lvl1pPr marL="0" indent="0">
              <a:lnSpc>
                <a:spcPct val="70000"/>
              </a:lnSpc>
              <a:buFont typeface="Times" pitchFamily="1" charset="0"/>
              <a:buNone/>
              <a:defRPr i="1">
                <a:solidFill>
                  <a:schemeClr val="bg1"/>
                </a:solidFill>
                <a:latin typeface="Times New Roman" pitchFamily="1" charset="0"/>
              </a:defRPr>
            </a:lvl1pPr>
          </a:lstStyle>
          <a:p>
            <a:pPr lvl="0"/>
            <a:r>
              <a:rPr lang="en-US" noProof="0"/>
              <a:t>Click to edit Master subtitle style</a:t>
            </a:r>
          </a:p>
        </p:txBody>
      </p:sp>
      <p:sp>
        <p:nvSpPr>
          <p:cNvPr id="7" name="Footer Placeholder 4"/>
          <p:cNvSpPr>
            <a:spLocks noGrp="1"/>
          </p:cNvSpPr>
          <p:nvPr>
            <p:ph type="ftr" sz="quarter" idx="11"/>
          </p:nvPr>
        </p:nvSpPr>
        <p:spPr>
          <a:xfrm>
            <a:off x="1905000" y="6248400"/>
            <a:ext cx="6172200" cy="457200"/>
          </a:xfrm>
          <a:prstGeom prst="rect">
            <a:avLst/>
          </a:prstGeom>
        </p:spPr>
        <p:txBody>
          <a:bodyPr/>
          <a:lstStyle>
            <a:lvl1pPr>
              <a:defRPr sz="1200"/>
            </a:lvl1p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4153877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2019 International Emissions Inventory Conference, SPECIATE Training, July 29, 2019</a:t>
            </a:r>
          </a:p>
        </p:txBody>
      </p:sp>
      <p:sp>
        <p:nvSpPr>
          <p:cNvPr id="6" name="Slide Number Placeholder 5"/>
          <p:cNvSpPr>
            <a:spLocks noGrp="1"/>
          </p:cNvSpPr>
          <p:nvPr>
            <p:ph type="sldNum" sz="quarter" idx="12"/>
          </p:nvPr>
        </p:nvSpPr>
        <p:spPr/>
        <p:txBody>
          <a:bodyPr/>
          <a:lstStyle/>
          <a:p>
            <a:fld id="{61C894BD-DCE2-4A96-A9AF-225BBEAC2A40}"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3957049801"/>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2019 International Emissions Inventory Conference, SPECIATE Training, July 29, 2019</a:t>
            </a:r>
          </a:p>
        </p:txBody>
      </p:sp>
      <p:sp>
        <p:nvSpPr>
          <p:cNvPr id="7" name="Slide Number Placeholder 6"/>
          <p:cNvSpPr>
            <a:spLocks noGrp="1"/>
          </p:cNvSpPr>
          <p:nvPr>
            <p:ph type="sldNum" sz="quarter" idx="12"/>
          </p:nvPr>
        </p:nvSpPr>
        <p:spPr/>
        <p:txBody>
          <a:bodyPr/>
          <a:lstStyle/>
          <a:p>
            <a:fld id="{61C894BD-DCE2-4A96-A9AF-225BBEAC2A40}"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817202805"/>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2019 International Emissions Inventory Conference, SPECIATE Training, July 29, 2019</a:t>
            </a:r>
          </a:p>
        </p:txBody>
      </p:sp>
      <p:sp>
        <p:nvSpPr>
          <p:cNvPr id="9" name="Slide Number Placeholder 8"/>
          <p:cNvSpPr>
            <a:spLocks noGrp="1"/>
          </p:cNvSpPr>
          <p:nvPr>
            <p:ph type="sldNum" sz="quarter" idx="12"/>
          </p:nvPr>
        </p:nvSpPr>
        <p:spPr/>
        <p:txBody>
          <a:bodyPr/>
          <a:lstStyle/>
          <a:p>
            <a:fld id="{61C894BD-DCE2-4A96-A9AF-225BBEAC2A40}" type="slidenum">
              <a:rPr lang="en-US" smtClean="0"/>
              <a:pPr/>
              <a:t>‹#›</a:t>
            </a:fld>
            <a:endParaRPr lang="en-US"/>
          </a:p>
        </p:txBody>
      </p:sp>
    </p:spTree>
    <p:extLst>
      <p:ext uri="{BB962C8B-B14F-4D97-AF65-F5344CB8AC3E}">
        <p14:creationId xmlns:p14="http://schemas.microsoft.com/office/powerpoint/2010/main" val="31506341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2019 International Emissions Inventory Conference, SPECIATE Training, July 29, 2019</a:t>
            </a:r>
          </a:p>
        </p:txBody>
      </p:sp>
      <p:sp>
        <p:nvSpPr>
          <p:cNvPr id="5" name="Slide Number Placeholder 4"/>
          <p:cNvSpPr>
            <a:spLocks noGrp="1"/>
          </p:cNvSpPr>
          <p:nvPr>
            <p:ph type="sldNum" sz="quarter" idx="12"/>
          </p:nvPr>
        </p:nvSpPr>
        <p:spPr/>
        <p:txBody>
          <a:bodyPr/>
          <a:lstStyle/>
          <a:p>
            <a:fld id="{61C894BD-DCE2-4A96-A9AF-225BBEAC2A40}"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740471463"/>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2019 International Emissions Inventory Conference, SPECIATE Training, July 29, 2019</a:t>
            </a:r>
          </a:p>
        </p:txBody>
      </p:sp>
      <p:sp>
        <p:nvSpPr>
          <p:cNvPr id="4" name="Slide Number Placeholder 3"/>
          <p:cNvSpPr>
            <a:spLocks noGrp="1"/>
          </p:cNvSpPr>
          <p:nvPr>
            <p:ph type="sldNum" sz="quarter" idx="12"/>
          </p:nvPr>
        </p:nvSpPr>
        <p:spPr/>
        <p:txBody>
          <a:bodyPr/>
          <a:lstStyle/>
          <a:p>
            <a:fld id="{61C894BD-DCE2-4A96-A9AF-225BBEAC2A40}" type="slidenum">
              <a:rPr lang="en-US" smtClean="0"/>
              <a:pPr/>
              <a:t>‹#›</a:t>
            </a:fld>
            <a:endParaRPr lang="en-US"/>
          </a:p>
        </p:txBody>
      </p:sp>
    </p:spTree>
    <p:extLst>
      <p:ext uri="{BB962C8B-B14F-4D97-AF65-F5344CB8AC3E}">
        <p14:creationId xmlns:p14="http://schemas.microsoft.com/office/powerpoint/2010/main" val="1063840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endParaRPr lang="en-US"/>
          </a:p>
        </p:txBody>
      </p:sp>
      <p:sp>
        <p:nvSpPr>
          <p:cNvPr id="6" name="Footer Placeholder 5"/>
          <p:cNvSpPr>
            <a:spLocks noGrp="1"/>
          </p:cNvSpPr>
          <p:nvPr>
            <p:ph type="ftr" sz="quarter" idx="11"/>
          </p:nvPr>
        </p:nvSpPr>
        <p:spPr/>
        <p:txBody>
          <a:bodyPr/>
          <a:lstStyle/>
          <a:p>
            <a:r>
              <a:rPr lang="en-US"/>
              <a:t>2019 International Emissions Inventory Conference, SPECIATE Training, July 29, 2019</a:t>
            </a:r>
          </a:p>
        </p:txBody>
      </p:sp>
      <p:sp>
        <p:nvSpPr>
          <p:cNvPr id="7" name="Slide Number Placeholder 6"/>
          <p:cNvSpPr>
            <a:spLocks noGrp="1"/>
          </p:cNvSpPr>
          <p:nvPr>
            <p:ph type="sldNum" sz="quarter" idx="12"/>
          </p:nvPr>
        </p:nvSpPr>
        <p:spPr/>
        <p:txBody>
          <a:bodyPr/>
          <a:lstStyle/>
          <a:p>
            <a:fld id="{61C894BD-DCE2-4A96-A9AF-225BBEAC2A40}" type="slidenum">
              <a:rPr lang="en-US" smtClean="0"/>
              <a:pPr/>
              <a:t>‹#›</a:t>
            </a:fld>
            <a:endParaRPr lang="en-US"/>
          </a:p>
        </p:txBody>
      </p:sp>
    </p:spTree>
    <p:extLst>
      <p:ext uri="{BB962C8B-B14F-4D97-AF65-F5344CB8AC3E}">
        <p14:creationId xmlns:p14="http://schemas.microsoft.com/office/powerpoint/2010/main" val="294760912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a:t>2019 International Emissions Inventory Conference, SPECIATE Training, July 29, 2019</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1C894BD-DCE2-4A96-A9AF-225BBEAC2A40}"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2745889535"/>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2019 International Emissions Inventory Conference, SPECIATE Training, July 29, 2019</a:t>
            </a:r>
          </a:p>
        </p:txBody>
      </p:sp>
      <p:sp>
        <p:nvSpPr>
          <p:cNvPr id="6" name="Slide Number Placeholder 5"/>
          <p:cNvSpPr>
            <a:spLocks noGrp="1"/>
          </p:cNvSpPr>
          <p:nvPr>
            <p:ph type="sldNum" sz="quarter" idx="12"/>
          </p:nvPr>
        </p:nvSpPr>
        <p:spPr/>
        <p:txBody>
          <a:bodyPr/>
          <a:lstStyle/>
          <a:p>
            <a:fld id="{61C894BD-DCE2-4A96-A9AF-225BBEAC2A40}" type="slidenum">
              <a:rPr lang="en-US" smtClean="0"/>
              <a:pPr/>
              <a:t>‹#›</a:t>
            </a:fld>
            <a:endParaRPr lang="en-US"/>
          </a:p>
        </p:txBody>
      </p:sp>
    </p:spTree>
    <p:extLst>
      <p:ext uri="{BB962C8B-B14F-4D97-AF65-F5344CB8AC3E}">
        <p14:creationId xmlns:p14="http://schemas.microsoft.com/office/powerpoint/2010/main" val="1835369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2019 International Emissions Inventory Conference, SPECIATE Training, July 29, 2019</a:t>
            </a:r>
          </a:p>
        </p:txBody>
      </p:sp>
      <p:sp>
        <p:nvSpPr>
          <p:cNvPr id="6" name="Slide Number Placeholder 5"/>
          <p:cNvSpPr>
            <a:spLocks noGrp="1"/>
          </p:cNvSpPr>
          <p:nvPr>
            <p:ph type="sldNum" sz="quarter" idx="12"/>
          </p:nvPr>
        </p:nvSpPr>
        <p:spPr/>
        <p:txBody>
          <a:bodyPr/>
          <a:lstStyle/>
          <a:p>
            <a:fld id="{61C894BD-DCE2-4A96-A9AF-225BBEAC2A40}" type="slidenum">
              <a:rPr lang="en-US" smtClean="0"/>
              <a:pPr/>
              <a:t>‹#›</a:t>
            </a:fld>
            <a:endParaRPr lang="en-US"/>
          </a:p>
        </p:txBody>
      </p:sp>
    </p:spTree>
    <p:extLst>
      <p:ext uri="{BB962C8B-B14F-4D97-AF65-F5344CB8AC3E}">
        <p14:creationId xmlns:p14="http://schemas.microsoft.com/office/powerpoint/2010/main" val="2564341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33AD7DD-8889-40EE-AB37-66A654BC2EEA}" type="slidenum">
              <a:rPr lang="en-US"/>
              <a:pPr>
                <a:defRPr/>
              </a:pPr>
              <a:t>‹#›</a:t>
            </a:fld>
            <a:endParaRPr lang="en-US"/>
          </a:p>
        </p:txBody>
      </p:sp>
      <p:sp>
        <p:nvSpPr>
          <p:cNvPr id="3" name="Footer Placeholder 4"/>
          <p:cNvSpPr>
            <a:spLocks noGrp="1"/>
          </p:cNvSpPr>
          <p:nvPr>
            <p:ph type="ftr" sz="quarter" idx="11"/>
          </p:nvPr>
        </p:nvSpPr>
        <p:spPr>
          <a:xfrm>
            <a:off x="1905000" y="6248400"/>
            <a:ext cx="6172200" cy="457200"/>
          </a:xfrm>
          <a:prstGeom prst="rect">
            <a:avLst/>
          </a:prstGeom>
        </p:spPr>
        <p:txBody>
          <a:bodyPr/>
          <a:lstStyle>
            <a:lvl1pPr>
              <a:defRPr sz="1200"/>
            </a:lvl1p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151277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7620000" cy="990600"/>
          </a:xfrm>
          <a:prstGeom prst="rect">
            <a:avLst/>
          </a:prstGeom>
        </p:spPr>
        <p:txBody>
          <a:bodyPr/>
          <a:lstStyle>
            <a:lvl1pPr>
              <a:defRPr>
                <a:solidFill>
                  <a:srgbClr val="026CB6"/>
                </a:solidFill>
              </a:defRPr>
            </a:lvl1pPr>
          </a:lstStyle>
          <a:p>
            <a:r>
              <a:rPr lang="en-US" dirty="0"/>
              <a:t>Click to edit Master title style</a:t>
            </a:r>
          </a:p>
        </p:txBody>
      </p:sp>
      <p:sp>
        <p:nvSpPr>
          <p:cNvPr id="3" name="ClipArt Placeholder 2"/>
          <p:cNvSpPr>
            <a:spLocks noGrp="1"/>
          </p:cNvSpPr>
          <p:nvPr>
            <p:ph type="clipArt" sz="half" idx="1"/>
          </p:nvPr>
        </p:nvSpPr>
        <p:spPr>
          <a:xfrm>
            <a:off x="685800" y="2667000"/>
            <a:ext cx="3810000" cy="3429000"/>
          </a:xfrm>
          <a:prstGeom prst="rect">
            <a:avLst/>
          </a:prstGeom>
        </p:spPr>
        <p:txBody>
          <a:bodyPr/>
          <a:lstStyle/>
          <a:p>
            <a:pPr lvl="0"/>
            <a:endParaRPr lang="en-US" noProof="0"/>
          </a:p>
        </p:txBody>
      </p:sp>
      <p:sp>
        <p:nvSpPr>
          <p:cNvPr id="4" name="Text Placeholder 3"/>
          <p:cNvSpPr>
            <a:spLocks noGrp="1"/>
          </p:cNvSpPr>
          <p:nvPr>
            <p:ph type="body" sz="half" idx="2"/>
          </p:nvPr>
        </p:nvSpPr>
        <p:spPr>
          <a:xfrm>
            <a:off x="4648200" y="2667000"/>
            <a:ext cx="3810000" cy="3429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685800" y="6248400"/>
            <a:ext cx="1905000" cy="457200"/>
          </a:xfrm>
          <a:prstGeom prst="rect">
            <a:avLst/>
          </a:prstGeom>
        </p:spPr>
        <p:txBody>
          <a:bodyPr/>
          <a:lstStyle>
            <a:lvl1pPr>
              <a:defRPr sz="1200"/>
            </a:lvl1pPr>
          </a:lstStyle>
          <a:p>
            <a:pPr>
              <a:defRPr/>
            </a:pPr>
            <a:endParaRPr lang="en-US"/>
          </a:p>
        </p:txBody>
      </p:sp>
      <p:sp>
        <p:nvSpPr>
          <p:cNvPr id="7" name="Footer Placeholder 5"/>
          <p:cNvSpPr>
            <a:spLocks noGrp="1"/>
          </p:cNvSpPr>
          <p:nvPr>
            <p:ph type="ftr" sz="quarter" idx="11"/>
          </p:nvPr>
        </p:nvSpPr>
        <p:spPr>
          <a:xfrm>
            <a:off x="1905000" y="6248400"/>
            <a:ext cx="5486400" cy="457200"/>
          </a:xfrm>
          <a:prstGeom prst="rect">
            <a:avLst/>
          </a:prstGeom>
        </p:spPr>
        <p:txBody>
          <a:bodyPr/>
          <a:lstStyle>
            <a:lvl1pPr>
              <a:defRPr sz="1200"/>
            </a:lvl1pPr>
          </a:lstStyle>
          <a:p>
            <a:pPr>
              <a:defRPr/>
            </a:pPr>
            <a:r>
              <a:rPr lang="en-US"/>
              <a:t>2019 International Emissions Inventory Conference, SPECIATE Training, July 29, 2019</a:t>
            </a: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BC5BD19D-1AD5-4CAC-89D1-B34F8F03A7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7620000" cy="990600"/>
          </a:xfrm>
          <a:prstGeom prst="rect">
            <a:avLst/>
          </a:prstGeom>
        </p:spPr>
        <p:txBody>
          <a:bodyPr/>
          <a:lstStyle>
            <a:lvl1pPr>
              <a:defRPr>
                <a:solidFill>
                  <a:srgbClr val="026CB6"/>
                </a:solidFill>
              </a:defRPr>
            </a:lvl1pPr>
          </a:lstStyle>
          <a:p>
            <a:r>
              <a:rPr lang="en-US" dirty="0"/>
              <a:t>Click to edit Master title style</a:t>
            </a:r>
          </a:p>
        </p:txBody>
      </p:sp>
      <p:sp>
        <p:nvSpPr>
          <p:cNvPr id="3" name="Content Placeholder 2"/>
          <p:cNvSpPr>
            <a:spLocks noGrp="1"/>
          </p:cNvSpPr>
          <p:nvPr>
            <p:ph idx="1"/>
          </p:nvPr>
        </p:nvSpPr>
        <p:spPr>
          <a:xfrm>
            <a:off x="685800" y="2667000"/>
            <a:ext cx="7772400" cy="3429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733097" y="6248400"/>
            <a:ext cx="1019503" cy="457200"/>
          </a:xfrm>
          <a:prstGeom prst="rect">
            <a:avLst/>
          </a:prstGeom>
        </p:spPr>
        <p:txBody>
          <a:bodyPr/>
          <a:lstStyle>
            <a:lvl1pPr>
              <a:defRPr sz="1200"/>
            </a:lvl1pPr>
          </a:lstStyle>
          <a:p>
            <a:pPr>
              <a:defRPr/>
            </a:pPr>
            <a:endParaRPr lang="en-US" dirty="0"/>
          </a:p>
        </p:txBody>
      </p:sp>
      <p:sp>
        <p:nvSpPr>
          <p:cNvPr id="6" name="Footer Placeholder 4"/>
          <p:cNvSpPr>
            <a:spLocks noGrp="1"/>
          </p:cNvSpPr>
          <p:nvPr>
            <p:ph type="ftr" sz="quarter" idx="11"/>
          </p:nvPr>
        </p:nvSpPr>
        <p:spPr>
          <a:xfrm>
            <a:off x="1905000" y="6566939"/>
            <a:ext cx="6172200" cy="457200"/>
          </a:xfrm>
          <a:prstGeom prst="rect">
            <a:avLst/>
          </a:prstGeom>
        </p:spPr>
        <p:txBody>
          <a:bodyPr/>
          <a:lstStyle>
            <a:lvl1pPr>
              <a:defRPr sz="1200"/>
            </a:lvl1pPr>
          </a:lstStyle>
          <a:p>
            <a:pPr>
              <a:defRPr/>
            </a:pPr>
            <a:r>
              <a:rPr lang="en-US"/>
              <a:t>2019 International Emissions Inventory Conference, SPECIATE Training, July 29, 2019</a:t>
            </a:r>
            <a:endParaRPr lang="en-US" dirty="0"/>
          </a:p>
        </p:txBody>
      </p:sp>
      <p:sp>
        <p:nvSpPr>
          <p:cNvPr id="7" name="Slide Number Placeholder 5"/>
          <p:cNvSpPr>
            <a:spLocks noGrp="1"/>
          </p:cNvSpPr>
          <p:nvPr>
            <p:ph type="sldNum" sz="quarter" idx="12"/>
          </p:nvPr>
        </p:nvSpPr>
        <p:spPr>
          <a:xfrm>
            <a:off x="26276" y="6248400"/>
            <a:ext cx="609600" cy="228600"/>
          </a:xfrm>
        </p:spPr>
        <p:txBody>
          <a:bodyPr/>
          <a:lstStyle>
            <a:lvl1pPr>
              <a:defRPr/>
            </a:lvl1pPr>
          </a:lstStyle>
          <a:p>
            <a:pPr>
              <a:defRPr/>
            </a:pPr>
            <a:fld id="{BEF2A795-0D1C-4340-A163-773CC4D3E4EC}" type="slidenum">
              <a:rPr lang="en-US"/>
              <a:pPr>
                <a:defRPr/>
              </a:pPr>
              <a:t>‹#›</a:t>
            </a:fld>
            <a:endParaRPr lang="en-US" dirty="0"/>
          </a:p>
        </p:txBody>
      </p:sp>
      <p:pic>
        <p:nvPicPr>
          <p:cNvPr id="8" name="Content Placeholder 6"/>
          <p:cNvPicPr>
            <a:picLocks noChangeAspect="1"/>
          </p:cNvPicPr>
          <p:nvPr userDrawn="1"/>
        </p:nvPicPr>
        <p:blipFill>
          <a:blip r:embed="rId2"/>
          <a:stretch>
            <a:fillRect/>
          </a:stretch>
        </p:blipFill>
        <p:spPr>
          <a:xfrm>
            <a:off x="7585881" y="18393"/>
            <a:ext cx="872319" cy="87231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7620000" cy="990600"/>
          </a:xfrm>
          <a:prstGeom prst="rect">
            <a:avLst/>
          </a:prstGeom>
        </p:spPr>
        <p:txBody>
          <a:bodyPr/>
          <a:lstStyle>
            <a:lvl1pPr>
              <a:defRPr>
                <a:solidFill>
                  <a:srgbClr val="026CB6"/>
                </a:solidFill>
              </a:defRPr>
            </a:lvl1pPr>
          </a:lstStyle>
          <a:p>
            <a:r>
              <a:rPr lang="en-US" dirty="0"/>
              <a:t>Click to edit Master title style</a:t>
            </a:r>
          </a:p>
        </p:txBody>
      </p:sp>
      <p:sp>
        <p:nvSpPr>
          <p:cNvPr id="3" name="Text Placeholder 2"/>
          <p:cNvSpPr>
            <a:spLocks noGrp="1"/>
          </p:cNvSpPr>
          <p:nvPr>
            <p:ph type="body" sz="half" idx="1"/>
          </p:nvPr>
        </p:nvSpPr>
        <p:spPr>
          <a:xfrm>
            <a:off x="685800" y="2667000"/>
            <a:ext cx="3810000" cy="3429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667000"/>
            <a:ext cx="3810000" cy="3429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685800" y="6248400"/>
            <a:ext cx="1905000" cy="457200"/>
          </a:xfrm>
          <a:prstGeom prst="rect">
            <a:avLst/>
          </a:prstGeom>
        </p:spPr>
        <p:txBody>
          <a:bodyPr/>
          <a:lstStyle>
            <a:lvl1pPr>
              <a:defRPr sz="1200"/>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FED7B663-3EE9-463C-A8C9-133C96238CD8}" type="slidenum">
              <a:rPr lang="en-US"/>
              <a:pPr>
                <a:defRPr/>
              </a:pPr>
              <a:t>‹#›</a:t>
            </a:fld>
            <a:endParaRPr lang="en-US"/>
          </a:p>
        </p:txBody>
      </p:sp>
      <p:sp>
        <p:nvSpPr>
          <p:cNvPr id="9" name="Footer Placeholder 4">
            <a:extLst>
              <a:ext uri="{FF2B5EF4-FFF2-40B4-BE49-F238E27FC236}">
                <a16:creationId xmlns:a16="http://schemas.microsoft.com/office/drawing/2014/main" id="{C0ED13C2-6264-49CF-92DD-E951C50E7838}"/>
              </a:ext>
            </a:extLst>
          </p:cNvPr>
          <p:cNvSpPr>
            <a:spLocks noGrp="1"/>
          </p:cNvSpPr>
          <p:nvPr>
            <p:ph type="ftr" sz="quarter" idx="11"/>
          </p:nvPr>
        </p:nvSpPr>
        <p:spPr>
          <a:xfrm>
            <a:off x="1905000" y="6566939"/>
            <a:ext cx="6172200" cy="457200"/>
          </a:xfrm>
          <a:prstGeom prst="rect">
            <a:avLst/>
          </a:prstGeom>
        </p:spPr>
        <p:txBody>
          <a:bodyPr/>
          <a:lstStyle>
            <a:lvl1pPr>
              <a:defRPr sz="1200"/>
            </a:lvl1pPr>
          </a:lstStyle>
          <a:p>
            <a:pPr>
              <a:defRPr/>
            </a:pPr>
            <a:r>
              <a:rPr lang="en-US"/>
              <a:t>2019 International Emissions Inventory Conference, SPECIATE Training, July 29, 2019</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2019 International Emissions Inventory Conference, SPECIATE Training, July 29, 2019</a:t>
            </a:r>
          </a:p>
        </p:txBody>
      </p:sp>
      <p:sp>
        <p:nvSpPr>
          <p:cNvPr id="4" name="Slide Number Placeholder 3"/>
          <p:cNvSpPr>
            <a:spLocks noGrp="1"/>
          </p:cNvSpPr>
          <p:nvPr>
            <p:ph type="sldNum" sz="quarter" idx="12"/>
          </p:nvPr>
        </p:nvSpPr>
        <p:spPr/>
        <p:txBody>
          <a:bodyPr/>
          <a:lstStyle>
            <a:lvl1pPr>
              <a:defRPr/>
            </a:lvl1pPr>
          </a:lstStyle>
          <a:p>
            <a:fld id="{A6526C35-2573-4272-BEF4-FB45D82CB04A}" type="slidenum">
              <a:rPr lang="en-US" altLang="en-US"/>
              <a:pPr/>
              <a:t>‹#›</a:t>
            </a:fld>
            <a:endParaRPr lang="en-US" altLang="en-US"/>
          </a:p>
        </p:txBody>
      </p:sp>
    </p:spTree>
    <p:extLst>
      <p:ext uri="{BB962C8B-B14F-4D97-AF65-F5344CB8AC3E}">
        <p14:creationId xmlns:p14="http://schemas.microsoft.com/office/powerpoint/2010/main" val="783932201"/>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a:t>International Emissions Inventory Conference Baltimore, MD, August 15, 2017</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1C894BD-DCE2-4A96-A9AF-225BBEAC2A40}"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266207747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rgbClr val="026CB6"/>
                </a:solidFill>
                <a:effectLst>
                  <a:outerShdw blurRad="31750" dist="25400" dir="5400000" algn="tl" rotWithShape="0">
                    <a:srgbClr val="000000">
                      <a:alpha val="25000"/>
                    </a:srgbClr>
                  </a:outerShdw>
                </a:effectLst>
              </a:defRPr>
            </a:lvl1pPr>
            <a:extLst/>
          </a:lstStyle>
          <a:p>
            <a:r>
              <a:rPr kumimoji="0"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a:xfrm>
            <a:off x="7924800" y="6407944"/>
            <a:ext cx="722472" cy="365760"/>
          </a:xfrm>
        </p:spPr>
        <p:txBody>
          <a:bodyPr/>
          <a:lstStyle>
            <a:lvl1pPr>
              <a:defRPr>
                <a:solidFill>
                  <a:srgbClr val="FFFFFF"/>
                </a:solidFill>
              </a:defRPr>
            </a:lvl1pPr>
            <a:extLst/>
          </a:lstStyle>
          <a:p>
            <a:endParaRPr lang="en-US" dirty="0"/>
          </a:p>
        </p:txBody>
      </p:sp>
      <p:sp>
        <p:nvSpPr>
          <p:cNvPr id="19" name="Footer Placeholder 18"/>
          <p:cNvSpPr>
            <a:spLocks noGrp="1"/>
          </p:cNvSpPr>
          <p:nvPr>
            <p:ph type="ftr" sz="quarter" idx="11"/>
          </p:nvPr>
        </p:nvSpPr>
        <p:spPr>
          <a:xfrm>
            <a:off x="0" y="6492875"/>
            <a:ext cx="3163728" cy="365125"/>
          </a:xfrm>
        </p:spPr>
        <p:txBody>
          <a:bodyPr/>
          <a:lstStyle>
            <a:lvl1pPr>
              <a:defRPr sz="1000">
                <a:solidFill>
                  <a:schemeClr val="accent1">
                    <a:tint val="20000"/>
                  </a:schemeClr>
                </a:solidFill>
              </a:defRPr>
            </a:lvl1pPr>
            <a:extLst/>
          </a:lstStyle>
          <a:p>
            <a:r>
              <a:rPr lang="en-US"/>
              <a:t>2019 International Emissions Inventory Conference, SPECIATE Training, July 29, 2019</a:t>
            </a: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1C894BD-DCE2-4A96-A9AF-225BBEAC2A40}" type="slidenum">
              <a:rPr lang="en-US" smtClean="0"/>
              <a:pPr/>
              <a:t>‹#›</a:t>
            </a:fld>
            <a:endParaRPr lang="en-US"/>
          </a:p>
        </p:txBody>
      </p:sp>
    </p:spTree>
    <p:extLst>
      <p:ext uri="{BB962C8B-B14F-4D97-AF65-F5344CB8AC3E}">
        <p14:creationId xmlns:p14="http://schemas.microsoft.com/office/powerpoint/2010/main" val="4235588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380072" y="6407944"/>
            <a:ext cx="3316128" cy="365125"/>
          </a:xfrm>
        </p:spPr>
        <p:txBody>
          <a:bodyPr/>
          <a:lstStyle/>
          <a:p>
            <a:r>
              <a:rPr lang="en-US"/>
              <a:t>2019 International Emissions Inventory Conference, SPECIATE Training, July 29, 2019</a:t>
            </a:r>
            <a:endParaRPr lang="en-US" dirty="0"/>
          </a:p>
        </p:txBody>
      </p:sp>
      <p:sp>
        <p:nvSpPr>
          <p:cNvPr id="6" name="Slide Number Placeholder 5"/>
          <p:cNvSpPr>
            <a:spLocks noGrp="1"/>
          </p:cNvSpPr>
          <p:nvPr>
            <p:ph type="sldNum" sz="quarter" idx="12"/>
          </p:nvPr>
        </p:nvSpPr>
        <p:spPr/>
        <p:txBody>
          <a:bodyPr/>
          <a:lstStyle/>
          <a:p>
            <a:fld id="{61C894BD-DCE2-4A96-A9AF-225BBEAC2A40}" type="slidenum">
              <a:rPr lang="en-US" smtClean="0"/>
              <a:pPr/>
              <a:t>‹#›</a:t>
            </a:fld>
            <a:endParaRPr lang="en-US"/>
          </a:p>
        </p:txBody>
      </p:sp>
      <p:sp>
        <p:nvSpPr>
          <p:cNvPr id="7" name="Title 6"/>
          <p:cNvSpPr>
            <a:spLocks noGrp="1"/>
          </p:cNvSpPr>
          <p:nvPr>
            <p:ph type="title"/>
          </p:nvPr>
        </p:nvSpPr>
        <p:spPr/>
        <p:txBody>
          <a:bodyPr rtlCol="0"/>
          <a:lstStyle/>
          <a:p>
            <a:r>
              <a:rPr kumimoji="0" lang="en-US" dirty="0"/>
              <a:t>Click to edit Master title style</a:t>
            </a:r>
          </a:p>
        </p:txBody>
      </p:sp>
    </p:spTree>
    <p:extLst>
      <p:ext uri="{BB962C8B-B14F-4D97-AF65-F5344CB8AC3E}">
        <p14:creationId xmlns:p14="http://schemas.microsoft.com/office/powerpoint/2010/main" val="2493732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5.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solidFill>
            <a:schemeClr val="accent3">
              <a:lumMod val="9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026" name="Rectangle 10"/>
          <p:cNvSpPr>
            <a:spLocks noChangeArrowheads="1"/>
          </p:cNvSpPr>
          <p:nvPr userDrawn="1"/>
        </p:nvSpPr>
        <p:spPr bwMode="auto">
          <a:xfrm>
            <a:off x="0" y="6224588"/>
            <a:ext cx="685800" cy="228600"/>
          </a:xfrm>
          <a:prstGeom prst="rect">
            <a:avLst/>
          </a:prstGeom>
          <a:solidFill>
            <a:srgbClr val="026CB6"/>
          </a:solidFill>
          <a:ln>
            <a:noFill/>
          </a:ln>
          <a:extLst/>
        </p:spPr>
        <p:txBody>
          <a:bodyPr wrap="none" anchor="ctr"/>
          <a:lstStyle/>
          <a:p>
            <a:endParaRPr lang="en-US">
              <a:solidFill>
                <a:srgbClr val="026CB6"/>
              </a:solidFill>
            </a:endParaRPr>
          </a:p>
        </p:txBody>
      </p:sp>
      <p:sp>
        <p:nvSpPr>
          <p:cNvPr id="1030" name="Rectangle 6"/>
          <p:cNvSpPr>
            <a:spLocks noGrp="1" noChangeArrowheads="1"/>
          </p:cNvSpPr>
          <p:nvPr>
            <p:ph type="sldNum" sz="quarter" idx="4"/>
          </p:nvPr>
        </p:nvSpPr>
        <p:spPr bwMode="auto">
          <a:xfrm>
            <a:off x="0" y="6224588"/>
            <a:ext cx="6096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a:defRPr sz="1000" b="1" smtClean="0">
                <a:solidFill>
                  <a:schemeClr val="bg1"/>
                </a:solidFill>
              </a:defRPr>
            </a:lvl1pPr>
          </a:lstStyle>
          <a:p>
            <a:pPr>
              <a:defRPr/>
            </a:pPr>
            <a:fld id="{620338C0-557E-40D3-BE98-F43B2D0B1431}" type="slidenum">
              <a:rPr lang="en-US"/>
              <a:pPr>
                <a:defRPr/>
              </a:pPr>
              <a:t>‹#›</a:t>
            </a:fld>
            <a:endParaRPr lang="en-US"/>
          </a:p>
        </p:txBody>
      </p:sp>
      <p:pic>
        <p:nvPicPr>
          <p:cNvPr id="2" name="Picture 2"/>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52400" y="152400"/>
            <a:ext cx="132504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4"/>
          <p:cNvSpPr>
            <a:spLocks noGrp="1"/>
          </p:cNvSpPr>
          <p:nvPr>
            <p:ph type="ftr" sz="quarter" idx="3"/>
          </p:nvPr>
        </p:nvSpPr>
        <p:spPr>
          <a:xfrm>
            <a:off x="1905000" y="6248400"/>
            <a:ext cx="6172200" cy="457200"/>
          </a:xfrm>
          <a:prstGeom prst="rect">
            <a:avLst/>
          </a:prstGeom>
        </p:spPr>
        <p:txBody>
          <a:bodyPr/>
          <a:lstStyle>
            <a:lvl1pPr>
              <a:defRPr sz="1200"/>
            </a:lvl1pPr>
          </a:lstStyle>
          <a:p>
            <a:pPr>
              <a:defRPr/>
            </a:pPr>
            <a:r>
              <a:rPr lang="en-US"/>
              <a:t>2019 International Emissions Inventory Conference, SPECIATE Training, July 29, 2019</a:t>
            </a:r>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73" r:id="rId3"/>
    <p:sldLayoutId id="2147483672" r:id="rId4"/>
    <p:sldLayoutId id="2147483675" r:id="rId5"/>
    <p:sldLayoutId id="2147483689" r:id="rId6"/>
    <p:sldLayoutId id="2147483690" r:id="rId7"/>
  </p:sldLayoutIdLst>
  <p:hf hdr="0" dt="0"/>
  <p:txStyles>
    <p:titleStyle>
      <a:lvl1pPr algn="l" rtl="0" eaLnBrk="0" fontAlgn="base" hangingPunct="0">
        <a:spcBef>
          <a:spcPct val="0"/>
        </a:spcBef>
        <a:spcAft>
          <a:spcPct val="0"/>
        </a:spcAft>
        <a:defRPr sz="3400" b="1">
          <a:solidFill>
            <a:srgbClr val="355777"/>
          </a:solidFill>
          <a:latin typeface="+mj-lt"/>
          <a:ea typeface="+mj-ea"/>
          <a:cs typeface="+mj-cs"/>
        </a:defRPr>
      </a:lvl1pPr>
      <a:lvl2pPr algn="l" rtl="0" eaLnBrk="0" fontAlgn="base" hangingPunct="0">
        <a:spcBef>
          <a:spcPct val="0"/>
        </a:spcBef>
        <a:spcAft>
          <a:spcPct val="0"/>
        </a:spcAft>
        <a:defRPr sz="3400" b="1">
          <a:solidFill>
            <a:srgbClr val="355777"/>
          </a:solidFill>
          <a:latin typeface="Arial" charset="0"/>
          <a:ea typeface="ＭＳ Ｐゴシック" pitchFamily="1" charset="-128"/>
        </a:defRPr>
      </a:lvl2pPr>
      <a:lvl3pPr algn="l" rtl="0" eaLnBrk="0" fontAlgn="base" hangingPunct="0">
        <a:spcBef>
          <a:spcPct val="0"/>
        </a:spcBef>
        <a:spcAft>
          <a:spcPct val="0"/>
        </a:spcAft>
        <a:defRPr sz="3400" b="1">
          <a:solidFill>
            <a:srgbClr val="355777"/>
          </a:solidFill>
          <a:latin typeface="Arial" charset="0"/>
          <a:ea typeface="ＭＳ Ｐゴシック" pitchFamily="1" charset="-128"/>
        </a:defRPr>
      </a:lvl3pPr>
      <a:lvl4pPr algn="l" rtl="0" eaLnBrk="0" fontAlgn="base" hangingPunct="0">
        <a:spcBef>
          <a:spcPct val="0"/>
        </a:spcBef>
        <a:spcAft>
          <a:spcPct val="0"/>
        </a:spcAft>
        <a:defRPr sz="3400" b="1">
          <a:solidFill>
            <a:srgbClr val="355777"/>
          </a:solidFill>
          <a:latin typeface="Arial" charset="0"/>
          <a:ea typeface="ＭＳ Ｐゴシック" pitchFamily="1" charset="-128"/>
        </a:defRPr>
      </a:lvl4pPr>
      <a:lvl5pPr algn="l" rtl="0" eaLnBrk="0" fontAlgn="base" hangingPunct="0">
        <a:spcBef>
          <a:spcPct val="0"/>
        </a:spcBef>
        <a:spcAft>
          <a:spcPct val="0"/>
        </a:spcAft>
        <a:defRPr sz="3400" b="1">
          <a:solidFill>
            <a:srgbClr val="355777"/>
          </a:solidFill>
          <a:latin typeface="Arial" charset="0"/>
          <a:ea typeface="ＭＳ Ｐゴシック" pitchFamily="1" charset="-128"/>
        </a:defRPr>
      </a:lvl5pPr>
      <a:lvl6pPr marL="457200" algn="l" rtl="0" fontAlgn="base">
        <a:spcBef>
          <a:spcPct val="0"/>
        </a:spcBef>
        <a:spcAft>
          <a:spcPct val="0"/>
        </a:spcAft>
        <a:defRPr sz="3400" b="1">
          <a:solidFill>
            <a:srgbClr val="355777"/>
          </a:solidFill>
          <a:latin typeface="Arial" charset="0"/>
          <a:ea typeface="ＭＳ Ｐゴシック" pitchFamily="1" charset="-128"/>
        </a:defRPr>
      </a:lvl6pPr>
      <a:lvl7pPr marL="914400" algn="l" rtl="0" fontAlgn="base">
        <a:spcBef>
          <a:spcPct val="0"/>
        </a:spcBef>
        <a:spcAft>
          <a:spcPct val="0"/>
        </a:spcAft>
        <a:defRPr sz="3400" b="1">
          <a:solidFill>
            <a:srgbClr val="355777"/>
          </a:solidFill>
          <a:latin typeface="Arial" charset="0"/>
          <a:ea typeface="ＭＳ Ｐゴシック" pitchFamily="1" charset="-128"/>
        </a:defRPr>
      </a:lvl7pPr>
      <a:lvl8pPr marL="1371600" algn="l" rtl="0" fontAlgn="base">
        <a:spcBef>
          <a:spcPct val="0"/>
        </a:spcBef>
        <a:spcAft>
          <a:spcPct val="0"/>
        </a:spcAft>
        <a:defRPr sz="3400" b="1">
          <a:solidFill>
            <a:srgbClr val="355777"/>
          </a:solidFill>
          <a:latin typeface="Arial" charset="0"/>
          <a:ea typeface="ＭＳ Ｐゴシック" pitchFamily="1" charset="-128"/>
        </a:defRPr>
      </a:lvl8pPr>
      <a:lvl9pPr marL="1828800" algn="l" rtl="0" fontAlgn="base">
        <a:spcBef>
          <a:spcPct val="0"/>
        </a:spcBef>
        <a:spcAft>
          <a:spcPct val="0"/>
        </a:spcAft>
        <a:defRPr sz="3400" b="1">
          <a:solidFill>
            <a:srgbClr val="355777"/>
          </a:solidFill>
          <a:latin typeface="Arial" charset="0"/>
          <a:ea typeface="ＭＳ Ｐゴシック" pitchFamily="1" charset="-128"/>
        </a:defRPr>
      </a:lvl9pPr>
    </p:titleStyle>
    <p:bodyStyle>
      <a:lvl1pPr marL="168275" indent="-168275" algn="l" rtl="0" eaLnBrk="0" fontAlgn="base" hangingPunct="0">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0" fontAlgn="base" hangingPunct="0">
        <a:spcBef>
          <a:spcPct val="20000"/>
        </a:spcBef>
        <a:spcAft>
          <a:spcPct val="0"/>
        </a:spcAft>
        <a:buClr>
          <a:srgbClr val="355777"/>
        </a:buClr>
        <a:buChar char="–"/>
        <a:defRPr sz="2400">
          <a:solidFill>
            <a:schemeClr val="tx1"/>
          </a:solidFill>
          <a:latin typeface="+mn-lt"/>
          <a:ea typeface="+mn-ea"/>
        </a:defRPr>
      </a:lvl2pPr>
      <a:lvl3pPr marL="742950" indent="-168275" algn="l" rtl="0" eaLnBrk="0" fontAlgn="base" hangingPunct="0">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0" fontAlgn="base" hangingPunct="0">
        <a:spcBef>
          <a:spcPct val="20000"/>
        </a:spcBef>
        <a:spcAft>
          <a:spcPct val="0"/>
        </a:spcAft>
        <a:buClr>
          <a:srgbClr val="355777"/>
        </a:buClr>
        <a:buChar char="–"/>
        <a:defRPr sz="2400">
          <a:solidFill>
            <a:schemeClr val="tx1"/>
          </a:solidFill>
          <a:latin typeface="+mn-lt"/>
          <a:ea typeface="+mn-ea"/>
        </a:defRPr>
      </a:lvl4pPr>
      <a:lvl5pPr marL="1317625" indent="-176213" algn="l" rtl="0" eaLnBrk="0" fontAlgn="base" hangingPunct="0">
        <a:spcBef>
          <a:spcPct val="20000"/>
        </a:spcBef>
        <a:spcAft>
          <a:spcPct val="0"/>
        </a:spcAft>
        <a:buClr>
          <a:srgbClr val="355777"/>
        </a:buClr>
        <a:buChar char="»"/>
        <a:defRPr sz="2400" i="1">
          <a:solidFill>
            <a:schemeClr val="tx1"/>
          </a:solidFill>
          <a:latin typeface="+mn-lt"/>
          <a:ea typeface="+mn-ea"/>
        </a:defRPr>
      </a:lvl5pPr>
      <a:lvl6pPr marL="1774825" indent="-176213" algn="l" rtl="0" fontAlgn="base">
        <a:spcBef>
          <a:spcPct val="20000"/>
        </a:spcBef>
        <a:spcAft>
          <a:spcPct val="0"/>
        </a:spcAft>
        <a:buClr>
          <a:srgbClr val="355777"/>
        </a:buClr>
        <a:buChar char="»"/>
        <a:defRPr sz="2400" i="1">
          <a:solidFill>
            <a:schemeClr val="tx1"/>
          </a:solidFill>
          <a:latin typeface="+mn-lt"/>
          <a:ea typeface="+mn-ea"/>
        </a:defRPr>
      </a:lvl6pPr>
      <a:lvl7pPr marL="2232025" indent="-176213" algn="l" rtl="0" fontAlgn="base">
        <a:spcBef>
          <a:spcPct val="20000"/>
        </a:spcBef>
        <a:spcAft>
          <a:spcPct val="0"/>
        </a:spcAft>
        <a:buClr>
          <a:srgbClr val="355777"/>
        </a:buClr>
        <a:buChar char="»"/>
        <a:defRPr sz="2400" i="1">
          <a:solidFill>
            <a:schemeClr val="tx1"/>
          </a:solidFill>
          <a:latin typeface="+mn-lt"/>
          <a:ea typeface="+mn-ea"/>
        </a:defRPr>
      </a:lvl7pPr>
      <a:lvl8pPr marL="2689225" indent="-176213" algn="l" rtl="0" fontAlgn="base">
        <a:spcBef>
          <a:spcPct val="20000"/>
        </a:spcBef>
        <a:spcAft>
          <a:spcPct val="0"/>
        </a:spcAft>
        <a:buClr>
          <a:srgbClr val="355777"/>
        </a:buClr>
        <a:buChar char="»"/>
        <a:defRPr sz="2400" i="1">
          <a:solidFill>
            <a:schemeClr val="tx1"/>
          </a:solidFill>
          <a:latin typeface="+mn-lt"/>
          <a:ea typeface="+mn-ea"/>
        </a:defRPr>
      </a:lvl8pPr>
      <a:lvl9pPr marL="3146425" indent="-176213" algn="l" rtl="0" fontAlgn="base">
        <a:spcBef>
          <a:spcPct val="20000"/>
        </a:spcBef>
        <a:spcAft>
          <a:spcPct val="0"/>
        </a:spcAft>
        <a:buClr>
          <a:srgbClr val="355777"/>
        </a:buClr>
        <a:buChar char="»"/>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a:t>2019 International Emissions Inventory Conference, SPECIATE Training, July 29, 2019</a:t>
            </a: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1C894BD-DCE2-4A96-A9AF-225BBEAC2A40}" type="slidenum">
              <a:rPr lang="en-US" smtClean="0"/>
              <a:pPr/>
              <a:t>‹#›</a:t>
            </a:fld>
            <a:endParaRPr lang="en-US"/>
          </a:p>
        </p:txBody>
      </p:sp>
    </p:spTree>
    <p:extLst>
      <p:ext uri="{BB962C8B-B14F-4D97-AF65-F5344CB8AC3E}">
        <p14:creationId xmlns:p14="http://schemas.microsoft.com/office/powerpoint/2010/main" val="139137132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epa.gov/air-emissions-modeling/speciate"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epa.gov/air-emissions-modeling/speciate"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edap.epa.gov/public/single/?appid=fc3f186a-f39c-46d9-afa6-d4c3556b99c1&amp;sheet=62a951b9-2689-46fb-b08b-1a6fa5814edb&amp;opt=currsel&amp;select=clearal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epa.gov/sites/production/files/2016-09/documents/speciate_4.5.pdf"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www.ecfr.gov/cgi-bin/text-idx?SID=b77fd17146a534c225c8557b5ed4a469&amp;node=40:2.0.1.1.2.3.8.1&amp;rgn=div8"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hyperlink" Target="https://www.epa.gov/ground-level-ozone-pollution/volatile-organic-compound-exemptions"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federalregister.gov/documents/2005/09/13/05-18015/interim-guidance-on-control-of-volatile-organic-compounds-in-ozone-state-implementation-plan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s://www.epa.gov/air-emissions-modeling" TargetMode="External"/><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s://nepis.epa.gov/Exe/ZyPDF.cgi?Dockey=P100UXME.pdf" TargetMode="External"/><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hyperlink" Target="https://nepis.epa.gov/Exe/ZyPDF.cgi?Dockey=P100UXK7.pdf"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hyperlink" Target="https://www.epa.gov/air-emissions-modeling/emissions-modeling-platforms" TargetMode="External"/><Relationship Id="rId2" Type="http://schemas.openxmlformats.org/officeDocument/2006/relationships/notesSlide" Target="../notesSlides/notesSlide78.xml"/><Relationship Id="rId1" Type="http://schemas.openxmlformats.org/officeDocument/2006/relationships/slideLayout" Target="../slideLayouts/slideLayout4.xml"/><Relationship Id="rId5" Type="http://schemas.openxmlformats.org/officeDocument/2006/relationships/hyperlink" Target="ftp://newftp.epa.gov/air/emismod/2016/beta/ancillary_data/ge_dat_for_2016beta_speciation_02jan2019_contents.txt" TargetMode="External"/><Relationship Id="rId4" Type="http://schemas.openxmlformats.org/officeDocument/2006/relationships/hyperlink" Target="ftp://newftp.epa.gov/air/emismod/2016/beta/"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www.cmascenter.org/help/documentation.cfm?MODEL=speciation_tool&amp;VERSION=4.0" TargetMode="External"/><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hyperlink" Target="http://www.perl.com/" TargetMode="External"/><Relationship Id="rId2" Type="http://schemas.openxmlformats.org/officeDocument/2006/relationships/hyperlink" Target="http://www.postgresql.org/" TargetMode="Externa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71525"/>
            <a:ext cx="8153521" cy="1905535"/>
          </a:xfrm>
        </p:spPr>
        <p:txBody>
          <a:bodyPr/>
          <a:lstStyle/>
          <a:p>
            <a:r>
              <a:rPr lang="en-US" sz="3200" dirty="0"/>
              <a:t>SPECIATE and Preparing VOC and PM chemical speciation profiles for air quality modeling</a:t>
            </a:r>
            <a:endParaRPr lang="en-US" sz="2800" dirty="0"/>
          </a:p>
        </p:txBody>
      </p:sp>
      <p:pic>
        <p:nvPicPr>
          <p:cNvPr id="7" name="Content Placeholder 6" descr="Speciate"/>
          <p:cNvPicPr>
            <a:picLocks noGrp="1" noChangeAspect="1"/>
          </p:cNvPicPr>
          <p:nvPr>
            <p:ph idx="1"/>
          </p:nvPr>
        </p:nvPicPr>
        <p:blipFill>
          <a:blip r:embed="rId3"/>
          <a:stretch>
            <a:fillRect/>
          </a:stretch>
        </p:blipFill>
        <p:spPr>
          <a:xfrm>
            <a:off x="2895600" y="2602706"/>
            <a:ext cx="2814638" cy="2814638"/>
          </a:xfrm>
          <a:prstGeom prst="rect">
            <a:avLst/>
          </a:prstGeom>
        </p:spPr>
      </p:pic>
      <p:sp>
        <p:nvSpPr>
          <p:cNvPr id="5" name="TextBox 4"/>
          <p:cNvSpPr txBox="1"/>
          <p:nvPr>
            <p:extLst/>
          </p:nvPr>
        </p:nvSpPr>
        <p:spPr>
          <a:xfrm>
            <a:off x="1752600" y="5810877"/>
            <a:ext cx="4805362" cy="338554"/>
          </a:xfrm>
          <a:prstGeom prst="rect">
            <a:avLst/>
          </a:prstGeom>
          <a:noFill/>
        </p:spPr>
        <p:txBody>
          <a:bodyPr wrap="square" rtlCol="0" anchor="t">
            <a:spAutoFit/>
          </a:bodyPr>
          <a:lstStyle/>
          <a:p>
            <a:r>
              <a:rPr lang="en-US" sz="1600" dirty="0"/>
              <a:t>Madeleine Strum and Casey Bray, EPA/OAQPS</a:t>
            </a:r>
          </a:p>
        </p:txBody>
      </p:sp>
      <p:sp>
        <p:nvSpPr>
          <p:cNvPr id="8" name="Slide Number Placeholder 7"/>
          <p:cNvSpPr>
            <a:spLocks noGrp="1"/>
          </p:cNvSpPr>
          <p:nvPr>
            <p:ph type="sldNum" sz="quarter" idx="12"/>
          </p:nvPr>
        </p:nvSpPr>
        <p:spPr/>
        <p:txBody>
          <a:bodyPr/>
          <a:lstStyle/>
          <a:p>
            <a:pPr>
              <a:defRPr/>
            </a:pPr>
            <a:fld id="{BEF2A795-0D1C-4340-A163-773CC4D3E4EC}" type="slidenum">
              <a:rPr lang="en-US" smtClean="0"/>
              <a:pPr>
                <a:defRPr/>
              </a:pPr>
              <a:t>0</a:t>
            </a:fld>
            <a:endParaRPr lang="en-US" dirty="0"/>
          </a:p>
        </p:txBody>
      </p:sp>
      <p:sp>
        <p:nvSpPr>
          <p:cNvPr id="3" name="Footer Placeholder 2">
            <a:extLst>
              <a:ext uri="{FF2B5EF4-FFF2-40B4-BE49-F238E27FC236}">
                <a16:creationId xmlns:a16="http://schemas.microsoft.com/office/drawing/2014/main" id="{E108AB86-6365-4263-B98E-CAA1BCB7294B}"/>
              </a:ext>
            </a:extLst>
          </p:cNvPr>
          <p:cNvSpPr>
            <a:spLocks noGrp="1"/>
          </p:cNvSpPr>
          <p:nvPr>
            <p:ph type="ftr" sz="quarter" idx="11"/>
          </p:nvPr>
        </p:nvSpPr>
        <p:spPr/>
        <p:txBody>
          <a:bodyPr/>
          <a:lstStyle/>
          <a:p>
            <a:pPr>
              <a:defRPr/>
            </a:pPr>
            <a:r>
              <a:rPr lang="en-US" dirty="0"/>
              <a:t>2019 International Emissions Inventory Conference, SPECIATE Training, July 29, 2019</a:t>
            </a:r>
          </a:p>
        </p:txBody>
      </p:sp>
    </p:spTree>
    <p:extLst>
      <p:ext uri="{BB962C8B-B14F-4D97-AF65-F5344CB8AC3E}">
        <p14:creationId xmlns:p14="http://schemas.microsoft.com/office/powerpoint/2010/main" val="3166955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0" y="752475"/>
            <a:ext cx="9144000" cy="609600"/>
          </a:xfrm>
        </p:spPr>
        <p:txBody>
          <a:bodyPr/>
          <a:lstStyle/>
          <a:p>
            <a:pPr algn="ctr"/>
            <a:r>
              <a:rPr lang="en-US" sz="3600" dirty="0"/>
              <a:t>WHAT IS SPECIATE?</a:t>
            </a:r>
          </a:p>
        </p:txBody>
      </p:sp>
      <p:sp>
        <p:nvSpPr>
          <p:cNvPr id="87043" name="Rectangle 3"/>
          <p:cNvSpPr>
            <a:spLocks noGrp="1" noChangeArrowheads="1"/>
          </p:cNvSpPr>
          <p:nvPr>
            <p:ph type="body" sz="half" idx="1"/>
          </p:nvPr>
        </p:nvSpPr>
        <p:spPr>
          <a:xfrm>
            <a:off x="228600" y="1600200"/>
            <a:ext cx="8763000" cy="4648200"/>
          </a:xfrm>
          <a:noFill/>
        </p:spPr>
        <p:txBody>
          <a:bodyPr/>
          <a:lstStyle/>
          <a:p>
            <a:pPr marL="0" indent="0">
              <a:buNone/>
              <a:tabLst>
                <a:tab pos="4114800" algn="ctr"/>
                <a:tab pos="8229600" algn="r"/>
              </a:tabLst>
            </a:pPr>
            <a:r>
              <a:rPr lang="en-US" sz="2800" b="1"/>
              <a:t>DATA SOURCES	SPECIATE</a:t>
            </a:r>
            <a:r>
              <a:rPr lang="en-US" sz="2800"/>
              <a:t>	</a:t>
            </a:r>
            <a:r>
              <a:rPr lang="en-US" sz="2800" b="1"/>
              <a:t>DATA USERS</a:t>
            </a:r>
          </a:p>
          <a:p>
            <a:pPr marL="174625" indent="0">
              <a:buNone/>
              <a:tabLst>
                <a:tab pos="3543300" algn="ctr"/>
                <a:tab pos="8343900" algn="r"/>
              </a:tabLst>
            </a:pPr>
            <a:endParaRPr lang="en-US" sz="1800"/>
          </a:p>
          <a:p>
            <a:pPr marL="174625" indent="0">
              <a:buNone/>
              <a:tabLst>
                <a:tab pos="3543300" algn="ctr"/>
                <a:tab pos="8343900" algn="r"/>
              </a:tabLst>
            </a:pPr>
            <a:r>
              <a:rPr lang="en-US" sz="1800"/>
              <a:t>		</a:t>
            </a:r>
          </a:p>
          <a:p>
            <a:pPr marL="0" indent="0" algn="ctr">
              <a:buNone/>
              <a:tabLst>
                <a:tab pos="3543300" algn="ctr"/>
                <a:tab pos="8115300" algn="r"/>
              </a:tabLst>
            </a:pPr>
            <a:endParaRPr lang="en-US" sz="2800" b="1"/>
          </a:p>
          <a:p>
            <a:pPr marL="0" indent="0" algn="ctr">
              <a:buNone/>
              <a:tabLst>
                <a:tab pos="3543300" algn="ctr"/>
                <a:tab pos="8115300" algn="r"/>
              </a:tabLst>
            </a:pPr>
            <a:endParaRPr lang="en-US" sz="2800" b="1"/>
          </a:p>
          <a:p>
            <a:pPr marL="0" indent="0" algn="ctr">
              <a:buNone/>
              <a:tabLst>
                <a:tab pos="3543300" algn="ctr"/>
                <a:tab pos="8115300" algn="r"/>
              </a:tabLst>
            </a:pPr>
            <a:endParaRPr lang="en-US" sz="2800" b="1"/>
          </a:p>
          <a:p>
            <a:pPr marL="0" indent="0" algn="ctr">
              <a:buNone/>
              <a:tabLst>
                <a:tab pos="3543300" algn="ctr"/>
                <a:tab pos="8115300" algn="r"/>
              </a:tabLst>
            </a:pPr>
            <a:endParaRPr lang="en-US" sz="2800" b="1"/>
          </a:p>
          <a:p>
            <a:pPr marL="0" indent="0" algn="ctr">
              <a:buNone/>
              <a:tabLst>
                <a:tab pos="3543300" algn="ctr"/>
                <a:tab pos="8115300" algn="r"/>
              </a:tabLst>
            </a:pPr>
            <a:endParaRPr lang="en-US" sz="2800" b="1"/>
          </a:p>
          <a:p>
            <a:pPr marL="0" indent="0" algn="ctr">
              <a:buNone/>
              <a:tabLst>
                <a:tab pos="3543300" algn="ctr"/>
                <a:tab pos="8115300" algn="r"/>
              </a:tabLst>
            </a:pPr>
            <a:endParaRPr lang="en-US" sz="2000" b="1"/>
          </a:p>
          <a:p>
            <a:pPr marL="0" indent="0" algn="ctr">
              <a:buNone/>
              <a:tabLst>
                <a:tab pos="3543300" algn="ctr"/>
                <a:tab pos="8115300" algn="r"/>
              </a:tabLst>
            </a:pPr>
            <a:endParaRPr lang="en-US" sz="900" b="1" dirty="0"/>
          </a:p>
          <a:p>
            <a:pPr marL="0" indent="0" algn="ctr">
              <a:buNone/>
              <a:tabLst>
                <a:tab pos="3543300" algn="ctr"/>
                <a:tab pos="8115300" algn="r"/>
              </a:tabLst>
            </a:pPr>
            <a:r>
              <a:rPr lang="en-US" sz="2800" b="1"/>
              <a:t>Feedback on Data Gaps</a:t>
            </a:r>
          </a:p>
          <a:p>
            <a:pPr marL="0" indent="0">
              <a:buNone/>
              <a:tabLst>
                <a:tab pos="3543300" algn="ctr"/>
                <a:tab pos="8115300" algn="r"/>
              </a:tabLst>
            </a:pPr>
            <a:r>
              <a:rPr lang="en-US" sz="2200"/>
              <a:t>		</a:t>
            </a:r>
          </a:p>
          <a:p>
            <a:pPr marL="0" indent="0">
              <a:buNone/>
              <a:tabLst>
                <a:tab pos="7947025" algn="r"/>
              </a:tabLst>
            </a:pPr>
            <a:r>
              <a:rPr lang="en-US" sz="2000">
                <a:solidFill>
                  <a:srgbClr val="00B050"/>
                </a:solidFill>
              </a:rPr>
              <a:t>	</a:t>
            </a:r>
          </a:p>
          <a:p>
            <a:pPr marL="0" indent="0">
              <a:buNone/>
              <a:tabLst>
                <a:tab pos="7947025" algn="r"/>
              </a:tabLst>
            </a:pPr>
            <a:r>
              <a:rPr lang="en-US" sz="2000">
                <a:solidFill>
                  <a:srgbClr val="00B050"/>
                </a:solidFill>
              </a:rPr>
              <a:t>	</a:t>
            </a:r>
            <a:endParaRPr lang="en-US" sz="2000" dirty="0">
              <a:solidFill>
                <a:srgbClr val="00B050"/>
              </a:solidFill>
            </a:endParaRPr>
          </a:p>
        </p:txBody>
      </p:sp>
      <p:pic>
        <p:nvPicPr>
          <p:cNvPr id="5" name="Picture 2" descr="Speciate"/>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52011" y="2446421"/>
            <a:ext cx="2743200" cy="2743200"/>
          </a:xfrm>
          <a:prstGeom prst="rect">
            <a:avLst/>
          </a:prstGeom>
          <a:noFill/>
          <a:ln w="9525">
            <a:noFill/>
            <a:miter lim="800000"/>
            <a:headEnd/>
            <a:tailEnd/>
          </a:ln>
        </p:spPr>
      </p:pic>
      <p:cxnSp>
        <p:nvCxnSpPr>
          <p:cNvPr id="7" name="Straight Arrow Connector 6">
            <a:extLst>
              <a:ext uri="{C183D7F6-B498-43B3-948B-1728B52AA6E4}">
                <adec:decorative xmlns:adec="http://schemas.microsoft.com/office/drawing/2017/decorative" val="1"/>
              </a:ext>
            </a:extLst>
          </p:cNvPr>
          <p:cNvCxnSpPr/>
          <p:nvPr/>
        </p:nvCxnSpPr>
        <p:spPr bwMode="auto">
          <a:xfrm flipH="1">
            <a:off x="1139687" y="6324600"/>
            <a:ext cx="6096000" cy="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a:extLst>
              <a:ext uri="{C183D7F6-B498-43B3-948B-1728B52AA6E4}">
                <adec:decorative xmlns:adec="http://schemas.microsoft.com/office/drawing/2017/decorative" val="1"/>
              </a:ext>
            </a:extLst>
          </p:cNvPr>
          <p:cNvCxnSpPr/>
          <p:nvPr/>
        </p:nvCxnSpPr>
        <p:spPr bwMode="auto">
          <a:xfrm>
            <a:off x="3200400" y="1828800"/>
            <a:ext cx="304800" cy="0"/>
          </a:xfrm>
          <a:prstGeom prst="straightConnector1">
            <a:avLst/>
          </a:prstGeom>
          <a:ln>
            <a:headEnd type="none" w="med" len="med"/>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11" name="Straight Arrow Connector 10">
            <a:extLst>
              <a:ext uri="{C183D7F6-B498-43B3-948B-1728B52AA6E4}">
                <adec:decorative xmlns:adec="http://schemas.microsoft.com/office/drawing/2017/decorative" val="1"/>
              </a:ext>
            </a:extLst>
          </p:cNvPr>
          <p:cNvCxnSpPr/>
          <p:nvPr/>
        </p:nvCxnSpPr>
        <p:spPr bwMode="auto">
          <a:xfrm>
            <a:off x="5410200" y="1828800"/>
            <a:ext cx="762000" cy="0"/>
          </a:xfrm>
          <a:prstGeom prst="straightConnector1">
            <a:avLst/>
          </a:prstGeom>
          <a:ln>
            <a:headEnd type="none" w="med" len="med"/>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sp>
        <p:nvSpPr>
          <p:cNvPr id="3" name="Slide Number Placeholder 2"/>
          <p:cNvSpPr>
            <a:spLocks noGrp="1"/>
          </p:cNvSpPr>
          <p:nvPr>
            <p:ph type="sldNum" sz="quarter" idx="12"/>
          </p:nvPr>
        </p:nvSpPr>
        <p:spPr/>
        <p:txBody>
          <a:bodyPr/>
          <a:lstStyle/>
          <a:p>
            <a:pPr>
              <a:defRPr/>
            </a:pPr>
            <a:fld id="{FED7B663-3EE9-463C-A8C9-133C96238CD8}" type="slidenum">
              <a:rPr lang="en-US" smtClean="0"/>
              <a:pPr>
                <a:defRPr/>
              </a:pPr>
              <a:t>9</a:t>
            </a:fld>
            <a:endParaRPr lang="en-US"/>
          </a:p>
        </p:txBody>
      </p:sp>
      <p:sp>
        <p:nvSpPr>
          <p:cNvPr id="2" name="TextBox 1"/>
          <p:cNvSpPr txBox="1"/>
          <p:nvPr/>
        </p:nvSpPr>
        <p:spPr>
          <a:xfrm>
            <a:off x="5791200" y="2462362"/>
            <a:ext cx="3152273" cy="3662541"/>
          </a:xfrm>
          <a:prstGeom prst="rect">
            <a:avLst/>
          </a:prstGeom>
          <a:noFill/>
        </p:spPr>
        <p:txBody>
          <a:bodyPr wrap="square" rtlCol="0">
            <a:spAutoFit/>
          </a:bodyPr>
          <a:lstStyle/>
          <a:p>
            <a:r>
              <a:rPr lang="en-US" sz="2000" dirty="0"/>
              <a:t>Input to Air Quality Models</a:t>
            </a:r>
          </a:p>
          <a:p>
            <a:r>
              <a:rPr lang="en-US" sz="2000" dirty="0"/>
              <a:t>-- NEI </a:t>
            </a:r>
            <a:r>
              <a:rPr lang="en-US" sz="2000" dirty="0">
                <a:solidFill>
                  <a:srgbClr val="FF0000"/>
                </a:solidFill>
              </a:rPr>
              <a:t>Modeling Platform</a:t>
            </a:r>
          </a:p>
          <a:p>
            <a:endParaRPr lang="en-US" sz="800" dirty="0">
              <a:solidFill>
                <a:srgbClr val="FF0000"/>
              </a:solidFill>
            </a:endParaRPr>
          </a:p>
          <a:p>
            <a:r>
              <a:rPr lang="en-US" sz="2000" dirty="0"/>
              <a:t>NEI PM species (EC, OC, </a:t>
            </a:r>
            <a:r>
              <a:rPr lang="en-US" sz="2000" dirty="0" err="1"/>
              <a:t>etc</a:t>
            </a:r>
            <a:r>
              <a:rPr lang="en-US" sz="2000" dirty="0"/>
              <a:t>)</a:t>
            </a:r>
          </a:p>
          <a:p>
            <a:pPr marL="342900" indent="-342900">
              <a:buFont typeface="Arial" panose="020B0604020202020204" pitchFamily="34" charset="0"/>
              <a:buChar char="•"/>
            </a:pPr>
            <a:endParaRPr lang="en-US" sz="800" dirty="0"/>
          </a:p>
          <a:p>
            <a:r>
              <a:rPr lang="en-US" sz="2000" dirty="0"/>
              <a:t>Source Apportionment/</a:t>
            </a:r>
          </a:p>
          <a:p>
            <a:r>
              <a:rPr lang="en-US" sz="2000" dirty="0"/>
              <a:t>Source Receptor Models</a:t>
            </a:r>
          </a:p>
          <a:p>
            <a:endParaRPr lang="en-US" sz="800" dirty="0"/>
          </a:p>
          <a:p>
            <a:r>
              <a:rPr lang="en-US" sz="2000" dirty="0"/>
              <a:t>Black Carbon Report to Congress</a:t>
            </a:r>
          </a:p>
          <a:p>
            <a:endParaRPr lang="en-US" sz="800" dirty="0"/>
          </a:p>
          <a:p>
            <a:r>
              <a:rPr lang="en-US" sz="2000" dirty="0"/>
              <a:t>Air Toxics Inventories</a:t>
            </a:r>
          </a:p>
          <a:p>
            <a:endParaRPr lang="en-US" sz="2000" dirty="0"/>
          </a:p>
        </p:txBody>
      </p:sp>
      <p:sp>
        <p:nvSpPr>
          <p:cNvPr id="12" name="TextBox 11"/>
          <p:cNvSpPr txBox="1"/>
          <p:nvPr/>
        </p:nvSpPr>
        <p:spPr>
          <a:xfrm>
            <a:off x="172454" y="2743200"/>
            <a:ext cx="3152273" cy="2246769"/>
          </a:xfrm>
          <a:prstGeom prst="rect">
            <a:avLst/>
          </a:prstGeom>
          <a:noFill/>
        </p:spPr>
        <p:txBody>
          <a:bodyPr wrap="square" rtlCol="0">
            <a:spAutoFit/>
          </a:bodyPr>
          <a:lstStyle/>
          <a:p>
            <a:r>
              <a:rPr lang="en-US" sz="2000" dirty="0"/>
              <a:t>Peer-reviewed literature</a:t>
            </a:r>
          </a:p>
          <a:p>
            <a:endParaRPr lang="en-US" sz="2000" dirty="0"/>
          </a:p>
          <a:p>
            <a:r>
              <a:rPr lang="en-US" sz="2000" dirty="0"/>
              <a:t>Source testing of speciated emissions</a:t>
            </a:r>
          </a:p>
          <a:p>
            <a:endParaRPr lang="en-US" sz="2000" dirty="0"/>
          </a:p>
          <a:p>
            <a:r>
              <a:rPr lang="en-US" sz="2000" dirty="0"/>
              <a:t>Other</a:t>
            </a:r>
          </a:p>
          <a:p>
            <a:endParaRPr lang="en-US" sz="2000" dirty="0"/>
          </a:p>
        </p:txBody>
      </p:sp>
      <p:sp>
        <p:nvSpPr>
          <p:cNvPr id="18" name="Footer Placeholder 4">
            <a:extLst>
              <a:ext uri="{FF2B5EF4-FFF2-40B4-BE49-F238E27FC236}">
                <a16:creationId xmlns:a16="http://schemas.microsoft.com/office/drawing/2014/main" id="{CD463366-2759-43C8-9D24-97B4F65A116C}"/>
              </a:ext>
            </a:extLst>
          </p:cNvPr>
          <p:cNvSpPr>
            <a:spLocks noGrp="1"/>
          </p:cNvSpPr>
          <p:nvPr>
            <p:ph type="ftr" sz="quarter" idx="11"/>
          </p:nvPr>
        </p:nvSpPr>
        <p:spPr>
          <a:xfrm>
            <a:off x="1905000" y="6566939"/>
            <a:ext cx="6172200" cy="457200"/>
          </a:xfrm>
          <a:prstGeom prst="rect">
            <a:avLst/>
          </a:prstGeom>
        </p:spPr>
        <p:txBody>
          <a:bodyPr/>
          <a:lstStyle>
            <a:lvl1pPr>
              <a:defRPr sz="1200"/>
            </a:lvl1pPr>
          </a:lstStyle>
          <a:p>
            <a:pPr>
              <a:defRPr/>
            </a:pPr>
            <a:r>
              <a:rPr lang="en-US"/>
              <a:t>2019 International Emissions Inventory Conference, SPECIATE Training, July 29, 2019</a:t>
            </a: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057400"/>
            <a:ext cx="7772400" cy="4038600"/>
          </a:xfrm>
        </p:spPr>
        <p:txBody>
          <a:bodyPr>
            <a:normAutofit/>
          </a:bodyPr>
          <a:lstStyle/>
          <a:p>
            <a:pPr marL="365760" lvl="1" indent="-256032">
              <a:spcBef>
                <a:spcPts val="400"/>
              </a:spcBef>
              <a:buSzPct val="68000"/>
              <a:buFont typeface="Wingdings 3"/>
              <a:buChar char=""/>
            </a:pPr>
            <a:r>
              <a:rPr lang="en-US" sz="2200" b="1" dirty="0" err="1"/>
              <a:t>Assigns.sptool</a:t>
            </a:r>
            <a:r>
              <a:rPr lang="en-US" sz="2200" b="1" dirty="0"/>
              <a:t> </a:t>
            </a:r>
            <a:r>
              <a:rPr lang="en-US" sz="2200" dirty="0"/>
              <a:t>file can be found in the top level SPTOOL home directory</a:t>
            </a:r>
          </a:p>
          <a:p>
            <a:pPr marL="603504" lvl="2" indent="-256032">
              <a:spcBef>
                <a:spcPts val="400"/>
              </a:spcBef>
              <a:buSzPct val="68000"/>
              <a:buFont typeface="Wingdings 3"/>
              <a:buChar char=""/>
            </a:pPr>
            <a:r>
              <a:rPr lang="en-US" sz="2000" dirty="0"/>
              <a:t>Update and source the </a:t>
            </a:r>
            <a:r>
              <a:rPr lang="en-US" sz="2000" b="1" dirty="0"/>
              <a:t>Assigns.sptool</a:t>
            </a:r>
            <a:r>
              <a:rPr lang="en-US" sz="2000" dirty="0"/>
              <a:t> file</a:t>
            </a:r>
          </a:p>
          <a:p>
            <a:pPr marL="109728" lvl="1" indent="0">
              <a:spcBef>
                <a:spcPts val="400"/>
              </a:spcBef>
              <a:buSzPct val="68000"/>
              <a:buNone/>
            </a:pPr>
            <a:endParaRPr lang="en-US" sz="2200" dirty="0"/>
          </a:p>
          <a:p>
            <a:pPr marL="365760" lvl="1" indent="-256032">
              <a:spcBef>
                <a:spcPts val="400"/>
              </a:spcBef>
              <a:buSzPct val="68000"/>
              <a:buFont typeface="Wingdings 3"/>
              <a:buChar char=""/>
            </a:pPr>
            <a:r>
              <a:rPr lang="en-US" sz="2200" dirty="0"/>
              <a:t>Assigns file sets environment variables that are required for the database initialization</a:t>
            </a:r>
          </a:p>
          <a:p>
            <a:pPr marL="603504" lvl="2" indent="-256032">
              <a:spcBef>
                <a:spcPts val="400"/>
              </a:spcBef>
              <a:buSzPct val="68000"/>
              <a:buFont typeface="Wingdings 3"/>
              <a:buChar char=""/>
            </a:pPr>
            <a:r>
              <a:rPr lang="en-US" sz="2000" dirty="0"/>
              <a:t>SPTOOL home directory</a:t>
            </a:r>
          </a:p>
          <a:p>
            <a:pPr marL="603504" lvl="2" indent="-256032">
              <a:spcBef>
                <a:spcPts val="400"/>
              </a:spcBef>
              <a:buSzPct val="68000"/>
              <a:buFont typeface="Wingdings 3"/>
              <a:buChar char=""/>
            </a:pPr>
            <a:r>
              <a:rPr lang="en-US" sz="2000" dirty="0"/>
              <a:t>Database name</a:t>
            </a:r>
          </a:p>
          <a:p>
            <a:pPr marL="603504" lvl="2" indent="-256032">
              <a:spcBef>
                <a:spcPts val="400"/>
              </a:spcBef>
              <a:buSzPct val="68000"/>
              <a:buFont typeface="Wingdings 3"/>
              <a:buChar char=""/>
            </a:pPr>
            <a:r>
              <a:rPr lang="en-US" sz="2000" dirty="0"/>
              <a:t>File names of input speciation data</a:t>
            </a:r>
            <a:endParaRPr lang="en-GB" sz="2000" dirty="0"/>
          </a:p>
        </p:txBody>
      </p:sp>
      <p:sp>
        <p:nvSpPr>
          <p:cNvPr id="4" name="Slide Number Placeholder 3"/>
          <p:cNvSpPr>
            <a:spLocks noGrp="1"/>
          </p:cNvSpPr>
          <p:nvPr>
            <p:ph type="sldNum" sz="quarter" idx="12"/>
          </p:nvPr>
        </p:nvSpPr>
        <p:spPr/>
        <p:txBody>
          <a:bodyPr/>
          <a:lstStyle/>
          <a:p>
            <a:fld id="{61C894BD-DCE2-4A96-A9AF-225BBEAC2A40}" type="slidenum">
              <a:rPr lang="en-US" smtClean="0"/>
              <a:pPr/>
              <a:t>99</a:t>
            </a:fld>
            <a:endParaRPr lang="en-US"/>
          </a:p>
        </p:txBody>
      </p:sp>
      <p:sp>
        <p:nvSpPr>
          <p:cNvPr id="5" name="Title 4"/>
          <p:cNvSpPr>
            <a:spLocks noGrp="1"/>
          </p:cNvSpPr>
          <p:nvPr>
            <p:ph type="title"/>
          </p:nvPr>
        </p:nvSpPr>
        <p:spPr/>
        <p:txBody>
          <a:bodyPr/>
          <a:lstStyle/>
          <a:p>
            <a:r>
              <a:rPr lang="en-GB" dirty="0"/>
              <a:t>SPTOOL ASSIGNS FILE</a:t>
            </a:r>
          </a:p>
        </p:txBody>
      </p:sp>
      <p:sp>
        <p:nvSpPr>
          <p:cNvPr id="6" name="Footer Placeholder 7"/>
          <p:cNvSpPr>
            <a:spLocks noGrp="1"/>
          </p:cNvSpPr>
          <p:nvPr>
            <p:ph type="ftr" sz="quarter" idx="11"/>
          </p:nvPr>
        </p:nvSpPr>
        <p:spPr>
          <a:xfrm>
            <a:off x="4380072" y="6407944"/>
            <a:ext cx="3316128" cy="365125"/>
          </a:xfrm>
        </p:spPr>
        <p:txBody>
          <a:bodyPr/>
          <a:lstStyle/>
          <a:p>
            <a:r>
              <a:rPr lang="en-US" dirty="0"/>
              <a:t>International Emissions Inventory Conference Baltimore, MD, August 15, 2017</a:t>
            </a:r>
          </a:p>
        </p:txBody>
      </p:sp>
    </p:spTree>
    <p:extLst>
      <p:ext uri="{BB962C8B-B14F-4D97-AF65-F5344CB8AC3E}">
        <p14:creationId xmlns:p14="http://schemas.microsoft.com/office/powerpoint/2010/main" val="365581938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209800"/>
            <a:ext cx="7772400" cy="3886200"/>
          </a:xfrm>
        </p:spPr>
        <p:txBody>
          <a:bodyPr>
            <a:normAutofit lnSpcReduction="10000"/>
          </a:bodyPr>
          <a:lstStyle/>
          <a:p>
            <a:pPr marL="365760" lvl="1" indent="-256032">
              <a:spcBef>
                <a:spcPts val="400"/>
              </a:spcBef>
              <a:buSzPct val="68000"/>
              <a:buFont typeface="Wingdings 3"/>
              <a:buChar char=""/>
            </a:pPr>
            <a:r>
              <a:rPr lang="en-US" sz="2200" dirty="0"/>
              <a:t>PROFILES_GAS – gas profile description and documentation</a:t>
            </a:r>
          </a:p>
          <a:p>
            <a:pPr marL="365760" lvl="1" indent="-256032">
              <a:spcBef>
                <a:spcPts val="400"/>
              </a:spcBef>
              <a:buSzPct val="68000"/>
              <a:buFont typeface="Wingdings 3"/>
              <a:buChar char=""/>
            </a:pPr>
            <a:endParaRPr lang="en-US" sz="2200" dirty="0"/>
          </a:p>
          <a:p>
            <a:pPr marL="365760" lvl="1" indent="-256032">
              <a:spcBef>
                <a:spcPts val="400"/>
              </a:spcBef>
              <a:buSzPct val="68000"/>
              <a:buFont typeface="Wingdings 3"/>
              <a:buChar char=""/>
            </a:pPr>
            <a:r>
              <a:rPr lang="en-US" sz="2200" dirty="0"/>
              <a:t>WEIGHTS_GAS - organic gas mass fraction profiles (in weight percent)</a:t>
            </a:r>
          </a:p>
          <a:p>
            <a:pPr marL="365760" lvl="1" indent="-256032">
              <a:spcBef>
                <a:spcPts val="400"/>
              </a:spcBef>
              <a:buSzPct val="68000"/>
              <a:buFont typeface="Wingdings 3"/>
              <a:buChar char=""/>
            </a:pPr>
            <a:endParaRPr lang="en-US" sz="2200" dirty="0"/>
          </a:p>
          <a:p>
            <a:pPr marL="365760" lvl="1" indent="-256032">
              <a:spcBef>
                <a:spcPts val="400"/>
              </a:spcBef>
              <a:buSzPct val="68000"/>
              <a:buFont typeface="Wingdings 3"/>
              <a:buChar char=""/>
            </a:pPr>
            <a:r>
              <a:rPr lang="en-US" sz="2200" dirty="0"/>
              <a:t>PROFILES_PM – PM profile description and historical information</a:t>
            </a:r>
          </a:p>
          <a:p>
            <a:pPr marL="365760" lvl="1" indent="-256032">
              <a:spcBef>
                <a:spcPts val="400"/>
              </a:spcBef>
              <a:buSzPct val="68000"/>
              <a:buFont typeface="Wingdings 3"/>
              <a:buChar char=""/>
            </a:pPr>
            <a:endParaRPr lang="en-US" sz="2200" dirty="0"/>
          </a:p>
          <a:p>
            <a:pPr marL="365760" lvl="1" indent="-256032">
              <a:spcBef>
                <a:spcPts val="400"/>
              </a:spcBef>
              <a:buSzPct val="68000"/>
              <a:buFont typeface="Wingdings 3"/>
              <a:buChar char=""/>
            </a:pPr>
            <a:r>
              <a:rPr lang="en-US" sz="2200" dirty="0"/>
              <a:t>WEIGHTS_PM - PM mass fraction profiles (in weight percent)</a:t>
            </a:r>
          </a:p>
          <a:p>
            <a:pPr marL="365760" lvl="1" indent="-256032">
              <a:spcBef>
                <a:spcPts val="400"/>
              </a:spcBef>
              <a:buSzPct val="68000"/>
              <a:buFont typeface="Wingdings 3"/>
              <a:buChar char=""/>
            </a:pPr>
            <a:endParaRPr lang="en-US" sz="2200" dirty="0"/>
          </a:p>
          <a:p>
            <a:pPr marL="365760" lvl="1" indent="-256032">
              <a:spcBef>
                <a:spcPts val="400"/>
              </a:spcBef>
              <a:buSzPct val="68000"/>
              <a:buFont typeface="Wingdings 3"/>
              <a:buChar char=""/>
            </a:pPr>
            <a:endParaRPr lang="en-US" sz="2200" dirty="0"/>
          </a:p>
          <a:p>
            <a:pPr marL="365760" lvl="1" indent="-256032">
              <a:spcBef>
                <a:spcPts val="400"/>
              </a:spcBef>
              <a:buSzPct val="68000"/>
              <a:buFont typeface="Wingdings 3"/>
              <a:buChar char=""/>
            </a:pPr>
            <a:endParaRPr lang="en-US" sz="2200" dirty="0"/>
          </a:p>
          <a:p>
            <a:endParaRPr lang="en-GB" sz="2200" dirty="0"/>
          </a:p>
        </p:txBody>
      </p:sp>
      <p:sp>
        <p:nvSpPr>
          <p:cNvPr id="5" name="Title 4"/>
          <p:cNvSpPr>
            <a:spLocks noGrp="1"/>
          </p:cNvSpPr>
          <p:nvPr>
            <p:ph type="title"/>
          </p:nvPr>
        </p:nvSpPr>
        <p:spPr/>
        <p:txBody>
          <a:bodyPr/>
          <a:lstStyle/>
          <a:p>
            <a:r>
              <a:rPr lang="en-GB" dirty="0"/>
              <a:t>SPTOOL INPUT FILES</a:t>
            </a:r>
          </a:p>
        </p:txBody>
      </p:sp>
      <p:sp>
        <p:nvSpPr>
          <p:cNvPr id="7" name="Slide Number Placeholder 6"/>
          <p:cNvSpPr>
            <a:spLocks noGrp="1"/>
          </p:cNvSpPr>
          <p:nvPr>
            <p:ph type="sldNum" sz="quarter" idx="12"/>
          </p:nvPr>
        </p:nvSpPr>
        <p:spPr/>
        <p:txBody>
          <a:bodyPr/>
          <a:lstStyle/>
          <a:p>
            <a:fld id="{61C894BD-DCE2-4A96-A9AF-225BBEAC2A40}" type="slidenum">
              <a:rPr lang="en-US" smtClean="0"/>
              <a:pPr/>
              <a:t>100</a:t>
            </a:fld>
            <a:endParaRPr lang="en-US"/>
          </a:p>
        </p:txBody>
      </p:sp>
      <p:sp>
        <p:nvSpPr>
          <p:cNvPr id="8" name="Footer Placeholder 7"/>
          <p:cNvSpPr>
            <a:spLocks noGrp="1"/>
          </p:cNvSpPr>
          <p:nvPr>
            <p:ph type="ftr" sz="quarter" idx="11"/>
          </p:nvPr>
        </p:nvSpPr>
        <p:spPr/>
        <p:txBody>
          <a:bodyPr/>
          <a:lstStyle/>
          <a:p>
            <a:r>
              <a:rPr lang="en-US"/>
              <a:t>International Emissions Inventory Conference Baltimore, MD, August 15, 2017</a:t>
            </a:r>
            <a:endParaRPr lang="en-US" dirty="0"/>
          </a:p>
        </p:txBody>
      </p:sp>
    </p:spTree>
    <p:extLst>
      <p:ext uri="{BB962C8B-B14F-4D97-AF65-F5344CB8AC3E}">
        <p14:creationId xmlns:p14="http://schemas.microsoft.com/office/powerpoint/2010/main" val="195739491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133600"/>
            <a:ext cx="7772400" cy="3962400"/>
          </a:xfrm>
        </p:spPr>
        <p:txBody>
          <a:bodyPr>
            <a:normAutofit lnSpcReduction="10000"/>
          </a:bodyPr>
          <a:lstStyle/>
          <a:p>
            <a:pPr marL="365760" lvl="1" indent="-256032">
              <a:spcBef>
                <a:spcPts val="400"/>
              </a:spcBef>
              <a:buSzPct val="68000"/>
              <a:buFont typeface="Wingdings 3"/>
              <a:buChar char=""/>
            </a:pPr>
            <a:r>
              <a:rPr lang="en-US" sz="2200" dirty="0"/>
              <a:t>SPECIES_PROPERTIES – properties of individual organic compound, including molecular weight</a:t>
            </a:r>
          </a:p>
          <a:p>
            <a:pPr marL="365760" lvl="1" indent="-256032">
              <a:spcBef>
                <a:spcPts val="400"/>
              </a:spcBef>
              <a:buSzPct val="68000"/>
              <a:buFont typeface="Wingdings 3"/>
              <a:buChar char=""/>
            </a:pPr>
            <a:endParaRPr lang="en-US" sz="2200" dirty="0"/>
          </a:p>
          <a:p>
            <a:pPr marL="365760" lvl="1" indent="-256032">
              <a:spcBef>
                <a:spcPts val="400"/>
              </a:spcBef>
              <a:buSzPct val="68000"/>
              <a:buFont typeface="Wingdings 3"/>
              <a:buChar char=""/>
            </a:pPr>
            <a:r>
              <a:rPr lang="en-US" sz="2200" dirty="0"/>
              <a:t>MECHANISM – mechanism mappings</a:t>
            </a:r>
          </a:p>
          <a:p>
            <a:pPr marL="603504" lvl="2" indent="-256032">
              <a:spcBef>
                <a:spcPts val="400"/>
              </a:spcBef>
              <a:buSzPct val="68000"/>
              <a:buFont typeface="Wingdings 3"/>
              <a:buChar char=""/>
            </a:pPr>
            <a:r>
              <a:rPr lang="en-US" sz="2000" dirty="0"/>
              <a:t>moles model species / mole organic compound </a:t>
            </a:r>
          </a:p>
          <a:p>
            <a:pPr marL="365760" lvl="1" indent="-256032">
              <a:spcBef>
                <a:spcPts val="400"/>
              </a:spcBef>
              <a:buSzPct val="68000"/>
              <a:buFont typeface="Wingdings 3"/>
              <a:buChar char=""/>
            </a:pPr>
            <a:endParaRPr lang="en-US" sz="2200" dirty="0"/>
          </a:p>
          <a:p>
            <a:pPr marL="365760" lvl="1" indent="-256032">
              <a:spcBef>
                <a:spcPts val="400"/>
              </a:spcBef>
              <a:buSzPct val="68000"/>
              <a:buFont typeface="Wingdings 3"/>
              <a:buChar char=""/>
            </a:pPr>
            <a:r>
              <a:rPr lang="en-US" sz="2200" dirty="0"/>
              <a:t>MECHANISMPM - PM2.5 mechanism mappings </a:t>
            </a:r>
          </a:p>
          <a:p>
            <a:pPr marL="603504" lvl="2" indent="-256032">
              <a:spcBef>
                <a:spcPts val="400"/>
              </a:spcBef>
              <a:buSzPct val="68000"/>
              <a:buFont typeface="Wingdings 3"/>
              <a:buChar char=""/>
            </a:pPr>
            <a:r>
              <a:rPr lang="en-US" sz="2000" dirty="0"/>
              <a:t>mass model species / mass PM2.5</a:t>
            </a:r>
          </a:p>
          <a:p>
            <a:pPr marL="365760" lvl="1" indent="-256032">
              <a:spcBef>
                <a:spcPts val="400"/>
              </a:spcBef>
              <a:buSzPct val="68000"/>
              <a:buFont typeface="Wingdings 3"/>
              <a:buChar char=""/>
            </a:pPr>
            <a:endParaRPr lang="en-US" sz="2200" dirty="0"/>
          </a:p>
          <a:p>
            <a:pPr marL="365760" lvl="1" indent="-256032">
              <a:spcBef>
                <a:spcPts val="400"/>
              </a:spcBef>
              <a:buSzPct val="68000"/>
              <a:buFont typeface="Wingdings 3"/>
              <a:buChar char=""/>
            </a:pPr>
            <a:r>
              <a:rPr lang="en-US" sz="2200" dirty="0"/>
              <a:t>CARBONS – number of carbon atoms in each model species</a:t>
            </a:r>
            <a:endParaRPr lang="en-GB" sz="2200" dirty="0"/>
          </a:p>
        </p:txBody>
      </p:sp>
      <p:sp>
        <p:nvSpPr>
          <p:cNvPr id="4" name="Slide Number Placeholder 3"/>
          <p:cNvSpPr>
            <a:spLocks noGrp="1"/>
          </p:cNvSpPr>
          <p:nvPr>
            <p:ph type="sldNum" sz="quarter" idx="12"/>
          </p:nvPr>
        </p:nvSpPr>
        <p:spPr/>
        <p:txBody>
          <a:bodyPr/>
          <a:lstStyle/>
          <a:p>
            <a:fld id="{61C894BD-DCE2-4A96-A9AF-225BBEAC2A40}" type="slidenum">
              <a:rPr lang="en-US" smtClean="0"/>
              <a:pPr/>
              <a:t>101</a:t>
            </a:fld>
            <a:endParaRPr lang="en-US"/>
          </a:p>
        </p:txBody>
      </p:sp>
      <p:sp>
        <p:nvSpPr>
          <p:cNvPr id="5" name="Title 4"/>
          <p:cNvSpPr>
            <a:spLocks noGrp="1"/>
          </p:cNvSpPr>
          <p:nvPr>
            <p:ph type="title"/>
          </p:nvPr>
        </p:nvSpPr>
        <p:spPr/>
        <p:txBody>
          <a:bodyPr/>
          <a:lstStyle/>
          <a:p>
            <a:r>
              <a:rPr lang="en-GB" dirty="0"/>
              <a:t>SPTOOL INPUT FILES</a:t>
            </a:r>
          </a:p>
        </p:txBody>
      </p:sp>
      <p:sp>
        <p:nvSpPr>
          <p:cNvPr id="6" name="Footer Placeholder 7"/>
          <p:cNvSpPr>
            <a:spLocks noGrp="1"/>
          </p:cNvSpPr>
          <p:nvPr>
            <p:ph type="ftr" sz="quarter" idx="11"/>
          </p:nvPr>
        </p:nvSpPr>
        <p:spPr>
          <a:xfrm>
            <a:off x="4380072" y="6407944"/>
            <a:ext cx="3316128" cy="365125"/>
          </a:xfrm>
        </p:spPr>
        <p:txBody>
          <a:bodyPr/>
          <a:lstStyle/>
          <a:p>
            <a:r>
              <a:rPr lang="en-US" dirty="0"/>
              <a:t>International Emissions Inventory Conference Baltimore, MD, August 15, 2017</a:t>
            </a:r>
          </a:p>
        </p:txBody>
      </p:sp>
    </p:spTree>
    <p:extLst>
      <p:ext uri="{BB962C8B-B14F-4D97-AF65-F5344CB8AC3E}">
        <p14:creationId xmlns:p14="http://schemas.microsoft.com/office/powerpoint/2010/main" val="15173314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057400"/>
            <a:ext cx="7772400" cy="4038600"/>
          </a:xfrm>
        </p:spPr>
        <p:txBody>
          <a:bodyPr>
            <a:normAutofit/>
          </a:bodyPr>
          <a:lstStyle/>
          <a:p>
            <a:r>
              <a:rPr lang="en-US" sz="2200" dirty="0"/>
              <a:t>SPLITS_OUT (GSPRO) - SMOKE speciation profiles </a:t>
            </a:r>
          </a:p>
          <a:p>
            <a:pPr marL="603504" lvl="2" indent="-256032">
              <a:spcBef>
                <a:spcPts val="400"/>
              </a:spcBef>
              <a:buSzPct val="68000"/>
              <a:buFont typeface="Wingdings 3"/>
              <a:buChar char=""/>
            </a:pPr>
            <a:r>
              <a:rPr lang="en-US" sz="1800" dirty="0"/>
              <a:t>Split Factor: numerator for mole-based speciation </a:t>
            </a:r>
          </a:p>
          <a:p>
            <a:pPr marL="603504" lvl="2" indent="-256032">
              <a:spcBef>
                <a:spcPts val="400"/>
              </a:spcBef>
              <a:buSzPct val="68000"/>
              <a:buFont typeface="Wingdings 3"/>
              <a:buChar char=""/>
            </a:pPr>
            <a:r>
              <a:rPr lang="en-US" sz="1800" dirty="0"/>
              <a:t>Divisor: denominator for the mole-based speciation </a:t>
            </a:r>
          </a:p>
          <a:p>
            <a:pPr marL="603504" lvl="2" indent="-256032">
              <a:spcBef>
                <a:spcPts val="400"/>
              </a:spcBef>
              <a:buSzPct val="68000"/>
              <a:buFont typeface="Wingdings 3"/>
              <a:buChar char=""/>
            </a:pPr>
            <a:r>
              <a:rPr lang="en-US" sz="1800" dirty="0"/>
              <a:t>Split Factor/Divisor = moles of model species per ton of TOG</a:t>
            </a:r>
          </a:p>
          <a:p>
            <a:pPr marL="603504" lvl="2" indent="-256032">
              <a:spcBef>
                <a:spcPts val="400"/>
              </a:spcBef>
              <a:buSzPct val="68000"/>
              <a:buFont typeface="Wingdings 3"/>
              <a:buChar char=""/>
            </a:pPr>
            <a:r>
              <a:rPr lang="en-US" sz="1800" dirty="0"/>
              <a:t>For PM, divisor = 1</a:t>
            </a:r>
          </a:p>
          <a:p>
            <a:pPr marL="365760" lvl="2" indent="-256032">
              <a:spcBef>
                <a:spcPts val="400"/>
              </a:spcBef>
              <a:buClr>
                <a:schemeClr val="accent1"/>
              </a:buClr>
              <a:buSzPct val="68000"/>
              <a:buFont typeface="Wingdings 3"/>
              <a:buChar char=""/>
            </a:pPr>
            <a:endParaRPr lang="en-US" sz="2200" dirty="0"/>
          </a:p>
          <a:p>
            <a:pPr marL="365760" lvl="2" indent="-256032">
              <a:spcBef>
                <a:spcPts val="400"/>
              </a:spcBef>
              <a:buClr>
                <a:schemeClr val="accent1"/>
              </a:buClr>
              <a:buSzPct val="68000"/>
              <a:buFont typeface="Wingdings 3"/>
              <a:buChar char=""/>
            </a:pPr>
            <a:r>
              <a:rPr lang="en-US" sz="2200" dirty="0"/>
              <a:t>CNV_OUT (GSCNV) - SMOKE VOC-to-TOG conversion factor file</a:t>
            </a:r>
          </a:p>
          <a:p>
            <a:pPr marL="365760" lvl="2" indent="-256032">
              <a:spcBef>
                <a:spcPts val="400"/>
              </a:spcBef>
              <a:buClr>
                <a:schemeClr val="accent1"/>
              </a:buClr>
              <a:buSzPct val="68000"/>
              <a:buFont typeface="Wingdings 3"/>
              <a:buChar char=""/>
            </a:pPr>
            <a:endParaRPr lang="en-US" sz="2200" dirty="0"/>
          </a:p>
          <a:p>
            <a:pPr marL="365760" lvl="2" indent="-256032">
              <a:spcBef>
                <a:spcPts val="400"/>
              </a:spcBef>
              <a:buClr>
                <a:schemeClr val="accent1"/>
              </a:buClr>
              <a:buSzPct val="68000"/>
              <a:buFont typeface="Wingdings 3"/>
              <a:buChar char=""/>
            </a:pPr>
            <a:endParaRPr lang="en-US" sz="2200" dirty="0"/>
          </a:p>
          <a:p>
            <a:endParaRPr lang="en-US" sz="2200" dirty="0"/>
          </a:p>
          <a:p>
            <a:endParaRPr lang="en-GB" sz="2200" dirty="0"/>
          </a:p>
        </p:txBody>
      </p:sp>
      <p:sp>
        <p:nvSpPr>
          <p:cNvPr id="5" name="Title 4"/>
          <p:cNvSpPr>
            <a:spLocks noGrp="1"/>
          </p:cNvSpPr>
          <p:nvPr>
            <p:ph type="title"/>
          </p:nvPr>
        </p:nvSpPr>
        <p:spPr/>
        <p:txBody>
          <a:bodyPr/>
          <a:lstStyle/>
          <a:p>
            <a:r>
              <a:rPr lang="en-GB" dirty="0"/>
              <a:t>SPTOOL OUTPUT FILES </a:t>
            </a:r>
          </a:p>
        </p:txBody>
      </p:sp>
      <p:sp>
        <p:nvSpPr>
          <p:cNvPr id="7" name="Slide Number Placeholder 6"/>
          <p:cNvSpPr>
            <a:spLocks noGrp="1"/>
          </p:cNvSpPr>
          <p:nvPr>
            <p:ph type="sldNum" sz="quarter" idx="12"/>
          </p:nvPr>
        </p:nvSpPr>
        <p:spPr/>
        <p:txBody>
          <a:bodyPr/>
          <a:lstStyle/>
          <a:p>
            <a:fld id="{61C894BD-DCE2-4A96-A9AF-225BBEAC2A40}" type="slidenum">
              <a:rPr lang="en-US" smtClean="0"/>
              <a:pPr/>
              <a:t>102</a:t>
            </a:fld>
            <a:endParaRPr lang="en-US"/>
          </a:p>
        </p:txBody>
      </p:sp>
      <p:sp>
        <p:nvSpPr>
          <p:cNvPr id="8" name="Footer Placeholder 7"/>
          <p:cNvSpPr>
            <a:spLocks noGrp="1"/>
          </p:cNvSpPr>
          <p:nvPr>
            <p:ph type="ftr" sz="quarter" idx="11"/>
          </p:nvPr>
        </p:nvSpPr>
        <p:spPr/>
        <p:txBody>
          <a:bodyPr/>
          <a:lstStyle/>
          <a:p>
            <a:r>
              <a:rPr lang="en-US"/>
              <a:t>International Emissions Inventory Conference Baltimore, MD, August 15, 2017</a:t>
            </a:r>
            <a:endParaRPr lang="en-US" dirty="0"/>
          </a:p>
        </p:txBody>
      </p:sp>
    </p:spTree>
    <p:extLst>
      <p:ext uri="{BB962C8B-B14F-4D97-AF65-F5344CB8AC3E}">
        <p14:creationId xmlns:p14="http://schemas.microsoft.com/office/powerpoint/2010/main" val="18100187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133600"/>
            <a:ext cx="7772400" cy="3962400"/>
          </a:xfrm>
        </p:spPr>
        <p:txBody>
          <a:bodyPr>
            <a:normAutofit fontScale="85000" lnSpcReduction="10000"/>
          </a:bodyPr>
          <a:lstStyle/>
          <a:p>
            <a:pPr marL="365760" lvl="1" indent="-256032">
              <a:spcBef>
                <a:spcPts val="400"/>
              </a:spcBef>
              <a:buSzPct val="68000"/>
              <a:buFont typeface="Wingdings 3"/>
              <a:buChar char=""/>
            </a:pPr>
            <a:r>
              <a:rPr lang="en-US" sz="2400" dirty="0"/>
              <a:t>First source the </a:t>
            </a:r>
            <a:r>
              <a:rPr lang="en-US" sz="2400" b="1" dirty="0"/>
              <a:t>Assigns.sptool</a:t>
            </a:r>
            <a:r>
              <a:rPr lang="en-US" sz="2400" dirty="0"/>
              <a:t> file to set the required environment variables SPTOOL_HOME and SPTOOL_DB</a:t>
            </a:r>
          </a:p>
          <a:p>
            <a:pPr marL="365760" lvl="1" indent="-256032">
              <a:spcBef>
                <a:spcPts val="400"/>
              </a:spcBef>
              <a:buSzPct val="68000"/>
              <a:buFont typeface="Wingdings 3"/>
              <a:buChar char=""/>
            </a:pPr>
            <a:endParaRPr lang="en-US" sz="2200" dirty="0"/>
          </a:p>
          <a:p>
            <a:pPr marL="365760" lvl="1" indent="-256032">
              <a:spcBef>
                <a:spcPts val="400"/>
              </a:spcBef>
              <a:buSzPct val="68000"/>
              <a:buFont typeface="Wingdings 3"/>
              <a:buChar char=""/>
            </a:pPr>
            <a:r>
              <a:rPr lang="en-US" sz="2200" dirty="0"/>
              <a:t>SPTOOL must be initialized prior to making any runs</a:t>
            </a:r>
          </a:p>
          <a:p>
            <a:pPr marL="365760" lvl="1" indent="-256032">
              <a:spcBef>
                <a:spcPts val="400"/>
              </a:spcBef>
              <a:buSzPct val="68000"/>
              <a:buFont typeface="Wingdings 3"/>
              <a:buChar char=""/>
            </a:pPr>
            <a:endParaRPr lang="en-US" sz="2200" dirty="0"/>
          </a:p>
          <a:p>
            <a:pPr marL="365760" lvl="1" indent="-256032">
              <a:spcBef>
                <a:spcPts val="400"/>
              </a:spcBef>
              <a:buSzPct val="68000"/>
              <a:buFont typeface="Wingdings 3"/>
              <a:buChar char=""/>
            </a:pPr>
            <a:r>
              <a:rPr lang="en-US" sz="2400" dirty="0"/>
              <a:t>Run script - The perl program </a:t>
            </a:r>
            <a:r>
              <a:rPr lang="en-US" sz="2400" b="1" dirty="0"/>
              <a:t>run_sptool.pl</a:t>
            </a:r>
            <a:r>
              <a:rPr lang="en-US" sz="2400" dirty="0"/>
              <a:t> creates output SMOKE profile files - GSPRO and GSCNV</a:t>
            </a:r>
          </a:p>
          <a:p>
            <a:pPr marL="365760" lvl="1" indent="-256032">
              <a:spcBef>
                <a:spcPts val="400"/>
              </a:spcBef>
              <a:buSzPct val="68000"/>
              <a:buFont typeface="Wingdings 3"/>
              <a:buChar char=""/>
            </a:pPr>
            <a:endParaRPr lang="en-US" sz="2200" dirty="0"/>
          </a:p>
          <a:p>
            <a:pPr marL="365760" lvl="1" indent="-256032">
              <a:spcBef>
                <a:spcPts val="400"/>
              </a:spcBef>
              <a:buSzPct val="68000"/>
              <a:buFont typeface="Wingdings 3"/>
              <a:buChar char=""/>
            </a:pPr>
            <a:r>
              <a:rPr lang="en-US" sz="2400" dirty="0"/>
              <a:t>The run script requires the SPTOOL database name, a name </a:t>
            </a:r>
            <a:r>
              <a:rPr lang="en-GB" sz="2400" dirty="0"/>
              <a:t>to uniquely label the database schema, </a:t>
            </a:r>
            <a:r>
              <a:rPr lang="en-US" sz="2400" dirty="0"/>
              <a:t>and a run control file name as input</a:t>
            </a:r>
            <a:endParaRPr lang="en-GB" sz="2400" dirty="0"/>
          </a:p>
          <a:p>
            <a:pPr lvl="1">
              <a:buClr>
                <a:srgbClr val="C00000"/>
              </a:buClr>
              <a:buSzPct val="68000"/>
              <a:buFont typeface="Wingdings 3" panose="05040102010807070707" pitchFamily="18" charset="2"/>
              <a:buChar char="}"/>
            </a:pPr>
            <a:r>
              <a:rPr lang="en-GB" sz="1900" dirty="0" err="1"/>
              <a:t>perl</a:t>
            </a:r>
            <a:r>
              <a:rPr lang="en-GB" sz="1900" dirty="0"/>
              <a:t> $SPTOOL_SRC_HOME/run_sptool.pl $SPTOOL_DB cmaq_cb6_criteria RUNCTL</a:t>
            </a:r>
            <a:endParaRPr lang="en-GB" sz="1800" dirty="0"/>
          </a:p>
        </p:txBody>
      </p:sp>
      <p:sp>
        <p:nvSpPr>
          <p:cNvPr id="4" name="Slide Number Placeholder 3"/>
          <p:cNvSpPr>
            <a:spLocks noGrp="1"/>
          </p:cNvSpPr>
          <p:nvPr>
            <p:ph type="sldNum" sz="quarter" idx="12"/>
          </p:nvPr>
        </p:nvSpPr>
        <p:spPr/>
        <p:txBody>
          <a:bodyPr/>
          <a:lstStyle/>
          <a:p>
            <a:fld id="{61C894BD-DCE2-4A96-A9AF-225BBEAC2A40}" type="slidenum">
              <a:rPr lang="en-US" smtClean="0"/>
              <a:pPr/>
              <a:t>103</a:t>
            </a:fld>
            <a:endParaRPr lang="en-US" dirty="0"/>
          </a:p>
        </p:txBody>
      </p:sp>
      <p:sp>
        <p:nvSpPr>
          <p:cNvPr id="5" name="Title 4"/>
          <p:cNvSpPr>
            <a:spLocks noGrp="1"/>
          </p:cNvSpPr>
          <p:nvPr>
            <p:ph type="title"/>
          </p:nvPr>
        </p:nvSpPr>
        <p:spPr/>
        <p:txBody>
          <a:bodyPr/>
          <a:lstStyle/>
          <a:p>
            <a:r>
              <a:rPr lang="en-GB" dirty="0"/>
              <a:t>RUNNING SPTOOL</a:t>
            </a:r>
          </a:p>
        </p:txBody>
      </p:sp>
      <p:sp>
        <p:nvSpPr>
          <p:cNvPr id="6" name="Footer Placeholder 7"/>
          <p:cNvSpPr>
            <a:spLocks noGrp="1"/>
          </p:cNvSpPr>
          <p:nvPr>
            <p:ph type="ftr" sz="quarter" idx="11"/>
          </p:nvPr>
        </p:nvSpPr>
        <p:spPr>
          <a:xfrm>
            <a:off x="4380072" y="6407944"/>
            <a:ext cx="3316128" cy="365125"/>
          </a:xfrm>
        </p:spPr>
        <p:txBody>
          <a:bodyPr/>
          <a:lstStyle/>
          <a:p>
            <a:r>
              <a:rPr lang="en-US" dirty="0"/>
              <a:t>International Emissions Inventory Conference Baltimore, MD, August 15, 2017</a:t>
            </a:r>
          </a:p>
        </p:txBody>
      </p:sp>
    </p:spTree>
    <p:extLst>
      <p:ext uri="{BB962C8B-B14F-4D97-AF65-F5344CB8AC3E}">
        <p14:creationId xmlns:p14="http://schemas.microsoft.com/office/powerpoint/2010/main" val="82608831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057400"/>
            <a:ext cx="7772400" cy="4038600"/>
          </a:xfrm>
        </p:spPr>
        <p:txBody>
          <a:bodyPr>
            <a:normAutofit lnSpcReduction="10000"/>
          </a:bodyPr>
          <a:lstStyle/>
          <a:p>
            <a:r>
              <a:rPr lang="en-GB" sz="2200" dirty="0"/>
              <a:t>The run control file indicates run parameters and run-specific data files required for the Speciation Tool run.  </a:t>
            </a:r>
          </a:p>
          <a:p>
            <a:endParaRPr lang="en-GB" sz="2200" dirty="0"/>
          </a:p>
          <a:p>
            <a:r>
              <a:rPr lang="en-GB" sz="2200" dirty="0"/>
              <a:t>The format of the run control file is </a:t>
            </a:r>
            <a:endParaRPr lang="en-US" sz="2200" dirty="0"/>
          </a:p>
          <a:p>
            <a:pPr marL="109728" indent="0">
              <a:buNone/>
            </a:pPr>
            <a:r>
              <a:rPr lang="en-GB" sz="2200" dirty="0"/>
              <a:t>	&lt;keyword&gt;,  &lt;option&gt;</a:t>
            </a:r>
          </a:p>
          <a:p>
            <a:pPr marL="109728" indent="0">
              <a:buNone/>
            </a:pPr>
            <a:r>
              <a:rPr lang="en-GB" sz="2200" dirty="0"/>
              <a:t>   Examples, </a:t>
            </a:r>
          </a:p>
          <a:p>
            <a:pPr marL="109728" indent="0">
              <a:buNone/>
            </a:pPr>
            <a:r>
              <a:rPr lang="en-GB" sz="2400" dirty="0"/>
              <a:t>	MECH_BASIS,  CB05</a:t>
            </a:r>
          </a:p>
          <a:p>
            <a:pPr marL="109728" indent="0">
              <a:buNone/>
            </a:pPr>
            <a:r>
              <a:rPr lang="en-GB" sz="2400" dirty="0"/>
              <a:t>	OUTPUT,  VOC</a:t>
            </a:r>
            <a:endParaRPr lang="en-GB" sz="2200" dirty="0"/>
          </a:p>
          <a:p>
            <a:pPr marL="109728" indent="0">
              <a:buNone/>
            </a:pPr>
            <a:r>
              <a:rPr lang="en-GB" sz="2200" dirty="0"/>
              <a:t>	</a:t>
            </a:r>
            <a:r>
              <a:rPr lang="en-GB" sz="2400" dirty="0"/>
              <a:t>RUN_TYPE,  CRITERIA</a:t>
            </a:r>
          </a:p>
          <a:p>
            <a:pPr marL="109728" indent="0">
              <a:buNone/>
            </a:pPr>
            <a:r>
              <a:rPr lang="en-GB" sz="2400" dirty="0"/>
              <a:t>	AQM, CAMX</a:t>
            </a:r>
          </a:p>
          <a:p>
            <a:pPr marL="109728" indent="0">
              <a:buNone/>
            </a:pPr>
            <a:endParaRPr lang="en-GB" sz="2400" dirty="0"/>
          </a:p>
          <a:p>
            <a:pPr marL="109728" indent="0">
              <a:buNone/>
            </a:pPr>
            <a:endParaRPr lang="en-GB" sz="2400" dirty="0"/>
          </a:p>
          <a:p>
            <a:pPr marL="109728" indent="0">
              <a:buNone/>
            </a:pPr>
            <a:endParaRPr lang="en-GB" sz="2200" dirty="0"/>
          </a:p>
          <a:p>
            <a:endParaRPr lang="en-GB" sz="2200" dirty="0"/>
          </a:p>
          <a:p>
            <a:endParaRPr lang="en-GB" sz="2200" dirty="0"/>
          </a:p>
          <a:p>
            <a:pPr marL="109728" indent="0">
              <a:buNone/>
            </a:pPr>
            <a:endParaRPr lang="en-GB" sz="2200" dirty="0"/>
          </a:p>
          <a:p>
            <a:pPr marL="109728" indent="0">
              <a:buNone/>
            </a:pPr>
            <a:endParaRPr lang="en-GB" sz="2200" dirty="0"/>
          </a:p>
          <a:p>
            <a:pPr marL="109728" indent="0">
              <a:buNone/>
            </a:pPr>
            <a:endParaRPr lang="en-US" sz="2200" dirty="0"/>
          </a:p>
          <a:p>
            <a:endParaRPr lang="en-US" sz="2200" dirty="0"/>
          </a:p>
        </p:txBody>
      </p:sp>
      <p:sp>
        <p:nvSpPr>
          <p:cNvPr id="4" name="Slide Number Placeholder 3"/>
          <p:cNvSpPr>
            <a:spLocks noGrp="1"/>
          </p:cNvSpPr>
          <p:nvPr>
            <p:ph type="sldNum" sz="quarter" idx="12"/>
          </p:nvPr>
        </p:nvSpPr>
        <p:spPr/>
        <p:txBody>
          <a:bodyPr/>
          <a:lstStyle/>
          <a:p>
            <a:fld id="{61C894BD-DCE2-4A96-A9AF-225BBEAC2A40}" type="slidenum">
              <a:rPr lang="en-US" smtClean="0"/>
              <a:pPr/>
              <a:t>104</a:t>
            </a:fld>
            <a:endParaRPr lang="en-US" dirty="0"/>
          </a:p>
        </p:txBody>
      </p:sp>
      <p:sp>
        <p:nvSpPr>
          <p:cNvPr id="5" name="Title 4"/>
          <p:cNvSpPr>
            <a:spLocks noGrp="1"/>
          </p:cNvSpPr>
          <p:nvPr>
            <p:ph type="title"/>
          </p:nvPr>
        </p:nvSpPr>
        <p:spPr/>
        <p:txBody>
          <a:bodyPr/>
          <a:lstStyle/>
          <a:p>
            <a:r>
              <a:rPr lang="en-GB" dirty="0"/>
              <a:t>SPTOOL RUN CONTROL FILE</a:t>
            </a:r>
          </a:p>
        </p:txBody>
      </p:sp>
      <p:sp>
        <p:nvSpPr>
          <p:cNvPr id="6" name="Footer Placeholder 7"/>
          <p:cNvSpPr txBox="1">
            <a:spLocks/>
          </p:cNvSpPr>
          <p:nvPr/>
        </p:nvSpPr>
        <p:spPr>
          <a:xfrm>
            <a:off x="4572000" y="6407943"/>
            <a:ext cx="3316128" cy="365125"/>
          </a:xfrm>
          <a:prstGeom prst="rect">
            <a:avLst/>
          </a:prstGeom>
        </p:spPr>
        <p:txBody>
          <a:bodyPr vert="horz" anchor="b"/>
          <a:lstStyle>
            <a:defPPr>
              <a:defRPr lang="en-US"/>
            </a:defPPr>
            <a:lvl1pPr algn="r" rtl="0" eaLnBrk="1" fontAlgn="base" latinLnBrk="0" hangingPunct="1">
              <a:spcBef>
                <a:spcPct val="0"/>
              </a:spcBef>
              <a:spcAft>
                <a:spcPct val="0"/>
              </a:spcAft>
              <a:defRPr kumimoji="0" sz="10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r>
              <a:rPr lang="en-US" dirty="0"/>
              <a:t>International Emissions Inventory Conference Baltimore, MD, August 15, 2017</a:t>
            </a:r>
          </a:p>
        </p:txBody>
      </p:sp>
    </p:spTree>
    <p:extLst>
      <p:ext uri="{BB962C8B-B14F-4D97-AF65-F5344CB8AC3E}">
        <p14:creationId xmlns:p14="http://schemas.microsoft.com/office/powerpoint/2010/main" val="8840077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E207F-3862-4E98-A9AE-4773FE9FFC77}"/>
              </a:ext>
            </a:extLst>
          </p:cNvPr>
          <p:cNvSpPr>
            <a:spLocks noGrp="1"/>
          </p:cNvSpPr>
          <p:nvPr>
            <p:ph type="title"/>
          </p:nvPr>
        </p:nvSpPr>
        <p:spPr/>
        <p:txBody>
          <a:bodyPr/>
          <a:lstStyle/>
          <a:p>
            <a:r>
              <a:rPr lang="en-GB" dirty="0"/>
              <a:t>RUN PARAMETERS</a:t>
            </a:r>
            <a:endParaRPr lang="en-US" dirty="0"/>
          </a:p>
        </p:txBody>
      </p:sp>
      <p:sp>
        <p:nvSpPr>
          <p:cNvPr id="3" name="Content Placeholder 2">
            <a:extLst>
              <a:ext uri="{FF2B5EF4-FFF2-40B4-BE49-F238E27FC236}">
                <a16:creationId xmlns:a16="http://schemas.microsoft.com/office/drawing/2014/main" id="{BD661162-56B5-42E1-8C20-AE0E9187951D}"/>
              </a:ext>
            </a:extLst>
          </p:cNvPr>
          <p:cNvSpPr>
            <a:spLocks noGrp="1"/>
          </p:cNvSpPr>
          <p:nvPr>
            <p:ph idx="1"/>
          </p:nvPr>
        </p:nvSpPr>
        <p:spPr>
          <a:xfrm>
            <a:off x="685800" y="1714500"/>
            <a:ext cx="7772400" cy="3429000"/>
          </a:xfrm>
        </p:spPr>
        <p:txBody>
          <a:bodyPr/>
          <a:lstStyle/>
          <a:p>
            <a:r>
              <a:rPr lang="en-GB" dirty="0"/>
              <a:t>MECH_BASIS – select chemical mechanism to use</a:t>
            </a:r>
          </a:p>
          <a:p>
            <a:r>
              <a:rPr lang="en-GB" dirty="0"/>
              <a:t>OUTPUT – select which output profiles to generate.  O</a:t>
            </a:r>
            <a:r>
              <a:rPr lang="en-US" dirty="0" err="1"/>
              <a:t>ptions</a:t>
            </a:r>
            <a:r>
              <a:rPr lang="en-US" dirty="0"/>
              <a:t> are “VOC” for gas species and “PM” for particulates</a:t>
            </a:r>
            <a:endParaRPr lang="en-GB" dirty="0"/>
          </a:p>
          <a:p>
            <a:r>
              <a:rPr lang="en-GB" dirty="0"/>
              <a:t>RUN_TYPE - The RUN_TYPE options are:  CRITERIA, INTEGRATE, NOINTEGRATE, HAPLIST, and VBS</a:t>
            </a:r>
          </a:p>
          <a:p>
            <a:r>
              <a:rPr lang="en-GB" dirty="0"/>
              <a:t>AQM – </a:t>
            </a:r>
            <a:r>
              <a:rPr lang="en-US" dirty="0"/>
              <a:t>this parameter selects model-correct species names for output files</a:t>
            </a:r>
          </a:p>
          <a:p>
            <a:r>
              <a:rPr lang="en-US" dirty="0"/>
              <a:t>TOLERANCE – specifies acceptable deviation from 100% for the sum of weight percentages (default is 5%)</a:t>
            </a:r>
            <a:endParaRPr lang="en-GB" dirty="0"/>
          </a:p>
          <a:p>
            <a:endParaRPr lang="en-US" dirty="0"/>
          </a:p>
        </p:txBody>
      </p:sp>
      <p:sp>
        <p:nvSpPr>
          <p:cNvPr id="4" name="Footer Placeholder 3">
            <a:extLst>
              <a:ext uri="{FF2B5EF4-FFF2-40B4-BE49-F238E27FC236}">
                <a16:creationId xmlns:a16="http://schemas.microsoft.com/office/drawing/2014/main" id="{57DC27EC-0AD1-462A-9C3E-FFC1F98B0B62}"/>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
        <p:nvSpPr>
          <p:cNvPr id="5" name="Slide Number Placeholder 4">
            <a:extLst>
              <a:ext uri="{FF2B5EF4-FFF2-40B4-BE49-F238E27FC236}">
                <a16:creationId xmlns:a16="http://schemas.microsoft.com/office/drawing/2014/main" id="{FCD57B04-7CD7-43A6-8047-681F696E2A08}"/>
              </a:ext>
            </a:extLst>
          </p:cNvPr>
          <p:cNvSpPr>
            <a:spLocks noGrp="1"/>
          </p:cNvSpPr>
          <p:nvPr>
            <p:ph type="sldNum" sz="quarter" idx="12"/>
          </p:nvPr>
        </p:nvSpPr>
        <p:spPr/>
        <p:txBody>
          <a:bodyPr/>
          <a:lstStyle/>
          <a:p>
            <a:pPr>
              <a:defRPr/>
            </a:pPr>
            <a:fld id="{BEF2A795-0D1C-4340-A163-773CC4D3E4EC}" type="slidenum">
              <a:rPr lang="en-US" smtClean="0"/>
              <a:pPr>
                <a:defRPr/>
              </a:pPr>
              <a:t>105</a:t>
            </a:fld>
            <a:endParaRPr lang="en-US" dirty="0"/>
          </a:p>
        </p:txBody>
      </p:sp>
    </p:spTree>
    <p:extLst>
      <p:ext uri="{BB962C8B-B14F-4D97-AF65-F5344CB8AC3E}">
        <p14:creationId xmlns:p14="http://schemas.microsoft.com/office/powerpoint/2010/main" val="29394520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E8EF6-4AD9-4DC0-8190-0BE59CEDCE89}"/>
              </a:ext>
            </a:extLst>
          </p:cNvPr>
          <p:cNvSpPr>
            <a:spLocks noGrp="1"/>
          </p:cNvSpPr>
          <p:nvPr>
            <p:ph type="title"/>
          </p:nvPr>
        </p:nvSpPr>
        <p:spPr/>
        <p:txBody>
          <a:bodyPr/>
          <a:lstStyle/>
          <a:p>
            <a:r>
              <a:rPr lang="en-GB" dirty="0"/>
              <a:t>SPTOOL FAQ</a:t>
            </a:r>
            <a:endParaRPr lang="en-US" dirty="0"/>
          </a:p>
        </p:txBody>
      </p:sp>
      <p:sp>
        <p:nvSpPr>
          <p:cNvPr id="3" name="Content Placeholder 2">
            <a:extLst>
              <a:ext uri="{FF2B5EF4-FFF2-40B4-BE49-F238E27FC236}">
                <a16:creationId xmlns:a16="http://schemas.microsoft.com/office/drawing/2014/main" id="{60802438-648C-4A9F-9E72-55C6CDC2C9F3}"/>
              </a:ext>
            </a:extLst>
          </p:cNvPr>
          <p:cNvSpPr>
            <a:spLocks noGrp="1"/>
          </p:cNvSpPr>
          <p:nvPr>
            <p:ph idx="1"/>
          </p:nvPr>
        </p:nvSpPr>
        <p:spPr>
          <a:xfrm>
            <a:off x="609600" y="1905000"/>
            <a:ext cx="7772400" cy="3429000"/>
          </a:xfrm>
        </p:spPr>
        <p:txBody>
          <a:bodyPr/>
          <a:lstStyle/>
          <a:p>
            <a:r>
              <a:rPr lang="en-US" sz="2200" dirty="0"/>
              <a:t>What happens when an organic compound used by a profile lacks a defined</a:t>
            </a:r>
            <a:r>
              <a:rPr lang="en-GB" sz="2200" dirty="0"/>
              <a:t> molecular weight?</a:t>
            </a:r>
          </a:p>
          <a:p>
            <a:pPr lvl="1"/>
            <a:r>
              <a:rPr lang="en-GB" sz="1800" dirty="0">
                <a:solidFill>
                  <a:srgbClr val="FF0000"/>
                </a:solidFill>
              </a:rPr>
              <a:t>Any detailed organic compound with an undefined molecular weight is dropped from the profile because a molecular weight is required to compute splits factors.  Dropped mass fraction due to missing molecular weights may takes the profile sum outside the selected tolerance, causing the profile to be dropped. This problem should be resolved by specifying missing molecular weights in the species properties.</a:t>
            </a:r>
            <a:r>
              <a:rPr lang="en-GB" sz="1800" dirty="0"/>
              <a:t> </a:t>
            </a:r>
            <a:endParaRPr lang="en-US" sz="1800" dirty="0"/>
          </a:p>
          <a:p>
            <a:endParaRPr lang="en-US" dirty="0"/>
          </a:p>
        </p:txBody>
      </p:sp>
      <p:sp>
        <p:nvSpPr>
          <p:cNvPr id="4" name="Footer Placeholder 3">
            <a:extLst>
              <a:ext uri="{FF2B5EF4-FFF2-40B4-BE49-F238E27FC236}">
                <a16:creationId xmlns:a16="http://schemas.microsoft.com/office/drawing/2014/main" id="{DF7401A0-EB9C-4165-8958-EFAF0F55852B}"/>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
        <p:nvSpPr>
          <p:cNvPr id="5" name="Slide Number Placeholder 4">
            <a:extLst>
              <a:ext uri="{FF2B5EF4-FFF2-40B4-BE49-F238E27FC236}">
                <a16:creationId xmlns:a16="http://schemas.microsoft.com/office/drawing/2014/main" id="{46AE678B-3772-450B-91A7-9BE1D69A7DF4}"/>
              </a:ext>
            </a:extLst>
          </p:cNvPr>
          <p:cNvSpPr>
            <a:spLocks noGrp="1"/>
          </p:cNvSpPr>
          <p:nvPr>
            <p:ph type="sldNum" sz="quarter" idx="12"/>
          </p:nvPr>
        </p:nvSpPr>
        <p:spPr/>
        <p:txBody>
          <a:bodyPr/>
          <a:lstStyle/>
          <a:p>
            <a:pPr>
              <a:defRPr/>
            </a:pPr>
            <a:fld id="{BEF2A795-0D1C-4340-A163-773CC4D3E4EC}" type="slidenum">
              <a:rPr lang="en-US" smtClean="0"/>
              <a:pPr>
                <a:defRPr/>
              </a:pPr>
              <a:t>106</a:t>
            </a:fld>
            <a:endParaRPr lang="en-US" dirty="0"/>
          </a:p>
        </p:txBody>
      </p:sp>
    </p:spTree>
    <p:extLst>
      <p:ext uri="{BB962C8B-B14F-4D97-AF65-F5344CB8AC3E}">
        <p14:creationId xmlns:p14="http://schemas.microsoft.com/office/powerpoint/2010/main" val="401099897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4920C-DD07-4559-9B5D-55DB69B2E166}"/>
              </a:ext>
            </a:extLst>
          </p:cNvPr>
          <p:cNvSpPr>
            <a:spLocks noGrp="1"/>
          </p:cNvSpPr>
          <p:nvPr>
            <p:ph type="title"/>
          </p:nvPr>
        </p:nvSpPr>
        <p:spPr/>
        <p:txBody>
          <a:bodyPr/>
          <a:lstStyle/>
          <a:p>
            <a:r>
              <a:rPr lang="en-GB" dirty="0"/>
              <a:t>SPTOOL FAQ</a:t>
            </a:r>
            <a:endParaRPr lang="en-US" dirty="0"/>
          </a:p>
        </p:txBody>
      </p:sp>
      <p:sp>
        <p:nvSpPr>
          <p:cNvPr id="3" name="Content Placeholder 2">
            <a:extLst>
              <a:ext uri="{FF2B5EF4-FFF2-40B4-BE49-F238E27FC236}">
                <a16:creationId xmlns:a16="http://schemas.microsoft.com/office/drawing/2014/main" id="{125086B5-7A5C-4698-82F0-03BAA8598A45}"/>
              </a:ext>
            </a:extLst>
          </p:cNvPr>
          <p:cNvSpPr>
            <a:spLocks noGrp="1"/>
          </p:cNvSpPr>
          <p:nvPr>
            <p:ph idx="1"/>
          </p:nvPr>
        </p:nvSpPr>
        <p:spPr>
          <a:xfrm>
            <a:off x="587898" y="1714500"/>
            <a:ext cx="7772400" cy="3429000"/>
          </a:xfrm>
        </p:spPr>
        <p:txBody>
          <a:bodyPr/>
          <a:lstStyle/>
          <a:p>
            <a:r>
              <a:rPr lang="en-US" sz="2200" dirty="0"/>
              <a:t>What happens when an organic compound used by a profile lacks an assignment in the mechanism mapping?</a:t>
            </a:r>
          </a:p>
          <a:p>
            <a:pPr lvl="1"/>
            <a:r>
              <a:rPr lang="en-US" sz="1800" dirty="0">
                <a:solidFill>
                  <a:srgbClr val="FF0000"/>
                </a:solidFill>
              </a:rPr>
              <a:t>SPTOOL issues a warning and the compound is assigned to UNK</a:t>
            </a:r>
            <a:endParaRPr lang="en-US" sz="1800" dirty="0"/>
          </a:p>
          <a:p>
            <a:pPr lvl="1"/>
            <a:endParaRPr lang="en-US" sz="2200" dirty="0"/>
          </a:p>
          <a:p>
            <a:r>
              <a:rPr lang="en-US" sz="2200" dirty="0"/>
              <a:t>When does SPTOOL renormalize a profile?</a:t>
            </a:r>
          </a:p>
          <a:p>
            <a:pPr lvl="1"/>
            <a:r>
              <a:rPr lang="en-US" sz="1800" dirty="0">
                <a:solidFill>
                  <a:srgbClr val="FF0000"/>
                </a:solidFill>
              </a:rPr>
              <a:t>If the sum of mass fractions for a profile is not 100%, and nothing is done to correct the profile, subsequent SMOKE processing will not conserve mass.  SPTOOL renormalizes all gas profiles whose sum is within the tolerance thereby preserving VOC mass.  Profiles outside the tolerance are dropped and a warning is issued.</a:t>
            </a:r>
          </a:p>
          <a:p>
            <a:pPr lvl="1"/>
            <a:r>
              <a:rPr lang="en-US" sz="1800" dirty="0">
                <a:solidFill>
                  <a:srgbClr val="FF0000"/>
                </a:solidFill>
              </a:rPr>
              <a:t>For the AE6 PM profiles, when sum of AE6 PM species is less than 100%, the remaining mass gets assigned to PMOTHR (=100% - sum of AE6). When the sum is greater than 100%, the profiles are dropped with a warning. </a:t>
            </a:r>
            <a:r>
              <a:rPr lang="en-US" sz="1600" dirty="0">
                <a:solidFill>
                  <a:srgbClr val="FF0000"/>
                </a:solidFill>
              </a:rPr>
              <a:t> </a:t>
            </a:r>
          </a:p>
          <a:p>
            <a:endParaRPr lang="en-US" dirty="0"/>
          </a:p>
        </p:txBody>
      </p:sp>
      <p:sp>
        <p:nvSpPr>
          <p:cNvPr id="4" name="Footer Placeholder 3">
            <a:extLst>
              <a:ext uri="{FF2B5EF4-FFF2-40B4-BE49-F238E27FC236}">
                <a16:creationId xmlns:a16="http://schemas.microsoft.com/office/drawing/2014/main" id="{7C41D714-6269-40A3-AF2C-38C65F2E7748}"/>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
        <p:nvSpPr>
          <p:cNvPr id="5" name="Slide Number Placeholder 4">
            <a:extLst>
              <a:ext uri="{FF2B5EF4-FFF2-40B4-BE49-F238E27FC236}">
                <a16:creationId xmlns:a16="http://schemas.microsoft.com/office/drawing/2014/main" id="{4BF2AFEA-AD3C-487D-B92C-F83C156B9A78}"/>
              </a:ext>
            </a:extLst>
          </p:cNvPr>
          <p:cNvSpPr>
            <a:spLocks noGrp="1"/>
          </p:cNvSpPr>
          <p:nvPr>
            <p:ph type="sldNum" sz="quarter" idx="12"/>
          </p:nvPr>
        </p:nvSpPr>
        <p:spPr/>
        <p:txBody>
          <a:bodyPr/>
          <a:lstStyle/>
          <a:p>
            <a:pPr>
              <a:defRPr/>
            </a:pPr>
            <a:fld id="{BEF2A795-0D1C-4340-A163-773CC4D3E4EC}" type="slidenum">
              <a:rPr lang="en-US" smtClean="0"/>
              <a:pPr>
                <a:defRPr/>
              </a:pPr>
              <a:t>107</a:t>
            </a:fld>
            <a:endParaRPr lang="en-US" dirty="0"/>
          </a:p>
        </p:txBody>
      </p:sp>
    </p:spTree>
    <p:extLst>
      <p:ext uri="{BB962C8B-B14F-4D97-AF65-F5344CB8AC3E}">
        <p14:creationId xmlns:p14="http://schemas.microsoft.com/office/powerpoint/2010/main" val="264575593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CD423-50CA-4FBC-8077-722B18D14E1F}"/>
              </a:ext>
            </a:extLst>
          </p:cNvPr>
          <p:cNvSpPr>
            <a:spLocks noGrp="1"/>
          </p:cNvSpPr>
          <p:nvPr>
            <p:ph type="title"/>
          </p:nvPr>
        </p:nvSpPr>
        <p:spPr/>
        <p:txBody>
          <a:bodyPr/>
          <a:lstStyle/>
          <a:p>
            <a:r>
              <a:rPr lang="en-US" dirty="0"/>
              <a:t>OLD SLIDES</a:t>
            </a:r>
          </a:p>
        </p:txBody>
      </p:sp>
      <p:sp>
        <p:nvSpPr>
          <p:cNvPr id="3" name="Content Placeholder 2">
            <a:extLst>
              <a:ext uri="{FF2B5EF4-FFF2-40B4-BE49-F238E27FC236}">
                <a16:creationId xmlns:a16="http://schemas.microsoft.com/office/drawing/2014/main" id="{3B947968-8E4D-4948-B3E9-23852D973330}"/>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D6C89209-5480-4054-A575-19CAB8D77C17}"/>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
        <p:nvSpPr>
          <p:cNvPr id="5" name="Slide Number Placeholder 4">
            <a:extLst>
              <a:ext uri="{FF2B5EF4-FFF2-40B4-BE49-F238E27FC236}">
                <a16:creationId xmlns:a16="http://schemas.microsoft.com/office/drawing/2014/main" id="{D6C5E863-B76E-4B4A-9F75-4FDBC334FB75}"/>
              </a:ext>
            </a:extLst>
          </p:cNvPr>
          <p:cNvSpPr>
            <a:spLocks noGrp="1"/>
          </p:cNvSpPr>
          <p:nvPr>
            <p:ph type="sldNum" sz="quarter" idx="12"/>
          </p:nvPr>
        </p:nvSpPr>
        <p:spPr/>
        <p:txBody>
          <a:bodyPr/>
          <a:lstStyle/>
          <a:p>
            <a:pPr>
              <a:defRPr/>
            </a:pPr>
            <a:fld id="{BEF2A795-0D1C-4340-A163-773CC4D3E4EC}" type="slidenum">
              <a:rPr lang="en-US" smtClean="0"/>
              <a:pPr>
                <a:defRPr/>
              </a:pPr>
              <a:t>108</a:t>
            </a:fld>
            <a:endParaRPr lang="en-US" dirty="0"/>
          </a:p>
        </p:txBody>
      </p:sp>
    </p:spTree>
    <p:extLst>
      <p:ext uri="{BB962C8B-B14F-4D97-AF65-F5344CB8AC3E}">
        <p14:creationId xmlns:p14="http://schemas.microsoft.com/office/powerpoint/2010/main" val="1386258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1143000"/>
            <a:ext cx="7772400" cy="609600"/>
          </a:xfrm>
        </p:spPr>
        <p:txBody>
          <a:bodyPr/>
          <a:lstStyle/>
          <a:p>
            <a:r>
              <a:rPr lang="en-US" sz="3600" dirty="0"/>
              <a:t>WHAT IS SPECIATE? </a:t>
            </a:r>
          </a:p>
        </p:txBody>
      </p:sp>
      <p:sp>
        <p:nvSpPr>
          <p:cNvPr id="6147" name="Rectangle 3"/>
          <p:cNvSpPr>
            <a:spLocks noGrp="1" noChangeArrowheads="1"/>
          </p:cNvSpPr>
          <p:nvPr>
            <p:ph type="body" idx="1"/>
            <p:extLst/>
          </p:nvPr>
        </p:nvSpPr>
        <p:spPr>
          <a:xfrm>
            <a:off x="609600" y="2133600"/>
            <a:ext cx="7848600" cy="3714750"/>
          </a:xfrm>
          <a:noFill/>
        </p:spPr>
        <p:txBody>
          <a:bodyPr anchor="t"/>
          <a:lstStyle/>
          <a:p>
            <a:pPr marL="288925" indent="-288925">
              <a:spcBef>
                <a:spcPct val="0"/>
              </a:spcBef>
              <a:buClr>
                <a:srgbClr val="4D71C1"/>
              </a:buClr>
              <a:buSzPct val="125000"/>
            </a:pPr>
            <a:r>
              <a:rPr lang="en-US" sz="2600" dirty="0"/>
              <a:t>A repository for speciated emissions profiles</a:t>
            </a:r>
          </a:p>
          <a:p>
            <a:pPr marL="579438" lvl="1" indent="-288925">
              <a:spcBef>
                <a:spcPct val="0"/>
              </a:spcBef>
              <a:buClr>
                <a:srgbClr val="4D71C1"/>
              </a:buClr>
              <a:buSzPct val="125000"/>
            </a:pPr>
            <a:r>
              <a:rPr lang="en-US" dirty="0">
                <a:cs typeface="Arial"/>
              </a:rPr>
              <a:t>Profiles added to SPECIATE, but never removed</a:t>
            </a:r>
            <a:endParaRPr lang="en-US" dirty="0"/>
          </a:p>
          <a:p>
            <a:pPr marL="288925" indent="-288925">
              <a:spcBef>
                <a:spcPct val="0"/>
              </a:spcBef>
              <a:buClr>
                <a:srgbClr val="4D71C1"/>
              </a:buClr>
              <a:buSzPct val="125000"/>
            </a:pPr>
            <a:r>
              <a:rPr lang="en-US" sz="2600" dirty="0"/>
              <a:t>A searchable Microsoft</a:t>
            </a:r>
            <a:r>
              <a:rPr lang="en-US" sz="2600" baseline="30000" dirty="0"/>
              <a:t>®</a:t>
            </a:r>
            <a:r>
              <a:rPr lang="en-US" sz="2600" dirty="0"/>
              <a:t> Access</a:t>
            </a:r>
            <a:r>
              <a:rPr lang="en-US" sz="2600" baseline="30000" dirty="0"/>
              <a:t>®</a:t>
            </a:r>
            <a:r>
              <a:rPr lang="en-US" sz="2600" dirty="0"/>
              <a:t> database</a:t>
            </a:r>
          </a:p>
          <a:p>
            <a:pPr marL="288925" indent="-288925">
              <a:spcBef>
                <a:spcPct val="0"/>
              </a:spcBef>
              <a:buClr>
                <a:srgbClr val="4D71C1"/>
              </a:buClr>
              <a:buSzPct val="125000"/>
            </a:pPr>
            <a:r>
              <a:rPr lang="en-US" sz="2600" dirty="0"/>
              <a:t>Profiles for three air pollution emission types:</a:t>
            </a:r>
          </a:p>
          <a:p>
            <a:pPr marL="571500" lvl="1" indent="-287020">
              <a:spcBef>
                <a:spcPct val="0"/>
              </a:spcBef>
              <a:buClr>
                <a:srgbClr val="4D71C1"/>
              </a:buClr>
              <a:buSzPct val="125000"/>
            </a:pPr>
            <a:r>
              <a:rPr lang="en-US" sz="1800" dirty="0"/>
              <a:t>Particulate Matter (PM) – (note there are several PM profile types)</a:t>
            </a:r>
            <a:endParaRPr lang="en-US" sz="1800" dirty="0">
              <a:cs typeface="Arial"/>
            </a:endParaRPr>
          </a:p>
          <a:p>
            <a:pPr marL="571500" lvl="1" indent="-287020">
              <a:spcBef>
                <a:spcPct val="0"/>
              </a:spcBef>
              <a:buClr>
                <a:srgbClr val="4D71C1"/>
              </a:buClr>
              <a:buSzPct val="125000"/>
            </a:pPr>
            <a:r>
              <a:rPr lang="en-US" sz="1800" dirty="0"/>
              <a:t>Total Organic Gases (TOG) </a:t>
            </a:r>
            <a:endParaRPr lang="en-US" sz="1800" dirty="0">
              <a:cs typeface="Arial"/>
            </a:endParaRPr>
          </a:p>
          <a:p>
            <a:pPr marL="571500" lvl="1" indent="-287020">
              <a:spcBef>
                <a:spcPct val="0"/>
              </a:spcBef>
              <a:buClr>
                <a:srgbClr val="4D71C1"/>
              </a:buClr>
              <a:buSzPct val="125000"/>
            </a:pPr>
            <a:r>
              <a:rPr lang="en-US" sz="1800" dirty="0"/>
              <a:t>Other [Mercury (Hg), Nitrogen oxides (NO/NO</a:t>
            </a:r>
            <a:r>
              <a:rPr lang="en-US" sz="1800" baseline="-25000" dirty="0"/>
              <a:t>2</a:t>
            </a:r>
            <a:r>
              <a:rPr lang="en-US" sz="1800" dirty="0"/>
              <a:t>/HONO), semivolatile organic compounds (SVOC)]</a:t>
            </a:r>
            <a:endParaRPr lang="en-US" sz="1800" dirty="0">
              <a:cs typeface="Arial"/>
            </a:endParaRPr>
          </a:p>
          <a:p>
            <a:pPr marL="280670" indent="-287020">
              <a:spcBef>
                <a:spcPct val="0"/>
              </a:spcBef>
              <a:buClr>
                <a:srgbClr val="4D71C1"/>
              </a:buClr>
              <a:buSzPct val="125000"/>
            </a:pPr>
            <a:r>
              <a:rPr lang="en-US" sz="2600" dirty="0"/>
              <a:t>Available on EPA Website: </a:t>
            </a:r>
            <a:r>
              <a:rPr lang="en-US" sz="2800" dirty="0">
                <a:hlinkClick r:id="rId3"/>
              </a:rPr>
              <a:t>https://www.epa.gov/air-emissions-modeling/speciate</a:t>
            </a:r>
            <a:endParaRPr lang="en-US" sz="2600" dirty="0">
              <a:cs typeface="Arial"/>
            </a:endParaRPr>
          </a:p>
        </p:txBody>
      </p:sp>
      <p:sp>
        <p:nvSpPr>
          <p:cNvPr id="3" name="Slide Number Placeholder 2"/>
          <p:cNvSpPr>
            <a:spLocks noGrp="1"/>
          </p:cNvSpPr>
          <p:nvPr>
            <p:ph type="sldNum" sz="quarter" idx="12"/>
          </p:nvPr>
        </p:nvSpPr>
        <p:spPr/>
        <p:txBody>
          <a:bodyPr/>
          <a:lstStyle/>
          <a:p>
            <a:pPr>
              <a:defRPr/>
            </a:pPr>
            <a:fld id="{BEF2A795-0D1C-4340-A163-773CC4D3E4EC}" type="slidenum">
              <a:rPr lang="en-US" smtClean="0"/>
              <a:pPr>
                <a:defRPr/>
              </a:pPr>
              <a:t>10</a:t>
            </a:fld>
            <a:endParaRPr lang="en-US" dirty="0"/>
          </a:p>
        </p:txBody>
      </p:sp>
      <p:sp>
        <p:nvSpPr>
          <p:cNvPr id="2" name="Footer Placeholder 1">
            <a:extLst>
              <a:ext uri="{FF2B5EF4-FFF2-40B4-BE49-F238E27FC236}">
                <a16:creationId xmlns:a16="http://schemas.microsoft.com/office/drawing/2014/main" id="{B44A71E6-A225-4FF6-A4E5-228A18F7783E}"/>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391400" cy="1143000"/>
          </a:xfrm>
        </p:spPr>
        <p:txBody>
          <a:bodyPr/>
          <a:lstStyle/>
          <a:p>
            <a:pPr algn="ctr"/>
            <a:r>
              <a:rPr lang="en-US" dirty="0">
                <a:latin typeface="Arial" panose="020B0604020202020204" pitchFamily="34" charset="0"/>
                <a:cs typeface="Arial" panose="020B0604020202020204" pitchFamily="34" charset="0"/>
              </a:rPr>
              <a:t>PAST EFFORT: 2008 NEI (2013 VOLUNTEER)</a:t>
            </a:r>
            <a:endParaRPr lang="en-US" dirty="0"/>
          </a:p>
        </p:txBody>
      </p:sp>
      <p:sp>
        <p:nvSpPr>
          <p:cNvPr id="3" name="Content Placeholder 2"/>
          <p:cNvSpPr>
            <a:spLocks noGrp="1"/>
          </p:cNvSpPr>
          <p:nvPr>
            <p:ph idx="1"/>
          </p:nvPr>
        </p:nvSpPr>
        <p:spPr>
          <a:xfrm>
            <a:off x="457200" y="1905000"/>
            <a:ext cx="8229600" cy="4191000"/>
          </a:xfrm>
        </p:spPr>
        <p:txBody>
          <a:bodyPr/>
          <a:lstStyle/>
          <a:p>
            <a:r>
              <a:rPr lang="en-US" sz="2800" dirty="0"/>
              <a:t>Found low-hanging fruit in the 2008 NEI Platform</a:t>
            </a:r>
          </a:p>
          <a:p>
            <a:r>
              <a:rPr lang="en-US" sz="2800" dirty="0"/>
              <a:t>Reviewed VOC emission profiles applied to SCCs that are the largest sources of VOCs</a:t>
            </a:r>
          </a:p>
          <a:p>
            <a:r>
              <a:rPr lang="en-US" sz="2800" dirty="0"/>
              <a:t>Identified opportunities for Pulp &amp; Paper</a:t>
            </a:r>
          </a:p>
          <a:p>
            <a:pPr lvl="1"/>
            <a:r>
              <a:rPr lang="en-US" dirty="0"/>
              <a:t>Over 200 source operations linked to generic profiles</a:t>
            </a:r>
          </a:p>
          <a:p>
            <a:pPr lvl="1"/>
            <a:r>
              <a:rPr lang="en-US" dirty="0"/>
              <a:t>Profile 1185: Coal Fired Boiler – Industrial linked to eight largest operations (43 of 144 </a:t>
            </a:r>
            <a:r>
              <a:rPr lang="en-US" dirty="0" err="1"/>
              <a:t>kTpy</a:t>
            </a:r>
            <a:r>
              <a:rPr lang="en-US" dirty="0"/>
              <a:t>)</a:t>
            </a:r>
          </a:p>
          <a:p>
            <a:r>
              <a:rPr lang="en-US" sz="2800" dirty="0"/>
              <a:t>The 2008 NEI had &gt; 500 </a:t>
            </a:r>
            <a:r>
              <a:rPr lang="en-US" sz="2800" dirty="0" err="1"/>
              <a:t>kTpy</a:t>
            </a:r>
            <a:r>
              <a:rPr lang="en-US" sz="2800" dirty="0"/>
              <a:t> of TOG speciated with the default profile (0000). </a:t>
            </a:r>
          </a:p>
          <a:p>
            <a:endParaRPr lang="en-US" sz="2600" dirty="0"/>
          </a:p>
          <a:p>
            <a:pPr lvl="1"/>
            <a:endParaRPr lang="en-US" sz="2600" dirty="0"/>
          </a:p>
          <a:p>
            <a:pPr lvl="1"/>
            <a:endParaRPr lang="en-US" sz="3000" dirty="0"/>
          </a:p>
        </p:txBody>
      </p:sp>
      <p:sp>
        <p:nvSpPr>
          <p:cNvPr id="6" name="Slide Number Placeholder 5"/>
          <p:cNvSpPr>
            <a:spLocks noGrp="1"/>
          </p:cNvSpPr>
          <p:nvPr>
            <p:ph type="sldNum" sz="quarter" idx="12"/>
          </p:nvPr>
        </p:nvSpPr>
        <p:spPr/>
        <p:txBody>
          <a:bodyPr/>
          <a:lstStyle/>
          <a:p>
            <a:pPr>
              <a:defRPr/>
            </a:pPr>
            <a:fld id="{BEF2A795-0D1C-4340-A163-773CC4D3E4EC}" type="slidenum">
              <a:rPr lang="en-US" smtClean="0"/>
              <a:pPr>
                <a:defRPr/>
              </a:pPr>
              <a:t>109</a:t>
            </a:fld>
            <a:endParaRPr lang="en-US" dirty="0"/>
          </a:p>
        </p:txBody>
      </p:sp>
      <p:sp>
        <p:nvSpPr>
          <p:cNvPr id="4" name="Footer Placeholder 3">
            <a:extLst>
              <a:ext uri="{FF2B5EF4-FFF2-40B4-BE49-F238E27FC236}">
                <a16:creationId xmlns:a16="http://schemas.microsoft.com/office/drawing/2014/main" id="{200B2ACC-FE75-4FF3-B671-01083E2BC8B5}"/>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7619873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640081"/>
          </a:xfrm>
        </p:spPr>
        <p:txBody>
          <a:bodyPr/>
          <a:lstStyle/>
          <a:p>
            <a:pPr algn="ctr"/>
            <a:r>
              <a:rPr lang="en-US" sz="3200" dirty="0">
                <a:solidFill>
                  <a:srgbClr val="0B5AA5"/>
                </a:solidFill>
              </a:rPr>
              <a:t>IMPACT OF MISMATCHED PROFILES</a:t>
            </a:r>
          </a:p>
        </p:txBody>
      </p:sp>
      <p:graphicFrame>
        <p:nvGraphicFramePr>
          <p:cNvPr id="5" name="Chart 4" descr="Impact of Mismatched Profiles Chemical Composition: Coal-Fired Boiler - Industrial vs. Pulp &amp; Paper Mills - Kraft Mill Bleach Plants (we. %) Graph"/>
          <p:cNvGraphicFramePr/>
          <p:nvPr>
            <p:extLst>
              <p:ext uri="{D42A27DB-BD31-4B8C-83A1-F6EECF244321}">
                <p14:modId xmlns:p14="http://schemas.microsoft.com/office/powerpoint/2010/main" val="1555205627"/>
              </p:ext>
            </p:extLst>
          </p:nvPr>
        </p:nvGraphicFramePr>
        <p:xfrm>
          <a:off x="468086" y="1676400"/>
          <a:ext cx="8229600" cy="4395788"/>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p:cNvSpPr>
            <a:spLocks noGrp="1"/>
          </p:cNvSpPr>
          <p:nvPr>
            <p:ph type="sldNum" sz="quarter" idx="12"/>
          </p:nvPr>
        </p:nvSpPr>
        <p:spPr/>
        <p:txBody>
          <a:bodyPr/>
          <a:lstStyle/>
          <a:p>
            <a:pPr>
              <a:defRPr/>
            </a:pPr>
            <a:fld id="{BEF2A795-0D1C-4340-A163-773CC4D3E4EC}" type="slidenum">
              <a:rPr lang="en-US" smtClean="0"/>
              <a:pPr>
                <a:defRPr/>
              </a:pPr>
              <a:t>110</a:t>
            </a:fld>
            <a:endParaRPr lang="en-US" dirty="0"/>
          </a:p>
        </p:txBody>
      </p:sp>
      <p:sp>
        <p:nvSpPr>
          <p:cNvPr id="3" name="Footer Placeholder 2">
            <a:extLst>
              <a:ext uri="{FF2B5EF4-FFF2-40B4-BE49-F238E27FC236}">
                <a16:creationId xmlns:a16="http://schemas.microsoft.com/office/drawing/2014/main" id="{429EA916-1508-443E-8403-B80B365B730C}"/>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349332292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458200" cy="1066800"/>
          </a:xfrm>
        </p:spPr>
        <p:txBody>
          <a:bodyPr/>
          <a:lstStyle/>
          <a:p>
            <a:r>
              <a:rPr lang="en-US" sz="3600" dirty="0"/>
              <a:t>PAST EFFORTS: 2011 NEI MODELING PLATFORM IMPROVEMENTS</a:t>
            </a:r>
          </a:p>
        </p:txBody>
      </p:sp>
      <p:sp>
        <p:nvSpPr>
          <p:cNvPr id="3" name="Content Placeholder 2"/>
          <p:cNvSpPr>
            <a:spLocks noGrp="1"/>
          </p:cNvSpPr>
          <p:nvPr>
            <p:ph idx="1"/>
          </p:nvPr>
        </p:nvSpPr>
        <p:spPr>
          <a:xfrm>
            <a:off x="709550" y="2133600"/>
            <a:ext cx="7748650" cy="3810000"/>
          </a:xfrm>
        </p:spPr>
        <p:txBody>
          <a:bodyPr/>
          <a:lstStyle/>
          <a:p>
            <a:pPr marL="227012" indent="-233363"/>
            <a:r>
              <a:rPr lang="en-US" sz="2600" dirty="0"/>
              <a:t>EPA developed and applied appropriate composite source profiles for the Pulp &amp; Paper and Chemical Manufacturing sectors from SPECIATE emissions profiles.</a:t>
            </a:r>
          </a:p>
          <a:p>
            <a:pPr marL="227012" indent="-233363"/>
            <a:r>
              <a:rPr lang="en-US" sz="2600" dirty="0"/>
              <a:t>Pulp and Paper: 97 of 121 </a:t>
            </a:r>
            <a:r>
              <a:rPr lang="en-US" sz="2600" dirty="0" err="1"/>
              <a:t>kTpy</a:t>
            </a:r>
            <a:r>
              <a:rPr lang="en-US" sz="2600" dirty="0"/>
              <a:t> (80%) reassigned from profiles 0000 and 1185</a:t>
            </a:r>
          </a:p>
          <a:p>
            <a:pPr marL="227012" indent="-233363"/>
            <a:r>
              <a:rPr lang="en-US" sz="2600" dirty="0"/>
              <a:t>Chemical Manufacturing: 20 of 90 </a:t>
            </a:r>
            <a:r>
              <a:rPr lang="en-US" sz="2600" dirty="0" err="1"/>
              <a:t>kTpy</a:t>
            </a:r>
            <a:r>
              <a:rPr lang="en-US" sz="2600" dirty="0"/>
              <a:t> (22%) reassigned from profile 0000</a:t>
            </a:r>
          </a:p>
          <a:p>
            <a:pPr marL="227012" indent="-233363"/>
            <a:r>
              <a:rPr lang="en-US" sz="2600" dirty="0"/>
              <a:t>Composite profiles were added to SPECIATE 4.5.</a:t>
            </a:r>
          </a:p>
          <a:p>
            <a:pPr marL="227012" indent="-233363"/>
            <a:endParaRPr lang="en-US" sz="2600" dirty="0"/>
          </a:p>
          <a:p>
            <a:pPr marL="227012" indent="-233363"/>
            <a:endParaRPr lang="en-US" sz="2600" dirty="0"/>
          </a:p>
        </p:txBody>
      </p:sp>
      <p:sp>
        <p:nvSpPr>
          <p:cNvPr id="6" name="Slide Number Placeholder 5"/>
          <p:cNvSpPr>
            <a:spLocks noGrp="1"/>
          </p:cNvSpPr>
          <p:nvPr>
            <p:ph type="sldNum" sz="quarter" idx="12"/>
          </p:nvPr>
        </p:nvSpPr>
        <p:spPr/>
        <p:txBody>
          <a:bodyPr/>
          <a:lstStyle/>
          <a:p>
            <a:pPr>
              <a:defRPr/>
            </a:pPr>
            <a:fld id="{BEF2A795-0D1C-4340-A163-773CC4D3E4EC}" type="slidenum">
              <a:rPr lang="en-US" smtClean="0"/>
              <a:pPr>
                <a:defRPr/>
              </a:pPr>
              <a:t>111</a:t>
            </a:fld>
            <a:endParaRPr lang="en-US" dirty="0"/>
          </a:p>
        </p:txBody>
      </p:sp>
      <p:sp>
        <p:nvSpPr>
          <p:cNvPr id="4" name="Footer Placeholder 3">
            <a:extLst>
              <a:ext uri="{FF2B5EF4-FFF2-40B4-BE49-F238E27FC236}">
                <a16:creationId xmlns:a16="http://schemas.microsoft.com/office/drawing/2014/main" id="{8ED34F91-34C6-4380-8286-94C2AA309108}"/>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249819513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83CE-878B-45D3-8511-EF0F641C8207}"/>
              </a:ext>
            </a:extLst>
          </p:cNvPr>
          <p:cNvSpPr>
            <a:spLocks noGrp="1"/>
          </p:cNvSpPr>
          <p:nvPr>
            <p:ph type="title"/>
          </p:nvPr>
        </p:nvSpPr>
        <p:spPr>
          <a:xfrm>
            <a:off x="762000" y="762000"/>
            <a:ext cx="7620000" cy="990600"/>
          </a:xfrm>
        </p:spPr>
        <p:txBody>
          <a:bodyPr/>
          <a:lstStyle/>
          <a:p>
            <a:r>
              <a:rPr lang="en-US" dirty="0"/>
              <a:t>Overview for Using Data Development Guidelines</a:t>
            </a:r>
          </a:p>
        </p:txBody>
      </p:sp>
      <p:pic>
        <p:nvPicPr>
          <p:cNvPr id="7" name="Content Placeholder 6" descr="Overview for using data development guidelines steps">
            <a:extLst>
              <a:ext uri="{FF2B5EF4-FFF2-40B4-BE49-F238E27FC236}">
                <a16:creationId xmlns:a16="http://schemas.microsoft.com/office/drawing/2014/main" id="{19A437BA-4A79-4E6F-9DD5-788D868DE43B}"/>
              </a:ext>
            </a:extLst>
          </p:cNvPr>
          <p:cNvPicPr>
            <a:picLocks noGrp="1" noChangeAspect="1"/>
          </p:cNvPicPr>
          <p:nvPr>
            <p:ph idx="1"/>
          </p:nvPr>
        </p:nvPicPr>
        <p:blipFill>
          <a:blip r:embed="rId3"/>
          <a:stretch>
            <a:fillRect/>
          </a:stretch>
        </p:blipFill>
        <p:spPr>
          <a:xfrm>
            <a:off x="914400" y="1932874"/>
            <a:ext cx="6934200" cy="4667016"/>
          </a:xfrm>
          <a:prstGeom prst="rect">
            <a:avLst/>
          </a:prstGeom>
        </p:spPr>
      </p:pic>
      <p:sp>
        <p:nvSpPr>
          <p:cNvPr id="4" name="Footer Placeholder 3">
            <a:extLst>
              <a:ext uri="{FF2B5EF4-FFF2-40B4-BE49-F238E27FC236}">
                <a16:creationId xmlns:a16="http://schemas.microsoft.com/office/drawing/2014/main" id="{1AC707EB-0B3A-4DBE-AFFD-A3CA6FB8A1F3}"/>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
        <p:nvSpPr>
          <p:cNvPr id="5" name="Slide Number Placeholder 4">
            <a:extLst>
              <a:ext uri="{FF2B5EF4-FFF2-40B4-BE49-F238E27FC236}">
                <a16:creationId xmlns:a16="http://schemas.microsoft.com/office/drawing/2014/main" id="{038CF8E4-B02E-46ED-8215-A5A4DD7C244A}"/>
              </a:ext>
            </a:extLst>
          </p:cNvPr>
          <p:cNvSpPr>
            <a:spLocks noGrp="1"/>
          </p:cNvSpPr>
          <p:nvPr>
            <p:ph type="sldNum" sz="quarter" idx="12"/>
          </p:nvPr>
        </p:nvSpPr>
        <p:spPr/>
        <p:txBody>
          <a:bodyPr/>
          <a:lstStyle/>
          <a:p>
            <a:pPr>
              <a:defRPr/>
            </a:pPr>
            <a:fld id="{BEF2A795-0D1C-4340-A163-773CC4D3E4EC}" type="slidenum">
              <a:rPr lang="en-US" smtClean="0"/>
              <a:pPr>
                <a:defRPr/>
              </a:pPr>
              <a:t>112</a:t>
            </a:fld>
            <a:endParaRPr lang="en-US" dirty="0"/>
          </a:p>
        </p:txBody>
      </p:sp>
    </p:spTree>
    <p:extLst>
      <p:ext uri="{BB962C8B-B14F-4D97-AF65-F5344CB8AC3E}">
        <p14:creationId xmlns:p14="http://schemas.microsoft.com/office/powerpoint/2010/main" val="657686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1143000"/>
            <a:ext cx="7772400" cy="609600"/>
          </a:xfrm>
        </p:spPr>
        <p:txBody>
          <a:bodyPr/>
          <a:lstStyle/>
          <a:p>
            <a:r>
              <a:rPr lang="en-US" sz="3600" dirty="0"/>
              <a:t>WHAT IS SPECIATE? </a:t>
            </a:r>
          </a:p>
        </p:txBody>
      </p:sp>
      <p:sp>
        <p:nvSpPr>
          <p:cNvPr id="6147" name="Rectangle 3"/>
          <p:cNvSpPr>
            <a:spLocks noGrp="1" noChangeArrowheads="1"/>
          </p:cNvSpPr>
          <p:nvPr>
            <p:ph type="body" idx="1"/>
            <p:extLst/>
          </p:nvPr>
        </p:nvSpPr>
        <p:spPr>
          <a:xfrm>
            <a:off x="571500" y="1981200"/>
            <a:ext cx="7848600" cy="3293745"/>
          </a:xfrm>
          <a:noFill/>
        </p:spPr>
        <p:txBody>
          <a:bodyPr anchor="t"/>
          <a:lstStyle/>
          <a:p>
            <a:pPr marL="280670" indent="-287020">
              <a:spcBef>
                <a:spcPct val="0"/>
              </a:spcBef>
              <a:buClr>
                <a:srgbClr val="4D71C1"/>
              </a:buClr>
              <a:buSzPct val="125000"/>
            </a:pPr>
            <a:r>
              <a:rPr lang="en-US" sz="2600" dirty="0"/>
              <a:t>Species include metals, ions, elements, organic and inorganic compounds</a:t>
            </a:r>
            <a:endParaRPr lang="en-US" dirty="0"/>
          </a:p>
          <a:p>
            <a:pPr marL="280670" indent="-287020">
              <a:spcBef>
                <a:spcPct val="0"/>
              </a:spcBef>
              <a:buClr>
                <a:srgbClr val="4D71C1"/>
              </a:buClr>
              <a:buSzPct val="125000"/>
            </a:pPr>
            <a:r>
              <a:rPr lang="en-US" sz="2600" dirty="0"/>
              <a:t>PM profiles are size-segregated (PM</a:t>
            </a:r>
            <a:r>
              <a:rPr lang="en-US" sz="2600" baseline="-25000" dirty="0"/>
              <a:t>10</a:t>
            </a:r>
            <a:r>
              <a:rPr lang="en-US" sz="2600" dirty="0"/>
              <a:t>, PM</a:t>
            </a:r>
            <a:r>
              <a:rPr lang="en-US" sz="2600" baseline="-25000" dirty="0"/>
              <a:t>2.5</a:t>
            </a:r>
            <a:r>
              <a:rPr lang="en-US" sz="2600" dirty="0"/>
              <a:t>)</a:t>
            </a:r>
            <a:endParaRPr lang="en-US" sz="2600" dirty="0">
              <a:cs typeface="Arial"/>
            </a:endParaRPr>
          </a:p>
          <a:p>
            <a:pPr marL="280670" indent="-287020">
              <a:spcBef>
                <a:spcPct val="0"/>
              </a:spcBef>
              <a:buClr>
                <a:srgbClr val="4D71C1"/>
              </a:buClr>
              <a:buSzPct val="125000"/>
            </a:pPr>
            <a:r>
              <a:rPr lang="en-US" sz="2600" dirty="0"/>
              <a:t>Lots of metadata (references, test methods, notes, geographic region…)</a:t>
            </a:r>
          </a:p>
          <a:p>
            <a:pPr marL="280670" indent="-287020">
              <a:spcBef>
                <a:spcPct val="0"/>
              </a:spcBef>
              <a:buClr>
                <a:srgbClr val="4D71C1"/>
              </a:buClr>
              <a:buSzPct val="125000"/>
            </a:pPr>
            <a:r>
              <a:rPr lang="en-US" sz="2600" dirty="0"/>
              <a:t>Profiles are rated for quality </a:t>
            </a:r>
          </a:p>
          <a:p>
            <a:pPr marL="571183" lvl="1" indent="-287020">
              <a:spcBef>
                <a:spcPct val="0"/>
              </a:spcBef>
              <a:buClr>
                <a:srgbClr val="4D71C1"/>
              </a:buClr>
              <a:buSzPct val="125000"/>
            </a:pPr>
            <a:r>
              <a:rPr lang="en-US" sz="2600" dirty="0"/>
              <a:t> Pre-5.0: Judgement (J), vintage (V), number of data points (D) </a:t>
            </a:r>
          </a:p>
          <a:p>
            <a:pPr marL="571183" lvl="1" indent="-287020">
              <a:spcBef>
                <a:spcPct val="0"/>
              </a:spcBef>
              <a:buClr>
                <a:srgbClr val="4D71C1"/>
              </a:buClr>
              <a:buSzPct val="125000"/>
            </a:pPr>
            <a:r>
              <a:rPr lang="en-US" sz="2600" dirty="0"/>
              <a:t>Post 5.0: QSCORE (more detailed evaluation to be covered later)</a:t>
            </a:r>
            <a:endParaRPr lang="en-US" sz="2600" dirty="0">
              <a:cs typeface="Arial"/>
            </a:endParaRPr>
          </a:p>
          <a:p>
            <a:pPr marL="280670" indent="-287020">
              <a:spcBef>
                <a:spcPct val="0"/>
              </a:spcBef>
              <a:buClr>
                <a:srgbClr val="4D71C1"/>
              </a:buClr>
              <a:buSzPct val="125000"/>
            </a:pPr>
            <a:endParaRPr lang="en-US" sz="2600" dirty="0">
              <a:cs typeface="Arial"/>
            </a:endParaRPr>
          </a:p>
          <a:p>
            <a:endParaRPr lang="en-US" sz="1400" dirty="0"/>
          </a:p>
        </p:txBody>
      </p:sp>
      <p:sp>
        <p:nvSpPr>
          <p:cNvPr id="3" name="Slide Number Placeholder 2"/>
          <p:cNvSpPr>
            <a:spLocks noGrp="1"/>
          </p:cNvSpPr>
          <p:nvPr>
            <p:ph type="sldNum" sz="quarter" idx="12"/>
          </p:nvPr>
        </p:nvSpPr>
        <p:spPr/>
        <p:txBody>
          <a:bodyPr/>
          <a:lstStyle/>
          <a:p>
            <a:pPr>
              <a:defRPr/>
            </a:pPr>
            <a:fld id="{BEF2A795-0D1C-4340-A163-773CC4D3E4EC}" type="slidenum">
              <a:rPr lang="en-US" smtClean="0"/>
              <a:pPr>
                <a:defRPr/>
              </a:pPr>
              <a:t>11</a:t>
            </a:fld>
            <a:endParaRPr lang="en-US" dirty="0"/>
          </a:p>
        </p:txBody>
      </p:sp>
      <p:sp>
        <p:nvSpPr>
          <p:cNvPr id="2" name="Footer Placeholder 1">
            <a:extLst>
              <a:ext uri="{FF2B5EF4-FFF2-40B4-BE49-F238E27FC236}">
                <a16:creationId xmlns:a16="http://schemas.microsoft.com/office/drawing/2014/main" id="{DB2A76C4-A0DD-48EE-929E-97AC516E035E}"/>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2009991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27890-9B6C-424C-BF40-233D6F8DB828}"/>
              </a:ext>
            </a:extLst>
          </p:cNvPr>
          <p:cNvSpPr>
            <a:spLocks noGrp="1"/>
          </p:cNvSpPr>
          <p:nvPr>
            <p:ph type="title"/>
          </p:nvPr>
        </p:nvSpPr>
        <p:spPr>
          <a:xfrm>
            <a:off x="838200" y="635520"/>
            <a:ext cx="7620000" cy="990600"/>
          </a:xfrm>
        </p:spPr>
        <p:txBody>
          <a:bodyPr/>
          <a:lstStyle/>
          <a:p>
            <a:r>
              <a:rPr lang="en-US" dirty="0"/>
              <a:t>Types of Profiles in SPECIATE</a:t>
            </a:r>
          </a:p>
        </p:txBody>
      </p:sp>
      <p:sp>
        <p:nvSpPr>
          <p:cNvPr id="4" name="Footer Placeholder 3">
            <a:extLst>
              <a:ext uri="{FF2B5EF4-FFF2-40B4-BE49-F238E27FC236}">
                <a16:creationId xmlns:a16="http://schemas.microsoft.com/office/drawing/2014/main" id="{D82D29DA-6295-4464-B654-CD9911D0157C}"/>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
        <p:nvSpPr>
          <p:cNvPr id="5" name="Slide Number Placeholder 4">
            <a:extLst>
              <a:ext uri="{FF2B5EF4-FFF2-40B4-BE49-F238E27FC236}">
                <a16:creationId xmlns:a16="http://schemas.microsoft.com/office/drawing/2014/main" id="{FE4B0BAA-483D-4C44-906B-A8038E2D0A9E}"/>
              </a:ext>
            </a:extLst>
          </p:cNvPr>
          <p:cNvSpPr>
            <a:spLocks noGrp="1"/>
          </p:cNvSpPr>
          <p:nvPr>
            <p:ph type="sldNum" sz="quarter" idx="12"/>
          </p:nvPr>
        </p:nvSpPr>
        <p:spPr/>
        <p:txBody>
          <a:bodyPr/>
          <a:lstStyle/>
          <a:p>
            <a:pPr>
              <a:defRPr/>
            </a:pPr>
            <a:fld id="{BEF2A795-0D1C-4340-A163-773CC4D3E4EC}" type="slidenum">
              <a:rPr lang="en-US" smtClean="0"/>
              <a:pPr>
                <a:defRPr/>
              </a:pPr>
              <a:t>12</a:t>
            </a:fld>
            <a:endParaRPr lang="en-US" dirty="0"/>
          </a:p>
        </p:txBody>
      </p:sp>
      <p:sp>
        <p:nvSpPr>
          <p:cNvPr id="6" name="Content Placeholder 2" descr="Types of Profiles in Speciate">
            <a:extLst>
              <a:ext uri="{FF2B5EF4-FFF2-40B4-BE49-F238E27FC236}">
                <a16:creationId xmlns:a16="http://schemas.microsoft.com/office/drawing/2014/main" id="{10EEA319-BAE2-4DE0-B054-BEFEB396D824}"/>
              </a:ext>
            </a:extLst>
          </p:cNvPr>
          <p:cNvSpPr txBox="1">
            <a:spLocks/>
          </p:cNvSpPr>
          <p:nvPr/>
        </p:nvSpPr>
        <p:spPr>
          <a:xfrm>
            <a:off x="685800" y="1714500"/>
            <a:ext cx="7772400" cy="3429000"/>
          </a:xfrm>
          <a:prstGeom prst="rect">
            <a:avLst/>
          </a:prstGeom>
        </p:spPr>
        <p:txBody>
          <a:bodyPr anchor="t"/>
          <a:lstStyle>
            <a:lvl1pPr marL="168275" indent="-168275" algn="l" rtl="0" eaLnBrk="0" fontAlgn="base" hangingPunct="0">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0" fontAlgn="base" hangingPunct="0">
              <a:spcBef>
                <a:spcPct val="20000"/>
              </a:spcBef>
              <a:spcAft>
                <a:spcPct val="0"/>
              </a:spcAft>
              <a:buClr>
                <a:srgbClr val="355777"/>
              </a:buClr>
              <a:buChar char="–"/>
              <a:defRPr sz="2400">
                <a:solidFill>
                  <a:schemeClr val="tx1"/>
                </a:solidFill>
                <a:latin typeface="+mn-lt"/>
                <a:ea typeface="+mn-ea"/>
              </a:defRPr>
            </a:lvl2pPr>
            <a:lvl3pPr marL="742950" indent="-168275" algn="l" rtl="0" eaLnBrk="0" fontAlgn="base" hangingPunct="0">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0" fontAlgn="base" hangingPunct="0">
              <a:spcBef>
                <a:spcPct val="20000"/>
              </a:spcBef>
              <a:spcAft>
                <a:spcPct val="0"/>
              </a:spcAft>
              <a:buClr>
                <a:srgbClr val="355777"/>
              </a:buClr>
              <a:buChar char="–"/>
              <a:defRPr sz="2400">
                <a:solidFill>
                  <a:schemeClr val="tx1"/>
                </a:solidFill>
                <a:latin typeface="+mn-lt"/>
                <a:ea typeface="+mn-ea"/>
              </a:defRPr>
            </a:lvl4pPr>
            <a:lvl5pPr marL="1317625" indent="-176213" algn="l" rtl="0" eaLnBrk="0" fontAlgn="base" hangingPunct="0">
              <a:spcBef>
                <a:spcPct val="20000"/>
              </a:spcBef>
              <a:spcAft>
                <a:spcPct val="0"/>
              </a:spcAft>
              <a:buClr>
                <a:srgbClr val="355777"/>
              </a:buClr>
              <a:buChar char="»"/>
              <a:defRPr sz="2400" i="1">
                <a:solidFill>
                  <a:schemeClr val="tx1"/>
                </a:solidFill>
                <a:latin typeface="+mn-lt"/>
                <a:ea typeface="+mn-ea"/>
              </a:defRPr>
            </a:lvl5pPr>
            <a:lvl6pPr marL="1774825" indent="-176213" algn="l" rtl="0" fontAlgn="base">
              <a:spcBef>
                <a:spcPct val="20000"/>
              </a:spcBef>
              <a:spcAft>
                <a:spcPct val="0"/>
              </a:spcAft>
              <a:buClr>
                <a:srgbClr val="355777"/>
              </a:buClr>
              <a:buChar char="»"/>
              <a:defRPr sz="2400" i="1">
                <a:solidFill>
                  <a:schemeClr val="tx1"/>
                </a:solidFill>
                <a:latin typeface="+mn-lt"/>
                <a:ea typeface="+mn-ea"/>
              </a:defRPr>
            </a:lvl6pPr>
            <a:lvl7pPr marL="2232025" indent="-176213" algn="l" rtl="0" fontAlgn="base">
              <a:spcBef>
                <a:spcPct val="20000"/>
              </a:spcBef>
              <a:spcAft>
                <a:spcPct val="0"/>
              </a:spcAft>
              <a:buClr>
                <a:srgbClr val="355777"/>
              </a:buClr>
              <a:buChar char="»"/>
              <a:defRPr sz="2400" i="1">
                <a:solidFill>
                  <a:schemeClr val="tx1"/>
                </a:solidFill>
                <a:latin typeface="+mn-lt"/>
                <a:ea typeface="+mn-ea"/>
              </a:defRPr>
            </a:lvl7pPr>
            <a:lvl8pPr marL="2689225" indent="-176213" algn="l" rtl="0" fontAlgn="base">
              <a:spcBef>
                <a:spcPct val="20000"/>
              </a:spcBef>
              <a:spcAft>
                <a:spcPct val="0"/>
              </a:spcAft>
              <a:buClr>
                <a:srgbClr val="355777"/>
              </a:buClr>
              <a:buChar char="»"/>
              <a:defRPr sz="2400" i="1">
                <a:solidFill>
                  <a:schemeClr val="tx1"/>
                </a:solidFill>
                <a:latin typeface="+mn-lt"/>
                <a:ea typeface="+mn-ea"/>
              </a:defRPr>
            </a:lvl8pPr>
            <a:lvl9pPr marL="3146425" indent="-176213" algn="l" rtl="0" fontAlgn="base">
              <a:spcBef>
                <a:spcPct val="20000"/>
              </a:spcBef>
              <a:spcAft>
                <a:spcPct val="0"/>
              </a:spcAft>
              <a:buClr>
                <a:srgbClr val="355777"/>
              </a:buClr>
              <a:buChar char="»"/>
              <a:defRPr sz="2400" i="1">
                <a:solidFill>
                  <a:schemeClr val="tx1"/>
                </a:solidFill>
                <a:latin typeface="+mn-lt"/>
                <a:ea typeface="+mn-ea"/>
              </a:defRPr>
            </a:lvl9pPr>
          </a:lstStyle>
          <a:p>
            <a:endParaRPr lang="en-US" sz="2000" kern="0" dirty="0">
              <a:cs typeface="Arial"/>
            </a:endParaRPr>
          </a:p>
        </p:txBody>
      </p:sp>
      <p:sp>
        <p:nvSpPr>
          <p:cNvPr id="8" name="Content Placeholder 7">
            <a:extLst>
              <a:ext uri="{FF2B5EF4-FFF2-40B4-BE49-F238E27FC236}">
                <a16:creationId xmlns:a16="http://schemas.microsoft.com/office/drawing/2014/main" id="{97D5D2CC-3576-44F2-ABFC-86909FDD2AB3}"/>
              </a:ext>
            </a:extLst>
          </p:cNvPr>
          <p:cNvSpPr>
            <a:spLocks noGrp="1"/>
          </p:cNvSpPr>
          <p:nvPr>
            <p:ph idx="1"/>
          </p:nvPr>
        </p:nvSpPr>
        <p:spPr>
          <a:xfrm>
            <a:off x="381000" y="1591484"/>
            <a:ext cx="8534400" cy="5522942"/>
          </a:xfrm>
        </p:spPr>
        <p:txBody>
          <a:bodyPr/>
          <a:lstStyle/>
          <a:p>
            <a:r>
              <a:rPr lang="en-US" sz="2000" dirty="0">
                <a:solidFill>
                  <a:srgbClr val="7030A0"/>
                </a:solidFill>
              </a:rPr>
              <a:t>GAS – Organic gas, based on VOC or TOG</a:t>
            </a:r>
          </a:p>
          <a:p>
            <a:r>
              <a:rPr lang="en-US" sz="2000" dirty="0">
                <a:solidFill>
                  <a:srgbClr val="7030A0"/>
                </a:solidFill>
              </a:rPr>
              <a:t>GAS-VBS – Used for volatility basis set (VBS) treatment in air quality models (contains intermediate volatility explicit and lumped species based on saturation vapor pressure)</a:t>
            </a:r>
          </a:p>
          <a:p>
            <a:pPr marL="0" indent="0">
              <a:buNone/>
            </a:pPr>
            <a:endParaRPr lang="en-US" sz="800" dirty="0"/>
          </a:p>
          <a:p>
            <a:r>
              <a:rPr lang="en-US" sz="2000" dirty="0">
                <a:solidFill>
                  <a:srgbClr val="006600"/>
                </a:solidFill>
              </a:rPr>
              <a:t>PM-Simplified – Model-ready for AE5 aerosol mechanism</a:t>
            </a:r>
          </a:p>
          <a:p>
            <a:r>
              <a:rPr lang="en-US" sz="2000" dirty="0">
                <a:solidFill>
                  <a:srgbClr val="006600"/>
                </a:solidFill>
              </a:rPr>
              <a:t>PM-AE6 – Model-ready for AE6/AE7 aerosol mechanism</a:t>
            </a:r>
          </a:p>
          <a:p>
            <a:r>
              <a:rPr lang="en-US" sz="2000" dirty="0">
                <a:solidFill>
                  <a:srgbClr val="006600"/>
                </a:solidFill>
              </a:rPr>
              <a:t>PM-VBS – Model-ready for VBS treatment in chemical transport models (contains organic carbon and non-carbon organic matter lumped species broken out by saturation vapor pressure; includes SVOCs)</a:t>
            </a:r>
          </a:p>
          <a:p>
            <a:r>
              <a:rPr lang="en-US" sz="2000" dirty="0">
                <a:solidFill>
                  <a:srgbClr val="006600"/>
                </a:solidFill>
              </a:rPr>
              <a:t>PM – Any other PM  (i.e., not model-ready)</a:t>
            </a:r>
            <a:endParaRPr lang="en-US" sz="2000" dirty="0"/>
          </a:p>
          <a:p>
            <a:endParaRPr lang="en-US" sz="800" dirty="0">
              <a:cs typeface="Arial"/>
            </a:endParaRPr>
          </a:p>
          <a:p>
            <a:r>
              <a:rPr lang="en-US" sz="2000" dirty="0">
                <a:solidFill>
                  <a:srgbClr val="D60093"/>
                </a:solidFill>
              </a:rPr>
              <a:t>OTHER – Mercury, NOX, semi-volatile VOC (SVOC)</a:t>
            </a:r>
          </a:p>
          <a:p>
            <a:endParaRPr lang="en-US" sz="2000" dirty="0"/>
          </a:p>
        </p:txBody>
      </p:sp>
    </p:spTree>
    <p:extLst>
      <p:ext uri="{BB962C8B-B14F-4D97-AF65-F5344CB8AC3E}">
        <p14:creationId xmlns:p14="http://schemas.microsoft.com/office/powerpoint/2010/main" val="1239080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543800" cy="990600"/>
          </a:xfrm>
        </p:spPr>
        <p:txBody>
          <a:bodyPr/>
          <a:lstStyle/>
          <a:p>
            <a:r>
              <a:rPr lang="en-US" dirty="0"/>
              <a:t>KEY TABLES IN SPECIATE</a:t>
            </a:r>
          </a:p>
        </p:txBody>
      </p:sp>
      <p:sp>
        <p:nvSpPr>
          <p:cNvPr id="3" name="Content Placeholder 2"/>
          <p:cNvSpPr>
            <a:spLocks noGrp="1"/>
          </p:cNvSpPr>
          <p:nvPr>
            <p:ph idx="1"/>
          </p:nvPr>
        </p:nvSpPr>
        <p:spPr>
          <a:xfrm>
            <a:off x="381000" y="1752600"/>
            <a:ext cx="7772400" cy="4343400"/>
          </a:xfrm>
        </p:spPr>
        <p:txBody>
          <a:bodyPr/>
          <a:lstStyle/>
          <a:p>
            <a:r>
              <a:rPr lang="en-US" dirty="0"/>
              <a:t>PROFILES  </a:t>
            </a:r>
          </a:p>
          <a:p>
            <a:pPr marL="0" indent="0">
              <a:buNone/>
            </a:pPr>
            <a:endParaRPr lang="en-US" dirty="0"/>
          </a:p>
          <a:p>
            <a:r>
              <a:rPr lang="en-US" dirty="0"/>
              <a:t>SPECIES</a:t>
            </a:r>
          </a:p>
          <a:p>
            <a:pPr marL="0" indent="0">
              <a:buNone/>
            </a:pPr>
            <a:endParaRPr lang="en-US" dirty="0"/>
          </a:p>
          <a:p>
            <a:r>
              <a:rPr lang="en-US" dirty="0"/>
              <a:t>SPECIES_PROPERTIES</a:t>
            </a:r>
          </a:p>
          <a:p>
            <a:endParaRPr lang="en-US" dirty="0"/>
          </a:p>
          <a:p>
            <a:endParaRPr lang="en-US" dirty="0"/>
          </a:p>
          <a:p>
            <a:r>
              <a:rPr lang="en-US" dirty="0"/>
              <a:t>KEYWORD-REFERENCE</a:t>
            </a:r>
          </a:p>
          <a:p>
            <a:endParaRPr lang="en-US" dirty="0"/>
          </a:p>
        </p:txBody>
      </p:sp>
      <p:sp>
        <p:nvSpPr>
          <p:cNvPr id="6" name="Slide Number Placeholder 5"/>
          <p:cNvSpPr>
            <a:spLocks noGrp="1"/>
          </p:cNvSpPr>
          <p:nvPr>
            <p:ph type="sldNum" sz="quarter" idx="12"/>
          </p:nvPr>
        </p:nvSpPr>
        <p:spPr/>
        <p:txBody>
          <a:bodyPr/>
          <a:lstStyle/>
          <a:p>
            <a:pPr>
              <a:defRPr/>
            </a:pPr>
            <a:fld id="{BEF2A795-0D1C-4340-A163-773CC4D3E4EC}" type="slidenum">
              <a:rPr lang="en-US" smtClean="0"/>
              <a:pPr>
                <a:defRPr/>
              </a:pPr>
              <a:t>13</a:t>
            </a:fld>
            <a:endParaRPr lang="en-US" dirty="0"/>
          </a:p>
        </p:txBody>
      </p:sp>
      <p:sp>
        <p:nvSpPr>
          <p:cNvPr id="4" name="Right Brace 3">
            <a:extLst>
              <a:ext uri="{C183D7F6-B498-43B3-948B-1728B52AA6E4}">
                <adec:decorative xmlns:adec="http://schemas.microsoft.com/office/drawing/2017/decorative" val="1"/>
              </a:ext>
            </a:extLst>
          </p:cNvPr>
          <p:cNvSpPr/>
          <p:nvPr/>
        </p:nvSpPr>
        <p:spPr bwMode="auto">
          <a:xfrm>
            <a:off x="2971800" y="1776046"/>
            <a:ext cx="457200" cy="523693"/>
          </a:xfrm>
          <a:prstGeom prst="rightBr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5" name="TextBox 4"/>
          <p:cNvSpPr txBox="1"/>
          <p:nvPr/>
        </p:nvSpPr>
        <p:spPr>
          <a:xfrm>
            <a:off x="4719735" y="4812759"/>
            <a:ext cx="4385866" cy="1661993"/>
          </a:xfrm>
          <a:prstGeom prst="rect">
            <a:avLst/>
          </a:prstGeom>
          <a:noFill/>
        </p:spPr>
        <p:txBody>
          <a:bodyPr wrap="square" rtlCol="0">
            <a:spAutoFit/>
          </a:bodyPr>
          <a:lstStyle/>
          <a:p>
            <a:r>
              <a:rPr lang="en-US" dirty="0"/>
              <a:t>Keywords, References, Reference Properties </a:t>
            </a:r>
            <a:r>
              <a:rPr lang="en-US" sz="1800" dirty="0"/>
              <a:t>(multiple references separated by carriage returns)  </a:t>
            </a:r>
          </a:p>
          <a:p>
            <a:r>
              <a:rPr lang="en-US" sz="1800" dirty="0"/>
              <a:t>Derived from </a:t>
            </a:r>
            <a:r>
              <a:rPr lang="en-US" sz="1800" b="1" dirty="0" err="1"/>
              <a:t>MasterReferenceList</a:t>
            </a:r>
            <a:r>
              <a:rPr lang="en-US" sz="1800" dirty="0"/>
              <a:t> table</a:t>
            </a:r>
          </a:p>
        </p:txBody>
      </p:sp>
      <p:sp>
        <p:nvSpPr>
          <p:cNvPr id="8" name="Right Brace 7">
            <a:extLst>
              <a:ext uri="{C183D7F6-B498-43B3-948B-1728B52AA6E4}">
                <adec:decorative xmlns:adec="http://schemas.microsoft.com/office/drawing/2017/decorative" val="1"/>
              </a:ext>
            </a:extLst>
          </p:cNvPr>
          <p:cNvSpPr/>
          <p:nvPr/>
        </p:nvSpPr>
        <p:spPr bwMode="auto">
          <a:xfrm>
            <a:off x="2971800" y="2603546"/>
            <a:ext cx="457200" cy="601262"/>
          </a:xfrm>
          <a:prstGeom prst="rightBr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9" name="TextBox 8"/>
          <p:cNvSpPr txBox="1"/>
          <p:nvPr/>
        </p:nvSpPr>
        <p:spPr>
          <a:xfrm>
            <a:off x="3627873" y="2532399"/>
            <a:ext cx="4707653" cy="830997"/>
          </a:xfrm>
          <a:prstGeom prst="rect">
            <a:avLst/>
          </a:prstGeom>
          <a:noFill/>
        </p:spPr>
        <p:txBody>
          <a:bodyPr wrap="square" rtlCol="0">
            <a:spAutoFit/>
          </a:bodyPr>
          <a:lstStyle/>
          <a:p>
            <a:r>
              <a:rPr lang="en-US" dirty="0"/>
              <a:t>Weight percents by profile and species ID</a:t>
            </a:r>
          </a:p>
        </p:txBody>
      </p:sp>
      <p:sp>
        <p:nvSpPr>
          <p:cNvPr id="10" name="Right Brace 9">
            <a:extLst>
              <a:ext uri="{C183D7F6-B498-43B3-948B-1728B52AA6E4}">
                <adec:decorative xmlns:adec="http://schemas.microsoft.com/office/drawing/2017/decorative" val="1"/>
              </a:ext>
            </a:extLst>
          </p:cNvPr>
          <p:cNvSpPr/>
          <p:nvPr/>
        </p:nvSpPr>
        <p:spPr bwMode="auto">
          <a:xfrm>
            <a:off x="4262535" y="3472398"/>
            <a:ext cx="457200" cy="838200"/>
          </a:xfrm>
          <a:prstGeom prst="rightBr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1" name="TextBox 10"/>
          <p:cNvSpPr txBox="1"/>
          <p:nvPr/>
        </p:nvSpPr>
        <p:spPr>
          <a:xfrm>
            <a:off x="4838401" y="3389075"/>
            <a:ext cx="4267200" cy="1200329"/>
          </a:xfrm>
          <a:prstGeom prst="rect">
            <a:avLst/>
          </a:prstGeom>
          <a:noFill/>
        </p:spPr>
        <p:txBody>
          <a:bodyPr wrap="square" rtlCol="0">
            <a:spAutoFit/>
          </a:bodyPr>
          <a:lstStyle/>
          <a:p>
            <a:r>
              <a:rPr lang="en-US" dirty="0"/>
              <a:t>Species ID, name, molecular weight, other IDs, formula, whether it is a HAP, non-VOC</a:t>
            </a:r>
          </a:p>
        </p:txBody>
      </p:sp>
      <p:sp>
        <p:nvSpPr>
          <p:cNvPr id="12" name="Right Brace 11">
            <a:extLst>
              <a:ext uri="{C183D7F6-B498-43B3-948B-1728B52AA6E4}">
                <adec:decorative xmlns:adec="http://schemas.microsoft.com/office/drawing/2017/decorative" val="1"/>
              </a:ext>
            </a:extLst>
          </p:cNvPr>
          <p:cNvSpPr/>
          <p:nvPr/>
        </p:nvSpPr>
        <p:spPr bwMode="auto">
          <a:xfrm>
            <a:off x="4377672" y="4844886"/>
            <a:ext cx="226926" cy="397412"/>
          </a:xfrm>
          <a:prstGeom prst="rightBr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3" name="TextBox 12"/>
          <p:cNvSpPr txBox="1"/>
          <p:nvPr/>
        </p:nvSpPr>
        <p:spPr>
          <a:xfrm>
            <a:off x="3733800" y="1643884"/>
            <a:ext cx="2247900" cy="830997"/>
          </a:xfrm>
          <a:prstGeom prst="rect">
            <a:avLst/>
          </a:prstGeom>
          <a:noFill/>
        </p:spPr>
        <p:txBody>
          <a:bodyPr wrap="square" rtlCol="0">
            <a:spAutoFit/>
          </a:bodyPr>
          <a:lstStyle/>
          <a:p>
            <a:r>
              <a:rPr lang="en-US" dirty="0"/>
              <a:t>List of profiles with meta data</a:t>
            </a:r>
          </a:p>
        </p:txBody>
      </p:sp>
      <p:sp>
        <p:nvSpPr>
          <p:cNvPr id="14" name="Footer Placeholder 13">
            <a:extLst>
              <a:ext uri="{FF2B5EF4-FFF2-40B4-BE49-F238E27FC236}">
                <a16:creationId xmlns:a16="http://schemas.microsoft.com/office/drawing/2014/main" id="{C05BBB54-17C1-489B-9531-84273970B23C}"/>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950339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888304"/>
            <a:ext cx="8991600" cy="711896"/>
          </a:xfrm>
        </p:spPr>
        <p:txBody>
          <a:bodyPr/>
          <a:lstStyle/>
          <a:p>
            <a:pPr algn="ctr"/>
            <a:r>
              <a:rPr lang="en-US" dirty="0"/>
              <a:t>KEY SPECIATE QUERIES </a:t>
            </a:r>
            <a:br>
              <a:rPr lang="en-US" dirty="0"/>
            </a:br>
            <a:endParaRPr lang="en-US" dirty="0"/>
          </a:p>
        </p:txBody>
      </p:sp>
      <p:sp>
        <p:nvSpPr>
          <p:cNvPr id="3" name="Content Placeholder 2"/>
          <p:cNvSpPr>
            <a:spLocks noGrp="1"/>
          </p:cNvSpPr>
          <p:nvPr>
            <p:ph idx="1"/>
          </p:nvPr>
        </p:nvSpPr>
        <p:spPr>
          <a:xfrm>
            <a:off x="1295400" y="2120552"/>
            <a:ext cx="7772400" cy="3429000"/>
          </a:xfrm>
        </p:spPr>
        <p:txBody>
          <a:bodyPr/>
          <a:lstStyle/>
          <a:p>
            <a:pPr marL="0" indent="0">
              <a:buNone/>
            </a:pPr>
            <a:endParaRPr lang="en-US" dirty="0"/>
          </a:p>
        </p:txBody>
      </p:sp>
      <p:pic>
        <p:nvPicPr>
          <p:cNvPr id="5" name="Picture 4" descr="View PM Profiles"/>
          <p:cNvPicPr>
            <a:picLocks noChangeAspect="1"/>
          </p:cNvPicPr>
          <p:nvPr/>
        </p:nvPicPr>
        <p:blipFill rotWithShape="1">
          <a:blip r:embed="rId3"/>
          <a:srcRect l="9519" t="50034" r="3628" b="27365"/>
          <a:stretch/>
        </p:blipFill>
        <p:spPr>
          <a:xfrm>
            <a:off x="914400" y="3836787"/>
            <a:ext cx="7162800" cy="1143000"/>
          </a:xfrm>
          <a:prstGeom prst="rect">
            <a:avLst/>
          </a:prstGeom>
        </p:spPr>
      </p:pic>
      <p:sp>
        <p:nvSpPr>
          <p:cNvPr id="7" name="Slide Number Placeholder 6"/>
          <p:cNvSpPr>
            <a:spLocks noGrp="1"/>
          </p:cNvSpPr>
          <p:nvPr>
            <p:ph type="sldNum" sz="quarter" idx="12"/>
          </p:nvPr>
        </p:nvSpPr>
        <p:spPr/>
        <p:txBody>
          <a:bodyPr/>
          <a:lstStyle/>
          <a:p>
            <a:pPr>
              <a:defRPr/>
            </a:pPr>
            <a:fld id="{BEF2A795-0D1C-4340-A163-773CC4D3E4EC}" type="slidenum">
              <a:rPr lang="en-US" smtClean="0"/>
              <a:pPr>
                <a:defRPr/>
              </a:pPr>
              <a:t>14</a:t>
            </a:fld>
            <a:endParaRPr lang="en-US" dirty="0"/>
          </a:p>
        </p:txBody>
      </p:sp>
      <p:sp>
        <p:nvSpPr>
          <p:cNvPr id="4" name="Footer Placeholder 3">
            <a:extLst>
              <a:ext uri="{FF2B5EF4-FFF2-40B4-BE49-F238E27FC236}">
                <a16:creationId xmlns:a16="http://schemas.microsoft.com/office/drawing/2014/main" id="{79352701-6380-4AA5-91CB-F25EC6C81120}"/>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pic>
        <p:nvPicPr>
          <p:cNvPr id="8" name="Picture 7" descr="View Gas Profiles">
            <a:extLst>
              <a:ext uri="{FF2B5EF4-FFF2-40B4-BE49-F238E27FC236}">
                <a16:creationId xmlns:a16="http://schemas.microsoft.com/office/drawing/2014/main" id="{B3179843-4020-44E5-B051-EC9FC9AAC06E}"/>
              </a:ext>
            </a:extLst>
          </p:cNvPr>
          <p:cNvPicPr>
            <a:picLocks noChangeAspect="1"/>
          </p:cNvPicPr>
          <p:nvPr/>
        </p:nvPicPr>
        <p:blipFill rotWithShape="1">
          <a:blip r:embed="rId3"/>
          <a:srcRect l="9519" t="7317" r="3628" b="70082"/>
          <a:stretch/>
        </p:blipFill>
        <p:spPr>
          <a:xfrm>
            <a:off x="914400" y="2046087"/>
            <a:ext cx="7162800" cy="1143000"/>
          </a:xfrm>
          <a:prstGeom prst="rect">
            <a:avLst/>
          </a:prstGeom>
        </p:spPr>
      </p:pic>
    </p:spTree>
    <p:extLst>
      <p:ext uri="{BB962C8B-B14F-4D97-AF65-F5344CB8AC3E}">
        <p14:creationId xmlns:p14="http://schemas.microsoft.com/office/powerpoint/2010/main" val="530117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888124" y="533400"/>
            <a:ext cx="7620000" cy="990600"/>
          </a:xfrm>
        </p:spPr>
        <p:txBody>
          <a:bodyPr anchor="t"/>
          <a:lstStyle/>
          <a:p>
            <a:r>
              <a:rPr lang="en-US" dirty="0"/>
              <a:t>KEY METADATA COLUMNS</a:t>
            </a:r>
          </a:p>
        </p:txBody>
      </p:sp>
      <p:sp>
        <p:nvSpPr>
          <p:cNvPr id="3" name="Content Placeholder 2"/>
          <p:cNvSpPr>
            <a:spLocks noGrp="1"/>
          </p:cNvSpPr>
          <p:nvPr>
            <p:ph idx="1"/>
          </p:nvPr>
        </p:nvSpPr>
        <p:spPr>
          <a:xfrm>
            <a:off x="642502" y="1028700"/>
            <a:ext cx="7772400" cy="4038600"/>
          </a:xfrm>
        </p:spPr>
        <p:txBody>
          <a:bodyPr/>
          <a:lstStyle/>
          <a:p>
            <a:r>
              <a:rPr lang="en-US" sz="1800" dirty="0"/>
              <a:t>PROFILE_NAME</a:t>
            </a:r>
          </a:p>
          <a:p>
            <a:r>
              <a:rPr lang="en-US" sz="1800" dirty="0"/>
              <a:t>PROFILE_TYPE</a:t>
            </a:r>
          </a:p>
          <a:p>
            <a:r>
              <a:rPr lang="en-US" sz="1800" dirty="0"/>
              <a:t>Categorization fields </a:t>
            </a:r>
          </a:p>
          <a:p>
            <a:pPr lvl="1"/>
            <a:r>
              <a:rPr lang="en-US" sz="1400" dirty="0"/>
              <a:t>CATEGORY_LEVEL_1_Generation_Mechanism</a:t>
            </a:r>
          </a:p>
          <a:p>
            <a:pPr lvl="1"/>
            <a:r>
              <a:rPr lang="en-US" sz="1400" dirty="0"/>
              <a:t>CATEGORY_LEVEL_2_Sector_Equipment</a:t>
            </a:r>
          </a:p>
          <a:p>
            <a:pPr lvl="1"/>
            <a:r>
              <a:rPr lang="en-US" sz="1400" dirty="0"/>
              <a:t>CATEGORY_LEVEL_3_ </a:t>
            </a:r>
            <a:r>
              <a:rPr lang="en-US" sz="1400" dirty="0" err="1"/>
              <a:t>Fuel_Product</a:t>
            </a:r>
            <a:endParaRPr lang="en-US" sz="1400" dirty="0"/>
          </a:p>
          <a:p>
            <a:r>
              <a:rPr lang="en-US" sz="1800" dirty="0"/>
              <a:t>PROFILE_NOTES</a:t>
            </a:r>
          </a:p>
          <a:p>
            <a:r>
              <a:rPr lang="en-US" sz="1800" dirty="0"/>
              <a:t>CONTROLS</a:t>
            </a:r>
          </a:p>
          <a:p>
            <a:r>
              <a:rPr lang="en-US" sz="1800" dirty="0"/>
              <a:t>REGION</a:t>
            </a:r>
          </a:p>
          <a:p>
            <a:r>
              <a:rPr lang="en-US" sz="1800" dirty="0"/>
              <a:t>TEST_METHOD (formerly T_METHOD)</a:t>
            </a:r>
          </a:p>
          <a:p>
            <a:r>
              <a:rPr lang="en-US" sz="1800" dirty="0"/>
              <a:t>REF_DOCUMENTS  (formerly DOCUMENT)</a:t>
            </a:r>
          </a:p>
          <a:p>
            <a:r>
              <a:rPr lang="en-US" sz="1800" dirty="0"/>
              <a:t>TEST_YEAR</a:t>
            </a:r>
          </a:p>
          <a:p>
            <a:r>
              <a:rPr lang="en-US" sz="1800" dirty="0"/>
              <a:t>VERSION</a:t>
            </a:r>
          </a:p>
          <a:p>
            <a:r>
              <a:rPr lang="en-US" sz="1800" dirty="0"/>
              <a:t>PROFILE_DATE (formerly P_DATE)</a:t>
            </a:r>
          </a:p>
          <a:p>
            <a:r>
              <a:rPr lang="en-US" sz="1800" dirty="0"/>
              <a:t>MASTER_POLLUTANT</a:t>
            </a:r>
          </a:p>
          <a:p>
            <a:r>
              <a:rPr lang="en-US" sz="1800" dirty="0"/>
              <a:t>QUALITY</a:t>
            </a:r>
          </a:p>
          <a:p>
            <a:r>
              <a:rPr lang="en-US" sz="1800" dirty="0"/>
              <a:t>QSCORE</a:t>
            </a:r>
          </a:p>
        </p:txBody>
      </p:sp>
      <p:sp>
        <p:nvSpPr>
          <p:cNvPr id="5" name="Slide Number Placeholder 4"/>
          <p:cNvSpPr>
            <a:spLocks noGrp="1"/>
          </p:cNvSpPr>
          <p:nvPr>
            <p:ph type="sldNum" sz="quarter" idx="12"/>
          </p:nvPr>
        </p:nvSpPr>
        <p:spPr/>
        <p:txBody>
          <a:bodyPr/>
          <a:lstStyle/>
          <a:p>
            <a:pPr>
              <a:defRPr/>
            </a:pPr>
            <a:fld id="{BEF2A795-0D1C-4340-A163-773CC4D3E4EC}" type="slidenum">
              <a:rPr lang="en-US" smtClean="0"/>
              <a:pPr>
                <a:defRPr/>
              </a:pPr>
              <a:t>15</a:t>
            </a:fld>
            <a:endParaRPr lang="en-US" dirty="0"/>
          </a:p>
        </p:txBody>
      </p:sp>
      <p:sp>
        <p:nvSpPr>
          <p:cNvPr id="6" name="Footer Placeholder 5">
            <a:extLst>
              <a:ext uri="{FF2B5EF4-FFF2-40B4-BE49-F238E27FC236}">
                <a16:creationId xmlns:a16="http://schemas.microsoft.com/office/drawing/2014/main" id="{8C0F7673-E0F2-4E6E-A6D7-D30F5842D7A5}"/>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
        <p:nvSpPr>
          <p:cNvPr id="4" name="Rectangle 3">
            <a:extLst>
              <a:ext uri="{FF2B5EF4-FFF2-40B4-BE49-F238E27FC236}">
                <a16:creationId xmlns:a16="http://schemas.microsoft.com/office/drawing/2014/main" id="{1B7A53B8-959A-475D-865E-CF49A5FA0E2E}"/>
              </a:ext>
            </a:extLst>
          </p:cNvPr>
          <p:cNvSpPr/>
          <p:nvPr/>
        </p:nvSpPr>
        <p:spPr>
          <a:xfrm>
            <a:off x="6519836" y="2209800"/>
            <a:ext cx="2412840" cy="1077218"/>
          </a:xfrm>
          <a:prstGeom prst="rect">
            <a:avLst/>
          </a:prstGeom>
          <a:noFill/>
        </p:spPr>
        <p:txBody>
          <a:bodyPr wrap="none" lIns="91440" tIns="45720" rIns="91440" bIns="45720">
            <a:spAutoFit/>
            <a:scene3d>
              <a:camera prst="orthographicFront"/>
              <a:lightRig rig="threePt" dir="t"/>
            </a:scene3d>
            <a:sp3d prstMaterial="metal"/>
          </a:bodyPr>
          <a:lstStyle/>
          <a:p>
            <a:pPr algn="ctr"/>
            <a:r>
              <a:rPr lang="en-US" sz="3200" b="1" dirty="0">
                <a:ln w="6600">
                  <a:solidFill>
                    <a:schemeClr val="accent2"/>
                  </a:solidFill>
                  <a:prstDash val="solid"/>
                </a:ln>
                <a:solidFill>
                  <a:srgbClr val="FFFFFF"/>
                </a:solidFill>
                <a:effectLst>
                  <a:glow rad="63500">
                    <a:schemeClr val="accent2">
                      <a:satMod val="175000"/>
                      <a:alpha val="40000"/>
                    </a:schemeClr>
                  </a:glow>
                  <a:outerShdw dist="38100" dir="2700000" algn="tl" rotWithShape="0">
                    <a:schemeClr val="accent2"/>
                  </a:outerShdw>
                </a:effectLst>
                <a:latin typeface="Abadi" panose="020B0604020202020204" pitchFamily="34" charset="0"/>
              </a:rPr>
              <a:t>new</a:t>
            </a:r>
          </a:p>
          <a:p>
            <a:pPr algn="ctr"/>
            <a:r>
              <a:rPr lang="en-US" sz="3200" b="1" dirty="0">
                <a:ln w="6600">
                  <a:solidFill>
                    <a:schemeClr val="accent2"/>
                  </a:solidFill>
                  <a:prstDash val="solid"/>
                </a:ln>
                <a:solidFill>
                  <a:srgbClr val="FFFFFF"/>
                </a:solidFill>
                <a:effectLst>
                  <a:glow rad="63500">
                    <a:schemeClr val="accent2">
                      <a:satMod val="175000"/>
                      <a:alpha val="40000"/>
                    </a:schemeClr>
                  </a:glow>
                  <a:outerShdw dist="38100" dir="2700000" algn="tl" rotWithShape="0">
                    <a:schemeClr val="accent2"/>
                  </a:outerShdw>
                </a:effectLst>
                <a:latin typeface="Abadi" panose="020B0604020202020204" pitchFamily="34" charset="0"/>
              </a:rPr>
              <a:t>SPECIATE5.0</a:t>
            </a:r>
          </a:p>
        </p:txBody>
      </p:sp>
      <p:sp>
        <p:nvSpPr>
          <p:cNvPr id="8" name="Right Brace 7">
            <a:extLst>
              <a:ext uri="{FF2B5EF4-FFF2-40B4-BE49-F238E27FC236}">
                <a16:creationId xmlns:a16="http://schemas.microsoft.com/office/drawing/2014/main" id="{73848D00-CE8E-4155-8BE7-59E297A96802}"/>
              </a:ext>
              <a:ext uri="{C183D7F6-B498-43B3-948B-1728B52AA6E4}">
                <adec:decorative xmlns:adec="http://schemas.microsoft.com/office/drawing/2017/decorative" val="1"/>
              </a:ext>
            </a:extLst>
          </p:cNvPr>
          <p:cNvSpPr/>
          <p:nvPr/>
        </p:nvSpPr>
        <p:spPr bwMode="auto">
          <a:xfrm>
            <a:off x="5486400" y="1905001"/>
            <a:ext cx="1752600" cy="1333500"/>
          </a:xfrm>
          <a:prstGeom prst="righ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9" name="Rectangle 8">
            <a:extLst>
              <a:ext uri="{FF2B5EF4-FFF2-40B4-BE49-F238E27FC236}">
                <a16:creationId xmlns:a16="http://schemas.microsoft.com/office/drawing/2014/main" id="{15D14D01-428B-43AA-8ED2-B4FD7F6A95AF}"/>
              </a:ext>
            </a:extLst>
          </p:cNvPr>
          <p:cNvSpPr/>
          <p:nvPr/>
        </p:nvSpPr>
        <p:spPr>
          <a:xfrm>
            <a:off x="1524000" y="5953780"/>
            <a:ext cx="3669599" cy="523220"/>
          </a:xfrm>
          <a:prstGeom prst="rect">
            <a:avLst/>
          </a:prstGeom>
          <a:noFill/>
        </p:spPr>
        <p:txBody>
          <a:bodyPr wrap="square" lIns="91440" tIns="45720" rIns="91440" bIns="45720">
            <a:spAutoFit/>
            <a:scene3d>
              <a:camera prst="orthographicFront"/>
              <a:lightRig rig="threePt" dir="t"/>
            </a:scene3d>
            <a:sp3d prstMaterial="metal"/>
          </a:bodyPr>
          <a:lstStyle/>
          <a:p>
            <a:pPr algn="ctr"/>
            <a:r>
              <a:rPr lang="en-US" sz="2800" b="1" dirty="0">
                <a:ln w="6600">
                  <a:solidFill>
                    <a:schemeClr val="accent2"/>
                  </a:solidFill>
                  <a:prstDash val="solid"/>
                </a:ln>
                <a:solidFill>
                  <a:srgbClr val="FFFFFF"/>
                </a:solidFill>
                <a:effectLst>
                  <a:glow rad="63500">
                    <a:schemeClr val="accent2">
                      <a:satMod val="175000"/>
                      <a:alpha val="40000"/>
                    </a:schemeClr>
                  </a:glow>
                  <a:outerShdw dist="38100" dir="2700000" algn="tl" rotWithShape="0">
                    <a:schemeClr val="accent2"/>
                  </a:outerShdw>
                </a:effectLst>
                <a:latin typeface="Abadi" panose="020B0604020202020204" pitchFamily="34" charset="0"/>
              </a:rPr>
              <a:t>new  SPECIATE5.0</a:t>
            </a:r>
          </a:p>
        </p:txBody>
      </p:sp>
    </p:spTree>
    <p:extLst>
      <p:ext uri="{BB962C8B-B14F-4D97-AF65-F5344CB8AC3E}">
        <p14:creationId xmlns:p14="http://schemas.microsoft.com/office/powerpoint/2010/main" val="858335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extLst/>
          </p:nvPr>
        </p:nvSpPr>
        <p:spPr/>
        <p:txBody>
          <a:bodyPr anchor="t">
            <a:normAutofit/>
          </a:bodyPr>
          <a:lstStyle/>
          <a:p>
            <a:r>
              <a:rPr lang="en-US" dirty="0"/>
              <a:t>EXAMPLES – USING MS ACCESS</a:t>
            </a:r>
          </a:p>
        </p:txBody>
      </p:sp>
      <p:sp>
        <p:nvSpPr>
          <p:cNvPr id="2" name="Content Placeholder 1"/>
          <p:cNvSpPr>
            <a:spLocks noGrp="1"/>
          </p:cNvSpPr>
          <p:nvPr>
            <p:ph idx="1"/>
            <p:extLst/>
          </p:nvPr>
        </p:nvSpPr>
        <p:spPr>
          <a:xfrm>
            <a:off x="635876" y="1981200"/>
            <a:ext cx="7517524" cy="4267200"/>
          </a:xfrm>
        </p:spPr>
        <p:txBody>
          <a:bodyPr anchor="t"/>
          <a:lstStyle/>
          <a:p>
            <a:pPr marL="285750" indent="-285750">
              <a:buNone/>
            </a:pPr>
            <a:r>
              <a:rPr lang="en-US" sz="2000" dirty="0">
                <a:cs typeface="Arial"/>
              </a:rPr>
              <a:t>1. </a:t>
            </a:r>
            <a:r>
              <a:rPr lang="en-US" sz="2000" dirty="0"/>
              <a:t>How do I find a VOC profile related to “Oil and Gas” ? </a:t>
            </a:r>
            <a:r>
              <a:rPr lang="en-US" sz="1400" dirty="0"/>
              <a:t>(CATEGORY_LEVEL_2_Sector_Equipment)</a:t>
            </a:r>
            <a:endParaRPr lang="en-US" sz="1400" dirty="0">
              <a:cs typeface="Arial"/>
            </a:endParaRPr>
          </a:p>
          <a:p>
            <a:pPr marL="457200" indent="-457200">
              <a:buNone/>
            </a:pPr>
            <a:r>
              <a:rPr lang="en-US" sz="2000" dirty="0"/>
              <a:t>  A. How</a:t>
            </a:r>
            <a:r>
              <a:rPr lang="en-US" sz="2000" dirty="0">
                <a:cs typeface="Arial"/>
              </a:rPr>
              <a:t> do I find the profiles we added most recently? </a:t>
            </a:r>
            <a:r>
              <a:rPr lang="en-US" sz="1400" dirty="0">
                <a:cs typeface="Arial"/>
              </a:rPr>
              <a:t>(VERSION, PROFILE_DATE)</a:t>
            </a:r>
          </a:p>
          <a:p>
            <a:pPr marL="457200" indent="-457200">
              <a:buNone/>
            </a:pPr>
            <a:r>
              <a:rPr lang="en-US" sz="2000" dirty="0"/>
              <a:t>  B. How would I know if a profile is for a specific geographic</a:t>
            </a:r>
          </a:p>
          <a:p>
            <a:pPr marL="457200" indent="-457200">
              <a:spcBef>
                <a:spcPts val="0"/>
              </a:spcBef>
              <a:buNone/>
            </a:pPr>
            <a:r>
              <a:rPr lang="en-US" sz="2000" dirty="0"/>
              <a:t>      region? (</a:t>
            </a:r>
            <a:r>
              <a:rPr lang="en-US" sz="1400" dirty="0"/>
              <a:t>REGION</a:t>
            </a:r>
            <a:r>
              <a:rPr lang="en-US" sz="2000" dirty="0"/>
              <a:t>) </a:t>
            </a:r>
            <a:endParaRPr dirty="0">
              <a:cs typeface="Arial"/>
            </a:endParaRPr>
          </a:p>
          <a:p>
            <a:pPr marL="457200" indent="-457200">
              <a:buNone/>
            </a:pPr>
            <a:r>
              <a:rPr lang="en-US" sz="2000" dirty="0"/>
              <a:t>  C. How do I get out the weight percentages for any one</a:t>
            </a:r>
          </a:p>
          <a:p>
            <a:pPr marL="457200" indent="-457200">
              <a:spcBef>
                <a:spcPts val="0"/>
              </a:spcBef>
              <a:buNone/>
            </a:pPr>
            <a:r>
              <a:rPr lang="en-US" sz="2000" dirty="0"/>
              <a:t>      profile? (</a:t>
            </a:r>
            <a:r>
              <a:rPr lang="en-US" sz="1400" dirty="0"/>
              <a:t>View gas profiles or view PM profiles, filter on PROFILE_CODE</a:t>
            </a:r>
            <a:r>
              <a:rPr lang="en-US" sz="2000" dirty="0"/>
              <a:t>)</a:t>
            </a:r>
            <a:endParaRPr lang="en-US" sz="2000" dirty="0">
              <a:cs typeface="Arial"/>
            </a:endParaRPr>
          </a:p>
          <a:p>
            <a:pPr marL="342900" indent="-342900">
              <a:buNone/>
            </a:pPr>
            <a:r>
              <a:rPr lang="en-US" sz="2000" dirty="0">
                <a:cs typeface="Arial"/>
              </a:rPr>
              <a:t>2. How do I find a PM profile related to "Combustion"?</a:t>
            </a:r>
            <a:r>
              <a:rPr lang="en-US" sz="1600" dirty="0">
                <a:cs typeface="Arial"/>
              </a:rPr>
              <a:t> (Use PROFILE_TYPE – search for ALL PM types, not just PM, and then look at </a:t>
            </a:r>
            <a:r>
              <a:rPr lang="en-US" sz="1600" dirty="0"/>
              <a:t>CATEGORY_LEVEL_1_Generation_Mechanism</a:t>
            </a:r>
            <a:r>
              <a:rPr lang="en-US" sz="1600" dirty="0">
                <a:cs typeface="Arial"/>
              </a:rPr>
              <a:t>)</a:t>
            </a:r>
          </a:p>
        </p:txBody>
      </p:sp>
      <p:sp>
        <p:nvSpPr>
          <p:cNvPr id="7" name="Slide Number Placeholder 6"/>
          <p:cNvSpPr>
            <a:spLocks noGrp="1"/>
          </p:cNvSpPr>
          <p:nvPr>
            <p:ph type="sldNum" sz="quarter" idx="12"/>
          </p:nvPr>
        </p:nvSpPr>
        <p:spPr/>
        <p:txBody>
          <a:bodyPr/>
          <a:lstStyle/>
          <a:p>
            <a:fld id="{61C894BD-DCE2-4A96-A9AF-225BBEAC2A40}" type="slidenum">
              <a:rPr lang="en-US" smtClean="0"/>
              <a:pPr/>
              <a:t>16</a:t>
            </a:fld>
            <a:endParaRPr lang="en-US" dirty="0"/>
          </a:p>
        </p:txBody>
      </p:sp>
      <p:sp>
        <p:nvSpPr>
          <p:cNvPr id="3" name="Footer Placeholder 2">
            <a:extLst>
              <a:ext uri="{FF2B5EF4-FFF2-40B4-BE49-F238E27FC236}">
                <a16:creationId xmlns:a16="http://schemas.microsoft.com/office/drawing/2014/main" id="{438BA0BA-61A8-4A1A-9698-96D714715F4F}"/>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4190389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nchor="t"/>
          <a:lstStyle/>
          <a:p>
            <a:r>
              <a:rPr lang="en-US" sz="4000" dirty="0">
                <a:cs typeface="Arial"/>
              </a:rPr>
              <a:t>QUESTIONS?</a:t>
            </a:r>
          </a:p>
        </p:txBody>
      </p:sp>
      <p:sp>
        <p:nvSpPr>
          <p:cNvPr id="3" name="Content Placeholder 2"/>
          <p:cNvSpPr>
            <a:spLocks noGrp="1"/>
          </p:cNvSpPr>
          <p:nvPr>
            <p:ph idx="1"/>
            <p:extLst/>
          </p:nvPr>
        </p:nvSpPr>
        <p:spPr>
          <a:xfrm>
            <a:off x="1114425" y="2647950"/>
            <a:ext cx="5832333" cy="3429000"/>
          </a:xfrm>
        </p:spPr>
        <p:txBody>
          <a:bodyPr anchor="t"/>
          <a:lstStyle/>
          <a:p>
            <a:pPr marL="0" indent="0">
              <a:buNone/>
            </a:pPr>
            <a:r>
              <a:rPr lang="en-US" sz="3200" dirty="0">
                <a:cs typeface="Arial"/>
              </a:rPr>
              <a:t>Are there any questions on what we've covered so far?</a:t>
            </a:r>
          </a:p>
        </p:txBody>
      </p:sp>
      <p:sp>
        <p:nvSpPr>
          <p:cNvPr id="5" name="Slide Number Placeholder 4"/>
          <p:cNvSpPr>
            <a:spLocks noGrp="1"/>
          </p:cNvSpPr>
          <p:nvPr>
            <p:ph type="sldNum" sz="quarter" idx="12"/>
          </p:nvPr>
        </p:nvSpPr>
        <p:spPr/>
        <p:txBody>
          <a:bodyPr/>
          <a:lstStyle/>
          <a:p>
            <a:pPr>
              <a:defRPr/>
            </a:pPr>
            <a:fld id="{BEF2A795-0D1C-4340-A163-773CC4D3E4EC}" type="slidenum">
              <a:rPr lang="en-US"/>
              <a:pPr>
                <a:defRPr/>
              </a:pPr>
              <a:t>17</a:t>
            </a:fld>
            <a:endParaRPr lang="en-US" dirty="0"/>
          </a:p>
        </p:txBody>
      </p:sp>
      <p:sp>
        <p:nvSpPr>
          <p:cNvPr id="6" name="Footer Placeholder 5">
            <a:extLst>
              <a:ext uri="{FF2B5EF4-FFF2-40B4-BE49-F238E27FC236}">
                <a16:creationId xmlns:a16="http://schemas.microsoft.com/office/drawing/2014/main" id="{F81418B1-D109-48AC-8A90-BAA3076BA0DA}"/>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725695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7620000" cy="1524000"/>
          </a:xfrm>
        </p:spPr>
        <p:txBody>
          <a:bodyPr/>
          <a:lstStyle/>
          <a:p>
            <a:r>
              <a:rPr lang="en-US" dirty="0"/>
              <a:t>THE SPECIATE DATA BROWSER</a:t>
            </a:r>
          </a:p>
        </p:txBody>
      </p:sp>
      <p:sp>
        <p:nvSpPr>
          <p:cNvPr id="3" name="Content Placeholder 2"/>
          <p:cNvSpPr>
            <a:spLocks noGrp="1"/>
          </p:cNvSpPr>
          <p:nvPr>
            <p:ph idx="1"/>
            <p:extLst/>
          </p:nvPr>
        </p:nvSpPr>
        <p:spPr>
          <a:xfrm>
            <a:off x="588818" y="1981201"/>
            <a:ext cx="7772400" cy="3429000"/>
          </a:xfrm>
        </p:spPr>
        <p:txBody>
          <a:bodyPr anchor="t"/>
          <a:lstStyle/>
          <a:p>
            <a:r>
              <a:rPr lang="en-US" dirty="0"/>
              <a:t>Provides database access for the non-Access</a:t>
            </a:r>
            <a:r>
              <a:rPr lang="en-US" baseline="30000" dirty="0"/>
              <a:t>®</a:t>
            </a:r>
            <a:r>
              <a:rPr lang="en-US" dirty="0"/>
              <a:t> user</a:t>
            </a:r>
          </a:p>
          <a:p>
            <a:r>
              <a:rPr lang="en-US" dirty="0"/>
              <a:t>Ability to search, view and download profiles and/or metadata, species, and export them into Excel</a:t>
            </a:r>
            <a:r>
              <a:rPr lang="en-US" baseline="30000" dirty="0"/>
              <a:t>®</a:t>
            </a:r>
          </a:p>
          <a:p>
            <a:r>
              <a:rPr lang="en-US" dirty="0"/>
              <a:t>Filter by any metadata field; sort any field</a:t>
            </a:r>
          </a:p>
          <a:p>
            <a:r>
              <a:rPr lang="en-US" dirty="0"/>
              <a:t>Construct your own table with fields of interest</a:t>
            </a:r>
          </a:p>
          <a:p>
            <a:r>
              <a:rPr lang="en-US" dirty="0">
                <a:cs typeface="Arial"/>
              </a:rPr>
              <a:t>Links: </a:t>
            </a:r>
          </a:p>
          <a:p>
            <a:pPr lvl="2"/>
            <a:r>
              <a:rPr lang="en-US" dirty="0">
                <a:cs typeface="Arial"/>
                <a:hlinkClick r:id="rId3"/>
              </a:rPr>
              <a:t>SPECIATE Homepage</a:t>
            </a:r>
            <a:endParaRPr lang="en-US" dirty="0">
              <a:cs typeface="Arial"/>
            </a:endParaRPr>
          </a:p>
          <a:p>
            <a:pPr lvl="2"/>
            <a:r>
              <a:rPr lang="en-US" dirty="0">
                <a:cs typeface="Arial"/>
                <a:hlinkClick r:id="rId4"/>
              </a:rPr>
              <a:t>SPECIATE Data Browser</a:t>
            </a:r>
            <a:endParaRPr lang="en-US" dirty="0">
              <a:cs typeface="Arial"/>
            </a:endParaRPr>
          </a:p>
          <a:p>
            <a:r>
              <a:rPr lang="en-US" i="1" dirty="0">
                <a:cs typeface="Arial"/>
              </a:rPr>
              <a:t>Use Google Chrome (does not work in Internet Explorer)</a:t>
            </a:r>
          </a:p>
          <a:p>
            <a:pPr marL="284163" lvl="1" indent="0">
              <a:buNone/>
            </a:pPr>
            <a:endParaRPr lang="en-US" dirty="0">
              <a:cs typeface="Arial"/>
            </a:endParaRPr>
          </a:p>
        </p:txBody>
      </p:sp>
      <p:sp>
        <p:nvSpPr>
          <p:cNvPr id="6" name="Slide Number Placeholder 5"/>
          <p:cNvSpPr>
            <a:spLocks noGrp="1"/>
          </p:cNvSpPr>
          <p:nvPr>
            <p:ph type="sldNum" sz="quarter" idx="12"/>
          </p:nvPr>
        </p:nvSpPr>
        <p:spPr/>
        <p:txBody>
          <a:bodyPr/>
          <a:lstStyle/>
          <a:p>
            <a:pPr>
              <a:defRPr/>
            </a:pPr>
            <a:fld id="{BEF2A795-0D1C-4340-A163-773CC4D3E4EC}" type="slidenum">
              <a:rPr lang="en-US" smtClean="0"/>
              <a:pPr>
                <a:defRPr/>
              </a:pPr>
              <a:t>18</a:t>
            </a:fld>
            <a:endParaRPr lang="en-US" dirty="0"/>
          </a:p>
        </p:txBody>
      </p:sp>
      <p:sp>
        <p:nvSpPr>
          <p:cNvPr id="4" name="Footer Placeholder 3">
            <a:extLst>
              <a:ext uri="{FF2B5EF4-FFF2-40B4-BE49-F238E27FC236}">
                <a16:creationId xmlns:a16="http://schemas.microsoft.com/office/drawing/2014/main" id="{2A257683-A36E-4DA3-B548-65F40F7CC3BE}"/>
              </a:ext>
            </a:extLst>
          </p:cNvPr>
          <p:cNvSpPr>
            <a:spLocks noGrp="1"/>
          </p:cNvSpPr>
          <p:nvPr>
            <p:ph type="ftr" sz="quarter" idx="11"/>
          </p:nvPr>
        </p:nvSpPr>
        <p:spPr/>
        <p:txBody>
          <a:bodyPr/>
          <a:lstStyle/>
          <a:p>
            <a:pPr>
              <a:defRPr/>
            </a:pPr>
            <a:r>
              <a:rPr lang="en-US" dirty="0"/>
              <a:t>2019 International Emissions Inventory Conference, SPECIATE Training, July 29, 2019</a:t>
            </a:r>
          </a:p>
        </p:txBody>
      </p:sp>
    </p:spTree>
    <p:extLst>
      <p:ext uri="{BB962C8B-B14F-4D97-AF65-F5344CB8AC3E}">
        <p14:creationId xmlns:p14="http://schemas.microsoft.com/office/powerpoint/2010/main" val="1922612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nchor="t"/>
          <a:lstStyle/>
          <a:p>
            <a:r>
              <a:rPr lang="en-US" dirty="0"/>
              <a:t>TRAINERS</a:t>
            </a:r>
          </a:p>
        </p:txBody>
      </p:sp>
      <p:sp>
        <p:nvSpPr>
          <p:cNvPr id="3" name="Content Placeholder 2"/>
          <p:cNvSpPr>
            <a:spLocks noGrp="1"/>
          </p:cNvSpPr>
          <p:nvPr>
            <p:ph idx="1"/>
          </p:nvPr>
        </p:nvSpPr>
        <p:spPr>
          <a:xfrm>
            <a:off x="619125" y="2066925"/>
            <a:ext cx="7772400" cy="3429000"/>
          </a:xfrm>
        </p:spPr>
        <p:txBody>
          <a:bodyPr/>
          <a:lstStyle/>
          <a:p>
            <a:r>
              <a:rPr lang="en-US" dirty="0"/>
              <a:t>Madeleine Strum, PhD, EPA OAQPS, Air Quality Assessment Division (AQAD), Emissions Inventory and Analysis Group</a:t>
            </a:r>
          </a:p>
          <a:p>
            <a:pPr marL="0" indent="0">
              <a:buNone/>
            </a:pPr>
            <a:endParaRPr lang="en-US" dirty="0"/>
          </a:p>
          <a:p>
            <a:r>
              <a:rPr lang="en-US" dirty="0"/>
              <a:t>Casey Bray, PhD, EPA OAQPS, Sector Policies and Programs Division (SPPD), Measurement Policy Group</a:t>
            </a:r>
          </a:p>
        </p:txBody>
      </p:sp>
      <p:sp>
        <p:nvSpPr>
          <p:cNvPr id="5" name="Slide Number Placeholder 4"/>
          <p:cNvSpPr>
            <a:spLocks noGrp="1"/>
          </p:cNvSpPr>
          <p:nvPr>
            <p:ph type="sldNum" sz="quarter" idx="12"/>
          </p:nvPr>
        </p:nvSpPr>
        <p:spPr/>
        <p:txBody>
          <a:bodyPr/>
          <a:lstStyle/>
          <a:p>
            <a:pPr>
              <a:defRPr/>
            </a:pPr>
            <a:fld id="{BEF2A795-0D1C-4340-A163-773CC4D3E4EC}" type="slidenum">
              <a:rPr lang="en-US" smtClean="0"/>
              <a:pPr>
                <a:defRPr/>
              </a:pPr>
              <a:t>1</a:t>
            </a:fld>
            <a:endParaRPr lang="en-US" dirty="0"/>
          </a:p>
        </p:txBody>
      </p:sp>
      <p:sp>
        <p:nvSpPr>
          <p:cNvPr id="6" name="Rectangle 5"/>
          <p:cNvSpPr/>
          <p:nvPr>
            <p:extLst/>
          </p:nvPr>
        </p:nvSpPr>
        <p:spPr>
          <a:xfrm>
            <a:off x="809625" y="4038600"/>
            <a:ext cx="4572000" cy="1661993"/>
          </a:xfrm>
          <a:prstGeom prst="rect">
            <a:avLst/>
          </a:prstGeom>
        </p:spPr>
        <p:txBody>
          <a:bodyPr anchor="t">
            <a:spAutoFit/>
          </a:bodyPr>
          <a:lstStyle/>
          <a:p>
            <a:endParaRPr lang="en-US" sz="3400" b="1" dirty="0">
              <a:solidFill>
                <a:srgbClr val="0070C0"/>
              </a:solidFill>
            </a:endParaRPr>
          </a:p>
          <a:p>
            <a:endParaRPr lang="en-US" sz="3400" b="1" dirty="0">
              <a:solidFill>
                <a:srgbClr val="0070C0"/>
              </a:solidFill>
            </a:endParaRPr>
          </a:p>
          <a:p>
            <a:r>
              <a:rPr lang="en-US" sz="3400" b="1" dirty="0">
                <a:solidFill>
                  <a:srgbClr val="0070C0"/>
                </a:solidFill>
              </a:rPr>
              <a:t>LOGISTICS</a:t>
            </a:r>
            <a:r>
              <a:rPr lang="en-US" dirty="0">
                <a:solidFill>
                  <a:srgbClr val="0070C0"/>
                </a:solidFill>
              </a:rPr>
              <a:t> </a:t>
            </a:r>
            <a:endParaRPr lang="en-US" dirty="0">
              <a:solidFill>
                <a:srgbClr val="0070C0"/>
              </a:solidFill>
              <a:cs typeface="Arial"/>
            </a:endParaRPr>
          </a:p>
        </p:txBody>
      </p:sp>
      <p:sp>
        <p:nvSpPr>
          <p:cNvPr id="4" name="Footer Placeholder 3">
            <a:extLst>
              <a:ext uri="{FF2B5EF4-FFF2-40B4-BE49-F238E27FC236}">
                <a16:creationId xmlns:a16="http://schemas.microsoft.com/office/drawing/2014/main" id="{AE0AA456-CDAE-4CCE-9FB5-6E613E65B2AB}"/>
              </a:ext>
            </a:extLst>
          </p:cNvPr>
          <p:cNvSpPr>
            <a:spLocks noGrp="1"/>
          </p:cNvSpPr>
          <p:nvPr>
            <p:ph type="ftr" sz="quarter" idx="11"/>
          </p:nvPr>
        </p:nvSpPr>
        <p:spPr/>
        <p:txBody>
          <a:bodyPr/>
          <a:lstStyle/>
          <a:p>
            <a:pPr>
              <a:defRPr/>
            </a:pPr>
            <a:r>
              <a:rPr lang="en-US" dirty="0"/>
              <a:t>2019 International Emissions Inventory Conference, SPECIATE Training, July 29, 2019</a:t>
            </a:r>
          </a:p>
        </p:txBody>
      </p:sp>
    </p:spTree>
    <p:extLst>
      <p:ext uri="{BB962C8B-B14F-4D97-AF65-F5344CB8AC3E}">
        <p14:creationId xmlns:p14="http://schemas.microsoft.com/office/powerpoint/2010/main" val="1214630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1216270"/>
            <a:ext cx="7772400" cy="990600"/>
          </a:xfrm>
        </p:spPr>
        <p:txBody>
          <a:bodyPr/>
          <a:lstStyle/>
          <a:p>
            <a:r>
              <a:rPr lang="en-US" dirty="0"/>
              <a:t>SPECIATE DATA BROWSER QUERY</a:t>
            </a:r>
          </a:p>
        </p:txBody>
      </p:sp>
      <p:sp>
        <p:nvSpPr>
          <p:cNvPr id="6" name="TextBox 5">
            <a:extLst>
              <a:ext uri="{C183D7F6-B498-43B3-948B-1728B52AA6E4}">
                <adec:decorative xmlns:adec="http://schemas.microsoft.com/office/drawing/2017/decorative" val="1"/>
              </a:ext>
            </a:extLst>
          </p:cNvPr>
          <p:cNvSpPr txBox="1"/>
          <p:nvPr>
            <p:extLst/>
          </p:nvPr>
        </p:nvSpPr>
        <p:spPr>
          <a:xfrm>
            <a:off x="6712014" y="533400"/>
            <a:ext cx="69786" cy="61571"/>
          </a:xfrm>
          <a:prstGeom prst="rect">
            <a:avLst/>
          </a:prstGeom>
          <a:noFill/>
        </p:spPr>
        <p:txBody>
          <a:bodyPr wrap="square" rtlCol="0" anchor="t">
            <a:spAutoFit/>
          </a:bodyPr>
          <a:lstStyle/>
          <a:p>
            <a:endParaRPr lang="en-US" dirty="0">
              <a:cs typeface="Arial"/>
            </a:endParaRPr>
          </a:p>
        </p:txBody>
      </p:sp>
      <p:sp>
        <p:nvSpPr>
          <p:cNvPr id="8" name="Slide Number Placeholder 7"/>
          <p:cNvSpPr>
            <a:spLocks noGrp="1"/>
          </p:cNvSpPr>
          <p:nvPr>
            <p:ph type="sldNum" sz="quarter" idx="12"/>
          </p:nvPr>
        </p:nvSpPr>
        <p:spPr/>
        <p:txBody>
          <a:bodyPr/>
          <a:lstStyle/>
          <a:p>
            <a:pPr>
              <a:defRPr/>
            </a:pPr>
            <a:fld id="{BEF2A795-0D1C-4340-A163-773CC4D3E4EC}" type="slidenum">
              <a:rPr lang="en-US" smtClean="0"/>
              <a:pPr>
                <a:defRPr/>
              </a:pPr>
              <a:t>19</a:t>
            </a:fld>
            <a:endParaRPr lang="en-US" dirty="0"/>
          </a:p>
        </p:txBody>
      </p:sp>
      <p:sp>
        <p:nvSpPr>
          <p:cNvPr id="7" name="Content Placeholder 1"/>
          <p:cNvSpPr txBox="1">
            <a:spLocks/>
          </p:cNvSpPr>
          <p:nvPr>
            <p:extLst/>
          </p:nvPr>
        </p:nvSpPr>
        <p:spPr>
          <a:xfrm>
            <a:off x="629449" y="1884081"/>
            <a:ext cx="7772400" cy="3757649"/>
          </a:xfrm>
          <a:prstGeom prst="rect">
            <a:avLst/>
          </a:prstGeom>
        </p:spPr>
        <p:txBody>
          <a:bodyPr anchor="t"/>
          <a:lstStyle>
            <a:lvl1pPr marL="168275" indent="-168275" algn="l" rtl="0" eaLnBrk="0" fontAlgn="base" hangingPunct="0">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0" fontAlgn="base" hangingPunct="0">
              <a:spcBef>
                <a:spcPct val="20000"/>
              </a:spcBef>
              <a:spcAft>
                <a:spcPct val="0"/>
              </a:spcAft>
              <a:buClr>
                <a:srgbClr val="355777"/>
              </a:buClr>
              <a:buChar char="–"/>
              <a:defRPr sz="2400">
                <a:solidFill>
                  <a:schemeClr val="tx1"/>
                </a:solidFill>
                <a:latin typeface="+mn-lt"/>
                <a:ea typeface="+mn-ea"/>
              </a:defRPr>
            </a:lvl2pPr>
            <a:lvl3pPr marL="742950" indent="-168275" algn="l" rtl="0" eaLnBrk="0" fontAlgn="base" hangingPunct="0">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0" fontAlgn="base" hangingPunct="0">
              <a:spcBef>
                <a:spcPct val="20000"/>
              </a:spcBef>
              <a:spcAft>
                <a:spcPct val="0"/>
              </a:spcAft>
              <a:buClr>
                <a:srgbClr val="355777"/>
              </a:buClr>
              <a:buChar char="–"/>
              <a:defRPr sz="2400">
                <a:solidFill>
                  <a:schemeClr val="tx1"/>
                </a:solidFill>
                <a:latin typeface="+mn-lt"/>
                <a:ea typeface="+mn-ea"/>
              </a:defRPr>
            </a:lvl4pPr>
            <a:lvl5pPr marL="1317625" indent="-176213" algn="l" rtl="0" eaLnBrk="0" fontAlgn="base" hangingPunct="0">
              <a:spcBef>
                <a:spcPct val="20000"/>
              </a:spcBef>
              <a:spcAft>
                <a:spcPct val="0"/>
              </a:spcAft>
              <a:buClr>
                <a:srgbClr val="355777"/>
              </a:buClr>
              <a:buChar char="»"/>
              <a:defRPr sz="2400" i="1">
                <a:solidFill>
                  <a:schemeClr val="tx1"/>
                </a:solidFill>
                <a:latin typeface="+mn-lt"/>
                <a:ea typeface="+mn-ea"/>
              </a:defRPr>
            </a:lvl5pPr>
            <a:lvl6pPr marL="1774825" indent="-176213" algn="l" rtl="0" fontAlgn="base">
              <a:spcBef>
                <a:spcPct val="20000"/>
              </a:spcBef>
              <a:spcAft>
                <a:spcPct val="0"/>
              </a:spcAft>
              <a:buClr>
                <a:srgbClr val="355777"/>
              </a:buClr>
              <a:buChar char="»"/>
              <a:defRPr sz="2400" i="1">
                <a:solidFill>
                  <a:schemeClr val="tx1"/>
                </a:solidFill>
                <a:latin typeface="+mn-lt"/>
                <a:ea typeface="+mn-ea"/>
              </a:defRPr>
            </a:lvl6pPr>
            <a:lvl7pPr marL="2232025" indent="-176213" algn="l" rtl="0" fontAlgn="base">
              <a:spcBef>
                <a:spcPct val="20000"/>
              </a:spcBef>
              <a:spcAft>
                <a:spcPct val="0"/>
              </a:spcAft>
              <a:buClr>
                <a:srgbClr val="355777"/>
              </a:buClr>
              <a:buChar char="»"/>
              <a:defRPr sz="2400" i="1">
                <a:solidFill>
                  <a:schemeClr val="tx1"/>
                </a:solidFill>
                <a:latin typeface="+mn-lt"/>
                <a:ea typeface="+mn-ea"/>
              </a:defRPr>
            </a:lvl7pPr>
            <a:lvl8pPr marL="2689225" indent="-176213" algn="l" rtl="0" fontAlgn="base">
              <a:spcBef>
                <a:spcPct val="20000"/>
              </a:spcBef>
              <a:spcAft>
                <a:spcPct val="0"/>
              </a:spcAft>
              <a:buClr>
                <a:srgbClr val="355777"/>
              </a:buClr>
              <a:buChar char="»"/>
              <a:defRPr sz="2400" i="1">
                <a:solidFill>
                  <a:schemeClr val="tx1"/>
                </a:solidFill>
                <a:latin typeface="+mn-lt"/>
                <a:ea typeface="+mn-ea"/>
              </a:defRPr>
            </a:lvl8pPr>
            <a:lvl9pPr marL="3146425" indent="-176213" algn="l" rtl="0" fontAlgn="base">
              <a:spcBef>
                <a:spcPct val="20000"/>
              </a:spcBef>
              <a:spcAft>
                <a:spcPct val="0"/>
              </a:spcAft>
              <a:buClr>
                <a:srgbClr val="355777"/>
              </a:buClr>
              <a:buChar char="»"/>
              <a:defRPr sz="2400" i="1">
                <a:solidFill>
                  <a:schemeClr val="tx1"/>
                </a:solidFill>
                <a:latin typeface="+mn-lt"/>
                <a:ea typeface="+mn-ea"/>
              </a:defRPr>
            </a:lvl9pPr>
          </a:lstStyle>
          <a:p>
            <a:r>
              <a:rPr lang="en-US" kern="0" dirty="0"/>
              <a:t>How do I find any profile related to “Oil and Gas</a:t>
            </a:r>
            <a:r>
              <a:rPr lang="en-US" sz="1800" kern="0" dirty="0"/>
              <a:t>” [use the category level 2 field]</a:t>
            </a:r>
          </a:p>
          <a:p>
            <a:r>
              <a:rPr lang="en-US" kern="0" dirty="0"/>
              <a:t>How would I know if a profile is for a specific geographic region? </a:t>
            </a:r>
            <a:r>
              <a:rPr lang="en-US" sz="1800" kern="0" dirty="0"/>
              <a:t>[Region field]</a:t>
            </a:r>
          </a:p>
          <a:p>
            <a:r>
              <a:rPr lang="en-US" kern="0" dirty="0"/>
              <a:t>How do I compare weight percent for two profiles? </a:t>
            </a:r>
            <a:r>
              <a:rPr lang="en-US" sz="1800" kern="0" dirty="0"/>
              <a:t>[Select profiles, click Weight % (bar)]</a:t>
            </a:r>
          </a:p>
          <a:p>
            <a:r>
              <a:rPr lang="en-US" kern="0" dirty="0"/>
              <a:t>How do I create my own table? </a:t>
            </a:r>
            <a:r>
              <a:rPr lang="en-US" sz="1800" kern="0" dirty="0"/>
              <a:t>[Custom Table]</a:t>
            </a:r>
          </a:p>
          <a:p>
            <a:r>
              <a:rPr lang="en-US" kern="0" dirty="0"/>
              <a:t>How do I download profiles to MS Excel? </a:t>
            </a:r>
            <a:r>
              <a:rPr lang="en-US" sz="1800" kern="0" dirty="0"/>
              <a:t>[Right click, export data]</a:t>
            </a:r>
          </a:p>
          <a:p>
            <a:r>
              <a:rPr lang="en-US" kern="0" dirty="0"/>
              <a:t>References – Note that some profiles have multiple reference</a:t>
            </a:r>
            <a:r>
              <a:rPr lang="en-US" sz="2000" kern="0" dirty="0"/>
              <a:t> </a:t>
            </a:r>
            <a:r>
              <a:rPr lang="en-US" sz="1800" kern="0" dirty="0"/>
              <a:t>[Search for 4049 – Motor Vehicle Exhaust ] </a:t>
            </a:r>
            <a:endParaRPr lang="en-US" sz="2000" kern="0" dirty="0"/>
          </a:p>
          <a:p>
            <a:endParaRPr lang="en-US" sz="1800" kern="0" dirty="0"/>
          </a:p>
          <a:p>
            <a:endParaRPr lang="en-US" kern="0" dirty="0"/>
          </a:p>
        </p:txBody>
      </p:sp>
      <p:sp>
        <p:nvSpPr>
          <p:cNvPr id="2" name="Footer Placeholder 1">
            <a:extLst>
              <a:ext uri="{FF2B5EF4-FFF2-40B4-BE49-F238E27FC236}">
                <a16:creationId xmlns:a16="http://schemas.microsoft.com/office/drawing/2014/main" id="{9AEABE69-28A9-4F82-AA9D-8C1609918E47}"/>
              </a:ext>
            </a:extLst>
          </p:cNvPr>
          <p:cNvSpPr>
            <a:spLocks noGrp="1"/>
          </p:cNvSpPr>
          <p:nvPr>
            <p:ph type="ftr" sz="quarter" idx="11"/>
          </p:nvPr>
        </p:nvSpPr>
        <p:spPr/>
        <p:txBody>
          <a:bodyPr/>
          <a:lstStyle/>
          <a:p>
            <a:pPr>
              <a:defRPr/>
            </a:pPr>
            <a:r>
              <a:rPr lang="en-US" dirty="0"/>
              <a:t>2019 International Emissions Inventory Conference, SPECIATE Training, July 29, 2019</a:t>
            </a:r>
          </a:p>
        </p:txBody>
      </p:sp>
    </p:spTree>
    <p:extLst>
      <p:ext uri="{BB962C8B-B14F-4D97-AF65-F5344CB8AC3E}">
        <p14:creationId xmlns:p14="http://schemas.microsoft.com/office/powerpoint/2010/main" val="4169131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BB428-953A-4FE5-9413-208CDEA350E5}"/>
              </a:ext>
            </a:extLst>
          </p:cNvPr>
          <p:cNvSpPr>
            <a:spLocks noGrp="1"/>
          </p:cNvSpPr>
          <p:nvPr>
            <p:ph type="title"/>
          </p:nvPr>
        </p:nvSpPr>
        <p:spPr/>
        <p:txBody>
          <a:bodyPr/>
          <a:lstStyle/>
          <a:p>
            <a:r>
              <a:rPr lang="en-US" dirty="0"/>
              <a:t>What’s New in SPECIATE5.0</a:t>
            </a:r>
          </a:p>
        </p:txBody>
      </p:sp>
      <p:sp>
        <p:nvSpPr>
          <p:cNvPr id="3" name="Content Placeholder 2">
            <a:extLst>
              <a:ext uri="{FF2B5EF4-FFF2-40B4-BE49-F238E27FC236}">
                <a16:creationId xmlns:a16="http://schemas.microsoft.com/office/drawing/2014/main" id="{33336209-779A-4200-92BD-01B52395A422}"/>
              </a:ext>
            </a:extLst>
          </p:cNvPr>
          <p:cNvSpPr>
            <a:spLocks noGrp="1"/>
          </p:cNvSpPr>
          <p:nvPr>
            <p:ph idx="1"/>
          </p:nvPr>
        </p:nvSpPr>
        <p:spPr>
          <a:xfrm>
            <a:off x="609600" y="1905000"/>
            <a:ext cx="7772400" cy="3429000"/>
          </a:xfrm>
        </p:spPr>
        <p:txBody>
          <a:bodyPr/>
          <a:lstStyle/>
          <a:p>
            <a:r>
              <a:rPr lang="en-US" sz="2000" dirty="0"/>
              <a:t>Released Summer 2019 </a:t>
            </a:r>
          </a:p>
          <a:p>
            <a:r>
              <a:rPr lang="en-US" sz="2000" dirty="0"/>
              <a:t>Contains all prior version profiles plus new ones added (~450)</a:t>
            </a:r>
          </a:p>
          <a:p>
            <a:r>
              <a:rPr lang="en-US" sz="2000" dirty="0"/>
              <a:t>Simplified structure and new PROFILE_TYPE field (discussed)</a:t>
            </a:r>
          </a:p>
          <a:p>
            <a:r>
              <a:rPr lang="en-US" sz="2000" dirty="0"/>
              <a:t>Other additional metadata fields (categorization fields, VBS fields, emission rate fields for all profiles)</a:t>
            </a:r>
          </a:p>
          <a:p>
            <a:r>
              <a:rPr lang="en-US" sz="2000" dirty="0"/>
              <a:t>New browser based on Qlik Software (discussed)</a:t>
            </a:r>
          </a:p>
          <a:p>
            <a:r>
              <a:rPr lang="en-US" sz="2000" dirty="0"/>
              <a:t>QSCORE</a:t>
            </a:r>
          </a:p>
          <a:p>
            <a:r>
              <a:rPr lang="en-US" sz="2000" dirty="0"/>
              <a:t>New supplemental data information (show how links to QSCORES and references)</a:t>
            </a:r>
          </a:p>
          <a:p>
            <a:r>
              <a:rPr lang="en-US" sz="2000" dirty="0"/>
              <a:t>New ‘</a:t>
            </a:r>
            <a:r>
              <a:rPr lang="en-US" sz="2000" dirty="0" err="1"/>
              <a:t>MasterReferenceList</a:t>
            </a:r>
            <a:r>
              <a:rPr lang="en-US" sz="2000" dirty="0"/>
              <a:t>’ table with one row per profile per reference – useful if you are interested in a list of all the references used in SPECIATE</a:t>
            </a:r>
          </a:p>
          <a:p>
            <a:endParaRPr lang="en-US" sz="2000" dirty="0"/>
          </a:p>
        </p:txBody>
      </p:sp>
      <p:sp>
        <p:nvSpPr>
          <p:cNvPr id="4" name="Footer Placeholder 3">
            <a:extLst>
              <a:ext uri="{FF2B5EF4-FFF2-40B4-BE49-F238E27FC236}">
                <a16:creationId xmlns:a16="http://schemas.microsoft.com/office/drawing/2014/main" id="{ADD37E66-6F27-4359-88EF-842520CE7351}"/>
              </a:ext>
            </a:extLst>
          </p:cNvPr>
          <p:cNvSpPr>
            <a:spLocks noGrp="1"/>
          </p:cNvSpPr>
          <p:nvPr>
            <p:ph type="ftr" sz="quarter" idx="11"/>
          </p:nvPr>
        </p:nvSpPr>
        <p:spPr/>
        <p:txBody>
          <a:bodyPr/>
          <a:lstStyle/>
          <a:p>
            <a:pPr>
              <a:defRPr/>
            </a:pPr>
            <a:r>
              <a:rPr lang="en-US" dirty="0"/>
              <a:t>2019 International Emissions Inventory Conference, SPECIATE Training, July 29, 2019</a:t>
            </a:r>
          </a:p>
        </p:txBody>
      </p:sp>
      <p:sp>
        <p:nvSpPr>
          <p:cNvPr id="5" name="Slide Number Placeholder 4">
            <a:extLst>
              <a:ext uri="{FF2B5EF4-FFF2-40B4-BE49-F238E27FC236}">
                <a16:creationId xmlns:a16="http://schemas.microsoft.com/office/drawing/2014/main" id="{8CAE7726-C310-4CEB-8B59-BAD755A85EC4}"/>
              </a:ext>
            </a:extLst>
          </p:cNvPr>
          <p:cNvSpPr>
            <a:spLocks noGrp="1"/>
          </p:cNvSpPr>
          <p:nvPr>
            <p:ph type="sldNum" sz="quarter" idx="12"/>
          </p:nvPr>
        </p:nvSpPr>
        <p:spPr/>
        <p:txBody>
          <a:bodyPr/>
          <a:lstStyle/>
          <a:p>
            <a:pPr>
              <a:defRPr/>
            </a:pPr>
            <a:fld id="{BEF2A795-0D1C-4340-A163-773CC4D3E4EC}" type="slidenum">
              <a:rPr lang="en-US" smtClean="0"/>
              <a:pPr>
                <a:defRPr/>
              </a:pPr>
              <a:t>20</a:t>
            </a:fld>
            <a:endParaRPr lang="en-US" dirty="0"/>
          </a:p>
        </p:txBody>
      </p:sp>
    </p:spTree>
    <p:extLst>
      <p:ext uri="{BB962C8B-B14F-4D97-AF65-F5344CB8AC3E}">
        <p14:creationId xmlns:p14="http://schemas.microsoft.com/office/powerpoint/2010/main" val="4155333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407FF-233A-4FC5-ACA7-3BB492C13698}"/>
              </a:ext>
            </a:extLst>
          </p:cNvPr>
          <p:cNvSpPr>
            <a:spLocks noGrp="1"/>
          </p:cNvSpPr>
          <p:nvPr>
            <p:ph type="title"/>
          </p:nvPr>
        </p:nvSpPr>
        <p:spPr/>
        <p:txBody>
          <a:bodyPr/>
          <a:lstStyle/>
          <a:p>
            <a:r>
              <a:rPr lang="en-US" dirty="0"/>
              <a:t>Improved Documentation</a:t>
            </a:r>
          </a:p>
        </p:txBody>
      </p:sp>
      <p:sp>
        <p:nvSpPr>
          <p:cNvPr id="3" name="Content Placeholder 2">
            <a:extLst>
              <a:ext uri="{FF2B5EF4-FFF2-40B4-BE49-F238E27FC236}">
                <a16:creationId xmlns:a16="http://schemas.microsoft.com/office/drawing/2014/main" id="{7B9AA85D-2E13-4A4A-9F45-D54313965BF9}"/>
              </a:ext>
            </a:extLst>
          </p:cNvPr>
          <p:cNvSpPr>
            <a:spLocks noGrp="1"/>
          </p:cNvSpPr>
          <p:nvPr>
            <p:ph idx="1"/>
          </p:nvPr>
        </p:nvSpPr>
        <p:spPr>
          <a:xfrm>
            <a:off x="609600" y="2209800"/>
            <a:ext cx="8229600" cy="3429000"/>
          </a:xfrm>
        </p:spPr>
        <p:txBody>
          <a:bodyPr/>
          <a:lstStyle/>
          <a:p>
            <a:r>
              <a:rPr lang="en-US" dirty="0"/>
              <a:t>Now providing Excel</a:t>
            </a:r>
            <a:r>
              <a:rPr lang="en-US" baseline="30000" dirty="0"/>
              <a:t>®</a:t>
            </a:r>
            <a:r>
              <a:rPr lang="en-US" dirty="0"/>
              <a:t> workbooks showing calculations from the raw data (e.g., journal article) to SPECIATE profiles</a:t>
            </a:r>
          </a:p>
          <a:p>
            <a:r>
              <a:rPr lang="en-US" dirty="0"/>
              <a:t>Improved access to references</a:t>
            </a:r>
          </a:p>
          <a:p>
            <a:pPr lvl="1"/>
            <a:r>
              <a:rPr lang="en-US" dirty="0"/>
              <a:t>Digital Object Identifiers (DOIs) for literature references </a:t>
            </a:r>
          </a:p>
          <a:p>
            <a:pPr lvl="1"/>
            <a:r>
              <a:rPr lang="en-US" dirty="0"/>
              <a:t>Web links to reports where available on internet</a:t>
            </a:r>
          </a:p>
          <a:p>
            <a:pPr lvl="1"/>
            <a:r>
              <a:rPr lang="en-US" dirty="0"/>
              <a:t>Documents that are not readily available via web link are posted on our ftp site</a:t>
            </a:r>
          </a:p>
          <a:p>
            <a:r>
              <a:rPr lang="en-US" dirty="0"/>
              <a:t>URL</a:t>
            </a:r>
          </a:p>
          <a:p>
            <a:endParaRPr lang="en-US" dirty="0"/>
          </a:p>
        </p:txBody>
      </p:sp>
      <p:sp>
        <p:nvSpPr>
          <p:cNvPr id="5" name="Slide Number Placeholder 4">
            <a:extLst>
              <a:ext uri="{FF2B5EF4-FFF2-40B4-BE49-F238E27FC236}">
                <a16:creationId xmlns:a16="http://schemas.microsoft.com/office/drawing/2014/main" id="{ABACC98C-6530-4796-9479-BF38475E538B}"/>
              </a:ext>
            </a:extLst>
          </p:cNvPr>
          <p:cNvSpPr>
            <a:spLocks noGrp="1"/>
          </p:cNvSpPr>
          <p:nvPr>
            <p:ph type="sldNum" sz="quarter" idx="12"/>
          </p:nvPr>
        </p:nvSpPr>
        <p:spPr>
          <a:xfrm>
            <a:off x="26276" y="6248400"/>
            <a:ext cx="609600" cy="228600"/>
          </a:xfrm>
        </p:spPr>
        <p:txBody>
          <a:bodyPr/>
          <a:lstStyle/>
          <a:p>
            <a:pPr>
              <a:defRPr/>
            </a:pPr>
            <a:fld id="{BEF2A795-0D1C-4340-A163-773CC4D3E4EC}" type="slidenum">
              <a:rPr lang="en-US" smtClean="0"/>
              <a:pPr>
                <a:defRPr/>
              </a:pPr>
              <a:t>21</a:t>
            </a:fld>
            <a:endParaRPr lang="en-US" dirty="0"/>
          </a:p>
        </p:txBody>
      </p:sp>
    </p:spTree>
    <p:extLst>
      <p:ext uri="{BB962C8B-B14F-4D97-AF65-F5344CB8AC3E}">
        <p14:creationId xmlns:p14="http://schemas.microsoft.com/office/powerpoint/2010/main" val="2062995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03B24-C7A5-4B3B-8495-8E68478656D5}"/>
              </a:ext>
            </a:extLst>
          </p:cNvPr>
          <p:cNvSpPr>
            <a:spLocks noGrp="1"/>
          </p:cNvSpPr>
          <p:nvPr>
            <p:ph type="title"/>
          </p:nvPr>
        </p:nvSpPr>
        <p:spPr/>
        <p:txBody>
          <a:bodyPr/>
          <a:lstStyle/>
          <a:p>
            <a:r>
              <a:rPr lang="en-US" dirty="0"/>
              <a:t>Supporting Data File </a:t>
            </a:r>
          </a:p>
        </p:txBody>
      </p:sp>
      <p:sp>
        <p:nvSpPr>
          <p:cNvPr id="4" name="Footer Placeholder 3">
            <a:extLst>
              <a:ext uri="{FF2B5EF4-FFF2-40B4-BE49-F238E27FC236}">
                <a16:creationId xmlns:a16="http://schemas.microsoft.com/office/drawing/2014/main" id="{E9500A90-9E95-43F9-B009-1F58D7555E44}"/>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
        <p:nvSpPr>
          <p:cNvPr id="5" name="Slide Number Placeholder 4">
            <a:extLst>
              <a:ext uri="{FF2B5EF4-FFF2-40B4-BE49-F238E27FC236}">
                <a16:creationId xmlns:a16="http://schemas.microsoft.com/office/drawing/2014/main" id="{F434DC42-C72E-40B5-A435-FB18CD2128A1}"/>
              </a:ext>
            </a:extLst>
          </p:cNvPr>
          <p:cNvSpPr>
            <a:spLocks noGrp="1"/>
          </p:cNvSpPr>
          <p:nvPr>
            <p:ph type="sldNum" sz="quarter" idx="12"/>
          </p:nvPr>
        </p:nvSpPr>
        <p:spPr/>
        <p:txBody>
          <a:bodyPr/>
          <a:lstStyle/>
          <a:p>
            <a:pPr>
              <a:defRPr/>
            </a:pPr>
            <a:fld id="{BEF2A795-0D1C-4340-A163-773CC4D3E4EC}" type="slidenum">
              <a:rPr lang="en-US" smtClean="0"/>
              <a:pPr>
                <a:defRPr/>
              </a:pPr>
              <a:t>22</a:t>
            </a:fld>
            <a:endParaRPr lang="en-US" dirty="0"/>
          </a:p>
        </p:txBody>
      </p:sp>
      <p:pic>
        <p:nvPicPr>
          <p:cNvPr id="8" name="Picture 7" descr="Supporting Data file example">
            <a:extLst>
              <a:ext uri="{FF2B5EF4-FFF2-40B4-BE49-F238E27FC236}">
                <a16:creationId xmlns:a16="http://schemas.microsoft.com/office/drawing/2014/main" id="{74FD135C-17F5-409E-BDE7-23EAE81837A1}"/>
              </a:ext>
            </a:extLst>
          </p:cNvPr>
          <p:cNvPicPr>
            <a:picLocks noChangeAspect="1"/>
          </p:cNvPicPr>
          <p:nvPr/>
        </p:nvPicPr>
        <p:blipFill>
          <a:blip r:embed="rId3"/>
          <a:stretch>
            <a:fillRect/>
          </a:stretch>
        </p:blipFill>
        <p:spPr>
          <a:xfrm>
            <a:off x="26276" y="1743592"/>
            <a:ext cx="9095391" cy="3370816"/>
          </a:xfrm>
          <a:prstGeom prst="rect">
            <a:avLst/>
          </a:prstGeom>
        </p:spPr>
      </p:pic>
    </p:spTree>
    <p:extLst>
      <p:ext uri="{BB962C8B-B14F-4D97-AF65-F5344CB8AC3E}">
        <p14:creationId xmlns:p14="http://schemas.microsoft.com/office/powerpoint/2010/main" val="4237369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D0096-9C37-4B3B-869E-5D167C94CE60}"/>
              </a:ext>
            </a:extLst>
          </p:cNvPr>
          <p:cNvSpPr>
            <a:spLocks noGrp="1"/>
          </p:cNvSpPr>
          <p:nvPr>
            <p:ph type="title"/>
          </p:nvPr>
        </p:nvSpPr>
        <p:spPr>
          <a:xfrm>
            <a:off x="1066800" y="838200"/>
            <a:ext cx="7620000" cy="990600"/>
          </a:xfrm>
        </p:spPr>
        <p:txBody>
          <a:bodyPr/>
          <a:lstStyle/>
          <a:p>
            <a:r>
              <a:rPr lang="en-US" dirty="0"/>
              <a:t>QSCORE</a:t>
            </a:r>
          </a:p>
        </p:txBody>
      </p:sp>
      <p:sp>
        <p:nvSpPr>
          <p:cNvPr id="3" name="Content Placeholder 2">
            <a:extLst>
              <a:ext uri="{FF2B5EF4-FFF2-40B4-BE49-F238E27FC236}">
                <a16:creationId xmlns:a16="http://schemas.microsoft.com/office/drawing/2014/main" id="{E3EEF3BC-1BB3-4100-8B6E-860F03EBEFA8}"/>
              </a:ext>
            </a:extLst>
          </p:cNvPr>
          <p:cNvSpPr>
            <a:spLocks noGrp="1"/>
          </p:cNvSpPr>
          <p:nvPr>
            <p:ph idx="1"/>
          </p:nvPr>
        </p:nvSpPr>
        <p:spPr>
          <a:xfrm>
            <a:off x="685800" y="1600201"/>
            <a:ext cx="7772400" cy="3429000"/>
          </a:xfrm>
        </p:spPr>
        <p:txBody>
          <a:bodyPr/>
          <a:lstStyle/>
          <a:p>
            <a:r>
              <a:rPr lang="en-US" dirty="0"/>
              <a:t>Evaluation criteria focused on</a:t>
            </a:r>
          </a:p>
          <a:p>
            <a:pPr lvl="1"/>
            <a:r>
              <a:rPr lang="en-US" dirty="0"/>
              <a:t>Reference</a:t>
            </a:r>
          </a:p>
          <a:p>
            <a:pPr lvl="1"/>
            <a:r>
              <a:rPr lang="en-US" dirty="0"/>
              <a:t>Relevance of data (emission source reflects current technology)</a:t>
            </a:r>
          </a:p>
          <a:p>
            <a:pPr lvl="1"/>
            <a:r>
              <a:rPr lang="en-US" dirty="0"/>
              <a:t>Quality test program</a:t>
            </a:r>
          </a:p>
          <a:p>
            <a:pPr lvl="1"/>
            <a:r>
              <a:rPr lang="en-US" dirty="0"/>
              <a:t>Documentation on sampling/analytical method </a:t>
            </a:r>
          </a:p>
          <a:p>
            <a:pPr lvl="1"/>
            <a:r>
              <a:rPr lang="en-US" dirty="0"/>
              <a:t>Profile Completeness</a:t>
            </a:r>
          </a:p>
          <a:p>
            <a:pPr lvl="1"/>
            <a:r>
              <a:rPr lang="en-US" dirty="0"/>
              <a:t>Data reduction/statistics</a:t>
            </a:r>
          </a:p>
          <a:p>
            <a:r>
              <a:rPr lang="en-US" dirty="0"/>
              <a:t>Our Cross-Office SPECIATE Workgroup develops the QSCORE for every profile via team discussions</a:t>
            </a:r>
            <a:endParaRPr lang="en-US" sz="2000" dirty="0"/>
          </a:p>
          <a:p>
            <a:pPr lvl="1"/>
            <a:endParaRPr lang="en-US" dirty="0"/>
          </a:p>
          <a:p>
            <a:pPr lvl="1"/>
            <a:endParaRPr lang="en-US" dirty="0"/>
          </a:p>
        </p:txBody>
      </p:sp>
      <p:sp>
        <p:nvSpPr>
          <p:cNvPr id="4" name="Footer Placeholder 3">
            <a:extLst>
              <a:ext uri="{FF2B5EF4-FFF2-40B4-BE49-F238E27FC236}">
                <a16:creationId xmlns:a16="http://schemas.microsoft.com/office/drawing/2014/main" id="{623BFFD0-9469-4C50-B2B0-3B8A89526A98}"/>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
        <p:nvSpPr>
          <p:cNvPr id="5" name="Slide Number Placeholder 4">
            <a:extLst>
              <a:ext uri="{FF2B5EF4-FFF2-40B4-BE49-F238E27FC236}">
                <a16:creationId xmlns:a16="http://schemas.microsoft.com/office/drawing/2014/main" id="{19D7090E-94A3-4E81-9C8A-F7580CD034C0}"/>
              </a:ext>
            </a:extLst>
          </p:cNvPr>
          <p:cNvSpPr>
            <a:spLocks noGrp="1"/>
          </p:cNvSpPr>
          <p:nvPr>
            <p:ph type="sldNum" sz="quarter" idx="12"/>
          </p:nvPr>
        </p:nvSpPr>
        <p:spPr/>
        <p:txBody>
          <a:bodyPr/>
          <a:lstStyle/>
          <a:p>
            <a:pPr>
              <a:defRPr/>
            </a:pPr>
            <a:fld id="{BEF2A795-0D1C-4340-A163-773CC4D3E4EC}" type="slidenum">
              <a:rPr lang="en-US" smtClean="0"/>
              <a:pPr>
                <a:defRPr/>
              </a:pPr>
              <a:t>23</a:t>
            </a:fld>
            <a:endParaRPr lang="en-US" dirty="0"/>
          </a:p>
        </p:txBody>
      </p:sp>
    </p:spTree>
    <p:extLst>
      <p:ext uri="{BB962C8B-B14F-4D97-AF65-F5344CB8AC3E}">
        <p14:creationId xmlns:p14="http://schemas.microsoft.com/office/powerpoint/2010/main" val="2250770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685800" y="609600"/>
            <a:ext cx="7086600" cy="533400"/>
          </a:xfrm>
        </p:spPr>
        <p:txBody>
          <a:bodyPr/>
          <a:lstStyle/>
          <a:p>
            <a:r>
              <a:rPr lang="en-US" sz="3200" dirty="0">
                <a:hlinkClick r:id="rId3">
                  <a:extLst>
                    <a:ext uri="{A12FA001-AC4F-418D-AE19-62706E023703}">
                      <ahyp:hlinkClr xmlns:ahyp="http://schemas.microsoft.com/office/drawing/2018/hyperlinkcolor" val="tx"/>
                    </a:ext>
                  </a:extLst>
                </a:hlinkClick>
              </a:rPr>
              <a:t>SPECIATE 5.0 Profile HIGHLIGHTS</a:t>
            </a:r>
            <a:endParaRPr lang="en-US" sz="3200" dirty="0"/>
          </a:p>
        </p:txBody>
      </p:sp>
      <p:sp>
        <p:nvSpPr>
          <p:cNvPr id="168963" name="Rectangle 3"/>
          <p:cNvSpPr>
            <a:spLocks noGrp="1" noChangeArrowheads="1"/>
          </p:cNvSpPr>
          <p:nvPr>
            <p:ph type="body" idx="1"/>
          </p:nvPr>
        </p:nvSpPr>
        <p:spPr>
          <a:xfrm>
            <a:off x="265209" y="1600200"/>
            <a:ext cx="8613581" cy="3263204"/>
          </a:xfrm>
        </p:spPr>
        <p:txBody>
          <a:bodyPr/>
          <a:lstStyle/>
          <a:p>
            <a:pPr marL="288925" indent="-288925">
              <a:buFont typeface="Arial" pitchFamily="34" charset="0"/>
              <a:buChar char="•"/>
              <a:tabLst>
                <a:tab pos="571500" algn="l"/>
              </a:tabLst>
            </a:pPr>
            <a:r>
              <a:rPr lang="en-US" dirty="0"/>
              <a:t>Added profiles </a:t>
            </a:r>
          </a:p>
          <a:p>
            <a:pPr marL="517525" lvl="1" indent="-233363"/>
            <a:r>
              <a:rPr lang="en-US" sz="1800" dirty="0"/>
              <a:t>375 new GAS profiles for a total of 2,550 </a:t>
            </a:r>
          </a:p>
          <a:p>
            <a:pPr marL="517525" lvl="1" indent="-233363"/>
            <a:r>
              <a:rPr lang="en-US" sz="1800" dirty="0"/>
              <a:t>80 new PM, PM-AE6 profile for a total of 3,854 (PM, PM-AE6, PM-SIMPLIFIED)</a:t>
            </a:r>
          </a:p>
          <a:p>
            <a:pPr marL="517525" lvl="1" indent="-233363"/>
            <a:r>
              <a:rPr lang="en-US" sz="1800" dirty="0"/>
              <a:t>6 PM-VBS and 4 GAS-VBS profiles</a:t>
            </a:r>
          </a:p>
          <a:p>
            <a:pPr marL="517525" lvl="1" indent="-233363"/>
            <a:r>
              <a:rPr lang="en-US" sz="1800" dirty="0"/>
              <a:t>No new Other profiles for a total of 249</a:t>
            </a:r>
          </a:p>
          <a:p>
            <a:pPr marL="517525" lvl="1" indent="-233363"/>
            <a:r>
              <a:rPr lang="en-US" sz="1800" dirty="0"/>
              <a:t>2814 species</a:t>
            </a:r>
          </a:p>
          <a:p>
            <a:pPr marL="227012" indent="-233363"/>
            <a:r>
              <a:rPr lang="en-US" sz="2000" dirty="0"/>
              <a:t>Considering at least the following SPECIATE5.0 profiles for our air quality modeling platform:</a:t>
            </a:r>
            <a:endParaRPr lang="en-US" sz="1800" dirty="0"/>
          </a:p>
          <a:p>
            <a:pPr marL="515938" lvl="1" indent="-225425">
              <a:buFont typeface="Symbol" pitchFamily="18" charset="2"/>
              <a:buChar char=""/>
              <a:tabLst>
                <a:tab pos="571500" algn="l"/>
              </a:tabLst>
            </a:pPr>
            <a:endParaRPr lang="en-US" sz="1800" dirty="0"/>
          </a:p>
        </p:txBody>
      </p:sp>
      <p:sp>
        <p:nvSpPr>
          <p:cNvPr id="3" name="Slide Number Placeholder 2"/>
          <p:cNvSpPr>
            <a:spLocks noGrp="1"/>
          </p:cNvSpPr>
          <p:nvPr>
            <p:ph type="sldNum" sz="quarter" idx="12"/>
          </p:nvPr>
        </p:nvSpPr>
        <p:spPr/>
        <p:txBody>
          <a:bodyPr/>
          <a:lstStyle/>
          <a:p>
            <a:pPr>
              <a:defRPr/>
            </a:pPr>
            <a:fld id="{BEF2A795-0D1C-4340-A163-773CC4D3E4EC}" type="slidenum">
              <a:rPr lang="en-US" smtClean="0"/>
              <a:pPr>
                <a:defRPr/>
              </a:pPr>
              <a:t>24</a:t>
            </a:fld>
            <a:endParaRPr lang="en-US" dirty="0"/>
          </a:p>
        </p:txBody>
      </p:sp>
      <p:sp>
        <p:nvSpPr>
          <p:cNvPr id="2" name="Footer Placeholder 1">
            <a:extLst>
              <a:ext uri="{FF2B5EF4-FFF2-40B4-BE49-F238E27FC236}">
                <a16:creationId xmlns:a16="http://schemas.microsoft.com/office/drawing/2014/main" id="{29D8543C-0C42-4FF0-9ED8-0D4C7981AE5F}"/>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
        <p:nvSpPr>
          <p:cNvPr id="5" name="TextBox 4">
            <a:extLst>
              <a:ext uri="{FF2B5EF4-FFF2-40B4-BE49-F238E27FC236}">
                <a16:creationId xmlns:a16="http://schemas.microsoft.com/office/drawing/2014/main" id="{2AA5B096-9783-4F3B-AEAB-8F4183C0920B}"/>
              </a:ext>
            </a:extLst>
          </p:cNvPr>
          <p:cNvSpPr txBox="1"/>
          <p:nvPr/>
        </p:nvSpPr>
        <p:spPr>
          <a:xfrm>
            <a:off x="572565" y="4678740"/>
            <a:ext cx="4024148" cy="1569660"/>
          </a:xfrm>
          <a:prstGeom prst="rect">
            <a:avLst/>
          </a:prstGeom>
          <a:noFill/>
        </p:spPr>
        <p:txBody>
          <a:bodyPr wrap="square" rtlCol="0">
            <a:spAutoFit/>
          </a:bodyPr>
          <a:lstStyle/>
          <a:p>
            <a:pPr marL="227012" indent="-233363"/>
            <a:r>
              <a:rPr lang="en-US" dirty="0"/>
              <a:t>Gas (TOG):</a:t>
            </a:r>
          </a:p>
          <a:p>
            <a:pPr marL="515938" lvl="1" indent="-225425">
              <a:buFont typeface="Symbol" pitchFamily="18" charset="2"/>
              <a:buChar char=""/>
              <a:tabLst>
                <a:tab pos="571500" algn="l"/>
              </a:tabLst>
            </a:pPr>
            <a:r>
              <a:rPr lang="en-US" sz="1800" dirty="0"/>
              <a:t>Sugar cane burning</a:t>
            </a:r>
          </a:p>
          <a:p>
            <a:pPr marL="515938" lvl="1" indent="-225425">
              <a:buFont typeface="Symbol" pitchFamily="18" charset="2"/>
              <a:buChar char=""/>
              <a:tabLst>
                <a:tab pos="571500" algn="l"/>
              </a:tabLst>
            </a:pPr>
            <a:r>
              <a:rPr lang="en-US" sz="1800" dirty="0"/>
              <a:t>Consumer products (multiple)</a:t>
            </a:r>
          </a:p>
          <a:p>
            <a:pPr marL="515938" lvl="1" indent="-225425">
              <a:buFont typeface="Symbol" pitchFamily="18" charset="2"/>
              <a:buChar char=""/>
              <a:tabLst>
                <a:tab pos="571500" algn="l"/>
              </a:tabLst>
            </a:pPr>
            <a:r>
              <a:rPr lang="en-US" sz="1800" dirty="0"/>
              <a:t>Corrected heavy duty diesel </a:t>
            </a:r>
          </a:p>
          <a:p>
            <a:pPr marL="515938" lvl="1" indent="-225425">
              <a:buFont typeface="Symbol" pitchFamily="18" charset="2"/>
              <a:buChar char=""/>
              <a:tabLst>
                <a:tab pos="571500" algn="l"/>
              </a:tabLst>
            </a:pPr>
            <a:r>
              <a:rPr lang="en-US" sz="1800" dirty="0"/>
              <a:t>Wyoming oil and gas (multiple)</a:t>
            </a:r>
          </a:p>
        </p:txBody>
      </p:sp>
      <p:sp>
        <p:nvSpPr>
          <p:cNvPr id="8" name="TextBox 7">
            <a:extLst>
              <a:ext uri="{FF2B5EF4-FFF2-40B4-BE49-F238E27FC236}">
                <a16:creationId xmlns:a16="http://schemas.microsoft.com/office/drawing/2014/main" id="{3A705C1A-1456-4F7A-9797-FD8D98E68361}"/>
              </a:ext>
            </a:extLst>
          </p:cNvPr>
          <p:cNvSpPr txBox="1"/>
          <p:nvPr/>
        </p:nvSpPr>
        <p:spPr>
          <a:xfrm>
            <a:off x="4449763" y="4679199"/>
            <a:ext cx="4121672" cy="1569660"/>
          </a:xfrm>
          <a:prstGeom prst="rect">
            <a:avLst/>
          </a:prstGeom>
          <a:noFill/>
        </p:spPr>
        <p:txBody>
          <a:bodyPr wrap="square" rtlCol="0">
            <a:spAutoFit/>
          </a:bodyPr>
          <a:lstStyle/>
          <a:p>
            <a:pPr marL="227012" indent="-233363"/>
            <a:r>
              <a:rPr lang="en-US" dirty="0"/>
              <a:t>PM (PM2.5):</a:t>
            </a:r>
          </a:p>
          <a:p>
            <a:pPr marL="515938" lvl="1" indent="-225425">
              <a:buFont typeface="Symbol" pitchFamily="18" charset="2"/>
              <a:buChar char=""/>
              <a:tabLst>
                <a:tab pos="571500" algn="l"/>
              </a:tabLst>
            </a:pPr>
            <a:r>
              <a:rPr lang="en-US" sz="1800" dirty="0"/>
              <a:t>Marine Vessel AE6</a:t>
            </a:r>
          </a:p>
          <a:p>
            <a:pPr marL="515938" lvl="1" indent="-225425">
              <a:buFont typeface="Symbol" pitchFamily="18" charset="2"/>
              <a:buChar char=""/>
              <a:tabLst>
                <a:tab pos="571500" algn="l"/>
              </a:tabLst>
            </a:pPr>
            <a:r>
              <a:rPr lang="en-US" sz="1800" dirty="0"/>
              <a:t>Corrected wildfire/prescribed fire </a:t>
            </a:r>
          </a:p>
          <a:p>
            <a:pPr marL="515938" lvl="1" indent="-225425">
              <a:buFont typeface="Symbol" pitchFamily="18" charset="2"/>
              <a:buChar char=""/>
              <a:tabLst>
                <a:tab pos="571500" algn="l"/>
              </a:tabLst>
            </a:pPr>
            <a:r>
              <a:rPr lang="en-US" sz="1800" dirty="0"/>
              <a:t>Natural gas combustion</a:t>
            </a:r>
          </a:p>
          <a:p>
            <a:pPr marL="515938" lvl="1" indent="-225425">
              <a:buFont typeface="Symbol" pitchFamily="18" charset="2"/>
              <a:buChar char=""/>
              <a:tabLst>
                <a:tab pos="571500" algn="l"/>
              </a:tabLst>
            </a:pPr>
            <a:r>
              <a:rPr lang="en-US" sz="1800" dirty="0"/>
              <a:t>Aircraft</a:t>
            </a:r>
          </a:p>
        </p:txBody>
      </p:sp>
    </p:spTree>
    <p:extLst>
      <p:ext uri="{BB962C8B-B14F-4D97-AF65-F5344CB8AC3E}">
        <p14:creationId xmlns:p14="http://schemas.microsoft.com/office/powerpoint/2010/main" val="1428533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sz="4000" dirty="0">
                <a:cs typeface="Arial"/>
              </a:rPr>
              <a:t>QUESTIONS?</a:t>
            </a:r>
          </a:p>
        </p:txBody>
      </p:sp>
      <p:sp>
        <p:nvSpPr>
          <p:cNvPr id="3" name="Content Placeholder 2"/>
          <p:cNvSpPr>
            <a:spLocks noGrp="1"/>
          </p:cNvSpPr>
          <p:nvPr>
            <p:ph idx="1"/>
          </p:nvPr>
        </p:nvSpPr>
        <p:spPr>
          <a:xfrm>
            <a:off x="2028825" y="2647950"/>
            <a:ext cx="5210175" cy="3429000"/>
          </a:xfrm>
        </p:spPr>
        <p:txBody>
          <a:bodyPr anchor="t"/>
          <a:lstStyle/>
          <a:p>
            <a:pPr marL="0" indent="0">
              <a:buNone/>
            </a:pPr>
            <a:r>
              <a:rPr lang="en-US" sz="3200" dirty="0">
                <a:cs typeface="Arial"/>
              </a:rPr>
              <a:t>Are there any questions on what we've covered so far?</a:t>
            </a:r>
          </a:p>
        </p:txBody>
      </p:sp>
      <p:sp>
        <p:nvSpPr>
          <p:cNvPr id="5" name="Slide Number Placeholder 4"/>
          <p:cNvSpPr>
            <a:spLocks noGrp="1"/>
          </p:cNvSpPr>
          <p:nvPr>
            <p:ph type="sldNum" sz="quarter" idx="12"/>
          </p:nvPr>
        </p:nvSpPr>
        <p:spPr/>
        <p:txBody>
          <a:bodyPr/>
          <a:lstStyle/>
          <a:p>
            <a:pPr>
              <a:defRPr/>
            </a:pPr>
            <a:fld id="{BEF2A795-0D1C-4340-A163-773CC4D3E4EC}" type="slidenum">
              <a:rPr lang="en-US"/>
              <a:pPr>
                <a:defRPr/>
              </a:pPr>
              <a:t>25</a:t>
            </a:fld>
            <a:endParaRPr lang="en-US" dirty="0"/>
          </a:p>
        </p:txBody>
      </p:sp>
      <p:sp>
        <p:nvSpPr>
          <p:cNvPr id="6" name="Footer Placeholder 5">
            <a:extLst>
              <a:ext uri="{FF2B5EF4-FFF2-40B4-BE49-F238E27FC236}">
                <a16:creationId xmlns:a16="http://schemas.microsoft.com/office/drawing/2014/main" id="{F7D4DE20-B081-430C-A17A-6B7248FC8A2C}"/>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869427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6800"/>
            <a:ext cx="7620000" cy="990600"/>
          </a:xfrm>
        </p:spPr>
        <p:txBody>
          <a:bodyPr/>
          <a:lstStyle/>
          <a:p>
            <a:r>
              <a:rPr lang="en-US" dirty="0"/>
              <a:t>SPECIATION CONCEPTS</a:t>
            </a:r>
          </a:p>
        </p:txBody>
      </p:sp>
      <p:sp>
        <p:nvSpPr>
          <p:cNvPr id="3" name="Content Placeholder 2"/>
          <p:cNvSpPr>
            <a:spLocks noGrp="1"/>
          </p:cNvSpPr>
          <p:nvPr>
            <p:ph idx="1"/>
            <p:extLst/>
          </p:nvPr>
        </p:nvSpPr>
        <p:spPr>
          <a:xfrm>
            <a:off x="682978" y="1828800"/>
            <a:ext cx="7772400" cy="4038600"/>
          </a:xfrm>
        </p:spPr>
        <p:txBody>
          <a:bodyPr anchor="t"/>
          <a:lstStyle/>
          <a:p>
            <a:pPr marL="457200" indent="-457200">
              <a:buFont typeface="+mj-lt"/>
              <a:buAutoNum type="arabicPeriod"/>
            </a:pPr>
            <a:r>
              <a:rPr lang="en-US" dirty="0"/>
              <a:t>TOG (VOC) - Gas Profiles</a:t>
            </a:r>
            <a:r>
              <a:rPr lang="en-US" dirty="0">
                <a:cs typeface="Arial"/>
              </a:rPr>
              <a:t> Terminology</a:t>
            </a:r>
            <a:endParaRPr lang="en-US" dirty="0"/>
          </a:p>
          <a:p>
            <a:pPr marL="457200" indent="-457200">
              <a:buFont typeface="+mj-lt"/>
              <a:buAutoNum type="arabicPeriod"/>
            </a:pPr>
            <a:r>
              <a:rPr lang="en-US" dirty="0"/>
              <a:t>Composite Profiles</a:t>
            </a:r>
          </a:p>
          <a:p>
            <a:pPr marL="457200" indent="-457200">
              <a:buFont typeface="+mj-lt"/>
              <a:buAutoNum type="arabicPeriod"/>
            </a:pPr>
            <a:r>
              <a:rPr lang="en-US" dirty="0"/>
              <a:t>“Gap-Filling” Profiles</a:t>
            </a:r>
          </a:p>
          <a:p>
            <a:pPr marL="457200" indent="-457200">
              <a:buFont typeface="+mj-lt"/>
              <a:buAutoNum type="arabicPeriod"/>
            </a:pPr>
            <a:r>
              <a:rPr lang="en-US" dirty="0"/>
              <a:t>PM Profiles and AE6</a:t>
            </a:r>
          </a:p>
          <a:p>
            <a:pPr marL="457200" indent="-457200">
              <a:buFont typeface="+mj-lt"/>
              <a:buAutoNum type="arabicPeriod"/>
            </a:pPr>
            <a:r>
              <a:rPr lang="en-US" dirty="0"/>
              <a:t>Assigning Inventory Sources to Profiles</a:t>
            </a:r>
          </a:p>
          <a:p>
            <a:pPr marL="457200" indent="-457200">
              <a:buFont typeface="+mj-lt"/>
              <a:buAutoNum type="arabicPeriod"/>
            </a:pPr>
            <a:r>
              <a:rPr lang="en-US" dirty="0"/>
              <a:t>VOC Integration</a:t>
            </a:r>
          </a:p>
          <a:p>
            <a:pPr marL="457200" indent="-457200">
              <a:buFont typeface="+mj-lt"/>
              <a:buAutoNum type="arabicPeriod"/>
            </a:pPr>
            <a:r>
              <a:rPr lang="en-US" dirty="0"/>
              <a:t>On-Road Speciation</a:t>
            </a:r>
            <a:endParaRPr lang="en-US" dirty="0">
              <a:cs typeface="Arial"/>
            </a:endParaRPr>
          </a:p>
          <a:p>
            <a:pPr marL="457200" indent="-457200">
              <a:buFont typeface="+mj-lt"/>
              <a:buAutoNum type="arabicPeriod"/>
            </a:pPr>
            <a:r>
              <a:rPr lang="en-US" dirty="0">
                <a:cs typeface="Arial"/>
              </a:rPr>
              <a:t>Nonroad Speciation</a:t>
            </a:r>
          </a:p>
          <a:p>
            <a:pPr marL="457200" indent="-457200">
              <a:buFont typeface="+mj-lt"/>
              <a:buAutoNum type="arabicPeriod"/>
            </a:pPr>
            <a:r>
              <a:rPr lang="en-US" dirty="0">
                <a:cs typeface="Arial"/>
              </a:rPr>
              <a:t>Combination Profiles</a:t>
            </a:r>
          </a:p>
        </p:txBody>
      </p:sp>
      <p:sp>
        <p:nvSpPr>
          <p:cNvPr id="6" name="Slide Number Placeholder 5"/>
          <p:cNvSpPr>
            <a:spLocks noGrp="1"/>
          </p:cNvSpPr>
          <p:nvPr>
            <p:ph type="sldNum" sz="quarter" idx="12"/>
          </p:nvPr>
        </p:nvSpPr>
        <p:spPr/>
        <p:txBody>
          <a:bodyPr/>
          <a:lstStyle/>
          <a:p>
            <a:pPr>
              <a:defRPr/>
            </a:pPr>
            <a:fld id="{BEF2A795-0D1C-4340-A163-773CC4D3E4EC}" type="slidenum">
              <a:rPr lang="en-US" smtClean="0"/>
              <a:pPr>
                <a:defRPr/>
              </a:pPr>
              <a:t>26</a:t>
            </a:fld>
            <a:endParaRPr lang="en-US" dirty="0"/>
          </a:p>
        </p:txBody>
      </p:sp>
      <p:sp>
        <p:nvSpPr>
          <p:cNvPr id="4" name="Footer Placeholder 3">
            <a:extLst>
              <a:ext uri="{FF2B5EF4-FFF2-40B4-BE49-F238E27FC236}">
                <a16:creationId xmlns:a16="http://schemas.microsoft.com/office/drawing/2014/main" id="{B5BE9686-4007-4E4E-8E5B-EBB90D791CAA}"/>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2242694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98335" y="833624"/>
            <a:ext cx="7620000" cy="990600"/>
          </a:xfrm>
        </p:spPr>
        <p:txBody>
          <a:bodyPr/>
          <a:lstStyle/>
          <a:p>
            <a:r>
              <a:rPr lang="en-US" dirty="0"/>
              <a:t>VOC/TOG TERMINOLOGY</a:t>
            </a:r>
          </a:p>
        </p:txBody>
      </p:sp>
      <p:sp>
        <p:nvSpPr>
          <p:cNvPr id="2" name="Content Placeholder 1"/>
          <p:cNvSpPr>
            <a:spLocks noGrp="1"/>
          </p:cNvSpPr>
          <p:nvPr>
            <p:ph idx="1"/>
          </p:nvPr>
        </p:nvSpPr>
        <p:spPr>
          <a:xfrm>
            <a:off x="3674100" y="1600200"/>
            <a:ext cx="5108736" cy="3962400"/>
          </a:xfrm>
        </p:spPr>
        <p:txBody>
          <a:bodyPr>
            <a:normAutofit/>
          </a:bodyPr>
          <a:lstStyle/>
          <a:p>
            <a:r>
              <a:rPr lang="en-US" sz="2000" dirty="0"/>
              <a:t>Gas Profiles in SPECIATE can be based on VOC or TOG  </a:t>
            </a:r>
            <a:r>
              <a:rPr lang="en-US" sz="1200" dirty="0"/>
              <a:t>(MASTER_POLLUTANT field)</a:t>
            </a:r>
          </a:p>
          <a:p>
            <a:r>
              <a:rPr lang="en-US" sz="2000" dirty="0"/>
              <a:t>Inventories have VOC (regulatory definition)</a:t>
            </a:r>
          </a:p>
          <a:p>
            <a:r>
              <a:rPr lang="en-US" sz="2000" dirty="0"/>
              <a:t>TOG is “Total Organic Gases” </a:t>
            </a:r>
          </a:p>
          <a:p>
            <a:r>
              <a:rPr lang="en-US" sz="2000" dirty="0"/>
              <a:t>TOG =VOC + exempt compounds </a:t>
            </a:r>
            <a:r>
              <a:rPr lang="en-US" sz="1600" dirty="0"/>
              <a:t>(e.g., methane, ethane, various chlorinated fluorocarbons, acetone, perchloroethylene, volatile methyl siloxanes, etc.) </a:t>
            </a:r>
          </a:p>
          <a:p>
            <a:r>
              <a:rPr lang="en-US" sz="2000" dirty="0"/>
              <a:t>TOG profiles have a factor that allow you to convert VOC to TOG.</a:t>
            </a:r>
          </a:p>
        </p:txBody>
      </p:sp>
      <p:sp>
        <p:nvSpPr>
          <p:cNvPr id="7" name="Slide Number Placeholder 6"/>
          <p:cNvSpPr>
            <a:spLocks noGrp="1"/>
          </p:cNvSpPr>
          <p:nvPr>
            <p:ph type="sldNum" sz="quarter" idx="12"/>
          </p:nvPr>
        </p:nvSpPr>
        <p:spPr/>
        <p:txBody>
          <a:bodyPr/>
          <a:lstStyle/>
          <a:p>
            <a:fld id="{61C894BD-DCE2-4A96-A9AF-225BBEAC2A40}" type="slidenum">
              <a:rPr lang="en-US" smtClean="0"/>
              <a:pPr/>
              <a:t>27</a:t>
            </a:fld>
            <a:endParaRPr lang="en-US"/>
          </a:p>
        </p:txBody>
      </p:sp>
      <p:pic>
        <p:nvPicPr>
          <p:cNvPr id="3" name="Picture 2" descr="Total Organic gases (TOG)"/>
          <p:cNvPicPr>
            <a:picLocks noChangeAspect="1"/>
          </p:cNvPicPr>
          <p:nvPr/>
        </p:nvPicPr>
        <p:blipFill>
          <a:blip r:embed="rId3"/>
          <a:stretch>
            <a:fillRect/>
          </a:stretch>
        </p:blipFill>
        <p:spPr>
          <a:xfrm>
            <a:off x="173733" y="5372649"/>
            <a:ext cx="7446268" cy="684702"/>
          </a:xfrm>
          <a:prstGeom prst="rect">
            <a:avLst/>
          </a:prstGeom>
        </p:spPr>
      </p:pic>
      <p:sp>
        <p:nvSpPr>
          <p:cNvPr id="4" name="Left Arrow 3">
            <a:extLst>
              <a:ext uri="{C183D7F6-B498-43B3-948B-1728B52AA6E4}">
                <adec:decorative xmlns:adec="http://schemas.microsoft.com/office/drawing/2017/decorative" val="1"/>
              </a:ext>
            </a:extLst>
          </p:cNvPr>
          <p:cNvSpPr/>
          <p:nvPr/>
        </p:nvSpPr>
        <p:spPr bwMode="auto">
          <a:xfrm rot="19928814">
            <a:off x="273511" y="5282705"/>
            <a:ext cx="376938" cy="284523"/>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6" name="TextBox 5"/>
          <p:cNvSpPr txBox="1"/>
          <p:nvPr/>
        </p:nvSpPr>
        <p:spPr>
          <a:xfrm>
            <a:off x="609600" y="4992339"/>
            <a:ext cx="1676400" cy="461665"/>
          </a:xfrm>
          <a:prstGeom prst="rect">
            <a:avLst/>
          </a:prstGeom>
          <a:noFill/>
        </p:spPr>
        <p:txBody>
          <a:bodyPr wrap="square" rtlCol="0">
            <a:spAutoFit/>
          </a:bodyPr>
          <a:lstStyle/>
          <a:p>
            <a:r>
              <a:rPr lang="en-US" sz="1200" dirty="0"/>
              <a:t>Googled and got this from CARB fact sheet</a:t>
            </a:r>
          </a:p>
        </p:txBody>
      </p:sp>
      <p:sp>
        <p:nvSpPr>
          <p:cNvPr id="9" name="Oval 8">
            <a:extLst>
              <a:ext uri="{C183D7F6-B498-43B3-948B-1728B52AA6E4}">
                <adec:decorative xmlns:adec="http://schemas.microsoft.com/office/drawing/2017/decorative" val="1"/>
              </a:ext>
            </a:extLst>
          </p:cNvPr>
          <p:cNvSpPr/>
          <p:nvPr/>
        </p:nvSpPr>
        <p:spPr bwMode="auto">
          <a:xfrm>
            <a:off x="457200" y="1828800"/>
            <a:ext cx="3124200" cy="3043973"/>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sp>
        <p:nvSpPr>
          <p:cNvPr id="10" name="Oval 9"/>
          <p:cNvSpPr/>
          <p:nvPr/>
        </p:nvSpPr>
        <p:spPr bwMode="auto">
          <a:xfrm>
            <a:off x="1122154" y="2636208"/>
            <a:ext cx="2152495" cy="2157633"/>
          </a:xfrm>
          <a:prstGeom prst="ellipse">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a:p>
            <a:pPr marL="0" marR="0" indent="0" algn="l" defTabSz="914400" rtl="0" eaLnBrk="0" fontAlgn="base" latinLnBrk="0" hangingPunct="0">
              <a:lnSpc>
                <a:spcPct val="100000"/>
              </a:lnSpc>
              <a:spcBef>
                <a:spcPct val="0"/>
              </a:spcBef>
              <a:spcAft>
                <a:spcPct val="0"/>
              </a:spcAft>
              <a:buClrTx/>
              <a:buSzTx/>
              <a:buFontTx/>
              <a:buNone/>
              <a:tabLst/>
            </a:pPr>
            <a:r>
              <a:rPr lang="en-US" dirty="0"/>
              <a:t>     </a:t>
            </a:r>
            <a:r>
              <a:rPr kumimoji="0" lang="en-US" sz="2400" b="0" i="0" u="none" strike="noStrike" cap="none" normalizeH="0" baseline="0" dirty="0">
                <a:ln>
                  <a:noFill/>
                </a:ln>
                <a:solidFill>
                  <a:schemeClr val="tx1"/>
                </a:solidFill>
                <a:effectLst/>
                <a:latin typeface="Arial" charset="0"/>
                <a:ea typeface="ＭＳ Ｐゴシック" pitchFamily="1" charset="-128"/>
              </a:rPr>
              <a:t>VOC</a:t>
            </a:r>
          </a:p>
        </p:txBody>
      </p:sp>
      <p:sp>
        <p:nvSpPr>
          <p:cNvPr id="11" name="TextBox 10"/>
          <p:cNvSpPr txBox="1"/>
          <p:nvPr/>
        </p:nvSpPr>
        <p:spPr>
          <a:xfrm>
            <a:off x="1214854" y="1905499"/>
            <a:ext cx="1936047" cy="461665"/>
          </a:xfrm>
          <a:prstGeom prst="rect">
            <a:avLst/>
          </a:prstGeom>
          <a:noFill/>
        </p:spPr>
        <p:txBody>
          <a:bodyPr wrap="square" rtlCol="0">
            <a:spAutoFit/>
          </a:bodyPr>
          <a:lstStyle/>
          <a:p>
            <a:r>
              <a:rPr lang="en-US" sz="1000" dirty="0"/>
              <a:t>Methane, ethane, acetone </a:t>
            </a:r>
            <a:r>
              <a:rPr lang="en-US" dirty="0"/>
              <a:t> </a:t>
            </a:r>
          </a:p>
        </p:txBody>
      </p:sp>
      <p:sp>
        <p:nvSpPr>
          <p:cNvPr id="12" name="TextBox 11"/>
          <p:cNvSpPr txBox="1"/>
          <p:nvPr/>
        </p:nvSpPr>
        <p:spPr>
          <a:xfrm>
            <a:off x="1122154" y="2211420"/>
            <a:ext cx="2185494" cy="400110"/>
          </a:xfrm>
          <a:prstGeom prst="rect">
            <a:avLst/>
          </a:prstGeom>
          <a:noFill/>
        </p:spPr>
        <p:txBody>
          <a:bodyPr wrap="square" rtlCol="0">
            <a:spAutoFit/>
          </a:bodyPr>
          <a:lstStyle/>
          <a:p>
            <a:r>
              <a:rPr lang="en-US" sz="1000" dirty="0"/>
              <a:t>Numerous CFCs and HCFCs</a:t>
            </a:r>
          </a:p>
          <a:p>
            <a:r>
              <a:rPr lang="en-US" sz="1000" dirty="0"/>
              <a:t>Many other “exempt” compounds</a:t>
            </a:r>
            <a:endParaRPr lang="en-US" dirty="0"/>
          </a:p>
        </p:txBody>
      </p:sp>
      <p:sp>
        <p:nvSpPr>
          <p:cNvPr id="13" name="TextBox 12"/>
          <p:cNvSpPr txBox="1"/>
          <p:nvPr/>
        </p:nvSpPr>
        <p:spPr>
          <a:xfrm>
            <a:off x="757654" y="3581400"/>
            <a:ext cx="1066800" cy="461665"/>
          </a:xfrm>
          <a:prstGeom prst="rect">
            <a:avLst/>
          </a:prstGeom>
          <a:noFill/>
        </p:spPr>
        <p:txBody>
          <a:bodyPr wrap="square" rtlCol="0">
            <a:spAutoFit/>
          </a:bodyPr>
          <a:lstStyle/>
          <a:p>
            <a:r>
              <a:rPr lang="en-US" dirty="0"/>
              <a:t>TOG</a:t>
            </a:r>
          </a:p>
        </p:txBody>
      </p:sp>
      <p:sp>
        <p:nvSpPr>
          <p:cNvPr id="14" name="Footer Placeholder 13">
            <a:extLst>
              <a:ext uri="{FF2B5EF4-FFF2-40B4-BE49-F238E27FC236}">
                <a16:creationId xmlns:a16="http://schemas.microsoft.com/office/drawing/2014/main" id="{7432B978-5DAA-4302-87D3-901F0F923FD6}"/>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3817810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5A3729-4492-4C81-9123-2A2FD5E83491}"/>
              </a:ext>
            </a:extLst>
          </p:cNvPr>
          <p:cNvSpPr>
            <a:spLocks noGrp="1"/>
          </p:cNvSpPr>
          <p:nvPr>
            <p:ph type="sldNum" sz="quarter" idx="12"/>
          </p:nvPr>
        </p:nvSpPr>
        <p:spPr/>
        <p:txBody>
          <a:bodyPr/>
          <a:lstStyle/>
          <a:p>
            <a:fld id="{A6526C35-2573-4272-BEF4-FB45D82CB04A}" type="slidenum">
              <a:rPr lang="en-US" altLang="en-US" smtClean="0"/>
              <a:pPr/>
              <a:t>28</a:t>
            </a:fld>
            <a:endParaRPr lang="en-US" altLang="en-US"/>
          </a:p>
        </p:txBody>
      </p:sp>
      <p:sp>
        <p:nvSpPr>
          <p:cNvPr id="4" name="Rectangle 3" descr="TOG/TOC">
            <a:extLst>
              <a:ext uri="{FF2B5EF4-FFF2-40B4-BE49-F238E27FC236}">
                <a16:creationId xmlns:a16="http://schemas.microsoft.com/office/drawing/2014/main" id="{12C8DA50-8628-43DB-B657-D73FF9EE7293}"/>
              </a:ext>
            </a:extLst>
          </p:cNvPr>
          <p:cNvSpPr/>
          <p:nvPr/>
        </p:nvSpPr>
        <p:spPr bwMode="auto">
          <a:xfrm>
            <a:off x="1752600" y="228600"/>
            <a:ext cx="3048000" cy="28956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5" name="Rectangle 4" descr="ROG/VOC">
            <a:extLst>
              <a:ext uri="{FF2B5EF4-FFF2-40B4-BE49-F238E27FC236}">
                <a16:creationId xmlns:a16="http://schemas.microsoft.com/office/drawing/2014/main" id="{1AB323D7-D091-4208-A425-27F4EE691C3D}"/>
              </a:ext>
            </a:extLst>
          </p:cNvPr>
          <p:cNvSpPr/>
          <p:nvPr/>
        </p:nvSpPr>
        <p:spPr bwMode="auto">
          <a:xfrm>
            <a:off x="5257800" y="228600"/>
            <a:ext cx="3657600" cy="28956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6" name="Rectangle 5" descr="NMOG/NMOC">
            <a:extLst>
              <a:ext uri="{FF2B5EF4-FFF2-40B4-BE49-F238E27FC236}">
                <a16:creationId xmlns:a16="http://schemas.microsoft.com/office/drawing/2014/main" id="{D84421B3-F4D8-42B7-A8A8-C18240F7E635}"/>
              </a:ext>
            </a:extLst>
          </p:cNvPr>
          <p:cNvSpPr/>
          <p:nvPr/>
        </p:nvSpPr>
        <p:spPr bwMode="auto">
          <a:xfrm>
            <a:off x="-1" y="3238500"/>
            <a:ext cx="2941319" cy="28956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7" name="Rectangle 6" descr="NMHC">
            <a:extLst>
              <a:ext uri="{FF2B5EF4-FFF2-40B4-BE49-F238E27FC236}">
                <a16:creationId xmlns:a16="http://schemas.microsoft.com/office/drawing/2014/main" id="{E9D573A8-0D50-412E-9270-9B2A7DAA90EC}"/>
              </a:ext>
            </a:extLst>
          </p:cNvPr>
          <p:cNvSpPr/>
          <p:nvPr/>
        </p:nvSpPr>
        <p:spPr bwMode="auto">
          <a:xfrm>
            <a:off x="3044188" y="3238500"/>
            <a:ext cx="2899412" cy="2910102"/>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8" name="Rectangle 7" descr="THC/HC">
            <a:extLst>
              <a:ext uri="{FF2B5EF4-FFF2-40B4-BE49-F238E27FC236}">
                <a16:creationId xmlns:a16="http://schemas.microsoft.com/office/drawing/2014/main" id="{BAFE274A-3A7B-4018-8D82-18873AA70E26}"/>
              </a:ext>
            </a:extLst>
          </p:cNvPr>
          <p:cNvSpPr/>
          <p:nvPr/>
        </p:nvSpPr>
        <p:spPr bwMode="auto">
          <a:xfrm>
            <a:off x="6057900" y="3238500"/>
            <a:ext cx="3033712" cy="28956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9" name="TextBox 8">
            <a:extLst>
              <a:ext uri="{FF2B5EF4-FFF2-40B4-BE49-F238E27FC236}">
                <a16:creationId xmlns:a16="http://schemas.microsoft.com/office/drawing/2014/main" id="{30D8F5AA-7570-4E8E-81BE-2FDB34162118}"/>
              </a:ext>
            </a:extLst>
          </p:cNvPr>
          <p:cNvSpPr txBox="1"/>
          <p:nvPr/>
        </p:nvSpPr>
        <p:spPr>
          <a:xfrm>
            <a:off x="1767840" y="228600"/>
            <a:ext cx="3070860" cy="430887"/>
          </a:xfrm>
          <a:prstGeom prst="rect">
            <a:avLst/>
          </a:prstGeom>
          <a:noFill/>
        </p:spPr>
        <p:txBody>
          <a:bodyPr wrap="square" rtlCol="0">
            <a:spAutoFit/>
          </a:bodyPr>
          <a:lstStyle/>
          <a:p>
            <a:r>
              <a:rPr lang="en-US" sz="1100" dirty="0"/>
              <a:t>Carbonates, Metal carbides, Carbon Monoxide</a:t>
            </a:r>
          </a:p>
          <a:p>
            <a:r>
              <a:rPr lang="en-US" sz="1100" dirty="0"/>
              <a:t>Carbon dioxide, Carbonic acid</a:t>
            </a:r>
          </a:p>
        </p:txBody>
      </p:sp>
      <p:sp>
        <p:nvSpPr>
          <p:cNvPr id="14" name="Oval 13">
            <a:extLst>
              <a:ext uri="{FF2B5EF4-FFF2-40B4-BE49-F238E27FC236}">
                <a16:creationId xmlns:a16="http://schemas.microsoft.com/office/drawing/2014/main" id="{BCD36176-C176-4D70-A257-346D7456744E}"/>
              </a:ext>
              <a:ext uri="{C183D7F6-B498-43B3-948B-1728B52AA6E4}">
                <adec:decorative xmlns:adec="http://schemas.microsoft.com/office/drawing/2017/decorative" val="1"/>
              </a:ext>
            </a:extLst>
          </p:cNvPr>
          <p:cNvSpPr/>
          <p:nvPr/>
        </p:nvSpPr>
        <p:spPr bwMode="auto">
          <a:xfrm>
            <a:off x="1752599" y="814463"/>
            <a:ext cx="3036569" cy="223353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5" name="TextBox 14">
            <a:extLst>
              <a:ext uri="{FF2B5EF4-FFF2-40B4-BE49-F238E27FC236}">
                <a16:creationId xmlns:a16="http://schemas.microsoft.com/office/drawing/2014/main" id="{793AD11D-3253-4C4D-8B49-1FA8A7836DDB}"/>
              </a:ext>
            </a:extLst>
          </p:cNvPr>
          <p:cNvSpPr txBox="1"/>
          <p:nvPr/>
        </p:nvSpPr>
        <p:spPr>
          <a:xfrm>
            <a:off x="2682240" y="814463"/>
            <a:ext cx="1272540" cy="261610"/>
          </a:xfrm>
          <a:prstGeom prst="rect">
            <a:avLst/>
          </a:prstGeom>
          <a:noFill/>
        </p:spPr>
        <p:txBody>
          <a:bodyPr wrap="square" rtlCol="0">
            <a:spAutoFit/>
          </a:bodyPr>
          <a:lstStyle/>
          <a:p>
            <a:r>
              <a:rPr lang="en-US" sz="1100" dirty="0"/>
              <a:t>Methane</a:t>
            </a:r>
          </a:p>
        </p:txBody>
      </p:sp>
      <p:sp>
        <p:nvSpPr>
          <p:cNvPr id="16" name="TextBox 15">
            <a:extLst>
              <a:ext uri="{FF2B5EF4-FFF2-40B4-BE49-F238E27FC236}">
                <a16:creationId xmlns:a16="http://schemas.microsoft.com/office/drawing/2014/main" id="{80DD999B-9122-44A2-B8D8-1BFCB4D29C9D}"/>
              </a:ext>
            </a:extLst>
          </p:cNvPr>
          <p:cNvSpPr txBox="1"/>
          <p:nvPr/>
        </p:nvSpPr>
        <p:spPr>
          <a:xfrm>
            <a:off x="3446145" y="985441"/>
            <a:ext cx="1272540" cy="261610"/>
          </a:xfrm>
          <a:prstGeom prst="rect">
            <a:avLst/>
          </a:prstGeom>
          <a:noFill/>
        </p:spPr>
        <p:txBody>
          <a:bodyPr wrap="square" rtlCol="0">
            <a:spAutoFit/>
          </a:bodyPr>
          <a:lstStyle/>
          <a:p>
            <a:r>
              <a:rPr lang="en-US" sz="1100" dirty="0"/>
              <a:t>Ethane</a:t>
            </a:r>
          </a:p>
        </p:txBody>
      </p:sp>
      <p:sp>
        <p:nvSpPr>
          <p:cNvPr id="20" name="Oval 19">
            <a:extLst>
              <a:ext uri="{FF2B5EF4-FFF2-40B4-BE49-F238E27FC236}">
                <a16:creationId xmlns:a16="http://schemas.microsoft.com/office/drawing/2014/main" id="{DF8A5D88-3BCB-488B-8D5A-26AD029A4955}"/>
              </a:ext>
              <a:ext uri="{C183D7F6-B498-43B3-948B-1728B52AA6E4}">
                <adec:decorative xmlns:adec="http://schemas.microsoft.com/office/drawing/2017/decorative" val="1"/>
              </a:ext>
            </a:extLst>
          </p:cNvPr>
          <p:cNvSpPr/>
          <p:nvPr/>
        </p:nvSpPr>
        <p:spPr bwMode="auto">
          <a:xfrm>
            <a:off x="3108959" y="3967072"/>
            <a:ext cx="1707356" cy="189892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1" name="TextBox 20">
            <a:extLst>
              <a:ext uri="{FF2B5EF4-FFF2-40B4-BE49-F238E27FC236}">
                <a16:creationId xmlns:a16="http://schemas.microsoft.com/office/drawing/2014/main" id="{58829629-3581-4CAB-A90E-4C174C009912}"/>
              </a:ext>
            </a:extLst>
          </p:cNvPr>
          <p:cNvSpPr txBox="1"/>
          <p:nvPr/>
        </p:nvSpPr>
        <p:spPr>
          <a:xfrm>
            <a:off x="4175760" y="3691873"/>
            <a:ext cx="1272540" cy="276999"/>
          </a:xfrm>
          <a:prstGeom prst="rect">
            <a:avLst/>
          </a:prstGeom>
          <a:noFill/>
        </p:spPr>
        <p:txBody>
          <a:bodyPr wrap="square" rtlCol="0">
            <a:spAutoFit/>
          </a:bodyPr>
          <a:lstStyle/>
          <a:p>
            <a:r>
              <a:rPr lang="en-US" sz="1200" dirty="0"/>
              <a:t>Methane</a:t>
            </a:r>
          </a:p>
        </p:txBody>
      </p:sp>
      <p:sp>
        <p:nvSpPr>
          <p:cNvPr id="22" name="TextBox 21">
            <a:extLst>
              <a:ext uri="{FF2B5EF4-FFF2-40B4-BE49-F238E27FC236}">
                <a16:creationId xmlns:a16="http://schemas.microsoft.com/office/drawing/2014/main" id="{A6FD5947-971D-4D99-8C05-58445148783F}"/>
              </a:ext>
            </a:extLst>
          </p:cNvPr>
          <p:cNvSpPr txBox="1"/>
          <p:nvPr/>
        </p:nvSpPr>
        <p:spPr>
          <a:xfrm>
            <a:off x="3802380" y="4098907"/>
            <a:ext cx="1272540" cy="276999"/>
          </a:xfrm>
          <a:prstGeom prst="rect">
            <a:avLst/>
          </a:prstGeom>
          <a:noFill/>
        </p:spPr>
        <p:txBody>
          <a:bodyPr wrap="square" rtlCol="0">
            <a:spAutoFit/>
          </a:bodyPr>
          <a:lstStyle/>
          <a:p>
            <a:r>
              <a:rPr lang="en-US" sz="1200" dirty="0"/>
              <a:t>Ethane</a:t>
            </a:r>
          </a:p>
        </p:txBody>
      </p:sp>
      <p:sp>
        <p:nvSpPr>
          <p:cNvPr id="24" name="TextBox 23">
            <a:extLst>
              <a:ext uri="{FF2B5EF4-FFF2-40B4-BE49-F238E27FC236}">
                <a16:creationId xmlns:a16="http://schemas.microsoft.com/office/drawing/2014/main" id="{62D388BA-558C-45F7-88C3-6D9FFAD9C7E3}"/>
              </a:ext>
            </a:extLst>
          </p:cNvPr>
          <p:cNvSpPr txBox="1"/>
          <p:nvPr/>
        </p:nvSpPr>
        <p:spPr>
          <a:xfrm>
            <a:off x="1283970" y="4053364"/>
            <a:ext cx="1272540" cy="276999"/>
          </a:xfrm>
          <a:prstGeom prst="rect">
            <a:avLst/>
          </a:prstGeom>
          <a:noFill/>
        </p:spPr>
        <p:txBody>
          <a:bodyPr wrap="square" rtlCol="0">
            <a:spAutoFit/>
          </a:bodyPr>
          <a:lstStyle/>
          <a:p>
            <a:r>
              <a:rPr lang="en-US" sz="1200" dirty="0"/>
              <a:t>Methane</a:t>
            </a:r>
          </a:p>
        </p:txBody>
      </p:sp>
      <p:sp>
        <p:nvSpPr>
          <p:cNvPr id="25" name="TextBox 24">
            <a:extLst>
              <a:ext uri="{FF2B5EF4-FFF2-40B4-BE49-F238E27FC236}">
                <a16:creationId xmlns:a16="http://schemas.microsoft.com/office/drawing/2014/main" id="{F1161C10-1A6D-4AED-BCAF-2E44425E115F}"/>
              </a:ext>
            </a:extLst>
          </p:cNvPr>
          <p:cNvSpPr txBox="1"/>
          <p:nvPr/>
        </p:nvSpPr>
        <p:spPr>
          <a:xfrm>
            <a:off x="1283970" y="4330363"/>
            <a:ext cx="1272540" cy="276999"/>
          </a:xfrm>
          <a:prstGeom prst="rect">
            <a:avLst/>
          </a:prstGeom>
          <a:noFill/>
        </p:spPr>
        <p:txBody>
          <a:bodyPr wrap="square" rtlCol="0">
            <a:spAutoFit/>
          </a:bodyPr>
          <a:lstStyle/>
          <a:p>
            <a:r>
              <a:rPr lang="en-US" sz="1200" dirty="0"/>
              <a:t>Ethane</a:t>
            </a:r>
          </a:p>
        </p:txBody>
      </p:sp>
      <p:sp>
        <p:nvSpPr>
          <p:cNvPr id="26" name="Oval 25">
            <a:extLst>
              <a:ext uri="{FF2B5EF4-FFF2-40B4-BE49-F238E27FC236}">
                <a16:creationId xmlns:a16="http://schemas.microsoft.com/office/drawing/2014/main" id="{73840814-CB47-475B-88FC-ADEFC943B8BC}"/>
              </a:ext>
              <a:ext uri="{C183D7F6-B498-43B3-948B-1728B52AA6E4}">
                <adec:decorative xmlns:adec="http://schemas.microsoft.com/office/drawing/2017/decorative" val="1"/>
              </a:ext>
            </a:extLst>
          </p:cNvPr>
          <p:cNvSpPr/>
          <p:nvPr/>
        </p:nvSpPr>
        <p:spPr bwMode="auto">
          <a:xfrm>
            <a:off x="6072190" y="3784569"/>
            <a:ext cx="1852610" cy="21336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7" name="TextBox 26">
            <a:extLst>
              <a:ext uri="{FF2B5EF4-FFF2-40B4-BE49-F238E27FC236}">
                <a16:creationId xmlns:a16="http://schemas.microsoft.com/office/drawing/2014/main" id="{80A3A23D-0026-404B-BA63-56EFC2914E7A}"/>
              </a:ext>
            </a:extLst>
          </p:cNvPr>
          <p:cNvSpPr txBox="1"/>
          <p:nvPr/>
        </p:nvSpPr>
        <p:spPr>
          <a:xfrm>
            <a:off x="6463193" y="3886718"/>
            <a:ext cx="1272540" cy="276999"/>
          </a:xfrm>
          <a:prstGeom prst="rect">
            <a:avLst/>
          </a:prstGeom>
          <a:noFill/>
        </p:spPr>
        <p:txBody>
          <a:bodyPr wrap="square" rtlCol="0">
            <a:spAutoFit/>
          </a:bodyPr>
          <a:lstStyle/>
          <a:p>
            <a:r>
              <a:rPr lang="en-US" sz="1200" dirty="0"/>
              <a:t>Methane</a:t>
            </a:r>
          </a:p>
        </p:txBody>
      </p:sp>
      <p:sp>
        <p:nvSpPr>
          <p:cNvPr id="28" name="TextBox 27">
            <a:extLst>
              <a:ext uri="{FF2B5EF4-FFF2-40B4-BE49-F238E27FC236}">
                <a16:creationId xmlns:a16="http://schemas.microsoft.com/office/drawing/2014/main" id="{8297C6E4-89F2-4813-A9F0-EB1A8304A4E9}"/>
              </a:ext>
            </a:extLst>
          </p:cNvPr>
          <p:cNvSpPr txBox="1"/>
          <p:nvPr/>
        </p:nvSpPr>
        <p:spPr>
          <a:xfrm>
            <a:off x="6593683" y="4148462"/>
            <a:ext cx="1272540" cy="276999"/>
          </a:xfrm>
          <a:prstGeom prst="rect">
            <a:avLst/>
          </a:prstGeom>
          <a:noFill/>
        </p:spPr>
        <p:txBody>
          <a:bodyPr wrap="square" rtlCol="0">
            <a:spAutoFit/>
          </a:bodyPr>
          <a:lstStyle/>
          <a:p>
            <a:r>
              <a:rPr lang="en-US" sz="1200" dirty="0"/>
              <a:t>Ethane</a:t>
            </a:r>
          </a:p>
        </p:txBody>
      </p:sp>
      <p:sp>
        <p:nvSpPr>
          <p:cNvPr id="29" name="TextBox 28">
            <a:extLst>
              <a:ext uri="{FF2B5EF4-FFF2-40B4-BE49-F238E27FC236}">
                <a16:creationId xmlns:a16="http://schemas.microsoft.com/office/drawing/2014/main" id="{E0E46840-F516-4ACF-9F1C-116B480B6AD8}"/>
              </a:ext>
            </a:extLst>
          </p:cNvPr>
          <p:cNvSpPr txBox="1"/>
          <p:nvPr/>
        </p:nvSpPr>
        <p:spPr>
          <a:xfrm>
            <a:off x="1931669" y="1330902"/>
            <a:ext cx="1722120" cy="938719"/>
          </a:xfrm>
          <a:prstGeom prst="rect">
            <a:avLst/>
          </a:prstGeom>
          <a:noFill/>
        </p:spPr>
        <p:txBody>
          <a:bodyPr wrap="square" rtlCol="0">
            <a:spAutoFit/>
          </a:bodyPr>
          <a:lstStyle/>
          <a:p>
            <a:r>
              <a:rPr lang="en-US" sz="1100" dirty="0"/>
              <a:t>Benzene</a:t>
            </a:r>
          </a:p>
          <a:p>
            <a:r>
              <a:rPr lang="en-US" sz="1100" dirty="0"/>
              <a:t>Toluene</a:t>
            </a:r>
          </a:p>
          <a:p>
            <a:r>
              <a:rPr lang="en-US" sz="1100" dirty="0"/>
              <a:t>Xylenes</a:t>
            </a:r>
          </a:p>
          <a:p>
            <a:r>
              <a:rPr lang="en-US" sz="1100" dirty="0"/>
              <a:t>Propane</a:t>
            </a:r>
          </a:p>
          <a:p>
            <a:r>
              <a:rPr lang="en-US" sz="1100" dirty="0"/>
              <a:t>Other hydrocarbons</a:t>
            </a:r>
          </a:p>
        </p:txBody>
      </p:sp>
      <p:sp>
        <p:nvSpPr>
          <p:cNvPr id="30" name="TextBox 29">
            <a:extLst>
              <a:ext uri="{FF2B5EF4-FFF2-40B4-BE49-F238E27FC236}">
                <a16:creationId xmlns:a16="http://schemas.microsoft.com/office/drawing/2014/main" id="{B4187366-D73B-44A0-A72C-1306AAF4067E}"/>
              </a:ext>
            </a:extLst>
          </p:cNvPr>
          <p:cNvSpPr txBox="1"/>
          <p:nvPr/>
        </p:nvSpPr>
        <p:spPr>
          <a:xfrm>
            <a:off x="2567940" y="1209246"/>
            <a:ext cx="1680209" cy="461665"/>
          </a:xfrm>
          <a:prstGeom prst="rect">
            <a:avLst/>
          </a:prstGeom>
          <a:noFill/>
        </p:spPr>
        <p:txBody>
          <a:bodyPr wrap="square" rtlCol="0">
            <a:spAutoFit/>
          </a:bodyPr>
          <a:lstStyle/>
          <a:p>
            <a:r>
              <a:rPr lang="en-US" dirty="0">
                <a:solidFill>
                  <a:schemeClr val="accent6">
                    <a:lumMod val="60000"/>
                    <a:lumOff val="40000"/>
                  </a:schemeClr>
                </a:solidFill>
              </a:rPr>
              <a:t>TOG/TOC</a:t>
            </a:r>
          </a:p>
        </p:txBody>
      </p:sp>
      <p:sp>
        <p:nvSpPr>
          <p:cNvPr id="31" name="TextBox 30">
            <a:extLst>
              <a:ext uri="{FF2B5EF4-FFF2-40B4-BE49-F238E27FC236}">
                <a16:creationId xmlns:a16="http://schemas.microsoft.com/office/drawing/2014/main" id="{75212229-3A21-410F-8A2A-2284AF0B4F01}"/>
              </a:ext>
            </a:extLst>
          </p:cNvPr>
          <p:cNvSpPr txBox="1"/>
          <p:nvPr/>
        </p:nvSpPr>
        <p:spPr>
          <a:xfrm>
            <a:off x="2567940" y="2607398"/>
            <a:ext cx="1272540" cy="261610"/>
          </a:xfrm>
          <a:prstGeom prst="rect">
            <a:avLst/>
          </a:prstGeom>
          <a:noFill/>
        </p:spPr>
        <p:txBody>
          <a:bodyPr wrap="square" rtlCol="0">
            <a:spAutoFit/>
          </a:bodyPr>
          <a:lstStyle/>
          <a:p>
            <a:r>
              <a:rPr lang="en-US" sz="1100" dirty="0"/>
              <a:t>Aldehydes</a:t>
            </a:r>
          </a:p>
        </p:txBody>
      </p:sp>
      <p:sp>
        <p:nvSpPr>
          <p:cNvPr id="32" name="TextBox 31">
            <a:extLst>
              <a:ext uri="{FF2B5EF4-FFF2-40B4-BE49-F238E27FC236}">
                <a16:creationId xmlns:a16="http://schemas.microsoft.com/office/drawing/2014/main" id="{5C33A0AD-BDAA-4C3F-A159-04B9285B3BCC}"/>
              </a:ext>
            </a:extLst>
          </p:cNvPr>
          <p:cNvSpPr txBox="1"/>
          <p:nvPr/>
        </p:nvSpPr>
        <p:spPr>
          <a:xfrm>
            <a:off x="3362324" y="1620101"/>
            <a:ext cx="1426845" cy="1277273"/>
          </a:xfrm>
          <a:prstGeom prst="rect">
            <a:avLst/>
          </a:prstGeom>
          <a:noFill/>
        </p:spPr>
        <p:txBody>
          <a:bodyPr wrap="square" rtlCol="0">
            <a:spAutoFit/>
          </a:bodyPr>
          <a:lstStyle/>
          <a:p>
            <a:r>
              <a:rPr lang="en-US" sz="1100" dirty="0"/>
              <a:t>Acetone</a:t>
            </a:r>
          </a:p>
          <a:p>
            <a:r>
              <a:rPr lang="en-US" sz="1100" dirty="0"/>
              <a:t>Perchloroethylene</a:t>
            </a:r>
          </a:p>
          <a:p>
            <a:r>
              <a:rPr lang="en-US" sz="1100" dirty="0"/>
              <a:t>Methylene Chloride</a:t>
            </a:r>
          </a:p>
          <a:p>
            <a:r>
              <a:rPr lang="en-US" sz="1100" dirty="0"/>
              <a:t>CFCs</a:t>
            </a:r>
          </a:p>
          <a:p>
            <a:r>
              <a:rPr lang="en-US" sz="1100" dirty="0"/>
              <a:t>HCFs</a:t>
            </a:r>
          </a:p>
          <a:p>
            <a:r>
              <a:rPr lang="en-US" sz="1100" dirty="0"/>
              <a:t>PFCs</a:t>
            </a:r>
          </a:p>
          <a:p>
            <a:endParaRPr lang="en-US" sz="1100" dirty="0"/>
          </a:p>
        </p:txBody>
      </p:sp>
      <p:sp>
        <p:nvSpPr>
          <p:cNvPr id="33" name="TextBox 32">
            <a:extLst>
              <a:ext uri="{FF2B5EF4-FFF2-40B4-BE49-F238E27FC236}">
                <a16:creationId xmlns:a16="http://schemas.microsoft.com/office/drawing/2014/main" id="{8BF0D281-443B-450C-8D25-00CBE6C21A3C}"/>
              </a:ext>
            </a:extLst>
          </p:cNvPr>
          <p:cNvSpPr txBox="1"/>
          <p:nvPr/>
        </p:nvSpPr>
        <p:spPr>
          <a:xfrm>
            <a:off x="5312093" y="270510"/>
            <a:ext cx="3070860" cy="430887"/>
          </a:xfrm>
          <a:prstGeom prst="rect">
            <a:avLst/>
          </a:prstGeom>
          <a:noFill/>
        </p:spPr>
        <p:txBody>
          <a:bodyPr wrap="square" rtlCol="0">
            <a:spAutoFit/>
          </a:bodyPr>
          <a:lstStyle/>
          <a:p>
            <a:r>
              <a:rPr lang="en-US" sz="1100" dirty="0"/>
              <a:t>Carbonates, Metal carbides, Carbon Monoxide</a:t>
            </a:r>
          </a:p>
          <a:p>
            <a:r>
              <a:rPr lang="en-US" sz="1100" dirty="0"/>
              <a:t>Carbon dioxide, Carbonic acid</a:t>
            </a:r>
          </a:p>
        </p:txBody>
      </p:sp>
      <p:sp>
        <p:nvSpPr>
          <p:cNvPr id="34" name="Oval 33">
            <a:extLst>
              <a:ext uri="{FF2B5EF4-FFF2-40B4-BE49-F238E27FC236}">
                <a16:creationId xmlns:a16="http://schemas.microsoft.com/office/drawing/2014/main" id="{612B9FA4-B7D9-4E20-A43E-AEBC37F8A9AB}"/>
              </a:ext>
              <a:ext uri="{C183D7F6-B498-43B3-948B-1728B52AA6E4}">
                <adec:decorative xmlns:adec="http://schemas.microsoft.com/office/drawing/2017/decorative" val="1"/>
              </a:ext>
            </a:extLst>
          </p:cNvPr>
          <p:cNvSpPr/>
          <p:nvPr/>
        </p:nvSpPr>
        <p:spPr bwMode="auto">
          <a:xfrm>
            <a:off x="5296852" y="1076074"/>
            <a:ext cx="2246948" cy="186437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35" name="TextBox 34">
            <a:extLst>
              <a:ext uri="{FF2B5EF4-FFF2-40B4-BE49-F238E27FC236}">
                <a16:creationId xmlns:a16="http://schemas.microsoft.com/office/drawing/2014/main" id="{BA7CC930-D806-48F0-8E81-A300A32661A6}"/>
              </a:ext>
            </a:extLst>
          </p:cNvPr>
          <p:cNvSpPr txBox="1"/>
          <p:nvPr/>
        </p:nvSpPr>
        <p:spPr>
          <a:xfrm>
            <a:off x="6111240" y="748871"/>
            <a:ext cx="1272540" cy="261610"/>
          </a:xfrm>
          <a:prstGeom prst="rect">
            <a:avLst/>
          </a:prstGeom>
          <a:noFill/>
        </p:spPr>
        <p:txBody>
          <a:bodyPr wrap="square" rtlCol="0">
            <a:spAutoFit/>
          </a:bodyPr>
          <a:lstStyle/>
          <a:p>
            <a:r>
              <a:rPr lang="en-US" sz="1100" dirty="0"/>
              <a:t>Methane</a:t>
            </a:r>
          </a:p>
        </p:txBody>
      </p:sp>
      <p:sp>
        <p:nvSpPr>
          <p:cNvPr id="36" name="TextBox 35">
            <a:extLst>
              <a:ext uri="{FF2B5EF4-FFF2-40B4-BE49-F238E27FC236}">
                <a16:creationId xmlns:a16="http://schemas.microsoft.com/office/drawing/2014/main" id="{2D85C376-28CB-472A-8AC9-59DAD5D0D9C2}"/>
              </a:ext>
            </a:extLst>
          </p:cNvPr>
          <p:cNvSpPr txBox="1"/>
          <p:nvPr/>
        </p:nvSpPr>
        <p:spPr>
          <a:xfrm>
            <a:off x="6990398" y="1027351"/>
            <a:ext cx="1272540" cy="261610"/>
          </a:xfrm>
          <a:prstGeom prst="rect">
            <a:avLst/>
          </a:prstGeom>
          <a:noFill/>
        </p:spPr>
        <p:txBody>
          <a:bodyPr wrap="square" rtlCol="0">
            <a:spAutoFit/>
          </a:bodyPr>
          <a:lstStyle/>
          <a:p>
            <a:r>
              <a:rPr lang="en-US" sz="1100" dirty="0"/>
              <a:t>Ethane</a:t>
            </a:r>
          </a:p>
        </p:txBody>
      </p:sp>
      <p:sp>
        <p:nvSpPr>
          <p:cNvPr id="37" name="TextBox 36">
            <a:extLst>
              <a:ext uri="{FF2B5EF4-FFF2-40B4-BE49-F238E27FC236}">
                <a16:creationId xmlns:a16="http://schemas.microsoft.com/office/drawing/2014/main" id="{F254EE8D-8B39-43C0-8CCF-79E2C1385695}"/>
              </a:ext>
            </a:extLst>
          </p:cNvPr>
          <p:cNvSpPr txBox="1"/>
          <p:nvPr/>
        </p:nvSpPr>
        <p:spPr>
          <a:xfrm>
            <a:off x="5463540" y="1634981"/>
            <a:ext cx="1689260" cy="930540"/>
          </a:xfrm>
          <a:prstGeom prst="rect">
            <a:avLst/>
          </a:prstGeom>
          <a:noFill/>
        </p:spPr>
        <p:txBody>
          <a:bodyPr wrap="square" rtlCol="0">
            <a:spAutoFit/>
          </a:bodyPr>
          <a:lstStyle/>
          <a:p>
            <a:r>
              <a:rPr lang="en-US" sz="1100" dirty="0"/>
              <a:t>Benzene</a:t>
            </a:r>
          </a:p>
          <a:p>
            <a:r>
              <a:rPr lang="en-US" sz="1100" dirty="0"/>
              <a:t>Toluene</a:t>
            </a:r>
          </a:p>
          <a:p>
            <a:r>
              <a:rPr lang="en-US" sz="1100" dirty="0"/>
              <a:t>Xylenes</a:t>
            </a:r>
          </a:p>
          <a:p>
            <a:r>
              <a:rPr lang="en-US" sz="1100" dirty="0"/>
              <a:t>Propane</a:t>
            </a:r>
          </a:p>
          <a:p>
            <a:r>
              <a:rPr lang="en-US" sz="1100" dirty="0"/>
              <a:t>Other hydrocarbons</a:t>
            </a:r>
          </a:p>
        </p:txBody>
      </p:sp>
      <p:sp>
        <p:nvSpPr>
          <p:cNvPr id="38" name="TextBox 37">
            <a:extLst>
              <a:ext uri="{FF2B5EF4-FFF2-40B4-BE49-F238E27FC236}">
                <a16:creationId xmlns:a16="http://schemas.microsoft.com/office/drawing/2014/main" id="{93A76763-DC30-408C-86FC-5F5AA3B36D17}"/>
              </a:ext>
            </a:extLst>
          </p:cNvPr>
          <p:cNvSpPr txBox="1"/>
          <p:nvPr/>
        </p:nvSpPr>
        <p:spPr>
          <a:xfrm>
            <a:off x="5524501" y="1242186"/>
            <a:ext cx="1680209" cy="461665"/>
          </a:xfrm>
          <a:prstGeom prst="rect">
            <a:avLst/>
          </a:prstGeom>
          <a:noFill/>
        </p:spPr>
        <p:txBody>
          <a:bodyPr wrap="square" rtlCol="0">
            <a:spAutoFit/>
          </a:bodyPr>
          <a:lstStyle/>
          <a:p>
            <a:r>
              <a:rPr lang="en-US" dirty="0">
                <a:solidFill>
                  <a:schemeClr val="accent6">
                    <a:lumMod val="60000"/>
                    <a:lumOff val="40000"/>
                  </a:schemeClr>
                </a:solidFill>
              </a:rPr>
              <a:t>ROG/VOC</a:t>
            </a:r>
          </a:p>
        </p:txBody>
      </p:sp>
      <p:sp>
        <p:nvSpPr>
          <p:cNvPr id="39" name="TextBox 38">
            <a:extLst>
              <a:ext uri="{FF2B5EF4-FFF2-40B4-BE49-F238E27FC236}">
                <a16:creationId xmlns:a16="http://schemas.microsoft.com/office/drawing/2014/main" id="{B26E8A4A-16A4-4C0F-ADA8-1CD75822EEA1}"/>
              </a:ext>
            </a:extLst>
          </p:cNvPr>
          <p:cNvSpPr txBox="1"/>
          <p:nvPr/>
        </p:nvSpPr>
        <p:spPr>
          <a:xfrm>
            <a:off x="6067425" y="2590645"/>
            <a:ext cx="1272540" cy="261610"/>
          </a:xfrm>
          <a:prstGeom prst="rect">
            <a:avLst/>
          </a:prstGeom>
          <a:noFill/>
        </p:spPr>
        <p:txBody>
          <a:bodyPr wrap="square" rtlCol="0">
            <a:spAutoFit/>
          </a:bodyPr>
          <a:lstStyle/>
          <a:p>
            <a:r>
              <a:rPr lang="en-US" sz="1100" dirty="0"/>
              <a:t>Aldehydes</a:t>
            </a:r>
          </a:p>
        </p:txBody>
      </p:sp>
      <p:sp>
        <p:nvSpPr>
          <p:cNvPr id="40" name="TextBox 39">
            <a:extLst>
              <a:ext uri="{FF2B5EF4-FFF2-40B4-BE49-F238E27FC236}">
                <a16:creationId xmlns:a16="http://schemas.microsoft.com/office/drawing/2014/main" id="{8C46A1F4-0398-4776-B8CB-FF1C3A6F0B98}"/>
              </a:ext>
            </a:extLst>
          </p:cNvPr>
          <p:cNvSpPr txBox="1"/>
          <p:nvPr/>
        </p:nvSpPr>
        <p:spPr>
          <a:xfrm>
            <a:off x="7475220" y="1346235"/>
            <a:ext cx="1426845" cy="1446550"/>
          </a:xfrm>
          <a:prstGeom prst="rect">
            <a:avLst/>
          </a:prstGeom>
          <a:noFill/>
        </p:spPr>
        <p:txBody>
          <a:bodyPr wrap="square" rtlCol="0">
            <a:spAutoFit/>
          </a:bodyPr>
          <a:lstStyle/>
          <a:p>
            <a:r>
              <a:rPr lang="en-US" sz="1100" dirty="0"/>
              <a:t>Acetone</a:t>
            </a:r>
          </a:p>
          <a:p>
            <a:r>
              <a:rPr lang="en-US" sz="1100" dirty="0"/>
              <a:t>Perchloroethylene</a:t>
            </a:r>
          </a:p>
          <a:p>
            <a:r>
              <a:rPr lang="en-US" sz="1100" dirty="0"/>
              <a:t>Methylene Chloride</a:t>
            </a:r>
          </a:p>
          <a:p>
            <a:r>
              <a:rPr lang="en-US" sz="1100" dirty="0"/>
              <a:t>CFCs</a:t>
            </a:r>
          </a:p>
          <a:p>
            <a:r>
              <a:rPr lang="en-US" sz="1100" dirty="0"/>
              <a:t>HCFs</a:t>
            </a:r>
          </a:p>
          <a:p>
            <a:r>
              <a:rPr lang="en-US" sz="1100" dirty="0"/>
              <a:t>PFCs</a:t>
            </a:r>
          </a:p>
          <a:p>
            <a:r>
              <a:rPr lang="en-US" sz="1100" dirty="0"/>
              <a:t>And more…</a:t>
            </a:r>
          </a:p>
          <a:p>
            <a:endParaRPr lang="en-US" sz="1100" dirty="0"/>
          </a:p>
        </p:txBody>
      </p:sp>
      <p:sp>
        <p:nvSpPr>
          <p:cNvPr id="41" name="Oval 40">
            <a:extLst>
              <a:ext uri="{FF2B5EF4-FFF2-40B4-BE49-F238E27FC236}">
                <a16:creationId xmlns:a16="http://schemas.microsoft.com/office/drawing/2014/main" id="{606A543B-869C-4713-AA6E-481FF0C560BF}"/>
              </a:ext>
              <a:ext uri="{C183D7F6-B498-43B3-948B-1728B52AA6E4}">
                <adec:decorative xmlns:adec="http://schemas.microsoft.com/office/drawing/2017/decorative" val="1"/>
              </a:ext>
            </a:extLst>
          </p:cNvPr>
          <p:cNvSpPr/>
          <p:nvPr/>
        </p:nvSpPr>
        <p:spPr bwMode="auto">
          <a:xfrm>
            <a:off x="5276034" y="657290"/>
            <a:ext cx="3541739" cy="2479825"/>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42" name="TextBox 41">
            <a:extLst>
              <a:ext uri="{FF2B5EF4-FFF2-40B4-BE49-F238E27FC236}">
                <a16:creationId xmlns:a16="http://schemas.microsoft.com/office/drawing/2014/main" id="{C92B7059-7AE8-45E2-BE78-A715DB1B6881}"/>
              </a:ext>
            </a:extLst>
          </p:cNvPr>
          <p:cNvSpPr txBox="1"/>
          <p:nvPr/>
        </p:nvSpPr>
        <p:spPr>
          <a:xfrm>
            <a:off x="-64770" y="3229366"/>
            <a:ext cx="3070860" cy="430887"/>
          </a:xfrm>
          <a:prstGeom prst="rect">
            <a:avLst/>
          </a:prstGeom>
          <a:noFill/>
        </p:spPr>
        <p:txBody>
          <a:bodyPr wrap="square" rtlCol="0">
            <a:spAutoFit/>
          </a:bodyPr>
          <a:lstStyle/>
          <a:p>
            <a:r>
              <a:rPr lang="en-US" sz="1100" dirty="0"/>
              <a:t>Carbonates, Metal carbides, Carbon Monoxide</a:t>
            </a:r>
          </a:p>
          <a:p>
            <a:r>
              <a:rPr lang="en-US" sz="1100" dirty="0"/>
              <a:t>Carbon dioxide, Carbonic acid</a:t>
            </a:r>
          </a:p>
        </p:txBody>
      </p:sp>
      <p:sp>
        <p:nvSpPr>
          <p:cNvPr id="43" name="Oval 42">
            <a:extLst>
              <a:ext uri="{FF2B5EF4-FFF2-40B4-BE49-F238E27FC236}">
                <a16:creationId xmlns:a16="http://schemas.microsoft.com/office/drawing/2014/main" id="{A7BCB992-1EB3-4F14-AD72-FBA1915E7F4D}"/>
              </a:ext>
              <a:ext uri="{C183D7F6-B498-43B3-948B-1728B52AA6E4}">
                <adec:decorative xmlns:adec="http://schemas.microsoft.com/office/drawing/2017/decorative" val="1"/>
              </a:ext>
            </a:extLst>
          </p:cNvPr>
          <p:cNvSpPr/>
          <p:nvPr/>
        </p:nvSpPr>
        <p:spPr bwMode="auto">
          <a:xfrm>
            <a:off x="83819" y="4064921"/>
            <a:ext cx="2800351" cy="1936086"/>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44" name="TextBox 43">
            <a:extLst>
              <a:ext uri="{FF2B5EF4-FFF2-40B4-BE49-F238E27FC236}">
                <a16:creationId xmlns:a16="http://schemas.microsoft.com/office/drawing/2014/main" id="{C15AA0C1-5CF1-48BF-8CCF-355F6E44D939}"/>
              </a:ext>
            </a:extLst>
          </p:cNvPr>
          <p:cNvSpPr txBox="1"/>
          <p:nvPr/>
        </p:nvSpPr>
        <p:spPr>
          <a:xfrm>
            <a:off x="1066799" y="3842782"/>
            <a:ext cx="1272540" cy="261610"/>
          </a:xfrm>
          <a:prstGeom prst="rect">
            <a:avLst/>
          </a:prstGeom>
          <a:noFill/>
        </p:spPr>
        <p:txBody>
          <a:bodyPr wrap="square" rtlCol="0">
            <a:spAutoFit/>
          </a:bodyPr>
          <a:lstStyle/>
          <a:p>
            <a:r>
              <a:rPr lang="en-US" sz="1100" dirty="0"/>
              <a:t>Methane</a:t>
            </a:r>
          </a:p>
        </p:txBody>
      </p:sp>
      <p:sp>
        <p:nvSpPr>
          <p:cNvPr id="45" name="TextBox 44">
            <a:extLst>
              <a:ext uri="{FF2B5EF4-FFF2-40B4-BE49-F238E27FC236}">
                <a16:creationId xmlns:a16="http://schemas.microsoft.com/office/drawing/2014/main" id="{FC373470-7399-4736-B378-1DBC819FB591}"/>
              </a:ext>
            </a:extLst>
          </p:cNvPr>
          <p:cNvSpPr txBox="1"/>
          <p:nvPr/>
        </p:nvSpPr>
        <p:spPr>
          <a:xfrm>
            <a:off x="1497330" y="4330124"/>
            <a:ext cx="1272540" cy="261610"/>
          </a:xfrm>
          <a:prstGeom prst="rect">
            <a:avLst/>
          </a:prstGeom>
          <a:noFill/>
        </p:spPr>
        <p:txBody>
          <a:bodyPr wrap="square" rtlCol="0">
            <a:spAutoFit/>
          </a:bodyPr>
          <a:lstStyle/>
          <a:p>
            <a:r>
              <a:rPr lang="en-US" sz="1100" dirty="0"/>
              <a:t>Ethane</a:t>
            </a:r>
          </a:p>
        </p:txBody>
      </p:sp>
      <p:sp>
        <p:nvSpPr>
          <p:cNvPr id="46" name="TextBox 45">
            <a:extLst>
              <a:ext uri="{FF2B5EF4-FFF2-40B4-BE49-F238E27FC236}">
                <a16:creationId xmlns:a16="http://schemas.microsoft.com/office/drawing/2014/main" id="{0FC6E62D-51DD-4488-8232-7F73063B6197}"/>
              </a:ext>
            </a:extLst>
          </p:cNvPr>
          <p:cNvSpPr txBox="1"/>
          <p:nvPr/>
        </p:nvSpPr>
        <p:spPr>
          <a:xfrm>
            <a:off x="83819" y="4613665"/>
            <a:ext cx="1722120" cy="938719"/>
          </a:xfrm>
          <a:prstGeom prst="rect">
            <a:avLst/>
          </a:prstGeom>
          <a:noFill/>
        </p:spPr>
        <p:txBody>
          <a:bodyPr wrap="square" rtlCol="0">
            <a:spAutoFit/>
          </a:bodyPr>
          <a:lstStyle/>
          <a:p>
            <a:r>
              <a:rPr lang="en-US" sz="1100" dirty="0"/>
              <a:t>Benzene</a:t>
            </a:r>
          </a:p>
          <a:p>
            <a:r>
              <a:rPr lang="en-US" sz="1100" dirty="0"/>
              <a:t>Toluene</a:t>
            </a:r>
          </a:p>
          <a:p>
            <a:r>
              <a:rPr lang="en-US" sz="1100" dirty="0"/>
              <a:t>Xylenes</a:t>
            </a:r>
          </a:p>
          <a:p>
            <a:r>
              <a:rPr lang="en-US" sz="1100" dirty="0"/>
              <a:t>Propane</a:t>
            </a:r>
          </a:p>
          <a:p>
            <a:r>
              <a:rPr lang="en-US" sz="1100" dirty="0"/>
              <a:t>Other hydrocarbons</a:t>
            </a:r>
          </a:p>
        </p:txBody>
      </p:sp>
      <p:sp>
        <p:nvSpPr>
          <p:cNvPr id="47" name="TextBox 46">
            <a:extLst>
              <a:ext uri="{FF2B5EF4-FFF2-40B4-BE49-F238E27FC236}">
                <a16:creationId xmlns:a16="http://schemas.microsoft.com/office/drawing/2014/main" id="{DA4E0DED-E92E-4F62-89AB-FE071945C15B}"/>
              </a:ext>
            </a:extLst>
          </p:cNvPr>
          <p:cNvSpPr txBox="1"/>
          <p:nvPr/>
        </p:nvSpPr>
        <p:spPr>
          <a:xfrm>
            <a:off x="678652" y="4542296"/>
            <a:ext cx="2164080" cy="461665"/>
          </a:xfrm>
          <a:prstGeom prst="rect">
            <a:avLst/>
          </a:prstGeom>
          <a:noFill/>
        </p:spPr>
        <p:txBody>
          <a:bodyPr wrap="square" rtlCol="0">
            <a:spAutoFit/>
          </a:bodyPr>
          <a:lstStyle/>
          <a:p>
            <a:r>
              <a:rPr lang="en-US" dirty="0">
                <a:solidFill>
                  <a:schemeClr val="accent6">
                    <a:lumMod val="60000"/>
                    <a:lumOff val="40000"/>
                  </a:schemeClr>
                </a:solidFill>
              </a:rPr>
              <a:t>NMOG/NMOC</a:t>
            </a:r>
          </a:p>
        </p:txBody>
      </p:sp>
      <p:sp>
        <p:nvSpPr>
          <p:cNvPr id="48" name="TextBox 47">
            <a:extLst>
              <a:ext uri="{FF2B5EF4-FFF2-40B4-BE49-F238E27FC236}">
                <a16:creationId xmlns:a16="http://schemas.microsoft.com/office/drawing/2014/main" id="{09612B6F-2B11-411D-AA94-F2CFF99DE734}"/>
              </a:ext>
            </a:extLst>
          </p:cNvPr>
          <p:cNvSpPr txBox="1"/>
          <p:nvPr/>
        </p:nvSpPr>
        <p:spPr>
          <a:xfrm>
            <a:off x="561974" y="5587069"/>
            <a:ext cx="1272540" cy="261610"/>
          </a:xfrm>
          <a:prstGeom prst="rect">
            <a:avLst/>
          </a:prstGeom>
          <a:noFill/>
        </p:spPr>
        <p:txBody>
          <a:bodyPr wrap="square" rtlCol="0">
            <a:spAutoFit/>
          </a:bodyPr>
          <a:lstStyle/>
          <a:p>
            <a:r>
              <a:rPr lang="en-US" sz="1100" dirty="0"/>
              <a:t>Aldehydes</a:t>
            </a:r>
          </a:p>
        </p:txBody>
      </p:sp>
      <p:sp>
        <p:nvSpPr>
          <p:cNvPr id="49" name="TextBox 48">
            <a:extLst>
              <a:ext uri="{FF2B5EF4-FFF2-40B4-BE49-F238E27FC236}">
                <a16:creationId xmlns:a16="http://schemas.microsoft.com/office/drawing/2014/main" id="{5C1B94CD-8B96-494E-95DA-4FC73002E513}"/>
              </a:ext>
            </a:extLst>
          </p:cNvPr>
          <p:cNvSpPr txBox="1"/>
          <p:nvPr/>
        </p:nvSpPr>
        <p:spPr>
          <a:xfrm>
            <a:off x="1514474" y="4902864"/>
            <a:ext cx="1426845" cy="1277273"/>
          </a:xfrm>
          <a:prstGeom prst="rect">
            <a:avLst/>
          </a:prstGeom>
          <a:noFill/>
        </p:spPr>
        <p:txBody>
          <a:bodyPr wrap="square" rtlCol="0">
            <a:spAutoFit/>
          </a:bodyPr>
          <a:lstStyle/>
          <a:p>
            <a:r>
              <a:rPr lang="en-US" sz="1100" dirty="0"/>
              <a:t>Acetone</a:t>
            </a:r>
          </a:p>
          <a:p>
            <a:r>
              <a:rPr lang="en-US" sz="1100" dirty="0"/>
              <a:t>Perchloroethylene</a:t>
            </a:r>
          </a:p>
          <a:p>
            <a:r>
              <a:rPr lang="en-US" sz="1100" dirty="0"/>
              <a:t>Methylene Chloride</a:t>
            </a:r>
          </a:p>
          <a:p>
            <a:r>
              <a:rPr lang="en-US" sz="1100" dirty="0"/>
              <a:t>CFCs</a:t>
            </a:r>
          </a:p>
          <a:p>
            <a:r>
              <a:rPr lang="en-US" sz="1100" dirty="0"/>
              <a:t>HCFs</a:t>
            </a:r>
          </a:p>
          <a:p>
            <a:r>
              <a:rPr lang="en-US" sz="1100" dirty="0"/>
              <a:t>PFCs</a:t>
            </a:r>
          </a:p>
          <a:p>
            <a:endParaRPr lang="en-US" sz="1100" dirty="0"/>
          </a:p>
        </p:txBody>
      </p:sp>
      <p:sp>
        <p:nvSpPr>
          <p:cNvPr id="50" name="Oval 49">
            <a:extLst>
              <a:ext uri="{FF2B5EF4-FFF2-40B4-BE49-F238E27FC236}">
                <a16:creationId xmlns:a16="http://schemas.microsoft.com/office/drawing/2014/main" id="{BBE031C0-3B5C-4A31-8867-117CF46C7D9D}"/>
              </a:ext>
              <a:ext uri="{C183D7F6-B498-43B3-948B-1728B52AA6E4}">
                <adec:decorative xmlns:adec="http://schemas.microsoft.com/office/drawing/2017/decorative" val="1"/>
              </a:ext>
            </a:extLst>
          </p:cNvPr>
          <p:cNvSpPr/>
          <p:nvPr/>
        </p:nvSpPr>
        <p:spPr bwMode="auto">
          <a:xfrm>
            <a:off x="45720" y="3841619"/>
            <a:ext cx="2884169" cy="2167283"/>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51" name="TextBox 50">
            <a:extLst>
              <a:ext uri="{FF2B5EF4-FFF2-40B4-BE49-F238E27FC236}">
                <a16:creationId xmlns:a16="http://schemas.microsoft.com/office/drawing/2014/main" id="{508D3410-68CF-4A41-A7D5-152AB78CB9C8}"/>
              </a:ext>
            </a:extLst>
          </p:cNvPr>
          <p:cNvSpPr txBox="1"/>
          <p:nvPr/>
        </p:nvSpPr>
        <p:spPr>
          <a:xfrm>
            <a:off x="2958464" y="3229366"/>
            <a:ext cx="3070860" cy="430887"/>
          </a:xfrm>
          <a:prstGeom prst="rect">
            <a:avLst/>
          </a:prstGeom>
          <a:noFill/>
        </p:spPr>
        <p:txBody>
          <a:bodyPr wrap="square" rtlCol="0">
            <a:spAutoFit/>
          </a:bodyPr>
          <a:lstStyle/>
          <a:p>
            <a:r>
              <a:rPr lang="en-US" sz="1100" dirty="0"/>
              <a:t>Carbonates, Metal carbides, Carbon Monoxide</a:t>
            </a:r>
          </a:p>
          <a:p>
            <a:r>
              <a:rPr lang="en-US" sz="1100" dirty="0"/>
              <a:t>Carbon dioxide, Carbonic acid</a:t>
            </a:r>
          </a:p>
        </p:txBody>
      </p:sp>
      <p:sp>
        <p:nvSpPr>
          <p:cNvPr id="52" name="TextBox 51">
            <a:extLst>
              <a:ext uri="{FF2B5EF4-FFF2-40B4-BE49-F238E27FC236}">
                <a16:creationId xmlns:a16="http://schemas.microsoft.com/office/drawing/2014/main" id="{7D587D10-B71B-4F55-98F4-AC15F8EE35EF}"/>
              </a:ext>
            </a:extLst>
          </p:cNvPr>
          <p:cNvSpPr txBox="1"/>
          <p:nvPr/>
        </p:nvSpPr>
        <p:spPr>
          <a:xfrm>
            <a:off x="3773803" y="4620538"/>
            <a:ext cx="1120140" cy="461665"/>
          </a:xfrm>
          <a:prstGeom prst="rect">
            <a:avLst/>
          </a:prstGeom>
          <a:noFill/>
        </p:spPr>
        <p:txBody>
          <a:bodyPr wrap="square" rtlCol="0">
            <a:spAutoFit/>
          </a:bodyPr>
          <a:lstStyle/>
          <a:p>
            <a:r>
              <a:rPr lang="en-US" dirty="0">
                <a:solidFill>
                  <a:schemeClr val="accent6">
                    <a:lumMod val="60000"/>
                    <a:lumOff val="40000"/>
                  </a:schemeClr>
                </a:solidFill>
              </a:rPr>
              <a:t>NMHC</a:t>
            </a:r>
          </a:p>
        </p:txBody>
      </p:sp>
      <p:sp>
        <p:nvSpPr>
          <p:cNvPr id="54" name="Oval 53">
            <a:extLst>
              <a:ext uri="{FF2B5EF4-FFF2-40B4-BE49-F238E27FC236}">
                <a16:creationId xmlns:a16="http://schemas.microsoft.com/office/drawing/2014/main" id="{B36416C1-A06A-4ACB-9E74-AD4906E64ADD}"/>
              </a:ext>
              <a:ext uri="{C183D7F6-B498-43B3-948B-1728B52AA6E4}">
                <adec:decorative xmlns:adec="http://schemas.microsoft.com/office/drawing/2017/decorative" val="1"/>
              </a:ext>
            </a:extLst>
          </p:cNvPr>
          <p:cNvSpPr/>
          <p:nvPr/>
        </p:nvSpPr>
        <p:spPr bwMode="auto">
          <a:xfrm>
            <a:off x="3108959" y="3640639"/>
            <a:ext cx="2798446" cy="2462029"/>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55" name="TextBox 54">
            <a:extLst>
              <a:ext uri="{FF2B5EF4-FFF2-40B4-BE49-F238E27FC236}">
                <a16:creationId xmlns:a16="http://schemas.microsoft.com/office/drawing/2014/main" id="{BBAA59C8-773E-4B55-9B01-2785E1154DB9}"/>
              </a:ext>
            </a:extLst>
          </p:cNvPr>
          <p:cNvSpPr txBox="1"/>
          <p:nvPr/>
        </p:nvSpPr>
        <p:spPr>
          <a:xfrm>
            <a:off x="4134802" y="5788501"/>
            <a:ext cx="1272540" cy="261610"/>
          </a:xfrm>
          <a:prstGeom prst="rect">
            <a:avLst/>
          </a:prstGeom>
          <a:noFill/>
        </p:spPr>
        <p:txBody>
          <a:bodyPr wrap="square" rtlCol="0">
            <a:spAutoFit/>
          </a:bodyPr>
          <a:lstStyle/>
          <a:p>
            <a:r>
              <a:rPr lang="en-US" sz="1100" dirty="0"/>
              <a:t>Aldehydes</a:t>
            </a:r>
          </a:p>
        </p:txBody>
      </p:sp>
      <p:sp>
        <p:nvSpPr>
          <p:cNvPr id="57" name="TextBox 56">
            <a:extLst>
              <a:ext uri="{FF2B5EF4-FFF2-40B4-BE49-F238E27FC236}">
                <a16:creationId xmlns:a16="http://schemas.microsoft.com/office/drawing/2014/main" id="{187F7DC2-4CDC-484E-AF44-3B35DE832EB9}"/>
              </a:ext>
            </a:extLst>
          </p:cNvPr>
          <p:cNvSpPr txBox="1"/>
          <p:nvPr/>
        </p:nvSpPr>
        <p:spPr>
          <a:xfrm>
            <a:off x="3200874" y="4501981"/>
            <a:ext cx="1722120" cy="938719"/>
          </a:xfrm>
          <a:prstGeom prst="rect">
            <a:avLst/>
          </a:prstGeom>
          <a:noFill/>
        </p:spPr>
        <p:txBody>
          <a:bodyPr wrap="square" rtlCol="0">
            <a:spAutoFit/>
          </a:bodyPr>
          <a:lstStyle/>
          <a:p>
            <a:r>
              <a:rPr lang="en-US" sz="1100" dirty="0"/>
              <a:t>Benzene</a:t>
            </a:r>
          </a:p>
          <a:p>
            <a:r>
              <a:rPr lang="en-US" sz="1100" dirty="0"/>
              <a:t>Toluene</a:t>
            </a:r>
          </a:p>
          <a:p>
            <a:r>
              <a:rPr lang="en-US" sz="1100" dirty="0"/>
              <a:t>Xylenes</a:t>
            </a:r>
          </a:p>
          <a:p>
            <a:r>
              <a:rPr lang="en-US" sz="1100" dirty="0"/>
              <a:t>Propane</a:t>
            </a:r>
          </a:p>
          <a:p>
            <a:r>
              <a:rPr lang="en-US" sz="1100" dirty="0"/>
              <a:t>Other hydrocarbons</a:t>
            </a:r>
          </a:p>
        </p:txBody>
      </p:sp>
      <p:sp>
        <p:nvSpPr>
          <p:cNvPr id="58" name="TextBox 57">
            <a:extLst>
              <a:ext uri="{FF2B5EF4-FFF2-40B4-BE49-F238E27FC236}">
                <a16:creationId xmlns:a16="http://schemas.microsoft.com/office/drawing/2014/main" id="{7BE5785D-9C16-4312-AD77-083713D41306}"/>
              </a:ext>
            </a:extLst>
          </p:cNvPr>
          <p:cNvSpPr txBox="1"/>
          <p:nvPr/>
        </p:nvSpPr>
        <p:spPr>
          <a:xfrm>
            <a:off x="6028371" y="3221210"/>
            <a:ext cx="3070860" cy="430887"/>
          </a:xfrm>
          <a:prstGeom prst="rect">
            <a:avLst/>
          </a:prstGeom>
          <a:noFill/>
        </p:spPr>
        <p:txBody>
          <a:bodyPr wrap="square" rtlCol="0">
            <a:spAutoFit/>
          </a:bodyPr>
          <a:lstStyle/>
          <a:p>
            <a:r>
              <a:rPr lang="en-US" sz="1100" dirty="0"/>
              <a:t>Carbonates, Metal carbides, Carbon Monoxide</a:t>
            </a:r>
          </a:p>
          <a:p>
            <a:r>
              <a:rPr lang="en-US" sz="1100" dirty="0"/>
              <a:t>Carbon dioxide, Carbonic acid</a:t>
            </a:r>
          </a:p>
        </p:txBody>
      </p:sp>
      <p:sp>
        <p:nvSpPr>
          <p:cNvPr id="59" name="Oval 58">
            <a:extLst>
              <a:ext uri="{FF2B5EF4-FFF2-40B4-BE49-F238E27FC236}">
                <a16:creationId xmlns:a16="http://schemas.microsoft.com/office/drawing/2014/main" id="{4E6F21E1-E98E-44BB-8BBE-45327DE3641F}"/>
              </a:ext>
              <a:ext uri="{C183D7F6-B498-43B3-948B-1728B52AA6E4}">
                <adec:decorative xmlns:adec="http://schemas.microsoft.com/office/drawing/2017/decorative" val="1"/>
              </a:ext>
            </a:extLst>
          </p:cNvPr>
          <p:cNvSpPr/>
          <p:nvPr/>
        </p:nvSpPr>
        <p:spPr bwMode="auto">
          <a:xfrm>
            <a:off x="6057899" y="3620356"/>
            <a:ext cx="2993705" cy="2482312"/>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60" name="TextBox 59">
            <a:extLst>
              <a:ext uri="{FF2B5EF4-FFF2-40B4-BE49-F238E27FC236}">
                <a16:creationId xmlns:a16="http://schemas.microsoft.com/office/drawing/2014/main" id="{638775AF-3B9B-4326-B989-5EA127B34AAE}"/>
              </a:ext>
            </a:extLst>
          </p:cNvPr>
          <p:cNvSpPr txBox="1"/>
          <p:nvPr/>
        </p:nvSpPr>
        <p:spPr>
          <a:xfrm>
            <a:off x="7414260" y="5748809"/>
            <a:ext cx="1272540" cy="261610"/>
          </a:xfrm>
          <a:prstGeom prst="rect">
            <a:avLst/>
          </a:prstGeom>
          <a:noFill/>
        </p:spPr>
        <p:txBody>
          <a:bodyPr wrap="square" rtlCol="0">
            <a:spAutoFit/>
          </a:bodyPr>
          <a:lstStyle/>
          <a:p>
            <a:r>
              <a:rPr lang="en-US" sz="1100" dirty="0"/>
              <a:t>Aldehydes</a:t>
            </a:r>
          </a:p>
        </p:txBody>
      </p:sp>
      <p:sp>
        <p:nvSpPr>
          <p:cNvPr id="61" name="TextBox 60">
            <a:extLst>
              <a:ext uri="{FF2B5EF4-FFF2-40B4-BE49-F238E27FC236}">
                <a16:creationId xmlns:a16="http://schemas.microsoft.com/office/drawing/2014/main" id="{7A2A7E03-01A3-4793-9FA9-9377C5799A56}"/>
              </a:ext>
            </a:extLst>
          </p:cNvPr>
          <p:cNvSpPr txBox="1"/>
          <p:nvPr/>
        </p:nvSpPr>
        <p:spPr>
          <a:xfrm>
            <a:off x="6104336" y="4439606"/>
            <a:ext cx="1722120" cy="938719"/>
          </a:xfrm>
          <a:prstGeom prst="rect">
            <a:avLst/>
          </a:prstGeom>
          <a:noFill/>
        </p:spPr>
        <p:txBody>
          <a:bodyPr wrap="square" rtlCol="0">
            <a:spAutoFit/>
          </a:bodyPr>
          <a:lstStyle/>
          <a:p>
            <a:r>
              <a:rPr lang="en-US" sz="1100" dirty="0"/>
              <a:t>Benzene</a:t>
            </a:r>
          </a:p>
          <a:p>
            <a:r>
              <a:rPr lang="en-US" sz="1100" dirty="0"/>
              <a:t>Toluene</a:t>
            </a:r>
          </a:p>
          <a:p>
            <a:r>
              <a:rPr lang="en-US" sz="1100" dirty="0"/>
              <a:t>Xylenes</a:t>
            </a:r>
          </a:p>
          <a:p>
            <a:r>
              <a:rPr lang="en-US" sz="1100" dirty="0"/>
              <a:t>Propane</a:t>
            </a:r>
          </a:p>
          <a:p>
            <a:r>
              <a:rPr lang="en-US" sz="1100" dirty="0"/>
              <a:t>Other hydrocarbons</a:t>
            </a:r>
          </a:p>
        </p:txBody>
      </p:sp>
      <p:sp>
        <p:nvSpPr>
          <p:cNvPr id="62" name="TextBox 61">
            <a:extLst>
              <a:ext uri="{FF2B5EF4-FFF2-40B4-BE49-F238E27FC236}">
                <a16:creationId xmlns:a16="http://schemas.microsoft.com/office/drawing/2014/main" id="{992589AB-50C1-4696-BFA3-68E87F431ADD}"/>
              </a:ext>
            </a:extLst>
          </p:cNvPr>
          <p:cNvSpPr txBox="1"/>
          <p:nvPr/>
        </p:nvSpPr>
        <p:spPr>
          <a:xfrm>
            <a:off x="4745355" y="4344981"/>
            <a:ext cx="1426845" cy="1184940"/>
          </a:xfrm>
          <a:prstGeom prst="rect">
            <a:avLst/>
          </a:prstGeom>
          <a:noFill/>
        </p:spPr>
        <p:txBody>
          <a:bodyPr wrap="square" rtlCol="0">
            <a:spAutoFit/>
          </a:bodyPr>
          <a:lstStyle/>
          <a:p>
            <a:r>
              <a:rPr lang="en-US" sz="1000" dirty="0"/>
              <a:t>Acetone</a:t>
            </a:r>
          </a:p>
          <a:p>
            <a:r>
              <a:rPr lang="en-US" sz="1000" dirty="0"/>
              <a:t>Perchloroethylene</a:t>
            </a:r>
          </a:p>
          <a:p>
            <a:r>
              <a:rPr lang="en-US" sz="1000" dirty="0"/>
              <a:t>Methylene Chloride</a:t>
            </a:r>
          </a:p>
          <a:p>
            <a:r>
              <a:rPr lang="en-US" sz="1000" dirty="0"/>
              <a:t>CFCs</a:t>
            </a:r>
          </a:p>
          <a:p>
            <a:r>
              <a:rPr lang="en-US" sz="1000" dirty="0"/>
              <a:t>HCFs</a:t>
            </a:r>
          </a:p>
          <a:p>
            <a:r>
              <a:rPr lang="en-US" sz="1000" dirty="0"/>
              <a:t>PFCs</a:t>
            </a:r>
          </a:p>
          <a:p>
            <a:endParaRPr lang="en-US" sz="1100" dirty="0"/>
          </a:p>
        </p:txBody>
      </p:sp>
      <p:sp>
        <p:nvSpPr>
          <p:cNvPr id="64" name="TextBox 63">
            <a:extLst>
              <a:ext uri="{FF2B5EF4-FFF2-40B4-BE49-F238E27FC236}">
                <a16:creationId xmlns:a16="http://schemas.microsoft.com/office/drawing/2014/main" id="{EA6DE00B-3E5D-48FF-B912-99899EE71FBA}"/>
              </a:ext>
            </a:extLst>
          </p:cNvPr>
          <p:cNvSpPr txBox="1"/>
          <p:nvPr/>
        </p:nvSpPr>
        <p:spPr>
          <a:xfrm>
            <a:off x="6653693" y="4475786"/>
            <a:ext cx="2164080" cy="461665"/>
          </a:xfrm>
          <a:prstGeom prst="rect">
            <a:avLst/>
          </a:prstGeom>
          <a:noFill/>
        </p:spPr>
        <p:txBody>
          <a:bodyPr wrap="square" rtlCol="0">
            <a:spAutoFit/>
          </a:bodyPr>
          <a:lstStyle/>
          <a:p>
            <a:r>
              <a:rPr lang="en-US" dirty="0">
                <a:solidFill>
                  <a:schemeClr val="accent6">
                    <a:lumMod val="60000"/>
                    <a:lumOff val="40000"/>
                  </a:schemeClr>
                </a:solidFill>
              </a:rPr>
              <a:t>THC/HC</a:t>
            </a:r>
          </a:p>
        </p:txBody>
      </p:sp>
      <p:sp>
        <p:nvSpPr>
          <p:cNvPr id="65" name="TextBox 64">
            <a:extLst>
              <a:ext uri="{FF2B5EF4-FFF2-40B4-BE49-F238E27FC236}">
                <a16:creationId xmlns:a16="http://schemas.microsoft.com/office/drawing/2014/main" id="{5EEDEE9F-F6DD-4140-B23D-39B4899A2EA9}"/>
              </a:ext>
            </a:extLst>
          </p:cNvPr>
          <p:cNvSpPr txBox="1"/>
          <p:nvPr/>
        </p:nvSpPr>
        <p:spPr>
          <a:xfrm>
            <a:off x="7866223" y="4365789"/>
            <a:ext cx="1426845" cy="1184940"/>
          </a:xfrm>
          <a:prstGeom prst="rect">
            <a:avLst/>
          </a:prstGeom>
          <a:noFill/>
        </p:spPr>
        <p:txBody>
          <a:bodyPr wrap="square" rtlCol="0">
            <a:spAutoFit/>
          </a:bodyPr>
          <a:lstStyle/>
          <a:p>
            <a:r>
              <a:rPr lang="en-US" sz="1000" dirty="0"/>
              <a:t>Acetone</a:t>
            </a:r>
          </a:p>
          <a:p>
            <a:r>
              <a:rPr lang="en-US" sz="1000" dirty="0"/>
              <a:t>Perchloroethylene</a:t>
            </a:r>
          </a:p>
          <a:p>
            <a:r>
              <a:rPr lang="en-US" sz="1000" dirty="0"/>
              <a:t>Methylene Chloride</a:t>
            </a:r>
          </a:p>
          <a:p>
            <a:r>
              <a:rPr lang="en-US" sz="1000" dirty="0"/>
              <a:t>CFCs</a:t>
            </a:r>
          </a:p>
          <a:p>
            <a:r>
              <a:rPr lang="en-US" sz="1000" dirty="0"/>
              <a:t>HCFs</a:t>
            </a:r>
          </a:p>
          <a:p>
            <a:r>
              <a:rPr lang="en-US" sz="1000" dirty="0"/>
              <a:t>PFCs</a:t>
            </a:r>
          </a:p>
          <a:p>
            <a:endParaRPr lang="en-US" sz="1100" dirty="0"/>
          </a:p>
        </p:txBody>
      </p:sp>
      <p:sp>
        <p:nvSpPr>
          <p:cNvPr id="56" name="Footer Placeholder 4">
            <a:extLst>
              <a:ext uri="{FF2B5EF4-FFF2-40B4-BE49-F238E27FC236}">
                <a16:creationId xmlns:a16="http://schemas.microsoft.com/office/drawing/2014/main" id="{2088D391-ACB1-4731-8DF0-5AE87A26A4E2}"/>
              </a:ext>
            </a:extLst>
          </p:cNvPr>
          <p:cNvSpPr>
            <a:spLocks noGrp="1"/>
          </p:cNvSpPr>
          <p:nvPr>
            <p:ph type="ftr" sz="quarter" idx="11"/>
          </p:nvPr>
        </p:nvSpPr>
        <p:spPr>
          <a:xfrm>
            <a:off x="1905000" y="6566939"/>
            <a:ext cx="6172200" cy="457200"/>
          </a:xfrm>
          <a:prstGeom prst="rect">
            <a:avLst/>
          </a:prstGeom>
        </p:spPr>
        <p:txBody>
          <a:bodyPr/>
          <a:lstStyle>
            <a:lvl1pPr>
              <a:defRPr sz="1200"/>
            </a:lvl1p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2349782474"/>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extLst/>
          </p:nvPr>
        </p:nvSpPr>
        <p:spPr/>
        <p:txBody>
          <a:bodyPr/>
          <a:lstStyle/>
          <a:p>
            <a:r>
              <a:rPr lang="en-US" dirty="0"/>
              <a:t>COURSE OUTLINE</a:t>
            </a:r>
          </a:p>
        </p:txBody>
      </p:sp>
      <p:sp>
        <p:nvSpPr>
          <p:cNvPr id="2" name="Content Placeholder 1"/>
          <p:cNvSpPr>
            <a:spLocks noGrp="1"/>
          </p:cNvSpPr>
          <p:nvPr>
            <p:ph idx="1"/>
            <p:extLst/>
          </p:nvPr>
        </p:nvSpPr>
        <p:spPr>
          <a:xfrm>
            <a:off x="629656" y="1905000"/>
            <a:ext cx="7772400" cy="3429000"/>
          </a:xfrm>
        </p:spPr>
        <p:txBody>
          <a:bodyPr/>
          <a:lstStyle/>
          <a:p>
            <a:r>
              <a:rPr lang="en-US" sz="2000" dirty="0"/>
              <a:t>8:00 SPECIATE, SPECIATE 101 (15 SLIDES PLUS DEMO)</a:t>
            </a:r>
          </a:p>
          <a:p>
            <a:r>
              <a:rPr lang="en-US" sz="2000" dirty="0"/>
              <a:t>8:30 SPECIATE Browser (2 SLIDES PLUS DEMO)</a:t>
            </a:r>
          </a:p>
          <a:p>
            <a:r>
              <a:rPr lang="en-US" sz="2000" dirty="0"/>
              <a:t>8:50 SPECIATE What’s New in SPECIATE5.0 (6 SLIDES)</a:t>
            </a:r>
          </a:p>
          <a:p>
            <a:r>
              <a:rPr lang="en-US" sz="2000" dirty="0"/>
              <a:t>9:10 Speciation Concepts (11 SLIDES)</a:t>
            </a:r>
          </a:p>
          <a:p>
            <a:r>
              <a:rPr lang="en-US" sz="2000" dirty="0"/>
              <a:t>9:30 Break</a:t>
            </a:r>
          </a:p>
          <a:p>
            <a:r>
              <a:rPr lang="en-US" sz="2000" dirty="0"/>
              <a:t>9:45 Speciation Concepts (20 SLIDES)</a:t>
            </a:r>
          </a:p>
          <a:p>
            <a:r>
              <a:rPr lang="en-US" sz="2000"/>
              <a:t>10:20</a:t>
            </a:r>
            <a:r>
              <a:rPr lang="en-US" sz="2000" dirty="0"/>
              <a:t> SPECIATE Data Gaps and Future Plan (9 SLIDES)</a:t>
            </a:r>
          </a:p>
          <a:p>
            <a:r>
              <a:rPr lang="en-US" sz="2000" dirty="0"/>
              <a:t>10:30 Break</a:t>
            </a:r>
          </a:p>
          <a:p>
            <a:r>
              <a:rPr lang="en-US" sz="2000" dirty="0"/>
              <a:t>10:45 Guide for Data Developers (10 SLIDES)</a:t>
            </a:r>
          </a:p>
          <a:p>
            <a:r>
              <a:rPr lang="en-US" sz="2000" dirty="0"/>
              <a:t>11:00 Preparing Profiles for SMOKE (16 SLIDES)</a:t>
            </a:r>
          </a:p>
          <a:p>
            <a:r>
              <a:rPr lang="en-US" sz="2000" dirty="0"/>
              <a:t>11:30 End of Class</a:t>
            </a:r>
          </a:p>
        </p:txBody>
      </p:sp>
      <p:sp>
        <p:nvSpPr>
          <p:cNvPr id="7" name="Slide Number Placeholder 6"/>
          <p:cNvSpPr>
            <a:spLocks noGrp="1"/>
          </p:cNvSpPr>
          <p:nvPr>
            <p:ph type="sldNum" sz="quarter" idx="12"/>
          </p:nvPr>
        </p:nvSpPr>
        <p:spPr/>
        <p:txBody>
          <a:bodyPr/>
          <a:lstStyle/>
          <a:p>
            <a:fld id="{61C894BD-DCE2-4A96-A9AF-225BBEAC2A40}" type="slidenum">
              <a:rPr lang="en-US" smtClean="0"/>
              <a:pPr/>
              <a:t>2</a:t>
            </a:fld>
            <a:endParaRPr lang="en-US" dirty="0"/>
          </a:p>
        </p:txBody>
      </p:sp>
      <p:sp>
        <p:nvSpPr>
          <p:cNvPr id="8" name="Footer Placeholder 7">
            <a:extLst>
              <a:ext uri="{FF2B5EF4-FFF2-40B4-BE49-F238E27FC236}">
                <a16:creationId xmlns:a16="http://schemas.microsoft.com/office/drawing/2014/main" id="{D5161477-8629-4619-945B-284FD978E9A4}"/>
              </a:ext>
            </a:extLst>
          </p:cNvPr>
          <p:cNvSpPr>
            <a:spLocks noGrp="1"/>
          </p:cNvSpPr>
          <p:nvPr>
            <p:ph type="ftr" sz="quarter" idx="11"/>
          </p:nvPr>
        </p:nvSpPr>
        <p:spPr/>
        <p:txBody>
          <a:bodyPr/>
          <a:lstStyle/>
          <a:p>
            <a:pPr>
              <a:defRPr/>
            </a:pPr>
            <a:r>
              <a:rPr lang="en-US" dirty="0"/>
              <a:t>2019 International Emissions Inventory Conference, SPECIATE Training, July 29, 2019</a:t>
            </a:r>
          </a:p>
        </p:txBody>
      </p:sp>
    </p:spTree>
    <p:extLst>
      <p:ext uri="{BB962C8B-B14F-4D97-AF65-F5344CB8AC3E}">
        <p14:creationId xmlns:p14="http://schemas.microsoft.com/office/powerpoint/2010/main" val="3183664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874475" y="850900"/>
            <a:ext cx="7672625" cy="990600"/>
          </a:xfrm>
        </p:spPr>
        <p:txBody>
          <a:bodyPr anchor="t"/>
          <a:lstStyle/>
          <a:p>
            <a:r>
              <a:rPr lang="en-US" sz="3600" dirty="0"/>
              <a:t>VOC EXEMPTION INFORMATION</a:t>
            </a:r>
            <a:endParaRPr lang="en-US" dirty="0"/>
          </a:p>
        </p:txBody>
      </p:sp>
      <p:sp>
        <p:nvSpPr>
          <p:cNvPr id="5" name="Slide Number Placeholder 4"/>
          <p:cNvSpPr>
            <a:spLocks noGrp="1"/>
          </p:cNvSpPr>
          <p:nvPr>
            <p:ph type="sldNum" sz="quarter" idx="12"/>
          </p:nvPr>
        </p:nvSpPr>
        <p:spPr/>
        <p:txBody>
          <a:bodyPr/>
          <a:lstStyle/>
          <a:p>
            <a:pPr>
              <a:defRPr/>
            </a:pPr>
            <a:fld id="{BEF2A795-0D1C-4340-A163-773CC4D3E4EC}" type="slidenum">
              <a:rPr lang="en-US" smtClean="0"/>
              <a:pPr>
                <a:defRPr/>
              </a:pPr>
              <a:t>29</a:t>
            </a:fld>
            <a:endParaRPr lang="en-US" dirty="0"/>
          </a:p>
        </p:txBody>
      </p:sp>
      <p:sp>
        <p:nvSpPr>
          <p:cNvPr id="6" name="Text Placeholder 2"/>
          <p:cNvSpPr txBox="1">
            <a:spLocks/>
          </p:cNvSpPr>
          <p:nvPr/>
        </p:nvSpPr>
        <p:spPr>
          <a:xfrm>
            <a:off x="152400" y="1621632"/>
            <a:ext cx="4036828" cy="823912"/>
          </a:xfrm>
          <a:prstGeom prst="rect">
            <a:avLst/>
          </a:prstGeom>
        </p:spPr>
        <p:txBody>
          <a:bodyPr>
            <a:noAutofit/>
          </a:bodyPr>
          <a:lstStyle>
            <a:lvl1pPr marL="168275" indent="-168275" algn="l" rtl="0" eaLnBrk="0" fontAlgn="base" hangingPunct="0">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0" fontAlgn="base" hangingPunct="0">
              <a:spcBef>
                <a:spcPct val="20000"/>
              </a:spcBef>
              <a:spcAft>
                <a:spcPct val="0"/>
              </a:spcAft>
              <a:buClr>
                <a:srgbClr val="355777"/>
              </a:buClr>
              <a:buChar char="–"/>
              <a:defRPr sz="2400">
                <a:solidFill>
                  <a:schemeClr val="tx1"/>
                </a:solidFill>
                <a:latin typeface="+mn-lt"/>
                <a:ea typeface="+mn-ea"/>
              </a:defRPr>
            </a:lvl2pPr>
            <a:lvl3pPr marL="742950" indent="-168275" algn="l" rtl="0" eaLnBrk="0" fontAlgn="base" hangingPunct="0">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0" fontAlgn="base" hangingPunct="0">
              <a:spcBef>
                <a:spcPct val="20000"/>
              </a:spcBef>
              <a:spcAft>
                <a:spcPct val="0"/>
              </a:spcAft>
              <a:buClr>
                <a:srgbClr val="355777"/>
              </a:buClr>
              <a:buChar char="–"/>
              <a:defRPr sz="2400">
                <a:solidFill>
                  <a:schemeClr val="tx1"/>
                </a:solidFill>
                <a:latin typeface="+mn-lt"/>
                <a:ea typeface="+mn-ea"/>
              </a:defRPr>
            </a:lvl4pPr>
            <a:lvl5pPr marL="1317625" indent="-176213" algn="l" rtl="0" eaLnBrk="0" fontAlgn="base" hangingPunct="0">
              <a:spcBef>
                <a:spcPct val="20000"/>
              </a:spcBef>
              <a:spcAft>
                <a:spcPct val="0"/>
              </a:spcAft>
              <a:buClr>
                <a:srgbClr val="355777"/>
              </a:buClr>
              <a:buChar char="»"/>
              <a:defRPr sz="2400" i="1">
                <a:solidFill>
                  <a:schemeClr val="tx1"/>
                </a:solidFill>
                <a:latin typeface="+mn-lt"/>
                <a:ea typeface="+mn-ea"/>
              </a:defRPr>
            </a:lvl5pPr>
            <a:lvl6pPr marL="1774825" indent="-176213" algn="l" rtl="0" fontAlgn="base">
              <a:spcBef>
                <a:spcPct val="20000"/>
              </a:spcBef>
              <a:spcAft>
                <a:spcPct val="0"/>
              </a:spcAft>
              <a:buClr>
                <a:srgbClr val="355777"/>
              </a:buClr>
              <a:buChar char="»"/>
              <a:defRPr sz="2400" i="1">
                <a:solidFill>
                  <a:schemeClr val="tx1"/>
                </a:solidFill>
                <a:latin typeface="+mn-lt"/>
                <a:ea typeface="+mn-ea"/>
              </a:defRPr>
            </a:lvl6pPr>
            <a:lvl7pPr marL="2232025" indent="-176213" algn="l" rtl="0" fontAlgn="base">
              <a:spcBef>
                <a:spcPct val="20000"/>
              </a:spcBef>
              <a:spcAft>
                <a:spcPct val="0"/>
              </a:spcAft>
              <a:buClr>
                <a:srgbClr val="355777"/>
              </a:buClr>
              <a:buChar char="»"/>
              <a:defRPr sz="2400" i="1">
                <a:solidFill>
                  <a:schemeClr val="tx1"/>
                </a:solidFill>
                <a:latin typeface="+mn-lt"/>
                <a:ea typeface="+mn-ea"/>
              </a:defRPr>
            </a:lvl7pPr>
            <a:lvl8pPr marL="2689225" indent="-176213" algn="l" rtl="0" fontAlgn="base">
              <a:spcBef>
                <a:spcPct val="20000"/>
              </a:spcBef>
              <a:spcAft>
                <a:spcPct val="0"/>
              </a:spcAft>
              <a:buClr>
                <a:srgbClr val="355777"/>
              </a:buClr>
              <a:buChar char="»"/>
              <a:defRPr sz="2400" i="1">
                <a:solidFill>
                  <a:schemeClr val="tx1"/>
                </a:solidFill>
                <a:latin typeface="+mn-lt"/>
                <a:ea typeface="+mn-ea"/>
              </a:defRPr>
            </a:lvl8pPr>
            <a:lvl9pPr marL="3146425" indent="-176213" algn="l" rtl="0" fontAlgn="base">
              <a:spcBef>
                <a:spcPct val="20000"/>
              </a:spcBef>
              <a:spcAft>
                <a:spcPct val="0"/>
              </a:spcAft>
              <a:buClr>
                <a:srgbClr val="355777"/>
              </a:buClr>
              <a:buChar char="»"/>
              <a:defRPr sz="2400" i="1">
                <a:solidFill>
                  <a:schemeClr val="tx1"/>
                </a:solidFill>
                <a:latin typeface="+mn-lt"/>
                <a:ea typeface="+mn-ea"/>
              </a:defRPr>
            </a:lvl9pPr>
          </a:lstStyle>
          <a:p>
            <a:r>
              <a:rPr lang="en-US" sz="1200" kern="0" dirty="0"/>
              <a:t>Electronic Code of Federal Register where the VOC information is available under Title 40 → Chapter I → Subchapter C → Part 51 → Subpart F → §51.100</a:t>
            </a:r>
          </a:p>
          <a:p>
            <a:r>
              <a:rPr lang="en-US" sz="1000" u="sng" kern="0" dirty="0">
                <a:hlinkClick r:id="rId3"/>
              </a:rPr>
              <a:t>http://www.ecfr.gov/cgi-bin/text-idx?SID=b77fd17146a534c225c8557b5ed4a469&amp;node=40:2.0.1.1.2.3.8.1&amp;rgn=div8</a:t>
            </a:r>
            <a:endParaRPr lang="en-US" sz="1000" kern="0" dirty="0"/>
          </a:p>
        </p:txBody>
      </p:sp>
      <p:pic>
        <p:nvPicPr>
          <p:cNvPr id="7" name="Content Placeholder 6" descr="Electronic Code of Federal Regulations example page"/>
          <p:cNvPicPr>
            <a:picLocks noGrp="1" noChangeAspect="1"/>
          </p:cNvPicPr>
          <p:nvPr>
            <p:ph sz="half" idx="4294967295"/>
          </p:nvPr>
        </p:nvPicPr>
        <p:blipFill>
          <a:blip r:embed="rId4"/>
          <a:stretch>
            <a:fillRect/>
          </a:stretch>
        </p:blipFill>
        <p:spPr>
          <a:xfrm>
            <a:off x="320942" y="2956262"/>
            <a:ext cx="4048153" cy="3196888"/>
          </a:xfrm>
          <a:prstGeom prst="rect">
            <a:avLst/>
          </a:prstGeom>
        </p:spPr>
      </p:pic>
      <p:pic>
        <p:nvPicPr>
          <p:cNvPr id="8" name="Content Placeholder 9" descr="Electronic Code of Federal Regulations example page"/>
          <p:cNvPicPr>
            <a:picLocks noGrp="1" noChangeAspect="1"/>
          </p:cNvPicPr>
          <p:nvPr>
            <p:ph sz="quarter" idx="4294967295"/>
          </p:nvPr>
        </p:nvPicPr>
        <p:blipFill>
          <a:blip r:embed="rId5"/>
          <a:stretch>
            <a:fillRect/>
          </a:stretch>
        </p:blipFill>
        <p:spPr>
          <a:xfrm>
            <a:off x="4813300" y="3581400"/>
            <a:ext cx="3254796" cy="2679700"/>
          </a:xfrm>
          <a:prstGeom prst="rect">
            <a:avLst/>
          </a:prstGeom>
        </p:spPr>
      </p:pic>
      <p:sp>
        <p:nvSpPr>
          <p:cNvPr id="9" name="Text Placeholder 4"/>
          <p:cNvSpPr txBox="1">
            <a:spLocks/>
          </p:cNvSpPr>
          <p:nvPr/>
        </p:nvSpPr>
        <p:spPr>
          <a:xfrm>
            <a:off x="4548962" y="1447800"/>
            <a:ext cx="4495800" cy="2057400"/>
          </a:xfrm>
          <a:prstGeom prst="rect">
            <a:avLst/>
          </a:prstGeom>
        </p:spPr>
        <p:txBody>
          <a:bodyPr>
            <a:normAutofit fontScale="77500" lnSpcReduction="20000"/>
          </a:bodyPr>
          <a:lstStyle>
            <a:lvl1pPr marL="168275" indent="-168275" algn="l" rtl="0" eaLnBrk="0" fontAlgn="base" hangingPunct="0">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0" fontAlgn="base" hangingPunct="0">
              <a:spcBef>
                <a:spcPct val="20000"/>
              </a:spcBef>
              <a:spcAft>
                <a:spcPct val="0"/>
              </a:spcAft>
              <a:buClr>
                <a:srgbClr val="355777"/>
              </a:buClr>
              <a:buChar char="–"/>
              <a:defRPr sz="2400">
                <a:solidFill>
                  <a:schemeClr val="tx1"/>
                </a:solidFill>
                <a:latin typeface="+mn-lt"/>
                <a:ea typeface="+mn-ea"/>
              </a:defRPr>
            </a:lvl2pPr>
            <a:lvl3pPr marL="742950" indent="-168275" algn="l" rtl="0" eaLnBrk="0" fontAlgn="base" hangingPunct="0">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0" fontAlgn="base" hangingPunct="0">
              <a:spcBef>
                <a:spcPct val="20000"/>
              </a:spcBef>
              <a:spcAft>
                <a:spcPct val="0"/>
              </a:spcAft>
              <a:buClr>
                <a:srgbClr val="355777"/>
              </a:buClr>
              <a:buChar char="–"/>
              <a:defRPr sz="2400">
                <a:solidFill>
                  <a:schemeClr val="tx1"/>
                </a:solidFill>
                <a:latin typeface="+mn-lt"/>
                <a:ea typeface="+mn-ea"/>
              </a:defRPr>
            </a:lvl4pPr>
            <a:lvl5pPr marL="1317625" indent="-176213" algn="l" rtl="0" eaLnBrk="0" fontAlgn="base" hangingPunct="0">
              <a:spcBef>
                <a:spcPct val="20000"/>
              </a:spcBef>
              <a:spcAft>
                <a:spcPct val="0"/>
              </a:spcAft>
              <a:buClr>
                <a:srgbClr val="355777"/>
              </a:buClr>
              <a:buChar char="»"/>
              <a:defRPr sz="2400" i="1">
                <a:solidFill>
                  <a:schemeClr val="tx1"/>
                </a:solidFill>
                <a:latin typeface="+mn-lt"/>
                <a:ea typeface="+mn-ea"/>
              </a:defRPr>
            </a:lvl5pPr>
            <a:lvl6pPr marL="1774825" indent="-176213" algn="l" rtl="0" fontAlgn="base">
              <a:spcBef>
                <a:spcPct val="20000"/>
              </a:spcBef>
              <a:spcAft>
                <a:spcPct val="0"/>
              </a:spcAft>
              <a:buClr>
                <a:srgbClr val="355777"/>
              </a:buClr>
              <a:buChar char="»"/>
              <a:defRPr sz="2400" i="1">
                <a:solidFill>
                  <a:schemeClr val="tx1"/>
                </a:solidFill>
                <a:latin typeface="+mn-lt"/>
                <a:ea typeface="+mn-ea"/>
              </a:defRPr>
            </a:lvl6pPr>
            <a:lvl7pPr marL="2232025" indent="-176213" algn="l" rtl="0" fontAlgn="base">
              <a:spcBef>
                <a:spcPct val="20000"/>
              </a:spcBef>
              <a:spcAft>
                <a:spcPct val="0"/>
              </a:spcAft>
              <a:buClr>
                <a:srgbClr val="355777"/>
              </a:buClr>
              <a:buChar char="»"/>
              <a:defRPr sz="2400" i="1">
                <a:solidFill>
                  <a:schemeClr val="tx1"/>
                </a:solidFill>
                <a:latin typeface="+mn-lt"/>
                <a:ea typeface="+mn-ea"/>
              </a:defRPr>
            </a:lvl7pPr>
            <a:lvl8pPr marL="2689225" indent="-176213" algn="l" rtl="0" fontAlgn="base">
              <a:spcBef>
                <a:spcPct val="20000"/>
              </a:spcBef>
              <a:spcAft>
                <a:spcPct val="0"/>
              </a:spcAft>
              <a:buClr>
                <a:srgbClr val="355777"/>
              </a:buClr>
              <a:buChar char="»"/>
              <a:defRPr sz="2400" i="1">
                <a:solidFill>
                  <a:schemeClr val="tx1"/>
                </a:solidFill>
                <a:latin typeface="+mn-lt"/>
                <a:ea typeface="+mn-ea"/>
              </a:defRPr>
            </a:lvl8pPr>
            <a:lvl9pPr marL="3146425" indent="-176213" algn="l" rtl="0" fontAlgn="base">
              <a:spcBef>
                <a:spcPct val="20000"/>
              </a:spcBef>
              <a:spcAft>
                <a:spcPct val="0"/>
              </a:spcAft>
              <a:buClr>
                <a:srgbClr val="355777"/>
              </a:buClr>
              <a:buChar char="»"/>
              <a:defRPr sz="2400" i="1">
                <a:solidFill>
                  <a:schemeClr val="tx1"/>
                </a:solidFill>
                <a:latin typeface="+mn-lt"/>
                <a:ea typeface="+mn-ea"/>
              </a:defRPr>
            </a:lvl9pPr>
          </a:lstStyle>
          <a:p>
            <a:pPr marL="0" indent="0" algn="ctr">
              <a:buNone/>
            </a:pPr>
            <a:r>
              <a:rPr lang="en-US" sz="2000" kern="0" dirty="0"/>
              <a:t> </a:t>
            </a:r>
            <a:r>
              <a:rPr lang="en-US" sz="2000" b="1" kern="0" dirty="0"/>
              <a:t>EPA’s Regulatory Definition of VOC</a:t>
            </a:r>
          </a:p>
          <a:p>
            <a:pPr marL="0" indent="0">
              <a:buNone/>
            </a:pPr>
            <a:r>
              <a:rPr lang="en-US" sz="1800" kern="0" dirty="0"/>
              <a:t>VOC means </a:t>
            </a:r>
            <a:r>
              <a:rPr lang="en-US" sz="1800" dirty="0"/>
              <a:t>any compound of carbon, excluding carbon monoxide, carbon dioxide, carbonic acid, metallic carbides or carbonates, and ammonium carbonate, which participates in atmospheric photochemical reactions.</a:t>
            </a:r>
          </a:p>
          <a:p>
            <a:pPr marL="0" indent="0">
              <a:buNone/>
            </a:pPr>
            <a:endParaRPr lang="en-US" sz="1800" dirty="0"/>
          </a:p>
          <a:p>
            <a:pPr marL="0" indent="0">
              <a:buNone/>
            </a:pPr>
            <a:r>
              <a:rPr lang="en-US" sz="1800" kern="0" dirty="0"/>
              <a:t>This includes </a:t>
            </a:r>
            <a:r>
              <a:rPr lang="en-US" sz="1800" dirty="0"/>
              <a:t>any such organic compound other than the following, which have been determined to have negligible photochemical reactivity: ……..</a:t>
            </a:r>
            <a:endParaRPr lang="en-US" sz="1800" kern="0" dirty="0"/>
          </a:p>
        </p:txBody>
      </p:sp>
      <p:sp>
        <p:nvSpPr>
          <p:cNvPr id="3" name="Arrow: Curved Left 2">
            <a:extLst>
              <a:ext uri="{FF2B5EF4-FFF2-40B4-BE49-F238E27FC236}">
                <a16:creationId xmlns:a16="http://schemas.microsoft.com/office/drawing/2014/main" id="{AABA0F09-311E-4F6D-B36A-C75764E4A25D}"/>
              </a:ext>
              <a:ext uri="{C183D7F6-B498-43B3-948B-1728B52AA6E4}">
                <adec:decorative xmlns:adec="http://schemas.microsoft.com/office/drawing/2017/decorative" val="1"/>
              </a:ext>
            </a:extLst>
          </p:cNvPr>
          <p:cNvSpPr/>
          <p:nvPr/>
        </p:nvSpPr>
        <p:spPr bwMode="auto">
          <a:xfrm>
            <a:off x="8068096" y="3200400"/>
            <a:ext cx="694904" cy="1676400"/>
          </a:xfrm>
          <a:prstGeom prst="curved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0" name="Footer Placeholder 9">
            <a:extLst>
              <a:ext uri="{FF2B5EF4-FFF2-40B4-BE49-F238E27FC236}">
                <a16:creationId xmlns:a16="http://schemas.microsoft.com/office/drawing/2014/main" id="{EC7CD03D-903C-4604-AF43-98E73A508236}"/>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1092625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7938" y="1066800"/>
            <a:ext cx="9150351" cy="672578"/>
          </a:xfrm>
        </p:spPr>
        <p:txBody>
          <a:bodyPr anchor="t"/>
          <a:lstStyle/>
          <a:p>
            <a:pPr algn="ctr"/>
            <a:r>
              <a:rPr lang="en-US" sz="3200" dirty="0"/>
              <a:t>CURRENT STATUS OF VOC EXEMPTION</a:t>
            </a:r>
          </a:p>
        </p:txBody>
      </p:sp>
      <p:sp>
        <p:nvSpPr>
          <p:cNvPr id="5" name="Slide Number Placeholder 4"/>
          <p:cNvSpPr>
            <a:spLocks noGrp="1"/>
          </p:cNvSpPr>
          <p:nvPr>
            <p:ph type="sldNum" sz="quarter" idx="12"/>
          </p:nvPr>
        </p:nvSpPr>
        <p:spPr/>
        <p:txBody>
          <a:bodyPr/>
          <a:lstStyle/>
          <a:p>
            <a:pPr>
              <a:defRPr/>
            </a:pPr>
            <a:fld id="{BEF2A795-0D1C-4340-A163-773CC4D3E4EC}" type="slidenum">
              <a:rPr lang="en-US" smtClean="0"/>
              <a:pPr>
                <a:defRPr/>
              </a:pPr>
              <a:t>30</a:t>
            </a:fld>
            <a:endParaRPr lang="en-US" dirty="0"/>
          </a:p>
        </p:txBody>
      </p:sp>
      <p:sp>
        <p:nvSpPr>
          <p:cNvPr id="6" name="Rectangle 5"/>
          <p:cNvSpPr/>
          <p:nvPr/>
        </p:nvSpPr>
        <p:spPr>
          <a:xfrm>
            <a:off x="536895" y="2057400"/>
            <a:ext cx="8070209" cy="3785652"/>
          </a:xfrm>
          <a:prstGeom prst="rect">
            <a:avLst/>
          </a:prstGeom>
        </p:spPr>
        <p:txBody>
          <a:bodyPr wrap="square">
            <a:spAutoFit/>
          </a:bodyPr>
          <a:lstStyle/>
          <a:p>
            <a:r>
              <a:rPr lang="en-US" dirty="0"/>
              <a:t>The EPA’s official link of Ground-level Ozone Pollution for more information on recent exemption and the history of VOC exemptions at:</a:t>
            </a:r>
          </a:p>
          <a:p>
            <a:r>
              <a:rPr lang="en-US" u="sng" dirty="0">
                <a:hlinkClick r:id="rId3"/>
              </a:rPr>
              <a:t>https://www.epa.gov/ground-level-ozone-pollution/volatile-organic-compound-exemptions</a:t>
            </a:r>
            <a:endParaRPr lang="en-US" dirty="0"/>
          </a:p>
          <a:p>
            <a:pPr marL="342900" indent="-342900">
              <a:buFont typeface="Arial" panose="020B0604020202020204" pitchFamily="34" charset="0"/>
              <a:buChar char="•"/>
            </a:pPr>
            <a:r>
              <a:rPr lang="en-US" sz="2400" dirty="0"/>
              <a:t>Currently, we have about 70 exempt chemical/groups including methane and ethane.</a:t>
            </a:r>
          </a:p>
          <a:p>
            <a:pPr marL="342900" indent="-342900">
              <a:buFont typeface="Arial" panose="020B0604020202020204" pitchFamily="34" charset="0"/>
              <a:buChar char="•"/>
            </a:pPr>
            <a:r>
              <a:rPr lang="en-US" sz="2400" dirty="0"/>
              <a:t>More chemicals could be added to the list in future assessments.</a:t>
            </a:r>
          </a:p>
          <a:p>
            <a:pPr marL="342900" indent="-342900">
              <a:buFont typeface="+mj-lt"/>
              <a:buAutoNum type="arabicPeriod"/>
            </a:pPr>
            <a:endParaRPr lang="en-US" sz="2400" dirty="0"/>
          </a:p>
        </p:txBody>
      </p:sp>
      <p:sp>
        <p:nvSpPr>
          <p:cNvPr id="3" name="Footer Placeholder 2">
            <a:extLst>
              <a:ext uri="{FF2B5EF4-FFF2-40B4-BE49-F238E27FC236}">
                <a16:creationId xmlns:a16="http://schemas.microsoft.com/office/drawing/2014/main" id="{F1802541-18A6-4DCC-81E8-F672A2B523F1}"/>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1811036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BEF2A795-0D1C-4340-A163-773CC4D3E4EC}" type="slidenum">
              <a:rPr lang="en-US" smtClean="0"/>
              <a:pPr>
                <a:defRPr/>
              </a:pPr>
              <a:t>31</a:t>
            </a:fld>
            <a:endParaRPr lang="en-US" dirty="0"/>
          </a:p>
        </p:txBody>
      </p:sp>
      <p:sp>
        <p:nvSpPr>
          <p:cNvPr id="8" name="Title 1"/>
          <p:cNvSpPr txBox="1">
            <a:spLocks/>
          </p:cNvSpPr>
          <p:nvPr>
            <p:extLst/>
          </p:nvPr>
        </p:nvSpPr>
        <p:spPr>
          <a:xfrm>
            <a:off x="390525" y="781050"/>
            <a:ext cx="6672263" cy="704552"/>
          </a:xfrm>
          <a:prstGeom prst="rect">
            <a:avLst/>
          </a:prstGeom>
        </p:spPr>
        <p:txBody>
          <a:bodyPr anchor="ctr"/>
          <a:lstStyle>
            <a:lvl1pPr algn="l" rtl="0" eaLnBrk="0" fontAlgn="base" hangingPunct="0">
              <a:spcBef>
                <a:spcPct val="0"/>
              </a:spcBef>
              <a:spcAft>
                <a:spcPct val="0"/>
              </a:spcAft>
              <a:defRPr sz="3400" b="1">
                <a:solidFill>
                  <a:srgbClr val="355777"/>
                </a:solidFill>
                <a:latin typeface="+mj-lt"/>
                <a:ea typeface="+mj-ea"/>
                <a:cs typeface="+mj-cs"/>
              </a:defRPr>
            </a:lvl1pPr>
            <a:lvl2pPr algn="l" rtl="0" eaLnBrk="0" fontAlgn="base" hangingPunct="0">
              <a:spcBef>
                <a:spcPct val="0"/>
              </a:spcBef>
              <a:spcAft>
                <a:spcPct val="0"/>
              </a:spcAft>
              <a:defRPr sz="3400" b="1">
                <a:solidFill>
                  <a:srgbClr val="355777"/>
                </a:solidFill>
                <a:latin typeface="Arial" charset="0"/>
                <a:ea typeface="ＭＳ Ｐゴシック" pitchFamily="1" charset="-128"/>
              </a:defRPr>
            </a:lvl2pPr>
            <a:lvl3pPr algn="l" rtl="0" eaLnBrk="0" fontAlgn="base" hangingPunct="0">
              <a:spcBef>
                <a:spcPct val="0"/>
              </a:spcBef>
              <a:spcAft>
                <a:spcPct val="0"/>
              </a:spcAft>
              <a:defRPr sz="3400" b="1">
                <a:solidFill>
                  <a:srgbClr val="355777"/>
                </a:solidFill>
                <a:latin typeface="Arial" charset="0"/>
                <a:ea typeface="ＭＳ Ｐゴシック" pitchFamily="1" charset="-128"/>
              </a:defRPr>
            </a:lvl3pPr>
            <a:lvl4pPr algn="l" rtl="0" eaLnBrk="0" fontAlgn="base" hangingPunct="0">
              <a:spcBef>
                <a:spcPct val="0"/>
              </a:spcBef>
              <a:spcAft>
                <a:spcPct val="0"/>
              </a:spcAft>
              <a:defRPr sz="3400" b="1">
                <a:solidFill>
                  <a:srgbClr val="355777"/>
                </a:solidFill>
                <a:latin typeface="Arial" charset="0"/>
                <a:ea typeface="ＭＳ Ｐゴシック" pitchFamily="1" charset="-128"/>
              </a:defRPr>
            </a:lvl4pPr>
            <a:lvl5pPr algn="l" rtl="0" eaLnBrk="0" fontAlgn="base" hangingPunct="0">
              <a:spcBef>
                <a:spcPct val="0"/>
              </a:spcBef>
              <a:spcAft>
                <a:spcPct val="0"/>
              </a:spcAft>
              <a:defRPr sz="3400" b="1">
                <a:solidFill>
                  <a:srgbClr val="355777"/>
                </a:solidFill>
                <a:latin typeface="Arial" charset="0"/>
                <a:ea typeface="ＭＳ Ｐゴシック" pitchFamily="1" charset="-128"/>
              </a:defRPr>
            </a:lvl5pPr>
            <a:lvl6pPr marL="457200" algn="l" rtl="0" fontAlgn="base">
              <a:spcBef>
                <a:spcPct val="0"/>
              </a:spcBef>
              <a:spcAft>
                <a:spcPct val="0"/>
              </a:spcAft>
              <a:defRPr sz="3400" b="1">
                <a:solidFill>
                  <a:srgbClr val="355777"/>
                </a:solidFill>
                <a:latin typeface="Arial" charset="0"/>
                <a:ea typeface="ＭＳ Ｐゴシック" pitchFamily="1" charset="-128"/>
              </a:defRPr>
            </a:lvl6pPr>
            <a:lvl7pPr marL="914400" algn="l" rtl="0" fontAlgn="base">
              <a:spcBef>
                <a:spcPct val="0"/>
              </a:spcBef>
              <a:spcAft>
                <a:spcPct val="0"/>
              </a:spcAft>
              <a:defRPr sz="3400" b="1">
                <a:solidFill>
                  <a:srgbClr val="355777"/>
                </a:solidFill>
                <a:latin typeface="Arial" charset="0"/>
                <a:ea typeface="ＭＳ Ｐゴシック" pitchFamily="1" charset="-128"/>
              </a:defRPr>
            </a:lvl7pPr>
            <a:lvl8pPr marL="1371600" algn="l" rtl="0" fontAlgn="base">
              <a:spcBef>
                <a:spcPct val="0"/>
              </a:spcBef>
              <a:spcAft>
                <a:spcPct val="0"/>
              </a:spcAft>
              <a:defRPr sz="3400" b="1">
                <a:solidFill>
                  <a:srgbClr val="355777"/>
                </a:solidFill>
                <a:latin typeface="Arial" charset="0"/>
                <a:ea typeface="ＭＳ Ｐゴシック" pitchFamily="1" charset="-128"/>
              </a:defRPr>
            </a:lvl8pPr>
            <a:lvl9pPr marL="1828800" algn="l" rtl="0" fontAlgn="base">
              <a:spcBef>
                <a:spcPct val="0"/>
              </a:spcBef>
              <a:spcAft>
                <a:spcPct val="0"/>
              </a:spcAft>
              <a:defRPr sz="3400" b="1">
                <a:solidFill>
                  <a:srgbClr val="355777"/>
                </a:solidFill>
                <a:latin typeface="Arial" charset="0"/>
                <a:ea typeface="ＭＳ Ｐゴシック" pitchFamily="1" charset="-128"/>
              </a:defRPr>
            </a:lvl9pPr>
          </a:lstStyle>
          <a:p>
            <a:pPr algn="ctr"/>
            <a:r>
              <a:rPr lang="en-US" sz="3200" kern="0" dirty="0">
                <a:solidFill>
                  <a:srgbClr val="026CB6"/>
                </a:solidFill>
              </a:rPr>
              <a:t>PROCESS OF VOC EXEMPTION</a:t>
            </a:r>
            <a:endParaRPr lang="en-US" sz="3200" dirty="0">
              <a:solidFill>
                <a:srgbClr val="026CB6"/>
              </a:solidFill>
              <a:cs typeface="Arial"/>
            </a:endParaRPr>
          </a:p>
        </p:txBody>
      </p:sp>
      <p:sp>
        <p:nvSpPr>
          <p:cNvPr id="9" name="Text Placeholder 3"/>
          <p:cNvSpPr txBox="1">
            <a:spLocks/>
          </p:cNvSpPr>
          <p:nvPr/>
        </p:nvSpPr>
        <p:spPr>
          <a:xfrm>
            <a:off x="390525" y="1542279"/>
            <a:ext cx="3932237" cy="38115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Interim Guidance of 2005 (</a:t>
            </a:r>
            <a:r>
              <a:rPr lang="en-US" dirty="0">
                <a:hlinkClick r:id="rId3"/>
              </a:rPr>
              <a:t>70 FR 54046-54051</a:t>
            </a:r>
            <a:r>
              <a:rPr lang="en-US" dirty="0"/>
              <a:t>) is the guiding process to assess the viability of a VOC exemption based on:</a:t>
            </a:r>
          </a:p>
          <a:p>
            <a:pPr marL="342900" indent="-342900">
              <a:buFont typeface="Arial" panose="020B0604020202020204" pitchFamily="34" charset="0"/>
              <a:buAutoNum type="arabicPeriod"/>
            </a:pPr>
            <a:r>
              <a:rPr lang="en-US" dirty="0"/>
              <a:t>K</a:t>
            </a:r>
            <a:r>
              <a:rPr lang="en-US" baseline="-25000" dirty="0"/>
              <a:t>OH</a:t>
            </a:r>
            <a:r>
              <a:rPr lang="en-US" dirty="0"/>
              <a:t>: Reactivity with OH</a:t>
            </a:r>
          </a:p>
          <a:p>
            <a:pPr marL="342900" indent="-342900">
              <a:buFont typeface="Arial" panose="020B0604020202020204" pitchFamily="34" charset="0"/>
              <a:buAutoNum type="arabicPeriod"/>
            </a:pPr>
            <a:r>
              <a:rPr lang="en-US" dirty="0"/>
              <a:t>MIR: Maximum Incremental Reactivity to form O</a:t>
            </a:r>
            <a:r>
              <a:rPr lang="en-US" baseline="-25000" dirty="0"/>
              <a:t>3</a:t>
            </a:r>
          </a:p>
          <a:p>
            <a:pPr marL="342900" indent="-342900">
              <a:buFont typeface="Arial" panose="020B0604020202020204" pitchFamily="34" charset="0"/>
              <a:buAutoNum type="arabicPeriod"/>
            </a:pPr>
            <a:r>
              <a:rPr lang="en-US" dirty="0"/>
              <a:t>Toxicity and environmental fate</a:t>
            </a:r>
          </a:p>
          <a:p>
            <a:pPr marL="342900" indent="-342900">
              <a:buFont typeface="Arial" panose="020B0604020202020204" pitchFamily="34" charset="0"/>
              <a:buAutoNum type="arabicPeriod"/>
            </a:pPr>
            <a:r>
              <a:rPr lang="en-US" dirty="0"/>
              <a:t>GWP: Global Warming Potential</a:t>
            </a:r>
          </a:p>
          <a:p>
            <a:pPr marL="342900" indent="-342900">
              <a:buFont typeface="Arial" panose="020B0604020202020204" pitchFamily="34" charset="0"/>
              <a:buAutoNum type="arabicPeriod"/>
            </a:pPr>
            <a:r>
              <a:rPr lang="en-US" dirty="0"/>
              <a:t>ODP: Ozone Depletion Potential</a:t>
            </a:r>
          </a:p>
          <a:p>
            <a:pPr marL="342900" indent="-342900">
              <a:buFont typeface="Arial" panose="020B0604020202020204" pitchFamily="34" charset="0"/>
              <a:buAutoNum type="arabicPeriod"/>
            </a:pPr>
            <a:r>
              <a:rPr lang="en-US" dirty="0"/>
              <a:t>Viability as a better substitute for the same end-uses of other chemicals</a:t>
            </a:r>
          </a:p>
        </p:txBody>
      </p:sp>
      <p:pic>
        <p:nvPicPr>
          <p:cNvPr id="11" name="Picture 10" descr="Process of VOC Exemption CFR example"/>
          <p:cNvPicPr>
            <a:picLocks noChangeAspect="1"/>
          </p:cNvPicPr>
          <p:nvPr/>
        </p:nvPicPr>
        <p:blipFill>
          <a:blip r:embed="rId4"/>
          <a:stretch>
            <a:fillRect/>
          </a:stretch>
        </p:blipFill>
        <p:spPr>
          <a:xfrm>
            <a:off x="4049195" y="1600200"/>
            <a:ext cx="4932541" cy="2965112"/>
          </a:xfrm>
          <a:prstGeom prst="rect">
            <a:avLst/>
          </a:prstGeom>
        </p:spPr>
      </p:pic>
      <p:sp>
        <p:nvSpPr>
          <p:cNvPr id="10" name="Footer Placeholder 4">
            <a:extLst>
              <a:ext uri="{FF2B5EF4-FFF2-40B4-BE49-F238E27FC236}">
                <a16:creationId xmlns:a16="http://schemas.microsoft.com/office/drawing/2014/main" id="{12CB4841-000F-46CC-904C-52301ABC5A26}"/>
              </a:ext>
            </a:extLst>
          </p:cNvPr>
          <p:cNvSpPr>
            <a:spLocks noGrp="1"/>
          </p:cNvSpPr>
          <p:nvPr>
            <p:ph type="ftr" sz="quarter" idx="11"/>
          </p:nvPr>
        </p:nvSpPr>
        <p:spPr>
          <a:xfrm>
            <a:off x="1905000" y="6566939"/>
            <a:ext cx="6172200" cy="457200"/>
          </a:xfrm>
          <a:prstGeom prst="rect">
            <a:avLst/>
          </a:prstGeom>
        </p:spPr>
        <p:txBody>
          <a:bodyPr/>
          <a:lstStyle>
            <a:lvl1pPr>
              <a:defRPr sz="1200"/>
            </a:lvl1p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273892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976861"/>
            <a:ext cx="7620000" cy="990600"/>
          </a:xfrm>
        </p:spPr>
        <p:txBody>
          <a:bodyPr/>
          <a:lstStyle/>
          <a:p>
            <a:pPr algn="ctr"/>
            <a:r>
              <a:rPr lang="en-US" dirty="0"/>
              <a:t>CONVERTING VOC TO TOG</a:t>
            </a:r>
            <a:br>
              <a:rPr lang="en-US" dirty="0"/>
            </a:br>
            <a:r>
              <a:rPr lang="en-US" dirty="0"/>
              <a:t>(or TOG </a:t>
            </a:r>
            <a:r>
              <a:rPr lang="en-US" dirty="0" err="1"/>
              <a:t>wt</a:t>
            </a:r>
            <a:r>
              <a:rPr lang="en-US" dirty="0"/>
              <a:t> % to VOC </a:t>
            </a:r>
            <a:r>
              <a:rPr lang="en-US" dirty="0" err="1"/>
              <a:t>wt</a:t>
            </a:r>
            <a:r>
              <a:rPr lang="en-US" dirty="0"/>
              <a:t> %)</a:t>
            </a:r>
          </a:p>
        </p:txBody>
      </p:sp>
      <p:sp>
        <p:nvSpPr>
          <p:cNvPr id="2" name="Content Placeholder 1"/>
          <p:cNvSpPr>
            <a:spLocks noGrp="1"/>
          </p:cNvSpPr>
          <p:nvPr>
            <p:ph idx="1"/>
          </p:nvPr>
        </p:nvSpPr>
        <p:spPr>
          <a:xfrm>
            <a:off x="247650" y="2286000"/>
            <a:ext cx="8870074" cy="3962400"/>
          </a:xfrm>
        </p:spPr>
        <p:txBody>
          <a:bodyPr>
            <a:normAutofit fontScale="92500"/>
          </a:bodyPr>
          <a:lstStyle/>
          <a:p>
            <a:r>
              <a:rPr lang="en-US" dirty="0"/>
              <a:t>Ideally, when modeling you want TOG so you get all the species.</a:t>
            </a:r>
          </a:p>
          <a:p>
            <a:pPr lvl="1"/>
            <a:r>
              <a:rPr lang="en-US" dirty="0"/>
              <a:t>TOG profiles have a factor that allow you to convert VOC to TOG.</a:t>
            </a:r>
          </a:p>
          <a:p>
            <a:pPr marL="284163" lvl="1" indent="0">
              <a:buNone/>
            </a:pPr>
            <a:r>
              <a:rPr lang="en-US" b="1" dirty="0"/>
              <a:t>                     TOG = </a:t>
            </a:r>
            <a:r>
              <a:rPr lang="en-US" b="1" i="1" dirty="0"/>
              <a:t>TOG-to-VOC ratio </a:t>
            </a:r>
            <a:r>
              <a:rPr lang="en-US" b="1" dirty="0"/>
              <a:t>* VOC</a:t>
            </a:r>
          </a:p>
          <a:p>
            <a:pPr lvl="1"/>
            <a:r>
              <a:rPr lang="en-US" dirty="0"/>
              <a:t>The </a:t>
            </a:r>
            <a:r>
              <a:rPr lang="en-US" b="1" i="1" dirty="0"/>
              <a:t>TOG-to-VOC ratio</a:t>
            </a:r>
            <a:r>
              <a:rPr lang="en-US" i="1" dirty="0"/>
              <a:t> </a:t>
            </a:r>
            <a:r>
              <a:rPr lang="en-US" dirty="0"/>
              <a:t>is a metadata field in SPECIATE and is also in the GSCNV SMOKE ancillary file.  It is computed as:</a:t>
            </a:r>
          </a:p>
          <a:p>
            <a:pPr marL="284163" lvl="1" indent="0">
              <a:buNone/>
            </a:pPr>
            <a:r>
              <a:rPr lang="en-US" dirty="0"/>
              <a:t>	</a:t>
            </a:r>
            <a:r>
              <a:rPr lang="en-US" b="1" i="1" dirty="0"/>
              <a:t>TOG-to-VOC ratio </a:t>
            </a:r>
            <a:r>
              <a:rPr lang="en-US" b="1" dirty="0"/>
              <a:t>= 100/(sum of VOC percent)</a:t>
            </a:r>
          </a:p>
          <a:p>
            <a:pPr marL="284163" lvl="1" indent="0">
              <a:buNone/>
            </a:pPr>
            <a:endParaRPr lang="en-US" sz="1200" b="1" dirty="0"/>
          </a:p>
          <a:p>
            <a:r>
              <a:rPr lang="en-US" dirty="0"/>
              <a:t>If you want to calculate a VOC weight percent from a TOG weight percent</a:t>
            </a:r>
          </a:p>
          <a:p>
            <a:pPr marL="284163" lvl="1" indent="0">
              <a:buNone/>
            </a:pPr>
            <a:r>
              <a:rPr lang="en-US" b="1" dirty="0"/>
              <a:t> </a:t>
            </a:r>
            <a:r>
              <a:rPr lang="en-US" b="1" dirty="0" err="1"/>
              <a:t>wt</a:t>
            </a:r>
            <a:r>
              <a:rPr lang="en-US" b="1" dirty="0"/>
              <a:t> percent of VOC= </a:t>
            </a:r>
            <a:r>
              <a:rPr lang="en-US" b="1" dirty="0" err="1"/>
              <a:t>wt</a:t>
            </a:r>
            <a:r>
              <a:rPr lang="en-US" b="1" dirty="0"/>
              <a:t> percent of TOG *</a:t>
            </a:r>
            <a:r>
              <a:rPr lang="en-US" b="1" i="1" dirty="0"/>
              <a:t>TOG-to-VOC ratio</a:t>
            </a:r>
          </a:p>
        </p:txBody>
      </p:sp>
      <p:sp>
        <p:nvSpPr>
          <p:cNvPr id="7" name="Slide Number Placeholder 6"/>
          <p:cNvSpPr>
            <a:spLocks noGrp="1"/>
          </p:cNvSpPr>
          <p:nvPr>
            <p:ph type="sldNum" sz="quarter" idx="12"/>
          </p:nvPr>
        </p:nvSpPr>
        <p:spPr/>
        <p:txBody>
          <a:bodyPr/>
          <a:lstStyle/>
          <a:p>
            <a:fld id="{61C894BD-DCE2-4A96-A9AF-225BBEAC2A40}" type="slidenum">
              <a:rPr lang="en-US" smtClean="0"/>
              <a:pPr/>
              <a:t>32</a:t>
            </a:fld>
            <a:endParaRPr lang="en-US"/>
          </a:p>
        </p:txBody>
      </p:sp>
      <p:sp>
        <p:nvSpPr>
          <p:cNvPr id="3" name="Footer Placeholder 2">
            <a:extLst>
              <a:ext uri="{FF2B5EF4-FFF2-40B4-BE49-F238E27FC236}">
                <a16:creationId xmlns:a16="http://schemas.microsoft.com/office/drawing/2014/main" id="{9BFEFD51-B2D8-4E78-919F-1369808248A4}"/>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9805651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882805106"/>
              </p:ext>
            </p:extLst>
          </p:nvPr>
        </p:nvGraphicFramePr>
        <p:xfrm>
          <a:off x="1020272" y="1638300"/>
          <a:ext cx="7537253" cy="3268980"/>
        </p:xfrm>
        <a:graphic>
          <a:graphicData uri="http://schemas.openxmlformats.org/drawingml/2006/table">
            <a:tbl>
              <a:tblPr>
                <a:tableStyleId>{5C22544A-7EE6-4342-B048-85BDC9FD1C3A}</a:tableStyleId>
              </a:tblPr>
              <a:tblGrid>
                <a:gridCol w="575473">
                  <a:extLst>
                    <a:ext uri="{9D8B030D-6E8A-4147-A177-3AD203B41FA5}">
                      <a16:colId xmlns:a16="http://schemas.microsoft.com/office/drawing/2014/main" val="444227457"/>
                    </a:ext>
                  </a:extLst>
                </a:gridCol>
                <a:gridCol w="863210">
                  <a:extLst>
                    <a:ext uri="{9D8B030D-6E8A-4147-A177-3AD203B41FA5}">
                      <a16:colId xmlns:a16="http://schemas.microsoft.com/office/drawing/2014/main" val="2088514575"/>
                    </a:ext>
                  </a:extLst>
                </a:gridCol>
                <a:gridCol w="503539">
                  <a:extLst>
                    <a:ext uri="{9D8B030D-6E8A-4147-A177-3AD203B41FA5}">
                      <a16:colId xmlns:a16="http://schemas.microsoft.com/office/drawing/2014/main" val="3705798353"/>
                    </a:ext>
                  </a:extLst>
                </a:gridCol>
                <a:gridCol w="647407">
                  <a:extLst>
                    <a:ext uri="{9D8B030D-6E8A-4147-A177-3AD203B41FA5}">
                      <a16:colId xmlns:a16="http://schemas.microsoft.com/office/drawing/2014/main" val="1184851357"/>
                    </a:ext>
                  </a:extLst>
                </a:gridCol>
                <a:gridCol w="503539">
                  <a:extLst>
                    <a:ext uri="{9D8B030D-6E8A-4147-A177-3AD203B41FA5}">
                      <a16:colId xmlns:a16="http://schemas.microsoft.com/office/drawing/2014/main" val="2374927877"/>
                    </a:ext>
                  </a:extLst>
                </a:gridCol>
                <a:gridCol w="359671">
                  <a:extLst>
                    <a:ext uri="{9D8B030D-6E8A-4147-A177-3AD203B41FA5}">
                      <a16:colId xmlns:a16="http://schemas.microsoft.com/office/drawing/2014/main" val="775064796"/>
                    </a:ext>
                  </a:extLst>
                </a:gridCol>
                <a:gridCol w="791276">
                  <a:extLst>
                    <a:ext uri="{9D8B030D-6E8A-4147-A177-3AD203B41FA5}">
                      <a16:colId xmlns:a16="http://schemas.microsoft.com/office/drawing/2014/main" val="1705957867"/>
                    </a:ext>
                  </a:extLst>
                </a:gridCol>
                <a:gridCol w="575473">
                  <a:extLst>
                    <a:ext uri="{9D8B030D-6E8A-4147-A177-3AD203B41FA5}">
                      <a16:colId xmlns:a16="http://schemas.microsoft.com/office/drawing/2014/main" val="822411540"/>
                    </a:ext>
                  </a:extLst>
                </a:gridCol>
                <a:gridCol w="1007078">
                  <a:extLst>
                    <a:ext uri="{9D8B030D-6E8A-4147-A177-3AD203B41FA5}">
                      <a16:colId xmlns:a16="http://schemas.microsoft.com/office/drawing/2014/main" val="697587630"/>
                    </a:ext>
                  </a:extLst>
                </a:gridCol>
                <a:gridCol w="575473">
                  <a:extLst>
                    <a:ext uri="{9D8B030D-6E8A-4147-A177-3AD203B41FA5}">
                      <a16:colId xmlns:a16="http://schemas.microsoft.com/office/drawing/2014/main" val="877292973"/>
                    </a:ext>
                  </a:extLst>
                </a:gridCol>
                <a:gridCol w="403594">
                  <a:extLst>
                    <a:ext uri="{9D8B030D-6E8A-4147-A177-3AD203B41FA5}">
                      <a16:colId xmlns:a16="http://schemas.microsoft.com/office/drawing/2014/main" val="1568265663"/>
                    </a:ext>
                  </a:extLst>
                </a:gridCol>
                <a:gridCol w="731520">
                  <a:extLst>
                    <a:ext uri="{9D8B030D-6E8A-4147-A177-3AD203B41FA5}">
                      <a16:colId xmlns:a16="http://schemas.microsoft.com/office/drawing/2014/main" val="1850166174"/>
                    </a:ext>
                  </a:extLst>
                </a:gridCol>
              </a:tblGrid>
              <a:tr h="182880">
                <a:tc>
                  <a:txBody>
                    <a:bodyPr/>
                    <a:lstStyle/>
                    <a:p>
                      <a:pPr algn="ctr" fontAlgn="b"/>
                      <a:r>
                        <a:rPr lang="en-US" sz="1200" b="1" u="none" strike="noStrike" dirty="0">
                          <a:solidFill>
                            <a:srgbClr val="FF0000"/>
                          </a:solidFill>
                          <a:effectLst/>
                        </a:rPr>
                        <a:t>P_NUMBER</a:t>
                      </a:r>
                      <a:endParaRPr lang="en-US" sz="1200" b="1" i="0" u="none" strike="noStrike" dirty="0">
                        <a:solidFill>
                          <a:srgbClr val="FF0000"/>
                        </a:solidFill>
                        <a:effectLst/>
                        <a:latin typeface="Arial" panose="020B0604020202020204" pitchFamily="34" charset="0"/>
                      </a:endParaRPr>
                    </a:p>
                  </a:txBody>
                  <a:tcPr marL="7620" marR="7620" marT="7620" marB="0" anchor="b"/>
                </a:tc>
                <a:tc>
                  <a:txBody>
                    <a:bodyPr/>
                    <a:lstStyle/>
                    <a:p>
                      <a:pPr algn="ctr" fontAlgn="b"/>
                      <a:r>
                        <a:rPr lang="en-US" sz="1200" b="1" u="none" strike="noStrike">
                          <a:effectLst/>
                        </a:rPr>
                        <a:t>GAS_PROFILE.NAME</a:t>
                      </a:r>
                      <a:endParaRPr lang="en-US" sz="1200" b="1" i="0" u="none" strike="noStrike">
                        <a:solidFill>
                          <a:srgbClr val="000000"/>
                        </a:solidFill>
                        <a:effectLst/>
                        <a:latin typeface="Arial" panose="020B0604020202020204" pitchFamily="34" charset="0"/>
                      </a:endParaRPr>
                    </a:p>
                  </a:txBody>
                  <a:tcPr marL="7620" marR="7620" marT="7620" marB="0" anchor="b"/>
                </a:tc>
                <a:tc>
                  <a:txBody>
                    <a:bodyPr/>
                    <a:lstStyle/>
                    <a:p>
                      <a:pPr algn="ctr" fontAlgn="b"/>
                      <a:r>
                        <a:rPr lang="en-US" sz="1200" b="1" u="none" strike="noStrike" dirty="0">
                          <a:effectLst/>
                        </a:rPr>
                        <a:t>CONTROLS</a:t>
                      </a:r>
                      <a:endParaRPr lang="en-US" sz="1200" b="1"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1200" b="1" u="none" strike="noStrike" dirty="0">
                          <a:effectLst/>
                        </a:rPr>
                        <a:t>P_DATE</a:t>
                      </a:r>
                      <a:endParaRPr lang="en-US" sz="1200" b="1"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1200" b="1" u="none" strike="noStrike" dirty="0">
                          <a:effectLst/>
                        </a:rPr>
                        <a:t>TOTAL</a:t>
                      </a:r>
                      <a:endParaRPr lang="en-US" sz="1200" b="1"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1200" b="1" u="none" strike="noStrike" dirty="0">
                          <a:effectLst/>
                        </a:rPr>
                        <a:t>VERSION</a:t>
                      </a:r>
                      <a:endParaRPr lang="en-US" sz="1200" b="1"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1200" b="1" u="none" strike="noStrike">
                          <a:effectLst/>
                        </a:rPr>
                        <a:t>TOG-to-VOC ratio</a:t>
                      </a:r>
                      <a:endParaRPr lang="en-US" sz="1200" b="1"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1200" b="1" u="none" strike="noStrike" dirty="0">
                          <a:solidFill>
                            <a:srgbClr val="FF0000"/>
                          </a:solidFill>
                          <a:effectLst/>
                        </a:rPr>
                        <a:t>SPECIES_ID</a:t>
                      </a:r>
                      <a:endParaRPr lang="en-US" sz="1200" b="1" i="0" u="none" strike="noStrike" dirty="0">
                        <a:solidFill>
                          <a:srgbClr val="FF0000"/>
                        </a:solidFill>
                        <a:effectLst/>
                        <a:latin typeface="Arial" panose="020B0604020202020204" pitchFamily="34" charset="0"/>
                      </a:endParaRPr>
                    </a:p>
                  </a:txBody>
                  <a:tcPr marL="7620" marR="7620" marT="7620" marB="0" anchor="b"/>
                </a:tc>
                <a:tc>
                  <a:txBody>
                    <a:bodyPr/>
                    <a:lstStyle/>
                    <a:p>
                      <a:pPr algn="ctr" fontAlgn="b"/>
                      <a:r>
                        <a:rPr lang="en-US" sz="1200" b="1" u="none" strike="noStrike" dirty="0">
                          <a:solidFill>
                            <a:srgbClr val="FF0000"/>
                          </a:solidFill>
                          <a:effectLst/>
                        </a:rPr>
                        <a:t>SPECIES_PROPERTIES.NAME</a:t>
                      </a:r>
                      <a:endParaRPr lang="en-US" sz="1200" b="1" i="0" u="none" strike="noStrike" dirty="0">
                        <a:solidFill>
                          <a:srgbClr val="FF0000"/>
                        </a:solidFill>
                        <a:effectLst/>
                        <a:latin typeface="Arial" panose="020B0604020202020204" pitchFamily="34" charset="0"/>
                      </a:endParaRPr>
                    </a:p>
                  </a:txBody>
                  <a:tcPr marL="7620" marR="7620" marT="7620" marB="0" anchor="b"/>
                </a:tc>
                <a:tc>
                  <a:txBody>
                    <a:bodyPr/>
                    <a:lstStyle/>
                    <a:p>
                      <a:pPr algn="ctr" fontAlgn="b"/>
                      <a:r>
                        <a:rPr lang="en-US" sz="1200" b="1" u="none" strike="noStrike" dirty="0">
                          <a:solidFill>
                            <a:srgbClr val="FF0000"/>
                          </a:solidFill>
                          <a:effectLst/>
                        </a:rPr>
                        <a:t>WEIGHT_PER</a:t>
                      </a:r>
                      <a:endParaRPr lang="en-US" sz="1200" b="1" i="0" u="none" strike="noStrike" dirty="0">
                        <a:solidFill>
                          <a:srgbClr val="FF0000"/>
                        </a:solidFill>
                        <a:effectLst/>
                        <a:latin typeface="Arial" panose="020B0604020202020204" pitchFamily="34" charset="0"/>
                      </a:endParaRPr>
                    </a:p>
                  </a:txBody>
                  <a:tcPr marL="7620" marR="7620" marT="7620" marB="0" anchor="b"/>
                </a:tc>
                <a:tc>
                  <a:txBody>
                    <a:bodyPr/>
                    <a:lstStyle/>
                    <a:p>
                      <a:pPr lvl="0" algn="ctr" fontAlgn="b">
                        <a:buNone/>
                      </a:pPr>
                      <a:r>
                        <a:rPr lang="en-US" sz="1200" b="1" i="0" u="none" strike="noStrike" dirty="0">
                          <a:solidFill>
                            <a:srgbClr val="FF0000"/>
                          </a:solidFill>
                          <a:effectLst/>
                          <a:latin typeface="Lucida Sans Unicode"/>
                        </a:rPr>
                        <a:t>VOC</a:t>
                      </a:r>
                    </a:p>
                  </a:txBody>
                  <a:tcPr marL="7620" marR="7620" marT="7620" marB="0" anchor="b"/>
                </a:tc>
                <a:tc>
                  <a:txBody>
                    <a:bodyPr/>
                    <a:lstStyle/>
                    <a:p>
                      <a:pPr lvl="0" algn="ctr" fontAlgn="b">
                        <a:buNone/>
                      </a:pPr>
                      <a:r>
                        <a:rPr lang="en-US" sz="1200" b="1" i="0" u="none" strike="noStrike" dirty="0">
                          <a:solidFill>
                            <a:srgbClr val="FF0000"/>
                          </a:solidFill>
                          <a:effectLst/>
                          <a:latin typeface="Lucida Sans Unicode"/>
                        </a:rPr>
                        <a:t>MASTER_POLLUTANT</a:t>
                      </a:r>
                    </a:p>
                  </a:txBody>
                  <a:tcPr marL="7620" marR="7620" marT="7620" marB="0" anchor="b"/>
                </a:tc>
                <a:extLst>
                  <a:ext uri="{0D108BD9-81ED-4DB2-BD59-A6C34878D82A}">
                    <a16:rowId xmlns:a16="http://schemas.microsoft.com/office/drawing/2014/main" val="3301410438"/>
                  </a:ext>
                </a:extLst>
              </a:tr>
              <a:tr h="678180">
                <a:tc>
                  <a:txBody>
                    <a:bodyPr/>
                    <a:lstStyle/>
                    <a:p>
                      <a:pPr algn="l" fontAlgn="b"/>
                      <a:r>
                        <a:rPr lang="en-US" sz="1200" u="none" strike="noStrike" dirty="0">
                          <a:solidFill>
                            <a:srgbClr val="FF0000"/>
                          </a:solidFill>
                          <a:effectLst/>
                        </a:rPr>
                        <a:t>0051</a:t>
                      </a:r>
                      <a:endParaRPr lang="en-US" sz="1200" b="0" i="0" u="none" strike="noStrike" dirty="0">
                        <a:solidFill>
                          <a:srgbClr val="FF0000"/>
                        </a:solidFill>
                        <a:effectLst/>
                        <a:latin typeface="Arial" panose="020B0604020202020204" pitchFamily="34" charset="0"/>
                      </a:endParaRPr>
                    </a:p>
                  </a:txBody>
                  <a:tcPr marL="7620" marR="7620" marT="7620" marB="0" anchor="b"/>
                </a:tc>
                <a:tc>
                  <a:txBody>
                    <a:bodyPr/>
                    <a:lstStyle/>
                    <a:p>
                      <a:pPr algn="l" fontAlgn="b"/>
                      <a:r>
                        <a:rPr lang="en-US" sz="1200" u="none" strike="noStrike" dirty="0">
                          <a:effectLst/>
                        </a:rPr>
                        <a:t>Flares - Natural Gas</a:t>
                      </a:r>
                      <a:endParaRPr lang="en-US" sz="1200" b="0" i="0" u="none" strike="noStrike" dirty="0">
                        <a:solidFill>
                          <a:srgbClr val="000000"/>
                        </a:solidFill>
                        <a:effectLst/>
                        <a:latin typeface="Arial" panose="020B0604020202020204" pitchFamily="34" charset="0"/>
                      </a:endParaRPr>
                    </a:p>
                  </a:txBody>
                  <a:tcPr marL="7620" marR="7620" marT="7620" marB="0" anchor="b"/>
                </a:tc>
                <a:tc>
                  <a:txBody>
                    <a:bodyPr/>
                    <a:lstStyle/>
                    <a:p>
                      <a:pPr algn="l" fontAlgn="b"/>
                      <a:r>
                        <a:rPr lang="en-US" sz="1200" u="none" strike="noStrike" dirty="0">
                          <a:effectLst/>
                        </a:rPr>
                        <a:t>Uncontrolled</a:t>
                      </a:r>
                      <a:endParaRPr lang="en-US" sz="1200" b="0" i="0" u="none" strike="noStrike" dirty="0">
                        <a:solidFill>
                          <a:srgbClr val="000000"/>
                        </a:solidFill>
                        <a:effectLst/>
                        <a:latin typeface="Arial" panose="020B0604020202020204" pitchFamily="34" charset="0"/>
                      </a:endParaRPr>
                    </a:p>
                  </a:txBody>
                  <a:tcPr marL="7620" marR="7620" marT="7620" marB="0" anchor="b"/>
                </a:tc>
                <a:tc>
                  <a:txBody>
                    <a:bodyPr/>
                    <a:lstStyle/>
                    <a:p>
                      <a:pPr algn="r" fontAlgn="b"/>
                      <a:r>
                        <a:rPr lang="en-US" sz="1200" u="none" strike="noStrike" dirty="0">
                          <a:effectLst/>
                        </a:rPr>
                        <a:t>05-Jan-89</a:t>
                      </a:r>
                      <a:endParaRPr lang="en-US" sz="1200" b="0" i="0" u="none" strike="noStrike" dirty="0">
                        <a:solidFill>
                          <a:srgbClr val="000000"/>
                        </a:solidFill>
                        <a:effectLst/>
                        <a:latin typeface="Arial" panose="020B0604020202020204" pitchFamily="34" charset="0"/>
                      </a:endParaRPr>
                    </a:p>
                  </a:txBody>
                  <a:tcPr marL="7620" marR="7620" marT="7620" marB="0" anchor="b"/>
                </a:tc>
                <a:tc>
                  <a:txBody>
                    <a:bodyPr/>
                    <a:lstStyle/>
                    <a:p>
                      <a:pPr algn="r" fontAlgn="b"/>
                      <a:r>
                        <a:rPr lang="en-US" sz="1200" u="none" strike="noStrike" dirty="0">
                          <a:effectLst/>
                        </a:rPr>
                        <a:t>100</a:t>
                      </a:r>
                      <a:endParaRPr lang="en-US" sz="12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1200" u="none" strike="noStrike">
                          <a:effectLst/>
                        </a:rPr>
                        <a:t>3.2</a:t>
                      </a:r>
                      <a:endParaRPr lang="en-US" sz="12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1200" u="none" strike="noStrike" dirty="0">
                          <a:effectLst/>
                        </a:rPr>
                        <a:t>2</a:t>
                      </a:r>
                      <a:endParaRPr lang="en-US" sz="12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1200" u="none" strike="noStrike" dirty="0">
                          <a:solidFill>
                            <a:srgbClr val="FF0000"/>
                          </a:solidFill>
                          <a:effectLst/>
                        </a:rPr>
                        <a:t>438</a:t>
                      </a:r>
                      <a:endParaRPr lang="en-US" sz="1200" b="0" i="0" u="none" strike="noStrike" dirty="0">
                        <a:solidFill>
                          <a:srgbClr val="FF0000"/>
                        </a:solidFill>
                        <a:effectLst/>
                        <a:latin typeface="Arial" panose="020B0604020202020204" pitchFamily="34" charset="0"/>
                      </a:endParaRPr>
                    </a:p>
                  </a:txBody>
                  <a:tcPr marL="7620" marR="7620" marT="7620" marB="0" anchor="b"/>
                </a:tc>
                <a:tc>
                  <a:txBody>
                    <a:bodyPr/>
                    <a:lstStyle/>
                    <a:p>
                      <a:pPr algn="l" fontAlgn="b"/>
                      <a:r>
                        <a:rPr lang="en-US" sz="1200" u="none" strike="noStrike" dirty="0">
                          <a:solidFill>
                            <a:srgbClr val="FF0000"/>
                          </a:solidFill>
                          <a:effectLst/>
                        </a:rPr>
                        <a:t>Ethane</a:t>
                      </a:r>
                      <a:endParaRPr lang="en-US" sz="1200" b="0" i="0" u="none" strike="noStrike" dirty="0">
                        <a:solidFill>
                          <a:srgbClr val="FF0000"/>
                        </a:solidFill>
                        <a:effectLst/>
                        <a:latin typeface="Arial" panose="020B0604020202020204" pitchFamily="34" charset="0"/>
                      </a:endParaRPr>
                    </a:p>
                  </a:txBody>
                  <a:tcPr marL="7620" marR="7620" marT="7620" marB="0" anchor="b"/>
                </a:tc>
                <a:tc>
                  <a:txBody>
                    <a:bodyPr/>
                    <a:lstStyle/>
                    <a:p>
                      <a:pPr algn="ctr" fontAlgn="b"/>
                      <a:r>
                        <a:rPr lang="en-US" sz="1200" u="none" strike="noStrike">
                          <a:solidFill>
                            <a:srgbClr val="FF0000"/>
                          </a:solidFill>
                          <a:effectLst/>
                        </a:rPr>
                        <a:t>30</a:t>
                      </a:r>
                      <a:endParaRPr lang="en-US" sz="1200" b="0" i="0" u="none" strike="noStrike" dirty="0">
                        <a:solidFill>
                          <a:srgbClr val="FF0000"/>
                        </a:solidFill>
                        <a:effectLst/>
                        <a:latin typeface="Arial" panose="020B0604020202020204" pitchFamily="34" charset="0"/>
                      </a:endParaRPr>
                    </a:p>
                  </a:txBody>
                  <a:tcPr marL="7620" marR="7620" marT="7620" marB="0" anchor="b"/>
                </a:tc>
                <a:tc>
                  <a:txBody>
                    <a:bodyPr/>
                    <a:lstStyle/>
                    <a:p>
                      <a:pPr algn="ctr" fontAlgn="b"/>
                      <a:endParaRPr lang="en-US" sz="1200" b="0" i="0" u="none" strike="noStrike" dirty="0">
                        <a:solidFill>
                          <a:srgbClr val="FF0000"/>
                        </a:solidFill>
                        <a:effectLst/>
                        <a:latin typeface="Lucida Sans Unicode"/>
                      </a:endParaRPr>
                    </a:p>
                  </a:txBody>
                  <a:tcPr marL="7620" marR="7620" marT="7620" marB="0" anchor="b"/>
                </a:tc>
                <a:tc>
                  <a:txBody>
                    <a:bodyPr/>
                    <a:lstStyle/>
                    <a:p>
                      <a:pPr algn="ctr" fontAlgn="b"/>
                      <a:r>
                        <a:rPr lang="en-US" sz="1200" b="0" i="0" u="none" strike="noStrike" dirty="0">
                          <a:solidFill>
                            <a:srgbClr val="FF0000"/>
                          </a:solidFill>
                          <a:effectLst/>
                          <a:latin typeface="Lucida Sans Unicode"/>
                        </a:rPr>
                        <a:t>TOG</a:t>
                      </a:r>
                    </a:p>
                  </a:txBody>
                  <a:tcPr marL="7620" marR="7620" marT="7620" marB="0" anchor="b"/>
                </a:tc>
                <a:extLst>
                  <a:ext uri="{0D108BD9-81ED-4DB2-BD59-A6C34878D82A}">
                    <a16:rowId xmlns:a16="http://schemas.microsoft.com/office/drawing/2014/main" val="2087557024"/>
                  </a:ext>
                </a:extLst>
              </a:tr>
              <a:tr h="678180">
                <a:tc>
                  <a:txBody>
                    <a:bodyPr/>
                    <a:lstStyle/>
                    <a:p>
                      <a:pPr algn="l" fontAlgn="b"/>
                      <a:r>
                        <a:rPr lang="en-US" sz="1200" u="none" strike="noStrike" dirty="0">
                          <a:solidFill>
                            <a:srgbClr val="FF0000"/>
                          </a:solidFill>
                          <a:effectLst/>
                        </a:rPr>
                        <a:t>0051</a:t>
                      </a:r>
                      <a:endParaRPr lang="en-US" sz="1200" b="0" i="0" u="none" strike="noStrike" dirty="0">
                        <a:solidFill>
                          <a:srgbClr val="FF0000"/>
                        </a:solidFill>
                        <a:effectLst/>
                        <a:latin typeface="Arial" panose="020B0604020202020204" pitchFamily="34" charset="0"/>
                      </a:endParaRPr>
                    </a:p>
                  </a:txBody>
                  <a:tcPr marL="7620" marR="7620" marT="7620" marB="0" anchor="b"/>
                </a:tc>
                <a:tc>
                  <a:txBody>
                    <a:bodyPr/>
                    <a:lstStyle/>
                    <a:p>
                      <a:pPr algn="l" fontAlgn="b"/>
                      <a:r>
                        <a:rPr lang="en-US" sz="1200" u="none" strike="noStrike">
                          <a:effectLst/>
                        </a:rPr>
                        <a:t>Flares - Natural Gas</a:t>
                      </a:r>
                      <a:endParaRPr lang="en-US" sz="12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r>
                        <a:rPr lang="en-US" sz="1200" u="none" strike="noStrike" dirty="0">
                          <a:effectLst/>
                        </a:rPr>
                        <a:t>Uncontrolled</a:t>
                      </a:r>
                      <a:endParaRPr lang="en-US" sz="1200" b="0" i="0" u="none" strike="noStrike" dirty="0">
                        <a:solidFill>
                          <a:srgbClr val="000000"/>
                        </a:solidFill>
                        <a:effectLst/>
                        <a:latin typeface="Arial" panose="020B0604020202020204" pitchFamily="34" charset="0"/>
                      </a:endParaRPr>
                    </a:p>
                  </a:txBody>
                  <a:tcPr marL="7620" marR="7620" marT="7620" marB="0" anchor="b"/>
                </a:tc>
                <a:tc>
                  <a:txBody>
                    <a:bodyPr/>
                    <a:lstStyle/>
                    <a:p>
                      <a:pPr algn="r" fontAlgn="b"/>
                      <a:r>
                        <a:rPr lang="en-US" sz="1200" u="none" strike="noStrike">
                          <a:effectLst/>
                        </a:rPr>
                        <a:t>05-Jan-89</a:t>
                      </a:r>
                      <a:endParaRPr lang="en-US" sz="12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200" u="none" strike="noStrike">
                          <a:effectLst/>
                        </a:rPr>
                        <a:t>100</a:t>
                      </a:r>
                      <a:endParaRPr lang="en-US" sz="1200" b="0" i="0" u="none" strike="noStrike">
                        <a:solidFill>
                          <a:srgbClr val="000000"/>
                        </a:solidFill>
                        <a:effectLst/>
                        <a:latin typeface="Arial" panose="020B0604020202020204" pitchFamily="34" charset="0"/>
                      </a:endParaRPr>
                    </a:p>
                  </a:txBody>
                  <a:tcPr marL="7620" marR="7620" marT="7620" marB="0" anchor="b"/>
                </a:tc>
                <a:tc>
                  <a:txBody>
                    <a:bodyPr/>
                    <a:lstStyle/>
                    <a:p>
                      <a:pPr algn="ctr" fontAlgn="b"/>
                      <a:r>
                        <a:rPr lang="en-US" sz="1200" u="none" strike="noStrike">
                          <a:effectLst/>
                        </a:rPr>
                        <a:t>3.2</a:t>
                      </a:r>
                      <a:endParaRPr lang="en-US" sz="12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1200" u="none" strike="noStrike">
                          <a:effectLst/>
                        </a:rPr>
                        <a:t>2</a:t>
                      </a:r>
                      <a:endParaRPr lang="en-US" sz="12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1200" u="none" strike="noStrike" dirty="0">
                          <a:solidFill>
                            <a:srgbClr val="FF0000"/>
                          </a:solidFill>
                          <a:effectLst/>
                        </a:rPr>
                        <a:t>465</a:t>
                      </a:r>
                      <a:endParaRPr lang="en-US" sz="1200" b="0" i="0" u="none" strike="noStrike" dirty="0">
                        <a:solidFill>
                          <a:srgbClr val="FF0000"/>
                        </a:solidFill>
                        <a:effectLst/>
                        <a:latin typeface="Arial" panose="020B0604020202020204" pitchFamily="34" charset="0"/>
                      </a:endParaRPr>
                    </a:p>
                  </a:txBody>
                  <a:tcPr marL="7620" marR="7620" marT="7620" marB="0" anchor="b"/>
                </a:tc>
                <a:tc>
                  <a:txBody>
                    <a:bodyPr/>
                    <a:lstStyle/>
                    <a:p>
                      <a:pPr algn="l" fontAlgn="b"/>
                      <a:r>
                        <a:rPr lang="en-US" sz="1200" u="none" strike="noStrike" dirty="0">
                          <a:solidFill>
                            <a:srgbClr val="FF0000"/>
                          </a:solidFill>
                          <a:effectLst/>
                        </a:rPr>
                        <a:t>Formaldehyde</a:t>
                      </a:r>
                      <a:endParaRPr lang="en-US" sz="1200" b="0" i="0" u="none" strike="noStrike" dirty="0">
                        <a:solidFill>
                          <a:srgbClr val="FF0000"/>
                        </a:solidFill>
                        <a:effectLst/>
                        <a:latin typeface="Arial" panose="020B0604020202020204" pitchFamily="34" charset="0"/>
                      </a:endParaRPr>
                    </a:p>
                  </a:txBody>
                  <a:tcPr marL="7620" marR="7620" marT="7620" marB="0" anchor="b"/>
                </a:tc>
                <a:tc>
                  <a:txBody>
                    <a:bodyPr/>
                    <a:lstStyle/>
                    <a:p>
                      <a:pPr algn="ctr" fontAlgn="b"/>
                      <a:r>
                        <a:rPr lang="en-US" sz="1200" u="none" strike="noStrike">
                          <a:solidFill>
                            <a:srgbClr val="FF0000"/>
                          </a:solidFill>
                          <a:effectLst/>
                        </a:rPr>
                        <a:t>20</a:t>
                      </a:r>
                      <a:endParaRPr lang="en-US" sz="1200" b="0" i="0" u="none" strike="noStrike" dirty="0">
                        <a:solidFill>
                          <a:srgbClr val="FF0000"/>
                        </a:solidFill>
                        <a:effectLst/>
                        <a:latin typeface="Arial" panose="020B0604020202020204" pitchFamily="34" charset="0"/>
                      </a:endParaRPr>
                    </a:p>
                  </a:txBody>
                  <a:tcPr marL="7620" marR="7620" marT="7620" marB="0" anchor="b"/>
                </a:tc>
                <a:tc>
                  <a:txBody>
                    <a:bodyPr/>
                    <a:lstStyle/>
                    <a:p>
                      <a:pPr algn="ctr" fontAlgn="b"/>
                      <a:r>
                        <a:rPr lang="en-US" sz="1200" b="0" i="0" u="none" strike="noStrike" dirty="0">
                          <a:solidFill>
                            <a:srgbClr val="FF0000"/>
                          </a:solidFill>
                          <a:effectLst/>
                          <a:latin typeface="Lucida Sans Unicode"/>
                        </a:rPr>
                        <a:t>YES</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FF0000"/>
                          </a:solidFill>
                          <a:effectLst/>
                          <a:latin typeface="+mn-lt"/>
                        </a:rPr>
                        <a:t>TOG</a:t>
                      </a:r>
                    </a:p>
                    <a:p>
                      <a:pPr algn="ctr" fontAlgn="b"/>
                      <a:endParaRPr lang="en-US" sz="1200" b="0" i="0" u="none" strike="noStrike" dirty="0">
                        <a:solidFill>
                          <a:srgbClr val="FF0000"/>
                        </a:solidFill>
                        <a:effectLst/>
                        <a:latin typeface="Lucida Sans Unicode"/>
                      </a:endParaRPr>
                    </a:p>
                  </a:txBody>
                  <a:tcPr marL="7620" marR="7620" marT="7620" marB="0" anchor="b"/>
                </a:tc>
                <a:extLst>
                  <a:ext uri="{0D108BD9-81ED-4DB2-BD59-A6C34878D82A}">
                    <a16:rowId xmlns:a16="http://schemas.microsoft.com/office/drawing/2014/main" val="802346722"/>
                  </a:ext>
                </a:extLst>
              </a:tr>
              <a:tr h="678180">
                <a:tc>
                  <a:txBody>
                    <a:bodyPr/>
                    <a:lstStyle/>
                    <a:p>
                      <a:pPr algn="l" fontAlgn="b"/>
                      <a:r>
                        <a:rPr lang="en-US" sz="1200" u="none" strike="noStrike" dirty="0">
                          <a:solidFill>
                            <a:srgbClr val="FF0000"/>
                          </a:solidFill>
                          <a:effectLst/>
                        </a:rPr>
                        <a:t>0051</a:t>
                      </a:r>
                      <a:endParaRPr lang="en-US" sz="1200" b="0" i="0" u="none" strike="noStrike" dirty="0">
                        <a:solidFill>
                          <a:srgbClr val="FF0000"/>
                        </a:solidFill>
                        <a:effectLst/>
                        <a:latin typeface="Arial" panose="020B0604020202020204" pitchFamily="34" charset="0"/>
                      </a:endParaRPr>
                    </a:p>
                  </a:txBody>
                  <a:tcPr marL="7620" marR="7620" marT="7620" marB="0" anchor="b"/>
                </a:tc>
                <a:tc>
                  <a:txBody>
                    <a:bodyPr/>
                    <a:lstStyle/>
                    <a:p>
                      <a:pPr algn="l" fontAlgn="b"/>
                      <a:r>
                        <a:rPr lang="en-US" sz="1200" u="none" strike="noStrike">
                          <a:effectLst/>
                        </a:rPr>
                        <a:t>Flares - Natural Gas</a:t>
                      </a:r>
                      <a:endParaRPr lang="en-US" sz="12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r>
                        <a:rPr lang="en-US" sz="1200" u="none" strike="noStrike">
                          <a:effectLst/>
                        </a:rPr>
                        <a:t>Uncontrolled</a:t>
                      </a:r>
                      <a:endParaRPr lang="en-US" sz="12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200" u="none" strike="noStrike">
                          <a:effectLst/>
                        </a:rPr>
                        <a:t>05-Jan-89</a:t>
                      </a:r>
                      <a:endParaRPr lang="en-US" sz="12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200" u="none" strike="noStrike">
                          <a:effectLst/>
                        </a:rPr>
                        <a:t>100</a:t>
                      </a:r>
                      <a:endParaRPr lang="en-US" sz="1200" b="0" i="0" u="none" strike="noStrike">
                        <a:solidFill>
                          <a:srgbClr val="000000"/>
                        </a:solidFill>
                        <a:effectLst/>
                        <a:latin typeface="Arial" panose="020B0604020202020204" pitchFamily="34" charset="0"/>
                      </a:endParaRPr>
                    </a:p>
                  </a:txBody>
                  <a:tcPr marL="7620" marR="7620" marT="7620" marB="0" anchor="b"/>
                </a:tc>
                <a:tc>
                  <a:txBody>
                    <a:bodyPr/>
                    <a:lstStyle/>
                    <a:p>
                      <a:pPr algn="ctr" fontAlgn="b"/>
                      <a:r>
                        <a:rPr lang="en-US" sz="1200" u="none" strike="noStrike">
                          <a:effectLst/>
                        </a:rPr>
                        <a:t>3.2</a:t>
                      </a:r>
                      <a:endParaRPr lang="en-US" sz="12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1200" u="none" strike="noStrike">
                          <a:effectLst/>
                        </a:rPr>
                        <a:t>2</a:t>
                      </a:r>
                      <a:endParaRPr lang="en-US" sz="12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1200" u="none" strike="noStrike" dirty="0">
                          <a:solidFill>
                            <a:srgbClr val="FF0000"/>
                          </a:solidFill>
                          <a:effectLst/>
                        </a:rPr>
                        <a:t>529</a:t>
                      </a:r>
                      <a:endParaRPr lang="en-US" sz="1200" b="0" i="0" u="none" strike="noStrike" dirty="0">
                        <a:solidFill>
                          <a:srgbClr val="FF0000"/>
                        </a:solidFill>
                        <a:effectLst/>
                        <a:latin typeface="Arial" panose="020B0604020202020204" pitchFamily="34" charset="0"/>
                      </a:endParaRPr>
                    </a:p>
                  </a:txBody>
                  <a:tcPr marL="7620" marR="7620" marT="7620" marB="0" anchor="b"/>
                </a:tc>
                <a:tc>
                  <a:txBody>
                    <a:bodyPr/>
                    <a:lstStyle/>
                    <a:p>
                      <a:pPr algn="l" fontAlgn="b"/>
                      <a:r>
                        <a:rPr lang="en-US" sz="1200" u="none" strike="noStrike" dirty="0">
                          <a:solidFill>
                            <a:srgbClr val="FF0000"/>
                          </a:solidFill>
                          <a:effectLst/>
                        </a:rPr>
                        <a:t>Methane</a:t>
                      </a:r>
                      <a:endParaRPr lang="en-US" sz="1200" b="0" i="0" u="none" strike="noStrike" dirty="0">
                        <a:solidFill>
                          <a:srgbClr val="FF0000"/>
                        </a:solidFill>
                        <a:effectLst/>
                        <a:latin typeface="Arial" panose="020B0604020202020204" pitchFamily="34" charset="0"/>
                      </a:endParaRPr>
                    </a:p>
                  </a:txBody>
                  <a:tcPr marL="7620" marR="7620" marT="7620" marB="0" anchor="b"/>
                </a:tc>
                <a:tc>
                  <a:txBody>
                    <a:bodyPr/>
                    <a:lstStyle/>
                    <a:p>
                      <a:pPr algn="ctr" fontAlgn="b"/>
                      <a:r>
                        <a:rPr lang="en-US" sz="1200" u="none" strike="noStrike">
                          <a:solidFill>
                            <a:srgbClr val="FF0000"/>
                          </a:solidFill>
                          <a:effectLst/>
                        </a:rPr>
                        <a:t>20</a:t>
                      </a:r>
                      <a:endParaRPr lang="en-US" sz="1200" b="0" i="0" u="none" strike="noStrike" dirty="0">
                        <a:solidFill>
                          <a:srgbClr val="FF0000"/>
                        </a:solidFill>
                        <a:effectLst/>
                        <a:latin typeface="Arial" panose="020B0604020202020204" pitchFamily="34" charset="0"/>
                      </a:endParaRPr>
                    </a:p>
                  </a:txBody>
                  <a:tcPr marL="7620" marR="7620" marT="7620" marB="0" anchor="b"/>
                </a:tc>
                <a:tc>
                  <a:txBody>
                    <a:bodyPr/>
                    <a:lstStyle/>
                    <a:p>
                      <a:pPr algn="ctr" fontAlgn="b"/>
                      <a:endParaRPr lang="en-US" sz="1200" b="0" i="0" u="none" strike="noStrike" dirty="0">
                        <a:solidFill>
                          <a:srgbClr val="FF0000"/>
                        </a:solidFill>
                        <a:effectLst/>
                        <a:latin typeface="Lucida Sans Unicode"/>
                      </a:endParaRP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FF0000"/>
                          </a:solidFill>
                          <a:effectLst/>
                          <a:latin typeface="+mn-lt"/>
                        </a:rPr>
                        <a:t>TOG</a:t>
                      </a:r>
                    </a:p>
                    <a:p>
                      <a:pPr algn="ctr" fontAlgn="b"/>
                      <a:endParaRPr lang="en-US" sz="1200" b="0" i="0" u="none" strike="noStrike" dirty="0">
                        <a:solidFill>
                          <a:srgbClr val="FF0000"/>
                        </a:solidFill>
                        <a:effectLst/>
                        <a:latin typeface="Lucida Sans Unicode"/>
                      </a:endParaRPr>
                    </a:p>
                  </a:txBody>
                  <a:tcPr marL="7620" marR="7620" marT="7620" marB="0" anchor="b"/>
                </a:tc>
                <a:extLst>
                  <a:ext uri="{0D108BD9-81ED-4DB2-BD59-A6C34878D82A}">
                    <a16:rowId xmlns:a16="http://schemas.microsoft.com/office/drawing/2014/main" val="2285555953"/>
                  </a:ext>
                </a:extLst>
              </a:tr>
              <a:tr h="678180">
                <a:tc>
                  <a:txBody>
                    <a:bodyPr/>
                    <a:lstStyle/>
                    <a:p>
                      <a:pPr algn="l" fontAlgn="b"/>
                      <a:r>
                        <a:rPr lang="en-US" sz="1200" u="none" strike="noStrike" dirty="0">
                          <a:solidFill>
                            <a:srgbClr val="FF0000"/>
                          </a:solidFill>
                          <a:effectLst/>
                        </a:rPr>
                        <a:t>0051</a:t>
                      </a:r>
                      <a:endParaRPr lang="en-US" sz="1200" b="0" i="0" u="none" strike="noStrike" dirty="0">
                        <a:solidFill>
                          <a:srgbClr val="FF0000"/>
                        </a:solidFill>
                        <a:effectLst/>
                        <a:latin typeface="Arial" panose="020B0604020202020204" pitchFamily="34" charset="0"/>
                      </a:endParaRPr>
                    </a:p>
                  </a:txBody>
                  <a:tcPr marL="7620" marR="7620" marT="7620" marB="0" anchor="b"/>
                </a:tc>
                <a:tc>
                  <a:txBody>
                    <a:bodyPr/>
                    <a:lstStyle/>
                    <a:p>
                      <a:pPr algn="l" fontAlgn="b"/>
                      <a:r>
                        <a:rPr lang="en-US" sz="1200" u="none" strike="noStrike">
                          <a:effectLst/>
                        </a:rPr>
                        <a:t>Flares - Natural Gas</a:t>
                      </a:r>
                      <a:endParaRPr lang="en-US" sz="12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r>
                        <a:rPr lang="en-US" sz="1200" u="none" strike="noStrike">
                          <a:effectLst/>
                        </a:rPr>
                        <a:t>Uncontrolled</a:t>
                      </a:r>
                      <a:endParaRPr lang="en-US" sz="12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200" u="none" strike="noStrike">
                          <a:effectLst/>
                        </a:rPr>
                        <a:t>05-Jan-89</a:t>
                      </a:r>
                      <a:endParaRPr lang="en-US" sz="12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200" u="none" strike="noStrike">
                          <a:effectLst/>
                        </a:rPr>
                        <a:t>100</a:t>
                      </a:r>
                      <a:endParaRPr lang="en-US" sz="1200" b="0" i="0" u="none" strike="noStrike">
                        <a:solidFill>
                          <a:srgbClr val="000000"/>
                        </a:solidFill>
                        <a:effectLst/>
                        <a:latin typeface="Arial" panose="020B0604020202020204" pitchFamily="34" charset="0"/>
                      </a:endParaRPr>
                    </a:p>
                  </a:txBody>
                  <a:tcPr marL="7620" marR="7620" marT="7620" marB="0" anchor="b"/>
                </a:tc>
                <a:tc>
                  <a:txBody>
                    <a:bodyPr/>
                    <a:lstStyle/>
                    <a:p>
                      <a:pPr algn="ctr" fontAlgn="b"/>
                      <a:r>
                        <a:rPr lang="en-US" sz="1200" u="none" strike="noStrike">
                          <a:effectLst/>
                        </a:rPr>
                        <a:t>3.2</a:t>
                      </a:r>
                      <a:endParaRPr lang="en-US" sz="12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1200" u="none" strike="noStrike">
                          <a:effectLst/>
                        </a:rPr>
                        <a:t>2</a:t>
                      </a:r>
                      <a:endParaRPr lang="en-US" sz="12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1200" u="none" strike="noStrike" dirty="0">
                          <a:solidFill>
                            <a:srgbClr val="FF0000"/>
                          </a:solidFill>
                          <a:effectLst/>
                        </a:rPr>
                        <a:t>671</a:t>
                      </a:r>
                      <a:endParaRPr lang="en-US" sz="1200" b="0" i="0" u="none" strike="noStrike" dirty="0">
                        <a:solidFill>
                          <a:srgbClr val="FF0000"/>
                        </a:solidFill>
                        <a:effectLst/>
                        <a:latin typeface="Arial" panose="020B0604020202020204" pitchFamily="34" charset="0"/>
                      </a:endParaRPr>
                    </a:p>
                  </a:txBody>
                  <a:tcPr marL="7620" marR="7620" marT="7620" marB="0" anchor="b"/>
                </a:tc>
                <a:tc>
                  <a:txBody>
                    <a:bodyPr/>
                    <a:lstStyle/>
                    <a:p>
                      <a:pPr algn="l" fontAlgn="b"/>
                      <a:r>
                        <a:rPr lang="en-US" sz="1200" u="none" strike="noStrike" dirty="0">
                          <a:solidFill>
                            <a:srgbClr val="FF0000"/>
                          </a:solidFill>
                          <a:effectLst/>
                        </a:rPr>
                        <a:t>Propane</a:t>
                      </a:r>
                      <a:endParaRPr lang="en-US" sz="1200" b="0" i="0" u="none" strike="noStrike" dirty="0">
                        <a:solidFill>
                          <a:srgbClr val="FF0000"/>
                        </a:solidFill>
                        <a:effectLst/>
                        <a:latin typeface="Arial" panose="020B0604020202020204" pitchFamily="34" charset="0"/>
                      </a:endParaRPr>
                    </a:p>
                  </a:txBody>
                  <a:tcPr marL="7620" marR="7620" marT="7620" marB="0" anchor="b"/>
                </a:tc>
                <a:tc>
                  <a:txBody>
                    <a:bodyPr/>
                    <a:lstStyle/>
                    <a:p>
                      <a:pPr algn="ctr" fontAlgn="b"/>
                      <a:r>
                        <a:rPr lang="en-US" sz="1200" u="none" strike="noStrike">
                          <a:solidFill>
                            <a:srgbClr val="FF0000"/>
                          </a:solidFill>
                          <a:effectLst/>
                        </a:rPr>
                        <a:t>30</a:t>
                      </a:r>
                      <a:endParaRPr lang="en-US" sz="1200" b="0" i="0" u="none" strike="noStrike" dirty="0">
                        <a:solidFill>
                          <a:srgbClr val="FF0000"/>
                        </a:solidFill>
                        <a:effectLst/>
                        <a:latin typeface="Arial" panose="020B0604020202020204" pitchFamily="34" charset="0"/>
                      </a:endParaRPr>
                    </a:p>
                  </a:txBody>
                  <a:tcPr marL="7620" marR="7620" marT="7620" marB="0" anchor="b"/>
                </a:tc>
                <a:tc>
                  <a:txBody>
                    <a:bodyPr/>
                    <a:lstStyle/>
                    <a:p>
                      <a:pPr algn="ctr" fontAlgn="b"/>
                      <a:r>
                        <a:rPr lang="en-US" sz="1200" b="0" i="0" u="none" strike="noStrike" dirty="0">
                          <a:solidFill>
                            <a:srgbClr val="FF0000"/>
                          </a:solidFill>
                          <a:effectLst/>
                          <a:latin typeface="Lucida Sans Unicode"/>
                        </a:rPr>
                        <a:t>YES</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FF0000"/>
                          </a:solidFill>
                          <a:effectLst/>
                          <a:latin typeface="+mn-lt"/>
                        </a:rPr>
                        <a:t>TOG</a:t>
                      </a:r>
                    </a:p>
                    <a:p>
                      <a:pPr algn="ctr" fontAlgn="b"/>
                      <a:endParaRPr lang="en-US" sz="1200" b="0" i="0" u="none" strike="noStrike" dirty="0">
                        <a:solidFill>
                          <a:srgbClr val="FF0000"/>
                        </a:solidFill>
                        <a:effectLst/>
                        <a:latin typeface="Lucida Sans Unicode"/>
                      </a:endParaRPr>
                    </a:p>
                  </a:txBody>
                  <a:tcPr marL="7620" marR="7620" marT="7620" marB="0" anchor="b"/>
                </a:tc>
                <a:extLst>
                  <a:ext uri="{0D108BD9-81ED-4DB2-BD59-A6C34878D82A}">
                    <a16:rowId xmlns:a16="http://schemas.microsoft.com/office/drawing/2014/main" val="466758099"/>
                  </a:ext>
                </a:extLst>
              </a:tr>
            </a:tbl>
          </a:graphicData>
        </a:graphic>
      </p:graphicFrame>
      <p:sp>
        <p:nvSpPr>
          <p:cNvPr id="7" name="TextBox 6"/>
          <p:cNvSpPr txBox="1"/>
          <p:nvPr/>
        </p:nvSpPr>
        <p:spPr>
          <a:xfrm>
            <a:off x="390681" y="390525"/>
            <a:ext cx="8458200" cy="104644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400" b="0" i="0" u="none" strike="noStrike" kern="0" cap="none" spc="0" normalizeH="0" baseline="0" noProof="0" dirty="0">
                <a:ln>
                  <a:noFill/>
                </a:ln>
                <a:solidFill>
                  <a:srgbClr val="026CB6"/>
                </a:solidFill>
                <a:effectLst/>
                <a:uLnTx/>
                <a:uFillTx/>
              </a:rPr>
              <a:t>EXAMPLE TOG SPECIATION PROFILE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(selected fields</a:t>
            </a:r>
            <a:r>
              <a:rPr kumimoji="0" lang="en-US" sz="2800" b="0" i="0" u="none" strike="noStrike" kern="0" cap="none" spc="0" normalizeH="0" noProof="0" dirty="0">
                <a:ln>
                  <a:noFill/>
                </a:ln>
                <a:solidFill>
                  <a:sysClr val="windowText" lastClr="000000"/>
                </a:solidFill>
                <a:effectLst/>
                <a:uLnTx/>
                <a:uFillTx/>
              </a:rPr>
              <a:t> from the Query “View Gas Profiles”</a:t>
            </a:r>
            <a:r>
              <a:rPr kumimoji="0" lang="en-US" sz="2800" b="0" i="0" u="none" strike="noStrike" kern="0" cap="none" spc="0" normalizeH="0" baseline="0" noProof="0" dirty="0">
                <a:ln>
                  <a:noFill/>
                </a:ln>
                <a:solidFill>
                  <a:sysClr val="windowText" lastClr="000000"/>
                </a:solidFill>
                <a:effectLst/>
                <a:uLnTx/>
                <a:uFillTx/>
              </a:rPr>
              <a:t>)</a:t>
            </a:r>
          </a:p>
        </p:txBody>
      </p:sp>
      <p:sp>
        <p:nvSpPr>
          <p:cNvPr id="9" name="TextBox 8"/>
          <p:cNvSpPr txBox="1"/>
          <p:nvPr/>
        </p:nvSpPr>
        <p:spPr>
          <a:xfrm>
            <a:off x="514329" y="5486400"/>
            <a:ext cx="8172471"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Mass of Propane = 100 </a:t>
            </a:r>
            <a:r>
              <a:rPr kumimoji="0" lang="en-US" sz="1600" b="0" i="0" u="none" strike="noStrike" kern="0" cap="none" spc="0" normalizeH="0" baseline="0" noProof="0" dirty="0" err="1">
                <a:ln>
                  <a:noFill/>
                </a:ln>
                <a:solidFill>
                  <a:sysClr val="windowText" lastClr="000000"/>
                </a:solidFill>
                <a:effectLst/>
                <a:uLnTx/>
                <a:uFillTx/>
              </a:rPr>
              <a:t>lb</a:t>
            </a:r>
            <a:r>
              <a:rPr kumimoji="0" lang="en-US" sz="1600" b="0" i="0" u="none" strike="noStrike" kern="0" cap="none" spc="0" normalizeH="0" baseline="0" noProof="0" dirty="0">
                <a:ln>
                  <a:noFill/>
                </a:ln>
                <a:solidFill>
                  <a:sysClr val="windowText" lastClr="000000"/>
                </a:solidFill>
                <a:effectLst/>
                <a:uLnTx/>
                <a:uFillTx/>
              </a:rPr>
              <a:t> VOC x (30/100) [</a:t>
            </a:r>
            <a:r>
              <a:rPr kumimoji="0" lang="en-US" sz="1600" b="0" i="0" u="none" strike="noStrike" kern="0" cap="none" spc="0" normalizeH="0" baseline="0" noProof="0" dirty="0" err="1">
                <a:ln>
                  <a:noFill/>
                </a:ln>
                <a:solidFill>
                  <a:sysClr val="windowText" lastClr="000000"/>
                </a:solidFill>
                <a:effectLst/>
                <a:uLnTx/>
                <a:uFillTx/>
              </a:rPr>
              <a:t>lb</a:t>
            </a:r>
            <a:r>
              <a:rPr kumimoji="0" lang="en-US" sz="1600" b="0" i="0" u="none" strike="noStrike" kern="0" cap="none" spc="0" normalizeH="0" baseline="0" noProof="0" dirty="0">
                <a:ln>
                  <a:noFill/>
                </a:ln>
                <a:solidFill>
                  <a:sysClr val="windowText" lastClr="000000"/>
                </a:solidFill>
                <a:effectLst/>
                <a:uLnTx/>
                <a:uFillTx/>
              </a:rPr>
              <a:t> propane/</a:t>
            </a:r>
            <a:r>
              <a:rPr kumimoji="0" lang="en-US" sz="1600" b="0" i="0" u="none" strike="noStrike" kern="0" cap="none" spc="0" normalizeH="0" baseline="0" noProof="0" dirty="0" err="1">
                <a:ln>
                  <a:noFill/>
                </a:ln>
                <a:solidFill>
                  <a:sysClr val="windowText" lastClr="000000"/>
                </a:solidFill>
                <a:effectLst/>
                <a:uLnTx/>
                <a:uFillTx/>
              </a:rPr>
              <a:t>lb</a:t>
            </a:r>
            <a:r>
              <a:rPr kumimoji="0" lang="en-US" sz="1600" b="0" i="0" u="none" strike="noStrike" kern="0" cap="none" spc="0" normalizeH="0" baseline="0" noProof="0" dirty="0">
                <a:ln>
                  <a:noFill/>
                </a:ln>
                <a:solidFill>
                  <a:sysClr val="windowText" lastClr="000000"/>
                </a:solidFill>
                <a:effectLst/>
                <a:uLnTx/>
                <a:uFillTx/>
              </a:rPr>
              <a:t> TOG]   x  [2 lb TOG /1 lb VOC]</a:t>
            </a:r>
          </a:p>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a:solidFill>
                  <a:sysClr val="windowText" lastClr="000000"/>
                </a:solidFill>
              </a:rPr>
              <a:t>                            = 60 </a:t>
            </a:r>
            <a:r>
              <a:rPr lang="en-US" sz="1600" kern="0" dirty="0" err="1">
                <a:solidFill>
                  <a:sysClr val="windowText" lastClr="000000"/>
                </a:solidFill>
              </a:rPr>
              <a:t>lb</a:t>
            </a:r>
            <a:endParaRPr kumimoji="0" lang="en-US" sz="16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a:solidFill>
                  <a:sysClr val="windowText" lastClr="000000"/>
                </a:solidFill>
              </a:rPr>
              <a:t>                                                  </a:t>
            </a:r>
            <a:endParaRPr kumimoji="0" lang="en-US" sz="1600" b="0" i="0" u="none" strike="noStrike" kern="0" cap="none" spc="0" normalizeH="0" baseline="0" noProof="0" dirty="0">
              <a:ln>
                <a:noFill/>
              </a:ln>
              <a:solidFill>
                <a:srgbClr val="C00000"/>
              </a:solidFill>
              <a:effectLst/>
              <a:uLnTx/>
              <a:uFillTx/>
            </a:endParaRPr>
          </a:p>
        </p:txBody>
      </p:sp>
      <p:sp>
        <p:nvSpPr>
          <p:cNvPr id="2" name="TextBox 1"/>
          <p:cNvSpPr txBox="1"/>
          <p:nvPr>
            <p:extLst/>
          </p:nvPr>
        </p:nvSpPr>
        <p:spPr>
          <a:xfrm>
            <a:off x="22746" y="4901237"/>
            <a:ext cx="9426054" cy="461665"/>
          </a:xfrm>
          <a:prstGeom prst="rect">
            <a:avLst/>
          </a:prstGeom>
          <a:noFill/>
        </p:spPr>
        <p:txBody>
          <a:bodyPr wrap="square" rtlCol="0" anchor="t">
            <a:spAutoFit/>
          </a:bodyPr>
          <a:lstStyle/>
          <a:p>
            <a:r>
              <a:rPr lang="en-US" dirty="0"/>
              <a:t>Assume you have 100 </a:t>
            </a:r>
            <a:r>
              <a:rPr lang="en-US" dirty="0" err="1"/>
              <a:t>lb</a:t>
            </a:r>
            <a:r>
              <a:rPr lang="en-US" dirty="0"/>
              <a:t> VOC from Flare – How much propane</a:t>
            </a:r>
            <a:r>
              <a:rPr lang="en-US" dirty="0">
                <a:cs typeface="Arial"/>
              </a:rPr>
              <a:t>?</a:t>
            </a:r>
            <a:endParaRPr lang="en-US" dirty="0"/>
          </a:p>
        </p:txBody>
      </p:sp>
      <p:sp>
        <p:nvSpPr>
          <p:cNvPr id="5" name="Slide Number Placeholder 4"/>
          <p:cNvSpPr>
            <a:spLocks noGrp="1"/>
          </p:cNvSpPr>
          <p:nvPr>
            <p:ph type="sldNum" sz="quarter" idx="12"/>
          </p:nvPr>
        </p:nvSpPr>
        <p:spPr/>
        <p:txBody>
          <a:bodyPr/>
          <a:lstStyle/>
          <a:p>
            <a:fld id="{61C894BD-DCE2-4A96-A9AF-225BBEAC2A40}" type="slidenum">
              <a:rPr lang="en-US" smtClean="0"/>
              <a:pPr/>
              <a:t>33</a:t>
            </a:fld>
            <a:endParaRPr lang="en-US"/>
          </a:p>
        </p:txBody>
      </p:sp>
      <p:sp>
        <p:nvSpPr>
          <p:cNvPr id="3" name="Footer Placeholder 2">
            <a:extLst>
              <a:ext uri="{FF2B5EF4-FFF2-40B4-BE49-F238E27FC236}">
                <a16:creationId xmlns:a16="http://schemas.microsoft.com/office/drawing/2014/main" id="{F024A634-6120-4C92-804F-D1909D0F56A7}"/>
              </a:ext>
            </a:extLst>
          </p:cNvPr>
          <p:cNvSpPr>
            <a:spLocks noGrp="1"/>
          </p:cNvSpPr>
          <p:nvPr>
            <p:ph type="ftr" sz="quarter" idx="11"/>
          </p:nvPr>
        </p:nvSpPr>
        <p:spPr>
          <a:xfrm>
            <a:off x="6628681" y="5997545"/>
            <a:ext cx="2350681" cy="365125"/>
          </a:xfrm>
        </p:spPr>
        <p:txBody>
          <a:bodyPr/>
          <a:lstStyle/>
          <a:p>
            <a:r>
              <a:rPr lang="en-US" dirty="0"/>
              <a:t>2019 International Emissions Inventory Conference, SPECIATE Training, July 29, 2019</a:t>
            </a:r>
          </a:p>
        </p:txBody>
      </p:sp>
    </p:spTree>
    <p:extLst>
      <p:ext uri="{BB962C8B-B14F-4D97-AF65-F5344CB8AC3E}">
        <p14:creationId xmlns:p14="http://schemas.microsoft.com/office/powerpoint/2010/main" val="1883234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762000"/>
            <a:ext cx="7620000" cy="990600"/>
          </a:xfrm>
        </p:spPr>
        <p:txBody>
          <a:bodyPr>
            <a:normAutofit/>
          </a:bodyPr>
          <a:lstStyle/>
          <a:p>
            <a:r>
              <a:rPr lang="en-US" dirty="0"/>
              <a:t>COMPOSITE PROFILES</a:t>
            </a:r>
          </a:p>
        </p:txBody>
      </p:sp>
      <p:sp>
        <p:nvSpPr>
          <p:cNvPr id="2" name="Content Placeholder 1"/>
          <p:cNvSpPr>
            <a:spLocks noGrp="1"/>
          </p:cNvSpPr>
          <p:nvPr>
            <p:ph idx="1"/>
          </p:nvPr>
        </p:nvSpPr>
        <p:spPr>
          <a:xfrm>
            <a:off x="592667" y="1600200"/>
            <a:ext cx="7772400" cy="4419599"/>
          </a:xfrm>
        </p:spPr>
        <p:txBody>
          <a:bodyPr anchor="t">
            <a:normAutofit fontScale="92500" lnSpcReduction="20000"/>
          </a:bodyPr>
          <a:lstStyle/>
          <a:p>
            <a:pPr>
              <a:lnSpc>
                <a:spcPct val="120000"/>
              </a:lnSpc>
            </a:pPr>
            <a:r>
              <a:rPr lang="en-US" sz="2600" dirty="0"/>
              <a:t>Often, a single study may be too specific to apply to an inventory category or that study has multiple test scenarios or different operators.</a:t>
            </a:r>
          </a:p>
          <a:p>
            <a:pPr>
              <a:lnSpc>
                <a:spcPct val="120000"/>
              </a:lnSpc>
            </a:pPr>
            <a:r>
              <a:rPr lang="en-US" sz="2600" dirty="0"/>
              <a:t>A composite profile combines these data into something usable.</a:t>
            </a:r>
          </a:p>
          <a:p>
            <a:pPr>
              <a:lnSpc>
                <a:spcPct val="120000"/>
              </a:lnSpc>
            </a:pPr>
            <a:r>
              <a:rPr lang="en-US" sz="2600" dirty="0"/>
              <a:t>When creating a composite of different profiles, one can take the mean or median of each species from the various profiles being composited.</a:t>
            </a:r>
          </a:p>
          <a:p>
            <a:pPr>
              <a:lnSpc>
                <a:spcPct val="120000"/>
              </a:lnSpc>
            </a:pPr>
            <a:r>
              <a:rPr lang="en-US" sz="2600" dirty="0"/>
              <a:t>When compositing individual SPECIATE profiles, see PROFILE_NOTES for the profiles used in the composite.</a:t>
            </a:r>
          </a:p>
        </p:txBody>
      </p:sp>
      <p:sp>
        <p:nvSpPr>
          <p:cNvPr id="7" name="Slide Number Placeholder 6"/>
          <p:cNvSpPr>
            <a:spLocks noGrp="1"/>
          </p:cNvSpPr>
          <p:nvPr>
            <p:ph type="sldNum" sz="quarter" idx="12"/>
          </p:nvPr>
        </p:nvSpPr>
        <p:spPr/>
        <p:txBody>
          <a:bodyPr/>
          <a:lstStyle/>
          <a:p>
            <a:fld id="{61C894BD-DCE2-4A96-A9AF-225BBEAC2A40}" type="slidenum">
              <a:rPr lang="en-US" smtClean="0"/>
              <a:pPr/>
              <a:t>34</a:t>
            </a:fld>
            <a:endParaRPr lang="en-US"/>
          </a:p>
        </p:txBody>
      </p:sp>
      <p:sp>
        <p:nvSpPr>
          <p:cNvPr id="3" name="Footer Placeholder 2">
            <a:extLst>
              <a:ext uri="{FF2B5EF4-FFF2-40B4-BE49-F238E27FC236}">
                <a16:creationId xmlns:a16="http://schemas.microsoft.com/office/drawing/2014/main" id="{268F117B-7795-44A7-8336-FAAEF8D3A06B}"/>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1040483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838200"/>
            <a:ext cx="7620000" cy="990600"/>
          </a:xfrm>
        </p:spPr>
        <p:txBody>
          <a:bodyPr anchor="t"/>
          <a:lstStyle/>
          <a:p>
            <a:r>
              <a:rPr lang="en-US" dirty="0"/>
              <a:t>“GAP-FILLING” PROFILES</a:t>
            </a:r>
          </a:p>
        </p:txBody>
      </p:sp>
      <p:sp>
        <p:nvSpPr>
          <p:cNvPr id="2" name="Content Placeholder 1"/>
          <p:cNvSpPr>
            <a:spLocks noGrp="1"/>
          </p:cNvSpPr>
          <p:nvPr>
            <p:ph idx="1"/>
          </p:nvPr>
        </p:nvSpPr>
        <p:spPr>
          <a:xfrm>
            <a:off x="457382" y="1600200"/>
            <a:ext cx="7951076" cy="4432301"/>
          </a:xfrm>
        </p:spPr>
        <p:txBody>
          <a:bodyPr>
            <a:normAutofit fontScale="40000" lnSpcReduction="20000"/>
          </a:bodyPr>
          <a:lstStyle/>
          <a:p>
            <a:r>
              <a:rPr lang="en-US" sz="6000" dirty="0"/>
              <a:t>This is DIFFERENT from “Compositing” – It is adding missing species to a profile.</a:t>
            </a:r>
          </a:p>
          <a:p>
            <a:r>
              <a:rPr lang="en-US" sz="6000" dirty="0"/>
              <a:t>Why?  ̶  Some profiles may be missing species that are expected. (Be aware of this when assigning profiles.)</a:t>
            </a:r>
          </a:p>
          <a:p>
            <a:r>
              <a:rPr lang="en-US" sz="6000" dirty="0"/>
              <a:t>We can create new profiles by filling in these species (gap-filling) from another profile.</a:t>
            </a:r>
          </a:p>
          <a:p>
            <a:endParaRPr lang="en-US" dirty="0"/>
          </a:p>
          <a:p>
            <a:endParaRPr lang="en-US" dirty="0"/>
          </a:p>
          <a:p>
            <a:endParaRPr lang="en-US" dirty="0"/>
          </a:p>
          <a:p>
            <a:endParaRPr lang="en-US" dirty="0"/>
          </a:p>
          <a:p>
            <a:endParaRPr lang="en-US" dirty="0"/>
          </a:p>
          <a:p>
            <a:endParaRPr lang="en-US" dirty="0"/>
          </a:p>
          <a:p>
            <a:endParaRPr lang="en-US" dirty="0"/>
          </a:p>
          <a:p>
            <a:endParaRPr lang="en-US" sz="2900" dirty="0"/>
          </a:p>
          <a:p>
            <a:endParaRPr lang="en-US" sz="2900" dirty="0"/>
          </a:p>
          <a:p>
            <a:r>
              <a:rPr lang="en-US" sz="6000" dirty="0"/>
              <a:t>Use “G” to indicate which profiles are gap-filled and the NOTES field to give details.</a:t>
            </a:r>
          </a:p>
        </p:txBody>
      </p:sp>
      <p:sp>
        <p:nvSpPr>
          <p:cNvPr id="4" name="Slide Number Placeholder 3"/>
          <p:cNvSpPr>
            <a:spLocks noGrp="1"/>
          </p:cNvSpPr>
          <p:nvPr>
            <p:ph type="sldNum" sz="quarter" idx="12"/>
          </p:nvPr>
        </p:nvSpPr>
        <p:spPr/>
        <p:txBody>
          <a:bodyPr/>
          <a:lstStyle/>
          <a:p>
            <a:fld id="{61C894BD-DCE2-4A96-A9AF-225BBEAC2A40}" type="slidenum">
              <a:rPr lang="en-US" smtClean="0"/>
              <a:pPr/>
              <a:t>35</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974155253"/>
              </p:ext>
            </p:extLst>
          </p:nvPr>
        </p:nvGraphicFramePr>
        <p:xfrm>
          <a:off x="195646" y="3643825"/>
          <a:ext cx="4475034" cy="1309175"/>
        </p:xfrm>
        <a:graphic>
          <a:graphicData uri="http://schemas.openxmlformats.org/drawingml/2006/table">
            <a:tbl>
              <a:tblPr>
                <a:tableStyleId>{35758FB7-9AC5-4552-8A53-C91805E547FA}</a:tableStyleId>
              </a:tblPr>
              <a:tblGrid>
                <a:gridCol w="647702">
                  <a:extLst>
                    <a:ext uri="{9D8B030D-6E8A-4147-A177-3AD203B41FA5}">
                      <a16:colId xmlns:a16="http://schemas.microsoft.com/office/drawing/2014/main" val="20000"/>
                    </a:ext>
                  </a:extLst>
                </a:gridCol>
                <a:gridCol w="2996723">
                  <a:extLst>
                    <a:ext uri="{9D8B030D-6E8A-4147-A177-3AD203B41FA5}">
                      <a16:colId xmlns:a16="http://schemas.microsoft.com/office/drawing/2014/main" val="20001"/>
                    </a:ext>
                  </a:extLst>
                </a:gridCol>
                <a:gridCol w="830609">
                  <a:extLst>
                    <a:ext uri="{9D8B030D-6E8A-4147-A177-3AD203B41FA5}">
                      <a16:colId xmlns:a16="http://schemas.microsoft.com/office/drawing/2014/main" val="20002"/>
                    </a:ext>
                  </a:extLst>
                </a:gridCol>
              </a:tblGrid>
              <a:tr h="483884">
                <a:tc>
                  <a:txBody>
                    <a:bodyPr/>
                    <a:lstStyle/>
                    <a:p>
                      <a:pPr algn="l" fontAlgn="b"/>
                      <a:r>
                        <a:rPr lang="en-US" sz="1600" b="1" u="none" strike="noStrike" dirty="0">
                          <a:effectLst/>
                        </a:rPr>
                        <a:t>profile</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3">
                        <a:lumMod val="75000"/>
                      </a:schemeClr>
                    </a:solidFill>
                  </a:tcPr>
                </a:tc>
                <a:tc>
                  <a:txBody>
                    <a:bodyPr/>
                    <a:lstStyle/>
                    <a:p>
                      <a:pPr algn="l" fontAlgn="b"/>
                      <a:r>
                        <a:rPr lang="en-US" sz="1600" b="1" u="none" strike="noStrike" dirty="0">
                          <a:effectLst/>
                        </a:rPr>
                        <a:t>pollutant</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3">
                        <a:lumMod val="75000"/>
                      </a:schemeClr>
                    </a:solidFill>
                  </a:tcPr>
                </a:tc>
                <a:tc>
                  <a:txBody>
                    <a:bodyPr/>
                    <a:lstStyle/>
                    <a:p>
                      <a:pPr algn="l" fontAlgn="b"/>
                      <a:r>
                        <a:rPr lang="en-US" sz="1600" b="1" u="none" strike="noStrike" dirty="0">
                          <a:effectLst/>
                        </a:rPr>
                        <a:t>missing</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3">
                        <a:lumMod val="75000"/>
                      </a:schemeClr>
                    </a:solidFill>
                  </a:tcPr>
                </a:tc>
                <a:extLst>
                  <a:ext uri="{0D108BD9-81ED-4DB2-BD59-A6C34878D82A}">
                    <a16:rowId xmlns:a16="http://schemas.microsoft.com/office/drawing/2014/main" val="10000"/>
                  </a:ext>
                </a:extLst>
              </a:tr>
              <a:tr h="257357">
                <a:tc>
                  <a:txBody>
                    <a:bodyPr/>
                    <a:lstStyle/>
                    <a:p>
                      <a:pPr algn="l" fontAlgn="b"/>
                      <a:r>
                        <a:rPr lang="en-US" sz="1400" u="none" strike="noStrike" dirty="0">
                          <a:effectLst/>
                        </a:rPr>
                        <a:t>95242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Poultry Farm - Hen and Animal Waste</a:t>
                      </a:r>
                      <a:endParaRPr lang="en-US" sz="1400" b="0" i="0" u="none" strike="noStrike" dirty="0">
                        <a:solidFill>
                          <a:srgbClr val="000000"/>
                        </a:solidFill>
                        <a:effectLst/>
                        <a:latin typeface="Calibri" panose="020F0502020204030204" pitchFamily="34" charset="0"/>
                      </a:endParaRPr>
                    </a:p>
                  </a:txBody>
                  <a:tcPr marL="9525" marR="9525" marT="9525" marB="0" anchor="b"/>
                </a:tc>
                <a:tc rowSpan="3">
                  <a:txBody>
                    <a:bodyPr/>
                    <a:lstStyle/>
                    <a:p>
                      <a:pPr algn="ctr" fontAlgn="b"/>
                      <a:r>
                        <a:rPr lang="en-US" sz="1400" u="none" strike="noStrike" dirty="0">
                          <a:effectLst/>
                        </a:rPr>
                        <a:t>Methane</a:t>
                      </a:r>
                      <a:r>
                        <a:rPr lang="en-US" sz="1400" u="none" strike="noStrike" baseline="0" dirty="0">
                          <a:effectLst/>
                        </a:rPr>
                        <a:t> Ethane</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257357">
                <a:tc>
                  <a:txBody>
                    <a:bodyPr/>
                    <a:lstStyle/>
                    <a:p>
                      <a:pPr algn="l" fontAlgn="b"/>
                      <a:r>
                        <a:rPr lang="en-US" sz="1400" u="none" strike="noStrike" dirty="0">
                          <a:effectLst/>
                        </a:rPr>
                        <a:t>95241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Swine Farm and Animal Waste</a:t>
                      </a:r>
                      <a:endParaRPr lang="en-US" sz="1400" b="0" i="0" u="none" strike="noStrike" dirty="0">
                        <a:solidFill>
                          <a:srgbClr val="000000"/>
                        </a:solidFill>
                        <a:effectLst/>
                        <a:latin typeface="Calibri" panose="020F0502020204030204" pitchFamily="34" charset="0"/>
                      </a:endParaRPr>
                    </a:p>
                  </a:txBody>
                  <a:tcPr marL="9525" marR="9525" marT="9525" marB="0" anchor="b"/>
                </a:tc>
                <a:tc vMerge="1">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257357">
                <a:tc>
                  <a:txBody>
                    <a:bodyPr/>
                    <a:lstStyle/>
                    <a:p>
                      <a:pPr algn="l" fontAlgn="b"/>
                      <a:r>
                        <a:rPr lang="en-US" sz="1400" u="none" strike="noStrike" dirty="0">
                          <a:effectLst/>
                        </a:rPr>
                        <a:t>95240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Beef Cattle Farm and Animal Waste</a:t>
                      </a:r>
                      <a:endParaRPr lang="en-US" sz="1400" b="0" i="0" u="none" strike="noStrike" dirty="0">
                        <a:solidFill>
                          <a:srgbClr val="000000"/>
                        </a:solidFill>
                        <a:effectLst/>
                        <a:latin typeface="Calibri" panose="020F0502020204030204" pitchFamily="34" charset="0"/>
                      </a:endParaRPr>
                    </a:p>
                  </a:txBody>
                  <a:tcPr marL="9525" marR="9525" marT="9525" marB="0" anchor="b"/>
                </a:tc>
                <a:tc vMerge="1">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53220">
                <a:tc>
                  <a:txBody>
                    <a:bodyPr/>
                    <a:lstStyle/>
                    <a:p>
                      <a:pPr algn="l" fontAlgn="b"/>
                      <a:endParaRPr lang="en-US" sz="200" b="0" i="0" u="none" strike="noStrike" baseline="0"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200" b="0" i="0" u="none" strike="noStrike" baseline="0"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 b="0" i="0" u="none" strike="noStrike" baseline="0"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55232413"/>
                  </a:ext>
                </a:extLst>
              </a:tr>
            </a:tbl>
          </a:graphicData>
        </a:graphic>
      </p:graphicFrame>
      <p:sp>
        <p:nvSpPr>
          <p:cNvPr id="9" name="TextBox 8"/>
          <p:cNvSpPr txBox="1"/>
          <p:nvPr/>
        </p:nvSpPr>
        <p:spPr>
          <a:xfrm>
            <a:off x="5242366" y="3733800"/>
            <a:ext cx="1752600" cy="1107996"/>
          </a:xfrm>
          <a:prstGeom prst="rect">
            <a:avLst/>
          </a:prstGeom>
          <a:noFill/>
        </p:spPr>
        <p:txBody>
          <a:bodyPr wrap="square" rtlCol="0">
            <a:spAutoFit/>
          </a:bodyPr>
          <a:lstStyle/>
          <a:p>
            <a:r>
              <a:rPr lang="en-US" sz="1400" dirty="0">
                <a:solidFill>
                  <a:srgbClr val="7030A0"/>
                </a:solidFill>
              </a:rPr>
              <a:t>70% methane,</a:t>
            </a:r>
          </a:p>
          <a:p>
            <a:r>
              <a:rPr lang="en-US" sz="1400" dirty="0">
                <a:solidFill>
                  <a:srgbClr val="7030A0"/>
                </a:solidFill>
              </a:rPr>
              <a:t>20% ethane </a:t>
            </a:r>
          </a:p>
          <a:p>
            <a:r>
              <a:rPr lang="en-US" sz="1400" dirty="0">
                <a:solidFill>
                  <a:srgbClr val="7030A0"/>
                </a:solidFill>
              </a:rPr>
              <a:t>From profile 0203 </a:t>
            </a:r>
          </a:p>
          <a:p>
            <a:r>
              <a:rPr lang="en-US" sz="1200" dirty="0">
                <a:solidFill>
                  <a:srgbClr val="7030A0"/>
                </a:solidFill>
              </a:rPr>
              <a:t>(solid waste - animal waste decomposition</a:t>
            </a:r>
            <a:r>
              <a:rPr lang="en-US" sz="1200" dirty="0"/>
              <a:t>)</a:t>
            </a:r>
          </a:p>
        </p:txBody>
      </p:sp>
      <p:sp>
        <p:nvSpPr>
          <p:cNvPr id="11" name="TextBox 10"/>
          <p:cNvSpPr txBox="1"/>
          <p:nvPr/>
        </p:nvSpPr>
        <p:spPr>
          <a:xfrm>
            <a:off x="4671486" y="3784937"/>
            <a:ext cx="1077602" cy="1015663"/>
          </a:xfrm>
          <a:prstGeom prst="rect">
            <a:avLst/>
          </a:prstGeom>
          <a:noFill/>
        </p:spPr>
        <p:txBody>
          <a:bodyPr wrap="square" rtlCol="0">
            <a:spAutoFit/>
          </a:bodyPr>
          <a:lstStyle/>
          <a:p>
            <a:r>
              <a:rPr lang="en-US" sz="6000" dirty="0"/>
              <a:t>+</a:t>
            </a:r>
          </a:p>
        </p:txBody>
      </p:sp>
      <p:sp>
        <p:nvSpPr>
          <p:cNvPr id="12" name="Right Arrow 11">
            <a:extLst>
              <a:ext uri="{C183D7F6-B498-43B3-948B-1728B52AA6E4}">
                <adec:decorative xmlns:adec="http://schemas.microsoft.com/office/drawing/2017/decorative" val="1"/>
              </a:ext>
            </a:extLst>
          </p:cNvPr>
          <p:cNvSpPr/>
          <p:nvPr/>
        </p:nvSpPr>
        <p:spPr bwMode="auto">
          <a:xfrm>
            <a:off x="6934200" y="4114800"/>
            <a:ext cx="685800" cy="3810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3" name="TextBox 12"/>
          <p:cNvSpPr txBox="1"/>
          <p:nvPr/>
        </p:nvSpPr>
        <p:spPr>
          <a:xfrm>
            <a:off x="7677480" y="3810000"/>
            <a:ext cx="1098658" cy="954107"/>
          </a:xfrm>
          <a:prstGeom prst="rect">
            <a:avLst/>
          </a:prstGeom>
          <a:noFill/>
        </p:spPr>
        <p:txBody>
          <a:bodyPr wrap="square" rtlCol="0">
            <a:spAutoFit/>
          </a:bodyPr>
          <a:lstStyle/>
          <a:p>
            <a:r>
              <a:rPr lang="en-US" sz="1400" b="1" dirty="0"/>
              <a:t>Three new profiles for SPECIATE</a:t>
            </a:r>
          </a:p>
        </p:txBody>
      </p:sp>
      <p:sp>
        <p:nvSpPr>
          <p:cNvPr id="6" name="Footer Placeholder 5">
            <a:extLst>
              <a:ext uri="{FF2B5EF4-FFF2-40B4-BE49-F238E27FC236}">
                <a16:creationId xmlns:a16="http://schemas.microsoft.com/office/drawing/2014/main" id="{0A765B8F-F1B0-4A0F-8025-305F3B439CB5}"/>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3527411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4000" dirty="0">
                <a:cs typeface="Arial"/>
              </a:rPr>
              <a:t>QUESTIONS?</a:t>
            </a:r>
          </a:p>
        </p:txBody>
      </p:sp>
      <p:sp>
        <p:nvSpPr>
          <p:cNvPr id="3" name="Content Placeholder 2"/>
          <p:cNvSpPr>
            <a:spLocks noGrp="1"/>
          </p:cNvSpPr>
          <p:nvPr>
            <p:ph idx="1"/>
          </p:nvPr>
        </p:nvSpPr>
        <p:spPr>
          <a:xfrm>
            <a:off x="1114425" y="2647950"/>
            <a:ext cx="5832333" cy="3429000"/>
          </a:xfrm>
        </p:spPr>
        <p:txBody>
          <a:bodyPr anchor="t"/>
          <a:lstStyle/>
          <a:p>
            <a:pPr marL="0" indent="0">
              <a:buNone/>
            </a:pPr>
            <a:r>
              <a:rPr lang="en-US" sz="3200" dirty="0">
                <a:cs typeface="Arial"/>
              </a:rPr>
              <a:t>Are there any questions on what we've covered so far?</a:t>
            </a:r>
          </a:p>
        </p:txBody>
      </p:sp>
      <p:sp>
        <p:nvSpPr>
          <p:cNvPr id="5" name="Slide Number Placeholder 4"/>
          <p:cNvSpPr>
            <a:spLocks noGrp="1"/>
          </p:cNvSpPr>
          <p:nvPr>
            <p:ph type="sldNum" sz="quarter" idx="12"/>
          </p:nvPr>
        </p:nvSpPr>
        <p:spPr/>
        <p:txBody>
          <a:bodyPr/>
          <a:lstStyle/>
          <a:p>
            <a:pPr>
              <a:defRPr/>
            </a:pPr>
            <a:fld id="{BEF2A795-0D1C-4340-A163-773CC4D3E4EC}" type="slidenum">
              <a:rPr lang="en-US"/>
              <a:pPr>
                <a:defRPr/>
              </a:pPr>
              <a:t>36</a:t>
            </a:fld>
            <a:endParaRPr lang="en-US" dirty="0"/>
          </a:p>
        </p:txBody>
      </p:sp>
      <p:sp>
        <p:nvSpPr>
          <p:cNvPr id="6" name="Footer Placeholder 5">
            <a:extLst>
              <a:ext uri="{FF2B5EF4-FFF2-40B4-BE49-F238E27FC236}">
                <a16:creationId xmlns:a16="http://schemas.microsoft.com/office/drawing/2014/main" id="{732FE005-0068-493A-A67F-2D3CC4E05705}"/>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3885276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61C894BD-DCE2-4A96-A9AF-225BBEAC2A40}" type="slidenum">
              <a:rPr lang="en-US" smtClean="0"/>
              <a:pPr/>
              <a:t>37</a:t>
            </a:fld>
            <a:endParaRPr lang="en-US"/>
          </a:p>
        </p:txBody>
      </p:sp>
      <p:sp>
        <p:nvSpPr>
          <p:cNvPr id="3" name="Footer Placeholder 2">
            <a:extLst>
              <a:ext uri="{FF2B5EF4-FFF2-40B4-BE49-F238E27FC236}">
                <a16:creationId xmlns:a16="http://schemas.microsoft.com/office/drawing/2014/main" id="{823DC820-727C-4AA8-9218-A95DA79274C9}"/>
              </a:ext>
            </a:extLst>
          </p:cNvPr>
          <p:cNvSpPr>
            <a:spLocks noGrp="1"/>
          </p:cNvSpPr>
          <p:nvPr>
            <p:ph type="ftr" sz="quarter" idx="11"/>
          </p:nvPr>
        </p:nvSpPr>
        <p:spPr/>
        <p:txBody>
          <a:bodyPr/>
          <a:lstStyle/>
          <a:p>
            <a:r>
              <a:rPr lang="en-US"/>
              <a:t>2019 International Emissions Inventory Conference, SPECIATE Training, July 29, 2019</a:t>
            </a:r>
            <a:endParaRPr lang="en-US" dirty="0"/>
          </a:p>
        </p:txBody>
      </p:sp>
      <p:sp>
        <p:nvSpPr>
          <p:cNvPr id="5" name="Title 4"/>
          <p:cNvSpPr>
            <a:spLocks noGrp="1"/>
          </p:cNvSpPr>
          <p:nvPr>
            <p:ph type="title" idx="4294967295"/>
          </p:nvPr>
        </p:nvSpPr>
        <p:spPr>
          <a:xfrm>
            <a:off x="0" y="1600200"/>
            <a:ext cx="9144000" cy="1447800"/>
          </a:xfrm>
          <a:prstGeom prst="rect">
            <a:avLst/>
          </a:prstGeom>
        </p:spPr>
        <p:txBody>
          <a:bodyPr>
            <a:noAutofit/>
          </a:bodyPr>
          <a:lstStyle/>
          <a:p>
            <a:pPr algn="ctr"/>
            <a:r>
              <a:rPr lang="en-US" sz="9600" dirty="0">
                <a:solidFill>
                  <a:srgbClr val="026CB6"/>
                </a:solidFill>
              </a:rPr>
              <a:t>BREAK</a:t>
            </a:r>
            <a:br>
              <a:rPr lang="en-US" sz="9600" dirty="0">
                <a:solidFill>
                  <a:srgbClr val="026CB6"/>
                </a:solidFill>
              </a:rPr>
            </a:br>
            <a:r>
              <a:rPr lang="en-US" sz="9600" dirty="0">
                <a:solidFill>
                  <a:srgbClr val="026CB6"/>
                </a:solidFill>
              </a:rPr>
              <a:t>15 min.</a:t>
            </a:r>
          </a:p>
        </p:txBody>
      </p:sp>
    </p:spTree>
    <p:extLst>
      <p:ext uri="{BB962C8B-B14F-4D97-AF65-F5344CB8AC3E}">
        <p14:creationId xmlns:p14="http://schemas.microsoft.com/office/powerpoint/2010/main" val="2746576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0" y="6224588"/>
            <a:ext cx="609600" cy="228600"/>
          </a:xfrm>
        </p:spPr>
        <p:txBody>
          <a:bodyPr/>
          <a:lstStyle/>
          <a:p>
            <a:fld id="{61C894BD-DCE2-4A96-A9AF-225BBEAC2A40}" type="slidenum">
              <a:rPr lang="en-US" smtClean="0"/>
              <a:pPr/>
              <a:t>38</a:t>
            </a:fld>
            <a:endParaRPr lang="en-US"/>
          </a:p>
        </p:txBody>
      </p:sp>
      <p:sp>
        <p:nvSpPr>
          <p:cNvPr id="2" name="Title 1"/>
          <p:cNvSpPr>
            <a:spLocks noGrp="1"/>
          </p:cNvSpPr>
          <p:nvPr>
            <p:ph type="title" idx="4294967295"/>
            <p:extLst/>
          </p:nvPr>
        </p:nvSpPr>
        <p:spPr>
          <a:xfrm>
            <a:off x="1481826" y="108809"/>
            <a:ext cx="8229600" cy="756443"/>
          </a:xfrm>
          <a:prstGeom prst="rect">
            <a:avLst/>
          </a:prstGeom>
        </p:spPr>
        <p:txBody>
          <a:bodyPr>
            <a:noAutofit/>
          </a:bodyPr>
          <a:lstStyle/>
          <a:p>
            <a:r>
              <a:rPr lang="en-US" sz="2800" dirty="0">
                <a:solidFill>
                  <a:srgbClr val="026CB6"/>
                </a:solidFill>
                <a:latin typeface="Arial"/>
                <a:cs typeface="Arial"/>
              </a:rPr>
              <a:t>SPECIATE As Part of Emissions Preparation</a:t>
            </a:r>
            <a:br>
              <a:rPr lang="en-US" sz="2800" dirty="0">
                <a:solidFill>
                  <a:srgbClr val="026CB6"/>
                </a:solidFill>
                <a:latin typeface="Arial"/>
                <a:cs typeface="Arial"/>
              </a:rPr>
            </a:br>
            <a:r>
              <a:rPr lang="en-US" sz="2800" dirty="0">
                <a:solidFill>
                  <a:srgbClr val="026CB6"/>
                </a:solidFill>
                <a:latin typeface="Arial"/>
                <a:cs typeface="Arial"/>
              </a:rPr>
              <a:t>for Photochemical Air Quality Modeling</a:t>
            </a:r>
          </a:p>
        </p:txBody>
      </p:sp>
      <p:pic>
        <p:nvPicPr>
          <p:cNvPr id="22" name="Picture 21">
            <a:extLst>
              <a:ext uri="{FF2B5EF4-FFF2-40B4-BE49-F238E27FC236}">
                <a16:creationId xmlns:a16="http://schemas.microsoft.com/office/drawing/2014/main" id="{D5155CF7-2929-4256-A420-F33A8A5D69A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2691" y="2854856"/>
            <a:ext cx="2381674" cy="1511078"/>
          </a:xfrm>
          <a:prstGeom prst="rect">
            <a:avLst/>
          </a:prstGeom>
        </p:spPr>
      </p:pic>
      <p:sp>
        <p:nvSpPr>
          <p:cNvPr id="23" name="Rectangle 22">
            <a:extLst>
              <a:ext uri="{FF2B5EF4-FFF2-40B4-BE49-F238E27FC236}">
                <a16:creationId xmlns:a16="http://schemas.microsoft.com/office/drawing/2014/main" id="{A684DD04-A9B8-4E7E-901A-5F4CE9165C22}"/>
              </a:ext>
            </a:extLst>
          </p:cNvPr>
          <p:cNvSpPr/>
          <p:nvPr/>
        </p:nvSpPr>
        <p:spPr>
          <a:xfrm>
            <a:off x="174451" y="2868165"/>
            <a:ext cx="1143316" cy="1560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Emission</a:t>
            </a:r>
          </a:p>
          <a:p>
            <a:pPr algn="ctr"/>
            <a:r>
              <a:rPr lang="en-US" sz="1800" dirty="0">
                <a:solidFill>
                  <a:schemeClr val="tx1"/>
                </a:solidFill>
              </a:rPr>
              <a:t>Inventory</a:t>
            </a:r>
          </a:p>
          <a:p>
            <a:pPr algn="ctr"/>
            <a:endParaRPr lang="en-US" sz="800" dirty="0">
              <a:solidFill>
                <a:schemeClr val="tx1"/>
              </a:solidFill>
            </a:endParaRPr>
          </a:p>
        </p:txBody>
      </p:sp>
      <p:graphicFrame>
        <p:nvGraphicFramePr>
          <p:cNvPr id="31" name="Content Placeholder 8" descr="Temporal profile graph">
            <a:extLst>
              <a:ext uri="{FF2B5EF4-FFF2-40B4-BE49-F238E27FC236}">
                <a16:creationId xmlns:a16="http://schemas.microsoft.com/office/drawing/2014/main" id="{77CCE656-4D1F-49CB-9C35-7BB0E3B67803}"/>
              </a:ext>
            </a:extLst>
          </p:cNvPr>
          <p:cNvGraphicFramePr>
            <a:graphicFrameLocks/>
          </p:cNvGraphicFramePr>
          <p:nvPr>
            <p:extLst>
              <p:ext uri="{D42A27DB-BD31-4B8C-83A1-F6EECF244321}">
                <p14:modId xmlns:p14="http://schemas.microsoft.com/office/powerpoint/2010/main" val="2487476194"/>
              </p:ext>
            </p:extLst>
          </p:nvPr>
        </p:nvGraphicFramePr>
        <p:xfrm>
          <a:off x="1829280" y="2022724"/>
          <a:ext cx="1912242" cy="950902"/>
        </p:xfrm>
        <a:graphic>
          <a:graphicData uri="http://schemas.openxmlformats.org/drawingml/2006/chart">
            <c:chart xmlns:c="http://schemas.openxmlformats.org/drawingml/2006/chart" xmlns:r="http://schemas.openxmlformats.org/officeDocument/2006/relationships" r:id="rId4"/>
          </a:graphicData>
        </a:graphic>
      </p:graphicFrame>
      <p:pic>
        <p:nvPicPr>
          <p:cNvPr id="32" name="Picture 31" descr="Speciate">
            <a:extLst>
              <a:ext uri="{FF2B5EF4-FFF2-40B4-BE49-F238E27FC236}">
                <a16:creationId xmlns:a16="http://schemas.microsoft.com/office/drawing/2014/main" id="{1A531983-C8B2-4732-865B-2C4606DE03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3926" y="3193437"/>
            <a:ext cx="1773424" cy="1253220"/>
          </a:xfrm>
          <a:prstGeom prst="rect">
            <a:avLst/>
          </a:prstGeom>
        </p:spPr>
      </p:pic>
      <p:pic>
        <p:nvPicPr>
          <p:cNvPr id="33" name="Picture 32" descr="Great Lakes Shipping Lane NOx Activity graph">
            <a:extLst>
              <a:ext uri="{FF2B5EF4-FFF2-40B4-BE49-F238E27FC236}">
                <a16:creationId xmlns:a16="http://schemas.microsoft.com/office/drawing/2014/main" id="{1C834F2E-9ECD-49EB-A5B5-9C218154E268}"/>
              </a:ext>
            </a:extLst>
          </p:cNvPr>
          <p:cNvPicPr>
            <a:picLocks noChangeAspect="1" noChangeArrowheads="1"/>
          </p:cNvPicPr>
          <p:nvPr/>
        </p:nvPicPr>
        <p:blipFill>
          <a:blip r:embed="rId6" cstate="print"/>
          <a:srcRect/>
          <a:stretch>
            <a:fillRect/>
          </a:stretch>
        </p:blipFill>
        <p:spPr bwMode="auto">
          <a:xfrm>
            <a:off x="2040453" y="5008633"/>
            <a:ext cx="1889739" cy="1578577"/>
          </a:xfrm>
          <a:prstGeom prst="rect">
            <a:avLst/>
          </a:prstGeom>
          <a:noFill/>
          <a:ln w="9525">
            <a:noFill/>
            <a:miter lim="800000"/>
            <a:headEnd/>
            <a:tailEnd/>
          </a:ln>
        </p:spPr>
      </p:pic>
      <p:sp>
        <p:nvSpPr>
          <p:cNvPr id="34" name="Right Arrow 9">
            <a:extLst>
              <a:ext uri="{FF2B5EF4-FFF2-40B4-BE49-F238E27FC236}">
                <a16:creationId xmlns:a16="http://schemas.microsoft.com/office/drawing/2014/main" id="{21F4BD54-E899-434E-99F0-3294FD2F30AB}"/>
              </a:ext>
              <a:ext uri="{C183D7F6-B498-43B3-948B-1728B52AA6E4}">
                <adec:decorative xmlns:adec="http://schemas.microsoft.com/office/drawing/2017/decorative" val="1"/>
              </a:ext>
            </a:extLst>
          </p:cNvPr>
          <p:cNvSpPr/>
          <p:nvPr/>
        </p:nvSpPr>
        <p:spPr>
          <a:xfrm rot="19004886" flipV="1">
            <a:off x="1299760" y="2861048"/>
            <a:ext cx="688655" cy="262881"/>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ight Arrow 10">
            <a:extLst>
              <a:ext uri="{FF2B5EF4-FFF2-40B4-BE49-F238E27FC236}">
                <a16:creationId xmlns:a16="http://schemas.microsoft.com/office/drawing/2014/main" id="{CEF777E8-1320-4305-AEBC-F3B3F2150B37}"/>
              </a:ext>
              <a:ext uri="{C183D7F6-B498-43B3-948B-1728B52AA6E4}">
                <adec:decorative xmlns:adec="http://schemas.microsoft.com/office/drawing/2017/decorative" val="1"/>
              </a:ext>
            </a:extLst>
          </p:cNvPr>
          <p:cNvSpPr/>
          <p:nvPr/>
        </p:nvSpPr>
        <p:spPr>
          <a:xfrm rot="2609973" flipV="1">
            <a:off x="1139652" y="4625784"/>
            <a:ext cx="688655" cy="262881"/>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ight Arrow 11">
            <a:extLst>
              <a:ext uri="{FF2B5EF4-FFF2-40B4-BE49-F238E27FC236}">
                <a16:creationId xmlns:a16="http://schemas.microsoft.com/office/drawing/2014/main" id="{155058FE-6576-4724-ADA5-2560E976C146}"/>
              </a:ext>
              <a:ext uri="{C183D7F6-B498-43B3-948B-1728B52AA6E4}">
                <adec:decorative xmlns:adec="http://schemas.microsoft.com/office/drawing/2017/decorative" val="1"/>
              </a:ext>
            </a:extLst>
          </p:cNvPr>
          <p:cNvSpPr/>
          <p:nvPr/>
        </p:nvSpPr>
        <p:spPr>
          <a:xfrm flipV="1">
            <a:off x="1335751" y="3657924"/>
            <a:ext cx="688655" cy="262881"/>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Arrow 12">
            <a:extLst>
              <a:ext uri="{FF2B5EF4-FFF2-40B4-BE49-F238E27FC236}">
                <a16:creationId xmlns:a16="http://schemas.microsoft.com/office/drawing/2014/main" id="{1763E886-2065-4741-8E66-D9175FBF1AAA}"/>
              </a:ext>
              <a:ext uri="{C183D7F6-B498-43B3-948B-1728B52AA6E4}">
                <adec:decorative xmlns:adec="http://schemas.microsoft.com/office/drawing/2017/decorative" val="1"/>
              </a:ext>
            </a:extLst>
          </p:cNvPr>
          <p:cNvSpPr/>
          <p:nvPr/>
        </p:nvSpPr>
        <p:spPr>
          <a:xfrm flipV="1">
            <a:off x="3720973" y="3653082"/>
            <a:ext cx="458846" cy="333929"/>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ight Arrow 13">
            <a:extLst>
              <a:ext uri="{FF2B5EF4-FFF2-40B4-BE49-F238E27FC236}">
                <a16:creationId xmlns:a16="http://schemas.microsoft.com/office/drawing/2014/main" id="{4E3B61CA-F09E-435F-948F-F59DF45F3751}"/>
              </a:ext>
              <a:ext uri="{C183D7F6-B498-43B3-948B-1728B52AA6E4}">
                <adec:decorative xmlns:adec="http://schemas.microsoft.com/office/drawing/2017/decorative" val="1"/>
              </a:ext>
            </a:extLst>
          </p:cNvPr>
          <p:cNvSpPr/>
          <p:nvPr/>
        </p:nvSpPr>
        <p:spPr>
          <a:xfrm rot="19196721" flipV="1">
            <a:off x="3816805" y="4623487"/>
            <a:ext cx="467659" cy="338763"/>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ight Arrow 14">
            <a:extLst>
              <a:ext uri="{FF2B5EF4-FFF2-40B4-BE49-F238E27FC236}">
                <a16:creationId xmlns:a16="http://schemas.microsoft.com/office/drawing/2014/main" id="{E0A62185-1EAE-44E1-9811-20EFA34B6A13}"/>
              </a:ext>
              <a:ext uri="{C183D7F6-B498-43B3-948B-1728B52AA6E4}">
                <adec:decorative xmlns:adec="http://schemas.microsoft.com/office/drawing/2017/decorative" val="1"/>
              </a:ext>
            </a:extLst>
          </p:cNvPr>
          <p:cNvSpPr/>
          <p:nvPr/>
        </p:nvSpPr>
        <p:spPr>
          <a:xfrm rot="2360599" flipV="1">
            <a:off x="3710052" y="2501810"/>
            <a:ext cx="401389" cy="278208"/>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FF9F5AAE-CD96-4CA0-AE3E-0E66469BA81E}"/>
              </a:ext>
            </a:extLst>
          </p:cNvPr>
          <p:cNvSpPr txBox="1"/>
          <p:nvPr/>
        </p:nvSpPr>
        <p:spPr>
          <a:xfrm>
            <a:off x="4338615" y="4470262"/>
            <a:ext cx="2187782" cy="1477328"/>
          </a:xfrm>
          <a:prstGeom prst="rect">
            <a:avLst/>
          </a:prstGeom>
          <a:noFill/>
        </p:spPr>
        <p:txBody>
          <a:bodyPr wrap="square" rtlCol="0">
            <a:spAutoFit/>
          </a:bodyPr>
          <a:lstStyle/>
          <a:p>
            <a:r>
              <a:rPr lang="en-US" sz="1800" b="1" dirty="0"/>
              <a:t>Final product</a:t>
            </a:r>
            <a:r>
              <a:rPr lang="en-US" sz="1800" dirty="0"/>
              <a:t>: hourly, </a:t>
            </a:r>
            <a:r>
              <a:rPr lang="en-US" sz="1800" b="1" dirty="0"/>
              <a:t>speciated</a:t>
            </a:r>
            <a:r>
              <a:rPr lang="en-US" sz="1800" dirty="0"/>
              <a:t>, gridded emissions in a format for an air quality model</a:t>
            </a:r>
          </a:p>
        </p:txBody>
      </p:sp>
      <p:sp>
        <p:nvSpPr>
          <p:cNvPr id="41" name="TextBox 40">
            <a:extLst>
              <a:ext uri="{FF2B5EF4-FFF2-40B4-BE49-F238E27FC236}">
                <a16:creationId xmlns:a16="http://schemas.microsoft.com/office/drawing/2014/main" id="{84CD12F6-D633-40EE-A1BA-4D0253DCDB5F}"/>
              </a:ext>
            </a:extLst>
          </p:cNvPr>
          <p:cNvSpPr txBox="1"/>
          <p:nvPr/>
        </p:nvSpPr>
        <p:spPr>
          <a:xfrm rot="18923076">
            <a:off x="1100791" y="2221755"/>
            <a:ext cx="1039343" cy="523220"/>
          </a:xfrm>
          <a:prstGeom prst="rect">
            <a:avLst/>
          </a:prstGeom>
          <a:noFill/>
        </p:spPr>
        <p:txBody>
          <a:bodyPr wrap="square" rtlCol="0">
            <a:spAutoFit/>
          </a:bodyPr>
          <a:lstStyle/>
          <a:p>
            <a:r>
              <a:rPr lang="en-US" sz="1400" dirty="0"/>
              <a:t>Temporal Profiles</a:t>
            </a:r>
          </a:p>
        </p:txBody>
      </p:sp>
      <p:sp>
        <p:nvSpPr>
          <p:cNvPr id="42" name="TextBox 41">
            <a:extLst>
              <a:ext uri="{FF2B5EF4-FFF2-40B4-BE49-F238E27FC236}">
                <a16:creationId xmlns:a16="http://schemas.microsoft.com/office/drawing/2014/main" id="{80A2D3D4-16F6-4665-8921-5575B84D020A}"/>
              </a:ext>
            </a:extLst>
          </p:cNvPr>
          <p:cNvSpPr txBox="1"/>
          <p:nvPr/>
        </p:nvSpPr>
        <p:spPr>
          <a:xfrm>
            <a:off x="1278333" y="3284331"/>
            <a:ext cx="1795684" cy="307777"/>
          </a:xfrm>
          <a:prstGeom prst="rect">
            <a:avLst/>
          </a:prstGeom>
          <a:noFill/>
        </p:spPr>
        <p:txBody>
          <a:bodyPr wrap="none" rtlCol="0">
            <a:spAutoFit/>
          </a:bodyPr>
          <a:lstStyle/>
          <a:p>
            <a:r>
              <a:rPr lang="en-US" sz="1400" b="1" dirty="0">
                <a:highlight>
                  <a:srgbClr val="FFFF00"/>
                </a:highlight>
              </a:rPr>
              <a:t>Speciation Profiles</a:t>
            </a:r>
          </a:p>
        </p:txBody>
      </p:sp>
      <p:sp>
        <p:nvSpPr>
          <p:cNvPr id="43" name="TextBox 42">
            <a:extLst>
              <a:ext uri="{FF2B5EF4-FFF2-40B4-BE49-F238E27FC236}">
                <a16:creationId xmlns:a16="http://schemas.microsoft.com/office/drawing/2014/main" id="{0A1E6CEB-3F25-4766-9E12-778F81C9450D}"/>
              </a:ext>
            </a:extLst>
          </p:cNvPr>
          <p:cNvSpPr txBox="1"/>
          <p:nvPr/>
        </p:nvSpPr>
        <p:spPr>
          <a:xfrm rot="2778875">
            <a:off x="795777" y="4867983"/>
            <a:ext cx="1495666" cy="307777"/>
          </a:xfrm>
          <a:prstGeom prst="rect">
            <a:avLst/>
          </a:prstGeom>
          <a:noFill/>
        </p:spPr>
        <p:txBody>
          <a:bodyPr wrap="none" rtlCol="0">
            <a:spAutoFit/>
          </a:bodyPr>
          <a:lstStyle/>
          <a:p>
            <a:r>
              <a:rPr lang="en-US" sz="1400" dirty="0"/>
              <a:t>Spatial Surrogates</a:t>
            </a:r>
          </a:p>
        </p:txBody>
      </p:sp>
      <p:sp>
        <p:nvSpPr>
          <p:cNvPr id="44" name="TextBox 43">
            <a:extLst>
              <a:ext uri="{FF2B5EF4-FFF2-40B4-BE49-F238E27FC236}">
                <a16:creationId xmlns:a16="http://schemas.microsoft.com/office/drawing/2014/main" id="{301C6AF1-D615-4F3E-8DC8-9BA5E2DEE7F3}"/>
              </a:ext>
            </a:extLst>
          </p:cNvPr>
          <p:cNvSpPr txBox="1"/>
          <p:nvPr/>
        </p:nvSpPr>
        <p:spPr>
          <a:xfrm>
            <a:off x="17907" y="1207648"/>
            <a:ext cx="6607349" cy="707886"/>
          </a:xfrm>
          <a:prstGeom prst="rect">
            <a:avLst/>
          </a:prstGeom>
          <a:noFill/>
        </p:spPr>
        <p:txBody>
          <a:bodyPr wrap="square" rtlCol="0">
            <a:spAutoFit/>
          </a:bodyPr>
          <a:lstStyle/>
          <a:p>
            <a:r>
              <a:rPr lang="en-US" sz="2000" b="1" u="sng" dirty="0"/>
              <a:t>SMOKE software system performs</a:t>
            </a:r>
          </a:p>
          <a:p>
            <a:r>
              <a:rPr lang="en-US" sz="2000" b="1" u="sng" dirty="0"/>
              <a:t>temporal allocation, speciation and spatial allocation</a:t>
            </a:r>
          </a:p>
        </p:txBody>
      </p:sp>
      <p:sp>
        <p:nvSpPr>
          <p:cNvPr id="45" name="Rectangle 44">
            <a:extLst>
              <a:ext uri="{FF2B5EF4-FFF2-40B4-BE49-F238E27FC236}">
                <a16:creationId xmlns:a16="http://schemas.microsoft.com/office/drawing/2014/main" id="{0D5F4F8A-A40E-42C5-8932-50E5B768034F}"/>
              </a:ext>
              <a:ext uri="{C183D7F6-B498-43B3-948B-1728B52AA6E4}">
                <adec:decorative xmlns:adec="http://schemas.microsoft.com/office/drawing/2017/decorative" val="1"/>
              </a:ext>
            </a:extLst>
          </p:cNvPr>
          <p:cNvSpPr/>
          <p:nvPr/>
        </p:nvSpPr>
        <p:spPr>
          <a:xfrm>
            <a:off x="2053250" y="1470466"/>
            <a:ext cx="3295110" cy="5073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49" name="TextBox 48">
            <a:extLst>
              <a:ext uri="{FF2B5EF4-FFF2-40B4-BE49-F238E27FC236}">
                <a16:creationId xmlns:a16="http://schemas.microsoft.com/office/drawing/2014/main" id="{65FDEFBF-3EE1-4DDD-B384-3694B43EC527}"/>
              </a:ext>
            </a:extLst>
          </p:cNvPr>
          <p:cNvSpPr txBox="1"/>
          <p:nvPr/>
        </p:nvSpPr>
        <p:spPr>
          <a:xfrm>
            <a:off x="6569968" y="1287979"/>
            <a:ext cx="2556125" cy="5509200"/>
          </a:xfrm>
          <a:prstGeom prst="rect">
            <a:avLst/>
          </a:prstGeom>
          <a:noFill/>
        </p:spPr>
        <p:txBody>
          <a:bodyPr wrap="square" rtlCol="0">
            <a:spAutoFit/>
          </a:bodyPr>
          <a:lstStyle/>
          <a:p>
            <a:pPr marL="285750" indent="-285750">
              <a:buFont typeface="Arial" panose="020B0604020202020204" pitchFamily="34" charset="0"/>
              <a:buChar char="•"/>
            </a:pPr>
            <a:r>
              <a:rPr lang="en-US" sz="1600" dirty="0"/>
              <a:t>VOC and PM</a:t>
            </a:r>
            <a:r>
              <a:rPr lang="en-US" sz="1600" baseline="-25000" dirty="0"/>
              <a:t>2.5</a:t>
            </a:r>
            <a:r>
              <a:rPr lang="en-US" sz="1600" dirty="0"/>
              <a:t> need to be speciated into chemical components for photochemical modeling</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Each speciation profile is cross-referenced to an inventory source by source classification code (SCC), pollutant, and potentially by region</a:t>
            </a:r>
          </a:p>
          <a:p>
            <a:endParaRPr lang="en-US" sz="1600" dirty="0"/>
          </a:p>
          <a:p>
            <a:pPr marL="285750" indent="-285750">
              <a:buFont typeface="Arial" panose="020B0604020202020204" pitchFamily="34" charset="0"/>
              <a:buChar char="•"/>
            </a:pPr>
            <a:r>
              <a:rPr lang="en-US" sz="1600" dirty="0"/>
              <a:t>Thousands of SCCs in the NEI are mapped to a few hundred profiles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err="1"/>
              <a:t>Onroad</a:t>
            </a:r>
            <a:r>
              <a:rPr lang="en-US" sz="1600" dirty="0"/>
              <a:t> mobile source emissions species come directly from the EPA MOVES model</a:t>
            </a:r>
          </a:p>
        </p:txBody>
      </p:sp>
    </p:spTree>
    <p:extLst>
      <p:ext uri="{BB962C8B-B14F-4D97-AF65-F5344CB8AC3E}">
        <p14:creationId xmlns:p14="http://schemas.microsoft.com/office/powerpoint/2010/main" val="410311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34"/>
                                        </p:tgtEl>
                                        <p:attrNameLst>
                                          <p:attrName>style.opacity</p:attrName>
                                        </p:attrNameLst>
                                      </p:cBhvr>
                                      <p:to>
                                        <p:strVal val="0.5"/>
                                      </p:to>
                                    </p:set>
                                    <p:animEffect filter="image" prLst="opacity: 0.5">
                                      <p:cBhvr rctx="IE">
                                        <p:cTn id="7" dur="indefinite"/>
                                        <p:tgtEl>
                                          <p:spTgt spid="34"/>
                                        </p:tgtEl>
                                      </p:cBhvr>
                                    </p:animEffect>
                                  </p:childTnLst>
                                </p:cTn>
                              </p:par>
                              <p:par>
                                <p:cTn id="8" presetID="9" presetClass="emph" presetSubtype="0" grpId="0" nodeType="withEffect">
                                  <p:stCondLst>
                                    <p:cond delay="0"/>
                                  </p:stCondLst>
                                  <p:childTnLst>
                                    <p:set>
                                      <p:cBhvr rctx="PPT">
                                        <p:cTn id="9" dur="indefinite"/>
                                        <p:tgtEl>
                                          <p:spTgt spid="41"/>
                                        </p:tgtEl>
                                        <p:attrNameLst>
                                          <p:attrName>style.opacity</p:attrName>
                                        </p:attrNameLst>
                                      </p:cBhvr>
                                      <p:to>
                                        <p:strVal val="0.5"/>
                                      </p:to>
                                    </p:set>
                                    <p:animEffect filter="image" prLst="opacity: 0.5">
                                      <p:cBhvr rctx="IE">
                                        <p:cTn id="10" dur="indefinite"/>
                                        <p:tgtEl>
                                          <p:spTgt spid="41"/>
                                        </p:tgtEl>
                                      </p:cBhvr>
                                    </p:animEffect>
                                  </p:childTnLst>
                                </p:cTn>
                              </p:par>
                              <p:par>
                                <p:cTn id="11" presetID="9" presetClass="emph" presetSubtype="0" grpId="0" nodeType="withEffect">
                                  <p:stCondLst>
                                    <p:cond delay="0"/>
                                  </p:stCondLst>
                                  <p:childTnLst>
                                    <p:set>
                                      <p:cBhvr rctx="PPT">
                                        <p:cTn id="12" dur="indefinite"/>
                                        <p:tgtEl>
                                          <p:spTgt spid="31"/>
                                        </p:tgtEl>
                                        <p:attrNameLst>
                                          <p:attrName>style.opacity</p:attrName>
                                        </p:attrNameLst>
                                      </p:cBhvr>
                                      <p:to>
                                        <p:strVal val="0.5"/>
                                      </p:to>
                                    </p:set>
                                    <p:animEffect filter="image" prLst="opacity: 0.5">
                                      <p:cBhvr rctx="IE">
                                        <p:cTn id="13" dur="indefinite"/>
                                        <p:tgtEl>
                                          <p:spTgt spid="31"/>
                                        </p:tgtEl>
                                      </p:cBhvr>
                                    </p:animEffect>
                                  </p:childTnLst>
                                </p:cTn>
                              </p:par>
                              <p:par>
                                <p:cTn id="14" presetID="9" presetClass="emph" presetSubtype="0" grpId="0" nodeType="withEffect">
                                  <p:stCondLst>
                                    <p:cond delay="0"/>
                                  </p:stCondLst>
                                  <p:childTnLst>
                                    <p:set>
                                      <p:cBhvr rctx="PPT">
                                        <p:cTn id="15" dur="indefinite"/>
                                        <p:tgtEl>
                                          <p:spTgt spid="39"/>
                                        </p:tgtEl>
                                        <p:attrNameLst>
                                          <p:attrName>style.opacity</p:attrName>
                                        </p:attrNameLst>
                                      </p:cBhvr>
                                      <p:to>
                                        <p:strVal val="0.5"/>
                                      </p:to>
                                    </p:set>
                                    <p:animEffect filter="image" prLst="opacity: 0.5">
                                      <p:cBhvr rctx="IE">
                                        <p:cTn id="16" dur="indefinite"/>
                                        <p:tgtEl>
                                          <p:spTgt spid="39"/>
                                        </p:tgtEl>
                                      </p:cBhvr>
                                    </p:animEffect>
                                  </p:childTnLst>
                                </p:cTn>
                              </p:par>
                              <p:par>
                                <p:cTn id="17" presetID="9" presetClass="emph" presetSubtype="0" grpId="0" nodeType="withEffect">
                                  <p:stCondLst>
                                    <p:cond delay="0"/>
                                  </p:stCondLst>
                                  <p:childTnLst>
                                    <p:set>
                                      <p:cBhvr rctx="PPT">
                                        <p:cTn id="18" dur="indefinite"/>
                                        <p:tgtEl>
                                          <p:spTgt spid="38"/>
                                        </p:tgtEl>
                                        <p:attrNameLst>
                                          <p:attrName>style.opacity</p:attrName>
                                        </p:attrNameLst>
                                      </p:cBhvr>
                                      <p:to>
                                        <p:strVal val="0.5"/>
                                      </p:to>
                                    </p:set>
                                    <p:animEffect filter="image" prLst="opacity: 0.5">
                                      <p:cBhvr rctx="IE">
                                        <p:cTn id="19" dur="indefinite"/>
                                        <p:tgtEl>
                                          <p:spTgt spid="38"/>
                                        </p:tgtEl>
                                      </p:cBhvr>
                                    </p:animEffect>
                                  </p:childTnLst>
                                </p:cTn>
                              </p:par>
                              <p:par>
                                <p:cTn id="20" presetID="9" presetClass="emph" presetSubtype="0" nodeType="withEffect">
                                  <p:stCondLst>
                                    <p:cond delay="0"/>
                                  </p:stCondLst>
                                  <p:childTnLst>
                                    <p:set>
                                      <p:cBhvr rctx="PPT">
                                        <p:cTn id="21" dur="indefinite"/>
                                        <p:tgtEl>
                                          <p:spTgt spid="33"/>
                                        </p:tgtEl>
                                        <p:attrNameLst>
                                          <p:attrName>style.opacity</p:attrName>
                                        </p:attrNameLst>
                                      </p:cBhvr>
                                      <p:to>
                                        <p:strVal val="0.5"/>
                                      </p:to>
                                    </p:set>
                                    <p:animEffect filter="image" prLst="opacity: 0.5">
                                      <p:cBhvr rctx="IE">
                                        <p:cTn id="22" dur="indefinite"/>
                                        <p:tgtEl>
                                          <p:spTgt spid="33"/>
                                        </p:tgtEl>
                                      </p:cBhvr>
                                    </p:animEffect>
                                  </p:childTnLst>
                                </p:cTn>
                              </p:par>
                              <p:par>
                                <p:cTn id="23" presetID="9" presetClass="emph" presetSubtype="0" grpId="0" nodeType="withEffect">
                                  <p:stCondLst>
                                    <p:cond delay="0"/>
                                  </p:stCondLst>
                                  <p:childTnLst>
                                    <p:set>
                                      <p:cBhvr rctx="PPT">
                                        <p:cTn id="24" dur="indefinite"/>
                                        <p:tgtEl>
                                          <p:spTgt spid="43"/>
                                        </p:tgtEl>
                                        <p:attrNameLst>
                                          <p:attrName>style.opacity</p:attrName>
                                        </p:attrNameLst>
                                      </p:cBhvr>
                                      <p:to>
                                        <p:strVal val="0.5"/>
                                      </p:to>
                                    </p:set>
                                    <p:animEffect filter="image" prLst="opacity: 0.5">
                                      <p:cBhvr rctx="IE">
                                        <p:cTn id="25" dur="indefinite"/>
                                        <p:tgtEl>
                                          <p:spTgt spid="43"/>
                                        </p:tgtEl>
                                      </p:cBhvr>
                                    </p:animEffect>
                                  </p:childTnLst>
                                </p:cTn>
                              </p:par>
                              <p:par>
                                <p:cTn id="26" presetID="9" presetClass="emph" presetSubtype="0" grpId="0" nodeType="withEffect">
                                  <p:stCondLst>
                                    <p:cond delay="0"/>
                                  </p:stCondLst>
                                  <p:childTnLst>
                                    <p:set>
                                      <p:cBhvr rctx="PPT">
                                        <p:cTn id="27" dur="indefinite"/>
                                        <p:tgtEl>
                                          <p:spTgt spid="35"/>
                                        </p:tgtEl>
                                        <p:attrNameLst>
                                          <p:attrName>style.opacity</p:attrName>
                                        </p:attrNameLst>
                                      </p:cBhvr>
                                      <p:to>
                                        <p:strVal val="0.5"/>
                                      </p:to>
                                    </p:set>
                                    <p:animEffect filter="image" prLst="opacity: 0.5">
                                      <p:cBhvr rctx="IE">
                                        <p:cTn id="28" dur="indefinite"/>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P spid="34" grpId="0" animBg="1"/>
      <p:bldP spid="35" grpId="0" animBg="1"/>
      <p:bldP spid="38" grpId="0" animBg="1"/>
      <p:bldP spid="39" grpId="0" animBg="1"/>
      <p:bldP spid="41"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nchor="t"/>
          <a:lstStyle/>
          <a:p>
            <a:r>
              <a:rPr lang="en-US" dirty="0">
                <a:cs typeface="Arial"/>
              </a:rPr>
              <a:t>CLASS OBJECTIVES</a:t>
            </a:r>
          </a:p>
        </p:txBody>
      </p:sp>
      <p:sp>
        <p:nvSpPr>
          <p:cNvPr id="3" name="Content Placeholder 2"/>
          <p:cNvSpPr>
            <a:spLocks noGrp="1"/>
          </p:cNvSpPr>
          <p:nvPr>
            <p:ph idx="1"/>
            <p:extLst/>
          </p:nvPr>
        </p:nvSpPr>
        <p:spPr>
          <a:xfrm>
            <a:off x="533400" y="2056482"/>
            <a:ext cx="7772400" cy="3429000"/>
          </a:xfrm>
        </p:spPr>
        <p:txBody>
          <a:bodyPr anchor="t"/>
          <a:lstStyle/>
          <a:p>
            <a:r>
              <a:rPr lang="en-US" sz="2000" dirty="0">
                <a:cs typeface="Arial"/>
              </a:rPr>
              <a:t>To introduce you to SPECIATE, its content and use</a:t>
            </a:r>
          </a:p>
          <a:p>
            <a:r>
              <a:rPr lang="en-US" sz="2000" dirty="0">
                <a:cs typeface="Arial"/>
              </a:rPr>
              <a:t>To introduce you to the SPECIATE Web Browser and its use</a:t>
            </a:r>
          </a:p>
          <a:p>
            <a:r>
              <a:rPr lang="en-US" sz="2000" dirty="0">
                <a:cs typeface="Arial"/>
              </a:rPr>
              <a:t>To discuss the recent release of additional data and data base changes --- SPECIATE5.0</a:t>
            </a:r>
          </a:p>
          <a:p>
            <a:r>
              <a:rPr lang="en-US" sz="2000" dirty="0">
                <a:cs typeface="Arial"/>
              </a:rPr>
              <a:t>To provide an opportunity to ask questions about SPECIATE</a:t>
            </a:r>
          </a:p>
          <a:p>
            <a:r>
              <a:rPr lang="en-US" sz="2000" dirty="0">
                <a:cs typeface="Arial"/>
              </a:rPr>
              <a:t>To inform data developers what is needed to get data into SPECIATE</a:t>
            </a:r>
          </a:p>
          <a:p>
            <a:r>
              <a:rPr lang="en-US" sz="2000" dirty="0">
                <a:cs typeface="Arial"/>
              </a:rPr>
              <a:t>To present the how the SPECIATE weight percent information gets converted to the speciation inputs used in SMOKE (GSPRO)</a:t>
            </a:r>
          </a:p>
          <a:p>
            <a:endParaRPr lang="en-US" sz="2000" dirty="0">
              <a:cs typeface="Arial"/>
            </a:endParaRPr>
          </a:p>
          <a:p>
            <a:r>
              <a:rPr lang="en-US" sz="2000" dirty="0">
                <a:cs typeface="Arial"/>
              </a:rPr>
              <a:t>HEADS UP ON SPECIATION at the CONFERENCE</a:t>
            </a:r>
          </a:p>
        </p:txBody>
      </p:sp>
      <p:sp>
        <p:nvSpPr>
          <p:cNvPr id="5" name="Slide Number Placeholder 4"/>
          <p:cNvSpPr>
            <a:spLocks noGrp="1"/>
          </p:cNvSpPr>
          <p:nvPr>
            <p:ph type="sldNum" sz="quarter" idx="12"/>
          </p:nvPr>
        </p:nvSpPr>
        <p:spPr/>
        <p:txBody>
          <a:bodyPr/>
          <a:lstStyle/>
          <a:p>
            <a:pPr>
              <a:defRPr/>
            </a:pPr>
            <a:fld id="{BEF2A795-0D1C-4340-A163-773CC4D3E4EC}" type="slidenum">
              <a:rPr lang="en-US"/>
              <a:pPr>
                <a:defRPr/>
              </a:pPr>
              <a:t>3</a:t>
            </a:fld>
            <a:endParaRPr lang="en-US" dirty="0"/>
          </a:p>
        </p:txBody>
      </p:sp>
      <p:sp>
        <p:nvSpPr>
          <p:cNvPr id="6" name="Footer Placeholder 5">
            <a:extLst>
              <a:ext uri="{FF2B5EF4-FFF2-40B4-BE49-F238E27FC236}">
                <a16:creationId xmlns:a16="http://schemas.microsoft.com/office/drawing/2014/main" id="{FBF24297-F466-4FAC-93E7-769D596E65A8}"/>
              </a:ext>
            </a:extLst>
          </p:cNvPr>
          <p:cNvSpPr>
            <a:spLocks noGrp="1"/>
          </p:cNvSpPr>
          <p:nvPr>
            <p:ph type="ftr" sz="quarter" idx="11"/>
          </p:nvPr>
        </p:nvSpPr>
        <p:spPr/>
        <p:txBody>
          <a:bodyPr/>
          <a:lstStyle/>
          <a:p>
            <a:pPr>
              <a:defRPr/>
            </a:pPr>
            <a:r>
              <a:rPr lang="en-US" dirty="0"/>
              <a:t>2019 International Emissions Inventory Conference, SPECIATE Training, July 29, 2019</a:t>
            </a:r>
          </a:p>
        </p:txBody>
      </p:sp>
    </p:spTree>
    <p:extLst>
      <p:ext uri="{BB962C8B-B14F-4D97-AF65-F5344CB8AC3E}">
        <p14:creationId xmlns:p14="http://schemas.microsoft.com/office/powerpoint/2010/main" val="1721286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457200" y="804380"/>
            <a:ext cx="8229600" cy="483858"/>
          </a:xfrm>
        </p:spPr>
        <p:txBody>
          <a:bodyPr>
            <a:noAutofit/>
          </a:bodyPr>
          <a:lstStyle/>
          <a:p>
            <a:r>
              <a:rPr lang="en-US" sz="2800" dirty="0">
                <a:solidFill>
                  <a:srgbClr val="026CB6"/>
                </a:solidFill>
                <a:latin typeface="Arial"/>
                <a:cs typeface="Arial"/>
              </a:rPr>
              <a:t>SPECIATE Doesn’t Feed Directly Into SMOKE</a:t>
            </a:r>
          </a:p>
        </p:txBody>
      </p:sp>
      <p:sp>
        <p:nvSpPr>
          <p:cNvPr id="3" name="Content Placeholder 2"/>
          <p:cNvSpPr>
            <a:spLocks noGrp="1"/>
          </p:cNvSpPr>
          <p:nvPr>
            <p:ph idx="1"/>
          </p:nvPr>
        </p:nvSpPr>
        <p:spPr>
          <a:xfrm>
            <a:off x="26276" y="1551778"/>
            <a:ext cx="8235696" cy="809871"/>
          </a:xfrm>
        </p:spPr>
        <p:txBody>
          <a:bodyPr>
            <a:normAutofit fontScale="70000" lnSpcReduction="20000"/>
          </a:bodyPr>
          <a:lstStyle/>
          <a:p>
            <a:pPr lvl="1"/>
            <a:r>
              <a:rPr lang="en-US" dirty="0"/>
              <a:t>Develop chemical-mechanism specific profiles from profiles in SPECIATE</a:t>
            </a:r>
          </a:p>
          <a:p>
            <a:pPr lvl="1"/>
            <a:r>
              <a:rPr lang="en-US" dirty="0"/>
              <a:t>Assign sources to profiles</a:t>
            </a:r>
          </a:p>
        </p:txBody>
      </p:sp>
      <p:sp>
        <p:nvSpPr>
          <p:cNvPr id="6" name="Rectangle 5"/>
          <p:cNvSpPr/>
          <p:nvPr>
            <p:extLst/>
          </p:nvPr>
        </p:nvSpPr>
        <p:spPr>
          <a:xfrm>
            <a:off x="124631" y="4149809"/>
            <a:ext cx="1499919" cy="14907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Emission Inventories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Criteria </a:t>
            </a:r>
            <a:r>
              <a:rPr lang="en-US" sz="1200" kern="0" dirty="0">
                <a:solidFill>
                  <a:sysClr val="windowText" lastClr="000000"/>
                </a:solidFill>
              </a:rPr>
              <a:t>Air</a:t>
            </a:r>
            <a:r>
              <a:rPr kumimoji="0" lang="en-US" sz="1200" b="0" i="0" u="none" strike="noStrike" kern="0" cap="none" spc="0" normalizeH="0" baseline="0" noProof="0" dirty="0">
                <a:ln>
                  <a:noFill/>
                </a:ln>
                <a:solidFill>
                  <a:sysClr val="windowText" lastClr="000000"/>
                </a:solidFill>
                <a:effectLst/>
                <a:uLnTx/>
                <a:uFillTx/>
              </a:rPr>
              <a:t> Pollutants, Hazardous</a:t>
            </a:r>
            <a:r>
              <a:rPr kumimoji="0" lang="en-US" sz="1200" b="0" i="0" u="none" strike="noStrike" kern="0" cap="none" spc="0" normalizeH="0" noProof="0" dirty="0">
                <a:ln>
                  <a:noFill/>
                </a:ln>
                <a:solidFill>
                  <a:sysClr val="windowText" lastClr="000000"/>
                </a:solidFill>
                <a:effectLst/>
                <a:uLnTx/>
                <a:uFillTx/>
              </a:rPr>
              <a:t> Air Pollutants</a:t>
            </a:r>
            <a:br>
              <a:rPr lang="en-US" dirty="0"/>
            </a:br>
            <a:endParaRPr kumimoji="0" lang="en-US" sz="1400" b="0" i="0" u="none" strike="noStrike" kern="0" cap="none" spc="0" normalizeH="0" baseline="0" noProof="0" dirty="0">
              <a:ln>
                <a:noFill/>
              </a:ln>
              <a:solidFill>
                <a:sysClr val="windowText" lastClr="000000"/>
              </a:solidFill>
              <a:effectLst/>
              <a:uLnTx/>
              <a:uFillTx/>
            </a:endParaRPr>
          </a:p>
        </p:txBody>
      </p:sp>
      <p:pic>
        <p:nvPicPr>
          <p:cNvPr id="8" name="Picture 7" descr="Speci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9178" y="2392208"/>
            <a:ext cx="1523820" cy="1076833"/>
          </a:xfrm>
          <a:prstGeom prst="rect">
            <a:avLst/>
          </a:prstGeom>
        </p:spPr>
      </p:pic>
      <p:sp>
        <p:nvSpPr>
          <p:cNvPr id="11" name="Right Arrow 10">
            <a:extLst>
              <a:ext uri="{C183D7F6-B498-43B3-948B-1728B52AA6E4}">
                <adec:decorative xmlns:adec="http://schemas.microsoft.com/office/drawing/2017/decorative" val="1"/>
              </a:ext>
            </a:extLst>
          </p:cNvPr>
          <p:cNvSpPr/>
          <p:nvPr/>
        </p:nvSpPr>
        <p:spPr>
          <a:xfrm rot="10800000" flipV="1">
            <a:off x="5757187" y="3845183"/>
            <a:ext cx="688655" cy="262881"/>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 name="Right Arrow 11">
            <a:extLst>
              <a:ext uri="{C183D7F6-B498-43B3-948B-1728B52AA6E4}">
                <adec:decorative xmlns:adec="http://schemas.microsoft.com/office/drawing/2017/decorative" val="1"/>
              </a:ext>
            </a:extLst>
          </p:cNvPr>
          <p:cNvSpPr/>
          <p:nvPr/>
        </p:nvSpPr>
        <p:spPr>
          <a:xfrm flipV="1">
            <a:off x="1624550" y="4829556"/>
            <a:ext cx="621214" cy="231912"/>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 name="Right Arrow 14">
            <a:extLst>
              <a:ext uri="{C183D7F6-B498-43B3-948B-1728B52AA6E4}">
                <adec:decorative xmlns:adec="http://schemas.microsoft.com/office/drawing/2017/decorative" val="1"/>
              </a:ext>
            </a:extLst>
          </p:cNvPr>
          <p:cNvSpPr/>
          <p:nvPr/>
        </p:nvSpPr>
        <p:spPr>
          <a:xfrm rot="5400000" flipV="1">
            <a:off x="3930519" y="3494274"/>
            <a:ext cx="259565" cy="261397"/>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2"/>
          </p:nvPr>
        </p:nvSpPr>
        <p:spPr/>
        <p:txBody>
          <a:bodyPr/>
          <a:lstStyle/>
          <a:p>
            <a:fld id="{61C894BD-DCE2-4A96-A9AF-225BBEAC2A40}" type="slidenum">
              <a:rPr lang="en-US" smtClean="0"/>
              <a:pPr/>
              <a:t>39</a:t>
            </a:fld>
            <a:endParaRPr lang="en-US"/>
          </a:p>
        </p:txBody>
      </p:sp>
      <p:sp>
        <p:nvSpPr>
          <p:cNvPr id="4" name="TextBox 3"/>
          <p:cNvSpPr txBox="1"/>
          <p:nvPr/>
        </p:nvSpPr>
        <p:spPr>
          <a:xfrm>
            <a:off x="2252663" y="4713288"/>
            <a:ext cx="4094981" cy="461665"/>
          </a:xfrm>
          <a:prstGeom prst="rect">
            <a:avLst/>
          </a:prstGeom>
          <a:noFill/>
          <a:ln>
            <a:solidFill>
              <a:srgbClr val="0070B9"/>
            </a:solidFill>
          </a:ln>
        </p:spPr>
        <p:txBody>
          <a:bodyPr wrap="square" rtlCol="0" anchor="t">
            <a:spAutoFit/>
          </a:bodyPr>
          <a:lstStyle/>
          <a:p>
            <a:r>
              <a:rPr lang="en-US" b="1" dirty="0">
                <a:solidFill>
                  <a:srgbClr val="003F69"/>
                </a:solidFill>
              </a:rPr>
              <a:t>SMOKE - Emissions Model</a:t>
            </a:r>
          </a:p>
        </p:txBody>
      </p:sp>
      <p:sp>
        <p:nvSpPr>
          <p:cNvPr id="24" name="TextBox 23"/>
          <p:cNvSpPr txBox="1"/>
          <p:nvPr>
            <p:extLst/>
          </p:nvPr>
        </p:nvSpPr>
        <p:spPr>
          <a:xfrm>
            <a:off x="3110863" y="3792193"/>
            <a:ext cx="2570890" cy="461665"/>
          </a:xfrm>
          <a:prstGeom prst="rect">
            <a:avLst/>
          </a:prstGeom>
          <a:noFill/>
          <a:ln>
            <a:solidFill>
              <a:srgbClr val="0070B9"/>
            </a:solidFill>
          </a:ln>
        </p:spPr>
        <p:txBody>
          <a:bodyPr wrap="square" rtlCol="0" anchor="t">
            <a:spAutoFit/>
          </a:bodyPr>
          <a:lstStyle/>
          <a:p>
            <a:pPr algn="ctr"/>
            <a:r>
              <a:rPr lang="en-US" dirty="0"/>
              <a:t>Speciation Tool</a:t>
            </a:r>
            <a:endParaRPr lang="en-US"/>
          </a:p>
        </p:txBody>
      </p:sp>
      <p:sp>
        <p:nvSpPr>
          <p:cNvPr id="25" name="Right Arrow 24">
            <a:extLst>
              <a:ext uri="{C183D7F6-B498-43B3-948B-1728B52AA6E4}">
                <adec:decorative xmlns:adec="http://schemas.microsoft.com/office/drawing/2017/decorative" val="1"/>
              </a:ext>
            </a:extLst>
          </p:cNvPr>
          <p:cNvSpPr/>
          <p:nvPr/>
        </p:nvSpPr>
        <p:spPr>
          <a:xfrm rot="5400000" flipV="1">
            <a:off x="3930520" y="4290380"/>
            <a:ext cx="259565" cy="261397"/>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TextBox 4"/>
          <p:cNvSpPr txBox="1"/>
          <p:nvPr/>
        </p:nvSpPr>
        <p:spPr>
          <a:xfrm>
            <a:off x="4085432" y="4431969"/>
            <a:ext cx="4933244" cy="307777"/>
          </a:xfrm>
          <a:prstGeom prst="rect">
            <a:avLst/>
          </a:prstGeom>
          <a:noFill/>
        </p:spPr>
        <p:txBody>
          <a:bodyPr wrap="square" rtlCol="0">
            <a:spAutoFit/>
          </a:bodyPr>
          <a:lstStyle/>
          <a:p>
            <a:r>
              <a:rPr lang="en-US" sz="1400" b="1" dirty="0">
                <a:solidFill>
                  <a:srgbClr val="FF0000"/>
                </a:solidFill>
              </a:rPr>
              <a:t>GSPRO</a:t>
            </a:r>
            <a:r>
              <a:rPr lang="en-US" sz="1400" b="1" dirty="0">
                <a:solidFill>
                  <a:schemeClr val="accent4"/>
                </a:solidFill>
              </a:rPr>
              <a:t>: mechanism-specific profiles, </a:t>
            </a:r>
            <a:r>
              <a:rPr lang="en-US" sz="1400" b="1" dirty="0">
                <a:solidFill>
                  <a:srgbClr val="FF0000"/>
                </a:solidFill>
              </a:rPr>
              <a:t>GSCNV</a:t>
            </a:r>
          </a:p>
        </p:txBody>
      </p:sp>
      <p:sp>
        <p:nvSpPr>
          <p:cNvPr id="20" name="TextBox 19"/>
          <p:cNvSpPr txBox="1"/>
          <p:nvPr/>
        </p:nvSpPr>
        <p:spPr>
          <a:xfrm>
            <a:off x="2623753" y="3379196"/>
            <a:ext cx="1676400" cy="430887"/>
          </a:xfrm>
          <a:prstGeom prst="rect">
            <a:avLst/>
          </a:prstGeom>
          <a:noFill/>
        </p:spPr>
        <p:txBody>
          <a:bodyPr wrap="square" rtlCol="0">
            <a:spAutoFit/>
          </a:bodyPr>
          <a:lstStyle/>
          <a:p>
            <a:r>
              <a:rPr lang="en-US" sz="1100" dirty="0"/>
              <a:t>Speciation profiles, species properties</a:t>
            </a:r>
          </a:p>
        </p:txBody>
      </p:sp>
      <p:sp>
        <p:nvSpPr>
          <p:cNvPr id="26" name="TextBox 25"/>
          <p:cNvSpPr txBox="1"/>
          <p:nvPr/>
        </p:nvSpPr>
        <p:spPr>
          <a:xfrm>
            <a:off x="6487401" y="3601955"/>
            <a:ext cx="1752080" cy="738664"/>
          </a:xfrm>
          <a:prstGeom prst="rect">
            <a:avLst/>
          </a:prstGeom>
          <a:noFill/>
        </p:spPr>
        <p:txBody>
          <a:bodyPr wrap="square" rtlCol="0">
            <a:spAutoFit/>
          </a:bodyPr>
          <a:lstStyle/>
          <a:p>
            <a:r>
              <a:rPr lang="en-US" sz="1400" dirty="0"/>
              <a:t>Chemical mechanism mappings</a:t>
            </a:r>
          </a:p>
        </p:txBody>
      </p:sp>
      <p:sp>
        <p:nvSpPr>
          <p:cNvPr id="27" name="Right Arrow 26">
            <a:extLst>
              <a:ext uri="{C183D7F6-B498-43B3-948B-1728B52AA6E4}">
                <adec:decorative xmlns:adec="http://schemas.microsoft.com/office/drawing/2017/decorative" val="1"/>
              </a:ext>
            </a:extLst>
          </p:cNvPr>
          <p:cNvSpPr/>
          <p:nvPr/>
        </p:nvSpPr>
        <p:spPr>
          <a:xfrm rot="5400000" flipV="1">
            <a:off x="3930519" y="5345336"/>
            <a:ext cx="259565" cy="261397"/>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 name="TextBox 27"/>
          <p:cNvSpPr txBox="1"/>
          <p:nvPr/>
        </p:nvSpPr>
        <p:spPr>
          <a:xfrm>
            <a:off x="2441031" y="5786735"/>
            <a:ext cx="3878082" cy="461665"/>
          </a:xfrm>
          <a:prstGeom prst="rect">
            <a:avLst/>
          </a:prstGeom>
          <a:noFill/>
          <a:ln>
            <a:solidFill>
              <a:srgbClr val="0070B9"/>
            </a:solidFill>
          </a:ln>
        </p:spPr>
        <p:txBody>
          <a:bodyPr wrap="square" rtlCol="0">
            <a:spAutoFit/>
          </a:bodyPr>
          <a:lstStyle/>
          <a:p>
            <a:r>
              <a:rPr lang="en-US" dirty="0"/>
              <a:t>Model Species Emissions</a:t>
            </a:r>
          </a:p>
        </p:txBody>
      </p:sp>
      <p:sp>
        <p:nvSpPr>
          <p:cNvPr id="29" name="Right Arrow 28">
            <a:extLst>
              <a:ext uri="{C183D7F6-B498-43B3-948B-1728B52AA6E4}">
                <adec:decorative xmlns:adec="http://schemas.microsoft.com/office/drawing/2017/decorative" val="1"/>
              </a:ext>
            </a:extLst>
          </p:cNvPr>
          <p:cNvSpPr/>
          <p:nvPr/>
        </p:nvSpPr>
        <p:spPr>
          <a:xfrm rot="10800000" flipV="1">
            <a:off x="6370833" y="4815958"/>
            <a:ext cx="688655" cy="262881"/>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 name="TextBox 29"/>
          <p:cNvSpPr txBox="1"/>
          <p:nvPr/>
        </p:nvSpPr>
        <p:spPr>
          <a:xfrm>
            <a:off x="7127107" y="4793509"/>
            <a:ext cx="1981200" cy="523220"/>
          </a:xfrm>
          <a:prstGeom prst="rect">
            <a:avLst/>
          </a:prstGeom>
          <a:noFill/>
        </p:spPr>
        <p:txBody>
          <a:bodyPr wrap="square" rtlCol="0">
            <a:spAutoFit/>
          </a:bodyPr>
          <a:lstStyle/>
          <a:p>
            <a:r>
              <a:rPr lang="en-US" sz="1400" b="1" dirty="0">
                <a:solidFill>
                  <a:srgbClr val="FF0000"/>
                </a:solidFill>
              </a:rPr>
              <a:t>GSREF</a:t>
            </a:r>
            <a:r>
              <a:rPr lang="en-US" sz="1400" b="1" dirty="0">
                <a:solidFill>
                  <a:schemeClr val="accent4"/>
                </a:solidFill>
              </a:rPr>
              <a:t>: SCC/FIPs-to-profile mapping </a:t>
            </a:r>
          </a:p>
        </p:txBody>
      </p:sp>
      <p:sp>
        <p:nvSpPr>
          <p:cNvPr id="10" name="Footer Placeholder 9">
            <a:extLst>
              <a:ext uri="{FF2B5EF4-FFF2-40B4-BE49-F238E27FC236}">
                <a16:creationId xmlns:a16="http://schemas.microsoft.com/office/drawing/2014/main" id="{9FB9A0A2-F226-4BDE-8B46-13BA4CE29A7B}"/>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19935074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17672" y="301772"/>
            <a:ext cx="8229600" cy="1143000"/>
          </a:xfrm>
        </p:spPr>
        <p:txBody>
          <a:bodyPr>
            <a:normAutofit fontScale="90000"/>
          </a:bodyPr>
          <a:lstStyle/>
          <a:p>
            <a:r>
              <a:rPr lang="en-US" dirty="0">
                <a:solidFill>
                  <a:srgbClr val="026CB6"/>
                </a:solidFill>
              </a:rPr>
              <a:t>PM</a:t>
            </a:r>
            <a:r>
              <a:rPr lang="en-US" baseline="-25000" dirty="0">
                <a:solidFill>
                  <a:srgbClr val="026CB6"/>
                </a:solidFill>
              </a:rPr>
              <a:t>2.5</a:t>
            </a:r>
            <a:r>
              <a:rPr lang="en-US" dirty="0">
                <a:solidFill>
                  <a:srgbClr val="026CB6"/>
                </a:solidFill>
              </a:rPr>
              <a:t> SPECIATION- MODELING PROFILE EXAMPLE</a:t>
            </a:r>
          </a:p>
        </p:txBody>
      </p:sp>
      <p:graphicFrame>
        <p:nvGraphicFramePr>
          <p:cNvPr id="7" name="Table 6"/>
          <p:cNvGraphicFramePr>
            <a:graphicFrameLocks noGrp="1"/>
          </p:cNvGraphicFramePr>
          <p:nvPr>
            <p:extLst>
              <p:ext uri="{D42A27DB-BD31-4B8C-83A1-F6EECF244321}">
                <p14:modId xmlns:p14="http://schemas.microsoft.com/office/powerpoint/2010/main" val="3281413263"/>
              </p:ext>
            </p:extLst>
          </p:nvPr>
        </p:nvGraphicFramePr>
        <p:xfrm>
          <a:off x="627935" y="2032966"/>
          <a:ext cx="3886201" cy="4463041"/>
        </p:xfrm>
        <a:graphic>
          <a:graphicData uri="http://schemas.openxmlformats.org/drawingml/2006/table">
            <a:tbl>
              <a:tblPr>
                <a:tableStyleId>{5C22544A-7EE6-4342-B048-85BDC9FD1C3A}</a:tableStyleId>
              </a:tblPr>
              <a:tblGrid>
                <a:gridCol w="905905">
                  <a:extLst>
                    <a:ext uri="{9D8B030D-6E8A-4147-A177-3AD203B41FA5}">
                      <a16:colId xmlns:a16="http://schemas.microsoft.com/office/drawing/2014/main" val="20000"/>
                    </a:ext>
                  </a:extLst>
                </a:gridCol>
                <a:gridCol w="1719906">
                  <a:extLst>
                    <a:ext uri="{9D8B030D-6E8A-4147-A177-3AD203B41FA5}">
                      <a16:colId xmlns:a16="http://schemas.microsoft.com/office/drawing/2014/main" val="20001"/>
                    </a:ext>
                  </a:extLst>
                </a:gridCol>
                <a:gridCol w="630195">
                  <a:extLst>
                    <a:ext uri="{9D8B030D-6E8A-4147-A177-3AD203B41FA5}">
                      <a16:colId xmlns:a16="http://schemas.microsoft.com/office/drawing/2014/main" val="20002"/>
                    </a:ext>
                  </a:extLst>
                </a:gridCol>
                <a:gridCol w="630195">
                  <a:extLst>
                    <a:ext uri="{9D8B030D-6E8A-4147-A177-3AD203B41FA5}">
                      <a16:colId xmlns:a16="http://schemas.microsoft.com/office/drawing/2014/main" val="20003"/>
                    </a:ext>
                  </a:extLst>
                </a:gridCol>
              </a:tblGrid>
              <a:tr h="444021">
                <a:tc>
                  <a:txBody>
                    <a:bodyPr/>
                    <a:lstStyle/>
                    <a:p>
                      <a:pPr algn="l" fontAlgn="b"/>
                      <a:r>
                        <a:rPr lang="en-US" sz="1400" b="1" u="none" strike="noStrike" dirty="0">
                          <a:effectLst/>
                        </a:rPr>
                        <a:t>species name</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3">
                        <a:lumMod val="75000"/>
                      </a:schemeClr>
                    </a:solidFill>
                  </a:tcPr>
                </a:tc>
                <a:tc>
                  <a:txBody>
                    <a:bodyPr/>
                    <a:lstStyle/>
                    <a:p>
                      <a:pPr algn="l" fontAlgn="b"/>
                      <a:r>
                        <a:rPr lang="en-US" sz="1400" b="1" u="none" strike="noStrike" dirty="0">
                          <a:effectLst/>
                        </a:rPr>
                        <a:t>species </a:t>
                      </a:r>
                      <a:br>
                        <a:rPr lang="en-US" sz="1400" b="1" u="none" strike="noStrike" dirty="0">
                          <a:effectLst/>
                        </a:rPr>
                      </a:br>
                      <a:r>
                        <a:rPr lang="en-US" sz="1400" b="1" u="none" strike="noStrike" dirty="0">
                          <a:effectLst/>
                        </a:rPr>
                        <a:t>description</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3">
                        <a:lumMod val="75000"/>
                      </a:schemeClr>
                    </a:solidFill>
                  </a:tcPr>
                </a:tc>
                <a:tc>
                  <a:txBody>
                    <a:bodyPr/>
                    <a:lstStyle/>
                    <a:p>
                      <a:pPr algn="l" fontAlgn="b"/>
                      <a:r>
                        <a:rPr lang="en-US" sz="1400" b="1" u="none" strike="noStrike">
                          <a:effectLst/>
                        </a:rPr>
                        <a:t>AE5</a:t>
                      </a:r>
                      <a:endParaRPr lang="en-US" sz="1400" b="1" i="0" u="none" strike="noStrike">
                        <a:solidFill>
                          <a:srgbClr val="000000"/>
                        </a:solidFill>
                        <a:effectLst/>
                        <a:latin typeface="Calibri" panose="020F0502020204030204" pitchFamily="34" charset="0"/>
                      </a:endParaRPr>
                    </a:p>
                  </a:txBody>
                  <a:tcPr marL="9525" marR="9525" marT="9525" marB="0" anchor="b">
                    <a:solidFill>
                      <a:schemeClr val="accent3">
                        <a:lumMod val="75000"/>
                      </a:schemeClr>
                    </a:solidFill>
                  </a:tcPr>
                </a:tc>
                <a:tc>
                  <a:txBody>
                    <a:bodyPr/>
                    <a:lstStyle/>
                    <a:p>
                      <a:pPr algn="l" fontAlgn="b"/>
                      <a:r>
                        <a:rPr lang="en-US" sz="1400" b="1" u="none" strike="noStrike" dirty="0">
                          <a:effectLst/>
                        </a:rPr>
                        <a:t>AE6</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3">
                        <a:lumMod val="75000"/>
                      </a:schemeClr>
                    </a:solidFill>
                  </a:tcPr>
                </a:tc>
                <a:extLst>
                  <a:ext uri="{0D108BD9-81ED-4DB2-BD59-A6C34878D82A}">
                    <a16:rowId xmlns:a16="http://schemas.microsoft.com/office/drawing/2014/main" val="10000"/>
                  </a:ext>
                </a:extLst>
              </a:tr>
              <a:tr h="195835">
                <a:tc>
                  <a:txBody>
                    <a:bodyPr/>
                    <a:lstStyle/>
                    <a:p>
                      <a:pPr algn="l" fontAlgn="b"/>
                      <a:r>
                        <a:rPr lang="en-US" sz="1200" u="none" strike="noStrike" dirty="0">
                          <a:effectLst/>
                        </a:rPr>
                        <a:t>POC</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organic carbon</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Y</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Y</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95835">
                <a:tc>
                  <a:txBody>
                    <a:bodyPr/>
                    <a:lstStyle/>
                    <a:p>
                      <a:pPr algn="l" fontAlgn="b"/>
                      <a:r>
                        <a:rPr lang="en-US" sz="1200" u="none" strike="noStrike">
                          <a:effectLst/>
                        </a:rPr>
                        <a:t>PEC</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elemental carbon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Y</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Y</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95835">
                <a:tc>
                  <a:txBody>
                    <a:bodyPr/>
                    <a:lstStyle/>
                    <a:p>
                      <a:pPr algn="l" fontAlgn="b"/>
                      <a:r>
                        <a:rPr lang="en-US" sz="1200" u="none" strike="noStrike">
                          <a:effectLst/>
                        </a:rPr>
                        <a:t>PSO4</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sulfate</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Y</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Y</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95835">
                <a:tc>
                  <a:txBody>
                    <a:bodyPr/>
                    <a:lstStyle/>
                    <a:p>
                      <a:pPr algn="l" fontAlgn="b"/>
                      <a:r>
                        <a:rPr lang="en-US" sz="1200" u="none" strike="noStrike">
                          <a:effectLst/>
                        </a:rPr>
                        <a:t>PNO3</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nitrate</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Y</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Y</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195835">
                <a:tc>
                  <a:txBody>
                    <a:bodyPr/>
                    <a:lstStyle/>
                    <a:p>
                      <a:pPr algn="l" fontAlgn="b"/>
                      <a:r>
                        <a:rPr lang="en-US" sz="1200" u="none" strike="noStrike">
                          <a:effectLst/>
                        </a:rPr>
                        <a:t>PMFINE</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unspeciated PM2.5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Y</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N</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195835">
                <a:tc>
                  <a:txBody>
                    <a:bodyPr/>
                    <a:lstStyle/>
                    <a:p>
                      <a:pPr algn="l" fontAlgn="b"/>
                      <a:r>
                        <a:rPr lang="en-US" sz="1200" u="none" strike="noStrike">
                          <a:effectLst/>
                        </a:rPr>
                        <a:t>PNH4</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ammonium</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Y</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381975">
                <a:tc>
                  <a:txBody>
                    <a:bodyPr/>
                    <a:lstStyle/>
                    <a:p>
                      <a:pPr algn="l" fontAlgn="b"/>
                      <a:r>
                        <a:rPr lang="en-US" sz="1200" u="none" strike="noStrike" dirty="0">
                          <a:solidFill>
                            <a:srgbClr val="FF0000"/>
                          </a:solidFill>
                          <a:effectLst/>
                        </a:rPr>
                        <a:t>PNCOM</a:t>
                      </a:r>
                      <a:endParaRPr lang="en-US" sz="1200" b="0"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solidFill>
                            <a:srgbClr val="FF0000"/>
                          </a:solidFill>
                          <a:effectLst/>
                        </a:rPr>
                        <a:t>non-carbon organic matter</a:t>
                      </a:r>
                      <a:endParaRPr lang="en-US" sz="1200" b="0"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solidFill>
                            <a:srgbClr val="FF0000"/>
                          </a:solidFill>
                          <a:effectLst/>
                        </a:rPr>
                        <a:t>N</a:t>
                      </a:r>
                      <a:endParaRPr lang="en-US" sz="1200" b="0"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solidFill>
                            <a:srgbClr val="FF0000"/>
                          </a:solidFill>
                          <a:effectLst/>
                        </a:rPr>
                        <a:t>Y</a:t>
                      </a:r>
                      <a:endParaRPr lang="en-US" sz="12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195835">
                <a:tc>
                  <a:txBody>
                    <a:bodyPr/>
                    <a:lstStyle/>
                    <a:p>
                      <a:pPr algn="l" fontAlgn="b"/>
                      <a:r>
                        <a:rPr lang="en-US" sz="1200" u="none" strike="noStrike">
                          <a:effectLst/>
                        </a:rPr>
                        <a:t>PFE</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iron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Y</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195835">
                <a:tc>
                  <a:txBody>
                    <a:bodyPr/>
                    <a:lstStyle/>
                    <a:p>
                      <a:pPr algn="l" fontAlgn="b"/>
                      <a:r>
                        <a:rPr lang="en-US" sz="1200" u="none" strike="noStrike">
                          <a:effectLst/>
                        </a:rPr>
                        <a:t>PAL</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aluminum</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Y</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r h="195835">
                <a:tc>
                  <a:txBody>
                    <a:bodyPr/>
                    <a:lstStyle/>
                    <a:p>
                      <a:pPr algn="l" fontAlgn="b"/>
                      <a:r>
                        <a:rPr lang="en-US" sz="1200" u="none" strike="noStrike">
                          <a:effectLst/>
                        </a:rPr>
                        <a:t>PSI</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silica</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Y</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0"/>
                  </a:ext>
                </a:extLst>
              </a:tr>
              <a:tr h="195835">
                <a:tc>
                  <a:txBody>
                    <a:bodyPr/>
                    <a:lstStyle/>
                    <a:p>
                      <a:pPr algn="l" fontAlgn="b"/>
                      <a:r>
                        <a:rPr lang="en-US" sz="1200" u="none" strike="noStrike">
                          <a:effectLst/>
                        </a:rPr>
                        <a:t>PTI</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titanium</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Y</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1"/>
                  </a:ext>
                </a:extLst>
              </a:tr>
              <a:tr h="195835">
                <a:tc>
                  <a:txBody>
                    <a:bodyPr/>
                    <a:lstStyle/>
                    <a:p>
                      <a:pPr algn="l" fontAlgn="b"/>
                      <a:r>
                        <a:rPr lang="en-US" sz="1200" u="none" strike="noStrike">
                          <a:effectLst/>
                        </a:rPr>
                        <a:t>PCA</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calcium</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Y</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2"/>
                  </a:ext>
                </a:extLst>
              </a:tr>
              <a:tr h="195835">
                <a:tc>
                  <a:txBody>
                    <a:bodyPr/>
                    <a:lstStyle/>
                    <a:p>
                      <a:pPr algn="l" fontAlgn="b"/>
                      <a:r>
                        <a:rPr lang="en-US" sz="1200" u="none" strike="noStrike">
                          <a:effectLst/>
                        </a:rPr>
                        <a:t>PMG</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magnesium</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Y</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3"/>
                  </a:ext>
                </a:extLst>
              </a:tr>
              <a:tr h="195835">
                <a:tc>
                  <a:txBody>
                    <a:bodyPr/>
                    <a:lstStyle/>
                    <a:p>
                      <a:pPr algn="l" fontAlgn="b"/>
                      <a:r>
                        <a:rPr lang="en-US" sz="1200" u="none" strike="noStrike">
                          <a:effectLst/>
                        </a:rPr>
                        <a:t>PK</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potassium</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Y</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4"/>
                  </a:ext>
                </a:extLst>
              </a:tr>
              <a:tr h="195835">
                <a:tc>
                  <a:txBody>
                    <a:bodyPr/>
                    <a:lstStyle/>
                    <a:p>
                      <a:pPr algn="l" fontAlgn="b"/>
                      <a:r>
                        <a:rPr lang="en-US" sz="1200" u="none" strike="noStrike">
                          <a:effectLst/>
                        </a:rPr>
                        <a:t>PMN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manganese</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Y</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5"/>
                  </a:ext>
                </a:extLst>
              </a:tr>
              <a:tr h="195835">
                <a:tc>
                  <a:txBody>
                    <a:bodyPr/>
                    <a:lstStyle/>
                    <a:p>
                      <a:pPr algn="l" fontAlgn="b"/>
                      <a:r>
                        <a:rPr lang="en-US" sz="1200" u="none" strike="noStrike">
                          <a:effectLst/>
                        </a:rPr>
                        <a:t>PNA</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sodium</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Y</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6"/>
                  </a:ext>
                </a:extLst>
              </a:tr>
              <a:tr h="195835">
                <a:tc>
                  <a:txBody>
                    <a:bodyPr/>
                    <a:lstStyle/>
                    <a:p>
                      <a:pPr algn="l" fontAlgn="b"/>
                      <a:r>
                        <a:rPr lang="en-US" sz="1200" u="none" strike="noStrike">
                          <a:effectLst/>
                        </a:rPr>
                        <a:t>PCL</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chloride</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Y</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7"/>
                  </a:ext>
                </a:extLst>
              </a:tr>
              <a:tr h="307850">
                <a:tc>
                  <a:txBody>
                    <a:bodyPr/>
                    <a:lstStyle/>
                    <a:p>
                      <a:pPr algn="l" fontAlgn="b"/>
                      <a:r>
                        <a:rPr lang="en-US" sz="1200" u="none" strike="noStrike" dirty="0">
                          <a:solidFill>
                            <a:srgbClr val="FF0000"/>
                          </a:solidFill>
                          <a:effectLst/>
                        </a:rPr>
                        <a:t>PH2O</a:t>
                      </a:r>
                      <a:endParaRPr lang="en-US" sz="1200" b="0"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solidFill>
                            <a:srgbClr val="FF0000"/>
                          </a:solidFill>
                          <a:effectLst/>
                        </a:rPr>
                        <a:t>water</a:t>
                      </a:r>
                      <a:endParaRPr lang="en-US" sz="1200" b="0"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solidFill>
                            <a:srgbClr val="FF0000"/>
                          </a:solidFill>
                          <a:effectLst/>
                        </a:rPr>
                        <a:t>N</a:t>
                      </a:r>
                      <a:endParaRPr lang="en-US" sz="1200" b="0"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solidFill>
                            <a:srgbClr val="FF0000"/>
                          </a:solidFill>
                          <a:effectLst/>
                        </a:rPr>
                        <a:t>Y</a:t>
                      </a:r>
                      <a:endParaRPr lang="en-US" sz="12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8"/>
                  </a:ext>
                </a:extLst>
              </a:tr>
              <a:tr h="195835">
                <a:tc>
                  <a:txBody>
                    <a:bodyPr/>
                    <a:lstStyle/>
                    <a:p>
                      <a:pPr algn="l" fontAlgn="b"/>
                      <a:r>
                        <a:rPr lang="en-US" sz="1200" u="none" strike="noStrike">
                          <a:effectLst/>
                        </a:rPr>
                        <a:t>PMOTHR</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err="1">
                          <a:effectLst/>
                        </a:rPr>
                        <a:t>unspeciated</a:t>
                      </a:r>
                      <a:r>
                        <a:rPr lang="en-US" sz="1200" u="none" strike="noStrike" dirty="0">
                          <a:effectLst/>
                        </a:rPr>
                        <a:t> PM2.5</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Y</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23658297"/>
              </p:ext>
            </p:extLst>
          </p:nvPr>
        </p:nvGraphicFramePr>
        <p:xfrm>
          <a:off x="5149401" y="2339487"/>
          <a:ext cx="3389472" cy="4068457"/>
        </p:xfrm>
        <a:graphic>
          <a:graphicData uri="http://schemas.openxmlformats.org/drawingml/2006/table">
            <a:tbl>
              <a:tblPr>
                <a:tableStyleId>{35758FB7-9AC5-4552-8A53-C91805E547FA}</a:tableStyleId>
              </a:tblPr>
              <a:tblGrid>
                <a:gridCol w="1143000">
                  <a:extLst>
                    <a:ext uri="{9D8B030D-6E8A-4147-A177-3AD203B41FA5}">
                      <a16:colId xmlns:a16="http://schemas.microsoft.com/office/drawing/2014/main" val="20000"/>
                    </a:ext>
                  </a:extLst>
                </a:gridCol>
                <a:gridCol w="977758">
                  <a:extLst>
                    <a:ext uri="{9D8B030D-6E8A-4147-A177-3AD203B41FA5}">
                      <a16:colId xmlns:a16="http://schemas.microsoft.com/office/drawing/2014/main" val="20001"/>
                    </a:ext>
                  </a:extLst>
                </a:gridCol>
                <a:gridCol w="1268714">
                  <a:extLst>
                    <a:ext uri="{9D8B030D-6E8A-4147-A177-3AD203B41FA5}">
                      <a16:colId xmlns:a16="http://schemas.microsoft.com/office/drawing/2014/main" val="20002"/>
                    </a:ext>
                  </a:extLst>
                </a:gridCol>
              </a:tblGrid>
              <a:tr h="263225">
                <a:tc>
                  <a:txBody>
                    <a:bodyPr/>
                    <a:lstStyle/>
                    <a:p>
                      <a:pPr algn="l" fontAlgn="b"/>
                      <a:r>
                        <a:rPr lang="en-US" sz="1600" b="1" u="none" strike="noStrike" dirty="0">
                          <a:effectLst/>
                        </a:rPr>
                        <a:t>pollutant</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3">
                        <a:lumMod val="75000"/>
                      </a:schemeClr>
                    </a:solidFill>
                  </a:tcPr>
                </a:tc>
                <a:tc>
                  <a:txBody>
                    <a:bodyPr/>
                    <a:lstStyle/>
                    <a:p>
                      <a:pPr algn="l" fontAlgn="b"/>
                      <a:r>
                        <a:rPr lang="en-US" sz="1600" b="1" u="none" strike="noStrike" dirty="0">
                          <a:effectLst/>
                        </a:rPr>
                        <a:t>species</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3">
                        <a:lumMod val="75000"/>
                      </a:schemeClr>
                    </a:solidFill>
                  </a:tcPr>
                </a:tc>
                <a:tc>
                  <a:txBody>
                    <a:bodyPr/>
                    <a:lstStyle/>
                    <a:p>
                      <a:pPr algn="l" fontAlgn="b"/>
                      <a:r>
                        <a:rPr lang="en-US" sz="1600" b="1" u="none" strike="noStrike" dirty="0" err="1">
                          <a:effectLst/>
                        </a:rPr>
                        <a:t>massfrac</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3">
                        <a:lumMod val="75000"/>
                      </a:schemeClr>
                    </a:solidFill>
                  </a:tcPr>
                </a:tc>
                <a:extLst>
                  <a:ext uri="{0D108BD9-81ED-4DB2-BD59-A6C34878D82A}">
                    <a16:rowId xmlns:a16="http://schemas.microsoft.com/office/drawing/2014/main" val="10000"/>
                  </a:ext>
                </a:extLst>
              </a:tr>
              <a:tr h="238872">
                <a:tc>
                  <a:txBody>
                    <a:bodyPr/>
                    <a:lstStyle/>
                    <a:p>
                      <a:pPr algn="l" fontAlgn="b"/>
                      <a:r>
                        <a:rPr lang="en-US" sz="1200" u="none" strike="noStrike" dirty="0">
                          <a:effectLst/>
                        </a:rPr>
                        <a:t>PM2_5</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POC</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0.5019</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238872">
                <a:tc>
                  <a:txBody>
                    <a:bodyPr/>
                    <a:lstStyle/>
                    <a:p>
                      <a:pPr algn="l" fontAlgn="b"/>
                      <a:r>
                        <a:rPr lang="en-US" sz="1200" u="none" strike="noStrike" dirty="0">
                          <a:effectLst/>
                        </a:rPr>
                        <a:t>PM2_5</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PEC</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0.1093</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238872">
                <a:tc>
                  <a:txBody>
                    <a:bodyPr/>
                    <a:lstStyle/>
                    <a:p>
                      <a:pPr algn="l" fontAlgn="b"/>
                      <a:r>
                        <a:rPr lang="en-US" sz="1200" u="none" strike="noStrike">
                          <a:effectLst/>
                        </a:rPr>
                        <a:t>PM2_5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PSO4</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0.0033</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238872">
                <a:tc>
                  <a:txBody>
                    <a:bodyPr/>
                    <a:lstStyle/>
                    <a:p>
                      <a:pPr algn="l" fontAlgn="b"/>
                      <a:r>
                        <a:rPr lang="en-US" sz="1200" u="none" strike="noStrike">
                          <a:effectLst/>
                        </a:rPr>
                        <a:t>PM2_5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PNO3</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0.0107</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238872">
                <a:tc>
                  <a:txBody>
                    <a:bodyPr/>
                    <a:lstStyle/>
                    <a:p>
                      <a:pPr algn="l" fontAlgn="b"/>
                      <a:r>
                        <a:rPr lang="en-US" sz="1200" u="none" strike="noStrike">
                          <a:effectLst/>
                        </a:rPr>
                        <a:t>PM2_5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PNH4</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0.0034</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238872">
                <a:tc>
                  <a:txBody>
                    <a:bodyPr/>
                    <a:lstStyle/>
                    <a:p>
                      <a:pPr algn="l" fontAlgn="b"/>
                      <a:r>
                        <a:rPr lang="en-US" sz="1200" u="none" strike="noStrike">
                          <a:effectLst/>
                        </a:rPr>
                        <a:t>PM2_5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PAL</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0.0005</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238872">
                <a:tc>
                  <a:txBody>
                    <a:bodyPr/>
                    <a:lstStyle/>
                    <a:p>
                      <a:pPr algn="l" fontAlgn="b"/>
                      <a:r>
                        <a:rPr lang="en-US" sz="1200" u="none" strike="noStrike">
                          <a:effectLst/>
                        </a:rPr>
                        <a:t>PM2_5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PCA</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0.0007</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238872">
                <a:tc>
                  <a:txBody>
                    <a:bodyPr/>
                    <a:lstStyle/>
                    <a:p>
                      <a:pPr algn="l" fontAlgn="b"/>
                      <a:r>
                        <a:rPr lang="en-US" sz="1200" u="none" strike="noStrike" dirty="0">
                          <a:effectLst/>
                        </a:rPr>
                        <a:t>PM2_5</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PCL</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0.0024</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238872">
                <a:tc>
                  <a:txBody>
                    <a:bodyPr/>
                    <a:lstStyle/>
                    <a:p>
                      <a:pPr algn="l" fontAlgn="b"/>
                      <a:r>
                        <a:rPr lang="en-US" sz="1200" u="none" strike="noStrike">
                          <a:effectLst/>
                        </a:rPr>
                        <a:t>PM2_5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PFE</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0.0004</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r h="238872">
                <a:tc>
                  <a:txBody>
                    <a:bodyPr/>
                    <a:lstStyle/>
                    <a:p>
                      <a:pPr algn="l" fontAlgn="b"/>
                      <a:r>
                        <a:rPr lang="en-US" sz="1200" u="none" strike="noStrike">
                          <a:effectLst/>
                        </a:rPr>
                        <a:t>PM2_5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PK</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0.0014</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0"/>
                  </a:ext>
                </a:extLst>
              </a:tr>
              <a:tr h="238872">
                <a:tc>
                  <a:txBody>
                    <a:bodyPr/>
                    <a:lstStyle/>
                    <a:p>
                      <a:pPr algn="l" fontAlgn="b"/>
                      <a:r>
                        <a:rPr lang="en-US" sz="1200" u="none" strike="noStrike">
                          <a:effectLst/>
                        </a:rPr>
                        <a:t>PM2_5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PMN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0.0001</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1"/>
                  </a:ext>
                </a:extLst>
              </a:tr>
              <a:tr h="238872">
                <a:tc>
                  <a:txBody>
                    <a:bodyPr/>
                    <a:lstStyle/>
                    <a:p>
                      <a:pPr algn="l" fontAlgn="b"/>
                      <a:r>
                        <a:rPr lang="en-US" sz="1200" u="none" strike="noStrike">
                          <a:effectLst/>
                        </a:rPr>
                        <a:t>PM2_5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PMOTHR</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0.0125</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2"/>
                  </a:ext>
                </a:extLst>
              </a:tr>
              <a:tr h="238872">
                <a:tc>
                  <a:txBody>
                    <a:bodyPr/>
                    <a:lstStyle/>
                    <a:p>
                      <a:pPr algn="l" fontAlgn="b"/>
                      <a:r>
                        <a:rPr lang="en-US" sz="1200" u="none" strike="noStrike">
                          <a:effectLst/>
                        </a:rPr>
                        <a:t>PM2_5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PNA</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0.0014</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3"/>
                  </a:ext>
                </a:extLst>
              </a:tr>
              <a:tr h="238872">
                <a:tc>
                  <a:txBody>
                    <a:bodyPr/>
                    <a:lstStyle/>
                    <a:p>
                      <a:pPr algn="l" fontAlgn="b"/>
                      <a:r>
                        <a:rPr lang="en-US" sz="1200" u="none" strike="noStrike">
                          <a:effectLst/>
                        </a:rPr>
                        <a:t>PM2_5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PNCOM</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0.3513</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4"/>
                  </a:ext>
                </a:extLst>
              </a:tr>
              <a:tr h="238872">
                <a:tc>
                  <a:txBody>
                    <a:bodyPr/>
                    <a:lstStyle/>
                    <a:p>
                      <a:pPr algn="l" fontAlgn="b"/>
                      <a:r>
                        <a:rPr lang="en-US" sz="1200" u="none" strike="noStrike">
                          <a:effectLst/>
                        </a:rPr>
                        <a:t>PM2_5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PSI</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0.0001</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5"/>
                  </a:ext>
                </a:extLst>
              </a:tr>
              <a:tr h="222152">
                <a:tc>
                  <a:txBody>
                    <a:bodyPr/>
                    <a:lstStyle/>
                    <a:p>
                      <a:pPr algn="l" fontAlgn="b"/>
                      <a:r>
                        <a:rPr lang="en-US" sz="1200" u="none" strike="noStrike">
                          <a:effectLst/>
                        </a:rPr>
                        <a:t>PM2_5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PTI</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0.0007</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6"/>
                  </a:ext>
                </a:extLst>
              </a:tr>
            </a:tbl>
          </a:graphicData>
        </a:graphic>
      </p:graphicFrame>
      <p:sp>
        <p:nvSpPr>
          <p:cNvPr id="9" name="TextBox 8"/>
          <p:cNvSpPr txBox="1"/>
          <p:nvPr/>
        </p:nvSpPr>
        <p:spPr>
          <a:xfrm>
            <a:off x="4864365" y="2001474"/>
            <a:ext cx="4213013"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Prescribed Burning – Composite (91109)</a:t>
            </a:r>
          </a:p>
        </p:txBody>
      </p:sp>
      <p:sp>
        <p:nvSpPr>
          <p:cNvPr id="8" name="TextBox 7"/>
          <p:cNvSpPr txBox="1"/>
          <p:nvPr/>
        </p:nvSpPr>
        <p:spPr>
          <a:xfrm>
            <a:off x="876300" y="1663634"/>
            <a:ext cx="33528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Model species definitions</a:t>
            </a:r>
          </a:p>
        </p:txBody>
      </p:sp>
      <p:sp>
        <p:nvSpPr>
          <p:cNvPr id="11" name="TextBox 10"/>
          <p:cNvSpPr txBox="1"/>
          <p:nvPr/>
        </p:nvSpPr>
        <p:spPr>
          <a:xfrm>
            <a:off x="5294472" y="1366727"/>
            <a:ext cx="335280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Example modeling speciation profile – AE6</a:t>
            </a:r>
          </a:p>
        </p:txBody>
      </p:sp>
      <p:sp>
        <p:nvSpPr>
          <p:cNvPr id="10" name="Slide Number Placeholder 9"/>
          <p:cNvSpPr>
            <a:spLocks noGrp="1"/>
          </p:cNvSpPr>
          <p:nvPr>
            <p:ph type="sldNum" sz="quarter" idx="12"/>
          </p:nvPr>
        </p:nvSpPr>
        <p:spPr/>
        <p:txBody>
          <a:bodyPr/>
          <a:lstStyle/>
          <a:p>
            <a:fld id="{61C894BD-DCE2-4A96-A9AF-225BBEAC2A40}" type="slidenum">
              <a:rPr lang="en-US" smtClean="0"/>
              <a:pPr/>
              <a:t>40</a:t>
            </a:fld>
            <a:endParaRPr lang="en-US"/>
          </a:p>
        </p:txBody>
      </p:sp>
    </p:spTree>
    <p:extLst>
      <p:ext uri="{BB962C8B-B14F-4D97-AF65-F5344CB8AC3E}">
        <p14:creationId xmlns:p14="http://schemas.microsoft.com/office/powerpoint/2010/main" val="577898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extLst/>
          </p:nvPr>
        </p:nvSpPr>
        <p:spPr>
          <a:prstGeom prst="rect">
            <a:avLst/>
          </a:prstGeom>
        </p:spPr>
        <p:txBody>
          <a:bodyPr anchor="t">
            <a:normAutofit fontScale="90000"/>
          </a:bodyPr>
          <a:lstStyle/>
          <a:p>
            <a:r>
              <a:rPr lang="en-US" dirty="0"/>
              <a:t>HOW DO YOU KNOW THE PM</a:t>
            </a:r>
            <a:r>
              <a:rPr lang="en-US" baseline="-25000" dirty="0"/>
              <a:t>2.5</a:t>
            </a:r>
            <a:r>
              <a:rPr lang="en-US" dirty="0"/>
              <a:t> PROFILE HAS WHAT YOU NEED?</a:t>
            </a:r>
          </a:p>
        </p:txBody>
      </p:sp>
      <p:sp>
        <p:nvSpPr>
          <p:cNvPr id="2" name="Content Placeholder 1"/>
          <p:cNvSpPr>
            <a:spLocks noGrp="1"/>
          </p:cNvSpPr>
          <p:nvPr>
            <p:ph idx="1"/>
            <p:extLst/>
          </p:nvPr>
        </p:nvSpPr>
        <p:spPr>
          <a:xfrm>
            <a:off x="533400" y="2438400"/>
            <a:ext cx="7772400" cy="3429000"/>
          </a:xfrm>
          <a:prstGeom prst="rect">
            <a:avLst/>
          </a:prstGeom>
        </p:spPr>
        <p:txBody>
          <a:bodyPr anchor="t"/>
          <a:lstStyle/>
          <a:p>
            <a:r>
              <a:rPr lang="en-US" sz="2000" dirty="0"/>
              <a:t>Example1 – 95126 Gas-fired process heater exhaust</a:t>
            </a:r>
          </a:p>
          <a:p>
            <a:pPr marL="458470" lvl="1"/>
            <a:r>
              <a:rPr lang="en-US" sz="2000" dirty="0"/>
              <a:t>This one does NOT have what you need for AE6</a:t>
            </a:r>
            <a:r>
              <a:rPr lang="en-US" sz="2000" dirty="0">
                <a:cs typeface="Arial"/>
              </a:rPr>
              <a:t>.</a:t>
            </a:r>
          </a:p>
          <a:p>
            <a:r>
              <a:rPr lang="en-US" sz="2000" dirty="0"/>
              <a:t>Example 2 – 95462 Composite - Brake Wear</a:t>
            </a:r>
          </a:p>
          <a:p>
            <a:pPr marL="458470" lvl="1"/>
            <a:r>
              <a:rPr lang="en-US" sz="2000" dirty="0"/>
              <a:t>This one does</a:t>
            </a:r>
            <a:r>
              <a:rPr lang="en-US" sz="2000" dirty="0">
                <a:cs typeface="Arial"/>
              </a:rPr>
              <a:t>.</a:t>
            </a:r>
          </a:p>
          <a:p>
            <a:r>
              <a:rPr lang="en-US" sz="2000" dirty="0"/>
              <a:t>Many of the AE6-ready profiles come from</a:t>
            </a:r>
          </a:p>
          <a:p>
            <a:pPr marL="458470" lvl="1"/>
            <a:r>
              <a:rPr lang="en-US" sz="2000" dirty="0"/>
              <a:t>Composite profiles from “Emissions Inventory of PM2.5 Trace Elements across the United States, </a:t>
            </a:r>
            <a:r>
              <a:rPr lang="en-US" sz="2000" i="1" dirty="0"/>
              <a:t>Environ. Sci. Technol., 43 (15)</a:t>
            </a:r>
            <a:r>
              <a:rPr lang="en-US" sz="2000" dirty="0"/>
              <a:t>, pp 5790–5796, 2009” will have what you need</a:t>
            </a:r>
            <a:r>
              <a:rPr lang="en-US" sz="2000" dirty="0">
                <a:cs typeface="Arial"/>
              </a:rPr>
              <a:t>.</a:t>
            </a:r>
          </a:p>
          <a:p>
            <a:pPr marL="458470" lvl="1"/>
            <a:r>
              <a:rPr lang="en-US" sz="2000" dirty="0"/>
              <a:t>But, we did add more recent profiles as well (search for PNCOM or PH20).</a:t>
            </a:r>
            <a:endParaRPr lang="en-US" sz="2000" dirty="0">
              <a:cs typeface="Arial"/>
            </a:endParaRPr>
          </a:p>
          <a:p>
            <a:pPr marL="458470" lvl="1"/>
            <a:endParaRPr lang="en-US" sz="2000" dirty="0">
              <a:cs typeface="Arial"/>
            </a:endParaRPr>
          </a:p>
          <a:p>
            <a:pPr marL="458470" lvl="1"/>
            <a:endParaRPr lang="en-US" sz="2000" dirty="0">
              <a:cs typeface="Arial"/>
            </a:endParaRPr>
          </a:p>
        </p:txBody>
      </p:sp>
      <p:sp>
        <p:nvSpPr>
          <p:cNvPr id="7" name="Slide Number Placeholder 6"/>
          <p:cNvSpPr>
            <a:spLocks noGrp="1"/>
          </p:cNvSpPr>
          <p:nvPr>
            <p:ph type="sldNum" sz="quarter" idx="12"/>
          </p:nvPr>
        </p:nvSpPr>
        <p:spPr/>
        <p:txBody>
          <a:bodyPr/>
          <a:lstStyle/>
          <a:p>
            <a:fld id="{61C894BD-DCE2-4A96-A9AF-225BBEAC2A40}" type="slidenum">
              <a:rPr lang="en-US" smtClean="0"/>
              <a:pPr/>
              <a:t>41</a:t>
            </a:fld>
            <a:endParaRPr lang="en-US"/>
          </a:p>
        </p:txBody>
      </p:sp>
      <p:sp>
        <p:nvSpPr>
          <p:cNvPr id="3" name="Footer Placeholder 2">
            <a:extLst>
              <a:ext uri="{FF2B5EF4-FFF2-40B4-BE49-F238E27FC236}">
                <a16:creationId xmlns:a16="http://schemas.microsoft.com/office/drawing/2014/main" id="{7B2BA766-CBAF-4C78-A085-FC75681EE7F3}"/>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20997491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SIMPLIFIED PROFILES – PM</a:t>
            </a:r>
            <a:r>
              <a:rPr lang="en-US" baseline="-25000" dirty="0"/>
              <a:t>2.5</a:t>
            </a:r>
            <a:r>
              <a:rPr lang="en-US" dirty="0"/>
              <a:t> ONLY</a:t>
            </a:r>
          </a:p>
        </p:txBody>
      </p:sp>
      <p:sp>
        <p:nvSpPr>
          <p:cNvPr id="2" name="Content Placeholder 1"/>
          <p:cNvSpPr>
            <a:spLocks noGrp="1"/>
          </p:cNvSpPr>
          <p:nvPr>
            <p:ph idx="1"/>
          </p:nvPr>
        </p:nvSpPr>
        <p:spPr>
          <a:xfrm>
            <a:off x="685800" y="2362200"/>
            <a:ext cx="7772400" cy="3429000"/>
          </a:xfrm>
        </p:spPr>
        <p:txBody>
          <a:bodyPr/>
          <a:lstStyle/>
          <a:p>
            <a:r>
              <a:rPr lang="en-US" dirty="0"/>
              <a:t>These are legacy profiles.</a:t>
            </a:r>
          </a:p>
          <a:p>
            <a:r>
              <a:rPr lang="en-US" dirty="0"/>
              <a:t>They were used from AE5.</a:t>
            </a:r>
          </a:p>
          <a:p>
            <a:r>
              <a:rPr lang="en-US" dirty="0"/>
              <a:t>Their function was superseded by the Speciation Tool.</a:t>
            </a:r>
          </a:p>
        </p:txBody>
      </p:sp>
      <p:sp>
        <p:nvSpPr>
          <p:cNvPr id="7" name="Slide Number Placeholder 6"/>
          <p:cNvSpPr>
            <a:spLocks noGrp="1"/>
          </p:cNvSpPr>
          <p:nvPr>
            <p:ph type="sldNum" sz="quarter" idx="12"/>
          </p:nvPr>
        </p:nvSpPr>
        <p:spPr/>
        <p:txBody>
          <a:bodyPr/>
          <a:lstStyle/>
          <a:p>
            <a:fld id="{61C894BD-DCE2-4A96-A9AF-225BBEAC2A40}" type="slidenum">
              <a:rPr lang="en-US" smtClean="0"/>
              <a:pPr/>
              <a:t>42</a:t>
            </a:fld>
            <a:endParaRPr lang="en-US"/>
          </a:p>
        </p:txBody>
      </p:sp>
      <p:sp>
        <p:nvSpPr>
          <p:cNvPr id="3" name="Footer Placeholder 2">
            <a:extLst>
              <a:ext uri="{FF2B5EF4-FFF2-40B4-BE49-F238E27FC236}">
                <a16:creationId xmlns:a16="http://schemas.microsoft.com/office/drawing/2014/main" id="{FB19C8B1-CA6B-43F7-99D7-7D1BFF830CD6}"/>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9726452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266600" y="1019175"/>
            <a:ext cx="8230532" cy="990600"/>
          </a:xfrm>
        </p:spPr>
        <p:txBody>
          <a:bodyPr anchor="t"/>
          <a:lstStyle/>
          <a:p>
            <a:r>
              <a:rPr lang="en-US" sz="2800" dirty="0"/>
              <a:t>ASSIGNING SOURCES TO PROFILES – GSREF</a:t>
            </a:r>
            <a:endParaRPr lang="en-US" sz="2800" dirty="0">
              <a:cs typeface="Arial"/>
            </a:endParaRPr>
          </a:p>
        </p:txBody>
      </p:sp>
      <p:sp>
        <p:nvSpPr>
          <p:cNvPr id="3" name="Content Placeholder 2"/>
          <p:cNvSpPr>
            <a:spLocks noGrp="1"/>
          </p:cNvSpPr>
          <p:nvPr>
            <p:ph idx="1"/>
          </p:nvPr>
        </p:nvSpPr>
        <p:spPr>
          <a:xfrm>
            <a:off x="361815" y="1685924"/>
            <a:ext cx="7772400" cy="4410075"/>
          </a:xfrm>
        </p:spPr>
        <p:txBody>
          <a:bodyPr anchor="t"/>
          <a:lstStyle/>
          <a:p>
            <a:r>
              <a:rPr lang="en-US" dirty="0"/>
              <a:t>Nonpoint (area) &amp; Mobile (county level)  </a:t>
            </a:r>
          </a:p>
          <a:p>
            <a:pPr marL="458470" lvl="1"/>
            <a:r>
              <a:rPr lang="en-US" sz="2000" dirty="0"/>
              <a:t>You can assign profiles based on SCC and/or country/state/county.</a:t>
            </a:r>
            <a:endParaRPr lang="en-US" sz="2000" dirty="0">
              <a:cs typeface="Arial"/>
            </a:endParaRPr>
          </a:p>
          <a:p>
            <a:pPr marL="458470" lvl="1"/>
            <a:r>
              <a:rPr lang="en-US" sz="2000" dirty="0"/>
              <a:t>Provides no sub-county variation - If you want this, you need your source to be inventoried as a point source.</a:t>
            </a:r>
            <a:endParaRPr lang="en-US" sz="2000" dirty="0">
              <a:cs typeface="Arial"/>
            </a:endParaRPr>
          </a:p>
          <a:p>
            <a:r>
              <a:rPr lang="en-US" dirty="0"/>
              <a:t>Point</a:t>
            </a:r>
          </a:p>
          <a:p>
            <a:pPr marL="458470" lvl="1"/>
            <a:r>
              <a:rPr lang="en-US" sz="2000" dirty="0"/>
              <a:t>You can assign based on SCC and/or country/state/county and/or facility, unit, process, release point.</a:t>
            </a:r>
            <a:endParaRPr lang="en-US" sz="2000" dirty="0">
              <a:cs typeface="Arial"/>
            </a:endParaRPr>
          </a:p>
          <a:p>
            <a:pPr marL="458470" lvl="1"/>
            <a:endParaRPr lang="en-US" sz="2000" dirty="0">
              <a:cs typeface="Arial"/>
            </a:endParaRPr>
          </a:p>
          <a:p>
            <a:r>
              <a:rPr lang="en-US" dirty="0">
                <a:solidFill>
                  <a:srgbClr val="00B0F0"/>
                </a:solidFill>
              </a:rPr>
              <a:t>You can assign a combination of multiple profiles to the same source (10% profile A, 35% profile B, 55% profile C).</a:t>
            </a:r>
          </a:p>
          <a:p>
            <a:pPr marL="458470" lvl="1"/>
            <a:endParaRPr lang="en-US" dirty="0">
              <a:solidFill>
                <a:srgbClr val="00B0F0"/>
              </a:solidFill>
              <a:cs typeface="Arial"/>
            </a:endParaRPr>
          </a:p>
          <a:p>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pPr>
              <a:defRPr/>
            </a:pPr>
            <a:fld id="{BEF2A795-0D1C-4340-A163-773CC4D3E4EC}" type="slidenum">
              <a:rPr lang="en-US" smtClean="0"/>
              <a:pPr>
                <a:defRPr/>
              </a:pPr>
              <a:t>43</a:t>
            </a:fld>
            <a:endParaRPr lang="en-US" dirty="0"/>
          </a:p>
        </p:txBody>
      </p:sp>
      <p:sp>
        <p:nvSpPr>
          <p:cNvPr id="6" name="Right Arrow 5"/>
          <p:cNvSpPr/>
          <p:nvPr/>
        </p:nvSpPr>
        <p:spPr bwMode="auto">
          <a:xfrm rot="2033724">
            <a:off x="-1388" y="4301890"/>
            <a:ext cx="921575" cy="82240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a:ln>
                  <a:noFill/>
                </a:ln>
                <a:solidFill>
                  <a:srgbClr val="FF0000"/>
                </a:solidFill>
                <a:effectLst/>
                <a:latin typeface="Arial" charset="0"/>
                <a:ea typeface="ＭＳ Ｐゴシック" pitchFamily="1" charset="-128"/>
              </a:rPr>
              <a:t>NEW-SMOKE4.5</a:t>
            </a:r>
          </a:p>
        </p:txBody>
      </p:sp>
      <p:sp>
        <p:nvSpPr>
          <p:cNvPr id="7" name="Footer Placeholder 6">
            <a:extLst>
              <a:ext uri="{FF2B5EF4-FFF2-40B4-BE49-F238E27FC236}">
                <a16:creationId xmlns:a16="http://schemas.microsoft.com/office/drawing/2014/main" id="{1111641A-54AC-4EC4-ABB7-36F4ACAA8038}"/>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25941168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303" y="838200"/>
            <a:ext cx="7620000" cy="663119"/>
          </a:xfrm>
        </p:spPr>
        <p:txBody>
          <a:bodyPr/>
          <a:lstStyle/>
          <a:p>
            <a:r>
              <a:rPr lang="en-US" dirty="0"/>
              <a:t>Examples of Profile Assignments</a:t>
            </a:r>
          </a:p>
        </p:txBody>
      </p:sp>
      <p:sp>
        <p:nvSpPr>
          <p:cNvPr id="3" name="Content Placeholder 2"/>
          <p:cNvSpPr>
            <a:spLocks noGrp="1"/>
          </p:cNvSpPr>
          <p:nvPr>
            <p:ph idx="1"/>
          </p:nvPr>
        </p:nvSpPr>
        <p:spPr>
          <a:xfrm>
            <a:off x="4991100" y="1524000"/>
            <a:ext cx="3170767" cy="703350"/>
          </a:xfrm>
        </p:spPr>
        <p:txBody>
          <a:bodyPr anchor="t"/>
          <a:lstStyle/>
          <a:p>
            <a:pPr marL="283845" lvl="1" indent="0">
              <a:buNone/>
            </a:pPr>
            <a:r>
              <a:rPr lang="en-US" sz="2000" dirty="0"/>
              <a:t>Assigned to profile 0000 - Overall Average (the King of Defaults)</a:t>
            </a:r>
            <a:endParaRPr lang="en-US" dirty="0"/>
          </a:p>
          <a:p>
            <a:pPr marL="283845" lvl="1" indent="0">
              <a:buNone/>
            </a:pPr>
            <a:endParaRPr lang="en-US" dirty="0">
              <a:cs typeface="Arial"/>
            </a:endParaRPr>
          </a:p>
        </p:txBody>
      </p:sp>
      <p:sp>
        <p:nvSpPr>
          <p:cNvPr id="5" name="Slide Number Placeholder 4"/>
          <p:cNvSpPr>
            <a:spLocks noGrp="1"/>
          </p:cNvSpPr>
          <p:nvPr>
            <p:ph type="sldNum" sz="quarter" idx="12"/>
          </p:nvPr>
        </p:nvSpPr>
        <p:spPr/>
        <p:txBody>
          <a:bodyPr/>
          <a:lstStyle/>
          <a:p>
            <a:pPr>
              <a:defRPr/>
            </a:pPr>
            <a:fld id="{BEF2A795-0D1C-4340-A163-773CC4D3E4EC}" type="slidenum">
              <a:rPr lang="en-US" smtClean="0"/>
              <a:pPr>
                <a:defRPr/>
              </a:pPr>
              <a:t>44</a:t>
            </a:fld>
            <a:endParaRPr lang="en-US" dirty="0"/>
          </a:p>
        </p:txBody>
      </p:sp>
      <p:sp>
        <p:nvSpPr>
          <p:cNvPr id="6" name="Right Arrow 5">
            <a:extLst>
              <a:ext uri="{C183D7F6-B498-43B3-948B-1728B52AA6E4}">
                <adec:decorative xmlns:adec="http://schemas.microsoft.com/office/drawing/2017/decorative" val="1"/>
              </a:ext>
            </a:extLst>
          </p:cNvPr>
          <p:cNvSpPr/>
          <p:nvPr/>
        </p:nvSpPr>
        <p:spPr>
          <a:xfrm>
            <a:off x="4187279" y="1828800"/>
            <a:ext cx="683021" cy="398550"/>
          </a:xfrm>
          <a:prstGeom prst="rightArrow">
            <a:avLst/>
          </a:prstGeom>
          <a:solidFill>
            <a:schemeClr val="accent6">
              <a:lumMod val="75000"/>
            </a:schemeClr>
          </a:solidFill>
          <a:ln w="34925" cmpd="sng">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971615" y="1524000"/>
            <a:ext cx="2631679" cy="3352800"/>
          </a:xfrm>
          <a:prstGeom prst="rect">
            <a:avLst/>
          </a:prstGeom>
        </p:spPr>
        <p:txBody>
          <a:bodyPr/>
          <a:lstStyle>
            <a:lvl1pPr marL="168275" indent="-168275" algn="l" rtl="0" eaLnBrk="0" fontAlgn="base" hangingPunct="0">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0" fontAlgn="base" hangingPunct="0">
              <a:spcBef>
                <a:spcPct val="20000"/>
              </a:spcBef>
              <a:spcAft>
                <a:spcPct val="0"/>
              </a:spcAft>
              <a:buClr>
                <a:srgbClr val="355777"/>
              </a:buClr>
              <a:buChar char="–"/>
              <a:defRPr sz="2400">
                <a:solidFill>
                  <a:schemeClr val="tx1"/>
                </a:solidFill>
                <a:latin typeface="+mn-lt"/>
                <a:ea typeface="+mn-ea"/>
              </a:defRPr>
            </a:lvl2pPr>
            <a:lvl3pPr marL="742950" indent="-168275" algn="l" rtl="0" eaLnBrk="0" fontAlgn="base" hangingPunct="0">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0" fontAlgn="base" hangingPunct="0">
              <a:spcBef>
                <a:spcPct val="20000"/>
              </a:spcBef>
              <a:spcAft>
                <a:spcPct val="0"/>
              </a:spcAft>
              <a:buClr>
                <a:srgbClr val="355777"/>
              </a:buClr>
              <a:buChar char="–"/>
              <a:defRPr sz="2400">
                <a:solidFill>
                  <a:schemeClr val="tx1"/>
                </a:solidFill>
                <a:latin typeface="+mn-lt"/>
                <a:ea typeface="+mn-ea"/>
              </a:defRPr>
            </a:lvl4pPr>
            <a:lvl5pPr marL="1317625" indent="-176213" algn="l" rtl="0" eaLnBrk="0" fontAlgn="base" hangingPunct="0">
              <a:spcBef>
                <a:spcPct val="20000"/>
              </a:spcBef>
              <a:spcAft>
                <a:spcPct val="0"/>
              </a:spcAft>
              <a:buClr>
                <a:srgbClr val="355777"/>
              </a:buClr>
              <a:buChar char="»"/>
              <a:defRPr sz="2400" i="1">
                <a:solidFill>
                  <a:schemeClr val="tx1"/>
                </a:solidFill>
                <a:latin typeface="+mn-lt"/>
                <a:ea typeface="+mn-ea"/>
              </a:defRPr>
            </a:lvl5pPr>
            <a:lvl6pPr marL="1774825" indent="-176213" algn="l" rtl="0" fontAlgn="base">
              <a:spcBef>
                <a:spcPct val="20000"/>
              </a:spcBef>
              <a:spcAft>
                <a:spcPct val="0"/>
              </a:spcAft>
              <a:buClr>
                <a:srgbClr val="355777"/>
              </a:buClr>
              <a:buChar char="»"/>
              <a:defRPr sz="2400" i="1">
                <a:solidFill>
                  <a:schemeClr val="tx1"/>
                </a:solidFill>
                <a:latin typeface="+mn-lt"/>
                <a:ea typeface="+mn-ea"/>
              </a:defRPr>
            </a:lvl6pPr>
            <a:lvl7pPr marL="2232025" indent="-176213" algn="l" rtl="0" fontAlgn="base">
              <a:spcBef>
                <a:spcPct val="20000"/>
              </a:spcBef>
              <a:spcAft>
                <a:spcPct val="0"/>
              </a:spcAft>
              <a:buClr>
                <a:srgbClr val="355777"/>
              </a:buClr>
              <a:buChar char="»"/>
              <a:defRPr sz="2400" i="1">
                <a:solidFill>
                  <a:schemeClr val="tx1"/>
                </a:solidFill>
                <a:latin typeface="+mn-lt"/>
                <a:ea typeface="+mn-ea"/>
              </a:defRPr>
            </a:lvl7pPr>
            <a:lvl8pPr marL="2689225" indent="-176213" algn="l" rtl="0" fontAlgn="base">
              <a:spcBef>
                <a:spcPct val="20000"/>
              </a:spcBef>
              <a:spcAft>
                <a:spcPct val="0"/>
              </a:spcAft>
              <a:buClr>
                <a:srgbClr val="355777"/>
              </a:buClr>
              <a:buChar char="»"/>
              <a:defRPr sz="2400" i="1">
                <a:solidFill>
                  <a:schemeClr val="tx1"/>
                </a:solidFill>
                <a:latin typeface="+mn-lt"/>
                <a:ea typeface="+mn-ea"/>
              </a:defRPr>
            </a:lvl8pPr>
            <a:lvl9pPr marL="3146425" indent="-176213" algn="l" rtl="0" fontAlgn="base">
              <a:spcBef>
                <a:spcPct val="20000"/>
              </a:spcBef>
              <a:spcAft>
                <a:spcPct val="0"/>
              </a:spcAft>
              <a:buClr>
                <a:srgbClr val="355777"/>
              </a:buClr>
              <a:buChar char="»"/>
              <a:defRPr sz="2400" i="1">
                <a:solidFill>
                  <a:schemeClr val="tx1"/>
                </a:solidFill>
                <a:latin typeface="+mn-lt"/>
                <a:ea typeface="+mn-ea"/>
              </a:defRPr>
            </a:lvl9pPr>
          </a:lstStyle>
          <a:p>
            <a:pPr marL="0" indent="0">
              <a:buNone/>
            </a:pPr>
            <a:r>
              <a:rPr lang="en-US" kern="0" dirty="0"/>
              <a:t>SCC 3999999 “Industrial Process, NEC”</a:t>
            </a:r>
          </a:p>
          <a:p>
            <a:pPr lvl="1"/>
            <a:endParaRPr lang="en-US" kern="0" dirty="0"/>
          </a:p>
        </p:txBody>
      </p:sp>
      <p:sp>
        <p:nvSpPr>
          <p:cNvPr id="9" name="Rectangle 8"/>
          <p:cNvSpPr/>
          <p:nvPr/>
        </p:nvSpPr>
        <p:spPr>
          <a:xfrm>
            <a:off x="933822" y="4648200"/>
            <a:ext cx="3031067" cy="1569660"/>
          </a:xfrm>
          <a:prstGeom prst="rect">
            <a:avLst/>
          </a:prstGeom>
        </p:spPr>
        <p:txBody>
          <a:bodyPr wrap="square" anchor="t">
            <a:spAutoFit/>
          </a:bodyPr>
          <a:lstStyle/>
          <a:p>
            <a:r>
              <a:rPr lang="en-US" dirty="0">
                <a:solidFill>
                  <a:srgbClr val="000000"/>
                </a:solidFill>
                <a:latin typeface="Arial"/>
                <a:cs typeface="Arial"/>
              </a:rPr>
              <a:t>SCC 2811015001</a:t>
            </a:r>
          </a:p>
          <a:p>
            <a:r>
              <a:rPr lang="en-US" dirty="0"/>
              <a:t>Prescribed Forest Burning; Smoldering</a:t>
            </a:r>
          </a:p>
          <a:p>
            <a:r>
              <a:rPr lang="en-US" dirty="0"/>
              <a:t>County=Gila, AZ</a:t>
            </a:r>
          </a:p>
        </p:txBody>
      </p:sp>
      <p:sp>
        <p:nvSpPr>
          <p:cNvPr id="10" name="Rectangle 9"/>
          <p:cNvSpPr/>
          <p:nvPr/>
        </p:nvSpPr>
        <p:spPr>
          <a:xfrm>
            <a:off x="5063362" y="4724400"/>
            <a:ext cx="3863064" cy="1323439"/>
          </a:xfrm>
          <a:prstGeom prst="rect">
            <a:avLst/>
          </a:prstGeom>
        </p:spPr>
        <p:txBody>
          <a:bodyPr wrap="square">
            <a:spAutoFit/>
          </a:bodyPr>
          <a:lstStyle/>
          <a:p>
            <a:pPr marL="284163" lvl="1" indent="0">
              <a:buNone/>
            </a:pPr>
            <a:r>
              <a:rPr lang="en-US" sz="2000" dirty="0"/>
              <a:t>Assigned to profile 95422 – Composite Profile - Prescribed fire southwest conifer forest </a:t>
            </a:r>
          </a:p>
        </p:txBody>
      </p:sp>
      <p:sp>
        <p:nvSpPr>
          <p:cNvPr id="11" name="Right Arrow 10">
            <a:extLst>
              <a:ext uri="{C183D7F6-B498-43B3-948B-1728B52AA6E4}">
                <adec:decorative xmlns:adec="http://schemas.microsoft.com/office/drawing/2017/decorative" val="1"/>
              </a:ext>
            </a:extLst>
          </p:cNvPr>
          <p:cNvSpPr/>
          <p:nvPr/>
        </p:nvSpPr>
        <p:spPr>
          <a:xfrm>
            <a:off x="4187278" y="3581400"/>
            <a:ext cx="683021" cy="398550"/>
          </a:xfrm>
          <a:prstGeom prst="rightArrow">
            <a:avLst/>
          </a:prstGeom>
          <a:solidFill>
            <a:schemeClr val="accent6">
              <a:lumMod val="75000"/>
            </a:schemeClr>
          </a:solidFill>
          <a:ln w="34925" cmpd="sng">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26374" y="2971800"/>
            <a:ext cx="3146093" cy="1569660"/>
          </a:xfrm>
          <a:prstGeom prst="rect">
            <a:avLst/>
          </a:prstGeom>
        </p:spPr>
        <p:txBody>
          <a:bodyPr wrap="square" anchor="t">
            <a:spAutoFit/>
          </a:bodyPr>
          <a:lstStyle/>
          <a:p>
            <a:r>
              <a:rPr lang="en-US" dirty="0">
                <a:solidFill>
                  <a:srgbClr val="000000"/>
                </a:solidFill>
                <a:latin typeface="Arial"/>
                <a:cs typeface="Arial"/>
              </a:rPr>
              <a:t>SCC 2811015001</a:t>
            </a:r>
          </a:p>
          <a:p>
            <a:r>
              <a:rPr lang="en-US" dirty="0"/>
              <a:t>Prescribed Forest Burning; Smoldering</a:t>
            </a:r>
          </a:p>
          <a:p>
            <a:r>
              <a:rPr lang="en-US" dirty="0"/>
              <a:t>County=Autauga, AL</a:t>
            </a:r>
          </a:p>
        </p:txBody>
      </p:sp>
      <p:sp>
        <p:nvSpPr>
          <p:cNvPr id="13" name="Right Arrow 12">
            <a:extLst>
              <a:ext uri="{C183D7F6-B498-43B3-948B-1728B52AA6E4}">
                <adec:decorative xmlns:adec="http://schemas.microsoft.com/office/drawing/2017/decorative" val="1"/>
              </a:ext>
            </a:extLst>
          </p:cNvPr>
          <p:cNvSpPr/>
          <p:nvPr/>
        </p:nvSpPr>
        <p:spPr>
          <a:xfrm>
            <a:off x="4187280" y="5334000"/>
            <a:ext cx="683021" cy="398550"/>
          </a:xfrm>
          <a:prstGeom prst="rightArrow">
            <a:avLst/>
          </a:prstGeom>
          <a:solidFill>
            <a:schemeClr val="accent6">
              <a:lumMod val="75000"/>
            </a:schemeClr>
          </a:solidFill>
          <a:ln w="34925" cmpd="sng">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063362" y="3124200"/>
            <a:ext cx="3863064" cy="1323439"/>
          </a:xfrm>
          <a:prstGeom prst="rect">
            <a:avLst/>
          </a:prstGeom>
        </p:spPr>
        <p:txBody>
          <a:bodyPr wrap="square">
            <a:spAutoFit/>
          </a:bodyPr>
          <a:lstStyle/>
          <a:p>
            <a:pPr marL="284163" lvl="1" indent="0">
              <a:buNone/>
            </a:pPr>
            <a:r>
              <a:rPr lang="en-US" sz="2000" dirty="0"/>
              <a:t>Assigned to profile 95421 – Composite Profile - Prescribed fire southeast conifer forest </a:t>
            </a:r>
          </a:p>
        </p:txBody>
      </p:sp>
      <p:sp>
        <p:nvSpPr>
          <p:cNvPr id="7" name="Footer Placeholder 6">
            <a:extLst>
              <a:ext uri="{FF2B5EF4-FFF2-40B4-BE49-F238E27FC236}">
                <a16:creationId xmlns:a16="http://schemas.microsoft.com/office/drawing/2014/main" id="{B05F2F6B-B9A2-407A-9AB1-56B3A9F2C39F}"/>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31364623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6184758" cy="990600"/>
          </a:xfrm>
        </p:spPr>
        <p:txBody>
          <a:bodyPr anchor="t"/>
          <a:lstStyle/>
          <a:p>
            <a:pPr algn="r"/>
            <a:r>
              <a:rPr lang="en-US" sz="6000" dirty="0">
                <a:cs typeface="Arial"/>
              </a:rPr>
              <a:t>QUESTIONS?</a:t>
            </a:r>
          </a:p>
        </p:txBody>
      </p:sp>
      <p:sp>
        <p:nvSpPr>
          <p:cNvPr id="3" name="Content Placeholder 2"/>
          <p:cNvSpPr>
            <a:spLocks noGrp="1"/>
          </p:cNvSpPr>
          <p:nvPr>
            <p:ph idx="1"/>
          </p:nvPr>
        </p:nvSpPr>
        <p:spPr>
          <a:xfrm>
            <a:off x="1114425" y="2647950"/>
            <a:ext cx="5832333" cy="3429000"/>
          </a:xfrm>
        </p:spPr>
        <p:txBody>
          <a:bodyPr anchor="t"/>
          <a:lstStyle/>
          <a:p>
            <a:pPr marL="0" indent="0" algn="r">
              <a:buNone/>
            </a:pPr>
            <a:r>
              <a:rPr lang="en-US" sz="3200" dirty="0">
                <a:cs typeface="Arial"/>
              </a:rPr>
              <a:t>Are there any questions on what we've covered so far?</a:t>
            </a:r>
          </a:p>
        </p:txBody>
      </p:sp>
      <p:sp>
        <p:nvSpPr>
          <p:cNvPr id="5" name="Slide Number Placeholder 4"/>
          <p:cNvSpPr>
            <a:spLocks noGrp="1"/>
          </p:cNvSpPr>
          <p:nvPr>
            <p:ph type="sldNum" sz="quarter" idx="12"/>
          </p:nvPr>
        </p:nvSpPr>
        <p:spPr/>
        <p:txBody>
          <a:bodyPr/>
          <a:lstStyle/>
          <a:p>
            <a:pPr>
              <a:defRPr/>
            </a:pPr>
            <a:fld id="{BEF2A795-0D1C-4340-A163-773CC4D3E4EC}" type="slidenum">
              <a:rPr lang="en-US"/>
              <a:pPr>
                <a:defRPr/>
              </a:pPr>
              <a:t>45</a:t>
            </a:fld>
            <a:endParaRPr lang="en-US" dirty="0"/>
          </a:p>
        </p:txBody>
      </p:sp>
      <p:sp>
        <p:nvSpPr>
          <p:cNvPr id="6" name="Footer Placeholder 5">
            <a:extLst>
              <a:ext uri="{FF2B5EF4-FFF2-40B4-BE49-F238E27FC236}">
                <a16:creationId xmlns:a16="http://schemas.microsoft.com/office/drawing/2014/main" id="{3CC0BD58-C65C-4E03-81CF-4F44EAECDDB8}"/>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41942134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2076" y="609600"/>
            <a:ext cx="7620000" cy="600808"/>
          </a:xfrm>
        </p:spPr>
        <p:txBody>
          <a:bodyPr anchor="t"/>
          <a:lstStyle/>
          <a:p>
            <a:r>
              <a:rPr lang="en-US" dirty="0"/>
              <a:t>VOC INTEGRATION - CONCEPT</a:t>
            </a:r>
          </a:p>
        </p:txBody>
      </p:sp>
      <p:sp>
        <p:nvSpPr>
          <p:cNvPr id="2" name="Content Placeholder 1"/>
          <p:cNvSpPr>
            <a:spLocks noGrp="1"/>
          </p:cNvSpPr>
          <p:nvPr>
            <p:ph idx="1"/>
          </p:nvPr>
        </p:nvSpPr>
        <p:spPr>
          <a:xfrm>
            <a:off x="624586" y="1295400"/>
            <a:ext cx="7909813" cy="4876800"/>
          </a:xfrm>
        </p:spPr>
        <p:txBody>
          <a:bodyPr anchor="t">
            <a:normAutofit fontScale="62500" lnSpcReduction="20000"/>
          </a:bodyPr>
          <a:lstStyle/>
          <a:p>
            <a:pPr lvl="0"/>
            <a:r>
              <a:rPr lang="en-US" sz="3800" dirty="0"/>
              <a:t>Integration</a:t>
            </a:r>
          </a:p>
          <a:p>
            <a:pPr marL="458470" lvl="1"/>
            <a:r>
              <a:rPr lang="en-US" sz="3200" dirty="0"/>
              <a:t>Process of taking select VOC HAPs from the HAP inventory and speciating the remaining VOC </a:t>
            </a:r>
            <a:r>
              <a:rPr lang="en-US" sz="3200" i="1" dirty="0"/>
              <a:t>because it is generally believed that the HAP inventory is a better source of HAP emissions than the </a:t>
            </a:r>
            <a:r>
              <a:rPr lang="en-US" sz="3200" i="1" dirty="0" err="1"/>
              <a:t>speciated</a:t>
            </a:r>
            <a:r>
              <a:rPr lang="en-US" sz="3200" i="1" dirty="0"/>
              <a:t> VOC</a:t>
            </a:r>
            <a:endParaRPr lang="en-US" sz="3200" i="1" dirty="0">
              <a:cs typeface="Arial"/>
            </a:endParaRPr>
          </a:p>
          <a:p>
            <a:pPr marL="458470" lvl="1"/>
            <a:r>
              <a:rPr lang="en-US" sz="3200" dirty="0"/>
              <a:t>Want to avoid double counting of HAPs</a:t>
            </a:r>
            <a:endParaRPr lang="en-US" sz="3200" dirty="0">
              <a:cs typeface="Arial"/>
            </a:endParaRPr>
          </a:p>
          <a:p>
            <a:pPr marL="458470" lvl="1"/>
            <a:r>
              <a:rPr lang="en-US" sz="3200" dirty="0"/>
              <a:t>Want to </a:t>
            </a:r>
            <a:r>
              <a:rPr lang="en-US" sz="3200" dirty="0" err="1"/>
              <a:t>speciate</a:t>
            </a:r>
            <a:r>
              <a:rPr lang="en-US" sz="3200" dirty="0"/>
              <a:t> the remaining VOC taking into account HAPs that were removed</a:t>
            </a:r>
            <a:endParaRPr lang="en-US" sz="3200" dirty="0">
              <a:cs typeface="Arial"/>
            </a:endParaRPr>
          </a:p>
          <a:p>
            <a:r>
              <a:rPr lang="en-US" sz="3800" dirty="0"/>
              <a:t>NBAFM chosen as “integration HAPs” in 2014 Modeling Platform</a:t>
            </a:r>
          </a:p>
          <a:p>
            <a:pPr marL="458470" lvl="1"/>
            <a:r>
              <a:rPr lang="en-US" sz="3200" b="1" dirty="0"/>
              <a:t>N</a:t>
            </a:r>
            <a:r>
              <a:rPr lang="en-US" sz="3200" dirty="0"/>
              <a:t>aphthalene, </a:t>
            </a:r>
            <a:r>
              <a:rPr lang="en-US" sz="3200" b="1" dirty="0"/>
              <a:t>B</a:t>
            </a:r>
            <a:r>
              <a:rPr lang="en-US" sz="3200" dirty="0"/>
              <a:t>enzene, </a:t>
            </a:r>
            <a:r>
              <a:rPr lang="en-US" sz="3200" b="1" dirty="0"/>
              <a:t>A</a:t>
            </a:r>
            <a:r>
              <a:rPr lang="en-US" sz="3200" dirty="0"/>
              <a:t>cetaldehyde, </a:t>
            </a:r>
            <a:r>
              <a:rPr lang="en-US" sz="3200" b="1" dirty="0"/>
              <a:t>F</a:t>
            </a:r>
            <a:r>
              <a:rPr lang="en-US" sz="3200" dirty="0"/>
              <a:t>ormaldehyde, </a:t>
            </a:r>
            <a:r>
              <a:rPr lang="en-US" sz="3200" b="1" dirty="0"/>
              <a:t>M</a:t>
            </a:r>
            <a:r>
              <a:rPr lang="en-US" sz="3200" dirty="0"/>
              <a:t>ethanol</a:t>
            </a:r>
            <a:endParaRPr lang="en-US" sz="3200" dirty="0">
              <a:cs typeface="Arial"/>
            </a:endParaRPr>
          </a:p>
          <a:p>
            <a:pPr marL="458470" lvl="1"/>
            <a:r>
              <a:rPr lang="en-US" sz="3200" dirty="0"/>
              <a:t>These are explicit VOC HAPs in the CB6-CMAQ chemical mechanism.</a:t>
            </a:r>
            <a:endParaRPr lang="en-US" sz="3200" dirty="0">
              <a:cs typeface="Arial"/>
            </a:endParaRPr>
          </a:p>
          <a:p>
            <a:pPr lvl="0"/>
            <a:r>
              <a:rPr lang="en-US" sz="3800" dirty="0"/>
              <a:t>NONHAPVOC</a:t>
            </a:r>
          </a:p>
          <a:p>
            <a:pPr marL="458470" lvl="1"/>
            <a:r>
              <a:rPr lang="en-US" sz="3200" dirty="0"/>
              <a:t>Remaining VOC after removing explicit VOC HAPs</a:t>
            </a:r>
            <a:endParaRPr lang="en-US" sz="3200" dirty="0">
              <a:cs typeface="Arial"/>
            </a:endParaRPr>
          </a:p>
          <a:p>
            <a:pPr marL="458470" lvl="1"/>
            <a:r>
              <a:rPr lang="en-US" sz="3200" dirty="0"/>
              <a:t>NONHAPVOC = VOC - NBAFM</a:t>
            </a:r>
            <a:endParaRPr lang="en-US" sz="3200" dirty="0">
              <a:cs typeface="Arial"/>
            </a:endParaRPr>
          </a:p>
          <a:p>
            <a:pPr marL="109220" indent="0">
              <a:buNone/>
            </a:pPr>
            <a:endParaRPr lang="en-US" dirty="0">
              <a:cs typeface="Arial"/>
            </a:endParaRPr>
          </a:p>
          <a:p>
            <a:pPr marL="393065" lvl="1" indent="0">
              <a:buNone/>
            </a:pPr>
            <a:endParaRPr lang="en-US" dirty="0">
              <a:cs typeface="Arial"/>
            </a:endParaRPr>
          </a:p>
          <a:p>
            <a:endParaRPr lang="en-US" dirty="0"/>
          </a:p>
        </p:txBody>
      </p:sp>
      <p:sp>
        <p:nvSpPr>
          <p:cNvPr id="7" name="Slide Number Placeholder 6"/>
          <p:cNvSpPr>
            <a:spLocks noGrp="1"/>
          </p:cNvSpPr>
          <p:nvPr>
            <p:ph type="sldNum" sz="quarter" idx="12"/>
          </p:nvPr>
        </p:nvSpPr>
        <p:spPr/>
        <p:txBody>
          <a:bodyPr/>
          <a:lstStyle/>
          <a:p>
            <a:fld id="{61C894BD-DCE2-4A96-A9AF-225BBEAC2A40}" type="slidenum">
              <a:rPr lang="en-US" smtClean="0"/>
              <a:pPr/>
              <a:t>46</a:t>
            </a:fld>
            <a:endParaRPr lang="en-US"/>
          </a:p>
        </p:txBody>
      </p:sp>
      <p:sp>
        <p:nvSpPr>
          <p:cNvPr id="3" name="Footer Placeholder 2">
            <a:extLst>
              <a:ext uri="{FF2B5EF4-FFF2-40B4-BE49-F238E27FC236}">
                <a16:creationId xmlns:a16="http://schemas.microsoft.com/office/drawing/2014/main" id="{AE4CF84B-B740-475C-8564-CC1847ABFD68}"/>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2025455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BEF2A795-0D1C-4340-A163-773CC4D3E4EC}" type="slidenum">
              <a:rPr lang="en-US" smtClean="0"/>
              <a:pPr>
                <a:defRPr/>
              </a:pPr>
              <a:t>47</a:t>
            </a:fld>
            <a:endParaRPr lang="en-US" dirty="0"/>
          </a:p>
        </p:txBody>
      </p:sp>
      <p:sp>
        <p:nvSpPr>
          <p:cNvPr id="6" name="Rectangle 5"/>
          <p:cNvSpPr/>
          <p:nvPr/>
        </p:nvSpPr>
        <p:spPr bwMode="auto">
          <a:xfrm>
            <a:off x="1748589" y="1173215"/>
            <a:ext cx="4257675" cy="457200"/>
          </a:xfrm>
          <a:prstGeom prst="rect">
            <a:avLst/>
          </a:prstGeom>
          <a:solidFill>
            <a:srgbClr val="92D050"/>
          </a:solidFill>
          <a:ln w="9525" cap="flat" cmpd="sng" algn="ctr">
            <a:solidFill>
              <a:srgbClr val="92D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t>VOC+ NBAFM emissions</a:t>
            </a: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sp>
        <p:nvSpPr>
          <p:cNvPr id="7" name="Rectangle 6"/>
          <p:cNvSpPr/>
          <p:nvPr/>
        </p:nvSpPr>
        <p:spPr bwMode="auto">
          <a:xfrm>
            <a:off x="1640465" y="2340448"/>
            <a:ext cx="3505200" cy="414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t>Compute NONHAPVOC</a:t>
            </a: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sp>
        <p:nvSpPr>
          <p:cNvPr id="8" name="Rectangle 7"/>
          <p:cNvSpPr/>
          <p:nvPr/>
        </p:nvSpPr>
        <p:spPr bwMode="auto">
          <a:xfrm>
            <a:off x="1554740" y="2993195"/>
            <a:ext cx="3676650" cy="45223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t>Convert to NONHAPTOG</a:t>
            </a: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sp>
        <p:nvSpPr>
          <p:cNvPr id="9" name="Rectangle 8"/>
          <p:cNvSpPr/>
          <p:nvPr/>
        </p:nvSpPr>
        <p:spPr bwMode="auto">
          <a:xfrm>
            <a:off x="1218698" y="3659998"/>
            <a:ext cx="4348734" cy="927761"/>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t>SPECIATE NONHAPTOG and map NBAFM to model species</a:t>
            </a: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sp>
        <p:nvSpPr>
          <p:cNvPr id="13" name="TextBox 12"/>
          <p:cNvSpPr txBox="1"/>
          <p:nvPr/>
        </p:nvSpPr>
        <p:spPr>
          <a:xfrm>
            <a:off x="609600" y="5094275"/>
            <a:ext cx="6781800" cy="830997"/>
          </a:xfrm>
          <a:prstGeom prst="rect">
            <a:avLst/>
          </a:prstGeom>
          <a:solidFill>
            <a:srgbClr val="FFFF00"/>
          </a:solidFill>
        </p:spPr>
        <p:txBody>
          <a:bodyPr wrap="square" rtlCol="0">
            <a:spAutoFit/>
          </a:bodyPr>
          <a:lstStyle/>
          <a:p>
            <a:r>
              <a:rPr lang="en-US" sz="1600" dirty="0"/>
              <a:t>Model species for CB6 (e.g., ACET, </a:t>
            </a:r>
            <a:r>
              <a:rPr lang="en-US" sz="1600" dirty="0">
                <a:solidFill>
                  <a:srgbClr val="FF0000"/>
                </a:solidFill>
              </a:rPr>
              <a:t>ALD2</a:t>
            </a:r>
            <a:r>
              <a:rPr lang="en-US" sz="1600" dirty="0"/>
              <a:t>, ALDX, </a:t>
            </a:r>
            <a:r>
              <a:rPr lang="en-US" sz="1600" dirty="0">
                <a:solidFill>
                  <a:srgbClr val="FF0000"/>
                </a:solidFill>
              </a:rPr>
              <a:t>BENZ</a:t>
            </a:r>
            <a:r>
              <a:rPr lang="en-US" sz="1600" dirty="0"/>
              <a:t>, CH4, ETH, ETHA, ETHY, ETOH, KET, IOLE, ISOP, OLE, PAR, PRPA, TOL, XYLMN, SOAALK, </a:t>
            </a:r>
            <a:r>
              <a:rPr lang="en-US" sz="1600" dirty="0">
                <a:solidFill>
                  <a:srgbClr val="FF0000"/>
                </a:solidFill>
              </a:rPr>
              <a:t>NAPH</a:t>
            </a:r>
            <a:r>
              <a:rPr lang="en-US" sz="1600" dirty="0"/>
              <a:t>, BENZ, ALD2, </a:t>
            </a:r>
            <a:r>
              <a:rPr lang="en-US" sz="1600" dirty="0">
                <a:solidFill>
                  <a:srgbClr val="FF0000"/>
                </a:solidFill>
              </a:rPr>
              <a:t>FORM, MEOH</a:t>
            </a:r>
            <a:r>
              <a:rPr lang="en-US" sz="1600" dirty="0"/>
              <a:t>, SESQ, TERP)</a:t>
            </a:r>
          </a:p>
        </p:txBody>
      </p:sp>
      <p:sp>
        <p:nvSpPr>
          <p:cNvPr id="14" name="Rounded Rectangle 13" descr="Smoke - Computer NONHAPVOC - Convert to NONHAPTOG- SPECIATE NON HAPTOG and map NBAFM to model species"/>
          <p:cNvSpPr/>
          <p:nvPr/>
        </p:nvSpPr>
        <p:spPr bwMode="auto">
          <a:xfrm>
            <a:off x="990600" y="1850098"/>
            <a:ext cx="4991100" cy="3026702"/>
          </a:xfrm>
          <a:prstGeom prst="round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5" name="Right Arrow 14">
            <a:extLst>
              <a:ext uri="{C183D7F6-B498-43B3-948B-1728B52AA6E4}">
                <adec:decorative xmlns:adec="http://schemas.microsoft.com/office/drawing/2017/decorative" val="1"/>
              </a:ext>
            </a:extLst>
          </p:cNvPr>
          <p:cNvSpPr/>
          <p:nvPr/>
        </p:nvSpPr>
        <p:spPr bwMode="auto">
          <a:xfrm rot="10800000">
            <a:off x="5365241" y="2393307"/>
            <a:ext cx="1409700" cy="26473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6" name="TextBox 15"/>
          <p:cNvSpPr txBox="1"/>
          <p:nvPr/>
        </p:nvSpPr>
        <p:spPr>
          <a:xfrm>
            <a:off x="6762909" y="2338233"/>
            <a:ext cx="1447800" cy="369332"/>
          </a:xfrm>
          <a:prstGeom prst="rect">
            <a:avLst/>
          </a:prstGeom>
          <a:noFill/>
        </p:spPr>
        <p:txBody>
          <a:bodyPr wrap="square" rtlCol="0">
            <a:spAutoFit/>
          </a:bodyPr>
          <a:lstStyle/>
          <a:p>
            <a:r>
              <a:rPr lang="en-US" sz="1800" dirty="0">
                <a:highlight>
                  <a:srgbClr val="00FFFF"/>
                </a:highlight>
              </a:rPr>
              <a:t>INVTABLE</a:t>
            </a:r>
          </a:p>
        </p:txBody>
      </p:sp>
      <p:sp>
        <p:nvSpPr>
          <p:cNvPr id="17" name="Right Arrow 16">
            <a:extLst>
              <a:ext uri="{C183D7F6-B498-43B3-948B-1728B52AA6E4}">
                <adec:decorative xmlns:adec="http://schemas.microsoft.com/office/drawing/2017/decorative" val="1"/>
              </a:ext>
            </a:extLst>
          </p:cNvPr>
          <p:cNvSpPr/>
          <p:nvPr/>
        </p:nvSpPr>
        <p:spPr bwMode="auto">
          <a:xfrm rot="10800000">
            <a:off x="5514975" y="3167773"/>
            <a:ext cx="1409700" cy="22394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8" name="TextBox 17"/>
          <p:cNvSpPr txBox="1"/>
          <p:nvPr/>
        </p:nvSpPr>
        <p:spPr>
          <a:xfrm>
            <a:off x="6924675" y="3095077"/>
            <a:ext cx="1447800" cy="369332"/>
          </a:xfrm>
          <a:prstGeom prst="rect">
            <a:avLst/>
          </a:prstGeom>
          <a:noFill/>
        </p:spPr>
        <p:txBody>
          <a:bodyPr wrap="square" rtlCol="0">
            <a:spAutoFit/>
          </a:bodyPr>
          <a:lstStyle/>
          <a:p>
            <a:r>
              <a:rPr lang="en-US" sz="1800" dirty="0">
                <a:highlight>
                  <a:srgbClr val="00FFFF"/>
                </a:highlight>
              </a:rPr>
              <a:t>GSCNV</a:t>
            </a:r>
          </a:p>
        </p:txBody>
      </p:sp>
      <p:sp>
        <p:nvSpPr>
          <p:cNvPr id="19" name="Right Arrow 18">
            <a:extLst>
              <a:ext uri="{C183D7F6-B498-43B3-948B-1728B52AA6E4}">
                <adec:decorative xmlns:adec="http://schemas.microsoft.com/office/drawing/2017/decorative" val="1"/>
              </a:ext>
            </a:extLst>
          </p:cNvPr>
          <p:cNvSpPr/>
          <p:nvPr/>
        </p:nvSpPr>
        <p:spPr bwMode="auto">
          <a:xfrm rot="10800000">
            <a:off x="5567432" y="3988063"/>
            <a:ext cx="1409700" cy="21497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0" name="TextBox 19"/>
          <p:cNvSpPr txBox="1"/>
          <p:nvPr/>
        </p:nvSpPr>
        <p:spPr>
          <a:xfrm>
            <a:off x="6924675" y="3938120"/>
            <a:ext cx="1447800" cy="646331"/>
          </a:xfrm>
          <a:prstGeom prst="rect">
            <a:avLst/>
          </a:prstGeom>
          <a:noFill/>
        </p:spPr>
        <p:txBody>
          <a:bodyPr wrap="square" rtlCol="0">
            <a:spAutoFit/>
          </a:bodyPr>
          <a:lstStyle/>
          <a:p>
            <a:r>
              <a:rPr lang="en-US" sz="1800" dirty="0">
                <a:highlight>
                  <a:srgbClr val="00FFFF"/>
                </a:highlight>
              </a:rPr>
              <a:t>GSREF, GSPRO</a:t>
            </a:r>
          </a:p>
        </p:txBody>
      </p:sp>
      <p:sp>
        <p:nvSpPr>
          <p:cNvPr id="21" name="TextBox 20"/>
          <p:cNvSpPr txBox="1"/>
          <p:nvPr/>
        </p:nvSpPr>
        <p:spPr>
          <a:xfrm>
            <a:off x="2920164" y="1861029"/>
            <a:ext cx="3086100" cy="461665"/>
          </a:xfrm>
          <a:prstGeom prst="rect">
            <a:avLst/>
          </a:prstGeom>
          <a:noFill/>
        </p:spPr>
        <p:txBody>
          <a:bodyPr wrap="square" rtlCol="0">
            <a:spAutoFit/>
          </a:bodyPr>
          <a:lstStyle/>
          <a:p>
            <a:r>
              <a:rPr lang="en-US" dirty="0">
                <a:latin typeface="Bodoni MT" panose="02070603080606020203" pitchFamily="18" charset="0"/>
              </a:rPr>
              <a:t>SMOKE</a:t>
            </a:r>
          </a:p>
        </p:txBody>
      </p:sp>
      <p:sp>
        <p:nvSpPr>
          <p:cNvPr id="22" name="TextBox 21"/>
          <p:cNvSpPr txBox="1"/>
          <p:nvPr/>
        </p:nvSpPr>
        <p:spPr>
          <a:xfrm>
            <a:off x="2371725" y="247390"/>
            <a:ext cx="4648200" cy="646331"/>
          </a:xfrm>
          <a:prstGeom prst="rect">
            <a:avLst/>
          </a:prstGeom>
          <a:noFill/>
        </p:spPr>
        <p:txBody>
          <a:bodyPr wrap="square" rtlCol="0">
            <a:spAutoFit/>
          </a:bodyPr>
          <a:lstStyle/>
          <a:p>
            <a:r>
              <a:rPr lang="en-US" sz="3600" dirty="0"/>
              <a:t>Integration Steps</a:t>
            </a:r>
          </a:p>
        </p:txBody>
      </p:sp>
      <p:sp>
        <p:nvSpPr>
          <p:cNvPr id="23" name="Down Arrow 22">
            <a:extLst>
              <a:ext uri="{C183D7F6-B498-43B3-948B-1728B52AA6E4}">
                <adec:decorative xmlns:adec="http://schemas.microsoft.com/office/drawing/2017/decorative" val="1"/>
              </a:ext>
            </a:extLst>
          </p:cNvPr>
          <p:cNvSpPr/>
          <p:nvPr/>
        </p:nvSpPr>
        <p:spPr bwMode="auto">
          <a:xfrm>
            <a:off x="3464432" y="1639962"/>
            <a:ext cx="202693" cy="209694"/>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4" name="Down Arrow 23">
            <a:extLst>
              <a:ext uri="{C183D7F6-B498-43B3-948B-1728B52AA6E4}">
                <adec:decorative xmlns:adec="http://schemas.microsoft.com/office/drawing/2017/decorative" val="1"/>
              </a:ext>
            </a:extLst>
          </p:cNvPr>
          <p:cNvSpPr/>
          <p:nvPr/>
        </p:nvSpPr>
        <p:spPr bwMode="auto">
          <a:xfrm>
            <a:off x="3565778" y="4887731"/>
            <a:ext cx="202693" cy="209694"/>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5" name="Footer Placeholder 4">
            <a:extLst>
              <a:ext uri="{FF2B5EF4-FFF2-40B4-BE49-F238E27FC236}">
                <a16:creationId xmlns:a16="http://schemas.microsoft.com/office/drawing/2014/main" id="{631E2E4A-06F5-4532-8E2D-98601331AAD9}"/>
              </a:ext>
            </a:extLst>
          </p:cNvPr>
          <p:cNvSpPr>
            <a:spLocks noGrp="1"/>
          </p:cNvSpPr>
          <p:nvPr>
            <p:ph type="ftr" sz="quarter" idx="11"/>
          </p:nvPr>
        </p:nvSpPr>
        <p:spPr>
          <a:xfrm>
            <a:off x="1905000" y="6566939"/>
            <a:ext cx="6172200" cy="457200"/>
          </a:xfrm>
          <a:prstGeom prst="rect">
            <a:avLst/>
          </a:prstGeom>
        </p:spPr>
        <p:txBody>
          <a:bodyPr/>
          <a:lstStyle>
            <a:lvl1pPr>
              <a:defRPr sz="1200"/>
            </a:lvl1pPr>
          </a:lstStyle>
          <a:p>
            <a:pPr>
              <a:defRPr/>
            </a:pPr>
            <a:r>
              <a:rPr lang="en-US"/>
              <a:t>2019 International Emissions Inventory Conference, SPECIATE Training, July 29, 2019</a:t>
            </a:r>
            <a:endParaRPr lang="en-US" dirty="0"/>
          </a:p>
        </p:txBody>
      </p:sp>
      <p:sp>
        <p:nvSpPr>
          <p:cNvPr id="2" name="TextBox 1">
            <a:extLst>
              <a:ext uri="{FF2B5EF4-FFF2-40B4-BE49-F238E27FC236}">
                <a16:creationId xmlns:a16="http://schemas.microsoft.com/office/drawing/2014/main" id="{AC56FB1E-7186-4103-BA27-0F8CE58088E7}"/>
              </a:ext>
            </a:extLst>
          </p:cNvPr>
          <p:cNvSpPr txBox="1"/>
          <p:nvPr/>
        </p:nvSpPr>
        <p:spPr>
          <a:xfrm>
            <a:off x="8112517" y="2611325"/>
            <a:ext cx="1219200" cy="738664"/>
          </a:xfrm>
          <a:prstGeom prst="rect">
            <a:avLst/>
          </a:prstGeom>
          <a:noFill/>
        </p:spPr>
        <p:txBody>
          <a:bodyPr wrap="square" rtlCol="0">
            <a:spAutoFit/>
          </a:bodyPr>
          <a:lstStyle/>
          <a:p>
            <a:r>
              <a:rPr lang="en-US" sz="1400" dirty="0">
                <a:highlight>
                  <a:srgbClr val="00FFFF"/>
                </a:highlight>
              </a:rPr>
              <a:t>SMOKE Ancillary </a:t>
            </a:r>
          </a:p>
          <a:p>
            <a:r>
              <a:rPr lang="en-US" sz="1400" dirty="0" err="1">
                <a:highlight>
                  <a:srgbClr val="00FFFF"/>
                </a:highlight>
              </a:rPr>
              <a:t>FiIes</a:t>
            </a:r>
            <a:endParaRPr lang="en-US" sz="1400" dirty="0">
              <a:highlight>
                <a:srgbClr val="00FFFF"/>
              </a:highlight>
            </a:endParaRPr>
          </a:p>
        </p:txBody>
      </p:sp>
      <p:sp>
        <p:nvSpPr>
          <p:cNvPr id="3" name="Right Brace 2">
            <a:extLst>
              <a:ext uri="{FF2B5EF4-FFF2-40B4-BE49-F238E27FC236}">
                <a16:creationId xmlns:a16="http://schemas.microsoft.com/office/drawing/2014/main" id="{B870320E-F8C2-4BD9-9432-54A63D5D6ED3}"/>
              </a:ext>
              <a:ext uri="{C183D7F6-B498-43B3-948B-1728B52AA6E4}">
                <adec:decorative xmlns:adec="http://schemas.microsoft.com/office/drawing/2017/decorative" val="1"/>
              </a:ext>
            </a:extLst>
          </p:cNvPr>
          <p:cNvSpPr/>
          <p:nvPr/>
        </p:nvSpPr>
        <p:spPr bwMode="auto">
          <a:xfrm>
            <a:off x="7784656" y="2112730"/>
            <a:ext cx="489104" cy="2632539"/>
          </a:xfrm>
          <a:prstGeom prst="righ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2963863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01410"/>
            <a:ext cx="8991600" cy="560590"/>
          </a:xfrm>
          <a:prstGeom prst="rect">
            <a:avLst/>
          </a:prstGeom>
        </p:spPr>
        <p:txBody>
          <a:bodyPr/>
          <a:lstStyle/>
          <a:p>
            <a:pPr algn="ctr"/>
            <a:r>
              <a:rPr lang="en-US" sz="2700" dirty="0">
                <a:solidFill>
                  <a:schemeClr val="accent6">
                    <a:lumMod val="60000"/>
                    <a:lumOff val="40000"/>
                  </a:schemeClr>
                </a:solidFill>
              </a:rPr>
              <a:t>EXAMPLE OF INTEGRATED PROFILE</a:t>
            </a:r>
          </a:p>
        </p:txBody>
      </p:sp>
      <p:sp>
        <p:nvSpPr>
          <p:cNvPr id="6" name="Slide Number Placeholder 5"/>
          <p:cNvSpPr>
            <a:spLocks noGrp="1"/>
          </p:cNvSpPr>
          <p:nvPr>
            <p:ph type="sldNum" sz="quarter" idx="12"/>
          </p:nvPr>
        </p:nvSpPr>
        <p:spPr>
          <a:xfrm>
            <a:off x="-349262" y="6226467"/>
            <a:ext cx="609600" cy="228600"/>
          </a:xfrm>
        </p:spPr>
        <p:txBody>
          <a:bodyPr/>
          <a:lstStyle/>
          <a:p>
            <a:fld id="{61C894BD-DCE2-4A96-A9AF-225BBEAC2A40}" type="slidenum">
              <a:rPr lang="en-US" smtClean="0"/>
              <a:pPr/>
              <a:t>48</a:t>
            </a:fld>
            <a:endParaRPr lang="en-US"/>
          </a:p>
        </p:txBody>
      </p:sp>
      <p:sp>
        <p:nvSpPr>
          <p:cNvPr id="9" name="TextBox 8"/>
          <p:cNvSpPr txBox="1"/>
          <p:nvPr/>
        </p:nvSpPr>
        <p:spPr>
          <a:xfrm>
            <a:off x="304800" y="870466"/>
            <a:ext cx="403187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No integrate/No use of HAP inventory</a:t>
            </a:r>
          </a:p>
        </p:txBody>
      </p:sp>
      <p:sp>
        <p:nvSpPr>
          <p:cNvPr id="10" name="TextBox 9"/>
          <p:cNvSpPr txBox="1"/>
          <p:nvPr/>
        </p:nvSpPr>
        <p:spPr>
          <a:xfrm>
            <a:off x="6096000" y="935756"/>
            <a:ext cx="1189748"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Integrate</a:t>
            </a:r>
          </a:p>
        </p:txBody>
      </p:sp>
      <p:sp>
        <p:nvSpPr>
          <p:cNvPr id="11" name="TextBox 10"/>
          <p:cNvSpPr txBox="1"/>
          <p:nvPr/>
        </p:nvSpPr>
        <p:spPr>
          <a:xfrm rot="16200000">
            <a:off x="1821865" y="3678499"/>
            <a:ext cx="495520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kern="0" dirty="0">
                <a:solidFill>
                  <a:sysClr val="windowText" lastClr="000000"/>
                </a:solidFill>
              </a:rPr>
              <a:t>Fireplace wood combustion - pine wood– </a:t>
            </a:r>
            <a:r>
              <a:rPr kumimoji="0" lang="en-US" sz="1800" b="0" i="0" u="none" strike="noStrike" kern="0" cap="none" spc="0" normalizeH="0" baseline="0" noProof="0" dirty="0">
                <a:ln>
                  <a:noFill/>
                </a:ln>
                <a:solidFill>
                  <a:sysClr val="windowText" lastClr="000000"/>
                </a:solidFill>
                <a:effectLst/>
                <a:uLnTx/>
                <a:uFillTx/>
              </a:rPr>
              <a:t>4642</a:t>
            </a:r>
          </a:p>
        </p:txBody>
      </p:sp>
      <p:graphicFrame>
        <p:nvGraphicFramePr>
          <p:cNvPr id="2" name="Table 1"/>
          <p:cNvGraphicFramePr>
            <a:graphicFrameLocks noGrp="1"/>
          </p:cNvGraphicFramePr>
          <p:nvPr>
            <p:extLst>
              <p:ext uri="{D42A27DB-BD31-4B8C-83A1-F6EECF244321}">
                <p14:modId xmlns:p14="http://schemas.microsoft.com/office/powerpoint/2010/main" val="2186965824"/>
              </p:ext>
            </p:extLst>
          </p:nvPr>
        </p:nvGraphicFramePr>
        <p:xfrm>
          <a:off x="713732" y="1212389"/>
          <a:ext cx="2947674" cy="5562599"/>
        </p:xfrm>
        <a:graphic>
          <a:graphicData uri="http://schemas.openxmlformats.org/drawingml/2006/table">
            <a:tbl>
              <a:tblPr>
                <a:tableStyleId>{5C22544A-7EE6-4342-B048-85BDC9FD1C3A}</a:tableStyleId>
              </a:tblPr>
              <a:tblGrid>
                <a:gridCol w="982558">
                  <a:extLst>
                    <a:ext uri="{9D8B030D-6E8A-4147-A177-3AD203B41FA5}">
                      <a16:colId xmlns:a16="http://schemas.microsoft.com/office/drawing/2014/main" val="3573470631"/>
                    </a:ext>
                  </a:extLst>
                </a:gridCol>
                <a:gridCol w="982558">
                  <a:extLst>
                    <a:ext uri="{9D8B030D-6E8A-4147-A177-3AD203B41FA5}">
                      <a16:colId xmlns:a16="http://schemas.microsoft.com/office/drawing/2014/main" val="4151943227"/>
                    </a:ext>
                  </a:extLst>
                </a:gridCol>
                <a:gridCol w="982558">
                  <a:extLst>
                    <a:ext uri="{9D8B030D-6E8A-4147-A177-3AD203B41FA5}">
                      <a16:colId xmlns:a16="http://schemas.microsoft.com/office/drawing/2014/main" val="3310594110"/>
                    </a:ext>
                  </a:extLst>
                </a:gridCol>
              </a:tblGrid>
              <a:tr h="258399">
                <a:tc>
                  <a:txBody>
                    <a:bodyPr/>
                    <a:lstStyle/>
                    <a:p>
                      <a:pPr algn="l" fontAlgn="b"/>
                      <a:r>
                        <a:rPr lang="en-US" sz="1400" u="none" strike="noStrike" dirty="0">
                          <a:effectLst/>
                        </a:rPr>
                        <a:t>pollutant</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dirty="0">
                          <a:effectLst/>
                        </a:rPr>
                        <a:t>species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a:effectLst/>
                        </a:rPr>
                        <a:t>massfrac</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570079417"/>
                  </a:ext>
                </a:extLst>
              </a:tr>
              <a:tr h="265210">
                <a:tc>
                  <a:txBody>
                    <a:bodyPr/>
                    <a:lstStyle/>
                    <a:p>
                      <a:pPr algn="l" fontAlgn="b"/>
                      <a:r>
                        <a:rPr lang="en-US" sz="1400" u="none" strike="noStrike" dirty="0">
                          <a:effectLst/>
                        </a:rPr>
                        <a:t>TOG</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dirty="0">
                          <a:effectLst/>
                        </a:rPr>
                        <a:t>ACET</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0.0393</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1728261497"/>
                  </a:ext>
                </a:extLst>
              </a:tr>
              <a:tr h="265210">
                <a:tc>
                  <a:txBody>
                    <a:bodyPr/>
                    <a:lstStyle/>
                    <a:p>
                      <a:pPr algn="l" fontAlgn="b"/>
                      <a:r>
                        <a:rPr lang="en-US" sz="1400" u="none" strike="noStrike">
                          <a:effectLst/>
                        </a:rPr>
                        <a:t>TOG</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dirty="0">
                          <a:effectLst/>
                        </a:rPr>
                        <a:t>ALD2</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0.0895</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1658274762"/>
                  </a:ext>
                </a:extLst>
              </a:tr>
              <a:tr h="265210">
                <a:tc>
                  <a:txBody>
                    <a:bodyPr/>
                    <a:lstStyle/>
                    <a:p>
                      <a:pPr algn="l" fontAlgn="b"/>
                      <a:r>
                        <a:rPr lang="en-US" sz="1400" u="none" strike="noStrike">
                          <a:effectLst/>
                        </a:rPr>
                        <a:t>TOG</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dirty="0">
                          <a:effectLst/>
                        </a:rPr>
                        <a:t>ALDX</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0.12</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1594837768"/>
                  </a:ext>
                </a:extLst>
              </a:tr>
              <a:tr h="265210">
                <a:tc>
                  <a:txBody>
                    <a:bodyPr/>
                    <a:lstStyle/>
                    <a:p>
                      <a:pPr algn="l" fontAlgn="b"/>
                      <a:r>
                        <a:rPr lang="en-US" sz="1400" u="none" strike="noStrike">
                          <a:effectLst/>
                        </a:rPr>
                        <a:t>TOG</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dirty="0">
                          <a:effectLst/>
                        </a:rPr>
                        <a:t>BENZ</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0.0201</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1419411379"/>
                  </a:ext>
                </a:extLst>
              </a:tr>
              <a:tr h="265210">
                <a:tc>
                  <a:txBody>
                    <a:bodyPr/>
                    <a:lstStyle/>
                    <a:p>
                      <a:pPr algn="l" fontAlgn="b"/>
                      <a:r>
                        <a:rPr lang="en-US" sz="1400" u="none" strike="noStrike">
                          <a:effectLst/>
                        </a:rPr>
                        <a:t>TOG</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dirty="0">
                          <a:effectLst/>
                        </a:rPr>
                        <a:t>CH4</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0.2163</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1025580852"/>
                  </a:ext>
                </a:extLst>
              </a:tr>
              <a:tr h="265210">
                <a:tc>
                  <a:txBody>
                    <a:bodyPr/>
                    <a:lstStyle/>
                    <a:p>
                      <a:pPr algn="l" fontAlgn="b"/>
                      <a:r>
                        <a:rPr lang="en-US" sz="1400" u="none" strike="noStrike">
                          <a:effectLst/>
                        </a:rPr>
                        <a:t>TOG</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a:effectLst/>
                        </a:rPr>
                        <a:t>ETH</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0.0588</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3564787940"/>
                  </a:ext>
                </a:extLst>
              </a:tr>
              <a:tr h="265210">
                <a:tc>
                  <a:txBody>
                    <a:bodyPr/>
                    <a:lstStyle/>
                    <a:p>
                      <a:pPr algn="l" fontAlgn="b"/>
                      <a:r>
                        <a:rPr lang="en-US" sz="1400" u="none" strike="noStrike">
                          <a:effectLst/>
                        </a:rPr>
                        <a:t>TOG</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a:effectLst/>
                        </a:rPr>
                        <a:t>ETHA</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0.0225</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1959238360"/>
                  </a:ext>
                </a:extLst>
              </a:tr>
              <a:tr h="265210">
                <a:tc>
                  <a:txBody>
                    <a:bodyPr/>
                    <a:lstStyle/>
                    <a:p>
                      <a:pPr algn="l" fontAlgn="b"/>
                      <a:r>
                        <a:rPr lang="en-US" sz="1400" u="none" strike="noStrike">
                          <a:effectLst/>
                        </a:rPr>
                        <a:t>TOG</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a:effectLst/>
                        </a:rPr>
                        <a:t>ETHY</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0.0369</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2311683330"/>
                  </a:ext>
                </a:extLst>
              </a:tr>
              <a:tr h="265210">
                <a:tc>
                  <a:txBody>
                    <a:bodyPr/>
                    <a:lstStyle/>
                    <a:p>
                      <a:pPr algn="l" fontAlgn="b"/>
                      <a:r>
                        <a:rPr lang="en-US" sz="1400" u="none" strike="noStrike">
                          <a:effectLst/>
                        </a:rPr>
                        <a:t>TOG</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a:effectLst/>
                        </a:rPr>
                        <a:t>FORM</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0.0612</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66486644"/>
                  </a:ext>
                </a:extLst>
              </a:tr>
              <a:tr h="265210">
                <a:tc>
                  <a:txBody>
                    <a:bodyPr/>
                    <a:lstStyle/>
                    <a:p>
                      <a:pPr algn="l" fontAlgn="b"/>
                      <a:r>
                        <a:rPr lang="en-US" sz="1400" u="none" strike="noStrike">
                          <a:effectLst/>
                        </a:rPr>
                        <a:t>TOG</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a:effectLst/>
                        </a:rPr>
                        <a:t>IOLE</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0.014</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1921711280"/>
                  </a:ext>
                </a:extLst>
              </a:tr>
              <a:tr h="265210">
                <a:tc>
                  <a:txBody>
                    <a:bodyPr/>
                    <a:lstStyle/>
                    <a:p>
                      <a:pPr algn="l" fontAlgn="b"/>
                      <a:r>
                        <a:rPr lang="en-US" sz="1400" u="none" strike="noStrike">
                          <a:effectLst/>
                        </a:rPr>
                        <a:t>TOG</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a:effectLst/>
                        </a:rPr>
                        <a:t>ISOP</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0.002153</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3396059481"/>
                  </a:ext>
                </a:extLst>
              </a:tr>
              <a:tr h="265210">
                <a:tc>
                  <a:txBody>
                    <a:bodyPr/>
                    <a:lstStyle/>
                    <a:p>
                      <a:pPr algn="l" fontAlgn="b"/>
                      <a:r>
                        <a:rPr lang="en-US" sz="1400" u="none" strike="noStrike">
                          <a:effectLst/>
                        </a:rPr>
                        <a:t>TOG</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a:effectLst/>
                        </a:rPr>
                        <a:t>KET</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0.006088</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742081755"/>
                  </a:ext>
                </a:extLst>
              </a:tr>
              <a:tr h="265210">
                <a:tc>
                  <a:txBody>
                    <a:bodyPr/>
                    <a:lstStyle/>
                    <a:p>
                      <a:pPr algn="l" fontAlgn="b"/>
                      <a:r>
                        <a:rPr lang="en-US" sz="1400" u="none" strike="noStrike">
                          <a:effectLst/>
                        </a:rPr>
                        <a:t>TOG</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a:effectLst/>
                        </a:rPr>
                        <a:t>NAPH</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0.0119</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2104754577"/>
                  </a:ext>
                </a:extLst>
              </a:tr>
              <a:tr h="265210">
                <a:tc>
                  <a:txBody>
                    <a:bodyPr/>
                    <a:lstStyle/>
                    <a:p>
                      <a:pPr algn="l" fontAlgn="b"/>
                      <a:r>
                        <a:rPr lang="en-US" sz="1400" u="none" strike="noStrike">
                          <a:effectLst/>
                        </a:rPr>
                        <a:t>TOG</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a:effectLst/>
                        </a:rPr>
                        <a:t>NVOL</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0.0115</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4016875922"/>
                  </a:ext>
                </a:extLst>
              </a:tr>
              <a:tr h="265210">
                <a:tc>
                  <a:txBody>
                    <a:bodyPr/>
                    <a:lstStyle/>
                    <a:p>
                      <a:pPr algn="l" fontAlgn="b"/>
                      <a:r>
                        <a:rPr lang="en-US" sz="1400" u="none" strike="noStrike">
                          <a:effectLst/>
                        </a:rPr>
                        <a:t>TOG</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a:effectLst/>
                        </a:rPr>
                        <a:t>OLE</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0.0331</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3771206358"/>
                  </a:ext>
                </a:extLst>
              </a:tr>
              <a:tr h="265210">
                <a:tc>
                  <a:txBody>
                    <a:bodyPr/>
                    <a:lstStyle/>
                    <a:p>
                      <a:pPr algn="l" fontAlgn="b"/>
                      <a:r>
                        <a:rPr lang="en-US" sz="1400" u="none" strike="noStrike">
                          <a:effectLst/>
                        </a:rPr>
                        <a:t>TOG</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a:effectLst/>
                        </a:rPr>
                        <a:t>PAR</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0.1041</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3171002295"/>
                  </a:ext>
                </a:extLst>
              </a:tr>
              <a:tr h="265210">
                <a:tc>
                  <a:txBody>
                    <a:bodyPr/>
                    <a:lstStyle/>
                    <a:p>
                      <a:pPr algn="l" fontAlgn="b"/>
                      <a:r>
                        <a:rPr lang="en-US" sz="1400" u="none" strike="noStrike">
                          <a:effectLst/>
                        </a:rPr>
                        <a:t>TOG</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a:effectLst/>
                        </a:rPr>
                        <a:t>PRPA</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0.008873</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752418939"/>
                  </a:ext>
                </a:extLst>
              </a:tr>
              <a:tr h="265210">
                <a:tc>
                  <a:txBody>
                    <a:bodyPr/>
                    <a:lstStyle/>
                    <a:p>
                      <a:pPr algn="l" fontAlgn="b"/>
                      <a:r>
                        <a:rPr lang="en-US" sz="1400" u="none" strike="noStrike">
                          <a:effectLst/>
                        </a:rPr>
                        <a:t>TOG</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a:effectLst/>
                        </a:rPr>
                        <a:t>TOL</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0.0798</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3354869844"/>
                  </a:ext>
                </a:extLst>
              </a:tr>
              <a:tr h="265210">
                <a:tc>
                  <a:txBody>
                    <a:bodyPr/>
                    <a:lstStyle/>
                    <a:p>
                      <a:pPr algn="l" fontAlgn="b"/>
                      <a:r>
                        <a:rPr lang="en-US" sz="1400" u="none" strike="noStrike">
                          <a:effectLst/>
                        </a:rPr>
                        <a:t>TOG</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a:effectLst/>
                        </a:rPr>
                        <a:t>UNR</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0.0437</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1640998313"/>
                  </a:ext>
                </a:extLst>
              </a:tr>
              <a:tr h="265210">
                <a:tc>
                  <a:txBody>
                    <a:bodyPr/>
                    <a:lstStyle/>
                    <a:p>
                      <a:pPr algn="l" fontAlgn="b"/>
                      <a:r>
                        <a:rPr lang="en-US" sz="1400" u="none" strike="noStrike">
                          <a:effectLst/>
                        </a:rPr>
                        <a:t>TOG</a:t>
                      </a:r>
                      <a:endParaRPr lang="en-US" sz="1400" b="0" i="0" u="none" strike="noStrike">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l" fontAlgn="b"/>
                      <a:r>
                        <a:rPr lang="en-US" sz="1400" u="none" strike="noStrike" dirty="0">
                          <a:effectLst/>
                        </a:rPr>
                        <a:t>XYLMN</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tc>
                  <a:txBody>
                    <a:bodyPr/>
                    <a:lstStyle/>
                    <a:p>
                      <a:pPr algn="r" fontAlgn="b"/>
                      <a:r>
                        <a:rPr lang="en-US" sz="1400" u="none" strike="noStrike" dirty="0">
                          <a:effectLst/>
                        </a:rPr>
                        <a:t>0.0203</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5">
                        <a:lumMod val="75000"/>
                      </a:schemeClr>
                    </a:solidFill>
                  </a:tcPr>
                </a:tc>
                <a:extLst>
                  <a:ext uri="{0D108BD9-81ED-4DB2-BD59-A6C34878D82A}">
                    <a16:rowId xmlns:a16="http://schemas.microsoft.com/office/drawing/2014/main" val="2156237422"/>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425815417"/>
              </p:ext>
            </p:extLst>
          </p:nvPr>
        </p:nvGraphicFramePr>
        <p:xfrm>
          <a:off x="4889260" y="1305088"/>
          <a:ext cx="3505200" cy="4858905"/>
        </p:xfrm>
        <a:graphic>
          <a:graphicData uri="http://schemas.openxmlformats.org/drawingml/2006/table">
            <a:tbl>
              <a:tblPr>
                <a:tableStyleId>{5C22544A-7EE6-4342-B048-85BDC9FD1C3A}</a:tableStyleId>
              </a:tblPr>
              <a:tblGrid>
                <a:gridCol w="1168400">
                  <a:extLst>
                    <a:ext uri="{9D8B030D-6E8A-4147-A177-3AD203B41FA5}">
                      <a16:colId xmlns:a16="http://schemas.microsoft.com/office/drawing/2014/main" val="1228691561"/>
                    </a:ext>
                  </a:extLst>
                </a:gridCol>
                <a:gridCol w="1168400">
                  <a:extLst>
                    <a:ext uri="{9D8B030D-6E8A-4147-A177-3AD203B41FA5}">
                      <a16:colId xmlns:a16="http://schemas.microsoft.com/office/drawing/2014/main" val="3676756220"/>
                    </a:ext>
                  </a:extLst>
                </a:gridCol>
                <a:gridCol w="1168400">
                  <a:extLst>
                    <a:ext uri="{9D8B030D-6E8A-4147-A177-3AD203B41FA5}">
                      <a16:colId xmlns:a16="http://schemas.microsoft.com/office/drawing/2014/main" val="797427691"/>
                    </a:ext>
                  </a:extLst>
                </a:gridCol>
              </a:tblGrid>
              <a:tr h="154657">
                <a:tc>
                  <a:txBody>
                    <a:bodyPr/>
                    <a:lstStyle/>
                    <a:p>
                      <a:pPr algn="l" fontAlgn="b"/>
                      <a:r>
                        <a:rPr lang="en-US" sz="1400" u="none" strike="noStrike" dirty="0">
                          <a:effectLst/>
                        </a:rPr>
                        <a:t>pollutant</a:t>
                      </a:r>
                      <a:endParaRPr lang="en-US" sz="1400" b="0" i="0" u="none" strike="noStrike" dirty="0">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l" fontAlgn="b"/>
                      <a:r>
                        <a:rPr lang="en-US" sz="1400" u="none" strike="noStrike">
                          <a:effectLst/>
                        </a:rPr>
                        <a:t>species</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l" fontAlgn="b"/>
                      <a:r>
                        <a:rPr lang="en-US" sz="1400" u="none" strike="noStrike">
                          <a:effectLst/>
                        </a:rPr>
                        <a:t>massfrac</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extLst>
                  <a:ext uri="{0D108BD9-81ED-4DB2-BD59-A6C34878D82A}">
                    <a16:rowId xmlns:a16="http://schemas.microsoft.com/office/drawing/2014/main" val="3819115932"/>
                  </a:ext>
                </a:extLst>
              </a:tr>
              <a:tr h="289981">
                <a:tc>
                  <a:txBody>
                    <a:bodyPr/>
                    <a:lstStyle/>
                    <a:p>
                      <a:pPr algn="l" fontAlgn="b"/>
                      <a:r>
                        <a:rPr lang="en-US" sz="1400" u="none" strike="noStrike" dirty="0">
                          <a:effectLst/>
                        </a:rPr>
                        <a:t>NONHAPTOG</a:t>
                      </a:r>
                      <a:endParaRPr lang="en-US" sz="1400" b="0" i="0" u="none" strike="noStrike" dirty="0">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l" fontAlgn="b"/>
                      <a:r>
                        <a:rPr lang="en-US" sz="1400" u="none" strike="noStrike">
                          <a:effectLst/>
                        </a:rPr>
                        <a:t>ACET</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r" fontAlgn="b"/>
                      <a:r>
                        <a:rPr lang="en-US" sz="1400" u="none" strike="noStrike">
                          <a:effectLst/>
                        </a:rPr>
                        <a:t>0.0481</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extLst>
                  <a:ext uri="{0D108BD9-81ED-4DB2-BD59-A6C34878D82A}">
                    <a16:rowId xmlns:a16="http://schemas.microsoft.com/office/drawing/2014/main" val="3453048795"/>
                  </a:ext>
                </a:extLst>
              </a:tr>
              <a:tr h="289981">
                <a:tc>
                  <a:txBody>
                    <a:bodyPr/>
                    <a:lstStyle/>
                    <a:p>
                      <a:pPr algn="l" fontAlgn="b"/>
                      <a:r>
                        <a:rPr lang="en-US" sz="1400" u="none" strike="noStrike" dirty="0">
                          <a:effectLst/>
                        </a:rPr>
                        <a:t>NONHAPTOG</a:t>
                      </a:r>
                      <a:endParaRPr lang="en-US" sz="1400" b="0" i="0" u="none" strike="noStrike" dirty="0">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l" fontAlgn="b"/>
                      <a:r>
                        <a:rPr lang="en-US" sz="1400" u="none" strike="noStrike">
                          <a:effectLst/>
                        </a:rPr>
                        <a:t>ALDX</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r" fontAlgn="b"/>
                      <a:r>
                        <a:rPr lang="en-US" sz="1400" u="none" strike="noStrike">
                          <a:effectLst/>
                        </a:rPr>
                        <a:t>0.1468</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extLst>
                  <a:ext uri="{0D108BD9-81ED-4DB2-BD59-A6C34878D82A}">
                    <a16:rowId xmlns:a16="http://schemas.microsoft.com/office/drawing/2014/main" val="86530917"/>
                  </a:ext>
                </a:extLst>
              </a:tr>
              <a:tr h="289981">
                <a:tc>
                  <a:txBody>
                    <a:bodyPr/>
                    <a:lstStyle/>
                    <a:p>
                      <a:pPr algn="l" fontAlgn="b"/>
                      <a:r>
                        <a:rPr lang="en-US" sz="1400" u="none" strike="noStrike" dirty="0">
                          <a:effectLst/>
                        </a:rPr>
                        <a:t>NONHAPTOG</a:t>
                      </a:r>
                      <a:endParaRPr lang="en-US" sz="1400" b="0" i="0" u="none" strike="noStrike" dirty="0">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l" fontAlgn="b"/>
                      <a:r>
                        <a:rPr lang="en-US" sz="1400" u="none" strike="noStrike">
                          <a:effectLst/>
                        </a:rPr>
                        <a:t>CH4</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r" fontAlgn="b"/>
                      <a:r>
                        <a:rPr lang="en-US" sz="1400" u="none" strike="noStrike">
                          <a:effectLst/>
                        </a:rPr>
                        <a:t>0.2647</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extLst>
                  <a:ext uri="{0D108BD9-81ED-4DB2-BD59-A6C34878D82A}">
                    <a16:rowId xmlns:a16="http://schemas.microsoft.com/office/drawing/2014/main" val="3854860581"/>
                  </a:ext>
                </a:extLst>
              </a:tr>
              <a:tr h="289981">
                <a:tc>
                  <a:txBody>
                    <a:bodyPr/>
                    <a:lstStyle/>
                    <a:p>
                      <a:pPr algn="l" fontAlgn="b"/>
                      <a:r>
                        <a:rPr lang="en-US" sz="1400" u="none" strike="noStrike">
                          <a:effectLst/>
                        </a:rPr>
                        <a:t>NONHAPTOG</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l" fontAlgn="b"/>
                      <a:r>
                        <a:rPr lang="en-US" sz="1400" u="none" strike="noStrike" dirty="0">
                          <a:effectLst/>
                        </a:rPr>
                        <a:t>ETH</a:t>
                      </a:r>
                      <a:endParaRPr lang="en-US" sz="1400" b="0" i="0" u="none" strike="noStrike" dirty="0">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r" fontAlgn="b"/>
                      <a:r>
                        <a:rPr lang="en-US" sz="1400" u="none" strike="noStrike">
                          <a:effectLst/>
                        </a:rPr>
                        <a:t>0.0719</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extLst>
                  <a:ext uri="{0D108BD9-81ED-4DB2-BD59-A6C34878D82A}">
                    <a16:rowId xmlns:a16="http://schemas.microsoft.com/office/drawing/2014/main" val="4116365194"/>
                  </a:ext>
                </a:extLst>
              </a:tr>
              <a:tr h="289981">
                <a:tc>
                  <a:txBody>
                    <a:bodyPr/>
                    <a:lstStyle/>
                    <a:p>
                      <a:pPr algn="l" fontAlgn="b"/>
                      <a:r>
                        <a:rPr lang="en-US" sz="1400" u="none" strike="noStrike">
                          <a:effectLst/>
                        </a:rPr>
                        <a:t>NONHAPTOG</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l" fontAlgn="b"/>
                      <a:r>
                        <a:rPr lang="en-US" sz="1400" u="none" strike="noStrike" dirty="0">
                          <a:effectLst/>
                        </a:rPr>
                        <a:t>ETHA</a:t>
                      </a:r>
                      <a:endParaRPr lang="en-US" sz="1400" b="0" i="0" u="none" strike="noStrike" dirty="0">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r" fontAlgn="b"/>
                      <a:r>
                        <a:rPr lang="en-US" sz="1400" u="none" strike="noStrike">
                          <a:effectLst/>
                        </a:rPr>
                        <a:t>0.0275</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extLst>
                  <a:ext uri="{0D108BD9-81ED-4DB2-BD59-A6C34878D82A}">
                    <a16:rowId xmlns:a16="http://schemas.microsoft.com/office/drawing/2014/main" val="4002205469"/>
                  </a:ext>
                </a:extLst>
              </a:tr>
              <a:tr h="289981">
                <a:tc>
                  <a:txBody>
                    <a:bodyPr/>
                    <a:lstStyle/>
                    <a:p>
                      <a:pPr algn="l" fontAlgn="b"/>
                      <a:r>
                        <a:rPr lang="en-US" sz="1400" u="none" strike="noStrike">
                          <a:effectLst/>
                        </a:rPr>
                        <a:t>NONHAPTOG</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l" fontAlgn="b"/>
                      <a:r>
                        <a:rPr lang="en-US" sz="1400" u="none" strike="noStrike" dirty="0">
                          <a:effectLst/>
                        </a:rPr>
                        <a:t>ETHY</a:t>
                      </a:r>
                      <a:endParaRPr lang="en-US" sz="1400" b="0" i="0" u="none" strike="noStrike" dirty="0">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r" fontAlgn="b"/>
                      <a:r>
                        <a:rPr lang="en-US" sz="1400" u="none" strike="noStrike">
                          <a:effectLst/>
                        </a:rPr>
                        <a:t>0.0451</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extLst>
                  <a:ext uri="{0D108BD9-81ED-4DB2-BD59-A6C34878D82A}">
                    <a16:rowId xmlns:a16="http://schemas.microsoft.com/office/drawing/2014/main" val="2070611977"/>
                  </a:ext>
                </a:extLst>
              </a:tr>
              <a:tr h="289981">
                <a:tc>
                  <a:txBody>
                    <a:bodyPr/>
                    <a:lstStyle/>
                    <a:p>
                      <a:pPr algn="l" fontAlgn="b"/>
                      <a:r>
                        <a:rPr lang="en-US" sz="1400" u="none" strike="noStrike">
                          <a:effectLst/>
                        </a:rPr>
                        <a:t>NONHAPTOG</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l" fontAlgn="b"/>
                      <a:r>
                        <a:rPr lang="en-US" sz="1400" u="none" strike="noStrike" dirty="0">
                          <a:effectLst/>
                        </a:rPr>
                        <a:t>IOLE</a:t>
                      </a:r>
                      <a:endParaRPr lang="en-US" sz="1400" b="0" i="0" u="none" strike="noStrike" dirty="0">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r" fontAlgn="b"/>
                      <a:r>
                        <a:rPr lang="en-US" sz="1400" u="none" strike="noStrike">
                          <a:effectLst/>
                        </a:rPr>
                        <a:t>0.0172</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extLst>
                  <a:ext uri="{0D108BD9-81ED-4DB2-BD59-A6C34878D82A}">
                    <a16:rowId xmlns:a16="http://schemas.microsoft.com/office/drawing/2014/main" val="1700034795"/>
                  </a:ext>
                </a:extLst>
              </a:tr>
              <a:tr h="289981">
                <a:tc>
                  <a:txBody>
                    <a:bodyPr/>
                    <a:lstStyle/>
                    <a:p>
                      <a:pPr algn="l" fontAlgn="b"/>
                      <a:r>
                        <a:rPr lang="en-US" sz="1400" u="none" strike="noStrike">
                          <a:effectLst/>
                        </a:rPr>
                        <a:t>NONHAPTOG</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l" fontAlgn="b"/>
                      <a:r>
                        <a:rPr lang="en-US" sz="1400" u="none" strike="noStrike" dirty="0">
                          <a:effectLst/>
                        </a:rPr>
                        <a:t>ISOP</a:t>
                      </a:r>
                      <a:endParaRPr lang="en-US" sz="1400" b="0" i="0" u="none" strike="noStrike" dirty="0">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r" fontAlgn="b"/>
                      <a:r>
                        <a:rPr lang="en-US" sz="1400" u="none" strike="noStrike">
                          <a:effectLst/>
                        </a:rPr>
                        <a:t>0.002634</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extLst>
                  <a:ext uri="{0D108BD9-81ED-4DB2-BD59-A6C34878D82A}">
                    <a16:rowId xmlns:a16="http://schemas.microsoft.com/office/drawing/2014/main" val="4093920656"/>
                  </a:ext>
                </a:extLst>
              </a:tr>
              <a:tr h="289981">
                <a:tc>
                  <a:txBody>
                    <a:bodyPr/>
                    <a:lstStyle/>
                    <a:p>
                      <a:pPr algn="l" fontAlgn="b"/>
                      <a:r>
                        <a:rPr lang="en-US" sz="1400" u="none" strike="noStrike">
                          <a:effectLst/>
                        </a:rPr>
                        <a:t>NONHAPTOG</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l" fontAlgn="b"/>
                      <a:r>
                        <a:rPr lang="en-US" sz="1400" u="none" strike="noStrike" dirty="0">
                          <a:effectLst/>
                        </a:rPr>
                        <a:t>KET</a:t>
                      </a:r>
                      <a:endParaRPr lang="en-US" sz="1400" b="0" i="0" u="none" strike="noStrike" dirty="0">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r" fontAlgn="b"/>
                      <a:r>
                        <a:rPr lang="en-US" sz="1400" u="none" strike="noStrike">
                          <a:effectLst/>
                        </a:rPr>
                        <a:t>0.007449</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extLst>
                  <a:ext uri="{0D108BD9-81ED-4DB2-BD59-A6C34878D82A}">
                    <a16:rowId xmlns:a16="http://schemas.microsoft.com/office/drawing/2014/main" val="1096693764"/>
                  </a:ext>
                </a:extLst>
              </a:tr>
              <a:tr h="289981">
                <a:tc>
                  <a:txBody>
                    <a:bodyPr/>
                    <a:lstStyle/>
                    <a:p>
                      <a:pPr algn="l" fontAlgn="b"/>
                      <a:r>
                        <a:rPr lang="en-US" sz="1400" u="none" strike="noStrike">
                          <a:effectLst/>
                        </a:rPr>
                        <a:t>NONHAPTOG</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l" fontAlgn="b"/>
                      <a:r>
                        <a:rPr lang="en-US" sz="1400" u="none" strike="noStrike" dirty="0">
                          <a:effectLst/>
                        </a:rPr>
                        <a:t>NVOL</a:t>
                      </a:r>
                      <a:endParaRPr lang="en-US" sz="1400" b="0" i="0" u="none" strike="noStrike" dirty="0">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r" fontAlgn="b"/>
                      <a:r>
                        <a:rPr lang="en-US" sz="1400" u="none" strike="noStrike">
                          <a:effectLst/>
                        </a:rPr>
                        <a:t>0.0141</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extLst>
                  <a:ext uri="{0D108BD9-81ED-4DB2-BD59-A6C34878D82A}">
                    <a16:rowId xmlns:a16="http://schemas.microsoft.com/office/drawing/2014/main" val="2470263447"/>
                  </a:ext>
                </a:extLst>
              </a:tr>
              <a:tr h="289981">
                <a:tc>
                  <a:txBody>
                    <a:bodyPr/>
                    <a:lstStyle/>
                    <a:p>
                      <a:pPr algn="l" fontAlgn="b"/>
                      <a:r>
                        <a:rPr lang="en-US" sz="1400" u="none" strike="noStrike">
                          <a:effectLst/>
                        </a:rPr>
                        <a:t>NONHAPTOG</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l" fontAlgn="b"/>
                      <a:r>
                        <a:rPr lang="en-US" sz="1400" u="none" strike="noStrike" dirty="0">
                          <a:effectLst/>
                        </a:rPr>
                        <a:t>OLE</a:t>
                      </a:r>
                      <a:endParaRPr lang="en-US" sz="1400" b="0" i="0" u="none" strike="noStrike" dirty="0">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r" fontAlgn="b"/>
                      <a:r>
                        <a:rPr lang="en-US" sz="1400" u="none" strike="noStrike">
                          <a:effectLst/>
                        </a:rPr>
                        <a:t>0.0405</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extLst>
                  <a:ext uri="{0D108BD9-81ED-4DB2-BD59-A6C34878D82A}">
                    <a16:rowId xmlns:a16="http://schemas.microsoft.com/office/drawing/2014/main" val="1985809042"/>
                  </a:ext>
                </a:extLst>
              </a:tr>
              <a:tr h="289981">
                <a:tc>
                  <a:txBody>
                    <a:bodyPr/>
                    <a:lstStyle/>
                    <a:p>
                      <a:pPr algn="l" fontAlgn="b"/>
                      <a:r>
                        <a:rPr lang="en-US" sz="1400" u="none" strike="noStrike">
                          <a:effectLst/>
                        </a:rPr>
                        <a:t>NONHAPTOG</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l" fontAlgn="b"/>
                      <a:r>
                        <a:rPr lang="en-US" sz="1400" u="none" strike="noStrike" dirty="0">
                          <a:effectLst/>
                        </a:rPr>
                        <a:t>PAR</a:t>
                      </a:r>
                      <a:endParaRPr lang="en-US" sz="1400" b="0" i="0" u="none" strike="noStrike" dirty="0">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r" fontAlgn="b"/>
                      <a:r>
                        <a:rPr lang="en-US" sz="1400" u="none" strike="noStrike">
                          <a:effectLst/>
                        </a:rPr>
                        <a:t>0.1273</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extLst>
                  <a:ext uri="{0D108BD9-81ED-4DB2-BD59-A6C34878D82A}">
                    <a16:rowId xmlns:a16="http://schemas.microsoft.com/office/drawing/2014/main" val="966674073"/>
                  </a:ext>
                </a:extLst>
              </a:tr>
              <a:tr h="289981">
                <a:tc>
                  <a:txBody>
                    <a:bodyPr/>
                    <a:lstStyle/>
                    <a:p>
                      <a:pPr algn="l" fontAlgn="b"/>
                      <a:r>
                        <a:rPr lang="en-US" sz="1400" u="none" strike="noStrike">
                          <a:effectLst/>
                        </a:rPr>
                        <a:t>NONHAPTOG</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l" fontAlgn="b"/>
                      <a:r>
                        <a:rPr lang="en-US" sz="1400" u="none" strike="noStrike" dirty="0">
                          <a:effectLst/>
                        </a:rPr>
                        <a:t>PRPA</a:t>
                      </a:r>
                      <a:endParaRPr lang="en-US" sz="1400" b="0" i="0" u="none" strike="noStrike" dirty="0">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r" fontAlgn="b"/>
                      <a:r>
                        <a:rPr lang="en-US" sz="1400" u="none" strike="noStrike" dirty="0">
                          <a:effectLst/>
                        </a:rPr>
                        <a:t>0.0109</a:t>
                      </a:r>
                      <a:endParaRPr lang="en-US" sz="1400" b="0" i="0" u="none" strike="noStrike" dirty="0">
                        <a:solidFill>
                          <a:srgbClr val="000000"/>
                        </a:solidFill>
                        <a:effectLst/>
                        <a:latin typeface="Calibri" panose="020F0502020204030204" pitchFamily="34" charset="0"/>
                      </a:endParaRPr>
                    </a:p>
                  </a:txBody>
                  <a:tcPr marL="5849" marR="5849" marT="5849" marB="0" anchor="b">
                    <a:solidFill>
                      <a:schemeClr val="accent5">
                        <a:lumMod val="75000"/>
                      </a:schemeClr>
                    </a:solidFill>
                  </a:tcPr>
                </a:tc>
                <a:extLst>
                  <a:ext uri="{0D108BD9-81ED-4DB2-BD59-A6C34878D82A}">
                    <a16:rowId xmlns:a16="http://schemas.microsoft.com/office/drawing/2014/main" val="305446375"/>
                  </a:ext>
                </a:extLst>
              </a:tr>
              <a:tr h="289981">
                <a:tc>
                  <a:txBody>
                    <a:bodyPr/>
                    <a:lstStyle/>
                    <a:p>
                      <a:pPr algn="l" fontAlgn="b"/>
                      <a:r>
                        <a:rPr lang="en-US" sz="1400" u="none" strike="noStrike">
                          <a:effectLst/>
                        </a:rPr>
                        <a:t>NONHAPTOG</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l" fontAlgn="b"/>
                      <a:r>
                        <a:rPr lang="en-US" sz="1400" u="none" strike="noStrike">
                          <a:effectLst/>
                        </a:rPr>
                        <a:t>TOL</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r" fontAlgn="b"/>
                      <a:r>
                        <a:rPr lang="en-US" sz="1400" u="none" strike="noStrike" dirty="0">
                          <a:effectLst/>
                        </a:rPr>
                        <a:t>0.0977</a:t>
                      </a:r>
                      <a:endParaRPr lang="en-US" sz="1400" b="0" i="0" u="none" strike="noStrike" dirty="0">
                        <a:solidFill>
                          <a:srgbClr val="000000"/>
                        </a:solidFill>
                        <a:effectLst/>
                        <a:latin typeface="Calibri" panose="020F0502020204030204" pitchFamily="34" charset="0"/>
                      </a:endParaRPr>
                    </a:p>
                  </a:txBody>
                  <a:tcPr marL="5849" marR="5849" marT="5849" marB="0" anchor="b">
                    <a:solidFill>
                      <a:schemeClr val="accent5">
                        <a:lumMod val="75000"/>
                      </a:schemeClr>
                    </a:solidFill>
                  </a:tcPr>
                </a:tc>
                <a:extLst>
                  <a:ext uri="{0D108BD9-81ED-4DB2-BD59-A6C34878D82A}">
                    <a16:rowId xmlns:a16="http://schemas.microsoft.com/office/drawing/2014/main" val="1966552750"/>
                  </a:ext>
                </a:extLst>
              </a:tr>
              <a:tr h="289981">
                <a:tc>
                  <a:txBody>
                    <a:bodyPr/>
                    <a:lstStyle/>
                    <a:p>
                      <a:pPr algn="l" fontAlgn="b"/>
                      <a:r>
                        <a:rPr lang="en-US" sz="1400" u="none" strike="noStrike">
                          <a:effectLst/>
                        </a:rPr>
                        <a:t>NONHAPTOG</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l" fontAlgn="b"/>
                      <a:r>
                        <a:rPr lang="en-US" sz="1400" u="none" strike="noStrike">
                          <a:effectLst/>
                        </a:rPr>
                        <a:t>UNR</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r" fontAlgn="b"/>
                      <a:r>
                        <a:rPr lang="en-US" sz="1400" u="none" strike="noStrike" dirty="0">
                          <a:effectLst/>
                        </a:rPr>
                        <a:t>0.0534</a:t>
                      </a:r>
                      <a:endParaRPr lang="en-US" sz="1400" b="0" i="0" u="none" strike="noStrike" dirty="0">
                        <a:solidFill>
                          <a:srgbClr val="000000"/>
                        </a:solidFill>
                        <a:effectLst/>
                        <a:latin typeface="Calibri" panose="020F0502020204030204" pitchFamily="34" charset="0"/>
                      </a:endParaRPr>
                    </a:p>
                  </a:txBody>
                  <a:tcPr marL="5849" marR="5849" marT="5849" marB="0" anchor="b">
                    <a:solidFill>
                      <a:schemeClr val="accent5">
                        <a:lumMod val="75000"/>
                      </a:schemeClr>
                    </a:solidFill>
                  </a:tcPr>
                </a:tc>
                <a:extLst>
                  <a:ext uri="{0D108BD9-81ED-4DB2-BD59-A6C34878D82A}">
                    <a16:rowId xmlns:a16="http://schemas.microsoft.com/office/drawing/2014/main" val="1309608137"/>
                  </a:ext>
                </a:extLst>
              </a:tr>
              <a:tr h="289981">
                <a:tc>
                  <a:txBody>
                    <a:bodyPr/>
                    <a:lstStyle/>
                    <a:p>
                      <a:pPr algn="l" fontAlgn="b"/>
                      <a:r>
                        <a:rPr lang="en-US" sz="1400" u="none" strike="noStrike" dirty="0">
                          <a:effectLst/>
                        </a:rPr>
                        <a:t>NONHAPTOG</a:t>
                      </a:r>
                      <a:endParaRPr lang="en-US" sz="1400" b="0" i="0" u="none" strike="noStrike" dirty="0">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l" fontAlgn="b"/>
                      <a:r>
                        <a:rPr lang="en-US" sz="1400" u="none" strike="noStrike">
                          <a:effectLst/>
                        </a:rPr>
                        <a:t>XYLMN</a:t>
                      </a:r>
                      <a:endParaRPr lang="en-US" sz="1400" b="0" i="0" u="none" strike="noStrike">
                        <a:solidFill>
                          <a:srgbClr val="000000"/>
                        </a:solidFill>
                        <a:effectLst/>
                        <a:latin typeface="Calibri" panose="020F0502020204030204" pitchFamily="34" charset="0"/>
                      </a:endParaRPr>
                    </a:p>
                  </a:txBody>
                  <a:tcPr marL="5849" marR="5849" marT="5849" marB="0" anchor="b">
                    <a:solidFill>
                      <a:schemeClr val="accent5">
                        <a:lumMod val="75000"/>
                      </a:schemeClr>
                    </a:solidFill>
                  </a:tcPr>
                </a:tc>
                <a:tc>
                  <a:txBody>
                    <a:bodyPr/>
                    <a:lstStyle/>
                    <a:p>
                      <a:pPr algn="r" fontAlgn="b"/>
                      <a:r>
                        <a:rPr lang="en-US" sz="1400" u="none" strike="noStrike" dirty="0">
                          <a:effectLst/>
                        </a:rPr>
                        <a:t>0.0248</a:t>
                      </a:r>
                      <a:endParaRPr lang="en-US" sz="1400" b="0" i="0" u="none" strike="noStrike" dirty="0">
                        <a:solidFill>
                          <a:srgbClr val="000000"/>
                        </a:solidFill>
                        <a:effectLst/>
                        <a:latin typeface="Calibri" panose="020F0502020204030204" pitchFamily="34" charset="0"/>
                      </a:endParaRPr>
                    </a:p>
                  </a:txBody>
                  <a:tcPr marL="5849" marR="5849" marT="5849" marB="0" anchor="b">
                    <a:solidFill>
                      <a:schemeClr val="accent5">
                        <a:lumMod val="75000"/>
                      </a:schemeClr>
                    </a:solidFill>
                  </a:tcPr>
                </a:tc>
                <a:extLst>
                  <a:ext uri="{0D108BD9-81ED-4DB2-BD59-A6C34878D82A}">
                    <a16:rowId xmlns:a16="http://schemas.microsoft.com/office/drawing/2014/main" val="994461472"/>
                  </a:ext>
                </a:extLst>
              </a:tr>
            </a:tbl>
          </a:graphicData>
        </a:graphic>
      </p:graphicFrame>
      <p:sp>
        <p:nvSpPr>
          <p:cNvPr id="15" name="Oval 14" descr="ALD2"/>
          <p:cNvSpPr/>
          <p:nvPr/>
        </p:nvSpPr>
        <p:spPr bwMode="auto">
          <a:xfrm>
            <a:off x="1371600" y="1752600"/>
            <a:ext cx="1295400" cy="304800"/>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6" name="Oval 15" descr="NAPH"/>
          <p:cNvSpPr/>
          <p:nvPr/>
        </p:nvSpPr>
        <p:spPr bwMode="auto">
          <a:xfrm>
            <a:off x="1371600" y="4648200"/>
            <a:ext cx="1295400" cy="304800"/>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sp>
        <p:nvSpPr>
          <p:cNvPr id="17" name="Oval 16" descr="FORM"/>
          <p:cNvSpPr/>
          <p:nvPr/>
        </p:nvSpPr>
        <p:spPr bwMode="auto">
          <a:xfrm>
            <a:off x="1493787" y="3558365"/>
            <a:ext cx="1295400" cy="304800"/>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8" name="Oval 17" descr="BENZ"/>
          <p:cNvSpPr/>
          <p:nvPr/>
        </p:nvSpPr>
        <p:spPr bwMode="auto">
          <a:xfrm>
            <a:off x="1460028" y="2274332"/>
            <a:ext cx="1295400" cy="304800"/>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sp>
        <p:nvSpPr>
          <p:cNvPr id="4" name="Footer Placeholder 3">
            <a:extLst>
              <a:ext uri="{FF2B5EF4-FFF2-40B4-BE49-F238E27FC236}">
                <a16:creationId xmlns:a16="http://schemas.microsoft.com/office/drawing/2014/main" id="{499496B9-88C6-484F-B4CD-1672605D1314}"/>
              </a:ext>
            </a:extLst>
          </p:cNvPr>
          <p:cNvSpPr>
            <a:spLocks noGrp="1"/>
          </p:cNvSpPr>
          <p:nvPr>
            <p:ph type="ftr" sz="quarter" idx="11"/>
          </p:nvPr>
        </p:nvSpPr>
        <p:spPr>
          <a:xfrm>
            <a:off x="5598139" y="6400800"/>
            <a:ext cx="3417331" cy="457200"/>
          </a:xfrm>
        </p:spPr>
        <p:txBody>
          <a:bodyPr/>
          <a:lstStyle/>
          <a:p>
            <a:pPr>
              <a:defRPr/>
            </a:pPr>
            <a:r>
              <a:rPr lang="en-US" dirty="0"/>
              <a:t>2019 International Emissions Inventory Conference, SPECIATE Training, July 29, 2019</a:t>
            </a:r>
          </a:p>
        </p:txBody>
      </p:sp>
    </p:spTree>
    <p:extLst>
      <p:ext uri="{BB962C8B-B14F-4D97-AF65-F5344CB8AC3E}">
        <p14:creationId xmlns:p14="http://schemas.microsoft.com/office/powerpoint/2010/main" val="3407682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F0BC-337B-4337-ACDF-0D26EE8B5CF7}"/>
              </a:ext>
            </a:extLst>
          </p:cNvPr>
          <p:cNvSpPr>
            <a:spLocks noGrp="1"/>
          </p:cNvSpPr>
          <p:nvPr>
            <p:ph type="title"/>
          </p:nvPr>
        </p:nvSpPr>
        <p:spPr/>
        <p:txBody>
          <a:bodyPr/>
          <a:lstStyle/>
          <a:p>
            <a:r>
              <a:rPr lang="en-US" dirty="0"/>
              <a:t>Speciation at the conference</a:t>
            </a:r>
          </a:p>
        </p:txBody>
      </p:sp>
      <p:sp>
        <p:nvSpPr>
          <p:cNvPr id="3" name="Content Placeholder 2">
            <a:extLst>
              <a:ext uri="{FF2B5EF4-FFF2-40B4-BE49-F238E27FC236}">
                <a16:creationId xmlns:a16="http://schemas.microsoft.com/office/drawing/2014/main" id="{F071A2A9-CDDA-488C-AFF5-C1CFB05E6068}"/>
              </a:ext>
            </a:extLst>
          </p:cNvPr>
          <p:cNvSpPr>
            <a:spLocks noGrp="1"/>
          </p:cNvSpPr>
          <p:nvPr>
            <p:ph idx="1"/>
          </p:nvPr>
        </p:nvSpPr>
        <p:spPr>
          <a:xfrm>
            <a:off x="228600" y="2051222"/>
            <a:ext cx="8686800" cy="3892378"/>
          </a:xfrm>
        </p:spPr>
        <p:txBody>
          <a:bodyPr/>
          <a:lstStyle/>
          <a:p>
            <a:r>
              <a:rPr lang="en-US" u="sng" dirty="0"/>
              <a:t>Lightning Talks </a:t>
            </a:r>
            <a:r>
              <a:rPr lang="en-US" dirty="0"/>
              <a:t>SPECIATE5.0 &amp; Carbon </a:t>
            </a:r>
            <a:r>
              <a:rPr lang="en-US" b="1" dirty="0"/>
              <a:t>Tuesday, 1:20pm</a:t>
            </a:r>
          </a:p>
          <a:p>
            <a:r>
              <a:rPr lang="en-US" u="sng" dirty="0"/>
              <a:t>Poster session </a:t>
            </a:r>
            <a:r>
              <a:rPr lang="en-US" dirty="0"/>
              <a:t>– Needs assessment of profiles in EPA modeling platform &amp; NC State Poster exploring variability in Paved Road profiles, </a:t>
            </a:r>
            <a:r>
              <a:rPr lang="en-US" b="1" dirty="0"/>
              <a:t>Tuesday 4:00-5:30pm</a:t>
            </a:r>
          </a:p>
          <a:p>
            <a:r>
              <a:rPr lang="en-US" u="sng" dirty="0"/>
              <a:t>Modeling Session</a:t>
            </a:r>
            <a:r>
              <a:rPr lang="en-US" dirty="0"/>
              <a:t>-Preparation of Volatility Basis Set Speciation profiles </a:t>
            </a:r>
            <a:r>
              <a:rPr lang="en-US" b="1" dirty="0"/>
              <a:t>Wednesday 8:00am </a:t>
            </a:r>
          </a:p>
          <a:p>
            <a:r>
              <a:rPr lang="en-US" u="sng" dirty="0"/>
              <a:t>Q&amp;A with EPA </a:t>
            </a:r>
            <a:r>
              <a:rPr lang="en-US" dirty="0"/>
              <a:t>on </a:t>
            </a:r>
            <a:r>
              <a:rPr lang="en-US" b="1" dirty="0"/>
              <a:t>Thursday Afternoon 2:45pm</a:t>
            </a:r>
          </a:p>
          <a:p>
            <a:r>
              <a:rPr lang="en-US" u="sng" dirty="0"/>
              <a:t>Toxics/Speciation Session</a:t>
            </a:r>
            <a:r>
              <a:rPr lang="en-US" dirty="0"/>
              <a:t> SPECIATE5.0 &amp; Speciation of fire emissions </a:t>
            </a:r>
            <a:r>
              <a:rPr lang="en-US" b="1" dirty="0"/>
              <a:t>Friday 8:00am to 12:00pm</a:t>
            </a:r>
            <a:endParaRPr lang="en-US" dirty="0"/>
          </a:p>
          <a:p>
            <a:endParaRPr lang="en-US" dirty="0"/>
          </a:p>
        </p:txBody>
      </p:sp>
      <p:sp>
        <p:nvSpPr>
          <p:cNvPr id="4" name="Footer Placeholder 3">
            <a:extLst>
              <a:ext uri="{FF2B5EF4-FFF2-40B4-BE49-F238E27FC236}">
                <a16:creationId xmlns:a16="http://schemas.microsoft.com/office/drawing/2014/main" id="{118C449A-D1CD-4CE2-A5C0-7D237347DE2E}"/>
              </a:ext>
            </a:extLst>
          </p:cNvPr>
          <p:cNvSpPr>
            <a:spLocks noGrp="1"/>
          </p:cNvSpPr>
          <p:nvPr>
            <p:ph type="ftr" sz="quarter" idx="11"/>
          </p:nvPr>
        </p:nvSpPr>
        <p:spPr/>
        <p:txBody>
          <a:bodyPr/>
          <a:lstStyle/>
          <a:p>
            <a:pPr>
              <a:defRPr/>
            </a:pPr>
            <a:r>
              <a:rPr lang="en-US" dirty="0"/>
              <a:t>2019 International Emissions Inventory Conference, SPECIATE Training, July 29, 2019</a:t>
            </a:r>
          </a:p>
        </p:txBody>
      </p:sp>
      <p:sp>
        <p:nvSpPr>
          <p:cNvPr id="5" name="Slide Number Placeholder 4">
            <a:extLst>
              <a:ext uri="{FF2B5EF4-FFF2-40B4-BE49-F238E27FC236}">
                <a16:creationId xmlns:a16="http://schemas.microsoft.com/office/drawing/2014/main" id="{8F550937-E71E-4F16-901C-D1622B75D3D1}"/>
              </a:ext>
            </a:extLst>
          </p:cNvPr>
          <p:cNvSpPr>
            <a:spLocks noGrp="1"/>
          </p:cNvSpPr>
          <p:nvPr>
            <p:ph type="sldNum" sz="quarter" idx="12"/>
          </p:nvPr>
        </p:nvSpPr>
        <p:spPr/>
        <p:txBody>
          <a:bodyPr/>
          <a:lstStyle/>
          <a:p>
            <a:pPr>
              <a:defRPr/>
            </a:pPr>
            <a:fld id="{BEF2A795-0D1C-4340-A163-773CC4D3E4EC}" type="slidenum">
              <a:rPr lang="en-US" smtClean="0"/>
              <a:pPr>
                <a:defRPr/>
              </a:pPr>
              <a:t>4</a:t>
            </a:fld>
            <a:endParaRPr lang="en-US" dirty="0"/>
          </a:p>
        </p:txBody>
      </p:sp>
    </p:spTree>
    <p:extLst>
      <p:ext uri="{BB962C8B-B14F-4D97-AF65-F5344CB8AC3E}">
        <p14:creationId xmlns:p14="http://schemas.microsoft.com/office/powerpoint/2010/main" val="38011778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620000" cy="609600"/>
          </a:xfrm>
        </p:spPr>
        <p:txBody>
          <a:bodyPr/>
          <a:lstStyle/>
          <a:p>
            <a:r>
              <a:rPr lang="en-US" dirty="0"/>
              <a:t>WHY NOT INTEGRATE A SOURCE</a:t>
            </a:r>
          </a:p>
        </p:txBody>
      </p:sp>
      <p:sp>
        <p:nvSpPr>
          <p:cNvPr id="3" name="Content Placeholder 2"/>
          <p:cNvSpPr>
            <a:spLocks noGrp="1"/>
          </p:cNvSpPr>
          <p:nvPr>
            <p:ph idx="1"/>
          </p:nvPr>
        </p:nvSpPr>
        <p:spPr>
          <a:xfrm>
            <a:off x="381000" y="1447800"/>
            <a:ext cx="8458200" cy="4876800"/>
          </a:xfrm>
        </p:spPr>
        <p:txBody>
          <a:bodyPr anchor="t"/>
          <a:lstStyle/>
          <a:p>
            <a:r>
              <a:rPr lang="en-US" dirty="0"/>
              <a:t>Point sources – </a:t>
            </a:r>
          </a:p>
          <a:p>
            <a:pPr lvl="1"/>
            <a:r>
              <a:rPr lang="en-US" sz="2000" dirty="0"/>
              <a:t>The state reports HAPs at a different process level than where they reported VOCs. So HAP is at the facility but there is no VOC at that process level to do the subtraction.</a:t>
            </a:r>
          </a:p>
          <a:p>
            <a:pPr lvl="1"/>
            <a:r>
              <a:rPr lang="en-US" sz="2000" dirty="0"/>
              <a:t>There is misalignment of VOC and HAP even though both are reported.</a:t>
            </a:r>
          </a:p>
          <a:p>
            <a:r>
              <a:rPr lang="en-US" dirty="0"/>
              <a:t>Nonpoint sources – </a:t>
            </a:r>
            <a:endParaRPr lang="en-US" sz="2000" dirty="0"/>
          </a:p>
          <a:p>
            <a:pPr lvl="1"/>
            <a:r>
              <a:rPr lang="en-US" sz="2000" dirty="0"/>
              <a:t>There are no inventory NBAFM emissions at the source.</a:t>
            </a:r>
          </a:p>
          <a:p>
            <a:pPr lvl="2"/>
            <a:r>
              <a:rPr lang="en-US" sz="2000" dirty="0"/>
              <a:t>If there really shouldn’t be, then remove NBAFM from the profile.</a:t>
            </a:r>
          </a:p>
          <a:p>
            <a:pPr lvl="1"/>
            <a:r>
              <a:rPr lang="en-US" sz="2000" dirty="0"/>
              <a:t> NBAFM mass &gt; VOC</a:t>
            </a:r>
          </a:p>
          <a:p>
            <a:pPr marL="574675" lvl="2" indent="0">
              <a:buNone/>
            </a:pPr>
            <a:r>
              <a:rPr lang="en-US" dirty="0"/>
              <a:t> </a:t>
            </a:r>
          </a:p>
        </p:txBody>
      </p:sp>
      <p:sp>
        <p:nvSpPr>
          <p:cNvPr id="5" name="Slide Number Placeholder 4"/>
          <p:cNvSpPr>
            <a:spLocks noGrp="1"/>
          </p:cNvSpPr>
          <p:nvPr>
            <p:ph type="sldNum" sz="quarter" idx="12"/>
          </p:nvPr>
        </p:nvSpPr>
        <p:spPr/>
        <p:txBody>
          <a:bodyPr/>
          <a:lstStyle/>
          <a:p>
            <a:pPr>
              <a:defRPr/>
            </a:pPr>
            <a:fld id="{BEF2A795-0D1C-4340-A163-773CC4D3E4EC}" type="slidenum">
              <a:rPr lang="en-US" smtClean="0"/>
              <a:pPr>
                <a:defRPr/>
              </a:pPr>
              <a:t>49</a:t>
            </a:fld>
            <a:endParaRPr lang="en-US" dirty="0"/>
          </a:p>
        </p:txBody>
      </p:sp>
      <p:sp>
        <p:nvSpPr>
          <p:cNvPr id="6" name="Footer Placeholder 5">
            <a:extLst>
              <a:ext uri="{FF2B5EF4-FFF2-40B4-BE49-F238E27FC236}">
                <a16:creationId xmlns:a16="http://schemas.microsoft.com/office/drawing/2014/main" id="{0AD26489-5292-48BF-A075-BA89B55548C8}"/>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32451090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6" y="1066800"/>
            <a:ext cx="9117724" cy="685800"/>
          </a:xfrm>
        </p:spPr>
        <p:txBody>
          <a:bodyPr/>
          <a:lstStyle/>
          <a:p>
            <a:pPr algn="ctr"/>
            <a:r>
              <a:rPr lang="en-US" dirty="0"/>
              <a:t>TWO APPROACHES TO NO-INTEGRATE</a:t>
            </a:r>
          </a:p>
        </p:txBody>
      </p:sp>
      <p:sp>
        <p:nvSpPr>
          <p:cNvPr id="3" name="Content Placeholder 2"/>
          <p:cNvSpPr>
            <a:spLocks noGrp="1"/>
          </p:cNvSpPr>
          <p:nvPr>
            <p:ph idx="1"/>
          </p:nvPr>
        </p:nvSpPr>
        <p:spPr>
          <a:xfrm>
            <a:off x="685800" y="1981200"/>
            <a:ext cx="7772400" cy="3886200"/>
          </a:xfrm>
        </p:spPr>
        <p:txBody>
          <a:bodyPr anchor="t"/>
          <a:lstStyle/>
          <a:p>
            <a:r>
              <a:rPr lang="en-US" dirty="0"/>
              <a:t>1) Don’t use any HAPs from the HAP inventory. </a:t>
            </a:r>
          </a:p>
          <a:p>
            <a:pPr lvl="1"/>
            <a:r>
              <a:rPr lang="en-US" dirty="0"/>
              <a:t>Use the profile to generate </a:t>
            </a:r>
            <a:r>
              <a:rPr lang="en-US" b="1" dirty="0"/>
              <a:t>all</a:t>
            </a:r>
            <a:r>
              <a:rPr lang="en-US" dirty="0"/>
              <a:t> model species - HAPs and </a:t>
            </a:r>
            <a:r>
              <a:rPr lang="en-US" dirty="0" err="1"/>
              <a:t>nonHAPs</a:t>
            </a:r>
            <a:r>
              <a:rPr lang="en-US" dirty="0"/>
              <a:t>.</a:t>
            </a:r>
          </a:p>
          <a:p>
            <a:pPr marL="284163" lvl="1" indent="0">
              <a:buNone/>
            </a:pPr>
            <a:endParaRPr lang="en-US" dirty="0"/>
          </a:p>
          <a:p>
            <a:r>
              <a:rPr lang="en-US" dirty="0"/>
              <a:t>2) Assume HAP inventory is better than speciation:</a:t>
            </a:r>
          </a:p>
          <a:p>
            <a:pPr lvl="1"/>
            <a:r>
              <a:rPr lang="en-US" dirty="0"/>
              <a:t>Use the HAP inventory (NBAFM) for model species</a:t>
            </a:r>
          </a:p>
          <a:p>
            <a:pPr lvl="1"/>
            <a:r>
              <a:rPr lang="en-US" dirty="0"/>
              <a:t>Create TOG profiles that </a:t>
            </a:r>
            <a:r>
              <a:rPr lang="en-US" u="sng" dirty="0"/>
              <a:t>drop the mass of NBAFM</a:t>
            </a:r>
            <a:r>
              <a:rPr lang="en-US" dirty="0"/>
              <a:t>.</a:t>
            </a:r>
          </a:p>
          <a:p>
            <a:pPr lvl="1"/>
            <a:r>
              <a:rPr lang="en-US" dirty="0"/>
              <a:t>TOG profiles will have less than 100% of mass if the profile has NBAFM.</a:t>
            </a:r>
          </a:p>
        </p:txBody>
      </p:sp>
      <p:sp>
        <p:nvSpPr>
          <p:cNvPr id="5" name="Slide Number Placeholder 4"/>
          <p:cNvSpPr>
            <a:spLocks noGrp="1"/>
          </p:cNvSpPr>
          <p:nvPr>
            <p:ph type="sldNum" sz="quarter" idx="12"/>
          </p:nvPr>
        </p:nvSpPr>
        <p:spPr/>
        <p:txBody>
          <a:bodyPr/>
          <a:lstStyle/>
          <a:p>
            <a:pPr>
              <a:defRPr/>
            </a:pPr>
            <a:fld id="{BEF2A795-0D1C-4340-A163-773CC4D3E4EC}" type="slidenum">
              <a:rPr lang="en-US" smtClean="0"/>
              <a:pPr>
                <a:defRPr/>
              </a:pPr>
              <a:t>50</a:t>
            </a:fld>
            <a:endParaRPr lang="en-US" dirty="0"/>
          </a:p>
        </p:txBody>
      </p:sp>
      <p:sp>
        <p:nvSpPr>
          <p:cNvPr id="6" name="Footer Placeholder 5">
            <a:extLst>
              <a:ext uri="{FF2B5EF4-FFF2-40B4-BE49-F238E27FC236}">
                <a16:creationId xmlns:a16="http://schemas.microsoft.com/office/drawing/2014/main" id="{2C1D563B-8B41-4B32-84E1-4F8617703466}"/>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25251118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228600"/>
            <a:ext cx="7620000" cy="990600"/>
          </a:xfrm>
        </p:spPr>
        <p:txBody>
          <a:bodyPr/>
          <a:lstStyle/>
          <a:p>
            <a:r>
              <a:rPr lang="en-US" sz="2800" dirty="0"/>
              <a:t>VOC INTEGRATION BY SECTOR</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60074874"/>
              </p:ext>
            </p:extLst>
          </p:nvPr>
        </p:nvGraphicFramePr>
        <p:xfrm>
          <a:off x="914400" y="762000"/>
          <a:ext cx="7771872" cy="5227209"/>
        </p:xfrm>
        <a:graphic>
          <a:graphicData uri="http://schemas.openxmlformats.org/drawingml/2006/table">
            <a:tbl>
              <a:tblPr>
                <a:tableStyleId>{69C7853C-536D-4A76-A0AE-DD22124D55A5}</a:tableStyleId>
              </a:tblPr>
              <a:tblGrid>
                <a:gridCol w="1502604">
                  <a:extLst>
                    <a:ext uri="{9D8B030D-6E8A-4147-A177-3AD203B41FA5}">
                      <a16:colId xmlns:a16="http://schemas.microsoft.com/office/drawing/2014/main" val="20000"/>
                    </a:ext>
                  </a:extLst>
                </a:gridCol>
                <a:gridCol w="6269268">
                  <a:extLst>
                    <a:ext uri="{9D8B030D-6E8A-4147-A177-3AD203B41FA5}">
                      <a16:colId xmlns:a16="http://schemas.microsoft.com/office/drawing/2014/main" val="20001"/>
                    </a:ext>
                  </a:extLst>
                </a:gridCol>
              </a:tblGrid>
              <a:tr h="367734">
                <a:tc>
                  <a:txBody>
                    <a:bodyPr/>
                    <a:lstStyle/>
                    <a:p>
                      <a:pPr algn="l" fontAlgn="t"/>
                      <a:r>
                        <a:rPr lang="en-US" sz="2000" b="1" u="none" strike="noStrike" dirty="0">
                          <a:effectLst/>
                        </a:rPr>
                        <a:t>Platform Sector *</a:t>
                      </a:r>
                      <a:endParaRPr lang="en-US" sz="2000" b="1" i="0" u="none" strike="noStrike" dirty="0">
                        <a:solidFill>
                          <a:srgbClr val="000000"/>
                        </a:solidFill>
                        <a:effectLst/>
                        <a:latin typeface="Times New Roman" panose="02020603050405020304" pitchFamily="18" charset="0"/>
                      </a:endParaRPr>
                    </a:p>
                  </a:txBody>
                  <a:tcPr marL="8854" marR="8854" marT="9429" marB="0">
                    <a:solidFill>
                      <a:schemeClr val="accent5">
                        <a:lumMod val="50000"/>
                      </a:schemeClr>
                    </a:solidFill>
                  </a:tcPr>
                </a:tc>
                <a:tc>
                  <a:txBody>
                    <a:bodyPr/>
                    <a:lstStyle/>
                    <a:p>
                      <a:pPr algn="l" fontAlgn="t"/>
                      <a:endParaRPr lang="en-US" sz="2000" b="1" u="none" strike="noStrike" dirty="0">
                        <a:effectLst/>
                      </a:endParaRPr>
                    </a:p>
                    <a:p>
                      <a:pPr algn="l" fontAlgn="t"/>
                      <a:r>
                        <a:rPr lang="en-US" sz="2000" b="1" u="none" strike="noStrike" dirty="0">
                          <a:effectLst/>
                        </a:rPr>
                        <a:t>Approach for Integrating</a:t>
                      </a:r>
                      <a:endParaRPr lang="en-US" sz="2000" b="1" i="0" u="none" strike="noStrike" dirty="0">
                        <a:solidFill>
                          <a:srgbClr val="000000"/>
                        </a:solidFill>
                        <a:effectLst/>
                        <a:latin typeface="Times New Roman" panose="02020603050405020304" pitchFamily="18" charset="0"/>
                      </a:endParaRPr>
                    </a:p>
                  </a:txBody>
                  <a:tcPr marL="8854" marR="8854" marT="9429" marB="0">
                    <a:solidFill>
                      <a:schemeClr val="accent5">
                        <a:lumMod val="50000"/>
                      </a:schemeClr>
                    </a:solidFill>
                  </a:tcPr>
                </a:tc>
                <a:extLst>
                  <a:ext uri="{0D108BD9-81ED-4DB2-BD59-A6C34878D82A}">
                    <a16:rowId xmlns:a16="http://schemas.microsoft.com/office/drawing/2014/main" val="10000"/>
                  </a:ext>
                </a:extLst>
              </a:tr>
              <a:tr h="198011">
                <a:tc>
                  <a:txBody>
                    <a:bodyPr/>
                    <a:lstStyle/>
                    <a:p>
                      <a:pPr algn="l" fontAlgn="t"/>
                      <a:r>
                        <a:rPr lang="en-US" sz="1600" u="none" strike="noStrike" dirty="0" err="1">
                          <a:effectLst/>
                        </a:rPr>
                        <a:t>ptegu</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tc>
                  <a:txBody>
                    <a:bodyPr/>
                    <a:lstStyle/>
                    <a:p>
                      <a:pPr algn="l" fontAlgn="t"/>
                      <a:r>
                        <a:rPr lang="en-US" sz="1600" u="none" strike="noStrike" dirty="0">
                          <a:effectLst/>
                        </a:rPr>
                        <a:t>No integration </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extLst>
                  <a:ext uri="{0D108BD9-81ED-4DB2-BD59-A6C34878D82A}">
                    <a16:rowId xmlns:a16="http://schemas.microsoft.com/office/drawing/2014/main" val="10001"/>
                  </a:ext>
                </a:extLst>
              </a:tr>
              <a:tr h="198011">
                <a:tc>
                  <a:txBody>
                    <a:bodyPr/>
                    <a:lstStyle/>
                    <a:p>
                      <a:pPr algn="l" fontAlgn="t"/>
                      <a:r>
                        <a:rPr lang="en-US" sz="1600" u="none" strike="noStrike" dirty="0" err="1">
                          <a:effectLst/>
                        </a:rPr>
                        <a:t>ptnonipm</a:t>
                      </a:r>
                      <a:endParaRPr lang="en-US" sz="1600" b="0" i="0" u="none" strike="noStrike" dirty="0" err="1">
                        <a:solidFill>
                          <a:srgbClr val="000000"/>
                        </a:solidFill>
                        <a:effectLst/>
                        <a:latin typeface="Times New Roman" panose="02020603050405020304" pitchFamily="18" charset="0"/>
                      </a:endParaRPr>
                    </a:p>
                  </a:txBody>
                  <a:tcPr marL="8854" marR="8854" marT="9429" marB="0">
                    <a:solidFill>
                      <a:schemeClr val="accent5">
                        <a:lumMod val="90000"/>
                      </a:schemeClr>
                    </a:solidFill>
                  </a:tcPr>
                </a:tc>
                <a:tc>
                  <a:txBody>
                    <a:bodyPr/>
                    <a:lstStyle/>
                    <a:p>
                      <a:pPr algn="l" fontAlgn="t"/>
                      <a:r>
                        <a:rPr lang="en-US" sz="1600" u="none" strike="noStrike" dirty="0">
                          <a:effectLst/>
                        </a:rPr>
                        <a:t>No integration</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extLst>
                  <a:ext uri="{0D108BD9-81ED-4DB2-BD59-A6C34878D82A}">
                    <a16:rowId xmlns:a16="http://schemas.microsoft.com/office/drawing/2014/main" val="10002"/>
                  </a:ext>
                </a:extLst>
              </a:tr>
              <a:tr h="198011">
                <a:tc>
                  <a:txBody>
                    <a:bodyPr/>
                    <a:lstStyle/>
                    <a:p>
                      <a:pPr algn="l" fontAlgn="t"/>
                      <a:r>
                        <a:rPr lang="en-US" sz="1600" u="none" strike="noStrike" err="1">
                          <a:effectLst/>
                        </a:rPr>
                        <a:t>ptfire</a:t>
                      </a:r>
                      <a:endParaRPr lang="en-US" sz="1600" b="0" i="0" u="none" strike="noStrike">
                        <a:solidFill>
                          <a:srgbClr val="000000"/>
                        </a:solidFill>
                        <a:effectLst/>
                        <a:latin typeface="Times New Roman" panose="02020603050405020304" pitchFamily="18" charset="0"/>
                      </a:endParaRPr>
                    </a:p>
                  </a:txBody>
                  <a:tcPr marL="8854" marR="8854" marT="9429" marB="0">
                    <a:solidFill>
                      <a:schemeClr val="accent5">
                        <a:lumMod val="90000"/>
                      </a:schemeClr>
                    </a:solidFill>
                  </a:tcPr>
                </a:tc>
                <a:tc>
                  <a:txBody>
                    <a:bodyPr/>
                    <a:lstStyle/>
                    <a:p>
                      <a:pPr algn="l" fontAlgn="t"/>
                      <a:r>
                        <a:rPr lang="en-US" sz="1600" u="none" strike="noStrike" dirty="0">
                          <a:effectLst/>
                        </a:rPr>
                        <a:t>No integration </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extLst>
                  <a:ext uri="{0D108BD9-81ED-4DB2-BD59-A6C34878D82A}">
                    <a16:rowId xmlns:a16="http://schemas.microsoft.com/office/drawing/2014/main" val="10003"/>
                  </a:ext>
                </a:extLst>
              </a:tr>
              <a:tr h="198011">
                <a:tc>
                  <a:txBody>
                    <a:bodyPr/>
                    <a:lstStyle/>
                    <a:p>
                      <a:pPr algn="l" fontAlgn="t"/>
                      <a:r>
                        <a:rPr lang="en-US" sz="1600" u="none" strike="noStrike" dirty="0" err="1">
                          <a:effectLst/>
                        </a:rPr>
                        <a:t>othafdust</a:t>
                      </a:r>
                      <a:endParaRPr lang="en-US" sz="1600" b="0" i="0" u="none" strike="noStrike" dirty="0" err="1">
                        <a:solidFill>
                          <a:srgbClr val="000000"/>
                        </a:solidFill>
                        <a:effectLst/>
                        <a:latin typeface="Times New Roman" panose="02020603050405020304" pitchFamily="18" charset="0"/>
                      </a:endParaRPr>
                    </a:p>
                  </a:txBody>
                  <a:tcPr marL="8854" marR="8854" marT="9429" marB="0">
                    <a:solidFill>
                      <a:schemeClr val="accent5">
                        <a:lumMod val="90000"/>
                      </a:schemeClr>
                    </a:solidFill>
                  </a:tcPr>
                </a:tc>
                <a:tc>
                  <a:txBody>
                    <a:bodyPr/>
                    <a:lstStyle/>
                    <a:p>
                      <a:pPr algn="l" fontAlgn="t"/>
                      <a:r>
                        <a:rPr lang="en-US" sz="1600" u="none" strike="noStrike" dirty="0">
                          <a:effectLst/>
                        </a:rPr>
                        <a:t>No integration</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extLst>
                  <a:ext uri="{0D108BD9-81ED-4DB2-BD59-A6C34878D82A}">
                    <a16:rowId xmlns:a16="http://schemas.microsoft.com/office/drawing/2014/main" val="10004"/>
                  </a:ext>
                </a:extLst>
              </a:tr>
              <a:tr h="198011">
                <a:tc>
                  <a:txBody>
                    <a:bodyPr/>
                    <a:lstStyle/>
                    <a:p>
                      <a:pPr algn="l" fontAlgn="t"/>
                      <a:r>
                        <a:rPr lang="en-US" sz="1600" u="none" strike="noStrike" dirty="0" err="1">
                          <a:effectLst/>
                        </a:rPr>
                        <a:t>othar</a:t>
                      </a:r>
                      <a:endParaRPr lang="en-US" sz="1600" b="0" i="0" u="none" strike="noStrike" dirty="0" err="1">
                        <a:solidFill>
                          <a:srgbClr val="000000"/>
                        </a:solidFill>
                        <a:effectLst/>
                        <a:latin typeface="Times New Roman" panose="02020603050405020304" pitchFamily="18" charset="0"/>
                      </a:endParaRPr>
                    </a:p>
                  </a:txBody>
                  <a:tcPr marL="8854" marR="8854" marT="9429" marB="0">
                    <a:solidFill>
                      <a:schemeClr val="accent5">
                        <a:lumMod val="90000"/>
                      </a:schemeClr>
                    </a:solidFill>
                  </a:tcPr>
                </a:tc>
                <a:tc>
                  <a:txBody>
                    <a:bodyPr/>
                    <a:lstStyle/>
                    <a:p>
                      <a:pPr algn="l" fontAlgn="t"/>
                      <a:r>
                        <a:rPr lang="en-US" sz="1600" u="none" strike="noStrike" dirty="0">
                          <a:effectLst/>
                        </a:rPr>
                        <a:t>No integration</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extLst>
                  <a:ext uri="{0D108BD9-81ED-4DB2-BD59-A6C34878D82A}">
                    <a16:rowId xmlns:a16="http://schemas.microsoft.com/office/drawing/2014/main" val="10005"/>
                  </a:ext>
                </a:extLst>
              </a:tr>
              <a:tr h="198011">
                <a:tc>
                  <a:txBody>
                    <a:bodyPr/>
                    <a:lstStyle/>
                    <a:p>
                      <a:pPr algn="l" fontAlgn="t"/>
                      <a:r>
                        <a:rPr lang="en-US" sz="1600" u="none" strike="noStrike" dirty="0" err="1">
                          <a:effectLst/>
                        </a:rPr>
                        <a:t>othon</a:t>
                      </a:r>
                      <a:r>
                        <a:rPr lang="en-US" sz="1600" u="none" strike="noStrike" dirty="0">
                          <a:effectLst/>
                        </a:rPr>
                        <a:t> </a:t>
                      </a:r>
                      <a:endParaRPr lang="en-US" sz="1600" b="0" i="0" u="none" strike="noStrike">
                        <a:solidFill>
                          <a:srgbClr val="000000"/>
                        </a:solidFill>
                        <a:effectLst/>
                        <a:latin typeface="Times New Roman" panose="02020603050405020304" pitchFamily="18" charset="0"/>
                      </a:endParaRPr>
                    </a:p>
                  </a:txBody>
                  <a:tcPr marL="8854" marR="8854" marT="9429" marB="0">
                    <a:solidFill>
                      <a:schemeClr val="accent5">
                        <a:lumMod val="90000"/>
                      </a:schemeClr>
                    </a:solidFill>
                  </a:tcPr>
                </a:tc>
                <a:tc>
                  <a:txBody>
                    <a:bodyPr/>
                    <a:lstStyle/>
                    <a:p>
                      <a:pPr algn="l" fontAlgn="t"/>
                      <a:r>
                        <a:rPr lang="en-US" sz="1600" u="none" strike="noStrike" dirty="0">
                          <a:effectLst/>
                        </a:rPr>
                        <a:t>No integration </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extLst>
                  <a:ext uri="{0D108BD9-81ED-4DB2-BD59-A6C34878D82A}">
                    <a16:rowId xmlns:a16="http://schemas.microsoft.com/office/drawing/2014/main" val="10006"/>
                  </a:ext>
                </a:extLst>
              </a:tr>
              <a:tr h="198011">
                <a:tc>
                  <a:txBody>
                    <a:bodyPr/>
                    <a:lstStyle/>
                    <a:p>
                      <a:pPr algn="l" fontAlgn="t"/>
                      <a:r>
                        <a:rPr lang="en-US" sz="1600" u="none" strike="noStrike" dirty="0">
                          <a:effectLst/>
                        </a:rPr>
                        <a:t>ag</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tc>
                  <a:txBody>
                    <a:bodyPr/>
                    <a:lstStyle/>
                    <a:p>
                      <a:pPr algn="l" fontAlgn="t"/>
                      <a:r>
                        <a:rPr lang="pt-BR" sz="1600" u="none" strike="noStrike" dirty="0">
                          <a:effectLst/>
                        </a:rPr>
                        <a:t>N/A – sector contains no VOC </a:t>
                      </a:r>
                      <a:endParaRPr lang="pt-BR"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extLst>
                  <a:ext uri="{0D108BD9-81ED-4DB2-BD59-A6C34878D82A}">
                    <a16:rowId xmlns:a16="http://schemas.microsoft.com/office/drawing/2014/main" val="10007"/>
                  </a:ext>
                </a:extLst>
              </a:tr>
              <a:tr h="198011">
                <a:tc>
                  <a:txBody>
                    <a:bodyPr/>
                    <a:lstStyle/>
                    <a:p>
                      <a:pPr algn="l" fontAlgn="t"/>
                      <a:r>
                        <a:rPr lang="en-US" sz="1600" u="none" strike="noStrike" dirty="0" err="1">
                          <a:effectLst/>
                        </a:rPr>
                        <a:t>afdust</a:t>
                      </a:r>
                      <a:endParaRPr lang="en-US" sz="1600" b="0" i="0" u="none" strike="noStrike" dirty="0" err="1">
                        <a:solidFill>
                          <a:srgbClr val="000000"/>
                        </a:solidFill>
                        <a:effectLst/>
                        <a:latin typeface="Times New Roman" panose="02020603050405020304" pitchFamily="18" charset="0"/>
                      </a:endParaRPr>
                    </a:p>
                  </a:txBody>
                  <a:tcPr marL="8854" marR="8854" marT="9429" marB="0">
                    <a:solidFill>
                      <a:schemeClr val="accent5">
                        <a:lumMod val="90000"/>
                      </a:schemeClr>
                    </a:solidFill>
                  </a:tcPr>
                </a:tc>
                <a:tc>
                  <a:txBody>
                    <a:bodyPr/>
                    <a:lstStyle/>
                    <a:p>
                      <a:pPr algn="l" fontAlgn="t"/>
                      <a:r>
                        <a:rPr lang="pt-BR" sz="1600" u="none" strike="noStrike" dirty="0">
                          <a:effectLst/>
                        </a:rPr>
                        <a:t>N/A – sector contains no VOC</a:t>
                      </a:r>
                      <a:endParaRPr lang="pt-BR"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extLst>
                  <a:ext uri="{0D108BD9-81ED-4DB2-BD59-A6C34878D82A}">
                    <a16:rowId xmlns:a16="http://schemas.microsoft.com/office/drawing/2014/main" val="10008"/>
                  </a:ext>
                </a:extLst>
              </a:tr>
              <a:tr h="198011">
                <a:tc>
                  <a:txBody>
                    <a:bodyPr/>
                    <a:lstStyle/>
                    <a:p>
                      <a:pPr algn="l" fontAlgn="t"/>
                      <a:r>
                        <a:rPr lang="en-US" sz="1600" u="none" strike="noStrike" dirty="0" err="1">
                          <a:effectLst/>
                        </a:rPr>
                        <a:t>biog</a:t>
                      </a:r>
                      <a:endParaRPr lang="en-US" sz="1600" b="0" i="0" u="none" strike="noStrike" dirty="0" err="1">
                        <a:solidFill>
                          <a:srgbClr val="000000"/>
                        </a:solidFill>
                        <a:effectLst/>
                        <a:latin typeface="Times New Roman" panose="02020603050405020304" pitchFamily="18" charset="0"/>
                      </a:endParaRPr>
                    </a:p>
                  </a:txBody>
                  <a:tcPr marL="8854" marR="8854" marT="9429" marB="0">
                    <a:solidFill>
                      <a:schemeClr val="accent5">
                        <a:lumMod val="90000"/>
                      </a:schemeClr>
                    </a:solidFill>
                  </a:tcPr>
                </a:tc>
                <a:tc>
                  <a:txBody>
                    <a:bodyPr/>
                    <a:lstStyle/>
                    <a:p>
                      <a:pPr algn="l" fontAlgn="t"/>
                      <a:r>
                        <a:rPr lang="en-US" sz="1600" u="none" strike="noStrike" dirty="0">
                          <a:effectLst/>
                        </a:rPr>
                        <a:t>N/A – contains specific VOC model species</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extLst>
                  <a:ext uri="{0D108BD9-81ED-4DB2-BD59-A6C34878D82A}">
                    <a16:rowId xmlns:a16="http://schemas.microsoft.com/office/drawing/2014/main" val="10009"/>
                  </a:ext>
                </a:extLst>
              </a:tr>
              <a:tr h="198011">
                <a:tc>
                  <a:txBody>
                    <a:bodyPr/>
                    <a:lstStyle/>
                    <a:p>
                      <a:pPr algn="l" fontAlgn="t"/>
                      <a:r>
                        <a:rPr lang="en-US" sz="1600" u="none" strike="noStrike" dirty="0" err="1">
                          <a:effectLst/>
                        </a:rPr>
                        <a:t>nonpt</a:t>
                      </a:r>
                      <a:endParaRPr lang="en-US" sz="1600" b="0" i="0" u="none" strike="noStrike" dirty="0" err="1">
                        <a:solidFill>
                          <a:srgbClr val="000000"/>
                        </a:solidFill>
                        <a:effectLst/>
                        <a:latin typeface="Times New Roman" panose="02020603050405020304" pitchFamily="18" charset="0"/>
                      </a:endParaRPr>
                    </a:p>
                  </a:txBody>
                  <a:tcPr marL="8854" marR="8854" marT="9429" marB="0">
                    <a:solidFill>
                      <a:schemeClr val="accent5">
                        <a:lumMod val="90000"/>
                      </a:schemeClr>
                    </a:solidFill>
                  </a:tcPr>
                </a:tc>
                <a:tc>
                  <a:txBody>
                    <a:bodyPr/>
                    <a:lstStyle/>
                    <a:p>
                      <a:pPr algn="l" fontAlgn="t"/>
                      <a:r>
                        <a:rPr lang="en-US" sz="1600" u="none" strike="noStrike" dirty="0">
                          <a:effectLst/>
                        </a:rPr>
                        <a:t>Partial integration (NBAFM)</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extLst>
                  <a:ext uri="{0D108BD9-81ED-4DB2-BD59-A6C34878D82A}">
                    <a16:rowId xmlns:a16="http://schemas.microsoft.com/office/drawing/2014/main" val="10010"/>
                  </a:ext>
                </a:extLst>
              </a:tr>
              <a:tr h="198011">
                <a:tc>
                  <a:txBody>
                    <a:bodyPr/>
                    <a:lstStyle/>
                    <a:p>
                      <a:pPr algn="l" fontAlgn="t"/>
                      <a:r>
                        <a:rPr lang="en-US" sz="1600" u="none" strike="noStrike" err="1">
                          <a:effectLst/>
                        </a:rPr>
                        <a:t>np_oilgas</a:t>
                      </a:r>
                      <a:endParaRPr lang="en-US" sz="1600" b="0" i="0" u="none" strike="noStrike">
                        <a:solidFill>
                          <a:srgbClr val="000000"/>
                        </a:solidFill>
                        <a:effectLst/>
                        <a:latin typeface="Times New Roman" panose="02020603050405020304" pitchFamily="18" charset="0"/>
                      </a:endParaRPr>
                    </a:p>
                  </a:txBody>
                  <a:tcPr marL="8854" marR="8854" marT="9429" marB="0">
                    <a:solidFill>
                      <a:schemeClr val="accent5">
                        <a:lumMod val="90000"/>
                      </a:schemeClr>
                    </a:solidFill>
                  </a:tcPr>
                </a:tc>
                <a:tc>
                  <a:txBody>
                    <a:bodyPr/>
                    <a:lstStyle/>
                    <a:p>
                      <a:pPr algn="l" fontAlgn="t"/>
                      <a:r>
                        <a:rPr lang="en-US" sz="1600" u="none" strike="noStrike" dirty="0">
                          <a:effectLst/>
                        </a:rPr>
                        <a:t>Partial integration (NBAFM)</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extLst>
                  <a:ext uri="{0D108BD9-81ED-4DB2-BD59-A6C34878D82A}">
                    <a16:rowId xmlns:a16="http://schemas.microsoft.com/office/drawing/2014/main" val="10011"/>
                  </a:ext>
                </a:extLst>
              </a:tr>
              <a:tr h="198011">
                <a:tc>
                  <a:txBody>
                    <a:bodyPr/>
                    <a:lstStyle/>
                    <a:p>
                      <a:pPr algn="l" fontAlgn="t"/>
                      <a:r>
                        <a:rPr lang="en-US" sz="1600" u="none" strike="noStrike" dirty="0" err="1">
                          <a:effectLst/>
                        </a:rPr>
                        <a:t>pt_oilgas</a:t>
                      </a:r>
                      <a:endParaRPr lang="en-US" sz="1600" b="0" i="0" u="none" strike="noStrike" dirty="0" err="1">
                        <a:solidFill>
                          <a:srgbClr val="000000"/>
                        </a:solidFill>
                        <a:effectLst/>
                        <a:latin typeface="Times New Roman" panose="02020603050405020304" pitchFamily="18" charset="0"/>
                      </a:endParaRPr>
                    </a:p>
                  </a:txBody>
                  <a:tcPr marL="8854" marR="8854" marT="9429" marB="0">
                    <a:solidFill>
                      <a:schemeClr val="accent5">
                        <a:lumMod val="90000"/>
                      </a:schemeClr>
                    </a:solidFill>
                  </a:tcPr>
                </a:tc>
                <a:tc>
                  <a:txBody>
                    <a:bodyPr/>
                    <a:lstStyle/>
                    <a:p>
                      <a:pPr algn="l" fontAlgn="t"/>
                      <a:r>
                        <a:rPr lang="en-US" sz="1600" u="none" strike="noStrike" dirty="0">
                          <a:effectLst/>
                        </a:rPr>
                        <a:t>No integration</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extLst>
                  <a:ext uri="{0D108BD9-81ED-4DB2-BD59-A6C34878D82A}">
                    <a16:rowId xmlns:a16="http://schemas.microsoft.com/office/drawing/2014/main" val="10012"/>
                  </a:ext>
                </a:extLst>
              </a:tr>
              <a:tr h="198011">
                <a:tc>
                  <a:txBody>
                    <a:bodyPr/>
                    <a:lstStyle/>
                    <a:p>
                      <a:pPr algn="l" fontAlgn="t"/>
                      <a:r>
                        <a:rPr lang="en-US" sz="1600" u="none" strike="noStrike" dirty="0" err="1">
                          <a:effectLst/>
                        </a:rPr>
                        <a:t>rwc</a:t>
                      </a:r>
                      <a:endParaRPr lang="en-US" sz="1600" b="0" i="0" u="none" strike="noStrike" dirty="0" err="1">
                        <a:solidFill>
                          <a:srgbClr val="000000"/>
                        </a:solidFill>
                        <a:effectLst/>
                        <a:latin typeface="Times New Roman" panose="02020603050405020304" pitchFamily="18" charset="0"/>
                      </a:endParaRPr>
                    </a:p>
                  </a:txBody>
                  <a:tcPr marL="8854" marR="8854" marT="9429" marB="0">
                    <a:solidFill>
                      <a:schemeClr val="accent5">
                        <a:lumMod val="90000"/>
                      </a:schemeClr>
                    </a:solidFill>
                  </a:tcPr>
                </a:tc>
                <a:tc>
                  <a:txBody>
                    <a:bodyPr/>
                    <a:lstStyle/>
                    <a:p>
                      <a:pPr algn="l" fontAlgn="t"/>
                      <a:r>
                        <a:rPr lang="en-US" sz="1600" u="none" strike="noStrike" dirty="0">
                          <a:effectLst/>
                        </a:rPr>
                        <a:t>Partial integration (NBAFM)</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extLst>
                  <a:ext uri="{0D108BD9-81ED-4DB2-BD59-A6C34878D82A}">
                    <a16:rowId xmlns:a16="http://schemas.microsoft.com/office/drawing/2014/main" val="10013"/>
                  </a:ext>
                </a:extLst>
              </a:tr>
              <a:tr h="198011">
                <a:tc>
                  <a:txBody>
                    <a:bodyPr/>
                    <a:lstStyle/>
                    <a:p>
                      <a:pPr algn="l" fontAlgn="t"/>
                      <a:r>
                        <a:rPr lang="en-US" sz="1600" u="none" strike="noStrike" dirty="0">
                          <a:effectLst/>
                        </a:rPr>
                        <a:t>nonroad </a:t>
                      </a:r>
                      <a:endParaRPr lang="en-US" sz="1600" b="0" i="0" u="none" strike="noStrike">
                        <a:solidFill>
                          <a:srgbClr val="000000"/>
                        </a:solidFill>
                        <a:effectLst/>
                        <a:latin typeface="Times New Roman" panose="02020603050405020304" pitchFamily="18" charset="0"/>
                      </a:endParaRPr>
                    </a:p>
                  </a:txBody>
                  <a:tcPr marL="8854" marR="8854" marT="9429" marB="0">
                    <a:solidFill>
                      <a:schemeClr val="accent5">
                        <a:lumMod val="90000"/>
                      </a:schemeClr>
                    </a:solidFill>
                  </a:tcPr>
                </a:tc>
                <a:tc>
                  <a:txBody>
                    <a:bodyPr/>
                    <a:lstStyle/>
                    <a:p>
                      <a:pPr algn="l" fontAlgn="t"/>
                      <a:r>
                        <a:rPr lang="en-US" sz="1600" u="none" strike="noStrike" dirty="0">
                          <a:effectLst/>
                        </a:rPr>
                        <a:t>Full integration (calculated in</a:t>
                      </a:r>
                      <a:r>
                        <a:rPr lang="en-US" sz="1600" u="none" strike="noStrike" baseline="0" dirty="0">
                          <a:effectLst/>
                        </a:rPr>
                        <a:t> MOVES)</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extLst>
                  <a:ext uri="{0D108BD9-81ED-4DB2-BD59-A6C34878D82A}">
                    <a16:rowId xmlns:a16="http://schemas.microsoft.com/office/drawing/2014/main" val="10014"/>
                  </a:ext>
                </a:extLst>
              </a:tr>
              <a:tr h="198011">
                <a:tc>
                  <a:txBody>
                    <a:bodyPr/>
                    <a:lstStyle/>
                    <a:p>
                      <a:pPr algn="l" fontAlgn="t"/>
                      <a:r>
                        <a:rPr lang="en-US" sz="1600" u="none" strike="noStrike" dirty="0">
                          <a:effectLst/>
                        </a:rPr>
                        <a:t>c1c2rail</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tc>
                  <a:txBody>
                    <a:bodyPr/>
                    <a:lstStyle/>
                    <a:p>
                      <a:pPr algn="l" fontAlgn="t"/>
                      <a:r>
                        <a:rPr lang="en-US" sz="1600" u="none" strike="noStrike" dirty="0">
                          <a:effectLst/>
                        </a:rPr>
                        <a:t>Partial integration (NBAFM)</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extLst>
                  <a:ext uri="{0D108BD9-81ED-4DB2-BD59-A6C34878D82A}">
                    <a16:rowId xmlns:a16="http://schemas.microsoft.com/office/drawing/2014/main" val="10015"/>
                  </a:ext>
                </a:extLst>
              </a:tr>
              <a:tr h="302607">
                <a:tc>
                  <a:txBody>
                    <a:bodyPr/>
                    <a:lstStyle/>
                    <a:p>
                      <a:pPr algn="l" fontAlgn="t"/>
                      <a:r>
                        <a:rPr lang="en-US" sz="1600" u="none" strike="noStrike" dirty="0" err="1">
                          <a:effectLst/>
                        </a:rPr>
                        <a:t>othpt</a:t>
                      </a:r>
                      <a:endParaRPr lang="en-US" sz="1600" b="0" i="0" u="none" strike="noStrike" dirty="0" err="1">
                        <a:solidFill>
                          <a:srgbClr val="000000"/>
                        </a:solidFill>
                        <a:effectLst/>
                        <a:latin typeface="Times New Roman" panose="02020603050405020304" pitchFamily="18" charset="0"/>
                      </a:endParaRPr>
                    </a:p>
                  </a:txBody>
                  <a:tcPr marL="8854" marR="8854" marT="9429" marB="0">
                    <a:solidFill>
                      <a:schemeClr val="accent5">
                        <a:lumMod val="90000"/>
                      </a:schemeClr>
                    </a:solidFill>
                  </a:tcPr>
                </a:tc>
                <a:tc>
                  <a:txBody>
                    <a:bodyPr/>
                    <a:lstStyle/>
                    <a:p>
                      <a:pPr algn="l" fontAlgn="t"/>
                      <a:r>
                        <a:rPr lang="en-US" sz="1600" u="none" strike="noStrike" dirty="0">
                          <a:effectLst/>
                        </a:rPr>
                        <a:t>Partial integration (NBAFM)</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extLst>
                  <a:ext uri="{0D108BD9-81ED-4DB2-BD59-A6C34878D82A}">
                    <a16:rowId xmlns:a16="http://schemas.microsoft.com/office/drawing/2014/main" val="10016"/>
                  </a:ext>
                </a:extLst>
              </a:tr>
              <a:tr h="198011">
                <a:tc>
                  <a:txBody>
                    <a:bodyPr/>
                    <a:lstStyle/>
                    <a:p>
                      <a:pPr algn="l" fontAlgn="t"/>
                      <a:r>
                        <a:rPr lang="en-US" sz="1600" u="none" strike="noStrike" dirty="0">
                          <a:effectLst/>
                        </a:rPr>
                        <a:t>c3marine</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tc>
                  <a:txBody>
                    <a:bodyPr/>
                    <a:lstStyle/>
                    <a:p>
                      <a:pPr algn="l" fontAlgn="t"/>
                      <a:r>
                        <a:rPr lang="en-US" sz="1600" u="none" strike="noStrike" dirty="0">
                          <a:effectLst/>
                        </a:rPr>
                        <a:t>Partial integration (NBAFM)</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extLst>
                  <a:ext uri="{0D108BD9-81ED-4DB2-BD59-A6C34878D82A}">
                    <a16:rowId xmlns:a16="http://schemas.microsoft.com/office/drawing/2014/main" val="10017"/>
                  </a:ext>
                </a:extLst>
              </a:tr>
              <a:tr h="120625">
                <a:tc>
                  <a:txBody>
                    <a:bodyPr/>
                    <a:lstStyle/>
                    <a:p>
                      <a:pPr algn="l" fontAlgn="t"/>
                      <a:r>
                        <a:rPr lang="en-US" sz="1600" u="none" strike="noStrike" dirty="0" err="1">
                          <a:effectLst/>
                        </a:rPr>
                        <a:t>onroad</a:t>
                      </a:r>
                      <a:endParaRPr lang="en-US" sz="1600" b="0" i="0" u="none" strike="noStrike" dirty="0" err="1">
                        <a:solidFill>
                          <a:srgbClr val="000000"/>
                        </a:solidFill>
                        <a:effectLst/>
                        <a:latin typeface="Times New Roman" panose="02020603050405020304" pitchFamily="18" charset="0"/>
                      </a:endParaRPr>
                    </a:p>
                  </a:txBody>
                  <a:tcPr marL="8854" marR="8854" marT="9429" marB="0">
                    <a:solidFill>
                      <a:schemeClr val="accent5">
                        <a:lumMod val="90000"/>
                      </a:schemeClr>
                    </a:solidFill>
                  </a:tcPr>
                </a:tc>
                <a:tc>
                  <a:txBody>
                    <a:bodyPr/>
                    <a:lstStyle/>
                    <a:p>
                      <a:pPr algn="l" fontAlgn="t"/>
                      <a:r>
                        <a:rPr lang="en-US" sz="1600" u="none" strike="noStrike" dirty="0">
                          <a:effectLst/>
                        </a:rPr>
                        <a:t>Full integration (calculated in the MOVES model)*</a:t>
                      </a:r>
                      <a:endParaRPr lang="en-US" sz="1600" b="0" i="0" u="none" strike="noStrike" dirty="0">
                        <a:solidFill>
                          <a:srgbClr val="000000"/>
                        </a:solidFill>
                        <a:effectLst/>
                        <a:latin typeface="Times New Roman" panose="02020603050405020304" pitchFamily="18" charset="0"/>
                      </a:endParaRPr>
                    </a:p>
                  </a:txBody>
                  <a:tcPr marL="8854" marR="8854" marT="9429" marB="0">
                    <a:solidFill>
                      <a:schemeClr val="accent5">
                        <a:lumMod val="90000"/>
                      </a:schemeClr>
                    </a:solidFill>
                  </a:tcPr>
                </a:tc>
                <a:extLst>
                  <a:ext uri="{0D108BD9-81ED-4DB2-BD59-A6C34878D82A}">
                    <a16:rowId xmlns:a16="http://schemas.microsoft.com/office/drawing/2014/main" val="10018"/>
                  </a:ext>
                </a:extLst>
              </a:tr>
            </a:tbl>
          </a:graphicData>
        </a:graphic>
      </p:graphicFrame>
      <p:sp>
        <p:nvSpPr>
          <p:cNvPr id="7" name="Slide Number Placeholder 6"/>
          <p:cNvSpPr>
            <a:spLocks noGrp="1"/>
          </p:cNvSpPr>
          <p:nvPr>
            <p:ph type="sldNum" sz="quarter" idx="12"/>
          </p:nvPr>
        </p:nvSpPr>
        <p:spPr>
          <a:xfrm>
            <a:off x="57321" y="6228644"/>
            <a:ext cx="609600" cy="228600"/>
          </a:xfrm>
        </p:spPr>
        <p:txBody>
          <a:bodyPr/>
          <a:lstStyle/>
          <a:p>
            <a:fld id="{61C894BD-DCE2-4A96-A9AF-225BBEAC2A40}" type="slidenum">
              <a:rPr lang="en-US" smtClean="0"/>
              <a:pPr/>
              <a:t>51</a:t>
            </a:fld>
            <a:endParaRPr lang="en-US"/>
          </a:p>
        </p:txBody>
      </p:sp>
      <p:sp>
        <p:nvSpPr>
          <p:cNvPr id="2" name="TextBox 1"/>
          <p:cNvSpPr txBox="1"/>
          <p:nvPr/>
        </p:nvSpPr>
        <p:spPr>
          <a:xfrm>
            <a:off x="1066800" y="6096000"/>
            <a:ext cx="7010400" cy="584775"/>
          </a:xfrm>
          <a:prstGeom prst="rect">
            <a:avLst/>
          </a:prstGeom>
          <a:noFill/>
        </p:spPr>
        <p:txBody>
          <a:bodyPr wrap="square" rtlCol="0">
            <a:spAutoFit/>
          </a:bodyPr>
          <a:lstStyle/>
          <a:p>
            <a:r>
              <a:rPr lang="en-US" sz="1600" dirty="0"/>
              <a:t>*See Modeling Platform technical support document for sector descriptions (</a:t>
            </a:r>
            <a:r>
              <a:rPr lang="en-US" sz="1600" dirty="0">
                <a:hlinkClick r:id="rId3"/>
              </a:rPr>
              <a:t>https://www.epa.gov/air-emissions-modeling</a:t>
            </a:r>
            <a:r>
              <a:rPr lang="en-US" sz="1600" dirty="0"/>
              <a:t>).</a:t>
            </a:r>
          </a:p>
        </p:txBody>
      </p:sp>
    </p:spTree>
    <p:extLst>
      <p:ext uri="{BB962C8B-B14F-4D97-AF65-F5344CB8AC3E}">
        <p14:creationId xmlns:p14="http://schemas.microsoft.com/office/powerpoint/2010/main" val="32124963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647700"/>
            <a:ext cx="7620000" cy="571500"/>
          </a:xfrm>
        </p:spPr>
        <p:txBody>
          <a:bodyPr/>
          <a:lstStyle/>
          <a:p>
            <a:r>
              <a:rPr lang="en-US" dirty="0"/>
              <a:t>ONROAD SPECIATION</a:t>
            </a:r>
          </a:p>
        </p:txBody>
      </p:sp>
      <p:sp>
        <p:nvSpPr>
          <p:cNvPr id="2" name="Content Placeholder 1"/>
          <p:cNvSpPr>
            <a:spLocks noGrp="1"/>
          </p:cNvSpPr>
          <p:nvPr>
            <p:ph idx="1"/>
          </p:nvPr>
        </p:nvSpPr>
        <p:spPr>
          <a:xfrm>
            <a:off x="685800" y="1371600"/>
            <a:ext cx="7772400" cy="4800600"/>
          </a:xfrm>
        </p:spPr>
        <p:txBody>
          <a:bodyPr>
            <a:normAutofit fontScale="85000" lnSpcReduction="20000"/>
          </a:bodyPr>
          <a:lstStyle/>
          <a:p>
            <a:pPr lvl="0"/>
            <a:r>
              <a:rPr lang="en-US" sz="3100" dirty="0"/>
              <a:t>MOVES2014 does speciation within MOVES for onroad sources</a:t>
            </a:r>
          </a:p>
          <a:p>
            <a:pPr lvl="1"/>
            <a:r>
              <a:rPr lang="en-US" sz="2600" dirty="0"/>
              <a:t>Uses outputs from the Speciation Tool</a:t>
            </a:r>
          </a:p>
          <a:p>
            <a:pPr lvl="1"/>
            <a:r>
              <a:rPr lang="en-US" sz="2600" dirty="0"/>
              <a:t>Different profiles for different vehicle model years, regulatory classes, fuel types, and emission processes</a:t>
            </a:r>
          </a:p>
          <a:p>
            <a:pPr lvl="1"/>
            <a:r>
              <a:rPr lang="en-US" sz="2600" dirty="0"/>
              <a:t>Previously used COMBO files or weighted profiles to approximate, but was a coarse approach</a:t>
            </a:r>
          </a:p>
          <a:p>
            <a:r>
              <a:rPr lang="en-US" sz="3100" dirty="0"/>
              <a:t>PM</a:t>
            </a:r>
            <a:r>
              <a:rPr lang="en-US" sz="3100" baseline="-25000" dirty="0"/>
              <a:t>2.5</a:t>
            </a:r>
          </a:p>
          <a:p>
            <a:pPr lvl="1"/>
            <a:r>
              <a:rPr lang="en-US" sz="2600" dirty="0"/>
              <a:t>AE6 species come directly from MOVES (in mass).</a:t>
            </a:r>
          </a:p>
          <a:p>
            <a:r>
              <a:rPr lang="en-US" sz="3100" dirty="0"/>
              <a:t>VOC</a:t>
            </a:r>
          </a:p>
          <a:p>
            <a:pPr lvl="1"/>
            <a:r>
              <a:rPr lang="en-US" sz="2600" dirty="0"/>
              <a:t>16 pollutants are explicit, i.e. integrated.</a:t>
            </a:r>
          </a:p>
          <a:p>
            <a:pPr lvl="1"/>
            <a:r>
              <a:rPr lang="en-US" sz="2600" dirty="0"/>
              <a:t>Model species (moles) and inventory pollutants (mass) come directly from MOVES.</a:t>
            </a:r>
          </a:p>
          <a:p>
            <a:pPr lvl="1"/>
            <a:r>
              <a:rPr lang="en-US" sz="2600" dirty="0"/>
              <a:t>Need to specify chemical mechanism in the MOVES run</a:t>
            </a:r>
          </a:p>
          <a:p>
            <a:pPr marL="109728" indent="0">
              <a:buNone/>
            </a:pPr>
            <a:endParaRPr lang="en-US" dirty="0"/>
          </a:p>
          <a:p>
            <a:pPr marL="393192" lvl="1" indent="0">
              <a:buNone/>
            </a:pPr>
            <a:endParaRPr lang="en-US" dirty="0"/>
          </a:p>
          <a:p>
            <a:endParaRPr lang="en-US" dirty="0"/>
          </a:p>
        </p:txBody>
      </p:sp>
      <p:sp>
        <p:nvSpPr>
          <p:cNvPr id="7" name="Slide Number Placeholder 6"/>
          <p:cNvSpPr>
            <a:spLocks noGrp="1"/>
          </p:cNvSpPr>
          <p:nvPr>
            <p:ph type="sldNum" sz="quarter" idx="12"/>
          </p:nvPr>
        </p:nvSpPr>
        <p:spPr/>
        <p:txBody>
          <a:bodyPr/>
          <a:lstStyle/>
          <a:p>
            <a:fld id="{61C894BD-DCE2-4A96-A9AF-225BBEAC2A40}" type="slidenum">
              <a:rPr lang="en-US" smtClean="0"/>
              <a:pPr/>
              <a:t>52</a:t>
            </a:fld>
            <a:endParaRPr lang="en-US"/>
          </a:p>
        </p:txBody>
      </p:sp>
      <p:sp>
        <p:nvSpPr>
          <p:cNvPr id="3" name="Footer Placeholder 2">
            <a:extLst>
              <a:ext uri="{FF2B5EF4-FFF2-40B4-BE49-F238E27FC236}">
                <a16:creationId xmlns:a16="http://schemas.microsoft.com/office/drawing/2014/main" id="{64D616B9-B142-42ED-8A65-85DC7108291E}"/>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36485941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Moves Flow chart"/>
          <p:cNvPicPr>
            <a:picLocks noGrp="1" noChangeAspect="1" noChangeArrowheads="1"/>
          </p:cNvPicPr>
          <p:nvPr>
            <p:ph idx="1"/>
          </p:nvPr>
        </p:nvPicPr>
        <p:blipFill>
          <a:blip r:embed="rId3" cstate="print"/>
          <a:srcRect/>
          <a:stretch>
            <a:fillRect/>
          </a:stretch>
        </p:blipFill>
        <p:spPr bwMode="auto">
          <a:xfrm>
            <a:off x="712194" y="91607"/>
            <a:ext cx="6715888" cy="6385393"/>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44789DC8-B33C-7145-9125-54BE67D297D6}" type="slidenum">
              <a:rPr lang="en-US" smtClean="0"/>
              <a:t>53</a:t>
            </a:fld>
            <a:endParaRPr lang="en-US"/>
          </a:p>
        </p:txBody>
      </p:sp>
      <p:sp>
        <p:nvSpPr>
          <p:cNvPr id="8" name="Title 16"/>
          <p:cNvSpPr>
            <a:spLocks noGrp="1"/>
          </p:cNvSpPr>
          <p:nvPr>
            <p:ph type="title"/>
          </p:nvPr>
        </p:nvSpPr>
        <p:spPr>
          <a:xfrm>
            <a:off x="712194" y="533400"/>
            <a:ext cx="7548860" cy="1143000"/>
          </a:xfrm>
        </p:spPr>
        <p:txBody>
          <a:bodyPr anchor="t"/>
          <a:lstStyle/>
          <a:p>
            <a:r>
              <a:rPr lang="en-US" dirty="0"/>
              <a:t>ONROAD SPECIATION IN MOVES</a:t>
            </a:r>
            <a:endParaRPr lang="en-US" strike="sngStrike" dirty="0"/>
          </a:p>
        </p:txBody>
      </p:sp>
      <p:sp>
        <p:nvSpPr>
          <p:cNvPr id="3" name="Footer Placeholder 2">
            <a:extLst>
              <a:ext uri="{FF2B5EF4-FFF2-40B4-BE49-F238E27FC236}">
                <a16:creationId xmlns:a16="http://schemas.microsoft.com/office/drawing/2014/main" id="{4511CEB6-48CE-46AD-AE28-BB0B468C7235}"/>
              </a:ext>
            </a:extLst>
          </p:cNvPr>
          <p:cNvSpPr>
            <a:spLocks noGrp="1"/>
          </p:cNvSpPr>
          <p:nvPr>
            <p:ph type="ftr" sz="quarter" idx="11"/>
          </p:nvPr>
        </p:nvSpPr>
        <p:spPr>
          <a:xfrm>
            <a:off x="1981200" y="6537793"/>
            <a:ext cx="6172200" cy="457200"/>
          </a:xfrm>
        </p:spPr>
        <p:txBody>
          <a:bodyPr/>
          <a:lstStyle/>
          <a:p>
            <a:pPr>
              <a:defRPr/>
            </a:pPr>
            <a:r>
              <a:rPr lang="en-US"/>
              <a:t>2019 International Emissions Inventory Conference, SPECIATE Training, July 29, 2019</a:t>
            </a:r>
            <a:endParaRPr lang="en-US" dirty="0"/>
          </a:p>
        </p:txBody>
      </p:sp>
      <p:sp>
        <p:nvSpPr>
          <p:cNvPr id="2" name="TextBox 1">
            <a:extLst>
              <a:ext uri="{FF2B5EF4-FFF2-40B4-BE49-F238E27FC236}">
                <a16:creationId xmlns:a16="http://schemas.microsoft.com/office/drawing/2014/main" id="{6D410A75-AC9F-424E-952F-444B25B899AD}"/>
              </a:ext>
            </a:extLst>
          </p:cNvPr>
          <p:cNvSpPr txBox="1"/>
          <p:nvPr/>
        </p:nvSpPr>
        <p:spPr>
          <a:xfrm>
            <a:off x="5124450" y="2362200"/>
            <a:ext cx="1676400" cy="307777"/>
          </a:xfrm>
          <a:prstGeom prst="rect">
            <a:avLst/>
          </a:prstGeom>
          <a:solidFill>
            <a:schemeClr val="bg1"/>
          </a:solidFill>
        </p:spPr>
        <p:txBody>
          <a:bodyPr wrap="square" rtlCol="0">
            <a:spAutoFit/>
          </a:bodyPr>
          <a:lstStyle/>
          <a:p>
            <a:r>
              <a:rPr lang="en-US" sz="1400" dirty="0"/>
              <a:t>   Speciation Tool</a:t>
            </a:r>
          </a:p>
        </p:txBody>
      </p:sp>
    </p:spTree>
    <p:extLst>
      <p:ext uri="{BB962C8B-B14F-4D97-AF65-F5344CB8AC3E}">
        <p14:creationId xmlns:p14="http://schemas.microsoft.com/office/powerpoint/2010/main" val="412504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838200"/>
            <a:ext cx="9144000" cy="723900"/>
          </a:xfrm>
        </p:spPr>
        <p:txBody>
          <a:bodyPr anchor="t">
            <a:normAutofit/>
          </a:bodyPr>
          <a:lstStyle/>
          <a:p>
            <a:pPr algn="ctr"/>
            <a:r>
              <a:rPr lang="en-US" dirty="0"/>
              <a:t>NONROAD SPECIATION</a:t>
            </a:r>
          </a:p>
        </p:txBody>
      </p:sp>
      <p:sp>
        <p:nvSpPr>
          <p:cNvPr id="2" name="Content Placeholder 1"/>
          <p:cNvSpPr>
            <a:spLocks noGrp="1"/>
          </p:cNvSpPr>
          <p:nvPr>
            <p:ph idx="1"/>
          </p:nvPr>
        </p:nvSpPr>
        <p:spPr>
          <a:xfrm>
            <a:off x="354960" y="1597356"/>
            <a:ext cx="8331840" cy="4270043"/>
          </a:xfrm>
        </p:spPr>
        <p:txBody>
          <a:bodyPr anchor="t"/>
          <a:lstStyle/>
          <a:p>
            <a:r>
              <a:rPr lang="en-US" dirty="0"/>
              <a:t>MOVES2014a provides nonroad emissions that are semi-</a:t>
            </a:r>
            <a:r>
              <a:rPr lang="en-US" dirty="0" err="1"/>
              <a:t>speciated</a:t>
            </a:r>
            <a:r>
              <a:rPr lang="en-US" dirty="0"/>
              <a:t>.</a:t>
            </a:r>
          </a:p>
          <a:p>
            <a:r>
              <a:rPr lang="en-US" dirty="0"/>
              <a:t>Also provides individual HAPs - benzene, toluene, etc.</a:t>
            </a:r>
          </a:p>
          <a:p>
            <a:r>
              <a:rPr lang="en-US" dirty="0"/>
              <a:t>And provides the remainder along with the profile code</a:t>
            </a:r>
          </a:p>
          <a:p>
            <a:pPr marL="458470" lvl="1"/>
            <a:r>
              <a:rPr lang="en-US" dirty="0"/>
              <a:t>e.g. NONHAPTOG95327 is the pollutant name </a:t>
            </a:r>
            <a:endParaRPr lang="en-US" dirty="0">
              <a:cs typeface="Arial"/>
            </a:endParaRPr>
          </a:p>
          <a:p>
            <a:pPr lvl="2"/>
            <a:r>
              <a:rPr lang="en-US" sz="1800" dirty="0"/>
              <a:t>NONHAPTOG is the difference between TOG and the sum of the HAPs. </a:t>
            </a:r>
            <a:endParaRPr lang="en-US" sz="1800" dirty="0">
              <a:cs typeface="Arial"/>
            </a:endParaRPr>
          </a:p>
          <a:p>
            <a:pPr lvl="2"/>
            <a:r>
              <a:rPr lang="en-US" sz="1800" dirty="0"/>
              <a:t>95327 is the profile code to use for NONHAPTOG</a:t>
            </a:r>
            <a:r>
              <a:rPr lang="en-US" sz="1800" dirty="0">
                <a:cs typeface="Arial"/>
              </a:rPr>
              <a:t>.</a:t>
            </a:r>
          </a:p>
          <a:p>
            <a:pPr marL="458470" lvl="1"/>
            <a:r>
              <a:rPr lang="en-US" dirty="0">
                <a:solidFill>
                  <a:schemeClr val="tx2"/>
                </a:solidFill>
              </a:rPr>
              <a:t>Unlike onroad, the speciation is done in SMOKE</a:t>
            </a:r>
            <a:r>
              <a:rPr lang="en-US" dirty="0">
                <a:solidFill>
                  <a:schemeClr val="tx2"/>
                </a:solidFill>
                <a:cs typeface="Arial"/>
              </a:rPr>
              <a:t>.</a:t>
            </a:r>
          </a:p>
          <a:p>
            <a:pPr marL="458470" lvl="1"/>
            <a:r>
              <a:rPr lang="en-US" dirty="0">
                <a:solidFill>
                  <a:schemeClr val="tx2"/>
                </a:solidFill>
              </a:rPr>
              <a:t>Approach allows application of new chemical mechanisms in SMOKE without re-running MOVES.</a:t>
            </a:r>
            <a:endParaRPr lang="en-US" dirty="0">
              <a:cs typeface="Arial"/>
            </a:endParaRPr>
          </a:p>
          <a:p>
            <a:pPr marL="458470" lvl="1"/>
            <a:endParaRPr lang="en-US" dirty="0">
              <a:cs typeface="Arial"/>
            </a:endParaRPr>
          </a:p>
        </p:txBody>
      </p:sp>
      <p:sp>
        <p:nvSpPr>
          <p:cNvPr id="7" name="Slide Number Placeholder 6"/>
          <p:cNvSpPr>
            <a:spLocks noGrp="1"/>
          </p:cNvSpPr>
          <p:nvPr>
            <p:ph type="sldNum" sz="quarter" idx="12"/>
          </p:nvPr>
        </p:nvSpPr>
        <p:spPr/>
        <p:txBody>
          <a:bodyPr/>
          <a:lstStyle/>
          <a:p>
            <a:fld id="{61C894BD-DCE2-4A96-A9AF-225BBEAC2A40}" type="slidenum">
              <a:rPr lang="en-US" smtClean="0"/>
              <a:pPr/>
              <a:t>54</a:t>
            </a:fld>
            <a:endParaRPr lang="en-US"/>
          </a:p>
        </p:txBody>
      </p:sp>
      <p:sp>
        <p:nvSpPr>
          <p:cNvPr id="3" name="Footer Placeholder 2">
            <a:extLst>
              <a:ext uri="{FF2B5EF4-FFF2-40B4-BE49-F238E27FC236}">
                <a16:creationId xmlns:a16="http://schemas.microsoft.com/office/drawing/2014/main" id="{AB712E72-9306-4B60-A7D6-7E3E9DA6079D}"/>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20239897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F2A8E-8CEA-43DC-8057-DEF08602F9ED}"/>
              </a:ext>
            </a:extLst>
          </p:cNvPr>
          <p:cNvSpPr>
            <a:spLocks noGrp="1"/>
          </p:cNvSpPr>
          <p:nvPr>
            <p:ph type="title"/>
          </p:nvPr>
        </p:nvSpPr>
        <p:spPr>
          <a:xfrm>
            <a:off x="635876" y="762000"/>
            <a:ext cx="7620000" cy="990600"/>
          </a:xfrm>
        </p:spPr>
        <p:txBody>
          <a:bodyPr/>
          <a:lstStyle/>
          <a:p>
            <a:r>
              <a:rPr lang="en-US" dirty="0"/>
              <a:t>Profiles used in MOVES2014b </a:t>
            </a:r>
          </a:p>
        </p:txBody>
      </p:sp>
      <p:sp>
        <p:nvSpPr>
          <p:cNvPr id="3" name="Content Placeholder 2">
            <a:extLst>
              <a:ext uri="{FF2B5EF4-FFF2-40B4-BE49-F238E27FC236}">
                <a16:creationId xmlns:a16="http://schemas.microsoft.com/office/drawing/2014/main" id="{E14E0ABF-F96B-4F21-BF40-00E5AE3D6893}"/>
              </a:ext>
            </a:extLst>
          </p:cNvPr>
          <p:cNvSpPr>
            <a:spLocks noGrp="1"/>
          </p:cNvSpPr>
          <p:nvPr>
            <p:ph idx="1"/>
          </p:nvPr>
        </p:nvSpPr>
        <p:spPr>
          <a:xfrm>
            <a:off x="559676" y="1664616"/>
            <a:ext cx="7772400" cy="3429000"/>
          </a:xfrm>
        </p:spPr>
        <p:txBody>
          <a:bodyPr/>
          <a:lstStyle/>
          <a:p>
            <a:pPr marL="0" indent="0">
              <a:buNone/>
            </a:pPr>
            <a:r>
              <a:rPr lang="en-US" b="1" dirty="0"/>
              <a:t>ONROAD</a:t>
            </a:r>
            <a:endParaRPr lang="en-US" b="1" dirty="0">
              <a:hlinkClick r:id="rId3"/>
            </a:endParaRPr>
          </a:p>
          <a:p>
            <a:pPr marL="0" indent="0">
              <a:buNone/>
            </a:pPr>
            <a:r>
              <a:rPr lang="en-US" dirty="0">
                <a:hlinkClick r:id="rId3"/>
              </a:rPr>
              <a:t>Speciation of Total Organic Gas and Particulate Matter Emissions from On-road Vehicles in MOVES2014b </a:t>
            </a:r>
            <a:endParaRPr lang="en-US" dirty="0"/>
          </a:p>
          <a:p>
            <a:r>
              <a:rPr lang="en-US" dirty="0"/>
              <a:t>TOG – Table 4-1 (25 profiles)</a:t>
            </a:r>
          </a:p>
          <a:p>
            <a:r>
              <a:rPr lang="en-US" dirty="0"/>
              <a:t>PM2.5 – Table 5-4 (7 profiles)</a:t>
            </a:r>
          </a:p>
          <a:p>
            <a:pPr marL="0" indent="0">
              <a:buNone/>
            </a:pPr>
            <a:r>
              <a:rPr lang="en-US" b="1" dirty="0"/>
              <a:t>NONROAD</a:t>
            </a:r>
          </a:p>
          <a:p>
            <a:pPr marL="0" indent="0">
              <a:buNone/>
            </a:pPr>
            <a:r>
              <a:rPr lang="en-US" dirty="0">
                <a:hlinkClick r:id="rId4"/>
              </a:rPr>
              <a:t>Speciation Profiles and Toxic Emission Factors for Nonroad Engines in MOVES2014b </a:t>
            </a:r>
            <a:endParaRPr lang="en-US" dirty="0"/>
          </a:p>
          <a:p>
            <a:r>
              <a:rPr lang="en-US" dirty="0"/>
              <a:t>TOG – Appendix B, Table A4-13 (18 profiles)</a:t>
            </a:r>
          </a:p>
          <a:p>
            <a:r>
              <a:rPr lang="en-US" dirty="0"/>
              <a:t>PM2.5- Appendix C Table A4-14 (4 profiles)</a:t>
            </a:r>
          </a:p>
        </p:txBody>
      </p:sp>
      <p:sp>
        <p:nvSpPr>
          <p:cNvPr id="4" name="Footer Placeholder 3">
            <a:extLst>
              <a:ext uri="{FF2B5EF4-FFF2-40B4-BE49-F238E27FC236}">
                <a16:creationId xmlns:a16="http://schemas.microsoft.com/office/drawing/2014/main" id="{5FF472F9-43F1-44EE-87B1-70C44DF18B1A}"/>
              </a:ext>
            </a:extLst>
          </p:cNvPr>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pitchFamily="1" charset="-128"/>
                <a:cs typeface="+mn-cs"/>
              </a:rPr>
              <a:t>2019 International Emissions Inventory Conference, SPECIATE Training, July 29, 2019</a:t>
            </a:r>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1" charset="-128"/>
              <a:cs typeface="+mn-cs"/>
            </a:endParaRPr>
          </a:p>
        </p:txBody>
      </p:sp>
      <p:sp>
        <p:nvSpPr>
          <p:cNvPr id="5" name="Slide Number Placeholder 4">
            <a:extLst>
              <a:ext uri="{FF2B5EF4-FFF2-40B4-BE49-F238E27FC236}">
                <a16:creationId xmlns:a16="http://schemas.microsoft.com/office/drawing/2014/main" id="{CA39FCAA-E46F-4DDE-8C66-A90A79C51C5B}"/>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F2A795-0D1C-4340-A163-773CC4D3E4EC}" type="slidenum">
              <a:rPr kumimoji="0" lang="en-US" sz="1000" b="1" i="0" u="none" strike="noStrike" kern="1200" cap="none" spc="0" normalizeH="0" baseline="0" noProof="0" smtClean="0">
                <a:ln>
                  <a:noFill/>
                </a:ln>
                <a:solidFill>
                  <a:srgbClr val="FFFFFF"/>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sz="1000" b="1" i="0" u="none" strike="noStrike" kern="1200" cap="none" spc="0" normalizeH="0" baseline="0" noProof="0" dirty="0">
              <a:ln>
                <a:noFill/>
              </a:ln>
              <a:solidFill>
                <a:srgbClr val="FFFFFF"/>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31368523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extLst/>
          </p:nvPr>
        </p:nvSpPr>
        <p:spPr>
          <a:xfrm>
            <a:off x="762000" y="1066800"/>
            <a:ext cx="7620000" cy="609600"/>
          </a:xfrm>
        </p:spPr>
        <p:txBody>
          <a:bodyPr anchor="t">
            <a:noAutofit/>
          </a:bodyPr>
          <a:lstStyle/>
          <a:p>
            <a:r>
              <a:rPr lang="en-US" sz="4400" dirty="0"/>
              <a:t>COMBINATION PROFILES</a:t>
            </a:r>
          </a:p>
        </p:txBody>
      </p:sp>
      <p:sp>
        <p:nvSpPr>
          <p:cNvPr id="2" name="Content Placeholder 1"/>
          <p:cNvSpPr>
            <a:spLocks noGrp="1"/>
          </p:cNvSpPr>
          <p:nvPr>
            <p:ph idx="1"/>
            <p:extLst/>
          </p:nvPr>
        </p:nvSpPr>
        <p:spPr>
          <a:xfrm>
            <a:off x="990600" y="2057400"/>
            <a:ext cx="7620000" cy="3581400"/>
          </a:xfrm>
        </p:spPr>
        <p:txBody>
          <a:bodyPr anchor="t">
            <a:normAutofit/>
          </a:bodyPr>
          <a:lstStyle/>
          <a:p>
            <a:pPr marL="167957"/>
            <a:r>
              <a:rPr lang="en-US" sz="3000" dirty="0"/>
              <a:t>SMOKE now has a method of combining two or more speciation profiles for a specific SCC/FIPS.</a:t>
            </a:r>
            <a:endParaRPr lang="en-US" sz="3000" dirty="0">
              <a:cs typeface="Arial"/>
            </a:endParaRPr>
          </a:p>
          <a:p>
            <a:pPr marL="167957"/>
            <a:r>
              <a:rPr lang="en-US" sz="3000" dirty="0"/>
              <a:t>Examples: </a:t>
            </a:r>
            <a:endParaRPr lang="en-US" sz="3000" dirty="0">
              <a:cs typeface="Arial"/>
            </a:endParaRPr>
          </a:p>
          <a:p>
            <a:pPr lvl="1"/>
            <a:r>
              <a:rPr lang="en-US" sz="3000" dirty="0"/>
              <a:t>Combine E0 and E10 fuel profiles</a:t>
            </a:r>
          </a:p>
          <a:p>
            <a:pPr lvl="1"/>
            <a:r>
              <a:rPr lang="en-US" sz="3000" dirty="0"/>
              <a:t>Combine flare profile with oil &amp; gas process profile</a:t>
            </a:r>
          </a:p>
          <a:p>
            <a:pPr marL="392430" lvl="1" indent="0">
              <a:buNone/>
            </a:pPr>
            <a:endParaRPr lang="en-US" sz="3000" dirty="0">
              <a:cs typeface="Arial"/>
            </a:endParaRPr>
          </a:p>
          <a:p>
            <a:endParaRPr lang="en-US" dirty="0"/>
          </a:p>
        </p:txBody>
      </p:sp>
      <p:sp>
        <p:nvSpPr>
          <p:cNvPr id="7" name="Slide Number Placeholder 6"/>
          <p:cNvSpPr>
            <a:spLocks noGrp="1"/>
          </p:cNvSpPr>
          <p:nvPr>
            <p:ph type="sldNum" sz="quarter" idx="12"/>
          </p:nvPr>
        </p:nvSpPr>
        <p:spPr/>
        <p:txBody>
          <a:bodyPr/>
          <a:lstStyle/>
          <a:p>
            <a:fld id="{61C894BD-DCE2-4A96-A9AF-225BBEAC2A40}" type="slidenum">
              <a:rPr lang="en-US" smtClean="0"/>
              <a:pPr/>
              <a:t>56</a:t>
            </a:fld>
            <a:endParaRPr lang="en-US"/>
          </a:p>
        </p:txBody>
      </p:sp>
      <p:sp>
        <p:nvSpPr>
          <p:cNvPr id="3" name="Footer Placeholder 2">
            <a:extLst>
              <a:ext uri="{FF2B5EF4-FFF2-40B4-BE49-F238E27FC236}">
                <a16:creationId xmlns:a16="http://schemas.microsoft.com/office/drawing/2014/main" id="{5F531D3C-0AA8-41A1-BC00-AC978EDAB530}"/>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18037704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extLst/>
          </p:nvPr>
        </p:nvSpPr>
        <p:spPr>
          <a:xfrm>
            <a:off x="762000" y="1066800"/>
            <a:ext cx="7620000" cy="609600"/>
          </a:xfrm>
        </p:spPr>
        <p:txBody>
          <a:bodyPr anchor="t">
            <a:noAutofit/>
          </a:bodyPr>
          <a:lstStyle/>
          <a:p>
            <a:r>
              <a:rPr lang="en-US" sz="3600" dirty="0"/>
              <a:t>COMBINATION PROFILES</a:t>
            </a:r>
            <a:r>
              <a:rPr lang="en-US" sz="3600" dirty="0">
                <a:cs typeface="Arial"/>
              </a:rPr>
              <a:t> (cont.)</a:t>
            </a:r>
            <a:endParaRPr lang="en-US" sz="3600" dirty="0">
              <a:solidFill>
                <a:schemeClr val="tx1"/>
              </a:solidFill>
            </a:endParaRPr>
          </a:p>
        </p:txBody>
      </p:sp>
      <p:sp>
        <p:nvSpPr>
          <p:cNvPr id="2" name="Content Placeholder 1"/>
          <p:cNvSpPr>
            <a:spLocks noGrp="1"/>
          </p:cNvSpPr>
          <p:nvPr>
            <p:ph idx="1"/>
          </p:nvPr>
        </p:nvSpPr>
        <p:spPr>
          <a:xfrm>
            <a:off x="533402" y="1792394"/>
            <a:ext cx="8379028" cy="3465406"/>
          </a:xfrm>
        </p:spPr>
        <p:txBody>
          <a:bodyPr>
            <a:normAutofit/>
          </a:bodyPr>
          <a:lstStyle/>
          <a:p>
            <a:pPr lvl="0"/>
            <a:r>
              <a:rPr lang="en-US" sz="2800" dirty="0"/>
              <a:t>Combine flare profile with oil &amp; gas process profile</a:t>
            </a:r>
          </a:p>
          <a:p>
            <a:pPr lvl="1"/>
            <a:r>
              <a:rPr lang="en-US" dirty="0"/>
              <a:t>Based on output from the Oil and Gas Tool (software &amp; data that  is used to develop EPA Oil and Gas estimates for the NEI)</a:t>
            </a:r>
          </a:p>
          <a:p>
            <a:pPr lvl="1"/>
            <a:endParaRPr lang="en-US" dirty="0"/>
          </a:p>
          <a:p>
            <a:pPr lvl="2"/>
            <a:endParaRPr lang="en-US" dirty="0"/>
          </a:p>
          <a:p>
            <a:pPr marL="109728" indent="0">
              <a:buNone/>
            </a:pPr>
            <a:endParaRPr lang="en-US" dirty="0"/>
          </a:p>
          <a:p>
            <a:pPr marL="393192" lvl="1" indent="0">
              <a:buNone/>
            </a:pPr>
            <a:endParaRPr lang="en-US" dirty="0"/>
          </a:p>
          <a:p>
            <a:endParaRPr lang="en-US" dirty="0"/>
          </a:p>
        </p:txBody>
      </p:sp>
      <p:sp>
        <p:nvSpPr>
          <p:cNvPr id="8" name="Slide Number Placeholder 7"/>
          <p:cNvSpPr>
            <a:spLocks noGrp="1"/>
          </p:cNvSpPr>
          <p:nvPr>
            <p:ph type="sldNum" sz="quarter" idx="12"/>
          </p:nvPr>
        </p:nvSpPr>
        <p:spPr/>
        <p:txBody>
          <a:bodyPr/>
          <a:lstStyle/>
          <a:p>
            <a:fld id="{61C894BD-DCE2-4A96-A9AF-225BBEAC2A40}" type="slidenum">
              <a:rPr lang="en-US" smtClean="0"/>
              <a:pPr/>
              <a:t>57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046386164"/>
              </p:ext>
            </p:extLst>
          </p:nvPr>
        </p:nvGraphicFramePr>
        <p:xfrm>
          <a:off x="533401" y="3657600"/>
          <a:ext cx="8381999" cy="2059094"/>
        </p:xfrm>
        <a:graphic>
          <a:graphicData uri="http://schemas.openxmlformats.org/drawingml/2006/table">
            <a:tbl>
              <a:tblPr firstRow="1" bandRow="1">
                <a:tableStyleId>{5C22544A-7EE6-4342-B048-85BDC9FD1C3A}</a:tableStyleId>
              </a:tblPr>
              <a:tblGrid>
                <a:gridCol w="1826152">
                  <a:extLst>
                    <a:ext uri="{9D8B030D-6E8A-4147-A177-3AD203B41FA5}">
                      <a16:colId xmlns:a16="http://schemas.microsoft.com/office/drawing/2014/main" val="2079023441"/>
                    </a:ext>
                  </a:extLst>
                </a:gridCol>
                <a:gridCol w="2914291">
                  <a:extLst>
                    <a:ext uri="{9D8B030D-6E8A-4147-A177-3AD203B41FA5}">
                      <a16:colId xmlns:a16="http://schemas.microsoft.com/office/drawing/2014/main" val="3426436338"/>
                    </a:ext>
                  </a:extLst>
                </a:gridCol>
                <a:gridCol w="1600200">
                  <a:extLst>
                    <a:ext uri="{9D8B030D-6E8A-4147-A177-3AD203B41FA5}">
                      <a16:colId xmlns:a16="http://schemas.microsoft.com/office/drawing/2014/main" val="3197240401"/>
                    </a:ext>
                  </a:extLst>
                </a:gridCol>
                <a:gridCol w="900144">
                  <a:extLst>
                    <a:ext uri="{9D8B030D-6E8A-4147-A177-3AD203B41FA5}">
                      <a16:colId xmlns:a16="http://schemas.microsoft.com/office/drawing/2014/main" val="3626087978"/>
                    </a:ext>
                  </a:extLst>
                </a:gridCol>
                <a:gridCol w="1141212">
                  <a:extLst>
                    <a:ext uri="{9D8B030D-6E8A-4147-A177-3AD203B41FA5}">
                      <a16:colId xmlns:a16="http://schemas.microsoft.com/office/drawing/2014/main" val="2772965953"/>
                    </a:ext>
                  </a:extLst>
                </a:gridCol>
              </a:tblGrid>
              <a:tr h="370840">
                <a:tc>
                  <a:txBody>
                    <a:bodyPr/>
                    <a:lstStyle/>
                    <a:p>
                      <a:r>
                        <a:rPr lang="en-US" dirty="0">
                          <a:solidFill>
                            <a:schemeClr val="tx1"/>
                          </a:solidFill>
                        </a:rPr>
                        <a:t>SCC</a:t>
                      </a:r>
                    </a:p>
                  </a:txBody>
                  <a:tcPr/>
                </a:tc>
                <a:tc>
                  <a:txBody>
                    <a:bodyPr/>
                    <a:lstStyle/>
                    <a:p>
                      <a:r>
                        <a:rPr lang="en-US" dirty="0">
                          <a:solidFill>
                            <a:schemeClr val="tx1"/>
                          </a:solidFill>
                        </a:rPr>
                        <a:t>PROFILE</a:t>
                      </a:r>
                      <a:r>
                        <a:rPr lang="en-US" baseline="0" dirty="0">
                          <a:solidFill>
                            <a:schemeClr val="tx1"/>
                          </a:solidFill>
                        </a:rPr>
                        <a:t> </a:t>
                      </a:r>
                      <a:r>
                        <a:rPr lang="en-US" dirty="0">
                          <a:solidFill>
                            <a:schemeClr val="tx1"/>
                          </a:solidFill>
                        </a:rPr>
                        <a:t>CODE</a:t>
                      </a:r>
                    </a:p>
                  </a:txBody>
                  <a:tcPr/>
                </a:tc>
                <a:tc>
                  <a:txBody>
                    <a:bodyPr/>
                    <a:lstStyle/>
                    <a:p>
                      <a:r>
                        <a:rPr lang="en-US" dirty="0">
                          <a:solidFill>
                            <a:schemeClr val="tx1"/>
                          </a:solidFill>
                        </a:rPr>
                        <a:t>POLLUTANT</a:t>
                      </a:r>
                    </a:p>
                  </a:txBody>
                  <a:tcPr/>
                </a:tc>
                <a:tc>
                  <a:txBody>
                    <a:bodyPr/>
                    <a:lstStyle/>
                    <a:p>
                      <a:r>
                        <a:rPr lang="en-US" dirty="0">
                          <a:solidFill>
                            <a:schemeClr val="tx1"/>
                          </a:solidFill>
                        </a:rPr>
                        <a:t>FIPS</a:t>
                      </a:r>
                    </a:p>
                  </a:txBody>
                  <a:tcPr/>
                </a:tc>
                <a:tc>
                  <a:txBody>
                    <a:bodyPr/>
                    <a:lstStyle/>
                    <a:p>
                      <a:r>
                        <a:rPr lang="en-US" dirty="0">
                          <a:solidFill>
                            <a:schemeClr val="tx1"/>
                          </a:solidFill>
                        </a:rPr>
                        <a:t>FACTOR</a:t>
                      </a:r>
                    </a:p>
                  </a:txBody>
                  <a:tcPr/>
                </a:tc>
                <a:extLst>
                  <a:ext uri="{0D108BD9-81ED-4DB2-BD59-A6C34878D82A}">
                    <a16:rowId xmlns:a16="http://schemas.microsoft.com/office/drawing/2014/main" val="791870920"/>
                  </a:ext>
                </a:extLst>
              </a:tr>
              <a:tr h="370840">
                <a:tc>
                  <a:txBody>
                    <a:bodyPr/>
                    <a:lstStyle/>
                    <a:p>
                      <a:r>
                        <a:rPr lang="en-US" sz="1400" dirty="0"/>
                        <a:t>2310021010</a:t>
                      </a:r>
                    </a:p>
                    <a:p>
                      <a:r>
                        <a:rPr lang="en-US" sz="1400" dirty="0"/>
                        <a:t>(</a:t>
                      </a:r>
                      <a:r>
                        <a:rPr lang="en-US" sz="1400" b="0" i="0" kern="1200" dirty="0">
                          <a:solidFill>
                            <a:schemeClr val="dk1"/>
                          </a:solidFill>
                          <a:effectLst/>
                          <a:latin typeface="+mn-lt"/>
                          <a:ea typeface="+mn-ea"/>
                          <a:cs typeface="+mn-cs"/>
                        </a:rPr>
                        <a:t>Oil &amp; </a:t>
                      </a:r>
                      <a:r>
                        <a:rPr lang="en-US" sz="1400" b="0" i="0" kern="1200" dirty="0" err="1">
                          <a:solidFill>
                            <a:schemeClr val="dk1"/>
                          </a:solidFill>
                          <a:effectLst/>
                          <a:latin typeface="+mn-lt"/>
                          <a:ea typeface="+mn-ea"/>
                          <a:cs typeface="+mn-cs"/>
                        </a:rPr>
                        <a:t>Gas:On-Shore</a:t>
                      </a:r>
                      <a:r>
                        <a:rPr lang="en-US" sz="1400" b="0" i="0" kern="1200" dirty="0">
                          <a:solidFill>
                            <a:schemeClr val="dk1"/>
                          </a:solidFill>
                          <a:effectLst/>
                          <a:latin typeface="+mn-lt"/>
                          <a:ea typeface="+mn-ea"/>
                          <a:cs typeface="+mn-cs"/>
                        </a:rPr>
                        <a:t> Gas </a:t>
                      </a:r>
                      <a:r>
                        <a:rPr lang="en-US" sz="1400" b="0" i="0" kern="1200" dirty="0" err="1">
                          <a:solidFill>
                            <a:schemeClr val="dk1"/>
                          </a:solidFill>
                          <a:effectLst/>
                          <a:latin typeface="+mn-lt"/>
                          <a:ea typeface="+mn-ea"/>
                          <a:cs typeface="+mn-cs"/>
                        </a:rPr>
                        <a:t>Prod;Cond</a:t>
                      </a:r>
                      <a:r>
                        <a:rPr lang="en-US" sz="1400" b="0" i="0" kern="1200" dirty="0">
                          <a:solidFill>
                            <a:schemeClr val="dk1"/>
                          </a:solidFill>
                          <a:effectLst/>
                          <a:latin typeface="+mn-lt"/>
                          <a:ea typeface="+mn-ea"/>
                          <a:cs typeface="+mn-cs"/>
                        </a:rPr>
                        <a:t>. Storage Tank)</a:t>
                      </a:r>
                      <a:endParaRPr lang="en-US" sz="1400" dirty="0"/>
                    </a:p>
                  </a:txBody>
                  <a:tcPr/>
                </a:tc>
                <a:tc>
                  <a:txBody>
                    <a:bodyPr/>
                    <a:lstStyle/>
                    <a:p>
                      <a:r>
                        <a:rPr lang="en-US" sz="1400" dirty="0"/>
                        <a:t>SWFLA_R</a:t>
                      </a:r>
                    </a:p>
                    <a:p>
                      <a:r>
                        <a:rPr lang="en-US" sz="1400" dirty="0"/>
                        <a:t>(Oil and Gas -SW Wyoming Basin Flash Gas Composition for Condensate Tanks)</a:t>
                      </a:r>
                    </a:p>
                  </a:txBody>
                  <a:tcPr/>
                </a:tc>
                <a:tc>
                  <a:txBody>
                    <a:bodyPr/>
                    <a:lstStyle/>
                    <a:p>
                      <a:r>
                        <a:rPr lang="en-US" sz="1400" dirty="0"/>
                        <a:t>NONHAPVOC</a:t>
                      </a:r>
                    </a:p>
                  </a:txBody>
                  <a:tcPr/>
                </a:tc>
                <a:tc>
                  <a:txBody>
                    <a:bodyPr/>
                    <a:lstStyle/>
                    <a:p>
                      <a:r>
                        <a:rPr lang="en-US" sz="1400" dirty="0"/>
                        <a:t>56045</a:t>
                      </a:r>
                    </a:p>
                  </a:txBody>
                  <a:tcPr/>
                </a:tc>
                <a:tc>
                  <a:txBody>
                    <a:bodyPr/>
                    <a:lstStyle/>
                    <a:p>
                      <a:r>
                        <a:rPr lang="en-US" sz="1400" dirty="0"/>
                        <a:t>0.0456</a:t>
                      </a:r>
                    </a:p>
                  </a:txBody>
                  <a:tcPr/>
                </a:tc>
                <a:extLst>
                  <a:ext uri="{0D108BD9-81ED-4DB2-BD59-A6C34878D82A}">
                    <a16:rowId xmlns:a16="http://schemas.microsoft.com/office/drawing/2014/main" val="1891327555"/>
                  </a:ext>
                </a:extLst>
              </a:tr>
              <a:tr h="7433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2310021010</a:t>
                      </a:r>
                    </a:p>
                    <a:p>
                      <a:endParaRPr lang="en-US" sz="1400" dirty="0"/>
                    </a:p>
                  </a:txBody>
                  <a:tcPr/>
                </a:tc>
                <a:tc>
                  <a:txBody>
                    <a:bodyPr/>
                    <a:lstStyle/>
                    <a:p>
                      <a:r>
                        <a:rPr lang="en-US" sz="1400" dirty="0"/>
                        <a:t>FLR99</a:t>
                      </a:r>
                    </a:p>
                    <a:p>
                      <a:r>
                        <a:rPr lang="en-US" sz="1400" dirty="0"/>
                        <a:t>(Natural Gas Flare Profile with DRE &gt;98%)</a:t>
                      </a:r>
                    </a:p>
                  </a:txBody>
                  <a:tcPr/>
                </a:tc>
                <a:tc>
                  <a:txBody>
                    <a:bodyPr/>
                    <a:lstStyle/>
                    <a:p>
                      <a:r>
                        <a:rPr lang="en-US" sz="1400" dirty="0"/>
                        <a:t>NONHAPVOC</a:t>
                      </a:r>
                    </a:p>
                  </a:txBody>
                  <a:tcPr/>
                </a:tc>
                <a:tc>
                  <a:txBody>
                    <a:bodyPr/>
                    <a:lstStyle/>
                    <a:p>
                      <a:r>
                        <a:rPr lang="en-US" sz="1400" dirty="0"/>
                        <a:t>56045</a:t>
                      </a:r>
                    </a:p>
                  </a:txBody>
                  <a:tcPr/>
                </a:tc>
                <a:tc>
                  <a:txBody>
                    <a:bodyPr/>
                    <a:lstStyle/>
                    <a:p>
                      <a:r>
                        <a:rPr lang="en-US" sz="1400" dirty="0"/>
                        <a:t>0.9544</a:t>
                      </a:r>
                    </a:p>
                  </a:txBody>
                  <a:tcPr/>
                </a:tc>
                <a:extLst>
                  <a:ext uri="{0D108BD9-81ED-4DB2-BD59-A6C34878D82A}">
                    <a16:rowId xmlns:a16="http://schemas.microsoft.com/office/drawing/2014/main" val="3274812225"/>
                  </a:ext>
                </a:extLst>
              </a:tr>
            </a:tbl>
          </a:graphicData>
        </a:graphic>
      </p:graphicFrame>
      <p:sp>
        <p:nvSpPr>
          <p:cNvPr id="3" name="Footer Placeholder 2">
            <a:extLst>
              <a:ext uri="{FF2B5EF4-FFF2-40B4-BE49-F238E27FC236}">
                <a16:creationId xmlns:a16="http://schemas.microsoft.com/office/drawing/2014/main" id="{FF825DB5-05FD-4CB5-BA63-2F28E9362BA6}"/>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42559985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4000" dirty="0">
                <a:cs typeface="Arial"/>
              </a:rPr>
              <a:t>QUESTIONS?</a:t>
            </a:r>
          </a:p>
        </p:txBody>
      </p:sp>
      <p:sp>
        <p:nvSpPr>
          <p:cNvPr id="3" name="Content Placeholder 2"/>
          <p:cNvSpPr>
            <a:spLocks noGrp="1"/>
          </p:cNvSpPr>
          <p:nvPr>
            <p:ph idx="1"/>
          </p:nvPr>
        </p:nvSpPr>
        <p:spPr>
          <a:xfrm>
            <a:off x="1114425" y="2647950"/>
            <a:ext cx="5832333" cy="3429000"/>
          </a:xfrm>
        </p:spPr>
        <p:txBody>
          <a:bodyPr anchor="t"/>
          <a:lstStyle/>
          <a:p>
            <a:pPr marL="0" indent="0">
              <a:buNone/>
            </a:pPr>
            <a:r>
              <a:rPr lang="en-US" sz="3200" dirty="0">
                <a:cs typeface="Arial"/>
              </a:rPr>
              <a:t>Are there any questions on what we've covered so far?</a:t>
            </a:r>
          </a:p>
        </p:txBody>
      </p:sp>
      <p:sp>
        <p:nvSpPr>
          <p:cNvPr id="5" name="Slide Number Placeholder 4"/>
          <p:cNvSpPr>
            <a:spLocks noGrp="1"/>
          </p:cNvSpPr>
          <p:nvPr>
            <p:ph type="sldNum" sz="quarter" idx="12"/>
          </p:nvPr>
        </p:nvSpPr>
        <p:spPr/>
        <p:txBody>
          <a:bodyPr/>
          <a:lstStyle/>
          <a:p>
            <a:pPr>
              <a:defRPr/>
            </a:pPr>
            <a:fld id="{BEF2A795-0D1C-4340-A163-773CC4D3E4EC}" type="slidenum">
              <a:rPr lang="en-US"/>
              <a:pPr>
                <a:defRPr/>
              </a:pPr>
              <a:t>58</a:t>
            </a:fld>
            <a:endParaRPr lang="en-US" dirty="0"/>
          </a:p>
        </p:txBody>
      </p:sp>
      <p:sp>
        <p:nvSpPr>
          <p:cNvPr id="6" name="Footer Placeholder 5">
            <a:extLst>
              <a:ext uri="{FF2B5EF4-FFF2-40B4-BE49-F238E27FC236}">
                <a16:creationId xmlns:a16="http://schemas.microsoft.com/office/drawing/2014/main" id="{F55AB947-12D5-4E2A-8DE5-A0C952EDBD60}"/>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3336997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SPECIATE 101</a:t>
            </a:r>
          </a:p>
        </p:txBody>
      </p:sp>
      <p:sp>
        <p:nvSpPr>
          <p:cNvPr id="6" name="Content Placeholder 2"/>
          <p:cNvSpPr>
            <a:spLocks noGrp="1"/>
          </p:cNvSpPr>
          <p:nvPr>
            <p:ph idx="1"/>
          </p:nvPr>
        </p:nvSpPr>
        <p:spPr>
          <a:xfrm>
            <a:off x="685800" y="2667000"/>
            <a:ext cx="7772400" cy="2286000"/>
          </a:xfrm>
        </p:spPr>
        <p:txBody>
          <a:bodyPr anchor="t"/>
          <a:lstStyle/>
          <a:p>
            <a:r>
              <a:rPr lang="en-US" sz="3200" dirty="0"/>
              <a:t>What is Speciation?</a:t>
            </a:r>
          </a:p>
          <a:p>
            <a:r>
              <a:rPr lang="en-US" sz="3200" dirty="0"/>
              <a:t>What is SPECIATE?</a:t>
            </a:r>
          </a:p>
          <a:p>
            <a:r>
              <a:rPr lang="en-US" sz="3200" dirty="0"/>
              <a:t>The SPECIATE Data Browser</a:t>
            </a:r>
          </a:p>
        </p:txBody>
      </p:sp>
      <p:sp>
        <p:nvSpPr>
          <p:cNvPr id="5" name="Slide Number Placeholder 4"/>
          <p:cNvSpPr>
            <a:spLocks noGrp="1"/>
          </p:cNvSpPr>
          <p:nvPr>
            <p:ph type="sldNum" sz="quarter" idx="12"/>
          </p:nvPr>
        </p:nvSpPr>
        <p:spPr/>
        <p:txBody>
          <a:bodyPr/>
          <a:lstStyle/>
          <a:p>
            <a:pPr>
              <a:defRPr/>
            </a:pPr>
            <a:fld id="{BEF2A795-0D1C-4340-A163-773CC4D3E4EC}" type="slidenum">
              <a:rPr lang="en-US" smtClean="0"/>
              <a:pPr>
                <a:defRPr/>
              </a:pPr>
              <a:t>5</a:t>
            </a:fld>
            <a:endParaRPr lang="en-US" dirty="0"/>
          </a:p>
        </p:txBody>
      </p:sp>
      <p:sp>
        <p:nvSpPr>
          <p:cNvPr id="4" name="Footer Placeholder 3">
            <a:extLst>
              <a:ext uri="{FF2B5EF4-FFF2-40B4-BE49-F238E27FC236}">
                <a16:creationId xmlns:a16="http://schemas.microsoft.com/office/drawing/2014/main" id="{0E7D98F1-EEB6-46E8-868B-177586526DF7}"/>
              </a:ext>
            </a:extLst>
          </p:cNvPr>
          <p:cNvSpPr>
            <a:spLocks noGrp="1"/>
          </p:cNvSpPr>
          <p:nvPr>
            <p:ph type="ftr" sz="quarter" idx="11"/>
          </p:nvPr>
        </p:nvSpPr>
        <p:spPr/>
        <p:txBody>
          <a:bodyPr/>
          <a:lstStyle/>
          <a:p>
            <a:pPr>
              <a:defRPr/>
            </a:pPr>
            <a:r>
              <a:rPr lang="en-US" dirty="0"/>
              <a:t>2019 International Emissions Inventory Conference, SPECIATE Training, July 29, 2019</a:t>
            </a:r>
          </a:p>
        </p:txBody>
      </p:sp>
    </p:spTree>
    <p:extLst>
      <p:ext uri="{BB962C8B-B14F-4D97-AF65-F5344CB8AC3E}">
        <p14:creationId xmlns:p14="http://schemas.microsoft.com/office/powerpoint/2010/main" val="3685557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9743" y="2286000"/>
            <a:ext cx="7620000" cy="990600"/>
          </a:xfrm>
        </p:spPr>
        <p:txBody>
          <a:bodyPr>
            <a:noAutofit/>
          </a:bodyPr>
          <a:lstStyle/>
          <a:p>
            <a:pPr algn="ctr"/>
            <a:r>
              <a:rPr lang="en-US" sz="4800" dirty="0"/>
              <a:t>SPECIATE DATA GAPS AND FUTURE PLANS</a:t>
            </a:r>
          </a:p>
        </p:txBody>
      </p:sp>
      <p:sp>
        <p:nvSpPr>
          <p:cNvPr id="7" name="Slide Number Placeholder 6"/>
          <p:cNvSpPr>
            <a:spLocks noGrp="1"/>
          </p:cNvSpPr>
          <p:nvPr>
            <p:ph type="sldNum" sz="quarter" idx="12"/>
          </p:nvPr>
        </p:nvSpPr>
        <p:spPr/>
        <p:txBody>
          <a:bodyPr/>
          <a:lstStyle/>
          <a:p>
            <a:fld id="{61C894BD-DCE2-4A96-A9AF-225BBEAC2A40}" type="slidenum">
              <a:rPr lang="en-US" smtClean="0"/>
              <a:pPr/>
              <a:t>59</a:t>
            </a:fld>
            <a:endParaRPr lang="en-US"/>
          </a:p>
        </p:txBody>
      </p:sp>
      <p:sp>
        <p:nvSpPr>
          <p:cNvPr id="2" name="Footer Placeholder 1">
            <a:extLst>
              <a:ext uri="{FF2B5EF4-FFF2-40B4-BE49-F238E27FC236}">
                <a16:creationId xmlns:a16="http://schemas.microsoft.com/office/drawing/2014/main" id="{67BAB6B1-D257-491B-8F3A-6980608E3895}"/>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14973653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620000" cy="990600"/>
          </a:xfrm>
        </p:spPr>
        <p:txBody>
          <a:bodyPr anchor="t">
            <a:normAutofit fontScale="90000"/>
          </a:bodyPr>
          <a:lstStyle/>
          <a:p>
            <a:r>
              <a:rPr lang="en-US" sz="3600" b="1" dirty="0">
                <a:solidFill>
                  <a:srgbClr val="026CB6"/>
                </a:solidFill>
                <a:latin typeface="Arial" panose="020B0604020202020204" pitchFamily="34" charset="0"/>
                <a:cs typeface="Arial" panose="020B0604020202020204" pitchFamily="34" charset="0"/>
              </a:rPr>
              <a:t>DATA GAP ANALYSIS – AN ONGOING PROCESS</a:t>
            </a:r>
            <a:br>
              <a:rPr lang="en-US" sz="3600" dirty="0">
                <a:solidFill>
                  <a:schemeClr val="tx1"/>
                </a:solidFill>
                <a:latin typeface="+mj-ea"/>
                <a:cs typeface="+mj-ea"/>
              </a:rPr>
            </a:br>
            <a:r>
              <a:rPr lang="en-US" sz="3600" b="1" dirty="0">
                <a:solidFill>
                  <a:srgbClr val="026CB6"/>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762000" y="2045732"/>
            <a:ext cx="7772400" cy="4126468"/>
          </a:xfrm>
        </p:spPr>
        <p:txBody>
          <a:bodyPr/>
          <a:lstStyle/>
          <a:p>
            <a:pPr marL="227012" indent="-233363"/>
            <a:r>
              <a:rPr lang="en-US" sz="2800" dirty="0"/>
              <a:t>Goal: Every inventory source is assigned to a good profile that best fits its source category.</a:t>
            </a:r>
          </a:p>
          <a:p>
            <a:pPr marL="517525" lvl="1" indent="-233363"/>
            <a:r>
              <a:rPr lang="en-US" dirty="0"/>
              <a:t>Are assignments appropriate?</a:t>
            </a:r>
          </a:p>
          <a:p>
            <a:pPr marL="517525" lvl="1" indent="-233363"/>
            <a:r>
              <a:rPr lang="en-US" dirty="0"/>
              <a:t>How good are the available profiles?</a:t>
            </a:r>
          </a:p>
          <a:p>
            <a:pPr marL="517525" lvl="1" indent="-233363"/>
            <a:r>
              <a:rPr lang="en-US" dirty="0"/>
              <a:t>What research is needed to meet the goal?</a:t>
            </a:r>
          </a:p>
          <a:p>
            <a:pPr marL="227012" indent="-233363"/>
            <a:r>
              <a:rPr lang="en-US" sz="2800" dirty="0"/>
              <a:t>Past Efforts: Analyses leading toward 2011 NEI Modeling Platform improvements</a:t>
            </a:r>
          </a:p>
          <a:p>
            <a:pPr marL="227012" indent="-233363"/>
            <a:r>
              <a:rPr lang="en-US" sz="2800" dirty="0"/>
              <a:t>Current Efforts: Gaps and needs analysis</a:t>
            </a:r>
          </a:p>
          <a:p>
            <a:endParaRPr lang="en-US" dirty="0"/>
          </a:p>
        </p:txBody>
      </p:sp>
      <p:sp>
        <p:nvSpPr>
          <p:cNvPr id="7" name="Slide Number Placeholder 6"/>
          <p:cNvSpPr>
            <a:spLocks noGrp="1"/>
          </p:cNvSpPr>
          <p:nvPr>
            <p:ph type="sldNum" sz="quarter" idx="12"/>
          </p:nvPr>
        </p:nvSpPr>
        <p:spPr/>
        <p:txBody>
          <a:bodyPr/>
          <a:lstStyle/>
          <a:p>
            <a:fld id="{FE69D22F-306C-476A-A34A-349A5E64D901}" type="slidenum">
              <a:rPr lang="en-US" smtClean="0"/>
              <a:t>60</a:t>
            </a:fld>
            <a:endParaRPr lang="en-US"/>
          </a:p>
        </p:txBody>
      </p:sp>
      <p:sp>
        <p:nvSpPr>
          <p:cNvPr id="4" name="Footer Placeholder 3">
            <a:extLst>
              <a:ext uri="{FF2B5EF4-FFF2-40B4-BE49-F238E27FC236}">
                <a16:creationId xmlns:a16="http://schemas.microsoft.com/office/drawing/2014/main" id="{AC7649FE-5916-4201-BF69-BE4814CDB4BE}"/>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29257471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2F74-2EA1-4A1A-8D1B-B426BBF08BC6}"/>
              </a:ext>
            </a:extLst>
          </p:cNvPr>
          <p:cNvSpPr>
            <a:spLocks noGrp="1"/>
          </p:cNvSpPr>
          <p:nvPr>
            <p:ph type="title"/>
          </p:nvPr>
        </p:nvSpPr>
        <p:spPr>
          <a:xfrm>
            <a:off x="635876" y="914400"/>
            <a:ext cx="7620000" cy="990600"/>
          </a:xfrm>
        </p:spPr>
        <p:txBody>
          <a:bodyPr/>
          <a:lstStyle/>
          <a:p>
            <a:r>
              <a:rPr lang="en-US" dirty="0"/>
              <a:t>PAST EFFORTS</a:t>
            </a:r>
          </a:p>
        </p:txBody>
      </p:sp>
      <p:sp>
        <p:nvSpPr>
          <p:cNvPr id="3" name="Content Placeholder 2">
            <a:extLst>
              <a:ext uri="{FF2B5EF4-FFF2-40B4-BE49-F238E27FC236}">
                <a16:creationId xmlns:a16="http://schemas.microsoft.com/office/drawing/2014/main" id="{859285DE-B0DF-4EB5-887D-A87D2D9315ED}"/>
              </a:ext>
            </a:extLst>
          </p:cNvPr>
          <p:cNvSpPr>
            <a:spLocks noGrp="1"/>
          </p:cNvSpPr>
          <p:nvPr>
            <p:ph idx="1"/>
          </p:nvPr>
        </p:nvSpPr>
        <p:spPr>
          <a:xfrm>
            <a:off x="483476" y="1714500"/>
            <a:ext cx="7772400" cy="3429000"/>
          </a:xfrm>
        </p:spPr>
        <p:txBody>
          <a:bodyPr/>
          <a:lstStyle/>
          <a:p>
            <a:r>
              <a:rPr lang="en-US" dirty="0"/>
              <a:t>2008 NEI – 2013 volunteer identified over 200 source operations linked to generic profiles and &gt; 500 </a:t>
            </a:r>
            <a:r>
              <a:rPr lang="en-US" dirty="0" err="1"/>
              <a:t>kTpy</a:t>
            </a:r>
            <a:r>
              <a:rPr lang="en-US" dirty="0"/>
              <a:t> of TOG speciated with the default profile (0000) </a:t>
            </a:r>
          </a:p>
          <a:p>
            <a:pPr lvl="1"/>
            <a:r>
              <a:rPr lang="en-US" dirty="0"/>
              <a:t>Identified opportunities for pulp and paper operations</a:t>
            </a:r>
          </a:p>
          <a:p>
            <a:pPr marL="227012" indent="-233363"/>
            <a:r>
              <a:rPr lang="en-US" sz="2600" dirty="0"/>
              <a:t>2011 NEI – EPA developed and applied appropriate composite source profiles for the Pulp &amp; Paper and Chemical Manufacturing sectors from SPECIATE emissions profiles.</a:t>
            </a:r>
          </a:p>
          <a:p>
            <a:pPr marL="517525" lvl="1" indent="-233363"/>
            <a:r>
              <a:rPr lang="en-US" sz="2600" dirty="0"/>
              <a:t>Created composite profiles added to SPECIATE 4.5</a:t>
            </a:r>
          </a:p>
          <a:p>
            <a:pPr lvl="1"/>
            <a:endParaRPr lang="en-US" dirty="0"/>
          </a:p>
        </p:txBody>
      </p:sp>
      <p:sp>
        <p:nvSpPr>
          <p:cNvPr id="4" name="Footer Placeholder 3">
            <a:extLst>
              <a:ext uri="{FF2B5EF4-FFF2-40B4-BE49-F238E27FC236}">
                <a16:creationId xmlns:a16="http://schemas.microsoft.com/office/drawing/2014/main" id="{D9F4670A-8876-47BC-A814-7D6F3F9923C1}"/>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
        <p:nvSpPr>
          <p:cNvPr id="5" name="Slide Number Placeholder 4">
            <a:extLst>
              <a:ext uri="{FF2B5EF4-FFF2-40B4-BE49-F238E27FC236}">
                <a16:creationId xmlns:a16="http://schemas.microsoft.com/office/drawing/2014/main" id="{93817100-8D52-4E05-8BB7-1F36CC77E467}"/>
              </a:ext>
            </a:extLst>
          </p:cNvPr>
          <p:cNvSpPr>
            <a:spLocks noGrp="1"/>
          </p:cNvSpPr>
          <p:nvPr>
            <p:ph type="sldNum" sz="quarter" idx="12"/>
          </p:nvPr>
        </p:nvSpPr>
        <p:spPr/>
        <p:txBody>
          <a:bodyPr/>
          <a:lstStyle/>
          <a:p>
            <a:pPr>
              <a:defRPr/>
            </a:pPr>
            <a:fld id="{BEF2A795-0D1C-4340-A163-773CC4D3E4EC}" type="slidenum">
              <a:rPr lang="en-US" smtClean="0"/>
              <a:pPr>
                <a:defRPr/>
              </a:pPr>
              <a:t>61</a:t>
            </a:fld>
            <a:endParaRPr lang="en-US" dirty="0"/>
          </a:p>
        </p:txBody>
      </p:sp>
    </p:spTree>
    <p:extLst>
      <p:ext uri="{BB962C8B-B14F-4D97-AF65-F5344CB8AC3E}">
        <p14:creationId xmlns:p14="http://schemas.microsoft.com/office/powerpoint/2010/main" val="35987604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838200"/>
            <a:ext cx="7620000" cy="990600"/>
          </a:xfrm>
        </p:spPr>
        <p:txBody>
          <a:bodyPr>
            <a:normAutofit fontScale="90000"/>
          </a:bodyPr>
          <a:lstStyle/>
          <a:p>
            <a:r>
              <a:rPr lang="en-US" dirty="0">
                <a:solidFill>
                  <a:srgbClr val="056CB6"/>
                </a:solidFill>
              </a:rPr>
              <a:t>Assessment of Important SPECIATE Profiles in EPA’s Emissions Modeling Platform and Current Data Gaps</a:t>
            </a:r>
          </a:p>
        </p:txBody>
      </p:sp>
      <p:sp>
        <p:nvSpPr>
          <p:cNvPr id="2" name="Content Placeholder 1"/>
          <p:cNvSpPr>
            <a:spLocks noGrp="1"/>
          </p:cNvSpPr>
          <p:nvPr>
            <p:ph idx="1"/>
          </p:nvPr>
        </p:nvSpPr>
        <p:spPr>
          <a:xfrm>
            <a:off x="685800" y="2438400"/>
            <a:ext cx="7772400" cy="3581400"/>
          </a:xfrm>
        </p:spPr>
        <p:txBody>
          <a:bodyPr>
            <a:normAutofit/>
          </a:bodyPr>
          <a:lstStyle/>
          <a:p>
            <a:r>
              <a:rPr lang="en-US" sz="2000" dirty="0"/>
              <a:t>Casey Bray, NC State &amp; EPA/ORD Intern</a:t>
            </a:r>
          </a:p>
          <a:p>
            <a:r>
              <a:rPr lang="en-US" sz="2000" dirty="0"/>
              <a:t>Goals </a:t>
            </a:r>
          </a:p>
          <a:p>
            <a:pPr lvl="1"/>
            <a:r>
              <a:rPr lang="en-US" sz="1600" dirty="0"/>
              <a:t>Elucidate profiles/categories of most importance for air quality modeling purposes</a:t>
            </a:r>
          </a:p>
          <a:p>
            <a:pPr lvl="1"/>
            <a:r>
              <a:rPr lang="en-US" sz="1600" dirty="0"/>
              <a:t>Evaluate current profiles</a:t>
            </a:r>
          </a:p>
          <a:p>
            <a:pPr lvl="1"/>
            <a:r>
              <a:rPr lang="en-US" sz="1600" dirty="0"/>
              <a:t>Identify and articulate research needs </a:t>
            </a:r>
          </a:p>
          <a:p>
            <a:r>
              <a:rPr lang="en-US" sz="1600" dirty="0"/>
              <a:t>Published in Atmospheric Environment, Spring 2019:</a:t>
            </a:r>
          </a:p>
          <a:p>
            <a:pPr lvl="1"/>
            <a:r>
              <a:rPr lang="en-US" sz="1600" i="1" dirty="0"/>
              <a:t>Bray, Casey D., Madeleine Strum, Heather Simon, Lee Riddick, Mike </a:t>
            </a:r>
            <a:r>
              <a:rPr lang="en-US" sz="1600" i="1" dirty="0" err="1"/>
              <a:t>Kosusko</a:t>
            </a:r>
            <a:r>
              <a:rPr lang="en-US" sz="1600" i="1" dirty="0"/>
              <a:t>, Marc Menetrez, Michael D. Hays, and Venkatesh Rao. "An assessment of important SPECIATE profiles in the EPA emissions modeling platform and current data gaps." Atmospheric Environment (2019).</a:t>
            </a:r>
          </a:p>
          <a:p>
            <a:r>
              <a:rPr lang="en-US" sz="1800" b="1" dirty="0"/>
              <a:t>Poster at this conference: Tuesday 4:00-5:30pm</a:t>
            </a:r>
          </a:p>
          <a:p>
            <a:endParaRPr lang="en-US" sz="1600" i="1" dirty="0"/>
          </a:p>
        </p:txBody>
      </p:sp>
      <p:sp>
        <p:nvSpPr>
          <p:cNvPr id="7" name="Slide Number Placeholder 6"/>
          <p:cNvSpPr>
            <a:spLocks noGrp="1"/>
          </p:cNvSpPr>
          <p:nvPr>
            <p:ph type="sldNum" sz="quarter" idx="12"/>
          </p:nvPr>
        </p:nvSpPr>
        <p:spPr/>
        <p:txBody>
          <a:bodyPr/>
          <a:lstStyle/>
          <a:p>
            <a:fld id="{61C894BD-DCE2-4A96-A9AF-225BBEAC2A40}" type="slidenum">
              <a:rPr lang="en-US" smtClean="0"/>
              <a:pPr/>
              <a:t>62</a:t>
            </a:fld>
            <a:endParaRPr lang="en-US"/>
          </a:p>
        </p:txBody>
      </p:sp>
      <p:sp>
        <p:nvSpPr>
          <p:cNvPr id="3" name="Footer Placeholder 2">
            <a:extLst>
              <a:ext uri="{FF2B5EF4-FFF2-40B4-BE49-F238E27FC236}">
                <a16:creationId xmlns:a16="http://schemas.microsoft.com/office/drawing/2014/main" id="{18AFA666-82D8-4417-8723-785092856135}"/>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4743238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6FDB3-3894-40A6-B63A-F90B91789177}"/>
              </a:ext>
            </a:extLst>
          </p:cNvPr>
          <p:cNvSpPr>
            <a:spLocks noGrp="1"/>
          </p:cNvSpPr>
          <p:nvPr>
            <p:ph type="title"/>
          </p:nvPr>
        </p:nvSpPr>
        <p:spPr>
          <a:xfrm>
            <a:off x="762000" y="914400"/>
            <a:ext cx="7620000" cy="990600"/>
          </a:xfrm>
        </p:spPr>
        <p:txBody>
          <a:bodyPr/>
          <a:lstStyle/>
          <a:p>
            <a:r>
              <a:rPr lang="en-US" dirty="0"/>
              <a:t>NOAA CLIMATE REGIONS</a:t>
            </a:r>
          </a:p>
        </p:txBody>
      </p:sp>
      <p:pic>
        <p:nvPicPr>
          <p:cNvPr id="6" name="Content Placeholder 5" descr="NOAA Climate Regions map of the US">
            <a:extLst>
              <a:ext uri="{FF2B5EF4-FFF2-40B4-BE49-F238E27FC236}">
                <a16:creationId xmlns:a16="http://schemas.microsoft.com/office/drawing/2014/main" id="{EB7CD04C-D66A-408F-8426-D7B7AA302D49}"/>
              </a:ext>
            </a:extLst>
          </p:cNvPr>
          <p:cNvPicPr>
            <a:picLocks noGrp="1" noChangeAspect="1"/>
          </p:cNvPicPr>
          <p:nvPr>
            <p:ph idx="1"/>
          </p:nvPr>
        </p:nvPicPr>
        <p:blipFill>
          <a:blip r:embed="rId2"/>
          <a:stretch>
            <a:fillRect/>
          </a:stretch>
        </p:blipFill>
        <p:spPr>
          <a:xfrm>
            <a:off x="1117020" y="1676400"/>
            <a:ext cx="6909960" cy="3962400"/>
          </a:xfrm>
          <a:prstGeom prst="rect">
            <a:avLst/>
          </a:prstGeom>
        </p:spPr>
      </p:pic>
      <p:sp>
        <p:nvSpPr>
          <p:cNvPr id="4" name="Footer Placeholder 3">
            <a:extLst>
              <a:ext uri="{FF2B5EF4-FFF2-40B4-BE49-F238E27FC236}">
                <a16:creationId xmlns:a16="http://schemas.microsoft.com/office/drawing/2014/main" id="{4E082592-8931-4E31-91B5-46AC6993F3B0}"/>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
        <p:nvSpPr>
          <p:cNvPr id="5" name="Slide Number Placeholder 4">
            <a:extLst>
              <a:ext uri="{FF2B5EF4-FFF2-40B4-BE49-F238E27FC236}">
                <a16:creationId xmlns:a16="http://schemas.microsoft.com/office/drawing/2014/main" id="{FF647E02-CEFF-40CF-9355-6B68D46F2D85}"/>
              </a:ext>
            </a:extLst>
          </p:cNvPr>
          <p:cNvSpPr>
            <a:spLocks noGrp="1"/>
          </p:cNvSpPr>
          <p:nvPr>
            <p:ph type="sldNum" sz="quarter" idx="12"/>
          </p:nvPr>
        </p:nvSpPr>
        <p:spPr/>
        <p:txBody>
          <a:bodyPr/>
          <a:lstStyle/>
          <a:p>
            <a:pPr>
              <a:defRPr/>
            </a:pPr>
            <a:fld id="{BEF2A795-0D1C-4340-A163-773CC4D3E4EC}" type="slidenum">
              <a:rPr lang="en-US" smtClean="0"/>
              <a:pPr>
                <a:defRPr/>
              </a:pPr>
              <a:t>63</a:t>
            </a:fld>
            <a:endParaRPr lang="en-US" dirty="0"/>
          </a:p>
        </p:txBody>
      </p:sp>
    </p:spTree>
    <p:extLst>
      <p:ext uri="{BB962C8B-B14F-4D97-AF65-F5344CB8AC3E}">
        <p14:creationId xmlns:p14="http://schemas.microsoft.com/office/powerpoint/2010/main" val="22203509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534400" cy="914400"/>
          </a:xfrm>
        </p:spPr>
        <p:txBody>
          <a:bodyPr/>
          <a:lstStyle/>
          <a:p>
            <a:pPr algn="ctr"/>
            <a:r>
              <a:rPr lang="en-US" sz="2800" dirty="0"/>
              <a:t>PM</a:t>
            </a:r>
            <a:r>
              <a:rPr lang="en-US" sz="2800" baseline="-25000" dirty="0"/>
              <a:t>2.5 </a:t>
            </a:r>
            <a:r>
              <a:rPr lang="en-US" sz="2800" dirty="0"/>
              <a:t>PROFILES* – REGIONAL DIFFERENCES </a:t>
            </a:r>
            <a:br>
              <a:rPr lang="en-US" sz="2800" dirty="0"/>
            </a:br>
            <a:r>
              <a:rPr lang="en-US" sz="2800" dirty="0"/>
              <a:t>(% of mass assigned in 2014 EPA modeling platform) from Bray et al. (2019)</a:t>
            </a:r>
          </a:p>
        </p:txBody>
      </p:sp>
      <p:sp>
        <p:nvSpPr>
          <p:cNvPr id="7" name="Slide Number Placeholder 6"/>
          <p:cNvSpPr>
            <a:spLocks noGrp="1"/>
          </p:cNvSpPr>
          <p:nvPr>
            <p:ph type="sldNum" sz="quarter" idx="12"/>
          </p:nvPr>
        </p:nvSpPr>
        <p:spPr/>
        <p:txBody>
          <a:bodyPr/>
          <a:lstStyle/>
          <a:p>
            <a:pPr>
              <a:defRPr/>
            </a:pPr>
            <a:fld id="{FED7B663-3EE9-463C-A8C9-133C96238CD8}" type="slidenum">
              <a:rPr lang="en-US" smtClean="0"/>
              <a:pPr>
                <a:defRPr/>
              </a:pPr>
              <a:t>64</a:t>
            </a:fld>
            <a:endParaRPr lang="en-US"/>
          </a:p>
        </p:txBody>
      </p:sp>
      <p:sp>
        <p:nvSpPr>
          <p:cNvPr id="9" name="TextBox 8"/>
          <p:cNvSpPr txBox="1"/>
          <p:nvPr/>
        </p:nvSpPr>
        <p:spPr>
          <a:xfrm>
            <a:off x="2057400" y="6105274"/>
            <a:ext cx="9280908" cy="461665"/>
          </a:xfrm>
          <a:prstGeom prst="rect">
            <a:avLst/>
          </a:prstGeom>
          <a:noFill/>
        </p:spPr>
        <p:txBody>
          <a:bodyPr wrap="square" rtlCol="0">
            <a:spAutoFit/>
          </a:bodyPr>
          <a:lstStyle/>
          <a:p>
            <a:r>
              <a:rPr lang="en-US" dirty="0">
                <a:solidFill>
                  <a:srgbClr val="026CB6"/>
                </a:solidFill>
              </a:rPr>
              <a:t>*excludes emissions from the </a:t>
            </a:r>
            <a:r>
              <a:rPr lang="en-US" dirty="0" err="1">
                <a:solidFill>
                  <a:srgbClr val="026CB6"/>
                </a:solidFill>
              </a:rPr>
              <a:t>onroad</a:t>
            </a:r>
            <a:r>
              <a:rPr lang="en-US" dirty="0">
                <a:solidFill>
                  <a:srgbClr val="026CB6"/>
                </a:solidFill>
              </a:rPr>
              <a:t> mobile sector</a:t>
            </a:r>
          </a:p>
        </p:txBody>
      </p:sp>
      <p:sp>
        <p:nvSpPr>
          <p:cNvPr id="10" name="Footer Placeholder 4">
            <a:extLst>
              <a:ext uri="{FF2B5EF4-FFF2-40B4-BE49-F238E27FC236}">
                <a16:creationId xmlns:a16="http://schemas.microsoft.com/office/drawing/2014/main" id="{956B7B67-9908-4723-A0F2-400B75CAEFFF}"/>
              </a:ext>
            </a:extLst>
          </p:cNvPr>
          <p:cNvSpPr>
            <a:spLocks noGrp="1"/>
          </p:cNvSpPr>
          <p:nvPr>
            <p:ph type="ftr" sz="quarter" idx="11"/>
          </p:nvPr>
        </p:nvSpPr>
        <p:spPr>
          <a:xfrm>
            <a:off x="1905000" y="6566939"/>
            <a:ext cx="6172200" cy="457200"/>
          </a:xfrm>
          <a:prstGeom prst="rect">
            <a:avLst/>
          </a:prstGeom>
        </p:spPr>
        <p:txBody>
          <a:bodyPr/>
          <a:lstStyle>
            <a:lvl1pPr>
              <a:defRPr sz="1200"/>
            </a:lvl1pPr>
          </a:lstStyle>
          <a:p>
            <a:pPr>
              <a:defRPr/>
            </a:pPr>
            <a:r>
              <a:rPr lang="en-US" dirty="0"/>
              <a:t>2019 International Emissions Inventory Conference, SPECIATE Training, July 29, 2019</a:t>
            </a:r>
          </a:p>
        </p:txBody>
      </p:sp>
      <p:pic>
        <p:nvPicPr>
          <p:cNvPr id="4" name="Picture 3" descr="PM2.5 Profiles - Regional Differences (% of mass assigned in 2014 EPA modeling platform) from Bray et al. (2019)">
            <a:extLst>
              <a:ext uri="{FF2B5EF4-FFF2-40B4-BE49-F238E27FC236}">
                <a16:creationId xmlns:a16="http://schemas.microsoft.com/office/drawing/2014/main" id="{A3330C0F-4B09-4585-9D7C-FB7780B5A241}"/>
              </a:ext>
            </a:extLst>
          </p:cNvPr>
          <p:cNvPicPr>
            <a:picLocks noChangeAspect="1"/>
          </p:cNvPicPr>
          <p:nvPr/>
        </p:nvPicPr>
        <p:blipFill>
          <a:blip r:embed="rId3"/>
          <a:stretch>
            <a:fillRect/>
          </a:stretch>
        </p:blipFill>
        <p:spPr>
          <a:xfrm>
            <a:off x="0" y="1796360"/>
            <a:ext cx="9144000" cy="4308914"/>
          </a:xfrm>
          <a:prstGeom prst="rect">
            <a:avLst/>
          </a:prstGeom>
        </p:spPr>
      </p:pic>
    </p:spTree>
    <p:extLst>
      <p:ext uri="{BB962C8B-B14F-4D97-AF65-F5344CB8AC3E}">
        <p14:creationId xmlns:p14="http://schemas.microsoft.com/office/powerpoint/2010/main" val="9797781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 y="766974"/>
            <a:ext cx="9144000" cy="609600"/>
          </a:xfrm>
        </p:spPr>
        <p:txBody>
          <a:bodyPr/>
          <a:lstStyle/>
          <a:p>
            <a:pPr algn="ctr"/>
            <a:r>
              <a:rPr lang="en-US" sz="3000" dirty="0"/>
              <a:t>VOC PROFILES – REGIONAL DIFFERENCES*</a:t>
            </a:r>
          </a:p>
        </p:txBody>
      </p:sp>
      <p:sp>
        <p:nvSpPr>
          <p:cNvPr id="5" name="Slide Number Placeholder 4"/>
          <p:cNvSpPr>
            <a:spLocks noGrp="1"/>
          </p:cNvSpPr>
          <p:nvPr>
            <p:ph type="sldNum" sz="quarter" idx="12"/>
          </p:nvPr>
        </p:nvSpPr>
        <p:spPr/>
        <p:txBody>
          <a:bodyPr/>
          <a:lstStyle/>
          <a:p>
            <a:pPr>
              <a:defRPr/>
            </a:pPr>
            <a:fld id="{BEF2A795-0D1C-4340-A163-773CC4D3E4EC}" type="slidenum">
              <a:rPr lang="en-US" smtClean="0"/>
              <a:pPr>
                <a:defRPr/>
              </a:pPr>
              <a:t>65</a:t>
            </a:fld>
            <a:endParaRPr lang="en-US" dirty="0"/>
          </a:p>
        </p:txBody>
      </p:sp>
      <p:sp>
        <p:nvSpPr>
          <p:cNvPr id="13" name="TextBox 12"/>
          <p:cNvSpPr txBox="1"/>
          <p:nvPr/>
        </p:nvSpPr>
        <p:spPr>
          <a:xfrm>
            <a:off x="2133600" y="5908462"/>
            <a:ext cx="7329958" cy="369332"/>
          </a:xfrm>
          <a:prstGeom prst="rect">
            <a:avLst/>
          </a:prstGeom>
          <a:noFill/>
        </p:spPr>
        <p:txBody>
          <a:bodyPr wrap="square" rtlCol="0">
            <a:spAutoFit/>
          </a:bodyPr>
          <a:lstStyle/>
          <a:p>
            <a:r>
              <a:rPr lang="en-US" sz="1800" dirty="0">
                <a:solidFill>
                  <a:srgbClr val="026CB6"/>
                </a:solidFill>
              </a:rPr>
              <a:t>*excludes emissions from the </a:t>
            </a:r>
            <a:r>
              <a:rPr lang="en-US" sz="1800" dirty="0" err="1">
                <a:solidFill>
                  <a:srgbClr val="026CB6"/>
                </a:solidFill>
              </a:rPr>
              <a:t>onroad</a:t>
            </a:r>
            <a:r>
              <a:rPr lang="en-US" sz="1800" dirty="0">
                <a:solidFill>
                  <a:srgbClr val="026CB6"/>
                </a:solidFill>
              </a:rPr>
              <a:t> and </a:t>
            </a:r>
            <a:r>
              <a:rPr lang="en-US" sz="1800" dirty="0" err="1">
                <a:solidFill>
                  <a:srgbClr val="026CB6"/>
                </a:solidFill>
              </a:rPr>
              <a:t>nonroad</a:t>
            </a:r>
            <a:r>
              <a:rPr lang="en-US" sz="1800" dirty="0">
                <a:solidFill>
                  <a:srgbClr val="026CB6"/>
                </a:solidFill>
              </a:rPr>
              <a:t> mobile sectors</a:t>
            </a:r>
          </a:p>
        </p:txBody>
      </p:sp>
      <p:sp>
        <p:nvSpPr>
          <p:cNvPr id="15" name="TextBox 14"/>
          <p:cNvSpPr txBox="1"/>
          <p:nvPr/>
        </p:nvSpPr>
        <p:spPr>
          <a:xfrm>
            <a:off x="3505200" y="1157739"/>
            <a:ext cx="4409209" cy="461665"/>
          </a:xfrm>
          <a:prstGeom prst="rect">
            <a:avLst/>
          </a:prstGeom>
          <a:noFill/>
        </p:spPr>
        <p:txBody>
          <a:bodyPr wrap="square" rtlCol="0">
            <a:spAutoFit/>
          </a:bodyPr>
          <a:lstStyle/>
          <a:p>
            <a:r>
              <a:rPr lang="en-US" dirty="0">
                <a:solidFill>
                  <a:srgbClr val="056CB6"/>
                </a:solidFill>
              </a:rPr>
              <a:t>(Bray et al., 2019)</a:t>
            </a:r>
          </a:p>
        </p:txBody>
      </p:sp>
      <p:sp>
        <p:nvSpPr>
          <p:cNvPr id="8" name="Footer Placeholder 7">
            <a:extLst>
              <a:ext uri="{FF2B5EF4-FFF2-40B4-BE49-F238E27FC236}">
                <a16:creationId xmlns:a16="http://schemas.microsoft.com/office/drawing/2014/main" id="{1DB31D29-F204-4485-8A36-80566EA83C7E}"/>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pic>
        <p:nvPicPr>
          <p:cNvPr id="6" name="Picture 5" descr="VOC Profiles - Regional Differences (Bray et al., 2019)">
            <a:extLst>
              <a:ext uri="{FF2B5EF4-FFF2-40B4-BE49-F238E27FC236}">
                <a16:creationId xmlns:a16="http://schemas.microsoft.com/office/drawing/2014/main" id="{C2728C65-EC81-45FC-A455-7654AA983D35}"/>
              </a:ext>
            </a:extLst>
          </p:cNvPr>
          <p:cNvPicPr>
            <a:picLocks noChangeAspect="1"/>
          </p:cNvPicPr>
          <p:nvPr/>
        </p:nvPicPr>
        <p:blipFill>
          <a:blip r:embed="rId3"/>
          <a:stretch>
            <a:fillRect/>
          </a:stretch>
        </p:blipFill>
        <p:spPr>
          <a:xfrm>
            <a:off x="76200" y="1619404"/>
            <a:ext cx="9144000" cy="3999914"/>
          </a:xfrm>
          <a:prstGeom prst="rect">
            <a:avLst/>
          </a:prstGeom>
        </p:spPr>
      </p:pic>
    </p:spTree>
    <p:extLst>
      <p:ext uri="{BB962C8B-B14F-4D97-AF65-F5344CB8AC3E}">
        <p14:creationId xmlns:p14="http://schemas.microsoft.com/office/powerpoint/2010/main" val="1215829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8F7E6-C2D6-4F82-BD95-6A64B89CE19D}"/>
              </a:ext>
            </a:extLst>
          </p:cNvPr>
          <p:cNvSpPr>
            <a:spLocks noGrp="1"/>
          </p:cNvSpPr>
          <p:nvPr>
            <p:ph type="title"/>
          </p:nvPr>
        </p:nvSpPr>
        <p:spPr>
          <a:xfrm>
            <a:off x="1676400" y="58994"/>
            <a:ext cx="8509373" cy="990600"/>
          </a:xfrm>
        </p:spPr>
        <p:txBody>
          <a:bodyPr/>
          <a:lstStyle/>
          <a:p>
            <a:r>
              <a:rPr lang="en-US" dirty="0"/>
              <a:t>PRIORITY RANKINGS </a:t>
            </a:r>
            <a:br>
              <a:rPr lang="en-US" dirty="0"/>
            </a:br>
            <a:br>
              <a:rPr lang="en-US" dirty="0">
                <a:solidFill>
                  <a:srgbClr val="056CB6"/>
                </a:solidFill>
              </a:rPr>
            </a:br>
            <a:endParaRPr lang="en-US" dirty="0"/>
          </a:p>
        </p:txBody>
      </p:sp>
      <p:sp>
        <p:nvSpPr>
          <p:cNvPr id="4" name="Footer Placeholder 3">
            <a:extLst>
              <a:ext uri="{FF2B5EF4-FFF2-40B4-BE49-F238E27FC236}">
                <a16:creationId xmlns:a16="http://schemas.microsoft.com/office/drawing/2014/main" id="{CD3B502F-0C57-49A0-B3FC-C6E3755A06DC}"/>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
        <p:nvSpPr>
          <p:cNvPr id="5" name="Slide Number Placeholder 4">
            <a:extLst>
              <a:ext uri="{FF2B5EF4-FFF2-40B4-BE49-F238E27FC236}">
                <a16:creationId xmlns:a16="http://schemas.microsoft.com/office/drawing/2014/main" id="{0495AAA5-6CEB-46D5-A5E8-CDB6C905B8B9}"/>
              </a:ext>
            </a:extLst>
          </p:cNvPr>
          <p:cNvSpPr>
            <a:spLocks noGrp="1"/>
          </p:cNvSpPr>
          <p:nvPr>
            <p:ph type="sldNum" sz="quarter" idx="12"/>
          </p:nvPr>
        </p:nvSpPr>
        <p:spPr/>
        <p:txBody>
          <a:bodyPr/>
          <a:lstStyle/>
          <a:p>
            <a:pPr>
              <a:defRPr/>
            </a:pPr>
            <a:fld id="{BEF2A795-0D1C-4340-A163-773CC4D3E4EC}" type="slidenum">
              <a:rPr lang="en-US" smtClean="0"/>
              <a:pPr>
                <a:defRPr/>
              </a:pPr>
              <a:t>66</a:t>
            </a:fld>
            <a:endParaRPr lang="en-US" dirty="0"/>
          </a:p>
        </p:txBody>
      </p:sp>
      <p:graphicFrame>
        <p:nvGraphicFramePr>
          <p:cNvPr id="3" name="Table 2">
            <a:extLst>
              <a:ext uri="{FF2B5EF4-FFF2-40B4-BE49-F238E27FC236}">
                <a16:creationId xmlns:a16="http://schemas.microsoft.com/office/drawing/2014/main" id="{05140686-024D-4D5C-B5F7-4C501005E890}"/>
              </a:ext>
            </a:extLst>
          </p:cNvPr>
          <p:cNvGraphicFramePr>
            <a:graphicFrameLocks noGrp="1"/>
          </p:cNvGraphicFramePr>
          <p:nvPr>
            <p:extLst>
              <p:ext uri="{D42A27DB-BD31-4B8C-83A1-F6EECF244321}">
                <p14:modId xmlns:p14="http://schemas.microsoft.com/office/powerpoint/2010/main" val="2247922602"/>
              </p:ext>
            </p:extLst>
          </p:nvPr>
        </p:nvGraphicFramePr>
        <p:xfrm>
          <a:off x="762000" y="807416"/>
          <a:ext cx="8001000" cy="5769169"/>
        </p:xfrm>
        <a:graphic>
          <a:graphicData uri="http://schemas.openxmlformats.org/drawingml/2006/table">
            <a:tbl>
              <a:tblPr firstRow="1" firstCol="1" bandRow="1">
                <a:tableStyleId>{21E4AEA4-8DFA-4A89-87EB-49C32662AFE0}</a:tableStyleId>
              </a:tblPr>
              <a:tblGrid>
                <a:gridCol w="2845321">
                  <a:extLst>
                    <a:ext uri="{9D8B030D-6E8A-4147-A177-3AD203B41FA5}">
                      <a16:colId xmlns:a16="http://schemas.microsoft.com/office/drawing/2014/main" val="401591380"/>
                    </a:ext>
                  </a:extLst>
                </a:gridCol>
                <a:gridCol w="4149930">
                  <a:extLst>
                    <a:ext uri="{9D8B030D-6E8A-4147-A177-3AD203B41FA5}">
                      <a16:colId xmlns:a16="http://schemas.microsoft.com/office/drawing/2014/main" val="3288512115"/>
                    </a:ext>
                  </a:extLst>
                </a:gridCol>
                <a:gridCol w="1005749">
                  <a:extLst>
                    <a:ext uri="{9D8B030D-6E8A-4147-A177-3AD203B41FA5}">
                      <a16:colId xmlns:a16="http://schemas.microsoft.com/office/drawing/2014/main" val="1809470891"/>
                    </a:ext>
                  </a:extLst>
                </a:gridCol>
              </a:tblGrid>
              <a:tr h="400511">
                <a:tc gridSpan="2">
                  <a:txBody>
                    <a:bodyPr/>
                    <a:lstStyle/>
                    <a:p>
                      <a:pPr marL="0" marR="0">
                        <a:lnSpc>
                          <a:spcPct val="107000"/>
                        </a:lnSpc>
                        <a:spcBef>
                          <a:spcPts val="0"/>
                        </a:spcBef>
                        <a:spcAft>
                          <a:spcPts val="0"/>
                        </a:spcAft>
                      </a:pPr>
                      <a:r>
                        <a:rPr lang="en-US" sz="1100" dirty="0">
                          <a:effectLst/>
                        </a:rPr>
                        <a:t>Criteria </a:t>
                      </a:r>
                      <a:endParaRPr lang="en-US" sz="1050" dirty="0">
                        <a:effectLst/>
                      </a:endParaRPr>
                    </a:p>
                    <a:p>
                      <a:pPr marL="0" marR="0">
                        <a:lnSpc>
                          <a:spcPct val="107000"/>
                        </a:lnSpc>
                        <a:spcBef>
                          <a:spcPts val="0"/>
                        </a:spcBef>
                        <a:spcAft>
                          <a:spcPts val="0"/>
                        </a:spcAft>
                      </a:pPr>
                      <a:r>
                        <a:rPr lang="en-US" sz="11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tc hMerge="1">
                  <a:txBody>
                    <a:bodyPr/>
                    <a:lstStyle/>
                    <a:p>
                      <a:endParaRPr lang="en-US"/>
                    </a:p>
                  </a:txBody>
                  <a:tcPr/>
                </a:tc>
                <a:tc>
                  <a:txBody>
                    <a:bodyPr/>
                    <a:lstStyle/>
                    <a:p>
                      <a:pPr marL="0" marR="0">
                        <a:lnSpc>
                          <a:spcPct val="107000"/>
                        </a:lnSpc>
                        <a:spcBef>
                          <a:spcPts val="0"/>
                        </a:spcBef>
                        <a:spcAft>
                          <a:spcPts val="0"/>
                        </a:spcAft>
                      </a:pPr>
                      <a:r>
                        <a:rPr lang="en-US" sz="1100">
                          <a:effectLst/>
                        </a:rPr>
                        <a:t>Points Assigned</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extLst>
                  <a:ext uri="{0D108BD9-81ED-4DB2-BD59-A6C34878D82A}">
                    <a16:rowId xmlns:a16="http://schemas.microsoft.com/office/drawing/2014/main" val="2792645975"/>
                  </a:ext>
                </a:extLst>
              </a:tr>
              <a:tr h="223909">
                <a:tc rowSpan="3">
                  <a:txBody>
                    <a:bodyPr/>
                    <a:lstStyle/>
                    <a:p>
                      <a:pPr marL="0" marR="0">
                        <a:lnSpc>
                          <a:spcPct val="107000"/>
                        </a:lnSpc>
                        <a:spcBef>
                          <a:spcPts val="0"/>
                        </a:spcBef>
                        <a:spcAft>
                          <a:spcPts val="0"/>
                        </a:spcAft>
                      </a:pPr>
                      <a:r>
                        <a:rPr lang="en-US" sz="1100" dirty="0">
                          <a:effectLst/>
                        </a:rPr>
                        <a:t>(1) </a:t>
                      </a:r>
                      <a:endParaRPr lang="en-US" sz="1050" dirty="0">
                        <a:effectLst/>
                      </a:endParaRPr>
                    </a:p>
                    <a:p>
                      <a:pPr marL="0" marR="0">
                        <a:lnSpc>
                          <a:spcPct val="107000"/>
                        </a:lnSpc>
                        <a:spcBef>
                          <a:spcPts val="0"/>
                        </a:spcBef>
                        <a:spcAft>
                          <a:spcPts val="0"/>
                        </a:spcAft>
                      </a:pPr>
                      <a:r>
                        <a:rPr lang="en-US" sz="1100" dirty="0">
                          <a:effectLst/>
                        </a:rPr>
                        <a:t>Tested emissions source representative of current technology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tc>
                  <a:txBody>
                    <a:bodyPr/>
                    <a:lstStyle/>
                    <a:p>
                      <a:pPr marL="0" marR="0">
                        <a:lnSpc>
                          <a:spcPct val="107000"/>
                        </a:lnSpc>
                        <a:spcBef>
                          <a:spcPts val="0"/>
                        </a:spcBef>
                        <a:spcAft>
                          <a:spcPts val="0"/>
                        </a:spcAft>
                      </a:pPr>
                      <a:r>
                        <a:rPr lang="en-US" sz="1100" dirty="0">
                          <a:effectLst/>
                        </a:rPr>
                        <a:t>Technology (source) still in use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tc>
                  <a:txBody>
                    <a:bodyPr/>
                    <a:lstStyle/>
                    <a:p>
                      <a:pPr marL="0" marR="0" algn="r">
                        <a:lnSpc>
                          <a:spcPct val="107000"/>
                        </a:lnSpc>
                        <a:spcBef>
                          <a:spcPts val="0"/>
                        </a:spcBef>
                        <a:spcAft>
                          <a:spcPts val="0"/>
                        </a:spcAft>
                      </a:pPr>
                      <a:r>
                        <a:rPr lang="en-US" sz="1100">
                          <a:effectLst/>
                        </a:rPr>
                        <a:t>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extLst>
                  <a:ext uri="{0D108BD9-81ED-4DB2-BD59-A6C34878D82A}">
                    <a16:rowId xmlns:a16="http://schemas.microsoft.com/office/drawing/2014/main" val="354614526"/>
                  </a:ext>
                </a:extLst>
              </a:tr>
              <a:tr h="233821">
                <a:tc vMerge="1">
                  <a:txBody>
                    <a:bodyPr/>
                    <a:lstStyle/>
                    <a:p>
                      <a:endParaRPr lang="en-US"/>
                    </a:p>
                  </a:txBody>
                  <a:tcPr/>
                </a:tc>
                <a:tc>
                  <a:txBody>
                    <a:bodyPr/>
                    <a:lstStyle/>
                    <a:p>
                      <a:pPr marL="0" marR="0">
                        <a:lnSpc>
                          <a:spcPct val="107000"/>
                        </a:lnSpc>
                        <a:spcBef>
                          <a:spcPts val="0"/>
                        </a:spcBef>
                        <a:spcAft>
                          <a:spcPts val="0"/>
                        </a:spcAft>
                      </a:pPr>
                      <a:r>
                        <a:rPr lang="en-US" sz="1100" dirty="0">
                          <a:effectLst/>
                        </a:rPr>
                        <a:t>Mix of outdated technologies and technologies still in use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tc>
                  <a:txBody>
                    <a:bodyPr/>
                    <a:lstStyle/>
                    <a:p>
                      <a:pPr marL="0" marR="0" algn="r">
                        <a:lnSpc>
                          <a:spcPct val="107000"/>
                        </a:lnSpc>
                        <a:spcBef>
                          <a:spcPts val="0"/>
                        </a:spcBef>
                        <a:spcAft>
                          <a:spcPts val="0"/>
                        </a:spcAft>
                      </a:pPr>
                      <a:r>
                        <a:rPr lang="en-US" sz="1100">
                          <a:effectLst/>
                        </a:rPr>
                        <a:t>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extLst>
                  <a:ext uri="{0D108BD9-81ED-4DB2-BD59-A6C34878D82A}">
                    <a16:rowId xmlns:a16="http://schemas.microsoft.com/office/drawing/2014/main" val="1788952310"/>
                  </a:ext>
                </a:extLst>
              </a:tr>
              <a:tr h="233821">
                <a:tc vMerge="1">
                  <a:txBody>
                    <a:bodyPr/>
                    <a:lstStyle/>
                    <a:p>
                      <a:endParaRPr lang="en-US"/>
                    </a:p>
                  </a:txBody>
                  <a:tcPr/>
                </a:tc>
                <a:tc>
                  <a:txBody>
                    <a:bodyPr/>
                    <a:lstStyle/>
                    <a:p>
                      <a:pPr marL="0" marR="0">
                        <a:lnSpc>
                          <a:spcPct val="107000"/>
                        </a:lnSpc>
                        <a:spcBef>
                          <a:spcPts val="0"/>
                        </a:spcBef>
                        <a:spcAft>
                          <a:spcPts val="0"/>
                        </a:spcAft>
                      </a:pPr>
                      <a:r>
                        <a:rPr lang="en-US" sz="1100" dirty="0">
                          <a:effectLst/>
                        </a:rPr>
                        <a:t>Teste source  no longer represents current sources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tc>
                  <a:txBody>
                    <a:bodyPr/>
                    <a:lstStyle/>
                    <a:p>
                      <a:pPr marL="0" marR="0" algn="r">
                        <a:lnSpc>
                          <a:spcPct val="107000"/>
                        </a:lnSpc>
                        <a:spcBef>
                          <a:spcPts val="0"/>
                        </a:spcBef>
                        <a:spcAft>
                          <a:spcPts val="0"/>
                        </a:spcAft>
                      </a:pPr>
                      <a:r>
                        <a:rPr lang="en-US" sz="1100">
                          <a:effectLst/>
                        </a:rPr>
                        <a:t>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extLst>
                  <a:ext uri="{0D108BD9-81ED-4DB2-BD59-A6C34878D82A}">
                    <a16:rowId xmlns:a16="http://schemas.microsoft.com/office/drawing/2014/main" val="423917430"/>
                  </a:ext>
                </a:extLst>
              </a:tr>
              <a:tr h="223909">
                <a:tc rowSpan="3">
                  <a:txBody>
                    <a:bodyPr/>
                    <a:lstStyle/>
                    <a:p>
                      <a:pPr marL="0" marR="0">
                        <a:lnSpc>
                          <a:spcPct val="107000"/>
                        </a:lnSpc>
                        <a:spcBef>
                          <a:spcPts val="0"/>
                        </a:spcBef>
                        <a:spcAft>
                          <a:spcPts val="0"/>
                        </a:spcAft>
                      </a:pPr>
                      <a:r>
                        <a:rPr lang="en-US" sz="1100" dirty="0">
                          <a:effectLst/>
                        </a:rPr>
                        <a:t>(2)</a:t>
                      </a:r>
                      <a:endParaRPr lang="en-US" sz="1050" dirty="0">
                        <a:effectLst/>
                      </a:endParaRPr>
                    </a:p>
                    <a:p>
                      <a:pPr marL="0" marR="0">
                        <a:lnSpc>
                          <a:spcPct val="107000"/>
                        </a:lnSpc>
                        <a:spcBef>
                          <a:spcPts val="0"/>
                        </a:spcBef>
                        <a:spcAft>
                          <a:spcPts val="0"/>
                        </a:spcAft>
                      </a:pPr>
                      <a:r>
                        <a:rPr lang="en-US" sz="1100" dirty="0">
                          <a:effectLst/>
                        </a:rPr>
                        <a:t>Level of Documentation</a:t>
                      </a:r>
                      <a:endParaRPr lang="en-US" sz="1050" dirty="0">
                        <a:effectLst/>
                      </a:endParaRPr>
                    </a:p>
                    <a:p>
                      <a:pPr marL="0" marR="0">
                        <a:lnSpc>
                          <a:spcPct val="107000"/>
                        </a:lnSpc>
                        <a:spcBef>
                          <a:spcPts val="0"/>
                        </a:spcBef>
                        <a:spcAft>
                          <a:spcPts val="0"/>
                        </a:spcAft>
                      </a:pPr>
                      <a:r>
                        <a:rPr lang="en-US" sz="1100" dirty="0">
                          <a:effectLst/>
                        </a:rPr>
                        <a:t> </a:t>
                      </a:r>
                      <a:endParaRPr lang="en-US" sz="1050" dirty="0">
                        <a:effectLst/>
                      </a:endParaRPr>
                    </a:p>
                    <a:p>
                      <a:pPr marL="0" marR="0">
                        <a:lnSpc>
                          <a:spcPct val="107000"/>
                        </a:lnSpc>
                        <a:spcBef>
                          <a:spcPts val="0"/>
                        </a:spcBef>
                        <a:spcAft>
                          <a:spcPts val="0"/>
                        </a:spcAft>
                      </a:pPr>
                      <a:r>
                        <a:rPr lang="en-US" sz="1100" dirty="0">
                          <a:effectLst/>
                        </a:rPr>
                        <a:t> </a:t>
                      </a:r>
                      <a:endParaRPr lang="en-US" sz="1050" dirty="0">
                        <a:effectLst/>
                      </a:endParaRPr>
                    </a:p>
                    <a:p>
                      <a:pPr marL="0" marR="0">
                        <a:lnSpc>
                          <a:spcPct val="107000"/>
                        </a:lnSpc>
                        <a:spcBef>
                          <a:spcPts val="0"/>
                        </a:spcBef>
                        <a:spcAft>
                          <a:spcPts val="0"/>
                        </a:spcAft>
                      </a:pPr>
                      <a:r>
                        <a:rPr lang="en-US" sz="1100" dirty="0">
                          <a:effectLst/>
                        </a:rPr>
                        <a:t> </a:t>
                      </a:r>
                      <a:endParaRPr lang="en-US" sz="1050" dirty="0">
                        <a:effectLst/>
                      </a:endParaRPr>
                    </a:p>
                    <a:p>
                      <a:pPr marL="0" marR="0">
                        <a:lnSpc>
                          <a:spcPct val="107000"/>
                        </a:lnSpc>
                        <a:spcBef>
                          <a:spcPts val="0"/>
                        </a:spcBef>
                        <a:spcAft>
                          <a:spcPts val="0"/>
                        </a:spcAft>
                      </a:pPr>
                      <a:r>
                        <a:rPr lang="en-US" sz="11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tc>
                  <a:txBody>
                    <a:bodyPr/>
                    <a:lstStyle/>
                    <a:p>
                      <a:pPr marL="0" marR="0">
                        <a:lnSpc>
                          <a:spcPct val="107000"/>
                        </a:lnSpc>
                        <a:spcBef>
                          <a:spcPts val="0"/>
                        </a:spcBef>
                        <a:spcAft>
                          <a:spcPts val="0"/>
                        </a:spcAft>
                      </a:pPr>
                      <a:r>
                        <a:rPr lang="en-US" sz="1100" dirty="0">
                          <a:effectLst/>
                        </a:rPr>
                        <a:t>Peer reviewed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tc>
                  <a:txBody>
                    <a:bodyPr/>
                    <a:lstStyle/>
                    <a:p>
                      <a:pPr marL="0" marR="0" algn="r">
                        <a:lnSpc>
                          <a:spcPct val="107000"/>
                        </a:lnSpc>
                        <a:spcBef>
                          <a:spcPts val="0"/>
                        </a:spcBef>
                        <a:spcAft>
                          <a:spcPts val="0"/>
                        </a:spcAft>
                      </a:pPr>
                      <a:r>
                        <a:rPr lang="en-US" sz="1100">
                          <a:effectLst/>
                        </a:rPr>
                        <a:t>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extLst>
                  <a:ext uri="{0D108BD9-81ED-4DB2-BD59-A6C34878D82A}">
                    <a16:rowId xmlns:a16="http://schemas.microsoft.com/office/drawing/2014/main" val="1585865694"/>
                  </a:ext>
                </a:extLst>
              </a:tr>
              <a:tr h="233821">
                <a:tc vMerge="1">
                  <a:txBody>
                    <a:bodyPr/>
                    <a:lstStyle/>
                    <a:p>
                      <a:endParaRPr lang="en-US"/>
                    </a:p>
                  </a:txBody>
                  <a:tcPr/>
                </a:tc>
                <a:tc>
                  <a:txBody>
                    <a:bodyPr/>
                    <a:lstStyle/>
                    <a:p>
                      <a:pPr marL="0" marR="0">
                        <a:lnSpc>
                          <a:spcPct val="107000"/>
                        </a:lnSpc>
                        <a:spcBef>
                          <a:spcPts val="0"/>
                        </a:spcBef>
                        <a:spcAft>
                          <a:spcPts val="0"/>
                        </a:spcAft>
                      </a:pPr>
                      <a:r>
                        <a:rPr lang="en-US" sz="1100" dirty="0">
                          <a:effectLst/>
                        </a:rPr>
                        <a:t>Documented in report or other accessible record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tc>
                  <a:txBody>
                    <a:bodyPr/>
                    <a:lstStyle/>
                    <a:p>
                      <a:pPr marL="0" marR="0" algn="r">
                        <a:lnSpc>
                          <a:spcPct val="107000"/>
                        </a:lnSpc>
                        <a:spcBef>
                          <a:spcPts val="0"/>
                        </a:spcBef>
                        <a:spcAft>
                          <a:spcPts val="0"/>
                        </a:spcAft>
                      </a:pPr>
                      <a:r>
                        <a:rPr lang="en-US" sz="1100">
                          <a:effectLst/>
                        </a:rPr>
                        <a:t>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extLst>
                  <a:ext uri="{0D108BD9-81ED-4DB2-BD59-A6C34878D82A}">
                    <a16:rowId xmlns:a16="http://schemas.microsoft.com/office/drawing/2014/main" val="3992166681"/>
                  </a:ext>
                </a:extLst>
              </a:tr>
              <a:tr h="649188">
                <a:tc vMerge="1">
                  <a:txBody>
                    <a:bodyPr/>
                    <a:lstStyle/>
                    <a:p>
                      <a:endParaRPr lang="en-US"/>
                    </a:p>
                  </a:txBody>
                  <a:tcPr/>
                </a:tc>
                <a:tc>
                  <a:txBody>
                    <a:bodyPr/>
                    <a:lstStyle/>
                    <a:p>
                      <a:pPr marL="0" marR="0">
                        <a:lnSpc>
                          <a:spcPct val="107000"/>
                        </a:lnSpc>
                        <a:spcBef>
                          <a:spcPts val="0"/>
                        </a:spcBef>
                        <a:spcAft>
                          <a:spcPts val="0"/>
                        </a:spcAft>
                      </a:pPr>
                      <a:r>
                        <a:rPr lang="en-US" sz="1100" dirty="0">
                          <a:effectLst/>
                        </a:rPr>
                        <a:t>No/missing documentation or engineering judgement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tc>
                  <a:txBody>
                    <a:bodyPr/>
                    <a:lstStyle/>
                    <a:p>
                      <a:pPr marL="0" marR="0" algn="r">
                        <a:lnSpc>
                          <a:spcPct val="107000"/>
                        </a:lnSpc>
                        <a:spcBef>
                          <a:spcPts val="0"/>
                        </a:spcBef>
                        <a:spcAft>
                          <a:spcPts val="0"/>
                        </a:spcAft>
                      </a:pPr>
                      <a:r>
                        <a:rPr lang="en-US" sz="1100">
                          <a:effectLst/>
                        </a:rPr>
                        <a:t>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extLst>
                  <a:ext uri="{0D108BD9-81ED-4DB2-BD59-A6C34878D82A}">
                    <a16:rowId xmlns:a16="http://schemas.microsoft.com/office/drawing/2014/main" val="2223313519"/>
                  </a:ext>
                </a:extLst>
              </a:tr>
              <a:tr h="223909">
                <a:tc rowSpan="3">
                  <a:txBody>
                    <a:bodyPr/>
                    <a:lstStyle/>
                    <a:p>
                      <a:pPr marL="0" marR="0">
                        <a:lnSpc>
                          <a:spcPct val="107000"/>
                        </a:lnSpc>
                        <a:spcBef>
                          <a:spcPts val="0"/>
                        </a:spcBef>
                        <a:spcAft>
                          <a:spcPts val="0"/>
                        </a:spcAft>
                      </a:pPr>
                      <a:r>
                        <a:rPr lang="en-US" sz="1100" dirty="0">
                          <a:effectLst/>
                        </a:rPr>
                        <a:t>(3)</a:t>
                      </a:r>
                      <a:endParaRPr lang="en-US" sz="1050" dirty="0">
                        <a:effectLst/>
                      </a:endParaRPr>
                    </a:p>
                    <a:p>
                      <a:pPr marL="0" marR="0">
                        <a:lnSpc>
                          <a:spcPct val="107000"/>
                        </a:lnSpc>
                        <a:spcBef>
                          <a:spcPts val="0"/>
                        </a:spcBef>
                        <a:spcAft>
                          <a:spcPts val="0"/>
                        </a:spcAft>
                      </a:pPr>
                      <a:r>
                        <a:rPr lang="en-US" sz="1100" dirty="0">
                          <a:effectLst/>
                        </a:rPr>
                        <a:t>Inventory source matches tested source</a:t>
                      </a:r>
                      <a:endParaRPr lang="en-US" sz="1050" dirty="0">
                        <a:effectLst/>
                      </a:endParaRPr>
                    </a:p>
                    <a:p>
                      <a:pPr marL="0" marR="0">
                        <a:lnSpc>
                          <a:spcPct val="107000"/>
                        </a:lnSpc>
                        <a:spcBef>
                          <a:spcPts val="0"/>
                        </a:spcBef>
                        <a:spcAft>
                          <a:spcPts val="0"/>
                        </a:spcAft>
                      </a:pPr>
                      <a:r>
                        <a:rPr lang="en-US" sz="11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tc>
                  <a:txBody>
                    <a:bodyPr/>
                    <a:lstStyle/>
                    <a:p>
                      <a:pPr marL="0" marR="0">
                        <a:lnSpc>
                          <a:spcPct val="107000"/>
                        </a:lnSpc>
                        <a:spcBef>
                          <a:spcPts val="0"/>
                        </a:spcBef>
                        <a:spcAft>
                          <a:spcPts val="0"/>
                        </a:spcAft>
                      </a:pPr>
                      <a:r>
                        <a:rPr lang="en-US" sz="1100" dirty="0">
                          <a:effectLst/>
                        </a:rPr>
                        <a:t>All SCCs match tested source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tc>
                  <a:txBody>
                    <a:bodyPr/>
                    <a:lstStyle/>
                    <a:p>
                      <a:pPr marL="0" marR="0" algn="r">
                        <a:lnSpc>
                          <a:spcPct val="107000"/>
                        </a:lnSpc>
                        <a:spcBef>
                          <a:spcPts val="0"/>
                        </a:spcBef>
                        <a:spcAft>
                          <a:spcPts val="0"/>
                        </a:spcAft>
                      </a:pPr>
                      <a:r>
                        <a:rPr lang="en-US" sz="1100" dirty="0">
                          <a:effectLst/>
                        </a:rPr>
                        <a:t>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extLst>
                  <a:ext uri="{0D108BD9-81ED-4DB2-BD59-A6C34878D82A}">
                    <a16:rowId xmlns:a16="http://schemas.microsoft.com/office/drawing/2014/main" val="2458494221"/>
                  </a:ext>
                </a:extLst>
              </a:tr>
              <a:tr h="233821">
                <a:tc vMerge="1">
                  <a:txBody>
                    <a:bodyPr/>
                    <a:lstStyle/>
                    <a:p>
                      <a:endParaRPr lang="en-US"/>
                    </a:p>
                  </a:txBody>
                  <a:tcPr/>
                </a:tc>
                <a:tc>
                  <a:txBody>
                    <a:bodyPr/>
                    <a:lstStyle/>
                    <a:p>
                      <a:pPr marL="0" marR="0">
                        <a:lnSpc>
                          <a:spcPct val="107000"/>
                        </a:lnSpc>
                        <a:spcBef>
                          <a:spcPts val="0"/>
                        </a:spcBef>
                        <a:spcAft>
                          <a:spcPts val="0"/>
                        </a:spcAft>
                      </a:pPr>
                      <a:r>
                        <a:rPr lang="en-US" sz="1100" dirty="0">
                          <a:effectLst/>
                        </a:rPr>
                        <a:t>Less than 10% of SCC emission mass do not match tested source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tc>
                  <a:txBody>
                    <a:bodyPr/>
                    <a:lstStyle/>
                    <a:p>
                      <a:pPr marL="0" marR="0" algn="r">
                        <a:lnSpc>
                          <a:spcPct val="107000"/>
                        </a:lnSpc>
                        <a:spcBef>
                          <a:spcPts val="0"/>
                        </a:spcBef>
                        <a:spcAft>
                          <a:spcPts val="0"/>
                        </a:spcAft>
                      </a:pPr>
                      <a:r>
                        <a:rPr lang="en-US" sz="1100">
                          <a:effectLst/>
                        </a:rPr>
                        <a:t>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extLst>
                  <a:ext uri="{0D108BD9-81ED-4DB2-BD59-A6C34878D82A}">
                    <a16:rowId xmlns:a16="http://schemas.microsoft.com/office/drawing/2014/main" val="2965006306"/>
                  </a:ext>
                </a:extLst>
              </a:tr>
              <a:tr h="233821">
                <a:tc vMerge="1">
                  <a:txBody>
                    <a:bodyPr/>
                    <a:lstStyle/>
                    <a:p>
                      <a:endParaRPr lang="en-US"/>
                    </a:p>
                  </a:txBody>
                  <a:tcPr/>
                </a:tc>
                <a:tc>
                  <a:txBody>
                    <a:bodyPr/>
                    <a:lstStyle/>
                    <a:p>
                      <a:pPr marL="0" marR="0">
                        <a:lnSpc>
                          <a:spcPct val="107000"/>
                        </a:lnSpc>
                        <a:spcBef>
                          <a:spcPts val="0"/>
                        </a:spcBef>
                        <a:spcAft>
                          <a:spcPts val="0"/>
                        </a:spcAft>
                      </a:pPr>
                      <a:r>
                        <a:rPr lang="en-US" sz="1100" dirty="0">
                          <a:effectLst/>
                        </a:rPr>
                        <a:t>More than 10% do not match tested source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tc>
                  <a:txBody>
                    <a:bodyPr/>
                    <a:lstStyle/>
                    <a:p>
                      <a:pPr marL="0" marR="0" algn="r">
                        <a:lnSpc>
                          <a:spcPct val="107000"/>
                        </a:lnSpc>
                        <a:spcBef>
                          <a:spcPts val="0"/>
                        </a:spcBef>
                        <a:spcAft>
                          <a:spcPts val="0"/>
                        </a:spcAft>
                      </a:pPr>
                      <a:r>
                        <a:rPr lang="en-US" sz="1100" dirty="0">
                          <a:effectLst/>
                        </a:rPr>
                        <a:t>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extLst>
                  <a:ext uri="{0D108BD9-81ED-4DB2-BD59-A6C34878D82A}">
                    <a16:rowId xmlns:a16="http://schemas.microsoft.com/office/drawing/2014/main" val="606860740"/>
                  </a:ext>
                </a:extLst>
              </a:tr>
              <a:tr h="400511">
                <a:tc rowSpan="4">
                  <a:txBody>
                    <a:bodyPr/>
                    <a:lstStyle/>
                    <a:p>
                      <a:pPr marL="0" marR="0">
                        <a:lnSpc>
                          <a:spcPct val="107000"/>
                        </a:lnSpc>
                        <a:spcBef>
                          <a:spcPts val="0"/>
                        </a:spcBef>
                        <a:spcAft>
                          <a:spcPts val="0"/>
                        </a:spcAft>
                      </a:pPr>
                      <a:r>
                        <a:rPr lang="en-US" sz="1100">
                          <a:effectLst/>
                        </a:rPr>
                        <a:t>(4)</a:t>
                      </a:r>
                      <a:endParaRPr lang="en-US" sz="1050">
                        <a:effectLst/>
                      </a:endParaRPr>
                    </a:p>
                    <a:p>
                      <a:pPr marL="0" marR="0">
                        <a:lnSpc>
                          <a:spcPct val="107000"/>
                        </a:lnSpc>
                        <a:spcBef>
                          <a:spcPts val="0"/>
                        </a:spcBef>
                        <a:spcAft>
                          <a:spcPts val="0"/>
                        </a:spcAft>
                      </a:pPr>
                      <a:r>
                        <a:rPr lang="en-US" sz="1100">
                          <a:effectLst/>
                        </a:rPr>
                        <a:t>Percent of emitted mass/reactivity assigned to this profile in EPA’s 2014 emissions modeling platform</a:t>
                      </a:r>
                      <a:endParaRPr lang="en-US" sz="1050">
                        <a:effectLst/>
                      </a:endParaRPr>
                    </a:p>
                    <a:p>
                      <a:pPr marL="0" marR="0">
                        <a:lnSpc>
                          <a:spcPct val="107000"/>
                        </a:lnSpc>
                        <a:spcBef>
                          <a:spcPts val="0"/>
                        </a:spcBef>
                        <a:spcAft>
                          <a:spcPts val="0"/>
                        </a:spcAft>
                      </a:pPr>
                      <a:r>
                        <a:rPr lang="en-US" sz="1100">
                          <a:effectLst/>
                        </a:rPr>
                        <a:t> </a:t>
                      </a:r>
                      <a:endParaRPr lang="en-US" sz="1050">
                        <a:effectLst/>
                      </a:endParaRPr>
                    </a:p>
                    <a:p>
                      <a:pPr marL="0" marR="0">
                        <a:lnSpc>
                          <a:spcPct val="107000"/>
                        </a:lnSpc>
                        <a:spcBef>
                          <a:spcPts val="0"/>
                        </a:spcBef>
                        <a:spcAft>
                          <a:spcPts val="0"/>
                        </a:spcAft>
                      </a:pPr>
                      <a:r>
                        <a:rPr lang="en-US" sz="1100">
                          <a:effectLst/>
                        </a:rPr>
                        <a:t> </a:t>
                      </a:r>
                      <a:endParaRPr lang="en-US" sz="1050">
                        <a:effectLst/>
                      </a:endParaRPr>
                    </a:p>
                    <a:p>
                      <a:pPr marL="0" marR="0">
                        <a:lnSpc>
                          <a:spcPct val="107000"/>
                        </a:lnSpc>
                        <a:spcBef>
                          <a:spcPts val="0"/>
                        </a:spcBef>
                        <a:spcAft>
                          <a:spcPts val="0"/>
                        </a:spcAft>
                      </a:pPr>
                      <a:r>
                        <a:rPr lang="en-US" sz="11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tc>
                  <a:txBody>
                    <a:bodyPr/>
                    <a:lstStyle/>
                    <a:p>
                      <a:pPr marL="0" marR="0">
                        <a:lnSpc>
                          <a:spcPct val="107000"/>
                        </a:lnSpc>
                        <a:spcBef>
                          <a:spcPts val="0"/>
                        </a:spcBef>
                        <a:spcAft>
                          <a:spcPts val="0"/>
                        </a:spcAft>
                      </a:pPr>
                      <a:r>
                        <a:rPr lang="en-US" sz="1100" dirty="0">
                          <a:effectLst/>
                        </a:rPr>
                        <a:t>&lt;4% (mass-based); </a:t>
                      </a:r>
                      <a:endParaRPr lang="en-US" sz="1050" dirty="0">
                        <a:effectLst/>
                      </a:endParaRPr>
                    </a:p>
                    <a:p>
                      <a:pPr marL="0" marR="0">
                        <a:lnSpc>
                          <a:spcPct val="107000"/>
                        </a:lnSpc>
                        <a:spcBef>
                          <a:spcPts val="0"/>
                        </a:spcBef>
                        <a:spcAft>
                          <a:spcPts val="0"/>
                        </a:spcAft>
                      </a:pPr>
                      <a:r>
                        <a:rPr lang="en-US" sz="1100" dirty="0">
                          <a:effectLst/>
                        </a:rPr>
                        <a:t>&lt;3% (reactivity-based)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tc>
                  <a:txBody>
                    <a:bodyPr/>
                    <a:lstStyle/>
                    <a:p>
                      <a:pPr marL="0" marR="0" algn="r">
                        <a:lnSpc>
                          <a:spcPct val="107000"/>
                        </a:lnSpc>
                        <a:spcBef>
                          <a:spcPts val="0"/>
                        </a:spcBef>
                        <a:spcAft>
                          <a:spcPts val="0"/>
                        </a:spcAft>
                      </a:pPr>
                      <a:r>
                        <a:rPr lang="en-US" sz="1100" dirty="0">
                          <a:effectLst/>
                        </a:rPr>
                        <a:t>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extLst>
                  <a:ext uri="{0D108BD9-81ED-4DB2-BD59-A6C34878D82A}">
                    <a16:rowId xmlns:a16="http://schemas.microsoft.com/office/drawing/2014/main" val="672561205"/>
                  </a:ext>
                </a:extLst>
              </a:tr>
              <a:tr h="400511">
                <a:tc vMerge="1">
                  <a:txBody>
                    <a:bodyPr/>
                    <a:lstStyle/>
                    <a:p>
                      <a:endParaRPr lang="en-US"/>
                    </a:p>
                  </a:txBody>
                  <a:tcPr/>
                </a:tc>
                <a:tc>
                  <a:txBody>
                    <a:bodyPr/>
                    <a:lstStyle/>
                    <a:p>
                      <a:pPr marL="0" marR="0">
                        <a:lnSpc>
                          <a:spcPct val="107000"/>
                        </a:lnSpc>
                        <a:spcBef>
                          <a:spcPts val="0"/>
                        </a:spcBef>
                        <a:spcAft>
                          <a:spcPts val="0"/>
                        </a:spcAft>
                      </a:pPr>
                      <a:r>
                        <a:rPr lang="en-US" sz="1100" dirty="0">
                          <a:effectLst/>
                        </a:rPr>
                        <a:t>4-8% (mass-based); </a:t>
                      </a:r>
                      <a:endParaRPr lang="en-US" sz="1050" dirty="0">
                        <a:effectLst/>
                      </a:endParaRPr>
                    </a:p>
                    <a:p>
                      <a:pPr marL="0" marR="0">
                        <a:lnSpc>
                          <a:spcPct val="107000"/>
                        </a:lnSpc>
                        <a:spcBef>
                          <a:spcPts val="0"/>
                        </a:spcBef>
                        <a:spcAft>
                          <a:spcPts val="0"/>
                        </a:spcAft>
                      </a:pPr>
                      <a:r>
                        <a:rPr lang="en-US" sz="1100" dirty="0">
                          <a:effectLst/>
                        </a:rPr>
                        <a:t>3-7% (reactivity-based)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tc>
                  <a:txBody>
                    <a:bodyPr/>
                    <a:lstStyle/>
                    <a:p>
                      <a:pPr marL="0" marR="0" algn="r">
                        <a:lnSpc>
                          <a:spcPct val="107000"/>
                        </a:lnSpc>
                        <a:spcBef>
                          <a:spcPts val="0"/>
                        </a:spcBef>
                        <a:spcAft>
                          <a:spcPts val="0"/>
                        </a:spcAft>
                      </a:pPr>
                      <a:r>
                        <a:rPr lang="en-US" sz="1100" dirty="0">
                          <a:effectLst/>
                        </a:rPr>
                        <a:t>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extLst>
                  <a:ext uri="{0D108BD9-81ED-4DB2-BD59-A6C34878D82A}">
                    <a16:rowId xmlns:a16="http://schemas.microsoft.com/office/drawing/2014/main" val="1524690524"/>
                  </a:ext>
                </a:extLst>
              </a:tr>
              <a:tr h="400511">
                <a:tc vMerge="1">
                  <a:txBody>
                    <a:bodyPr/>
                    <a:lstStyle/>
                    <a:p>
                      <a:endParaRPr lang="en-US"/>
                    </a:p>
                  </a:txBody>
                  <a:tcPr/>
                </a:tc>
                <a:tc>
                  <a:txBody>
                    <a:bodyPr/>
                    <a:lstStyle/>
                    <a:p>
                      <a:pPr marL="0" marR="0">
                        <a:lnSpc>
                          <a:spcPct val="107000"/>
                        </a:lnSpc>
                        <a:spcBef>
                          <a:spcPts val="0"/>
                        </a:spcBef>
                        <a:spcAft>
                          <a:spcPts val="0"/>
                        </a:spcAft>
                      </a:pPr>
                      <a:r>
                        <a:rPr lang="en-US" sz="1100" dirty="0">
                          <a:effectLst/>
                        </a:rPr>
                        <a:t>8-12% (mass-based); </a:t>
                      </a:r>
                      <a:endParaRPr lang="en-US" sz="1050" dirty="0">
                        <a:effectLst/>
                      </a:endParaRPr>
                    </a:p>
                    <a:p>
                      <a:pPr marL="0" marR="0">
                        <a:lnSpc>
                          <a:spcPct val="107000"/>
                        </a:lnSpc>
                        <a:spcBef>
                          <a:spcPts val="0"/>
                        </a:spcBef>
                        <a:spcAft>
                          <a:spcPts val="0"/>
                        </a:spcAft>
                      </a:pPr>
                      <a:r>
                        <a:rPr lang="en-US" sz="1100" dirty="0">
                          <a:effectLst/>
                        </a:rPr>
                        <a:t>7-14% (reactivity-based)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tc>
                  <a:txBody>
                    <a:bodyPr/>
                    <a:lstStyle/>
                    <a:p>
                      <a:pPr marL="0" marR="0" algn="r">
                        <a:lnSpc>
                          <a:spcPct val="107000"/>
                        </a:lnSpc>
                        <a:spcBef>
                          <a:spcPts val="0"/>
                        </a:spcBef>
                        <a:spcAft>
                          <a:spcPts val="0"/>
                        </a:spcAft>
                      </a:pPr>
                      <a:r>
                        <a:rPr lang="en-US" sz="1100" dirty="0">
                          <a:effectLst/>
                        </a:rPr>
                        <a:t>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extLst>
                  <a:ext uri="{0D108BD9-81ED-4DB2-BD59-A6C34878D82A}">
                    <a16:rowId xmlns:a16="http://schemas.microsoft.com/office/drawing/2014/main" val="1074593401"/>
                  </a:ext>
                </a:extLst>
              </a:tr>
              <a:tr h="400511">
                <a:tc vMerge="1">
                  <a:txBody>
                    <a:bodyPr/>
                    <a:lstStyle/>
                    <a:p>
                      <a:endParaRPr lang="en-US"/>
                    </a:p>
                  </a:txBody>
                  <a:tcPr/>
                </a:tc>
                <a:tc>
                  <a:txBody>
                    <a:bodyPr/>
                    <a:lstStyle/>
                    <a:p>
                      <a:pPr marL="0" marR="0">
                        <a:lnSpc>
                          <a:spcPct val="107000"/>
                        </a:lnSpc>
                        <a:spcBef>
                          <a:spcPts val="0"/>
                        </a:spcBef>
                        <a:spcAft>
                          <a:spcPts val="0"/>
                        </a:spcAft>
                      </a:pPr>
                      <a:r>
                        <a:rPr lang="en-US" sz="1100" dirty="0">
                          <a:effectLst/>
                        </a:rPr>
                        <a:t>&gt;12% (mass-based); </a:t>
                      </a:r>
                      <a:endParaRPr lang="en-US" sz="1050" dirty="0">
                        <a:effectLst/>
                      </a:endParaRPr>
                    </a:p>
                    <a:p>
                      <a:pPr marL="0" marR="0">
                        <a:lnSpc>
                          <a:spcPct val="107000"/>
                        </a:lnSpc>
                        <a:spcBef>
                          <a:spcPts val="0"/>
                        </a:spcBef>
                        <a:spcAft>
                          <a:spcPts val="0"/>
                        </a:spcAft>
                      </a:pPr>
                      <a:r>
                        <a:rPr lang="en-US" sz="1100" dirty="0">
                          <a:effectLst/>
                        </a:rPr>
                        <a:t>&gt; 14% (reactivity-based)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tc>
                  <a:txBody>
                    <a:bodyPr/>
                    <a:lstStyle/>
                    <a:p>
                      <a:pPr marL="0" marR="0" algn="r">
                        <a:lnSpc>
                          <a:spcPct val="107000"/>
                        </a:lnSpc>
                        <a:spcBef>
                          <a:spcPts val="0"/>
                        </a:spcBef>
                        <a:spcAft>
                          <a:spcPts val="0"/>
                        </a:spcAft>
                      </a:pPr>
                      <a:r>
                        <a:rPr lang="en-US" sz="1100" dirty="0">
                          <a:effectLst/>
                        </a:rPr>
                        <a:t>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extLst>
                  <a:ext uri="{0D108BD9-81ED-4DB2-BD59-A6C34878D82A}">
                    <a16:rowId xmlns:a16="http://schemas.microsoft.com/office/drawing/2014/main" val="4281406376"/>
                  </a:ext>
                </a:extLst>
              </a:tr>
              <a:tr h="223909">
                <a:tc rowSpan="3">
                  <a:txBody>
                    <a:bodyPr/>
                    <a:lstStyle/>
                    <a:p>
                      <a:pPr marL="0" marR="0">
                        <a:lnSpc>
                          <a:spcPct val="107000"/>
                        </a:lnSpc>
                        <a:spcBef>
                          <a:spcPts val="0"/>
                        </a:spcBef>
                        <a:spcAft>
                          <a:spcPts val="0"/>
                        </a:spcAft>
                      </a:pPr>
                      <a:r>
                        <a:rPr lang="en-US" sz="1100">
                          <a:effectLst/>
                        </a:rPr>
                        <a:t>(5)</a:t>
                      </a:r>
                      <a:endParaRPr lang="en-US" sz="1050">
                        <a:effectLst/>
                      </a:endParaRPr>
                    </a:p>
                    <a:p>
                      <a:pPr marL="0" marR="0">
                        <a:lnSpc>
                          <a:spcPct val="107000"/>
                        </a:lnSpc>
                        <a:spcBef>
                          <a:spcPts val="0"/>
                        </a:spcBef>
                        <a:spcAft>
                          <a:spcPts val="0"/>
                        </a:spcAft>
                      </a:pPr>
                      <a:r>
                        <a:rPr lang="en-US" sz="1100">
                          <a:effectLst/>
                        </a:rPr>
                        <a:t>Error/Discrepancy in data?</a:t>
                      </a:r>
                      <a:endParaRPr lang="en-US" sz="1050">
                        <a:effectLst/>
                      </a:endParaRPr>
                    </a:p>
                    <a:p>
                      <a:pPr marL="0" marR="0">
                        <a:lnSpc>
                          <a:spcPct val="107000"/>
                        </a:lnSpc>
                        <a:spcBef>
                          <a:spcPts val="0"/>
                        </a:spcBef>
                        <a:spcAft>
                          <a:spcPts val="0"/>
                        </a:spcAft>
                      </a:pPr>
                      <a:r>
                        <a:rPr lang="en-US" sz="1100">
                          <a:effectLst/>
                        </a:rPr>
                        <a:t> </a:t>
                      </a:r>
                      <a:endParaRPr lang="en-US" sz="1050">
                        <a:effectLst/>
                      </a:endParaRPr>
                    </a:p>
                    <a:p>
                      <a:pPr marL="0" marR="0">
                        <a:lnSpc>
                          <a:spcPct val="107000"/>
                        </a:lnSpc>
                        <a:spcBef>
                          <a:spcPts val="0"/>
                        </a:spcBef>
                        <a:spcAft>
                          <a:spcPts val="0"/>
                        </a:spcAft>
                      </a:pPr>
                      <a:r>
                        <a:rPr lang="en-US" sz="11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tc>
                  <a:txBody>
                    <a:bodyPr/>
                    <a:lstStyle/>
                    <a:p>
                      <a:pPr marL="0" marR="0">
                        <a:lnSpc>
                          <a:spcPct val="107000"/>
                        </a:lnSpc>
                        <a:spcBef>
                          <a:spcPts val="0"/>
                        </a:spcBef>
                        <a:spcAft>
                          <a:spcPts val="0"/>
                        </a:spcAft>
                      </a:pPr>
                      <a:r>
                        <a:rPr lang="en-US" sz="1100" dirty="0">
                          <a:effectLst/>
                        </a:rPr>
                        <a:t>None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tc>
                  <a:txBody>
                    <a:bodyPr/>
                    <a:lstStyle/>
                    <a:p>
                      <a:pPr marL="0" marR="0" algn="r">
                        <a:lnSpc>
                          <a:spcPct val="107000"/>
                        </a:lnSpc>
                        <a:spcBef>
                          <a:spcPts val="0"/>
                        </a:spcBef>
                        <a:spcAft>
                          <a:spcPts val="0"/>
                        </a:spcAft>
                      </a:pPr>
                      <a:r>
                        <a:rPr lang="en-US" sz="1100" dirty="0">
                          <a:effectLst/>
                        </a:rPr>
                        <a:t>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extLst>
                  <a:ext uri="{0D108BD9-81ED-4DB2-BD59-A6C34878D82A}">
                    <a16:rowId xmlns:a16="http://schemas.microsoft.com/office/drawing/2014/main" val="792342467"/>
                  </a:ext>
                </a:extLst>
              </a:tr>
              <a:tr h="223909">
                <a:tc vMerge="1">
                  <a:txBody>
                    <a:bodyPr/>
                    <a:lstStyle/>
                    <a:p>
                      <a:endParaRPr lang="en-US"/>
                    </a:p>
                  </a:txBody>
                  <a:tcPr/>
                </a:tc>
                <a:tc>
                  <a:txBody>
                    <a:bodyPr/>
                    <a:lstStyle/>
                    <a:p>
                      <a:pPr marL="0" marR="0">
                        <a:lnSpc>
                          <a:spcPct val="107000"/>
                        </a:lnSpc>
                        <a:spcBef>
                          <a:spcPts val="0"/>
                        </a:spcBef>
                        <a:spcAft>
                          <a:spcPts val="0"/>
                        </a:spcAft>
                      </a:pPr>
                      <a:r>
                        <a:rPr lang="en-US" sz="1100">
                          <a:effectLst/>
                        </a:rPr>
                        <a:t>Discrepancy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tc>
                  <a:txBody>
                    <a:bodyPr/>
                    <a:lstStyle/>
                    <a:p>
                      <a:pPr marL="0" marR="0" algn="r">
                        <a:lnSpc>
                          <a:spcPct val="107000"/>
                        </a:lnSpc>
                        <a:spcBef>
                          <a:spcPts val="0"/>
                        </a:spcBef>
                        <a:spcAft>
                          <a:spcPts val="0"/>
                        </a:spcAft>
                      </a:pPr>
                      <a:r>
                        <a:rPr lang="en-US" sz="1100" dirty="0">
                          <a:effectLst/>
                        </a:rPr>
                        <a:t>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extLst>
                  <a:ext uri="{0D108BD9-81ED-4DB2-BD59-A6C34878D82A}">
                    <a16:rowId xmlns:a16="http://schemas.microsoft.com/office/drawing/2014/main" val="339914391"/>
                  </a:ext>
                </a:extLst>
              </a:tr>
              <a:tr h="305896">
                <a:tc vMerge="1">
                  <a:txBody>
                    <a:bodyPr/>
                    <a:lstStyle/>
                    <a:p>
                      <a:endParaRPr lang="en-US"/>
                    </a:p>
                  </a:txBody>
                  <a:tcPr/>
                </a:tc>
                <a:tc>
                  <a:txBody>
                    <a:bodyPr/>
                    <a:lstStyle/>
                    <a:p>
                      <a:pPr marL="0" marR="0">
                        <a:lnSpc>
                          <a:spcPct val="107000"/>
                        </a:lnSpc>
                        <a:spcBef>
                          <a:spcPts val="0"/>
                        </a:spcBef>
                        <a:spcAft>
                          <a:spcPts val="0"/>
                        </a:spcAft>
                      </a:pPr>
                      <a:r>
                        <a:rPr lang="en-US" sz="1100">
                          <a:effectLst/>
                        </a:rPr>
                        <a:t>Error</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tc>
                  <a:txBody>
                    <a:bodyPr/>
                    <a:lstStyle/>
                    <a:p>
                      <a:pPr marL="0" marR="0" algn="r">
                        <a:lnSpc>
                          <a:spcPct val="107000"/>
                        </a:lnSpc>
                        <a:spcBef>
                          <a:spcPts val="0"/>
                        </a:spcBef>
                        <a:spcAft>
                          <a:spcPts val="0"/>
                        </a:spcAft>
                      </a:pPr>
                      <a:r>
                        <a:rPr lang="en-US" sz="1100" dirty="0">
                          <a:effectLst/>
                        </a:rPr>
                        <a:t>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extLst>
                  <a:ext uri="{0D108BD9-81ED-4DB2-BD59-A6C34878D82A}">
                    <a16:rowId xmlns:a16="http://schemas.microsoft.com/office/drawing/2014/main" val="309640849"/>
                  </a:ext>
                </a:extLst>
              </a:tr>
              <a:tr h="223909">
                <a:tc rowSpan="2">
                  <a:txBody>
                    <a:bodyPr/>
                    <a:lstStyle/>
                    <a:p>
                      <a:pPr marL="0" marR="0">
                        <a:lnSpc>
                          <a:spcPct val="107000"/>
                        </a:lnSpc>
                        <a:spcBef>
                          <a:spcPts val="0"/>
                        </a:spcBef>
                        <a:spcAft>
                          <a:spcPts val="0"/>
                        </a:spcAft>
                      </a:pPr>
                      <a:r>
                        <a:rPr lang="en-US" sz="1100">
                          <a:effectLst/>
                        </a:rPr>
                        <a:t>(6)</a:t>
                      </a:r>
                      <a:endParaRPr lang="en-US" sz="1050">
                        <a:effectLst/>
                      </a:endParaRPr>
                    </a:p>
                    <a:p>
                      <a:pPr marL="0" marR="0">
                        <a:lnSpc>
                          <a:spcPct val="107000"/>
                        </a:lnSpc>
                        <a:spcBef>
                          <a:spcPts val="0"/>
                        </a:spcBef>
                        <a:spcAft>
                          <a:spcPts val="0"/>
                        </a:spcAft>
                      </a:pPr>
                      <a:r>
                        <a:rPr lang="en-US" sz="1100">
                          <a:effectLst/>
                        </a:rPr>
                        <a:t>Geographic region of source applicable?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tc>
                  <a:txBody>
                    <a:bodyPr/>
                    <a:lstStyle/>
                    <a:p>
                      <a:pPr marL="0" marR="0">
                        <a:lnSpc>
                          <a:spcPct val="107000"/>
                        </a:lnSpc>
                        <a:spcBef>
                          <a:spcPts val="0"/>
                        </a:spcBef>
                        <a:spcAft>
                          <a:spcPts val="0"/>
                        </a:spcAft>
                      </a:pPr>
                      <a:r>
                        <a:rPr lang="en-US" sz="1100">
                          <a:effectLst/>
                        </a:rPr>
                        <a:t>Yes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tc>
                  <a:txBody>
                    <a:bodyPr/>
                    <a:lstStyle/>
                    <a:p>
                      <a:pPr marL="0" marR="0" algn="r">
                        <a:lnSpc>
                          <a:spcPct val="107000"/>
                        </a:lnSpc>
                        <a:spcBef>
                          <a:spcPts val="0"/>
                        </a:spcBef>
                        <a:spcAft>
                          <a:spcPts val="0"/>
                        </a:spcAft>
                      </a:pPr>
                      <a:r>
                        <a:rPr lang="en-US" sz="1100" dirty="0">
                          <a:effectLst/>
                        </a:rPr>
                        <a:t>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extLst>
                  <a:ext uri="{0D108BD9-81ED-4DB2-BD59-A6C34878D82A}">
                    <a16:rowId xmlns:a16="http://schemas.microsoft.com/office/drawing/2014/main" val="3521605205"/>
                  </a:ext>
                </a:extLst>
              </a:tr>
              <a:tr h="223909">
                <a:tc vMerge="1">
                  <a:txBody>
                    <a:bodyPr/>
                    <a:lstStyle/>
                    <a:p>
                      <a:endParaRPr lang="en-US"/>
                    </a:p>
                  </a:txBody>
                  <a:tcPr/>
                </a:tc>
                <a:tc>
                  <a:txBody>
                    <a:bodyPr/>
                    <a:lstStyle/>
                    <a:p>
                      <a:pPr marL="0" marR="0">
                        <a:lnSpc>
                          <a:spcPct val="107000"/>
                        </a:lnSpc>
                        <a:spcBef>
                          <a:spcPts val="0"/>
                        </a:spcBef>
                        <a:spcAft>
                          <a:spcPts val="0"/>
                        </a:spcAft>
                      </a:pPr>
                      <a:r>
                        <a:rPr lang="en-US" sz="1100">
                          <a:effectLst/>
                        </a:rPr>
                        <a:t>No</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tc>
                  <a:txBody>
                    <a:bodyPr/>
                    <a:lstStyle/>
                    <a:p>
                      <a:pPr marL="0" marR="0" algn="r">
                        <a:lnSpc>
                          <a:spcPct val="107000"/>
                        </a:lnSpc>
                        <a:spcBef>
                          <a:spcPts val="0"/>
                        </a:spcBef>
                        <a:spcAft>
                          <a:spcPts val="0"/>
                        </a:spcAft>
                      </a:pPr>
                      <a:r>
                        <a:rPr lang="en-US" sz="1100" dirty="0">
                          <a:effectLst/>
                        </a:rPr>
                        <a:t>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535" marR="28535" marT="28535" marB="28535"/>
                </a:tc>
                <a:extLst>
                  <a:ext uri="{0D108BD9-81ED-4DB2-BD59-A6C34878D82A}">
                    <a16:rowId xmlns:a16="http://schemas.microsoft.com/office/drawing/2014/main" val="716197626"/>
                  </a:ext>
                </a:extLst>
              </a:tr>
            </a:tbl>
          </a:graphicData>
        </a:graphic>
      </p:graphicFrame>
    </p:spTree>
    <p:extLst>
      <p:ext uri="{BB962C8B-B14F-4D97-AF65-F5344CB8AC3E}">
        <p14:creationId xmlns:p14="http://schemas.microsoft.com/office/powerpoint/2010/main" val="40738542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75B7B-D51F-4FC7-871A-29C4429B74E9}"/>
              </a:ext>
            </a:extLst>
          </p:cNvPr>
          <p:cNvSpPr>
            <a:spLocks noGrp="1"/>
          </p:cNvSpPr>
          <p:nvPr>
            <p:ph type="title"/>
          </p:nvPr>
        </p:nvSpPr>
        <p:spPr/>
        <p:txBody>
          <a:bodyPr/>
          <a:lstStyle/>
          <a:p>
            <a:r>
              <a:rPr lang="en-US" dirty="0"/>
              <a:t>Needs Assessment – Prioritization of Profiles</a:t>
            </a:r>
          </a:p>
        </p:txBody>
      </p:sp>
      <p:sp>
        <p:nvSpPr>
          <p:cNvPr id="3" name="Content Placeholder 2">
            <a:extLst>
              <a:ext uri="{FF2B5EF4-FFF2-40B4-BE49-F238E27FC236}">
                <a16:creationId xmlns:a16="http://schemas.microsoft.com/office/drawing/2014/main" id="{76336BE7-DAF5-4EC4-94A8-D826D30FD48E}"/>
              </a:ext>
            </a:extLst>
          </p:cNvPr>
          <p:cNvSpPr>
            <a:spLocks noGrp="1"/>
          </p:cNvSpPr>
          <p:nvPr>
            <p:ph idx="1"/>
          </p:nvPr>
        </p:nvSpPr>
        <p:spPr>
          <a:xfrm>
            <a:off x="685800" y="2347993"/>
            <a:ext cx="7772400" cy="3429000"/>
          </a:xfrm>
        </p:spPr>
        <p:txBody>
          <a:bodyPr/>
          <a:lstStyle/>
          <a:p>
            <a:r>
              <a:rPr lang="en-US" dirty="0"/>
              <a:t>Ranked profiles based on quality, appropriateness and prevalence </a:t>
            </a:r>
          </a:p>
          <a:p>
            <a:r>
              <a:rPr lang="en-US" dirty="0"/>
              <a:t>PM</a:t>
            </a:r>
            <a:r>
              <a:rPr lang="en-US" baseline="-25000" dirty="0"/>
              <a:t>2.5</a:t>
            </a:r>
            <a:r>
              <a:rPr lang="en-US" dirty="0"/>
              <a:t> emission source profiles most in need of update include those for fire (wildfires, prescribed fires, agricultural burning) and for sub-bituminous coal combustion</a:t>
            </a:r>
          </a:p>
          <a:p>
            <a:r>
              <a:rPr lang="en-US" dirty="0"/>
              <a:t>VOC emission source profiles most in need of update: crude oil storage tanks, oil and gas production – fugitives and prescribed fire in the southwest conifer forest</a:t>
            </a:r>
          </a:p>
        </p:txBody>
      </p:sp>
      <p:sp>
        <p:nvSpPr>
          <p:cNvPr id="4" name="Footer Placeholder 3">
            <a:extLst>
              <a:ext uri="{FF2B5EF4-FFF2-40B4-BE49-F238E27FC236}">
                <a16:creationId xmlns:a16="http://schemas.microsoft.com/office/drawing/2014/main" id="{39F5CCD7-0A9B-40AC-BEA6-079466EA2DBA}"/>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
        <p:nvSpPr>
          <p:cNvPr id="5" name="Slide Number Placeholder 4">
            <a:extLst>
              <a:ext uri="{FF2B5EF4-FFF2-40B4-BE49-F238E27FC236}">
                <a16:creationId xmlns:a16="http://schemas.microsoft.com/office/drawing/2014/main" id="{77F3BE9B-AE86-40D6-AC26-6C689D8031C8}"/>
              </a:ext>
            </a:extLst>
          </p:cNvPr>
          <p:cNvSpPr>
            <a:spLocks noGrp="1"/>
          </p:cNvSpPr>
          <p:nvPr>
            <p:ph type="sldNum" sz="quarter" idx="12"/>
          </p:nvPr>
        </p:nvSpPr>
        <p:spPr/>
        <p:txBody>
          <a:bodyPr/>
          <a:lstStyle/>
          <a:p>
            <a:pPr>
              <a:defRPr/>
            </a:pPr>
            <a:fld id="{BEF2A795-0D1C-4340-A163-773CC4D3E4EC}" type="slidenum">
              <a:rPr lang="en-US" smtClean="0"/>
              <a:pPr>
                <a:defRPr/>
              </a:pPr>
              <a:t>67</a:t>
            </a:fld>
            <a:endParaRPr lang="en-US" dirty="0"/>
          </a:p>
        </p:txBody>
      </p:sp>
    </p:spTree>
    <p:extLst>
      <p:ext uri="{BB962C8B-B14F-4D97-AF65-F5344CB8AC3E}">
        <p14:creationId xmlns:p14="http://schemas.microsoft.com/office/powerpoint/2010/main" val="153986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4000" dirty="0">
                <a:cs typeface="Arial"/>
              </a:rPr>
              <a:t>QUESTIONS?</a:t>
            </a:r>
          </a:p>
        </p:txBody>
      </p:sp>
      <p:sp>
        <p:nvSpPr>
          <p:cNvPr id="3" name="Content Placeholder 2"/>
          <p:cNvSpPr>
            <a:spLocks noGrp="1"/>
          </p:cNvSpPr>
          <p:nvPr>
            <p:ph idx="1"/>
          </p:nvPr>
        </p:nvSpPr>
        <p:spPr>
          <a:xfrm>
            <a:off x="1114425" y="2647950"/>
            <a:ext cx="5832333" cy="3429000"/>
          </a:xfrm>
        </p:spPr>
        <p:txBody>
          <a:bodyPr anchor="t"/>
          <a:lstStyle/>
          <a:p>
            <a:pPr marL="0" indent="0">
              <a:buNone/>
            </a:pPr>
            <a:r>
              <a:rPr lang="en-US" sz="3200" dirty="0">
                <a:cs typeface="Arial"/>
              </a:rPr>
              <a:t>Are there any questions on what we've covered so far?</a:t>
            </a:r>
          </a:p>
        </p:txBody>
      </p:sp>
      <p:sp>
        <p:nvSpPr>
          <p:cNvPr id="5" name="Slide Number Placeholder 4"/>
          <p:cNvSpPr>
            <a:spLocks noGrp="1"/>
          </p:cNvSpPr>
          <p:nvPr>
            <p:ph type="sldNum" sz="quarter" idx="12"/>
          </p:nvPr>
        </p:nvSpPr>
        <p:spPr/>
        <p:txBody>
          <a:bodyPr/>
          <a:lstStyle/>
          <a:p>
            <a:pPr>
              <a:defRPr/>
            </a:pPr>
            <a:fld id="{BEF2A795-0D1C-4340-A163-773CC4D3E4EC}" type="slidenum">
              <a:rPr lang="en-US"/>
              <a:pPr>
                <a:defRPr/>
              </a:pPr>
              <a:t>68</a:t>
            </a:fld>
            <a:endParaRPr lang="en-US" dirty="0"/>
          </a:p>
        </p:txBody>
      </p:sp>
      <p:sp>
        <p:nvSpPr>
          <p:cNvPr id="6" name="Footer Placeholder 5">
            <a:extLst>
              <a:ext uri="{FF2B5EF4-FFF2-40B4-BE49-F238E27FC236}">
                <a16:creationId xmlns:a16="http://schemas.microsoft.com/office/drawing/2014/main" id="{F55AB947-12D5-4E2A-8DE5-A0C952EDBD60}"/>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866018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74701"/>
            <a:ext cx="7620000" cy="990600"/>
          </a:xfrm>
          <a:prstGeom prst="rect">
            <a:avLst/>
          </a:prstGeom>
        </p:spPr>
        <p:txBody>
          <a:bodyPr>
            <a:normAutofit/>
          </a:bodyPr>
          <a:lstStyle/>
          <a:p>
            <a:r>
              <a:rPr lang="en-US" dirty="0">
                <a:solidFill>
                  <a:srgbClr val="026CB6"/>
                </a:solidFill>
              </a:rPr>
              <a:t>WHAT IS SPECIATION?</a:t>
            </a:r>
          </a:p>
        </p:txBody>
      </p:sp>
      <p:sp>
        <p:nvSpPr>
          <p:cNvPr id="3" name="Content Placeholder 2"/>
          <p:cNvSpPr>
            <a:spLocks noGrp="1"/>
          </p:cNvSpPr>
          <p:nvPr>
            <p:ph idx="1"/>
            <p:extLst/>
          </p:nvPr>
        </p:nvSpPr>
        <p:spPr>
          <a:xfrm>
            <a:off x="638175" y="1362075"/>
            <a:ext cx="7883843" cy="931863"/>
          </a:xfrm>
          <a:prstGeom prst="rect">
            <a:avLst/>
          </a:prstGeom>
        </p:spPr>
        <p:txBody>
          <a:bodyPr anchor="t">
            <a:normAutofit/>
          </a:bodyPr>
          <a:lstStyle/>
          <a:p>
            <a:pPr marL="109220" indent="0">
              <a:buNone/>
            </a:pPr>
            <a:r>
              <a:rPr lang="en-US" dirty="0">
                <a:solidFill>
                  <a:srgbClr val="026CB6"/>
                </a:solidFill>
              </a:rPr>
              <a:t>Speciation disaggregates inventory species (e.g. VOC, PM</a:t>
            </a:r>
            <a:r>
              <a:rPr lang="en-US" baseline="-25000" dirty="0">
                <a:solidFill>
                  <a:srgbClr val="026CB6"/>
                </a:solidFill>
              </a:rPr>
              <a:t>2.5</a:t>
            </a:r>
            <a:r>
              <a:rPr lang="en-US" dirty="0">
                <a:solidFill>
                  <a:srgbClr val="026CB6"/>
                </a:solidFill>
              </a:rPr>
              <a:t>) into more detailed species</a:t>
            </a:r>
            <a:endParaRPr lang="en-US" dirty="0">
              <a:solidFill>
                <a:srgbClr val="000000"/>
              </a:solidFill>
              <a:cs typeface="Arial"/>
            </a:endParaRPr>
          </a:p>
          <a:p>
            <a:endParaRPr lang="en-US" dirty="0"/>
          </a:p>
          <a:p>
            <a:endParaRPr lang="en-US" dirty="0"/>
          </a:p>
          <a:p>
            <a:endParaRPr lang="en-US" dirty="0"/>
          </a:p>
          <a:p>
            <a:endParaRPr lang="en-US" dirty="0"/>
          </a:p>
          <a:p>
            <a:pPr marL="0" indent="0">
              <a:buNone/>
            </a:pPr>
            <a:endParaRPr lang="en-US" dirty="0"/>
          </a:p>
          <a:p>
            <a:endParaRPr lang="en-US" dirty="0"/>
          </a:p>
          <a:p>
            <a:endParaRPr lang="en-US" dirty="0"/>
          </a:p>
        </p:txBody>
      </p:sp>
      <p:sp>
        <p:nvSpPr>
          <p:cNvPr id="8" name="Slide Number Placeholder 7"/>
          <p:cNvSpPr>
            <a:spLocks noGrp="1"/>
          </p:cNvSpPr>
          <p:nvPr>
            <p:ph type="sldNum" sz="quarter" idx="12"/>
          </p:nvPr>
        </p:nvSpPr>
        <p:spPr/>
        <p:txBody>
          <a:bodyPr/>
          <a:lstStyle/>
          <a:p>
            <a:fld id="{61C894BD-DCE2-4A96-A9AF-225BBEAC2A40}" type="slidenum">
              <a:rPr lang="en-US" smtClean="0"/>
              <a:pPr/>
              <a:t>6</a:t>
            </a:fld>
            <a:endParaRPr lang="en-US" dirty="0"/>
          </a:p>
        </p:txBody>
      </p:sp>
      <p:pic>
        <p:nvPicPr>
          <p:cNvPr id="18" name="Picture 17" descr="Speciate"/>
          <p:cNvPicPr>
            <a:picLocks noChangeAspect="1"/>
          </p:cNvPicPr>
          <p:nvPr/>
        </p:nvPicPr>
        <p:blipFill rotWithShape="1">
          <a:blip r:embed="rId3"/>
          <a:srcRect t="10569"/>
          <a:stretch/>
        </p:blipFill>
        <p:spPr>
          <a:xfrm>
            <a:off x="2667000" y="2590800"/>
            <a:ext cx="2587369" cy="1676400"/>
          </a:xfrm>
          <a:prstGeom prst="rect">
            <a:avLst/>
          </a:prstGeom>
        </p:spPr>
      </p:pic>
      <p:sp>
        <p:nvSpPr>
          <p:cNvPr id="5" name="TextBox 4"/>
          <p:cNvSpPr txBox="1"/>
          <p:nvPr/>
        </p:nvSpPr>
        <p:spPr>
          <a:xfrm>
            <a:off x="1838611" y="3148099"/>
            <a:ext cx="1295400" cy="461665"/>
          </a:xfrm>
          <a:prstGeom prst="rect">
            <a:avLst/>
          </a:prstGeom>
          <a:noFill/>
        </p:spPr>
        <p:txBody>
          <a:bodyPr wrap="square" rtlCol="0">
            <a:spAutoFit/>
          </a:bodyPr>
          <a:lstStyle/>
          <a:p>
            <a:r>
              <a:rPr lang="en-US" dirty="0"/>
              <a:t>VOC</a:t>
            </a:r>
          </a:p>
        </p:txBody>
      </p:sp>
      <p:sp>
        <p:nvSpPr>
          <p:cNvPr id="11" name="TextBox 10"/>
          <p:cNvSpPr txBox="1"/>
          <p:nvPr/>
        </p:nvSpPr>
        <p:spPr>
          <a:xfrm>
            <a:off x="4953000" y="2438400"/>
            <a:ext cx="2022731" cy="400110"/>
          </a:xfrm>
          <a:prstGeom prst="rect">
            <a:avLst/>
          </a:prstGeom>
          <a:noFill/>
        </p:spPr>
        <p:txBody>
          <a:bodyPr wrap="square" rtlCol="0">
            <a:spAutoFit/>
          </a:bodyPr>
          <a:lstStyle/>
          <a:p>
            <a:r>
              <a:rPr lang="en-US" sz="2000" dirty="0"/>
              <a:t> propane</a:t>
            </a:r>
          </a:p>
        </p:txBody>
      </p:sp>
      <p:sp>
        <p:nvSpPr>
          <p:cNvPr id="12" name="TextBox 11"/>
          <p:cNvSpPr txBox="1"/>
          <p:nvPr/>
        </p:nvSpPr>
        <p:spPr>
          <a:xfrm>
            <a:off x="5029200" y="2743200"/>
            <a:ext cx="1914938" cy="400110"/>
          </a:xfrm>
          <a:prstGeom prst="rect">
            <a:avLst/>
          </a:prstGeom>
          <a:noFill/>
        </p:spPr>
        <p:txBody>
          <a:bodyPr wrap="square" rtlCol="0">
            <a:spAutoFit/>
          </a:bodyPr>
          <a:lstStyle/>
          <a:p>
            <a:r>
              <a:rPr lang="en-US" sz="2000" dirty="0"/>
              <a:t> ethylene</a:t>
            </a:r>
          </a:p>
        </p:txBody>
      </p:sp>
      <p:sp>
        <p:nvSpPr>
          <p:cNvPr id="13" name="TextBox 12"/>
          <p:cNvSpPr txBox="1"/>
          <p:nvPr/>
        </p:nvSpPr>
        <p:spPr>
          <a:xfrm>
            <a:off x="5144261" y="3021036"/>
            <a:ext cx="2449463" cy="400110"/>
          </a:xfrm>
          <a:prstGeom prst="rect">
            <a:avLst/>
          </a:prstGeom>
          <a:noFill/>
        </p:spPr>
        <p:txBody>
          <a:bodyPr wrap="square" rtlCol="0">
            <a:spAutoFit/>
          </a:bodyPr>
          <a:lstStyle/>
          <a:p>
            <a:r>
              <a:rPr lang="en-US" sz="2000" dirty="0"/>
              <a:t>formaldehyde</a:t>
            </a:r>
          </a:p>
        </p:txBody>
      </p:sp>
      <p:sp>
        <p:nvSpPr>
          <p:cNvPr id="14" name="TextBox 13"/>
          <p:cNvSpPr txBox="1"/>
          <p:nvPr/>
        </p:nvSpPr>
        <p:spPr>
          <a:xfrm>
            <a:off x="5073593" y="3345100"/>
            <a:ext cx="2449463" cy="400110"/>
          </a:xfrm>
          <a:prstGeom prst="rect">
            <a:avLst/>
          </a:prstGeom>
          <a:noFill/>
        </p:spPr>
        <p:txBody>
          <a:bodyPr wrap="square" rtlCol="0">
            <a:spAutoFit/>
          </a:bodyPr>
          <a:lstStyle/>
          <a:p>
            <a:r>
              <a:rPr lang="en-US" sz="2000" dirty="0"/>
              <a:t> acetaldehyde</a:t>
            </a:r>
          </a:p>
        </p:txBody>
      </p:sp>
      <p:sp>
        <p:nvSpPr>
          <p:cNvPr id="15" name="TextBox 14"/>
          <p:cNvSpPr txBox="1"/>
          <p:nvPr/>
        </p:nvSpPr>
        <p:spPr>
          <a:xfrm>
            <a:off x="5032746" y="3604325"/>
            <a:ext cx="2449463" cy="400110"/>
          </a:xfrm>
          <a:prstGeom prst="rect">
            <a:avLst/>
          </a:prstGeom>
          <a:noFill/>
        </p:spPr>
        <p:txBody>
          <a:bodyPr wrap="square" rtlCol="0">
            <a:spAutoFit/>
          </a:bodyPr>
          <a:lstStyle/>
          <a:p>
            <a:r>
              <a:rPr lang="en-US" sz="2000" dirty="0"/>
              <a:t> ethanol</a:t>
            </a:r>
          </a:p>
        </p:txBody>
      </p:sp>
      <p:sp>
        <p:nvSpPr>
          <p:cNvPr id="16" name="TextBox 15"/>
          <p:cNvSpPr txBox="1"/>
          <p:nvPr/>
        </p:nvSpPr>
        <p:spPr>
          <a:xfrm>
            <a:off x="1676400" y="5100935"/>
            <a:ext cx="931665" cy="461665"/>
          </a:xfrm>
          <a:prstGeom prst="rect">
            <a:avLst/>
          </a:prstGeom>
          <a:noFill/>
        </p:spPr>
        <p:txBody>
          <a:bodyPr wrap="none" rtlCol="0">
            <a:spAutoFit/>
          </a:bodyPr>
          <a:lstStyle/>
          <a:p>
            <a:r>
              <a:rPr lang="en-US" dirty="0"/>
              <a:t>PM</a:t>
            </a:r>
            <a:r>
              <a:rPr lang="en-US" baseline="-25000" dirty="0"/>
              <a:t>2.5</a:t>
            </a:r>
          </a:p>
        </p:txBody>
      </p:sp>
      <p:pic>
        <p:nvPicPr>
          <p:cNvPr id="17" name="Picture 16" descr="Speciate"/>
          <p:cNvPicPr>
            <a:picLocks noChangeAspect="1"/>
          </p:cNvPicPr>
          <p:nvPr/>
        </p:nvPicPr>
        <p:blipFill rotWithShape="1">
          <a:blip r:embed="rId3"/>
          <a:srcRect t="10569"/>
          <a:stretch/>
        </p:blipFill>
        <p:spPr>
          <a:xfrm>
            <a:off x="2667000" y="4572000"/>
            <a:ext cx="2587369" cy="1676400"/>
          </a:xfrm>
          <a:prstGeom prst="rect">
            <a:avLst/>
          </a:prstGeom>
        </p:spPr>
      </p:pic>
      <p:sp>
        <p:nvSpPr>
          <p:cNvPr id="19" name="TextBox 18"/>
          <p:cNvSpPr txBox="1"/>
          <p:nvPr/>
        </p:nvSpPr>
        <p:spPr>
          <a:xfrm>
            <a:off x="4926701" y="4419600"/>
            <a:ext cx="3988699" cy="400110"/>
          </a:xfrm>
          <a:prstGeom prst="rect">
            <a:avLst/>
          </a:prstGeom>
          <a:noFill/>
        </p:spPr>
        <p:txBody>
          <a:bodyPr wrap="square" rtlCol="0">
            <a:spAutoFit/>
          </a:bodyPr>
          <a:lstStyle/>
          <a:p>
            <a:r>
              <a:rPr lang="en-US" sz="2000" dirty="0"/>
              <a:t> elemental carbon/black carbon</a:t>
            </a:r>
          </a:p>
        </p:txBody>
      </p:sp>
      <p:sp>
        <p:nvSpPr>
          <p:cNvPr id="20" name="TextBox 19"/>
          <p:cNvSpPr txBox="1"/>
          <p:nvPr/>
        </p:nvSpPr>
        <p:spPr>
          <a:xfrm>
            <a:off x="5029200" y="4648200"/>
            <a:ext cx="3074299" cy="400110"/>
          </a:xfrm>
          <a:prstGeom prst="rect">
            <a:avLst/>
          </a:prstGeom>
          <a:noFill/>
        </p:spPr>
        <p:txBody>
          <a:bodyPr wrap="square" rtlCol="0">
            <a:spAutoFit/>
          </a:bodyPr>
          <a:lstStyle/>
          <a:p>
            <a:r>
              <a:rPr lang="en-US" sz="2000" dirty="0"/>
              <a:t> organic carbon</a:t>
            </a:r>
          </a:p>
        </p:txBody>
      </p:sp>
      <p:sp>
        <p:nvSpPr>
          <p:cNvPr id="21" name="TextBox 20"/>
          <p:cNvSpPr txBox="1"/>
          <p:nvPr/>
        </p:nvSpPr>
        <p:spPr>
          <a:xfrm>
            <a:off x="5105400" y="5105400"/>
            <a:ext cx="3074299" cy="400110"/>
          </a:xfrm>
          <a:prstGeom prst="rect">
            <a:avLst/>
          </a:prstGeom>
          <a:noFill/>
        </p:spPr>
        <p:txBody>
          <a:bodyPr wrap="square" rtlCol="0">
            <a:spAutoFit/>
          </a:bodyPr>
          <a:lstStyle/>
          <a:p>
            <a:r>
              <a:rPr lang="en-US" sz="2000" dirty="0"/>
              <a:t> sulfate</a:t>
            </a:r>
          </a:p>
        </p:txBody>
      </p:sp>
      <p:sp>
        <p:nvSpPr>
          <p:cNvPr id="22" name="TextBox 21"/>
          <p:cNvSpPr txBox="1"/>
          <p:nvPr/>
        </p:nvSpPr>
        <p:spPr>
          <a:xfrm>
            <a:off x="5079101" y="4876800"/>
            <a:ext cx="3074299" cy="400110"/>
          </a:xfrm>
          <a:prstGeom prst="rect">
            <a:avLst/>
          </a:prstGeom>
          <a:noFill/>
        </p:spPr>
        <p:txBody>
          <a:bodyPr wrap="square" rtlCol="0">
            <a:spAutoFit/>
          </a:bodyPr>
          <a:lstStyle/>
          <a:p>
            <a:r>
              <a:rPr lang="en-US" sz="2000" dirty="0"/>
              <a:t> nitrate</a:t>
            </a:r>
          </a:p>
        </p:txBody>
      </p:sp>
      <p:sp>
        <p:nvSpPr>
          <p:cNvPr id="23" name="TextBox 22"/>
          <p:cNvSpPr txBox="1"/>
          <p:nvPr/>
        </p:nvSpPr>
        <p:spPr>
          <a:xfrm>
            <a:off x="5079101" y="5334000"/>
            <a:ext cx="3074299" cy="400110"/>
          </a:xfrm>
          <a:prstGeom prst="rect">
            <a:avLst/>
          </a:prstGeom>
          <a:noFill/>
        </p:spPr>
        <p:txBody>
          <a:bodyPr wrap="square" rtlCol="0">
            <a:spAutoFit/>
          </a:bodyPr>
          <a:lstStyle/>
          <a:p>
            <a:r>
              <a:rPr lang="en-US" sz="2000" dirty="0"/>
              <a:t> aluminum</a:t>
            </a:r>
          </a:p>
        </p:txBody>
      </p:sp>
      <p:sp>
        <p:nvSpPr>
          <p:cNvPr id="24" name="TextBox 23"/>
          <p:cNvSpPr txBox="1"/>
          <p:nvPr/>
        </p:nvSpPr>
        <p:spPr>
          <a:xfrm>
            <a:off x="5029200" y="5562600"/>
            <a:ext cx="3074299" cy="400110"/>
          </a:xfrm>
          <a:prstGeom prst="rect">
            <a:avLst/>
          </a:prstGeom>
          <a:noFill/>
        </p:spPr>
        <p:txBody>
          <a:bodyPr wrap="square" rtlCol="0">
            <a:spAutoFit/>
          </a:bodyPr>
          <a:lstStyle/>
          <a:p>
            <a:r>
              <a:rPr lang="en-US" sz="2000" dirty="0"/>
              <a:t> silicon</a:t>
            </a:r>
          </a:p>
        </p:txBody>
      </p:sp>
      <p:sp>
        <p:nvSpPr>
          <p:cNvPr id="25" name="TextBox 24"/>
          <p:cNvSpPr txBox="1"/>
          <p:nvPr/>
        </p:nvSpPr>
        <p:spPr>
          <a:xfrm>
            <a:off x="5002609" y="5791200"/>
            <a:ext cx="3074299" cy="400110"/>
          </a:xfrm>
          <a:prstGeom prst="rect">
            <a:avLst/>
          </a:prstGeom>
          <a:noFill/>
        </p:spPr>
        <p:txBody>
          <a:bodyPr wrap="square" rtlCol="0">
            <a:spAutoFit/>
          </a:bodyPr>
          <a:lstStyle/>
          <a:p>
            <a:r>
              <a:rPr lang="en-US" sz="2000" dirty="0"/>
              <a:t> iron</a:t>
            </a:r>
          </a:p>
        </p:txBody>
      </p:sp>
      <p:sp>
        <p:nvSpPr>
          <p:cNvPr id="26" name="TextBox 25"/>
          <p:cNvSpPr txBox="1"/>
          <p:nvPr>
            <p:extLst/>
          </p:nvPr>
        </p:nvSpPr>
        <p:spPr>
          <a:xfrm>
            <a:off x="4960026" y="3867090"/>
            <a:ext cx="2449463" cy="400110"/>
          </a:xfrm>
          <a:prstGeom prst="rect">
            <a:avLst/>
          </a:prstGeom>
          <a:noFill/>
        </p:spPr>
        <p:txBody>
          <a:bodyPr wrap="square" rtlCol="0" anchor="t">
            <a:spAutoFit/>
          </a:bodyPr>
          <a:lstStyle/>
          <a:p>
            <a:r>
              <a:rPr lang="en-US" sz="2000" dirty="0"/>
              <a:t> etc.</a:t>
            </a:r>
          </a:p>
        </p:txBody>
      </p:sp>
      <p:sp>
        <p:nvSpPr>
          <p:cNvPr id="27" name="TextBox 26"/>
          <p:cNvSpPr txBox="1"/>
          <p:nvPr>
            <p:extLst/>
          </p:nvPr>
        </p:nvSpPr>
        <p:spPr>
          <a:xfrm>
            <a:off x="4926701" y="6019800"/>
            <a:ext cx="2449463" cy="400110"/>
          </a:xfrm>
          <a:prstGeom prst="rect">
            <a:avLst/>
          </a:prstGeom>
          <a:noFill/>
        </p:spPr>
        <p:txBody>
          <a:bodyPr wrap="square" rtlCol="0" anchor="t">
            <a:spAutoFit/>
          </a:bodyPr>
          <a:lstStyle/>
          <a:p>
            <a:r>
              <a:rPr lang="en-US" sz="2000" dirty="0"/>
              <a:t> etc.</a:t>
            </a:r>
          </a:p>
        </p:txBody>
      </p:sp>
      <p:sp>
        <p:nvSpPr>
          <p:cNvPr id="6" name="Footer Placeholder 5">
            <a:extLst>
              <a:ext uri="{FF2B5EF4-FFF2-40B4-BE49-F238E27FC236}">
                <a16:creationId xmlns:a16="http://schemas.microsoft.com/office/drawing/2014/main" id="{99F1AC95-066F-4B73-A61A-76FF7F33874F}"/>
              </a:ext>
            </a:extLst>
          </p:cNvPr>
          <p:cNvSpPr>
            <a:spLocks noGrp="1"/>
          </p:cNvSpPr>
          <p:nvPr>
            <p:ph type="ftr" sz="quarter" idx="11"/>
          </p:nvPr>
        </p:nvSpPr>
        <p:spPr/>
        <p:txBody>
          <a:bodyPr/>
          <a:lstStyle/>
          <a:p>
            <a:pPr>
              <a:defRPr/>
            </a:pPr>
            <a:r>
              <a:rPr lang="en-US" dirty="0"/>
              <a:t>2019 International Emissions Inventory Conference, SPECIATE Training, July 29, 2019</a:t>
            </a:r>
          </a:p>
        </p:txBody>
      </p:sp>
    </p:spTree>
    <p:extLst>
      <p:ext uri="{BB962C8B-B14F-4D97-AF65-F5344CB8AC3E}">
        <p14:creationId xmlns:p14="http://schemas.microsoft.com/office/powerpoint/2010/main" val="7472988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61C894BD-DCE2-4A96-A9AF-225BBEAC2A40}" type="slidenum">
              <a:rPr lang="en-US" smtClean="0"/>
              <a:pPr/>
              <a:t>69</a:t>
            </a:fld>
            <a:endParaRPr lang="en-US"/>
          </a:p>
        </p:txBody>
      </p:sp>
      <p:sp>
        <p:nvSpPr>
          <p:cNvPr id="3" name="Footer Placeholder 2">
            <a:extLst>
              <a:ext uri="{FF2B5EF4-FFF2-40B4-BE49-F238E27FC236}">
                <a16:creationId xmlns:a16="http://schemas.microsoft.com/office/drawing/2014/main" id="{823DC820-727C-4AA8-9218-A95DA79274C9}"/>
              </a:ext>
            </a:extLst>
          </p:cNvPr>
          <p:cNvSpPr>
            <a:spLocks noGrp="1"/>
          </p:cNvSpPr>
          <p:nvPr>
            <p:ph type="ftr" sz="quarter" idx="11"/>
          </p:nvPr>
        </p:nvSpPr>
        <p:spPr/>
        <p:txBody>
          <a:bodyPr/>
          <a:lstStyle/>
          <a:p>
            <a:r>
              <a:rPr lang="en-US"/>
              <a:t>2019 International Emissions Inventory Conference, SPECIATE Training, July 29, 2019</a:t>
            </a:r>
            <a:endParaRPr lang="en-US" dirty="0"/>
          </a:p>
        </p:txBody>
      </p:sp>
      <p:sp>
        <p:nvSpPr>
          <p:cNvPr id="5" name="Title 4"/>
          <p:cNvSpPr>
            <a:spLocks noGrp="1"/>
          </p:cNvSpPr>
          <p:nvPr>
            <p:ph type="title" idx="4294967295"/>
          </p:nvPr>
        </p:nvSpPr>
        <p:spPr>
          <a:xfrm>
            <a:off x="0" y="1828800"/>
            <a:ext cx="9144000" cy="1447800"/>
          </a:xfrm>
          <a:prstGeom prst="rect">
            <a:avLst/>
          </a:prstGeom>
        </p:spPr>
        <p:txBody>
          <a:bodyPr>
            <a:noAutofit/>
          </a:bodyPr>
          <a:lstStyle/>
          <a:p>
            <a:pPr algn="ctr"/>
            <a:r>
              <a:rPr lang="en-US" sz="9600" dirty="0">
                <a:solidFill>
                  <a:srgbClr val="026CB6"/>
                </a:solidFill>
              </a:rPr>
              <a:t>BREAK</a:t>
            </a:r>
            <a:br>
              <a:rPr lang="en-US" sz="9600" dirty="0">
                <a:solidFill>
                  <a:srgbClr val="026CB6"/>
                </a:solidFill>
              </a:rPr>
            </a:br>
            <a:r>
              <a:rPr lang="en-US" sz="9600" dirty="0">
                <a:solidFill>
                  <a:srgbClr val="026CB6"/>
                </a:solidFill>
              </a:rPr>
              <a:t>15 min</a:t>
            </a:r>
          </a:p>
        </p:txBody>
      </p:sp>
    </p:spTree>
    <p:extLst>
      <p:ext uri="{BB962C8B-B14F-4D97-AF65-F5344CB8AC3E}">
        <p14:creationId xmlns:p14="http://schemas.microsoft.com/office/powerpoint/2010/main" val="2410789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BB0D5-EF27-4669-87C9-C961CF5D383D}"/>
              </a:ext>
            </a:extLst>
          </p:cNvPr>
          <p:cNvSpPr>
            <a:spLocks noGrp="1"/>
          </p:cNvSpPr>
          <p:nvPr>
            <p:ph type="title"/>
          </p:nvPr>
        </p:nvSpPr>
        <p:spPr/>
        <p:txBody>
          <a:bodyPr/>
          <a:lstStyle/>
          <a:p>
            <a:r>
              <a:rPr lang="en-US" dirty="0"/>
              <a:t>Guidelines for Data Developers– </a:t>
            </a:r>
            <a:br>
              <a:rPr lang="en-US" dirty="0"/>
            </a:br>
            <a:r>
              <a:rPr lang="en-US" dirty="0"/>
              <a:t>How to add data to SPECIATE</a:t>
            </a:r>
          </a:p>
        </p:txBody>
      </p:sp>
      <p:sp>
        <p:nvSpPr>
          <p:cNvPr id="3" name="Content Placeholder 2">
            <a:extLst>
              <a:ext uri="{FF2B5EF4-FFF2-40B4-BE49-F238E27FC236}">
                <a16:creationId xmlns:a16="http://schemas.microsoft.com/office/drawing/2014/main" id="{050A5E48-0692-4759-8BF7-3B9E20BC73BF}"/>
              </a:ext>
            </a:extLst>
          </p:cNvPr>
          <p:cNvSpPr>
            <a:spLocks noGrp="1"/>
          </p:cNvSpPr>
          <p:nvPr>
            <p:ph idx="1"/>
          </p:nvPr>
        </p:nvSpPr>
        <p:spPr>
          <a:xfrm>
            <a:off x="635876" y="2293879"/>
            <a:ext cx="7772400" cy="3429000"/>
          </a:xfrm>
        </p:spPr>
        <p:txBody>
          <a:bodyPr/>
          <a:lstStyle/>
          <a:p>
            <a:r>
              <a:rPr lang="en-US" dirty="0"/>
              <a:t>Link: Guidelines for Data Developers</a:t>
            </a:r>
          </a:p>
          <a:p>
            <a:endParaRPr lang="en-US" dirty="0"/>
          </a:p>
          <a:p>
            <a:r>
              <a:rPr lang="en-US" dirty="0"/>
              <a:t>Profile description and completeness</a:t>
            </a:r>
          </a:p>
          <a:p>
            <a:r>
              <a:rPr lang="en-US" dirty="0"/>
              <a:t>Quality</a:t>
            </a:r>
          </a:p>
          <a:p>
            <a:r>
              <a:rPr lang="en-US" dirty="0"/>
              <a:t>Format for compiling data</a:t>
            </a:r>
          </a:p>
          <a:p>
            <a:r>
              <a:rPr lang="en-US" dirty="0"/>
              <a:t>Data normalization</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04BC7572-CB55-4A47-BB29-A2B618FDA586}"/>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
        <p:nvSpPr>
          <p:cNvPr id="5" name="Slide Number Placeholder 4">
            <a:extLst>
              <a:ext uri="{FF2B5EF4-FFF2-40B4-BE49-F238E27FC236}">
                <a16:creationId xmlns:a16="http://schemas.microsoft.com/office/drawing/2014/main" id="{5E3ADCF6-2AF5-4404-8854-B562D66F205E}"/>
              </a:ext>
            </a:extLst>
          </p:cNvPr>
          <p:cNvSpPr>
            <a:spLocks noGrp="1"/>
          </p:cNvSpPr>
          <p:nvPr>
            <p:ph type="sldNum" sz="quarter" idx="12"/>
          </p:nvPr>
        </p:nvSpPr>
        <p:spPr/>
        <p:txBody>
          <a:bodyPr/>
          <a:lstStyle/>
          <a:p>
            <a:pPr>
              <a:defRPr/>
            </a:pPr>
            <a:fld id="{BEF2A795-0D1C-4340-A163-773CC4D3E4EC}" type="slidenum">
              <a:rPr lang="en-US" smtClean="0"/>
              <a:pPr>
                <a:defRPr/>
              </a:pPr>
              <a:t>70</a:t>
            </a:fld>
            <a:endParaRPr lang="en-US" dirty="0"/>
          </a:p>
        </p:txBody>
      </p:sp>
    </p:spTree>
    <p:extLst>
      <p:ext uri="{BB962C8B-B14F-4D97-AF65-F5344CB8AC3E}">
        <p14:creationId xmlns:p14="http://schemas.microsoft.com/office/powerpoint/2010/main" val="13860100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BFF54-09D9-43FA-9D48-395851DFD2D2}"/>
              </a:ext>
            </a:extLst>
          </p:cNvPr>
          <p:cNvSpPr>
            <a:spLocks noGrp="1"/>
          </p:cNvSpPr>
          <p:nvPr>
            <p:ph type="title"/>
          </p:nvPr>
        </p:nvSpPr>
        <p:spPr/>
        <p:txBody>
          <a:bodyPr/>
          <a:lstStyle/>
          <a:p>
            <a:r>
              <a:rPr lang="en-US" dirty="0"/>
              <a:t>Guidelines for Data Developers – Completeness </a:t>
            </a:r>
          </a:p>
        </p:txBody>
      </p:sp>
      <p:sp>
        <p:nvSpPr>
          <p:cNvPr id="3" name="Content Placeholder 2">
            <a:extLst>
              <a:ext uri="{FF2B5EF4-FFF2-40B4-BE49-F238E27FC236}">
                <a16:creationId xmlns:a16="http://schemas.microsoft.com/office/drawing/2014/main" id="{CA4B04AF-B05C-4732-8461-17D7CDE8786C}"/>
              </a:ext>
            </a:extLst>
          </p:cNvPr>
          <p:cNvSpPr>
            <a:spLocks noGrp="1"/>
          </p:cNvSpPr>
          <p:nvPr>
            <p:ph idx="1"/>
          </p:nvPr>
        </p:nvSpPr>
        <p:spPr>
          <a:xfrm>
            <a:off x="685800" y="2407169"/>
            <a:ext cx="7772400" cy="3810000"/>
          </a:xfrm>
        </p:spPr>
        <p:txBody>
          <a:bodyPr/>
          <a:lstStyle/>
          <a:p>
            <a:r>
              <a:rPr lang="en-US" dirty="0"/>
              <a:t>Profiles presented as weight percent of chemical species (emission factors optional)</a:t>
            </a:r>
          </a:p>
          <a:p>
            <a:r>
              <a:rPr lang="en-US" dirty="0"/>
              <a:t>Emission source data should </a:t>
            </a:r>
            <a:r>
              <a:rPr lang="en-US" b="1" dirty="0"/>
              <a:t>fully</a:t>
            </a:r>
            <a:r>
              <a:rPr lang="en-US" dirty="0"/>
              <a:t> characterize the source emissions (an entire suite of species)</a:t>
            </a:r>
          </a:p>
          <a:p>
            <a:pPr lvl="1"/>
            <a:r>
              <a:rPr lang="en-US" dirty="0"/>
              <a:t>It is possible that you will need more than one test and analysis method</a:t>
            </a:r>
          </a:p>
          <a:p>
            <a:r>
              <a:rPr lang="en-US" dirty="0"/>
              <a:t>For particulate matter emission source profiles, the size fraction of the PM should always be included</a:t>
            </a:r>
          </a:p>
          <a:p>
            <a:pPr marL="284163" lvl="1" indent="0">
              <a:buNone/>
            </a:pPr>
            <a:endParaRPr lang="en-US" dirty="0"/>
          </a:p>
        </p:txBody>
      </p:sp>
      <p:sp>
        <p:nvSpPr>
          <p:cNvPr id="4" name="Footer Placeholder 3">
            <a:extLst>
              <a:ext uri="{FF2B5EF4-FFF2-40B4-BE49-F238E27FC236}">
                <a16:creationId xmlns:a16="http://schemas.microsoft.com/office/drawing/2014/main" id="{39CF92F1-470A-4EDB-A401-FAFE1284F69F}"/>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
        <p:nvSpPr>
          <p:cNvPr id="5" name="Slide Number Placeholder 4">
            <a:extLst>
              <a:ext uri="{FF2B5EF4-FFF2-40B4-BE49-F238E27FC236}">
                <a16:creationId xmlns:a16="http://schemas.microsoft.com/office/drawing/2014/main" id="{655669FB-4532-4D62-8F8E-9C18DA932B9C}"/>
              </a:ext>
            </a:extLst>
          </p:cNvPr>
          <p:cNvSpPr>
            <a:spLocks noGrp="1"/>
          </p:cNvSpPr>
          <p:nvPr>
            <p:ph type="sldNum" sz="quarter" idx="12"/>
          </p:nvPr>
        </p:nvSpPr>
        <p:spPr/>
        <p:txBody>
          <a:bodyPr/>
          <a:lstStyle/>
          <a:p>
            <a:pPr>
              <a:defRPr/>
            </a:pPr>
            <a:fld id="{BEF2A795-0D1C-4340-A163-773CC4D3E4EC}" type="slidenum">
              <a:rPr lang="en-US" smtClean="0"/>
              <a:pPr>
                <a:defRPr/>
              </a:pPr>
              <a:t>71</a:t>
            </a:fld>
            <a:endParaRPr lang="en-US" dirty="0"/>
          </a:p>
        </p:txBody>
      </p:sp>
    </p:spTree>
    <p:extLst>
      <p:ext uri="{BB962C8B-B14F-4D97-AF65-F5344CB8AC3E}">
        <p14:creationId xmlns:p14="http://schemas.microsoft.com/office/powerpoint/2010/main" val="40804454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BFF54-09D9-43FA-9D48-395851DFD2D2}"/>
              </a:ext>
            </a:extLst>
          </p:cNvPr>
          <p:cNvSpPr>
            <a:spLocks noGrp="1"/>
          </p:cNvSpPr>
          <p:nvPr>
            <p:ph type="title"/>
          </p:nvPr>
        </p:nvSpPr>
        <p:spPr/>
        <p:txBody>
          <a:bodyPr/>
          <a:lstStyle/>
          <a:p>
            <a:r>
              <a:rPr lang="en-US" dirty="0"/>
              <a:t>Guidelines for Data Developers – Quality </a:t>
            </a:r>
          </a:p>
        </p:txBody>
      </p:sp>
      <p:sp>
        <p:nvSpPr>
          <p:cNvPr id="3" name="Content Placeholder 2">
            <a:extLst>
              <a:ext uri="{FF2B5EF4-FFF2-40B4-BE49-F238E27FC236}">
                <a16:creationId xmlns:a16="http://schemas.microsoft.com/office/drawing/2014/main" id="{CA4B04AF-B05C-4732-8461-17D7CDE8786C}"/>
              </a:ext>
            </a:extLst>
          </p:cNvPr>
          <p:cNvSpPr>
            <a:spLocks noGrp="1"/>
          </p:cNvSpPr>
          <p:nvPr>
            <p:ph idx="1"/>
          </p:nvPr>
        </p:nvSpPr>
        <p:spPr>
          <a:xfrm>
            <a:off x="685800" y="2407169"/>
            <a:ext cx="7772400" cy="3810000"/>
          </a:xfrm>
        </p:spPr>
        <p:txBody>
          <a:bodyPr/>
          <a:lstStyle/>
          <a:p>
            <a:r>
              <a:rPr lang="en-US" dirty="0"/>
              <a:t>Inherent value of profile is demonstrated by the QSCORE criteria</a:t>
            </a:r>
          </a:p>
          <a:p>
            <a:r>
              <a:rPr lang="en-US" dirty="0"/>
              <a:t>The QSCORE questions are provided in the Guidelines</a:t>
            </a:r>
          </a:p>
          <a:p>
            <a:pPr marL="284163" lvl="1" indent="0">
              <a:buNone/>
            </a:pPr>
            <a:endParaRPr lang="en-US" dirty="0"/>
          </a:p>
        </p:txBody>
      </p:sp>
      <p:sp>
        <p:nvSpPr>
          <p:cNvPr id="4" name="Footer Placeholder 3">
            <a:extLst>
              <a:ext uri="{FF2B5EF4-FFF2-40B4-BE49-F238E27FC236}">
                <a16:creationId xmlns:a16="http://schemas.microsoft.com/office/drawing/2014/main" id="{39CF92F1-470A-4EDB-A401-FAFE1284F69F}"/>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
        <p:nvSpPr>
          <p:cNvPr id="5" name="Slide Number Placeholder 4">
            <a:extLst>
              <a:ext uri="{FF2B5EF4-FFF2-40B4-BE49-F238E27FC236}">
                <a16:creationId xmlns:a16="http://schemas.microsoft.com/office/drawing/2014/main" id="{655669FB-4532-4D62-8F8E-9C18DA932B9C}"/>
              </a:ext>
            </a:extLst>
          </p:cNvPr>
          <p:cNvSpPr>
            <a:spLocks noGrp="1"/>
          </p:cNvSpPr>
          <p:nvPr>
            <p:ph type="sldNum" sz="quarter" idx="12"/>
          </p:nvPr>
        </p:nvSpPr>
        <p:spPr/>
        <p:txBody>
          <a:bodyPr/>
          <a:lstStyle/>
          <a:p>
            <a:pPr>
              <a:defRPr/>
            </a:pPr>
            <a:fld id="{BEF2A795-0D1C-4340-A163-773CC4D3E4EC}" type="slidenum">
              <a:rPr lang="en-US" smtClean="0"/>
              <a:pPr>
                <a:defRPr/>
              </a:pPr>
              <a:t>72</a:t>
            </a:fld>
            <a:endParaRPr lang="en-US" dirty="0"/>
          </a:p>
        </p:txBody>
      </p:sp>
    </p:spTree>
    <p:extLst>
      <p:ext uri="{BB962C8B-B14F-4D97-AF65-F5344CB8AC3E}">
        <p14:creationId xmlns:p14="http://schemas.microsoft.com/office/powerpoint/2010/main" val="26751068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658C0-2613-44D5-A7F0-6B4D2C23B8EA}"/>
              </a:ext>
            </a:extLst>
          </p:cNvPr>
          <p:cNvSpPr>
            <a:spLocks noGrp="1"/>
          </p:cNvSpPr>
          <p:nvPr>
            <p:ph type="title"/>
          </p:nvPr>
        </p:nvSpPr>
        <p:spPr/>
        <p:txBody>
          <a:bodyPr/>
          <a:lstStyle/>
          <a:p>
            <a:r>
              <a:rPr lang="en-US" dirty="0"/>
              <a:t>Guidelines for Data Developers – Format for Compiling Data</a:t>
            </a:r>
            <a:br>
              <a:rPr lang="en-US" dirty="0"/>
            </a:br>
            <a:endParaRPr lang="en-US" dirty="0"/>
          </a:p>
        </p:txBody>
      </p:sp>
      <p:sp>
        <p:nvSpPr>
          <p:cNvPr id="3" name="Content Placeholder 2">
            <a:extLst>
              <a:ext uri="{FF2B5EF4-FFF2-40B4-BE49-F238E27FC236}">
                <a16:creationId xmlns:a16="http://schemas.microsoft.com/office/drawing/2014/main" id="{9AA3B01E-3FCA-4F14-B1F0-FDF69D74B515}"/>
              </a:ext>
            </a:extLst>
          </p:cNvPr>
          <p:cNvSpPr>
            <a:spLocks noGrp="1"/>
          </p:cNvSpPr>
          <p:nvPr>
            <p:ph idx="1"/>
          </p:nvPr>
        </p:nvSpPr>
        <p:spPr>
          <a:xfrm>
            <a:off x="685800" y="2394488"/>
            <a:ext cx="7772400" cy="3429000"/>
          </a:xfrm>
        </p:spPr>
        <p:txBody>
          <a:bodyPr/>
          <a:lstStyle/>
          <a:p>
            <a:r>
              <a:rPr lang="en-US" dirty="0"/>
              <a:t>SPECIATE is an Access database </a:t>
            </a:r>
          </a:p>
          <a:p>
            <a:r>
              <a:rPr lang="en-US" dirty="0"/>
              <a:t>To add your own data – Microsoft Excel Template</a:t>
            </a:r>
          </a:p>
          <a:p>
            <a:r>
              <a:rPr lang="en-US" dirty="0"/>
              <a:t>Data tabs in SPECIATE Data Template:	</a:t>
            </a:r>
          </a:p>
          <a:p>
            <a:pPr lvl="1"/>
            <a:r>
              <a:rPr lang="en-US" dirty="0"/>
              <a:t>RAWDATA </a:t>
            </a:r>
          </a:p>
          <a:p>
            <a:pPr lvl="2"/>
            <a:r>
              <a:rPr lang="en-US" dirty="0"/>
              <a:t>Example</a:t>
            </a:r>
          </a:p>
          <a:p>
            <a:pPr lvl="2"/>
            <a:r>
              <a:rPr lang="en-US" dirty="0"/>
              <a:t>Instructions</a:t>
            </a:r>
          </a:p>
          <a:p>
            <a:pPr lvl="1"/>
            <a:r>
              <a:rPr lang="en-US" dirty="0"/>
              <a:t>PROFILES</a:t>
            </a:r>
          </a:p>
          <a:p>
            <a:pPr lvl="1"/>
            <a:r>
              <a:rPr lang="en-US" dirty="0"/>
              <a:t>SPECIES</a:t>
            </a:r>
          </a:p>
          <a:p>
            <a:pPr lvl="1"/>
            <a:r>
              <a:rPr lang="en-US" dirty="0" err="1"/>
              <a:t>MasterReferenceList</a:t>
            </a:r>
            <a:endParaRPr lang="en-US" dirty="0"/>
          </a:p>
        </p:txBody>
      </p:sp>
      <p:sp>
        <p:nvSpPr>
          <p:cNvPr id="4" name="Footer Placeholder 3">
            <a:extLst>
              <a:ext uri="{FF2B5EF4-FFF2-40B4-BE49-F238E27FC236}">
                <a16:creationId xmlns:a16="http://schemas.microsoft.com/office/drawing/2014/main" id="{06E55A26-7D5A-4DC3-B8C5-655BD2E07944}"/>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
        <p:nvSpPr>
          <p:cNvPr id="5" name="Slide Number Placeholder 4">
            <a:extLst>
              <a:ext uri="{FF2B5EF4-FFF2-40B4-BE49-F238E27FC236}">
                <a16:creationId xmlns:a16="http://schemas.microsoft.com/office/drawing/2014/main" id="{536C073F-AD17-4A4B-8CC3-2E906762F36A}"/>
              </a:ext>
            </a:extLst>
          </p:cNvPr>
          <p:cNvSpPr>
            <a:spLocks noGrp="1"/>
          </p:cNvSpPr>
          <p:nvPr>
            <p:ph type="sldNum" sz="quarter" idx="12"/>
          </p:nvPr>
        </p:nvSpPr>
        <p:spPr/>
        <p:txBody>
          <a:bodyPr/>
          <a:lstStyle/>
          <a:p>
            <a:pPr>
              <a:defRPr/>
            </a:pPr>
            <a:fld id="{BEF2A795-0D1C-4340-A163-773CC4D3E4EC}" type="slidenum">
              <a:rPr lang="en-US" smtClean="0"/>
              <a:pPr>
                <a:defRPr/>
              </a:pPr>
              <a:t>73</a:t>
            </a:fld>
            <a:endParaRPr lang="en-US" dirty="0"/>
          </a:p>
        </p:txBody>
      </p:sp>
    </p:spTree>
    <p:extLst>
      <p:ext uri="{BB962C8B-B14F-4D97-AF65-F5344CB8AC3E}">
        <p14:creationId xmlns:p14="http://schemas.microsoft.com/office/powerpoint/2010/main" val="24532115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762000"/>
            <a:ext cx="7620000" cy="1121592"/>
          </a:xfrm>
        </p:spPr>
        <p:txBody>
          <a:bodyPr anchor="t"/>
          <a:lstStyle/>
          <a:p>
            <a:r>
              <a:rPr lang="en-US" sz="3600" dirty="0"/>
              <a:t>THE SPECIATE WORKGROUP AND FUTURE PLANS</a:t>
            </a:r>
          </a:p>
        </p:txBody>
      </p:sp>
      <p:sp>
        <p:nvSpPr>
          <p:cNvPr id="3" name="Content Placeholder 2"/>
          <p:cNvSpPr>
            <a:spLocks noGrp="1"/>
          </p:cNvSpPr>
          <p:nvPr>
            <p:ph idx="1"/>
          </p:nvPr>
        </p:nvSpPr>
        <p:spPr>
          <a:xfrm>
            <a:off x="619125" y="2135077"/>
            <a:ext cx="7772400" cy="3543300"/>
          </a:xfrm>
        </p:spPr>
        <p:txBody>
          <a:bodyPr anchor="t"/>
          <a:lstStyle/>
          <a:p>
            <a:r>
              <a:rPr lang="en-US" dirty="0"/>
              <a:t>EPA’s SPECIATE Workgroup</a:t>
            </a:r>
          </a:p>
          <a:p>
            <a:r>
              <a:rPr lang="en-US" dirty="0"/>
              <a:t>Modelers tell us what is important</a:t>
            </a:r>
          </a:p>
          <a:p>
            <a:r>
              <a:rPr lang="en-US" dirty="0"/>
              <a:t>Ongoing literature searches</a:t>
            </a:r>
          </a:p>
          <a:p>
            <a:r>
              <a:rPr lang="en-US" dirty="0"/>
              <a:t>Peer-reviewed journal articles preferred</a:t>
            </a:r>
          </a:p>
          <a:p>
            <a:r>
              <a:rPr lang="en-US" dirty="0"/>
              <a:t>The “Master List” of references</a:t>
            </a:r>
          </a:p>
          <a:p>
            <a:r>
              <a:rPr lang="en-US" dirty="0"/>
              <a:t>Needs Analysis Project</a:t>
            </a:r>
            <a:r>
              <a:rPr lang="en-US" dirty="0">
                <a:cs typeface="Arial"/>
              </a:rPr>
              <a:t> - data gaps</a:t>
            </a:r>
          </a:p>
          <a:p>
            <a:r>
              <a:rPr lang="en-US" dirty="0">
                <a:cs typeface="Arial"/>
              </a:rPr>
              <a:t>If you’re interested in having your data in SPECIATE you can voluntarily consult the Guidelines for Data Developers and send questions to: SPECIATE_WG@epa.gov</a:t>
            </a: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EF2A795-0D1C-4340-A163-773CC4D3E4EC}" type="slidenum">
              <a:rPr kumimoji="0" lang="en-US" i="0" u="none" strike="noStrike" kern="0" cap="none" spc="0" normalizeH="0" baseline="0" noProof="0" smtClean="0">
                <a:ln>
                  <a:noFill/>
                </a:ln>
                <a:effectLst/>
                <a:uLnTx/>
                <a:uFillTx/>
              </a:rPr>
              <a:pPr marL="0" marR="0" lvl="0" indent="0" defTabSz="914400" eaLnBrk="1" fontAlgn="auto" latinLnBrk="0" hangingPunct="1">
                <a:lnSpc>
                  <a:spcPct val="100000"/>
                </a:lnSpc>
                <a:spcBef>
                  <a:spcPts val="0"/>
                </a:spcBef>
                <a:spcAft>
                  <a:spcPts val="0"/>
                </a:spcAft>
                <a:buClrTx/>
                <a:buSzTx/>
                <a:buFontTx/>
                <a:buNone/>
                <a:tabLst/>
                <a:defRPr/>
              </a:pPr>
              <a:t>74</a:t>
            </a:fld>
            <a:endParaRPr kumimoji="0" lang="en-US" i="0" u="none" strike="noStrike" kern="0" cap="none" spc="0" normalizeH="0" baseline="0" noProof="0" dirty="0">
              <a:ln>
                <a:noFill/>
              </a:ln>
              <a:effectLst/>
              <a:uLnTx/>
              <a:uFillTx/>
            </a:endParaRPr>
          </a:p>
        </p:txBody>
      </p:sp>
      <p:sp>
        <p:nvSpPr>
          <p:cNvPr id="4" name="Footer Placeholder 3">
            <a:extLst>
              <a:ext uri="{FF2B5EF4-FFF2-40B4-BE49-F238E27FC236}">
                <a16:creationId xmlns:a16="http://schemas.microsoft.com/office/drawing/2014/main" id="{407A86F5-A345-4F52-9F57-98BAFE876088}"/>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32439220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685800"/>
            <a:ext cx="7620000" cy="609600"/>
          </a:xfrm>
        </p:spPr>
        <p:txBody>
          <a:bodyPr/>
          <a:lstStyle/>
          <a:p>
            <a:r>
              <a:rPr lang="en-US" dirty="0"/>
              <a:t>FUTURE SPECIATE PLANS</a:t>
            </a:r>
          </a:p>
        </p:txBody>
      </p:sp>
      <p:sp>
        <p:nvSpPr>
          <p:cNvPr id="4" name="Content Placeholder 3"/>
          <p:cNvSpPr>
            <a:spLocks noGrp="1"/>
          </p:cNvSpPr>
          <p:nvPr>
            <p:ph idx="1"/>
            <p:extLst/>
          </p:nvPr>
        </p:nvSpPr>
        <p:spPr>
          <a:xfrm>
            <a:off x="609157" y="1676400"/>
            <a:ext cx="7892662" cy="4343400"/>
          </a:xfrm>
        </p:spPr>
        <p:txBody>
          <a:bodyPr anchor="t"/>
          <a:lstStyle/>
          <a:p>
            <a:r>
              <a:rPr lang="en-US" dirty="0"/>
              <a:t>Interim SPECIATE releases</a:t>
            </a:r>
          </a:p>
          <a:p>
            <a:r>
              <a:rPr lang="en-US" dirty="0"/>
              <a:t>Develop Standard Operating Procedure (SOP) for SPECIATE Profile Selection, Collection, and Entry</a:t>
            </a:r>
          </a:p>
          <a:p>
            <a:pPr marL="458470" lvl="1"/>
            <a:r>
              <a:rPr lang="en-US" sz="2000" dirty="0"/>
              <a:t>Improve Documentation of Metrics and Processes</a:t>
            </a:r>
            <a:endParaRPr lang="en-US" sz="2000" dirty="0">
              <a:cs typeface="Arial"/>
            </a:endParaRPr>
          </a:p>
          <a:p>
            <a:r>
              <a:rPr lang="en-US" dirty="0"/>
              <a:t>ACCESS database structure improvements (e.g. an improved reference structure)</a:t>
            </a:r>
            <a:endParaRPr lang="en-US" dirty="0">
              <a:cs typeface="Arial"/>
            </a:endParaRPr>
          </a:p>
          <a:p>
            <a:r>
              <a:rPr lang="en-US" dirty="0"/>
              <a:t>Add new/improved profiles</a:t>
            </a:r>
            <a:endParaRPr lang="en-US" sz="2000" dirty="0"/>
          </a:p>
        </p:txBody>
      </p:sp>
      <p:sp>
        <p:nvSpPr>
          <p:cNvPr id="6" name="Slide Number Placeholder 5"/>
          <p:cNvSpPr>
            <a:spLocks noGrp="1"/>
          </p:cNvSpPr>
          <p:nvPr>
            <p:ph type="sldNum" sz="quarter" idx="12"/>
          </p:nvPr>
        </p:nvSpPr>
        <p:spPr/>
        <p:txBody>
          <a:bodyPr/>
          <a:lstStyle/>
          <a:p>
            <a:pPr>
              <a:defRPr/>
            </a:pPr>
            <a:fld id="{BEF2A795-0D1C-4340-A163-773CC4D3E4EC}" type="slidenum">
              <a:rPr lang="en-US" smtClean="0"/>
              <a:pPr>
                <a:defRPr/>
              </a:pPr>
              <a:t>75</a:t>
            </a:fld>
            <a:endParaRPr lang="en-US" dirty="0"/>
          </a:p>
        </p:txBody>
      </p:sp>
      <p:sp>
        <p:nvSpPr>
          <p:cNvPr id="2" name="Footer Placeholder 1">
            <a:extLst>
              <a:ext uri="{FF2B5EF4-FFF2-40B4-BE49-F238E27FC236}">
                <a16:creationId xmlns:a16="http://schemas.microsoft.com/office/drawing/2014/main" id="{6BC13666-91E7-4D3E-A716-881356AA024E}"/>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29717933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4000" dirty="0">
                <a:cs typeface="Arial"/>
              </a:rPr>
              <a:t>QUESTIONS?</a:t>
            </a:r>
          </a:p>
        </p:txBody>
      </p:sp>
      <p:sp>
        <p:nvSpPr>
          <p:cNvPr id="3" name="Content Placeholder 2"/>
          <p:cNvSpPr>
            <a:spLocks noGrp="1"/>
          </p:cNvSpPr>
          <p:nvPr>
            <p:ph idx="1"/>
          </p:nvPr>
        </p:nvSpPr>
        <p:spPr>
          <a:xfrm>
            <a:off x="1114425" y="2647950"/>
            <a:ext cx="5832333" cy="3429000"/>
          </a:xfrm>
        </p:spPr>
        <p:txBody>
          <a:bodyPr anchor="t"/>
          <a:lstStyle/>
          <a:p>
            <a:pPr marL="0" indent="0">
              <a:buNone/>
            </a:pPr>
            <a:r>
              <a:rPr lang="en-US" sz="3200" dirty="0">
                <a:cs typeface="Arial"/>
              </a:rPr>
              <a:t>Are there any questions on what we've covered so far?</a:t>
            </a:r>
          </a:p>
        </p:txBody>
      </p:sp>
      <p:sp>
        <p:nvSpPr>
          <p:cNvPr id="5" name="Slide Number Placeholder 4"/>
          <p:cNvSpPr>
            <a:spLocks noGrp="1"/>
          </p:cNvSpPr>
          <p:nvPr>
            <p:ph type="sldNum" sz="quarter" idx="12"/>
          </p:nvPr>
        </p:nvSpPr>
        <p:spPr/>
        <p:txBody>
          <a:bodyPr/>
          <a:lstStyle/>
          <a:p>
            <a:pPr>
              <a:defRPr/>
            </a:pPr>
            <a:fld id="{BEF2A795-0D1C-4340-A163-773CC4D3E4EC}" type="slidenum">
              <a:rPr lang="en-US"/>
              <a:pPr>
                <a:defRPr/>
              </a:pPr>
              <a:t>76</a:t>
            </a:fld>
            <a:endParaRPr lang="en-US" dirty="0"/>
          </a:p>
        </p:txBody>
      </p:sp>
      <p:sp>
        <p:nvSpPr>
          <p:cNvPr id="6" name="Footer Placeholder 5">
            <a:extLst>
              <a:ext uri="{FF2B5EF4-FFF2-40B4-BE49-F238E27FC236}">
                <a16:creationId xmlns:a16="http://schemas.microsoft.com/office/drawing/2014/main" id="{F55AB947-12D5-4E2A-8DE5-A0C952EDBD60}"/>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7636761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0FD1D-7678-4CBB-983A-1AB482E5A732}"/>
              </a:ext>
            </a:extLst>
          </p:cNvPr>
          <p:cNvSpPr>
            <a:spLocks noGrp="1"/>
          </p:cNvSpPr>
          <p:nvPr>
            <p:ph type="title"/>
          </p:nvPr>
        </p:nvSpPr>
        <p:spPr>
          <a:xfrm>
            <a:off x="1447800" y="381000"/>
            <a:ext cx="6324600" cy="990600"/>
          </a:xfrm>
        </p:spPr>
        <p:txBody>
          <a:bodyPr/>
          <a:lstStyle/>
          <a:p>
            <a:r>
              <a:rPr lang="en-US" sz="3200" dirty="0"/>
              <a:t>Speciation provides inputs to </a:t>
            </a:r>
            <a:br>
              <a:rPr lang="en-US" sz="3200" dirty="0"/>
            </a:br>
            <a:r>
              <a:rPr lang="en-US" sz="3200" dirty="0"/>
              <a:t>Air Quality Models (AQMs)</a:t>
            </a:r>
          </a:p>
        </p:txBody>
      </p:sp>
      <p:sp>
        <p:nvSpPr>
          <p:cNvPr id="3" name="Content Placeholder 2">
            <a:extLst>
              <a:ext uri="{FF2B5EF4-FFF2-40B4-BE49-F238E27FC236}">
                <a16:creationId xmlns:a16="http://schemas.microsoft.com/office/drawing/2014/main" id="{F5675060-C4C2-440A-9EB5-32EB348D4DCC}"/>
              </a:ext>
            </a:extLst>
          </p:cNvPr>
          <p:cNvSpPr>
            <a:spLocks noGrp="1"/>
          </p:cNvSpPr>
          <p:nvPr>
            <p:ph idx="1"/>
          </p:nvPr>
        </p:nvSpPr>
        <p:spPr>
          <a:xfrm>
            <a:off x="635876" y="1524001"/>
            <a:ext cx="7772400" cy="3429000"/>
          </a:xfrm>
        </p:spPr>
        <p:txBody>
          <a:bodyPr/>
          <a:lstStyle/>
          <a:p>
            <a:r>
              <a:rPr lang="en-US" sz="2000" dirty="0"/>
              <a:t>Atmospheric chemistry consists of millions of reactions among many thousands of chemical compounds  </a:t>
            </a:r>
          </a:p>
          <a:p>
            <a:r>
              <a:rPr lang="en-US" sz="2000" dirty="0"/>
              <a:t>AQMs use a condensed </a:t>
            </a:r>
            <a:r>
              <a:rPr lang="en-US" sz="2000" u="sng" dirty="0"/>
              <a:t>chemical mechanism </a:t>
            </a:r>
            <a:r>
              <a:rPr lang="en-US" sz="2000" dirty="0"/>
              <a:t>with a manageable number of reactions and model species</a:t>
            </a:r>
          </a:p>
          <a:p>
            <a:pPr lvl="1"/>
            <a:r>
              <a:rPr lang="en-US" sz="1600" dirty="0"/>
              <a:t>CB05, CB6</a:t>
            </a:r>
          </a:p>
          <a:p>
            <a:pPr lvl="1"/>
            <a:r>
              <a:rPr lang="en-US" sz="1600" dirty="0"/>
              <a:t>SAPRC99, SAPRC07, SAPRC11</a:t>
            </a:r>
          </a:p>
          <a:p>
            <a:pPr lvl="1"/>
            <a:r>
              <a:rPr lang="en-US" sz="1600" dirty="0"/>
              <a:t>RACM2</a:t>
            </a:r>
          </a:p>
          <a:p>
            <a:pPr lvl="1"/>
            <a:r>
              <a:rPr lang="en-US" sz="1600" dirty="0"/>
              <a:t>CRIv2r5, and more</a:t>
            </a:r>
          </a:p>
          <a:p>
            <a:r>
              <a:rPr lang="en-US" sz="2000" dirty="0"/>
              <a:t>A chemical mechanism provides a basis for computer modeling studies of ozone, particulate matter (PM), visibility, acid deposition and air toxics issues</a:t>
            </a:r>
          </a:p>
          <a:p>
            <a:r>
              <a:rPr lang="en-US" sz="2000" dirty="0"/>
              <a:t>Chemical mechanisms require assignments of real compounds to model species of the condensed mechanism </a:t>
            </a:r>
          </a:p>
          <a:p>
            <a:r>
              <a:rPr lang="en-US" sz="2000" dirty="0"/>
              <a:t>Inventories with speciation get you the real compounds, but you need the model species</a:t>
            </a:r>
          </a:p>
        </p:txBody>
      </p:sp>
      <p:sp>
        <p:nvSpPr>
          <p:cNvPr id="4" name="Footer Placeholder 3">
            <a:extLst>
              <a:ext uri="{FF2B5EF4-FFF2-40B4-BE49-F238E27FC236}">
                <a16:creationId xmlns:a16="http://schemas.microsoft.com/office/drawing/2014/main" id="{ADBD473C-1A66-46CD-825B-C63C101F2019}"/>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
        <p:nvSpPr>
          <p:cNvPr id="5" name="Slide Number Placeholder 4">
            <a:extLst>
              <a:ext uri="{FF2B5EF4-FFF2-40B4-BE49-F238E27FC236}">
                <a16:creationId xmlns:a16="http://schemas.microsoft.com/office/drawing/2014/main" id="{9CE2768E-D854-46D7-AD7F-0D6E3D4F1D26}"/>
              </a:ext>
            </a:extLst>
          </p:cNvPr>
          <p:cNvSpPr>
            <a:spLocks noGrp="1"/>
          </p:cNvSpPr>
          <p:nvPr>
            <p:ph type="sldNum" sz="quarter" idx="12"/>
          </p:nvPr>
        </p:nvSpPr>
        <p:spPr/>
        <p:txBody>
          <a:bodyPr/>
          <a:lstStyle/>
          <a:p>
            <a:pPr>
              <a:defRPr/>
            </a:pPr>
            <a:fld id="{BEF2A795-0D1C-4340-A163-773CC4D3E4EC}" type="slidenum">
              <a:rPr lang="en-US" smtClean="0"/>
              <a:pPr>
                <a:defRPr/>
              </a:pPr>
              <a:t>77</a:t>
            </a:fld>
            <a:endParaRPr lang="en-US" dirty="0"/>
          </a:p>
        </p:txBody>
      </p:sp>
    </p:spTree>
    <p:extLst>
      <p:ext uri="{BB962C8B-B14F-4D97-AF65-F5344CB8AC3E}">
        <p14:creationId xmlns:p14="http://schemas.microsoft.com/office/powerpoint/2010/main" val="21384677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74735C-367D-4D12-939B-E98525D3644D}"/>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
        <p:nvSpPr>
          <p:cNvPr id="5" name="Slide Number Placeholder 4">
            <a:extLst>
              <a:ext uri="{FF2B5EF4-FFF2-40B4-BE49-F238E27FC236}">
                <a16:creationId xmlns:a16="http://schemas.microsoft.com/office/drawing/2014/main" id="{B626BA74-52DF-4C17-87D8-5B23901EDD1B}"/>
              </a:ext>
            </a:extLst>
          </p:cNvPr>
          <p:cNvSpPr>
            <a:spLocks noGrp="1"/>
          </p:cNvSpPr>
          <p:nvPr>
            <p:ph type="sldNum" sz="quarter" idx="12"/>
          </p:nvPr>
        </p:nvSpPr>
        <p:spPr/>
        <p:txBody>
          <a:bodyPr/>
          <a:lstStyle/>
          <a:p>
            <a:pPr>
              <a:defRPr/>
            </a:pPr>
            <a:fld id="{BEF2A795-0D1C-4340-A163-773CC4D3E4EC}" type="slidenum">
              <a:rPr lang="en-US" smtClean="0"/>
              <a:pPr>
                <a:defRPr/>
              </a:pPr>
              <a:t>78</a:t>
            </a:fld>
            <a:endParaRPr lang="en-US" dirty="0"/>
          </a:p>
        </p:txBody>
      </p:sp>
      <p:sp>
        <p:nvSpPr>
          <p:cNvPr id="6" name="Title 1">
            <a:extLst>
              <a:ext uri="{FF2B5EF4-FFF2-40B4-BE49-F238E27FC236}">
                <a16:creationId xmlns:a16="http://schemas.microsoft.com/office/drawing/2014/main" id="{B095259C-59BE-465B-A4B9-FE38A5D8A340}"/>
              </a:ext>
            </a:extLst>
          </p:cNvPr>
          <p:cNvSpPr>
            <a:spLocks noGrp="1"/>
          </p:cNvSpPr>
          <p:nvPr>
            <p:ph type="title"/>
          </p:nvPr>
        </p:nvSpPr>
        <p:spPr>
          <a:xfrm>
            <a:off x="706242" y="728175"/>
            <a:ext cx="7620000" cy="990600"/>
          </a:xfrm>
        </p:spPr>
        <p:txBody>
          <a:bodyPr/>
          <a:lstStyle/>
          <a:p>
            <a:r>
              <a:rPr lang="en-US" dirty="0"/>
              <a:t>SPECIATION FOR AQ MODELING</a:t>
            </a:r>
          </a:p>
        </p:txBody>
      </p:sp>
      <p:cxnSp>
        <p:nvCxnSpPr>
          <p:cNvPr id="56" name="Straight Arrow Connector 55">
            <a:extLst>
              <a:ext uri="{FF2B5EF4-FFF2-40B4-BE49-F238E27FC236}">
                <a16:creationId xmlns:a16="http://schemas.microsoft.com/office/drawing/2014/main" id="{DE98A749-BA6C-4FE6-8601-6B77D809C744}"/>
              </a:ext>
              <a:ext uri="{C183D7F6-B498-43B3-948B-1728B52AA6E4}">
                <adec:decorative xmlns:adec="http://schemas.microsoft.com/office/drawing/2017/decorative" val="1"/>
              </a:ext>
            </a:extLst>
          </p:cNvPr>
          <p:cNvCxnSpPr/>
          <p:nvPr/>
        </p:nvCxnSpPr>
        <p:spPr>
          <a:xfrm>
            <a:off x="5012267" y="4716496"/>
            <a:ext cx="466838" cy="0"/>
          </a:xfrm>
          <a:prstGeom prst="straightConnector1">
            <a:avLst/>
          </a:prstGeom>
          <a:noFill/>
          <a:ln w="9525" cap="flat" cmpd="sng" algn="ctr">
            <a:solidFill>
              <a:srgbClr val="4F81BD"/>
            </a:solidFill>
            <a:prstDash val="solid"/>
            <a:tailEnd type="triangle"/>
          </a:ln>
          <a:effectLst/>
        </p:spPr>
      </p:cxnSp>
      <p:cxnSp>
        <p:nvCxnSpPr>
          <p:cNvPr id="57" name="Straight Arrow Connector 56">
            <a:extLst>
              <a:ext uri="{FF2B5EF4-FFF2-40B4-BE49-F238E27FC236}">
                <a16:creationId xmlns:a16="http://schemas.microsoft.com/office/drawing/2014/main" id="{F9716958-EC19-47D5-8F5D-B48F2350564A}"/>
              </a:ext>
              <a:ext uri="{C183D7F6-B498-43B3-948B-1728B52AA6E4}">
                <adec:decorative xmlns:adec="http://schemas.microsoft.com/office/drawing/2017/decorative" val="1"/>
              </a:ext>
            </a:extLst>
          </p:cNvPr>
          <p:cNvCxnSpPr/>
          <p:nvPr/>
        </p:nvCxnSpPr>
        <p:spPr>
          <a:xfrm>
            <a:off x="2438400" y="4716496"/>
            <a:ext cx="466838" cy="0"/>
          </a:xfrm>
          <a:prstGeom prst="straightConnector1">
            <a:avLst/>
          </a:prstGeom>
          <a:noFill/>
          <a:ln w="9525" cap="flat" cmpd="sng" algn="ctr">
            <a:solidFill>
              <a:srgbClr val="4F81BD"/>
            </a:solidFill>
            <a:prstDash val="solid"/>
            <a:tailEnd type="triangle"/>
          </a:ln>
          <a:effectLst/>
        </p:spPr>
      </p:cxnSp>
      <p:sp>
        <p:nvSpPr>
          <p:cNvPr id="58" name="Rectangle 57">
            <a:extLst>
              <a:ext uri="{FF2B5EF4-FFF2-40B4-BE49-F238E27FC236}">
                <a16:creationId xmlns:a16="http://schemas.microsoft.com/office/drawing/2014/main" id="{A1800EBB-714E-46B1-B9D5-883BA04B5765}"/>
              </a:ext>
            </a:extLst>
          </p:cNvPr>
          <p:cNvSpPr/>
          <p:nvPr/>
        </p:nvSpPr>
        <p:spPr>
          <a:xfrm>
            <a:off x="381000" y="3962401"/>
            <a:ext cx="2139798" cy="1725907"/>
          </a:xfrm>
          <a:prstGeom prst="rect">
            <a:avLst/>
          </a:prstGeom>
          <a:solidFill>
            <a:srgbClr val="4F81BD">
              <a:lumMod val="40000"/>
              <a:lumOff val="60000"/>
            </a:srgbClr>
          </a:solidFill>
          <a:ln w="55000" cap="flat" cmpd="thickThin"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Lucida Sans Unicode"/>
                <a:ea typeface="+mn-ea"/>
                <a:cs typeface="+mn-cs"/>
              </a:rPr>
              <a:t>Emissions Source for Inventory Pollutant-e.g.  VOC, PM2.5</a:t>
            </a:r>
          </a:p>
        </p:txBody>
      </p:sp>
      <p:cxnSp>
        <p:nvCxnSpPr>
          <p:cNvPr id="59" name="Straight Arrow Connector 58">
            <a:extLst>
              <a:ext uri="{FF2B5EF4-FFF2-40B4-BE49-F238E27FC236}">
                <a16:creationId xmlns:a16="http://schemas.microsoft.com/office/drawing/2014/main" id="{265E2767-D4BC-4E9B-B5A5-E1F921271F36}"/>
              </a:ext>
              <a:ext uri="{C183D7F6-B498-43B3-948B-1728B52AA6E4}">
                <adec:decorative xmlns:adec="http://schemas.microsoft.com/office/drawing/2017/decorative" val="1"/>
              </a:ext>
            </a:extLst>
          </p:cNvPr>
          <p:cNvCxnSpPr/>
          <p:nvPr/>
        </p:nvCxnSpPr>
        <p:spPr>
          <a:xfrm flipV="1">
            <a:off x="1903960" y="1905000"/>
            <a:ext cx="839240" cy="6541"/>
          </a:xfrm>
          <a:prstGeom prst="straightConnector1">
            <a:avLst/>
          </a:prstGeom>
          <a:noFill/>
          <a:ln w="9525" cap="flat" cmpd="sng" algn="ctr">
            <a:solidFill>
              <a:srgbClr val="4F81BD"/>
            </a:solidFill>
            <a:prstDash val="solid"/>
            <a:tailEnd type="triangle"/>
          </a:ln>
          <a:effectLst/>
        </p:spPr>
      </p:cxnSp>
      <p:sp>
        <p:nvSpPr>
          <p:cNvPr id="60" name="Rectangle 59">
            <a:extLst>
              <a:ext uri="{FF2B5EF4-FFF2-40B4-BE49-F238E27FC236}">
                <a16:creationId xmlns:a16="http://schemas.microsoft.com/office/drawing/2014/main" id="{13D99DFF-B8ED-4471-80CF-ECDF7CE25081}"/>
              </a:ext>
            </a:extLst>
          </p:cNvPr>
          <p:cNvSpPr/>
          <p:nvPr/>
        </p:nvSpPr>
        <p:spPr>
          <a:xfrm>
            <a:off x="2986261" y="3962401"/>
            <a:ext cx="2119139" cy="1725907"/>
          </a:xfrm>
          <a:prstGeom prst="rect">
            <a:avLst/>
          </a:prstGeom>
          <a:solidFill>
            <a:srgbClr val="1F497D">
              <a:lumMod val="20000"/>
              <a:lumOff val="80000"/>
            </a:srgbClr>
          </a:solidFill>
          <a:ln w="55000" cap="flat" cmpd="thickThin"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Lucida Sans Unicode"/>
                <a:ea typeface="+mn-ea"/>
                <a:cs typeface="+mn-cs"/>
              </a:rPr>
              <a:t>Assign Chemical Mechanism-specific </a:t>
            </a:r>
            <a:r>
              <a:rPr kumimoji="0" lang="en-US" sz="1600" b="0" i="0" u="none" strike="noStrike" kern="0" cap="none" spc="0" normalizeH="0" baseline="0" noProof="0" dirty="0">
                <a:ln>
                  <a:noFill/>
                </a:ln>
                <a:solidFill>
                  <a:srgbClr val="FF0000"/>
                </a:solidFill>
                <a:effectLst/>
                <a:uLnTx/>
                <a:uFillTx/>
                <a:latin typeface="Lucida Sans Unicode"/>
                <a:ea typeface="+mn-ea"/>
                <a:cs typeface="+mn-cs"/>
              </a:rPr>
              <a:t>Speciation Profile(s) </a:t>
            </a:r>
            <a:r>
              <a:rPr kumimoji="0" lang="en-US" sz="1600" b="0" i="0" u="none" strike="noStrike" kern="0" cap="none" spc="0" normalizeH="0" baseline="0" noProof="0" dirty="0">
                <a:ln>
                  <a:noFill/>
                </a:ln>
                <a:solidFill>
                  <a:prstClr val="black"/>
                </a:solidFill>
                <a:effectLst/>
                <a:uLnTx/>
                <a:uFillTx/>
                <a:latin typeface="Lucida Sans Unicode"/>
                <a:ea typeface="+mn-ea"/>
                <a:cs typeface="+mn-cs"/>
              </a:rPr>
              <a:t>to source</a:t>
            </a:r>
            <a:r>
              <a:rPr kumimoji="0" lang="en-US" sz="1600" b="0" i="0" u="none" strike="noStrike" kern="0" cap="none" spc="0" normalizeH="0" baseline="0" noProof="0" dirty="0">
                <a:ln>
                  <a:noFill/>
                </a:ln>
                <a:solidFill>
                  <a:srgbClr val="FF0000"/>
                </a:solidFill>
                <a:effectLst/>
                <a:uLnTx/>
                <a:uFillTx/>
                <a:latin typeface="Lucida Sans Unicode"/>
                <a:ea typeface="+mn-ea"/>
                <a:cs typeface="+mn-cs"/>
              </a:rPr>
              <a:t> </a:t>
            </a:r>
            <a:r>
              <a:rPr kumimoji="0" lang="en-US" sz="1600" b="0" i="0" u="none" strike="noStrike" kern="0" cap="none" spc="0" normalizeH="0" baseline="0" noProof="0" dirty="0">
                <a:ln>
                  <a:noFill/>
                </a:ln>
                <a:solidFill>
                  <a:prstClr val="black"/>
                </a:solidFill>
                <a:effectLst/>
                <a:uLnTx/>
                <a:uFillTx/>
                <a:latin typeface="Lucida Sans Unicode"/>
                <a:ea typeface="+mn-ea"/>
                <a:cs typeface="+mn-cs"/>
              </a:rPr>
              <a:t>based on process (SCC), location (GSREF)</a:t>
            </a:r>
          </a:p>
        </p:txBody>
      </p:sp>
      <p:sp>
        <p:nvSpPr>
          <p:cNvPr id="61" name="Rectangle 60">
            <a:extLst>
              <a:ext uri="{FF2B5EF4-FFF2-40B4-BE49-F238E27FC236}">
                <a16:creationId xmlns:a16="http://schemas.microsoft.com/office/drawing/2014/main" id="{2FB655B2-A4AA-459C-A610-40044157290C}"/>
              </a:ext>
            </a:extLst>
          </p:cNvPr>
          <p:cNvSpPr/>
          <p:nvPr/>
        </p:nvSpPr>
        <p:spPr>
          <a:xfrm>
            <a:off x="5551915" y="3962400"/>
            <a:ext cx="2525285" cy="1725908"/>
          </a:xfrm>
          <a:prstGeom prst="rect">
            <a:avLst/>
          </a:prstGeom>
          <a:solidFill>
            <a:srgbClr val="4F81BD">
              <a:lumMod val="40000"/>
              <a:lumOff val="60000"/>
            </a:srgbClr>
          </a:solidFill>
          <a:ln w="55000" cap="flat" cmpd="thickThin"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Lucida Sans Unicode"/>
                <a:ea typeface="+mn-ea"/>
                <a:cs typeface="+mn-cs"/>
              </a:rPr>
              <a:t>Multiply Inventory emissions by profile factor to get emissions of AQM species: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highlight>
                  <a:srgbClr val="FFFF00"/>
                </a:highlight>
                <a:uLnTx/>
                <a:uFillTx/>
                <a:latin typeface="Lucida Sans Unicode"/>
                <a:ea typeface="+mn-ea"/>
                <a:cs typeface="+mn-cs"/>
              </a:rPr>
              <a:t>moles for gases, mass for particulates</a:t>
            </a:r>
          </a:p>
        </p:txBody>
      </p:sp>
      <p:pic>
        <p:nvPicPr>
          <p:cNvPr id="62" name="Picture 61" descr="Speciate">
            <a:extLst>
              <a:ext uri="{FF2B5EF4-FFF2-40B4-BE49-F238E27FC236}">
                <a16:creationId xmlns:a16="http://schemas.microsoft.com/office/drawing/2014/main" id="{30D9181D-6050-448D-AC3A-82394C502089}"/>
              </a:ext>
            </a:extLst>
          </p:cNvPr>
          <p:cNvPicPr>
            <a:picLocks noChangeAspect="1"/>
          </p:cNvPicPr>
          <p:nvPr/>
        </p:nvPicPr>
        <p:blipFill rotWithShape="1">
          <a:blip r:embed="rId3"/>
          <a:srcRect t="10569"/>
          <a:stretch/>
        </p:blipFill>
        <p:spPr>
          <a:xfrm>
            <a:off x="1264793" y="1702558"/>
            <a:ext cx="900489" cy="583442"/>
          </a:xfrm>
          <a:prstGeom prst="rect">
            <a:avLst/>
          </a:prstGeom>
        </p:spPr>
      </p:pic>
      <p:sp>
        <p:nvSpPr>
          <p:cNvPr id="63" name="Round Diagonal Corner Rectangle 4">
            <a:extLst>
              <a:ext uri="{FF2B5EF4-FFF2-40B4-BE49-F238E27FC236}">
                <a16:creationId xmlns:a16="http://schemas.microsoft.com/office/drawing/2014/main" id="{4D85D86F-85D5-4399-9114-C6ABD531A93C}"/>
              </a:ext>
            </a:extLst>
          </p:cNvPr>
          <p:cNvSpPr/>
          <p:nvPr/>
        </p:nvSpPr>
        <p:spPr>
          <a:xfrm>
            <a:off x="2827080" y="1654626"/>
            <a:ext cx="2387287" cy="715962"/>
          </a:xfrm>
          <a:prstGeom prst="round2DiagRect">
            <a:avLst/>
          </a:prstGeom>
          <a:gradFill rotWithShape="1">
            <a:gsLst>
              <a:gs pos="0">
                <a:srgbClr val="4BACC6">
                  <a:tint val="62000"/>
                  <a:satMod val="180000"/>
                </a:srgbClr>
              </a:gs>
              <a:gs pos="65000">
                <a:srgbClr val="4BACC6">
                  <a:tint val="32000"/>
                  <a:satMod val="250000"/>
                </a:srgbClr>
              </a:gs>
              <a:gs pos="100000">
                <a:srgbClr val="4BACC6">
                  <a:tint val="23000"/>
                  <a:satMod val="300000"/>
                </a:srgbClr>
              </a:gs>
            </a:gsLst>
            <a:lin ang="16200000" scaled="0"/>
          </a:gradFill>
          <a:ln w="69850" cap="flat" cmpd="thinThick" algn="ctr">
            <a:solidFill>
              <a:srgbClr val="CC6600"/>
            </a:solidFill>
            <a:prstDash val="solid"/>
          </a:ln>
          <a:effectLst>
            <a:outerShdw blurRad="50800" dist="381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Lucida Sans Unicode"/>
                <a:ea typeface="+mn-ea"/>
                <a:cs typeface="+mn-cs"/>
              </a:rPr>
              <a:t>Speciation Tool</a:t>
            </a:r>
          </a:p>
        </p:txBody>
      </p:sp>
      <p:sp>
        <p:nvSpPr>
          <p:cNvPr id="64" name="Rectangle 63">
            <a:extLst>
              <a:ext uri="{FF2B5EF4-FFF2-40B4-BE49-F238E27FC236}">
                <a16:creationId xmlns:a16="http://schemas.microsoft.com/office/drawing/2014/main" id="{2877B6BB-77C0-438F-89B4-5AC0A3DB595E}"/>
              </a:ext>
            </a:extLst>
          </p:cNvPr>
          <p:cNvSpPr/>
          <p:nvPr/>
        </p:nvSpPr>
        <p:spPr>
          <a:xfrm>
            <a:off x="2852167" y="2610421"/>
            <a:ext cx="2362200" cy="784223"/>
          </a:xfrm>
          <a:prstGeom prst="rect">
            <a:avLst/>
          </a:prstGeom>
          <a:gradFill rotWithShape="1">
            <a:gsLst>
              <a:gs pos="0">
                <a:srgbClr val="4BACC6">
                  <a:tint val="62000"/>
                  <a:satMod val="180000"/>
                </a:srgbClr>
              </a:gs>
              <a:gs pos="65000">
                <a:srgbClr val="4BACC6">
                  <a:tint val="32000"/>
                  <a:satMod val="250000"/>
                </a:srgbClr>
              </a:gs>
              <a:gs pos="100000">
                <a:srgbClr val="4BACC6">
                  <a:tint val="23000"/>
                  <a:satMod val="300000"/>
                </a:srgbClr>
              </a:gs>
            </a:gsLst>
            <a:lin ang="16200000" scaled="0"/>
          </a:gradFill>
          <a:ln w="9525" cap="flat" cmpd="sng" algn="ctr">
            <a:solidFill>
              <a:srgbClr val="4BACC6"/>
            </a:solidFill>
            <a:prstDash val="solid"/>
          </a:ln>
          <a:effectLst>
            <a:outerShdw blurRad="50800" dist="381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Lucida Sans Unicode"/>
                <a:ea typeface="+mn-ea"/>
                <a:cs typeface="+mn-cs"/>
              </a:rPr>
              <a:t>Mechanism-Specific Speciation Profiles (GSPRO and GSCNV) </a:t>
            </a:r>
          </a:p>
        </p:txBody>
      </p:sp>
      <p:sp>
        <p:nvSpPr>
          <p:cNvPr id="65" name="TextBox 64">
            <a:extLst>
              <a:ext uri="{FF2B5EF4-FFF2-40B4-BE49-F238E27FC236}">
                <a16:creationId xmlns:a16="http://schemas.microsoft.com/office/drawing/2014/main" id="{67F65954-48FE-414A-AC23-A225C0A0A893}"/>
              </a:ext>
            </a:extLst>
          </p:cNvPr>
          <p:cNvSpPr txBox="1"/>
          <p:nvPr/>
        </p:nvSpPr>
        <p:spPr>
          <a:xfrm>
            <a:off x="5943600" y="1524000"/>
            <a:ext cx="249415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Mechanism-Specific chemical mapping</a:t>
            </a:r>
          </a:p>
        </p:txBody>
      </p:sp>
      <p:cxnSp>
        <p:nvCxnSpPr>
          <p:cNvPr id="66" name="Straight Arrow Connector 65">
            <a:extLst>
              <a:ext uri="{FF2B5EF4-FFF2-40B4-BE49-F238E27FC236}">
                <a16:creationId xmlns:a16="http://schemas.microsoft.com/office/drawing/2014/main" id="{66FC3433-7E79-4734-9097-EE7A7AE44B2F}"/>
              </a:ext>
              <a:ext uri="{C183D7F6-B498-43B3-948B-1728B52AA6E4}">
                <adec:decorative xmlns:adec="http://schemas.microsoft.com/office/drawing/2017/decorative" val="1"/>
              </a:ext>
            </a:extLst>
          </p:cNvPr>
          <p:cNvCxnSpPr/>
          <p:nvPr/>
        </p:nvCxnSpPr>
        <p:spPr>
          <a:xfrm flipH="1" flipV="1">
            <a:off x="5334001" y="1911541"/>
            <a:ext cx="533400" cy="1"/>
          </a:xfrm>
          <a:prstGeom prst="straightConnector1">
            <a:avLst/>
          </a:prstGeom>
          <a:noFill/>
          <a:ln w="9525" cap="flat" cmpd="sng" algn="ctr">
            <a:solidFill>
              <a:srgbClr val="4F81BD"/>
            </a:solidFill>
            <a:prstDash val="solid"/>
            <a:tailEnd type="triangle"/>
          </a:ln>
          <a:effectLst/>
        </p:spPr>
      </p:cxnSp>
      <p:sp>
        <p:nvSpPr>
          <p:cNvPr id="67" name="TextBox 66">
            <a:extLst>
              <a:ext uri="{FF2B5EF4-FFF2-40B4-BE49-F238E27FC236}">
                <a16:creationId xmlns:a16="http://schemas.microsoft.com/office/drawing/2014/main" id="{93C55D38-0056-4723-A076-9EB62E27AE60}"/>
              </a:ext>
            </a:extLst>
          </p:cNvPr>
          <p:cNvSpPr txBox="1"/>
          <p:nvPr/>
        </p:nvSpPr>
        <p:spPr>
          <a:xfrm>
            <a:off x="390451" y="1524000"/>
            <a:ext cx="179155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SPECIATE profiles </a:t>
            </a:r>
          </a:p>
        </p:txBody>
      </p:sp>
      <p:grpSp>
        <p:nvGrpSpPr>
          <p:cNvPr id="68" name="Group 67" descr="Mechanism Specific Chemical Mapping">
            <a:extLst>
              <a:ext uri="{FF2B5EF4-FFF2-40B4-BE49-F238E27FC236}">
                <a16:creationId xmlns:a16="http://schemas.microsoft.com/office/drawing/2014/main" id="{9EE80859-441F-43F4-A20A-29CA78EB67E8}"/>
              </a:ext>
            </a:extLst>
          </p:cNvPr>
          <p:cNvGrpSpPr/>
          <p:nvPr/>
        </p:nvGrpSpPr>
        <p:grpSpPr>
          <a:xfrm>
            <a:off x="6096000" y="2152471"/>
            <a:ext cx="2209800" cy="1200329"/>
            <a:chOff x="5943600" y="2173069"/>
            <a:chExt cx="2209800" cy="1200329"/>
          </a:xfrm>
        </p:grpSpPr>
        <p:sp>
          <p:nvSpPr>
            <p:cNvPr id="69" name="TextBox 68">
              <a:extLst>
                <a:ext uri="{FF2B5EF4-FFF2-40B4-BE49-F238E27FC236}">
                  <a16:creationId xmlns:a16="http://schemas.microsoft.com/office/drawing/2014/main" id="{664BC396-EC11-47F8-A445-399C0F0E45AD}"/>
                </a:ext>
              </a:extLst>
            </p:cNvPr>
            <p:cNvSpPr txBox="1"/>
            <p:nvPr/>
          </p:nvSpPr>
          <p:spPr>
            <a:xfrm>
              <a:off x="5943600" y="2173069"/>
              <a:ext cx="914400"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50000"/>
                      <a:lumOff val="50000"/>
                    </a:prstClr>
                  </a:solidFill>
                  <a:effectLst/>
                  <a:uLnTx/>
                  <a:uFillTx/>
                </a:rPr>
                <a:t>ethane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50000"/>
                      <a:lumOff val="50000"/>
                    </a:prstClr>
                  </a:solidFill>
                  <a:effectLst/>
                  <a:uLnTx/>
                  <a:uFillTx/>
                </a:rPr>
                <a:t>ethene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50000"/>
                      <a:lumOff val="50000"/>
                    </a:prstClr>
                  </a:solidFill>
                  <a:effectLst/>
                  <a:uLnTx/>
                  <a:uFillTx/>
                </a:rPr>
                <a:t>p</a:t>
              </a:r>
              <a:r>
                <a:rPr kumimoji="0" lang="en-US" sz="1200" b="0" i="0" u="none" strike="noStrike" kern="0" cap="none" spc="0" normalizeH="0" baseline="0" noProof="0" dirty="0" err="1">
                  <a:ln>
                    <a:noFill/>
                  </a:ln>
                  <a:solidFill>
                    <a:prstClr val="black">
                      <a:lumMod val="50000"/>
                      <a:lumOff val="50000"/>
                    </a:prstClr>
                  </a:solidFill>
                  <a:effectLst/>
                  <a:uLnTx/>
                  <a:uFillTx/>
                </a:rPr>
                <a:t>ropene</a:t>
              </a:r>
              <a:endParaRPr kumimoji="0" lang="en-US" sz="1200" b="0" i="0" u="none" strike="noStrike" kern="0" cap="none" spc="0" normalizeH="0" baseline="0" noProof="0" dirty="0">
                <a:ln>
                  <a:noFill/>
                </a:ln>
                <a:solidFill>
                  <a:prstClr val="black">
                    <a:lumMod val="50000"/>
                    <a:lumOff val="50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50000"/>
                      <a:lumOff val="50000"/>
                    </a:prstClr>
                  </a:solidFill>
                  <a:effectLst/>
                  <a:uLnTx/>
                  <a:uFillTx/>
                </a:rPr>
                <a:t>butane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50000"/>
                      <a:lumOff val="50000"/>
                    </a:prstClr>
                  </a:solidFill>
                  <a:effectLst/>
                  <a:uLnTx/>
                  <a:uFillTx/>
                </a:rPr>
                <a:t>pentane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lumMod val="50000"/>
                      <a:lumOff val="50000"/>
                    </a:prstClr>
                  </a:solidFill>
                  <a:effectLst/>
                  <a:uLnTx/>
                  <a:uFillTx/>
                </a:rPr>
                <a:t>….</a:t>
              </a:r>
            </a:p>
          </p:txBody>
        </p:sp>
        <p:sp>
          <p:nvSpPr>
            <p:cNvPr id="70" name="TextBox 69">
              <a:extLst>
                <a:ext uri="{FF2B5EF4-FFF2-40B4-BE49-F238E27FC236}">
                  <a16:creationId xmlns:a16="http://schemas.microsoft.com/office/drawing/2014/main" id="{33551516-B3D7-4164-AA6D-9E12C45F4F76}"/>
                </a:ext>
              </a:extLst>
            </p:cNvPr>
            <p:cNvSpPr txBox="1"/>
            <p:nvPr/>
          </p:nvSpPr>
          <p:spPr>
            <a:xfrm>
              <a:off x="7239000" y="2173069"/>
              <a:ext cx="914400"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50000"/>
                      <a:lumOff val="50000"/>
                    </a:prstClr>
                  </a:solidFill>
                  <a:effectLst/>
                  <a:uLnTx/>
                  <a:uFillTx/>
                </a:rPr>
                <a:t>ETHA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50000"/>
                      <a:lumOff val="50000"/>
                    </a:prstClr>
                  </a:solidFill>
                  <a:effectLst/>
                  <a:uLnTx/>
                  <a:uFillTx/>
                </a:rPr>
                <a:t>ETH</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50000"/>
                      <a:lumOff val="50000"/>
                    </a:prstClr>
                  </a:solidFill>
                  <a:effectLst/>
                  <a:uLnTx/>
                  <a:uFillTx/>
                </a:rPr>
                <a:t>OLE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50000"/>
                      <a:lumOff val="50000"/>
                    </a:prstClr>
                  </a:solidFill>
                  <a:effectLst/>
                  <a:uLnTx/>
                  <a:uFillTx/>
                </a:rPr>
                <a:t>PAR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lumMod val="50000"/>
                      <a:lumOff val="50000"/>
                    </a:prstClr>
                  </a:solidFill>
                  <a:effectLst/>
                  <a:uLnTx/>
                  <a:uFillTx/>
                </a:rPr>
                <a:t>….</a:t>
              </a:r>
            </a:p>
          </p:txBody>
        </p:sp>
        <p:cxnSp>
          <p:nvCxnSpPr>
            <p:cNvPr id="71" name="Straight Arrow Connector 70">
              <a:extLst>
                <a:ext uri="{FF2B5EF4-FFF2-40B4-BE49-F238E27FC236}">
                  <a16:creationId xmlns:a16="http://schemas.microsoft.com/office/drawing/2014/main" id="{7F7EEE14-B5DF-4265-8BC0-C72FDF03BD9D}"/>
                </a:ext>
              </a:extLst>
            </p:cNvPr>
            <p:cNvCxnSpPr/>
            <p:nvPr/>
          </p:nvCxnSpPr>
          <p:spPr>
            <a:xfrm>
              <a:off x="6623941" y="2326589"/>
              <a:ext cx="566738" cy="0"/>
            </a:xfrm>
            <a:prstGeom prst="straightConnector1">
              <a:avLst/>
            </a:prstGeom>
            <a:noFill/>
            <a:ln w="9525" cap="flat" cmpd="sng" algn="ctr">
              <a:solidFill>
                <a:sysClr val="windowText" lastClr="000000"/>
              </a:solidFill>
              <a:prstDash val="solid"/>
              <a:tailEnd type="arrow"/>
            </a:ln>
            <a:effectLst/>
          </p:spPr>
        </p:cxnSp>
        <p:cxnSp>
          <p:nvCxnSpPr>
            <p:cNvPr id="72" name="Straight Arrow Connector 71">
              <a:extLst>
                <a:ext uri="{FF2B5EF4-FFF2-40B4-BE49-F238E27FC236}">
                  <a16:creationId xmlns:a16="http://schemas.microsoft.com/office/drawing/2014/main" id="{164C14FF-F7DD-4B49-9C68-15EDCCBB71E8}"/>
                </a:ext>
              </a:extLst>
            </p:cNvPr>
            <p:cNvCxnSpPr/>
            <p:nvPr/>
          </p:nvCxnSpPr>
          <p:spPr>
            <a:xfrm>
              <a:off x="6628703" y="2503545"/>
              <a:ext cx="566738" cy="0"/>
            </a:xfrm>
            <a:prstGeom prst="straightConnector1">
              <a:avLst/>
            </a:prstGeom>
            <a:noFill/>
            <a:ln w="9525" cap="flat" cmpd="sng" algn="ctr">
              <a:solidFill>
                <a:sysClr val="windowText" lastClr="000000"/>
              </a:solidFill>
              <a:prstDash val="solid"/>
              <a:tailEnd type="arrow"/>
            </a:ln>
            <a:effectLst/>
          </p:spPr>
        </p:cxnSp>
        <p:cxnSp>
          <p:nvCxnSpPr>
            <p:cNvPr id="73" name="Straight Arrow Connector 72">
              <a:extLst>
                <a:ext uri="{FF2B5EF4-FFF2-40B4-BE49-F238E27FC236}">
                  <a16:creationId xmlns:a16="http://schemas.microsoft.com/office/drawing/2014/main" id="{A77D845E-FA02-4E03-A80B-BCAF324F9AE6}"/>
                </a:ext>
              </a:extLst>
            </p:cNvPr>
            <p:cNvCxnSpPr/>
            <p:nvPr/>
          </p:nvCxnSpPr>
          <p:spPr>
            <a:xfrm>
              <a:off x="6623941" y="2705100"/>
              <a:ext cx="566738" cy="0"/>
            </a:xfrm>
            <a:prstGeom prst="straightConnector1">
              <a:avLst/>
            </a:prstGeom>
            <a:noFill/>
            <a:ln w="9525" cap="flat" cmpd="sng" algn="ctr">
              <a:solidFill>
                <a:sysClr val="windowText" lastClr="000000"/>
              </a:solidFill>
              <a:prstDash val="solid"/>
              <a:tailEnd type="arrow"/>
            </a:ln>
            <a:effectLst/>
          </p:spPr>
        </p:cxnSp>
        <p:cxnSp>
          <p:nvCxnSpPr>
            <p:cNvPr id="74" name="Straight Arrow Connector 73">
              <a:extLst>
                <a:ext uri="{FF2B5EF4-FFF2-40B4-BE49-F238E27FC236}">
                  <a16:creationId xmlns:a16="http://schemas.microsoft.com/office/drawing/2014/main" id="{1B7A4574-96DF-4963-9A4F-61A4802265B4}"/>
                </a:ext>
              </a:extLst>
            </p:cNvPr>
            <p:cNvCxnSpPr/>
            <p:nvPr/>
          </p:nvCxnSpPr>
          <p:spPr>
            <a:xfrm flipV="1">
              <a:off x="6623941" y="2886075"/>
              <a:ext cx="566738" cy="157651"/>
            </a:xfrm>
            <a:prstGeom prst="straightConnector1">
              <a:avLst/>
            </a:prstGeom>
            <a:noFill/>
            <a:ln w="9525" cap="flat" cmpd="sng" algn="ctr">
              <a:solidFill>
                <a:sysClr val="windowText" lastClr="000000"/>
              </a:solidFill>
              <a:prstDash val="solid"/>
              <a:tailEnd type="arrow"/>
            </a:ln>
            <a:effectLst/>
          </p:spPr>
        </p:cxnSp>
        <p:cxnSp>
          <p:nvCxnSpPr>
            <p:cNvPr id="75" name="Straight Arrow Connector 74">
              <a:extLst>
                <a:ext uri="{FF2B5EF4-FFF2-40B4-BE49-F238E27FC236}">
                  <a16:creationId xmlns:a16="http://schemas.microsoft.com/office/drawing/2014/main" id="{4EF00B24-469E-4E7D-80A7-7F265E612058}"/>
                </a:ext>
              </a:extLst>
            </p:cNvPr>
            <p:cNvCxnSpPr/>
            <p:nvPr/>
          </p:nvCxnSpPr>
          <p:spPr>
            <a:xfrm>
              <a:off x="6623941" y="2705100"/>
              <a:ext cx="566738" cy="138601"/>
            </a:xfrm>
            <a:prstGeom prst="straightConnector1">
              <a:avLst/>
            </a:prstGeom>
            <a:noFill/>
            <a:ln w="9525" cap="flat" cmpd="sng" algn="ctr">
              <a:solidFill>
                <a:sysClr val="windowText" lastClr="000000"/>
              </a:solidFill>
              <a:prstDash val="solid"/>
              <a:tailEnd type="arrow"/>
            </a:ln>
            <a:effectLst/>
          </p:spPr>
        </p:cxnSp>
        <p:cxnSp>
          <p:nvCxnSpPr>
            <p:cNvPr id="76" name="Straight Arrow Connector 75">
              <a:extLst>
                <a:ext uri="{FF2B5EF4-FFF2-40B4-BE49-F238E27FC236}">
                  <a16:creationId xmlns:a16="http://schemas.microsoft.com/office/drawing/2014/main" id="{B552226C-41C5-44BE-B913-76F60D6A4D65}"/>
                </a:ext>
              </a:extLst>
            </p:cNvPr>
            <p:cNvCxnSpPr/>
            <p:nvPr/>
          </p:nvCxnSpPr>
          <p:spPr>
            <a:xfrm>
              <a:off x="6628703" y="2862751"/>
              <a:ext cx="566738" cy="0"/>
            </a:xfrm>
            <a:prstGeom prst="straightConnector1">
              <a:avLst/>
            </a:prstGeom>
            <a:noFill/>
            <a:ln w="9525" cap="flat" cmpd="sng" algn="ctr">
              <a:solidFill>
                <a:sysClr val="windowText" lastClr="000000"/>
              </a:solidFill>
              <a:prstDash val="solid"/>
              <a:tailEnd type="arrow"/>
            </a:ln>
            <a:effectLst/>
          </p:spPr>
        </p:cxnSp>
      </p:grpSp>
      <p:sp>
        <p:nvSpPr>
          <p:cNvPr id="77" name="Rectangle 76" descr="Speciation For AQ Modeling Flow chart">
            <a:extLst>
              <a:ext uri="{FF2B5EF4-FFF2-40B4-BE49-F238E27FC236}">
                <a16:creationId xmlns:a16="http://schemas.microsoft.com/office/drawing/2014/main" id="{308CC22B-CF6E-48DB-9F7B-FF036A49B1EF}"/>
              </a:ext>
            </a:extLst>
          </p:cNvPr>
          <p:cNvSpPr/>
          <p:nvPr/>
        </p:nvSpPr>
        <p:spPr>
          <a:xfrm>
            <a:off x="228600" y="3733800"/>
            <a:ext cx="8153400" cy="2438400"/>
          </a:xfrm>
          <a:prstGeom prst="rect">
            <a:avLst/>
          </a:prstGeom>
          <a:noFill/>
          <a:ln w="55000" cap="flat" cmpd="thickThin"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Lucida Sans Unicode"/>
              <a:ea typeface="+mn-ea"/>
              <a:cs typeface="+mn-cs"/>
            </a:endParaRPr>
          </a:p>
        </p:txBody>
      </p:sp>
      <p:sp>
        <p:nvSpPr>
          <p:cNvPr id="78" name="TextBox 77">
            <a:extLst>
              <a:ext uri="{FF2B5EF4-FFF2-40B4-BE49-F238E27FC236}">
                <a16:creationId xmlns:a16="http://schemas.microsoft.com/office/drawing/2014/main" id="{BCB8A70F-D637-47A9-8C38-8438C880F525}"/>
              </a:ext>
            </a:extLst>
          </p:cNvPr>
          <p:cNvSpPr txBox="1"/>
          <p:nvPr/>
        </p:nvSpPr>
        <p:spPr>
          <a:xfrm>
            <a:off x="7315200" y="5791200"/>
            <a:ext cx="99060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C00000"/>
                </a:solidFill>
                <a:effectLst/>
                <a:uLnTx/>
                <a:uFillTx/>
              </a:rPr>
              <a:t>SMOKE</a:t>
            </a:r>
          </a:p>
        </p:txBody>
      </p:sp>
      <p:sp>
        <p:nvSpPr>
          <p:cNvPr id="79" name="Rectangle 78">
            <a:extLst>
              <a:ext uri="{FF2B5EF4-FFF2-40B4-BE49-F238E27FC236}">
                <a16:creationId xmlns:a16="http://schemas.microsoft.com/office/drawing/2014/main" id="{0B65B975-AFE7-4BBC-94F1-959CC9711742}"/>
              </a:ext>
            </a:extLst>
          </p:cNvPr>
          <p:cNvSpPr/>
          <p:nvPr/>
        </p:nvSpPr>
        <p:spPr>
          <a:xfrm>
            <a:off x="299467" y="2610421"/>
            <a:ext cx="2362200" cy="807538"/>
          </a:xfrm>
          <a:prstGeom prst="rect">
            <a:avLst/>
          </a:prstGeom>
          <a:solidFill>
            <a:srgbClr val="9BBB59">
              <a:lumMod val="60000"/>
              <a:lumOff val="40000"/>
            </a:srgbClr>
          </a:solidFill>
          <a:ln w="9525" cap="flat" cmpd="sng" algn="ctr">
            <a:solidFill>
              <a:srgbClr val="4BACC6"/>
            </a:solidFill>
            <a:prstDash val="solid"/>
          </a:ln>
          <a:effectLst>
            <a:outerShdw blurRad="50800" dist="381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Lucida Sans Unicode"/>
                <a:ea typeface="+mn-ea"/>
                <a:cs typeface="+mn-cs"/>
              </a:rPr>
              <a:t>Source-to-Profile cross reference (GSREF)</a:t>
            </a:r>
          </a:p>
        </p:txBody>
      </p:sp>
      <p:cxnSp>
        <p:nvCxnSpPr>
          <p:cNvPr id="80" name="Straight Arrow Connector 79">
            <a:extLst>
              <a:ext uri="{FF2B5EF4-FFF2-40B4-BE49-F238E27FC236}">
                <a16:creationId xmlns:a16="http://schemas.microsoft.com/office/drawing/2014/main" id="{7F29F859-40B2-4C24-9A2B-EC38EA2102A9}"/>
              </a:ext>
              <a:ext uri="{C183D7F6-B498-43B3-948B-1728B52AA6E4}">
                <adec:decorative xmlns:adec="http://schemas.microsoft.com/office/drawing/2017/decorative" val="1"/>
              </a:ext>
            </a:extLst>
          </p:cNvPr>
          <p:cNvCxnSpPr>
            <a:cxnSpLocks/>
          </p:cNvCxnSpPr>
          <p:nvPr/>
        </p:nvCxnSpPr>
        <p:spPr>
          <a:xfrm>
            <a:off x="2652493" y="3417959"/>
            <a:ext cx="333768" cy="260563"/>
          </a:xfrm>
          <a:prstGeom prst="straightConnector1">
            <a:avLst/>
          </a:prstGeom>
          <a:noFill/>
          <a:ln w="9525" cap="flat" cmpd="sng" algn="ctr">
            <a:solidFill>
              <a:srgbClr val="4F81BD"/>
            </a:solidFill>
            <a:prstDash val="solid"/>
            <a:tailEnd type="triangle"/>
          </a:ln>
          <a:effectLst/>
        </p:spPr>
      </p:cxnSp>
      <p:cxnSp>
        <p:nvCxnSpPr>
          <p:cNvPr id="82" name="Straight Arrow Connector 81">
            <a:extLst>
              <a:ext uri="{FF2B5EF4-FFF2-40B4-BE49-F238E27FC236}">
                <a16:creationId xmlns:a16="http://schemas.microsoft.com/office/drawing/2014/main" id="{F4668DC8-BDDE-4071-A957-835B59E1997C}"/>
              </a:ext>
              <a:ext uri="{C183D7F6-B498-43B3-948B-1728B52AA6E4}">
                <adec:decorative xmlns:adec="http://schemas.microsoft.com/office/drawing/2017/decorative" val="1"/>
              </a:ext>
            </a:extLst>
          </p:cNvPr>
          <p:cNvCxnSpPr/>
          <p:nvPr/>
        </p:nvCxnSpPr>
        <p:spPr>
          <a:xfrm>
            <a:off x="4038600" y="3394644"/>
            <a:ext cx="7231" cy="567757"/>
          </a:xfrm>
          <a:prstGeom prst="straightConnector1">
            <a:avLst/>
          </a:prstGeom>
          <a:noFill/>
          <a:ln w="9525" cap="flat" cmpd="sng" algn="ctr">
            <a:solidFill>
              <a:srgbClr val="4F81BD"/>
            </a:solidFill>
            <a:prstDash val="solid"/>
            <a:tailEnd type="triangle"/>
          </a:ln>
          <a:effectLst/>
        </p:spPr>
      </p:cxnSp>
    </p:spTree>
    <p:extLst>
      <p:ext uri="{BB962C8B-B14F-4D97-AF65-F5344CB8AC3E}">
        <p14:creationId xmlns:p14="http://schemas.microsoft.com/office/powerpoint/2010/main" val="3315712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7620000" cy="990600"/>
          </a:xfrm>
          <a:prstGeom prst="rect">
            <a:avLst/>
          </a:prstGeom>
        </p:spPr>
        <p:txBody>
          <a:bodyPr>
            <a:normAutofit/>
          </a:bodyPr>
          <a:lstStyle/>
          <a:p>
            <a:r>
              <a:rPr lang="en-US" dirty="0"/>
              <a:t>SPECIATION IN GENERAL (STEPS)</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733151" y="2667000"/>
            <a:ext cx="7772400" cy="3429000"/>
          </a:xfrm>
          <a:prstGeom prst="rect">
            <a:avLst/>
          </a:prstGeom>
        </p:spPr>
        <p:txBody>
          <a:bodyPr>
            <a:normAutofit/>
          </a:bodyPr>
          <a:lstStyle/>
          <a:p>
            <a:endParaRPr lang="en-US" dirty="0"/>
          </a:p>
          <a:p>
            <a:endParaRPr lang="en-US" dirty="0"/>
          </a:p>
          <a:p>
            <a:endParaRPr lang="en-US" dirty="0"/>
          </a:p>
          <a:p>
            <a:endParaRPr lang="en-US" dirty="0"/>
          </a:p>
          <a:p>
            <a:endParaRPr lang="en-US" dirty="0"/>
          </a:p>
          <a:p>
            <a:endParaRPr lang="en-US" dirty="0"/>
          </a:p>
          <a:p>
            <a:pPr marL="0" indent="0">
              <a:buNone/>
            </a:pPr>
            <a:endParaRPr lang="en-US" dirty="0"/>
          </a:p>
          <a:p>
            <a:endParaRPr lang="en-US" dirty="0"/>
          </a:p>
          <a:p>
            <a:endParaRPr lang="en-US" dirty="0"/>
          </a:p>
        </p:txBody>
      </p:sp>
      <p:sp>
        <p:nvSpPr>
          <p:cNvPr id="13" name="Slide Number Placeholder 12"/>
          <p:cNvSpPr>
            <a:spLocks noGrp="1"/>
          </p:cNvSpPr>
          <p:nvPr>
            <p:ph type="sldNum" sz="quarter" idx="12"/>
          </p:nvPr>
        </p:nvSpPr>
        <p:spPr/>
        <p:txBody>
          <a:bodyPr/>
          <a:lstStyle/>
          <a:p>
            <a:fld id="{61C894BD-DCE2-4A96-A9AF-225BBEAC2A40}" type="slidenum">
              <a:rPr lang="en-US" smtClean="0"/>
              <a:pPr/>
              <a:t>7</a:t>
            </a:fld>
            <a:endParaRPr lang="en-US" dirty="0"/>
          </a:p>
        </p:txBody>
      </p:sp>
      <p:sp>
        <p:nvSpPr>
          <p:cNvPr id="4" name="Rectangle 3"/>
          <p:cNvSpPr/>
          <p:nvPr>
            <p:extLst/>
          </p:nvPr>
        </p:nvSpPr>
        <p:spPr>
          <a:xfrm>
            <a:off x="533400" y="2447925"/>
            <a:ext cx="1828800" cy="17430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kumimoji="0" lang="en-US" sz="1800" b="1" i="0" u="none" strike="noStrike" kern="0" cap="none" spc="0" normalizeH="0" baseline="0" noProof="0" dirty="0">
                <a:ln>
                  <a:noFill/>
                </a:ln>
                <a:solidFill>
                  <a:schemeClr val="tx1"/>
                </a:solidFill>
                <a:effectLst/>
                <a:uLnTx/>
                <a:uFillTx/>
              </a:rPr>
              <a:t>Emissions source for inventory p</a:t>
            </a:r>
            <a:r>
              <a:rPr lang="en-US" sz="1800" b="1" kern="0" dirty="0" err="1">
                <a:solidFill>
                  <a:schemeClr val="tx1"/>
                </a:solidFill>
              </a:rPr>
              <a:t>ollutant</a:t>
            </a:r>
            <a:r>
              <a:rPr lang="en-US" sz="1800" b="1" kern="0" dirty="0">
                <a:solidFill>
                  <a:schemeClr val="tx1"/>
                </a:solidFill>
              </a:rPr>
              <a:t> e</a:t>
            </a:r>
            <a:r>
              <a:rPr kumimoji="0" lang="en-US" sz="1800" b="1" i="0" u="none" strike="noStrike" kern="0" cap="none" spc="0" normalizeH="0" baseline="0" noProof="0" dirty="0">
                <a:ln>
                  <a:noFill/>
                </a:ln>
                <a:solidFill>
                  <a:schemeClr val="tx1"/>
                </a:solidFill>
                <a:effectLst/>
                <a:uLnTx/>
                <a:uFillTx/>
              </a:rPr>
              <a:t>.g.</a:t>
            </a:r>
            <a:r>
              <a:rPr lang="en-US" sz="1800" b="1" kern="0" dirty="0">
                <a:solidFill>
                  <a:schemeClr val="tx1"/>
                </a:solidFill>
              </a:rPr>
              <a:t> </a:t>
            </a:r>
            <a:r>
              <a:rPr kumimoji="0" lang="en-US" sz="1800" b="1" i="0" u="none" strike="noStrike" kern="0" cap="none" spc="0" normalizeH="0" baseline="0" noProof="0" dirty="0">
                <a:ln>
                  <a:noFill/>
                </a:ln>
                <a:solidFill>
                  <a:schemeClr val="tx1"/>
                </a:solidFill>
                <a:effectLst/>
                <a:uLnTx/>
                <a:uFillTx/>
              </a:rPr>
              <a:t>VOC, PM</a:t>
            </a:r>
            <a:r>
              <a:rPr kumimoji="0" lang="en-US" sz="1800" b="1" i="0" u="none" strike="noStrike" kern="0" cap="none" spc="0" normalizeH="0" baseline="-25000" noProof="0" dirty="0">
                <a:ln>
                  <a:noFill/>
                </a:ln>
                <a:solidFill>
                  <a:schemeClr val="tx1"/>
                </a:solidFill>
                <a:effectLst/>
                <a:uLnTx/>
                <a:uFillTx/>
              </a:rPr>
              <a:t>2.5</a:t>
            </a:r>
            <a:endParaRPr lang="en-US" sz="1800" b="1" i="0" u="none" strike="noStrike" cap="none" baseline="-25000" noProof="0" dirty="0">
              <a:solidFill>
                <a:schemeClr val="tx1"/>
              </a:solidFill>
              <a:cs typeface="Arial"/>
            </a:endParaRPr>
          </a:p>
        </p:txBody>
      </p:sp>
      <p:cxnSp>
        <p:nvCxnSpPr>
          <p:cNvPr id="6" name="Straight Arrow Connector 5">
            <a:extLst>
              <a:ext uri="{C183D7F6-B498-43B3-948B-1728B52AA6E4}">
                <adec:decorative xmlns:adec="http://schemas.microsoft.com/office/drawing/2017/decorative" val="1"/>
              </a:ext>
            </a:extLst>
          </p:cNvPr>
          <p:cNvCxnSpPr/>
          <p:nvPr/>
        </p:nvCxnSpPr>
        <p:spPr>
          <a:xfrm flipV="1">
            <a:off x="2438400" y="3362858"/>
            <a:ext cx="797198" cy="1873"/>
          </a:xfrm>
          <a:prstGeom prst="straightConnector1">
            <a:avLst/>
          </a:prstGeom>
          <a:ln>
            <a:solidFill>
              <a:srgbClr val="003F69"/>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extLst/>
          </p:nvPr>
        </p:nvSpPr>
        <p:spPr>
          <a:xfrm>
            <a:off x="3272771" y="2743200"/>
            <a:ext cx="2213629" cy="123931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kumimoji="0" lang="en-US" sz="1800" b="1" i="0" u="none" strike="noStrike" kern="0" cap="none" spc="0" normalizeH="0" baseline="0" noProof="0" dirty="0">
                <a:ln>
                  <a:noFill/>
                </a:ln>
                <a:solidFill>
                  <a:schemeClr val="tx1"/>
                </a:solidFill>
                <a:effectLst/>
                <a:uLnTx/>
                <a:uFillTx/>
              </a:rPr>
              <a:t>Assign </a:t>
            </a:r>
            <a:r>
              <a:rPr kumimoji="0" lang="en-US" sz="1800" b="1" i="0" u="none" strike="noStrike" kern="0" cap="none" spc="0" normalizeH="0" baseline="0" noProof="0" dirty="0">
                <a:ln>
                  <a:noFill/>
                </a:ln>
                <a:solidFill>
                  <a:srgbClr val="FF0000"/>
                </a:solidFill>
                <a:effectLst/>
                <a:uLnTx/>
                <a:uFillTx/>
              </a:rPr>
              <a:t>Speciation Profile </a:t>
            </a:r>
            <a:r>
              <a:rPr kumimoji="0" lang="en-US" sz="1800" b="1" i="0" u="none" strike="noStrike" kern="0" cap="none" spc="0" normalizeH="0" baseline="0" noProof="0" dirty="0">
                <a:ln>
                  <a:noFill/>
                </a:ln>
                <a:solidFill>
                  <a:schemeClr val="tx1"/>
                </a:solidFill>
                <a:effectLst/>
                <a:uLnTx/>
                <a:uFillTx/>
              </a:rPr>
              <a:t>to source</a:t>
            </a:r>
            <a:endParaRPr lang="en-US" sz="1800" b="1" i="0" u="none" strike="noStrike" cap="none" baseline="0" noProof="0" dirty="0">
              <a:solidFill>
                <a:schemeClr val="tx1"/>
              </a:solidFill>
              <a:cs typeface="Arial"/>
            </a:endParaRPr>
          </a:p>
        </p:txBody>
      </p:sp>
      <p:cxnSp>
        <p:nvCxnSpPr>
          <p:cNvPr id="8" name="Straight Arrow Connector 7">
            <a:extLst>
              <a:ext uri="{C183D7F6-B498-43B3-948B-1728B52AA6E4}">
                <adec:decorative xmlns:adec="http://schemas.microsoft.com/office/drawing/2017/decorative" val="1"/>
              </a:ext>
            </a:extLst>
          </p:cNvPr>
          <p:cNvCxnSpPr/>
          <p:nvPr/>
        </p:nvCxnSpPr>
        <p:spPr>
          <a:xfrm>
            <a:off x="5562600" y="3362858"/>
            <a:ext cx="395014"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extLst/>
          </p:nvPr>
        </p:nvSpPr>
        <p:spPr>
          <a:xfrm>
            <a:off x="5986463" y="2325427"/>
            <a:ext cx="2700337" cy="209417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tx1"/>
                </a:solidFill>
                <a:effectLst/>
                <a:uLnTx/>
                <a:uFillTx/>
              </a:rPr>
              <a:t>Multiply inventory emissions by profile fraction to get emissions of specific chemical compounds</a:t>
            </a:r>
            <a:endParaRPr lang="en-US" sz="1800" b="1" i="0" u="none" strike="noStrike" cap="none" baseline="0" noProof="0" dirty="0">
              <a:solidFill>
                <a:schemeClr val="tx1"/>
              </a:solidFill>
              <a:cs typeface="Arial"/>
            </a:endParaRPr>
          </a:p>
        </p:txBody>
      </p:sp>
      <p:sp>
        <p:nvSpPr>
          <p:cNvPr id="10" name="TextBox 9">
            <a:extLst>
              <a:ext uri="{C183D7F6-B498-43B3-948B-1728B52AA6E4}">
                <adec:decorative xmlns:adec="http://schemas.microsoft.com/office/drawing/2017/decorative" val="1"/>
              </a:ext>
            </a:extLst>
          </p:cNvPr>
          <p:cNvSpPr txBox="1"/>
          <p:nvPr/>
        </p:nvSpPr>
        <p:spPr>
          <a:xfrm>
            <a:off x="427197" y="4844662"/>
            <a:ext cx="2048376" cy="457200"/>
          </a:xfrm>
          <a:prstGeom prst="rect">
            <a:avLst/>
          </a:prstGeom>
          <a:noFill/>
        </p:spPr>
        <p:txBody>
          <a:bodyPr wrap="square" rtlCol="0">
            <a:spAutoFit/>
          </a:bodyPr>
          <a:lstStyle/>
          <a:p>
            <a:endParaRPr lang="en-US" dirty="0"/>
          </a:p>
        </p:txBody>
      </p:sp>
      <p:sp>
        <p:nvSpPr>
          <p:cNvPr id="12" name="Rectangle 11"/>
          <p:cNvSpPr/>
          <p:nvPr/>
        </p:nvSpPr>
        <p:spPr>
          <a:xfrm>
            <a:off x="381000" y="4774049"/>
            <a:ext cx="2901244" cy="1169551"/>
          </a:xfrm>
          <a:prstGeom prst="rect">
            <a:avLst/>
          </a:prstGeom>
        </p:spPr>
        <p:txBody>
          <a:bodyPr wrap="square">
            <a:spAutoFit/>
          </a:bodyPr>
          <a:lstStyle/>
          <a:p>
            <a:r>
              <a:rPr lang="en-US" sz="1400" dirty="0"/>
              <a:t>100 tons of VOC</a:t>
            </a:r>
          </a:p>
          <a:p>
            <a:r>
              <a:rPr lang="en-US" sz="1400" dirty="0"/>
              <a:t>Solvent Utilization; Surface Coating; Architectural Coatings; Total: All Solvent Types in Autauga County, AL (SCC = 2401001000)</a:t>
            </a:r>
          </a:p>
        </p:txBody>
      </p:sp>
      <p:sp>
        <p:nvSpPr>
          <p:cNvPr id="15" name="Rectangle 14"/>
          <p:cNvSpPr/>
          <p:nvPr/>
        </p:nvSpPr>
        <p:spPr>
          <a:xfrm>
            <a:off x="3352800" y="4774049"/>
            <a:ext cx="2740520" cy="1169551"/>
          </a:xfrm>
          <a:prstGeom prst="rect">
            <a:avLst/>
          </a:prstGeom>
        </p:spPr>
        <p:txBody>
          <a:bodyPr wrap="square">
            <a:spAutoFit/>
          </a:bodyPr>
          <a:lstStyle/>
          <a:p>
            <a:r>
              <a:rPr lang="en-US" sz="1400" dirty="0"/>
              <a:t>Profile Code: 8744</a:t>
            </a:r>
          </a:p>
          <a:p>
            <a:r>
              <a:rPr lang="en-US" sz="1400" dirty="0"/>
              <a:t>Composite Profile - Architectural Coatings: Solvent Borne and Waterborne</a:t>
            </a:r>
          </a:p>
          <a:p>
            <a:endParaRPr lang="en-US" sz="1400" dirty="0"/>
          </a:p>
        </p:txBody>
      </p:sp>
      <p:sp>
        <p:nvSpPr>
          <p:cNvPr id="16" name="Rectangle 15"/>
          <p:cNvSpPr/>
          <p:nvPr/>
        </p:nvSpPr>
        <p:spPr>
          <a:xfrm>
            <a:off x="6400800" y="4774049"/>
            <a:ext cx="2133600" cy="1169551"/>
          </a:xfrm>
          <a:prstGeom prst="rect">
            <a:avLst/>
          </a:prstGeom>
        </p:spPr>
        <p:txBody>
          <a:bodyPr wrap="square">
            <a:spAutoFit/>
          </a:bodyPr>
          <a:lstStyle/>
          <a:p>
            <a:r>
              <a:rPr lang="en-US" sz="1400" dirty="0"/>
              <a:t>50 tons mineral spirits</a:t>
            </a:r>
          </a:p>
          <a:p>
            <a:r>
              <a:rPr lang="en-US" sz="1400" dirty="0"/>
              <a:t>9 tons texanol</a:t>
            </a:r>
          </a:p>
          <a:p>
            <a:r>
              <a:rPr lang="en-US" sz="1400" dirty="0"/>
              <a:t>9 tons propylene glycol</a:t>
            </a:r>
          </a:p>
          <a:p>
            <a:r>
              <a:rPr lang="en-US" sz="1400" dirty="0"/>
              <a:t>5 tons ethylene glycol</a:t>
            </a:r>
          </a:p>
          <a:p>
            <a:r>
              <a:rPr lang="en-US" sz="1400" dirty="0"/>
              <a:t>etc.</a:t>
            </a:r>
          </a:p>
        </p:txBody>
      </p:sp>
      <p:sp>
        <p:nvSpPr>
          <p:cNvPr id="5" name="Footer Placeholder 4">
            <a:extLst>
              <a:ext uri="{FF2B5EF4-FFF2-40B4-BE49-F238E27FC236}">
                <a16:creationId xmlns:a16="http://schemas.microsoft.com/office/drawing/2014/main" id="{0CCB31B0-7616-4751-B86C-108F9A8D74AD}"/>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9464453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904D-316E-4CF8-B982-D70285E6732B}"/>
              </a:ext>
            </a:extLst>
          </p:cNvPr>
          <p:cNvSpPr>
            <a:spLocks noGrp="1"/>
          </p:cNvSpPr>
          <p:nvPr>
            <p:ph type="title"/>
          </p:nvPr>
        </p:nvSpPr>
        <p:spPr>
          <a:xfrm>
            <a:off x="712076" y="793231"/>
            <a:ext cx="7620000" cy="990600"/>
          </a:xfrm>
        </p:spPr>
        <p:txBody>
          <a:bodyPr/>
          <a:lstStyle/>
          <a:p>
            <a:r>
              <a:rPr lang="en-US" sz="3200" dirty="0"/>
              <a:t>SPECIATION STEPS IN MODELING TOOLS</a:t>
            </a:r>
            <a:endParaRPr lang="en-US" dirty="0"/>
          </a:p>
        </p:txBody>
      </p:sp>
      <p:sp>
        <p:nvSpPr>
          <p:cNvPr id="3" name="Content Placeholder 2">
            <a:extLst>
              <a:ext uri="{FF2B5EF4-FFF2-40B4-BE49-F238E27FC236}">
                <a16:creationId xmlns:a16="http://schemas.microsoft.com/office/drawing/2014/main" id="{08227D8F-C725-4515-9DE7-13CB20ED50C9}"/>
              </a:ext>
            </a:extLst>
          </p:cNvPr>
          <p:cNvSpPr>
            <a:spLocks noGrp="1"/>
          </p:cNvSpPr>
          <p:nvPr>
            <p:ph idx="1"/>
          </p:nvPr>
        </p:nvSpPr>
        <p:spPr>
          <a:xfrm>
            <a:off x="635876" y="1905000"/>
            <a:ext cx="7772400" cy="3429000"/>
          </a:xfrm>
        </p:spPr>
        <p:txBody>
          <a:bodyPr/>
          <a:lstStyle/>
          <a:p>
            <a:r>
              <a:rPr lang="en-US" sz="2200" dirty="0"/>
              <a:t>Speciation Tool: creates SMOKE ancillary files GSPRO and GSCNV </a:t>
            </a:r>
          </a:p>
          <a:p>
            <a:pPr lvl="1"/>
            <a:r>
              <a:rPr lang="en-US" sz="1800" dirty="0"/>
              <a:t>Uses SPECIATE profiles</a:t>
            </a:r>
          </a:p>
          <a:p>
            <a:pPr lvl="1"/>
            <a:r>
              <a:rPr lang="en-US" sz="1800" dirty="0"/>
              <a:t>Uses mechanism-specific chemical mapping, e.g., CB6 different from CB05</a:t>
            </a:r>
            <a:endParaRPr lang="en-US" sz="2200" dirty="0"/>
          </a:p>
          <a:p>
            <a:r>
              <a:rPr lang="en-US" sz="2200" dirty="0"/>
              <a:t>SMOKE: Uses GSREF to assign profiles to sources and uses ancillary files GSPRO and GSCNV to compute AQM emission files</a:t>
            </a:r>
          </a:p>
          <a:p>
            <a:r>
              <a:rPr lang="en-US" sz="2200" dirty="0"/>
              <a:t>Emissions Modeling Framework: can be used as an interface for managing inventories and related data (profiles), and interface for running the Speciation Tool and SMOKE</a:t>
            </a:r>
            <a:endParaRPr lang="en-GB" sz="2200" dirty="0"/>
          </a:p>
          <a:p>
            <a:endParaRPr lang="en-US" dirty="0"/>
          </a:p>
        </p:txBody>
      </p:sp>
      <p:sp>
        <p:nvSpPr>
          <p:cNvPr id="4" name="Footer Placeholder 3">
            <a:extLst>
              <a:ext uri="{FF2B5EF4-FFF2-40B4-BE49-F238E27FC236}">
                <a16:creationId xmlns:a16="http://schemas.microsoft.com/office/drawing/2014/main" id="{176660B6-E6E6-4DE3-AC93-F271DE6846E6}"/>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
        <p:nvSpPr>
          <p:cNvPr id="5" name="Slide Number Placeholder 4">
            <a:extLst>
              <a:ext uri="{FF2B5EF4-FFF2-40B4-BE49-F238E27FC236}">
                <a16:creationId xmlns:a16="http://schemas.microsoft.com/office/drawing/2014/main" id="{6F78117B-8CE5-4BC1-B16C-52E2AACB12A6}"/>
              </a:ext>
            </a:extLst>
          </p:cNvPr>
          <p:cNvSpPr>
            <a:spLocks noGrp="1"/>
          </p:cNvSpPr>
          <p:nvPr>
            <p:ph type="sldNum" sz="quarter" idx="12"/>
          </p:nvPr>
        </p:nvSpPr>
        <p:spPr/>
        <p:txBody>
          <a:bodyPr/>
          <a:lstStyle/>
          <a:p>
            <a:pPr>
              <a:defRPr/>
            </a:pPr>
            <a:fld id="{BEF2A795-0D1C-4340-A163-773CC4D3E4EC}" type="slidenum">
              <a:rPr lang="en-US" smtClean="0"/>
              <a:pPr>
                <a:defRPr/>
              </a:pPr>
              <a:t>79</a:t>
            </a:fld>
            <a:endParaRPr lang="en-US" dirty="0"/>
          </a:p>
        </p:txBody>
      </p:sp>
    </p:spTree>
    <p:extLst>
      <p:ext uri="{BB962C8B-B14F-4D97-AF65-F5344CB8AC3E}">
        <p14:creationId xmlns:p14="http://schemas.microsoft.com/office/powerpoint/2010/main" val="39279957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D2F0-0A92-4092-A408-A90769592A14}"/>
              </a:ext>
            </a:extLst>
          </p:cNvPr>
          <p:cNvSpPr>
            <a:spLocks noGrp="1"/>
          </p:cNvSpPr>
          <p:nvPr>
            <p:ph type="title"/>
          </p:nvPr>
        </p:nvSpPr>
        <p:spPr/>
        <p:txBody>
          <a:bodyPr/>
          <a:lstStyle/>
          <a:p>
            <a:r>
              <a:rPr lang="en-US" dirty="0"/>
              <a:t>Where to find the GSREF</a:t>
            </a:r>
          </a:p>
        </p:txBody>
      </p:sp>
      <p:sp>
        <p:nvSpPr>
          <p:cNvPr id="3" name="Content Placeholder 2">
            <a:extLst>
              <a:ext uri="{FF2B5EF4-FFF2-40B4-BE49-F238E27FC236}">
                <a16:creationId xmlns:a16="http://schemas.microsoft.com/office/drawing/2014/main" id="{42DD3D25-A133-4F67-A544-C47DD2A99652}"/>
              </a:ext>
            </a:extLst>
          </p:cNvPr>
          <p:cNvSpPr>
            <a:spLocks noGrp="1"/>
          </p:cNvSpPr>
          <p:nvPr>
            <p:ph idx="1"/>
          </p:nvPr>
        </p:nvSpPr>
        <p:spPr>
          <a:xfrm>
            <a:off x="635876" y="1905000"/>
            <a:ext cx="7772400" cy="3429000"/>
          </a:xfrm>
        </p:spPr>
        <p:txBody>
          <a:bodyPr/>
          <a:lstStyle/>
          <a:p>
            <a:r>
              <a:rPr lang="en-US" sz="2000" dirty="0"/>
              <a:t>Platform data are provided at </a:t>
            </a:r>
            <a:r>
              <a:rPr lang="en-US" sz="2000" dirty="0">
                <a:hlinkClick r:id="rId3"/>
              </a:rPr>
              <a:t>https://www.epa.gov/air-emissions-modeling/emissions-modeling-platforms</a:t>
            </a:r>
            <a:endParaRPr lang="en-US" sz="2000" dirty="0"/>
          </a:p>
          <a:p>
            <a:r>
              <a:rPr lang="en-US" sz="2000" dirty="0"/>
              <a:t>All platforms list the inputs to SMOKE – ftp site since files are so large</a:t>
            </a:r>
          </a:p>
          <a:p>
            <a:r>
              <a:rPr lang="en-US" sz="2000" dirty="0"/>
              <a:t>Most recent platform is 2016beta </a:t>
            </a:r>
            <a:r>
              <a:rPr lang="en-US" sz="2000" dirty="0">
                <a:hlinkClick r:id="rId4"/>
              </a:rPr>
              <a:t>ftp://newftp.epa.gov/air/emismod/2016/beta/</a:t>
            </a:r>
            <a:endParaRPr lang="en-US" sz="2000" dirty="0"/>
          </a:p>
          <a:p>
            <a:r>
              <a:rPr lang="en-US" sz="2000" dirty="0"/>
              <a:t>Ancillary file contents listed at  </a:t>
            </a:r>
            <a:r>
              <a:rPr lang="en-US" sz="2000" u="sng" dirty="0">
                <a:hlinkClick r:id="rId5"/>
              </a:rPr>
              <a:t>ftp://newftp.epa.gov/air/emismod/2016/beta/ancillary_data/ge_dat_for_2016beta_speciation_02jan2019_contents.txt</a:t>
            </a:r>
            <a:r>
              <a:rPr lang="en-US" sz="2000" dirty="0"/>
              <a:t> </a:t>
            </a:r>
          </a:p>
          <a:p>
            <a:r>
              <a:rPr lang="en-US" sz="2000" dirty="0"/>
              <a:t>Look for all files with “</a:t>
            </a:r>
            <a:r>
              <a:rPr lang="en-US" sz="2000" dirty="0" err="1"/>
              <a:t>gsref</a:t>
            </a:r>
            <a:r>
              <a:rPr lang="en-US" sz="2000" dirty="0"/>
              <a:t>” in the name.</a:t>
            </a:r>
          </a:p>
          <a:p>
            <a:r>
              <a:rPr lang="en-US" sz="2000" dirty="0"/>
              <a:t>Key file is: </a:t>
            </a:r>
            <a:r>
              <a:rPr lang="en-US" sz="2000" i="1" dirty="0"/>
              <a:t>-</a:t>
            </a:r>
            <a:r>
              <a:rPr lang="en-US" sz="2000" i="1" dirty="0" err="1"/>
              <a:t>rw</a:t>
            </a:r>
            <a:r>
              <a:rPr lang="en-US" sz="2000" i="1" dirty="0"/>
              <a:t>-</a:t>
            </a:r>
            <a:r>
              <a:rPr lang="en-US" sz="2000" i="1" dirty="0" err="1"/>
              <a:t>rw</a:t>
            </a:r>
            <a:r>
              <a:rPr lang="en-US" sz="2000" i="1" dirty="0"/>
              <a:t>-r--  3.0 </a:t>
            </a:r>
            <a:r>
              <a:rPr lang="en-US" sz="2000" i="1" dirty="0" err="1"/>
              <a:t>unx</a:t>
            </a:r>
            <a:r>
              <a:rPr lang="en-US" sz="2000" i="1" dirty="0"/>
              <a:t>  9839789 </a:t>
            </a:r>
            <a:r>
              <a:rPr lang="en-US" sz="2000" i="1" dirty="0" err="1"/>
              <a:t>tx</a:t>
            </a:r>
            <a:r>
              <a:rPr lang="en-US" sz="2000" i="1" dirty="0"/>
              <a:t> </a:t>
            </a:r>
            <a:r>
              <a:rPr lang="en-US" sz="2000" i="1" dirty="0" err="1"/>
              <a:t>defN</a:t>
            </a:r>
            <a:r>
              <a:rPr lang="en-US" sz="2000" i="1" dirty="0"/>
              <a:t> 18-Dec-13 14:21 </a:t>
            </a:r>
            <a:r>
              <a:rPr lang="en-US" sz="2000" i="1" dirty="0" err="1"/>
              <a:t>ge_dat</a:t>
            </a:r>
            <a:r>
              <a:rPr lang="en-US" sz="2000" i="1" dirty="0"/>
              <a:t>/speciation/gsref_cmaq_cb6_2016ff_16j_10dec2018.txt</a:t>
            </a:r>
          </a:p>
          <a:p>
            <a:endParaRPr lang="en-US" sz="2000" dirty="0"/>
          </a:p>
        </p:txBody>
      </p:sp>
      <p:sp>
        <p:nvSpPr>
          <p:cNvPr id="4" name="Footer Placeholder 3">
            <a:extLst>
              <a:ext uri="{FF2B5EF4-FFF2-40B4-BE49-F238E27FC236}">
                <a16:creationId xmlns:a16="http://schemas.microsoft.com/office/drawing/2014/main" id="{D522ED37-D937-4A68-B4EE-31832F2A2C8F}"/>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
        <p:nvSpPr>
          <p:cNvPr id="5" name="Slide Number Placeholder 4">
            <a:extLst>
              <a:ext uri="{FF2B5EF4-FFF2-40B4-BE49-F238E27FC236}">
                <a16:creationId xmlns:a16="http://schemas.microsoft.com/office/drawing/2014/main" id="{1DC23E02-EA1B-4075-B4F2-D0C01BD45FBB}"/>
              </a:ext>
            </a:extLst>
          </p:cNvPr>
          <p:cNvSpPr>
            <a:spLocks noGrp="1"/>
          </p:cNvSpPr>
          <p:nvPr>
            <p:ph type="sldNum" sz="quarter" idx="12"/>
          </p:nvPr>
        </p:nvSpPr>
        <p:spPr/>
        <p:txBody>
          <a:bodyPr/>
          <a:lstStyle/>
          <a:p>
            <a:pPr>
              <a:defRPr/>
            </a:pPr>
            <a:fld id="{BEF2A795-0D1C-4340-A163-773CC4D3E4EC}" type="slidenum">
              <a:rPr lang="en-US" smtClean="0"/>
              <a:pPr>
                <a:defRPr/>
              </a:pPr>
              <a:t>80</a:t>
            </a:fld>
            <a:endParaRPr lang="en-US" dirty="0"/>
          </a:p>
        </p:txBody>
      </p:sp>
    </p:spTree>
    <p:extLst>
      <p:ext uri="{BB962C8B-B14F-4D97-AF65-F5344CB8AC3E}">
        <p14:creationId xmlns:p14="http://schemas.microsoft.com/office/powerpoint/2010/main" val="29032229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CE10F-D718-4AB2-ABA3-B866EFBCA737}"/>
              </a:ext>
            </a:extLst>
          </p:cNvPr>
          <p:cNvSpPr>
            <a:spLocks noGrp="1"/>
          </p:cNvSpPr>
          <p:nvPr>
            <p:ph type="title"/>
          </p:nvPr>
        </p:nvSpPr>
        <p:spPr/>
        <p:txBody>
          <a:bodyPr/>
          <a:lstStyle/>
          <a:p>
            <a:r>
              <a:rPr lang="en-US" dirty="0"/>
              <a:t>SPECIATION TOOL - SPTOOL</a:t>
            </a:r>
          </a:p>
        </p:txBody>
      </p:sp>
      <p:sp>
        <p:nvSpPr>
          <p:cNvPr id="3" name="Content Placeholder 2">
            <a:extLst>
              <a:ext uri="{FF2B5EF4-FFF2-40B4-BE49-F238E27FC236}">
                <a16:creationId xmlns:a16="http://schemas.microsoft.com/office/drawing/2014/main" id="{E4B69F53-2598-4024-8BAF-BB81431969BC}"/>
              </a:ext>
            </a:extLst>
          </p:cNvPr>
          <p:cNvSpPr>
            <a:spLocks noGrp="1"/>
          </p:cNvSpPr>
          <p:nvPr>
            <p:ph idx="1"/>
          </p:nvPr>
        </p:nvSpPr>
        <p:spPr>
          <a:xfrm>
            <a:off x="685800" y="2091267"/>
            <a:ext cx="7772400" cy="3429000"/>
          </a:xfrm>
        </p:spPr>
        <p:txBody>
          <a:bodyPr/>
          <a:lstStyle/>
          <a:p>
            <a:r>
              <a:rPr lang="en-US" dirty="0"/>
              <a:t>SPTOOL is a stand-alone tool that was developed to generate the GSPRO and GSCNV ancillary data SMOKE uses for speciation</a:t>
            </a:r>
          </a:p>
          <a:p>
            <a:r>
              <a:rPr lang="en-GB" dirty="0"/>
              <a:t>SPTOOL implemented using open source PostgreSQL database and Perl interface</a:t>
            </a:r>
          </a:p>
          <a:p>
            <a:r>
              <a:rPr lang="en-GB" dirty="0"/>
              <a:t>The latest SPTOOL install and User Guide can be downloaded from the EPA/CMAS website </a:t>
            </a:r>
            <a:r>
              <a:rPr lang="en-GB" dirty="0">
                <a:hlinkClick r:id="rId3"/>
              </a:rPr>
              <a:t>https://www.cmascenter.org/help/documentation.cfm?MODEL=speciation_tool&amp;VERSION=4.0</a:t>
            </a:r>
            <a:endParaRPr lang="en-GB" dirty="0"/>
          </a:p>
          <a:p>
            <a:endParaRPr lang="en-US" dirty="0"/>
          </a:p>
        </p:txBody>
      </p:sp>
      <p:sp>
        <p:nvSpPr>
          <p:cNvPr id="4" name="Footer Placeholder 3">
            <a:extLst>
              <a:ext uri="{FF2B5EF4-FFF2-40B4-BE49-F238E27FC236}">
                <a16:creationId xmlns:a16="http://schemas.microsoft.com/office/drawing/2014/main" id="{DE7D3C5E-F0C6-46F6-9C72-F26467F30843}"/>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
        <p:nvSpPr>
          <p:cNvPr id="5" name="Slide Number Placeholder 4">
            <a:extLst>
              <a:ext uri="{FF2B5EF4-FFF2-40B4-BE49-F238E27FC236}">
                <a16:creationId xmlns:a16="http://schemas.microsoft.com/office/drawing/2014/main" id="{55470D15-8980-473F-8D6A-547FED578FBC}"/>
              </a:ext>
            </a:extLst>
          </p:cNvPr>
          <p:cNvSpPr>
            <a:spLocks noGrp="1"/>
          </p:cNvSpPr>
          <p:nvPr>
            <p:ph type="sldNum" sz="quarter" idx="12"/>
          </p:nvPr>
        </p:nvSpPr>
        <p:spPr/>
        <p:txBody>
          <a:bodyPr/>
          <a:lstStyle/>
          <a:p>
            <a:pPr>
              <a:defRPr/>
            </a:pPr>
            <a:fld id="{BEF2A795-0D1C-4340-A163-773CC4D3E4EC}" type="slidenum">
              <a:rPr lang="en-US" smtClean="0"/>
              <a:pPr>
                <a:defRPr/>
              </a:pPr>
              <a:t>81</a:t>
            </a:fld>
            <a:endParaRPr lang="en-US" dirty="0"/>
          </a:p>
        </p:txBody>
      </p:sp>
    </p:spTree>
    <p:extLst>
      <p:ext uri="{BB962C8B-B14F-4D97-AF65-F5344CB8AC3E}">
        <p14:creationId xmlns:p14="http://schemas.microsoft.com/office/powerpoint/2010/main" val="375245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MAS Documentation  Speciation Tool 4.0">
            <a:extLst>
              <a:ext uri="{FF2B5EF4-FFF2-40B4-BE49-F238E27FC236}">
                <a16:creationId xmlns:a16="http://schemas.microsoft.com/office/drawing/2014/main" id="{904FA79F-F996-4F89-AEA7-03375B97D447}"/>
              </a:ext>
            </a:extLst>
          </p:cNvPr>
          <p:cNvPicPr>
            <a:picLocks noChangeAspect="1"/>
          </p:cNvPicPr>
          <p:nvPr/>
        </p:nvPicPr>
        <p:blipFill>
          <a:blip r:embed="rId3"/>
          <a:stretch>
            <a:fillRect/>
          </a:stretch>
        </p:blipFill>
        <p:spPr>
          <a:xfrm>
            <a:off x="179451" y="867735"/>
            <a:ext cx="8785097" cy="3542083"/>
          </a:xfrm>
          <a:prstGeom prst="rect">
            <a:avLst/>
          </a:prstGeom>
        </p:spPr>
      </p:pic>
      <p:sp>
        <p:nvSpPr>
          <p:cNvPr id="3" name="Content Placeholder 2">
            <a:extLst>
              <a:ext uri="{FF2B5EF4-FFF2-40B4-BE49-F238E27FC236}">
                <a16:creationId xmlns:a16="http://schemas.microsoft.com/office/drawing/2014/main" id="{EF3AFA7E-3F2E-47B9-B625-1E209735B3C2}"/>
              </a:ext>
            </a:extLst>
          </p:cNvPr>
          <p:cNvSpPr>
            <a:spLocks noGrp="1"/>
          </p:cNvSpPr>
          <p:nvPr>
            <p:ph idx="1"/>
          </p:nvPr>
        </p:nvSpPr>
        <p:spPr>
          <a:xfrm>
            <a:off x="685800" y="4438040"/>
            <a:ext cx="7772400" cy="1657959"/>
          </a:xfrm>
        </p:spPr>
        <p:txBody>
          <a:bodyPr/>
          <a:lstStyle/>
          <a:p>
            <a:r>
              <a:rPr lang="en-US" sz="2000" dirty="0"/>
              <a:t>How to run “Quick Start” instructions – provided in extra slides of this training</a:t>
            </a:r>
          </a:p>
          <a:p>
            <a:r>
              <a:rPr lang="en-US" sz="2000" dirty="0"/>
              <a:t>Working on revising Speciation Tool (v5.0) to create AE6-ready profiles</a:t>
            </a:r>
          </a:p>
          <a:p>
            <a:pPr lvl="1"/>
            <a:r>
              <a:rPr lang="en-US" sz="2000" dirty="0"/>
              <a:t>Will include updated user’s guide and documentation manual </a:t>
            </a:r>
          </a:p>
        </p:txBody>
      </p:sp>
      <p:sp>
        <p:nvSpPr>
          <p:cNvPr id="4" name="Footer Placeholder 3">
            <a:extLst>
              <a:ext uri="{FF2B5EF4-FFF2-40B4-BE49-F238E27FC236}">
                <a16:creationId xmlns:a16="http://schemas.microsoft.com/office/drawing/2014/main" id="{894A8099-AC7F-4735-A755-ACDC7437D5F6}"/>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
        <p:nvSpPr>
          <p:cNvPr id="5" name="Slide Number Placeholder 4">
            <a:extLst>
              <a:ext uri="{FF2B5EF4-FFF2-40B4-BE49-F238E27FC236}">
                <a16:creationId xmlns:a16="http://schemas.microsoft.com/office/drawing/2014/main" id="{D1715837-C68E-48C3-ABBE-203AA214EE29}"/>
              </a:ext>
            </a:extLst>
          </p:cNvPr>
          <p:cNvSpPr>
            <a:spLocks noGrp="1"/>
          </p:cNvSpPr>
          <p:nvPr>
            <p:ph type="sldNum" sz="quarter" idx="12"/>
          </p:nvPr>
        </p:nvSpPr>
        <p:spPr/>
        <p:txBody>
          <a:bodyPr/>
          <a:lstStyle/>
          <a:p>
            <a:pPr>
              <a:defRPr/>
            </a:pPr>
            <a:fld id="{BEF2A795-0D1C-4340-A163-773CC4D3E4EC}" type="slidenum">
              <a:rPr lang="en-US" smtClean="0"/>
              <a:pPr>
                <a:defRPr/>
              </a:pPr>
              <a:t>82</a:t>
            </a:fld>
            <a:endParaRPr lang="en-US" dirty="0"/>
          </a:p>
        </p:txBody>
      </p:sp>
    </p:spTree>
    <p:extLst>
      <p:ext uri="{BB962C8B-B14F-4D97-AF65-F5344CB8AC3E}">
        <p14:creationId xmlns:p14="http://schemas.microsoft.com/office/powerpoint/2010/main" val="10690797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2AECE-6F3A-4DBA-A51F-D1C69F1D96DA}"/>
              </a:ext>
            </a:extLst>
          </p:cNvPr>
          <p:cNvSpPr>
            <a:spLocks noGrp="1"/>
          </p:cNvSpPr>
          <p:nvPr>
            <p:ph type="title"/>
          </p:nvPr>
        </p:nvSpPr>
        <p:spPr/>
        <p:txBody>
          <a:bodyPr/>
          <a:lstStyle/>
          <a:p>
            <a:r>
              <a:rPr lang="en-US" sz="3600" dirty="0"/>
              <a:t>PREPARING EMISSIONS FOR MODELING</a:t>
            </a:r>
            <a:endParaRPr lang="en-US" dirty="0"/>
          </a:p>
        </p:txBody>
      </p:sp>
      <p:sp>
        <p:nvSpPr>
          <p:cNvPr id="3" name="Content Placeholder 2">
            <a:extLst>
              <a:ext uri="{FF2B5EF4-FFF2-40B4-BE49-F238E27FC236}">
                <a16:creationId xmlns:a16="http://schemas.microsoft.com/office/drawing/2014/main" id="{A769FAE0-C1B2-4007-BCB3-755FC94A0C9C}"/>
              </a:ext>
            </a:extLst>
          </p:cNvPr>
          <p:cNvSpPr>
            <a:spLocks noGrp="1"/>
          </p:cNvSpPr>
          <p:nvPr>
            <p:ph idx="1"/>
          </p:nvPr>
        </p:nvSpPr>
        <p:spPr>
          <a:xfrm>
            <a:off x="685800" y="2597669"/>
            <a:ext cx="7772400" cy="3429000"/>
          </a:xfrm>
        </p:spPr>
        <p:txBody>
          <a:bodyPr/>
          <a:lstStyle/>
          <a:p>
            <a:r>
              <a:rPr lang="en-US" sz="2200" dirty="0"/>
              <a:t>GSPRO contains factors to speciate</a:t>
            </a:r>
          </a:p>
          <a:p>
            <a:pPr lvl="1"/>
            <a:r>
              <a:rPr lang="en-US" sz="1800" dirty="0"/>
              <a:t>Split Factor: numerator for mole-based speciation </a:t>
            </a:r>
          </a:p>
          <a:p>
            <a:pPr lvl="1"/>
            <a:r>
              <a:rPr lang="en-US" sz="1800" dirty="0"/>
              <a:t>Divisor: denominator for the mole-based speciation </a:t>
            </a:r>
          </a:p>
          <a:p>
            <a:pPr lvl="1"/>
            <a:r>
              <a:rPr lang="en-US" sz="1800" dirty="0"/>
              <a:t>Split Factor/Divisor = </a:t>
            </a:r>
            <a:r>
              <a:rPr lang="en-US" sz="1800" u="sng" dirty="0"/>
              <a:t>moles of model species per mass of TOG</a:t>
            </a:r>
          </a:p>
          <a:p>
            <a:pPr lvl="1"/>
            <a:r>
              <a:rPr lang="en-US" sz="1800" dirty="0"/>
              <a:t>For PM, divisor = 1</a:t>
            </a:r>
          </a:p>
          <a:p>
            <a:pPr lvl="1"/>
            <a:endParaRPr lang="en-US" sz="2200" dirty="0"/>
          </a:p>
          <a:p>
            <a:r>
              <a:rPr lang="en-US" sz="2200" dirty="0"/>
              <a:t>GSCNV contains VOC-to-TOG conversion factors to convert inventory VOC (or ROG) to TOG to apply TOG-based speciation profiles</a:t>
            </a:r>
          </a:p>
          <a:p>
            <a:endParaRPr lang="en-US" dirty="0"/>
          </a:p>
        </p:txBody>
      </p:sp>
      <p:sp>
        <p:nvSpPr>
          <p:cNvPr id="4" name="Footer Placeholder 3">
            <a:extLst>
              <a:ext uri="{FF2B5EF4-FFF2-40B4-BE49-F238E27FC236}">
                <a16:creationId xmlns:a16="http://schemas.microsoft.com/office/drawing/2014/main" id="{9428BCBF-BBBF-42EC-87E5-C2AC8A307223}"/>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
        <p:nvSpPr>
          <p:cNvPr id="5" name="Slide Number Placeholder 4">
            <a:extLst>
              <a:ext uri="{FF2B5EF4-FFF2-40B4-BE49-F238E27FC236}">
                <a16:creationId xmlns:a16="http://schemas.microsoft.com/office/drawing/2014/main" id="{0D2DD5A7-79A4-41B0-8CFC-223D3F1E0229}"/>
              </a:ext>
            </a:extLst>
          </p:cNvPr>
          <p:cNvSpPr>
            <a:spLocks noGrp="1"/>
          </p:cNvSpPr>
          <p:nvPr>
            <p:ph type="sldNum" sz="quarter" idx="12"/>
          </p:nvPr>
        </p:nvSpPr>
        <p:spPr/>
        <p:txBody>
          <a:bodyPr/>
          <a:lstStyle/>
          <a:p>
            <a:pPr>
              <a:defRPr/>
            </a:pPr>
            <a:fld id="{BEF2A795-0D1C-4340-A163-773CC4D3E4EC}" type="slidenum">
              <a:rPr lang="en-US" smtClean="0"/>
              <a:pPr>
                <a:defRPr/>
              </a:pPr>
              <a:t>83</a:t>
            </a:fld>
            <a:endParaRPr lang="en-US" dirty="0"/>
          </a:p>
        </p:txBody>
      </p:sp>
    </p:spTree>
    <p:extLst>
      <p:ext uri="{BB962C8B-B14F-4D97-AF65-F5344CB8AC3E}">
        <p14:creationId xmlns:p14="http://schemas.microsoft.com/office/powerpoint/2010/main" val="13069617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CA51-DEC9-4530-AA8F-F81177A9850A}"/>
              </a:ext>
            </a:extLst>
          </p:cNvPr>
          <p:cNvSpPr>
            <a:spLocks noGrp="1"/>
          </p:cNvSpPr>
          <p:nvPr>
            <p:ph type="title"/>
          </p:nvPr>
        </p:nvSpPr>
        <p:spPr/>
        <p:txBody>
          <a:bodyPr/>
          <a:lstStyle/>
          <a:p>
            <a:r>
              <a:rPr lang="en-US" dirty="0"/>
              <a:t>SMOKE GSPRO and GSCNV files</a:t>
            </a:r>
          </a:p>
        </p:txBody>
      </p:sp>
      <p:sp>
        <p:nvSpPr>
          <p:cNvPr id="4" name="Footer Placeholder 3">
            <a:extLst>
              <a:ext uri="{FF2B5EF4-FFF2-40B4-BE49-F238E27FC236}">
                <a16:creationId xmlns:a16="http://schemas.microsoft.com/office/drawing/2014/main" id="{E50BC1B0-0C58-4B85-A898-C4A48AE5A9B7}"/>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
        <p:nvSpPr>
          <p:cNvPr id="5" name="Slide Number Placeholder 4">
            <a:extLst>
              <a:ext uri="{FF2B5EF4-FFF2-40B4-BE49-F238E27FC236}">
                <a16:creationId xmlns:a16="http://schemas.microsoft.com/office/drawing/2014/main" id="{0E1EA442-0F93-482E-92A8-5377A10B38C6}"/>
              </a:ext>
            </a:extLst>
          </p:cNvPr>
          <p:cNvSpPr>
            <a:spLocks noGrp="1"/>
          </p:cNvSpPr>
          <p:nvPr>
            <p:ph type="sldNum" sz="quarter" idx="12"/>
          </p:nvPr>
        </p:nvSpPr>
        <p:spPr/>
        <p:txBody>
          <a:bodyPr/>
          <a:lstStyle/>
          <a:p>
            <a:pPr>
              <a:defRPr/>
            </a:pPr>
            <a:fld id="{BEF2A795-0D1C-4340-A163-773CC4D3E4EC}" type="slidenum">
              <a:rPr lang="en-US" smtClean="0"/>
              <a:pPr>
                <a:defRPr/>
              </a:pPr>
              <a:t>84</a:t>
            </a:fld>
            <a:endParaRPr lang="en-US" dirty="0"/>
          </a:p>
        </p:txBody>
      </p:sp>
      <p:graphicFrame>
        <p:nvGraphicFramePr>
          <p:cNvPr id="6" name="Content Placeholder 15">
            <a:extLst>
              <a:ext uri="{FF2B5EF4-FFF2-40B4-BE49-F238E27FC236}">
                <a16:creationId xmlns:a16="http://schemas.microsoft.com/office/drawing/2014/main" id="{874C2C32-DA31-457D-BB21-158A2D6DF61E}"/>
              </a:ext>
            </a:extLst>
          </p:cNvPr>
          <p:cNvGraphicFramePr>
            <a:graphicFrameLocks noGrp="1"/>
          </p:cNvGraphicFramePr>
          <p:nvPr>
            <p:ph idx="1"/>
            <p:extLst>
              <p:ext uri="{D42A27DB-BD31-4B8C-83A1-F6EECF244321}">
                <p14:modId xmlns:p14="http://schemas.microsoft.com/office/powerpoint/2010/main" val="3895934299"/>
              </p:ext>
            </p:extLst>
          </p:nvPr>
        </p:nvGraphicFramePr>
        <p:xfrm>
          <a:off x="736599" y="1676400"/>
          <a:ext cx="7670802" cy="4419599"/>
        </p:xfrm>
        <a:graphic>
          <a:graphicData uri="http://schemas.openxmlformats.org/drawingml/2006/table">
            <a:tbl>
              <a:tblPr>
                <a:tableStyleId>{5C22544A-7EE6-4342-B048-85BDC9FD1C3A}</a:tableStyleId>
              </a:tblPr>
              <a:tblGrid>
                <a:gridCol w="1157857">
                  <a:extLst>
                    <a:ext uri="{9D8B030D-6E8A-4147-A177-3AD203B41FA5}">
                      <a16:colId xmlns:a16="http://schemas.microsoft.com/office/drawing/2014/main" val="20000"/>
                    </a:ext>
                  </a:extLst>
                </a:gridCol>
                <a:gridCol w="1302589">
                  <a:extLst>
                    <a:ext uri="{9D8B030D-6E8A-4147-A177-3AD203B41FA5}">
                      <a16:colId xmlns:a16="http://schemas.microsoft.com/office/drawing/2014/main" val="20001"/>
                    </a:ext>
                  </a:extLst>
                </a:gridCol>
                <a:gridCol w="1302589">
                  <a:extLst>
                    <a:ext uri="{9D8B030D-6E8A-4147-A177-3AD203B41FA5}">
                      <a16:colId xmlns:a16="http://schemas.microsoft.com/office/drawing/2014/main" val="20002"/>
                    </a:ext>
                  </a:extLst>
                </a:gridCol>
                <a:gridCol w="1302589">
                  <a:extLst>
                    <a:ext uri="{9D8B030D-6E8A-4147-A177-3AD203B41FA5}">
                      <a16:colId xmlns:a16="http://schemas.microsoft.com/office/drawing/2014/main" val="20003"/>
                    </a:ext>
                  </a:extLst>
                </a:gridCol>
                <a:gridCol w="1302589">
                  <a:extLst>
                    <a:ext uri="{9D8B030D-6E8A-4147-A177-3AD203B41FA5}">
                      <a16:colId xmlns:a16="http://schemas.microsoft.com/office/drawing/2014/main" val="20004"/>
                    </a:ext>
                  </a:extLst>
                </a:gridCol>
                <a:gridCol w="1302589">
                  <a:extLst>
                    <a:ext uri="{9D8B030D-6E8A-4147-A177-3AD203B41FA5}">
                      <a16:colId xmlns:a16="http://schemas.microsoft.com/office/drawing/2014/main" val="20005"/>
                    </a:ext>
                  </a:extLst>
                </a:gridCol>
              </a:tblGrid>
              <a:tr h="300361">
                <a:tc gridSpan="2">
                  <a:txBody>
                    <a:bodyPr/>
                    <a:lstStyle/>
                    <a:p>
                      <a:pPr algn="l" rtl="0" fontAlgn="ctr"/>
                      <a:r>
                        <a:rPr lang="en-US" sz="1400" b="1" u="none" strike="noStrike" dirty="0">
                          <a:solidFill>
                            <a:srgbClr val="FF0000"/>
                          </a:solidFill>
                          <a:effectLst/>
                        </a:rPr>
                        <a:t>GSPRO  sample profile</a:t>
                      </a:r>
                      <a:endParaRPr lang="en-US" sz="1400" b="1" i="0" u="none" strike="noStrike" dirty="0">
                        <a:solidFill>
                          <a:srgbClr val="FF0000"/>
                        </a:solidFill>
                        <a:effectLst/>
                        <a:latin typeface="Calibri"/>
                      </a:endParaRPr>
                    </a:p>
                  </a:txBody>
                  <a:tcPr marL="9525" marR="9525" marT="9525" marB="0" anchor="ctr"/>
                </a:tc>
                <a:tc hMerge="1">
                  <a:txBody>
                    <a:bodyPr/>
                    <a:lstStyle/>
                    <a:p>
                      <a:endParaRPr lang="en-GB"/>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872478">
                <a:tc>
                  <a:txBody>
                    <a:bodyPr/>
                    <a:lstStyle/>
                    <a:p>
                      <a:pPr algn="ctr" rtl="0" fontAlgn="ctr"/>
                      <a:r>
                        <a:rPr lang="en-US" sz="1400" u="none" strike="noStrike" dirty="0">
                          <a:effectLst/>
                        </a:rPr>
                        <a:t>Speciation profile number</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Pollutant ID (name) </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a:effectLst/>
                        </a:rPr>
                        <a:t>Species ID (name)</a:t>
                      </a:r>
                      <a:endParaRPr lang="en-US" sz="1400" b="0" i="0" u="none" strike="noStrike">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a:effectLst/>
                        </a:rPr>
                        <a:t>Split factor</a:t>
                      </a:r>
                      <a:endParaRPr lang="en-US" sz="1400" b="0" i="0" u="none" strike="noStrike">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a:effectLst/>
                        </a:rPr>
                        <a:t>Divisor</a:t>
                      </a:r>
                      <a:endParaRPr lang="en-US" sz="1400" b="0" i="0" u="none" strike="noStrike">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Mass Fraction</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1"/>
                  </a:ext>
                </a:extLst>
              </a:tr>
              <a:tr h="300361">
                <a:tc>
                  <a:txBody>
                    <a:bodyPr/>
                    <a:lstStyle/>
                    <a:p>
                      <a:pPr algn="ctr" rtl="0" fontAlgn="ctr"/>
                      <a:r>
                        <a:rPr lang="en-US" sz="1400" u="none" strike="noStrike" dirty="0">
                          <a:effectLst/>
                        </a:rPr>
                        <a:t>0051</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TOG</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a:effectLst/>
                        </a:rPr>
                        <a:t>CH4</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a:effectLst/>
                        </a:rPr>
                        <a:t>0.2</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a:effectLst/>
                        </a:rPr>
                        <a:t>16.042</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a:effectLst/>
                        </a:rPr>
                        <a:t>0.2</a:t>
                      </a:r>
                      <a:endParaRPr lang="en-US" sz="14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2"/>
                  </a:ext>
                </a:extLst>
              </a:tr>
              <a:tr h="300361">
                <a:tc>
                  <a:txBody>
                    <a:bodyPr/>
                    <a:lstStyle/>
                    <a:p>
                      <a:pPr algn="ctr" rtl="0" fontAlgn="ctr"/>
                      <a:r>
                        <a:rPr lang="en-US" sz="1400" u="none" strike="noStrike" dirty="0">
                          <a:effectLst/>
                        </a:rPr>
                        <a:t>0051</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a:effectLst/>
                        </a:rPr>
                        <a:t>TOG</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ETHA</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a:effectLst/>
                        </a:rPr>
                        <a:t>0.3</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a:effectLst/>
                        </a:rPr>
                        <a:t>30.069</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a:effectLst/>
                        </a:rPr>
                        <a:t>0.3</a:t>
                      </a:r>
                      <a:endParaRPr lang="en-US" sz="14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3"/>
                  </a:ext>
                </a:extLst>
              </a:tr>
              <a:tr h="300361">
                <a:tc>
                  <a:txBody>
                    <a:bodyPr/>
                    <a:lstStyle/>
                    <a:p>
                      <a:pPr algn="ctr" rtl="0" fontAlgn="ctr"/>
                      <a:r>
                        <a:rPr lang="en-US" sz="1400" u="none" strike="noStrike" dirty="0">
                          <a:effectLst/>
                        </a:rPr>
                        <a:t>0051</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a:effectLst/>
                        </a:rPr>
                        <a:t>TOG</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a:effectLst/>
                        </a:rPr>
                        <a:t>FORM</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a:effectLst/>
                        </a:rPr>
                        <a:t>0.2</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a:effectLst/>
                        </a:rPr>
                        <a:t>30.026</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a:effectLst/>
                        </a:rPr>
                        <a:t>0.2</a:t>
                      </a:r>
                      <a:endParaRPr lang="en-US" sz="14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4"/>
                  </a:ext>
                </a:extLst>
              </a:tr>
              <a:tr h="300361">
                <a:tc>
                  <a:txBody>
                    <a:bodyPr/>
                    <a:lstStyle/>
                    <a:p>
                      <a:pPr algn="ctr" rtl="0" fontAlgn="ctr"/>
                      <a:r>
                        <a:rPr lang="en-US" sz="1400" u="none" strike="noStrike" dirty="0">
                          <a:effectLst/>
                        </a:rPr>
                        <a:t>0051</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TOG</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PRPA</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0.3</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44.096</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0.3</a:t>
                      </a:r>
                      <a:endParaRPr lang="en-US" sz="1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5"/>
                  </a:ext>
                </a:extLst>
              </a:tr>
              <a:tr h="286058">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300361">
                <a:tc gridSpan="2">
                  <a:txBody>
                    <a:bodyPr/>
                    <a:lstStyle/>
                    <a:p>
                      <a:pPr algn="l" rtl="0" fontAlgn="ctr"/>
                      <a:r>
                        <a:rPr lang="en-US" sz="1400" b="1" u="none" strike="noStrike" dirty="0">
                          <a:solidFill>
                            <a:srgbClr val="FF0000"/>
                          </a:solidFill>
                          <a:effectLst/>
                        </a:rPr>
                        <a:t>GSCNV</a:t>
                      </a:r>
                      <a:r>
                        <a:rPr lang="en-US" sz="1400" b="1" u="none" strike="noStrike" baseline="0" dirty="0">
                          <a:solidFill>
                            <a:srgbClr val="FF0000"/>
                          </a:solidFill>
                          <a:effectLst/>
                        </a:rPr>
                        <a:t> </a:t>
                      </a:r>
                      <a:r>
                        <a:rPr lang="en-US" sz="1400" b="1" u="none" strike="noStrike" dirty="0">
                          <a:solidFill>
                            <a:srgbClr val="FF0000"/>
                          </a:solidFill>
                          <a:effectLst/>
                        </a:rPr>
                        <a:t>sample profile</a:t>
                      </a:r>
                      <a:endParaRPr lang="en-US" sz="1400" b="1" i="0" u="none" strike="noStrike" dirty="0">
                        <a:solidFill>
                          <a:srgbClr val="FF0000"/>
                        </a:solidFill>
                        <a:effectLst/>
                        <a:latin typeface="Calibri"/>
                      </a:endParaRPr>
                    </a:p>
                  </a:txBody>
                  <a:tcPr marL="9525" marR="9525" marT="9525" marB="0" anchor="ctr"/>
                </a:tc>
                <a:tc hMerge="1">
                  <a:txBody>
                    <a:bodyPr/>
                    <a:lstStyle/>
                    <a:p>
                      <a:endParaRPr lang="en-GB"/>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1158536">
                <a:tc>
                  <a:txBody>
                    <a:bodyPr/>
                    <a:lstStyle/>
                    <a:p>
                      <a:pPr algn="ctr" rtl="0" fontAlgn="ctr"/>
                      <a:r>
                        <a:rPr lang="en-US" sz="1400" u="none" strike="noStrike" dirty="0">
                          <a:effectLst/>
                        </a:rPr>
                        <a:t>Name of pollutant converting from</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Name of pollutant converting to</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Speciation profile code</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Conversion factor</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l" fontAlgn="b"/>
                      <a:endParaRPr lang="en-US" sz="1100" b="0" i="0" u="none" strike="noStrike">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l" fontAlgn="b"/>
                      <a:endParaRPr lang="en-US" sz="1100" b="0" i="0" u="none" strike="noStrike" dirty="0">
                        <a:solidFill>
                          <a:srgbClr val="000000"/>
                        </a:solidFill>
                        <a:effectLst/>
                        <a:latin typeface="Calibri"/>
                      </a:endParaRPr>
                    </a:p>
                  </a:txBody>
                  <a:tcPr marL="9525" marR="9525" marT="9525" marB="0" anchor="b">
                    <a:solidFill>
                      <a:schemeClr val="tx2">
                        <a:lumMod val="20000"/>
                        <a:lumOff val="80000"/>
                      </a:schemeClr>
                    </a:solidFill>
                  </a:tcPr>
                </a:tc>
                <a:extLst>
                  <a:ext uri="{0D108BD9-81ED-4DB2-BD59-A6C34878D82A}">
                    <a16:rowId xmlns:a16="http://schemas.microsoft.com/office/drawing/2014/main" val="10008"/>
                  </a:ext>
                </a:extLst>
              </a:tr>
              <a:tr h="300361">
                <a:tc>
                  <a:txBody>
                    <a:bodyPr/>
                    <a:lstStyle/>
                    <a:p>
                      <a:pPr algn="ctr" rtl="0" fontAlgn="ctr"/>
                      <a:r>
                        <a:rPr lang="en-US" sz="1400" u="none" strike="noStrike" dirty="0">
                          <a:effectLst/>
                        </a:rPr>
                        <a:t>VOC</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TOG</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0051</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2</a:t>
                      </a:r>
                      <a:endParaRPr lang="en-US" sz="1400" b="0" i="0" u="none" strike="noStrike" dirty="0">
                        <a:solidFill>
                          <a:srgbClr val="000000"/>
                        </a:solidFill>
                        <a:effectLst/>
                        <a:latin typeface="Calibri"/>
                      </a:endParaRPr>
                    </a:p>
                  </a:txBody>
                  <a:tcPr marL="9525" marR="9525" marT="9525" marB="0" anchor="ctr"/>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614261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E9A21-C608-4617-864F-88E5B2A7A024}"/>
              </a:ext>
            </a:extLst>
          </p:cNvPr>
          <p:cNvSpPr>
            <a:spLocks noGrp="1"/>
          </p:cNvSpPr>
          <p:nvPr>
            <p:ph type="title"/>
          </p:nvPr>
        </p:nvSpPr>
        <p:spPr>
          <a:xfrm>
            <a:off x="666920" y="751084"/>
            <a:ext cx="7620000" cy="990600"/>
          </a:xfrm>
        </p:spPr>
        <p:txBody>
          <a:bodyPr/>
          <a:lstStyle/>
          <a:p>
            <a:r>
              <a:rPr lang="en-US" dirty="0"/>
              <a:t>Example GSPRO records</a:t>
            </a:r>
          </a:p>
        </p:txBody>
      </p:sp>
      <p:sp>
        <p:nvSpPr>
          <p:cNvPr id="4" name="Footer Placeholder 3">
            <a:extLst>
              <a:ext uri="{FF2B5EF4-FFF2-40B4-BE49-F238E27FC236}">
                <a16:creationId xmlns:a16="http://schemas.microsoft.com/office/drawing/2014/main" id="{46C3A42E-230E-449B-9A20-ED1F85C3981D}"/>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
        <p:nvSpPr>
          <p:cNvPr id="5" name="Slide Number Placeholder 4">
            <a:extLst>
              <a:ext uri="{FF2B5EF4-FFF2-40B4-BE49-F238E27FC236}">
                <a16:creationId xmlns:a16="http://schemas.microsoft.com/office/drawing/2014/main" id="{1716856D-439A-4F1C-BBB9-4A7965FE7246}"/>
              </a:ext>
            </a:extLst>
          </p:cNvPr>
          <p:cNvSpPr>
            <a:spLocks noGrp="1"/>
          </p:cNvSpPr>
          <p:nvPr>
            <p:ph type="sldNum" sz="quarter" idx="12"/>
          </p:nvPr>
        </p:nvSpPr>
        <p:spPr/>
        <p:txBody>
          <a:bodyPr/>
          <a:lstStyle/>
          <a:p>
            <a:pPr>
              <a:defRPr/>
            </a:pPr>
            <a:fld id="{BEF2A795-0D1C-4340-A163-773CC4D3E4EC}" type="slidenum">
              <a:rPr lang="en-US" smtClean="0"/>
              <a:pPr>
                <a:defRPr/>
              </a:pPr>
              <a:t>85</a:t>
            </a:fld>
            <a:endParaRPr lang="en-US" dirty="0"/>
          </a:p>
        </p:txBody>
      </p:sp>
      <p:sp>
        <p:nvSpPr>
          <p:cNvPr id="8" name="Content Placeholder 1">
            <a:extLst>
              <a:ext uri="{FF2B5EF4-FFF2-40B4-BE49-F238E27FC236}">
                <a16:creationId xmlns:a16="http://schemas.microsoft.com/office/drawing/2014/main" id="{958AAACE-BF8E-43B6-8B34-018855811A65}"/>
              </a:ext>
            </a:extLst>
          </p:cNvPr>
          <p:cNvSpPr>
            <a:spLocks noGrp="1"/>
          </p:cNvSpPr>
          <p:nvPr>
            <p:ph idx="1"/>
          </p:nvPr>
        </p:nvSpPr>
        <p:spPr>
          <a:xfrm>
            <a:off x="362120" y="1294735"/>
            <a:ext cx="8229600" cy="4525963"/>
          </a:xfrm>
        </p:spPr>
        <p:txBody>
          <a:bodyPr/>
          <a:lstStyle/>
          <a:p>
            <a:r>
              <a:rPr lang="en-US" dirty="0"/>
              <a:t>Pollutant is TOG</a:t>
            </a:r>
          </a:p>
          <a:p>
            <a:endParaRPr lang="en-US" dirty="0"/>
          </a:p>
          <a:p>
            <a:endParaRPr lang="en-US" dirty="0"/>
          </a:p>
          <a:p>
            <a:endParaRPr lang="en-US" dirty="0"/>
          </a:p>
          <a:p>
            <a:pPr marL="109728" indent="0">
              <a:buNone/>
            </a:pPr>
            <a:endParaRPr lang="en-US" dirty="0"/>
          </a:p>
          <a:p>
            <a:pPr marL="0" indent="0">
              <a:buNone/>
            </a:pPr>
            <a:endParaRPr lang="en-US" dirty="0"/>
          </a:p>
          <a:p>
            <a:r>
              <a:rPr lang="en-US" dirty="0"/>
              <a:t>Pollutant is NONHAPTOG (remove formaldehyde) </a:t>
            </a:r>
          </a:p>
        </p:txBody>
      </p:sp>
      <p:graphicFrame>
        <p:nvGraphicFramePr>
          <p:cNvPr id="9" name="Content Placeholder 15">
            <a:extLst>
              <a:ext uri="{FF2B5EF4-FFF2-40B4-BE49-F238E27FC236}">
                <a16:creationId xmlns:a16="http://schemas.microsoft.com/office/drawing/2014/main" id="{0026EE65-FA80-4AFC-B03E-20E2E5568041}"/>
              </a:ext>
            </a:extLst>
          </p:cNvPr>
          <p:cNvGraphicFramePr>
            <a:graphicFrameLocks/>
          </p:cNvGraphicFramePr>
          <p:nvPr>
            <p:extLst>
              <p:ext uri="{D42A27DB-BD31-4B8C-83A1-F6EECF244321}">
                <p14:modId xmlns:p14="http://schemas.microsoft.com/office/powerpoint/2010/main" val="2371251539"/>
              </p:ext>
            </p:extLst>
          </p:nvPr>
        </p:nvGraphicFramePr>
        <p:xfrm>
          <a:off x="472047" y="1741684"/>
          <a:ext cx="7968344" cy="2193649"/>
        </p:xfrm>
        <a:graphic>
          <a:graphicData uri="http://schemas.openxmlformats.org/drawingml/2006/table">
            <a:tbl>
              <a:tblPr>
                <a:tableStyleId>{5C22544A-7EE6-4342-B048-85BDC9FD1C3A}</a:tableStyleId>
              </a:tblPr>
              <a:tblGrid>
                <a:gridCol w="1202769">
                  <a:extLst>
                    <a:ext uri="{9D8B030D-6E8A-4147-A177-3AD203B41FA5}">
                      <a16:colId xmlns:a16="http://schemas.microsoft.com/office/drawing/2014/main" val="20000"/>
                    </a:ext>
                  </a:extLst>
                </a:gridCol>
                <a:gridCol w="1353115">
                  <a:extLst>
                    <a:ext uri="{9D8B030D-6E8A-4147-A177-3AD203B41FA5}">
                      <a16:colId xmlns:a16="http://schemas.microsoft.com/office/drawing/2014/main" val="20001"/>
                    </a:ext>
                  </a:extLst>
                </a:gridCol>
                <a:gridCol w="1353115">
                  <a:extLst>
                    <a:ext uri="{9D8B030D-6E8A-4147-A177-3AD203B41FA5}">
                      <a16:colId xmlns:a16="http://schemas.microsoft.com/office/drawing/2014/main" val="20002"/>
                    </a:ext>
                  </a:extLst>
                </a:gridCol>
                <a:gridCol w="1353115">
                  <a:extLst>
                    <a:ext uri="{9D8B030D-6E8A-4147-A177-3AD203B41FA5}">
                      <a16:colId xmlns:a16="http://schemas.microsoft.com/office/drawing/2014/main" val="20003"/>
                    </a:ext>
                  </a:extLst>
                </a:gridCol>
                <a:gridCol w="1353115">
                  <a:extLst>
                    <a:ext uri="{9D8B030D-6E8A-4147-A177-3AD203B41FA5}">
                      <a16:colId xmlns:a16="http://schemas.microsoft.com/office/drawing/2014/main" val="20004"/>
                    </a:ext>
                  </a:extLst>
                </a:gridCol>
                <a:gridCol w="1353115">
                  <a:extLst>
                    <a:ext uri="{9D8B030D-6E8A-4147-A177-3AD203B41FA5}">
                      <a16:colId xmlns:a16="http://schemas.microsoft.com/office/drawing/2014/main" val="20005"/>
                    </a:ext>
                  </a:extLst>
                </a:gridCol>
              </a:tblGrid>
              <a:tr h="155281">
                <a:tc gridSpan="2">
                  <a:txBody>
                    <a:bodyPr/>
                    <a:lstStyle/>
                    <a:p>
                      <a:pPr algn="l" rtl="0" fontAlgn="ctr"/>
                      <a:r>
                        <a:rPr lang="en-US" sz="1400" b="1" u="none" strike="noStrike" dirty="0">
                          <a:solidFill>
                            <a:srgbClr val="FF0000"/>
                          </a:solidFill>
                          <a:effectLst/>
                        </a:rPr>
                        <a:t>GSPRO  sample profile</a:t>
                      </a:r>
                      <a:endParaRPr lang="en-US" sz="1400" b="1" i="0" u="none" strike="noStrike" dirty="0">
                        <a:solidFill>
                          <a:srgbClr val="FF0000"/>
                        </a:solidFill>
                        <a:effectLst/>
                        <a:latin typeface="Calibri"/>
                      </a:endParaRPr>
                    </a:p>
                  </a:txBody>
                  <a:tcPr marL="9525" marR="9525" marT="9525" marB="0" anchor="ctr"/>
                </a:tc>
                <a:tc hMerge="1">
                  <a:txBody>
                    <a:bodyPr/>
                    <a:lstStyle/>
                    <a:p>
                      <a:endParaRPr lang="en-GB"/>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769320">
                <a:tc>
                  <a:txBody>
                    <a:bodyPr/>
                    <a:lstStyle/>
                    <a:p>
                      <a:pPr algn="ctr" rtl="0" fontAlgn="ctr"/>
                      <a:r>
                        <a:rPr lang="en-US" sz="1400" u="none" strike="noStrike" dirty="0">
                          <a:effectLst/>
                        </a:rPr>
                        <a:t>Speciation profile number</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Pollutant ID (name) </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a:effectLst/>
                        </a:rPr>
                        <a:t>Species ID (name)</a:t>
                      </a:r>
                      <a:endParaRPr lang="en-US" sz="1400" b="0" i="0" u="none" strike="noStrike">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a:effectLst/>
                        </a:rPr>
                        <a:t>Split factor</a:t>
                      </a:r>
                      <a:endParaRPr lang="en-US" sz="1400" b="0" i="0" u="none" strike="noStrike">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a:effectLst/>
                        </a:rPr>
                        <a:t>Divisor</a:t>
                      </a:r>
                      <a:endParaRPr lang="en-US" sz="1400" b="0" i="0" u="none" strike="noStrike">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Mass Fraction</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1"/>
                  </a:ext>
                </a:extLst>
              </a:tr>
              <a:tr h="300361">
                <a:tc>
                  <a:txBody>
                    <a:bodyPr/>
                    <a:lstStyle/>
                    <a:p>
                      <a:pPr algn="ctr" rtl="0" fontAlgn="ctr"/>
                      <a:r>
                        <a:rPr lang="en-US" sz="1400" u="none" strike="noStrike" dirty="0">
                          <a:effectLst/>
                        </a:rPr>
                        <a:t>0051</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TOG</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CH4</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0.2</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16.042</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0.2</a:t>
                      </a:r>
                      <a:endParaRPr lang="en-US" sz="1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2"/>
                  </a:ext>
                </a:extLst>
              </a:tr>
              <a:tr h="300361">
                <a:tc>
                  <a:txBody>
                    <a:bodyPr/>
                    <a:lstStyle/>
                    <a:p>
                      <a:pPr algn="ctr" rtl="0" fontAlgn="ctr"/>
                      <a:r>
                        <a:rPr lang="en-US" sz="1400" u="none" strike="noStrike" dirty="0">
                          <a:effectLst/>
                        </a:rPr>
                        <a:t>0051</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a:effectLst/>
                        </a:rPr>
                        <a:t>TOG</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a:effectLst/>
                        </a:rPr>
                        <a:t>ETHA</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a:effectLst/>
                        </a:rPr>
                        <a:t>0.3</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a:effectLst/>
                        </a:rPr>
                        <a:t>30.069</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0.3</a:t>
                      </a:r>
                      <a:endParaRPr lang="en-US" sz="1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3"/>
                  </a:ext>
                </a:extLst>
              </a:tr>
              <a:tr h="300361">
                <a:tc>
                  <a:txBody>
                    <a:bodyPr/>
                    <a:lstStyle/>
                    <a:p>
                      <a:pPr algn="ctr" rtl="0" fontAlgn="ctr"/>
                      <a:r>
                        <a:rPr lang="en-US" sz="1400" u="none" strike="noStrike" dirty="0">
                          <a:effectLst/>
                        </a:rPr>
                        <a:t>0051</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a:effectLst/>
                        </a:rPr>
                        <a:t>TOG</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a:effectLst/>
                        </a:rPr>
                        <a:t>FORM</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a:effectLst/>
                        </a:rPr>
                        <a:t>0.2</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a:effectLst/>
                        </a:rPr>
                        <a:t>30.026</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0.2</a:t>
                      </a:r>
                      <a:endParaRPr lang="en-US" sz="1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4"/>
                  </a:ext>
                </a:extLst>
              </a:tr>
              <a:tr h="300361">
                <a:tc>
                  <a:txBody>
                    <a:bodyPr/>
                    <a:lstStyle/>
                    <a:p>
                      <a:pPr algn="ctr" rtl="0" fontAlgn="ctr"/>
                      <a:r>
                        <a:rPr lang="en-US" sz="1400" u="none" strike="noStrike" dirty="0">
                          <a:effectLst/>
                        </a:rPr>
                        <a:t>0051</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TOG</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PRPA</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0.3</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44.096</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0.3</a:t>
                      </a:r>
                      <a:endParaRPr lang="en-US" sz="1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5"/>
                  </a:ext>
                </a:extLst>
              </a:tr>
            </a:tbl>
          </a:graphicData>
        </a:graphic>
      </p:graphicFrame>
      <p:graphicFrame>
        <p:nvGraphicFramePr>
          <p:cNvPr id="10" name="Table 9">
            <a:extLst>
              <a:ext uri="{FF2B5EF4-FFF2-40B4-BE49-F238E27FC236}">
                <a16:creationId xmlns:a16="http://schemas.microsoft.com/office/drawing/2014/main" id="{8FEC96C9-39E0-4CEA-9242-3D59CC875136}"/>
              </a:ext>
            </a:extLst>
          </p:cNvPr>
          <p:cNvGraphicFramePr>
            <a:graphicFrameLocks noGrp="1"/>
          </p:cNvGraphicFramePr>
          <p:nvPr>
            <p:extLst>
              <p:ext uri="{D42A27DB-BD31-4B8C-83A1-F6EECF244321}">
                <p14:modId xmlns:p14="http://schemas.microsoft.com/office/powerpoint/2010/main" val="2514969250"/>
              </p:ext>
            </p:extLst>
          </p:nvPr>
        </p:nvGraphicFramePr>
        <p:xfrm>
          <a:off x="472047" y="4322523"/>
          <a:ext cx="7968344" cy="1773561"/>
        </p:xfrm>
        <a:graphic>
          <a:graphicData uri="http://schemas.openxmlformats.org/drawingml/2006/table">
            <a:tbl>
              <a:tblPr>
                <a:tableStyleId>{5C22544A-7EE6-4342-B048-85BDC9FD1C3A}</a:tableStyleId>
              </a:tblPr>
              <a:tblGrid>
                <a:gridCol w="1202769">
                  <a:extLst>
                    <a:ext uri="{9D8B030D-6E8A-4147-A177-3AD203B41FA5}">
                      <a16:colId xmlns:a16="http://schemas.microsoft.com/office/drawing/2014/main" val="3587646010"/>
                    </a:ext>
                  </a:extLst>
                </a:gridCol>
                <a:gridCol w="1353115">
                  <a:extLst>
                    <a:ext uri="{9D8B030D-6E8A-4147-A177-3AD203B41FA5}">
                      <a16:colId xmlns:a16="http://schemas.microsoft.com/office/drawing/2014/main" val="541718485"/>
                    </a:ext>
                  </a:extLst>
                </a:gridCol>
                <a:gridCol w="1353115">
                  <a:extLst>
                    <a:ext uri="{9D8B030D-6E8A-4147-A177-3AD203B41FA5}">
                      <a16:colId xmlns:a16="http://schemas.microsoft.com/office/drawing/2014/main" val="3144813206"/>
                    </a:ext>
                  </a:extLst>
                </a:gridCol>
                <a:gridCol w="1353115">
                  <a:extLst>
                    <a:ext uri="{9D8B030D-6E8A-4147-A177-3AD203B41FA5}">
                      <a16:colId xmlns:a16="http://schemas.microsoft.com/office/drawing/2014/main" val="2895394590"/>
                    </a:ext>
                  </a:extLst>
                </a:gridCol>
                <a:gridCol w="1353115">
                  <a:extLst>
                    <a:ext uri="{9D8B030D-6E8A-4147-A177-3AD203B41FA5}">
                      <a16:colId xmlns:a16="http://schemas.microsoft.com/office/drawing/2014/main" val="139775535"/>
                    </a:ext>
                  </a:extLst>
                </a:gridCol>
                <a:gridCol w="1353115">
                  <a:extLst>
                    <a:ext uri="{9D8B030D-6E8A-4147-A177-3AD203B41FA5}">
                      <a16:colId xmlns:a16="http://schemas.microsoft.com/office/drawing/2014/main" val="4103438689"/>
                    </a:ext>
                  </a:extLst>
                </a:gridCol>
              </a:tblGrid>
              <a:tr h="872478">
                <a:tc>
                  <a:txBody>
                    <a:bodyPr/>
                    <a:lstStyle/>
                    <a:p>
                      <a:pPr algn="ctr" rtl="0" fontAlgn="ctr"/>
                      <a:r>
                        <a:rPr lang="en-US" sz="1400" u="none" strike="noStrike" dirty="0">
                          <a:effectLst/>
                        </a:rPr>
                        <a:t>Speciation profile number</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Pollutant ID (name) </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a:effectLst/>
                        </a:rPr>
                        <a:t>Species ID (name)</a:t>
                      </a:r>
                      <a:endParaRPr lang="en-US" sz="1400" b="0" i="0" u="none" strike="noStrike">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a:effectLst/>
                        </a:rPr>
                        <a:t>Split factor</a:t>
                      </a:r>
                      <a:endParaRPr lang="en-US" sz="1400" b="0" i="0" u="none" strike="noStrike">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a:effectLst/>
                        </a:rPr>
                        <a:t>Divisor</a:t>
                      </a:r>
                      <a:endParaRPr lang="en-US" sz="1400" b="0" i="0" u="none" strike="noStrike">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Mass Fraction</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28783805"/>
                  </a:ext>
                </a:extLst>
              </a:tr>
              <a:tr h="300361">
                <a:tc>
                  <a:txBody>
                    <a:bodyPr/>
                    <a:lstStyle/>
                    <a:p>
                      <a:pPr algn="ctr" rtl="0" fontAlgn="ctr"/>
                      <a:r>
                        <a:rPr lang="en-US" sz="1400" u="none" strike="noStrike" dirty="0">
                          <a:effectLst/>
                        </a:rPr>
                        <a:t>0051</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NONHAPTOG</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CH4</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0.25</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16.042</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0.25</a:t>
                      </a:r>
                      <a:endParaRPr lang="en-US" sz="1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2056260484"/>
                  </a:ext>
                </a:extLst>
              </a:tr>
              <a:tr h="300361">
                <a:tc>
                  <a:txBody>
                    <a:bodyPr/>
                    <a:lstStyle/>
                    <a:p>
                      <a:pPr algn="ctr" rtl="0" fontAlgn="ctr"/>
                      <a:r>
                        <a:rPr lang="en-US" sz="1400" u="none" strike="noStrike" dirty="0">
                          <a:effectLst/>
                        </a:rPr>
                        <a:t>0051</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NONHAPTOG</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ETHA</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0.375</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a:effectLst/>
                        </a:rPr>
                        <a:t>30.069</a:t>
                      </a:r>
                      <a:endParaRPr lang="en-US" sz="1400" b="0" i="0" u="none" strike="noStrike">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0.375</a:t>
                      </a:r>
                      <a:endParaRPr lang="en-US" sz="1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2345406374"/>
                  </a:ext>
                </a:extLst>
              </a:tr>
              <a:tr h="300361">
                <a:tc>
                  <a:txBody>
                    <a:bodyPr/>
                    <a:lstStyle/>
                    <a:p>
                      <a:pPr algn="ctr" rtl="0" fontAlgn="ctr"/>
                      <a:r>
                        <a:rPr lang="en-US" sz="1400" u="none" strike="noStrike" dirty="0">
                          <a:effectLst/>
                        </a:rPr>
                        <a:t>0051</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NONHAPTOG</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b="0" i="0" u="none" strike="noStrike" dirty="0">
                          <a:solidFill>
                            <a:srgbClr val="000000"/>
                          </a:solidFill>
                          <a:effectLst/>
                          <a:latin typeface="+mj-lt"/>
                        </a:rPr>
                        <a:t>PRPA</a:t>
                      </a:r>
                    </a:p>
                  </a:txBody>
                  <a:tcPr marL="9525" marR="9525" marT="9525" marB="0" anchor="ctr"/>
                </a:tc>
                <a:tc>
                  <a:txBody>
                    <a:bodyPr/>
                    <a:lstStyle/>
                    <a:p>
                      <a:pPr algn="ctr" rtl="0" fontAlgn="ctr"/>
                      <a:r>
                        <a:rPr lang="en-US" sz="1400" u="none" strike="noStrike" dirty="0">
                          <a:effectLst/>
                        </a:rPr>
                        <a:t>0.375</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44.096</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u="none" strike="noStrike" dirty="0">
                          <a:effectLst/>
                        </a:rPr>
                        <a:t>0.375</a:t>
                      </a:r>
                      <a:endParaRPr lang="en-US" sz="1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3450818356"/>
                  </a:ext>
                </a:extLst>
              </a:tr>
            </a:tbl>
          </a:graphicData>
        </a:graphic>
      </p:graphicFrame>
    </p:spTree>
    <p:extLst>
      <p:ext uri="{BB962C8B-B14F-4D97-AF65-F5344CB8AC3E}">
        <p14:creationId xmlns:p14="http://schemas.microsoft.com/office/powerpoint/2010/main" val="25339232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7F40D-80FE-445F-842F-17A1F212C102}"/>
              </a:ext>
            </a:extLst>
          </p:cNvPr>
          <p:cNvSpPr>
            <a:spLocks noGrp="1"/>
          </p:cNvSpPr>
          <p:nvPr>
            <p:ph type="title"/>
          </p:nvPr>
        </p:nvSpPr>
        <p:spPr>
          <a:xfrm>
            <a:off x="804333" y="533400"/>
            <a:ext cx="7620000" cy="990600"/>
          </a:xfrm>
        </p:spPr>
        <p:txBody>
          <a:bodyPr/>
          <a:lstStyle/>
          <a:p>
            <a:r>
              <a:rPr lang="en-US" dirty="0"/>
              <a:t>Example GSPRO records using Inventory HAPs</a:t>
            </a:r>
          </a:p>
        </p:txBody>
      </p:sp>
      <p:sp>
        <p:nvSpPr>
          <p:cNvPr id="3" name="Content Placeholder 2">
            <a:extLst>
              <a:ext uri="{FF2B5EF4-FFF2-40B4-BE49-F238E27FC236}">
                <a16:creationId xmlns:a16="http://schemas.microsoft.com/office/drawing/2014/main" id="{A49CA187-3124-4493-A882-226CBB1053D4}"/>
              </a:ext>
            </a:extLst>
          </p:cNvPr>
          <p:cNvSpPr>
            <a:spLocks noGrp="1"/>
          </p:cNvSpPr>
          <p:nvPr>
            <p:ph idx="1"/>
          </p:nvPr>
        </p:nvSpPr>
        <p:spPr>
          <a:xfrm>
            <a:off x="685800" y="1714500"/>
            <a:ext cx="7772400" cy="3429000"/>
          </a:xfrm>
        </p:spPr>
        <p:txBody>
          <a:bodyPr/>
          <a:lstStyle/>
          <a:p>
            <a:r>
              <a:rPr lang="en-US" dirty="0"/>
              <a:t>Inventory HAP Maps to Explicit CB6 HAP </a:t>
            </a:r>
          </a:p>
          <a:p>
            <a:r>
              <a:rPr lang="en-US" dirty="0"/>
              <a:t>SMOKE converts from pollutant code to NAME</a:t>
            </a:r>
          </a:p>
          <a:p>
            <a:endParaRPr lang="en-US" dirty="0"/>
          </a:p>
        </p:txBody>
      </p:sp>
      <p:sp>
        <p:nvSpPr>
          <p:cNvPr id="4" name="Footer Placeholder 3">
            <a:extLst>
              <a:ext uri="{FF2B5EF4-FFF2-40B4-BE49-F238E27FC236}">
                <a16:creationId xmlns:a16="http://schemas.microsoft.com/office/drawing/2014/main" id="{9F074EFA-2E4F-4A3F-9784-9F3C192CFBF7}"/>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
        <p:nvSpPr>
          <p:cNvPr id="5" name="Slide Number Placeholder 4">
            <a:extLst>
              <a:ext uri="{FF2B5EF4-FFF2-40B4-BE49-F238E27FC236}">
                <a16:creationId xmlns:a16="http://schemas.microsoft.com/office/drawing/2014/main" id="{0778D45F-3C98-4988-8134-DF848C5448B1}"/>
              </a:ext>
            </a:extLst>
          </p:cNvPr>
          <p:cNvSpPr>
            <a:spLocks noGrp="1"/>
          </p:cNvSpPr>
          <p:nvPr>
            <p:ph type="sldNum" sz="quarter" idx="12"/>
          </p:nvPr>
        </p:nvSpPr>
        <p:spPr/>
        <p:txBody>
          <a:bodyPr/>
          <a:lstStyle/>
          <a:p>
            <a:pPr>
              <a:defRPr/>
            </a:pPr>
            <a:fld id="{BEF2A795-0D1C-4340-A163-773CC4D3E4EC}" type="slidenum">
              <a:rPr lang="en-US" smtClean="0"/>
              <a:pPr>
                <a:defRPr/>
              </a:pPr>
              <a:t>86</a:t>
            </a:fld>
            <a:endParaRPr lang="en-US" dirty="0"/>
          </a:p>
        </p:txBody>
      </p:sp>
      <p:graphicFrame>
        <p:nvGraphicFramePr>
          <p:cNvPr id="6" name="Content Placeholder 15">
            <a:extLst>
              <a:ext uri="{FF2B5EF4-FFF2-40B4-BE49-F238E27FC236}">
                <a16:creationId xmlns:a16="http://schemas.microsoft.com/office/drawing/2014/main" id="{7CAC7C95-3071-4CAF-8099-871E3EBDC111}"/>
              </a:ext>
            </a:extLst>
          </p:cNvPr>
          <p:cNvGraphicFramePr>
            <a:graphicFrameLocks/>
          </p:cNvGraphicFramePr>
          <p:nvPr>
            <p:extLst>
              <p:ext uri="{D42A27DB-BD31-4B8C-83A1-F6EECF244321}">
                <p14:modId xmlns:p14="http://schemas.microsoft.com/office/powerpoint/2010/main" val="3878140738"/>
              </p:ext>
            </p:extLst>
          </p:nvPr>
        </p:nvGraphicFramePr>
        <p:xfrm>
          <a:off x="500743" y="2590800"/>
          <a:ext cx="7968344" cy="3119761"/>
        </p:xfrm>
        <a:graphic>
          <a:graphicData uri="http://schemas.openxmlformats.org/drawingml/2006/table">
            <a:tbl>
              <a:tblPr>
                <a:tableStyleId>{5C22544A-7EE6-4342-B048-85BDC9FD1C3A}</a:tableStyleId>
              </a:tblPr>
              <a:tblGrid>
                <a:gridCol w="1202769">
                  <a:extLst>
                    <a:ext uri="{9D8B030D-6E8A-4147-A177-3AD203B41FA5}">
                      <a16:colId xmlns:a16="http://schemas.microsoft.com/office/drawing/2014/main" val="20000"/>
                    </a:ext>
                  </a:extLst>
                </a:gridCol>
                <a:gridCol w="1449331">
                  <a:extLst>
                    <a:ext uri="{9D8B030D-6E8A-4147-A177-3AD203B41FA5}">
                      <a16:colId xmlns:a16="http://schemas.microsoft.com/office/drawing/2014/main" val="20001"/>
                    </a:ext>
                  </a:extLst>
                </a:gridCol>
                <a:gridCol w="1397386">
                  <a:extLst>
                    <a:ext uri="{9D8B030D-6E8A-4147-A177-3AD203B41FA5}">
                      <a16:colId xmlns:a16="http://schemas.microsoft.com/office/drawing/2014/main" val="20002"/>
                    </a:ext>
                  </a:extLst>
                </a:gridCol>
                <a:gridCol w="1212628">
                  <a:extLst>
                    <a:ext uri="{9D8B030D-6E8A-4147-A177-3AD203B41FA5}">
                      <a16:colId xmlns:a16="http://schemas.microsoft.com/office/drawing/2014/main" val="20003"/>
                    </a:ext>
                  </a:extLst>
                </a:gridCol>
                <a:gridCol w="1353115">
                  <a:extLst>
                    <a:ext uri="{9D8B030D-6E8A-4147-A177-3AD203B41FA5}">
                      <a16:colId xmlns:a16="http://schemas.microsoft.com/office/drawing/2014/main" val="20004"/>
                    </a:ext>
                  </a:extLst>
                </a:gridCol>
                <a:gridCol w="1353115">
                  <a:extLst>
                    <a:ext uri="{9D8B030D-6E8A-4147-A177-3AD203B41FA5}">
                      <a16:colId xmlns:a16="http://schemas.microsoft.com/office/drawing/2014/main" val="20005"/>
                    </a:ext>
                  </a:extLst>
                </a:gridCol>
              </a:tblGrid>
              <a:tr h="155281">
                <a:tc gridSpan="2">
                  <a:txBody>
                    <a:bodyPr/>
                    <a:lstStyle/>
                    <a:p>
                      <a:pPr algn="l" rtl="0" fontAlgn="ctr"/>
                      <a:r>
                        <a:rPr lang="en-US" sz="1400" b="1" u="none" strike="noStrike" dirty="0">
                          <a:solidFill>
                            <a:srgbClr val="FF0000"/>
                          </a:solidFill>
                          <a:effectLst/>
                        </a:rPr>
                        <a:t>GSPRO  sample records</a:t>
                      </a:r>
                      <a:endParaRPr lang="en-US" sz="1400" b="1" i="0" u="none" strike="noStrike" dirty="0">
                        <a:solidFill>
                          <a:srgbClr val="FF0000"/>
                        </a:solidFill>
                        <a:effectLst/>
                        <a:latin typeface="Calibri"/>
                      </a:endParaRPr>
                    </a:p>
                  </a:txBody>
                  <a:tcPr marL="9525" marR="9525" marT="9525" marB="0" anchor="ctr"/>
                </a:tc>
                <a:tc hMerge="1">
                  <a:txBody>
                    <a:bodyPr/>
                    <a:lstStyle/>
                    <a:p>
                      <a:endParaRPr lang="en-GB"/>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769320">
                <a:tc>
                  <a:txBody>
                    <a:bodyPr/>
                    <a:lstStyle/>
                    <a:p>
                      <a:pPr algn="ctr" rtl="0" fontAlgn="ctr"/>
                      <a:r>
                        <a:rPr lang="en-US" sz="1400" u="none" strike="noStrike" dirty="0">
                          <a:effectLst/>
                        </a:rPr>
                        <a:t>Speciation profile number</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Pollutant ID (SMOKE name) </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a:effectLst/>
                        </a:rPr>
                        <a:t>Species ID (name)</a:t>
                      </a:r>
                      <a:endParaRPr lang="en-US" sz="1400" b="0" i="0" u="none" strike="noStrike">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a:effectLst/>
                        </a:rPr>
                        <a:t>Split factor</a:t>
                      </a:r>
                      <a:endParaRPr lang="en-US" sz="1400" b="0" i="0" u="none" strike="noStrike">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Divisor</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Mass Fraction</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1"/>
                  </a:ext>
                </a:extLst>
              </a:tr>
              <a:tr h="379395">
                <a:tc>
                  <a:txBody>
                    <a:bodyPr/>
                    <a:lstStyle/>
                    <a:p>
                      <a:pPr algn="ctr" rtl="0" fontAlgn="ctr"/>
                      <a:r>
                        <a:rPr lang="en-US" sz="1400" u="none" strike="noStrike" dirty="0">
                          <a:effectLst/>
                          <a:latin typeface="+mj-lt"/>
                        </a:rPr>
                        <a:t>0000</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u="none" strike="noStrike" dirty="0">
                          <a:effectLst/>
                          <a:latin typeface="+mj-lt"/>
                        </a:rPr>
                        <a:t>ACETALD</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u="none" strike="noStrike" dirty="0">
                          <a:effectLst/>
                          <a:latin typeface="+mj-lt"/>
                        </a:rPr>
                        <a:t>ALD2</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u="none" strike="noStrike" dirty="0">
                          <a:effectLst/>
                          <a:latin typeface="+mj-lt"/>
                        </a:rPr>
                        <a:t>1</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u="none" strike="noStrike" dirty="0">
                          <a:effectLst/>
                          <a:latin typeface="+mj-lt"/>
                        </a:rPr>
                        <a:t>16.042</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u="none" strike="noStrike" dirty="0">
                          <a:effectLst/>
                          <a:latin typeface="+mj-lt"/>
                        </a:rPr>
                        <a:t>1</a:t>
                      </a:r>
                      <a:endParaRPr lang="en-US" sz="14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2"/>
                  </a:ext>
                </a:extLst>
              </a:tr>
              <a:tr h="376890">
                <a:tc>
                  <a:txBody>
                    <a:bodyPr/>
                    <a:lstStyle/>
                    <a:p>
                      <a:pPr algn="ctr" rtl="0" fontAlgn="ctr"/>
                      <a:r>
                        <a:rPr lang="en-US" sz="1400" u="none" strike="noStrike" dirty="0">
                          <a:effectLst/>
                          <a:latin typeface="+mj-lt"/>
                        </a:rPr>
                        <a:t>0000</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b="0" i="0" u="none" strike="noStrike" dirty="0">
                          <a:solidFill>
                            <a:srgbClr val="000000"/>
                          </a:solidFill>
                          <a:effectLst/>
                          <a:latin typeface="+mj-lt"/>
                        </a:rPr>
                        <a:t>FORMALD</a:t>
                      </a:r>
                    </a:p>
                  </a:txBody>
                  <a:tcPr marL="9525" marR="9525" marT="9525" marB="0" anchor="ctr"/>
                </a:tc>
                <a:tc>
                  <a:txBody>
                    <a:bodyPr/>
                    <a:lstStyle/>
                    <a:p>
                      <a:pPr algn="ctr" rtl="0" fontAlgn="ctr"/>
                      <a:r>
                        <a:rPr lang="en-US" sz="1400" u="none" strike="noStrike">
                          <a:effectLst/>
                          <a:latin typeface="+mj-lt"/>
                        </a:rPr>
                        <a:t>FORM</a:t>
                      </a:r>
                      <a:endParaRPr lang="en-US" sz="1400" b="0" i="0" u="none" strike="noStrike">
                        <a:solidFill>
                          <a:srgbClr val="000000"/>
                        </a:solidFill>
                        <a:effectLst/>
                        <a:latin typeface="+mj-lt"/>
                      </a:endParaRPr>
                    </a:p>
                  </a:txBody>
                  <a:tcPr marL="9525" marR="9525" marT="9525" marB="0" anchor="ctr"/>
                </a:tc>
                <a:tc>
                  <a:txBody>
                    <a:bodyPr/>
                    <a:lstStyle/>
                    <a:p>
                      <a:pPr algn="ctr" rtl="0" fontAlgn="ctr"/>
                      <a:r>
                        <a:rPr lang="en-US" sz="1400" u="none" strike="noStrike" dirty="0">
                          <a:effectLst/>
                          <a:latin typeface="+mj-lt"/>
                        </a:rPr>
                        <a:t>1</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u="none" strike="noStrike" dirty="0">
                          <a:effectLst/>
                          <a:latin typeface="+mj-lt"/>
                        </a:rPr>
                        <a:t>30.026</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u="none" strike="noStrike" dirty="0">
                          <a:effectLst/>
                          <a:latin typeface="+mj-lt"/>
                        </a:rPr>
                        <a:t>1</a:t>
                      </a:r>
                      <a:endParaRPr lang="en-US" sz="14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4"/>
                  </a:ext>
                </a:extLst>
              </a:tr>
              <a:tr h="381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u="none" strike="noStrike" kern="1200" dirty="0">
                          <a:solidFill>
                            <a:schemeClr val="dk1"/>
                          </a:solidFill>
                          <a:effectLst/>
                          <a:latin typeface="+mn-lt"/>
                          <a:ea typeface="+mn-ea"/>
                          <a:cs typeface="+mn-cs"/>
                        </a:rPr>
                        <a:t>0000</a:t>
                      </a:r>
                      <a:endParaRPr kumimoji="0" lang="en-US" sz="1400" b="0" i="0" u="none" strike="noStrike" kern="1200" dirty="0">
                        <a:solidFill>
                          <a:srgbClr val="000000"/>
                        </a:solidFill>
                        <a:effectLst/>
                        <a:latin typeface="+mn-lt"/>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BENZENE</a:t>
                      </a:r>
                    </a:p>
                  </a:txBody>
                  <a:tcPr marL="9525" marR="9525" marT="9525" marB="0" anchor="ctr"/>
                </a:tc>
                <a:tc>
                  <a:txBody>
                    <a:bodyPr/>
                    <a:lstStyle/>
                    <a:p>
                      <a:pPr algn="ctr" rtl="0" fontAlgn="ctr"/>
                      <a:r>
                        <a:rPr lang="en-US" sz="1400" b="0" i="0" u="none" strike="noStrike" dirty="0">
                          <a:solidFill>
                            <a:srgbClr val="000000"/>
                          </a:solidFill>
                          <a:effectLst/>
                          <a:latin typeface="+mj-lt"/>
                        </a:rPr>
                        <a:t>BENZ</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u="none" strike="noStrike" kern="1200" dirty="0">
                          <a:solidFill>
                            <a:schemeClr val="dk1"/>
                          </a:solidFill>
                          <a:effectLst/>
                          <a:latin typeface="+mn-lt"/>
                          <a:ea typeface="+mn-ea"/>
                          <a:cs typeface="+mn-cs"/>
                        </a:rPr>
                        <a:t>1</a:t>
                      </a:r>
                      <a:endParaRPr kumimoji="0" lang="en-US" sz="1400" b="0" i="0" u="none" strike="noStrike" kern="1200" dirty="0">
                        <a:solidFill>
                          <a:srgbClr val="000000"/>
                        </a:solidFill>
                        <a:effectLst/>
                        <a:latin typeface="+mn-lt"/>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78.1118</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u="none" strike="noStrike" kern="1200" dirty="0">
                          <a:solidFill>
                            <a:schemeClr val="dk1"/>
                          </a:solidFill>
                          <a:effectLst/>
                          <a:latin typeface="+mn-lt"/>
                          <a:ea typeface="+mn-ea"/>
                          <a:cs typeface="+mn-cs"/>
                        </a:rPr>
                        <a:t>1</a:t>
                      </a:r>
                      <a:endParaRPr kumimoji="0" lang="en-US" sz="1400" b="0" i="0" u="none" strike="noStrike" kern="1200" dirty="0">
                        <a:solidFill>
                          <a:srgbClr val="000000"/>
                        </a:solidFill>
                        <a:effectLst/>
                        <a:latin typeface="+mn-lt"/>
                        <a:ea typeface="+mn-ea"/>
                        <a:cs typeface="+mn-cs"/>
                      </a:endParaRPr>
                    </a:p>
                  </a:txBody>
                  <a:tcPr marL="9525" marR="9525" marT="9525" marB="0" anchor="ctr"/>
                </a:tc>
                <a:extLst>
                  <a:ext uri="{0D108BD9-81ED-4DB2-BD59-A6C34878D82A}">
                    <a16:rowId xmlns:a16="http://schemas.microsoft.com/office/drawing/2014/main" val="1636676418"/>
                  </a:ext>
                </a:extLst>
              </a:tr>
              <a:tr h="32194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u="none" strike="noStrike" kern="1200" dirty="0">
                          <a:solidFill>
                            <a:schemeClr val="dk1"/>
                          </a:solidFill>
                          <a:effectLst/>
                          <a:latin typeface="+mn-lt"/>
                          <a:ea typeface="+mn-ea"/>
                          <a:cs typeface="+mn-cs"/>
                        </a:rPr>
                        <a:t>0000</a:t>
                      </a:r>
                      <a:endParaRPr kumimoji="0" lang="en-US" sz="1400" b="0" i="0" u="none" strike="noStrike" kern="1200" dirty="0">
                        <a:solidFill>
                          <a:srgbClr val="000000"/>
                        </a:solidFill>
                        <a:effectLst/>
                        <a:latin typeface="+mn-lt"/>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METHANOL</a:t>
                      </a:r>
                    </a:p>
                  </a:txBody>
                  <a:tcPr marL="9525" marR="9525" marT="9525" marB="0" anchor="ctr"/>
                </a:tc>
                <a:tc>
                  <a:txBody>
                    <a:bodyPr/>
                    <a:lstStyle/>
                    <a:p>
                      <a:pPr algn="ctr" rtl="0" fontAlgn="ctr"/>
                      <a:r>
                        <a:rPr lang="en-US" sz="1400" b="0" i="0" u="none" strike="noStrike" dirty="0">
                          <a:solidFill>
                            <a:srgbClr val="000000"/>
                          </a:solidFill>
                          <a:effectLst/>
                          <a:latin typeface="+mj-lt"/>
                        </a:rPr>
                        <a:t>MEOH</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u="none" strike="noStrike" kern="1200" dirty="0">
                          <a:solidFill>
                            <a:schemeClr val="dk1"/>
                          </a:solidFill>
                          <a:effectLst/>
                          <a:latin typeface="+mn-lt"/>
                          <a:ea typeface="+mn-ea"/>
                          <a:cs typeface="+mn-cs"/>
                        </a:rPr>
                        <a:t>1</a:t>
                      </a:r>
                      <a:endParaRPr kumimoji="0" lang="en-US" sz="1400" b="0" i="0" u="none" strike="noStrike" kern="1200" dirty="0">
                        <a:solidFill>
                          <a:srgbClr val="000000"/>
                        </a:solidFill>
                        <a:effectLst/>
                        <a:latin typeface="+mn-lt"/>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32.0419</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u="none" strike="noStrike" kern="1200" dirty="0">
                          <a:solidFill>
                            <a:schemeClr val="dk1"/>
                          </a:solidFill>
                          <a:effectLst/>
                          <a:latin typeface="+mn-lt"/>
                          <a:ea typeface="+mn-ea"/>
                          <a:cs typeface="+mn-cs"/>
                        </a:rPr>
                        <a:t>1</a:t>
                      </a:r>
                      <a:endParaRPr kumimoji="0" lang="en-US" sz="1400" b="0" i="0" u="none" strike="noStrike" kern="1200" dirty="0">
                        <a:solidFill>
                          <a:srgbClr val="000000"/>
                        </a:solidFill>
                        <a:effectLst/>
                        <a:latin typeface="+mn-lt"/>
                        <a:ea typeface="+mn-ea"/>
                        <a:cs typeface="+mn-cs"/>
                      </a:endParaRPr>
                    </a:p>
                  </a:txBody>
                  <a:tcPr marL="9525" marR="9525" marT="9525" marB="0" anchor="ctr"/>
                </a:tc>
                <a:extLst>
                  <a:ext uri="{0D108BD9-81ED-4DB2-BD59-A6C34878D82A}">
                    <a16:rowId xmlns:a16="http://schemas.microsoft.com/office/drawing/2014/main" val="954009345"/>
                  </a:ext>
                </a:extLst>
              </a:tr>
              <a:tr h="36796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u="none" strike="noStrike" kern="1200" dirty="0">
                          <a:solidFill>
                            <a:schemeClr val="dk1"/>
                          </a:solidFill>
                          <a:effectLst/>
                          <a:latin typeface="+mn-lt"/>
                          <a:ea typeface="+mn-ea"/>
                          <a:cs typeface="+mn-cs"/>
                        </a:rPr>
                        <a:t>0000</a:t>
                      </a:r>
                      <a:endParaRPr kumimoji="0" lang="en-US" sz="1400" b="0" i="0" u="none" strike="noStrike" kern="1200" dirty="0">
                        <a:solidFill>
                          <a:srgbClr val="000000"/>
                        </a:solidFill>
                        <a:effectLst/>
                        <a:latin typeface="+mn-lt"/>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NAPHTH</a:t>
                      </a:r>
                    </a:p>
                  </a:txBody>
                  <a:tcPr marL="9525" marR="9525" marT="9525" marB="0" anchor="ctr"/>
                </a:tc>
                <a:tc>
                  <a:txBody>
                    <a:bodyPr/>
                    <a:lstStyle/>
                    <a:p>
                      <a:pPr algn="ctr" rtl="0" fontAlgn="ctr"/>
                      <a:r>
                        <a:rPr lang="en-US" sz="1400" b="0" i="0" u="none" strike="noStrike" dirty="0">
                          <a:solidFill>
                            <a:srgbClr val="000000"/>
                          </a:solidFill>
                          <a:effectLst/>
                          <a:latin typeface="+mj-lt"/>
                        </a:rPr>
                        <a:t>NAPH</a:t>
                      </a:r>
                    </a:p>
                  </a:txBody>
                  <a:tcPr marL="9525" marR="9525" marT="9525" marB="0" anchor="ctr"/>
                </a:tc>
                <a:tc>
                  <a:txBody>
                    <a:bodyPr/>
                    <a:lstStyle/>
                    <a:p>
                      <a:pPr algn="ctr" rtl="0" fontAlgn="ctr"/>
                      <a:r>
                        <a:rPr lang="en-US" sz="1400" b="0" i="0" u="none" strike="noStrike" dirty="0">
                          <a:solidFill>
                            <a:srgbClr val="000000"/>
                          </a:solidFill>
                          <a:effectLst/>
                          <a:latin typeface="+mj-lt"/>
                        </a:rPr>
                        <a:t>1</a:t>
                      </a:r>
                    </a:p>
                  </a:txBody>
                  <a:tcPr marL="9525" marR="9525" marT="9525" marB="0" anchor="ctr"/>
                </a:tc>
                <a:tc>
                  <a:txBody>
                    <a:bodyPr/>
                    <a:lstStyle/>
                    <a:p>
                      <a:pPr algn="ctr" rtl="0" fontAlgn="ctr"/>
                      <a:r>
                        <a:rPr lang="en-US" sz="1400" b="0" i="0" u="none" strike="noStrike" dirty="0">
                          <a:solidFill>
                            <a:srgbClr val="000000"/>
                          </a:solidFill>
                          <a:effectLst/>
                          <a:latin typeface="+mj-lt"/>
                        </a:rPr>
                        <a:t>128.1705</a:t>
                      </a:r>
                    </a:p>
                  </a:txBody>
                  <a:tcPr marL="9525" marR="9525" marT="9525" marB="0" anchor="ctr"/>
                </a:tc>
                <a:tc>
                  <a:txBody>
                    <a:bodyPr/>
                    <a:lstStyle/>
                    <a:p>
                      <a:pPr algn="ctr" rtl="0" fontAlgn="ctr"/>
                      <a:r>
                        <a:rPr lang="en-US" sz="1400" b="0" i="0" u="none" strike="noStrike" dirty="0">
                          <a:solidFill>
                            <a:srgbClr val="000000"/>
                          </a:solidFill>
                          <a:effectLst/>
                          <a:latin typeface="+mj-lt"/>
                        </a:rPr>
                        <a:t>1</a:t>
                      </a:r>
                    </a:p>
                  </a:txBody>
                  <a:tcPr marL="9525" marR="9525" marT="9525" marB="0" anchor="ctr"/>
                </a:tc>
                <a:extLst>
                  <a:ext uri="{0D108BD9-81ED-4DB2-BD59-A6C34878D82A}">
                    <a16:rowId xmlns:a16="http://schemas.microsoft.com/office/drawing/2014/main" val="1797601652"/>
                  </a:ext>
                </a:extLst>
              </a:tr>
              <a:tr h="300361">
                <a:tc>
                  <a:txBody>
                    <a:bodyPr/>
                    <a:lstStyle/>
                    <a:p>
                      <a:pPr algn="ctr" rtl="0" fontAlgn="ctr"/>
                      <a:endParaRPr lang="en-US" sz="1400" b="0" i="0" u="none" strike="noStrike" dirty="0">
                        <a:solidFill>
                          <a:srgbClr val="000000"/>
                        </a:solidFill>
                        <a:effectLst/>
                        <a:latin typeface="+mj-lt"/>
                      </a:endParaRPr>
                    </a:p>
                  </a:txBody>
                  <a:tcPr marL="9525" marR="9525" marT="9525" marB="0" anchor="ctr"/>
                </a:tc>
                <a:tc>
                  <a:txBody>
                    <a:bodyPr/>
                    <a:lstStyle/>
                    <a:p>
                      <a:pPr algn="ctr" rtl="0" fontAlgn="ctr"/>
                      <a:endParaRPr lang="en-US" sz="1400" b="0" i="0" u="none" strike="noStrike" dirty="0">
                        <a:solidFill>
                          <a:srgbClr val="000000"/>
                        </a:solidFill>
                        <a:effectLst/>
                        <a:latin typeface="+mj-lt"/>
                      </a:endParaRPr>
                    </a:p>
                  </a:txBody>
                  <a:tcPr marL="9525" marR="9525" marT="9525" marB="0" anchor="ctr"/>
                </a:tc>
                <a:tc>
                  <a:txBody>
                    <a:bodyPr/>
                    <a:lstStyle/>
                    <a:p>
                      <a:pPr algn="ctr" rtl="0" fontAlgn="ctr"/>
                      <a:endParaRPr lang="en-US" sz="1400" b="0" i="0" u="none" strike="noStrike" dirty="0">
                        <a:solidFill>
                          <a:srgbClr val="000000"/>
                        </a:solidFill>
                        <a:effectLst/>
                        <a:latin typeface="+mj-lt"/>
                      </a:endParaRPr>
                    </a:p>
                  </a:txBody>
                  <a:tcPr marL="9525" marR="9525" marT="9525" marB="0" anchor="ctr"/>
                </a:tc>
                <a:tc>
                  <a:txBody>
                    <a:bodyPr/>
                    <a:lstStyle/>
                    <a:p>
                      <a:pPr algn="ctr" rtl="0" fontAlgn="ctr"/>
                      <a:endParaRPr lang="en-US" sz="1400" b="0" i="0" u="none" strike="noStrike" dirty="0">
                        <a:solidFill>
                          <a:srgbClr val="000000"/>
                        </a:solidFill>
                        <a:effectLst/>
                        <a:latin typeface="+mj-lt"/>
                      </a:endParaRPr>
                    </a:p>
                  </a:txBody>
                  <a:tcPr marL="9525" marR="9525" marT="9525" marB="0" anchor="ctr"/>
                </a:tc>
                <a:tc>
                  <a:txBody>
                    <a:bodyPr/>
                    <a:lstStyle/>
                    <a:p>
                      <a:pPr algn="ctr" rtl="0" fontAlgn="ctr"/>
                      <a:endParaRPr lang="en-US" sz="1400" b="0" i="0" u="none" strike="noStrike" dirty="0">
                        <a:solidFill>
                          <a:srgbClr val="000000"/>
                        </a:solidFill>
                        <a:effectLst/>
                        <a:latin typeface="+mj-lt"/>
                      </a:endParaRPr>
                    </a:p>
                  </a:txBody>
                  <a:tcPr marL="9525" marR="9525" marT="9525" marB="0" anchor="ctr"/>
                </a:tc>
                <a:tc>
                  <a:txBody>
                    <a:bodyPr/>
                    <a:lstStyle/>
                    <a:p>
                      <a:pPr algn="ctr" rtl="0" fontAlgn="ctr"/>
                      <a:endParaRPr lang="en-US" sz="14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2030360066"/>
                  </a:ext>
                </a:extLst>
              </a:tr>
            </a:tbl>
          </a:graphicData>
        </a:graphic>
      </p:graphicFrame>
    </p:spTree>
    <p:extLst>
      <p:ext uri="{BB962C8B-B14F-4D97-AF65-F5344CB8AC3E}">
        <p14:creationId xmlns:p14="http://schemas.microsoft.com/office/powerpoint/2010/main" val="24981951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7F40D-80FE-445F-842F-17A1F212C102}"/>
              </a:ext>
            </a:extLst>
          </p:cNvPr>
          <p:cNvSpPr>
            <a:spLocks noGrp="1"/>
          </p:cNvSpPr>
          <p:nvPr>
            <p:ph type="title"/>
          </p:nvPr>
        </p:nvSpPr>
        <p:spPr>
          <a:xfrm>
            <a:off x="804333" y="533400"/>
            <a:ext cx="7620000" cy="990600"/>
          </a:xfrm>
        </p:spPr>
        <p:txBody>
          <a:bodyPr/>
          <a:lstStyle/>
          <a:p>
            <a:r>
              <a:rPr lang="en-US" dirty="0"/>
              <a:t>Example GSPRO records using Inventory HAPs</a:t>
            </a:r>
          </a:p>
        </p:txBody>
      </p:sp>
      <p:sp>
        <p:nvSpPr>
          <p:cNvPr id="3" name="Content Placeholder 2">
            <a:extLst>
              <a:ext uri="{FF2B5EF4-FFF2-40B4-BE49-F238E27FC236}">
                <a16:creationId xmlns:a16="http://schemas.microsoft.com/office/drawing/2014/main" id="{A49CA187-3124-4493-A882-226CBB1053D4}"/>
              </a:ext>
            </a:extLst>
          </p:cNvPr>
          <p:cNvSpPr>
            <a:spLocks noGrp="1"/>
          </p:cNvSpPr>
          <p:nvPr>
            <p:ph idx="1"/>
          </p:nvPr>
        </p:nvSpPr>
        <p:spPr>
          <a:xfrm>
            <a:off x="685800" y="1714500"/>
            <a:ext cx="7772400" cy="3429000"/>
          </a:xfrm>
        </p:spPr>
        <p:txBody>
          <a:bodyPr/>
          <a:lstStyle/>
          <a:p>
            <a:r>
              <a:rPr lang="en-US" dirty="0"/>
              <a:t>Inventory HAP Maps to Lumped CB6 </a:t>
            </a:r>
          </a:p>
          <a:p>
            <a:r>
              <a:rPr lang="en-US" dirty="0"/>
              <a:t>SMOKE converts from pollutant code to NAME</a:t>
            </a:r>
          </a:p>
          <a:p>
            <a:endParaRPr lang="en-US" dirty="0"/>
          </a:p>
        </p:txBody>
      </p:sp>
      <p:sp>
        <p:nvSpPr>
          <p:cNvPr id="4" name="Footer Placeholder 3">
            <a:extLst>
              <a:ext uri="{FF2B5EF4-FFF2-40B4-BE49-F238E27FC236}">
                <a16:creationId xmlns:a16="http://schemas.microsoft.com/office/drawing/2014/main" id="{9F074EFA-2E4F-4A3F-9784-9F3C192CFBF7}"/>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
        <p:nvSpPr>
          <p:cNvPr id="5" name="Slide Number Placeholder 4">
            <a:extLst>
              <a:ext uri="{FF2B5EF4-FFF2-40B4-BE49-F238E27FC236}">
                <a16:creationId xmlns:a16="http://schemas.microsoft.com/office/drawing/2014/main" id="{0778D45F-3C98-4988-8134-DF848C5448B1}"/>
              </a:ext>
            </a:extLst>
          </p:cNvPr>
          <p:cNvSpPr>
            <a:spLocks noGrp="1"/>
          </p:cNvSpPr>
          <p:nvPr>
            <p:ph type="sldNum" sz="quarter" idx="12"/>
          </p:nvPr>
        </p:nvSpPr>
        <p:spPr/>
        <p:txBody>
          <a:bodyPr/>
          <a:lstStyle/>
          <a:p>
            <a:pPr>
              <a:defRPr/>
            </a:pPr>
            <a:fld id="{BEF2A795-0D1C-4340-A163-773CC4D3E4EC}" type="slidenum">
              <a:rPr lang="en-US" smtClean="0"/>
              <a:pPr>
                <a:defRPr/>
              </a:pPr>
              <a:t>87</a:t>
            </a:fld>
            <a:endParaRPr lang="en-US" dirty="0"/>
          </a:p>
        </p:txBody>
      </p:sp>
      <p:graphicFrame>
        <p:nvGraphicFramePr>
          <p:cNvPr id="7" name="Content Placeholder 15">
            <a:extLst>
              <a:ext uri="{FF2B5EF4-FFF2-40B4-BE49-F238E27FC236}">
                <a16:creationId xmlns:a16="http://schemas.microsoft.com/office/drawing/2014/main" id="{446F2756-59E7-47E8-815B-0D31A213D921}"/>
              </a:ext>
            </a:extLst>
          </p:cNvPr>
          <p:cNvGraphicFramePr>
            <a:graphicFrameLocks/>
          </p:cNvGraphicFramePr>
          <p:nvPr>
            <p:extLst>
              <p:ext uri="{D42A27DB-BD31-4B8C-83A1-F6EECF244321}">
                <p14:modId xmlns:p14="http://schemas.microsoft.com/office/powerpoint/2010/main" val="1396689640"/>
              </p:ext>
            </p:extLst>
          </p:nvPr>
        </p:nvGraphicFramePr>
        <p:xfrm>
          <a:off x="489856" y="2590800"/>
          <a:ext cx="7968344" cy="2827996"/>
        </p:xfrm>
        <a:graphic>
          <a:graphicData uri="http://schemas.openxmlformats.org/drawingml/2006/table">
            <a:tbl>
              <a:tblPr>
                <a:tableStyleId>{5C22544A-7EE6-4342-B048-85BDC9FD1C3A}</a:tableStyleId>
              </a:tblPr>
              <a:tblGrid>
                <a:gridCol w="1202769">
                  <a:extLst>
                    <a:ext uri="{9D8B030D-6E8A-4147-A177-3AD203B41FA5}">
                      <a16:colId xmlns:a16="http://schemas.microsoft.com/office/drawing/2014/main" val="20000"/>
                    </a:ext>
                  </a:extLst>
                </a:gridCol>
                <a:gridCol w="1449331">
                  <a:extLst>
                    <a:ext uri="{9D8B030D-6E8A-4147-A177-3AD203B41FA5}">
                      <a16:colId xmlns:a16="http://schemas.microsoft.com/office/drawing/2014/main" val="20001"/>
                    </a:ext>
                  </a:extLst>
                </a:gridCol>
                <a:gridCol w="1397386">
                  <a:extLst>
                    <a:ext uri="{9D8B030D-6E8A-4147-A177-3AD203B41FA5}">
                      <a16:colId xmlns:a16="http://schemas.microsoft.com/office/drawing/2014/main" val="20002"/>
                    </a:ext>
                  </a:extLst>
                </a:gridCol>
                <a:gridCol w="1212628">
                  <a:extLst>
                    <a:ext uri="{9D8B030D-6E8A-4147-A177-3AD203B41FA5}">
                      <a16:colId xmlns:a16="http://schemas.microsoft.com/office/drawing/2014/main" val="20003"/>
                    </a:ext>
                  </a:extLst>
                </a:gridCol>
                <a:gridCol w="1353115">
                  <a:extLst>
                    <a:ext uri="{9D8B030D-6E8A-4147-A177-3AD203B41FA5}">
                      <a16:colId xmlns:a16="http://schemas.microsoft.com/office/drawing/2014/main" val="20004"/>
                    </a:ext>
                  </a:extLst>
                </a:gridCol>
                <a:gridCol w="1353115">
                  <a:extLst>
                    <a:ext uri="{9D8B030D-6E8A-4147-A177-3AD203B41FA5}">
                      <a16:colId xmlns:a16="http://schemas.microsoft.com/office/drawing/2014/main" val="20005"/>
                    </a:ext>
                  </a:extLst>
                </a:gridCol>
              </a:tblGrid>
              <a:tr h="155281">
                <a:tc gridSpan="2">
                  <a:txBody>
                    <a:bodyPr/>
                    <a:lstStyle/>
                    <a:p>
                      <a:pPr algn="l" rtl="0" fontAlgn="ctr"/>
                      <a:r>
                        <a:rPr lang="en-US" sz="1400" b="1" u="none" strike="noStrike" dirty="0">
                          <a:solidFill>
                            <a:srgbClr val="FF0000"/>
                          </a:solidFill>
                          <a:effectLst/>
                        </a:rPr>
                        <a:t>GSPRO  sample records</a:t>
                      </a:r>
                      <a:endParaRPr lang="en-US" sz="1400" b="1" i="0" u="none" strike="noStrike" dirty="0">
                        <a:solidFill>
                          <a:srgbClr val="FF0000"/>
                        </a:solidFill>
                        <a:effectLst/>
                        <a:latin typeface="Calibri"/>
                      </a:endParaRPr>
                    </a:p>
                  </a:txBody>
                  <a:tcPr marL="9525" marR="9525" marT="9525" marB="0" anchor="ctr"/>
                </a:tc>
                <a:tc hMerge="1">
                  <a:txBody>
                    <a:bodyPr/>
                    <a:lstStyle/>
                    <a:p>
                      <a:endParaRPr lang="en-GB"/>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769320">
                <a:tc>
                  <a:txBody>
                    <a:bodyPr/>
                    <a:lstStyle/>
                    <a:p>
                      <a:pPr algn="ctr" rtl="0" fontAlgn="ctr"/>
                      <a:r>
                        <a:rPr lang="en-US" sz="1400" u="none" strike="noStrike" dirty="0">
                          <a:effectLst/>
                        </a:rPr>
                        <a:t>Speciation profile number</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Pollutant ID (SMOKE name) </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Species ID (name)</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a:effectLst/>
                        </a:rPr>
                        <a:t>Split factor</a:t>
                      </a:r>
                      <a:endParaRPr lang="en-US" sz="1400" b="0" i="0" u="none" strike="noStrike">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a:effectLst/>
                        </a:rPr>
                        <a:t>Divisor</a:t>
                      </a:r>
                      <a:endParaRPr lang="en-US" sz="1400" b="0" i="0" u="none" strike="noStrike">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Mass Fraction</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1"/>
                  </a:ext>
                </a:extLst>
              </a:tr>
              <a:tr h="455595">
                <a:tc>
                  <a:txBody>
                    <a:bodyPr/>
                    <a:lstStyle/>
                    <a:p>
                      <a:pPr algn="ctr" rtl="0" fontAlgn="ctr"/>
                      <a:r>
                        <a:rPr lang="en-US" sz="1400" u="none" strike="noStrike" dirty="0">
                          <a:effectLst/>
                          <a:latin typeface="+mj-lt"/>
                        </a:rPr>
                        <a:t>0000</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u="none" strike="noStrike" dirty="0">
                          <a:effectLst/>
                          <a:latin typeface="+mj-lt"/>
                        </a:rPr>
                        <a:t>STYRENE</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b="0" i="0" u="none" strike="noStrike" dirty="0">
                          <a:solidFill>
                            <a:srgbClr val="000000"/>
                          </a:solidFill>
                          <a:effectLst/>
                          <a:latin typeface="+mj-lt"/>
                        </a:rPr>
                        <a:t>OLE</a:t>
                      </a:r>
                    </a:p>
                  </a:txBody>
                  <a:tcPr marL="9525" marR="9525" marT="9525" marB="0" anchor="ctr"/>
                </a:tc>
                <a:tc>
                  <a:txBody>
                    <a:bodyPr/>
                    <a:lstStyle/>
                    <a:p>
                      <a:pPr algn="ctr" rtl="0" fontAlgn="ctr"/>
                      <a:r>
                        <a:rPr lang="en-US" sz="1400" u="none" strike="noStrike" dirty="0">
                          <a:effectLst/>
                          <a:latin typeface="+mj-lt"/>
                        </a:rPr>
                        <a:t>0.125</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u="none" strike="noStrike" dirty="0">
                          <a:effectLst/>
                          <a:latin typeface="+mj-lt"/>
                        </a:rPr>
                        <a:t>26.0373</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u="none" strike="noStrike" dirty="0">
                          <a:effectLst/>
                          <a:latin typeface="+mj-lt"/>
                        </a:rPr>
                        <a:t>1</a:t>
                      </a:r>
                      <a:endParaRPr lang="en-US" sz="14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2"/>
                  </a:ext>
                </a:extLst>
              </a:tr>
              <a:tr h="376890">
                <a:tc>
                  <a:txBody>
                    <a:bodyPr/>
                    <a:lstStyle/>
                    <a:p>
                      <a:pPr algn="ctr" rtl="0" fontAlgn="ctr"/>
                      <a:r>
                        <a:rPr lang="en-US" sz="1400" u="none" strike="noStrike" dirty="0">
                          <a:effectLst/>
                          <a:latin typeface="+mj-lt"/>
                        </a:rPr>
                        <a:t>0000</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b="0" i="0" u="none" strike="noStrike" dirty="0">
                          <a:solidFill>
                            <a:srgbClr val="000000"/>
                          </a:solidFill>
                          <a:effectLst/>
                          <a:latin typeface="+mj-lt"/>
                        </a:rPr>
                        <a:t>STYRENE</a:t>
                      </a:r>
                    </a:p>
                  </a:txBody>
                  <a:tcPr marL="9525" marR="9525" marT="9525" marB="0" anchor="ctr"/>
                </a:tc>
                <a:tc>
                  <a:txBody>
                    <a:bodyPr/>
                    <a:lstStyle/>
                    <a:p>
                      <a:pPr algn="ctr" rtl="0" fontAlgn="ctr"/>
                      <a:r>
                        <a:rPr lang="en-US" sz="1400" b="0" i="0" u="none" strike="noStrike" dirty="0">
                          <a:solidFill>
                            <a:srgbClr val="000000"/>
                          </a:solidFill>
                          <a:effectLst/>
                          <a:latin typeface="+mj-lt"/>
                        </a:rPr>
                        <a:t>TOL</a:t>
                      </a:r>
                    </a:p>
                  </a:txBody>
                  <a:tcPr marL="9525" marR="9525" marT="9525" marB="0" anchor="ctr"/>
                </a:tc>
                <a:tc>
                  <a:txBody>
                    <a:bodyPr/>
                    <a:lstStyle/>
                    <a:p>
                      <a:pPr algn="ctr" rtl="0" fontAlgn="ctr"/>
                      <a:r>
                        <a:rPr lang="en-US" sz="1400" u="none" strike="noStrike" dirty="0">
                          <a:effectLst/>
                          <a:latin typeface="+mj-lt"/>
                        </a:rPr>
                        <a:t>0.875</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u="none" strike="noStrike" dirty="0">
                          <a:effectLst/>
                          <a:latin typeface="+mj-lt"/>
                        </a:rPr>
                        <a:t>91.1305</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u="none" strike="noStrike" dirty="0">
                          <a:effectLst/>
                          <a:latin typeface="+mj-lt"/>
                        </a:rPr>
                        <a:t>1</a:t>
                      </a:r>
                      <a:endParaRPr lang="en-US" sz="14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4"/>
                  </a:ext>
                </a:extLst>
              </a:tr>
              <a:tr h="381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u="none" strike="noStrike" kern="1200" dirty="0">
                          <a:solidFill>
                            <a:schemeClr val="dk1"/>
                          </a:solidFill>
                          <a:effectLst/>
                          <a:latin typeface="+mn-lt"/>
                          <a:ea typeface="+mn-ea"/>
                          <a:cs typeface="+mn-cs"/>
                        </a:rPr>
                        <a:t>0000</a:t>
                      </a:r>
                      <a:endParaRPr kumimoji="0" lang="en-US" sz="1400" b="0" i="0" u="none" strike="noStrike" kern="1200" dirty="0">
                        <a:solidFill>
                          <a:srgbClr val="000000"/>
                        </a:solidFill>
                        <a:effectLst/>
                        <a:latin typeface="+mn-lt"/>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PROPIONAL</a:t>
                      </a:r>
                    </a:p>
                  </a:txBody>
                  <a:tcPr marL="9525" marR="9525" marT="9525" marB="0" anchor="ctr"/>
                </a:tc>
                <a:tc>
                  <a:txBody>
                    <a:bodyPr/>
                    <a:lstStyle/>
                    <a:p>
                      <a:pPr algn="ctr" rtl="0" fontAlgn="ctr"/>
                      <a:r>
                        <a:rPr lang="en-US" sz="1400" b="0" i="0" u="none" strike="noStrike" dirty="0">
                          <a:solidFill>
                            <a:srgbClr val="000000"/>
                          </a:solidFill>
                          <a:effectLst/>
                          <a:latin typeface="+mj-lt"/>
                        </a:rPr>
                        <a:t>ALDX</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u="none" strike="noStrike" kern="1200" dirty="0">
                          <a:solidFill>
                            <a:schemeClr val="dk1"/>
                          </a:solidFill>
                          <a:effectLst/>
                          <a:latin typeface="+mn-lt"/>
                          <a:ea typeface="+mn-ea"/>
                          <a:cs typeface="+mn-cs"/>
                        </a:rPr>
                        <a:t>0.6667</a:t>
                      </a:r>
                      <a:endParaRPr kumimoji="0" lang="en-US" sz="1400" b="0" i="0" u="none" strike="noStrike" kern="1200" dirty="0">
                        <a:solidFill>
                          <a:srgbClr val="000000"/>
                        </a:solidFill>
                        <a:effectLst/>
                        <a:latin typeface="+mn-lt"/>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38.7194</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u="none" strike="noStrike" kern="1200" dirty="0">
                          <a:solidFill>
                            <a:schemeClr val="dk1"/>
                          </a:solidFill>
                          <a:effectLst/>
                          <a:latin typeface="+mn-lt"/>
                          <a:ea typeface="+mn-ea"/>
                          <a:cs typeface="+mn-cs"/>
                        </a:rPr>
                        <a:t>1</a:t>
                      </a:r>
                      <a:endParaRPr kumimoji="0" lang="en-US" sz="1400" b="0" i="0" u="none" strike="noStrike" kern="1200" dirty="0">
                        <a:solidFill>
                          <a:srgbClr val="000000"/>
                        </a:solidFill>
                        <a:effectLst/>
                        <a:latin typeface="+mn-lt"/>
                        <a:ea typeface="+mn-ea"/>
                        <a:cs typeface="+mn-cs"/>
                      </a:endParaRPr>
                    </a:p>
                  </a:txBody>
                  <a:tcPr marL="9525" marR="9525" marT="9525" marB="0" anchor="ctr"/>
                </a:tc>
                <a:extLst>
                  <a:ext uri="{0D108BD9-81ED-4DB2-BD59-A6C34878D82A}">
                    <a16:rowId xmlns:a16="http://schemas.microsoft.com/office/drawing/2014/main" val="1636676418"/>
                  </a:ext>
                </a:extLst>
              </a:tr>
              <a:tr h="32194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u="none" strike="noStrike" kern="1200" dirty="0">
                          <a:solidFill>
                            <a:schemeClr val="dk1"/>
                          </a:solidFill>
                          <a:effectLst/>
                          <a:latin typeface="+mn-lt"/>
                          <a:ea typeface="+mn-ea"/>
                          <a:cs typeface="+mn-cs"/>
                        </a:rPr>
                        <a:t>0000</a:t>
                      </a:r>
                      <a:endParaRPr kumimoji="0" lang="en-US" sz="1400" b="0" i="0" u="none" strike="noStrike" kern="1200" dirty="0">
                        <a:solidFill>
                          <a:srgbClr val="000000"/>
                        </a:solidFill>
                        <a:effectLst/>
                        <a:latin typeface="+mn-lt"/>
                        <a:ea typeface="+mn-ea"/>
                        <a:cs typeface="+mn-cs"/>
                      </a:endParaRPr>
                    </a:p>
                  </a:txBody>
                  <a:tcPr marL="9525" marR="9525" marT="9525" marB="0" anchor="ctr"/>
                </a:tc>
                <a:tc>
                  <a:txBody>
                    <a:bodyPr/>
                    <a:lstStyle/>
                    <a:p>
                      <a:pPr algn="ctr" rtl="0" fontAlgn="ctr"/>
                      <a:r>
                        <a:rPr kumimoji="0" lang="en-US" sz="1400" b="0" i="0" u="none" strike="noStrike" kern="1200" dirty="0">
                          <a:solidFill>
                            <a:srgbClr val="000000"/>
                          </a:solidFill>
                          <a:effectLst/>
                          <a:latin typeface="+mn-lt"/>
                          <a:ea typeface="+mn-ea"/>
                          <a:cs typeface="+mn-cs"/>
                        </a:rPr>
                        <a:t>PROPIONAL</a:t>
                      </a:r>
                    </a:p>
                  </a:txBody>
                  <a:tcPr marL="9525" marR="9525" marT="9525" marB="0" anchor="ctr"/>
                </a:tc>
                <a:tc>
                  <a:txBody>
                    <a:bodyPr/>
                    <a:lstStyle/>
                    <a:p>
                      <a:pPr algn="ctr" rtl="0" fontAlgn="ctr"/>
                      <a:r>
                        <a:rPr lang="en-US" sz="1400" b="0" i="0" u="none" strike="noStrike" dirty="0">
                          <a:solidFill>
                            <a:srgbClr val="000000"/>
                          </a:solidFill>
                          <a:effectLst/>
                          <a:latin typeface="+mj-lt"/>
                        </a:rPr>
                        <a:t>PAR</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u="none" strike="noStrike" kern="1200" dirty="0">
                          <a:solidFill>
                            <a:schemeClr val="dk1"/>
                          </a:solidFill>
                          <a:effectLst/>
                          <a:latin typeface="+mn-lt"/>
                          <a:ea typeface="+mn-ea"/>
                          <a:cs typeface="+mn-cs"/>
                        </a:rPr>
                        <a:t>0.3333</a:t>
                      </a:r>
                      <a:endParaRPr kumimoji="0" lang="en-US" sz="1400" b="0" i="0" u="none" strike="noStrike" kern="1200" dirty="0">
                        <a:solidFill>
                          <a:srgbClr val="000000"/>
                        </a:solidFill>
                        <a:effectLst/>
                        <a:latin typeface="+mn-lt"/>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19.3597</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u="none" strike="noStrike" kern="1200" dirty="0">
                          <a:solidFill>
                            <a:schemeClr val="dk1"/>
                          </a:solidFill>
                          <a:effectLst/>
                          <a:latin typeface="+mn-lt"/>
                          <a:ea typeface="+mn-ea"/>
                          <a:cs typeface="+mn-cs"/>
                        </a:rPr>
                        <a:t>1</a:t>
                      </a:r>
                      <a:endParaRPr kumimoji="0" lang="en-US" sz="1400" b="0" i="0" u="none" strike="noStrike" kern="1200" dirty="0">
                        <a:solidFill>
                          <a:srgbClr val="000000"/>
                        </a:solidFill>
                        <a:effectLst/>
                        <a:latin typeface="+mn-lt"/>
                        <a:ea typeface="+mn-ea"/>
                        <a:cs typeface="+mn-cs"/>
                      </a:endParaRPr>
                    </a:p>
                  </a:txBody>
                  <a:tcPr marL="9525" marR="9525" marT="9525" marB="0" anchor="ctr"/>
                </a:tc>
                <a:extLst>
                  <a:ext uri="{0D108BD9-81ED-4DB2-BD59-A6C34878D82A}">
                    <a16:rowId xmlns:a16="http://schemas.microsoft.com/office/drawing/2014/main" val="954009345"/>
                  </a:ext>
                </a:extLst>
              </a:tr>
              <a:tr h="300361">
                <a:tc>
                  <a:txBody>
                    <a:bodyPr/>
                    <a:lstStyle/>
                    <a:p>
                      <a:pPr algn="ctr" rtl="0" fontAlgn="ctr"/>
                      <a:endParaRPr lang="en-US" sz="1400" b="0" i="0" u="none" strike="noStrike" dirty="0">
                        <a:solidFill>
                          <a:srgbClr val="000000"/>
                        </a:solidFill>
                        <a:effectLst/>
                        <a:latin typeface="+mj-lt"/>
                      </a:endParaRPr>
                    </a:p>
                  </a:txBody>
                  <a:tcPr marL="9525" marR="9525" marT="9525" marB="0" anchor="ctr"/>
                </a:tc>
                <a:tc>
                  <a:txBody>
                    <a:bodyPr/>
                    <a:lstStyle/>
                    <a:p>
                      <a:pPr algn="ctr" rtl="0" fontAlgn="ctr"/>
                      <a:endParaRPr lang="en-US" sz="1400" b="0" i="0" u="none" strike="noStrike" dirty="0">
                        <a:solidFill>
                          <a:srgbClr val="000000"/>
                        </a:solidFill>
                        <a:effectLst/>
                        <a:latin typeface="+mj-lt"/>
                      </a:endParaRPr>
                    </a:p>
                  </a:txBody>
                  <a:tcPr marL="9525" marR="9525" marT="9525" marB="0" anchor="ctr"/>
                </a:tc>
                <a:tc>
                  <a:txBody>
                    <a:bodyPr/>
                    <a:lstStyle/>
                    <a:p>
                      <a:pPr algn="ctr" rtl="0" fontAlgn="ctr"/>
                      <a:endParaRPr lang="en-US" sz="1400" b="0" i="0" u="none" strike="noStrike" dirty="0">
                        <a:solidFill>
                          <a:srgbClr val="000000"/>
                        </a:solidFill>
                        <a:effectLst/>
                        <a:latin typeface="+mj-lt"/>
                      </a:endParaRPr>
                    </a:p>
                  </a:txBody>
                  <a:tcPr marL="9525" marR="9525" marT="9525" marB="0" anchor="ctr"/>
                </a:tc>
                <a:tc>
                  <a:txBody>
                    <a:bodyPr/>
                    <a:lstStyle/>
                    <a:p>
                      <a:pPr algn="ctr" rtl="0" fontAlgn="ctr"/>
                      <a:endParaRPr lang="en-US" sz="1400" b="0" i="0" u="none" strike="noStrike" dirty="0">
                        <a:solidFill>
                          <a:srgbClr val="000000"/>
                        </a:solidFill>
                        <a:effectLst/>
                        <a:latin typeface="+mj-lt"/>
                      </a:endParaRPr>
                    </a:p>
                  </a:txBody>
                  <a:tcPr marL="9525" marR="9525" marT="9525" marB="0" anchor="ctr"/>
                </a:tc>
                <a:tc>
                  <a:txBody>
                    <a:bodyPr/>
                    <a:lstStyle/>
                    <a:p>
                      <a:pPr algn="ctr" rtl="0" fontAlgn="ctr"/>
                      <a:endParaRPr lang="en-US" sz="1400" b="0" i="0" u="none" strike="noStrike" dirty="0">
                        <a:solidFill>
                          <a:srgbClr val="000000"/>
                        </a:solidFill>
                        <a:effectLst/>
                        <a:latin typeface="+mj-lt"/>
                      </a:endParaRPr>
                    </a:p>
                  </a:txBody>
                  <a:tcPr marL="9525" marR="9525" marT="9525" marB="0" anchor="ctr"/>
                </a:tc>
                <a:tc>
                  <a:txBody>
                    <a:bodyPr/>
                    <a:lstStyle/>
                    <a:p>
                      <a:pPr algn="ctr" rtl="0" fontAlgn="ctr"/>
                      <a:endParaRPr lang="en-US" sz="14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2030360066"/>
                  </a:ext>
                </a:extLst>
              </a:tr>
            </a:tbl>
          </a:graphicData>
        </a:graphic>
      </p:graphicFrame>
    </p:spTree>
    <p:extLst>
      <p:ext uri="{BB962C8B-B14F-4D97-AF65-F5344CB8AC3E}">
        <p14:creationId xmlns:p14="http://schemas.microsoft.com/office/powerpoint/2010/main" val="19301026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7F40D-80FE-445F-842F-17A1F212C102}"/>
              </a:ext>
            </a:extLst>
          </p:cNvPr>
          <p:cNvSpPr>
            <a:spLocks noGrp="1"/>
          </p:cNvSpPr>
          <p:nvPr>
            <p:ph type="title"/>
          </p:nvPr>
        </p:nvSpPr>
        <p:spPr>
          <a:xfrm>
            <a:off x="804333" y="533400"/>
            <a:ext cx="7620000" cy="990600"/>
          </a:xfrm>
        </p:spPr>
        <p:txBody>
          <a:bodyPr/>
          <a:lstStyle/>
          <a:p>
            <a:r>
              <a:rPr lang="en-US" dirty="0"/>
              <a:t>Example GSPRO records using Inventory HAPs</a:t>
            </a:r>
          </a:p>
        </p:txBody>
      </p:sp>
      <p:sp>
        <p:nvSpPr>
          <p:cNvPr id="3" name="Content Placeholder 2">
            <a:extLst>
              <a:ext uri="{FF2B5EF4-FFF2-40B4-BE49-F238E27FC236}">
                <a16:creationId xmlns:a16="http://schemas.microsoft.com/office/drawing/2014/main" id="{A49CA187-3124-4493-A882-226CBB1053D4}"/>
              </a:ext>
            </a:extLst>
          </p:cNvPr>
          <p:cNvSpPr>
            <a:spLocks noGrp="1"/>
          </p:cNvSpPr>
          <p:nvPr>
            <p:ph idx="1"/>
          </p:nvPr>
        </p:nvSpPr>
        <p:spPr>
          <a:xfrm>
            <a:off x="685800" y="1714500"/>
            <a:ext cx="7772400" cy="3429000"/>
          </a:xfrm>
        </p:spPr>
        <p:txBody>
          <a:bodyPr/>
          <a:lstStyle/>
          <a:p>
            <a:r>
              <a:rPr lang="en-US" dirty="0"/>
              <a:t>Inventory HAP maps to non CB6 HAP that is in CMAQ (version5.2)</a:t>
            </a:r>
          </a:p>
          <a:p>
            <a:endParaRPr lang="en-US" dirty="0"/>
          </a:p>
        </p:txBody>
      </p:sp>
      <p:sp>
        <p:nvSpPr>
          <p:cNvPr id="4" name="Footer Placeholder 3">
            <a:extLst>
              <a:ext uri="{FF2B5EF4-FFF2-40B4-BE49-F238E27FC236}">
                <a16:creationId xmlns:a16="http://schemas.microsoft.com/office/drawing/2014/main" id="{9F074EFA-2E4F-4A3F-9784-9F3C192CFBF7}"/>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
        <p:nvSpPr>
          <p:cNvPr id="5" name="Slide Number Placeholder 4">
            <a:extLst>
              <a:ext uri="{FF2B5EF4-FFF2-40B4-BE49-F238E27FC236}">
                <a16:creationId xmlns:a16="http://schemas.microsoft.com/office/drawing/2014/main" id="{0778D45F-3C98-4988-8134-DF848C5448B1}"/>
              </a:ext>
            </a:extLst>
          </p:cNvPr>
          <p:cNvSpPr>
            <a:spLocks noGrp="1"/>
          </p:cNvSpPr>
          <p:nvPr>
            <p:ph type="sldNum" sz="quarter" idx="12"/>
          </p:nvPr>
        </p:nvSpPr>
        <p:spPr/>
        <p:txBody>
          <a:bodyPr/>
          <a:lstStyle/>
          <a:p>
            <a:pPr>
              <a:defRPr/>
            </a:pPr>
            <a:fld id="{BEF2A795-0D1C-4340-A163-773CC4D3E4EC}" type="slidenum">
              <a:rPr lang="en-US" smtClean="0"/>
              <a:pPr>
                <a:defRPr/>
              </a:pPr>
              <a:t>88</a:t>
            </a:fld>
            <a:endParaRPr lang="en-US" dirty="0"/>
          </a:p>
        </p:txBody>
      </p:sp>
      <p:graphicFrame>
        <p:nvGraphicFramePr>
          <p:cNvPr id="8" name="Content Placeholder 15">
            <a:extLst>
              <a:ext uri="{FF2B5EF4-FFF2-40B4-BE49-F238E27FC236}">
                <a16:creationId xmlns:a16="http://schemas.microsoft.com/office/drawing/2014/main" id="{7BE87D67-37DA-48C0-B4FA-CB921A3CA0AA}"/>
              </a:ext>
            </a:extLst>
          </p:cNvPr>
          <p:cNvGraphicFramePr>
            <a:graphicFrameLocks/>
          </p:cNvGraphicFramePr>
          <p:nvPr>
            <p:extLst>
              <p:ext uri="{D42A27DB-BD31-4B8C-83A1-F6EECF244321}">
                <p14:modId xmlns:p14="http://schemas.microsoft.com/office/powerpoint/2010/main" val="3641252835"/>
              </p:ext>
            </p:extLst>
          </p:nvPr>
        </p:nvGraphicFramePr>
        <p:xfrm>
          <a:off x="635876" y="2667000"/>
          <a:ext cx="7968344" cy="2193649"/>
        </p:xfrm>
        <a:graphic>
          <a:graphicData uri="http://schemas.openxmlformats.org/drawingml/2006/table">
            <a:tbl>
              <a:tblPr>
                <a:tableStyleId>{5C22544A-7EE6-4342-B048-85BDC9FD1C3A}</a:tableStyleId>
              </a:tblPr>
              <a:tblGrid>
                <a:gridCol w="1202769">
                  <a:extLst>
                    <a:ext uri="{9D8B030D-6E8A-4147-A177-3AD203B41FA5}">
                      <a16:colId xmlns:a16="http://schemas.microsoft.com/office/drawing/2014/main" val="20000"/>
                    </a:ext>
                  </a:extLst>
                </a:gridCol>
                <a:gridCol w="1353115">
                  <a:extLst>
                    <a:ext uri="{9D8B030D-6E8A-4147-A177-3AD203B41FA5}">
                      <a16:colId xmlns:a16="http://schemas.microsoft.com/office/drawing/2014/main" val="20001"/>
                    </a:ext>
                  </a:extLst>
                </a:gridCol>
                <a:gridCol w="1493602">
                  <a:extLst>
                    <a:ext uri="{9D8B030D-6E8A-4147-A177-3AD203B41FA5}">
                      <a16:colId xmlns:a16="http://schemas.microsoft.com/office/drawing/2014/main" val="20002"/>
                    </a:ext>
                  </a:extLst>
                </a:gridCol>
                <a:gridCol w="1212628">
                  <a:extLst>
                    <a:ext uri="{9D8B030D-6E8A-4147-A177-3AD203B41FA5}">
                      <a16:colId xmlns:a16="http://schemas.microsoft.com/office/drawing/2014/main" val="20003"/>
                    </a:ext>
                  </a:extLst>
                </a:gridCol>
                <a:gridCol w="1353115">
                  <a:extLst>
                    <a:ext uri="{9D8B030D-6E8A-4147-A177-3AD203B41FA5}">
                      <a16:colId xmlns:a16="http://schemas.microsoft.com/office/drawing/2014/main" val="20004"/>
                    </a:ext>
                  </a:extLst>
                </a:gridCol>
                <a:gridCol w="1353115">
                  <a:extLst>
                    <a:ext uri="{9D8B030D-6E8A-4147-A177-3AD203B41FA5}">
                      <a16:colId xmlns:a16="http://schemas.microsoft.com/office/drawing/2014/main" val="20005"/>
                    </a:ext>
                  </a:extLst>
                </a:gridCol>
              </a:tblGrid>
              <a:tr h="79081">
                <a:tc gridSpan="2">
                  <a:txBody>
                    <a:bodyPr/>
                    <a:lstStyle/>
                    <a:p>
                      <a:pPr algn="l" rtl="0" fontAlgn="ctr"/>
                      <a:r>
                        <a:rPr lang="en-US" sz="1400" b="1" u="none" strike="noStrike" dirty="0">
                          <a:solidFill>
                            <a:srgbClr val="FF0000"/>
                          </a:solidFill>
                          <a:effectLst/>
                        </a:rPr>
                        <a:t>GSPRO  sample records</a:t>
                      </a:r>
                      <a:endParaRPr lang="en-US" sz="1400" b="1" i="0" u="none" strike="noStrike" dirty="0">
                        <a:solidFill>
                          <a:srgbClr val="FF0000"/>
                        </a:solidFill>
                        <a:effectLst/>
                        <a:latin typeface="Calibri"/>
                      </a:endParaRPr>
                    </a:p>
                  </a:txBody>
                  <a:tcPr marL="9525" marR="9525" marT="9525" marB="0" anchor="ctr"/>
                </a:tc>
                <a:tc hMerge="1">
                  <a:txBody>
                    <a:bodyPr/>
                    <a:lstStyle/>
                    <a:p>
                      <a:endParaRPr lang="en-GB"/>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769320">
                <a:tc>
                  <a:txBody>
                    <a:bodyPr/>
                    <a:lstStyle/>
                    <a:p>
                      <a:pPr algn="ctr" rtl="0" fontAlgn="ctr"/>
                      <a:r>
                        <a:rPr lang="en-US" sz="1400" u="none" strike="noStrike" dirty="0">
                          <a:effectLst/>
                        </a:rPr>
                        <a:t>Speciation profile number</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Pollutant ID (SMOKE name) </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Species ID (name)</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a:effectLst/>
                        </a:rPr>
                        <a:t>Split factor</a:t>
                      </a:r>
                      <a:endParaRPr lang="en-US" sz="1400" b="0" i="0" u="none" strike="noStrike">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a:effectLst/>
                        </a:rPr>
                        <a:t>Divisor</a:t>
                      </a:r>
                      <a:endParaRPr lang="en-US" sz="1400" b="0" i="0" u="none" strike="noStrike">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Mass Fraction</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1"/>
                  </a:ext>
                </a:extLst>
              </a:tr>
              <a:tr h="300361">
                <a:tc>
                  <a:txBody>
                    <a:bodyPr/>
                    <a:lstStyle/>
                    <a:p>
                      <a:pPr algn="ctr" rtl="0" fontAlgn="ctr"/>
                      <a:r>
                        <a:rPr lang="en-US" sz="1400" u="none" strike="noStrike" dirty="0">
                          <a:effectLst/>
                          <a:latin typeface="+mj-lt"/>
                        </a:rPr>
                        <a:t>0000</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b="0" i="0" u="none" strike="noStrike" dirty="0">
                          <a:solidFill>
                            <a:srgbClr val="000000"/>
                          </a:solidFill>
                          <a:effectLst/>
                          <a:latin typeface="+mj-lt"/>
                        </a:rPr>
                        <a:t>ACETALD</a:t>
                      </a:r>
                    </a:p>
                  </a:txBody>
                  <a:tcPr marL="9525" marR="9525" marT="9525" marB="0" anchor="ctr"/>
                </a:tc>
                <a:tc>
                  <a:txBody>
                    <a:bodyPr/>
                    <a:lstStyle/>
                    <a:p>
                      <a:pPr algn="ctr" rtl="0" fontAlgn="ctr"/>
                      <a:r>
                        <a:rPr lang="en-US" sz="1400" u="none" strike="noStrike" dirty="0">
                          <a:effectLst/>
                          <a:latin typeface="+mj-lt"/>
                        </a:rPr>
                        <a:t>ALD2_PRIMARY</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u="none" strike="noStrike" dirty="0">
                          <a:effectLst/>
                          <a:latin typeface="+mj-lt"/>
                        </a:rPr>
                        <a:t>1</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u="none" strike="noStrike" dirty="0">
                          <a:effectLst/>
                          <a:latin typeface="+mj-lt"/>
                        </a:rPr>
                        <a:t>30.069</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u="none" strike="noStrike" dirty="0">
                          <a:effectLst/>
                          <a:latin typeface="+mj-lt"/>
                        </a:rPr>
                        <a:t>1</a:t>
                      </a:r>
                      <a:endParaRPr lang="en-US" sz="14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3"/>
                  </a:ext>
                </a:extLst>
              </a:tr>
              <a:tr h="300361">
                <a:tc>
                  <a:txBody>
                    <a:bodyPr/>
                    <a:lstStyle/>
                    <a:p>
                      <a:pPr algn="ctr" rtl="0" fontAlgn="ctr"/>
                      <a:r>
                        <a:rPr lang="en-US" sz="1400" u="none" strike="noStrike" dirty="0">
                          <a:effectLst/>
                          <a:latin typeface="+mj-lt"/>
                        </a:rPr>
                        <a:t>0000</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kumimoji="0" lang="en-US" sz="1400" b="0" i="0" u="none" strike="noStrike" kern="1200" dirty="0">
                          <a:solidFill>
                            <a:srgbClr val="000000"/>
                          </a:solidFill>
                          <a:effectLst/>
                          <a:latin typeface="+mn-lt"/>
                          <a:ea typeface="+mn-ea"/>
                          <a:cs typeface="+mn-cs"/>
                        </a:rPr>
                        <a:t>FORMALD</a:t>
                      </a:r>
                    </a:p>
                  </a:txBody>
                  <a:tcPr marL="9525" marR="9525" marT="9525" marB="0" anchor="ctr"/>
                </a:tc>
                <a:tc>
                  <a:txBody>
                    <a:bodyPr/>
                    <a:lstStyle/>
                    <a:p>
                      <a:pPr algn="ctr" rtl="0" fontAlgn="ctr"/>
                      <a:r>
                        <a:rPr lang="en-US" sz="1400" b="0" i="0" u="none" strike="noStrike" dirty="0">
                          <a:solidFill>
                            <a:srgbClr val="000000"/>
                          </a:solidFill>
                          <a:effectLst/>
                          <a:latin typeface="+mj-lt"/>
                        </a:rPr>
                        <a:t>FORM_PRIMARY</a:t>
                      </a:r>
                    </a:p>
                  </a:txBody>
                  <a:tcPr marL="9525" marR="9525" marT="9525" marB="0" anchor="ctr"/>
                </a:tc>
                <a:tc>
                  <a:txBody>
                    <a:bodyPr/>
                    <a:lstStyle/>
                    <a:p>
                      <a:pPr algn="ctr" rtl="0" fontAlgn="ctr"/>
                      <a:r>
                        <a:rPr lang="en-US" sz="1400" b="0" i="0" u="none" strike="noStrike" dirty="0">
                          <a:solidFill>
                            <a:srgbClr val="000000"/>
                          </a:solidFill>
                          <a:effectLst/>
                          <a:latin typeface="+mj-lt"/>
                        </a:rPr>
                        <a:t>1</a:t>
                      </a:r>
                    </a:p>
                  </a:txBody>
                  <a:tcPr marL="9525" marR="9525" marT="9525" marB="0" anchor="ctr"/>
                </a:tc>
                <a:tc>
                  <a:txBody>
                    <a:bodyPr/>
                    <a:lstStyle/>
                    <a:p>
                      <a:pPr algn="ctr" rtl="0" fontAlgn="ctr"/>
                      <a:r>
                        <a:rPr kumimoji="0" lang="en-US" sz="1400" u="none" strike="noStrike" kern="1200" dirty="0">
                          <a:solidFill>
                            <a:schemeClr val="dk1"/>
                          </a:solidFill>
                          <a:effectLst/>
                          <a:latin typeface="+mn-lt"/>
                          <a:ea typeface="+mn-ea"/>
                          <a:cs typeface="+mn-cs"/>
                        </a:rPr>
                        <a:t>30.026</a:t>
                      </a:r>
                      <a:endParaRPr kumimoji="0" lang="en-US" sz="1400" b="0" i="0" u="none" strike="noStrike" kern="1200" dirty="0">
                        <a:solidFill>
                          <a:srgbClr val="000000"/>
                        </a:solidFill>
                        <a:effectLst/>
                        <a:latin typeface="+mn-lt"/>
                        <a:ea typeface="+mn-ea"/>
                        <a:cs typeface="+mn-cs"/>
                      </a:endParaRPr>
                    </a:p>
                  </a:txBody>
                  <a:tcPr marL="9525" marR="9525" marT="9525" marB="0" anchor="ctr"/>
                </a:tc>
                <a:tc>
                  <a:txBody>
                    <a:bodyPr/>
                    <a:lstStyle/>
                    <a:p>
                      <a:pPr algn="ctr" rtl="0" fontAlgn="ctr"/>
                      <a:r>
                        <a:rPr lang="en-US" sz="1400" u="none" strike="noStrike" dirty="0">
                          <a:effectLst/>
                          <a:latin typeface="+mj-lt"/>
                        </a:rPr>
                        <a:t>1</a:t>
                      </a:r>
                      <a:endParaRPr lang="en-US" sz="14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5"/>
                  </a:ext>
                </a:extLst>
              </a:tr>
              <a:tr h="300361">
                <a:tc>
                  <a:txBody>
                    <a:bodyPr/>
                    <a:lstStyle/>
                    <a:p>
                      <a:pPr algn="ctr" rtl="0" fontAlgn="ctr"/>
                      <a:r>
                        <a:rPr lang="en-US" sz="1400" b="0" i="0" u="none" strike="noStrike" dirty="0">
                          <a:solidFill>
                            <a:srgbClr val="000000"/>
                          </a:solidFill>
                          <a:effectLst/>
                          <a:latin typeface="+mj-lt"/>
                        </a:rPr>
                        <a:t>0000</a:t>
                      </a:r>
                    </a:p>
                  </a:txBody>
                  <a:tcPr marL="9525" marR="9525" marT="9525" marB="0" anchor="ctr"/>
                </a:tc>
                <a:tc>
                  <a:txBody>
                    <a:bodyPr/>
                    <a:lstStyle/>
                    <a:p>
                      <a:pPr algn="ctr" rtl="0" fontAlgn="ctr"/>
                      <a:r>
                        <a:rPr lang="en-US" sz="1400" b="0" i="0" u="none" strike="noStrike" dirty="0">
                          <a:solidFill>
                            <a:srgbClr val="000000"/>
                          </a:solidFill>
                          <a:effectLst/>
                          <a:latin typeface="+mj-lt"/>
                        </a:rPr>
                        <a:t>ACROLEI</a:t>
                      </a:r>
                    </a:p>
                  </a:txBody>
                  <a:tcPr marL="9525" marR="9525" marT="9525" marB="0" anchor="ctr"/>
                </a:tc>
                <a:tc>
                  <a:txBody>
                    <a:bodyPr/>
                    <a:lstStyle/>
                    <a:p>
                      <a:pPr algn="ctr" rtl="0" fontAlgn="ctr"/>
                      <a:r>
                        <a:rPr lang="en-US" sz="1400" b="0" i="0" u="none" strike="noStrike" dirty="0">
                          <a:solidFill>
                            <a:srgbClr val="000000"/>
                          </a:solidFill>
                          <a:effectLst/>
                          <a:latin typeface="+mj-lt"/>
                        </a:rPr>
                        <a:t>ACROLEIN</a:t>
                      </a:r>
                    </a:p>
                  </a:txBody>
                  <a:tcPr marL="9525" marR="9525" marT="9525" marB="0" anchor="ctr"/>
                </a:tc>
                <a:tc>
                  <a:txBody>
                    <a:bodyPr/>
                    <a:lstStyle/>
                    <a:p>
                      <a:pPr algn="ctr" rtl="0" fontAlgn="ctr"/>
                      <a:r>
                        <a:rPr lang="en-US" sz="1400" b="0" i="0" u="none" strike="noStrike" dirty="0">
                          <a:solidFill>
                            <a:srgbClr val="000000"/>
                          </a:solidFill>
                          <a:effectLst/>
                          <a:latin typeface="+mj-lt"/>
                        </a:rPr>
                        <a:t>1</a:t>
                      </a:r>
                    </a:p>
                  </a:txBody>
                  <a:tcPr marL="9525" marR="9525" marT="9525" marB="0" anchor="ctr"/>
                </a:tc>
                <a:tc>
                  <a:txBody>
                    <a:bodyPr/>
                    <a:lstStyle/>
                    <a:p>
                      <a:pPr algn="ctr" rtl="0" fontAlgn="ctr"/>
                      <a:r>
                        <a:rPr lang="en-US" sz="1400" b="0" i="0" u="none" strike="noStrike" dirty="0">
                          <a:solidFill>
                            <a:srgbClr val="000000"/>
                          </a:solidFill>
                          <a:effectLst/>
                          <a:latin typeface="+mj-lt"/>
                        </a:rPr>
                        <a:t>56.0633</a:t>
                      </a:r>
                    </a:p>
                  </a:txBody>
                  <a:tcPr marL="9525" marR="9525" marT="9525" marB="0" anchor="ctr"/>
                </a:tc>
                <a:tc>
                  <a:txBody>
                    <a:bodyPr/>
                    <a:lstStyle/>
                    <a:p>
                      <a:pPr algn="ctr" rtl="0" fontAlgn="ctr"/>
                      <a:r>
                        <a:rPr lang="en-US" sz="1400" b="0" i="0" u="none" strike="noStrike" dirty="0">
                          <a:solidFill>
                            <a:srgbClr val="000000"/>
                          </a:solidFill>
                          <a:effectLst/>
                          <a:latin typeface="+mj-lt"/>
                        </a:rPr>
                        <a:t>1</a:t>
                      </a:r>
                    </a:p>
                  </a:txBody>
                  <a:tcPr marL="9525" marR="9525" marT="9525" marB="0" anchor="ctr"/>
                </a:tc>
                <a:extLst>
                  <a:ext uri="{0D108BD9-81ED-4DB2-BD59-A6C34878D82A}">
                    <a16:rowId xmlns:a16="http://schemas.microsoft.com/office/drawing/2014/main" val="954009345"/>
                  </a:ext>
                </a:extLst>
              </a:tr>
              <a:tr h="300361">
                <a:tc>
                  <a:txBody>
                    <a:bodyPr/>
                    <a:lstStyle/>
                    <a:p>
                      <a:pPr algn="ctr" rtl="0" fontAlgn="ctr"/>
                      <a:r>
                        <a:rPr lang="en-US" sz="1400" b="0" i="0" u="none" strike="noStrike" dirty="0">
                          <a:solidFill>
                            <a:srgbClr val="000000"/>
                          </a:solidFill>
                          <a:effectLst/>
                          <a:latin typeface="+mj-lt"/>
                        </a:rPr>
                        <a:t>0000</a:t>
                      </a:r>
                    </a:p>
                  </a:txBody>
                  <a:tcPr marL="9525" marR="9525" marT="9525" marB="0" anchor="ctr"/>
                </a:tc>
                <a:tc>
                  <a:txBody>
                    <a:bodyPr/>
                    <a:lstStyle/>
                    <a:p>
                      <a:pPr algn="ctr" rtl="0" fontAlgn="ctr"/>
                      <a:r>
                        <a:rPr lang="en-US" sz="1400" b="0" i="0" u="none" strike="noStrike" dirty="0">
                          <a:solidFill>
                            <a:srgbClr val="000000"/>
                          </a:solidFill>
                          <a:effectLst/>
                          <a:latin typeface="+mj-lt"/>
                        </a:rPr>
                        <a:t>BUTADIE</a:t>
                      </a:r>
                    </a:p>
                  </a:txBody>
                  <a:tcPr marL="9525" marR="9525" marT="9525" marB="0" anchor="ctr"/>
                </a:tc>
                <a:tc>
                  <a:txBody>
                    <a:bodyPr/>
                    <a:lstStyle/>
                    <a:p>
                      <a:pPr algn="ctr" rtl="0" fontAlgn="ctr"/>
                      <a:r>
                        <a:rPr lang="en-US" sz="1400" b="0" i="0" u="none" strike="noStrike" dirty="0">
                          <a:solidFill>
                            <a:srgbClr val="000000"/>
                          </a:solidFill>
                          <a:effectLst/>
                          <a:latin typeface="+mj-lt"/>
                        </a:rPr>
                        <a:t>BUTADIENE13</a:t>
                      </a:r>
                    </a:p>
                  </a:txBody>
                  <a:tcPr marL="9525" marR="9525" marT="9525" marB="0" anchor="ctr"/>
                </a:tc>
                <a:tc>
                  <a:txBody>
                    <a:bodyPr/>
                    <a:lstStyle/>
                    <a:p>
                      <a:pPr algn="ctr" rtl="0" fontAlgn="ctr"/>
                      <a:r>
                        <a:rPr lang="en-US" sz="1400" b="0" i="0" u="none" strike="noStrike" dirty="0">
                          <a:solidFill>
                            <a:srgbClr val="000000"/>
                          </a:solidFill>
                          <a:effectLst/>
                          <a:latin typeface="+mj-lt"/>
                        </a:rPr>
                        <a:t>1</a:t>
                      </a:r>
                    </a:p>
                  </a:txBody>
                  <a:tcPr marL="9525" marR="9525" marT="9525" marB="0" anchor="ctr"/>
                </a:tc>
                <a:tc>
                  <a:txBody>
                    <a:bodyPr/>
                    <a:lstStyle/>
                    <a:p>
                      <a:pPr algn="ctr" rtl="0" fontAlgn="ctr"/>
                      <a:r>
                        <a:rPr lang="en-US" sz="1400" b="0" i="0" u="none" strike="noStrike" dirty="0">
                          <a:solidFill>
                            <a:srgbClr val="000000"/>
                          </a:solidFill>
                          <a:effectLst/>
                          <a:latin typeface="+mj-lt"/>
                        </a:rPr>
                        <a:t>54.0904</a:t>
                      </a:r>
                    </a:p>
                  </a:txBody>
                  <a:tcPr marL="9525" marR="9525" marT="9525" marB="0" anchor="ctr"/>
                </a:tc>
                <a:tc>
                  <a:txBody>
                    <a:bodyPr/>
                    <a:lstStyle/>
                    <a:p>
                      <a:pPr algn="ctr" rtl="0" fontAlgn="ctr"/>
                      <a:r>
                        <a:rPr lang="en-US" sz="1400" b="0" i="0" u="none" strike="noStrike" dirty="0">
                          <a:solidFill>
                            <a:srgbClr val="000000"/>
                          </a:solidFill>
                          <a:effectLst/>
                          <a:latin typeface="+mj-lt"/>
                        </a:rPr>
                        <a:t>1</a:t>
                      </a:r>
                    </a:p>
                  </a:txBody>
                  <a:tcPr marL="9525" marR="9525" marT="9525" marB="0" anchor="ctr"/>
                </a:tc>
                <a:extLst>
                  <a:ext uri="{0D108BD9-81ED-4DB2-BD59-A6C34878D82A}">
                    <a16:rowId xmlns:a16="http://schemas.microsoft.com/office/drawing/2014/main" val="1797601652"/>
                  </a:ext>
                </a:extLst>
              </a:tr>
            </a:tbl>
          </a:graphicData>
        </a:graphic>
      </p:graphicFrame>
    </p:spTree>
    <p:extLst>
      <p:ext uri="{BB962C8B-B14F-4D97-AF65-F5344CB8AC3E}">
        <p14:creationId xmlns:p14="http://schemas.microsoft.com/office/powerpoint/2010/main" val="1468620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620000" cy="990600"/>
          </a:xfrm>
          <a:prstGeom prst="rect">
            <a:avLst/>
          </a:prstGeom>
        </p:spPr>
        <p:txBody>
          <a:bodyPr>
            <a:normAutofit fontScale="90000"/>
          </a:bodyPr>
          <a:lstStyle/>
          <a:p>
            <a:r>
              <a:rPr lang="en-US" dirty="0"/>
              <a:t>SPECIATION IN GENERAL (SPECIATE)</a:t>
            </a:r>
          </a:p>
        </p:txBody>
      </p:sp>
      <p:sp>
        <p:nvSpPr>
          <p:cNvPr id="3" name="Content Placeholder 2"/>
          <p:cNvSpPr>
            <a:spLocks noGrp="1"/>
          </p:cNvSpPr>
          <p:nvPr>
            <p:ph idx="1"/>
            <p:extLst/>
          </p:nvPr>
        </p:nvSpPr>
        <p:spPr>
          <a:xfrm>
            <a:off x="685800" y="3867150"/>
            <a:ext cx="7772400" cy="1901739"/>
          </a:xfrm>
          <a:prstGeom prst="rect">
            <a:avLst/>
          </a:prstGeom>
        </p:spPr>
        <p:txBody>
          <a:bodyPr anchor="t">
            <a:normAutofit fontScale="77500" lnSpcReduction="20000"/>
          </a:bodyPr>
          <a:lstStyle/>
          <a:p>
            <a:pPr marL="0" indent="0">
              <a:buNone/>
            </a:pPr>
            <a:endParaRPr lang="en-US" dirty="0">
              <a:cs typeface="Arial"/>
            </a:endParaRPr>
          </a:p>
          <a:p>
            <a:r>
              <a:rPr lang="en-US" dirty="0"/>
              <a:t>SPECIATE                 is EPA’s repository of speciation profiles.</a:t>
            </a:r>
          </a:p>
          <a:p>
            <a:pPr marL="0" indent="0">
              <a:buNone/>
            </a:pPr>
            <a:endParaRPr lang="en-US" dirty="0"/>
          </a:p>
          <a:p>
            <a:r>
              <a:rPr lang="en-US" dirty="0"/>
              <a:t>SPECIATE 5.0  is the current version.</a:t>
            </a:r>
            <a:endParaRPr lang="en-US" dirty="0">
              <a:cs typeface="Arial"/>
            </a:endParaRPr>
          </a:p>
          <a:p>
            <a:endParaRPr lang="en-US" dirty="0">
              <a:cs typeface="Arial"/>
            </a:endParaRPr>
          </a:p>
          <a:p>
            <a:r>
              <a:rPr lang="en-US" dirty="0">
                <a:cs typeface="Arial"/>
              </a:rPr>
              <a:t>Several hundred literature citations to SPECIATE have been found.</a:t>
            </a:r>
          </a:p>
          <a:p>
            <a:endParaRPr lang="en-US" dirty="0">
              <a:cs typeface="Arial"/>
            </a:endParaRPr>
          </a:p>
          <a:p>
            <a:endParaRPr lang="en-US" dirty="0">
              <a:cs typeface="Arial"/>
            </a:endParaRPr>
          </a:p>
        </p:txBody>
      </p:sp>
      <p:sp>
        <p:nvSpPr>
          <p:cNvPr id="9" name="Slide Number Placeholder 8"/>
          <p:cNvSpPr>
            <a:spLocks noGrp="1"/>
          </p:cNvSpPr>
          <p:nvPr>
            <p:ph type="sldNum" sz="quarter" idx="12"/>
          </p:nvPr>
        </p:nvSpPr>
        <p:spPr/>
        <p:txBody>
          <a:bodyPr/>
          <a:lstStyle/>
          <a:p>
            <a:fld id="{61C894BD-DCE2-4A96-A9AF-225BBEAC2A40}" type="slidenum">
              <a:rPr lang="en-US" smtClean="0"/>
              <a:pPr/>
              <a:t>8</a:t>
            </a:fld>
            <a:endParaRPr lang="en-US"/>
          </a:p>
        </p:txBody>
      </p:sp>
      <p:sp>
        <p:nvSpPr>
          <p:cNvPr id="7" name="Rectangle 6"/>
          <p:cNvSpPr/>
          <p:nvPr>
            <p:extLst/>
          </p:nvPr>
        </p:nvSpPr>
        <p:spPr>
          <a:xfrm>
            <a:off x="2308860" y="1627188"/>
            <a:ext cx="3912553" cy="172561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rPr>
              <a:t>Assign </a:t>
            </a:r>
            <a:r>
              <a:rPr kumimoji="0" lang="en-US" sz="2000" b="0" i="0" u="none" strike="noStrike" kern="0" cap="none" spc="0" normalizeH="0" baseline="0" noProof="0" dirty="0">
                <a:ln>
                  <a:noFill/>
                </a:ln>
                <a:solidFill>
                  <a:srgbClr val="FF0000"/>
                </a:solidFill>
                <a:effectLst/>
                <a:uLnTx/>
                <a:uFillTx/>
              </a:rPr>
              <a:t>Speciation Profile </a:t>
            </a:r>
            <a:r>
              <a:rPr kumimoji="0" lang="en-US" sz="2000" b="0" i="0" u="none" strike="noStrike" kern="0" cap="none" spc="0" normalizeH="0" baseline="0" noProof="0" dirty="0">
                <a:ln>
                  <a:noFill/>
                </a:ln>
                <a:solidFill>
                  <a:schemeClr val="tx1"/>
                </a:solidFill>
                <a:effectLst/>
                <a:uLnTx/>
                <a:uFillTx/>
              </a:rPr>
              <a:t>to source</a:t>
            </a:r>
            <a:r>
              <a:rPr kumimoji="0" lang="en-US" sz="2000" b="0" i="0" u="none" strike="noStrike" kern="0" cap="none" spc="0" normalizeH="0" baseline="0" noProof="0" dirty="0">
                <a:ln>
                  <a:noFill/>
                </a:ln>
                <a:solidFill>
                  <a:srgbClr val="FF0000"/>
                </a:solidFill>
                <a:effectLst/>
                <a:uLnTx/>
                <a:uFillTx/>
              </a:rPr>
              <a:t> </a:t>
            </a:r>
            <a:r>
              <a:rPr kumimoji="0" lang="en-US" sz="2000" b="0" i="0" u="none" strike="noStrike" kern="0" cap="none" spc="0" normalizeH="0" baseline="0" noProof="0" dirty="0">
                <a:ln>
                  <a:noFill/>
                </a:ln>
                <a:solidFill>
                  <a:schemeClr val="tx1"/>
                </a:solidFill>
                <a:effectLst/>
                <a:uLnTx/>
                <a:uFillTx/>
              </a:rPr>
              <a:t>based on process (SCC) </a:t>
            </a:r>
            <a:endParaRPr lang="en-US" sz="1600" b="0" i="0" u="none" strike="noStrike" cap="none" baseline="0" noProof="0" dirty="0">
              <a:solidFill>
                <a:schemeClr val="tx1"/>
              </a:solidFill>
              <a:cs typeface="Arial"/>
            </a:endParaRPr>
          </a:p>
        </p:txBody>
      </p:sp>
      <p:pic>
        <p:nvPicPr>
          <p:cNvPr id="18" name="Picture 17" descr="Speciate"/>
          <p:cNvPicPr>
            <a:picLocks noChangeAspect="1"/>
          </p:cNvPicPr>
          <p:nvPr/>
        </p:nvPicPr>
        <p:blipFill rotWithShape="1">
          <a:blip r:embed="rId3"/>
          <a:srcRect t="10569"/>
          <a:stretch/>
        </p:blipFill>
        <p:spPr>
          <a:xfrm>
            <a:off x="2209800" y="3926267"/>
            <a:ext cx="900489" cy="583442"/>
          </a:xfrm>
          <a:prstGeom prst="rect">
            <a:avLst/>
          </a:prstGeom>
        </p:spPr>
      </p:pic>
      <p:sp>
        <p:nvSpPr>
          <p:cNvPr id="5" name="Oval 4" descr="Speciation Profile"/>
          <p:cNvSpPr/>
          <p:nvPr/>
        </p:nvSpPr>
        <p:spPr>
          <a:xfrm>
            <a:off x="3429000" y="2133600"/>
            <a:ext cx="2210435"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EF7FFF80-FA20-4C82-AF48-92F6F5128F53}"/>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Tree>
    <p:extLst>
      <p:ext uri="{BB962C8B-B14F-4D97-AF65-F5344CB8AC3E}">
        <p14:creationId xmlns:p14="http://schemas.microsoft.com/office/powerpoint/2010/main" val="30897808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A8CC-990A-4FB5-9BB5-7AD8CFAC1F32}"/>
              </a:ext>
            </a:extLst>
          </p:cNvPr>
          <p:cNvSpPr>
            <a:spLocks noGrp="1"/>
          </p:cNvSpPr>
          <p:nvPr>
            <p:ph type="title"/>
          </p:nvPr>
        </p:nvSpPr>
        <p:spPr>
          <a:xfrm>
            <a:off x="762000" y="609600"/>
            <a:ext cx="7620000" cy="990600"/>
          </a:xfrm>
        </p:spPr>
        <p:txBody>
          <a:bodyPr/>
          <a:lstStyle/>
          <a:p>
            <a:r>
              <a:rPr lang="en-US" dirty="0"/>
              <a:t>GSPRO PM</a:t>
            </a:r>
            <a:r>
              <a:rPr lang="en-US" baseline="-25000" dirty="0"/>
              <a:t>2.5</a:t>
            </a:r>
            <a:r>
              <a:rPr lang="en-US" dirty="0"/>
              <a:t> example</a:t>
            </a:r>
          </a:p>
        </p:txBody>
      </p:sp>
      <p:sp>
        <p:nvSpPr>
          <p:cNvPr id="4" name="Footer Placeholder 3">
            <a:extLst>
              <a:ext uri="{FF2B5EF4-FFF2-40B4-BE49-F238E27FC236}">
                <a16:creationId xmlns:a16="http://schemas.microsoft.com/office/drawing/2014/main" id="{B3AB4F20-3F8B-4FAB-9211-C60753B96D06}"/>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
        <p:nvSpPr>
          <p:cNvPr id="5" name="Slide Number Placeholder 4">
            <a:extLst>
              <a:ext uri="{FF2B5EF4-FFF2-40B4-BE49-F238E27FC236}">
                <a16:creationId xmlns:a16="http://schemas.microsoft.com/office/drawing/2014/main" id="{CF0DA202-7C25-489B-BC86-841ADCB9DE40}"/>
              </a:ext>
            </a:extLst>
          </p:cNvPr>
          <p:cNvSpPr>
            <a:spLocks noGrp="1"/>
          </p:cNvSpPr>
          <p:nvPr>
            <p:ph type="sldNum" sz="quarter" idx="12"/>
          </p:nvPr>
        </p:nvSpPr>
        <p:spPr/>
        <p:txBody>
          <a:bodyPr/>
          <a:lstStyle/>
          <a:p>
            <a:pPr>
              <a:defRPr/>
            </a:pPr>
            <a:fld id="{BEF2A795-0D1C-4340-A163-773CC4D3E4EC}" type="slidenum">
              <a:rPr lang="en-US" smtClean="0"/>
              <a:pPr>
                <a:defRPr/>
              </a:pPr>
              <a:t>89</a:t>
            </a:fld>
            <a:endParaRPr lang="en-US" dirty="0"/>
          </a:p>
        </p:txBody>
      </p:sp>
      <p:graphicFrame>
        <p:nvGraphicFramePr>
          <p:cNvPr id="6" name="Content Placeholder 15">
            <a:extLst>
              <a:ext uri="{FF2B5EF4-FFF2-40B4-BE49-F238E27FC236}">
                <a16:creationId xmlns:a16="http://schemas.microsoft.com/office/drawing/2014/main" id="{4E8691F6-CFE2-4E46-99CC-B93255C414F6}"/>
              </a:ext>
            </a:extLst>
          </p:cNvPr>
          <p:cNvGraphicFramePr>
            <a:graphicFrameLocks/>
          </p:cNvGraphicFramePr>
          <p:nvPr>
            <p:extLst>
              <p:ext uri="{D42A27DB-BD31-4B8C-83A1-F6EECF244321}">
                <p14:modId xmlns:p14="http://schemas.microsoft.com/office/powerpoint/2010/main" val="1022152416"/>
              </p:ext>
            </p:extLst>
          </p:nvPr>
        </p:nvGraphicFramePr>
        <p:xfrm>
          <a:off x="635876" y="1219200"/>
          <a:ext cx="7968344" cy="4905341"/>
        </p:xfrm>
        <a:graphic>
          <a:graphicData uri="http://schemas.openxmlformats.org/drawingml/2006/table">
            <a:tbl>
              <a:tblPr>
                <a:tableStyleId>{5C22544A-7EE6-4342-B048-85BDC9FD1C3A}</a:tableStyleId>
              </a:tblPr>
              <a:tblGrid>
                <a:gridCol w="1202769">
                  <a:extLst>
                    <a:ext uri="{9D8B030D-6E8A-4147-A177-3AD203B41FA5}">
                      <a16:colId xmlns:a16="http://schemas.microsoft.com/office/drawing/2014/main" val="20000"/>
                    </a:ext>
                  </a:extLst>
                </a:gridCol>
                <a:gridCol w="1353115">
                  <a:extLst>
                    <a:ext uri="{9D8B030D-6E8A-4147-A177-3AD203B41FA5}">
                      <a16:colId xmlns:a16="http://schemas.microsoft.com/office/drawing/2014/main" val="20001"/>
                    </a:ext>
                  </a:extLst>
                </a:gridCol>
                <a:gridCol w="1493602">
                  <a:extLst>
                    <a:ext uri="{9D8B030D-6E8A-4147-A177-3AD203B41FA5}">
                      <a16:colId xmlns:a16="http://schemas.microsoft.com/office/drawing/2014/main" val="20002"/>
                    </a:ext>
                  </a:extLst>
                </a:gridCol>
                <a:gridCol w="1212628">
                  <a:extLst>
                    <a:ext uri="{9D8B030D-6E8A-4147-A177-3AD203B41FA5}">
                      <a16:colId xmlns:a16="http://schemas.microsoft.com/office/drawing/2014/main" val="20003"/>
                    </a:ext>
                  </a:extLst>
                </a:gridCol>
                <a:gridCol w="1353115">
                  <a:extLst>
                    <a:ext uri="{9D8B030D-6E8A-4147-A177-3AD203B41FA5}">
                      <a16:colId xmlns:a16="http://schemas.microsoft.com/office/drawing/2014/main" val="20004"/>
                    </a:ext>
                  </a:extLst>
                </a:gridCol>
                <a:gridCol w="1353115">
                  <a:extLst>
                    <a:ext uri="{9D8B030D-6E8A-4147-A177-3AD203B41FA5}">
                      <a16:colId xmlns:a16="http://schemas.microsoft.com/office/drawing/2014/main" val="20005"/>
                    </a:ext>
                  </a:extLst>
                </a:gridCol>
              </a:tblGrid>
              <a:tr h="79081">
                <a:tc gridSpan="2">
                  <a:txBody>
                    <a:bodyPr/>
                    <a:lstStyle/>
                    <a:p>
                      <a:pPr algn="l" rtl="0" fontAlgn="ctr"/>
                      <a:r>
                        <a:rPr lang="en-US" sz="1400" b="1" u="none" strike="noStrike" dirty="0">
                          <a:solidFill>
                            <a:srgbClr val="FF0000"/>
                          </a:solidFill>
                          <a:effectLst/>
                        </a:rPr>
                        <a:t>GSPRO  sample records</a:t>
                      </a:r>
                      <a:endParaRPr lang="en-US" sz="1400" b="1" i="0" u="none" strike="noStrike" dirty="0">
                        <a:solidFill>
                          <a:srgbClr val="FF0000"/>
                        </a:solidFill>
                        <a:effectLst/>
                        <a:latin typeface="Calibri"/>
                      </a:endParaRPr>
                    </a:p>
                  </a:txBody>
                  <a:tcPr marL="9525" marR="9525" marT="9525" marB="0" anchor="ctr"/>
                </a:tc>
                <a:tc hMerge="1">
                  <a:txBody>
                    <a:bodyPr/>
                    <a:lstStyle/>
                    <a:p>
                      <a:endParaRPr lang="en-GB"/>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777763">
                <a:tc>
                  <a:txBody>
                    <a:bodyPr/>
                    <a:lstStyle/>
                    <a:p>
                      <a:pPr algn="ctr" rtl="0" fontAlgn="ctr"/>
                      <a:r>
                        <a:rPr lang="en-US" sz="1400" u="none" strike="noStrike" dirty="0">
                          <a:effectLst/>
                        </a:rPr>
                        <a:t>Speciation profile number</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Pollutant ID (SMOKE name) </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Species ID (name)</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a:effectLst/>
                        </a:rPr>
                        <a:t>Split factor</a:t>
                      </a:r>
                      <a:endParaRPr lang="en-US" sz="1400" b="0" i="0" u="none" strike="noStrike">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a:effectLst/>
                        </a:rPr>
                        <a:t>Divisor</a:t>
                      </a:r>
                      <a:endParaRPr lang="en-US" sz="1400" b="0" i="0" u="none" strike="noStrike">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ctr"/>
                      <a:r>
                        <a:rPr lang="en-US" sz="1400" u="none" strike="noStrike" dirty="0">
                          <a:effectLst/>
                        </a:rPr>
                        <a:t>Mass Fraction</a:t>
                      </a:r>
                      <a:endParaRPr lang="en-US" sz="14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1"/>
                  </a:ext>
                </a:extLst>
              </a:tr>
              <a:tr h="300361">
                <a:tc>
                  <a:txBody>
                    <a:bodyPr/>
                    <a:lstStyle/>
                    <a:p>
                      <a:pPr algn="ctr" rtl="0" fontAlgn="ctr"/>
                      <a:r>
                        <a:rPr lang="en-US" sz="1400" u="none" strike="noStrike" dirty="0">
                          <a:effectLst/>
                          <a:latin typeface="+mj-lt"/>
                        </a:rPr>
                        <a:t>95475</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b="0" i="0" u="none" strike="noStrike" dirty="0">
                          <a:solidFill>
                            <a:srgbClr val="000000"/>
                          </a:solidFill>
                          <a:effectLst/>
                          <a:latin typeface="+mj-lt"/>
                        </a:rPr>
                        <a:t>PM2_5</a:t>
                      </a:r>
                    </a:p>
                  </a:txBody>
                  <a:tcPr marL="9525" marR="9525" marT="9525" marB="0" anchor="ctr"/>
                </a:tc>
                <a:tc>
                  <a:txBody>
                    <a:bodyPr/>
                    <a:lstStyle/>
                    <a:p>
                      <a:pPr algn="ctr" rtl="0" fontAlgn="ctr"/>
                      <a:r>
                        <a:rPr lang="en-US" sz="1400" b="0" i="0" u="none" strike="noStrike" dirty="0">
                          <a:solidFill>
                            <a:srgbClr val="000000"/>
                          </a:solidFill>
                          <a:effectLst/>
                          <a:latin typeface="+mj-lt"/>
                        </a:rPr>
                        <a:t>PAL</a:t>
                      </a:r>
                    </a:p>
                  </a:txBody>
                  <a:tcPr marL="9525" marR="9525" marT="9525" marB="0" anchor="ctr"/>
                </a:tc>
                <a:tc>
                  <a:txBody>
                    <a:bodyPr/>
                    <a:lstStyle/>
                    <a:p>
                      <a:pPr algn="ctr" rtl="0" fontAlgn="ctr"/>
                      <a:r>
                        <a:rPr lang="en-US" sz="1400" u="none" strike="noStrike" dirty="0">
                          <a:effectLst/>
                          <a:latin typeface="+mj-lt"/>
                        </a:rPr>
                        <a:t>0.0078</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u="none" strike="noStrike" dirty="0">
                          <a:effectLst/>
                          <a:latin typeface="+mj-lt"/>
                        </a:rPr>
                        <a:t>1</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u="none" strike="noStrike" dirty="0">
                          <a:effectLst/>
                          <a:latin typeface="+mj-lt"/>
                        </a:rPr>
                        <a:t>0.0078</a:t>
                      </a:r>
                      <a:endParaRPr lang="en-US" sz="14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3"/>
                  </a:ext>
                </a:extLst>
              </a:tr>
              <a:tr h="300361">
                <a:tc>
                  <a:txBody>
                    <a:bodyPr/>
                    <a:lstStyle/>
                    <a:p>
                      <a:pPr algn="ctr" rtl="0" fontAlgn="ctr"/>
                      <a:r>
                        <a:rPr kumimoji="0" lang="en-US" sz="1400" u="none" strike="noStrike" kern="1200" dirty="0">
                          <a:solidFill>
                            <a:schemeClr val="dk1"/>
                          </a:solidFill>
                          <a:effectLst/>
                          <a:latin typeface="+mn-lt"/>
                          <a:ea typeface="+mn-ea"/>
                          <a:cs typeface="+mn-cs"/>
                        </a:rPr>
                        <a:t>95475</a:t>
                      </a:r>
                      <a:endParaRPr kumimoji="0" lang="en-US" sz="1400" b="0" i="0" u="none" strike="noStrike" kern="1200" dirty="0">
                        <a:solidFill>
                          <a:srgbClr val="000000"/>
                        </a:solidFill>
                        <a:effectLst/>
                        <a:latin typeface="+mn-lt"/>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Lucida Sans Unicode"/>
                          <a:ea typeface="+mn-ea"/>
                          <a:cs typeface="+mn-cs"/>
                        </a:rPr>
                        <a:t>PM2_5</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kumimoji="0" lang="en-US" sz="1400" b="0" i="0" u="none" strike="noStrike" kern="1200" dirty="0">
                          <a:solidFill>
                            <a:srgbClr val="000000"/>
                          </a:solidFill>
                          <a:effectLst/>
                          <a:latin typeface="+mn-lt"/>
                          <a:ea typeface="+mn-ea"/>
                          <a:cs typeface="+mn-cs"/>
                        </a:rPr>
                        <a:t>PCA</a:t>
                      </a:r>
                    </a:p>
                  </a:txBody>
                  <a:tcPr marL="9525" marR="9525" marT="9525" marB="0" anchor="ctr"/>
                </a:tc>
                <a:tc>
                  <a:txBody>
                    <a:bodyPr/>
                    <a:lstStyle/>
                    <a:p>
                      <a:pPr algn="ctr" rtl="0" fontAlgn="ctr"/>
                      <a:r>
                        <a:rPr lang="en-US" sz="1400" b="0" i="0" u="none" strike="noStrike" dirty="0">
                          <a:solidFill>
                            <a:srgbClr val="000000"/>
                          </a:solidFill>
                          <a:effectLst/>
                          <a:latin typeface="+mj-lt"/>
                        </a:rPr>
                        <a:t>0.0105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1</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0.0105</a:t>
                      </a:r>
                    </a:p>
                  </a:txBody>
                  <a:tcPr marL="9525" marR="9525" marT="9525" marB="0" anchor="ctr"/>
                </a:tc>
                <a:extLst>
                  <a:ext uri="{0D108BD9-81ED-4DB2-BD59-A6C34878D82A}">
                    <a16:rowId xmlns:a16="http://schemas.microsoft.com/office/drawing/2014/main" val="10005"/>
                  </a:ext>
                </a:extLst>
              </a:tr>
              <a:tr h="300361">
                <a:tc>
                  <a:txBody>
                    <a:bodyPr/>
                    <a:lstStyle/>
                    <a:p>
                      <a:pPr algn="ctr" rtl="0" fontAlgn="ctr"/>
                      <a:r>
                        <a:rPr kumimoji="0" lang="en-US" sz="1400" u="none" strike="noStrike" kern="1200" dirty="0">
                          <a:solidFill>
                            <a:schemeClr val="dk1"/>
                          </a:solidFill>
                          <a:effectLst/>
                          <a:latin typeface="+mn-lt"/>
                          <a:ea typeface="+mn-ea"/>
                          <a:cs typeface="+mn-cs"/>
                        </a:rPr>
                        <a:t>95475</a:t>
                      </a:r>
                      <a:endParaRPr kumimoji="0" lang="en-US" sz="1400" b="0" i="0" u="none" strike="noStrike" kern="1200" dirty="0">
                        <a:solidFill>
                          <a:srgbClr val="000000"/>
                        </a:solidFill>
                        <a:effectLst/>
                        <a:latin typeface="+mn-lt"/>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Lucida Sans Unicode"/>
                          <a:ea typeface="+mn-ea"/>
                          <a:cs typeface="+mn-cs"/>
                        </a:rPr>
                        <a:t>PM2_5</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PCL</a:t>
                      </a:r>
                    </a:p>
                  </a:txBody>
                  <a:tcPr marL="9525" marR="9525" marT="9525" marB="0" anchor="ctr"/>
                </a:tc>
                <a:tc>
                  <a:txBody>
                    <a:bodyPr/>
                    <a:lstStyle/>
                    <a:p>
                      <a:pPr algn="ctr" rtl="0" fontAlgn="ctr"/>
                      <a:r>
                        <a:rPr lang="en-US" sz="1400" b="0" i="0" u="none" strike="noStrike" dirty="0">
                          <a:solidFill>
                            <a:srgbClr val="000000"/>
                          </a:solidFill>
                          <a:effectLst/>
                          <a:latin typeface="+mj-lt"/>
                        </a:rPr>
                        <a:t>0.0275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1</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0.0275</a:t>
                      </a:r>
                    </a:p>
                  </a:txBody>
                  <a:tcPr marL="9525" marR="9525" marT="9525" marB="0" anchor="ctr"/>
                </a:tc>
                <a:extLst>
                  <a:ext uri="{0D108BD9-81ED-4DB2-BD59-A6C34878D82A}">
                    <a16:rowId xmlns:a16="http://schemas.microsoft.com/office/drawing/2014/main" val="954009345"/>
                  </a:ext>
                </a:extLst>
              </a:tr>
              <a:tr h="300361">
                <a:tc>
                  <a:txBody>
                    <a:bodyPr/>
                    <a:lstStyle/>
                    <a:p>
                      <a:pPr algn="ctr" rtl="0" fontAlgn="ctr"/>
                      <a:r>
                        <a:rPr kumimoji="0" lang="en-US" sz="1400" u="none" strike="noStrike" kern="1200" dirty="0">
                          <a:solidFill>
                            <a:schemeClr val="dk1"/>
                          </a:solidFill>
                          <a:effectLst/>
                          <a:latin typeface="+mn-lt"/>
                          <a:ea typeface="+mn-ea"/>
                          <a:cs typeface="+mn-cs"/>
                        </a:rPr>
                        <a:t>95475</a:t>
                      </a:r>
                      <a:endParaRPr kumimoji="0" lang="en-US" sz="1400" b="0" i="0" u="none" strike="noStrike" kern="1200" dirty="0">
                        <a:solidFill>
                          <a:srgbClr val="000000"/>
                        </a:solidFill>
                        <a:effectLst/>
                        <a:latin typeface="+mn-lt"/>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Lucida Sans Unicode"/>
                          <a:ea typeface="+mn-ea"/>
                          <a:cs typeface="+mn-cs"/>
                        </a:rPr>
                        <a:t>PM2_5</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PEC</a:t>
                      </a:r>
                    </a:p>
                  </a:txBody>
                  <a:tcPr marL="9525" marR="9525" marT="9525" marB="0" anchor="ctr"/>
                </a:tc>
                <a:tc>
                  <a:txBody>
                    <a:bodyPr/>
                    <a:lstStyle/>
                    <a:p>
                      <a:pPr algn="ctr" rtl="0" fontAlgn="ctr"/>
                      <a:r>
                        <a:rPr lang="en-US" sz="1400" b="0" i="0" u="none" strike="noStrike" dirty="0">
                          <a:solidFill>
                            <a:srgbClr val="000000"/>
                          </a:solidFill>
                          <a:effectLst/>
                          <a:latin typeface="+mj-lt"/>
                        </a:rPr>
                        <a:t>0.0666</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1</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0.0666</a:t>
                      </a:r>
                    </a:p>
                  </a:txBody>
                  <a:tcPr marL="9525" marR="9525" marT="9525" marB="0" anchor="ctr"/>
                </a:tc>
                <a:extLst>
                  <a:ext uri="{0D108BD9-81ED-4DB2-BD59-A6C34878D82A}">
                    <a16:rowId xmlns:a16="http://schemas.microsoft.com/office/drawing/2014/main" val="1797601652"/>
                  </a:ext>
                </a:extLst>
              </a:tr>
              <a:tr h="30036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u="none" strike="noStrike" kern="1200" dirty="0">
                          <a:solidFill>
                            <a:schemeClr val="dk1"/>
                          </a:solidFill>
                          <a:effectLst/>
                          <a:latin typeface="+mn-lt"/>
                          <a:ea typeface="+mn-ea"/>
                          <a:cs typeface="+mn-cs"/>
                        </a:rPr>
                        <a:t>95475</a:t>
                      </a:r>
                      <a:endParaRPr kumimoji="0" lang="en-US" sz="1400" b="0" i="0" u="none" strike="noStrike" kern="1200" dirty="0">
                        <a:solidFill>
                          <a:srgbClr val="000000"/>
                        </a:solidFill>
                        <a:effectLst/>
                        <a:latin typeface="+mn-lt"/>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Lucida Sans Unicode"/>
                          <a:ea typeface="+mn-ea"/>
                          <a:cs typeface="+mn-cs"/>
                        </a:rPr>
                        <a:t>PM2_5</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PFE</a:t>
                      </a:r>
                    </a:p>
                  </a:txBody>
                  <a:tcPr marL="9525" marR="9525" marT="9525" marB="0" anchor="ctr"/>
                </a:tc>
                <a:tc>
                  <a:txBody>
                    <a:bodyPr/>
                    <a:lstStyle/>
                    <a:p>
                      <a:pPr algn="ctr" rtl="0" fontAlgn="ctr"/>
                      <a:r>
                        <a:rPr lang="en-US" sz="1400" b="0" i="0" u="none" strike="noStrike" dirty="0">
                          <a:solidFill>
                            <a:srgbClr val="000000"/>
                          </a:solidFill>
                          <a:effectLst/>
                          <a:latin typeface="+mj-lt"/>
                        </a:rPr>
                        <a:t>0.0156</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1</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0.0156</a:t>
                      </a:r>
                    </a:p>
                  </a:txBody>
                  <a:tcPr marL="9525" marR="9525" marT="9525" marB="0" anchor="ctr"/>
                </a:tc>
                <a:extLst>
                  <a:ext uri="{0D108BD9-81ED-4DB2-BD59-A6C34878D82A}">
                    <a16:rowId xmlns:a16="http://schemas.microsoft.com/office/drawing/2014/main" val="2392328857"/>
                  </a:ext>
                </a:extLst>
              </a:tr>
              <a:tr h="30036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u="none" strike="noStrike" kern="1200" dirty="0">
                          <a:solidFill>
                            <a:schemeClr val="dk1"/>
                          </a:solidFill>
                          <a:effectLst/>
                          <a:latin typeface="+mn-lt"/>
                          <a:ea typeface="+mn-ea"/>
                          <a:cs typeface="+mn-cs"/>
                        </a:rPr>
                        <a:t>95475</a:t>
                      </a:r>
                      <a:endParaRPr kumimoji="0" lang="en-US" sz="1400" b="0" i="0" u="none" strike="noStrike" kern="1200" dirty="0">
                        <a:solidFill>
                          <a:srgbClr val="000000"/>
                        </a:solidFill>
                        <a:effectLst/>
                        <a:latin typeface="+mn-lt"/>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Lucida Sans Unicode"/>
                          <a:ea typeface="+mn-ea"/>
                          <a:cs typeface="+mn-cs"/>
                        </a:rPr>
                        <a:t>PM2_5</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PK</a:t>
                      </a:r>
                    </a:p>
                  </a:txBody>
                  <a:tcPr marL="9525" marR="9525" marT="9525" marB="0" anchor="ctr"/>
                </a:tc>
                <a:tc>
                  <a:txBody>
                    <a:bodyPr/>
                    <a:lstStyle/>
                    <a:p>
                      <a:pPr algn="ctr" rtl="0" fontAlgn="ctr"/>
                      <a:r>
                        <a:rPr lang="en-US" sz="1400" b="0" i="0" u="none" strike="noStrike" dirty="0">
                          <a:solidFill>
                            <a:srgbClr val="000000"/>
                          </a:solidFill>
                          <a:effectLst/>
                          <a:latin typeface="+mj-lt"/>
                        </a:rPr>
                        <a:t>0.0037</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1</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0.0037</a:t>
                      </a:r>
                    </a:p>
                  </a:txBody>
                  <a:tcPr marL="9525" marR="9525" marT="9525" marB="0" anchor="ctr"/>
                </a:tc>
                <a:extLst>
                  <a:ext uri="{0D108BD9-81ED-4DB2-BD59-A6C34878D82A}">
                    <a16:rowId xmlns:a16="http://schemas.microsoft.com/office/drawing/2014/main" val="2440419000"/>
                  </a:ext>
                </a:extLst>
              </a:tr>
              <a:tr h="30036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95475</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Lucida Sans Unicode"/>
                          <a:ea typeface="+mn-ea"/>
                          <a:cs typeface="+mn-cs"/>
                        </a:rPr>
                        <a:t>PM2_5</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PMOTHR</a:t>
                      </a:r>
                    </a:p>
                  </a:txBody>
                  <a:tcPr marL="9525" marR="9525" marT="9525" marB="0" anchor="ctr"/>
                </a:tc>
                <a:tc>
                  <a:txBody>
                    <a:bodyPr/>
                    <a:lstStyle/>
                    <a:p>
                      <a:pPr algn="ctr" rtl="0" fontAlgn="ctr"/>
                      <a:r>
                        <a:rPr lang="en-US" sz="1400" b="0" i="0" u="none" strike="noStrike" dirty="0">
                          <a:solidFill>
                            <a:srgbClr val="000000"/>
                          </a:solidFill>
                          <a:effectLst/>
                          <a:latin typeface="+mj-lt"/>
                        </a:rPr>
                        <a:t>0.0565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1</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0.0565</a:t>
                      </a:r>
                    </a:p>
                  </a:txBody>
                  <a:tcPr marL="9525" marR="9525" marT="9525" marB="0" anchor="ctr"/>
                </a:tc>
                <a:extLst>
                  <a:ext uri="{0D108BD9-81ED-4DB2-BD59-A6C34878D82A}">
                    <a16:rowId xmlns:a16="http://schemas.microsoft.com/office/drawing/2014/main" val="92322761"/>
                  </a:ext>
                </a:extLst>
              </a:tr>
              <a:tr h="30036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95475</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Lucida Sans Unicode"/>
                          <a:ea typeface="+mn-ea"/>
                          <a:cs typeface="+mn-cs"/>
                        </a:rPr>
                        <a:t>PM2_5</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PNCOM</a:t>
                      </a:r>
                    </a:p>
                  </a:txBody>
                  <a:tcPr marL="9525" marR="9525" marT="9525" marB="0" anchor="ctr"/>
                </a:tc>
                <a:tc>
                  <a:txBody>
                    <a:bodyPr/>
                    <a:lstStyle/>
                    <a:p>
                      <a:pPr algn="ctr" rtl="0" fontAlgn="ctr"/>
                      <a:r>
                        <a:rPr lang="en-US" sz="1400" b="0" i="0" u="none" strike="noStrike" dirty="0">
                          <a:solidFill>
                            <a:srgbClr val="000000"/>
                          </a:solidFill>
                          <a:effectLst/>
                          <a:latin typeface="+mj-lt"/>
                        </a:rPr>
                        <a:t>0.1786</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1</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0.1786</a:t>
                      </a:r>
                    </a:p>
                  </a:txBody>
                  <a:tcPr marL="9525" marR="9525" marT="9525" marB="0" anchor="ctr"/>
                </a:tc>
                <a:extLst>
                  <a:ext uri="{0D108BD9-81ED-4DB2-BD59-A6C34878D82A}">
                    <a16:rowId xmlns:a16="http://schemas.microsoft.com/office/drawing/2014/main" val="819451928"/>
                  </a:ext>
                </a:extLst>
              </a:tr>
              <a:tr h="30036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95475</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Lucida Sans Unicode"/>
                          <a:ea typeface="+mn-ea"/>
                          <a:cs typeface="+mn-cs"/>
                        </a:rPr>
                        <a:t>PM2_5</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PNH4</a:t>
                      </a:r>
                    </a:p>
                  </a:txBody>
                  <a:tcPr marL="9525" marR="9525" marT="9525" marB="0" anchor="ctr"/>
                </a:tc>
                <a:tc>
                  <a:txBody>
                    <a:bodyPr/>
                    <a:lstStyle/>
                    <a:p>
                      <a:pPr algn="ctr" rtl="0" fontAlgn="ctr"/>
                      <a:r>
                        <a:rPr lang="en-US" sz="1400" b="0" i="0" u="none" strike="noStrike" dirty="0">
                          <a:solidFill>
                            <a:srgbClr val="000000"/>
                          </a:solidFill>
                          <a:effectLst/>
                          <a:latin typeface="+mj-lt"/>
                        </a:rPr>
                        <a:t>0.0444</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1</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0.0444</a:t>
                      </a:r>
                    </a:p>
                  </a:txBody>
                  <a:tcPr marL="9525" marR="9525" marT="9525" marB="0" anchor="ctr"/>
                </a:tc>
                <a:extLst>
                  <a:ext uri="{0D108BD9-81ED-4DB2-BD59-A6C34878D82A}">
                    <a16:rowId xmlns:a16="http://schemas.microsoft.com/office/drawing/2014/main" val="1657802814"/>
                  </a:ext>
                </a:extLst>
              </a:tr>
              <a:tr h="30036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95475</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Lucida Sans Unicode"/>
                          <a:ea typeface="+mn-ea"/>
                          <a:cs typeface="+mn-cs"/>
                        </a:rPr>
                        <a:t>PM2_5</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PNO3</a:t>
                      </a:r>
                    </a:p>
                  </a:txBody>
                  <a:tcPr marL="9525" marR="9525" marT="9525" marB="0" anchor="ctr"/>
                </a:tc>
                <a:tc>
                  <a:txBody>
                    <a:bodyPr/>
                    <a:lstStyle/>
                    <a:p>
                      <a:pPr algn="ctr" rtl="0" fontAlgn="ctr"/>
                      <a:r>
                        <a:rPr lang="en-US" sz="1400" b="0" i="0" u="none" strike="noStrike" dirty="0">
                          <a:solidFill>
                            <a:srgbClr val="000000"/>
                          </a:solidFill>
                          <a:effectLst/>
                          <a:latin typeface="+mj-lt"/>
                        </a:rPr>
                        <a:t>0.0238</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1</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0.0238</a:t>
                      </a:r>
                    </a:p>
                  </a:txBody>
                  <a:tcPr marL="9525" marR="9525" marT="9525" marB="0" anchor="ctr"/>
                </a:tc>
                <a:extLst>
                  <a:ext uri="{0D108BD9-81ED-4DB2-BD59-A6C34878D82A}">
                    <a16:rowId xmlns:a16="http://schemas.microsoft.com/office/drawing/2014/main" val="2631024562"/>
                  </a:ext>
                </a:extLst>
              </a:tr>
              <a:tr h="30036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95475</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Lucida Sans Unicode"/>
                          <a:ea typeface="+mn-ea"/>
                          <a:cs typeface="+mn-cs"/>
                        </a:rPr>
                        <a:t>PM2_5</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POC</a:t>
                      </a:r>
                    </a:p>
                  </a:txBody>
                  <a:tcPr marL="9525" marR="9525" marT="9525" marB="0" anchor="ctr"/>
                </a:tc>
                <a:tc>
                  <a:txBody>
                    <a:bodyPr/>
                    <a:lstStyle/>
                    <a:p>
                      <a:pPr algn="ctr" rtl="0" fontAlgn="ctr"/>
                      <a:r>
                        <a:rPr lang="en-US" sz="1400" b="0" i="0" u="none" strike="noStrike" dirty="0">
                          <a:solidFill>
                            <a:srgbClr val="000000"/>
                          </a:solidFill>
                          <a:effectLst/>
                          <a:latin typeface="+mj-lt"/>
                        </a:rPr>
                        <a:t>0.4465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1</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0.4465</a:t>
                      </a:r>
                    </a:p>
                  </a:txBody>
                  <a:tcPr marL="9525" marR="9525" marT="9525" marB="0" anchor="ctr"/>
                </a:tc>
                <a:extLst>
                  <a:ext uri="{0D108BD9-81ED-4DB2-BD59-A6C34878D82A}">
                    <a16:rowId xmlns:a16="http://schemas.microsoft.com/office/drawing/2014/main" val="974805921"/>
                  </a:ext>
                </a:extLst>
              </a:tr>
              <a:tr h="30036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95475</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Lucida Sans Unicode"/>
                          <a:ea typeface="+mn-ea"/>
                          <a:cs typeface="+mn-cs"/>
                        </a:rPr>
                        <a:t>PM2_5</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PSI</a:t>
                      </a:r>
                    </a:p>
                  </a:txBody>
                  <a:tcPr marL="9525" marR="9525" marT="9525" marB="0" anchor="ctr"/>
                </a:tc>
                <a:tc>
                  <a:txBody>
                    <a:bodyPr/>
                    <a:lstStyle/>
                    <a:p>
                      <a:pPr algn="ctr" rtl="0" fontAlgn="ctr"/>
                      <a:r>
                        <a:rPr lang="en-US" sz="1400" b="0" i="0" u="none" strike="noStrike" dirty="0">
                          <a:solidFill>
                            <a:srgbClr val="000000"/>
                          </a:solidFill>
                          <a:effectLst/>
                          <a:latin typeface="+mj-lt"/>
                        </a:rPr>
                        <a:t>0.0243</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1</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0.0243</a:t>
                      </a:r>
                    </a:p>
                  </a:txBody>
                  <a:tcPr marL="9525" marR="9525" marT="9525" marB="0" anchor="ctr"/>
                </a:tc>
                <a:extLst>
                  <a:ext uri="{0D108BD9-81ED-4DB2-BD59-A6C34878D82A}">
                    <a16:rowId xmlns:a16="http://schemas.microsoft.com/office/drawing/2014/main" val="268335437"/>
                  </a:ext>
                </a:extLst>
              </a:tr>
              <a:tr h="30036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95475</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Lucida Sans Unicode"/>
                          <a:ea typeface="+mn-ea"/>
                          <a:cs typeface="+mn-cs"/>
                        </a:rPr>
                        <a:t>PM2_5</a:t>
                      </a:r>
                    </a:p>
                  </a:txBody>
                  <a:tcPr marL="9525" marR="9525" marT="9525" marB="0" anchor="ctr"/>
                </a:tc>
                <a:tc>
                  <a:txBody>
                    <a:bodyPr/>
                    <a:lstStyle/>
                    <a:p>
                      <a:pPr algn="ctr" rtl="0" fontAlgn="ctr"/>
                      <a:r>
                        <a:rPr lang="en-US" sz="1400" b="0" i="0" u="none" strike="noStrike" dirty="0">
                          <a:solidFill>
                            <a:srgbClr val="000000"/>
                          </a:solidFill>
                          <a:effectLst/>
                          <a:latin typeface="+mj-lt"/>
                        </a:rPr>
                        <a:t>PSO4</a:t>
                      </a:r>
                    </a:p>
                  </a:txBody>
                  <a:tcPr marL="9525" marR="9525" marT="9525" marB="0" anchor="ctr"/>
                </a:tc>
                <a:tc>
                  <a:txBody>
                    <a:bodyPr/>
                    <a:lstStyle/>
                    <a:p>
                      <a:pPr algn="ctr" rtl="0" fontAlgn="ctr"/>
                      <a:r>
                        <a:rPr lang="en-US" sz="1400" b="0" i="0" u="none" strike="noStrike" dirty="0">
                          <a:solidFill>
                            <a:srgbClr val="000000"/>
                          </a:solidFill>
                          <a:effectLst/>
                          <a:latin typeface="+mj-lt"/>
                        </a:rPr>
                        <a:t>0.0943</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1</a:t>
                      </a:r>
                      <a:endParaRPr kumimoji="0" lang="en-US" sz="1400" b="0" i="0" u="none" strike="noStrike" kern="1200" cap="none" spc="0" normalizeH="0" baseline="0" noProof="0" dirty="0">
                        <a:ln>
                          <a:noFill/>
                        </a:ln>
                        <a:solidFill>
                          <a:srgbClr val="000000"/>
                        </a:solidFill>
                        <a:effectLst/>
                        <a:uLnTx/>
                        <a:uFillTx/>
                        <a:latin typeface="Lucida Sans Unicode"/>
                        <a:ea typeface="+mn-ea"/>
                        <a:cs typeface="+mn-cs"/>
                      </a:endParaRPr>
                    </a:p>
                  </a:txBody>
                  <a:tcPr marL="9525" marR="9525" marT="9525" marB="0" anchor="ctr"/>
                </a:tc>
                <a:tc>
                  <a:txBody>
                    <a:bodyPr/>
                    <a:lstStyle/>
                    <a:p>
                      <a:pPr algn="ctr" rtl="0" fontAlgn="ctr"/>
                      <a:r>
                        <a:rPr lang="en-US" sz="1400" b="0" i="0" u="none" strike="noStrike" dirty="0">
                          <a:solidFill>
                            <a:srgbClr val="000000"/>
                          </a:solidFill>
                          <a:effectLst/>
                          <a:latin typeface="+mj-lt"/>
                        </a:rPr>
                        <a:t>0.0943</a:t>
                      </a:r>
                    </a:p>
                  </a:txBody>
                  <a:tcPr marL="9525" marR="9525" marT="9525" marB="0" anchor="ctr"/>
                </a:tc>
                <a:extLst>
                  <a:ext uri="{0D108BD9-81ED-4DB2-BD59-A6C34878D82A}">
                    <a16:rowId xmlns:a16="http://schemas.microsoft.com/office/drawing/2014/main" val="3868806400"/>
                  </a:ext>
                </a:extLst>
              </a:tr>
            </a:tbl>
          </a:graphicData>
        </a:graphic>
      </p:graphicFrame>
    </p:spTree>
    <p:extLst>
      <p:ext uri="{BB962C8B-B14F-4D97-AF65-F5344CB8AC3E}">
        <p14:creationId xmlns:p14="http://schemas.microsoft.com/office/powerpoint/2010/main" val="24544646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5D343-2C68-44DB-865C-124F8B950EBE}"/>
              </a:ext>
            </a:extLst>
          </p:cNvPr>
          <p:cNvSpPr>
            <a:spLocks noGrp="1"/>
          </p:cNvSpPr>
          <p:nvPr>
            <p:ph type="title"/>
          </p:nvPr>
        </p:nvSpPr>
        <p:spPr/>
        <p:txBody>
          <a:bodyPr/>
          <a:lstStyle/>
          <a:p>
            <a:r>
              <a:rPr lang="en-US" dirty="0"/>
              <a:t>Calcs done by SPTOOL to go from SPECIATE profile to GSPRO profile</a:t>
            </a:r>
            <a:br>
              <a:rPr lang="en-US" dirty="0"/>
            </a:br>
            <a:br>
              <a:rPr lang="en-US" dirty="0"/>
            </a:br>
            <a:br>
              <a:rPr lang="en-US" dirty="0"/>
            </a:br>
            <a:r>
              <a:rPr lang="en-US" dirty="0"/>
              <a:t>Spreadsheet Tool:  Sample_VOC_profile_calcs_speciate_training.xlsx</a:t>
            </a:r>
            <a:br>
              <a:rPr lang="en-US" dirty="0"/>
            </a:br>
            <a:endParaRPr lang="en-US" dirty="0"/>
          </a:p>
        </p:txBody>
      </p:sp>
      <p:sp>
        <p:nvSpPr>
          <p:cNvPr id="4" name="Footer Placeholder 3">
            <a:extLst>
              <a:ext uri="{FF2B5EF4-FFF2-40B4-BE49-F238E27FC236}">
                <a16:creationId xmlns:a16="http://schemas.microsoft.com/office/drawing/2014/main" id="{1CA4C673-BEA6-4137-A2B9-261C32A79919}"/>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
        <p:nvSpPr>
          <p:cNvPr id="5" name="Slide Number Placeholder 4">
            <a:extLst>
              <a:ext uri="{FF2B5EF4-FFF2-40B4-BE49-F238E27FC236}">
                <a16:creationId xmlns:a16="http://schemas.microsoft.com/office/drawing/2014/main" id="{3FF8876B-25F4-4BE9-B3A7-D274036E7CFF}"/>
              </a:ext>
            </a:extLst>
          </p:cNvPr>
          <p:cNvSpPr>
            <a:spLocks noGrp="1"/>
          </p:cNvSpPr>
          <p:nvPr>
            <p:ph type="sldNum" sz="quarter" idx="12"/>
          </p:nvPr>
        </p:nvSpPr>
        <p:spPr/>
        <p:txBody>
          <a:bodyPr/>
          <a:lstStyle/>
          <a:p>
            <a:pPr>
              <a:defRPr/>
            </a:pPr>
            <a:fld id="{BEF2A795-0D1C-4340-A163-773CC4D3E4EC}" type="slidenum">
              <a:rPr lang="en-US" smtClean="0"/>
              <a:pPr>
                <a:defRPr/>
              </a:pPr>
              <a:t>90</a:t>
            </a:fld>
            <a:endParaRPr lang="en-US" dirty="0"/>
          </a:p>
        </p:txBody>
      </p:sp>
    </p:spTree>
    <p:extLst>
      <p:ext uri="{BB962C8B-B14F-4D97-AF65-F5344CB8AC3E}">
        <p14:creationId xmlns:p14="http://schemas.microsoft.com/office/powerpoint/2010/main" val="31114101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7D26F-2491-4AB7-992D-37675D7FD7D7}"/>
              </a:ext>
            </a:extLst>
          </p:cNvPr>
          <p:cNvSpPr>
            <a:spLocks noGrp="1"/>
          </p:cNvSpPr>
          <p:nvPr>
            <p:ph type="title"/>
          </p:nvPr>
        </p:nvSpPr>
        <p:spPr/>
        <p:txBody>
          <a:bodyPr/>
          <a:lstStyle/>
          <a:p>
            <a:r>
              <a:rPr lang="en-US" dirty="0"/>
              <a:t>extras</a:t>
            </a:r>
          </a:p>
        </p:txBody>
      </p:sp>
      <p:sp>
        <p:nvSpPr>
          <p:cNvPr id="3" name="Content Placeholder 2">
            <a:extLst>
              <a:ext uri="{FF2B5EF4-FFF2-40B4-BE49-F238E27FC236}">
                <a16:creationId xmlns:a16="http://schemas.microsoft.com/office/drawing/2014/main" id="{4334F1FC-95BE-4D5D-B46A-D0D08C12FC9F}"/>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6DCDD616-D0F7-434E-991B-D433918EB58A}"/>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
        <p:nvSpPr>
          <p:cNvPr id="5" name="Slide Number Placeholder 4">
            <a:extLst>
              <a:ext uri="{FF2B5EF4-FFF2-40B4-BE49-F238E27FC236}">
                <a16:creationId xmlns:a16="http://schemas.microsoft.com/office/drawing/2014/main" id="{3268BCA3-CECF-4713-88F9-A192B74D3332}"/>
              </a:ext>
            </a:extLst>
          </p:cNvPr>
          <p:cNvSpPr>
            <a:spLocks noGrp="1"/>
          </p:cNvSpPr>
          <p:nvPr>
            <p:ph type="sldNum" sz="quarter" idx="12"/>
          </p:nvPr>
        </p:nvSpPr>
        <p:spPr/>
        <p:txBody>
          <a:bodyPr/>
          <a:lstStyle/>
          <a:p>
            <a:pPr>
              <a:defRPr/>
            </a:pPr>
            <a:fld id="{BEF2A795-0D1C-4340-A163-773CC4D3E4EC}" type="slidenum">
              <a:rPr lang="en-US" smtClean="0"/>
              <a:pPr>
                <a:defRPr/>
              </a:pPr>
              <a:t>91</a:t>
            </a:fld>
            <a:endParaRPr lang="en-US" dirty="0"/>
          </a:p>
        </p:txBody>
      </p:sp>
    </p:spTree>
    <p:extLst>
      <p:ext uri="{BB962C8B-B14F-4D97-AF65-F5344CB8AC3E}">
        <p14:creationId xmlns:p14="http://schemas.microsoft.com/office/powerpoint/2010/main" val="22357086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152400" y="1371600"/>
            <a:ext cx="2286000" cy="990600"/>
          </a:xfrm>
          <a:prstGeom prst="rect">
            <a:avLst/>
          </a:prstGeom>
        </p:spPr>
        <p:txBody>
          <a:bodyPr anchor="t"/>
          <a:lstStyle/>
          <a:p>
            <a:pPr algn="ctr"/>
            <a:r>
              <a:rPr lang="en-US" dirty="0"/>
              <a:t>How Profiles are Added</a:t>
            </a:r>
          </a:p>
        </p:txBody>
      </p:sp>
      <p:sp>
        <p:nvSpPr>
          <p:cNvPr id="5" name="Slide Number Placeholder 4"/>
          <p:cNvSpPr>
            <a:spLocks noGrp="1"/>
          </p:cNvSpPr>
          <p:nvPr>
            <p:ph type="sldNum" sz="quarter" idx="12"/>
          </p:nvPr>
        </p:nvSpPr>
        <p:spPr>
          <a:xfrm>
            <a:off x="26276" y="6248400"/>
            <a:ext cx="609600" cy="228600"/>
          </a:xfrm>
        </p:spPr>
        <p:txBody>
          <a:bodyPr/>
          <a:lstStyle/>
          <a:p>
            <a:pPr>
              <a:defRPr/>
            </a:pPr>
            <a:fld id="{BEF2A795-0D1C-4340-A163-773CC4D3E4EC}" type="slidenum">
              <a:rPr lang="en-US" smtClean="0"/>
              <a:pPr>
                <a:defRPr/>
              </a:pPr>
              <a:t>92</a:t>
            </a:fld>
            <a:endParaRPr lang="en-US" dirty="0"/>
          </a:p>
        </p:txBody>
      </p:sp>
      <p:pic>
        <p:nvPicPr>
          <p:cNvPr id="7" name="Picture 6" descr="How Profiles are Added flow chart">
            <a:extLst>
              <a:ext uri="{FF2B5EF4-FFF2-40B4-BE49-F238E27FC236}">
                <a16:creationId xmlns:a16="http://schemas.microsoft.com/office/drawing/2014/main" id="{0356F131-B7A2-46AE-972C-9285A501F69E}"/>
              </a:ext>
            </a:extLst>
          </p:cNvPr>
          <p:cNvPicPr>
            <a:picLocks noChangeAspect="1"/>
          </p:cNvPicPr>
          <p:nvPr/>
        </p:nvPicPr>
        <p:blipFill>
          <a:blip r:embed="rId3"/>
          <a:stretch>
            <a:fillRect/>
          </a:stretch>
        </p:blipFill>
        <p:spPr>
          <a:xfrm>
            <a:off x="2362200" y="113117"/>
            <a:ext cx="5522391" cy="6631765"/>
          </a:xfrm>
          <a:prstGeom prst="rect">
            <a:avLst/>
          </a:prstGeom>
        </p:spPr>
      </p:pic>
    </p:spTree>
    <p:extLst>
      <p:ext uri="{BB962C8B-B14F-4D97-AF65-F5344CB8AC3E}">
        <p14:creationId xmlns:p14="http://schemas.microsoft.com/office/powerpoint/2010/main" val="37613225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BEC1C-571E-4ACE-854B-87251F055EF3}"/>
              </a:ext>
            </a:extLst>
          </p:cNvPr>
          <p:cNvSpPr>
            <a:spLocks noGrp="1"/>
          </p:cNvSpPr>
          <p:nvPr>
            <p:ph type="title"/>
          </p:nvPr>
        </p:nvSpPr>
        <p:spPr/>
        <p:txBody>
          <a:bodyPr/>
          <a:lstStyle/>
          <a:p>
            <a:r>
              <a:rPr lang="en-GB" dirty="0"/>
              <a:t>SPTOOL SOFTWARE REQUIREMENTS</a:t>
            </a:r>
            <a:endParaRPr lang="en-US" dirty="0"/>
          </a:p>
        </p:txBody>
      </p:sp>
      <p:sp>
        <p:nvSpPr>
          <p:cNvPr id="3" name="Content Placeholder 2">
            <a:extLst>
              <a:ext uri="{FF2B5EF4-FFF2-40B4-BE49-F238E27FC236}">
                <a16:creationId xmlns:a16="http://schemas.microsoft.com/office/drawing/2014/main" id="{FCBD3E9F-44C1-4592-B853-32A661429250}"/>
              </a:ext>
            </a:extLst>
          </p:cNvPr>
          <p:cNvSpPr>
            <a:spLocks noGrp="1"/>
          </p:cNvSpPr>
          <p:nvPr>
            <p:ph idx="1"/>
          </p:nvPr>
        </p:nvSpPr>
        <p:spPr>
          <a:xfrm>
            <a:off x="685800" y="2365022"/>
            <a:ext cx="7772400" cy="3429000"/>
          </a:xfrm>
        </p:spPr>
        <p:txBody>
          <a:bodyPr/>
          <a:lstStyle/>
          <a:p>
            <a:r>
              <a:rPr lang="en-US" dirty="0"/>
              <a:t>PostgreSQL can be downloaded from </a:t>
            </a:r>
            <a:r>
              <a:rPr lang="en-US" dirty="0">
                <a:hlinkClick r:id="rId2"/>
              </a:rPr>
              <a:t>http://www.postgresql.org</a:t>
            </a:r>
            <a:endParaRPr lang="en-US" dirty="0"/>
          </a:p>
          <a:p>
            <a:pPr marL="109728" indent="0">
              <a:buNone/>
            </a:pPr>
            <a:r>
              <a:rPr lang="en-US" dirty="0"/>
              <a:t> </a:t>
            </a:r>
          </a:p>
          <a:p>
            <a:r>
              <a:rPr lang="en-US" dirty="0"/>
              <a:t>Perl and the database drivers can be downloaded from </a:t>
            </a:r>
            <a:r>
              <a:rPr lang="en-US" dirty="0">
                <a:hlinkClick r:id="rId3"/>
              </a:rPr>
              <a:t>http://www.perl.com</a:t>
            </a:r>
            <a:endParaRPr lang="en-US" dirty="0"/>
          </a:p>
          <a:p>
            <a:endParaRPr lang="en-US" dirty="0"/>
          </a:p>
          <a:p>
            <a:r>
              <a:rPr lang="en-US" dirty="0"/>
              <a:t>User must have database create privileges in PostgreSQL to run the Speciation Tool</a:t>
            </a:r>
            <a:endParaRPr lang="en-GB" dirty="0"/>
          </a:p>
          <a:p>
            <a:endParaRPr lang="en-US" dirty="0"/>
          </a:p>
        </p:txBody>
      </p:sp>
      <p:sp>
        <p:nvSpPr>
          <p:cNvPr id="4" name="Footer Placeholder 3">
            <a:extLst>
              <a:ext uri="{FF2B5EF4-FFF2-40B4-BE49-F238E27FC236}">
                <a16:creationId xmlns:a16="http://schemas.microsoft.com/office/drawing/2014/main" id="{CBA7D99E-9352-400E-AE85-2A0B844248EA}"/>
              </a:ext>
            </a:extLst>
          </p:cNvPr>
          <p:cNvSpPr>
            <a:spLocks noGrp="1"/>
          </p:cNvSpPr>
          <p:nvPr>
            <p:ph type="ftr" sz="quarter" idx="11"/>
          </p:nvPr>
        </p:nvSpPr>
        <p:spPr/>
        <p:txBody>
          <a:bodyPr/>
          <a:lstStyle/>
          <a:p>
            <a:pPr>
              <a:defRPr/>
            </a:pPr>
            <a:r>
              <a:rPr lang="en-US"/>
              <a:t>2019 International Emissions Inventory Conference, SPECIATE Training, July 29, 2019</a:t>
            </a:r>
            <a:endParaRPr lang="en-US" dirty="0"/>
          </a:p>
        </p:txBody>
      </p:sp>
      <p:sp>
        <p:nvSpPr>
          <p:cNvPr id="5" name="Slide Number Placeholder 4">
            <a:extLst>
              <a:ext uri="{FF2B5EF4-FFF2-40B4-BE49-F238E27FC236}">
                <a16:creationId xmlns:a16="http://schemas.microsoft.com/office/drawing/2014/main" id="{11139E84-3B02-4BA1-A6DA-CC6E27BF8469}"/>
              </a:ext>
            </a:extLst>
          </p:cNvPr>
          <p:cNvSpPr>
            <a:spLocks noGrp="1"/>
          </p:cNvSpPr>
          <p:nvPr>
            <p:ph type="sldNum" sz="quarter" idx="12"/>
          </p:nvPr>
        </p:nvSpPr>
        <p:spPr/>
        <p:txBody>
          <a:bodyPr/>
          <a:lstStyle/>
          <a:p>
            <a:pPr>
              <a:defRPr/>
            </a:pPr>
            <a:fld id="{BEF2A795-0D1C-4340-A163-773CC4D3E4EC}" type="slidenum">
              <a:rPr lang="en-US" smtClean="0"/>
              <a:pPr>
                <a:defRPr/>
              </a:pPr>
              <a:t>93</a:t>
            </a:fld>
            <a:endParaRPr lang="en-US" dirty="0"/>
          </a:p>
        </p:txBody>
      </p:sp>
    </p:spTree>
    <p:extLst>
      <p:ext uri="{BB962C8B-B14F-4D97-AF65-F5344CB8AC3E}">
        <p14:creationId xmlns:p14="http://schemas.microsoft.com/office/powerpoint/2010/main" val="372789427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714500"/>
            <a:ext cx="7772400" cy="3429000"/>
          </a:xfrm>
        </p:spPr>
        <p:txBody>
          <a:bodyPr>
            <a:noAutofit/>
          </a:bodyPr>
          <a:lstStyle/>
          <a:p>
            <a:pPr marL="624078" indent="-514350">
              <a:buFont typeface="+mj-lt"/>
              <a:buAutoNum type="arabicPeriod"/>
            </a:pPr>
            <a:r>
              <a:rPr lang="en-GB" sz="2200" dirty="0"/>
              <a:t>Create a Speciation Tool directory</a:t>
            </a:r>
          </a:p>
          <a:p>
            <a:pPr marL="624078" indent="-514350">
              <a:buFont typeface="+mj-lt"/>
              <a:buAutoNum type="arabicPeriod"/>
            </a:pPr>
            <a:endParaRPr lang="en-GB" sz="2200" dirty="0"/>
          </a:p>
          <a:p>
            <a:pPr marL="624078" indent="-514350">
              <a:buFont typeface="+mj-lt"/>
              <a:buAutoNum type="arabicPeriod"/>
            </a:pPr>
            <a:r>
              <a:rPr lang="en-GB" sz="2200" dirty="0"/>
              <a:t>Extract the Speciation Tool installation files</a:t>
            </a:r>
          </a:p>
          <a:p>
            <a:pPr marL="1088136" lvl="2" indent="-457200">
              <a:buFont typeface="+mj-lt"/>
              <a:buAutoNum type="alphaLcParenR"/>
            </a:pPr>
            <a:r>
              <a:rPr lang="en-GB" sz="1800" dirty="0"/>
              <a:t>Change to the Speciation Tool directory</a:t>
            </a:r>
          </a:p>
          <a:p>
            <a:pPr marL="1088136" lvl="2" indent="-457200">
              <a:buFont typeface="+mj-lt"/>
              <a:buAutoNum type="alphaLcParenR"/>
            </a:pPr>
            <a:r>
              <a:rPr lang="en-GB" sz="1800" dirty="0"/>
              <a:t>Copy the Speciation Tool package to this directory</a:t>
            </a:r>
          </a:p>
          <a:p>
            <a:pPr marL="1088136" lvl="2" indent="-457200">
              <a:buFont typeface="+mj-lt"/>
              <a:buAutoNum type="alphaLcParenR"/>
            </a:pPr>
            <a:r>
              <a:rPr lang="en-GB" sz="1800" dirty="0"/>
              <a:t>Extract the zipped file</a:t>
            </a:r>
          </a:p>
          <a:p>
            <a:pPr marL="594360" indent="-457200">
              <a:buFont typeface="+mj-lt"/>
              <a:buAutoNum type="arabicPeriod"/>
            </a:pPr>
            <a:endParaRPr lang="en-GB" sz="2200" dirty="0"/>
          </a:p>
          <a:p>
            <a:pPr marL="594360" indent="-457200">
              <a:buFont typeface="+mj-lt"/>
              <a:buAutoNum type="arabicPeriod"/>
            </a:pPr>
            <a:r>
              <a:rPr lang="en-GB" sz="2200" dirty="0"/>
              <a:t>Verify required software packages are available.</a:t>
            </a:r>
          </a:p>
          <a:p>
            <a:pPr marL="1088136" lvl="2" indent="-457200">
              <a:buFont typeface="+mj-lt"/>
              <a:buAutoNum type="alphaLcParenR"/>
            </a:pPr>
            <a:r>
              <a:rPr lang="en-GB" sz="1800" dirty="0"/>
              <a:t>Run ./spool_reqd_checks.sh</a:t>
            </a:r>
          </a:p>
          <a:p>
            <a:pPr marL="594360" indent="-457200">
              <a:buFont typeface="+mj-lt"/>
              <a:buAutoNum type="arabicPeriod"/>
            </a:pPr>
            <a:endParaRPr lang="en-GB" sz="2200" dirty="0"/>
          </a:p>
          <a:p>
            <a:pPr marL="594360" indent="-457200">
              <a:buFont typeface="+mj-lt"/>
              <a:buAutoNum type="arabicPeriod"/>
            </a:pPr>
            <a:r>
              <a:rPr lang="en-GB" sz="2200" dirty="0"/>
              <a:t>Set environment variables</a:t>
            </a:r>
          </a:p>
          <a:p>
            <a:pPr marL="1088136" lvl="2" indent="-457200">
              <a:buFont typeface="+mj-lt"/>
              <a:buAutoNum type="alphaLcParenR"/>
            </a:pPr>
            <a:r>
              <a:rPr lang="en-US" sz="1800" dirty="0"/>
              <a:t>Edit Assigns.sptool; Set SPTOOL_HOME</a:t>
            </a:r>
            <a:r>
              <a:rPr lang="en-US" sz="1800" u="sng" dirty="0"/>
              <a:t> </a:t>
            </a:r>
          </a:p>
          <a:p>
            <a:pPr marL="1088136" lvl="2" indent="-457200">
              <a:buFont typeface="+mj-lt"/>
              <a:buAutoNum type="alphaLcParenR"/>
            </a:pPr>
            <a:r>
              <a:rPr lang="en-US" sz="1800" dirty="0"/>
              <a:t>Source Assigns.sptool</a:t>
            </a:r>
            <a:endParaRPr lang="en-GB" sz="1800" dirty="0"/>
          </a:p>
          <a:p>
            <a:endParaRPr lang="en-GB" sz="2200" dirty="0"/>
          </a:p>
        </p:txBody>
      </p:sp>
      <p:sp>
        <p:nvSpPr>
          <p:cNvPr id="4" name="Slide Number Placeholder 3"/>
          <p:cNvSpPr>
            <a:spLocks noGrp="1"/>
          </p:cNvSpPr>
          <p:nvPr>
            <p:ph type="sldNum" sz="quarter" idx="12"/>
          </p:nvPr>
        </p:nvSpPr>
        <p:spPr/>
        <p:txBody>
          <a:bodyPr/>
          <a:lstStyle/>
          <a:p>
            <a:fld id="{61C894BD-DCE2-4A96-A9AF-225BBEAC2A40}" type="slidenum">
              <a:rPr lang="en-US" smtClean="0"/>
              <a:pPr/>
              <a:t>94</a:t>
            </a:fld>
            <a:endParaRPr lang="en-US"/>
          </a:p>
        </p:txBody>
      </p:sp>
      <p:sp>
        <p:nvSpPr>
          <p:cNvPr id="5" name="Title 4"/>
          <p:cNvSpPr>
            <a:spLocks noGrp="1"/>
          </p:cNvSpPr>
          <p:nvPr>
            <p:ph type="title"/>
          </p:nvPr>
        </p:nvSpPr>
        <p:spPr/>
        <p:txBody>
          <a:bodyPr>
            <a:normAutofit/>
          </a:bodyPr>
          <a:lstStyle/>
          <a:p>
            <a:r>
              <a:rPr lang="en-GB" dirty="0"/>
              <a:t>SPTOOL QUICK START</a:t>
            </a:r>
          </a:p>
        </p:txBody>
      </p:sp>
      <p:sp>
        <p:nvSpPr>
          <p:cNvPr id="6" name="Footer Placeholder 7"/>
          <p:cNvSpPr>
            <a:spLocks noGrp="1"/>
          </p:cNvSpPr>
          <p:nvPr>
            <p:ph type="ftr" sz="quarter" idx="11"/>
          </p:nvPr>
        </p:nvSpPr>
        <p:spPr>
          <a:xfrm>
            <a:off x="4380072" y="6407944"/>
            <a:ext cx="4737652" cy="450056"/>
          </a:xfrm>
        </p:spPr>
        <p:txBody>
          <a:bodyPr/>
          <a:lstStyle/>
          <a:p>
            <a:r>
              <a:rPr lang="en-US" dirty="0"/>
              <a:t>International Emissions Inventory Conference Baltimore, MD, August 15, 2017</a:t>
            </a:r>
          </a:p>
        </p:txBody>
      </p:sp>
    </p:spTree>
    <p:extLst>
      <p:ext uri="{BB962C8B-B14F-4D97-AF65-F5344CB8AC3E}">
        <p14:creationId xmlns:p14="http://schemas.microsoft.com/office/powerpoint/2010/main" val="13243611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828800"/>
            <a:ext cx="7772400" cy="3429000"/>
          </a:xfrm>
        </p:spPr>
        <p:txBody>
          <a:bodyPr>
            <a:normAutofit/>
          </a:bodyPr>
          <a:lstStyle/>
          <a:p>
            <a:pPr marL="624078" indent="-514350">
              <a:buFont typeface="+mj-lt"/>
              <a:buAutoNum type="arabicPeriod" startAt="5"/>
            </a:pPr>
            <a:r>
              <a:rPr lang="en-GB" sz="2200" dirty="0"/>
              <a:t>Initialize the Speciation Tool database</a:t>
            </a:r>
          </a:p>
          <a:p>
            <a:pPr marL="1401318" lvl="3" indent="-514350">
              <a:buFont typeface="+mj-lt"/>
              <a:buAutoNum type="alphaLcParenR"/>
            </a:pPr>
            <a:r>
              <a:rPr lang="en-GB" sz="1800" dirty="0"/>
              <a:t>Execute ./init_sptooldb_v4.0.csh</a:t>
            </a:r>
          </a:p>
          <a:p>
            <a:pPr marL="624078" indent="-514350">
              <a:buFont typeface="+mj-lt"/>
              <a:buAutoNum type="arabicPeriod" startAt="5"/>
            </a:pPr>
            <a:endParaRPr lang="en-GB" sz="2200" dirty="0"/>
          </a:p>
          <a:p>
            <a:pPr marL="624078" indent="-514350">
              <a:buFont typeface="+mj-lt"/>
              <a:buAutoNum type="arabicPeriod" startAt="5"/>
            </a:pPr>
            <a:r>
              <a:rPr lang="en-GB" sz="2200" dirty="0"/>
              <a:t>Execute the provided test case</a:t>
            </a:r>
          </a:p>
          <a:p>
            <a:pPr marL="1371600" lvl="3" indent="-457200">
              <a:buFont typeface="+mj-lt"/>
              <a:buAutoNum type="alphaLcParenR"/>
            </a:pPr>
            <a:r>
              <a:rPr lang="en-US" sz="1800" dirty="0"/>
              <a:t>Change to the run directory; cd /run</a:t>
            </a:r>
          </a:p>
          <a:p>
            <a:pPr marL="1371600" lvl="3" indent="-457200">
              <a:buFont typeface="+mj-lt"/>
              <a:buAutoNum type="alphaLcParenR"/>
            </a:pPr>
            <a:r>
              <a:rPr lang="en-GB" sz="1800" dirty="0"/>
              <a:t>Run ./</a:t>
            </a:r>
            <a:r>
              <a:rPr lang="en-GB" sz="1800" dirty="0" err="1"/>
              <a:t>test_all.job</a:t>
            </a:r>
            <a:endParaRPr lang="en-GB" sz="1800" dirty="0"/>
          </a:p>
          <a:p>
            <a:pPr marL="594360" indent="-457200">
              <a:buFont typeface="+mj-lt"/>
              <a:buAutoNum type="arabicPeriod" startAt="5"/>
            </a:pPr>
            <a:endParaRPr lang="en-GB" sz="2200" dirty="0"/>
          </a:p>
          <a:p>
            <a:pPr marL="594360" indent="-457200">
              <a:buFont typeface="+mj-lt"/>
              <a:buAutoNum type="arabicPeriod" startAt="5"/>
            </a:pPr>
            <a:r>
              <a:rPr lang="en-GB" sz="2200" dirty="0"/>
              <a:t>Review results</a:t>
            </a:r>
          </a:p>
          <a:p>
            <a:pPr marL="1371600" lvl="3" indent="-457200">
              <a:buFont typeface="+mj-lt"/>
              <a:buAutoNum type="alphaLcParenR"/>
            </a:pPr>
            <a:r>
              <a:rPr lang="en-US" sz="1800" dirty="0"/>
              <a:t>Change to output directory; cd ../output</a:t>
            </a:r>
          </a:p>
        </p:txBody>
      </p:sp>
      <p:sp>
        <p:nvSpPr>
          <p:cNvPr id="4" name="Slide Number Placeholder 3"/>
          <p:cNvSpPr>
            <a:spLocks noGrp="1"/>
          </p:cNvSpPr>
          <p:nvPr>
            <p:ph type="sldNum" sz="quarter" idx="12"/>
          </p:nvPr>
        </p:nvSpPr>
        <p:spPr/>
        <p:txBody>
          <a:bodyPr/>
          <a:lstStyle/>
          <a:p>
            <a:fld id="{61C894BD-DCE2-4A96-A9AF-225BBEAC2A40}" type="slidenum">
              <a:rPr lang="en-US" smtClean="0"/>
              <a:pPr/>
              <a:t>95</a:t>
            </a:fld>
            <a:endParaRPr lang="en-US"/>
          </a:p>
        </p:txBody>
      </p:sp>
      <p:sp>
        <p:nvSpPr>
          <p:cNvPr id="5" name="Title 4"/>
          <p:cNvSpPr>
            <a:spLocks noGrp="1"/>
          </p:cNvSpPr>
          <p:nvPr>
            <p:ph type="title"/>
          </p:nvPr>
        </p:nvSpPr>
        <p:spPr/>
        <p:txBody>
          <a:bodyPr>
            <a:normAutofit/>
          </a:bodyPr>
          <a:lstStyle/>
          <a:p>
            <a:r>
              <a:rPr lang="en-GB" dirty="0"/>
              <a:t>SPTOOL QUICK START</a:t>
            </a:r>
          </a:p>
        </p:txBody>
      </p:sp>
      <p:sp>
        <p:nvSpPr>
          <p:cNvPr id="6" name="Footer Placeholder 7"/>
          <p:cNvSpPr>
            <a:spLocks noGrp="1"/>
          </p:cNvSpPr>
          <p:nvPr>
            <p:ph type="ftr" sz="quarter" idx="11"/>
          </p:nvPr>
        </p:nvSpPr>
        <p:spPr>
          <a:xfrm>
            <a:off x="4380072" y="6407944"/>
            <a:ext cx="3316128" cy="365125"/>
          </a:xfrm>
        </p:spPr>
        <p:txBody>
          <a:bodyPr/>
          <a:lstStyle/>
          <a:p>
            <a:r>
              <a:rPr lang="en-US" dirty="0"/>
              <a:t>International Emissions Inventory Conference Baltimore, MD, August 15, 2017</a:t>
            </a:r>
          </a:p>
        </p:txBody>
      </p:sp>
    </p:spTree>
    <p:extLst>
      <p:ext uri="{BB962C8B-B14F-4D97-AF65-F5344CB8AC3E}">
        <p14:creationId xmlns:p14="http://schemas.microsoft.com/office/powerpoint/2010/main" val="29690339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057400"/>
            <a:ext cx="7772400" cy="3429000"/>
          </a:xfrm>
        </p:spPr>
        <p:txBody>
          <a:bodyPr>
            <a:normAutofit/>
          </a:bodyPr>
          <a:lstStyle/>
          <a:p>
            <a:r>
              <a:rPr lang="en-GB" sz="2200" dirty="0"/>
              <a:t>Create SPTOOL home directory with any valid directory name</a:t>
            </a:r>
          </a:p>
          <a:p>
            <a:endParaRPr lang="en-US" sz="2200" dirty="0"/>
          </a:p>
          <a:p>
            <a:r>
              <a:rPr lang="en-US" sz="2200" dirty="0"/>
              <a:t>Copy the installation file to home directory and extract</a:t>
            </a:r>
          </a:p>
          <a:p>
            <a:pPr lvl="1">
              <a:buClr>
                <a:srgbClr val="C00000"/>
              </a:buClr>
              <a:buSzPct val="68000"/>
              <a:buFont typeface="Wingdings 3" panose="05040102010807070707" pitchFamily="18" charset="2"/>
              <a:buChar char="}"/>
            </a:pPr>
            <a:r>
              <a:rPr lang="en-GB" sz="1800" dirty="0"/>
              <a:t>tar -</a:t>
            </a:r>
            <a:r>
              <a:rPr lang="en-GB" sz="1800" dirty="0" err="1"/>
              <a:t>xvzf</a:t>
            </a:r>
            <a:r>
              <a:rPr lang="en-GB" sz="1800" dirty="0"/>
              <a:t> tar_Speciation_Tool_v4.0_11jan2017.tgz</a:t>
            </a:r>
            <a:endParaRPr lang="en-GB" sz="1900" dirty="0"/>
          </a:p>
          <a:p>
            <a:endParaRPr lang="en-GB" dirty="0"/>
          </a:p>
          <a:p>
            <a:r>
              <a:rPr lang="en-US" sz="2200" dirty="0"/>
              <a:t>Run script to check for required software and verify user PostgreSQL authorizations</a:t>
            </a:r>
          </a:p>
          <a:p>
            <a:pPr lvl="1">
              <a:buClr>
                <a:srgbClr val="C00000"/>
              </a:buClr>
              <a:buSzPct val="68000"/>
              <a:buFont typeface="Wingdings 3" panose="05040102010807070707" pitchFamily="18" charset="2"/>
              <a:buChar char="}"/>
            </a:pPr>
            <a:r>
              <a:rPr lang="en-GB" sz="1800" dirty="0"/>
              <a:t>Run sptool_reqd_checks.sh</a:t>
            </a:r>
            <a:endParaRPr lang="en-GB" sz="1900" dirty="0"/>
          </a:p>
        </p:txBody>
      </p:sp>
      <p:sp>
        <p:nvSpPr>
          <p:cNvPr id="4" name="Slide Number Placeholder 3"/>
          <p:cNvSpPr>
            <a:spLocks noGrp="1"/>
          </p:cNvSpPr>
          <p:nvPr>
            <p:ph type="sldNum" sz="quarter" idx="12"/>
          </p:nvPr>
        </p:nvSpPr>
        <p:spPr/>
        <p:txBody>
          <a:bodyPr/>
          <a:lstStyle/>
          <a:p>
            <a:fld id="{61C894BD-DCE2-4A96-A9AF-225BBEAC2A40}" type="slidenum">
              <a:rPr lang="en-US" smtClean="0"/>
              <a:pPr/>
              <a:t>96</a:t>
            </a:fld>
            <a:endParaRPr lang="en-US"/>
          </a:p>
        </p:txBody>
      </p:sp>
      <p:sp>
        <p:nvSpPr>
          <p:cNvPr id="5" name="Title 4"/>
          <p:cNvSpPr>
            <a:spLocks noGrp="1"/>
          </p:cNvSpPr>
          <p:nvPr>
            <p:ph type="title"/>
          </p:nvPr>
        </p:nvSpPr>
        <p:spPr/>
        <p:txBody>
          <a:bodyPr/>
          <a:lstStyle/>
          <a:p>
            <a:r>
              <a:rPr lang="en-GB" dirty="0"/>
              <a:t>SPTOOL INSTALLATION</a:t>
            </a:r>
          </a:p>
        </p:txBody>
      </p:sp>
      <p:sp>
        <p:nvSpPr>
          <p:cNvPr id="6" name="Footer Placeholder 7"/>
          <p:cNvSpPr>
            <a:spLocks noGrp="1"/>
          </p:cNvSpPr>
          <p:nvPr>
            <p:ph type="ftr" sz="quarter" idx="11"/>
          </p:nvPr>
        </p:nvSpPr>
        <p:spPr>
          <a:xfrm>
            <a:off x="4380072" y="6407944"/>
            <a:ext cx="3316128" cy="365125"/>
          </a:xfrm>
        </p:spPr>
        <p:txBody>
          <a:bodyPr/>
          <a:lstStyle/>
          <a:p>
            <a:r>
              <a:rPr lang="en-US" dirty="0"/>
              <a:t>International Emissions Inventory Conference Baltimore, MD, August 15, 2017</a:t>
            </a:r>
          </a:p>
        </p:txBody>
      </p:sp>
    </p:spTree>
    <p:extLst>
      <p:ext uri="{BB962C8B-B14F-4D97-AF65-F5344CB8AC3E}">
        <p14:creationId xmlns:p14="http://schemas.microsoft.com/office/powerpoint/2010/main" val="3954354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3979" y="2057400"/>
            <a:ext cx="7772400" cy="3429000"/>
          </a:xfrm>
        </p:spPr>
        <p:txBody>
          <a:bodyPr>
            <a:normAutofit lnSpcReduction="10000"/>
          </a:bodyPr>
          <a:lstStyle/>
          <a:p>
            <a:r>
              <a:rPr lang="en-US" sz="2200" dirty="0"/>
              <a:t>Speciation Tool must be initialized prior to making any runs. Initialization steps include:</a:t>
            </a:r>
          </a:p>
          <a:p>
            <a:pPr marL="603504" lvl="2" indent="-256032">
              <a:spcBef>
                <a:spcPts val="400"/>
              </a:spcBef>
              <a:buSzPct val="68000"/>
              <a:buFont typeface="Wingdings 3"/>
              <a:buChar char=""/>
            </a:pPr>
            <a:r>
              <a:rPr lang="en-US" sz="1800" dirty="0"/>
              <a:t>Update and source the assigns file </a:t>
            </a:r>
            <a:r>
              <a:rPr lang="en-US" sz="1800" b="1" dirty="0" err="1"/>
              <a:t>Assigns.sptool</a:t>
            </a:r>
            <a:endParaRPr lang="en-US" sz="1800" b="1" dirty="0"/>
          </a:p>
          <a:p>
            <a:pPr marL="916686" lvl="3" indent="-285750">
              <a:spcBef>
                <a:spcPts val="400"/>
              </a:spcBef>
              <a:buSzPct val="68000"/>
              <a:buFont typeface="Courier New" panose="02070309020205020404" pitchFamily="49" charset="0"/>
              <a:buChar char="o"/>
            </a:pPr>
            <a:r>
              <a:rPr lang="en-US" sz="1600" dirty="0"/>
              <a:t>Set the home directory</a:t>
            </a:r>
          </a:p>
          <a:p>
            <a:pPr marL="603504" lvl="2" indent="-256032">
              <a:spcBef>
                <a:spcPts val="400"/>
              </a:spcBef>
              <a:buSzPct val="68000"/>
              <a:buFont typeface="Wingdings 3"/>
              <a:buChar char=""/>
            </a:pPr>
            <a:r>
              <a:rPr lang="en-US" sz="1800" dirty="0"/>
              <a:t>Run the initialization script </a:t>
            </a:r>
          </a:p>
          <a:p>
            <a:pPr marL="916686" lvl="3" indent="-285750">
              <a:spcBef>
                <a:spcPts val="400"/>
              </a:spcBef>
              <a:buSzPct val="68000"/>
              <a:buFont typeface="Courier New" panose="02070309020205020404" pitchFamily="49" charset="0"/>
              <a:buChar char="o"/>
            </a:pPr>
            <a:r>
              <a:rPr lang="en-US" sz="1600" dirty="0"/>
              <a:t>./init_sptooldb_v4.0.csh</a:t>
            </a:r>
          </a:p>
          <a:p>
            <a:pPr lvl="1"/>
            <a:endParaRPr lang="en-GB" sz="2200" dirty="0"/>
          </a:p>
          <a:p>
            <a:r>
              <a:rPr lang="en-GB" sz="2200" dirty="0"/>
              <a:t>What happens during the SPTOOL initialization?</a:t>
            </a:r>
          </a:p>
          <a:p>
            <a:pPr marL="603504" lvl="2" indent="-256032">
              <a:spcBef>
                <a:spcPts val="400"/>
              </a:spcBef>
              <a:buSzPct val="68000"/>
              <a:buFont typeface="Wingdings 3"/>
              <a:buChar char=""/>
            </a:pPr>
            <a:r>
              <a:rPr lang="en-GB" sz="1800" dirty="0"/>
              <a:t>Create database, set permissions, create the </a:t>
            </a:r>
            <a:r>
              <a:rPr lang="en-GB" sz="1800" i="1" dirty="0"/>
              <a:t>shared</a:t>
            </a:r>
            <a:r>
              <a:rPr lang="en-GB" sz="1800" dirty="0"/>
              <a:t> schema and table definitions for the tool data, and import data to the </a:t>
            </a:r>
            <a:r>
              <a:rPr lang="en-GB" sz="1800" i="1" dirty="0"/>
              <a:t>shared</a:t>
            </a:r>
            <a:r>
              <a:rPr lang="en-GB" sz="1800" dirty="0"/>
              <a:t> schema.</a:t>
            </a:r>
            <a:endParaRPr lang="en-US" sz="1800" dirty="0"/>
          </a:p>
        </p:txBody>
      </p:sp>
      <p:sp>
        <p:nvSpPr>
          <p:cNvPr id="4" name="Slide Number Placeholder 3"/>
          <p:cNvSpPr>
            <a:spLocks noGrp="1"/>
          </p:cNvSpPr>
          <p:nvPr>
            <p:ph type="sldNum" sz="quarter" idx="12"/>
          </p:nvPr>
        </p:nvSpPr>
        <p:spPr/>
        <p:txBody>
          <a:bodyPr/>
          <a:lstStyle/>
          <a:p>
            <a:fld id="{61C894BD-DCE2-4A96-A9AF-225BBEAC2A40}" type="slidenum">
              <a:rPr lang="en-US" smtClean="0"/>
              <a:pPr/>
              <a:t>97</a:t>
            </a:fld>
            <a:endParaRPr lang="en-US"/>
          </a:p>
        </p:txBody>
      </p:sp>
      <p:sp>
        <p:nvSpPr>
          <p:cNvPr id="5" name="Title 4"/>
          <p:cNvSpPr>
            <a:spLocks noGrp="1"/>
          </p:cNvSpPr>
          <p:nvPr>
            <p:ph type="title"/>
          </p:nvPr>
        </p:nvSpPr>
        <p:spPr/>
        <p:txBody>
          <a:bodyPr>
            <a:normAutofit fontScale="90000"/>
          </a:bodyPr>
          <a:lstStyle/>
          <a:p>
            <a:r>
              <a:rPr lang="en-GB" dirty="0"/>
              <a:t>SPTOOL DATABASE INITIALIZATION</a:t>
            </a:r>
          </a:p>
        </p:txBody>
      </p:sp>
      <p:sp>
        <p:nvSpPr>
          <p:cNvPr id="6" name="Footer Placeholder 7"/>
          <p:cNvSpPr>
            <a:spLocks noGrp="1"/>
          </p:cNvSpPr>
          <p:nvPr>
            <p:ph type="ftr" sz="quarter" idx="11"/>
          </p:nvPr>
        </p:nvSpPr>
        <p:spPr>
          <a:xfrm>
            <a:off x="4380072" y="6407944"/>
            <a:ext cx="3316128" cy="365125"/>
          </a:xfrm>
        </p:spPr>
        <p:txBody>
          <a:bodyPr/>
          <a:lstStyle/>
          <a:p>
            <a:r>
              <a:rPr lang="en-US" dirty="0"/>
              <a:t>International Emissions Inventory Conference Baltimore, MD, August 15, 2017</a:t>
            </a:r>
          </a:p>
        </p:txBody>
      </p:sp>
    </p:spTree>
    <p:extLst>
      <p:ext uri="{BB962C8B-B14F-4D97-AF65-F5344CB8AC3E}">
        <p14:creationId xmlns:p14="http://schemas.microsoft.com/office/powerpoint/2010/main" val="32483739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dirty="0"/>
              <a:t>Initialization creates the sptoolv4_0 PostgreSQL database with schema shared. Each run will create an additional named schema based on the user specs.</a:t>
            </a:r>
            <a:endParaRPr lang="en-GB" dirty="0"/>
          </a:p>
        </p:txBody>
      </p:sp>
      <p:sp>
        <p:nvSpPr>
          <p:cNvPr id="5" name="Slide Number Placeholder 4"/>
          <p:cNvSpPr>
            <a:spLocks noGrp="1"/>
          </p:cNvSpPr>
          <p:nvPr>
            <p:ph type="sldNum" sz="quarter" idx="12"/>
          </p:nvPr>
        </p:nvSpPr>
        <p:spPr/>
        <p:txBody>
          <a:bodyPr/>
          <a:lstStyle/>
          <a:p>
            <a:fld id="{61C894BD-DCE2-4A96-A9AF-225BBEAC2A40}" type="slidenum">
              <a:rPr lang="en-US" smtClean="0"/>
              <a:pPr/>
              <a:t>98</a:t>
            </a:fld>
            <a:endParaRPr lang="en-US"/>
          </a:p>
        </p:txBody>
      </p:sp>
      <p:sp>
        <p:nvSpPr>
          <p:cNvPr id="6" name="Title 5"/>
          <p:cNvSpPr>
            <a:spLocks noGrp="1"/>
          </p:cNvSpPr>
          <p:nvPr>
            <p:ph type="title"/>
          </p:nvPr>
        </p:nvSpPr>
        <p:spPr/>
        <p:txBody>
          <a:bodyPr/>
          <a:lstStyle/>
          <a:p>
            <a:r>
              <a:rPr lang="en-GB" dirty="0"/>
              <a:t>SPECIATION TOOL INITIALIZATION</a:t>
            </a:r>
          </a:p>
        </p:txBody>
      </p:sp>
      <p:pic>
        <p:nvPicPr>
          <p:cNvPr id="3074" name="Picture 2" descr="Speciation Tool Initialization flow chart"/>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8015" b="18015"/>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7"/>
          <p:cNvSpPr txBox="1">
            <a:spLocks/>
          </p:cNvSpPr>
          <p:nvPr/>
        </p:nvSpPr>
        <p:spPr>
          <a:xfrm>
            <a:off x="4987904" y="6390359"/>
            <a:ext cx="3316128" cy="365125"/>
          </a:xfrm>
          <a:prstGeom prst="rect">
            <a:avLst/>
          </a:prstGeom>
        </p:spPr>
        <p:txBody>
          <a:bodyPr vert="horz" anchor="b"/>
          <a:lstStyle>
            <a:defPPr>
              <a:defRPr lang="en-US"/>
            </a:defPPr>
            <a:lvl1pPr algn="r" rtl="0" eaLnBrk="1" fontAlgn="base" latinLnBrk="0" hangingPunct="1">
              <a:spcBef>
                <a:spcPct val="0"/>
              </a:spcBef>
              <a:spcAft>
                <a:spcPct val="0"/>
              </a:spcAft>
              <a:defRPr kumimoji="0" sz="10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r>
              <a:rPr lang="en-US" dirty="0"/>
              <a:t>International Emissions Inventory Conference Baltimore, MD, August 15, 2017</a:t>
            </a:r>
          </a:p>
        </p:txBody>
      </p:sp>
    </p:spTree>
    <p:extLst>
      <p:ext uri="{BB962C8B-B14F-4D97-AF65-F5344CB8AC3E}">
        <p14:creationId xmlns:p14="http://schemas.microsoft.com/office/powerpoint/2010/main" val="284726554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B9804A171FED4EBFC77CA4BEAC6964" ma:contentTypeVersion="26" ma:contentTypeDescription="Create a new document." ma:contentTypeScope="" ma:versionID="7fe2ce050e0bbc332040155d02d595b1">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4c3437ee-eec8-43b3-80f1-acd479dd78da" xmlns:ns6="9deaf657-8a9f-4e33-896a-f1b44d51727f" targetNamespace="http://schemas.microsoft.com/office/2006/metadata/properties" ma:root="true" ma:fieldsID="205c93fadb948e55625177f661d6c93d" ns1:_="" ns2:_="" ns3:_="" ns4:_="" ns5:_="" ns6:_="">
    <xsd:import namespace="http://schemas.microsoft.com/sharepoint/v3"/>
    <xsd:import namespace="4ffa91fb-a0ff-4ac5-b2db-65c790d184a4"/>
    <xsd:import namespace="http://schemas.microsoft.com/sharepoint.v3"/>
    <xsd:import namespace="http://schemas.microsoft.com/sharepoint/v3/fields"/>
    <xsd:import namespace="4c3437ee-eec8-43b3-80f1-acd479dd78da"/>
    <xsd:import namespace="9deaf657-8a9f-4e33-896a-f1b44d51727f"/>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2:e3f09c3df709400db2417a7161762d62" minOccurs="0"/>
                <xsd:element ref="ns5:SharedWithUsers" minOccurs="0"/>
                <xsd:element ref="ns6:EIS_x0020_Data_x0020_Category" minOccurs="0"/>
                <xsd:element ref="ns6:Sectors" minOccurs="0"/>
                <xsd:element ref="ns5:SharingHintHash" minOccurs="0"/>
                <xsd:element ref="ns5:SharedWithDetails" minOccurs="0"/>
                <xsd:element ref="ns6:MediaServiceMetadata" minOccurs="0"/>
                <xsd:element ref="ns6:MediaServiceFastMetadata" minOccurs="0"/>
                <xsd:element ref="ns6: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description="" ma:hidden="true" ma:list="{aec54597-794d-48fd-aaaa-4eaa50f4ff1d}" ma:internalName="TaxCatchAllLabel" ma:readOnly="true" ma:showField="CatchAllDataLabel" ma:web="7d8dd676-26ca-4e08-b90f-b4e0026a58ac">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description="" ma:hidden="true" ma:list="{aec54597-794d-48fd-aaaa-4eaa50f4ff1d}" ma:internalName="TaxCatchAll" ma:showField="CatchAllData" ma:web="7d8dd676-26ca-4e08-b90f-b4e0026a58ac">
      <xsd:complexType>
        <xsd:complexContent>
          <xsd:extension base="dms:MultiChoiceLookup">
            <xsd:sequence>
              <xsd:element name="Value" type="dms:Lookup" maxOccurs="unbounded" minOccurs="0" nillable="true"/>
            </xsd:sequence>
          </xsd:extension>
        </xsd:complexContent>
      </xsd:complexType>
    </xsd:element>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c3437ee-eec8-43b3-80f1-acd479dd78da"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2" nillable="true" ma:displayName="Sharing Hint Hash" ma:internalName="SharingHintHash" ma:readOnly="true">
      <xsd:simpleType>
        <xsd:restriction base="dms:Text"/>
      </xsd:simpleType>
    </xsd:element>
    <xsd:element name="SharedWithDetails" ma:index="33"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eaf657-8a9f-4e33-896a-f1b44d51727f" elementFormDefault="qualified">
    <xsd:import namespace="http://schemas.microsoft.com/office/2006/documentManagement/types"/>
    <xsd:import namespace="http://schemas.microsoft.com/office/infopath/2007/PartnerControls"/>
    <xsd:element name="EIS_x0020_Data_x0020_Category" ma:index="30" nillable="true" ma:displayName="EIS Data Category" ma:description="EIS Data Category" ma:internalName="EIS_x0020_Data_x0020_Category">
      <xsd:complexType>
        <xsd:complexContent>
          <xsd:extension base="dms:MultiChoice">
            <xsd:sequence>
              <xsd:element name="Value" maxOccurs="unbounded" minOccurs="0" nillable="true">
                <xsd:simpleType>
                  <xsd:restriction base="dms:Choice">
                    <xsd:enumeration value="Nonpoint"/>
                    <xsd:enumeration value="Point"/>
                    <xsd:enumeration value="Onroad"/>
                    <xsd:enumeration value="Nonroad"/>
                    <xsd:enumeration value="Events"/>
                    <xsd:enumeration value="Biogenics"/>
                  </xsd:restriction>
                </xsd:simpleType>
              </xsd:element>
            </xsd:sequence>
          </xsd:extension>
        </xsd:complexContent>
      </xsd:complexType>
    </xsd:element>
    <xsd:element name="Sectors" ma:index="31" nillable="true" ma:displayName="Sectors" ma:description="EIS Sectors or other user-defined sector" ma:internalName="Sectors">
      <xsd:complexType>
        <xsd:complexContent>
          <xsd:extension base="dms:MultiChoiceFillIn">
            <xsd:sequence>
              <xsd:element name="Value" maxOccurs="unbounded" minOccurs="0" nillable="true">
                <xsd:simpleType>
                  <xsd:union memberTypes="dms:Text">
                    <xsd:simpleType>
                      <xsd:restriction base="dms:Choice">
                        <xsd:enumeration value="Agriculture - Crops &amp; Livestock Dust"/>
                        <xsd:enumeration value="Agriculture - Fertilizer Application"/>
                        <xsd:enumeration value="Agriculture - Livestock Waste"/>
                        <xsd:enumeration value="Biogenics - Vegetation and Soil"/>
                        <xsd:enumeration value="Bulk Gasoline Terminals"/>
                        <xsd:enumeration value="Commercial Cooking"/>
                        <xsd:enumeration value="Dust - Construction Dust"/>
                        <xsd:enumeration value="Dust - Paved Road Dust"/>
                        <xsd:enumeration value="Dust - Unpaved Road Dust"/>
                        <xsd:enumeration value="Fires - Agricultural Field Burning"/>
                        <xsd:enumeration value="Fires - Prescribed Fires"/>
                        <xsd:enumeration value="Fires - Wildfires"/>
                        <xsd:enumeration value="Fuel Comb - Comm/Institutional - Biomass"/>
                        <xsd:enumeration value="Fuel Comb - Comm/Institutional - Coal"/>
                        <xsd:enumeration value="Fuel Comb - Comm/Institutional - Natural Gas"/>
                        <xsd:enumeration value="Fuel Comb - Comm/Institutional - Oil"/>
                        <xsd:enumeration value="Fuel Comb - Comm/Institutional - Other"/>
                        <xsd:enumeration value="Fuel Comb - Electric Generation - Biomass"/>
                        <xsd:enumeration value="Fuel Comb - Electric Generation - Coal"/>
                        <xsd:enumeration value="Fuel Comb - Electric Generation - Natural Gas"/>
                        <xsd:enumeration value="Fuel Comb - Electric Generation - Oil"/>
                        <xsd:enumeration value="Fuel Comb - Electric Generation - Other"/>
                        <xsd:enumeration value="Fuel Comb - Industrial Boilers, ICEs - Biomass"/>
                        <xsd:enumeration value="Fuel Comb - Industrial Boilers, ICEs - Coal"/>
                        <xsd:enumeration value="Fuel Comb - Industrial Boilers, ICEs - Natural Gas"/>
                        <xsd:enumeration value="Fuel Comb - Industrial Boilers, ICEs - Oil"/>
                        <xsd:enumeration value="Fuel Comb - Industrial Boilers, ICEs - Other"/>
                        <xsd:enumeration value="Fuel Comb - Residential - Natural Gas"/>
                        <xsd:enumeration value="Fuel Comb - Residential - Oil"/>
                        <xsd:enumeration value="Fuel Comb - Residential - Other"/>
                        <xsd:enumeration value="Fuel Comb - Residential - Wood"/>
                        <xsd:enumeration value="Gas Stations"/>
                        <xsd:enumeration value="Industrial Processes - Cement Manuf"/>
                        <xsd:enumeration value="Industrial Processes - Chemical Manuf"/>
                        <xsd:enumeration value="Industrial Processes - Ferrous Metals"/>
                        <xsd:enumeration value="Industrial Processes - Mining"/>
                        <xsd:enumeration value="Industrial Processes - NEC"/>
                        <xsd:enumeration value="Industrial Processes - Non-ferrous Metals"/>
                        <xsd:enumeration value="Industrial Processes - Oil &amp; Gas Production"/>
                        <xsd:enumeration value="Industrial Processes - Petroleum Refineries"/>
                        <xsd:enumeration value="Industrial Processes - Pulp &amp; Paper"/>
                        <xsd:enumeration value="Industrial Processes - Storage and Transfer"/>
                        <xsd:enumeration value="Miscellaneous Non-Industrial NEC"/>
                        <xsd:enumeration value="Mobile - Aircraft"/>
                        <xsd:enumeration value="Mobile - Commercial Marine Vessels"/>
                        <xsd:enumeration value="Mobile - Locomotives"/>
                        <xsd:enumeration value="Mobile - Non-Road Equipment - Diesel"/>
                        <xsd:enumeration value="Mobile - Non-Road Equipment - Gasoline"/>
                        <xsd:enumeration value="Mobile - Non-Road Equipment - Other"/>
                        <xsd:enumeration value="Mobile - On-Road Diesel Heavy Duty Vehicles"/>
                        <xsd:enumeration value="Mobile - On-Road Diesel Light Duty Vehicles"/>
                        <xsd:enumeration value="Mobile - On-Road Gasoline Heavy Duty Vehicles"/>
                        <xsd:enumeration value="Mobile - On-Road Gasoline Light Duty Vehicles"/>
                        <xsd:enumeration value="Solvent - Consumer &amp; Commercial Solvent Use"/>
                        <xsd:enumeration value="Solvent - Degreasing"/>
                        <xsd:enumeration value="Solvent - Dry Cleaning"/>
                        <xsd:enumeration value="Solvent - Graphic Arts"/>
                        <xsd:enumeration value="Solvent - Industrial Surface Coating &amp; Solvent Use"/>
                        <xsd:enumeration value="Solvent - Non-Industrial Surface Coating"/>
                        <xsd:enumeration value="Waste Disposal"/>
                      </xsd:restriction>
                    </xsd:simpleType>
                  </xsd:union>
                </xsd:simpleType>
              </xsd:element>
            </xsd:sequence>
          </xsd:extension>
        </xsd:complexContent>
      </xsd:complexType>
    </xsd:element>
    <xsd:element name="MediaServiceMetadata" ma:index="34" nillable="true" ma:displayName="MediaServiceMetadata" ma:description="" ma:hidden="true" ma:internalName="MediaServiceMetadata" ma:readOnly="true">
      <xsd:simpleType>
        <xsd:restriction base="dms:Note"/>
      </xsd:simpleType>
    </xsd:element>
    <xsd:element name="MediaServiceFastMetadata" ma:index="35" nillable="true" ma:displayName="MediaServiceFastMetadata" ma:description="" ma:hidden="true" ma:internalName="MediaServiceFastMetadata" ma:readOnly="true">
      <xsd:simpleType>
        <xsd:restriction base="dms:Note"/>
      </xsd:simpleType>
    </xsd:element>
    <xsd:element name="MediaServiceDateTaken" ma:index="3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29f62856-1543-49d4-a736-4569d363f533" ContentTypeId="0x0101" PreviousValue="false"/>
</file>

<file path=customXml/item4.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3f09c3df709400db2417a7161762d62 xmlns="4ffa91fb-a0ff-4ac5-b2db-65c790d184a4">
      <Terms xmlns="http://schemas.microsoft.com/office/infopath/2007/PartnerControls"/>
    </e3f09c3df709400db2417a7161762d62>
    <External_x0020_Contributor xmlns="4ffa91fb-a0ff-4ac5-b2db-65c790d184a4" xsi:nil="true"/>
    <TaxKeywordTaxHTField xmlns="4ffa91fb-a0ff-4ac5-b2db-65c790d184a4">
      <Terms xmlns="http://schemas.microsoft.com/office/infopath/2007/PartnerControls">
        <TermInfo xmlns="http://schemas.microsoft.com/office/infopath/2007/PartnerControls">
          <TermName xmlns="http://schemas.microsoft.com/office/infopath/2007/PartnerControls">Speciation Training</TermName>
          <TermId xmlns="http://schemas.microsoft.com/office/infopath/2007/PartnerControls">426d0bef-c1bf-4a92-abd1-a607cf64e59e</TermId>
        </TermInfo>
        <TermInfo xmlns="http://schemas.microsoft.com/office/infopath/2007/PartnerControls">
          <TermName xmlns="http://schemas.microsoft.com/office/infopath/2007/PartnerControls">Speciation Tool</TermName>
          <TermId xmlns="http://schemas.microsoft.com/office/infopath/2007/PartnerControls">a7789ef2-e623-434c-9817-631b596953d2</TermId>
        </TermInfo>
        <TermInfo xmlns="http://schemas.microsoft.com/office/infopath/2007/PartnerControls">
          <TermName xmlns="http://schemas.microsoft.com/office/infopath/2007/PartnerControls">SPECIATE</TermName>
          <TermId xmlns="http://schemas.microsoft.com/office/infopath/2007/PartnerControls">47f07743-03ca-4c3b-8f0e-73fcf7ee920f</TermId>
        </TermInfo>
      </Terms>
    </TaxKeywordTaxHTField>
    <Record xmlns="4ffa91fb-a0ff-4ac5-b2db-65c790d184a4">Shared</Record>
    <Rights xmlns="4ffa91fb-a0ff-4ac5-b2db-65c790d184a4" xsi:nil="true"/>
    <Document_x0020_Creation_x0020_Date xmlns="4ffa91fb-a0ff-4ac5-b2db-65c790d184a4">2017-03-07T05:00:00+00:00</Document_x0020_Creation_x0020_Date>
    <EPA_x0020_Office xmlns="4ffa91fb-a0ff-4ac5-b2db-65c790d184a4">OAR-OAQPS-SPPD-RCG</EPA_x0020_Office>
    <CategoryDescription xmlns="http://schemas.microsoft.com/sharepoint.v3" xsi:nil="true"/>
    <Identifier xmlns="4ffa91fb-a0ff-4ac5-b2db-65c790d184a4" xsi:nil="true"/>
    <_Coverage xmlns="http://schemas.microsoft.com/sharepoint/v3/fields" xsi:nil="true"/>
    <Creator xmlns="4ffa91fb-a0ff-4ac5-b2db-65c790d184a4">
      <UserInfo>
        <DisplayName>Strum, Madeleine</DisplayName>
        <AccountId>3178</AccountId>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Value>1514</Value>
      <Value>1513</Value>
      <Value>1512</Value>
    </TaxCatchAll>
    <SharedWithUsers xmlns="4c3437ee-eec8-43b3-80f1-acd479dd78da">
      <UserInfo>
        <DisplayName>Kosusko, Mike</DisplayName>
        <AccountId>1734</AccountId>
        <AccountType/>
      </UserInfo>
    </SharedWithUsers>
    <Sectors xmlns="9deaf657-8a9f-4e33-896a-f1b44d51727f"/>
    <EIS_x0020_Data_x0020_Category xmlns="9deaf657-8a9f-4e33-896a-f1b44d51727f"/>
  </documentManagement>
</p:properties>
</file>

<file path=customXml/item5.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7B2C70E5-281A-48B6-93BF-2BEFFBD8BA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4c3437ee-eec8-43b3-80f1-acd479dd78da"/>
    <ds:schemaRef ds:uri="9deaf657-8a9f-4e33-896a-f1b44d5172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49509D-DCAC-466B-91AC-991E93631FDC}">
  <ds:schemaRefs>
    <ds:schemaRef ds:uri="http://schemas.microsoft.com/sharepoint/v3/contenttype/forms"/>
  </ds:schemaRefs>
</ds:datastoreItem>
</file>

<file path=customXml/itemProps3.xml><?xml version="1.0" encoding="utf-8"?>
<ds:datastoreItem xmlns:ds="http://schemas.openxmlformats.org/officeDocument/2006/customXml" ds:itemID="{2720E930-ADA1-4BD0-B44D-4E514C1BDAE3}">
  <ds:schemaRefs>
    <ds:schemaRef ds:uri="Microsoft.SharePoint.Taxonomy.ContentTypeSync"/>
  </ds:schemaRefs>
</ds:datastoreItem>
</file>

<file path=customXml/itemProps4.xml><?xml version="1.0" encoding="utf-8"?>
<ds:datastoreItem xmlns:ds="http://schemas.openxmlformats.org/officeDocument/2006/customXml" ds:itemID="{51146172-B6BA-4542-9710-1269FCDFF2B0}">
  <ds:schemaRefs>
    <ds:schemaRef ds:uri="http://purl.org/dc/terms/"/>
    <ds:schemaRef ds:uri="http://schemas.microsoft.com/office/infopath/2007/PartnerControls"/>
    <ds:schemaRef ds:uri="http://purl.org/dc/dcmitype/"/>
    <ds:schemaRef ds:uri="http://schemas.openxmlformats.org/package/2006/metadata/core-properties"/>
    <ds:schemaRef ds:uri="9deaf657-8a9f-4e33-896a-f1b44d51727f"/>
    <ds:schemaRef ds:uri="4c3437ee-eec8-43b3-80f1-acd479dd78da"/>
    <ds:schemaRef ds:uri="http://purl.org/dc/elements/1.1/"/>
    <ds:schemaRef ds:uri="http://schemas.microsoft.com/office/2006/metadata/properties"/>
    <ds:schemaRef ds:uri="http://schemas.microsoft.com/sharepoint/v3/fields"/>
    <ds:schemaRef ds:uri="http://schemas.microsoft.com/office/2006/documentManagement/types"/>
    <ds:schemaRef ds:uri="http://schemas.microsoft.com/sharepoint/v3"/>
    <ds:schemaRef ds:uri="http://schemas.microsoft.com/sharepoint.v3"/>
    <ds:schemaRef ds:uri="4ffa91fb-a0ff-4ac5-b2db-65c790d184a4"/>
    <ds:schemaRef ds:uri="http://www.w3.org/XML/1998/namespace"/>
  </ds:schemaRefs>
</ds:datastoreItem>
</file>

<file path=customXml/itemProps5.xml><?xml version="1.0" encoding="utf-8"?>
<ds:datastoreItem xmlns:ds="http://schemas.openxmlformats.org/officeDocument/2006/customXml" ds:itemID="{743C0420-2AFF-48E8-8254-A07EBF0B1FBC}">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72418</TotalTime>
  <Words>15823</Words>
  <Application>Microsoft Office PowerPoint</Application>
  <PresentationFormat>On-screen Show (4:3)</PresentationFormat>
  <Paragraphs>2214</Paragraphs>
  <Slides>113</Slides>
  <Notes>103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113</vt:i4>
      </vt:variant>
    </vt:vector>
  </HeadingPairs>
  <TitlesOfParts>
    <vt:vector size="128" baseType="lpstr">
      <vt:lpstr>ＭＳ Ｐゴシック</vt:lpstr>
      <vt:lpstr>Abadi</vt:lpstr>
      <vt:lpstr>Arial</vt:lpstr>
      <vt:lpstr>Bodoni MT</vt:lpstr>
      <vt:lpstr>Calibri</vt:lpstr>
      <vt:lpstr>Courier New</vt:lpstr>
      <vt:lpstr>Lucida Sans Unicode</vt:lpstr>
      <vt:lpstr>Symbol</vt:lpstr>
      <vt:lpstr>Times</vt:lpstr>
      <vt:lpstr>Times New Roman</vt:lpstr>
      <vt:lpstr>Verdana</vt:lpstr>
      <vt:lpstr>Wingdings 2</vt:lpstr>
      <vt:lpstr>Wingdings 3</vt:lpstr>
      <vt:lpstr>Blank Presentation</vt:lpstr>
      <vt:lpstr>Concourse</vt:lpstr>
      <vt:lpstr>SPECIATE and Preparing VOC and PM chemical speciation profiles for air quality modeling</vt:lpstr>
      <vt:lpstr>TRAINERS</vt:lpstr>
      <vt:lpstr>COURSE OUTLINE</vt:lpstr>
      <vt:lpstr>CLASS OBJECTIVES</vt:lpstr>
      <vt:lpstr>Speciation at the conference</vt:lpstr>
      <vt:lpstr>SPECIATE 101</vt:lpstr>
      <vt:lpstr>WHAT IS SPECIATION?</vt:lpstr>
      <vt:lpstr>SPECIATION IN GENERAL (STEPS)</vt:lpstr>
      <vt:lpstr>SPECIATION IN GENERAL (SPECIATE)</vt:lpstr>
      <vt:lpstr>WHAT IS SPECIATE?</vt:lpstr>
      <vt:lpstr>WHAT IS SPECIATE? </vt:lpstr>
      <vt:lpstr>WHAT IS SPECIATE? </vt:lpstr>
      <vt:lpstr>Types of Profiles in SPECIATE</vt:lpstr>
      <vt:lpstr>KEY TABLES IN SPECIATE</vt:lpstr>
      <vt:lpstr>KEY SPECIATE QUERIES  </vt:lpstr>
      <vt:lpstr>KEY METADATA COLUMNS</vt:lpstr>
      <vt:lpstr>EXAMPLES – USING MS ACCESS</vt:lpstr>
      <vt:lpstr>QUESTIONS?</vt:lpstr>
      <vt:lpstr>THE SPECIATE DATA BROWSER</vt:lpstr>
      <vt:lpstr>SPECIATE DATA BROWSER QUERY</vt:lpstr>
      <vt:lpstr>What’s New in SPECIATE5.0</vt:lpstr>
      <vt:lpstr>Improved Documentation</vt:lpstr>
      <vt:lpstr>Supporting Data File </vt:lpstr>
      <vt:lpstr>QSCORE</vt:lpstr>
      <vt:lpstr>SPECIATE 5.0 Profile HIGHLIGHTS</vt:lpstr>
      <vt:lpstr>QUESTIONS?</vt:lpstr>
      <vt:lpstr>SPECIATION CONCEPTS</vt:lpstr>
      <vt:lpstr>VOC/TOG TERMINOLOGY</vt:lpstr>
      <vt:lpstr>PowerPoint Presentation</vt:lpstr>
      <vt:lpstr>VOC EXEMPTION INFORMATION</vt:lpstr>
      <vt:lpstr>CURRENT STATUS OF VOC EXEMPTION</vt:lpstr>
      <vt:lpstr>PowerPoint Presentation</vt:lpstr>
      <vt:lpstr>CONVERTING VOC TO TOG (or TOG wt % to VOC wt %)</vt:lpstr>
      <vt:lpstr>PowerPoint Presentation</vt:lpstr>
      <vt:lpstr>COMPOSITE PROFILES</vt:lpstr>
      <vt:lpstr>“GAP-FILLING” PROFILES</vt:lpstr>
      <vt:lpstr>QUESTIONS?</vt:lpstr>
      <vt:lpstr>BREAK 15 min.</vt:lpstr>
      <vt:lpstr>SPECIATE As Part of Emissions Preparation for Photochemical Air Quality Modeling</vt:lpstr>
      <vt:lpstr>SPECIATE Doesn’t Feed Directly Into SMOKE</vt:lpstr>
      <vt:lpstr>PM2.5 SPECIATION- MODELING PROFILE EXAMPLE</vt:lpstr>
      <vt:lpstr>HOW DO YOU KNOW THE PM2.5 PROFILE HAS WHAT YOU NEED?</vt:lpstr>
      <vt:lpstr>SIMPLIFIED PROFILES – PM2.5 ONLY</vt:lpstr>
      <vt:lpstr>ASSIGNING SOURCES TO PROFILES – GSREF</vt:lpstr>
      <vt:lpstr>Examples of Profile Assignments</vt:lpstr>
      <vt:lpstr>QUESTIONS?</vt:lpstr>
      <vt:lpstr>VOC INTEGRATION - CONCEPT</vt:lpstr>
      <vt:lpstr>PowerPoint Presentation</vt:lpstr>
      <vt:lpstr>EXAMPLE OF INTEGRATED PROFILE</vt:lpstr>
      <vt:lpstr>WHY NOT INTEGRATE A SOURCE</vt:lpstr>
      <vt:lpstr>TWO APPROACHES TO NO-INTEGRATE</vt:lpstr>
      <vt:lpstr>VOC INTEGRATION BY SECTOR</vt:lpstr>
      <vt:lpstr>ONROAD SPECIATION</vt:lpstr>
      <vt:lpstr>ONROAD SPECIATION IN MOVES</vt:lpstr>
      <vt:lpstr>NONROAD SPECIATION</vt:lpstr>
      <vt:lpstr>Profiles used in MOVES2014b </vt:lpstr>
      <vt:lpstr>COMBINATION PROFILES</vt:lpstr>
      <vt:lpstr>COMBINATION PROFILES (cont.)</vt:lpstr>
      <vt:lpstr>QUESTIONS?</vt:lpstr>
      <vt:lpstr>SPECIATE DATA GAPS AND FUTURE PLANS</vt:lpstr>
      <vt:lpstr>DATA GAP ANALYSIS – AN ONGOING PROCESS   </vt:lpstr>
      <vt:lpstr>PAST EFFORTS</vt:lpstr>
      <vt:lpstr>Assessment of Important SPECIATE Profiles in EPA’s Emissions Modeling Platform and Current Data Gaps</vt:lpstr>
      <vt:lpstr>NOAA CLIMATE REGIONS</vt:lpstr>
      <vt:lpstr>PM2.5 PROFILES* – REGIONAL DIFFERENCES  (% of mass assigned in 2014 EPA modeling platform) from Bray et al. (2019)</vt:lpstr>
      <vt:lpstr>VOC PROFILES – REGIONAL DIFFERENCES*</vt:lpstr>
      <vt:lpstr>PRIORITY RANKINGS   </vt:lpstr>
      <vt:lpstr>Needs Assessment – Prioritization of Profiles</vt:lpstr>
      <vt:lpstr>QUESTIONS?</vt:lpstr>
      <vt:lpstr>BREAK 15 min</vt:lpstr>
      <vt:lpstr>Guidelines for Data Developers–  How to add data to SPECIATE</vt:lpstr>
      <vt:lpstr>Guidelines for Data Developers – Completeness </vt:lpstr>
      <vt:lpstr>Guidelines for Data Developers – Quality </vt:lpstr>
      <vt:lpstr>Guidelines for Data Developers – Format for Compiling Data </vt:lpstr>
      <vt:lpstr>THE SPECIATE WORKGROUP AND FUTURE PLANS</vt:lpstr>
      <vt:lpstr>FUTURE SPECIATE PLANS</vt:lpstr>
      <vt:lpstr>QUESTIONS?</vt:lpstr>
      <vt:lpstr>Speciation provides inputs to  Air Quality Models (AQMs)</vt:lpstr>
      <vt:lpstr>SPECIATION FOR AQ MODELING</vt:lpstr>
      <vt:lpstr>SPECIATION STEPS IN MODELING TOOLS</vt:lpstr>
      <vt:lpstr>Where to find the GSREF</vt:lpstr>
      <vt:lpstr>SPECIATION TOOL - SPTOOL</vt:lpstr>
      <vt:lpstr>PowerPoint Presentation</vt:lpstr>
      <vt:lpstr>PREPARING EMISSIONS FOR MODELING</vt:lpstr>
      <vt:lpstr>SMOKE GSPRO and GSCNV files</vt:lpstr>
      <vt:lpstr>Example GSPRO records</vt:lpstr>
      <vt:lpstr>Example GSPRO records using Inventory HAPs</vt:lpstr>
      <vt:lpstr>Example GSPRO records using Inventory HAPs</vt:lpstr>
      <vt:lpstr>Example GSPRO records using Inventory HAPs</vt:lpstr>
      <vt:lpstr>GSPRO PM2.5 example</vt:lpstr>
      <vt:lpstr>Calcs done by SPTOOL to go from SPECIATE profile to GSPRO profile   Spreadsheet Tool:  Sample_VOC_profile_calcs_speciate_training.xlsx </vt:lpstr>
      <vt:lpstr>extras</vt:lpstr>
      <vt:lpstr>How Profiles are Added</vt:lpstr>
      <vt:lpstr>SPTOOL SOFTWARE REQUIREMENTS</vt:lpstr>
      <vt:lpstr>SPTOOL QUICK START</vt:lpstr>
      <vt:lpstr>SPTOOL QUICK START</vt:lpstr>
      <vt:lpstr>SPTOOL INSTALLATION</vt:lpstr>
      <vt:lpstr>SPTOOL DATABASE INITIALIZATION</vt:lpstr>
      <vt:lpstr>SPECIATION TOOL INITIALIZATION</vt:lpstr>
      <vt:lpstr>SPTOOL ASSIGNS FILE</vt:lpstr>
      <vt:lpstr>SPTOOL INPUT FILES</vt:lpstr>
      <vt:lpstr>SPTOOL INPUT FILES</vt:lpstr>
      <vt:lpstr>SPTOOL OUTPUT FILES </vt:lpstr>
      <vt:lpstr>RUNNING SPTOOL</vt:lpstr>
      <vt:lpstr>SPTOOL RUN CONTROL FILE</vt:lpstr>
      <vt:lpstr>RUN PARAMETERS</vt:lpstr>
      <vt:lpstr>SPTOOL FAQ</vt:lpstr>
      <vt:lpstr>SPTOOL FAQ</vt:lpstr>
      <vt:lpstr>OLD SLIDES</vt:lpstr>
      <vt:lpstr>PAST EFFORT: 2008 NEI (2013 VOLUNTEER)</vt:lpstr>
      <vt:lpstr>IMPACT OF MISMATCHED PROFILES</vt:lpstr>
      <vt:lpstr>PAST EFFORTS: 2011 NEI MODELING PLATFORM IMPROVEMENTS</vt:lpstr>
      <vt:lpstr>Overview for Using Data Development Guidelines</vt:lpstr>
    </vt:vector>
  </TitlesOfParts>
  <Company>US EPA and contractor for the US EPA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SPECIATE and Speciation Tool Training - VOC and PM for Air Quality Modeling</dc:title>
  <dc:subject>Speciation training  Air Quality Modeling for the 2017 International Emission Inventory Conference</dc:subject>
  <dc:creator>Madeleine Strum (EPA/OAQPS), Mike Kosusko (EPA/ORD), Tejas Shah (Ramboll Environ)</dc:creator>
  <cp:keywords>Speciation Training; Speciation Tool; SPECIATE</cp:keywords>
  <dc:description>For the 2017 International Emission Inventory Conference</dc:description>
  <cp:lastModifiedBy>StClair, Aimee</cp:lastModifiedBy>
  <cp:revision>962</cp:revision>
  <cp:lastPrinted>2019-07-15T14:05:12Z</cp:lastPrinted>
  <dcterms:modified xsi:type="dcterms:W3CDTF">2019-08-16T18:25:57Z</dcterms:modified>
  <cp:category>Training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0x0101000CB9804A171FED4EBFC77CA4BEAC6964</vt:lpwstr>
  </property>
  <property fmtid="{D5CDD505-2E9C-101B-9397-08002B2CF9AE}" pid="3" name="TaxKeyword">
    <vt:lpwstr>1514;#Speciation Training|426d0bef-c1bf-4a92-abd1-a607cf64e59e;#1513;#Speciation Tool|a7789ef2-e623-434c-9817-631b596953d2;#1512;#SPECIATE|47f07743-03ca-4c3b-8f0e-73fcf7ee920f</vt:lpwstr>
  </property>
  <property fmtid="{D5CDD505-2E9C-101B-9397-08002B2CF9AE}" pid="4" name="EPA Subject">
    <vt:lpwstr/>
  </property>
  <property fmtid="{D5CDD505-2E9C-101B-9397-08002B2CF9AE}" pid="5" name="Document Type">
    <vt:lpwstr/>
  </property>
</Properties>
</file>