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750" r:id="rId2"/>
    <p:sldId id="760" r:id="rId3"/>
    <p:sldId id="783" r:id="rId4"/>
    <p:sldId id="781" r:id="rId5"/>
    <p:sldId id="482" r:id="rId6"/>
    <p:sldId id="754" r:id="rId7"/>
    <p:sldId id="483" r:id="rId8"/>
    <p:sldId id="757" r:id="rId9"/>
    <p:sldId id="763" r:id="rId10"/>
    <p:sldId id="770" r:id="rId11"/>
    <p:sldId id="78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d White" initials="CW" lastIdx="1" clrIdx="0">
    <p:extLst>
      <p:ext uri="{19B8F6BF-5375-455C-9EA6-DF929625EA0E}">
        <p15:presenceInfo xmlns:p15="http://schemas.microsoft.com/office/powerpoint/2012/main" userId="S::cwhite@baaqmd.gov::2edcc144-6221-4455-b149-7e2f1ec9acc2" providerId="AD"/>
      </p:ext>
    </p:extLst>
  </p:cmAuthor>
  <p:cmAuthor id="2" name="Tamara Kohne" initials="TK" lastIdx="2" clrIdx="1">
    <p:extLst>
      <p:ext uri="{19B8F6BF-5375-455C-9EA6-DF929625EA0E}">
        <p15:presenceInfo xmlns:p15="http://schemas.microsoft.com/office/powerpoint/2012/main" userId="S::tkohne@baaqmd.gov::1dbc9733-16af-40d5-adc6-c1dcc6895af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59" autoAdjust="0"/>
    <p:restoredTop sz="96208" autoAdjust="0"/>
  </p:normalViewPr>
  <p:slideViewPr>
    <p:cSldViewPr snapToGrid="0">
      <p:cViewPr varScale="1">
        <p:scale>
          <a:sx n="119" d="100"/>
          <a:sy n="119" d="100"/>
        </p:scale>
        <p:origin x="6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D53A7-ADF9-4E97-9D74-6E69A8488CBE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8277D-4353-4F1A-92C8-4057EDD03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58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8277D-4353-4F1A-92C8-4057EDD039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39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for this opportunity to participate in this conversation.</a:t>
            </a:r>
          </a:p>
          <a:p>
            <a:br>
              <a:rPr lang="en-US" dirty="0"/>
            </a:br>
            <a:r>
              <a:rPr lang="en-US" dirty="0"/>
              <a:t>I want to wrap up by expressing interest in program participants, discussion partners, and even critics to help us launch and refine this effort.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6BEC9-590B-40E2-9E9B-DE9136C31A5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61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way to think about Climate Tech Finance is as three vectors of change woven together:</a:t>
            </a:r>
          </a:p>
          <a:p>
            <a:endParaRPr lang="en-US" dirty="0"/>
          </a:p>
          <a:p>
            <a:pPr marL="175050" indent="-175050">
              <a:buFont typeface="Arial" panose="020B0604020202020204" pitchFamily="34" charset="0"/>
              <a:buChar char="•"/>
            </a:pPr>
            <a:r>
              <a:rPr lang="en-US" dirty="0"/>
              <a:t>[PRESS] Stimulate climate action by growing understanding and reducing the perceived adoption risk of technologies that reduce GHGs;</a:t>
            </a:r>
            <a:br>
              <a:rPr lang="en-US" dirty="0"/>
            </a:br>
            <a:endParaRPr lang="en-US" dirty="0"/>
          </a:p>
          <a:p>
            <a:pPr marL="175050" indent="-175050">
              <a:buFont typeface="Arial" panose="020B0604020202020204" pitchFamily="34" charset="0"/>
              <a:buChar char="•"/>
            </a:pPr>
            <a:r>
              <a:rPr lang="en-US" dirty="0"/>
              <a:t>[PRESS] Acceleration of technologies – identifying and narrating how technologies can reduce GHGs at industrial facilities and the built environment;</a:t>
            </a:r>
          </a:p>
          <a:p>
            <a:pPr marL="175050" indent="-175050">
              <a:buFont typeface="Arial" panose="020B0604020202020204" pitchFamily="34" charset="0"/>
              <a:buChar char="•"/>
            </a:pPr>
            <a:endParaRPr lang="en-US" dirty="0"/>
          </a:p>
          <a:p>
            <a:pPr marL="175050" indent="-175050" defTabSz="933602">
              <a:buFont typeface="Arial" panose="020B0604020202020204" pitchFamily="34" charset="0"/>
              <a:buChar char="•"/>
              <a:defRPr/>
            </a:pPr>
            <a:r>
              <a:rPr lang="en-US" dirty="0"/>
              <a:t>[PRESS] Support access to capital – whether providing working capital that helps developers of emerging tech get “over the hump” to product commercialization or encouraging uptake into Bay Area Infrastructure with attractive and competitive financing.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808728-EDF3-4C21-AFE2-A6D9BC8E1E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00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808728-EDF3-4C21-AFE2-A6D9BC8E1E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37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BACWA diagram.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none" dirty="0"/>
              <a:t>WWTP = a complex, multi-step, interdependent industrial facility.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A219CC-9FA9-48A0-9D3D-7006D5134CE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308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67ED1A1B-FF25-4A26-A59E-8CD963747A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parts do different things.</a:t>
            </a:r>
          </a:p>
        </p:txBody>
      </p:sp>
    </p:spTree>
    <p:extLst>
      <p:ext uri="{BB962C8B-B14F-4D97-AF65-F5344CB8AC3E}">
        <p14:creationId xmlns:p14="http://schemas.microsoft.com/office/powerpoint/2010/main" val="1443196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areas/ways that plants can upgrade:</a:t>
            </a:r>
          </a:p>
          <a:p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Newer / more efficient primary and secondary separation technology </a:t>
            </a:r>
            <a:br>
              <a:rPr lang="en-US" dirty="0"/>
            </a:b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Retrofit to allow food waste co-digestion</a:t>
            </a:r>
            <a:br>
              <a:rPr lang="en-US" dirty="0"/>
            </a:b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Improved capture and utilization of their methane-based biogas</a:t>
            </a:r>
            <a:br>
              <a:rPr lang="en-US" dirty="0"/>
            </a:b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Recovery of biosolids for their nutrient and carbon content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dirty="0"/>
              <a:t>STOP AND SOLICIT: Other ideas? Or ways of thinking about this?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A219CC-9FA9-48A0-9D3D-7006D5134CE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332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We have a climate technology review, and we will update it later this year. It is meant to help contribute to an understanding about ways that technology innovation can lower GHGs.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However, the CTR is not a rulebook. It’s not BACT. It is an illustration and inspiration. So are your ideas. We want to get behind them.</a:t>
            </a:r>
            <a:br>
              <a:rPr lang="en-US" dirty="0"/>
            </a:br>
            <a:endParaRPr lang="en-US" dirty="0"/>
          </a:p>
          <a:p>
            <a:pPr marL="233401" indent="-233401">
              <a:buAutoNum type="arabicPeriod" startAt="2"/>
            </a:pPr>
            <a:r>
              <a:rPr lang="en-US" dirty="0"/>
              <a:t>Technical support for evaluating the GHG impacts of new tech and social support for finding the right partners.</a:t>
            </a:r>
            <a:br>
              <a:rPr lang="en-US" dirty="0"/>
            </a:br>
            <a:endParaRPr lang="en-US" dirty="0"/>
          </a:p>
          <a:p>
            <a:pPr marL="233401" indent="-233401">
              <a:buAutoNum type="arabicPeriod" startAt="2"/>
            </a:pPr>
            <a:r>
              <a:rPr lang="en-US" dirty="0"/>
              <a:t>Financing that increases capital access and a subsidy to help encourage 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808728-EDF3-4C21-AFE2-A6D9BC8E1E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05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808728-EDF3-4C21-AFE2-A6D9BC8E1E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54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used the word “first generation” products in the previous slide because one size does not fit all.</a:t>
            </a:r>
          </a:p>
          <a:p>
            <a:endParaRPr lang="en-US" dirty="0"/>
          </a:p>
          <a:p>
            <a:r>
              <a:rPr lang="en-US" dirty="0"/>
              <a:t>The situation we want to avoid is creating a program that turns us into man in the buggy.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808728-EDF3-4C21-AFE2-A6D9BC8E1E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881C-4E82-4C34-9F83-D4A7AE086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B3B732-18D5-4E8F-8F05-9FFAD8562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3262E-2061-4243-822E-51740E11E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E520C-C068-4222-8CBB-DD6CA1A23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049AD-CA28-4646-A848-AFDAB51BA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9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92924-45DF-4478-A5D5-E1236C0DE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88BC8-AEA3-4777-9F62-DC8D682BB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D0D2D-6D46-49B8-8FBE-F175C27AA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74D3B-BEFC-4692-B9D0-B47CED2F4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7E807-DAE3-4AF7-B225-9F4CAEEA6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13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4C503C-B8D0-4E90-BF6C-217D9BF5B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4513C8-D1E6-4D36-A5E3-650730790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E3E68-9196-494C-BDA3-FAE0C326E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8199E-33BD-4721-B7EC-1C60F3CA0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66A0F-3435-4D65-910F-D0DA3E1B6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4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79321-E73B-42F6-9CEA-B9705F4D6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78C4B-B0AF-43AE-AC09-9DD26B61A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0B3D2-146C-462C-A173-8E617652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A6E96-B13B-45D7-BA96-27A12AD77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068DB-F7AE-4C82-BE5A-FD21C95A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6165E-C9A1-4921-AB3C-730E67B65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7568C-AF80-4602-BE90-12A0FF31A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1111E-EEC3-4D7C-8D97-CEA8A5EE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57E0D-0699-44E0-968F-49DAFE425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63735-08D9-45F4-82CE-2C211CE7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1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24A98-729C-48C9-B189-3655A9AE7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32F02-C66E-427E-A0D9-EDF59047A6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427FCB-EB1F-4E08-8452-6A80C7B62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A79E6-3EAA-4A2E-9EBC-A5D1553A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15A42-D5B2-4F8D-8596-35442DDE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419AB-A1FE-431A-B5B6-996C8C1EB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5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48CD-508E-4979-A724-78317DE2A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2D8CE-823D-48AF-8660-F963B91F0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823A15-71AE-40C5-9759-B9174C2F8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2E4095-65B9-44E9-8494-578870032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BCF6F-91BE-40AB-9630-0436A0828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6BD2C5-D2F3-4DFF-BB8F-4997E0038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DD2DCB-3B92-4BDF-A634-825A72CB9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1E691A-077C-4D84-AE15-F5F17A06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7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9DC76-76D7-4AD3-8897-A63400C9C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27EA70-3E7D-4E4E-9E23-567EF2859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D515CD-C779-4B0F-B06E-245027975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8BCF7-7CB5-4442-89ED-DB2E6232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6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FD0907-4373-433F-86DF-B2BD5F961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82F8C6-1F2D-4A72-ABDB-D30F26259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878C45-6482-4F5A-951A-6A292C03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0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DB2C2-F62C-4FBD-85A3-396B5377B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0560C-91F7-4407-B082-A957A21D1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5D473E-12A4-4D35-A0E4-C10217126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9ABBB-4E54-4AE4-955F-9CF86E0A5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1A23F-1126-4D39-9C95-191EFA45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881F91-F945-482E-90B3-B648451AC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0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D0017-E675-4A42-A895-8DBFA2923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36DD56-F7CF-4F74-ACE2-19AC796AD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0A33C-3ABD-4F5F-B247-5B6495B3E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8CB25-6808-4D92-B25E-EE5386FA9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F0A2E-777E-4981-BB05-341E6843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8694D-06B0-4AE1-B2ED-EF52B739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5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2F03D0-FEEB-4D77-A3C9-D403E4033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90F-66CE-41CD-923C-F51142204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44D88-72B5-4ECF-A109-35BF263DC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38D3D-E274-4A71-9AFA-A6D71F5EDD4A}" type="datetimeFigureOut">
              <a:rPr lang="en-US" smtClean="0"/>
              <a:t>11/15/19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10560-EBE4-4EDA-8D38-3D315D59CB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1A288-5A29-4D07-990D-975F3C6D2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047D4-43C4-408B-9594-509F8A838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0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BDE68C0-637A-4B50-A72E-B2E96E8F3A45}"/>
              </a:ext>
            </a:extLst>
          </p:cNvPr>
          <p:cNvSpPr/>
          <p:nvPr/>
        </p:nvSpPr>
        <p:spPr>
          <a:xfrm>
            <a:off x="302781" y="2046803"/>
            <a:ext cx="11626808" cy="1616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111125" algn="ctr"/>
            <a:r>
              <a:rPr lang="en-US" sz="6600" b="1" dirty="0">
                <a:solidFill>
                  <a:schemeClr val="tx2"/>
                </a:solidFill>
              </a:rPr>
              <a:t>Climate Tech Finance</a:t>
            </a:r>
            <a:endParaRPr lang="en-US" sz="4800" b="1" dirty="0">
              <a:solidFill>
                <a:schemeClr val="tx2"/>
              </a:solidFill>
            </a:endParaRPr>
          </a:p>
          <a:p>
            <a:pPr marL="111125" algn="ctr"/>
            <a:r>
              <a:rPr lang="en-US" sz="4000" i="1" dirty="0">
                <a:solidFill>
                  <a:schemeClr val="accent1"/>
                </a:solidFill>
              </a:rPr>
              <a:t>Accelerating Adoption of Lower-Carbon Technology</a:t>
            </a:r>
            <a:endParaRPr lang="en-US" sz="8000" i="1" dirty="0">
              <a:solidFill>
                <a:schemeClr val="accent1"/>
              </a:solidFill>
            </a:endParaRPr>
          </a:p>
        </p:txBody>
      </p:sp>
      <p:pic>
        <p:nvPicPr>
          <p:cNvPr id="9" name="Picture 8" descr="A close up of a logo&#10;&#10;Description generated with high confidence">
            <a:extLst>
              <a:ext uri="{FF2B5EF4-FFF2-40B4-BE49-F238E27FC236}">
                <a16:creationId xmlns:a16="http://schemas.microsoft.com/office/drawing/2014/main" id="{36631B61-436D-4F97-857F-2466798CAAA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00"/>
          <a:stretch/>
        </p:blipFill>
        <p:spPr>
          <a:xfrm>
            <a:off x="11722617" y="6373127"/>
            <a:ext cx="410210" cy="40929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5FF114E-C776-4417-89BA-5DAFBA4477BA}"/>
              </a:ext>
            </a:extLst>
          </p:cNvPr>
          <p:cNvSpPr/>
          <p:nvPr/>
        </p:nvSpPr>
        <p:spPr>
          <a:xfrm>
            <a:off x="8952363" y="6327975"/>
            <a:ext cx="27727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solidFill>
                  <a:schemeClr val="accent1"/>
                </a:solidFill>
              </a:rPr>
              <a:t>an initiative of the Bay Area Air Quality Management District</a:t>
            </a:r>
            <a:endParaRPr lang="en-US" sz="1200" dirty="0">
              <a:solidFill>
                <a:schemeClr val="accent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31024E-F7B8-4F30-888D-D1E0A58E606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41" y="6426845"/>
            <a:ext cx="320040" cy="32004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BF6AAA3-836B-43B2-934C-E5B75FCA9BA4}"/>
              </a:ext>
            </a:extLst>
          </p:cNvPr>
          <p:cNvSpPr txBox="1"/>
          <p:nvPr/>
        </p:nvSpPr>
        <p:spPr>
          <a:xfrm>
            <a:off x="542837" y="6411724"/>
            <a:ext cx="183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baaqmd.gov/CTF</a:t>
            </a:r>
          </a:p>
        </p:txBody>
      </p:sp>
    </p:spTree>
    <p:extLst>
      <p:ext uri="{BB962C8B-B14F-4D97-AF65-F5344CB8AC3E}">
        <p14:creationId xmlns:p14="http://schemas.microsoft.com/office/powerpoint/2010/main" val="820879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Image result for cartoon carrot stick">
            <a:extLst>
              <a:ext uri="{FF2B5EF4-FFF2-40B4-BE49-F238E27FC236}">
                <a16:creationId xmlns:a16="http://schemas.microsoft.com/office/drawing/2014/main" id="{3E4F7B64-B95A-4D18-9A1E-B5E865237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264" y="2052892"/>
            <a:ext cx="7863471" cy="275221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973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close up of a logo&#10;&#10;Description generated with high confidence">
            <a:extLst>
              <a:ext uri="{FF2B5EF4-FFF2-40B4-BE49-F238E27FC236}">
                <a16:creationId xmlns:a16="http://schemas.microsoft.com/office/drawing/2014/main" id="{4A5F5837-A140-4CBD-85B1-C6BA33C64A2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402"/>
          <a:stretch/>
        </p:blipFill>
        <p:spPr>
          <a:xfrm>
            <a:off x="380130" y="5453198"/>
            <a:ext cx="1011076" cy="960048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A615CDE3-DA1A-44EE-B852-73B30921550F}"/>
              </a:ext>
            </a:extLst>
          </p:cNvPr>
          <p:cNvSpPr txBox="1">
            <a:spLocks/>
          </p:cNvSpPr>
          <p:nvPr/>
        </p:nvSpPr>
        <p:spPr>
          <a:xfrm>
            <a:off x="1397826" y="5353662"/>
            <a:ext cx="4514849" cy="1097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2000" b="1" dirty="0"/>
              <a:t>Chad White, PhD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Program Lead, Climate Tech Finance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1"/>
                </a:solidFill>
                <a:latin typeface="Wingdings" panose="05000000000000000000" pitchFamily="2" charset="2"/>
              </a:rPr>
              <a:t>(</a:t>
            </a:r>
            <a:r>
              <a:rPr lang="en-US" sz="1800" dirty="0">
                <a:solidFill>
                  <a:schemeClr val="accent1"/>
                </a:solidFill>
              </a:rPr>
              <a:t> 415.749.8619  |  </a:t>
            </a:r>
            <a:r>
              <a:rPr lang="en-US" sz="1800" dirty="0">
                <a:solidFill>
                  <a:schemeClr val="accent1"/>
                </a:solidFill>
                <a:latin typeface="Wingdings" panose="05000000000000000000" pitchFamily="2" charset="2"/>
              </a:rPr>
              <a:t>*</a:t>
            </a:r>
            <a:r>
              <a:rPr lang="en-US" sz="1800" dirty="0">
                <a:solidFill>
                  <a:schemeClr val="accent1"/>
                </a:solidFill>
              </a:rPr>
              <a:t> cwhite@baaqmd.gov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496A66-90E5-4948-B651-CFF4743E73F5}"/>
              </a:ext>
            </a:extLst>
          </p:cNvPr>
          <p:cNvSpPr txBox="1"/>
          <p:nvPr/>
        </p:nvSpPr>
        <p:spPr>
          <a:xfrm>
            <a:off x="541500" y="718071"/>
            <a:ext cx="10373353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chemeClr val="accent1"/>
                </a:solidFill>
              </a:rPr>
              <a:t>Our goal is to make this easy.</a:t>
            </a:r>
            <a:endParaRPr lang="en-US" sz="4000" b="1" dirty="0">
              <a:solidFill>
                <a:schemeClr val="accent1"/>
              </a:solidFill>
            </a:endParaRPr>
          </a:p>
          <a:p>
            <a:endParaRPr lang="en-US" sz="4000" dirty="0">
              <a:solidFill>
                <a:schemeClr val="tx2"/>
              </a:solidFill>
            </a:endParaRPr>
          </a:p>
          <a:p>
            <a:pPr algn="ctr"/>
            <a:r>
              <a:rPr lang="en-US" sz="4400" dirty="0">
                <a:solidFill>
                  <a:schemeClr val="tx2"/>
                </a:solidFill>
              </a:rPr>
              <a:t>Have an idea? How can we help? </a:t>
            </a:r>
          </a:p>
          <a:p>
            <a:pPr algn="ctr"/>
            <a:r>
              <a:rPr lang="en-US" sz="3600" dirty="0">
                <a:solidFill>
                  <a:schemeClr val="tx2"/>
                </a:solidFill>
              </a:rPr>
              <a:t>Please reach out to discuss your project.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9505371D-EF69-4F83-AA1B-79C032E4792D}"/>
              </a:ext>
            </a:extLst>
          </p:cNvPr>
          <p:cNvSpPr txBox="1">
            <a:spLocks/>
          </p:cNvSpPr>
          <p:nvPr/>
        </p:nvSpPr>
        <p:spPr>
          <a:xfrm>
            <a:off x="6906181" y="5353662"/>
            <a:ext cx="4945379" cy="1097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2000" b="1" dirty="0"/>
              <a:t>Tamara Kohne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Program Contributor, Climate Tech Finance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accent1"/>
                </a:solidFill>
                <a:latin typeface="Wingdings" panose="05000000000000000000" pitchFamily="2" charset="2"/>
              </a:rPr>
              <a:t>(</a:t>
            </a:r>
            <a:r>
              <a:rPr lang="en-US" sz="1800" dirty="0">
                <a:solidFill>
                  <a:schemeClr val="accent1"/>
                </a:solidFill>
              </a:rPr>
              <a:t> 415.749.4635  |  </a:t>
            </a:r>
            <a:r>
              <a:rPr lang="en-US" sz="1800" dirty="0">
                <a:solidFill>
                  <a:schemeClr val="accent1"/>
                </a:solidFill>
                <a:latin typeface="Wingdings" panose="05000000000000000000" pitchFamily="2" charset="2"/>
              </a:rPr>
              <a:t>*</a:t>
            </a:r>
            <a:r>
              <a:rPr lang="en-US" sz="1800" dirty="0">
                <a:solidFill>
                  <a:schemeClr val="accent1"/>
                </a:solidFill>
              </a:rPr>
              <a:t> tkohne@baaqmd.gov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013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AFF9190-1B5E-4ECA-AE22-02881774B80A}"/>
              </a:ext>
            </a:extLst>
          </p:cNvPr>
          <p:cNvSpPr/>
          <p:nvPr/>
        </p:nvSpPr>
        <p:spPr>
          <a:xfrm rot="16200000">
            <a:off x="4736752" y="2535682"/>
            <a:ext cx="1262060" cy="413282"/>
          </a:xfrm>
          <a:custGeom>
            <a:avLst/>
            <a:gdLst>
              <a:gd name="connsiteX0" fmla="*/ 0 w 2126645"/>
              <a:gd name="connsiteY0" fmla="*/ 1063323 h 2126645"/>
              <a:gd name="connsiteX1" fmla="*/ 1063323 w 2126645"/>
              <a:gd name="connsiteY1" fmla="*/ 0 h 2126645"/>
              <a:gd name="connsiteX2" fmla="*/ 2126646 w 2126645"/>
              <a:gd name="connsiteY2" fmla="*/ 1063323 h 2126645"/>
              <a:gd name="connsiteX3" fmla="*/ 1063323 w 2126645"/>
              <a:gd name="connsiteY3" fmla="*/ 2126646 h 2126645"/>
              <a:gd name="connsiteX4" fmla="*/ 0 w 2126645"/>
              <a:gd name="connsiteY4" fmla="*/ 1063323 h 2126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6645" h="2126645">
                <a:moveTo>
                  <a:pt x="0" y="1063323"/>
                </a:moveTo>
                <a:cubicBezTo>
                  <a:pt x="0" y="476066"/>
                  <a:pt x="476066" y="0"/>
                  <a:pt x="1063323" y="0"/>
                </a:cubicBezTo>
                <a:cubicBezTo>
                  <a:pt x="1650580" y="0"/>
                  <a:pt x="2126646" y="476066"/>
                  <a:pt x="2126646" y="1063323"/>
                </a:cubicBezTo>
                <a:cubicBezTo>
                  <a:pt x="2126646" y="1650580"/>
                  <a:pt x="1650580" y="2126646"/>
                  <a:pt x="1063323" y="2126646"/>
                </a:cubicBezTo>
                <a:cubicBezTo>
                  <a:pt x="476066" y="2126646"/>
                  <a:pt x="0" y="1650580"/>
                  <a:pt x="0" y="1063323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dirty="0">
                <a:solidFill>
                  <a:schemeClr val="accent1"/>
                </a:solidFill>
              </a:rPr>
              <a:t>Identify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BF66D68-1D35-4F1D-B595-ABA15276C7A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141" y="2147963"/>
            <a:ext cx="1188720" cy="118872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1BF13DA-8D95-4BA8-A849-14B651EB3D36}"/>
              </a:ext>
            </a:extLst>
          </p:cNvPr>
          <p:cNvSpPr/>
          <p:nvPr/>
        </p:nvSpPr>
        <p:spPr>
          <a:xfrm>
            <a:off x="4662353" y="3698386"/>
            <a:ext cx="281600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450" lvl="1" indent="0">
              <a:buNone/>
            </a:pPr>
            <a:r>
              <a:rPr lang="en-US" sz="2000" dirty="0">
                <a:solidFill>
                  <a:schemeClr val="accent1"/>
                </a:solidFill>
              </a:rPr>
              <a:t>Identify and encourage </a:t>
            </a:r>
            <a:r>
              <a:rPr lang="en-US" sz="2400" b="1" dirty="0">
                <a:solidFill>
                  <a:schemeClr val="accent1"/>
                </a:solidFill>
              </a:rPr>
              <a:t>commercialization of emerging technologies </a:t>
            </a:r>
            <a:r>
              <a:rPr lang="en-US" sz="2000" dirty="0">
                <a:solidFill>
                  <a:schemeClr val="accent1"/>
                </a:solidFill>
              </a:rPr>
              <a:t>that reduce greenhouse gas emissions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BB7515-170D-4599-BC98-7ED142F268A4}"/>
              </a:ext>
            </a:extLst>
          </p:cNvPr>
          <p:cNvSpPr/>
          <p:nvPr/>
        </p:nvSpPr>
        <p:spPr>
          <a:xfrm>
            <a:off x="967988" y="3788966"/>
            <a:ext cx="281843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450" lvl="1" indent="0">
              <a:buNone/>
            </a:pP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Support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mutual learning between technology vendors and technology users to reduce adoption risk and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spur climate action</a:t>
            </a:r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457B944-6B08-4A87-912D-1F820A8A4F0F}"/>
              </a:ext>
            </a:extLst>
          </p:cNvPr>
          <p:cNvSpPr/>
          <p:nvPr/>
        </p:nvSpPr>
        <p:spPr>
          <a:xfrm rot="16200000">
            <a:off x="892100" y="2644099"/>
            <a:ext cx="1262060" cy="413282"/>
          </a:xfrm>
          <a:custGeom>
            <a:avLst/>
            <a:gdLst>
              <a:gd name="connsiteX0" fmla="*/ 0 w 2126645"/>
              <a:gd name="connsiteY0" fmla="*/ 1063323 h 2126645"/>
              <a:gd name="connsiteX1" fmla="*/ 1063323 w 2126645"/>
              <a:gd name="connsiteY1" fmla="*/ 0 h 2126645"/>
              <a:gd name="connsiteX2" fmla="*/ 2126646 w 2126645"/>
              <a:gd name="connsiteY2" fmla="*/ 1063323 h 2126645"/>
              <a:gd name="connsiteX3" fmla="*/ 1063323 w 2126645"/>
              <a:gd name="connsiteY3" fmla="*/ 2126646 h 2126645"/>
              <a:gd name="connsiteX4" fmla="*/ 0 w 2126645"/>
              <a:gd name="connsiteY4" fmla="*/ 1063323 h 2126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6645" h="2126645">
                <a:moveTo>
                  <a:pt x="0" y="1063323"/>
                </a:moveTo>
                <a:cubicBezTo>
                  <a:pt x="0" y="476066"/>
                  <a:pt x="476066" y="0"/>
                  <a:pt x="1063323" y="0"/>
                </a:cubicBezTo>
                <a:cubicBezTo>
                  <a:pt x="1650580" y="0"/>
                  <a:pt x="2126646" y="476066"/>
                  <a:pt x="2126646" y="1063323"/>
                </a:cubicBezTo>
                <a:cubicBezTo>
                  <a:pt x="2126646" y="1650580"/>
                  <a:pt x="1650580" y="2126646"/>
                  <a:pt x="1063323" y="2126646"/>
                </a:cubicBezTo>
                <a:cubicBezTo>
                  <a:pt x="476066" y="2126646"/>
                  <a:pt x="0" y="1650580"/>
                  <a:pt x="0" y="1063323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Socialize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9B36EB1-8AFC-44B5-B551-D44817F65D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853" y="2111293"/>
            <a:ext cx="1371031" cy="137103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3489429-1DD5-493D-A6F4-BA83CABADE90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200"/>
                    </a14:imgEffect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962" y="2145863"/>
            <a:ext cx="1182767" cy="1182767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681843C1-4D45-4D6B-B153-BB4CF3616927}"/>
              </a:ext>
            </a:extLst>
          </p:cNvPr>
          <p:cNvSpPr/>
          <p:nvPr/>
        </p:nvSpPr>
        <p:spPr>
          <a:xfrm>
            <a:off x="8154531" y="3690333"/>
            <a:ext cx="30694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450" lvl="1" indent="0">
              <a:buNone/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Provide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attractive and competitive financing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</a:rPr>
              <a:t>to support the adoption of cost-saving climate technologies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C0B1F1A-298D-426F-924F-DA9D42D46CA0}"/>
              </a:ext>
            </a:extLst>
          </p:cNvPr>
          <p:cNvSpPr/>
          <p:nvPr/>
        </p:nvSpPr>
        <p:spPr>
          <a:xfrm rot="16200000">
            <a:off x="8213951" y="2541568"/>
            <a:ext cx="1262060" cy="413282"/>
          </a:xfrm>
          <a:custGeom>
            <a:avLst/>
            <a:gdLst>
              <a:gd name="connsiteX0" fmla="*/ 0 w 2126645"/>
              <a:gd name="connsiteY0" fmla="*/ 1063323 h 2126645"/>
              <a:gd name="connsiteX1" fmla="*/ 1063323 w 2126645"/>
              <a:gd name="connsiteY1" fmla="*/ 0 h 2126645"/>
              <a:gd name="connsiteX2" fmla="*/ 2126646 w 2126645"/>
              <a:gd name="connsiteY2" fmla="*/ 1063323 h 2126645"/>
              <a:gd name="connsiteX3" fmla="*/ 1063323 w 2126645"/>
              <a:gd name="connsiteY3" fmla="*/ 2126646 h 2126645"/>
              <a:gd name="connsiteX4" fmla="*/ 0 w 2126645"/>
              <a:gd name="connsiteY4" fmla="*/ 1063323 h 2126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6645" h="2126645">
                <a:moveTo>
                  <a:pt x="0" y="1063323"/>
                </a:moveTo>
                <a:cubicBezTo>
                  <a:pt x="0" y="476066"/>
                  <a:pt x="476066" y="0"/>
                  <a:pt x="1063323" y="0"/>
                </a:cubicBezTo>
                <a:cubicBezTo>
                  <a:pt x="1650580" y="0"/>
                  <a:pt x="2126646" y="476066"/>
                  <a:pt x="2126646" y="1063323"/>
                </a:cubicBezTo>
                <a:cubicBezTo>
                  <a:pt x="2126646" y="1650580"/>
                  <a:pt x="1650580" y="2126646"/>
                  <a:pt x="1063323" y="2126646"/>
                </a:cubicBezTo>
                <a:cubicBezTo>
                  <a:pt x="476066" y="2126646"/>
                  <a:pt x="0" y="1650580"/>
                  <a:pt x="0" y="1063323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Support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73342A9-28BD-41D9-AC01-1279F3068EB5}"/>
              </a:ext>
            </a:extLst>
          </p:cNvPr>
          <p:cNvSpPr txBox="1"/>
          <p:nvPr/>
        </p:nvSpPr>
        <p:spPr>
          <a:xfrm>
            <a:off x="406510" y="369401"/>
            <a:ext cx="1120082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spc="15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Climate</a:t>
            </a:r>
            <a:r>
              <a:rPr lang="en-US" sz="6600" b="1" spc="150" dirty="0">
                <a:solidFill>
                  <a:schemeClr val="tx2"/>
                </a:solidFill>
                <a:latin typeface="Arial Black" panose="020B0A04020102020204" pitchFamily="34" charset="0"/>
              </a:rPr>
              <a:t>  </a:t>
            </a:r>
            <a:r>
              <a:rPr lang="en-US" sz="6600" b="1" spc="150" dirty="0">
                <a:solidFill>
                  <a:schemeClr val="accent1"/>
                </a:solidFill>
                <a:latin typeface="Arial Black" panose="020B0A04020102020204" pitchFamily="34" charset="0"/>
              </a:rPr>
              <a:t>Tech</a:t>
            </a:r>
            <a:r>
              <a:rPr lang="en-US" sz="6600" b="1" spc="150" dirty="0">
                <a:solidFill>
                  <a:schemeClr val="tx2"/>
                </a:solidFill>
                <a:latin typeface="Arial Black" panose="020B0A04020102020204" pitchFamily="34" charset="0"/>
              </a:rPr>
              <a:t>  </a:t>
            </a:r>
            <a:r>
              <a:rPr lang="en-US" sz="6600" b="1" spc="150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Finance</a:t>
            </a:r>
          </a:p>
        </p:txBody>
      </p:sp>
    </p:spTree>
    <p:extLst>
      <p:ext uri="{BB962C8B-B14F-4D97-AF65-F5344CB8AC3E}">
        <p14:creationId xmlns:p14="http://schemas.microsoft.com/office/powerpoint/2010/main" val="429402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  <p:bldP spid="24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8C9E349-A0FB-46D5-8279-7924C166701B}"/>
              </a:ext>
            </a:extLst>
          </p:cNvPr>
          <p:cNvSpPr txBox="1"/>
          <p:nvPr/>
        </p:nvSpPr>
        <p:spPr>
          <a:xfrm>
            <a:off x="2798077" y="122338"/>
            <a:ext cx="65958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solidFill>
                  <a:schemeClr val="tx2"/>
                </a:solidFill>
              </a:rPr>
              <a:t>First-Generation Products</a:t>
            </a:r>
            <a:br>
              <a:rPr lang="en-US" sz="48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>(focused on capital access)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E3E10AE7-9E10-4D6D-88BC-4B14AFEB5B38}"/>
              </a:ext>
            </a:extLst>
          </p:cNvPr>
          <p:cNvSpPr/>
          <p:nvPr/>
        </p:nvSpPr>
        <p:spPr>
          <a:xfrm>
            <a:off x="604299" y="1963971"/>
            <a:ext cx="3630339" cy="4671303"/>
          </a:xfrm>
          <a:custGeom>
            <a:avLst/>
            <a:gdLst>
              <a:gd name="connsiteX0" fmla="*/ 0 w 3602236"/>
              <a:gd name="connsiteY0" fmla="*/ 344019 h 3440193"/>
              <a:gd name="connsiteX1" fmla="*/ 344019 w 3602236"/>
              <a:gd name="connsiteY1" fmla="*/ 0 h 3440193"/>
              <a:gd name="connsiteX2" fmla="*/ 3258217 w 3602236"/>
              <a:gd name="connsiteY2" fmla="*/ 0 h 3440193"/>
              <a:gd name="connsiteX3" fmla="*/ 3602236 w 3602236"/>
              <a:gd name="connsiteY3" fmla="*/ 344019 h 3440193"/>
              <a:gd name="connsiteX4" fmla="*/ 3602236 w 3602236"/>
              <a:gd name="connsiteY4" fmla="*/ 3096174 h 3440193"/>
              <a:gd name="connsiteX5" fmla="*/ 3258217 w 3602236"/>
              <a:gd name="connsiteY5" fmla="*/ 3440193 h 3440193"/>
              <a:gd name="connsiteX6" fmla="*/ 344019 w 3602236"/>
              <a:gd name="connsiteY6" fmla="*/ 3440193 h 3440193"/>
              <a:gd name="connsiteX7" fmla="*/ 0 w 3602236"/>
              <a:gd name="connsiteY7" fmla="*/ 3096174 h 3440193"/>
              <a:gd name="connsiteX8" fmla="*/ 0 w 3602236"/>
              <a:gd name="connsiteY8" fmla="*/ 344019 h 3440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02236" h="3440193">
                <a:moveTo>
                  <a:pt x="0" y="344019"/>
                </a:moveTo>
                <a:cubicBezTo>
                  <a:pt x="0" y="154023"/>
                  <a:pt x="154023" y="0"/>
                  <a:pt x="344019" y="0"/>
                </a:cubicBezTo>
                <a:lnTo>
                  <a:pt x="3258217" y="0"/>
                </a:lnTo>
                <a:cubicBezTo>
                  <a:pt x="3448213" y="0"/>
                  <a:pt x="3602236" y="154023"/>
                  <a:pt x="3602236" y="344019"/>
                </a:cubicBezTo>
                <a:lnTo>
                  <a:pt x="3602236" y="3096174"/>
                </a:lnTo>
                <a:cubicBezTo>
                  <a:pt x="3602236" y="3286170"/>
                  <a:pt x="3448213" y="3440193"/>
                  <a:pt x="3258217" y="3440193"/>
                </a:cubicBezTo>
                <a:lnTo>
                  <a:pt x="344019" y="3440193"/>
                </a:lnTo>
                <a:cubicBezTo>
                  <a:pt x="154023" y="3440193"/>
                  <a:pt x="0" y="3286170"/>
                  <a:pt x="0" y="3096174"/>
                </a:cubicBezTo>
                <a:lnTo>
                  <a:pt x="0" y="344019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91440" numCol="1" spcCol="1270" anchor="t" anchorCtr="0">
            <a:noAutofit/>
          </a:bodyPr>
          <a:lstStyle/>
          <a:p>
            <a:pPr marL="0" lvl="0" indent="0" algn="ctr" defTabSz="1289050">
              <a:spcBef>
                <a:spcPct val="0"/>
              </a:spcBef>
              <a:buNone/>
            </a:pPr>
            <a:r>
              <a:rPr lang="en-US" sz="4000" b="1" kern="1200" dirty="0">
                <a:solidFill>
                  <a:srgbClr val="040637"/>
                </a:solidFill>
              </a:rPr>
              <a:t>Loans</a:t>
            </a:r>
            <a:r>
              <a:rPr lang="en-US" sz="3200" b="1" kern="1200" dirty="0">
                <a:solidFill>
                  <a:srgbClr val="040637"/>
                </a:solidFill>
              </a:rPr>
              <a:t> </a:t>
            </a:r>
          </a:p>
          <a:p>
            <a:pPr marL="0" lvl="0" indent="0" algn="ctr" defTabSz="1289050">
              <a:spcBef>
                <a:spcPct val="0"/>
              </a:spcBef>
              <a:buNone/>
            </a:pPr>
            <a:r>
              <a:rPr lang="en-US" sz="2400" kern="1200" dirty="0">
                <a:solidFill>
                  <a:srgbClr val="040637"/>
                </a:solidFill>
              </a:rPr>
              <a:t>for</a:t>
            </a:r>
            <a:r>
              <a:rPr lang="en-US" sz="2400" b="1" kern="1200" dirty="0">
                <a:solidFill>
                  <a:srgbClr val="040637"/>
                </a:solidFill>
              </a:rPr>
              <a:t> </a:t>
            </a:r>
            <a:r>
              <a:rPr lang="en-US" sz="2400" kern="1200" dirty="0">
                <a:solidFill>
                  <a:srgbClr val="040637"/>
                </a:solidFill>
              </a:rPr>
              <a:t>Public Organizations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D638F08-4F33-4693-A31D-A13628B5D75D}"/>
              </a:ext>
            </a:extLst>
          </p:cNvPr>
          <p:cNvSpPr/>
          <p:nvPr/>
        </p:nvSpPr>
        <p:spPr>
          <a:xfrm>
            <a:off x="786389" y="3352347"/>
            <a:ext cx="3300308" cy="700042"/>
          </a:xfrm>
          <a:custGeom>
            <a:avLst/>
            <a:gdLst>
              <a:gd name="connsiteX0" fmla="*/ 0 w 2881789"/>
              <a:gd name="connsiteY0" fmla="*/ 50116 h 501162"/>
              <a:gd name="connsiteX1" fmla="*/ 50116 w 2881789"/>
              <a:gd name="connsiteY1" fmla="*/ 0 h 501162"/>
              <a:gd name="connsiteX2" fmla="*/ 2831673 w 2881789"/>
              <a:gd name="connsiteY2" fmla="*/ 0 h 501162"/>
              <a:gd name="connsiteX3" fmla="*/ 2881789 w 2881789"/>
              <a:gd name="connsiteY3" fmla="*/ 50116 h 501162"/>
              <a:gd name="connsiteX4" fmla="*/ 2881789 w 2881789"/>
              <a:gd name="connsiteY4" fmla="*/ 451046 h 501162"/>
              <a:gd name="connsiteX5" fmla="*/ 2831673 w 2881789"/>
              <a:gd name="connsiteY5" fmla="*/ 501162 h 501162"/>
              <a:gd name="connsiteX6" fmla="*/ 50116 w 2881789"/>
              <a:gd name="connsiteY6" fmla="*/ 501162 h 501162"/>
              <a:gd name="connsiteX7" fmla="*/ 0 w 2881789"/>
              <a:gd name="connsiteY7" fmla="*/ 451046 h 501162"/>
              <a:gd name="connsiteX8" fmla="*/ 0 w 2881789"/>
              <a:gd name="connsiteY8" fmla="*/ 50116 h 50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1789" h="501162">
                <a:moveTo>
                  <a:pt x="0" y="50116"/>
                </a:moveTo>
                <a:cubicBezTo>
                  <a:pt x="0" y="22438"/>
                  <a:pt x="22438" y="0"/>
                  <a:pt x="50116" y="0"/>
                </a:cubicBezTo>
                <a:lnTo>
                  <a:pt x="2831673" y="0"/>
                </a:lnTo>
                <a:cubicBezTo>
                  <a:pt x="2859351" y="0"/>
                  <a:pt x="2881789" y="22438"/>
                  <a:pt x="2881789" y="50116"/>
                </a:cubicBezTo>
                <a:lnTo>
                  <a:pt x="2881789" y="451046"/>
                </a:lnTo>
                <a:cubicBezTo>
                  <a:pt x="2881789" y="478724"/>
                  <a:pt x="2859351" y="501162"/>
                  <a:pt x="2831673" y="501162"/>
                </a:cubicBezTo>
                <a:lnTo>
                  <a:pt x="50116" y="501162"/>
                </a:lnTo>
                <a:cubicBezTo>
                  <a:pt x="22438" y="501162"/>
                  <a:pt x="0" y="478724"/>
                  <a:pt x="0" y="451046"/>
                </a:cubicBezTo>
                <a:lnTo>
                  <a:pt x="0" y="50116"/>
                </a:lnTo>
                <a:close/>
              </a:path>
            </a:pathLst>
          </a:custGeom>
          <a:gradFill rotWithShape="0">
            <a:gsLst>
              <a:gs pos="0">
                <a:schemeClr val="accent3">
                  <a:lumMod val="75000"/>
                  <a:alpha val="60000"/>
                </a:schemeClr>
              </a:gs>
              <a:gs pos="98000">
                <a:schemeClr val="accent3">
                  <a:lumMod val="75000"/>
                </a:schemeClr>
              </a:gs>
            </a:gsLst>
            <a:lin ang="540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399" tIns="48969" rIns="60399" bIns="4896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/>
              <a:t>$500k </a:t>
            </a:r>
            <a:r>
              <a:rPr lang="en-US" kern="1200" dirty="0">
                <a:latin typeface="Cambria Math" panose="02040503050406030204" pitchFamily="18" charset="0"/>
                <a:ea typeface="Cambria Math" panose="02040503050406030204" pitchFamily="18" charset="0"/>
              </a:rPr>
              <a:t>≤ </a:t>
            </a:r>
            <a:r>
              <a:rPr lang="en-US" kern="1200" dirty="0"/>
              <a:t>loans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kern="1200" dirty="0"/>
              <a:t> </a:t>
            </a:r>
            <a:r>
              <a:rPr lang="en-US" sz="2800" b="1" kern="1200" dirty="0"/>
              <a:t>$30M</a:t>
            </a:r>
            <a:endParaRPr lang="en-US" sz="2000" b="1" kern="120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1701F02-F113-4664-BF92-E55957959506}"/>
              </a:ext>
            </a:extLst>
          </p:cNvPr>
          <p:cNvSpPr/>
          <p:nvPr/>
        </p:nvSpPr>
        <p:spPr>
          <a:xfrm>
            <a:off x="786389" y="4149445"/>
            <a:ext cx="3300308" cy="700042"/>
          </a:xfrm>
          <a:custGeom>
            <a:avLst/>
            <a:gdLst>
              <a:gd name="connsiteX0" fmla="*/ 0 w 2881789"/>
              <a:gd name="connsiteY0" fmla="*/ 50116 h 501162"/>
              <a:gd name="connsiteX1" fmla="*/ 50116 w 2881789"/>
              <a:gd name="connsiteY1" fmla="*/ 0 h 501162"/>
              <a:gd name="connsiteX2" fmla="*/ 2831673 w 2881789"/>
              <a:gd name="connsiteY2" fmla="*/ 0 h 501162"/>
              <a:gd name="connsiteX3" fmla="*/ 2881789 w 2881789"/>
              <a:gd name="connsiteY3" fmla="*/ 50116 h 501162"/>
              <a:gd name="connsiteX4" fmla="*/ 2881789 w 2881789"/>
              <a:gd name="connsiteY4" fmla="*/ 451046 h 501162"/>
              <a:gd name="connsiteX5" fmla="*/ 2831673 w 2881789"/>
              <a:gd name="connsiteY5" fmla="*/ 501162 h 501162"/>
              <a:gd name="connsiteX6" fmla="*/ 50116 w 2881789"/>
              <a:gd name="connsiteY6" fmla="*/ 501162 h 501162"/>
              <a:gd name="connsiteX7" fmla="*/ 0 w 2881789"/>
              <a:gd name="connsiteY7" fmla="*/ 451046 h 501162"/>
              <a:gd name="connsiteX8" fmla="*/ 0 w 2881789"/>
              <a:gd name="connsiteY8" fmla="*/ 50116 h 50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1789" h="501162">
                <a:moveTo>
                  <a:pt x="0" y="50116"/>
                </a:moveTo>
                <a:cubicBezTo>
                  <a:pt x="0" y="22438"/>
                  <a:pt x="22438" y="0"/>
                  <a:pt x="50116" y="0"/>
                </a:cubicBezTo>
                <a:lnTo>
                  <a:pt x="2831673" y="0"/>
                </a:lnTo>
                <a:cubicBezTo>
                  <a:pt x="2859351" y="0"/>
                  <a:pt x="2881789" y="22438"/>
                  <a:pt x="2881789" y="50116"/>
                </a:cubicBezTo>
                <a:lnTo>
                  <a:pt x="2881789" y="451046"/>
                </a:lnTo>
                <a:cubicBezTo>
                  <a:pt x="2881789" y="478724"/>
                  <a:pt x="2859351" y="501162"/>
                  <a:pt x="2831673" y="501162"/>
                </a:cubicBezTo>
                <a:lnTo>
                  <a:pt x="50116" y="501162"/>
                </a:lnTo>
                <a:cubicBezTo>
                  <a:pt x="22438" y="501162"/>
                  <a:pt x="0" y="478724"/>
                  <a:pt x="0" y="451046"/>
                </a:cubicBezTo>
                <a:lnTo>
                  <a:pt x="0" y="50116"/>
                </a:lnTo>
                <a:close/>
              </a:path>
            </a:pathLst>
          </a:custGeom>
          <a:gradFill rotWithShape="0">
            <a:gsLst>
              <a:gs pos="0">
                <a:schemeClr val="accent3">
                  <a:lumMod val="75000"/>
                  <a:alpha val="60000"/>
                </a:schemeClr>
              </a:gs>
              <a:gs pos="98000">
                <a:schemeClr val="accent3">
                  <a:lumMod val="75000"/>
                </a:schemeClr>
              </a:gs>
            </a:gsLst>
            <a:lin ang="540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399" tIns="48969" rIns="60399" bIns="48969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800" b="1" kern="1200" dirty="0"/>
              <a:t>Up to 30 years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D2BCA64E-3DED-4E26-8688-A85845CC4F4A}"/>
              </a:ext>
            </a:extLst>
          </p:cNvPr>
          <p:cNvSpPr/>
          <p:nvPr/>
        </p:nvSpPr>
        <p:spPr>
          <a:xfrm>
            <a:off x="786389" y="4946544"/>
            <a:ext cx="3300308" cy="700042"/>
          </a:xfrm>
          <a:custGeom>
            <a:avLst/>
            <a:gdLst>
              <a:gd name="connsiteX0" fmla="*/ 0 w 2881789"/>
              <a:gd name="connsiteY0" fmla="*/ 50116 h 501162"/>
              <a:gd name="connsiteX1" fmla="*/ 50116 w 2881789"/>
              <a:gd name="connsiteY1" fmla="*/ 0 h 501162"/>
              <a:gd name="connsiteX2" fmla="*/ 2831673 w 2881789"/>
              <a:gd name="connsiteY2" fmla="*/ 0 h 501162"/>
              <a:gd name="connsiteX3" fmla="*/ 2881789 w 2881789"/>
              <a:gd name="connsiteY3" fmla="*/ 50116 h 501162"/>
              <a:gd name="connsiteX4" fmla="*/ 2881789 w 2881789"/>
              <a:gd name="connsiteY4" fmla="*/ 451046 h 501162"/>
              <a:gd name="connsiteX5" fmla="*/ 2831673 w 2881789"/>
              <a:gd name="connsiteY5" fmla="*/ 501162 h 501162"/>
              <a:gd name="connsiteX6" fmla="*/ 50116 w 2881789"/>
              <a:gd name="connsiteY6" fmla="*/ 501162 h 501162"/>
              <a:gd name="connsiteX7" fmla="*/ 0 w 2881789"/>
              <a:gd name="connsiteY7" fmla="*/ 451046 h 501162"/>
              <a:gd name="connsiteX8" fmla="*/ 0 w 2881789"/>
              <a:gd name="connsiteY8" fmla="*/ 50116 h 50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1789" h="501162">
                <a:moveTo>
                  <a:pt x="0" y="50116"/>
                </a:moveTo>
                <a:cubicBezTo>
                  <a:pt x="0" y="22438"/>
                  <a:pt x="22438" y="0"/>
                  <a:pt x="50116" y="0"/>
                </a:cubicBezTo>
                <a:lnTo>
                  <a:pt x="2831673" y="0"/>
                </a:lnTo>
                <a:cubicBezTo>
                  <a:pt x="2859351" y="0"/>
                  <a:pt x="2881789" y="22438"/>
                  <a:pt x="2881789" y="50116"/>
                </a:cubicBezTo>
                <a:lnTo>
                  <a:pt x="2881789" y="451046"/>
                </a:lnTo>
                <a:cubicBezTo>
                  <a:pt x="2881789" y="478724"/>
                  <a:pt x="2859351" y="501162"/>
                  <a:pt x="2831673" y="501162"/>
                </a:cubicBezTo>
                <a:lnTo>
                  <a:pt x="50116" y="501162"/>
                </a:lnTo>
                <a:cubicBezTo>
                  <a:pt x="22438" y="501162"/>
                  <a:pt x="0" y="478724"/>
                  <a:pt x="0" y="451046"/>
                </a:cubicBezTo>
                <a:lnTo>
                  <a:pt x="0" y="50116"/>
                </a:lnTo>
                <a:close/>
              </a:path>
            </a:pathLst>
          </a:custGeom>
          <a:gradFill rotWithShape="0">
            <a:gsLst>
              <a:gs pos="0">
                <a:schemeClr val="accent3">
                  <a:lumMod val="75000"/>
                  <a:alpha val="60000"/>
                </a:schemeClr>
              </a:gs>
              <a:gs pos="98000">
                <a:schemeClr val="accent3">
                  <a:lumMod val="75000"/>
                </a:schemeClr>
              </a:gs>
            </a:gsLst>
            <a:lin ang="540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399" tIns="48969" rIns="60399" bIns="48969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800" b="1" kern="1200" dirty="0"/>
              <a:t>Rate = 2.5-3.5%</a:t>
            </a:r>
            <a:endParaRPr lang="en-US" sz="2000" b="1" kern="120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963FB3F-A769-4051-8B4F-C7F7FDB4A665}"/>
              </a:ext>
            </a:extLst>
          </p:cNvPr>
          <p:cNvSpPr/>
          <p:nvPr/>
        </p:nvSpPr>
        <p:spPr>
          <a:xfrm>
            <a:off x="786389" y="5743642"/>
            <a:ext cx="3300308" cy="700042"/>
          </a:xfrm>
          <a:custGeom>
            <a:avLst/>
            <a:gdLst>
              <a:gd name="connsiteX0" fmla="*/ 0 w 2881789"/>
              <a:gd name="connsiteY0" fmla="*/ 50116 h 501162"/>
              <a:gd name="connsiteX1" fmla="*/ 50116 w 2881789"/>
              <a:gd name="connsiteY1" fmla="*/ 0 h 501162"/>
              <a:gd name="connsiteX2" fmla="*/ 2831673 w 2881789"/>
              <a:gd name="connsiteY2" fmla="*/ 0 h 501162"/>
              <a:gd name="connsiteX3" fmla="*/ 2881789 w 2881789"/>
              <a:gd name="connsiteY3" fmla="*/ 50116 h 501162"/>
              <a:gd name="connsiteX4" fmla="*/ 2881789 w 2881789"/>
              <a:gd name="connsiteY4" fmla="*/ 451046 h 501162"/>
              <a:gd name="connsiteX5" fmla="*/ 2831673 w 2881789"/>
              <a:gd name="connsiteY5" fmla="*/ 501162 h 501162"/>
              <a:gd name="connsiteX6" fmla="*/ 50116 w 2881789"/>
              <a:gd name="connsiteY6" fmla="*/ 501162 h 501162"/>
              <a:gd name="connsiteX7" fmla="*/ 0 w 2881789"/>
              <a:gd name="connsiteY7" fmla="*/ 451046 h 501162"/>
              <a:gd name="connsiteX8" fmla="*/ 0 w 2881789"/>
              <a:gd name="connsiteY8" fmla="*/ 50116 h 50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1789" h="501162">
                <a:moveTo>
                  <a:pt x="0" y="50116"/>
                </a:moveTo>
                <a:cubicBezTo>
                  <a:pt x="0" y="22438"/>
                  <a:pt x="22438" y="0"/>
                  <a:pt x="50116" y="0"/>
                </a:cubicBezTo>
                <a:lnTo>
                  <a:pt x="2831673" y="0"/>
                </a:lnTo>
                <a:cubicBezTo>
                  <a:pt x="2859351" y="0"/>
                  <a:pt x="2881789" y="22438"/>
                  <a:pt x="2881789" y="50116"/>
                </a:cubicBezTo>
                <a:lnTo>
                  <a:pt x="2881789" y="451046"/>
                </a:lnTo>
                <a:cubicBezTo>
                  <a:pt x="2881789" y="478724"/>
                  <a:pt x="2859351" y="501162"/>
                  <a:pt x="2831673" y="501162"/>
                </a:cubicBezTo>
                <a:lnTo>
                  <a:pt x="50116" y="501162"/>
                </a:lnTo>
                <a:cubicBezTo>
                  <a:pt x="22438" y="501162"/>
                  <a:pt x="0" y="478724"/>
                  <a:pt x="0" y="451046"/>
                </a:cubicBezTo>
                <a:lnTo>
                  <a:pt x="0" y="50116"/>
                </a:lnTo>
                <a:close/>
              </a:path>
            </a:pathLst>
          </a:custGeom>
          <a:gradFill rotWithShape="0">
            <a:gsLst>
              <a:gs pos="0">
                <a:schemeClr val="accent3">
                  <a:lumMod val="75000"/>
                  <a:alpha val="60000"/>
                </a:schemeClr>
              </a:gs>
              <a:gs pos="98000">
                <a:schemeClr val="accent3">
                  <a:lumMod val="75000"/>
                </a:schemeClr>
              </a:gs>
            </a:gsLst>
            <a:lin ang="540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399" tIns="48969" rIns="60399" bIns="48969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/>
              <a:t>Free technical </a:t>
            </a:r>
            <a:r>
              <a:rPr lang="en-US" sz="2000" kern="1200" dirty="0" err="1"/>
              <a:t>assistsance</a:t>
            </a:r>
            <a:endParaRPr lang="en-US" sz="2000" kern="1200" dirty="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4E9153BF-3FA7-4EF8-9426-AF347A24D29A}"/>
              </a:ext>
            </a:extLst>
          </p:cNvPr>
          <p:cNvSpPr/>
          <p:nvPr/>
        </p:nvSpPr>
        <p:spPr>
          <a:xfrm>
            <a:off x="7714460" y="1963971"/>
            <a:ext cx="3533560" cy="4671303"/>
          </a:xfrm>
          <a:custGeom>
            <a:avLst/>
            <a:gdLst>
              <a:gd name="connsiteX0" fmla="*/ 0 w 3602236"/>
              <a:gd name="connsiteY0" fmla="*/ 344019 h 3440193"/>
              <a:gd name="connsiteX1" fmla="*/ 344019 w 3602236"/>
              <a:gd name="connsiteY1" fmla="*/ 0 h 3440193"/>
              <a:gd name="connsiteX2" fmla="*/ 3258217 w 3602236"/>
              <a:gd name="connsiteY2" fmla="*/ 0 h 3440193"/>
              <a:gd name="connsiteX3" fmla="*/ 3602236 w 3602236"/>
              <a:gd name="connsiteY3" fmla="*/ 344019 h 3440193"/>
              <a:gd name="connsiteX4" fmla="*/ 3602236 w 3602236"/>
              <a:gd name="connsiteY4" fmla="*/ 3096174 h 3440193"/>
              <a:gd name="connsiteX5" fmla="*/ 3258217 w 3602236"/>
              <a:gd name="connsiteY5" fmla="*/ 3440193 h 3440193"/>
              <a:gd name="connsiteX6" fmla="*/ 344019 w 3602236"/>
              <a:gd name="connsiteY6" fmla="*/ 3440193 h 3440193"/>
              <a:gd name="connsiteX7" fmla="*/ 0 w 3602236"/>
              <a:gd name="connsiteY7" fmla="*/ 3096174 h 3440193"/>
              <a:gd name="connsiteX8" fmla="*/ 0 w 3602236"/>
              <a:gd name="connsiteY8" fmla="*/ 344019 h 3440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02236" h="3440193">
                <a:moveTo>
                  <a:pt x="0" y="344019"/>
                </a:moveTo>
                <a:cubicBezTo>
                  <a:pt x="0" y="154023"/>
                  <a:pt x="154023" y="0"/>
                  <a:pt x="344019" y="0"/>
                </a:cubicBezTo>
                <a:lnTo>
                  <a:pt x="3258217" y="0"/>
                </a:lnTo>
                <a:cubicBezTo>
                  <a:pt x="3448213" y="0"/>
                  <a:pt x="3602236" y="154023"/>
                  <a:pt x="3602236" y="344019"/>
                </a:cubicBezTo>
                <a:lnTo>
                  <a:pt x="3602236" y="3096174"/>
                </a:lnTo>
                <a:cubicBezTo>
                  <a:pt x="3602236" y="3286170"/>
                  <a:pt x="3448213" y="3440193"/>
                  <a:pt x="3258217" y="3440193"/>
                </a:cubicBezTo>
                <a:lnTo>
                  <a:pt x="344019" y="3440193"/>
                </a:lnTo>
                <a:cubicBezTo>
                  <a:pt x="154023" y="3440193"/>
                  <a:pt x="0" y="3286170"/>
                  <a:pt x="0" y="3096174"/>
                </a:cubicBezTo>
                <a:lnTo>
                  <a:pt x="0" y="344019"/>
                </a:lnTo>
                <a:close/>
              </a:path>
            </a:pathLst>
          </a:custGeom>
          <a:solidFill>
            <a:schemeClr val="accent3">
              <a:lumMod val="75000"/>
              <a:alpha val="7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91440" numCol="1" spcCol="1270" anchor="t" anchorCtr="0">
            <a:noAutofit/>
          </a:bodyPr>
          <a:lstStyle/>
          <a:p>
            <a:pPr marL="0" lvl="0" indent="0" algn="ctr" defTabSz="1289050">
              <a:spcBef>
                <a:spcPct val="0"/>
              </a:spcBef>
              <a:buNone/>
            </a:pPr>
            <a:r>
              <a:rPr lang="en-US" sz="3600" b="1" kern="1200" dirty="0">
                <a:solidFill>
                  <a:schemeClr val="bg1"/>
                </a:solidFill>
              </a:rPr>
              <a:t>Loan</a:t>
            </a:r>
          </a:p>
          <a:p>
            <a:pPr marL="0" lvl="0" indent="0" algn="ctr" defTabSz="1289050">
              <a:spcBef>
                <a:spcPct val="0"/>
              </a:spcBef>
              <a:buNone/>
            </a:pPr>
            <a:r>
              <a:rPr lang="en-US" sz="3600" b="1" kern="1200" dirty="0">
                <a:solidFill>
                  <a:schemeClr val="bg1"/>
                </a:solidFill>
              </a:rPr>
              <a:t>Guarantees </a:t>
            </a:r>
            <a:br>
              <a:rPr lang="en-US" sz="3200" b="1" kern="1200" dirty="0">
                <a:solidFill>
                  <a:schemeClr val="bg1"/>
                </a:solidFill>
              </a:rPr>
            </a:br>
            <a:r>
              <a:rPr lang="en-US" sz="2400" kern="1200" dirty="0">
                <a:solidFill>
                  <a:schemeClr val="bg1"/>
                </a:solidFill>
              </a:rPr>
              <a:t>for Small Businesses</a:t>
            </a:r>
            <a:endParaRPr lang="en-US" sz="3200" kern="1200" dirty="0">
              <a:solidFill>
                <a:schemeClr val="bg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F96C6A16-E8A2-470C-AFB1-2FFF75758FF8}"/>
              </a:ext>
            </a:extLst>
          </p:cNvPr>
          <p:cNvSpPr/>
          <p:nvPr/>
        </p:nvSpPr>
        <p:spPr>
          <a:xfrm>
            <a:off x="7842040" y="4875264"/>
            <a:ext cx="3300308" cy="700042"/>
          </a:xfrm>
          <a:custGeom>
            <a:avLst/>
            <a:gdLst>
              <a:gd name="connsiteX0" fmla="*/ 0 w 2881789"/>
              <a:gd name="connsiteY0" fmla="*/ 50116 h 501162"/>
              <a:gd name="connsiteX1" fmla="*/ 50116 w 2881789"/>
              <a:gd name="connsiteY1" fmla="*/ 0 h 501162"/>
              <a:gd name="connsiteX2" fmla="*/ 2831673 w 2881789"/>
              <a:gd name="connsiteY2" fmla="*/ 0 h 501162"/>
              <a:gd name="connsiteX3" fmla="*/ 2881789 w 2881789"/>
              <a:gd name="connsiteY3" fmla="*/ 50116 h 501162"/>
              <a:gd name="connsiteX4" fmla="*/ 2881789 w 2881789"/>
              <a:gd name="connsiteY4" fmla="*/ 451046 h 501162"/>
              <a:gd name="connsiteX5" fmla="*/ 2831673 w 2881789"/>
              <a:gd name="connsiteY5" fmla="*/ 501162 h 501162"/>
              <a:gd name="connsiteX6" fmla="*/ 50116 w 2881789"/>
              <a:gd name="connsiteY6" fmla="*/ 501162 h 501162"/>
              <a:gd name="connsiteX7" fmla="*/ 0 w 2881789"/>
              <a:gd name="connsiteY7" fmla="*/ 451046 h 501162"/>
              <a:gd name="connsiteX8" fmla="*/ 0 w 2881789"/>
              <a:gd name="connsiteY8" fmla="*/ 50116 h 50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1789" h="501162">
                <a:moveTo>
                  <a:pt x="0" y="50116"/>
                </a:moveTo>
                <a:cubicBezTo>
                  <a:pt x="0" y="22438"/>
                  <a:pt x="22438" y="0"/>
                  <a:pt x="50116" y="0"/>
                </a:cubicBezTo>
                <a:lnTo>
                  <a:pt x="2831673" y="0"/>
                </a:lnTo>
                <a:cubicBezTo>
                  <a:pt x="2859351" y="0"/>
                  <a:pt x="2881789" y="22438"/>
                  <a:pt x="2881789" y="50116"/>
                </a:cubicBezTo>
                <a:lnTo>
                  <a:pt x="2881789" y="451046"/>
                </a:lnTo>
                <a:cubicBezTo>
                  <a:pt x="2881789" y="478724"/>
                  <a:pt x="2859351" y="501162"/>
                  <a:pt x="2831673" y="501162"/>
                </a:cubicBezTo>
                <a:lnTo>
                  <a:pt x="50116" y="501162"/>
                </a:lnTo>
                <a:cubicBezTo>
                  <a:pt x="22438" y="501162"/>
                  <a:pt x="0" y="478724"/>
                  <a:pt x="0" y="451046"/>
                </a:cubicBezTo>
                <a:lnTo>
                  <a:pt x="0" y="50116"/>
                </a:lnTo>
                <a:close/>
              </a:path>
            </a:pathLst>
          </a:custGeom>
          <a:gradFill rotWithShape="0">
            <a:gsLst>
              <a:gs pos="0">
                <a:schemeClr val="accent3">
                  <a:lumMod val="40000"/>
                  <a:lumOff val="60000"/>
                </a:schemeClr>
              </a:gs>
              <a:gs pos="98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48969" rIns="0" bIns="48969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800" b="1" kern="1200" dirty="0">
                <a:solidFill>
                  <a:schemeClr val="tx1"/>
                </a:solidFill>
              </a:rPr>
              <a:t>Max </a:t>
            </a:r>
            <a:r>
              <a:rPr lang="en-US" sz="2800" b="1" dirty="0">
                <a:solidFill>
                  <a:schemeClr val="tx1"/>
                </a:solidFill>
              </a:rPr>
              <a:t>=</a:t>
            </a:r>
            <a:r>
              <a:rPr lang="en-US" sz="2800" b="1" kern="1200" dirty="0">
                <a:solidFill>
                  <a:schemeClr val="tx1"/>
                </a:solidFill>
              </a:rPr>
              <a:t> 90% or $2.5M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1F5AE19A-4946-4E46-ACAB-7515CC91CC31}"/>
              </a:ext>
            </a:extLst>
          </p:cNvPr>
          <p:cNvSpPr/>
          <p:nvPr/>
        </p:nvSpPr>
        <p:spPr>
          <a:xfrm>
            <a:off x="7842040" y="4068175"/>
            <a:ext cx="3300308" cy="700042"/>
          </a:xfrm>
          <a:custGeom>
            <a:avLst/>
            <a:gdLst>
              <a:gd name="connsiteX0" fmla="*/ 0 w 2881789"/>
              <a:gd name="connsiteY0" fmla="*/ 50116 h 501162"/>
              <a:gd name="connsiteX1" fmla="*/ 50116 w 2881789"/>
              <a:gd name="connsiteY1" fmla="*/ 0 h 501162"/>
              <a:gd name="connsiteX2" fmla="*/ 2831673 w 2881789"/>
              <a:gd name="connsiteY2" fmla="*/ 0 h 501162"/>
              <a:gd name="connsiteX3" fmla="*/ 2881789 w 2881789"/>
              <a:gd name="connsiteY3" fmla="*/ 50116 h 501162"/>
              <a:gd name="connsiteX4" fmla="*/ 2881789 w 2881789"/>
              <a:gd name="connsiteY4" fmla="*/ 451046 h 501162"/>
              <a:gd name="connsiteX5" fmla="*/ 2831673 w 2881789"/>
              <a:gd name="connsiteY5" fmla="*/ 501162 h 501162"/>
              <a:gd name="connsiteX6" fmla="*/ 50116 w 2881789"/>
              <a:gd name="connsiteY6" fmla="*/ 501162 h 501162"/>
              <a:gd name="connsiteX7" fmla="*/ 0 w 2881789"/>
              <a:gd name="connsiteY7" fmla="*/ 451046 h 501162"/>
              <a:gd name="connsiteX8" fmla="*/ 0 w 2881789"/>
              <a:gd name="connsiteY8" fmla="*/ 50116 h 50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1789" h="501162">
                <a:moveTo>
                  <a:pt x="0" y="50116"/>
                </a:moveTo>
                <a:cubicBezTo>
                  <a:pt x="0" y="22438"/>
                  <a:pt x="22438" y="0"/>
                  <a:pt x="50116" y="0"/>
                </a:cubicBezTo>
                <a:lnTo>
                  <a:pt x="2831673" y="0"/>
                </a:lnTo>
                <a:cubicBezTo>
                  <a:pt x="2859351" y="0"/>
                  <a:pt x="2881789" y="22438"/>
                  <a:pt x="2881789" y="50116"/>
                </a:cubicBezTo>
                <a:lnTo>
                  <a:pt x="2881789" y="451046"/>
                </a:lnTo>
                <a:cubicBezTo>
                  <a:pt x="2881789" y="478724"/>
                  <a:pt x="2859351" y="501162"/>
                  <a:pt x="2831673" y="501162"/>
                </a:cubicBezTo>
                <a:lnTo>
                  <a:pt x="50116" y="501162"/>
                </a:lnTo>
                <a:cubicBezTo>
                  <a:pt x="22438" y="501162"/>
                  <a:pt x="0" y="478724"/>
                  <a:pt x="0" y="451046"/>
                </a:cubicBezTo>
                <a:lnTo>
                  <a:pt x="0" y="50116"/>
                </a:lnTo>
                <a:close/>
              </a:path>
            </a:pathLst>
          </a:custGeom>
          <a:gradFill rotWithShape="0">
            <a:gsLst>
              <a:gs pos="0">
                <a:schemeClr val="accent3">
                  <a:lumMod val="40000"/>
                  <a:lumOff val="60000"/>
                </a:schemeClr>
              </a:gs>
              <a:gs pos="98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399" tIns="48969" rIns="60399" bIns="48969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dirty="0">
                <a:solidFill>
                  <a:schemeClr val="tx1"/>
                </a:solidFill>
              </a:rPr>
              <a:t>Eligible l</a:t>
            </a:r>
            <a:r>
              <a:rPr lang="en-US" sz="2000" kern="1200" dirty="0">
                <a:solidFill>
                  <a:schemeClr val="tx1"/>
                </a:solidFill>
              </a:rPr>
              <a:t>oans of </a:t>
            </a:r>
            <a:r>
              <a:rPr lang="en-US" sz="2000" kern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 </a:t>
            </a:r>
            <a:r>
              <a:rPr lang="en-US" sz="2000" kern="1200" dirty="0">
                <a:solidFill>
                  <a:schemeClr val="tx1"/>
                </a:solidFill>
              </a:rPr>
              <a:t>$20M</a:t>
            </a: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B6BBF07-3DC3-471A-8273-D35B86FF40F1}"/>
              </a:ext>
            </a:extLst>
          </p:cNvPr>
          <p:cNvSpPr/>
          <p:nvPr/>
        </p:nvSpPr>
        <p:spPr>
          <a:xfrm>
            <a:off x="7857640" y="5702075"/>
            <a:ext cx="3300308" cy="700042"/>
          </a:xfrm>
          <a:custGeom>
            <a:avLst/>
            <a:gdLst>
              <a:gd name="connsiteX0" fmla="*/ 0 w 2881789"/>
              <a:gd name="connsiteY0" fmla="*/ 50116 h 501162"/>
              <a:gd name="connsiteX1" fmla="*/ 50116 w 2881789"/>
              <a:gd name="connsiteY1" fmla="*/ 0 h 501162"/>
              <a:gd name="connsiteX2" fmla="*/ 2831673 w 2881789"/>
              <a:gd name="connsiteY2" fmla="*/ 0 h 501162"/>
              <a:gd name="connsiteX3" fmla="*/ 2881789 w 2881789"/>
              <a:gd name="connsiteY3" fmla="*/ 50116 h 501162"/>
              <a:gd name="connsiteX4" fmla="*/ 2881789 w 2881789"/>
              <a:gd name="connsiteY4" fmla="*/ 451046 h 501162"/>
              <a:gd name="connsiteX5" fmla="*/ 2831673 w 2881789"/>
              <a:gd name="connsiteY5" fmla="*/ 501162 h 501162"/>
              <a:gd name="connsiteX6" fmla="*/ 50116 w 2881789"/>
              <a:gd name="connsiteY6" fmla="*/ 501162 h 501162"/>
              <a:gd name="connsiteX7" fmla="*/ 0 w 2881789"/>
              <a:gd name="connsiteY7" fmla="*/ 451046 h 501162"/>
              <a:gd name="connsiteX8" fmla="*/ 0 w 2881789"/>
              <a:gd name="connsiteY8" fmla="*/ 50116 h 501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1789" h="501162">
                <a:moveTo>
                  <a:pt x="0" y="50116"/>
                </a:moveTo>
                <a:cubicBezTo>
                  <a:pt x="0" y="22438"/>
                  <a:pt x="22438" y="0"/>
                  <a:pt x="50116" y="0"/>
                </a:cubicBezTo>
                <a:lnTo>
                  <a:pt x="2831673" y="0"/>
                </a:lnTo>
                <a:cubicBezTo>
                  <a:pt x="2859351" y="0"/>
                  <a:pt x="2881789" y="22438"/>
                  <a:pt x="2881789" y="50116"/>
                </a:cubicBezTo>
                <a:lnTo>
                  <a:pt x="2881789" y="451046"/>
                </a:lnTo>
                <a:cubicBezTo>
                  <a:pt x="2881789" y="478724"/>
                  <a:pt x="2859351" y="501162"/>
                  <a:pt x="2831673" y="501162"/>
                </a:cubicBezTo>
                <a:lnTo>
                  <a:pt x="50116" y="501162"/>
                </a:lnTo>
                <a:cubicBezTo>
                  <a:pt x="22438" y="501162"/>
                  <a:pt x="0" y="478724"/>
                  <a:pt x="0" y="451046"/>
                </a:cubicBezTo>
                <a:lnTo>
                  <a:pt x="0" y="50116"/>
                </a:lnTo>
                <a:close/>
              </a:path>
            </a:pathLst>
          </a:custGeom>
          <a:gradFill rotWithShape="0">
            <a:gsLst>
              <a:gs pos="0">
                <a:schemeClr val="accent3">
                  <a:lumMod val="40000"/>
                  <a:lumOff val="60000"/>
                </a:schemeClr>
              </a:gs>
              <a:gs pos="98000">
                <a:schemeClr val="accent3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399" tIns="48969" rIns="60399" bIns="48969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solidFill>
                  <a:schemeClr val="tx1"/>
                </a:solidFill>
              </a:rPr>
              <a:t>Free technical assistance</a:t>
            </a:r>
          </a:p>
        </p:txBody>
      </p:sp>
      <p:pic>
        <p:nvPicPr>
          <p:cNvPr id="46" name="Picture 4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5A83891-1A60-4572-B567-B0AC5962F0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3625" r="4284" b="21595"/>
          <a:stretch/>
        </p:blipFill>
        <p:spPr>
          <a:xfrm>
            <a:off x="5045344" y="2716166"/>
            <a:ext cx="1858409" cy="1036388"/>
          </a:xfrm>
          <a:prstGeom prst="rect">
            <a:avLst/>
          </a:prstGeom>
        </p:spPr>
      </p:pic>
      <p:pic>
        <p:nvPicPr>
          <p:cNvPr id="47" name="Picture 46" descr="A close up of a logo&#10;&#10;Description generated with high confidence">
            <a:extLst>
              <a:ext uri="{FF2B5EF4-FFF2-40B4-BE49-F238E27FC236}">
                <a16:creationId xmlns:a16="http://schemas.microsoft.com/office/drawing/2014/main" id="{DC58A9A6-57F0-491A-BEEB-A3830D117F6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4"/>
          <a:stretch/>
        </p:blipFill>
        <p:spPr>
          <a:xfrm>
            <a:off x="5179703" y="4732527"/>
            <a:ext cx="1589689" cy="752148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BDADE091-34A0-477C-B5A8-C6CDF607ECE2}"/>
              </a:ext>
            </a:extLst>
          </p:cNvPr>
          <p:cNvSpPr txBox="1"/>
          <p:nvPr/>
        </p:nvSpPr>
        <p:spPr>
          <a:xfrm>
            <a:off x="5628139" y="3752554"/>
            <a:ext cx="6928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98665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C54174-D849-429A-A9A1-CF55B15DC93B}"/>
              </a:ext>
            </a:extLst>
          </p:cNvPr>
          <p:cNvSpPr txBox="1"/>
          <p:nvPr/>
        </p:nvSpPr>
        <p:spPr>
          <a:xfrm>
            <a:off x="440084" y="320291"/>
            <a:ext cx="8040913" cy="68716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4400" b="1" dirty="0">
                <a:solidFill>
                  <a:schemeClr val="tx2"/>
                </a:solidFill>
              </a:rPr>
              <a:t>How Climate Tech Finance Works</a:t>
            </a:r>
            <a:endParaRPr lang="en-US" sz="4400" dirty="0">
              <a:solidFill>
                <a:schemeClr val="accent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E756CA-BE21-4399-9629-D0687A51C9FE}"/>
              </a:ext>
            </a:extLst>
          </p:cNvPr>
          <p:cNvSpPr txBox="1"/>
          <p:nvPr/>
        </p:nvSpPr>
        <p:spPr>
          <a:xfrm>
            <a:off x="441146" y="1456997"/>
            <a:ext cx="13083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❶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7520CE-AF74-4D6E-B3D6-DEA7A29240BA}"/>
              </a:ext>
            </a:extLst>
          </p:cNvPr>
          <p:cNvSpPr txBox="1"/>
          <p:nvPr/>
        </p:nvSpPr>
        <p:spPr>
          <a:xfrm>
            <a:off x="440085" y="3287818"/>
            <a:ext cx="13083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❷</a:t>
            </a:r>
            <a:endParaRPr lang="en-US" sz="6600" dirty="0">
              <a:solidFill>
                <a:schemeClr val="accent5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DF0534-AB26-47B4-8228-FEC7BE398227}"/>
              </a:ext>
            </a:extLst>
          </p:cNvPr>
          <p:cNvSpPr txBox="1"/>
          <p:nvPr/>
        </p:nvSpPr>
        <p:spPr>
          <a:xfrm>
            <a:off x="440084" y="5118639"/>
            <a:ext cx="13083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❸</a:t>
            </a:r>
            <a:endParaRPr lang="en-US" sz="6600" dirty="0">
              <a:solidFill>
                <a:schemeClr val="accent3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5F19BE-65D0-4E05-A8FB-1A5599938F58}"/>
              </a:ext>
            </a:extLst>
          </p:cNvPr>
          <p:cNvSpPr txBox="1"/>
          <p:nvPr/>
        </p:nvSpPr>
        <p:spPr>
          <a:xfrm>
            <a:off x="1748455" y="1511566"/>
            <a:ext cx="69321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Your organization imagines a way to adopt new technology and reduce greenhouse gases.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2F5711C-EF95-4DF9-99D6-097E7DE02B7E}"/>
              </a:ext>
            </a:extLst>
          </p:cNvPr>
          <p:cNvSpPr txBox="1"/>
          <p:nvPr/>
        </p:nvSpPr>
        <p:spPr>
          <a:xfrm>
            <a:off x="1748455" y="3364762"/>
            <a:ext cx="79869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/>
                </a:solidFill>
              </a:rPr>
              <a:t>Representatives reach out to </a:t>
            </a:r>
            <a:r>
              <a:rPr lang="en-US" sz="2800" b="1" dirty="0">
                <a:solidFill>
                  <a:schemeClr val="accent5"/>
                </a:solidFill>
              </a:rPr>
              <a:t>Climate Tech Finance </a:t>
            </a:r>
            <a:r>
              <a:rPr lang="en-US" sz="2800" dirty="0">
                <a:solidFill>
                  <a:schemeClr val="accent5"/>
                </a:solidFill>
              </a:rPr>
              <a:t>staff to discuss the project scope and financing needs.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D6432A-36BD-4AB9-AAF4-3E2CD1D18BBA}"/>
              </a:ext>
            </a:extLst>
          </p:cNvPr>
          <p:cNvSpPr txBox="1"/>
          <p:nvPr/>
        </p:nvSpPr>
        <p:spPr>
          <a:xfrm>
            <a:off x="1824677" y="4980139"/>
            <a:ext cx="8063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Everyone works together to create a project proposal and loan application. The loan review and approval process can disburse money in as little as four months.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43C2518-89AC-41D6-89EA-4F90715A2763}"/>
              </a:ext>
            </a:extLst>
          </p:cNvPr>
          <p:cNvGrpSpPr/>
          <p:nvPr/>
        </p:nvGrpSpPr>
        <p:grpSpPr>
          <a:xfrm>
            <a:off x="9954818" y="791256"/>
            <a:ext cx="2035671" cy="2688634"/>
            <a:chOff x="838702" y="1807868"/>
            <a:chExt cx="3314130" cy="426319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5FBF9B1-2CA9-4875-8943-C458449E6072}"/>
                </a:ext>
              </a:extLst>
            </p:cNvPr>
            <p:cNvSpPr/>
            <p:nvPr/>
          </p:nvSpPr>
          <p:spPr>
            <a:xfrm>
              <a:off x="889995" y="1848060"/>
              <a:ext cx="3262837" cy="422300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2148CB1-352B-46C2-BA98-C321F33B1247}"/>
                </a:ext>
              </a:extLst>
            </p:cNvPr>
            <p:cNvSpPr txBox="1"/>
            <p:nvPr/>
          </p:nvSpPr>
          <p:spPr>
            <a:xfrm>
              <a:off x="838702" y="4561238"/>
              <a:ext cx="3262836" cy="10220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188</a:t>
              </a:r>
              <a:r>
                <a:rPr lang="en-US" sz="1050" b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en-US" sz="105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technologies reviewed</a:t>
              </a:r>
              <a:br>
                <a:rPr lang="en-US" sz="105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</a:br>
              <a:endParaRPr lang="en-US" sz="3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  <a:p>
              <a:pPr algn="ctr"/>
              <a:r>
                <a:rPr lang="en-US" sz="1400" b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33 </a:t>
              </a:r>
              <a:r>
                <a:rPr lang="en-US" sz="105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highlighted in report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5B6A82B-ACCA-4F29-80A5-2402608486FF}"/>
              </a:ext>
            </a:extLst>
          </p:cNvPr>
          <p:cNvSpPr txBox="1"/>
          <p:nvPr/>
        </p:nvSpPr>
        <p:spPr>
          <a:xfrm>
            <a:off x="9989453" y="3513103"/>
            <a:ext cx="2002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Need a low-carbon solution? Browse our Climate Technology Review at www.baaqmd.gov/ctf</a:t>
            </a:r>
          </a:p>
        </p:txBody>
      </p:sp>
    </p:spTree>
    <p:extLst>
      <p:ext uri="{BB962C8B-B14F-4D97-AF65-F5344CB8AC3E}">
        <p14:creationId xmlns:p14="http://schemas.microsoft.com/office/powerpoint/2010/main" val="13892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>
            <a:cxnSpLocks/>
          </p:cNvCxnSpPr>
          <p:nvPr/>
        </p:nvCxnSpPr>
        <p:spPr bwMode="auto">
          <a:xfrm>
            <a:off x="5260473" y="3991715"/>
            <a:ext cx="1280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830084" y="5092620"/>
            <a:ext cx="359814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Land Application / Compost / Co-compost</a:t>
            </a:r>
          </a:p>
          <a:p>
            <a:pPr>
              <a:defRPr/>
            </a:pPr>
            <a:endParaRPr lang="en-US" sz="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Dewatering Dryer</a:t>
            </a:r>
          </a:p>
          <a:p>
            <a:pPr>
              <a:defRPr/>
            </a:pPr>
            <a:endParaRPr lang="en-US" sz="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Emerging Technology 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(e.g., pyrolysis, hydrolysis)</a:t>
            </a:r>
            <a:endParaRPr lang="en-US" sz="14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endParaRPr lang="en-US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Landfill 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(for ADC or disposal)</a:t>
            </a:r>
            <a:endParaRPr lang="en-US" sz="14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08953" y="4289122"/>
            <a:ext cx="14531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Organic Scraps</a:t>
            </a:r>
          </a:p>
        </p:txBody>
      </p:sp>
      <p:sp>
        <p:nvSpPr>
          <p:cNvPr id="36874" name="TextBox 9"/>
          <p:cNvSpPr txBox="1">
            <a:spLocks noChangeArrowheads="1"/>
          </p:cNvSpPr>
          <p:nvPr/>
        </p:nvSpPr>
        <p:spPr bwMode="auto">
          <a:xfrm>
            <a:off x="3136203" y="3558630"/>
            <a:ext cx="1052011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663300"/>
                </a:solidFill>
                <a:latin typeface="Arial" panose="020B0604020202020204" pitchFamily="34" charset="0"/>
              </a:rPr>
              <a:t>Solids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11298" y="3703583"/>
            <a:ext cx="762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Biogas</a:t>
            </a:r>
          </a:p>
        </p:txBody>
      </p:sp>
      <p:pic>
        <p:nvPicPr>
          <p:cNvPr id="36879" name="Picture 14" descr="WEFgraphics-AnaerobicDigestion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761" y="3641465"/>
            <a:ext cx="8651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892" name="Straight Connector 27"/>
          <p:cNvCxnSpPr>
            <a:cxnSpLocks noChangeShapeType="1"/>
          </p:cNvCxnSpPr>
          <p:nvPr/>
        </p:nvCxnSpPr>
        <p:spPr bwMode="auto">
          <a:xfrm>
            <a:off x="4152109" y="2561013"/>
            <a:ext cx="9429" cy="1280160"/>
          </a:xfrm>
          <a:prstGeom prst="line">
            <a:avLst/>
          </a:prstGeom>
          <a:noFill/>
          <a:ln w="28575" algn="ctr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3" name="Straight Connector 28"/>
          <p:cNvCxnSpPr>
            <a:cxnSpLocks noChangeShapeType="1"/>
          </p:cNvCxnSpPr>
          <p:nvPr/>
        </p:nvCxnSpPr>
        <p:spPr bwMode="auto">
          <a:xfrm>
            <a:off x="3126011" y="2588000"/>
            <a:ext cx="0" cy="1280160"/>
          </a:xfrm>
          <a:prstGeom prst="line">
            <a:avLst/>
          </a:prstGeom>
          <a:noFill/>
          <a:ln w="28575" algn="ctr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4409785" y="3808153"/>
            <a:ext cx="883165" cy="461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Anaerobic Digestion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3126175" y="4119923"/>
            <a:ext cx="1301586" cy="11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3116867" y="3853442"/>
            <a:ext cx="1319228" cy="695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8" name="TextBox 3"/>
          <p:cNvSpPr txBox="1">
            <a:spLocks noChangeArrowheads="1"/>
          </p:cNvSpPr>
          <p:nvPr/>
        </p:nvSpPr>
        <p:spPr bwMode="auto">
          <a:xfrm>
            <a:off x="1523203" y="1752815"/>
            <a:ext cx="1076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Headworks</a:t>
            </a:r>
          </a:p>
        </p:txBody>
      </p:sp>
      <p:sp>
        <p:nvSpPr>
          <p:cNvPr id="59" name="TextBox 4"/>
          <p:cNvSpPr txBox="1">
            <a:spLocks noChangeArrowheads="1"/>
          </p:cNvSpPr>
          <p:nvPr/>
        </p:nvSpPr>
        <p:spPr bwMode="auto">
          <a:xfrm>
            <a:off x="2614225" y="1753013"/>
            <a:ext cx="10763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Primary</a:t>
            </a:r>
          </a:p>
        </p:txBody>
      </p:sp>
      <p:sp>
        <p:nvSpPr>
          <p:cNvPr id="60" name="TextBox 5"/>
          <p:cNvSpPr txBox="1">
            <a:spLocks noChangeArrowheads="1"/>
          </p:cNvSpPr>
          <p:nvPr/>
        </p:nvSpPr>
        <p:spPr bwMode="auto">
          <a:xfrm>
            <a:off x="3598994" y="1752871"/>
            <a:ext cx="10763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Secondary</a:t>
            </a:r>
          </a:p>
        </p:txBody>
      </p:sp>
      <p:sp>
        <p:nvSpPr>
          <p:cNvPr id="61" name="TextBox 6"/>
          <p:cNvSpPr txBox="1">
            <a:spLocks noChangeArrowheads="1"/>
          </p:cNvSpPr>
          <p:nvPr/>
        </p:nvSpPr>
        <p:spPr bwMode="auto">
          <a:xfrm>
            <a:off x="4642392" y="1757232"/>
            <a:ext cx="1181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Tertiary</a:t>
            </a:r>
          </a:p>
        </p:txBody>
      </p:sp>
      <p:pic>
        <p:nvPicPr>
          <p:cNvPr id="62" name="Picture 17" descr="WEFgraphics-Headworks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505" y="2130893"/>
            <a:ext cx="723331" cy="509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18" descr="WEFgraphics-PrimaryTreatment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004" y="2151815"/>
            <a:ext cx="630484" cy="505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19" descr="WEFgraphics-SecndaryTreatment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689" y="2076031"/>
            <a:ext cx="760935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20" descr="WEFgraphics-TertiaryDisinfection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725" y="2130893"/>
            <a:ext cx="731949" cy="55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9" name="Straight Arrow Connector 21"/>
          <p:cNvCxnSpPr>
            <a:cxnSpLocks noChangeShapeType="1"/>
          </p:cNvCxnSpPr>
          <p:nvPr/>
        </p:nvCxnSpPr>
        <p:spPr bwMode="auto">
          <a:xfrm>
            <a:off x="971550" y="2340443"/>
            <a:ext cx="764130" cy="0"/>
          </a:xfrm>
          <a:prstGeom prst="straightConnector1">
            <a:avLst/>
          </a:prstGeom>
          <a:noFill/>
          <a:ln w="28575" algn="ctr">
            <a:solidFill>
              <a:schemeClr val="bg2">
                <a:lumMod val="25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Straight Arrow Connector 22"/>
          <p:cNvCxnSpPr>
            <a:cxnSpLocks noChangeShapeType="1"/>
          </p:cNvCxnSpPr>
          <p:nvPr/>
        </p:nvCxnSpPr>
        <p:spPr bwMode="auto">
          <a:xfrm>
            <a:off x="2483390" y="2329615"/>
            <a:ext cx="323850" cy="0"/>
          </a:xfrm>
          <a:prstGeom prst="straightConnector1">
            <a:avLst/>
          </a:prstGeom>
          <a:noFill/>
          <a:ln w="28575" algn="ctr">
            <a:solidFill>
              <a:schemeClr val="bg2">
                <a:lumMod val="50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Straight Arrow Connector 23"/>
          <p:cNvCxnSpPr>
            <a:cxnSpLocks noChangeShapeType="1"/>
          </p:cNvCxnSpPr>
          <p:nvPr/>
        </p:nvCxnSpPr>
        <p:spPr bwMode="auto">
          <a:xfrm>
            <a:off x="3445613" y="2322093"/>
            <a:ext cx="323850" cy="0"/>
          </a:xfrm>
          <a:prstGeom prst="straightConnector1">
            <a:avLst/>
          </a:prstGeom>
          <a:noFill/>
          <a:ln w="28575" algn="ctr">
            <a:solidFill>
              <a:schemeClr val="bg2">
                <a:lumMod val="75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Straight Arrow Connector 24"/>
          <p:cNvCxnSpPr>
            <a:cxnSpLocks noChangeShapeType="1"/>
          </p:cNvCxnSpPr>
          <p:nvPr/>
        </p:nvCxnSpPr>
        <p:spPr bwMode="auto">
          <a:xfrm>
            <a:off x="4500977" y="2306915"/>
            <a:ext cx="323850" cy="0"/>
          </a:xfrm>
          <a:prstGeom prst="straightConnector1">
            <a:avLst/>
          </a:prstGeom>
          <a:noFill/>
          <a:ln w="28575" algn="ctr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Arrow Connector 25"/>
          <p:cNvCxnSpPr>
            <a:cxnSpLocks noChangeShapeType="1"/>
          </p:cNvCxnSpPr>
          <p:nvPr/>
        </p:nvCxnSpPr>
        <p:spPr bwMode="auto">
          <a:xfrm>
            <a:off x="6755551" y="2247463"/>
            <a:ext cx="564065" cy="0"/>
          </a:xfrm>
          <a:prstGeom prst="straightConnector1">
            <a:avLst/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" name="TextBox 6"/>
          <p:cNvSpPr txBox="1">
            <a:spLocks noChangeArrowheads="1"/>
          </p:cNvSpPr>
          <p:nvPr/>
        </p:nvSpPr>
        <p:spPr bwMode="auto">
          <a:xfrm>
            <a:off x="5802854" y="1809499"/>
            <a:ext cx="1181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Disinfection</a:t>
            </a:r>
          </a:p>
        </p:txBody>
      </p:sp>
      <p:cxnSp>
        <p:nvCxnSpPr>
          <p:cNvPr id="75" name="Straight Arrow Connector 24"/>
          <p:cNvCxnSpPr>
            <a:cxnSpLocks noChangeShapeType="1"/>
          </p:cNvCxnSpPr>
          <p:nvPr/>
        </p:nvCxnSpPr>
        <p:spPr bwMode="auto">
          <a:xfrm>
            <a:off x="5661567" y="2304456"/>
            <a:ext cx="323850" cy="0"/>
          </a:xfrm>
          <a:prstGeom prst="straightConnector1">
            <a:avLst/>
          </a:prstGeom>
          <a:noFill/>
          <a:ln w="28575" algn="ctr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" name="Rectangle 75"/>
          <p:cNvSpPr/>
          <p:nvPr/>
        </p:nvSpPr>
        <p:spPr bwMode="auto">
          <a:xfrm>
            <a:off x="4869174" y="2092193"/>
            <a:ext cx="727536" cy="569749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latin typeface="Humanst521 BT" pitchFamily="34" charset="0"/>
            </a:endParaRPr>
          </a:p>
        </p:txBody>
      </p:sp>
      <p:sp>
        <p:nvSpPr>
          <p:cNvPr id="77" name="TextBox 7"/>
          <p:cNvSpPr txBox="1">
            <a:spLocks noChangeArrowheads="1"/>
          </p:cNvSpPr>
          <p:nvPr/>
        </p:nvSpPr>
        <p:spPr bwMode="auto">
          <a:xfrm>
            <a:off x="7422674" y="1774211"/>
            <a:ext cx="2560855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r>
              <a:rPr lang="en-US" altLang="en-US" sz="1400" dirty="0">
                <a:latin typeface="Arial" panose="020B0604020202020204" pitchFamily="34" charset="0"/>
              </a:rPr>
              <a:t>Discharge (</a:t>
            </a:r>
            <a:r>
              <a:rPr lang="en-US" altLang="en-US" sz="1200" dirty="0">
                <a:latin typeface="Arial" panose="020B0604020202020204" pitchFamily="34" charset="0"/>
              </a:rPr>
              <a:t>Ocean/Bay/River)</a:t>
            </a:r>
            <a:endParaRPr lang="en-US" altLang="en-US" sz="1400" dirty="0">
              <a:latin typeface="Arial" panose="020B0604020202020204" pitchFamily="34" charset="0"/>
            </a:endParaRPr>
          </a:p>
          <a:p>
            <a:br>
              <a:rPr lang="en-US" altLang="en-US" sz="800" dirty="0">
                <a:latin typeface="Arial" panose="020B0604020202020204" pitchFamily="34" charset="0"/>
              </a:rPr>
            </a:br>
            <a:r>
              <a:rPr lang="en-US" altLang="en-US" sz="1400" dirty="0">
                <a:latin typeface="Arial" panose="020B0604020202020204" pitchFamily="34" charset="0"/>
              </a:rPr>
              <a:t>Aquifer Storage &amp; Recovery</a:t>
            </a:r>
          </a:p>
          <a:p>
            <a:endParaRPr lang="en-US" altLang="en-US" sz="800" dirty="0">
              <a:latin typeface="Arial" panose="020B0604020202020204" pitchFamily="34" charset="0"/>
            </a:endParaRPr>
          </a:p>
          <a:p>
            <a:r>
              <a:rPr lang="en-US" altLang="en-US" sz="1400" dirty="0">
                <a:latin typeface="Arial" panose="020B0604020202020204" pitchFamily="34" charset="0"/>
              </a:rPr>
              <a:t>Reuse </a:t>
            </a:r>
            <a:r>
              <a:rPr lang="en-US" altLang="en-US" sz="1200" dirty="0">
                <a:latin typeface="Arial" panose="020B0604020202020204" pitchFamily="34" charset="0"/>
              </a:rPr>
              <a:t>(Title 22/Indirect/Direct)</a:t>
            </a:r>
            <a:endParaRPr lang="en-US" altLang="en-US" sz="1400" dirty="0">
              <a:latin typeface="Arial" panose="020B0604020202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 bwMode="auto">
          <a:xfrm>
            <a:off x="7369788" y="1814596"/>
            <a:ext cx="2714" cy="914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1968B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6666260" y="3340296"/>
            <a:ext cx="391962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Onsite Use (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Combined Heat &amp; Power (CHP), Boiler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)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Renewable Natural Gas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Transportation Fuel</a:t>
            </a:r>
          </a:p>
          <a:p>
            <a:pPr>
              <a:defRPr/>
            </a:pP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Abatement (Flare)</a:t>
            </a:r>
          </a:p>
        </p:txBody>
      </p:sp>
      <p:cxnSp>
        <p:nvCxnSpPr>
          <p:cNvPr id="85" name="Straight Connector 84"/>
          <p:cNvCxnSpPr/>
          <p:nvPr/>
        </p:nvCxnSpPr>
        <p:spPr bwMode="auto">
          <a:xfrm>
            <a:off x="6601396" y="3329604"/>
            <a:ext cx="0" cy="1097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365380" y="5337804"/>
            <a:ext cx="1181100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Biosolids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4741228" y="4310345"/>
            <a:ext cx="3175" cy="100806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5347770" y="5642535"/>
            <a:ext cx="1387574" cy="438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6800291" y="5155724"/>
            <a:ext cx="10566" cy="128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3" name="Picture 15" descr="WEFgraphics-DigestateTruck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402" y="3910046"/>
            <a:ext cx="1043558" cy="41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16" descr="WEFgraphics-FoodWasteTruck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357" y="5423173"/>
            <a:ext cx="983118" cy="4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A664F2AA-05C8-4A90-A0FE-A8053519CCFE}"/>
              </a:ext>
            </a:extLst>
          </p:cNvPr>
          <p:cNvSpPr/>
          <p:nvPr/>
        </p:nvSpPr>
        <p:spPr>
          <a:xfrm>
            <a:off x="638174" y="149337"/>
            <a:ext cx="8994924" cy="536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2"/>
                </a:solidFill>
              </a:rPr>
              <a:t>Representative WWTP</a:t>
            </a:r>
          </a:p>
        </p:txBody>
      </p:sp>
      <p:pic>
        <p:nvPicPr>
          <p:cNvPr id="55" name="Picture 54" descr="A close up of a logo&#10;&#10;Description generated with high confidence">
            <a:extLst>
              <a:ext uri="{FF2B5EF4-FFF2-40B4-BE49-F238E27FC236}">
                <a16:creationId xmlns:a16="http://schemas.microsoft.com/office/drawing/2014/main" id="{8C113D2B-7724-407E-B9DD-6C214D1AE53D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" t="807" r="53644" b="1735"/>
          <a:stretch/>
        </p:blipFill>
        <p:spPr>
          <a:xfrm>
            <a:off x="180975" y="186710"/>
            <a:ext cx="457200" cy="4615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AEED472-C92D-418D-AA7F-FFA48733BC28}"/>
              </a:ext>
            </a:extLst>
          </p:cNvPr>
          <p:cNvSpPr txBox="1"/>
          <p:nvPr/>
        </p:nvSpPr>
        <p:spPr>
          <a:xfrm>
            <a:off x="154367" y="2152340"/>
            <a:ext cx="88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sewage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B90D26-74AC-4C9D-B8BD-EACFF7C3B653}"/>
              </a:ext>
            </a:extLst>
          </p:cNvPr>
          <p:cNvSpPr txBox="1"/>
          <p:nvPr/>
        </p:nvSpPr>
        <p:spPr>
          <a:xfrm>
            <a:off x="1982" y="6549437"/>
            <a:ext cx="3730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Bay Area Clean Water Agencies (BACWA)</a:t>
            </a:r>
          </a:p>
        </p:txBody>
      </p:sp>
    </p:spTree>
    <p:extLst>
      <p:ext uri="{BB962C8B-B14F-4D97-AF65-F5344CB8AC3E}">
        <p14:creationId xmlns:p14="http://schemas.microsoft.com/office/powerpoint/2010/main" val="4643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EF6C930A-3AE2-44A5-BB0A-205EF939B77B}"/>
              </a:ext>
            </a:extLst>
          </p:cNvPr>
          <p:cNvSpPr/>
          <p:nvPr/>
        </p:nvSpPr>
        <p:spPr>
          <a:xfrm>
            <a:off x="1537339" y="3455802"/>
            <a:ext cx="3900493" cy="13280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cxnSpLocks/>
          </p:cNvCxnSpPr>
          <p:nvPr/>
        </p:nvCxnSpPr>
        <p:spPr bwMode="auto">
          <a:xfrm>
            <a:off x="5260473" y="3991715"/>
            <a:ext cx="1280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A82375D2-1180-4F14-AC5E-9297E41C069A}"/>
              </a:ext>
            </a:extLst>
          </p:cNvPr>
          <p:cNvSpPr/>
          <p:nvPr/>
        </p:nvSpPr>
        <p:spPr>
          <a:xfrm>
            <a:off x="6892786" y="5055150"/>
            <a:ext cx="3657476" cy="14096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830084" y="5092620"/>
            <a:ext cx="359814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Land Application / Compost / Co-compost</a:t>
            </a:r>
          </a:p>
          <a:p>
            <a:pPr>
              <a:defRPr/>
            </a:pPr>
            <a:endParaRPr lang="en-US" sz="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Dewatering Dryer</a:t>
            </a:r>
          </a:p>
          <a:p>
            <a:pPr>
              <a:defRPr/>
            </a:pPr>
            <a:endParaRPr lang="en-US" sz="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Emerging Technology 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(e.g., pyrolysis, hydrolysis)</a:t>
            </a:r>
            <a:endParaRPr lang="en-US" sz="14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endParaRPr lang="en-US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Landfill 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(for ADC or disposal)</a:t>
            </a:r>
            <a:endParaRPr lang="en-US" sz="14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103B18-3B41-44AD-97CB-AF5A8908D3C3}"/>
              </a:ext>
            </a:extLst>
          </p:cNvPr>
          <p:cNvSpPr/>
          <p:nvPr/>
        </p:nvSpPr>
        <p:spPr>
          <a:xfrm>
            <a:off x="1523203" y="1588770"/>
            <a:ext cx="3074863" cy="13280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08953" y="4289122"/>
            <a:ext cx="14531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Organic Scraps</a:t>
            </a:r>
          </a:p>
        </p:txBody>
      </p:sp>
      <p:sp>
        <p:nvSpPr>
          <p:cNvPr id="36874" name="TextBox 9"/>
          <p:cNvSpPr txBox="1">
            <a:spLocks noChangeArrowheads="1"/>
          </p:cNvSpPr>
          <p:nvPr/>
        </p:nvSpPr>
        <p:spPr bwMode="auto">
          <a:xfrm>
            <a:off x="3136203" y="3558630"/>
            <a:ext cx="1052011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663300"/>
                </a:solidFill>
                <a:latin typeface="Arial" panose="020B0604020202020204" pitchFamily="34" charset="0"/>
              </a:rPr>
              <a:t>Solids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11298" y="3703583"/>
            <a:ext cx="762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Biogas</a:t>
            </a:r>
          </a:p>
        </p:txBody>
      </p:sp>
      <p:pic>
        <p:nvPicPr>
          <p:cNvPr id="36879" name="Picture 14" descr="WEFgraphics-AnaerobicDigestion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761" y="3641465"/>
            <a:ext cx="8651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892" name="Straight Connector 27"/>
          <p:cNvCxnSpPr>
            <a:cxnSpLocks noChangeShapeType="1"/>
          </p:cNvCxnSpPr>
          <p:nvPr/>
        </p:nvCxnSpPr>
        <p:spPr bwMode="auto">
          <a:xfrm>
            <a:off x="4152109" y="2561013"/>
            <a:ext cx="9429" cy="1280160"/>
          </a:xfrm>
          <a:prstGeom prst="line">
            <a:avLst/>
          </a:prstGeom>
          <a:noFill/>
          <a:ln w="28575" algn="ctr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3" name="Straight Connector 28"/>
          <p:cNvCxnSpPr>
            <a:cxnSpLocks noChangeShapeType="1"/>
          </p:cNvCxnSpPr>
          <p:nvPr/>
        </p:nvCxnSpPr>
        <p:spPr bwMode="auto">
          <a:xfrm>
            <a:off x="3126011" y="2588000"/>
            <a:ext cx="0" cy="1280160"/>
          </a:xfrm>
          <a:prstGeom prst="line">
            <a:avLst/>
          </a:prstGeom>
          <a:noFill/>
          <a:ln w="28575" algn="ctr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4409785" y="3808153"/>
            <a:ext cx="883165" cy="461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Anaerobic Digestion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3126175" y="4119923"/>
            <a:ext cx="1301586" cy="11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3116867" y="3853442"/>
            <a:ext cx="1319228" cy="695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8" name="TextBox 3"/>
          <p:cNvSpPr txBox="1">
            <a:spLocks noChangeArrowheads="1"/>
          </p:cNvSpPr>
          <p:nvPr/>
        </p:nvSpPr>
        <p:spPr bwMode="auto">
          <a:xfrm>
            <a:off x="1523203" y="1752815"/>
            <a:ext cx="1076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Headworks</a:t>
            </a:r>
          </a:p>
        </p:txBody>
      </p:sp>
      <p:sp>
        <p:nvSpPr>
          <p:cNvPr id="59" name="TextBox 4"/>
          <p:cNvSpPr txBox="1">
            <a:spLocks noChangeArrowheads="1"/>
          </p:cNvSpPr>
          <p:nvPr/>
        </p:nvSpPr>
        <p:spPr bwMode="auto">
          <a:xfrm>
            <a:off x="2614225" y="1753013"/>
            <a:ext cx="10763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Primary</a:t>
            </a:r>
          </a:p>
        </p:txBody>
      </p:sp>
      <p:sp>
        <p:nvSpPr>
          <p:cNvPr id="60" name="TextBox 5"/>
          <p:cNvSpPr txBox="1">
            <a:spLocks noChangeArrowheads="1"/>
          </p:cNvSpPr>
          <p:nvPr/>
        </p:nvSpPr>
        <p:spPr bwMode="auto">
          <a:xfrm>
            <a:off x="3598994" y="1752871"/>
            <a:ext cx="10763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Secondary</a:t>
            </a:r>
          </a:p>
        </p:txBody>
      </p:sp>
      <p:sp>
        <p:nvSpPr>
          <p:cNvPr id="61" name="TextBox 6"/>
          <p:cNvSpPr txBox="1">
            <a:spLocks noChangeArrowheads="1"/>
          </p:cNvSpPr>
          <p:nvPr/>
        </p:nvSpPr>
        <p:spPr bwMode="auto">
          <a:xfrm>
            <a:off x="4642392" y="1757232"/>
            <a:ext cx="1181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Tertiary</a:t>
            </a:r>
          </a:p>
        </p:txBody>
      </p:sp>
      <p:pic>
        <p:nvPicPr>
          <p:cNvPr id="62" name="Picture 17" descr="WEFgraphics-Headworks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505" y="2130893"/>
            <a:ext cx="723331" cy="509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18" descr="WEFgraphics-PrimaryTreatment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004" y="2151815"/>
            <a:ext cx="630484" cy="505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19" descr="WEFgraphics-SecndaryTreatment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689" y="2076031"/>
            <a:ext cx="760935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20" descr="WEFgraphics-TertiaryDisinfection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725" y="2130893"/>
            <a:ext cx="731949" cy="55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9" name="Straight Arrow Connector 21"/>
          <p:cNvCxnSpPr>
            <a:cxnSpLocks noChangeShapeType="1"/>
          </p:cNvCxnSpPr>
          <p:nvPr/>
        </p:nvCxnSpPr>
        <p:spPr bwMode="auto">
          <a:xfrm>
            <a:off x="971550" y="2340443"/>
            <a:ext cx="764130" cy="0"/>
          </a:xfrm>
          <a:prstGeom prst="straightConnector1">
            <a:avLst/>
          </a:prstGeom>
          <a:noFill/>
          <a:ln w="28575" algn="ctr">
            <a:solidFill>
              <a:schemeClr val="bg2">
                <a:lumMod val="25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Straight Arrow Connector 22"/>
          <p:cNvCxnSpPr>
            <a:cxnSpLocks noChangeShapeType="1"/>
          </p:cNvCxnSpPr>
          <p:nvPr/>
        </p:nvCxnSpPr>
        <p:spPr bwMode="auto">
          <a:xfrm>
            <a:off x="2483390" y="2329615"/>
            <a:ext cx="323850" cy="0"/>
          </a:xfrm>
          <a:prstGeom prst="straightConnector1">
            <a:avLst/>
          </a:prstGeom>
          <a:noFill/>
          <a:ln w="28575" algn="ctr">
            <a:solidFill>
              <a:schemeClr val="bg2">
                <a:lumMod val="50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Straight Arrow Connector 23"/>
          <p:cNvCxnSpPr>
            <a:cxnSpLocks noChangeShapeType="1"/>
          </p:cNvCxnSpPr>
          <p:nvPr/>
        </p:nvCxnSpPr>
        <p:spPr bwMode="auto">
          <a:xfrm>
            <a:off x="3445613" y="2322093"/>
            <a:ext cx="323850" cy="0"/>
          </a:xfrm>
          <a:prstGeom prst="straightConnector1">
            <a:avLst/>
          </a:prstGeom>
          <a:noFill/>
          <a:ln w="28575" algn="ctr">
            <a:solidFill>
              <a:schemeClr val="bg2">
                <a:lumMod val="75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Straight Arrow Connector 24"/>
          <p:cNvCxnSpPr>
            <a:cxnSpLocks noChangeShapeType="1"/>
          </p:cNvCxnSpPr>
          <p:nvPr/>
        </p:nvCxnSpPr>
        <p:spPr bwMode="auto">
          <a:xfrm>
            <a:off x="4500977" y="2306915"/>
            <a:ext cx="323850" cy="0"/>
          </a:xfrm>
          <a:prstGeom prst="straightConnector1">
            <a:avLst/>
          </a:prstGeom>
          <a:noFill/>
          <a:ln w="28575" algn="ctr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Arrow Connector 25"/>
          <p:cNvCxnSpPr>
            <a:cxnSpLocks noChangeShapeType="1"/>
          </p:cNvCxnSpPr>
          <p:nvPr/>
        </p:nvCxnSpPr>
        <p:spPr bwMode="auto">
          <a:xfrm>
            <a:off x="6755551" y="2247463"/>
            <a:ext cx="564065" cy="0"/>
          </a:xfrm>
          <a:prstGeom prst="straightConnector1">
            <a:avLst/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" name="TextBox 6"/>
          <p:cNvSpPr txBox="1">
            <a:spLocks noChangeArrowheads="1"/>
          </p:cNvSpPr>
          <p:nvPr/>
        </p:nvSpPr>
        <p:spPr bwMode="auto">
          <a:xfrm>
            <a:off x="5802854" y="1809499"/>
            <a:ext cx="1181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Disinfection</a:t>
            </a:r>
          </a:p>
        </p:txBody>
      </p:sp>
      <p:cxnSp>
        <p:nvCxnSpPr>
          <p:cNvPr id="75" name="Straight Arrow Connector 24"/>
          <p:cNvCxnSpPr>
            <a:cxnSpLocks noChangeShapeType="1"/>
          </p:cNvCxnSpPr>
          <p:nvPr/>
        </p:nvCxnSpPr>
        <p:spPr bwMode="auto">
          <a:xfrm>
            <a:off x="5661567" y="2304456"/>
            <a:ext cx="323850" cy="0"/>
          </a:xfrm>
          <a:prstGeom prst="straightConnector1">
            <a:avLst/>
          </a:prstGeom>
          <a:noFill/>
          <a:ln w="28575" algn="ctr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" name="Rectangle 75"/>
          <p:cNvSpPr/>
          <p:nvPr/>
        </p:nvSpPr>
        <p:spPr bwMode="auto">
          <a:xfrm>
            <a:off x="4869174" y="2092193"/>
            <a:ext cx="727536" cy="569749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latin typeface="Humanst521 BT" pitchFamily="34" charset="0"/>
            </a:endParaRPr>
          </a:p>
        </p:txBody>
      </p:sp>
      <p:sp>
        <p:nvSpPr>
          <p:cNvPr id="77" name="TextBox 7"/>
          <p:cNvSpPr txBox="1">
            <a:spLocks noChangeArrowheads="1"/>
          </p:cNvSpPr>
          <p:nvPr/>
        </p:nvSpPr>
        <p:spPr bwMode="auto">
          <a:xfrm>
            <a:off x="7422674" y="1774211"/>
            <a:ext cx="2560855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r>
              <a:rPr lang="en-US" altLang="en-US" sz="1400" dirty="0">
                <a:latin typeface="Arial" panose="020B0604020202020204" pitchFamily="34" charset="0"/>
              </a:rPr>
              <a:t>Discharge (</a:t>
            </a:r>
            <a:r>
              <a:rPr lang="en-US" altLang="en-US" sz="1200" dirty="0">
                <a:latin typeface="Arial" panose="020B0604020202020204" pitchFamily="34" charset="0"/>
              </a:rPr>
              <a:t>Ocean/Bay/River)</a:t>
            </a:r>
            <a:endParaRPr lang="en-US" altLang="en-US" sz="1400" dirty="0">
              <a:latin typeface="Arial" panose="020B0604020202020204" pitchFamily="34" charset="0"/>
            </a:endParaRPr>
          </a:p>
          <a:p>
            <a:br>
              <a:rPr lang="en-US" altLang="en-US" sz="800" dirty="0">
                <a:latin typeface="Arial" panose="020B0604020202020204" pitchFamily="34" charset="0"/>
              </a:rPr>
            </a:br>
            <a:r>
              <a:rPr lang="en-US" altLang="en-US" sz="1400" dirty="0">
                <a:latin typeface="Arial" panose="020B0604020202020204" pitchFamily="34" charset="0"/>
              </a:rPr>
              <a:t>Aquifer Storage &amp; Recovery</a:t>
            </a:r>
          </a:p>
          <a:p>
            <a:endParaRPr lang="en-US" altLang="en-US" sz="800" dirty="0">
              <a:latin typeface="Arial" panose="020B0604020202020204" pitchFamily="34" charset="0"/>
            </a:endParaRPr>
          </a:p>
          <a:p>
            <a:r>
              <a:rPr lang="en-US" altLang="en-US" sz="1400" dirty="0">
                <a:latin typeface="Arial" panose="020B0604020202020204" pitchFamily="34" charset="0"/>
              </a:rPr>
              <a:t>Reuse </a:t>
            </a:r>
            <a:r>
              <a:rPr lang="en-US" altLang="en-US" sz="1200" dirty="0">
                <a:latin typeface="Arial" panose="020B0604020202020204" pitchFamily="34" charset="0"/>
              </a:rPr>
              <a:t>(Title 22/Indirect/Direct)</a:t>
            </a:r>
            <a:endParaRPr lang="en-US" altLang="en-US" sz="1400" dirty="0">
              <a:latin typeface="Arial" panose="020B0604020202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 bwMode="auto">
          <a:xfrm>
            <a:off x="7369788" y="1814596"/>
            <a:ext cx="2714" cy="914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1968B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6666260" y="3340296"/>
            <a:ext cx="3919627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Onsite Use (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Combined Heat &amp; Power (CHP), Boiler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)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Renewable Natural Gas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Transportation Fuel</a:t>
            </a:r>
          </a:p>
          <a:p>
            <a:pPr>
              <a:defRPr/>
            </a:pP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rPr>
              <a:t>Abatement (Flare)</a:t>
            </a:r>
          </a:p>
        </p:txBody>
      </p:sp>
      <p:cxnSp>
        <p:nvCxnSpPr>
          <p:cNvPr id="85" name="Straight Connector 84"/>
          <p:cNvCxnSpPr/>
          <p:nvPr/>
        </p:nvCxnSpPr>
        <p:spPr bwMode="auto">
          <a:xfrm>
            <a:off x="6601396" y="3329604"/>
            <a:ext cx="0" cy="11887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365380" y="5337804"/>
            <a:ext cx="1181100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Biosolids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4741228" y="4310345"/>
            <a:ext cx="3175" cy="100806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5347770" y="5642535"/>
            <a:ext cx="1387574" cy="438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6800291" y="5155724"/>
            <a:ext cx="10566" cy="128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3" name="Picture 15" descr="WEFgraphics-DigestateTruck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402" y="3910046"/>
            <a:ext cx="1043558" cy="41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16" descr="WEFgraphics-FoodWasteTruck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357" y="5423173"/>
            <a:ext cx="983118" cy="4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A664F2AA-05C8-4A90-A0FE-A8053519CCFE}"/>
              </a:ext>
            </a:extLst>
          </p:cNvPr>
          <p:cNvSpPr/>
          <p:nvPr/>
        </p:nvSpPr>
        <p:spPr>
          <a:xfrm>
            <a:off x="638174" y="149337"/>
            <a:ext cx="8994924" cy="536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2"/>
                </a:solidFill>
              </a:rPr>
              <a:t>Representative WWTP</a:t>
            </a:r>
          </a:p>
        </p:txBody>
      </p:sp>
      <p:pic>
        <p:nvPicPr>
          <p:cNvPr id="55" name="Picture 54" descr="A close up of a logo&#10;&#10;Description generated with high confidence">
            <a:extLst>
              <a:ext uri="{FF2B5EF4-FFF2-40B4-BE49-F238E27FC236}">
                <a16:creationId xmlns:a16="http://schemas.microsoft.com/office/drawing/2014/main" id="{8C113D2B-7724-407E-B9DD-6C214D1AE53D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" t="807" r="53644" b="1735"/>
          <a:stretch/>
        </p:blipFill>
        <p:spPr>
          <a:xfrm>
            <a:off x="180975" y="186710"/>
            <a:ext cx="457200" cy="4615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AEED472-C92D-418D-AA7F-FFA48733BC28}"/>
              </a:ext>
            </a:extLst>
          </p:cNvPr>
          <p:cNvSpPr txBox="1"/>
          <p:nvPr/>
        </p:nvSpPr>
        <p:spPr>
          <a:xfrm>
            <a:off x="154367" y="2152340"/>
            <a:ext cx="88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sewage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53D3C-F445-4235-AF97-8C3E699F866D}"/>
              </a:ext>
            </a:extLst>
          </p:cNvPr>
          <p:cNvSpPr txBox="1"/>
          <p:nvPr/>
        </p:nvSpPr>
        <p:spPr>
          <a:xfrm>
            <a:off x="1503076" y="1249071"/>
            <a:ext cx="1179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separation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0BE1CD5-CB96-4994-BE9D-56E5A57717A5}"/>
              </a:ext>
            </a:extLst>
          </p:cNvPr>
          <p:cNvSpPr txBox="1"/>
          <p:nvPr/>
        </p:nvSpPr>
        <p:spPr>
          <a:xfrm>
            <a:off x="10561369" y="3787212"/>
            <a:ext cx="143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biogas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management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BB647CE-6BA0-45C5-8069-7349F0287DAC}"/>
              </a:ext>
            </a:extLst>
          </p:cNvPr>
          <p:cNvSpPr txBox="1"/>
          <p:nvPr/>
        </p:nvSpPr>
        <p:spPr>
          <a:xfrm>
            <a:off x="10612964" y="5319369"/>
            <a:ext cx="143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biosolids</a:t>
            </a:r>
          </a:p>
          <a:p>
            <a:r>
              <a:rPr lang="en-US" dirty="0">
                <a:solidFill>
                  <a:schemeClr val="accent2"/>
                </a:solidFill>
              </a:rPr>
              <a:t>management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B90D26-74AC-4C9D-B8BD-EACFF7C3B653}"/>
              </a:ext>
            </a:extLst>
          </p:cNvPr>
          <p:cNvSpPr txBox="1"/>
          <p:nvPr/>
        </p:nvSpPr>
        <p:spPr>
          <a:xfrm>
            <a:off x="1982" y="6549437"/>
            <a:ext cx="3730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Bay Area Clean Water Agencies (BACWA)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5492B78-9148-4529-8D64-DE0193C44296}"/>
              </a:ext>
            </a:extLst>
          </p:cNvPr>
          <p:cNvSpPr txBox="1"/>
          <p:nvPr/>
        </p:nvSpPr>
        <p:spPr>
          <a:xfrm>
            <a:off x="1529016" y="4783885"/>
            <a:ext cx="120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conversion</a:t>
            </a:r>
          </a:p>
        </p:txBody>
      </p:sp>
    </p:spTree>
    <p:extLst>
      <p:ext uri="{BB962C8B-B14F-4D97-AF65-F5344CB8AC3E}">
        <p14:creationId xmlns:p14="http://schemas.microsoft.com/office/powerpoint/2010/main" val="220026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>
            <a:cxnSpLocks/>
          </p:cNvCxnSpPr>
          <p:nvPr/>
        </p:nvCxnSpPr>
        <p:spPr bwMode="auto">
          <a:xfrm>
            <a:off x="5260473" y="3991715"/>
            <a:ext cx="1280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808953" y="4289122"/>
            <a:ext cx="14531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Organic Scraps</a:t>
            </a:r>
          </a:p>
        </p:txBody>
      </p:sp>
      <p:sp>
        <p:nvSpPr>
          <p:cNvPr id="36874" name="TextBox 9"/>
          <p:cNvSpPr txBox="1">
            <a:spLocks noChangeArrowheads="1"/>
          </p:cNvSpPr>
          <p:nvPr/>
        </p:nvSpPr>
        <p:spPr bwMode="auto">
          <a:xfrm>
            <a:off x="3136203" y="3558630"/>
            <a:ext cx="1052011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solidFill>
                  <a:srgbClr val="663300"/>
                </a:solidFill>
                <a:latin typeface="Arial" panose="020B0604020202020204" pitchFamily="34" charset="0"/>
              </a:rPr>
              <a:t>Solids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11298" y="3703583"/>
            <a:ext cx="7620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Biogas</a:t>
            </a:r>
          </a:p>
        </p:txBody>
      </p:sp>
      <p:pic>
        <p:nvPicPr>
          <p:cNvPr id="36879" name="Picture 14" descr="WEFgraphics-AnaerobicDigestion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761" y="3641465"/>
            <a:ext cx="8651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892" name="Straight Connector 27"/>
          <p:cNvCxnSpPr>
            <a:cxnSpLocks noChangeShapeType="1"/>
          </p:cNvCxnSpPr>
          <p:nvPr/>
        </p:nvCxnSpPr>
        <p:spPr bwMode="auto">
          <a:xfrm>
            <a:off x="4152109" y="2561013"/>
            <a:ext cx="9429" cy="1280160"/>
          </a:xfrm>
          <a:prstGeom prst="line">
            <a:avLst/>
          </a:prstGeom>
          <a:noFill/>
          <a:ln w="28575" algn="ctr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3" name="Straight Connector 28"/>
          <p:cNvCxnSpPr>
            <a:cxnSpLocks noChangeShapeType="1"/>
          </p:cNvCxnSpPr>
          <p:nvPr/>
        </p:nvCxnSpPr>
        <p:spPr bwMode="auto">
          <a:xfrm>
            <a:off x="3126011" y="2588000"/>
            <a:ext cx="0" cy="1280160"/>
          </a:xfrm>
          <a:prstGeom prst="line">
            <a:avLst/>
          </a:prstGeom>
          <a:noFill/>
          <a:ln w="28575" algn="ctr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TextBox 35"/>
          <p:cNvSpPr txBox="1"/>
          <p:nvPr/>
        </p:nvSpPr>
        <p:spPr>
          <a:xfrm>
            <a:off x="4409785" y="3808153"/>
            <a:ext cx="883165" cy="461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Anaerobic Digestion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3126175" y="4119923"/>
            <a:ext cx="1301586" cy="11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91" name="Straight Arrow Connector 90"/>
          <p:cNvCxnSpPr/>
          <p:nvPr/>
        </p:nvCxnSpPr>
        <p:spPr bwMode="auto">
          <a:xfrm>
            <a:off x="3116867" y="3853442"/>
            <a:ext cx="1319228" cy="695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8" name="TextBox 3"/>
          <p:cNvSpPr txBox="1">
            <a:spLocks noChangeArrowheads="1"/>
          </p:cNvSpPr>
          <p:nvPr/>
        </p:nvSpPr>
        <p:spPr bwMode="auto">
          <a:xfrm>
            <a:off x="1523203" y="1752815"/>
            <a:ext cx="1076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Headworks</a:t>
            </a:r>
          </a:p>
        </p:txBody>
      </p:sp>
      <p:sp>
        <p:nvSpPr>
          <p:cNvPr id="59" name="TextBox 4"/>
          <p:cNvSpPr txBox="1">
            <a:spLocks noChangeArrowheads="1"/>
          </p:cNvSpPr>
          <p:nvPr/>
        </p:nvSpPr>
        <p:spPr bwMode="auto">
          <a:xfrm>
            <a:off x="2614225" y="1753013"/>
            <a:ext cx="10763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Primary</a:t>
            </a:r>
          </a:p>
        </p:txBody>
      </p:sp>
      <p:sp>
        <p:nvSpPr>
          <p:cNvPr id="60" name="TextBox 5"/>
          <p:cNvSpPr txBox="1">
            <a:spLocks noChangeArrowheads="1"/>
          </p:cNvSpPr>
          <p:nvPr/>
        </p:nvSpPr>
        <p:spPr bwMode="auto">
          <a:xfrm>
            <a:off x="3598994" y="1752871"/>
            <a:ext cx="10763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Secondary</a:t>
            </a:r>
          </a:p>
        </p:txBody>
      </p:sp>
      <p:sp>
        <p:nvSpPr>
          <p:cNvPr id="61" name="TextBox 6"/>
          <p:cNvSpPr txBox="1">
            <a:spLocks noChangeArrowheads="1"/>
          </p:cNvSpPr>
          <p:nvPr/>
        </p:nvSpPr>
        <p:spPr bwMode="auto">
          <a:xfrm>
            <a:off x="4642392" y="1757232"/>
            <a:ext cx="1181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Tertiary</a:t>
            </a:r>
          </a:p>
        </p:txBody>
      </p:sp>
      <p:pic>
        <p:nvPicPr>
          <p:cNvPr id="62" name="Picture 17" descr="WEFgraphics-Headworks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505" y="2130893"/>
            <a:ext cx="723331" cy="509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18" descr="WEFgraphics-PrimaryTreatment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004" y="2151815"/>
            <a:ext cx="630484" cy="505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19" descr="WEFgraphics-SecndaryTreatment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689" y="2076031"/>
            <a:ext cx="760935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20" descr="WEFgraphics-TertiaryDisinfection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725" y="2130893"/>
            <a:ext cx="731949" cy="55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9" name="Straight Arrow Connector 21"/>
          <p:cNvCxnSpPr>
            <a:cxnSpLocks noChangeShapeType="1"/>
          </p:cNvCxnSpPr>
          <p:nvPr/>
        </p:nvCxnSpPr>
        <p:spPr bwMode="auto">
          <a:xfrm>
            <a:off x="971550" y="2340443"/>
            <a:ext cx="764130" cy="0"/>
          </a:xfrm>
          <a:prstGeom prst="straightConnector1">
            <a:avLst/>
          </a:prstGeom>
          <a:noFill/>
          <a:ln w="28575" algn="ctr">
            <a:solidFill>
              <a:schemeClr val="bg2">
                <a:lumMod val="25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Straight Arrow Connector 22"/>
          <p:cNvCxnSpPr>
            <a:cxnSpLocks noChangeShapeType="1"/>
          </p:cNvCxnSpPr>
          <p:nvPr/>
        </p:nvCxnSpPr>
        <p:spPr bwMode="auto">
          <a:xfrm>
            <a:off x="2483390" y="2329615"/>
            <a:ext cx="323850" cy="0"/>
          </a:xfrm>
          <a:prstGeom prst="straightConnector1">
            <a:avLst/>
          </a:prstGeom>
          <a:noFill/>
          <a:ln w="28575" algn="ctr">
            <a:solidFill>
              <a:schemeClr val="bg2">
                <a:lumMod val="50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Straight Arrow Connector 23"/>
          <p:cNvCxnSpPr>
            <a:cxnSpLocks noChangeShapeType="1"/>
          </p:cNvCxnSpPr>
          <p:nvPr/>
        </p:nvCxnSpPr>
        <p:spPr bwMode="auto">
          <a:xfrm>
            <a:off x="3445613" y="2322093"/>
            <a:ext cx="323850" cy="0"/>
          </a:xfrm>
          <a:prstGeom prst="straightConnector1">
            <a:avLst/>
          </a:prstGeom>
          <a:noFill/>
          <a:ln w="28575" algn="ctr">
            <a:solidFill>
              <a:schemeClr val="bg2">
                <a:lumMod val="75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Straight Arrow Connector 24"/>
          <p:cNvCxnSpPr>
            <a:cxnSpLocks noChangeShapeType="1"/>
          </p:cNvCxnSpPr>
          <p:nvPr/>
        </p:nvCxnSpPr>
        <p:spPr bwMode="auto">
          <a:xfrm>
            <a:off x="4500977" y="2306915"/>
            <a:ext cx="323850" cy="0"/>
          </a:xfrm>
          <a:prstGeom prst="straightConnector1">
            <a:avLst/>
          </a:prstGeom>
          <a:noFill/>
          <a:ln w="28575" algn="ctr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Arrow Connector 25"/>
          <p:cNvCxnSpPr>
            <a:cxnSpLocks noChangeShapeType="1"/>
          </p:cNvCxnSpPr>
          <p:nvPr/>
        </p:nvCxnSpPr>
        <p:spPr bwMode="auto">
          <a:xfrm>
            <a:off x="6755551" y="2247463"/>
            <a:ext cx="564065" cy="0"/>
          </a:xfrm>
          <a:prstGeom prst="straightConnector1">
            <a:avLst/>
          </a:prstGeom>
          <a:noFill/>
          <a:ln w="28575" algn="ctr">
            <a:solidFill>
              <a:schemeClr val="accent1">
                <a:lumMod val="75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" name="TextBox 6"/>
          <p:cNvSpPr txBox="1">
            <a:spLocks noChangeArrowheads="1"/>
          </p:cNvSpPr>
          <p:nvPr/>
        </p:nvSpPr>
        <p:spPr bwMode="auto">
          <a:xfrm>
            <a:off x="5802854" y="1809499"/>
            <a:ext cx="11811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400" dirty="0">
                <a:latin typeface="Arial" panose="020B0604020202020204" pitchFamily="34" charset="0"/>
              </a:rPr>
              <a:t>Disinfection</a:t>
            </a:r>
          </a:p>
        </p:txBody>
      </p:sp>
      <p:cxnSp>
        <p:nvCxnSpPr>
          <p:cNvPr id="75" name="Straight Arrow Connector 24"/>
          <p:cNvCxnSpPr>
            <a:cxnSpLocks noChangeShapeType="1"/>
          </p:cNvCxnSpPr>
          <p:nvPr/>
        </p:nvCxnSpPr>
        <p:spPr bwMode="auto">
          <a:xfrm>
            <a:off x="5661567" y="2304456"/>
            <a:ext cx="323850" cy="0"/>
          </a:xfrm>
          <a:prstGeom prst="straightConnector1">
            <a:avLst/>
          </a:prstGeom>
          <a:noFill/>
          <a:ln w="28575" algn="ctr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" name="Rectangle 75"/>
          <p:cNvSpPr/>
          <p:nvPr/>
        </p:nvSpPr>
        <p:spPr bwMode="auto">
          <a:xfrm>
            <a:off x="4869174" y="2092193"/>
            <a:ext cx="727536" cy="569749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latin typeface="Humanst521 BT" pitchFamily="34" charset="0"/>
            </a:endParaRPr>
          </a:p>
        </p:txBody>
      </p:sp>
      <p:sp>
        <p:nvSpPr>
          <p:cNvPr id="77" name="TextBox 7"/>
          <p:cNvSpPr txBox="1">
            <a:spLocks noChangeArrowheads="1"/>
          </p:cNvSpPr>
          <p:nvPr/>
        </p:nvSpPr>
        <p:spPr bwMode="auto">
          <a:xfrm>
            <a:off x="7422674" y="1774211"/>
            <a:ext cx="2560855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umanst521 BT"/>
                <a:cs typeface="Arial" panose="020B0604020202020204" pitchFamily="34" charset="0"/>
              </a:defRPr>
            </a:lvl9pPr>
          </a:lstStyle>
          <a:p>
            <a:r>
              <a:rPr lang="en-US" altLang="en-US" sz="1400" dirty="0">
                <a:latin typeface="Arial" panose="020B0604020202020204" pitchFamily="34" charset="0"/>
              </a:rPr>
              <a:t>Discharge (</a:t>
            </a:r>
            <a:r>
              <a:rPr lang="en-US" altLang="en-US" sz="1200" dirty="0">
                <a:latin typeface="Arial" panose="020B0604020202020204" pitchFamily="34" charset="0"/>
              </a:rPr>
              <a:t>Ocean/Bay/River)</a:t>
            </a:r>
            <a:endParaRPr lang="en-US" altLang="en-US" sz="1400" dirty="0">
              <a:latin typeface="Arial" panose="020B0604020202020204" pitchFamily="34" charset="0"/>
            </a:endParaRPr>
          </a:p>
          <a:p>
            <a:br>
              <a:rPr lang="en-US" altLang="en-US" sz="800" dirty="0">
                <a:latin typeface="Arial" panose="020B0604020202020204" pitchFamily="34" charset="0"/>
              </a:rPr>
            </a:br>
            <a:r>
              <a:rPr lang="en-US" altLang="en-US" sz="1400" dirty="0">
                <a:latin typeface="Arial" panose="020B0604020202020204" pitchFamily="34" charset="0"/>
              </a:rPr>
              <a:t>Aquifer Storage &amp; Recovery</a:t>
            </a:r>
          </a:p>
          <a:p>
            <a:endParaRPr lang="en-US" altLang="en-US" sz="800" dirty="0">
              <a:latin typeface="Arial" panose="020B0604020202020204" pitchFamily="34" charset="0"/>
            </a:endParaRPr>
          </a:p>
          <a:p>
            <a:r>
              <a:rPr lang="en-US" altLang="en-US" sz="1400" dirty="0">
                <a:latin typeface="Arial" panose="020B0604020202020204" pitchFamily="34" charset="0"/>
              </a:rPr>
              <a:t>Reuse </a:t>
            </a:r>
            <a:r>
              <a:rPr lang="en-US" altLang="en-US" sz="1200" dirty="0">
                <a:latin typeface="Arial" panose="020B0604020202020204" pitchFamily="34" charset="0"/>
              </a:rPr>
              <a:t>(Title 22/Indirect/Direct)</a:t>
            </a:r>
            <a:endParaRPr lang="en-US" altLang="en-US" sz="1400" dirty="0">
              <a:latin typeface="Arial" panose="020B0604020202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 bwMode="auto">
          <a:xfrm>
            <a:off x="7369788" y="1814596"/>
            <a:ext cx="2714" cy="914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1968B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6630635" y="3082104"/>
            <a:ext cx="4149760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Partnership with startups (bioplastics, bioCH</a:t>
            </a:r>
            <a:r>
              <a:rPr lang="en-US" sz="1400" baseline="-25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3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OH)</a:t>
            </a:r>
          </a:p>
          <a:p>
            <a:pPr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Onsite Use (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Fuel Cells, Combined Heat &amp; Power (CHP)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)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endParaRPr lang="en-US" sz="800" dirty="0">
              <a:solidFill>
                <a:schemeClr val="bg1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Renewable Natural Gas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Use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Pipeline Injection</a:t>
            </a:r>
          </a:p>
          <a:p>
            <a:pPr>
              <a:defRPr/>
            </a:pPr>
            <a:endParaRPr lang="en-US" sz="800" dirty="0">
              <a:solidFill>
                <a:schemeClr val="bg1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strike="sngStrike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Abatement (Flare)</a:t>
            </a:r>
          </a:p>
        </p:txBody>
      </p:sp>
      <p:cxnSp>
        <p:nvCxnSpPr>
          <p:cNvPr id="85" name="Straight Connector 84"/>
          <p:cNvCxnSpPr/>
          <p:nvPr/>
        </p:nvCxnSpPr>
        <p:spPr bwMode="auto">
          <a:xfrm>
            <a:off x="6601396" y="3329604"/>
            <a:ext cx="0" cy="140963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365380" y="5337804"/>
            <a:ext cx="1181100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Biosolids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30084" y="5092620"/>
            <a:ext cx="428974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Land Application / Compost / Co-compost</a:t>
            </a:r>
          </a:p>
          <a:p>
            <a:pPr>
              <a:defRPr/>
            </a:pPr>
            <a:endParaRPr lang="en-US" sz="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Dewatering Dryer</a:t>
            </a:r>
          </a:p>
          <a:p>
            <a:pPr>
              <a:defRPr/>
            </a:pPr>
            <a:endParaRPr lang="en-US" sz="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Emerging Technology 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(e.g., pyrolysis, hydrolysis)</a:t>
            </a:r>
            <a:endParaRPr lang="en-US" sz="14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endParaRPr lang="en-US" sz="12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Landfill 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(for ADC or disposal)</a:t>
            </a:r>
            <a:endParaRPr lang="en-US" sz="14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4741228" y="4310345"/>
            <a:ext cx="3175" cy="100806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5347770" y="5642535"/>
            <a:ext cx="1387574" cy="438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H="1">
            <a:off x="6800291" y="5155724"/>
            <a:ext cx="10566" cy="128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3" name="Picture 15" descr="WEFgraphics-DigestateTruck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402" y="3910046"/>
            <a:ext cx="1043558" cy="41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16" descr="WEFgraphics-FoodWasteTruck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357" y="5423173"/>
            <a:ext cx="983118" cy="4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A664F2AA-05C8-4A90-A0FE-A8053519CCFE}"/>
              </a:ext>
            </a:extLst>
          </p:cNvPr>
          <p:cNvSpPr/>
          <p:nvPr/>
        </p:nvSpPr>
        <p:spPr>
          <a:xfrm>
            <a:off x="638174" y="149337"/>
            <a:ext cx="8994924" cy="536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2"/>
                </a:solidFill>
              </a:rPr>
              <a:t>Representative WWTP</a:t>
            </a:r>
          </a:p>
        </p:txBody>
      </p:sp>
      <p:pic>
        <p:nvPicPr>
          <p:cNvPr id="55" name="Picture 54" descr="A close up of a logo&#10;&#10;Description generated with high confidence">
            <a:extLst>
              <a:ext uri="{FF2B5EF4-FFF2-40B4-BE49-F238E27FC236}">
                <a16:creationId xmlns:a16="http://schemas.microsoft.com/office/drawing/2014/main" id="{8C113D2B-7724-407E-B9DD-6C214D1AE53D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" t="807" r="53644" b="1735"/>
          <a:stretch/>
        </p:blipFill>
        <p:spPr>
          <a:xfrm>
            <a:off x="180975" y="186710"/>
            <a:ext cx="457200" cy="46151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0103B18-3B41-44AD-97CB-AF5A8908D3C3}"/>
              </a:ext>
            </a:extLst>
          </p:cNvPr>
          <p:cNvSpPr/>
          <p:nvPr/>
        </p:nvSpPr>
        <p:spPr>
          <a:xfrm>
            <a:off x="1523203" y="1588770"/>
            <a:ext cx="3074863" cy="1328083"/>
          </a:xfrm>
          <a:prstGeom prst="rect">
            <a:avLst/>
          </a:prstGeom>
          <a:noFill/>
          <a:ln w="19050">
            <a:solidFill>
              <a:schemeClr val="accent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EED472-C92D-418D-AA7F-FFA48733BC28}"/>
              </a:ext>
            </a:extLst>
          </p:cNvPr>
          <p:cNvSpPr txBox="1"/>
          <p:nvPr/>
        </p:nvSpPr>
        <p:spPr>
          <a:xfrm>
            <a:off x="154367" y="2152340"/>
            <a:ext cx="88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sewage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453D3C-F445-4235-AF97-8C3E699F866D}"/>
              </a:ext>
            </a:extLst>
          </p:cNvPr>
          <p:cNvSpPr txBox="1"/>
          <p:nvPr/>
        </p:nvSpPr>
        <p:spPr>
          <a:xfrm>
            <a:off x="1433728" y="1223677"/>
            <a:ext cx="3237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efficiency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upgrade opportunities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9D9305F-2AD3-4DFE-A44E-183EB8003F9F}"/>
              </a:ext>
            </a:extLst>
          </p:cNvPr>
          <p:cNvSpPr/>
          <p:nvPr/>
        </p:nvSpPr>
        <p:spPr>
          <a:xfrm>
            <a:off x="1537341" y="3455881"/>
            <a:ext cx="3900494" cy="1328083"/>
          </a:xfrm>
          <a:prstGeom prst="rect">
            <a:avLst/>
          </a:prstGeom>
          <a:noFill/>
          <a:ln w="19050">
            <a:solidFill>
              <a:schemeClr val="accent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19C61E3-CA0D-4611-B3FA-3A31A7276A67}"/>
              </a:ext>
            </a:extLst>
          </p:cNvPr>
          <p:cNvSpPr txBox="1"/>
          <p:nvPr/>
        </p:nvSpPr>
        <p:spPr>
          <a:xfrm>
            <a:off x="1523203" y="4829253"/>
            <a:ext cx="2133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methane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prevention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through co-digestion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0BE1CD5-CB96-4994-BE9D-56E5A57717A5}"/>
              </a:ext>
            </a:extLst>
          </p:cNvPr>
          <p:cNvSpPr txBox="1"/>
          <p:nvPr/>
        </p:nvSpPr>
        <p:spPr>
          <a:xfrm>
            <a:off x="8757803" y="3912787"/>
            <a:ext cx="2088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renewable energy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resource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production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07F1BE2-FBD9-4584-A8EA-D7B1CF3FBED4}"/>
              </a:ext>
            </a:extLst>
          </p:cNvPr>
          <p:cNvSpPr/>
          <p:nvPr/>
        </p:nvSpPr>
        <p:spPr>
          <a:xfrm>
            <a:off x="6668401" y="3082104"/>
            <a:ext cx="4165445" cy="1455625"/>
          </a:xfrm>
          <a:prstGeom prst="rect">
            <a:avLst/>
          </a:prstGeom>
          <a:noFill/>
          <a:ln w="19050">
            <a:solidFill>
              <a:schemeClr val="accent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E8DD0E5-9B2F-46C4-B3FB-2627E10C974E}"/>
              </a:ext>
            </a:extLst>
          </p:cNvPr>
          <p:cNvSpPr/>
          <p:nvPr/>
        </p:nvSpPr>
        <p:spPr>
          <a:xfrm>
            <a:off x="6873319" y="5068377"/>
            <a:ext cx="3509043" cy="1008062"/>
          </a:xfrm>
          <a:prstGeom prst="rect">
            <a:avLst/>
          </a:prstGeom>
          <a:noFill/>
          <a:ln w="19050">
            <a:solidFill>
              <a:schemeClr val="accent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BB647CE-6BA0-45C5-8069-7349F0287DAC}"/>
              </a:ext>
            </a:extLst>
          </p:cNvPr>
          <p:cNvSpPr txBox="1"/>
          <p:nvPr/>
        </p:nvSpPr>
        <p:spPr>
          <a:xfrm>
            <a:off x="10333147" y="5190216"/>
            <a:ext cx="1749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</a:t>
            </a:r>
            <a:r>
              <a:rPr lang="en-US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reduction 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sequestration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B90EB70-CB4C-6D4B-A61D-A5AEFD568577}"/>
              </a:ext>
            </a:extLst>
          </p:cNvPr>
          <p:cNvSpPr/>
          <p:nvPr/>
        </p:nvSpPr>
        <p:spPr>
          <a:xfrm>
            <a:off x="169277" y="947156"/>
            <a:ext cx="11868051" cy="5602281"/>
          </a:xfrm>
          <a:prstGeom prst="rect">
            <a:avLst/>
          </a:prstGeom>
          <a:noFill/>
          <a:ln w="19050">
            <a:solidFill>
              <a:schemeClr val="accent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0C378A8-D7F5-864D-A417-DFF86CE1CE9E}"/>
              </a:ext>
            </a:extLst>
          </p:cNvPr>
          <p:cNvSpPr txBox="1"/>
          <p:nvPr/>
        </p:nvSpPr>
        <p:spPr>
          <a:xfrm>
            <a:off x="6735344" y="561328"/>
            <a:ext cx="4894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Advanced Energy System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: microgrid and storage</a:t>
            </a:r>
          </a:p>
        </p:txBody>
      </p:sp>
    </p:spTree>
    <p:extLst>
      <p:ext uri="{BB962C8B-B14F-4D97-AF65-F5344CB8AC3E}">
        <p14:creationId xmlns:p14="http://schemas.microsoft.com/office/powerpoint/2010/main" val="245070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B73342A9-28BD-41D9-AC01-1279F3068EB5}"/>
              </a:ext>
            </a:extLst>
          </p:cNvPr>
          <p:cNvSpPr txBox="1"/>
          <p:nvPr/>
        </p:nvSpPr>
        <p:spPr>
          <a:xfrm>
            <a:off x="406510" y="369401"/>
            <a:ext cx="1120082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spc="150" dirty="0">
                <a:solidFill>
                  <a:schemeClr val="tx2"/>
                </a:solidFill>
                <a:latin typeface="Arial Black" panose="020B0A04020102020204" pitchFamily="34" charset="0"/>
              </a:rPr>
              <a:t>Climate  Tech  Finance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62E3B1-27C5-468E-8D7D-6A6D84229DB3}"/>
              </a:ext>
            </a:extLst>
          </p:cNvPr>
          <p:cNvSpPr txBox="1"/>
          <p:nvPr/>
        </p:nvSpPr>
        <p:spPr>
          <a:xfrm>
            <a:off x="1642188" y="2476678"/>
            <a:ext cx="13083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❶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DF71B7-82A4-4992-8499-716600CA8645}"/>
              </a:ext>
            </a:extLst>
          </p:cNvPr>
          <p:cNvSpPr txBox="1"/>
          <p:nvPr/>
        </p:nvSpPr>
        <p:spPr>
          <a:xfrm>
            <a:off x="5298543" y="2476678"/>
            <a:ext cx="13083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❷</a:t>
            </a:r>
            <a:endParaRPr lang="en-US" sz="6600" dirty="0">
              <a:solidFill>
                <a:schemeClr val="accent5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66833B-1C51-4888-AAE7-B0C9EEC652D6}"/>
              </a:ext>
            </a:extLst>
          </p:cNvPr>
          <p:cNvSpPr txBox="1"/>
          <p:nvPr/>
        </p:nvSpPr>
        <p:spPr>
          <a:xfrm>
            <a:off x="9055759" y="2476678"/>
            <a:ext cx="13083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❸</a:t>
            </a:r>
            <a:endParaRPr lang="en-US" sz="6600" dirty="0">
              <a:solidFill>
                <a:schemeClr val="accent3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29EF4B-F081-4B52-87AD-35B6EFBBFD99}"/>
              </a:ext>
            </a:extLst>
          </p:cNvPr>
          <p:cNvSpPr txBox="1"/>
          <p:nvPr/>
        </p:nvSpPr>
        <p:spPr>
          <a:xfrm>
            <a:off x="540094" y="4149814"/>
            <a:ext cx="351255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6"/>
                </a:solidFill>
              </a:rPr>
              <a:t>Collaboration around </a:t>
            </a:r>
            <a:r>
              <a:rPr lang="en-US" sz="3600" b="1" dirty="0">
                <a:solidFill>
                  <a:schemeClr val="accent6"/>
                </a:solidFill>
              </a:rPr>
              <a:t>Your Ideas and Plans </a:t>
            </a:r>
            <a:r>
              <a:rPr lang="en-US" sz="3200" dirty="0">
                <a:solidFill>
                  <a:schemeClr val="accent6"/>
                </a:solidFill>
              </a:rPr>
              <a:t>to GHGs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6935E5-D68E-442A-8A75-73802F5D1606}"/>
              </a:ext>
            </a:extLst>
          </p:cNvPr>
          <p:cNvSpPr txBox="1"/>
          <p:nvPr/>
        </p:nvSpPr>
        <p:spPr>
          <a:xfrm>
            <a:off x="4404779" y="3935835"/>
            <a:ext cx="309589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/>
                </a:solidFill>
              </a:rPr>
              <a:t>Support</a:t>
            </a:r>
            <a:r>
              <a:rPr lang="en-US" sz="3200" b="1" dirty="0">
                <a:solidFill>
                  <a:schemeClr val="accent5"/>
                </a:solidFill>
              </a:rPr>
              <a:t> </a:t>
            </a:r>
          </a:p>
          <a:p>
            <a:pPr algn="ctr"/>
            <a:r>
              <a:rPr lang="en-US" sz="3200" b="1" dirty="0">
                <a:solidFill>
                  <a:schemeClr val="accent5"/>
                </a:solidFill>
              </a:rPr>
              <a:t>for Technology </a:t>
            </a:r>
            <a:r>
              <a:rPr lang="en-US" sz="3200" dirty="0">
                <a:solidFill>
                  <a:schemeClr val="accent5"/>
                </a:solidFill>
              </a:rPr>
              <a:t>Evaluation and Partnership</a:t>
            </a:r>
            <a:endParaRPr lang="en-US" sz="3200" b="1" dirty="0">
              <a:solidFill>
                <a:schemeClr val="accent5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CC68AB-73C3-4E51-B276-0852E5F7F93E}"/>
              </a:ext>
            </a:extLst>
          </p:cNvPr>
          <p:cNvSpPr txBox="1"/>
          <p:nvPr/>
        </p:nvSpPr>
        <p:spPr>
          <a:xfrm>
            <a:off x="7982756" y="4151278"/>
            <a:ext cx="36245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3"/>
                </a:solidFill>
              </a:rPr>
              <a:t>Finance Planning for </a:t>
            </a:r>
            <a:r>
              <a:rPr lang="en-US" sz="3600" b="1" dirty="0">
                <a:solidFill>
                  <a:schemeClr val="accent3"/>
                </a:solidFill>
              </a:rPr>
              <a:t>Acceleration of</a:t>
            </a:r>
            <a:br>
              <a:rPr lang="en-US" sz="3600" dirty="0">
                <a:solidFill>
                  <a:schemeClr val="accent3"/>
                </a:solidFill>
              </a:rPr>
            </a:br>
            <a:r>
              <a:rPr lang="en-US" sz="3600" b="1" dirty="0">
                <a:solidFill>
                  <a:schemeClr val="accent3"/>
                </a:solidFill>
              </a:rPr>
              <a:t>Tech Deployment</a:t>
            </a:r>
            <a:endParaRPr lang="en-US" sz="32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9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18" grpId="0"/>
      <p:bldP spid="4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C542A29C-606C-49BF-8EA0-8547C9E30D91}"/>
              </a:ext>
            </a:extLst>
          </p:cNvPr>
          <p:cNvSpPr txBox="1"/>
          <p:nvPr/>
        </p:nvSpPr>
        <p:spPr>
          <a:xfrm>
            <a:off x="4810125" y="5261923"/>
            <a:ext cx="6864046" cy="971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Biomethane to Bioproducts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:  </a:t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connect wastewater treatment plants and startups developing novel technologies that turn biogas into bioproducts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C438FDF-6DF1-4F05-9125-EBE54FDC6318}"/>
              </a:ext>
            </a:extLst>
          </p:cNvPr>
          <p:cNvSpPr txBox="1"/>
          <p:nvPr/>
        </p:nvSpPr>
        <p:spPr>
          <a:xfrm>
            <a:off x="4810125" y="3394016"/>
            <a:ext cx="6162674" cy="95065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2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Residential Battery Storage Systems</a:t>
            </a:r>
            <a:r>
              <a:rPr lang="en-US" sz="2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</a:p>
          <a:p>
            <a:r>
              <a:rPr 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revolving loan to enable 4000+% scaleup by end of 2021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7B5F3E-343E-4259-803A-8EA04DA55CE4}"/>
              </a:ext>
            </a:extLst>
          </p:cNvPr>
          <p:cNvSpPr txBox="1"/>
          <p:nvPr/>
        </p:nvSpPr>
        <p:spPr>
          <a:xfrm>
            <a:off x="4769004" y="1623960"/>
            <a:ext cx="6864046" cy="90925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chemeClr val="accent3"/>
                </a:solidFill>
              </a:rPr>
              <a:t>Microgrid Implementation at Medium-sized WWTP</a:t>
            </a:r>
            <a:r>
              <a:rPr lang="en-US" sz="2400" dirty="0">
                <a:solidFill>
                  <a:schemeClr val="accent3"/>
                </a:solidFill>
              </a:rPr>
              <a:t>: </a:t>
            </a:r>
            <a:br>
              <a:rPr lang="en-US" sz="2400" dirty="0">
                <a:solidFill>
                  <a:schemeClr val="accent3"/>
                </a:solidFill>
              </a:rPr>
            </a:br>
            <a:r>
              <a:rPr lang="en-US" sz="2000" dirty="0">
                <a:solidFill>
                  <a:schemeClr val="accent3"/>
                </a:solidFill>
              </a:rPr>
              <a:t>financing for $4M implementation of microgrid control system</a:t>
            </a:r>
            <a:endParaRPr lang="en-US" sz="2400" dirty="0">
              <a:solidFill>
                <a:schemeClr val="accent3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2F84BDB-9EF6-4982-BED5-B0F001E1BB97}"/>
              </a:ext>
            </a:extLst>
          </p:cNvPr>
          <p:cNvSpPr txBox="1"/>
          <p:nvPr/>
        </p:nvSpPr>
        <p:spPr>
          <a:xfrm>
            <a:off x="517829" y="1693865"/>
            <a:ext cx="34731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Loan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B2C70F5-A645-425F-BFC1-C1E2EB468009}"/>
              </a:ext>
            </a:extLst>
          </p:cNvPr>
          <p:cNvCxnSpPr>
            <a:cxnSpLocks/>
          </p:cNvCxnSpPr>
          <p:nvPr/>
        </p:nvCxnSpPr>
        <p:spPr>
          <a:xfrm>
            <a:off x="517829" y="4873170"/>
            <a:ext cx="1129317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34CD0F-C04D-4FBC-962A-7789B8CFE969}"/>
              </a:ext>
            </a:extLst>
          </p:cNvPr>
          <p:cNvCxnSpPr>
            <a:cxnSpLocks/>
          </p:cNvCxnSpPr>
          <p:nvPr/>
        </p:nvCxnSpPr>
        <p:spPr>
          <a:xfrm>
            <a:off x="517829" y="2882445"/>
            <a:ext cx="11207446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7E476B6-C858-4DD9-B811-0CBEBABDB449}"/>
              </a:ext>
            </a:extLst>
          </p:cNvPr>
          <p:cNvSpPr txBox="1"/>
          <p:nvPr/>
        </p:nvSpPr>
        <p:spPr>
          <a:xfrm>
            <a:off x="540133" y="3269181"/>
            <a:ext cx="3450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Loan</a:t>
            </a:r>
          </a:p>
          <a:p>
            <a:pPr algn="ctr"/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Guarantee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3A622EE-BC72-49C1-9B28-35D486103C54}"/>
              </a:ext>
            </a:extLst>
          </p:cNvPr>
          <p:cNvSpPr txBox="1"/>
          <p:nvPr/>
        </p:nvSpPr>
        <p:spPr>
          <a:xfrm>
            <a:off x="540133" y="5393957"/>
            <a:ext cx="3955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Matchmaking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267542-40F3-4A65-98A4-7BFC62C4E4F0}"/>
              </a:ext>
            </a:extLst>
          </p:cNvPr>
          <p:cNvSpPr txBox="1"/>
          <p:nvPr/>
        </p:nvSpPr>
        <p:spPr>
          <a:xfrm>
            <a:off x="540133" y="336211"/>
            <a:ext cx="10512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The following are examples of Climate Tech Finance projects:</a:t>
            </a:r>
          </a:p>
        </p:txBody>
      </p:sp>
    </p:spTree>
    <p:extLst>
      <p:ext uri="{BB962C8B-B14F-4D97-AF65-F5344CB8AC3E}">
        <p14:creationId xmlns:p14="http://schemas.microsoft.com/office/powerpoint/2010/main" val="306992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6" grpId="0"/>
      <p:bldP spid="32" grpId="0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alpha val="5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12712</TotalTime>
  <Words>1054</Words>
  <Application>Microsoft Macintosh PowerPoint</Application>
  <PresentationFormat>Widescreen</PresentationFormat>
  <Paragraphs>202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Cambria Math</vt:lpstr>
      <vt:lpstr>Humanst521 BT</vt:lpstr>
      <vt:lpstr>Wingdings</vt:lpstr>
      <vt:lpstr>Office Theme</vt:lpstr>
      <vt:lpstr>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Chad White</dc:creator>
  <cp:lastModifiedBy>Chad White</cp:lastModifiedBy>
  <cp:revision>172</cp:revision>
  <dcterms:created xsi:type="dcterms:W3CDTF">2019-07-02T19:11:09Z</dcterms:created>
  <dcterms:modified xsi:type="dcterms:W3CDTF">2019-11-15T11:07:10Z</dcterms:modified>
</cp:coreProperties>
</file>