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66C"/>
    <a:srgbClr val="F5A81A"/>
    <a:srgbClr val="1E75A9"/>
    <a:srgbClr val="1C9742"/>
    <a:srgbClr val="ED2C26"/>
    <a:srgbClr val="5A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5" autoAdjust="0"/>
    <p:restoredTop sz="96400" autoAdjust="0"/>
  </p:normalViewPr>
  <p:slideViewPr>
    <p:cSldViewPr snapToGrid="0" showGuides="1">
      <p:cViewPr varScale="1">
        <p:scale>
          <a:sx n="74" d="100"/>
          <a:sy n="74" d="100"/>
        </p:scale>
        <p:origin x="3528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AAF5DE0E-87AF-4B72-A43A-02820F08C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6" y="896"/>
            <a:ext cx="7771707" cy="10056608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D7F85672-ED58-4CDF-A372-F08B0F4F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276" y="1098660"/>
            <a:ext cx="3492131" cy="55477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5A81A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gif"/><Relationship Id="rId7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gif"/><Relationship Id="rId10" Type="http://schemas.openxmlformats.org/officeDocument/2006/relationships/image" Target="../media/image10.jpg"/><Relationship Id="rId4" Type="http://schemas.openxmlformats.org/officeDocument/2006/relationships/image" Target="../media/image4.gif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 descr="2020年10月25日至31日  &#10;">
            <a:extLst>
              <a:ext uri="{FF2B5EF4-FFF2-40B4-BE49-F238E27FC236}">
                <a16:creationId xmlns:a16="http://schemas.microsoft.com/office/drawing/2014/main" id="{DBD22963-2639-49D5-9B31-E5D252FD1D46}"/>
              </a:ext>
            </a:extLst>
          </p:cNvPr>
          <p:cNvSpPr/>
          <p:nvPr/>
        </p:nvSpPr>
        <p:spPr>
          <a:xfrm>
            <a:off x="3819341" y="1582590"/>
            <a:ext cx="3416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dirty="0"/>
              <a:t>2020</a:t>
            </a:r>
            <a:r>
              <a:rPr lang="zh-CN" altLang="en-US" sz="2400" dirty="0"/>
              <a:t>年</a:t>
            </a:r>
            <a:r>
              <a:rPr lang="en-US" sz="2400" dirty="0"/>
              <a:t>10</a:t>
            </a:r>
            <a:r>
              <a:rPr lang="zh-CN" altLang="en-US" sz="2400" dirty="0"/>
              <a:t>月</a:t>
            </a:r>
            <a:r>
              <a:rPr lang="en-US" sz="2400" dirty="0"/>
              <a:t>25</a:t>
            </a:r>
            <a:r>
              <a:rPr lang="zh-CN" altLang="en-US" sz="2400" dirty="0"/>
              <a:t>日至</a:t>
            </a:r>
            <a:r>
              <a:rPr lang="en-US" sz="2400" dirty="0"/>
              <a:t>31</a:t>
            </a:r>
            <a:r>
              <a:rPr lang="zh-CN" altLang="en-US" sz="2400" dirty="0"/>
              <a:t>日</a:t>
            </a:r>
            <a:r>
              <a:rPr lang="en-US" sz="2400" dirty="0"/>
              <a:t> 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8" name="Graphic 2">
            <a:extLst>
              <a:ext uri="{FF2B5EF4-FFF2-40B4-BE49-F238E27FC236}">
                <a16:creationId xmlns:a16="http://schemas.microsoft.com/office/drawing/2014/main" id="{B1F277A9-F206-469F-B4A9-820DB1F575DB}"/>
              </a:ext>
            </a:extLst>
          </p:cNvPr>
          <p:cNvGrpSpPr/>
          <p:nvPr/>
        </p:nvGrpSpPr>
        <p:grpSpPr>
          <a:xfrm>
            <a:off x="3805954" y="2128808"/>
            <a:ext cx="3454576" cy="1666023"/>
            <a:chOff x="3805954" y="2128808"/>
            <a:chExt cx="3454576" cy="1666023"/>
          </a:xfrm>
          <a:solidFill>
            <a:srgbClr val="FFFFFF"/>
          </a:solidFill>
        </p:grpSpPr>
        <p:sp>
          <p:nvSpPr>
            <p:cNvPr id="19" name="TextBox 18" descr="全国行动&#10;">
              <a:extLst>
                <a:ext uri="{FF2B5EF4-FFF2-40B4-BE49-F238E27FC236}">
                  <a16:creationId xmlns:a16="http://schemas.microsoft.com/office/drawing/2014/main" id="{143F3BCB-0527-4E3B-B99C-0B6A5A7EB10A}"/>
                </a:ext>
              </a:extLst>
            </p:cNvPr>
            <p:cNvSpPr txBox="1"/>
            <p:nvPr/>
          </p:nvSpPr>
          <p:spPr>
            <a:xfrm>
              <a:off x="3714514" y="3061757"/>
              <a:ext cx="2935321" cy="7787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415" spc="0" baseline="0" dirty="0" err="1">
                  <a:solidFill>
                    <a:srgbClr val="FFFFFF"/>
                  </a:solidFill>
                  <a:latin typeface="SimSun"/>
                  <a:ea typeface="SimSun"/>
                  <a:sym typeface="SimSun"/>
                  <a:rtl val="0"/>
                </a:rPr>
                <a:t>全国行动</a:t>
              </a:r>
              <a:endParaRPr lang="en-US" sz="5415" spc="0" baseline="0" dirty="0">
                <a:solidFill>
                  <a:srgbClr val="FFFFFF"/>
                </a:solidFill>
                <a:latin typeface="SimSun"/>
                <a:ea typeface="SimSun"/>
                <a:sym typeface="SimSun"/>
                <a:rtl val="0"/>
              </a:endParaRPr>
            </a:p>
          </p:txBody>
        </p:sp>
        <p:grpSp>
          <p:nvGrpSpPr>
            <p:cNvPr id="20" name="Graphic 2">
              <a:extLst>
                <a:ext uri="{FF2B5EF4-FFF2-40B4-BE49-F238E27FC236}">
                  <a16:creationId xmlns:a16="http://schemas.microsoft.com/office/drawing/2014/main" id="{B1F277A9-F206-469F-B4A9-820DB1F575DB}"/>
                </a:ext>
              </a:extLst>
            </p:cNvPr>
            <p:cNvGrpSpPr/>
            <p:nvPr/>
          </p:nvGrpSpPr>
          <p:grpSpPr>
            <a:xfrm>
              <a:off x="3807226" y="2128808"/>
              <a:ext cx="3453304" cy="1666023"/>
              <a:chOff x="3807226" y="2128808"/>
              <a:chExt cx="3453304" cy="1666023"/>
            </a:xfrm>
            <a:solidFill>
              <a:srgbClr val="FFFFFF"/>
            </a:solidFill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21DB665-28A6-42A9-AE1E-D6C51B2BE8DE}"/>
                  </a:ext>
                </a:extLst>
              </p:cNvPr>
              <p:cNvSpPr txBox="1"/>
              <p:nvPr/>
            </p:nvSpPr>
            <p:spPr>
              <a:xfrm>
                <a:off x="6480981" y="3061757"/>
                <a:ext cx="870990" cy="7787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5415" spc="0" baseline="0">
                    <a:solidFill>
                      <a:srgbClr val="FFFFFF"/>
                    </a:solidFill>
                    <a:latin typeface="SimSun"/>
                    <a:ea typeface="SimSun"/>
                    <a:sym typeface="SimSun"/>
                    <a:rtl val="0"/>
                  </a:rPr>
                  <a:t>周</a:t>
                </a:r>
              </a:p>
            </p:txBody>
          </p:sp>
          <p:sp>
            <p:nvSpPr>
              <p:cNvPr id="22" name="TextBox 21" descr="预防铅中毒&#10;">
                <a:extLst>
                  <a:ext uri="{FF2B5EF4-FFF2-40B4-BE49-F238E27FC236}">
                    <a16:creationId xmlns:a16="http://schemas.microsoft.com/office/drawing/2014/main" id="{0321C2F9-D127-4F8B-BFFD-4F45211601C1}"/>
                  </a:ext>
                </a:extLst>
              </p:cNvPr>
              <p:cNvSpPr txBox="1"/>
              <p:nvPr/>
            </p:nvSpPr>
            <p:spPr>
              <a:xfrm>
                <a:off x="3715786" y="2083088"/>
                <a:ext cx="3623431" cy="7787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5415" spc="0" baseline="0" dirty="0" err="1">
                    <a:solidFill>
                      <a:srgbClr val="FFFFFF"/>
                    </a:solidFill>
                    <a:latin typeface="SimSun"/>
                    <a:ea typeface="SimSun"/>
                    <a:sym typeface="SimSun"/>
                    <a:rtl val="0"/>
                  </a:rPr>
                  <a:t>预防铅中毒</a:t>
                </a:r>
                <a:endParaRPr lang="en-US" sz="5415" spc="0" baseline="0" dirty="0">
                  <a:solidFill>
                    <a:srgbClr val="FFFFFF"/>
                  </a:solidFill>
                  <a:latin typeface="SimSun"/>
                  <a:ea typeface="SimSun"/>
                  <a:sym typeface="SimSun"/>
                  <a:rtl val="0"/>
                </a:endParaRPr>
              </a:p>
            </p:txBody>
          </p:sp>
        </p:grpSp>
      </p:grpSp>
      <p:sp>
        <p:nvSpPr>
          <p:cNvPr id="26" name="Rectangle 25" descr="2020">
            <a:extLst>
              <a:ext uri="{FF2B5EF4-FFF2-40B4-BE49-F238E27FC236}">
                <a16:creationId xmlns:a16="http://schemas.microsoft.com/office/drawing/2014/main" id="{EA2B512A-5763-457C-AA20-DEEFA6B96959}"/>
              </a:ext>
            </a:extLst>
          </p:cNvPr>
          <p:cNvSpPr/>
          <p:nvPr/>
        </p:nvSpPr>
        <p:spPr>
          <a:xfrm>
            <a:off x="3745023" y="4020205"/>
            <a:ext cx="14350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800" dirty="0">
                <a:solidFill>
                  <a:schemeClr val="bg1"/>
                </a:solidFill>
              </a:rPr>
              <a:t>2020</a:t>
            </a:r>
            <a:endParaRPr lang="en-US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Graphic 1" descr="無鉛兒童健康未來徽標">
            <a:extLst>
              <a:ext uri="{FF2B5EF4-FFF2-40B4-BE49-F238E27FC236}">
                <a16:creationId xmlns:a16="http://schemas.microsoft.com/office/drawing/2014/main" id="{7A7A4F3E-6EC7-45E7-AC1E-CD0569E0B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2621" y="206062"/>
            <a:ext cx="2241036" cy="3817684"/>
          </a:xfrm>
          <a:prstGeom prst="rect">
            <a:avLst/>
          </a:prstGeom>
        </p:spPr>
      </p:pic>
      <p:pic>
        <p:nvPicPr>
          <p:cNvPr id="23" name="Picture 22" descr="文書工作的圖標">
            <a:extLst>
              <a:ext uri="{FF2B5EF4-FFF2-40B4-BE49-F238E27FC236}">
                <a16:creationId xmlns:a16="http://schemas.microsoft.com/office/drawing/2014/main" id="{6A04BF05-7182-425B-B025-9268FDA0CB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0466" y="4346984"/>
            <a:ext cx="1264600" cy="12646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7C3EEA3-9AFE-4770-AF50-E18100747127}"/>
              </a:ext>
            </a:extLst>
          </p:cNvPr>
          <p:cNvSpPr/>
          <p:nvPr/>
        </p:nvSpPr>
        <p:spPr>
          <a:xfrm>
            <a:off x="1641311" y="484524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4472C4"/>
                </a:solidFill>
                <a:latin typeface="MS Gothic" panose="020B0609070205080204" pitchFamily="49" charset="-128"/>
                <a:cs typeface="MS Gothic" panose="020B0609070205080204" pitchFamily="49" charset="-128"/>
              </a:rPr>
              <a:t>了解有关</a:t>
            </a:r>
            <a:r>
              <a:rPr lang="en-US" sz="1400" dirty="0" err="1">
                <a:solidFill>
                  <a:srgbClr val="4472C4"/>
                </a:solidFill>
                <a:latin typeface="Microsoft JhengHei" panose="020B0604030504040204" pitchFamily="34" charset="-120"/>
                <a:cs typeface="Microsoft JhengHei" panose="020B0604030504040204" pitchFamily="34" charset="-120"/>
              </a:rPr>
              <a:t>铅的事实</a:t>
            </a:r>
            <a:endParaRPr lang="en-US" sz="1400" dirty="0"/>
          </a:p>
        </p:txBody>
      </p:sp>
      <p:pic>
        <p:nvPicPr>
          <p:cNvPr id="25" name="Picture 24" descr="房子的圖標">
            <a:extLst>
              <a:ext uri="{FF2B5EF4-FFF2-40B4-BE49-F238E27FC236}">
                <a16:creationId xmlns:a16="http://schemas.microsoft.com/office/drawing/2014/main" id="{D3BFBB63-1750-4EAE-B5CB-3335872A47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21" y="5565070"/>
            <a:ext cx="1242133" cy="12421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83EE260-2FFB-479C-A112-246A02EE09B4}"/>
              </a:ext>
            </a:extLst>
          </p:cNvPr>
          <p:cNvSpPr/>
          <p:nvPr/>
        </p:nvSpPr>
        <p:spPr>
          <a:xfrm>
            <a:off x="1628432" y="6034731"/>
            <a:ext cx="18004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538135"/>
                </a:solidFill>
                <a:latin typeface="Microsoft JhengHei" panose="020B0604030504040204" pitchFamily="34" charset="-120"/>
                <a:cs typeface="Microsoft JhengHei" panose="020B0604030504040204" pitchFamily="34" charset="-120"/>
              </a:rPr>
              <a:t>测试住宅的含铅情况</a:t>
            </a:r>
            <a:endParaRPr lang="en-US" sz="1400" dirty="0"/>
          </a:p>
        </p:txBody>
      </p:sp>
      <p:pic>
        <p:nvPicPr>
          <p:cNvPr id="27" name="Picture 26" descr="孩子的圖標">
            <a:extLst>
              <a:ext uri="{FF2B5EF4-FFF2-40B4-BE49-F238E27FC236}">
                <a16:creationId xmlns:a16="http://schemas.microsoft.com/office/drawing/2014/main" id="{3A65C033-5BE0-415D-BF16-7C36CD9930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57" y="6799325"/>
            <a:ext cx="1271019" cy="12710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BF49DC-74ED-465F-9E1E-28AF2DCF84D3}"/>
              </a:ext>
            </a:extLst>
          </p:cNvPr>
          <p:cNvSpPr txBox="1"/>
          <p:nvPr/>
        </p:nvSpPr>
        <p:spPr>
          <a:xfrm>
            <a:off x="1641311" y="7133651"/>
            <a:ext cx="169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</a:rPr>
              <a:t>测试您小孩体内</a:t>
            </a:r>
            <a:br>
              <a:rPr lang="en-US" sz="1400" dirty="0">
                <a:solidFill>
                  <a:srgbClr val="FF0000"/>
                </a:solidFill>
              </a:rPr>
            </a:br>
            <a:r>
              <a:rPr lang="en-US" sz="1400" dirty="0" err="1">
                <a:solidFill>
                  <a:srgbClr val="FF0000"/>
                </a:solidFill>
              </a:rPr>
              <a:t>的含铅量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FB17DC2D-9CDA-4378-9FA4-EF199373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243" y="8322731"/>
            <a:ext cx="3970159" cy="42043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800" b="1" spc="50" dirty="0">
                <a:solidFill>
                  <a:schemeClr val="bg1"/>
                </a:solidFill>
              </a:rPr>
              <a:t>#NLPPW2020  #</a:t>
            </a:r>
            <a:r>
              <a:rPr lang="en-US" sz="1800" b="1" spc="50" dirty="0" err="1">
                <a:solidFill>
                  <a:schemeClr val="bg1"/>
                </a:solidFill>
              </a:rPr>
              <a:t>LeadFreeKids</a:t>
            </a:r>
            <a:endParaRPr lang="en-US" sz="1800" b="1" spc="50" dirty="0">
              <a:solidFill>
                <a:schemeClr val="bg1"/>
              </a:solidFill>
            </a:endParaRPr>
          </a:p>
        </p:txBody>
      </p:sp>
      <p:pic>
        <p:nvPicPr>
          <p:cNvPr id="29" name="Picture 28" descr="EPA徽標">
            <a:extLst>
              <a:ext uri="{FF2B5EF4-FFF2-40B4-BE49-F238E27FC236}">
                <a16:creationId xmlns:a16="http://schemas.microsoft.com/office/drawing/2014/main" id="{F892AF30-3E8E-4763-BDE3-0B6FF9A9A4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48" y="8918369"/>
            <a:ext cx="993648" cy="460248"/>
          </a:xfrm>
          <a:prstGeom prst="rect">
            <a:avLst/>
          </a:prstGeom>
        </p:spPr>
      </p:pic>
      <p:pic>
        <p:nvPicPr>
          <p:cNvPr id="35" name="Picture 34" descr="住房和城市發展部徽標">
            <a:extLst>
              <a:ext uri="{FF2B5EF4-FFF2-40B4-BE49-F238E27FC236}">
                <a16:creationId xmlns:a16="http://schemas.microsoft.com/office/drawing/2014/main" id="{BD6E9012-74A6-43E5-B496-9AD9EA7A2FE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351" y="8840645"/>
            <a:ext cx="670560" cy="615696"/>
          </a:xfrm>
          <a:prstGeom prst="rect">
            <a:avLst/>
          </a:prstGeom>
        </p:spPr>
      </p:pic>
      <p:pic>
        <p:nvPicPr>
          <p:cNvPr id="33" name="Picture 32" descr="鉛危害控制與健康家庭辦公室徽標">
            <a:extLst>
              <a:ext uri="{FF2B5EF4-FFF2-40B4-BE49-F238E27FC236}">
                <a16:creationId xmlns:a16="http://schemas.microsoft.com/office/drawing/2014/main" id="{51840FCA-C611-4D11-8C7C-6E4048A6C7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873" y="8831501"/>
            <a:ext cx="633984" cy="633984"/>
          </a:xfrm>
          <a:prstGeom prst="rect">
            <a:avLst/>
          </a:prstGeom>
        </p:spPr>
      </p:pic>
      <p:pic>
        <p:nvPicPr>
          <p:cNvPr id="39" name="Picture 38" descr="衛生與公共服務部徽標&#10;">
            <a:extLst>
              <a:ext uri="{FF2B5EF4-FFF2-40B4-BE49-F238E27FC236}">
                <a16:creationId xmlns:a16="http://schemas.microsoft.com/office/drawing/2014/main" id="{40E25327-F52E-4050-AA5C-8DBB68F33FA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918" y="8820833"/>
            <a:ext cx="652272" cy="655320"/>
          </a:xfrm>
          <a:prstGeom prst="rect">
            <a:avLst/>
          </a:prstGeom>
        </p:spPr>
      </p:pic>
      <p:pic>
        <p:nvPicPr>
          <p:cNvPr id="37" name="Picture 36" descr="CDC徽標">
            <a:extLst>
              <a:ext uri="{FF2B5EF4-FFF2-40B4-BE49-F238E27FC236}">
                <a16:creationId xmlns:a16="http://schemas.microsoft.com/office/drawing/2014/main" id="{218F17A3-0DF0-4645-9E53-FCA7BDECBB0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217" y="8817785"/>
            <a:ext cx="880872" cy="66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6" ma:contentTypeDescription="Create a new document." ma:contentTypeScope="" ma:versionID="8fde82b573489aae265209c5574f45cf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6b00e1f8f39c4eda368f4b614bc762cc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  <xsd:element ref="ns6:MediaServiceLocation" minOccurs="0"/>
                <xsd:element ref="ns1:_ip_UnifiedCompliancePolicyProperties" minOccurs="0"/>
                <xsd:element ref="ns1:_ip_UnifiedCompliancePolicyUIAction" minOccurs="0"/>
                <xsd:element ref="ns6:MediaServiceAutoKeyPoints" minOccurs="0"/>
                <xsd:element ref="ns6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2020-05-27T14:51:42+00:00</Document_x0020_Creation_x0020_Date>
    <_Source xmlns="http://schemas.microsoft.com/sharepoint/v3/fields" xsi:nil="true"/>
    <_ip_UnifiedCompliancePolicyUIAction xmlns="http://schemas.microsoft.com/sharepoint/v3" xsi:nil="true"/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_ip_UnifiedCompliancePolicyProperties xmlns="http://schemas.microsoft.com/sharepoint/v3" xsi:nil="true"/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Props1.xml><?xml version="1.0" encoding="utf-8"?>
<ds:datastoreItem xmlns:ds="http://schemas.openxmlformats.org/officeDocument/2006/customXml" ds:itemID="{8DF24521-C089-490D-9134-EA06D81DD499}"/>
</file>

<file path=customXml/itemProps2.xml><?xml version="1.0" encoding="utf-8"?>
<ds:datastoreItem xmlns:ds="http://schemas.openxmlformats.org/officeDocument/2006/customXml" ds:itemID="{B2EE08F1-EDBD-4DBA-9B7C-EBC782BF0CBA}"/>
</file>

<file path=customXml/itemProps3.xml><?xml version="1.0" encoding="utf-8"?>
<ds:datastoreItem xmlns:ds="http://schemas.openxmlformats.org/officeDocument/2006/customXml" ds:itemID="{4F8DEA23-C16D-46FB-B379-BF7EAFA86DEF}"/>
</file>

<file path=customXml/itemProps4.xml><?xml version="1.0" encoding="utf-8"?>
<ds:datastoreItem xmlns:ds="http://schemas.openxmlformats.org/officeDocument/2006/customXml" ds:itemID="{C3340F5A-0D73-4D42-9946-A47C5455E9EB}"/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22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Microsoft JhengHei</vt:lpstr>
      <vt:lpstr>MS Gothic</vt:lpstr>
      <vt:lpstr>SimSun</vt:lpstr>
      <vt:lpstr>Arial</vt:lpstr>
      <vt:lpstr>Calibri</vt:lpstr>
      <vt:lpstr>Lucida Sans</vt:lpstr>
      <vt:lpstr>Office Theme</vt:lpstr>
      <vt:lpstr>#NLPPW2020  #LeadFreeKids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Drake, Debby A</dc:creator>
  <cp:lastModifiedBy>Drake, Debby A</cp:lastModifiedBy>
  <cp:revision>32</cp:revision>
  <dcterms:created xsi:type="dcterms:W3CDTF">2019-07-18T17:17:21Z</dcterms:created>
  <dcterms:modified xsi:type="dcterms:W3CDTF">2020-05-22T13:28:12Z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/>
  </property>
</Properties>
</file>