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601200" cy="12344400"/>
  <p:notesSz cx="6858000" cy="9144000"/>
  <p:defaultTextStyle>
    <a:defPPr>
      <a:defRPr lang="en-US"/>
    </a:defPPr>
    <a:lvl1pPr marL="0" algn="l" defTabSz="1125352" rtl="0" eaLnBrk="1" latinLnBrk="0" hangingPunct="1">
      <a:defRPr sz="2215" kern="1200">
        <a:solidFill>
          <a:schemeClr val="tx1"/>
        </a:solidFill>
        <a:latin typeface="+mn-lt"/>
        <a:ea typeface="+mn-ea"/>
        <a:cs typeface="+mn-cs"/>
      </a:defRPr>
    </a:lvl1pPr>
    <a:lvl2pPr marL="562676" algn="l" defTabSz="1125352" rtl="0" eaLnBrk="1" latinLnBrk="0" hangingPunct="1">
      <a:defRPr sz="2215" kern="1200">
        <a:solidFill>
          <a:schemeClr val="tx1"/>
        </a:solidFill>
        <a:latin typeface="+mn-lt"/>
        <a:ea typeface="+mn-ea"/>
        <a:cs typeface="+mn-cs"/>
      </a:defRPr>
    </a:lvl2pPr>
    <a:lvl3pPr marL="1125352" algn="l" defTabSz="1125352" rtl="0" eaLnBrk="1" latinLnBrk="0" hangingPunct="1">
      <a:defRPr sz="2215" kern="1200">
        <a:solidFill>
          <a:schemeClr val="tx1"/>
        </a:solidFill>
        <a:latin typeface="+mn-lt"/>
        <a:ea typeface="+mn-ea"/>
        <a:cs typeface="+mn-cs"/>
      </a:defRPr>
    </a:lvl3pPr>
    <a:lvl4pPr marL="1688028" algn="l" defTabSz="1125352" rtl="0" eaLnBrk="1" latinLnBrk="0" hangingPunct="1">
      <a:defRPr sz="2215" kern="1200">
        <a:solidFill>
          <a:schemeClr val="tx1"/>
        </a:solidFill>
        <a:latin typeface="+mn-lt"/>
        <a:ea typeface="+mn-ea"/>
        <a:cs typeface="+mn-cs"/>
      </a:defRPr>
    </a:lvl4pPr>
    <a:lvl5pPr marL="2250704" algn="l" defTabSz="1125352" rtl="0" eaLnBrk="1" latinLnBrk="0" hangingPunct="1">
      <a:defRPr sz="2215" kern="1200">
        <a:solidFill>
          <a:schemeClr val="tx1"/>
        </a:solidFill>
        <a:latin typeface="+mn-lt"/>
        <a:ea typeface="+mn-ea"/>
        <a:cs typeface="+mn-cs"/>
      </a:defRPr>
    </a:lvl5pPr>
    <a:lvl6pPr marL="2813380" algn="l" defTabSz="1125352" rtl="0" eaLnBrk="1" latinLnBrk="0" hangingPunct="1">
      <a:defRPr sz="2215" kern="1200">
        <a:solidFill>
          <a:schemeClr val="tx1"/>
        </a:solidFill>
        <a:latin typeface="+mn-lt"/>
        <a:ea typeface="+mn-ea"/>
        <a:cs typeface="+mn-cs"/>
      </a:defRPr>
    </a:lvl6pPr>
    <a:lvl7pPr marL="3376056" algn="l" defTabSz="1125352" rtl="0" eaLnBrk="1" latinLnBrk="0" hangingPunct="1">
      <a:defRPr sz="2215" kern="1200">
        <a:solidFill>
          <a:schemeClr val="tx1"/>
        </a:solidFill>
        <a:latin typeface="+mn-lt"/>
        <a:ea typeface="+mn-ea"/>
        <a:cs typeface="+mn-cs"/>
      </a:defRPr>
    </a:lvl7pPr>
    <a:lvl8pPr marL="3938732" algn="l" defTabSz="1125352" rtl="0" eaLnBrk="1" latinLnBrk="0" hangingPunct="1">
      <a:defRPr sz="2215" kern="1200">
        <a:solidFill>
          <a:schemeClr val="tx1"/>
        </a:solidFill>
        <a:latin typeface="+mn-lt"/>
        <a:ea typeface="+mn-ea"/>
        <a:cs typeface="+mn-cs"/>
      </a:defRPr>
    </a:lvl8pPr>
    <a:lvl9pPr marL="4501408" algn="l" defTabSz="1125352" rtl="0" eaLnBrk="1" latinLnBrk="0" hangingPunct="1">
      <a:defRPr sz="221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88" userDrawn="1">
          <p15:clr>
            <a:srgbClr val="A4A3A4"/>
          </p15:clr>
        </p15:guide>
        <p15:guide id="2" pos="302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A81A"/>
    <a:srgbClr val="1E75A9"/>
    <a:srgbClr val="1C9742"/>
    <a:srgbClr val="ED2C26"/>
    <a:srgbClr val="5A91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968" autoAdjust="0"/>
    <p:restoredTop sz="96400" autoAdjust="0"/>
  </p:normalViewPr>
  <p:slideViewPr>
    <p:cSldViewPr snapToGrid="0" showGuides="1">
      <p:cViewPr>
        <p:scale>
          <a:sx n="400" d="100"/>
          <a:sy n="400" d="100"/>
        </p:scale>
        <p:origin x="-6852" y="-6456"/>
      </p:cViewPr>
      <p:guideLst>
        <p:guide orient="horz" pos="3888"/>
        <p:guide pos="30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4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8A910A4-F032-4E76-9C8C-53ADFB85BDA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4" y="0"/>
            <a:ext cx="9594772" cy="12344400"/>
          </a:xfrm>
          <a:prstGeom prst="rect">
            <a:avLst/>
          </a:prstGeom>
        </p:spPr>
      </p:pic>
      <p:sp>
        <p:nvSpPr>
          <p:cNvPr id="30" name="Title 1">
            <a:extLst>
              <a:ext uri="{FF2B5EF4-FFF2-40B4-BE49-F238E27FC236}">
                <a16:creationId xmlns:a16="http://schemas.microsoft.com/office/drawing/2014/main" id="{D7F85672-ED58-4CDF-A372-F08B0F4FCD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4518" y="10919076"/>
            <a:ext cx="6219922" cy="680861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rgbClr val="F5A81A"/>
                </a:solidFill>
                <a:latin typeface="Lucida Sans" panose="020B0602030504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91307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36055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582930" rtl="0" eaLnBrk="1" latinLnBrk="0" hangingPunct="1">
        <a:lnSpc>
          <a:spcPct val="90000"/>
        </a:lnSpc>
        <a:spcBef>
          <a:spcPct val="0"/>
        </a:spcBef>
        <a:buNone/>
        <a:defRPr sz="280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5733" indent="-145733" algn="l" defTabSz="582930" rtl="0" eaLnBrk="1" latinLnBrk="0" hangingPunct="1">
        <a:lnSpc>
          <a:spcPct val="90000"/>
        </a:lnSpc>
        <a:spcBef>
          <a:spcPts val="638"/>
        </a:spcBef>
        <a:buFont typeface="Arial" panose="020B0604020202020204" pitchFamily="34" charset="0"/>
        <a:buChar char="•"/>
        <a:defRPr sz="1785" kern="1200">
          <a:solidFill>
            <a:schemeClr val="tx1"/>
          </a:solidFill>
          <a:latin typeface="+mn-lt"/>
          <a:ea typeface="+mn-ea"/>
          <a:cs typeface="+mn-cs"/>
        </a:defRPr>
      </a:lvl1pPr>
      <a:lvl2pPr marL="43719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2866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275" kern="1200">
          <a:solidFill>
            <a:schemeClr val="tx1"/>
          </a:solidFill>
          <a:latin typeface="+mn-lt"/>
          <a:ea typeface="+mn-ea"/>
          <a:cs typeface="+mn-cs"/>
        </a:defRPr>
      </a:lvl3pPr>
      <a:lvl4pPr marL="102012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31159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60305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89452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18598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47745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1pPr>
      <a:lvl2pPr marL="29146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2pPr>
      <a:lvl3pPr marL="58293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3pPr>
      <a:lvl4pPr marL="87439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16586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45732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74879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04025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gif"/><Relationship Id="rId13" Type="http://schemas.openxmlformats.org/officeDocument/2006/relationships/image" Target="../media/image13.jpg"/><Relationship Id="rId3" Type="http://schemas.openxmlformats.org/officeDocument/2006/relationships/image" Target="../media/image3.gif"/><Relationship Id="rId7" Type="http://schemas.openxmlformats.org/officeDocument/2006/relationships/image" Target="../media/image7.gif"/><Relationship Id="rId12" Type="http://schemas.openxmlformats.org/officeDocument/2006/relationships/image" Target="../media/image12.jp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11" Type="http://schemas.openxmlformats.org/officeDocument/2006/relationships/image" Target="../media/image11.jpg"/><Relationship Id="rId5" Type="http://schemas.openxmlformats.org/officeDocument/2006/relationships/image" Target="../media/image5.gif"/><Relationship Id="rId15" Type="http://schemas.openxmlformats.org/officeDocument/2006/relationships/image" Target="../media/image15.jpg"/><Relationship Id="rId10" Type="http://schemas.openxmlformats.org/officeDocument/2006/relationships/image" Target="../media/image10.gif"/><Relationship Id="rId4" Type="http://schemas.openxmlformats.org/officeDocument/2006/relationships/image" Target="../media/image4.gif"/><Relationship Id="rId9" Type="http://schemas.openxmlformats.org/officeDocument/2006/relationships/image" Target="../media/image9.gif"/><Relationship Id="rId14" Type="http://schemas.openxmlformats.org/officeDocument/2006/relationships/image" Target="../media/image1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 descr="25 إلى 31 أكتوبر 2020">
            <a:extLst>
              <a:ext uri="{FF2B5EF4-FFF2-40B4-BE49-F238E27FC236}">
                <a16:creationId xmlns:a16="http://schemas.microsoft.com/office/drawing/2014/main" id="{D25FACC1-BA0A-4B5E-8425-8525F08840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95348" y="1756074"/>
            <a:ext cx="4261830" cy="348596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5E5EF262-BA93-426C-A3F2-607E19B71FB8}"/>
              </a:ext>
            </a:extLst>
          </p:cNvPr>
          <p:cNvSpPr txBox="1"/>
          <p:nvPr/>
        </p:nvSpPr>
        <p:spPr>
          <a:xfrm>
            <a:off x="4833953" y="1661660"/>
            <a:ext cx="10069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800" dirty="0"/>
              <a:t>2020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D731F29-3F0D-428B-B8DE-310FAAFC4072}"/>
              </a:ext>
            </a:extLst>
          </p:cNvPr>
          <p:cNvSpPr txBox="1"/>
          <p:nvPr/>
        </p:nvSpPr>
        <p:spPr>
          <a:xfrm>
            <a:off x="7725159" y="1661660"/>
            <a:ext cx="5538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800" dirty="0"/>
              <a:t>31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F8E2300-8357-4E4B-8F5D-8876BF5E6F60}"/>
              </a:ext>
            </a:extLst>
          </p:cNvPr>
          <p:cNvSpPr txBox="1"/>
          <p:nvPr/>
        </p:nvSpPr>
        <p:spPr>
          <a:xfrm>
            <a:off x="8490007" y="1661660"/>
            <a:ext cx="5538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800" dirty="0"/>
              <a:t>25</a:t>
            </a:r>
          </a:p>
        </p:txBody>
      </p:sp>
      <p:pic>
        <p:nvPicPr>
          <p:cNvPr id="30" name="Picture 29" descr="سبوع الحملة القومیة لمنع &#10;التسمم بالرصاص">
            <a:extLst>
              <a:ext uri="{FF2B5EF4-FFF2-40B4-BE49-F238E27FC236}">
                <a16:creationId xmlns:a16="http://schemas.microsoft.com/office/drawing/2014/main" id="{6A03A25E-402F-4EF4-BD0C-24D8E94B3C9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0"/>
          <a:stretch/>
        </p:blipFill>
        <p:spPr>
          <a:xfrm>
            <a:off x="4536281" y="2314787"/>
            <a:ext cx="4851559" cy="1451692"/>
          </a:xfrm>
          <a:prstGeom prst="rect">
            <a:avLst/>
          </a:prstGeom>
        </p:spPr>
      </p:pic>
      <p:sp>
        <p:nvSpPr>
          <p:cNvPr id="31" name="TextBox 30">
            <a:extLst>
              <a:ext uri="{FF2B5EF4-FFF2-40B4-BE49-F238E27FC236}">
                <a16:creationId xmlns:a16="http://schemas.microsoft.com/office/drawing/2014/main" id="{58B92C54-136D-4BCD-90AF-48226D92575B}"/>
              </a:ext>
            </a:extLst>
          </p:cNvPr>
          <p:cNvSpPr txBox="1"/>
          <p:nvPr/>
        </p:nvSpPr>
        <p:spPr>
          <a:xfrm>
            <a:off x="7911305" y="3570026"/>
            <a:ext cx="1424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600" dirty="0">
                <a:solidFill>
                  <a:schemeClr val="bg1"/>
                </a:solidFill>
              </a:rPr>
              <a:t>2020</a:t>
            </a:r>
          </a:p>
        </p:txBody>
      </p:sp>
      <p:pic>
        <p:nvPicPr>
          <p:cNvPr id="2" name="Graphic 1" descr="علامة الاطفال بلا التعرض للرصاص من اجل مستقبل ينعمون في الصحة">
            <a:extLst>
              <a:ext uri="{FF2B5EF4-FFF2-40B4-BE49-F238E27FC236}">
                <a16:creationId xmlns:a16="http://schemas.microsoft.com/office/drawing/2014/main" id="{50577834-F646-417B-A523-559FEC9F5CC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13944" y="863266"/>
            <a:ext cx="3623502" cy="2393282"/>
          </a:xfrm>
          <a:prstGeom prst="rect">
            <a:avLst/>
          </a:prstGeom>
        </p:spPr>
      </p:pic>
      <p:pic>
        <p:nvPicPr>
          <p:cNvPr id="9" name="Picture 8" descr="علامة الأوراق">
            <a:extLst>
              <a:ext uri="{FF2B5EF4-FFF2-40B4-BE49-F238E27FC236}">
                <a16:creationId xmlns:a16="http://schemas.microsoft.com/office/drawing/2014/main" id="{A5DA81FE-A6FA-4856-9EE2-D75495BF157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26514" y="5333492"/>
            <a:ext cx="1519041" cy="1519041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171428DC-174E-44E6-B842-80B12B30110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1071" y="5851358"/>
            <a:ext cx="2129876" cy="507101"/>
          </a:xfrm>
          <a:prstGeom prst="rect">
            <a:avLst/>
          </a:prstGeom>
        </p:spPr>
      </p:pic>
      <p:pic>
        <p:nvPicPr>
          <p:cNvPr id="10" name="Picture 9" descr="علامة عن منزل">
            <a:extLst>
              <a:ext uri="{FF2B5EF4-FFF2-40B4-BE49-F238E27FC236}">
                <a16:creationId xmlns:a16="http://schemas.microsoft.com/office/drawing/2014/main" id="{0A1C3098-1E3E-4DC3-8B9D-42336F4B8F8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40008" y="6794333"/>
            <a:ext cx="1492053" cy="1492053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3D3633F5-B9B2-437F-A4E0-1B35D2DB410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1071" y="7259649"/>
            <a:ext cx="2129876" cy="465965"/>
          </a:xfrm>
          <a:prstGeom prst="rect">
            <a:avLst/>
          </a:prstGeom>
        </p:spPr>
      </p:pic>
      <p:pic>
        <p:nvPicPr>
          <p:cNvPr id="11" name="Picture 10" descr="علامة عن طفل ">
            <a:extLst>
              <a:ext uri="{FF2B5EF4-FFF2-40B4-BE49-F238E27FC236}">
                <a16:creationId xmlns:a16="http://schemas.microsoft.com/office/drawing/2014/main" id="{370EC83D-7315-44A9-8099-93BF6705599B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22658" y="8286720"/>
            <a:ext cx="1526752" cy="1526752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E1B4E1CA-D91A-4390-8B46-4C9534FC76BE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1071" y="8847427"/>
            <a:ext cx="2129876" cy="487357"/>
          </a:xfrm>
          <a:prstGeom prst="rect">
            <a:avLst/>
          </a:prstGeom>
        </p:spPr>
      </p:pic>
      <p:sp>
        <p:nvSpPr>
          <p:cNvPr id="16" name="Title 15" descr="25 إلى 31 أكتوبر 2020">
            <a:extLst>
              <a:ext uri="{FF2B5EF4-FFF2-40B4-BE49-F238E27FC236}">
                <a16:creationId xmlns:a16="http://schemas.microsoft.com/office/drawing/2014/main" id="{FB17DC2D-9CDA-4378-9FA4-EF19937305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52461" y="10260331"/>
            <a:ext cx="4735379" cy="567337"/>
          </a:xfr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2000" b="1" spc="50" dirty="0">
                <a:solidFill>
                  <a:schemeClr val="bg1"/>
                </a:solidFill>
              </a:rPr>
              <a:t>#NLPPW2020  #</a:t>
            </a:r>
            <a:r>
              <a:rPr lang="en-US" sz="2000" b="1" spc="50" dirty="0" err="1">
                <a:solidFill>
                  <a:schemeClr val="bg1"/>
                </a:solidFill>
              </a:rPr>
              <a:t>LeadFreeKids</a:t>
            </a:r>
            <a:endParaRPr lang="en-US" sz="2000" b="1" spc="50" dirty="0">
              <a:solidFill>
                <a:schemeClr val="bg1"/>
              </a:solidFill>
            </a:endParaRPr>
          </a:p>
        </p:txBody>
      </p:sp>
      <p:pic>
        <p:nvPicPr>
          <p:cNvPr id="25" name="Picture 24" descr="علامة عن وكالة حماية البيئة">
            <a:extLst>
              <a:ext uri="{FF2B5EF4-FFF2-40B4-BE49-F238E27FC236}">
                <a16:creationId xmlns:a16="http://schemas.microsoft.com/office/drawing/2014/main" id="{C30F5AE5-5729-41B0-B1FF-2BCE34FD4647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0394" y="11006141"/>
            <a:ext cx="1235283" cy="572171"/>
          </a:xfrm>
          <a:prstGeom prst="rect">
            <a:avLst/>
          </a:prstGeom>
        </p:spPr>
      </p:pic>
      <p:pic>
        <p:nvPicPr>
          <p:cNvPr id="24" name="Picture 23" descr="علامة عن دائرة الإسكان والتنمية الحضرية">
            <a:extLst>
              <a:ext uri="{FF2B5EF4-FFF2-40B4-BE49-F238E27FC236}">
                <a16:creationId xmlns:a16="http://schemas.microsoft.com/office/drawing/2014/main" id="{E985E80A-939C-425F-8547-914A5C634B0D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0385" y="10900636"/>
            <a:ext cx="833626" cy="765420"/>
          </a:xfrm>
          <a:prstGeom prst="rect">
            <a:avLst/>
          </a:prstGeom>
        </p:spPr>
      </p:pic>
      <p:pic>
        <p:nvPicPr>
          <p:cNvPr id="23" name="Picture 22" descr="المكتب لالرصاص المخاطر و بيوت الصحي">
            <a:extLst>
              <a:ext uri="{FF2B5EF4-FFF2-40B4-BE49-F238E27FC236}">
                <a16:creationId xmlns:a16="http://schemas.microsoft.com/office/drawing/2014/main" id="{B4D1BD81-D1CB-49E5-A40E-7724AE5ACBB3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6814" y="10841044"/>
            <a:ext cx="788156" cy="788156"/>
          </a:xfrm>
          <a:prstGeom prst="rect">
            <a:avLst/>
          </a:prstGeom>
        </p:spPr>
      </p:pic>
      <p:pic>
        <p:nvPicPr>
          <p:cNvPr id="22" name="Picture 21" descr="علامة عن دائرة الصحة والخدمات الإنسانية&#10;">
            <a:extLst>
              <a:ext uri="{FF2B5EF4-FFF2-40B4-BE49-F238E27FC236}">
                <a16:creationId xmlns:a16="http://schemas.microsoft.com/office/drawing/2014/main" id="{BCEC59BC-DDD2-4F00-8DD0-CDA7FEDD7A74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0460" y="10858502"/>
            <a:ext cx="810891" cy="814680"/>
          </a:xfrm>
          <a:prstGeom prst="rect">
            <a:avLst/>
          </a:prstGeom>
        </p:spPr>
      </p:pic>
      <p:pic>
        <p:nvPicPr>
          <p:cNvPr id="21" name="Picture 20" descr="علامة عن مركز السيطرة على الأمراض">
            <a:extLst>
              <a:ext uri="{FF2B5EF4-FFF2-40B4-BE49-F238E27FC236}">
                <a16:creationId xmlns:a16="http://schemas.microsoft.com/office/drawing/2014/main" id="{BF41AEFF-EDDA-4861-B26A-5B75651B8D17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0613" y="10869603"/>
            <a:ext cx="1095083" cy="822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92121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B1E088FA68B8D4BB57461763A47F1F8" ma:contentTypeVersion="36" ma:contentTypeDescription="Create a new document." ma:contentTypeScope="" ma:versionID="8fde82b573489aae265209c5574f45cf">
  <xsd:schema xmlns:xsd="http://www.w3.org/2001/XMLSchema" xmlns:xs="http://www.w3.org/2001/XMLSchema" xmlns:p="http://schemas.microsoft.com/office/2006/metadata/properties" xmlns:ns1="http://schemas.microsoft.com/sharepoint/v3" xmlns:ns2="4ffa91fb-a0ff-4ac5-b2db-65c790d184a4" xmlns:ns3="http://schemas.microsoft.com/sharepoint.v3" xmlns:ns4="http://schemas.microsoft.com/sharepoint/v3/fields" xmlns:ns5="fecc2597-e8fd-4279-ac06-bd7c891938be" xmlns:ns6="6408b95a-4633-4e9c-bd13-86181e6768eb" targetNamespace="http://schemas.microsoft.com/office/2006/metadata/properties" ma:root="true" ma:fieldsID="6b00e1f8f39c4eda368f4b614bc762cc" ns1:_="" ns2:_="" ns3:_="" ns4:_="" ns5:_="" ns6:_="">
    <xsd:import namespace="http://schemas.microsoft.com/sharepoint/v3"/>
    <xsd:import namespace="4ffa91fb-a0ff-4ac5-b2db-65c790d184a4"/>
    <xsd:import namespace="http://schemas.microsoft.com/sharepoint.v3"/>
    <xsd:import namespace="http://schemas.microsoft.com/sharepoint/v3/fields"/>
    <xsd:import namespace="fecc2597-e8fd-4279-ac06-bd7c891938be"/>
    <xsd:import namespace="6408b95a-4633-4e9c-bd13-86181e6768eb"/>
    <xsd:element name="properties">
      <xsd:complexType>
        <xsd:sequence>
          <xsd:element name="documentManagement">
            <xsd:complexType>
              <xsd:all>
                <xsd:element ref="ns2:Document_x0020_Creation_x0020_Date" minOccurs="0"/>
                <xsd:element ref="ns2:Creator" minOccurs="0"/>
                <xsd:element ref="ns2:EPA_x0020_Office" minOccurs="0"/>
                <xsd:element ref="ns2:Record" minOccurs="0"/>
                <xsd:element ref="ns3:CategoryDescription" minOccurs="0"/>
                <xsd:element ref="ns2:Identifier" minOccurs="0"/>
                <xsd:element ref="ns2:EPA_x0020_Contributor" minOccurs="0"/>
                <xsd:element ref="ns2:External_x0020_Contributor" minOccurs="0"/>
                <xsd:element ref="ns4:_Coverage" minOccurs="0"/>
                <xsd:element ref="ns2:EPA_x0020_Related_x0020_Documents" minOccurs="0"/>
                <xsd:element ref="ns4:_Source" minOccurs="0"/>
                <xsd:element ref="ns2:Rights" minOccurs="0"/>
                <xsd:element ref="ns1:Language" minOccurs="0"/>
                <xsd:element ref="ns2:j747ac98061d40f0aa7bd47e1db5675d" minOccurs="0"/>
                <xsd:element ref="ns2:TaxKeywordTaxHTField" minOccurs="0"/>
                <xsd:element ref="ns2:TaxCatchAllLabel" minOccurs="0"/>
                <xsd:element ref="ns2:TaxCatchAll" minOccurs="0"/>
                <xsd:element ref="ns2:e3f09c3df709400db2417a7161762d62" minOccurs="0"/>
                <xsd:element ref="ns5:SharedWithUsers" minOccurs="0"/>
                <xsd:element ref="ns5:SharedWithDetails" minOccurs="0"/>
                <xsd:element ref="ns6:MediaServiceMetadata" minOccurs="0"/>
                <xsd:element ref="ns6:MediaServiceFastMetadata" minOccurs="0"/>
                <xsd:element ref="ns6:MediaServiceDateTaken" minOccurs="0"/>
                <xsd:element ref="ns6:MediaServiceAutoTags" minOccurs="0"/>
                <xsd:element ref="ns6:MediaServiceOCR" minOccurs="0"/>
                <xsd:element ref="ns6:MediaServiceEventHashCode" minOccurs="0"/>
                <xsd:element ref="ns6:MediaServiceGenerationTime" minOccurs="0"/>
                <xsd:element ref="ns6:MediaServiceLocation" minOccurs="0"/>
                <xsd:element ref="ns1:_ip_UnifiedCompliancePolicyProperties" minOccurs="0"/>
                <xsd:element ref="ns1:_ip_UnifiedCompliancePolicyUIAction" minOccurs="0"/>
                <xsd:element ref="ns6:MediaServiceAutoKeyPoints" minOccurs="0"/>
                <xsd:element ref="ns6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Language" ma:index="17" nillable="true" ma:displayName="Language" ma:default="English" ma:description="Select the document language from the drop down." ma:format="Dropdown" ma:internalName="Language" ma:readOnly="false">
      <xsd:simpleType>
        <xsd:restriction base="dms:Choice">
          <xsd:enumeration value="Arabic (Saudi Arabia)"/>
          <xsd:enumeration value="Bulgarian (Bulgaria)"/>
          <xsd:enumeration value="Chinese (Hong Kong S.A.R.)"/>
          <xsd:enumeration value="Chinese (People's Republic of China)"/>
          <xsd:enumeration value="Chinese (Taiwan)"/>
          <xsd:enumeration value="Croatian (Croatia)"/>
          <xsd:enumeration value="Czech (Czech Republic)"/>
          <xsd:enumeration value="Danish (Denmark)"/>
          <xsd:enumeration value="Dutch (Netherlands)"/>
          <xsd:enumeration value="English"/>
          <xsd:enumeration value="Estonian (Estonia)"/>
          <xsd:enumeration value="Finnish (Finland)"/>
          <xsd:enumeration value="French (France)"/>
          <xsd:enumeration value="German (Germany)"/>
          <xsd:enumeration value="Greek (Greece)"/>
          <xsd:enumeration value="Hebrew (Israel)"/>
          <xsd:enumeration value="Hindi (India)"/>
          <xsd:enumeration value="Hungarian (Hungary)"/>
          <xsd:enumeration value="Indonesian (Indonesia)"/>
          <xsd:enumeration value="Italian (Italy)"/>
          <xsd:enumeration value="Japanese (Japan)"/>
          <xsd:enumeration value="Korean (Korea)"/>
          <xsd:enumeration value="Latvian (Latvia)"/>
          <xsd:enumeration value="Lithuanian (Lithuania)"/>
          <xsd:enumeration value="Malay (Malaysia)"/>
          <xsd:enumeration value="Norwegian (Bokmal) (Norway)"/>
          <xsd:enumeration value="Polish (Poland)"/>
          <xsd:enumeration value="Portuguese (Brazil)"/>
          <xsd:enumeration value="Portuguese (Portugal)"/>
          <xsd:enumeration value="Romanian (Romania)"/>
          <xsd:enumeration value="Russian (Russia)"/>
          <xsd:enumeration value="Serbian (Latin) (Serbia)"/>
          <xsd:enumeration value="Slovak (Slovakia)"/>
          <xsd:enumeration value="Slovenian (Slovenia)"/>
          <xsd:enumeration value="Spanish (Spain)"/>
          <xsd:enumeration value="Swedish (Sweden)"/>
          <xsd:enumeration value="Thai (Thailand)"/>
          <xsd:enumeration value="Turkish (Turkey)"/>
          <xsd:enumeration value="Ukrainian (Ukraine)"/>
          <xsd:enumeration value="Urdu (Islamic Republic of Pakistan)"/>
          <xsd:enumeration value="Vietnamese (Vietnam)"/>
        </xsd:restriction>
      </xsd:simpleType>
    </xsd:element>
    <xsd:element name="_ip_UnifiedCompliancePolicyProperties" ma:index="3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4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fa91fb-a0ff-4ac5-b2db-65c790d184a4" elementFormDefault="qualified">
    <xsd:import namespace="http://schemas.microsoft.com/office/2006/documentManagement/types"/>
    <xsd:import namespace="http://schemas.microsoft.com/office/infopath/2007/PartnerControls"/>
    <xsd:element name="Document_x0020_Creation_x0020_Date" ma:index="2" nillable="true" ma:displayName="Document Date" ma:default="[today]" ma:description="Enter the date this document was last modified. The upload date has been entered by default." ma:format="DateOnly" ma:internalName="Document_x0020_Creation_x0020_Date" ma:readOnly="false">
      <xsd:simpleType>
        <xsd:restriction base="dms:DateTime"/>
      </xsd:simpleType>
    </xsd:element>
    <xsd:element name="Creator" ma:index="3" nillable="true" ma:displayName="Creator" ma:description="Enter the person primarily responsible for the document. The name of the person uploading the document has been entered by default." ma:list="UserInfo" ma:SharePointGroup="0" ma:internalName="Creato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PA_x0020_Office" ma:index="4" nillable="true" ma:displayName="EPA Office" ma:description="Enter the EPA organization primarily responsible for the document. The office of the person uploading the document has been entered by default." ma:internalName="EPA_x0020_Office">
      <xsd:simpleType>
        <xsd:restriction base="dms:Text">
          <xsd:maxLength value="255"/>
        </xsd:restriction>
      </xsd:simpleType>
    </xsd:element>
    <xsd:element name="Record" ma:index="5" nillable="true" ma:displayName="Record" ma:default="Shared" ma:description="For documents that provide evidence of EPA decisions and actions, select &quot;Shared&quot; (open access) or &quot;Private&quot; (restricted access)." ma:format="Dropdown" ma:internalName="Record">
      <xsd:simpleType>
        <xsd:restriction base="dms:Choice">
          <xsd:enumeration value="None"/>
          <xsd:enumeration value="Shared"/>
          <xsd:enumeration value="Private"/>
        </xsd:restriction>
      </xsd:simpleType>
    </xsd:element>
    <xsd:element name="Identifier" ma:index="9" nillable="true" ma:displayName="Identifier" ma:description="Enter all EPA identification numbers applicable to this document, one on each line." ma:internalName="Identifier" ma:readOnly="false">
      <xsd:simpleType>
        <xsd:restriction base="dms:Note">
          <xsd:maxLength value="255"/>
        </xsd:restriction>
      </xsd:simpleType>
    </xsd:element>
    <xsd:element name="EPA_x0020_Contributor" ma:index="11" nillable="true" ma:displayName="EPA Contributor" ma:description="Enter an EPA person who contributed to the creation of the document but is not the primary author." ma:list="UserInfo" ma:SharePointGroup="0" ma:internalName="EPA_x0020_Contributor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xternal_x0020_Contributor" ma:index="12" nillable="true" ma:displayName="External Contributor" ma:description="Enter a non-EPA person who contributed to the creation of the document but is not the primary author." ma:internalName="External_x0020_Contributor" ma:readOnly="false">
      <xsd:simpleType>
        <xsd:restriction base="dms:Note">
          <xsd:maxLength value="255"/>
        </xsd:restriction>
      </xsd:simpleType>
    </xsd:element>
    <xsd:element name="EPA_x0020_Related_x0020_Documents" ma:index="14" nillable="true" ma:displayName="Other Related Documents" ma:description="Enter any related document." ma:internalName="EPA_x0020_Related_x0020_Documents">
      <xsd:simpleType>
        <xsd:restriction base="dms:Note">
          <xsd:maxLength value="255"/>
        </xsd:restriction>
      </xsd:simpleType>
    </xsd:element>
    <xsd:element name="Rights" ma:index="16" nillable="true" ma:displayName="Rights" ma:description="Enter information about intellectual property rights held over the document (e.g. copyright, patent, trademark)." ma:internalName="Rights" ma:readOnly="false">
      <xsd:simpleType>
        <xsd:restriction base="dms:Note">
          <xsd:maxLength value="255"/>
        </xsd:restriction>
      </xsd:simpleType>
    </xsd:element>
    <xsd:element name="j747ac98061d40f0aa7bd47e1db5675d" ma:index="19" nillable="true" ma:taxonomy="true" ma:internalName="j747ac98061d40f0aa7bd47e1db5675d" ma:taxonomyFieldName="Document_x0020_Type" ma:displayName="Document Type" ma:readOnly="false" ma:default="" ma:fieldId="{3747ac98-061d-40f0-aa7b-d47e1db5675d}" ma:sspId="29f62856-1543-49d4-a736-4569d363f533" ma:termSetId="e06cd6a9-a175-4da0-81cb-8dba7aa394a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KeywordTaxHTField" ma:index="21" nillable="true" ma:taxonomy="true" ma:internalName="TaxKeywordTaxHTField" ma:taxonomyFieldName="TaxKeyword" ma:displayName="Enterprise Keywords" ma:readOnly="false" ma:fieldId="{23f27201-bee3-471e-b2e7-b64fd8b7ca38}" ma:taxonomyMulti="true" ma:sspId="29f62856-1543-49d4-a736-4569d363f533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Label" ma:index="23" nillable="true" ma:displayName="Taxonomy Catch All Column1" ma:description="" ma:hidden="true" ma:list="{160cad11-562a-4490-8456-b2fd6f157897}" ma:internalName="TaxCatchAllLabel" ma:readOnly="true" ma:showField="CatchAllDataLabel" ma:web="fecc2597-e8fd-4279-ac06-bd7c891938b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" ma:index="24" nillable="true" ma:displayName="Taxonomy Catch All Column" ma:description="" ma:hidden="true" ma:list="{160cad11-562a-4490-8456-b2fd6f157897}" ma:internalName="TaxCatchAll" ma:showField="CatchAllData" ma:web="fecc2597-e8fd-4279-ac06-bd7c891938b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e3f09c3df709400db2417a7161762d62" ma:index="28" nillable="true" ma:taxonomy="true" ma:internalName="e3f09c3df709400db2417a7161762d62" ma:taxonomyFieldName="EPA_x0020_Subject" ma:displayName="EPA Subject" ma:readOnly="false" ma:default="" ma:fieldId="{e3f09c3d-f709-400d-b241-7a7161762d62}" ma:taxonomyMulti="true" ma:sspId="29f62856-1543-49d4-a736-4569d363f533" ma:termSetId="7a3d4ae0-7e62-45a2-a406-c6a8a6a8eee3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.v3" elementFormDefault="qualified">
    <xsd:import namespace="http://schemas.microsoft.com/office/2006/documentManagement/types"/>
    <xsd:import namespace="http://schemas.microsoft.com/office/infopath/2007/PartnerControls"/>
    <xsd:element name="CategoryDescription" ma:index="6" nillable="true" ma:displayName="Description" ma:description="Enter a brief description." ma:internalName="CategoryDescription" ma:readOnly="fals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Coverage" ma:index="13" nillable="true" ma:displayName="Coverage" ma:description="Enter the geographic location, jurisdiction, or time period for which the document is relevant." ma:internalName="_Coverage" ma:readOnly="false">
      <xsd:simpleType>
        <xsd:restriction base="dms:Text">
          <xsd:maxLength value="255"/>
        </xsd:restriction>
      </xsd:simpleType>
    </xsd:element>
    <xsd:element name="_Source" ma:index="15" nillable="true" ma:displayName="Source" ma:description="Enter a source from which the document is derived." ma:internalName="_Source" ma:readOnly="fals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cc2597-e8fd-4279-ac06-bd7c891938be" elementFormDefault="qualified">
    <xsd:import namespace="http://schemas.microsoft.com/office/2006/documentManagement/types"/>
    <xsd:import namespace="http://schemas.microsoft.com/office/infopath/2007/PartnerControls"/>
    <xsd:element name="SharedWithUsers" ma:index="29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0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08b95a-4633-4e9c-bd13-86181e6768e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3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3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3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34" nillable="true" ma:displayName="MediaServiceAutoTags" ma:internalName="MediaServiceAutoTags" ma:readOnly="true">
      <xsd:simpleType>
        <xsd:restriction base="dms:Text"/>
      </xsd:simpleType>
    </xsd:element>
    <xsd:element name="MediaServiceOCR" ma:index="3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3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3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38" nillable="true" ma:displayName="Location" ma:internalName="MediaServiceLocation" ma:readOnly="true">
      <xsd:simpleType>
        <xsd:restriction base="dms:Text"/>
      </xsd:simpleType>
    </xsd:element>
    <xsd:element name="MediaServiceAutoKeyPoints" ma:index="4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4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5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29f62856-1543-49d4-a736-4569d363f533" ContentTypeId="0x0101" PreviousValue="false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Record xmlns="4ffa91fb-a0ff-4ac5-b2db-65c790d184a4">Shared</Record>
    <Language xmlns="http://schemas.microsoft.com/sharepoint/v3">English</Language>
    <Document_x0020_Creation_x0020_Date xmlns="4ffa91fb-a0ff-4ac5-b2db-65c790d184a4">2020-05-29T08:39:17+00:00</Document_x0020_Creation_x0020_Date>
    <_Source xmlns="http://schemas.microsoft.com/sharepoint/v3/fields" xsi:nil="true"/>
    <_ip_UnifiedCompliancePolicyUIAction xmlns="http://schemas.microsoft.com/sharepoint/v3" xsi:nil="true"/>
    <j747ac98061d40f0aa7bd47e1db5675d xmlns="4ffa91fb-a0ff-4ac5-b2db-65c790d184a4">
      <Terms xmlns="http://schemas.microsoft.com/office/infopath/2007/PartnerControls"/>
    </j747ac98061d40f0aa7bd47e1db5675d>
    <e3f09c3df709400db2417a7161762d62 xmlns="4ffa91fb-a0ff-4ac5-b2db-65c790d184a4">
      <Terms xmlns="http://schemas.microsoft.com/office/infopath/2007/PartnerControls"/>
    </e3f09c3df709400db2417a7161762d62>
    <External_x0020_Contributor xmlns="4ffa91fb-a0ff-4ac5-b2db-65c790d184a4" xsi:nil="true"/>
    <TaxKeywordTaxHTField xmlns="4ffa91fb-a0ff-4ac5-b2db-65c790d184a4">
      <Terms xmlns="http://schemas.microsoft.com/office/infopath/2007/PartnerControls"/>
    </TaxKeywordTaxHTField>
    <_ip_UnifiedCompliancePolicyProperties xmlns="http://schemas.microsoft.com/sharepoint/v3" xsi:nil="true"/>
    <Rights xmlns="4ffa91fb-a0ff-4ac5-b2db-65c790d184a4" xsi:nil="true"/>
    <EPA_x0020_Office xmlns="4ffa91fb-a0ff-4ac5-b2db-65c790d184a4" xsi:nil="true"/>
    <CategoryDescription xmlns="http://schemas.microsoft.com/sharepoint.v3" xsi:nil="true"/>
    <Identifier xmlns="4ffa91fb-a0ff-4ac5-b2db-65c790d184a4" xsi:nil="true"/>
    <_Coverage xmlns="http://schemas.microsoft.com/sharepoint/v3/fields" xsi:nil="true"/>
    <Creator xmlns="4ffa91fb-a0ff-4ac5-b2db-65c790d184a4">
      <UserInfo>
        <DisplayName/>
        <AccountId xsi:nil="true"/>
        <AccountType/>
      </UserInfo>
    </Creator>
    <EPA_x0020_Related_x0020_Documents xmlns="4ffa91fb-a0ff-4ac5-b2db-65c790d184a4" xsi:nil="true"/>
    <EPA_x0020_Contributor xmlns="4ffa91fb-a0ff-4ac5-b2db-65c790d184a4">
      <UserInfo>
        <DisplayName/>
        <AccountId xsi:nil="true"/>
        <AccountType/>
      </UserInfo>
    </EPA_x0020_Contributor>
    <TaxCatchAll xmlns="4ffa91fb-a0ff-4ac5-b2db-65c790d184a4"/>
  </documentManagement>
</p:properties>
</file>

<file path=customXml/itemProps1.xml><?xml version="1.0" encoding="utf-8"?>
<ds:datastoreItem xmlns:ds="http://schemas.openxmlformats.org/officeDocument/2006/customXml" ds:itemID="{4FDDFA71-14EA-4622-B177-19BFB71F276E}"/>
</file>

<file path=customXml/itemProps2.xml><?xml version="1.0" encoding="utf-8"?>
<ds:datastoreItem xmlns:ds="http://schemas.openxmlformats.org/officeDocument/2006/customXml" ds:itemID="{7D0D6EB0-10CB-4C50-84BD-298F68040E9F}"/>
</file>

<file path=customXml/itemProps3.xml><?xml version="1.0" encoding="utf-8"?>
<ds:datastoreItem xmlns:ds="http://schemas.openxmlformats.org/officeDocument/2006/customXml" ds:itemID="{1532934F-B2C4-42F1-8C76-E1060FD9A45E}"/>
</file>

<file path=customXml/itemProps4.xml><?xml version="1.0" encoding="utf-8"?>
<ds:datastoreItem xmlns:ds="http://schemas.openxmlformats.org/officeDocument/2006/customXml" ds:itemID="{4A0A4F0A-D79B-4CFE-8FDB-44E91D459286}"/>
</file>

<file path=docProps/app.xml><?xml version="1.0" encoding="utf-8"?>
<Properties xmlns="http://schemas.openxmlformats.org/officeDocument/2006/extended-properties" xmlns:vt="http://schemas.openxmlformats.org/officeDocument/2006/docPropsVTypes">
  <TotalTime>267</TotalTime>
  <Words>8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Lucida Sans</vt:lpstr>
      <vt:lpstr>Office Theme</vt:lpstr>
      <vt:lpstr>#NLPPW2020  #LeadFreeKids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Drake, Debby A</dc:creator>
  <cp:lastModifiedBy>Drake, Debby A</cp:lastModifiedBy>
  <cp:revision>35</cp:revision>
  <dcterms:created xsi:type="dcterms:W3CDTF">2019-07-18T17:17:21Z</dcterms:created>
  <dcterms:modified xsi:type="dcterms:W3CDTF">2020-05-28T14:15:45Z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0x010100AB1E088FA68B8D4BB57461763A47F1F8</vt:lpwstr>
  </property>
  <property fmtid="{D5CDD505-2E9C-101B-9397-08002B2CF9AE}" pid="3" name="TaxKeyword">
    <vt:lpwstr/>
  </property>
</Properties>
</file>