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344400"/>
  <p:notesSz cx="6858000" cy="9144000"/>
  <p:defaultTextStyle>
    <a:defPPr>
      <a:defRPr lang="en-US"/>
    </a:defPPr>
    <a:lvl1pPr marL="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1pPr>
    <a:lvl2pPr marL="56267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2pPr>
    <a:lvl3pPr marL="112535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3pPr>
    <a:lvl4pPr marL="168802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4pPr>
    <a:lvl5pPr marL="2250704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5pPr>
    <a:lvl6pPr marL="2813380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6pPr>
    <a:lvl7pPr marL="3376056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7pPr>
    <a:lvl8pPr marL="3938732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8pPr>
    <a:lvl9pPr marL="4501408" algn="l" defTabSz="1125352" rtl="0" eaLnBrk="1" latinLnBrk="0" hangingPunct="1">
      <a:defRPr sz="22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81A"/>
    <a:srgbClr val="1E75A9"/>
    <a:srgbClr val="1C9742"/>
    <a:srgbClr val="ED2C26"/>
    <a:srgbClr val="5A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8" autoAdjust="0"/>
    <p:restoredTop sz="96400" autoAdjust="0"/>
  </p:normalViewPr>
  <p:slideViewPr>
    <p:cSldViewPr snapToGrid="0" showGuides="1">
      <p:cViewPr varScale="1">
        <p:scale>
          <a:sx n="46" d="100"/>
          <a:sy n="46" d="100"/>
        </p:scale>
        <p:origin x="2928" y="34"/>
      </p:cViewPr>
      <p:guideLst>
        <p:guide orient="horz" pos="3888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A910A4-F032-4E76-9C8C-53ADFB85BD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" y="0"/>
            <a:ext cx="9594772" cy="12344400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D7F85672-ED58-4CDF-A372-F08B0F4F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518" y="10919076"/>
            <a:ext cx="6219922" cy="68086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5A81A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gif"/><Relationship Id="rId7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gif"/><Relationship Id="rId10" Type="http://schemas.openxmlformats.org/officeDocument/2006/relationships/image" Target="../media/image10.jpg"/><Relationship Id="rId4" Type="http://schemas.openxmlformats.org/officeDocument/2006/relationships/image" Target="../media/image4.gif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56DB0F4F-842C-4226-A82A-BFD693C6F581}"/>
              </a:ext>
            </a:extLst>
          </p:cNvPr>
          <p:cNvSpPr txBox="1"/>
          <p:nvPr/>
        </p:nvSpPr>
        <p:spPr>
          <a:xfrm>
            <a:off x="4653638" y="1850048"/>
            <a:ext cx="4827246" cy="572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300"/>
              </a:lnSpc>
            </a:pPr>
            <a:r>
              <a:rPr lang="fr-FR" sz="2400" b="1" spc="50" dirty="0">
                <a:latin typeface="Lucida Sans" panose="020B0602030504020204" pitchFamily="34" charset="0"/>
              </a:rPr>
              <a:t>Du 25 au 31 octobre 2020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A4D3362A-9F15-4B36-A4B3-93189F1A9FFD}"/>
              </a:ext>
            </a:extLst>
          </p:cNvPr>
          <p:cNvSpPr txBox="1"/>
          <p:nvPr/>
        </p:nvSpPr>
        <p:spPr>
          <a:xfrm>
            <a:off x="4604059" y="2578867"/>
            <a:ext cx="4796616" cy="4802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300"/>
              </a:lnSpc>
            </a:pPr>
            <a:r>
              <a:rPr lang="fr-FR" sz="44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Semaine</a:t>
            </a:r>
            <a:br>
              <a:rPr lang="fr-FR" sz="44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</a:br>
            <a:r>
              <a:rPr lang="fr-FR" sz="44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d’action</a:t>
            </a:r>
          </a:p>
          <a:p>
            <a:pPr>
              <a:lnSpc>
                <a:spcPts val="5300"/>
              </a:lnSpc>
            </a:pPr>
            <a:r>
              <a:rPr lang="fr-FR" sz="44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nationale pour</a:t>
            </a:r>
          </a:p>
          <a:p>
            <a:pPr>
              <a:lnSpc>
                <a:spcPts val="5300"/>
              </a:lnSpc>
            </a:pPr>
            <a:r>
              <a:rPr lang="fr-FR" sz="44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la prévention de</a:t>
            </a:r>
          </a:p>
          <a:p>
            <a:pPr>
              <a:lnSpc>
                <a:spcPts val="5300"/>
              </a:lnSpc>
            </a:pPr>
            <a:r>
              <a:rPr lang="fr-FR" sz="4400" b="1" spc="-150" dirty="0" err="1">
                <a:solidFill>
                  <a:schemeClr val="bg1"/>
                </a:solidFill>
                <a:latin typeface="Lucida Sans" panose="020B0602030504020204" pitchFamily="34" charset="0"/>
              </a:rPr>
              <a:t>I’intoxication</a:t>
            </a:r>
            <a:endParaRPr lang="fr-FR" sz="4400" b="1" spc="-15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>
              <a:lnSpc>
                <a:spcPts val="5300"/>
              </a:lnSpc>
            </a:pPr>
            <a:r>
              <a:rPr lang="fr-FR" sz="44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au plomb</a:t>
            </a:r>
            <a:br>
              <a:rPr lang="fr-FR" sz="44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</a:br>
            <a:r>
              <a:rPr lang="fr-FR" sz="4400" b="1" spc="-150" dirty="0">
                <a:solidFill>
                  <a:schemeClr val="bg1"/>
                </a:solidFill>
                <a:latin typeface="Lucida Sans" panose="020B0602030504020204" pitchFamily="34" charset="0"/>
              </a:rPr>
              <a:t>2020</a:t>
            </a:r>
            <a:endParaRPr lang="en-US" sz="4400" b="1" spc="-15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2" name="Graphic 1" descr="Logo Enfants sans plomb pour un avenir en santé">
            <a:extLst>
              <a:ext uri="{FF2B5EF4-FFF2-40B4-BE49-F238E27FC236}">
                <a16:creationId xmlns:a16="http://schemas.microsoft.com/office/drawing/2014/main" id="{9480C1EA-DF3A-4313-9037-B6549F11F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6098" y="587291"/>
            <a:ext cx="3254792" cy="4225341"/>
          </a:xfrm>
          <a:prstGeom prst="rect">
            <a:avLst/>
          </a:prstGeom>
        </p:spPr>
      </p:pic>
      <p:pic>
        <p:nvPicPr>
          <p:cNvPr id="9" name="Picture 8" descr="Icône de paperasse">
            <a:extLst>
              <a:ext uri="{FF2B5EF4-FFF2-40B4-BE49-F238E27FC236}">
                <a16:creationId xmlns:a16="http://schemas.microsoft.com/office/drawing/2014/main" id="{A5DA81FE-A6FA-4856-9EE2-D75495BF15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514" y="5333492"/>
            <a:ext cx="1519041" cy="151904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8A776DF-017F-495A-BDD6-87CBCE936118}"/>
              </a:ext>
            </a:extLst>
          </p:cNvPr>
          <p:cNvSpPr txBox="1"/>
          <p:nvPr/>
        </p:nvSpPr>
        <p:spPr>
          <a:xfrm>
            <a:off x="2106372" y="5709133"/>
            <a:ext cx="2433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pc="-150" dirty="0" err="1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Comprenezla</a:t>
            </a:r>
            <a:endParaRPr lang="en-US" sz="2200" b="1" spc="-150" dirty="0">
              <a:solidFill>
                <a:srgbClr val="1E75A9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  <a:p>
            <a:r>
              <a:rPr lang="en-US" sz="2200" b="1" spc="-150" dirty="0" err="1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réalité</a:t>
            </a:r>
            <a:endParaRPr lang="en-US" sz="2200" b="1" spc="-150" dirty="0">
              <a:solidFill>
                <a:srgbClr val="1E75A9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pic>
        <p:nvPicPr>
          <p:cNvPr id="10" name="Picture 9" descr="Icône de maison">
            <a:extLst>
              <a:ext uri="{FF2B5EF4-FFF2-40B4-BE49-F238E27FC236}">
                <a16:creationId xmlns:a16="http://schemas.microsoft.com/office/drawing/2014/main" id="{0A1C3098-1E3E-4DC3-8B9D-42336F4B8F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0008" y="6794333"/>
            <a:ext cx="1492053" cy="149205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02EF236-5222-4A08-81B2-86D5EDFAC256}"/>
              </a:ext>
            </a:extLst>
          </p:cNvPr>
          <p:cNvSpPr txBox="1"/>
          <p:nvPr/>
        </p:nvSpPr>
        <p:spPr>
          <a:xfrm>
            <a:off x="2106371" y="7183424"/>
            <a:ext cx="25096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Faites</a:t>
            </a:r>
            <a:r>
              <a:rPr lang="en-US" sz="2200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tester</a:t>
            </a:r>
          </a:p>
          <a:p>
            <a:r>
              <a:rPr lang="en-US" sz="2200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votre</a:t>
            </a:r>
            <a:r>
              <a:rPr lang="en-US" sz="2200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</a:t>
            </a:r>
            <a:r>
              <a:rPr lang="en-US" sz="2200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maison</a:t>
            </a:r>
            <a:endParaRPr lang="en-US" sz="2200" b="1" spc="-150" dirty="0">
              <a:solidFill>
                <a:srgbClr val="1C9742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pic>
        <p:nvPicPr>
          <p:cNvPr id="11" name="Picture 10" descr="Icône d'enfant">
            <a:extLst>
              <a:ext uri="{FF2B5EF4-FFF2-40B4-BE49-F238E27FC236}">
                <a16:creationId xmlns:a16="http://schemas.microsoft.com/office/drawing/2014/main" id="{370EC83D-7315-44A9-8099-93BF670559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2658" y="8286720"/>
            <a:ext cx="1526752" cy="152675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1107A68-A5EE-4901-A67C-D17585A4763D}"/>
              </a:ext>
            </a:extLst>
          </p:cNvPr>
          <p:cNvSpPr txBox="1"/>
          <p:nvPr/>
        </p:nvSpPr>
        <p:spPr>
          <a:xfrm>
            <a:off x="2106371" y="8691756"/>
            <a:ext cx="26094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pc="-150" dirty="0" err="1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Faites</a:t>
            </a:r>
            <a:r>
              <a:rPr lang="en-US" sz="22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tester</a:t>
            </a:r>
            <a:br>
              <a:rPr lang="en-US" sz="22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</a:br>
            <a:r>
              <a:rPr lang="en-US" sz="2200" b="1" spc="-150" dirty="0" err="1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votre</a:t>
            </a:r>
            <a:r>
              <a:rPr lang="en-US" sz="22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enfant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FB17DC2D-9CDA-4378-9FA4-EF199373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2461" y="10260331"/>
            <a:ext cx="4735379" cy="567337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000" b="1" spc="50" dirty="0">
                <a:solidFill>
                  <a:schemeClr val="bg1"/>
                </a:solidFill>
              </a:rPr>
              <a:t>#NLPPW2020  #</a:t>
            </a:r>
            <a:r>
              <a:rPr lang="en-US" sz="2000" b="1" spc="50" dirty="0" err="1">
                <a:solidFill>
                  <a:schemeClr val="bg1"/>
                </a:solidFill>
              </a:rPr>
              <a:t>LeadFreeKids</a:t>
            </a:r>
            <a:endParaRPr lang="en-US" sz="2000" b="1" spc="50" dirty="0">
              <a:solidFill>
                <a:schemeClr val="bg1"/>
              </a:solidFill>
            </a:endParaRPr>
          </a:p>
        </p:txBody>
      </p:sp>
      <p:pic>
        <p:nvPicPr>
          <p:cNvPr id="25" name="Picture 24" descr="Logo EPA">
            <a:extLst>
              <a:ext uri="{FF2B5EF4-FFF2-40B4-BE49-F238E27FC236}">
                <a16:creationId xmlns:a16="http://schemas.microsoft.com/office/drawing/2014/main" id="{C30F5AE5-5729-41B0-B1FF-2BCE34FD46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394" y="11021181"/>
            <a:ext cx="1235283" cy="572171"/>
          </a:xfrm>
          <a:prstGeom prst="rect">
            <a:avLst/>
          </a:prstGeom>
        </p:spPr>
      </p:pic>
      <p:pic>
        <p:nvPicPr>
          <p:cNvPr id="24" name="Picture 23" descr="Logo du Département du logement et du développement urbain">
            <a:extLst>
              <a:ext uri="{FF2B5EF4-FFF2-40B4-BE49-F238E27FC236}">
                <a16:creationId xmlns:a16="http://schemas.microsoft.com/office/drawing/2014/main" id="{E985E80A-939C-425F-8547-914A5C634B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85" y="10924556"/>
            <a:ext cx="833626" cy="765420"/>
          </a:xfrm>
          <a:prstGeom prst="rect">
            <a:avLst/>
          </a:prstGeom>
        </p:spPr>
      </p:pic>
      <p:pic>
        <p:nvPicPr>
          <p:cNvPr id="23" name="Picture 22" descr="Logo du Bureau de contrôle des risques liés au plomb et de maisons saines">
            <a:extLst>
              <a:ext uri="{FF2B5EF4-FFF2-40B4-BE49-F238E27FC236}">
                <a16:creationId xmlns:a16="http://schemas.microsoft.com/office/drawing/2014/main" id="{B4D1BD81-D1CB-49E5-A40E-7724AE5ACB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056" y="10913188"/>
            <a:ext cx="788156" cy="788156"/>
          </a:xfrm>
          <a:prstGeom prst="rect">
            <a:avLst/>
          </a:prstGeom>
        </p:spPr>
      </p:pic>
      <p:pic>
        <p:nvPicPr>
          <p:cNvPr id="22" name="Picture 21" descr="Logo du ministère de la Santé et des Services sociaux&#10;">
            <a:extLst>
              <a:ext uri="{FF2B5EF4-FFF2-40B4-BE49-F238E27FC236}">
                <a16:creationId xmlns:a16="http://schemas.microsoft.com/office/drawing/2014/main" id="{BCEC59BC-DDD2-4F00-8DD0-CDA7FEDD7A7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460" y="10899926"/>
            <a:ext cx="810891" cy="814680"/>
          </a:xfrm>
          <a:prstGeom prst="rect">
            <a:avLst/>
          </a:prstGeom>
        </p:spPr>
      </p:pic>
      <p:pic>
        <p:nvPicPr>
          <p:cNvPr id="21" name="Picture 20" descr="Logo CDC">
            <a:extLst>
              <a:ext uri="{FF2B5EF4-FFF2-40B4-BE49-F238E27FC236}">
                <a16:creationId xmlns:a16="http://schemas.microsoft.com/office/drawing/2014/main" id="{BF41AEFF-EDDA-4861-B26A-5B75651B8D1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613" y="10896137"/>
            <a:ext cx="1095083" cy="82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6" ma:contentTypeDescription="Create a new document." ma:contentTypeScope="" ma:versionID="8fde82b573489aae265209c5574f45cf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6b00e1f8f39c4eda368f4b614bc762cc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  <xsd:element ref="ns6:MediaServiceLocation" minOccurs="0"/>
                <xsd:element ref="ns1:_ip_UnifiedCompliancePolicyProperties" minOccurs="0"/>
                <xsd:element ref="ns1:_ip_UnifiedCompliancePolicyUIAction" minOccurs="0"/>
                <xsd:element ref="ns6:MediaServiceAutoKeyPoints" minOccurs="0"/>
                <xsd:element ref="ns6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2020-05-27T14:29:02+00:00</Document_x0020_Creation_x0020_Date>
    <_Source xmlns="http://schemas.microsoft.com/sharepoint/v3/fields" xsi:nil="true"/>
    <_ip_UnifiedCompliancePolicyUIAction xmlns="http://schemas.microsoft.com/sharepoint/v3" xsi:nil="true"/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national</TermName>
          <TermId xmlns="http://schemas.microsoft.com/office/infopath/2007/PartnerControls">088f2791-9fa1-4b6c-a439-6f9b7f1b6ea0</TermId>
        </TermInfo>
        <TermInfo xmlns="http://schemas.microsoft.com/office/infopath/2007/PartnerControls">
          <TermName xmlns="http://schemas.microsoft.com/office/infopath/2007/PartnerControls">Lead Poisoning Prevention Week</TermName>
          <TermId xmlns="http://schemas.microsoft.com/office/infopath/2007/PartnerControls">9bdb7ef0-3ee1-4493-b8bb-d0f489f447e9</TermId>
        </TermInfo>
        <TermInfo xmlns="http://schemas.microsoft.com/office/infopath/2007/PartnerControls">
          <TermName xmlns="http://schemas.microsoft.com/office/infopath/2007/PartnerControls">2020</TermName>
          <TermId xmlns="http://schemas.microsoft.com/office/infopath/2007/PartnerControls">124bbf33-fd71-4f7e-b24a-73a249152fe4</TermId>
        </TermInfo>
      </Terms>
    </TaxKeywordTaxHTField>
    <_ip_UnifiedCompliancePolicyProperties xmlns="http://schemas.microsoft.com/sharepoint/v3" xsi:nil="true"/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474</Value>
      <Value>1171</Value>
      <Value>1170</Value>
    </TaxCatchAll>
  </documentManagement>
</p:properties>
</file>

<file path=customXml/itemProps1.xml><?xml version="1.0" encoding="utf-8"?>
<ds:datastoreItem xmlns:ds="http://schemas.openxmlformats.org/officeDocument/2006/customXml" ds:itemID="{DF7CA323-3737-462E-8B14-449410755023}"/>
</file>

<file path=customXml/itemProps2.xml><?xml version="1.0" encoding="utf-8"?>
<ds:datastoreItem xmlns:ds="http://schemas.openxmlformats.org/officeDocument/2006/customXml" ds:itemID="{A340BB2D-FC66-40E9-B28C-F96B6A2092F9}"/>
</file>

<file path=customXml/itemProps3.xml><?xml version="1.0" encoding="utf-8"?>
<ds:datastoreItem xmlns:ds="http://schemas.openxmlformats.org/officeDocument/2006/customXml" ds:itemID="{B76A2287-2755-4E99-9A38-37F3B145A489}"/>
</file>

<file path=customXml/itemProps4.xml><?xml version="1.0" encoding="utf-8"?>
<ds:datastoreItem xmlns:ds="http://schemas.openxmlformats.org/officeDocument/2006/customXml" ds:itemID="{FDB04BD4-BA8A-41A1-BAE0-112984E59684}"/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34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Lucida Sans</vt:lpstr>
      <vt:lpstr>Office Theme</vt:lpstr>
      <vt:lpstr>#NLPPW2020  #LeadFreeKids</vt:lpstr>
    </vt:vector>
  </TitlesOfParts>
  <Company>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POSTER - FRENCH - 2020</dc:title>
  <dc:subject>National Lead Poisoning Prevention Week 2020</dc:subject>
  <dc:creator>Drake, Debby A</dc:creator>
  <cp:keywords>National, Lead Poisoning Prevention Week, 2020 </cp:keywords>
  <cp:lastModifiedBy>Elhagmusa, Amira</cp:lastModifiedBy>
  <cp:revision>28</cp:revision>
  <dcterms:created xsi:type="dcterms:W3CDTF">2019-07-18T17:17:21Z</dcterms:created>
  <dcterms:modified xsi:type="dcterms:W3CDTF">2020-05-19T20:00:39Z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>474;#national|088f2791-9fa1-4b6c-a439-6f9b7f1b6ea0;#1171;#Lead Poisoning Prevention Week|9bdb7ef0-3ee1-4493-b8bb-d0f489f447e9;#1170;#2020|124bbf33-fd71-4f7e-b24a-73a249152fe4</vt:lpwstr>
  </property>
</Properties>
</file>