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58" r:id="rId6"/>
    <p:sldId id="259" r:id="rId7"/>
    <p:sldId id="595" r:id="rId8"/>
    <p:sldId id="583" r:id="rId9"/>
    <p:sldId id="584" r:id="rId10"/>
    <p:sldId id="585" r:id="rId11"/>
    <p:sldId id="586" r:id="rId12"/>
    <p:sldId id="591" r:id="rId13"/>
    <p:sldId id="592" r:id="rId14"/>
    <p:sldId id="597" r:id="rId15"/>
    <p:sldId id="5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dder, Rebecca" initials="DR" lastIdx="1" clrIdx="0">
    <p:extLst>
      <p:ext uri="{19B8F6BF-5375-455C-9EA6-DF929625EA0E}">
        <p15:presenceInfo xmlns:p15="http://schemas.microsoft.com/office/powerpoint/2012/main" userId="S::Dodder.Rebecca@epa.gov::679f8607-fad0-434d-b3b4-1702796cad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B"/>
    <a:srgbClr val="E4E5E7"/>
    <a:srgbClr val="FBFBFB"/>
    <a:srgbClr val="F2F3F4"/>
    <a:srgbClr val="E8E9EA"/>
    <a:srgbClr val="E0E1E3"/>
    <a:srgbClr val="F5F5F6"/>
    <a:srgbClr val="DFE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5" autoAdjust="0"/>
    <p:restoredTop sz="96864" autoAdjust="0"/>
  </p:normalViewPr>
  <p:slideViewPr>
    <p:cSldViewPr snapToGrid="0">
      <p:cViewPr varScale="1">
        <p:scale>
          <a:sx n="108" d="100"/>
          <a:sy n="108" d="100"/>
        </p:scale>
        <p:origin x="80"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der, Rebecca" userId="679f8607-fad0-434d-b3b4-1702796cad81" providerId="ADAL" clId="{DA66FE9F-D9FD-4874-9305-DAFCE62A011F}"/>
    <pc:docChg chg="undo custSel addSld delSld modSld">
      <pc:chgData name="Dodder, Rebecca" userId="679f8607-fad0-434d-b3b4-1702796cad81" providerId="ADAL" clId="{DA66FE9F-D9FD-4874-9305-DAFCE62A011F}" dt="2021-07-09T16:18:22.886" v="5256" actId="1076"/>
      <pc:docMkLst>
        <pc:docMk/>
      </pc:docMkLst>
      <pc:sldChg chg="addSp modSp mod">
        <pc:chgData name="Dodder, Rebecca" userId="679f8607-fad0-434d-b3b4-1702796cad81" providerId="ADAL" clId="{DA66FE9F-D9FD-4874-9305-DAFCE62A011F}" dt="2021-07-09T16:18:22.886" v="5256" actId="1076"/>
        <pc:sldMkLst>
          <pc:docMk/>
          <pc:sldMk cId="3990501483" sldId="257"/>
        </pc:sldMkLst>
        <pc:spChg chg="mod">
          <ac:chgData name="Dodder, Rebecca" userId="679f8607-fad0-434d-b3b4-1702796cad81" providerId="ADAL" clId="{DA66FE9F-D9FD-4874-9305-DAFCE62A011F}" dt="2021-07-09T16:17:15.397" v="5245" actId="1035"/>
          <ac:spMkLst>
            <pc:docMk/>
            <pc:sldMk cId="3990501483" sldId="257"/>
            <ac:spMk id="2" creationId="{00000000-0000-0000-0000-000000000000}"/>
          </ac:spMkLst>
        </pc:spChg>
        <pc:spChg chg="add mod">
          <ac:chgData name="Dodder, Rebecca" userId="679f8607-fad0-434d-b3b4-1702796cad81" providerId="ADAL" clId="{DA66FE9F-D9FD-4874-9305-DAFCE62A011F}" dt="2021-07-09T16:18:22.886" v="5256" actId="1076"/>
          <ac:spMkLst>
            <pc:docMk/>
            <pc:sldMk cId="3990501483" sldId="257"/>
            <ac:spMk id="3" creationId="{BAC8F89B-0B47-4333-86B6-1CBE0A56B937}"/>
          </ac:spMkLst>
        </pc:spChg>
        <pc:picChg chg="mod">
          <ac:chgData name="Dodder, Rebecca" userId="679f8607-fad0-434d-b3b4-1702796cad81" providerId="ADAL" clId="{DA66FE9F-D9FD-4874-9305-DAFCE62A011F}" dt="2021-07-09T16:17:26.422" v="5247" actId="1076"/>
          <ac:picMkLst>
            <pc:docMk/>
            <pc:sldMk cId="3990501483" sldId="257"/>
            <ac:picMk id="4" creationId="{C0DB21B0-0E06-4332-B407-26C26A9350DE}"/>
          </ac:picMkLst>
        </pc:picChg>
        <pc:picChg chg="mod">
          <ac:chgData name="Dodder, Rebecca" userId="679f8607-fad0-434d-b3b4-1702796cad81" providerId="ADAL" clId="{DA66FE9F-D9FD-4874-9305-DAFCE62A011F}" dt="2021-07-09T16:17:15.397" v="5245" actId="1035"/>
          <ac:picMkLst>
            <pc:docMk/>
            <pc:sldMk cId="3990501483" sldId="257"/>
            <ac:picMk id="8" creationId="{EB30FE72-0A92-449D-8A56-C2C2A014156B}"/>
          </ac:picMkLst>
        </pc:picChg>
        <pc:picChg chg="mod">
          <ac:chgData name="Dodder, Rebecca" userId="679f8607-fad0-434d-b3b4-1702796cad81" providerId="ADAL" clId="{DA66FE9F-D9FD-4874-9305-DAFCE62A011F}" dt="2021-07-09T16:17:15.397" v="5245" actId="1035"/>
          <ac:picMkLst>
            <pc:docMk/>
            <pc:sldMk cId="3990501483" sldId="257"/>
            <ac:picMk id="9" creationId="{C6A2513B-612D-4C7A-8D3F-B66B84820843}"/>
          </ac:picMkLst>
        </pc:picChg>
        <pc:picChg chg="mod">
          <ac:chgData name="Dodder, Rebecca" userId="679f8607-fad0-434d-b3b4-1702796cad81" providerId="ADAL" clId="{DA66FE9F-D9FD-4874-9305-DAFCE62A011F}" dt="2021-07-09T16:17:15.397" v="5245" actId="1035"/>
          <ac:picMkLst>
            <pc:docMk/>
            <pc:sldMk cId="3990501483" sldId="257"/>
            <ac:picMk id="10" creationId="{E467CA33-B073-4056-A08F-D75354944229}"/>
          </ac:picMkLst>
        </pc:picChg>
      </pc:sldChg>
      <pc:sldChg chg="modNotesTx">
        <pc:chgData name="Dodder, Rebecca" userId="679f8607-fad0-434d-b3b4-1702796cad81" providerId="ADAL" clId="{DA66FE9F-D9FD-4874-9305-DAFCE62A011F}" dt="2021-07-02T02:55:32.536" v="3306" actId="5793"/>
        <pc:sldMkLst>
          <pc:docMk/>
          <pc:sldMk cId="2073448329" sldId="258"/>
        </pc:sldMkLst>
      </pc:sldChg>
      <pc:sldChg chg="addSp modSp mod modNotesTx">
        <pc:chgData name="Dodder, Rebecca" userId="679f8607-fad0-434d-b3b4-1702796cad81" providerId="ADAL" clId="{DA66FE9F-D9FD-4874-9305-DAFCE62A011F}" dt="2021-07-02T02:58:12.623" v="3421" actId="20577"/>
        <pc:sldMkLst>
          <pc:docMk/>
          <pc:sldMk cId="1412306931" sldId="259"/>
        </pc:sldMkLst>
        <pc:spChg chg="add mod">
          <ac:chgData name="Dodder, Rebecca" userId="679f8607-fad0-434d-b3b4-1702796cad81" providerId="ADAL" clId="{DA66FE9F-D9FD-4874-9305-DAFCE62A011F}" dt="2021-07-02T01:18:43.491" v="24" actId="1076"/>
          <ac:spMkLst>
            <pc:docMk/>
            <pc:sldMk cId="1412306931" sldId="259"/>
            <ac:spMk id="3" creationId="{5D552BD4-2136-48B0-83ED-8162EBADAD4D}"/>
          </ac:spMkLst>
        </pc:spChg>
        <pc:picChg chg="mod">
          <ac:chgData name="Dodder, Rebecca" userId="679f8607-fad0-434d-b3b4-1702796cad81" providerId="ADAL" clId="{DA66FE9F-D9FD-4874-9305-DAFCE62A011F}" dt="2021-07-02T01:18:39.121" v="23" actId="1076"/>
          <ac:picMkLst>
            <pc:docMk/>
            <pc:sldMk cId="1412306931" sldId="259"/>
            <ac:picMk id="26" creationId="{BCA95B40-047E-4DB3-AF41-3C8130733CA6}"/>
          </ac:picMkLst>
        </pc:picChg>
      </pc:sldChg>
      <pc:sldChg chg="modSp mod modNotesTx">
        <pc:chgData name="Dodder, Rebecca" userId="679f8607-fad0-434d-b3b4-1702796cad81" providerId="ADAL" clId="{DA66FE9F-D9FD-4874-9305-DAFCE62A011F}" dt="2021-07-02T02:58:46.286" v="3422" actId="20577"/>
        <pc:sldMkLst>
          <pc:docMk/>
          <pc:sldMk cId="224913075" sldId="583"/>
        </pc:sldMkLst>
        <pc:spChg chg="mod">
          <ac:chgData name="Dodder, Rebecca" userId="679f8607-fad0-434d-b3b4-1702796cad81" providerId="ADAL" clId="{DA66FE9F-D9FD-4874-9305-DAFCE62A011F}" dt="2021-07-02T01:22:34.588" v="153" actId="1076"/>
          <ac:spMkLst>
            <pc:docMk/>
            <pc:sldMk cId="224913075" sldId="583"/>
            <ac:spMk id="5" creationId="{2FD7DA7E-B339-4661-90B8-51ECD8903715}"/>
          </ac:spMkLst>
        </pc:spChg>
      </pc:sldChg>
      <pc:sldChg chg="modNotesTx">
        <pc:chgData name="Dodder, Rebecca" userId="679f8607-fad0-434d-b3b4-1702796cad81" providerId="ADAL" clId="{DA66FE9F-D9FD-4874-9305-DAFCE62A011F}" dt="2021-07-02T02:59:38.718" v="3473" actId="20577"/>
        <pc:sldMkLst>
          <pc:docMk/>
          <pc:sldMk cId="2166780570" sldId="584"/>
        </pc:sldMkLst>
      </pc:sldChg>
      <pc:sldChg chg="modNotesTx">
        <pc:chgData name="Dodder, Rebecca" userId="679f8607-fad0-434d-b3b4-1702796cad81" providerId="ADAL" clId="{DA66FE9F-D9FD-4874-9305-DAFCE62A011F}" dt="2021-07-02T03:09:27.437" v="4010" actId="20577"/>
        <pc:sldMkLst>
          <pc:docMk/>
          <pc:sldMk cId="3968334203" sldId="585"/>
        </pc:sldMkLst>
      </pc:sldChg>
      <pc:sldChg chg="modNotesTx">
        <pc:chgData name="Dodder, Rebecca" userId="679f8607-fad0-434d-b3b4-1702796cad81" providerId="ADAL" clId="{DA66FE9F-D9FD-4874-9305-DAFCE62A011F}" dt="2021-07-02T03:09:31.434" v="4011" actId="6549"/>
        <pc:sldMkLst>
          <pc:docMk/>
          <pc:sldMk cId="2043025083" sldId="586"/>
        </pc:sldMkLst>
      </pc:sldChg>
      <pc:sldChg chg="addSp delSp modSp mod modAnim addCm delCm modNotesTx">
        <pc:chgData name="Dodder, Rebecca" userId="679f8607-fad0-434d-b3b4-1702796cad81" providerId="ADAL" clId="{DA66FE9F-D9FD-4874-9305-DAFCE62A011F}" dt="2021-07-02T03:15:47.536" v="4367" actId="20577"/>
        <pc:sldMkLst>
          <pc:docMk/>
          <pc:sldMk cId="2313778185" sldId="591"/>
        </pc:sldMkLst>
        <pc:spChg chg="mod">
          <ac:chgData name="Dodder, Rebecca" userId="679f8607-fad0-434d-b3b4-1702796cad81" providerId="ADAL" clId="{DA66FE9F-D9FD-4874-9305-DAFCE62A011F}" dt="2021-07-02T01:32:09.102" v="220" actId="1076"/>
          <ac:spMkLst>
            <pc:docMk/>
            <pc:sldMk cId="2313778185" sldId="591"/>
            <ac:spMk id="3" creationId="{00000000-0000-0000-0000-000000000000}"/>
          </ac:spMkLst>
        </pc:spChg>
        <pc:spChg chg="mod">
          <ac:chgData name="Dodder, Rebecca" userId="679f8607-fad0-434d-b3b4-1702796cad81" providerId="ADAL" clId="{DA66FE9F-D9FD-4874-9305-DAFCE62A011F}" dt="2021-07-02T01:28:59.436" v="200" actId="1076"/>
          <ac:spMkLst>
            <pc:docMk/>
            <pc:sldMk cId="2313778185" sldId="591"/>
            <ac:spMk id="4" creationId="{00000000-0000-0000-0000-000000000000}"/>
          </ac:spMkLst>
        </pc:spChg>
        <pc:spChg chg="mod">
          <ac:chgData name="Dodder, Rebecca" userId="679f8607-fad0-434d-b3b4-1702796cad81" providerId="ADAL" clId="{DA66FE9F-D9FD-4874-9305-DAFCE62A011F}" dt="2021-07-02T02:18:59.146" v="1136" actId="20577"/>
          <ac:spMkLst>
            <pc:docMk/>
            <pc:sldMk cId="2313778185" sldId="591"/>
            <ac:spMk id="10" creationId="{00000000-0000-0000-0000-000000000000}"/>
          </ac:spMkLst>
        </pc:spChg>
        <pc:spChg chg="mod">
          <ac:chgData name="Dodder, Rebecca" userId="679f8607-fad0-434d-b3b4-1702796cad81" providerId="ADAL" clId="{DA66FE9F-D9FD-4874-9305-DAFCE62A011F}" dt="2021-07-02T01:32:03.830" v="219" actId="14100"/>
          <ac:spMkLst>
            <pc:docMk/>
            <pc:sldMk cId="2313778185" sldId="591"/>
            <ac:spMk id="13" creationId="{00000000-0000-0000-0000-000000000000}"/>
          </ac:spMkLst>
        </pc:spChg>
        <pc:spChg chg="mod">
          <ac:chgData name="Dodder, Rebecca" userId="679f8607-fad0-434d-b3b4-1702796cad81" providerId="ADAL" clId="{DA66FE9F-D9FD-4874-9305-DAFCE62A011F}" dt="2021-07-02T01:31:53.603" v="217" actId="1076"/>
          <ac:spMkLst>
            <pc:docMk/>
            <pc:sldMk cId="2313778185" sldId="591"/>
            <ac:spMk id="16" creationId="{00000000-0000-0000-0000-000000000000}"/>
          </ac:spMkLst>
        </pc:spChg>
        <pc:spChg chg="add del mod">
          <ac:chgData name="Dodder, Rebecca" userId="679f8607-fad0-434d-b3b4-1702796cad81" providerId="ADAL" clId="{DA66FE9F-D9FD-4874-9305-DAFCE62A011F}" dt="2021-07-02T01:36:55.913" v="299" actId="478"/>
          <ac:spMkLst>
            <pc:docMk/>
            <pc:sldMk cId="2313778185" sldId="591"/>
            <ac:spMk id="19" creationId="{9ED9F72D-C58F-4C4B-8A6B-96E18F3273EE}"/>
          </ac:spMkLst>
        </pc:spChg>
        <pc:spChg chg="add mod">
          <ac:chgData name="Dodder, Rebecca" userId="679f8607-fad0-434d-b3b4-1702796cad81" providerId="ADAL" clId="{DA66FE9F-D9FD-4874-9305-DAFCE62A011F}" dt="2021-07-02T01:42:37.911" v="343" actId="207"/>
          <ac:spMkLst>
            <pc:docMk/>
            <pc:sldMk cId="2313778185" sldId="591"/>
            <ac:spMk id="20" creationId="{17E27AB3-BC09-4AE5-BF0B-3EDD516A3287}"/>
          </ac:spMkLst>
        </pc:spChg>
        <pc:spChg chg="add mod">
          <ac:chgData name="Dodder, Rebecca" userId="679f8607-fad0-434d-b3b4-1702796cad81" providerId="ADAL" clId="{DA66FE9F-D9FD-4874-9305-DAFCE62A011F}" dt="2021-07-02T01:43:39.831" v="345" actId="207"/>
          <ac:spMkLst>
            <pc:docMk/>
            <pc:sldMk cId="2313778185" sldId="591"/>
            <ac:spMk id="22" creationId="{9D4927DB-274A-4725-897D-A4DE7358F223}"/>
          </ac:spMkLst>
        </pc:spChg>
        <pc:spChg chg="add mod">
          <ac:chgData name="Dodder, Rebecca" userId="679f8607-fad0-434d-b3b4-1702796cad81" providerId="ADAL" clId="{DA66FE9F-D9FD-4874-9305-DAFCE62A011F}" dt="2021-07-02T01:38:14.793" v="304" actId="1076"/>
          <ac:spMkLst>
            <pc:docMk/>
            <pc:sldMk cId="2313778185" sldId="591"/>
            <ac:spMk id="23" creationId="{E8611FAF-905B-4A1B-AC67-4DF7BF2362E2}"/>
          </ac:spMkLst>
        </pc:spChg>
        <pc:grpChg chg="mod">
          <ac:chgData name="Dodder, Rebecca" userId="679f8607-fad0-434d-b3b4-1702796cad81" providerId="ADAL" clId="{DA66FE9F-D9FD-4874-9305-DAFCE62A011F}" dt="2021-07-02T01:32:50.823" v="221" actId="1076"/>
          <ac:grpSpMkLst>
            <pc:docMk/>
            <pc:sldMk cId="2313778185" sldId="591"/>
            <ac:grpSpMk id="9" creationId="{A279705E-F2C5-4E86-92D2-520D50510918}"/>
          </ac:grpSpMkLst>
        </pc:grpChg>
        <pc:picChg chg="add mod ord">
          <ac:chgData name="Dodder, Rebecca" userId="679f8607-fad0-434d-b3b4-1702796cad81" providerId="ADAL" clId="{DA66FE9F-D9FD-4874-9305-DAFCE62A011F}" dt="2021-07-02T01:29:09.674" v="203" actId="167"/>
          <ac:picMkLst>
            <pc:docMk/>
            <pc:sldMk cId="2313778185" sldId="591"/>
            <ac:picMk id="5" creationId="{CECDE4D2-3C08-4DF2-BBF1-FF9CFD94768A}"/>
          </ac:picMkLst>
        </pc:picChg>
        <pc:picChg chg="del">
          <ac:chgData name="Dodder, Rebecca" userId="679f8607-fad0-434d-b3b4-1702796cad81" providerId="ADAL" clId="{DA66FE9F-D9FD-4874-9305-DAFCE62A011F}" dt="2021-07-02T01:27:56.468" v="187" actId="478"/>
          <ac:picMkLst>
            <pc:docMk/>
            <pc:sldMk cId="2313778185" sldId="591"/>
            <ac:picMk id="7" creationId="{F6E1E0BA-BF60-4648-8B4C-E84A3203B00D}"/>
          </ac:picMkLst>
        </pc:picChg>
        <pc:cxnChg chg="mod">
          <ac:chgData name="Dodder, Rebecca" userId="679f8607-fad0-434d-b3b4-1702796cad81" providerId="ADAL" clId="{DA66FE9F-D9FD-4874-9305-DAFCE62A011F}" dt="2021-07-02T01:30:59.492" v="214" actId="14100"/>
          <ac:cxnSpMkLst>
            <pc:docMk/>
            <pc:sldMk cId="2313778185" sldId="591"/>
            <ac:cxnSpMk id="18" creationId="{00000000-0000-0000-0000-000000000000}"/>
          </ac:cxnSpMkLst>
        </pc:cxnChg>
        <pc:cxnChg chg="mod">
          <ac:chgData name="Dodder, Rebecca" userId="679f8607-fad0-434d-b3b4-1702796cad81" providerId="ADAL" clId="{DA66FE9F-D9FD-4874-9305-DAFCE62A011F}" dt="2021-07-02T01:31:19.505" v="216" actId="14100"/>
          <ac:cxnSpMkLst>
            <pc:docMk/>
            <pc:sldMk cId="2313778185" sldId="591"/>
            <ac:cxnSpMk id="21" creationId="{00000000-0000-0000-0000-000000000000}"/>
          </ac:cxnSpMkLst>
        </pc:cxnChg>
      </pc:sldChg>
      <pc:sldChg chg="modSp mod modNotesTx">
        <pc:chgData name="Dodder, Rebecca" userId="679f8607-fad0-434d-b3b4-1702796cad81" providerId="ADAL" clId="{DA66FE9F-D9FD-4874-9305-DAFCE62A011F}" dt="2021-07-02T03:13:37.964" v="4320" actId="20577"/>
        <pc:sldMkLst>
          <pc:docMk/>
          <pc:sldMk cId="4121597959" sldId="592"/>
        </pc:sldMkLst>
        <pc:spChg chg="mod">
          <ac:chgData name="Dodder, Rebecca" userId="679f8607-fad0-434d-b3b4-1702796cad81" providerId="ADAL" clId="{DA66FE9F-D9FD-4874-9305-DAFCE62A011F}" dt="2021-07-02T02:12:02.451" v="1103" actId="20577"/>
          <ac:spMkLst>
            <pc:docMk/>
            <pc:sldMk cId="4121597959" sldId="592"/>
            <ac:spMk id="3" creationId="{614ED5A6-1797-404F-A822-3BC44C0B9C66}"/>
          </ac:spMkLst>
        </pc:spChg>
      </pc:sldChg>
      <pc:sldChg chg="del">
        <pc:chgData name="Dodder, Rebecca" userId="679f8607-fad0-434d-b3b4-1702796cad81" providerId="ADAL" clId="{DA66FE9F-D9FD-4874-9305-DAFCE62A011F}" dt="2021-07-02T02:45:31.602" v="2736" actId="47"/>
        <pc:sldMkLst>
          <pc:docMk/>
          <pc:sldMk cId="249976561" sldId="593"/>
        </pc:sldMkLst>
      </pc:sldChg>
      <pc:sldChg chg="addSp modSp modNotesTx">
        <pc:chgData name="Dodder, Rebecca" userId="679f8607-fad0-434d-b3b4-1702796cad81" providerId="ADAL" clId="{DA66FE9F-D9FD-4874-9305-DAFCE62A011F}" dt="2021-07-02T02:54:40.715" v="3270" actId="20577"/>
        <pc:sldMkLst>
          <pc:docMk/>
          <pc:sldMk cId="1758378910" sldId="595"/>
        </pc:sldMkLst>
        <pc:spChg chg="add mod">
          <ac:chgData name="Dodder, Rebecca" userId="679f8607-fad0-434d-b3b4-1702796cad81" providerId="ADAL" clId="{DA66FE9F-D9FD-4874-9305-DAFCE62A011F}" dt="2021-07-02T01:18:46.830" v="25"/>
          <ac:spMkLst>
            <pc:docMk/>
            <pc:sldMk cId="1758378910" sldId="595"/>
            <ac:spMk id="27" creationId="{037E1EBF-EBFB-4D0D-B72F-4C14AB365523}"/>
          </ac:spMkLst>
        </pc:spChg>
      </pc:sldChg>
      <pc:sldChg chg="addSp modSp mod modNotesTx">
        <pc:chgData name="Dodder, Rebecca" userId="679f8607-fad0-434d-b3b4-1702796cad81" providerId="ADAL" clId="{DA66FE9F-D9FD-4874-9305-DAFCE62A011F}" dt="2021-07-02T03:26:49.856" v="5216" actId="947"/>
        <pc:sldMkLst>
          <pc:docMk/>
          <pc:sldMk cId="4169025200" sldId="596"/>
        </pc:sldMkLst>
        <pc:spChg chg="mod">
          <ac:chgData name="Dodder, Rebecca" userId="679f8607-fad0-434d-b3b4-1702796cad81" providerId="ADAL" clId="{DA66FE9F-D9FD-4874-9305-DAFCE62A011F}" dt="2021-07-02T02:47:02.451" v="2749" actId="20577"/>
          <ac:spMkLst>
            <pc:docMk/>
            <pc:sldMk cId="4169025200" sldId="596"/>
            <ac:spMk id="15" creationId="{2FD2F3A3-C09B-4A90-BA76-7B6D4A656D51}"/>
          </ac:spMkLst>
        </pc:spChg>
        <pc:picChg chg="add mod">
          <ac:chgData name="Dodder, Rebecca" userId="679f8607-fad0-434d-b3b4-1702796cad81" providerId="ADAL" clId="{DA66FE9F-D9FD-4874-9305-DAFCE62A011F}" dt="2021-07-02T02:47:53.513" v="2754" actId="1076"/>
          <ac:picMkLst>
            <pc:docMk/>
            <pc:sldMk cId="4169025200" sldId="596"/>
            <ac:picMk id="16" creationId="{9930D442-D055-4F98-BB55-C80E1CF1850B}"/>
          </ac:picMkLst>
        </pc:picChg>
        <pc:picChg chg="mod">
          <ac:chgData name="Dodder, Rebecca" userId="679f8607-fad0-434d-b3b4-1702796cad81" providerId="ADAL" clId="{DA66FE9F-D9FD-4874-9305-DAFCE62A011F}" dt="2021-07-02T02:47:46.541" v="2753" actId="1076"/>
          <ac:picMkLst>
            <pc:docMk/>
            <pc:sldMk cId="4169025200" sldId="596"/>
            <ac:picMk id="22" creationId="{AC7DA431-E13E-427B-BB7B-51F1274164B9}"/>
          </ac:picMkLst>
        </pc:picChg>
        <pc:picChg chg="mod">
          <ac:chgData name="Dodder, Rebecca" userId="679f8607-fad0-434d-b3b4-1702796cad81" providerId="ADAL" clId="{DA66FE9F-D9FD-4874-9305-DAFCE62A011F}" dt="2021-07-02T02:47:46.541" v="2753" actId="1076"/>
          <ac:picMkLst>
            <pc:docMk/>
            <pc:sldMk cId="4169025200" sldId="596"/>
            <ac:picMk id="23" creationId="{914A7001-4BE7-45FB-85A1-CE3656B29C06}"/>
          </ac:picMkLst>
        </pc:picChg>
        <pc:picChg chg="mod">
          <ac:chgData name="Dodder, Rebecca" userId="679f8607-fad0-434d-b3b4-1702796cad81" providerId="ADAL" clId="{DA66FE9F-D9FD-4874-9305-DAFCE62A011F}" dt="2021-07-02T02:47:46.541" v="2753" actId="1076"/>
          <ac:picMkLst>
            <pc:docMk/>
            <pc:sldMk cId="4169025200" sldId="596"/>
            <ac:picMk id="24" creationId="{2432B036-8B69-485E-BB87-BB3C2B36459C}"/>
          </ac:picMkLst>
        </pc:picChg>
        <pc:picChg chg="mod">
          <ac:chgData name="Dodder, Rebecca" userId="679f8607-fad0-434d-b3b4-1702796cad81" providerId="ADAL" clId="{DA66FE9F-D9FD-4874-9305-DAFCE62A011F}" dt="2021-07-02T02:47:46.541" v="2753" actId="1076"/>
          <ac:picMkLst>
            <pc:docMk/>
            <pc:sldMk cId="4169025200" sldId="596"/>
            <ac:picMk id="25" creationId="{9A12159C-5D88-40E9-8A6C-199882CA3061}"/>
          </ac:picMkLst>
        </pc:picChg>
        <pc:picChg chg="mod">
          <ac:chgData name="Dodder, Rebecca" userId="679f8607-fad0-434d-b3b4-1702796cad81" providerId="ADAL" clId="{DA66FE9F-D9FD-4874-9305-DAFCE62A011F}" dt="2021-07-02T02:47:46.541" v="2753" actId="1076"/>
          <ac:picMkLst>
            <pc:docMk/>
            <pc:sldMk cId="4169025200" sldId="596"/>
            <ac:picMk id="26" creationId="{7F942FE9-D061-40EE-84EA-47925D2C9D3E}"/>
          </ac:picMkLst>
        </pc:picChg>
        <pc:picChg chg="mod">
          <ac:chgData name="Dodder, Rebecca" userId="679f8607-fad0-434d-b3b4-1702796cad81" providerId="ADAL" clId="{DA66FE9F-D9FD-4874-9305-DAFCE62A011F}" dt="2021-07-02T02:47:46.541" v="2753" actId="1076"/>
          <ac:picMkLst>
            <pc:docMk/>
            <pc:sldMk cId="4169025200" sldId="596"/>
            <ac:picMk id="27" creationId="{FEDA1FE3-369B-4C0F-9377-A85FF2B1CEA8}"/>
          </ac:picMkLst>
        </pc:picChg>
      </pc:sldChg>
      <pc:sldChg chg="addSp delSp modSp add mod delAnim modAnim modNotesTx">
        <pc:chgData name="Dodder, Rebecca" userId="679f8607-fad0-434d-b3b4-1702796cad81" providerId="ADAL" clId="{DA66FE9F-D9FD-4874-9305-DAFCE62A011F}" dt="2021-07-02T03:20:43.434" v="4566" actId="20577"/>
        <pc:sldMkLst>
          <pc:docMk/>
          <pc:sldMk cId="2303978228" sldId="597"/>
        </pc:sldMkLst>
        <pc:spChg chg="mod">
          <ac:chgData name="Dodder, Rebecca" userId="679f8607-fad0-434d-b3b4-1702796cad81" providerId="ADAL" clId="{DA66FE9F-D9FD-4874-9305-DAFCE62A011F}" dt="2021-07-02T02:02:19.817" v="754"/>
          <ac:spMkLst>
            <pc:docMk/>
            <pc:sldMk cId="2303978228" sldId="597"/>
            <ac:spMk id="2" creationId="{ED6A6FCD-B3BB-472D-B05F-2D63C9E09B0D}"/>
          </ac:spMkLst>
        </pc:spChg>
        <pc:spChg chg="del">
          <ac:chgData name="Dodder, Rebecca" userId="679f8607-fad0-434d-b3b4-1702796cad81" providerId="ADAL" clId="{DA66FE9F-D9FD-4874-9305-DAFCE62A011F}" dt="2021-07-02T02:07:42.869" v="759" actId="478"/>
          <ac:spMkLst>
            <pc:docMk/>
            <pc:sldMk cId="2303978228" sldId="597"/>
            <ac:spMk id="3" creationId="{00000000-0000-0000-0000-000000000000}"/>
          </ac:spMkLst>
        </pc:spChg>
        <pc:spChg chg="del">
          <ac:chgData name="Dodder, Rebecca" userId="679f8607-fad0-434d-b3b4-1702796cad81" providerId="ADAL" clId="{DA66FE9F-D9FD-4874-9305-DAFCE62A011F}" dt="2021-07-02T02:07:42.869" v="759" actId="478"/>
          <ac:spMkLst>
            <pc:docMk/>
            <pc:sldMk cId="2303978228" sldId="597"/>
            <ac:spMk id="4" creationId="{00000000-0000-0000-0000-000000000000}"/>
          </ac:spMkLst>
        </pc:spChg>
        <pc:spChg chg="del">
          <ac:chgData name="Dodder, Rebecca" userId="679f8607-fad0-434d-b3b4-1702796cad81" providerId="ADAL" clId="{DA66FE9F-D9FD-4874-9305-DAFCE62A011F}" dt="2021-07-02T02:07:42.869" v="759" actId="478"/>
          <ac:spMkLst>
            <pc:docMk/>
            <pc:sldMk cId="2303978228" sldId="597"/>
            <ac:spMk id="13" creationId="{00000000-0000-0000-0000-000000000000}"/>
          </ac:spMkLst>
        </pc:spChg>
        <pc:spChg chg="del">
          <ac:chgData name="Dodder, Rebecca" userId="679f8607-fad0-434d-b3b4-1702796cad81" providerId="ADAL" clId="{DA66FE9F-D9FD-4874-9305-DAFCE62A011F}" dt="2021-07-02T02:07:42.869" v="759" actId="478"/>
          <ac:spMkLst>
            <pc:docMk/>
            <pc:sldMk cId="2303978228" sldId="597"/>
            <ac:spMk id="16" creationId="{00000000-0000-0000-0000-000000000000}"/>
          </ac:spMkLst>
        </pc:spChg>
        <pc:spChg chg="mod">
          <ac:chgData name="Dodder, Rebecca" userId="679f8607-fad0-434d-b3b4-1702796cad81" providerId="ADAL" clId="{DA66FE9F-D9FD-4874-9305-DAFCE62A011F}" dt="2021-07-02T02:02:52.702" v="755"/>
          <ac:spMkLst>
            <pc:docMk/>
            <pc:sldMk cId="2303978228" sldId="597"/>
            <ac:spMk id="19" creationId="{A53DDA15-C95E-45CB-9961-DAB9662FE0F5}"/>
          </ac:spMkLst>
        </pc:spChg>
        <pc:spChg chg="mod">
          <ac:chgData name="Dodder, Rebecca" userId="679f8607-fad0-434d-b3b4-1702796cad81" providerId="ADAL" clId="{DA66FE9F-D9FD-4874-9305-DAFCE62A011F}" dt="2021-07-02T02:21:06.056" v="1172" actId="207"/>
          <ac:spMkLst>
            <pc:docMk/>
            <pc:sldMk cId="2303978228" sldId="597"/>
            <ac:spMk id="20" creationId="{17E27AB3-BC09-4AE5-BF0B-3EDD516A3287}"/>
          </ac:spMkLst>
        </pc:spChg>
        <pc:spChg chg="mod">
          <ac:chgData name="Dodder, Rebecca" userId="679f8607-fad0-434d-b3b4-1702796cad81" providerId="ADAL" clId="{DA66FE9F-D9FD-4874-9305-DAFCE62A011F}" dt="2021-07-02T02:02:52.702" v="755"/>
          <ac:spMkLst>
            <pc:docMk/>
            <pc:sldMk cId="2303978228" sldId="597"/>
            <ac:spMk id="24" creationId="{1E944919-7F9D-4C1A-9F4A-92EC6951839F}"/>
          </ac:spMkLst>
        </pc:spChg>
        <pc:spChg chg="mod">
          <ac:chgData name="Dodder, Rebecca" userId="679f8607-fad0-434d-b3b4-1702796cad81" providerId="ADAL" clId="{DA66FE9F-D9FD-4874-9305-DAFCE62A011F}" dt="2021-07-02T02:44:39.736" v="2734" actId="20577"/>
          <ac:spMkLst>
            <pc:docMk/>
            <pc:sldMk cId="2303978228" sldId="597"/>
            <ac:spMk id="29" creationId="{D0DB02A9-E896-4A80-AABC-84AB6C334B2C}"/>
          </ac:spMkLst>
        </pc:spChg>
        <pc:spChg chg="mod">
          <ac:chgData name="Dodder, Rebecca" userId="679f8607-fad0-434d-b3b4-1702796cad81" providerId="ADAL" clId="{DA66FE9F-D9FD-4874-9305-DAFCE62A011F}" dt="2021-07-02T02:20:53.672" v="1171" actId="20577"/>
          <ac:spMkLst>
            <pc:docMk/>
            <pc:sldMk cId="2303978228" sldId="597"/>
            <ac:spMk id="30" creationId="{4F370B16-05E1-44D8-B739-572A7387FC06}"/>
          </ac:spMkLst>
        </pc:spChg>
        <pc:grpChg chg="del">
          <ac:chgData name="Dodder, Rebecca" userId="679f8607-fad0-434d-b3b4-1702796cad81" providerId="ADAL" clId="{DA66FE9F-D9FD-4874-9305-DAFCE62A011F}" dt="2021-07-02T02:03:02.154" v="757" actId="478"/>
          <ac:grpSpMkLst>
            <pc:docMk/>
            <pc:sldMk cId="2303978228" sldId="597"/>
            <ac:grpSpMk id="9" creationId="{A279705E-F2C5-4E86-92D2-520D50510918}"/>
          </ac:grpSpMkLst>
        </pc:grpChg>
        <pc:grpChg chg="add del mod">
          <ac:chgData name="Dodder, Rebecca" userId="679f8607-fad0-434d-b3b4-1702796cad81" providerId="ADAL" clId="{DA66FE9F-D9FD-4874-9305-DAFCE62A011F}" dt="2021-07-02T02:02:57.543" v="756"/>
          <ac:grpSpMkLst>
            <pc:docMk/>
            <pc:sldMk cId="2303978228" sldId="597"/>
            <ac:grpSpMk id="17" creationId="{AD22FE6A-E663-4A54-8D43-5E93BB0F7931}"/>
          </ac:grpSpMkLst>
        </pc:grpChg>
        <pc:grpChg chg="add mod">
          <ac:chgData name="Dodder, Rebecca" userId="679f8607-fad0-434d-b3b4-1702796cad81" providerId="ADAL" clId="{DA66FE9F-D9FD-4874-9305-DAFCE62A011F}" dt="2021-07-02T02:03:10.995" v="758"/>
          <ac:grpSpMkLst>
            <pc:docMk/>
            <pc:sldMk cId="2303978228" sldId="597"/>
            <ac:grpSpMk id="28" creationId="{437D6AD8-8FB5-4A30-8730-67C34AC24382}"/>
          </ac:grpSpMkLst>
        </pc:grpChg>
        <pc:picChg chg="add del mod">
          <ac:chgData name="Dodder, Rebecca" userId="679f8607-fad0-434d-b3b4-1702796cad81" providerId="ADAL" clId="{DA66FE9F-D9FD-4874-9305-DAFCE62A011F}" dt="2021-07-02T02:02:57.543" v="756"/>
          <ac:picMkLst>
            <pc:docMk/>
            <pc:sldMk cId="2303978228" sldId="597"/>
            <ac:picMk id="25" creationId="{6B2ED174-9667-47C8-8F84-3796E2AF479C}"/>
          </ac:picMkLst>
        </pc:picChg>
        <pc:picChg chg="add del mod">
          <ac:chgData name="Dodder, Rebecca" userId="679f8607-fad0-434d-b3b4-1702796cad81" providerId="ADAL" clId="{DA66FE9F-D9FD-4874-9305-DAFCE62A011F}" dt="2021-07-02T02:02:57.543" v="756"/>
          <ac:picMkLst>
            <pc:docMk/>
            <pc:sldMk cId="2303978228" sldId="597"/>
            <ac:picMk id="26" creationId="{147D324C-921E-4724-97B2-25904AA323EA}"/>
          </ac:picMkLst>
        </pc:picChg>
        <pc:picChg chg="add del mod">
          <ac:chgData name="Dodder, Rebecca" userId="679f8607-fad0-434d-b3b4-1702796cad81" providerId="ADAL" clId="{DA66FE9F-D9FD-4874-9305-DAFCE62A011F}" dt="2021-07-02T02:02:57.543" v="756"/>
          <ac:picMkLst>
            <pc:docMk/>
            <pc:sldMk cId="2303978228" sldId="597"/>
            <ac:picMk id="27" creationId="{9A5E80D2-287E-4B21-9559-BFC61B2A173B}"/>
          </ac:picMkLst>
        </pc:picChg>
        <pc:picChg chg="add mod">
          <ac:chgData name="Dodder, Rebecca" userId="679f8607-fad0-434d-b3b4-1702796cad81" providerId="ADAL" clId="{DA66FE9F-D9FD-4874-9305-DAFCE62A011F}" dt="2021-07-02T02:03:10.995" v="758"/>
          <ac:picMkLst>
            <pc:docMk/>
            <pc:sldMk cId="2303978228" sldId="597"/>
            <ac:picMk id="31" creationId="{1CA5B374-13CC-4664-9A05-C4415E3114C4}"/>
          </ac:picMkLst>
        </pc:picChg>
        <pc:picChg chg="add mod">
          <ac:chgData name="Dodder, Rebecca" userId="679f8607-fad0-434d-b3b4-1702796cad81" providerId="ADAL" clId="{DA66FE9F-D9FD-4874-9305-DAFCE62A011F}" dt="2021-07-02T02:03:10.995" v="758"/>
          <ac:picMkLst>
            <pc:docMk/>
            <pc:sldMk cId="2303978228" sldId="597"/>
            <ac:picMk id="32" creationId="{7C2AC3A0-9400-4037-828A-6BF333474836}"/>
          </ac:picMkLst>
        </pc:picChg>
        <pc:picChg chg="add mod">
          <ac:chgData name="Dodder, Rebecca" userId="679f8607-fad0-434d-b3b4-1702796cad81" providerId="ADAL" clId="{DA66FE9F-D9FD-4874-9305-DAFCE62A011F}" dt="2021-07-02T02:03:10.995" v="758"/>
          <ac:picMkLst>
            <pc:docMk/>
            <pc:sldMk cId="2303978228" sldId="597"/>
            <ac:picMk id="33" creationId="{9F937D1E-AE19-411A-8ABE-B0C4ECDA4627}"/>
          </ac:picMkLst>
        </pc:picChg>
        <pc:cxnChg chg="del mod">
          <ac:chgData name="Dodder, Rebecca" userId="679f8607-fad0-434d-b3b4-1702796cad81" providerId="ADAL" clId="{DA66FE9F-D9FD-4874-9305-DAFCE62A011F}" dt="2021-07-02T02:07:42.869" v="759" actId="478"/>
          <ac:cxnSpMkLst>
            <pc:docMk/>
            <pc:sldMk cId="2303978228" sldId="597"/>
            <ac:cxnSpMk id="18" creationId="{00000000-0000-0000-0000-000000000000}"/>
          </ac:cxnSpMkLst>
        </pc:cxnChg>
        <pc:cxnChg chg="del">
          <ac:chgData name="Dodder, Rebecca" userId="679f8607-fad0-434d-b3b4-1702796cad81" providerId="ADAL" clId="{DA66FE9F-D9FD-4874-9305-DAFCE62A011F}" dt="2021-07-02T02:07:42.869" v="759" actId="478"/>
          <ac:cxnSpMkLst>
            <pc:docMk/>
            <pc:sldMk cId="2303978228" sldId="597"/>
            <ac:cxnSpMk id="21"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C754D-58E5-4B90-9817-6FFE2D62A4E1}"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7144A-3987-426E-ACB2-4F24C37C46A9}" type="slidenum">
              <a:rPr lang="en-US" smtClean="0"/>
              <a:t>‹#›</a:t>
            </a:fld>
            <a:endParaRPr lang="en-US"/>
          </a:p>
        </p:txBody>
      </p:sp>
    </p:spTree>
    <p:extLst>
      <p:ext uri="{BB962C8B-B14F-4D97-AF65-F5344CB8AC3E}">
        <p14:creationId xmlns:p14="http://schemas.microsoft.com/office/powerpoint/2010/main" val="99250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AB11A-66E0-442A-96A2-670E2614C1B2}" type="slidenum">
              <a:rPr lang="en-US" smtClean="0"/>
              <a:t>1</a:t>
            </a:fld>
            <a:endParaRPr lang="en-US"/>
          </a:p>
        </p:txBody>
      </p:sp>
    </p:spTree>
    <p:extLst>
      <p:ext uri="{BB962C8B-B14F-4D97-AF65-F5344CB8AC3E}">
        <p14:creationId xmlns:p14="http://schemas.microsoft.com/office/powerpoint/2010/main" val="84634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200" kern="1200" dirty="0">
                <a:solidFill>
                  <a:schemeClr val="tx1"/>
                </a:solidFill>
                <a:effectLst/>
                <a:latin typeface="+mn-lt"/>
                <a:ea typeface="+mn-ea"/>
                <a:cs typeface="+mn-cs"/>
              </a:rPr>
              <a:t>BEFORE PLAYING, TELL STUDENTS:</a:t>
            </a: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Their goal is to achieve the </a:t>
            </a:r>
            <a:r>
              <a:rPr lang="en-US" sz="1200" b="1" kern="1200" dirty="0">
                <a:solidFill>
                  <a:schemeClr val="tx1"/>
                </a:solidFill>
                <a:effectLst/>
                <a:latin typeface="+mn-lt"/>
                <a:ea typeface="+mn-ea"/>
                <a:cs typeface="+mn-cs"/>
              </a:rPr>
              <a:t>lowest possible score</a:t>
            </a:r>
            <a:r>
              <a:rPr lang="en-US" sz="1200" kern="1200" dirty="0">
                <a:solidFill>
                  <a:schemeClr val="tx1"/>
                </a:solidFill>
                <a:effectLst/>
                <a:latin typeface="+mn-lt"/>
                <a:ea typeface="+mn-ea"/>
                <a:cs typeface="+mn-cs"/>
              </a:rPr>
              <a:t>. </a:t>
            </a: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They will have 10-15 minutes for Round 1.  </a:t>
            </a: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Each team will write down how many pieces of each type they used on the </a:t>
            </a:r>
            <a:r>
              <a:rPr lang="en-US" sz="1200" u="sng" kern="1200" dirty="0">
                <a:solidFill>
                  <a:schemeClr val="tx1"/>
                </a:solidFill>
                <a:effectLst/>
                <a:latin typeface="+mn-lt"/>
                <a:ea typeface="+mn-ea"/>
                <a:cs typeface="+mn-cs"/>
              </a:rPr>
              <a:t>score sheet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team will show the type and number of each piece used.  Some will be zero is they do not use some types of pieces.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TEACHERS: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Minimize the </a:t>
            </a:r>
            <a:r>
              <a:rPr lang="en-US" sz="1200" u="sng"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and project the </a:t>
            </a:r>
            <a:r>
              <a:rPr lang="en-US" sz="1200" u="sng" kern="1200" dirty="0">
                <a:solidFill>
                  <a:schemeClr val="tx1"/>
                </a:solidFill>
                <a:effectLst/>
                <a:latin typeface="+mn-lt"/>
                <a:ea typeface="+mn-ea"/>
                <a:cs typeface="+mn-cs"/>
              </a:rPr>
              <a:t>spreadsheet</a:t>
            </a:r>
            <a:r>
              <a:rPr lang="en-US" sz="1200" kern="1200" dirty="0">
                <a:solidFill>
                  <a:schemeClr val="tx1"/>
                </a:solidFill>
                <a:effectLst/>
                <a:latin typeface="+mn-lt"/>
                <a:ea typeface="+mn-ea"/>
                <a:cs typeface="+mn-cs"/>
              </a:rPr>
              <a:t>. Be sure that the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price (highlighted in yellow) is set at 0.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 teams to send up a representative with the score sheet, as they finish, so that you can begin plugging in their chosen energy mixes into the spreadsheet.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all teams have finished and been ranked, ask them to compare. The spreadsheet will show TOTAL COST of their electricity mix. They will be ranked according to the lowest cost for the full board. </a:t>
            </a:r>
          </a:p>
        </p:txBody>
      </p:sp>
      <p:sp>
        <p:nvSpPr>
          <p:cNvPr id="4" name="Slide Number Placeholder 3"/>
          <p:cNvSpPr>
            <a:spLocks noGrp="1"/>
          </p:cNvSpPr>
          <p:nvPr>
            <p:ph type="sldNum" sz="quarter" idx="5"/>
          </p:nvPr>
        </p:nvSpPr>
        <p:spPr/>
        <p:txBody>
          <a:bodyPr/>
          <a:lstStyle/>
          <a:p>
            <a:fld id="{6597144A-3987-426E-ACB2-4F24C37C46A9}" type="slidenum">
              <a:rPr lang="en-US" smtClean="0"/>
              <a:t>10</a:t>
            </a:fld>
            <a:endParaRPr lang="en-US"/>
          </a:p>
        </p:txBody>
      </p:sp>
    </p:spTree>
    <p:extLst>
      <p:ext uri="{BB962C8B-B14F-4D97-AF65-F5344CB8AC3E}">
        <p14:creationId xmlns:p14="http://schemas.microsoft.com/office/powerpoint/2010/main" val="236127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How to play Round 2.  </a:t>
            </a: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TELL STUDENTS: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 Round 2, there will be a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price, which is described below.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But, each team will also be provided with additional pieces for renewables (both wind and solar).</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a:t>
            </a:r>
            <a:r>
              <a:rPr lang="en-US" sz="800" b="1" kern="1200" baseline="-25000" dirty="0">
                <a:solidFill>
                  <a:schemeClr val="tx1"/>
                </a:solidFill>
                <a:effectLst/>
                <a:latin typeface="+mn-lt"/>
                <a:ea typeface="+mn-ea"/>
                <a:cs typeface="+mn-cs"/>
              </a:rPr>
              <a:t>2</a:t>
            </a:r>
            <a:r>
              <a:rPr lang="en-US" sz="8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emissions </a:t>
            </a:r>
            <a:r>
              <a:rPr lang="en-US" sz="1200" kern="1200" dirty="0">
                <a:solidFill>
                  <a:schemeClr val="tx1"/>
                </a:solidFill>
                <a:effectLst/>
                <a:latin typeface="+mn-lt"/>
                <a:ea typeface="+mn-ea"/>
                <a:cs typeface="+mn-cs"/>
              </a:rPr>
              <a:t>are located on the bottom left-hand corner in green.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t>
            </a:r>
            <a:r>
              <a:rPr lang="en-US" sz="1200" b="1" kern="1200" dirty="0">
                <a:solidFill>
                  <a:schemeClr val="tx1"/>
                </a:solidFill>
                <a:effectLst/>
                <a:latin typeface="+mn-lt"/>
                <a:ea typeface="+mn-ea"/>
                <a:cs typeface="+mn-cs"/>
              </a:rPr>
              <a:t>annual CO</a:t>
            </a:r>
            <a:r>
              <a:rPr lang="en-US" sz="800" b="1" kern="1200" baseline="-25000" dirty="0">
                <a:solidFill>
                  <a:schemeClr val="tx1"/>
                </a:solidFill>
                <a:effectLst/>
                <a:latin typeface="+mn-lt"/>
                <a:ea typeface="+mn-ea"/>
                <a:cs typeface="+mn-cs"/>
              </a:rPr>
              <a:t>2</a:t>
            </a:r>
            <a:r>
              <a:rPr lang="en-US" sz="8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emissions will also be multiplied by 30 years.  </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Why is that?  </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emission are long-lived, meaning they stay in the atmosphere for many years.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Cumulative emissions of CO</a:t>
            </a:r>
            <a:r>
              <a:rPr lang="en-US" sz="1200" b="1" kern="1200" baseline="-25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will be what determine long-term global average temperature changes, or global warming, that lead to changes in the climate.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Round 2, we are putting a price on the emissions.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price reflects the damages to society that come from each additional amount of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emitted.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are the environmental, economic, and health costs due to damages from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climate change? [Give students time to give some examples.]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a:t>
            </a:r>
            <a:r>
              <a:rPr lang="en-US" sz="1200" b="1" kern="1200" dirty="0">
                <a:solidFill>
                  <a:schemeClr val="tx1"/>
                </a:solidFill>
                <a:effectLst/>
                <a:latin typeface="+mn-lt"/>
                <a:ea typeface="+mn-ea"/>
                <a:cs typeface="+mn-cs"/>
              </a:rPr>
              <a:t>damages</a:t>
            </a:r>
            <a:r>
              <a:rPr lang="en-US" sz="1200" kern="1200" dirty="0">
                <a:solidFill>
                  <a:schemeClr val="tx1"/>
                </a:solidFill>
                <a:effectLst/>
                <a:latin typeface="+mn-lt"/>
                <a:ea typeface="+mn-ea"/>
                <a:cs typeface="+mn-cs"/>
              </a:rPr>
              <a:t> can include damage to coastal property from stronger storms or lives lost due to extreme heat.  Other impacts can range from worse air quality, damages to roads, loss of coral reefs, and other impacts on people, infrastructure and ecosystems.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this game,  we use as a </a:t>
            </a:r>
            <a:r>
              <a:rPr lang="en-US" sz="1200" b="1" kern="1200" dirty="0">
                <a:solidFill>
                  <a:schemeClr val="tx1"/>
                </a:solidFill>
                <a:effectLst/>
                <a:latin typeface="+mn-lt"/>
                <a:ea typeface="+mn-ea"/>
                <a:cs typeface="+mn-cs"/>
              </a:rPr>
              <a:t>CO</a:t>
            </a:r>
            <a:r>
              <a:rPr lang="en-US" sz="800" b="1" kern="1200" baseline="-25000" dirty="0">
                <a:solidFill>
                  <a:schemeClr val="tx1"/>
                </a:solidFill>
                <a:effectLst/>
                <a:latin typeface="+mn-lt"/>
                <a:ea typeface="+mn-ea"/>
                <a:cs typeface="+mn-cs"/>
              </a:rPr>
              <a:t>2</a:t>
            </a:r>
            <a:r>
              <a:rPr lang="en-US" sz="800" b="1" kern="1200" dirty="0">
                <a:solidFill>
                  <a:schemeClr val="tx1"/>
                </a:solidFill>
                <a:effectLst/>
                <a:latin typeface="+mn-lt"/>
                <a:ea typeface="+mn-ea"/>
                <a:cs typeface="+mn-cs"/>
              </a:rPr>
              <a:t> price or </a:t>
            </a:r>
            <a:r>
              <a:rPr lang="en-US" sz="1200" b="1" kern="1200" dirty="0">
                <a:solidFill>
                  <a:schemeClr val="tx1"/>
                </a:solidFill>
                <a:effectLst/>
                <a:latin typeface="+mn-lt"/>
                <a:ea typeface="+mn-ea"/>
                <a:cs typeface="+mn-cs"/>
              </a:rPr>
              <a:t>multiplier </a:t>
            </a:r>
            <a:r>
              <a:rPr lang="en-US" sz="1200" kern="1200" dirty="0">
                <a:solidFill>
                  <a:schemeClr val="tx1"/>
                </a:solidFill>
                <a:effectLst/>
                <a:latin typeface="+mn-lt"/>
                <a:ea typeface="+mn-ea"/>
                <a:cs typeface="+mn-cs"/>
              </a:rPr>
              <a:t>(using a simplified number for quick calculations)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TEACHERS: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each round with a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price, show it on the spreadsheet.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will need to recalculate the cost of the pieces, but only if they have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emissions (coal, natural gas).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TELL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AQ impacts </a:t>
            </a:r>
            <a:r>
              <a:rPr lang="en-US" sz="1200" kern="1200" dirty="0">
                <a:solidFill>
                  <a:schemeClr val="tx1"/>
                </a:solidFill>
                <a:effectLst/>
                <a:latin typeface="+mn-lt"/>
                <a:ea typeface="+mn-ea"/>
                <a:cs typeface="+mn-cs"/>
              </a:rPr>
              <a:t>are represented as a simple scale from 0-3, and can reflect the impact on human health and the environment from air pollutants such as sulfur dioxide (SO2), nitrogen oxides (NOx), and particulate matter (PM), among others.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round, we can also discuss the AQ impacts of energy production.  High levels of air pollution from burning fossil fuels can affect human health in different ways, such as impacts on our lungs and hearts.  Certain groups can be at higher risk of having more serious health effects, such as children, older adults, and people with lung disease, such as asthma.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TEACHERS: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Teachers may also set a target for AQ Impacts on the spreadsheet.  This can be done at the same time or after the students have completed their boards using a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price of 1.  Setting an AQ Impact level of 10 will mean that some teams will have to change their mix to reduce AQ impacts.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11</a:t>
            </a:fld>
            <a:endParaRPr lang="en-US"/>
          </a:p>
        </p:txBody>
      </p:sp>
    </p:spTree>
    <p:extLst>
      <p:ext uri="{BB962C8B-B14F-4D97-AF65-F5344CB8AC3E}">
        <p14:creationId xmlns:p14="http://schemas.microsoft.com/office/powerpoint/2010/main" val="206431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How to play Round 3.  </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TELL STUDENTS: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 Round 2, the </a:t>
            </a:r>
            <a:r>
              <a:rPr lang="en-US" sz="1200" b="1" kern="1200" dirty="0">
                <a:solidFill>
                  <a:schemeClr val="tx1"/>
                </a:solidFill>
                <a:effectLst/>
                <a:latin typeface="+mn-lt"/>
                <a:ea typeface="+mn-ea"/>
                <a:cs typeface="+mn-cs"/>
              </a:rPr>
              <a:t>CO</a:t>
            </a:r>
            <a:r>
              <a:rPr lang="en-US" sz="1200" b="1" kern="1200" baseline="-25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price </a:t>
            </a:r>
            <a:r>
              <a:rPr lang="en-US" sz="1200" b="0" kern="1200" dirty="0">
                <a:solidFill>
                  <a:schemeClr val="tx1"/>
                </a:solidFill>
                <a:effectLst/>
                <a:latin typeface="+mn-lt"/>
                <a:ea typeface="+mn-ea"/>
                <a:cs typeface="+mn-cs"/>
              </a:rPr>
              <a:t>will be increased again.  We will set a higher price, but then each team will also get new energy efficiency pieces.  </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TEACHERS: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price can be set to 2, 3, 4 or more.  A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price of 4 is recommended to see a major shift in the energy mix toward low to zero carbon.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AFTER TEAMS SOLVE for a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price of 4, give each team additional pieces for </a:t>
            </a:r>
            <a:r>
              <a:rPr lang="en-US" sz="1200" b="1" kern="1200" dirty="0">
                <a:solidFill>
                  <a:schemeClr val="tx1"/>
                </a:solidFill>
                <a:effectLst/>
                <a:latin typeface="+mn-lt"/>
                <a:ea typeface="+mn-ea"/>
                <a:cs typeface="+mn-cs"/>
              </a:rPr>
              <a:t>energy efficiency</a:t>
            </a:r>
            <a:r>
              <a:rPr lang="en-US" sz="1200" b="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TELL STUDENTS: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These are cheaper than any other pieces and represent energy efficiency in homes and buildings.  This reduces total electricity demand and represents the power plants that we don’t need to build.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Examples can include both energy efficiency (using more efficient light bulbs or air conditioning units) or energy conversation (using less energy by turning off lights and not running the A/C so much).</a:t>
            </a:r>
          </a:p>
          <a:p>
            <a:pPr marL="628650" lvl="1"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Quick version of Round 3 – efficiency only</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TEACHER:</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If there is not enough time for a full Round 3 with a higher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price, students can “freeze” their boards from Round 2.  Tell students they should NOT change any pieces. Then, they will be given 3 large and 3 small efficiency pieces per team.  The teams can only “swap” energy efficiency for other pieces, they cannot make any additional changes, such as removing a natural gas and adding a solar.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goal is to see what happens when energy efficiency is introduced.</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Show the results on the spreadsheet.</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ASK STUDENTS: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How did the energy efficiency pieces affect the total cost?  How did they affect the cost to build and operate?  How did they affect the costs from CO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97144A-3987-426E-ACB2-4F24C37C46A9}" type="slidenum">
              <a:rPr lang="en-US" smtClean="0"/>
              <a:t>12</a:t>
            </a:fld>
            <a:endParaRPr lang="en-US"/>
          </a:p>
        </p:txBody>
      </p:sp>
    </p:spTree>
    <p:extLst>
      <p:ext uri="{BB962C8B-B14F-4D97-AF65-F5344CB8AC3E}">
        <p14:creationId xmlns:p14="http://schemas.microsoft.com/office/powerpoint/2010/main" val="313401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Energy can take many forms.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Primary energy resources </a:t>
            </a:r>
            <a:r>
              <a:rPr lang="en-US" sz="1200" kern="1200" dirty="0">
                <a:solidFill>
                  <a:schemeClr val="tx1"/>
                </a:solidFill>
                <a:effectLst/>
                <a:latin typeface="+mn-lt"/>
                <a:ea typeface="+mn-ea"/>
                <a:cs typeface="+mn-cs"/>
              </a:rPr>
              <a:t>include fossil fuels as well as renewables, like wind, solar, and hydropower.  We also use uranium for nuclear power production.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use energy in different </a:t>
            </a:r>
            <a:r>
              <a:rPr lang="en-US" sz="1200" b="1" kern="1200" dirty="0">
                <a:solidFill>
                  <a:schemeClr val="tx1"/>
                </a:solidFill>
                <a:effectLst/>
                <a:latin typeface="+mn-lt"/>
                <a:ea typeface="+mn-ea"/>
                <a:cs typeface="+mn-cs"/>
              </a:rPr>
              <a:t>“end-use sectors”</a:t>
            </a:r>
            <a:r>
              <a:rPr lang="en-US" sz="1200" kern="1200" dirty="0">
                <a:solidFill>
                  <a:schemeClr val="tx1"/>
                </a:solidFill>
                <a:effectLst/>
                <a:latin typeface="+mn-lt"/>
                <a:ea typeface="+mn-ea"/>
                <a:cs typeface="+mn-cs"/>
              </a:rPr>
              <a:t> like residential and commercial buildings (homes, offices, stores, etc), industrial facilities and manufacturing and in the cars and trucks we drive and the heavy-duty trucks that move the things we buy.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between, we need to </a:t>
            </a:r>
            <a:r>
              <a:rPr lang="en-US" sz="1200" b="1" kern="1200" dirty="0">
                <a:solidFill>
                  <a:schemeClr val="tx1"/>
                </a:solidFill>
                <a:effectLst/>
                <a:latin typeface="+mn-lt"/>
                <a:ea typeface="+mn-ea"/>
                <a:cs typeface="+mn-cs"/>
              </a:rPr>
              <a:t>convert </a:t>
            </a:r>
            <a:r>
              <a:rPr lang="en-US" sz="1200" kern="1200" dirty="0">
                <a:solidFill>
                  <a:schemeClr val="tx1"/>
                </a:solidFill>
                <a:effectLst/>
                <a:latin typeface="+mn-lt"/>
                <a:ea typeface="+mn-ea"/>
                <a:cs typeface="+mn-cs"/>
              </a:rPr>
              <a:t>those primary resources to useable forms, like electricity, gasoline, and diesel.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Energy services </a:t>
            </a:r>
            <a:r>
              <a:rPr lang="en-US" sz="1200" kern="1200" dirty="0">
                <a:solidFill>
                  <a:schemeClr val="tx1"/>
                </a:solidFill>
                <a:effectLst/>
                <a:latin typeface="+mn-lt"/>
                <a:ea typeface="+mn-ea"/>
                <a:cs typeface="+mn-cs"/>
              </a:rPr>
              <a:t>are the things that we really need.  Instead of thinking about a direct demand for a gallon of gasoline, what we really need is mobility (the vehicle miles traveled) to get us from point A to point B – like from home to school.  But, sometimes mobility isn’t the final goal, but what people need is accessibility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being able to access education, work, and goods and services. </a:t>
            </a:r>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2</a:t>
            </a:fld>
            <a:endParaRPr lang="en-US"/>
          </a:p>
        </p:txBody>
      </p:sp>
    </p:spTree>
    <p:extLst>
      <p:ext uri="{BB962C8B-B14F-4D97-AF65-F5344CB8AC3E}">
        <p14:creationId xmlns:p14="http://schemas.microsoft.com/office/powerpoint/2010/main" val="226452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How do we connect the dots?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TELL STUDENTS: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diagram is called a </a:t>
            </a:r>
            <a:r>
              <a:rPr lang="en-US" sz="1200" b="1" kern="1200" dirty="0">
                <a:solidFill>
                  <a:schemeClr val="tx1"/>
                </a:solidFill>
                <a:effectLst/>
                <a:latin typeface="+mn-lt"/>
                <a:ea typeface="+mn-ea"/>
                <a:cs typeface="+mn-cs"/>
              </a:rPr>
              <a:t>Sankey diagram</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flow diagram</a:t>
            </a:r>
            <a:r>
              <a:rPr lang="en-US" sz="1200" kern="1200" dirty="0">
                <a:solidFill>
                  <a:schemeClr val="tx1"/>
                </a:solidFill>
                <a:effectLst/>
                <a:latin typeface="+mn-lt"/>
                <a:ea typeface="+mn-ea"/>
                <a:cs typeface="+mn-cs"/>
              </a:rPr>
              <a:t>, and it connects all of our resources from primary resources to end use.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width of the connecting flows represents the relative amounts of energy.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flows of energy are represented here.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ASK STUDENTS: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resources do we start with on the left? [The actual primary energy resource].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where does all of the energy go to the right? [End-use demand sectors, or how and where we use that energy].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do we need in between the energy resource and end use, to enable us to flip a switch and have the light turn on? [Technologies to convert the energy into useable resources, i.e., electric power plants to make electricity from coal, wind, solar, natural gas, uranium, etc.].</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Each line on this infographic represents one of the energy sources listed on the left.  Some of the resources are color coded (yellow for solar, black for coal, blue for natural gas, etc). </a:t>
            </a:r>
          </a:p>
          <a:p>
            <a:pPr marL="17145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ASK STUDENTS: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Can you guess which energy sources match the numbers?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energy resource does the </a:t>
            </a:r>
            <a:r>
              <a:rPr lang="en-US" sz="1200" b="1" kern="1200" dirty="0">
                <a:solidFill>
                  <a:schemeClr val="tx1"/>
                </a:solidFill>
                <a:effectLst/>
                <a:latin typeface="+mn-lt"/>
                <a:ea typeface="+mn-ea"/>
                <a:cs typeface="+mn-cs"/>
              </a:rPr>
              <a:t>dark green </a:t>
            </a:r>
            <a:r>
              <a:rPr lang="en-US" sz="1200" kern="1200" dirty="0">
                <a:solidFill>
                  <a:schemeClr val="tx1"/>
                </a:solidFill>
                <a:effectLst/>
                <a:latin typeface="+mn-lt"/>
                <a:ea typeface="+mn-ea"/>
                <a:cs typeface="+mn-cs"/>
              </a:rPr>
              <a:t>represent? How might you know that?  The answer is petroleum, because we know that cars and trucks are the main users of gasoline and diesel from petroleum.  Crude oil is processed in refineries to make petroleum products like gasoline, diesel, jet fuel, and many other products.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energy resource is </a:t>
            </a:r>
            <a:r>
              <a:rPr lang="en-US" sz="1200" b="1" kern="1200" dirty="0">
                <a:solidFill>
                  <a:schemeClr val="tx1"/>
                </a:solidFill>
                <a:effectLst/>
                <a:latin typeface="+mn-lt"/>
                <a:ea typeface="+mn-ea"/>
                <a:cs typeface="+mn-cs"/>
              </a:rPr>
              <a:t>light blue</a:t>
            </a:r>
            <a:r>
              <a:rPr lang="en-US" sz="1200" kern="1200" dirty="0">
                <a:solidFill>
                  <a:schemeClr val="tx1"/>
                </a:solidFill>
                <a:effectLst/>
                <a:latin typeface="+mn-lt"/>
                <a:ea typeface="+mn-ea"/>
                <a:cs typeface="+mn-cs"/>
              </a:rPr>
              <a:t>?  This energy resource goes to electricity production, but also directly to industry, homes and buildings. The answer is natural gas.  We can see the blue flame on our gas stoves, for example.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If there is time, students can try to match the remaining energy forms with the colors on the graphic.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Let’s check and see if you’re correct. [Answers on next slide].</a:t>
            </a:r>
          </a:p>
        </p:txBody>
      </p:sp>
      <p:sp>
        <p:nvSpPr>
          <p:cNvPr id="4" name="Slide Number Placeholder 3"/>
          <p:cNvSpPr>
            <a:spLocks noGrp="1"/>
          </p:cNvSpPr>
          <p:nvPr>
            <p:ph type="sldNum" sz="quarter" idx="5"/>
          </p:nvPr>
        </p:nvSpPr>
        <p:spPr/>
        <p:txBody>
          <a:bodyPr/>
          <a:lstStyle/>
          <a:p>
            <a:fld id="{6597144A-3987-426E-ACB2-4F24C37C46A9}" type="slidenum">
              <a:rPr lang="en-US" smtClean="0"/>
              <a:t>3</a:t>
            </a:fld>
            <a:endParaRPr lang="en-US"/>
          </a:p>
        </p:txBody>
      </p:sp>
    </p:spTree>
    <p:extLst>
      <p:ext uri="{BB962C8B-B14F-4D97-AF65-F5344CB8AC3E}">
        <p14:creationId xmlns:p14="http://schemas.microsoft.com/office/powerpoint/2010/main" val="348146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answers.  Any surprises?  </a:t>
            </a:r>
          </a:p>
          <a:p>
            <a:endParaRPr lang="en-US" dirty="0"/>
          </a:p>
          <a:p>
            <a:r>
              <a:rPr lang="en-US" dirty="0"/>
              <a:t>ASK STUDENTS: Did you expect any of the energy sources to be larger, or smaller?  </a:t>
            </a:r>
          </a:p>
          <a:p>
            <a:r>
              <a:rPr lang="en-US" dirty="0"/>
              <a:t>Many students will be surprised that renewables are not a larger share of electricity production, because they may hear about wind and solar on the news or in their readings.  These are smaller, but are the fastest growing sources of electricity generation in the U.S.  </a:t>
            </a:r>
          </a:p>
          <a:p>
            <a:endParaRPr lang="en-US" dirty="0"/>
          </a:p>
          <a:p>
            <a:r>
              <a:rPr lang="en-US" dirty="0"/>
              <a:t>ASK STUDENTS: What do you notice is happening with the thick gray lines, particularly on the upper right area of the slide? </a:t>
            </a:r>
          </a:p>
          <a:p>
            <a:r>
              <a:rPr lang="en-US" dirty="0"/>
              <a:t>This is rejected or wasted energy, or energy that doesn’t get turned into useful things. </a:t>
            </a:r>
          </a:p>
          <a:p>
            <a:endParaRPr lang="en-US" dirty="0"/>
          </a:p>
          <a:p>
            <a:r>
              <a:rPr lang="en-US" dirty="0"/>
              <a:t>ASK STUDENTS: How much is actually used versus wasted?  Where is energy “lost” to rejected energy?</a:t>
            </a:r>
          </a:p>
          <a:p>
            <a:r>
              <a:rPr lang="en-US" dirty="0"/>
              <a:t>There is more rejected energy than the “useful energy” that goes to energy services. As an example, only about 1/3 of the primary energy that goes into power plants gets converted into electricity.  This introduces the concept of efficiency. Some of the later rounds of the game include energy efficiency pieces.</a:t>
            </a:r>
          </a:p>
          <a:p>
            <a:endParaRPr lang="en-US" dirty="0"/>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4</a:t>
            </a:fld>
            <a:endParaRPr lang="en-US"/>
          </a:p>
        </p:txBody>
      </p:sp>
    </p:spTree>
    <p:extLst>
      <p:ext uri="{BB962C8B-B14F-4D97-AF65-F5344CB8AC3E}">
        <p14:creationId xmlns:p14="http://schemas.microsoft.com/office/powerpoint/2010/main" val="174819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think about environmental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In what ways do energy extraction, conversion, and use impact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we burn fossil fuels, it releases both greenhouse gases, like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as well as air pollutants that have impacts on health and ecosystems.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also methane emissions from processes involved in extracting and distributing natural gas.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Energy production and use can also use significant freshwater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example, total water withdrawals for all uses in the US in 2015 were estimated to be 322 billion gallons per day.  Of that, 133 billion gallons per day (41%) are for thermoelectric power plants (natural gas, coal, and nuclear) https://doi.org/10.3133/cir1441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5</a:t>
            </a:fld>
            <a:endParaRPr lang="en-US"/>
          </a:p>
        </p:txBody>
      </p:sp>
    </p:spTree>
    <p:extLst>
      <p:ext uri="{BB962C8B-B14F-4D97-AF65-F5344CB8AC3E}">
        <p14:creationId xmlns:p14="http://schemas.microsoft.com/office/powerpoint/2010/main" val="66339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INTRODUCE THE GAME: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Generate is a simple simulation of our energy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uses numbers derived from engineering costs of building and operating electricity generating units.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important to understand individual types of energy resources, but also how they fit together as a grid.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The purpose of the game is to not to tell us the “right answer” but to help us understand the challenges and tradeoffs involved in making energy and policy decisions. </a:t>
            </a:r>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6</a:t>
            </a:fld>
            <a:endParaRPr lang="en-US"/>
          </a:p>
        </p:txBody>
      </p:sp>
    </p:spTree>
    <p:extLst>
      <p:ext uri="{BB962C8B-B14F-4D97-AF65-F5344CB8AC3E}">
        <p14:creationId xmlns:p14="http://schemas.microsoft.com/office/powerpoint/2010/main" val="258168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DESCRIBE THE GRID: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the grid. The name of the game is Generate because we are looking at how to produce, create or “generate” electricity for the electric grid.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real-world electricity grid is made up of the power plants and other technologies that generate electricity.  Electricity is transported through a complex system and over power lines to deliver electricity to the consumer.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the game, our grid is the white area divided into rectangular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 team has the same “grid” size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 set will also have a mix of pieces which are the technologies that produce electricity.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teams will NOT start the game with the same mix of energy pieces. This is like the real world, where different states, regions, and countries can have very different energy mixes.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goal, in each round, is to completely fill the grid with energy pieces in order to achieve the lowest total score, or cost.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Pieces may not overlap, extend past the </a:t>
            </a:r>
            <a:r>
              <a:rPr lang="en-US" sz="1200" kern="1200" dirty="0" err="1">
                <a:solidFill>
                  <a:schemeClr val="tx1"/>
                </a:solidFill>
                <a:effectLst/>
                <a:latin typeface="+mn-lt"/>
                <a:ea typeface="+mn-ea"/>
                <a:cs typeface="+mn-cs"/>
              </a:rPr>
              <a:t>grid,or</a:t>
            </a:r>
            <a:r>
              <a:rPr lang="en-US" sz="1200" kern="1200" dirty="0">
                <a:solidFill>
                  <a:schemeClr val="tx1"/>
                </a:solidFill>
                <a:effectLst/>
                <a:latin typeface="+mn-lt"/>
                <a:ea typeface="+mn-ea"/>
                <a:cs typeface="+mn-cs"/>
              </a:rPr>
              <a:t> be placed sideways.</a:t>
            </a:r>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7</a:t>
            </a:fld>
            <a:endParaRPr lang="en-US"/>
          </a:p>
        </p:txBody>
      </p:sp>
    </p:spTree>
    <p:extLst>
      <p:ext uri="{BB962C8B-B14F-4D97-AF65-F5344CB8AC3E}">
        <p14:creationId xmlns:p14="http://schemas.microsoft.com/office/powerpoint/2010/main" val="214854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DESCRIBE THE ENERGY PIECES: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are the </a:t>
            </a:r>
            <a:r>
              <a:rPr lang="en-US" sz="1200" b="1" kern="1200" dirty="0">
                <a:solidFill>
                  <a:schemeClr val="tx1"/>
                </a:solidFill>
                <a:effectLst/>
                <a:latin typeface="+mn-lt"/>
                <a:ea typeface="+mn-ea"/>
                <a:cs typeface="+mn-cs"/>
              </a:rPr>
              <a:t>types of energy pieces </a:t>
            </a:r>
            <a:r>
              <a:rPr lang="en-US" sz="1200" kern="1200" dirty="0">
                <a:solidFill>
                  <a:schemeClr val="tx1"/>
                </a:solidFill>
                <a:effectLst/>
                <a:latin typeface="+mn-lt"/>
                <a:ea typeface="+mn-ea"/>
                <a:cs typeface="+mn-cs"/>
              </a:rPr>
              <a:t>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Compare the relative </a:t>
            </a:r>
            <a:r>
              <a:rPr lang="en-US" sz="1200" b="1" kern="1200" dirty="0">
                <a:solidFill>
                  <a:schemeClr val="tx1"/>
                </a:solidFill>
                <a:effectLst/>
                <a:latin typeface="+mn-lt"/>
                <a:ea typeface="+mn-ea"/>
                <a:cs typeface="+mn-cs"/>
              </a:rPr>
              <a:t>sizes</a:t>
            </a:r>
            <a:r>
              <a:rPr lang="en-US" sz="1200" kern="1200" dirty="0">
                <a:solidFill>
                  <a:schemeClr val="tx1"/>
                </a:solidFill>
                <a:effectLst/>
                <a:latin typeface="+mn-lt"/>
                <a:ea typeface="+mn-ea"/>
                <a:cs typeface="+mn-cs"/>
              </a:rPr>
              <a:t> of different pieces.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will learn more about the costs in the new slides, but a couple of things to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Nuclear: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nuclear pieces </a:t>
            </a:r>
            <a:r>
              <a:rPr lang="en-US" sz="1200" kern="1200" dirty="0">
                <a:solidFill>
                  <a:schemeClr val="tx1"/>
                </a:solidFill>
                <a:effectLst/>
                <a:latin typeface="+mn-lt"/>
                <a:ea typeface="+mn-ea"/>
                <a:cs typeface="+mn-cs"/>
              </a:rPr>
              <a:t>are the largest, which means they produce a lot of power and cover more of the grid for each piece.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Existing nuclear </a:t>
            </a:r>
            <a:r>
              <a:rPr lang="en-US" sz="1200" kern="1200" dirty="0">
                <a:solidFill>
                  <a:schemeClr val="tx1"/>
                </a:solidFill>
                <a:effectLst/>
                <a:latin typeface="+mn-lt"/>
                <a:ea typeface="+mn-ea"/>
                <a:cs typeface="+mn-cs"/>
              </a:rPr>
              <a:t>has a smaller cost to purchase, because these power plants need to be “relicensed” to continue operating for longer periods of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Fossil fuels: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Natural gas and coal have “existing” pieces </a:t>
            </a:r>
            <a:r>
              <a:rPr lang="en-US" sz="1200" kern="1200" dirty="0">
                <a:solidFill>
                  <a:schemeClr val="tx1"/>
                </a:solidFill>
                <a:effectLst/>
                <a:latin typeface="+mn-lt"/>
                <a:ea typeface="+mn-ea"/>
                <a:cs typeface="+mn-cs"/>
              </a:rPr>
              <a:t>– these are the power plants that are already built and operating, so they will have different costs.  The teams won’t have to pay the purchase cost, which we will see on the next slide.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Coal with Carbon Capture &amp; Storage (CCS)</a:t>
            </a:r>
            <a:r>
              <a:rPr lang="en-US" sz="1200" kern="1200" dirty="0">
                <a:solidFill>
                  <a:schemeClr val="tx1"/>
                </a:solidFill>
                <a:effectLst/>
                <a:latin typeface="+mn-lt"/>
                <a:ea typeface="+mn-ea"/>
                <a:cs typeface="+mn-cs"/>
              </a:rPr>
              <a:t> is coal with a technology to capture CO2 emissions so that they can be stored instead of emitted to the atmosphere.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also different types of renewables: wind and solar.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Renewables: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 </a:t>
            </a:r>
            <a:r>
              <a:rPr lang="en-US" sz="1200" b="1" kern="1200" dirty="0">
                <a:solidFill>
                  <a:schemeClr val="tx1"/>
                </a:solidFill>
                <a:effectLst/>
                <a:latin typeface="+mn-lt"/>
                <a:ea typeface="+mn-ea"/>
                <a:cs typeface="+mn-cs"/>
              </a:rPr>
              <a:t>wind and solar have battery technologies </a:t>
            </a:r>
            <a:r>
              <a:rPr lang="en-US" sz="1200" kern="1200" dirty="0">
                <a:solidFill>
                  <a:schemeClr val="tx1"/>
                </a:solidFill>
                <a:effectLst/>
                <a:latin typeface="+mn-lt"/>
                <a:ea typeface="+mn-ea"/>
                <a:cs typeface="+mn-cs"/>
              </a:rPr>
              <a:t>with a higher cost. Why do renewables need batteries to store power? Renewables are sometimes called intermittent. Their electricity generation is not continuous – it depends on when the sun is shining, and the wind is blowing. They need batteries to store electricity for when it’s needed at different times of day.  Also, some renewable energy installations may be large, and some may be small (think of a solar farm with acres of solar panels compared to smaller solar panels on rooftops of individual homes).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Biomass </a:t>
            </a:r>
            <a:r>
              <a:rPr lang="en-US" sz="1200" kern="1200" dirty="0">
                <a:solidFill>
                  <a:schemeClr val="tx1"/>
                </a:solidFill>
                <a:effectLst/>
                <a:latin typeface="+mn-lt"/>
                <a:ea typeface="+mn-ea"/>
                <a:cs typeface="+mn-cs"/>
              </a:rPr>
              <a:t>is another renewable resource.  Biomass may be renewable and, depending on how and where it is grown and harvested, can be considered zero net carbon dioxide emissions. However, biomass differs from wind and solar because burning biomass still produces air pollutants.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Energy efficiency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Discuss these pieces in later rounds. These pieces reduce total demand for electricity.</a:t>
            </a:r>
          </a:p>
        </p:txBody>
      </p:sp>
      <p:sp>
        <p:nvSpPr>
          <p:cNvPr id="4" name="Slide Number Placeholder 3"/>
          <p:cNvSpPr>
            <a:spLocks noGrp="1"/>
          </p:cNvSpPr>
          <p:nvPr>
            <p:ph type="sldNum" sz="quarter" idx="5"/>
          </p:nvPr>
        </p:nvSpPr>
        <p:spPr/>
        <p:txBody>
          <a:bodyPr/>
          <a:lstStyle/>
          <a:p>
            <a:pPr>
              <a:defRPr/>
            </a:pPr>
            <a:fld id="{81DFBAC4-71FC-4F5F-A141-ECCAB305A992}" type="slidenum">
              <a:rPr lang="en-US" smtClean="0"/>
              <a:pPr>
                <a:defRPr/>
              </a:pPr>
              <a:t>8</a:t>
            </a:fld>
            <a:endParaRPr lang="en-US"/>
          </a:p>
        </p:txBody>
      </p:sp>
    </p:spTree>
    <p:extLst>
      <p:ext uri="{BB962C8B-B14F-4D97-AF65-F5344CB8AC3E}">
        <p14:creationId xmlns:p14="http://schemas.microsoft.com/office/powerpoint/2010/main" val="360322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How to play Round 3.  </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TELL STUDENTS: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we discuss the parts of the pieces and how to calculate the score.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size </a:t>
            </a:r>
            <a:r>
              <a:rPr lang="en-US" sz="1200" kern="1200" dirty="0">
                <a:solidFill>
                  <a:schemeClr val="tx1"/>
                </a:solidFill>
                <a:effectLst/>
                <a:latin typeface="+mn-lt"/>
                <a:ea typeface="+mn-ea"/>
                <a:cs typeface="+mn-cs"/>
              </a:rPr>
              <a:t>is the amount of energy it produces or generates.  Nuclear pieces are the largest. It takes four natural gas pieces or two coal pieces to cover the same board area as a nuclear piece.  It takes two natural gas or large wind or solar to cover the same area as coal.  Small pieces are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the size of the natural gas pieces.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one-time </a:t>
            </a:r>
            <a:r>
              <a:rPr lang="en-US" sz="1200" b="1" kern="1200" dirty="0">
                <a:solidFill>
                  <a:schemeClr val="tx1"/>
                </a:solidFill>
                <a:effectLst/>
                <a:latin typeface="+mn-lt"/>
                <a:ea typeface="+mn-ea"/>
                <a:cs typeface="+mn-cs"/>
              </a:rPr>
              <a:t>purchase cost </a:t>
            </a:r>
            <a:r>
              <a:rPr lang="en-US" sz="1200" kern="1200" dirty="0">
                <a:solidFill>
                  <a:schemeClr val="tx1"/>
                </a:solidFill>
                <a:effectLst/>
                <a:latin typeface="+mn-lt"/>
                <a:ea typeface="+mn-ea"/>
                <a:cs typeface="+mn-cs"/>
              </a:rPr>
              <a:t>is in red, located on the upper right-hand corner.  A good analogy is that the purchase cost is similar to the up-front cost of purchasing a car. What else does it take to run a car? [Answer: gasoline or diesel, maintenance, insurance, registration and taxes, inspection].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are similar to the </a:t>
            </a:r>
            <a:r>
              <a:rPr lang="en-US" sz="1200" b="1" kern="1200" dirty="0">
                <a:solidFill>
                  <a:schemeClr val="tx1"/>
                </a:solidFill>
                <a:effectLst/>
                <a:latin typeface="+mn-lt"/>
                <a:ea typeface="+mn-ea"/>
                <a:cs typeface="+mn-cs"/>
              </a:rPr>
              <a:t>annual costs </a:t>
            </a:r>
            <a:r>
              <a:rPr lang="en-US" sz="1200" kern="1200" dirty="0">
                <a:solidFill>
                  <a:schemeClr val="tx1"/>
                </a:solidFill>
                <a:effectLst/>
                <a:latin typeface="+mn-lt"/>
                <a:ea typeface="+mn-ea"/>
                <a:cs typeface="+mn-cs"/>
              </a:rPr>
              <a:t>to operate and maintain a power plant. Power plants require fuels (except wind and solar) and maintenance.  Point out that the annual cost is noted in black, located on the bottom right-hand corner.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this game, we assume that our power plants or pieces are going to run for 30 years.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CO</a:t>
            </a:r>
            <a:r>
              <a:rPr lang="en-US" sz="800" b="1" kern="1200" baseline="-25000" dirty="0">
                <a:solidFill>
                  <a:schemeClr val="tx1"/>
                </a:solidFill>
                <a:effectLst/>
                <a:latin typeface="+mn-lt"/>
                <a:ea typeface="+mn-ea"/>
                <a:cs typeface="+mn-cs"/>
              </a:rPr>
              <a:t>2</a:t>
            </a:r>
            <a:r>
              <a:rPr lang="en-US" sz="8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emissions </a:t>
            </a:r>
            <a:r>
              <a:rPr lang="en-US" sz="1200" kern="1200" dirty="0">
                <a:solidFill>
                  <a:schemeClr val="tx1"/>
                </a:solidFill>
                <a:effectLst/>
                <a:latin typeface="+mn-lt"/>
                <a:ea typeface="+mn-ea"/>
                <a:cs typeface="+mn-cs"/>
              </a:rPr>
              <a:t>are located on the bottom left-hand corner in green.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AQ impact</a:t>
            </a:r>
            <a:r>
              <a:rPr lang="en-US" sz="1200" kern="1200" dirty="0">
                <a:solidFill>
                  <a:schemeClr val="tx1"/>
                </a:solidFill>
                <a:effectLst/>
                <a:latin typeface="+mn-lt"/>
                <a:ea typeface="+mn-ea"/>
                <a:cs typeface="+mn-cs"/>
              </a:rPr>
              <a:t> is how much air pollution is produced.  This can be 0, 1, 2 or 3 wavy lines.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will discuss how to use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emissions and AQ impacts in calculations for later rounds.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example shows how to calculate a natural gas piece.  </a:t>
            </a:r>
            <a:r>
              <a:rPr lang="en-US" sz="1200" b="1" kern="1200" dirty="0">
                <a:solidFill>
                  <a:schemeClr val="tx1"/>
                </a:solidFill>
                <a:effectLst/>
                <a:latin typeface="+mn-lt"/>
                <a:ea typeface="+mn-ea"/>
                <a:cs typeface="+mn-cs"/>
              </a:rPr>
              <a:t>Remember, these all last for 30 years so annual costs and emissions are multiplied by 30.</a:t>
            </a:r>
          </a:p>
          <a:p>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97144A-3987-426E-ACB2-4F24C37C46A9}" type="slidenum">
              <a:rPr lang="en-US" smtClean="0"/>
              <a:t>9</a:t>
            </a:fld>
            <a:endParaRPr lang="en-US"/>
          </a:p>
        </p:txBody>
      </p:sp>
    </p:spTree>
    <p:extLst>
      <p:ext uri="{BB962C8B-B14F-4D97-AF65-F5344CB8AC3E}">
        <p14:creationId xmlns:p14="http://schemas.microsoft.com/office/powerpoint/2010/main" val="2986926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38000">
              <a:schemeClr val="bg1"/>
            </a:gs>
            <a:gs pos="0">
              <a:schemeClr val="bg1"/>
            </a:gs>
            <a:gs pos="100000">
              <a:srgbClr val="DFE0E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0991"/>
            <a:ext cx="9144000" cy="203897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D845B3-3DF6-4317-9DB0-04F5F3CC988F}"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A close up of a logo&#10;&#10;Description automatically generated">
            <a:extLst>
              <a:ext uri="{FF2B5EF4-FFF2-40B4-BE49-F238E27FC236}">
                <a16:creationId xmlns:a16="http://schemas.microsoft.com/office/drawing/2014/main" id="{9C344F0C-6083-48FD-884C-0DB24F730E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7903" y="5849673"/>
            <a:ext cx="950287" cy="787788"/>
          </a:xfrm>
          <a:prstGeom prst="rect">
            <a:avLst/>
          </a:prstGeom>
          <a:effectLst/>
        </p:spPr>
      </p:pic>
    </p:spTree>
    <p:extLst>
      <p:ext uri="{BB962C8B-B14F-4D97-AF65-F5344CB8AC3E}">
        <p14:creationId xmlns:p14="http://schemas.microsoft.com/office/powerpoint/2010/main" val="171102578"/>
      </p:ext>
    </p:extLst>
  </p:cSld>
  <p:clrMapOvr>
    <a:masterClrMapping/>
  </p:clrMapOvr>
  <p:extLst>
    <p:ext uri="{DCECCB84-F9BA-43D5-87BE-67443E8EF086}">
      <p15:sldGuideLst xmlns:p15="http://schemas.microsoft.com/office/powerpoint/2012/main">
        <p15:guide id="1" orient="horz" pos="205" userDrawn="1">
          <p15:clr>
            <a:srgbClr val="FBAE40"/>
          </p15:clr>
        </p15:guide>
        <p15:guide id="2" pos="1272" userDrawn="1">
          <p15:clr>
            <a:srgbClr val="FBAE40"/>
          </p15:clr>
        </p15:guide>
        <p15:guide id="3" orient="horz" pos="781" userDrawn="1">
          <p15:clr>
            <a:srgbClr val="FBAE40"/>
          </p15:clr>
        </p15:guide>
        <p15:guide id="4" pos="19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240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635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845B3-3DF6-4317-9DB0-04F5F3CC988F}"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80061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845B3-3DF6-4317-9DB0-04F5F3CC988F}"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25913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D845B3-3DF6-4317-9DB0-04F5F3CC988F}"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278088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22102" y="351873"/>
            <a:ext cx="8869897" cy="867327"/>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D845B3-3DF6-4317-9DB0-04F5F3CC988F}"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303441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6"/>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D845B3-3DF6-4317-9DB0-04F5F3CC988F}"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1369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845B3-3DF6-4317-9DB0-04F5F3CC988F}"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78837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Freeform 8"/>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188" y="1417983"/>
            <a:ext cx="6172200" cy="44430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845B3-3DF6-4317-9DB0-04F5F3CC988F}"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CB710-0265-4668-9FC1-C9C0EDA73F24}" type="slidenum">
              <a:rPr lang="en-US" smtClean="0"/>
              <a:t>‹#›</a:t>
            </a:fld>
            <a:endParaRPr lang="en-US"/>
          </a:p>
        </p:txBody>
      </p:sp>
      <p:sp>
        <p:nvSpPr>
          <p:cNvPr id="8" name="Title 1"/>
          <p:cNvSpPr txBox="1">
            <a:spLocks/>
          </p:cNvSpPr>
          <p:nvPr userDrawn="1"/>
        </p:nvSpPr>
        <p:spPr>
          <a:xfrm>
            <a:off x="3322104" y="338622"/>
            <a:ext cx="8869896" cy="895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414211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Freeform 8"/>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1497496"/>
            <a:ext cx="6172200" cy="4363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845B3-3DF6-4317-9DB0-04F5F3CC988F}"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CB710-0265-4668-9FC1-C9C0EDA73F24}" type="slidenum">
              <a:rPr lang="en-US" smtClean="0"/>
              <a:t>‹#›</a:t>
            </a:fld>
            <a:endParaRPr lang="en-US"/>
          </a:p>
        </p:txBody>
      </p:sp>
      <p:sp>
        <p:nvSpPr>
          <p:cNvPr id="8" name="Title 1"/>
          <p:cNvSpPr>
            <a:spLocks noGrp="1"/>
          </p:cNvSpPr>
          <p:nvPr>
            <p:ph type="title"/>
          </p:nvPr>
        </p:nvSpPr>
        <p:spPr>
          <a:xfrm>
            <a:off x="3322104" y="338622"/>
            <a:ext cx="8869896" cy="895234"/>
          </a:xfrm>
        </p:spPr>
        <p:txBody>
          <a:bodyPr/>
          <a:lstStyle/>
          <a:p>
            <a:r>
              <a:rPr lang="en-US"/>
              <a:t>Click to edit Master title style</a:t>
            </a:r>
          </a:p>
        </p:txBody>
      </p:sp>
    </p:spTree>
    <p:extLst>
      <p:ext uri="{BB962C8B-B14F-4D97-AF65-F5344CB8AC3E}">
        <p14:creationId xmlns:p14="http://schemas.microsoft.com/office/powerpoint/2010/main" val="37411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38000">
              <a:schemeClr val="bg1"/>
            </a:gs>
            <a:gs pos="0">
              <a:schemeClr val="bg1"/>
            </a:gs>
            <a:gs pos="100000">
              <a:srgbClr val="DFE0E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0721" y="1500731"/>
            <a:ext cx="11257453" cy="4676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583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845B3-3DF6-4317-9DB0-04F5F3CC988F}" type="datetimeFigureOut">
              <a:rPr lang="en-US" smtClean="0"/>
              <a:t>8/18/2021</a:t>
            </a:fld>
            <a:endParaRPr lang="en-US"/>
          </a:p>
        </p:txBody>
      </p:sp>
      <p:sp>
        <p:nvSpPr>
          <p:cNvPr id="5" name="Footer Placeholder 4"/>
          <p:cNvSpPr>
            <a:spLocks noGrp="1"/>
          </p:cNvSpPr>
          <p:nvPr>
            <p:ph type="ftr" sz="quarter" idx="3"/>
          </p:nvPr>
        </p:nvSpPr>
        <p:spPr>
          <a:xfrm>
            <a:off x="3322103" y="6356350"/>
            <a:ext cx="55568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621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CB710-0265-4668-9FC1-C9C0EDA73F24}" type="slidenum">
              <a:rPr lang="en-US" smtClean="0"/>
              <a:t>‹#›</a:t>
            </a:fld>
            <a:endParaRPr lang="en-US"/>
          </a:p>
        </p:txBody>
      </p:sp>
      <p:sp>
        <p:nvSpPr>
          <p:cNvPr id="7" name="Freeform 6"/>
          <p:cNvSpPr/>
          <p:nvPr userDrawn="1"/>
        </p:nvSpPr>
        <p:spPr>
          <a:xfrm>
            <a:off x="0" y="337167"/>
            <a:ext cx="2963007" cy="923192"/>
          </a:xfrm>
          <a:custGeom>
            <a:avLst/>
            <a:gdLst>
              <a:gd name="connsiteX0" fmla="*/ 0 w 2963007"/>
              <a:gd name="connsiteY0" fmla="*/ 0 h 923192"/>
              <a:gd name="connsiteX1" fmla="*/ 2039815 w 2963007"/>
              <a:gd name="connsiteY1" fmla="*/ 0 h 923192"/>
              <a:gd name="connsiteX2" fmla="*/ 2963007 w 2963007"/>
              <a:gd name="connsiteY2" fmla="*/ 923192 h 923192"/>
              <a:gd name="connsiteX3" fmla="*/ 0 w 2963007"/>
              <a:gd name="connsiteY3" fmla="*/ 923192 h 923192"/>
            </a:gdLst>
            <a:ahLst/>
            <a:cxnLst>
              <a:cxn ang="0">
                <a:pos x="connsiteX0" y="connsiteY0"/>
              </a:cxn>
              <a:cxn ang="0">
                <a:pos x="connsiteX1" y="connsiteY1"/>
              </a:cxn>
              <a:cxn ang="0">
                <a:pos x="connsiteX2" y="connsiteY2"/>
              </a:cxn>
              <a:cxn ang="0">
                <a:pos x="connsiteX3" y="connsiteY3"/>
              </a:cxn>
            </a:cxnLst>
            <a:rect l="l" t="t" r="r" b="b"/>
            <a:pathLst>
              <a:path w="2963007" h="923192">
                <a:moveTo>
                  <a:pt x="0" y="0"/>
                </a:moveTo>
                <a:lnTo>
                  <a:pt x="2039815" y="0"/>
                </a:lnTo>
                <a:lnTo>
                  <a:pt x="2963007" y="923192"/>
                </a:lnTo>
                <a:lnTo>
                  <a:pt x="0" y="923192"/>
                </a:lnTo>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0721" y="577539"/>
            <a:ext cx="1412377" cy="433655"/>
          </a:xfrm>
          <a:prstGeom prst="rect">
            <a:avLst/>
          </a:prstGeom>
        </p:spPr>
      </p:pic>
      <p:sp>
        <p:nvSpPr>
          <p:cNvPr id="2" name="Title Placeholder 1"/>
          <p:cNvSpPr>
            <a:spLocks noGrp="1"/>
          </p:cNvSpPr>
          <p:nvPr>
            <p:ph type="title"/>
          </p:nvPr>
        </p:nvSpPr>
        <p:spPr>
          <a:xfrm>
            <a:off x="3322104" y="338622"/>
            <a:ext cx="8869896" cy="89523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785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680" y="1325046"/>
            <a:ext cx="9316720" cy="2038972"/>
          </a:xfrm>
        </p:spPr>
        <p:txBody>
          <a:bodyPr>
            <a:normAutofit/>
          </a:bodyPr>
          <a:lstStyle/>
          <a:p>
            <a:pPr algn="l" eaLnBrk="0" hangingPunct="0"/>
            <a:r>
              <a:rPr lang="en-US" sz="4400" dirty="0"/>
              <a:t> Welcome to </a:t>
            </a:r>
            <a:br>
              <a:rPr lang="en-US" sz="4400" dirty="0"/>
            </a:br>
            <a:r>
              <a:rPr lang="en-US" sz="4400" dirty="0"/>
              <a:t>GENERATE: The Game of Energy Choices</a:t>
            </a:r>
          </a:p>
        </p:txBody>
      </p:sp>
      <p:pic>
        <p:nvPicPr>
          <p:cNvPr id="4" name="Picture 3">
            <a:extLst>
              <a:ext uri="{FF2B5EF4-FFF2-40B4-BE49-F238E27FC236}">
                <a16:creationId xmlns:a16="http://schemas.microsoft.com/office/drawing/2014/main" id="{C0DB21B0-0E06-4332-B407-26C26A9350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585" y="325499"/>
            <a:ext cx="2362200" cy="2292587"/>
          </a:xfrm>
          <a:prstGeom prst="rect">
            <a:avLst/>
          </a:prstGeom>
        </p:spPr>
      </p:pic>
      <p:pic>
        <p:nvPicPr>
          <p:cNvPr id="8" name="Picture 3" descr="A picture containing people playing the Generate game.">
            <a:extLst>
              <a:ext uri="{FF2B5EF4-FFF2-40B4-BE49-F238E27FC236}">
                <a16:creationId xmlns:a16="http://schemas.microsoft.com/office/drawing/2014/main" id="{EB30FE72-0A92-449D-8A56-C2C2A0141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645" y="4161510"/>
            <a:ext cx="3090095" cy="159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people playing the Generate game.&#10;&#10;">
            <a:extLst>
              <a:ext uri="{FF2B5EF4-FFF2-40B4-BE49-F238E27FC236}">
                <a16:creationId xmlns:a16="http://schemas.microsoft.com/office/drawing/2014/main" id="{C6A2513B-612D-4C7A-8D3F-B66B84820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9094" y="3652077"/>
            <a:ext cx="2068292" cy="2107591"/>
          </a:xfrm>
          <a:prstGeom prst="rect">
            <a:avLst/>
          </a:prstGeom>
        </p:spPr>
      </p:pic>
      <p:pic>
        <p:nvPicPr>
          <p:cNvPr id="10" name="Picture 9" descr="A picture containing a person playing the Generate game.">
            <a:extLst>
              <a:ext uri="{FF2B5EF4-FFF2-40B4-BE49-F238E27FC236}">
                <a16:creationId xmlns:a16="http://schemas.microsoft.com/office/drawing/2014/main" id="{E467CA33-B073-4056-A08F-D753549442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60" y="3894801"/>
            <a:ext cx="2807116" cy="1864867"/>
          </a:xfrm>
          <a:prstGeom prst="rect">
            <a:avLst/>
          </a:prstGeom>
        </p:spPr>
      </p:pic>
      <p:sp>
        <p:nvSpPr>
          <p:cNvPr id="3" name="Rectangle 2">
            <a:extLst>
              <a:ext uri="{FF2B5EF4-FFF2-40B4-BE49-F238E27FC236}">
                <a16:creationId xmlns:a16="http://schemas.microsoft.com/office/drawing/2014/main" id="{BAC8F89B-0B47-4333-86B6-1CBE0A56B937}"/>
              </a:ext>
            </a:extLst>
          </p:cNvPr>
          <p:cNvSpPr/>
          <p:nvPr/>
        </p:nvSpPr>
        <p:spPr>
          <a:xfrm>
            <a:off x="1487857" y="6239469"/>
            <a:ext cx="9365673" cy="461665"/>
          </a:xfrm>
          <a:prstGeom prst="rect">
            <a:avLst/>
          </a:prstGeom>
        </p:spPr>
        <p:txBody>
          <a:bodyPr wrap="square">
            <a:spAutoFit/>
          </a:bodyPr>
          <a:lstStyle/>
          <a:p>
            <a:r>
              <a:rPr lang="en-US" sz="1200" i="1" dirty="0"/>
              <a:t>Disclaimer: The game and associated materials were developed in support of education and outreach, and do not represent official U.S. EPA opinion or policies. This document has been reviewed in accordance with U.S. Environmental Protection Agency policy and approved for publication. </a:t>
            </a:r>
          </a:p>
        </p:txBody>
      </p:sp>
    </p:spTree>
    <p:extLst>
      <p:ext uri="{BB962C8B-B14F-4D97-AF65-F5344CB8AC3E}">
        <p14:creationId xmlns:p14="http://schemas.microsoft.com/office/powerpoint/2010/main" val="399050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A745-2116-4586-9F07-438EC2CF741E}"/>
              </a:ext>
            </a:extLst>
          </p:cNvPr>
          <p:cNvSpPr>
            <a:spLocks noGrp="1"/>
          </p:cNvSpPr>
          <p:nvPr>
            <p:ph type="title"/>
          </p:nvPr>
        </p:nvSpPr>
        <p:spPr/>
        <p:txBody>
          <a:bodyPr/>
          <a:lstStyle/>
          <a:p>
            <a:r>
              <a:rPr lang="en-US" dirty="0"/>
              <a:t>Let’s play!</a:t>
            </a:r>
          </a:p>
        </p:txBody>
      </p:sp>
      <p:sp>
        <p:nvSpPr>
          <p:cNvPr id="3" name="Content Placeholder 2">
            <a:extLst>
              <a:ext uri="{FF2B5EF4-FFF2-40B4-BE49-F238E27FC236}">
                <a16:creationId xmlns:a16="http://schemas.microsoft.com/office/drawing/2014/main" id="{614ED5A6-1797-404F-A822-3BC44C0B9C66}"/>
              </a:ext>
            </a:extLst>
          </p:cNvPr>
          <p:cNvSpPr>
            <a:spLocks noGrp="1"/>
          </p:cNvSpPr>
          <p:nvPr>
            <p:ph idx="1"/>
          </p:nvPr>
        </p:nvSpPr>
        <p:spPr>
          <a:xfrm>
            <a:off x="470722" y="1500731"/>
            <a:ext cx="5409084" cy="4676232"/>
          </a:xfrm>
        </p:spPr>
        <p:txBody>
          <a:bodyPr>
            <a:normAutofit lnSpcReduction="10000"/>
          </a:bodyPr>
          <a:lstStyle/>
          <a:p>
            <a:r>
              <a:rPr lang="en-US" sz="2400" dirty="0"/>
              <a:t>Each team has a different energy mix to from which to choose</a:t>
            </a:r>
          </a:p>
          <a:p>
            <a:r>
              <a:rPr lang="en-US" sz="2400" dirty="0"/>
              <a:t>Goal is to fill the energy grid at the lowest cost </a:t>
            </a:r>
          </a:p>
          <a:p>
            <a:r>
              <a:rPr lang="en-US" sz="2400" dirty="0"/>
              <a:t>Team Jobs: Cost Control, Timekeeper, Recorder (of type and number of each piece used)</a:t>
            </a:r>
          </a:p>
          <a:p>
            <a:endParaRPr lang="en-US" sz="2400" dirty="0"/>
          </a:p>
          <a:p>
            <a:r>
              <a:rPr lang="en-US" sz="2400" dirty="0"/>
              <a:t>If playing virtually, facilitators will share your team </a:t>
            </a:r>
            <a:r>
              <a:rPr lang="en-US" sz="2400" dirty="0" err="1"/>
              <a:t>Jamboard</a:t>
            </a:r>
            <a:r>
              <a:rPr lang="en-US" sz="2400" dirty="0"/>
              <a:t> link in your room and move pieces</a:t>
            </a:r>
          </a:p>
          <a:p>
            <a:r>
              <a:rPr lang="en-US" sz="2400" dirty="0"/>
              <a:t>Students – Be sure to unmute your mics and participate actively </a:t>
            </a:r>
          </a:p>
          <a:p>
            <a:endParaRPr lang="en-US" sz="2400" dirty="0"/>
          </a:p>
        </p:txBody>
      </p:sp>
      <p:pic>
        <p:nvPicPr>
          <p:cNvPr id="4" name="Picture 3" descr="A group of people sitting at a table&#10;&#10;Description automatically generated">
            <a:extLst>
              <a:ext uri="{FF2B5EF4-FFF2-40B4-BE49-F238E27FC236}">
                <a16:creationId xmlns:a16="http://schemas.microsoft.com/office/drawing/2014/main" id="{B51BE169-FBD9-4832-82F4-30CAEC5901BF}"/>
              </a:ext>
            </a:extLst>
          </p:cNvPr>
          <p:cNvPicPr>
            <a:picLocks noChangeAspect="1"/>
          </p:cNvPicPr>
          <p:nvPr/>
        </p:nvPicPr>
        <p:blipFill rotWithShape="1">
          <a:blip r:embed="rId3">
            <a:extLst>
              <a:ext uri="{28A0092B-C50C-407E-A947-70E740481C1C}">
                <a14:useLocalDpi xmlns:a14="http://schemas.microsoft.com/office/drawing/2010/main" val="0"/>
              </a:ext>
            </a:extLst>
          </a:blip>
          <a:srcRect l="4222" r="28027" b="-2"/>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descr="A group of people sitting at a table&#10;&#10;Description automatically generated">
            <a:extLst>
              <a:ext uri="{FF2B5EF4-FFF2-40B4-BE49-F238E27FC236}">
                <a16:creationId xmlns:a16="http://schemas.microsoft.com/office/drawing/2014/main" id="{274D44F6-E41C-41B4-AEB4-BD81C53BDB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78" r="3" b="3"/>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6" name="Picture 5" descr="A group of people around a table&#10;&#10;Description automatically generated">
            <a:extLst>
              <a:ext uri="{FF2B5EF4-FFF2-40B4-BE49-F238E27FC236}">
                <a16:creationId xmlns:a16="http://schemas.microsoft.com/office/drawing/2014/main" id="{B041CCDD-B4E6-4A5E-A402-37DD438595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24" r="-4" b="-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412159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DE4D2-3C08-4DF2-BBF1-FF9CFD9476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5718" y="2577731"/>
            <a:ext cx="4381237" cy="1869579"/>
          </a:xfrm>
          <a:prstGeom prst="rect">
            <a:avLst/>
          </a:prstGeom>
          <a:ln>
            <a:solidFill>
              <a:schemeClr val="tx1">
                <a:lumMod val="65000"/>
                <a:lumOff val="35000"/>
              </a:schemeClr>
            </a:solidFill>
          </a:ln>
        </p:spPr>
      </p:pic>
      <p:sp>
        <p:nvSpPr>
          <p:cNvPr id="2" name="Title 1">
            <a:extLst>
              <a:ext uri="{FF2B5EF4-FFF2-40B4-BE49-F238E27FC236}">
                <a16:creationId xmlns:a16="http://schemas.microsoft.com/office/drawing/2014/main" id="{ED6A6FCD-B3BB-472D-B05F-2D63C9E09B0D}"/>
              </a:ext>
            </a:extLst>
          </p:cNvPr>
          <p:cNvSpPr>
            <a:spLocks noGrp="1"/>
          </p:cNvSpPr>
          <p:nvPr>
            <p:ph type="title"/>
          </p:nvPr>
        </p:nvSpPr>
        <p:spPr/>
        <p:txBody>
          <a:bodyPr>
            <a:normAutofit/>
          </a:bodyPr>
          <a:lstStyle/>
          <a:p>
            <a:r>
              <a:rPr lang="en-US" dirty="0"/>
              <a:t>Round 2: CO</a:t>
            </a:r>
            <a:r>
              <a:rPr lang="en-US" baseline="-25000" dirty="0"/>
              <a:t>2</a:t>
            </a:r>
            <a:r>
              <a:rPr lang="en-US" dirty="0"/>
              <a:t> price + more renewables</a:t>
            </a:r>
          </a:p>
        </p:txBody>
      </p:sp>
      <p:sp>
        <p:nvSpPr>
          <p:cNvPr id="22" name="TextBox 21">
            <a:extLst>
              <a:ext uri="{FF2B5EF4-FFF2-40B4-BE49-F238E27FC236}">
                <a16:creationId xmlns:a16="http://schemas.microsoft.com/office/drawing/2014/main" id="{9D4927DB-274A-4725-897D-A4DE7358F223}"/>
              </a:ext>
            </a:extLst>
          </p:cNvPr>
          <p:cNvSpPr txBox="1"/>
          <p:nvPr/>
        </p:nvSpPr>
        <p:spPr>
          <a:xfrm>
            <a:off x="1997538" y="4768088"/>
            <a:ext cx="2732986" cy="1015663"/>
          </a:xfrm>
          <a:prstGeom prst="rect">
            <a:avLst/>
          </a:prstGeom>
          <a:noFill/>
        </p:spPr>
        <p:txBody>
          <a:bodyPr wrap="square" rtlCol="0">
            <a:spAutoFit/>
          </a:bodyPr>
          <a:lstStyle/>
          <a:p>
            <a:r>
              <a:rPr lang="en-US" sz="2000" b="1" dirty="0">
                <a:solidFill>
                  <a:schemeClr val="accent6">
                    <a:lumMod val="75000"/>
                  </a:schemeClr>
                </a:solidFill>
              </a:rPr>
              <a:t>CO</a:t>
            </a:r>
            <a:r>
              <a:rPr lang="en-US" sz="2000" b="1" baseline="-25000" dirty="0">
                <a:solidFill>
                  <a:schemeClr val="accent6">
                    <a:lumMod val="75000"/>
                  </a:schemeClr>
                </a:solidFill>
              </a:rPr>
              <a:t>2</a:t>
            </a:r>
            <a:r>
              <a:rPr lang="en-US" sz="2000" b="1" dirty="0">
                <a:solidFill>
                  <a:schemeClr val="accent6">
                    <a:lumMod val="75000"/>
                  </a:schemeClr>
                </a:solidFill>
              </a:rPr>
              <a:t> emissions:</a:t>
            </a:r>
          </a:p>
          <a:p>
            <a:r>
              <a:rPr lang="en-US" sz="2000" dirty="0">
                <a:solidFill>
                  <a:schemeClr val="accent6">
                    <a:lumMod val="75000"/>
                  </a:schemeClr>
                </a:solidFill>
              </a:rPr>
              <a:t>How much CO</a:t>
            </a:r>
            <a:r>
              <a:rPr lang="en-US" sz="2000" baseline="-25000" dirty="0">
                <a:solidFill>
                  <a:schemeClr val="accent6">
                    <a:lumMod val="75000"/>
                  </a:schemeClr>
                </a:solidFill>
              </a:rPr>
              <a:t>2</a:t>
            </a:r>
            <a:r>
              <a:rPr lang="en-US" sz="2000" dirty="0">
                <a:solidFill>
                  <a:schemeClr val="accent6">
                    <a:lumMod val="75000"/>
                  </a:schemeClr>
                </a:solidFill>
              </a:rPr>
              <a:t> does it produce </a:t>
            </a:r>
            <a:r>
              <a:rPr lang="en-US" sz="2000" i="1" dirty="0">
                <a:solidFill>
                  <a:schemeClr val="accent6">
                    <a:lumMod val="75000"/>
                  </a:schemeClr>
                </a:solidFill>
              </a:rPr>
              <a:t>each year</a:t>
            </a:r>
            <a:r>
              <a:rPr lang="en-US" sz="2000" dirty="0">
                <a:solidFill>
                  <a:schemeClr val="accent6">
                    <a:lumMod val="75000"/>
                  </a:schemeClr>
                </a:solidFill>
              </a:rPr>
              <a:t>?</a:t>
            </a:r>
          </a:p>
        </p:txBody>
      </p:sp>
      <p:sp>
        <p:nvSpPr>
          <p:cNvPr id="23" name="TextBox 22">
            <a:extLst>
              <a:ext uri="{FF2B5EF4-FFF2-40B4-BE49-F238E27FC236}">
                <a16:creationId xmlns:a16="http://schemas.microsoft.com/office/drawing/2014/main" id="{E8611FAF-905B-4A1B-AC67-4DF7BF2362E2}"/>
              </a:ext>
            </a:extLst>
          </p:cNvPr>
          <p:cNvSpPr txBox="1"/>
          <p:nvPr/>
        </p:nvSpPr>
        <p:spPr>
          <a:xfrm>
            <a:off x="199529" y="4109677"/>
            <a:ext cx="1836749" cy="1631216"/>
          </a:xfrm>
          <a:prstGeom prst="rect">
            <a:avLst/>
          </a:prstGeom>
          <a:noFill/>
        </p:spPr>
        <p:txBody>
          <a:bodyPr wrap="square" rtlCol="0">
            <a:spAutoFit/>
          </a:bodyPr>
          <a:lstStyle/>
          <a:p>
            <a:r>
              <a:rPr lang="en-US" sz="2000" b="1" dirty="0">
                <a:solidFill>
                  <a:srgbClr val="0070C0"/>
                </a:solidFill>
              </a:rPr>
              <a:t>AQ Impacts</a:t>
            </a:r>
            <a:r>
              <a:rPr lang="en-US" sz="2000" dirty="0">
                <a:solidFill>
                  <a:srgbClr val="0070C0"/>
                </a:solidFill>
              </a:rPr>
              <a:t>: How much air pollution is produced? Scale of 0-3</a:t>
            </a:r>
          </a:p>
        </p:txBody>
      </p:sp>
      <p:sp>
        <p:nvSpPr>
          <p:cNvPr id="20" name="Rectangle 19">
            <a:extLst>
              <a:ext uri="{FF2B5EF4-FFF2-40B4-BE49-F238E27FC236}">
                <a16:creationId xmlns:a16="http://schemas.microsoft.com/office/drawing/2014/main" id="{17E27AB3-BC09-4AE5-BF0B-3EDD516A3287}"/>
              </a:ext>
            </a:extLst>
          </p:cNvPr>
          <p:cNvSpPr/>
          <p:nvPr/>
        </p:nvSpPr>
        <p:spPr>
          <a:xfrm>
            <a:off x="208548" y="5914708"/>
            <a:ext cx="11454063" cy="830997"/>
          </a:xfrm>
          <a:prstGeom prst="rect">
            <a:avLst/>
          </a:prstGeom>
        </p:spPr>
        <p:txBody>
          <a:bodyPr wrap="square">
            <a:spAutoFit/>
          </a:bodyPr>
          <a:lstStyle/>
          <a:p>
            <a:r>
              <a:rPr lang="en-US" sz="2400" b="1" i="1" dirty="0">
                <a:solidFill>
                  <a:schemeClr val="accent5">
                    <a:lumMod val="75000"/>
                  </a:schemeClr>
                </a:solidFill>
              </a:rPr>
              <a:t>Round 2:  </a:t>
            </a:r>
            <a:br>
              <a:rPr lang="en-US" sz="2400" b="1" i="1" dirty="0">
                <a:solidFill>
                  <a:schemeClr val="accent5">
                    <a:lumMod val="75000"/>
                  </a:schemeClr>
                </a:solidFill>
              </a:rPr>
            </a:br>
            <a:r>
              <a:rPr lang="en-US" sz="2400" b="1" i="1" dirty="0">
                <a:solidFill>
                  <a:schemeClr val="accent5">
                    <a:lumMod val="75000"/>
                  </a:schemeClr>
                </a:solidFill>
              </a:rPr>
              <a:t>Cost per piece = </a:t>
            </a:r>
            <a:r>
              <a:rPr lang="en-US" sz="2400" b="1" i="1" dirty="0">
                <a:solidFill>
                  <a:srgbClr val="C00000"/>
                </a:solidFill>
              </a:rPr>
              <a:t>Purchase cost </a:t>
            </a:r>
            <a:r>
              <a:rPr lang="en-US" sz="2400" b="1" i="1" dirty="0">
                <a:solidFill>
                  <a:schemeClr val="accent5">
                    <a:lumMod val="75000"/>
                  </a:schemeClr>
                </a:solidFill>
              </a:rPr>
              <a:t>+ (</a:t>
            </a:r>
            <a:r>
              <a:rPr lang="en-US" sz="2400" b="1" i="1" dirty="0"/>
              <a:t>Annual Cost </a:t>
            </a:r>
            <a:r>
              <a:rPr lang="en-US" sz="2400" b="1" i="1" dirty="0">
                <a:solidFill>
                  <a:schemeClr val="accent5">
                    <a:lumMod val="75000"/>
                  </a:schemeClr>
                </a:solidFill>
              </a:rPr>
              <a:t>x 30) + (</a:t>
            </a:r>
            <a:r>
              <a:rPr lang="en-US" sz="2400" b="1" i="1" dirty="0">
                <a:solidFill>
                  <a:schemeClr val="accent6">
                    <a:lumMod val="75000"/>
                  </a:schemeClr>
                </a:solidFill>
              </a:rPr>
              <a:t>CO</a:t>
            </a:r>
            <a:r>
              <a:rPr lang="en-US" sz="2400" b="1" i="1" baseline="-25000" dirty="0">
                <a:solidFill>
                  <a:schemeClr val="accent6">
                    <a:lumMod val="75000"/>
                  </a:schemeClr>
                </a:solidFill>
              </a:rPr>
              <a:t>2</a:t>
            </a:r>
            <a:r>
              <a:rPr lang="en-US" sz="2400" b="1" i="1" dirty="0">
                <a:solidFill>
                  <a:schemeClr val="accent6">
                    <a:lumMod val="75000"/>
                  </a:schemeClr>
                </a:solidFill>
              </a:rPr>
              <a:t> emissions</a:t>
            </a:r>
            <a:r>
              <a:rPr lang="en-US" sz="2400" b="1" i="1" dirty="0">
                <a:solidFill>
                  <a:schemeClr val="accent5">
                    <a:lumMod val="75000"/>
                  </a:schemeClr>
                </a:solidFill>
              </a:rPr>
              <a:t> x CO</a:t>
            </a:r>
            <a:r>
              <a:rPr lang="en-US" sz="2400" b="1" i="1" baseline="-25000" dirty="0">
                <a:solidFill>
                  <a:schemeClr val="accent5">
                    <a:lumMod val="75000"/>
                  </a:schemeClr>
                </a:solidFill>
              </a:rPr>
              <a:t>2</a:t>
            </a:r>
            <a:r>
              <a:rPr lang="en-US" sz="2400" b="1" i="1" dirty="0">
                <a:solidFill>
                  <a:schemeClr val="accent5">
                    <a:lumMod val="75000"/>
                  </a:schemeClr>
                </a:solidFill>
              </a:rPr>
              <a:t> price x 30) </a:t>
            </a:r>
            <a:endParaRPr lang="en-US" sz="2400" b="1" dirty="0">
              <a:solidFill>
                <a:schemeClr val="accent5">
                  <a:lumMod val="75000"/>
                </a:schemeClr>
              </a:solidFill>
            </a:endParaRPr>
          </a:p>
        </p:txBody>
      </p:sp>
      <p:grpSp>
        <p:nvGrpSpPr>
          <p:cNvPr id="28" name="Group 27">
            <a:extLst>
              <a:ext uri="{FF2B5EF4-FFF2-40B4-BE49-F238E27FC236}">
                <a16:creationId xmlns:a16="http://schemas.microsoft.com/office/drawing/2014/main" id="{437D6AD8-8FB5-4A30-8730-67C34AC24382}"/>
              </a:ext>
              <a:ext uri="{C183D7F6-B498-43B3-948B-1728B52AA6E4}">
                <adec:decorative xmlns:adec="http://schemas.microsoft.com/office/drawing/2017/decorative" val="1"/>
              </a:ext>
            </a:extLst>
          </p:cNvPr>
          <p:cNvGrpSpPr/>
          <p:nvPr/>
        </p:nvGrpSpPr>
        <p:grpSpPr>
          <a:xfrm>
            <a:off x="7758663" y="3650754"/>
            <a:ext cx="4301258" cy="2071277"/>
            <a:chOff x="7758663" y="3650754"/>
            <a:chExt cx="4301258" cy="2071277"/>
          </a:xfrm>
        </p:grpSpPr>
        <p:sp>
          <p:nvSpPr>
            <p:cNvPr id="29" name="TextBox 28">
              <a:extLst>
                <a:ext uri="{FF2B5EF4-FFF2-40B4-BE49-F238E27FC236}">
                  <a16:creationId xmlns:a16="http://schemas.microsoft.com/office/drawing/2014/main" id="{D0DB02A9-E896-4A80-AABC-84AB6C334B2C}"/>
                </a:ext>
              </a:extLst>
            </p:cNvPr>
            <p:cNvSpPr txBox="1"/>
            <p:nvPr/>
          </p:nvSpPr>
          <p:spPr>
            <a:xfrm>
              <a:off x="7844589" y="3650754"/>
              <a:ext cx="4215332" cy="1323439"/>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rgbClr val="003F69"/>
                  </a:solidFill>
                </a:rPr>
                <a:t>Cost per piece 	= </a:t>
              </a:r>
              <a:r>
                <a:rPr lang="en-US" sz="2000" b="1" dirty="0">
                  <a:solidFill>
                    <a:srgbClr val="C00000"/>
                  </a:solidFill>
                </a:rPr>
                <a:t>63</a:t>
              </a:r>
              <a:r>
                <a:rPr lang="en-US" sz="2000" dirty="0">
                  <a:solidFill>
                    <a:srgbClr val="003F69"/>
                  </a:solidFill>
                </a:rPr>
                <a:t> + (</a:t>
              </a:r>
              <a:r>
                <a:rPr lang="en-US" sz="2000" b="1" dirty="0">
                  <a:solidFill>
                    <a:schemeClr val="tx1"/>
                  </a:solidFill>
                </a:rPr>
                <a:t>7</a:t>
              </a:r>
              <a:r>
                <a:rPr lang="en-US" sz="2000" dirty="0">
                  <a:solidFill>
                    <a:srgbClr val="003F69"/>
                  </a:solidFill>
                </a:rPr>
                <a:t> x 30) </a:t>
              </a:r>
            </a:p>
            <a:p>
              <a:r>
                <a:rPr lang="en-US" sz="2000" dirty="0">
                  <a:solidFill>
                    <a:srgbClr val="003F69"/>
                  </a:solidFill>
                </a:rPr>
                <a:t>		    + (</a:t>
              </a:r>
              <a:r>
                <a:rPr lang="en-US" sz="2000" b="1" dirty="0">
                  <a:solidFill>
                    <a:schemeClr val="accent6">
                      <a:lumMod val="75000"/>
                    </a:schemeClr>
                  </a:solidFill>
                </a:rPr>
                <a:t>1.2</a:t>
              </a:r>
              <a:r>
                <a:rPr lang="en-US" sz="2000" dirty="0">
                  <a:solidFill>
                    <a:srgbClr val="003F69"/>
                  </a:solidFill>
                </a:rPr>
                <a:t> x </a:t>
              </a:r>
              <a:r>
                <a:rPr lang="en-US" sz="2000" dirty="0">
                  <a:solidFill>
                    <a:srgbClr val="003F69"/>
                  </a:solidFill>
                  <a:highlight>
                    <a:srgbClr val="FFFF00"/>
                  </a:highlight>
                </a:rPr>
                <a:t>1</a:t>
              </a:r>
              <a:r>
                <a:rPr lang="en-US" sz="2000" dirty="0">
                  <a:solidFill>
                    <a:srgbClr val="003F69"/>
                  </a:solidFill>
                </a:rPr>
                <a:t> x 30)</a:t>
              </a:r>
            </a:p>
            <a:p>
              <a:r>
                <a:rPr lang="en-US" sz="2000" dirty="0">
                  <a:solidFill>
                    <a:srgbClr val="003F69"/>
                  </a:solidFill>
                </a:rPr>
                <a:t>		</a:t>
              </a:r>
            </a:p>
            <a:p>
              <a:r>
                <a:rPr lang="en-US" sz="2000" dirty="0">
                  <a:solidFill>
                    <a:srgbClr val="003F69"/>
                  </a:solidFill>
                </a:rPr>
                <a:t>		= 309</a:t>
              </a:r>
            </a:p>
          </p:txBody>
        </p:sp>
        <p:sp>
          <p:nvSpPr>
            <p:cNvPr id="30" name="TextBox 29">
              <a:extLst>
                <a:ext uri="{FF2B5EF4-FFF2-40B4-BE49-F238E27FC236}">
                  <a16:creationId xmlns:a16="http://schemas.microsoft.com/office/drawing/2014/main" id="{4F370B16-05E1-44D8-B739-572A7387FC06}"/>
                </a:ext>
              </a:extLst>
            </p:cNvPr>
            <p:cNvSpPr txBox="1"/>
            <p:nvPr/>
          </p:nvSpPr>
          <p:spPr>
            <a:xfrm>
              <a:off x="7758663" y="5075700"/>
              <a:ext cx="4224789" cy="646331"/>
            </a:xfrm>
            <a:prstGeom prst="rect">
              <a:avLst/>
            </a:prstGeom>
            <a:noFill/>
          </p:spPr>
          <p:txBody>
            <a:bodyPr wrap="square" rtlCol="0">
              <a:spAutoFit/>
            </a:bodyPr>
            <a:lstStyle/>
            <a:p>
              <a:r>
                <a:rPr lang="en-US" dirty="0"/>
                <a:t>Lifetime: All energy pieces will last 30 years</a:t>
              </a:r>
            </a:p>
            <a:p>
              <a:r>
                <a:rPr lang="en-US" dirty="0">
                  <a:highlight>
                    <a:srgbClr val="FFFF00"/>
                  </a:highlight>
                </a:rPr>
                <a:t>CO</a:t>
              </a:r>
              <a:r>
                <a:rPr lang="en-US" baseline="-25000" dirty="0">
                  <a:highlight>
                    <a:srgbClr val="FFFF00"/>
                  </a:highlight>
                </a:rPr>
                <a:t>2</a:t>
              </a:r>
              <a:r>
                <a:rPr lang="en-US" dirty="0">
                  <a:highlight>
                    <a:srgbClr val="FFFF00"/>
                  </a:highlight>
                </a:rPr>
                <a:t> price = 1</a:t>
              </a:r>
            </a:p>
          </p:txBody>
        </p:sp>
      </p:grpSp>
      <p:pic>
        <p:nvPicPr>
          <p:cNvPr id="31" name="Graphic 30" descr="Add">
            <a:extLst>
              <a:ext uri="{FF2B5EF4-FFF2-40B4-BE49-F238E27FC236}">
                <a16:creationId xmlns:a16="http://schemas.microsoft.com/office/drawing/2014/main" id="{1CA5B374-13CC-4664-9A05-C4415E3114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4678" y="2017641"/>
            <a:ext cx="914400" cy="914400"/>
          </a:xfrm>
          <a:prstGeom prst="rect">
            <a:avLst/>
          </a:prstGeom>
        </p:spPr>
      </p:pic>
      <p:pic>
        <p:nvPicPr>
          <p:cNvPr id="32" name="Picture 31">
            <a:extLst>
              <a:ext uri="{FF2B5EF4-FFF2-40B4-BE49-F238E27FC236}">
                <a16:creationId xmlns:a16="http://schemas.microsoft.com/office/drawing/2014/main" id="{7C2AC3A0-9400-4037-828A-6BF33347483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975602" y="1648098"/>
            <a:ext cx="1896218" cy="814904"/>
          </a:xfrm>
          <a:prstGeom prst="rect">
            <a:avLst/>
          </a:prstGeom>
          <a:ln>
            <a:solidFill>
              <a:schemeClr val="tx1"/>
            </a:solidFill>
          </a:ln>
        </p:spPr>
      </p:pic>
      <p:pic>
        <p:nvPicPr>
          <p:cNvPr id="33" name="Picture 32">
            <a:extLst>
              <a:ext uri="{FF2B5EF4-FFF2-40B4-BE49-F238E27FC236}">
                <a16:creationId xmlns:a16="http://schemas.microsoft.com/office/drawing/2014/main" id="{9F937D1E-AE19-411A-8ABE-B0C4ECDA462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05318" y="2600037"/>
            <a:ext cx="1862047" cy="807913"/>
          </a:xfrm>
          <a:prstGeom prst="rect">
            <a:avLst/>
          </a:prstGeom>
          <a:ln>
            <a:solidFill>
              <a:schemeClr val="tx1"/>
            </a:solidFill>
          </a:ln>
        </p:spPr>
      </p:pic>
    </p:spTree>
    <p:extLst>
      <p:ext uri="{BB962C8B-B14F-4D97-AF65-F5344CB8AC3E}">
        <p14:creationId xmlns:p14="http://schemas.microsoft.com/office/powerpoint/2010/main" val="23039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5590E37-36AE-4D19-B099-6E68128CD1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2285" y="1494536"/>
            <a:ext cx="6128084" cy="5025029"/>
          </a:xfrm>
          <a:prstGeom prst="rect">
            <a:avLst/>
          </a:prstGeom>
          <a:effectLst/>
        </p:spPr>
      </p:pic>
      <p:grpSp>
        <p:nvGrpSpPr>
          <p:cNvPr id="8" name="Group 7">
            <a:extLst>
              <a:ext uri="{FF2B5EF4-FFF2-40B4-BE49-F238E27FC236}">
                <a16:creationId xmlns:a16="http://schemas.microsoft.com/office/drawing/2014/main" id="{339E9F3E-0011-4B11-B2A4-64670542239D}"/>
              </a:ext>
              <a:ext uri="{C183D7F6-B498-43B3-948B-1728B52AA6E4}">
                <adec:decorative xmlns:adec="http://schemas.microsoft.com/office/drawing/2017/decorative" val="1"/>
              </a:ext>
            </a:extLst>
          </p:cNvPr>
          <p:cNvGrpSpPr/>
          <p:nvPr/>
        </p:nvGrpSpPr>
        <p:grpSpPr>
          <a:xfrm>
            <a:off x="7967211" y="3650754"/>
            <a:ext cx="4224789" cy="2119403"/>
            <a:chOff x="7967211" y="3650754"/>
            <a:chExt cx="4224789" cy="2119403"/>
          </a:xfrm>
        </p:grpSpPr>
        <p:sp>
          <p:nvSpPr>
            <p:cNvPr id="15" name="TextBox 14">
              <a:extLst>
                <a:ext uri="{FF2B5EF4-FFF2-40B4-BE49-F238E27FC236}">
                  <a16:creationId xmlns:a16="http://schemas.microsoft.com/office/drawing/2014/main" id="{2FD2F3A3-C09B-4A90-BA76-7B6D4A656D51}"/>
                </a:ext>
              </a:extLst>
            </p:cNvPr>
            <p:cNvSpPr txBox="1"/>
            <p:nvPr/>
          </p:nvSpPr>
          <p:spPr>
            <a:xfrm>
              <a:off x="8046721" y="3650754"/>
              <a:ext cx="4013199" cy="1323439"/>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rgbClr val="003F69"/>
                  </a:solidFill>
                </a:rPr>
                <a:t>Cost per piece 	= </a:t>
              </a:r>
              <a:r>
                <a:rPr lang="en-US" sz="2000" b="1" dirty="0">
                  <a:solidFill>
                    <a:srgbClr val="C00000"/>
                  </a:solidFill>
                </a:rPr>
                <a:t>63</a:t>
              </a:r>
              <a:r>
                <a:rPr lang="en-US" sz="2000" dirty="0">
                  <a:solidFill>
                    <a:srgbClr val="003F69"/>
                  </a:solidFill>
                </a:rPr>
                <a:t> + (</a:t>
              </a:r>
              <a:r>
                <a:rPr lang="en-US" sz="2000" b="1" dirty="0">
                  <a:solidFill>
                    <a:schemeClr val="tx1"/>
                  </a:solidFill>
                </a:rPr>
                <a:t>7</a:t>
              </a:r>
              <a:r>
                <a:rPr lang="en-US" sz="2000" dirty="0">
                  <a:solidFill>
                    <a:srgbClr val="003F69"/>
                  </a:solidFill>
                </a:rPr>
                <a:t> x 30) </a:t>
              </a:r>
            </a:p>
            <a:p>
              <a:r>
                <a:rPr lang="en-US" sz="2000" dirty="0">
                  <a:solidFill>
                    <a:srgbClr val="003F69"/>
                  </a:solidFill>
                </a:rPr>
                <a:t>	    	+ (</a:t>
              </a:r>
              <a:r>
                <a:rPr lang="en-US" sz="2000" b="1" dirty="0">
                  <a:solidFill>
                    <a:schemeClr val="accent6">
                      <a:lumMod val="75000"/>
                    </a:schemeClr>
                  </a:solidFill>
                </a:rPr>
                <a:t>1.2</a:t>
              </a:r>
              <a:r>
                <a:rPr lang="en-US" sz="2000" dirty="0">
                  <a:solidFill>
                    <a:srgbClr val="003F69"/>
                  </a:solidFill>
                </a:rPr>
                <a:t> x 30 x </a:t>
              </a:r>
              <a:r>
                <a:rPr lang="en-US" sz="2000" dirty="0">
                  <a:solidFill>
                    <a:srgbClr val="003F69"/>
                  </a:solidFill>
                  <a:highlight>
                    <a:srgbClr val="FFFF00"/>
                  </a:highlight>
                </a:rPr>
                <a:t>4</a:t>
              </a:r>
              <a:r>
                <a:rPr lang="en-US" sz="2000" dirty="0">
                  <a:solidFill>
                    <a:srgbClr val="003F69"/>
                  </a:solidFill>
                </a:rPr>
                <a:t>)</a:t>
              </a:r>
            </a:p>
            <a:p>
              <a:r>
                <a:rPr lang="en-US" sz="2000" dirty="0">
                  <a:solidFill>
                    <a:srgbClr val="003F69"/>
                  </a:solidFill>
                </a:rPr>
                <a:t>		</a:t>
              </a:r>
            </a:p>
            <a:p>
              <a:r>
                <a:rPr lang="en-US" sz="2000" dirty="0">
                  <a:solidFill>
                    <a:srgbClr val="003F69"/>
                  </a:solidFill>
                </a:rPr>
                <a:t>		= 417</a:t>
              </a:r>
            </a:p>
          </p:txBody>
        </p:sp>
        <p:sp>
          <p:nvSpPr>
            <p:cNvPr id="6" name="TextBox 5"/>
            <p:cNvSpPr txBox="1"/>
            <p:nvPr/>
          </p:nvSpPr>
          <p:spPr>
            <a:xfrm>
              <a:off x="7967211" y="5123826"/>
              <a:ext cx="4224789" cy="646331"/>
            </a:xfrm>
            <a:prstGeom prst="rect">
              <a:avLst/>
            </a:prstGeom>
            <a:noFill/>
          </p:spPr>
          <p:txBody>
            <a:bodyPr wrap="square" rtlCol="0">
              <a:spAutoFit/>
            </a:bodyPr>
            <a:lstStyle/>
            <a:p>
              <a:r>
                <a:rPr lang="en-US" dirty="0"/>
                <a:t>Lifetime: All energy pieces will last 30 years</a:t>
              </a:r>
            </a:p>
            <a:p>
              <a:r>
                <a:rPr lang="en-US" dirty="0">
                  <a:highlight>
                    <a:srgbClr val="FFFF00"/>
                  </a:highlight>
                </a:rPr>
                <a:t>If CO2 price = 4</a:t>
              </a:r>
            </a:p>
          </p:txBody>
        </p:sp>
      </p:grpSp>
      <p:sp>
        <p:nvSpPr>
          <p:cNvPr id="2" name="Title 1">
            <a:extLst>
              <a:ext uri="{FF2B5EF4-FFF2-40B4-BE49-F238E27FC236}">
                <a16:creationId xmlns:a16="http://schemas.microsoft.com/office/drawing/2014/main" id="{ED6A6FCD-B3BB-472D-B05F-2D63C9E09B0D}"/>
              </a:ext>
            </a:extLst>
          </p:cNvPr>
          <p:cNvSpPr>
            <a:spLocks noGrp="1"/>
          </p:cNvSpPr>
          <p:nvPr>
            <p:ph type="title"/>
          </p:nvPr>
        </p:nvSpPr>
        <p:spPr/>
        <p:txBody>
          <a:bodyPr>
            <a:normAutofit/>
          </a:bodyPr>
          <a:lstStyle/>
          <a:p>
            <a:r>
              <a:rPr lang="en-US" dirty="0"/>
              <a:t>Round 3+: Higher CO</a:t>
            </a:r>
            <a:r>
              <a:rPr lang="en-US" baseline="-25000" dirty="0"/>
              <a:t>2</a:t>
            </a:r>
            <a:r>
              <a:rPr lang="en-US" dirty="0"/>
              <a:t> price + efficiency</a:t>
            </a:r>
          </a:p>
        </p:txBody>
      </p:sp>
      <p:pic>
        <p:nvPicPr>
          <p:cNvPr id="17" name="Picture 16">
            <a:extLst>
              <a:ext uri="{FF2B5EF4-FFF2-40B4-BE49-F238E27FC236}">
                <a16:creationId xmlns:a16="http://schemas.microsoft.com/office/drawing/2014/main" id="{C600C254-AF18-4E48-9DC9-6BDB6C89C6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52825" y="2913091"/>
            <a:ext cx="1414450" cy="607863"/>
          </a:xfrm>
          <a:prstGeom prst="rect">
            <a:avLst/>
          </a:prstGeom>
          <a:ln>
            <a:solidFill>
              <a:schemeClr val="tx1"/>
            </a:solidFill>
          </a:ln>
        </p:spPr>
      </p:pic>
      <p:pic>
        <p:nvPicPr>
          <p:cNvPr id="19" name="Picture 18">
            <a:extLst>
              <a:ext uri="{FF2B5EF4-FFF2-40B4-BE49-F238E27FC236}">
                <a16:creationId xmlns:a16="http://schemas.microsoft.com/office/drawing/2014/main" id="{E96D2F1A-D58B-4531-BEF6-B2FA3E051F5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31700" y="3825955"/>
            <a:ext cx="689876" cy="300197"/>
          </a:xfrm>
          <a:prstGeom prst="rect">
            <a:avLst/>
          </a:prstGeom>
          <a:ln>
            <a:solidFill>
              <a:schemeClr val="tx1"/>
            </a:solidFill>
          </a:ln>
        </p:spPr>
      </p:pic>
      <p:pic>
        <p:nvPicPr>
          <p:cNvPr id="22" name="Picture 21">
            <a:extLst>
              <a:ext uri="{FF2B5EF4-FFF2-40B4-BE49-F238E27FC236}">
                <a16:creationId xmlns:a16="http://schemas.microsoft.com/office/drawing/2014/main" id="{AC7DA431-E13E-427B-BB7B-51F1274164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42484" y="1551256"/>
            <a:ext cx="2023111" cy="869436"/>
          </a:xfrm>
          <a:prstGeom prst="rect">
            <a:avLst/>
          </a:prstGeom>
          <a:ln>
            <a:solidFill>
              <a:schemeClr val="tx1"/>
            </a:solidFill>
          </a:ln>
        </p:spPr>
      </p:pic>
      <p:pic>
        <p:nvPicPr>
          <p:cNvPr id="23" name="Picture 22">
            <a:extLst>
              <a:ext uri="{FF2B5EF4-FFF2-40B4-BE49-F238E27FC236}">
                <a16:creationId xmlns:a16="http://schemas.microsoft.com/office/drawing/2014/main" id="{914A7001-4BE7-45FB-85A1-CE3656B29C0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80008" y="1569601"/>
            <a:ext cx="986741" cy="429377"/>
          </a:xfrm>
          <a:prstGeom prst="rect">
            <a:avLst/>
          </a:prstGeom>
          <a:ln>
            <a:solidFill>
              <a:schemeClr val="tx1"/>
            </a:solidFill>
          </a:ln>
        </p:spPr>
      </p:pic>
      <p:pic>
        <p:nvPicPr>
          <p:cNvPr id="24" name="Picture 23">
            <a:extLst>
              <a:ext uri="{FF2B5EF4-FFF2-40B4-BE49-F238E27FC236}">
                <a16:creationId xmlns:a16="http://schemas.microsoft.com/office/drawing/2014/main" id="{2432B036-8B69-485E-BB87-BB3C2B3645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94884" y="1703656"/>
            <a:ext cx="2023111" cy="869436"/>
          </a:xfrm>
          <a:prstGeom prst="rect">
            <a:avLst/>
          </a:prstGeom>
          <a:ln>
            <a:solidFill>
              <a:schemeClr val="tx1"/>
            </a:solidFill>
          </a:ln>
        </p:spPr>
      </p:pic>
      <p:pic>
        <p:nvPicPr>
          <p:cNvPr id="25" name="Picture 24">
            <a:extLst>
              <a:ext uri="{FF2B5EF4-FFF2-40B4-BE49-F238E27FC236}">
                <a16:creationId xmlns:a16="http://schemas.microsoft.com/office/drawing/2014/main" id="{9A12159C-5D88-40E9-8A6C-199882CA306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32408" y="1722001"/>
            <a:ext cx="986741" cy="429377"/>
          </a:xfrm>
          <a:prstGeom prst="rect">
            <a:avLst/>
          </a:prstGeom>
          <a:ln>
            <a:solidFill>
              <a:schemeClr val="tx1"/>
            </a:solidFill>
          </a:ln>
        </p:spPr>
      </p:pic>
      <p:pic>
        <p:nvPicPr>
          <p:cNvPr id="26" name="Picture 25">
            <a:extLst>
              <a:ext uri="{FF2B5EF4-FFF2-40B4-BE49-F238E27FC236}">
                <a16:creationId xmlns:a16="http://schemas.microsoft.com/office/drawing/2014/main" id="{7F942FE9-D061-40EE-84EA-47925D2C9D3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47284" y="1856056"/>
            <a:ext cx="2023111" cy="869436"/>
          </a:xfrm>
          <a:prstGeom prst="rect">
            <a:avLst/>
          </a:prstGeom>
          <a:ln>
            <a:solidFill>
              <a:schemeClr val="tx1"/>
            </a:solidFill>
          </a:ln>
        </p:spPr>
      </p:pic>
      <p:pic>
        <p:nvPicPr>
          <p:cNvPr id="27" name="Picture 26">
            <a:extLst>
              <a:ext uri="{FF2B5EF4-FFF2-40B4-BE49-F238E27FC236}">
                <a16:creationId xmlns:a16="http://schemas.microsoft.com/office/drawing/2014/main" id="{FEDA1FE3-369B-4C0F-9377-A85FF2B1CEA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84808" y="1874401"/>
            <a:ext cx="986741" cy="429377"/>
          </a:xfrm>
          <a:prstGeom prst="rect">
            <a:avLst/>
          </a:prstGeom>
          <a:ln>
            <a:solidFill>
              <a:schemeClr val="tx1"/>
            </a:solidFill>
          </a:ln>
        </p:spPr>
      </p:pic>
      <p:pic>
        <p:nvPicPr>
          <p:cNvPr id="16" name="Picture 15">
            <a:extLst>
              <a:ext uri="{FF2B5EF4-FFF2-40B4-BE49-F238E27FC236}">
                <a16:creationId xmlns:a16="http://schemas.microsoft.com/office/drawing/2014/main" id="{9930D442-D055-4F98-BB55-C80E1CF1850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92602" y="2738152"/>
            <a:ext cx="1987103" cy="847945"/>
          </a:xfrm>
          <a:prstGeom prst="rect">
            <a:avLst/>
          </a:prstGeom>
          <a:ln>
            <a:solidFill>
              <a:schemeClr val="tx1">
                <a:lumMod val="65000"/>
                <a:lumOff val="35000"/>
              </a:schemeClr>
            </a:solidFill>
          </a:ln>
        </p:spPr>
      </p:pic>
    </p:spTree>
    <p:extLst>
      <p:ext uri="{BB962C8B-B14F-4D97-AF65-F5344CB8AC3E}">
        <p14:creationId xmlns:p14="http://schemas.microsoft.com/office/powerpoint/2010/main" val="41690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8902-AE1D-4331-B81A-0A3E7411B6E2}"/>
              </a:ext>
            </a:extLst>
          </p:cNvPr>
          <p:cNvSpPr>
            <a:spLocks noGrp="1"/>
          </p:cNvSpPr>
          <p:nvPr>
            <p:ph type="title"/>
          </p:nvPr>
        </p:nvSpPr>
        <p:spPr>
          <a:xfrm>
            <a:off x="2997200" y="338622"/>
            <a:ext cx="9194800" cy="895234"/>
          </a:xfrm>
        </p:spPr>
        <p:txBody>
          <a:bodyPr>
            <a:normAutofit/>
          </a:bodyPr>
          <a:lstStyle/>
          <a:p>
            <a:r>
              <a:rPr lang="en-US" kern="0" dirty="0"/>
              <a:t>Energy 101: The big picture</a:t>
            </a:r>
            <a:endParaRPr lang="en-US" dirty="0"/>
          </a:p>
        </p:txBody>
      </p:sp>
      <p:sp>
        <p:nvSpPr>
          <p:cNvPr id="3" name="Content Placeholder 2">
            <a:extLst>
              <a:ext uri="{FF2B5EF4-FFF2-40B4-BE49-F238E27FC236}">
                <a16:creationId xmlns:a16="http://schemas.microsoft.com/office/drawing/2014/main" id="{C2576D85-609F-4BCC-A513-B15F27E46930}"/>
              </a:ext>
            </a:extLst>
          </p:cNvPr>
          <p:cNvSpPr>
            <a:spLocks noGrp="1"/>
          </p:cNvSpPr>
          <p:nvPr>
            <p:ph idx="1"/>
          </p:nvPr>
        </p:nvSpPr>
        <p:spPr>
          <a:xfrm>
            <a:off x="470721" y="1500730"/>
            <a:ext cx="9414959" cy="5194709"/>
          </a:xfrm>
        </p:spPr>
        <p:txBody>
          <a:bodyPr>
            <a:normAutofit/>
          </a:bodyPr>
          <a:lstStyle/>
          <a:p>
            <a:r>
              <a:rPr lang="en-US" sz="2000" b="1" dirty="0"/>
              <a:t>Primary energy resources</a:t>
            </a:r>
          </a:p>
          <a:p>
            <a:pPr lvl="1"/>
            <a:r>
              <a:rPr lang="en-US" sz="1800" dirty="0"/>
              <a:t>Fossil:  coal, natural gas, petroleum</a:t>
            </a:r>
          </a:p>
          <a:p>
            <a:pPr lvl="1"/>
            <a:r>
              <a:rPr lang="en-US" sz="1800" dirty="0"/>
              <a:t>Non-fossil, non-renewable:  uranium</a:t>
            </a:r>
          </a:p>
          <a:p>
            <a:pPr lvl="1"/>
            <a:r>
              <a:rPr lang="en-US" sz="1800" dirty="0"/>
              <a:t>Renewable: wind, solar, hydro, geothermal, biomass</a:t>
            </a:r>
          </a:p>
          <a:p>
            <a:r>
              <a:rPr lang="en-US" sz="2000" b="1" dirty="0"/>
              <a:t>Technologies to convert primary resources to </a:t>
            </a:r>
            <a:br>
              <a:rPr lang="en-US" sz="2000" b="1" dirty="0"/>
            </a:br>
            <a:r>
              <a:rPr lang="en-US" sz="2000" b="1" dirty="0"/>
              <a:t>useable energy like electricity, gasoline, …</a:t>
            </a:r>
          </a:p>
          <a:p>
            <a:pPr lvl="1"/>
            <a:r>
              <a:rPr lang="en-US" sz="1800" dirty="0"/>
              <a:t>Petroleum Refineries</a:t>
            </a:r>
          </a:p>
          <a:p>
            <a:pPr lvl="1"/>
            <a:r>
              <a:rPr lang="en-US" sz="1800" dirty="0"/>
              <a:t>Electric Power Generation</a:t>
            </a:r>
          </a:p>
          <a:p>
            <a:r>
              <a:rPr lang="en-US" sz="2000" b="1" dirty="0"/>
              <a:t>End-use sectors</a:t>
            </a:r>
          </a:p>
          <a:p>
            <a:pPr lvl="1"/>
            <a:r>
              <a:rPr lang="en-US" sz="1800" dirty="0"/>
              <a:t>Residential</a:t>
            </a:r>
          </a:p>
          <a:p>
            <a:pPr lvl="1"/>
            <a:r>
              <a:rPr lang="en-US" sz="1800" dirty="0"/>
              <a:t>Commercial</a:t>
            </a:r>
          </a:p>
          <a:p>
            <a:pPr lvl="1"/>
            <a:r>
              <a:rPr lang="en-US" sz="1800" dirty="0"/>
              <a:t>Industrial </a:t>
            </a:r>
          </a:p>
          <a:p>
            <a:pPr lvl="1"/>
            <a:r>
              <a:rPr lang="en-US" sz="1800" dirty="0"/>
              <a:t>Transportation</a:t>
            </a:r>
          </a:p>
          <a:p>
            <a:r>
              <a:rPr lang="en-US" sz="2000" b="1" dirty="0"/>
              <a:t>Energy services – </a:t>
            </a:r>
            <a:r>
              <a:rPr lang="en-US" sz="1800" dirty="0"/>
              <a:t>What do people actually need and want?  </a:t>
            </a:r>
            <a:r>
              <a:rPr lang="en-US" sz="1800" b="1" dirty="0"/>
              <a:t>Mobility</a:t>
            </a:r>
            <a:r>
              <a:rPr lang="en-US" sz="1800" dirty="0"/>
              <a:t> (vehicle miles of travel) or </a:t>
            </a:r>
            <a:r>
              <a:rPr lang="en-US" sz="1800" b="1" dirty="0"/>
              <a:t>accessibility </a:t>
            </a:r>
            <a:r>
              <a:rPr lang="en-US" sz="1800" dirty="0"/>
              <a:t>(accessing education, work, shopping), </a:t>
            </a:r>
            <a:r>
              <a:rPr lang="en-US" sz="1800" b="1" dirty="0"/>
              <a:t>lighting</a:t>
            </a:r>
            <a:r>
              <a:rPr lang="en-US" sz="1800" dirty="0"/>
              <a:t> (lumens of light), </a:t>
            </a:r>
            <a:r>
              <a:rPr lang="en-US" sz="1800" b="1" dirty="0"/>
              <a:t>comfort</a:t>
            </a:r>
            <a:r>
              <a:rPr lang="en-US" sz="1800" dirty="0"/>
              <a:t> (space heating and cooling).  Energy is a “derived demand”</a:t>
            </a:r>
          </a:p>
        </p:txBody>
      </p:sp>
      <p:sp>
        <p:nvSpPr>
          <p:cNvPr id="4" name="Content Placeholder 2">
            <a:extLst>
              <a:ext uri="{FF2B5EF4-FFF2-40B4-BE49-F238E27FC236}">
                <a16:creationId xmlns:a16="http://schemas.microsoft.com/office/drawing/2014/main" id="{8EAFF6DE-342F-4CEC-A708-6ABCF1651FB8}"/>
              </a:ext>
              <a:ext uri="{C183D7F6-B498-43B3-948B-1728B52AA6E4}">
                <adec:decorative xmlns:adec="http://schemas.microsoft.com/office/drawing/2017/decorative" val="1"/>
              </a:ext>
            </a:extLst>
          </p:cNvPr>
          <p:cNvSpPr txBox="1">
            <a:spLocks/>
          </p:cNvSpPr>
          <p:nvPr/>
        </p:nvSpPr>
        <p:spPr>
          <a:xfrm>
            <a:off x="228600" y="1295400"/>
            <a:ext cx="6425710" cy="5098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pic>
        <p:nvPicPr>
          <p:cNvPr id="5" name="Picture 8">
            <a:extLst>
              <a:ext uri="{FF2B5EF4-FFF2-40B4-BE49-F238E27FC236}">
                <a16:creationId xmlns:a16="http://schemas.microsoft.com/office/drawing/2014/main" id="{E0526FB2-3A77-4818-AD45-3790B487B6B8}"/>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278946" y="1710989"/>
            <a:ext cx="1447800" cy="965200"/>
          </a:xfrm>
          <a:prstGeom prst="rect">
            <a:avLst/>
          </a:prstGeom>
          <a:noFill/>
        </p:spPr>
      </p:pic>
      <p:pic>
        <p:nvPicPr>
          <p:cNvPr id="6" name="Picture 12" descr="https://encrypted-tbn0.gstatic.com/images?q=tbn:ANd9GcRCxYOP447Nu07UJrrcBy-MM0bmIhyaji3zwLJurlo-miS-DIVThA">
            <a:extLst>
              <a:ext uri="{FF2B5EF4-FFF2-40B4-BE49-F238E27FC236}">
                <a16:creationId xmlns:a16="http://schemas.microsoft.com/office/drawing/2014/main" id="{2ED04FCC-1802-485E-90DB-5A755164F90D}"/>
              </a:ext>
            </a:extLst>
          </p:cNvPr>
          <p:cNvPicPr>
            <a:picLocks noChangeAspect="1" noChangeArrowheads="1"/>
          </p:cNvPicPr>
          <p:nvPr/>
        </p:nvPicPr>
        <p:blipFill>
          <a:blip r:embed="rId4" cstate="print"/>
          <a:srcRect/>
          <a:stretch>
            <a:fillRect/>
          </a:stretch>
        </p:blipFill>
        <p:spPr bwMode="auto">
          <a:xfrm>
            <a:off x="3009176" y="4578655"/>
            <a:ext cx="1293566" cy="965200"/>
          </a:xfrm>
          <a:prstGeom prst="rect">
            <a:avLst/>
          </a:prstGeom>
          <a:noFill/>
        </p:spPr>
      </p:pic>
      <p:pic>
        <p:nvPicPr>
          <p:cNvPr id="7" name="Picture 6">
            <a:extLst>
              <a:ext uri="{FF2B5EF4-FFF2-40B4-BE49-F238E27FC236}">
                <a16:creationId xmlns:a16="http://schemas.microsoft.com/office/drawing/2014/main" id="{57CCC98F-E15B-445B-98CF-F20B27DC2E6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19810" y="5247404"/>
            <a:ext cx="2002933" cy="1333961"/>
          </a:xfrm>
          <a:prstGeom prst="rect">
            <a:avLst/>
          </a:prstGeom>
        </p:spPr>
      </p:pic>
      <p:pic>
        <p:nvPicPr>
          <p:cNvPr id="8" name="Picture 7">
            <a:extLst>
              <a:ext uri="{FF2B5EF4-FFF2-40B4-BE49-F238E27FC236}">
                <a16:creationId xmlns:a16="http://schemas.microsoft.com/office/drawing/2014/main" id="{AE50901B-E140-4FE6-8614-5D74E5106CD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19809" y="3812192"/>
            <a:ext cx="2001606" cy="1454931"/>
          </a:xfrm>
          <a:prstGeom prst="rect">
            <a:avLst/>
          </a:prstGeom>
        </p:spPr>
      </p:pic>
      <p:pic>
        <p:nvPicPr>
          <p:cNvPr id="9" name="Picture 8">
            <a:extLst>
              <a:ext uri="{FF2B5EF4-FFF2-40B4-BE49-F238E27FC236}">
                <a16:creationId xmlns:a16="http://schemas.microsoft.com/office/drawing/2014/main" id="{76D852D6-C1D0-4765-81D9-FFF2E948C86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019809" y="2717775"/>
            <a:ext cx="2001606" cy="1124190"/>
          </a:xfrm>
          <a:prstGeom prst="rect">
            <a:avLst/>
          </a:prstGeom>
        </p:spPr>
      </p:pic>
      <p:pic>
        <p:nvPicPr>
          <p:cNvPr id="10" name="Picture 9">
            <a:extLst>
              <a:ext uri="{FF2B5EF4-FFF2-40B4-BE49-F238E27FC236}">
                <a16:creationId xmlns:a16="http://schemas.microsoft.com/office/drawing/2014/main" id="{040B85C2-B2C1-401E-9B59-159650D4455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19809" y="1387491"/>
            <a:ext cx="2001606" cy="1327732"/>
          </a:xfrm>
          <a:prstGeom prst="rect">
            <a:avLst/>
          </a:prstGeom>
        </p:spPr>
      </p:pic>
      <p:pic>
        <p:nvPicPr>
          <p:cNvPr id="12" name="Picture 10" descr="Photo of a power lines.">
            <a:extLst>
              <a:ext uri="{FF2B5EF4-FFF2-40B4-BE49-F238E27FC236}">
                <a16:creationId xmlns:a16="http://schemas.microsoft.com/office/drawing/2014/main" id="{6747707A-A79F-488E-9428-D6541BA6FD56}"/>
              </a:ext>
            </a:extLst>
          </p:cNvPr>
          <p:cNvPicPr>
            <a:picLocks noChangeAspect="1" noChangeArrowheads="1"/>
          </p:cNvPicPr>
          <p:nvPr/>
        </p:nvPicPr>
        <p:blipFill>
          <a:blip r:embed="rId9" cstate="print"/>
          <a:srcRect/>
          <a:stretch>
            <a:fillRect/>
          </a:stretch>
        </p:blipFill>
        <p:spPr bwMode="auto">
          <a:xfrm>
            <a:off x="5807076" y="2957418"/>
            <a:ext cx="1918355" cy="1350422"/>
          </a:xfrm>
          <a:prstGeom prst="rect">
            <a:avLst/>
          </a:prstGeom>
          <a:noFill/>
        </p:spPr>
      </p:pic>
      <p:pic>
        <p:nvPicPr>
          <p:cNvPr id="14" name="Picture 13">
            <a:extLst>
              <a:ext uri="{FF2B5EF4-FFF2-40B4-BE49-F238E27FC236}">
                <a16:creationId xmlns:a16="http://schemas.microsoft.com/office/drawing/2014/main" id="{88DD2870-D73F-4412-8429-4EF0B9A03B6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797800" y="2926080"/>
            <a:ext cx="968748" cy="1447800"/>
          </a:xfrm>
          <a:prstGeom prst="rect">
            <a:avLst/>
          </a:prstGeom>
        </p:spPr>
      </p:pic>
      <p:pic>
        <p:nvPicPr>
          <p:cNvPr id="15" name="Picture 14">
            <a:extLst>
              <a:ext uri="{FF2B5EF4-FFF2-40B4-BE49-F238E27FC236}">
                <a16:creationId xmlns:a16="http://schemas.microsoft.com/office/drawing/2014/main" id="{0B17D347-6F43-4D52-B4B6-15669148D39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603867" y="4399280"/>
            <a:ext cx="2955173" cy="1363568"/>
          </a:xfrm>
          <a:prstGeom prst="rect">
            <a:avLst/>
          </a:prstGeom>
          <a:effectLst/>
        </p:spPr>
      </p:pic>
    </p:spTree>
    <p:extLst>
      <p:ext uri="{BB962C8B-B14F-4D97-AF65-F5344CB8AC3E}">
        <p14:creationId xmlns:p14="http://schemas.microsoft.com/office/powerpoint/2010/main" val="207344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iagram&#10;&#10;Description automatically generated">
            <a:extLst>
              <a:ext uri="{FF2B5EF4-FFF2-40B4-BE49-F238E27FC236}">
                <a16:creationId xmlns:a16="http://schemas.microsoft.com/office/drawing/2014/main" id="{BCA95B40-047E-4DB3-AF41-3C8130733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518" y="1460500"/>
            <a:ext cx="9918581" cy="5239545"/>
          </a:xfrm>
          <a:prstGeom prst="rect">
            <a:avLst/>
          </a:prstGeom>
        </p:spPr>
      </p:pic>
      <p:sp>
        <p:nvSpPr>
          <p:cNvPr id="2" name="Title 1">
            <a:extLst>
              <a:ext uri="{FF2B5EF4-FFF2-40B4-BE49-F238E27FC236}">
                <a16:creationId xmlns:a16="http://schemas.microsoft.com/office/drawing/2014/main" id="{4362CA2A-1584-44C7-8F51-30CC5A325EAF}"/>
              </a:ext>
            </a:extLst>
          </p:cNvPr>
          <p:cNvSpPr>
            <a:spLocks noGrp="1"/>
          </p:cNvSpPr>
          <p:nvPr>
            <p:ph type="title"/>
          </p:nvPr>
        </p:nvSpPr>
        <p:spPr/>
        <p:txBody>
          <a:bodyPr/>
          <a:lstStyle/>
          <a:p>
            <a:r>
              <a:rPr lang="en-US" dirty="0"/>
              <a:t>Connecting the dots</a:t>
            </a:r>
          </a:p>
        </p:txBody>
      </p:sp>
      <p:sp>
        <p:nvSpPr>
          <p:cNvPr id="18" name="Rectangle 17">
            <a:extLst>
              <a:ext uri="{FF2B5EF4-FFF2-40B4-BE49-F238E27FC236}">
                <a16:creationId xmlns:a16="http://schemas.microsoft.com/office/drawing/2014/main" id="{D5897878-21B9-4567-9776-C6BA7A5B945C}"/>
              </a:ext>
            </a:extLst>
          </p:cNvPr>
          <p:cNvSpPr/>
          <p:nvPr/>
        </p:nvSpPr>
        <p:spPr>
          <a:xfrm>
            <a:off x="4970749" y="1456013"/>
            <a:ext cx="4963065" cy="417962"/>
          </a:xfrm>
          <a:prstGeom prst="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U.S Energy Flows from Resource to End Uses</a:t>
            </a:r>
          </a:p>
        </p:txBody>
      </p:sp>
      <p:grpSp>
        <p:nvGrpSpPr>
          <p:cNvPr id="29" name="Group 28">
            <a:extLst>
              <a:ext uri="{FF2B5EF4-FFF2-40B4-BE49-F238E27FC236}">
                <a16:creationId xmlns:a16="http://schemas.microsoft.com/office/drawing/2014/main" id="{9DDFD587-B5B8-4102-8463-44167C1148CB}"/>
              </a:ext>
              <a:ext uri="{C183D7F6-B498-43B3-948B-1728B52AA6E4}">
                <adec:decorative xmlns:adec="http://schemas.microsoft.com/office/drawing/2017/decorative" val="1"/>
              </a:ext>
            </a:extLst>
          </p:cNvPr>
          <p:cNvGrpSpPr/>
          <p:nvPr/>
        </p:nvGrpSpPr>
        <p:grpSpPr>
          <a:xfrm>
            <a:off x="9000130" y="2769482"/>
            <a:ext cx="3079817" cy="3313818"/>
            <a:chOff x="9000130" y="2769482"/>
            <a:chExt cx="3079817" cy="3313818"/>
          </a:xfrm>
        </p:grpSpPr>
        <p:sp>
          <p:nvSpPr>
            <p:cNvPr id="14" name="Rectangle 13">
              <a:extLst>
                <a:ext uri="{FF2B5EF4-FFF2-40B4-BE49-F238E27FC236}">
                  <a16:creationId xmlns:a16="http://schemas.microsoft.com/office/drawing/2014/main" id="{CA042B74-42F8-4A82-91D5-2B9A42F9B81C}"/>
                </a:ext>
              </a:extLst>
            </p:cNvPr>
            <p:cNvSpPr/>
            <p:nvPr/>
          </p:nvSpPr>
          <p:spPr>
            <a:xfrm>
              <a:off x="9000130" y="4145730"/>
              <a:ext cx="1371600" cy="83267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Industrial</a:t>
              </a:r>
            </a:p>
          </p:txBody>
        </p:sp>
        <p:sp>
          <p:nvSpPr>
            <p:cNvPr id="15" name="Rectangle 14">
              <a:extLst>
                <a:ext uri="{FF2B5EF4-FFF2-40B4-BE49-F238E27FC236}">
                  <a16:creationId xmlns:a16="http://schemas.microsoft.com/office/drawing/2014/main" id="{7BCDC30A-4368-4DEB-A95B-CB5523BE492E}"/>
                </a:ext>
              </a:extLst>
            </p:cNvPr>
            <p:cNvSpPr/>
            <p:nvPr/>
          </p:nvSpPr>
          <p:spPr>
            <a:xfrm>
              <a:off x="9000130" y="2955950"/>
              <a:ext cx="1371600" cy="473049"/>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Residential</a:t>
              </a:r>
            </a:p>
          </p:txBody>
        </p:sp>
        <p:sp>
          <p:nvSpPr>
            <p:cNvPr id="16" name="Rectangle 15">
              <a:extLst>
                <a:ext uri="{FF2B5EF4-FFF2-40B4-BE49-F238E27FC236}">
                  <a16:creationId xmlns:a16="http://schemas.microsoft.com/office/drawing/2014/main" id="{B35E04DF-D84E-45EC-8338-2A866666EDDF}"/>
                </a:ext>
              </a:extLst>
            </p:cNvPr>
            <p:cNvSpPr/>
            <p:nvPr/>
          </p:nvSpPr>
          <p:spPr>
            <a:xfrm>
              <a:off x="9000130" y="5236870"/>
              <a:ext cx="1371600" cy="84643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Transportation</a:t>
              </a:r>
            </a:p>
          </p:txBody>
        </p:sp>
        <p:sp>
          <p:nvSpPr>
            <p:cNvPr id="17" name="Rectangle 16">
              <a:extLst>
                <a:ext uri="{FF2B5EF4-FFF2-40B4-BE49-F238E27FC236}">
                  <a16:creationId xmlns:a16="http://schemas.microsoft.com/office/drawing/2014/main" id="{0AEAA30F-AFCB-4EF7-9CD5-3AF08BA243A2}"/>
                </a:ext>
              </a:extLst>
            </p:cNvPr>
            <p:cNvSpPr/>
            <p:nvPr/>
          </p:nvSpPr>
          <p:spPr>
            <a:xfrm>
              <a:off x="9000130" y="3560712"/>
              <a:ext cx="1371600" cy="50328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Commercial</a:t>
              </a:r>
            </a:p>
          </p:txBody>
        </p:sp>
        <p:sp>
          <p:nvSpPr>
            <p:cNvPr id="20" name="Rectangle 19">
              <a:extLst>
                <a:ext uri="{FF2B5EF4-FFF2-40B4-BE49-F238E27FC236}">
                  <a16:creationId xmlns:a16="http://schemas.microsoft.com/office/drawing/2014/main" id="{44420C2E-8DAD-46D7-986F-5EC1A94E2B99}"/>
                </a:ext>
              </a:extLst>
            </p:cNvPr>
            <p:cNvSpPr/>
            <p:nvPr/>
          </p:nvSpPr>
          <p:spPr>
            <a:xfrm>
              <a:off x="11192611" y="2769482"/>
              <a:ext cx="887336" cy="465556"/>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Rejected Energy</a:t>
              </a:r>
            </a:p>
          </p:txBody>
        </p:sp>
        <p:sp>
          <p:nvSpPr>
            <p:cNvPr id="21" name="Rectangle 20">
              <a:extLst>
                <a:ext uri="{FF2B5EF4-FFF2-40B4-BE49-F238E27FC236}">
                  <a16:creationId xmlns:a16="http://schemas.microsoft.com/office/drawing/2014/main" id="{CAAF1F0D-1099-494F-A022-5C84515738EC}"/>
                </a:ext>
              </a:extLst>
            </p:cNvPr>
            <p:cNvSpPr/>
            <p:nvPr/>
          </p:nvSpPr>
          <p:spPr>
            <a:xfrm>
              <a:off x="11191676" y="4490051"/>
              <a:ext cx="887336" cy="465556"/>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Energy Services</a:t>
              </a:r>
            </a:p>
          </p:txBody>
        </p:sp>
      </p:grpSp>
      <p:grpSp>
        <p:nvGrpSpPr>
          <p:cNvPr id="31" name="Group 30">
            <a:extLst>
              <a:ext uri="{FF2B5EF4-FFF2-40B4-BE49-F238E27FC236}">
                <a16:creationId xmlns:a16="http://schemas.microsoft.com/office/drawing/2014/main" id="{DE928C10-D8A2-475B-8528-187B05A32144}"/>
              </a:ext>
              <a:ext uri="{C183D7F6-B498-43B3-948B-1728B52AA6E4}">
                <adec:decorative xmlns:adec="http://schemas.microsoft.com/office/drawing/2017/decorative" val="1"/>
              </a:ext>
            </a:extLst>
          </p:cNvPr>
          <p:cNvGrpSpPr/>
          <p:nvPr/>
        </p:nvGrpSpPr>
        <p:grpSpPr>
          <a:xfrm>
            <a:off x="172719" y="1422400"/>
            <a:ext cx="3236936" cy="5295899"/>
            <a:chOff x="172719" y="1422400"/>
            <a:chExt cx="3236936" cy="5295899"/>
          </a:xfrm>
        </p:grpSpPr>
        <p:sp>
          <p:nvSpPr>
            <p:cNvPr id="5" name="Rectangle 4">
              <a:extLst>
                <a:ext uri="{FF2B5EF4-FFF2-40B4-BE49-F238E27FC236}">
                  <a16:creationId xmlns:a16="http://schemas.microsoft.com/office/drawing/2014/main" id="{3ED18633-20A7-4DBB-851D-3098187011C8}"/>
                </a:ext>
              </a:extLst>
            </p:cNvPr>
            <p:cNvSpPr/>
            <p:nvPr/>
          </p:nvSpPr>
          <p:spPr>
            <a:xfrm>
              <a:off x="2913349" y="187645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1</a:t>
              </a:r>
              <a:endParaRPr lang="en-US" sz="2000" dirty="0"/>
            </a:p>
          </p:txBody>
        </p:sp>
        <p:sp>
          <p:nvSpPr>
            <p:cNvPr id="6" name="Rectangle 5">
              <a:extLst>
                <a:ext uri="{FF2B5EF4-FFF2-40B4-BE49-F238E27FC236}">
                  <a16:creationId xmlns:a16="http://schemas.microsoft.com/office/drawing/2014/main" id="{33D8339D-5CD7-469C-925E-9F8AE6A2066D}"/>
                </a:ext>
              </a:extLst>
            </p:cNvPr>
            <p:cNvSpPr/>
            <p:nvPr/>
          </p:nvSpPr>
          <p:spPr>
            <a:xfrm>
              <a:off x="2913349" y="270195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a:t>
              </a:r>
            </a:p>
          </p:txBody>
        </p:sp>
        <p:sp>
          <p:nvSpPr>
            <p:cNvPr id="7" name="Rectangle 6">
              <a:extLst>
                <a:ext uri="{FF2B5EF4-FFF2-40B4-BE49-F238E27FC236}">
                  <a16:creationId xmlns:a16="http://schemas.microsoft.com/office/drawing/2014/main" id="{8B370582-240C-43DC-A1B7-57EB3F18FC31}"/>
                </a:ext>
              </a:extLst>
            </p:cNvPr>
            <p:cNvSpPr/>
            <p:nvPr/>
          </p:nvSpPr>
          <p:spPr>
            <a:xfrm>
              <a:off x="2913349" y="31388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a:t>
              </a:r>
            </a:p>
          </p:txBody>
        </p:sp>
        <p:sp>
          <p:nvSpPr>
            <p:cNvPr id="8" name="Rectangle 7">
              <a:extLst>
                <a:ext uri="{FF2B5EF4-FFF2-40B4-BE49-F238E27FC236}">
                  <a16:creationId xmlns:a16="http://schemas.microsoft.com/office/drawing/2014/main" id="{71A97582-19C0-47F2-A012-787A808618E7}"/>
                </a:ext>
              </a:extLst>
            </p:cNvPr>
            <p:cNvSpPr/>
            <p:nvPr/>
          </p:nvSpPr>
          <p:spPr>
            <a:xfrm>
              <a:off x="2913349" y="35198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a:t>
              </a:r>
            </a:p>
          </p:txBody>
        </p:sp>
        <p:sp>
          <p:nvSpPr>
            <p:cNvPr id="9" name="Rectangle 8">
              <a:extLst>
                <a:ext uri="{FF2B5EF4-FFF2-40B4-BE49-F238E27FC236}">
                  <a16:creationId xmlns:a16="http://schemas.microsoft.com/office/drawing/2014/main" id="{49CCF944-4597-4529-B6F3-47FDE5A795AE}"/>
                </a:ext>
              </a:extLst>
            </p:cNvPr>
            <p:cNvSpPr/>
            <p:nvPr/>
          </p:nvSpPr>
          <p:spPr>
            <a:xfrm>
              <a:off x="2913349" y="41421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p>
          </p:txBody>
        </p:sp>
        <p:sp>
          <p:nvSpPr>
            <p:cNvPr id="10" name="Rectangle 9">
              <a:extLst>
                <a:ext uri="{FF2B5EF4-FFF2-40B4-BE49-F238E27FC236}">
                  <a16:creationId xmlns:a16="http://schemas.microsoft.com/office/drawing/2014/main" id="{7EB28E8E-1FF6-4A1E-AE97-CAF382227E98}"/>
                </a:ext>
              </a:extLst>
            </p:cNvPr>
            <p:cNvSpPr/>
            <p:nvPr/>
          </p:nvSpPr>
          <p:spPr>
            <a:xfrm>
              <a:off x="2913349" y="48787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7</a:t>
              </a:r>
            </a:p>
          </p:txBody>
        </p:sp>
        <p:sp>
          <p:nvSpPr>
            <p:cNvPr id="11" name="Rectangle 10">
              <a:extLst>
                <a:ext uri="{FF2B5EF4-FFF2-40B4-BE49-F238E27FC236}">
                  <a16:creationId xmlns:a16="http://schemas.microsoft.com/office/drawing/2014/main" id="{405222F9-9F68-42A6-B31A-75660398FD3C}"/>
                </a:ext>
              </a:extLst>
            </p:cNvPr>
            <p:cNvSpPr/>
            <p:nvPr/>
          </p:nvSpPr>
          <p:spPr>
            <a:xfrm>
              <a:off x="2913349" y="53740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8</a:t>
              </a:r>
            </a:p>
          </p:txBody>
        </p:sp>
        <p:sp>
          <p:nvSpPr>
            <p:cNvPr id="12" name="Rectangle 11">
              <a:extLst>
                <a:ext uri="{FF2B5EF4-FFF2-40B4-BE49-F238E27FC236}">
                  <a16:creationId xmlns:a16="http://schemas.microsoft.com/office/drawing/2014/main" id="{AA8302F1-AEA3-41F3-B9ED-D834D79EB2E5}"/>
                </a:ext>
              </a:extLst>
            </p:cNvPr>
            <p:cNvSpPr/>
            <p:nvPr/>
          </p:nvSpPr>
          <p:spPr>
            <a:xfrm>
              <a:off x="2913349" y="60217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9</a:t>
              </a:r>
            </a:p>
          </p:txBody>
        </p:sp>
        <p:sp>
          <p:nvSpPr>
            <p:cNvPr id="13" name="Rectangle 12">
              <a:extLst>
                <a:ext uri="{FF2B5EF4-FFF2-40B4-BE49-F238E27FC236}">
                  <a16:creationId xmlns:a16="http://schemas.microsoft.com/office/drawing/2014/main" id="{4F7BE170-DE78-44D3-A317-A0831FA9FDF5}"/>
                </a:ext>
              </a:extLst>
            </p:cNvPr>
            <p:cNvSpPr/>
            <p:nvPr/>
          </p:nvSpPr>
          <p:spPr>
            <a:xfrm>
              <a:off x="2913349" y="228285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a:t>
              </a:r>
            </a:p>
          </p:txBody>
        </p:sp>
        <p:sp>
          <p:nvSpPr>
            <p:cNvPr id="22" name="Rectangle 21">
              <a:extLst>
                <a:ext uri="{FF2B5EF4-FFF2-40B4-BE49-F238E27FC236}">
                  <a16:creationId xmlns:a16="http://schemas.microsoft.com/office/drawing/2014/main" id="{69B41373-828D-4845-89BF-B777242D4A1C}"/>
                </a:ext>
              </a:extLst>
            </p:cNvPr>
            <p:cNvSpPr/>
            <p:nvPr/>
          </p:nvSpPr>
          <p:spPr>
            <a:xfrm>
              <a:off x="172719" y="1422400"/>
              <a:ext cx="2468881" cy="5295899"/>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numCol="1" rtlCol="0" anchor="ctr"/>
            <a:lstStyle/>
            <a:p>
              <a:r>
                <a:rPr lang="en-US" sz="2000" b="1" dirty="0">
                  <a:solidFill>
                    <a:srgbClr val="002060"/>
                  </a:solidFill>
                </a:rPr>
                <a:t>Coal</a:t>
              </a:r>
            </a:p>
            <a:p>
              <a:r>
                <a:rPr lang="en-US" sz="2000" b="1" dirty="0">
                  <a:solidFill>
                    <a:srgbClr val="002060"/>
                  </a:solidFill>
                </a:rPr>
                <a:t>Natural Gas</a:t>
              </a:r>
            </a:p>
            <a:p>
              <a:r>
                <a:rPr lang="en-US" sz="2000" b="1" dirty="0">
                  <a:solidFill>
                    <a:srgbClr val="002060"/>
                  </a:solidFill>
                </a:rPr>
                <a:t>Petroleum / Oil</a:t>
              </a:r>
            </a:p>
            <a:p>
              <a:r>
                <a:rPr lang="en-US" sz="2000" b="1" dirty="0">
                  <a:solidFill>
                    <a:srgbClr val="002060"/>
                  </a:solidFill>
                </a:rPr>
                <a:t>Solar</a:t>
              </a:r>
            </a:p>
            <a:p>
              <a:r>
                <a:rPr lang="en-US" sz="2000" b="1" dirty="0">
                  <a:solidFill>
                    <a:srgbClr val="002060"/>
                  </a:solidFill>
                </a:rPr>
                <a:t>Wind</a:t>
              </a:r>
            </a:p>
            <a:p>
              <a:r>
                <a:rPr lang="en-US" sz="2000" b="1" dirty="0">
                  <a:solidFill>
                    <a:srgbClr val="002060"/>
                  </a:solidFill>
                </a:rPr>
                <a:t>Hydropower</a:t>
              </a:r>
            </a:p>
            <a:p>
              <a:r>
                <a:rPr lang="en-US" sz="2000" b="1" dirty="0">
                  <a:solidFill>
                    <a:srgbClr val="002060"/>
                  </a:solidFill>
                </a:rPr>
                <a:t>Biomass</a:t>
              </a:r>
            </a:p>
            <a:p>
              <a:r>
                <a:rPr lang="en-US" sz="2000" b="1" dirty="0">
                  <a:solidFill>
                    <a:srgbClr val="002060"/>
                  </a:solidFill>
                </a:rPr>
                <a:t>Geothermal</a:t>
              </a:r>
            </a:p>
            <a:p>
              <a:r>
                <a:rPr lang="en-US" sz="2000" b="1" dirty="0">
                  <a:solidFill>
                    <a:srgbClr val="002060"/>
                  </a:solidFill>
                </a:rPr>
                <a:t>Nuclear</a:t>
              </a:r>
            </a:p>
          </p:txBody>
        </p:sp>
      </p:grpSp>
      <p:grpSp>
        <p:nvGrpSpPr>
          <p:cNvPr id="30" name="Group 29">
            <a:extLst>
              <a:ext uri="{FF2B5EF4-FFF2-40B4-BE49-F238E27FC236}">
                <a16:creationId xmlns:a16="http://schemas.microsoft.com/office/drawing/2014/main" id="{1072A641-9C89-4B1B-973C-675EC3883295}"/>
              </a:ext>
              <a:ext uri="{C183D7F6-B498-43B3-948B-1728B52AA6E4}">
                <adec:decorative xmlns:adec="http://schemas.microsoft.com/office/drawing/2017/decorative" val="1"/>
              </a:ext>
            </a:extLst>
          </p:cNvPr>
          <p:cNvGrpSpPr/>
          <p:nvPr/>
        </p:nvGrpSpPr>
        <p:grpSpPr>
          <a:xfrm>
            <a:off x="5512168" y="2125014"/>
            <a:ext cx="1440124" cy="4345533"/>
            <a:chOff x="5512168" y="2125014"/>
            <a:chExt cx="1440124" cy="4345533"/>
          </a:xfrm>
        </p:grpSpPr>
        <p:sp>
          <p:nvSpPr>
            <p:cNvPr id="19" name="Rectangle 18">
              <a:extLst>
                <a:ext uri="{FF2B5EF4-FFF2-40B4-BE49-F238E27FC236}">
                  <a16:creationId xmlns:a16="http://schemas.microsoft.com/office/drawing/2014/main" id="{92616C8A-5D29-4259-866B-9818882B16AD}"/>
                </a:ext>
              </a:extLst>
            </p:cNvPr>
            <p:cNvSpPr/>
            <p:nvPr/>
          </p:nvSpPr>
          <p:spPr>
            <a:xfrm>
              <a:off x="5613768" y="2125014"/>
              <a:ext cx="1338524" cy="535533"/>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t>Electricity</a:t>
              </a:r>
            </a:p>
          </p:txBody>
        </p:sp>
        <p:sp>
          <p:nvSpPr>
            <p:cNvPr id="28" name="Rectangle 27">
              <a:extLst>
                <a:ext uri="{FF2B5EF4-FFF2-40B4-BE49-F238E27FC236}">
                  <a16:creationId xmlns:a16="http://schemas.microsoft.com/office/drawing/2014/main" id="{649F516A-34EC-42B9-A915-66D922AAAFE0}"/>
                </a:ext>
              </a:extLst>
            </p:cNvPr>
            <p:cNvSpPr/>
            <p:nvPr/>
          </p:nvSpPr>
          <p:spPr>
            <a:xfrm>
              <a:off x="5512168" y="5935014"/>
              <a:ext cx="1338524" cy="535533"/>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t>Refineries</a:t>
              </a:r>
            </a:p>
          </p:txBody>
        </p:sp>
      </p:grpSp>
      <p:sp>
        <p:nvSpPr>
          <p:cNvPr id="3" name="Rectangle 2">
            <a:extLst>
              <a:ext uri="{FF2B5EF4-FFF2-40B4-BE49-F238E27FC236}">
                <a16:creationId xmlns:a16="http://schemas.microsoft.com/office/drawing/2014/main" id="{5D552BD4-2136-48B0-83ED-8162EBADAD4D}"/>
              </a:ext>
            </a:extLst>
          </p:cNvPr>
          <p:cNvSpPr/>
          <p:nvPr/>
        </p:nvSpPr>
        <p:spPr>
          <a:xfrm>
            <a:off x="7926341" y="6347753"/>
            <a:ext cx="4122219" cy="369332"/>
          </a:xfrm>
          <a:prstGeom prst="rect">
            <a:avLst/>
          </a:prstGeom>
        </p:spPr>
        <p:txBody>
          <a:bodyPr wrap="none">
            <a:spAutoFit/>
          </a:bodyPr>
          <a:lstStyle/>
          <a:p>
            <a:r>
              <a:rPr lang="en-US" dirty="0"/>
              <a:t> Adapted from https://flowcharts.llnl.gov/</a:t>
            </a:r>
          </a:p>
        </p:txBody>
      </p:sp>
    </p:spTree>
    <p:extLst>
      <p:ext uri="{BB962C8B-B14F-4D97-AF65-F5344CB8AC3E}">
        <p14:creationId xmlns:p14="http://schemas.microsoft.com/office/powerpoint/2010/main" val="14123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iagram&#10;&#10;Description automatically generated">
            <a:extLst>
              <a:ext uri="{FF2B5EF4-FFF2-40B4-BE49-F238E27FC236}">
                <a16:creationId xmlns:a16="http://schemas.microsoft.com/office/drawing/2014/main" id="{BCA95B40-047E-4DB3-AF41-3C8130733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518" y="1460500"/>
            <a:ext cx="9918581" cy="5239545"/>
          </a:xfrm>
          <a:prstGeom prst="rect">
            <a:avLst/>
          </a:prstGeom>
        </p:spPr>
      </p:pic>
      <p:sp>
        <p:nvSpPr>
          <p:cNvPr id="2" name="Title 1">
            <a:extLst>
              <a:ext uri="{FF2B5EF4-FFF2-40B4-BE49-F238E27FC236}">
                <a16:creationId xmlns:a16="http://schemas.microsoft.com/office/drawing/2014/main" id="{4362CA2A-1584-44C7-8F51-30CC5A325EAF}"/>
              </a:ext>
            </a:extLst>
          </p:cNvPr>
          <p:cNvSpPr>
            <a:spLocks noGrp="1"/>
          </p:cNvSpPr>
          <p:nvPr>
            <p:ph type="title"/>
          </p:nvPr>
        </p:nvSpPr>
        <p:spPr/>
        <p:txBody>
          <a:bodyPr/>
          <a:lstStyle/>
          <a:p>
            <a:r>
              <a:rPr lang="en-US" dirty="0"/>
              <a:t>Connecting the dots</a:t>
            </a:r>
          </a:p>
        </p:txBody>
      </p:sp>
      <p:sp>
        <p:nvSpPr>
          <p:cNvPr id="18" name="Rectangle 17">
            <a:extLst>
              <a:ext uri="{FF2B5EF4-FFF2-40B4-BE49-F238E27FC236}">
                <a16:creationId xmlns:a16="http://schemas.microsoft.com/office/drawing/2014/main" id="{D5897878-21B9-4567-9776-C6BA7A5B945C}"/>
              </a:ext>
            </a:extLst>
          </p:cNvPr>
          <p:cNvSpPr/>
          <p:nvPr/>
        </p:nvSpPr>
        <p:spPr>
          <a:xfrm>
            <a:off x="4970749" y="1456013"/>
            <a:ext cx="4963065" cy="417962"/>
          </a:xfrm>
          <a:prstGeom prst="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U.S Energy Flows from Resource to End Uses</a:t>
            </a:r>
          </a:p>
        </p:txBody>
      </p:sp>
      <p:grpSp>
        <p:nvGrpSpPr>
          <p:cNvPr id="29" name="Group 28">
            <a:extLst>
              <a:ext uri="{FF2B5EF4-FFF2-40B4-BE49-F238E27FC236}">
                <a16:creationId xmlns:a16="http://schemas.microsoft.com/office/drawing/2014/main" id="{9DDFD587-B5B8-4102-8463-44167C1148CB}"/>
              </a:ext>
              <a:ext uri="{C183D7F6-B498-43B3-948B-1728B52AA6E4}">
                <adec:decorative xmlns:adec="http://schemas.microsoft.com/office/drawing/2017/decorative" val="1"/>
              </a:ext>
            </a:extLst>
          </p:cNvPr>
          <p:cNvGrpSpPr/>
          <p:nvPr/>
        </p:nvGrpSpPr>
        <p:grpSpPr>
          <a:xfrm>
            <a:off x="9000130" y="2769482"/>
            <a:ext cx="3079817" cy="3313818"/>
            <a:chOff x="9000130" y="2769482"/>
            <a:chExt cx="3079817" cy="3313818"/>
          </a:xfrm>
        </p:grpSpPr>
        <p:sp>
          <p:nvSpPr>
            <p:cNvPr id="14" name="Rectangle 13">
              <a:extLst>
                <a:ext uri="{FF2B5EF4-FFF2-40B4-BE49-F238E27FC236}">
                  <a16:creationId xmlns:a16="http://schemas.microsoft.com/office/drawing/2014/main" id="{CA042B74-42F8-4A82-91D5-2B9A42F9B81C}"/>
                </a:ext>
              </a:extLst>
            </p:cNvPr>
            <p:cNvSpPr/>
            <p:nvPr/>
          </p:nvSpPr>
          <p:spPr>
            <a:xfrm>
              <a:off x="9000130" y="4145730"/>
              <a:ext cx="1371600" cy="83267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Industrial</a:t>
              </a:r>
            </a:p>
          </p:txBody>
        </p:sp>
        <p:sp>
          <p:nvSpPr>
            <p:cNvPr id="15" name="Rectangle 14">
              <a:extLst>
                <a:ext uri="{FF2B5EF4-FFF2-40B4-BE49-F238E27FC236}">
                  <a16:creationId xmlns:a16="http://schemas.microsoft.com/office/drawing/2014/main" id="{7BCDC30A-4368-4DEB-A95B-CB5523BE492E}"/>
                </a:ext>
              </a:extLst>
            </p:cNvPr>
            <p:cNvSpPr/>
            <p:nvPr/>
          </p:nvSpPr>
          <p:spPr>
            <a:xfrm>
              <a:off x="9000130" y="2955950"/>
              <a:ext cx="1371600" cy="473049"/>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Residential</a:t>
              </a:r>
            </a:p>
          </p:txBody>
        </p:sp>
        <p:sp>
          <p:nvSpPr>
            <p:cNvPr id="16" name="Rectangle 15">
              <a:extLst>
                <a:ext uri="{FF2B5EF4-FFF2-40B4-BE49-F238E27FC236}">
                  <a16:creationId xmlns:a16="http://schemas.microsoft.com/office/drawing/2014/main" id="{B35E04DF-D84E-45EC-8338-2A866666EDDF}"/>
                </a:ext>
              </a:extLst>
            </p:cNvPr>
            <p:cNvSpPr/>
            <p:nvPr/>
          </p:nvSpPr>
          <p:spPr>
            <a:xfrm>
              <a:off x="9000130" y="5236870"/>
              <a:ext cx="1371600" cy="84643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Transportation</a:t>
              </a:r>
            </a:p>
          </p:txBody>
        </p:sp>
        <p:sp>
          <p:nvSpPr>
            <p:cNvPr id="17" name="Rectangle 16">
              <a:extLst>
                <a:ext uri="{FF2B5EF4-FFF2-40B4-BE49-F238E27FC236}">
                  <a16:creationId xmlns:a16="http://schemas.microsoft.com/office/drawing/2014/main" id="{0AEAA30F-AFCB-4EF7-9CD5-3AF08BA243A2}"/>
                </a:ext>
              </a:extLst>
            </p:cNvPr>
            <p:cNvSpPr/>
            <p:nvPr/>
          </p:nvSpPr>
          <p:spPr>
            <a:xfrm>
              <a:off x="9000130" y="3560712"/>
              <a:ext cx="1371600" cy="50328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Commercial</a:t>
              </a:r>
            </a:p>
          </p:txBody>
        </p:sp>
        <p:sp>
          <p:nvSpPr>
            <p:cNvPr id="20" name="Rectangle 19">
              <a:extLst>
                <a:ext uri="{FF2B5EF4-FFF2-40B4-BE49-F238E27FC236}">
                  <a16:creationId xmlns:a16="http://schemas.microsoft.com/office/drawing/2014/main" id="{44420C2E-8DAD-46D7-986F-5EC1A94E2B99}"/>
                </a:ext>
              </a:extLst>
            </p:cNvPr>
            <p:cNvSpPr/>
            <p:nvPr/>
          </p:nvSpPr>
          <p:spPr>
            <a:xfrm>
              <a:off x="11192611" y="2769482"/>
              <a:ext cx="887336" cy="465556"/>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Rejected Energy</a:t>
              </a:r>
            </a:p>
          </p:txBody>
        </p:sp>
        <p:sp>
          <p:nvSpPr>
            <p:cNvPr id="21" name="Rectangle 20">
              <a:extLst>
                <a:ext uri="{FF2B5EF4-FFF2-40B4-BE49-F238E27FC236}">
                  <a16:creationId xmlns:a16="http://schemas.microsoft.com/office/drawing/2014/main" id="{CAAF1F0D-1099-494F-A022-5C84515738EC}"/>
                </a:ext>
              </a:extLst>
            </p:cNvPr>
            <p:cNvSpPr/>
            <p:nvPr/>
          </p:nvSpPr>
          <p:spPr>
            <a:xfrm>
              <a:off x="11191676" y="4490051"/>
              <a:ext cx="887336" cy="465556"/>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Energy Services</a:t>
              </a:r>
            </a:p>
          </p:txBody>
        </p:sp>
      </p:grpSp>
      <p:grpSp>
        <p:nvGrpSpPr>
          <p:cNvPr id="31" name="Group 30">
            <a:extLst>
              <a:ext uri="{FF2B5EF4-FFF2-40B4-BE49-F238E27FC236}">
                <a16:creationId xmlns:a16="http://schemas.microsoft.com/office/drawing/2014/main" id="{DE928C10-D8A2-475B-8528-187B05A32144}"/>
              </a:ext>
              <a:ext uri="{C183D7F6-B498-43B3-948B-1728B52AA6E4}">
                <adec:decorative xmlns:adec="http://schemas.microsoft.com/office/drawing/2017/decorative" val="1"/>
              </a:ext>
            </a:extLst>
          </p:cNvPr>
          <p:cNvGrpSpPr/>
          <p:nvPr/>
        </p:nvGrpSpPr>
        <p:grpSpPr>
          <a:xfrm>
            <a:off x="172719" y="1422400"/>
            <a:ext cx="3236936" cy="5295899"/>
            <a:chOff x="172719" y="1422400"/>
            <a:chExt cx="3236936" cy="5295899"/>
          </a:xfrm>
        </p:grpSpPr>
        <p:sp>
          <p:nvSpPr>
            <p:cNvPr id="5" name="Rectangle 4">
              <a:extLst>
                <a:ext uri="{FF2B5EF4-FFF2-40B4-BE49-F238E27FC236}">
                  <a16:creationId xmlns:a16="http://schemas.microsoft.com/office/drawing/2014/main" id="{3ED18633-20A7-4DBB-851D-3098187011C8}"/>
                </a:ext>
              </a:extLst>
            </p:cNvPr>
            <p:cNvSpPr/>
            <p:nvPr/>
          </p:nvSpPr>
          <p:spPr>
            <a:xfrm>
              <a:off x="2913349" y="187645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1</a:t>
              </a:r>
              <a:endParaRPr lang="en-US" sz="2400" dirty="0"/>
            </a:p>
          </p:txBody>
        </p:sp>
        <p:sp>
          <p:nvSpPr>
            <p:cNvPr id="6" name="Rectangle 5">
              <a:extLst>
                <a:ext uri="{FF2B5EF4-FFF2-40B4-BE49-F238E27FC236}">
                  <a16:creationId xmlns:a16="http://schemas.microsoft.com/office/drawing/2014/main" id="{33D8339D-5CD7-469C-925E-9F8AE6A2066D}"/>
                </a:ext>
              </a:extLst>
            </p:cNvPr>
            <p:cNvSpPr/>
            <p:nvPr/>
          </p:nvSpPr>
          <p:spPr>
            <a:xfrm>
              <a:off x="2913349" y="270195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a:t>
              </a:r>
            </a:p>
          </p:txBody>
        </p:sp>
        <p:sp>
          <p:nvSpPr>
            <p:cNvPr id="7" name="Rectangle 6">
              <a:extLst>
                <a:ext uri="{FF2B5EF4-FFF2-40B4-BE49-F238E27FC236}">
                  <a16:creationId xmlns:a16="http://schemas.microsoft.com/office/drawing/2014/main" id="{8B370582-240C-43DC-A1B7-57EB3F18FC31}"/>
                </a:ext>
              </a:extLst>
            </p:cNvPr>
            <p:cNvSpPr/>
            <p:nvPr/>
          </p:nvSpPr>
          <p:spPr>
            <a:xfrm>
              <a:off x="2913349" y="31388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4</a:t>
              </a:r>
            </a:p>
          </p:txBody>
        </p:sp>
        <p:sp>
          <p:nvSpPr>
            <p:cNvPr id="8" name="Rectangle 7">
              <a:extLst>
                <a:ext uri="{FF2B5EF4-FFF2-40B4-BE49-F238E27FC236}">
                  <a16:creationId xmlns:a16="http://schemas.microsoft.com/office/drawing/2014/main" id="{71A97582-19C0-47F2-A012-787A808618E7}"/>
                </a:ext>
              </a:extLst>
            </p:cNvPr>
            <p:cNvSpPr/>
            <p:nvPr/>
          </p:nvSpPr>
          <p:spPr>
            <a:xfrm>
              <a:off x="2913349" y="35198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5</a:t>
              </a:r>
            </a:p>
          </p:txBody>
        </p:sp>
        <p:sp>
          <p:nvSpPr>
            <p:cNvPr id="9" name="Rectangle 8">
              <a:extLst>
                <a:ext uri="{FF2B5EF4-FFF2-40B4-BE49-F238E27FC236}">
                  <a16:creationId xmlns:a16="http://schemas.microsoft.com/office/drawing/2014/main" id="{49CCF944-4597-4529-B6F3-47FDE5A795AE}"/>
                </a:ext>
              </a:extLst>
            </p:cNvPr>
            <p:cNvSpPr/>
            <p:nvPr/>
          </p:nvSpPr>
          <p:spPr>
            <a:xfrm>
              <a:off x="2913349" y="41421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6</a:t>
              </a:r>
            </a:p>
          </p:txBody>
        </p:sp>
        <p:sp>
          <p:nvSpPr>
            <p:cNvPr id="10" name="Rectangle 9">
              <a:extLst>
                <a:ext uri="{FF2B5EF4-FFF2-40B4-BE49-F238E27FC236}">
                  <a16:creationId xmlns:a16="http://schemas.microsoft.com/office/drawing/2014/main" id="{7EB28E8E-1FF6-4A1E-AE97-CAF382227E98}"/>
                </a:ext>
              </a:extLst>
            </p:cNvPr>
            <p:cNvSpPr/>
            <p:nvPr/>
          </p:nvSpPr>
          <p:spPr>
            <a:xfrm>
              <a:off x="2913349" y="48787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7</a:t>
              </a:r>
            </a:p>
          </p:txBody>
        </p:sp>
        <p:sp>
          <p:nvSpPr>
            <p:cNvPr id="11" name="Rectangle 10">
              <a:extLst>
                <a:ext uri="{FF2B5EF4-FFF2-40B4-BE49-F238E27FC236}">
                  <a16:creationId xmlns:a16="http://schemas.microsoft.com/office/drawing/2014/main" id="{405222F9-9F68-42A6-B31A-75660398FD3C}"/>
                </a:ext>
              </a:extLst>
            </p:cNvPr>
            <p:cNvSpPr/>
            <p:nvPr/>
          </p:nvSpPr>
          <p:spPr>
            <a:xfrm>
              <a:off x="2913349" y="53740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8</a:t>
              </a:r>
            </a:p>
          </p:txBody>
        </p:sp>
        <p:sp>
          <p:nvSpPr>
            <p:cNvPr id="12" name="Rectangle 11">
              <a:extLst>
                <a:ext uri="{FF2B5EF4-FFF2-40B4-BE49-F238E27FC236}">
                  <a16:creationId xmlns:a16="http://schemas.microsoft.com/office/drawing/2014/main" id="{AA8302F1-AEA3-41F3-B9ED-D834D79EB2E5}"/>
                </a:ext>
              </a:extLst>
            </p:cNvPr>
            <p:cNvSpPr/>
            <p:nvPr/>
          </p:nvSpPr>
          <p:spPr>
            <a:xfrm>
              <a:off x="2913349" y="602173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9</a:t>
              </a:r>
            </a:p>
          </p:txBody>
        </p:sp>
        <p:sp>
          <p:nvSpPr>
            <p:cNvPr id="13" name="Rectangle 12">
              <a:extLst>
                <a:ext uri="{FF2B5EF4-FFF2-40B4-BE49-F238E27FC236}">
                  <a16:creationId xmlns:a16="http://schemas.microsoft.com/office/drawing/2014/main" id="{4F7BE170-DE78-44D3-A317-A0831FA9FDF5}"/>
                </a:ext>
              </a:extLst>
            </p:cNvPr>
            <p:cNvSpPr/>
            <p:nvPr/>
          </p:nvSpPr>
          <p:spPr>
            <a:xfrm>
              <a:off x="2913349" y="2282851"/>
              <a:ext cx="496306" cy="272458"/>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a:t>
              </a:r>
            </a:p>
          </p:txBody>
        </p:sp>
        <p:sp>
          <p:nvSpPr>
            <p:cNvPr id="22" name="Rectangle 21">
              <a:extLst>
                <a:ext uri="{FF2B5EF4-FFF2-40B4-BE49-F238E27FC236}">
                  <a16:creationId xmlns:a16="http://schemas.microsoft.com/office/drawing/2014/main" id="{69B41373-828D-4845-89BF-B777242D4A1C}"/>
                </a:ext>
              </a:extLst>
            </p:cNvPr>
            <p:cNvSpPr/>
            <p:nvPr/>
          </p:nvSpPr>
          <p:spPr>
            <a:xfrm>
              <a:off x="172719" y="1422400"/>
              <a:ext cx="2468881" cy="5295899"/>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numCol="1" rtlCol="0" anchor="ctr"/>
            <a:lstStyle/>
            <a:p>
              <a:r>
                <a:rPr lang="en-US" sz="2200" b="1" dirty="0">
                  <a:solidFill>
                    <a:schemeClr val="accent2"/>
                  </a:solidFill>
                </a:rPr>
                <a:t>Solar = 1</a:t>
              </a:r>
            </a:p>
            <a:p>
              <a:r>
                <a:rPr lang="en-US" sz="2200" b="1" dirty="0">
                  <a:solidFill>
                    <a:srgbClr val="C00000"/>
                  </a:solidFill>
                </a:rPr>
                <a:t>Nuclear = 2</a:t>
              </a:r>
            </a:p>
            <a:p>
              <a:r>
                <a:rPr lang="en-US" sz="2200" b="1" dirty="0">
                  <a:solidFill>
                    <a:srgbClr val="0000FF"/>
                  </a:solidFill>
                </a:rPr>
                <a:t>Hydropower = 3</a:t>
              </a:r>
            </a:p>
            <a:p>
              <a:r>
                <a:rPr lang="en-US" sz="2200" b="1" dirty="0">
                  <a:solidFill>
                    <a:srgbClr val="7030A0"/>
                  </a:solidFill>
                </a:rPr>
                <a:t>Wind = 4</a:t>
              </a:r>
            </a:p>
            <a:p>
              <a:r>
                <a:rPr lang="en-US" sz="2200" b="1" dirty="0">
                  <a:solidFill>
                    <a:schemeClr val="accent2">
                      <a:lumMod val="50000"/>
                    </a:schemeClr>
                  </a:solidFill>
                </a:rPr>
                <a:t>Geothermal = 5</a:t>
              </a:r>
            </a:p>
            <a:p>
              <a:r>
                <a:rPr lang="en-US" sz="2200" b="1" dirty="0">
                  <a:solidFill>
                    <a:srgbClr val="6699FF"/>
                  </a:solidFill>
                </a:rPr>
                <a:t>Natural Gas = 6</a:t>
              </a:r>
            </a:p>
            <a:p>
              <a:r>
                <a:rPr lang="en-US" sz="2200" b="1" dirty="0">
                  <a:solidFill>
                    <a:schemeClr val="tx1">
                      <a:lumMod val="50000"/>
                      <a:lumOff val="50000"/>
                    </a:schemeClr>
                  </a:solidFill>
                </a:rPr>
                <a:t>Coal = 7</a:t>
              </a:r>
            </a:p>
            <a:p>
              <a:r>
                <a:rPr lang="en-US" sz="2200" b="1" dirty="0">
                  <a:solidFill>
                    <a:srgbClr val="00CC00"/>
                  </a:solidFill>
                </a:rPr>
                <a:t>Biomass = 8</a:t>
              </a:r>
            </a:p>
            <a:p>
              <a:r>
                <a:rPr lang="en-US" sz="2200" b="1" dirty="0">
                  <a:solidFill>
                    <a:schemeClr val="accent6">
                      <a:lumMod val="50000"/>
                    </a:schemeClr>
                  </a:solidFill>
                </a:rPr>
                <a:t>Petroleum / Oil = 9</a:t>
              </a:r>
            </a:p>
          </p:txBody>
        </p:sp>
      </p:grpSp>
      <p:grpSp>
        <p:nvGrpSpPr>
          <p:cNvPr id="30" name="Group 29">
            <a:extLst>
              <a:ext uri="{FF2B5EF4-FFF2-40B4-BE49-F238E27FC236}">
                <a16:creationId xmlns:a16="http://schemas.microsoft.com/office/drawing/2014/main" id="{1072A641-9C89-4B1B-973C-675EC3883295}"/>
              </a:ext>
              <a:ext uri="{C183D7F6-B498-43B3-948B-1728B52AA6E4}">
                <adec:decorative xmlns:adec="http://schemas.microsoft.com/office/drawing/2017/decorative" val="1"/>
              </a:ext>
            </a:extLst>
          </p:cNvPr>
          <p:cNvGrpSpPr/>
          <p:nvPr/>
        </p:nvGrpSpPr>
        <p:grpSpPr>
          <a:xfrm>
            <a:off x="5512168" y="2125014"/>
            <a:ext cx="1440124" cy="4345533"/>
            <a:chOff x="5512168" y="2125014"/>
            <a:chExt cx="1440124" cy="4345533"/>
          </a:xfrm>
        </p:grpSpPr>
        <p:sp>
          <p:nvSpPr>
            <p:cNvPr id="19" name="Rectangle 18">
              <a:extLst>
                <a:ext uri="{FF2B5EF4-FFF2-40B4-BE49-F238E27FC236}">
                  <a16:creationId xmlns:a16="http://schemas.microsoft.com/office/drawing/2014/main" id="{92616C8A-5D29-4259-866B-9818882B16AD}"/>
                </a:ext>
              </a:extLst>
            </p:cNvPr>
            <p:cNvSpPr/>
            <p:nvPr/>
          </p:nvSpPr>
          <p:spPr>
            <a:xfrm>
              <a:off x="5613768" y="2125014"/>
              <a:ext cx="1338524" cy="535533"/>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t>Electricity</a:t>
              </a:r>
            </a:p>
          </p:txBody>
        </p:sp>
        <p:sp>
          <p:nvSpPr>
            <p:cNvPr id="28" name="Rectangle 27">
              <a:extLst>
                <a:ext uri="{FF2B5EF4-FFF2-40B4-BE49-F238E27FC236}">
                  <a16:creationId xmlns:a16="http://schemas.microsoft.com/office/drawing/2014/main" id="{649F516A-34EC-42B9-A915-66D922AAAFE0}"/>
                </a:ext>
              </a:extLst>
            </p:cNvPr>
            <p:cNvSpPr/>
            <p:nvPr/>
          </p:nvSpPr>
          <p:spPr>
            <a:xfrm>
              <a:off x="5512168" y="5935014"/>
              <a:ext cx="1338524" cy="535533"/>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t>Refineries</a:t>
              </a:r>
            </a:p>
          </p:txBody>
        </p:sp>
      </p:grpSp>
      <p:sp>
        <p:nvSpPr>
          <p:cNvPr id="27" name="Rectangle 26">
            <a:extLst>
              <a:ext uri="{FF2B5EF4-FFF2-40B4-BE49-F238E27FC236}">
                <a16:creationId xmlns:a16="http://schemas.microsoft.com/office/drawing/2014/main" id="{037E1EBF-EBFB-4D0D-B72F-4C14AB365523}"/>
              </a:ext>
            </a:extLst>
          </p:cNvPr>
          <p:cNvSpPr/>
          <p:nvPr/>
        </p:nvSpPr>
        <p:spPr>
          <a:xfrm>
            <a:off x="7926341" y="6347753"/>
            <a:ext cx="4122219" cy="369332"/>
          </a:xfrm>
          <a:prstGeom prst="rect">
            <a:avLst/>
          </a:prstGeom>
        </p:spPr>
        <p:txBody>
          <a:bodyPr wrap="none">
            <a:spAutoFit/>
          </a:bodyPr>
          <a:lstStyle/>
          <a:p>
            <a:r>
              <a:rPr lang="en-US" dirty="0"/>
              <a:t> Adapted from https://flowcharts.llnl.gov/</a:t>
            </a:r>
          </a:p>
        </p:txBody>
      </p:sp>
    </p:spTree>
    <p:extLst>
      <p:ext uri="{BB962C8B-B14F-4D97-AF65-F5344CB8AC3E}">
        <p14:creationId xmlns:p14="http://schemas.microsoft.com/office/powerpoint/2010/main" val="175837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444947" y="1597489"/>
            <a:ext cx="3741469" cy="4153497"/>
          </a:xfrm>
          <a:prstGeom prst="rect">
            <a:avLst/>
          </a:prstGeom>
          <a:effectLst>
            <a:softEdge rad="203200"/>
          </a:effectLst>
        </p:spPr>
      </p:pic>
      <p:sp>
        <p:nvSpPr>
          <p:cNvPr id="3" name="Title 2"/>
          <p:cNvSpPr>
            <a:spLocks noGrp="1"/>
          </p:cNvSpPr>
          <p:nvPr>
            <p:ph type="title"/>
          </p:nvPr>
        </p:nvSpPr>
        <p:spPr>
          <a:xfrm>
            <a:off x="2936240" y="338622"/>
            <a:ext cx="9255760" cy="895234"/>
          </a:xfrm>
        </p:spPr>
        <p:txBody>
          <a:bodyPr>
            <a:normAutofit fontScale="90000"/>
          </a:bodyPr>
          <a:lstStyle/>
          <a:p>
            <a:r>
              <a:rPr lang="en-US" dirty="0"/>
              <a:t>Energy and our environment: why it matters</a:t>
            </a:r>
          </a:p>
        </p:txBody>
      </p:sp>
      <p:sp>
        <p:nvSpPr>
          <p:cNvPr id="5" name="TextBox 4">
            <a:extLst>
              <a:ext uri="{FF2B5EF4-FFF2-40B4-BE49-F238E27FC236}">
                <a16:creationId xmlns:a16="http://schemas.microsoft.com/office/drawing/2014/main" id="{2FD7DA7E-B339-4661-90B8-51ECD8903715}"/>
              </a:ext>
            </a:extLst>
          </p:cNvPr>
          <p:cNvSpPr txBox="1"/>
          <p:nvPr/>
        </p:nvSpPr>
        <p:spPr>
          <a:xfrm>
            <a:off x="1517628" y="1594855"/>
            <a:ext cx="4370832" cy="5016758"/>
          </a:xfrm>
          <a:prstGeom prst="rect">
            <a:avLst/>
          </a:prstGeom>
          <a:solidFill>
            <a:schemeClr val="accent6">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bg1"/>
                </a:solidFill>
              </a:rPr>
              <a:t>Energy-system related impacts</a:t>
            </a:r>
          </a:p>
          <a:p>
            <a:pPr algn="ctr"/>
            <a:endParaRPr lang="en-US" sz="2000" b="1" dirty="0">
              <a:solidFill>
                <a:schemeClr val="bg1"/>
              </a:solidFill>
            </a:endParaRPr>
          </a:p>
          <a:p>
            <a:r>
              <a:rPr lang="en-US" sz="2000" b="1" dirty="0">
                <a:solidFill>
                  <a:schemeClr val="bg1"/>
                </a:solidFill>
              </a:rPr>
              <a:t>Air pollutants</a:t>
            </a:r>
          </a:p>
          <a:p>
            <a:r>
              <a:rPr lang="en-US" dirty="0">
                <a:solidFill>
                  <a:schemeClr val="bg1"/>
                </a:solidFill>
              </a:rPr>
              <a:t>Nitrogen Oxides (NO</a:t>
            </a:r>
            <a:r>
              <a:rPr lang="en-US" baseline="-25000" dirty="0">
                <a:solidFill>
                  <a:schemeClr val="bg1"/>
                </a:solidFill>
              </a:rPr>
              <a:t>X</a:t>
            </a:r>
            <a:r>
              <a:rPr lang="en-US" dirty="0">
                <a:solidFill>
                  <a:schemeClr val="bg1"/>
                </a:solidFill>
              </a:rPr>
              <a:t>) </a:t>
            </a:r>
          </a:p>
          <a:p>
            <a:r>
              <a:rPr lang="en-US" dirty="0">
                <a:solidFill>
                  <a:schemeClr val="bg1"/>
                </a:solidFill>
              </a:rPr>
              <a:t>Carbon monoxide (CO)</a:t>
            </a:r>
          </a:p>
          <a:p>
            <a:r>
              <a:rPr lang="en-US" dirty="0">
                <a:solidFill>
                  <a:schemeClr val="bg1"/>
                </a:solidFill>
              </a:rPr>
              <a:t>Sulfur Dioxide (SO</a:t>
            </a:r>
            <a:r>
              <a:rPr lang="en-US" baseline="-25000" dirty="0">
                <a:solidFill>
                  <a:schemeClr val="bg1"/>
                </a:solidFill>
              </a:rPr>
              <a:t>2</a:t>
            </a:r>
            <a:r>
              <a:rPr lang="en-US" dirty="0">
                <a:solidFill>
                  <a:schemeClr val="bg1"/>
                </a:solidFill>
              </a:rPr>
              <a:t>) </a:t>
            </a:r>
          </a:p>
          <a:p>
            <a:r>
              <a:rPr lang="en-US" dirty="0">
                <a:solidFill>
                  <a:schemeClr val="bg1"/>
                </a:solidFill>
              </a:rPr>
              <a:t>Particulate Matter (PM)</a:t>
            </a:r>
          </a:p>
          <a:p>
            <a:r>
              <a:rPr lang="en-US" dirty="0">
                <a:solidFill>
                  <a:schemeClr val="bg1"/>
                </a:solidFill>
              </a:rPr>
              <a:t>…more</a:t>
            </a:r>
          </a:p>
          <a:p>
            <a:endParaRPr lang="en-US" sz="1600" b="1" dirty="0">
              <a:solidFill>
                <a:schemeClr val="bg1"/>
              </a:solidFill>
            </a:endParaRPr>
          </a:p>
          <a:p>
            <a:r>
              <a:rPr lang="en-US" sz="2000" b="1" dirty="0">
                <a:solidFill>
                  <a:schemeClr val="bg1"/>
                </a:solidFill>
              </a:rPr>
              <a:t>Greenhouse gases </a:t>
            </a:r>
          </a:p>
          <a:p>
            <a:r>
              <a:rPr lang="en-US" dirty="0">
                <a:solidFill>
                  <a:schemeClr val="bg1"/>
                </a:solidFill>
              </a:rPr>
              <a:t>Carbon dioxide (CO</a:t>
            </a:r>
            <a:r>
              <a:rPr lang="en-US" baseline="-25000" dirty="0">
                <a:solidFill>
                  <a:schemeClr val="bg1"/>
                </a:solidFill>
              </a:rPr>
              <a:t>2</a:t>
            </a:r>
            <a:r>
              <a:rPr lang="en-US" dirty="0">
                <a:solidFill>
                  <a:schemeClr val="bg1"/>
                </a:solidFill>
              </a:rPr>
              <a:t>)</a:t>
            </a:r>
          </a:p>
          <a:p>
            <a:r>
              <a:rPr lang="en-US" dirty="0">
                <a:solidFill>
                  <a:schemeClr val="bg1"/>
                </a:solidFill>
              </a:rPr>
              <a:t>Methane (CH</a:t>
            </a:r>
            <a:r>
              <a:rPr lang="en-US" baseline="-25000" dirty="0">
                <a:solidFill>
                  <a:schemeClr val="bg1"/>
                </a:solidFill>
              </a:rPr>
              <a:t>4</a:t>
            </a:r>
            <a:r>
              <a:rPr lang="en-US" dirty="0">
                <a:solidFill>
                  <a:schemeClr val="bg1"/>
                </a:solidFill>
              </a:rPr>
              <a:t>)</a:t>
            </a:r>
          </a:p>
          <a:p>
            <a:r>
              <a:rPr lang="en-US" dirty="0">
                <a:solidFill>
                  <a:schemeClr val="bg1"/>
                </a:solidFill>
              </a:rPr>
              <a:t>Nitrous oxide (N</a:t>
            </a:r>
            <a:r>
              <a:rPr lang="en-US" baseline="-25000" dirty="0">
                <a:solidFill>
                  <a:schemeClr val="bg1"/>
                </a:solidFill>
              </a:rPr>
              <a:t>2</a:t>
            </a:r>
            <a:r>
              <a:rPr lang="en-US" dirty="0">
                <a:solidFill>
                  <a:schemeClr val="bg1"/>
                </a:solidFill>
              </a:rPr>
              <a:t>O)</a:t>
            </a:r>
          </a:p>
          <a:p>
            <a:r>
              <a:rPr lang="en-US" dirty="0">
                <a:solidFill>
                  <a:schemeClr val="bg1"/>
                </a:solidFill>
              </a:rPr>
              <a:t>Black carbon and short-lived climate forcers</a:t>
            </a:r>
          </a:p>
          <a:p>
            <a:endParaRPr lang="en-US" sz="2000" b="1" dirty="0">
              <a:solidFill>
                <a:schemeClr val="bg1"/>
              </a:solidFill>
            </a:endParaRPr>
          </a:p>
          <a:p>
            <a:r>
              <a:rPr lang="en-US" sz="2000" b="1" dirty="0">
                <a:solidFill>
                  <a:schemeClr val="bg1"/>
                </a:solidFill>
              </a:rPr>
              <a:t>Water use </a:t>
            </a:r>
          </a:p>
          <a:p>
            <a:r>
              <a:rPr lang="en-US" dirty="0">
                <a:solidFill>
                  <a:schemeClr val="bg1"/>
                </a:solidFill>
              </a:rPr>
              <a:t>~40% of total water withdrawals</a:t>
            </a:r>
          </a:p>
        </p:txBody>
      </p:sp>
    </p:spTree>
    <p:extLst>
      <p:ext uri="{BB962C8B-B14F-4D97-AF65-F5344CB8AC3E}">
        <p14:creationId xmlns:p14="http://schemas.microsoft.com/office/powerpoint/2010/main" val="22491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Generate: The Game of Energy Choices</a:t>
            </a:r>
          </a:p>
        </p:txBody>
      </p:sp>
      <p:sp>
        <p:nvSpPr>
          <p:cNvPr id="2" name="Text Placeholder 1"/>
          <p:cNvSpPr>
            <a:spLocks noGrp="1"/>
          </p:cNvSpPr>
          <p:nvPr>
            <p:ph sz="half" idx="1"/>
          </p:nvPr>
        </p:nvSpPr>
        <p:spPr>
          <a:xfrm>
            <a:off x="426720" y="1828800"/>
            <a:ext cx="5638800" cy="4191000"/>
          </a:xfrm>
        </p:spPr>
        <p:txBody>
          <a:bodyPr/>
          <a:lstStyle/>
          <a:p>
            <a:pPr>
              <a:spcAft>
                <a:spcPts val="1200"/>
              </a:spcAft>
            </a:pPr>
            <a:r>
              <a:rPr lang="en-US" sz="3200" dirty="0"/>
              <a:t>Simulates an energy system </a:t>
            </a:r>
          </a:p>
          <a:p>
            <a:pPr>
              <a:spcAft>
                <a:spcPts val="1200"/>
              </a:spcAft>
            </a:pPr>
            <a:r>
              <a:rPr lang="en-US" sz="3200" dirty="0"/>
              <a:t>Helps us to see some of the challenges and tradeoffs involved in making energy choices</a:t>
            </a:r>
          </a:p>
        </p:txBody>
      </p:sp>
      <p:pic>
        <p:nvPicPr>
          <p:cNvPr id="6" name="Picture Placeholder 5">
            <a:extLs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89449" y="1882140"/>
            <a:ext cx="5576851" cy="3705860"/>
          </a:xfrm>
          <a:effectLst>
            <a:outerShdw blurRad="50800" dist="38100" dir="2700000" algn="tl" rotWithShape="0">
              <a:prstClr val="black">
                <a:alpha val="40000"/>
              </a:prstClr>
            </a:outerShdw>
          </a:effectLst>
        </p:spPr>
      </p:pic>
      <p:pic>
        <p:nvPicPr>
          <p:cNvPr id="9" name="Graphic 8" descr="Money">
            <a:extLst>
              <a:ext uri="{FF2B5EF4-FFF2-40B4-BE49-F238E27FC236}">
                <a16:creationId xmlns:a16="http://schemas.microsoft.com/office/drawing/2014/main" id="{CE01DF49-768A-413A-B27F-92190A7C2F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527" y="4370846"/>
            <a:ext cx="914400" cy="914400"/>
          </a:xfrm>
          <a:prstGeom prst="rect">
            <a:avLst/>
          </a:prstGeom>
        </p:spPr>
      </p:pic>
      <p:pic>
        <p:nvPicPr>
          <p:cNvPr id="11" name="Graphic 10" descr="Open hand with plant">
            <a:extLst>
              <a:ext uri="{FF2B5EF4-FFF2-40B4-BE49-F238E27FC236}">
                <a16:creationId xmlns:a16="http://schemas.microsoft.com/office/drawing/2014/main" id="{2CAD8903-EA55-4AB5-834A-94312CBAD8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4647" y="4319905"/>
            <a:ext cx="914400" cy="914400"/>
          </a:xfrm>
          <a:prstGeom prst="rect">
            <a:avLst/>
          </a:prstGeom>
        </p:spPr>
      </p:pic>
      <p:pic>
        <p:nvPicPr>
          <p:cNvPr id="13" name="Graphic 12" descr="Water">
            <a:extLst>
              <a:ext uri="{FF2B5EF4-FFF2-40B4-BE49-F238E27FC236}">
                <a16:creationId xmlns:a16="http://schemas.microsoft.com/office/drawing/2014/main" id="{440FED67-5555-4834-90E5-8FA9A717A1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0233" y="4414202"/>
            <a:ext cx="890587" cy="890587"/>
          </a:xfrm>
          <a:prstGeom prst="rect">
            <a:avLst/>
          </a:prstGeom>
        </p:spPr>
      </p:pic>
      <p:sp>
        <p:nvSpPr>
          <p:cNvPr id="14" name="TextBox 13">
            <a:extLst>
              <a:ext uri="{FF2B5EF4-FFF2-40B4-BE49-F238E27FC236}">
                <a16:creationId xmlns:a16="http://schemas.microsoft.com/office/drawing/2014/main" id="{AB63284A-2E03-49A5-AA47-A12228C24E76}"/>
              </a:ext>
            </a:extLst>
          </p:cNvPr>
          <p:cNvSpPr txBox="1"/>
          <p:nvPr/>
        </p:nvSpPr>
        <p:spPr>
          <a:xfrm>
            <a:off x="3978275" y="4392295"/>
            <a:ext cx="1500188" cy="584775"/>
          </a:xfrm>
          <a:prstGeom prst="rect">
            <a:avLst/>
          </a:prstGeom>
          <a:noFill/>
        </p:spPr>
        <p:txBody>
          <a:bodyPr wrap="square" rtlCol="0">
            <a:spAutoFit/>
          </a:bodyPr>
          <a:lstStyle/>
          <a:p>
            <a:r>
              <a:rPr lang="en-US" sz="3200" b="1" dirty="0"/>
              <a:t>CO</a:t>
            </a:r>
            <a:r>
              <a:rPr lang="en-US" sz="3200" b="1" baseline="-25000" dirty="0"/>
              <a:t>2</a:t>
            </a:r>
          </a:p>
        </p:txBody>
      </p:sp>
      <p:pic>
        <p:nvPicPr>
          <p:cNvPr id="16" name="Graphic 15" descr="Footprints">
            <a:extLst>
              <a:ext uri="{FF2B5EF4-FFF2-40B4-BE49-F238E27FC236}">
                <a16:creationId xmlns:a16="http://schemas.microsoft.com/office/drawing/2014/main" id="{0CC0C714-C82B-4D5B-A96B-BEC5D21BEE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32960" y="4312920"/>
            <a:ext cx="914400" cy="914400"/>
          </a:xfrm>
          <a:prstGeom prst="rect">
            <a:avLst/>
          </a:prstGeom>
        </p:spPr>
      </p:pic>
    </p:spTree>
    <p:extLst>
      <p:ext uri="{BB962C8B-B14F-4D97-AF65-F5344CB8AC3E}">
        <p14:creationId xmlns:p14="http://schemas.microsoft.com/office/powerpoint/2010/main" val="216678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6079" y="1657966"/>
            <a:ext cx="3505495" cy="1622321"/>
          </a:xfrm>
        </p:spPr>
        <p:txBody>
          <a:bodyPr>
            <a:normAutofit/>
          </a:bodyPr>
          <a:lstStyle/>
          <a:p>
            <a:r>
              <a:rPr lang="en-US" sz="4000" dirty="0"/>
              <a:t>The game board = the “grid”</a:t>
            </a:r>
          </a:p>
        </p:txBody>
      </p:sp>
      <p:sp>
        <p:nvSpPr>
          <p:cNvPr id="5" name="Text Placeholder 4"/>
          <p:cNvSpPr>
            <a:spLocks noGrp="1"/>
          </p:cNvSpPr>
          <p:nvPr>
            <p:ph idx="1"/>
          </p:nvPr>
        </p:nvSpPr>
        <p:spPr>
          <a:xfrm>
            <a:off x="333970" y="3657600"/>
            <a:ext cx="4024670" cy="3129279"/>
          </a:xfrm>
        </p:spPr>
        <p:txBody>
          <a:bodyPr>
            <a:normAutofit/>
          </a:bodyPr>
          <a:lstStyle/>
          <a:p>
            <a:r>
              <a:rPr lang="en-US" sz="2400" dirty="0"/>
              <a:t>Student teams are the decision makers for how they want to produce energy</a:t>
            </a:r>
          </a:p>
          <a:p>
            <a:r>
              <a:rPr lang="en-US" sz="2400" dirty="0"/>
              <a:t>This board will be used for multiple rounds of game play</a:t>
            </a:r>
          </a:p>
          <a:p>
            <a:r>
              <a:rPr lang="en-US" sz="2400" dirty="0"/>
              <a:t>Each team can be thought of as a region, state, or country</a:t>
            </a:r>
          </a:p>
          <a:p>
            <a:endParaRPr lang="en-US" sz="2400" dirty="0"/>
          </a:p>
        </p:txBody>
      </p:sp>
      <p:sp>
        <p:nvSpPr>
          <p:cNvPr id="7"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05862" y="959451"/>
            <a:ext cx="6019331" cy="4935851"/>
          </a:xfrm>
          <a:prstGeom prst="rect">
            <a:avLst/>
          </a:prstGeom>
          <a:effectLst/>
        </p:spPr>
      </p:pic>
    </p:spTree>
    <p:extLst>
      <p:ext uri="{BB962C8B-B14F-4D97-AF65-F5344CB8AC3E}">
        <p14:creationId xmlns:p14="http://schemas.microsoft.com/office/powerpoint/2010/main" val="396833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901EE42-C7DD-4FAE-A2D3-0317FC745CB2}"/>
              </a:ext>
            </a:extLst>
          </p:cNvPr>
          <p:cNvSpPr>
            <a:spLocks noGrp="1"/>
          </p:cNvSpPr>
          <p:nvPr>
            <p:ph type="title"/>
          </p:nvPr>
        </p:nvSpPr>
        <p:spPr/>
        <p:txBody>
          <a:bodyPr/>
          <a:lstStyle/>
          <a:p>
            <a:r>
              <a:rPr lang="en-US" dirty="0"/>
              <a:t>Types of energy pieces</a:t>
            </a:r>
          </a:p>
        </p:txBody>
      </p:sp>
      <p:pic>
        <p:nvPicPr>
          <p:cNvPr id="3" name="Picture 2">
            <a:extLst>
              <a:ext uri="{FF2B5EF4-FFF2-40B4-BE49-F238E27FC236}">
                <a16:creationId xmlns:a16="http://schemas.microsoft.com/office/drawing/2014/main" id="{D370CED6-CFF9-4448-B657-3980B0E8E3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42763" y="1791434"/>
            <a:ext cx="3657600" cy="1574756"/>
          </a:xfrm>
          <a:prstGeom prst="rect">
            <a:avLst/>
          </a:prstGeom>
          <a:ln w="3175">
            <a:solidFill>
              <a:schemeClr val="tx1"/>
            </a:solidFill>
          </a:ln>
        </p:spPr>
      </p:pic>
      <p:pic>
        <p:nvPicPr>
          <p:cNvPr id="13" name="Picture 12" descr="Nuclear game piece">
            <a:extLst>
              <a:ext uri="{FF2B5EF4-FFF2-40B4-BE49-F238E27FC236}">
                <a16:creationId xmlns:a16="http://schemas.microsoft.com/office/drawing/2014/main" id="{143EEB44-309B-45AA-8B07-7E896A7EE6F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570113" y="2114691"/>
            <a:ext cx="3657600" cy="1583801"/>
          </a:xfrm>
          <a:prstGeom prst="rect">
            <a:avLst/>
          </a:prstGeom>
          <a:ln w="3175">
            <a:solidFill>
              <a:schemeClr val="tx1"/>
            </a:solidFill>
          </a:ln>
        </p:spPr>
      </p:pic>
      <p:pic>
        <p:nvPicPr>
          <p:cNvPr id="15" name="Picture 14">
            <a:extLst>
              <a:ext uri="{FF2B5EF4-FFF2-40B4-BE49-F238E27FC236}">
                <a16:creationId xmlns:a16="http://schemas.microsoft.com/office/drawing/2014/main" id="{629F59A9-1FC1-46F2-B797-57C40B304CB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4711" y="2550624"/>
            <a:ext cx="1828800" cy="1596218"/>
          </a:xfrm>
          <a:prstGeom prst="rect">
            <a:avLst/>
          </a:prstGeom>
        </p:spPr>
      </p:pic>
      <p:pic>
        <p:nvPicPr>
          <p:cNvPr id="23" name="Picture 22">
            <a:extLst>
              <a:ext uri="{FF2B5EF4-FFF2-40B4-BE49-F238E27FC236}">
                <a16:creationId xmlns:a16="http://schemas.microsoft.com/office/drawing/2014/main" id="{D8A16BC2-FD8F-46D4-BD99-30BA637CAEA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38992" y="2943173"/>
            <a:ext cx="1828800" cy="1605386"/>
          </a:xfrm>
          <a:prstGeom prst="rect">
            <a:avLst/>
          </a:prstGeom>
        </p:spPr>
      </p:pic>
      <p:pic>
        <p:nvPicPr>
          <p:cNvPr id="24" name="Picture 23" descr="Coal game piece">
            <a:extLst>
              <a:ext uri="{FF2B5EF4-FFF2-40B4-BE49-F238E27FC236}">
                <a16:creationId xmlns:a16="http://schemas.microsoft.com/office/drawing/2014/main" id="{498ACDCF-1989-4AC4-A27B-0ED0500D73D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513274" y="3344890"/>
            <a:ext cx="1828800" cy="1593850"/>
          </a:xfrm>
          <a:prstGeom prst="rect">
            <a:avLst/>
          </a:prstGeom>
        </p:spPr>
      </p:pic>
      <p:pic>
        <p:nvPicPr>
          <p:cNvPr id="26" name="Picture 25">
            <a:extLst>
              <a:ext uri="{FF2B5EF4-FFF2-40B4-BE49-F238E27FC236}">
                <a16:creationId xmlns:a16="http://schemas.microsoft.com/office/drawing/2014/main" id="{1CD51C96-75C1-49CA-B090-EDF1A678546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84820" y="5137036"/>
            <a:ext cx="1828800" cy="791950"/>
          </a:xfrm>
          <a:prstGeom prst="rect">
            <a:avLst/>
          </a:prstGeom>
        </p:spPr>
      </p:pic>
      <p:pic>
        <p:nvPicPr>
          <p:cNvPr id="27" name="Picture 26" descr="Natural gas  game piece">
            <a:extLst>
              <a:ext uri="{FF2B5EF4-FFF2-40B4-BE49-F238E27FC236}">
                <a16:creationId xmlns:a16="http://schemas.microsoft.com/office/drawing/2014/main" id="{4BCEE0F7-F72E-4B53-BA08-FE90B7EBD391}"/>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1381084" y="5455634"/>
            <a:ext cx="1828800" cy="775537"/>
          </a:xfrm>
          <a:prstGeom prst="rect">
            <a:avLst/>
          </a:prstGeom>
        </p:spPr>
      </p:pic>
      <p:pic>
        <p:nvPicPr>
          <p:cNvPr id="28" name="Picture 27">
            <a:extLst>
              <a:ext uri="{FF2B5EF4-FFF2-40B4-BE49-F238E27FC236}">
                <a16:creationId xmlns:a16="http://schemas.microsoft.com/office/drawing/2014/main" id="{FF378095-E15C-49C3-8E7D-E804A6A0C81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854015" y="4350958"/>
            <a:ext cx="1828800" cy="781159"/>
          </a:xfrm>
          <a:prstGeom prst="rect">
            <a:avLst/>
          </a:prstGeom>
        </p:spPr>
      </p:pic>
      <p:pic>
        <p:nvPicPr>
          <p:cNvPr id="29" name="Picture 28" descr="Wind with battery  game piece">
            <a:extLst>
              <a:ext uri="{FF2B5EF4-FFF2-40B4-BE49-F238E27FC236}">
                <a16:creationId xmlns:a16="http://schemas.microsoft.com/office/drawing/2014/main" id="{21229E5C-0C2A-453E-A377-EA736FC2A9B8}"/>
              </a:ext>
              <a:ext uri="{C183D7F6-B498-43B3-948B-1728B52AA6E4}">
                <adec:decorative xmlns:adec="http://schemas.microsoft.com/office/drawing/2017/decorative" val="0"/>
              </a:ext>
            </a:extLst>
          </p:cNvPr>
          <p:cNvPicPr>
            <a:picLocks noChangeAspect="1"/>
          </p:cNvPicPr>
          <p:nvPr/>
        </p:nvPicPr>
        <p:blipFill>
          <a:blip r:embed="rId11"/>
          <a:stretch>
            <a:fillRect/>
          </a:stretch>
        </p:blipFill>
        <p:spPr>
          <a:xfrm>
            <a:off x="5211241" y="4629217"/>
            <a:ext cx="1828800" cy="783320"/>
          </a:xfrm>
          <a:prstGeom prst="rect">
            <a:avLst/>
          </a:prstGeom>
        </p:spPr>
      </p:pic>
      <p:pic>
        <p:nvPicPr>
          <p:cNvPr id="30" name="Picture 29">
            <a:extLst>
              <a:ext uri="{FF2B5EF4-FFF2-40B4-BE49-F238E27FC236}">
                <a16:creationId xmlns:a16="http://schemas.microsoft.com/office/drawing/2014/main" id="{3D7DF801-4E2D-4BE3-A4EB-6FBA41903F65}"/>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4854015" y="5514894"/>
            <a:ext cx="1828800" cy="781741"/>
          </a:xfrm>
          <a:prstGeom prst="rect">
            <a:avLst/>
          </a:prstGeom>
        </p:spPr>
      </p:pic>
      <p:pic>
        <p:nvPicPr>
          <p:cNvPr id="31" name="Picture 30" descr="Solar with battery  game piece">
            <a:extLst>
              <a:ext uri="{FF2B5EF4-FFF2-40B4-BE49-F238E27FC236}">
                <a16:creationId xmlns:a16="http://schemas.microsoft.com/office/drawing/2014/main" id="{197B0A46-486E-4377-A39D-A9992099D4C2}"/>
              </a:ext>
              <a:ext uri="{C183D7F6-B498-43B3-948B-1728B52AA6E4}">
                <adec:decorative xmlns:adec="http://schemas.microsoft.com/office/drawing/2017/decorative" val="0"/>
              </a:ext>
            </a:extLst>
          </p:cNvPr>
          <p:cNvPicPr>
            <a:picLocks noChangeAspect="1"/>
          </p:cNvPicPr>
          <p:nvPr/>
        </p:nvPicPr>
        <p:blipFill>
          <a:blip r:embed="rId13"/>
          <a:stretch>
            <a:fillRect/>
          </a:stretch>
        </p:blipFill>
        <p:spPr>
          <a:xfrm>
            <a:off x="5211241" y="5828628"/>
            <a:ext cx="1828800" cy="791003"/>
          </a:xfrm>
          <a:prstGeom prst="rect">
            <a:avLst/>
          </a:prstGeom>
        </p:spPr>
      </p:pic>
      <p:pic>
        <p:nvPicPr>
          <p:cNvPr id="32" name="Picture 31" descr="Biomass  game piece">
            <a:extLst>
              <a:ext uri="{FF2B5EF4-FFF2-40B4-BE49-F238E27FC236}">
                <a16:creationId xmlns:a16="http://schemas.microsoft.com/office/drawing/2014/main" id="{90C3215E-632B-42FD-9B3F-57B9FDCF70D7}"/>
              </a:ext>
              <a:ext uri="{C183D7F6-B498-43B3-948B-1728B52AA6E4}">
                <adec:decorative xmlns:adec="http://schemas.microsoft.com/office/drawing/2017/decorative" val="0"/>
              </a:ext>
            </a:extLst>
          </p:cNvPr>
          <p:cNvPicPr>
            <a:picLocks noChangeAspect="1"/>
          </p:cNvPicPr>
          <p:nvPr/>
        </p:nvPicPr>
        <p:blipFill>
          <a:blip r:embed="rId14"/>
          <a:stretch>
            <a:fillRect/>
          </a:stretch>
        </p:blipFill>
        <p:spPr>
          <a:xfrm>
            <a:off x="9217595" y="3003541"/>
            <a:ext cx="1828800" cy="794923"/>
          </a:xfrm>
          <a:prstGeom prst="rect">
            <a:avLst/>
          </a:prstGeom>
        </p:spPr>
      </p:pic>
      <p:pic>
        <p:nvPicPr>
          <p:cNvPr id="34" name="Picture 33" descr="Energy efficiency  game piece">
            <a:extLst>
              <a:ext uri="{FF2B5EF4-FFF2-40B4-BE49-F238E27FC236}">
                <a16:creationId xmlns:a16="http://schemas.microsoft.com/office/drawing/2014/main" id="{18F57B2F-8725-4550-A483-56A45B7F47EE}"/>
              </a:ext>
              <a:ext uri="{C183D7F6-B498-43B3-948B-1728B52AA6E4}">
                <adec:decorative xmlns:adec="http://schemas.microsoft.com/office/drawing/2017/decorative" val="0"/>
              </a:ext>
            </a:extLst>
          </p:cNvPr>
          <p:cNvPicPr>
            <a:picLocks noChangeAspect="1"/>
          </p:cNvPicPr>
          <p:nvPr/>
        </p:nvPicPr>
        <p:blipFill>
          <a:blip r:embed="rId15"/>
          <a:stretch>
            <a:fillRect/>
          </a:stretch>
        </p:blipFill>
        <p:spPr>
          <a:xfrm>
            <a:off x="9217595" y="4683486"/>
            <a:ext cx="1828800" cy="787378"/>
          </a:xfrm>
          <a:prstGeom prst="rect">
            <a:avLst/>
          </a:prstGeom>
        </p:spPr>
      </p:pic>
      <p:pic>
        <p:nvPicPr>
          <p:cNvPr id="35" name="Picture 34" descr="Wind  game piece">
            <a:extLst>
              <a:ext uri="{FF2B5EF4-FFF2-40B4-BE49-F238E27FC236}">
                <a16:creationId xmlns:a16="http://schemas.microsoft.com/office/drawing/2014/main" id="{4D0E5244-D0CA-4770-B6F0-89EA0EA8F9FF}"/>
              </a:ext>
              <a:ext uri="{C183D7F6-B498-43B3-948B-1728B52AA6E4}">
                <adec:decorative xmlns:adec="http://schemas.microsoft.com/office/drawing/2017/decorative" val="0"/>
              </a:ext>
            </a:extLst>
          </p:cNvPr>
          <p:cNvPicPr>
            <a:picLocks noChangeAspect="1"/>
          </p:cNvPicPr>
          <p:nvPr/>
        </p:nvPicPr>
        <p:blipFill>
          <a:blip r:embed="rId16"/>
          <a:stretch>
            <a:fillRect/>
          </a:stretch>
        </p:blipFill>
        <p:spPr>
          <a:xfrm>
            <a:off x="7203760" y="5009445"/>
            <a:ext cx="914400" cy="398052"/>
          </a:xfrm>
          <a:prstGeom prst="rect">
            <a:avLst/>
          </a:prstGeom>
        </p:spPr>
      </p:pic>
      <p:pic>
        <p:nvPicPr>
          <p:cNvPr id="36" name="Picture 35" descr="Solar game piece">
            <a:extLst>
              <a:ext uri="{FF2B5EF4-FFF2-40B4-BE49-F238E27FC236}">
                <a16:creationId xmlns:a16="http://schemas.microsoft.com/office/drawing/2014/main" id="{9DF5D7B9-CC76-4533-9C8B-F0A55A1E072E}"/>
              </a:ext>
              <a:ext uri="{C183D7F6-B498-43B3-948B-1728B52AA6E4}">
                <adec:decorative xmlns:adec="http://schemas.microsoft.com/office/drawing/2017/decorative" val="0"/>
              </a:ext>
            </a:extLst>
          </p:cNvPr>
          <p:cNvPicPr>
            <a:picLocks noChangeAspect="1"/>
          </p:cNvPicPr>
          <p:nvPr/>
        </p:nvPicPr>
        <p:blipFill>
          <a:blip r:embed="rId17"/>
          <a:stretch>
            <a:fillRect/>
          </a:stretch>
        </p:blipFill>
        <p:spPr>
          <a:xfrm>
            <a:off x="7203760" y="6200659"/>
            <a:ext cx="914400" cy="398258"/>
          </a:xfrm>
          <a:prstGeom prst="rect">
            <a:avLst/>
          </a:prstGeom>
        </p:spPr>
      </p:pic>
      <p:pic>
        <p:nvPicPr>
          <p:cNvPr id="37" name="Picture 36">
            <a:extLst>
              <a:ext uri="{FF2B5EF4-FFF2-40B4-BE49-F238E27FC236}">
                <a16:creationId xmlns:a16="http://schemas.microsoft.com/office/drawing/2014/main" id="{289CC8FB-81E2-4C16-A56C-24B05E482512}"/>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10131995" y="5644222"/>
            <a:ext cx="914400" cy="398258"/>
          </a:xfrm>
          <a:prstGeom prst="rect">
            <a:avLst/>
          </a:prstGeom>
        </p:spPr>
      </p:pic>
      <p:sp>
        <p:nvSpPr>
          <p:cNvPr id="38" name="TextBox 37">
            <a:extLst>
              <a:ext uri="{FF2B5EF4-FFF2-40B4-BE49-F238E27FC236}">
                <a16:creationId xmlns:a16="http://schemas.microsoft.com/office/drawing/2014/main" id="{3D5626DF-6DDA-4A3A-BD69-F1D5EE9B8851}"/>
              </a:ext>
            </a:extLst>
          </p:cNvPr>
          <p:cNvSpPr txBox="1"/>
          <p:nvPr/>
        </p:nvSpPr>
        <p:spPr>
          <a:xfrm>
            <a:off x="361505" y="2083986"/>
            <a:ext cx="2753832" cy="369332"/>
          </a:xfrm>
          <a:prstGeom prst="rect">
            <a:avLst/>
          </a:prstGeom>
          <a:noFill/>
        </p:spPr>
        <p:txBody>
          <a:bodyPr wrap="square" rtlCol="0">
            <a:spAutoFit/>
          </a:bodyPr>
          <a:lstStyle/>
          <a:p>
            <a:pPr algn="ctr"/>
            <a:r>
              <a:rPr lang="en-US" b="1" dirty="0"/>
              <a:t>FOSSIL ENERGY</a:t>
            </a:r>
          </a:p>
        </p:txBody>
      </p:sp>
      <p:sp>
        <p:nvSpPr>
          <p:cNvPr id="39" name="TextBox 38">
            <a:extLst>
              <a:ext uri="{FF2B5EF4-FFF2-40B4-BE49-F238E27FC236}">
                <a16:creationId xmlns:a16="http://schemas.microsoft.com/office/drawing/2014/main" id="{AE7EE426-963A-42CE-9198-867E9B325342}"/>
              </a:ext>
            </a:extLst>
          </p:cNvPr>
          <p:cNvSpPr txBox="1"/>
          <p:nvPr/>
        </p:nvSpPr>
        <p:spPr>
          <a:xfrm>
            <a:off x="8679714" y="4214037"/>
            <a:ext cx="2753832" cy="369332"/>
          </a:xfrm>
          <a:prstGeom prst="rect">
            <a:avLst/>
          </a:prstGeom>
          <a:noFill/>
        </p:spPr>
        <p:txBody>
          <a:bodyPr wrap="square" rtlCol="0">
            <a:spAutoFit/>
          </a:bodyPr>
          <a:lstStyle/>
          <a:p>
            <a:pPr algn="ctr"/>
            <a:r>
              <a:rPr lang="en-US" b="1" dirty="0"/>
              <a:t>ENERGY EFFICIENCY</a:t>
            </a:r>
          </a:p>
        </p:txBody>
      </p:sp>
      <p:sp>
        <p:nvSpPr>
          <p:cNvPr id="40" name="TextBox 39">
            <a:extLst>
              <a:ext uri="{FF2B5EF4-FFF2-40B4-BE49-F238E27FC236}">
                <a16:creationId xmlns:a16="http://schemas.microsoft.com/office/drawing/2014/main" id="{10594469-9188-4022-8AB4-86DB064D426A}"/>
              </a:ext>
            </a:extLst>
          </p:cNvPr>
          <p:cNvSpPr txBox="1"/>
          <p:nvPr/>
        </p:nvSpPr>
        <p:spPr>
          <a:xfrm>
            <a:off x="4685414" y="3856073"/>
            <a:ext cx="2753832" cy="369332"/>
          </a:xfrm>
          <a:prstGeom prst="rect">
            <a:avLst/>
          </a:prstGeom>
          <a:noFill/>
        </p:spPr>
        <p:txBody>
          <a:bodyPr wrap="square" rtlCol="0">
            <a:spAutoFit/>
          </a:bodyPr>
          <a:lstStyle/>
          <a:p>
            <a:pPr algn="ctr"/>
            <a:r>
              <a:rPr lang="en-US" b="1" dirty="0"/>
              <a:t>RENEWABLE ENERGY</a:t>
            </a:r>
          </a:p>
        </p:txBody>
      </p:sp>
      <p:sp>
        <p:nvSpPr>
          <p:cNvPr id="41" name="TextBox 40">
            <a:extLst>
              <a:ext uri="{FF2B5EF4-FFF2-40B4-BE49-F238E27FC236}">
                <a16:creationId xmlns:a16="http://schemas.microsoft.com/office/drawing/2014/main" id="{F1A344FB-53E2-4BC5-98B2-E4A8C4084BDF}"/>
              </a:ext>
            </a:extLst>
          </p:cNvPr>
          <p:cNvSpPr txBox="1"/>
          <p:nvPr/>
        </p:nvSpPr>
        <p:spPr>
          <a:xfrm>
            <a:off x="8729332" y="2519919"/>
            <a:ext cx="2753832" cy="369332"/>
          </a:xfrm>
          <a:prstGeom prst="rect">
            <a:avLst/>
          </a:prstGeom>
          <a:noFill/>
        </p:spPr>
        <p:txBody>
          <a:bodyPr wrap="square" rtlCol="0">
            <a:spAutoFit/>
          </a:bodyPr>
          <a:lstStyle/>
          <a:p>
            <a:pPr algn="ctr"/>
            <a:r>
              <a:rPr lang="en-US" b="1" dirty="0"/>
              <a:t>BIO-BASED ENERGY</a:t>
            </a:r>
          </a:p>
        </p:txBody>
      </p:sp>
      <p:sp>
        <p:nvSpPr>
          <p:cNvPr id="42" name="TextBox 41">
            <a:extLst>
              <a:ext uri="{FF2B5EF4-FFF2-40B4-BE49-F238E27FC236}">
                <a16:creationId xmlns:a16="http://schemas.microsoft.com/office/drawing/2014/main" id="{87BBABB8-40F6-4434-AD59-1F7FB97F8385}"/>
              </a:ext>
            </a:extLst>
          </p:cNvPr>
          <p:cNvSpPr txBox="1"/>
          <p:nvPr/>
        </p:nvSpPr>
        <p:spPr>
          <a:xfrm>
            <a:off x="4646428" y="1382231"/>
            <a:ext cx="2753832" cy="369332"/>
          </a:xfrm>
          <a:prstGeom prst="rect">
            <a:avLst/>
          </a:prstGeom>
          <a:noFill/>
        </p:spPr>
        <p:txBody>
          <a:bodyPr wrap="square" rtlCol="0">
            <a:spAutoFit/>
          </a:bodyPr>
          <a:lstStyle/>
          <a:p>
            <a:pPr algn="ctr"/>
            <a:r>
              <a:rPr lang="en-US" b="1" dirty="0"/>
              <a:t>NUCLEAR ENERGY</a:t>
            </a:r>
          </a:p>
        </p:txBody>
      </p:sp>
    </p:spTree>
    <p:extLst>
      <p:ext uri="{BB962C8B-B14F-4D97-AF65-F5344CB8AC3E}">
        <p14:creationId xmlns:p14="http://schemas.microsoft.com/office/powerpoint/2010/main" val="204302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DE4D2-3C08-4DF2-BBF1-FF9CFD9476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5718" y="2577731"/>
            <a:ext cx="4381237" cy="1869579"/>
          </a:xfrm>
          <a:prstGeom prst="rect">
            <a:avLst/>
          </a:prstGeom>
          <a:ln>
            <a:solidFill>
              <a:schemeClr val="tx1">
                <a:lumMod val="65000"/>
                <a:lumOff val="35000"/>
              </a:schemeClr>
            </a:solidFill>
          </a:ln>
        </p:spPr>
      </p:pic>
      <p:sp>
        <p:nvSpPr>
          <p:cNvPr id="3" name="TextBox 2"/>
          <p:cNvSpPr txBox="1"/>
          <p:nvPr/>
        </p:nvSpPr>
        <p:spPr>
          <a:xfrm>
            <a:off x="6589446" y="2464029"/>
            <a:ext cx="2427188" cy="1323439"/>
          </a:xfrm>
          <a:prstGeom prst="rect">
            <a:avLst/>
          </a:prstGeom>
          <a:noFill/>
        </p:spPr>
        <p:txBody>
          <a:bodyPr wrap="square" rtlCol="0">
            <a:spAutoFit/>
          </a:bodyPr>
          <a:lstStyle/>
          <a:p>
            <a:r>
              <a:rPr lang="en-US" sz="2000" b="1" dirty="0">
                <a:solidFill>
                  <a:srgbClr val="C00000"/>
                </a:solidFill>
              </a:rPr>
              <a:t>Purchase Cost:</a:t>
            </a:r>
          </a:p>
          <a:p>
            <a:r>
              <a:rPr lang="en-US" sz="2000" dirty="0">
                <a:solidFill>
                  <a:srgbClr val="C00000"/>
                </a:solidFill>
              </a:rPr>
              <a:t>How much does it cost up front to build/purchase?</a:t>
            </a:r>
          </a:p>
        </p:txBody>
      </p:sp>
      <p:sp>
        <p:nvSpPr>
          <p:cNvPr id="4" name="TextBox 3"/>
          <p:cNvSpPr txBox="1"/>
          <p:nvPr/>
        </p:nvSpPr>
        <p:spPr>
          <a:xfrm>
            <a:off x="5350583" y="4564606"/>
            <a:ext cx="2078736" cy="1323439"/>
          </a:xfrm>
          <a:prstGeom prst="rect">
            <a:avLst/>
          </a:prstGeom>
          <a:noFill/>
        </p:spPr>
        <p:txBody>
          <a:bodyPr wrap="square" rtlCol="0">
            <a:spAutoFit/>
          </a:bodyPr>
          <a:lstStyle/>
          <a:p>
            <a:r>
              <a:rPr lang="en-US" sz="2000" b="1" dirty="0"/>
              <a:t>Annual Cost:</a:t>
            </a:r>
          </a:p>
          <a:p>
            <a:r>
              <a:rPr lang="en-US" sz="2000" dirty="0"/>
              <a:t>How much does it cost </a:t>
            </a:r>
            <a:r>
              <a:rPr lang="en-US" sz="2000" i="1" dirty="0"/>
              <a:t>each year </a:t>
            </a:r>
            <a:r>
              <a:rPr lang="en-US" sz="2000" dirty="0"/>
              <a:t>to run/operate?</a:t>
            </a:r>
          </a:p>
        </p:txBody>
      </p:sp>
      <p:sp>
        <p:nvSpPr>
          <p:cNvPr id="13" name="TextBox 12"/>
          <p:cNvSpPr txBox="1"/>
          <p:nvPr/>
        </p:nvSpPr>
        <p:spPr>
          <a:xfrm>
            <a:off x="182880" y="2565513"/>
            <a:ext cx="1956816" cy="1323439"/>
          </a:xfrm>
          <a:prstGeom prst="rect">
            <a:avLst/>
          </a:prstGeom>
          <a:noFill/>
        </p:spPr>
        <p:txBody>
          <a:bodyPr wrap="square" rtlCol="0">
            <a:spAutoFit/>
          </a:bodyPr>
          <a:lstStyle/>
          <a:p>
            <a:r>
              <a:rPr lang="en-US" sz="2000" b="1" dirty="0">
                <a:solidFill>
                  <a:schemeClr val="bg2">
                    <a:lumMod val="25000"/>
                  </a:schemeClr>
                </a:solidFill>
              </a:rPr>
              <a:t>Type:</a:t>
            </a:r>
          </a:p>
          <a:p>
            <a:r>
              <a:rPr lang="en-US" sz="2000" dirty="0">
                <a:solidFill>
                  <a:schemeClr val="bg2">
                    <a:lumMod val="25000"/>
                  </a:schemeClr>
                </a:solidFill>
              </a:rPr>
              <a:t>What primary energy resource does it use?</a:t>
            </a:r>
          </a:p>
        </p:txBody>
      </p:sp>
      <p:sp>
        <p:nvSpPr>
          <p:cNvPr id="16" name="TextBox 15"/>
          <p:cNvSpPr txBox="1"/>
          <p:nvPr/>
        </p:nvSpPr>
        <p:spPr>
          <a:xfrm>
            <a:off x="2056016" y="1816508"/>
            <a:ext cx="4267200" cy="707886"/>
          </a:xfrm>
          <a:prstGeom prst="rect">
            <a:avLst/>
          </a:prstGeom>
          <a:noFill/>
        </p:spPr>
        <p:txBody>
          <a:bodyPr wrap="square" rtlCol="0">
            <a:spAutoFit/>
          </a:bodyPr>
          <a:lstStyle/>
          <a:p>
            <a:r>
              <a:rPr lang="en-US" sz="2000" b="1" dirty="0">
                <a:solidFill>
                  <a:schemeClr val="accent2"/>
                </a:solidFill>
              </a:rPr>
              <a:t>Size: </a:t>
            </a:r>
            <a:br>
              <a:rPr lang="en-US" sz="2000" b="1" dirty="0">
                <a:solidFill>
                  <a:schemeClr val="accent2"/>
                </a:solidFill>
              </a:rPr>
            </a:br>
            <a:r>
              <a:rPr lang="en-US" sz="2000" dirty="0">
                <a:solidFill>
                  <a:schemeClr val="accent2"/>
                </a:solidFill>
              </a:rPr>
              <a:t>How much energy does it produce?</a:t>
            </a:r>
          </a:p>
        </p:txBody>
      </p:sp>
      <p:cxnSp>
        <p:nvCxnSpPr>
          <p:cNvPr id="18" name="Straight Arrow Connector 17">
            <a:extLst>
              <a:ext uri="{C183D7F6-B498-43B3-948B-1728B52AA6E4}">
                <adec:decorative xmlns:adec="http://schemas.microsoft.com/office/drawing/2017/decorative" val="1"/>
              </a:ext>
            </a:extLst>
          </p:cNvPr>
          <p:cNvCxnSpPr>
            <a:cxnSpLocks/>
            <a:endCxn id="5" idx="3"/>
          </p:cNvCxnSpPr>
          <p:nvPr/>
        </p:nvCxnSpPr>
        <p:spPr>
          <a:xfrm>
            <a:off x="2123661" y="3512521"/>
            <a:ext cx="4393294" cy="0"/>
          </a:xfrm>
          <a:prstGeom prst="straightConnector1">
            <a:avLst/>
          </a:prstGeom>
          <a:ln w="381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a:cxnSpLocks/>
          </p:cNvCxnSpPr>
          <p:nvPr/>
        </p:nvCxnSpPr>
        <p:spPr>
          <a:xfrm flipV="1">
            <a:off x="3759759" y="2568864"/>
            <a:ext cx="0" cy="1887389"/>
          </a:xfrm>
          <a:prstGeom prst="straightConnector1">
            <a:avLst/>
          </a:prstGeom>
          <a:ln w="381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279705E-F2C5-4E86-92D2-520D50510918}"/>
              </a:ext>
              <a:ext uri="{C183D7F6-B498-43B3-948B-1728B52AA6E4}">
                <adec:decorative xmlns:adec="http://schemas.microsoft.com/office/drawing/2017/decorative" val="1"/>
              </a:ext>
            </a:extLst>
          </p:cNvPr>
          <p:cNvGrpSpPr/>
          <p:nvPr/>
        </p:nvGrpSpPr>
        <p:grpSpPr>
          <a:xfrm>
            <a:off x="7772032" y="4164102"/>
            <a:ext cx="4275589" cy="1110884"/>
            <a:chOff x="7916411" y="3650754"/>
            <a:chExt cx="4275589" cy="1110884"/>
          </a:xfrm>
        </p:grpSpPr>
        <p:sp>
          <p:nvSpPr>
            <p:cNvPr id="10" name="TextBox 9"/>
            <p:cNvSpPr txBox="1"/>
            <p:nvPr/>
          </p:nvSpPr>
          <p:spPr>
            <a:xfrm>
              <a:off x="8036560" y="3650754"/>
              <a:ext cx="3951414" cy="707886"/>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rgbClr val="003F69"/>
                  </a:solidFill>
                </a:rPr>
                <a:t>Cost per piece 	= </a:t>
              </a:r>
              <a:r>
                <a:rPr lang="en-US" sz="2000" b="1" dirty="0">
                  <a:solidFill>
                    <a:srgbClr val="C00000"/>
                  </a:solidFill>
                </a:rPr>
                <a:t>63</a:t>
              </a:r>
              <a:r>
                <a:rPr lang="en-US" sz="2000" dirty="0">
                  <a:solidFill>
                    <a:srgbClr val="003F69"/>
                  </a:solidFill>
                </a:rPr>
                <a:t> + (</a:t>
              </a:r>
              <a:r>
                <a:rPr lang="en-US" sz="2000" b="1" dirty="0">
                  <a:solidFill>
                    <a:schemeClr val="tx1"/>
                  </a:solidFill>
                </a:rPr>
                <a:t>7</a:t>
              </a:r>
              <a:r>
                <a:rPr lang="en-US" sz="2000" dirty="0">
                  <a:solidFill>
                    <a:srgbClr val="003F69"/>
                  </a:solidFill>
                </a:rPr>
                <a:t> x 30)</a:t>
              </a:r>
            </a:p>
            <a:p>
              <a:r>
                <a:rPr lang="en-US" sz="2000" dirty="0">
                  <a:solidFill>
                    <a:srgbClr val="003F69"/>
                  </a:solidFill>
                </a:rPr>
                <a:t>		= 273</a:t>
              </a:r>
            </a:p>
          </p:txBody>
        </p:sp>
        <p:sp>
          <p:nvSpPr>
            <p:cNvPr id="6" name="TextBox 5"/>
            <p:cNvSpPr txBox="1"/>
            <p:nvPr/>
          </p:nvSpPr>
          <p:spPr>
            <a:xfrm>
              <a:off x="7916411" y="4392306"/>
              <a:ext cx="4275589" cy="369332"/>
            </a:xfrm>
            <a:prstGeom prst="rect">
              <a:avLst/>
            </a:prstGeom>
            <a:noFill/>
          </p:spPr>
          <p:txBody>
            <a:bodyPr wrap="square" rtlCol="0">
              <a:spAutoFit/>
            </a:bodyPr>
            <a:lstStyle/>
            <a:p>
              <a:r>
                <a:rPr lang="en-US" dirty="0"/>
                <a:t>Lifetime: All energy pieces will last 30 years</a:t>
              </a:r>
            </a:p>
          </p:txBody>
        </p:sp>
      </p:grpSp>
      <p:sp>
        <p:nvSpPr>
          <p:cNvPr id="2" name="Title 1">
            <a:extLst>
              <a:ext uri="{FF2B5EF4-FFF2-40B4-BE49-F238E27FC236}">
                <a16:creationId xmlns:a16="http://schemas.microsoft.com/office/drawing/2014/main" id="{ED6A6FCD-B3BB-472D-B05F-2D63C9E09B0D}"/>
              </a:ext>
            </a:extLst>
          </p:cNvPr>
          <p:cNvSpPr>
            <a:spLocks noGrp="1"/>
          </p:cNvSpPr>
          <p:nvPr>
            <p:ph type="title"/>
          </p:nvPr>
        </p:nvSpPr>
        <p:spPr/>
        <p:txBody>
          <a:bodyPr>
            <a:normAutofit/>
          </a:bodyPr>
          <a:lstStyle/>
          <a:p>
            <a:r>
              <a:rPr lang="en-US" dirty="0"/>
              <a:t>Round 1: Parts of the energy pieces</a:t>
            </a:r>
          </a:p>
        </p:txBody>
      </p:sp>
      <p:sp>
        <p:nvSpPr>
          <p:cNvPr id="22" name="TextBox 21">
            <a:extLst>
              <a:ext uri="{FF2B5EF4-FFF2-40B4-BE49-F238E27FC236}">
                <a16:creationId xmlns:a16="http://schemas.microsoft.com/office/drawing/2014/main" id="{9D4927DB-274A-4725-897D-A4DE7358F223}"/>
              </a:ext>
            </a:extLst>
          </p:cNvPr>
          <p:cNvSpPr txBox="1"/>
          <p:nvPr/>
        </p:nvSpPr>
        <p:spPr>
          <a:xfrm>
            <a:off x="1997538" y="4768088"/>
            <a:ext cx="2732986" cy="1015663"/>
          </a:xfrm>
          <a:prstGeom prst="rect">
            <a:avLst/>
          </a:prstGeom>
          <a:noFill/>
        </p:spPr>
        <p:txBody>
          <a:bodyPr wrap="square" rtlCol="0">
            <a:spAutoFit/>
          </a:bodyPr>
          <a:lstStyle/>
          <a:p>
            <a:r>
              <a:rPr lang="en-US" sz="2000" b="1" dirty="0">
                <a:solidFill>
                  <a:schemeClr val="accent6">
                    <a:lumMod val="75000"/>
                  </a:schemeClr>
                </a:solidFill>
              </a:rPr>
              <a:t>CO</a:t>
            </a:r>
            <a:r>
              <a:rPr lang="en-US" sz="2000" b="1" baseline="-25000" dirty="0">
                <a:solidFill>
                  <a:schemeClr val="accent6">
                    <a:lumMod val="75000"/>
                  </a:schemeClr>
                </a:solidFill>
              </a:rPr>
              <a:t>2</a:t>
            </a:r>
            <a:r>
              <a:rPr lang="en-US" sz="2000" b="1" dirty="0">
                <a:solidFill>
                  <a:schemeClr val="accent6">
                    <a:lumMod val="75000"/>
                  </a:schemeClr>
                </a:solidFill>
              </a:rPr>
              <a:t> emissions:</a:t>
            </a:r>
          </a:p>
          <a:p>
            <a:r>
              <a:rPr lang="en-US" sz="2000" dirty="0">
                <a:solidFill>
                  <a:schemeClr val="accent6">
                    <a:lumMod val="75000"/>
                  </a:schemeClr>
                </a:solidFill>
              </a:rPr>
              <a:t>How much CO</a:t>
            </a:r>
            <a:r>
              <a:rPr lang="en-US" sz="2000" baseline="-25000" dirty="0">
                <a:solidFill>
                  <a:schemeClr val="accent6">
                    <a:lumMod val="75000"/>
                  </a:schemeClr>
                </a:solidFill>
              </a:rPr>
              <a:t>2</a:t>
            </a:r>
            <a:r>
              <a:rPr lang="en-US" sz="2000" dirty="0">
                <a:solidFill>
                  <a:schemeClr val="accent6">
                    <a:lumMod val="75000"/>
                  </a:schemeClr>
                </a:solidFill>
              </a:rPr>
              <a:t> does it produce </a:t>
            </a:r>
            <a:r>
              <a:rPr lang="en-US" sz="2000" i="1" dirty="0">
                <a:solidFill>
                  <a:schemeClr val="accent6">
                    <a:lumMod val="75000"/>
                  </a:schemeClr>
                </a:solidFill>
              </a:rPr>
              <a:t>each year</a:t>
            </a:r>
            <a:r>
              <a:rPr lang="en-US" sz="2000" dirty="0">
                <a:solidFill>
                  <a:schemeClr val="accent6">
                    <a:lumMod val="75000"/>
                  </a:schemeClr>
                </a:solidFill>
              </a:rPr>
              <a:t>?</a:t>
            </a:r>
          </a:p>
        </p:txBody>
      </p:sp>
      <p:sp>
        <p:nvSpPr>
          <p:cNvPr id="23" name="TextBox 22">
            <a:extLst>
              <a:ext uri="{FF2B5EF4-FFF2-40B4-BE49-F238E27FC236}">
                <a16:creationId xmlns:a16="http://schemas.microsoft.com/office/drawing/2014/main" id="{E8611FAF-905B-4A1B-AC67-4DF7BF2362E2}"/>
              </a:ext>
            </a:extLst>
          </p:cNvPr>
          <p:cNvSpPr txBox="1"/>
          <p:nvPr/>
        </p:nvSpPr>
        <p:spPr>
          <a:xfrm>
            <a:off x="199529" y="4109677"/>
            <a:ext cx="1836749" cy="1631216"/>
          </a:xfrm>
          <a:prstGeom prst="rect">
            <a:avLst/>
          </a:prstGeom>
          <a:noFill/>
        </p:spPr>
        <p:txBody>
          <a:bodyPr wrap="square" rtlCol="0">
            <a:spAutoFit/>
          </a:bodyPr>
          <a:lstStyle/>
          <a:p>
            <a:r>
              <a:rPr lang="en-US" sz="2000" b="1" dirty="0">
                <a:solidFill>
                  <a:srgbClr val="0070C0"/>
                </a:solidFill>
              </a:rPr>
              <a:t>AQ Impacts</a:t>
            </a:r>
            <a:r>
              <a:rPr lang="en-US" sz="2000" dirty="0">
                <a:solidFill>
                  <a:srgbClr val="0070C0"/>
                </a:solidFill>
              </a:rPr>
              <a:t>: How much air pollution is produced? Scale of 0-3</a:t>
            </a:r>
          </a:p>
        </p:txBody>
      </p:sp>
      <p:sp>
        <p:nvSpPr>
          <p:cNvPr id="20" name="Rectangle 19">
            <a:extLst>
              <a:ext uri="{FF2B5EF4-FFF2-40B4-BE49-F238E27FC236}">
                <a16:creationId xmlns:a16="http://schemas.microsoft.com/office/drawing/2014/main" id="{17E27AB3-BC09-4AE5-BF0B-3EDD516A3287}"/>
              </a:ext>
            </a:extLst>
          </p:cNvPr>
          <p:cNvSpPr/>
          <p:nvPr/>
        </p:nvSpPr>
        <p:spPr>
          <a:xfrm>
            <a:off x="1716503" y="6185918"/>
            <a:ext cx="9352549" cy="461665"/>
          </a:xfrm>
          <a:prstGeom prst="rect">
            <a:avLst/>
          </a:prstGeom>
        </p:spPr>
        <p:txBody>
          <a:bodyPr wrap="square">
            <a:spAutoFit/>
          </a:bodyPr>
          <a:lstStyle/>
          <a:p>
            <a:r>
              <a:rPr lang="en-US" sz="2400" b="1" i="1" dirty="0">
                <a:solidFill>
                  <a:schemeClr val="accent5">
                    <a:lumMod val="75000"/>
                  </a:schemeClr>
                </a:solidFill>
              </a:rPr>
              <a:t>Round 1:  Cost per piece = </a:t>
            </a:r>
            <a:r>
              <a:rPr lang="en-US" sz="2400" b="1" i="1" dirty="0">
                <a:solidFill>
                  <a:srgbClr val="C00000"/>
                </a:solidFill>
              </a:rPr>
              <a:t>Purchase cost </a:t>
            </a:r>
            <a:r>
              <a:rPr lang="en-US" sz="2400" b="1" i="1" dirty="0">
                <a:solidFill>
                  <a:schemeClr val="accent5">
                    <a:lumMod val="75000"/>
                  </a:schemeClr>
                </a:solidFill>
              </a:rPr>
              <a:t>+ (</a:t>
            </a:r>
            <a:r>
              <a:rPr lang="en-US" sz="2400" b="1" i="1" dirty="0"/>
              <a:t>Annual Cost </a:t>
            </a:r>
            <a:r>
              <a:rPr lang="en-US" sz="2400" b="1" i="1" dirty="0">
                <a:solidFill>
                  <a:schemeClr val="accent5">
                    <a:lumMod val="75000"/>
                  </a:schemeClr>
                </a:solidFill>
              </a:rPr>
              <a:t>x 30)</a:t>
            </a:r>
            <a:endParaRPr lang="en-US" sz="2400" b="1" dirty="0">
              <a:solidFill>
                <a:schemeClr val="accent5">
                  <a:lumMod val="75000"/>
                </a:schemeClr>
              </a:solidFill>
            </a:endParaRPr>
          </a:p>
        </p:txBody>
      </p:sp>
    </p:spTree>
    <p:extLst>
      <p:ext uri="{BB962C8B-B14F-4D97-AF65-F5344CB8AC3E}">
        <p14:creationId xmlns:p14="http://schemas.microsoft.com/office/powerpoint/2010/main" val="23137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6"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899BF38-6837-4B6E-80C9-E2A509111537}">
  <ds:schemaRefs>
    <ds:schemaRef ds:uri="ESRI.ArcGIS.Mapping.OfficeIntegration.PowerPointInfo"/>
  </ds:schemaRefs>
</ds:datastoreItem>
</file>

<file path=customXml/itemProps2.xml><?xml version="1.0" encoding="utf-8"?>
<ds:datastoreItem xmlns:ds="http://schemas.openxmlformats.org/officeDocument/2006/customXml" ds:itemID="{CEC8D3A2-5133-4B4E-B5EE-037B6BF93594}">
  <ds:schemaRefs>
    <ds:schemaRef ds:uri="ESRI.ArcGIS.Mapping.OfficeIntegration.PowerPointInfo"/>
  </ds:schemaRefs>
</ds:datastoreItem>
</file>

<file path=customXml/itemProps3.xml><?xml version="1.0" encoding="utf-8"?>
<ds:datastoreItem xmlns:ds="http://schemas.openxmlformats.org/officeDocument/2006/customXml" ds:itemID="{9162A52B-7028-47B6-90E8-7129D5F2168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1360</TotalTime>
  <Words>3569</Words>
  <Application>Microsoft Office PowerPoint</Application>
  <PresentationFormat>Widescreen</PresentationFormat>
  <Paragraphs>305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Welcome to  GENERATE: The Game of Energy Choices</vt:lpstr>
      <vt:lpstr>Energy 101: The big picture</vt:lpstr>
      <vt:lpstr>Connecting the dots</vt:lpstr>
      <vt:lpstr>Connecting the dots</vt:lpstr>
      <vt:lpstr>Energy and our environment: why it matters</vt:lpstr>
      <vt:lpstr>Generate: The Game of Energy Choices</vt:lpstr>
      <vt:lpstr>The game board = the “grid”</vt:lpstr>
      <vt:lpstr>Types of energy pieces</vt:lpstr>
      <vt:lpstr>Round 1: Parts of the energy pieces</vt:lpstr>
      <vt:lpstr>Let’s play!</vt:lpstr>
      <vt:lpstr>Round 2: CO2 price + more renewables</vt:lpstr>
      <vt:lpstr>Round 3+: Higher CO2 price + efficiency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to  GENERATE: The Game of Energy Choices</dc:title>
  <dc:subject>How to play the Generate game</dc:subject>
  <dc:creator>US EPA, ORD, CEMM, Air Methods and Characterization Division</dc:creator>
  <cp:keywords>Generate Game, Generate, How to play</cp:keywords>
  <cp:lastModifiedBy>Tarpley, Keith</cp:lastModifiedBy>
  <cp:revision>30</cp:revision>
  <dcterms:created xsi:type="dcterms:W3CDTF">2021-04-26T15:08:53Z</dcterms:created>
  <dcterms:modified xsi:type="dcterms:W3CDTF">2021-08-18T19:27:05Z</dcterms:modified>
</cp:coreProperties>
</file>