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344400"/>
  <p:notesSz cx="6858000" cy="9144000"/>
  <p:defaultTextStyle>
    <a:defPPr>
      <a:defRPr lang="en-US"/>
    </a:defPPr>
    <a:lvl1pPr marL="0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1pPr>
    <a:lvl2pPr marL="562676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2pPr>
    <a:lvl3pPr marL="1125352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3pPr>
    <a:lvl4pPr marL="1688028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4pPr>
    <a:lvl5pPr marL="2250704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5pPr>
    <a:lvl6pPr marL="2813380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6pPr>
    <a:lvl7pPr marL="3376056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7pPr>
    <a:lvl8pPr marL="3938732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8pPr>
    <a:lvl9pPr marL="4501408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8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74"/>
    <a:srgbClr val="92278F"/>
    <a:srgbClr val="2777AA"/>
    <a:srgbClr val="5A91BB"/>
    <a:srgbClr val="F54C35"/>
    <a:srgbClr val="045F75"/>
    <a:srgbClr val="F5A81A"/>
    <a:srgbClr val="1E75A9"/>
    <a:srgbClr val="1C9742"/>
    <a:srgbClr val="ED2C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25" autoAdjust="0"/>
    <p:restoredTop sz="96400" autoAdjust="0"/>
  </p:normalViewPr>
  <p:slideViewPr>
    <p:cSldViewPr snapToGrid="0" showGuides="1">
      <p:cViewPr varScale="1">
        <p:scale>
          <a:sx n="47" d="100"/>
          <a:sy n="47" d="100"/>
        </p:scale>
        <p:origin x="1162" y="48"/>
      </p:cViewPr>
      <p:guideLst>
        <p:guide orient="horz" pos="3888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EE2B6F-5891-4A6D-A957-5287D867AF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812"/>
            <a:ext cx="9601200" cy="123407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6F4B90E-79D3-4CFE-9D02-CE0E9A7A3C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78369"/>
            <a:ext cx="9601200" cy="1367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30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9D8983-641D-4314-B3CF-D13BEB49E9D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812"/>
            <a:ext cx="9601200" cy="123407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C66856B-FF01-426D-8F9A-1C5D7106A56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78369"/>
            <a:ext cx="9601200" cy="1367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05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715430" rtl="0" eaLnBrk="1" latinLnBrk="0" hangingPunct="1">
        <a:lnSpc>
          <a:spcPct val="90000"/>
        </a:lnSpc>
        <a:spcBef>
          <a:spcPct val="0"/>
        </a:spcBef>
        <a:buNone/>
        <a:defRPr sz="34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8858" indent="-178858" algn="l" defTabSz="715430" rtl="0" eaLnBrk="1" latinLnBrk="0" hangingPunct="1">
        <a:lnSpc>
          <a:spcPct val="90000"/>
        </a:lnSpc>
        <a:spcBef>
          <a:spcPts val="783"/>
        </a:spcBef>
        <a:buFont typeface="Arial" panose="020B0604020202020204" pitchFamily="34" charset="0"/>
        <a:buChar char="•"/>
        <a:defRPr sz="2191" kern="1200">
          <a:solidFill>
            <a:schemeClr val="tx1"/>
          </a:solidFill>
          <a:latin typeface="+mn-lt"/>
          <a:ea typeface="+mn-ea"/>
          <a:cs typeface="+mn-cs"/>
        </a:defRPr>
      </a:lvl1pPr>
      <a:lvl2pPr marL="536573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2pPr>
      <a:lvl3pPr marL="894288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565" kern="1200">
          <a:solidFill>
            <a:schemeClr val="tx1"/>
          </a:solidFill>
          <a:latin typeface="+mn-lt"/>
          <a:ea typeface="+mn-ea"/>
          <a:cs typeface="+mn-cs"/>
        </a:defRPr>
      </a:lvl3pPr>
      <a:lvl4pPr marL="1252003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09" kern="1200">
          <a:solidFill>
            <a:schemeClr val="tx1"/>
          </a:solidFill>
          <a:latin typeface="+mn-lt"/>
          <a:ea typeface="+mn-ea"/>
          <a:cs typeface="+mn-cs"/>
        </a:defRPr>
      </a:lvl4pPr>
      <a:lvl5pPr marL="1609718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09" kern="1200">
          <a:solidFill>
            <a:schemeClr val="tx1"/>
          </a:solidFill>
          <a:latin typeface="+mn-lt"/>
          <a:ea typeface="+mn-ea"/>
          <a:cs typeface="+mn-cs"/>
        </a:defRPr>
      </a:lvl5pPr>
      <a:lvl6pPr marL="1967433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09" kern="1200">
          <a:solidFill>
            <a:schemeClr val="tx1"/>
          </a:solidFill>
          <a:latin typeface="+mn-lt"/>
          <a:ea typeface="+mn-ea"/>
          <a:cs typeface="+mn-cs"/>
        </a:defRPr>
      </a:lvl6pPr>
      <a:lvl7pPr marL="2325148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09" kern="1200">
          <a:solidFill>
            <a:schemeClr val="tx1"/>
          </a:solidFill>
          <a:latin typeface="+mn-lt"/>
          <a:ea typeface="+mn-ea"/>
          <a:cs typeface="+mn-cs"/>
        </a:defRPr>
      </a:lvl7pPr>
      <a:lvl8pPr marL="2682863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09" kern="1200">
          <a:solidFill>
            <a:schemeClr val="tx1"/>
          </a:solidFill>
          <a:latin typeface="+mn-lt"/>
          <a:ea typeface="+mn-ea"/>
          <a:cs typeface="+mn-cs"/>
        </a:defRPr>
      </a:lvl8pPr>
      <a:lvl9pPr marL="3040578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1pPr>
      <a:lvl2pPr marL="357715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2pPr>
      <a:lvl3pPr marL="715430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3pPr>
      <a:lvl4pPr marL="1073145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4pPr>
      <a:lvl5pPr marL="1430860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5pPr>
      <a:lvl6pPr marL="1788575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6pPr>
      <a:lvl7pPr marL="2146290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7pPr>
      <a:lvl8pPr marL="2504005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8pPr>
      <a:lvl9pPr marL="2861720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ead Free Kids for a Healthy Future logo">
            <a:extLst>
              <a:ext uri="{FF2B5EF4-FFF2-40B4-BE49-F238E27FC236}">
                <a16:creationId xmlns:a16="http://schemas.microsoft.com/office/drawing/2014/main" id="{B3469A76-9123-4FB2-82C9-385D4770A6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01" y="257332"/>
            <a:ext cx="2273818" cy="2820042"/>
          </a:xfrm>
          <a:prstGeom prst="rect">
            <a:avLst/>
          </a:prstGeom>
        </p:spPr>
      </p:pic>
      <p:sp>
        <p:nvSpPr>
          <p:cNvPr id="8" name="TextBox 1" descr="24–30&#10;">
            <a:extLst>
              <a:ext uri="{FF2B5EF4-FFF2-40B4-BE49-F238E27FC236}">
                <a16:creationId xmlns:a16="http://schemas.microsoft.com/office/drawing/2014/main" id="{56DB0F4F-842C-4226-A82A-BFD693C6F581}"/>
              </a:ext>
            </a:extLst>
          </p:cNvPr>
          <p:cNvSpPr txBox="1"/>
          <p:nvPr/>
        </p:nvSpPr>
        <p:spPr>
          <a:xfrm>
            <a:off x="5093800" y="377426"/>
            <a:ext cx="4545241" cy="998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891" dirty="0">
                <a:latin typeface="Arial Black" panose="020B0A04020102020204" pitchFamily="34" charset="0"/>
                <a:cs typeface="Arial" panose="020B0604020202020204" pitchFamily="34" charset="0"/>
              </a:rPr>
              <a:t>2</a:t>
            </a:r>
            <a:r>
              <a:rPr lang="es-ES" sz="5891" spc="736" dirty="0">
                <a:latin typeface="Arial Black" panose="020B0A04020102020204" pitchFamily="34" charset="0"/>
                <a:cs typeface="Arial" panose="020B0604020202020204" pitchFamily="34" charset="0"/>
              </a:rPr>
              <a:t>4–</a:t>
            </a:r>
            <a:r>
              <a:rPr lang="es-ES" sz="5891" dirty="0">
                <a:latin typeface="Arial Black" panose="020B0A04020102020204" pitchFamily="34" charset="0"/>
                <a:cs typeface="Arial" panose="020B0604020202020204" pitchFamily="34" charset="0"/>
              </a:rPr>
              <a:t>30</a:t>
            </a:r>
            <a:endParaRPr lang="es-ES" sz="589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1" descr="October">
            <a:extLst>
              <a:ext uri="{FF2B5EF4-FFF2-40B4-BE49-F238E27FC236}">
                <a16:creationId xmlns:a16="http://schemas.microsoft.com/office/drawing/2014/main" id="{EFA4FBBF-F922-4141-8DF5-477DD6594564}"/>
              </a:ext>
            </a:extLst>
          </p:cNvPr>
          <p:cNvSpPr txBox="1"/>
          <p:nvPr/>
        </p:nvSpPr>
        <p:spPr>
          <a:xfrm>
            <a:off x="5412214" y="1081502"/>
            <a:ext cx="3902111" cy="810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664" dirty="0" err="1">
                <a:latin typeface="Arial" panose="020B0604020202020204" pitchFamily="34" charset="0"/>
                <a:cs typeface="Arial" panose="020B0604020202020204" pitchFamily="34" charset="0"/>
              </a:rPr>
              <a:t>October</a:t>
            </a:r>
            <a:endParaRPr lang="es-ES" sz="466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Picture 26" descr="2021">
            <a:extLst>
              <a:ext uri="{FF2B5EF4-FFF2-40B4-BE49-F238E27FC236}">
                <a16:creationId xmlns:a16="http://schemas.microsoft.com/office/drawing/2014/main" id="{7509DB23-F3F8-442A-8FB8-0BE1F783DD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294" y="1861988"/>
            <a:ext cx="2540253" cy="1039193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B7C12993-9737-4C63-BD56-AE8D6496D9D4}"/>
              </a:ext>
            </a:extLst>
          </p:cNvPr>
          <p:cNvGrpSpPr/>
          <p:nvPr/>
        </p:nvGrpSpPr>
        <p:grpSpPr>
          <a:xfrm>
            <a:off x="549743" y="3010444"/>
            <a:ext cx="8536092" cy="7567769"/>
            <a:chOff x="549743" y="3010444"/>
            <a:chExt cx="8536092" cy="7567769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3957562C-476F-455B-9322-A3A0F011D11F}"/>
                </a:ext>
              </a:extLst>
            </p:cNvPr>
            <p:cNvGrpSpPr/>
            <p:nvPr/>
          </p:nvGrpSpPr>
          <p:grpSpPr>
            <a:xfrm>
              <a:off x="549743" y="3352606"/>
              <a:ext cx="8536092" cy="7225607"/>
              <a:chOff x="549743" y="3352606"/>
              <a:chExt cx="8536092" cy="7225607"/>
            </a:xfrm>
          </p:grpSpPr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011DAE8-475A-4F59-B999-603015F11082}"/>
                  </a:ext>
                </a:extLst>
              </p:cNvPr>
              <p:cNvSpPr txBox="1"/>
              <p:nvPr/>
            </p:nvSpPr>
            <p:spPr>
              <a:xfrm>
                <a:off x="3786569" y="8038351"/>
                <a:ext cx="2162536" cy="2138023"/>
              </a:xfrm>
              <a:prstGeom prst="rect">
                <a:avLst/>
              </a:prstGeom>
              <a:noFill/>
            </p:spPr>
            <p:txBody>
              <a:bodyPr wrap="square" rtlCol="0">
                <a:prstTxWarp prst="textArchDown">
                  <a:avLst>
                    <a:gd name="adj" fmla="val 18635512"/>
                  </a:avLst>
                </a:prstTxWarp>
                <a:spAutoFit/>
              </a:bodyPr>
              <a:lstStyle/>
              <a:p>
                <a:pPr algn="ctr">
                  <a:lnSpc>
                    <a:spcPts val="2455"/>
                  </a:lnSpc>
                </a:pPr>
                <a:r>
                  <a:rPr lang="es-ES" sz="2200" b="1" dirty="0">
                    <a:solidFill>
                      <a:srgbClr val="F54C35"/>
                    </a:solidFill>
                    <a:latin typeface="Lucida Sans" panose="020B0602030504020204" pitchFamily="34" charset="0"/>
                    <a:ea typeface="Adobe Heiti Std R" panose="020B0400000000000000" pitchFamily="34" charset="-128"/>
                  </a:rPr>
                  <a:t>Get your Home Tested</a:t>
                </a:r>
              </a:p>
            </p:txBody>
          </p:sp>
          <p:sp>
            <p:nvSpPr>
              <p:cNvPr id="18" name="TextBox 2" descr="Blue circle with text: National Lead Poisoning Prevention Week">
                <a:extLst>
                  <a:ext uri="{FF2B5EF4-FFF2-40B4-BE49-F238E27FC236}">
                    <a16:creationId xmlns:a16="http://schemas.microsoft.com/office/drawing/2014/main" id="{80B2D097-E9EF-4C24-97E9-57A670478E8D}"/>
                  </a:ext>
                </a:extLst>
              </p:cNvPr>
              <p:cNvSpPr txBox="1"/>
              <p:nvPr/>
            </p:nvSpPr>
            <p:spPr>
              <a:xfrm>
                <a:off x="3036514" y="4356967"/>
                <a:ext cx="3692792" cy="2996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3200" b="1" spc="-184" dirty="0" err="1">
                    <a:solidFill>
                      <a:schemeClr val="bg1"/>
                    </a:solidFill>
                    <a:latin typeface="Lucida Sans" panose="020B0602030504020204" pitchFamily="34" charset="0"/>
                  </a:rPr>
                  <a:t>National</a:t>
                </a:r>
                <a:endParaRPr lang="es-ES" sz="3200" b="1" spc="-184" dirty="0">
                  <a:solidFill>
                    <a:schemeClr val="bg1"/>
                  </a:solidFill>
                  <a:latin typeface="Lucida Sans" panose="020B0602030504020204" pitchFamily="34" charset="0"/>
                </a:endParaRPr>
              </a:p>
              <a:p>
                <a:pPr algn="ctr"/>
                <a:r>
                  <a:rPr lang="es-ES" sz="4000" b="1" spc="-184" dirty="0">
                    <a:solidFill>
                      <a:schemeClr val="bg1"/>
                    </a:solidFill>
                    <a:latin typeface="Lucida Sans" panose="020B0602030504020204" pitchFamily="34" charset="0"/>
                  </a:rPr>
                  <a:t>LEAD</a:t>
                </a:r>
              </a:p>
              <a:p>
                <a:pPr algn="ctr"/>
                <a:r>
                  <a:rPr lang="es-ES" sz="4000" b="1" spc="-184" dirty="0">
                    <a:solidFill>
                      <a:schemeClr val="bg1"/>
                    </a:solidFill>
                    <a:latin typeface="Lucida Sans" panose="020B0602030504020204" pitchFamily="34" charset="0"/>
                  </a:rPr>
                  <a:t> POISONING</a:t>
                </a:r>
              </a:p>
              <a:p>
                <a:pPr algn="ctr"/>
                <a:r>
                  <a:rPr lang="es-ES" sz="4000" b="1" spc="-184" dirty="0">
                    <a:solidFill>
                      <a:schemeClr val="bg1"/>
                    </a:solidFill>
                    <a:latin typeface="Lucida Sans" panose="020B0602030504020204" pitchFamily="34" charset="0"/>
                  </a:rPr>
                  <a:t>PREVENTION</a:t>
                </a:r>
              </a:p>
              <a:p>
                <a:pPr algn="ctr"/>
                <a:r>
                  <a:rPr lang="es-ES" sz="3200" b="1" spc="-184" dirty="0" err="1">
                    <a:solidFill>
                      <a:schemeClr val="bg1"/>
                    </a:solidFill>
                    <a:latin typeface="Lucida Sans" panose="020B0602030504020204" pitchFamily="34" charset="0"/>
                  </a:rPr>
                  <a:t>Week</a:t>
                </a:r>
                <a:endParaRPr lang="es-ES" sz="3200" b="1" spc="-184" dirty="0">
                  <a:solidFill>
                    <a:schemeClr val="bg1"/>
                  </a:solidFill>
                  <a:latin typeface="Lucida Sans" panose="020B0602030504020204" pitchFamily="34" charset="0"/>
                </a:endParaRPr>
              </a:p>
            </p:txBody>
          </p:sp>
          <p:sp>
            <p:nvSpPr>
              <p:cNvPr id="21" name="Title 15" descr="#LeadFreeKids&#10;">
                <a:extLst>
                  <a:ext uri="{FF2B5EF4-FFF2-40B4-BE49-F238E27FC236}">
                    <a16:creationId xmlns:a16="http://schemas.microsoft.com/office/drawing/2014/main" id="{9F231CDA-9D27-4811-B247-2D2A328EE5C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49743" y="10051888"/>
                <a:ext cx="2905374" cy="526325"/>
              </a:xfrm>
              <a:prstGeom prst="rect">
                <a:avLst/>
              </a:prstGeom>
            </p:spPr>
            <p:txBody>
              <a:bodyPr/>
              <a:lstStyle>
                <a:lvl1pPr algn="l" defTabSz="58293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1000" kern="1200">
                    <a:solidFill>
                      <a:srgbClr val="F5A81A"/>
                    </a:solidFill>
                    <a:latin typeface="Lucida Sans" panose="020B0602030504020204" pitchFamily="34" charset="0"/>
                    <a:ea typeface="+mj-ea"/>
                    <a:cs typeface="+mj-cs"/>
                  </a:defRPr>
                </a:lvl1pPr>
              </a:lstStyle>
              <a:p>
                <a:pPr algn="ctr">
                  <a:lnSpc>
                    <a:spcPct val="100000"/>
                  </a:lnSpc>
                </a:pPr>
                <a:r>
                  <a:rPr lang="en-US" sz="2700" b="1" spc="61" dirty="0">
                    <a:solidFill>
                      <a:srgbClr val="002D74"/>
                    </a:solidFill>
                  </a:rPr>
                  <a:t>#LeadFreeKids</a:t>
                </a:r>
              </a:p>
            </p:txBody>
          </p:sp>
          <p:sp>
            <p:nvSpPr>
              <p:cNvPr id="22" name="Title 15" descr="#NLPPW2021&#10;">
                <a:extLst>
                  <a:ext uri="{FF2B5EF4-FFF2-40B4-BE49-F238E27FC236}">
                    <a16:creationId xmlns:a16="http://schemas.microsoft.com/office/drawing/2014/main" id="{DB9E4816-9D44-45F7-ABE6-C9D1D50BE4C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80461" y="10051888"/>
                <a:ext cx="2905374" cy="526325"/>
              </a:xfrm>
              <a:prstGeom prst="rect">
                <a:avLst/>
              </a:prstGeom>
            </p:spPr>
            <p:txBody>
              <a:bodyPr/>
              <a:lstStyle>
                <a:lvl1pPr algn="l" defTabSz="58293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1000" kern="1200">
                    <a:solidFill>
                      <a:srgbClr val="F5A81A"/>
                    </a:solidFill>
                    <a:latin typeface="Lucida Sans" panose="020B0602030504020204" pitchFamily="34" charset="0"/>
                    <a:ea typeface="+mj-ea"/>
                    <a:cs typeface="+mj-cs"/>
                  </a:defRPr>
                </a:lvl1pPr>
              </a:lstStyle>
              <a:p>
                <a:pPr algn="ctr">
                  <a:lnSpc>
                    <a:spcPct val="100000"/>
                  </a:lnSpc>
                </a:pPr>
                <a:r>
                  <a:rPr lang="en-US" sz="2700" b="1" spc="61" dirty="0">
                    <a:solidFill>
                      <a:srgbClr val="002D74"/>
                    </a:solidFill>
                  </a:rPr>
                  <a:t>#NLPPW2021</a:t>
                </a:r>
              </a:p>
            </p:txBody>
          </p:sp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896E6705-14C0-4FBA-A8D7-A9159CD59E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6950254" y="3352606"/>
                <a:ext cx="1647392" cy="1647392"/>
              </a:xfrm>
              <a:prstGeom prst="rect">
                <a:avLst/>
              </a:prstGeom>
            </p:spPr>
          </p:pic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1E96998F-83C7-404A-AE2B-BF981450B4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1201210" y="3352606"/>
                <a:ext cx="1647392" cy="1647392"/>
              </a:xfrm>
              <a:prstGeom prst="rect">
                <a:avLst/>
              </a:prstGeom>
            </p:spPr>
          </p:pic>
          <p:pic>
            <p:nvPicPr>
              <p:cNvPr id="26" name="Picture 25" descr="Icon of house">
                <a:extLst>
                  <a:ext uri="{FF2B5EF4-FFF2-40B4-BE49-F238E27FC236}">
                    <a16:creationId xmlns:a16="http://schemas.microsoft.com/office/drawing/2014/main" id="{55E6C97C-44A6-4365-ADE8-D827EEE609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4044261" y="8305108"/>
                <a:ext cx="1647392" cy="1647392"/>
              </a:xfrm>
              <a:prstGeom prst="rect">
                <a:avLst/>
              </a:prstGeom>
            </p:spPr>
          </p:pic>
        </p:grpSp>
        <p:sp>
          <p:nvSpPr>
            <p:cNvPr id="19" name="TextBox 18" descr="Icon of a family">
              <a:extLst>
                <a:ext uri="{FF2B5EF4-FFF2-40B4-BE49-F238E27FC236}">
                  <a16:creationId xmlns:a16="http://schemas.microsoft.com/office/drawing/2014/main" id="{B872EF6E-8019-4327-B355-66356133617B}"/>
                </a:ext>
              </a:extLst>
            </p:cNvPr>
            <p:cNvSpPr txBox="1"/>
            <p:nvPr/>
          </p:nvSpPr>
          <p:spPr>
            <a:xfrm rot="19225480">
              <a:off x="6647483" y="3018382"/>
              <a:ext cx="2181537" cy="2253696"/>
            </a:xfrm>
            <a:prstGeom prst="rect">
              <a:avLst/>
            </a:prstGeom>
            <a:noFill/>
          </p:spPr>
          <p:txBody>
            <a:bodyPr wrap="square" rtlCol="0">
              <a:prstTxWarp prst="textArchDown">
                <a:avLst>
                  <a:gd name="adj" fmla="val 19230619"/>
                </a:avLst>
              </a:prstTxWarp>
              <a:spAutoFit/>
            </a:bodyPr>
            <a:lstStyle/>
            <a:p>
              <a:pPr algn="ctr">
                <a:lnSpc>
                  <a:spcPts val="2455"/>
                </a:lnSpc>
              </a:pPr>
              <a:r>
                <a:rPr lang="en-US" sz="2200" b="1" dirty="0">
                  <a:solidFill>
                    <a:srgbClr val="2777AA"/>
                  </a:solidFill>
                  <a:latin typeface="Lucida Sans" panose="020B0602030504020204" pitchFamily="34" charset="0"/>
                  <a:ea typeface="Adobe Heiti Std R" panose="020B0400000000000000" pitchFamily="34" charset="-128"/>
                </a:rPr>
                <a:t>Get your Child Tested</a:t>
              </a:r>
            </a:p>
          </p:txBody>
        </p:sp>
        <p:sp>
          <p:nvSpPr>
            <p:cNvPr id="20" name="TextBox 19" descr="Icon of a laptop">
              <a:extLst>
                <a:ext uri="{FF2B5EF4-FFF2-40B4-BE49-F238E27FC236}">
                  <a16:creationId xmlns:a16="http://schemas.microsoft.com/office/drawing/2014/main" id="{D1A6A545-F13E-4754-A6BD-16F1B4930003}"/>
                </a:ext>
              </a:extLst>
            </p:cNvPr>
            <p:cNvSpPr txBox="1"/>
            <p:nvPr/>
          </p:nvSpPr>
          <p:spPr>
            <a:xfrm rot="1658412">
              <a:off x="963712" y="3010444"/>
              <a:ext cx="2155439" cy="2243365"/>
            </a:xfrm>
            <a:prstGeom prst="rect">
              <a:avLst/>
            </a:prstGeom>
            <a:noFill/>
          </p:spPr>
          <p:txBody>
            <a:bodyPr wrap="square" rtlCol="0">
              <a:prstTxWarp prst="textArchDown">
                <a:avLst>
                  <a:gd name="adj" fmla="val 19317565"/>
                </a:avLst>
              </a:prstTxWarp>
              <a:spAutoFit/>
            </a:bodyPr>
            <a:lstStyle/>
            <a:p>
              <a:pPr algn="ctr">
                <a:lnSpc>
                  <a:spcPts val="2455"/>
                </a:lnSpc>
              </a:pPr>
              <a:r>
                <a:rPr lang="en-US" sz="2200" b="1" dirty="0">
                  <a:solidFill>
                    <a:srgbClr val="92278F"/>
                  </a:solidFill>
                  <a:latin typeface="Lucida Sans" panose="020B0602030504020204" pitchFamily="34" charset="0"/>
                  <a:ea typeface="Adobe Heiti Std R" panose="020B0400000000000000" pitchFamily="34" charset="-128"/>
                </a:rPr>
                <a:t>Get the Facts</a:t>
              </a:r>
            </a:p>
          </p:txBody>
        </p:sp>
      </p:grpSp>
      <p:pic>
        <p:nvPicPr>
          <p:cNvPr id="29" name="Picture 28" descr="EPA logo, U.S. Department of Housing and Urban Development logo, Office of Lead Hazard Control and Healthy Homes logo, Department of Health and Human Services logo, and CDC logo">
            <a:extLst>
              <a:ext uri="{FF2B5EF4-FFF2-40B4-BE49-F238E27FC236}">
                <a16:creationId xmlns:a16="http://schemas.microsoft.com/office/drawing/2014/main" id="{27CDFC02-CA47-4886-B88E-5FF028C9331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569" y="10678565"/>
            <a:ext cx="7736062" cy="1168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212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E555EE6AEA6F4E90DC1EE56A20DF84" ma:contentTypeVersion="12" ma:contentTypeDescription="Create a new document." ma:contentTypeScope="" ma:versionID="bab1276dae7e759baa816131c5590135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9d61d8fb-a99e-4f97-bee3-1c0c42237d32" xmlns:ns6="8208de43-a64f-47b6-af23-f340daf30859" targetNamespace="http://schemas.microsoft.com/office/2006/metadata/properties" ma:root="true" ma:fieldsID="e4b478ed07199bcfc5ae6fb916156e06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9d61d8fb-a99e-4f97-bee3-1c0c42237d32"/>
    <xsd:import namespace="8208de43-a64f-47b6-af23-f340daf30859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5:MediaServiceMetadata" minOccurs="0"/>
                <xsd:element ref="ns5:MediaServiceFastMetadata" minOccurs="0"/>
                <xsd:element ref="ns6:SharedWithUsers" minOccurs="0"/>
                <xsd:element ref="ns6:SharedWithDetails" minOccurs="0"/>
                <xsd:element ref="ns5:MediaServiceDateTaken" minOccurs="0"/>
                <xsd:element ref="ns5:MediaServiceAutoTags" minOccurs="0"/>
                <xsd:element ref="ns5:MediaServiceGenerationTime" minOccurs="0"/>
                <xsd:element ref="ns5:MediaServiceEventHashCode" minOccurs="0"/>
                <xsd:element ref="ns5:MediaServiceOCR" minOccurs="0"/>
                <xsd:element ref="ns5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hidden="true" ma:list="{3eea9a90-c9c7-4cb4-b15a-d2a3718b7468}" ma:internalName="TaxCatchAllLabel" ma:readOnly="true" ma:showField="CatchAllDataLabel" ma:web="8208de43-a64f-47b6-af23-f340daf308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hidden="true" ma:list="{3eea9a90-c9c7-4cb4-b15a-d2a3718b7468}" ma:internalName="TaxCatchAll" ma:showField="CatchAllData" ma:web="8208de43-a64f-47b6-af23-f340daf308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61d8fb-a99e-4f97-bee3-1c0c42237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3" nillable="true" ma:displayName="Tags" ma:internalName="MediaServiceAutoTags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08de43-a64f-47b6-af23-f340daf30859" elementFormDefault="qualified">
    <xsd:import namespace="http://schemas.microsoft.com/office/2006/documentManagement/types"/>
    <xsd:import namespace="http://schemas.microsoft.com/office/infopath/2007/PartnerControls"/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cord xmlns="4ffa91fb-a0ff-4ac5-b2db-65c790d184a4">Shared</Record>
    <Language xmlns="http://schemas.microsoft.com/sharepoint/v3">English</Language>
    <Document_x0020_Creation_x0020_Date xmlns="4ffa91fb-a0ff-4ac5-b2db-65c790d184a4">2021-09-20T09:22:46+00:00</Document_x0020_Creation_x0020_Date>
    <_Source xmlns="http://schemas.microsoft.com/sharepoint/v3/fields" xsi:nil="true"/>
    <j747ac98061d40f0aa7bd47e1db5675d xmlns="4ffa91fb-a0ff-4ac5-b2db-65c790d184a4">
      <Terms xmlns="http://schemas.microsoft.com/office/infopath/2007/PartnerControls"/>
    </j747ac98061d40f0aa7bd47e1db5675d>
    <External_x0020_Contributor xmlns="4ffa91fb-a0ff-4ac5-b2db-65c790d184a4" xsi:nil="true"/>
    <TaxKeywordTaxHTField xmlns="4ffa91fb-a0ff-4ac5-b2db-65c790d184a4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ec114f52-dfc4-42f0-8de8-be9560ad6ded</TermId>
        </TermInfo>
        <TermInfo xmlns="http://schemas.microsoft.com/office/infopath/2007/PartnerControls">
          <TermName xmlns="http://schemas.microsoft.com/office/infopath/2007/PartnerControls">2021</TermName>
          <TermId xmlns="http://schemas.microsoft.com/office/infopath/2007/PartnerControls">30854fc6-772e-457d-af88-f9008b0eb132</TermId>
        </TermInfo>
        <TermInfo xmlns="http://schemas.microsoft.com/office/infopath/2007/PartnerControls">
          <TermName xmlns="http://schemas.microsoft.com/office/infopath/2007/PartnerControls">National Flyer</TermName>
          <TermId xmlns="http://schemas.microsoft.com/office/infopath/2007/PartnerControls">b7273c49-3181-4dd4-8413-a49a7900a696</TermId>
        </TermInfo>
      </Terms>
    </TaxKeywordTaxHTField>
    <Rights xmlns="4ffa91fb-a0ff-4ac5-b2db-65c790d184a4" xsi:nil="true"/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>
      <Value>537</Value>
      <Value>536</Value>
      <Value>535</Value>
    </TaxCatchAll>
  </documentManagement>
</p:properties>
</file>

<file path=customXml/itemProps1.xml><?xml version="1.0" encoding="utf-8"?>
<ds:datastoreItem xmlns:ds="http://schemas.openxmlformats.org/officeDocument/2006/customXml" ds:itemID="{ECF5CD00-D147-4A07-946A-EFB8E20E5623}"/>
</file>

<file path=customXml/itemProps2.xml><?xml version="1.0" encoding="utf-8"?>
<ds:datastoreItem xmlns:ds="http://schemas.openxmlformats.org/officeDocument/2006/customXml" ds:itemID="{0CEDB9BD-509F-4140-B131-8169EBF7E438}"/>
</file>

<file path=customXml/itemProps3.xml><?xml version="1.0" encoding="utf-8"?>
<ds:datastoreItem xmlns:ds="http://schemas.openxmlformats.org/officeDocument/2006/customXml" ds:itemID="{67C00803-3F5B-4405-9D32-DFB72CB7969F}"/>
</file>

<file path=customXml/itemProps4.xml><?xml version="1.0" encoding="utf-8"?>
<ds:datastoreItem xmlns:ds="http://schemas.openxmlformats.org/officeDocument/2006/customXml" ds:itemID="{AAE3D06F-B3C9-43EE-A87B-9406A3462DD4}"/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23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Lucida Sans</vt:lpstr>
      <vt:lpstr>Office Theme</vt:lpstr>
      <vt:lpstr>PowerPoint Presentation</vt:lpstr>
    </vt:vector>
  </TitlesOfParts>
  <Company>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Flyer English 2021</dc:title>
  <dc:subject>National Flyer English 2021</dc:subject>
  <dc:creator>EPA</dc:creator>
  <cp:keywords>National Flyer, English, 2021</cp:keywords>
  <cp:lastModifiedBy>Elhagmusa, Amira (US)</cp:lastModifiedBy>
  <cp:revision>28</cp:revision>
  <dcterms:created xsi:type="dcterms:W3CDTF">2019-07-18T17:17:21Z</dcterms:created>
  <dcterms:modified xsi:type="dcterms:W3CDTF">2021-09-17T01:17:45Z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0x01010046E555EE6AEA6F4E90DC1EE56A20DF84</vt:lpwstr>
  </property>
  <property fmtid="{D5CDD505-2E9C-101B-9397-08002B2CF9AE}" pid="3" name="TaxKeyword">
    <vt:lpwstr>537;#English|ec114f52-dfc4-42f0-8de8-be9560ad6ded;#536;#2021|30854fc6-772e-457d-af88-f9008b0eb132;#535;#National Flyer|b7273c49-3181-4dd4-8413-a49a7900a696</vt:lpwstr>
  </property>
  <property fmtid="{D5CDD505-2E9C-101B-9397-08002B2CF9AE}" pid="4" name="e3f09c3df709400db2417a7161762d62">
    <vt:lpwstr/>
  </property>
  <property fmtid="{D5CDD505-2E9C-101B-9397-08002B2CF9AE}" pid="5" name="EPA_x0020_Subject">
    <vt:lpwstr/>
  </property>
  <property fmtid="{D5CDD505-2E9C-101B-9397-08002B2CF9AE}" pid="6" name="Document Type">
    <vt:lpwstr/>
  </property>
  <property fmtid="{D5CDD505-2E9C-101B-9397-08002B2CF9AE}" pid="7" name="EPA Subject">
    <vt:lpwstr/>
  </property>
</Properties>
</file>