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ug, Jonathan D." initials="KJD" lastIdx="3" clrIdx="0">
    <p:extLst>
      <p:ext uri="{19B8F6BF-5375-455C-9EA6-DF929625EA0E}">
        <p15:presenceInfo xmlns:p15="http://schemas.microsoft.com/office/powerpoint/2012/main" userId="S::Krug.Jonathan@epa.gov::3deebaf0-38d2-47d9-aecd-552c9c5591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9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38000">
              <a:schemeClr val="bg1"/>
            </a:gs>
            <a:gs pos="0">
              <a:schemeClr val="bg1"/>
            </a:gs>
            <a:gs pos="100000">
              <a:srgbClr val="DFE0E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70991"/>
            <a:ext cx="9144000" cy="203897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5" userDrawn="1">
          <p15:clr>
            <a:srgbClr val="FBAE40"/>
          </p15:clr>
        </p15:guide>
        <p15:guide id="2" pos="1272" userDrawn="1">
          <p15:clr>
            <a:srgbClr val="FBAE40"/>
          </p15:clr>
        </p15:guide>
        <p15:guide id="3" orient="horz" pos="781" userDrawn="1">
          <p15:clr>
            <a:srgbClr val="FBAE40"/>
          </p15:clr>
        </p15:guide>
        <p15:guide id="4" pos="194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1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3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102" y="351873"/>
            <a:ext cx="8869897" cy="8673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17983"/>
            <a:ext cx="6172200" cy="44430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22104" y="338622"/>
            <a:ext cx="8869896" cy="895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211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2242196" y="337167"/>
            <a:ext cx="9959248" cy="914400"/>
          </a:xfrm>
          <a:custGeom>
            <a:avLst/>
            <a:gdLst>
              <a:gd name="connsiteX0" fmla="*/ 9959248 w 9959248"/>
              <a:gd name="connsiteY0" fmla="*/ 0 h 914400"/>
              <a:gd name="connsiteX1" fmla="*/ 0 w 9959248"/>
              <a:gd name="connsiteY1" fmla="*/ 0 h 914400"/>
              <a:gd name="connsiteX2" fmla="*/ 914400 w 9959248"/>
              <a:gd name="connsiteY2" fmla="*/ 914400 h 914400"/>
              <a:gd name="connsiteX3" fmla="*/ 9959248 w 9959248"/>
              <a:gd name="connsiteY3" fmla="*/ 914400 h 914400"/>
              <a:gd name="connsiteX4" fmla="*/ 9959248 w 995924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248" h="914400">
                <a:moveTo>
                  <a:pt x="9959248" y="0"/>
                </a:moveTo>
                <a:lnTo>
                  <a:pt x="0" y="0"/>
                </a:lnTo>
                <a:lnTo>
                  <a:pt x="914400" y="914400"/>
                </a:lnTo>
                <a:lnTo>
                  <a:pt x="9959248" y="914400"/>
                </a:lnTo>
                <a:lnTo>
                  <a:pt x="9959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97496"/>
            <a:ext cx="6172200" cy="43635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22104" y="338622"/>
            <a:ext cx="8869896" cy="8952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10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bg1"/>
            </a:gs>
            <a:gs pos="0">
              <a:schemeClr val="bg1"/>
            </a:gs>
            <a:gs pos="100000">
              <a:srgbClr val="DFE0E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721" y="1500731"/>
            <a:ext cx="11257453" cy="4676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83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45B3-3DF6-4317-9DB0-04F5F3CC988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2103" y="6356350"/>
            <a:ext cx="5556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621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B710-0265-4668-9FC1-C9C0EDA73F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337167"/>
            <a:ext cx="2963007" cy="923192"/>
          </a:xfrm>
          <a:custGeom>
            <a:avLst/>
            <a:gdLst>
              <a:gd name="connsiteX0" fmla="*/ 0 w 2963007"/>
              <a:gd name="connsiteY0" fmla="*/ 0 h 923192"/>
              <a:gd name="connsiteX1" fmla="*/ 2039815 w 2963007"/>
              <a:gd name="connsiteY1" fmla="*/ 0 h 923192"/>
              <a:gd name="connsiteX2" fmla="*/ 2963007 w 2963007"/>
              <a:gd name="connsiteY2" fmla="*/ 923192 h 923192"/>
              <a:gd name="connsiteX3" fmla="*/ 0 w 2963007"/>
              <a:gd name="connsiteY3" fmla="*/ 923192 h 92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3007" h="923192">
                <a:moveTo>
                  <a:pt x="0" y="0"/>
                </a:moveTo>
                <a:lnTo>
                  <a:pt x="2039815" y="0"/>
                </a:lnTo>
                <a:lnTo>
                  <a:pt x="2963007" y="923192"/>
                </a:lnTo>
                <a:lnTo>
                  <a:pt x="0" y="923192"/>
                </a:ln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63500" dir="1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" y="577539"/>
            <a:ext cx="1412377" cy="4336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22104" y="338622"/>
            <a:ext cx="8869896" cy="895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5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chemosphere.2021.12985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 Temperature Thermal Treatment of PFAS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Jonathan Krug</a:t>
            </a:r>
          </a:p>
          <a:p>
            <a:pPr>
              <a:spcBef>
                <a:spcPts val="0"/>
              </a:spcBef>
            </a:pPr>
            <a:r>
              <a:rPr lang="en-US" dirty="0"/>
              <a:t>CEMM/AMCD</a:t>
            </a:r>
          </a:p>
          <a:p>
            <a:pPr>
              <a:spcBef>
                <a:spcPts val="0"/>
              </a:spcBef>
            </a:pPr>
            <a:r>
              <a:rPr lang="en-US" dirty="0"/>
              <a:t>Office of Research and Development</a:t>
            </a:r>
          </a:p>
        </p:txBody>
      </p:sp>
      <p:sp>
        <p:nvSpPr>
          <p:cNvPr id="4" name="Subtitle 24">
            <a:extLst>
              <a:ext uri="{FF2B5EF4-FFF2-40B4-BE49-F238E27FC236}">
                <a16:creationId xmlns:a16="http://schemas.microsoft.com/office/drawing/2014/main" id="{2A9B8692-37B2-47B9-B33A-3478C5532980}"/>
              </a:ext>
            </a:extLst>
          </p:cNvPr>
          <p:cNvSpPr txBox="1">
            <a:spLocks/>
          </p:cNvSpPr>
          <p:nvPr/>
        </p:nvSpPr>
        <p:spPr>
          <a:xfrm>
            <a:off x="1524000" y="5196840"/>
            <a:ext cx="9144000" cy="1604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dirty="0"/>
              <a:t>Meet the Scientist| Board of Scientific Counselors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October 12</a:t>
            </a:r>
            <a:r>
              <a:rPr lang="en-US" sz="2000" baseline="30000" dirty="0"/>
              <a:t>th</a:t>
            </a:r>
            <a:r>
              <a:rPr lang="en-US" sz="2000" dirty="0"/>
              <a:t> , 2021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400" i="1" dirty="0"/>
              <a:t>The views expressed in this presentation are those of the author(s) and do not necessarily represent </a:t>
            </a:r>
            <a:br>
              <a:rPr lang="en-US" sz="1400" i="1" dirty="0"/>
            </a:br>
            <a:r>
              <a:rPr lang="en-US" sz="1400" i="1" dirty="0"/>
              <a:t>the views or policies of the U.S. Environmental Protection Agency.</a:t>
            </a:r>
          </a:p>
        </p:txBody>
      </p:sp>
    </p:spTree>
    <p:extLst>
      <p:ext uri="{BB962C8B-B14F-4D97-AF65-F5344CB8AC3E}">
        <p14:creationId xmlns:p14="http://schemas.microsoft.com/office/powerpoint/2010/main" val="294010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AFC8-9F3A-4A66-BCE3-AD12CCF0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4332-28E4-46D2-9EB8-0023DCE2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22" y="1500730"/>
            <a:ext cx="10924110" cy="501864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Highly electronegative F makes C-F bonds particularly strong, requiring high temperatures for destruction</a:t>
            </a:r>
          </a:p>
          <a:p>
            <a:pPr lvl="1"/>
            <a:r>
              <a:rPr lang="en-US" dirty="0"/>
              <a:t>CF4 requires 1,440 °C for &gt;1 sec to achieve 99.99% destruction (Tsang et al., 1998)</a:t>
            </a:r>
          </a:p>
          <a:p>
            <a:pPr lvl="1"/>
            <a:r>
              <a:rPr lang="en-US" dirty="0"/>
              <a:t>Information regarding potential products of incomplete combustion (PICs) is lacking</a:t>
            </a:r>
          </a:p>
          <a:p>
            <a:pPr lvl="1"/>
            <a:r>
              <a:rPr lang="en-US" dirty="0"/>
              <a:t>Desire to achieve full defluorination and fluorine mineralization (HF)</a:t>
            </a:r>
          </a:p>
          <a:p>
            <a:pPr lvl="1"/>
            <a:endParaRPr lang="en-US" dirty="0"/>
          </a:p>
          <a:p>
            <a:r>
              <a:rPr lang="en-US" dirty="0"/>
              <a:t>This research is exploring minimum conditions (temperature, residence time, combustion parameters) necessary for adequate PFAS destruction</a:t>
            </a:r>
          </a:p>
          <a:p>
            <a:pPr lvl="1"/>
            <a:r>
              <a:rPr lang="en-US" dirty="0"/>
              <a:t>Different thermal destruction technologies exhibit a large range of temperatures</a:t>
            </a:r>
          </a:p>
          <a:p>
            <a:pPr lvl="2"/>
            <a:r>
              <a:rPr lang="en-US" dirty="0"/>
              <a:t>hazardous waste incinerators, municipal waste combustors, sewage sludge incinerators, etc.</a:t>
            </a:r>
          </a:p>
          <a:p>
            <a:pPr lvl="1"/>
            <a:r>
              <a:rPr lang="en-US" dirty="0"/>
              <a:t>Halogens inhibit flame propagation</a:t>
            </a:r>
          </a:p>
          <a:p>
            <a:pPr lvl="1"/>
            <a:r>
              <a:rPr lang="en-US" dirty="0"/>
              <a:t>PICs from F radicals more likely than for other halogens</a:t>
            </a:r>
          </a:p>
          <a:p>
            <a:pPr lvl="2"/>
            <a:r>
              <a:rPr lang="en-US" dirty="0"/>
              <a:t>Stability of CF2 and CF3 radicals suggest the possible reformation of PFAS species</a:t>
            </a:r>
          </a:p>
          <a:p>
            <a:pPr lvl="1"/>
            <a:r>
              <a:rPr lang="en-US" dirty="0"/>
              <a:t>Can FTIR detectable surrogate PFAS gases be used to determine destruction behavior of larger PFAS molecules</a:t>
            </a:r>
          </a:p>
          <a:p>
            <a:pPr lvl="1"/>
            <a:endParaRPr lang="en-US" dirty="0"/>
          </a:p>
          <a:p>
            <a:r>
              <a:rPr lang="en-US" dirty="0"/>
              <a:t>Inform program offices about the adequacy of different thermal processes to adequately destroy PFAS wastes</a:t>
            </a:r>
          </a:p>
          <a:p>
            <a:pPr lvl="1"/>
            <a:r>
              <a:rPr lang="en-US" dirty="0"/>
              <a:t>EPA tasked with developing PFAS thermal treatment guidance under the National Defense Authorization Act (NDAA)</a:t>
            </a:r>
          </a:p>
          <a:p>
            <a:pPr lvl="1"/>
            <a:r>
              <a:rPr lang="en-US" dirty="0"/>
              <a:t>Develop a mechanistic understanding of PFAS behavior and help interpret results from full-scale field studies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44A2A-6F41-48FA-9485-7602B44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218" y="6356350"/>
            <a:ext cx="2743200" cy="365125"/>
          </a:xfrm>
        </p:spPr>
        <p:txBody>
          <a:bodyPr/>
          <a:lstStyle/>
          <a:p>
            <a:fld id="{B1ACB710-0265-4668-9FC1-C9C0EDA73F24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B78BF8-8FC9-4FD6-87D3-965E7280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221" y="3338774"/>
            <a:ext cx="2410788" cy="11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3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66363A-6907-4CAF-A8FA-3B1AFD5E96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2" t="7970" r="5694" b="10764"/>
          <a:stretch/>
        </p:blipFill>
        <p:spPr>
          <a:xfrm>
            <a:off x="7994708" y="1500730"/>
            <a:ext cx="1944982" cy="3292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79AFC8-9F3A-4A66-BCE3-AD12CCF0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4332-28E4-46D2-9EB8-0023DCE2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21" y="1500730"/>
            <a:ext cx="7523987" cy="50186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Inhouse experiments supported by fundamental modeling</a:t>
            </a:r>
          </a:p>
          <a:p>
            <a:pPr lvl="1"/>
            <a:r>
              <a:rPr lang="en-US" dirty="0"/>
              <a:t>Moderate temperature bench-scale experiments with Ca sorbents and Al catalysts</a:t>
            </a:r>
          </a:p>
          <a:p>
            <a:pPr lvl="1"/>
            <a:r>
              <a:rPr lang="en-US" dirty="0"/>
              <a:t>High temperature pilot-scale thermal destruction of C1 and C2 PFAS (gases)</a:t>
            </a:r>
          </a:p>
          <a:p>
            <a:pPr lvl="1"/>
            <a:r>
              <a:rPr lang="en-US" dirty="0"/>
              <a:t>High temperature thermal destruction of AFFF (liquids)</a:t>
            </a:r>
          </a:p>
          <a:p>
            <a:r>
              <a:rPr lang="en-US" dirty="0"/>
              <a:t>Computational fluid dynamic (CFD) model</a:t>
            </a:r>
          </a:p>
          <a:p>
            <a:pPr lvl="1"/>
            <a:r>
              <a:rPr lang="en-US" dirty="0"/>
              <a:t>Developed for DoD for thermal destruction of chemical warfare agents</a:t>
            </a:r>
          </a:p>
          <a:p>
            <a:pPr lvl="1"/>
            <a:r>
              <a:rPr lang="en-US" dirty="0"/>
              <a:t>Modified by EPA to include three commercial incinerator designs</a:t>
            </a:r>
          </a:p>
          <a:p>
            <a:pPr lvl="1"/>
            <a:r>
              <a:rPr lang="en-US" dirty="0"/>
              <a:t>Further modified to include NIST compiled C1-C3 fluorinated kinetics</a:t>
            </a:r>
          </a:p>
          <a:p>
            <a:pPr lvl="1"/>
            <a:r>
              <a:rPr lang="en-US" dirty="0"/>
              <a:t>Large molecule fluorine kinetics being developed by DoD (SERDP &amp; DoD Labs) and EPA (NCSU)    </a:t>
            </a:r>
          </a:p>
          <a:p>
            <a:r>
              <a:rPr lang="en-US" dirty="0"/>
              <a:t>EPA inhouse pilot-scale combustors include a refractory lined furnace (right) and a rotary kiln with afterburner.</a:t>
            </a:r>
          </a:p>
          <a:p>
            <a:pPr lvl="1"/>
            <a:r>
              <a:rPr lang="en-US" dirty="0"/>
              <a:t>Well characterized research combustors able to capture salient features of full-scale units</a:t>
            </a:r>
          </a:p>
          <a:p>
            <a:pPr lvl="1"/>
            <a:r>
              <a:rPr lang="en-US" dirty="0"/>
              <a:t>Serve as EPA accessible platforms to address research questions</a:t>
            </a:r>
          </a:p>
          <a:p>
            <a:pPr lvl="1"/>
            <a:r>
              <a:rPr lang="en-US" dirty="0"/>
              <a:t>Serve as sources to develop and test PFAS sampling and analytical techniques </a:t>
            </a:r>
          </a:p>
          <a:p>
            <a:r>
              <a:rPr lang="en-US" dirty="0"/>
              <a:t>Support full-scale field efforts in a variety of thermal destruction systems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44A2A-6F41-48FA-9485-7602B44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218" y="6356350"/>
            <a:ext cx="2743200" cy="365125"/>
          </a:xfrm>
        </p:spPr>
        <p:txBody>
          <a:bodyPr/>
          <a:lstStyle/>
          <a:p>
            <a:fld id="{B1ACB710-0265-4668-9FC1-C9C0EDA73F2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BEFD93-C201-434A-B5DA-A55AE3C2A31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56" y="2555886"/>
            <a:ext cx="2489923" cy="39634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137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AFC8-9F3A-4A66-BCE3-AD12CCF0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4332-28E4-46D2-9EB8-0023DCE2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21" y="1500730"/>
            <a:ext cx="11346905" cy="501864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First moderate temperature thermal reaction (FTOHs w/ CaO) paper published - </a:t>
            </a:r>
            <a:r>
              <a:rPr lang="en-US" sz="2200" u="sng" dirty="0">
                <a:hlinkClick r:id="rId2"/>
              </a:rPr>
              <a:t>https://doi.org/10.1016/j.chemosphere.2021.129859</a:t>
            </a:r>
            <a:r>
              <a:rPr lang="en-US" sz="2200" dirty="0"/>
              <a:t> </a:t>
            </a:r>
          </a:p>
          <a:p>
            <a:pPr lvl="1"/>
            <a:r>
              <a:rPr lang="en-US" dirty="0"/>
              <a:t>Fluorine reaction with CaO (forming CaF2) effectively destroyed FTOHs at moderate temperatures (400-900 °C) with non-detectable PICs</a:t>
            </a:r>
          </a:p>
          <a:p>
            <a:pPr lvl="1"/>
            <a:r>
              <a:rPr lang="en-US" dirty="0"/>
              <a:t>Encouraging results as a control technology or co-firing PFAS wastes in cement kilns </a:t>
            </a:r>
          </a:p>
          <a:p>
            <a:pPr lvl="1"/>
            <a:r>
              <a:rPr lang="en-US" dirty="0"/>
              <a:t>Al catalyst experiments initiated (w/ Guild Associates)</a:t>
            </a:r>
          </a:p>
          <a:p>
            <a:r>
              <a:rPr lang="en-US" dirty="0"/>
              <a:t>First high temperature thermal destruction (C1 and C2 PFAS gases) paper submitted to JAWMA</a:t>
            </a:r>
          </a:p>
          <a:p>
            <a:pPr lvl="1"/>
            <a:r>
              <a:rPr lang="en-US" dirty="0"/>
              <a:t>CF4, CHF3, and C2F6 destruction efficiencies and PICs measured w/ FTIR</a:t>
            </a:r>
          </a:p>
          <a:p>
            <a:pPr lvl="1"/>
            <a:r>
              <a:rPr lang="en-US" dirty="0"/>
              <a:t>PFAS destruction and PIC formation characterized (w/ variable temperatures and residence times) and compared to kinetic model predictions</a:t>
            </a:r>
          </a:p>
          <a:p>
            <a:pPr lvl="1"/>
            <a:r>
              <a:rPr lang="en-US" dirty="0"/>
              <a:t>Different PFAS structures (C-H and C-C) examined</a:t>
            </a:r>
          </a:p>
          <a:p>
            <a:pPr lvl="1"/>
            <a:r>
              <a:rPr lang="en-US" dirty="0"/>
              <a:t>Surrogate gases amenable to real-time FTIR measurement (useful for field testing)</a:t>
            </a:r>
          </a:p>
          <a:p>
            <a:r>
              <a:rPr lang="en-US" dirty="0"/>
              <a:t>High temperature experiments initiated with AFFF </a:t>
            </a:r>
          </a:p>
          <a:p>
            <a:pPr lvl="1"/>
            <a:r>
              <a:rPr lang="en-US" dirty="0"/>
              <a:t>Legacy formulation of 3% PFAS in water including C8 PFOS</a:t>
            </a:r>
          </a:p>
          <a:p>
            <a:pPr lvl="1"/>
            <a:r>
              <a:rPr lang="en-US" dirty="0"/>
              <a:t>FTIR measurements to be augmented by OTM-45, evacuated canisters, and sorbent methods to characterize destruction and targeted and non-targeted fluorinated PICs</a:t>
            </a:r>
          </a:p>
          <a:p>
            <a:r>
              <a:rPr lang="en-US" dirty="0"/>
              <a:t>C1-C3 fluorinated kinetics are being augmented with C4-C8 kinetics (DoD laboratories and NCSU)</a:t>
            </a:r>
          </a:p>
          <a:p>
            <a:pPr lvl="1"/>
            <a:r>
              <a:rPr lang="en-US" dirty="0"/>
              <a:t>Existing CFD combustion model includes three commercial incinerator designs and two pilot-scale units</a:t>
            </a:r>
          </a:p>
          <a:p>
            <a:pPr lvl="1"/>
            <a:r>
              <a:rPr lang="en-US" dirty="0"/>
              <a:t>Existing C1-C3 fluorinated kinetics (~1000 reactions) included</a:t>
            </a:r>
          </a:p>
          <a:p>
            <a:pPr lvl="1"/>
            <a:r>
              <a:rPr lang="en-US" dirty="0"/>
              <a:t>Expanding the kinetics to include larger PFAS compounds</a:t>
            </a:r>
          </a:p>
          <a:p>
            <a:pPr lvl="1"/>
            <a:r>
              <a:rPr lang="en-US" dirty="0"/>
              <a:t>Goal to independently predict PFAS destruction (and PIC formation) in practical full-scale incineration systems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44A2A-6F41-48FA-9485-7602B44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218" y="6356350"/>
            <a:ext cx="2743200" cy="365125"/>
          </a:xfrm>
        </p:spPr>
        <p:txBody>
          <a:bodyPr/>
          <a:lstStyle/>
          <a:p>
            <a:fld id="{B1ACB710-0265-4668-9FC1-C9C0EDA73F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7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AFC8-9F3A-4A66-BCE3-AD12CCF0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4332-28E4-46D2-9EB8-0023DCE2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21" y="1500731"/>
            <a:ext cx="11257453" cy="37018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William Linak, CEMM/AMCD/CSB</a:t>
            </a:r>
          </a:p>
          <a:p>
            <a:pPr marL="0" indent="0">
              <a:buNone/>
            </a:pPr>
            <a:r>
              <a:rPr lang="en-US" dirty="0"/>
              <a:t>C.W. Lee, CEMM/AMCD/CSB</a:t>
            </a:r>
          </a:p>
          <a:p>
            <a:pPr marL="0" indent="0">
              <a:buNone/>
            </a:pPr>
            <a:r>
              <a:rPr lang="en-US" dirty="0"/>
              <a:t>Paul Lemieux, CESER/HSMMD/STMMB</a:t>
            </a:r>
          </a:p>
          <a:p>
            <a:pPr marL="0" indent="0">
              <a:buNone/>
            </a:pPr>
            <a:r>
              <a:rPr lang="en-US" dirty="0"/>
              <a:t>Jeff Ryan, CEMM/AMCD/CSB</a:t>
            </a:r>
          </a:p>
          <a:p>
            <a:pPr marL="0" indent="0">
              <a:buNone/>
            </a:pPr>
            <a:r>
              <a:rPr lang="en-US" dirty="0"/>
              <a:t>Peter Kariher, CEMM/AMCD/CSB</a:t>
            </a:r>
          </a:p>
          <a:p>
            <a:pPr marL="0" indent="0">
              <a:buNone/>
            </a:pPr>
            <a:r>
              <a:rPr lang="en-US" dirty="0"/>
              <a:t>Erin Shields, CEMM/AMCD/CSB</a:t>
            </a:r>
          </a:p>
          <a:p>
            <a:pPr marL="0" indent="0">
              <a:buNone/>
            </a:pPr>
            <a:r>
              <a:rPr lang="en-US" dirty="0"/>
              <a:t>Lindsay Wickersham, CEMM/AMCD/CSB</a:t>
            </a:r>
          </a:p>
          <a:p>
            <a:pPr marL="0" indent="0">
              <a:buNone/>
            </a:pPr>
            <a:r>
              <a:rPr lang="en-US" dirty="0"/>
              <a:t>William Roberson, CEMM/AMCD/CSB</a:t>
            </a:r>
          </a:p>
          <a:p>
            <a:pPr marL="0" indent="0">
              <a:buNone/>
            </a:pPr>
            <a:r>
              <a:rPr lang="en-US" dirty="0"/>
              <a:t>Stephen Jackson, CEMM/AMCD/CSB</a:t>
            </a:r>
          </a:p>
          <a:p>
            <a:pPr marL="0" indent="0">
              <a:buNone/>
            </a:pPr>
            <a:r>
              <a:rPr lang="en-US" dirty="0"/>
              <a:t>Ariel Wallace, CEMM/AMCD/CSB</a:t>
            </a:r>
          </a:p>
          <a:p>
            <a:pPr marL="0" indent="0">
              <a:buNone/>
            </a:pPr>
            <a:r>
              <a:rPr lang="en-US" dirty="0"/>
              <a:t>Ken Krebs, CEMM/AMCD/CSB</a:t>
            </a:r>
          </a:p>
          <a:p>
            <a:pPr marL="0" indent="0">
              <a:buNone/>
            </a:pPr>
            <a:r>
              <a:rPr lang="en-US" dirty="0"/>
              <a:t>Hannah Liberatore, CEMM/AMCD/CSB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44A2A-6F41-48FA-9485-7602B44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218" y="6356350"/>
            <a:ext cx="2743200" cy="365125"/>
          </a:xfrm>
        </p:spPr>
        <p:txBody>
          <a:bodyPr/>
          <a:lstStyle/>
          <a:p>
            <a:fld id="{B1ACB710-0265-4668-9FC1-C9C0EDA73F24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2C9576-4210-4C0D-B34E-D6FD6556DE84}"/>
              </a:ext>
            </a:extLst>
          </p:cNvPr>
          <p:cNvSpPr txBox="1">
            <a:spLocks/>
          </p:cNvSpPr>
          <p:nvPr/>
        </p:nvSpPr>
        <p:spPr>
          <a:xfrm>
            <a:off x="465467" y="6159062"/>
            <a:ext cx="11257453" cy="49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Supported by SHC 5.4.4 “Thermal Treatment of PFAS”</a:t>
            </a:r>
          </a:p>
        </p:txBody>
      </p:sp>
    </p:spTree>
    <p:extLst>
      <p:ext uri="{BB962C8B-B14F-4D97-AF65-F5344CB8AC3E}">
        <p14:creationId xmlns:p14="http://schemas.microsoft.com/office/powerpoint/2010/main" val="136928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33E436B383BE4BA7640D9CF9A15F26" ma:contentTypeVersion="37" ma:contentTypeDescription="Create a new document." ma:contentTypeScope="" ma:versionID="c0d771a27fc2cc02ea7bb7ad3cb52db4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3f558017-def5-4501-8268-61401bacb1ab" xmlns:ns7="f15e4d92-675c-4df7-a5c5-11f59c7da362" targetNamespace="http://schemas.microsoft.com/office/2006/metadata/properties" ma:root="true" ma:fieldsID="ae5d9e6d7ae101365fa64d22017fbb7a" ns1:_="" ns3:_="" ns4:_="" ns5:_="" ns6:_="" ns7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3f558017-def5-4501-8268-61401bacb1ab"/>
    <xsd:import namespace="f15e4d92-675c-4df7-a5c5-11f59c7da362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MediaServiceMetadata" minOccurs="0"/>
                <xsd:element ref="ns6:MediaServiceFastMetadata" minOccurs="0"/>
                <xsd:element ref="ns7:Records_x0020_Status" minOccurs="0"/>
                <xsd:element ref="ns7:Records_x0020_Date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Location" minOccurs="0"/>
                <xsd:element ref="ns6:MediaServiceAutoKeyPoints" minOccurs="0"/>
                <xsd:element ref="ns6:MediaServiceKeyPoints" minOccurs="0"/>
                <xsd:element ref="ns7:SharedWithUsers" minOccurs="0"/>
                <xsd:element ref="ns7:SharedWithDetails" minOccurs="0"/>
                <xsd:element ref="ns7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c954adc1-ed46-4a2e-868e-e5c369a7e3ca}" ma:internalName="TaxCatchAllLabel" ma:readOnly="true" ma:showField="CatchAllDataLabel" ma:web="f15e4d92-675c-4df7-a5c5-11f59c7da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c954adc1-ed46-4a2e-868e-e5c369a7e3ca}" ma:internalName="TaxCatchAll" ma:showField="CatchAllData" ma:web="f15e4d92-675c-4df7-a5c5-11f59c7da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58017-def5-4501-8268-61401bacb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4d92-675c-4df7-a5c5-11f59c7da362" elementFormDefault="qualified">
    <xsd:import namespace="http://schemas.microsoft.com/office/2006/documentManagement/types"/>
    <xsd:import namespace="http://schemas.microsoft.com/office/infopath/2007/PartnerControls"/>
    <xsd:element name="Records_x0020_Status" ma:index="30" nillable="true" ma:displayName="Records Status" ma:default="Pending" ma:internalName="Records_x0020_Status">
      <xsd:simpleType>
        <xsd:restriction base="dms:Text"/>
      </xsd:simpleType>
    </xsd:element>
    <xsd:element name="Records_x0020_Date" ma:index="31" nillable="true" ma:displayName="Records Date" ma:hidden="true" ma:internalName="Records_x0020_Date">
      <xsd:simpleType>
        <xsd:restriction base="dms:DateTime"/>
      </xsd:simpleType>
    </xsd:element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42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Records_x0020_Date xmlns="f15e4d92-675c-4df7-a5c5-11f59c7da362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2021-09-13T13:05:08+00:00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Records_x0020_Status xmlns="f15e4d92-675c-4df7-a5c5-11f59c7da362">Pending</Records_x0020_Status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BB5C5AE9-07F2-4B0B-8110-9860AC8A76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3f558017-def5-4501-8268-61401bacb1ab"/>
    <ds:schemaRef ds:uri="f15e4d92-675c-4df7-a5c5-11f59c7da3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F8E1CC-493B-4FB9-9605-8BB445BB182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373B3B4-073F-4C4A-9C37-3D117663B2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CD63D9B-207F-4A8E-BD2F-FB566248B590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.v3"/>
    <ds:schemaRef ds:uri="http://schemas.microsoft.com/sharepoint/v3"/>
    <ds:schemaRef ds:uri="http://schemas.openxmlformats.org/package/2006/metadata/core-properties"/>
    <ds:schemaRef ds:uri="f15e4d92-675c-4df7-a5c5-11f59c7da362"/>
    <ds:schemaRef ds:uri="4ffa91fb-a0ff-4ac5-b2db-65c790d184a4"/>
    <ds:schemaRef ds:uri="3f558017-def5-4501-8268-61401bacb1ab"/>
    <ds:schemaRef ds:uri="http://schemas.microsoft.com/sharepoint/v3/field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20060</TotalTime>
  <Words>773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High Temperature Thermal Treatment of PFAS</vt:lpstr>
      <vt:lpstr>Goals</vt:lpstr>
      <vt:lpstr>Approach</vt:lpstr>
      <vt:lpstr>Current Status</vt:lpstr>
      <vt:lpstr>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Krug, Jonathan D.</cp:lastModifiedBy>
  <cp:revision>51</cp:revision>
  <cp:lastPrinted>2021-10-06T15:53:24Z</cp:lastPrinted>
  <dcterms:created xsi:type="dcterms:W3CDTF">2016-06-28T14:09:22Z</dcterms:created>
  <dcterms:modified xsi:type="dcterms:W3CDTF">2021-10-12T18:04:47Z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0x0101002F33E436B383BE4BA7640D9CF9A15F26</vt:lpwstr>
  </property>
</Properties>
</file>