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ug, Jonathan D." initials="KJD" lastIdx="3" clrIdx="0">
    <p:extLst>
      <p:ext uri="{19B8F6BF-5375-455C-9EA6-DF929625EA0E}">
        <p15:presenceInfo xmlns:p15="http://schemas.microsoft.com/office/powerpoint/2012/main" userId="S::Krug.Jonathan@epa.gov::3deebaf0-38d2-47d9-aecd-552c9c55915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E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2" autoAdjust="0"/>
    <p:restoredTop sz="94660"/>
  </p:normalViewPr>
  <p:slideViewPr>
    <p:cSldViewPr snapToGrid="0">
      <p:cViewPr varScale="1">
        <p:scale>
          <a:sx n="65" d="100"/>
          <a:sy n="65" d="100"/>
        </p:scale>
        <p:origin x="84" y="9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38000">
              <a:schemeClr val="bg1"/>
            </a:gs>
            <a:gs pos="0">
              <a:schemeClr val="bg1"/>
            </a:gs>
            <a:gs pos="100000">
              <a:srgbClr val="DFE0E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470991"/>
            <a:ext cx="9144000" cy="203897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25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5" userDrawn="1">
          <p15:clr>
            <a:srgbClr val="FBAE40"/>
          </p15:clr>
        </p15:guide>
        <p15:guide id="2" pos="1272" userDrawn="1">
          <p15:clr>
            <a:srgbClr val="FBAE40"/>
          </p15:clr>
        </p15:guide>
        <p15:guide id="3" orient="horz" pos="781" userDrawn="1">
          <p15:clr>
            <a:srgbClr val="FBAE40"/>
          </p15:clr>
        </p15:guide>
        <p15:guide id="4" pos="194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14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37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888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102" y="351873"/>
            <a:ext cx="8869897" cy="8673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1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417983"/>
            <a:ext cx="6172200" cy="44430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322104" y="338622"/>
            <a:ext cx="8869896" cy="895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211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 userDrawn="1"/>
        </p:nvSpPr>
        <p:spPr>
          <a:xfrm>
            <a:off x="2242196" y="337167"/>
            <a:ext cx="9959248" cy="914400"/>
          </a:xfrm>
          <a:custGeom>
            <a:avLst/>
            <a:gdLst>
              <a:gd name="connsiteX0" fmla="*/ 9959248 w 9959248"/>
              <a:gd name="connsiteY0" fmla="*/ 0 h 914400"/>
              <a:gd name="connsiteX1" fmla="*/ 0 w 9959248"/>
              <a:gd name="connsiteY1" fmla="*/ 0 h 914400"/>
              <a:gd name="connsiteX2" fmla="*/ 914400 w 9959248"/>
              <a:gd name="connsiteY2" fmla="*/ 914400 h 914400"/>
              <a:gd name="connsiteX3" fmla="*/ 9959248 w 9959248"/>
              <a:gd name="connsiteY3" fmla="*/ 914400 h 914400"/>
              <a:gd name="connsiteX4" fmla="*/ 9959248 w 9959248"/>
              <a:gd name="connsiteY4" fmla="*/ 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59248" h="914400">
                <a:moveTo>
                  <a:pt x="9959248" y="0"/>
                </a:moveTo>
                <a:lnTo>
                  <a:pt x="0" y="0"/>
                </a:lnTo>
                <a:lnTo>
                  <a:pt x="914400" y="914400"/>
                </a:lnTo>
                <a:lnTo>
                  <a:pt x="9959248" y="914400"/>
                </a:lnTo>
                <a:lnTo>
                  <a:pt x="9959248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1497496"/>
            <a:ext cx="6172200" cy="436355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22104" y="338622"/>
            <a:ext cx="8869896" cy="8952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1109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bg1"/>
            </a:gs>
            <a:gs pos="0">
              <a:schemeClr val="bg1"/>
            </a:gs>
            <a:gs pos="100000">
              <a:srgbClr val="DFE0E2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721" y="1500731"/>
            <a:ext cx="11257453" cy="4676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583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45B3-3DF6-4317-9DB0-04F5F3CC988F}" type="datetimeFigureOut">
              <a:rPr lang="en-US" smtClean="0"/>
              <a:t>9/29/2021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2103" y="6356350"/>
            <a:ext cx="55568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621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CB710-0265-4668-9FC1-C9C0EDA73F2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/>
          <p:cNvSpPr/>
          <p:nvPr userDrawn="1"/>
        </p:nvSpPr>
        <p:spPr>
          <a:xfrm>
            <a:off x="0" y="337167"/>
            <a:ext cx="2963007" cy="923192"/>
          </a:xfrm>
          <a:custGeom>
            <a:avLst/>
            <a:gdLst>
              <a:gd name="connsiteX0" fmla="*/ 0 w 2963007"/>
              <a:gd name="connsiteY0" fmla="*/ 0 h 923192"/>
              <a:gd name="connsiteX1" fmla="*/ 2039815 w 2963007"/>
              <a:gd name="connsiteY1" fmla="*/ 0 h 923192"/>
              <a:gd name="connsiteX2" fmla="*/ 2963007 w 2963007"/>
              <a:gd name="connsiteY2" fmla="*/ 923192 h 923192"/>
              <a:gd name="connsiteX3" fmla="*/ 0 w 2963007"/>
              <a:gd name="connsiteY3" fmla="*/ 923192 h 923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3007" h="923192">
                <a:moveTo>
                  <a:pt x="0" y="0"/>
                </a:moveTo>
                <a:lnTo>
                  <a:pt x="2039815" y="0"/>
                </a:lnTo>
                <a:lnTo>
                  <a:pt x="2963007" y="923192"/>
                </a:lnTo>
                <a:lnTo>
                  <a:pt x="0" y="923192"/>
                </a:ln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0" dist="63500" dir="18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21" y="577539"/>
            <a:ext cx="1412377" cy="43365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22104" y="338622"/>
            <a:ext cx="8869896" cy="8952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85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chemosphere.2021.12985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itle 2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High Temperature Thermal Treatment of PFAS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b="1" dirty="0"/>
              <a:t>Jonathan Krug</a:t>
            </a:r>
          </a:p>
          <a:p>
            <a:pPr>
              <a:spcBef>
                <a:spcPts val="0"/>
              </a:spcBef>
            </a:pPr>
            <a:r>
              <a:rPr lang="en-US" dirty="0"/>
              <a:t>CEMM/AMCD</a:t>
            </a:r>
          </a:p>
          <a:p>
            <a:pPr>
              <a:spcBef>
                <a:spcPts val="0"/>
              </a:spcBef>
            </a:pPr>
            <a:r>
              <a:rPr lang="en-US" dirty="0"/>
              <a:t>Office of Research and Development</a:t>
            </a:r>
          </a:p>
        </p:txBody>
      </p:sp>
      <p:sp>
        <p:nvSpPr>
          <p:cNvPr id="4" name="Subtitle 24">
            <a:extLst>
              <a:ext uri="{FF2B5EF4-FFF2-40B4-BE49-F238E27FC236}">
                <a16:creationId xmlns:a16="http://schemas.microsoft.com/office/drawing/2014/main" id="{2A9B8692-37B2-47B9-B33A-3478C5532980}"/>
              </a:ext>
            </a:extLst>
          </p:cNvPr>
          <p:cNvSpPr txBox="1">
            <a:spLocks/>
          </p:cNvSpPr>
          <p:nvPr/>
        </p:nvSpPr>
        <p:spPr>
          <a:xfrm>
            <a:off x="1524000" y="5196840"/>
            <a:ext cx="9144000" cy="160496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000" dirty="0"/>
              <a:t>Meet the Scientist| Board of Scientific Counselors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October 12</a:t>
            </a:r>
            <a:r>
              <a:rPr lang="en-US" sz="2000" baseline="30000" dirty="0"/>
              <a:t>th</a:t>
            </a:r>
            <a:r>
              <a:rPr lang="en-US" sz="2000" dirty="0"/>
              <a:t> , 2021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400" i="1" dirty="0"/>
              <a:t>The views expressed in this presentation are those of the author(s) and do not necessarily represent </a:t>
            </a:r>
            <a:br>
              <a:rPr lang="en-US" sz="1400" i="1" dirty="0"/>
            </a:br>
            <a:r>
              <a:rPr lang="en-US" sz="1400" i="1" dirty="0"/>
              <a:t>the views or policies of the U.S. Environmental Protection Agency.</a:t>
            </a:r>
          </a:p>
        </p:txBody>
      </p:sp>
    </p:spTree>
    <p:extLst>
      <p:ext uri="{BB962C8B-B14F-4D97-AF65-F5344CB8AC3E}">
        <p14:creationId xmlns:p14="http://schemas.microsoft.com/office/powerpoint/2010/main" val="294010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AFC8-9F3A-4A66-BCE3-AD12CCF0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C4332-28E4-46D2-9EB8-0023DCE2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22" y="1500730"/>
            <a:ext cx="10924110" cy="501864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Highly electronegative F makes C-F bonds particularly strong, requiring high temperatures for destruction</a:t>
            </a:r>
          </a:p>
          <a:p>
            <a:pPr lvl="1"/>
            <a:r>
              <a:rPr lang="en-US" dirty="0"/>
              <a:t>CF4 requires 1,440 °C for &gt;1 sec to achieve 99.99% destruction (Tsang et al., 1998)</a:t>
            </a:r>
          </a:p>
          <a:p>
            <a:pPr lvl="1"/>
            <a:r>
              <a:rPr lang="en-US" dirty="0"/>
              <a:t>Information regarding potential products of incomplete combustion (PICs) is lacking</a:t>
            </a:r>
          </a:p>
          <a:p>
            <a:pPr lvl="1"/>
            <a:r>
              <a:rPr lang="en-US" dirty="0"/>
              <a:t>Desire to achieve full defluorination and fluorine mineralization (HF)</a:t>
            </a:r>
          </a:p>
          <a:p>
            <a:pPr lvl="1"/>
            <a:endParaRPr lang="en-US" dirty="0"/>
          </a:p>
          <a:p>
            <a:r>
              <a:rPr lang="en-US" dirty="0"/>
              <a:t>This research is exploring minimum conditions (temperature, residence time, combustion parameters) necessary for adequate PFAS destruction</a:t>
            </a:r>
          </a:p>
          <a:p>
            <a:pPr lvl="1"/>
            <a:r>
              <a:rPr lang="en-US" dirty="0"/>
              <a:t>Different thermal destruction technologies exhibit a large range of temperatures</a:t>
            </a:r>
          </a:p>
          <a:p>
            <a:pPr lvl="2"/>
            <a:r>
              <a:rPr lang="en-US" dirty="0"/>
              <a:t>hazardous waste incinerators, municipal waste combustors, sewage sludge incinerators, etc.</a:t>
            </a:r>
          </a:p>
          <a:p>
            <a:pPr lvl="1"/>
            <a:r>
              <a:rPr lang="en-US" dirty="0"/>
              <a:t>Halogens inhibit flame propagation</a:t>
            </a:r>
          </a:p>
          <a:p>
            <a:pPr lvl="1"/>
            <a:r>
              <a:rPr lang="en-US" dirty="0"/>
              <a:t>PICs from F radicals more likely than for other halogens</a:t>
            </a:r>
          </a:p>
          <a:p>
            <a:pPr lvl="2"/>
            <a:r>
              <a:rPr lang="en-US" dirty="0"/>
              <a:t>Stability of CF2 and CF3 radicals suggest the possible reformation of PFAS species</a:t>
            </a:r>
          </a:p>
          <a:p>
            <a:pPr lvl="1"/>
            <a:r>
              <a:rPr lang="en-US" dirty="0"/>
              <a:t>Can FTIR detectable surrogate PFAS gases be used to determine destruction behavior of larger PFAS molecules</a:t>
            </a:r>
          </a:p>
          <a:p>
            <a:pPr lvl="1"/>
            <a:endParaRPr lang="en-US" dirty="0"/>
          </a:p>
          <a:p>
            <a:r>
              <a:rPr lang="en-US" dirty="0"/>
              <a:t>Inform program offices about the adequacy of different thermal processes to adequately destroy PFAS wastes</a:t>
            </a:r>
          </a:p>
          <a:p>
            <a:pPr lvl="1"/>
            <a:r>
              <a:rPr lang="en-US" dirty="0"/>
              <a:t>EPA tasked with developing PFAS thermal treatment guidance under the National Defense Authorization Act (NDAA)</a:t>
            </a:r>
          </a:p>
          <a:p>
            <a:pPr lvl="1"/>
            <a:r>
              <a:rPr lang="en-US" dirty="0"/>
              <a:t>Develop a mechanistic understanding of PFAS behavior and help interpret results from full-scale field studies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44A2A-6F41-48FA-9485-7602B447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218" y="6356350"/>
            <a:ext cx="2743200" cy="365125"/>
          </a:xfrm>
        </p:spPr>
        <p:txBody>
          <a:bodyPr/>
          <a:lstStyle/>
          <a:p>
            <a:fld id="{B1ACB710-0265-4668-9FC1-C9C0EDA73F24}" type="slidenum">
              <a:rPr lang="en-US" smtClean="0"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B78BF8-8FC9-4FD6-87D3-965E72801F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72221" y="3338774"/>
            <a:ext cx="2410788" cy="1179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735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66363A-6907-4CAF-A8FA-3B1AFD5E96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92" t="7970" r="5694" b="10764"/>
          <a:stretch/>
        </p:blipFill>
        <p:spPr>
          <a:xfrm>
            <a:off x="7994708" y="1500730"/>
            <a:ext cx="1944982" cy="32926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79AFC8-9F3A-4A66-BCE3-AD12CCF0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C4332-28E4-46D2-9EB8-0023DCE2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21" y="1500730"/>
            <a:ext cx="7523987" cy="501864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Inhouse experiments supported by fundamental modeling</a:t>
            </a:r>
          </a:p>
          <a:p>
            <a:pPr lvl="1"/>
            <a:r>
              <a:rPr lang="en-US" dirty="0"/>
              <a:t>Moderate temperature bench-scale experiments with Ca sorbents and Al catalysts</a:t>
            </a:r>
          </a:p>
          <a:p>
            <a:pPr lvl="1"/>
            <a:r>
              <a:rPr lang="en-US" dirty="0"/>
              <a:t>High temperature pilot-scale thermal destruction of C1 and C2 PFAS (gases)</a:t>
            </a:r>
          </a:p>
          <a:p>
            <a:pPr lvl="1"/>
            <a:r>
              <a:rPr lang="en-US" dirty="0"/>
              <a:t>High temperature thermal destruction of AFFF (liquids)</a:t>
            </a:r>
          </a:p>
          <a:p>
            <a:r>
              <a:rPr lang="en-US" dirty="0"/>
              <a:t>Computational fluid dynamic (CFD) model</a:t>
            </a:r>
          </a:p>
          <a:p>
            <a:pPr lvl="1"/>
            <a:r>
              <a:rPr lang="en-US" dirty="0"/>
              <a:t>Developed for DoD for thermal destruction of chemical warfare agents</a:t>
            </a:r>
          </a:p>
          <a:p>
            <a:pPr lvl="1"/>
            <a:r>
              <a:rPr lang="en-US" dirty="0"/>
              <a:t>Modified by EPA to include three commercial incinerator designs</a:t>
            </a:r>
          </a:p>
          <a:p>
            <a:pPr lvl="1"/>
            <a:r>
              <a:rPr lang="en-US" dirty="0"/>
              <a:t>Further modified to include NIST compiled C1-C3 fluorinated kinetics</a:t>
            </a:r>
          </a:p>
          <a:p>
            <a:pPr lvl="1"/>
            <a:r>
              <a:rPr lang="en-US" dirty="0"/>
              <a:t>Large molecule fluorine kinetics being developed by DoD (SERDP &amp; DoD Labs) and EPA (NCSU)    </a:t>
            </a:r>
          </a:p>
          <a:p>
            <a:r>
              <a:rPr lang="en-US" dirty="0"/>
              <a:t>EPA inhouse pilot-scale combustors include a refractory lined furnace (right) and a rotary kiln with afterburner.</a:t>
            </a:r>
          </a:p>
          <a:p>
            <a:pPr lvl="1"/>
            <a:r>
              <a:rPr lang="en-US" dirty="0"/>
              <a:t>Well characterized research combustors able to capture salient features of full-scale units</a:t>
            </a:r>
          </a:p>
          <a:p>
            <a:pPr lvl="1"/>
            <a:r>
              <a:rPr lang="en-US" dirty="0"/>
              <a:t>Serve as EPA accessible platforms to address research questions</a:t>
            </a:r>
          </a:p>
          <a:p>
            <a:pPr lvl="1"/>
            <a:r>
              <a:rPr lang="en-US" dirty="0"/>
              <a:t>Serve as sources to develop and test PFAS sampling and analytical techniques </a:t>
            </a:r>
          </a:p>
          <a:p>
            <a:r>
              <a:rPr lang="en-US" dirty="0"/>
              <a:t>Support full-scale field efforts in a variety of thermal destruction systems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44A2A-6F41-48FA-9485-7602B447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218" y="6356350"/>
            <a:ext cx="2743200" cy="365125"/>
          </a:xfrm>
        </p:spPr>
        <p:txBody>
          <a:bodyPr/>
          <a:lstStyle/>
          <a:p>
            <a:fld id="{B1ACB710-0265-4668-9FC1-C9C0EDA73F24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BEFD93-C201-434A-B5DA-A55AE3C2A31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356" y="2555886"/>
            <a:ext cx="2489923" cy="396349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1378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AFC8-9F3A-4A66-BCE3-AD12CCF0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C4332-28E4-46D2-9EB8-0023DCE2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21" y="1500730"/>
            <a:ext cx="11346905" cy="501864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First moderate temperature thermal reaction (FTOHs w/ CaO) paper published - </a:t>
            </a:r>
            <a:r>
              <a:rPr lang="en-US" sz="2200" u="sng" dirty="0">
                <a:hlinkClick r:id="rId2"/>
              </a:rPr>
              <a:t>https://doi.org/10.1016/j.chemosphere.2021.129859</a:t>
            </a:r>
            <a:r>
              <a:rPr lang="en-US" sz="2200" dirty="0"/>
              <a:t> </a:t>
            </a:r>
          </a:p>
          <a:p>
            <a:pPr lvl="1"/>
            <a:r>
              <a:rPr lang="en-US" dirty="0"/>
              <a:t>Fluorine reaction with CaO (forming CaF2) effectively destroyed FTOHs at moderate temperatures (400-900 °C) with non-detectable PICs</a:t>
            </a:r>
          </a:p>
          <a:p>
            <a:pPr lvl="1"/>
            <a:r>
              <a:rPr lang="en-US" dirty="0"/>
              <a:t>Encouraging results as a control technology or co-firing PFAS wastes in cement kilns </a:t>
            </a:r>
          </a:p>
          <a:p>
            <a:pPr lvl="1"/>
            <a:r>
              <a:rPr lang="en-US" dirty="0"/>
              <a:t>Al catalyst experiments initiated (w/ Guild Associates)</a:t>
            </a:r>
          </a:p>
          <a:p>
            <a:r>
              <a:rPr lang="en-US" dirty="0"/>
              <a:t>First high temperature thermal destruction (C1 and C2 PFAS gases) paper submitted to JAWMA</a:t>
            </a:r>
          </a:p>
          <a:p>
            <a:pPr lvl="1"/>
            <a:r>
              <a:rPr lang="en-US" dirty="0"/>
              <a:t>CF4, CHF3, and C2F6 destruction efficiencies and PICs measured w/ FTIR</a:t>
            </a:r>
          </a:p>
          <a:p>
            <a:pPr lvl="1"/>
            <a:r>
              <a:rPr lang="en-US" dirty="0"/>
              <a:t>PFAS destruction and PIC formation characterized (w/ variable temperatures and residence times) and compared to kinetic model predictions</a:t>
            </a:r>
          </a:p>
          <a:p>
            <a:pPr lvl="1"/>
            <a:r>
              <a:rPr lang="en-US" dirty="0"/>
              <a:t>Different PFAS structures (C-H and C-C) examined</a:t>
            </a:r>
          </a:p>
          <a:p>
            <a:pPr lvl="1"/>
            <a:r>
              <a:rPr lang="en-US" dirty="0"/>
              <a:t>Surrogate gases amenable to real-time FTIR measurement (useful for field testing)</a:t>
            </a:r>
          </a:p>
          <a:p>
            <a:r>
              <a:rPr lang="en-US" dirty="0"/>
              <a:t>High temperature experiments initiated with AFFF </a:t>
            </a:r>
          </a:p>
          <a:p>
            <a:pPr lvl="1"/>
            <a:r>
              <a:rPr lang="en-US" dirty="0"/>
              <a:t>Legacy formulation of 3% PFAS in water including C8 PFOS</a:t>
            </a:r>
          </a:p>
          <a:p>
            <a:pPr lvl="1"/>
            <a:r>
              <a:rPr lang="en-US" dirty="0"/>
              <a:t>FTIR measurements to be augmented by OTM-45, evacuated canisters, and sorbent methods to characterize destruction and targeted and non-targeted fluorinated PICs</a:t>
            </a:r>
          </a:p>
          <a:p>
            <a:r>
              <a:rPr lang="en-US" dirty="0"/>
              <a:t>C1-C3 fluorinated kinetics are being augmented with C4-C8 kinetics (DoD laboratories and NCSU)</a:t>
            </a:r>
          </a:p>
          <a:p>
            <a:pPr lvl="1"/>
            <a:r>
              <a:rPr lang="en-US" dirty="0"/>
              <a:t>Existing CFD combustion model includes three commercial incinerator designs and two pilot-scale units</a:t>
            </a:r>
          </a:p>
          <a:p>
            <a:pPr lvl="1"/>
            <a:r>
              <a:rPr lang="en-US" dirty="0"/>
              <a:t>Existing C1-C3 fluorinated kinetics (~1000 reactions) included</a:t>
            </a:r>
          </a:p>
          <a:p>
            <a:pPr lvl="1"/>
            <a:r>
              <a:rPr lang="en-US" dirty="0"/>
              <a:t>Expanding the kinetics to include larger PFAS compounds</a:t>
            </a:r>
          </a:p>
          <a:p>
            <a:pPr lvl="1"/>
            <a:r>
              <a:rPr lang="en-US" dirty="0"/>
              <a:t>Goal to independently predict PFAS destruction (and PIC formation) in practical full-scale incineration systems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44A2A-6F41-48FA-9485-7602B447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218" y="6356350"/>
            <a:ext cx="2743200" cy="365125"/>
          </a:xfrm>
        </p:spPr>
        <p:txBody>
          <a:bodyPr/>
          <a:lstStyle/>
          <a:p>
            <a:fld id="{B1ACB710-0265-4668-9FC1-C9C0EDA73F2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179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9AFC8-9F3A-4A66-BCE3-AD12CCF09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FC4332-28E4-46D2-9EB8-0023DCE27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721" y="1500731"/>
            <a:ext cx="11257453" cy="37018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William Linak, CEMM/AMCD/CSB</a:t>
            </a:r>
          </a:p>
          <a:p>
            <a:pPr marL="0" indent="0">
              <a:buNone/>
            </a:pPr>
            <a:r>
              <a:rPr lang="en-US" dirty="0"/>
              <a:t>C.W. Lee, CEMM/AMCD/CSB</a:t>
            </a:r>
          </a:p>
          <a:p>
            <a:pPr marL="0" indent="0">
              <a:buNone/>
            </a:pPr>
            <a:r>
              <a:rPr lang="en-US" dirty="0"/>
              <a:t>Paul Lemieux, CESER/HSMMD/STMMB</a:t>
            </a:r>
          </a:p>
          <a:p>
            <a:pPr marL="0" indent="0">
              <a:buNone/>
            </a:pPr>
            <a:r>
              <a:rPr lang="en-US" dirty="0"/>
              <a:t>Jeff Ryan, CEMM/AMCD/CSB</a:t>
            </a:r>
          </a:p>
          <a:p>
            <a:pPr marL="0" indent="0">
              <a:buNone/>
            </a:pPr>
            <a:r>
              <a:rPr lang="en-US" dirty="0"/>
              <a:t>Peter Kariher, CEMM/AMCD/CSB</a:t>
            </a:r>
          </a:p>
          <a:p>
            <a:pPr marL="0" indent="0">
              <a:buNone/>
            </a:pPr>
            <a:r>
              <a:rPr lang="en-US" dirty="0"/>
              <a:t>Erin Shields, CEMM/AMCD/CSB</a:t>
            </a:r>
          </a:p>
          <a:p>
            <a:pPr marL="0" indent="0">
              <a:buNone/>
            </a:pPr>
            <a:r>
              <a:rPr lang="en-US" dirty="0"/>
              <a:t>Lindsay Wickersham, CEMM/AMCD/CSB</a:t>
            </a:r>
          </a:p>
          <a:p>
            <a:pPr marL="0" indent="0">
              <a:buNone/>
            </a:pPr>
            <a:r>
              <a:rPr lang="en-US" dirty="0"/>
              <a:t>William Roberson, CEMM/AMCD/CSB</a:t>
            </a:r>
          </a:p>
          <a:p>
            <a:pPr marL="0" indent="0">
              <a:buNone/>
            </a:pPr>
            <a:r>
              <a:rPr lang="en-US" dirty="0"/>
              <a:t>Stephen Jackson, CEMM/AMCD/CSB</a:t>
            </a:r>
          </a:p>
          <a:p>
            <a:pPr marL="0" indent="0">
              <a:buNone/>
            </a:pPr>
            <a:r>
              <a:rPr lang="en-US" dirty="0"/>
              <a:t>Ariel Wallace, CEMM/AMCD/CSB</a:t>
            </a:r>
          </a:p>
          <a:p>
            <a:pPr marL="0" indent="0">
              <a:buNone/>
            </a:pPr>
            <a:r>
              <a:rPr lang="en-US" dirty="0"/>
              <a:t>Ken Krebs, CEMM/AMCD/CSB</a:t>
            </a:r>
          </a:p>
          <a:p>
            <a:pPr marL="0" indent="0">
              <a:buNone/>
            </a:pPr>
            <a:r>
              <a:rPr lang="en-US" dirty="0"/>
              <a:t>Hannah Liberatore, CEMM/AMCD/CSB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1E44A2A-6F41-48FA-9485-7602B447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6218" y="6356350"/>
            <a:ext cx="2743200" cy="365125"/>
          </a:xfrm>
        </p:spPr>
        <p:txBody>
          <a:bodyPr/>
          <a:lstStyle/>
          <a:p>
            <a:fld id="{B1ACB710-0265-4668-9FC1-C9C0EDA73F24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2C9576-4210-4C0D-B34E-D6FD6556DE84}"/>
              </a:ext>
            </a:extLst>
          </p:cNvPr>
          <p:cNvSpPr txBox="1">
            <a:spLocks/>
          </p:cNvSpPr>
          <p:nvPr/>
        </p:nvSpPr>
        <p:spPr>
          <a:xfrm>
            <a:off x="465467" y="6159062"/>
            <a:ext cx="11257453" cy="499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/>
              <a:t>Supported by SHC 5.4.4 “Thermal Treatment of PFAS”</a:t>
            </a:r>
          </a:p>
        </p:txBody>
      </p:sp>
    </p:spTree>
    <p:extLst>
      <p:ext uri="{BB962C8B-B14F-4D97-AF65-F5344CB8AC3E}">
        <p14:creationId xmlns:p14="http://schemas.microsoft.com/office/powerpoint/2010/main" val="1369280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33E436B383BE4BA7640D9CF9A15F26" ma:contentTypeVersion="37" ma:contentTypeDescription="Create a new document." ma:contentTypeScope="" ma:versionID="c0d771a27fc2cc02ea7bb7ad3cb52db4">
  <xsd:schema xmlns:xsd="http://www.w3.org/2001/XMLSchema" xmlns:xs="http://www.w3.org/2001/XMLSchema" xmlns:p="http://schemas.microsoft.com/office/2006/metadata/properties" xmlns:ns1="http://schemas.microsoft.com/sharepoint/v3" xmlns:ns3="4ffa91fb-a0ff-4ac5-b2db-65c790d184a4" xmlns:ns4="http://schemas.microsoft.com/sharepoint.v3" xmlns:ns5="http://schemas.microsoft.com/sharepoint/v3/fields" xmlns:ns6="3f558017-def5-4501-8268-61401bacb1ab" xmlns:ns7="f15e4d92-675c-4df7-a5c5-11f59c7da362" targetNamespace="http://schemas.microsoft.com/office/2006/metadata/properties" ma:root="true" ma:fieldsID="ae5d9e6d7ae101365fa64d22017fbb7a" ns1:_="" ns3:_="" ns4:_="" ns5:_="" ns6:_="" ns7:_="">
    <xsd:import namespace="http://schemas.microsoft.com/sharepoint/v3"/>
    <xsd:import namespace="4ffa91fb-a0ff-4ac5-b2db-65c790d184a4"/>
    <xsd:import namespace="http://schemas.microsoft.com/sharepoint.v3"/>
    <xsd:import namespace="http://schemas.microsoft.com/sharepoint/v3/fields"/>
    <xsd:import namespace="3f558017-def5-4501-8268-61401bacb1ab"/>
    <xsd:import namespace="f15e4d92-675c-4df7-a5c5-11f59c7da362"/>
    <xsd:element name="properties">
      <xsd:complexType>
        <xsd:sequence>
          <xsd:element name="documentManagement">
            <xsd:complexType>
              <xsd:all>
                <xsd:element ref="ns3:Document_x0020_Creation_x0020_Date" minOccurs="0"/>
                <xsd:element ref="ns3:Creator" minOccurs="0"/>
                <xsd:element ref="ns3:EPA_x0020_Office" minOccurs="0"/>
                <xsd:element ref="ns3:Record" minOccurs="0"/>
                <xsd:element ref="ns4:CategoryDescription" minOccurs="0"/>
                <xsd:element ref="ns3:Identifier" minOccurs="0"/>
                <xsd:element ref="ns3:EPA_x0020_Contributor" minOccurs="0"/>
                <xsd:element ref="ns3:External_x0020_Contributor" minOccurs="0"/>
                <xsd:element ref="ns5:_Coverage" minOccurs="0"/>
                <xsd:element ref="ns3:EPA_x0020_Related_x0020_Documents" minOccurs="0"/>
                <xsd:element ref="ns5:_Source" minOccurs="0"/>
                <xsd:element ref="ns3:Rights" minOccurs="0"/>
                <xsd:element ref="ns1:Language" minOccurs="0"/>
                <xsd:element ref="ns3:j747ac98061d40f0aa7bd47e1db5675d" minOccurs="0"/>
                <xsd:element ref="ns3:TaxKeywordTaxHTField" minOccurs="0"/>
                <xsd:element ref="ns3:TaxCatchAllLabel" minOccurs="0"/>
                <xsd:element ref="ns3:TaxCatchAll" minOccurs="0"/>
                <xsd:element ref="ns6:MediaServiceMetadata" minOccurs="0"/>
                <xsd:element ref="ns6:MediaServiceFastMetadata" minOccurs="0"/>
                <xsd:element ref="ns7:Records_x0020_Status" minOccurs="0"/>
                <xsd:element ref="ns7:Records_x0020_Date" minOccurs="0"/>
                <xsd:element ref="ns6:MediaServiceAutoTags" minOccurs="0"/>
                <xsd:element ref="ns6:MediaServiceOCR" minOccurs="0"/>
                <xsd:element ref="ns6:MediaServiceGenerationTime" minOccurs="0"/>
                <xsd:element ref="ns6:MediaServiceEventHashCode" minOccurs="0"/>
                <xsd:element ref="ns6:MediaServiceDateTaken" minOccurs="0"/>
                <xsd:element ref="ns6:MediaServiceLocation" minOccurs="0"/>
                <xsd:element ref="ns6:MediaServiceAutoKeyPoints" minOccurs="0"/>
                <xsd:element ref="ns6:MediaServiceKeyPoints" minOccurs="0"/>
                <xsd:element ref="ns7:SharedWithUsers" minOccurs="0"/>
                <xsd:element ref="ns7:SharedWithDetails" minOccurs="0"/>
                <xsd:element ref="ns7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Language" ma:index="17" nillable="true" ma:displayName="Language" ma:default="English" ma:description="Select the document language from the drop down." ma:format="Dropdown" ma:internalName="Language" ma:readOnly="false">
      <xsd:simpleType>
        <xsd:restriction base="dms:Choice">
          <xsd:enumeration value="Arabic (Saudi Arabia)"/>
          <xsd:enumeration value="Bulgarian (Bulgaria)"/>
          <xsd:enumeration value="Chinese (Hong Kong S.A.R.)"/>
          <xsd:enumeration value="Chinese (People's Republic of China)"/>
          <xsd:enumeration value="Chinese (Taiwan)"/>
          <xsd:enumeration value="Croatian (Croatia)"/>
          <xsd:enumeration value="Czech (Czech Republic)"/>
          <xsd:enumeration value="Danish (Denmark)"/>
          <xsd:enumeration value="Dutch (Netherlands)"/>
          <xsd:enumeration value="English"/>
          <xsd:enumeration value="Estonian (Estonia)"/>
          <xsd:enumeration value="Finnish (Finland)"/>
          <xsd:enumeration value="French (France)"/>
          <xsd:enumeration value="German (Germany)"/>
          <xsd:enumeration value="Greek (Greece)"/>
          <xsd:enumeration value="Hebrew (Israel)"/>
          <xsd:enumeration value="Hindi (India)"/>
          <xsd:enumeration value="Hungarian (Hungary)"/>
          <xsd:enumeration value="Indonesian (Indonesia)"/>
          <xsd:enumeration value="Italian (Italy)"/>
          <xsd:enumeration value="Japanese (Japan)"/>
          <xsd:enumeration value="Korean (Korea)"/>
          <xsd:enumeration value="Latvian (Latvia)"/>
          <xsd:enumeration value="Lithuanian (Lithuania)"/>
          <xsd:enumeration value="Malay (Malaysia)"/>
          <xsd:enumeration value="Norwegian (Bokmal) (Norway)"/>
          <xsd:enumeration value="Polish (Poland)"/>
          <xsd:enumeration value="Portuguese (Brazil)"/>
          <xsd:enumeration value="Portuguese (Portugal)"/>
          <xsd:enumeration value="Romanian (Romania)"/>
          <xsd:enumeration value="Russian (Russia)"/>
          <xsd:enumeration value="Serbian (Latin) (Serbia)"/>
          <xsd:enumeration value="Slovak (Slovakia)"/>
          <xsd:enumeration value="Slovenian (Slovenia)"/>
          <xsd:enumeration value="Spanish (Spain)"/>
          <xsd:enumeration value="Swedish (Sweden)"/>
          <xsd:enumeration value="Thai (Thailand)"/>
          <xsd:enumeration value="Turkish (Turkey)"/>
          <xsd:enumeration value="Ukrainian (Ukraine)"/>
          <xsd:enumeration value="Urdu (Islamic Republic of Pakistan)"/>
          <xsd:enumeration value="Vietnamese (Vietnam)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fa91fb-a0ff-4ac5-b2db-65c790d184a4" elementFormDefault="qualified">
    <xsd:import namespace="http://schemas.microsoft.com/office/2006/documentManagement/types"/>
    <xsd:import namespace="http://schemas.microsoft.com/office/infopath/2007/PartnerControls"/>
    <xsd:element name="Document_x0020_Creation_x0020_Date" ma:index="2" nillable="true" ma:displayName="Document Date" ma:default="[today]" ma:description="Enter the date this document was last modified. The upload date has been entered by default." ma:format="DateOnly" ma:internalName="Document_x0020_Creation_x0020_Date" ma:readOnly="false">
      <xsd:simpleType>
        <xsd:restriction base="dms:DateTime"/>
      </xsd:simpleType>
    </xsd:element>
    <xsd:element name="Creator" ma:index="3" nillable="true" ma:displayName="Creator" ma:description="Enter the person primarily responsible for the document. The name of the person uploading the document has been entered by default." ma:list="UserInfo" ma:SharePointGroup="0" ma:internalName="Creat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PA_x0020_Office" ma:index="4" nillable="true" ma:displayName="EPA Office" ma:description="Enter the EPA organization primarily responsible for the document. The office of the person uploading the document has been entered by default." ma:internalName="EPA_x0020_Office">
      <xsd:simpleType>
        <xsd:restriction base="dms:Text">
          <xsd:maxLength value="255"/>
        </xsd:restriction>
      </xsd:simpleType>
    </xsd:element>
    <xsd:element name="Record" ma:index="5" nillable="true" ma:displayName="Record" ma:default="Shared" ma:description="For documents that provide evidence of EPA decisions and actions, select &quot;Shared&quot; (open access) or &quot;Private&quot; (restricted access)." ma:format="Dropdown" ma:internalName="Record">
      <xsd:simpleType>
        <xsd:restriction base="dms:Choice">
          <xsd:enumeration value="None"/>
          <xsd:enumeration value="Shared"/>
          <xsd:enumeration value="Private"/>
        </xsd:restriction>
      </xsd:simpleType>
    </xsd:element>
    <xsd:element name="Identifier" ma:index="9" nillable="true" ma:displayName="Identifier" ma:description="Enter all EPA identification numbers applicable to this document, one on each line." ma:internalName="Identifier" ma:readOnly="false">
      <xsd:simpleType>
        <xsd:restriction base="dms:Note">
          <xsd:maxLength value="255"/>
        </xsd:restriction>
      </xsd:simpleType>
    </xsd:element>
    <xsd:element name="EPA_x0020_Contributor" ma:index="11" nillable="true" ma:displayName="EPA Contributor" ma:description="Enter an EPA person who contributed to the creation of the document but is not the primary author." ma:list="UserInfo" ma:SharePointGroup="0" ma:internalName="EPA_x0020_Contribu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xternal_x0020_Contributor" ma:index="12" nillable="true" ma:displayName="External Contributor" ma:description="Enter a non-EPA person who contributed to the creation of the document but is not the primary author." ma:internalName="External_x0020_Contributor" ma:readOnly="false">
      <xsd:simpleType>
        <xsd:restriction base="dms:Note">
          <xsd:maxLength value="255"/>
        </xsd:restriction>
      </xsd:simpleType>
    </xsd:element>
    <xsd:element name="EPA_x0020_Related_x0020_Documents" ma:index="14" nillable="true" ma:displayName="Other Related Documents" ma:description="Enter any related document." ma:internalName="EPA_x0020_Related_x0020_Documents">
      <xsd:simpleType>
        <xsd:restriction base="dms:Note">
          <xsd:maxLength value="255"/>
        </xsd:restriction>
      </xsd:simpleType>
    </xsd:element>
    <xsd:element name="Rights" ma:index="16" nillable="true" ma:displayName="Rights" ma:description="Enter information about intellectual property rights held over the document (e.g. copyright, patent, trademark)." ma:internalName="Rights" ma:readOnly="false">
      <xsd:simpleType>
        <xsd:restriction base="dms:Note">
          <xsd:maxLength value="255"/>
        </xsd:restriction>
      </xsd:simpleType>
    </xsd:element>
    <xsd:element name="j747ac98061d40f0aa7bd47e1db5675d" ma:index="19" nillable="true" ma:taxonomy="true" ma:internalName="j747ac98061d40f0aa7bd47e1db5675d" ma:taxonomyFieldName="Document_x0020_Type" ma:displayName="Document Type" ma:readOnly="false" ma:default="" ma:fieldId="{3747ac98-061d-40f0-aa7b-d47e1db5675d}" ma:sspId="29f62856-1543-49d4-a736-4569d363f533" ma:termSetId="e06cd6a9-a175-4da0-81cb-8dba7aa394a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KeywordTaxHTField" ma:index="21" nillable="true" ma:taxonomy="true" ma:internalName="TaxKeywordTaxHTField" ma:taxonomyFieldName="TaxKeyword" ma:displayName="Enterprise Keywords" ma:readOnly="false" ma:fieldId="{23f27201-bee3-471e-b2e7-b64fd8b7ca38}" ma:taxonomyMulti="true" ma:sspId="29f62856-1543-49d4-a736-4569d363f53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Label" ma:index="23" nillable="true" ma:displayName="Taxonomy Catch All Column1" ma:hidden="true" ma:list="{c954adc1-ed46-4a2e-868e-e5c369a7e3ca}" ma:internalName="TaxCatchAllLabel" ma:readOnly="true" ma:showField="CatchAllDataLabel" ma:web="f15e4d92-675c-4df7-a5c5-11f59c7da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hidden="true" ma:list="{c954adc1-ed46-4a2e-868e-e5c369a7e3ca}" ma:internalName="TaxCatchAll" ma:showField="CatchAllData" ma:web="f15e4d92-675c-4df7-a5c5-11f59c7da3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description="Enter a brief description." ma:internalName="CategoryDescription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Coverage" ma:index="13" nillable="true" ma:displayName="Coverage" ma:description="Enter the geographic location, jurisdiction, or time period for which the document is relevant." ma:internalName="_Coverage" ma:readOnly="false">
      <xsd:simpleType>
        <xsd:restriction base="dms:Text">
          <xsd:maxLength value="255"/>
        </xsd:restriction>
      </xsd:simpleType>
    </xsd:element>
    <xsd:element name="_Source" ma:index="15" nillable="true" ma:displayName="Source" ma:description="Enter a source from which the document is derived." ma:internalName="_Source" ma:readOnly="fals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58017-def5-4501-8268-61401bacb1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32" nillable="true" ma:displayName="Tags" ma:internalName="MediaServiceAutoTags" ma:readOnly="true">
      <xsd:simpleType>
        <xsd:restriction base="dms:Text"/>
      </xsd:simpleType>
    </xsd:element>
    <xsd:element name="MediaServiceOCR" ma:index="3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7" nillable="true" ma:displayName="Location" ma:internalName="MediaServiceLocation" ma:readOnly="true">
      <xsd:simpleType>
        <xsd:restriction base="dms:Text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4d92-675c-4df7-a5c5-11f59c7da362" elementFormDefault="qualified">
    <xsd:import namespace="http://schemas.microsoft.com/office/2006/documentManagement/types"/>
    <xsd:import namespace="http://schemas.microsoft.com/office/infopath/2007/PartnerControls"/>
    <xsd:element name="Records_x0020_Status" ma:index="30" nillable="true" ma:displayName="Records Status" ma:default="Pending" ma:internalName="Records_x0020_Status">
      <xsd:simpleType>
        <xsd:restriction base="dms:Text"/>
      </xsd:simpleType>
    </xsd:element>
    <xsd:element name="Records_x0020_Date" ma:index="31" nillable="true" ma:displayName="Records Date" ma:hidden="true" ma:internalName="Records_x0020_Date">
      <xsd:simpleType>
        <xsd:restriction base="dms:DateTime"/>
      </xsd:simpleType>
    </xsd:element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42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29f62856-1543-49d4-a736-4569d363f533" ContentTypeId="0x01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Source xmlns="http://schemas.microsoft.com/sharepoint/v3/fields" xsi:nil="true"/>
    <Language xmlns="http://schemas.microsoft.com/sharepoint/v3">English</Language>
    <j747ac98061d40f0aa7bd47e1db5675d xmlns="4ffa91fb-a0ff-4ac5-b2db-65c790d184a4">
      <Terms xmlns="http://schemas.microsoft.com/office/infopath/2007/PartnerControls"/>
    </j747ac98061d40f0aa7bd47e1db5675d>
    <External_x0020_Contributor xmlns="4ffa91fb-a0ff-4ac5-b2db-65c790d184a4" xsi:nil="true"/>
    <Records_x0020_Date xmlns="f15e4d92-675c-4df7-a5c5-11f59c7da362" xsi:nil="true"/>
    <TaxKeywordTaxHTField xmlns="4ffa91fb-a0ff-4ac5-b2db-65c790d184a4">
      <Terms xmlns="http://schemas.microsoft.com/office/infopath/2007/PartnerControls"/>
    </TaxKeywordTaxHTField>
    <Record xmlns="4ffa91fb-a0ff-4ac5-b2db-65c790d184a4">Shared</Record>
    <Rights xmlns="4ffa91fb-a0ff-4ac5-b2db-65c790d184a4" xsi:nil="true"/>
    <Document_x0020_Creation_x0020_Date xmlns="4ffa91fb-a0ff-4ac5-b2db-65c790d184a4">2021-09-13T13:05:08+00:00</Document_x0020_Creation_x0020_Date>
    <EPA_x0020_Office xmlns="4ffa91fb-a0ff-4ac5-b2db-65c790d184a4" xsi:nil="true"/>
    <CategoryDescription xmlns="http://schemas.microsoft.com/sharepoint.v3" xsi:nil="true"/>
    <Identifier xmlns="4ffa91fb-a0ff-4ac5-b2db-65c790d184a4" xsi:nil="true"/>
    <_Coverage xmlns="http://schemas.microsoft.com/sharepoint/v3/fields" xsi:nil="true"/>
    <Records_x0020_Status xmlns="f15e4d92-675c-4df7-a5c5-11f59c7da362">Pending</Records_x0020_Status>
    <Creator xmlns="4ffa91fb-a0ff-4ac5-b2db-65c790d184a4">
      <UserInfo>
        <DisplayName/>
        <AccountId xsi:nil="true"/>
        <AccountType/>
      </UserInfo>
    </Creator>
    <EPA_x0020_Related_x0020_Documents xmlns="4ffa91fb-a0ff-4ac5-b2db-65c790d184a4" xsi:nil="true"/>
    <EPA_x0020_Contributor xmlns="4ffa91fb-a0ff-4ac5-b2db-65c790d184a4">
      <UserInfo>
        <DisplayName/>
        <AccountId xsi:nil="true"/>
        <AccountType/>
      </UserInfo>
    </EPA_x0020_Contributor>
    <TaxCatchAll xmlns="4ffa91fb-a0ff-4ac5-b2db-65c790d184a4"/>
  </documentManagement>
</p:properties>
</file>

<file path=customXml/itemProps1.xml><?xml version="1.0" encoding="utf-8"?>
<ds:datastoreItem xmlns:ds="http://schemas.openxmlformats.org/officeDocument/2006/customXml" ds:itemID="{BB5C5AE9-07F2-4B0B-8110-9860AC8A76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ffa91fb-a0ff-4ac5-b2db-65c790d184a4"/>
    <ds:schemaRef ds:uri="http://schemas.microsoft.com/sharepoint.v3"/>
    <ds:schemaRef ds:uri="http://schemas.microsoft.com/sharepoint/v3/fields"/>
    <ds:schemaRef ds:uri="3f558017-def5-4501-8268-61401bacb1ab"/>
    <ds:schemaRef ds:uri="f15e4d92-675c-4df7-a5c5-11f59c7da3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F8E1CC-493B-4FB9-9605-8BB445BB1823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B373B3B4-073F-4C4A-9C37-3D117663B20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CD63D9B-207F-4A8E-BD2F-FB566248B590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.v3"/>
    <ds:schemaRef ds:uri="http://schemas.microsoft.com/sharepoint/v3"/>
    <ds:schemaRef ds:uri="http://schemas.openxmlformats.org/package/2006/metadata/core-properties"/>
    <ds:schemaRef ds:uri="f15e4d92-675c-4df7-a5c5-11f59c7da362"/>
    <ds:schemaRef ds:uri="4ffa91fb-a0ff-4ac5-b2db-65c790d184a4"/>
    <ds:schemaRef ds:uri="3f558017-def5-4501-8268-61401bacb1ab"/>
    <ds:schemaRef ds:uri="http://schemas.microsoft.com/sharepoint/v3/field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20060</TotalTime>
  <Words>773</Words>
  <Application>Microsoft Office PowerPoint</Application>
  <PresentationFormat>Widescreen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High Temperature Thermal Treatment of PFAS</vt:lpstr>
      <vt:lpstr>Goals</vt:lpstr>
      <vt:lpstr>Approach</vt:lpstr>
      <vt:lpstr>Current Status</vt:lpstr>
      <vt:lpstr>Contributors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Tarpley, Keith</dc:creator>
  <cp:lastModifiedBy>Krug, Jonathan D.</cp:lastModifiedBy>
  <cp:revision>51</cp:revision>
  <cp:lastPrinted>2021-10-06T15:53:24Z</cp:lastPrinted>
  <dcterms:created xsi:type="dcterms:W3CDTF">2016-06-28T14:09:22Z</dcterms:created>
  <dcterms:modified xsi:type="dcterms:W3CDTF">2021-10-12T18:04:47Z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0x0101002F33E436B383BE4BA7640D9CF9A15F26</vt:lpwstr>
  </property>
</Properties>
</file>