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84"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249" autoAdjust="0"/>
  </p:normalViewPr>
  <p:slideViewPr>
    <p:cSldViewPr snapToGrid="0">
      <p:cViewPr varScale="1">
        <p:scale>
          <a:sx n="68" d="100"/>
          <a:sy n="68" d="100"/>
        </p:scale>
        <p:origin x="81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39D0106-DAF2-4E51-8D0F-7E4879CF3494}" type="datetimeFigureOut">
              <a:rPr lang="en-US" smtClean="0"/>
              <a:t>6/8/2020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1DA477D-427F-4317-835E-9810136A138A}" type="slidenum">
              <a:rPr lang="en-US" smtClean="0"/>
              <a:t>‹#›</a:t>
            </a:fld>
            <a:endParaRPr lang="en-US"/>
          </a:p>
        </p:txBody>
      </p:sp>
    </p:spTree>
    <p:extLst>
      <p:ext uri="{BB962C8B-B14F-4D97-AF65-F5344CB8AC3E}">
        <p14:creationId xmlns:p14="http://schemas.microsoft.com/office/powerpoint/2010/main" val="21247290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i="1" dirty="0">
                <a:effectLst/>
                <a:latin typeface="Calibri" panose="020F0502020204030204" pitchFamily="34" charset="0"/>
                <a:ea typeface="Calibri" panose="020F0502020204030204" pitchFamily="34" charset="0"/>
              </a:rPr>
              <a:t>Which </a:t>
            </a:r>
            <a:r>
              <a:rPr lang="en-US" i="1" dirty="0">
                <a:solidFill>
                  <a:srgbClr val="FF0000"/>
                </a:solidFill>
                <a:latin typeface="Calibri" panose="020F0502020204030204" pitchFamily="34" charset="0"/>
                <a:ea typeface="Calibri" panose="020F0502020204030204" pitchFamily="34" charset="0"/>
              </a:rPr>
              <a:t>water quality criteria </a:t>
            </a:r>
            <a:r>
              <a:rPr lang="en-US" i="1" dirty="0">
                <a:latin typeface="Calibri" panose="020F0502020204030204" pitchFamily="34" charset="0"/>
                <a:ea typeface="Calibri" panose="020F0502020204030204" pitchFamily="34" charset="0"/>
              </a:rPr>
              <a:t>p</a:t>
            </a:r>
            <a:r>
              <a:rPr lang="en-US" sz="1200" i="1" dirty="0">
                <a:effectLst/>
                <a:latin typeface="Calibri" panose="020F0502020204030204" pitchFamily="34" charset="0"/>
                <a:ea typeface="Calibri" panose="020F0502020204030204" pitchFamily="34" charset="0"/>
              </a:rPr>
              <a:t>arameters might be linked to each designated use? Check each box as needed.</a:t>
            </a:r>
          </a:p>
          <a:p>
            <a:endParaRPr lang="en-US" sz="1200" i="1" dirty="0">
              <a:effectLst/>
              <a:latin typeface="Calibri" panose="020F0502020204030204" pitchFamily="34" charset="0"/>
              <a:ea typeface="Calibri" panose="020F0502020204030204" pitchFamily="34" charset="0"/>
            </a:endParaRPr>
          </a:p>
          <a:p>
            <a:r>
              <a:rPr lang="en-US" sz="1200" dirty="0">
                <a:effectLst/>
                <a:latin typeface="Calibri" panose="020F0502020204030204" pitchFamily="34" charset="0"/>
                <a:ea typeface="Calibri" panose="020F0502020204030204" pitchFamily="34" charset="0"/>
              </a:rPr>
              <a:t>OK, let’s stop with the slides for a few minutes and do a little exercise. The handout lists some typical beneficial use designations for waterbodies. It also lists various parameters that MIGHT be linked to those uses. Pick a partner – divide yourselves up into pairs – and go through each designated use in the table and pick out which parameters would be linked DIRECTLY to protecting that use. You’ll find that each use will probably have more than one parameter, so use your noggins! [Note to instructor: Let several of the groups report out on their results, depending on the number of people in the class. Ask them why they linked the parameters to the use. Note that there will be some “grey areas,” which will spark some useful thinking and discussion. Don’t “correct” any report-outs – ask the group to respond to the results, let them discuss it, and tell them we’ll be discussing all this much more as the course proceeds.]</a:t>
            </a:r>
            <a:endParaRPr lang="en-US" dirty="0"/>
          </a:p>
        </p:txBody>
      </p:sp>
      <p:sp>
        <p:nvSpPr>
          <p:cNvPr id="4" name="Slide Number Placeholder 3"/>
          <p:cNvSpPr>
            <a:spLocks noGrp="1"/>
          </p:cNvSpPr>
          <p:nvPr>
            <p:ph type="sldNum" sz="quarter" idx="5"/>
          </p:nvPr>
        </p:nvSpPr>
        <p:spPr/>
        <p:txBody>
          <a:bodyPr/>
          <a:lstStyle/>
          <a:p>
            <a:fld id="{618F38ED-657B-4B7D-BB74-9DFF2A3EB06C}" type="slidenum">
              <a:rPr lang="en-US" smtClean="0"/>
              <a:t>1</a:t>
            </a:fld>
            <a:endParaRPr lang="en-US"/>
          </a:p>
        </p:txBody>
      </p:sp>
    </p:spTree>
    <p:extLst>
      <p:ext uri="{BB962C8B-B14F-4D97-AF65-F5344CB8AC3E}">
        <p14:creationId xmlns:p14="http://schemas.microsoft.com/office/powerpoint/2010/main" val="6334571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531C53-41C2-46D9-A4DE-9791A80A248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898AE07-19CB-4E6E-8E4F-8777B9AF5D0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7AB71B7-0FA3-429D-AAF9-E8A5F7D3393C}"/>
              </a:ext>
            </a:extLst>
          </p:cNvPr>
          <p:cNvSpPr>
            <a:spLocks noGrp="1"/>
          </p:cNvSpPr>
          <p:nvPr>
            <p:ph type="dt" sz="half" idx="10"/>
          </p:nvPr>
        </p:nvSpPr>
        <p:spPr/>
        <p:txBody>
          <a:bodyPr/>
          <a:lstStyle/>
          <a:p>
            <a:fld id="{9481F51E-F450-4E03-B36A-E89F39C06A59}" type="datetimeFigureOut">
              <a:rPr lang="en-US" smtClean="0"/>
              <a:t>6/8/2020</a:t>
            </a:fld>
            <a:endParaRPr lang="en-US"/>
          </a:p>
        </p:txBody>
      </p:sp>
      <p:sp>
        <p:nvSpPr>
          <p:cNvPr id="5" name="Footer Placeholder 4">
            <a:extLst>
              <a:ext uri="{FF2B5EF4-FFF2-40B4-BE49-F238E27FC236}">
                <a16:creationId xmlns:a16="http://schemas.microsoft.com/office/drawing/2014/main" id="{11AFA5B2-341E-4731-90EA-443C25113B4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8D93AB6-BBF2-46D9-BE2E-57F339CFEE33}"/>
              </a:ext>
            </a:extLst>
          </p:cNvPr>
          <p:cNvSpPr>
            <a:spLocks noGrp="1"/>
          </p:cNvSpPr>
          <p:nvPr>
            <p:ph type="sldNum" sz="quarter" idx="12"/>
          </p:nvPr>
        </p:nvSpPr>
        <p:spPr/>
        <p:txBody>
          <a:bodyPr/>
          <a:lstStyle/>
          <a:p>
            <a:fld id="{A5DF11E9-17C8-40B6-A8DB-9EA9C5DAE27C}" type="slidenum">
              <a:rPr lang="en-US" smtClean="0"/>
              <a:t>‹#›</a:t>
            </a:fld>
            <a:endParaRPr lang="en-US"/>
          </a:p>
        </p:txBody>
      </p:sp>
    </p:spTree>
    <p:extLst>
      <p:ext uri="{BB962C8B-B14F-4D97-AF65-F5344CB8AC3E}">
        <p14:creationId xmlns:p14="http://schemas.microsoft.com/office/powerpoint/2010/main" val="71087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1DC1B8-FD56-4BCA-8E5F-BBA76FBEAD3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ADD03B5-0BAC-497B-9CF7-2FAF3AF3502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D9E2322-CF48-4EE3-80F3-1499A96972E4}"/>
              </a:ext>
            </a:extLst>
          </p:cNvPr>
          <p:cNvSpPr>
            <a:spLocks noGrp="1"/>
          </p:cNvSpPr>
          <p:nvPr>
            <p:ph type="dt" sz="half" idx="10"/>
          </p:nvPr>
        </p:nvSpPr>
        <p:spPr/>
        <p:txBody>
          <a:bodyPr/>
          <a:lstStyle/>
          <a:p>
            <a:fld id="{9481F51E-F450-4E03-B36A-E89F39C06A59}" type="datetimeFigureOut">
              <a:rPr lang="en-US" smtClean="0"/>
              <a:t>6/8/2020</a:t>
            </a:fld>
            <a:endParaRPr lang="en-US"/>
          </a:p>
        </p:txBody>
      </p:sp>
      <p:sp>
        <p:nvSpPr>
          <p:cNvPr id="5" name="Footer Placeholder 4">
            <a:extLst>
              <a:ext uri="{FF2B5EF4-FFF2-40B4-BE49-F238E27FC236}">
                <a16:creationId xmlns:a16="http://schemas.microsoft.com/office/drawing/2014/main" id="{714AB87F-644D-4CD8-86D4-7EFDCA7F3D9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A0CD0FF-DF5F-40AE-9DC3-17975008A0CB}"/>
              </a:ext>
            </a:extLst>
          </p:cNvPr>
          <p:cNvSpPr>
            <a:spLocks noGrp="1"/>
          </p:cNvSpPr>
          <p:nvPr>
            <p:ph type="sldNum" sz="quarter" idx="12"/>
          </p:nvPr>
        </p:nvSpPr>
        <p:spPr/>
        <p:txBody>
          <a:bodyPr/>
          <a:lstStyle/>
          <a:p>
            <a:fld id="{A5DF11E9-17C8-40B6-A8DB-9EA9C5DAE27C}" type="slidenum">
              <a:rPr lang="en-US" smtClean="0"/>
              <a:t>‹#›</a:t>
            </a:fld>
            <a:endParaRPr lang="en-US"/>
          </a:p>
        </p:txBody>
      </p:sp>
    </p:spTree>
    <p:extLst>
      <p:ext uri="{BB962C8B-B14F-4D97-AF65-F5344CB8AC3E}">
        <p14:creationId xmlns:p14="http://schemas.microsoft.com/office/powerpoint/2010/main" val="21292030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0B5C94D-BB18-4CE5-B0B6-D046344B9B9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706CE02-7C97-428A-B7DF-38BCBB39A81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EF5435D-F560-4DFE-BBE1-C5045507E5C4}"/>
              </a:ext>
            </a:extLst>
          </p:cNvPr>
          <p:cNvSpPr>
            <a:spLocks noGrp="1"/>
          </p:cNvSpPr>
          <p:nvPr>
            <p:ph type="dt" sz="half" idx="10"/>
          </p:nvPr>
        </p:nvSpPr>
        <p:spPr/>
        <p:txBody>
          <a:bodyPr/>
          <a:lstStyle/>
          <a:p>
            <a:fld id="{9481F51E-F450-4E03-B36A-E89F39C06A59}" type="datetimeFigureOut">
              <a:rPr lang="en-US" smtClean="0"/>
              <a:t>6/8/2020</a:t>
            </a:fld>
            <a:endParaRPr lang="en-US"/>
          </a:p>
        </p:txBody>
      </p:sp>
      <p:sp>
        <p:nvSpPr>
          <p:cNvPr id="5" name="Footer Placeholder 4">
            <a:extLst>
              <a:ext uri="{FF2B5EF4-FFF2-40B4-BE49-F238E27FC236}">
                <a16:creationId xmlns:a16="http://schemas.microsoft.com/office/drawing/2014/main" id="{C326379F-CF4F-4C86-B627-58963471BE6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40BBCED-BE24-4256-80C6-8C068CCB2945}"/>
              </a:ext>
            </a:extLst>
          </p:cNvPr>
          <p:cNvSpPr>
            <a:spLocks noGrp="1"/>
          </p:cNvSpPr>
          <p:nvPr>
            <p:ph type="sldNum" sz="quarter" idx="12"/>
          </p:nvPr>
        </p:nvSpPr>
        <p:spPr/>
        <p:txBody>
          <a:bodyPr/>
          <a:lstStyle/>
          <a:p>
            <a:fld id="{A5DF11E9-17C8-40B6-A8DB-9EA9C5DAE27C}" type="slidenum">
              <a:rPr lang="en-US" smtClean="0"/>
              <a:t>‹#›</a:t>
            </a:fld>
            <a:endParaRPr lang="en-US"/>
          </a:p>
        </p:txBody>
      </p:sp>
    </p:spTree>
    <p:extLst>
      <p:ext uri="{BB962C8B-B14F-4D97-AF65-F5344CB8AC3E}">
        <p14:creationId xmlns:p14="http://schemas.microsoft.com/office/powerpoint/2010/main" val="42709959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AAC00C-88B3-476F-95CB-E7DFF34638B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0A76D56-A0DB-4676-B9B4-DE6C058382B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311FDF4-D6B7-4EEA-8017-429EF810FDE2}"/>
              </a:ext>
            </a:extLst>
          </p:cNvPr>
          <p:cNvSpPr>
            <a:spLocks noGrp="1"/>
          </p:cNvSpPr>
          <p:nvPr>
            <p:ph type="dt" sz="half" idx="10"/>
          </p:nvPr>
        </p:nvSpPr>
        <p:spPr/>
        <p:txBody>
          <a:bodyPr/>
          <a:lstStyle/>
          <a:p>
            <a:fld id="{9481F51E-F450-4E03-B36A-E89F39C06A59}" type="datetimeFigureOut">
              <a:rPr lang="en-US" smtClean="0"/>
              <a:t>6/8/2020</a:t>
            </a:fld>
            <a:endParaRPr lang="en-US"/>
          </a:p>
        </p:txBody>
      </p:sp>
      <p:sp>
        <p:nvSpPr>
          <p:cNvPr id="5" name="Footer Placeholder 4">
            <a:extLst>
              <a:ext uri="{FF2B5EF4-FFF2-40B4-BE49-F238E27FC236}">
                <a16:creationId xmlns:a16="http://schemas.microsoft.com/office/drawing/2014/main" id="{FDCBD527-F502-4061-9791-1039086F05E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E5A3A09-7127-4148-B714-A2359511113C}"/>
              </a:ext>
            </a:extLst>
          </p:cNvPr>
          <p:cNvSpPr>
            <a:spLocks noGrp="1"/>
          </p:cNvSpPr>
          <p:nvPr>
            <p:ph type="sldNum" sz="quarter" idx="12"/>
          </p:nvPr>
        </p:nvSpPr>
        <p:spPr/>
        <p:txBody>
          <a:bodyPr/>
          <a:lstStyle/>
          <a:p>
            <a:fld id="{A5DF11E9-17C8-40B6-A8DB-9EA9C5DAE27C}" type="slidenum">
              <a:rPr lang="en-US" smtClean="0"/>
              <a:t>‹#›</a:t>
            </a:fld>
            <a:endParaRPr lang="en-US"/>
          </a:p>
        </p:txBody>
      </p:sp>
    </p:spTree>
    <p:extLst>
      <p:ext uri="{BB962C8B-B14F-4D97-AF65-F5344CB8AC3E}">
        <p14:creationId xmlns:p14="http://schemas.microsoft.com/office/powerpoint/2010/main" val="13755785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D6F469-BEBA-40C1-BCE1-5CD51F90965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3D9EAF3-E287-47AC-B640-A053EA17AD1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F745F7B-5221-458A-B3E6-50134D1786D2}"/>
              </a:ext>
            </a:extLst>
          </p:cNvPr>
          <p:cNvSpPr>
            <a:spLocks noGrp="1"/>
          </p:cNvSpPr>
          <p:nvPr>
            <p:ph type="dt" sz="half" idx="10"/>
          </p:nvPr>
        </p:nvSpPr>
        <p:spPr/>
        <p:txBody>
          <a:bodyPr/>
          <a:lstStyle/>
          <a:p>
            <a:fld id="{9481F51E-F450-4E03-B36A-E89F39C06A59}" type="datetimeFigureOut">
              <a:rPr lang="en-US" smtClean="0"/>
              <a:t>6/8/2020</a:t>
            </a:fld>
            <a:endParaRPr lang="en-US"/>
          </a:p>
        </p:txBody>
      </p:sp>
      <p:sp>
        <p:nvSpPr>
          <p:cNvPr id="5" name="Footer Placeholder 4">
            <a:extLst>
              <a:ext uri="{FF2B5EF4-FFF2-40B4-BE49-F238E27FC236}">
                <a16:creationId xmlns:a16="http://schemas.microsoft.com/office/drawing/2014/main" id="{175565C1-D9EA-4F5C-B50D-7302B783DE7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F79A3B5-F829-47BE-9C26-640CE7787748}"/>
              </a:ext>
            </a:extLst>
          </p:cNvPr>
          <p:cNvSpPr>
            <a:spLocks noGrp="1"/>
          </p:cNvSpPr>
          <p:nvPr>
            <p:ph type="sldNum" sz="quarter" idx="12"/>
          </p:nvPr>
        </p:nvSpPr>
        <p:spPr/>
        <p:txBody>
          <a:bodyPr/>
          <a:lstStyle/>
          <a:p>
            <a:fld id="{A5DF11E9-17C8-40B6-A8DB-9EA9C5DAE27C}" type="slidenum">
              <a:rPr lang="en-US" smtClean="0"/>
              <a:t>‹#›</a:t>
            </a:fld>
            <a:endParaRPr lang="en-US"/>
          </a:p>
        </p:txBody>
      </p:sp>
    </p:spTree>
    <p:extLst>
      <p:ext uri="{BB962C8B-B14F-4D97-AF65-F5344CB8AC3E}">
        <p14:creationId xmlns:p14="http://schemas.microsoft.com/office/powerpoint/2010/main" val="25620356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DF73A2-E056-44E4-9527-29F56CD7B11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B2DB746-9E56-4A26-AE56-CB5B46B6752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66D0A31-D837-4A32-8F59-847730AAF6B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2883C7B-DA01-4608-9BFD-F0F5509C6F2A}"/>
              </a:ext>
            </a:extLst>
          </p:cNvPr>
          <p:cNvSpPr>
            <a:spLocks noGrp="1"/>
          </p:cNvSpPr>
          <p:nvPr>
            <p:ph type="dt" sz="half" idx="10"/>
          </p:nvPr>
        </p:nvSpPr>
        <p:spPr/>
        <p:txBody>
          <a:bodyPr/>
          <a:lstStyle/>
          <a:p>
            <a:fld id="{9481F51E-F450-4E03-B36A-E89F39C06A59}" type="datetimeFigureOut">
              <a:rPr lang="en-US" smtClean="0"/>
              <a:t>6/8/2020</a:t>
            </a:fld>
            <a:endParaRPr lang="en-US"/>
          </a:p>
        </p:txBody>
      </p:sp>
      <p:sp>
        <p:nvSpPr>
          <p:cNvPr id="6" name="Footer Placeholder 5">
            <a:extLst>
              <a:ext uri="{FF2B5EF4-FFF2-40B4-BE49-F238E27FC236}">
                <a16:creationId xmlns:a16="http://schemas.microsoft.com/office/drawing/2014/main" id="{93BB598D-12FC-46D3-8813-BCADF1B2E2F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09979D1-0916-4C2B-AFF9-3D9078B854FE}"/>
              </a:ext>
            </a:extLst>
          </p:cNvPr>
          <p:cNvSpPr>
            <a:spLocks noGrp="1"/>
          </p:cNvSpPr>
          <p:nvPr>
            <p:ph type="sldNum" sz="quarter" idx="12"/>
          </p:nvPr>
        </p:nvSpPr>
        <p:spPr/>
        <p:txBody>
          <a:bodyPr/>
          <a:lstStyle/>
          <a:p>
            <a:fld id="{A5DF11E9-17C8-40B6-A8DB-9EA9C5DAE27C}" type="slidenum">
              <a:rPr lang="en-US" smtClean="0"/>
              <a:t>‹#›</a:t>
            </a:fld>
            <a:endParaRPr lang="en-US"/>
          </a:p>
        </p:txBody>
      </p:sp>
    </p:spTree>
    <p:extLst>
      <p:ext uri="{BB962C8B-B14F-4D97-AF65-F5344CB8AC3E}">
        <p14:creationId xmlns:p14="http://schemas.microsoft.com/office/powerpoint/2010/main" val="14496185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4B7D9E-F5C4-4D25-A6A0-7709B6507DD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7AF6ACE-0839-49E6-8478-88C67C137C5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AB1C3B4-A9C7-4176-99A8-992A6972B68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B7F1F40-4E19-4B36-BB71-086FD87820F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42F12B4-00B7-48DF-AAD1-A1B562EBFFD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E270422-D20D-4A1D-8B5C-566970665244}"/>
              </a:ext>
            </a:extLst>
          </p:cNvPr>
          <p:cNvSpPr>
            <a:spLocks noGrp="1"/>
          </p:cNvSpPr>
          <p:nvPr>
            <p:ph type="dt" sz="half" idx="10"/>
          </p:nvPr>
        </p:nvSpPr>
        <p:spPr/>
        <p:txBody>
          <a:bodyPr/>
          <a:lstStyle/>
          <a:p>
            <a:fld id="{9481F51E-F450-4E03-B36A-E89F39C06A59}" type="datetimeFigureOut">
              <a:rPr lang="en-US" smtClean="0"/>
              <a:t>6/8/2020</a:t>
            </a:fld>
            <a:endParaRPr lang="en-US"/>
          </a:p>
        </p:txBody>
      </p:sp>
      <p:sp>
        <p:nvSpPr>
          <p:cNvPr id="8" name="Footer Placeholder 7">
            <a:extLst>
              <a:ext uri="{FF2B5EF4-FFF2-40B4-BE49-F238E27FC236}">
                <a16:creationId xmlns:a16="http://schemas.microsoft.com/office/drawing/2014/main" id="{1DE4A232-CC01-4DC2-9FFC-6C346DA8D01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A428879-2B42-4313-A116-F2CA03A8D298}"/>
              </a:ext>
            </a:extLst>
          </p:cNvPr>
          <p:cNvSpPr>
            <a:spLocks noGrp="1"/>
          </p:cNvSpPr>
          <p:nvPr>
            <p:ph type="sldNum" sz="quarter" idx="12"/>
          </p:nvPr>
        </p:nvSpPr>
        <p:spPr/>
        <p:txBody>
          <a:bodyPr/>
          <a:lstStyle/>
          <a:p>
            <a:fld id="{A5DF11E9-17C8-40B6-A8DB-9EA9C5DAE27C}" type="slidenum">
              <a:rPr lang="en-US" smtClean="0"/>
              <a:t>‹#›</a:t>
            </a:fld>
            <a:endParaRPr lang="en-US"/>
          </a:p>
        </p:txBody>
      </p:sp>
    </p:spTree>
    <p:extLst>
      <p:ext uri="{BB962C8B-B14F-4D97-AF65-F5344CB8AC3E}">
        <p14:creationId xmlns:p14="http://schemas.microsoft.com/office/powerpoint/2010/main" val="17762662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F12FBB-631B-4AA0-A84D-7B2228B6B58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BE9DE64-71EF-4B94-B4D3-F39591EF937C}"/>
              </a:ext>
            </a:extLst>
          </p:cNvPr>
          <p:cNvSpPr>
            <a:spLocks noGrp="1"/>
          </p:cNvSpPr>
          <p:nvPr>
            <p:ph type="dt" sz="half" idx="10"/>
          </p:nvPr>
        </p:nvSpPr>
        <p:spPr/>
        <p:txBody>
          <a:bodyPr/>
          <a:lstStyle/>
          <a:p>
            <a:fld id="{9481F51E-F450-4E03-B36A-E89F39C06A59}" type="datetimeFigureOut">
              <a:rPr lang="en-US" smtClean="0"/>
              <a:t>6/8/2020</a:t>
            </a:fld>
            <a:endParaRPr lang="en-US"/>
          </a:p>
        </p:txBody>
      </p:sp>
      <p:sp>
        <p:nvSpPr>
          <p:cNvPr id="4" name="Footer Placeholder 3">
            <a:extLst>
              <a:ext uri="{FF2B5EF4-FFF2-40B4-BE49-F238E27FC236}">
                <a16:creationId xmlns:a16="http://schemas.microsoft.com/office/drawing/2014/main" id="{DE370F95-F64B-446E-B87D-A6E01559B12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ABB60CE-B7D4-498D-9BED-1973B6533246}"/>
              </a:ext>
            </a:extLst>
          </p:cNvPr>
          <p:cNvSpPr>
            <a:spLocks noGrp="1"/>
          </p:cNvSpPr>
          <p:nvPr>
            <p:ph type="sldNum" sz="quarter" idx="12"/>
          </p:nvPr>
        </p:nvSpPr>
        <p:spPr/>
        <p:txBody>
          <a:bodyPr/>
          <a:lstStyle/>
          <a:p>
            <a:fld id="{A5DF11E9-17C8-40B6-A8DB-9EA9C5DAE27C}" type="slidenum">
              <a:rPr lang="en-US" smtClean="0"/>
              <a:t>‹#›</a:t>
            </a:fld>
            <a:endParaRPr lang="en-US"/>
          </a:p>
        </p:txBody>
      </p:sp>
    </p:spTree>
    <p:extLst>
      <p:ext uri="{BB962C8B-B14F-4D97-AF65-F5344CB8AC3E}">
        <p14:creationId xmlns:p14="http://schemas.microsoft.com/office/powerpoint/2010/main" val="26812960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2DADE64-EBA3-4E4F-94B3-D75BBC7D4A18}"/>
              </a:ext>
            </a:extLst>
          </p:cNvPr>
          <p:cNvSpPr>
            <a:spLocks noGrp="1"/>
          </p:cNvSpPr>
          <p:nvPr>
            <p:ph type="dt" sz="half" idx="10"/>
          </p:nvPr>
        </p:nvSpPr>
        <p:spPr/>
        <p:txBody>
          <a:bodyPr/>
          <a:lstStyle/>
          <a:p>
            <a:fld id="{9481F51E-F450-4E03-B36A-E89F39C06A59}" type="datetimeFigureOut">
              <a:rPr lang="en-US" smtClean="0"/>
              <a:t>6/8/2020</a:t>
            </a:fld>
            <a:endParaRPr lang="en-US"/>
          </a:p>
        </p:txBody>
      </p:sp>
      <p:sp>
        <p:nvSpPr>
          <p:cNvPr id="3" name="Footer Placeholder 2">
            <a:extLst>
              <a:ext uri="{FF2B5EF4-FFF2-40B4-BE49-F238E27FC236}">
                <a16:creationId xmlns:a16="http://schemas.microsoft.com/office/drawing/2014/main" id="{082875AD-E12A-40F7-A5FE-85FA392FFC2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621DA40-F930-4738-B322-C0DF67F30781}"/>
              </a:ext>
            </a:extLst>
          </p:cNvPr>
          <p:cNvSpPr>
            <a:spLocks noGrp="1"/>
          </p:cNvSpPr>
          <p:nvPr>
            <p:ph type="sldNum" sz="quarter" idx="12"/>
          </p:nvPr>
        </p:nvSpPr>
        <p:spPr/>
        <p:txBody>
          <a:bodyPr/>
          <a:lstStyle/>
          <a:p>
            <a:fld id="{A5DF11E9-17C8-40B6-A8DB-9EA9C5DAE27C}" type="slidenum">
              <a:rPr lang="en-US" smtClean="0"/>
              <a:t>‹#›</a:t>
            </a:fld>
            <a:endParaRPr lang="en-US"/>
          </a:p>
        </p:txBody>
      </p:sp>
    </p:spTree>
    <p:extLst>
      <p:ext uri="{BB962C8B-B14F-4D97-AF65-F5344CB8AC3E}">
        <p14:creationId xmlns:p14="http://schemas.microsoft.com/office/powerpoint/2010/main" val="37615788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283730-8380-4417-AFCB-1AD3EB01ABA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C42243B-EDEE-4F84-BC3E-5C3F5F60359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2AB8D22-03DF-459C-9C5C-C3AD207A420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3BC07EF-7683-4C43-A643-E0C08C47EFF4}"/>
              </a:ext>
            </a:extLst>
          </p:cNvPr>
          <p:cNvSpPr>
            <a:spLocks noGrp="1"/>
          </p:cNvSpPr>
          <p:nvPr>
            <p:ph type="dt" sz="half" idx="10"/>
          </p:nvPr>
        </p:nvSpPr>
        <p:spPr/>
        <p:txBody>
          <a:bodyPr/>
          <a:lstStyle/>
          <a:p>
            <a:fld id="{9481F51E-F450-4E03-B36A-E89F39C06A59}" type="datetimeFigureOut">
              <a:rPr lang="en-US" smtClean="0"/>
              <a:t>6/8/2020</a:t>
            </a:fld>
            <a:endParaRPr lang="en-US"/>
          </a:p>
        </p:txBody>
      </p:sp>
      <p:sp>
        <p:nvSpPr>
          <p:cNvPr id="6" name="Footer Placeholder 5">
            <a:extLst>
              <a:ext uri="{FF2B5EF4-FFF2-40B4-BE49-F238E27FC236}">
                <a16:creationId xmlns:a16="http://schemas.microsoft.com/office/drawing/2014/main" id="{46093627-1A13-423F-9429-B3032557038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7DA1B23-4B01-438C-8666-C2E7DED0DFE7}"/>
              </a:ext>
            </a:extLst>
          </p:cNvPr>
          <p:cNvSpPr>
            <a:spLocks noGrp="1"/>
          </p:cNvSpPr>
          <p:nvPr>
            <p:ph type="sldNum" sz="quarter" idx="12"/>
          </p:nvPr>
        </p:nvSpPr>
        <p:spPr/>
        <p:txBody>
          <a:bodyPr/>
          <a:lstStyle/>
          <a:p>
            <a:fld id="{A5DF11E9-17C8-40B6-A8DB-9EA9C5DAE27C}" type="slidenum">
              <a:rPr lang="en-US" smtClean="0"/>
              <a:t>‹#›</a:t>
            </a:fld>
            <a:endParaRPr lang="en-US"/>
          </a:p>
        </p:txBody>
      </p:sp>
    </p:spTree>
    <p:extLst>
      <p:ext uri="{BB962C8B-B14F-4D97-AF65-F5344CB8AC3E}">
        <p14:creationId xmlns:p14="http://schemas.microsoft.com/office/powerpoint/2010/main" val="25338382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44248D-DE7C-4E55-82F3-0358803CDE5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B8BF708-9907-4C20-A0C1-7447753DB36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0BB5E91-1B9B-42D4-AF9C-5DAA615B758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DA94F06-6604-4ED5-AABC-C99B780DA552}"/>
              </a:ext>
            </a:extLst>
          </p:cNvPr>
          <p:cNvSpPr>
            <a:spLocks noGrp="1"/>
          </p:cNvSpPr>
          <p:nvPr>
            <p:ph type="dt" sz="half" idx="10"/>
          </p:nvPr>
        </p:nvSpPr>
        <p:spPr/>
        <p:txBody>
          <a:bodyPr/>
          <a:lstStyle/>
          <a:p>
            <a:fld id="{9481F51E-F450-4E03-B36A-E89F39C06A59}" type="datetimeFigureOut">
              <a:rPr lang="en-US" smtClean="0"/>
              <a:t>6/8/2020</a:t>
            </a:fld>
            <a:endParaRPr lang="en-US"/>
          </a:p>
        </p:txBody>
      </p:sp>
      <p:sp>
        <p:nvSpPr>
          <p:cNvPr id="6" name="Footer Placeholder 5">
            <a:extLst>
              <a:ext uri="{FF2B5EF4-FFF2-40B4-BE49-F238E27FC236}">
                <a16:creationId xmlns:a16="http://schemas.microsoft.com/office/drawing/2014/main" id="{A3778CB2-FBA2-4D06-A631-CDBC1B252D9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1B80740-F4F3-415D-BB18-FB9C7AD3335F}"/>
              </a:ext>
            </a:extLst>
          </p:cNvPr>
          <p:cNvSpPr>
            <a:spLocks noGrp="1"/>
          </p:cNvSpPr>
          <p:nvPr>
            <p:ph type="sldNum" sz="quarter" idx="12"/>
          </p:nvPr>
        </p:nvSpPr>
        <p:spPr/>
        <p:txBody>
          <a:bodyPr/>
          <a:lstStyle/>
          <a:p>
            <a:fld id="{A5DF11E9-17C8-40B6-A8DB-9EA9C5DAE27C}" type="slidenum">
              <a:rPr lang="en-US" smtClean="0"/>
              <a:t>‹#›</a:t>
            </a:fld>
            <a:endParaRPr lang="en-US"/>
          </a:p>
        </p:txBody>
      </p:sp>
    </p:spTree>
    <p:extLst>
      <p:ext uri="{BB962C8B-B14F-4D97-AF65-F5344CB8AC3E}">
        <p14:creationId xmlns:p14="http://schemas.microsoft.com/office/powerpoint/2010/main" val="35960127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CC307EB-37B4-43D4-8BCC-DA1CCB78617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DA9F5E3-3785-4E36-8F90-E3AEAACF268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52B9DAF-FB17-418F-8D0F-BA263D38039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481F51E-F450-4E03-B36A-E89F39C06A59}" type="datetimeFigureOut">
              <a:rPr lang="en-US" smtClean="0"/>
              <a:t>6/8/2020</a:t>
            </a:fld>
            <a:endParaRPr lang="en-US"/>
          </a:p>
        </p:txBody>
      </p:sp>
      <p:sp>
        <p:nvSpPr>
          <p:cNvPr id="5" name="Footer Placeholder 4">
            <a:extLst>
              <a:ext uri="{FF2B5EF4-FFF2-40B4-BE49-F238E27FC236}">
                <a16:creationId xmlns:a16="http://schemas.microsoft.com/office/drawing/2014/main" id="{A961A81A-04AA-456C-8DCC-214A40CC7DF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A423CB8-C6D6-4713-99A3-AF542041CB8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5DF11E9-17C8-40B6-A8DB-9EA9C5DAE27C}" type="slidenum">
              <a:rPr lang="en-US" smtClean="0"/>
              <a:t>‹#›</a:t>
            </a:fld>
            <a:endParaRPr lang="en-US"/>
          </a:p>
        </p:txBody>
      </p:sp>
    </p:spTree>
    <p:extLst>
      <p:ext uri="{BB962C8B-B14F-4D97-AF65-F5344CB8AC3E}">
        <p14:creationId xmlns:p14="http://schemas.microsoft.com/office/powerpoint/2010/main" val="41797455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F9E71C-5803-4D09-AA68-E4ECE0EC3000}"/>
              </a:ext>
            </a:extLst>
          </p:cNvPr>
          <p:cNvSpPr>
            <a:spLocks noGrp="1"/>
          </p:cNvSpPr>
          <p:nvPr>
            <p:ph type="title"/>
          </p:nvPr>
        </p:nvSpPr>
        <p:spPr>
          <a:xfrm>
            <a:off x="78670" y="-170040"/>
            <a:ext cx="12034654" cy="1325563"/>
          </a:xfrm>
        </p:spPr>
        <p:txBody>
          <a:bodyPr/>
          <a:lstStyle/>
          <a:p>
            <a:pPr algn="ctr"/>
            <a:r>
              <a:rPr lang="en-US" b="1" dirty="0"/>
              <a:t>Exercise: Linking Water Quality to Designated Uses</a:t>
            </a:r>
            <a:endParaRPr lang="en-US" dirty="0"/>
          </a:p>
        </p:txBody>
      </p:sp>
      <p:graphicFrame>
        <p:nvGraphicFramePr>
          <p:cNvPr id="4" name="Content Placeholder 3">
            <a:extLst>
              <a:ext uri="{FF2B5EF4-FFF2-40B4-BE49-F238E27FC236}">
                <a16:creationId xmlns:a16="http://schemas.microsoft.com/office/drawing/2014/main" id="{D6A64083-FAAB-47C0-9886-7E6A1657D61F}"/>
              </a:ext>
            </a:extLst>
          </p:cNvPr>
          <p:cNvGraphicFramePr>
            <a:graphicFrameLocks noGrp="1"/>
          </p:cNvGraphicFramePr>
          <p:nvPr>
            <p:ph idx="1"/>
          </p:nvPr>
        </p:nvGraphicFramePr>
        <p:xfrm>
          <a:off x="276721" y="1081092"/>
          <a:ext cx="11638553" cy="5459232"/>
        </p:xfrm>
        <a:graphic>
          <a:graphicData uri="http://schemas.openxmlformats.org/drawingml/2006/table">
            <a:tbl>
              <a:tblPr>
                <a:tableStyleId>{D7AC3CCA-C797-4891-BE02-D94E43425B78}</a:tableStyleId>
              </a:tblPr>
              <a:tblGrid>
                <a:gridCol w="1817611">
                  <a:extLst>
                    <a:ext uri="{9D8B030D-6E8A-4147-A177-3AD203B41FA5}">
                      <a16:colId xmlns:a16="http://schemas.microsoft.com/office/drawing/2014/main" val="3908342847"/>
                    </a:ext>
                  </a:extLst>
                </a:gridCol>
                <a:gridCol w="1768075">
                  <a:extLst>
                    <a:ext uri="{9D8B030D-6E8A-4147-A177-3AD203B41FA5}">
                      <a16:colId xmlns:a16="http://schemas.microsoft.com/office/drawing/2014/main" val="1231760658"/>
                    </a:ext>
                  </a:extLst>
                </a:gridCol>
                <a:gridCol w="1768075">
                  <a:extLst>
                    <a:ext uri="{9D8B030D-6E8A-4147-A177-3AD203B41FA5}">
                      <a16:colId xmlns:a16="http://schemas.microsoft.com/office/drawing/2014/main" val="124484526"/>
                    </a:ext>
                  </a:extLst>
                </a:gridCol>
                <a:gridCol w="1313353">
                  <a:extLst>
                    <a:ext uri="{9D8B030D-6E8A-4147-A177-3AD203B41FA5}">
                      <a16:colId xmlns:a16="http://schemas.microsoft.com/office/drawing/2014/main" val="2860749997"/>
                    </a:ext>
                  </a:extLst>
                </a:gridCol>
                <a:gridCol w="1313353">
                  <a:extLst>
                    <a:ext uri="{9D8B030D-6E8A-4147-A177-3AD203B41FA5}">
                      <a16:colId xmlns:a16="http://schemas.microsoft.com/office/drawing/2014/main" val="3140038416"/>
                    </a:ext>
                  </a:extLst>
                </a:gridCol>
                <a:gridCol w="1829043">
                  <a:extLst>
                    <a:ext uri="{9D8B030D-6E8A-4147-A177-3AD203B41FA5}">
                      <a16:colId xmlns:a16="http://schemas.microsoft.com/office/drawing/2014/main" val="318635168"/>
                    </a:ext>
                  </a:extLst>
                </a:gridCol>
                <a:gridCol w="1829043">
                  <a:extLst>
                    <a:ext uri="{9D8B030D-6E8A-4147-A177-3AD203B41FA5}">
                      <a16:colId xmlns:a16="http://schemas.microsoft.com/office/drawing/2014/main" val="2628824436"/>
                    </a:ext>
                  </a:extLst>
                </a:gridCol>
              </a:tblGrid>
              <a:tr h="468347">
                <a:tc rowSpan="2">
                  <a:txBody>
                    <a:bodyPr/>
                    <a:lstStyle/>
                    <a:p>
                      <a:pPr marL="0" marR="0">
                        <a:spcBef>
                          <a:spcPts val="0"/>
                        </a:spcBef>
                        <a:spcAft>
                          <a:spcPts val="0"/>
                        </a:spcAft>
                      </a:pPr>
                      <a:r>
                        <a:rPr lang="en-US" sz="2400" dirty="0">
                          <a:effectLst/>
                        </a:rPr>
                        <a:t>Designated </a:t>
                      </a:r>
                    </a:p>
                    <a:p>
                      <a:pPr marL="0" marR="0">
                        <a:spcBef>
                          <a:spcPts val="0"/>
                        </a:spcBef>
                        <a:spcAft>
                          <a:spcPts val="0"/>
                        </a:spcAft>
                      </a:pPr>
                      <a:r>
                        <a:rPr lang="en-US" sz="2400" dirty="0">
                          <a:effectLst/>
                        </a:rPr>
                        <a:t>Uses</a:t>
                      </a:r>
                      <a:endParaRPr lang="en-US" sz="2400" b="1" dirty="0">
                        <a:effectLst/>
                        <a:latin typeface="Calibri" panose="020F0502020204030204" pitchFamily="34" charset="0"/>
                        <a:ea typeface="Calibri" panose="020F0502020204030204" pitchFamily="34" charset="0"/>
                      </a:endParaRPr>
                    </a:p>
                  </a:txBody>
                  <a:tcPr marL="86882" marR="86882" marT="43441" marB="43441" anchor="ctr"/>
                </a:tc>
                <a:tc gridSpan="6">
                  <a:txBody>
                    <a:bodyPr/>
                    <a:lstStyle/>
                    <a:p>
                      <a:pPr marL="0" marR="0" algn="ctr">
                        <a:spcBef>
                          <a:spcPts val="0"/>
                        </a:spcBef>
                        <a:spcAft>
                          <a:spcPts val="0"/>
                        </a:spcAft>
                      </a:pPr>
                      <a:r>
                        <a:rPr lang="en-US" sz="2400" dirty="0">
                          <a:effectLst/>
                        </a:rPr>
                        <a:t>Parameters</a:t>
                      </a:r>
                      <a:endParaRPr lang="en-US" sz="2400" b="1" dirty="0">
                        <a:effectLst/>
                        <a:latin typeface="Calibri" panose="020F0502020204030204" pitchFamily="34" charset="0"/>
                        <a:ea typeface="Calibri" panose="020F0502020204030204" pitchFamily="34" charset="0"/>
                      </a:endParaRPr>
                    </a:p>
                  </a:txBody>
                  <a:tcPr marL="86882" marR="86882" marT="43441" marB="43441"/>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650532713"/>
                  </a:ext>
                </a:extLst>
              </a:tr>
              <a:tr h="846797">
                <a:tc vMerge="1">
                  <a:txBody>
                    <a:bodyPr/>
                    <a:lstStyle/>
                    <a:p>
                      <a:endParaRPr lang="en-US"/>
                    </a:p>
                  </a:txBody>
                  <a:tcPr/>
                </a:tc>
                <a:tc>
                  <a:txBody>
                    <a:bodyPr/>
                    <a:lstStyle/>
                    <a:p>
                      <a:pPr marL="0" marR="0" algn="ctr">
                        <a:spcBef>
                          <a:spcPts val="0"/>
                        </a:spcBef>
                        <a:spcAft>
                          <a:spcPts val="0"/>
                        </a:spcAft>
                      </a:pPr>
                      <a:r>
                        <a:rPr lang="en-US" sz="2400" dirty="0">
                          <a:effectLst/>
                        </a:rPr>
                        <a:t>Bacteria</a:t>
                      </a:r>
                      <a:endParaRPr lang="en-US" sz="2400" b="1" dirty="0">
                        <a:effectLst/>
                        <a:latin typeface="Calibri" panose="020F0502020204030204" pitchFamily="34" charset="0"/>
                        <a:ea typeface="Calibri" panose="020F0502020204030204" pitchFamily="34" charset="0"/>
                      </a:endParaRPr>
                    </a:p>
                  </a:txBody>
                  <a:tcPr marL="86882" marR="86882" marT="43441" marB="43441" anchor="ctr"/>
                </a:tc>
                <a:tc>
                  <a:txBody>
                    <a:bodyPr/>
                    <a:lstStyle/>
                    <a:p>
                      <a:pPr marL="0" marR="0" algn="ctr">
                        <a:spcBef>
                          <a:spcPts val="0"/>
                        </a:spcBef>
                        <a:spcAft>
                          <a:spcPts val="0"/>
                        </a:spcAft>
                      </a:pPr>
                      <a:r>
                        <a:rPr lang="en-US" sz="2400" dirty="0">
                          <a:effectLst/>
                        </a:rPr>
                        <a:t>Dissolved Oxygen</a:t>
                      </a:r>
                      <a:endParaRPr lang="en-US" sz="2400" b="1" dirty="0">
                        <a:effectLst/>
                        <a:latin typeface="Calibri" panose="020F0502020204030204" pitchFamily="34" charset="0"/>
                        <a:ea typeface="Calibri" panose="020F0502020204030204" pitchFamily="34" charset="0"/>
                      </a:endParaRPr>
                    </a:p>
                  </a:txBody>
                  <a:tcPr marL="86882" marR="86882" marT="43441" marB="43441" anchor="ctr"/>
                </a:tc>
                <a:tc>
                  <a:txBody>
                    <a:bodyPr/>
                    <a:lstStyle/>
                    <a:p>
                      <a:pPr marL="0" marR="0" algn="ctr">
                        <a:spcBef>
                          <a:spcPts val="0"/>
                        </a:spcBef>
                        <a:spcAft>
                          <a:spcPts val="0"/>
                        </a:spcAft>
                      </a:pPr>
                      <a:r>
                        <a:rPr lang="en-US" sz="2400" dirty="0">
                          <a:effectLst/>
                        </a:rPr>
                        <a:t>PCBs</a:t>
                      </a:r>
                      <a:endParaRPr lang="en-US" sz="2400" b="1" dirty="0">
                        <a:effectLst/>
                        <a:latin typeface="Calibri" panose="020F0502020204030204" pitchFamily="34" charset="0"/>
                        <a:ea typeface="Calibri" panose="020F0502020204030204" pitchFamily="34" charset="0"/>
                      </a:endParaRPr>
                    </a:p>
                  </a:txBody>
                  <a:tcPr marL="86882" marR="86882" marT="43441" marB="43441" anchor="ctr"/>
                </a:tc>
                <a:tc>
                  <a:txBody>
                    <a:bodyPr/>
                    <a:lstStyle/>
                    <a:p>
                      <a:pPr marL="0" marR="0" algn="ctr">
                        <a:spcBef>
                          <a:spcPts val="0"/>
                        </a:spcBef>
                        <a:spcAft>
                          <a:spcPts val="0"/>
                        </a:spcAft>
                      </a:pPr>
                      <a:r>
                        <a:rPr lang="en-US" sz="2400" dirty="0">
                          <a:effectLst/>
                        </a:rPr>
                        <a:t>Copper</a:t>
                      </a:r>
                      <a:endParaRPr lang="en-US" sz="2400" b="1" dirty="0">
                        <a:effectLst/>
                        <a:latin typeface="Calibri" panose="020F0502020204030204" pitchFamily="34" charset="0"/>
                        <a:ea typeface="Calibri" panose="020F0502020204030204" pitchFamily="34" charset="0"/>
                      </a:endParaRPr>
                    </a:p>
                  </a:txBody>
                  <a:tcPr marL="86882" marR="86882" marT="43441" marB="43441" anchor="ctr"/>
                </a:tc>
                <a:tc>
                  <a:txBody>
                    <a:bodyPr/>
                    <a:lstStyle/>
                    <a:p>
                      <a:pPr marL="0" marR="0" algn="ctr">
                        <a:spcBef>
                          <a:spcPts val="0"/>
                        </a:spcBef>
                        <a:spcAft>
                          <a:spcPts val="0"/>
                        </a:spcAft>
                      </a:pPr>
                      <a:r>
                        <a:rPr lang="en-US" sz="2400" dirty="0">
                          <a:effectLst/>
                        </a:rPr>
                        <a:t>pH</a:t>
                      </a:r>
                      <a:endParaRPr lang="en-US" sz="2400" b="1" dirty="0">
                        <a:effectLst/>
                        <a:latin typeface="Calibri" panose="020F0502020204030204" pitchFamily="34" charset="0"/>
                        <a:ea typeface="Calibri" panose="020F0502020204030204" pitchFamily="34" charset="0"/>
                      </a:endParaRPr>
                    </a:p>
                  </a:txBody>
                  <a:tcPr marL="86882" marR="86882" marT="43441" marB="43441" anchor="ctr"/>
                </a:tc>
                <a:tc>
                  <a:txBody>
                    <a:bodyPr/>
                    <a:lstStyle/>
                    <a:p>
                      <a:pPr marL="0" marR="0" algn="ctr">
                        <a:spcBef>
                          <a:spcPts val="0"/>
                        </a:spcBef>
                        <a:spcAft>
                          <a:spcPts val="0"/>
                        </a:spcAft>
                      </a:pPr>
                      <a:r>
                        <a:rPr lang="en-US" sz="2400" dirty="0">
                          <a:effectLst/>
                        </a:rPr>
                        <a:t>Temperature</a:t>
                      </a:r>
                      <a:endParaRPr lang="en-US" sz="2400" b="1" dirty="0">
                        <a:effectLst/>
                        <a:latin typeface="Calibri" panose="020F0502020204030204" pitchFamily="34" charset="0"/>
                        <a:ea typeface="Calibri" panose="020F0502020204030204" pitchFamily="34" charset="0"/>
                      </a:endParaRPr>
                    </a:p>
                  </a:txBody>
                  <a:tcPr marL="65161" marR="65161" marT="0" marB="0" anchor="ctr"/>
                </a:tc>
                <a:extLst>
                  <a:ext uri="{0D108BD9-81ED-4DB2-BD59-A6C34878D82A}">
                    <a16:rowId xmlns:a16="http://schemas.microsoft.com/office/drawing/2014/main" val="3782884286"/>
                  </a:ext>
                </a:extLst>
              </a:tr>
              <a:tr h="846797">
                <a:tc>
                  <a:txBody>
                    <a:bodyPr/>
                    <a:lstStyle/>
                    <a:p>
                      <a:pPr marL="0" marR="0">
                        <a:spcBef>
                          <a:spcPts val="0"/>
                        </a:spcBef>
                        <a:spcAft>
                          <a:spcPts val="0"/>
                        </a:spcAft>
                      </a:pPr>
                      <a:r>
                        <a:rPr lang="en-US" sz="2400">
                          <a:effectLst/>
                        </a:rPr>
                        <a:t>Aquatic Life Support</a:t>
                      </a:r>
                      <a:endParaRPr lang="en-US" sz="2400" b="1">
                        <a:effectLst/>
                        <a:latin typeface="Calibri" panose="020F0502020204030204" pitchFamily="34" charset="0"/>
                        <a:ea typeface="Calibri" panose="020F0502020204030204" pitchFamily="34" charset="0"/>
                      </a:endParaRPr>
                    </a:p>
                  </a:txBody>
                  <a:tcPr marL="86882" marR="86882" marT="43441" marB="43441"/>
                </a:tc>
                <a:tc>
                  <a:txBody>
                    <a:bodyPr/>
                    <a:lstStyle/>
                    <a:p>
                      <a:pPr marL="0" marR="0">
                        <a:spcBef>
                          <a:spcPts val="0"/>
                        </a:spcBef>
                        <a:spcAft>
                          <a:spcPts val="0"/>
                        </a:spcAft>
                      </a:pPr>
                      <a:r>
                        <a:rPr lang="en-US" sz="2400" dirty="0">
                          <a:effectLst/>
                        </a:rPr>
                        <a:t> </a:t>
                      </a:r>
                      <a:endParaRPr lang="en-US" sz="2400" b="1" dirty="0">
                        <a:effectLst/>
                        <a:latin typeface="Calibri" panose="020F0502020204030204" pitchFamily="34" charset="0"/>
                        <a:ea typeface="Calibri" panose="020F0502020204030204" pitchFamily="34" charset="0"/>
                      </a:endParaRPr>
                    </a:p>
                  </a:txBody>
                  <a:tcPr marL="86882" marR="86882" marT="43441" marB="43441"/>
                </a:tc>
                <a:tc>
                  <a:txBody>
                    <a:bodyPr/>
                    <a:lstStyle/>
                    <a:p>
                      <a:pPr marL="0" marR="0">
                        <a:spcBef>
                          <a:spcPts val="0"/>
                        </a:spcBef>
                        <a:spcAft>
                          <a:spcPts val="0"/>
                        </a:spcAft>
                      </a:pPr>
                      <a:r>
                        <a:rPr lang="en-US" sz="2400" dirty="0">
                          <a:effectLst/>
                        </a:rPr>
                        <a:t> </a:t>
                      </a:r>
                      <a:endParaRPr lang="en-US" sz="2400" b="1" dirty="0">
                        <a:effectLst/>
                        <a:latin typeface="Calibri" panose="020F0502020204030204" pitchFamily="34" charset="0"/>
                        <a:ea typeface="Calibri" panose="020F0502020204030204" pitchFamily="34" charset="0"/>
                      </a:endParaRPr>
                    </a:p>
                  </a:txBody>
                  <a:tcPr marL="86882" marR="86882" marT="43441" marB="43441"/>
                </a:tc>
                <a:tc>
                  <a:txBody>
                    <a:bodyPr/>
                    <a:lstStyle/>
                    <a:p>
                      <a:pPr marL="0" marR="0">
                        <a:spcBef>
                          <a:spcPts val="0"/>
                        </a:spcBef>
                        <a:spcAft>
                          <a:spcPts val="0"/>
                        </a:spcAft>
                      </a:pPr>
                      <a:r>
                        <a:rPr lang="en-US" sz="2400" dirty="0">
                          <a:effectLst/>
                        </a:rPr>
                        <a:t> </a:t>
                      </a:r>
                      <a:endParaRPr lang="en-US" sz="2400" b="1" dirty="0">
                        <a:effectLst/>
                        <a:latin typeface="Calibri" panose="020F0502020204030204" pitchFamily="34" charset="0"/>
                        <a:ea typeface="Calibri" panose="020F0502020204030204" pitchFamily="34" charset="0"/>
                      </a:endParaRPr>
                    </a:p>
                  </a:txBody>
                  <a:tcPr marL="86882" marR="86882" marT="43441" marB="43441"/>
                </a:tc>
                <a:tc>
                  <a:txBody>
                    <a:bodyPr/>
                    <a:lstStyle/>
                    <a:p>
                      <a:pPr marL="0" marR="0">
                        <a:spcBef>
                          <a:spcPts val="0"/>
                        </a:spcBef>
                        <a:spcAft>
                          <a:spcPts val="0"/>
                        </a:spcAft>
                      </a:pPr>
                      <a:r>
                        <a:rPr lang="en-US" sz="2400" dirty="0">
                          <a:effectLst/>
                        </a:rPr>
                        <a:t> </a:t>
                      </a:r>
                      <a:endParaRPr lang="en-US" sz="2400" b="1" dirty="0">
                        <a:effectLst/>
                        <a:latin typeface="Calibri" panose="020F0502020204030204" pitchFamily="34" charset="0"/>
                        <a:ea typeface="Calibri" panose="020F0502020204030204" pitchFamily="34" charset="0"/>
                      </a:endParaRPr>
                    </a:p>
                  </a:txBody>
                  <a:tcPr marL="86882" marR="86882" marT="43441" marB="43441"/>
                </a:tc>
                <a:tc>
                  <a:txBody>
                    <a:bodyPr/>
                    <a:lstStyle/>
                    <a:p>
                      <a:pPr marL="0" marR="0">
                        <a:spcBef>
                          <a:spcPts val="0"/>
                        </a:spcBef>
                        <a:spcAft>
                          <a:spcPts val="0"/>
                        </a:spcAft>
                      </a:pPr>
                      <a:r>
                        <a:rPr lang="en-US" sz="2400">
                          <a:effectLst/>
                        </a:rPr>
                        <a:t> </a:t>
                      </a:r>
                      <a:endParaRPr lang="en-US" sz="2400" b="1">
                        <a:effectLst/>
                        <a:latin typeface="Calibri" panose="020F0502020204030204" pitchFamily="34" charset="0"/>
                        <a:ea typeface="Calibri" panose="020F0502020204030204" pitchFamily="34" charset="0"/>
                      </a:endParaRPr>
                    </a:p>
                  </a:txBody>
                  <a:tcPr marL="86882" marR="86882" marT="43441" marB="43441"/>
                </a:tc>
                <a:tc>
                  <a:txBody>
                    <a:bodyPr/>
                    <a:lstStyle/>
                    <a:p>
                      <a:pPr marL="0" marR="0">
                        <a:spcBef>
                          <a:spcPts val="0"/>
                        </a:spcBef>
                        <a:spcAft>
                          <a:spcPts val="0"/>
                        </a:spcAft>
                      </a:pPr>
                      <a:r>
                        <a:rPr lang="en-US" sz="2400" dirty="0">
                          <a:effectLst/>
                        </a:rPr>
                        <a:t> </a:t>
                      </a:r>
                      <a:endParaRPr lang="en-US" sz="2400" b="1" dirty="0">
                        <a:effectLst/>
                        <a:latin typeface="Calibri" panose="020F0502020204030204" pitchFamily="34" charset="0"/>
                        <a:ea typeface="Calibri" panose="020F0502020204030204" pitchFamily="34" charset="0"/>
                      </a:endParaRPr>
                    </a:p>
                  </a:txBody>
                  <a:tcPr marL="65161" marR="65161" marT="0" marB="0"/>
                </a:tc>
                <a:extLst>
                  <a:ext uri="{0D108BD9-81ED-4DB2-BD59-A6C34878D82A}">
                    <a16:rowId xmlns:a16="http://schemas.microsoft.com/office/drawing/2014/main" val="3300502308"/>
                  </a:ext>
                </a:extLst>
              </a:tr>
              <a:tr h="846797">
                <a:tc>
                  <a:txBody>
                    <a:bodyPr/>
                    <a:lstStyle/>
                    <a:p>
                      <a:pPr marL="0" marR="0">
                        <a:spcBef>
                          <a:spcPts val="0"/>
                        </a:spcBef>
                        <a:spcAft>
                          <a:spcPts val="0"/>
                        </a:spcAft>
                      </a:pPr>
                      <a:r>
                        <a:rPr lang="en-US" sz="2400">
                          <a:effectLst/>
                        </a:rPr>
                        <a:t>Subsistence Fishing</a:t>
                      </a:r>
                      <a:endParaRPr lang="en-US" sz="2400" b="1">
                        <a:effectLst/>
                        <a:latin typeface="Calibri" panose="020F0502020204030204" pitchFamily="34" charset="0"/>
                        <a:ea typeface="Calibri" panose="020F0502020204030204" pitchFamily="34" charset="0"/>
                      </a:endParaRPr>
                    </a:p>
                  </a:txBody>
                  <a:tcPr marL="86882" marR="86882" marT="43441" marB="43441"/>
                </a:tc>
                <a:tc>
                  <a:txBody>
                    <a:bodyPr/>
                    <a:lstStyle/>
                    <a:p>
                      <a:pPr marL="0" marR="0">
                        <a:spcBef>
                          <a:spcPts val="0"/>
                        </a:spcBef>
                        <a:spcAft>
                          <a:spcPts val="0"/>
                        </a:spcAft>
                      </a:pPr>
                      <a:r>
                        <a:rPr lang="en-US" sz="2400">
                          <a:effectLst/>
                        </a:rPr>
                        <a:t> </a:t>
                      </a:r>
                      <a:endParaRPr lang="en-US" sz="2400" b="1">
                        <a:effectLst/>
                        <a:latin typeface="Calibri" panose="020F0502020204030204" pitchFamily="34" charset="0"/>
                        <a:ea typeface="Calibri" panose="020F0502020204030204" pitchFamily="34" charset="0"/>
                      </a:endParaRPr>
                    </a:p>
                  </a:txBody>
                  <a:tcPr marL="86882" marR="86882" marT="43441" marB="43441"/>
                </a:tc>
                <a:tc>
                  <a:txBody>
                    <a:bodyPr/>
                    <a:lstStyle/>
                    <a:p>
                      <a:pPr marL="0" marR="0">
                        <a:spcBef>
                          <a:spcPts val="0"/>
                        </a:spcBef>
                        <a:spcAft>
                          <a:spcPts val="0"/>
                        </a:spcAft>
                      </a:pPr>
                      <a:r>
                        <a:rPr lang="en-US" sz="2400">
                          <a:effectLst/>
                        </a:rPr>
                        <a:t> </a:t>
                      </a:r>
                      <a:endParaRPr lang="en-US" sz="2400" b="1">
                        <a:effectLst/>
                        <a:latin typeface="Calibri" panose="020F0502020204030204" pitchFamily="34" charset="0"/>
                        <a:ea typeface="Calibri" panose="020F0502020204030204" pitchFamily="34" charset="0"/>
                      </a:endParaRPr>
                    </a:p>
                  </a:txBody>
                  <a:tcPr marL="86882" marR="86882" marT="43441" marB="43441"/>
                </a:tc>
                <a:tc>
                  <a:txBody>
                    <a:bodyPr/>
                    <a:lstStyle/>
                    <a:p>
                      <a:pPr marL="0" marR="0">
                        <a:spcBef>
                          <a:spcPts val="0"/>
                        </a:spcBef>
                        <a:spcAft>
                          <a:spcPts val="0"/>
                        </a:spcAft>
                      </a:pPr>
                      <a:r>
                        <a:rPr lang="en-US" sz="2400">
                          <a:effectLst/>
                        </a:rPr>
                        <a:t> </a:t>
                      </a:r>
                      <a:endParaRPr lang="en-US" sz="2400" b="1">
                        <a:effectLst/>
                        <a:latin typeface="Calibri" panose="020F0502020204030204" pitchFamily="34" charset="0"/>
                        <a:ea typeface="Calibri" panose="020F0502020204030204" pitchFamily="34" charset="0"/>
                      </a:endParaRPr>
                    </a:p>
                  </a:txBody>
                  <a:tcPr marL="86882" marR="86882" marT="43441" marB="43441"/>
                </a:tc>
                <a:tc>
                  <a:txBody>
                    <a:bodyPr/>
                    <a:lstStyle/>
                    <a:p>
                      <a:pPr marL="0" marR="0">
                        <a:spcBef>
                          <a:spcPts val="0"/>
                        </a:spcBef>
                        <a:spcAft>
                          <a:spcPts val="0"/>
                        </a:spcAft>
                      </a:pPr>
                      <a:r>
                        <a:rPr lang="en-US" sz="2400" dirty="0">
                          <a:effectLst/>
                        </a:rPr>
                        <a:t> </a:t>
                      </a:r>
                      <a:endParaRPr lang="en-US" sz="2400" b="1" dirty="0">
                        <a:effectLst/>
                        <a:latin typeface="Calibri" panose="020F0502020204030204" pitchFamily="34" charset="0"/>
                        <a:ea typeface="Calibri" panose="020F0502020204030204" pitchFamily="34" charset="0"/>
                      </a:endParaRPr>
                    </a:p>
                  </a:txBody>
                  <a:tcPr marL="86882" marR="86882" marT="43441" marB="43441"/>
                </a:tc>
                <a:tc>
                  <a:txBody>
                    <a:bodyPr/>
                    <a:lstStyle/>
                    <a:p>
                      <a:pPr marL="0" marR="0">
                        <a:spcBef>
                          <a:spcPts val="0"/>
                        </a:spcBef>
                        <a:spcAft>
                          <a:spcPts val="0"/>
                        </a:spcAft>
                      </a:pPr>
                      <a:r>
                        <a:rPr lang="en-US" sz="2400">
                          <a:effectLst/>
                        </a:rPr>
                        <a:t> </a:t>
                      </a:r>
                      <a:endParaRPr lang="en-US" sz="2400" b="1">
                        <a:effectLst/>
                        <a:latin typeface="Calibri" panose="020F0502020204030204" pitchFamily="34" charset="0"/>
                        <a:ea typeface="Calibri" panose="020F0502020204030204" pitchFamily="34" charset="0"/>
                      </a:endParaRPr>
                    </a:p>
                  </a:txBody>
                  <a:tcPr marL="86882" marR="86882" marT="43441" marB="43441"/>
                </a:tc>
                <a:tc>
                  <a:txBody>
                    <a:bodyPr/>
                    <a:lstStyle/>
                    <a:p>
                      <a:pPr marL="0" marR="0">
                        <a:spcBef>
                          <a:spcPts val="0"/>
                        </a:spcBef>
                        <a:spcAft>
                          <a:spcPts val="0"/>
                        </a:spcAft>
                      </a:pPr>
                      <a:r>
                        <a:rPr lang="en-US" sz="2400" dirty="0">
                          <a:effectLst/>
                        </a:rPr>
                        <a:t> </a:t>
                      </a:r>
                      <a:endParaRPr lang="en-US" sz="2400" b="1" dirty="0">
                        <a:effectLst/>
                        <a:latin typeface="Calibri" panose="020F0502020204030204" pitchFamily="34" charset="0"/>
                        <a:ea typeface="Calibri" panose="020F0502020204030204" pitchFamily="34" charset="0"/>
                      </a:endParaRPr>
                    </a:p>
                  </a:txBody>
                  <a:tcPr marL="65161" marR="65161" marT="0" marB="0"/>
                </a:tc>
                <a:extLst>
                  <a:ext uri="{0D108BD9-81ED-4DB2-BD59-A6C34878D82A}">
                    <a16:rowId xmlns:a16="http://schemas.microsoft.com/office/drawing/2014/main" val="3553582514"/>
                  </a:ext>
                </a:extLst>
              </a:tr>
              <a:tr h="1225247">
                <a:tc>
                  <a:txBody>
                    <a:bodyPr/>
                    <a:lstStyle/>
                    <a:p>
                      <a:pPr marL="0" marR="0">
                        <a:spcBef>
                          <a:spcPts val="0"/>
                        </a:spcBef>
                        <a:spcAft>
                          <a:spcPts val="0"/>
                        </a:spcAft>
                      </a:pPr>
                      <a:r>
                        <a:rPr lang="en-US" sz="2400">
                          <a:effectLst/>
                        </a:rPr>
                        <a:t>Primary Contact </a:t>
                      </a:r>
                    </a:p>
                    <a:p>
                      <a:pPr marL="0" marR="0">
                        <a:spcBef>
                          <a:spcPts val="0"/>
                        </a:spcBef>
                        <a:spcAft>
                          <a:spcPts val="0"/>
                        </a:spcAft>
                      </a:pPr>
                      <a:r>
                        <a:rPr lang="en-US" sz="2400">
                          <a:effectLst/>
                        </a:rPr>
                        <a:t>Recreation</a:t>
                      </a:r>
                      <a:endParaRPr lang="en-US" sz="2400" b="1">
                        <a:effectLst/>
                        <a:latin typeface="Calibri" panose="020F0502020204030204" pitchFamily="34" charset="0"/>
                        <a:ea typeface="Calibri" panose="020F0502020204030204" pitchFamily="34" charset="0"/>
                      </a:endParaRPr>
                    </a:p>
                  </a:txBody>
                  <a:tcPr marL="86882" marR="86882" marT="43441" marB="43441"/>
                </a:tc>
                <a:tc>
                  <a:txBody>
                    <a:bodyPr/>
                    <a:lstStyle/>
                    <a:p>
                      <a:pPr marL="0" marR="0">
                        <a:spcBef>
                          <a:spcPts val="0"/>
                        </a:spcBef>
                        <a:spcAft>
                          <a:spcPts val="0"/>
                        </a:spcAft>
                      </a:pPr>
                      <a:r>
                        <a:rPr lang="en-US" sz="2400">
                          <a:effectLst/>
                        </a:rPr>
                        <a:t> </a:t>
                      </a:r>
                      <a:endParaRPr lang="en-US" sz="2400" b="1">
                        <a:effectLst/>
                        <a:latin typeface="Calibri" panose="020F0502020204030204" pitchFamily="34" charset="0"/>
                        <a:ea typeface="Calibri" panose="020F0502020204030204" pitchFamily="34" charset="0"/>
                      </a:endParaRPr>
                    </a:p>
                  </a:txBody>
                  <a:tcPr marL="86882" marR="86882" marT="43441" marB="43441"/>
                </a:tc>
                <a:tc>
                  <a:txBody>
                    <a:bodyPr/>
                    <a:lstStyle/>
                    <a:p>
                      <a:pPr marL="0" marR="0">
                        <a:spcBef>
                          <a:spcPts val="0"/>
                        </a:spcBef>
                        <a:spcAft>
                          <a:spcPts val="0"/>
                        </a:spcAft>
                      </a:pPr>
                      <a:r>
                        <a:rPr lang="en-US" sz="2400">
                          <a:effectLst/>
                        </a:rPr>
                        <a:t> </a:t>
                      </a:r>
                      <a:endParaRPr lang="en-US" sz="2400" b="1">
                        <a:effectLst/>
                        <a:latin typeface="Calibri" panose="020F0502020204030204" pitchFamily="34" charset="0"/>
                        <a:ea typeface="Calibri" panose="020F0502020204030204" pitchFamily="34" charset="0"/>
                      </a:endParaRPr>
                    </a:p>
                  </a:txBody>
                  <a:tcPr marL="86882" marR="86882" marT="43441" marB="43441"/>
                </a:tc>
                <a:tc>
                  <a:txBody>
                    <a:bodyPr/>
                    <a:lstStyle/>
                    <a:p>
                      <a:pPr marL="0" marR="0">
                        <a:spcBef>
                          <a:spcPts val="0"/>
                        </a:spcBef>
                        <a:spcAft>
                          <a:spcPts val="0"/>
                        </a:spcAft>
                      </a:pPr>
                      <a:r>
                        <a:rPr lang="en-US" sz="2400">
                          <a:effectLst/>
                        </a:rPr>
                        <a:t> </a:t>
                      </a:r>
                      <a:endParaRPr lang="en-US" sz="2400" b="1">
                        <a:effectLst/>
                        <a:latin typeface="Calibri" panose="020F0502020204030204" pitchFamily="34" charset="0"/>
                        <a:ea typeface="Calibri" panose="020F0502020204030204" pitchFamily="34" charset="0"/>
                      </a:endParaRPr>
                    </a:p>
                  </a:txBody>
                  <a:tcPr marL="86882" marR="86882" marT="43441" marB="43441"/>
                </a:tc>
                <a:tc>
                  <a:txBody>
                    <a:bodyPr/>
                    <a:lstStyle/>
                    <a:p>
                      <a:pPr marL="0" marR="0">
                        <a:spcBef>
                          <a:spcPts val="0"/>
                        </a:spcBef>
                        <a:spcAft>
                          <a:spcPts val="0"/>
                        </a:spcAft>
                      </a:pPr>
                      <a:r>
                        <a:rPr lang="en-US" sz="2400" dirty="0">
                          <a:effectLst/>
                        </a:rPr>
                        <a:t> </a:t>
                      </a:r>
                      <a:endParaRPr lang="en-US" sz="2400" b="1" dirty="0">
                        <a:effectLst/>
                        <a:latin typeface="Calibri" panose="020F0502020204030204" pitchFamily="34" charset="0"/>
                        <a:ea typeface="Calibri" panose="020F0502020204030204" pitchFamily="34" charset="0"/>
                      </a:endParaRPr>
                    </a:p>
                  </a:txBody>
                  <a:tcPr marL="86882" marR="86882" marT="43441" marB="43441"/>
                </a:tc>
                <a:tc>
                  <a:txBody>
                    <a:bodyPr/>
                    <a:lstStyle/>
                    <a:p>
                      <a:pPr marL="0" marR="0">
                        <a:spcBef>
                          <a:spcPts val="0"/>
                        </a:spcBef>
                        <a:spcAft>
                          <a:spcPts val="0"/>
                        </a:spcAft>
                      </a:pPr>
                      <a:r>
                        <a:rPr lang="en-US" sz="2400" dirty="0">
                          <a:effectLst/>
                        </a:rPr>
                        <a:t> </a:t>
                      </a:r>
                      <a:endParaRPr lang="en-US" sz="2400" b="1" dirty="0">
                        <a:effectLst/>
                        <a:latin typeface="Calibri" panose="020F0502020204030204" pitchFamily="34" charset="0"/>
                        <a:ea typeface="Calibri" panose="020F0502020204030204" pitchFamily="34" charset="0"/>
                      </a:endParaRPr>
                    </a:p>
                  </a:txBody>
                  <a:tcPr marL="86882" marR="86882" marT="43441" marB="43441"/>
                </a:tc>
                <a:tc>
                  <a:txBody>
                    <a:bodyPr/>
                    <a:lstStyle/>
                    <a:p>
                      <a:pPr marL="0" marR="0">
                        <a:spcBef>
                          <a:spcPts val="0"/>
                        </a:spcBef>
                        <a:spcAft>
                          <a:spcPts val="0"/>
                        </a:spcAft>
                      </a:pPr>
                      <a:r>
                        <a:rPr lang="en-US" sz="2400" dirty="0">
                          <a:effectLst/>
                        </a:rPr>
                        <a:t> </a:t>
                      </a:r>
                      <a:endParaRPr lang="en-US" sz="2400" b="1" dirty="0">
                        <a:effectLst/>
                        <a:latin typeface="Calibri" panose="020F0502020204030204" pitchFamily="34" charset="0"/>
                        <a:ea typeface="Calibri" panose="020F0502020204030204" pitchFamily="34" charset="0"/>
                      </a:endParaRPr>
                    </a:p>
                  </a:txBody>
                  <a:tcPr marL="65161" marR="65161" marT="0" marB="0"/>
                </a:tc>
                <a:extLst>
                  <a:ext uri="{0D108BD9-81ED-4DB2-BD59-A6C34878D82A}">
                    <a16:rowId xmlns:a16="http://schemas.microsoft.com/office/drawing/2014/main" val="2365833836"/>
                  </a:ext>
                </a:extLst>
              </a:tr>
              <a:tr h="1225247">
                <a:tc>
                  <a:txBody>
                    <a:bodyPr/>
                    <a:lstStyle/>
                    <a:p>
                      <a:pPr marL="0" marR="0">
                        <a:spcBef>
                          <a:spcPts val="0"/>
                        </a:spcBef>
                        <a:spcAft>
                          <a:spcPts val="0"/>
                        </a:spcAft>
                      </a:pPr>
                      <a:r>
                        <a:rPr lang="en-US" sz="2400">
                          <a:effectLst/>
                        </a:rPr>
                        <a:t>Drinking Water Source</a:t>
                      </a:r>
                      <a:endParaRPr lang="en-US" sz="2400" b="1">
                        <a:effectLst/>
                        <a:latin typeface="Calibri" panose="020F0502020204030204" pitchFamily="34" charset="0"/>
                        <a:ea typeface="Calibri" panose="020F0502020204030204" pitchFamily="34" charset="0"/>
                      </a:endParaRPr>
                    </a:p>
                  </a:txBody>
                  <a:tcPr marL="86882" marR="86882" marT="43441" marB="43441"/>
                </a:tc>
                <a:tc>
                  <a:txBody>
                    <a:bodyPr/>
                    <a:lstStyle/>
                    <a:p>
                      <a:pPr marL="0" marR="0">
                        <a:spcBef>
                          <a:spcPts val="0"/>
                        </a:spcBef>
                        <a:spcAft>
                          <a:spcPts val="0"/>
                        </a:spcAft>
                      </a:pPr>
                      <a:r>
                        <a:rPr lang="en-US" sz="2400">
                          <a:effectLst/>
                        </a:rPr>
                        <a:t> </a:t>
                      </a:r>
                      <a:endParaRPr lang="en-US" sz="2400" b="1">
                        <a:effectLst/>
                        <a:latin typeface="Calibri" panose="020F0502020204030204" pitchFamily="34" charset="0"/>
                        <a:ea typeface="Calibri" panose="020F0502020204030204" pitchFamily="34" charset="0"/>
                      </a:endParaRPr>
                    </a:p>
                  </a:txBody>
                  <a:tcPr marL="86882" marR="86882" marT="43441" marB="43441"/>
                </a:tc>
                <a:tc>
                  <a:txBody>
                    <a:bodyPr/>
                    <a:lstStyle/>
                    <a:p>
                      <a:pPr marL="0" marR="0">
                        <a:spcBef>
                          <a:spcPts val="0"/>
                        </a:spcBef>
                        <a:spcAft>
                          <a:spcPts val="0"/>
                        </a:spcAft>
                      </a:pPr>
                      <a:r>
                        <a:rPr lang="en-US" sz="2400">
                          <a:effectLst/>
                        </a:rPr>
                        <a:t> </a:t>
                      </a:r>
                      <a:endParaRPr lang="en-US" sz="2400" b="1">
                        <a:effectLst/>
                        <a:latin typeface="Calibri" panose="020F0502020204030204" pitchFamily="34" charset="0"/>
                        <a:ea typeface="Calibri" panose="020F0502020204030204" pitchFamily="34" charset="0"/>
                      </a:endParaRPr>
                    </a:p>
                  </a:txBody>
                  <a:tcPr marL="86882" marR="86882" marT="43441" marB="43441"/>
                </a:tc>
                <a:tc>
                  <a:txBody>
                    <a:bodyPr/>
                    <a:lstStyle/>
                    <a:p>
                      <a:pPr marL="0" marR="0">
                        <a:spcBef>
                          <a:spcPts val="0"/>
                        </a:spcBef>
                        <a:spcAft>
                          <a:spcPts val="0"/>
                        </a:spcAft>
                      </a:pPr>
                      <a:r>
                        <a:rPr lang="en-US" sz="2400">
                          <a:effectLst/>
                        </a:rPr>
                        <a:t> </a:t>
                      </a:r>
                      <a:endParaRPr lang="en-US" sz="2400" b="1">
                        <a:effectLst/>
                        <a:latin typeface="Calibri" panose="020F0502020204030204" pitchFamily="34" charset="0"/>
                        <a:ea typeface="Calibri" panose="020F0502020204030204" pitchFamily="34" charset="0"/>
                      </a:endParaRPr>
                    </a:p>
                  </a:txBody>
                  <a:tcPr marL="86882" marR="86882" marT="43441" marB="43441"/>
                </a:tc>
                <a:tc>
                  <a:txBody>
                    <a:bodyPr/>
                    <a:lstStyle/>
                    <a:p>
                      <a:pPr marL="0" marR="0">
                        <a:spcBef>
                          <a:spcPts val="0"/>
                        </a:spcBef>
                        <a:spcAft>
                          <a:spcPts val="0"/>
                        </a:spcAft>
                      </a:pPr>
                      <a:r>
                        <a:rPr lang="en-US" sz="2400">
                          <a:effectLst/>
                        </a:rPr>
                        <a:t> </a:t>
                      </a:r>
                      <a:endParaRPr lang="en-US" sz="2400" b="1">
                        <a:effectLst/>
                        <a:latin typeface="Calibri" panose="020F0502020204030204" pitchFamily="34" charset="0"/>
                        <a:ea typeface="Calibri" panose="020F0502020204030204" pitchFamily="34" charset="0"/>
                      </a:endParaRPr>
                    </a:p>
                  </a:txBody>
                  <a:tcPr marL="86882" marR="86882" marT="43441" marB="43441"/>
                </a:tc>
                <a:tc>
                  <a:txBody>
                    <a:bodyPr/>
                    <a:lstStyle/>
                    <a:p>
                      <a:pPr marL="0" marR="0">
                        <a:spcBef>
                          <a:spcPts val="0"/>
                        </a:spcBef>
                        <a:spcAft>
                          <a:spcPts val="0"/>
                        </a:spcAft>
                      </a:pPr>
                      <a:r>
                        <a:rPr lang="en-US" sz="2400" dirty="0">
                          <a:effectLst/>
                        </a:rPr>
                        <a:t> </a:t>
                      </a:r>
                      <a:endParaRPr lang="en-US" sz="2400" b="1" dirty="0">
                        <a:effectLst/>
                        <a:latin typeface="Calibri" panose="020F0502020204030204" pitchFamily="34" charset="0"/>
                        <a:ea typeface="Calibri" panose="020F0502020204030204" pitchFamily="34" charset="0"/>
                      </a:endParaRPr>
                    </a:p>
                  </a:txBody>
                  <a:tcPr marL="86882" marR="86882" marT="43441" marB="43441"/>
                </a:tc>
                <a:tc>
                  <a:txBody>
                    <a:bodyPr/>
                    <a:lstStyle/>
                    <a:p>
                      <a:pPr marL="0" marR="0">
                        <a:spcBef>
                          <a:spcPts val="0"/>
                        </a:spcBef>
                        <a:spcAft>
                          <a:spcPts val="0"/>
                        </a:spcAft>
                      </a:pPr>
                      <a:r>
                        <a:rPr lang="en-US" sz="2400" dirty="0">
                          <a:effectLst/>
                        </a:rPr>
                        <a:t> </a:t>
                      </a:r>
                      <a:endParaRPr lang="en-US" sz="2400" b="1" dirty="0">
                        <a:effectLst/>
                        <a:latin typeface="Calibri" panose="020F0502020204030204" pitchFamily="34" charset="0"/>
                        <a:ea typeface="Calibri" panose="020F0502020204030204" pitchFamily="34" charset="0"/>
                      </a:endParaRPr>
                    </a:p>
                  </a:txBody>
                  <a:tcPr marL="65161" marR="65161" marT="0" marB="0"/>
                </a:tc>
                <a:extLst>
                  <a:ext uri="{0D108BD9-81ED-4DB2-BD59-A6C34878D82A}">
                    <a16:rowId xmlns:a16="http://schemas.microsoft.com/office/drawing/2014/main" val="2206845634"/>
                  </a:ext>
                </a:extLst>
              </a:tr>
            </a:tbl>
          </a:graphicData>
        </a:graphic>
      </p:graphicFrame>
    </p:spTree>
    <p:extLst>
      <p:ext uri="{BB962C8B-B14F-4D97-AF65-F5344CB8AC3E}">
        <p14:creationId xmlns:p14="http://schemas.microsoft.com/office/powerpoint/2010/main" val="390772387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233</Words>
  <Application>Microsoft Office PowerPoint</Application>
  <PresentationFormat>Widescreen</PresentationFormat>
  <Paragraphs>43</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Exercise: Linking Water Quality to Designated Uses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Exercise: Linking Water Quality to Designated Uses</dc:title>
  <dc:creator>Shumway, Laura</dc:creator>
  <cp:lastModifiedBy>Shumway, Laura</cp:lastModifiedBy>
  <cp:revision>2</cp:revision>
  <dcterms:created xsi:type="dcterms:W3CDTF">2020-06-08T13:51:12Z</dcterms:created>
  <dcterms:modified xsi:type="dcterms:W3CDTF">2020-06-08T13:51:39Z</dcterms:modified>
</cp:coreProperties>
</file>