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6"/>
  </p:sldMasterIdLst>
  <p:notesMasterIdLst>
    <p:notesMasterId r:id="rId100"/>
  </p:notesMasterIdLst>
  <p:sldIdLst>
    <p:sldId id="256" r:id="rId27"/>
    <p:sldId id="257" r:id="rId28"/>
    <p:sldId id="258" r:id="rId29"/>
    <p:sldId id="308" r:id="rId30"/>
    <p:sldId id="261" r:id="rId31"/>
    <p:sldId id="262" r:id="rId32"/>
    <p:sldId id="585" r:id="rId33"/>
    <p:sldId id="263" r:id="rId34"/>
    <p:sldId id="264" r:id="rId35"/>
    <p:sldId id="598" r:id="rId36"/>
    <p:sldId id="265" r:id="rId37"/>
    <p:sldId id="266" r:id="rId38"/>
    <p:sldId id="267" r:id="rId39"/>
    <p:sldId id="617" r:id="rId40"/>
    <p:sldId id="268" r:id="rId41"/>
    <p:sldId id="269" r:id="rId42"/>
    <p:sldId id="633" r:id="rId43"/>
    <p:sldId id="271" r:id="rId44"/>
    <p:sldId id="599" r:id="rId45"/>
    <p:sldId id="636" r:id="rId46"/>
    <p:sldId id="274" r:id="rId47"/>
    <p:sldId id="277" r:id="rId48"/>
    <p:sldId id="278" r:id="rId49"/>
    <p:sldId id="618" r:id="rId50"/>
    <p:sldId id="605" r:id="rId51"/>
    <p:sldId id="600" r:id="rId52"/>
    <p:sldId id="601" r:id="rId53"/>
    <p:sldId id="602" r:id="rId54"/>
    <p:sldId id="604" r:id="rId55"/>
    <p:sldId id="603" r:id="rId56"/>
    <p:sldId id="621" r:id="rId57"/>
    <p:sldId id="622" r:id="rId58"/>
    <p:sldId id="623" r:id="rId59"/>
    <p:sldId id="624" r:id="rId60"/>
    <p:sldId id="625" r:id="rId61"/>
    <p:sldId id="626" r:id="rId62"/>
    <p:sldId id="627" r:id="rId63"/>
    <p:sldId id="628" r:id="rId64"/>
    <p:sldId id="629" r:id="rId65"/>
    <p:sldId id="630" r:id="rId66"/>
    <p:sldId id="631" r:id="rId67"/>
    <p:sldId id="606" r:id="rId68"/>
    <p:sldId id="588" r:id="rId69"/>
    <p:sldId id="281" r:id="rId70"/>
    <p:sldId id="279" r:id="rId71"/>
    <p:sldId id="280" r:id="rId72"/>
    <p:sldId id="289" r:id="rId73"/>
    <p:sldId id="290" r:id="rId74"/>
    <p:sldId id="300" r:id="rId75"/>
    <p:sldId id="581" r:id="rId76"/>
    <p:sldId id="291" r:id="rId77"/>
    <p:sldId id="292" r:id="rId78"/>
    <p:sldId id="372" r:id="rId79"/>
    <p:sldId id="638" r:id="rId80"/>
    <p:sldId id="332" r:id="rId81"/>
    <p:sldId id="302" r:id="rId82"/>
    <p:sldId id="303" r:id="rId83"/>
    <p:sldId id="607" r:id="rId84"/>
    <p:sldId id="608" r:id="rId85"/>
    <p:sldId id="609" r:id="rId86"/>
    <p:sldId id="611" r:id="rId87"/>
    <p:sldId id="612" r:id="rId88"/>
    <p:sldId id="615" r:id="rId89"/>
    <p:sldId id="619" r:id="rId90"/>
    <p:sldId id="632" r:id="rId91"/>
    <p:sldId id="620" r:id="rId92"/>
    <p:sldId id="634" r:id="rId93"/>
    <p:sldId id="635" r:id="rId94"/>
    <p:sldId id="637" r:id="rId95"/>
    <p:sldId id="613" r:id="rId96"/>
    <p:sldId id="614" r:id="rId97"/>
    <p:sldId id="306" r:id="rId98"/>
    <p:sldId id="616"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ehmann, Sarah" initials="LS" lastIdx="5" clrIdx="6">
    <p:extLst>
      <p:ext uri="{19B8F6BF-5375-455C-9EA6-DF929625EA0E}">
        <p15:presenceInfo xmlns:p15="http://schemas.microsoft.com/office/powerpoint/2012/main" userId="S::Lehmann.Sarah@epa.gov::7fdcd18b-7299-4775-b92a-7f2336fb2d4b" providerId="AD"/>
      </p:ext>
    </p:extLst>
  </p:cmAuthor>
  <p:cmAuthor id="1" name="Tonning, Barry" initials="TB" lastIdx="2" clrIdx="0">
    <p:extLst>
      <p:ext uri="{19B8F6BF-5375-455C-9EA6-DF929625EA0E}">
        <p15:presenceInfo xmlns:p15="http://schemas.microsoft.com/office/powerpoint/2012/main" userId="S-1-5-21-2982660134-4255240162-3086778697-47055" providerId="AD"/>
      </p:ext>
    </p:extLst>
  </p:cmAuthor>
  <p:cmAuthor id="2" name="Cook, Robert" initials="CR" lastIdx="13" clrIdx="1">
    <p:extLst>
      <p:ext uri="{19B8F6BF-5375-455C-9EA6-DF929625EA0E}">
        <p15:presenceInfo xmlns:p15="http://schemas.microsoft.com/office/powerpoint/2012/main" userId="S::cook.robert@epa.gov::2508a583-651c-4eeb-959f-3ee7489eb6ac" providerId="AD"/>
      </p:ext>
    </p:extLst>
  </p:cmAuthor>
  <p:cmAuthor id="3" name="Shumway, Laura" initials="SL" lastIdx="9" clrIdx="2">
    <p:extLst>
      <p:ext uri="{19B8F6BF-5375-455C-9EA6-DF929625EA0E}">
        <p15:presenceInfo xmlns:p15="http://schemas.microsoft.com/office/powerpoint/2012/main" userId="S::Shumway.Laura@epa.gov::242399ec-e832-4b61-80c6-927895fa108b" providerId="AD"/>
      </p:ext>
    </p:extLst>
  </p:cmAuthor>
  <p:cmAuthor id="4" name="Holdsworth, Susan" initials="HS" lastIdx="8" clrIdx="3">
    <p:extLst>
      <p:ext uri="{19B8F6BF-5375-455C-9EA6-DF929625EA0E}">
        <p15:presenceInfo xmlns:p15="http://schemas.microsoft.com/office/powerpoint/2012/main" userId="S::Holdsworth.Susan@epa.gov::39e4da05-4ec4-431a-ace6-147e9b89ebe7" providerId="AD"/>
      </p:ext>
    </p:extLst>
  </p:cmAuthor>
  <p:cmAuthor id="5" name="Young, Dwane" initials="YD" lastIdx="10" clrIdx="4">
    <p:extLst>
      <p:ext uri="{19B8F6BF-5375-455C-9EA6-DF929625EA0E}">
        <p15:presenceInfo xmlns:p15="http://schemas.microsoft.com/office/powerpoint/2012/main" userId="S::Young.Dwane@epa.gov::76854beb-a8c1-47a7-a3ee-9ccc4e54fd17" providerId="AD"/>
      </p:ext>
    </p:extLst>
  </p:cmAuthor>
  <p:cmAuthor id="6" name="Conde, Rosaura" initials="CR" lastIdx="23" clrIdx="5">
    <p:extLst>
      <p:ext uri="{19B8F6BF-5375-455C-9EA6-DF929625EA0E}">
        <p15:presenceInfo xmlns:p15="http://schemas.microsoft.com/office/powerpoint/2012/main" userId="S::Conde.Rosaura@epa.gov::42591502-ec5d-4897-a7f3-e79c084938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5" autoAdjust="0"/>
    <p:restoredTop sz="67532" autoAdjust="0"/>
  </p:normalViewPr>
  <p:slideViewPr>
    <p:cSldViewPr snapToGrid="0">
      <p:cViewPr varScale="1">
        <p:scale>
          <a:sx n="58" d="100"/>
          <a:sy n="58" d="100"/>
        </p:scale>
        <p:origin x="1934" y="48"/>
      </p:cViewPr>
      <p:guideLst/>
    </p:cSldViewPr>
  </p:slideViewPr>
  <p:outlineViewPr>
    <p:cViewPr>
      <p:scale>
        <a:sx n="33" d="100"/>
        <a:sy n="33" d="100"/>
      </p:scale>
      <p:origin x="0" y="-38736"/>
    </p:cViewPr>
  </p:outlineViewPr>
  <p:notesTextViewPr>
    <p:cViewPr>
      <p:scale>
        <a:sx n="1" d="1"/>
        <a:sy n="1" d="1"/>
      </p:scale>
      <p:origin x="0" y="0"/>
    </p:cViewPr>
  </p:notesTextViewPr>
  <p:sorterViewPr>
    <p:cViewPr>
      <p:scale>
        <a:sx n="100" d="100"/>
        <a:sy n="100" d="100"/>
      </p:scale>
      <p:origin x="0" y="-30648"/>
    </p:cViewPr>
  </p:sorterViewPr>
  <p:notesViewPr>
    <p:cSldViewPr snapToGrid="0">
      <p:cViewPr varScale="1">
        <p:scale>
          <a:sx n="60" d="100"/>
          <a:sy n="60" d="100"/>
        </p:scale>
        <p:origin x="250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1.xml"/><Relationship Id="rId21" Type="http://schemas.openxmlformats.org/officeDocument/2006/relationships/customXml" Target="../customXml/item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customXml" Target="../customXml/item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customXml" Target="../customXml/item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3.xml"/><Relationship Id="rId24" Type="http://schemas.openxmlformats.org/officeDocument/2006/relationships/customXml" Target="../customXml/item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slide" Target="slides/slide20.xml"/><Relationship Id="rId67"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A0C29-F33A-40F3-81EB-FE85A10D43D8}" type="datetimeFigureOut">
              <a:rPr lang="en-US" smtClean="0"/>
              <a:t>9/24/2021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F38ED-657B-4B7D-BB74-9DFF2A3EB06C}" type="slidenum">
              <a:rPr lang="en-US" smtClean="0"/>
              <a:t>‹#›</a:t>
            </a:fld>
            <a:endParaRPr lang="en-US"/>
          </a:p>
        </p:txBody>
      </p:sp>
    </p:spTree>
    <p:extLst>
      <p:ext uri="{BB962C8B-B14F-4D97-AF65-F5344CB8AC3E}">
        <p14:creationId xmlns:p14="http://schemas.microsoft.com/office/powerpoint/2010/main" val="101796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Note: This presentation was produced for EPA with contractor support. It has been reviewed by EPA HQ staff, but has not been reviewed by senior EPA management or the Office of General Counsel. The exercises associated with this module are incorporated into the slides – i.e., there are no handouts or other items existing as external files that need to be printed or circulated. </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1</a:t>
            </a:fld>
            <a:endParaRPr lang="en-US"/>
          </a:p>
        </p:txBody>
      </p:sp>
    </p:spTree>
    <p:extLst>
      <p:ext uri="{BB962C8B-B14F-4D97-AF65-F5344CB8AC3E}">
        <p14:creationId xmlns:p14="http://schemas.microsoft.com/office/powerpoint/2010/main" val="1293652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Factors that contribute to low DO levels include changes in water temperature. Warm water holds less dissolved oxygen than cold or well-mixed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factors that increase water temperature, including thermal discharges, reductions in riparian shade, and dams, also contribute to decreased DO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Decomposing organic matter can also increase the biological oxygen demand and reduce dissolved oxygen levels. Organic matter could be from excessive algae or industrial or municipal wastes. Commonly, sewage bypasses are very common on and tribal personnel may encounter a spill of this nature.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Insufficient DO levels can cause aquatic life to move from a waterbody or die.  Fish kills are often a result of low dissolved oxygen levels.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10</a:t>
            </a:fld>
            <a:endParaRPr lang="en-US"/>
          </a:p>
        </p:txBody>
      </p:sp>
    </p:spTree>
    <p:extLst>
      <p:ext uri="{BB962C8B-B14F-4D97-AF65-F5344CB8AC3E}">
        <p14:creationId xmlns:p14="http://schemas.microsoft.com/office/powerpoint/2010/main" val="1353610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[For this slide, instructor can choose to use this as an interactive activity with the group by asking questions before revealing slide bullets:</a:t>
            </a:r>
          </a:p>
          <a:p>
            <a:endParaRPr lang="en-US" sz="1200" i="1" kern="1200" dirty="0">
              <a:solidFill>
                <a:schemeClr val="tx1"/>
              </a:solidFill>
              <a:effectLst/>
              <a:latin typeface="+mn-lt"/>
              <a:ea typeface="+mn-ea"/>
              <a:cs typeface="+mn-cs"/>
            </a:endParaRPr>
          </a:p>
          <a:p>
            <a:pPr marL="171450" indent="-171450">
              <a:buFont typeface="Wingdings" panose="05000000000000000000" pitchFamily="2" charset="2"/>
              <a:buChar char="ü"/>
            </a:pPr>
            <a:r>
              <a:rPr lang="en-US" sz="1200" i="1" kern="1200" dirty="0">
                <a:solidFill>
                  <a:schemeClr val="tx1"/>
                </a:solidFill>
                <a:effectLst/>
                <a:latin typeface="+mn-lt"/>
                <a:ea typeface="+mn-ea"/>
                <a:cs typeface="+mn-cs"/>
              </a:rPr>
              <a:t>What does phosphorus measure?</a:t>
            </a:r>
          </a:p>
          <a:p>
            <a:pPr marL="17145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sources of phosphorus?</a:t>
            </a:r>
          </a:p>
          <a:p>
            <a:pPr marL="17145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impacts of excess phosphorus? </a:t>
            </a:r>
          </a:p>
          <a:p>
            <a:pPr marL="171450" indent="-171450">
              <a:buFont typeface="Wingdings" panose="05000000000000000000" pitchFamily="2" charset="2"/>
              <a:buChar char="ü"/>
            </a:pP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goal is to get participants thinking about how phosphorus relates to indicators of water quality in the context of an assessment. What does understanding phosphorus help tribes understand about overall tribal water quality?]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Phosphorus is an essential nutrient for plants and animals. We measure phosphorus in milligrams (or micrograms) per liter or parts per million (billion).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 contributing phosphorus to waterbodies include soils because phosphorus adheres to soils and, in some areas, natural geology, and decomposing organic matter. Human sources can include discharges from wastewater treatment plants, runoff from lawns, agricultural areas, and construction activities, drained or degraded wetlands.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Past sources of phosphorus can remain in a waterbody’s sediments. This is a legacy source of phosphorus from previous sources. Legacy phosphorus is a source of internal phosphorus loads to a waterbody.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Phosphorus is the limiting nutrient in freshwater ecosystems, so adding excess phosphorus to a lake, river or wetland will cause profound changes in plant growth. Phosphorus is the main cause for algae blooms. The decomposition of excessive plants and algae can deplete dissolved oxygen levels. Turbidity from increased phosphorus can also lead to increased temperatures and deplete dissolved oxygen.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11</a:t>
            </a:fld>
            <a:endParaRPr lang="en-US"/>
          </a:p>
        </p:txBody>
      </p:sp>
    </p:spTree>
    <p:extLst>
      <p:ext uri="{BB962C8B-B14F-4D97-AF65-F5344CB8AC3E}">
        <p14:creationId xmlns:p14="http://schemas.microsoft.com/office/powerpoint/2010/main" val="35480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this slide, instructor can choose to use this as an interactive activity with the group by asking questions before revealing slide bullets:</a:t>
            </a:r>
          </a:p>
          <a:p>
            <a:endParaRPr lang="en-US" i="1" dirty="0"/>
          </a:p>
          <a:p>
            <a:pPr marL="171450" indent="-171450">
              <a:buFont typeface="Wingdings" panose="05000000000000000000" pitchFamily="2" charset="2"/>
              <a:buChar char="ü"/>
            </a:pPr>
            <a:r>
              <a:rPr lang="en-US" i="1" dirty="0"/>
              <a:t>What does nitrogen measure?</a:t>
            </a:r>
          </a:p>
          <a:p>
            <a:pPr marL="171450" indent="-171450">
              <a:buFont typeface="Wingdings" panose="05000000000000000000" pitchFamily="2" charset="2"/>
              <a:buChar char="ü"/>
            </a:pPr>
            <a:r>
              <a:rPr lang="en-US" i="1" dirty="0"/>
              <a:t>What are some of the sources of nitrogen?</a:t>
            </a:r>
          </a:p>
          <a:p>
            <a:pPr marL="171450" indent="-171450">
              <a:buFont typeface="Wingdings" panose="05000000000000000000" pitchFamily="2" charset="2"/>
              <a:buChar char="ü"/>
            </a:pPr>
            <a:r>
              <a:rPr lang="en-US" i="1" dirty="0"/>
              <a:t>What are some of the impacts of excess nitrogen? </a:t>
            </a:r>
          </a:p>
          <a:p>
            <a:endParaRPr lang="en-US" i="1" dirty="0"/>
          </a:p>
          <a:p>
            <a:r>
              <a:rPr lang="en-US" i="1" dirty="0"/>
              <a:t>The goal is to get participants thinking about how nitrogen relates to indicators of water quality in the context of an assessment. What does understanding the role of nitrogen help tribes understand about overall tribal water quality?]</a:t>
            </a:r>
          </a:p>
          <a:p>
            <a:endParaRPr lang="en-US" dirty="0"/>
          </a:p>
          <a:p>
            <a:r>
              <a:rPr lang="en-US" dirty="0"/>
              <a:t>Nitrogen is another nutrient essential to plants and animals. The sources and impacts are relatively the same as phosphorus, though nitrogen is not often the limiting nutrient. It can trigger excessive plant growth and contribute to decreased dissolved oxygen levels. Nitrate, a form of nitrogen, in drinking water supplies can pose a health risk because nitrate can restrict oxygen flow in the bloodstream. You may have heard the term “blue baby syndrome” referring to this impact.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12</a:t>
            </a:fld>
            <a:endParaRPr lang="en-US"/>
          </a:p>
        </p:txBody>
      </p:sp>
    </p:spTree>
    <p:extLst>
      <p:ext uri="{BB962C8B-B14F-4D97-AF65-F5344CB8AC3E}">
        <p14:creationId xmlns:p14="http://schemas.microsoft.com/office/powerpoint/2010/main" val="269154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Revise bullets to say:&#10;Provide for the protection of existing uses that have already been attained&#10;"/>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this slide, instructor can choose to use this as an interactive activity with the group by asking questions before revealing slide bullets:</a:t>
            </a:r>
          </a:p>
          <a:p>
            <a:endParaRPr lang="en-US" i="1" dirty="0"/>
          </a:p>
          <a:p>
            <a:pPr marL="171450" indent="-171450">
              <a:buFont typeface="Wingdings" panose="05000000000000000000" pitchFamily="2" charset="2"/>
              <a:buChar char="ü"/>
            </a:pPr>
            <a:r>
              <a:rPr lang="en-US" i="1" dirty="0"/>
              <a:t>What does E.coli measure?</a:t>
            </a:r>
          </a:p>
          <a:p>
            <a:pPr marL="171450" indent="-171450">
              <a:buFont typeface="Wingdings" panose="05000000000000000000" pitchFamily="2" charset="2"/>
              <a:buChar char="ü"/>
            </a:pPr>
            <a:r>
              <a:rPr lang="en-US" i="1" dirty="0"/>
              <a:t>What are some of the sources of E.coli?</a:t>
            </a:r>
          </a:p>
          <a:p>
            <a:pPr marL="171450" indent="-171450">
              <a:buFont typeface="Wingdings" panose="05000000000000000000" pitchFamily="2" charset="2"/>
              <a:buChar char="ü"/>
            </a:pPr>
            <a:r>
              <a:rPr lang="en-US" i="1" dirty="0"/>
              <a:t>What are some of the impacts of high levels of E.coli that could affect uses of tribal waterbodies?</a:t>
            </a:r>
          </a:p>
          <a:p>
            <a:endParaRPr lang="en-US" i="1" dirty="0"/>
          </a:p>
          <a:p>
            <a:r>
              <a:rPr lang="en-US" i="1" dirty="0"/>
              <a:t>The goal is to get participants thinking about how E.coli relates to indicators of water quality in the context of an assessment. What does understanding the impact of E.coli help tribes understand about impact on waterbody uses and overall tribal water quality?]</a:t>
            </a:r>
          </a:p>
          <a:p>
            <a:endParaRPr lang="en-US" dirty="0"/>
          </a:p>
          <a:p>
            <a:r>
              <a:rPr lang="en-US" i="1" dirty="0"/>
              <a:t>E. coli</a:t>
            </a:r>
            <a:r>
              <a:rPr lang="en-US" dirty="0"/>
              <a:t> are bacteria found in the gastrointestinal tract and feces of warm-blooded animals. The presence of </a:t>
            </a:r>
            <a:r>
              <a:rPr lang="en-US" i="1" dirty="0"/>
              <a:t>E. coli </a:t>
            </a:r>
            <a:r>
              <a:rPr lang="en-US" dirty="0"/>
              <a:t>in water indicates fecal contamination and the likely presences of other pathogens. </a:t>
            </a:r>
            <a:r>
              <a:rPr lang="en-US" i="1" dirty="0"/>
              <a:t>E. coli </a:t>
            </a:r>
            <a:r>
              <a:rPr lang="en-US" dirty="0"/>
              <a:t>are measured as colony-forming units (CFUs) per 100 milliliter of water. Many tests measure total coliforms to indicate whether fecal coliform bacteria are present, including </a:t>
            </a:r>
            <a:r>
              <a:rPr lang="en-US" i="1" dirty="0"/>
              <a:t>E. coli</a:t>
            </a:r>
            <a:r>
              <a:rPr lang="en-US" dirty="0"/>
              <a:t>.</a:t>
            </a:r>
          </a:p>
          <a:p>
            <a:endParaRPr lang="en-US" dirty="0"/>
          </a:p>
          <a:p>
            <a:r>
              <a:rPr lang="en-US" dirty="0"/>
              <a:t>Sources of </a:t>
            </a:r>
            <a:r>
              <a:rPr lang="en-US" i="1" dirty="0"/>
              <a:t>E. coli</a:t>
            </a:r>
            <a:r>
              <a:rPr lang="en-US" dirty="0"/>
              <a:t> and other pathogens include wastewater treatment plant discharges, improper functioning septic systems, untreated combined sewer overflows from combined sewer systems that carry both sanitary and stormwater, stormwater runoff from urban environments that may contain pet waste, as well as runoff from agricultural areas with livestock and manure storage facilities. </a:t>
            </a:r>
          </a:p>
          <a:p>
            <a:endParaRPr lang="en-US" i="1" dirty="0"/>
          </a:p>
          <a:p>
            <a:r>
              <a:rPr lang="en-US" i="1" dirty="0"/>
              <a:t>E.coli</a:t>
            </a:r>
            <a:r>
              <a:rPr lang="en-US" dirty="0"/>
              <a:t> in waterbodies from these sources can pose health risks for recreation and drinking water. In addition, </a:t>
            </a:r>
            <a:r>
              <a:rPr lang="en-US" i="1" dirty="0"/>
              <a:t>E.coli </a:t>
            </a:r>
            <a:r>
              <a:rPr lang="en-US" dirty="0"/>
              <a:t>can indicate that nutrients from sources may be present and could deplete dissolved oxygen levels.</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13</a:t>
            </a:fld>
            <a:endParaRPr lang="en-US"/>
          </a:p>
        </p:txBody>
      </p:sp>
    </p:spTree>
    <p:extLst>
      <p:ext uri="{BB962C8B-B14F-4D97-AF65-F5344CB8AC3E}">
        <p14:creationId xmlns:p14="http://schemas.microsoft.com/office/powerpoint/2010/main" val="3181159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any of you use these types of water quality indicators?</a:t>
            </a:r>
          </a:p>
        </p:txBody>
      </p:sp>
      <p:sp>
        <p:nvSpPr>
          <p:cNvPr id="4" name="Slide Number Placeholder 3"/>
          <p:cNvSpPr>
            <a:spLocks noGrp="1"/>
          </p:cNvSpPr>
          <p:nvPr>
            <p:ph type="sldNum" sz="quarter" idx="5"/>
          </p:nvPr>
        </p:nvSpPr>
        <p:spPr/>
        <p:txBody>
          <a:bodyPr/>
          <a:lstStyle/>
          <a:p>
            <a:fld id="{618F38ED-657B-4B7D-BB74-9DFF2A3EB06C}" type="slidenum">
              <a:rPr lang="en-US" smtClean="0"/>
              <a:t>14</a:t>
            </a:fld>
            <a:endParaRPr lang="en-US"/>
          </a:p>
        </p:txBody>
      </p:sp>
    </p:spTree>
    <p:extLst>
      <p:ext uri="{BB962C8B-B14F-4D97-AF65-F5344CB8AC3E}">
        <p14:creationId xmlns:p14="http://schemas.microsoft.com/office/powerpoint/2010/main" val="1944744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[For this slide, instructor can choose to use this as an interactive activity with the group by asking questions before revealing slide bullets:</a:t>
            </a:r>
          </a:p>
          <a:p>
            <a:endParaRPr lang="en-US" sz="1200" i="1" kern="1200" dirty="0">
              <a:solidFill>
                <a:schemeClr val="tx1"/>
              </a:solidFill>
              <a:effectLst/>
              <a:latin typeface="+mn-lt"/>
              <a:ea typeface="+mn-ea"/>
              <a:cs typeface="+mn-cs"/>
            </a:endParaRP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do macroinvertebrates measure?</a:t>
            </a: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primary stressors that have the potential to affect macroinvertebrate abundance and diversity?</a:t>
            </a:r>
          </a:p>
          <a:p>
            <a:pPr lvl="0"/>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goal is to get participants thinking about how macroinvertebrate abundance and diversity serves as a response indicator to cumulative waterbody stressors. What does understanding macroinvertebrate abundance and diversity/richness as measured through an index like IBI help tribes to understand about tribal water quality?]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Macroinvertebrates is a term that encompasses a variety of animals that live on the bottom of waterbodies and can be seen with the naked eye, including insect larvae, snails, mussels, crayfish, worms, and beetles.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collected and analyzed as part of a monitoring program, the Index of Biotic Integrity is used to examine the presence, diversity, and abundance of macroinvertebrate species. This type of index is often adjusted to account for regional differences. Different macroinvertebrates have different tolerance levels to pollutants. Some species are stressor tolerant, meaning they can survive in polluted waters. Other species are stressor intolerant, meaning that they cannot survive in polluted waters. A greater number and a wider diversity of stressor intolerant species indicate better water quality.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Macroinvertebrates respond to an aggregate of stressors in a waterbody over time, including changes in physical habitat and waterbody conditions, chemical pollutants, and aquatic biology.</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15</a:t>
            </a:fld>
            <a:endParaRPr lang="en-US"/>
          </a:p>
        </p:txBody>
      </p:sp>
    </p:spTree>
    <p:extLst>
      <p:ext uri="{BB962C8B-B14F-4D97-AF65-F5344CB8AC3E}">
        <p14:creationId xmlns:p14="http://schemas.microsoft.com/office/powerpoint/2010/main" val="3376445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24301"/>
          </a:xfrm>
        </p:spPr>
        <p:txBody>
          <a:bodyPr/>
          <a:lstStyle/>
          <a:p>
            <a:r>
              <a:rPr lang="en-US" i="1" dirty="0"/>
              <a:t>[For this slide, instructor can choose to use this as an interactive activity with the group by asking questions before revealing slide bullets:</a:t>
            </a:r>
          </a:p>
          <a:p>
            <a:endParaRPr lang="en-US" i="1" dirty="0"/>
          </a:p>
          <a:p>
            <a:pPr marL="171450" indent="-171450">
              <a:buFont typeface="Wingdings" panose="05000000000000000000" pitchFamily="2" charset="2"/>
              <a:buChar char="ü"/>
            </a:pPr>
            <a:r>
              <a:rPr lang="en-US" i="1" dirty="0"/>
              <a:t>What does habitat data measure?</a:t>
            </a:r>
          </a:p>
          <a:p>
            <a:pPr marL="171450" indent="-171450">
              <a:buFont typeface="Wingdings" panose="05000000000000000000" pitchFamily="2" charset="2"/>
              <a:buChar char="ü"/>
            </a:pPr>
            <a:r>
              <a:rPr lang="en-US" i="1" dirty="0"/>
              <a:t>What are some of the primary stressors that have the potential to affect habitat conditions?</a:t>
            </a:r>
          </a:p>
          <a:p>
            <a:pPr marL="171450" indent="-171450">
              <a:buFont typeface="Wingdings" panose="05000000000000000000" pitchFamily="2" charset="2"/>
              <a:buChar char="ü"/>
            </a:pPr>
            <a:endParaRPr lang="en-US" i="1" dirty="0"/>
          </a:p>
          <a:p>
            <a:r>
              <a:rPr lang="en-US" i="1" dirty="0"/>
              <a:t>The goal is to get participants thinking about how habitat data relates to indicators of water quality in the context of an assessment. What does understanding habitat conditions help tribes understand about waterbody uses and overall tribal water quality?]</a:t>
            </a:r>
          </a:p>
          <a:p>
            <a:endParaRPr lang="en-US" dirty="0"/>
          </a:p>
          <a:p>
            <a:r>
              <a:rPr lang="en-US" dirty="0"/>
              <a:t>Habitat data evaluates the condition of existing aquatic habitat occupied by aquatic organisms using parameter-specific indices. In-stream characteristics include the type of sediment depositional areas, such as pools with slower moving water, and riffles and runs with faster moving water. These areas create variations in bottom substrates, including sediment and moving or embedded rocks, that provide in-stream habitat for macroinvertebrates and fish. Stream bank and channel characteristics include the plants in and around the stream, leaf litter and other decomposing organic material that falls into the stream, and submerged logs, sticks, and woody debris. Other habitat characteristics include stream channel width and shape, stream bank slope and modifications, and stream bank cover – all factors that can affect erosion rates. Stream channel shading affects temperature. All of these habitat factors affect the shelter, food, and dissolved oxygen levels that fish and macroinvertebrates need to survive. A habitat survey examines these aspects and rates the stream according to their quality. Changes to habitat conditions occur due to development and riparian landowner activities that alter natural stream channel and streambank conditions. The presence and abundance of invasive species is also an indicator of habitat degradation. </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16</a:t>
            </a:fld>
            <a:endParaRPr lang="en-US"/>
          </a:p>
        </p:txBody>
      </p:sp>
    </p:spTree>
    <p:extLst>
      <p:ext uri="{BB962C8B-B14F-4D97-AF65-F5344CB8AC3E}">
        <p14:creationId xmlns:p14="http://schemas.microsoft.com/office/powerpoint/2010/main" val="17493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 some of the many water quality parameters out there – physical, chemical, and biological. We also talked about how each type of data can tell us something about water quality, and help inform our assessments. We’re going to spend the rest of this session talking about how to determine whether or not the data we collect – from our programs, and from external sources – is useful. That is, will an analysis of the data help us to construct an accurate and timely assessment of the quality of our waters.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17</a:t>
            </a:fld>
            <a:endParaRPr lang="en-US"/>
          </a:p>
        </p:txBody>
      </p:sp>
    </p:spTree>
    <p:extLst>
      <p:ext uri="{BB962C8B-B14F-4D97-AF65-F5344CB8AC3E}">
        <p14:creationId xmlns:p14="http://schemas.microsoft.com/office/powerpoint/2010/main" val="343079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11854"/>
          </a:xfrm>
        </p:spPr>
        <p:txBody>
          <a:bodyPr/>
          <a:lstStyle/>
          <a:p>
            <a:r>
              <a:rPr lang="en-US" dirty="0"/>
              <a:t>Let’s start off with discussing how you collect and manage your own tribal data. We want to assess your data sets to </a:t>
            </a:r>
            <a:r>
              <a:rPr lang="en-US" dirty="0">
                <a:highlight>
                  <a:srgbClr val="FFFF00"/>
                </a:highlight>
              </a:rPr>
              <a:t>determine how they are useful </a:t>
            </a:r>
            <a:r>
              <a:rPr lang="en-US" dirty="0"/>
              <a:t>and useable for the tribal water quality assessment.</a:t>
            </a:r>
          </a:p>
          <a:p>
            <a:endParaRPr lang="en-US" dirty="0"/>
          </a:p>
          <a:p>
            <a:r>
              <a:rPr lang="en-US" dirty="0"/>
              <a:t>There are some basic considerations to assess whether data are usable. Some of the questions you’ll need to consider as part of this data assessment:</a:t>
            </a:r>
          </a:p>
          <a:p>
            <a:endParaRPr lang="en-US" dirty="0"/>
          </a:p>
          <a:p>
            <a:r>
              <a:rPr lang="en-US" dirty="0"/>
              <a:t>How are the tribal data managed? </a:t>
            </a:r>
          </a:p>
          <a:p>
            <a:r>
              <a:rPr lang="en-US" dirty="0"/>
              <a:t>	A basic step in assessing data is ensuring they are managed in a way that allows you to summarize and analyze them easily. Are your data maintained on paper monitoring forms or have data been entered into an electronic format like a spreadsheet or a database. Some parameters may have different data management approaches, depending on who is responsible for collecting the data. No two tribes will have exactly the same approach, but each tribe should strive to establish a consistent approach to data management based on available staff expertise and resources. In gearing up to develop a water quality assessment, tribal staff may need to invest time and resources to get all existing water quality data into a uniform format, ideally electronic to allow for easier analysis and storage over time. Let’s discuss the different approaches you’re currently using to manage tribal water quality data. What are the challenges and benefits to these data management approaches?</a:t>
            </a:r>
          </a:p>
          <a:p>
            <a:endParaRPr lang="en-US" dirty="0"/>
          </a:p>
          <a:p>
            <a:r>
              <a:rPr lang="en-US" i="1" dirty="0"/>
              <a:t>[Ask participants to share the different approaches they use for managing tribal water quality monitoring data.] </a:t>
            </a:r>
          </a:p>
          <a:p>
            <a:endParaRPr lang="en-US" dirty="0"/>
          </a:p>
          <a:p>
            <a:r>
              <a:rPr lang="en-US" dirty="0"/>
              <a:t>Does each tribal data set collecting have supporting metadata that will give the data set context? This is another consideration for assessing tribal water quality monitoring data to ensure the data are usable for the assessment. Data about data are referred to as metadata. Metadata is documentation about the when, where, why, and how related to each water quality sample that a tribe collects. Good metadata will allow tribal staff to determine if data sets from year to year are comparable by providing information on whether sampling occurred during the same season, using the same procedures, at the same locations. Knowing this information increases the validity of the data set and helps to explain any irregularities in the data. All of this information will help tribal staff determine if the water quality data sets are usable for the assessment. How are the metadata for your water quality monitoring data documented?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[Ask participants to share the different approaches they use for documenting and managing metadata.] </a:t>
            </a:r>
          </a:p>
          <a:p>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18</a:t>
            </a:fld>
            <a:endParaRPr lang="en-US"/>
          </a:p>
        </p:txBody>
      </p:sp>
    </p:spTree>
    <p:extLst>
      <p:ext uri="{BB962C8B-B14F-4D97-AF65-F5344CB8AC3E}">
        <p14:creationId xmlns:p14="http://schemas.microsoft.com/office/powerpoint/2010/main" val="376733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11854"/>
          </a:xfrm>
        </p:spPr>
        <p:txBody>
          <a:bodyPr/>
          <a:lstStyle/>
          <a:p>
            <a:r>
              <a:rPr lang="en-US" dirty="0"/>
              <a:t>The previous slide mentioned data validation. This is a really important piece of data assessment that links directly to a tribe’s water quality monitoring program. </a:t>
            </a:r>
          </a:p>
          <a:p>
            <a:r>
              <a:rPr lang="en-US" dirty="0"/>
              <a:t>Data validation is another important consideration for assessing tribal data before conducting a water quality assessment. </a:t>
            </a:r>
          </a:p>
          <a:p>
            <a:endParaRPr lang="en-US" dirty="0"/>
          </a:p>
          <a:p>
            <a:r>
              <a:rPr lang="en-US" dirty="0"/>
              <a:t>Are there procedures in place for validating the data? These procedures will help tribal staff decide whether to accept, reject, or qualify data for use in the water quality assessment. The procedures could include activities such as examining data for high/low results, checking calculations, calculating precision and accuracy of instruments. The tribe’s Quality Assurance Plan, often referred to as a QAPP, should document these data validation procedures and decision points. </a:t>
            </a:r>
          </a:p>
          <a:p>
            <a:endParaRPr lang="en-US" dirty="0"/>
          </a:p>
          <a:p>
            <a:r>
              <a:rPr lang="en-US" dirty="0"/>
              <a:t>Upon assessing the data based on these considerations, a tribe can then ask: Are the data adequate for a water quality assessment? Note, there will ALWAYS be data gaps. No data set is perfect but is it sufficient?</a:t>
            </a:r>
          </a:p>
          <a:p>
            <a:endParaRPr lang="en-US" dirty="0"/>
          </a:p>
          <a:p>
            <a:r>
              <a:rPr lang="en-US" dirty="0"/>
              <a:t>If tribal staff can confirm tribal water quality data are adequate for the water quality assessment, the next step would be to compile these data sets to analyze against applicable water quality standards. This is the focus of Module 3. If the assessment of existing tribal water quality data reveal there are data gaps, tribal staff will have to determine the appropriate next steps. In some cases, this may be additional water quality monitoring. In other cases, it could be using existing data and documenting any associated data issues. There could also be a decision to look for non-tribal data that could be used to supplement existing tribal water quality data. </a:t>
            </a:r>
          </a:p>
          <a:p>
            <a:endParaRPr lang="en-US" dirty="0"/>
          </a:p>
          <a:p>
            <a:r>
              <a:rPr lang="en-US" i="1" dirty="0"/>
              <a:t>[Ask participants if they know what decision criteria they have in place for accepting, rejecting, or qualifying data for use in decision-making.]</a:t>
            </a:r>
          </a:p>
          <a:p>
            <a:endParaRPr lang="en-US" dirty="0"/>
          </a:p>
          <a:p>
            <a:r>
              <a:rPr lang="en-US" dirty="0"/>
              <a:t>Let’s discuss possible non-tribal data sources. Then we’ll take a deeper dive into assessing all data, tribal and non-tribal, for use in the tribe’s water quality assessment. </a:t>
            </a:r>
          </a:p>
          <a:p>
            <a:endParaRPr lang="en-US" dirty="0"/>
          </a:p>
          <a:p>
            <a:endParaRPr lang="en-US" dirty="0"/>
          </a:p>
          <a:p>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19</a:t>
            </a:fld>
            <a:endParaRPr lang="en-US"/>
          </a:p>
        </p:txBody>
      </p:sp>
    </p:spTree>
    <p:extLst>
      <p:ext uri="{BB962C8B-B14F-4D97-AF65-F5344CB8AC3E}">
        <p14:creationId xmlns:p14="http://schemas.microsoft.com/office/powerpoint/2010/main" val="413208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t>The learning objectives for Module 2 are to: </a:t>
            </a:r>
          </a:p>
          <a:p>
            <a:pPr marL="0" lv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understand the potential data sources and formats that may be available from both the Tribe and other data partners for use in producing a water quality assessment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identify the factors that can affect the quality of data used for a water quality assessment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understand the limitations of data that do not meet a Tribe’s data quality objectives, and how to document known data quality issues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a:t>
            </a:fld>
            <a:endParaRPr lang="en-US"/>
          </a:p>
        </p:txBody>
      </p:sp>
    </p:spTree>
    <p:extLst>
      <p:ext uri="{BB962C8B-B14F-4D97-AF65-F5344CB8AC3E}">
        <p14:creationId xmlns:p14="http://schemas.microsoft.com/office/powerpoint/2010/main" val="379501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have questions about data privacy, data protection, and so on. Just a few comments:</a:t>
            </a:r>
          </a:p>
          <a:p>
            <a:endParaRPr lang="en-US" dirty="0"/>
          </a:p>
          <a:p>
            <a:r>
              <a:rPr lang="en-US" dirty="0"/>
              <a:t>Tribes, </a:t>
            </a:r>
            <a:r>
              <a:rPr lang="en-US" dirty="0">
                <a:solidFill>
                  <a:srgbClr val="FF0000"/>
                </a:solidFill>
              </a:rPr>
              <a:t>like any organization,</a:t>
            </a:r>
            <a:r>
              <a:rPr lang="en-US" dirty="0"/>
              <a:t> need established procedures for:</a:t>
            </a:r>
          </a:p>
          <a:p>
            <a:pPr lvl="1"/>
            <a:r>
              <a:rPr lang="en-US" dirty="0"/>
              <a:t>Providing data stewardship – who will oversee the collection, management and storage of data, and how will it be done?</a:t>
            </a:r>
          </a:p>
          <a:p>
            <a:pPr lvl="1"/>
            <a:r>
              <a:rPr lang="en-US" dirty="0"/>
              <a:t>Protecting their data – storage of paper files, transferring results to electronic databases, maintaining backup databases</a:t>
            </a:r>
          </a:p>
          <a:p>
            <a:r>
              <a:rPr lang="en-US" dirty="0"/>
              <a:t>Also:</a:t>
            </a:r>
          </a:p>
          <a:p>
            <a:pPr lvl="1"/>
            <a:r>
              <a:rPr lang="en-US" dirty="0"/>
              <a:t>Tribal data collected with 106 funding must be shared</a:t>
            </a:r>
          </a:p>
          <a:p>
            <a:pPr lvl="1"/>
            <a:r>
              <a:rPr lang="en-US" dirty="0"/>
              <a:t>Tribal data collected using other resources does not have to be shared</a:t>
            </a:r>
          </a:p>
          <a:p>
            <a:pPr lvl="1"/>
            <a:r>
              <a:rPr lang="en-US" dirty="0">
                <a:solidFill>
                  <a:srgbClr val="FF0000"/>
                </a:solidFill>
              </a:rPr>
              <a:t>Note if state programs are in the audience that all data collected by state agencies, regardless of funding source, are to be shared in order for states to be eligible to receive 106 grants.</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20</a:t>
            </a:fld>
            <a:endParaRPr lang="en-US"/>
          </a:p>
        </p:txBody>
      </p:sp>
    </p:spTree>
    <p:extLst>
      <p:ext uri="{BB962C8B-B14F-4D97-AF65-F5344CB8AC3E}">
        <p14:creationId xmlns:p14="http://schemas.microsoft.com/office/powerpoint/2010/main" val="3136103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Identifying, collecting, analyzing, and using other available data can help to improve your understanding of conditions in tribal waters – even if the data is useful only for general screening purposes. If the data meets your quality objectives in the tribal QAPP, it can also help to create a more comprehensive water quality assessment.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Doing so is actually a Clean Water Act requirement under Section 303(d). This is something to consider for tribes with interest in Treatment as a State (TAS) for Section 303(d). It requires that States and Tribes assemble and evaluate all existing and readily available water quality-related data and information to develop the required list of impaired waterbodies (§§ 130.7(b)(1) and 130.7(b)(2)). EPA’s Consolidated Assessment and Listing Methodology (CALM) guidance says “States, territories, and authorized tribes must consider all existing and readily available data when making water quality standard attainment and impairment decisions.”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question becomes, what are other readily available data that tribes could consider to use for a water quality assessment?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21</a:t>
            </a:fld>
            <a:endParaRPr lang="en-US"/>
          </a:p>
        </p:txBody>
      </p:sp>
    </p:spTree>
    <p:extLst>
      <p:ext uri="{BB962C8B-B14F-4D97-AF65-F5344CB8AC3E}">
        <p14:creationId xmlns:p14="http://schemas.microsoft.com/office/powerpoint/2010/main" val="1434881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types of existing data beyond tribal water quality monitoring data could include geological characteristics found in watershed plans or Total Maximum Daily Load (TMDL) documents, beach closure information, fish consumption advisories, fish kill information, Tribal or state source water assessment under the Safe Drinking Water Act, and other studies and reports. The goal is to have as comprehensive a data set as possible when conducting the overall water quality assessment.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[Ask participants to name other non-tribal data that could inform a water quality assessment.] </a:t>
            </a:r>
            <a:endParaRPr lang="en-US" sz="1200" kern="1200" dirty="0">
              <a:solidFill>
                <a:schemeClr val="tx1"/>
              </a:solidFill>
              <a:effectLst/>
              <a:latin typeface="+mn-lt"/>
              <a:ea typeface="+mn-ea"/>
              <a:cs typeface="+mn-cs"/>
            </a:endParaRPr>
          </a:p>
          <a:p>
            <a:endParaRPr lang="en-US" sz="1200"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we’ve brainstormed all the possible types of data that could supplement existing tribal monitoring data, let’s think about the agencies and organizations that may have these data.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22</a:t>
            </a:fld>
            <a:endParaRPr lang="en-US"/>
          </a:p>
        </p:txBody>
      </p:sp>
    </p:spTree>
    <p:extLst>
      <p:ext uri="{BB962C8B-B14F-4D97-AF65-F5344CB8AC3E}">
        <p14:creationId xmlns:p14="http://schemas.microsoft.com/office/powerpoint/2010/main" val="2873459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variety of federal, state, and local partners may have water quality data for tribal waters if a partnership exists. In other cases, data from waterbodies upstream of tribal waters could be useful.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Federal agencies that may have data include U.S. EPA, U.S. Geological Survey, as well as…</a:t>
            </a:r>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23</a:t>
            </a:fld>
            <a:endParaRPr lang="en-US"/>
          </a:p>
        </p:txBody>
      </p:sp>
    </p:spTree>
    <p:extLst>
      <p:ext uri="{BB962C8B-B14F-4D97-AF65-F5344CB8AC3E}">
        <p14:creationId xmlns:p14="http://schemas.microsoft.com/office/powerpoint/2010/main" val="3569582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Fish and Wildlife Service, and the U.S. Department of Agriculture’s Forest Service. </a:t>
            </a:r>
          </a:p>
          <a:p>
            <a:endParaRPr lang="en-US" dirty="0"/>
          </a:p>
          <a:p>
            <a:r>
              <a:rPr lang="en-US" dirty="0"/>
              <a:t>One online resource to consider visiting to help build this list of potential data partners is the River Network’s Who Protects Water? website. This interactive mapping tool allows users to enter a location and see organizations at all levels working to protect and restore rivers and drinking water. Information from this mapping tool may identify other groups that could have data for use in your tribal water quality assessment. It is important to keep in mind that not all data will be monitoring data. Some information may be more qualitative in nature. But this supplemental data and information can help support a broader understanding of tribal water quality when integrated into the overall assessment. </a:t>
            </a:r>
          </a:p>
          <a:p>
            <a:endParaRPr lang="en-US" dirty="0"/>
          </a:p>
          <a:p>
            <a:r>
              <a:rPr lang="en-US" dirty="0"/>
              <a:t>This list of potential data partners is in no way exhaustive. It’s possible that tribes have worked with other federal agencies. </a:t>
            </a:r>
          </a:p>
          <a:p>
            <a:endParaRPr lang="en-US" dirty="0"/>
          </a:p>
          <a:p>
            <a:endParaRPr lang="en-US" dirty="0"/>
          </a:p>
          <a:p>
            <a:r>
              <a:rPr lang="en-US" dirty="0"/>
              <a:t>[</a:t>
            </a:r>
            <a:r>
              <a:rPr lang="en-US" i="1" dirty="0"/>
              <a:t>Ask participants to name other data partners that may have provided them with water quality data or that they are working with to generate supplemental data. Have them mention what type of water quality data they’ve obtained from this partner and the process that they used to get the data.]</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24</a:t>
            </a:fld>
            <a:endParaRPr lang="en-US"/>
          </a:p>
        </p:txBody>
      </p:sp>
    </p:spTree>
    <p:extLst>
      <p:ext uri="{BB962C8B-B14F-4D97-AF65-F5344CB8AC3E}">
        <p14:creationId xmlns:p14="http://schemas.microsoft.com/office/powerpoint/2010/main" val="3483966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Tribal agencies that may have data on septic system location/age/type data, water quality data (from drinking water and wastewater treatment plants they operate), fisheries data, landfills / waste sites, and other natural resources info (landslides, eroded areas, etc.).</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[Ask participants if they’ve requested water quality data from these agencies and what type of water quality data they’ve obtained.]</a:t>
            </a:r>
          </a:p>
          <a:p>
            <a:endParaRPr lang="en-US" i="1" dirty="0"/>
          </a:p>
        </p:txBody>
      </p:sp>
      <p:sp>
        <p:nvSpPr>
          <p:cNvPr id="4" name="Slide Number Placeholder 3"/>
          <p:cNvSpPr>
            <a:spLocks noGrp="1"/>
          </p:cNvSpPr>
          <p:nvPr>
            <p:ph type="sldNum" sz="quarter" idx="5"/>
          </p:nvPr>
        </p:nvSpPr>
        <p:spPr/>
        <p:txBody>
          <a:bodyPr/>
          <a:lstStyle/>
          <a:p>
            <a:fld id="{618F38ED-657B-4B7D-BB74-9DFF2A3EB06C}" type="slidenum">
              <a:rPr lang="en-US" smtClean="0"/>
              <a:t>25</a:t>
            </a:fld>
            <a:endParaRPr lang="en-US"/>
          </a:p>
        </p:txBody>
      </p:sp>
    </p:spTree>
    <p:extLst>
      <p:ext uri="{BB962C8B-B14F-4D97-AF65-F5344CB8AC3E}">
        <p14:creationId xmlns:p14="http://schemas.microsoft.com/office/powerpoint/2010/main" val="402692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State agencies that may have data include state departments of natural resources that may have scenic rivers monitoring data. State environmental protection agencies can provide assessment data, modeling, nonpoint source and source water protection assessments, and watershed plans that may have information for waterbodies upstream from or shared boundary waters with tribes. Departments of health can usually provide recreational waters bacteria sampling and possibly septic system data.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Again, this list isn’t exhaustive, but provides a good starting point for state data.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[Ask participants to name other state data partners that may have provided them with water quality data or that they are working with to generate supplemental data. Have them mention what type of water quality data they’ve obtained from this state-level partner and the process that they used to get the data.]</a:t>
            </a:r>
          </a:p>
          <a:p>
            <a:endParaRPr lang="en-US" i="1" dirty="0"/>
          </a:p>
        </p:txBody>
      </p:sp>
      <p:sp>
        <p:nvSpPr>
          <p:cNvPr id="4" name="Slide Number Placeholder 3"/>
          <p:cNvSpPr>
            <a:spLocks noGrp="1"/>
          </p:cNvSpPr>
          <p:nvPr>
            <p:ph type="sldNum" sz="quarter" idx="5"/>
          </p:nvPr>
        </p:nvSpPr>
        <p:spPr/>
        <p:txBody>
          <a:bodyPr/>
          <a:lstStyle/>
          <a:p>
            <a:fld id="{618F38ED-657B-4B7D-BB74-9DFF2A3EB06C}" type="slidenum">
              <a:rPr lang="en-US" smtClean="0"/>
              <a:t>26</a:t>
            </a:fld>
            <a:endParaRPr lang="en-US"/>
          </a:p>
        </p:txBody>
      </p:sp>
    </p:spTree>
    <p:extLst>
      <p:ext uri="{BB962C8B-B14F-4D97-AF65-F5344CB8AC3E}">
        <p14:creationId xmlns:p14="http://schemas.microsoft.com/office/powerpoint/2010/main" val="4291046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Local agencies that may have data include departments of health and water utilities. Departments of health at the local level may also have septic system data and beach monitoring data. Water utilities have wastewater data and drinking water monitoring data. Soil and water conservation districts may also have water quality data, septic system data, and beach-related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Are there other local agencies that could provide useful data for a tribal water quality assessment?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[Ask participants to name other local agency partners that may have provided them with water quality data or that they are working with to generate supplemental data. Have them mention what type of water quality data they’ve obtained from local agency partner and the process that they used to get the data.]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27</a:t>
            </a:fld>
            <a:endParaRPr lang="en-US"/>
          </a:p>
        </p:txBody>
      </p:sp>
    </p:spTree>
    <p:extLst>
      <p:ext uri="{BB962C8B-B14F-4D97-AF65-F5344CB8AC3E}">
        <p14:creationId xmlns:p14="http://schemas.microsoft.com/office/powerpoint/2010/main" val="808814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about local universities and watershed groups doing work in the area near tribal waters. The information generated by academia or watershed organizations might be useful and relevant to the tribal water quality assessment.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[Ask participants to name other local partners that may have provided them with water quality data or that they are working with to generate supplemental data. Have them mention what type of water quality data they’ve obtained from these local partners and the process that they used to get the data.]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28</a:t>
            </a:fld>
            <a:endParaRPr lang="en-US"/>
          </a:p>
        </p:txBody>
      </p:sp>
    </p:spTree>
    <p:extLst>
      <p:ext uri="{BB962C8B-B14F-4D97-AF65-F5344CB8AC3E}">
        <p14:creationId xmlns:p14="http://schemas.microsoft.com/office/powerpoint/2010/main" val="1143850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non-tribal data aren’t readily available online, tribal staff may have to reach out to potential data partners and ask for data.  If you find you need to do this, here are some things to keep in mind. </a:t>
            </a:r>
          </a:p>
          <a:p>
            <a:endParaRPr lang="en-US" dirty="0"/>
          </a:p>
          <a:p>
            <a:r>
              <a:rPr lang="en-US" sz="1200" kern="1200" dirty="0">
                <a:solidFill>
                  <a:schemeClr val="tx1"/>
                </a:solidFill>
                <a:effectLst/>
                <a:latin typeface="+mn-lt"/>
                <a:ea typeface="+mn-ea"/>
                <a:cs typeface="+mn-cs"/>
              </a:rPr>
              <a:t>When asking for non-tribal data and information, be sure to be specific about the type of data needed, ask how long it might take for the data to be made available, and ask for a point of contact for purposes of following up.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choose to ask for data, try to be as specific as possible about what you’d like so that the partner organization can limit the data they provide to only what you really need and want, with the associated supporting documentation. If tribal staff preparing the water quality assessment want only specific years or parameters, then specify those needs.  If known, include information on the research lead or study to help narrow down the request. Some repositories of secondary data have many, many datasets. With more specificity, the entity providing the secondary data will have an easier time finding the data and you may receive the data more quickly.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how long it may take to obtain the data. Some repositories of secondary data receive many, many data requests per day. Requesting the timeframe will also provide an appropriate time to follow-up with the data provider if the data are not provided at the appropriate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Don’t forget to ask who to follow-up with, for both dataset and technical issues. Follow-up may be necessary if the requested data are not provided within an appropriate timeframe. Additionally, after tribal staff obtain the requested data, it is possible they may encounter issues when evaluating the data (e.g., missing data, quality assurance). Depending on the nature of the issues, tribal staff will need to know the most appropriate person to contact. For example, if macroinvertebrate community health data are requested and later provided, tribal staff may discover a possible error during the analysis and may need to contact the data provider. It may turn out that the data provider is a database manager, when a biologist is needed to actually answer the questions.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will be important to obtain not only the raw water quality data, but also the information related to the data – the metadata. As we discussed previously, metadata are critical for understanding the quality of the data. The metadata should document information on who collected the data, the equipment used, procedures followed, the lab involved, dates, location,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data you receive from data partners may come in a variety of formats, including hardcopy print-outs, scans of typed or hand-written data, PDFs, Excel®, Access®, or other formats. Be prepared to transform data into a format that is compatible with the tribe’s preferred data format. Data reformatting has the potential to introduce errors into the dataset. For example, when hardcopy data are transcribed into Excel®, typographical errors can occur. Copy/paste errors are also common. Reformatting secondary data results in the need for an added layer of data review and QA checks.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[Ask participants what formats they use to manage their own tribal data. Ask participants what formats they’ve encountered when using partners’ data for purposes of water quality assessments.]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Now we’re going to discuss an EPA online data tool called the Water Quality Portal that can help you access non-tribal data.</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29</a:t>
            </a:fld>
            <a:endParaRPr lang="en-US"/>
          </a:p>
        </p:txBody>
      </p:sp>
    </p:spTree>
    <p:extLst>
      <p:ext uri="{BB962C8B-B14F-4D97-AF65-F5344CB8AC3E}">
        <p14:creationId xmlns:p14="http://schemas.microsoft.com/office/powerpoint/2010/main" val="3488945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module focuses on water quality data to support tribal water quality assessments. Before we get into the presentation slides, let’s open with a discussion about water quality data and what’s needed to support an assessment.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starters, what kind of data do we need to assess water quality?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[Chemical, physical, biological . . . other data can add to the picture, such as land use/cover, riparian conditions, etc. Write their responses on a flip chart, and group them.]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collects water quality data, and why?</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[Continue with the questions, supplementing their responses with these notes: Data collectors may include tribes, state water agencies, health departments (bacteria), watershed groups, college students, etc. Reasons for collecting may include assessing current conditions, studying trends, surveillance of beaches for bacteria, or to fulfill class requirements, in the case of students.]</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 we need to know about the data, if we plan to use it?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we plan to use the data, we might be interested in who-what-where-why-when it was collected, whether the parameters are among those we’re interested in, and whether or not documented protocols (e.g., via a quality assurance project plan) were used.]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a:t>
            </a:fld>
            <a:endParaRPr lang="en-US"/>
          </a:p>
        </p:txBody>
      </p:sp>
    </p:spTree>
    <p:extLst>
      <p:ext uri="{BB962C8B-B14F-4D97-AF65-F5344CB8AC3E}">
        <p14:creationId xmlns:p14="http://schemas.microsoft.com/office/powerpoint/2010/main" val="65340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Quality Portal or WQP is a cooperative service sponsored by the United States Geological Survey (USGS),the Environmental Protection Agency (EPA), and the National Water Quality Monitoring Council (NWQMC). It serves data collected by over 400 state, federal, tribal, and local agencies. You can find it at www.waterqualitydata.us backslash. </a:t>
            </a:r>
          </a:p>
        </p:txBody>
      </p:sp>
      <p:sp>
        <p:nvSpPr>
          <p:cNvPr id="4" name="Slide Number Placeholder 3"/>
          <p:cNvSpPr>
            <a:spLocks noGrp="1"/>
          </p:cNvSpPr>
          <p:nvPr>
            <p:ph type="sldNum" sz="quarter" idx="5"/>
          </p:nvPr>
        </p:nvSpPr>
        <p:spPr/>
        <p:txBody>
          <a:bodyPr/>
          <a:lstStyle/>
          <a:p>
            <a:fld id="{618F38ED-657B-4B7D-BB74-9DFF2A3EB06C}" type="slidenum">
              <a:rPr lang="en-US" smtClean="0"/>
              <a:t>30</a:t>
            </a:fld>
            <a:endParaRPr lang="en-US"/>
          </a:p>
        </p:txBody>
      </p:sp>
    </p:spTree>
    <p:extLst>
      <p:ext uri="{BB962C8B-B14F-4D97-AF65-F5344CB8AC3E}">
        <p14:creationId xmlns:p14="http://schemas.microsoft.com/office/powerpoint/2010/main" val="429463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go to the Water Quality Portal website’s homepage, this is what you’ll see. To download water quality data, click the “Download Data” box. The boxes to the right are hyperlinked to webpages about the Water Quality Portal and how to use it.</a:t>
            </a:r>
          </a:p>
          <a:p>
            <a:endParaRPr lang="en-US" dirty="0"/>
          </a:p>
          <a:p>
            <a:r>
              <a:rPr lang="en-US" dirty="0"/>
              <a:t>(NOTE: The WQP interface is undergoing a revision after the release of this module. Please update screenshots as necessary or perform a live demo of the water quality portal application instead)</a:t>
            </a:r>
          </a:p>
        </p:txBody>
      </p:sp>
      <p:sp>
        <p:nvSpPr>
          <p:cNvPr id="4" name="Slide Number Placeholder 3"/>
          <p:cNvSpPr>
            <a:spLocks noGrp="1"/>
          </p:cNvSpPr>
          <p:nvPr>
            <p:ph type="sldNum" sz="quarter" idx="5"/>
          </p:nvPr>
        </p:nvSpPr>
        <p:spPr/>
        <p:txBody>
          <a:bodyPr/>
          <a:lstStyle/>
          <a:p>
            <a:fld id="{618F38ED-657B-4B7D-BB74-9DFF2A3EB06C}" type="slidenum">
              <a:rPr lang="en-US" smtClean="0"/>
              <a:t>31</a:t>
            </a:fld>
            <a:endParaRPr lang="en-US"/>
          </a:p>
        </p:txBody>
      </p:sp>
    </p:spTree>
    <p:extLst>
      <p:ext uri="{BB962C8B-B14F-4D97-AF65-F5344CB8AC3E}">
        <p14:creationId xmlns:p14="http://schemas.microsoft.com/office/powerpoint/2010/main" val="12444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water quality data download page. To begin, you must determine a location to download data for. You can search for all data within a county. If you’re looking for a specific site, you can input the geographic coordinates of the site. The bounding box option allows you to search for locations within the box defined by coordinates. </a:t>
            </a:r>
          </a:p>
          <a:p>
            <a:endParaRPr lang="en-US" dirty="0"/>
          </a:p>
          <a:p>
            <a:r>
              <a:rPr lang="en-US" dirty="0"/>
              <a:t>If you are looking for data within a specific hydrologic unit, you can input the hydrologic unit code in the “HUC” field within the “Site Parameters” section. Users often input 8-, 10-, or 12-digit HUCs.</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32</a:t>
            </a:fld>
            <a:endParaRPr lang="en-US"/>
          </a:p>
        </p:txBody>
      </p:sp>
    </p:spTree>
    <p:extLst>
      <p:ext uri="{BB962C8B-B14F-4D97-AF65-F5344CB8AC3E}">
        <p14:creationId xmlns:p14="http://schemas.microsoft.com/office/powerpoint/2010/main" val="3967628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define the location for which you want to find water quality data, you can specify the types of sites and data that you want to search for. For example, you could search for only stream sites by specifying the “Site Type” or could search for only U.S. Geological Survey data by specifying the “Organization ID”. If you’re looking for data at a specific site and know its site identifier, you can input it into the “Site ID” field. </a:t>
            </a:r>
          </a:p>
          <a:p>
            <a:endParaRPr lang="en-US" dirty="0"/>
          </a:p>
          <a:p>
            <a:r>
              <a:rPr lang="en-US" dirty="0"/>
              <a:t>The “Sampling Parameters” section allows you to specify the type of data you want to search for. For example, if you’re looking for sediment data, select “Sediment (NWIS/STORET)” from the “Sample Media” field. You can also specify specific chemical constituents or groups of constituents. If you’re only looking for data from a specific time period, specify that period in the “Date range” field.</a:t>
            </a:r>
          </a:p>
          <a:p>
            <a:endParaRPr lang="en-US" dirty="0"/>
          </a:p>
          <a:p>
            <a:r>
              <a:rPr lang="en-US" dirty="0"/>
              <a:t>Finally, the database field allows you to select the BIODATA, NWIS, STORET, or STEWARD databases.</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33</a:t>
            </a:fld>
            <a:endParaRPr lang="en-US"/>
          </a:p>
        </p:txBody>
      </p:sp>
    </p:spTree>
    <p:extLst>
      <p:ext uri="{BB962C8B-B14F-4D97-AF65-F5344CB8AC3E}">
        <p14:creationId xmlns:p14="http://schemas.microsoft.com/office/powerpoint/2010/main" val="1964601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Quality Portal has a mapping feature.</a:t>
            </a:r>
          </a:p>
          <a:p>
            <a:endParaRPr lang="en-US" dirty="0"/>
          </a:p>
          <a:p>
            <a:r>
              <a:rPr lang="en-US" dirty="0"/>
              <a:t>The sites were plotted on a new map that appeared. However, the map was zoomed out to the conterminous United States. The screenshot on this slide was zoomed to the identified sites. This maps shows the sites by database.</a:t>
            </a:r>
          </a:p>
          <a:p>
            <a:endParaRPr lang="en-US" dirty="0"/>
          </a:p>
          <a:p>
            <a:r>
              <a:rPr lang="en-US" dirty="0"/>
              <a:t>Let’s look at the other mapping options. Click the drop-down menu for the “Style sites:” and choose “By site type”. Click the drop-down menu for the “Style sites:” and choose “By activity”.</a:t>
            </a:r>
          </a:p>
          <a:p>
            <a:endParaRPr lang="en-US" dirty="0"/>
          </a:p>
          <a:p>
            <a:r>
              <a:rPr lang="en-US" dirty="0"/>
              <a:t>After you’re done looking at the maps, click the blue arrow by the “Show sites on map” button to minimize the map.</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34</a:t>
            </a:fld>
            <a:endParaRPr lang="en-US"/>
          </a:p>
        </p:txBody>
      </p:sp>
    </p:spTree>
    <p:extLst>
      <p:ext uri="{BB962C8B-B14F-4D97-AF65-F5344CB8AC3E}">
        <p14:creationId xmlns:p14="http://schemas.microsoft.com/office/powerpoint/2010/main" val="3888031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the map, the final section of the web page allows you to specify what type of data that you want to download and the format of the download.</a:t>
            </a:r>
          </a:p>
          <a:p>
            <a:endParaRPr lang="en-US" dirty="0"/>
          </a:p>
          <a:p>
            <a:r>
              <a:rPr lang="en-US" dirty="0"/>
              <a:t>In our Illinois River example, lets look at the site information. Click the “Site data only” bullet and then click the orange “Download” button.</a:t>
            </a:r>
          </a:p>
          <a:p>
            <a:endParaRPr lang="en-US" dirty="0"/>
          </a:p>
          <a:p>
            <a:r>
              <a:rPr lang="en-US" dirty="0"/>
              <a:t>Small windows will pop-up to tell you how many sites there are and where you want to save the zip file to. After the file is saved and unzipped/extracted, open it.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35</a:t>
            </a:fld>
            <a:endParaRPr lang="en-US"/>
          </a:p>
        </p:txBody>
      </p:sp>
    </p:spTree>
    <p:extLst>
      <p:ext uri="{BB962C8B-B14F-4D97-AF65-F5344CB8AC3E}">
        <p14:creationId xmlns:p14="http://schemas.microsoft.com/office/powerpoint/2010/main" val="344415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file was first opened, all the columns were shrunk down. In this slide, we’ve expanded all the columns. Just looking at this slide, we can see that some streams and wells were sampled by the U.S. Geological Survey, while Arkansas DEQ sampled some river/stream and reservoir stations.</a:t>
            </a:r>
          </a:p>
          <a:p>
            <a:endParaRPr lang="en-US" dirty="0"/>
          </a:p>
          <a:p>
            <a:r>
              <a:rPr lang="en-US" dirty="0"/>
              <a:t>If you want to only look at a certain station, you can use this file and specify the station of interest in your Water Quality Portal Search. </a:t>
            </a:r>
          </a:p>
          <a:p>
            <a:endParaRPr lang="en-US" dirty="0"/>
          </a:p>
          <a:p>
            <a:r>
              <a:rPr lang="en-US" dirty="0"/>
              <a:t>We’re going to download all the data for this HUC. So, let’s go back to the Water Quality Portal and download that data.</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36</a:t>
            </a:fld>
            <a:endParaRPr lang="en-US"/>
          </a:p>
        </p:txBody>
      </p:sp>
    </p:spTree>
    <p:extLst>
      <p:ext uri="{BB962C8B-B14F-4D97-AF65-F5344CB8AC3E}">
        <p14:creationId xmlns:p14="http://schemas.microsoft.com/office/powerpoint/2010/main" val="941607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now back at the bottom of the Water Quality Portal’s water quality data search page. Before, we selected the “Site data only” bullet to download data about the sample stations. Let’s download the water chemistry data at these sites. </a:t>
            </a:r>
          </a:p>
          <a:p>
            <a:endParaRPr lang="en-US" dirty="0"/>
          </a:p>
          <a:p>
            <a:r>
              <a:rPr lang="en-US" dirty="0"/>
              <a:t>Now, click the “Sample results (physical/chemical metadata)” bullet.</a:t>
            </a:r>
          </a:p>
          <a:p>
            <a:endParaRPr lang="en-US" dirty="0"/>
          </a:p>
          <a:p>
            <a:r>
              <a:rPr lang="en-US" dirty="0"/>
              <a:t>Again, several windows will pop-up to tell you how many records are retrieved and where to save the file to.</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37</a:t>
            </a:fld>
            <a:endParaRPr lang="en-US"/>
          </a:p>
        </p:txBody>
      </p:sp>
    </p:spTree>
    <p:extLst>
      <p:ext uri="{BB962C8B-B14F-4D97-AF65-F5344CB8AC3E}">
        <p14:creationId xmlns:p14="http://schemas.microsoft.com/office/powerpoint/2010/main" val="1295281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in Excel, and we’ve expanded the width of all the columns again.</a:t>
            </a:r>
          </a:p>
          <a:p>
            <a:endParaRPr lang="en-US" dirty="0"/>
          </a:p>
          <a:p>
            <a:r>
              <a:rPr lang="en-US" dirty="0"/>
              <a:t>When you do this, you can scroll through the data and determine if it is what you need.</a:t>
            </a:r>
          </a:p>
          <a:p>
            <a:endParaRPr lang="en-US" dirty="0"/>
          </a:p>
          <a:p>
            <a:r>
              <a:rPr lang="en-US" dirty="0"/>
              <a:t>Our example yielded over 50,000 records. Let’s do another example where we specify more search criteria.</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38</a:t>
            </a:fld>
            <a:endParaRPr lang="en-US"/>
          </a:p>
        </p:txBody>
      </p:sp>
    </p:spTree>
    <p:extLst>
      <p:ext uri="{BB962C8B-B14F-4D97-AF65-F5344CB8AC3E}">
        <p14:creationId xmlns:p14="http://schemas.microsoft.com/office/powerpoint/2010/main" val="1384902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back in the Water Quality Portal. Before we only specified the HUC and the date range. Let’s set up some more queries. This slide and the next several slides present different queries.</a:t>
            </a:r>
          </a:p>
          <a:p>
            <a:endParaRPr lang="en-US" dirty="0"/>
          </a:p>
          <a:p>
            <a:r>
              <a:rPr lang="en-US" dirty="0"/>
              <a:t>Now let’s specify only data in the National Water Information System (NWIS) maintained by the U.S. Geological Survey. In the “Select database” drop-down menu, select “NWIS”.</a:t>
            </a:r>
          </a:p>
          <a:p>
            <a:endParaRPr lang="en-US" dirty="0"/>
          </a:p>
          <a:p>
            <a:r>
              <a:rPr lang="en-US" dirty="0"/>
              <a:t>Let’s just look for some flow data. In the “Parameter Code” field, which only works for NWIS data”, we’ll specify code “00060”. If you don’t know what parameter code you’re looking for, click the little question mark icon to the right of the field. A window will pop-up with information about the field. In this specific case, the pop-up window includes a link to a webpage will all of the parameter codes used in NWIS.</a:t>
            </a:r>
          </a:p>
          <a:p>
            <a:endParaRPr lang="en-US" dirty="0"/>
          </a:p>
          <a:p>
            <a:r>
              <a:rPr lang="en-US" dirty="0"/>
              <a:t>You can follow the same procedures to view the three maps, download the sites data, and download the results data.</a:t>
            </a:r>
          </a:p>
        </p:txBody>
      </p:sp>
      <p:sp>
        <p:nvSpPr>
          <p:cNvPr id="4" name="Slide Number Placeholder 3"/>
          <p:cNvSpPr>
            <a:spLocks noGrp="1"/>
          </p:cNvSpPr>
          <p:nvPr>
            <p:ph type="sldNum" sz="quarter" idx="5"/>
          </p:nvPr>
        </p:nvSpPr>
        <p:spPr/>
        <p:txBody>
          <a:bodyPr/>
          <a:lstStyle/>
          <a:p>
            <a:fld id="{618F38ED-657B-4B7D-BB74-9DFF2A3EB06C}" type="slidenum">
              <a:rPr lang="en-US" smtClean="0"/>
              <a:t>39</a:t>
            </a:fld>
            <a:endParaRPr lang="en-US"/>
          </a:p>
        </p:txBody>
      </p:sp>
    </p:spTree>
    <p:extLst>
      <p:ext uri="{BB962C8B-B14F-4D97-AF65-F5344CB8AC3E}">
        <p14:creationId xmlns:p14="http://schemas.microsoft.com/office/powerpoint/2010/main" val="3948113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the data we’re collecting, it’s important not to lose sight of why we’re collecting it. Sometimes we get so much into the routine of collecting samples, taking them to the lab, and entering the results in a spreadsheet that we forget about why we’re doing it. </a:t>
            </a:r>
          </a:p>
          <a:p>
            <a:endParaRPr lang="en-US" dirty="0"/>
          </a:p>
          <a:p>
            <a:r>
              <a:rPr lang="en-US" dirty="0"/>
              <a:t>Before we get into the details of how to assess and evaluate your data, here’s a shout-out for always remembering why you’re doing what you’re doing: we want to find and fix problems where they exist, and prevent them when and where things are good.</a:t>
            </a:r>
          </a:p>
        </p:txBody>
      </p:sp>
      <p:sp>
        <p:nvSpPr>
          <p:cNvPr id="4" name="Slide Number Placeholder 3"/>
          <p:cNvSpPr>
            <a:spLocks noGrp="1"/>
          </p:cNvSpPr>
          <p:nvPr>
            <p:ph type="sldNum" sz="quarter" idx="5"/>
          </p:nvPr>
        </p:nvSpPr>
        <p:spPr/>
        <p:txBody>
          <a:bodyPr/>
          <a:lstStyle/>
          <a:p>
            <a:fld id="{618F38ED-657B-4B7D-BB74-9DFF2A3EB06C}" type="slidenum">
              <a:rPr lang="en-US" smtClean="0"/>
              <a:t>4</a:t>
            </a:fld>
            <a:endParaRPr lang="en-US"/>
          </a:p>
        </p:txBody>
      </p:sp>
    </p:spTree>
    <p:extLst>
      <p:ext uri="{BB962C8B-B14F-4D97-AF65-F5344CB8AC3E}">
        <p14:creationId xmlns:p14="http://schemas.microsoft.com/office/powerpoint/2010/main" val="1014061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where we input more specifications.</a:t>
            </a:r>
          </a:p>
          <a:p>
            <a:endParaRPr lang="en-US" dirty="0"/>
          </a:p>
          <a:p>
            <a:r>
              <a:rPr lang="en-US" dirty="0"/>
              <a:t>In this query, in addition to the HUC and date range, let’s specify nutrient data from water samples. Select “Water” from the “Sample Media” field and “Nutrients” from the “Characteristic Group” field. This will return nutrient water chemistry data collected over the past 5 years from this HUC.</a:t>
            </a:r>
          </a:p>
          <a:p>
            <a:endParaRPr lang="en-US" dirty="0"/>
          </a:p>
          <a:p>
            <a:r>
              <a:rPr lang="en-US" dirty="0"/>
              <a:t>Again, you can follow the same procedures to view the three maps, download the sites data, and download the results data.</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40</a:t>
            </a:fld>
            <a:endParaRPr lang="en-US"/>
          </a:p>
        </p:txBody>
      </p:sp>
    </p:spTree>
    <p:extLst>
      <p:ext uri="{BB962C8B-B14F-4D97-AF65-F5344CB8AC3E}">
        <p14:creationId xmlns:p14="http://schemas.microsoft.com/office/powerpoint/2010/main" val="530482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example, we want to determine what data that the Cherokee Nation has collected from Flint Creek. In this case, we already know about the site, so we don’t have to query sites in a specific area and look at the maps.</a:t>
            </a:r>
          </a:p>
          <a:p>
            <a:endParaRPr lang="en-US" dirty="0"/>
          </a:p>
          <a:p>
            <a:r>
              <a:rPr lang="en-US" dirty="0"/>
              <a:t>We’ll leave the HUC and date range. Let’s input “Cherokee_WQX-FC1”.</a:t>
            </a:r>
          </a:p>
          <a:p>
            <a:endParaRPr lang="en-US" dirty="0"/>
          </a:p>
          <a:p>
            <a:r>
              <a:rPr lang="en-US" dirty="0"/>
              <a:t>Again, you can follow the same procedures to view the three maps, download the sites data, and download the results data.</a:t>
            </a:r>
          </a:p>
          <a:p>
            <a:endParaRPr lang="en-US" dirty="0"/>
          </a:p>
          <a:p>
            <a:r>
              <a:rPr lang="en-US" dirty="0"/>
              <a:t>When you go home and try this for yourself, you can use the user’s guide available at the Water Quality Portal website.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41</a:t>
            </a:fld>
            <a:endParaRPr lang="en-US"/>
          </a:p>
        </p:txBody>
      </p:sp>
    </p:spTree>
    <p:extLst>
      <p:ext uri="{BB962C8B-B14F-4D97-AF65-F5344CB8AC3E}">
        <p14:creationId xmlns:p14="http://schemas.microsoft.com/office/powerpoint/2010/main" val="710606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other online sources of data you can consider. </a:t>
            </a:r>
          </a:p>
          <a:p>
            <a:endParaRPr lang="en-US" dirty="0"/>
          </a:p>
          <a:p>
            <a:r>
              <a:rPr lang="en-US" dirty="0"/>
              <a:t>The Watershed Index Online provides online tools and data for viewing watershed characteristics within user-selected geographic areas anywhere in the conterminous United States.</a:t>
            </a:r>
          </a:p>
          <a:p>
            <a:endParaRPr lang="en-US" dirty="0"/>
          </a:p>
          <a:p>
            <a:r>
              <a:rPr lang="en-US" dirty="0"/>
              <a:t>The Recovery Potential Screening Tool provides comparative watershed indicators, assessment methods and example projects as well as a full national set of state-specific watershed comparison tools that use the Watershed Index Online datasets.</a:t>
            </a:r>
          </a:p>
          <a:p>
            <a:endParaRPr lang="en-US" dirty="0"/>
          </a:p>
          <a:p>
            <a:r>
              <a:rPr lang="en-US" dirty="0"/>
              <a:t>The Healthy Watersheds Protection website covers protection projects and analysis methods for protecting aquatic systems via landscape approaches. Included in this site is a preliminary assessment of watershed health in each of the 48 conterminous states.</a:t>
            </a:r>
          </a:p>
          <a:p>
            <a:endParaRPr lang="en-US" dirty="0"/>
          </a:p>
          <a:p>
            <a:r>
              <a:rPr lang="en-US" dirty="0"/>
              <a:t>How’s My Waterway is a mapping application that shows monitoring, assessment, drinking water, NPDES facilities, 319 projects and more to allow users to more easily interact with EPA water data. </a:t>
            </a:r>
          </a:p>
          <a:p>
            <a:endParaRPr lang="en-US" dirty="0"/>
          </a:p>
          <a:p>
            <a:r>
              <a:rPr lang="en-US" dirty="0"/>
              <a:t>The National Aquatic Resource Surveys are a statistically unbiased assessment of condition of the nations waters. Results and protocols can be used to inform assessments and sampling methods. </a:t>
            </a:r>
          </a:p>
          <a:p>
            <a:endParaRPr lang="en-US" dirty="0"/>
          </a:p>
          <a:p>
            <a:r>
              <a:rPr lang="en-US" dirty="0"/>
              <a:t>The WATERS </a:t>
            </a:r>
            <a:r>
              <a:rPr lang="en-US" dirty="0" err="1"/>
              <a:t>GeoViewer</a:t>
            </a:r>
            <a:r>
              <a:rPr lang="en-US" dirty="0"/>
              <a:t> provides simple access to stream network search for water information as well as watershed delineation and associated landscape attributes.</a:t>
            </a:r>
          </a:p>
          <a:p>
            <a:endParaRPr lang="en-US" dirty="0"/>
          </a:p>
          <a:p>
            <a:r>
              <a:rPr lang="en-US" dirty="0"/>
              <a:t>The NOAA National Estuarine Reserve System-Wide Monitoring Program Data provides site-based monitoring data provide standardized, quantitative measures to determine how conditions are changing in the short and long term. Three major components are focused on (1) abiotic indicators of water quality and weather, (2) biological monitoring, and (3) watershed, habitat, and land use mapping.</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42</a:t>
            </a:fld>
            <a:endParaRPr lang="en-US"/>
          </a:p>
        </p:txBody>
      </p:sp>
    </p:spTree>
    <p:extLst>
      <p:ext uri="{BB962C8B-B14F-4D97-AF65-F5344CB8AC3E}">
        <p14:creationId xmlns:p14="http://schemas.microsoft.com/office/powerpoint/2010/main" val="1854348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the group with a 20 minute break. </a:t>
            </a:r>
          </a:p>
        </p:txBody>
      </p:sp>
      <p:sp>
        <p:nvSpPr>
          <p:cNvPr id="4" name="Slide Number Placeholder 3"/>
          <p:cNvSpPr>
            <a:spLocks noGrp="1"/>
          </p:cNvSpPr>
          <p:nvPr>
            <p:ph type="sldNum" sz="quarter" idx="5"/>
          </p:nvPr>
        </p:nvSpPr>
        <p:spPr/>
        <p:txBody>
          <a:bodyPr/>
          <a:lstStyle/>
          <a:p>
            <a:fld id="{618F38ED-657B-4B7D-BB74-9DFF2A3EB06C}" type="slidenum">
              <a:rPr lang="en-US" smtClean="0"/>
              <a:t>43</a:t>
            </a:fld>
            <a:endParaRPr lang="en-US"/>
          </a:p>
        </p:txBody>
      </p:sp>
    </p:spTree>
    <p:extLst>
      <p:ext uri="{BB962C8B-B14F-4D97-AF65-F5344CB8AC3E}">
        <p14:creationId xmlns:p14="http://schemas.microsoft.com/office/powerpoint/2010/main" val="2683101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half of the presentation, we focused mostly on who has water quality data. During that discussion, we briefly touched on some data quality considerations. </a:t>
            </a:r>
          </a:p>
          <a:p>
            <a:endParaRPr lang="en-US" dirty="0"/>
          </a:p>
          <a:p>
            <a:r>
              <a:rPr lang="en-US" dirty="0"/>
              <a:t>It should be clear by now that no matter the source of data – collected by a tribe or outside data partners – evaluating the quality of data for a water quality assessment is imperative. Let’s talk more in-depth about data quality considerations for water quality assessments.</a:t>
            </a:r>
          </a:p>
        </p:txBody>
      </p:sp>
      <p:sp>
        <p:nvSpPr>
          <p:cNvPr id="4" name="Slide Number Placeholder 3"/>
          <p:cNvSpPr>
            <a:spLocks noGrp="1"/>
          </p:cNvSpPr>
          <p:nvPr>
            <p:ph type="sldNum" sz="quarter" idx="5"/>
          </p:nvPr>
        </p:nvSpPr>
        <p:spPr/>
        <p:txBody>
          <a:bodyPr/>
          <a:lstStyle/>
          <a:p>
            <a:fld id="{618F38ED-657B-4B7D-BB74-9DFF2A3EB06C}" type="slidenum">
              <a:rPr lang="en-US" smtClean="0"/>
              <a:t>44</a:t>
            </a:fld>
            <a:endParaRPr lang="en-US"/>
          </a:p>
        </p:txBody>
      </p:sp>
    </p:spTree>
    <p:extLst>
      <p:ext uri="{BB962C8B-B14F-4D97-AF65-F5344CB8AC3E}">
        <p14:creationId xmlns:p14="http://schemas.microsoft.com/office/powerpoint/2010/main" val="98817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 identifying and compiling comprehensive water quality data for assessments. Assuming you’ve collected a large suite of data, the next step is to evaluate the quality of the data. If you’re looking to include the highest quality data possible in your assessment, what characteristics will you consider – both for your own data, and data from outside sources? </a:t>
            </a:r>
          </a:p>
          <a:p>
            <a:endParaRPr lang="en-US" dirty="0"/>
          </a:p>
          <a:p>
            <a:r>
              <a:rPr lang="en-US" i="1" dirty="0"/>
              <a:t>[You are likely to hear answers that touch on age of a data set, number of data points, statistical relevance, etc. Gather these answers on a flip chart for reference.]</a:t>
            </a:r>
          </a:p>
          <a:p>
            <a:endParaRPr lang="en-US" dirty="0"/>
          </a:p>
          <a:p>
            <a:r>
              <a:rPr lang="en-US" dirty="0"/>
              <a:t>Since these data are being considered for use in an assessment, which characteristics are of highest priority to your tribe when thinking about data quality?</a:t>
            </a:r>
          </a:p>
          <a:p>
            <a:endParaRPr lang="en-US" dirty="0"/>
          </a:p>
          <a:p>
            <a:r>
              <a:rPr lang="en-US" i="1" dirty="0"/>
              <a:t>[You are likely to hear a variety of answers/rationale for which characteristics should take priority for an assessment.]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45</a:t>
            </a:fld>
            <a:endParaRPr lang="en-US"/>
          </a:p>
        </p:txBody>
      </p:sp>
    </p:spTree>
    <p:extLst>
      <p:ext uri="{BB962C8B-B14F-4D97-AF65-F5344CB8AC3E}">
        <p14:creationId xmlns:p14="http://schemas.microsoft.com/office/powerpoint/2010/main" val="2582463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facets of evaluating data quality are (1) quality assurance elements, (2) QC data, and (3) quality assessment. </a:t>
            </a:r>
          </a:p>
          <a:p>
            <a:endParaRPr lang="en-US" dirty="0"/>
          </a:p>
          <a:p>
            <a:r>
              <a:rPr lang="en-US" dirty="0"/>
              <a:t>The quality assurance elements refer to procedures that are used to manage those unmeasurable components of a project, such as sampling at the right place and time with the proper equipment and using the correct techniques. </a:t>
            </a:r>
          </a:p>
          <a:p>
            <a:endParaRPr lang="en-US" dirty="0"/>
          </a:p>
          <a:p>
            <a:r>
              <a:rPr lang="en-US" dirty="0"/>
              <a:t>The quality control data are those generated from the collection and analysis of QC samples and are used to estimate the magnitude of errors related to obtaining the data. </a:t>
            </a:r>
          </a:p>
          <a:p>
            <a:endParaRPr lang="en-US" dirty="0"/>
          </a:p>
          <a:p>
            <a:r>
              <a:rPr lang="en-US" dirty="0"/>
              <a:t>Quality assessment is the overall process of determining the quality of the data by reviewing the application of the QA elements and the analysis of the QC data. </a:t>
            </a:r>
          </a:p>
          <a:p>
            <a:endParaRPr lang="en-US" dirty="0"/>
          </a:p>
          <a:p>
            <a:endParaRPr lang="en-US" dirty="0"/>
          </a:p>
          <a:p>
            <a:r>
              <a:rPr lang="en-US" dirty="0"/>
              <a:t>Every measurement is subject to potential errors that can cause the result to differ from the true value and can also cause results of repeated measurements to differ from each other. Types of errors include measurement errors, random errors, and systematic errors.  Measurement errors are the difference between a measured quantity and the true value.  Random errors are naturally occurring errors that aren’t able to be corrected. Systematic errors occur when an instrument hasn’t been properly calibrated. </a:t>
            </a:r>
          </a:p>
          <a:p>
            <a:r>
              <a:rPr lang="en-US" dirty="0"/>
              <a:t>Measurement errors are a part of any measurement process and should not be considered mistakes. Generally, the goal of QC data analysis is to quantify the random and systematic errors in the measurement process and to reduce the overall error where possible.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46</a:t>
            </a:fld>
            <a:endParaRPr lang="en-US"/>
          </a:p>
        </p:txBody>
      </p:sp>
    </p:spTree>
    <p:extLst>
      <p:ext uri="{BB962C8B-B14F-4D97-AF65-F5344CB8AC3E}">
        <p14:creationId xmlns:p14="http://schemas.microsoft.com/office/powerpoint/2010/main" val="1461299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quick review of Quality Assurance Project Plan, or QAPP. </a:t>
            </a:r>
          </a:p>
          <a:p>
            <a:endParaRPr lang="en-US" dirty="0"/>
          </a:p>
          <a:p>
            <a:r>
              <a:rPr lang="en-US" dirty="0"/>
              <a:t>Any tribe that conducts Section 106 monitoring has a QAPP in place. The QAPP describes data collection activities and the procedures in place to ensure the data are of high quality to support data quality objectives or DQOs. </a:t>
            </a:r>
          </a:p>
          <a:p>
            <a:endParaRPr lang="en-US" dirty="0"/>
          </a:p>
          <a:p>
            <a:endParaRPr lang="en-US" dirty="0"/>
          </a:p>
          <a:p>
            <a:r>
              <a:rPr lang="en-US" dirty="0"/>
              <a:t>QAPPs apply to tribal water quality monitoring data, which is primary data for your assessment, and secondary sources of data that could also be incorporated into an assessment. According to EPA’s 106 Guidance, if a tribe chooses to use data from secondary sources in decision making, then the tribe’s QAPP must also include a discussion of how the tribe will review and evaluate data from the secondary source to determine that it meets the DQOs set for the purposes of supporting a water quality assessment (EPA Final 106 Guidance).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47</a:t>
            </a:fld>
            <a:endParaRPr lang="en-US"/>
          </a:p>
        </p:txBody>
      </p:sp>
    </p:spTree>
    <p:extLst>
      <p:ext uri="{BB962C8B-B14F-4D97-AF65-F5344CB8AC3E}">
        <p14:creationId xmlns:p14="http://schemas.microsoft.com/office/powerpoint/2010/main" val="423962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a water quality assessment is to determine if water quality meets the is supporting water quality standards to support a for specific a designated use, as discussed in Module 1. Let’s talk a little more about Data Quality Objectives, or DQOs, and how they relate to water quality assessments. </a:t>
            </a:r>
          </a:p>
          <a:p>
            <a:endParaRPr lang="en-US" dirty="0"/>
          </a:p>
          <a:p>
            <a:r>
              <a:rPr lang="en-US" dirty="0"/>
              <a:t>These are the quantitative and qualitative criteria used to describe how good the data need to be to meet a project's objectives. In this case, the project we’re discussing is a water quality assessment. The data are intended for important decision-making purposes that affect aquatic life and public health, as well as cultural uses. As a result, the associated DQOs are going to be more rigorous than if the project was intended to be more educational in nature, such as raising key stakeholders’ basic water quality awareness, or establishing water quality trends.</a:t>
            </a:r>
          </a:p>
          <a:p>
            <a:endParaRPr lang="en-US" dirty="0"/>
          </a:p>
          <a:p>
            <a:r>
              <a:rPr lang="en-US" dirty="0"/>
              <a:t>EPA DQO guidance available at https://www.epa.gov/sites/default/files/2015-06/documents/g4-final.pdf </a:t>
            </a:r>
          </a:p>
        </p:txBody>
      </p:sp>
      <p:sp>
        <p:nvSpPr>
          <p:cNvPr id="4" name="Slide Number Placeholder 3"/>
          <p:cNvSpPr>
            <a:spLocks noGrp="1"/>
          </p:cNvSpPr>
          <p:nvPr>
            <p:ph type="sldNum" sz="quarter" idx="5"/>
          </p:nvPr>
        </p:nvSpPr>
        <p:spPr/>
        <p:txBody>
          <a:bodyPr/>
          <a:lstStyle/>
          <a:p>
            <a:fld id="{618F38ED-657B-4B7D-BB74-9DFF2A3EB06C}" type="slidenum">
              <a:rPr lang="en-US" smtClean="0"/>
              <a:t>48</a:t>
            </a:fld>
            <a:endParaRPr lang="en-US"/>
          </a:p>
        </p:txBody>
      </p:sp>
    </p:spTree>
    <p:extLst>
      <p:ext uri="{BB962C8B-B14F-4D97-AF65-F5344CB8AC3E}">
        <p14:creationId xmlns:p14="http://schemas.microsoft.com/office/powerpoint/2010/main" val="1927750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934076"/>
          </a:xfrm>
        </p:spPr>
        <p:txBody>
          <a:bodyPr/>
          <a:lstStyle/>
          <a:p>
            <a:r>
              <a:rPr lang="en-US" sz="1200" kern="1200" dirty="0">
                <a:solidFill>
                  <a:schemeClr val="tx1"/>
                </a:solidFill>
                <a:effectLst/>
                <a:latin typeface="+mn-lt"/>
                <a:ea typeface="+mn-ea"/>
                <a:cs typeface="+mn-cs"/>
              </a:rPr>
              <a:t>Data quality indicators, or DQIs, are quantitative and qualitative measures of the quality of the data collected for a project, based on the DQOs.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Datasets are typically evaluated for six indicators to assess the sufficiency of a particular dataset to be used for a particular purpose, such as an assessment. The indicators are: Precision, bias, accuracy, representativeness, comparability, and completeness. The QAPP should address the process or method for evaluating data against the selected data quality indicators.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take a close look at each indicator that could be selected to determine data quality for tribal and non-tribal data. </a:t>
            </a:r>
          </a:p>
          <a:p>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49</a:t>
            </a:fld>
            <a:endParaRPr lang="en-US"/>
          </a:p>
        </p:txBody>
      </p:sp>
    </p:spTree>
    <p:extLst>
      <p:ext uri="{BB962C8B-B14F-4D97-AF65-F5344CB8AC3E}">
        <p14:creationId xmlns:p14="http://schemas.microsoft.com/office/powerpoint/2010/main" val="378887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3963"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explore how these parameters are linked to water quality a bit more. As discussed in Module 1, water quality – and the criteria we use to assess water quality – is linked to physical, chemical, and biological attributes. Since each water body has a distinct suite of designated uses, you should monitor each water body for the parameters that will help you to determine if that water body is meeting the standards for those specific designated uses. For example, if your water body has primary contact recreation listed as a designated use, you should monitor E. coli levels over time and then assess the data to see if it meets the water quality standard. Each separate assessment for a water body is then integrated with all individual assessments for that water body to form the overall water body assessment. The water body may meet standards for some water quality standards and not meet for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Physical data</a:t>
            </a:r>
            <a:r>
              <a:rPr lang="en-US" sz="1200" kern="1200" dirty="0">
                <a:solidFill>
                  <a:schemeClr val="tx1"/>
                </a:solidFill>
                <a:effectLst/>
                <a:latin typeface="+mn-lt"/>
                <a:ea typeface="+mn-ea"/>
                <a:cs typeface="+mn-cs"/>
              </a:rPr>
              <a:t> are useful screening indicators of potential problems, often because they can have an impact on aquatic organisms and the effects of some chemicals.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Chemical data</a:t>
            </a:r>
            <a:r>
              <a:rPr lang="en-US" sz="1200" kern="1200" dirty="0">
                <a:solidFill>
                  <a:schemeClr val="tx1"/>
                </a:solidFill>
                <a:effectLst/>
                <a:latin typeface="+mn-lt"/>
                <a:ea typeface="+mn-ea"/>
                <a:cs typeface="+mn-cs"/>
              </a:rPr>
              <a:t> include measurements of key chemical constituents in water, sediments, and fish tissue. Monitoring for specific chemicals provides a snapshot of water quality at a point in time, helping to identify the causes for impairment and helps trace the source of the impairment.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Biological data</a:t>
            </a:r>
            <a:r>
              <a:rPr lang="en-US" sz="1200" kern="1200" dirty="0">
                <a:solidFill>
                  <a:schemeClr val="tx1"/>
                </a:solidFill>
                <a:effectLst/>
                <a:latin typeface="+mn-lt"/>
                <a:ea typeface="+mn-ea"/>
                <a:cs typeface="+mn-cs"/>
              </a:rPr>
              <a:t> include measurements of aquatic biological communities. We’re most familiar with bacteria, because they have such a significant impact on recreational waters, but we also can assess macroinvertebrates, fish, algae, and other organisms to evaluate the condition of an aquatic ecosystem. The biological communities of a waterbody reflect the impact of multiple physical, chemical, and habitat parameters on water quality over time. Biological data are excellent indicators of aquatic life use support over the long-term.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Habitat data</a:t>
            </a:r>
            <a:r>
              <a:rPr lang="en-US" sz="1200" kern="1200" dirty="0">
                <a:solidFill>
                  <a:schemeClr val="tx1"/>
                </a:solidFill>
                <a:effectLst/>
                <a:latin typeface="+mn-lt"/>
                <a:ea typeface="+mn-ea"/>
                <a:cs typeface="+mn-cs"/>
              </a:rPr>
              <a:t> include physical descriptions of sites and surrounding land uses, and the condition of streamside and riparian zone vegetation. Habitat data can be used to supplement and help interpret other kinds of data in the assessment.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Ask participants about the types of water quality data they collect, and how they use the data.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a brief look at each of the common parameters that you are likely monitoring through your water quality programs. For each parameter, I’ll briefly review what it is, some of the potential sources, and the associated impacts. For some training participants, this may be relatively new information and for others, this may be a refresher. Either way, it is important to understand each of these parameters before moving into Module 3 where we will explore data assessment for each parameter.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a:t>
            </a:fld>
            <a:endParaRPr lang="en-US"/>
          </a:p>
        </p:txBody>
      </p:sp>
    </p:spTree>
    <p:extLst>
      <p:ext uri="{BB962C8B-B14F-4D97-AF65-F5344CB8AC3E}">
        <p14:creationId xmlns:p14="http://schemas.microsoft.com/office/powerpoint/2010/main" val="2789065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Rot="1" noChangeAspect="1" noChangeArrowheads="1" noTextEdit="1"/>
          </p:cNvSpPr>
          <p:nvPr>
            <p:ph type="sldImg"/>
          </p:nvPr>
        </p:nvSpPr>
        <p:spPr>
          <a:xfrm>
            <a:off x="590550" y="369888"/>
            <a:ext cx="5816600" cy="3271837"/>
          </a:xfrm>
          <a:ln/>
        </p:spPr>
      </p:sp>
      <p:sp>
        <p:nvSpPr>
          <p:cNvPr id="81926" name="Rectangle 3"/>
          <p:cNvSpPr>
            <a:spLocks noGrp="1" noChangeArrowheads="1"/>
          </p:cNvSpPr>
          <p:nvPr>
            <p:ph type="body" idx="1"/>
          </p:nvPr>
        </p:nvSpPr>
        <p:spPr>
          <a:xfrm>
            <a:off x="934721" y="3873500"/>
            <a:ext cx="5140960" cy="5118102"/>
          </a:xfrm>
          <a:noFill/>
        </p:spPr>
        <p:txBody>
          <a:bodyPr lIns="91406" tIns="45703" rIns="91406" bIns="45703">
            <a:normAutofit/>
          </a:bodyPr>
          <a:lstStyle/>
          <a:p>
            <a:r>
              <a:rPr lang="en-US" dirty="0"/>
              <a:t>Precision is an assessment of the degree two or more measurements are in agreement. Duplicate samples are used to check the precision of field collection or laboratory analyses and verifies repeatability of the sample data. Duplicates are collected the same time as the water quality sample. It shows the amount of random error exists in a data set. </a:t>
            </a:r>
          </a:p>
          <a:p>
            <a:endParaRPr lang="en-US" dirty="0"/>
          </a:p>
          <a:p>
            <a:r>
              <a:rPr lang="en-US" dirty="0"/>
              <a:t>Precision is a measure of the scatter of results. Results that are clumped together have less scatter. They have high precision. Results that are dispersed over a wider area have more scatter and would have less precision. </a:t>
            </a:r>
          </a:p>
          <a:p>
            <a:endParaRPr lang="en-US" dirty="0"/>
          </a:p>
          <a:p>
            <a:r>
              <a:rPr lang="en-US" dirty="0"/>
              <a:t>Precision coupled with bias helps determine the overall accuracy of the data. </a:t>
            </a:r>
          </a:p>
          <a:p>
            <a:endParaRPr lang="en-US" dirty="0"/>
          </a:p>
          <a:p>
            <a:r>
              <a:rPr lang="en-US" dirty="0"/>
              <a:t>One way to calculate precision is by using Relative Percent Difference. This is the difference between duplicate results for the analyses of a sample, relative to the mean or average value of those results. RPD is expressed as a percent. This is the calculation for Relative Percent Difference. You may see this type of calculation in your tribal QAPP. In this equation, X1 is the largest replicate sample value and X2 is the smallest replicate sample value. The desired RPD may vary between field duplicate precision and lab sample precision. </a:t>
            </a:r>
          </a:p>
          <a:p>
            <a:endParaRPr lang="en-US" dirty="0"/>
          </a:p>
          <a:p>
            <a:endParaRPr lang="en-US" dirty="0"/>
          </a:p>
        </p:txBody>
      </p:sp>
    </p:spTree>
    <p:extLst>
      <p:ext uri="{BB962C8B-B14F-4D97-AF65-F5344CB8AC3E}">
        <p14:creationId xmlns:p14="http://schemas.microsoft.com/office/powerpoint/2010/main" val="1142303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Bias is a systematic error in a method or measurement system, and can affect all results. It is coupled with precision to determine data accuracy. Bias can result from mishandling sampling containers, using uncalibrated equipment, sensor drift, sampling only certain types of sites (e.g., only near-bank areas), or other issues. Positive bias, typically from contamination introduced in the sample collection and analysis process, causes the results in the samples to be consistently higher than what is actually present in the environment. Negative bias causes the results to be consistently lower than what is actually occurring in the environment.</a:t>
            </a:r>
            <a:r>
              <a:rPr lang="en-US" sz="1200" b="0" kern="1200" dirty="0">
                <a:solidFill>
                  <a:schemeClr val="tx1"/>
                </a:solidFill>
                <a:effectLst/>
                <a:latin typeface="+mn-lt"/>
                <a:ea typeface="+mn-ea"/>
                <a:cs typeface="+mn-cs"/>
              </a:rPr>
              <a:t> </a:t>
            </a:r>
            <a:r>
              <a:rPr lang="en-US" sz="1200" b="0" kern="1200" dirty="0">
                <a:solidFill>
                  <a:srgbClr val="C00000"/>
                </a:solidFill>
                <a:effectLst/>
                <a:latin typeface="+mn-lt"/>
                <a:ea typeface="+mn-ea"/>
                <a:cs typeface="+mn-cs"/>
              </a:rPr>
              <a:t>Approaches for selecting sites to sample can introduce bias because you may only be sampling near a discharge rather than a pristine area of the tribal lands.. Using a randomized design for selecting sample locations avoids bias.</a:t>
            </a:r>
          </a:p>
          <a:p>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F38ED-657B-4B7D-BB74-9DFF2A3EB0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440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74357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Accuracy is a measure of confidence that describes how close a measurement is to its true value. Results closer to the true value have higher accuracy. Results that are farther from the true value have less accuracy. You may understand this in respect to calibrating probes. You use calibration solutions to ensure the meter is reading accurately before sampling.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Accuracy is a combination of systemic errors associated with bias and random errors associated with precision, or imprecision.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Accuracy can be measured with spiked samples and calculated as Percent Recovery (%R), defined as 100 times the observed concentration, divided by the true concentration. Tribes don't often do accuracy checks for water samples unless they have a certified lab. It’s important for a tribe’s contract lab to conduct accuracy checks.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F38ED-657B-4B7D-BB74-9DFF2A3EB0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4693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Rot="1" noChangeAspect="1" noChangeArrowheads="1" noTextEdit="1"/>
          </p:cNvSpPr>
          <p:nvPr>
            <p:ph type="sldImg"/>
          </p:nvPr>
        </p:nvSpPr>
        <p:spPr>
          <a:xfrm>
            <a:off x="608013" y="369888"/>
            <a:ext cx="5816600" cy="3271837"/>
          </a:xfrm>
          <a:ln/>
        </p:spPr>
      </p:sp>
      <p:sp>
        <p:nvSpPr>
          <p:cNvPr id="81926" name="Rectangle 3"/>
          <p:cNvSpPr>
            <a:spLocks noGrp="1" noChangeArrowheads="1"/>
          </p:cNvSpPr>
          <p:nvPr>
            <p:ph type="body" idx="1"/>
          </p:nvPr>
        </p:nvSpPr>
        <p:spPr>
          <a:xfrm>
            <a:off x="945833" y="3893597"/>
            <a:ext cx="5140960" cy="5118102"/>
          </a:xfrm>
          <a:noFill/>
        </p:spPr>
        <p:txBody>
          <a:bodyPr lIns="91406" tIns="45703" rIns="91406" bIns="45703">
            <a:normAutofit/>
          </a:bodyPr>
          <a:lstStyle/>
          <a:p>
            <a:r>
              <a:rPr lang="en-US" sz="1000" dirty="0"/>
              <a:t>This “target” graphic illustrates how bias and precision in sampling results can affect the accuracy of your data, and the likelihood that your assessment will reflect actual waterbody conditions. You can see how bias in your results tends to skew things off to one side or another relative to the bulls’ eye, which represents the “true” value for a parameter in the waterbody at that particular time and place. You can also see the effects of high precision, and low precision. Our pursuit of quality data is in large part an effort to reduce bias and improve precision, so we have an accurate picture of water quality conditions.</a:t>
            </a:r>
          </a:p>
          <a:p>
            <a:pPr marL="232940" indent="-232940"/>
            <a:endParaRPr lang="en-US" sz="1000" dirty="0"/>
          </a:p>
        </p:txBody>
      </p:sp>
    </p:spTree>
    <p:extLst>
      <p:ext uri="{BB962C8B-B14F-4D97-AF65-F5344CB8AC3E}">
        <p14:creationId xmlns:p14="http://schemas.microsoft.com/office/powerpoint/2010/main" val="5663511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Field method considerations are important to ensure that how the sample is collected is representative of what you are trying to measure. For example, do you need to collect one grab sample, collect several samples at different locations or create a composite sample? Do you need to sample at several transects or from different habitats to effectively represent the condition of interest?  Some knowledge of the indicator and likely variability is necessary to decide on the method that will be used.  For an interactive example of how different indicators may require different approaches for collecting representative data AT A SITE, see the National Rivers and Streams Assessment Field Methods Application -- https://riverstreamassessment.epa.gov/fieldmethods/.  Examples from the tool are shown on </a:t>
            </a:r>
            <a:r>
              <a:rPr lang="en-US" sz="1200" kern="1200">
                <a:solidFill>
                  <a:schemeClr val="tx1"/>
                </a:solidFill>
                <a:effectLst/>
                <a:latin typeface="+mn-lt"/>
                <a:ea typeface="+mn-ea"/>
                <a:cs typeface="+mn-cs"/>
              </a:rPr>
              <a:t>the slide. Here </a:t>
            </a:r>
            <a:r>
              <a:rPr lang="en-US" sz="1200" kern="1200" dirty="0">
                <a:solidFill>
                  <a:schemeClr val="tx1"/>
                </a:solidFill>
                <a:effectLst/>
                <a:latin typeface="+mn-lt"/>
                <a:ea typeface="+mn-ea"/>
                <a:cs typeface="+mn-cs"/>
              </a:rPr>
              <a:t>you will see that for the NRSA objectives, some indicators are collected throughout the entire reach while others are collected at just one location.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Site Selection Considerations are also necessary to ensure your representative requirements are met. Selecting sites through judgmental or targeted designs is appropriate if the project objectives require representation of the site (or specific sites).  Selecting sites through a probability  or randomized design is appropriate when the project requires representativeness for a broader population of waters that cannot all be sampled for resource or other reasons (i.e. all lakes in a watershed or reservation; all streams within a specific region).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Temporal Representativeness:  To ensure appropriate temporal representative, it is necessary to consider the sample frequency required to reflect the range of conditions across relevant time intervals (e.g., seasonal, diurnal, high/low flow conditions) pertinent to the project objectives.</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54</a:t>
            </a:fld>
            <a:endParaRPr lang="en-US"/>
          </a:p>
        </p:txBody>
      </p:sp>
    </p:spTree>
    <p:extLst>
      <p:ext uri="{BB962C8B-B14F-4D97-AF65-F5344CB8AC3E}">
        <p14:creationId xmlns:p14="http://schemas.microsoft.com/office/powerpoint/2010/main" val="2377085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2"/>
          <p:cNvSpPr>
            <a:spLocks noGrp="1" noRot="1" noChangeAspect="1" noChangeArrowheads="1" noTextEdit="1"/>
          </p:cNvSpPr>
          <p:nvPr>
            <p:ph type="sldImg"/>
          </p:nvPr>
        </p:nvSpPr>
        <p:spPr>
          <a:xfrm>
            <a:off x="608013" y="369888"/>
            <a:ext cx="5816600" cy="3271837"/>
          </a:xfrm>
          <a:ln/>
        </p:spPr>
      </p:sp>
      <p:sp>
        <p:nvSpPr>
          <p:cNvPr id="81926" name="Rectangle 3"/>
          <p:cNvSpPr>
            <a:spLocks noGrp="1" noChangeArrowheads="1"/>
          </p:cNvSpPr>
          <p:nvPr>
            <p:ph type="body" idx="1"/>
          </p:nvPr>
        </p:nvSpPr>
        <p:spPr>
          <a:xfrm>
            <a:off x="934721" y="3873500"/>
            <a:ext cx="5140960" cy="5118102"/>
          </a:xfrm>
          <a:noFill/>
        </p:spPr>
        <p:txBody>
          <a:bodyPr lIns="91406" tIns="45703" rIns="91406" bIns="45703">
            <a:normAutofit/>
          </a:bodyPr>
          <a:lstStyle/>
          <a:p>
            <a:r>
              <a:rPr lang="en-US" sz="1100" dirty="0"/>
              <a:t>Comparability is the degree to which data can be compared directly to similar studies. Using standardized sampling protocols, the same or comparable analytical methods and units of reporting with comparable sensitivity helps ensure comparability. Tribes selecting testing methods that are EPA-approved and/or currently being employed by other water quality monitoring programs tend toward increased comparability of primary and secondary data.  Selecting sites where previous water quality monitoring has taken place can also help increase data comparability – in trend analyses, for example. </a:t>
            </a:r>
          </a:p>
        </p:txBody>
      </p:sp>
    </p:spTree>
    <p:extLst>
      <p:ext uri="{BB962C8B-B14F-4D97-AF65-F5344CB8AC3E}">
        <p14:creationId xmlns:p14="http://schemas.microsoft.com/office/powerpoint/2010/main" val="3433396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between the amounts of usable data collected versus the amount of data called for in the sampling plan. This is measured as target percentage of valid results obtained compared to the total number of samples taken for a parameter. A tribe can set a target completeness goal. For example, the Karuk Tribe in California expected completeness on their water quality monitoring program to be over 90%, given the efficiency of past sampling activities conducted by this tribal program. </a:t>
            </a:r>
          </a:p>
        </p:txBody>
      </p:sp>
      <p:sp>
        <p:nvSpPr>
          <p:cNvPr id="4" name="Slide Number Placeholder 3"/>
          <p:cNvSpPr>
            <a:spLocks noGrp="1"/>
          </p:cNvSpPr>
          <p:nvPr>
            <p:ph type="sldNum" sz="quarter" idx="5"/>
          </p:nvPr>
        </p:nvSpPr>
        <p:spPr/>
        <p:txBody>
          <a:bodyPr/>
          <a:lstStyle/>
          <a:p>
            <a:fld id="{618F38ED-657B-4B7D-BB74-9DFF2A3EB06C}" type="slidenum">
              <a:rPr lang="en-US" smtClean="0"/>
              <a:t>56</a:t>
            </a:fld>
            <a:endParaRPr lang="en-US"/>
          </a:p>
        </p:txBody>
      </p:sp>
    </p:spTree>
    <p:extLst>
      <p:ext uri="{BB962C8B-B14F-4D97-AF65-F5344CB8AC3E}">
        <p14:creationId xmlns:p14="http://schemas.microsoft.com/office/powerpoint/2010/main" val="891450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effectLst/>
                <a:latin typeface="Calibri" panose="020F0502020204030204" pitchFamily="34" charset="0"/>
                <a:ea typeface="Calibri" panose="020F0502020204030204" pitchFamily="34" charset="0"/>
              </a:rPr>
              <a:t>Using the DQIs in the tribal QAPP established to support a water quality assessment, tribes should review existing data sets and secondary non-tribal data against the DQIs.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effectLst/>
                <a:latin typeface="Calibri" panose="020F0502020204030204" pitchFamily="34" charset="0"/>
                <a:ea typeface="Calibri" panose="020F0502020204030204" pitchFamily="34" charset="0"/>
              </a:rPr>
              <a:t>For tribal data, older data sets may have had QAPPs with DQOs and associated DQIs not intended to support decision-making like a water quality assessment. The QAPP for these older data sets should document the DQOs and DQIs used to ensure the quality of the data collected at that time. By reviewing the DQOs and DQIs under those previous QAPPs, you should be able to assess whether the older data sets will meet the current DQOs and DQIs.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effectLst/>
              <a:latin typeface="Calibri" panose="020F0502020204030204" pitchFamily="34" charset="0"/>
              <a:ea typeface="Calibri" panose="020F0502020204030204" pitchFamily="34" charset="0"/>
            </a:endParaRPr>
          </a:p>
          <a:p>
            <a:r>
              <a:rPr lang="en-US" dirty="0"/>
              <a:t>This type of DQO/DQI review should also happen with non-tribal data. As we previously discussed, each tribe will need to determine and document in the QAPP the procedures for quality review of secondary data. Here’s an example from the Karuk Tribe in California. The Data Acquisition section of this tribe’s QAPP states: </a:t>
            </a:r>
          </a:p>
          <a:p>
            <a:endParaRPr lang="en-US" dirty="0"/>
          </a:p>
          <a:p>
            <a:r>
              <a:rPr lang="en-US" dirty="0"/>
              <a:t>“If it appears that the “external” data might facilitate water body evaluation, the data will first be reviewed to verify that they are of sufficient quality to meet the needs of the project by examining:</a:t>
            </a:r>
          </a:p>
          <a:p>
            <a:r>
              <a:rPr lang="en-US" dirty="0"/>
              <a:t>(1) the sample collection and location information;</a:t>
            </a:r>
          </a:p>
          <a:p>
            <a:r>
              <a:rPr lang="en-US" dirty="0"/>
              <a:t>(2) the data, to see whether they are consistent with known tribally-collected data from the same general vicinity; and</a:t>
            </a:r>
          </a:p>
          <a:p>
            <a:r>
              <a:rPr lang="en-US" dirty="0"/>
              <a:t>(3) the QA/QC information associated with the data. </a:t>
            </a:r>
          </a:p>
          <a:p>
            <a:r>
              <a:rPr lang="en-US" dirty="0"/>
              <a:t>If the data are of insufficient or unknown quality, limitations will be placed on its use in supporting project decisions.”</a:t>
            </a:r>
          </a:p>
          <a:p>
            <a:endParaRPr lang="en-US" dirty="0"/>
          </a:p>
          <a:p>
            <a:r>
              <a:rPr lang="en-US" dirty="0"/>
              <a:t>This will require a comparison of the tribe’s QAPP to the QAPP associated with the secondary data. The goal is to determine where the DQIs align between tribal data requirements and secondary data. </a:t>
            </a:r>
          </a:p>
          <a:p>
            <a:endParaRPr lang="en-US" dirty="0"/>
          </a:p>
          <a:p>
            <a:r>
              <a:rPr lang="en-US" dirty="0"/>
              <a:t>Let’s consider a couple of data scenarios involving reviewing secondary data. As we review the scenarios, think about your tribe’s QAPP, or the example provided from the Karuk Tribe.</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57</a:t>
            </a:fld>
            <a:endParaRPr lang="en-US"/>
          </a:p>
        </p:txBody>
      </p:sp>
    </p:spTree>
    <p:extLst>
      <p:ext uri="{BB962C8B-B14F-4D97-AF65-F5344CB8AC3E}">
        <p14:creationId xmlns:p14="http://schemas.microsoft.com/office/powerpoint/2010/main" val="155679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1</a:t>
            </a:r>
          </a:p>
          <a:p>
            <a:endParaRPr lang="en-US" dirty="0"/>
          </a:p>
          <a:p>
            <a:r>
              <a:rPr lang="en-US" dirty="0"/>
              <a:t>A watershed group collects data composed of biweekly chemistry samples from June through September to evaluate effects on benthic macroinvertebrate community health during summer, low-flow critical conditions. If a tribe wants to use this dataset to help estimate annual pollutant loading, the tribe must evaluate the watershed group’s data quality objectives. </a:t>
            </a:r>
          </a:p>
          <a:p>
            <a:endParaRPr lang="en-US" dirty="0"/>
          </a:p>
          <a:p>
            <a:r>
              <a:rPr lang="en-US" dirty="0"/>
              <a:t>Discussion on Scenario 1:</a:t>
            </a:r>
          </a:p>
          <a:p>
            <a:r>
              <a:rPr lang="en-US" dirty="0"/>
              <a:t>Would this data suit the tribe’s needs? If your tribe has secondary data evaluation requirements in your QAPP, would your tribe use this data? Do you think the tribe, given their secondary data evaluation considerations, would use this data?</a:t>
            </a:r>
          </a:p>
          <a:p>
            <a:endParaRPr lang="en-US" dirty="0"/>
          </a:p>
          <a:p>
            <a:r>
              <a:rPr lang="en-US" dirty="0"/>
              <a:t>Answer for Scenario 1: </a:t>
            </a:r>
          </a:p>
          <a:p>
            <a:r>
              <a:rPr lang="en-US" dirty="0"/>
              <a:t>The watershed group sampled during summer, low-flow conditions; however, pollutant loading may be highest following spring snowmelt and spring rains. In this case, the watershed data may not be representative of the conditions that the tribe wants to evaluate for purposes of the water quality assessment.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58</a:t>
            </a:fld>
            <a:endParaRPr lang="en-US"/>
          </a:p>
        </p:txBody>
      </p:sp>
    </p:spTree>
    <p:extLst>
      <p:ext uri="{BB962C8B-B14F-4D97-AF65-F5344CB8AC3E}">
        <p14:creationId xmlns:p14="http://schemas.microsoft.com/office/powerpoint/2010/main" val="1258558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2: </a:t>
            </a:r>
          </a:p>
          <a:p>
            <a:endParaRPr lang="en-US" dirty="0"/>
          </a:p>
          <a:p>
            <a:r>
              <a:rPr lang="en-US" dirty="0"/>
              <a:t>The watershed group used trained volunteers with field test kits to determine the concentration of specific pollutant, to the nearest milligram per liter. However, the tribe wants to evaluate the watershed group’s data with another dataset where the specific pollutant was analyzed in a laboratory to the nearest microgram per liter. </a:t>
            </a:r>
          </a:p>
          <a:p>
            <a:endParaRPr lang="en-US" dirty="0"/>
          </a:p>
          <a:p>
            <a:r>
              <a:rPr lang="en-US" dirty="0"/>
              <a:t>Discussion question on Scenario 2: </a:t>
            </a:r>
          </a:p>
          <a:p>
            <a:endParaRPr lang="en-US" dirty="0"/>
          </a:p>
          <a:p>
            <a:r>
              <a:rPr lang="en-US" dirty="0"/>
              <a:t>If your tribe has secondary data evaluation requirements in your QAPP, would your tribe use this data? Do you think the tribe, given their secondary data evaluation considerations, would use this data? Do you think the data would be useful for screening purposes?</a:t>
            </a:r>
          </a:p>
          <a:p>
            <a:endParaRPr lang="en-US" dirty="0"/>
          </a:p>
          <a:p>
            <a:r>
              <a:rPr lang="en-US" dirty="0"/>
              <a:t>Answer for Scenario 2: </a:t>
            </a:r>
          </a:p>
          <a:p>
            <a:endParaRPr lang="en-US" dirty="0"/>
          </a:p>
          <a:p>
            <a:r>
              <a:rPr lang="en-US" dirty="0"/>
              <a:t>In this case, there might be incompatibility issues regarding comparisons of the tribe’s primary data and the watershed group’s secondary data. The tribe will have to further investigate the comparability of the two methods before making a determination on usability for purposes of the water quality assessment. </a:t>
            </a:r>
          </a:p>
          <a:p>
            <a:endParaRPr lang="en-US" dirty="0"/>
          </a:p>
          <a:p>
            <a:r>
              <a:rPr lang="en-US" dirty="0"/>
              <a:t>These examples highlight the importance of obtaining QAPPs and other metadata related to secondary data for purposes of evaluation. Now let’s discuss considerations for screening the actual data, both primary and secondary, before use.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59</a:t>
            </a:fld>
            <a:endParaRPr lang="en-US"/>
          </a:p>
        </p:txBody>
      </p:sp>
    </p:spTree>
    <p:extLst>
      <p:ext uri="{BB962C8B-B14F-4D97-AF65-F5344CB8AC3E}">
        <p14:creationId xmlns:p14="http://schemas.microsoft.com/office/powerpoint/2010/main" val="291428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[For this slide, the instructor can choose to use this as an interactive activity with the group by asking questions before revealing slide bullets:</a:t>
            </a:r>
          </a:p>
          <a:p>
            <a:endParaRPr lang="en-US" sz="1200" i="1" kern="1200" dirty="0">
              <a:solidFill>
                <a:schemeClr val="tx1"/>
              </a:solidFill>
              <a:effectLst/>
              <a:latin typeface="+mn-lt"/>
              <a:ea typeface="+mn-ea"/>
              <a:cs typeface="+mn-cs"/>
            </a:endParaRP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does this parameter measure?</a:t>
            </a: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sources?</a:t>
            </a: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impacts? </a:t>
            </a:r>
          </a:p>
          <a:p>
            <a:pPr lvl="0"/>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goal is to get participants thinking about how turbidity relates to indicators of water quality in the context of an assessment. What does turbidity help tribes understand about overall tribal water quality?]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Turbidity is a parameter that describes the cloudiness or murkiness of a waterbody. To measure turbidity, an optical tool measures the amount of light that scatters through a water sample, expressed as a Nephelometric Turbidity Unit or NTU. More scattered light, which translates to higher NTUs, means higher turbidity. Lower NTUs means less turbidity and clearer water.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cloudiness or murkiness results from different types of suspended particles from a variety of sources. Sediment from streambank erosion, as well as agricultural and urban nonpoint source runoff can increase turbidity levels. Organic matter from sewage discharges may also increase turbidity.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 turbidity levels can inhibit primary contact recreation and aesthetics of a waterbody. High turbidity levels can be an indicator of high nutrient levels because phosphorus is often attached to sediment and soils entering a waterbody through erosion, which can lead to algal growth. Turbidity impacts aquatic life in a number of ways. The cloudy water can absorb heat, which can in turn deplete dissolved oxygen levels. Particles can clog fish gills and affect respiration as well as smother eggs and macroinvertebrates. High turbidity levels in waterbodies that supply drinking water require additional treatment. It’s important to establish a baseline turbidity level for the water bodies you monitor, and to determine if its turbidity levels arise from natural or human-caused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6</a:t>
            </a:fld>
            <a:endParaRPr lang="en-US"/>
          </a:p>
        </p:txBody>
      </p:sp>
    </p:spTree>
    <p:extLst>
      <p:ext uri="{BB962C8B-B14F-4D97-AF65-F5344CB8AC3E}">
        <p14:creationId xmlns:p14="http://schemas.microsoft.com/office/powerpoint/2010/main" val="3650618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primary or secondary data are evaluated and used to answer study questions, tribes should screen each dataset to determine whether the data are of sufficient quality for use in the water quality assessment. Datasets may have errors, some of which might be significant. Here’s a question: what kind of errors would be really significant? (Failure to follow sampling procedures, contaminating sample collection bottles, decimal point errors, using old reagents, etc.). If tribes identify these errors through screening, it is possible to evaluate the data and possibly mitigate the errors before use in the assessment. </a:t>
            </a:r>
          </a:p>
          <a:p>
            <a:endParaRPr lang="en-US" dirty="0"/>
          </a:p>
          <a:p>
            <a:endParaRPr lang="en-US" dirty="0"/>
          </a:p>
          <a:p>
            <a:r>
              <a:rPr lang="en-US" dirty="0"/>
              <a:t>The next few slides present some typical screening analyses that are used to identify and mitigate errors in a dataset.</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60</a:t>
            </a:fld>
            <a:endParaRPr lang="en-US"/>
          </a:p>
        </p:txBody>
      </p:sp>
    </p:spTree>
    <p:extLst>
      <p:ext uri="{BB962C8B-B14F-4D97-AF65-F5344CB8AC3E}">
        <p14:creationId xmlns:p14="http://schemas.microsoft.com/office/powerpoint/2010/main" val="11959415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parameter is a chemical, physical, or biological component of water quality. An analytical method is the procedure that is implemented to determine the presence, amount, or – most often – the concentration of the constituent within the sample. The concentrations of many constituents can be determined by multiple analytical methods. It is important to make sure that the results of two analytical methods for the same constituent are comparable. For example, one analytical method may have a higher method detection level, and be incapable of measuring small concentrations of a particular constituent. EPA’s CALM guidance states “data collected using methods different from those the state prefers should be considered if the detection limits for the method are appropriate for both the criteria threshold and the concentration detected.” </a:t>
            </a:r>
          </a:p>
        </p:txBody>
      </p:sp>
      <p:sp>
        <p:nvSpPr>
          <p:cNvPr id="4" name="Slide Number Placeholder 3"/>
          <p:cNvSpPr>
            <a:spLocks noGrp="1"/>
          </p:cNvSpPr>
          <p:nvPr>
            <p:ph type="sldNum" sz="quarter" idx="5"/>
          </p:nvPr>
        </p:nvSpPr>
        <p:spPr/>
        <p:txBody>
          <a:bodyPr/>
          <a:lstStyle/>
          <a:p>
            <a:fld id="{618F38ED-657B-4B7D-BB74-9DFF2A3EB06C}" type="slidenum">
              <a:rPr lang="en-US" smtClean="0"/>
              <a:t>61</a:t>
            </a:fld>
            <a:endParaRPr lang="en-US"/>
          </a:p>
        </p:txBody>
      </p:sp>
    </p:spTree>
    <p:extLst>
      <p:ext uri="{BB962C8B-B14F-4D97-AF65-F5344CB8AC3E}">
        <p14:creationId xmlns:p14="http://schemas.microsoft.com/office/powerpoint/2010/main" val="30005941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 checks are a quality assurance procedure to determine if sampling results are within the range of expected values, given past sampling results, waterbody conditions, and point source / nonpoint source inputs – including those associated with recent changes in the watershed, such as new land clearing and/or construction, increases in livestock, row crop changes, intense rain events, illicit dumping, and other causes.</a:t>
            </a:r>
          </a:p>
          <a:p>
            <a:endParaRPr lang="en-US" dirty="0"/>
          </a:p>
          <a:p>
            <a:r>
              <a:rPr lang="en-US" dirty="0"/>
              <a:t>Each parameter has a broad range of possible concentrations. For example, water temperatures may vary from 0 to 100 degrees Celsius and pH of water samples can vary from 1 to 14 standard units. When a tribe performs QA on a dataset, if any temperature or pH results are not within those ranges, the data are likely in error and should be further reviewed. For example, with pH, if a pH of 74 standard units is reported in a dataset, the tribal staff should investigate this suspicious value. It’s possible that the pH is actually 7.4 (seven and four-tenths) standard units; however, it’s also possible that the pH is a completely different value and the 74 is a typographical error. The result value must be investigated. If no explanation can be found, the result should be considered invalid and excluded from the assessment. Sometimes data will have comments or other metadata that helps explain unexpected results.</a:t>
            </a:r>
          </a:p>
          <a:p>
            <a:endParaRPr lang="en-US" dirty="0"/>
          </a:p>
          <a:p>
            <a:r>
              <a:rPr lang="en-US" dirty="0"/>
              <a:t>Sampling results that skew significantly higher or lower than expected ranges require investigation. They may indicate important changes in water quality, or they may be related to errors related to sample collection, analysis, or reporting. For example, a pH result of 3.5 in a stream that normally has a pH range of 6.8 to 7.5 could be error-related, or could indicate an upstream discharge, illicit dumping, or other changes in watershed conditions.</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62</a:t>
            </a:fld>
            <a:endParaRPr lang="en-US"/>
          </a:p>
        </p:txBody>
      </p:sp>
    </p:spTree>
    <p:extLst>
      <p:ext uri="{BB962C8B-B14F-4D97-AF65-F5344CB8AC3E}">
        <p14:creationId xmlns:p14="http://schemas.microsoft.com/office/powerpoint/2010/main" val="3242335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work on a data screening exercise to apply what we’ve learned so far on data quality. </a:t>
            </a:r>
          </a:p>
        </p:txBody>
      </p:sp>
      <p:sp>
        <p:nvSpPr>
          <p:cNvPr id="4" name="Slide Number Placeholder 3"/>
          <p:cNvSpPr>
            <a:spLocks noGrp="1"/>
          </p:cNvSpPr>
          <p:nvPr>
            <p:ph type="sldNum" sz="quarter" idx="5"/>
          </p:nvPr>
        </p:nvSpPr>
        <p:spPr/>
        <p:txBody>
          <a:bodyPr/>
          <a:lstStyle/>
          <a:p>
            <a:fld id="{618F38ED-657B-4B7D-BB74-9DFF2A3EB06C}" type="slidenum">
              <a:rPr lang="en-US" smtClean="0"/>
              <a:t>63</a:t>
            </a:fld>
            <a:endParaRPr lang="en-US"/>
          </a:p>
        </p:txBody>
      </p:sp>
    </p:spTree>
    <p:extLst>
      <p:ext uri="{BB962C8B-B14F-4D97-AF65-F5344CB8AC3E}">
        <p14:creationId xmlns:p14="http://schemas.microsoft.com/office/powerpoint/2010/main" val="3916879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dataset presents results from a tribe’s pH monitoring at a stream on their reservation.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Which datapoints should be further reviewed to ensure appropriate data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Results from July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(pH is significantly lower than all other dates), August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(instrument was not fully calibrated), and August 23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(precipitation may affect 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64</a:t>
            </a:fld>
            <a:endParaRPr lang="en-US"/>
          </a:p>
        </p:txBody>
      </p:sp>
    </p:spTree>
    <p:extLst>
      <p:ext uri="{BB962C8B-B14F-4D97-AF65-F5344CB8AC3E}">
        <p14:creationId xmlns:p14="http://schemas.microsoft.com/office/powerpoint/2010/main" val="35542095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invitation of the tribe, a state university also conducted pH monitoring on the stream. The second pH dataset from the university is shown in the bottom table; the tribal data appears in the top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this new dataset, which datapoints are still suspect?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tribe’s July 8 pH of 5.2 is still suspect because the university’s sample results from the day before and after are much more alkaline / higher.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tribe’s August 8 pH of 6.8, monitored with an uncalibrated meter, is likely valid because the university monitoring yielded the same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tribe’s August 23 pH of 8.2 is somewhat consistent with the university’s August 24 pH of 8.0. If the university samplers reported a new limestone gravel pile near the stream, do you think this should be investigated – that is, would this impact the instream pH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65</a:t>
            </a:fld>
            <a:endParaRPr lang="en-US"/>
          </a:p>
        </p:txBody>
      </p:sp>
    </p:spTree>
    <p:extLst>
      <p:ext uri="{BB962C8B-B14F-4D97-AF65-F5344CB8AC3E}">
        <p14:creationId xmlns:p14="http://schemas.microsoft.com/office/powerpoint/2010/main" val="4823266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Nutrient data were collected from a stream on a reservation.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a:t>
            </a:r>
          </a:p>
          <a:p>
            <a:r>
              <a:rPr lang="en-US" sz="1200" kern="1200" dirty="0">
                <a:solidFill>
                  <a:schemeClr val="tx1"/>
                </a:solidFill>
                <a:effectLst/>
                <a:latin typeface="+mn-lt"/>
                <a:ea typeface="+mn-ea"/>
                <a:cs typeface="+mn-cs"/>
              </a:rPr>
              <a:t>Which datapoints should be further reviewed to ensure appropriate data quality?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four samples from 2012 are more than 5 years old but appear to have values that are much higher than the 2017 and 2018 concentrations. The tribe should consider using more recent data that may be more representative of current water quality (notice how much larger the 2012 concentrations are than the 2017 and 2018 concentrations)</a:t>
            </a:r>
            <a:r>
              <a:rPr lang="en-US" sz="1200" kern="1200" dirty="0">
                <a:solidFill>
                  <a:schemeClr val="tx1"/>
                </a:solidFill>
                <a:latin typeface="+mn-lt"/>
                <a:ea typeface="+mn-ea"/>
                <a:cs typeface="+mn-cs"/>
              </a:rPr>
              <a:t>. Consider that there may have been changes in the watershed that have led to an improvement in water quality.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August 31, 2017 total nitrogen and June 2, 2018 total phosphorus results may have been input incorrectly. They are both an order of magnitude different that the other datapoints.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September 10, 2018 total phosphorus and total nitrogen results may have been input incorrectly. They appear to have input the results in the wrong columns.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66</a:t>
            </a:fld>
            <a:endParaRPr lang="en-US"/>
          </a:p>
        </p:txBody>
      </p:sp>
    </p:spTree>
    <p:extLst>
      <p:ext uri="{BB962C8B-B14F-4D97-AF65-F5344CB8AC3E}">
        <p14:creationId xmlns:p14="http://schemas.microsoft.com/office/powerpoint/2010/main" val="14916806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this turbidity data? </a:t>
            </a:r>
          </a:p>
          <a:p>
            <a:endParaRPr lang="en-US" dirty="0"/>
          </a:p>
          <a:p>
            <a:r>
              <a:rPr lang="en-US" dirty="0"/>
              <a:t>Which sample results might need further review?</a:t>
            </a:r>
          </a:p>
          <a:p>
            <a:endParaRPr lang="en-US" dirty="0"/>
          </a:p>
          <a:p>
            <a:r>
              <a:rPr lang="en-US" dirty="0"/>
              <a:t>Answers:</a:t>
            </a:r>
          </a:p>
          <a:p>
            <a:endParaRPr lang="en-US" dirty="0"/>
          </a:p>
          <a:p>
            <a:r>
              <a:rPr lang="en-US" dirty="0"/>
              <a:t>The August 21</a:t>
            </a:r>
            <a:r>
              <a:rPr lang="en-US" baseline="30000" dirty="0"/>
              <a:t>st</a:t>
            </a:r>
            <a:r>
              <a:rPr lang="en-US" dirty="0"/>
              <a:t> results are unusually high – but there appears to be a reason: rain and high flows, which have apparently increased turbidity. So this result may accurately reflect conditions at that particular time, but it should be recognized that this result reflects high flow conditions, rather than an anomaly resulting from equipment malfunction, entry error, etc.</a:t>
            </a:r>
          </a:p>
          <a:p>
            <a:endParaRPr lang="en-US" dirty="0"/>
          </a:p>
          <a:p>
            <a:r>
              <a:rPr lang="en-US" dirty="0"/>
              <a:t>Also, the readings appear to be increasing from October 4</a:t>
            </a:r>
            <a:r>
              <a:rPr lang="en-US" baseline="30000" dirty="0"/>
              <a:t>th</a:t>
            </a:r>
            <a:r>
              <a:rPr lang="en-US" dirty="0"/>
              <a:t> through December 4</a:t>
            </a:r>
            <a:r>
              <a:rPr lang="en-US" baseline="30000" dirty="0"/>
              <a:t>th</a:t>
            </a:r>
            <a:r>
              <a:rPr lang="en-US" dirty="0"/>
              <a:t>, due to the previously unknown presence of cattle near the stream. Again, this finding represents a very real impact to water quality, rather than a sample collection or other error. These types of findings are what we base our BMP targeting efforts on. That’s why it’s important to differentiate between data problems or errors and real deviations that point to actual water quality problems that we want to address.</a:t>
            </a:r>
          </a:p>
        </p:txBody>
      </p:sp>
      <p:sp>
        <p:nvSpPr>
          <p:cNvPr id="4" name="Slide Number Placeholder 3"/>
          <p:cNvSpPr>
            <a:spLocks noGrp="1"/>
          </p:cNvSpPr>
          <p:nvPr>
            <p:ph type="sldNum" sz="quarter" idx="5"/>
          </p:nvPr>
        </p:nvSpPr>
        <p:spPr/>
        <p:txBody>
          <a:bodyPr/>
          <a:lstStyle/>
          <a:p>
            <a:fld id="{618F38ED-657B-4B7D-BB74-9DFF2A3EB06C}" type="slidenum">
              <a:rPr lang="en-US" smtClean="0"/>
              <a:t>67</a:t>
            </a:fld>
            <a:endParaRPr lang="en-US"/>
          </a:p>
        </p:txBody>
      </p:sp>
    </p:spTree>
    <p:extLst>
      <p:ext uri="{BB962C8B-B14F-4D97-AF65-F5344CB8AC3E}">
        <p14:creationId xmlns:p14="http://schemas.microsoft.com/office/powerpoint/2010/main" val="2119031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last one!</a:t>
            </a:r>
          </a:p>
          <a:p>
            <a:endParaRPr lang="en-US" dirty="0"/>
          </a:p>
          <a:p>
            <a:r>
              <a:rPr lang="en-US" dirty="0"/>
              <a:t>Which datapoints in this table might need to be reviewed?</a:t>
            </a:r>
          </a:p>
          <a:p>
            <a:endParaRPr lang="en-US" dirty="0"/>
          </a:p>
          <a:p>
            <a:r>
              <a:rPr lang="en-US" dirty="0"/>
              <a:t>Answers:</a:t>
            </a:r>
          </a:p>
          <a:p>
            <a:endParaRPr lang="en-US" dirty="0"/>
          </a:p>
          <a:p>
            <a:r>
              <a:rPr lang="en-US" dirty="0"/>
              <a:t>The results for the sample with no signature on the chain of custody form should be noted. However, the result seems to generally fall within the range of the other findings. Nevertheless, this datapoint should be flagged so users note the discrepancies. The comments on no field notes, new sample bottles, new staff, and duplicates do not indicate any problems, unless some other item is noted – e.g., the staff person was not trained, the bottles were not of the type approved by the QAPP, etc.</a:t>
            </a:r>
          </a:p>
          <a:p>
            <a:endParaRPr lang="en-US" dirty="0"/>
          </a:p>
          <a:p>
            <a:r>
              <a:rPr lang="en-US" dirty="0"/>
              <a:t>Now, look at the two very high readings. Both of these are accompanied by lab comments that indicate a violation of the protocols for collecting and analyzing bacteria samples: the holding time was exceeded on September 19</a:t>
            </a:r>
            <a:r>
              <a:rPr lang="en-US" baseline="30000" dirty="0"/>
              <a:t>th</a:t>
            </a:r>
            <a:r>
              <a:rPr lang="en-US" dirty="0"/>
              <a:t>, and the sample was not kept on ice on November 15</a:t>
            </a:r>
            <a:r>
              <a:rPr lang="en-US" baseline="30000" dirty="0"/>
              <a:t>th</a:t>
            </a:r>
            <a:r>
              <a:rPr lang="en-US" dirty="0"/>
              <a:t>. Both of these conditions can affect bacteria levels – i.e., bacteria can reproduce in warm water over time, making the time and temperature conditions very important.</a:t>
            </a:r>
          </a:p>
          <a:p>
            <a:endParaRPr lang="en-US" dirty="0"/>
          </a:p>
          <a:p>
            <a:r>
              <a:rPr lang="en-US" dirty="0"/>
              <a:t>Do you notice any other issues with this data set? YES! There is a result reported for November 31</a:t>
            </a:r>
            <a:r>
              <a:rPr lang="en-US" baseline="30000" dirty="0"/>
              <a:t>st</a:t>
            </a:r>
            <a:r>
              <a:rPr lang="en-US" dirty="0"/>
              <a:t>! There is no such thing as November 31</a:t>
            </a:r>
            <a:r>
              <a:rPr lang="en-US" baseline="30000" dirty="0"/>
              <a:t>st</a:t>
            </a:r>
            <a:r>
              <a:rPr lang="en-US" dirty="0"/>
              <a:t> – November only has 31 days. So this result needs to be discarded if the actual date cannot be verified.</a:t>
            </a:r>
          </a:p>
          <a:p>
            <a:endParaRPr lang="en-US" dirty="0"/>
          </a:p>
          <a:p>
            <a:r>
              <a:rPr lang="en-US" dirty="0"/>
              <a:t>The findings </a:t>
            </a:r>
          </a:p>
        </p:txBody>
      </p:sp>
      <p:sp>
        <p:nvSpPr>
          <p:cNvPr id="4" name="Slide Number Placeholder 3"/>
          <p:cNvSpPr>
            <a:spLocks noGrp="1"/>
          </p:cNvSpPr>
          <p:nvPr>
            <p:ph type="sldNum" sz="quarter" idx="5"/>
          </p:nvPr>
        </p:nvSpPr>
        <p:spPr/>
        <p:txBody>
          <a:bodyPr/>
          <a:lstStyle/>
          <a:p>
            <a:fld id="{618F38ED-657B-4B7D-BB74-9DFF2A3EB06C}" type="slidenum">
              <a:rPr lang="en-US" smtClean="0"/>
              <a:t>68</a:t>
            </a:fld>
            <a:endParaRPr lang="en-US"/>
          </a:p>
        </p:txBody>
      </p:sp>
    </p:spTree>
    <p:extLst>
      <p:ext uri="{BB962C8B-B14F-4D97-AF65-F5344CB8AC3E}">
        <p14:creationId xmlns:p14="http://schemas.microsoft.com/office/powerpoint/2010/main" val="3016424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8F38ED-657B-4B7D-BB74-9DFF2A3EB06C}" type="slidenum">
              <a:rPr lang="en-US" smtClean="0"/>
              <a:t>69</a:t>
            </a:fld>
            <a:endParaRPr lang="en-US"/>
          </a:p>
        </p:txBody>
      </p:sp>
    </p:spTree>
    <p:extLst>
      <p:ext uri="{BB962C8B-B14F-4D97-AF65-F5344CB8AC3E}">
        <p14:creationId xmlns:p14="http://schemas.microsoft.com/office/powerpoint/2010/main" val="26425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[For this slide, instructor can choose to use this as an interactive activity with the group by asking questions before revealing slide bullets:</a:t>
            </a:r>
          </a:p>
          <a:p>
            <a:endParaRPr lang="en-US" sz="1200" i="1" kern="1200" dirty="0">
              <a:solidFill>
                <a:schemeClr val="tx1"/>
              </a:solidFill>
              <a:effectLst/>
              <a:latin typeface="+mn-lt"/>
              <a:ea typeface="+mn-ea"/>
              <a:cs typeface="+mn-cs"/>
            </a:endParaRP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does this parameter measure?</a:t>
            </a: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sources?</a:t>
            </a: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impacts? </a:t>
            </a:r>
          </a:p>
          <a:p>
            <a:pPr lvl="0"/>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goal is to get participants thinking about how temperature relates to indicators of water quality in the context of an assessment. What does temperature help tribes understand about overall tribal water quality?]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Temperature is how warm or cold a waterbody is at a point in time, measured in degrees Fahrenheit or Centigrade.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variety of factors can affect a waterbody’s temperature, including weather, the extent of riparian shade along a stream corridor, dams or other obstructions that block flow and stagnate water so it absorbs more heat, industrial discharges may contribute effluent at a higher temperature, and urban runoff from hot pavement. Temperature can also increase due to dissolved organic carbon that absorbs light. Groundwater inputs may also affect temperature, as can lake stratification and mixing.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 temperatures can result in lower dissolved oxygen levels, affecting fish and macroinvertebrate health. Temperatures outside of optimal ranges for different species can result in organism stress and death. Certain organisms are sensitive to temperature changes during the reproductive stage. Increasing water temperatures can increase the metabolic rate of some fish species, meaning that fish would need to increase the amount of energy intake to survive. Stressed fish and macroinvertebrates are in turn more sensitive to other stressors, including toxicity from exposure to chemical pollutants and disease.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F38ED-657B-4B7D-BB74-9DFF2A3EB0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0464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Reducing errors so water quality data accurately reflects actual conditions is one of the important goals of a data assessment. Documentation helps to identify potential errors and reduces the chances that mistakes will occur. Results of analyses of chemical data or any other type of data may be of limited value unless they are accompanied by documentation about sample collection, analytical methods, and quality control (QC) protocols. Poorly documented sample collection, analysis, and reporting may lead to potential problems.</a:t>
            </a:r>
          </a:p>
          <a:p>
            <a:endParaRPr lang="en-US" dirty="0"/>
          </a:p>
          <a:p>
            <a:r>
              <a:rPr lang="en-US" dirty="0"/>
              <a:t>Once it is determined that the data set meets basic documentation requirements, you might decide to do additional screening of the actual data sets. At a minimum, it is helpful to look for values below the detection limit of the analytical method, because these may influence how the data set is analyzed or incorporated with other data. If, upon analyzing the data, evaluators suspect errors in the collection or analysis, they may want to conduct more in-depth analysis of QA/QC procedures. This screening could include reviews of QA/QC reports to determine if the data set meets the tribe’s QA/QC requirements regarding documenting measurement system performance (e.g., adequate use of QC samples), the approach to handling missing data and </a:t>
            </a:r>
            <a:r>
              <a:rPr lang="en-US" dirty="0" err="1"/>
              <a:t>nondetects</a:t>
            </a:r>
            <a:r>
              <a:rPr lang="en-US" dirty="0"/>
              <a:t>, and deviations from standard operating procedures.</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70</a:t>
            </a:fld>
            <a:endParaRPr lang="en-US"/>
          </a:p>
        </p:txBody>
      </p:sp>
    </p:spTree>
    <p:extLst>
      <p:ext uri="{BB962C8B-B14F-4D97-AF65-F5344CB8AC3E}">
        <p14:creationId xmlns:p14="http://schemas.microsoft.com/office/powerpoint/2010/main" val="7954676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it for this module on Overarching Considerations in Assessing Water Quality Data.</a:t>
            </a:r>
          </a:p>
          <a:p>
            <a:endParaRPr lang="en-US" dirty="0"/>
          </a:p>
          <a:p>
            <a:r>
              <a:rPr lang="en-US" dirty="0"/>
              <a:t>You should have identified some key take-aways through the information presented in this module. </a:t>
            </a:r>
          </a:p>
          <a:p>
            <a:endParaRPr lang="en-US" dirty="0"/>
          </a:p>
          <a:p>
            <a:r>
              <a:rPr lang="en-US" dirty="0"/>
              <a:t>First, identify all existing and readily available data for your water quality assessment. This includes tribal monitoring data and other relevant data about tribal waters and upstream waterbodies that could affect tribal water quality conditions. </a:t>
            </a:r>
          </a:p>
          <a:p>
            <a:endParaRPr lang="en-US" dirty="0"/>
          </a:p>
          <a:p>
            <a:r>
              <a:rPr lang="en-US" dirty="0"/>
              <a:t>Other relevant data may come from non-tribal partners at many levels. You can use online data tools, like the Water Quality Portal, or you may have to directly ask for these other data from partners. </a:t>
            </a:r>
          </a:p>
          <a:p>
            <a:endParaRPr lang="en-US" dirty="0"/>
          </a:p>
          <a:p>
            <a:r>
              <a:rPr lang="en-US" dirty="0"/>
              <a:t>Your tribal QAPP and the associated Data Quality Objectives, or DQOs, are foundational to assessing data quality for use in your tribal water quality assessment. </a:t>
            </a:r>
          </a:p>
          <a:p>
            <a:endParaRPr lang="en-US" dirty="0"/>
          </a:p>
          <a:p>
            <a:r>
              <a:rPr lang="en-US" dirty="0"/>
              <a:t>Use your QAPP and DQOs to screen all data, tribal and non-tribal, that you might use for the water quality assessment. Use only data of adequate quality, defined by your QAPP and DQOs, to include in your water quality assessment. Document what you’ve chosen to use and document why you’ve decided not to use other data sets. </a:t>
            </a:r>
          </a:p>
          <a:p>
            <a:endParaRPr lang="en-US" dirty="0"/>
          </a:p>
          <a:p>
            <a:r>
              <a:rPr lang="en-US" dirty="0"/>
              <a:t>Module 3 will now integrate information from Modules 1 and 2 to focus on data analysis by parameter for a water quality assessment. </a:t>
            </a:r>
          </a:p>
        </p:txBody>
      </p:sp>
      <p:sp>
        <p:nvSpPr>
          <p:cNvPr id="4" name="Slide Number Placeholder 3"/>
          <p:cNvSpPr>
            <a:spLocks noGrp="1"/>
          </p:cNvSpPr>
          <p:nvPr>
            <p:ph type="sldNum" sz="quarter" idx="5"/>
          </p:nvPr>
        </p:nvSpPr>
        <p:spPr/>
        <p:txBody>
          <a:bodyPr/>
          <a:lstStyle/>
          <a:p>
            <a:fld id="{618F38ED-657B-4B7D-BB74-9DFF2A3EB06C}" type="slidenum">
              <a:rPr lang="en-US" smtClean="0"/>
              <a:t>71</a:t>
            </a:fld>
            <a:endParaRPr lang="en-US"/>
          </a:p>
        </p:txBody>
      </p:sp>
    </p:spTree>
    <p:extLst>
      <p:ext uri="{BB962C8B-B14F-4D97-AF65-F5344CB8AC3E}">
        <p14:creationId xmlns:p14="http://schemas.microsoft.com/office/powerpoint/2010/main" val="547331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72</a:t>
            </a:fld>
            <a:endParaRPr lang="en-US"/>
          </a:p>
        </p:txBody>
      </p:sp>
    </p:spTree>
    <p:extLst>
      <p:ext uri="{BB962C8B-B14F-4D97-AF65-F5344CB8AC3E}">
        <p14:creationId xmlns:p14="http://schemas.microsoft.com/office/powerpoint/2010/main" val="116352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dirty="0"/>
          </a:p>
          <a:p>
            <a:r>
              <a:rPr lang="en-US" dirty="0"/>
              <a:t>Mueller, D.K., Schertz, T.L., Martin, J.D., and Sandstrom, M.W., 2015, Design, analysis, and interpretation of field quality-control data for water-sampling projects: U.S. Geological Survey Techniques and Methods, book 4, chap. C4, 54 p.</a:t>
            </a:r>
          </a:p>
          <a:p>
            <a:endParaRPr lang="en-US" dirty="0"/>
          </a:p>
          <a:p>
            <a:r>
              <a:rPr lang="en-US" dirty="0"/>
              <a:t>US EPA. 1997. Volunteer Stream Monitoring: A Methods Manual. EPA 841-B-97-003 https://www.epa.gov/sites/production/files/2015-06/documents/stream.pdf</a:t>
            </a:r>
          </a:p>
          <a:p>
            <a:endParaRPr lang="en-US" dirty="0"/>
          </a:p>
          <a:p>
            <a:r>
              <a:rPr lang="en-US" dirty="0"/>
              <a:t>US EPA. 2002. Consolidated Assessment and Listing Methodology: Toward a Compendium of Best Practices. First Edition, July 2002. Office of Water, Office of Wetlands, Oceans, and Watersheds. Washington DC.</a:t>
            </a:r>
          </a:p>
          <a:p>
            <a:endParaRPr lang="en-US" dirty="0"/>
          </a:p>
          <a:p>
            <a:r>
              <a:rPr lang="en-US" dirty="0"/>
              <a:t>US EPA. 2006. Guidance on Systematic Planning Using the Data Quality Objectives Process/EPA QA-G4. Office of Environmental Information. Washington DC. EPA/240/B-06/001 </a:t>
            </a:r>
          </a:p>
          <a:p>
            <a:r>
              <a:rPr lang="en-US" dirty="0"/>
              <a:t>https://www.epa.gov/sites/production/files/2015-06/documents/g4-final.pdf</a:t>
            </a:r>
          </a:p>
          <a:p>
            <a:endParaRPr lang="en-US" dirty="0"/>
          </a:p>
          <a:p>
            <a:r>
              <a:rPr lang="en-US" dirty="0"/>
              <a:t>US EPA. 2007. Final Guidance on Awards of Grants to Indian Tribes Under Section 106 of the Clean Water Act for Fiscal Year 2007 and Beyond. Office of Water, Office of Wastewater Management. EPA 832-R-06-003. https://www.epa.gov/sites/production/files/2014-09/documents/final-tribal-guidance.pdf.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EPA 2006. Guidance for Quality Assurance Project Plans, EPA QA/G5. Office of Mission Support. EPA/240/R-02/009. https://www.epa.gov/sites/default/files/2015-06/documents/g5-final.pdf</a:t>
            </a:r>
          </a:p>
          <a:p>
            <a:endParaRPr lang="en-US" dirty="0"/>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73</a:t>
            </a:fld>
            <a:endParaRPr lang="en-US"/>
          </a:p>
        </p:txBody>
      </p:sp>
    </p:spTree>
    <p:extLst>
      <p:ext uri="{BB962C8B-B14F-4D97-AF65-F5344CB8AC3E}">
        <p14:creationId xmlns:p14="http://schemas.microsoft.com/office/powerpoint/2010/main" val="279262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this slide, instructor can choose to use this as an interactive activity with the group by asking questions before revealing slide bullets:</a:t>
            </a:r>
          </a:p>
          <a:p>
            <a:endParaRPr lang="en-US" i="1" dirty="0"/>
          </a:p>
          <a:p>
            <a:pPr marL="171450" indent="-171450">
              <a:buFont typeface="Wingdings" panose="05000000000000000000" pitchFamily="2" charset="2"/>
              <a:buChar char="ü"/>
            </a:pPr>
            <a:r>
              <a:rPr lang="en-US" i="1" dirty="0"/>
              <a:t>What does pH measure?</a:t>
            </a:r>
          </a:p>
          <a:p>
            <a:pPr marL="171450" indent="-171450">
              <a:buFont typeface="Wingdings" panose="05000000000000000000" pitchFamily="2" charset="2"/>
              <a:buChar char="ü"/>
            </a:pPr>
            <a:r>
              <a:rPr lang="en-US" i="1" dirty="0"/>
              <a:t>What are some of the sources affecting pH?</a:t>
            </a:r>
          </a:p>
          <a:p>
            <a:pPr marL="171450" indent="-171450">
              <a:buFont typeface="Wingdings" panose="05000000000000000000" pitchFamily="2" charset="2"/>
              <a:buChar char="ü"/>
            </a:pPr>
            <a:r>
              <a:rPr lang="en-US" i="1" dirty="0"/>
              <a:t>What are some of the impacts of changes in pH outside an optimal range? </a:t>
            </a:r>
          </a:p>
          <a:p>
            <a:endParaRPr lang="en-US" i="1" dirty="0"/>
          </a:p>
          <a:p>
            <a:endParaRPr lang="en-US" i="1" dirty="0"/>
          </a:p>
          <a:p>
            <a:r>
              <a:rPr lang="en-US" i="1" dirty="0"/>
              <a:t>The goal is to get participants thinking about how pH relates to indicators of water quality in the context of an assessment. What does understanding pH help tribes understand about overall tribal water quality?] </a:t>
            </a:r>
          </a:p>
          <a:p>
            <a:endParaRPr lang="en-US" i="1" dirty="0"/>
          </a:p>
          <a:p>
            <a:r>
              <a:rPr lang="en-US" dirty="0"/>
              <a:t>pH is a measure of water acidity using pH standard units 0 to 14. Measurements ranging from 0 to 6 are considered acidic, a measurement of 7 is considered neutral, and measurements from 8 to 14 are considered basic. </a:t>
            </a:r>
          </a:p>
          <a:p>
            <a:endParaRPr lang="en-US" dirty="0"/>
          </a:p>
          <a:p>
            <a:r>
              <a:rPr lang="en-US" dirty="0"/>
              <a:t>pH levels can indicate water quality that is changing chemically. Sources of acidic water include acid rain, wastewater discharges from mining activities and other industries can also affect pH levels of a waterbody. However, some waterbodies are naturally acidic, like bog lakes.</a:t>
            </a:r>
          </a:p>
          <a:p>
            <a:endParaRPr lang="en-US" dirty="0"/>
          </a:p>
          <a:p>
            <a:r>
              <a:rPr lang="en-US" dirty="0"/>
              <a:t>Optimal pH levels for aquatic life are range from 6.5 – 8.0. Outside of this range, aquatic life can become stressed and more susceptible to toxicity. Low pH levels can mobilize metals and other toxic compounds that can harm aquatic life. </a:t>
            </a:r>
          </a:p>
          <a:p>
            <a:endParaRPr lang="en-US" dirty="0"/>
          </a:p>
        </p:txBody>
      </p:sp>
      <p:sp>
        <p:nvSpPr>
          <p:cNvPr id="4" name="Slide Number Placeholder 3"/>
          <p:cNvSpPr>
            <a:spLocks noGrp="1"/>
          </p:cNvSpPr>
          <p:nvPr>
            <p:ph type="sldNum" sz="quarter" idx="5"/>
          </p:nvPr>
        </p:nvSpPr>
        <p:spPr/>
        <p:txBody>
          <a:bodyPr/>
          <a:lstStyle/>
          <a:p>
            <a:fld id="{618F38ED-657B-4B7D-BB74-9DFF2A3EB06C}" type="slidenum">
              <a:rPr lang="en-US" smtClean="0"/>
              <a:t>8</a:t>
            </a:fld>
            <a:endParaRPr lang="en-US"/>
          </a:p>
        </p:txBody>
      </p:sp>
    </p:spTree>
    <p:extLst>
      <p:ext uri="{BB962C8B-B14F-4D97-AF65-F5344CB8AC3E}">
        <p14:creationId xmlns:p14="http://schemas.microsoft.com/office/powerpoint/2010/main" val="129252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i="1" kern="1200" dirty="0">
                <a:solidFill>
                  <a:schemeClr val="tx1"/>
                </a:solidFill>
                <a:effectLst/>
                <a:latin typeface="+mn-lt"/>
                <a:ea typeface="+mn-ea"/>
                <a:cs typeface="+mn-cs"/>
              </a:rPr>
              <a:t>[For this slide, instructor can choose to use this as an interactive activity with the group by asking questions before revealing slide bullets:</a:t>
            </a:r>
          </a:p>
          <a:p>
            <a:endParaRPr lang="en-US" sz="1200" i="1" kern="1200" dirty="0">
              <a:solidFill>
                <a:schemeClr val="tx1"/>
              </a:solidFill>
              <a:effectLst/>
              <a:latin typeface="+mn-lt"/>
              <a:ea typeface="+mn-ea"/>
              <a:cs typeface="+mn-cs"/>
            </a:endParaRP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does dissolved oxygen measure? Is it better to have high or low dissolved oxygen?</a:t>
            </a: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sources/factors that lead to low dissolved oxygen levels?</a:t>
            </a:r>
          </a:p>
          <a:p>
            <a:pPr marL="171450" lvl="0" indent="-171450">
              <a:buFont typeface="Wingdings" panose="05000000000000000000" pitchFamily="2" charset="2"/>
              <a:buChar char="ü"/>
            </a:pPr>
            <a:r>
              <a:rPr lang="en-US" sz="1200" i="1" kern="1200" dirty="0">
                <a:solidFill>
                  <a:schemeClr val="tx1"/>
                </a:solidFill>
                <a:effectLst/>
                <a:latin typeface="+mn-lt"/>
                <a:ea typeface="+mn-ea"/>
                <a:cs typeface="+mn-cs"/>
              </a:rPr>
              <a:t>What are some of the impacts of low dissolved oxygen that could affect uses of tribal waterbodies?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goal is to get participants thinking about how dissolved oxygen relates to indicators of water quality in the context of an assessment. What does understanding the impact of low dissolved oxygen help tribes understand about impact on waterbody uses and overall tribal water quality?]</a:t>
            </a: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Dissolved oxygen, often referred to as DO, is the level of gaseous oxygen in the water available to aquatic life for respiration. DO levels are an indicator of biological health of  a waterbody. Sensitive organisms often require high dissolved oxygen concentrations. DO levels naturally fluctuate on a daily basis. During the day, DO levels rise due to photosynthesis. During the night, DO levels fall due to respiration and oxygen consumption. This is why it is important to take DO measurements at a consistent time of the day for revisiting sites. DO is measured as milligrams per liter (mg/L) or parts per million (ppm). DO can also be measured as percent saturation. However, the water quality standards for DO are expressed in mg/L.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18F38ED-657B-4B7D-BB74-9DFF2A3EB06C}" type="slidenum">
              <a:rPr lang="en-US" smtClean="0"/>
              <a:t>9</a:t>
            </a:fld>
            <a:endParaRPr lang="en-US"/>
          </a:p>
        </p:txBody>
      </p:sp>
    </p:spTree>
    <p:extLst>
      <p:ext uri="{BB962C8B-B14F-4D97-AF65-F5344CB8AC3E}">
        <p14:creationId xmlns:p14="http://schemas.microsoft.com/office/powerpoint/2010/main" val="406926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A627-777D-41ED-B23B-A0CADBC56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F541FD-DE5B-4067-AB93-932C576F17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107108-F4E2-4B9E-94DB-D1DE8F4D014E}"/>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5" name="Footer Placeholder 4">
            <a:extLst>
              <a:ext uri="{FF2B5EF4-FFF2-40B4-BE49-F238E27FC236}">
                <a16:creationId xmlns:a16="http://schemas.microsoft.com/office/drawing/2014/main" id="{9C5EAC08-B36E-43A8-88D4-F4B262021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66004-347C-45E0-9B4F-B22812E756D6}"/>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687036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13F8-CE5E-4239-83FF-14FCE20510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EC5DD5-443B-4156-A2C0-67AE727917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45A7A-7473-4584-A2D2-0016F1DFA23C}"/>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5" name="Footer Placeholder 4">
            <a:extLst>
              <a:ext uri="{FF2B5EF4-FFF2-40B4-BE49-F238E27FC236}">
                <a16:creationId xmlns:a16="http://schemas.microsoft.com/office/drawing/2014/main" id="{4D584DA6-D228-494D-A54B-6EBB06F82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5F262-D176-4620-B57C-F55386AB12B7}"/>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339758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A7B2F3-C8FD-40B0-A103-CADAC33509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53482-62EB-4DB7-9046-0C6E249342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A069C-2BAE-4FD8-B05D-58B5AA124DB7}"/>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5" name="Footer Placeholder 4">
            <a:extLst>
              <a:ext uri="{FF2B5EF4-FFF2-40B4-BE49-F238E27FC236}">
                <a16:creationId xmlns:a16="http://schemas.microsoft.com/office/drawing/2014/main" id="{C62A52D5-0C97-4536-8307-0A09552C4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AF7BC-8D4C-41ED-942F-7D49FFCC1671}"/>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43638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B1D9-9E21-4C78-A42E-ED510F707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CE92D-8182-4A12-9996-65F06D118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FE8AE-4783-4CDC-922F-EC3DA596A358}"/>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5" name="Footer Placeholder 4">
            <a:extLst>
              <a:ext uri="{FF2B5EF4-FFF2-40B4-BE49-F238E27FC236}">
                <a16:creationId xmlns:a16="http://schemas.microsoft.com/office/drawing/2014/main" id="{1AA1828D-89A8-4821-B175-65A921D10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47E07-45B5-4809-B3FD-51B9FD6D3584}"/>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377433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AFD8-451A-443B-8837-88BD537EDB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3D8B-C53F-4ADE-AD6C-967C2C02B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F6A96-6AF2-4443-8D50-E44C786D3593}"/>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5" name="Footer Placeholder 4">
            <a:extLst>
              <a:ext uri="{FF2B5EF4-FFF2-40B4-BE49-F238E27FC236}">
                <a16:creationId xmlns:a16="http://schemas.microsoft.com/office/drawing/2014/main" id="{31D36EF0-46A1-4CBE-B521-75029BCAD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62E73-1E92-4BF7-8AB9-2E60FF8806D3}"/>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403172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FFEA-7F40-4701-92A9-F8A020302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D9F12B-6DD6-47FB-898A-32274918F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C7CCE-667A-481B-AA7B-1F5F8E1AF2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2E428-4CDE-467A-B875-8CC045BE3EA6}"/>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6" name="Footer Placeholder 5">
            <a:extLst>
              <a:ext uri="{FF2B5EF4-FFF2-40B4-BE49-F238E27FC236}">
                <a16:creationId xmlns:a16="http://schemas.microsoft.com/office/drawing/2014/main" id="{AA965178-360D-4C85-B816-76C731FD0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E2DCD-6148-42CE-A1CA-5AF67A5A0203}"/>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355026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DB62-0590-4F2F-B20B-B4DB746E6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D8CCEC-543B-4CA9-83CA-42F44C4EC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48A41-0EA0-4273-8251-F307DEB91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AEA33-B752-4BC2-94D3-5053697D5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E8941-3D57-400B-BA42-AC3B059313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166F76-3566-48FE-A5CF-DD62B047B2ED}"/>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8" name="Footer Placeholder 7">
            <a:extLst>
              <a:ext uri="{FF2B5EF4-FFF2-40B4-BE49-F238E27FC236}">
                <a16:creationId xmlns:a16="http://schemas.microsoft.com/office/drawing/2014/main" id="{B0F0349F-C60B-48BE-9113-B5D619E509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CE0EB2-3DA1-4392-99B1-C38339088D52}"/>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9216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726D-BAEC-4CE7-BD6B-8AD2B26F57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7FAE6C-6FDD-4324-9CB3-BC733973EDF8}"/>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4" name="Footer Placeholder 3">
            <a:extLst>
              <a:ext uri="{FF2B5EF4-FFF2-40B4-BE49-F238E27FC236}">
                <a16:creationId xmlns:a16="http://schemas.microsoft.com/office/drawing/2014/main" id="{857FF35B-A1EF-4FDF-94FF-CEF9F3FF5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52EBE-A3B4-4D64-B652-2D73CF030EBD}"/>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2698482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98EDED-3C4D-4B0E-8E68-30B9CC4E41C9}"/>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3" name="Footer Placeholder 2">
            <a:extLst>
              <a:ext uri="{FF2B5EF4-FFF2-40B4-BE49-F238E27FC236}">
                <a16:creationId xmlns:a16="http://schemas.microsoft.com/office/drawing/2014/main" id="{487CFC92-6D95-4C9D-B320-E3D19AE1E0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A465E3-9AC6-4F61-AFBB-002CDFF220B3}"/>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7091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DE1E-159D-4BB5-8CFE-6BE546302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3AF347-1933-4832-97FA-160963EB7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12910E-C217-424A-8ED7-86BFE749C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D1780-73B0-4C02-93A2-56CC699A0395}"/>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6" name="Footer Placeholder 5">
            <a:extLst>
              <a:ext uri="{FF2B5EF4-FFF2-40B4-BE49-F238E27FC236}">
                <a16:creationId xmlns:a16="http://schemas.microsoft.com/office/drawing/2014/main" id="{E0D664AA-6844-42B2-B164-1FF49F11C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1D095-7C9E-4D3A-BA26-FE5ACDFDE4D2}"/>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1004353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7F45-525D-4A79-A037-5134771EB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027FF-557E-40AA-A33E-D91EB14CC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A8F342-E006-49B5-9A03-CCF4BEE1C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8F941-782B-47D6-9613-5E411B719E53}"/>
              </a:ext>
            </a:extLst>
          </p:cNvPr>
          <p:cNvSpPr>
            <a:spLocks noGrp="1"/>
          </p:cNvSpPr>
          <p:nvPr>
            <p:ph type="dt" sz="half" idx="10"/>
          </p:nvPr>
        </p:nvSpPr>
        <p:spPr/>
        <p:txBody>
          <a:bodyPr/>
          <a:lstStyle/>
          <a:p>
            <a:fld id="{A2FDA59E-8B84-4F82-8D7F-76E26F3EB32E}" type="datetimeFigureOut">
              <a:rPr lang="en-US" smtClean="0"/>
              <a:t>9/24/2021</a:t>
            </a:fld>
            <a:endParaRPr lang="en-US"/>
          </a:p>
        </p:txBody>
      </p:sp>
      <p:sp>
        <p:nvSpPr>
          <p:cNvPr id="6" name="Footer Placeholder 5">
            <a:extLst>
              <a:ext uri="{FF2B5EF4-FFF2-40B4-BE49-F238E27FC236}">
                <a16:creationId xmlns:a16="http://schemas.microsoft.com/office/drawing/2014/main" id="{B0BCD216-A356-4844-9C48-913F52AE0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13470-045E-4A9E-800E-0F6826FF4236}"/>
              </a:ext>
            </a:extLst>
          </p:cNvPr>
          <p:cNvSpPr>
            <a:spLocks noGrp="1"/>
          </p:cNvSpPr>
          <p:nvPr>
            <p:ph type="sldNum" sz="quarter" idx="12"/>
          </p:nvPr>
        </p:nvSpPr>
        <p:spPr/>
        <p:txBody>
          <a:bodyPr/>
          <a:lstStyle/>
          <a:p>
            <a:fld id="{09010AE8-A6E1-4DA0-BB75-F9260B187AE0}" type="slidenum">
              <a:rPr lang="en-US" smtClean="0"/>
              <a:t>‹#›</a:t>
            </a:fld>
            <a:endParaRPr lang="en-US"/>
          </a:p>
        </p:txBody>
      </p:sp>
    </p:spTree>
    <p:extLst>
      <p:ext uri="{BB962C8B-B14F-4D97-AF65-F5344CB8AC3E}">
        <p14:creationId xmlns:p14="http://schemas.microsoft.com/office/powerpoint/2010/main" val="121239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A1CB0-1797-460E-BC85-02378E3E7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748A54-9058-4877-B99C-1DE0FA318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75648-3E2F-4C73-A97B-7F9D68A7B4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DA59E-8B84-4F82-8D7F-76E26F3EB32E}" type="datetimeFigureOut">
              <a:rPr lang="en-US" smtClean="0"/>
              <a:t>9/24/2021</a:t>
            </a:fld>
            <a:endParaRPr lang="en-US"/>
          </a:p>
        </p:txBody>
      </p:sp>
      <p:sp>
        <p:nvSpPr>
          <p:cNvPr id="5" name="Footer Placeholder 4">
            <a:extLst>
              <a:ext uri="{FF2B5EF4-FFF2-40B4-BE49-F238E27FC236}">
                <a16:creationId xmlns:a16="http://schemas.microsoft.com/office/drawing/2014/main" id="{55505935-D6B3-43BC-ADAB-9B331F3CC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8AF767-0FC8-47DC-98A1-2BC5E023B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10AE8-A6E1-4DA0-BB75-F9260B187AE0}" type="slidenum">
              <a:rPr lang="en-US" smtClean="0"/>
              <a:t>‹#›</a:t>
            </a:fld>
            <a:endParaRPr lang="en-US"/>
          </a:p>
        </p:txBody>
      </p:sp>
    </p:spTree>
    <p:extLst>
      <p:ext uri="{BB962C8B-B14F-4D97-AF65-F5344CB8AC3E}">
        <p14:creationId xmlns:p14="http://schemas.microsoft.com/office/powerpoint/2010/main" val="2993657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s://mywaterway.epa.gov/" TargetMode="External"/><Relationship Id="rId3" Type="http://schemas.openxmlformats.org/officeDocument/2006/relationships/hyperlink" Target="https://www.epa.gov/wsio" TargetMode="External"/><Relationship Id="rId7" Type="http://schemas.openxmlformats.org/officeDocument/2006/relationships/hyperlink" Target="https://coast.noaa.gov/digitalcoast/data/nerr.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epa.gov/waterdata/waters-geoviewer" TargetMode="External"/><Relationship Id="rId5" Type="http://schemas.openxmlformats.org/officeDocument/2006/relationships/hyperlink" Target="https://www.epa.gov/hwp" TargetMode="External"/><Relationship Id="rId4" Type="http://schemas.openxmlformats.org/officeDocument/2006/relationships/hyperlink" Target="https://www.epa.gov/rps" TargetMode="External"/><Relationship Id="rId9" Type="http://schemas.openxmlformats.org/officeDocument/2006/relationships/hyperlink" Target="https://www.epa.gov/national-aquatic-resource-survey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epa.gov/sites/default/files/2015-06/documents/g4-final.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FAAD-C3CA-4B44-91C9-49071ABBF08A}"/>
              </a:ext>
            </a:extLst>
          </p:cNvPr>
          <p:cNvSpPr>
            <a:spLocks noGrp="1"/>
          </p:cNvSpPr>
          <p:nvPr>
            <p:ph type="ctrTitle"/>
          </p:nvPr>
        </p:nvSpPr>
        <p:spPr>
          <a:xfrm>
            <a:off x="1523999" y="0"/>
            <a:ext cx="9144000" cy="2387600"/>
          </a:xfrm>
        </p:spPr>
        <p:txBody>
          <a:bodyPr>
            <a:normAutofit/>
          </a:bodyPr>
          <a:lstStyle/>
          <a:p>
            <a:r>
              <a:rPr lang="en-US" dirty="0">
                <a:latin typeface="+mn-lt"/>
              </a:rPr>
              <a:t>Water Quality Assessment Training for Tribes</a:t>
            </a:r>
          </a:p>
        </p:txBody>
      </p:sp>
      <p:sp>
        <p:nvSpPr>
          <p:cNvPr id="3" name="Subtitle 2">
            <a:extLst>
              <a:ext uri="{FF2B5EF4-FFF2-40B4-BE49-F238E27FC236}">
                <a16:creationId xmlns:a16="http://schemas.microsoft.com/office/drawing/2014/main" id="{099405C6-5CCE-4941-8CD3-D5733F0B5D71}"/>
              </a:ext>
            </a:extLst>
          </p:cNvPr>
          <p:cNvSpPr>
            <a:spLocks noGrp="1"/>
          </p:cNvSpPr>
          <p:nvPr>
            <p:ph type="subTitle" idx="1"/>
          </p:nvPr>
        </p:nvSpPr>
        <p:spPr>
          <a:xfrm>
            <a:off x="419099" y="4673592"/>
            <a:ext cx="11353800" cy="2066360"/>
          </a:xfrm>
        </p:spPr>
        <p:txBody>
          <a:bodyPr>
            <a:normAutofit/>
          </a:bodyPr>
          <a:lstStyle/>
          <a:p>
            <a:pPr>
              <a:lnSpc>
                <a:spcPct val="150000"/>
              </a:lnSpc>
            </a:pPr>
            <a:r>
              <a:rPr lang="en-US" sz="3600" dirty="0"/>
              <a:t>Module 2</a:t>
            </a:r>
          </a:p>
          <a:p>
            <a:pPr>
              <a:lnSpc>
                <a:spcPct val="150000"/>
              </a:lnSpc>
            </a:pPr>
            <a:r>
              <a:rPr lang="en-US" sz="3600" dirty="0"/>
              <a:t>Overarching Considerations in Assessing Water Quality Data </a:t>
            </a:r>
          </a:p>
          <a:p>
            <a:pPr>
              <a:lnSpc>
                <a:spcPct val="150000"/>
              </a:lnSpc>
            </a:pPr>
            <a:endParaRPr lang="en-US" sz="3600" dirty="0"/>
          </a:p>
        </p:txBody>
      </p:sp>
      <p:pic>
        <p:nvPicPr>
          <p:cNvPr id="2050" name="Picture 2" descr="Image result for epa logo">
            <a:extLst>
              <a:ext uri="{FF2B5EF4-FFF2-40B4-BE49-F238E27FC236}">
                <a16:creationId xmlns:a16="http://schemas.microsoft.com/office/drawing/2014/main" id="{5297EEEA-B932-4CE5-8598-57AB1FACE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864" y="2682334"/>
            <a:ext cx="1786271" cy="178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53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7B2A-B7D4-4806-8DC9-94BE51671E6E}"/>
              </a:ext>
            </a:extLst>
          </p:cNvPr>
          <p:cNvSpPr>
            <a:spLocks noGrp="1"/>
          </p:cNvSpPr>
          <p:nvPr>
            <p:ph type="title"/>
          </p:nvPr>
        </p:nvSpPr>
        <p:spPr>
          <a:xfrm>
            <a:off x="334617" y="-111953"/>
            <a:ext cx="10515600" cy="1325563"/>
          </a:xfrm>
        </p:spPr>
        <p:txBody>
          <a:bodyPr/>
          <a:lstStyle/>
          <a:p>
            <a:r>
              <a:rPr lang="en-US" dirty="0"/>
              <a:t>Chemical Data: Dissolved Oxygen</a:t>
            </a:r>
          </a:p>
        </p:txBody>
      </p:sp>
      <p:sp>
        <p:nvSpPr>
          <p:cNvPr id="3" name="Content Placeholder 2">
            <a:extLst>
              <a:ext uri="{FF2B5EF4-FFF2-40B4-BE49-F238E27FC236}">
                <a16:creationId xmlns:a16="http://schemas.microsoft.com/office/drawing/2014/main" id="{D7275562-C0F4-414D-9E14-C247F436C61F}"/>
              </a:ext>
            </a:extLst>
          </p:cNvPr>
          <p:cNvSpPr>
            <a:spLocks noGrp="1"/>
          </p:cNvSpPr>
          <p:nvPr>
            <p:ph idx="1"/>
          </p:nvPr>
        </p:nvSpPr>
        <p:spPr>
          <a:xfrm>
            <a:off x="427383" y="1028082"/>
            <a:ext cx="7020340" cy="5644390"/>
          </a:xfrm>
        </p:spPr>
        <p:txBody>
          <a:bodyPr>
            <a:normAutofit lnSpcReduction="10000"/>
          </a:bodyPr>
          <a:lstStyle/>
          <a:p>
            <a:r>
              <a:rPr lang="en-US" sz="3200" dirty="0"/>
              <a:t>Sources </a:t>
            </a:r>
          </a:p>
          <a:p>
            <a:pPr lvl="1"/>
            <a:r>
              <a:rPr lang="en-US" sz="2800" dirty="0"/>
              <a:t>Changes in water temperature </a:t>
            </a:r>
          </a:p>
          <a:p>
            <a:pPr lvl="2"/>
            <a:r>
              <a:rPr lang="en-US" sz="2400" dirty="0"/>
              <a:t>Thermal discharges from manufacturing or power plants</a:t>
            </a:r>
          </a:p>
          <a:p>
            <a:pPr lvl="2"/>
            <a:r>
              <a:rPr lang="en-US" sz="2400" dirty="0"/>
              <a:t>Reduction of riparian shade</a:t>
            </a:r>
          </a:p>
          <a:p>
            <a:pPr lvl="2"/>
            <a:r>
              <a:rPr lang="en-US" sz="2400" dirty="0"/>
              <a:t>Dams and other barriers</a:t>
            </a:r>
          </a:p>
          <a:p>
            <a:pPr lvl="1"/>
            <a:r>
              <a:rPr lang="en-US" sz="2800" dirty="0"/>
              <a:t>Decomposing organic matter that increases the biological oxygen demand</a:t>
            </a:r>
          </a:p>
          <a:p>
            <a:pPr lvl="2"/>
            <a:r>
              <a:rPr lang="en-US" sz="2400" dirty="0"/>
              <a:t>Excessive algae</a:t>
            </a:r>
          </a:p>
          <a:p>
            <a:pPr lvl="2"/>
            <a:r>
              <a:rPr lang="en-US" sz="2400" dirty="0"/>
              <a:t>Industrial and municipal wastes (raw sewage)</a:t>
            </a:r>
          </a:p>
          <a:p>
            <a:r>
              <a:rPr lang="en-US" sz="3200" dirty="0"/>
              <a:t>Potential impacts</a:t>
            </a:r>
          </a:p>
          <a:p>
            <a:pPr lvl="1"/>
            <a:r>
              <a:rPr lang="en-US" sz="2800" dirty="0"/>
              <a:t>Cause aquatic life to move from a waterbody</a:t>
            </a:r>
          </a:p>
          <a:p>
            <a:pPr lvl="1"/>
            <a:r>
              <a:rPr lang="en-US" sz="2800" dirty="0"/>
              <a:t>Fish kills</a:t>
            </a:r>
          </a:p>
          <a:p>
            <a:endParaRPr lang="en-US" sz="3200" dirty="0"/>
          </a:p>
        </p:txBody>
      </p:sp>
      <p:pic>
        <p:nvPicPr>
          <p:cNvPr id="4" name="Picture 3">
            <a:extLst>
              <a:ext uri="{FF2B5EF4-FFF2-40B4-BE49-F238E27FC236}">
                <a16:creationId xmlns:a16="http://schemas.microsoft.com/office/drawing/2014/main" id="{F2B2DEE8-8CDA-4D86-B29D-EA30C79E1E48}"/>
              </a:ext>
            </a:extLst>
          </p:cNvPr>
          <p:cNvPicPr>
            <a:picLocks noChangeAspect="1"/>
          </p:cNvPicPr>
          <p:nvPr/>
        </p:nvPicPr>
        <p:blipFill>
          <a:blip r:embed="rId3"/>
          <a:stretch>
            <a:fillRect/>
          </a:stretch>
        </p:blipFill>
        <p:spPr>
          <a:xfrm>
            <a:off x="7924798" y="1896576"/>
            <a:ext cx="4002157" cy="3986148"/>
          </a:xfrm>
          <a:prstGeom prst="rect">
            <a:avLst/>
          </a:prstGeom>
        </p:spPr>
      </p:pic>
      <p:sp>
        <p:nvSpPr>
          <p:cNvPr id="5" name="TextBox 4">
            <a:extLst>
              <a:ext uri="{FF2B5EF4-FFF2-40B4-BE49-F238E27FC236}">
                <a16:creationId xmlns:a16="http://schemas.microsoft.com/office/drawing/2014/main" id="{89383060-1199-4C8C-93A0-05DC30BB95EA}"/>
              </a:ext>
            </a:extLst>
          </p:cNvPr>
          <p:cNvSpPr txBox="1"/>
          <p:nvPr/>
        </p:nvSpPr>
        <p:spPr>
          <a:xfrm>
            <a:off x="8865704" y="6029739"/>
            <a:ext cx="3432313" cy="369332"/>
          </a:xfrm>
          <a:prstGeom prst="rect">
            <a:avLst/>
          </a:prstGeom>
          <a:noFill/>
        </p:spPr>
        <p:txBody>
          <a:bodyPr wrap="square" rtlCol="0">
            <a:spAutoFit/>
          </a:bodyPr>
          <a:lstStyle/>
          <a:p>
            <a:r>
              <a:rPr lang="en-US" dirty="0"/>
              <a:t>US Geological Survey</a:t>
            </a:r>
          </a:p>
        </p:txBody>
      </p:sp>
    </p:spTree>
    <p:extLst>
      <p:ext uri="{BB962C8B-B14F-4D97-AF65-F5344CB8AC3E}">
        <p14:creationId xmlns:p14="http://schemas.microsoft.com/office/powerpoint/2010/main" val="356109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DBBC-D126-4E8A-8899-4B389850AAE1}"/>
              </a:ext>
            </a:extLst>
          </p:cNvPr>
          <p:cNvSpPr>
            <a:spLocks noGrp="1"/>
          </p:cNvSpPr>
          <p:nvPr>
            <p:ph type="title"/>
          </p:nvPr>
        </p:nvSpPr>
        <p:spPr>
          <a:xfrm>
            <a:off x="357369" y="221903"/>
            <a:ext cx="10515600" cy="1325563"/>
          </a:xfrm>
        </p:spPr>
        <p:txBody>
          <a:bodyPr/>
          <a:lstStyle/>
          <a:p>
            <a:r>
              <a:rPr lang="en-US" dirty="0"/>
              <a:t>Chemical Data: Phosphorus </a:t>
            </a:r>
          </a:p>
        </p:txBody>
      </p:sp>
      <p:sp>
        <p:nvSpPr>
          <p:cNvPr id="3" name="Content Placeholder 2">
            <a:extLst>
              <a:ext uri="{FF2B5EF4-FFF2-40B4-BE49-F238E27FC236}">
                <a16:creationId xmlns:a16="http://schemas.microsoft.com/office/drawing/2014/main" id="{43979118-90B1-496E-83E8-432A2470FD01}"/>
              </a:ext>
            </a:extLst>
          </p:cNvPr>
          <p:cNvSpPr>
            <a:spLocks noGrp="1"/>
          </p:cNvSpPr>
          <p:nvPr>
            <p:ph idx="1"/>
          </p:nvPr>
        </p:nvSpPr>
        <p:spPr>
          <a:xfrm>
            <a:off x="-292031" y="1171856"/>
            <a:ext cx="8285940" cy="5686144"/>
          </a:xfrm>
        </p:spPr>
        <p:txBody>
          <a:bodyPr>
            <a:normAutofit fontScale="77500" lnSpcReduction="20000"/>
          </a:bodyPr>
          <a:lstStyle/>
          <a:p>
            <a:pPr lvl="1"/>
            <a:r>
              <a:rPr lang="en-US" sz="3600" dirty="0"/>
              <a:t>Essential nutrient for plants and animals </a:t>
            </a:r>
          </a:p>
          <a:p>
            <a:pPr lvl="1"/>
            <a:r>
              <a:rPr lang="en-US" sz="3600" dirty="0"/>
              <a:t>Measured in milligrams (or micrograms) per liter or parts per million (billion)</a:t>
            </a:r>
          </a:p>
          <a:p>
            <a:pPr lvl="1"/>
            <a:r>
              <a:rPr lang="en-US" sz="3600" dirty="0"/>
              <a:t>Sources </a:t>
            </a:r>
          </a:p>
          <a:p>
            <a:pPr lvl="2"/>
            <a:r>
              <a:rPr lang="en-US" sz="3200" dirty="0"/>
              <a:t>Runoff from fertilized lawns, cropland, construction sites and animal manure </a:t>
            </a:r>
          </a:p>
          <a:p>
            <a:pPr lvl="2"/>
            <a:r>
              <a:rPr lang="en-US" sz="3200" dirty="0"/>
              <a:t>Wastewater treatment plants and other industrial sources</a:t>
            </a:r>
          </a:p>
          <a:p>
            <a:pPr lvl="2"/>
            <a:r>
              <a:rPr lang="en-US" sz="3200" dirty="0"/>
              <a:t>Eroded soil and natural geology</a:t>
            </a:r>
          </a:p>
          <a:p>
            <a:pPr lvl="2"/>
            <a:r>
              <a:rPr lang="en-US" sz="3200" dirty="0"/>
              <a:t>Drained or degraded wetlands </a:t>
            </a:r>
          </a:p>
          <a:p>
            <a:pPr lvl="2"/>
            <a:r>
              <a:rPr lang="en-US" sz="3200" dirty="0"/>
              <a:t>Decomposing organic matter</a:t>
            </a:r>
          </a:p>
          <a:p>
            <a:pPr lvl="2"/>
            <a:r>
              <a:rPr lang="en-US" sz="3200" dirty="0"/>
              <a:t>Internal loading from legacy phosphorus</a:t>
            </a:r>
          </a:p>
          <a:p>
            <a:pPr lvl="1"/>
            <a:r>
              <a:rPr lang="en-US" sz="4000" dirty="0"/>
              <a:t>Potential Impacts</a:t>
            </a:r>
          </a:p>
          <a:p>
            <a:pPr lvl="2"/>
            <a:r>
              <a:rPr lang="en-US" sz="3200" dirty="0"/>
              <a:t>Algal blooms</a:t>
            </a:r>
          </a:p>
          <a:p>
            <a:pPr lvl="2"/>
            <a:r>
              <a:rPr lang="en-US" sz="3200" dirty="0"/>
              <a:t>Turbidity/loss of clarity due to increased organic matter</a:t>
            </a:r>
          </a:p>
          <a:p>
            <a:pPr lvl="2"/>
            <a:r>
              <a:rPr lang="en-US" sz="3200" dirty="0"/>
              <a:t>Low dissolved oxygen that can harm aquatic life </a:t>
            </a:r>
            <a:endParaRPr lang="en-US" sz="3600" dirty="0"/>
          </a:p>
          <a:p>
            <a:pPr lvl="1"/>
            <a:endParaRPr lang="en-US" sz="3600" dirty="0"/>
          </a:p>
          <a:p>
            <a:pPr lvl="1"/>
            <a:endParaRPr lang="en-US" sz="3600" dirty="0"/>
          </a:p>
        </p:txBody>
      </p:sp>
      <p:pic>
        <p:nvPicPr>
          <p:cNvPr id="5" name="Picture 4">
            <a:extLst>
              <a:ext uri="{FF2B5EF4-FFF2-40B4-BE49-F238E27FC236}">
                <a16:creationId xmlns:a16="http://schemas.microsoft.com/office/drawing/2014/main" id="{348478E9-E04E-495A-845B-B5E376FBA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856" y="2137454"/>
            <a:ext cx="4198092" cy="3156790"/>
          </a:xfrm>
          <a:prstGeom prst="rect">
            <a:avLst/>
          </a:prstGeom>
        </p:spPr>
      </p:pic>
    </p:spTree>
    <p:extLst>
      <p:ext uri="{BB962C8B-B14F-4D97-AF65-F5344CB8AC3E}">
        <p14:creationId xmlns:p14="http://schemas.microsoft.com/office/powerpoint/2010/main" val="153183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98A8-B16A-4588-A9FF-98EC675709A1}"/>
              </a:ext>
            </a:extLst>
          </p:cNvPr>
          <p:cNvSpPr>
            <a:spLocks noGrp="1"/>
          </p:cNvSpPr>
          <p:nvPr>
            <p:ph type="title"/>
          </p:nvPr>
        </p:nvSpPr>
        <p:spPr>
          <a:xfrm>
            <a:off x="349101" y="0"/>
            <a:ext cx="10878531" cy="1325563"/>
          </a:xfrm>
        </p:spPr>
        <p:txBody>
          <a:bodyPr>
            <a:normAutofit/>
          </a:bodyPr>
          <a:lstStyle/>
          <a:p>
            <a:r>
              <a:rPr lang="en-US" sz="4800" b="1" dirty="0"/>
              <a:t>Chemical Data: Nitrogen</a:t>
            </a:r>
          </a:p>
        </p:txBody>
      </p:sp>
      <p:sp>
        <p:nvSpPr>
          <p:cNvPr id="3" name="Content Placeholder 2">
            <a:extLst>
              <a:ext uri="{FF2B5EF4-FFF2-40B4-BE49-F238E27FC236}">
                <a16:creationId xmlns:a16="http://schemas.microsoft.com/office/drawing/2014/main" id="{E8C2EF42-0B68-4ED6-8F9B-A8B6043D15F9}"/>
              </a:ext>
            </a:extLst>
          </p:cNvPr>
          <p:cNvSpPr>
            <a:spLocks noGrp="1"/>
          </p:cNvSpPr>
          <p:nvPr>
            <p:ph idx="1"/>
          </p:nvPr>
        </p:nvSpPr>
        <p:spPr>
          <a:xfrm>
            <a:off x="-216512" y="1233143"/>
            <a:ext cx="8432860" cy="5624857"/>
          </a:xfrm>
        </p:spPr>
        <p:txBody>
          <a:bodyPr>
            <a:normAutofit fontScale="92500" lnSpcReduction="20000"/>
          </a:bodyPr>
          <a:lstStyle/>
          <a:p>
            <a:pPr lvl="1"/>
            <a:r>
              <a:rPr lang="en-US" sz="3600" dirty="0"/>
              <a:t>Important nutrient for plants and animals, measured in milligrams per liter or parts per million</a:t>
            </a:r>
          </a:p>
          <a:p>
            <a:pPr lvl="1"/>
            <a:r>
              <a:rPr lang="en-US" sz="3600" dirty="0"/>
              <a:t>Sources </a:t>
            </a:r>
          </a:p>
          <a:p>
            <a:pPr lvl="2"/>
            <a:r>
              <a:rPr lang="en-US" sz="3200" dirty="0"/>
              <a:t>Runoff from fertilized lawns, cropland, &amp; manure</a:t>
            </a:r>
          </a:p>
          <a:p>
            <a:pPr lvl="2"/>
            <a:r>
              <a:rPr lang="en-US" sz="3200" dirty="0"/>
              <a:t>Wastewater treatment plants</a:t>
            </a:r>
          </a:p>
          <a:p>
            <a:pPr lvl="2"/>
            <a:r>
              <a:rPr lang="en-US" sz="3200" dirty="0"/>
              <a:t>Failing septic systems</a:t>
            </a:r>
          </a:p>
          <a:p>
            <a:pPr lvl="2"/>
            <a:r>
              <a:rPr lang="en-US" sz="3200" dirty="0"/>
              <a:t>Industrial discharges </a:t>
            </a:r>
          </a:p>
          <a:p>
            <a:pPr lvl="1"/>
            <a:r>
              <a:rPr lang="en-US" sz="3600" dirty="0"/>
              <a:t>Potential impacts </a:t>
            </a:r>
          </a:p>
          <a:p>
            <a:pPr lvl="2"/>
            <a:r>
              <a:rPr lang="en-US" sz="3200" dirty="0"/>
              <a:t>Altered diversity in waterbodies</a:t>
            </a:r>
          </a:p>
          <a:p>
            <a:pPr lvl="2"/>
            <a:r>
              <a:rPr lang="en-US" sz="3200" dirty="0"/>
              <a:t>Algal blooms in marine, other nitrogen-limited waters </a:t>
            </a:r>
          </a:p>
          <a:p>
            <a:pPr lvl="2"/>
            <a:r>
              <a:rPr lang="en-US" sz="3200" dirty="0"/>
              <a:t>Increased nitrate levels harmful in drinking water supplies</a:t>
            </a:r>
          </a:p>
          <a:p>
            <a:pPr lvl="1"/>
            <a:endParaRPr lang="en-US" sz="3600" dirty="0"/>
          </a:p>
        </p:txBody>
      </p:sp>
      <p:pic>
        <p:nvPicPr>
          <p:cNvPr id="1026" name="Picture 2" descr="Image result for epa lawn fertilizer">
            <a:extLst>
              <a:ext uri="{FF2B5EF4-FFF2-40B4-BE49-F238E27FC236}">
                <a16:creationId xmlns:a16="http://schemas.microsoft.com/office/drawing/2014/main" id="{EE4BE4CE-BF8C-4F4B-8849-7C467E071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315" y="1933752"/>
            <a:ext cx="3691105" cy="369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28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36FC-0DFE-4FBB-9666-03093F7C8806}"/>
              </a:ext>
            </a:extLst>
          </p:cNvPr>
          <p:cNvSpPr>
            <a:spLocks noGrp="1"/>
          </p:cNvSpPr>
          <p:nvPr>
            <p:ph type="title"/>
          </p:nvPr>
        </p:nvSpPr>
        <p:spPr>
          <a:xfrm>
            <a:off x="201172" y="-148586"/>
            <a:ext cx="10515600" cy="1325563"/>
          </a:xfrm>
        </p:spPr>
        <p:txBody>
          <a:bodyPr/>
          <a:lstStyle/>
          <a:p>
            <a:r>
              <a:rPr lang="en-US" b="1" dirty="0"/>
              <a:t>Biological Data: </a:t>
            </a:r>
            <a:r>
              <a:rPr lang="en-US" b="1" i="1" dirty="0"/>
              <a:t>E. coli </a:t>
            </a:r>
            <a:endParaRPr lang="en-US" i="1" dirty="0"/>
          </a:p>
        </p:txBody>
      </p:sp>
      <p:sp>
        <p:nvSpPr>
          <p:cNvPr id="3" name="Content Placeholder 2">
            <a:extLst>
              <a:ext uri="{FF2B5EF4-FFF2-40B4-BE49-F238E27FC236}">
                <a16:creationId xmlns:a16="http://schemas.microsoft.com/office/drawing/2014/main" id="{69BE5B9D-26BA-45AF-92B4-2ED054AB7821}"/>
              </a:ext>
            </a:extLst>
          </p:cNvPr>
          <p:cNvSpPr>
            <a:spLocks noGrp="1"/>
          </p:cNvSpPr>
          <p:nvPr>
            <p:ph idx="1"/>
          </p:nvPr>
        </p:nvSpPr>
        <p:spPr>
          <a:xfrm>
            <a:off x="201172" y="1176977"/>
            <a:ext cx="7975419" cy="5926188"/>
          </a:xfrm>
        </p:spPr>
        <p:txBody>
          <a:bodyPr>
            <a:normAutofit fontScale="92500" lnSpcReduction="10000"/>
          </a:bodyPr>
          <a:lstStyle/>
          <a:p>
            <a:r>
              <a:rPr lang="en-US" dirty="0"/>
              <a:t>Indicator of the potential presence of pathogens in drinking and recreational waters</a:t>
            </a:r>
          </a:p>
          <a:p>
            <a:r>
              <a:rPr lang="en-US" dirty="0"/>
              <a:t>Measured as colony-forming units (CFUs) per 100 milliliters of water</a:t>
            </a:r>
          </a:p>
          <a:p>
            <a:r>
              <a:rPr lang="en-US" dirty="0"/>
              <a:t>Sources </a:t>
            </a:r>
          </a:p>
          <a:p>
            <a:pPr lvl="1"/>
            <a:r>
              <a:rPr lang="en-US" dirty="0"/>
              <a:t>Wastewater treatment plants</a:t>
            </a:r>
          </a:p>
          <a:p>
            <a:pPr lvl="1"/>
            <a:r>
              <a:rPr lang="en-US" dirty="0"/>
              <a:t>Septic systems</a:t>
            </a:r>
          </a:p>
          <a:p>
            <a:pPr lvl="1"/>
            <a:r>
              <a:rPr lang="en-US" dirty="0"/>
              <a:t>Stormwater runoff carrying pet and wildlife waste</a:t>
            </a:r>
          </a:p>
          <a:p>
            <a:pPr lvl="1"/>
            <a:r>
              <a:rPr lang="en-US" dirty="0"/>
              <a:t>Combined sewer overflows</a:t>
            </a:r>
          </a:p>
          <a:p>
            <a:pPr lvl="1"/>
            <a:r>
              <a:rPr lang="en-US" dirty="0"/>
              <a:t>Runoff from livestock and manure storage areas</a:t>
            </a:r>
          </a:p>
          <a:p>
            <a:r>
              <a:rPr lang="en-US" dirty="0"/>
              <a:t>Potential impacts </a:t>
            </a:r>
          </a:p>
          <a:p>
            <a:pPr lvl="1"/>
            <a:r>
              <a:rPr lang="en-US" dirty="0"/>
              <a:t>Health risks from disease-causing bacteria, viruses, and protozoans affecting uses like swimming, drinking, and fishing</a:t>
            </a:r>
          </a:p>
          <a:p>
            <a:pPr lvl="1"/>
            <a:r>
              <a:rPr lang="en-US" dirty="0"/>
              <a:t>May also be an indicator for elevated nutrients, leading to low dissolved oxygen from increased oxygen demand affecting aquatic life</a:t>
            </a:r>
          </a:p>
          <a:p>
            <a:pPr marL="0" indent="0">
              <a:buNone/>
            </a:pPr>
            <a:endParaRPr lang="en-US" dirty="0"/>
          </a:p>
          <a:p>
            <a:pPr lvl="1"/>
            <a:endParaRPr lang="en-US" sz="2800" dirty="0"/>
          </a:p>
        </p:txBody>
      </p:sp>
      <p:pic>
        <p:nvPicPr>
          <p:cNvPr id="4" name="Picture 4" descr="Photo of petri dish with four yellow dots">
            <a:extLst>
              <a:ext uri="{FF2B5EF4-FFF2-40B4-BE49-F238E27FC236}">
                <a16:creationId xmlns:a16="http://schemas.microsoft.com/office/drawing/2014/main" id="{71A1C158-3D9E-43BA-93C8-7ED7414B7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92881"/>
            <a:ext cx="310832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hoto of petri dish">
            <a:extLst>
              <a:ext uri="{FF2B5EF4-FFF2-40B4-BE49-F238E27FC236}">
                <a16:creationId xmlns:a16="http://schemas.microsoft.com/office/drawing/2014/main" id="{AE5A72EE-95BD-4F99-A8DA-5FA256CE3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2478881"/>
            <a:ext cx="3108325"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hoto of petri dish with hundreds of yellow dots">
            <a:extLst>
              <a:ext uri="{FF2B5EF4-FFF2-40B4-BE49-F238E27FC236}">
                <a16:creationId xmlns:a16="http://schemas.microsoft.com/office/drawing/2014/main" id="{603EEAB8-1176-4F6C-A8D4-5FF9280BC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4688681"/>
            <a:ext cx="31083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0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0EE9-B5A3-49AE-97B7-05E259E706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8CF2B7-6FC2-4885-8627-4439083DF4D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D3F945-414B-4286-9B52-246319B268B1}"/>
              </a:ext>
            </a:extLst>
          </p:cNvPr>
          <p:cNvPicPr>
            <a:picLocks noChangeAspect="1"/>
          </p:cNvPicPr>
          <p:nvPr/>
        </p:nvPicPr>
        <p:blipFill rotWithShape="1">
          <a:blip r:embed="rId3"/>
          <a:srcRect l="12826" r="13043"/>
          <a:stretch/>
        </p:blipFill>
        <p:spPr>
          <a:xfrm>
            <a:off x="0" y="0"/>
            <a:ext cx="12191999" cy="6858000"/>
          </a:xfrm>
          <a:prstGeom prst="rect">
            <a:avLst/>
          </a:prstGeom>
        </p:spPr>
      </p:pic>
    </p:spTree>
    <p:extLst>
      <p:ext uri="{BB962C8B-B14F-4D97-AF65-F5344CB8AC3E}">
        <p14:creationId xmlns:p14="http://schemas.microsoft.com/office/powerpoint/2010/main" val="3899045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685-6DE3-4F58-9040-989347F15A7C}"/>
              </a:ext>
            </a:extLst>
          </p:cNvPr>
          <p:cNvSpPr>
            <a:spLocks noGrp="1"/>
          </p:cNvSpPr>
          <p:nvPr>
            <p:ph type="title"/>
          </p:nvPr>
        </p:nvSpPr>
        <p:spPr>
          <a:xfrm>
            <a:off x="520300" y="199545"/>
            <a:ext cx="10515600" cy="1325563"/>
          </a:xfrm>
        </p:spPr>
        <p:txBody>
          <a:bodyPr>
            <a:normAutofit/>
          </a:bodyPr>
          <a:lstStyle/>
          <a:p>
            <a:r>
              <a:rPr lang="en-US" b="1" dirty="0"/>
              <a:t>Biological Data: Macroinvertebrates</a:t>
            </a:r>
            <a:endParaRPr lang="en-US" dirty="0"/>
          </a:p>
        </p:txBody>
      </p:sp>
      <p:sp>
        <p:nvSpPr>
          <p:cNvPr id="3" name="Content Placeholder 2">
            <a:extLst>
              <a:ext uri="{FF2B5EF4-FFF2-40B4-BE49-F238E27FC236}">
                <a16:creationId xmlns:a16="http://schemas.microsoft.com/office/drawing/2014/main" id="{40957E82-DF85-4BCD-907B-7BC9CAFF8382}"/>
              </a:ext>
            </a:extLst>
          </p:cNvPr>
          <p:cNvSpPr>
            <a:spLocks noGrp="1"/>
          </p:cNvSpPr>
          <p:nvPr>
            <p:ph idx="1"/>
          </p:nvPr>
        </p:nvSpPr>
        <p:spPr>
          <a:xfrm>
            <a:off x="467514" y="1273317"/>
            <a:ext cx="11724486" cy="5385138"/>
          </a:xfrm>
        </p:spPr>
        <p:txBody>
          <a:bodyPr>
            <a:normAutofit/>
          </a:bodyPr>
          <a:lstStyle/>
          <a:p>
            <a:pPr lvl="1"/>
            <a:r>
              <a:rPr lang="en-US" sz="4000" dirty="0"/>
              <a:t>Animals without a backbone that can be seen with the naked eye, usually bottom-dwellers</a:t>
            </a:r>
          </a:p>
          <a:p>
            <a:pPr lvl="1"/>
            <a:r>
              <a:rPr lang="en-US" sz="4000" dirty="0"/>
              <a:t>Indicators of biological responses to stressors in a waterbody</a:t>
            </a:r>
            <a:endParaRPr lang="en-US" sz="3600" dirty="0"/>
          </a:p>
          <a:p>
            <a:pPr lvl="1"/>
            <a:r>
              <a:rPr lang="en-US" sz="4000" dirty="0"/>
              <a:t>Species present represent historical water quality</a:t>
            </a:r>
          </a:p>
          <a:p>
            <a:pPr lvl="1"/>
            <a:r>
              <a:rPr lang="en-US" sz="4000" dirty="0"/>
              <a:t>Measured through Index of Biotic Integrity (IBI)</a:t>
            </a:r>
          </a:p>
          <a:p>
            <a:pPr lvl="1"/>
            <a:r>
              <a:rPr lang="en-US" sz="4000" dirty="0"/>
              <a:t>Sources of primary stressors</a:t>
            </a:r>
          </a:p>
        </p:txBody>
      </p:sp>
    </p:spTree>
    <p:extLst>
      <p:ext uri="{BB962C8B-B14F-4D97-AF65-F5344CB8AC3E}">
        <p14:creationId xmlns:p14="http://schemas.microsoft.com/office/powerpoint/2010/main" val="266680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54D9-7151-4F9D-8F8D-FCE7F9FD37D1}"/>
              </a:ext>
            </a:extLst>
          </p:cNvPr>
          <p:cNvSpPr>
            <a:spLocks noGrp="1"/>
          </p:cNvSpPr>
          <p:nvPr>
            <p:ph type="title"/>
          </p:nvPr>
        </p:nvSpPr>
        <p:spPr>
          <a:xfrm>
            <a:off x="350471" y="2510248"/>
            <a:ext cx="10515600" cy="1325563"/>
          </a:xfrm>
        </p:spPr>
        <p:txBody>
          <a:bodyPr>
            <a:normAutofit/>
          </a:bodyPr>
          <a:lstStyle/>
          <a:p>
            <a:r>
              <a:rPr lang="en-US" sz="5400" dirty="0"/>
              <a:t>Habitat Data </a:t>
            </a:r>
          </a:p>
        </p:txBody>
      </p:sp>
      <p:sp>
        <p:nvSpPr>
          <p:cNvPr id="3" name="Content Placeholder 2">
            <a:extLst>
              <a:ext uri="{FF2B5EF4-FFF2-40B4-BE49-F238E27FC236}">
                <a16:creationId xmlns:a16="http://schemas.microsoft.com/office/drawing/2014/main" id="{3FB45E6A-2B31-4130-9029-B3238F7F52C0}"/>
              </a:ext>
            </a:extLst>
          </p:cNvPr>
          <p:cNvSpPr>
            <a:spLocks noGrp="1"/>
          </p:cNvSpPr>
          <p:nvPr>
            <p:ph idx="1"/>
          </p:nvPr>
        </p:nvSpPr>
        <p:spPr>
          <a:xfrm>
            <a:off x="3737112" y="1024759"/>
            <a:ext cx="8233215" cy="5903211"/>
          </a:xfrm>
        </p:spPr>
        <p:txBody>
          <a:bodyPr>
            <a:normAutofit/>
          </a:bodyPr>
          <a:lstStyle/>
          <a:p>
            <a:pPr lvl="1"/>
            <a:r>
              <a:rPr lang="en-US" sz="3600" dirty="0"/>
              <a:t>Condition of existing aquatic habitat</a:t>
            </a:r>
          </a:p>
          <a:p>
            <a:pPr lvl="1"/>
            <a:r>
              <a:rPr lang="en-US" sz="3600" dirty="0"/>
              <a:t>Measured via parameter-specific indices</a:t>
            </a:r>
          </a:p>
          <a:p>
            <a:pPr lvl="1"/>
            <a:r>
              <a:rPr lang="en-US" sz="3600" dirty="0"/>
              <a:t>Based on regional reference conditions </a:t>
            </a:r>
          </a:p>
          <a:p>
            <a:pPr lvl="1"/>
            <a:r>
              <a:rPr lang="en-US" sz="3600" dirty="0"/>
              <a:t>In-stream characteristics</a:t>
            </a:r>
          </a:p>
          <a:p>
            <a:pPr lvl="1"/>
            <a:r>
              <a:rPr lang="en-US" sz="3600" dirty="0"/>
              <a:t>Stream bank and channel characteristics</a:t>
            </a:r>
          </a:p>
          <a:p>
            <a:pPr lvl="1"/>
            <a:r>
              <a:rPr lang="en-US" sz="3600" dirty="0"/>
              <a:t>Indicator of habitat degradation by human activities</a:t>
            </a:r>
          </a:p>
        </p:txBody>
      </p:sp>
    </p:spTree>
    <p:extLst>
      <p:ext uri="{BB962C8B-B14F-4D97-AF65-F5344CB8AC3E}">
        <p14:creationId xmlns:p14="http://schemas.microsoft.com/office/powerpoint/2010/main" val="101449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8915-06C2-4FC8-A421-A8D4AD4339AC}"/>
              </a:ext>
            </a:extLst>
          </p:cNvPr>
          <p:cNvSpPr>
            <a:spLocks noGrp="1"/>
          </p:cNvSpPr>
          <p:nvPr>
            <p:ph type="title"/>
          </p:nvPr>
        </p:nvSpPr>
        <p:spPr>
          <a:xfrm>
            <a:off x="241852" y="-204719"/>
            <a:ext cx="10515600" cy="1325563"/>
          </a:xfrm>
        </p:spPr>
        <p:txBody>
          <a:bodyPr/>
          <a:lstStyle/>
          <a:p>
            <a:r>
              <a:rPr lang="en-US" dirty="0"/>
              <a:t>So . . . can we use any and all data we find?</a:t>
            </a:r>
          </a:p>
        </p:txBody>
      </p:sp>
      <p:sp>
        <p:nvSpPr>
          <p:cNvPr id="3" name="Content Placeholder 2">
            <a:extLst>
              <a:ext uri="{FF2B5EF4-FFF2-40B4-BE49-F238E27FC236}">
                <a16:creationId xmlns:a16="http://schemas.microsoft.com/office/drawing/2014/main" id="{E5D6B46E-639A-4480-81DE-AA4AEC2EC9F4}"/>
              </a:ext>
            </a:extLst>
          </p:cNvPr>
          <p:cNvSpPr>
            <a:spLocks noGrp="1"/>
          </p:cNvSpPr>
          <p:nvPr>
            <p:ph idx="1"/>
          </p:nvPr>
        </p:nvSpPr>
        <p:spPr>
          <a:xfrm>
            <a:off x="427383" y="1120844"/>
            <a:ext cx="6834808" cy="5637765"/>
          </a:xfrm>
        </p:spPr>
        <p:txBody>
          <a:bodyPr>
            <a:normAutofit fontScale="85000" lnSpcReduction="20000"/>
          </a:bodyPr>
          <a:lstStyle/>
          <a:p>
            <a:r>
              <a:rPr lang="en-US" sz="3200" dirty="0"/>
              <a:t>There are LOTS of data out there</a:t>
            </a:r>
          </a:p>
          <a:p>
            <a:pPr lvl="1"/>
            <a:r>
              <a:rPr lang="en-US" sz="2800" dirty="0"/>
              <a:t>Tribal data, university data, watershed group data, state data, federal data, etc.</a:t>
            </a:r>
          </a:p>
          <a:p>
            <a:r>
              <a:rPr lang="en-US" sz="3200" dirty="0"/>
              <a:t>Before using the data: </a:t>
            </a:r>
          </a:p>
          <a:p>
            <a:pPr lvl="1"/>
            <a:r>
              <a:rPr lang="en-US" sz="2800" dirty="0"/>
              <a:t>How is your tribe generating quality data? Such as:</a:t>
            </a:r>
          </a:p>
          <a:p>
            <a:pPr lvl="2"/>
            <a:r>
              <a:rPr lang="en-US" sz="2400" dirty="0"/>
              <a:t>Do you calibrate your field sensors?</a:t>
            </a:r>
          </a:p>
          <a:p>
            <a:pPr lvl="2"/>
            <a:r>
              <a:rPr lang="en-US" sz="2400" dirty="0"/>
              <a:t>Do you have documented field and lab protocols?</a:t>
            </a:r>
          </a:p>
          <a:p>
            <a:pPr lvl="2"/>
            <a:r>
              <a:rPr lang="en-US" sz="2400" dirty="0"/>
              <a:t>QAPP in place?</a:t>
            </a:r>
          </a:p>
          <a:p>
            <a:pPr lvl="3"/>
            <a:r>
              <a:rPr lang="en-US" sz="2200" dirty="0"/>
              <a:t>Established Data Quality Objects?</a:t>
            </a:r>
          </a:p>
          <a:p>
            <a:pPr lvl="3"/>
            <a:r>
              <a:rPr lang="en-US" sz="2200" dirty="0"/>
              <a:t>Do you perform QA of results?</a:t>
            </a:r>
          </a:p>
          <a:p>
            <a:pPr lvl="1"/>
            <a:r>
              <a:rPr lang="en-US" sz="2800" dirty="0"/>
              <a:t>How can you assess the quality of outside data? Such as:</a:t>
            </a:r>
          </a:p>
          <a:p>
            <a:pPr lvl="2"/>
            <a:r>
              <a:rPr lang="en-US" sz="2400" dirty="0"/>
              <a:t>Who collected it?</a:t>
            </a:r>
          </a:p>
          <a:p>
            <a:pPr lvl="2"/>
            <a:r>
              <a:rPr lang="en-US" sz="2400" dirty="0"/>
              <a:t>Where was it collected?</a:t>
            </a:r>
          </a:p>
          <a:p>
            <a:pPr lvl="2"/>
            <a:r>
              <a:rPr lang="en-US" sz="2400" dirty="0"/>
              <a:t>How was it collected/analyzed?</a:t>
            </a:r>
          </a:p>
          <a:p>
            <a:pPr lvl="2"/>
            <a:r>
              <a:rPr lang="en-US" sz="2400" dirty="0"/>
              <a:t>How old is it?</a:t>
            </a:r>
          </a:p>
          <a:p>
            <a:pPr lvl="2"/>
            <a:r>
              <a:rPr lang="en-US" sz="2400" dirty="0"/>
              <a:t>How was it managed?</a:t>
            </a:r>
          </a:p>
        </p:txBody>
      </p:sp>
      <p:pic>
        <p:nvPicPr>
          <p:cNvPr id="4" name="Picture 3">
            <a:extLst>
              <a:ext uri="{FF2B5EF4-FFF2-40B4-BE49-F238E27FC236}">
                <a16:creationId xmlns:a16="http://schemas.microsoft.com/office/drawing/2014/main" id="{4A1BBA38-502A-4FAA-9FD7-10BB17BE2C10}"/>
              </a:ext>
            </a:extLst>
          </p:cNvPr>
          <p:cNvPicPr>
            <a:picLocks noChangeAspect="1"/>
          </p:cNvPicPr>
          <p:nvPr/>
        </p:nvPicPr>
        <p:blipFill rotWithShape="1">
          <a:blip r:embed="rId3"/>
          <a:srcRect l="36377" r="4058" b="1449"/>
          <a:stretch/>
        </p:blipFill>
        <p:spPr>
          <a:xfrm>
            <a:off x="7262191" y="1014826"/>
            <a:ext cx="4340126" cy="5385558"/>
          </a:xfrm>
          <a:prstGeom prst="rect">
            <a:avLst/>
          </a:prstGeom>
        </p:spPr>
      </p:pic>
    </p:spTree>
    <p:extLst>
      <p:ext uri="{BB962C8B-B14F-4D97-AF65-F5344CB8AC3E}">
        <p14:creationId xmlns:p14="http://schemas.microsoft.com/office/powerpoint/2010/main" val="309013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6BD2-FC27-411E-A49C-D7172142E41C}"/>
              </a:ext>
            </a:extLst>
          </p:cNvPr>
          <p:cNvSpPr>
            <a:spLocks noGrp="1"/>
          </p:cNvSpPr>
          <p:nvPr>
            <p:ph type="title"/>
          </p:nvPr>
        </p:nvSpPr>
        <p:spPr>
          <a:xfrm>
            <a:off x="368300" y="136162"/>
            <a:ext cx="10515600" cy="1325563"/>
          </a:xfrm>
        </p:spPr>
        <p:txBody>
          <a:bodyPr>
            <a:normAutofit/>
          </a:bodyPr>
          <a:lstStyle/>
          <a:p>
            <a:r>
              <a:rPr lang="en-US" sz="4800" dirty="0"/>
              <a:t>Considerations for Assessing Data</a:t>
            </a:r>
          </a:p>
        </p:txBody>
      </p:sp>
      <p:sp>
        <p:nvSpPr>
          <p:cNvPr id="3" name="Content Placeholder 2">
            <a:extLst>
              <a:ext uri="{FF2B5EF4-FFF2-40B4-BE49-F238E27FC236}">
                <a16:creationId xmlns:a16="http://schemas.microsoft.com/office/drawing/2014/main" id="{562F31F3-6E5D-44CB-9F55-A4F07E02C9FF}"/>
              </a:ext>
            </a:extLst>
          </p:cNvPr>
          <p:cNvSpPr>
            <a:spLocks noGrp="1"/>
          </p:cNvSpPr>
          <p:nvPr>
            <p:ph idx="1"/>
          </p:nvPr>
        </p:nvSpPr>
        <p:spPr>
          <a:xfrm>
            <a:off x="-150724" y="1461725"/>
            <a:ext cx="10717656" cy="4909094"/>
          </a:xfrm>
        </p:spPr>
        <p:txBody>
          <a:bodyPr>
            <a:normAutofit/>
          </a:bodyPr>
          <a:lstStyle/>
          <a:p>
            <a:pPr lvl="1"/>
            <a:r>
              <a:rPr lang="en-US" sz="3600" dirty="0"/>
              <a:t>How are water quality data managed? </a:t>
            </a:r>
          </a:p>
          <a:p>
            <a:pPr lvl="2"/>
            <a:r>
              <a:rPr lang="en-US" sz="3200" dirty="0"/>
              <a:t>Hard copy v. electronic management</a:t>
            </a:r>
          </a:p>
          <a:p>
            <a:pPr lvl="2"/>
            <a:r>
              <a:rPr lang="en-US" sz="3200" dirty="0"/>
              <a:t>Consistency among parameters over time for analysis</a:t>
            </a:r>
          </a:p>
          <a:p>
            <a:pPr lvl="1"/>
            <a:r>
              <a:rPr lang="en-US" sz="3600" dirty="0"/>
              <a:t>Does each data set have supporting metadata? </a:t>
            </a:r>
          </a:p>
          <a:p>
            <a:pPr lvl="2"/>
            <a:r>
              <a:rPr lang="en-US" sz="3200" dirty="0"/>
              <a:t>Documents when, where, why, how of sampling</a:t>
            </a:r>
          </a:p>
          <a:p>
            <a:pPr lvl="2"/>
            <a:r>
              <a:rPr lang="en-US" sz="3200" dirty="0"/>
              <a:t>Allows comparability of data over time</a:t>
            </a:r>
          </a:p>
          <a:p>
            <a:pPr lvl="2"/>
            <a:r>
              <a:rPr lang="en-US" sz="3200" dirty="0"/>
              <a:t>Enhances validity </a:t>
            </a:r>
          </a:p>
          <a:p>
            <a:pPr lvl="2"/>
            <a:r>
              <a:rPr lang="en-US" sz="3200" dirty="0"/>
              <a:t>Explains irregularities </a:t>
            </a:r>
          </a:p>
          <a:p>
            <a:pPr lvl="2"/>
            <a:r>
              <a:rPr lang="en-US" sz="3200" dirty="0"/>
              <a:t>Ability to combine data/comparable </a:t>
            </a:r>
          </a:p>
          <a:p>
            <a:pPr lvl="2"/>
            <a:endParaRPr lang="en-US" sz="3200" dirty="0"/>
          </a:p>
        </p:txBody>
      </p:sp>
      <p:pic>
        <p:nvPicPr>
          <p:cNvPr id="4" name="Picture 3">
            <a:extLst>
              <a:ext uri="{FF2B5EF4-FFF2-40B4-BE49-F238E27FC236}">
                <a16:creationId xmlns:a16="http://schemas.microsoft.com/office/drawing/2014/main" id="{0BC6EC3F-DEA5-4905-8EF2-679F2724A6EC}"/>
              </a:ext>
            </a:extLst>
          </p:cNvPr>
          <p:cNvPicPr>
            <a:picLocks noChangeAspect="1"/>
          </p:cNvPicPr>
          <p:nvPr/>
        </p:nvPicPr>
        <p:blipFill>
          <a:blip r:embed="rId3"/>
          <a:stretch>
            <a:fillRect/>
          </a:stretch>
        </p:blipFill>
        <p:spPr>
          <a:xfrm>
            <a:off x="7818780" y="4435683"/>
            <a:ext cx="4147931" cy="2333211"/>
          </a:xfrm>
          <a:prstGeom prst="rect">
            <a:avLst/>
          </a:prstGeom>
        </p:spPr>
      </p:pic>
    </p:spTree>
    <p:extLst>
      <p:ext uri="{BB962C8B-B14F-4D97-AF65-F5344CB8AC3E}">
        <p14:creationId xmlns:p14="http://schemas.microsoft.com/office/powerpoint/2010/main" val="350957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6BD2-FC27-411E-A49C-D7172142E41C}"/>
              </a:ext>
            </a:extLst>
          </p:cNvPr>
          <p:cNvSpPr>
            <a:spLocks noGrp="1"/>
          </p:cNvSpPr>
          <p:nvPr>
            <p:ph type="title"/>
          </p:nvPr>
        </p:nvSpPr>
        <p:spPr>
          <a:xfrm>
            <a:off x="275535" y="136162"/>
            <a:ext cx="10515600" cy="1325563"/>
          </a:xfrm>
        </p:spPr>
        <p:txBody>
          <a:bodyPr>
            <a:normAutofit/>
          </a:bodyPr>
          <a:lstStyle/>
          <a:p>
            <a:r>
              <a:rPr lang="en-US" sz="4800" b="1" dirty="0"/>
              <a:t>Considerations for Assessing Tribal Data</a:t>
            </a:r>
          </a:p>
        </p:txBody>
      </p:sp>
      <p:sp>
        <p:nvSpPr>
          <p:cNvPr id="3" name="Content Placeholder 2">
            <a:extLst>
              <a:ext uri="{FF2B5EF4-FFF2-40B4-BE49-F238E27FC236}">
                <a16:creationId xmlns:a16="http://schemas.microsoft.com/office/drawing/2014/main" id="{562F31F3-6E5D-44CB-9F55-A4F07E02C9FF}"/>
              </a:ext>
            </a:extLst>
          </p:cNvPr>
          <p:cNvSpPr>
            <a:spLocks noGrp="1"/>
          </p:cNvSpPr>
          <p:nvPr>
            <p:ph idx="1"/>
          </p:nvPr>
        </p:nvSpPr>
        <p:spPr>
          <a:xfrm>
            <a:off x="-309750" y="1461725"/>
            <a:ext cx="9639280" cy="5260113"/>
          </a:xfrm>
        </p:spPr>
        <p:txBody>
          <a:bodyPr>
            <a:normAutofit/>
          </a:bodyPr>
          <a:lstStyle/>
          <a:p>
            <a:pPr lvl="1"/>
            <a:r>
              <a:rPr lang="en-US" sz="3600" dirty="0"/>
              <a:t>Are there procedures for validating data?</a:t>
            </a:r>
          </a:p>
          <a:p>
            <a:pPr lvl="2"/>
            <a:r>
              <a:rPr lang="en-US" sz="3200" dirty="0"/>
              <a:t>Decision points to accept, reject, or qualify data</a:t>
            </a:r>
          </a:p>
          <a:p>
            <a:pPr lvl="2"/>
            <a:r>
              <a:rPr lang="en-US" sz="3200" dirty="0"/>
              <a:t>Procedures could include:</a:t>
            </a:r>
          </a:p>
          <a:p>
            <a:pPr lvl="3"/>
            <a:r>
              <a:rPr lang="en-US" sz="3000" dirty="0"/>
              <a:t>Examining results for high/low results</a:t>
            </a:r>
          </a:p>
          <a:p>
            <a:pPr lvl="3"/>
            <a:r>
              <a:rPr lang="en-US" sz="3000" dirty="0"/>
              <a:t>Checking calculations</a:t>
            </a:r>
          </a:p>
          <a:p>
            <a:pPr lvl="3"/>
            <a:r>
              <a:rPr lang="en-US" sz="3000" dirty="0"/>
              <a:t>Calculating precision &amp; accuracy </a:t>
            </a:r>
          </a:p>
          <a:p>
            <a:pPr marL="1371600" lvl="3" indent="0">
              <a:buNone/>
            </a:pPr>
            <a:r>
              <a:rPr lang="en-US" sz="3000" dirty="0"/>
              <a:t>    of instruments</a:t>
            </a:r>
          </a:p>
          <a:p>
            <a:pPr lvl="1"/>
            <a:r>
              <a:rPr lang="en-US" sz="3600" dirty="0"/>
              <a:t>Are data adequate for a water quality assessment? </a:t>
            </a:r>
          </a:p>
        </p:txBody>
      </p:sp>
      <p:pic>
        <p:nvPicPr>
          <p:cNvPr id="4" name="Picture 4">
            <a:extLst>
              <a:ext uri="{FF2B5EF4-FFF2-40B4-BE49-F238E27FC236}">
                <a16:creationId xmlns:a16="http://schemas.microsoft.com/office/drawing/2014/main" id="{828A080C-8795-4D3C-8E06-7D803DD6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4" t="-3993" r="-372" b="-1004"/>
          <a:stretch>
            <a:fillRect/>
          </a:stretch>
        </p:blipFill>
        <p:spPr bwMode="auto">
          <a:xfrm>
            <a:off x="7582176" y="2687642"/>
            <a:ext cx="4450797" cy="37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63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3B71B-F923-4BE8-B762-B5C8FACEE754}"/>
              </a:ext>
            </a:extLst>
          </p:cNvPr>
          <p:cNvSpPr>
            <a:spLocks noGrp="1"/>
          </p:cNvSpPr>
          <p:nvPr>
            <p:ph type="title"/>
          </p:nvPr>
        </p:nvSpPr>
        <p:spPr>
          <a:xfrm>
            <a:off x="-6874" y="653882"/>
            <a:ext cx="3364832" cy="5201486"/>
          </a:xfrm>
        </p:spPr>
        <p:txBody>
          <a:bodyPr>
            <a:normAutofit/>
          </a:bodyPr>
          <a:lstStyle/>
          <a:p>
            <a:pPr algn="ctr"/>
            <a:r>
              <a:rPr lang="en-US" sz="5000" b="1" dirty="0"/>
              <a:t>Module 2: Learning Objectives</a:t>
            </a:r>
          </a:p>
        </p:txBody>
      </p:sp>
      <p:sp>
        <p:nvSpPr>
          <p:cNvPr id="3" name="Content Placeholder 2">
            <a:extLst>
              <a:ext uri="{FF2B5EF4-FFF2-40B4-BE49-F238E27FC236}">
                <a16:creationId xmlns:a16="http://schemas.microsoft.com/office/drawing/2014/main" id="{1AFC02D2-7C33-4E90-BBA0-590D489F63DA}"/>
              </a:ext>
            </a:extLst>
          </p:cNvPr>
          <p:cNvSpPr>
            <a:spLocks noGrp="1"/>
          </p:cNvSpPr>
          <p:nvPr>
            <p:ph idx="1"/>
          </p:nvPr>
        </p:nvSpPr>
        <p:spPr>
          <a:xfrm>
            <a:off x="3280229" y="446064"/>
            <a:ext cx="8708571" cy="6157936"/>
          </a:xfrm>
        </p:spPr>
        <p:txBody>
          <a:bodyPr>
            <a:noAutofit/>
          </a:bodyPr>
          <a:lstStyle/>
          <a:p>
            <a:pPr lvl="0"/>
            <a:r>
              <a:rPr lang="en-US" sz="3600" dirty="0">
                <a:solidFill>
                  <a:schemeClr val="tx2">
                    <a:lumMod val="90000"/>
                  </a:schemeClr>
                </a:solidFill>
              </a:rPr>
              <a:t>To understand the potential data sources and formats that may be available from both the Tribe and other data partners for use in producing a water quality assessment</a:t>
            </a:r>
          </a:p>
          <a:p>
            <a:pPr lvl="0"/>
            <a:r>
              <a:rPr lang="en-US" sz="3600" dirty="0">
                <a:solidFill>
                  <a:schemeClr val="tx2">
                    <a:lumMod val="90000"/>
                  </a:schemeClr>
                </a:solidFill>
              </a:rPr>
              <a:t>To identify the factors that can affect the quality of data used for a water quality assessment</a:t>
            </a:r>
          </a:p>
          <a:p>
            <a:pPr lvl="0"/>
            <a:r>
              <a:rPr lang="en-US" sz="3600" dirty="0">
                <a:solidFill>
                  <a:schemeClr val="tx2">
                    <a:lumMod val="90000"/>
                  </a:schemeClr>
                </a:solidFill>
              </a:rPr>
              <a:t>To understand the limitations of data that do not meet a Tribe’s data quality objectives, and how to document known data quality issues </a:t>
            </a:r>
          </a:p>
          <a:p>
            <a:pPr lvl="0"/>
            <a:endParaRPr lang="en-US" sz="3600" dirty="0">
              <a:solidFill>
                <a:schemeClr val="tx2">
                  <a:lumMod val="90000"/>
                </a:schemeClr>
              </a:solidFill>
            </a:endParaRPr>
          </a:p>
        </p:txBody>
      </p:sp>
    </p:spTree>
    <p:extLst>
      <p:ext uri="{BB962C8B-B14F-4D97-AF65-F5344CB8AC3E}">
        <p14:creationId xmlns:p14="http://schemas.microsoft.com/office/powerpoint/2010/main" val="54504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D474-B738-485C-9060-0F06D7260933}"/>
              </a:ext>
            </a:extLst>
          </p:cNvPr>
          <p:cNvSpPr>
            <a:spLocks noGrp="1"/>
          </p:cNvSpPr>
          <p:nvPr>
            <p:ph type="title"/>
          </p:nvPr>
        </p:nvSpPr>
        <p:spPr>
          <a:xfrm>
            <a:off x="374374" y="18255"/>
            <a:ext cx="10515600" cy="1325563"/>
          </a:xfrm>
        </p:spPr>
        <p:txBody>
          <a:bodyPr/>
          <a:lstStyle/>
          <a:p>
            <a:r>
              <a:rPr lang="en-US" dirty="0"/>
              <a:t>A note about tribal data</a:t>
            </a:r>
          </a:p>
        </p:txBody>
      </p:sp>
      <p:sp>
        <p:nvSpPr>
          <p:cNvPr id="3" name="Content Placeholder 2">
            <a:extLst>
              <a:ext uri="{FF2B5EF4-FFF2-40B4-BE49-F238E27FC236}">
                <a16:creationId xmlns:a16="http://schemas.microsoft.com/office/drawing/2014/main" id="{51C65B1B-3539-4BAA-9BE1-EB2770AE5D9C}"/>
              </a:ext>
            </a:extLst>
          </p:cNvPr>
          <p:cNvSpPr>
            <a:spLocks noGrp="1"/>
          </p:cNvSpPr>
          <p:nvPr>
            <p:ph idx="1"/>
          </p:nvPr>
        </p:nvSpPr>
        <p:spPr>
          <a:xfrm>
            <a:off x="241852" y="1193041"/>
            <a:ext cx="7470913" cy="5646704"/>
          </a:xfrm>
        </p:spPr>
        <p:txBody>
          <a:bodyPr>
            <a:normAutofit fontScale="92500"/>
          </a:bodyPr>
          <a:lstStyle/>
          <a:p>
            <a:r>
              <a:rPr lang="en-US" sz="3200" dirty="0"/>
              <a:t>Tribes need established procedures for:</a:t>
            </a:r>
          </a:p>
          <a:p>
            <a:pPr lvl="1"/>
            <a:r>
              <a:rPr lang="en-US" sz="2800" dirty="0"/>
              <a:t>Providing data stewardship – who will oversee the collection, management and storage of data, and how will it be done?</a:t>
            </a:r>
          </a:p>
          <a:p>
            <a:pPr lvl="1"/>
            <a:r>
              <a:rPr lang="en-US" sz="2800" dirty="0"/>
              <a:t>Protecting their data – storage of paper files, transferring results to electronic databases, maintaining backup databases</a:t>
            </a:r>
          </a:p>
          <a:p>
            <a:pPr lvl="1"/>
            <a:r>
              <a:rPr lang="en-US" sz="2800" dirty="0"/>
              <a:t>Encompasses data collection, analysis, evaluation, assessment and data management</a:t>
            </a:r>
          </a:p>
          <a:p>
            <a:r>
              <a:rPr lang="en-US" sz="3200" dirty="0"/>
              <a:t>Also:</a:t>
            </a:r>
          </a:p>
          <a:p>
            <a:pPr lvl="1"/>
            <a:r>
              <a:rPr lang="en-US" sz="2800" dirty="0"/>
              <a:t>Tribal data collected with 106 funding must be shared with EPA at the end of each grant cycle.</a:t>
            </a:r>
          </a:p>
          <a:p>
            <a:pPr lvl="1"/>
            <a:r>
              <a:rPr lang="en-US" sz="2800" dirty="0"/>
              <a:t>Tribal data collected using other resources does not have to be shared</a:t>
            </a:r>
          </a:p>
        </p:txBody>
      </p:sp>
      <p:pic>
        <p:nvPicPr>
          <p:cNvPr id="4" name="Picture 3">
            <a:extLst>
              <a:ext uri="{FF2B5EF4-FFF2-40B4-BE49-F238E27FC236}">
                <a16:creationId xmlns:a16="http://schemas.microsoft.com/office/drawing/2014/main" id="{640C26CD-FF30-42F7-AD2F-C8A1C2954D83}"/>
              </a:ext>
            </a:extLst>
          </p:cNvPr>
          <p:cNvPicPr>
            <a:picLocks noChangeAspect="1"/>
          </p:cNvPicPr>
          <p:nvPr/>
        </p:nvPicPr>
        <p:blipFill>
          <a:blip r:embed="rId3"/>
          <a:stretch>
            <a:fillRect/>
          </a:stretch>
        </p:blipFill>
        <p:spPr>
          <a:xfrm>
            <a:off x="8508702" y="18255"/>
            <a:ext cx="3019882" cy="6858000"/>
          </a:xfrm>
          <a:prstGeom prst="rect">
            <a:avLst/>
          </a:prstGeom>
        </p:spPr>
      </p:pic>
    </p:spTree>
    <p:extLst>
      <p:ext uri="{BB962C8B-B14F-4D97-AF65-F5344CB8AC3E}">
        <p14:creationId xmlns:p14="http://schemas.microsoft.com/office/powerpoint/2010/main" val="37546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7A1CA-19BA-40AB-AB6E-7D5323C1DA3B}"/>
              </a:ext>
            </a:extLst>
          </p:cNvPr>
          <p:cNvSpPr>
            <a:spLocks noGrp="1"/>
          </p:cNvSpPr>
          <p:nvPr>
            <p:ph type="title"/>
          </p:nvPr>
        </p:nvSpPr>
        <p:spPr>
          <a:xfrm>
            <a:off x="455080" y="219510"/>
            <a:ext cx="10910777" cy="1325563"/>
          </a:xfrm>
        </p:spPr>
        <p:txBody>
          <a:bodyPr/>
          <a:lstStyle/>
          <a:p>
            <a:r>
              <a:rPr lang="en-US" b="1" dirty="0"/>
              <a:t>Why Consider Other Data?</a:t>
            </a:r>
          </a:p>
        </p:txBody>
      </p:sp>
      <p:sp>
        <p:nvSpPr>
          <p:cNvPr id="3" name="Content Placeholder 2">
            <a:extLst>
              <a:ext uri="{FF2B5EF4-FFF2-40B4-BE49-F238E27FC236}">
                <a16:creationId xmlns:a16="http://schemas.microsoft.com/office/drawing/2014/main" id="{859AD24D-EF45-4971-81B5-4DD4447E8A0C}"/>
              </a:ext>
            </a:extLst>
          </p:cNvPr>
          <p:cNvSpPr>
            <a:spLocks noGrp="1"/>
          </p:cNvSpPr>
          <p:nvPr>
            <p:ph idx="1"/>
          </p:nvPr>
        </p:nvSpPr>
        <p:spPr>
          <a:xfrm>
            <a:off x="455080" y="1545073"/>
            <a:ext cx="5786693" cy="5053819"/>
          </a:xfrm>
        </p:spPr>
        <p:txBody>
          <a:bodyPr>
            <a:normAutofit fontScale="92500" lnSpcReduction="10000"/>
          </a:bodyPr>
          <a:lstStyle/>
          <a:p>
            <a:pPr lvl="0"/>
            <a:r>
              <a:rPr lang="en-US" sz="3200" dirty="0"/>
              <a:t>Might help to create a more comprehensive water quality assessment </a:t>
            </a:r>
          </a:p>
          <a:p>
            <a:pPr lvl="0"/>
            <a:r>
              <a:rPr lang="en-US" sz="3200" dirty="0"/>
              <a:t>To fill data gaps</a:t>
            </a:r>
          </a:p>
          <a:p>
            <a:pPr lvl="0"/>
            <a:r>
              <a:rPr lang="en-US" sz="3200" dirty="0"/>
              <a:t>To obtain other relevant information that supplements tribal data </a:t>
            </a:r>
          </a:p>
          <a:p>
            <a:pPr lvl="0"/>
            <a:r>
              <a:rPr lang="en-US" sz="3200" dirty="0"/>
              <a:t>Important for tribes interested in TAS for Section 303(d)</a:t>
            </a:r>
          </a:p>
          <a:p>
            <a:pPr lvl="0"/>
            <a:r>
              <a:rPr lang="en-US" sz="3200" dirty="0"/>
              <a:t>Supplement organizational monitoring for efficiency and cost savings</a:t>
            </a:r>
          </a:p>
          <a:p>
            <a:pPr marL="457200" lvl="1" indent="0">
              <a:buNone/>
            </a:pPr>
            <a:endParaRPr lang="en-US" sz="4400" dirty="0"/>
          </a:p>
          <a:p>
            <a:pPr lvl="1"/>
            <a:endParaRPr lang="en-US" sz="4400" dirty="0"/>
          </a:p>
        </p:txBody>
      </p:sp>
      <p:pic>
        <p:nvPicPr>
          <p:cNvPr id="4" name="Picture 3">
            <a:extLst>
              <a:ext uri="{FF2B5EF4-FFF2-40B4-BE49-F238E27FC236}">
                <a16:creationId xmlns:a16="http://schemas.microsoft.com/office/drawing/2014/main" id="{2AB32237-F597-48E2-AEC1-053658665FCA}"/>
              </a:ext>
            </a:extLst>
          </p:cNvPr>
          <p:cNvPicPr>
            <a:picLocks noChangeAspect="1"/>
          </p:cNvPicPr>
          <p:nvPr/>
        </p:nvPicPr>
        <p:blipFill rotWithShape="1">
          <a:blip r:embed="rId3"/>
          <a:srcRect l="12501" t="22530" r="53695" b="12270"/>
          <a:stretch/>
        </p:blipFill>
        <p:spPr>
          <a:xfrm>
            <a:off x="6743102" y="1836274"/>
            <a:ext cx="4121426" cy="4471415"/>
          </a:xfrm>
          <a:prstGeom prst="rect">
            <a:avLst/>
          </a:prstGeom>
        </p:spPr>
      </p:pic>
      <p:sp>
        <p:nvSpPr>
          <p:cNvPr id="5" name="TextBox 4">
            <a:extLst>
              <a:ext uri="{FF2B5EF4-FFF2-40B4-BE49-F238E27FC236}">
                <a16:creationId xmlns:a16="http://schemas.microsoft.com/office/drawing/2014/main" id="{365A8B28-BA71-4CEC-AFAB-F9C7D8BACD43}"/>
              </a:ext>
            </a:extLst>
          </p:cNvPr>
          <p:cNvSpPr txBox="1"/>
          <p:nvPr/>
        </p:nvSpPr>
        <p:spPr>
          <a:xfrm>
            <a:off x="9579721" y="2955472"/>
            <a:ext cx="685800" cy="584775"/>
          </a:xfrm>
          <a:prstGeom prst="rect">
            <a:avLst/>
          </a:prstGeom>
          <a:noFill/>
        </p:spPr>
        <p:txBody>
          <a:bodyPr wrap="square" rtlCol="0">
            <a:spAutoFit/>
          </a:bodyPr>
          <a:lstStyle/>
          <a:p>
            <a:r>
              <a:rPr lang="en-US" sz="1600" dirty="0">
                <a:solidFill>
                  <a:schemeClr val="bg1"/>
                </a:solidFill>
              </a:rPr>
              <a:t>USGS Gage</a:t>
            </a:r>
          </a:p>
        </p:txBody>
      </p:sp>
      <p:sp>
        <p:nvSpPr>
          <p:cNvPr id="6" name="TextBox 5">
            <a:extLst>
              <a:ext uri="{FF2B5EF4-FFF2-40B4-BE49-F238E27FC236}">
                <a16:creationId xmlns:a16="http://schemas.microsoft.com/office/drawing/2014/main" id="{12C2925F-7F65-49EE-BF14-23B091748255}"/>
              </a:ext>
            </a:extLst>
          </p:cNvPr>
          <p:cNvSpPr txBox="1"/>
          <p:nvPr/>
        </p:nvSpPr>
        <p:spPr>
          <a:xfrm>
            <a:off x="9465421" y="4218939"/>
            <a:ext cx="685800" cy="584775"/>
          </a:xfrm>
          <a:prstGeom prst="rect">
            <a:avLst/>
          </a:prstGeom>
          <a:noFill/>
        </p:spPr>
        <p:txBody>
          <a:bodyPr wrap="square" rtlCol="0">
            <a:spAutoFit/>
          </a:bodyPr>
          <a:lstStyle/>
          <a:p>
            <a:r>
              <a:rPr lang="en-US" sz="1600" dirty="0">
                <a:solidFill>
                  <a:schemeClr val="bg1"/>
                </a:solidFill>
              </a:rPr>
              <a:t>Tribe Site</a:t>
            </a:r>
          </a:p>
        </p:txBody>
      </p:sp>
      <p:sp>
        <p:nvSpPr>
          <p:cNvPr id="7" name="TextBox 6">
            <a:extLst>
              <a:ext uri="{FF2B5EF4-FFF2-40B4-BE49-F238E27FC236}">
                <a16:creationId xmlns:a16="http://schemas.microsoft.com/office/drawing/2014/main" id="{4393ED87-A375-4D91-808C-B534E500A4D7}"/>
              </a:ext>
            </a:extLst>
          </p:cNvPr>
          <p:cNvSpPr txBox="1"/>
          <p:nvPr/>
        </p:nvSpPr>
        <p:spPr>
          <a:xfrm>
            <a:off x="9236821" y="5149015"/>
            <a:ext cx="685800" cy="584775"/>
          </a:xfrm>
          <a:prstGeom prst="rect">
            <a:avLst/>
          </a:prstGeom>
          <a:noFill/>
        </p:spPr>
        <p:txBody>
          <a:bodyPr wrap="square" rtlCol="0">
            <a:spAutoFit/>
          </a:bodyPr>
          <a:lstStyle/>
          <a:p>
            <a:r>
              <a:rPr lang="en-US" sz="1600" dirty="0">
                <a:solidFill>
                  <a:schemeClr val="bg1"/>
                </a:solidFill>
              </a:rPr>
              <a:t>Tribe Site</a:t>
            </a:r>
          </a:p>
        </p:txBody>
      </p:sp>
    </p:spTree>
    <p:extLst>
      <p:ext uri="{BB962C8B-B14F-4D97-AF65-F5344CB8AC3E}">
        <p14:creationId xmlns:p14="http://schemas.microsoft.com/office/powerpoint/2010/main" val="2543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D214-3D65-4A8F-B564-BDC25D1912F2}"/>
              </a:ext>
            </a:extLst>
          </p:cNvPr>
          <p:cNvSpPr>
            <a:spLocks noGrp="1"/>
          </p:cNvSpPr>
          <p:nvPr>
            <p:ph type="title"/>
          </p:nvPr>
        </p:nvSpPr>
        <p:spPr>
          <a:xfrm>
            <a:off x="487326" y="215154"/>
            <a:ext cx="10515600" cy="1237473"/>
          </a:xfrm>
        </p:spPr>
        <p:txBody>
          <a:bodyPr>
            <a:normAutofit fontScale="90000"/>
          </a:bodyPr>
          <a:lstStyle/>
          <a:p>
            <a:r>
              <a:rPr lang="en-US" b="1" dirty="0"/>
              <a:t>What Other Types of Data Can Tribes Consider? </a:t>
            </a:r>
            <a:endParaRPr lang="en-US" dirty="0"/>
          </a:p>
        </p:txBody>
      </p:sp>
      <p:sp>
        <p:nvSpPr>
          <p:cNvPr id="3" name="Content Placeholder 2">
            <a:extLst>
              <a:ext uri="{FF2B5EF4-FFF2-40B4-BE49-F238E27FC236}">
                <a16:creationId xmlns:a16="http://schemas.microsoft.com/office/drawing/2014/main" id="{4721BFD5-0B1B-426C-9BFF-AB1D0B029505}"/>
              </a:ext>
            </a:extLst>
          </p:cNvPr>
          <p:cNvSpPr>
            <a:spLocks noGrp="1"/>
          </p:cNvSpPr>
          <p:nvPr>
            <p:ph idx="1"/>
          </p:nvPr>
        </p:nvSpPr>
        <p:spPr>
          <a:xfrm>
            <a:off x="778977" y="1682564"/>
            <a:ext cx="7391400" cy="4603399"/>
          </a:xfrm>
        </p:spPr>
        <p:txBody>
          <a:bodyPr>
            <a:normAutofit fontScale="85000" lnSpcReduction="20000"/>
          </a:bodyPr>
          <a:lstStyle/>
          <a:p>
            <a:r>
              <a:rPr lang="en-US" sz="3600" dirty="0"/>
              <a:t>Volunteer monitoring data</a:t>
            </a:r>
          </a:p>
          <a:p>
            <a:r>
              <a:rPr lang="en-US" sz="3600" dirty="0"/>
              <a:t>Beach closure notices</a:t>
            </a:r>
          </a:p>
          <a:p>
            <a:r>
              <a:rPr lang="en-US" sz="3600" dirty="0"/>
              <a:t>Fish consumption advisories</a:t>
            </a:r>
          </a:p>
          <a:p>
            <a:r>
              <a:rPr lang="en-US" sz="3600" dirty="0"/>
              <a:t>Fish kills</a:t>
            </a:r>
          </a:p>
          <a:p>
            <a:r>
              <a:rPr lang="en-US" sz="3600" dirty="0"/>
              <a:t>Source water assessments</a:t>
            </a:r>
          </a:p>
          <a:p>
            <a:r>
              <a:rPr lang="en-US" sz="3600" dirty="0"/>
              <a:t>Waste site inventories</a:t>
            </a:r>
          </a:p>
          <a:p>
            <a:r>
              <a:rPr lang="en-US" sz="3600" dirty="0"/>
              <a:t>Land use/cover data </a:t>
            </a:r>
          </a:p>
          <a:p>
            <a:r>
              <a:rPr lang="en-US" sz="3600" dirty="0"/>
              <a:t>Hydrology, climate, geological studies/reports</a:t>
            </a:r>
          </a:p>
          <a:p>
            <a:r>
              <a:rPr lang="en-US" sz="3600" dirty="0"/>
              <a:t>And more!</a:t>
            </a:r>
          </a:p>
          <a:p>
            <a:endParaRPr lang="en-US" sz="3600" dirty="0"/>
          </a:p>
        </p:txBody>
      </p:sp>
      <p:pic>
        <p:nvPicPr>
          <p:cNvPr id="5122" name="Picture 2" descr="Image result for beach closing sign">
            <a:extLst>
              <a:ext uri="{FF2B5EF4-FFF2-40B4-BE49-F238E27FC236}">
                <a16:creationId xmlns:a16="http://schemas.microsoft.com/office/drawing/2014/main" id="{4CCB1F25-88CD-44BC-8934-4E368E95D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410" y="1325683"/>
            <a:ext cx="3538330" cy="531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529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10AA-FD18-43CC-9572-7A6AE5CFD88F}"/>
              </a:ext>
            </a:extLst>
          </p:cNvPr>
          <p:cNvSpPr>
            <a:spLocks noGrp="1"/>
          </p:cNvSpPr>
          <p:nvPr>
            <p:ph type="title"/>
          </p:nvPr>
        </p:nvSpPr>
        <p:spPr>
          <a:xfrm>
            <a:off x="501406" y="589224"/>
            <a:ext cx="10515600" cy="1325563"/>
          </a:xfrm>
        </p:spPr>
        <p:txBody>
          <a:bodyPr/>
          <a:lstStyle/>
          <a:p>
            <a:r>
              <a:rPr lang="en-US" b="1" dirty="0"/>
              <a:t>Possible Sources for Additional Water Quality Data: Federal Agencies</a:t>
            </a:r>
            <a:endParaRPr lang="en-US" dirty="0"/>
          </a:p>
        </p:txBody>
      </p:sp>
      <p:sp>
        <p:nvSpPr>
          <p:cNvPr id="4" name="Content Placeholder 3">
            <a:extLst>
              <a:ext uri="{FF2B5EF4-FFF2-40B4-BE49-F238E27FC236}">
                <a16:creationId xmlns:a16="http://schemas.microsoft.com/office/drawing/2014/main" id="{F72D1C31-B7DD-43C9-BC1F-09798498B4C2}"/>
              </a:ext>
            </a:extLst>
          </p:cNvPr>
          <p:cNvSpPr>
            <a:spLocks noGrp="1"/>
          </p:cNvSpPr>
          <p:nvPr>
            <p:ph sz="half" idx="1"/>
          </p:nvPr>
        </p:nvSpPr>
        <p:spPr>
          <a:xfrm>
            <a:off x="382137" y="2315955"/>
            <a:ext cx="11505063" cy="5032375"/>
          </a:xfrm>
        </p:spPr>
        <p:txBody>
          <a:bodyPr>
            <a:normAutofit/>
          </a:bodyPr>
          <a:lstStyle/>
          <a:p>
            <a:r>
              <a:rPr lang="en-US" sz="3600" dirty="0"/>
              <a:t>U.S. Environmental Protection Agency (ATTAINS, NARS)</a:t>
            </a:r>
          </a:p>
          <a:p>
            <a:r>
              <a:rPr lang="en-US" sz="3600" dirty="0"/>
              <a:t>EPA &amp; USGS Water Quality Portal (WQX/WQP)</a:t>
            </a:r>
          </a:p>
          <a:p>
            <a:r>
              <a:rPr lang="en-US" sz="3600" dirty="0"/>
              <a:t>U.S. Geological Survey </a:t>
            </a:r>
          </a:p>
          <a:p>
            <a:pPr marL="0" indent="0">
              <a:buNone/>
            </a:pPr>
            <a:endParaRPr lang="en-US" sz="3600" dirty="0"/>
          </a:p>
        </p:txBody>
      </p:sp>
      <p:pic>
        <p:nvPicPr>
          <p:cNvPr id="3" name="Picture 2">
            <a:extLst>
              <a:ext uri="{FF2B5EF4-FFF2-40B4-BE49-F238E27FC236}">
                <a16:creationId xmlns:a16="http://schemas.microsoft.com/office/drawing/2014/main" id="{0A579CC7-578D-4505-8144-EEBA0D10A8BE}"/>
              </a:ext>
            </a:extLst>
          </p:cNvPr>
          <p:cNvPicPr>
            <a:picLocks noChangeAspect="1"/>
          </p:cNvPicPr>
          <p:nvPr/>
        </p:nvPicPr>
        <p:blipFill>
          <a:blip r:embed="rId3"/>
          <a:stretch>
            <a:fillRect/>
          </a:stretch>
        </p:blipFill>
        <p:spPr>
          <a:xfrm>
            <a:off x="6325703" y="3543300"/>
            <a:ext cx="5680765" cy="3195430"/>
          </a:xfrm>
          <a:prstGeom prst="rect">
            <a:avLst/>
          </a:prstGeom>
        </p:spPr>
      </p:pic>
    </p:spTree>
    <p:extLst>
      <p:ext uri="{BB962C8B-B14F-4D97-AF65-F5344CB8AC3E}">
        <p14:creationId xmlns:p14="http://schemas.microsoft.com/office/powerpoint/2010/main" val="123639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7D8639-13D1-4FDE-B796-7B477D769201}"/>
              </a:ext>
            </a:extLst>
          </p:cNvPr>
          <p:cNvSpPr>
            <a:spLocks noGrp="1"/>
          </p:cNvSpPr>
          <p:nvPr>
            <p:ph type="title"/>
          </p:nvPr>
        </p:nvSpPr>
        <p:spPr>
          <a:xfrm>
            <a:off x="308113" y="325369"/>
            <a:ext cx="10515600" cy="1325563"/>
          </a:xfrm>
        </p:spPr>
        <p:txBody>
          <a:bodyPr/>
          <a:lstStyle/>
          <a:p>
            <a:r>
              <a:rPr lang="en-US" dirty="0"/>
              <a:t>Possible Sources for Additional Water Quality Data: Federal Agencies, Other Groups</a:t>
            </a:r>
          </a:p>
        </p:txBody>
      </p:sp>
      <p:sp>
        <p:nvSpPr>
          <p:cNvPr id="9" name="Content Placeholder 8">
            <a:extLst>
              <a:ext uri="{FF2B5EF4-FFF2-40B4-BE49-F238E27FC236}">
                <a16:creationId xmlns:a16="http://schemas.microsoft.com/office/drawing/2014/main" id="{AC71833E-607A-400D-8AB6-F70241983F1F}"/>
              </a:ext>
            </a:extLst>
          </p:cNvPr>
          <p:cNvSpPr>
            <a:spLocks noGrp="1"/>
          </p:cNvSpPr>
          <p:nvPr>
            <p:ph idx="1"/>
          </p:nvPr>
        </p:nvSpPr>
        <p:spPr>
          <a:xfrm>
            <a:off x="308113" y="1838877"/>
            <a:ext cx="7152861" cy="5032375"/>
          </a:xfrm>
        </p:spPr>
        <p:txBody>
          <a:bodyPr>
            <a:normAutofit/>
          </a:bodyPr>
          <a:lstStyle/>
          <a:p>
            <a:pPr lvl="0">
              <a:spcAft>
                <a:spcPts val="0"/>
              </a:spcAft>
            </a:pPr>
            <a:r>
              <a:rPr lang="en-US" dirty="0"/>
              <a:t>U.S. Fish and Wildlife Service </a:t>
            </a:r>
          </a:p>
          <a:p>
            <a:pPr lvl="1">
              <a:spcAft>
                <a:spcPts val="0"/>
              </a:spcAft>
            </a:pPr>
            <a:r>
              <a:rPr lang="en-US" dirty="0"/>
              <a:t>Fish, habitat </a:t>
            </a:r>
          </a:p>
          <a:p>
            <a:pPr lvl="0">
              <a:spcAft>
                <a:spcPts val="0"/>
              </a:spcAft>
            </a:pPr>
            <a:r>
              <a:rPr lang="en-US" dirty="0"/>
              <a:t>U.S. Department of Agriculture Forest Service </a:t>
            </a:r>
          </a:p>
          <a:p>
            <a:pPr lvl="1">
              <a:spcAft>
                <a:spcPts val="0"/>
              </a:spcAft>
            </a:pPr>
            <a:r>
              <a:rPr lang="en-US" dirty="0"/>
              <a:t>Forest management plans</a:t>
            </a:r>
          </a:p>
          <a:p>
            <a:pPr lvl="0">
              <a:spcAft>
                <a:spcPts val="0"/>
              </a:spcAft>
            </a:pPr>
            <a:r>
              <a:rPr lang="en-US" dirty="0"/>
              <a:t>National Oceanic Atmospheric Administration (coastal and estuarine data for both oceans and Great Lakes)</a:t>
            </a:r>
          </a:p>
          <a:p>
            <a:endParaRPr lang="en-US" sz="3200" dirty="0"/>
          </a:p>
        </p:txBody>
      </p:sp>
      <p:pic>
        <p:nvPicPr>
          <p:cNvPr id="10" name="Picture 9">
            <a:extLst>
              <a:ext uri="{FF2B5EF4-FFF2-40B4-BE49-F238E27FC236}">
                <a16:creationId xmlns:a16="http://schemas.microsoft.com/office/drawing/2014/main" id="{76595B21-FDD3-427C-8447-8F5C121C3F97}"/>
              </a:ext>
            </a:extLst>
          </p:cNvPr>
          <p:cNvPicPr>
            <a:picLocks noChangeAspect="1"/>
          </p:cNvPicPr>
          <p:nvPr/>
        </p:nvPicPr>
        <p:blipFill rotWithShape="1">
          <a:blip r:embed="rId3"/>
          <a:srcRect l="3913" t="4744" r="8804" b="13816"/>
          <a:stretch/>
        </p:blipFill>
        <p:spPr>
          <a:xfrm>
            <a:off x="7820464" y="1743696"/>
            <a:ext cx="3864643" cy="2028327"/>
          </a:xfrm>
          <a:prstGeom prst="rect">
            <a:avLst/>
          </a:prstGeom>
        </p:spPr>
      </p:pic>
      <p:pic>
        <p:nvPicPr>
          <p:cNvPr id="11" name="Picture 10">
            <a:extLst>
              <a:ext uri="{FF2B5EF4-FFF2-40B4-BE49-F238E27FC236}">
                <a16:creationId xmlns:a16="http://schemas.microsoft.com/office/drawing/2014/main" id="{9DAF1DEA-8419-40B3-B2AC-6A4A09268629}"/>
              </a:ext>
            </a:extLst>
          </p:cNvPr>
          <p:cNvPicPr>
            <a:picLocks noChangeAspect="1"/>
          </p:cNvPicPr>
          <p:nvPr/>
        </p:nvPicPr>
        <p:blipFill rotWithShape="1">
          <a:blip r:embed="rId4"/>
          <a:srcRect l="18478" t="10048" r="18913" b="11691"/>
          <a:stretch/>
        </p:blipFill>
        <p:spPr>
          <a:xfrm>
            <a:off x="7820463" y="3960441"/>
            <a:ext cx="3864643" cy="2717327"/>
          </a:xfrm>
          <a:prstGeom prst="rect">
            <a:avLst/>
          </a:prstGeom>
        </p:spPr>
      </p:pic>
    </p:spTree>
    <p:extLst>
      <p:ext uri="{BB962C8B-B14F-4D97-AF65-F5344CB8AC3E}">
        <p14:creationId xmlns:p14="http://schemas.microsoft.com/office/powerpoint/2010/main" val="24927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10AA-FD18-43CC-9572-7A6AE5CFD88F}"/>
              </a:ext>
            </a:extLst>
          </p:cNvPr>
          <p:cNvSpPr>
            <a:spLocks noGrp="1"/>
          </p:cNvSpPr>
          <p:nvPr>
            <p:ph type="title"/>
          </p:nvPr>
        </p:nvSpPr>
        <p:spPr>
          <a:xfrm>
            <a:off x="308113" y="177454"/>
            <a:ext cx="10515600" cy="1325563"/>
          </a:xfrm>
        </p:spPr>
        <p:txBody>
          <a:bodyPr/>
          <a:lstStyle/>
          <a:p>
            <a:r>
              <a:rPr lang="en-US" b="1" dirty="0"/>
              <a:t>Possible Sources for Additional Tribal Water Quality Data</a:t>
            </a:r>
            <a:endParaRPr lang="en-US" dirty="0"/>
          </a:p>
        </p:txBody>
      </p:sp>
      <p:sp>
        <p:nvSpPr>
          <p:cNvPr id="5" name="Content Placeholder 4">
            <a:extLst>
              <a:ext uri="{FF2B5EF4-FFF2-40B4-BE49-F238E27FC236}">
                <a16:creationId xmlns:a16="http://schemas.microsoft.com/office/drawing/2014/main" id="{1DF3DECF-224F-4930-9482-670CE24B31CE}"/>
              </a:ext>
            </a:extLst>
          </p:cNvPr>
          <p:cNvSpPr>
            <a:spLocks noGrp="1"/>
          </p:cNvSpPr>
          <p:nvPr>
            <p:ph idx="1"/>
          </p:nvPr>
        </p:nvSpPr>
        <p:spPr>
          <a:xfrm>
            <a:off x="308113" y="1775791"/>
            <a:ext cx="4992757" cy="4904755"/>
          </a:xfrm>
        </p:spPr>
        <p:txBody>
          <a:bodyPr>
            <a:normAutofit fontScale="77500" lnSpcReduction="20000"/>
          </a:bodyPr>
          <a:lstStyle/>
          <a:p>
            <a:r>
              <a:rPr lang="en-US" sz="3600" dirty="0"/>
              <a:t>Bureau of Indian Affairs</a:t>
            </a:r>
          </a:p>
          <a:p>
            <a:r>
              <a:rPr lang="en-US" sz="3600" dirty="0"/>
              <a:t>Indian Health Services</a:t>
            </a:r>
          </a:p>
          <a:p>
            <a:r>
              <a:rPr lang="en-US" sz="3600" dirty="0"/>
              <a:t>Tribal commissions and ceded territory agencies</a:t>
            </a:r>
          </a:p>
          <a:p>
            <a:r>
              <a:rPr lang="en-US" sz="3600" dirty="0"/>
              <a:t>Range of possible data</a:t>
            </a:r>
          </a:p>
          <a:p>
            <a:pPr lvl="1"/>
            <a:r>
              <a:rPr lang="en-US" sz="3200" dirty="0"/>
              <a:t>Water quality</a:t>
            </a:r>
          </a:p>
          <a:p>
            <a:pPr lvl="2"/>
            <a:r>
              <a:rPr lang="en-US" sz="2800" dirty="0"/>
              <a:t>Monitoring data</a:t>
            </a:r>
          </a:p>
          <a:p>
            <a:pPr lvl="2"/>
            <a:r>
              <a:rPr lang="en-US" sz="2800" dirty="0"/>
              <a:t>Fisheries (census and contaminant data)</a:t>
            </a:r>
          </a:p>
          <a:p>
            <a:pPr lvl="2"/>
            <a:r>
              <a:rPr lang="en-US" sz="2800" dirty="0"/>
              <a:t>Natural resources</a:t>
            </a:r>
          </a:p>
          <a:p>
            <a:pPr lvl="2"/>
            <a:r>
              <a:rPr lang="en-US" sz="2800" dirty="0"/>
              <a:t>Drinking water intake results</a:t>
            </a:r>
          </a:p>
          <a:p>
            <a:pPr lvl="1"/>
            <a:r>
              <a:rPr lang="en-US" sz="3200" dirty="0"/>
              <a:t>Source information</a:t>
            </a:r>
          </a:p>
          <a:p>
            <a:pPr lvl="2"/>
            <a:r>
              <a:rPr lang="en-US" sz="2800" dirty="0"/>
              <a:t>Septic systems</a:t>
            </a:r>
          </a:p>
          <a:p>
            <a:pPr lvl="2"/>
            <a:r>
              <a:rPr lang="en-US" sz="2800" dirty="0"/>
              <a:t>Landfills/waste sites</a:t>
            </a:r>
          </a:p>
          <a:p>
            <a:endParaRPr lang="en-US" sz="3600" dirty="0"/>
          </a:p>
        </p:txBody>
      </p:sp>
      <p:pic>
        <p:nvPicPr>
          <p:cNvPr id="8194" name="Picture 2" descr="Image result for indian health service sanitation tracking and reporting system">
            <a:extLst>
              <a:ext uri="{FF2B5EF4-FFF2-40B4-BE49-F238E27FC236}">
                <a16:creationId xmlns:a16="http://schemas.microsoft.com/office/drawing/2014/main" id="{06042FFA-E2AF-4782-BDC3-314D8BCAFF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13" t="10793" r="15277" b="33959"/>
          <a:stretch/>
        </p:blipFill>
        <p:spPr bwMode="auto">
          <a:xfrm>
            <a:off x="5645428" y="2193467"/>
            <a:ext cx="6216116" cy="351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7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10AA-FD18-43CC-9572-7A6AE5CFD88F}"/>
              </a:ext>
            </a:extLst>
          </p:cNvPr>
          <p:cNvSpPr>
            <a:spLocks noGrp="1"/>
          </p:cNvSpPr>
          <p:nvPr>
            <p:ph type="title"/>
          </p:nvPr>
        </p:nvSpPr>
        <p:spPr>
          <a:xfrm>
            <a:off x="382137" y="324181"/>
            <a:ext cx="10515600" cy="1325563"/>
          </a:xfrm>
        </p:spPr>
        <p:txBody>
          <a:bodyPr/>
          <a:lstStyle/>
          <a:p>
            <a:r>
              <a:rPr lang="en-US" b="1" dirty="0"/>
              <a:t>Possible Sources for Additional Water Quality Data: State Agencies</a:t>
            </a:r>
            <a:endParaRPr lang="en-US" dirty="0"/>
          </a:p>
        </p:txBody>
      </p:sp>
      <p:sp>
        <p:nvSpPr>
          <p:cNvPr id="5" name="Content Placeholder 4">
            <a:extLst>
              <a:ext uri="{FF2B5EF4-FFF2-40B4-BE49-F238E27FC236}">
                <a16:creationId xmlns:a16="http://schemas.microsoft.com/office/drawing/2014/main" id="{1DF3DECF-224F-4930-9482-670CE24B31CE}"/>
              </a:ext>
            </a:extLst>
          </p:cNvPr>
          <p:cNvSpPr>
            <a:spLocks noGrp="1"/>
          </p:cNvSpPr>
          <p:nvPr>
            <p:ph sz="half" idx="1"/>
          </p:nvPr>
        </p:nvSpPr>
        <p:spPr>
          <a:xfrm>
            <a:off x="382137" y="2016693"/>
            <a:ext cx="7293196" cy="4351338"/>
          </a:xfrm>
        </p:spPr>
        <p:txBody>
          <a:bodyPr>
            <a:normAutofit/>
          </a:bodyPr>
          <a:lstStyle/>
          <a:p>
            <a:r>
              <a:rPr lang="en-US" sz="3200" dirty="0"/>
              <a:t>State Departments of environmental protection (305(b)/303(d) water quality assessment data, modeling, NPS assessments, source water protection assessments, watershed plans)</a:t>
            </a:r>
          </a:p>
          <a:p>
            <a:r>
              <a:rPr lang="en-US" sz="3200" dirty="0"/>
              <a:t>Departments of natural resources (scenic rivers monitoring)</a:t>
            </a:r>
          </a:p>
          <a:p>
            <a:r>
              <a:rPr lang="en-US" sz="3200" dirty="0"/>
              <a:t>Departments of health (recreational waters bacteria sampling, septic systems)</a:t>
            </a:r>
          </a:p>
          <a:p>
            <a:endParaRPr lang="en-US" sz="3200" dirty="0"/>
          </a:p>
        </p:txBody>
      </p:sp>
      <p:pic>
        <p:nvPicPr>
          <p:cNvPr id="3" name="Picture 2">
            <a:extLst>
              <a:ext uri="{FF2B5EF4-FFF2-40B4-BE49-F238E27FC236}">
                <a16:creationId xmlns:a16="http://schemas.microsoft.com/office/drawing/2014/main" id="{6D58FA88-0646-4789-B110-D13A050CF6C2}"/>
              </a:ext>
            </a:extLst>
          </p:cNvPr>
          <p:cNvPicPr>
            <a:picLocks noChangeAspect="1"/>
          </p:cNvPicPr>
          <p:nvPr/>
        </p:nvPicPr>
        <p:blipFill rotWithShape="1">
          <a:blip r:embed="rId3"/>
          <a:srcRect l="35217" t="14106" r="37046" b="13044"/>
          <a:stretch/>
        </p:blipFill>
        <p:spPr>
          <a:xfrm>
            <a:off x="8024191" y="1166192"/>
            <a:ext cx="3710609" cy="5482110"/>
          </a:xfrm>
          <a:prstGeom prst="rect">
            <a:avLst/>
          </a:prstGeom>
        </p:spPr>
      </p:pic>
    </p:spTree>
    <p:extLst>
      <p:ext uri="{BB962C8B-B14F-4D97-AF65-F5344CB8AC3E}">
        <p14:creationId xmlns:p14="http://schemas.microsoft.com/office/powerpoint/2010/main" val="414419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10AA-FD18-43CC-9572-7A6AE5CFD88F}"/>
              </a:ext>
            </a:extLst>
          </p:cNvPr>
          <p:cNvSpPr>
            <a:spLocks noGrp="1"/>
          </p:cNvSpPr>
          <p:nvPr>
            <p:ph type="title"/>
          </p:nvPr>
        </p:nvSpPr>
        <p:spPr>
          <a:xfrm>
            <a:off x="382137" y="324181"/>
            <a:ext cx="10515600" cy="1325563"/>
          </a:xfrm>
        </p:spPr>
        <p:txBody>
          <a:bodyPr/>
          <a:lstStyle/>
          <a:p>
            <a:r>
              <a:rPr lang="en-US" b="1" dirty="0"/>
              <a:t>Possible Sources for Additional Water Quality Data: Local Agencies</a:t>
            </a:r>
            <a:endParaRPr lang="en-US" dirty="0"/>
          </a:p>
        </p:txBody>
      </p:sp>
      <p:sp>
        <p:nvSpPr>
          <p:cNvPr id="5" name="Content Placeholder 4">
            <a:extLst>
              <a:ext uri="{FF2B5EF4-FFF2-40B4-BE49-F238E27FC236}">
                <a16:creationId xmlns:a16="http://schemas.microsoft.com/office/drawing/2014/main" id="{1DF3DECF-224F-4930-9482-670CE24B31CE}"/>
              </a:ext>
            </a:extLst>
          </p:cNvPr>
          <p:cNvSpPr>
            <a:spLocks noGrp="1"/>
          </p:cNvSpPr>
          <p:nvPr>
            <p:ph sz="half" idx="1"/>
          </p:nvPr>
        </p:nvSpPr>
        <p:spPr>
          <a:xfrm>
            <a:off x="382137" y="1868558"/>
            <a:ext cx="7656394" cy="5108712"/>
          </a:xfrm>
        </p:spPr>
        <p:txBody>
          <a:bodyPr>
            <a:normAutofit/>
          </a:bodyPr>
          <a:lstStyle/>
          <a:p>
            <a:r>
              <a:rPr lang="en-US" sz="3200" dirty="0"/>
              <a:t>Departments of Health </a:t>
            </a:r>
          </a:p>
          <a:p>
            <a:pPr lvl="1"/>
            <a:r>
              <a:rPr lang="en-US" sz="2800" dirty="0"/>
              <a:t>Septic system data </a:t>
            </a:r>
          </a:p>
          <a:p>
            <a:pPr lvl="1"/>
            <a:r>
              <a:rPr lang="en-US" sz="2800" dirty="0"/>
              <a:t>Beach monitoring data</a:t>
            </a:r>
          </a:p>
          <a:p>
            <a:r>
              <a:rPr lang="en-US" sz="3200" dirty="0"/>
              <a:t>Water Utilities</a:t>
            </a:r>
          </a:p>
          <a:p>
            <a:pPr lvl="1"/>
            <a:r>
              <a:rPr lang="en-US" sz="2800" dirty="0"/>
              <a:t>Wastewater data</a:t>
            </a:r>
          </a:p>
          <a:p>
            <a:pPr lvl="1"/>
            <a:r>
              <a:rPr lang="en-US" sz="2800" dirty="0"/>
              <a:t>Drinking water monitoring data</a:t>
            </a:r>
          </a:p>
          <a:p>
            <a:r>
              <a:rPr lang="en-US" sz="3200" dirty="0"/>
              <a:t>Soil and Water Conservation Districts </a:t>
            </a:r>
          </a:p>
          <a:p>
            <a:pPr lvl="1"/>
            <a:r>
              <a:rPr lang="en-US" sz="2800" dirty="0"/>
              <a:t>Water quality</a:t>
            </a:r>
          </a:p>
          <a:p>
            <a:pPr lvl="1"/>
            <a:r>
              <a:rPr lang="en-US" sz="2800" dirty="0"/>
              <a:t>Septic</a:t>
            </a:r>
          </a:p>
          <a:p>
            <a:pPr lvl="1"/>
            <a:r>
              <a:rPr lang="en-US" sz="2800" dirty="0"/>
              <a:t>Beach data</a:t>
            </a:r>
          </a:p>
          <a:p>
            <a:endParaRPr lang="en-US" sz="3200" dirty="0"/>
          </a:p>
          <a:p>
            <a:endParaRPr lang="en-US" sz="3200" dirty="0"/>
          </a:p>
        </p:txBody>
      </p:sp>
      <p:pic>
        <p:nvPicPr>
          <p:cNvPr id="3" name="Picture 2">
            <a:extLst>
              <a:ext uri="{FF2B5EF4-FFF2-40B4-BE49-F238E27FC236}">
                <a16:creationId xmlns:a16="http://schemas.microsoft.com/office/drawing/2014/main" id="{7951AB05-C9AE-4AFC-A156-ECFA6801889F}"/>
              </a:ext>
            </a:extLst>
          </p:cNvPr>
          <p:cNvPicPr>
            <a:picLocks noChangeAspect="1"/>
          </p:cNvPicPr>
          <p:nvPr/>
        </p:nvPicPr>
        <p:blipFill rotWithShape="1">
          <a:blip r:embed="rId3"/>
          <a:srcRect t="9662" r="56304" b="19227"/>
          <a:stretch/>
        </p:blipFill>
        <p:spPr>
          <a:xfrm>
            <a:off x="6959567" y="1649744"/>
            <a:ext cx="4850296" cy="4440073"/>
          </a:xfrm>
          <a:prstGeom prst="rect">
            <a:avLst/>
          </a:prstGeom>
        </p:spPr>
      </p:pic>
    </p:spTree>
    <p:extLst>
      <p:ext uri="{BB962C8B-B14F-4D97-AF65-F5344CB8AC3E}">
        <p14:creationId xmlns:p14="http://schemas.microsoft.com/office/powerpoint/2010/main" val="33442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10AA-FD18-43CC-9572-7A6AE5CFD88F}"/>
              </a:ext>
            </a:extLst>
          </p:cNvPr>
          <p:cNvSpPr>
            <a:spLocks noGrp="1"/>
          </p:cNvSpPr>
          <p:nvPr>
            <p:ph type="title"/>
          </p:nvPr>
        </p:nvSpPr>
        <p:spPr>
          <a:xfrm>
            <a:off x="382137" y="324181"/>
            <a:ext cx="10515600" cy="1325563"/>
          </a:xfrm>
        </p:spPr>
        <p:txBody>
          <a:bodyPr/>
          <a:lstStyle/>
          <a:p>
            <a:r>
              <a:rPr lang="en-US" b="1" dirty="0"/>
              <a:t>Possible Sources for Additional Water Quality Data: Other Local Partners</a:t>
            </a:r>
            <a:endParaRPr lang="en-US" dirty="0"/>
          </a:p>
        </p:txBody>
      </p:sp>
      <p:sp>
        <p:nvSpPr>
          <p:cNvPr id="5" name="Content Placeholder 4">
            <a:extLst>
              <a:ext uri="{FF2B5EF4-FFF2-40B4-BE49-F238E27FC236}">
                <a16:creationId xmlns:a16="http://schemas.microsoft.com/office/drawing/2014/main" id="{1DF3DECF-224F-4930-9482-670CE24B31CE}"/>
              </a:ext>
            </a:extLst>
          </p:cNvPr>
          <p:cNvSpPr>
            <a:spLocks noGrp="1"/>
          </p:cNvSpPr>
          <p:nvPr>
            <p:ph sz="half" idx="1"/>
          </p:nvPr>
        </p:nvSpPr>
        <p:spPr>
          <a:xfrm>
            <a:off x="315877" y="1911069"/>
            <a:ext cx="5864730" cy="4827659"/>
          </a:xfrm>
        </p:spPr>
        <p:txBody>
          <a:bodyPr>
            <a:normAutofit fontScale="85000" lnSpcReduction="20000"/>
          </a:bodyPr>
          <a:lstStyle/>
          <a:p>
            <a:pPr lvl="0"/>
            <a:r>
              <a:rPr lang="en-US" sz="3600" dirty="0"/>
              <a:t>Universities</a:t>
            </a:r>
          </a:p>
          <a:p>
            <a:pPr lvl="1"/>
            <a:r>
              <a:rPr lang="en-US" sz="3200" dirty="0"/>
              <a:t>Research studies</a:t>
            </a:r>
          </a:p>
          <a:p>
            <a:pPr lvl="1"/>
            <a:r>
              <a:rPr lang="en-US" sz="3200" dirty="0"/>
              <a:t>Lab reports</a:t>
            </a:r>
          </a:p>
          <a:p>
            <a:pPr lvl="1"/>
            <a:endParaRPr lang="en-US" sz="3200" dirty="0"/>
          </a:p>
          <a:p>
            <a:pPr lvl="0"/>
            <a:r>
              <a:rPr lang="en-US" sz="3600" dirty="0"/>
              <a:t>Watershed groups</a:t>
            </a:r>
          </a:p>
          <a:p>
            <a:pPr lvl="1"/>
            <a:r>
              <a:rPr lang="en-US" sz="3200" dirty="0"/>
              <a:t>Volunteer monitoring</a:t>
            </a:r>
          </a:p>
          <a:p>
            <a:pPr lvl="1"/>
            <a:r>
              <a:rPr lang="en-US" sz="3200" dirty="0"/>
              <a:t>Modeling</a:t>
            </a:r>
          </a:p>
          <a:p>
            <a:pPr lvl="1"/>
            <a:r>
              <a:rPr lang="en-US" sz="3200" dirty="0"/>
              <a:t>Nonpoint source assessments</a:t>
            </a:r>
          </a:p>
          <a:p>
            <a:pPr lvl="1"/>
            <a:r>
              <a:rPr lang="en-US" sz="3200" dirty="0">
                <a:solidFill>
                  <a:prstClr val="white"/>
                </a:solidFill>
              </a:rPr>
              <a:t>River Network’s “Who Protects Water” website: https://www.rivernetwork.org/membership/map-who-is-protecting-your-water/</a:t>
            </a:r>
          </a:p>
          <a:p>
            <a:pPr lvl="1"/>
            <a:endParaRPr lang="en-US" sz="3200" dirty="0"/>
          </a:p>
        </p:txBody>
      </p:sp>
      <p:pic>
        <p:nvPicPr>
          <p:cNvPr id="4" name="Picture 2" descr="MVC-054F">
            <a:extLst>
              <a:ext uri="{FF2B5EF4-FFF2-40B4-BE49-F238E27FC236}">
                <a16:creationId xmlns:a16="http://schemas.microsoft.com/office/drawing/2014/main" id="{DC88E851-68BB-443C-B56C-9B2909365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172" y="2084401"/>
            <a:ext cx="5932557" cy="444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73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4614-2E39-414A-ACB2-CF6B788B4E21}"/>
              </a:ext>
            </a:extLst>
          </p:cNvPr>
          <p:cNvSpPr>
            <a:spLocks noGrp="1"/>
          </p:cNvSpPr>
          <p:nvPr>
            <p:ph type="title"/>
          </p:nvPr>
        </p:nvSpPr>
        <p:spPr>
          <a:xfrm>
            <a:off x="278642" y="0"/>
            <a:ext cx="11635062" cy="1325563"/>
          </a:xfrm>
        </p:spPr>
        <p:txBody>
          <a:bodyPr>
            <a:normAutofit/>
          </a:bodyPr>
          <a:lstStyle/>
          <a:p>
            <a:r>
              <a:rPr lang="en-US" b="1" dirty="0"/>
              <a:t>When Asking for Data From Potential Partners </a:t>
            </a:r>
            <a:endParaRPr lang="en-US" dirty="0"/>
          </a:p>
        </p:txBody>
      </p:sp>
      <p:sp>
        <p:nvSpPr>
          <p:cNvPr id="3" name="Content Placeholder 2">
            <a:extLst>
              <a:ext uri="{FF2B5EF4-FFF2-40B4-BE49-F238E27FC236}">
                <a16:creationId xmlns:a16="http://schemas.microsoft.com/office/drawing/2014/main" id="{468E87AF-0C2A-4EAF-914E-A3104302010A}"/>
              </a:ext>
            </a:extLst>
          </p:cNvPr>
          <p:cNvSpPr>
            <a:spLocks noGrp="1"/>
          </p:cNvSpPr>
          <p:nvPr>
            <p:ph idx="1"/>
          </p:nvPr>
        </p:nvSpPr>
        <p:spPr>
          <a:xfrm>
            <a:off x="278642" y="1325563"/>
            <a:ext cx="7606401" cy="5532437"/>
          </a:xfrm>
        </p:spPr>
        <p:txBody>
          <a:bodyPr>
            <a:normAutofit/>
          </a:bodyPr>
          <a:lstStyle/>
          <a:p>
            <a:r>
              <a:rPr lang="en-US" sz="3200" dirty="0"/>
              <a:t>Be specific about data needs and intended use of the requested data</a:t>
            </a:r>
          </a:p>
          <a:p>
            <a:r>
              <a:rPr lang="en-US" sz="3200" dirty="0"/>
              <a:t>Ask for the timeframe to fill data request</a:t>
            </a:r>
          </a:p>
          <a:p>
            <a:r>
              <a:rPr lang="en-US" sz="3200" dirty="0"/>
              <a:t>Request a point of contact for follow-up</a:t>
            </a:r>
          </a:p>
          <a:p>
            <a:r>
              <a:rPr lang="en-US" sz="3200" dirty="0"/>
              <a:t>Ask for the information needed to evaluate data quality</a:t>
            </a:r>
          </a:p>
          <a:p>
            <a:pPr lvl="1"/>
            <a:r>
              <a:rPr lang="en-US" sz="2800" dirty="0"/>
              <a:t>Metadata</a:t>
            </a:r>
          </a:p>
          <a:p>
            <a:pPr lvl="1"/>
            <a:r>
              <a:rPr lang="en-US" sz="2800" dirty="0"/>
              <a:t>QAPP</a:t>
            </a:r>
          </a:p>
          <a:p>
            <a:r>
              <a:rPr lang="en-US" sz="3200" dirty="0"/>
              <a:t>Ask about the data format; be prepared to reformat</a:t>
            </a:r>
          </a:p>
          <a:p>
            <a:endParaRPr lang="en-US" sz="3200" dirty="0"/>
          </a:p>
        </p:txBody>
      </p:sp>
      <p:pic>
        <p:nvPicPr>
          <p:cNvPr id="4" name="Picture 3">
            <a:extLst>
              <a:ext uri="{FF2B5EF4-FFF2-40B4-BE49-F238E27FC236}">
                <a16:creationId xmlns:a16="http://schemas.microsoft.com/office/drawing/2014/main" id="{052FF7BA-948C-400F-8466-326CEADF0C7F}"/>
              </a:ext>
            </a:extLst>
          </p:cNvPr>
          <p:cNvPicPr>
            <a:picLocks noChangeAspect="1"/>
          </p:cNvPicPr>
          <p:nvPr/>
        </p:nvPicPr>
        <p:blipFill>
          <a:blip r:embed="rId3"/>
          <a:stretch>
            <a:fillRect/>
          </a:stretch>
        </p:blipFill>
        <p:spPr>
          <a:xfrm>
            <a:off x="8201025" y="1630018"/>
            <a:ext cx="3593496" cy="4730214"/>
          </a:xfrm>
          <a:prstGeom prst="rect">
            <a:avLst/>
          </a:prstGeom>
        </p:spPr>
      </p:pic>
    </p:spTree>
    <p:extLst>
      <p:ext uri="{BB962C8B-B14F-4D97-AF65-F5344CB8AC3E}">
        <p14:creationId xmlns:p14="http://schemas.microsoft.com/office/powerpoint/2010/main" val="429103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369D-323D-45E7-B375-7A229A969379}"/>
              </a:ext>
            </a:extLst>
          </p:cNvPr>
          <p:cNvSpPr>
            <a:spLocks noGrp="1"/>
          </p:cNvSpPr>
          <p:nvPr>
            <p:ph type="title"/>
          </p:nvPr>
        </p:nvSpPr>
        <p:spPr>
          <a:xfrm>
            <a:off x="436587" y="130142"/>
            <a:ext cx="10671123" cy="2394694"/>
          </a:xfrm>
        </p:spPr>
        <p:txBody>
          <a:bodyPr>
            <a:normAutofit fontScale="90000"/>
          </a:bodyPr>
          <a:lstStyle/>
          <a:p>
            <a:r>
              <a:rPr lang="en-US" sz="6000" dirty="0"/>
              <a:t>Opening Discussion: What is Water Quality Data, and Who Has It? </a:t>
            </a:r>
            <a:endParaRPr lang="en-US" sz="6000" dirty="0">
              <a:latin typeface="+mn-lt"/>
            </a:endParaRPr>
          </a:p>
        </p:txBody>
      </p:sp>
      <p:sp>
        <p:nvSpPr>
          <p:cNvPr id="3" name="Content Placeholder 2">
            <a:extLst>
              <a:ext uri="{FF2B5EF4-FFF2-40B4-BE49-F238E27FC236}">
                <a16:creationId xmlns:a16="http://schemas.microsoft.com/office/drawing/2014/main" id="{1EEF70F6-02E0-449C-91CB-E7616C1E7DFE}"/>
              </a:ext>
            </a:extLst>
          </p:cNvPr>
          <p:cNvSpPr>
            <a:spLocks noGrp="1"/>
          </p:cNvSpPr>
          <p:nvPr>
            <p:ph idx="1"/>
          </p:nvPr>
        </p:nvSpPr>
        <p:spPr>
          <a:xfrm>
            <a:off x="0" y="2567729"/>
            <a:ext cx="7278083" cy="4040856"/>
          </a:xfrm>
        </p:spPr>
        <p:txBody>
          <a:bodyPr>
            <a:normAutofit fontScale="77500" lnSpcReduction="20000"/>
          </a:bodyPr>
          <a:lstStyle/>
          <a:p>
            <a:pPr lvl="1"/>
            <a:r>
              <a:rPr lang="en-US" sz="5400" dirty="0"/>
              <a:t>When we talk about water quality data for assessments, what are we talking about?</a:t>
            </a:r>
          </a:p>
          <a:p>
            <a:pPr lvl="1"/>
            <a:r>
              <a:rPr lang="en-US" sz="5400" dirty="0"/>
              <a:t>Who collects these data, and why do they collect it? </a:t>
            </a:r>
          </a:p>
          <a:p>
            <a:pPr lvl="1"/>
            <a:r>
              <a:rPr lang="en-US" sz="5400" dirty="0"/>
              <a:t>What do we need to know if we plan to use the data?</a:t>
            </a:r>
          </a:p>
          <a:p>
            <a:pPr lvl="1"/>
            <a:endParaRPr lang="en-US" sz="5400" dirty="0"/>
          </a:p>
        </p:txBody>
      </p:sp>
      <p:pic>
        <p:nvPicPr>
          <p:cNvPr id="6" name="Picture 4" descr="Mvc-003f">
            <a:extLst>
              <a:ext uri="{FF2B5EF4-FFF2-40B4-BE49-F238E27FC236}">
                <a16:creationId xmlns:a16="http://schemas.microsoft.com/office/drawing/2014/main" id="{D67B56C7-F99D-4FF9-A2A4-F712A7506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658" y="2428165"/>
            <a:ext cx="34131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19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99DF-9E87-4286-B1A8-ADE5BB4263F8}"/>
              </a:ext>
            </a:extLst>
          </p:cNvPr>
          <p:cNvSpPr>
            <a:spLocks noGrp="1"/>
          </p:cNvSpPr>
          <p:nvPr>
            <p:ph type="title"/>
          </p:nvPr>
        </p:nvSpPr>
        <p:spPr>
          <a:xfrm>
            <a:off x="838200" y="0"/>
            <a:ext cx="10515600" cy="2852737"/>
          </a:xfrm>
        </p:spPr>
        <p:txBody>
          <a:bodyPr/>
          <a:lstStyle/>
          <a:p>
            <a:pPr algn="ctr"/>
            <a:r>
              <a:rPr lang="en-US" b="1" dirty="0"/>
              <a:t>Water Quality Portal Exercise</a:t>
            </a:r>
          </a:p>
        </p:txBody>
      </p:sp>
      <p:sp>
        <p:nvSpPr>
          <p:cNvPr id="3" name="TextBox 2">
            <a:extLst>
              <a:ext uri="{FF2B5EF4-FFF2-40B4-BE49-F238E27FC236}">
                <a16:creationId xmlns:a16="http://schemas.microsoft.com/office/drawing/2014/main" id="{D35BB6F6-3DC4-4135-A38F-8F3815FB922F}"/>
              </a:ext>
            </a:extLst>
          </p:cNvPr>
          <p:cNvSpPr txBox="1"/>
          <p:nvPr/>
        </p:nvSpPr>
        <p:spPr>
          <a:xfrm>
            <a:off x="2120348" y="4041707"/>
            <a:ext cx="8998226" cy="769441"/>
          </a:xfrm>
          <a:prstGeom prst="rect">
            <a:avLst/>
          </a:prstGeom>
          <a:noFill/>
        </p:spPr>
        <p:txBody>
          <a:bodyPr wrap="square" rtlCol="0">
            <a:spAutoFit/>
          </a:bodyPr>
          <a:lstStyle/>
          <a:p>
            <a:r>
              <a:rPr lang="en-US" sz="4400" dirty="0"/>
              <a:t>https://www.waterqualitydata.us/</a:t>
            </a:r>
          </a:p>
        </p:txBody>
      </p:sp>
    </p:spTree>
    <p:extLst>
      <p:ext uri="{BB962C8B-B14F-4D97-AF65-F5344CB8AC3E}">
        <p14:creationId xmlns:p14="http://schemas.microsoft.com/office/powerpoint/2010/main" val="1694946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A222D7-B8D0-4610-A2F2-AE19F6E05D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7078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036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1544D-AEFE-4C3E-8BA6-3D1DB3DF1C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304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4CD6BB-04D4-430A-BAEA-E901892B4C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853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BCE10E-D3A5-45E1-9C95-2A8E175CF8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12703675" cy="685800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C5DAA64F-9D2E-40C6-91FA-B6EB78AFE1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 y="-1"/>
            <a:ext cx="12612411" cy="6857999"/>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CE5E51F0-381A-47DF-B53A-1EADA723354D}"/>
              </a:ext>
            </a:extLst>
          </p:cNvPr>
          <p:cNvPicPr>
            <a:picLocks noChangeAspect="1"/>
          </p:cNvPicPr>
          <p:nvPr/>
        </p:nvPicPr>
        <p:blipFill>
          <a:blip r:embed="rId5"/>
          <a:stretch>
            <a:fillRect/>
          </a:stretch>
        </p:blipFill>
        <p:spPr>
          <a:xfrm>
            <a:off x="53480" y="-2"/>
            <a:ext cx="12138520" cy="6992267"/>
          </a:xfrm>
          <a:prstGeom prst="rect">
            <a:avLst/>
          </a:prstGeom>
        </p:spPr>
      </p:pic>
    </p:spTree>
    <p:extLst>
      <p:ext uri="{BB962C8B-B14F-4D97-AF65-F5344CB8AC3E}">
        <p14:creationId xmlns:p14="http://schemas.microsoft.com/office/powerpoint/2010/main" val="10583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F137FB-5C78-447D-9C38-26D732FFE8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1220354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331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9B4A8C-D087-4CE3-97A2-91EBA81403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85860" cy="68580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892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1CAD3-80F7-4054-B0FC-9729FD547D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045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1C950A-262D-436E-AC9C-BFD7B847A7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9838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103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C1947-6C62-4DA2-AFBD-0C3BB4E01A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8580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237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F634-F7D2-458D-AC04-21E01FDC04BE}"/>
              </a:ext>
            </a:extLst>
          </p:cNvPr>
          <p:cNvSpPr>
            <a:spLocks noGrp="1"/>
          </p:cNvSpPr>
          <p:nvPr>
            <p:ph type="title"/>
          </p:nvPr>
        </p:nvSpPr>
        <p:spPr>
          <a:xfrm>
            <a:off x="211402" y="116957"/>
            <a:ext cx="10515600" cy="1325563"/>
          </a:xfrm>
        </p:spPr>
        <p:txBody>
          <a:bodyPr/>
          <a:lstStyle/>
          <a:p>
            <a:r>
              <a:rPr lang="en-US" b="1" dirty="0"/>
              <a:t>What Do We Want From Our Data? </a:t>
            </a:r>
            <a:endParaRPr lang="en-US" dirty="0"/>
          </a:p>
        </p:txBody>
      </p:sp>
      <p:sp>
        <p:nvSpPr>
          <p:cNvPr id="3" name="Content Placeholder 2">
            <a:extLst>
              <a:ext uri="{FF2B5EF4-FFF2-40B4-BE49-F238E27FC236}">
                <a16:creationId xmlns:a16="http://schemas.microsoft.com/office/drawing/2014/main" id="{0A6CBE1A-CF6B-436A-87F0-11F7947FE8A2}"/>
              </a:ext>
            </a:extLst>
          </p:cNvPr>
          <p:cNvSpPr>
            <a:spLocks noGrp="1"/>
          </p:cNvSpPr>
          <p:nvPr>
            <p:ph idx="1"/>
          </p:nvPr>
        </p:nvSpPr>
        <p:spPr>
          <a:xfrm>
            <a:off x="0" y="1257190"/>
            <a:ext cx="7444991" cy="5932581"/>
          </a:xfrm>
        </p:spPr>
        <p:txBody>
          <a:bodyPr>
            <a:normAutofit/>
          </a:bodyPr>
          <a:lstStyle/>
          <a:p>
            <a:pPr lvl="1"/>
            <a:r>
              <a:rPr lang="en-US" sz="3600" dirty="0"/>
              <a:t>Inclusive: covering key parameters of concern</a:t>
            </a:r>
          </a:p>
          <a:p>
            <a:pPr lvl="1"/>
            <a:r>
              <a:rPr lang="en-US" sz="3600" dirty="0"/>
              <a:t>Credible: to accurately reflect water quality conditions</a:t>
            </a:r>
          </a:p>
          <a:p>
            <a:pPr lvl="1"/>
            <a:r>
              <a:rPr lang="en-US" sz="3600" dirty="0"/>
              <a:t>Robust: to reflect conditions under a variety of rainfall/flow regimes</a:t>
            </a:r>
          </a:p>
          <a:p>
            <a:pPr lvl="1"/>
            <a:r>
              <a:rPr lang="en-US" sz="3600" dirty="0"/>
              <a:t>Useful: helping us identify appropriate solutions</a:t>
            </a:r>
          </a:p>
          <a:p>
            <a:pPr lvl="1"/>
            <a:r>
              <a:rPr lang="en-US" sz="3600" dirty="0"/>
              <a:t>Efficient: the least cost for the most benefit!</a:t>
            </a:r>
          </a:p>
          <a:p>
            <a:pPr lvl="1"/>
            <a:endParaRPr lang="en-US" sz="3600" dirty="0"/>
          </a:p>
          <a:p>
            <a:pPr lvl="1"/>
            <a:endParaRPr lang="en-US" sz="3600" dirty="0"/>
          </a:p>
        </p:txBody>
      </p:sp>
      <p:pic>
        <p:nvPicPr>
          <p:cNvPr id="4" name="Picture 4" descr="monitoring-CreditNRCS">
            <a:extLst>
              <a:ext uri="{FF2B5EF4-FFF2-40B4-BE49-F238E27FC236}">
                <a16:creationId xmlns:a16="http://schemas.microsoft.com/office/drawing/2014/main" id="{BA5D6601-5338-40C1-965D-4A3BD0647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483" y="1442520"/>
            <a:ext cx="3549008" cy="496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59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FCFFBE-535A-47F2-89B6-99CA9E9AB3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413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3427ED-B8AB-4A51-8AAB-134E11D6BA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511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05AA7-A1F6-4DC7-8517-833BFEC07B32}"/>
              </a:ext>
            </a:extLst>
          </p:cNvPr>
          <p:cNvSpPr>
            <a:spLocks noGrp="1"/>
          </p:cNvSpPr>
          <p:nvPr>
            <p:ph type="title"/>
          </p:nvPr>
        </p:nvSpPr>
        <p:spPr>
          <a:xfrm>
            <a:off x="606189" y="92359"/>
            <a:ext cx="10515600" cy="1325563"/>
          </a:xfrm>
        </p:spPr>
        <p:txBody>
          <a:bodyPr/>
          <a:lstStyle/>
          <a:p>
            <a:r>
              <a:rPr lang="en-US" dirty="0"/>
              <a:t>Online Data Sources</a:t>
            </a:r>
          </a:p>
        </p:txBody>
      </p:sp>
      <p:sp>
        <p:nvSpPr>
          <p:cNvPr id="3" name="Content Placeholder 2">
            <a:extLst>
              <a:ext uri="{FF2B5EF4-FFF2-40B4-BE49-F238E27FC236}">
                <a16:creationId xmlns:a16="http://schemas.microsoft.com/office/drawing/2014/main" id="{1A14D4ED-E37D-4DFC-BA5A-82009573756C}"/>
              </a:ext>
            </a:extLst>
          </p:cNvPr>
          <p:cNvSpPr>
            <a:spLocks noGrp="1"/>
          </p:cNvSpPr>
          <p:nvPr>
            <p:ph idx="1"/>
          </p:nvPr>
        </p:nvSpPr>
        <p:spPr>
          <a:xfrm>
            <a:off x="594169" y="1285458"/>
            <a:ext cx="10971663" cy="5665711"/>
          </a:xfrm>
        </p:spPr>
        <p:txBody>
          <a:bodyPr>
            <a:normAutofit/>
          </a:bodyPr>
          <a:lstStyle/>
          <a:p>
            <a:r>
              <a:rPr lang="en-US" dirty="0"/>
              <a:t>Watershed Index Online: </a:t>
            </a:r>
            <a:r>
              <a:rPr lang="en-US" dirty="0">
                <a:hlinkClick r:id="rId3"/>
              </a:rPr>
              <a:t>https://www.epa.gov/wsio</a:t>
            </a:r>
            <a:endParaRPr lang="en-US" dirty="0"/>
          </a:p>
          <a:p>
            <a:r>
              <a:rPr lang="en-US" dirty="0"/>
              <a:t>Recovery Potential Screening: </a:t>
            </a:r>
            <a:r>
              <a:rPr lang="en-US" dirty="0">
                <a:hlinkClick r:id="rId4"/>
              </a:rPr>
              <a:t>https://www.epa.gov/rps</a:t>
            </a:r>
            <a:endParaRPr lang="en-US" dirty="0"/>
          </a:p>
          <a:p>
            <a:r>
              <a:rPr lang="en-US" dirty="0"/>
              <a:t>Healthy Watersheds Protection: </a:t>
            </a:r>
            <a:r>
              <a:rPr lang="en-US" dirty="0">
                <a:hlinkClick r:id="rId5"/>
              </a:rPr>
              <a:t>https://www.epa.gov/hwp</a:t>
            </a:r>
            <a:endParaRPr lang="en-US" dirty="0"/>
          </a:p>
          <a:p>
            <a:r>
              <a:rPr lang="en-US" dirty="0"/>
              <a:t>WATERS </a:t>
            </a:r>
            <a:r>
              <a:rPr lang="en-US" dirty="0" err="1"/>
              <a:t>GeoViewer</a:t>
            </a:r>
            <a:r>
              <a:rPr lang="en-US" dirty="0"/>
              <a:t>: </a:t>
            </a:r>
            <a:r>
              <a:rPr lang="en-US" dirty="0">
                <a:hlinkClick r:id="rId6"/>
              </a:rPr>
              <a:t>https://www.epa.gov/waterdata/waters-geoviewer</a:t>
            </a:r>
            <a:endParaRPr lang="en-US" dirty="0"/>
          </a:p>
          <a:p>
            <a:r>
              <a:rPr lang="en-US" dirty="0"/>
              <a:t>NOAA National Estuarine Reserve System-Wide Monitoring Program Data: </a:t>
            </a:r>
            <a:r>
              <a:rPr lang="en-US" dirty="0">
                <a:hlinkClick r:id="rId7"/>
              </a:rPr>
              <a:t>https://coast.noaa.gov/digitalcoast/data/nerr.html</a:t>
            </a:r>
            <a:r>
              <a:rPr lang="en-US" dirty="0"/>
              <a:t> </a:t>
            </a:r>
          </a:p>
          <a:p>
            <a:r>
              <a:rPr lang="en-US" dirty="0"/>
              <a:t>How’s My Waterway: </a:t>
            </a:r>
            <a:r>
              <a:rPr lang="en-US" dirty="0">
                <a:hlinkClick r:id="rId8"/>
              </a:rPr>
              <a:t>https://mywaterway.epa.gov/</a:t>
            </a:r>
            <a:r>
              <a:rPr lang="en-US" dirty="0"/>
              <a:t> </a:t>
            </a:r>
          </a:p>
          <a:p>
            <a:r>
              <a:rPr lang="en-US" dirty="0"/>
              <a:t>National Aquatic Resource Surveys: </a:t>
            </a:r>
            <a:r>
              <a:rPr lang="en-US" dirty="0">
                <a:hlinkClick r:id="rId9"/>
              </a:rPr>
              <a:t>https://www.epa.gov/national-aquatic-resource-surveys</a:t>
            </a:r>
            <a:r>
              <a:rPr lang="en-US" dirty="0"/>
              <a:t> </a:t>
            </a:r>
          </a:p>
        </p:txBody>
      </p:sp>
    </p:spTree>
    <p:extLst>
      <p:ext uri="{BB962C8B-B14F-4D97-AF65-F5344CB8AC3E}">
        <p14:creationId xmlns:p14="http://schemas.microsoft.com/office/powerpoint/2010/main" val="197963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A2B4-A5B0-412C-BB49-F09F4FC8F550}"/>
              </a:ext>
            </a:extLst>
          </p:cNvPr>
          <p:cNvSpPr>
            <a:spLocks noGrp="1"/>
          </p:cNvSpPr>
          <p:nvPr>
            <p:ph type="title"/>
          </p:nvPr>
        </p:nvSpPr>
        <p:spPr>
          <a:xfrm>
            <a:off x="838200" y="1937251"/>
            <a:ext cx="10515600" cy="1325563"/>
          </a:xfrm>
        </p:spPr>
        <p:txBody>
          <a:bodyPr>
            <a:noAutofit/>
          </a:bodyPr>
          <a:lstStyle/>
          <a:p>
            <a:pPr algn="ctr"/>
            <a:r>
              <a:rPr lang="en-US" sz="16600" dirty="0"/>
              <a:t>Break!</a:t>
            </a:r>
          </a:p>
        </p:txBody>
      </p:sp>
    </p:spTree>
    <p:extLst>
      <p:ext uri="{BB962C8B-B14F-4D97-AF65-F5344CB8AC3E}">
        <p14:creationId xmlns:p14="http://schemas.microsoft.com/office/powerpoint/2010/main" val="4127057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0041-465B-410E-B634-5D704C42EED8}"/>
              </a:ext>
            </a:extLst>
          </p:cNvPr>
          <p:cNvSpPr>
            <a:spLocks noGrp="1"/>
          </p:cNvSpPr>
          <p:nvPr>
            <p:ph type="title"/>
          </p:nvPr>
        </p:nvSpPr>
        <p:spPr>
          <a:xfrm>
            <a:off x="838200" y="477286"/>
            <a:ext cx="10515600" cy="2852737"/>
          </a:xfrm>
        </p:spPr>
        <p:txBody>
          <a:bodyPr>
            <a:normAutofit/>
          </a:bodyPr>
          <a:lstStyle/>
          <a:p>
            <a:pPr algn="ctr"/>
            <a:r>
              <a:rPr lang="en-US" sz="5400" b="1" dirty="0"/>
              <a:t>Data Quality Considerations</a:t>
            </a:r>
          </a:p>
        </p:txBody>
      </p:sp>
    </p:spTree>
    <p:extLst>
      <p:ext uri="{BB962C8B-B14F-4D97-AF65-F5344CB8AC3E}">
        <p14:creationId xmlns:p14="http://schemas.microsoft.com/office/powerpoint/2010/main" val="1933564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C1F4-155E-4A11-9D53-42B035F5E05D}"/>
              </a:ext>
            </a:extLst>
          </p:cNvPr>
          <p:cNvSpPr>
            <a:spLocks noGrp="1"/>
          </p:cNvSpPr>
          <p:nvPr>
            <p:ph type="title"/>
          </p:nvPr>
        </p:nvSpPr>
        <p:spPr>
          <a:xfrm>
            <a:off x="402466" y="549272"/>
            <a:ext cx="10686648" cy="1325563"/>
          </a:xfrm>
        </p:spPr>
        <p:txBody>
          <a:bodyPr>
            <a:normAutofit/>
          </a:bodyPr>
          <a:lstStyle/>
          <a:p>
            <a:r>
              <a:rPr lang="en-US" b="1" dirty="0"/>
              <a:t>Discussion: Characteristics of High-Quality Data</a:t>
            </a:r>
          </a:p>
        </p:txBody>
      </p:sp>
      <p:sp>
        <p:nvSpPr>
          <p:cNvPr id="3" name="Content Placeholder 2">
            <a:extLst>
              <a:ext uri="{FF2B5EF4-FFF2-40B4-BE49-F238E27FC236}">
                <a16:creationId xmlns:a16="http://schemas.microsoft.com/office/drawing/2014/main" id="{9A7CA22D-A16C-44D7-9EE2-2DC623599ED0}"/>
              </a:ext>
            </a:extLst>
          </p:cNvPr>
          <p:cNvSpPr>
            <a:spLocks noGrp="1"/>
          </p:cNvSpPr>
          <p:nvPr>
            <p:ph sz="half" idx="2"/>
          </p:nvPr>
        </p:nvSpPr>
        <p:spPr/>
        <p:txBody>
          <a:bodyPr>
            <a:normAutofit/>
          </a:bodyPr>
          <a:lstStyle/>
          <a:p>
            <a:pPr marL="0" indent="0">
              <a:buNone/>
            </a:pPr>
            <a:r>
              <a:rPr lang="en-US" sz="1800" dirty="0">
                <a:solidFill>
                  <a:schemeClr val="bg1"/>
                </a:solidFill>
              </a:rPr>
              <a:t>Source: Lian and Wu, 2017.</a:t>
            </a:r>
          </a:p>
        </p:txBody>
      </p:sp>
      <p:sp>
        <p:nvSpPr>
          <p:cNvPr id="7" name="Content Placeholder 6">
            <a:extLst>
              <a:ext uri="{FF2B5EF4-FFF2-40B4-BE49-F238E27FC236}">
                <a16:creationId xmlns:a16="http://schemas.microsoft.com/office/drawing/2014/main" id="{EA8EBF49-9D5E-41B0-9A69-976D5D2D5D48}"/>
              </a:ext>
            </a:extLst>
          </p:cNvPr>
          <p:cNvSpPr>
            <a:spLocks noGrp="1"/>
          </p:cNvSpPr>
          <p:nvPr>
            <p:ph sz="quarter" idx="4"/>
          </p:nvPr>
        </p:nvSpPr>
        <p:spPr>
          <a:xfrm>
            <a:off x="402466" y="2084915"/>
            <a:ext cx="8025916" cy="3684588"/>
          </a:xfrm>
        </p:spPr>
        <p:txBody>
          <a:bodyPr>
            <a:normAutofit/>
          </a:bodyPr>
          <a:lstStyle/>
          <a:p>
            <a:r>
              <a:rPr lang="en-US" sz="4000" dirty="0">
                <a:solidFill>
                  <a:schemeClr val="tx2">
                    <a:lumMod val="75000"/>
                  </a:schemeClr>
                </a:solidFill>
              </a:rPr>
              <a:t>What characteristics will you consider for tribal and non-tribal data to ensure data are high quality?</a:t>
            </a:r>
          </a:p>
          <a:p>
            <a:r>
              <a:rPr lang="en-US" sz="4000" dirty="0">
                <a:solidFill>
                  <a:schemeClr val="tx2">
                    <a:lumMod val="75000"/>
                  </a:schemeClr>
                </a:solidFill>
              </a:rPr>
              <a:t>Which characteristics are highest priority for your tribe?</a:t>
            </a:r>
          </a:p>
        </p:txBody>
      </p:sp>
      <p:pic>
        <p:nvPicPr>
          <p:cNvPr id="4" name="Picture 3">
            <a:extLst>
              <a:ext uri="{FF2B5EF4-FFF2-40B4-BE49-F238E27FC236}">
                <a16:creationId xmlns:a16="http://schemas.microsoft.com/office/drawing/2014/main" id="{CDC3F8D2-77B0-44C6-8999-CC1FE39D23D8}"/>
              </a:ext>
            </a:extLst>
          </p:cNvPr>
          <p:cNvPicPr>
            <a:picLocks noChangeAspect="1"/>
          </p:cNvPicPr>
          <p:nvPr/>
        </p:nvPicPr>
        <p:blipFill>
          <a:blip r:embed="rId3"/>
          <a:stretch>
            <a:fillRect/>
          </a:stretch>
        </p:blipFill>
        <p:spPr>
          <a:xfrm>
            <a:off x="8428382" y="2084915"/>
            <a:ext cx="3159207" cy="4282057"/>
          </a:xfrm>
          <a:prstGeom prst="rect">
            <a:avLst/>
          </a:prstGeom>
        </p:spPr>
      </p:pic>
    </p:spTree>
    <p:extLst>
      <p:ext uri="{BB962C8B-B14F-4D97-AF65-F5344CB8AC3E}">
        <p14:creationId xmlns:p14="http://schemas.microsoft.com/office/powerpoint/2010/main" val="15980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F1F67-4582-46C0-8399-2E56E756F268}"/>
              </a:ext>
            </a:extLst>
          </p:cNvPr>
          <p:cNvSpPr>
            <a:spLocks noGrp="1"/>
          </p:cNvSpPr>
          <p:nvPr>
            <p:ph type="title"/>
          </p:nvPr>
        </p:nvSpPr>
        <p:spPr>
          <a:xfrm>
            <a:off x="480391" y="906461"/>
            <a:ext cx="10515600" cy="1325563"/>
          </a:xfrm>
        </p:spPr>
        <p:txBody>
          <a:bodyPr/>
          <a:lstStyle/>
          <a:p>
            <a:r>
              <a:rPr lang="en-US" b="1" dirty="0"/>
              <a:t>Let’s Break Down Data Quality </a:t>
            </a:r>
          </a:p>
        </p:txBody>
      </p:sp>
      <p:sp>
        <p:nvSpPr>
          <p:cNvPr id="3" name="Content Placeholder 2">
            <a:extLst>
              <a:ext uri="{FF2B5EF4-FFF2-40B4-BE49-F238E27FC236}">
                <a16:creationId xmlns:a16="http://schemas.microsoft.com/office/drawing/2014/main" id="{FE3858B5-D369-4A2F-9A14-B5637865A688}"/>
              </a:ext>
            </a:extLst>
          </p:cNvPr>
          <p:cNvSpPr>
            <a:spLocks noGrp="1"/>
          </p:cNvSpPr>
          <p:nvPr>
            <p:ph idx="1"/>
          </p:nvPr>
        </p:nvSpPr>
        <p:spPr>
          <a:xfrm>
            <a:off x="347869" y="2499069"/>
            <a:ext cx="10134600" cy="4351338"/>
          </a:xfrm>
        </p:spPr>
        <p:txBody>
          <a:bodyPr>
            <a:normAutofit/>
          </a:bodyPr>
          <a:lstStyle/>
          <a:p>
            <a:pPr lvl="0"/>
            <a:r>
              <a:rPr lang="en-US" sz="3600" dirty="0"/>
              <a:t>Quality assurance elements</a:t>
            </a:r>
          </a:p>
          <a:p>
            <a:pPr lvl="0"/>
            <a:r>
              <a:rPr lang="en-US" sz="3600" dirty="0"/>
              <a:t>Quality control data</a:t>
            </a:r>
          </a:p>
          <a:p>
            <a:r>
              <a:rPr lang="en-US" sz="3600" dirty="0"/>
              <a:t>Quality assessment procedures</a:t>
            </a:r>
            <a:endParaRPr lang="en-US" sz="4000" dirty="0"/>
          </a:p>
        </p:txBody>
      </p:sp>
      <p:pic>
        <p:nvPicPr>
          <p:cNvPr id="4" name="Picture 3">
            <a:extLst>
              <a:ext uri="{FF2B5EF4-FFF2-40B4-BE49-F238E27FC236}">
                <a16:creationId xmlns:a16="http://schemas.microsoft.com/office/drawing/2014/main" id="{5706BBEF-E390-4E11-9428-95CD1E0B9620}"/>
              </a:ext>
            </a:extLst>
          </p:cNvPr>
          <p:cNvPicPr>
            <a:picLocks noChangeAspect="1"/>
          </p:cNvPicPr>
          <p:nvPr/>
        </p:nvPicPr>
        <p:blipFill>
          <a:blip r:embed="rId3"/>
          <a:stretch>
            <a:fillRect/>
          </a:stretch>
        </p:blipFill>
        <p:spPr>
          <a:xfrm>
            <a:off x="7850182" y="906461"/>
            <a:ext cx="3861427" cy="5148569"/>
          </a:xfrm>
          <a:prstGeom prst="rect">
            <a:avLst/>
          </a:prstGeom>
        </p:spPr>
      </p:pic>
    </p:spTree>
    <p:extLst>
      <p:ext uri="{BB962C8B-B14F-4D97-AF65-F5344CB8AC3E}">
        <p14:creationId xmlns:p14="http://schemas.microsoft.com/office/powerpoint/2010/main" val="382767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2B3D-E2B2-40DD-B6DC-B397678FC6DD}"/>
              </a:ext>
            </a:extLst>
          </p:cNvPr>
          <p:cNvSpPr>
            <a:spLocks noGrp="1"/>
          </p:cNvSpPr>
          <p:nvPr>
            <p:ph type="title"/>
          </p:nvPr>
        </p:nvSpPr>
        <p:spPr>
          <a:xfrm>
            <a:off x="511974" y="517545"/>
            <a:ext cx="10515600" cy="1325563"/>
          </a:xfrm>
        </p:spPr>
        <p:txBody>
          <a:bodyPr/>
          <a:lstStyle/>
          <a:p>
            <a:r>
              <a:rPr lang="en-US" b="1" dirty="0"/>
              <a:t>Quality Assurance Project Plan (QAPP):  Quick Review</a:t>
            </a:r>
            <a:endParaRPr lang="en-US" dirty="0"/>
          </a:p>
        </p:txBody>
      </p:sp>
      <p:sp>
        <p:nvSpPr>
          <p:cNvPr id="3" name="Content Placeholder 2">
            <a:extLst>
              <a:ext uri="{FF2B5EF4-FFF2-40B4-BE49-F238E27FC236}">
                <a16:creationId xmlns:a16="http://schemas.microsoft.com/office/drawing/2014/main" id="{5D6C7457-AF20-4DD2-A978-691BF0AA0B56}"/>
              </a:ext>
            </a:extLst>
          </p:cNvPr>
          <p:cNvSpPr>
            <a:spLocks noGrp="1"/>
          </p:cNvSpPr>
          <p:nvPr>
            <p:ph idx="1"/>
          </p:nvPr>
        </p:nvSpPr>
        <p:spPr>
          <a:xfrm>
            <a:off x="-159026" y="1843108"/>
            <a:ext cx="8083826" cy="4351338"/>
          </a:xfrm>
        </p:spPr>
        <p:txBody>
          <a:bodyPr>
            <a:noAutofit/>
          </a:bodyPr>
          <a:lstStyle/>
          <a:p>
            <a:pPr lvl="1"/>
            <a:r>
              <a:rPr lang="en-US" sz="3600" dirty="0"/>
              <a:t>Documents the procedures to ensure the data collected for a particular purpose meet data quality objectives</a:t>
            </a:r>
          </a:p>
          <a:p>
            <a:pPr lvl="1"/>
            <a:r>
              <a:rPr lang="en-US" sz="3600" dirty="0"/>
              <a:t>Can address data that:</a:t>
            </a:r>
          </a:p>
          <a:p>
            <a:pPr lvl="2"/>
            <a:r>
              <a:rPr lang="en-US" sz="3200" dirty="0"/>
              <a:t>Include direct measurements (data collected by the tribe writing the QAPP)</a:t>
            </a:r>
          </a:p>
          <a:p>
            <a:pPr lvl="2"/>
            <a:r>
              <a:rPr lang="en-US" sz="3200" dirty="0"/>
              <a:t>Non-direct measurements (secondary data collected from other sources)</a:t>
            </a:r>
          </a:p>
          <a:p>
            <a:pPr lvl="1"/>
            <a:endParaRPr lang="en-US" sz="3600" dirty="0"/>
          </a:p>
        </p:txBody>
      </p:sp>
      <p:pic>
        <p:nvPicPr>
          <p:cNvPr id="4" name="Picture 3">
            <a:extLst>
              <a:ext uri="{FF2B5EF4-FFF2-40B4-BE49-F238E27FC236}">
                <a16:creationId xmlns:a16="http://schemas.microsoft.com/office/drawing/2014/main" id="{20B52E02-0A7F-4004-AB25-2A060B43B86D}"/>
              </a:ext>
            </a:extLst>
          </p:cNvPr>
          <p:cNvPicPr>
            <a:picLocks noChangeAspect="1"/>
          </p:cNvPicPr>
          <p:nvPr/>
        </p:nvPicPr>
        <p:blipFill rotWithShape="1">
          <a:blip r:embed="rId3"/>
          <a:srcRect l="18805" t="9676" r="23913" b="11498"/>
          <a:stretch/>
        </p:blipFill>
        <p:spPr>
          <a:xfrm>
            <a:off x="7779222" y="2078673"/>
            <a:ext cx="4265456" cy="3301710"/>
          </a:xfrm>
          <a:prstGeom prst="rect">
            <a:avLst/>
          </a:prstGeom>
        </p:spPr>
      </p:pic>
    </p:spTree>
    <p:extLst>
      <p:ext uri="{BB962C8B-B14F-4D97-AF65-F5344CB8AC3E}">
        <p14:creationId xmlns:p14="http://schemas.microsoft.com/office/powerpoint/2010/main" val="89817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F2FF-F555-4D77-9619-4E7E1F550E02}"/>
              </a:ext>
            </a:extLst>
          </p:cNvPr>
          <p:cNvSpPr>
            <a:spLocks noGrp="1"/>
          </p:cNvSpPr>
          <p:nvPr>
            <p:ph type="title"/>
          </p:nvPr>
        </p:nvSpPr>
        <p:spPr>
          <a:xfrm>
            <a:off x="264140" y="128253"/>
            <a:ext cx="9630486" cy="1325563"/>
          </a:xfrm>
        </p:spPr>
        <p:txBody>
          <a:bodyPr/>
          <a:lstStyle/>
          <a:p>
            <a:r>
              <a:rPr lang="en-US" dirty="0"/>
              <a:t>Data Quality Objectives (DQOs) and Water Quality Assessments</a:t>
            </a:r>
          </a:p>
        </p:txBody>
      </p:sp>
      <p:sp>
        <p:nvSpPr>
          <p:cNvPr id="3" name="Content Placeholder 2">
            <a:extLst>
              <a:ext uri="{FF2B5EF4-FFF2-40B4-BE49-F238E27FC236}">
                <a16:creationId xmlns:a16="http://schemas.microsoft.com/office/drawing/2014/main" id="{25776A0C-9964-4C10-A56E-44267002E609}"/>
              </a:ext>
            </a:extLst>
          </p:cNvPr>
          <p:cNvSpPr>
            <a:spLocks noGrp="1"/>
          </p:cNvSpPr>
          <p:nvPr>
            <p:ph idx="1"/>
          </p:nvPr>
        </p:nvSpPr>
        <p:spPr>
          <a:xfrm>
            <a:off x="0" y="1715982"/>
            <a:ext cx="6918538" cy="4722217"/>
          </a:xfrm>
        </p:spPr>
        <p:txBody>
          <a:bodyPr>
            <a:normAutofit fontScale="85000" lnSpcReduction="20000"/>
          </a:bodyPr>
          <a:lstStyle/>
          <a:p>
            <a:pPr lvl="1"/>
            <a:r>
              <a:rPr lang="en-US" sz="3600" dirty="0"/>
              <a:t>Establishes the quality and quantity of data needed to support decisions </a:t>
            </a:r>
          </a:p>
          <a:p>
            <a:pPr lvl="2"/>
            <a:r>
              <a:rPr lang="en-US" sz="3200" dirty="0"/>
              <a:t>Clarify study objectives</a:t>
            </a:r>
          </a:p>
          <a:p>
            <a:pPr lvl="2"/>
            <a:r>
              <a:rPr lang="en-US" sz="3200" dirty="0"/>
              <a:t>Define the appropriate type of data</a:t>
            </a:r>
          </a:p>
          <a:p>
            <a:pPr lvl="2"/>
            <a:r>
              <a:rPr lang="en-US" sz="3200" dirty="0"/>
              <a:t>Specify tolerable levels of potential decision errors </a:t>
            </a:r>
          </a:p>
          <a:p>
            <a:pPr lvl="1"/>
            <a:r>
              <a:rPr lang="en-US" sz="3600" dirty="0"/>
              <a:t>Specifies data performance and acceptance criteria </a:t>
            </a:r>
          </a:p>
          <a:p>
            <a:pPr lvl="2"/>
            <a:r>
              <a:rPr lang="en-US" sz="3200" dirty="0"/>
              <a:t>Quantitative </a:t>
            </a:r>
          </a:p>
          <a:p>
            <a:pPr lvl="2"/>
            <a:r>
              <a:rPr lang="en-US" sz="3200" dirty="0"/>
              <a:t>Qualitative </a:t>
            </a:r>
          </a:p>
          <a:p>
            <a:pPr lvl="1"/>
            <a:r>
              <a:rPr lang="en-US" sz="3600" dirty="0"/>
              <a:t>EPAs DQO Guidance: </a:t>
            </a:r>
            <a:r>
              <a:rPr lang="en-US" sz="3600" dirty="0">
                <a:hlinkClick r:id="rId3"/>
              </a:rPr>
              <a:t>https://www.epa.gov/sites/default/files/2015-06/documents/g4-final.pdf</a:t>
            </a:r>
            <a:r>
              <a:rPr lang="en-US" sz="3600" dirty="0"/>
              <a:t>  </a:t>
            </a:r>
          </a:p>
        </p:txBody>
      </p:sp>
      <p:pic>
        <p:nvPicPr>
          <p:cNvPr id="4" name="Picture 3">
            <a:extLst>
              <a:ext uri="{FF2B5EF4-FFF2-40B4-BE49-F238E27FC236}">
                <a16:creationId xmlns:a16="http://schemas.microsoft.com/office/drawing/2014/main" id="{271C8D39-8E03-4E62-9004-C513719775F4}"/>
              </a:ext>
            </a:extLst>
          </p:cNvPr>
          <p:cNvPicPr>
            <a:picLocks noChangeAspect="1"/>
          </p:cNvPicPr>
          <p:nvPr/>
        </p:nvPicPr>
        <p:blipFill>
          <a:blip r:embed="rId4"/>
          <a:stretch>
            <a:fillRect/>
          </a:stretch>
        </p:blipFill>
        <p:spPr>
          <a:xfrm>
            <a:off x="6918538" y="2105765"/>
            <a:ext cx="5028889" cy="3942649"/>
          </a:xfrm>
          <a:prstGeom prst="rect">
            <a:avLst/>
          </a:prstGeom>
        </p:spPr>
      </p:pic>
    </p:spTree>
    <p:extLst>
      <p:ext uri="{BB962C8B-B14F-4D97-AF65-F5344CB8AC3E}">
        <p14:creationId xmlns:p14="http://schemas.microsoft.com/office/powerpoint/2010/main" val="208273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3AE2-9E33-499A-8115-9AC6D07A53C1}"/>
              </a:ext>
            </a:extLst>
          </p:cNvPr>
          <p:cNvSpPr>
            <a:spLocks noGrp="1"/>
          </p:cNvSpPr>
          <p:nvPr>
            <p:ph type="title"/>
          </p:nvPr>
        </p:nvSpPr>
        <p:spPr>
          <a:xfrm>
            <a:off x="1023603" y="251594"/>
            <a:ext cx="10515600" cy="1325563"/>
          </a:xfrm>
        </p:spPr>
        <p:txBody>
          <a:bodyPr>
            <a:normAutofit/>
          </a:bodyPr>
          <a:lstStyle/>
          <a:p>
            <a:r>
              <a:rPr lang="en-US" b="1" dirty="0"/>
              <a:t>Data Quality Indicators (DQIs) for Water Quality Assessments</a:t>
            </a:r>
            <a:endParaRPr lang="en-US" dirty="0"/>
          </a:p>
        </p:txBody>
      </p:sp>
      <p:sp>
        <p:nvSpPr>
          <p:cNvPr id="3" name="Content Placeholder 2">
            <a:extLst>
              <a:ext uri="{FF2B5EF4-FFF2-40B4-BE49-F238E27FC236}">
                <a16:creationId xmlns:a16="http://schemas.microsoft.com/office/drawing/2014/main" id="{822E7ABE-C9F9-4A50-B635-1F3861AC5A6B}"/>
              </a:ext>
            </a:extLst>
          </p:cNvPr>
          <p:cNvSpPr>
            <a:spLocks noGrp="1"/>
          </p:cNvSpPr>
          <p:nvPr>
            <p:ph idx="1"/>
          </p:nvPr>
        </p:nvSpPr>
        <p:spPr>
          <a:xfrm>
            <a:off x="346377" y="1815695"/>
            <a:ext cx="10703859" cy="5828230"/>
          </a:xfrm>
        </p:spPr>
        <p:txBody>
          <a:bodyPr>
            <a:normAutofit/>
          </a:bodyPr>
          <a:lstStyle/>
          <a:p>
            <a:pPr lvl="1"/>
            <a:r>
              <a:rPr lang="en-US" sz="3200" dirty="0"/>
              <a:t>Data quality indicators (DQIs) are quantitative and qualitative measures of the quality of the data </a:t>
            </a:r>
          </a:p>
          <a:p>
            <a:pPr lvl="1"/>
            <a:r>
              <a:rPr lang="en-US" sz="3200" dirty="0"/>
              <a:t>DQIs to meet DQOs will vary, but often include:</a:t>
            </a:r>
          </a:p>
          <a:p>
            <a:pPr lvl="2"/>
            <a:r>
              <a:rPr lang="en-US" sz="2800" dirty="0"/>
              <a:t>Precision </a:t>
            </a:r>
          </a:p>
          <a:p>
            <a:pPr lvl="2"/>
            <a:r>
              <a:rPr lang="en-US" sz="2800" dirty="0"/>
              <a:t>Bias </a:t>
            </a:r>
          </a:p>
          <a:p>
            <a:pPr lvl="2"/>
            <a:r>
              <a:rPr lang="en-US" sz="2800" dirty="0"/>
              <a:t>Accuracy</a:t>
            </a:r>
          </a:p>
          <a:p>
            <a:pPr lvl="2"/>
            <a:r>
              <a:rPr lang="en-US" sz="2800" dirty="0"/>
              <a:t>Representativeness</a:t>
            </a:r>
          </a:p>
          <a:p>
            <a:pPr lvl="2"/>
            <a:r>
              <a:rPr lang="en-US" sz="2800" dirty="0"/>
              <a:t>Comparability</a:t>
            </a:r>
          </a:p>
          <a:p>
            <a:pPr lvl="2"/>
            <a:r>
              <a:rPr lang="en-US" sz="2800" dirty="0"/>
              <a:t>Completeness</a:t>
            </a:r>
          </a:p>
          <a:p>
            <a:pPr lvl="1"/>
            <a:endParaRPr lang="en-US" sz="3200" dirty="0"/>
          </a:p>
        </p:txBody>
      </p:sp>
      <p:pic>
        <p:nvPicPr>
          <p:cNvPr id="4" name="Picture 3">
            <a:extLst>
              <a:ext uri="{FF2B5EF4-FFF2-40B4-BE49-F238E27FC236}">
                <a16:creationId xmlns:a16="http://schemas.microsoft.com/office/drawing/2014/main" id="{403E576B-7F8D-4605-A975-43052176EC9C}"/>
              </a:ext>
            </a:extLst>
          </p:cNvPr>
          <p:cNvPicPr>
            <a:picLocks noChangeAspect="1"/>
          </p:cNvPicPr>
          <p:nvPr/>
        </p:nvPicPr>
        <p:blipFill>
          <a:blip r:embed="rId3"/>
          <a:stretch>
            <a:fillRect/>
          </a:stretch>
        </p:blipFill>
        <p:spPr>
          <a:xfrm>
            <a:off x="5221355" y="3429000"/>
            <a:ext cx="3786395" cy="3365684"/>
          </a:xfrm>
          <a:prstGeom prst="rect">
            <a:avLst/>
          </a:prstGeom>
        </p:spPr>
      </p:pic>
    </p:spTree>
    <p:extLst>
      <p:ext uri="{BB962C8B-B14F-4D97-AF65-F5344CB8AC3E}">
        <p14:creationId xmlns:p14="http://schemas.microsoft.com/office/powerpoint/2010/main" val="206474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D45C-6314-4EBB-B26C-85FA06F036F5}"/>
              </a:ext>
            </a:extLst>
          </p:cNvPr>
          <p:cNvSpPr>
            <a:spLocks noGrp="1"/>
          </p:cNvSpPr>
          <p:nvPr>
            <p:ph type="title"/>
          </p:nvPr>
        </p:nvSpPr>
        <p:spPr>
          <a:xfrm>
            <a:off x="762000" y="225189"/>
            <a:ext cx="10515600" cy="1325563"/>
          </a:xfrm>
        </p:spPr>
        <p:txBody>
          <a:bodyPr vert="horz" lIns="91440" tIns="45720" rIns="91440" bIns="45720" rtlCol="0" anchor="ctr">
            <a:normAutofit/>
          </a:bodyPr>
          <a:lstStyle/>
          <a:p>
            <a:r>
              <a:rPr lang="en-US" b="1" dirty="0"/>
              <a:t>Types of Water Quality Data – Commonly Assessed Parameters</a:t>
            </a:r>
            <a:endParaRPr lang="en-US"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FE728652-71DC-4756-BD97-FAFDADF3B33D}"/>
              </a:ext>
            </a:extLst>
          </p:cNvPr>
          <p:cNvSpPr>
            <a:spLocks noGrp="1"/>
          </p:cNvSpPr>
          <p:nvPr>
            <p:ph sz="half" idx="1"/>
          </p:nvPr>
        </p:nvSpPr>
        <p:spPr>
          <a:xfrm>
            <a:off x="838200" y="1550752"/>
            <a:ext cx="5181600" cy="5307247"/>
          </a:xfrm>
        </p:spPr>
        <p:txBody>
          <a:bodyPr>
            <a:normAutofit/>
          </a:bodyPr>
          <a:lstStyle/>
          <a:p>
            <a:r>
              <a:rPr lang="en-US" dirty="0">
                <a:solidFill>
                  <a:schemeClr val="tx2">
                    <a:lumMod val="75000"/>
                  </a:schemeClr>
                </a:solidFill>
              </a:rPr>
              <a:t>Physical (Water Column)</a:t>
            </a:r>
          </a:p>
          <a:p>
            <a:pPr lvl="1"/>
            <a:r>
              <a:rPr lang="en-US" dirty="0">
                <a:solidFill>
                  <a:schemeClr val="tx2">
                    <a:lumMod val="75000"/>
                  </a:schemeClr>
                </a:solidFill>
              </a:rPr>
              <a:t>Suspended Solids</a:t>
            </a:r>
          </a:p>
          <a:p>
            <a:pPr lvl="1"/>
            <a:r>
              <a:rPr lang="en-US" dirty="0">
                <a:solidFill>
                  <a:schemeClr val="tx2">
                    <a:lumMod val="75000"/>
                  </a:schemeClr>
                </a:solidFill>
              </a:rPr>
              <a:t>Clarity/Turbidity</a:t>
            </a:r>
          </a:p>
          <a:p>
            <a:pPr lvl="1"/>
            <a:r>
              <a:rPr lang="en-US" dirty="0">
                <a:solidFill>
                  <a:schemeClr val="tx2">
                    <a:lumMod val="75000"/>
                  </a:schemeClr>
                </a:solidFill>
              </a:rPr>
              <a:t>Temperature</a:t>
            </a:r>
          </a:p>
          <a:p>
            <a:pPr lvl="1"/>
            <a:r>
              <a:rPr lang="en-US" dirty="0">
                <a:solidFill>
                  <a:schemeClr val="tx2">
                    <a:lumMod val="75000"/>
                  </a:schemeClr>
                </a:solidFill>
              </a:rPr>
              <a:t>Conductivity</a:t>
            </a:r>
          </a:p>
          <a:p>
            <a:pPr lvl="1"/>
            <a:r>
              <a:rPr lang="en-US" dirty="0">
                <a:solidFill>
                  <a:schemeClr val="tx2">
                    <a:lumMod val="75000"/>
                  </a:schemeClr>
                </a:solidFill>
              </a:rPr>
              <a:t>Flow</a:t>
            </a:r>
          </a:p>
          <a:p>
            <a:r>
              <a:rPr lang="en-US" dirty="0">
                <a:solidFill>
                  <a:schemeClr val="tx2">
                    <a:lumMod val="75000"/>
                  </a:schemeClr>
                </a:solidFill>
              </a:rPr>
              <a:t>Chemical</a:t>
            </a:r>
          </a:p>
          <a:p>
            <a:pPr lvl="1"/>
            <a:r>
              <a:rPr lang="en-US" dirty="0">
                <a:solidFill>
                  <a:schemeClr val="tx2">
                    <a:lumMod val="75000"/>
                  </a:schemeClr>
                </a:solidFill>
              </a:rPr>
              <a:t>pH</a:t>
            </a:r>
          </a:p>
          <a:p>
            <a:pPr lvl="1"/>
            <a:r>
              <a:rPr lang="en-US" dirty="0">
                <a:solidFill>
                  <a:schemeClr val="tx2">
                    <a:lumMod val="75000"/>
                  </a:schemeClr>
                </a:solidFill>
              </a:rPr>
              <a:t>Dissolved oxygen</a:t>
            </a:r>
          </a:p>
          <a:p>
            <a:pPr lvl="1"/>
            <a:r>
              <a:rPr lang="en-US" dirty="0">
                <a:solidFill>
                  <a:schemeClr val="tx2">
                    <a:lumMod val="75000"/>
                  </a:schemeClr>
                </a:solidFill>
              </a:rPr>
              <a:t>Nitrogen</a:t>
            </a:r>
          </a:p>
          <a:p>
            <a:pPr lvl="1"/>
            <a:r>
              <a:rPr lang="en-US" dirty="0">
                <a:solidFill>
                  <a:schemeClr val="tx2">
                    <a:lumMod val="75000"/>
                  </a:schemeClr>
                </a:solidFill>
              </a:rPr>
              <a:t>Phosphorus </a:t>
            </a:r>
          </a:p>
          <a:p>
            <a:pPr lvl="1"/>
            <a:r>
              <a:rPr lang="en-US" dirty="0">
                <a:solidFill>
                  <a:schemeClr val="tx2">
                    <a:lumMod val="75000"/>
                  </a:schemeClr>
                </a:solidFill>
              </a:rPr>
              <a:t>Metals</a:t>
            </a:r>
          </a:p>
        </p:txBody>
      </p:sp>
      <p:sp>
        <p:nvSpPr>
          <p:cNvPr id="5" name="Content Placeholder 4">
            <a:extLst>
              <a:ext uri="{FF2B5EF4-FFF2-40B4-BE49-F238E27FC236}">
                <a16:creationId xmlns:a16="http://schemas.microsoft.com/office/drawing/2014/main" id="{234C30A8-2CD3-41AA-8ABF-D05350DCE1A9}"/>
              </a:ext>
            </a:extLst>
          </p:cNvPr>
          <p:cNvSpPr>
            <a:spLocks noGrp="1"/>
          </p:cNvSpPr>
          <p:nvPr>
            <p:ph sz="half" idx="2"/>
          </p:nvPr>
        </p:nvSpPr>
        <p:spPr>
          <a:xfrm>
            <a:off x="6172200" y="1651380"/>
            <a:ext cx="5181600" cy="4981432"/>
          </a:xfrm>
        </p:spPr>
        <p:txBody>
          <a:bodyPr>
            <a:normAutofit/>
          </a:bodyPr>
          <a:lstStyle/>
          <a:p>
            <a:r>
              <a:rPr lang="en-US" dirty="0">
                <a:solidFill>
                  <a:schemeClr val="tx2">
                    <a:lumMod val="75000"/>
                  </a:schemeClr>
                </a:solidFill>
              </a:rPr>
              <a:t>Biological </a:t>
            </a:r>
          </a:p>
          <a:p>
            <a:pPr lvl="1"/>
            <a:r>
              <a:rPr lang="en-US" dirty="0">
                <a:solidFill>
                  <a:schemeClr val="tx2">
                    <a:lumMod val="75000"/>
                  </a:schemeClr>
                </a:solidFill>
              </a:rPr>
              <a:t>Macroinvertebrates </a:t>
            </a:r>
          </a:p>
          <a:p>
            <a:pPr lvl="1"/>
            <a:r>
              <a:rPr lang="en-US" dirty="0">
                <a:solidFill>
                  <a:schemeClr val="tx2">
                    <a:lumMod val="75000"/>
                  </a:schemeClr>
                </a:solidFill>
              </a:rPr>
              <a:t>Pathogens (E. Coli)</a:t>
            </a:r>
          </a:p>
          <a:p>
            <a:r>
              <a:rPr lang="en-US" dirty="0">
                <a:solidFill>
                  <a:schemeClr val="tx2">
                    <a:lumMod val="75000"/>
                  </a:schemeClr>
                </a:solidFill>
              </a:rPr>
              <a:t>Habitat (Physical)</a:t>
            </a:r>
          </a:p>
          <a:p>
            <a:pPr lvl="1"/>
            <a:r>
              <a:rPr lang="en-US" dirty="0">
                <a:solidFill>
                  <a:schemeClr val="tx2">
                    <a:lumMod val="75000"/>
                  </a:schemeClr>
                </a:solidFill>
              </a:rPr>
              <a:t>Substrate</a:t>
            </a:r>
          </a:p>
          <a:p>
            <a:pPr lvl="1"/>
            <a:r>
              <a:rPr lang="en-US" dirty="0">
                <a:solidFill>
                  <a:schemeClr val="tx2">
                    <a:lumMod val="75000"/>
                  </a:schemeClr>
                </a:solidFill>
              </a:rPr>
              <a:t>Bank Conditions</a:t>
            </a:r>
          </a:p>
          <a:p>
            <a:pPr lvl="1"/>
            <a:r>
              <a:rPr lang="en-US" dirty="0">
                <a:solidFill>
                  <a:schemeClr val="tx2">
                    <a:lumMod val="75000"/>
                  </a:schemeClr>
                </a:solidFill>
              </a:rPr>
              <a:t>Pool/Riffle Mix </a:t>
            </a:r>
          </a:p>
          <a:p>
            <a:endParaRPr lang="en-US" dirty="0">
              <a:solidFill>
                <a:schemeClr val="tx2">
                  <a:lumMod val="75000"/>
                </a:schemeClr>
              </a:solidFill>
            </a:endParaRPr>
          </a:p>
        </p:txBody>
      </p:sp>
      <p:sp>
        <p:nvSpPr>
          <p:cNvPr id="6" name="TextBox 5">
            <a:extLst>
              <a:ext uri="{FF2B5EF4-FFF2-40B4-BE49-F238E27FC236}">
                <a16:creationId xmlns:a16="http://schemas.microsoft.com/office/drawing/2014/main" id="{6B75ABFA-D1AD-4259-B929-CF7F1B5CED82}"/>
              </a:ext>
            </a:extLst>
          </p:cNvPr>
          <p:cNvSpPr txBox="1"/>
          <p:nvPr/>
        </p:nvSpPr>
        <p:spPr>
          <a:xfrm>
            <a:off x="5519058" y="4983926"/>
            <a:ext cx="5834742" cy="1384995"/>
          </a:xfrm>
          <a:prstGeom prst="rect">
            <a:avLst/>
          </a:prstGeom>
          <a:solidFill>
            <a:schemeClr val="tx1"/>
          </a:solidFill>
          <a:ln w="117475">
            <a:solidFill>
              <a:schemeClr val="tx1">
                <a:lumMod val="75000"/>
              </a:schemeClr>
            </a:solidFill>
          </a:ln>
        </p:spPr>
        <p:txBody>
          <a:bodyPr wrap="square" rtlCol="0">
            <a:spAutoFit/>
          </a:bodyPr>
          <a:lstStyle/>
          <a:p>
            <a:r>
              <a:rPr lang="en-US" sz="2800" b="1" i="1" dirty="0">
                <a:solidFill>
                  <a:schemeClr val="bg1"/>
                </a:solidFill>
              </a:rPr>
              <a:t>What Types of Water Quality Data Does Your Tribe Collect?  How Does Your Tribe Use These Data?</a:t>
            </a:r>
          </a:p>
        </p:txBody>
      </p:sp>
    </p:spTree>
    <p:extLst>
      <p:ext uri="{BB962C8B-B14F-4D97-AF65-F5344CB8AC3E}">
        <p14:creationId xmlns:p14="http://schemas.microsoft.com/office/powerpoint/2010/main" val="68863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546809" y="-105185"/>
            <a:ext cx="10515600" cy="1325563"/>
          </a:xfrm>
        </p:spPr>
        <p:txBody>
          <a:bodyPr>
            <a:normAutofit/>
          </a:bodyPr>
          <a:lstStyle/>
          <a:p>
            <a:r>
              <a:rPr lang="en-US" dirty="0"/>
              <a:t>What Is Precision?</a:t>
            </a:r>
            <a:endParaRPr lang="en-US" sz="2400" dirty="0"/>
          </a:p>
        </p:txBody>
      </p:sp>
      <p:sp useBgFill="1">
        <p:nvSpPr>
          <p:cNvPr id="4" name="Content Placeholder 3"/>
          <p:cNvSpPr>
            <a:spLocks noGrp="1"/>
          </p:cNvSpPr>
          <p:nvPr>
            <p:ph idx="1"/>
          </p:nvPr>
        </p:nvSpPr>
        <p:spPr>
          <a:xfrm>
            <a:off x="138449" y="1007165"/>
            <a:ext cx="5484429" cy="5721181"/>
          </a:xfrm>
        </p:spPr>
        <p:txBody>
          <a:bodyPr>
            <a:normAutofit fontScale="92500"/>
          </a:bodyPr>
          <a:lstStyle/>
          <a:p>
            <a:pPr lvl="1">
              <a:lnSpc>
                <a:spcPct val="100000"/>
              </a:lnSpc>
              <a:spcAft>
                <a:spcPts val="0"/>
              </a:spcAft>
            </a:pPr>
            <a:r>
              <a:rPr lang="en-US" sz="2600" dirty="0"/>
              <a:t>Assessment of the degree to which two or more measurements are in agreement</a:t>
            </a:r>
          </a:p>
          <a:p>
            <a:pPr lvl="1">
              <a:lnSpc>
                <a:spcPct val="100000"/>
              </a:lnSpc>
              <a:spcAft>
                <a:spcPts val="0"/>
              </a:spcAft>
            </a:pPr>
            <a:r>
              <a:rPr lang="en-US" sz="2600" dirty="0"/>
              <a:t>Amount of random error in a data set</a:t>
            </a:r>
          </a:p>
          <a:p>
            <a:pPr lvl="1">
              <a:lnSpc>
                <a:spcPct val="100000"/>
              </a:lnSpc>
              <a:spcAft>
                <a:spcPts val="0"/>
              </a:spcAft>
            </a:pPr>
            <a:r>
              <a:rPr lang="en-US" sz="2600" dirty="0"/>
              <a:t>Measure of the “scatter” of the results</a:t>
            </a:r>
          </a:p>
          <a:p>
            <a:pPr lvl="2">
              <a:lnSpc>
                <a:spcPct val="100000"/>
              </a:lnSpc>
              <a:spcAft>
                <a:spcPts val="0"/>
              </a:spcAft>
            </a:pPr>
            <a:r>
              <a:rPr lang="en-US" sz="2200" dirty="0"/>
              <a:t>Data with high precision = less scatter (results are clumped together) </a:t>
            </a:r>
          </a:p>
          <a:p>
            <a:pPr lvl="2">
              <a:lnSpc>
                <a:spcPct val="100000"/>
              </a:lnSpc>
              <a:spcAft>
                <a:spcPts val="0"/>
              </a:spcAft>
            </a:pPr>
            <a:r>
              <a:rPr lang="en-US" sz="2200" dirty="0"/>
              <a:t>Data with less precision = more scatter (results are dispersed over a wider area)</a:t>
            </a:r>
          </a:p>
          <a:p>
            <a:pPr lvl="1">
              <a:lnSpc>
                <a:spcPct val="100000"/>
              </a:lnSpc>
              <a:spcAft>
                <a:spcPts val="0"/>
              </a:spcAft>
            </a:pPr>
            <a:r>
              <a:rPr lang="en-US" sz="2600" dirty="0"/>
              <a:t>Coupled with bias to determine accuracy</a:t>
            </a:r>
          </a:p>
          <a:p>
            <a:pPr lvl="1">
              <a:lnSpc>
                <a:spcPct val="100000"/>
              </a:lnSpc>
              <a:spcAft>
                <a:spcPts val="0"/>
              </a:spcAft>
            </a:pPr>
            <a:r>
              <a:rPr lang="en-US" sz="2600" dirty="0"/>
              <a:t>Can be measured as Relative Percent Difference (RPD)</a:t>
            </a:r>
          </a:p>
          <a:p>
            <a:pPr lvl="1">
              <a:lnSpc>
                <a:spcPct val="100000"/>
              </a:lnSpc>
              <a:spcAft>
                <a:spcPts val="0"/>
              </a:spcAft>
            </a:pPr>
            <a:endParaRPr lang="en-US" sz="2600" dirty="0"/>
          </a:p>
        </p:txBody>
      </p:sp>
      <p:pic>
        <p:nvPicPr>
          <p:cNvPr id="2" name="Picture 1">
            <a:extLst>
              <a:ext uri="{FF2B5EF4-FFF2-40B4-BE49-F238E27FC236}">
                <a16:creationId xmlns:a16="http://schemas.microsoft.com/office/drawing/2014/main" id="{B0AC48C6-046E-433B-81FD-10102FF1F7D1}"/>
              </a:ext>
            </a:extLst>
          </p:cNvPr>
          <p:cNvPicPr>
            <a:picLocks noChangeAspect="1"/>
          </p:cNvPicPr>
          <p:nvPr/>
        </p:nvPicPr>
        <p:blipFill>
          <a:blip r:embed="rId3">
            <a:alphaModFix/>
            <a:duotone>
              <a:prstClr val="black"/>
              <a:schemeClr val="tx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804609" y="1920109"/>
            <a:ext cx="6248942" cy="3017782"/>
          </a:xfrm>
          <a:prstGeom prst="rect">
            <a:avLst/>
          </a:prstGeom>
          <a:ln w="85725">
            <a:solidFill>
              <a:srgbClr val="FFFF00"/>
            </a:solidFill>
          </a:ln>
        </p:spPr>
      </p:pic>
    </p:spTree>
    <p:extLst>
      <p:ext uri="{BB962C8B-B14F-4D97-AF65-F5344CB8AC3E}">
        <p14:creationId xmlns:p14="http://schemas.microsoft.com/office/powerpoint/2010/main" val="239956677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97BD-1132-4561-B610-D13850BE9B44}"/>
              </a:ext>
            </a:extLst>
          </p:cNvPr>
          <p:cNvSpPr>
            <a:spLocks noGrp="1"/>
          </p:cNvSpPr>
          <p:nvPr>
            <p:ph type="title"/>
          </p:nvPr>
        </p:nvSpPr>
        <p:spPr>
          <a:xfrm>
            <a:off x="594644" y="699949"/>
            <a:ext cx="10715790" cy="1325563"/>
          </a:xfrm>
        </p:spPr>
        <p:txBody>
          <a:bodyPr>
            <a:normAutofit/>
          </a:bodyPr>
          <a:lstStyle/>
          <a:p>
            <a:r>
              <a:rPr lang="en-US" sz="4800" dirty="0"/>
              <a:t>What is Bias?</a:t>
            </a:r>
          </a:p>
        </p:txBody>
      </p:sp>
      <p:sp>
        <p:nvSpPr>
          <p:cNvPr id="3" name="Content Placeholder 2">
            <a:extLst>
              <a:ext uri="{FF2B5EF4-FFF2-40B4-BE49-F238E27FC236}">
                <a16:creationId xmlns:a16="http://schemas.microsoft.com/office/drawing/2014/main" id="{5B92DBE2-4961-47E8-89F9-9509868DE445}"/>
              </a:ext>
            </a:extLst>
          </p:cNvPr>
          <p:cNvSpPr>
            <a:spLocks noGrp="1"/>
          </p:cNvSpPr>
          <p:nvPr>
            <p:ph idx="1"/>
          </p:nvPr>
        </p:nvSpPr>
        <p:spPr>
          <a:xfrm>
            <a:off x="-135292" y="2296334"/>
            <a:ext cx="11889969" cy="4855630"/>
          </a:xfrm>
        </p:spPr>
        <p:txBody>
          <a:bodyPr>
            <a:normAutofit/>
          </a:bodyPr>
          <a:lstStyle/>
          <a:p>
            <a:pPr lvl="1"/>
            <a:r>
              <a:rPr lang="en-US" sz="3600" dirty="0"/>
              <a:t>Systematic error or persistent distortion in data</a:t>
            </a:r>
          </a:p>
          <a:p>
            <a:pPr lvl="1"/>
            <a:r>
              <a:rPr lang="en-US" sz="3600" dirty="0"/>
              <a:t>Causes constant errors in a particular direction</a:t>
            </a:r>
          </a:p>
          <a:p>
            <a:pPr lvl="1"/>
            <a:r>
              <a:rPr lang="en-US" sz="3600" dirty="0"/>
              <a:t>Coupled with precision to determine accuracy</a:t>
            </a:r>
          </a:p>
          <a:p>
            <a:pPr lvl="1"/>
            <a:r>
              <a:rPr lang="en-US" sz="3600" dirty="0"/>
              <a:t>Site selection can introduce bias</a:t>
            </a:r>
          </a:p>
          <a:p>
            <a:pPr lvl="1"/>
            <a:endParaRPr lang="en-US" sz="4400" dirty="0"/>
          </a:p>
        </p:txBody>
      </p:sp>
    </p:spTree>
    <p:extLst>
      <p:ext uri="{BB962C8B-B14F-4D97-AF65-F5344CB8AC3E}">
        <p14:creationId xmlns:p14="http://schemas.microsoft.com/office/powerpoint/2010/main" val="384486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6E3E-2026-4D94-8C1C-2B85A72995E4}"/>
              </a:ext>
            </a:extLst>
          </p:cNvPr>
          <p:cNvSpPr>
            <a:spLocks noGrp="1"/>
          </p:cNvSpPr>
          <p:nvPr>
            <p:ph type="title"/>
          </p:nvPr>
        </p:nvSpPr>
        <p:spPr>
          <a:xfrm>
            <a:off x="533089" y="156949"/>
            <a:ext cx="11558826" cy="1325563"/>
          </a:xfrm>
        </p:spPr>
        <p:txBody>
          <a:bodyPr/>
          <a:lstStyle/>
          <a:p>
            <a:r>
              <a:rPr lang="en-US" b="1" dirty="0"/>
              <a:t>What is Accuracy? </a:t>
            </a:r>
            <a:endParaRPr lang="en-US" dirty="0"/>
          </a:p>
        </p:txBody>
      </p:sp>
      <p:sp>
        <p:nvSpPr>
          <p:cNvPr id="3" name="Content Placeholder 2">
            <a:extLst>
              <a:ext uri="{FF2B5EF4-FFF2-40B4-BE49-F238E27FC236}">
                <a16:creationId xmlns:a16="http://schemas.microsoft.com/office/drawing/2014/main" id="{D667F716-9234-43C4-B3B8-DC55E817F722}"/>
              </a:ext>
            </a:extLst>
          </p:cNvPr>
          <p:cNvSpPr>
            <a:spLocks noGrp="1"/>
          </p:cNvSpPr>
          <p:nvPr>
            <p:ph idx="1"/>
          </p:nvPr>
        </p:nvSpPr>
        <p:spPr>
          <a:xfrm>
            <a:off x="0" y="1548159"/>
            <a:ext cx="5572978" cy="5152892"/>
          </a:xfrm>
        </p:spPr>
        <p:txBody>
          <a:bodyPr>
            <a:normAutofit lnSpcReduction="10000"/>
          </a:bodyPr>
          <a:lstStyle/>
          <a:p>
            <a:pPr lvl="1">
              <a:lnSpc>
                <a:spcPct val="100000"/>
              </a:lnSpc>
              <a:spcBef>
                <a:spcPts val="0"/>
              </a:spcBef>
              <a:spcAft>
                <a:spcPts val="0"/>
              </a:spcAft>
            </a:pPr>
            <a:r>
              <a:rPr lang="en-US" sz="2800" dirty="0"/>
              <a:t>Degree of agreement of an analytical result with the true value (probe calibrations)</a:t>
            </a:r>
          </a:p>
          <a:p>
            <a:pPr lvl="2">
              <a:lnSpc>
                <a:spcPct val="100000"/>
              </a:lnSpc>
              <a:spcBef>
                <a:spcPts val="0"/>
              </a:spcBef>
              <a:spcAft>
                <a:spcPts val="0"/>
              </a:spcAft>
            </a:pPr>
            <a:r>
              <a:rPr lang="en-US" sz="2400" dirty="0"/>
              <a:t>Results closer to the true value = higher data accuracy</a:t>
            </a:r>
          </a:p>
          <a:p>
            <a:pPr lvl="2">
              <a:lnSpc>
                <a:spcPct val="100000"/>
              </a:lnSpc>
              <a:spcBef>
                <a:spcPts val="0"/>
              </a:spcBef>
              <a:spcAft>
                <a:spcPts val="0"/>
              </a:spcAft>
            </a:pPr>
            <a:r>
              <a:rPr lang="en-US" sz="2400" dirty="0"/>
              <a:t>Results farther from the true value = less accurate data</a:t>
            </a:r>
          </a:p>
          <a:p>
            <a:pPr lvl="1">
              <a:lnSpc>
                <a:spcPct val="100000"/>
              </a:lnSpc>
              <a:spcBef>
                <a:spcPts val="0"/>
              </a:spcBef>
              <a:spcAft>
                <a:spcPts val="0"/>
              </a:spcAft>
            </a:pPr>
            <a:r>
              <a:rPr lang="en-US" sz="2800" dirty="0"/>
              <a:t>Affected by both systematic errors (bias) and random errors (imprecision)</a:t>
            </a:r>
          </a:p>
          <a:p>
            <a:pPr lvl="1">
              <a:lnSpc>
                <a:spcPct val="100000"/>
              </a:lnSpc>
              <a:spcBef>
                <a:spcPts val="0"/>
              </a:spcBef>
              <a:spcAft>
                <a:spcPts val="0"/>
              </a:spcAft>
            </a:pPr>
            <a:r>
              <a:rPr lang="en-US" sz="2800" dirty="0"/>
              <a:t>Can be measured with spiked samples and calculated as Percent Recovery (%R)</a:t>
            </a:r>
          </a:p>
          <a:p>
            <a:pPr lvl="1">
              <a:lnSpc>
                <a:spcPct val="100000"/>
              </a:lnSpc>
              <a:spcBef>
                <a:spcPts val="0"/>
              </a:spcBef>
              <a:spcAft>
                <a:spcPts val="0"/>
              </a:spcAft>
            </a:pPr>
            <a:endParaRPr lang="en-US" sz="2800" dirty="0"/>
          </a:p>
        </p:txBody>
      </p:sp>
      <p:sp>
        <p:nvSpPr>
          <p:cNvPr id="6" name="TextBox 5">
            <a:extLst>
              <a:ext uri="{FF2B5EF4-FFF2-40B4-BE49-F238E27FC236}">
                <a16:creationId xmlns:a16="http://schemas.microsoft.com/office/drawing/2014/main" id="{F03D1A1A-2D39-48CF-8D6F-2F7DDB2227F1}"/>
              </a:ext>
            </a:extLst>
          </p:cNvPr>
          <p:cNvSpPr txBox="1"/>
          <p:nvPr/>
        </p:nvSpPr>
        <p:spPr>
          <a:xfrm>
            <a:off x="5773002" y="1548159"/>
            <a:ext cx="6318913" cy="3046988"/>
          </a:xfrm>
          <a:prstGeom prst="rect">
            <a:avLst/>
          </a:prstGeom>
          <a:noFill/>
          <a:ln w="63500">
            <a:solidFill>
              <a:srgbClr val="FFFF00"/>
            </a:solidFill>
          </a:ln>
        </p:spPr>
        <p:txBody>
          <a:bodyPr wrap="square" rtlCol="0">
            <a:spAutoFit/>
          </a:bodyPr>
          <a:lstStyle/>
          <a:p>
            <a:r>
              <a:rPr lang="en-US" sz="2400" dirty="0"/>
              <a:t>%</a:t>
            </a:r>
            <a:r>
              <a:rPr lang="en-US" sz="2400" b="1" dirty="0"/>
              <a:t>R = (R1/R2)100</a:t>
            </a:r>
          </a:p>
          <a:p>
            <a:endParaRPr lang="en-US" sz="2400" b="1" dirty="0"/>
          </a:p>
          <a:p>
            <a:r>
              <a:rPr lang="en-US" sz="2400" b="1" dirty="0"/>
              <a:t>Where:    %R = percent recovery of a parameter</a:t>
            </a:r>
          </a:p>
          <a:p>
            <a:r>
              <a:rPr lang="en-US" sz="2400" b="1" dirty="0"/>
              <a:t>	     R1 = the observed value for a    </a:t>
            </a:r>
          </a:p>
          <a:p>
            <a:r>
              <a:rPr lang="en-US" sz="2400" b="1" dirty="0"/>
              <a:t>                            parameter,  obtained  via   </a:t>
            </a:r>
          </a:p>
          <a:p>
            <a:r>
              <a:rPr lang="en-US" sz="2400" b="1" dirty="0"/>
              <a:t>                            testing/analysis </a:t>
            </a:r>
          </a:p>
          <a:p>
            <a:r>
              <a:rPr lang="en-US" sz="2400" b="1" dirty="0"/>
              <a:t>                   R2 = the actual value of the  </a:t>
            </a:r>
          </a:p>
          <a:p>
            <a:r>
              <a:rPr lang="en-US" sz="2400" b="1" dirty="0"/>
              <a:t>                            parameter in the sample </a:t>
            </a:r>
          </a:p>
        </p:txBody>
      </p:sp>
    </p:spTree>
    <p:extLst>
      <p:ext uri="{BB962C8B-B14F-4D97-AF65-F5344CB8AC3E}">
        <p14:creationId xmlns:p14="http://schemas.microsoft.com/office/powerpoint/2010/main" val="142009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579696" y="1967862"/>
            <a:ext cx="5168748" cy="2922276"/>
          </a:xfrm>
        </p:spPr>
        <p:txBody>
          <a:bodyPr>
            <a:normAutofit/>
          </a:bodyPr>
          <a:lstStyle/>
          <a:p>
            <a:pPr algn="ctr"/>
            <a:r>
              <a:rPr lang="en-US" sz="5400" b="1" dirty="0"/>
              <a:t>How Bias and Precision Affect Accuracy</a:t>
            </a:r>
            <a:br>
              <a:rPr lang="en-US" sz="5400" b="1" dirty="0"/>
            </a:br>
            <a:endParaRPr lang="en-US" sz="3600" b="1" dirty="0"/>
          </a:p>
        </p:txBody>
      </p:sp>
      <p:pic>
        <p:nvPicPr>
          <p:cNvPr id="2" name="Picture 1">
            <a:extLst>
              <a:ext uri="{FF2B5EF4-FFF2-40B4-BE49-F238E27FC236}">
                <a16:creationId xmlns:a16="http://schemas.microsoft.com/office/drawing/2014/main" id="{F15F2D3D-A8B0-4DFA-B947-1EF99AD07D59}"/>
              </a:ext>
            </a:extLst>
          </p:cNvPr>
          <p:cNvPicPr>
            <a:picLocks noChangeAspect="1"/>
          </p:cNvPicPr>
          <p:nvPr/>
        </p:nvPicPr>
        <p:blipFill>
          <a:blip r:embed="rId3"/>
          <a:stretch>
            <a:fillRect/>
          </a:stretch>
        </p:blipFill>
        <p:spPr>
          <a:xfrm>
            <a:off x="6443556" y="-21864"/>
            <a:ext cx="5748443" cy="6886492"/>
          </a:xfrm>
          <a:prstGeom prst="rect">
            <a:avLst/>
          </a:prstGeom>
        </p:spPr>
      </p:pic>
    </p:spTree>
    <p:extLst>
      <p:ext uri="{BB962C8B-B14F-4D97-AF65-F5344CB8AC3E}">
        <p14:creationId xmlns:p14="http://schemas.microsoft.com/office/powerpoint/2010/main" val="1197925287"/>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1DEE-73DC-4506-BEA5-BF1FBF1B13E8}"/>
              </a:ext>
            </a:extLst>
          </p:cNvPr>
          <p:cNvSpPr>
            <a:spLocks noGrp="1"/>
          </p:cNvSpPr>
          <p:nvPr>
            <p:ph type="title"/>
          </p:nvPr>
        </p:nvSpPr>
        <p:spPr/>
        <p:txBody>
          <a:bodyPr/>
          <a:lstStyle/>
          <a:p>
            <a:r>
              <a:rPr lang="en-US" b="1" dirty="0"/>
              <a:t>What is Representativeness?</a:t>
            </a:r>
          </a:p>
        </p:txBody>
      </p:sp>
      <p:sp>
        <p:nvSpPr>
          <p:cNvPr id="3" name="Content Placeholder 2">
            <a:extLst>
              <a:ext uri="{FF2B5EF4-FFF2-40B4-BE49-F238E27FC236}">
                <a16:creationId xmlns:a16="http://schemas.microsoft.com/office/drawing/2014/main" id="{38331410-B93D-4D92-94A7-CC972FADB83A}"/>
              </a:ext>
            </a:extLst>
          </p:cNvPr>
          <p:cNvSpPr>
            <a:spLocks noGrp="1"/>
          </p:cNvSpPr>
          <p:nvPr>
            <p:ph idx="1"/>
          </p:nvPr>
        </p:nvSpPr>
        <p:spPr>
          <a:xfrm>
            <a:off x="605725" y="1717137"/>
            <a:ext cx="7592878" cy="4351338"/>
          </a:xfrm>
        </p:spPr>
        <p:txBody>
          <a:bodyPr>
            <a:normAutofit fontScale="92500" lnSpcReduction="10000"/>
          </a:bodyPr>
          <a:lstStyle/>
          <a:p>
            <a:r>
              <a:rPr lang="en-US" sz="3600" dirty="0"/>
              <a:t>The extent to which measurements characterize the true environmental condition or population at the time a sample was collected.</a:t>
            </a:r>
          </a:p>
          <a:p>
            <a:r>
              <a:rPr lang="en-US" sz="3600" dirty="0"/>
              <a:t>Two Types of Representativeness should be considered:</a:t>
            </a:r>
          </a:p>
          <a:p>
            <a:pPr lvl="1"/>
            <a:r>
              <a:rPr lang="en-US" sz="3200" dirty="0"/>
              <a:t>Spatial Representativeness</a:t>
            </a:r>
          </a:p>
          <a:p>
            <a:pPr lvl="2"/>
            <a:r>
              <a:rPr lang="en-US" sz="2800" dirty="0"/>
              <a:t>Field Method Considerations</a:t>
            </a:r>
          </a:p>
          <a:p>
            <a:pPr lvl="2"/>
            <a:r>
              <a:rPr lang="en-US" sz="2800" dirty="0"/>
              <a:t>Site Selection Considerations</a:t>
            </a:r>
          </a:p>
          <a:p>
            <a:pPr lvl="1"/>
            <a:r>
              <a:rPr lang="en-US" sz="3200" dirty="0"/>
              <a:t>Temporal Representativeness</a:t>
            </a:r>
          </a:p>
        </p:txBody>
      </p:sp>
      <p:pic>
        <p:nvPicPr>
          <p:cNvPr id="4" name="Picture 3">
            <a:extLst>
              <a:ext uri="{FF2B5EF4-FFF2-40B4-BE49-F238E27FC236}">
                <a16:creationId xmlns:a16="http://schemas.microsoft.com/office/drawing/2014/main" id="{33382F22-A243-42E3-AC1F-72CFD4500099}"/>
              </a:ext>
            </a:extLst>
          </p:cNvPr>
          <p:cNvPicPr>
            <a:picLocks noChangeAspect="1"/>
          </p:cNvPicPr>
          <p:nvPr/>
        </p:nvPicPr>
        <p:blipFill rotWithShape="1">
          <a:blip r:embed="rId3">
            <a:extLst>
              <a:ext uri="{28A0092B-C50C-407E-A947-70E740481C1C}">
                <a14:useLocalDpi xmlns:a14="http://schemas.microsoft.com/office/drawing/2010/main" val="0"/>
              </a:ext>
            </a:extLst>
          </a:blip>
          <a:srcRect r="9645"/>
          <a:stretch/>
        </p:blipFill>
        <p:spPr>
          <a:xfrm>
            <a:off x="8552689" y="3089585"/>
            <a:ext cx="3414025" cy="2525302"/>
          </a:xfrm>
          <a:prstGeom prst="rect">
            <a:avLst/>
          </a:prstGeom>
        </p:spPr>
      </p:pic>
      <p:pic>
        <p:nvPicPr>
          <p:cNvPr id="5" name="Picture 4">
            <a:extLst>
              <a:ext uri="{FF2B5EF4-FFF2-40B4-BE49-F238E27FC236}">
                <a16:creationId xmlns:a16="http://schemas.microsoft.com/office/drawing/2014/main" id="{04EFDC47-E862-4AB5-808B-1565D764FD41}"/>
              </a:ext>
            </a:extLst>
          </p:cNvPr>
          <p:cNvPicPr>
            <a:picLocks noChangeAspect="1"/>
          </p:cNvPicPr>
          <p:nvPr/>
        </p:nvPicPr>
        <p:blipFill rotWithShape="1">
          <a:blip r:embed="rId4">
            <a:extLst>
              <a:ext uri="{28A0092B-C50C-407E-A947-70E740481C1C}">
                <a14:useLocalDpi xmlns:a14="http://schemas.microsoft.com/office/drawing/2010/main" val="0"/>
              </a:ext>
            </a:extLst>
          </a:blip>
          <a:srcRect l="3935" b="20444"/>
          <a:stretch/>
        </p:blipFill>
        <p:spPr>
          <a:xfrm>
            <a:off x="8507896" y="954157"/>
            <a:ext cx="3447400" cy="1888434"/>
          </a:xfrm>
          <a:prstGeom prst="rect">
            <a:avLst/>
          </a:prstGeom>
        </p:spPr>
      </p:pic>
      <p:sp>
        <p:nvSpPr>
          <p:cNvPr id="7" name="Rectangle 6">
            <a:extLst>
              <a:ext uri="{FF2B5EF4-FFF2-40B4-BE49-F238E27FC236}">
                <a16:creationId xmlns:a16="http://schemas.microsoft.com/office/drawing/2014/main" id="{04220B56-F273-448B-9DF7-9B4C3D0D76DA}"/>
              </a:ext>
            </a:extLst>
          </p:cNvPr>
          <p:cNvSpPr/>
          <p:nvPr/>
        </p:nvSpPr>
        <p:spPr>
          <a:xfrm>
            <a:off x="8607288" y="5696131"/>
            <a:ext cx="3584712" cy="830997"/>
          </a:xfrm>
          <a:prstGeom prst="rect">
            <a:avLst/>
          </a:prstGeom>
        </p:spPr>
        <p:txBody>
          <a:bodyPr wrap="square">
            <a:spAutoFit/>
          </a:bodyPr>
          <a:lstStyle/>
          <a:p>
            <a:r>
              <a:rPr lang="en-US" sz="1200" dirty="0"/>
              <a:t>National Rivers and Streams Assessment Field Methods Application -- https://riverstreamassessment.epa.gov/fieldmethods/. </a:t>
            </a:r>
          </a:p>
        </p:txBody>
      </p:sp>
    </p:spTree>
    <p:extLst>
      <p:ext uri="{BB962C8B-B14F-4D97-AF65-F5344CB8AC3E}">
        <p14:creationId xmlns:p14="http://schemas.microsoft.com/office/powerpoint/2010/main" val="590408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460092" y="582806"/>
            <a:ext cx="8839200" cy="1219200"/>
          </a:xfrm>
        </p:spPr>
        <p:txBody>
          <a:bodyPr>
            <a:normAutofit/>
          </a:bodyPr>
          <a:lstStyle/>
          <a:p>
            <a:r>
              <a:rPr lang="en-US" sz="4800" b="1" dirty="0"/>
              <a:t>What is Comparability?</a:t>
            </a:r>
            <a:br>
              <a:rPr lang="en-US" sz="4800" b="1" dirty="0"/>
            </a:br>
            <a:endParaRPr lang="en-US" sz="3200" b="1" dirty="0"/>
          </a:p>
        </p:txBody>
      </p:sp>
      <p:sp>
        <p:nvSpPr>
          <p:cNvPr id="7" name="Content Placeholder 6"/>
          <p:cNvSpPr>
            <a:spLocks noGrp="1"/>
          </p:cNvSpPr>
          <p:nvPr>
            <p:ph idx="1"/>
          </p:nvPr>
        </p:nvSpPr>
        <p:spPr>
          <a:xfrm>
            <a:off x="241380" y="1591800"/>
            <a:ext cx="7126830" cy="5113800"/>
          </a:xfrm>
        </p:spPr>
        <p:txBody>
          <a:bodyPr>
            <a:normAutofit fontScale="92500" lnSpcReduction="10000"/>
          </a:bodyPr>
          <a:lstStyle/>
          <a:p>
            <a:pPr lvl="0"/>
            <a:r>
              <a:rPr lang="en-US" sz="3200" dirty="0"/>
              <a:t>Degree to which data can be compared directly to similar studies</a:t>
            </a:r>
          </a:p>
          <a:p>
            <a:pPr lvl="0"/>
            <a:r>
              <a:rPr lang="en-US" sz="3200" dirty="0"/>
              <a:t>Repeated use of standardized sampling protocols and analytical methods = more comparable</a:t>
            </a:r>
          </a:p>
          <a:p>
            <a:pPr lvl="0"/>
            <a:r>
              <a:rPr lang="en-US" sz="3200" dirty="0"/>
              <a:t>Different sampling protocols and analytical methods = less comparable </a:t>
            </a:r>
          </a:p>
          <a:p>
            <a:pPr lvl="1"/>
            <a:r>
              <a:rPr lang="en-US" sz="2800" dirty="0"/>
              <a:t>E.g. : Arsenic – one method Detection level is 1 mg/l and another is 0.25 mg/l (ca yield very different results)</a:t>
            </a:r>
          </a:p>
          <a:p>
            <a:pPr lvl="0"/>
            <a:r>
              <a:rPr lang="en-US" sz="3200" dirty="0"/>
              <a:t>Important to document data procedures to verify/evaluate comparability</a:t>
            </a:r>
          </a:p>
          <a:p>
            <a:pPr>
              <a:lnSpc>
                <a:spcPct val="110000"/>
              </a:lnSpc>
              <a:spcBef>
                <a:spcPts val="600"/>
              </a:spcBef>
            </a:pPr>
            <a:endParaRPr lang="en-US" sz="3600" dirty="0"/>
          </a:p>
        </p:txBody>
      </p:sp>
      <p:pic>
        <p:nvPicPr>
          <p:cNvPr id="3" name="Picture 2">
            <a:extLst>
              <a:ext uri="{FF2B5EF4-FFF2-40B4-BE49-F238E27FC236}">
                <a16:creationId xmlns:a16="http://schemas.microsoft.com/office/drawing/2014/main" id="{74CB4815-3E8A-4961-AE43-4E64F6C4B8EC}"/>
              </a:ext>
            </a:extLst>
          </p:cNvPr>
          <p:cNvPicPr>
            <a:picLocks noChangeAspect="1"/>
          </p:cNvPicPr>
          <p:nvPr/>
        </p:nvPicPr>
        <p:blipFill>
          <a:blip r:embed="rId3"/>
          <a:stretch>
            <a:fillRect/>
          </a:stretch>
        </p:blipFill>
        <p:spPr>
          <a:xfrm>
            <a:off x="7270116" y="2199859"/>
            <a:ext cx="4680503" cy="3237426"/>
          </a:xfrm>
          <a:prstGeom prst="rect">
            <a:avLst/>
          </a:prstGeom>
        </p:spPr>
      </p:pic>
    </p:spTree>
    <p:extLst>
      <p:ext uri="{BB962C8B-B14F-4D97-AF65-F5344CB8AC3E}">
        <p14:creationId xmlns:p14="http://schemas.microsoft.com/office/powerpoint/2010/main" val="22132014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2392-665C-44C5-B16E-B17982D0B807}"/>
              </a:ext>
            </a:extLst>
          </p:cNvPr>
          <p:cNvSpPr>
            <a:spLocks noGrp="1"/>
          </p:cNvSpPr>
          <p:nvPr>
            <p:ph type="title"/>
          </p:nvPr>
        </p:nvSpPr>
        <p:spPr>
          <a:xfrm>
            <a:off x="259419" y="0"/>
            <a:ext cx="10515600" cy="1325563"/>
          </a:xfrm>
        </p:spPr>
        <p:txBody>
          <a:bodyPr/>
          <a:lstStyle/>
          <a:p>
            <a:r>
              <a:rPr lang="en-US" b="1" dirty="0"/>
              <a:t>What is Completeness?</a:t>
            </a:r>
          </a:p>
        </p:txBody>
      </p:sp>
      <p:sp>
        <p:nvSpPr>
          <p:cNvPr id="3" name="Content Placeholder 2">
            <a:extLst>
              <a:ext uri="{FF2B5EF4-FFF2-40B4-BE49-F238E27FC236}">
                <a16:creationId xmlns:a16="http://schemas.microsoft.com/office/drawing/2014/main" id="{F962E952-CD88-48A5-A2E6-E0CB48C344AD}"/>
              </a:ext>
            </a:extLst>
          </p:cNvPr>
          <p:cNvSpPr>
            <a:spLocks noGrp="1"/>
          </p:cNvSpPr>
          <p:nvPr>
            <p:ph idx="1"/>
          </p:nvPr>
        </p:nvSpPr>
        <p:spPr>
          <a:xfrm>
            <a:off x="-92765" y="1325563"/>
            <a:ext cx="8176636" cy="5285093"/>
          </a:xfrm>
        </p:spPr>
        <p:txBody>
          <a:bodyPr>
            <a:normAutofit/>
          </a:bodyPr>
          <a:lstStyle/>
          <a:p>
            <a:pPr lvl="1"/>
            <a:r>
              <a:rPr lang="en-US" sz="3600" dirty="0"/>
              <a:t>Amount of usable data collected versus the amount of data called for in the sampling plan </a:t>
            </a:r>
          </a:p>
          <a:p>
            <a:pPr lvl="1"/>
            <a:r>
              <a:rPr lang="en-US" sz="3600" dirty="0"/>
              <a:t>Measured as target percentage of valid results obtained compared to the total number of samples taken for a parameter</a:t>
            </a:r>
          </a:p>
          <a:p>
            <a:pPr lvl="1"/>
            <a:r>
              <a:rPr lang="en-US" sz="3600" dirty="0"/>
              <a:t>Target percentage will vary from program to program </a:t>
            </a:r>
          </a:p>
          <a:p>
            <a:pPr lvl="1"/>
            <a:endParaRPr lang="en-US" sz="3600" dirty="0"/>
          </a:p>
        </p:txBody>
      </p:sp>
      <p:pic>
        <p:nvPicPr>
          <p:cNvPr id="4" name="Picture 3">
            <a:extLst>
              <a:ext uri="{FF2B5EF4-FFF2-40B4-BE49-F238E27FC236}">
                <a16:creationId xmlns:a16="http://schemas.microsoft.com/office/drawing/2014/main" id="{1060AF59-8430-42A0-9BA3-FD7B3931C7FE}"/>
              </a:ext>
            </a:extLst>
          </p:cNvPr>
          <p:cNvPicPr>
            <a:picLocks noChangeAspect="1"/>
          </p:cNvPicPr>
          <p:nvPr/>
        </p:nvPicPr>
        <p:blipFill>
          <a:blip r:embed="rId3"/>
          <a:stretch>
            <a:fillRect/>
          </a:stretch>
        </p:blipFill>
        <p:spPr>
          <a:xfrm>
            <a:off x="8322336" y="2072055"/>
            <a:ext cx="3737172" cy="4304149"/>
          </a:xfrm>
          <a:prstGeom prst="rect">
            <a:avLst/>
          </a:prstGeom>
        </p:spPr>
      </p:pic>
    </p:spTree>
    <p:extLst>
      <p:ext uri="{BB962C8B-B14F-4D97-AF65-F5344CB8AC3E}">
        <p14:creationId xmlns:p14="http://schemas.microsoft.com/office/powerpoint/2010/main" val="370892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2BAB-897C-419C-8FA0-2A6B5F3821BC}"/>
              </a:ext>
            </a:extLst>
          </p:cNvPr>
          <p:cNvSpPr>
            <a:spLocks noGrp="1"/>
          </p:cNvSpPr>
          <p:nvPr>
            <p:ph type="title"/>
          </p:nvPr>
        </p:nvSpPr>
        <p:spPr>
          <a:xfrm>
            <a:off x="726269" y="501291"/>
            <a:ext cx="10515600" cy="1325563"/>
          </a:xfrm>
        </p:spPr>
        <p:txBody>
          <a:bodyPr>
            <a:normAutofit/>
          </a:bodyPr>
          <a:lstStyle/>
          <a:p>
            <a:r>
              <a:rPr lang="en-US" dirty="0"/>
              <a:t>Reviewing Data Quality Indicators (DQIs) and Data Sets</a:t>
            </a:r>
          </a:p>
        </p:txBody>
      </p:sp>
      <p:sp>
        <p:nvSpPr>
          <p:cNvPr id="3" name="Content Placeholder 2">
            <a:extLst>
              <a:ext uri="{FF2B5EF4-FFF2-40B4-BE49-F238E27FC236}">
                <a16:creationId xmlns:a16="http://schemas.microsoft.com/office/drawing/2014/main" id="{482AB6D7-6CD8-4ABE-8874-7E096ADAE3FD}"/>
              </a:ext>
            </a:extLst>
          </p:cNvPr>
          <p:cNvSpPr>
            <a:spLocks noGrp="1"/>
          </p:cNvSpPr>
          <p:nvPr>
            <p:ph idx="1"/>
          </p:nvPr>
        </p:nvSpPr>
        <p:spPr>
          <a:xfrm>
            <a:off x="556591" y="2065393"/>
            <a:ext cx="11240444" cy="5415459"/>
          </a:xfrm>
        </p:spPr>
        <p:txBody>
          <a:bodyPr>
            <a:normAutofit/>
          </a:bodyPr>
          <a:lstStyle/>
          <a:p>
            <a:pPr lvl="1"/>
            <a:r>
              <a:rPr lang="en-US" sz="2800" dirty="0"/>
              <a:t>Review DQOs/DQIs for all tribal data over time</a:t>
            </a:r>
          </a:p>
          <a:p>
            <a:pPr lvl="2"/>
            <a:r>
              <a:rPr lang="en-US" sz="2400" dirty="0"/>
              <a:t>Purpose and objectives may vary as monitoring program matures</a:t>
            </a:r>
          </a:p>
          <a:p>
            <a:pPr lvl="2"/>
            <a:r>
              <a:rPr lang="en-US" sz="2400" dirty="0"/>
              <a:t>Determine if all tribal data sets meet DQOs for assessment</a:t>
            </a:r>
          </a:p>
          <a:p>
            <a:pPr lvl="1"/>
            <a:r>
              <a:rPr lang="en-US" sz="2800" dirty="0"/>
              <a:t>Follow secondary/external data quality evaluation procedures in the tribe’s QAPP</a:t>
            </a:r>
          </a:p>
          <a:p>
            <a:pPr lvl="2"/>
            <a:r>
              <a:rPr lang="en-US" sz="2400" dirty="0"/>
              <a:t>Consider DQIs in the QAPP covering the secondary dataset</a:t>
            </a:r>
          </a:p>
          <a:p>
            <a:pPr lvl="2"/>
            <a:r>
              <a:rPr lang="en-US" sz="2400" dirty="0"/>
              <a:t>Compare secondary data QAPP to the tribal QAPP</a:t>
            </a:r>
          </a:p>
          <a:p>
            <a:pPr lvl="2"/>
            <a:r>
              <a:rPr lang="en-US" sz="2400" dirty="0"/>
              <a:t>Determine which DQIs align and which do not</a:t>
            </a:r>
          </a:p>
          <a:p>
            <a:pPr lvl="2"/>
            <a:r>
              <a:rPr lang="en-US" sz="2400" dirty="0"/>
              <a:t>Determine tribe’s acceptable level of quality based on this review</a:t>
            </a:r>
          </a:p>
          <a:p>
            <a:pPr lvl="1"/>
            <a:endParaRPr lang="en-US" sz="2800" dirty="0"/>
          </a:p>
        </p:txBody>
      </p:sp>
    </p:spTree>
    <p:extLst>
      <p:ext uri="{BB962C8B-B14F-4D97-AF65-F5344CB8AC3E}">
        <p14:creationId xmlns:p14="http://schemas.microsoft.com/office/powerpoint/2010/main" val="24001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2980-CAFD-4F16-96AA-9169781C9A70}"/>
              </a:ext>
            </a:extLst>
          </p:cNvPr>
          <p:cNvSpPr>
            <a:spLocks noGrp="1"/>
          </p:cNvSpPr>
          <p:nvPr>
            <p:ph type="title"/>
          </p:nvPr>
        </p:nvSpPr>
        <p:spPr/>
        <p:txBody>
          <a:bodyPr/>
          <a:lstStyle/>
          <a:p>
            <a:r>
              <a:rPr lang="en-US" dirty="0"/>
              <a:t>Data Quality Scenario 1: </a:t>
            </a:r>
          </a:p>
        </p:txBody>
      </p:sp>
      <p:sp>
        <p:nvSpPr>
          <p:cNvPr id="3" name="Content Placeholder 2">
            <a:extLst>
              <a:ext uri="{FF2B5EF4-FFF2-40B4-BE49-F238E27FC236}">
                <a16:creationId xmlns:a16="http://schemas.microsoft.com/office/drawing/2014/main" id="{DE6DD5F4-3287-47BB-9CE0-AD27CE0D7E97}"/>
              </a:ext>
            </a:extLst>
          </p:cNvPr>
          <p:cNvSpPr>
            <a:spLocks noGrp="1"/>
          </p:cNvSpPr>
          <p:nvPr>
            <p:ph idx="1"/>
          </p:nvPr>
        </p:nvSpPr>
        <p:spPr>
          <a:xfrm>
            <a:off x="665920" y="1690688"/>
            <a:ext cx="11088757" cy="4955623"/>
          </a:xfrm>
        </p:spPr>
        <p:txBody>
          <a:bodyPr/>
          <a:lstStyle/>
          <a:p>
            <a:r>
              <a:rPr lang="en-US" dirty="0"/>
              <a:t>Watershed group collects biweekly chemistry samples </a:t>
            </a:r>
          </a:p>
          <a:p>
            <a:pPr lvl="1"/>
            <a:r>
              <a:rPr lang="en-US" dirty="0"/>
              <a:t>June through  September</a:t>
            </a:r>
          </a:p>
          <a:p>
            <a:pPr lvl="1"/>
            <a:r>
              <a:rPr lang="en-US" dirty="0"/>
              <a:t>Purpose: evaluation of effects on macroinvertebrate health during summer low-flow critical conditions</a:t>
            </a:r>
          </a:p>
          <a:p>
            <a:r>
              <a:rPr lang="en-US" dirty="0"/>
              <a:t>An upper Midwest Tribe wants to use data set to estimate annual pollutant loading </a:t>
            </a:r>
          </a:p>
          <a:p>
            <a:r>
              <a:rPr lang="en-US" dirty="0"/>
              <a:t>Discussion: Is this watershed data representative of the conditions the tribe wants to evaluate for their water quality assessment? Why or why not?</a:t>
            </a:r>
          </a:p>
          <a:p>
            <a:r>
              <a:rPr lang="en-US" i="1" dirty="0"/>
              <a:t>(HINT: When might pollutant loading be highest and when is it lowest and what data did you capture?)</a:t>
            </a:r>
          </a:p>
        </p:txBody>
      </p:sp>
    </p:spTree>
    <p:extLst>
      <p:ext uri="{BB962C8B-B14F-4D97-AF65-F5344CB8AC3E}">
        <p14:creationId xmlns:p14="http://schemas.microsoft.com/office/powerpoint/2010/main" val="40195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D59B-6B43-4FB1-BC20-948720A24337}"/>
              </a:ext>
            </a:extLst>
          </p:cNvPr>
          <p:cNvSpPr>
            <a:spLocks noGrp="1"/>
          </p:cNvSpPr>
          <p:nvPr>
            <p:ph type="title"/>
          </p:nvPr>
        </p:nvSpPr>
        <p:spPr/>
        <p:txBody>
          <a:bodyPr/>
          <a:lstStyle/>
          <a:p>
            <a:r>
              <a:rPr lang="en-US" dirty="0"/>
              <a:t>Data Quality Scenario 2</a:t>
            </a:r>
          </a:p>
        </p:txBody>
      </p:sp>
      <p:sp>
        <p:nvSpPr>
          <p:cNvPr id="3" name="Content Placeholder 2">
            <a:extLst>
              <a:ext uri="{FF2B5EF4-FFF2-40B4-BE49-F238E27FC236}">
                <a16:creationId xmlns:a16="http://schemas.microsoft.com/office/drawing/2014/main" id="{64E5E5B6-DF75-4CDF-A56A-4F8B0A3E3665}"/>
              </a:ext>
            </a:extLst>
          </p:cNvPr>
          <p:cNvSpPr>
            <a:spLocks noGrp="1"/>
          </p:cNvSpPr>
          <p:nvPr>
            <p:ph idx="1"/>
          </p:nvPr>
        </p:nvSpPr>
        <p:spPr>
          <a:xfrm>
            <a:off x="838199" y="1825624"/>
            <a:ext cx="10823713" cy="4760705"/>
          </a:xfrm>
        </p:spPr>
        <p:txBody>
          <a:bodyPr>
            <a:normAutofit/>
          </a:bodyPr>
          <a:lstStyle/>
          <a:p>
            <a:r>
              <a:rPr lang="en-US" sz="3200" dirty="0"/>
              <a:t>Watershed group worked with trained volunteers to collect water quality data</a:t>
            </a:r>
          </a:p>
          <a:p>
            <a:pPr lvl="1"/>
            <a:r>
              <a:rPr lang="en-US" sz="2800" dirty="0"/>
              <a:t>Used field test kits</a:t>
            </a:r>
          </a:p>
          <a:p>
            <a:pPr lvl="1"/>
            <a:r>
              <a:rPr lang="en-US" sz="2800" dirty="0"/>
              <a:t>Purpose: To determine the concentration of a specific pollutant to the nearest milligram per liter</a:t>
            </a:r>
          </a:p>
          <a:p>
            <a:r>
              <a:rPr lang="en-US" sz="3200" dirty="0"/>
              <a:t>Tribe’s data is analyzed in a lab to the nearest microgram/liter </a:t>
            </a:r>
          </a:p>
          <a:p>
            <a:r>
              <a:rPr lang="en-US" sz="3200" dirty="0"/>
              <a:t>Discussion: How might the tribe use both datasets for the water quality assessment? What additional information might be needed?</a:t>
            </a:r>
          </a:p>
        </p:txBody>
      </p:sp>
    </p:spTree>
    <p:extLst>
      <p:ext uri="{BB962C8B-B14F-4D97-AF65-F5344CB8AC3E}">
        <p14:creationId xmlns:p14="http://schemas.microsoft.com/office/powerpoint/2010/main" val="404342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CB00-5178-48D1-9EB3-00A4D3D386B5}"/>
              </a:ext>
            </a:extLst>
          </p:cNvPr>
          <p:cNvSpPr>
            <a:spLocks noGrp="1"/>
          </p:cNvSpPr>
          <p:nvPr>
            <p:ph type="title"/>
          </p:nvPr>
        </p:nvSpPr>
        <p:spPr>
          <a:xfrm>
            <a:off x="232229" y="2532743"/>
            <a:ext cx="3468914" cy="1325563"/>
          </a:xfrm>
        </p:spPr>
        <p:txBody>
          <a:bodyPr>
            <a:normAutofit fontScale="90000"/>
          </a:bodyPr>
          <a:lstStyle/>
          <a:p>
            <a:pPr algn="ctr"/>
            <a:r>
              <a:rPr lang="en-US" sz="4800" b="1" dirty="0"/>
              <a:t>Physical Data: Turbidity  </a:t>
            </a:r>
            <a:endParaRPr lang="en-US" sz="4800" dirty="0"/>
          </a:p>
        </p:txBody>
      </p:sp>
      <p:sp>
        <p:nvSpPr>
          <p:cNvPr id="3" name="Content Placeholder 2">
            <a:extLst>
              <a:ext uri="{FF2B5EF4-FFF2-40B4-BE49-F238E27FC236}">
                <a16:creationId xmlns:a16="http://schemas.microsoft.com/office/drawing/2014/main" id="{44C35B25-134E-4CC2-9B5D-380D484AC549}"/>
              </a:ext>
            </a:extLst>
          </p:cNvPr>
          <p:cNvSpPr>
            <a:spLocks noGrp="1"/>
          </p:cNvSpPr>
          <p:nvPr>
            <p:ph idx="1"/>
          </p:nvPr>
        </p:nvSpPr>
        <p:spPr>
          <a:xfrm>
            <a:off x="3236686" y="257629"/>
            <a:ext cx="8955314" cy="6342742"/>
          </a:xfrm>
        </p:spPr>
        <p:txBody>
          <a:bodyPr>
            <a:normAutofit lnSpcReduction="10000"/>
          </a:bodyPr>
          <a:lstStyle/>
          <a:p>
            <a:r>
              <a:rPr lang="en-US" sz="3200" dirty="0"/>
              <a:t>Measure of water clarity from suspended matter in nephelometric turbidity units (NTUs)</a:t>
            </a:r>
          </a:p>
          <a:p>
            <a:pPr lvl="1"/>
            <a:r>
              <a:rPr lang="en-US" sz="2800" dirty="0"/>
              <a:t>Inorganic matter (e.g., sediment, minerals, metals)</a:t>
            </a:r>
          </a:p>
          <a:p>
            <a:pPr lvl="1"/>
            <a:r>
              <a:rPr lang="en-US" sz="2800" dirty="0"/>
              <a:t>Organic matter (e.g., algae, colloidal material, etc.)</a:t>
            </a:r>
          </a:p>
          <a:p>
            <a:r>
              <a:rPr lang="en-US" sz="3200" dirty="0"/>
              <a:t>Sources</a:t>
            </a:r>
          </a:p>
          <a:p>
            <a:pPr lvl="1"/>
            <a:r>
              <a:rPr lang="en-US" sz="2800" dirty="0"/>
              <a:t>Erosion/runoff</a:t>
            </a:r>
          </a:p>
          <a:p>
            <a:pPr lvl="1"/>
            <a:r>
              <a:rPr lang="en-US" sz="2800" dirty="0"/>
              <a:t>Wastewater and other industrial discharges</a:t>
            </a:r>
          </a:p>
          <a:p>
            <a:pPr lvl="1"/>
            <a:r>
              <a:rPr lang="en-US" sz="2800" dirty="0"/>
              <a:t>Decomposing woody debris</a:t>
            </a:r>
          </a:p>
          <a:p>
            <a:pPr lvl="1"/>
            <a:r>
              <a:rPr lang="en-US" sz="2800" dirty="0"/>
              <a:t>Excessive nutrient levels </a:t>
            </a:r>
          </a:p>
          <a:p>
            <a:r>
              <a:rPr lang="en-US" sz="3200" dirty="0"/>
              <a:t>Potential impacts</a:t>
            </a:r>
          </a:p>
          <a:p>
            <a:pPr lvl="1"/>
            <a:r>
              <a:rPr lang="en-US" sz="2800" dirty="0"/>
              <a:t>Inhibits primary contact recreation and aesthetics</a:t>
            </a:r>
          </a:p>
          <a:p>
            <a:pPr lvl="1"/>
            <a:r>
              <a:rPr lang="en-US" sz="2800" dirty="0"/>
              <a:t>Linked to algae blooms</a:t>
            </a:r>
          </a:p>
          <a:p>
            <a:pPr lvl="1"/>
            <a:r>
              <a:rPr lang="en-US" sz="2800" dirty="0"/>
              <a:t>Aquatic life function (feeding, respiration, etc.)</a:t>
            </a:r>
          </a:p>
          <a:p>
            <a:pPr lvl="1"/>
            <a:r>
              <a:rPr lang="en-US" sz="2800" dirty="0"/>
              <a:t>Poor water quality for drinking water sources</a:t>
            </a:r>
          </a:p>
        </p:txBody>
      </p:sp>
    </p:spTree>
    <p:extLst>
      <p:ext uri="{BB962C8B-B14F-4D97-AF65-F5344CB8AC3E}">
        <p14:creationId xmlns:p14="http://schemas.microsoft.com/office/powerpoint/2010/main" val="28590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85E7-A557-4C70-8D26-806FAE830189}"/>
              </a:ext>
            </a:extLst>
          </p:cNvPr>
          <p:cNvSpPr>
            <a:spLocks noGrp="1"/>
          </p:cNvSpPr>
          <p:nvPr>
            <p:ph type="title"/>
          </p:nvPr>
        </p:nvSpPr>
        <p:spPr>
          <a:xfrm>
            <a:off x="321365" y="100081"/>
            <a:ext cx="10515600" cy="1325563"/>
          </a:xfrm>
        </p:spPr>
        <p:txBody>
          <a:bodyPr>
            <a:normAutofit/>
          </a:bodyPr>
          <a:lstStyle/>
          <a:p>
            <a:r>
              <a:rPr lang="en-US" sz="6000" dirty="0"/>
              <a:t>Screening Data</a:t>
            </a:r>
          </a:p>
        </p:txBody>
      </p:sp>
      <p:sp>
        <p:nvSpPr>
          <p:cNvPr id="3" name="Content Placeholder 2">
            <a:extLst>
              <a:ext uri="{FF2B5EF4-FFF2-40B4-BE49-F238E27FC236}">
                <a16:creationId xmlns:a16="http://schemas.microsoft.com/office/drawing/2014/main" id="{AE628B66-548A-4196-A7E7-8F5592B67238}"/>
              </a:ext>
            </a:extLst>
          </p:cNvPr>
          <p:cNvSpPr>
            <a:spLocks noGrp="1"/>
          </p:cNvSpPr>
          <p:nvPr>
            <p:ph idx="1"/>
          </p:nvPr>
        </p:nvSpPr>
        <p:spPr>
          <a:xfrm>
            <a:off x="533400" y="1632306"/>
            <a:ext cx="3256722" cy="4351338"/>
          </a:xfrm>
        </p:spPr>
        <p:txBody>
          <a:bodyPr>
            <a:normAutofit fontScale="77500" lnSpcReduction="20000"/>
          </a:bodyPr>
          <a:lstStyle/>
          <a:p>
            <a:r>
              <a:rPr lang="en-US" sz="4000" dirty="0"/>
              <a:t>Determine data credibility</a:t>
            </a:r>
          </a:p>
          <a:p>
            <a:r>
              <a:rPr lang="en-US" sz="4000" dirty="0"/>
              <a:t>Ensure appropriate data quality</a:t>
            </a:r>
          </a:p>
          <a:p>
            <a:r>
              <a:rPr lang="en-US" sz="4000" dirty="0"/>
              <a:t>Potential screening criteria</a:t>
            </a:r>
            <a:endParaRPr lang="en-US" sz="3600" dirty="0"/>
          </a:p>
          <a:p>
            <a:pPr lvl="1"/>
            <a:r>
              <a:rPr lang="en-US" sz="3600" dirty="0"/>
              <a:t>Parameters and methods used</a:t>
            </a:r>
          </a:p>
          <a:p>
            <a:pPr lvl="1"/>
            <a:r>
              <a:rPr lang="en-US" sz="3600" dirty="0"/>
              <a:t>Range checks</a:t>
            </a:r>
          </a:p>
          <a:p>
            <a:endParaRPr lang="en-US" sz="4000" dirty="0"/>
          </a:p>
        </p:txBody>
      </p:sp>
      <p:pic>
        <p:nvPicPr>
          <p:cNvPr id="4" name="Picture 3">
            <a:extLst>
              <a:ext uri="{FF2B5EF4-FFF2-40B4-BE49-F238E27FC236}">
                <a16:creationId xmlns:a16="http://schemas.microsoft.com/office/drawing/2014/main" id="{60F5D80F-0127-4D4A-B272-04F958D6C9FA}"/>
              </a:ext>
            </a:extLst>
          </p:cNvPr>
          <p:cNvPicPr>
            <a:picLocks noChangeAspect="1"/>
          </p:cNvPicPr>
          <p:nvPr/>
        </p:nvPicPr>
        <p:blipFill rotWithShape="1">
          <a:blip r:embed="rId3"/>
          <a:srcRect l="12826" t="20870" r="12391" b="1642"/>
          <a:stretch/>
        </p:blipFill>
        <p:spPr>
          <a:xfrm>
            <a:off x="4422913" y="1123076"/>
            <a:ext cx="7447722" cy="5369799"/>
          </a:xfrm>
          <a:prstGeom prst="rect">
            <a:avLst/>
          </a:prstGeom>
        </p:spPr>
      </p:pic>
    </p:spTree>
    <p:extLst>
      <p:ext uri="{BB962C8B-B14F-4D97-AF65-F5344CB8AC3E}">
        <p14:creationId xmlns:p14="http://schemas.microsoft.com/office/powerpoint/2010/main" val="155248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CF31-B37C-460F-A69A-D010A5ABC075}"/>
              </a:ext>
            </a:extLst>
          </p:cNvPr>
          <p:cNvSpPr>
            <a:spLocks noGrp="1"/>
          </p:cNvSpPr>
          <p:nvPr>
            <p:ph type="title"/>
          </p:nvPr>
        </p:nvSpPr>
        <p:spPr>
          <a:xfrm>
            <a:off x="427382" y="537403"/>
            <a:ext cx="7576931" cy="1325563"/>
          </a:xfrm>
        </p:spPr>
        <p:txBody>
          <a:bodyPr/>
          <a:lstStyle/>
          <a:p>
            <a:r>
              <a:rPr lang="en-US" dirty="0"/>
              <a:t>Data Screening Considerations: </a:t>
            </a:r>
            <a:br>
              <a:rPr lang="en-US" dirty="0"/>
            </a:br>
            <a:r>
              <a:rPr lang="en-US" dirty="0"/>
              <a:t>Parameter v. Methods</a:t>
            </a:r>
          </a:p>
        </p:txBody>
      </p:sp>
      <p:sp>
        <p:nvSpPr>
          <p:cNvPr id="3" name="Content Placeholder 2">
            <a:extLst>
              <a:ext uri="{FF2B5EF4-FFF2-40B4-BE49-F238E27FC236}">
                <a16:creationId xmlns:a16="http://schemas.microsoft.com/office/drawing/2014/main" id="{16350CAD-EEC9-41F0-ABD2-B0D90BF08274}"/>
              </a:ext>
            </a:extLst>
          </p:cNvPr>
          <p:cNvSpPr>
            <a:spLocks noGrp="1"/>
          </p:cNvSpPr>
          <p:nvPr>
            <p:ph idx="1"/>
          </p:nvPr>
        </p:nvSpPr>
        <p:spPr>
          <a:xfrm>
            <a:off x="294861" y="2048497"/>
            <a:ext cx="8358809" cy="5167312"/>
          </a:xfrm>
        </p:spPr>
        <p:txBody>
          <a:bodyPr>
            <a:normAutofit/>
          </a:bodyPr>
          <a:lstStyle/>
          <a:p>
            <a:r>
              <a:rPr lang="en-US" dirty="0"/>
              <a:t>Parameters can have many forms (total nitrogen, total Kjeldahl nitrogen, nitrate, nitrite )</a:t>
            </a:r>
          </a:p>
          <a:p>
            <a:r>
              <a:rPr lang="en-US" dirty="0"/>
              <a:t>Essential to specify the chemical form of the parameter</a:t>
            </a:r>
          </a:p>
          <a:p>
            <a:r>
              <a:rPr lang="en-US" dirty="0"/>
              <a:t>An analytical method is the procedure for determining the amount/concentration of the parameter</a:t>
            </a:r>
          </a:p>
          <a:p>
            <a:pPr lvl="1"/>
            <a:r>
              <a:rPr lang="en-US" dirty="0"/>
              <a:t>Several analytical methods can apply to a parameter</a:t>
            </a:r>
          </a:p>
          <a:p>
            <a:pPr lvl="1"/>
            <a:r>
              <a:rPr lang="en-US" dirty="0"/>
              <a:t>Essential to specify which analytical method is used </a:t>
            </a:r>
          </a:p>
          <a:p>
            <a:pPr lvl="1"/>
            <a:r>
              <a:rPr lang="en-US" dirty="0"/>
              <a:t>Limits of detection are also important to consider. Specifically, when the water quality standard is near the detection limit.</a:t>
            </a:r>
          </a:p>
          <a:p>
            <a:endParaRPr lang="en-US" dirty="0"/>
          </a:p>
        </p:txBody>
      </p:sp>
    </p:spTree>
    <p:extLst>
      <p:ext uri="{BB962C8B-B14F-4D97-AF65-F5344CB8AC3E}">
        <p14:creationId xmlns:p14="http://schemas.microsoft.com/office/powerpoint/2010/main" val="211883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8EA8-8D16-4F09-9856-816DDE036908}"/>
              </a:ext>
            </a:extLst>
          </p:cNvPr>
          <p:cNvSpPr>
            <a:spLocks noGrp="1"/>
          </p:cNvSpPr>
          <p:nvPr>
            <p:ph type="title"/>
          </p:nvPr>
        </p:nvSpPr>
        <p:spPr>
          <a:xfrm>
            <a:off x="241852" y="0"/>
            <a:ext cx="11353800" cy="1325563"/>
          </a:xfrm>
        </p:spPr>
        <p:txBody>
          <a:bodyPr/>
          <a:lstStyle/>
          <a:p>
            <a:r>
              <a:rPr lang="en-US" dirty="0"/>
              <a:t>Data Screening Considerations: Range Checks</a:t>
            </a:r>
          </a:p>
        </p:txBody>
      </p:sp>
      <p:sp>
        <p:nvSpPr>
          <p:cNvPr id="3" name="Content Placeholder 2">
            <a:extLst>
              <a:ext uri="{FF2B5EF4-FFF2-40B4-BE49-F238E27FC236}">
                <a16:creationId xmlns:a16="http://schemas.microsoft.com/office/drawing/2014/main" id="{DFD11BD7-5E38-4B02-AA56-F186BA215ED1}"/>
              </a:ext>
            </a:extLst>
          </p:cNvPr>
          <p:cNvSpPr>
            <a:spLocks noGrp="1"/>
          </p:cNvSpPr>
          <p:nvPr>
            <p:ph idx="1"/>
          </p:nvPr>
        </p:nvSpPr>
        <p:spPr>
          <a:xfrm>
            <a:off x="374374" y="1325563"/>
            <a:ext cx="7033591" cy="5489575"/>
          </a:xfrm>
        </p:spPr>
        <p:txBody>
          <a:bodyPr>
            <a:normAutofit/>
          </a:bodyPr>
          <a:lstStyle/>
          <a:p>
            <a:r>
              <a:rPr lang="en-US" dirty="0"/>
              <a:t>Identify the range of possible concentrations for each parameter based on:</a:t>
            </a:r>
          </a:p>
          <a:p>
            <a:pPr lvl="1"/>
            <a:r>
              <a:rPr lang="en-US" dirty="0"/>
              <a:t>Site</a:t>
            </a:r>
          </a:p>
          <a:p>
            <a:pPr lvl="1"/>
            <a:r>
              <a:rPr lang="en-US" dirty="0"/>
              <a:t>Historical data</a:t>
            </a:r>
          </a:p>
          <a:p>
            <a:pPr lvl="1"/>
            <a:r>
              <a:rPr lang="en-US" dirty="0"/>
              <a:t>Recent watershed changes</a:t>
            </a:r>
          </a:p>
          <a:p>
            <a:r>
              <a:rPr lang="en-US" dirty="0"/>
              <a:t>Values outside of that range may be in error</a:t>
            </a:r>
          </a:p>
          <a:p>
            <a:pPr lvl="1"/>
            <a:r>
              <a:rPr lang="en-US" dirty="0"/>
              <a:t>Investigate upstream/upland conditions before discarding data</a:t>
            </a:r>
          </a:p>
          <a:p>
            <a:pPr lvl="1"/>
            <a:r>
              <a:rPr lang="en-US" dirty="0"/>
              <a:t>Check to see if the collection method requires field blanks and make sure they are all below the limit of detection (indicates whether sample is contaminated or not)</a:t>
            </a:r>
          </a:p>
          <a:p>
            <a:endParaRPr lang="en-US" dirty="0"/>
          </a:p>
        </p:txBody>
      </p:sp>
    </p:spTree>
    <p:extLst>
      <p:ext uri="{BB962C8B-B14F-4D97-AF65-F5344CB8AC3E}">
        <p14:creationId xmlns:p14="http://schemas.microsoft.com/office/powerpoint/2010/main" val="170845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93E0-1849-4DF7-A35E-4E3A18414F16}"/>
              </a:ext>
            </a:extLst>
          </p:cNvPr>
          <p:cNvSpPr>
            <a:spLocks noGrp="1"/>
          </p:cNvSpPr>
          <p:nvPr>
            <p:ph type="title"/>
          </p:nvPr>
        </p:nvSpPr>
        <p:spPr>
          <a:xfrm>
            <a:off x="838200" y="1519168"/>
            <a:ext cx="10515600" cy="1325563"/>
          </a:xfrm>
        </p:spPr>
        <p:txBody>
          <a:bodyPr>
            <a:normAutofit/>
          </a:bodyPr>
          <a:lstStyle/>
          <a:p>
            <a:pPr algn="ctr"/>
            <a:r>
              <a:rPr lang="en-US" sz="5400" dirty="0"/>
              <a:t>Exercise 2: Data Screening</a:t>
            </a:r>
          </a:p>
        </p:txBody>
      </p:sp>
    </p:spTree>
    <p:extLst>
      <p:ext uri="{BB962C8B-B14F-4D97-AF65-F5344CB8AC3E}">
        <p14:creationId xmlns:p14="http://schemas.microsoft.com/office/powerpoint/2010/main" val="1948611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39CC-4B41-4DE1-A20F-E344D669E164}"/>
              </a:ext>
            </a:extLst>
          </p:cNvPr>
          <p:cNvSpPr>
            <a:spLocks noGrp="1"/>
          </p:cNvSpPr>
          <p:nvPr>
            <p:ph type="title"/>
          </p:nvPr>
        </p:nvSpPr>
        <p:spPr>
          <a:xfrm>
            <a:off x="820714" y="-15117"/>
            <a:ext cx="10515600" cy="1325563"/>
          </a:xfrm>
        </p:spPr>
        <p:txBody>
          <a:bodyPr/>
          <a:lstStyle/>
          <a:p>
            <a:pPr algn="ctr"/>
            <a:r>
              <a:rPr lang="en-US" dirty="0"/>
              <a:t>Which datapoints need further review?</a:t>
            </a:r>
          </a:p>
        </p:txBody>
      </p:sp>
      <p:pic>
        <p:nvPicPr>
          <p:cNvPr id="6" name="Picture 5">
            <a:extLst>
              <a:ext uri="{FF2B5EF4-FFF2-40B4-BE49-F238E27FC236}">
                <a16:creationId xmlns:a16="http://schemas.microsoft.com/office/drawing/2014/main" id="{CC85F743-10AF-446D-80E6-58C0E981D285}"/>
              </a:ext>
            </a:extLst>
          </p:cNvPr>
          <p:cNvPicPr>
            <a:picLocks noChangeAspect="1"/>
          </p:cNvPicPr>
          <p:nvPr/>
        </p:nvPicPr>
        <p:blipFill rotWithShape="1">
          <a:blip r:embed="rId3"/>
          <a:srcRect l="12379" t="37751" r="13886" b="14378"/>
          <a:stretch/>
        </p:blipFill>
        <p:spPr>
          <a:xfrm>
            <a:off x="223712" y="1117333"/>
            <a:ext cx="11804885" cy="5190702"/>
          </a:xfrm>
          <a:prstGeom prst="rect">
            <a:avLst/>
          </a:prstGeom>
        </p:spPr>
      </p:pic>
    </p:spTree>
    <p:extLst>
      <p:ext uri="{BB962C8B-B14F-4D97-AF65-F5344CB8AC3E}">
        <p14:creationId xmlns:p14="http://schemas.microsoft.com/office/powerpoint/2010/main" val="3882980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39CC-4B41-4DE1-A20F-E344D669E164}"/>
              </a:ext>
            </a:extLst>
          </p:cNvPr>
          <p:cNvSpPr>
            <a:spLocks noGrp="1"/>
          </p:cNvSpPr>
          <p:nvPr>
            <p:ph type="title"/>
          </p:nvPr>
        </p:nvSpPr>
        <p:spPr>
          <a:xfrm>
            <a:off x="0" y="2420981"/>
            <a:ext cx="3044687" cy="1325563"/>
          </a:xfrm>
        </p:spPr>
        <p:txBody>
          <a:bodyPr>
            <a:normAutofit fontScale="90000"/>
          </a:bodyPr>
          <a:lstStyle/>
          <a:p>
            <a:pPr algn="ctr"/>
            <a:r>
              <a:rPr lang="en-US" dirty="0"/>
              <a:t>Which datapoints still need further review?</a:t>
            </a:r>
          </a:p>
        </p:txBody>
      </p:sp>
      <p:pic>
        <p:nvPicPr>
          <p:cNvPr id="6" name="Picture 5">
            <a:extLst>
              <a:ext uri="{FF2B5EF4-FFF2-40B4-BE49-F238E27FC236}">
                <a16:creationId xmlns:a16="http://schemas.microsoft.com/office/drawing/2014/main" id="{CC85F743-10AF-446D-80E6-58C0E981D285}"/>
              </a:ext>
            </a:extLst>
          </p:cNvPr>
          <p:cNvPicPr>
            <a:picLocks noChangeAspect="1"/>
          </p:cNvPicPr>
          <p:nvPr/>
        </p:nvPicPr>
        <p:blipFill rotWithShape="1">
          <a:blip r:embed="rId3"/>
          <a:srcRect l="12379" t="37751" r="13886" b="14378"/>
          <a:stretch/>
        </p:blipFill>
        <p:spPr>
          <a:xfrm>
            <a:off x="3061252" y="0"/>
            <a:ext cx="9130748" cy="3229710"/>
          </a:xfrm>
          <a:prstGeom prst="rect">
            <a:avLst/>
          </a:prstGeom>
        </p:spPr>
      </p:pic>
      <p:pic>
        <p:nvPicPr>
          <p:cNvPr id="3" name="Picture 2">
            <a:extLst>
              <a:ext uri="{FF2B5EF4-FFF2-40B4-BE49-F238E27FC236}">
                <a16:creationId xmlns:a16="http://schemas.microsoft.com/office/drawing/2014/main" id="{A918830E-56D6-4490-A6BB-08074A55B1F2}"/>
              </a:ext>
            </a:extLst>
          </p:cNvPr>
          <p:cNvPicPr>
            <a:picLocks noChangeAspect="1"/>
          </p:cNvPicPr>
          <p:nvPr/>
        </p:nvPicPr>
        <p:blipFill rotWithShape="1">
          <a:blip r:embed="rId4"/>
          <a:srcRect l="23585" t="37269" r="24548" b="26105"/>
          <a:stretch/>
        </p:blipFill>
        <p:spPr>
          <a:xfrm>
            <a:off x="3061253" y="3429000"/>
            <a:ext cx="9130748" cy="3429000"/>
          </a:xfrm>
          <a:prstGeom prst="rect">
            <a:avLst/>
          </a:prstGeom>
        </p:spPr>
      </p:pic>
    </p:spTree>
    <p:extLst>
      <p:ext uri="{BB962C8B-B14F-4D97-AF65-F5344CB8AC3E}">
        <p14:creationId xmlns:p14="http://schemas.microsoft.com/office/powerpoint/2010/main" val="3307884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E580-A4C1-4BB0-AD7E-4E41ECC9649C}"/>
              </a:ext>
            </a:extLst>
          </p:cNvPr>
          <p:cNvSpPr>
            <a:spLocks noGrp="1"/>
          </p:cNvSpPr>
          <p:nvPr>
            <p:ph type="title"/>
          </p:nvPr>
        </p:nvSpPr>
        <p:spPr>
          <a:xfrm>
            <a:off x="838200" y="-151710"/>
            <a:ext cx="10515600" cy="1325563"/>
          </a:xfrm>
        </p:spPr>
        <p:txBody>
          <a:bodyPr/>
          <a:lstStyle/>
          <a:p>
            <a:pPr algn="ctr"/>
            <a:r>
              <a:rPr lang="en-US" dirty="0"/>
              <a:t>Which datapoints need further review?</a:t>
            </a:r>
          </a:p>
        </p:txBody>
      </p:sp>
      <p:pic>
        <p:nvPicPr>
          <p:cNvPr id="4" name="Picture 3">
            <a:extLst>
              <a:ext uri="{FF2B5EF4-FFF2-40B4-BE49-F238E27FC236}">
                <a16:creationId xmlns:a16="http://schemas.microsoft.com/office/drawing/2014/main" id="{B0B15728-AE8A-4EAF-BE17-833228CEBC4B}"/>
              </a:ext>
            </a:extLst>
          </p:cNvPr>
          <p:cNvPicPr>
            <a:picLocks noChangeAspect="1"/>
          </p:cNvPicPr>
          <p:nvPr/>
        </p:nvPicPr>
        <p:blipFill rotWithShape="1">
          <a:blip r:embed="rId3"/>
          <a:srcRect l="23675" t="31808" r="24549" b="11326"/>
          <a:stretch/>
        </p:blipFill>
        <p:spPr>
          <a:xfrm>
            <a:off x="838200" y="887896"/>
            <a:ext cx="10515600" cy="5831161"/>
          </a:xfrm>
          <a:prstGeom prst="rect">
            <a:avLst/>
          </a:prstGeom>
        </p:spPr>
      </p:pic>
    </p:spTree>
    <p:extLst>
      <p:ext uri="{BB962C8B-B14F-4D97-AF65-F5344CB8AC3E}">
        <p14:creationId xmlns:p14="http://schemas.microsoft.com/office/powerpoint/2010/main" val="39158860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BB684F-B609-4D50-BFF7-209FABF897BA}"/>
              </a:ext>
            </a:extLst>
          </p:cNvPr>
          <p:cNvSpPr>
            <a:spLocks noGrp="1"/>
          </p:cNvSpPr>
          <p:nvPr>
            <p:ph type="title"/>
          </p:nvPr>
        </p:nvSpPr>
        <p:spPr>
          <a:xfrm>
            <a:off x="838200" y="0"/>
            <a:ext cx="10515600" cy="1325563"/>
          </a:xfrm>
        </p:spPr>
        <p:txBody>
          <a:bodyPr/>
          <a:lstStyle/>
          <a:p>
            <a:pPr algn="ctr"/>
            <a:r>
              <a:rPr lang="en-US" b="1" dirty="0"/>
              <a:t>Which datapoints need further review?</a:t>
            </a:r>
          </a:p>
        </p:txBody>
      </p:sp>
      <p:pic>
        <p:nvPicPr>
          <p:cNvPr id="6" name="Picture 5">
            <a:extLst>
              <a:ext uri="{FF2B5EF4-FFF2-40B4-BE49-F238E27FC236}">
                <a16:creationId xmlns:a16="http://schemas.microsoft.com/office/drawing/2014/main" id="{806815F8-51AE-4A56-92A4-E4F19557D1A0}"/>
              </a:ext>
            </a:extLst>
          </p:cNvPr>
          <p:cNvPicPr>
            <a:picLocks noChangeAspect="1"/>
          </p:cNvPicPr>
          <p:nvPr/>
        </p:nvPicPr>
        <p:blipFill rotWithShape="1">
          <a:blip r:embed="rId3"/>
          <a:srcRect l="14891" t="33236" r="29239" b="16328"/>
          <a:stretch/>
        </p:blipFill>
        <p:spPr>
          <a:xfrm>
            <a:off x="639420" y="1113184"/>
            <a:ext cx="10969487" cy="5570109"/>
          </a:xfrm>
          <a:prstGeom prst="rect">
            <a:avLst/>
          </a:prstGeom>
        </p:spPr>
      </p:pic>
    </p:spTree>
    <p:extLst>
      <p:ext uri="{BB962C8B-B14F-4D97-AF65-F5344CB8AC3E}">
        <p14:creationId xmlns:p14="http://schemas.microsoft.com/office/powerpoint/2010/main" val="3297221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AC4B-CF71-4583-8911-AF1DFAAF0A46}"/>
              </a:ext>
            </a:extLst>
          </p:cNvPr>
          <p:cNvSpPr>
            <a:spLocks noGrp="1"/>
          </p:cNvSpPr>
          <p:nvPr>
            <p:ph type="title"/>
          </p:nvPr>
        </p:nvSpPr>
        <p:spPr>
          <a:xfrm>
            <a:off x="838200" y="-244475"/>
            <a:ext cx="10515600" cy="1325563"/>
          </a:xfrm>
        </p:spPr>
        <p:txBody>
          <a:bodyPr/>
          <a:lstStyle/>
          <a:p>
            <a:pPr algn="ctr"/>
            <a:r>
              <a:rPr lang="en-US" b="1" dirty="0"/>
              <a:t>Which datapoints need further review?</a:t>
            </a:r>
          </a:p>
        </p:txBody>
      </p:sp>
      <p:pic>
        <p:nvPicPr>
          <p:cNvPr id="3" name="Picture 2">
            <a:extLst>
              <a:ext uri="{FF2B5EF4-FFF2-40B4-BE49-F238E27FC236}">
                <a16:creationId xmlns:a16="http://schemas.microsoft.com/office/drawing/2014/main" id="{E5FC76B9-CE30-4CFB-B6C0-12DA7E0B8F05}"/>
              </a:ext>
            </a:extLst>
          </p:cNvPr>
          <p:cNvPicPr>
            <a:picLocks noChangeAspect="1"/>
          </p:cNvPicPr>
          <p:nvPr/>
        </p:nvPicPr>
        <p:blipFill rotWithShape="1">
          <a:blip r:embed="rId3"/>
          <a:srcRect l="15217" t="32657" r="28804" b="13043"/>
          <a:stretch/>
        </p:blipFill>
        <p:spPr>
          <a:xfrm>
            <a:off x="546653" y="821633"/>
            <a:ext cx="11062251" cy="5896717"/>
          </a:xfrm>
          <a:prstGeom prst="rect">
            <a:avLst/>
          </a:prstGeom>
        </p:spPr>
      </p:pic>
    </p:spTree>
    <p:extLst>
      <p:ext uri="{BB962C8B-B14F-4D97-AF65-F5344CB8AC3E}">
        <p14:creationId xmlns:p14="http://schemas.microsoft.com/office/powerpoint/2010/main" val="4092311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D7C0DD-DE99-411F-867E-0C21124DAC87}"/>
              </a:ext>
            </a:extLst>
          </p:cNvPr>
          <p:cNvSpPr>
            <a:spLocks noGrp="1"/>
          </p:cNvSpPr>
          <p:nvPr>
            <p:ph type="title"/>
          </p:nvPr>
        </p:nvSpPr>
        <p:spPr>
          <a:xfrm>
            <a:off x="241300" y="-92075"/>
            <a:ext cx="10515600" cy="1325563"/>
          </a:xfrm>
        </p:spPr>
        <p:txBody>
          <a:bodyPr/>
          <a:lstStyle/>
          <a:p>
            <a:r>
              <a:rPr lang="en-US" dirty="0"/>
              <a:t>Organizing Your Data for Analyses</a:t>
            </a:r>
          </a:p>
        </p:txBody>
      </p:sp>
      <p:sp>
        <p:nvSpPr>
          <p:cNvPr id="4" name="Content Placeholder 3">
            <a:extLst>
              <a:ext uri="{FF2B5EF4-FFF2-40B4-BE49-F238E27FC236}">
                <a16:creationId xmlns:a16="http://schemas.microsoft.com/office/drawing/2014/main" id="{9781E925-328A-421D-BC43-7569C49B2305}"/>
              </a:ext>
            </a:extLst>
          </p:cNvPr>
          <p:cNvSpPr>
            <a:spLocks noGrp="1"/>
          </p:cNvSpPr>
          <p:nvPr>
            <p:ph idx="1"/>
          </p:nvPr>
        </p:nvSpPr>
        <p:spPr>
          <a:xfrm>
            <a:off x="520700" y="1233488"/>
            <a:ext cx="7226300" cy="5181599"/>
          </a:xfrm>
        </p:spPr>
        <p:txBody>
          <a:bodyPr>
            <a:normAutofit/>
          </a:bodyPr>
          <a:lstStyle/>
          <a:p>
            <a:r>
              <a:rPr lang="en-US" dirty="0"/>
              <a:t>Entering your data on a spreadsheet GREATLY simplifies the analysis</a:t>
            </a:r>
          </a:p>
          <a:p>
            <a:pPr lvl="1"/>
            <a:r>
              <a:rPr lang="en-US" dirty="0"/>
              <a:t>It also helps to protect and preserve your data</a:t>
            </a:r>
          </a:p>
          <a:p>
            <a:r>
              <a:rPr lang="en-US" dirty="0"/>
              <a:t>Clean up your data by:</a:t>
            </a:r>
          </a:p>
          <a:p>
            <a:pPr lvl="1"/>
            <a:r>
              <a:rPr lang="en-US" dirty="0"/>
              <a:t>Making sure everything is consistent, such as dates, parameter names, site designations, etc.</a:t>
            </a:r>
          </a:p>
          <a:p>
            <a:pPr lvl="1"/>
            <a:r>
              <a:rPr lang="en-US" dirty="0"/>
              <a:t>Checking for commas vs. decimal points</a:t>
            </a:r>
          </a:p>
          <a:p>
            <a:pPr lvl="1"/>
            <a:r>
              <a:rPr lang="en-US" dirty="0"/>
              <a:t>Looking for letters within numbers</a:t>
            </a:r>
          </a:p>
          <a:p>
            <a:r>
              <a:rPr lang="en-US" dirty="0"/>
              <a:t>Keep data organized via:</a:t>
            </a:r>
          </a:p>
          <a:p>
            <a:pPr lvl="1"/>
            <a:r>
              <a:rPr lang="en-US" dirty="0"/>
              <a:t>Filename protocols with dates, controls on data entry, periodic reviews</a:t>
            </a:r>
          </a:p>
          <a:p>
            <a:endParaRPr lang="en-US" dirty="0"/>
          </a:p>
        </p:txBody>
      </p:sp>
      <p:pic>
        <p:nvPicPr>
          <p:cNvPr id="5" name="Picture 4">
            <a:extLst>
              <a:ext uri="{FF2B5EF4-FFF2-40B4-BE49-F238E27FC236}">
                <a16:creationId xmlns:a16="http://schemas.microsoft.com/office/drawing/2014/main" id="{33389F15-4230-4B7B-9447-CD332A4E6C5B}"/>
              </a:ext>
            </a:extLst>
          </p:cNvPr>
          <p:cNvPicPr>
            <a:picLocks noChangeAspect="1"/>
          </p:cNvPicPr>
          <p:nvPr/>
        </p:nvPicPr>
        <p:blipFill>
          <a:blip r:embed="rId3"/>
          <a:stretch>
            <a:fillRect/>
          </a:stretch>
        </p:blipFill>
        <p:spPr>
          <a:xfrm>
            <a:off x="7931150" y="896144"/>
            <a:ext cx="4019550" cy="5624512"/>
          </a:xfrm>
          <a:prstGeom prst="rect">
            <a:avLst/>
          </a:prstGeom>
        </p:spPr>
      </p:pic>
    </p:spTree>
    <p:extLst>
      <p:ext uri="{BB962C8B-B14F-4D97-AF65-F5344CB8AC3E}">
        <p14:creationId xmlns:p14="http://schemas.microsoft.com/office/powerpoint/2010/main" val="109196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CB00-5178-48D1-9EB3-00A4D3D386B5}"/>
              </a:ext>
            </a:extLst>
          </p:cNvPr>
          <p:cNvSpPr>
            <a:spLocks noGrp="1"/>
          </p:cNvSpPr>
          <p:nvPr>
            <p:ph type="title"/>
          </p:nvPr>
        </p:nvSpPr>
        <p:spPr>
          <a:xfrm>
            <a:off x="-325326" y="1367595"/>
            <a:ext cx="4181709" cy="3489159"/>
          </a:xfrm>
        </p:spPr>
        <p:txBody>
          <a:bodyPr/>
          <a:lstStyle/>
          <a:p>
            <a:pPr algn="ctr"/>
            <a:r>
              <a:rPr lang="en-US" b="1" dirty="0"/>
              <a:t>Physical Data: Temperature</a:t>
            </a:r>
            <a:endParaRPr lang="en-US" dirty="0"/>
          </a:p>
        </p:txBody>
      </p:sp>
      <p:sp>
        <p:nvSpPr>
          <p:cNvPr id="3" name="Content Placeholder 2">
            <a:extLst>
              <a:ext uri="{FF2B5EF4-FFF2-40B4-BE49-F238E27FC236}">
                <a16:creationId xmlns:a16="http://schemas.microsoft.com/office/drawing/2014/main" id="{C1439BA0-76D6-4727-9DC4-1E02FCF66742}"/>
              </a:ext>
            </a:extLst>
          </p:cNvPr>
          <p:cNvSpPr>
            <a:spLocks noGrp="1"/>
          </p:cNvSpPr>
          <p:nvPr>
            <p:ph idx="1"/>
          </p:nvPr>
        </p:nvSpPr>
        <p:spPr>
          <a:xfrm>
            <a:off x="3207165" y="640040"/>
            <a:ext cx="9155677" cy="6655282"/>
          </a:xfrm>
        </p:spPr>
        <p:txBody>
          <a:bodyPr>
            <a:normAutofit fontScale="32500" lnSpcReduction="20000"/>
          </a:bodyPr>
          <a:lstStyle/>
          <a:p>
            <a:pPr lvl="0"/>
            <a:r>
              <a:rPr lang="en-US" sz="8000" dirty="0"/>
              <a:t>Measure of heat in degrees (</a:t>
            </a:r>
            <a:r>
              <a:rPr lang="en-US" sz="7600" dirty="0"/>
              <a:t>Fahrenheit or Centigrade)</a:t>
            </a:r>
          </a:p>
          <a:p>
            <a:pPr lvl="0"/>
            <a:r>
              <a:rPr lang="en-US" sz="8000" dirty="0"/>
              <a:t>Sources/factors influencing water temperature </a:t>
            </a:r>
          </a:p>
          <a:p>
            <a:pPr lvl="1"/>
            <a:r>
              <a:rPr lang="en-US" sz="7600" dirty="0"/>
              <a:t>Weather</a:t>
            </a:r>
          </a:p>
          <a:p>
            <a:pPr lvl="1"/>
            <a:r>
              <a:rPr lang="en-US" sz="7600" dirty="0"/>
              <a:t>Absence/presence of riparian shade</a:t>
            </a:r>
          </a:p>
          <a:p>
            <a:pPr lvl="1"/>
            <a:r>
              <a:rPr lang="en-US" sz="7600" dirty="0"/>
              <a:t>Dams and other barriers that stagnate water bodies</a:t>
            </a:r>
          </a:p>
          <a:p>
            <a:pPr lvl="1"/>
            <a:r>
              <a:rPr lang="en-US" sz="7600" dirty="0"/>
              <a:t>Industrial discharges</a:t>
            </a:r>
          </a:p>
          <a:p>
            <a:pPr lvl="1"/>
            <a:r>
              <a:rPr lang="en-US" sz="7600" dirty="0"/>
              <a:t>Stormwater runoff</a:t>
            </a:r>
          </a:p>
          <a:p>
            <a:pPr lvl="1"/>
            <a:r>
              <a:rPr lang="en-US" sz="7600" dirty="0"/>
              <a:t>Dissolved organic carbon, suspended particles and color</a:t>
            </a:r>
          </a:p>
          <a:p>
            <a:pPr lvl="1"/>
            <a:r>
              <a:rPr lang="en-US" sz="7600" dirty="0"/>
              <a:t>Groundwater inputs</a:t>
            </a:r>
          </a:p>
          <a:p>
            <a:pPr lvl="1"/>
            <a:r>
              <a:rPr lang="en-US" sz="7600" dirty="0"/>
              <a:t>Lake stratification and mixing</a:t>
            </a:r>
          </a:p>
          <a:p>
            <a:pPr lvl="0"/>
            <a:r>
              <a:rPr lang="en-US" sz="8000" dirty="0"/>
              <a:t>Potential impacts of increased temperature</a:t>
            </a:r>
          </a:p>
          <a:p>
            <a:pPr lvl="1"/>
            <a:r>
              <a:rPr lang="en-US" sz="7600" dirty="0"/>
              <a:t>Reduced dissolved oxygen</a:t>
            </a:r>
          </a:p>
          <a:p>
            <a:pPr lvl="1"/>
            <a:r>
              <a:rPr lang="en-US" sz="7600" dirty="0"/>
              <a:t>Increased metabolic rate of aquatic life</a:t>
            </a:r>
          </a:p>
          <a:p>
            <a:pPr lvl="1"/>
            <a:r>
              <a:rPr lang="en-US" sz="7600" dirty="0"/>
              <a:t>Negative impacts on aquatic species’ life cycle </a:t>
            </a:r>
          </a:p>
          <a:p>
            <a:pPr lvl="1"/>
            <a:r>
              <a:rPr lang="en-US" sz="8000" dirty="0"/>
              <a:t>Increased biota sensitivity to toxics, parasites, diseases </a:t>
            </a:r>
          </a:p>
        </p:txBody>
      </p:sp>
    </p:spTree>
    <p:extLst>
      <p:ext uri="{BB962C8B-B14F-4D97-AF65-F5344CB8AC3E}">
        <p14:creationId xmlns:p14="http://schemas.microsoft.com/office/powerpoint/2010/main" val="187516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43D6-07C5-4401-B805-D8F45FF1E1C8}"/>
              </a:ext>
            </a:extLst>
          </p:cNvPr>
          <p:cNvSpPr>
            <a:spLocks noGrp="1"/>
          </p:cNvSpPr>
          <p:nvPr>
            <p:ph type="title"/>
          </p:nvPr>
        </p:nvSpPr>
        <p:spPr>
          <a:xfrm>
            <a:off x="533400" y="-138457"/>
            <a:ext cx="10515600" cy="1325563"/>
          </a:xfrm>
        </p:spPr>
        <p:txBody>
          <a:bodyPr/>
          <a:lstStyle/>
          <a:p>
            <a:r>
              <a:rPr lang="en-US" dirty="0"/>
              <a:t>Bottom Line in Assessing Data Quality</a:t>
            </a:r>
          </a:p>
        </p:txBody>
      </p:sp>
      <p:sp>
        <p:nvSpPr>
          <p:cNvPr id="3" name="Content Placeholder 2">
            <a:extLst>
              <a:ext uri="{FF2B5EF4-FFF2-40B4-BE49-F238E27FC236}">
                <a16:creationId xmlns:a16="http://schemas.microsoft.com/office/drawing/2014/main" id="{48D28445-ED9B-45EA-BDF9-72BF1410366A}"/>
              </a:ext>
            </a:extLst>
          </p:cNvPr>
          <p:cNvSpPr>
            <a:spLocks noGrp="1"/>
          </p:cNvSpPr>
          <p:nvPr>
            <p:ph idx="1"/>
          </p:nvPr>
        </p:nvSpPr>
        <p:spPr>
          <a:xfrm>
            <a:off x="673308" y="1046923"/>
            <a:ext cx="11372917" cy="5698434"/>
          </a:xfrm>
        </p:spPr>
        <p:txBody>
          <a:bodyPr>
            <a:normAutofit fontScale="92500" lnSpcReduction="10000"/>
          </a:bodyPr>
          <a:lstStyle/>
          <a:p>
            <a:r>
              <a:rPr lang="en-US" sz="3200" dirty="0"/>
              <a:t>Identify the data being considered for use</a:t>
            </a:r>
          </a:p>
          <a:p>
            <a:pPr lvl="1"/>
            <a:r>
              <a:rPr lang="en-US" sz="2800" dirty="0"/>
              <a:t>Tribal (primary)</a:t>
            </a:r>
          </a:p>
          <a:p>
            <a:pPr lvl="1"/>
            <a:r>
              <a:rPr lang="en-US" sz="2800" dirty="0"/>
              <a:t>Non-tribal  (secondary)</a:t>
            </a:r>
          </a:p>
          <a:p>
            <a:r>
              <a:rPr lang="en-US" sz="3200" dirty="0"/>
              <a:t>Collect information on how the data was produced (sample collection, analysis, reporting procedures)</a:t>
            </a:r>
          </a:p>
          <a:p>
            <a:r>
              <a:rPr lang="en-US" sz="3200" dirty="0"/>
              <a:t>Review data quality guidance used in producing the data (QAPP, DQOs/DQIs)</a:t>
            </a:r>
          </a:p>
          <a:p>
            <a:r>
              <a:rPr lang="en-US" sz="3200" dirty="0"/>
              <a:t>Screen the data for obvious problems</a:t>
            </a:r>
          </a:p>
          <a:p>
            <a:pPr lvl="1"/>
            <a:r>
              <a:rPr lang="en-US" sz="2800" dirty="0"/>
              <a:t>Poor documentation of procedures</a:t>
            </a:r>
          </a:p>
          <a:p>
            <a:pPr lvl="1"/>
            <a:r>
              <a:rPr lang="en-US" sz="2800" dirty="0"/>
              <a:t>Values below detection limits, significant outliers, etc.</a:t>
            </a:r>
          </a:p>
          <a:p>
            <a:r>
              <a:rPr lang="en-US" sz="3200" dirty="0"/>
              <a:t>Evaluate the usefulness of the data</a:t>
            </a:r>
          </a:p>
          <a:p>
            <a:r>
              <a:rPr lang="en-US" sz="3200" dirty="0"/>
              <a:t>Document justifications for data use / non-use</a:t>
            </a:r>
          </a:p>
          <a:p>
            <a:endParaRPr lang="en-US" sz="3200" dirty="0"/>
          </a:p>
        </p:txBody>
      </p:sp>
    </p:spTree>
    <p:extLst>
      <p:ext uri="{BB962C8B-B14F-4D97-AF65-F5344CB8AC3E}">
        <p14:creationId xmlns:p14="http://schemas.microsoft.com/office/powerpoint/2010/main" val="29896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20D3-9CED-46FF-BCAD-224283448F98}"/>
              </a:ext>
            </a:extLst>
          </p:cNvPr>
          <p:cNvSpPr>
            <a:spLocks noGrp="1"/>
          </p:cNvSpPr>
          <p:nvPr>
            <p:ph type="title"/>
          </p:nvPr>
        </p:nvSpPr>
        <p:spPr/>
        <p:txBody>
          <a:bodyPr/>
          <a:lstStyle/>
          <a:p>
            <a:r>
              <a:rPr lang="en-US" dirty="0"/>
              <a:t>Key Module Take-Aways</a:t>
            </a:r>
          </a:p>
        </p:txBody>
      </p:sp>
      <p:sp>
        <p:nvSpPr>
          <p:cNvPr id="3" name="Content Placeholder 2">
            <a:extLst>
              <a:ext uri="{FF2B5EF4-FFF2-40B4-BE49-F238E27FC236}">
                <a16:creationId xmlns:a16="http://schemas.microsoft.com/office/drawing/2014/main" id="{AAC1D5F7-ACB1-428F-83F2-AB35071669AB}"/>
              </a:ext>
            </a:extLst>
          </p:cNvPr>
          <p:cNvSpPr>
            <a:spLocks noGrp="1"/>
          </p:cNvSpPr>
          <p:nvPr>
            <p:ph idx="1"/>
          </p:nvPr>
        </p:nvSpPr>
        <p:spPr/>
        <p:txBody>
          <a:bodyPr>
            <a:normAutofit/>
          </a:bodyPr>
          <a:lstStyle/>
          <a:p>
            <a:r>
              <a:rPr lang="en-US" dirty="0"/>
              <a:t>Identify all existing and readily available data for the assessment </a:t>
            </a:r>
          </a:p>
          <a:p>
            <a:pPr lvl="1"/>
            <a:r>
              <a:rPr lang="en-US" dirty="0"/>
              <a:t>Parameters collected by the tribe through its monitoring program</a:t>
            </a:r>
          </a:p>
          <a:p>
            <a:pPr lvl="1"/>
            <a:r>
              <a:rPr lang="en-US" dirty="0"/>
              <a:t>Other relevant data and information about tribal waters or watershed</a:t>
            </a:r>
          </a:p>
          <a:p>
            <a:r>
              <a:rPr lang="en-US" dirty="0"/>
              <a:t>Use online data tools and work with other local data partners</a:t>
            </a:r>
          </a:p>
          <a:p>
            <a:r>
              <a:rPr lang="en-US" dirty="0"/>
              <a:t>QAPPs and DQOs are foundational to assessing data quality </a:t>
            </a:r>
          </a:p>
          <a:p>
            <a:r>
              <a:rPr lang="en-US" dirty="0"/>
              <a:t>Evaluate all existing and readily available data for the water quality assessment </a:t>
            </a:r>
          </a:p>
          <a:p>
            <a:pPr lvl="1"/>
            <a:r>
              <a:rPr lang="en-US" dirty="0"/>
              <a:t>Review for quality through QAPP review and data screening </a:t>
            </a:r>
          </a:p>
          <a:p>
            <a:pPr lvl="1"/>
            <a:r>
              <a:rPr lang="en-US" dirty="0"/>
              <a:t>Use only data of adequate quality after review and screening </a:t>
            </a:r>
          </a:p>
          <a:p>
            <a:endParaRPr lang="en-US" dirty="0"/>
          </a:p>
        </p:txBody>
      </p:sp>
    </p:spTree>
    <p:extLst>
      <p:ext uri="{BB962C8B-B14F-4D97-AF65-F5344CB8AC3E}">
        <p14:creationId xmlns:p14="http://schemas.microsoft.com/office/powerpoint/2010/main" val="7129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2753F-CF45-49D1-9075-0978CB0B057D}"/>
              </a:ext>
            </a:extLst>
          </p:cNvPr>
          <p:cNvSpPr>
            <a:spLocks noGrp="1"/>
          </p:cNvSpPr>
          <p:nvPr>
            <p:ph type="title"/>
          </p:nvPr>
        </p:nvSpPr>
        <p:spPr>
          <a:xfrm>
            <a:off x="838200" y="1081014"/>
            <a:ext cx="10515600" cy="4695972"/>
          </a:xfrm>
        </p:spPr>
        <p:txBody>
          <a:bodyPr>
            <a:normAutofit/>
          </a:bodyPr>
          <a:lstStyle/>
          <a:p>
            <a:pPr algn="ctr"/>
            <a:r>
              <a:rPr lang="en-US" sz="8000" b="1" dirty="0"/>
              <a:t>Thank You</a:t>
            </a:r>
            <a:br>
              <a:rPr lang="en-US" dirty="0"/>
            </a:br>
            <a:br>
              <a:rPr lang="en-US" dirty="0"/>
            </a:br>
            <a:br>
              <a:rPr lang="en-US" dirty="0"/>
            </a:br>
            <a:br>
              <a:rPr lang="en-US" dirty="0"/>
            </a:br>
            <a:r>
              <a:rPr lang="en-US" dirty="0"/>
              <a:t>Questions?</a:t>
            </a:r>
          </a:p>
        </p:txBody>
      </p:sp>
    </p:spTree>
    <p:extLst>
      <p:ext uri="{BB962C8B-B14F-4D97-AF65-F5344CB8AC3E}">
        <p14:creationId xmlns:p14="http://schemas.microsoft.com/office/powerpoint/2010/main" val="21696911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418A-EA94-4745-973E-14A94FD4145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FAA5CCB-6274-4403-9333-4AAF380EE538}"/>
              </a:ext>
            </a:extLst>
          </p:cNvPr>
          <p:cNvSpPr>
            <a:spLocks noGrp="1"/>
          </p:cNvSpPr>
          <p:nvPr>
            <p:ph idx="1"/>
          </p:nvPr>
        </p:nvSpPr>
        <p:spPr>
          <a:xfrm>
            <a:off x="838200" y="1484026"/>
            <a:ext cx="10515600" cy="5261548"/>
          </a:xfrm>
        </p:spPr>
        <p:txBody>
          <a:bodyPr>
            <a:normAutofit fontScale="62500" lnSpcReduction="20000"/>
          </a:bodyPr>
          <a:lstStyle/>
          <a:p>
            <a:r>
              <a:rPr lang="en-US" dirty="0"/>
              <a:t>Mueller, D.K., Schertz, T.L., Martin, J.D., and Sandstrom, M.W., 2015, Design, analysis, and interpretation of field quality-control data for water-sampling projects: U.S. Geological Survey Techniques and Methods, book 4, chap. C4, 54 p.</a:t>
            </a:r>
          </a:p>
          <a:p>
            <a:endParaRPr lang="en-US" dirty="0"/>
          </a:p>
          <a:p>
            <a:r>
              <a:rPr lang="en-US" dirty="0"/>
              <a:t>US EPA. 1997. Volunteer Stream Monitoring: A Methods Manual. EPA 841-B-97-003 https://www.epa.gov/sites/production/files/2015-06/documents/stream.pdf</a:t>
            </a:r>
          </a:p>
          <a:p>
            <a:endParaRPr lang="en-US" dirty="0"/>
          </a:p>
          <a:p>
            <a:r>
              <a:rPr lang="en-US" dirty="0"/>
              <a:t>US EPA. 2002. Consolidated Assessment and Listing Methodology: Toward a Compendium of Best Practices. First Edition, July 2002. Office of Water, Office of Wetlands, Oceans, and Watersheds. Washington DC.</a:t>
            </a:r>
          </a:p>
          <a:p>
            <a:endParaRPr lang="en-US" dirty="0"/>
          </a:p>
          <a:p>
            <a:r>
              <a:rPr lang="en-US" dirty="0"/>
              <a:t>US EPA. 2006. Guidance on Systematic Planning Using the Data Quality Objectives Process/EPA QA-G4. Office of Environmental Information. Washington DC. EPA/240/B-06/001 https://www.epa.gov/sites/production/files/2015-06/documents/g4-final.pdf</a:t>
            </a:r>
          </a:p>
          <a:p>
            <a:r>
              <a:rPr lang="en-US" dirty="0"/>
              <a:t>US EPA. 2007. Final Guidance on Awards of Grants to Indian Tribes Under Section 106 of the Clean Water Act for Fiscal Year 2007 and Beyond. Office of Water, Office of Wastewater Management. EPA 832-R-06-003. https://www.epa.gov/sites/production/files/2014-09/documents/final-tribal-guidance.pdf. </a:t>
            </a:r>
          </a:p>
          <a:p>
            <a:r>
              <a:rPr lang="en-US" dirty="0"/>
              <a:t>US EPA 2006. Guidance for Quality Assurance Project Plans, EPA QA/G5. Office of Mission Support. EPA/240/R-02/009. https://www.epa.gov/sites/default/files/2015-06/documents/g5-final.pdf</a:t>
            </a:r>
          </a:p>
        </p:txBody>
      </p:sp>
    </p:spTree>
    <p:extLst>
      <p:ext uri="{BB962C8B-B14F-4D97-AF65-F5344CB8AC3E}">
        <p14:creationId xmlns:p14="http://schemas.microsoft.com/office/powerpoint/2010/main" val="243748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10EA-5E99-496E-AFCC-0C89FD92C753}"/>
              </a:ext>
            </a:extLst>
          </p:cNvPr>
          <p:cNvSpPr>
            <a:spLocks noGrp="1"/>
          </p:cNvSpPr>
          <p:nvPr>
            <p:ph type="title"/>
          </p:nvPr>
        </p:nvSpPr>
        <p:spPr>
          <a:xfrm>
            <a:off x="234977" y="0"/>
            <a:ext cx="8108552" cy="1339815"/>
          </a:xfrm>
        </p:spPr>
        <p:txBody>
          <a:bodyPr>
            <a:normAutofit/>
          </a:bodyPr>
          <a:lstStyle/>
          <a:p>
            <a:r>
              <a:rPr lang="en-US" sz="4000" b="1" dirty="0"/>
              <a:t>Chemical Data: pH</a:t>
            </a:r>
            <a:endParaRPr lang="en-US" sz="4000" dirty="0"/>
          </a:p>
        </p:txBody>
      </p:sp>
      <p:sp>
        <p:nvSpPr>
          <p:cNvPr id="3" name="Content Placeholder 2">
            <a:extLst>
              <a:ext uri="{FF2B5EF4-FFF2-40B4-BE49-F238E27FC236}">
                <a16:creationId xmlns:a16="http://schemas.microsoft.com/office/drawing/2014/main" id="{9BAF3106-3F7C-4197-8C11-5A9BCD6FBB08}"/>
              </a:ext>
            </a:extLst>
          </p:cNvPr>
          <p:cNvSpPr>
            <a:spLocks noGrp="1"/>
          </p:cNvSpPr>
          <p:nvPr>
            <p:ph idx="1"/>
          </p:nvPr>
        </p:nvSpPr>
        <p:spPr>
          <a:xfrm>
            <a:off x="-168720" y="1339816"/>
            <a:ext cx="7020094" cy="5264593"/>
          </a:xfrm>
        </p:spPr>
        <p:txBody>
          <a:bodyPr>
            <a:normAutofit fontScale="77500" lnSpcReduction="20000"/>
          </a:bodyPr>
          <a:lstStyle/>
          <a:p>
            <a:pPr lvl="1"/>
            <a:r>
              <a:rPr lang="en-US" sz="4000" dirty="0"/>
              <a:t>Measure of hydrogen ion concentration affecting water acidity/alkalinity in pH standard units </a:t>
            </a:r>
          </a:p>
          <a:p>
            <a:pPr lvl="2"/>
            <a:r>
              <a:rPr lang="en-US" sz="3600" dirty="0"/>
              <a:t>0 (acidic) to 14 (basic)</a:t>
            </a:r>
          </a:p>
          <a:p>
            <a:pPr lvl="2"/>
            <a:r>
              <a:rPr lang="en-US" sz="3600" dirty="0"/>
              <a:t>7 is neutral</a:t>
            </a:r>
          </a:p>
          <a:p>
            <a:pPr lvl="1"/>
            <a:r>
              <a:rPr lang="en-US" sz="4000" dirty="0"/>
              <a:t>Sources</a:t>
            </a:r>
          </a:p>
          <a:p>
            <a:pPr lvl="2"/>
            <a:r>
              <a:rPr lang="en-US" sz="3600" dirty="0"/>
              <a:t>Acid rain</a:t>
            </a:r>
          </a:p>
          <a:p>
            <a:pPr lvl="2"/>
            <a:r>
              <a:rPr lang="en-US" sz="3600" dirty="0"/>
              <a:t>Mining activities</a:t>
            </a:r>
          </a:p>
          <a:p>
            <a:pPr lvl="2"/>
            <a:r>
              <a:rPr lang="en-US" sz="3600" dirty="0"/>
              <a:t>Wastewater discharges</a:t>
            </a:r>
          </a:p>
          <a:p>
            <a:pPr lvl="1"/>
            <a:r>
              <a:rPr lang="en-US" sz="4000" dirty="0"/>
              <a:t>Potential impacts </a:t>
            </a:r>
          </a:p>
          <a:p>
            <a:pPr lvl="2"/>
            <a:r>
              <a:rPr lang="en-US" sz="3600" dirty="0"/>
              <a:t>pH outside of 6.5 - 8.0 range stresses aquatic life and reduces diversity </a:t>
            </a:r>
          </a:p>
          <a:p>
            <a:pPr lvl="2"/>
            <a:r>
              <a:rPr lang="en-US" sz="3600" dirty="0"/>
              <a:t>Low pH mobilizes metals and compounds that can harm aquatic life </a:t>
            </a:r>
          </a:p>
        </p:txBody>
      </p:sp>
      <p:pic>
        <p:nvPicPr>
          <p:cNvPr id="4" name="Picture 3" descr="ph scale">
            <a:extLst>
              <a:ext uri="{FF2B5EF4-FFF2-40B4-BE49-F238E27FC236}">
                <a16:creationId xmlns:a16="http://schemas.microsoft.com/office/drawing/2014/main" id="{7047F9D1-B46B-4DCC-86D3-F6F7B3302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22" b="1673"/>
          <a:stretch/>
        </p:blipFill>
        <p:spPr bwMode="auto">
          <a:xfrm>
            <a:off x="6483876" y="253591"/>
            <a:ext cx="5473147" cy="598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193B6-E5A5-4860-BAD7-6FC5DE5834D5}"/>
              </a:ext>
            </a:extLst>
          </p:cNvPr>
          <p:cNvSpPr>
            <a:spLocks noGrp="1"/>
          </p:cNvSpPr>
          <p:nvPr>
            <p:ph type="title"/>
          </p:nvPr>
        </p:nvSpPr>
        <p:spPr>
          <a:xfrm>
            <a:off x="334618" y="113334"/>
            <a:ext cx="10515600" cy="1325563"/>
          </a:xfrm>
        </p:spPr>
        <p:txBody>
          <a:bodyPr/>
          <a:lstStyle/>
          <a:p>
            <a:r>
              <a:rPr lang="en-US" b="1" dirty="0"/>
              <a:t>Chemical Data: Dissolved Oxygen</a:t>
            </a:r>
            <a:endParaRPr lang="en-US" dirty="0"/>
          </a:p>
        </p:txBody>
      </p:sp>
      <p:sp>
        <p:nvSpPr>
          <p:cNvPr id="3" name="Content Placeholder 2">
            <a:extLst>
              <a:ext uri="{FF2B5EF4-FFF2-40B4-BE49-F238E27FC236}">
                <a16:creationId xmlns:a16="http://schemas.microsoft.com/office/drawing/2014/main" id="{6A692EFB-C08B-403F-AB60-FEF1EA7B5E7A}"/>
              </a:ext>
            </a:extLst>
          </p:cNvPr>
          <p:cNvSpPr>
            <a:spLocks noGrp="1"/>
          </p:cNvSpPr>
          <p:nvPr>
            <p:ph idx="1"/>
          </p:nvPr>
        </p:nvSpPr>
        <p:spPr>
          <a:xfrm>
            <a:off x="-568063" y="1438897"/>
            <a:ext cx="8678394" cy="5419103"/>
          </a:xfrm>
        </p:spPr>
        <p:txBody>
          <a:bodyPr>
            <a:normAutofit fontScale="92500" lnSpcReduction="20000"/>
          </a:bodyPr>
          <a:lstStyle/>
          <a:p>
            <a:pPr lvl="2"/>
            <a:r>
              <a:rPr lang="en-US" sz="3200" dirty="0"/>
              <a:t>Level of gaseous oxygen available to aquatic life for respiration</a:t>
            </a:r>
          </a:p>
          <a:p>
            <a:pPr lvl="3"/>
            <a:r>
              <a:rPr lang="en-US" sz="3200" dirty="0"/>
              <a:t>Indicator of water body biological health</a:t>
            </a:r>
          </a:p>
          <a:p>
            <a:pPr lvl="3"/>
            <a:r>
              <a:rPr lang="en-US" sz="3200" dirty="0"/>
              <a:t>High levels of DO are better for aquatic life (e.g. usually cooler waters since cold water contains more DO)</a:t>
            </a:r>
          </a:p>
          <a:p>
            <a:pPr lvl="3"/>
            <a:r>
              <a:rPr lang="en-US" sz="3200" dirty="0"/>
              <a:t>Natural daily fluctuations in DO levels </a:t>
            </a:r>
          </a:p>
          <a:p>
            <a:pPr lvl="4"/>
            <a:r>
              <a:rPr lang="en-US" sz="3200" dirty="0"/>
              <a:t>Day : DO levels rise due to photosynthesis</a:t>
            </a:r>
          </a:p>
          <a:p>
            <a:pPr lvl="4"/>
            <a:r>
              <a:rPr lang="en-US" sz="3200" dirty="0"/>
              <a:t>Night: DO levels fall due to respiration and oxygen consumption</a:t>
            </a:r>
          </a:p>
          <a:p>
            <a:pPr lvl="2"/>
            <a:r>
              <a:rPr lang="en-US" sz="3200" dirty="0"/>
              <a:t>Measured in milligrams per liter (mg/L) or parts per million (ppm)</a:t>
            </a:r>
          </a:p>
          <a:p>
            <a:pPr lvl="2"/>
            <a:r>
              <a:rPr lang="en-US" sz="3200" dirty="0"/>
              <a:t>DO saturation measured as a percent of 100</a:t>
            </a:r>
          </a:p>
          <a:p>
            <a:pPr lvl="2"/>
            <a:endParaRPr lang="en-US" sz="1600" dirty="0"/>
          </a:p>
        </p:txBody>
      </p:sp>
      <p:pic>
        <p:nvPicPr>
          <p:cNvPr id="4" name="Picture 3">
            <a:extLst>
              <a:ext uri="{FF2B5EF4-FFF2-40B4-BE49-F238E27FC236}">
                <a16:creationId xmlns:a16="http://schemas.microsoft.com/office/drawing/2014/main" id="{547A549E-87E1-46E3-B4AC-982355691608}"/>
              </a:ext>
            </a:extLst>
          </p:cNvPr>
          <p:cNvPicPr>
            <a:picLocks noChangeAspect="1"/>
          </p:cNvPicPr>
          <p:nvPr/>
        </p:nvPicPr>
        <p:blipFill>
          <a:blip r:embed="rId3"/>
          <a:stretch>
            <a:fillRect/>
          </a:stretch>
        </p:blipFill>
        <p:spPr>
          <a:xfrm>
            <a:off x="8468139" y="138718"/>
            <a:ext cx="3324516" cy="6649031"/>
          </a:xfrm>
          <a:prstGeom prst="rect">
            <a:avLst/>
          </a:prstGeom>
        </p:spPr>
      </p:pic>
      <p:sp>
        <p:nvSpPr>
          <p:cNvPr id="5" name="TextBox 4">
            <a:extLst>
              <a:ext uri="{FF2B5EF4-FFF2-40B4-BE49-F238E27FC236}">
                <a16:creationId xmlns:a16="http://schemas.microsoft.com/office/drawing/2014/main" id="{4946D4D4-4B17-427E-8FE1-84111F394C16}"/>
              </a:ext>
            </a:extLst>
          </p:cNvPr>
          <p:cNvSpPr txBox="1"/>
          <p:nvPr/>
        </p:nvSpPr>
        <p:spPr>
          <a:xfrm rot="16200000">
            <a:off x="9750957" y="3244333"/>
            <a:ext cx="4373217" cy="369332"/>
          </a:xfrm>
          <a:prstGeom prst="rect">
            <a:avLst/>
          </a:prstGeom>
          <a:noFill/>
        </p:spPr>
        <p:txBody>
          <a:bodyPr wrap="square" rtlCol="0">
            <a:spAutoFit/>
          </a:bodyPr>
          <a:lstStyle/>
          <a:p>
            <a:r>
              <a:rPr lang="en-US" dirty="0" err="1"/>
              <a:t>Fondriest</a:t>
            </a:r>
            <a:r>
              <a:rPr lang="en-US" dirty="0"/>
              <a:t> Environmental Learning Center</a:t>
            </a:r>
          </a:p>
        </p:txBody>
      </p:sp>
    </p:spTree>
    <p:extLst>
      <p:ext uri="{BB962C8B-B14F-4D97-AF65-F5344CB8AC3E}">
        <p14:creationId xmlns:p14="http://schemas.microsoft.com/office/powerpoint/2010/main" val="8846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SharedContentType xmlns="Microsoft.SharePoint.Taxonomy.ContentTypeSync" SourceId="29f62856-1543-49d4-a736-4569d363f533" ContentTypeId="0x0101" PreviousValue="false"/>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EsriMapsInfo xmlns="ESRI.ArcGIS.Mapping.OfficeIntegration.PowerPointInfo">
  <Version>Version1</Version>
  <RequiresSignIn>False</RequiresSignIn>
</EsriMapsInfo>
</file>

<file path=customXml/item12.xml><?xml version="1.0" encoding="utf-8"?>
<ct:contentTypeSchema xmlns:ct="http://schemas.microsoft.com/office/2006/metadata/contentType" xmlns:ma="http://schemas.microsoft.com/office/2006/metadata/properties/metaAttributes" ct:_="" ma:_="" ma:contentTypeName="Document" ma:contentTypeID="0x0101004860015EB601B8498A219B048A51D3AB" ma:contentTypeVersion="35" ma:contentTypeDescription="Create a new document." ma:contentTypeScope="" ma:versionID="d3d483557a38505add471484bf00ab1a">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2670ead7-84b3-47e2-89cc-dac65c1d0468" xmlns:ns6="7c6d2ef0-9254-42cd-8197-b1850717f299" targetNamespace="http://schemas.microsoft.com/office/2006/metadata/properties" ma:root="true" ma:fieldsID="2b5f0705373d74c61b99f4fb2d7f2a0d" ns1:_="" ns2:_="" ns3:_="" ns4:_="" ns5:_="" ns6:_="">
    <xsd:import namespace="http://schemas.microsoft.com/sharepoint/v3"/>
    <xsd:import namespace="4ffa91fb-a0ff-4ac5-b2db-65c790d184a4"/>
    <xsd:import namespace="http://schemas.microsoft.com/sharepoint.v3"/>
    <xsd:import namespace="http://schemas.microsoft.com/sharepoint/v3/fields"/>
    <xsd:import namespace="2670ead7-84b3-47e2-89cc-dac65c1d0468"/>
    <xsd:import namespace="7c6d2ef0-9254-42cd-8197-b1850717f29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edWithDetails" minOccurs="0"/>
                <xsd:element ref="ns6:MediaServiceMetadata" minOccurs="0"/>
                <xsd:element ref="ns6:MediaServiceFastMetadata" minOccurs="0"/>
                <xsd:element ref="ns6:MediaServiceDateTaken" minOccurs="0"/>
                <xsd:element ref="ns6:MediaServiceAutoTags" minOccurs="0"/>
                <xsd:element ref="ns6:MediaServiceLocation" minOccurs="0"/>
                <xsd:element ref="ns6:MediaServiceOCR" minOccurs="0"/>
                <xsd:element ref="ns6:MediaServiceGenerationTime" minOccurs="0"/>
                <xsd:element ref="ns6:MediaServiceEventHashCode" minOccurs="0"/>
                <xsd:element ref="ns6:MediaServiceAutoKeyPoints" minOccurs="0"/>
                <xsd:element ref="ns6: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6ae38bcd-42d9-4275-94f8-b5bd046af475}" ma:internalName="TaxCatchAllLabel" ma:readOnly="true" ma:showField="CatchAllDataLabel" ma:web="2670ead7-84b3-47e2-89cc-dac65c1d0468">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6ae38bcd-42d9-4275-94f8-b5bd046af475}" ma:internalName="TaxCatchAll" ma:showField="CatchAllData" ma:web="2670ead7-84b3-47e2-89cc-dac65c1d0468">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70ead7-84b3-47e2-89cc-dac65c1d0468" elementFormDefault="qualified">
    <xsd:import namespace="http://schemas.microsoft.com/office/2006/documentManagement/types"/>
    <xsd:import namespace="http://schemas.microsoft.com/office/infopath/2007/PartnerControls"/>
    <xsd:element name="SharedWithUsers" ma:index="2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6d2ef0-9254-42cd-8197-b1850717f299"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DateTaken" ma:index="33" nillable="true" ma:displayName="MediaServiceDateTaken" ma:description="" ma:hidden="true" ma:internalName="MediaServiceDateTaken" ma:readOnly="true">
      <xsd:simpleType>
        <xsd:restriction base="dms:Text"/>
      </xsd:simpleType>
    </xsd:element>
    <xsd:element name="MediaServiceAutoTags" ma:index="34" nillable="true" ma:displayName="MediaServiceAutoTags" ma:description="" ma:internalName="MediaServiceAutoTags" ma:readOnly="true">
      <xsd:simpleType>
        <xsd:restriction base="dms:Text"/>
      </xsd:simpleType>
    </xsd:element>
    <xsd:element name="MediaServiceLocation" ma:index="35" nillable="true" ma:displayName="MediaServiceLocation" ma:descrip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2020-01-16T11:07:13+00:00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SharedWithUsers xmlns="2670ead7-84b3-47e2-89cc-dac65c1d0468">
      <UserInfo>
        <DisplayName>Shumway, Laura</DisplayName>
        <AccountId>4305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F417275-64C5-4FED-8620-81231052D610}">
  <ds:schemaRefs>
    <ds:schemaRef ds:uri="Microsoft.SharePoint.Taxonomy.ContentTypeSync"/>
  </ds:schemaRefs>
</ds:datastoreItem>
</file>

<file path=customXml/itemProps10.xml><?xml version="1.0" encoding="utf-8"?>
<ds:datastoreItem xmlns:ds="http://schemas.openxmlformats.org/officeDocument/2006/customXml" ds:itemID="{BE8F27B0-0825-4ABF-B492-A2B28447C033}">
  <ds:schemaRefs>
    <ds:schemaRef ds:uri="http://schemas.microsoft.com/sharepoint/v3/contenttype/forms"/>
  </ds:schemaRefs>
</ds:datastoreItem>
</file>

<file path=customXml/itemProps11.xml><?xml version="1.0" encoding="utf-8"?>
<ds:datastoreItem xmlns:ds="http://schemas.openxmlformats.org/officeDocument/2006/customXml" ds:itemID="{C4FE08BC-1F84-49AA-A1D8-A8813B5241B6}">
  <ds:schemaRefs>
    <ds:schemaRef ds:uri="ESRI.ArcGIS.Mapping.OfficeIntegration.PowerPointInfo"/>
  </ds:schemaRefs>
</ds:datastoreItem>
</file>

<file path=customXml/itemProps12.xml><?xml version="1.0" encoding="utf-8"?>
<ds:datastoreItem xmlns:ds="http://schemas.openxmlformats.org/officeDocument/2006/customXml" ds:itemID="{8955B749-306C-49EC-80F6-5146CAEEED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2670ead7-84b3-47e2-89cc-dac65c1d0468"/>
    <ds:schemaRef ds:uri="7c6d2ef0-9254-42cd-8197-b1850717f2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3.xml><?xml version="1.0" encoding="utf-8"?>
<ds:datastoreItem xmlns:ds="http://schemas.openxmlformats.org/officeDocument/2006/customXml" ds:itemID="{2C86B60E-83B7-4F53-8380-13532637027D}">
  <ds:schemaRefs>
    <ds:schemaRef ds:uri="ESRI.ArcGIS.Mapping.OfficeIntegration.PowerPointInfo"/>
  </ds:schemaRefs>
</ds:datastoreItem>
</file>

<file path=customXml/itemProps14.xml><?xml version="1.0" encoding="utf-8"?>
<ds:datastoreItem xmlns:ds="http://schemas.openxmlformats.org/officeDocument/2006/customXml" ds:itemID="{0B54AC20-6C75-4C67-A44D-79ADB47016D2}">
  <ds:schemaRefs>
    <ds:schemaRef ds:uri="ESRI.ArcGIS.Mapping.OfficeIntegration.PowerPointInfo"/>
  </ds:schemaRefs>
</ds:datastoreItem>
</file>

<file path=customXml/itemProps15.xml><?xml version="1.0" encoding="utf-8"?>
<ds:datastoreItem xmlns:ds="http://schemas.openxmlformats.org/officeDocument/2006/customXml" ds:itemID="{355B7030-AABC-4479-896B-D729CFB63C27}">
  <ds:schemaRefs>
    <ds:schemaRef ds:uri="ESRI.ArcGIS.Mapping.OfficeIntegration.PowerPointInfo"/>
  </ds:schemaRefs>
</ds:datastoreItem>
</file>

<file path=customXml/itemProps16.xml><?xml version="1.0" encoding="utf-8"?>
<ds:datastoreItem xmlns:ds="http://schemas.openxmlformats.org/officeDocument/2006/customXml" ds:itemID="{52347DF7-70F8-4531-AEE2-08B61BB60289}">
  <ds:schemaRefs>
    <ds:schemaRef ds:uri="ESRI.ArcGIS.Mapping.OfficeIntegration.PowerPointInfo"/>
  </ds:schemaRefs>
</ds:datastoreItem>
</file>

<file path=customXml/itemProps17.xml><?xml version="1.0" encoding="utf-8"?>
<ds:datastoreItem xmlns:ds="http://schemas.openxmlformats.org/officeDocument/2006/customXml" ds:itemID="{0CAED8F2-F8D5-452F-8128-8AE381D54729}">
  <ds:schemaRefs>
    <ds:schemaRef ds:uri="ESRI.ArcGIS.Mapping.OfficeIntegration.PowerPointInfo"/>
  </ds:schemaRefs>
</ds:datastoreItem>
</file>

<file path=customXml/itemProps18.xml><?xml version="1.0" encoding="utf-8"?>
<ds:datastoreItem xmlns:ds="http://schemas.openxmlformats.org/officeDocument/2006/customXml" ds:itemID="{4031CD62-E2F1-4260-B4B3-EABB698F9F0C}">
  <ds:schemaRefs>
    <ds:schemaRef ds:uri="ESRI.ArcGIS.Mapping.OfficeIntegration.PowerPointInfo"/>
  </ds:schemaRefs>
</ds:datastoreItem>
</file>

<file path=customXml/itemProps19.xml><?xml version="1.0" encoding="utf-8"?>
<ds:datastoreItem xmlns:ds="http://schemas.openxmlformats.org/officeDocument/2006/customXml" ds:itemID="{6BB654BF-916C-4932-B3ED-8033FA359AB7}">
  <ds:schemaRefs>
    <ds:schemaRef ds:uri="ESRI.ArcGIS.Mapping.OfficeIntegration.PowerPointInfo"/>
  </ds:schemaRefs>
</ds:datastoreItem>
</file>

<file path=customXml/itemProps2.xml><?xml version="1.0" encoding="utf-8"?>
<ds:datastoreItem xmlns:ds="http://schemas.openxmlformats.org/officeDocument/2006/customXml" ds:itemID="{8A736997-804E-4BDD-83BB-BFBCE8D1F782}">
  <ds:schemaRefs>
    <ds:schemaRef ds:uri="ESRI.ArcGIS.Mapping.OfficeIntegration.PowerPointInfo"/>
  </ds:schemaRefs>
</ds:datastoreItem>
</file>

<file path=customXml/itemProps20.xml><?xml version="1.0" encoding="utf-8"?>
<ds:datastoreItem xmlns:ds="http://schemas.openxmlformats.org/officeDocument/2006/customXml" ds:itemID="{403E11A9-D4F8-47A1-A953-4D61DEE86BE5}">
  <ds:schemaRefs>
    <ds:schemaRef ds:uri="ESRI.ArcGIS.Mapping.OfficeIntegration.PowerPointInfo"/>
  </ds:schemaRefs>
</ds:datastoreItem>
</file>

<file path=customXml/itemProps21.xml><?xml version="1.0" encoding="utf-8"?>
<ds:datastoreItem xmlns:ds="http://schemas.openxmlformats.org/officeDocument/2006/customXml" ds:itemID="{5AD75B6D-0E67-476D-8EDB-EC6B8E8B25BC}">
  <ds:schemaRefs>
    <ds:schemaRef ds:uri="http://schemas.microsoft.com/office/2006/metadata/properties"/>
    <ds:schemaRef ds:uri="http://schemas.microsoft.com/office/infopath/2007/PartnerControls"/>
    <ds:schemaRef ds:uri="4ffa91fb-a0ff-4ac5-b2db-65c790d184a4"/>
    <ds:schemaRef ds:uri="http://schemas.microsoft.com/sharepoint/v3"/>
    <ds:schemaRef ds:uri="http://schemas.microsoft.com/sharepoint/v3/fields"/>
    <ds:schemaRef ds:uri="http://schemas.microsoft.com/sharepoint.v3"/>
    <ds:schemaRef ds:uri="2670ead7-84b3-47e2-89cc-dac65c1d0468"/>
  </ds:schemaRefs>
</ds:datastoreItem>
</file>

<file path=customXml/itemProps22.xml><?xml version="1.0" encoding="utf-8"?>
<ds:datastoreItem xmlns:ds="http://schemas.openxmlformats.org/officeDocument/2006/customXml" ds:itemID="{3B28C40A-6BA8-4F47-AEED-FBD3F439ECB1}">
  <ds:schemaRefs>
    <ds:schemaRef ds:uri="ESRI.ArcGIS.Mapping.OfficeIntegration.PowerPointInfo"/>
  </ds:schemaRefs>
</ds:datastoreItem>
</file>

<file path=customXml/itemProps23.xml><?xml version="1.0" encoding="utf-8"?>
<ds:datastoreItem xmlns:ds="http://schemas.openxmlformats.org/officeDocument/2006/customXml" ds:itemID="{21D615C2-ECC3-47C8-B03D-5DA15EF680B4}">
  <ds:schemaRefs>
    <ds:schemaRef ds:uri="ESRI.ArcGIS.Mapping.OfficeIntegration.PowerPointInfo"/>
  </ds:schemaRefs>
</ds:datastoreItem>
</file>

<file path=customXml/itemProps24.xml><?xml version="1.0" encoding="utf-8"?>
<ds:datastoreItem xmlns:ds="http://schemas.openxmlformats.org/officeDocument/2006/customXml" ds:itemID="{5EFDF5B4-7C5D-498F-95F3-43F918FE6589}">
  <ds:schemaRefs>
    <ds:schemaRef ds:uri="ESRI.ArcGIS.Mapping.OfficeIntegration.PowerPointInfo"/>
  </ds:schemaRefs>
</ds:datastoreItem>
</file>

<file path=customXml/itemProps25.xml><?xml version="1.0" encoding="utf-8"?>
<ds:datastoreItem xmlns:ds="http://schemas.openxmlformats.org/officeDocument/2006/customXml" ds:itemID="{4DD456D9-207E-4728-8861-E7A87FF5F84B}">
  <ds:schemaRefs>
    <ds:schemaRef ds:uri="ESRI.ArcGIS.Mapping.OfficeIntegration.PowerPointInfo"/>
  </ds:schemaRefs>
</ds:datastoreItem>
</file>

<file path=customXml/itemProps3.xml><?xml version="1.0" encoding="utf-8"?>
<ds:datastoreItem xmlns:ds="http://schemas.openxmlformats.org/officeDocument/2006/customXml" ds:itemID="{000567FC-9EF5-4E0C-A664-13A3D46C9A06}">
  <ds:schemaRefs>
    <ds:schemaRef ds:uri="ESRI.ArcGIS.Mapping.OfficeIntegration.PowerPointInfo"/>
  </ds:schemaRefs>
</ds:datastoreItem>
</file>

<file path=customXml/itemProps4.xml><?xml version="1.0" encoding="utf-8"?>
<ds:datastoreItem xmlns:ds="http://schemas.openxmlformats.org/officeDocument/2006/customXml" ds:itemID="{7C6416E5-AB52-401D-AE99-9EE01AE34E4B}">
  <ds:schemaRefs>
    <ds:schemaRef ds:uri="ESRI.ArcGIS.Mapping.OfficeIntegration.PowerPointInfo"/>
  </ds:schemaRefs>
</ds:datastoreItem>
</file>

<file path=customXml/itemProps5.xml><?xml version="1.0" encoding="utf-8"?>
<ds:datastoreItem xmlns:ds="http://schemas.openxmlformats.org/officeDocument/2006/customXml" ds:itemID="{5FC73958-99EE-4E5A-B677-FF6689EBCAA3}">
  <ds:schemaRefs>
    <ds:schemaRef ds:uri="ESRI.ArcGIS.Mapping.OfficeIntegration.PowerPointInfo"/>
  </ds:schemaRefs>
</ds:datastoreItem>
</file>

<file path=customXml/itemProps6.xml><?xml version="1.0" encoding="utf-8"?>
<ds:datastoreItem xmlns:ds="http://schemas.openxmlformats.org/officeDocument/2006/customXml" ds:itemID="{2B7FF88E-1664-4750-A016-B043D1BA15BF}">
  <ds:schemaRefs>
    <ds:schemaRef ds:uri="ESRI.ArcGIS.Mapping.OfficeIntegration.PowerPointInfo"/>
  </ds:schemaRefs>
</ds:datastoreItem>
</file>

<file path=customXml/itemProps7.xml><?xml version="1.0" encoding="utf-8"?>
<ds:datastoreItem xmlns:ds="http://schemas.openxmlformats.org/officeDocument/2006/customXml" ds:itemID="{E1336FF2-340A-400A-BC8E-09188B3C138B}">
  <ds:schemaRefs>
    <ds:schemaRef ds:uri="ESRI.ArcGIS.Mapping.OfficeIntegration.PowerPointInfo"/>
  </ds:schemaRefs>
</ds:datastoreItem>
</file>

<file path=customXml/itemProps8.xml><?xml version="1.0" encoding="utf-8"?>
<ds:datastoreItem xmlns:ds="http://schemas.openxmlformats.org/officeDocument/2006/customXml" ds:itemID="{8E3895EB-5DF1-4EF3-8D5E-E86E940DD47E}">
  <ds:schemaRefs>
    <ds:schemaRef ds:uri="ESRI.ArcGIS.Mapping.OfficeIntegration.PowerPointInfo"/>
  </ds:schemaRefs>
</ds:datastoreItem>
</file>

<file path=customXml/itemProps9.xml><?xml version="1.0" encoding="utf-8"?>
<ds:datastoreItem xmlns:ds="http://schemas.openxmlformats.org/officeDocument/2006/customXml" ds:itemID="{073E2E1A-DC22-48CB-82BE-BB568B6213B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9612</TotalTime>
  <Words>16369</Words>
  <Application>Microsoft Office PowerPoint</Application>
  <PresentationFormat>Widescreen</PresentationFormat>
  <Paragraphs>1023</Paragraphs>
  <Slides>73</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Wingdings</vt:lpstr>
      <vt:lpstr>Office Theme</vt:lpstr>
      <vt:lpstr>Water Quality Assessment Training for Tribes</vt:lpstr>
      <vt:lpstr>Module 2: Learning Objectives</vt:lpstr>
      <vt:lpstr>Opening Discussion: What is Water Quality Data, and Who Has It? </vt:lpstr>
      <vt:lpstr>What Do We Want From Our Data? </vt:lpstr>
      <vt:lpstr>Types of Water Quality Data – Commonly Assessed Parameters</vt:lpstr>
      <vt:lpstr>Physical Data: Turbidity  </vt:lpstr>
      <vt:lpstr>Physical Data: Temperature</vt:lpstr>
      <vt:lpstr>Chemical Data: pH</vt:lpstr>
      <vt:lpstr>Chemical Data: Dissolved Oxygen</vt:lpstr>
      <vt:lpstr>Chemical Data: Dissolved Oxygen</vt:lpstr>
      <vt:lpstr>Chemical Data: Phosphorus </vt:lpstr>
      <vt:lpstr>Chemical Data: Nitrogen</vt:lpstr>
      <vt:lpstr>Biological Data: E. coli </vt:lpstr>
      <vt:lpstr>PowerPoint Presentation</vt:lpstr>
      <vt:lpstr>Biological Data: Macroinvertebrates</vt:lpstr>
      <vt:lpstr>Habitat Data </vt:lpstr>
      <vt:lpstr>So . . . can we use any and all data we find?</vt:lpstr>
      <vt:lpstr>Considerations for Assessing Data</vt:lpstr>
      <vt:lpstr>Considerations for Assessing Tribal Data</vt:lpstr>
      <vt:lpstr>A note about tribal data</vt:lpstr>
      <vt:lpstr>Why Consider Other Data?</vt:lpstr>
      <vt:lpstr>What Other Types of Data Can Tribes Consider? </vt:lpstr>
      <vt:lpstr>Possible Sources for Additional Water Quality Data: Federal Agencies</vt:lpstr>
      <vt:lpstr>Possible Sources for Additional Water Quality Data: Federal Agencies, Other Groups</vt:lpstr>
      <vt:lpstr>Possible Sources for Additional Tribal Water Quality Data</vt:lpstr>
      <vt:lpstr>Possible Sources for Additional Water Quality Data: State Agencies</vt:lpstr>
      <vt:lpstr>Possible Sources for Additional Water Quality Data: Local Agencies</vt:lpstr>
      <vt:lpstr>Possible Sources for Additional Water Quality Data: Other Local Partners</vt:lpstr>
      <vt:lpstr>When Asking for Data From Potential Partners </vt:lpstr>
      <vt:lpstr>Water Quality Portal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Data Sources</vt:lpstr>
      <vt:lpstr>Break!</vt:lpstr>
      <vt:lpstr>Data Quality Considerations</vt:lpstr>
      <vt:lpstr>Discussion: Characteristics of High-Quality Data</vt:lpstr>
      <vt:lpstr>Let’s Break Down Data Quality </vt:lpstr>
      <vt:lpstr>Quality Assurance Project Plan (QAPP):  Quick Review</vt:lpstr>
      <vt:lpstr>Data Quality Objectives (DQOs) and Water Quality Assessments</vt:lpstr>
      <vt:lpstr>Data Quality Indicators (DQIs) for Water Quality Assessments</vt:lpstr>
      <vt:lpstr>What Is Precision?</vt:lpstr>
      <vt:lpstr>What is Bias?</vt:lpstr>
      <vt:lpstr>What is Accuracy? </vt:lpstr>
      <vt:lpstr>How Bias and Precision Affect Accuracy </vt:lpstr>
      <vt:lpstr>What is Representativeness?</vt:lpstr>
      <vt:lpstr>What is Comparability? </vt:lpstr>
      <vt:lpstr>What is Completeness?</vt:lpstr>
      <vt:lpstr>Reviewing Data Quality Indicators (DQIs) and Data Sets</vt:lpstr>
      <vt:lpstr>Data Quality Scenario 1: </vt:lpstr>
      <vt:lpstr>Data Quality Scenario 2</vt:lpstr>
      <vt:lpstr>Screening Data</vt:lpstr>
      <vt:lpstr>Data Screening Considerations:  Parameter v. Methods</vt:lpstr>
      <vt:lpstr>Data Screening Considerations: Range Checks</vt:lpstr>
      <vt:lpstr>Exercise 2: Data Screening</vt:lpstr>
      <vt:lpstr>Which datapoints need further review?</vt:lpstr>
      <vt:lpstr>Which datapoints still need further review?</vt:lpstr>
      <vt:lpstr>Which datapoints need further review?</vt:lpstr>
      <vt:lpstr>Which datapoints need further review?</vt:lpstr>
      <vt:lpstr>Which datapoints need further review?</vt:lpstr>
      <vt:lpstr>Organizing Your Data for Analyses</vt:lpstr>
      <vt:lpstr>Bottom Line in Assessing Data Quality</vt:lpstr>
      <vt:lpstr>Key Module Take-Aways</vt:lpstr>
      <vt:lpstr>Thank You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Assessment Training for Tribes</dc:title>
  <dc:creator>Dubay, Kellie</dc:creator>
  <cp:lastModifiedBy>Shumway, Laura</cp:lastModifiedBy>
  <cp:revision>492</cp:revision>
  <dcterms:created xsi:type="dcterms:W3CDTF">2019-08-05T23:46:03Z</dcterms:created>
  <dcterms:modified xsi:type="dcterms:W3CDTF">2021-09-24T17:19:05Z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0x0101004860015EB601B8498A219B048A51D3AB</vt:lpwstr>
  </property>
  <property fmtid="{D5CDD505-2E9C-101B-9397-08002B2CF9AE}" pid="3" name="TaxKeyword">
    <vt:lpwstr/>
  </property>
  <property fmtid="{D5CDD505-2E9C-101B-9397-08002B2CF9AE}" pid="4" name="Document Type">
    <vt:lpwstr/>
  </property>
  <property fmtid="{D5CDD505-2E9C-101B-9397-08002B2CF9AE}" pid="5" name="EPA Subject">
    <vt:lpwstr/>
  </property>
</Properties>
</file>