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5"/>
  </p:sldMasterIdLst>
  <p:notesMasterIdLst>
    <p:notesMasterId r:id="rId44"/>
  </p:notesMasterIdLst>
  <p:sldIdLst>
    <p:sldId id="256" r:id="rId6"/>
    <p:sldId id="257" r:id="rId7"/>
    <p:sldId id="258" r:id="rId8"/>
    <p:sldId id="259" r:id="rId9"/>
    <p:sldId id="260" r:id="rId10"/>
    <p:sldId id="261" r:id="rId11"/>
    <p:sldId id="319"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g0rnm9g82wLPC+O9+R45YCQgWS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k, Robert" initials="CR" lastIdx="5" clrIdx="0">
    <p:extLst>
      <p:ext uri="{19B8F6BF-5375-455C-9EA6-DF929625EA0E}">
        <p15:presenceInfo xmlns:p15="http://schemas.microsoft.com/office/powerpoint/2012/main" userId="S::cook.robert@epa.gov::2508a583-651c-4eeb-959f-3ee7489eb6ac" providerId="AD"/>
      </p:ext>
    </p:extLst>
  </p:cmAuthor>
  <p:cmAuthor id="2" name="Young, Dwane" initials="YD" lastIdx="8" clrIdx="1">
    <p:extLst>
      <p:ext uri="{19B8F6BF-5375-455C-9EA6-DF929625EA0E}">
        <p15:presenceInfo xmlns:p15="http://schemas.microsoft.com/office/powerpoint/2012/main" userId="S::Young.Dwane@epa.gov::76854beb-a8c1-47a7-a3ee-9ccc4e54fd17" providerId="AD"/>
      </p:ext>
    </p:extLst>
  </p:cmAuthor>
  <p:cmAuthor id="3" name="Conde, Rosaura" initials="CR" lastIdx="3" clrIdx="2">
    <p:extLst>
      <p:ext uri="{19B8F6BF-5375-455C-9EA6-DF929625EA0E}">
        <p15:presenceInfo xmlns:p15="http://schemas.microsoft.com/office/powerpoint/2012/main" userId="S::Conde.Rosaura@epa.gov::42591502-ec5d-4897-a7f3-e79c084938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656C8E-CB28-49FC-AC16-F975BBA54865}">
  <a:tblStyle styleId="{94656C8E-CB28-49FC-AC16-F975BBA5486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64" autoAdjust="0"/>
  </p:normalViewPr>
  <p:slideViewPr>
    <p:cSldViewPr snapToGrid="0">
      <p:cViewPr varScale="1">
        <p:scale>
          <a:sx n="30" d="100"/>
          <a:sy n="30" d="100"/>
        </p:scale>
        <p:origin x="169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customschemas.google.com/relationships/presentationmetadata" Target="meta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de, Rosaura" userId="42591502-ec5d-4897-a7f3-e79c084938c1" providerId="ADAL" clId="{3C9B04AE-B017-4988-A5B6-4C8DCB2F8535}"/>
    <pc:docChg chg="custSel modSld">
      <pc:chgData name="Conde, Rosaura" userId="42591502-ec5d-4897-a7f3-e79c084938c1" providerId="ADAL" clId="{3C9B04AE-B017-4988-A5B6-4C8DCB2F8535}" dt="2020-11-10T19:52:03.610" v="5"/>
      <pc:docMkLst>
        <pc:docMk/>
      </pc:docMkLst>
      <pc:sldChg chg="addCm modCm">
        <pc:chgData name="Conde, Rosaura" userId="42591502-ec5d-4897-a7f3-e79c084938c1" providerId="ADAL" clId="{3C9B04AE-B017-4988-A5B6-4C8DCB2F8535}" dt="2020-11-10T19:42:55.453" v="2"/>
        <pc:sldMkLst>
          <pc:docMk/>
          <pc:sldMk cId="0" sldId="267"/>
        </pc:sldMkLst>
      </pc:sldChg>
      <pc:sldChg chg="addCm">
        <pc:chgData name="Conde, Rosaura" userId="42591502-ec5d-4897-a7f3-e79c084938c1" providerId="ADAL" clId="{3C9B04AE-B017-4988-A5B6-4C8DCB2F8535}" dt="2020-11-10T19:49:01.999" v="3" actId="1589"/>
        <pc:sldMkLst>
          <pc:docMk/>
          <pc:sldMk cId="0" sldId="276"/>
        </pc:sldMkLst>
      </pc:sldChg>
      <pc:sldChg chg="addCm modCm">
        <pc:chgData name="Conde, Rosaura" userId="42591502-ec5d-4897-a7f3-e79c084938c1" providerId="ADAL" clId="{3C9B04AE-B017-4988-A5B6-4C8DCB2F8535}" dt="2020-11-10T19:52:03.610" v="5"/>
        <pc:sldMkLst>
          <pc:docMk/>
          <pc:sldMk cId="0" sldId="292"/>
        </pc:sldMkLst>
      </pc:sldChg>
    </pc:docChg>
  </pc:docChgLst>
  <pc:docChgLst>
    <pc:chgData name="Young, Dwane" userId="76854beb-a8c1-47a7-a3ee-9ccc4e54fd17" providerId="ADAL" clId="{AAE3A76E-6A65-412B-9E59-A7E356A87882}"/>
    <pc:docChg chg="custSel modSld">
      <pc:chgData name="Young, Dwane" userId="76854beb-a8c1-47a7-a3ee-9ccc4e54fd17" providerId="ADAL" clId="{AAE3A76E-6A65-412B-9E59-A7E356A87882}" dt="2020-10-15T20:26:07.557" v="15"/>
      <pc:docMkLst>
        <pc:docMk/>
      </pc:docMkLst>
      <pc:sldChg chg="addCm modCm">
        <pc:chgData name="Young, Dwane" userId="76854beb-a8c1-47a7-a3ee-9ccc4e54fd17" providerId="ADAL" clId="{AAE3A76E-6A65-412B-9E59-A7E356A87882}" dt="2020-10-15T20:11:56.306" v="1"/>
        <pc:sldMkLst>
          <pc:docMk/>
          <pc:sldMk cId="0" sldId="267"/>
        </pc:sldMkLst>
      </pc:sldChg>
      <pc:sldChg chg="addCm modCm">
        <pc:chgData name="Young, Dwane" userId="76854beb-a8c1-47a7-a3ee-9ccc4e54fd17" providerId="ADAL" clId="{AAE3A76E-6A65-412B-9E59-A7E356A87882}" dt="2020-10-15T20:13:52.234" v="3"/>
        <pc:sldMkLst>
          <pc:docMk/>
          <pc:sldMk cId="0" sldId="270"/>
        </pc:sldMkLst>
      </pc:sldChg>
      <pc:sldChg chg="addCm modCm">
        <pc:chgData name="Young, Dwane" userId="76854beb-a8c1-47a7-a3ee-9ccc4e54fd17" providerId="ADAL" clId="{AAE3A76E-6A65-412B-9E59-A7E356A87882}" dt="2020-10-15T20:14:35.366" v="5"/>
        <pc:sldMkLst>
          <pc:docMk/>
          <pc:sldMk cId="0" sldId="271"/>
        </pc:sldMkLst>
      </pc:sldChg>
      <pc:sldChg chg="addCm modCm">
        <pc:chgData name="Young, Dwane" userId="76854beb-a8c1-47a7-a3ee-9ccc4e54fd17" providerId="ADAL" clId="{AAE3A76E-6A65-412B-9E59-A7E356A87882}" dt="2020-10-15T20:14:51.679" v="7"/>
        <pc:sldMkLst>
          <pc:docMk/>
          <pc:sldMk cId="0" sldId="272"/>
        </pc:sldMkLst>
      </pc:sldChg>
      <pc:sldChg chg="addCm modCm">
        <pc:chgData name="Young, Dwane" userId="76854beb-a8c1-47a7-a3ee-9ccc4e54fd17" providerId="ADAL" clId="{AAE3A76E-6A65-412B-9E59-A7E356A87882}" dt="2020-10-15T20:22:05.169" v="9"/>
        <pc:sldMkLst>
          <pc:docMk/>
          <pc:sldMk cId="0" sldId="276"/>
        </pc:sldMkLst>
      </pc:sldChg>
      <pc:sldChg chg="addCm modCm">
        <pc:chgData name="Young, Dwane" userId="76854beb-a8c1-47a7-a3ee-9ccc4e54fd17" providerId="ADAL" clId="{AAE3A76E-6A65-412B-9E59-A7E356A87882}" dt="2020-10-15T20:24:17.498" v="11"/>
        <pc:sldMkLst>
          <pc:docMk/>
          <pc:sldMk cId="0" sldId="278"/>
        </pc:sldMkLst>
      </pc:sldChg>
      <pc:sldChg chg="addCm modCm">
        <pc:chgData name="Young, Dwane" userId="76854beb-a8c1-47a7-a3ee-9ccc4e54fd17" providerId="ADAL" clId="{AAE3A76E-6A65-412B-9E59-A7E356A87882}" dt="2020-10-15T20:24:27.227" v="13"/>
        <pc:sldMkLst>
          <pc:docMk/>
          <pc:sldMk cId="0" sldId="279"/>
        </pc:sldMkLst>
      </pc:sldChg>
      <pc:sldChg chg="addCm modCm">
        <pc:chgData name="Young, Dwane" userId="76854beb-a8c1-47a7-a3ee-9ccc4e54fd17" providerId="ADAL" clId="{AAE3A76E-6A65-412B-9E59-A7E356A87882}" dt="2020-10-15T20:26:07.557" v="15"/>
        <pc:sldMkLst>
          <pc:docMk/>
          <pc:sldMk cId="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solidFill>
                  <a:srgbClr val="FF0000"/>
                </a:solidFill>
              </a:rPr>
              <a:t>Note: This presentation was produced for EPA with contractor support. It has been reviewed by EPA HQ staff, but has not been reviewed by senior EPA management or the Office of General Counsel. </a:t>
            </a:r>
            <a:endParaRPr dirty="0"/>
          </a:p>
        </p:txBody>
      </p:sp>
      <p:sp>
        <p:nvSpPr>
          <p:cNvPr id="87" name="Google Shape;87;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We’ll start with Salamander Creek.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 a large creek with many uses.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tribe decided to designate four beneficial uses for Salamander Creek: Aquatic Life Other Than Fish, Irrigation Water Supply, Public Drinking Water Supply, and Warmwater Habitat. To protect these four uses, the tribe developed numeric criteria for certain parameters.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5" name="Google Shape;215;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Here are the numeric criteria for the four designated uses applicable to Salamander Creek.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fully support, both of the criteria listed in the table must be met for the Irrigation Water Supply and Public Drinking Water Supply uses; if either or both criteria are not met, the use is not supported. To fully support Aquatic Life Other Than Fish and Warmwater Habitat uses, all five criteria must be met; if three or four criteria are met, then the use is not supported; and if less than three criteria are met, the use is not supported. Here are the specific numeric criteria descriptions: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Conductance</a:t>
            </a:r>
            <a:r>
              <a:rPr lang="en-US" dirty="0"/>
              <a:t>: No more than 10% of samples per season may exceed the numeric thresholds.</a:t>
            </a:r>
            <a:endParaRPr dirty="0"/>
          </a:p>
          <a:p>
            <a:pPr marL="0" lvl="0" indent="0" algn="l" rtl="0">
              <a:spcBef>
                <a:spcPts val="0"/>
              </a:spcBef>
              <a:spcAft>
                <a:spcPts val="0"/>
              </a:spcAft>
              <a:buNone/>
            </a:pPr>
            <a:r>
              <a:rPr lang="en-US" b="1" dirty="0"/>
              <a:t>Dissolved oxygen</a:t>
            </a:r>
            <a:r>
              <a:rPr lang="en-US" dirty="0"/>
              <a:t>: No samples per season may exceed the numeric thresholds.</a:t>
            </a:r>
            <a:endParaRPr dirty="0"/>
          </a:p>
          <a:p>
            <a:pPr marL="0" lvl="0" indent="0" algn="l" rtl="0">
              <a:spcBef>
                <a:spcPts val="0"/>
              </a:spcBef>
              <a:spcAft>
                <a:spcPts val="0"/>
              </a:spcAft>
              <a:buNone/>
            </a:pPr>
            <a:r>
              <a:rPr lang="en-US" b="1" dirty="0"/>
              <a:t>Nitrate</a:t>
            </a:r>
            <a:r>
              <a:rPr lang="en-US" dirty="0"/>
              <a:t>: The average of all samples per season may not exceed the numeric threshold, except for the drinking water designated use, where no individual sample per season may exceed the numeric threshold.</a:t>
            </a:r>
            <a:endParaRPr dirty="0"/>
          </a:p>
          <a:p>
            <a:pPr marL="0" lvl="0" indent="0" algn="l" rtl="0">
              <a:spcBef>
                <a:spcPts val="0"/>
              </a:spcBef>
              <a:spcAft>
                <a:spcPts val="0"/>
              </a:spcAft>
              <a:buNone/>
            </a:pPr>
            <a:r>
              <a:rPr lang="en-US" b="1" dirty="0"/>
              <a:t>pH</a:t>
            </a:r>
            <a:r>
              <a:rPr lang="en-US" dirty="0"/>
              <a:t>: No sample per season may exceed the numeric threshold range.</a:t>
            </a:r>
            <a:endParaRPr dirty="0"/>
          </a:p>
          <a:p>
            <a:pPr marL="0" lvl="0" indent="0" algn="l" rtl="0">
              <a:spcBef>
                <a:spcPts val="0"/>
              </a:spcBef>
              <a:spcAft>
                <a:spcPts val="0"/>
              </a:spcAft>
              <a:buNone/>
            </a:pPr>
            <a:r>
              <a:rPr lang="en-US" b="1" dirty="0"/>
              <a:t>Total phosphorus</a:t>
            </a:r>
            <a:r>
              <a:rPr lang="en-US" dirty="0"/>
              <a:t>: The average of samples per season may not exceed the numeric threshold.</a:t>
            </a:r>
            <a:endParaRPr dirty="0"/>
          </a:p>
          <a:p>
            <a:pPr marL="0" lvl="0" indent="0" algn="l" rtl="0">
              <a:spcBef>
                <a:spcPts val="0"/>
              </a:spcBef>
              <a:spcAft>
                <a:spcPts val="0"/>
              </a:spcAft>
              <a:buNone/>
            </a:pPr>
            <a:endParaRPr dirty="0"/>
          </a:p>
        </p:txBody>
      </p:sp>
      <p:sp>
        <p:nvSpPr>
          <p:cNvPr id="222" name="Google Shape;222;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Let’s evaluate the Aquatic Life Other Than Fish Use. Recall from the previous slide that five numeric criteria apply to the Aquatic Life Other Than Fish Use; they are shown in the table on the left. The table on the right shows the 10 samples that the hypothetical tribe collected and evaluated for pertinent parameters.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Conductivity</a:t>
            </a:r>
            <a:r>
              <a:rPr lang="en-US" dirty="0"/>
              <a:t>: Sample results range from 450 to 1,600 uS/cm. Note that four sample results exceed the conductivity maximum criterion of 750 uS/cm; an exceedance rate of 40% violates the allowable exceedance rate of 10%. The criterion is not met.</a:t>
            </a:r>
            <a:endParaRPr dirty="0"/>
          </a:p>
          <a:p>
            <a:pPr marL="0" lvl="0" indent="0" algn="l" rtl="0">
              <a:spcBef>
                <a:spcPts val="0"/>
              </a:spcBef>
              <a:spcAft>
                <a:spcPts val="0"/>
              </a:spcAft>
              <a:buNone/>
            </a:pPr>
            <a:r>
              <a:rPr lang="en-US" b="1" dirty="0"/>
              <a:t>Dissolved Oxygen: </a:t>
            </a:r>
            <a:r>
              <a:rPr lang="en-US" b="0" dirty="0"/>
              <a:t>Sample results range from 6 to 10 mg/L. No sample result is less than the minimum criterion of 5.0 mg/L. The criterion is met.</a:t>
            </a:r>
            <a:endParaRPr dirty="0"/>
          </a:p>
          <a:p>
            <a:pPr marL="0" lvl="0" indent="0" algn="l" rtl="0">
              <a:spcBef>
                <a:spcPts val="0"/>
              </a:spcBef>
              <a:spcAft>
                <a:spcPts val="0"/>
              </a:spcAft>
              <a:buNone/>
            </a:pPr>
            <a:r>
              <a:rPr lang="en-US" b="1" dirty="0"/>
              <a:t>Nitrate</a:t>
            </a:r>
            <a:r>
              <a:rPr lang="en-US" dirty="0"/>
              <a:t>: Sample results range from 0.8 to 1.9 mg/L, and the average is 1.3 mg/L. The samples’ average does not exceed the criterion of 1.5 mg/L. The criterion is met.</a:t>
            </a:r>
            <a:endParaRPr dirty="0"/>
          </a:p>
          <a:p>
            <a:pPr marL="0" lvl="0" indent="0" algn="l" rtl="0">
              <a:spcBef>
                <a:spcPts val="0"/>
              </a:spcBef>
              <a:spcAft>
                <a:spcPts val="0"/>
              </a:spcAft>
              <a:buNone/>
            </a:pPr>
            <a:r>
              <a:rPr lang="en-US" b="1" dirty="0"/>
              <a:t>pH</a:t>
            </a:r>
            <a:r>
              <a:rPr lang="en-US" dirty="0"/>
              <a:t>: Sample results range from 6.7 to 7.1 SU. All ten sample results are within the pH criterion range of 6.5 to 9.0 SU. The criterion is met.</a:t>
            </a:r>
            <a:endParaRPr dirty="0"/>
          </a:p>
          <a:p>
            <a:pPr marL="0" lvl="0" indent="0" algn="l" rtl="0">
              <a:spcBef>
                <a:spcPts val="0"/>
              </a:spcBef>
              <a:spcAft>
                <a:spcPts val="0"/>
              </a:spcAft>
              <a:buNone/>
            </a:pPr>
            <a:r>
              <a:rPr lang="en-US" b="1" dirty="0"/>
              <a:t>Total Phosphorus</a:t>
            </a:r>
            <a:r>
              <a:rPr lang="en-US" dirty="0"/>
              <a:t>: Sample results range from 0.08 to 0.35 mg/L, and the average is 0.21 mg/L. The samples’ average exceeds the criterion of 0.1 mg/L. The criterion is not met.</a:t>
            </a:r>
            <a:endParaRPr dirty="0"/>
          </a:p>
          <a:p>
            <a:pPr marL="0" lvl="0" indent="0" algn="l" rtl="0">
              <a:spcBef>
                <a:spcPts val="0"/>
              </a:spcBef>
              <a:spcAft>
                <a:spcPts val="0"/>
              </a:spcAft>
              <a:buNone/>
            </a:pPr>
            <a:r>
              <a:rPr lang="en-US" b="1" u="sng" dirty="0"/>
              <a:t>Use Support for Aquatic Life Other Than Fish in Salamander Creek</a:t>
            </a:r>
            <a:r>
              <a:rPr lang="en-US" dirty="0"/>
              <a:t>: The use is not supported because only 3 of 5 criteria are met. Conductivity and total phosphorus are probable causes of impairment.</a:t>
            </a:r>
            <a:endParaRPr dirty="0"/>
          </a:p>
          <a:p>
            <a:pPr marL="0" lvl="0" indent="0" algn="l" rtl="0">
              <a:spcBef>
                <a:spcPts val="0"/>
              </a:spcBef>
              <a:spcAft>
                <a:spcPts val="0"/>
              </a:spcAft>
              <a:buNone/>
            </a:pPr>
            <a:endParaRPr dirty="0"/>
          </a:p>
        </p:txBody>
      </p:sp>
      <p:sp>
        <p:nvSpPr>
          <p:cNvPr id="233" name="Google Shape;233;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Let’s evaluate the Irrigation Water Supply Use. Two criteria apply to the Irrigation Water Supply Use; they are shown in the table on the left. The table on the right shows the 10 samples that the hypothetical tribe collected and evaluated for pertinent parameters.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Conductivity</a:t>
            </a:r>
            <a:r>
              <a:rPr lang="en-US" dirty="0"/>
              <a:t>: Sample results range from 450 to 1,600 uS/cm. No sample result exceeds the conductivity maximum criterion of 2,500 uS/cm. The criterion is met.</a:t>
            </a:r>
            <a:endParaRPr dirty="0"/>
          </a:p>
          <a:p>
            <a:pPr marL="0" lvl="0" indent="0" algn="l" rtl="0">
              <a:spcBef>
                <a:spcPts val="0"/>
              </a:spcBef>
              <a:spcAft>
                <a:spcPts val="0"/>
              </a:spcAft>
              <a:buNone/>
            </a:pPr>
            <a:r>
              <a:rPr lang="en-US" b="1" dirty="0"/>
              <a:t>Nitrate</a:t>
            </a:r>
            <a:r>
              <a:rPr lang="en-US" dirty="0"/>
              <a:t>: Sample results range from 0.8 to 1.9 mg/L, and the average is 1.3 mg/L. The average does not exceed the criterion of 100 mg/L. The criterion is met.</a:t>
            </a:r>
            <a:endParaRPr dirty="0"/>
          </a:p>
          <a:p>
            <a:pPr marL="0" lvl="0" indent="0" algn="l" rtl="0">
              <a:spcBef>
                <a:spcPts val="0"/>
              </a:spcBef>
              <a:spcAft>
                <a:spcPts val="0"/>
              </a:spcAft>
              <a:buNone/>
            </a:pPr>
            <a:r>
              <a:rPr lang="en-US" b="1" u="sng" dirty="0"/>
              <a:t>Use Support for the Irrigation Water Supply Use on Salamander Creek</a:t>
            </a:r>
            <a:r>
              <a:rPr lang="en-US" dirty="0"/>
              <a:t>: The use is fully supported because both criteria are met.</a:t>
            </a:r>
            <a:endParaRPr dirty="0"/>
          </a:p>
          <a:p>
            <a:pPr marL="0" lvl="0" indent="0" algn="l" rtl="0">
              <a:spcBef>
                <a:spcPts val="0"/>
              </a:spcBef>
              <a:spcAft>
                <a:spcPts val="0"/>
              </a:spcAft>
              <a:buNone/>
            </a:pPr>
            <a:endParaRPr dirty="0"/>
          </a:p>
        </p:txBody>
      </p:sp>
      <p:sp>
        <p:nvSpPr>
          <p:cNvPr id="245" name="Google Shape;245;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Only two numeric criteria apply to the Public Drinking Water Supply Use; they are shown in the table on the left. </a:t>
            </a:r>
            <a:endParaRPr dirty="0"/>
          </a:p>
          <a:p>
            <a:pPr marL="0" lvl="0" indent="0" algn="l" rtl="0">
              <a:spcBef>
                <a:spcPts val="0"/>
              </a:spcBef>
              <a:spcAft>
                <a:spcPts val="0"/>
              </a:spcAft>
              <a:buNone/>
            </a:pPr>
            <a:r>
              <a:rPr lang="en-US" dirty="0"/>
              <a:t>The table on the right shows the 10 samples that the hypothetical tribe collected and evaluated for pertinent parameters.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Conductivity</a:t>
            </a:r>
            <a:r>
              <a:rPr lang="en-US" dirty="0"/>
              <a:t>: Sample results range from 450 to 1,600 uS/cm. One sample result (August 23</a:t>
            </a:r>
            <a:r>
              <a:rPr lang="en-US" baseline="30000" dirty="0"/>
              <a:t>rd</a:t>
            </a:r>
            <a:r>
              <a:rPr lang="en-US" dirty="0"/>
              <a:t>: 1,600 uS/cm) exceeds the conductivity maximum criterion of 1,000 uS/cm; an exceedance rate of 10% equals the allowable exceedance rate of 10% . The criterion is met.</a:t>
            </a:r>
            <a:endParaRPr dirty="0"/>
          </a:p>
          <a:p>
            <a:pPr marL="0" lvl="0" indent="0" algn="l" rtl="0">
              <a:spcBef>
                <a:spcPts val="0"/>
              </a:spcBef>
              <a:spcAft>
                <a:spcPts val="0"/>
              </a:spcAft>
              <a:buNone/>
            </a:pPr>
            <a:r>
              <a:rPr lang="en-US" b="1" dirty="0"/>
              <a:t>Nitrate</a:t>
            </a:r>
            <a:r>
              <a:rPr lang="en-US" dirty="0"/>
              <a:t>: Sample results range from 0.8 to 1.9 mg/L. No sample result exceeds the maximum criterion of 10 mg/L. The criterion is met.</a:t>
            </a:r>
            <a:endParaRPr dirty="0"/>
          </a:p>
          <a:p>
            <a:pPr marL="0" lvl="0" indent="0" algn="l" rtl="0">
              <a:spcBef>
                <a:spcPts val="0"/>
              </a:spcBef>
              <a:spcAft>
                <a:spcPts val="0"/>
              </a:spcAft>
              <a:buNone/>
            </a:pPr>
            <a:r>
              <a:rPr lang="en-US" b="1" u="sng" dirty="0"/>
              <a:t>Use Support for the Public Drinking Water Supply Use on Salamander Creek</a:t>
            </a:r>
            <a:r>
              <a:rPr lang="en-US" dirty="0"/>
              <a:t>: The use is fully supported because both criteria are met.</a:t>
            </a:r>
            <a:endParaRPr dirty="0"/>
          </a:p>
          <a:p>
            <a:pPr marL="0" lvl="0" indent="0" algn="l" rtl="0">
              <a:spcBef>
                <a:spcPts val="0"/>
              </a:spcBef>
              <a:spcAft>
                <a:spcPts val="0"/>
              </a:spcAft>
              <a:buNone/>
            </a:pPr>
            <a:endParaRPr dirty="0"/>
          </a:p>
        </p:txBody>
      </p:sp>
      <p:sp>
        <p:nvSpPr>
          <p:cNvPr id="257" name="Google Shape;257;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Similar to the Aquatic Life Other Than Fish Use, all five numeric criteria apply to Warmwater Habitat Use. These criteria are shown in the table to the left. The table on the right shows the 10 samples that the hypothetical tribe collected and evaluated for pertinent parameters.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Conductivity</a:t>
            </a:r>
            <a:r>
              <a:rPr lang="en-US" dirty="0"/>
              <a:t>: Sample results range from 450 to 1,600 uS/cm. One sample result (August 23</a:t>
            </a:r>
            <a:r>
              <a:rPr lang="en-US" baseline="30000" dirty="0"/>
              <a:t>rd</a:t>
            </a:r>
            <a:r>
              <a:rPr lang="en-US" dirty="0"/>
              <a:t>: 1,600 uS/cm) exceeds the conductivity maximum criterion of 1,500 uS/cm; an exceedance rate of 10% equals the allowable exceedance rate of 10%. The criterion is met.</a:t>
            </a:r>
            <a:endParaRPr dirty="0"/>
          </a:p>
          <a:p>
            <a:pPr marL="0" lvl="0" indent="0" algn="l" rtl="0">
              <a:spcBef>
                <a:spcPts val="0"/>
              </a:spcBef>
              <a:spcAft>
                <a:spcPts val="0"/>
              </a:spcAft>
              <a:buNone/>
            </a:pPr>
            <a:r>
              <a:rPr lang="en-US" b="1" dirty="0"/>
              <a:t>Dissolved Oxygen: </a:t>
            </a:r>
            <a:r>
              <a:rPr lang="en-US" b="0" dirty="0"/>
              <a:t>Sample results range from 6 to 10 mg/L. No sample result is less than the minimum criterion of 5.0 mg/L. The criterion is met.</a:t>
            </a:r>
            <a:endParaRPr dirty="0"/>
          </a:p>
          <a:p>
            <a:pPr marL="0" lvl="0" indent="0" algn="l" rtl="0">
              <a:spcBef>
                <a:spcPts val="0"/>
              </a:spcBef>
              <a:spcAft>
                <a:spcPts val="0"/>
              </a:spcAft>
              <a:buNone/>
            </a:pPr>
            <a:r>
              <a:rPr lang="en-US" b="1" dirty="0"/>
              <a:t>Nitrate</a:t>
            </a:r>
            <a:r>
              <a:rPr lang="en-US" dirty="0"/>
              <a:t>: Sample results range from 0.8 to 1.9 mg/L, and the average is 1.3 mg/L. The samples’ average exceeds the criterion of 1.0 mg/L. The criterion is not met.</a:t>
            </a:r>
            <a:endParaRPr dirty="0"/>
          </a:p>
          <a:p>
            <a:pPr marL="0" lvl="0" indent="0" algn="l" rtl="0">
              <a:spcBef>
                <a:spcPts val="0"/>
              </a:spcBef>
              <a:spcAft>
                <a:spcPts val="0"/>
              </a:spcAft>
              <a:buNone/>
            </a:pPr>
            <a:r>
              <a:rPr lang="en-US" b="1" dirty="0"/>
              <a:t>pH</a:t>
            </a:r>
            <a:r>
              <a:rPr lang="en-US" dirty="0"/>
              <a:t>: Sample results range from 6.7 to 7.1 SU. All ten sample results are within the pH criterion range of 6.5 to 9.0 SU. The criterion is met.</a:t>
            </a:r>
            <a:endParaRPr dirty="0"/>
          </a:p>
          <a:p>
            <a:pPr marL="0" lvl="0" indent="0" algn="l" rtl="0">
              <a:spcBef>
                <a:spcPts val="0"/>
              </a:spcBef>
              <a:spcAft>
                <a:spcPts val="0"/>
              </a:spcAft>
              <a:buNone/>
            </a:pPr>
            <a:r>
              <a:rPr lang="en-US" b="1" dirty="0"/>
              <a:t>Total Phosphorus</a:t>
            </a:r>
            <a:r>
              <a:rPr lang="en-US" dirty="0"/>
              <a:t>: Sample results range from 0.08 to 0.35 mg/L, and the average is 0.21 mg/L. The samples’ average is less than the criterion of 0.3 mg/L. The criterion is met.</a:t>
            </a:r>
            <a:endParaRPr dirty="0"/>
          </a:p>
          <a:p>
            <a:pPr marL="0" lvl="0" indent="0" algn="l" rtl="0">
              <a:spcBef>
                <a:spcPts val="0"/>
              </a:spcBef>
              <a:spcAft>
                <a:spcPts val="0"/>
              </a:spcAft>
              <a:buNone/>
            </a:pPr>
            <a:r>
              <a:rPr lang="en-US" b="1" u="sng" dirty="0"/>
              <a:t>Use Support for the Warmwater Habitat Use on Salamander Creek</a:t>
            </a:r>
            <a:r>
              <a:rPr lang="en-US" dirty="0"/>
              <a:t>: The use is not supported because 4 of 5 criteria are met. Nitrate is the probable causes of impairment.</a:t>
            </a:r>
            <a:endParaRPr dirty="0"/>
          </a:p>
        </p:txBody>
      </p:sp>
      <p:sp>
        <p:nvSpPr>
          <p:cNvPr id="269" name="Google Shape;269;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bring it all together. Salamander Creek is designated for four uses. Each of the uses was evaluated using (1) results from 10 samples that the hypothetical tribe collected and (2) the numeric criteria applicable to each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Irrigation Water Supply and Public Drinking Water Supply uses were each evaluated using conductivity and nitrate criteria, and both sample results met both criteria for both uses. These uses are fully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Aquatic Life Other Than Fish and Warmwater Habitat uses were each evaluated using conductivity, dissolved oxygen, nitrate, pH, and total phosphorus criteria. The conductivity and total phosphorus criteria were not met for the Aquatic Life Other Than Fish Use; thus, this use is not supported and conductivity and total phosphorus are the probable causes of impairment. The nitrate criterion was not met for the Warmwater Habitat Use; thus this use is only not supported and nitrate is the probable cause of impairment.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81" name="Google Shape;281;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discuss next steps the tribe might consider, given the impairments. You can see the two waterbody uses that are listed as impaired. </a:t>
            </a:r>
            <a:endParaRPr dirty="0"/>
          </a:p>
          <a:p>
            <a:pPr marL="171450" lvl="0" indent="-171450" algn="l" rtl="0">
              <a:spcBef>
                <a:spcPts val="0"/>
              </a:spcBef>
              <a:spcAft>
                <a:spcPts val="0"/>
              </a:spcAft>
              <a:buClr>
                <a:schemeClr val="dk1"/>
              </a:buClr>
              <a:buSzPts val="1200"/>
              <a:buFont typeface="Arial"/>
              <a:buChar char="•"/>
            </a:pPr>
            <a:r>
              <a:rPr lang="en-US" dirty="0"/>
              <a:t>Do you think the tribe should adjust its monitoring strategy, given the results? </a:t>
            </a:r>
            <a:r>
              <a:rPr lang="en-US" i="1" dirty="0"/>
              <a:t>[Answer: Additional sampling could be done for conductivity, nitrate, and total phosphorus, to better characterize the impairments to both uses, and to zero in on where exactly the inputs for these parameters might be coming from.]</a:t>
            </a:r>
            <a:endParaRPr dirty="0"/>
          </a:p>
          <a:p>
            <a:pPr marL="171450" lvl="0" indent="-171450" algn="l" rtl="0">
              <a:spcBef>
                <a:spcPts val="0"/>
              </a:spcBef>
              <a:spcAft>
                <a:spcPts val="0"/>
              </a:spcAft>
              <a:buClr>
                <a:schemeClr val="dk1"/>
              </a:buClr>
              <a:buSzPts val="1200"/>
              <a:buFont typeface="Arial"/>
              <a:buChar char="•"/>
            </a:pPr>
            <a:r>
              <a:rPr lang="en-US" dirty="0"/>
              <a:t>What about other types of assessments that might help to determine the impairment cause or causes? </a:t>
            </a:r>
            <a:r>
              <a:rPr lang="en-US" i="1" dirty="0"/>
              <a:t>[The tribe could conduct a land use / pollutant source inventory and assessment, to determine what potential sources of these pollutants may be affecting aquatic life populations. This could include aerial photo reviews of concentrated livestock locations, fertilized row crop fields, and other sites; analyses of septic system locations and concentrations; and visual surveys of other sources of conductivity, phosphorus, and nitrate.</a:t>
            </a:r>
            <a:endParaRPr dirty="0"/>
          </a:p>
        </p:txBody>
      </p:sp>
      <p:sp>
        <p:nvSpPr>
          <p:cNvPr id="288" name="Google Shape;288;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look at another example. Red Brook also flows through the reservation. The tribe has designated three beneficial uses for Red Brook: Coldwater Habitat, Livestock Water Supply, and Recreation.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5" name="Google Shape;295;p1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The tribe has developed several numeric criteria that apply to one or more of these designated uses. The numeric criteria are presented in the table on this slide. The criteria for four metals (chromium, iron, nickel, and zinc) are hardness-dependent; the specific criteria are presented in a later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fully support the Coldwater Habitat use, all four criteria must be met. If two or three criteria are met, then the use is not supported. If one or no criteria are met, the Coldwater Habitat use is not supported. To fully support the Livestock Water Supply Use, all four metals criteria must be met. If three or less criteria are met, the use is not supporting. To fully support the Primary and Secondary Contact Recreation use, the </a:t>
            </a:r>
            <a:r>
              <a:rPr lang="en-US" i="1" dirty="0"/>
              <a:t>E. coli </a:t>
            </a:r>
            <a:r>
              <a:rPr lang="en-US" dirty="0"/>
              <a:t>geometric mean criterion must be met – note that there are numeric criteria for each of the two recreation uses, primary and secondary contact recreation. If that criteria is not met, then the Recreation use is not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Dissolved oxygen</a:t>
            </a:r>
            <a:r>
              <a:rPr lang="en-US" dirty="0"/>
              <a:t>: No samples per season may exceed the numeric threshold.</a:t>
            </a:r>
            <a:endParaRPr dirty="0"/>
          </a:p>
          <a:p>
            <a:pPr marL="0" lvl="0" indent="0" algn="l" rtl="0">
              <a:spcBef>
                <a:spcPts val="0"/>
              </a:spcBef>
              <a:spcAft>
                <a:spcPts val="0"/>
              </a:spcAft>
              <a:buNone/>
            </a:pPr>
            <a:r>
              <a:rPr lang="en-US" b="1" i="1" dirty="0"/>
              <a:t>E. coli</a:t>
            </a:r>
            <a:r>
              <a:rPr lang="en-US" dirty="0"/>
              <a:t>: The geometric mean of samples per season may not exceed the numeric thresholds. The criterion for primary contact is 126 counts per 100 mL; the criterion for secondary contact is 430 counts per 100 mL.</a:t>
            </a:r>
            <a:endParaRPr dirty="0"/>
          </a:p>
          <a:p>
            <a:pPr marL="0" marR="0" lvl="0" indent="0" algn="l" rtl="0">
              <a:lnSpc>
                <a:spcPct val="100000"/>
              </a:lnSpc>
              <a:spcBef>
                <a:spcPts val="0"/>
              </a:spcBef>
              <a:spcAft>
                <a:spcPts val="0"/>
              </a:spcAft>
              <a:buClr>
                <a:schemeClr val="dk1"/>
              </a:buClr>
              <a:buSzPts val="1200"/>
              <a:buFont typeface="Calibri"/>
              <a:buNone/>
            </a:pPr>
            <a:r>
              <a:rPr lang="en-US" b="1" dirty="0"/>
              <a:t>Metals: </a:t>
            </a:r>
            <a:r>
              <a:rPr lang="en-US" b="0" dirty="0"/>
              <a:t>Metals criteria vary by hardness</a:t>
            </a:r>
            <a:r>
              <a:rPr lang="en-US" b="1" dirty="0"/>
              <a:t>. </a:t>
            </a:r>
            <a:r>
              <a:rPr lang="en-US" dirty="0"/>
              <a:t>Only 10 percent of samples per season may exceed the numeric threshold for the appropriate hardness.</a:t>
            </a:r>
            <a:endParaRPr dirty="0"/>
          </a:p>
          <a:p>
            <a:pPr marL="0" lvl="0" indent="0" algn="l" rtl="0">
              <a:spcBef>
                <a:spcPts val="0"/>
              </a:spcBef>
              <a:spcAft>
                <a:spcPts val="0"/>
              </a:spcAft>
              <a:buNone/>
            </a:pPr>
            <a:r>
              <a:rPr lang="en-US" b="1" dirty="0"/>
              <a:t>pH</a:t>
            </a:r>
            <a:r>
              <a:rPr lang="en-US" dirty="0"/>
              <a:t>: No sample per season may exceed the numeric threshold range.</a:t>
            </a:r>
            <a:endParaRPr dirty="0"/>
          </a:p>
          <a:p>
            <a:pPr marL="0" marR="0" lvl="0" indent="0" algn="l" rtl="0">
              <a:lnSpc>
                <a:spcPct val="100000"/>
              </a:lnSpc>
              <a:spcBef>
                <a:spcPts val="0"/>
              </a:spcBef>
              <a:spcAft>
                <a:spcPts val="0"/>
              </a:spcAft>
              <a:buClr>
                <a:schemeClr val="dk1"/>
              </a:buClr>
              <a:buSzPts val="1200"/>
              <a:buFont typeface="Calibri"/>
              <a:buNone/>
            </a:pPr>
            <a:r>
              <a:rPr lang="en-US" b="1" dirty="0"/>
              <a:t>Temperature: </a:t>
            </a:r>
            <a:r>
              <a:rPr lang="en-US" dirty="0"/>
              <a:t>No sample per season may exceed the numeric threshold.</a:t>
            </a:r>
            <a:endParaRPr dirty="0"/>
          </a:p>
          <a:p>
            <a:pPr marL="0" lvl="0" indent="0" algn="l" rtl="0">
              <a:spcBef>
                <a:spcPts val="0"/>
              </a:spcBef>
              <a:spcAft>
                <a:spcPts val="0"/>
              </a:spcAft>
              <a:buNone/>
            </a:pPr>
            <a:r>
              <a:rPr lang="en-US" b="1" dirty="0"/>
              <a:t>Total phosphorus</a:t>
            </a:r>
            <a:r>
              <a:rPr lang="en-US" dirty="0"/>
              <a:t>: The average of samples per season may not exceed the numeric thresholds.</a:t>
            </a:r>
            <a:endParaRPr dirty="0"/>
          </a:p>
          <a:p>
            <a:pPr marL="0" lvl="0" indent="0" algn="l" rtl="0">
              <a:spcBef>
                <a:spcPts val="0"/>
              </a:spcBef>
              <a:spcAft>
                <a:spcPts val="0"/>
              </a:spcAft>
              <a:buNone/>
            </a:pPr>
            <a:endParaRPr dirty="0"/>
          </a:p>
        </p:txBody>
      </p:sp>
      <p:sp>
        <p:nvSpPr>
          <p:cNvPr id="302" name="Google Shape;302;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The learning objectives for Module 4 are to: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t>Further explore how water quality data is used to evaluate designated uses</a:t>
            </a:r>
            <a:endParaRPr dirty="0"/>
          </a:p>
          <a:p>
            <a:pPr marL="0" lvl="0" indent="0" algn="l" rtl="0">
              <a:spcBef>
                <a:spcPts val="0"/>
              </a:spcBef>
              <a:spcAft>
                <a:spcPts val="0"/>
              </a:spcAft>
              <a:buNone/>
            </a:pPr>
            <a:r>
              <a:rPr lang="en-US" sz="1200" dirty="0"/>
              <a:t>Process and evaluate basic datasets to determine designated use support</a:t>
            </a:r>
            <a:endParaRPr dirty="0"/>
          </a:p>
          <a:p>
            <a:pPr marL="0" lvl="0" indent="0" algn="l" rtl="0">
              <a:spcBef>
                <a:spcPts val="0"/>
              </a:spcBef>
              <a:spcAft>
                <a:spcPts val="0"/>
              </a:spcAft>
              <a:buNone/>
            </a:pPr>
            <a:r>
              <a:rPr lang="en-US" sz="1200" dirty="0"/>
              <a:t>Use the results of data analysis to determine next steps</a:t>
            </a:r>
            <a:endParaRPr dirty="0"/>
          </a:p>
          <a:p>
            <a:pPr marL="0" lvl="0" indent="0" algn="l" rtl="0">
              <a:spcBef>
                <a:spcPts val="0"/>
              </a:spcBef>
              <a:spcAft>
                <a:spcPts val="0"/>
              </a:spcAft>
              <a:buNone/>
            </a:pPr>
            <a:r>
              <a:rPr lang="en-US" sz="1200" dirty="0"/>
              <a:t>Identify resources useful for analyzing data and addressing water quality impairments</a:t>
            </a:r>
            <a:endParaRPr dirty="0"/>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evaluate the Coldwater Habitat use. Four numeric criteria apply to this use and are shown in the table to the left.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table on the right shows the 4 samples that the tribe collected and evaluated for dissolved oxygen, pH, temperature and total phosphorus.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go through each parameter and determine if the water quality criteria are met.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#1: Do the dissolved oxygen samples meet the criterion?</a:t>
            </a:r>
            <a:endParaRPr dirty="0"/>
          </a:p>
          <a:p>
            <a:pPr marL="0" lvl="0" indent="0" algn="l" rtl="0">
              <a:spcBef>
                <a:spcPts val="0"/>
              </a:spcBef>
              <a:spcAft>
                <a:spcPts val="0"/>
              </a:spcAft>
              <a:buNone/>
            </a:pPr>
            <a:r>
              <a:rPr lang="en-US" dirty="0"/>
              <a:t>Answer #1: No, three of four samples are less than 5.0 mg/L.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 Do the pH samples meet the criteria?</a:t>
            </a:r>
            <a:endParaRPr dirty="0"/>
          </a:p>
          <a:p>
            <a:pPr marL="0" lvl="0" indent="0" algn="l" rtl="0">
              <a:spcBef>
                <a:spcPts val="0"/>
              </a:spcBef>
              <a:spcAft>
                <a:spcPts val="0"/>
              </a:spcAft>
              <a:buNone/>
            </a:pPr>
            <a:r>
              <a:rPr lang="en-US" dirty="0"/>
              <a:t>Answer #2: Yes, all four samples are between 6.0 and 9.0 SU.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#3: Do the temperature samples meet the criterion?</a:t>
            </a:r>
            <a:endParaRPr dirty="0"/>
          </a:p>
          <a:p>
            <a:pPr marL="0" lvl="0" indent="0" algn="l" rtl="0">
              <a:spcBef>
                <a:spcPts val="0"/>
              </a:spcBef>
              <a:spcAft>
                <a:spcPts val="0"/>
              </a:spcAft>
              <a:buNone/>
            </a:pPr>
            <a:r>
              <a:rPr lang="en-US" dirty="0"/>
              <a:t>Answer #3: No, three of the four temperatures are greater than 50 degrees Fahrenheit.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#4: Does the total phosphorus samples average meet the criterion?</a:t>
            </a:r>
            <a:endParaRPr dirty="0"/>
          </a:p>
          <a:p>
            <a:pPr marL="0" lvl="0" indent="0" algn="l" rtl="0">
              <a:spcBef>
                <a:spcPts val="0"/>
              </a:spcBef>
              <a:spcAft>
                <a:spcPts val="0"/>
              </a:spcAft>
              <a:buNone/>
            </a:pPr>
            <a:r>
              <a:rPr lang="en-US" dirty="0"/>
              <a:t>Answer #4: No, the average of  0.35 mg/L is greater than 0.30 mg/L. You don’t need a calculation though. Three of four samples are quite a bit greater than 0.30 mg/L and one sample is just below 0.3 mg/L; thus, the average will be greater than 0.30 mg/L.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#5: Does Red Brook support the Coldwater Habitat use? </a:t>
            </a:r>
            <a:endParaRPr dirty="0"/>
          </a:p>
          <a:p>
            <a:pPr marL="0" lvl="0" indent="0" algn="l" rtl="0">
              <a:spcBef>
                <a:spcPts val="0"/>
              </a:spcBef>
              <a:spcAft>
                <a:spcPts val="0"/>
              </a:spcAft>
              <a:buNone/>
            </a:pPr>
            <a:r>
              <a:rPr lang="en-US" dirty="0"/>
              <a:t>Answer #5: No. Criteria for three of four pollutants are not met; the use is not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move on to the metals criteria.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2" name="Google Shape;312;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Livestock Water Supply use has four numeric criteria for metals. The criteria for each metal are hardness-dependent (i.e., different numeric thresholds apply at different hardness concentrations). Samples with less than 100 mg/L hardness are evaluated with the 100 mg/L criteria, while samples with more than 400 mg/L hardness are evaluated with the 400 mg/L criteria.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go through each metal and determine if the water quality criteria are met.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#6: Which samples meet water quality standards and which do not?</a:t>
            </a:r>
            <a:endParaRPr dirty="0"/>
          </a:p>
          <a:p>
            <a:pPr marL="0" lvl="0" indent="0" algn="l" rtl="0">
              <a:spcBef>
                <a:spcPts val="0"/>
              </a:spcBef>
              <a:spcAft>
                <a:spcPts val="0"/>
              </a:spcAft>
              <a:buNone/>
            </a:pPr>
            <a:r>
              <a:rPr lang="en-US" dirty="0"/>
              <a:t>Answer #6: June 1</a:t>
            </a:r>
            <a:r>
              <a:rPr lang="en-US" baseline="30000" dirty="0"/>
              <a:t>st</a:t>
            </a:r>
            <a:r>
              <a:rPr lang="en-US" dirty="0"/>
              <a:t>, July 3</a:t>
            </a:r>
            <a:r>
              <a:rPr lang="en-US" baseline="30000" dirty="0"/>
              <a:t>rd</a:t>
            </a:r>
            <a:r>
              <a:rPr lang="en-US" dirty="0"/>
              <a:t>, and August 4</a:t>
            </a:r>
            <a:r>
              <a:rPr lang="en-US" baseline="30000" dirty="0"/>
              <a:t>th</a:t>
            </a:r>
            <a:r>
              <a:rPr lang="en-US" dirty="0"/>
              <a:t> meet standards. July 27</a:t>
            </a:r>
            <a:r>
              <a:rPr lang="en-US" baseline="30000" dirty="0"/>
              <a:t>th</a:t>
            </a:r>
            <a:r>
              <a:rPr lang="en-US" dirty="0"/>
              <a:t> does not meet due to nickel (140 ug/L sample is greater than criterion of 130 ug/L). September 9</a:t>
            </a:r>
            <a:r>
              <a:rPr lang="en-US" baseline="30000" dirty="0"/>
              <a:t>th</a:t>
            </a:r>
            <a:r>
              <a:rPr lang="en-US" dirty="0"/>
              <a:t> does not meet due to nickel (95 mg/L sample is greater than the criterion of 94 mg/L) and zinc (260 mg/L sample is greater than the criterion of 220 mg/L).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#7: Is the Livestock Water Supply use supported?</a:t>
            </a:r>
            <a:endParaRPr dirty="0"/>
          </a:p>
          <a:p>
            <a:pPr marL="0" lvl="0" indent="0" algn="l" rtl="0">
              <a:spcBef>
                <a:spcPts val="0"/>
              </a:spcBef>
              <a:spcAft>
                <a:spcPts val="0"/>
              </a:spcAft>
              <a:buNone/>
            </a:pPr>
            <a:r>
              <a:rPr lang="en-US" dirty="0"/>
              <a:t>Answer #7: No, the criteria are not met for two metals (nickel and zinc). The use is not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let’s assume the metals numeric criteria allowed for up to 20% of samples to exceed the criteria. If more than 20% of samples exceed a metal’s criteria, then that metal’s criteria is not met.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#8: Now, which metals meet water quality criteria and which do not?</a:t>
            </a:r>
            <a:endParaRPr dirty="0"/>
          </a:p>
          <a:p>
            <a:pPr marL="0" lvl="0" indent="0" algn="l" rtl="0">
              <a:spcBef>
                <a:spcPts val="0"/>
              </a:spcBef>
              <a:spcAft>
                <a:spcPts val="0"/>
              </a:spcAft>
              <a:buNone/>
            </a:pPr>
            <a:r>
              <a:rPr lang="en-US" dirty="0"/>
              <a:t>Answer #8: Chromium (0% exceedance), iron (0% exceedance), and zinc (20% exceedance) meet. Nickel (40% exceedance) does not meet.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Question #9: Is the Livestock Water Supply use supported?</a:t>
            </a:r>
            <a:endParaRPr dirty="0"/>
          </a:p>
          <a:p>
            <a:pPr marL="0" marR="0" lvl="0" indent="0" algn="l" rtl="0">
              <a:lnSpc>
                <a:spcPct val="100000"/>
              </a:lnSpc>
              <a:spcBef>
                <a:spcPts val="0"/>
              </a:spcBef>
              <a:spcAft>
                <a:spcPts val="0"/>
              </a:spcAft>
              <a:buClr>
                <a:schemeClr val="dk1"/>
              </a:buClr>
              <a:buSzPts val="1200"/>
              <a:buFont typeface="Calibri"/>
              <a:buNone/>
            </a:pPr>
            <a:r>
              <a:rPr lang="en-US" dirty="0"/>
              <a:t>Answer #9: No, the criteria is not met for one metal (nickel). The use is still not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move on to the Recreation use.</a:t>
            </a:r>
            <a:endParaRPr dirty="0"/>
          </a:p>
        </p:txBody>
      </p:sp>
      <p:sp>
        <p:nvSpPr>
          <p:cNvPr id="324" name="Google Shape;324;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Two numeric criteria apply to the Recreation use: Primary Contact and Secondary Contact. In either case, a 30-day geometric mean of at least 5 E. coli samples is calculated to compare with the numeric criterion. The table on the right presents 15 samples collected during the recreation season. A 5-sample geometric mean is presented for each 30-day period. Let’s evaluate this designated use.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#10: If Red Brook is designated for primary contact recreation, which 30-day periods meet the water quality criteria and which do not? </a:t>
            </a:r>
            <a:endParaRPr dirty="0"/>
          </a:p>
          <a:p>
            <a:pPr marL="0" lvl="0" indent="0" algn="l" rtl="0">
              <a:spcBef>
                <a:spcPts val="0"/>
              </a:spcBef>
              <a:spcAft>
                <a:spcPts val="0"/>
              </a:spcAft>
              <a:buNone/>
            </a:pPr>
            <a:r>
              <a:rPr lang="en-US" dirty="0"/>
              <a:t>Answer #10: The May and September geometric means meet the criteria. The July geometric mean does not meet 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#11: Does Red Brook support its Primary Contact Recreation use?</a:t>
            </a:r>
            <a:endParaRPr dirty="0"/>
          </a:p>
          <a:p>
            <a:pPr marL="0" lvl="0" indent="0" algn="l" rtl="0">
              <a:spcBef>
                <a:spcPts val="0"/>
              </a:spcBef>
              <a:spcAft>
                <a:spcPts val="0"/>
              </a:spcAft>
              <a:buNone/>
            </a:pPr>
            <a:r>
              <a:rPr lang="en-US" dirty="0"/>
              <a:t>Answer #11: Only 2 of 3 30-day geometric means meet the criteria.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Question #12: If Red Brook is designated secondary contact recreation, which 30-day periods meet water quality standards and which do not?</a:t>
            </a:r>
            <a:endParaRPr dirty="0"/>
          </a:p>
          <a:p>
            <a:pPr marL="0" lvl="0" indent="0" algn="l" rtl="0">
              <a:spcBef>
                <a:spcPts val="0"/>
              </a:spcBef>
              <a:spcAft>
                <a:spcPts val="0"/>
              </a:spcAft>
              <a:buNone/>
            </a:pPr>
            <a:r>
              <a:rPr lang="en-US" dirty="0"/>
              <a:t>Answer #12: May, July, and September geometric means all meet the criteria.</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Question #13: Does Red Brook support its Secondary Contact Recreation use?</a:t>
            </a:r>
            <a:endParaRPr dirty="0"/>
          </a:p>
          <a:p>
            <a:pPr marL="0" lvl="0" indent="0" algn="l" rtl="0">
              <a:spcBef>
                <a:spcPts val="0"/>
              </a:spcBef>
              <a:spcAft>
                <a:spcPts val="0"/>
              </a:spcAft>
              <a:buNone/>
            </a:pPr>
            <a:r>
              <a:rPr lang="en-US" dirty="0"/>
              <a:t>Answer #13: Yes. All three geometric means meet the criteria.</a:t>
            </a:r>
            <a:endParaRPr dirty="0"/>
          </a:p>
          <a:p>
            <a:pPr marL="0" lvl="0" indent="0" algn="l" rtl="0">
              <a:spcBef>
                <a:spcPts val="0"/>
              </a:spcBef>
              <a:spcAft>
                <a:spcPts val="0"/>
              </a:spcAft>
              <a:buNone/>
            </a:pPr>
            <a:r>
              <a:rPr lang="en-US" dirty="0"/>
              <a:t> </a:t>
            </a:r>
            <a:endParaRPr dirty="0"/>
          </a:p>
          <a:p>
            <a:pPr marL="0" marR="0" lvl="0" indent="0" algn="l" rtl="0">
              <a:lnSpc>
                <a:spcPct val="100000"/>
              </a:lnSpc>
              <a:spcBef>
                <a:spcPts val="0"/>
              </a:spcBef>
              <a:spcAft>
                <a:spcPts val="0"/>
              </a:spcAft>
              <a:buClr>
                <a:schemeClr val="dk1"/>
              </a:buClr>
              <a:buSzPts val="1200"/>
              <a:buFont typeface="Calibri"/>
              <a:buNone/>
            </a:pPr>
            <a:r>
              <a:rPr lang="en-US" dirty="0"/>
              <a:t>Question #14: Now let’s consider another wrinkle on the criteria. Let’s say that Red Brook is designated for secondary contact recreation, and the secondary contact recreation use has an additional criteria, which says there is a </a:t>
            </a:r>
            <a:r>
              <a:rPr lang="en-US" u="sng" dirty="0"/>
              <a:t>not-to-exceed individual maximum criterion of 400 counts per 100 milliliters for the same 30-day period.</a:t>
            </a:r>
            <a:r>
              <a:rPr lang="en-US" u="none" dirty="0"/>
              <a:t> W</a:t>
            </a:r>
            <a:r>
              <a:rPr lang="en-US" dirty="0"/>
              <a:t>hich 30-day periods meet the criteria and which do not?</a:t>
            </a:r>
            <a:endParaRPr dirty="0"/>
          </a:p>
          <a:p>
            <a:pPr marL="0" marR="0" lvl="0" indent="0" algn="l" rtl="0">
              <a:lnSpc>
                <a:spcPct val="100000"/>
              </a:lnSpc>
              <a:spcBef>
                <a:spcPts val="0"/>
              </a:spcBef>
              <a:spcAft>
                <a:spcPts val="0"/>
              </a:spcAft>
              <a:buClr>
                <a:schemeClr val="dk1"/>
              </a:buClr>
              <a:buSzPts val="1200"/>
              <a:buFont typeface="Calibri"/>
              <a:buNone/>
            </a:pPr>
            <a:r>
              <a:rPr lang="en-US" dirty="0"/>
              <a:t>Answer #14: May not-to-exceed values and the geometric mean meet the criteria. July not-to-exceed values and the geometric mean meets the criteria. A September not-to-exceed sampling result does not meet the criteria, but the geometric mean does meet criteria.</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Question #15: Does Red Brook support its Secondary Contact Recreation use?</a:t>
            </a:r>
            <a:endParaRPr dirty="0"/>
          </a:p>
          <a:p>
            <a:pPr marL="0" lvl="0" indent="0" algn="l" rtl="0">
              <a:spcBef>
                <a:spcPts val="0"/>
              </a:spcBef>
              <a:spcAft>
                <a:spcPts val="0"/>
              </a:spcAft>
              <a:buNone/>
            </a:pPr>
            <a:r>
              <a:rPr lang="en-US" dirty="0"/>
              <a:t>Answer #15: Not supported. While all three geometric means meet criteria, only 2 of three 30-day periods meet the not-to-exceed individual maximum criteria.</a:t>
            </a:r>
            <a:endParaRPr dirty="0"/>
          </a:p>
        </p:txBody>
      </p:sp>
      <p:sp>
        <p:nvSpPr>
          <p:cNvPr id="337" name="Google Shape;337;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bring it all together. Red Brook is designated for three uses. Each of the uses was evaluated using (1) results from 10 samples that the hypothetical tribe collected and (2) the numeric criteria applicable to each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Coldwater Habitat use is not supported because dissolved oxygen, temperature, and total phosphorus do not meet criteria. The Livestock Water Supply use is not supported because nickel and zinc do not meet criteria. Finally, the Primary Contact Recreation use is fully supported.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7" name="Google Shape;347;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talk about next steps. You can see that the Primary Contact Recreation criteria are all met, but that the Coldwater Habitat and Livestock Water Supply uses are not met. The problem parameters are DO, temperature, and total phosphorus for Coldwater Habitat, and nickel and zinc for Livestock Water Supply.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#16: What sort of adjustments or changes in the monitoring strategy might help the tribe to better understand these impairments?</a:t>
            </a:r>
            <a:endParaRPr dirty="0"/>
          </a:p>
          <a:p>
            <a:pPr marL="0" lvl="0" indent="0" algn="l" rtl="0">
              <a:spcBef>
                <a:spcPts val="0"/>
              </a:spcBef>
              <a:spcAft>
                <a:spcPts val="0"/>
              </a:spcAft>
              <a:buNone/>
            </a:pPr>
            <a:r>
              <a:rPr lang="en-US" i="0" dirty="0"/>
              <a:t>Answer #16: Discussion should focus on sampling more often and targeted sampling to narrow down the sources of these parameter exceedances. For Coldwater Habitat, the tribe might consider biomonitoring – looking at macroinvertebrates, fish assemblages, and physical habitat parameters.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0" dirty="0"/>
              <a:t>Question #17: How about next steps for other means that could be used to assess the sources of the impairment?</a:t>
            </a:r>
            <a:endParaRPr dirty="0"/>
          </a:p>
          <a:p>
            <a:pPr marL="0" lvl="0" indent="0" algn="l" rtl="0">
              <a:spcBef>
                <a:spcPts val="0"/>
              </a:spcBef>
              <a:spcAft>
                <a:spcPts val="0"/>
              </a:spcAft>
              <a:buNone/>
            </a:pPr>
            <a:r>
              <a:rPr lang="en-US" i="0" dirty="0"/>
              <a:t>Answer #17: Answers may include aerial photo analyses, septic system surveys, tree canopy studies, fertilizer and livestock waste source assessments, visual surveys, etc.</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i="0" dirty="0"/>
              <a:t>Question #18: Given that the Primary Contact Recreation criterion was not met in July, should the tribe take any special precautions to protect the public?</a:t>
            </a:r>
            <a:endParaRPr dirty="0"/>
          </a:p>
          <a:p>
            <a:pPr marL="0" lvl="0" indent="0" algn="l" rtl="0">
              <a:spcBef>
                <a:spcPts val="0"/>
              </a:spcBef>
              <a:spcAft>
                <a:spcPts val="0"/>
              </a:spcAft>
              <a:buNone/>
            </a:pPr>
            <a:r>
              <a:rPr lang="en-US" i="0" dirty="0"/>
              <a:t>Answer #18: Yes – the tribe should notify the public when it finds that the bacteria criterion has been exceeded, and recommend that no contact occur with the waters until the criterion is met.</a:t>
            </a:r>
            <a:endParaRPr dirty="0"/>
          </a:p>
        </p:txBody>
      </p:sp>
      <p:sp>
        <p:nvSpPr>
          <p:cNvPr id="354" name="Google Shape;354;p2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look at another example. Green Run is a small stream on the reservation. Along Green Run is a small park with a public bathing beach. The tribe has designated two beneficial uses for Green Run: Coldwater Habitat and Recreation. You can see the water quality criteria parameters that apply to each of the uses in the table.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61" name="Google Shape;361;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The tribe has developed several numeric criteria that apply to one or more of these designated uses. The numeric criteria are presented in the table on this slide. To fully support the Coldwater Habitat use, all four criteria must be met. If two or three criteria are met, then the use is not supported. If one or no criteria are met, the Coldwater Habitat use is not supported. To fully support the Recreation use, the </a:t>
            </a:r>
            <a:r>
              <a:rPr lang="en-US" i="1" dirty="0"/>
              <a:t>E. coli </a:t>
            </a:r>
            <a:r>
              <a:rPr lang="en-US" dirty="0"/>
              <a:t>geometric mean criteria must be met. If the criterion is not met, then the Recreation use is not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Dissolved oxygen</a:t>
            </a:r>
            <a:r>
              <a:rPr lang="en-US" dirty="0"/>
              <a:t>: No samples per season may exceed the numeric threshold.</a:t>
            </a:r>
            <a:endParaRPr dirty="0"/>
          </a:p>
          <a:p>
            <a:pPr marL="0" lvl="0" indent="0" algn="l" rtl="0">
              <a:spcBef>
                <a:spcPts val="0"/>
              </a:spcBef>
              <a:spcAft>
                <a:spcPts val="0"/>
              </a:spcAft>
              <a:buNone/>
            </a:pPr>
            <a:r>
              <a:rPr lang="en-US" b="1" i="1" dirty="0"/>
              <a:t>E. coli</a:t>
            </a:r>
            <a:r>
              <a:rPr lang="en-US" dirty="0"/>
              <a:t>: The geometric mean of samples per season may not exceed the numeric thresholds. The criterion for primary contact is 126 counts per 100 mL; the criterion for secondary contact is 430 counts per 100 mL.</a:t>
            </a:r>
            <a:endParaRPr dirty="0"/>
          </a:p>
          <a:p>
            <a:pPr marL="0" lvl="0" indent="0" algn="l" rtl="0">
              <a:spcBef>
                <a:spcPts val="0"/>
              </a:spcBef>
              <a:spcAft>
                <a:spcPts val="0"/>
              </a:spcAft>
              <a:buNone/>
            </a:pPr>
            <a:r>
              <a:rPr lang="en-US" b="1" dirty="0"/>
              <a:t>pH</a:t>
            </a:r>
            <a:r>
              <a:rPr lang="en-US" dirty="0"/>
              <a:t>: No sample per season may exceed the numeric threshold range.</a:t>
            </a:r>
            <a:endParaRPr dirty="0"/>
          </a:p>
          <a:p>
            <a:pPr marL="0" marR="0" lvl="0" indent="0" algn="l" rtl="0">
              <a:lnSpc>
                <a:spcPct val="100000"/>
              </a:lnSpc>
              <a:spcBef>
                <a:spcPts val="0"/>
              </a:spcBef>
              <a:spcAft>
                <a:spcPts val="0"/>
              </a:spcAft>
              <a:buClr>
                <a:schemeClr val="dk1"/>
              </a:buClr>
              <a:buSzPts val="1200"/>
              <a:buFont typeface="Calibri"/>
              <a:buNone/>
            </a:pPr>
            <a:r>
              <a:rPr lang="en-US" b="1" dirty="0"/>
              <a:t>Temperature: </a:t>
            </a:r>
            <a:r>
              <a:rPr lang="en-US" dirty="0"/>
              <a:t>No sample per season may exceed the numeric threshold.</a:t>
            </a:r>
            <a:endParaRPr dirty="0"/>
          </a:p>
          <a:p>
            <a:pPr marL="0" lvl="0" indent="0" algn="l" rtl="0">
              <a:spcBef>
                <a:spcPts val="0"/>
              </a:spcBef>
              <a:spcAft>
                <a:spcPts val="0"/>
              </a:spcAft>
              <a:buNone/>
            </a:pPr>
            <a:r>
              <a:rPr lang="en-US" b="1" dirty="0"/>
              <a:t>Total phosphorus</a:t>
            </a:r>
            <a:r>
              <a:rPr lang="en-US" dirty="0"/>
              <a:t>: The average of samples per season may not exceed the numeric threshold.</a:t>
            </a:r>
            <a:endParaRPr dirty="0"/>
          </a:p>
          <a:p>
            <a:pPr marL="0" lvl="0" indent="0" algn="l" rtl="0">
              <a:spcBef>
                <a:spcPts val="0"/>
              </a:spcBef>
              <a:spcAft>
                <a:spcPts val="0"/>
              </a:spcAft>
              <a:buNone/>
            </a:pPr>
            <a:endParaRPr dirty="0"/>
          </a:p>
        </p:txBody>
      </p:sp>
      <p:sp>
        <p:nvSpPr>
          <p:cNvPr id="368" name="Google Shape;368;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evaluate the Coldwater Habitat use. Four numeric criteria apply to this use and are shown in the table to the left. The table on the right shows the 5 samples that the hypothetical tribe collected and evaluated for dissolved oxygen, pH, temperature and total phosphorus.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go through each parameter and determine if the water quality criteria are correct.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#19: Do the dissolved oxygen samples meet the criterion?</a:t>
            </a:r>
            <a:endParaRPr dirty="0"/>
          </a:p>
          <a:p>
            <a:pPr marL="0" lvl="0" indent="0" algn="l" rtl="0">
              <a:spcBef>
                <a:spcPts val="0"/>
              </a:spcBef>
              <a:spcAft>
                <a:spcPts val="0"/>
              </a:spcAft>
              <a:buNone/>
            </a:pPr>
            <a:r>
              <a:rPr lang="en-US" dirty="0"/>
              <a:t>Answer #19: Yes. All four samples are greater than 5.0 mg/L.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#20: Do the pH samples meet the criteria?</a:t>
            </a:r>
            <a:endParaRPr dirty="0"/>
          </a:p>
          <a:p>
            <a:pPr marL="0" lvl="0" indent="0" algn="l" rtl="0">
              <a:spcBef>
                <a:spcPts val="0"/>
              </a:spcBef>
              <a:spcAft>
                <a:spcPts val="0"/>
              </a:spcAft>
              <a:buNone/>
            </a:pPr>
            <a:r>
              <a:rPr lang="en-US" dirty="0"/>
              <a:t>Answer #20: Yes. All four samples are between 6.0 and 9.0 SU.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#21: Do the temperature samples meet the criterion?</a:t>
            </a:r>
            <a:endParaRPr dirty="0"/>
          </a:p>
          <a:p>
            <a:pPr marL="0" lvl="0" indent="0" algn="l" rtl="0">
              <a:spcBef>
                <a:spcPts val="0"/>
              </a:spcBef>
              <a:spcAft>
                <a:spcPts val="0"/>
              </a:spcAft>
              <a:buNone/>
            </a:pPr>
            <a:r>
              <a:rPr lang="en-US" dirty="0"/>
              <a:t>Answer #21: Yes. All four samples are less than 50 mg/L.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#22: Does the average of total phosphorus samples meet the criterion?</a:t>
            </a:r>
            <a:endParaRPr dirty="0"/>
          </a:p>
          <a:p>
            <a:pPr marL="0" lvl="0" indent="0" algn="l" rtl="0">
              <a:spcBef>
                <a:spcPts val="0"/>
              </a:spcBef>
              <a:spcAft>
                <a:spcPts val="0"/>
              </a:spcAft>
              <a:buNone/>
            </a:pPr>
            <a:r>
              <a:rPr lang="en-US" dirty="0"/>
              <a:t>Answer #22: Yes. The average of 0.14 mg/L is less than 0.30 mg/L. Again, you don’t need a calculator: All four samples are less than 0.3 mg/L; therefore the average will be less than 0.3 mg/L.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#23: Does Green Run support the Coldwater Habitat use? </a:t>
            </a:r>
            <a:endParaRPr dirty="0"/>
          </a:p>
          <a:p>
            <a:pPr marL="0" lvl="0" indent="0" algn="l" rtl="0">
              <a:spcBef>
                <a:spcPts val="0"/>
              </a:spcBef>
              <a:spcAft>
                <a:spcPts val="0"/>
              </a:spcAft>
              <a:buNone/>
            </a:pPr>
            <a:r>
              <a:rPr lang="en-US" dirty="0"/>
              <a:t>Answer #23: Yes. Criteria for all four parameters are met; the use is not supported.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move on to the Recreation use.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8" name="Google Shape;378;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Two numeric criteria apply to the Recreation use: Primary contact and Secondary contact. In either case, a 30-day geometric mean of at least 5 samples is calculated to compare with the numeric criterion. The table on the right presents 15 samples collected during the recreation season. A 5-sample geometric mean is presented for each 30-day period. Let’s evaluate this designated use. Green Run is designated for primary contact recreation.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#21: Which 30-day periods meet water quality standards and which do not? </a:t>
            </a:r>
            <a:endParaRPr dirty="0"/>
          </a:p>
          <a:p>
            <a:pPr marL="0" lvl="0" indent="0" algn="l" rtl="0">
              <a:spcBef>
                <a:spcPts val="0"/>
              </a:spcBef>
              <a:spcAft>
                <a:spcPts val="0"/>
              </a:spcAft>
              <a:buNone/>
            </a:pPr>
            <a:r>
              <a:rPr lang="en-US" dirty="0"/>
              <a:t>Answer #21: May, July, and September geometric means meet.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#22: Does Green Run support its Primary Contact Recreation use?</a:t>
            </a:r>
            <a:endParaRPr dirty="0"/>
          </a:p>
          <a:p>
            <a:pPr marL="0" lvl="0" indent="0" algn="l" rtl="0">
              <a:spcBef>
                <a:spcPts val="0"/>
              </a:spcBef>
              <a:spcAft>
                <a:spcPts val="0"/>
              </a:spcAft>
              <a:buNone/>
            </a:pPr>
            <a:r>
              <a:rPr lang="en-US" dirty="0"/>
              <a:t>Answer #22: Yes. All three geometric means meet the primary contract criterion..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let’s look at Green Run holistically. </a:t>
            </a:r>
            <a:endParaRPr dirty="0"/>
          </a:p>
        </p:txBody>
      </p:sp>
      <p:sp>
        <p:nvSpPr>
          <p:cNvPr id="390" name="Google Shape;390;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Green Run is designated for two beneficial uses. Each of the uses was evaluated using (1) results from 10 samples that the hypothetical tribe collected and (2) the numeric criteria applicable to each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Coldwater Habitat use is supported because dissolved oxygen, pH, temperature, and total phosphorus meet criteria. The Recreation use is fully supported because the primary contact recreation geometric mean criterion is met.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talk about next steps for Green Run. </a:t>
            </a:r>
            <a:endParaRPr dirty="0"/>
          </a:p>
        </p:txBody>
      </p:sp>
      <p:sp>
        <p:nvSpPr>
          <p:cNvPr id="400" name="Google Shape;400;p2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Module 1 of this training presented an in-depth discussion of water quality standards. Module 3 covered specific water quality standards for different parameters. In this module, we’ll merge the concepts of Modules 1 and 3 together to examine how we analyze data to determine whether waterbodies are supporting designated uses.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Let’s start with a brief refresher of water quality standards. </a:t>
            </a:r>
            <a:endParaRPr dirty="0"/>
          </a:p>
          <a:p>
            <a:pPr marL="0" lvl="0" indent="0" algn="l" rtl="0">
              <a:spcBef>
                <a:spcPts val="0"/>
              </a:spcBef>
              <a:spcAft>
                <a:spcPts val="0"/>
              </a:spcAft>
              <a:buNone/>
            </a:pPr>
            <a:r>
              <a:rPr lang="en-US" dirty="0"/>
              <a:t>Water quality standards are composed of designated uses, criteria, and antidegradation. Designated uses are the beneficial uses of a waterbody that a state or tribe has formerly adopted. For example, a stream may be designated for human recreation or fish habitat. Water quality criteria are developed to protect individual designated uses; for example, a dissolved oxygen criterion to protect fish living in a waterbody or a manganese criterion to protect humans that drink water from that waterbody. Antidegradation prevents waters that support their uses and meet the criteria from being degraded to the point of no longer supporting their uses and meeting the criteria, and prevents degradation of high quality waters unless it is necessary for important social or economic development.</a:t>
            </a:r>
            <a:endParaRPr dirty="0"/>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So what might be the next steps for Green Run?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don’t have any impairments, so there is no need to look for stressors that might cause exceedances in our water quality criteria.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#23: Do we need to adjust our monitoring program?</a:t>
            </a:r>
            <a:endParaRPr dirty="0"/>
          </a:p>
          <a:p>
            <a:pPr marL="0" lvl="0" indent="0" algn="l" rtl="0">
              <a:spcBef>
                <a:spcPts val="0"/>
              </a:spcBef>
              <a:spcAft>
                <a:spcPts val="0"/>
              </a:spcAft>
              <a:buNone/>
            </a:pPr>
            <a:r>
              <a:rPr lang="en-US" dirty="0"/>
              <a:t>Answer # 23: </a:t>
            </a:r>
            <a:r>
              <a:rPr lang="en-US" i="0" dirty="0"/>
              <a:t>Answers will include a discussion that the monitoring program should be continued as is, unless future problems emerge.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0" dirty="0"/>
              <a:t>Question #24: What should be the goal for Green Run?</a:t>
            </a:r>
            <a:endParaRPr dirty="0"/>
          </a:p>
          <a:p>
            <a:pPr marL="0" lvl="0" indent="0" algn="l" rtl="0">
              <a:spcBef>
                <a:spcPts val="0"/>
              </a:spcBef>
              <a:spcAft>
                <a:spcPts val="0"/>
              </a:spcAft>
              <a:buNone/>
            </a:pPr>
            <a:r>
              <a:rPr lang="en-US" i="0" dirty="0"/>
              <a:t>Answer #24: Answers should focus on waterbody protection and ongoing monitoring / surveillance, to ensure that existing high levels of water quality are maintained. This will include continuing the monitoring program, analyzing any future development or land use changes in the watershed, periodic visual surveys, and so on.</a:t>
            </a:r>
            <a:endParaRPr dirty="0"/>
          </a:p>
        </p:txBody>
      </p:sp>
      <p:sp>
        <p:nvSpPr>
          <p:cNvPr id="407" name="Google Shape;407;p3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OK, no let’s review our analyses for the three streams.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Salamander Creek is in full support of two designated uses and is not supporting two more designated uses. Red Brook is not supporting three designated uses. Green Run supports both of its designated uses.</a:t>
            </a:r>
            <a:endParaRPr dirty="0"/>
          </a:p>
          <a:p>
            <a:pPr marL="0" lvl="0" indent="0" algn="l" rtl="0">
              <a:spcBef>
                <a:spcPts val="0"/>
              </a:spcBef>
              <a:spcAft>
                <a:spcPts val="0"/>
              </a:spcAft>
              <a:buNone/>
            </a:pPr>
            <a:endParaRPr dirty="0"/>
          </a:p>
        </p:txBody>
      </p:sp>
      <p:sp>
        <p:nvSpPr>
          <p:cNvPr id="414" name="Google Shape;414;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Let’s take our “Next Steps” discussion a little farther for Red Brook, so you can get a feel for how the monitoring results provide a framework for additional assessment tasks that help to tease out the sources of the stressors causing waterbody impairment. Remember that Red Brook is impaired for all of its three designated uses. Let’s get into some additional detail about where the tribe could go from here, to identify the impairment sources.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21" name="Google Shape;421;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Let’s say the tribe did a point source inventory and identified the following point sources that discharge directly to Red Brook:</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Noto Sans Symbols"/>
              <a:buChar char="▪"/>
            </a:pPr>
            <a:r>
              <a:rPr lang="en-US" dirty="0"/>
              <a:t>A carpenter’s business with a 10 employees served by a small sanitary wastewater treatment package plant.</a:t>
            </a:r>
            <a:endParaRPr dirty="0"/>
          </a:p>
          <a:p>
            <a:pPr marL="171450" lvl="0" indent="-171450" algn="l" rtl="0">
              <a:spcBef>
                <a:spcPts val="0"/>
              </a:spcBef>
              <a:spcAft>
                <a:spcPts val="0"/>
              </a:spcAft>
              <a:buClr>
                <a:schemeClr val="dk1"/>
              </a:buClr>
              <a:buSzPts val="1200"/>
              <a:buFont typeface="Noto Sans Symbols"/>
              <a:buChar char="▪"/>
            </a:pPr>
            <a:r>
              <a:rPr lang="en-US" dirty="0"/>
              <a:t>A small automotive company that does metal plating.</a:t>
            </a:r>
            <a:endParaRPr dirty="0"/>
          </a:p>
          <a:p>
            <a:pPr marL="171450" lvl="0" indent="-171450" algn="l" rtl="0">
              <a:spcBef>
                <a:spcPts val="0"/>
              </a:spcBef>
              <a:spcAft>
                <a:spcPts val="0"/>
              </a:spcAft>
              <a:buClr>
                <a:schemeClr val="dk1"/>
              </a:buClr>
              <a:buSzPts val="1200"/>
              <a:buFont typeface="Noto Sans Symbols"/>
              <a:buChar char="▪"/>
            </a:pPr>
            <a:r>
              <a:rPr lang="en-US" dirty="0"/>
              <a:t>A stone quarry.</a:t>
            </a:r>
            <a:endParaRPr dirty="0"/>
          </a:p>
          <a:p>
            <a:pPr marL="171450" lvl="0" indent="-171450" algn="l" rtl="0">
              <a:spcBef>
                <a:spcPts val="0"/>
              </a:spcBef>
              <a:spcAft>
                <a:spcPts val="0"/>
              </a:spcAft>
              <a:buClr>
                <a:schemeClr val="dk1"/>
              </a:buClr>
              <a:buSzPts val="1200"/>
              <a:buFont typeface="Noto Sans Symbols"/>
              <a:buChar char="▪"/>
            </a:pPr>
            <a:r>
              <a:rPr lang="en-US" dirty="0"/>
              <a:t>An industrial facility that uses non-contact cooling water to cool down industrial processing equipment.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Question #25: Which point sources might warrant further evaluation, given the impairments and implied stressors causing impacts to Red Brook?</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i="0" dirty="0"/>
              <a:t>Answer #25: The small automotive company might discharge nickel and zinc using for plating, which may contribute to the Livestock Water Supply impairment. The industrial facility may discharge warm water, which may contribute to the Coldwater Habitat impairment. The other two businesses are not as much of a concern based upon the current impairments. The carpenter’s business may discharge E. coli loads, which could be contributing to the impairment for Primary Contact Recreation. The stone quarry may discharge sediment, but no sediment water chemistry data are available.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let’s think about nonpoint sources. The tribe inventoried nonpoint sources in Red Brook’s floodplain:</a:t>
            </a:r>
            <a:endParaRPr dirty="0"/>
          </a:p>
          <a:p>
            <a:pPr marL="171450" lvl="0" indent="-171450" algn="l" rtl="0">
              <a:spcBef>
                <a:spcPts val="0"/>
              </a:spcBef>
              <a:spcAft>
                <a:spcPts val="0"/>
              </a:spcAft>
              <a:buClr>
                <a:schemeClr val="dk1"/>
              </a:buClr>
              <a:buSzPts val="1200"/>
              <a:buFont typeface="Noto Sans Symbols"/>
              <a:buChar char="▪"/>
            </a:pPr>
            <a:r>
              <a:rPr lang="en-US" dirty="0"/>
              <a:t>20 single family homes served by onsite treatment systems with septic tanks.</a:t>
            </a:r>
            <a:endParaRPr dirty="0"/>
          </a:p>
          <a:p>
            <a:pPr marL="171450" lvl="0" indent="-171450" algn="l" rtl="0">
              <a:spcBef>
                <a:spcPts val="0"/>
              </a:spcBef>
              <a:spcAft>
                <a:spcPts val="0"/>
              </a:spcAft>
              <a:buClr>
                <a:schemeClr val="dk1"/>
              </a:buClr>
              <a:buSzPts val="1200"/>
              <a:buFont typeface="Noto Sans Symbols"/>
              <a:buChar char="▪"/>
            </a:pPr>
            <a:r>
              <a:rPr lang="en-US" dirty="0"/>
              <a:t>A junkyard with many rusting old cars and farm equipment.</a:t>
            </a:r>
            <a:endParaRPr dirty="0"/>
          </a:p>
          <a:p>
            <a:pPr marL="171450" lvl="0" indent="-171450" algn="l" rtl="0">
              <a:spcBef>
                <a:spcPts val="0"/>
              </a:spcBef>
              <a:spcAft>
                <a:spcPts val="0"/>
              </a:spcAft>
              <a:buClr>
                <a:schemeClr val="dk1"/>
              </a:buClr>
              <a:buSzPts val="1200"/>
              <a:buFont typeface="Noto Sans Symbols"/>
              <a:buChar char="▪"/>
            </a:pPr>
            <a:r>
              <a:rPr lang="en-US" dirty="0"/>
              <a:t>A park with several trails through the woods. The trails cross Red Brook at several riffles.</a:t>
            </a:r>
            <a:endParaRPr dirty="0"/>
          </a:p>
          <a:p>
            <a:pPr marL="171450" lvl="0" indent="-171450" algn="l" rtl="0">
              <a:spcBef>
                <a:spcPts val="0"/>
              </a:spcBef>
              <a:spcAft>
                <a:spcPts val="0"/>
              </a:spcAft>
              <a:buClr>
                <a:schemeClr val="dk1"/>
              </a:buClr>
              <a:buSzPts val="1200"/>
              <a:buFont typeface="Noto Sans Symbols"/>
              <a:buChar char="▪"/>
            </a:pPr>
            <a:r>
              <a:rPr lang="en-US" dirty="0"/>
              <a:t>A truck stop with large parking lot that drains to a shallow pond that turns green every summer.</a:t>
            </a:r>
            <a:endParaRPr dirty="0"/>
          </a:p>
          <a:p>
            <a:pPr marL="171450" lvl="0" indent="-171450" algn="l" rtl="0">
              <a:spcBef>
                <a:spcPts val="0"/>
              </a:spcBef>
              <a:spcAft>
                <a:spcPts val="0"/>
              </a:spcAft>
              <a:buClr>
                <a:schemeClr val="dk1"/>
              </a:buClr>
              <a:buSzPts val="1200"/>
              <a:buFont typeface="Noto Sans Symbols"/>
              <a:buChar char="▪"/>
            </a:pPr>
            <a:r>
              <a:rPr lang="en-US" dirty="0"/>
              <a:t>A pasture with 25 goats. Exclusion fencing prevents direct access to Red Brook.</a:t>
            </a:r>
            <a:endParaRPr dirty="0"/>
          </a:p>
          <a:p>
            <a:pPr marL="0" lvl="0" indent="0" algn="l" rtl="0">
              <a:spcBef>
                <a:spcPts val="0"/>
              </a:spcBef>
              <a:spcAft>
                <a:spcPts val="0"/>
              </a:spcAft>
              <a:buClr>
                <a:schemeClr val="dk1"/>
              </a:buClr>
              <a:buSzPts val="1200"/>
              <a:buFont typeface="Noto Sans Symbols"/>
              <a:buNone/>
            </a:pPr>
            <a:endParaRPr dirty="0"/>
          </a:p>
          <a:p>
            <a:pPr marL="0" marR="0" lvl="0" indent="0" algn="l" rtl="0">
              <a:lnSpc>
                <a:spcPct val="100000"/>
              </a:lnSpc>
              <a:spcBef>
                <a:spcPts val="0"/>
              </a:spcBef>
              <a:spcAft>
                <a:spcPts val="0"/>
              </a:spcAft>
              <a:buClr>
                <a:schemeClr val="dk1"/>
              </a:buClr>
              <a:buSzPts val="1200"/>
              <a:buFont typeface="Noto Sans Symbols"/>
              <a:buNone/>
            </a:pPr>
            <a:r>
              <a:rPr lang="en-US" dirty="0"/>
              <a:t>Question #26: Which nonpoint sources might warrant further evaluation given the impairments to Red Brook?</a:t>
            </a:r>
            <a:endParaRPr dirty="0"/>
          </a:p>
          <a:p>
            <a:pPr marL="0" marR="0" lvl="0" indent="0" algn="l" rtl="0">
              <a:lnSpc>
                <a:spcPct val="100000"/>
              </a:lnSpc>
              <a:spcBef>
                <a:spcPts val="0"/>
              </a:spcBef>
              <a:spcAft>
                <a:spcPts val="0"/>
              </a:spcAft>
              <a:buClr>
                <a:schemeClr val="dk1"/>
              </a:buClr>
              <a:buSzPts val="1200"/>
              <a:buFont typeface="Noto Sans Symbols"/>
              <a:buNone/>
            </a:pPr>
            <a:endParaRPr dirty="0"/>
          </a:p>
          <a:p>
            <a:pPr marL="0" marR="0" lvl="0" indent="0" algn="l" rtl="0">
              <a:lnSpc>
                <a:spcPct val="100000"/>
              </a:lnSpc>
              <a:spcBef>
                <a:spcPts val="0"/>
              </a:spcBef>
              <a:spcAft>
                <a:spcPts val="0"/>
              </a:spcAft>
              <a:buClr>
                <a:schemeClr val="dk1"/>
              </a:buClr>
              <a:buSzPts val="1200"/>
              <a:buFont typeface="Noto Sans Symbols"/>
              <a:buNone/>
            </a:pPr>
            <a:r>
              <a:rPr lang="en-US" i="0" dirty="0"/>
              <a:t>Answer #26: The single family homes septic systems may be contributing bacteria and phosphorus to Red Brook, if the systems are malfunctioning, contributing to the Recreation and Coldwater Habitat impairments. The junkyard with rusting vehicles may contribute metals to the Livestock Water Supply impairment.; the tribe should investigate where the stormwater runoff drains to. The truck stop’s pond may contribute to the Coldwater Habitat impairment; the green water may indicate eutrophication that can lead to decreased dissolved oxygen concentrations. This shallow pond may be hydrologically connected to Red Brook. Additionally, if hydrologically connected, the shallow pond may contribute warm water to Red Brook. The pasture may also contribute to the Coldwater Habitat impairment. While the fencing prevents the goats from accessing the stream, their waste may migrate to Red Brook via overland flow following precipitation events. Since the Recreation use is met, the goats’ waste may not contribute significant bacteria loads. But the goats’ waste may contribute nutrients. The wooded park is not likely contributing to any impairment; however, any loss of tree cover could contribute to stream warming.</a:t>
            </a:r>
            <a:endParaRPr dirty="0"/>
          </a:p>
          <a:p>
            <a:pPr marL="0" lvl="0" indent="0" algn="l" rtl="0">
              <a:spcBef>
                <a:spcPts val="0"/>
              </a:spcBef>
              <a:spcAft>
                <a:spcPts val="0"/>
              </a:spcAft>
              <a:buClr>
                <a:schemeClr val="dk1"/>
              </a:buClr>
              <a:buSzPts val="1200"/>
              <a:buFont typeface="Noto Sans Symbols"/>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28" name="Google Shape;428;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Before we adjourn, let’s note a few of the useful online sources of data for assessing water quality. For point sources, the US EPA Environmental Compliance History Online database provides information on NPDES permitted facilities, enforcement action, and other info.</a:t>
            </a:r>
            <a:endParaRPr dirty="0"/>
          </a:p>
        </p:txBody>
      </p:sp>
      <p:sp>
        <p:nvSpPr>
          <p:cNvPr id="437" name="Google Shape;437;p3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ECHO produces maps of specific locations, with lists of NPDES permitted facilities and links to facility contacts, facility types, inspections, compliance reports, violations, and other information. It provides a wealth of info for watershed assessments.</a:t>
            </a:r>
            <a:endParaRPr dirty="0"/>
          </a:p>
        </p:txBody>
      </p:sp>
      <p:sp>
        <p:nvSpPr>
          <p:cNvPr id="445" name="Google Shape;445;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There are many, many online assessment tools to help better characterize nonpoint sources of pollution. Aerial and topographic maps are a good place to start: they give you an idea of land use, the steepness of the terrain, basic stream layout and surface hydrology, and vegetation within riparian areas. The USDA online Web Soil Survey provides mapping data on specific soil types, which lets you assess soil erodibility, possible nutrient content, and other factors. The Spreadsheet Tool for Estimating Pollutant Loads (STEPL) can help you walk through a basic or in-depth analysis of sediment and nutrient loading from various watersheds and subwatersheds, which helps you to develop some perspectives on the proportionality and significance of various pollutant sources. There are other sources for evaluating nonpoint pollution data – what assessment information do you use?</a:t>
            </a:r>
            <a:endParaRPr dirty="0"/>
          </a:p>
        </p:txBody>
      </p:sp>
      <p:sp>
        <p:nvSpPr>
          <p:cNvPr id="453" name="Google Shape;453;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Finally, please consider the USDA NRCS Stream Visual Assessment Protocol, which is an easy-to-use but comprehensive approach for assessing instream and riparian conditions for wadable of streams. The protocol uses ranking sheets for flow, substrate, bank conditions, riparian conditions, and stressor identification parameters that help to identify conditions that may be contributing to water quality problems. Online training modules are available to help train staff, landowners, and others in using the protocol.</a:t>
            </a:r>
            <a:endParaRPr dirty="0"/>
          </a:p>
        </p:txBody>
      </p:sp>
      <p:sp>
        <p:nvSpPr>
          <p:cNvPr id="462" name="Google Shape;462;p3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That concludes this final module of our course on using and evaluating data to produce water quality assessments.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Any questions?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fill out your evaluation forms, and thanks for attending!</a:t>
            </a:r>
            <a:endParaRPr dirty="0"/>
          </a:p>
        </p:txBody>
      </p:sp>
      <p:sp>
        <p:nvSpPr>
          <p:cNvPr id="470" name="Google Shape;470;p3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Waterbodies are used by all life, and different organisms use waterbodies for different purposes. For example, humans use water for potable consumption and recreation. Terrestrial wildlife also use water for potable consumption, while aquatic wildlife live in the water.</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States and tribes designate beneficial uses for waters in their territories based upon how humans and wildlife use or could use the waters. Designated uses are broad goals for how specific waterbody segments can and should be used.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Each designated beneficial use protects one or more specified activities for one or more specific populations. The water quality criteria associated with each use also target those specific activities and populations. Criteria for the same pollutant may include different numeric values for different uses because the different uses protect different activities for different populations. For example, the drinking water nitrate criterion of 10 milligrams per liter protects human health to prevent blue baby syndrome (methemoglobinemia), whereas a warmwater habitat waterbody use nitrate criterion of 0.5 milligrams per liter protects aquatic life from eutrophication (and the resultant reduction in dissolved oxygen).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0" name="Google Shape;110;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Now lets run through some exercises that illustrate how to determine designated use support. In each example, we will identify a variety of designated uses – the uses we’ll look at are listed on the slide. Then we’ll review the appropriate water quality criteria for those uses, analyze some monitoring data, and determine whether or not the uses are met. Finally, we’ll discuss some possible next steps the tribe might consider, given the analytical results.</a:t>
            </a:r>
            <a:endParaRPr dirty="0"/>
          </a:p>
        </p:txBody>
      </p:sp>
      <p:sp>
        <p:nvSpPr>
          <p:cNvPr id="118" name="Google Shape;118;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We’ve been stressing in this course that applying your knowledge of waterbody uses, use-based water criteria, and results from the monitoring data is a key part of the water quality assessment process. These activities lead to a determination on whether or not a waterbody meets its designated uses, based on the available data.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this exercise, we’re going to assess three hypothetical tribal waterbodies: Salamander Creek, Red Brook, and Green Run.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We’ll identify the designated uses for each of these hypothetical waterbodies and then identify the water quality criteria parameters needed to evaluate each designated use.</a:t>
            </a:r>
            <a:endParaRPr dirty="0"/>
          </a:p>
          <a:p>
            <a:pPr marL="0" lvl="0" indent="0" algn="l" rtl="0">
              <a:spcBef>
                <a:spcPts val="0"/>
              </a:spcBef>
              <a:spcAft>
                <a:spcPts val="0"/>
              </a:spcAft>
              <a:buNone/>
            </a:pPr>
            <a:r>
              <a:rPr lang="en-US" dirty="0"/>
              <a:t>To determine if a designated use is met or impaired, we’ll compare the water quality data for each parameter to the water quality criteria.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We’ll make a designated use impairment decision for each waterbody and compile that information into a mini-assessment.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With the assessment findings for this example, we’ll discuss what next steps this hypothetical tribe should consider to restore tribal water quality. </a:t>
            </a:r>
            <a:endParaRPr dirty="0"/>
          </a:p>
          <a:p>
            <a:pPr marL="0" lvl="0" indent="0" algn="l" rtl="0">
              <a:spcBef>
                <a:spcPts val="0"/>
              </a:spcBef>
              <a:spcAft>
                <a:spcPts val="0"/>
              </a:spcAft>
              <a:buNone/>
            </a:pPr>
            <a:endParaRPr dirty="0"/>
          </a:p>
        </p:txBody>
      </p:sp>
      <p:sp>
        <p:nvSpPr>
          <p:cNvPr id="128" name="Google Shape;128;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creek on the reservation – Salamander Creek, Red Brook, and Green Run – is very important to the tribe. To protect each creek, the tribe commissioned a study to determine how the tribe and wildlife use each creek.</a:t>
            </a:r>
          </a:p>
          <a:p>
            <a:endParaRPr lang="en-US" dirty="0"/>
          </a:p>
          <a:p>
            <a:r>
              <a:rPr lang="en-US" dirty="0"/>
              <a:t>Salamander Creek, Red Brook, and Green Run are used by many tribal residents that live on the reservation. The tribe allows several water withdrawals from the creeks. Some withdrawals are for groups of tribal residents to use for potable water in their homes. Other withdrawals are for tribal residents who own livestock in the Red Brook watershed. Historically, the livestock were allowed to enter and drink from the stream. But the streambanks were damaged by hoof-shear, the stream substrates were trampled and compacted, and bacteria from manure began to increase. Overall, habitat conditions for fish, aquatic insects, amphibians, and reptiles were badly damaged. Now the tribe allows the livestock owners to withdraw water for their animals at off-channel locations. Several tribal residents also farm and are authorized to divert water from Salamander Creek to irrigate their crops.</a:t>
            </a:r>
          </a:p>
          <a:p>
            <a:endParaRPr lang="en-US" dirty="0"/>
          </a:p>
          <a:p>
            <a:r>
              <a:rPr lang="en-US" dirty="0"/>
              <a:t>Tribal water program staff studied the ecology of each creek. They instituted a fish monitoring program to help evaluate fish community health. The staff also catalogued the benthic macroinvertebrates in Salamander Creek, which are an important part of the food web. Red Brook and Green Run are much smaller and benthic macroinvertebrates were not studied on these creeks. However, even though they are small, tribal residents regularly recreate in and along the streams. </a:t>
            </a:r>
          </a:p>
          <a:p>
            <a:endParaRPr lang="en-US" dirty="0"/>
          </a:p>
          <a:p>
            <a:r>
              <a:rPr lang="en-US" dirty="0"/>
              <a:t>Finally, the staff studied the various water chemistry parameters for the three waterbodies, to determine whether or not the waters were supporting the uses assigned to them by the tribe’s water quality standards.</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7</a:t>
            </a:fld>
            <a:endParaRPr lang="en-US" dirty="0"/>
          </a:p>
        </p:txBody>
      </p:sp>
    </p:spTree>
    <p:extLst>
      <p:ext uri="{BB962C8B-B14F-4D97-AF65-F5344CB8AC3E}">
        <p14:creationId xmlns:p14="http://schemas.microsoft.com/office/powerpoint/2010/main" val="6259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After studying the streams on the reservation, the tribe decided to designate four beneficial uses for Salamander Creek, three beneficial uses for Red Brook, and two beneficial uses for Green Run. To protect these uses, tribal water quality staff developed numeric criteria for certain parameters, including pollutants and water quality conditions. The table on the next slide shows the measurable parameters that are important for determining the ability of the waterbodies to support each of their designated uses.</a:t>
            </a:r>
            <a:endParaRPr dirty="0"/>
          </a:p>
        </p:txBody>
      </p:sp>
      <p:sp>
        <p:nvSpPr>
          <p:cNvPr id="201" name="Google Shape;201;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To determine if a designated use is supported or impaired, it’s necessary to look at multiple water quality parameters that affect each specific designated use. Looking at this table, you can see that:</a:t>
            </a:r>
            <a:endParaRPr dirty="0"/>
          </a:p>
          <a:p>
            <a:pPr marL="171450" lvl="0" indent="-171450" algn="l" rtl="0">
              <a:spcBef>
                <a:spcPts val="0"/>
              </a:spcBef>
              <a:spcAft>
                <a:spcPts val="0"/>
              </a:spcAft>
              <a:buClr>
                <a:schemeClr val="dk1"/>
              </a:buClr>
              <a:buSzPts val="1200"/>
              <a:buFont typeface="Arial"/>
              <a:buChar char="•"/>
            </a:pPr>
            <a:r>
              <a:rPr lang="en-US" dirty="0"/>
              <a:t>For aquatic life other than fish, the parameters are conductivity, dissolved oxygen, nitrate, pH, and total phosphorus. </a:t>
            </a:r>
            <a:endParaRPr dirty="0"/>
          </a:p>
          <a:p>
            <a:pPr marL="171450" lvl="0" indent="-171450" algn="l" rtl="0">
              <a:spcBef>
                <a:spcPts val="0"/>
              </a:spcBef>
              <a:spcAft>
                <a:spcPts val="0"/>
              </a:spcAft>
              <a:buClr>
                <a:schemeClr val="dk1"/>
              </a:buClr>
              <a:buSzPts val="1200"/>
              <a:buFont typeface="Arial"/>
              <a:buChar char="•"/>
            </a:pPr>
            <a:r>
              <a:rPr lang="en-US" dirty="0"/>
              <a:t>For coldwater habitat, the parameters are dissolved oxygen, pH, temperature, and total phosphorus. </a:t>
            </a:r>
            <a:endParaRPr dirty="0"/>
          </a:p>
          <a:p>
            <a:pPr marL="171450" lvl="0" indent="-171450" algn="l" rtl="0">
              <a:spcBef>
                <a:spcPts val="0"/>
              </a:spcBef>
              <a:spcAft>
                <a:spcPts val="0"/>
              </a:spcAft>
              <a:buClr>
                <a:schemeClr val="dk1"/>
              </a:buClr>
              <a:buSzPts val="1200"/>
              <a:buFont typeface="Arial"/>
              <a:buChar char="•"/>
            </a:pPr>
            <a:r>
              <a:rPr lang="en-US" dirty="0"/>
              <a:t>Warmwater habitat looks at conductivity, dissolved oxygen, nitrate, pH, and total phosphorus.</a:t>
            </a:r>
            <a:endParaRPr dirty="0"/>
          </a:p>
          <a:p>
            <a:pPr marL="171450" lvl="0" indent="-171450" algn="l" rtl="0">
              <a:spcBef>
                <a:spcPts val="0"/>
              </a:spcBef>
              <a:spcAft>
                <a:spcPts val="0"/>
              </a:spcAft>
              <a:buClr>
                <a:schemeClr val="dk1"/>
              </a:buClr>
              <a:buSzPts val="1200"/>
              <a:buFont typeface="Arial"/>
              <a:buChar char="•"/>
            </a:pPr>
            <a:r>
              <a:rPr lang="en-US" dirty="0"/>
              <a:t>Recreation only looks at bacteria.</a:t>
            </a:r>
            <a:endParaRPr dirty="0"/>
          </a:p>
          <a:p>
            <a:pPr marL="171450" lvl="0" indent="-171450" algn="l" rtl="0">
              <a:spcBef>
                <a:spcPts val="0"/>
              </a:spcBef>
              <a:spcAft>
                <a:spcPts val="0"/>
              </a:spcAft>
              <a:buClr>
                <a:schemeClr val="dk1"/>
              </a:buClr>
              <a:buSzPts val="1200"/>
              <a:buFont typeface="Arial"/>
              <a:buChar char="•"/>
            </a:pPr>
            <a:r>
              <a:rPr lang="en-US" dirty="0"/>
              <a:t>The two agricultural water supply uses (irrigation and livestock) takes into account conductivity and nitrate, and public water supply adds metals to the suite of parameters.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we noted, tribal staff developed numeric criteria for each designated use. The tribe used published research and ecoregional recommendations to determine which pollutants to evaluate for each designated use and to determine the numeric thresholds, averaging period, allowable exceedances, and so on for each criterion.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look at the designated uses and associated parameters for each of the tribe’s three waterbodies. </a:t>
            </a:r>
            <a:endParaRPr dirty="0"/>
          </a:p>
        </p:txBody>
      </p:sp>
      <p:sp>
        <p:nvSpPr>
          <p:cNvPr id="208" name="Google Shape;208;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4919-CDF6-4BE6-AA28-7C3383B1C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430CD7-AC6A-42B1-B6A5-9F48AD7AF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7D8873-D435-4A65-A652-DC97F8D27C8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DD0B4D9-486B-4586-A828-CBF22AD183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4AE9A6-F274-4741-9CEF-AB24FAB4E4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4920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F24C-5BB3-4AA9-8518-B011A7552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D88BB-B1D1-4304-8B28-DD5016791D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FAEF4-EFB1-44A7-B0DA-799B241649A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3A2DDC0-A394-4F52-9967-95E1DEBCBA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642D6D-9DD9-4728-B5C7-0AA400A029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27807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E815B-BB97-484B-894D-61C4D0A7C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1E96E6-75DF-44DE-8B04-739BB20B2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1249F-A33D-443A-818C-0DE8CE002F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3254396-7006-4DE2-8750-862B9DAB74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94BDEB-A54C-4096-8DE5-C70B610664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88081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F297-4266-4083-A14C-C7891A37F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04B66-040C-4D6A-B951-C62D9E893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43FC5-2EDB-4138-AF7C-71EFF066669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24B8FC-3F91-4C74-85BD-1232242BFE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FCF40-CAC8-4884-889B-B0B5BE758B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7612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735B-85BB-49FA-8B90-3C1868FB79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C85120-7134-4B0D-AAA6-70CCA4670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EBFFA-D235-46FA-8CCD-10A68CC9524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C10F1EC-1876-4398-8257-BDD6009E3B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BCD0AB-2F03-4669-AEF3-CA93180991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80997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D4E3-FFF1-465E-B283-067C50940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047AA-D831-4358-B5DB-F5D57FFF48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AC567-28B5-4371-9647-55B5F6B73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C545E-D588-444A-9213-7DBD1ECA57C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3C039BD-1C56-4A0F-AB05-4B46D09BBF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2B93D5-49B5-442A-BB30-B147EA4BC1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8855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0F6A-B0C6-4C04-9B8C-6564A9953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A5443-47E2-4F20-997F-5A7874160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781926-8CFB-47AA-8B0A-8F8B6EE52F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BE8B63-7FF1-4AEA-86DA-A0A1C5A1E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4D7AA-BFD6-40CE-9B89-97ABB7AFB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73714A-4707-4A96-88F0-C673A813785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A3EC45A-0EB0-4570-B23C-66B15CC3FB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688364-02AD-49C7-857D-06F01C2A72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9220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9F4F-CCDE-4151-BA7E-A5EFC42697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076907-772E-4757-B552-62C093D9948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C4D6C61-281C-4759-8C88-DC6A1CAD4C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D4A73C-F6E7-42AE-8432-6CEA96F2D6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8671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2EBC0C-0927-4450-8F4D-020EE04318A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DD19F46-F7DD-4077-B4EC-7D5EF5E3DF2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17D1ADE-FB83-4529-8AC5-FE392AAFFE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7474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9C30-04D4-4B76-BE4E-D14406F67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BBC8F1-9EE6-4EF7-9924-B9B569BA3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DCFE87-8658-4BD1-A2A3-2425853D5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69476-7F0A-4012-86F4-EE5053709B8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2CB5009-4122-4467-9B0C-B3E467D916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01589-2A23-4CF9-9D79-8055EB7911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2228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B2CE-A26F-4E96-91A8-72532AF62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A6BE-0ACD-48BE-921B-3B3124595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BA0EF0-E357-473D-938A-D84278A80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40334-6CC9-41A8-B394-FCADADDEE9B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4D671C9-ADFB-44F5-8DB9-1F921D3695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97A793-019B-4441-83C3-7F697638A4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232055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63467-31F5-4D63-8CEE-A985AC3A6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93A91-8460-47F8-BDB5-F5D1EA408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99AB3-35D6-4899-B9BA-AD281EB68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93C27DF-039E-4A37-9E5C-80EC7CC8A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E45385-7CAE-40E3-94B4-B0F4474534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78841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3999" y="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dirty="0">
                <a:latin typeface="Calibri"/>
                <a:ea typeface="Calibri"/>
                <a:cs typeface="Calibri"/>
                <a:sym typeface="Calibri"/>
              </a:rPr>
              <a:t>Water Quality Assessment Training for Tribes</a:t>
            </a:r>
            <a:endParaRPr dirty="0"/>
          </a:p>
        </p:txBody>
      </p:sp>
      <p:sp>
        <p:nvSpPr>
          <p:cNvPr id="90" name="Google Shape;90;p1"/>
          <p:cNvSpPr txBox="1">
            <a:spLocks noGrp="1"/>
          </p:cNvSpPr>
          <p:nvPr>
            <p:ph type="subTitle" idx="1"/>
          </p:nvPr>
        </p:nvSpPr>
        <p:spPr>
          <a:xfrm>
            <a:off x="419099" y="4468605"/>
            <a:ext cx="11353800" cy="206636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chemeClr val="lt1"/>
              </a:buClr>
              <a:buSzPts val="3200"/>
              <a:buNone/>
            </a:pPr>
            <a:r>
              <a:rPr lang="en-US" sz="3200" dirty="0"/>
              <a:t>Module 4 – Classroom Version</a:t>
            </a:r>
            <a:endParaRPr dirty="0"/>
          </a:p>
          <a:p>
            <a:pPr marL="0" lvl="0" indent="0" algn="ctr" rtl="0">
              <a:lnSpc>
                <a:spcPct val="110000"/>
              </a:lnSpc>
              <a:spcBef>
                <a:spcPts val="1000"/>
              </a:spcBef>
              <a:spcAft>
                <a:spcPts val="0"/>
              </a:spcAft>
              <a:buClr>
                <a:schemeClr val="lt1"/>
              </a:buClr>
              <a:buSzPts val="3200"/>
              <a:buNone/>
            </a:pPr>
            <a:r>
              <a:rPr lang="en-US" sz="3200" dirty="0"/>
              <a:t>Analyzing Data to Determine Use Support for </a:t>
            </a:r>
            <a:endParaRPr dirty="0"/>
          </a:p>
          <a:p>
            <a:pPr marL="0" lvl="0" indent="0" algn="ctr" rtl="0">
              <a:lnSpc>
                <a:spcPct val="110000"/>
              </a:lnSpc>
              <a:spcBef>
                <a:spcPts val="1000"/>
              </a:spcBef>
              <a:spcAft>
                <a:spcPts val="0"/>
              </a:spcAft>
              <a:buClr>
                <a:schemeClr val="lt1"/>
              </a:buClr>
              <a:buSzPts val="3200"/>
              <a:buNone/>
            </a:pPr>
            <a:r>
              <a:rPr lang="en-US" sz="3200" dirty="0"/>
              <a:t>Water Quality Assessment Reports</a:t>
            </a:r>
            <a:endParaRPr dirty="0"/>
          </a:p>
        </p:txBody>
      </p:sp>
      <p:pic>
        <p:nvPicPr>
          <p:cNvPr id="91" name="Google Shape;91;p1" descr="Image result for epa logo"/>
          <p:cNvPicPr preferRelativeResize="0"/>
          <p:nvPr/>
        </p:nvPicPr>
        <p:blipFill rotWithShape="1">
          <a:blip r:embed="rId3">
            <a:alphaModFix/>
          </a:blip>
          <a:srcRect/>
          <a:stretch/>
        </p:blipFill>
        <p:spPr>
          <a:xfrm>
            <a:off x="5202864" y="2477614"/>
            <a:ext cx="1786271" cy="17862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p:nvPr>
        </p:nvSpPr>
        <p:spPr>
          <a:xfrm>
            <a:off x="838200" y="-13985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Salamander Creek: Introduction</a:t>
            </a:r>
            <a:endParaRPr dirty="0"/>
          </a:p>
        </p:txBody>
      </p:sp>
      <p:graphicFrame>
        <p:nvGraphicFramePr>
          <p:cNvPr id="218" name="Google Shape;218;p10"/>
          <p:cNvGraphicFramePr/>
          <p:nvPr/>
        </p:nvGraphicFramePr>
        <p:xfrm>
          <a:off x="119503" y="1443487"/>
          <a:ext cx="11922350" cy="4724450"/>
        </p:xfrm>
        <a:graphic>
          <a:graphicData uri="http://schemas.openxmlformats.org/drawingml/2006/table">
            <a:tbl>
              <a:tblPr firstRow="1" bandRow="1">
                <a:noFill/>
                <a:tableStyleId>{94656C8E-CB28-49FC-AC16-F975BBA54865}</a:tableStyleId>
              </a:tblPr>
              <a:tblGrid>
                <a:gridCol w="2552200">
                  <a:extLst>
                    <a:ext uri="{9D8B030D-6E8A-4147-A177-3AD203B41FA5}">
                      <a16:colId xmlns:a16="http://schemas.microsoft.com/office/drawing/2014/main" val="20000"/>
                    </a:ext>
                  </a:extLst>
                </a:gridCol>
                <a:gridCol w="2241500">
                  <a:extLst>
                    <a:ext uri="{9D8B030D-6E8A-4147-A177-3AD203B41FA5}">
                      <a16:colId xmlns:a16="http://schemas.microsoft.com/office/drawing/2014/main" val="20001"/>
                    </a:ext>
                  </a:extLst>
                </a:gridCol>
                <a:gridCol w="1787850">
                  <a:extLst>
                    <a:ext uri="{9D8B030D-6E8A-4147-A177-3AD203B41FA5}">
                      <a16:colId xmlns:a16="http://schemas.microsoft.com/office/drawing/2014/main" val="20002"/>
                    </a:ext>
                  </a:extLst>
                </a:gridCol>
                <a:gridCol w="1296525">
                  <a:extLst>
                    <a:ext uri="{9D8B030D-6E8A-4147-A177-3AD203B41FA5}">
                      <a16:colId xmlns:a16="http://schemas.microsoft.com/office/drawing/2014/main" val="20003"/>
                    </a:ext>
                  </a:extLst>
                </a:gridCol>
                <a:gridCol w="1214650">
                  <a:extLst>
                    <a:ext uri="{9D8B030D-6E8A-4147-A177-3AD203B41FA5}">
                      <a16:colId xmlns:a16="http://schemas.microsoft.com/office/drawing/2014/main" val="20004"/>
                    </a:ext>
                  </a:extLst>
                </a:gridCol>
                <a:gridCol w="282962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US" sz="2800" dirty="0"/>
                        <a:t>Designated Use</a:t>
                      </a:r>
                      <a:endParaRPr dirty="0"/>
                    </a:p>
                  </a:txBody>
                  <a:tcPr marL="91450" marR="91450" marT="45725" marB="45725"/>
                </a:tc>
                <a:tc>
                  <a:txBody>
                    <a:bodyPr/>
                    <a:lstStyle/>
                    <a:p>
                      <a:pPr marL="0" marR="0" lvl="0" indent="0" algn="l" rtl="0">
                        <a:spcBef>
                          <a:spcPts val="0"/>
                        </a:spcBef>
                        <a:spcAft>
                          <a:spcPts val="0"/>
                        </a:spcAft>
                        <a:buNone/>
                      </a:pPr>
                      <a:r>
                        <a:rPr lang="en-US" sz="2800" dirty="0"/>
                        <a:t>Conductivity</a:t>
                      </a:r>
                      <a:endParaRPr dirty="0"/>
                    </a:p>
                  </a:txBody>
                  <a:tcPr marL="91450" marR="91450" marT="45725" marB="45725"/>
                </a:tc>
                <a:tc>
                  <a:txBody>
                    <a:bodyPr/>
                    <a:lstStyle/>
                    <a:p>
                      <a:pPr marL="0" marR="0" lvl="0" indent="0" algn="l" rtl="0">
                        <a:spcBef>
                          <a:spcPts val="0"/>
                        </a:spcBef>
                        <a:spcAft>
                          <a:spcPts val="0"/>
                        </a:spcAft>
                        <a:buNone/>
                      </a:pPr>
                      <a:r>
                        <a:rPr lang="en-US" sz="2800" dirty="0"/>
                        <a:t>Dissolved Oxygen</a:t>
                      </a:r>
                      <a:endParaRPr dirty="0"/>
                    </a:p>
                  </a:txBody>
                  <a:tcPr marL="91450" marR="91450" marT="45725" marB="45725"/>
                </a:tc>
                <a:tc>
                  <a:txBody>
                    <a:bodyPr/>
                    <a:lstStyle/>
                    <a:p>
                      <a:pPr marL="0" marR="0" lvl="0" indent="0" algn="l" rtl="0">
                        <a:spcBef>
                          <a:spcPts val="0"/>
                        </a:spcBef>
                        <a:spcAft>
                          <a:spcPts val="0"/>
                        </a:spcAft>
                        <a:buNone/>
                      </a:pPr>
                      <a:r>
                        <a:rPr lang="en-US" sz="2800" dirty="0"/>
                        <a:t>Nitrate</a:t>
                      </a:r>
                      <a:endParaRPr dirty="0"/>
                    </a:p>
                  </a:txBody>
                  <a:tcPr marL="91450" marR="91450" marT="45725" marB="45725"/>
                </a:tc>
                <a:tc>
                  <a:txBody>
                    <a:bodyPr/>
                    <a:lstStyle/>
                    <a:p>
                      <a:pPr marL="0" marR="0" lvl="0" indent="0" algn="l" rtl="0">
                        <a:spcBef>
                          <a:spcPts val="0"/>
                        </a:spcBef>
                        <a:spcAft>
                          <a:spcPts val="0"/>
                        </a:spcAft>
                        <a:buNone/>
                      </a:pPr>
                      <a:r>
                        <a:rPr lang="en-US" sz="2800" dirty="0"/>
                        <a:t>pH</a:t>
                      </a:r>
                      <a:endParaRPr dirty="0"/>
                    </a:p>
                  </a:txBody>
                  <a:tcPr marL="91450" marR="91450" marT="45725" marB="45725"/>
                </a:tc>
                <a:tc>
                  <a:txBody>
                    <a:bodyPr/>
                    <a:lstStyle/>
                    <a:p>
                      <a:pPr marL="0" marR="0" lvl="0" indent="0" algn="l" rtl="0">
                        <a:spcBef>
                          <a:spcPts val="0"/>
                        </a:spcBef>
                        <a:spcAft>
                          <a:spcPts val="0"/>
                        </a:spcAft>
                        <a:buNone/>
                      </a:pPr>
                      <a:r>
                        <a:rPr lang="en-US" sz="2800" dirty="0"/>
                        <a:t>Total Phosphorus</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800" dirty="0"/>
                        <a:t>Aquatic Life Other Than Fish</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800" dirty="0"/>
                        <a:t>Irrigation Water Supply</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800" dirty="0"/>
                        <a:t>Public Drinking Water Supply</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800" dirty="0"/>
                        <a:t>Warmwater Habitat</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p:nvPr>
        </p:nvSpPr>
        <p:spPr>
          <a:xfrm>
            <a:off x="146768" y="-297246"/>
            <a:ext cx="10804993" cy="16883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b="1" dirty="0"/>
              <a:t>Salamander Creek: Numeric Criteria</a:t>
            </a:r>
            <a:endParaRPr sz="4800" dirty="0"/>
          </a:p>
        </p:txBody>
      </p:sp>
      <p:sp>
        <p:nvSpPr>
          <p:cNvPr id="227" name="Google Shape;227;p11"/>
          <p:cNvSpPr txBox="1">
            <a:spLocks noGrp="1"/>
          </p:cNvSpPr>
          <p:nvPr>
            <p:ph idx="1"/>
          </p:nvPr>
        </p:nvSpPr>
        <p:spPr>
          <a:xfrm>
            <a:off x="-214674" y="1025663"/>
            <a:ext cx="12621347" cy="9401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600"/>
              <a:buNone/>
            </a:pPr>
            <a:r>
              <a:rPr lang="en-US" sz="2600" i="1" dirty="0"/>
              <a:t>Salamander Creek is designated for four uses that have the following numeric criteria:</a:t>
            </a:r>
            <a:endParaRPr dirty="0"/>
          </a:p>
        </p:txBody>
      </p:sp>
      <p:sp>
        <p:nvSpPr>
          <p:cNvPr id="225" name="Google Shape;225;p11"/>
          <p:cNvSpPr txBox="1"/>
          <p:nvPr/>
        </p:nvSpPr>
        <p:spPr>
          <a:xfrm>
            <a:off x="8238752" y="994628"/>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226" name="Google Shape;226;p11"/>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228" name="Google Shape;228;p11"/>
          <p:cNvGraphicFramePr/>
          <p:nvPr>
            <p:extLst>
              <p:ext uri="{D42A27DB-BD31-4B8C-83A1-F6EECF244321}">
                <p14:modId xmlns:p14="http://schemas.microsoft.com/office/powerpoint/2010/main" val="3532398764"/>
              </p:ext>
            </p:extLst>
          </p:nvPr>
        </p:nvGraphicFramePr>
        <p:xfrm>
          <a:off x="103774" y="1965816"/>
          <a:ext cx="11984450" cy="4031375"/>
        </p:xfrm>
        <a:graphic>
          <a:graphicData uri="http://schemas.openxmlformats.org/drawingml/2006/table">
            <a:tbl>
              <a:tblPr firstRow="1" bandRow="1">
                <a:noFill/>
                <a:tableStyleId>{94656C8E-CB28-49FC-AC16-F975BBA54865}</a:tableStyleId>
              </a:tblPr>
              <a:tblGrid>
                <a:gridCol w="1914050">
                  <a:extLst>
                    <a:ext uri="{9D8B030D-6E8A-4147-A177-3AD203B41FA5}">
                      <a16:colId xmlns:a16="http://schemas.microsoft.com/office/drawing/2014/main" val="20000"/>
                    </a:ext>
                  </a:extLst>
                </a:gridCol>
                <a:gridCol w="712250">
                  <a:extLst>
                    <a:ext uri="{9D8B030D-6E8A-4147-A177-3AD203B41FA5}">
                      <a16:colId xmlns:a16="http://schemas.microsoft.com/office/drawing/2014/main" val="20001"/>
                    </a:ext>
                  </a:extLst>
                </a:gridCol>
                <a:gridCol w="1171750">
                  <a:extLst>
                    <a:ext uri="{9D8B030D-6E8A-4147-A177-3AD203B41FA5}">
                      <a16:colId xmlns:a16="http://schemas.microsoft.com/office/drawing/2014/main" val="20002"/>
                    </a:ext>
                  </a:extLst>
                </a:gridCol>
                <a:gridCol w="1619775">
                  <a:extLst>
                    <a:ext uri="{9D8B030D-6E8A-4147-A177-3AD203B41FA5}">
                      <a16:colId xmlns:a16="http://schemas.microsoft.com/office/drawing/2014/main" val="20003"/>
                    </a:ext>
                  </a:extLst>
                </a:gridCol>
                <a:gridCol w="1309625">
                  <a:extLst>
                    <a:ext uri="{9D8B030D-6E8A-4147-A177-3AD203B41FA5}">
                      <a16:colId xmlns:a16="http://schemas.microsoft.com/office/drawing/2014/main" val="20004"/>
                    </a:ext>
                  </a:extLst>
                </a:gridCol>
                <a:gridCol w="1321100">
                  <a:extLst>
                    <a:ext uri="{9D8B030D-6E8A-4147-A177-3AD203B41FA5}">
                      <a16:colId xmlns:a16="http://schemas.microsoft.com/office/drawing/2014/main" val="20005"/>
                    </a:ext>
                  </a:extLst>
                </a:gridCol>
                <a:gridCol w="1298125">
                  <a:extLst>
                    <a:ext uri="{9D8B030D-6E8A-4147-A177-3AD203B41FA5}">
                      <a16:colId xmlns:a16="http://schemas.microsoft.com/office/drawing/2014/main" val="20006"/>
                    </a:ext>
                  </a:extLst>
                </a:gridCol>
                <a:gridCol w="1309625">
                  <a:extLst>
                    <a:ext uri="{9D8B030D-6E8A-4147-A177-3AD203B41FA5}">
                      <a16:colId xmlns:a16="http://schemas.microsoft.com/office/drawing/2014/main" val="20007"/>
                    </a:ext>
                  </a:extLst>
                </a:gridCol>
                <a:gridCol w="1328150">
                  <a:extLst>
                    <a:ext uri="{9D8B030D-6E8A-4147-A177-3AD203B41FA5}">
                      <a16:colId xmlns:a16="http://schemas.microsoft.com/office/drawing/2014/main" val="20008"/>
                    </a:ext>
                  </a:extLst>
                </a:gridCol>
              </a:tblGrid>
              <a:tr h="1381725">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Statistic</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Exceedance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Aquatic Life Other Than Fish</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Irrigation Water Supply</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Public Drinking Water Source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Warmwater Habitat</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574550">
                <a:tc>
                  <a:txBody>
                    <a:bodyPr/>
                    <a:lstStyle/>
                    <a:p>
                      <a:pPr marL="0" marR="0" lvl="0" indent="0" algn="l" rtl="0">
                        <a:spcBef>
                          <a:spcPts val="0"/>
                        </a:spcBef>
                        <a:spcAft>
                          <a:spcPts val="0"/>
                        </a:spcAft>
                        <a:buNone/>
                      </a:pPr>
                      <a:r>
                        <a:rPr lang="en-US" sz="2000" u="none" strike="noStrike" dirty="0"/>
                        <a:t>Conductivity</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uS/cm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750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2,500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1,000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1,500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547400">
                <a:tc>
                  <a:txBody>
                    <a:bodyPr/>
                    <a:lstStyle/>
                    <a:p>
                      <a:pPr marL="0" marR="0" lvl="0" indent="0" algn="l" rtl="0">
                        <a:spcBef>
                          <a:spcPts val="0"/>
                        </a:spcBef>
                        <a:spcAft>
                          <a:spcPts val="0"/>
                        </a:spcAft>
                        <a:buNone/>
                      </a:pPr>
                      <a:r>
                        <a:rPr lang="en-US" sz="2000" u="none" strike="noStrike" dirty="0"/>
                        <a:t>Dissolved oxygen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u="none" strike="noStrike" dirty="0"/>
                        <a: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extLst>
                  <a:ext uri="{0D108BD9-81ED-4DB2-BD59-A6C34878D82A}">
                    <a16:rowId xmlns:a16="http://schemas.microsoft.com/office/drawing/2014/main" val="10002"/>
                  </a:ext>
                </a:extLst>
              </a:tr>
              <a:tr h="465875">
                <a:tc>
                  <a:txBody>
                    <a:bodyPr/>
                    <a:lstStyle/>
                    <a:p>
                      <a:pPr marL="0" marR="0" lvl="0" indent="0" algn="l" rtl="0">
                        <a:spcBef>
                          <a:spcPts val="0"/>
                        </a:spcBef>
                        <a:spcAft>
                          <a:spcPts val="0"/>
                        </a:spcAft>
                        <a:buNone/>
                      </a:pPr>
                      <a:r>
                        <a:rPr lang="en-US" sz="2000" u="none" strike="noStrike" dirty="0"/>
                        <a:t>Nitrate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Average*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1.5</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3"/>
                  </a:ext>
                </a:extLst>
              </a:tr>
              <a:tr h="536275">
                <a:tc>
                  <a:txBody>
                    <a:bodyPr/>
                    <a:lstStyle/>
                    <a:p>
                      <a:pPr marL="0" marR="0" lvl="0" indent="0" algn="l" rtl="0">
                        <a:spcBef>
                          <a:spcPts val="0"/>
                        </a:spcBef>
                        <a:spcAft>
                          <a:spcPts val="0"/>
                        </a:spcAft>
                        <a:buNone/>
                      </a:pPr>
                      <a:r>
                        <a:rPr lang="en-US" sz="2000" u="none" strike="noStrike" dirty="0"/>
                        <a:t>pH</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SU</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Range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6.5&lt;pH&lt;9</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6.5&lt;pH&lt;9</a:t>
                      </a:r>
                      <a:endParaRPr sz="2000" b="0" i="0" u="none" strike="noStrike" cap="non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4"/>
                  </a:ext>
                </a:extLst>
              </a:tr>
              <a:tr h="525550">
                <a:tc>
                  <a:txBody>
                    <a:bodyPr/>
                    <a:lstStyle/>
                    <a:p>
                      <a:pPr marL="0" marR="0" lvl="0" indent="0" algn="l" rtl="0">
                        <a:spcBef>
                          <a:spcPts val="0"/>
                        </a:spcBef>
                        <a:spcAft>
                          <a:spcPts val="0"/>
                        </a:spcAft>
                        <a:buNone/>
                      </a:pPr>
                      <a:r>
                        <a:rPr lang="en-US" sz="2000" u="none" strike="noStrike" dirty="0"/>
                        <a:t>Total phosphorus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Average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0.1</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0.3</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5"/>
                  </a:ext>
                </a:extLst>
              </a:tr>
            </a:tbl>
          </a:graphicData>
        </a:graphic>
      </p:graphicFrame>
      <p:sp>
        <p:nvSpPr>
          <p:cNvPr id="229" name="Google Shape;229;p11"/>
          <p:cNvSpPr txBox="1"/>
          <p:nvPr/>
        </p:nvSpPr>
        <p:spPr>
          <a:xfrm>
            <a:off x="373997" y="6240340"/>
            <a:ext cx="72515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lt1"/>
                </a:solidFill>
                <a:latin typeface="Calibri"/>
                <a:ea typeface="Calibri"/>
                <a:cs typeface="Calibri"/>
                <a:sym typeface="Calibri"/>
              </a:rPr>
              <a:t>* The nitrate criterion is instantaneous for the public drinking water source.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 y="-456818"/>
            <a:ext cx="12934872"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Salamander Creek: Aquatic Life Other Than Fish</a:t>
            </a:r>
            <a:endParaRPr dirty="0"/>
          </a:p>
        </p:txBody>
      </p:sp>
      <p:sp>
        <p:nvSpPr>
          <p:cNvPr id="236" name="Google Shape;236;p12"/>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237" name="Google Shape;237;p12"/>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238" name="Google Shape;238;p12"/>
          <p:cNvGraphicFramePr/>
          <p:nvPr>
            <p:extLst>
              <p:ext uri="{D42A27DB-BD31-4B8C-83A1-F6EECF244321}">
                <p14:modId xmlns:p14="http://schemas.microsoft.com/office/powerpoint/2010/main" val="13365975"/>
              </p:ext>
            </p:extLst>
          </p:nvPr>
        </p:nvGraphicFramePr>
        <p:xfrm>
          <a:off x="6002215" y="1530941"/>
          <a:ext cx="6085425" cy="5059800"/>
        </p:xfrm>
        <a:graphic>
          <a:graphicData uri="http://schemas.openxmlformats.org/drawingml/2006/table">
            <a:tbl>
              <a:tblPr firstRow="1" bandRow="1">
                <a:noFill/>
                <a:tableStyleId>{94656C8E-CB28-49FC-AC16-F975BBA54865}</a:tableStyleId>
              </a:tblPr>
              <a:tblGrid>
                <a:gridCol w="1238034">
                  <a:extLst>
                    <a:ext uri="{9D8B030D-6E8A-4147-A177-3AD203B41FA5}">
                      <a16:colId xmlns:a16="http://schemas.microsoft.com/office/drawing/2014/main" val="20000"/>
                    </a:ext>
                  </a:extLst>
                </a:gridCol>
                <a:gridCol w="1024516">
                  <a:extLst>
                    <a:ext uri="{9D8B030D-6E8A-4147-A177-3AD203B41FA5}">
                      <a16:colId xmlns:a16="http://schemas.microsoft.com/office/drawing/2014/main" val="20001"/>
                    </a:ext>
                  </a:extLst>
                </a:gridCol>
                <a:gridCol w="961300">
                  <a:extLst>
                    <a:ext uri="{9D8B030D-6E8A-4147-A177-3AD203B41FA5}">
                      <a16:colId xmlns:a16="http://schemas.microsoft.com/office/drawing/2014/main" val="20002"/>
                    </a:ext>
                  </a:extLst>
                </a:gridCol>
                <a:gridCol w="961300">
                  <a:extLst>
                    <a:ext uri="{9D8B030D-6E8A-4147-A177-3AD203B41FA5}">
                      <a16:colId xmlns:a16="http://schemas.microsoft.com/office/drawing/2014/main" val="20003"/>
                    </a:ext>
                  </a:extLst>
                </a:gridCol>
                <a:gridCol w="949575">
                  <a:extLst>
                    <a:ext uri="{9D8B030D-6E8A-4147-A177-3AD203B41FA5}">
                      <a16:colId xmlns:a16="http://schemas.microsoft.com/office/drawing/2014/main" val="20004"/>
                    </a:ext>
                  </a:extLst>
                </a:gridCol>
                <a:gridCol w="950700">
                  <a:extLst>
                    <a:ext uri="{9D8B030D-6E8A-4147-A177-3AD203B41FA5}">
                      <a16:colId xmlns:a16="http://schemas.microsoft.com/office/drawing/2014/main" val="20005"/>
                    </a:ext>
                  </a:extLst>
                </a:gridCol>
              </a:tblGrid>
              <a:tr h="618375">
                <a:tc>
                  <a:txBody>
                    <a:bodyPr/>
                    <a:lstStyle/>
                    <a:p>
                      <a:pPr marL="0" marR="0" lvl="0" indent="0" algn="l" rtl="0">
                        <a:spcBef>
                          <a:spcPts val="0"/>
                        </a:spcBef>
                        <a:spcAft>
                          <a:spcPts val="0"/>
                        </a:spcAft>
                        <a:buNone/>
                      </a:pPr>
                      <a:r>
                        <a:rPr lang="en-US" sz="2000" dirty="0"/>
                        <a:t>Date</a:t>
                      </a:r>
                      <a:endParaRPr dirty="0"/>
                    </a:p>
                  </a:txBody>
                  <a:tcPr marL="91450" marR="91450" marT="45725" marB="45725"/>
                </a:tc>
                <a:tc>
                  <a:txBody>
                    <a:bodyPr/>
                    <a:lstStyle/>
                    <a:p>
                      <a:pPr marL="0" marR="0" lvl="0" indent="0" algn="ctr" rtl="0">
                        <a:spcBef>
                          <a:spcPts val="0"/>
                        </a:spcBef>
                        <a:spcAft>
                          <a:spcPts val="0"/>
                        </a:spcAft>
                        <a:buNone/>
                      </a:pPr>
                      <a:r>
                        <a:rPr lang="en-US" sz="2000" dirty="0"/>
                        <a:t>Cond.</a:t>
                      </a:r>
                      <a:endParaRPr dirty="0"/>
                    </a:p>
                    <a:p>
                      <a:pPr marL="0" marR="0" lvl="0" indent="0" algn="ctr" rtl="0">
                        <a:spcBef>
                          <a:spcPts val="0"/>
                        </a:spcBef>
                        <a:spcAft>
                          <a:spcPts val="0"/>
                        </a:spcAft>
                        <a:buNone/>
                      </a:pPr>
                      <a:r>
                        <a:rPr lang="en-US" sz="2000" dirty="0"/>
                        <a:t>(uS/cm)</a:t>
                      </a:r>
                      <a:endParaRPr dirty="0"/>
                    </a:p>
                  </a:txBody>
                  <a:tcPr marL="91450" marR="91450" marT="45725" marB="45725"/>
                </a:tc>
                <a:tc>
                  <a:txBody>
                    <a:bodyPr/>
                    <a:lstStyle/>
                    <a:p>
                      <a:pPr marL="0" marR="0" lvl="0" indent="0" algn="ctr" rtl="0">
                        <a:spcBef>
                          <a:spcPts val="0"/>
                        </a:spcBef>
                        <a:spcAft>
                          <a:spcPts val="0"/>
                        </a:spcAft>
                        <a:buNone/>
                      </a:pPr>
                      <a:r>
                        <a:rPr lang="en-US" sz="2000" dirty="0"/>
                        <a:t>DO</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Nitrate</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pH</a:t>
                      </a:r>
                      <a:endParaRPr dirty="0"/>
                    </a:p>
                    <a:p>
                      <a:pPr marL="0" marR="0" lvl="0" indent="0" algn="ctr" rtl="0">
                        <a:spcBef>
                          <a:spcPts val="0"/>
                        </a:spcBef>
                        <a:spcAft>
                          <a:spcPts val="0"/>
                        </a:spcAft>
                        <a:buNone/>
                      </a:pPr>
                      <a:r>
                        <a:rPr lang="en-US" sz="2000" dirty="0"/>
                        <a:t>(SU)</a:t>
                      </a:r>
                      <a:endParaRPr dirty="0"/>
                    </a:p>
                  </a:txBody>
                  <a:tcPr marL="91450" marR="91450" marT="45725" marB="45725"/>
                </a:tc>
                <a:tc>
                  <a:txBody>
                    <a:bodyPr/>
                    <a:lstStyle/>
                    <a:p>
                      <a:pPr marL="0" marR="0" lvl="0" indent="0" algn="ctr" rtl="0">
                        <a:spcBef>
                          <a:spcPts val="0"/>
                        </a:spcBef>
                        <a:spcAft>
                          <a:spcPts val="0"/>
                        </a:spcAft>
                        <a:buNone/>
                      </a:pPr>
                      <a:r>
                        <a:rPr lang="en-US" sz="2000" dirty="0"/>
                        <a:t>TP</a:t>
                      </a:r>
                      <a:endParaRPr dirty="0"/>
                    </a:p>
                    <a:p>
                      <a:pPr marL="0" marR="0" lvl="0" indent="0" algn="ctr" rtl="0">
                        <a:spcBef>
                          <a:spcPts val="0"/>
                        </a:spcBef>
                        <a:spcAft>
                          <a:spcPts val="0"/>
                        </a:spcAft>
                        <a:buNone/>
                      </a:pPr>
                      <a:r>
                        <a:rPr lang="en-US" sz="2000" dirty="0"/>
                        <a:t>(mg/L)</a:t>
                      </a:r>
                      <a:endParaRPr dirty="0"/>
                    </a:p>
                  </a:txBody>
                  <a:tcPr marL="91450" marR="91450" marT="45725" marB="45725"/>
                </a:tc>
                <a:extLst>
                  <a:ext uri="{0D108BD9-81ED-4DB2-BD59-A6C34878D82A}">
                    <a16:rowId xmlns:a16="http://schemas.microsoft.com/office/drawing/2014/main" val="10000"/>
                  </a:ext>
                </a:extLst>
              </a:tr>
              <a:tr h="343550">
                <a:tc>
                  <a:txBody>
                    <a:bodyPr/>
                    <a:lstStyle/>
                    <a:p>
                      <a:pPr marL="0" marR="0" lvl="0" indent="0" algn="l" rtl="0">
                        <a:spcBef>
                          <a:spcPts val="0"/>
                        </a:spcBef>
                        <a:spcAft>
                          <a:spcPts val="0"/>
                        </a:spcAft>
                        <a:buNone/>
                      </a:pPr>
                      <a:r>
                        <a:rPr lang="en-US" sz="2000" dirty="0"/>
                        <a:t>May 23</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0.8</a:t>
                      </a:r>
                      <a:endParaRPr dirty="0"/>
                    </a:p>
                  </a:txBody>
                  <a:tcPr marL="91450" marR="91450" marT="45725" marB="45725"/>
                </a:tc>
                <a:tc>
                  <a:txBody>
                    <a:bodyPr/>
                    <a:lstStyle/>
                    <a:p>
                      <a:pPr marL="0" marR="0" lvl="0" indent="0" algn="ctr" rtl="0">
                        <a:spcBef>
                          <a:spcPts val="0"/>
                        </a:spcBef>
                        <a:spcAft>
                          <a:spcPts val="0"/>
                        </a:spcAft>
                        <a:buNone/>
                      </a:pPr>
                      <a:r>
                        <a:rPr lang="en-US" sz="2000" dirty="0"/>
                        <a:t>7.1</a:t>
                      </a:r>
                      <a:endParaRPr dirty="0"/>
                    </a:p>
                  </a:txBody>
                  <a:tcPr marL="91450" marR="91450" marT="45725" marB="45725"/>
                </a:tc>
                <a:tc>
                  <a:txBody>
                    <a:bodyPr/>
                    <a:lstStyle/>
                    <a:p>
                      <a:pPr marL="0" marR="0" lvl="0" indent="0" algn="ctr" rtl="0">
                        <a:spcBef>
                          <a:spcPts val="0"/>
                        </a:spcBef>
                        <a:spcAft>
                          <a:spcPts val="0"/>
                        </a:spcAft>
                        <a:buNone/>
                      </a:pPr>
                      <a:r>
                        <a:rPr lang="en-US" sz="2000" dirty="0"/>
                        <a:t>0.08</a:t>
                      </a:r>
                      <a:endParaRPr dirty="0"/>
                    </a:p>
                  </a:txBody>
                  <a:tcPr marL="91450" marR="91450" marT="45725" marB="45725"/>
                </a:tc>
                <a:extLst>
                  <a:ext uri="{0D108BD9-81ED-4DB2-BD59-A6C34878D82A}">
                    <a16:rowId xmlns:a16="http://schemas.microsoft.com/office/drawing/2014/main" val="10001"/>
                  </a:ext>
                </a:extLst>
              </a:tr>
              <a:tr h="343550">
                <a:tc>
                  <a:txBody>
                    <a:bodyPr/>
                    <a:lstStyle/>
                    <a:p>
                      <a:pPr marL="0" marR="0" lvl="0" indent="0" algn="l" rtl="0">
                        <a:spcBef>
                          <a:spcPts val="0"/>
                        </a:spcBef>
                        <a:spcAft>
                          <a:spcPts val="0"/>
                        </a:spcAft>
                        <a:buNone/>
                      </a:pPr>
                      <a:r>
                        <a:rPr lang="en-US" sz="2000" dirty="0"/>
                        <a:t>Jun 9</a:t>
                      </a:r>
                      <a:endParaRPr dirty="0"/>
                    </a:p>
                  </a:txBody>
                  <a:tcPr marL="91450" marR="91450" marT="45725" marB="45725"/>
                </a:tc>
                <a:tc>
                  <a:txBody>
                    <a:bodyPr/>
                    <a:lstStyle/>
                    <a:p>
                      <a:pPr marL="0" marR="0" lvl="0" indent="0" algn="ctr" rtl="0">
                        <a:spcBef>
                          <a:spcPts val="0"/>
                        </a:spcBef>
                        <a:spcAft>
                          <a:spcPts val="0"/>
                        </a:spcAft>
                        <a:buNone/>
                      </a:pPr>
                      <a:r>
                        <a:rPr lang="en-US" sz="2000" dirty="0"/>
                        <a:t>800</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0.09</a:t>
                      </a:r>
                      <a:endParaRPr dirty="0"/>
                    </a:p>
                  </a:txBody>
                  <a:tcPr marL="91450" marR="91450" marT="45725" marB="45725"/>
                </a:tc>
                <a:extLst>
                  <a:ext uri="{0D108BD9-81ED-4DB2-BD59-A6C34878D82A}">
                    <a16:rowId xmlns:a16="http://schemas.microsoft.com/office/drawing/2014/main" val="10002"/>
                  </a:ext>
                </a:extLst>
              </a:tr>
              <a:tr h="343550">
                <a:tc>
                  <a:txBody>
                    <a:bodyPr/>
                    <a:lstStyle/>
                    <a:p>
                      <a:pPr marL="0" marR="0" lvl="0" indent="0" algn="l" rtl="0">
                        <a:spcBef>
                          <a:spcPts val="0"/>
                        </a:spcBef>
                        <a:spcAft>
                          <a:spcPts val="0"/>
                        </a:spcAft>
                        <a:buNone/>
                      </a:pPr>
                      <a:r>
                        <a:rPr lang="en-US" sz="2000" dirty="0"/>
                        <a:t>Jun 24</a:t>
                      </a:r>
                      <a:endParaRPr dirty="0"/>
                    </a:p>
                  </a:txBody>
                  <a:tcPr marL="91450" marR="91450" marT="45725" marB="45725"/>
                </a:tc>
                <a:tc>
                  <a:txBody>
                    <a:bodyPr/>
                    <a:lstStyle/>
                    <a:p>
                      <a:pPr marL="0" marR="0" lvl="0" indent="0" algn="ctr" rtl="0">
                        <a:spcBef>
                          <a:spcPts val="0"/>
                        </a:spcBef>
                        <a:spcAft>
                          <a:spcPts val="0"/>
                        </a:spcAft>
                        <a:buNone/>
                      </a:pPr>
                      <a:r>
                        <a:rPr lang="en-US" sz="2000" dirty="0"/>
                        <a:t>1,000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1.2</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0.14</a:t>
                      </a:r>
                      <a:endParaRPr dirty="0"/>
                    </a:p>
                  </a:txBody>
                  <a:tcPr marL="91450" marR="91450" marT="45725" marB="45725"/>
                </a:tc>
                <a:extLst>
                  <a:ext uri="{0D108BD9-81ED-4DB2-BD59-A6C34878D82A}">
                    <a16:rowId xmlns:a16="http://schemas.microsoft.com/office/drawing/2014/main" val="10003"/>
                  </a:ext>
                </a:extLst>
              </a:tr>
              <a:tr h="343550">
                <a:tc>
                  <a:txBody>
                    <a:bodyPr/>
                    <a:lstStyle/>
                    <a:p>
                      <a:pPr marL="0" marR="0" lvl="0" indent="0" algn="l" rtl="0">
                        <a:spcBef>
                          <a:spcPts val="0"/>
                        </a:spcBef>
                        <a:spcAft>
                          <a:spcPts val="0"/>
                        </a:spcAft>
                        <a:buNone/>
                      </a:pPr>
                      <a:r>
                        <a:rPr lang="en-US" sz="2000" dirty="0"/>
                        <a:t>Jul 1</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1.6</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0.15</a:t>
                      </a:r>
                      <a:endParaRPr dirty="0"/>
                    </a:p>
                  </a:txBody>
                  <a:tcPr marL="91450" marR="91450" marT="45725" marB="45725"/>
                </a:tc>
                <a:extLst>
                  <a:ext uri="{0D108BD9-81ED-4DB2-BD59-A6C34878D82A}">
                    <a16:rowId xmlns:a16="http://schemas.microsoft.com/office/drawing/2014/main" val="10004"/>
                  </a:ext>
                </a:extLst>
              </a:tr>
              <a:tr h="343550">
                <a:tc>
                  <a:txBody>
                    <a:bodyPr/>
                    <a:lstStyle/>
                    <a:p>
                      <a:pPr marL="0" marR="0" lvl="0" indent="0" algn="l" rtl="0">
                        <a:spcBef>
                          <a:spcPts val="0"/>
                        </a:spcBef>
                        <a:spcAft>
                          <a:spcPts val="0"/>
                        </a:spcAft>
                        <a:buNone/>
                      </a:pPr>
                      <a:r>
                        <a:rPr lang="en-US" sz="2000" dirty="0"/>
                        <a:t>Jul 15</a:t>
                      </a:r>
                      <a:endParaRPr dirty="0"/>
                    </a:p>
                  </a:txBody>
                  <a:tcPr marL="91450" marR="91450" marT="45725" marB="45725"/>
                </a:tc>
                <a:tc>
                  <a:txBody>
                    <a:bodyPr/>
                    <a:lstStyle/>
                    <a:p>
                      <a:pPr marL="0" marR="0" lvl="0" indent="0" algn="ctr" rtl="0">
                        <a:spcBef>
                          <a:spcPts val="0"/>
                        </a:spcBef>
                        <a:spcAft>
                          <a:spcPts val="0"/>
                        </a:spcAft>
                        <a:buNone/>
                      </a:pPr>
                      <a:r>
                        <a:rPr lang="en-US" sz="2000" dirty="0"/>
                        <a:t>575</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1.8</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0.19</a:t>
                      </a:r>
                      <a:endParaRPr dirty="0"/>
                    </a:p>
                  </a:txBody>
                  <a:tcPr marL="91450" marR="91450" marT="45725" marB="45725"/>
                </a:tc>
                <a:extLst>
                  <a:ext uri="{0D108BD9-81ED-4DB2-BD59-A6C34878D82A}">
                    <a16:rowId xmlns:a16="http://schemas.microsoft.com/office/drawing/2014/main" val="10005"/>
                  </a:ext>
                </a:extLst>
              </a:tr>
              <a:tr h="343550">
                <a:tc>
                  <a:txBody>
                    <a:bodyPr/>
                    <a:lstStyle/>
                    <a:p>
                      <a:pPr marL="0" marR="0" lvl="0" indent="0" algn="l" rtl="0">
                        <a:spcBef>
                          <a:spcPts val="0"/>
                        </a:spcBef>
                        <a:spcAft>
                          <a:spcPts val="0"/>
                        </a:spcAft>
                        <a:buNone/>
                      </a:pPr>
                      <a:r>
                        <a:rPr lang="en-US" sz="2000" dirty="0"/>
                        <a:t>Jul 29</a:t>
                      </a:r>
                      <a:endParaRPr dirty="0"/>
                    </a:p>
                  </a:txBody>
                  <a:tcPr marL="91450" marR="91450" marT="45725" marB="45725"/>
                </a:tc>
                <a:tc>
                  <a:txBody>
                    <a:bodyPr/>
                    <a:lstStyle/>
                    <a:p>
                      <a:pPr marL="0" marR="0" lvl="0" indent="0" algn="ctr" rtl="0">
                        <a:spcBef>
                          <a:spcPts val="0"/>
                        </a:spcBef>
                        <a:spcAft>
                          <a:spcPts val="0"/>
                        </a:spcAft>
                        <a:buNone/>
                      </a:pPr>
                      <a:r>
                        <a:rPr lang="en-US" sz="2000" dirty="0"/>
                        <a:t>550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0.23</a:t>
                      </a:r>
                      <a:endParaRPr dirty="0"/>
                    </a:p>
                  </a:txBody>
                  <a:tcPr marL="91450" marR="91450" marT="45725" marB="45725"/>
                </a:tc>
                <a:extLst>
                  <a:ext uri="{0D108BD9-81ED-4DB2-BD59-A6C34878D82A}">
                    <a16:rowId xmlns:a16="http://schemas.microsoft.com/office/drawing/2014/main" val="10006"/>
                  </a:ext>
                </a:extLst>
              </a:tr>
              <a:tr h="343550">
                <a:tc>
                  <a:txBody>
                    <a:bodyPr/>
                    <a:lstStyle/>
                    <a:p>
                      <a:pPr marL="0" marR="0" lvl="0" indent="0" algn="l" rtl="0">
                        <a:spcBef>
                          <a:spcPts val="0"/>
                        </a:spcBef>
                        <a:spcAft>
                          <a:spcPts val="0"/>
                        </a:spcAft>
                        <a:buNone/>
                      </a:pPr>
                      <a:r>
                        <a:rPr lang="en-US" sz="2000" dirty="0"/>
                        <a:t>Aug 6</a:t>
                      </a:r>
                      <a:endParaRPr dirty="0"/>
                    </a:p>
                  </a:txBody>
                  <a:tcPr marL="91450" marR="91450" marT="45725" marB="45725"/>
                </a:tc>
                <a:tc>
                  <a:txBody>
                    <a:bodyPr/>
                    <a:lstStyle/>
                    <a:p>
                      <a:pPr marL="0" marR="0" lvl="0" indent="0" algn="ctr" rtl="0">
                        <a:spcBef>
                          <a:spcPts val="0"/>
                        </a:spcBef>
                        <a:spcAft>
                          <a:spcPts val="0"/>
                        </a:spcAft>
                        <a:buNone/>
                      </a:pPr>
                      <a:r>
                        <a:rPr lang="en-US" sz="2000" dirty="0"/>
                        <a:t>450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1.7</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0.29</a:t>
                      </a:r>
                      <a:endParaRPr dirty="0"/>
                    </a:p>
                  </a:txBody>
                  <a:tcPr marL="91450" marR="91450" marT="45725" marB="45725"/>
                </a:tc>
                <a:extLst>
                  <a:ext uri="{0D108BD9-81ED-4DB2-BD59-A6C34878D82A}">
                    <a16:rowId xmlns:a16="http://schemas.microsoft.com/office/drawing/2014/main" val="10007"/>
                  </a:ext>
                </a:extLst>
              </a:tr>
              <a:tr h="343550">
                <a:tc>
                  <a:txBody>
                    <a:bodyPr/>
                    <a:lstStyle/>
                    <a:p>
                      <a:pPr marL="0" marR="0" lvl="0" indent="0" algn="l" rtl="0">
                        <a:spcBef>
                          <a:spcPts val="0"/>
                        </a:spcBef>
                        <a:spcAft>
                          <a:spcPts val="0"/>
                        </a:spcAft>
                        <a:buNone/>
                      </a:pPr>
                      <a:r>
                        <a:rPr lang="en-US" sz="2000" dirty="0"/>
                        <a:t>Aug 15</a:t>
                      </a:r>
                      <a:endParaRPr dirty="0"/>
                    </a:p>
                  </a:txBody>
                  <a:tcPr marL="91450" marR="91450" marT="45725" marB="45725"/>
                </a:tc>
                <a:tc>
                  <a:txBody>
                    <a:bodyPr/>
                    <a:lstStyle/>
                    <a:p>
                      <a:pPr marL="0" marR="0" lvl="0" indent="0" algn="ctr" rtl="0">
                        <a:spcBef>
                          <a:spcPts val="0"/>
                        </a:spcBef>
                        <a:spcAft>
                          <a:spcPts val="0"/>
                        </a:spcAft>
                        <a:buNone/>
                      </a:pPr>
                      <a:r>
                        <a:rPr lang="en-US" sz="2000" dirty="0"/>
                        <a:t>750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1.9</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0.32</a:t>
                      </a:r>
                      <a:endParaRPr dirty="0"/>
                    </a:p>
                  </a:txBody>
                  <a:tcPr marL="91450" marR="91450" marT="45725" marB="45725"/>
                </a:tc>
                <a:extLst>
                  <a:ext uri="{0D108BD9-81ED-4DB2-BD59-A6C34878D82A}">
                    <a16:rowId xmlns:a16="http://schemas.microsoft.com/office/drawing/2014/main" val="10008"/>
                  </a:ext>
                </a:extLst>
              </a:tr>
              <a:tr h="343550">
                <a:tc>
                  <a:txBody>
                    <a:bodyPr/>
                    <a:lstStyle/>
                    <a:p>
                      <a:pPr marL="0" marR="0" lvl="0" indent="0" algn="l" rtl="0">
                        <a:lnSpc>
                          <a:spcPct val="100000"/>
                        </a:lnSpc>
                        <a:spcBef>
                          <a:spcPts val="0"/>
                        </a:spcBef>
                        <a:spcAft>
                          <a:spcPts val="0"/>
                        </a:spcAft>
                        <a:buClr>
                          <a:schemeClr val="lt1"/>
                        </a:buClr>
                        <a:buSzPts val="2000"/>
                        <a:buFont typeface="Calibri"/>
                        <a:buNone/>
                      </a:pPr>
                      <a:r>
                        <a:rPr lang="en-US" sz="2000" dirty="0"/>
                        <a:t>Aug 23</a:t>
                      </a:r>
                      <a:endParaRPr dirty="0"/>
                    </a:p>
                  </a:txBody>
                  <a:tcPr marL="91450" marR="91450" marT="45725" marB="45725"/>
                </a:tc>
                <a:tc>
                  <a:txBody>
                    <a:bodyPr/>
                    <a:lstStyle/>
                    <a:p>
                      <a:pPr marL="0" marR="0" lvl="0" indent="0" algn="ctr" rtl="0">
                        <a:spcBef>
                          <a:spcPts val="0"/>
                        </a:spcBef>
                        <a:spcAft>
                          <a:spcPts val="0"/>
                        </a:spcAft>
                        <a:buNone/>
                      </a:pPr>
                      <a:r>
                        <a:rPr lang="en-US" sz="2000" dirty="0"/>
                        <a:t>1,600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0.35</a:t>
                      </a:r>
                      <a:endParaRPr dirty="0"/>
                    </a:p>
                  </a:txBody>
                  <a:tcPr marL="91450" marR="91450" marT="45725" marB="45725"/>
                </a:tc>
                <a:extLst>
                  <a:ext uri="{0D108BD9-81ED-4DB2-BD59-A6C34878D82A}">
                    <a16:rowId xmlns:a16="http://schemas.microsoft.com/office/drawing/2014/main" val="10009"/>
                  </a:ext>
                </a:extLst>
              </a:tr>
              <a:tr h="343550">
                <a:tc>
                  <a:txBody>
                    <a:bodyPr/>
                    <a:lstStyle/>
                    <a:p>
                      <a:pPr marL="0" marR="0" lvl="0" indent="0" algn="l" rtl="0">
                        <a:spcBef>
                          <a:spcPts val="0"/>
                        </a:spcBef>
                        <a:spcAft>
                          <a:spcPts val="0"/>
                        </a:spcAft>
                        <a:buNone/>
                      </a:pPr>
                      <a:r>
                        <a:rPr lang="en-US" sz="2000" dirty="0"/>
                        <a:t>Sep 3</a:t>
                      </a:r>
                      <a:endParaRPr dirty="0"/>
                    </a:p>
                  </a:txBody>
                  <a:tcPr marL="91450" marR="91450" marT="45725" marB="45725"/>
                </a:tc>
                <a:tc>
                  <a:txBody>
                    <a:bodyPr/>
                    <a:lstStyle/>
                    <a:p>
                      <a:pPr marL="0" marR="0" lvl="0" indent="0" algn="ctr" rtl="0">
                        <a:spcBef>
                          <a:spcPts val="0"/>
                        </a:spcBef>
                        <a:spcAft>
                          <a:spcPts val="0"/>
                        </a:spcAft>
                        <a:buNone/>
                      </a:pPr>
                      <a:r>
                        <a:rPr lang="en-US" sz="2000" dirty="0"/>
                        <a:t>950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0.30</a:t>
                      </a:r>
                      <a:endParaRPr dirty="0"/>
                    </a:p>
                  </a:txBody>
                  <a:tcPr marL="91450" marR="91450" marT="45725" marB="45725"/>
                </a:tc>
                <a:extLst>
                  <a:ext uri="{0D108BD9-81ED-4DB2-BD59-A6C34878D82A}">
                    <a16:rowId xmlns:a16="http://schemas.microsoft.com/office/drawing/2014/main" val="10010"/>
                  </a:ext>
                </a:extLst>
              </a:tr>
              <a:tr h="343550">
                <a:tc>
                  <a:txBody>
                    <a:bodyPr/>
                    <a:lstStyle/>
                    <a:p>
                      <a:pPr marL="0" marR="0" lvl="0" indent="0" algn="l" rtl="0">
                        <a:spcBef>
                          <a:spcPts val="0"/>
                        </a:spcBef>
                        <a:spcAft>
                          <a:spcPts val="0"/>
                        </a:spcAft>
                        <a:buNone/>
                      </a:pPr>
                      <a:r>
                        <a:rPr lang="en-US" sz="2000" b="1" i="1" dirty="0"/>
                        <a:t>Average</a:t>
                      </a:r>
                      <a:endParaRPr dirty="0"/>
                    </a:p>
                  </a:txBody>
                  <a:tcPr marL="91450" marR="91450" marT="45725" marB="45725"/>
                </a:tc>
                <a:tc>
                  <a:txBody>
                    <a:bodyPr/>
                    <a:lstStyle/>
                    <a:p>
                      <a:pPr marL="0" marR="0" lvl="0" indent="0" algn="ctr" rtl="0">
                        <a:spcBef>
                          <a:spcPts val="0"/>
                        </a:spcBef>
                        <a:spcAft>
                          <a:spcPts val="0"/>
                        </a:spcAft>
                        <a:buNone/>
                      </a:pPr>
                      <a:r>
                        <a:rPr lang="en-US" sz="2000" b="1" i="1" dirty="0"/>
                        <a:t>788</a:t>
                      </a:r>
                      <a:endParaRPr dirty="0"/>
                    </a:p>
                  </a:txBody>
                  <a:tcPr marL="91450" marR="91450" marT="45725" marB="45725"/>
                </a:tc>
                <a:tc>
                  <a:txBody>
                    <a:bodyPr/>
                    <a:lstStyle/>
                    <a:p>
                      <a:pPr marL="0" marR="0" lvl="0" indent="0" algn="ctr" rtl="0">
                        <a:spcBef>
                          <a:spcPts val="0"/>
                        </a:spcBef>
                        <a:spcAft>
                          <a:spcPts val="0"/>
                        </a:spcAft>
                        <a:buNone/>
                      </a:pPr>
                      <a:r>
                        <a:rPr lang="en-US" sz="2000" b="1" i="1" dirty="0"/>
                        <a:t>8</a:t>
                      </a:r>
                      <a:endParaRPr dirty="0"/>
                    </a:p>
                  </a:txBody>
                  <a:tcPr marL="91450" marR="91450" marT="45725" marB="45725"/>
                </a:tc>
                <a:tc>
                  <a:txBody>
                    <a:bodyPr/>
                    <a:lstStyle/>
                    <a:p>
                      <a:pPr marL="0" marR="0" lvl="0" indent="0" algn="ctr" rtl="0">
                        <a:spcBef>
                          <a:spcPts val="0"/>
                        </a:spcBef>
                        <a:spcAft>
                          <a:spcPts val="0"/>
                        </a:spcAft>
                        <a:buNone/>
                      </a:pPr>
                      <a:r>
                        <a:rPr lang="en-US" sz="2000" b="1" i="1" dirty="0"/>
                        <a:t>1.3</a:t>
                      </a:r>
                      <a:endParaRPr dirty="0"/>
                    </a:p>
                  </a:txBody>
                  <a:tcPr marL="91450" marR="91450" marT="45725" marB="45725"/>
                </a:tc>
                <a:tc>
                  <a:txBody>
                    <a:bodyPr/>
                    <a:lstStyle/>
                    <a:p>
                      <a:pPr marL="0" marR="0" lvl="0" indent="0" algn="ctr" rtl="0">
                        <a:spcBef>
                          <a:spcPts val="0"/>
                        </a:spcBef>
                        <a:spcAft>
                          <a:spcPts val="0"/>
                        </a:spcAft>
                        <a:buNone/>
                      </a:pPr>
                      <a:r>
                        <a:rPr lang="en-US" sz="2000" b="1" i="1" dirty="0"/>
                        <a:t>6.9</a:t>
                      </a:r>
                      <a:endParaRPr dirty="0"/>
                    </a:p>
                  </a:txBody>
                  <a:tcPr marL="91450" marR="91450" marT="45725" marB="45725"/>
                </a:tc>
                <a:tc>
                  <a:txBody>
                    <a:bodyPr/>
                    <a:lstStyle/>
                    <a:p>
                      <a:pPr marL="0" marR="0" lvl="0" indent="0" algn="ctr" rtl="0">
                        <a:spcBef>
                          <a:spcPts val="0"/>
                        </a:spcBef>
                        <a:spcAft>
                          <a:spcPts val="0"/>
                        </a:spcAft>
                        <a:buNone/>
                      </a:pPr>
                      <a:r>
                        <a:rPr lang="en-US" sz="2000" b="1" i="1" dirty="0"/>
                        <a:t>0.21</a:t>
                      </a:r>
                      <a:endParaRPr dirty="0"/>
                    </a:p>
                  </a:txBody>
                  <a:tcPr marL="91450" marR="91450" marT="45725" marB="45725"/>
                </a:tc>
                <a:extLst>
                  <a:ext uri="{0D108BD9-81ED-4DB2-BD59-A6C34878D82A}">
                    <a16:rowId xmlns:a16="http://schemas.microsoft.com/office/drawing/2014/main" val="10011"/>
                  </a:ext>
                </a:extLst>
              </a:tr>
            </a:tbl>
          </a:graphicData>
        </a:graphic>
      </p:graphicFrame>
      <p:sp>
        <p:nvSpPr>
          <p:cNvPr id="239" name="Google Shape;239;p12"/>
          <p:cNvSpPr txBox="1"/>
          <p:nvPr/>
        </p:nvSpPr>
        <p:spPr>
          <a:xfrm>
            <a:off x="5498457" y="849106"/>
            <a:ext cx="6952258" cy="5764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Ten samples were collected and evaluated</a:t>
            </a:r>
            <a:endParaRPr dirty="0"/>
          </a:p>
        </p:txBody>
      </p:sp>
      <p:sp>
        <p:nvSpPr>
          <p:cNvPr id="240" name="Google Shape;240;p12"/>
          <p:cNvSpPr txBox="1"/>
          <p:nvPr/>
        </p:nvSpPr>
        <p:spPr>
          <a:xfrm>
            <a:off x="760856" y="2466778"/>
            <a:ext cx="3854961" cy="96222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590"/>
              <a:buFont typeface="Arial"/>
              <a:buNone/>
            </a:pPr>
            <a:r>
              <a:rPr lang="en-US" sz="2590" dirty="0">
                <a:solidFill>
                  <a:schemeClr val="lt1"/>
                </a:solidFill>
                <a:latin typeface="Calibri"/>
                <a:ea typeface="Calibri"/>
                <a:cs typeface="Calibri"/>
                <a:sym typeface="Calibri"/>
              </a:rPr>
              <a:t>Aquatic life other than fish has five numeric criteria</a:t>
            </a:r>
            <a:endParaRPr dirty="0"/>
          </a:p>
        </p:txBody>
      </p:sp>
      <p:graphicFrame>
        <p:nvGraphicFramePr>
          <p:cNvPr id="241" name="Google Shape;241;p12"/>
          <p:cNvGraphicFramePr/>
          <p:nvPr>
            <p:extLst>
              <p:ext uri="{D42A27DB-BD31-4B8C-83A1-F6EECF244321}">
                <p14:modId xmlns:p14="http://schemas.microsoft.com/office/powerpoint/2010/main" val="342027940"/>
              </p:ext>
            </p:extLst>
          </p:nvPr>
        </p:nvGraphicFramePr>
        <p:xfrm>
          <a:off x="234462" y="3408188"/>
          <a:ext cx="5415675" cy="2368500"/>
        </p:xfrm>
        <a:graphic>
          <a:graphicData uri="http://schemas.openxmlformats.org/drawingml/2006/table">
            <a:tbl>
              <a:tblPr firstRow="1" bandRow="1">
                <a:noFill/>
                <a:tableStyleId>{94656C8E-CB28-49FC-AC16-F975BBA54865}</a:tableStyleId>
              </a:tblPr>
              <a:tblGrid>
                <a:gridCol w="1251675">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755975">
                  <a:extLst>
                    <a:ext uri="{9D8B030D-6E8A-4147-A177-3AD203B41FA5}">
                      <a16:colId xmlns:a16="http://schemas.microsoft.com/office/drawing/2014/main" val="20002"/>
                    </a:ext>
                  </a:extLst>
                </a:gridCol>
                <a:gridCol w="731175">
                  <a:extLst>
                    <a:ext uri="{9D8B030D-6E8A-4147-A177-3AD203B41FA5}">
                      <a16:colId xmlns:a16="http://schemas.microsoft.com/office/drawing/2014/main" val="20003"/>
                    </a:ext>
                  </a:extLst>
                </a:gridCol>
                <a:gridCol w="904675">
                  <a:extLst>
                    <a:ext uri="{9D8B030D-6E8A-4147-A177-3AD203B41FA5}">
                      <a16:colId xmlns:a16="http://schemas.microsoft.com/office/drawing/2014/main" val="20004"/>
                    </a:ext>
                  </a:extLst>
                </a:gridCol>
                <a:gridCol w="1003825">
                  <a:extLst>
                    <a:ext uri="{9D8B030D-6E8A-4147-A177-3AD203B41FA5}">
                      <a16:colId xmlns:a16="http://schemas.microsoft.com/office/drawing/2014/main" val="20005"/>
                    </a:ext>
                  </a:extLst>
                </a:gridCol>
              </a:tblGrid>
              <a:tr h="394750">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Criterion</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394750">
                <a:tc>
                  <a:txBody>
                    <a:bodyPr/>
                    <a:lstStyle/>
                    <a:p>
                      <a:pPr marL="0" marR="0" lvl="0" indent="0" algn="l" rtl="0">
                        <a:spcBef>
                          <a:spcPts val="0"/>
                        </a:spcBef>
                        <a:spcAft>
                          <a:spcPts val="0"/>
                        </a:spcAft>
                        <a:buNone/>
                      </a:pPr>
                      <a:r>
                        <a:rPr lang="en-US" sz="2000" u="none" strike="noStrike" dirty="0"/>
                        <a:t>Cond.</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uS/cm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750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394750">
                <a:tc>
                  <a:txBody>
                    <a:bodyPr/>
                    <a:lstStyle/>
                    <a:p>
                      <a:pPr marL="0" marR="0" lvl="0" indent="0" algn="l" rtl="0">
                        <a:spcBef>
                          <a:spcPts val="0"/>
                        </a:spcBef>
                        <a:spcAft>
                          <a:spcPts val="0"/>
                        </a:spcAft>
                        <a:buNone/>
                      </a:pPr>
                      <a:r>
                        <a:rPr lang="en-US" sz="2000" u="none" strike="noStrike" dirty="0"/>
                        <a:t>DO</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5.0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2"/>
                  </a:ext>
                </a:extLst>
              </a:tr>
              <a:tr h="394750">
                <a:tc>
                  <a:txBody>
                    <a:bodyPr/>
                    <a:lstStyle/>
                    <a:p>
                      <a:pPr marL="0" marR="0" lvl="0" indent="0" algn="l" rtl="0">
                        <a:spcBef>
                          <a:spcPts val="0"/>
                        </a:spcBef>
                        <a:spcAft>
                          <a:spcPts val="0"/>
                        </a:spcAft>
                        <a:buNone/>
                      </a:pPr>
                      <a:r>
                        <a:rPr lang="en-US" sz="2000" u="none" strike="noStrike" dirty="0"/>
                        <a:t>Nitrate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Avg</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1.5</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3"/>
                  </a:ext>
                </a:extLst>
              </a:tr>
              <a:tr h="39475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pH</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SU</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Range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Inst.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6.5 – 9.0</a:t>
                      </a:r>
                      <a:endParaRPr dirty="0"/>
                    </a:p>
                  </a:txBody>
                  <a:tcPr marL="7125" marR="7125" marT="7125" marB="0" anchor="ctr"/>
                </a:tc>
                <a:extLst>
                  <a:ext uri="{0D108BD9-81ED-4DB2-BD59-A6C34878D82A}">
                    <a16:rowId xmlns:a16="http://schemas.microsoft.com/office/drawing/2014/main" val="10004"/>
                  </a:ext>
                </a:extLst>
              </a:tr>
              <a:tr h="39475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TP</a:t>
                      </a:r>
                      <a:endParaRPr dirty="0"/>
                    </a:p>
                  </a:txBody>
                  <a:tcPr marL="7125" marR="7125" marT="7125" marB="0" anchor="ctr"/>
                </a:tc>
                <a:tc>
                  <a:txBody>
                    <a:bodyPr/>
                    <a:lstStyle/>
                    <a:p>
                      <a:pPr marL="0" marR="0" lvl="0" indent="0" algn="ctr" rtl="0">
                        <a:lnSpc>
                          <a:spcPct val="100000"/>
                        </a:lnSpc>
                        <a:spcBef>
                          <a:spcPts val="0"/>
                        </a:spcBef>
                        <a:spcAft>
                          <a:spcPts val="0"/>
                        </a:spcAft>
                        <a:buClr>
                          <a:schemeClr val="lt1"/>
                        </a:buClr>
                        <a:buSzPts val="2000"/>
                        <a:buFont typeface="Calibri"/>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Max</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Avg.</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0.1</a:t>
                      </a:r>
                      <a:endParaRPr dirty="0"/>
                    </a:p>
                  </a:txBody>
                  <a:tcPr marL="7125" marR="7125" marT="7125" marB="0" anchor="ct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1" y="-456818"/>
            <a:ext cx="12934872"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Salamander Creek: Irrigation Water Supply</a:t>
            </a:r>
            <a:endParaRPr dirty="0"/>
          </a:p>
        </p:txBody>
      </p:sp>
      <p:sp>
        <p:nvSpPr>
          <p:cNvPr id="248" name="Google Shape;248;p13"/>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249" name="Google Shape;249;p13"/>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250" name="Google Shape;250;p13"/>
          <p:cNvGraphicFramePr/>
          <p:nvPr/>
        </p:nvGraphicFramePr>
        <p:xfrm>
          <a:off x="6002215" y="1544589"/>
          <a:ext cx="6085425" cy="5059800"/>
        </p:xfrm>
        <a:graphic>
          <a:graphicData uri="http://schemas.openxmlformats.org/drawingml/2006/table">
            <a:tbl>
              <a:tblPr firstRow="1" bandRow="1">
                <a:noFill/>
                <a:tableStyleId>{94656C8E-CB28-49FC-AC16-F975BBA54865}</a:tableStyleId>
              </a:tblPr>
              <a:tblGrid>
                <a:gridCol w="1055075">
                  <a:extLst>
                    <a:ext uri="{9D8B030D-6E8A-4147-A177-3AD203B41FA5}">
                      <a16:colId xmlns:a16="http://schemas.microsoft.com/office/drawing/2014/main" val="20000"/>
                    </a:ext>
                  </a:extLst>
                </a:gridCol>
                <a:gridCol w="1207475">
                  <a:extLst>
                    <a:ext uri="{9D8B030D-6E8A-4147-A177-3AD203B41FA5}">
                      <a16:colId xmlns:a16="http://schemas.microsoft.com/office/drawing/2014/main" val="20001"/>
                    </a:ext>
                  </a:extLst>
                </a:gridCol>
                <a:gridCol w="961300">
                  <a:extLst>
                    <a:ext uri="{9D8B030D-6E8A-4147-A177-3AD203B41FA5}">
                      <a16:colId xmlns:a16="http://schemas.microsoft.com/office/drawing/2014/main" val="20002"/>
                    </a:ext>
                  </a:extLst>
                </a:gridCol>
                <a:gridCol w="961300">
                  <a:extLst>
                    <a:ext uri="{9D8B030D-6E8A-4147-A177-3AD203B41FA5}">
                      <a16:colId xmlns:a16="http://schemas.microsoft.com/office/drawing/2014/main" val="20003"/>
                    </a:ext>
                  </a:extLst>
                </a:gridCol>
                <a:gridCol w="949575">
                  <a:extLst>
                    <a:ext uri="{9D8B030D-6E8A-4147-A177-3AD203B41FA5}">
                      <a16:colId xmlns:a16="http://schemas.microsoft.com/office/drawing/2014/main" val="20004"/>
                    </a:ext>
                  </a:extLst>
                </a:gridCol>
                <a:gridCol w="950700">
                  <a:extLst>
                    <a:ext uri="{9D8B030D-6E8A-4147-A177-3AD203B41FA5}">
                      <a16:colId xmlns:a16="http://schemas.microsoft.com/office/drawing/2014/main" val="20005"/>
                    </a:ext>
                  </a:extLst>
                </a:gridCol>
              </a:tblGrid>
              <a:tr h="618375">
                <a:tc>
                  <a:txBody>
                    <a:bodyPr/>
                    <a:lstStyle/>
                    <a:p>
                      <a:pPr marL="0" marR="0" lvl="0" indent="0" algn="l" rtl="0">
                        <a:spcBef>
                          <a:spcPts val="0"/>
                        </a:spcBef>
                        <a:spcAft>
                          <a:spcPts val="0"/>
                        </a:spcAft>
                        <a:buNone/>
                      </a:pPr>
                      <a:r>
                        <a:rPr lang="en-US" sz="2000" dirty="0"/>
                        <a:t>Date</a:t>
                      </a:r>
                      <a:endParaRPr dirty="0"/>
                    </a:p>
                  </a:txBody>
                  <a:tcPr marL="91450" marR="91450" marT="45725" marB="45725"/>
                </a:tc>
                <a:tc>
                  <a:txBody>
                    <a:bodyPr/>
                    <a:lstStyle/>
                    <a:p>
                      <a:pPr marL="0" marR="0" lvl="0" indent="0" algn="ctr" rtl="0">
                        <a:spcBef>
                          <a:spcPts val="0"/>
                        </a:spcBef>
                        <a:spcAft>
                          <a:spcPts val="0"/>
                        </a:spcAft>
                        <a:buNone/>
                      </a:pPr>
                      <a:r>
                        <a:rPr lang="en-US" sz="2000" dirty="0"/>
                        <a:t>Cond.</a:t>
                      </a:r>
                      <a:endParaRPr dirty="0"/>
                    </a:p>
                    <a:p>
                      <a:pPr marL="0" marR="0" lvl="0" indent="0" algn="ctr" rtl="0">
                        <a:spcBef>
                          <a:spcPts val="0"/>
                        </a:spcBef>
                        <a:spcAft>
                          <a:spcPts val="0"/>
                        </a:spcAft>
                        <a:buNone/>
                      </a:pPr>
                      <a:r>
                        <a:rPr lang="en-US" sz="2000" dirty="0"/>
                        <a:t>(uS/cm)</a:t>
                      </a:r>
                      <a:endParaRPr dirty="0"/>
                    </a:p>
                  </a:txBody>
                  <a:tcPr marL="91450" marR="91450" marT="45725" marB="45725"/>
                </a:tc>
                <a:tc>
                  <a:txBody>
                    <a:bodyPr/>
                    <a:lstStyle/>
                    <a:p>
                      <a:pPr marL="0" marR="0" lvl="0" indent="0" algn="ctr" rtl="0">
                        <a:spcBef>
                          <a:spcPts val="0"/>
                        </a:spcBef>
                        <a:spcAft>
                          <a:spcPts val="0"/>
                        </a:spcAft>
                        <a:buNone/>
                      </a:pPr>
                      <a:r>
                        <a:rPr lang="en-US" sz="2000" dirty="0"/>
                        <a:t>DO</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Nitrate</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pH</a:t>
                      </a:r>
                      <a:endParaRPr dirty="0"/>
                    </a:p>
                    <a:p>
                      <a:pPr marL="0" marR="0" lvl="0" indent="0" algn="ctr" rtl="0">
                        <a:spcBef>
                          <a:spcPts val="0"/>
                        </a:spcBef>
                        <a:spcAft>
                          <a:spcPts val="0"/>
                        </a:spcAft>
                        <a:buNone/>
                      </a:pPr>
                      <a:r>
                        <a:rPr lang="en-US" sz="2000" dirty="0"/>
                        <a:t>(SU)</a:t>
                      </a:r>
                      <a:endParaRPr dirty="0"/>
                    </a:p>
                  </a:txBody>
                  <a:tcPr marL="91450" marR="91450" marT="45725" marB="45725"/>
                </a:tc>
                <a:tc>
                  <a:txBody>
                    <a:bodyPr/>
                    <a:lstStyle/>
                    <a:p>
                      <a:pPr marL="0" marR="0" lvl="0" indent="0" algn="ctr" rtl="0">
                        <a:spcBef>
                          <a:spcPts val="0"/>
                        </a:spcBef>
                        <a:spcAft>
                          <a:spcPts val="0"/>
                        </a:spcAft>
                        <a:buNone/>
                      </a:pPr>
                      <a:r>
                        <a:rPr lang="en-US" sz="2000" dirty="0"/>
                        <a:t>TP</a:t>
                      </a:r>
                      <a:endParaRPr dirty="0"/>
                    </a:p>
                    <a:p>
                      <a:pPr marL="0" marR="0" lvl="0" indent="0" algn="ctr" rtl="0">
                        <a:spcBef>
                          <a:spcPts val="0"/>
                        </a:spcBef>
                        <a:spcAft>
                          <a:spcPts val="0"/>
                        </a:spcAft>
                        <a:buNone/>
                      </a:pPr>
                      <a:r>
                        <a:rPr lang="en-US" sz="2000" dirty="0"/>
                        <a:t>(mg/L)</a:t>
                      </a:r>
                      <a:endParaRPr dirty="0"/>
                    </a:p>
                  </a:txBody>
                  <a:tcPr marL="91450" marR="91450" marT="45725" marB="45725"/>
                </a:tc>
                <a:extLst>
                  <a:ext uri="{0D108BD9-81ED-4DB2-BD59-A6C34878D82A}">
                    <a16:rowId xmlns:a16="http://schemas.microsoft.com/office/drawing/2014/main" val="10000"/>
                  </a:ext>
                </a:extLst>
              </a:tr>
              <a:tr h="343550">
                <a:tc>
                  <a:txBody>
                    <a:bodyPr/>
                    <a:lstStyle/>
                    <a:p>
                      <a:pPr marL="0" marR="0" lvl="0" indent="0" algn="l" rtl="0">
                        <a:spcBef>
                          <a:spcPts val="0"/>
                        </a:spcBef>
                        <a:spcAft>
                          <a:spcPts val="0"/>
                        </a:spcAft>
                        <a:buNone/>
                      </a:pPr>
                      <a:r>
                        <a:rPr lang="en-US" sz="2000" dirty="0"/>
                        <a:t>May 23</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0.8</a:t>
                      </a:r>
                      <a:endParaRPr dirty="0"/>
                    </a:p>
                  </a:txBody>
                  <a:tcPr marL="91450" marR="91450" marT="45725" marB="45725"/>
                </a:tc>
                <a:tc>
                  <a:txBody>
                    <a:bodyPr/>
                    <a:lstStyle/>
                    <a:p>
                      <a:pPr marL="0" marR="0" lvl="0" indent="0" algn="ctr" rtl="0">
                        <a:spcBef>
                          <a:spcPts val="0"/>
                        </a:spcBef>
                        <a:spcAft>
                          <a:spcPts val="0"/>
                        </a:spcAft>
                        <a:buNone/>
                      </a:pPr>
                      <a:r>
                        <a:rPr lang="en-US" sz="2000" dirty="0"/>
                        <a:t>7.1</a:t>
                      </a:r>
                      <a:endParaRPr dirty="0"/>
                    </a:p>
                  </a:txBody>
                  <a:tcPr marL="91450" marR="91450" marT="45725" marB="45725"/>
                </a:tc>
                <a:tc>
                  <a:txBody>
                    <a:bodyPr/>
                    <a:lstStyle/>
                    <a:p>
                      <a:pPr marL="0" marR="0" lvl="0" indent="0" algn="ctr" rtl="0">
                        <a:spcBef>
                          <a:spcPts val="0"/>
                        </a:spcBef>
                        <a:spcAft>
                          <a:spcPts val="0"/>
                        </a:spcAft>
                        <a:buNone/>
                      </a:pPr>
                      <a:r>
                        <a:rPr lang="en-US" sz="2000" dirty="0"/>
                        <a:t>0.08</a:t>
                      </a:r>
                      <a:endParaRPr dirty="0"/>
                    </a:p>
                  </a:txBody>
                  <a:tcPr marL="91450" marR="91450" marT="45725" marB="45725"/>
                </a:tc>
                <a:extLst>
                  <a:ext uri="{0D108BD9-81ED-4DB2-BD59-A6C34878D82A}">
                    <a16:rowId xmlns:a16="http://schemas.microsoft.com/office/drawing/2014/main" val="10001"/>
                  </a:ext>
                </a:extLst>
              </a:tr>
              <a:tr h="343550">
                <a:tc>
                  <a:txBody>
                    <a:bodyPr/>
                    <a:lstStyle/>
                    <a:p>
                      <a:pPr marL="0" marR="0" lvl="0" indent="0" algn="l" rtl="0">
                        <a:spcBef>
                          <a:spcPts val="0"/>
                        </a:spcBef>
                        <a:spcAft>
                          <a:spcPts val="0"/>
                        </a:spcAft>
                        <a:buNone/>
                      </a:pPr>
                      <a:r>
                        <a:rPr lang="en-US" sz="2000" dirty="0"/>
                        <a:t>Jun 9</a:t>
                      </a:r>
                      <a:endParaRPr dirty="0"/>
                    </a:p>
                  </a:txBody>
                  <a:tcPr marL="91450" marR="91450" marT="45725" marB="45725"/>
                </a:tc>
                <a:tc>
                  <a:txBody>
                    <a:bodyPr/>
                    <a:lstStyle/>
                    <a:p>
                      <a:pPr marL="0" marR="0" lvl="0" indent="0" algn="ctr" rtl="0">
                        <a:spcBef>
                          <a:spcPts val="0"/>
                        </a:spcBef>
                        <a:spcAft>
                          <a:spcPts val="0"/>
                        </a:spcAft>
                        <a:buNone/>
                      </a:pPr>
                      <a:r>
                        <a:rPr lang="en-US" sz="2000" dirty="0"/>
                        <a:t>800</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0.09</a:t>
                      </a:r>
                      <a:endParaRPr dirty="0"/>
                    </a:p>
                  </a:txBody>
                  <a:tcPr marL="91450" marR="91450" marT="45725" marB="45725"/>
                </a:tc>
                <a:extLst>
                  <a:ext uri="{0D108BD9-81ED-4DB2-BD59-A6C34878D82A}">
                    <a16:rowId xmlns:a16="http://schemas.microsoft.com/office/drawing/2014/main" val="10002"/>
                  </a:ext>
                </a:extLst>
              </a:tr>
              <a:tr h="343550">
                <a:tc>
                  <a:txBody>
                    <a:bodyPr/>
                    <a:lstStyle/>
                    <a:p>
                      <a:pPr marL="0" marR="0" lvl="0" indent="0" algn="l" rtl="0">
                        <a:spcBef>
                          <a:spcPts val="0"/>
                        </a:spcBef>
                        <a:spcAft>
                          <a:spcPts val="0"/>
                        </a:spcAft>
                        <a:buNone/>
                      </a:pPr>
                      <a:r>
                        <a:rPr lang="en-US" sz="2000" dirty="0"/>
                        <a:t>Jun 24</a:t>
                      </a:r>
                      <a:endParaRPr dirty="0"/>
                    </a:p>
                  </a:txBody>
                  <a:tcPr marL="91450" marR="91450" marT="45725" marB="45725"/>
                </a:tc>
                <a:tc>
                  <a:txBody>
                    <a:bodyPr/>
                    <a:lstStyle/>
                    <a:p>
                      <a:pPr marL="0" marR="0" lvl="0" indent="0" algn="ctr" rtl="0">
                        <a:spcBef>
                          <a:spcPts val="0"/>
                        </a:spcBef>
                        <a:spcAft>
                          <a:spcPts val="0"/>
                        </a:spcAft>
                        <a:buNone/>
                      </a:pPr>
                      <a:r>
                        <a:rPr lang="en-US" sz="2000" dirty="0"/>
                        <a:t>1,000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1.2</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0.14</a:t>
                      </a:r>
                      <a:endParaRPr dirty="0"/>
                    </a:p>
                  </a:txBody>
                  <a:tcPr marL="91450" marR="91450" marT="45725" marB="45725"/>
                </a:tc>
                <a:extLst>
                  <a:ext uri="{0D108BD9-81ED-4DB2-BD59-A6C34878D82A}">
                    <a16:rowId xmlns:a16="http://schemas.microsoft.com/office/drawing/2014/main" val="10003"/>
                  </a:ext>
                </a:extLst>
              </a:tr>
              <a:tr h="343550">
                <a:tc>
                  <a:txBody>
                    <a:bodyPr/>
                    <a:lstStyle/>
                    <a:p>
                      <a:pPr marL="0" marR="0" lvl="0" indent="0" algn="l" rtl="0">
                        <a:spcBef>
                          <a:spcPts val="0"/>
                        </a:spcBef>
                        <a:spcAft>
                          <a:spcPts val="0"/>
                        </a:spcAft>
                        <a:buNone/>
                      </a:pPr>
                      <a:r>
                        <a:rPr lang="en-US" sz="2000" dirty="0"/>
                        <a:t>Jul 1</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1.6</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0.15</a:t>
                      </a:r>
                      <a:endParaRPr dirty="0"/>
                    </a:p>
                  </a:txBody>
                  <a:tcPr marL="91450" marR="91450" marT="45725" marB="45725"/>
                </a:tc>
                <a:extLst>
                  <a:ext uri="{0D108BD9-81ED-4DB2-BD59-A6C34878D82A}">
                    <a16:rowId xmlns:a16="http://schemas.microsoft.com/office/drawing/2014/main" val="10004"/>
                  </a:ext>
                </a:extLst>
              </a:tr>
              <a:tr h="343550">
                <a:tc>
                  <a:txBody>
                    <a:bodyPr/>
                    <a:lstStyle/>
                    <a:p>
                      <a:pPr marL="0" marR="0" lvl="0" indent="0" algn="l" rtl="0">
                        <a:spcBef>
                          <a:spcPts val="0"/>
                        </a:spcBef>
                        <a:spcAft>
                          <a:spcPts val="0"/>
                        </a:spcAft>
                        <a:buNone/>
                      </a:pPr>
                      <a:r>
                        <a:rPr lang="en-US" sz="2000" dirty="0"/>
                        <a:t>Jul 15</a:t>
                      </a:r>
                      <a:endParaRPr dirty="0"/>
                    </a:p>
                  </a:txBody>
                  <a:tcPr marL="91450" marR="91450" marT="45725" marB="45725"/>
                </a:tc>
                <a:tc>
                  <a:txBody>
                    <a:bodyPr/>
                    <a:lstStyle/>
                    <a:p>
                      <a:pPr marL="0" marR="0" lvl="0" indent="0" algn="ctr" rtl="0">
                        <a:spcBef>
                          <a:spcPts val="0"/>
                        </a:spcBef>
                        <a:spcAft>
                          <a:spcPts val="0"/>
                        </a:spcAft>
                        <a:buNone/>
                      </a:pPr>
                      <a:r>
                        <a:rPr lang="en-US" sz="2000" dirty="0"/>
                        <a:t>575</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1.8</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0.19</a:t>
                      </a:r>
                      <a:endParaRPr dirty="0"/>
                    </a:p>
                  </a:txBody>
                  <a:tcPr marL="91450" marR="91450" marT="45725" marB="45725"/>
                </a:tc>
                <a:extLst>
                  <a:ext uri="{0D108BD9-81ED-4DB2-BD59-A6C34878D82A}">
                    <a16:rowId xmlns:a16="http://schemas.microsoft.com/office/drawing/2014/main" val="10005"/>
                  </a:ext>
                </a:extLst>
              </a:tr>
              <a:tr h="343550">
                <a:tc>
                  <a:txBody>
                    <a:bodyPr/>
                    <a:lstStyle/>
                    <a:p>
                      <a:pPr marL="0" marR="0" lvl="0" indent="0" algn="l" rtl="0">
                        <a:spcBef>
                          <a:spcPts val="0"/>
                        </a:spcBef>
                        <a:spcAft>
                          <a:spcPts val="0"/>
                        </a:spcAft>
                        <a:buNone/>
                      </a:pPr>
                      <a:r>
                        <a:rPr lang="en-US" sz="2000" dirty="0"/>
                        <a:t>Jul 29</a:t>
                      </a:r>
                      <a:endParaRPr dirty="0"/>
                    </a:p>
                  </a:txBody>
                  <a:tcPr marL="91450" marR="91450" marT="45725" marB="45725"/>
                </a:tc>
                <a:tc>
                  <a:txBody>
                    <a:bodyPr/>
                    <a:lstStyle/>
                    <a:p>
                      <a:pPr marL="0" marR="0" lvl="0" indent="0" algn="ctr" rtl="0">
                        <a:spcBef>
                          <a:spcPts val="0"/>
                        </a:spcBef>
                        <a:spcAft>
                          <a:spcPts val="0"/>
                        </a:spcAft>
                        <a:buNone/>
                      </a:pPr>
                      <a:r>
                        <a:rPr lang="en-US" sz="2000" dirty="0"/>
                        <a:t>550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0.23</a:t>
                      </a:r>
                      <a:endParaRPr dirty="0"/>
                    </a:p>
                  </a:txBody>
                  <a:tcPr marL="91450" marR="91450" marT="45725" marB="45725"/>
                </a:tc>
                <a:extLst>
                  <a:ext uri="{0D108BD9-81ED-4DB2-BD59-A6C34878D82A}">
                    <a16:rowId xmlns:a16="http://schemas.microsoft.com/office/drawing/2014/main" val="10006"/>
                  </a:ext>
                </a:extLst>
              </a:tr>
              <a:tr h="343550">
                <a:tc>
                  <a:txBody>
                    <a:bodyPr/>
                    <a:lstStyle/>
                    <a:p>
                      <a:pPr marL="0" marR="0" lvl="0" indent="0" algn="l" rtl="0">
                        <a:spcBef>
                          <a:spcPts val="0"/>
                        </a:spcBef>
                        <a:spcAft>
                          <a:spcPts val="0"/>
                        </a:spcAft>
                        <a:buNone/>
                      </a:pPr>
                      <a:r>
                        <a:rPr lang="en-US" sz="2000" dirty="0"/>
                        <a:t>Aug 6</a:t>
                      </a:r>
                      <a:endParaRPr dirty="0"/>
                    </a:p>
                  </a:txBody>
                  <a:tcPr marL="91450" marR="91450" marT="45725" marB="45725"/>
                </a:tc>
                <a:tc>
                  <a:txBody>
                    <a:bodyPr/>
                    <a:lstStyle/>
                    <a:p>
                      <a:pPr marL="0" marR="0" lvl="0" indent="0" algn="ctr" rtl="0">
                        <a:spcBef>
                          <a:spcPts val="0"/>
                        </a:spcBef>
                        <a:spcAft>
                          <a:spcPts val="0"/>
                        </a:spcAft>
                        <a:buNone/>
                      </a:pPr>
                      <a:r>
                        <a:rPr lang="en-US" sz="2000" dirty="0"/>
                        <a:t>450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1.7</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0.29</a:t>
                      </a:r>
                      <a:endParaRPr dirty="0"/>
                    </a:p>
                  </a:txBody>
                  <a:tcPr marL="91450" marR="91450" marT="45725" marB="45725"/>
                </a:tc>
                <a:extLst>
                  <a:ext uri="{0D108BD9-81ED-4DB2-BD59-A6C34878D82A}">
                    <a16:rowId xmlns:a16="http://schemas.microsoft.com/office/drawing/2014/main" val="10007"/>
                  </a:ext>
                </a:extLst>
              </a:tr>
              <a:tr h="343550">
                <a:tc>
                  <a:txBody>
                    <a:bodyPr/>
                    <a:lstStyle/>
                    <a:p>
                      <a:pPr marL="0" marR="0" lvl="0" indent="0" algn="l" rtl="0">
                        <a:spcBef>
                          <a:spcPts val="0"/>
                        </a:spcBef>
                        <a:spcAft>
                          <a:spcPts val="0"/>
                        </a:spcAft>
                        <a:buNone/>
                      </a:pPr>
                      <a:r>
                        <a:rPr lang="en-US" sz="2000" dirty="0"/>
                        <a:t>Aug 15</a:t>
                      </a:r>
                      <a:endParaRPr dirty="0"/>
                    </a:p>
                  </a:txBody>
                  <a:tcPr marL="91450" marR="91450" marT="45725" marB="45725"/>
                </a:tc>
                <a:tc>
                  <a:txBody>
                    <a:bodyPr/>
                    <a:lstStyle/>
                    <a:p>
                      <a:pPr marL="0" marR="0" lvl="0" indent="0" algn="ctr" rtl="0">
                        <a:spcBef>
                          <a:spcPts val="0"/>
                        </a:spcBef>
                        <a:spcAft>
                          <a:spcPts val="0"/>
                        </a:spcAft>
                        <a:buNone/>
                      </a:pPr>
                      <a:r>
                        <a:rPr lang="en-US" sz="2000" dirty="0"/>
                        <a:t>750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1.9</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0.32</a:t>
                      </a:r>
                      <a:endParaRPr dirty="0"/>
                    </a:p>
                  </a:txBody>
                  <a:tcPr marL="91450" marR="91450" marT="45725" marB="45725"/>
                </a:tc>
                <a:extLst>
                  <a:ext uri="{0D108BD9-81ED-4DB2-BD59-A6C34878D82A}">
                    <a16:rowId xmlns:a16="http://schemas.microsoft.com/office/drawing/2014/main" val="10008"/>
                  </a:ext>
                </a:extLst>
              </a:tr>
              <a:tr h="343550">
                <a:tc>
                  <a:txBody>
                    <a:bodyPr/>
                    <a:lstStyle/>
                    <a:p>
                      <a:pPr marL="0" marR="0" lvl="0" indent="0" algn="l" rtl="0">
                        <a:lnSpc>
                          <a:spcPct val="100000"/>
                        </a:lnSpc>
                        <a:spcBef>
                          <a:spcPts val="0"/>
                        </a:spcBef>
                        <a:spcAft>
                          <a:spcPts val="0"/>
                        </a:spcAft>
                        <a:buClr>
                          <a:schemeClr val="lt1"/>
                        </a:buClr>
                        <a:buSzPts val="2000"/>
                        <a:buFont typeface="Calibri"/>
                        <a:buNone/>
                      </a:pPr>
                      <a:r>
                        <a:rPr lang="en-US" sz="2000" dirty="0"/>
                        <a:t>Aug 23</a:t>
                      </a:r>
                      <a:endParaRPr dirty="0"/>
                    </a:p>
                  </a:txBody>
                  <a:tcPr marL="91450" marR="91450" marT="45725" marB="45725"/>
                </a:tc>
                <a:tc>
                  <a:txBody>
                    <a:bodyPr/>
                    <a:lstStyle/>
                    <a:p>
                      <a:pPr marL="0" marR="0" lvl="0" indent="0" algn="ctr" rtl="0">
                        <a:spcBef>
                          <a:spcPts val="0"/>
                        </a:spcBef>
                        <a:spcAft>
                          <a:spcPts val="0"/>
                        </a:spcAft>
                        <a:buNone/>
                      </a:pPr>
                      <a:r>
                        <a:rPr lang="en-US" sz="2000" dirty="0"/>
                        <a:t>1,600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0.35</a:t>
                      </a:r>
                      <a:endParaRPr dirty="0"/>
                    </a:p>
                  </a:txBody>
                  <a:tcPr marL="91450" marR="91450" marT="45725" marB="45725"/>
                </a:tc>
                <a:extLst>
                  <a:ext uri="{0D108BD9-81ED-4DB2-BD59-A6C34878D82A}">
                    <a16:rowId xmlns:a16="http://schemas.microsoft.com/office/drawing/2014/main" val="10009"/>
                  </a:ext>
                </a:extLst>
              </a:tr>
              <a:tr h="343550">
                <a:tc>
                  <a:txBody>
                    <a:bodyPr/>
                    <a:lstStyle/>
                    <a:p>
                      <a:pPr marL="0" marR="0" lvl="0" indent="0" algn="l" rtl="0">
                        <a:spcBef>
                          <a:spcPts val="0"/>
                        </a:spcBef>
                        <a:spcAft>
                          <a:spcPts val="0"/>
                        </a:spcAft>
                        <a:buNone/>
                      </a:pPr>
                      <a:r>
                        <a:rPr lang="en-US" sz="2000" dirty="0"/>
                        <a:t>Sep 3</a:t>
                      </a:r>
                      <a:endParaRPr dirty="0"/>
                    </a:p>
                  </a:txBody>
                  <a:tcPr marL="91450" marR="91450" marT="45725" marB="45725"/>
                </a:tc>
                <a:tc>
                  <a:txBody>
                    <a:bodyPr/>
                    <a:lstStyle/>
                    <a:p>
                      <a:pPr marL="0" marR="0" lvl="0" indent="0" algn="ctr" rtl="0">
                        <a:spcBef>
                          <a:spcPts val="0"/>
                        </a:spcBef>
                        <a:spcAft>
                          <a:spcPts val="0"/>
                        </a:spcAft>
                        <a:buNone/>
                      </a:pPr>
                      <a:r>
                        <a:rPr lang="en-US" sz="2000" dirty="0"/>
                        <a:t>950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0.30</a:t>
                      </a:r>
                      <a:endParaRPr dirty="0"/>
                    </a:p>
                  </a:txBody>
                  <a:tcPr marL="91450" marR="91450" marT="45725" marB="45725"/>
                </a:tc>
                <a:extLst>
                  <a:ext uri="{0D108BD9-81ED-4DB2-BD59-A6C34878D82A}">
                    <a16:rowId xmlns:a16="http://schemas.microsoft.com/office/drawing/2014/main" val="10010"/>
                  </a:ext>
                </a:extLst>
              </a:tr>
              <a:tr h="343550">
                <a:tc>
                  <a:txBody>
                    <a:bodyPr/>
                    <a:lstStyle/>
                    <a:p>
                      <a:pPr marL="0" marR="0" lvl="0" indent="0" algn="l" rtl="0">
                        <a:spcBef>
                          <a:spcPts val="0"/>
                        </a:spcBef>
                        <a:spcAft>
                          <a:spcPts val="0"/>
                        </a:spcAft>
                        <a:buNone/>
                      </a:pPr>
                      <a:r>
                        <a:rPr lang="en-US" sz="2000" b="1" i="1" dirty="0"/>
                        <a:t>Average</a:t>
                      </a:r>
                      <a:endParaRPr dirty="0"/>
                    </a:p>
                  </a:txBody>
                  <a:tcPr marL="91450" marR="91450" marT="45725" marB="45725"/>
                </a:tc>
                <a:tc>
                  <a:txBody>
                    <a:bodyPr/>
                    <a:lstStyle/>
                    <a:p>
                      <a:pPr marL="0" marR="0" lvl="0" indent="0" algn="ctr" rtl="0">
                        <a:spcBef>
                          <a:spcPts val="0"/>
                        </a:spcBef>
                        <a:spcAft>
                          <a:spcPts val="0"/>
                        </a:spcAft>
                        <a:buNone/>
                      </a:pPr>
                      <a:r>
                        <a:rPr lang="en-US" sz="2000" b="1" i="1" dirty="0"/>
                        <a:t>788</a:t>
                      </a:r>
                      <a:endParaRPr dirty="0"/>
                    </a:p>
                  </a:txBody>
                  <a:tcPr marL="91450" marR="91450" marT="45725" marB="45725"/>
                </a:tc>
                <a:tc>
                  <a:txBody>
                    <a:bodyPr/>
                    <a:lstStyle/>
                    <a:p>
                      <a:pPr marL="0" marR="0" lvl="0" indent="0" algn="ctr" rtl="0">
                        <a:spcBef>
                          <a:spcPts val="0"/>
                        </a:spcBef>
                        <a:spcAft>
                          <a:spcPts val="0"/>
                        </a:spcAft>
                        <a:buNone/>
                      </a:pPr>
                      <a:r>
                        <a:rPr lang="en-US" sz="2000" b="1" i="1" dirty="0"/>
                        <a:t>8</a:t>
                      </a:r>
                      <a:endParaRPr dirty="0"/>
                    </a:p>
                  </a:txBody>
                  <a:tcPr marL="91450" marR="91450" marT="45725" marB="45725"/>
                </a:tc>
                <a:tc>
                  <a:txBody>
                    <a:bodyPr/>
                    <a:lstStyle/>
                    <a:p>
                      <a:pPr marL="0" marR="0" lvl="0" indent="0" algn="ctr" rtl="0">
                        <a:spcBef>
                          <a:spcPts val="0"/>
                        </a:spcBef>
                        <a:spcAft>
                          <a:spcPts val="0"/>
                        </a:spcAft>
                        <a:buNone/>
                      </a:pPr>
                      <a:r>
                        <a:rPr lang="en-US" sz="2000" b="1" i="1" dirty="0"/>
                        <a:t>1.3</a:t>
                      </a:r>
                      <a:endParaRPr dirty="0"/>
                    </a:p>
                  </a:txBody>
                  <a:tcPr marL="91450" marR="91450" marT="45725" marB="45725"/>
                </a:tc>
                <a:tc>
                  <a:txBody>
                    <a:bodyPr/>
                    <a:lstStyle/>
                    <a:p>
                      <a:pPr marL="0" marR="0" lvl="0" indent="0" algn="ctr" rtl="0">
                        <a:spcBef>
                          <a:spcPts val="0"/>
                        </a:spcBef>
                        <a:spcAft>
                          <a:spcPts val="0"/>
                        </a:spcAft>
                        <a:buNone/>
                      </a:pPr>
                      <a:r>
                        <a:rPr lang="en-US" sz="2000" b="1" i="1" dirty="0"/>
                        <a:t>6.9</a:t>
                      </a:r>
                      <a:endParaRPr dirty="0"/>
                    </a:p>
                  </a:txBody>
                  <a:tcPr marL="91450" marR="91450" marT="45725" marB="45725"/>
                </a:tc>
                <a:tc>
                  <a:txBody>
                    <a:bodyPr/>
                    <a:lstStyle/>
                    <a:p>
                      <a:pPr marL="0" marR="0" lvl="0" indent="0" algn="ctr" rtl="0">
                        <a:spcBef>
                          <a:spcPts val="0"/>
                        </a:spcBef>
                        <a:spcAft>
                          <a:spcPts val="0"/>
                        </a:spcAft>
                        <a:buNone/>
                      </a:pPr>
                      <a:r>
                        <a:rPr lang="en-US" sz="2000" b="1" i="1" dirty="0"/>
                        <a:t>0.21</a:t>
                      </a:r>
                      <a:endParaRPr dirty="0"/>
                    </a:p>
                  </a:txBody>
                  <a:tcPr marL="91450" marR="91450" marT="45725" marB="45725"/>
                </a:tc>
                <a:extLst>
                  <a:ext uri="{0D108BD9-81ED-4DB2-BD59-A6C34878D82A}">
                    <a16:rowId xmlns:a16="http://schemas.microsoft.com/office/drawing/2014/main" val="10011"/>
                  </a:ext>
                </a:extLst>
              </a:tr>
            </a:tbl>
          </a:graphicData>
        </a:graphic>
      </p:graphicFrame>
      <p:sp>
        <p:nvSpPr>
          <p:cNvPr id="251" name="Google Shape;251;p13"/>
          <p:cNvSpPr txBox="1"/>
          <p:nvPr/>
        </p:nvSpPr>
        <p:spPr>
          <a:xfrm>
            <a:off x="5498457" y="1012882"/>
            <a:ext cx="6952258" cy="5764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Ten samples were collected and evaluated</a:t>
            </a:r>
            <a:endParaRPr dirty="0"/>
          </a:p>
        </p:txBody>
      </p:sp>
      <p:sp>
        <p:nvSpPr>
          <p:cNvPr id="252" name="Google Shape;252;p13"/>
          <p:cNvSpPr txBox="1"/>
          <p:nvPr/>
        </p:nvSpPr>
        <p:spPr>
          <a:xfrm>
            <a:off x="807748" y="2466778"/>
            <a:ext cx="3854961" cy="96222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Irrigation water supply has two numeric criteria</a:t>
            </a:r>
            <a:endParaRPr dirty="0"/>
          </a:p>
        </p:txBody>
      </p:sp>
      <p:graphicFrame>
        <p:nvGraphicFramePr>
          <p:cNvPr id="253" name="Google Shape;253;p13"/>
          <p:cNvGraphicFramePr/>
          <p:nvPr/>
        </p:nvGraphicFramePr>
        <p:xfrm>
          <a:off x="234462" y="3551690"/>
          <a:ext cx="5404675" cy="1688400"/>
        </p:xfrm>
        <a:graphic>
          <a:graphicData uri="http://schemas.openxmlformats.org/drawingml/2006/table">
            <a:tbl>
              <a:tblPr firstRow="1" bandRow="1">
                <a:noFill/>
                <a:tableStyleId>{94656C8E-CB28-49FC-AC16-F975BBA54865}</a:tableStyleId>
              </a:tblPr>
              <a:tblGrid>
                <a:gridCol w="1249125">
                  <a:extLst>
                    <a:ext uri="{9D8B030D-6E8A-4147-A177-3AD203B41FA5}">
                      <a16:colId xmlns:a16="http://schemas.microsoft.com/office/drawing/2014/main" val="20000"/>
                    </a:ext>
                  </a:extLst>
                </a:gridCol>
                <a:gridCol w="766800">
                  <a:extLst>
                    <a:ext uri="{9D8B030D-6E8A-4147-A177-3AD203B41FA5}">
                      <a16:colId xmlns:a16="http://schemas.microsoft.com/office/drawing/2014/main" val="20001"/>
                    </a:ext>
                  </a:extLst>
                </a:gridCol>
                <a:gridCol w="754425">
                  <a:extLst>
                    <a:ext uri="{9D8B030D-6E8A-4147-A177-3AD203B41FA5}">
                      <a16:colId xmlns:a16="http://schemas.microsoft.com/office/drawing/2014/main" val="20002"/>
                    </a:ext>
                  </a:extLst>
                </a:gridCol>
                <a:gridCol w="729700">
                  <a:extLst>
                    <a:ext uri="{9D8B030D-6E8A-4147-A177-3AD203B41FA5}">
                      <a16:colId xmlns:a16="http://schemas.microsoft.com/office/drawing/2014/main" val="20003"/>
                    </a:ext>
                  </a:extLst>
                </a:gridCol>
                <a:gridCol w="902850">
                  <a:extLst>
                    <a:ext uri="{9D8B030D-6E8A-4147-A177-3AD203B41FA5}">
                      <a16:colId xmlns:a16="http://schemas.microsoft.com/office/drawing/2014/main" val="20004"/>
                    </a:ext>
                  </a:extLst>
                </a:gridCol>
                <a:gridCol w="1001775">
                  <a:extLst>
                    <a:ext uri="{9D8B030D-6E8A-4147-A177-3AD203B41FA5}">
                      <a16:colId xmlns:a16="http://schemas.microsoft.com/office/drawing/2014/main" val="20005"/>
                    </a:ext>
                  </a:extLst>
                </a:gridCol>
              </a:tblGrid>
              <a:tr h="562800">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Criterion</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562800">
                <a:tc>
                  <a:txBody>
                    <a:bodyPr/>
                    <a:lstStyle/>
                    <a:p>
                      <a:pPr marL="0" marR="0" lvl="0" indent="0" algn="l" rtl="0">
                        <a:spcBef>
                          <a:spcPts val="0"/>
                        </a:spcBef>
                        <a:spcAft>
                          <a:spcPts val="0"/>
                        </a:spcAft>
                        <a:buNone/>
                      </a:pPr>
                      <a:r>
                        <a:rPr lang="en-US" sz="2000" u="none" strike="noStrike" dirty="0"/>
                        <a:t>Cond.</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uS/cm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2,500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562800">
                <a:tc>
                  <a:txBody>
                    <a:bodyPr/>
                    <a:lstStyle/>
                    <a:p>
                      <a:pPr marL="0" marR="0" lvl="0" indent="0" algn="l" rtl="0">
                        <a:spcBef>
                          <a:spcPts val="0"/>
                        </a:spcBef>
                        <a:spcAft>
                          <a:spcPts val="0"/>
                        </a:spcAft>
                        <a:buNone/>
                      </a:pPr>
                      <a:r>
                        <a:rPr lang="en-US" sz="2000" u="none" strike="noStrike" dirty="0"/>
                        <a:t>Nitrate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Avg</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1" y="-456818"/>
            <a:ext cx="12934872"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Salamander Creek: Public Drinking Water Supply</a:t>
            </a:r>
            <a:endParaRPr dirty="0"/>
          </a:p>
        </p:txBody>
      </p:sp>
      <p:sp>
        <p:nvSpPr>
          <p:cNvPr id="260" name="Google Shape;260;p14"/>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261" name="Google Shape;261;p14"/>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262" name="Google Shape;262;p14"/>
          <p:cNvGraphicFramePr/>
          <p:nvPr/>
        </p:nvGraphicFramePr>
        <p:xfrm>
          <a:off x="6002215" y="1530941"/>
          <a:ext cx="6085425" cy="5059800"/>
        </p:xfrm>
        <a:graphic>
          <a:graphicData uri="http://schemas.openxmlformats.org/drawingml/2006/table">
            <a:tbl>
              <a:tblPr firstRow="1" bandRow="1">
                <a:noFill/>
                <a:tableStyleId>{94656C8E-CB28-49FC-AC16-F975BBA54865}</a:tableStyleId>
              </a:tblPr>
              <a:tblGrid>
                <a:gridCol w="1055075">
                  <a:extLst>
                    <a:ext uri="{9D8B030D-6E8A-4147-A177-3AD203B41FA5}">
                      <a16:colId xmlns:a16="http://schemas.microsoft.com/office/drawing/2014/main" val="20000"/>
                    </a:ext>
                  </a:extLst>
                </a:gridCol>
                <a:gridCol w="1207475">
                  <a:extLst>
                    <a:ext uri="{9D8B030D-6E8A-4147-A177-3AD203B41FA5}">
                      <a16:colId xmlns:a16="http://schemas.microsoft.com/office/drawing/2014/main" val="20001"/>
                    </a:ext>
                  </a:extLst>
                </a:gridCol>
                <a:gridCol w="961300">
                  <a:extLst>
                    <a:ext uri="{9D8B030D-6E8A-4147-A177-3AD203B41FA5}">
                      <a16:colId xmlns:a16="http://schemas.microsoft.com/office/drawing/2014/main" val="20002"/>
                    </a:ext>
                  </a:extLst>
                </a:gridCol>
                <a:gridCol w="961300">
                  <a:extLst>
                    <a:ext uri="{9D8B030D-6E8A-4147-A177-3AD203B41FA5}">
                      <a16:colId xmlns:a16="http://schemas.microsoft.com/office/drawing/2014/main" val="20003"/>
                    </a:ext>
                  </a:extLst>
                </a:gridCol>
                <a:gridCol w="949575">
                  <a:extLst>
                    <a:ext uri="{9D8B030D-6E8A-4147-A177-3AD203B41FA5}">
                      <a16:colId xmlns:a16="http://schemas.microsoft.com/office/drawing/2014/main" val="20004"/>
                    </a:ext>
                  </a:extLst>
                </a:gridCol>
                <a:gridCol w="950700">
                  <a:extLst>
                    <a:ext uri="{9D8B030D-6E8A-4147-A177-3AD203B41FA5}">
                      <a16:colId xmlns:a16="http://schemas.microsoft.com/office/drawing/2014/main" val="20005"/>
                    </a:ext>
                  </a:extLst>
                </a:gridCol>
              </a:tblGrid>
              <a:tr h="618375">
                <a:tc>
                  <a:txBody>
                    <a:bodyPr/>
                    <a:lstStyle/>
                    <a:p>
                      <a:pPr marL="0" marR="0" lvl="0" indent="0" algn="l" rtl="0">
                        <a:spcBef>
                          <a:spcPts val="0"/>
                        </a:spcBef>
                        <a:spcAft>
                          <a:spcPts val="0"/>
                        </a:spcAft>
                        <a:buNone/>
                      </a:pPr>
                      <a:r>
                        <a:rPr lang="en-US" sz="2000" dirty="0"/>
                        <a:t>Date</a:t>
                      </a:r>
                      <a:endParaRPr dirty="0"/>
                    </a:p>
                  </a:txBody>
                  <a:tcPr marL="91450" marR="91450" marT="45725" marB="45725"/>
                </a:tc>
                <a:tc>
                  <a:txBody>
                    <a:bodyPr/>
                    <a:lstStyle/>
                    <a:p>
                      <a:pPr marL="0" marR="0" lvl="0" indent="0" algn="ctr" rtl="0">
                        <a:spcBef>
                          <a:spcPts val="0"/>
                        </a:spcBef>
                        <a:spcAft>
                          <a:spcPts val="0"/>
                        </a:spcAft>
                        <a:buNone/>
                      </a:pPr>
                      <a:r>
                        <a:rPr lang="en-US" sz="2000" dirty="0"/>
                        <a:t>Cond.</a:t>
                      </a:r>
                      <a:endParaRPr dirty="0"/>
                    </a:p>
                    <a:p>
                      <a:pPr marL="0" marR="0" lvl="0" indent="0" algn="ctr" rtl="0">
                        <a:spcBef>
                          <a:spcPts val="0"/>
                        </a:spcBef>
                        <a:spcAft>
                          <a:spcPts val="0"/>
                        </a:spcAft>
                        <a:buNone/>
                      </a:pPr>
                      <a:r>
                        <a:rPr lang="en-US" sz="2000" dirty="0"/>
                        <a:t>(uS/cm)</a:t>
                      </a:r>
                      <a:endParaRPr dirty="0"/>
                    </a:p>
                  </a:txBody>
                  <a:tcPr marL="91450" marR="91450" marT="45725" marB="45725"/>
                </a:tc>
                <a:tc>
                  <a:txBody>
                    <a:bodyPr/>
                    <a:lstStyle/>
                    <a:p>
                      <a:pPr marL="0" marR="0" lvl="0" indent="0" algn="ctr" rtl="0">
                        <a:spcBef>
                          <a:spcPts val="0"/>
                        </a:spcBef>
                        <a:spcAft>
                          <a:spcPts val="0"/>
                        </a:spcAft>
                        <a:buNone/>
                      </a:pPr>
                      <a:r>
                        <a:rPr lang="en-US" sz="2000" dirty="0"/>
                        <a:t>DO</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Nitrate</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pH</a:t>
                      </a:r>
                      <a:endParaRPr dirty="0"/>
                    </a:p>
                    <a:p>
                      <a:pPr marL="0" marR="0" lvl="0" indent="0" algn="ctr" rtl="0">
                        <a:spcBef>
                          <a:spcPts val="0"/>
                        </a:spcBef>
                        <a:spcAft>
                          <a:spcPts val="0"/>
                        </a:spcAft>
                        <a:buNone/>
                      </a:pPr>
                      <a:r>
                        <a:rPr lang="en-US" sz="2000" dirty="0"/>
                        <a:t>(SU)</a:t>
                      </a:r>
                      <a:endParaRPr dirty="0"/>
                    </a:p>
                  </a:txBody>
                  <a:tcPr marL="91450" marR="91450" marT="45725" marB="45725"/>
                </a:tc>
                <a:tc>
                  <a:txBody>
                    <a:bodyPr/>
                    <a:lstStyle/>
                    <a:p>
                      <a:pPr marL="0" marR="0" lvl="0" indent="0" algn="ctr" rtl="0">
                        <a:spcBef>
                          <a:spcPts val="0"/>
                        </a:spcBef>
                        <a:spcAft>
                          <a:spcPts val="0"/>
                        </a:spcAft>
                        <a:buNone/>
                      </a:pPr>
                      <a:r>
                        <a:rPr lang="en-US" sz="2000" dirty="0"/>
                        <a:t>TP</a:t>
                      </a:r>
                      <a:endParaRPr dirty="0"/>
                    </a:p>
                    <a:p>
                      <a:pPr marL="0" marR="0" lvl="0" indent="0" algn="ctr" rtl="0">
                        <a:spcBef>
                          <a:spcPts val="0"/>
                        </a:spcBef>
                        <a:spcAft>
                          <a:spcPts val="0"/>
                        </a:spcAft>
                        <a:buNone/>
                      </a:pPr>
                      <a:r>
                        <a:rPr lang="en-US" sz="2000" dirty="0"/>
                        <a:t>(mg/L)</a:t>
                      </a:r>
                      <a:endParaRPr dirty="0"/>
                    </a:p>
                  </a:txBody>
                  <a:tcPr marL="91450" marR="91450" marT="45725" marB="45725"/>
                </a:tc>
                <a:extLst>
                  <a:ext uri="{0D108BD9-81ED-4DB2-BD59-A6C34878D82A}">
                    <a16:rowId xmlns:a16="http://schemas.microsoft.com/office/drawing/2014/main" val="10000"/>
                  </a:ext>
                </a:extLst>
              </a:tr>
              <a:tr h="343550">
                <a:tc>
                  <a:txBody>
                    <a:bodyPr/>
                    <a:lstStyle/>
                    <a:p>
                      <a:pPr marL="0" marR="0" lvl="0" indent="0" algn="l" rtl="0">
                        <a:spcBef>
                          <a:spcPts val="0"/>
                        </a:spcBef>
                        <a:spcAft>
                          <a:spcPts val="0"/>
                        </a:spcAft>
                        <a:buNone/>
                      </a:pPr>
                      <a:r>
                        <a:rPr lang="en-US" sz="2000" dirty="0"/>
                        <a:t>May 23</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0.8</a:t>
                      </a:r>
                      <a:endParaRPr dirty="0"/>
                    </a:p>
                  </a:txBody>
                  <a:tcPr marL="91450" marR="91450" marT="45725" marB="45725"/>
                </a:tc>
                <a:tc>
                  <a:txBody>
                    <a:bodyPr/>
                    <a:lstStyle/>
                    <a:p>
                      <a:pPr marL="0" marR="0" lvl="0" indent="0" algn="ctr" rtl="0">
                        <a:spcBef>
                          <a:spcPts val="0"/>
                        </a:spcBef>
                        <a:spcAft>
                          <a:spcPts val="0"/>
                        </a:spcAft>
                        <a:buNone/>
                      </a:pPr>
                      <a:r>
                        <a:rPr lang="en-US" sz="2000" dirty="0"/>
                        <a:t>7.1</a:t>
                      </a:r>
                      <a:endParaRPr dirty="0"/>
                    </a:p>
                  </a:txBody>
                  <a:tcPr marL="91450" marR="91450" marT="45725" marB="45725"/>
                </a:tc>
                <a:tc>
                  <a:txBody>
                    <a:bodyPr/>
                    <a:lstStyle/>
                    <a:p>
                      <a:pPr marL="0" marR="0" lvl="0" indent="0" algn="ctr" rtl="0">
                        <a:spcBef>
                          <a:spcPts val="0"/>
                        </a:spcBef>
                        <a:spcAft>
                          <a:spcPts val="0"/>
                        </a:spcAft>
                        <a:buNone/>
                      </a:pPr>
                      <a:r>
                        <a:rPr lang="en-US" sz="2000" dirty="0"/>
                        <a:t>0.08</a:t>
                      </a:r>
                      <a:endParaRPr dirty="0"/>
                    </a:p>
                  </a:txBody>
                  <a:tcPr marL="91450" marR="91450" marT="45725" marB="45725"/>
                </a:tc>
                <a:extLst>
                  <a:ext uri="{0D108BD9-81ED-4DB2-BD59-A6C34878D82A}">
                    <a16:rowId xmlns:a16="http://schemas.microsoft.com/office/drawing/2014/main" val="10001"/>
                  </a:ext>
                </a:extLst>
              </a:tr>
              <a:tr h="343550">
                <a:tc>
                  <a:txBody>
                    <a:bodyPr/>
                    <a:lstStyle/>
                    <a:p>
                      <a:pPr marL="0" marR="0" lvl="0" indent="0" algn="l" rtl="0">
                        <a:spcBef>
                          <a:spcPts val="0"/>
                        </a:spcBef>
                        <a:spcAft>
                          <a:spcPts val="0"/>
                        </a:spcAft>
                        <a:buNone/>
                      </a:pPr>
                      <a:r>
                        <a:rPr lang="en-US" sz="2000" dirty="0"/>
                        <a:t>Jun 9</a:t>
                      </a:r>
                      <a:endParaRPr dirty="0"/>
                    </a:p>
                  </a:txBody>
                  <a:tcPr marL="91450" marR="91450" marT="45725" marB="45725"/>
                </a:tc>
                <a:tc>
                  <a:txBody>
                    <a:bodyPr/>
                    <a:lstStyle/>
                    <a:p>
                      <a:pPr marL="0" marR="0" lvl="0" indent="0" algn="ctr" rtl="0">
                        <a:spcBef>
                          <a:spcPts val="0"/>
                        </a:spcBef>
                        <a:spcAft>
                          <a:spcPts val="0"/>
                        </a:spcAft>
                        <a:buNone/>
                      </a:pPr>
                      <a:r>
                        <a:rPr lang="en-US" sz="2000" dirty="0"/>
                        <a:t>800</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0.09</a:t>
                      </a:r>
                      <a:endParaRPr dirty="0"/>
                    </a:p>
                  </a:txBody>
                  <a:tcPr marL="91450" marR="91450" marT="45725" marB="45725"/>
                </a:tc>
                <a:extLst>
                  <a:ext uri="{0D108BD9-81ED-4DB2-BD59-A6C34878D82A}">
                    <a16:rowId xmlns:a16="http://schemas.microsoft.com/office/drawing/2014/main" val="10002"/>
                  </a:ext>
                </a:extLst>
              </a:tr>
              <a:tr h="343550">
                <a:tc>
                  <a:txBody>
                    <a:bodyPr/>
                    <a:lstStyle/>
                    <a:p>
                      <a:pPr marL="0" marR="0" lvl="0" indent="0" algn="l" rtl="0">
                        <a:spcBef>
                          <a:spcPts val="0"/>
                        </a:spcBef>
                        <a:spcAft>
                          <a:spcPts val="0"/>
                        </a:spcAft>
                        <a:buNone/>
                      </a:pPr>
                      <a:r>
                        <a:rPr lang="en-US" sz="2000" dirty="0"/>
                        <a:t>Jun 24</a:t>
                      </a:r>
                      <a:endParaRPr dirty="0"/>
                    </a:p>
                  </a:txBody>
                  <a:tcPr marL="91450" marR="91450" marT="45725" marB="45725"/>
                </a:tc>
                <a:tc>
                  <a:txBody>
                    <a:bodyPr/>
                    <a:lstStyle/>
                    <a:p>
                      <a:pPr marL="0" marR="0" lvl="0" indent="0" algn="ctr" rtl="0">
                        <a:spcBef>
                          <a:spcPts val="0"/>
                        </a:spcBef>
                        <a:spcAft>
                          <a:spcPts val="0"/>
                        </a:spcAft>
                        <a:buNone/>
                      </a:pPr>
                      <a:r>
                        <a:rPr lang="en-US" sz="2000" dirty="0"/>
                        <a:t>1,000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1.2</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0.14</a:t>
                      </a:r>
                      <a:endParaRPr dirty="0"/>
                    </a:p>
                  </a:txBody>
                  <a:tcPr marL="91450" marR="91450" marT="45725" marB="45725"/>
                </a:tc>
                <a:extLst>
                  <a:ext uri="{0D108BD9-81ED-4DB2-BD59-A6C34878D82A}">
                    <a16:rowId xmlns:a16="http://schemas.microsoft.com/office/drawing/2014/main" val="10003"/>
                  </a:ext>
                </a:extLst>
              </a:tr>
              <a:tr h="343550">
                <a:tc>
                  <a:txBody>
                    <a:bodyPr/>
                    <a:lstStyle/>
                    <a:p>
                      <a:pPr marL="0" marR="0" lvl="0" indent="0" algn="l" rtl="0">
                        <a:spcBef>
                          <a:spcPts val="0"/>
                        </a:spcBef>
                        <a:spcAft>
                          <a:spcPts val="0"/>
                        </a:spcAft>
                        <a:buNone/>
                      </a:pPr>
                      <a:r>
                        <a:rPr lang="en-US" sz="2000" dirty="0"/>
                        <a:t>Jul 1</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1.6</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0.15</a:t>
                      </a:r>
                      <a:endParaRPr dirty="0"/>
                    </a:p>
                  </a:txBody>
                  <a:tcPr marL="91450" marR="91450" marT="45725" marB="45725"/>
                </a:tc>
                <a:extLst>
                  <a:ext uri="{0D108BD9-81ED-4DB2-BD59-A6C34878D82A}">
                    <a16:rowId xmlns:a16="http://schemas.microsoft.com/office/drawing/2014/main" val="10004"/>
                  </a:ext>
                </a:extLst>
              </a:tr>
              <a:tr h="343550">
                <a:tc>
                  <a:txBody>
                    <a:bodyPr/>
                    <a:lstStyle/>
                    <a:p>
                      <a:pPr marL="0" marR="0" lvl="0" indent="0" algn="l" rtl="0">
                        <a:spcBef>
                          <a:spcPts val="0"/>
                        </a:spcBef>
                        <a:spcAft>
                          <a:spcPts val="0"/>
                        </a:spcAft>
                        <a:buNone/>
                      </a:pPr>
                      <a:r>
                        <a:rPr lang="en-US" sz="2000" dirty="0"/>
                        <a:t>Jul 15</a:t>
                      </a:r>
                      <a:endParaRPr dirty="0"/>
                    </a:p>
                  </a:txBody>
                  <a:tcPr marL="91450" marR="91450" marT="45725" marB="45725"/>
                </a:tc>
                <a:tc>
                  <a:txBody>
                    <a:bodyPr/>
                    <a:lstStyle/>
                    <a:p>
                      <a:pPr marL="0" marR="0" lvl="0" indent="0" algn="ctr" rtl="0">
                        <a:spcBef>
                          <a:spcPts val="0"/>
                        </a:spcBef>
                        <a:spcAft>
                          <a:spcPts val="0"/>
                        </a:spcAft>
                        <a:buNone/>
                      </a:pPr>
                      <a:r>
                        <a:rPr lang="en-US" sz="2000" dirty="0"/>
                        <a:t>575</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1.8</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0.19</a:t>
                      </a:r>
                      <a:endParaRPr dirty="0"/>
                    </a:p>
                  </a:txBody>
                  <a:tcPr marL="91450" marR="91450" marT="45725" marB="45725"/>
                </a:tc>
                <a:extLst>
                  <a:ext uri="{0D108BD9-81ED-4DB2-BD59-A6C34878D82A}">
                    <a16:rowId xmlns:a16="http://schemas.microsoft.com/office/drawing/2014/main" val="10005"/>
                  </a:ext>
                </a:extLst>
              </a:tr>
              <a:tr h="343550">
                <a:tc>
                  <a:txBody>
                    <a:bodyPr/>
                    <a:lstStyle/>
                    <a:p>
                      <a:pPr marL="0" marR="0" lvl="0" indent="0" algn="l" rtl="0">
                        <a:spcBef>
                          <a:spcPts val="0"/>
                        </a:spcBef>
                        <a:spcAft>
                          <a:spcPts val="0"/>
                        </a:spcAft>
                        <a:buNone/>
                      </a:pPr>
                      <a:r>
                        <a:rPr lang="en-US" sz="2000" dirty="0"/>
                        <a:t>Jul 29</a:t>
                      </a:r>
                      <a:endParaRPr dirty="0"/>
                    </a:p>
                  </a:txBody>
                  <a:tcPr marL="91450" marR="91450" marT="45725" marB="45725"/>
                </a:tc>
                <a:tc>
                  <a:txBody>
                    <a:bodyPr/>
                    <a:lstStyle/>
                    <a:p>
                      <a:pPr marL="0" marR="0" lvl="0" indent="0" algn="ctr" rtl="0">
                        <a:spcBef>
                          <a:spcPts val="0"/>
                        </a:spcBef>
                        <a:spcAft>
                          <a:spcPts val="0"/>
                        </a:spcAft>
                        <a:buNone/>
                      </a:pPr>
                      <a:r>
                        <a:rPr lang="en-US" sz="2000" dirty="0"/>
                        <a:t>550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0.23</a:t>
                      </a:r>
                      <a:endParaRPr dirty="0"/>
                    </a:p>
                  </a:txBody>
                  <a:tcPr marL="91450" marR="91450" marT="45725" marB="45725"/>
                </a:tc>
                <a:extLst>
                  <a:ext uri="{0D108BD9-81ED-4DB2-BD59-A6C34878D82A}">
                    <a16:rowId xmlns:a16="http://schemas.microsoft.com/office/drawing/2014/main" val="10006"/>
                  </a:ext>
                </a:extLst>
              </a:tr>
              <a:tr h="343550">
                <a:tc>
                  <a:txBody>
                    <a:bodyPr/>
                    <a:lstStyle/>
                    <a:p>
                      <a:pPr marL="0" marR="0" lvl="0" indent="0" algn="l" rtl="0">
                        <a:spcBef>
                          <a:spcPts val="0"/>
                        </a:spcBef>
                        <a:spcAft>
                          <a:spcPts val="0"/>
                        </a:spcAft>
                        <a:buNone/>
                      </a:pPr>
                      <a:r>
                        <a:rPr lang="en-US" sz="2000" dirty="0"/>
                        <a:t>Aug 6</a:t>
                      </a:r>
                      <a:endParaRPr dirty="0"/>
                    </a:p>
                  </a:txBody>
                  <a:tcPr marL="91450" marR="91450" marT="45725" marB="45725"/>
                </a:tc>
                <a:tc>
                  <a:txBody>
                    <a:bodyPr/>
                    <a:lstStyle/>
                    <a:p>
                      <a:pPr marL="0" marR="0" lvl="0" indent="0" algn="ctr" rtl="0">
                        <a:spcBef>
                          <a:spcPts val="0"/>
                        </a:spcBef>
                        <a:spcAft>
                          <a:spcPts val="0"/>
                        </a:spcAft>
                        <a:buNone/>
                      </a:pPr>
                      <a:r>
                        <a:rPr lang="en-US" sz="2000" dirty="0"/>
                        <a:t>450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1.7</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0.29</a:t>
                      </a:r>
                      <a:endParaRPr dirty="0"/>
                    </a:p>
                  </a:txBody>
                  <a:tcPr marL="91450" marR="91450" marT="45725" marB="45725"/>
                </a:tc>
                <a:extLst>
                  <a:ext uri="{0D108BD9-81ED-4DB2-BD59-A6C34878D82A}">
                    <a16:rowId xmlns:a16="http://schemas.microsoft.com/office/drawing/2014/main" val="10007"/>
                  </a:ext>
                </a:extLst>
              </a:tr>
              <a:tr h="343550">
                <a:tc>
                  <a:txBody>
                    <a:bodyPr/>
                    <a:lstStyle/>
                    <a:p>
                      <a:pPr marL="0" marR="0" lvl="0" indent="0" algn="l" rtl="0">
                        <a:spcBef>
                          <a:spcPts val="0"/>
                        </a:spcBef>
                        <a:spcAft>
                          <a:spcPts val="0"/>
                        </a:spcAft>
                        <a:buNone/>
                      </a:pPr>
                      <a:r>
                        <a:rPr lang="en-US" sz="2000" dirty="0"/>
                        <a:t>Aug 15</a:t>
                      </a:r>
                      <a:endParaRPr dirty="0"/>
                    </a:p>
                  </a:txBody>
                  <a:tcPr marL="91450" marR="91450" marT="45725" marB="45725"/>
                </a:tc>
                <a:tc>
                  <a:txBody>
                    <a:bodyPr/>
                    <a:lstStyle/>
                    <a:p>
                      <a:pPr marL="0" marR="0" lvl="0" indent="0" algn="ctr" rtl="0">
                        <a:spcBef>
                          <a:spcPts val="0"/>
                        </a:spcBef>
                        <a:spcAft>
                          <a:spcPts val="0"/>
                        </a:spcAft>
                        <a:buNone/>
                      </a:pPr>
                      <a:r>
                        <a:rPr lang="en-US" sz="2000" dirty="0"/>
                        <a:t>750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1.9</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0.32</a:t>
                      </a:r>
                      <a:endParaRPr dirty="0"/>
                    </a:p>
                  </a:txBody>
                  <a:tcPr marL="91450" marR="91450" marT="45725" marB="45725"/>
                </a:tc>
                <a:extLst>
                  <a:ext uri="{0D108BD9-81ED-4DB2-BD59-A6C34878D82A}">
                    <a16:rowId xmlns:a16="http://schemas.microsoft.com/office/drawing/2014/main" val="10008"/>
                  </a:ext>
                </a:extLst>
              </a:tr>
              <a:tr h="343550">
                <a:tc>
                  <a:txBody>
                    <a:bodyPr/>
                    <a:lstStyle/>
                    <a:p>
                      <a:pPr marL="0" marR="0" lvl="0" indent="0" algn="l" rtl="0">
                        <a:lnSpc>
                          <a:spcPct val="100000"/>
                        </a:lnSpc>
                        <a:spcBef>
                          <a:spcPts val="0"/>
                        </a:spcBef>
                        <a:spcAft>
                          <a:spcPts val="0"/>
                        </a:spcAft>
                        <a:buClr>
                          <a:schemeClr val="lt1"/>
                        </a:buClr>
                        <a:buSzPts val="2000"/>
                        <a:buFont typeface="Calibri"/>
                        <a:buNone/>
                      </a:pPr>
                      <a:r>
                        <a:rPr lang="en-US" sz="2000" dirty="0"/>
                        <a:t>Aug 23</a:t>
                      </a:r>
                      <a:endParaRPr dirty="0"/>
                    </a:p>
                  </a:txBody>
                  <a:tcPr marL="91450" marR="91450" marT="45725" marB="45725"/>
                </a:tc>
                <a:tc>
                  <a:txBody>
                    <a:bodyPr/>
                    <a:lstStyle/>
                    <a:p>
                      <a:pPr marL="0" marR="0" lvl="0" indent="0" algn="ctr" rtl="0">
                        <a:spcBef>
                          <a:spcPts val="0"/>
                        </a:spcBef>
                        <a:spcAft>
                          <a:spcPts val="0"/>
                        </a:spcAft>
                        <a:buNone/>
                      </a:pPr>
                      <a:r>
                        <a:rPr lang="en-US" sz="2000" dirty="0"/>
                        <a:t>1,600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0.35</a:t>
                      </a:r>
                      <a:endParaRPr dirty="0"/>
                    </a:p>
                  </a:txBody>
                  <a:tcPr marL="91450" marR="91450" marT="45725" marB="45725"/>
                </a:tc>
                <a:extLst>
                  <a:ext uri="{0D108BD9-81ED-4DB2-BD59-A6C34878D82A}">
                    <a16:rowId xmlns:a16="http://schemas.microsoft.com/office/drawing/2014/main" val="10009"/>
                  </a:ext>
                </a:extLst>
              </a:tr>
              <a:tr h="343550">
                <a:tc>
                  <a:txBody>
                    <a:bodyPr/>
                    <a:lstStyle/>
                    <a:p>
                      <a:pPr marL="0" marR="0" lvl="0" indent="0" algn="l" rtl="0">
                        <a:spcBef>
                          <a:spcPts val="0"/>
                        </a:spcBef>
                        <a:spcAft>
                          <a:spcPts val="0"/>
                        </a:spcAft>
                        <a:buNone/>
                      </a:pPr>
                      <a:r>
                        <a:rPr lang="en-US" sz="2000" dirty="0"/>
                        <a:t>Sep 3</a:t>
                      </a:r>
                      <a:endParaRPr dirty="0"/>
                    </a:p>
                  </a:txBody>
                  <a:tcPr marL="91450" marR="91450" marT="45725" marB="45725"/>
                </a:tc>
                <a:tc>
                  <a:txBody>
                    <a:bodyPr/>
                    <a:lstStyle/>
                    <a:p>
                      <a:pPr marL="0" marR="0" lvl="0" indent="0" algn="ctr" rtl="0">
                        <a:spcBef>
                          <a:spcPts val="0"/>
                        </a:spcBef>
                        <a:spcAft>
                          <a:spcPts val="0"/>
                        </a:spcAft>
                        <a:buNone/>
                      </a:pPr>
                      <a:r>
                        <a:rPr lang="en-US" sz="2000" dirty="0"/>
                        <a:t>950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0.30</a:t>
                      </a:r>
                      <a:endParaRPr dirty="0"/>
                    </a:p>
                  </a:txBody>
                  <a:tcPr marL="91450" marR="91450" marT="45725" marB="45725"/>
                </a:tc>
                <a:extLst>
                  <a:ext uri="{0D108BD9-81ED-4DB2-BD59-A6C34878D82A}">
                    <a16:rowId xmlns:a16="http://schemas.microsoft.com/office/drawing/2014/main" val="10010"/>
                  </a:ext>
                </a:extLst>
              </a:tr>
              <a:tr h="343550">
                <a:tc>
                  <a:txBody>
                    <a:bodyPr/>
                    <a:lstStyle/>
                    <a:p>
                      <a:pPr marL="0" marR="0" lvl="0" indent="0" algn="l" rtl="0">
                        <a:spcBef>
                          <a:spcPts val="0"/>
                        </a:spcBef>
                        <a:spcAft>
                          <a:spcPts val="0"/>
                        </a:spcAft>
                        <a:buNone/>
                      </a:pPr>
                      <a:r>
                        <a:rPr lang="en-US" sz="2000" b="1" i="1" dirty="0"/>
                        <a:t>Average</a:t>
                      </a:r>
                      <a:endParaRPr dirty="0"/>
                    </a:p>
                  </a:txBody>
                  <a:tcPr marL="91450" marR="91450" marT="45725" marB="45725"/>
                </a:tc>
                <a:tc>
                  <a:txBody>
                    <a:bodyPr/>
                    <a:lstStyle/>
                    <a:p>
                      <a:pPr marL="0" marR="0" lvl="0" indent="0" algn="ctr" rtl="0">
                        <a:spcBef>
                          <a:spcPts val="0"/>
                        </a:spcBef>
                        <a:spcAft>
                          <a:spcPts val="0"/>
                        </a:spcAft>
                        <a:buNone/>
                      </a:pPr>
                      <a:r>
                        <a:rPr lang="en-US" sz="2000" b="1" i="1" dirty="0"/>
                        <a:t>788</a:t>
                      </a:r>
                      <a:endParaRPr dirty="0"/>
                    </a:p>
                  </a:txBody>
                  <a:tcPr marL="91450" marR="91450" marT="45725" marB="45725"/>
                </a:tc>
                <a:tc>
                  <a:txBody>
                    <a:bodyPr/>
                    <a:lstStyle/>
                    <a:p>
                      <a:pPr marL="0" marR="0" lvl="0" indent="0" algn="ctr" rtl="0">
                        <a:spcBef>
                          <a:spcPts val="0"/>
                        </a:spcBef>
                        <a:spcAft>
                          <a:spcPts val="0"/>
                        </a:spcAft>
                        <a:buNone/>
                      </a:pPr>
                      <a:r>
                        <a:rPr lang="en-US" sz="2000" b="1" i="1" dirty="0"/>
                        <a:t>8</a:t>
                      </a:r>
                      <a:endParaRPr dirty="0"/>
                    </a:p>
                  </a:txBody>
                  <a:tcPr marL="91450" marR="91450" marT="45725" marB="45725"/>
                </a:tc>
                <a:tc>
                  <a:txBody>
                    <a:bodyPr/>
                    <a:lstStyle/>
                    <a:p>
                      <a:pPr marL="0" marR="0" lvl="0" indent="0" algn="ctr" rtl="0">
                        <a:spcBef>
                          <a:spcPts val="0"/>
                        </a:spcBef>
                        <a:spcAft>
                          <a:spcPts val="0"/>
                        </a:spcAft>
                        <a:buNone/>
                      </a:pPr>
                      <a:r>
                        <a:rPr lang="en-US" sz="2000" b="1" i="1" dirty="0"/>
                        <a:t>1.3</a:t>
                      </a:r>
                      <a:endParaRPr dirty="0"/>
                    </a:p>
                  </a:txBody>
                  <a:tcPr marL="91450" marR="91450" marT="45725" marB="45725"/>
                </a:tc>
                <a:tc>
                  <a:txBody>
                    <a:bodyPr/>
                    <a:lstStyle/>
                    <a:p>
                      <a:pPr marL="0" marR="0" lvl="0" indent="0" algn="ctr" rtl="0">
                        <a:spcBef>
                          <a:spcPts val="0"/>
                        </a:spcBef>
                        <a:spcAft>
                          <a:spcPts val="0"/>
                        </a:spcAft>
                        <a:buNone/>
                      </a:pPr>
                      <a:r>
                        <a:rPr lang="en-US" sz="2000" b="1" i="1" dirty="0"/>
                        <a:t>6.9</a:t>
                      </a:r>
                      <a:endParaRPr dirty="0"/>
                    </a:p>
                  </a:txBody>
                  <a:tcPr marL="91450" marR="91450" marT="45725" marB="45725"/>
                </a:tc>
                <a:tc>
                  <a:txBody>
                    <a:bodyPr/>
                    <a:lstStyle/>
                    <a:p>
                      <a:pPr marL="0" marR="0" lvl="0" indent="0" algn="ctr" rtl="0">
                        <a:spcBef>
                          <a:spcPts val="0"/>
                        </a:spcBef>
                        <a:spcAft>
                          <a:spcPts val="0"/>
                        </a:spcAft>
                        <a:buNone/>
                      </a:pPr>
                      <a:r>
                        <a:rPr lang="en-US" sz="2000" b="1" i="1" dirty="0"/>
                        <a:t>0.21</a:t>
                      </a:r>
                      <a:endParaRPr dirty="0"/>
                    </a:p>
                  </a:txBody>
                  <a:tcPr marL="91450" marR="91450" marT="45725" marB="45725"/>
                </a:tc>
                <a:extLst>
                  <a:ext uri="{0D108BD9-81ED-4DB2-BD59-A6C34878D82A}">
                    <a16:rowId xmlns:a16="http://schemas.microsoft.com/office/drawing/2014/main" val="10011"/>
                  </a:ext>
                </a:extLst>
              </a:tr>
            </a:tbl>
          </a:graphicData>
        </a:graphic>
      </p:graphicFrame>
      <p:sp>
        <p:nvSpPr>
          <p:cNvPr id="263" name="Google Shape;263;p14"/>
          <p:cNvSpPr txBox="1"/>
          <p:nvPr/>
        </p:nvSpPr>
        <p:spPr>
          <a:xfrm>
            <a:off x="5498457" y="1012882"/>
            <a:ext cx="6952258" cy="5764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Ten samples were collected and evaluated</a:t>
            </a:r>
            <a:endParaRPr dirty="0"/>
          </a:p>
        </p:txBody>
      </p:sp>
      <p:sp>
        <p:nvSpPr>
          <p:cNvPr id="264" name="Google Shape;264;p14"/>
          <p:cNvSpPr txBox="1"/>
          <p:nvPr/>
        </p:nvSpPr>
        <p:spPr>
          <a:xfrm>
            <a:off x="807748" y="2466778"/>
            <a:ext cx="4115944" cy="96222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590"/>
              <a:buFont typeface="Arial"/>
              <a:buNone/>
            </a:pPr>
            <a:r>
              <a:rPr lang="en-US" sz="2590" dirty="0">
                <a:solidFill>
                  <a:schemeClr val="lt1"/>
                </a:solidFill>
                <a:latin typeface="Calibri"/>
                <a:ea typeface="Calibri"/>
                <a:cs typeface="Calibri"/>
                <a:sym typeface="Calibri"/>
              </a:rPr>
              <a:t>Public drinking water supply has two numeric criteria</a:t>
            </a:r>
            <a:endParaRPr dirty="0"/>
          </a:p>
        </p:txBody>
      </p:sp>
      <p:graphicFrame>
        <p:nvGraphicFramePr>
          <p:cNvPr id="265" name="Google Shape;265;p14"/>
          <p:cNvGraphicFramePr/>
          <p:nvPr/>
        </p:nvGraphicFramePr>
        <p:xfrm>
          <a:off x="234462" y="3551690"/>
          <a:ext cx="5404675" cy="1361475"/>
        </p:xfrm>
        <a:graphic>
          <a:graphicData uri="http://schemas.openxmlformats.org/drawingml/2006/table">
            <a:tbl>
              <a:tblPr firstRow="1" bandRow="1">
                <a:noFill/>
                <a:tableStyleId>{94656C8E-CB28-49FC-AC16-F975BBA54865}</a:tableStyleId>
              </a:tblPr>
              <a:tblGrid>
                <a:gridCol w="1249125">
                  <a:extLst>
                    <a:ext uri="{9D8B030D-6E8A-4147-A177-3AD203B41FA5}">
                      <a16:colId xmlns:a16="http://schemas.microsoft.com/office/drawing/2014/main" val="20000"/>
                    </a:ext>
                  </a:extLst>
                </a:gridCol>
                <a:gridCol w="766800">
                  <a:extLst>
                    <a:ext uri="{9D8B030D-6E8A-4147-A177-3AD203B41FA5}">
                      <a16:colId xmlns:a16="http://schemas.microsoft.com/office/drawing/2014/main" val="20001"/>
                    </a:ext>
                  </a:extLst>
                </a:gridCol>
                <a:gridCol w="754425">
                  <a:extLst>
                    <a:ext uri="{9D8B030D-6E8A-4147-A177-3AD203B41FA5}">
                      <a16:colId xmlns:a16="http://schemas.microsoft.com/office/drawing/2014/main" val="20002"/>
                    </a:ext>
                  </a:extLst>
                </a:gridCol>
                <a:gridCol w="729700">
                  <a:extLst>
                    <a:ext uri="{9D8B030D-6E8A-4147-A177-3AD203B41FA5}">
                      <a16:colId xmlns:a16="http://schemas.microsoft.com/office/drawing/2014/main" val="20003"/>
                    </a:ext>
                  </a:extLst>
                </a:gridCol>
                <a:gridCol w="902850">
                  <a:extLst>
                    <a:ext uri="{9D8B030D-6E8A-4147-A177-3AD203B41FA5}">
                      <a16:colId xmlns:a16="http://schemas.microsoft.com/office/drawing/2014/main" val="20004"/>
                    </a:ext>
                  </a:extLst>
                </a:gridCol>
                <a:gridCol w="1001775">
                  <a:extLst>
                    <a:ext uri="{9D8B030D-6E8A-4147-A177-3AD203B41FA5}">
                      <a16:colId xmlns:a16="http://schemas.microsoft.com/office/drawing/2014/main" val="20005"/>
                    </a:ext>
                  </a:extLst>
                </a:gridCol>
              </a:tblGrid>
              <a:tr h="453825">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Criterion</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453825">
                <a:tc>
                  <a:txBody>
                    <a:bodyPr/>
                    <a:lstStyle/>
                    <a:p>
                      <a:pPr marL="0" marR="0" lvl="0" indent="0" algn="l" rtl="0">
                        <a:spcBef>
                          <a:spcPts val="0"/>
                        </a:spcBef>
                        <a:spcAft>
                          <a:spcPts val="0"/>
                        </a:spcAft>
                        <a:buNone/>
                      </a:pPr>
                      <a:r>
                        <a:rPr lang="en-US" sz="2000" u="none" strike="noStrike" dirty="0"/>
                        <a:t>Cond.</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uS/cm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1,000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453825">
                <a:tc>
                  <a:txBody>
                    <a:bodyPr/>
                    <a:lstStyle/>
                    <a:p>
                      <a:pPr marL="0" marR="0" lvl="0" indent="0" algn="l" rtl="0">
                        <a:spcBef>
                          <a:spcPts val="0"/>
                        </a:spcBef>
                        <a:spcAft>
                          <a:spcPts val="0"/>
                        </a:spcAft>
                        <a:buNone/>
                      </a:pPr>
                      <a:r>
                        <a:rPr lang="en-US" sz="2000" u="none" strike="noStrike" dirty="0"/>
                        <a:t>Nitrate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title"/>
          </p:nvPr>
        </p:nvSpPr>
        <p:spPr>
          <a:xfrm>
            <a:off x="1" y="-456818"/>
            <a:ext cx="12934872"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Salamander Creek: Warmwater Habitat</a:t>
            </a:r>
            <a:endParaRPr dirty="0"/>
          </a:p>
        </p:txBody>
      </p:sp>
      <p:sp>
        <p:nvSpPr>
          <p:cNvPr id="272" name="Google Shape;272;p15"/>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273" name="Google Shape;273;p15"/>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274" name="Google Shape;274;p15"/>
          <p:cNvGraphicFramePr/>
          <p:nvPr/>
        </p:nvGraphicFramePr>
        <p:xfrm>
          <a:off x="6002215" y="1544589"/>
          <a:ext cx="6085425" cy="5059800"/>
        </p:xfrm>
        <a:graphic>
          <a:graphicData uri="http://schemas.openxmlformats.org/drawingml/2006/table">
            <a:tbl>
              <a:tblPr firstRow="1" bandRow="1">
                <a:noFill/>
                <a:tableStyleId>{94656C8E-CB28-49FC-AC16-F975BBA54865}</a:tableStyleId>
              </a:tblPr>
              <a:tblGrid>
                <a:gridCol w="1055075">
                  <a:extLst>
                    <a:ext uri="{9D8B030D-6E8A-4147-A177-3AD203B41FA5}">
                      <a16:colId xmlns:a16="http://schemas.microsoft.com/office/drawing/2014/main" val="20000"/>
                    </a:ext>
                  </a:extLst>
                </a:gridCol>
                <a:gridCol w="1207475">
                  <a:extLst>
                    <a:ext uri="{9D8B030D-6E8A-4147-A177-3AD203B41FA5}">
                      <a16:colId xmlns:a16="http://schemas.microsoft.com/office/drawing/2014/main" val="20001"/>
                    </a:ext>
                  </a:extLst>
                </a:gridCol>
                <a:gridCol w="961300">
                  <a:extLst>
                    <a:ext uri="{9D8B030D-6E8A-4147-A177-3AD203B41FA5}">
                      <a16:colId xmlns:a16="http://schemas.microsoft.com/office/drawing/2014/main" val="20002"/>
                    </a:ext>
                  </a:extLst>
                </a:gridCol>
                <a:gridCol w="961300">
                  <a:extLst>
                    <a:ext uri="{9D8B030D-6E8A-4147-A177-3AD203B41FA5}">
                      <a16:colId xmlns:a16="http://schemas.microsoft.com/office/drawing/2014/main" val="20003"/>
                    </a:ext>
                  </a:extLst>
                </a:gridCol>
                <a:gridCol w="949575">
                  <a:extLst>
                    <a:ext uri="{9D8B030D-6E8A-4147-A177-3AD203B41FA5}">
                      <a16:colId xmlns:a16="http://schemas.microsoft.com/office/drawing/2014/main" val="20004"/>
                    </a:ext>
                  </a:extLst>
                </a:gridCol>
                <a:gridCol w="950700">
                  <a:extLst>
                    <a:ext uri="{9D8B030D-6E8A-4147-A177-3AD203B41FA5}">
                      <a16:colId xmlns:a16="http://schemas.microsoft.com/office/drawing/2014/main" val="20005"/>
                    </a:ext>
                  </a:extLst>
                </a:gridCol>
              </a:tblGrid>
              <a:tr h="618375">
                <a:tc>
                  <a:txBody>
                    <a:bodyPr/>
                    <a:lstStyle/>
                    <a:p>
                      <a:pPr marL="0" marR="0" lvl="0" indent="0" algn="l" rtl="0">
                        <a:spcBef>
                          <a:spcPts val="0"/>
                        </a:spcBef>
                        <a:spcAft>
                          <a:spcPts val="0"/>
                        </a:spcAft>
                        <a:buNone/>
                      </a:pPr>
                      <a:r>
                        <a:rPr lang="en-US" sz="2000" dirty="0"/>
                        <a:t>Date</a:t>
                      </a:r>
                      <a:endParaRPr dirty="0"/>
                    </a:p>
                  </a:txBody>
                  <a:tcPr marL="91450" marR="91450" marT="45725" marB="45725"/>
                </a:tc>
                <a:tc>
                  <a:txBody>
                    <a:bodyPr/>
                    <a:lstStyle/>
                    <a:p>
                      <a:pPr marL="0" marR="0" lvl="0" indent="0" algn="ctr" rtl="0">
                        <a:spcBef>
                          <a:spcPts val="0"/>
                        </a:spcBef>
                        <a:spcAft>
                          <a:spcPts val="0"/>
                        </a:spcAft>
                        <a:buNone/>
                      </a:pPr>
                      <a:r>
                        <a:rPr lang="en-US" sz="2000" dirty="0"/>
                        <a:t>Cond.</a:t>
                      </a:r>
                      <a:endParaRPr dirty="0"/>
                    </a:p>
                    <a:p>
                      <a:pPr marL="0" marR="0" lvl="0" indent="0" algn="ctr" rtl="0">
                        <a:spcBef>
                          <a:spcPts val="0"/>
                        </a:spcBef>
                        <a:spcAft>
                          <a:spcPts val="0"/>
                        </a:spcAft>
                        <a:buNone/>
                      </a:pPr>
                      <a:r>
                        <a:rPr lang="en-US" sz="2000" dirty="0"/>
                        <a:t>(uS/cm)</a:t>
                      </a:r>
                      <a:endParaRPr dirty="0"/>
                    </a:p>
                  </a:txBody>
                  <a:tcPr marL="91450" marR="91450" marT="45725" marB="45725"/>
                </a:tc>
                <a:tc>
                  <a:txBody>
                    <a:bodyPr/>
                    <a:lstStyle/>
                    <a:p>
                      <a:pPr marL="0" marR="0" lvl="0" indent="0" algn="ctr" rtl="0">
                        <a:spcBef>
                          <a:spcPts val="0"/>
                        </a:spcBef>
                        <a:spcAft>
                          <a:spcPts val="0"/>
                        </a:spcAft>
                        <a:buNone/>
                      </a:pPr>
                      <a:r>
                        <a:rPr lang="en-US" sz="2000" dirty="0"/>
                        <a:t>DO</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Nitrate</a:t>
                      </a:r>
                      <a:endParaRPr dirty="0"/>
                    </a:p>
                    <a:p>
                      <a:pPr marL="0" marR="0" lvl="0" indent="0" algn="ctr" rtl="0">
                        <a:spcBef>
                          <a:spcPts val="0"/>
                        </a:spcBef>
                        <a:spcAft>
                          <a:spcPts val="0"/>
                        </a:spcAft>
                        <a:buNone/>
                      </a:pPr>
                      <a:r>
                        <a:rPr lang="en-US" sz="2000" dirty="0"/>
                        <a:t>(mg/L)</a:t>
                      </a:r>
                      <a:endParaRPr dirty="0"/>
                    </a:p>
                  </a:txBody>
                  <a:tcPr marL="91450" marR="91450" marT="45725" marB="45725"/>
                </a:tc>
                <a:tc>
                  <a:txBody>
                    <a:bodyPr/>
                    <a:lstStyle/>
                    <a:p>
                      <a:pPr marL="0" marR="0" lvl="0" indent="0" algn="ctr" rtl="0">
                        <a:spcBef>
                          <a:spcPts val="0"/>
                        </a:spcBef>
                        <a:spcAft>
                          <a:spcPts val="0"/>
                        </a:spcAft>
                        <a:buNone/>
                      </a:pPr>
                      <a:r>
                        <a:rPr lang="en-US" sz="2000" dirty="0"/>
                        <a:t>pH</a:t>
                      </a:r>
                      <a:endParaRPr dirty="0"/>
                    </a:p>
                    <a:p>
                      <a:pPr marL="0" marR="0" lvl="0" indent="0" algn="ctr" rtl="0">
                        <a:spcBef>
                          <a:spcPts val="0"/>
                        </a:spcBef>
                        <a:spcAft>
                          <a:spcPts val="0"/>
                        </a:spcAft>
                        <a:buNone/>
                      </a:pPr>
                      <a:r>
                        <a:rPr lang="en-US" sz="2000" dirty="0"/>
                        <a:t>(SU)</a:t>
                      </a:r>
                      <a:endParaRPr dirty="0"/>
                    </a:p>
                  </a:txBody>
                  <a:tcPr marL="91450" marR="91450" marT="45725" marB="45725"/>
                </a:tc>
                <a:tc>
                  <a:txBody>
                    <a:bodyPr/>
                    <a:lstStyle/>
                    <a:p>
                      <a:pPr marL="0" marR="0" lvl="0" indent="0" algn="ctr" rtl="0">
                        <a:spcBef>
                          <a:spcPts val="0"/>
                        </a:spcBef>
                        <a:spcAft>
                          <a:spcPts val="0"/>
                        </a:spcAft>
                        <a:buNone/>
                      </a:pPr>
                      <a:r>
                        <a:rPr lang="en-US" sz="2000" dirty="0"/>
                        <a:t>TP</a:t>
                      </a:r>
                      <a:endParaRPr dirty="0"/>
                    </a:p>
                    <a:p>
                      <a:pPr marL="0" marR="0" lvl="0" indent="0" algn="ctr" rtl="0">
                        <a:spcBef>
                          <a:spcPts val="0"/>
                        </a:spcBef>
                        <a:spcAft>
                          <a:spcPts val="0"/>
                        </a:spcAft>
                        <a:buNone/>
                      </a:pPr>
                      <a:r>
                        <a:rPr lang="en-US" sz="2000" dirty="0"/>
                        <a:t>(mg/L)</a:t>
                      </a:r>
                      <a:endParaRPr dirty="0"/>
                    </a:p>
                  </a:txBody>
                  <a:tcPr marL="91450" marR="91450" marT="45725" marB="45725"/>
                </a:tc>
                <a:extLst>
                  <a:ext uri="{0D108BD9-81ED-4DB2-BD59-A6C34878D82A}">
                    <a16:rowId xmlns:a16="http://schemas.microsoft.com/office/drawing/2014/main" val="10000"/>
                  </a:ext>
                </a:extLst>
              </a:tr>
              <a:tr h="343550">
                <a:tc>
                  <a:txBody>
                    <a:bodyPr/>
                    <a:lstStyle/>
                    <a:p>
                      <a:pPr marL="0" marR="0" lvl="0" indent="0" algn="l" rtl="0">
                        <a:spcBef>
                          <a:spcPts val="0"/>
                        </a:spcBef>
                        <a:spcAft>
                          <a:spcPts val="0"/>
                        </a:spcAft>
                        <a:buNone/>
                      </a:pPr>
                      <a:r>
                        <a:rPr lang="en-US" sz="2000" dirty="0"/>
                        <a:t>May 23</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0.8</a:t>
                      </a:r>
                      <a:endParaRPr dirty="0"/>
                    </a:p>
                  </a:txBody>
                  <a:tcPr marL="91450" marR="91450" marT="45725" marB="45725"/>
                </a:tc>
                <a:tc>
                  <a:txBody>
                    <a:bodyPr/>
                    <a:lstStyle/>
                    <a:p>
                      <a:pPr marL="0" marR="0" lvl="0" indent="0" algn="ctr" rtl="0">
                        <a:spcBef>
                          <a:spcPts val="0"/>
                        </a:spcBef>
                        <a:spcAft>
                          <a:spcPts val="0"/>
                        </a:spcAft>
                        <a:buNone/>
                      </a:pPr>
                      <a:r>
                        <a:rPr lang="en-US" sz="2000" dirty="0"/>
                        <a:t>7.1</a:t>
                      </a:r>
                      <a:endParaRPr dirty="0"/>
                    </a:p>
                  </a:txBody>
                  <a:tcPr marL="91450" marR="91450" marT="45725" marB="45725"/>
                </a:tc>
                <a:tc>
                  <a:txBody>
                    <a:bodyPr/>
                    <a:lstStyle/>
                    <a:p>
                      <a:pPr marL="0" marR="0" lvl="0" indent="0" algn="ctr" rtl="0">
                        <a:spcBef>
                          <a:spcPts val="0"/>
                        </a:spcBef>
                        <a:spcAft>
                          <a:spcPts val="0"/>
                        </a:spcAft>
                        <a:buNone/>
                      </a:pPr>
                      <a:r>
                        <a:rPr lang="en-US" sz="2000" dirty="0"/>
                        <a:t>0.08</a:t>
                      </a:r>
                      <a:endParaRPr dirty="0"/>
                    </a:p>
                  </a:txBody>
                  <a:tcPr marL="91450" marR="91450" marT="45725" marB="45725"/>
                </a:tc>
                <a:extLst>
                  <a:ext uri="{0D108BD9-81ED-4DB2-BD59-A6C34878D82A}">
                    <a16:rowId xmlns:a16="http://schemas.microsoft.com/office/drawing/2014/main" val="10001"/>
                  </a:ext>
                </a:extLst>
              </a:tr>
              <a:tr h="343550">
                <a:tc>
                  <a:txBody>
                    <a:bodyPr/>
                    <a:lstStyle/>
                    <a:p>
                      <a:pPr marL="0" marR="0" lvl="0" indent="0" algn="l" rtl="0">
                        <a:spcBef>
                          <a:spcPts val="0"/>
                        </a:spcBef>
                        <a:spcAft>
                          <a:spcPts val="0"/>
                        </a:spcAft>
                        <a:buNone/>
                      </a:pPr>
                      <a:r>
                        <a:rPr lang="en-US" sz="2000" dirty="0"/>
                        <a:t>Jun 9</a:t>
                      </a:r>
                      <a:endParaRPr dirty="0"/>
                    </a:p>
                  </a:txBody>
                  <a:tcPr marL="91450" marR="91450" marT="45725" marB="45725"/>
                </a:tc>
                <a:tc>
                  <a:txBody>
                    <a:bodyPr/>
                    <a:lstStyle/>
                    <a:p>
                      <a:pPr marL="0" marR="0" lvl="0" indent="0" algn="ctr" rtl="0">
                        <a:spcBef>
                          <a:spcPts val="0"/>
                        </a:spcBef>
                        <a:spcAft>
                          <a:spcPts val="0"/>
                        </a:spcAft>
                        <a:buNone/>
                      </a:pPr>
                      <a:r>
                        <a:rPr lang="en-US" sz="2000" dirty="0"/>
                        <a:t>800</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0.09</a:t>
                      </a:r>
                      <a:endParaRPr dirty="0"/>
                    </a:p>
                  </a:txBody>
                  <a:tcPr marL="91450" marR="91450" marT="45725" marB="45725"/>
                </a:tc>
                <a:extLst>
                  <a:ext uri="{0D108BD9-81ED-4DB2-BD59-A6C34878D82A}">
                    <a16:rowId xmlns:a16="http://schemas.microsoft.com/office/drawing/2014/main" val="10002"/>
                  </a:ext>
                </a:extLst>
              </a:tr>
              <a:tr h="343550">
                <a:tc>
                  <a:txBody>
                    <a:bodyPr/>
                    <a:lstStyle/>
                    <a:p>
                      <a:pPr marL="0" marR="0" lvl="0" indent="0" algn="l" rtl="0">
                        <a:spcBef>
                          <a:spcPts val="0"/>
                        </a:spcBef>
                        <a:spcAft>
                          <a:spcPts val="0"/>
                        </a:spcAft>
                        <a:buNone/>
                      </a:pPr>
                      <a:r>
                        <a:rPr lang="en-US" sz="2000" dirty="0"/>
                        <a:t>Jun 24</a:t>
                      </a:r>
                      <a:endParaRPr dirty="0"/>
                    </a:p>
                  </a:txBody>
                  <a:tcPr marL="91450" marR="91450" marT="45725" marB="45725"/>
                </a:tc>
                <a:tc>
                  <a:txBody>
                    <a:bodyPr/>
                    <a:lstStyle/>
                    <a:p>
                      <a:pPr marL="0" marR="0" lvl="0" indent="0" algn="ctr" rtl="0">
                        <a:spcBef>
                          <a:spcPts val="0"/>
                        </a:spcBef>
                        <a:spcAft>
                          <a:spcPts val="0"/>
                        </a:spcAft>
                        <a:buNone/>
                      </a:pPr>
                      <a:r>
                        <a:rPr lang="en-US" sz="2000" dirty="0"/>
                        <a:t>1,000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1.2</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0.14</a:t>
                      </a:r>
                      <a:endParaRPr dirty="0"/>
                    </a:p>
                  </a:txBody>
                  <a:tcPr marL="91450" marR="91450" marT="45725" marB="45725"/>
                </a:tc>
                <a:extLst>
                  <a:ext uri="{0D108BD9-81ED-4DB2-BD59-A6C34878D82A}">
                    <a16:rowId xmlns:a16="http://schemas.microsoft.com/office/drawing/2014/main" val="10003"/>
                  </a:ext>
                </a:extLst>
              </a:tr>
              <a:tr h="343550">
                <a:tc>
                  <a:txBody>
                    <a:bodyPr/>
                    <a:lstStyle/>
                    <a:p>
                      <a:pPr marL="0" marR="0" lvl="0" indent="0" algn="l" rtl="0">
                        <a:spcBef>
                          <a:spcPts val="0"/>
                        </a:spcBef>
                        <a:spcAft>
                          <a:spcPts val="0"/>
                        </a:spcAft>
                        <a:buNone/>
                      </a:pPr>
                      <a:r>
                        <a:rPr lang="en-US" sz="2000" dirty="0"/>
                        <a:t>Jul 1</a:t>
                      </a:r>
                      <a:endParaRPr dirty="0"/>
                    </a:p>
                  </a:txBody>
                  <a:tcPr marL="91450" marR="91450" marT="45725" marB="45725"/>
                </a:tc>
                <a:tc>
                  <a:txBody>
                    <a:bodyPr/>
                    <a:lstStyle/>
                    <a:p>
                      <a:pPr marL="0" marR="0" lvl="0" indent="0" algn="ctr" rtl="0">
                        <a:spcBef>
                          <a:spcPts val="0"/>
                        </a:spcBef>
                        <a:spcAft>
                          <a:spcPts val="0"/>
                        </a:spcAft>
                        <a:buNone/>
                      </a:pPr>
                      <a:r>
                        <a:rPr lang="en-US" sz="2000" dirty="0"/>
                        <a:t>600</a:t>
                      </a:r>
                      <a:endParaRPr dirty="0"/>
                    </a:p>
                  </a:txBody>
                  <a:tcPr marL="91450" marR="91450" marT="45725" marB="45725"/>
                </a:tc>
                <a:tc>
                  <a:txBody>
                    <a:bodyPr/>
                    <a:lstStyle/>
                    <a:p>
                      <a:pPr marL="0" marR="0" lvl="0" indent="0" algn="ctr" rtl="0">
                        <a:spcBef>
                          <a:spcPts val="0"/>
                        </a:spcBef>
                        <a:spcAft>
                          <a:spcPts val="0"/>
                        </a:spcAft>
                        <a:buNone/>
                      </a:pPr>
                      <a:r>
                        <a:rPr lang="en-US" sz="2000" dirty="0"/>
                        <a:t>10</a:t>
                      </a:r>
                      <a:endParaRPr dirty="0"/>
                    </a:p>
                  </a:txBody>
                  <a:tcPr marL="91450" marR="91450" marT="45725" marB="45725"/>
                </a:tc>
                <a:tc>
                  <a:txBody>
                    <a:bodyPr/>
                    <a:lstStyle/>
                    <a:p>
                      <a:pPr marL="0" marR="0" lvl="0" indent="0" algn="ctr" rtl="0">
                        <a:spcBef>
                          <a:spcPts val="0"/>
                        </a:spcBef>
                        <a:spcAft>
                          <a:spcPts val="0"/>
                        </a:spcAft>
                        <a:buNone/>
                      </a:pPr>
                      <a:r>
                        <a:rPr lang="en-US" sz="2000" dirty="0"/>
                        <a:t>1.6</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0.15</a:t>
                      </a:r>
                      <a:endParaRPr dirty="0"/>
                    </a:p>
                  </a:txBody>
                  <a:tcPr marL="91450" marR="91450" marT="45725" marB="45725"/>
                </a:tc>
                <a:extLst>
                  <a:ext uri="{0D108BD9-81ED-4DB2-BD59-A6C34878D82A}">
                    <a16:rowId xmlns:a16="http://schemas.microsoft.com/office/drawing/2014/main" val="10004"/>
                  </a:ext>
                </a:extLst>
              </a:tr>
              <a:tr h="343550">
                <a:tc>
                  <a:txBody>
                    <a:bodyPr/>
                    <a:lstStyle/>
                    <a:p>
                      <a:pPr marL="0" marR="0" lvl="0" indent="0" algn="l" rtl="0">
                        <a:spcBef>
                          <a:spcPts val="0"/>
                        </a:spcBef>
                        <a:spcAft>
                          <a:spcPts val="0"/>
                        </a:spcAft>
                        <a:buNone/>
                      </a:pPr>
                      <a:r>
                        <a:rPr lang="en-US" sz="2000" dirty="0"/>
                        <a:t>Jul 15</a:t>
                      </a:r>
                      <a:endParaRPr dirty="0"/>
                    </a:p>
                  </a:txBody>
                  <a:tcPr marL="91450" marR="91450" marT="45725" marB="45725"/>
                </a:tc>
                <a:tc>
                  <a:txBody>
                    <a:bodyPr/>
                    <a:lstStyle/>
                    <a:p>
                      <a:pPr marL="0" marR="0" lvl="0" indent="0" algn="ctr" rtl="0">
                        <a:spcBef>
                          <a:spcPts val="0"/>
                        </a:spcBef>
                        <a:spcAft>
                          <a:spcPts val="0"/>
                        </a:spcAft>
                        <a:buNone/>
                      </a:pPr>
                      <a:r>
                        <a:rPr lang="en-US" sz="2000" dirty="0"/>
                        <a:t>575</a:t>
                      </a:r>
                      <a:endParaRPr dirty="0"/>
                    </a:p>
                  </a:txBody>
                  <a:tcPr marL="91450" marR="91450" marT="45725" marB="45725"/>
                </a:tc>
                <a:tc>
                  <a:txBody>
                    <a:bodyPr/>
                    <a:lstStyle/>
                    <a:p>
                      <a:pPr marL="0" marR="0" lvl="0" indent="0" algn="ctr" rtl="0">
                        <a:spcBef>
                          <a:spcPts val="0"/>
                        </a:spcBef>
                        <a:spcAft>
                          <a:spcPts val="0"/>
                        </a:spcAft>
                        <a:buNone/>
                      </a:pPr>
                      <a:r>
                        <a:rPr lang="en-US" sz="2000" dirty="0"/>
                        <a:t>9</a:t>
                      </a:r>
                      <a:endParaRPr dirty="0"/>
                    </a:p>
                  </a:txBody>
                  <a:tcPr marL="91450" marR="91450" marT="45725" marB="45725"/>
                </a:tc>
                <a:tc>
                  <a:txBody>
                    <a:bodyPr/>
                    <a:lstStyle/>
                    <a:p>
                      <a:pPr marL="0" marR="0" lvl="0" indent="0" algn="ctr" rtl="0">
                        <a:spcBef>
                          <a:spcPts val="0"/>
                        </a:spcBef>
                        <a:spcAft>
                          <a:spcPts val="0"/>
                        </a:spcAft>
                        <a:buNone/>
                      </a:pPr>
                      <a:r>
                        <a:rPr lang="en-US" sz="2000" dirty="0"/>
                        <a:t>1.8</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0.19</a:t>
                      </a:r>
                      <a:endParaRPr dirty="0"/>
                    </a:p>
                  </a:txBody>
                  <a:tcPr marL="91450" marR="91450" marT="45725" marB="45725"/>
                </a:tc>
                <a:extLst>
                  <a:ext uri="{0D108BD9-81ED-4DB2-BD59-A6C34878D82A}">
                    <a16:rowId xmlns:a16="http://schemas.microsoft.com/office/drawing/2014/main" val="10005"/>
                  </a:ext>
                </a:extLst>
              </a:tr>
              <a:tr h="343550">
                <a:tc>
                  <a:txBody>
                    <a:bodyPr/>
                    <a:lstStyle/>
                    <a:p>
                      <a:pPr marL="0" marR="0" lvl="0" indent="0" algn="l" rtl="0">
                        <a:spcBef>
                          <a:spcPts val="0"/>
                        </a:spcBef>
                        <a:spcAft>
                          <a:spcPts val="0"/>
                        </a:spcAft>
                        <a:buNone/>
                      </a:pPr>
                      <a:r>
                        <a:rPr lang="en-US" sz="2000" dirty="0"/>
                        <a:t>Jul 29</a:t>
                      </a:r>
                      <a:endParaRPr dirty="0"/>
                    </a:p>
                  </a:txBody>
                  <a:tcPr marL="91450" marR="91450" marT="45725" marB="45725"/>
                </a:tc>
                <a:tc>
                  <a:txBody>
                    <a:bodyPr/>
                    <a:lstStyle/>
                    <a:p>
                      <a:pPr marL="0" marR="0" lvl="0" indent="0" algn="ctr" rtl="0">
                        <a:spcBef>
                          <a:spcPts val="0"/>
                        </a:spcBef>
                        <a:spcAft>
                          <a:spcPts val="0"/>
                        </a:spcAft>
                        <a:buNone/>
                      </a:pPr>
                      <a:r>
                        <a:rPr lang="en-US" sz="2000" dirty="0"/>
                        <a:t>550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0.23</a:t>
                      </a:r>
                      <a:endParaRPr dirty="0"/>
                    </a:p>
                  </a:txBody>
                  <a:tcPr marL="91450" marR="91450" marT="45725" marB="45725"/>
                </a:tc>
                <a:extLst>
                  <a:ext uri="{0D108BD9-81ED-4DB2-BD59-A6C34878D82A}">
                    <a16:rowId xmlns:a16="http://schemas.microsoft.com/office/drawing/2014/main" val="10006"/>
                  </a:ext>
                </a:extLst>
              </a:tr>
              <a:tr h="343550">
                <a:tc>
                  <a:txBody>
                    <a:bodyPr/>
                    <a:lstStyle/>
                    <a:p>
                      <a:pPr marL="0" marR="0" lvl="0" indent="0" algn="l" rtl="0">
                        <a:spcBef>
                          <a:spcPts val="0"/>
                        </a:spcBef>
                        <a:spcAft>
                          <a:spcPts val="0"/>
                        </a:spcAft>
                        <a:buNone/>
                      </a:pPr>
                      <a:r>
                        <a:rPr lang="en-US" sz="2000" dirty="0"/>
                        <a:t>Aug 6</a:t>
                      </a:r>
                      <a:endParaRPr dirty="0"/>
                    </a:p>
                  </a:txBody>
                  <a:tcPr marL="91450" marR="91450" marT="45725" marB="45725"/>
                </a:tc>
                <a:tc>
                  <a:txBody>
                    <a:bodyPr/>
                    <a:lstStyle/>
                    <a:p>
                      <a:pPr marL="0" marR="0" lvl="0" indent="0" algn="ctr" rtl="0">
                        <a:spcBef>
                          <a:spcPts val="0"/>
                        </a:spcBef>
                        <a:spcAft>
                          <a:spcPts val="0"/>
                        </a:spcAft>
                        <a:buNone/>
                      </a:pPr>
                      <a:r>
                        <a:rPr lang="en-US" sz="2000" dirty="0"/>
                        <a:t>450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1.7</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0.29</a:t>
                      </a:r>
                      <a:endParaRPr dirty="0"/>
                    </a:p>
                  </a:txBody>
                  <a:tcPr marL="91450" marR="91450" marT="45725" marB="45725"/>
                </a:tc>
                <a:extLst>
                  <a:ext uri="{0D108BD9-81ED-4DB2-BD59-A6C34878D82A}">
                    <a16:rowId xmlns:a16="http://schemas.microsoft.com/office/drawing/2014/main" val="10007"/>
                  </a:ext>
                </a:extLst>
              </a:tr>
              <a:tr h="343550">
                <a:tc>
                  <a:txBody>
                    <a:bodyPr/>
                    <a:lstStyle/>
                    <a:p>
                      <a:pPr marL="0" marR="0" lvl="0" indent="0" algn="l" rtl="0">
                        <a:spcBef>
                          <a:spcPts val="0"/>
                        </a:spcBef>
                        <a:spcAft>
                          <a:spcPts val="0"/>
                        </a:spcAft>
                        <a:buNone/>
                      </a:pPr>
                      <a:r>
                        <a:rPr lang="en-US" sz="2000" dirty="0"/>
                        <a:t>Aug 15</a:t>
                      </a:r>
                      <a:endParaRPr dirty="0"/>
                    </a:p>
                  </a:txBody>
                  <a:tcPr marL="91450" marR="91450" marT="45725" marB="45725"/>
                </a:tc>
                <a:tc>
                  <a:txBody>
                    <a:bodyPr/>
                    <a:lstStyle/>
                    <a:p>
                      <a:pPr marL="0" marR="0" lvl="0" indent="0" algn="ctr" rtl="0">
                        <a:spcBef>
                          <a:spcPts val="0"/>
                        </a:spcBef>
                        <a:spcAft>
                          <a:spcPts val="0"/>
                        </a:spcAft>
                        <a:buNone/>
                      </a:pPr>
                      <a:r>
                        <a:rPr lang="en-US" sz="2000" dirty="0"/>
                        <a:t>750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1.9</a:t>
                      </a:r>
                      <a:endParaRPr dirty="0"/>
                    </a:p>
                  </a:txBody>
                  <a:tcPr marL="91450" marR="91450" marT="45725" marB="45725"/>
                </a:tc>
                <a:tc>
                  <a:txBody>
                    <a:bodyPr/>
                    <a:lstStyle/>
                    <a:p>
                      <a:pPr marL="0" marR="0" lvl="0" indent="0" algn="ctr" rtl="0">
                        <a:spcBef>
                          <a:spcPts val="0"/>
                        </a:spcBef>
                        <a:spcAft>
                          <a:spcPts val="0"/>
                        </a:spcAft>
                        <a:buNone/>
                      </a:pPr>
                      <a:r>
                        <a:rPr lang="en-US" sz="2000" dirty="0"/>
                        <a:t>6.7</a:t>
                      </a:r>
                      <a:endParaRPr dirty="0"/>
                    </a:p>
                  </a:txBody>
                  <a:tcPr marL="91450" marR="91450" marT="45725" marB="45725"/>
                </a:tc>
                <a:tc>
                  <a:txBody>
                    <a:bodyPr/>
                    <a:lstStyle/>
                    <a:p>
                      <a:pPr marL="0" marR="0" lvl="0" indent="0" algn="ctr" rtl="0">
                        <a:spcBef>
                          <a:spcPts val="0"/>
                        </a:spcBef>
                        <a:spcAft>
                          <a:spcPts val="0"/>
                        </a:spcAft>
                        <a:buNone/>
                      </a:pPr>
                      <a:r>
                        <a:rPr lang="en-US" sz="2000" dirty="0"/>
                        <a:t>0.32</a:t>
                      </a:r>
                      <a:endParaRPr dirty="0"/>
                    </a:p>
                  </a:txBody>
                  <a:tcPr marL="91450" marR="91450" marT="45725" marB="45725"/>
                </a:tc>
                <a:extLst>
                  <a:ext uri="{0D108BD9-81ED-4DB2-BD59-A6C34878D82A}">
                    <a16:rowId xmlns:a16="http://schemas.microsoft.com/office/drawing/2014/main" val="10008"/>
                  </a:ext>
                </a:extLst>
              </a:tr>
              <a:tr h="343550">
                <a:tc>
                  <a:txBody>
                    <a:bodyPr/>
                    <a:lstStyle/>
                    <a:p>
                      <a:pPr marL="0" marR="0" lvl="0" indent="0" algn="l" rtl="0">
                        <a:lnSpc>
                          <a:spcPct val="100000"/>
                        </a:lnSpc>
                        <a:spcBef>
                          <a:spcPts val="0"/>
                        </a:spcBef>
                        <a:spcAft>
                          <a:spcPts val="0"/>
                        </a:spcAft>
                        <a:buClr>
                          <a:schemeClr val="lt1"/>
                        </a:buClr>
                        <a:buSzPts val="2000"/>
                        <a:buFont typeface="Calibri"/>
                        <a:buNone/>
                      </a:pPr>
                      <a:r>
                        <a:rPr lang="en-US" sz="2000" dirty="0"/>
                        <a:t>Aug 23</a:t>
                      </a:r>
                      <a:endParaRPr dirty="0"/>
                    </a:p>
                  </a:txBody>
                  <a:tcPr marL="91450" marR="91450" marT="45725" marB="45725"/>
                </a:tc>
                <a:tc>
                  <a:txBody>
                    <a:bodyPr/>
                    <a:lstStyle/>
                    <a:p>
                      <a:pPr marL="0" marR="0" lvl="0" indent="0" algn="ctr" rtl="0">
                        <a:spcBef>
                          <a:spcPts val="0"/>
                        </a:spcBef>
                        <a:spcAft>
                          <a:spcPts val="0"/>
                        </a:spcAft>
                        <a:buNone/>
                      </a:pPr>
                      <a:r>
                        <a:rPr lang="en-US" sz="2000" dirty="0"/>
                        <a:t>1,600</a:t>
                      </a:r>
                      <a:endParaRPr dirty="0"/>
                    </a:p>
                  </a:txBody>
                  <a:tcPr marL="91450" marR="91450" marT="45725" marB="45725"/>
                </a:tc>
                <a:tc>
                  <a:txBody>
                    <a:bodyPr/>
                    <a:lstStyle/>
                    <a:p>
                      <a:pPr marL="0" marR="0" lvl="0" indent="0" algn="ctr" rtl="0">
                        <a:spcBef>
                          <a:spcPts val="0"/>
                        </a:spcBef>
                        <a:spcAft>
                          <a:spcPts val="0"/>
                        </a:spcAft>
                        <a:buNone/>
                      </a:pPr>
                      <a:r>
                        <a:rPr lang="en-US" sz="2000" dirty="0"/>
                        <a:t>7</a:t>
                      </a:r>
                      <a:endParaRPr dirty="0"/>
                    </a:p>
                  </a:txBody>
                  <a:tcPr marL="91450" marR="91450" marT="45725" marB="45725"/>
                </a:tc>
                <a:tc>
                  <a:txBody>
                    <a:bodyPr/>
                    <a:lstStyle/>
                    <a:p>
                      <a:pPr marL="0" marR="0" lvl="0" indent="0" algn="ctr" rtl="0">
                        <a:spcBef>
                          <a:spcPts val="0"/>
                        </a:spcBef>
                        <a:spcAft>
                          <a:spcPts val="0"/>
                        </a:spcAft>
                        <a:buNone/>
                      </a:pPr>
                      <a:r>
                        <a:rPr lang="en-US" sz="2000" dirty="0"/>
                        <a:t>1.3</a:t>
                      </a:r>
                      <a:endParaRPr dirty="0"/>
                    </a:p>
                  </a:txBody>
                  <a:tcPr marL="91450" marR="91450" marT="45725" marB="45725"/>
                </a:tc>
                <a:tc>
                  <a:txBody>
                    <a:bodyPr/>
                    <a:lstStyle/>
                    <a:p>
                      <a:pPr marL="0" marR="0" lvl="0" indent="0" algn="ctr" rtl="0">
                        <a:spcBef>
                          <a:spcPts val="0"/>
                        </a:spcBef>
                        <a:spcAft>
                          <a:spcPts val="0"/>
                        </a:spcAft>
                        <a:buNone/>
                      </a:pPr>
                      <a:r>
                        <a:rPr lang="en-US" sz="2000" dirty="0"/>
                        <a:t>6.8</a:t>
                      </a:r>
                      <a:endParaRPr dirty="0"/>
                    </a:p>
                  </a:txBody>
                  <a:tcPr marL="91450" marR="91450" marT="45725" marB="45725"/>
                </a:tc>
                <a:tc>
                  <a:txBody>
                    <a:bodyPr/>
                    <a:lstStyle/>
                    <a:p>
                      <a:pPr marL="0" marR="0" lvl="0" indent="0" algn="ctr" rtl="0">
                        <a:spcBef>
                          <a:spcPts val="0"/>
                        </a:spcBef>
                        <a:spcAft>
                          <a:spcPts val="0"/>
                        </a:spcAft>
                        <a:buNone/>
                      </a:pPr>
                      <a:r>
                        <a:rPr lang="en-US" sz="2000" dirty="0"/>
                        <a:t>0.35</a:t>
                      </a:r>
                      <a:endParaRPr dirty="0"/>
                    </a:p>
                  </a:txBody>
                  <a:tcPr marL="91450" marR="91450" marT="45725" marB="45725"/>
                </a:tc>
                <a:extLst>
                  <a:ext uri="{0D108BD9-81ED-4DB2-BD59-A6C34878D82A}">
                    <a16:rowId xmlns:a16="http://schemas.microsoft.com/office/drawing/2014/main" val="10009"/>
                  </a:ext>
                </a:extLst>
              </a:tr>
              <a:tr h="343550">
                <a:tc>
                  <a:txBody>
                    <a:bodyPr/>
                    <a:lstStyle/>
                    <a:p>
                      <a:pPr marL="0" marR="0" lvl="0" indent="0" algn="l" rtl="0">
                        <a:spcBef>
                          <a:spcPts val="0"/>
                        </a:spcBef>
                        <a:spcAft>
                          <a:spcPts val="0"/>
                        </a:spcAft>
                        <a:buNone/>
                      </a:pPr>
                      <a:r>
                        <a:rPr lang="en-US" sz="2000" dirty="0"/>
                        <a:t>Sep 3</a:t>
                      </a:r>
                      <a:endParaRPr dirty="0"/>
                    </a:p>
                  </a:txBody>
                  <a:tcPr marL="91450" marR="91450" marT="45725" marB="45725"/>
                </a:tc>
                <a:tc>
                  <a:txBody>
                    <a:bodyPr/>
                    <a:lstStyle/>
                    <a:p>
                      <a:pPr marL="0" marR="0" lvl="0" indent="0" algn="ctr" rtl="0">
                        <a:spcBef>
                          <a:spcPts val="0"/>
                        </a:spcBef>
                        <a:spcAft>
                          <a:spcPts val="0"/>
                        </a:spcAft>
                        <a:buNone/>
                      </a:pPr>
                      <a:r>
                        <a:rPr lang="en-US" sz="2000" dirty="0"/>
                        <a:t>950</a:t>
                      </a:r>
                      <a:endParaRPr dirty="0"/>
                    </a:p>
                  </a:txBody>
                  <a:tcPr marL="91450" marR="91450" marT="45725" marB="45725"/>
                </a:tc>
                <a:tc>
                  <a:txBody>
                    <a:bodyPr/>
                    <a:lstStyle/>
                    <a:p>
                      <a:pPr marL="0" marR="0" lvl="0" indent="0" algn="ctr" rtl="0">
                        <a:spcBef>
                          <a:spcPts val="0"/>
                        </a:spcBef>
                        <a:spcAft>
                          <a:spcPts val="0"/>
                        </a:spcAft>
                        <a:buNone/>
                      </a:pPr>
                      <a:r>
                        <a:rPr lang="en-US" sz="2000" dirty="0"/>
                        <a:t>6</a:t>
                      </a:r>
                      <a:endParaRPr dirty="0"/>
                    </a:p>
                  </a:txBody>
                  <a:tcPr marL="91450" marR="91450" marT="45725" marB="45725"/>
                </a:tc>
                <a:tc>
                  <a:txBody>
                    <a:bodyPr/>
                    <a:lstStyle/>
                    <a:p>
                      <a:pPr marL="0" marR="0" lvl="0" indent="0" algn="ctr" rtl="0">
                        <a:spcBef>
                          <a:spcPts val="0"/>
                        </a:spcBef>
                        <a:spcAft>
                          <a:spcPts val="0"/>
                        </a:spcAft>
                        <a:buNone/>
                      </a:pPr>
                      <a:r>
                        <a:rPr lang="en-US" sz="2000" dirty="0"/>
                        <a:t>0.9</a:t>
                      </a:r>
                      <a:endParaRPr dirty="0"/>
                    </a:p>
                  </a:txBody>
                  <a:tcPr marL="91450" marR="91450" marT="45725" marB="45725"/>
                </a:tc>
                <a:tc>
                  <a:txBody>
                    <a:bodyPr/>
                    <a:lstStyle/>
                    <a:p>
                      <a:pPr marL="0" marR="0" lvl="0" indent="0" algn="ctr" rtl="0">
                        <a:spcBef>
                          <a:spcPts val="0"/>
                        </a:spcBef>
                        <a:spcAft>
                          <a:spcPts val="0"/>
                        </a:spcAft>
                        <a:buNone/>
                      </a:pPr>
                      <a:r>
                        <a:rPr lang="en-US" sz="2000" dirty="0"/>
                        <a:t>6.9</a:t>
                      </a:r>
                      <a:endParaRPr dirty="0"/>
                    </a:p>
                  </a:txBody>
                  <a:tcPr marL="91450" marR="91450" marT="45725" marB="45725"/>
                </a:tc>
                <a:tc>
                  <a:txBody>
                    <a:bodyPr/>
                    <a:lstStyle/>
                    <a:p>
                      <a:pPr marL="0" marR="0" lvl="0" indent="0" algn="ctr" rtl="0">
                        <a:spcBef>
                          <a:spcPts val="0"/>
                        </a:spcBef>
                        <a:spcAft>
                          <a:spcPts val="0"/>
                        </a:spcAft>
                        <a:buNone/>
                      </a:pPr>
                      <a:r>
                        <a:rPr lang="en-US" sz="2000" dirty="0"/>
                        <a:t>0.30</a:t>
                      </a:r>
                      <a:endParaRPr dirty="0"/>
                    </a:p>
                  </a:txBody>
                  <a:tcPr marL="91450" marR="91450" marT="45725" marB="45725"/>
                </a:tc>
                <a:extLst>
                  <a:ext uri="{0D108BD9-81ED-4DB2-BD59-A6C34878D82A}">
                    <a16:rowId xmlns:a16="http://schemas.microsoft.com/office/drawing/2014/main" val="10010"/>
                  </a:ext>
                </a:extLst>
              </a:tr>
              <a:tr h="343550">
                <a:tc>
                  <a:txBody>
                    <a:bodyPr/>
                    <a:lstStyle/>
                    <a:p>
                      <a:pPr marL="0" marR="0" lvl="0" indent="0" algn="l" rtl="0">
                        <a:spcBef>
                          <a:spcPts val="0"/>
                        </a:spcBef>
                        <a:spcAft>
                          <a:spcPts val="0"/>
                        </a:spcAft>
                        <a:buNone/>
                      </a:pPr>
                      <a:r>
                        <a:rPr lang="en-US" sz="2000" b="1" i="1" dirty="0"/>
                        <a:t>Average</a:t>
                      </a:r>
                      <a:endParaRPr dirty="0"/>
                    </a:p>
                  </a:txBody>
                  <a:tcPr marL="91450" marR="91450" marT="45725" marB="45725"/>
                </a:tc>
                <a:tc>
                  <a:txBody>
                    <a:bodyPr/>
                    <a:lstStyle/>
                    <a:p>
                      <a:pPr marL="0" marR="0" lvl="0" indent="0" algn="ctr" rtl="0">
                        <a:spcBef>
                          <a:spcPts val="0"/>
                        </a:spcBef>
                        <a:spcAft>
                          <a:spcPts val="0"/>
                        </a:spcAft>
                        <a:buNone/>
                      </a:pPr>
                      <a:r>
                        <a:rPr lang="en-US" sz="2000" b="1" i="1" dirty="0"/>
                        <a:t>788</a:t>
                      </a:r>
                      <a:endParaRPr dirty="0"/>
                    </a:p>
                  </a:txBody>
                  <a:tcPr marL="91450" marR="91450" marT="45725" marB="45725"/>
                </a:tc>
                <a:tc>
                  <a:txBody>
                    <a:bodyPr/>
                    <a:lstStyle/>
                    <a:p>
                      <a:pPr marL="0" marR="0" lvl="0" indent="0" algn="ctr" rtl="0">
                        <a:spcBef>
                          <a:spcPts val="0"/>
                        </a:spcBef>
                        <a:spcAft>
                          <a:spcPts val="0"/>
                        </a:spcAft>
                        <a:buNone/>
                      </a:pPr>
                      <a:r>
                        <a:rPr lang="en-US" sz="2000" b="1" i="1" dirty="0"/>
                        <a:t>8</a:t>
                      </a:r>
                      <a:endParaRPr dirty="0"/>
                    </a:p>
                  </a:txBody>
                  <a:tcPr marL="91450" marR="91450" marT="45725" marB="45725"/>
                </a:tc>
                <a:tc>
                  <a:txBody>
                    <a:bodyPr/>
                    <a:lstStyle/>
                    <a:p>
                      <a:pPr marL="0" marR="0" lvl="0" indent="0" algn="ctr" rtl="0">
                        <a:spcBef>
                          <a:spcPts val="0"/>
                        </a:spcBef>
                        <a:spcAft>
                          <a:spcPts val="0"/>
                        </a:spcAft>
                        <a:buNone/>
                      </a:pPr>
                      <a:r>
                        <a:rPr lang="en-US" sz="2000" b="1" i="1" dirty="0"/>
                        <a:t>1.3</a:t>
                      </a:r>
                      <a:endParaRPr dirty="0"/>
                    </a:p>
                  </a:txBody>
                  <a:tcPr marL="91450" marR="91450" marT="45725" marB="45725"/>
                </a:tc>
                <a:tc>
                  <a:txBody>
                    <a:bodyPr/>
                    <a:lstStyle/>
                    <a:p>
                      <a:pPr marL="0" marR="0" lvl="0" indent="0" algn="ctr" rtl="0">
                        <a:spcBef>
                          <a:spcPts val="0"/>
                        </a:spcBef>
                        <a:spcAft>
                          <a:spcPts val="0"/>
                        </a:spcAft>
                        <a:buNone/>
                      </a:pPr>
                      <a:r>
                        <a:rPr lang="en-US" sz="2000" b="1" i="1" dirty="0"/>
                        <a:t>6.9</a:t>
                      </a:r>
                      <a:endParaRPr dirty="0"/>
                    </a:p>
                  </a:txBody>
                  <a:tcPr marL="91450" marR="91450" marT="45725" marB="45725"/>
                </a:tc>
                <a:tc>
                  <a:txBody>
                    <a:bodyPr/>
                    <a:lstStyle/>
                    <a:p>
                      <a:pPr marL="0" marR="0" lvl="0" indent="0" algn="ctr" rtl="0">
                        <a:spcBef>
                          <a:spcPts val="0"/>
                        </a:spcBef>
                        <a:spcAft>
                          <a:spcPts val="0"/>
                        </a:spcAft>
                        <a:buNone/>
                      </a:pPr>
                      <a:r>
                        <a:rPr lang="en-US" sz="2000" b="1" i="1" dirty="0"/>
                        <a:t>0.21</a:t>
                      </a:r>
                      <a:endParaRPr dirty="0"/>
                    </a:p>
                  </a:txBody>
                  <a:tcPr marL="91450" marR="91450" marT="45725" marB="45725"/>
                </a:tc>
                <a:extLst>
                  <a:ext uri="{0D108BD9-81ED-4DB2-BD59-A6C34878D82A}">
                    <a16:rowId xmlns:a16="http://schemas.microsoft.com/office/drawing/2014/main" val="10011"/>
                  </a:ext>
                </a:extLst>
              </a:tr>
            </a:tbl>
          </a:graphicData>
        </a:graphic>
      </p:graphicFrame>
      <p:sp>
        <p:nvSpPr>
          <p:cNvPr id="275" name="Google Shape;275;p15"/>
          <p:cNvSpPr txBox="1"/>
          <p:nvPr/>
        </p:nvSpPr>
        <p:spPr>
          <a:xfrm>
            <a:off x="5498457" y="917346"/>
            <a:ext cx="6952258" cy="5764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Ten samples were collected and evaluated</a:t>
            </a:r>
            <a:endParaRPr dirty="0"/>
          </a:p>
        </p:txBody>
      </p:sp>
      <p:sp>
        <p:nvSpPr>
          <p:cNvPr id="276" name="Google Shape;276;p15"/>
          <p:cNvSpPr txBox="1"/>
          <p:nvPr/>
        </p:nvSpPr>
        <p:spPr>
          <a:xfrm>
            <a:off x="784887" y="1838767"/>
            <a:ext cx="3854961" cy="96222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Warmwater Habitat has five numeric criteria</a:t>
            </a:r>
            <a:endParaRPr dirty="0"/>
          </a:p>
        </p:txBody>
      </p:sp>
      <p:graphicFrame>
        <p:nvGraphicFramePr>
          <p:cNvPr id="277" name="Google Shape;277;p15"/>
          <p:cNvGraphicFramePr/>
          <p:nvPr/>
        </p:nvGraphicFramePr>
        <p:xfrm>
          <a:off x="234462" y="3098042"/>
          <a:ext cx="5429375" cy="2842650"/>
        </p:xfrm>
        <a:graphic>
          <a:graphicData uri="http://schemas.openxmlformats.org/drawingml/2006/table">
            <a:tbl>
              <a:tblPr firstRow="1" bandRow="1">
                <a:noFill/>
                <a:tableStyleId>{94656C8E-CB28-49FC-AC16-F975BBA54865}</a:tableStyleId>
              </a:tblPr>
              <a:tblGrid>
                <a:gridCol w="1254850">
                  <a:extLst>
                    <a:ext uri="{9D8B030D-6E8A-4147-A177-3AD203B41FA5}">
                      <a16:colId xmlns:a16="http://schemas.microsoft.com/office/drawing/2014/main" val="20000"/>
                    </a:ext>
                  </a:extLst>
                </a:gridCol>
                <a:gridCol w="770300">
                  <a:extLst>
                    <a:ext uri="{9D8B030D-6E8A-4147-A177-3AD203B41FA5}">
                      <a16:colId xmlns:a16="http://schemas.microsoft.com/office/drawing/2014/main" val="20001"/>
                    </a:ext>
                  </a:extLst>
                </a:gridCol>
                <a:gridCol w="757875">
                  <a:extLst>
                    <a:ext uri="{9D8B030D-6E8A-4147-A177-3AD203B41FA5}">
                      <a16:colId xmlns:a16="http://schemas.microsoft.com/office/drawing/2014/main" val="20002"/>
                    </a:ext>
                  </a:extLst>
                </a:gridCol>
                <a:gridCol w="733025">
                  <a:extLst>
                    <a:ext uri="{9D8B030D-6E8A-4147-A177-3AD203B41FA5}">
                      <a16:colId xmlns:a16="http://schemas.microsoft.com/office/drawing/2014/main" val="20003"/>
                    </a:ext>
                  </a:extLst>
                </a:gridCol>
                <a:gridCol w="906975">
                  <a:extLst>
                    <a:ext uri="{9D8B030D-6E8A-4147-A177-3AD203B41FA5}">
                      <a16:colId xmlns:a16="http://schemas.microsoft.com/office/drawing/2014/main" val="20004"/>
                    </a:ext>
                  </a:extLst>
                </a:gridCol>
                <a:gridCol w="1006350">
                  <a:extLst>
                    <a:ext uri="{9D8B030D-6E8A-4147-A177-3AD203B41FA5}">
                      <a16:colId xmlns:a16="http://schemas.microsoft.com/office/drawing/2014/main" val="20005"/>
                    </a:ext>
                  </a:extLst>
                </a:gridCol>
              </a:tblGrid>
              <a:tr h="473775">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Criterion</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473775">
                <a:tc>
                  <a:txBody>
                    <a:bodyPr/>
                    <a:lstStyle/>
                    <a:p>
                      <a:pPr marL="0" marR="0" lvl="0" indent="0" algn="l" rtl="0">
                        <a:spcBef>
                          <a:spcPts val="0"/>
                        </a:spcBef>
                        <a:spcAft>
                          <a:spcPts val="0"/>
                        </a:spcAft>
                        <a:buNone/>
                      </a:pPr>
                      <a:r>
                        <a:rPr lang="en-US" sz="2000" u="none" strike="noStrike" dirty="0"/>
                        <a:t>Cond.</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uS/cm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1,500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473775">
                <a:tc>
                  <a:txBody>
                    <a:bodyPr/>
                    <a:lstStyle/>
                    <a:p>
                      <a:pPr marL="0" marR="0" lvl="0" indent="0" algn="l" rtl="0">
                        <a:spcBef>
                          <a:spcPts val="0"/>
                        </a:spcBef>
                        <a:spcAft>
                          <a:spcPts val="0"/>
                        </a:spcAft>
                        <a:buNone/>
                      </a:pPr>
                      <a:r>
                        <a:rPr lang="en-US" sz="2000" u="none" strike="noStrike" dirty="0"/>
                        <a:t>DO</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5.0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2"/>
                  </a:ext>
                </a:extLst>
              </a:tr>
              <a:tr h="473775">
                <a:tc>
                  <a:txBody>
                    <a:bodyPr/>
                    <a:lstStyle/>
                    <a:p>
                      <a:pPr marL="0" marR="0" lvl="0" indent="0" algn="l" rtl="0">
                        <a:spcBef>
                          <a:spcPts val="0"/>
                        </a:spcBef>
                        <a:spcAft>
                          <a:spcPts val="0"/>
                        </a:spcAft>
                        <a:buNone/>
                      </a:pPr>
                      <a:r>
                        <a:rPr lang="en-US" sz="2000" u="none" strike="noStrike" dirty="0"/>
                        <a:t>Nitrate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Avg</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1.0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3"/>
                  </a:ext>
                </a:extLst>
              </a:tr>
              <a:tr h="473775">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pH</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SU</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Range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Inst.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6.5 – 9.0</a:t>
                      </a:r>
                      <a:endParaRPr dirty="0"/>
                    </a:p>
                  </a:txBody>
                  <a:tcPr marL="7125" marR="7125" marT="7125" marB="0" anchor="ctr"/>
                </a:tc>
                <a:extLst>
                  <a:ext uri="{0D108BD9-81ED-4DB2-BD59-A6C34878D82A}">
                    <a16:rowId xmlns:a16="http://schemas.microsoft.com/office/drawing/2014/main" val="10004"/>
                  </a:ext>
                </a:extLst>
              </a:tr>
              <a:tr h="473775">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TP</a:t>
                      </a:r>
                      <a:endParaRPr dirty="0"/>
                    </a:p>
                  </a:txBody>
                  <a:tcPr marL="7125" marR="7125" marT="7125" marB="0" anchor="ctr"/>
                </a:tc>
                <a:tc>
                  <a:txBody>
                    <a:bodyPr/>
                    <a:lstStyle/>
                    <a:p>
                      <a:pPr marL="0" marR="0" lvl="0" indent="0" algn="ctr" rtl="0">
                        <a:lnSpc>
                          <a:spcPct val="100000"/>
                        </a:lnSpc>
                        <a:spcBef>
                          <a:spcPts val="0"/>
                        </a:spcBef>
                        <a:spcAft>
                          <a:spcPts val="0"/>
                        </a:spcAft>
                        <a:buClr>
                          <a:schemeClr val="lt1"/>
                        </a:buClr>
                        <a:buSzPts val="2000"/>
                        <a:buFont typeface="Calibri"/>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Max</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Avg.</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0.3</a:t>
                      </a:r>
                      <a:endParaRPr dirty="0"/>
                    </a:p>
                  </a:txBody>
                  <a:tcPr marL="7125" marR="7125" marT="7125" marB="0" anchor="ct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0" y="365125"/>
            <a:ext cx="121920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Salamander Creek: Use Support Summary </a:t>
            </a:r>
            <a:endParaRPr dirty="0"/>
          </a:p>
        </p:txBody>
      </p:sp>
      <p:graphicFrame>
        <p:nvGraphicFramePr>
          <p:cNvPr id="284" name="Google Shape;284;p16"/>
          <p:cNvGraphicFramePr/>
          <p:nvPr>
            <p:extLst>
              <p:ext uri="{D42A27DB-BD31-4B8C-83A1-F6EECF244321}">
                <p14:modId xmlns:p14="http://schemas.microsoft.com/office/powerpoint/2010/main" val="3594421222"/>
              </p:ext>
            </p:extLst>
          </p:nvPr>
        </p:nvGraphicFramePr>
        <p:xfrm>
          <a:off x="136476" y="1690687"/>
          <a:ext cx="11946325" cy="4685980"/>
        </p:xfrm>
        <a:graphic>
          <a:graphicData uri="http://schemas.openxmlformats.org/drawingml/2006/table">
            <a:tbl>
              <a:tblPr firstRow="1" bandRow="1">
                <a:noFill/>
                <a:tableStyleId>{94656C8E-CB28-49FC-AC16-F975BBA54865}</a:tableStyleId>
              </a:tblPr>
              <a:tblGrid>
                <a:gridCol w="4094325">
                  <a:extLst>
                    <a:ext uri="{9D8B030D-6E8A-4147-A177-3AD203B41FA5}">
                      <a16:colId xmlns:a16="http://schemas.microsoft.com/office/drawing/2014/main" val="20000"/>
                    </a:ext>
                  </a:extLst>
                </a:gridCol>
                <a:gridCol w="2538275">
                  <a:extLst>
                    <a:ext uri="{9D8B030D-6E8A-4147-A177-3AD203B41FA5}">
                      <a16:colId xmlns:a16="http://schemas.microsoft.com/office/drawing/2014/main" val="20001"/>
                    </a:ext>
                  </a:extLst>
                </a:gridCol>
                <a:gridCol w="5313725">
                  <a:extLst>
                    <a:ext uri="{9D8B030D-6E8A-4147-A177-3AD203B41FA5}">
                      <a16:colId xmlns:a16="http://schemas.microsoft.com/office/drawing/2014/main" val="20002"/>
                    </a:ext>
                  </a:extLst>
                </a:gridCol>
              </a:tblGrid>
              <a:tr h="742775">
                <a:tc>
                  <a:txBody>
                    <a:bodyPr/>
                    <a:lstStyle/>
                    <a:p>
                      <a:pPr marL="0" marR="0" lvl="0" indent="0" algn="l" rtl="0">
                        <a:spcBef>
                          <a:spcPts val="0"/>
                        </a:spcBef>
                        <a:spcAft>
                          <a:spcPts val="0"/>
                        </a:spcAft>
                        <a:buNone/>
                      </a:pPr>
                      <a:r>
                        <a:rPr lang="en-US" sz="3200" dirty="0"/>
                        <a:t>Designated Use</a:t>
                      </a:r>
                      <a:endParaRPr dirty="0"/>
                    </a:p>
                  </a:txBody>
                  <a:tcPr marL="91450" marR="91450" marT="45725" marB="45725"/>
                </a:tc>
                <a:tc>
                  <a:txBody>
                    <a:bodyPr/>
                    <a:lstStyle/>
                    <a:p>
                      <a:pPr marL="0" marR="0" lvl="0" indent="0" algn="l" rtl="0">
                        <a:spcBef>
                          <a:spcPts val="0"/>
                        </a:spcBef>
                        <a:spcAft>
                          <a:spcPts val="0"/>
                        </a:spcAft>
                        <a:buNone/>
                      </a:pPr>
                      <a:r>
                        <a:rPr lang="en-US" sz="3200" dirty="0"/>
                        <a:t>Use Support</a:t>
                      </a:r>
                      <a:endParaRPr dirty="0"/>
                    </a:p>
                  </a:txBody>
                  <a:tcPr marL="91450" marR="91450" marT="45725" marB="45725"/>
                </a:tc>
                <a:tc>
                  <a:txBody>
                    <a:bodyPr/>
                    <a:lstStyle/>
                    <a:p>
                      <a:pPr marL="0" marR="0" lvl="0" indent="0" algn="l" rtl="0">
                        <a:spcBef>
                          <a:spcPts val="0"/>
                        </a:spcBef>
                        <a:spcAft>
                          <a:spcPts val="0"/>
                        </a:spcAft>
                        <a:buNone/>
                      </a:pPr>
                      <a:r>
                        <a:rPr lang="en-US" sz="3200" dirty="0"/>
                        <a:t>Probable Cause of Impairment</a:t>
                      </a:r>
                      <a:endParaRPr dirty="0"/>
                    </a:p>
                  </a:txBody>
                  <a:tcPr marL="91450" marR="91450" marT="45725" marB="45725"/>
                </a:tc>
                <a:extLst>
                  <a:ext uri="{0D108BD9-81ED-4DB2-BD59-A6C34878D82A}">
                    <a16:rowId xmlns:a16="http://schemas.microsoft.com/office/drawing/2014/main" val="10000"/>
                  </a:ext>
                </a:extLst>
              </a:tr>
              <a:tr h="742775">
                <a:tc>
                  <a:txBody>
                    <a:bodyPr/>
                    <a:lstStyle/>
                    <a:p>
                      <a:pPr marL="0" marR="0" lvl="0" indent="0" algn="l" rtl="0">
                        <a:spcBef>
                          <a:spcPts val="0"/>
                        </a:spcBef>
                        <a:spcAft>
                          <a:spcPts val="0"/>
                        </a:spcAft>
                        <a:buNone/>
                      </a:pPr>
                      <a:r>
                        <a:rPr lang="en-US" sz="3200" dirty="0"/>
                        <a:t>Aquatic Life Other Than Fish</a:t>
                      </a:r>
                      <a:endParaRPr dirty="0"/>
                    </a:p>
                  </a:txBody>
                  <a:tcPr marL="91450" marR="91450" marT="45725" marB="45725"/>
                </a:tc>
                <a:tc>
                  <a:txBody>
                    <a:bodyPr/>
                    <a:lstStyle/>
                    <a:p>
                      <a:pPr marL="0" marR="0" lvl="0" indent="0" algn="l" rtl="0">
                        <a:spcBef>
                          <a:spcPts val="0"/>
                        </a:spcBef>
                        <a:spcAft>
                          <a:spcPts val="0"/>
                        </a:spcAft>
                        <a:buNone/>
                      </a:pPr>
                      <a:r>
                        <a:rPr lang="en-US" sz="3200" dirty="0"/>
                        <a:t>Not Supporting</a:t>
                      </a:r>
                      <a:endParaRPr dirty="0"/>
                    </a:p>
                  </a:txBody>
                  <a:tcPr marL="91450" marR="91450" marT="45725" marB="45725"/>
                </a:tc>
                <a:tc>
                  <a:txBody>
                    <a:bodyPr/>
                    <a:lstStyle/>
                    <a:p>
                      <a:pPr marL="0" marR="0" lvl="0" indent="0" algn="l" rtl="0">
                        <a:spcBef>
                          <a:spcPts val="0"/>
                        </a:spcBef>
                        <a:spcAft>
                          <a:spcPts val="0"/>
                        </a:spcAft>
                        <a:buNone/>
                      </a:pPr>
                      <a:r>
                        <a:rPr lang="en-US" sz="3200" dirty="0"/>
                        <a:t>Conductivity and Total Phosphorus</a:t>
                      </a:r>
                      <a:endParaRPr dirty="0"/>
                    </a:p>
                  </a:txBody>
                  <a:tcPr marL="91450" marR="91450" marT="45725" marB="45725"/>
                </a:tc>
                <a:extLst>
                  <a:ext uri="{0D108BD9-81ED-4DB2-BD59-A6C34878D82A}">
                    <a16:rowId xmlns:a16="http://schemas.microsoft.com/office/drawing/2014/main" val="10001"/>
                  </a:ext>
                </a:extLst>
              </a:tr>
              <a:tr h="742775">
                <a:tc>
                  <a:txBody>
                    <a:bodyPr/>
                    <a:lstStyle/>
                    <a:p>
                      <a:pPr marL="0" marR="0" lvl="0" indent="0" algn="l" rtl="0">
                        <a:spcBef>
                          <a:spcPts val="0"/>
                        </a:spcBef>
                        <a:spcAft>
                          <a:spcPts val="0"/>
                        </a:spcAft>
                        <a:buNone/>
                      </a:pPr>
                      <a:r>
                        <a:rPr lang="en-US" sz="3200" dirty="0"/>
                        <a:t>Irrigation Water Supply</a:t>
                      </a:r>
                      <a:endParaRPr dirty="0"/>
                    </a:p>
                  </a:txBody>
                  <a:tcPr marL="91450" marR="91450" marT="45725" marB="45725"/>
                </a:tc>
                <a:tc>
                  <a:txBody>
                    <a:bodyPr/>
                    <a:lstStyle/>
                    <a:p>
                      <a:pPr marL="0" marR="0" lvl="0" indent="0" algn="l" rtl="0">
                        <a:spcBef>
                          <a:spcPts val="0"/>
                        </a:spcBef>
                        <a:spcAft>
                          <a:spcPts val="0"/>
                        </a:spcAft>
                        <a:buNone/>
                      </a:pPr>
                      <a:r>
                        <a:rPr lang="en-US" sz="3200" dirty="0"/>
                        <a:t>Full</a:t>
                      </a:r>
                      <a:endParaRPr dirty="0"/>
                    </a:p>
                  </a:txBody>
                  <a:tcPr marL="91450" marR="91450" marT="45725" marB="45725"/>
                </a:tc>
                <a:tc>
                  <a:txBody>
                    <a:bodyPr/>
                    <a:lstStyle/>
                    <a:p>
                      <a:pPr marL="0" marR="0" lvl="0" indent="0" algn="l" rtl="0">
                        <a:spcBef>
                          <a:spcPts val="0"/>
                        </a:spcBef>
                        <a:spcAft>
                          <a:spcPts val="0"/>
                        </a:spcAft>
                        <a:buNone/>
                      </a:pPr>
                      <a:r>
                        <a:rPr lang="en-US" sz="3200" dirty="0"/>
                        <a:t>--</a:t>
                      </a:r>
                      <a:endParaRPr dirty="0"/>
                    </a:p>
                  </a:txBody>
                  <a:tcPr marL="91450" marR="91450" marT="45725" marB="45725"/>
                </a:tc>
                <a:extLst>
                  <a:ext uri="{0D108BD9-81ED-4DB2-BD59-A6C34878D82A}">
                    <a16:rowId xmlns:a16="http://schemas.microsoft.com/office/drawing/2014/main" val="10002"/>
                  </a:ext>
                </a:extLst>
              </a:tr>
              <a:tr h="742775">
                <a:tc>
                  <a:txBody>
                    <a:bodyPr/>
                    <a:lstStyle/>
                    <a:p>
                      <a:pPr marL="0" marR="0" lvl="0" indent="0" algn="l" rtl="0">
                        <a:spcBef>
                          <a:spcPts val="0"/>
                        </a:spcBef>
                        <a:spcAft>
                          <a:spcPts val="0"/>
                        </a:spcAft>
                        <a:buNone/>
                      </a:pPr>
                      <a:r>
                        <a:rPr lang="en-US" sz="3200" dirty="0"/>
                        <a:t>Public Drinking Water Supply</a:t>
                      </a:r>
                      <a:endParaRPr dirty="0"/>
                    </a:p>
                  </a:txBody>
                  <a:tcPr marL="91450" marR="91450" marT="45725" marB="45725"/>
                </a:tc>
                <a:tc>
                  <a:txBody>
                    <a:bodyPr/>
                    <a:lstStyle/>
                    <a:p>
                      <a:pPr marL="0" marR="0" lvl="0" indent="0" algn="l" rtl="0">
                        <a:spcBef>
                          <a:spcPts val="0"/>
                        </a:spcBef>
                        <a:spcAft>
                          <a:spcPts val="0"/>
                        </a:spcAft>
                        <a:buNone/>
                      </a:pPr>
                      <a:r>
                        <a:rPr lang="en-US" sz="3200" dirty="0"/>
                        <a:t>Full</a:t>
                      </a:r>
                      <a:endParaRPr dirty="0"/>
                    </a:p>
                  </a:txBody>
                  <a:tcPr marL="91450" marR="91450" marT="45725" marB="45725"/>
                </a:tc>
                <a:tc>
                  <a:txBody>
                    <a:bodyPr/>
                    <a:lstStyle/>
                    <a:p>
                      <a:pPr marL="0" marR="0" lvl="0" indent="0" algn="l" rtl="0">
                        <a:spcBef>
                          <a:spcPts val="0"/>
                        </a:spcBef>
                        <a:spcAft>
                          <a:spcPts val="0"/>
                        </a:spcAft>
                        <a:buNone/>
                      </a:pPr>
                      <a:r>
                        <a:rPr lang="en-US" sz="3200" dirty="0"/>
                        <a:t>--</a:t>
                      </a:r>
                      <a:endParaRPr dirty="0"/>
                    </a:p>
                  </a:txBody>
                  <a:tcPr marL="91450" marR="91450" marT="45725" marB="45725"/>
                </a:tc>
                <a:extLst>
                  <a:ext uri="{0D108BD9-81ED-4DB2-BD59-A6C34878D82A}">
                    <a16:rowId xmlns:a16="http://schemas.microsoft.com/office/drawing/2014/main" val="10003"/>
                  </a:ext>
                </a:extLst>
              </a:tr>
              <a:tr h="742775">
                <a:tc>
                  <a:txBody>
                    <a:bodyPr/>
                    <a:lstStyle/>
                    <a:p>
                      <a:pPr marL="0" marR="0" lvl="0" indent="0" algn="l" rtl="0">
                        <a:spcBef>
                          <a:spcPts val="0"/>
                        </a:spcBef>
                        <a:spcAft>
                          <a:spcPts val="0"/>
                        </a:spcAft>
                        <a:buNone/>
                      </a:pPr>
                      <a:r>
                        <a:rPr lang="en-US" sz="3200" dirty="0"/>
                        <a:t>Warmwater Habitat</a:t>
                      </a:r>
                      <a:endParaRPr dirty="0"/>
                    </a:p>
                  </a:txBody>
                  <a:tcPr marL="91450" marR="91450" marT="45725" marB="45725"/>
                </a:tc>
                <a:tc>
                  <a:txBody>
                    <a:bodyPr/>
                    <a:lstStyle/>
                    <a:p>
                      <a:pPr marL="0" marR="0" lvl="0" indent="0" algn="l" rtl="0">
                        <a:spcBef>
                          <a:spcPts val="0"/>
                        </a:spcBef>
                        <a:spcAft>
                          <a:spcPts val="0"/>
                        </a:spcAft>
                        <a:buNone/>
                      </a:pPr>
                      <a:r>
                        <a:rPr lang="en-US" sz="3200" dirty="0"/>
                        <a:t>Not Supporting</a:t>
                      </a:r>
                      <a:endParaRPr dirty="0"/>
                    </a:p>
                  </a:txBody>
                  <a:tcPr marL="91450" marR="91450" marT="45725" marB="45725"/>
                </a:tc>
                <a:tc>
                  <a:txBody>
                    <a:bodyPr/>
                    <a:lstStyle/>
                    <a:p>
                      <a:pPr marL="0" marR="0" lvl="0" indent="0" algn="l" rtl="0">
                        <a:spcBef>
                          <a:spcPts val="0"/>
                        </a:spcBef>
                        <a:spcAft>
                          <a:spcPts val="0"/>
                        </a:spcAft>
                        <a:buNone/>
                      </a:pPr>
                      <a:r>
                        <a:rPr lang="en-US" sz="3200" dirty="0"/>
                        <a:t>Nitrate</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txBox="1">
            <a:spLocks noGrp="1"/>
          </p:cNvSpPr>
          <p:nvPr>
            <p:ph type="title"/>
          </p:nvPr>
        </p:nvSpPr>
        <p:spPr>
          <a:xfrm>
            <a:off x="688075" y="4743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t>What might be the next steps?</a:t>
            </a:r>
            <a:endParaRPr dirty="0"/>
          </a:p>
        </p:txBody>
      </p:sp>
      <p:sp>
        <p:nvSpPr>
          <p:cNvPr id="291" name="Google Shape;291;p17"/>
          <p:cNvSpPr txBox="1">
            <a:spLocks noGrp="1"/>
          </p:cNvSpPr>
          <p:nvPr>
            <p:ph idx="1"/>
          </p:nvPr>
        </p:nvSpPr>
        <p:spPr>
          <a:xfrm>
            <a:off x="334370" y="1967291"/>
            <a:ext cx="11523260" cy="46620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US" sz="3600" dirty="0"/>
              <a:t>Two waterbody uses were not met:</a:t>
            </a:r>
            <a:endParaRPr dirty="0"/>
          </a:p>
          <a:p>
            <a:pPr marL="685800" lvl="1" indent="-228600" algn="l" rtl="0">
              <a:lnSpc>
                <a:spcPct val="90000"/>
              </a:lnSpc>
              <a:spcBef>
                <a:spcPts val="1100"/>
              </a:spcBef>
              <a:spcAft>
                <a:spcPts val="0"/>
              </a:spcAft>
              <a:buClr>
                <a:schemeClr val="lt1"/>
              </a:buClr>
              <a:buSzPts val="3200"/>
              <a:buChar char="•"/>
            </a:pPr>
            <a:r>
              <a:rPr lang="en-US" sz="3200" b="1" dirty="0"/>
              <a:t>Aquatic Life Other Than Fish </a:t>
            </a:r>
            <a:r>
              <a:rPr lang="en-US" sz="3200" dirty="0"/>
              <a:t>– </a:t>
            </a:r>
            <a:r>
              <a:rPr lang="en-US" sz="3200" u="sng" dirty="0"/>
              <a:t>Conductivity</a:t>
            </a:r>
            <a:r>
              <a:rPr lang="en-US" sz="3200" dirty="0"/>
              <a:t> and </a:t>
            </a:r>
            <a:r>
              <a:rPr lang="en-US" sz="3200" u="sng" dirty="0"/>
              <a:t>total phosphorus</a:t>
            </a:r>
            <a:r>
              <a:rPr lang="en-US" sz="3200" dirty="0"/>
              <a:t> criteria were not met </a:t>
            </a:r>
            <a:endParaRPr dirty="0"/>
          </a:p>
          <a:p>
            <a:pPr marL="685800" lvl="1" indent="-228600" algn="l" rtl="0">
              <a:lnSpc>
                <a:spcPct val="90000"/>
              </a:lnSpc>
              <a:spcBef>
                <a:spcPts val="1100"/>
              </a:spcBef>
              <a:spcAft>
                <a:spcPts val="0"/>
              </a:spcAft>
              <a:buClr>
                <a:schemeClr val="lt1"/>
              </a:buClr>
              <a:buSzPts val="3200"/>
              <a:buChar char="•"/>
            </a:pPr>
            <a:r>
              <a:rPr lang="en-US" sz="3200" b="1" dirty="0"/>
              <a:t>Warmwater Habitat </a:t>
            </a:r>
            <a:r>
              <a:rPr lang="en-US" sz="3200" dirty="0"/>
              <a:t>– </a:t>
            </a:r>
            <a:r>
              <a:rPr lang="en-US" sz="3200" u="sng" dirty="0"/>
              <a:t>Nitrate </a:t>
            </a:r>
            <a:r>
              <a:rPr lang="en-US" sz="3200" dirty="0"/>
              <a:t>criterion was not met</a:t>
            </a:r>
            <a:endParaRPr dirty="0"/>
          </a:p>
          <a:p>
            <a:pPr marL="228600" lvl="0" indent="-228600" algn="l" rtl="0">
              <a:lnSpc>
                <a:spcPct val="90000"/>
              </a:lnSpc>
              <a:spcBef>
                <a:spcPts val="1600"/>
              </a:spcBef>
              <a:spcAft>
                <a:spcPts val="0"/>
              </a:spcAft>
              <a:buClr>
                <a:schemeClr val="lt1"/>
              </a:buClr>
              <a:buSzPts val="3600"/>
              <a:buChar char="•"/>
            </a:pPr>
            <a:r>
              <a:rPr lang="en-US" sz="3600" dirty="0"/>
              <a:t>What should the tribe consider as next steps for:</a:t>
            </a:r>
            <a:endParaRPr dirty="0"/>
          </a:p>
          <a:p>
            <a:pPr marL="685800" lvl="1" indent="-228600" algn="l" rtl="0">
              <a:lnSpc>
                <a:spcPct val="90000"/>
              </a:lnSpc>
              <a:spcBef>
                <a:spcPts val="1100"/>
              </a:spcBef>
              <a:spcAft>
                <a:spcPts val="0"/>
              </a:spcAft>
              <a:buClr>
                <a:schemeClr val="lt1"/>
              </a:buClr>
              <a:buSzPts val="3200"/>
              <a:buChar char="•"/>
            </a:pPr>
            <a:r>
              <a:rPr lang="en-US" sz="3200" dirty="0"/>
              <a:t>Monitoring strategy – Any changes/refinements needed?</a:t>
            </a:r>
            <a:endParaRPr dirty="0"/>
          </a:p>
          <a:p>
            <a:pPr marL="685800" lvl="1" indent="-228600" algn="l" rtl="0">
              <a:lnSpc>
                <a:spcPct val="90000"/>
              </a:lnSpc>
              <a:spcBef>
                <a:spcPts val="1100"/>
              </a:spcBef>
              <a:spcAft>
                <a:spcPts val="0"/>
              </a:spcAft>
              <a:buClr>
                <a:schemeClr val="lt1"/>
              </a:buClr>
              <a:buSzPts val="3200"/>
              <a:buChar char="•"/>
            </a:pPr>
            <a:r>
              <a:rPr lang="en-US" sz="3200" dirty="0"/>
              <a:t>Assessing impairment parameters – What should they look for?</a:t>
            </a:r>
            <a:endParaRPr dirty="0"/>
          </a:p>
          <a:p>
            <a:pPr marL="228600" lvl="0" indent="0" algn="l" rtl="0">
              <a:lnSpc>
                <a:spcPct val="90000"/>
              </a:lnSpc>
              <a:spcBef>
                <a:spcPts val="1600"/>
              </a:spcBef>
              <a:spcAft>
                <a:spcPts val="0"/>
              </a:spcAft>
              <a:buClr>
                <a:schemeClr val="lt1"/>
              </a:buClr>
              <a:buSzPts val="3600"/>
              <a:buNone/>
            </a:pP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8"/>
          <p:cNvSpPr txBox="1">
            <a:spLocks noGrp="1"/>
          </p:cNvSpPr>
          <p:nvPr>
            <p:ph type="title"/>
          </p:nvPr>
        </p:nvSpPr>
        <p:spPr>
          <a:xfrm>
            <a:off x="838200" y="14675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Red Brook: Introduction</a:t>
            </a:r>
            <a:endParaRPr dirty="0"/>
          </a:p>
        </p:txBody>
      </p:sp>
      <p:graphicFrame>
        <p:nvGraphicFramePr>
          <p:cNvPr id="298" name="Google Shape;298;p18"/>
          <p:cNvGraphicFramePr/>
          <p:nvPr/>
        </p:nvGraphicFramePr>
        <p:xfrm>
          <a:off x="257907" y="1737961"/>
          <a:ext cx="11687925" cy="4632100"/>
        </p:xfrm>
        <a:graphic>
          <a:graphicData uri="http://schemas.openxmlformats.org/drawingml/2006/table">
            <a:tbl>
              <a:tblPr firstRow="1" bandRow="1">
                <a:noFill/>
                <a:tableStyleId>{94656C8E-CB28-49FC-AC16-F975BBA54865}</a:tableStyleId>
              </a:tblPr>
              <a:tblGrid>
                <a:gridCol w="1887425">
                  <a:extLst>
                    <a:ext uri="{9D8B030D-6E8A-4147-A177-3AD203B41FA5}">
                      <a16:colId xmlns:a16="http://schemas.microsoft.com/office/drawing/2014/main" val="20000"/>
                    </a:ext>
                  </a:extLst>
                </a:gridCol>
                <a:gridCol w="1570900">
                  <a:extLst>
                    <a:ext uri="{9D8B030D-6E8A-4147-A177-3AD203B41FA5}">
                      <a16:colId xmlns:a16="http://schemas.microsoft.com/office/drawing/2014/main" val="20001"/>
                    </a:ext>
                  </a:extLst>
                </a:gridCol>
                <a:gridCol w="1729250">
                  <a:extLst>
                    <a:ext uri="{9D8B030D-6E8A-4147-A177-3AD203B41FA5}">
                      <a16:colId xmlns:a16="http://schemas.microsoft.com/office/drawing/2014/main" val="20002"/>
                    </a:ext>
                  </a:extLst>
                </a:gridCol>
                <a:gridCol w="1364775">
                  <a:extLst>
                    <a:ext uri="{9D8B030D-6E8A-4147-A177-3AD203B41FA5}">
                      <a16:colId xmlns:a16="http://schemas.microsoft.com/office/drawing/2014/main" val="20003"/>
                    </a:ext>
                  </a:extLst>
                </a:gridCol>
                <a:gridCol w="859800">
                  <a:extLst>
                    <a:ext uri="{9D8B030D-6E8A-4147-A177-3AD203B41FA5}">
                      <a16:colId xmlns:a16="http://schemas.microsoft.com/office/drawing/2014/main" val="20004"/>
                    </a:ext>
                  </a:extLst>
                </a:gridCol>
                <a:gridCol w="2238225">
                  <a:extLst>
                    <a:ext uri="{9D8B030D-6E8A-4147-A177-3AD203B41FA5}">
                      <a16:colId xmlns:a16="http://schemas.microsoft.com/office/drawing/2014/main" val="20005"/>
                    </a:ext>
                  </a:extLst>
                </a:gridCol>
                <a:gridCol w="2037550">
                  <a:extLst>
                    <a:ext uri="{9D8B030D-6E8A-4147-A177-3AD203B41FA5}">
                      <a16:colId xmlns:a16="http://schemas.microsoft.com/office/drawing/2014/main" val="20006"/>
                    </a:ext>
                  </a:extLst>
                </a:gridCol>
              </a:tblGrid>
              <a:tr h="1158025">
                <a:tc>
                  <a:txBody>
                    <a:bodyPr/>
                    <a:lstStyle/>
                    <a:p>
                      <a:pPr marL="0" marR="0" lvl="0" indent="0" algn="l" rtl="0">
                        <a:spcBef>
                          <a:spcPts val="0"/>
                        </a:spcBef>
                        <a:spcAft>
                          <a:spcPts val="0"/>
                        </a:spcAft>
                        <a:buNone/>
                      </a:pPr>
                      <a:r>
                        <a:rPr lang="en-US" sz="2800" dirty="0"/>
                        <a:t>Designated Use</a:t>
                      </a:r>
                      <a:endParaRPr dirty="0"/>
                    </a:p>
                  </a:txBody>
                  <a:tcPr marL="91450" marR="91450" marT="45725" marB="45725"/>
                </a:tc>
                <a:tc>
                  <a:txBody>
                    <a:bodyPr/>
                    <a:lstStyle/>
                    <a:p>
                      <a:pPr marL="0" marR="0" lvl="0" indent="0" algn="l" rtl="0">
                        <a:spcBef>
                          <a:spcPts val="0"/>
                        </a:spcBef>
                        <a:spcAft>
                          <a:spcPts val="0"/>
                        </a:spcAft>
                        <a:buNone/>
                      </a:pPr>
                      <a:r>
                        <a:rPr lang="en-US" sz="2800" dirty="0"/>
                        <a:t>Bacteria</a:t>
                      </a:r>
                      <a:endParaRPr dirty="0"/>
                    </a:p>
                  </a:txBody>
                  <a:tcPr marL="91450" marR="91450" marT="45725" marB="45725"/>
                </a:tc>
                <a:tc>
                  <a:txBody>
                    <a:bodyPr/>
                    <a:lstStyle/>
                    <a:p>
                      <a:pPr marL="0" marR="0" lvl="0" indent="0" algn="l" rtl="0">
                        <a:spcBef>
                          <a:spcPts val="0"/>
                        </a:spcBef>
                        <a:spcAft>
                          <a:spcPts val="0"/>
                        </a:spcAft>
                        <a:buNone/>
                      </a:pPr>
                      <a:r>
                        <a:rPr lang="en-US" sz="2800" dirty="0"/>
                        <a:t>Dissolved Oxygen</a:t>
                      </a:r>
                      <a:endParaRPr sz="2800" dirty="0"/>
                    </a:p>
                  </a:txBody>
                  <a:tcPr marL="91450" marR="91450" marT="45725" marB="45725"/>
                </a:tc>
                <a:tc>
                  <a:txBody>
                    <a:bodyPr/>
                    <a:lstStyle/>
                    <a:p>
                      <a:pPr marL="0" marR="0" lvl="0" indent="0" algn="l" rtl="0">
                        <a:lnSpc>
                          <a:spcPct val="100000"/>
                        </a:lnSpc>
                        <a:spcBef>
                          <a:spcPts val="0"/>
                        </a:spcBef>
                        <a:spcAft>
                          <a:spcPts val="0"/>
                        </a:spcAft>
                        <a:buClr>
                          <a:schemeClr val="lt1"/>
                        </a:buClr>
                        <a:buSzPts val="2800"/>
                        <a:buFont typeface="Calibri"/>
                        <a:buNone/>
                      </a:pPr>
                      <a:r>
                        <a:rPr lang="en-US" sz="2800" dirty="0"/>
                        <a:t>Metals</a:t>
                      </a:r>
                      <a:endParaRPr dirty="0"/>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spcBef>
                          <a:spcPts val="0"/>
                        </a:spcBef>
                        <a:spcAft>
                          <a:spcPts val="0"/>
                        </a:spcAft>
                        <a:buNone/>
                      </a:pPr>
                      <a:r>
                        <a:rPr lang="en-US" sz="2800" dirty="0"/>
                        <a:t>pH</a:t>
                      </a:r>
                      <a:endParaRPr dirty="0"/>
                    </a:p>
                  </a:txBody>
                  <a:tcPr marL="91450" marR="91450" marT="45725" marB="45725"/>
                </a:tc>
                <a:tc>
                  <a:txBody>
                    <a:bodyPr/>
                    <a:lstStyle/>
                    <a:p>
                      <a:pPr marL="0" marR="0" lvl="0" indent="0" algn="l" rtl="0">
                        <a:lnSpc>
                          <a:spcPct val="100000"/>
                        </a:lnSpc>
                        <a:spcBef>
                          <a:spcPts val="0"/>
                        </a:spcBef>
                        <a:spcAft>
                          <a:spcPts val="0"/>
                        </a:spcAft>
                        <a:buClr>
                          <a:schemeClr val="lt1"/>
                        </a:buClr>
                        <a:buSzPts val="2800"/>
                        <a:buFont typeface="Calibri"/>
                        <a:buNone/>
                      </a:pPr>
                      <a:r>
                        <a:rPr lang="en-US" sz="2800" dirty="0"/>
                        <a:t>Temperature</a:t>
                      </a:r>
                      <a:endParaRPr dirty="0"/>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spcBef>
                          <a:spcPts val="0"/>
                        </a:spcBef>
                        <a:spcAft>
                          <a:spcPts val="0"/>
                        </a:spcAft>
                        <a:buNone/>
                      </a:pPr>
                      <a:r>
                        <a:rPr lang="en-US" sz="2800" dirty="0"/>
                        <a:t>Total Phosphorus</a:t>
                      </a:r>
                      <a:endParaRPr dirty="0"/>
                    </a:p>
                  </a:txBody>
                  <a:tcPr marL="91450" marR="91450" marT="45725" marB="45725"/>
                </a:tc>
                <a:extLst>
                  <a:ext uri="{0D108BD9-81ED-4DB2-BD59-A6C34878D82A}">
                    <a16:rowId xmlns:a16="http://schemas.microsoft.com/office/drawing/2014/main" val="10000"/>
                  </a:ext>
                </a:extLst>
              </a:tr>
              <a:tr h="1158025">
                <a:tc>
                  <a:txBody>
                    <a:bodyPr/>
                    <a:lstStyle/>
                    <a:p>
                      <a:pPr marL="0" marR="0" lvl="0" indent="0" algn="l" rtl="0">
                        <a:spcBef>
                          <a:spcPts val="0"/>
                        </a:spcBef>
                        <a:spcAft>
                          <a:spcPts val="0"/>
                        </a:spcAft>
                        <a:buNone/>
                      </a:pPr>
                      <a:r>
                        <a:rPr lang="en-US" sz="2800" dirty="0"/>
                        <a:t>Coldwater Habitat</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extLst>
                  <a:ext uri="{0D108BD9-81ED-4DB2-BD59-A6C34878D82A}">
                    <a16:rowId xmlns:a16="http://schemas.microsoft.com/office/drawing/2014/main" val="10001"/>
                  </a:ext>
                </a:extLst>
              </a:tr>
              <a:tr h="1681000">
                <a:tc>
                  <a:txBody>
                    <a:bodyPr/>
                    <a:lstStyle/>
                    <a:p>
                      <a:pPr marL="0" marR="0" lvl="0" indent="0" algn="l" rtl="0">
                        <a:spcBef>
                          <a:spcPts val="0"/>
                        </a:spcBef>
                        <a:spcAft>
                          <a:spcPts val="0"/>
                        </a:spcAft>
                        <a:buNone/>
                      </a:pPr>
                      <a:r>
                        <a:rPr lang="en-US" sz="2800" dirty="0"/>
                        <a:t>Livestock Water Supply</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2"/>
                  </a:ext>
                </a:extLst>
              </a:tr>
              <a:tr h="635050">
                <a:tc>
                  <a:txBody>
                    <a:bodyPr/>
                    <a:lstStyle/>
                    <a:p>
                      <a:pPr marL="0" marR="0" lvl="0" indent="0" algn="l" rtl="0">
                        <a:spcBef>
                          <a:spcPts val="0"/>
                        </a:spcBef>
                        <a:spcAft>
                          <a:spcPts val="0"/>
                        </a:spcAft>
                        <a:buNone/>
                      </a:pPr>
                      <a:r>
                        <a:rPr lang="en-US" sz="2800" dirty="0"/>
                        <a:t>Recreation</a:t>
                      </a:r>
                      <a:endParaRPr dirty="0"/>
                    </a:p>
                  </a:txBody>
                  <a:tcPr marL="91450" marR="91450" marT="45725" marB="45725"/>
                </a:tc>
                <a:tc>
                  <a:txBody>
                    <a:bodyPr/>
                    <a:lstStyle/>
                    <a:p>
                      <a:pPr marL="0" marR="0" lvl="0" indent="0" algn="ctr" rtl="0">
                        <a:spcBef>
                          <a:spcPts val="0"/>
                        </a:spcBef>
                        <a:spcAft>
                          <a:spcPts val="0"/>
                        </a:spcAft>
                        <a:buNone/>
                      </a:pPr>
                      <a:r>
                        <a:rPr lang="en-US" sz="2800" dirty="0"/>
                        <a:t>X</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p:cNvSpPr txBox="1">
            <a:spLocks noGrp="1"/>
          </p:cNvSpPr>
          <p:nvPr>
            <p:ph type="title"/>
          </p:nvPr>
        </p:nvSpPr>
        <p:spPr>
          <a:xfrm>
            <a:off x="146768" y="-297246"/>
            <a:ext cx="10804993"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b="1" dirty="0"/>
              <a:t>Red Brook: Numeric Criteria</a:t>
            </a:r>
            <a:endParaRPr sz="4800" dirty="0"/>
          </a:p>
        </p:txBody>
      </p:sp>
      <p:sp>
        <p:nvSpPr>
          <p:cNvPr id="307" name="Google Shape;307;p19"/>
          <p:cNvSpPr txBox="1">
            <a:spLocks noGrp="1"/>
          </p:cNvSpPr>
          <p:nvPr>
            <p:ph idx="1"/>
          </p:nvPr>
        </p:nvSpPr>
        <p:spPr>
          <a:xfrm>
            <a:off x="207549" y="1025668"/>
            <a:ext cx="11353800" cy="9401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i="1" dirty="0"/>
              <a:t>Red Brook is designated for three uses that have the following numeric criteria:</a:t>
            </a:r>
            <a:endParaRPr dirty="0"/>
          </a:p>
        </p:txBody>
      </p:sp>
      <p:sp>
        <p:nvSpPr>
          <p:cNvPr id="306" name="Google Shape;306;p19"/>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308" name="Google Shape;308;p19"/>
          <p:cNvGraphicFramePr/>
          <p:nvPr/>
        </p:nvGraphicFramePr>
        <p:xfrm>
          <a:off x="152400" y="2251882"/>
          <a:ext cx="11910625" cy="4318325"/>
        </p:xfrm>
        <a:graphic>
          <a:graphicData uri="http://schemas.openxmlformats.org/drawingml/2006/table">
            <a:tbl>
              <a:tblPr firstRow="1" bandRow="1">
                <a:noFill/>
                <a:tableStyleId>{94656C8E-CB28-49FC-AC16-F975BBA54865}</a:tableStyleId>
              </a:tblPr>
              <a:tblGrid>
                <a:gridCol w="1863975">
                  <a:extLst>
                    <a:ext uri="{9D8B030D-6E8A-4147-A177-3AD203B41FA5}">
                      <a16:colId xmlns:a16="http://schemas.microsoft.com/office/drawing/2014/main" val="20000"/>
                    </a:ext>
                  </a:extLst>
                </a:gridCol>
                <a:gridCol w="1113700">
                  <a:extLst>
                    <a:ext uri="{9D8B030D-6E8A-4147-A177-3AD203B41FA5}">
                      <a16:colId xmlns:a16="http://schemas.microsoft.com/office/drawing/2014/main" val="20001"/>
                    </a:ext>
                  </a:extLst>
                </a:gridCol>
                <a:gridCol w="1312975">
                  <a:extLst>
                    <a:ext uri="{9D8B030D-6E8A-4147-A177-3AD203B41FA5}">
                      <a16:colId xmlns:a16="http://schemas.microsoft.com/office/drawing/2014/main" val="20002"/>
                    </a:ext>
                  </a:extLst>
                </a:gridCol>
                <a:gridCol w="1805350">
                  <a:extLst>
                    <a:ext uri="{9D8B030D-6E8A-4147-A177-3AD203B41FA5}">
                      <a16:colId xmlns:a16="http://schemas.microsoft.com/office/drawing/2014/main" val="20003"/>
                    </a:ext>
                  </a:extLst>
                </a:gridCol>
                <a:gridCol w="1359875">
                  <a:extLst>
                    <a:ext uri="{9D8B030D-6E8A-4147-A177-3AD203B41FA5}">
                      <a16:colId xmlns:a16="http://schemas.microsoft.com/office/drawing/2014/main" val="20004"/>
                    </a:ext>
                  </a:extLst>
                </a:gridCol>
                <a:gridCol w="1465375">
                  <a:extLst>
                    <a:ext uri="{9D8B030D-6E8A-4147-A177-3AD203B41FA5}">
                      <a16:colId xmlns:a16="http://schemas.microsoft.com/office/drawing/2014/main" val="20005"/>
                    </a:ext>
                  </a:extLst>
                </a:gridCol>
                <a:gridCol w="1781900">
                  <a:extLst>
                    <a:ext uri="{9D8B030D-6E8A-4147-A177-3AD203B41FA5}">
                      <a16:colId xmlns:a16="http://schemas.microsoft.com/office/drawing/2014/main" val="20006"/>
                    </a:ext>
                  </a:extLst>
                </a:gridCol>
                <a:gridCol w="1207475">
                  <a:extLst>
                    <a:ext uri="{9D8B030D-6E8A-4147-A177-3AD203B41FA5}">
                      <a16:colId xmlns:a16="http://schemas.microsoft.com/office/drawing/2014/main" val="20007"/>
                    </a:ext>
                  </a:extLst>
                </a:gridCol>
              </a:tblGrid>
              <a:tr h="758025">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Statistic</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Exceedance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1" i="0" u="none" strike="noStrike" dirty="0">
                          <a:solidFill>
                            <a:srgbClr val="FFFFFF"/>
                          </a:solidFill>
                          <a:latin typeface="Calibri"/>
                          <a:ea typeface="Calibri"/>
                          <a:cs typeface="Calibri"/>
                          <a:sym typeface="Calibri"/>
                        </a:rPr>
                        <a:t>Coldwater Habitat</a:t>
                      </a:r>
                      <a:endParaRPr dirty="0"/>
                    </a:p>
                  </a:txBody>
                  <a:tcPr marL="7125" marR="7125" marT="7125" marB="0" anchor="ctr"/>
                </a:tc>
                <a:tc>
                  <a:txBody>
                    <a:bodyPr/>
                    <a:lstStyle/>
                    <a:p>
                      <a:pPr marL="0" marR="0" lvl="0" indent="0" algn="ctr" rtl="0">
                        <a:spcBef>
                          <a:spcPts val="0"/>
                        </a:spcBef>
                        <a:spcAft>
                          <a:spcPts val="0"/>
                        </a:spcAft>
                        <a:buNone/>
                      </a:pPr>
                      <a:r>
                        <a:rPr lang="en-US" sz="2000" b="1" i="0" u="none" strike="noStrike" dirty="0">
                          <a:solidFill>
                            <a:srgbClr val="FFFFFF"/>
                          </a:solidFill>
                          <a:latin typeface="Calibri"/>
                          <a:ea typeface="Calibri"/>
                          <a:cs typeface="Calibri"/>
                          <a:sym typeface="Calibri"/>
                        </a:rPr>
                        <a:t>Livestock Water Supply</a:t>
                      </a:r>
                      <a:endParaRPr dirty="0"/>
                    </a:p>
                  </a:txBody>
                  <a:tcPr marL="7125" marR="7125" marT="7125" marB="0" anchor="ctr"/>
                </a:tc>
                <a:tc>
                  <a:txBody>
                    <a:bodyPr/>
                    <a:lstStyle/>
                    <a:p>
                      <a:pPr marL="0" marR="0" lvl="0" indent="0" algn="ctr" rtl="0">
                        <a:spcBef>
                          <a:spcPts val="0"/>
                        </a:spcBef>
                        <a:spcAft>
                          <a:spcPts val="0"/>
                        </a:spcAft>
                        <a:buNone/>
                      </a:pPr>
                      <a:r>
                        <a:rPr lang="en-US" sz="2000" b="1" i="0" u="none" strike="noStrike" dirty="0">
                          <a:solidFill>
                            <a:srgbClr val="FFFFFF"/>
                          </a:solidFill>
                          <a:latin typeface="Calibri"/>
                          <a:ea typeface="Calibri"/>
                          <a:cs typeface="Calibri"/>
                          <a:sym typeface="Calibri"/>
                        </a:rPr>
                        <a:t>Recreation</a:t>
                      </a:r>
                      <a:endParaRPr dirty="0"/>
                    </a:p>
                  </a:txBody>
                  <a:tcPr marL="7125" marR="7125" marT="7125" marB="0" anchor="ctr"/>
                </a:tc>
                <a:extLst>
                  <a:ext uri="{0D108BD9-81ED-4DB2-BD59-A6C34878D82A}">
                    <a16:rowId xmlns:a16="http://schemas.microsoft.com/office/drawing/2014/main" val="10000"/>
                  </a:ext>
                </a:extLst>
              </a:tr>
              <a:tr h="602450">
                <a:tc>
                  <a:txBody>
                    <a:bodyPr/>
                    <a:lstStyle/>
                    <a:p>
                      <a:pPr marL="0" marR="0" lvl="0" indent="0" algn="l" rtl="0">
                        <a:spcBef>
                          <a:spcPts val="0"/>
                        </a:spcBef>
                        <a:spcAft>
                          <a:spcPts val="0"/>
                        </a:spcAft>
                        <a:buNone/>
                      </a:pPr>
                      <a:r>
                        <a:rPr lang="en-US" sz="2000" u="none" strike="noStrike" dirty="0"/>
                        <a:t>Dissolved oxygen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1"/>
                  </a:ext>
                </a:extLst>
              </a:tr>
              <a:tr h="646675">
                <a:tc>
                  <a:txBody>
                    <a:bodyPr/>
                    <a:lstStyle/>
                    <a:p>
                      <a:pPr marL="0" marR="0" lvl="0" indent="0" algn="l" rtl="0">
                        <a:spcBef>
                          <a:spcPts val="0"/>
                        </a:spcBef>
                        <a:spcAft>
                          <a:spcPts val="0"/>
                        </a:spcAft>
                        <a:buNone/>
                      </a:pPr>
                      <a:r>
                        <a:rPr lang="en-US" sz="2000" i="1" u="none" strike="noStrike" dirty="0"/>
                        <a:t>E. coli</a:t>
                      </a:r>
                      <a:endParaRPr sz="2000" b="0" i="1"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counts/ 100 mL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Geometric mean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PCR/SCR</a:t>
                      </a:r>
                      <a:endParaRPr dirty="0"/>
                    </a:p>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126 / 430</a:t>
                      </a:r>
                      <a:endParaRPr dirty="0"/>
                    </a:p>
                  </a:txBody>
                  <a:tcPr marL="7125" marR="7125" marT="7125" marB="0" anchor="ctr"/>
                </a:tc>
                <a:extLst>
                  <a:ext uri="{0D108BD9-81ED-4DB2-BD59-A6C34878D82A}">
                    <a16:rowId xmlns:a16="http://schemas.microsoft.com/office/drawing/2014/main" val="10002"/>
                  </a:ext>
                </a:extLst>
              </a:tr>
              <a:tr h="646675">
                <a:tc>
                  <a:txBody>
                    <a:bodyPr/>
                    <a:lstStyle/>
                    <a:p>
                      <a:pPr marL="0" marR="0" lvl="0" indent="0" algn="l" rtl="0">
                        <a:spcBef>
                          <a:spcPts val="0"/>
                        </a:spcBef>
                        <a:spcAft>
                          <a:spcPts val="0"/>
                        </a:spcAft>
                        <a:buNone/>
                      </a:pPr>
                      <a:r>
                        <a:rPr lang="en-US" sz="2000" u="none" strike="noStrike" dirty="0"/>
                        <a:t>Metals (Cr, Fe, Ni, and Zn)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(varies)</a:t>
                      </a:r>
                      <a:endParaRPr dirty="0"/>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3"/>
                  </a:ext>
                </a:extLst>
              </a:tr>
              <a:tr h="562350">
                <a:tc>
                  <a:txBody>
                    <a:bodyPr/>
                    <a:lstStyle/>
                    <a:p>
                      <a:pPr marL="0" marR="0" lvl="0" indent="0" algn="l" rtl="0">
                        <a:spcBef>
                          <a:spcPts val="0"/>
                        </a:spcBef>
                        <a:spcAft>
                          <a:spcPts val="0"/>
                        </a:spcAft>
                        <a:buNone/>
                      </a:pPr>
                      <a:r>
                        <a:rPr lang="en-US" sz="2000" u="none" strike="noStrike" dirty="0"/>
                        <a:t>pH</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SU</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Range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6 &lt; pH &lt; 9</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4"/>
                  </a:ext>
                </a:extLst>
              </a:tr>
              <a:tr h="551075">
                <a:tc>
                  <a:txBody>
                    <a:bodyPr/>
                    <a:lstStyle/>
                    <a:p>
                      <a:pPr marL="0" marR="0" lvl="0" indent="0" algn="l" rtl="0">
                        <a:spcBef>
                          <a:spcPts val="0"/>
                        </a:spcBef>
                        <a:spcAft>
                          <a:spcPts val="0"/>
                        </a:spcAft>
                        <a:buNone/>
                      </a:pPr>
                      <a:r>
                        <a:rPr lang="en-US" sz="2000" u="none" strike="noStrike" dirty="0"/>
                        <a:t>Temperature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F</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5"/>
                  </a:ext>
                </a:extLst>
              </a:tr>
              <a:tr h="551075">
                <a:tc>
                  <a:txBody>
                    <a:bodyPr/>
                    <a:lstStyle/>
                    <a:p>
                      <a:pPr marL="0" marR="0" lvl="0" indent="0" algn="l" rtl="0">
                        <a:spcBef>
                          <a:spcPts val="0"/>
                        </a:spcBef>
                        <a:spcAft>
                          <a:spcPts val="0"/>
                        </a:spcAft>
                        <a:buNone/>
                      </a:pPr>
                      <a:r>
                        <a:rPr lang="en-US" sz="2000" u="none" strike="noStrike" dirty="0"/>
                        <a:t>Total phosphorus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Average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0.3</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00749" y="526291"/>
            <a:ext cx="3364832" cy="52014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dirty="0"/>
              <a:t>Module 4: Learning Objectives</a:t>
            </a:r>
            <a:endParaRPr dirty="0"/>
          </a:p>
        </p:txBody>
      </p:sp>
      <p:sp>
        <p:nvSpPr>
          <p:cNvPr id="98" name="Google Shape;98;p2"/>
          <p:cNvSpPr txBox="1">
            <a:spLocks noGrp="1"/>
          </p:cNvSpPr>
          <p:nvPr>
            <p:ph idx="1"/>
          </p:nvPr>
        </p:nvSpPr>
        <p:spPr>
          <a:xfrm>
            <a:off x="5124551" y="526291"/>
            <a:ext cx="6249400" cy="615793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3200"/>
              <a:buChar char="•"/>
            </a:pPr>
            <a:r>
              <a:rPr lang="en-US" sz="3200" dirty="0"/>
              <a:t>Further explore how water quality data are used to evaluate designated uses</a:t>
            </a:r>
            <a:endParaRPr dirty="0"/>
          </a:p>
          <a:p>
            <a:pPr marL="228600" lvl="0" indent="-228600" algn="l" rtl="0">
              <a:lnSpc>
                <a:spcPct val="90000"/>
              </a:lnSpc>
              <a:spcBef>
                <a:spcPts val="1600"/>
              </a:spcBef>
              <a:spcAft>
                <a:spcPts val="0"/>
              </a:spcAft>
              <a:buClr>
                <a:schemeClr val="lt1"/>
              </a:buClr>
              <a:buSzPts val="3200"/>
              <a:buChar char="•"/>
            </a:pPr>
            <a:r>
              <a:rPr lang="en-US" sz="3200" dirty="0"/>
              <a:t>Process and evaluate basic datasets to determine designated use support</a:t>
            </a:r>
            <a:endParaRPr dirty="0"/>
          </a:p>
          <a:p>
            <a:pPr marL="228600" lvl="0" indent="-228600" algn="l" rtl="0">
              <a:lnSpc>
                <a:spcPct val="90000"/>
              </a:lnSpc>
              <a:spcBef>
                <a:spcPts val="1600"/>
              </a:spcBef>
              <a:spcAft>
                <a:spcPts val="0"/>
              </a:spcAft>
              <a:buClr>
                <a:schemeClr val="lt1"/>
              </a:buClr>
              <a:buSzPts val="3200"/>
              <a:buChar char="•"/>
            </a:pPr>
            <a:r>
              <a:rPr lang="en-US" sz="3200" dirty="0"/>
              <a:t>Use the results of data analysis to determine next steps</a:t>
            </a:r>
            <a:endParaRPr dirty="0"/>
          </a:p>
          <a:p>
            <a:pPr marL="228600" lvl="0" indent="-228600" algn="l" rtl="0">
              <a:lnSpc>
                <a:spcPct val="90000"/>
              </a:lnSpc>
              <a:spcBef>
                <a:spcPts val="1600"/>
              </a:spcBef>
              <a:spcAft>
                <a:spcPts val="0"/>
              </a:spcAft>
              <a:buClr>
                <a:schemeClr val="lt1"/>
              </a:buClr>
              <a:buSzPts val="3200"/>
              <a:buChar char="•"/>
            </a:pPr>
            <a:r>
              <a:rPr lang="en-US" sz="3200" dirty="0"/>
              <a:t>Identify resources useful for analyzing data and addressing water quality impairments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371436" y="-332681"/>
            <a:ext cx="12934872" cy="16883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Red Brook: Coldwater Habitat</a:t>
            </a:r>
            <a:endParaRPr dirty="0"/>
          </a:p>
        </p:txBody>
      </p:sp>
      <p:sp>
        <p:nvSpPr>
          <p:cNvPr id="316" name="Google Shape;316;p20"/>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sp>
        <p:nvSpPr>
          <p:cNvPr id="317" name="Google Shape;317;p20"/>
          <p:cNvSpPr txBox="1"/>
          <p:nvPr/>
        </p:nvSpPr>
        <p:spPr>
          <a:xfrm>
            <a:off x="5153299" y="1497900"/>
            <a:ext cx="6952258" cy="5764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Four samples were collected and evaluated</a:t>
            </a:r>
            <a:endParaRPr dirty="0"/>
          </a:p>
        </p:txBody>
      </p:sp>
      <p:sp>
        <p:nvSpPr>
          <p:cNvPr id="318" name="Google Shape;318;p20"/>
          <p:cNvSpPr txBox="1"/>
          <p:nvPr/>
        </p:nvSpPr>
        <p:spPr>
          <a:xfrm>
            <a:off x="138728" y="1394852"/>
            <a:ext cx="4596591" cy="12003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Coldwater Habitat has four numeric criteria</a:t>
            </a:r>
            <a:endParaRPr dirty="0"/>
          </a:p>
        </p:txBody>
      </p:sp>
      <p:graphicFrame>
        <p:nvGraphicFramePr>
          <p:cNvPr id="319" name="Google Shape;319;p20"/>
          <p:cNvGraphicFramePr/>
          <p:nvPr/>
        </p:nvGraphicFramePr>
        <p:xfrm>
          <a:off x="138728" y="2541053"/>
          <a:ext cx="5122950" cy="2719000"/>
        </p:xfrm>
        <a:graphic>
          <a:graphicData uri="http://schemas.openxmlformats.org/drawingml/2006/table">
            <a:tbl>
              <a:tblPr firstRow="1" bandRow="1">
                <a:noFill/>
                <a:tableStyleId>{94656C8E-CB28-49FC-AC16-F975BBA54865}</a:tableStyleId>
              </a:tblPr>
              <a:tblGrid>
                <a:gridCol w="1184025">
                  <a:extLst>
                    <a:ext uri="{9D8B030D-6E8A-4147-A177-3AD203B41FA5}">
                      <a16:colId xmlns:a16="http://schemas.microsoft.com/office/drawing/2014/main" val="20000"/>
                    </a:ext>
                  </a:extLst>
                </a:gridCol>
                <a:gridCol w="726825">
                  <a:extLst>
                    <a:ext uri="{9D8B030D-6E8A-4147-A177-3AD203B41FA5}">
                      <a16:colId xmlns:a16="http://schemas.microsoft.com/office/drawing/2014/main" val="20001"/>
                    </a:ext>
                  </a:extLst>
                </a:gridCol>
                <a:gridCol w="715100">
                  <a:extLst>
                    <a:ext uri="{9D8B030D-6E8A-4147-A177-3AD203B41FA5}">
                      <a16:colId xmlns:a16="http://schemas.microsoft.com/office/drawing/2014/main" val="20002"/>
                    </a:ext>
                  </a:extLst>
                </a:gridCol>
                <a:gridCol w="691650">
                  <a:extLst>
                    <a:ext uri="{9D8B030D-6E8A-4147-A177-3AD203B41FA5}">
                      <a16:colId xmlns:a16="http://schemas.microsoft.com/office/drawing/2014/main" val="20003"/>
                    </a:ext>
                  </a:extLst>
                </a:gridCol>
                <a:gridCol w="855775">
                  <a:extLst>
                    <a:ext uri="{9D8B030D-6E8A-4147-A177-3AD203B41FA5}">
                      <a16:colId xmlns:a16="http://schemas.microsoft.com/office/drawing/2014/main" val="20004"/>
                    </a:ext>
                  </a:extLst>
                </a:gridCol>
                <a:gridCol w="949575">
                  <a:extLst>
                    <a:ext uri="{9D8B030D-6E8A-4147-A177-3AD203B41FA5}">
                      <a16:colId xmlns:a16="http://schemas.microsoft.com/office/drawing/2014/main" val="20005"/>
                    </a:ext>
                  </a:extLst>
                </a:gridCol>
              </a:tblGrid>
              <a:tr h="543800">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Criterion</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543800">
                <a:tc>
                  <a:txBody>
                    <a:bodyPr/>
                    <a:lstStyle/>
                    <a:p>
                      <a:pPr marL="0" marR="0" lvl="0" indent="0" algn="l" rtl="0">
                        <a:spcBef>
                          <a:spcPts val="0"/>
                        </a:spcBef>
                        <a:spcAft>
                          <a:spcPts val="0"/>
                        </a:spcAft>
                        <a:buNone/>
                      </a:pPr>
                      <a:r>
                        <a:rPr lang="en-US" sz="2000" u="none" strike="noStrike" dirty="0"/>
                        <a:t>DO</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5.0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54380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pH</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SU</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Range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Inst.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6.0 – 9.0</a:t>
                      </a:r>
                      <a:endParaRPr dirty="0"/>
                    </a:p>
                  </a:txBody>
                  <a:tcPr marL="7125" marR="7125" marT="7125" marB="0" anchor="ctr"/>
                </a:tc>
                <a:extLst>
                  <a:ext uri="{0D108BD9-81ED-4DB2-BD59-A6C34878D82A}">
                    <a16:rowId xmlns:a16="http://schemas.microsoft.com/office/drawing/2014/main" val="10002"/>
                  </a:ext>
                </a:extLst>
              </a:tr>
              <a:tr h="54380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Temp.</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F</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Max</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Inst.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extLst>
                  <a:ext uri="{0D108BD9-81ED-4DB2-BD59-A6C34878D82A}">
                    <a16:rowId xmlns:a16="http://schemas.microsoft.com/office/drawing/2014/main" val="10003"/>
                  </a:ext>
                </a:extLst>
              </a:tr>
              <a:tr h="54380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TP</a:t>
                      </a:r>
                      <a:endParaRPr dirty="0"/>
                    </a:p>
                  </a:txBody>
                  <a:tcPr marL="7125" marR="7125" marT="7125" marB="0" anchor="ctr"/>
                </a:tc>
                <a:tc>
                  <a:txBody>
                    <a:bodyPr/>
                    <a:lstStyle/>
                    <a:p>
                      <a:pPr marL="0" marR="0" lvl="0" indent="0" algn="ctr" rtl="0">
                        <a:lnSpc>
                          <a:spcPct val="100000"/>
                        </a:lnSpc>
                        <a:spcBef>
                          <a:spcPts val="0"/>
                        </a:spcBef>
                        <a:spcAft>
                          <a:spcPts val="0"/>
                        </a:spcAft>
                        <a:buClr>
                          <a:schemeClr val="lt1"/>
                        </a:buClr>
                        <a:buSzPts val="2000"/>
                        <a:buFont typeface="Calibri"/>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Max</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Avg.</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10%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0.3</a:t>
                      </a:r>
                      <a:endParaRPr dirty="0"/>
                    </a:p>
                  </a:txBody>
                  <a:tcPr marL="7125" marR="7125" marT="7125" marB="0" anchor="ctr"/>
                </a:tc>
                <a:extLst>
                  <a:ext uri="{0D108BD9-81ED-4DB2-BD59-A6C34878D82A}">
                    <a16:rowId xmlns:a16="http://schemas.microsoft.com/office/drawing/2014/main" val="10004"/>
                  </a:ext>
                </a:extLst>
              </a:tr>
            </a:tbl>
          </a:graphicData>
        </a:graphic>
      </p:graphicFrame>
      <p:graphicFrame>
        <p:nvGraphicFramePr>
          <p:cNvPr id="320" name="Google Shape;320;p20"/>
          <p:cNvGraphicFramePr/>
          <p:nvPr/>
        </p:nvGraphicFramePr>
        <p:xfrm>
          <a:off x="5454322" y="2485997"/>
          <a:ext cx="6598950" cy="2751810"/>
        </p:xfrm>
        <a:graphic>
          <a:graphicData uri="http://schemas.openxmlformats.org/drawingml/2006/table">
            <a:tbl>
              <a:tblPr firstRow="1" bandRow="1">
                <a:noFill/>
                <a:tableStyleId>{94656C8E-CB28-49FC-AC16-F975BBA54865}</a:tableStyleId>
              </a:tblPr>
              <a:tblGrid>
                <a:gridCol w="1197025">
                  <a:extLst>
                    <a:ext uri="{9D8B030D-6E8A-4147-A177-3AD203B41FA5}">
                      <a16:colId xmlns:a16="http://schemas.microsoft.com/office/drawing/2014/main" val="20000"/>
                    </a:ext>
                  </a:extLst>
                </a:gridCol>
                <a:gridCol w="1393775">
                  <a:extLst>
                    <a:ext uri="{9D8B030D-6E8A-4147-A177-3AD203B41FA5}">
                      <a16:colId xmlns:a16="http://schemas.microsoft.com/office/drawing/2014/main" val="20001"/>
                    </a:ext>
                  </a:extLst>
                </a:gridCol>
                <a:gridCol w="1161725">
                  <a:extLst>
                    <a:ext uri="{9D8B030D-6E8A-4147-A177-3AD203B41FA5}">
                      <a16:colId xmlns:a16="http://schemas.microsoft.com/office/drawing/2014/main" val="20002"/>
                    </a:ext>
                  </a:extLst>
                </a:gridCol>
                <a:gridCol w="1465375">
                  <a:extLst>
                    <a:ext uri="{9D8B030D-6E8A-4147-A177-3AD203B41FA5}">
                      <a16:colId xmlns:a16="http://schemas.microsoft.com/office/drawing/2014/main" val="20003"/>
                    </a:ext>
                  </a:extLst>
                </a:gridCol>
                <a:gridCol w="1381050">
                  <a:extLst>
                    <a:ext uri="{9D8B030D-6E8A-4147-A177-3AD203B41FA5}">
                      <a16:colId xmlns:a16="http://schemas.microsoft.com/office/drawing/2014/main" val="20004"/>
                    </a:ext>
                  </a:extLst>
                </a:gridCol>
              </a:tblGrid>
              <a:tr h="792825">
                <a:tc>
                  <a:txBody>
                    <a:bodyPr/>
                    <a:lstStyle/>
                    <a:p>
                      <a:pPr marL="0" marR="0" lvl="0" indent="0" algn="l" rtl="0">
                        <a:spcBef>
                          <a:spcPts val="0"/>
                        </a:spcBef>
                        <a:spcAft>
                          <a:spcPts val="0"/>
                        </a:spcAft>
                        <a:buNone/>
                      </a:pPr>
                      <a:r>
                        <a:rPr lang="en-US" sz="1800" dirty="0"/>
                        <a:t>Date</a:t>
                      </a:r>
                      <a:endParaRPr dirty="0"/>
                    </a:p>
                  </a:txBody>
                  <a:tcPr marL="91450" marR="91450" marT="45725" marB="45725"/>
                </a:tc>
                <a:tc>
                  <a:txBody>
                    <a:bodyPr/>
                    <a:lstStyle/>
                    <a:p>
                      <a:pPr marL="0" marR="0" lvl="0" indent="0" algn="ctr" rtl="0">
                        <a:spcBef>
                          <a:spcPts val="0"/>
                        </a:spcBef>
                        <a:spcAft>
                          <a:spcPts val="0"/>
                        </a:spcAft>
                        <a:buNone/>
                      </a:pPr>
                      <a:r>
                        <a:rPr lang="en-US" sz="1800" dirty="0"/>
                        <a:t>Dissolved oxygen (mg/L)</a:t>
                      </a:r>
                      <a:endParaRPr dirty="0"/>
                    </a:p>
                  </a:txBody>
                  <a:tcPr marL="91450" marR="91450" marT="45725" marB="45725"/>
                </a:tc>
                <a:tc>
                  <a:txBody>
                    <a:bodyPr/>
                    <a:lstStyle/>
                    <a:p>
                      <a:pPr marL="0" marR="0" lvl="0" indent="0" algn="ctr" rtl="0">
                        <a:spcBef>
                          <a:spcPts val="0"/>
                        </a:spcBef>
                        <a:spcAft>
                          <a:spcPts val="0"/>
                        </a:spcAft>
                        <a:buNone/>
                      </a:pPr>
                      <a:r>
                        <a:rPr lang="en-US" sz="1800" dirty="0"/>
                        <a:t>pH (SU)</a:t>
                      </a:r>
                      <a:endParaRPr dirty="0"/>
                    </a:p>
                  </a:txBody>
                  <a:tcPr marL="91450" marR="91450" marT="45725" marB="45725"/>
                </a:tc>
                <a:tc>
                  <a:txBody>
                    <a:bodyPr/>
                    <a:lstStyle/>
                    <a:p>
                      <a:pPr marL="0" marR="0" lvl="0" indent="0" algn="ctr" rtl="0">
                        <a:spcBef>
                          <a:spcPts val="0"/>
                        </a:spcBef>
                        <a:spcAft>
                          <a:spcPts val="0"/>
                        </a:spcAft>
                        <a:buNone/>
                      </a:pPr>
                      <a:r>
                        <a:rPr lang="en-US" sz="1800" dirty="0"/>
                        <a:t>Temperature (Fahrenheit)</a:t>
                      </a:r>
                      <a:endParaRPr dirty="0"/>
                    </a:p>
                  </a:txBody>
                  <a:tcPr marL="91450" marR="91450" marT="45725" marB="45725"/>
                </a:tc>
                <a:tc>
                  <a:txBody>
                    <a:bodyPr/>
                    <a:lstStyle/>
                    <a:p>
                      <a:pPr marL="0" marR="0" lvl="0" indent="0" algn="ctr" rtl="0">
                        <a:spcBef>
                          <a:spcPts val="0"/>
                        </a:spcBef>
                        <a:spcAft>
                          <a:spcPts val="0"/>
                        </a:spcAft>
                        <a:buNone/>
                      </a:pPr>
                      <a:r>
                        <a:rPr lang="en-US" sz="1800" dirty="0"/>
                        <a:t>Total phosphorus (mg/L)</a:t>
                      </a:r>
                      <a:endParaRPr dirty="0"/>
                    </a:p>
                  </a:txBody>
                  <a:tcPr marL="91450" marR="91450" marT="45725" marB="45725"/>
                </a:tc>
                <a:extLst>
                  <a:ext uri="{0D108BD9-81ED-4DB2-BD59-A6C34878D82A}">
                    <a16:rowId xmlns:a16="http://schemas.microsoft.com/office/drawing/2014/main" val="10000"/>
                  </a:ext>
                </a:extLst>
              </a:tr>
              <a:tr h="459350">
                <a:tc>
                  <a:txBody>
                    <a:bodyPr/>
                    <a:lstStyle/>
                    <a:p>
                      <a:pPr marL="0" marR="0" lvl="0" indent="0" algn="l" rtl="0">
                        <a:spcBef>
                          <a:spcPts val="0"/>
                        </a:spcBef>
                        <a:spcAft>
                          <a:spcPts val="0"/>
                        </a:spcAft>
                        <a:buNone/>
                      </a:pPr>
                      <a:r>
                        <a:rPr lang="en-US" sz="2000" dirty="0"/>
                        <a:t>June 1</a:t>
                      </a:r>
                      <a:endParaRPr dirty="0"/>
                    </a:p>
                  </a:txBody>
                  <a:tcPr marL="91450" marR="91450" marT="45725" marB="45725"/>
                </a:tc>
                <a:tc>
                  <a:txBody>
                    <a:bodyPr/>
                    <a:lstStyle/>
                    <a:p>
                      <a:pPr marL="0" marR="0" lvl="0" indent="0" algn="ctr" rtl="0">
                        <a:spcBef>
                          <a:spcPts val="0"/>
                        </a:spcBef>
                        <a:spcAft>
                          <a:spcPts val="0"/>
                        </a:spcAft>
                        <a:buNone/>
                      </a:pPr>
                      <a:r>
                        <a:rPr lang="en-US" sz="2000" dirty="0"/>
                        <a:t>5.2</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48</a:t>
                      </a:r>
                      <a:endParaRPr dirty="0"/>
                    </a:p>
                  </a:txBody>
                  <a:tcPr marL="91450" marR="91450" marT="45725" marB="45725"/>
                </a:tc>
                <a:tc>
                  <a:txBody>
                    <a:bodyPr/>
                    <a:lstStyle/>
                    <a:p>
                      <a:pPr marL="0" marR="0" lvl="0" indent="0" algn="ctr" rtl="0">
                        <a:spcBef>
                          <a:spcPts val="0"/>
                        </a:spcBef>
                        <a:spcAft>
                          <a:spcPts val="0"/>
                        </a:spcAft>
                        <a:buNone/>
                      </a:pPr>
                      <a:r>
                        <a:rPr lang="en-US" sz="2000" dirty="0"/>
                        <a:t>0.29</a:t>
                      </a:r>
                      <a:endParaRPr dirty="0"/>
                    </a:p>
                  </a:txBody>
                  <a:tcPr marL="91450" marR="91450" marT="45725" marB="45725"/>
                </a:tc>
                <a:extLst>
                  <a:ext uri="{0D108BD9-81ED-4DB2-BD59-A6C34878D82A}">
                    <a16:rowId xmlns:a16="http://schemas.microsoft.com/office/drawing/2014/main" val="10001"/>
                  </a:ext>
                </a:extLst>
              </a:tr>
              <a:tr h="459350">
                <a:tc>
                  <a:txBody>
                    <a:bodyPr/>
                    <a:lstStyle/>
                    <a:p>
                      <a:pPr marL="0" marR="0" lvl="0" indent="0" algn="l" rtl="0">
                        <a:spcBef>
                          <a:spcPts val="0"/>
                        </a:spcBef>
                        <a:spcAft>
                          <a:spcPts val="0"/>
                        </a:spcAft>
                        <a:buNone/>
                      </a:pPr>
                      <a:r>
                        <a:rPr lang="en-US" sz="2000" dirty="0"/>
                        <a:t>July 3</a:t>
                      </a:r>
                      <a:endParaRPr dirty="0"/>
                    </a:p>
                  </a:txBody>
                  <a:tcPr marL="91450" marR="91450" marT="45725" marB="45725"/>
                </a:tc>
                <a:tc>
                  <a:txBody>
                    <a:bodyPr/>
                    <a:lstStyle/>
                    <a:p>
                      <a:pPr marL="0" marR="0" lvl="0" indent="0" algn="ctr" rtl="0">
                        <a:spcBef>
                          <a:spcPts val="0"/>
                        </a:spcBef>
                        <a:spcAft>
                          <a:spcPts val="0"/>
                        </a:spcAft>
                        <a:buNone/>
                      </a:pPr>
                      <a:r>
                        <a:rPr lang="en-US" sz="2000" dirty="0"/>
                        <a:t>4.9</a:t>
                      </a:r>
                      <a:endParaRPr dirty="0"/>
                    </a:p>
                  </a:txBody>
                  <a:tcPr marL="91450" marR="91450" marT="45725" marB="45725"/>
                </a:tc>
                <a:tc>
                  <a:txBody>
                    <a:bodyPr/>
                    <a:lstStyle/>
                    <a:p>
                      <a:pPr marL="0" marR="0" lvl="0" indent="0" algn="ctr" rtl="0">
                        <a:spcBef>
                          <a:spcPts val="0"/>
                        </a:spcBef>
                        <a:spcAft>
                          <a:spcPts val="0"/>
                        </a:spcAft>
                        <a:buNone/>
                      </a:pPr>
                      <a:r>
                        <a:rPr lang="en-US" sz="2000" dirty="0"/>
                        <a:t>7.2</a:t>
                      </a:r>
                      <a:endParaRPr dirty="0"/>
                    </a:p>
                  </a:txBody>
                  <a:tcPr marL="91450" marR="91450" marT="45725" marB="45725"/>
                </a:tc>
                <a:tc>
                  <a:txBody>
                    <a:bodyPr/>
                    <a:lstStyle/>
                    <a:p>
                      <a:pPr marL="0" marR="0" lvl="0" indent="0" algn="ctr" rtl="0">
                        <a:spcBef>
                          <a:spcPts val="0"/>
                        </a:spcBef>
                        <a:spcAft>
                          <a:spcPts val="0"/>
                        </a:spcAft>
                        <a:buNone/>
                      </a:pPr>
                      <a:r>
                        <a:rPr lang="en-US" sz="2000" dirty="0"/>
                        <a:t>51</a:t>
                      </a:r>
                      <a:endParaRPr dirty="0"/>
                    </a:p>
                  </a:txBody>
                  <a:tcPr marL="91450" marR="91450" marT="45725" marB="45725"/>
                </a:tc>
                <a:tc>
                  <a:txBody>
                    <a:bodyPr/>
                    <a:lstStyle/>
                    <a:p>
                      <a:pPr marL="0" marR="0" lvl="0" indent="0" algn="ctr" rtl="0">
                        <a:spcBef>
                          <a:spcPts val="0"/>
                        </a:spcBef>
                        <a:spcAft>
                          <a:spcPts val="0"/>
                        </a:spcAft>
                        <a:buNone/>
                      </a:pPr>
                      <a:r>
                        <a:rPr lang="en-US" sz="2000" dirty="0"/>
                        <a:t>0.35</a:t>
                      </a:r>
                      <a:endParaRPr dirty="0"/>
                    </a:p>
                  </a:txBody>
                  <a:tcPr marL="91450" marR="91450" marT="45725" marB="45725"/>
                </a:tc>
                <a:extLst>
                  <a:ext uri="{0D108BD9-81ED-4DB2-BD59-A6C34878D82A}">
                    <a16:rowId xmlns:a16="http://schemas.microsoft.com/office/drawing/2014/main" val="10002"/>
                  </a:ext>
                </a:extLst>
              </a:tr>
              <a:tr h="459350">
                <a:tc>
                  <a:txBody>
                    <a:bodyPr/>
                    <a:lstStyle/>
                    <a:p>
                      <a:pPr marL="0" marR="0" lvl="0" indent="0" algn="l" rtl="0">
                        <a:spcBef>
                          <a:spcPts val="0"/>
                        </a:spcBef>
                        <a:spcAft>
                          <a:spcPts val="0"/>
                        </a:spcAft>
                        <a:buNone/>
                      </a:pPr>
                      <a:r>
                        <a:rPr lang="en-US" sz="2000" dirty="0"/>
                        <a:t>July 27</a:t>
                      </a:r>
                      <a:endParaRPr dirty="0"/>
                    </a:p>
                  </a:txBody>
                  <a:tcPr marL="91450" marR="91450" marT="45725" marB="45725"/>
                </a:tc>
                <a:tc>
                  <a:txBody>
                    <a:bodyPr/>
                    <a:lstStyle/>
                    <a:p>
                      <a:pPr marL="0" marR="0" lvl="0" indent="0" algn="ctr" rtl="0">
                        <a:spcBef>
                          <a:spcPts val="0"/>
                        </a:spcBef>
                        <a:spcAft>
                          <a:spcPts val="0"/>
                        </a:spcAft>
                        <a:buNone/>
                      </a:pPr>
                      <a:r>
                        <a:rPr lang="en-US" sz="2000" dirty="0"/>
                        <a:t>4.7</a:t>
                      </a:r>
                      <a:endParaRPr dirty="0"/>
                    </a:p>
                  </a:txBody>
                  <a:tcPr marL="91450" marR="91450" marT="45725" marB="45725"/>
                </a:tc>
                <a:tc>
                  <a:txBody>
                    <a:bodyPr/>
                    <a:lstStyle/>
                    <a:p>
                      <a:pPr marL="0" marR="0" lvl="0" indent="0" algn="ctr" rtl="0">
                        <a:spcBef>
                          <a:spcPts val="0"/>
                        </a:spcBef>
                        <a:spcAft>
                          <a:spcPts val="0"/>
                        </a:spcAft>
                        <a:buNone/>
                      </a:pPr>
                      <a:r>
                        <a:rPr lang="en-US" sz="2000" dirty="0"/>
                        <a:t>7.4</a:t>
                      </a:r>
                      <a:endParaRPr dirty="0"/>
                    </a:p>
                  </a:txBody>
                  <a:tcPr marL="91450" marR="91450" marT="45725" marB="45725"/>
                </a:tc>
                <a:tc>
                  <a:txBody>
                    <a:bodyPr/>
                    <a:lstStyle/>
                    <a:p>
                      <a:pPr marL="0" marR="0" lvl="0" indent="0" algn="ctr" rtl="0">
                        <a:spcBef>
                          <a:spcPts val="0"/>
                        </a:spcBef>
                        <a:spcAft>
                          <a:spcPts val="0"/>
                        </a:spcAft>
                        <a:buNone/>
                      </a:pPr>
                      <a:r>
                        <a:rPr lang="en-US" sz="2000" dirty="0"/>
                        <a:t>53</a:t>
                      </a:r>
                      <a:endParaRPr dirty="0"/>
                    </a:p>
                  </a:txBody>
                  <a:tcPr marL="91450" marR="91450" marT="45725" marB="45725"/>
                </a:tc>
                <a:tc>
                  <a:txBody>
                    <a:bodyPr/>
                    <a:lstStyle/>
                    <a:p>
                      <a:pPr marL="0" marR="0" lvl="0" indent="0" algn="ctr" rtl="0">
                        <a:spcBef>
                          <a:spcPts val="0"/>
                        </a:spcBef>
                        <a:spcAft>
                          <a:spcPts val="0"/>
                        </a:spcAft>
                        <a:buNone/>
                      </a:pPr>
                      <a:r>
                        <a:rPr lang="en-US" sz="2000" dirty="0"/>
                        <a:t>0.41</a:t>
                      </a:r>
                      <a:endParaRPr dirty="0"/>
                    </a:p>
                  </a:txBody>
                  <a:tcPr marL="91450" marR="91450" marT="45725" marB="45725"/>
                </a:tc>
                <a:extLst>
                  <a:ext uri="{0D108BD9-81ED-4DB2-BD59-A6C34878D82A}">
                    <a16:rowId xmlns:a16="http://schemas.microsoft.com/office/drawing/2014/main" val="10003"/>
                  </a:ext>
                </a:extLst>
              </a:tr>
              <a:tr h="459350">
                <a:tc>
                  <a:txBody>
                    <a:bodyPr/>
                    <a:lstStyle/>
                    <a:p>
                      <a:pPr marL="0" marR="0" lvl="0" indent="0" algn="l" rtl="0">
                        <a:spcBef>
                          <a:spcPts val="0"/>
                        </a:spcBef>
                        <a:spcAft>
                          <a:spcPts val="0"/>
                        </a:spcAft>
                        <a:buNone/>
                      </a:pPr>
                      <a:r>
                        <a:rPr lang="en-US" sz="2000" dirty="0"/>
                        <a:t>August 4</a:t>
                      </a:r>
                      <a:endParaRPr dirty="0"/>
                    </a:p>
                  </a:txBody>
                  <a:tcPr marL="91450" marR="91450" marT="45725" marB="45725"/>
                </a:tc>
                <a:tc>
                  <a:txBody>
                    <a:bodyPr/>
                    <a:lstStyle/>
                    <a:p>
                      <a:pPr marL="0" marR="0" lvl="0" indent="0" algn="ctr" rtl="0">
                        <a:spcBef>
                          <a:spcPts val="0"/>
                        </a:spcBef>
                        <a:spcAft>
                          <a:spcPts val="0"/>
                        </a:spcAft>
                        <a:buNone/>
                      </a:pPr>
                      <a:r>
                        <a:rPr lang="en-US" sz="2000" dirty="0"/>
                        <a:t>4.6</a:t>
                      </a:r>
                      <a:endParaRPr dirty="0"/>
                    </a:p>
                  </a:txBody>
                  <a:tcPr marL="91450" marR="91450" marT="45725" marB="45725"/>
                </a:tc>
                <a:tc>
                  <a:txBody>
                    <a:bodyPr/>
                    <a:lstStyle/>
                    <a:p>
                      <a:pPr marL="0" marR="0" lvl="0" indent="0" algn="ctr" rtl="0">
                        <a:spcBef>
                          <a:spcPts val="0"/>
                        </a:spcBef>
                        <a:spcAft>
                          <a:spcPts val="0"/>
                        </a:spcAft>
                        <a:buNone/>
                      </a:pPr>
                      <a:r>
                        <a:rPr lang="en-US" sz="2000" dirty="0"/>
                        <a:t>7.3</a:t>
                      </a:r>
                      <a:endParaRPr dirty="0"/>
                    </a:p>
                  </a:txBody>
                  <a:tcPr marL="91450" marR="91450" marT="45725" marB="45725"/>
                </a:tc>
                <a:tc>
                  <a:txBody>
                    <a:bodyPr/>
                    <a:lstStyle/>
                    <a:p>
                      <a:pPr marL="0" marR="0" lvl="0" indent="0" algn="ctr" rtl="0">
                        <a:spcBef>
                          <a:spcPts val="0"/>
                        </a:spcBef>
                        <a:spcAft>
                          <a:spcPts val="0"/>
                        </a:spcAft>
                        <a:buNone/>
                      </a:pPr>
                      <a:r>
                        <a:rPr lang="en-US" sz="2000" dirty="0"/>
                        <a:t>55</a:t>
                      </a:r>
                      <a:endParaRPr dirty="0"/>
                    </a:p>
                  </a:txBody>
                  <a:tcPr marL="91450" marR="91450" marT="45725" marB="45725"/>
                </a:tc>
                <a:tc>
                  <a:txBody>
                    <a:bodyPr/>
                    <a:lstStyle/>
                    <a:p>
                      <a:pPr marL="0" marR="0" lvl="0" indent="0" algn="ctr" rtl="0">
                        <a:spcBef>
                          <a:spcPts val="0"/>
                        </a:spcBef>
                        <a:spcAft>
                          <a:spcPts val="0"/>
                        </a:spcAft>
                        <a:buNone/>
                      </a:pPr>
                      <a:r>
                        <a:rPr lang="en-US" sz="2000" dirty="0"/>
                        <a:t>0.34</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19343" y="-320704"/>
            <a:ext cx="12934872" cy="16883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Red Brook: Livestock Water Supply</a:t>
            </a:r>
            <a:endParaRPr dirty="0"/>
          </a:p>
        </p:txBody>
      </p:sp>
      <p:sp>
        <p:nvSpPr>
          <p:cNvPr id="328" name="Google Shape;328;p21"/>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sp>
        <p:nvSpPr>
          <p:cNvPr id="330" name="Google Shape;330;p21"/>
          <p:cNvSpPr txBox="1"/>
          <p:nvPr/>
        </p:nvSpPr>
        <p:spPr>
          <a:xfrm>
            <a:off x="187066" y="1237442"/>
            <a:ext cx="4596591" cy="15884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Livestock Water Supply has four numeric criteria that vary by hardness</a:t>
            </a:r>
            <a:endParaRPr dirty="0"/>
          </a:p>
        </p:txBody>
      </p:sp>
      <p:pic>
        <p:nvPicPr>
          <p:cNvPr id="331" name="Google Shape;331;p21"/>
          <p:cNvPicPr preferRelativeResize="0"/>
          <p:nvPr/>
        </p:nvPicPr>
        <p:blipFill rotWithShape="1">
          <a:blip r:embed="rId3">
            <a:alphaModFix/>
          </a:blip>
          <a:srcRect l="37685" t="38848" r="39165" b="35663"/>
          <a:stretch/>
        </p:blipFill>
        <p:spPr>
          <a:xfrm>
            <a:off x="187066" y="2464179"/>
            <a:ext cx="5194129" cy="3217169"/>
          </a:xfrm>
          <a:prstGeom prst="rect">
            <a:avLst/>
          </a:prstGeom>
          <a:noFill/>
          <a:ln>
            <a:noFill/>
          </a:ln>
        </p:spPr>
      </p:pic>
      <p:graphicFrame>
        <p:nvGraphicFramePr>
          <p:cNvPr id="332" name="Google Shape;332;p21"/>
          <p:cNvGraphicFramePr/>
          <p:nvPr/>
        </p:nvGraphicFramePr>
        <p:xfrm>
          <a:off x="5753660" y="2207460"/>
          <a:ext cx="6211200" cy="3548650"/>
        </p:xfrm>
        <a:graphic>
          <a:graphicData uri="http://schemas.openxmlformats.org/drawingml/2006/table">
            <a:tbl>
              <a:tblPr firstRow="1" firstCol="1" bandRow="1">
                <a:noFill/>
                <a:tableStyleId>{94656C8E-CB28-49FC-AC16-F975BBA54865}</a:tableStyleId>
              </a:tblPr>
              <a:tblGrid>
                <a:gridCol w="1673750">
                  <a:extLst>
                    <a:ext uri="{9D8B030D-6E8A-4147-A177-3AD203B41FA5}">
                      <a16:colId xmlns:a16="http://schemas.microsoft.com/office/drawing/2014/main" val="20000"/>
                    </a:ext>
                  </a:extLst>
                </a:gridCol>
                <a:gridCol w="942225">
                  <a:extLst>
                    <a:ext uri="{9D8B030D-6E8A-4147-A177-3AD203B41FA5}">
                      <a16:colId xmlns:a16="http://schemas.microsoft.com/office/drawing/2014/main" val="20001"/>
                    </a:ext>
                  </a:extLst>
                </a:gridCol>
                <a:gridCol w="879225">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26125">
                  <a:extLst>
                    <a:ext uri="{9D8B030D-6E8A-4147-A177-3AD203B41FA5}">
                      <a16:colId xmlns:a16="http://schemas.microsoft.com/office/drawing/2014/main" val="20004"/>
                    </a:ext>
                  </a:extLst>
                </a:gridCol>
                <a:gridCol w="875475">
                  <a:extLst>
                    <a:ext uri="{9D8B030D-6E8A-4147-A177-3AD203B41FA5}">
                      <a16:colId xmlns:a16="http://schemas.microsoft.com/office/drawing/2014/main" val="20005"/>
                    </a:ext>
                  </a:extLst>
                </a:gridCol>
              </a:tblGrid>
              <a:tr h="806900">
                <a:tc>
                  <a:txBody>
                    <a:bodyPr/>
                    <a:lstStyle/>
                    <a:p>
                      <a:pPr marL="0" marR="0" lvl="0" indent="0" algn="l" rtl="0">
                        <a:spcBef>
                          <a:spcPts val="0"/>
                        </a:spcBef>
                        <a:spcAft>
                          <a:spcPts val="0"/>
                        </a:spcAft>
                        <a:buNone/>
                      </a:pPr>
                      <a:r>
                        <a:rPr lang="en-US" sz="2400" dirty="0"/>
                        <a:t>Constituent</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Jun</a:t>
                      </a:r>
                      <a:endParaRPr dirty="0"/>
                    </a:p>
                    <a:p>
                      <a:pPr marL="0" marR="0" lvl="0" indent="0" algn="ctr" rtl="0">
                        <a:spcBef>
                          <a:spcPts val="0"/>
                        </a:spcBef>
                        <a:spcAft>
                          <a:spcPts val="0"/>
                        </a:spcAft>
                        <a:buNone/>
                      </a:pPr>
                      <a:r>
                        <a:rPr lang="en-US" sz="2400" dirty="0">
                          <a:latin typeface="Calibri"/>
                          <a:ea typeface="Calibri"/>
                          <a:cs typeface="Calibri"/>
                          <a:sym typeface="Calibri"/>
                        </a:rPr>
                        <a:t>1</a:t>
                      </a:r>
                      <a:endParaRPr dirty="0"/>
                    </a:p>
                  </a:txBody>
                  <a:tcPr marL="68575" marR="68575" marT="0" marB="0" anchor="ctr" anchorCtr="1"/>
                </a:tc>
                <a:tc>
                  <a:txBody>
                    <a:bodyPr/>
                    <a:lstStyle/>
                    <a:p>
                      <a:pPr marL="0" marR="0" lvl="0" indent="0" algn="ctr" rtl="0">
                        <a:spcBef>
                          <a:spcPts val="0"/>
                        </a:spcBef>
                        <a:spcAft>
                          <a:spcPts val="0"/>
                        </a:spcAft>
                        <a:buNone/>
                      </a:pPr>
                      <a:r>
                        <a:rPr lang="en-US" sz="2400" dirty="0"/>
                        <a:t>Jul</a:t>
                      </a:r>
                      <a:endParaRPr dirty="0"/>
                    </a:p>
                    <a:p>
                      <a:pPr marL="0" marR="0" lvl="0" indent="0" algn="ctr" rtl="0">
                        <a:spcBef>
                          <a:spcPts val="0"/>
                        </a:spcBef>
                        <a:spcAft>
                          <a:spcPts val="0"/>
                        </a:spcAft>
                        <a:buNone/>
                      </a:pPr>
                      <a:r>
                        <a:rPr lang="en-US" sz="2400" dirty="0">
                          <a:latin typeface="Calibri"/>
                          <a:ea typeface="Calibri"/>
                          <a:cs typeface="Calibri"/>
                          <a:sym typeface="Calibri"/>
                        </a:rPr>
                        <a:t>3</a:t>
                      </a:r>
                      <a:endParaRPr dirty="0"/>
                    </a:p>
                  </a:txBody>
                  <a:tcPr marL="68575" marR="68575" marT="0" marB="0" anchor="ctr" anchorCtr="1"/>
                </a:tc>
                <a:tc>
                  <a:txBody>
                    <a:bodyPr/>
                    <a:lstStyle/>
                    <a:p>
                      <a:pPr marL="0" marR="0" lvl="0" indent="0" algn="ctr" rtl="0">
                        <a:spcBef>
                          <a:spcPts val="0"/>
                        </a:spcBef>
                        <a:spcAft>
                          <a:spcPts val="0"/>
                        </a:spcAft>
                        <a:buNone/>
                      </a:pPr>
                      <a:r>
                        <a:rPr lang="en-US" sz="2400" dirty="0"/>
                        <a:t>Jul</a:t>
                      </a:r>
                      <a:endParaRPr dirty="0"/>
                    </a:p>
                    <a:p>
                      <a:pPr marL="0" marR="0" lvl="0" indent="0" algn="ctr" rtl="0">
                        <a:spcBef>
                          <a:spcPts val="0"/>
                        </a:spcBef>
                        <a:spcAft>
                          <a:spcPts val="0"/>
                        </a:spcAft>
                        <a:buNone/>
                      </a:pPr>
                      <a:r>
                        <a:rPr lang="en-US" sz="2400" dirty="0">
                          <a:latin typeface="Calibri"/>
                          <a:ea typeface="Calibri"/>
                          <a:cs typeface="Calibri"/>
                          <a:sym typeface="Calibri"/>
                        </a:rPr>
                        <a:t>27</a:t>
                      </a:r>
                      <a:endParaRPr dirty="0"/>
                    </a:p>
                  </a:txBody>
                  <a:tcPr marL="68575" marR="68575" marT="0" marB="0" anchor="ctr" anchorCtr="1"/>
                </a:tc>
                <a:tc>
                  <a:txBody>
                    <a:bodyPr/>
                    <a:lstStyle/>
                    <a:p>
                      <a:pPr marL="0" marR="0" lvl="0" indent="0" algn="ctr" rtl="0">
                        <a:spcBef>
                          <a:spcPts val="0"/>
                        </a:spcBef>
                        <a:spcAft>
                          <a:spcPts val="0"/>
                        </a:spcAft>
                        <a:buNone/>
                      </a:pPr>
                      <a:r>
                        <a:rPr lang="en-US" sz="2400" dirty="0"/>
                        <a:t>Aug</a:t>
                      </a:r>
                      <a:endParaRPr dirty="0"/>
                    </a:p>
                    <a:p>
                      <a:pPr marL="0" marR="0" lvl="0" indent="0" algn="ctr" rtl="0">
                        <a:spcBef>
                          <a:spcPts val="0"/>
                        </a:spcBef>
                        <a:spcAft>
                          <a:spcPts val="0"/>
                        </a:spcAft>
                        <a:buNone/>
                      </a:pPr>
                      <a:r>
                        <a:rPr lang="en-US" sz="2400" dirty="0">
                          <a:latin typeface="Calibri"/>
                          <a:ea typeface="Calibri"/>
                          <a:cs typeface="Calibri"/>
                          <a:sym typeface="Calibri"/>
                        </a:rPr>
                        <a:t>4</a:t>
                      </a:r>
                      <a:endParaRPr dirty="0"/>
                    </a:p>
                  </a:txBody>
                  <a:tcPr marL="68575" marR="68575" marT="0" marB="0" anchor="ctr" anchorCtr="1"/>
                </a:tc>
                <a:tc>
                  <a:txBody>
                    <a:bodyPr/>
                    <a:lstStyle/>
                    <a:p>
                      <a:pPr marL="0" marR="0" lvl="0" indent="0" algn="ctr" rtl="0">
                        <a:spcBef>
                          <a:spcPts val="0"/>
                        </a:spcBef>
                        <a:spcAft>
                          <a:spcPts val="0"/>
                        </a:spcAft>
                        <a:buNone/>
                      </a:pPr>
                      <a:r>
                        <a:rPr lang="en-US" sz="2400" dirty="0"/>
                        <a:t>Sep</a:t>
                      </a:r>
                      <a:endParaRPr dirty="0"/>
                    </a:p>
                    <a:p>
                      <a:pPr marL="0" marR="0" lvl="0" indent="0" algn="ctr" rtl="0">
                        <a:spcBef>
                          <a:spcPts val="0"/>
                        </a:spcBef>
                        <a:spcAft>
                          <a:spcPts val="0"/>
                        </a:spcAft>
                        <a:buNone/>
                      </a:pPr>
                      <a:r>
                        <a:rPr lang="en-US" sz="2400" dirty="0">
                          <a:latin typeface="Calibri"/>
                          <a:ea typeface="Calibri"/>
                          <a:cs typeface="Calibri"/>
                          <a:sym typeface="Calibri"/>
                        </a:rPr>
                        <a:t>9</a:t>
                      </a:r>
                      <a:endParaRPr dirty="0"/>
                    </a:p>
                  </a:txBody>
                  <a:tcPr marL="68575" marR="68575" marT="0" marB="0" anchor="ctr" anchorCtr="1"/>
                </a:tc>
                <a:extLst>
                  <a:ext uri="{0D108BD9-81ED-4DB2-BD59-A6C34878D82A}">
                    <a16:rowId xmlns:a16="http://schemas.microsoft.com/office/drawing/2014/main" val="10000"/>
                  </a:ext>
                </a:extLst>
              </a:tr>
              <a:tr h="548350">
                <a:tc>
                  <a:txBody>
                    <a:bodyPr/>
                    <a:lstStyle/>
                    <a:p>
                      <a:pPr marL="0" marR="0" lvl="0" indent="0" algn="l" rtl="0">
                        <a:spcBef>
                          <a:spcPts val="0"/>
                        </a:spcBef>
                        <a:spcAft>
                          <a:spcPts val="0"/>
                        </a:spcAft>
                        <a:buNone/>
                      </a:pPr>
                      <a:r>
                        <a:rPr lang="en-US" sz="2400" dirty="0"/>
                        <a:t>Hardness</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300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400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300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50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200</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548350">
                <a:tc>
                  <a:txBody>
                    <a:bodyPr/>
                    <a:lstStyle/>
                    <a:p>
                      <a:pPr marL="0" marR="0" lvl="0" indent="0" algn="l" rtl="0">
                        <a:spcBef>
                          <a:spcPts val="0"/>
                        </a:spcBef>
                        <a:spcAft>
                          <a:spcPts val="0"/>
                        </a:spcAft>
                        <a:buNone/>
                      </a:pPr>
                      <a:r>
                        <a:rPr lang="en-US" sz="2400" dirty="0"/>
                        <a:t>Chromium</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180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260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150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25</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120</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548350">
                <a:tc>
                  <a:txBody>
                    <a:bodyPr/>
                    <a:lstStyle/>
                    <a:p>
                      <a:pPr marL="0" marR="0" lvl="0" indent="0" algn="l" rtl="0">
                        <a:spcBef>
                          <a:spcPts val="0"/>
                        </a:spcBef>
                        <a:spcAft>
                          <a:spcPts val="0"/>
                        </a:spcAft>
                        <a:buNone/>
                      </a:pPr>
                      <a:r>
                        <a:rPr lang="en-US" sz="2400" dirty="0"/>
                        <a:t>Iron</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240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300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230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230</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8350">
                <a:tc>
                  <a:txBody>
                    <a:bodyPr/>
                    <a:lstStyle/>
                    <a:p>
                      <a:pPr marL="0" marR="0" lvl="0" indent="0" algn="l" rtl="0">
                        <a:spcBef>
                          <a:spcPts val="0"/>
                        </a:spcBef>
                        <a:spcAft>
                          <a:spcPts val="0"/>
                        </a:spcAft>
                        <a:buNone/>
                      </a:pPr>
                      <a:r>
                        <a:rPr lang="en-US" sz="2400" dirty="0"/>
                        <a:t>Nickel </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150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140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95</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548350">
                <a:tc>
                  <a:txBody>
                    <a:bodyPr/>
                    <a:lstStyle/>
                    <a:p>
                      <a:pPr marL="0" marR="0" lvl="0" indent="0" algn="l" rtl="0">
                        <a:spcBef>
                          <a:spcPts val="0"/>
                        </a:spcBef>
                        <a:spcAft>
                          <a:spcPts val="0"/>
                        </a:spcAft>
                        <a:buNone/>
                      </a:pPr>
                      <a:r>
                        <a:rPr lang="en-US" sz="2400" dirty="0"/>
                        <a:t>Zinc</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270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300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100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260</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33" name="Google Shape;333;p21"/>
          <p:cNvSpPr txBox="1"/>
          <p:nvPr/>
        </p:nvSpPr>
        <p:spPr>
          <a:xfrm>
            <a:off x="187066" y="5756098"/>
            <a:ext cx="48117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If hardness is less than 100 mg/L or greater than 400 mg/L, use the criteria at 100 mg/L or 400 mg/L, respectively.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2"/>
          <p:cNvSpPr txBox="1">
            <a:spLocks noGrp="1"/>
          </p:cNvSpPr>
          <p:nvPr>
            <p:ph type="title"/>
          </p:nvPr>
        </p:nvSpPr>
        <p:spPr>
          <a:xfrm>
            <a:off x="373996" y="526416"/>
            <a:ext cx="4596591"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Red Brook: Recreation</a:t>
            </a:r>
            <a:endParaRPr dirty="0"/>
          </a:p>
        </p:txBody>
      </p:sp>
      <p:sp>
        <p:nvSpPr>
          <p:cNvPr id="340" name="Google Shape;340;p22"/>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342" name="Google Shape;342;p22"/>
          <p:cNvSpPr txBox="1"/>
          <p:nvPr/>
        </p:nvSpPr>
        <p:spPr>
          <a:xfrm>
            <a:off x="240319" y="2214802"/>
            <a:ext cx="4596591" cy="54102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dirty="0">
                <a:latin typeface="Calibri"/>
                <a:ea typeface="Calibri"/>
                <a:cs typeface="Calibri"/>
                <a:sym typeface="Calibri"/>
              </a:rPr>
              <a:t>Recreation has two </a:t>
            </a:r>
            <a:r>
              <a:rPr lang="en-US" sz="2800" i="1" dirty="0">
                <a:latin typeface="Calibri"/>
                <a:ea typeface="Calibri"/>
                <a:cs typeface="Calibri"/>
                <a:sym typeface="Calibri"/>
              </a:rPr>
              <a:t>E. coli </a:t>
            </a:r>
            <a:r>
              <a:rPr lang="en-US" sz="2800" dirty="0">
                <a:latin typeface="Calibri"/>
                <a:ea typeface="Calibri"/>
                <a:cs typeface="Calibri"/>
                <a:sym typeface="Calibri"/>
              </a:rPr>
              <a:t>numeric criteria depending on the type of contact recreation. Each criterion is a 30-day geometric mean of at least five samples.</a:t>
            </a:r>
          </a:p>
          <a:p>
            <a:pPr marL="234950" marR="0" lvl="1" indent="-228600" algn="l" rtl="0">
              <a:lnSpc>
                <a:spcPct val="90000"/>
              </a:lnSpc>
              <a:spcBef>
                <a:spcPts val="1100"/>
              </a:spcBef>
              <a:spcAft>
                <a:spcPts val="0"/>
              </a:spcAft>
              <a:buClr>
                <a:schemeClr val="lt1"/>
              </a:buClr>
              <a:buSzPts val="2800"/>
              <a:buFont typeface="Arial"/>
              <a:buChar char="•"/>
            </a:pPr>
            <a:r>
              <a:rPr lang="en-US" sz="2800" b="0" i="0" u="sng" strike="noStrike" cap="none" dirty="0">
                <a:latin typeface="Calibri"/>
                <a:ea typeface="Calibri"/>
                <a:cs typeface="Calibri"/>
                <a:sym typeface="Calibri"/>
              </a:rPr>
              <a:t>Primary contact criterion</a:t>
            </a:r>
            <a:r>
              <a:rPr lang="en-US" sz="2800" b="0" i="0" u="none" strike="noStrike" cap="none" dirty="0">
                <a:latin typeface="Calibri"/>
                <a:ea typeface="Calibri"/>
                <a:cs typeface="Calibri"/>
                <a:sym typeface="Calibri"/>
              </a:rPr>
              <a:t>: 126 colony counts/100 mL</a:t>
            </a:r>
            <a:endParaRPr lang="en-US" dirty="0"/>
          </a:p>
          <a:p>
            <a:pPr marL="234950" marR="0" lvl="1" indent="-228600" algn="l" rtl="0">
              <a:lnSpc>
                <a:spcPct val="90000"/>
              </a:lnSpc>
              <a:spcBef>
                <a:spcPts val="1100"/>
              </a:spcBef>
              <a:spcAft>
                <a:spcPts val="0"/>
              </a:spcAft>
              <a:buClr>
                <a:schemeClr val="lt1"/>
              </a:buClr>
              <a:buSzPts val="2800"/>
              <a:buFont typeface="Arial"/>
              <a:buChar char="•"/>
            </a:pPr>
            <a:r>
              <a:rPr lang="en-US" sz="2800" b="0" i="0" u="sng" strike="noStrike" cap="none" dirty="0">
                <a:latin typeface="Calibri"/>
                <a:ea typeface="Calibri"/>
                <a:cs typeface="Calibri"/>
                <a:sym typeface="Calibri"/>
              </a:rPr>
              <a:t>Secondary contact criterion</a:t>
            </a:r>
            <a:r>
              <a:rPr lang="en-US" sz="2800" b="0" i="0" u="none" strike="noStrike" cap="none" dirty="0">
                <a:latin typeface="Calibri"/>
                <a:ea typeface="Calibri"/>
                <a:cs typeface="Calibri"/>
                <a:sym typeface="Calibri"/>
              </a:rPr>
              <a:t>: 423 counts/100mL</a:t>
            </a:r>
            <a:endParaRPr lang="en-US" dirty="0"/>
          </a:p>
        </p:txBody>
      </p:sp>
      <p:graphicFrame>
        <p:nvGraphicFramePr>
          <p:cNvPr id="343" name="Google Shape;343;p22"/>
          <p:cNvGraphicFramePr/>
          <p:nvPr/>
        </p:nvGraphicFramePr>
        <p:xfrm>
          <a:off x="5104264" y="204716"/>
          <a:ext cx="7030575" cy="6598525"/>
        </p:xfrm>
        <a:graphic>
          <a:graphicData uri="http://schemas.openxmlformats.org/drawingml/2006/table">
            <a:tbl>
              <a:tblPr firstRow="1" firstCol="1" bandRow="1">
                <a:noFill/>
                <a:tableStyleId>{94656C8E-CB28-49FC-AC16-F975BBA54865}</a:tableStyleId>
              </a:tblPr>
              <a:tblGrid>
                <a:gridCol w="2194275">
                  <a:extLst>
                    <a:ext uri="{9D8B030D-6E8A-4147-A177-3AD203B41FA5}">
                      <a16:colId xmlns:a16="http://schemas.microsoft.com/office/drawing/2014/main" val="20000"/>
                    </a:ext>
                  </a:extLst>
                </a:gridCol>
                <a:gridCol w="2318350">
                  <a:extLst>
                    <a:ext uri="{9D8B030D-6E8A-4147-A177-3AD203B41FA5}">
                      <a16:colId xmlns:a16="http://schemas.microsoft.com/office/drawing/2014/main" val="20001"/>
                    </a:ext>
                  </a:extLst>
                </a:gridCol>
                <a:gridCol w="2517950">
                  <a:extLst>
                    <a:ext uri="{9D8B030D-6E8A-4147-A177-3AD203B41FA5}">
                      <a16:colId xmlns:a16="http://schemas.microsoft.com/office/drawing/2014/main" val="20002"/>
                    </a:ext>
                  </a:extLst>
                </a:gridCol>
              </a:tblGrid>
              <a:tr h="776275">
                <a:tc>
                  <a:txBody>
                    <a:bodyPr/>
                    <a:lstStyle/>
                    <a:p>
                      <a:pPr marL="0" marR="0" lvl="0" indent="0" algn="l" rtl="0">
                        <a:spcBef>
                          <a:spcPts val="0"/>
                        </a:spcBef>
                        <a:spcAft>
                          <a:spcPts val="0"/>
                        </a:spcAft>
                        <a:buNone/>
                      </a:pPr>
                      <a:r>
                        <a:rPr lang="en-US" sz="2400" dirty="0"/>
                        <a:t>Date</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i="1" dirty="0"/>
                        <a:t>E. coli </a:t>
                      </a:r>
                      <a:r>
                        <a:rPr lang="en-US" sz="2400" dirty="0"/>
                        <a:t>density</a:t>
                      </a:r>
                      <a:endParaRPr dirty="0"/>
                    </a:p>
                    <a:p>
                      <a:pPr marL="0" marR="0" lvl="0" indent="0" algn="ctr" rtl="0">
                        <a:spcBef>
                          <a:spcPts val="0"/>
                        </a:spcBef>
                        <a:spcAft>
                          <a:spcPts val="0"/>
                        </a:spcAft>
                        <a:buNone/>
                      </a:pPr>
                      <a:r>
                        <a:rPr lang="en-US" sz="2400" dirty="0"/>
                        <a:t>(counts/100mL)</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Geometric mean</a:t>
                      </a:r>
                      <a:endParaRPr dirty="0"/>
                    </a:p>
                    <a:p>
                      <a:pPr marL="0" marR="0" lvl="0" indent="0" algn="ctr" rtl="0">
                        <a:spcBef>
                          <a:spcPts val="0"/>
                        </a:spcBef>
                        <a:spcAft>
                          <a:spcPts val="0"/>
                        </a:spcAft>
                        <a:buNone/>
                      </a:pPr>
                      <a:r>
                        <a:rPr lang="en-US" sz="2400" dirty="0"/>
                        <a:t>(counts/100 mL)</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88150">
                <a:tc>
                  <a:txBody>
                    <a:bodyPr/>
                    <a:lstStyle/>
                    <a:p>
                      <a:pPr marL="0" marR="0" lvl="0" indent="0" algn="l" rtl="0">
                        <a:spcBef>
                          <a:spcPts val="0"/>
                        </a:spcBef>
                        <a:spcAft>
                          <a:spcPts val="0"/>
                        </a:spcAft>
                        <a:buNone/>
                      </a:pPr>
                      <a:r>
                        <a:rPr lang="en-US" sz="2400" dirty="0"/>
                        <a:t>May 1</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100</a:t>
                      </a:r>
                      <a:endParaRPr sz="2400" dirty="0">
                        <a:latin typeface="Calibri"/>
                        <a:ea typeface="Calibri"/>
                        <a:cs typeface="Calibri"/>
                        <a:sym typeface="Calibri"/>
                      </a:endParaRPr>
                    </a:p>
                  </a:txBody>
                  <a:tcPr marL="68575" marR="68575" marT="0" marB="0"/>
                </a:tc>
                <a:tc rowSpan="5">
                  <a:txBody>
                    <a:bodyPr/>
                    <a:lstStyle/>
                    <a:p>
                      <a:pPr marL="0" marR="0" lvl="0" indent="0" algn="ctr" rtl="0">
                        <a:spcBef>
                          <a:spcPts val="0"/>
                        </a:spcBef>
                        <a:spcAft>
                          <a:spcPts val="0"/>
                        </a:spcAft>
                        <a:buNone/>
                      </a:pPr>
                      <a:r>
                        <a:rPr lang="en-US" sz="2400" dirty="0"/>
                        <a:t>115</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88150">
                <a:tc>
                  <a:txBody>
                    <a:bodyPr/>
                    <a:lstStyle/>
                    <a:p>
                      <a:pPr marL="0" marR="0" lvl="0" indent="0" algn="l" rtl="0">
                        <a:spcBef>
                          <a:spcPts val="0"/>
                        </a:spcBef>
                        <a:spcAft>
                          <a:spcPts val="0"/>
                        </a:spcAft>
                        <a:buNone/>
                      </a:pPr>
                      <a:r>
                        <a:rPr lang="en-US" sz="2400" dirty="0"/>
                        <a:t>May 9</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250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2"/>
                  </a:ext>
                </a:extLst>
              </a:tr>
              <a:tr h="388150">
                <a:tc>
                  <a:txBody>
                    <a:bodyPr/>
                    <a:lstStyle/>
                    <a:p>
                      <a:pPr marL="0" marR="0" lvl="0" indent="0" algn="l" rtl="0">
                        <a:spcBef>
                          <a:spcPts val="0"/>
                        </a:spcBef>
                        <a:spcAft>
                          <a:spcPts val="0"/>
                        </a:spcAft>
                        <a:buNone/>
                      </a:pPr>
                      <a:r>
                        <a:rPr lang="en-US" sz="2400" dirty="0"/>
                        <a:t>May 17</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95</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3"/>
                  </a:ext>
                </a:extLst>
              </a:tr>
              <a:tr h="388150">
                <a:tc>
                  <a:txBody>
                    <a:bodyPr/>
                    <a:lstStyle/>
                    <a:p>
                      <a:pPr marL="0" marR="0" lvl="0" indent="0" algn="l" rtl="0">
                        <a:spcBef>
                          <a:spcPts val="0"/>
                        </a:spcBef>
                        <a:spcAft>
                          <a:spcPts val="0"/>
                        </a:spcAft>
                        <a:buNone/>
                      </a:pPr>
                      <a:r>
                        <a:rPr lang="en-US" sz="2400" dirty="0"/>
                        <a:t>May 22</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70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4"/>
                  </a:ext>
                </a:extLst>
              </a:tr>
              <a:tr h="388150">
                <a:tc>
                  <a:txBody>
                    <a:bodyPr/>
                    <a:lstStyle/>
                    <a:p>
                      <a:pPr marL="0" marR="0" lvl="0" indent="0" algn="l" rtl="0">
                        <a:spcBef>
                          <a:spcPts val="0"/>
                        </a:spcBef>
                        <a:spcAft>
                          <a:spcPts val="0"/>
                        </a:spcAft>
                        <a:buNone/>
                      </a:pPr>
                      <a:r>
                        <a:rPr lang="en-US" sz="2400" dirty="0"/>
                        <a:t>May 30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120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5"/>
                  </a:ext>
                </a:extLst>
              </a:tr>
              <a:tr h="388150">
                <a:tc>
                  <a:txBody>
                    <a:bodyPr/>
                    <a:lstStyle/>
                    <a:p>
                      <a:pPr marL="0" marR="0" lvl="0" indent="0" algn="l" rtl="0">
                        <a:spcBef>
                          <a:spcPts val="0"/>
                        </a:spcBef>
                        <a:spcAft>
                          <a:spcPts val="0"/>
                        </a:spcAft>
                        <a:buNone/>
                      </a:pPr>
                      <a:r>
                        <a:rPr lang="en-US" sz="2400" dirty="0"/>
                        <a:t>July 3</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300</a:t>
                      </a:r>
                      <a:endParaRPr sz="2400" dirty="0">
                        <a:latin typeface="Calibri"/>
                        <a:ea typeface="Calibri"/>
                        <a:cs typeface="Calibri"/>
                        <a:sym typeface="Calibri"/>
                      </a:endParaRPr>
                    </a:p>
                  </a:txBody>
                  <a:tcPr marL="68575" marR="68575" marT="0" marB="0"/>
                </a:tc>
                <a:tc rowSpan="5">
                  <a:txBody>
                    <a:bodyPr/>
                    <a:lstStyle/>
                    <a:p>
                      <a:pPr marL="0" marR="0" lvl="0" indent="0" algn="ctr" rtl="0">
                        <a:spcBef>
                          <a:spcPts val="0"/>
                        </a:spcBef>
                        <a:spcAft>
                          <a:spcPts val="0"/>
                        </a:spcAft>
                        <a:buNone/>
                      </a:pPr>
                      <a:r>
                        <a:rPr lang="en-US" sz="2400" dirty="0"/>
                        <a:t>157</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388150">
                <a:tc>
                  <a:txBody>
                    <a:bodyPr/>
                    <a:lstStyle/>
                    <a:p>
                      <a:pPr marL="0" marR="0" lvl="0" indent="0" algn="l" rtl="0">
                        <a:spcBef>
                          <a:spcPts val="0"/>
                        </a:spcBef>
                        <a:spcAft>
                          <a:spcPts val="0"/>
                        </a:spcAft>
                        <a:buNone/>
                      </a:pPr>
                      <a:r>
                        <a:rPr lang="en-US" sz="2400" dirty="0"/>
                        <a:t>July 10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150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7"/>
                  </a:ext>
                </a:extLst>
              </a:tr>
              <a:tr h="388150">
                <a:tc>
                  <a:txBody>
                    <a:bodyPr/>
                    <a:lstStyle/>
                    <a:p>
                      <a:pPr marL="0" marR="0" lvl="0" indent="0" algn="l" rtl="0">
                        <a:spcBef>
                          <a:spcPts val="0"/>
                        </a:spcBef>
                        <a:spcAft>
                          <a:spcPts val="0"/>
                        </a:spcAft>
                        <a:buNone/>
                      </a:pPr>
                      <a:r>
                        <a:rPr lang="en-US" sz="2400" dirty="0"/>
                        <a:t>July 16</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85</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8"/>
                  </a:ext>
                </a:extLst>
              </a:tr>
              <a:tr h="388150">
                <a:tc>
                  <a:txBody>
                    <a:bodyPr/>
                    <a:lstStyle/>
                    <a:p>
                      <a:pPr marL="0" marR="0" lvl="0" indent="0" algn="l" rtl="0">
                        <a:spcBef>
                          <a:spcPts val="0"/>
                        </a:spcBef>
                        <a:spcAft>
                          <a:spcPts val="0"/>
                        </a:spcAft>
                        <a:buNone/>
                      </a:pPr>
                      <a:r>
                        <a:rPr lang="en-US" sz="2400" dirty="0"/>
                        <a:t>July 23</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200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9"/>
                  </a:ext>
                </a:extLst>
              </a:tr>
              <a:tr h="388150">
                <a:tc>
                  <a:txBody>
                    <a:bodyPr/>
                    <a:lstStyle/>
                    <a:p>
                      <a:pPr marL="0" marR="0" lvl="0" indent="0" algn="l" rtl="0">
                        <a:spcBef>
                          <a:spcPts val="0"/>
                        </a:spcBef>
                        <a:spcAft>
                          <a:spcPts val="0"/>
                        </a:spcAft>
                        <a:buNone/>
                      </a:pPr>
                      <a:r>
                        <a:rPr lang="en-US" sz="2400" dirty="0"/>
                        <a:t>July 31</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125</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0"/>
                  </a:ext>
                </a:extLst>
              </a:tr>
              <a:tr h="388150">
                <a:tc>
                  <a:txBody>
                    <a:bodyPr/>
                    <a:lstStyle/>
                    <a:p>
                      <a:pPr marL="0" marR="0" lvl="0" indent="0" algn="l" rtl="0">
                        <a:spcBef>
                          <a:spcPts val="0"/>
                        </a:spcBef>
                        <a:spcAft>
                          <a:spcPts val="0"/>
                        </a:spcAft>
                        <a:buNone/>
                      </a:pPr>
                      <a:r>
                        <a:rPr lang="en-US" sz="2400" dirty="0"/>
                        <a:t>September 4</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65</a:t>
                      </a:r>
                      <a:endParaRPr sz="2400" dirty="0">
                        <a:latin typeface="Calibri"/>
                        <a:ea typeface="Calibri"/>
                        <a:cs typeface="Calibri"/>
                        <a:sym typeface="Calibri"/>
                      </a:endParaRPr>
                    </a:p>
                  </a:txBody>
                  <a:tcPr marL="68575" marR="68575" marT="0" marB="0"/>
                </a:tc>
                <a:tc rowSpan="5">
                  <a:txBody>
                    <a:bodyPr/>
                    <a:lstStyle/>
                    <a:p>
                      <a:pPr marL="0" marR="0" lvl="0" indent="0" algn="ctr" rtl="0">
                        <a:spcBef>
                          <a:spcPts val="0"/>
                        </a:spcBef>
                        <a:spcAft>
                          <a:spcPts val="0"/>
                        </a:spcAft>
                        <a:buNone/>
                      </a:pPr>
                      <a:r>
                        <a:rPr lang="en-US" sz="2400" dirty="0"/>
                        <a:t>106</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r h="388150">
                <a:tc>
                  <a:txBody>
                    <a:bodyPr/>
                    <a:lstStyle/>
                    <a:p>
                      <a:pPr marL="0" marR="0" lvl="0" indent="0" algn="l" rtl="0">
                        <a:spcBef>
                          <a:spcPts val="0"/>
                        </a:spcBef>
                        <a:spcAft>
                          <a:spcPts val="0"/>
                        </a:spcAft>
                        <a:buNone/>
                      </a:pPr>
                      <a:r>
                        <a:rPr lang="en-US" sz="2400" dirty="0"/>
                        <a:t>September 10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80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2"/>
                  </a:ext>
                </a:extLst>
              </a:tr>
              <a:tr h="388150">
                <a:tc>
                  <a:txBody>
                    <a:bodyPr/>
                    <a:lstStyle/>
                    <a:p>
                      <a:pPr marL="0" marR="0" lvl="0" indent="0" algn="l" rtl="0">
                        <a:spcBef>
                          <a:spcPts val="0"/>
                        </a:spcBef>
                        <a:spcAft>
                          <a:spcPts val="0"/>
                        </a:spcAft>
                        <a:buNone/>
                      </a:pPr>
                      <a:r>
                        <a:rPr lang="en-US" sz="2400" dirty="0"/>
                        <a:t>September 17</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430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3"/>
                  </a:ext>
                </a:extLst>
              </a:tr>
              <a:tr h="388150">
                <a:tc>
                  <a:txBody>
                    <a:bodyPr/>
                    <a:lstStyle/>
                    <a:p>
                      <a:pPr marL="0" marR="0" lvl="0" indent="0" algn="l" rtl="0">
                        <a:spcBef>
                          <a:spcPts val="0"/>
                        </a:spcBef>
                        <a:spcAft>
                          <a:spcPts val="0"/>
                        </a:spcAft>
                        <a:buNone/>
                      </a:pPr>
                      <a:r>
                        <a:rPr lang="en-US" sz="2400" dirty="0"/>
                        <a:t>September 24</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130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4"/>
                  </a:ext>
                </a:extLst>
              </a:tr>
              <a:tr h="388150">
                <a:tc>
                  <a:txBody>
                    <a:bodyPr/>
                    <a:lstStyle/>
                    <a:p>
                      <a:pPr marL="0" marR="0" lvl="0" indent="0" algn="l" rtl="0">
                        <a:spcBef>
                          <a:spcPts val="0"/>
                        </a:spcBef>
                        <a:spcAft>
                          <a:spcPts val="0"/>
                        </a:spcAft>
                        <a:buNone/>
                      </a:pPr>
                      <a:r>
                        <a:rPr lang="en-US" sz="2400" dirty="0"/>
                        <a:t>September 30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45</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a:spLocks noGrp="1"/>
          </p:cNvSpPr>
          <p:nvPr>
            <p:ph type="title"/>
          </p:nvPr>
        </p:nvSpPr>
        <p:spPr>
          <a:xfrm>
            <a:off x="0" y="71135"/>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Red Brook: Use Support Summary </a:t>
            </a:r>
            <a:endParaRPr dirty="0"/>
          </a:p>
        </p:txBody>
      </p:sp>
      <p:graphicFrame>
        <p:nvGraphicFramePr>
          <p:cNvPr id="350" name="Google Shape;350;p23"/>
          <p:cNvGraphicFramePr/>
          <p:nvPr>
            <p:extLst>
              <p:ext uri="{D42A27DB-BD31-4B8C-83A1-F6EECF244321}">
                <p14:modId xmlns:p14="http://schemas.microsoft.com/office/powerpoint/2010/main" val="1244539093"/>
              </p:ext>
            </p:extLst>
          </p:nvPr>
        </p:nvGraphicFramePr>
        <p:xfrm>
          <a:off x="411860" y="1567048"/>
          <a:ext cx="11368275" cy="5242600"/>
        </p:xfrm>
        <a:graphic>
          <a:graphicData uri="http://schemas.openxmlformats.org/drawingml/2006/table">
            <a:tbl>
              <a:tblPr firstRow="1" bandRow="1">
                <a:noFill/>
                <a:tableStyleId>{94656C8E-CB28-49FC-AC16-F975BBA54865}</a:tableStyleId>
              </a:tblPr>
              <a:tblGrid>
                <a:gridCol w="3438925">
                  <a:extLst>
                    <a:ext uri="{9D8B030D-6E8A-4147-A177-3AD203B41FA5}">
                      <a16:colId xmlns:a16="http://schemas.microsoft.com/office/drawing/2014/main" val="20000"/>
                    </a:ext>
                  </a:extLst>
                </a:gridCol>
                <a:gridCol w="3343700">
                  <a:extLst>
                    <a:ext uri="{9D8B030D-6E8A-4147-A177-3AD203B41FA5}">
                      <a16:colId xmlns:a16="http://schemas.microsoft.com/office/drawing/2014/main" val="20001"/>
                    </a:ext>
                  </a:extLst>
                </a:gridCol>
                <a:gridCol w="4585650">
                  <a:extLst>
                    <a:ext uri="{9D8B030D-6E8A-4147-A177-3AD203B41FA5}">
                      <a16:colId xmlns:a16="http://schemas.microsoft.com/office/drawing/2014/main" val="20002"/>
                    </a:ext>
                  </a:extLst>
                </a:gridCol>
              </a:tblGrid>
              <a:tr h="990675">
                <a:tc>
                  <a:txBody>
                    <a:bodyPr/>
                    <a:lstStyle/>
                    <a:p>
                      <a:pPr marL="0" marR="0" lvl="0" indent="0" algn="l" rtl="0">
                        <a:spcBef>
                          <a:spcPts val="0"/>
                        </a:spcBef>
                        <a:spcAft>
                          <a:spcPts val="0"/>
                        </a:spcAft>
                        <a:buNone/>
                      </a:pPr>
                      <a:r>
                        <a:rPr lang="en-US" sz="3200" dirty="0"/>
                        <a:t>Designated Use</a:t>
                      </a:r>
                      <a:endParaRPr dirty="0"/>
                    </a:p>
                  </a:txBody>
                  <a:tcPr marL="91450" marR="91450" marT="45725" marB="45725"/>
                </a:tc>
                <a:tc>
                  <a:txBody>
                    <a:bodyPr/>
                    <a:lstStyle/>
                    <a:p>
                      <a:pPr marL="0" marR="0" lvl="0" indent="0" algn="l" rtl="0">
                        <a:spcBef>
                          <a:spcPts val="0"/>
                        </a:spcBef>
                        <a:spcAft>
                          <a:spcPts val="0"/>
                        </a:spcAft>
                        <a:buNone/>
                      </a:pPr>
                      <a:r>
                        <a:rPr lang="en-US" sz="3200" dirty="0"/>
                        <a:t>Use Support</a:t>
                      </a:r>
                      <a:endParaRPr dirty="0"/>
                    </a:p>
                  </a:txBody>
                  <a:tcPr marL="91450" marR="91450" marT="45725" marB="45725"/>
                </a:tc>
                <a:tc>
                  <a:txBody>
                    <a:bodyPr/>
                    <a:lstStyle/>
                    <a:p>
                      <a:pPr marL="0" marR="0" lvl="0" indent="0" algn="l" rtl="0">
                        <a:spcBef>
                          <a:spcPts val="0"/>
                        </a:spcBef>
                        <a:spcAft>
                          <a:spcPts val="0"/>
                        </a:spcAft>
                        <a:buNone/>
                      </a:pPr>
                      <a:r>
                        <a:rPr lang="en-US" sz="3200" dirty="0"/>
                        <a:t>Probable Cause of Impairment</a:t>
                      </a:r>
                      <a:endParaRPr dirty="0"/>
                    </a:p>
                  </a:txBody>
                  <a:tcPr marL="91450" marR="91450" marT="45725" marB="45725"/>
                </a:tc>
                <a:extLst>
                  <a:ext uri="{0D108BD9-81ED-4DB2-BD59-A6C34878D82A}">
                    <a16:rowId xmlns:a16="http://schemas.microsoft.com/office/drawing/2014/main" val="10000"/>
                  </a:ext>
                </a:extLst>
              </a:tr>
              <a:tr h="1443550">
                <a:tc>
                  <a:txBody>
                    <a:bodyPr/>
                    <a:lstStyle/>
                    <a:p>
                      <a:pPr marL="0" marR="0" lvl="0" indent="0" algn="l" rtl="0">
                        <a:spcBef>
                          <a:spcPts val="0"/>
                        </a:spcBef>
                        <a:spcAft>
                          <a:spcPts val="0"/>
                        </a:spcAft>
                        <a:buNone/>
                      </a:pPr>
                      <a:r>
                        <a:rPr lang="en-US" sz="3200" dirty="0"/>
                        <a:t>Coldwater Habitat</a:t>
                      </a:r>
                      <a:endParaRPr dirty="0"/>
                    </a:p>
                  </a:txBody>
                  <a:tcPr marL="91450" marR="91450" marT="45725" marB="45725"/>
                </a:tc>
                <a:tc>
                  <a:txBody>
                    <a:bodyPr/>
                    <a:lstStyle/>
                    <a:p>
                      <a:pPr marL="0" marR="0" lvl="0" indent="0" algn="l" rtl="0">
                        <a:spcBef>
                          <a:spcPts val="0"/>
                        </a:spcBef>
                        <a:spcAft>
                          <a:spcPts val="0"/>
                        </a:spcAft>
                        <a:buNone/>
                      </a:pPr>
                      <a:r>
                        <a:rPr lang="en-US" sz="3200" dirty="0"/>
                        <a:t>Not</a:t>
                      </a:r>
                      <a:endParaRPr dirty="0"/>
                    </a:p>
                  </a:txBody>
                  <a:tcPr marL="91450" marR="91450" marT="45725" marB="45725"/>
                </a:tc>
                <a:tc>
                  <a:txBody>
                    <a:bodyPr/>
                    <a:lstStyle/>
                    <a:p>
                      <a:pPr marL="0" marR="0" lvl="0" indent="0" algn="l" rtl="0">
                        <a:spcBef>
                          <a:spcPts val="0"/>
                        </a:spcBef>
                        <a:spcAft>
                          <a:spcPts val="0"/>
                        </a:spcAft>
                        <a:buNone/>
                      </a:pPr>
                      <a:r>
                        <a:rPr lang="en-US" sz="3200" dirty="0"/>
                        <a:t>Dissolved oxygen, temperature, </a:t>
                      </a:r>
                      <a:endParaRPr dirty="0"/>
                    </a:p>
                    <a:p>
                      <a:pPr marL="0" marR="0" lvl="0" indent="0" algn="l" rtl="0">
                        <a:spcBef>
                          <a:spcPts val="0"/>
                        </a:spcBef>
                        <a:spcAft>
                          <a:spcPts val="0"/>
                        </a:spcAft>
                        <a:buNone/>
                      </a:pPr>
                      <a:r>
                        <a:rPr lang="en-US" sz="3200" dirty="0"/>
                        <a:t>total phosphorus</a:t>
                      </a:r>
                      <a:endParaRPr dirty="0"/>
                    </a:p>
                  </a:txBody>
                  <a:tcPr marL="91450" marR="91450" marT="45725" marB="45725"/>
                </a:tc>
                <a:extLst>
                  <a:ext uri="{0D108BD9-81ED-4DB2-BD59-A6C34878D82A}">
                    <a16:rowId xmlns:a16="http://schemas.microsoft.com/office/drawing/2014/main" val="10001"/>
                  </a:ext>
                </a:extLst>
              </a:tr>
              <a:tr h="990675">
                <a:tc>
                  <a:txBody>
                    <a:bodyPr/>
                    <a:lstStyle/>
                    <a:p>
                      <a:pPr marL="0" marR="0" lvl="0" indent="0" algn="l" rtl="0">
                        <a:spcBef>
                          <a:spcPts val="0"/>
                        </a:spcBef>
                        <a:spcAft>
                          <a:spcPts val="0"/>
                        </a:spcAft>
                        <a:buNone/>
                      </a:pPr>
                      <a:r>
                        <a:rPr lang="en-US" sz="3200" dirty="0"/>
                        <a:t>Livestock Water Supply</a:t>
                      </a:r>
                      <a:endParaRPr dirty="0"/>
                    </a:p>
                  </a:txBody>
                  <a:tcPr marL="91450" marR="91450" marT="45725" marB="45725"/>
                </a:tc>
                <a:tc>
                  <a:txBody>
                    <a:bodyPr/>
                    <a:lstStyle/>
                    <a:p>
                      <a:pPr marL="0" marR="0" lvl="0" indent="0" algn="l" rtl="0">
                        <a:spcBef>
                          <a:spcPts val="0"/>
                        </a:spcBef>
                        <a:spcAft>
                          <a:spcPts val="0"/>
                        </a:spcAft>
                        <a:buNone/>
                      </a:pPr>
                      <a:r>
                        <a:rPr lang="en-US" sz="3200" dirty="0"/>
                        <a:t>Not</a:t>
                      </a:r>
                      <a:endParaRPr dirty="0"/>
                    </a:p>
                  </a:txBody>
                  <a:tcPr marL="91450" marR="91450" marT="45725" marB="45725"/>
                </a:tc>
                <a:tc>
                  <a:txBody>
                    <a:bodyPr/>
                    <a:lstStyle/>
                    <a:p>
                      <a:pPr marL="0" marR="0" lvl="0" indent="0" algn="l" rtl="0">
                        <a:spcBef>
                          <a:spcPts val="0"/>
                        </a:spcBef>
                        <a:spcAft>
                          <a:spcPts val="0"/>
                        </a:spcAft>
                        <a:buNone/>
                      </a:pPr>
                      <a:r>
                        <a:rPr lang="en-US" sz="3200" dirty="0"/>
                        <a:t>Nickel, zinc</a:t>
                      </a:r>
                      <a:endParaRPr dirty="0"/>
                    </a:p>
                  </a:txBody>
                  <a:tcPr marL="91450" marR="91450" marT="45725" marB="45725"/>
                </a:tc>
                <a:extLst>
                  <a:ext uri="{0D108BD9-81ED-4DB2-BD59-A6C34878D82A}">
                    <a16:rowId xmlns:a16="http://schemas.microsoft.com/office/drawing/2014/main" val="10002"/>
                  </a:ext>
                </a:extLst>
              </a:tr>
              <a:tr h="1422550">
                <a:tc>
                  <a:txBody>
                    <a:bodyPr/>
                    <a:lstStyle/>
                    <a:p>
                      <a:pPr marL="0" marR="0" lvl="0" indent="0" algn="l" rtl="0">
                        <a:spcBef>
                          <a:spcPts val="0"/>
                        </a:spcBef>
                        <a:spcAft>
                          <a:spcPts val="0"/>
                        </a:spcAft>
                        <a:buNone/>
                      </a:pPr>
                      <a:r>
                        <a:rPr lang="en-US" sz="3200" dirty="0"/>
                        <a:t>Recreation (Primary Contact)</a:t>
                      </a:r>
                      <a:endParaRPr dirty="0"/>
                    </a:p>
                  </a:txBody>
                  <a:tcPr marL="91450" marR="91450" marT="45725" marB="45725"/>
                </a:tc>
                <a:tc>
                  <a:txBody>
                    <a:bodyPr/>
                    <a:lstStyle/>
                    <a:p>
                      <a:pPr marL="0" marR="0" lvl="0" indent="0" algn="l" rtl="0">
                        <a:spcBef>
                          <a:spcPts val="0"/>
                        </a:spcBef>
                        <a:spcAft>
                          <a:spcPts val="0"/>
                        </a:spcAft>
                        <a:buNone/>
                      </a:pPr>
                      <a:r>
                        <a:rPr lang="en-US" sz="3200" dirty="0"/>
                        <a:t>Not Supporting PCR; Supporting for SCR</a:t>
                      </a:r>
                      <a:endParaRPr dirty="0"/>
                    </a:p>
                  </a:txBody>
                  <a:tcPr marL="91450" marR="91450" marT="45725" marB="45725"/>
                </a:tc>
                <a:tc>
                  <a:txBody>
                    <a:bodyPr/>
                    <a:lstStyle/>
                    <a:p>
                      <a:pPr marL="0" marR="0" lvl="0" indent="0" algn="l" rtl="0">
                        <a:spcBef>
                          <a:spcPts val="0"/>
                        </a:spcBef>
                        <a:spcAft>
                          <a:spcPts val="0"/>
                        </a:spcAft>
                        <a:buNone/>
                      </a:pPr>
                      <a:r>
                        <a:rPr lang="en-US" sz="3200" dirty="0"/>
                        <a:t>                   </a:t>
                      </a:r>
                      <a:endParaRPr dirty="0"/>
                    </a:p>
                    <a:p>
                      <a:pPr marL="0" marR="0" lvl="0" indent="0" algn="l" rtl="0">
                        <a:spcBef>
                          <a:spcPts val="0"/>
                        </a:spcBef>
                        <a:spcAft>
                          <a:spcPts val="0"/>
                        </a:spcAft>
                        <a:buNone/>
                      </a:pPr>
                      <a:r>
                        <a:rPr lang="en-US" sz="3200" dirty="0"/>
                        <a:t>                --</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4"/>
          <p:cNvSpPr txBox="1">
            <a:spLocks noGrp="1"/>
          </p:cNvSpPr>
          <p:nvPr>
            <p:ph type="title"/>
          </p:nvPr>
        </p:nvSpPr>
        <p:spPr>
          <a:xfrm>
            <a:off x="428767" y="1331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t>What might be the next steps?</a:t>
            </a:r>
            <a:endParaRPr dirty="0"/>
          </a:p>
        </p:txBody>
      </p:sp>
      <p:sp>
        <p:nvSpPr>
          <p:cNvPr id="357" name="Google Shape;357;p24"/>
          <p:cNvSpPr txBox="1">
            <a:spLocks noGrp="1"/>
          </p:cNvSpPr>
          <p:nvPr>
            <p:ph idx="1"/>
          </p:nvPr>
        </p:nvSpPr>
        <p:spPr>
          <a:xfrm>
            <a:off x="275799" y="1595160"/>
            <a:ext cx="11640402" cy="501036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lt1"/>
              </a:buClr>
              <a:buSzPts val="3200"/>
              <a:buChar char="•"/>
            </a:pPr>
            <a:r>
              <a:rPr lang="en-US" sz="3200" dirty="0"/>
              <a:t>The </a:t>
            </a:r>
            <a:r>
              <a:rPr lang="en-US" sz="3200" b="1" dirty="0"/>
              <a:t>Primary Contact Recreation </a:t>
            </a:r>
            <a:r>
              <a:rPr lang="en-US" sz="3200" dirty="0"/>
              <a:t>use is Not supported</a:t>
            </a:r>
            <a:endParaRPr dirty="0"/>
          </a:p>
          <a:p>
            <a:pPr marL="685800" lvl="1" indent="-228600" algn="l" rtl="0">
              <a:lnSpc>
                <a:spcPct val="80000"/>
              </a:lnSpc>
              <a:spcBef>
                <a:spcPts val="1100"/>
              </a:spcBef>
              <a:spcAft>
                <a:spcPts val="0"/>
              </a:spcAft>
              <a:buClr>
                <a:schemeClr val="lt1"/>
              </a:buClr>
              <a:buSzPts val="2800"/>
              <a:buChar char="•"/>
            </a:pPr>
            <a:r>
              <a:rPr lang="en-US" sz="2800" dirty="0"/>
              <a:t>An exceedance was noted during one month of sampling</a:t>
            </a:r>
            <a:endParaRPr dirty="0"/>
          </a:p>
          <a:p>
            <a:pPr marL="228600" lvl="0" indent="-228600" algn="l" rtl="0">
              <a:lnSpc>
                <a:spcPct val="80000"/>
              </a:lnSpc>
              <a:spcBef>
                <a:spcPts val="1600"/>
              </a:spcBef>
              <a:spcAft>
                <a:spcPts val="0"/>
              </a:spcAft>
              <a:buClr>
                <a:schemeClr val="lt1"/>
              </a:buClr>
              <a:buSzPts val="3200"/>
              <a:buChar char="•"/>
            </a:pPr>
            <a:r>
              <a:rPr lang="en-US" sz="3200" dirty="0"/>
              <a:t>The </a:t>
            </a:r>
            <a:r>
              <a:rPr lang="en-US" sz="3200" b="1" dirty="0"/>
              <a:t>Coldwater Habitat</a:t>
            </a:r>
            <a:r>
              <a:rPr lang="en-US" sz="3200" dirty="0"/>
              <a:t> use is not supported</a:t>
            </a:r>
            <a:endParaRPr dirty="0"/>
          </a:p>
          <a:p>
            <a:pPr marL="685800" lvl="1" indent="-228600" algn="l" rtl="0">
              <a:lnSpc>
                <a:spcPct val="80000"/>
              </a:lnSpc>
              <a:spcBef>
                <a:spcPts val="1100"/>
              </a:spcBef>
              <a:spcAft>
                <a:spcPts val="0"/>
              </a:spcAft>
              <a:buClr>
                <a:schemeClr val="lt1"/>
              </a:buClr>
              <a:buSzPts val="2800"/>
              <a:buChar char="•"/>
            </a:pPr>
            <a:r>
              <a:rPr lang="en-US" sz="2800" dirty="0"/>
              <a:t>Dissolved oxygen, temperature, and total phosphorus do not meet criteria</a:t>
            </a:r>
            <a:endParaRPr dirty="0"/>
          </a:p>
          <a:p>
            <a:pPr marL="228600" lvl="0" indent="-228600" algn="l" rtl="0">
              <a:lnSpc>
                <a:spcPct val="80000"/>
              </a:lnSpc>
              <a:spcBef>
                <a:spcPts val="1600"/>
              </a:spcBef>
              <a:spcAft>
                <a:spcPts val="0"/>
              </a:spcAft>
              <a:buClr>
                <a:schemeClr val="lt1"/>
              </a:buClr>
              <a:buSzPts val="3200"/>
              <a:buChar char="•"/>
            </a:pPr>
            <a:r>
              <a:rPr lang="en-US" sz="3200" dirty="0"/>
              <a:t>The </a:t>
            </a:r>
            <a:r>
              <a:rPr lang="en-US" sz="3200" b="1" dirty="0"/>
              <a:t>Livestock Water Supply use </a:t>
            </a:r>
            <a:r>
              <a:rPr lang="en-US" sz="3200" dirty="0"/>
              <a:t>is not supported</a:t>
            </a:r>
            <a:endParaRPr dirty="0"/>
          </a:p>
          <a:p>
            <a:pPr marL="685800" lvl="1" indent="-228600" algn="l" rtl="0">
              <a:lnSpc>
                <a:spcPct val="80000"/>
              </a:lnSpc>
              <a:spcBef>
                <a:spcPts val="1100"/>
              </a:spcBef>
              <a:spcAft>
                <a:spcPts val="0"/>
              </a:spcAft>
              <a:buClr>
                <a:schemeClr val="lt1"/>
              </a:buClr>
              <a:buSzPts val="2800"/>
              <a:buChar char="•"/>
            </a:pPr>
            <a:r>
              <a:rPr lang="en-US" sz="2800" dirty="0"/>
              <a:t>Nickel and zinc do not meet criteria. Finally, the Primary Contact Recreation use is fully supported.</a:t>
            </a:r>
            <a:endParaRPr dirty="0"/>
          </a:p>
          <a:p>
            <a:pPr marL="228600" lvl="0" indent="-228600" algn="l" rtl="0">
              <a:lnSpc>
                <a:spcPct val="80000"/>
              </a:lnSpc>
              <a:spcBef>
                <a:spcPts val="1600"/>
              </a:spcBef>
              <a:spcAft>
                <a:spcPts val="0"/>
              </a:spcAft>
              <a:buClr>
                <a:schemeClr val="lt1"/>
              </a:buClr>
              <a:buSzPts val="3200"/>
              <a:buChar char="•"/>
            </a:pPr>
            <a:r>
              <a:rPr lang="en-US" sz="3200" dirty="0"/>
              <a:t>What should be the next steps for </a:t>
            </a:r>
            <a:r>
              <a:rPr lang="en-US" sz="3200" u="sng" dirty="0"/>
              <a:t>monitoring</a:t>
            </a:r>
            <a:r>
              <a:rPr lang="en-US" sz="3200" dirty="0"/>
              <a:t>?</a:t>
            </a:r>
            <a:endParaRPr dirty="0"/>
          </a:p>
          <a:p>
            <a:pPr marL="228600" lvl="0" indent="-228600" algn="l" rtl="0">
              <a:lnSpc>
                <a:spcPct val="80000"/>
              </a:lnSpc>
              <a:spcBef>
                <a:spcPts val="1600"/>
              </a:spcBef>
              <a:spcAft>
                <a:spcPts val="0"/>
              </a:spcAft>
              <a:buClr>
                <a:schemeClr val="lt1"/>
              </a:buClr>
              <a:buSzPts val="3200"/>
              <a:buChar char="•"/>
            </a:pPr>
            <a:r>
              <a:rPr lang="en-US" sz="3200" dirty="0"/>
              <a:t>How about next steps for </a:t>
            </a:r>
            <a:r>
              <a:rPr lang="en-US" sz="3200" u="sng" dirty="0"/>
              <a:t>assessing the sources </a:t>
            </a:r>
            <a:r>
              <a:rPr lang="en-US" sz="3200" dirty="0"/>
              <a:t>of impairment?</a:t>
            </a:r>
            <a:endParaRPr dirty="0"/>
          </a:p>
          <a:p>
            <a:pPr marL="228600" lvl="0" indent="-25400" algn="l" rtl="0">
              <a:lnSpc>
                <a:spcPct val="80000"/>
              </a:lnSpc>
              <a:spcBef>
                <a:spcPts val="1600"/>
              </a:spcBef>
              <a:spcAft>
                <a:spcPts val="0"/>
              </a:spcAft>
              <a:buClr>
                <a:schemeClr val="lt1"/>
              </a:buClr>
              <a:buSzPts val="3200"/>
              <a:buNone/>
            </a:pPr>
            <a:endParaRP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Green Run: Introduction</a:t>
            </a:r>
            <a:endParaRPr dirty="0"/>
          </a:p>
        </p:txBody>
      </p:sp>
      <p:graphicFrame>
        <p:nvGraphicFramePr>
          <p:cNvPr id="364" name="Google Shape;364;p25"/>
          <p:cNvGraphicFramePr/>
          <p:nvPr/>
        </p:nvGraphicFramePr>
        <p:xfrm>
          <a:off x="271555" y="1587838"/>
          <a:ext cx="11670250" cy="3939025"/>
        </p:xfrm>
        <a:graphic>
          <a:graphicData uri="http://schemas.openxmlformats.org/drawingml/2006/table">
            <a:tbl>
              <a:tblPr firstRow="1" bandRow="1">
                <a:noFill/>
                <a:tableStyleId>{94656C8E-CB28-49FC-AC16-F975BBA54865}</a:tableStyleId>
              </a:tblPr>
              <a:tblGrid>
                <a:gridCol w="2185050">
                  <a:extLst>
                    <a:ext uri="{9D8B030D-6E8A-4147-A177-3AD203B41FA5}">
                      <a16:colId xmlns:a16="http://schemas.microsoft.com/office/drawing/2014/main" val="20000"/>
                    </a:ext>
                  </a:extLst>
                </a:gridCol>
                <a:gridCol w="1624075">
                  <a:extLst>
                    <a:ext uri="{9D8B030D-6E8A-4147-A177-3AD203B41FA5}">
                      <a16:colId xmlns:a16="http://schemas.microsoft.com/office/drawing/2014/main" val="20001"/>
                    </a:ext>
                  </a:extLst>
                </a:gridCol>
                <a:gridCol w="1951625">
                  <a:extLst>
                    <a:ext uri="{9D8B030D-6E8A-4147-A177-3AD203B41FA5}">
                      <a16:colId xmlns:a16="http://schemas.microsoft.com/office/drawing/2014/main" val="20002"/>
                    </a:ext>
                  </a:extLst>
                </a:gridCol>
                <a:gridCol w="832525">
                  <a:extLst>
                    <a:ext uri="{9D8B030D-6E8A-4147-A177-3AD203B41FA5}">
                      <a16:colId xmlns:a16="http://schemas.microsoft.com/office/drawing/2014/main" val="20003"/>
                    </a:ext>
                  </a:extLst>
                </a:gridCol>
                <a:gridCol w="2442950">
                  <a:extLst>
                    <a:ext uri="{9D8B030D-6E8A-4147-A177-3AD203B41FA5}">
                      <a16:colId xmlns:a16="http://schemas.microsoft.com/office/drawing/2014/main" val="20004"/>
                    </a:ext>
                  </a:extLst>
                </a:gridCol>
                <a:gridCol w="2634025">
                  <a:extLst>
                    <a:ext uri="{9D8B030D-6E8A-4147-A177-3AD203B41FA5}">
                      <a16:colId xmlns:a16="http://schemas.microsoft.com/office/drawing/2014/main" val="20005"/>
                    </a:ext>
                  </a:extLst>
                </a:gridCol>
              </a:tblGrid>
              <a:tr h="1291850">
                <a:tc>
                  <a:txBody>
                    <a:bodyPr/>
                    <a:lstStyle/>
                    <a:p>
                      <a:pPr marL="0" marR="0" lvl="0" indent="0" algn="l" rtl="0">
                        <a:spcBef>
                          <a:spcPts val="0"/>
                        </a:spcBef>
                        <a:spcAft>
                          <a:spcPts val="0"/>
                        </a:spcAft>
                        <a:buNone/>
                      </a:pPr>
                      <a:r>
                        <a:rPr lang="en-US" sz="3200" dirty="0"/>
                        <a:t>Designated Use</a:t>
                      </a:r>
                      <a:endParaRPr dirty="0"/>
                    </a:p>
                  </a:txBody>
                  <a:tcPr marL="91450" marR="91450" marT="45725" marB="45725"/>
                </a:tc>
                <a:tc>
                  <a:txBody>
                    <a:bodyPr/>
                    <a:lstStyle/>
                    <a:p>
                      <a:pPr marL="0" marR="0" lvl="0" indent="0" algn="l" rtl="0">
                        <a:spcBef>
                          <a:spcPts val="0"/>
                        </a:spcBef>
                        <a:spcAft>
                          <a:spcPts val="0"/>
                        </a:spcAft>
                        <a:buNone/>
                      </a:pPr>
                      <a:r>
                        <a:rPr lang="en-US" sz="3200" dirty="0"/>
                        <a:t>Bacteria</a:t>
                      </a:r>
                      <a:endParaRPr dirty="0"/>
                    </a:p>
                  </a:txBody>
                  <a:tcPr marL="91450" marR="91450" marT="45725" marB="45725"/>
                </a:tc>
                <a:tc>
                  <a:txBody>
                    <a:bodyPr/>
                    <a:lstStyle/>
                    <a:p>
                      <a:pPr marL="0" marR="0" lvl="0" indent="0" algn="l" rtl="0">
                        <a:spcBef>
                          <a:spcPts val="0"/>
                        </a:spcBef>
                        <a:spcAft>
                          <a:spcPts val="0"/>
                        </a:spcAft>
                        <a:buNone/>
                      </a:pPr>
                      <a:r>
                        <a:rPr lang="en-US" sz="3200" dirty="0"/>
                        <a:t>Dissolved Oxygen</a:t>
                      </a:r>
                      <a:endParaRPr dirty="0"/>
                    </a:p>
                  </a:txBody>
                  <a:tcPr marL="91450" marR="91450" marT="45725" marB="45725"/>
                </a:tc>
                <a:tc>
                  <a:txBody>
                    <a:bodyPr/>
                    <a:lstStyle/>
                    <a:p>
                      <a:pPr marL="0" marR="0" lvl="0" indent="0" algn="l" rtl="0">
                        <a:spcBef>
                          <a:spcPts val="0"/>
                        </a:spcBef>
                        <a:spcAft>
                          <a:spcPts val="0"/>
                        </a:spcAft>
                        <a:buNone/>
                      </a:pPr>
                      <a:r>
                        <a:rPr lang="en-US" sz="3200" dirty="0"/>
                        <a:t>pH</a:t>
                      </a:r>
                      <a:endParaRPr dirty="0"/>
                    </a:p>
                  </a:txBody>
                  <a:tcPr marL="91450" marR="91450" marT="45725" marB="45725"/>
                </a:tc>
                <a:tc>
                  <a:txBody>
                    <a:bodyPr/>
                    <a:lstStyle/>
                    <a:p>
                      <a:pPr marL="0" marR="0" lvl="0" indent="0" algn="l" rtl="0">
                        <a:lnSpc>
                          <a:spcPct val="100000"/>
                        </a:lnSpc>
                        <a:spcBef>
                          <a:spcPts val="0"/>
                        </a:spcBef>
                        <a:spcAft>
                          <a:spcPts val="0"/>
                        </a:spcAft>
                        <a:buClr>
                          <a:schemeClr val="lt1"/>
                        </a:buClr>
                        <a:buSzPts val="3200"/>
                        <a:buFont typeface="Calibri"/>
                        <a:buNone/>
                      </a:pPr>
                      <a:r>
                        <a:rPr lang="en-US" sz="3200" dirty="0"/>
                        <a:t>Temperature</a:t>
                      </a:r>
                      <a:endParaRPr dirty="0"/>
                    </a:p>
                    <a:p>
                      <a:pPr marL="0" marR="0" lvl="0" indent="0" algn="l" rtl="0">
                        <a:spcBef>
                          <a:spcPts val="0"/>
                        </a:spcBef>
                        <a:spcAft>
                          <a:spcPts val="0"/>
                        </a:spcAft>
                        <a:buNone/>
                      </a:pPr>
                      <a:endParaRPr sz="3200" dirty="0"/>
                    </a:p>
                  </a:txBody>
                  <a:tcPr marL="91450" marR="91450" marT="45725" marB="45725"/>
                </a:tc>
                <a:tc>
                  <a:txBody>
                    <a:bodyPr/>
                    <a:lstStyle/>
                    <a:p>
                      <a:pPr marL="0" marR="0" lvl="0" indent="0" algn="l" rtl="0">
                        <a:spcBef>
                          <a:spcPts val="0"/>
                        </a:spcBef>
                        <a:spcAft>
                          <a:spcPts val="0"/>
                        </a:spcAft>
                        <a:buNone/>
                      </a:pPr>
                      <a:r>
                        <a:rPr lang="en-US" sz="3200" dirty="0"/>
                        <a:t>Total Phosphorus</a:t>
                      </a:r>
                      <a:endParaRPr dirty="0"/>
                    </a:p>
                  </a:txBody>
                  <a:tcPr marL="91450" marR="91450" marT="45725" marB="45725"/>
                </a:tc>
                <a:extLst>
                  <a:ext uri="{0D108BD9-81ED-4DB2-BD59-A6C34878D82A}">
                    <a16:rowId xmlns:a16="http://schemas.microsoft.com/office/drawing/2014/main" val="10000"/>
                  </a:ext>
                </a:extLst>
              </a:tr>
              <a:tr h="1701750">
                <a:tc>
                  <a:txBody>
                    <a:bodyPr/>
                    <a:lstStyle/>
                    <a:p>
                      <a:pPr marL="0" marR="0" lvl="0" indent="0" algn="l" rtl="0">
                        <a:spcBef>
                          <a:spcPts val="0"/>
                        </a:spcBef>
                        <a:spcAft>
                          <a:spcPts val="0"/>
                        </a:spcAft>
                        <a:buNone/>
                      </a:pPr>
                      <a:r>
                        <a:rPr lang="en-US" sz="3200" dirty="0"/>
                        <a:t>Coldwater Habitat</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extLst>
                  <a:ext uri="{0D108BD9-81ED-4DB2-BD59-A6C34878D82A}">
                    <a16:rowId xmlns:a16="http://schemas.microsoft.com/office/drawing/2014/main" val="10001"/>
                  </a:ext>
                </a:extLst>
              </a:tr>
              <a:tr h="945425">
                <a:tc>
                  <a:txBody>
                    <a:bodyPr/>
                    <a:lstStyle/>
                    <a:p>
                      <a:pPr marL="0" marR="0" lvl="0" indent="0" algn="l" rtl="0">
                        <a:spcBef>
                          <a:spcPts val="0"/>
                        </a:spcBef>
                        <a:spcAft>
                          <a:spcPts val="0"/>
                        </a:spcAft>
                        <a:buNone/>
                      </a:pPr>
                      <a:r>
                        <a:rPr lang="en-US" sz="3200" dirty="0"/>
                        <a:t>Recreation</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6"/>
          <p:cNvSpPr txBox="1">
            <a:spLocks noGrp="1"/>
          </p:cNvSpPr>
          <p:nvPr>
            <p:ph type="title"/>
          </p:nvPr>
        </p:nvSpPr>
        <p:spPr>
          <a:xfrm>
            <a:off x="788215" y="-351838"/>
            <a:ext cx="10804993" cy="16883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b="1" dirty="0"/>
              <a:t>Green Run: Numeric Criteria</a:t>
            </a:r>
            <a:endParaRPr sz="4800" dirty="0"/>
          </a:p>
        </p:txBody>
      </p:sp>
      <p:sp>
        <p:nvSpPr>
          <p:cNvPr id="373" name="Google Shape;373;p26"/>
          <p:cNvSpPr txBox="1">
            <a:spLocks noGrp="1"/>
          </p:cNvSpPr>
          <p:nvPr>
            <p:ph idx="1"/>
          </p:nvPr>
        </p:nvSpPr>
        <p:spPr>
          <a:xfrm>
            <a:off x="373997" y="1138306"/>
            <a:ext cx="11353800" cy="9401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i="1" dirty="0"/>
              <a:t>Green Run is designated for two uses that have the following numeric criteria:</a:t>
            </a:r>
            <a:endParaRPr dirty="0"/>
          </a:p>
        </p:txBody>
      </p:sp>
      <p:sp>
        <p:nvSpPr>
          <p:cNvPr id="372" name="Google Shape;372;p26"/>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graphicFrame>
        <p:nvGraphicFramePr>
          <p:cNvPr id="374" name="Google Shape;374;p26"/>
          <p:cNvGraphicFramePr/>
          <p:nvPr/>
        </p:nvGraphicFramePr>
        <p:xfrm>
          <a:off x="152400" y="2383720"/>
          <a:ext cx="11910625" cy="4153550"/>
        </p:xfrm>
        <a:graphic>
          <a:graphicData uri="http://schemas.openxmlformats.org/drawingml/2006/table">
            <a:tbl>
              <a:tblPr firstRow="1" bandRow="1">
                <a:noFill/>
                <a:tableStyleId>{94656C8E-CB28-49FC-AC16-F975BBA54865}</a:tableStyleId>
              </a:tblPr>
              <a:tblGrid>
                <a:gridCol w="1863975">
                  <a:extLst>
                    <a:ext uri="{9D8B030D-6E8A-4147-A177-3AD203B41FA5}">
                      <a16:colId xmlns:a16="http://schemas.microsoft.com/office/drawing/2014/main" val="20000"/>
                    </a:ext>
                  </a:extLst>
                </a:gridCol>
                <a:gridCol w="1113700">
                  <a:extLst>
                    <a:ext uri="{9D8B030D-6E8A-4147-A177-3AD203B41FA5}">
                      <a16:colId xmlns:a16="http://schemas.microsoft.com/office/drawing/2014/main" val="20001"/>
                    </a:ext>
                  </a:extLst>
                </a:gridCol>
                <a:gridCol w="1312975">
                  <a:extLst>
                    <a:ext uri="{9D8B030D-6E8A-4147-A177-3AD203B41FA5}">
                      <a16:colId xmlns:a16="http://schemas.microsoft.com/office/drawing/2014/main" val="20002"/>
                    </a:ext>
                  </a:extLst>
                </a:gridCol>
                <a:gridCol w="1805350">
                  <a:extLst>
                    <a:ext uri="{9D8B030D-6E8A-4147-A177-3AD203B41FA5}">
                      <a16:colId xmlns:a16="http://schemas.microsoft.com/office/drawing/2014/main" val="20003"/>
                    </a:ext>
                  </a:extLst>
                </a:gridCol>
                <a:gridCol w="1359875">
                  <a:extLst>
                    <a:ext uri="{9D8B030D-6E8A-4147-A177-3AD203B41FA5}">
                      <a16:colId xmlns:a16="http://schemas.microsoft.com/office/drawing/2014/main" val="20004"/>
                    </a:ext>
                  </a:extLst>
                </a:gridCol>
                <a:gridCol w="1465375">
                  <a:extLst>
                    <a:ext uri="{9D8B030D-6E8A-4147-A177-3AD203B41FA5}">
                      <a16:colId xmlns:a16="http://schemas.microsoft.com/office/drawing/2014/main" val="20005"/>
                    </a:ext>
                  </a:extLst>
                </a:gridCol>
                <a:gridCol w="1781900">
                  <a:extLst>
                    <a:ext uri="{9D8B030D-6E8A-4147-A177-3AD203B41FA5}">
                      <a16:colId xmlns:a16="http://schemas.microsoft.com/office/drawing/2014/main" val="20006"/>
                    </a:ext>
                  </a:extLst>
                </a:gridCol>
                <a:gridCol w="1207475">
                  <a:extLst>
                    <a:ext uri="{9D8B030D-6E8A-4147-A177-3AD203B41FA5}">
                      <a16:colId xmlns:a16="http://schemas.microsoft.com/office/drawing/2014/main" val="20007"/>
                    </a:ext>
                  </a:extLst>
                </a:gridCol>
              </a:tblGrid>
              <a:tr h="857500">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Statistic</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Exceedance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1" i="0" u="none" strike="noStrike" dirty="0">
                          <a:solidFill>
                            <a:srgbClr val="FFFFFF"/>
                          </a:solidFill>
                          <a:latin typeface="Calibri"/>
                          <a:ea typeface="Calibri"/>
                          <a:cs typeface="Calibri"/>
                          <a:sym typeface="Calibri"/>
                        </a:rPr>
                        <a:t>Coldwater Habitat</a:t>
                      </a:r>
                      <a:endParaRPr dirty="0"/>
                    </a:p>
                  </a:txBody>
                  <a:tcPr marL="7125" marR="7125" marT="7125" marB="0" anchor="ctr"/>
                </a:tc>
                <a:tc>
                  <a:txBody>
                    <a:bodyPr/>
                    <a:lstStyle/>
                    <a:p>
                      <a:pPr marL="0" marR="0" lvl="0" indent="0" algn="ctr" rtl="0">
                        <a:spcBef>
                          <a:spcPts val="0"/>
                        </a:spcBef>
                        <a:spcAft>
                          <a:spcPts val="0"/>
                        </a:spcAft>
                        <a:buNone/>
                      </a:pPr>
                      <a:r>
                        <a:rPr lang="en-US" sz="2000" b="1" i="0" u="none" strike="noStrike" dirty="0">
                          <a:solidFill>
                            <a:srgbClr val="FFFFFF"/>
                          </a:solidFill>
                          <a:latin typeface="Calibri"/>
                          <a:ea typeface="Calibri"/>
                          <a:cs typeface="Calibri"/>
                          <a:sym typeface="Calibri"/>
                        </a:rPr>
                        <a:t>Public Drinking Water Supply</a:t>
                      </a:r>
                      <a:endParaRPr dirty="0"/>
                    </a:p>
                  </a:txBody>
                  <a:tcPr marL="7125" marR="7125" marT="7125" marB="0" anchor="ctr"/>
                </a:tc>
                <a:tc>
                  <a:txBody>
                    <a:bodyPr/>
                    <a:lstStyle/>
                    <a:p>
                      <a:pPr marL="0" marR="0" lvl="0" indent="0" algn="ctr" rtl="0">
                        <a:spcBef>
                          <a:spcPts val="0"/>
                        </a:spcBef>
                        <a:spcAft>
                          <a:spcPts val="0"/>
                        </a:spcAft>
                        <a:buNone/>
                      </a:pPr>
                      <a:r>
                        <a:rPr lang="en-US" sz="2000" b="1" i="0" u="none" strike="noStrike" dirty="0">
                          <a:solidFill>
                            <a:srgbClr val="FFFFFF"/>
                          </a:solidFill>
                          <a:latin typeface="Calibri"/>
                          <a:ea typeface="Calibri"/>
                          <a:cs typeface="Calibri"/>
                          <a:sym typeface="Calibri"/>
                        </a:rPr>
                        <a:t>Recreation</a:t>
                      </a:r>
                      <a:endParaRPr dirty="0"/>
                    </a:p>
                  </a:txBody>
                  <a:tcPr marL="7125" marR="7125" marT="7125" marB="0" anchor="ctr"/>
                </a:tc>
                <a:extLst>
                  <a:ext uri="{0D108BD9-81ED-4DB2-BD59-A6C34878D82A}">
                    <a16:rowId xmlns:a16="http://schemas.microsoft.com/office/drawing/2014/main" val="10000"/>
                  </a:ext>
                </a:extLst>
              </a:tr>
              <a:tr h="681525">
                <a:tc>
                  <a:txBody>
                    <a:bodyPr/>
                    <a:lstStyle/>
                    <a:p>
                      <a:pPr marL="0" marR="0" lvl="0" indent="0" algn="l" rtl="0">
                        <a:spcBef>
                          <a:spcPts val="0"/>
                        </a:spcBef>
                        <a:spcAft>
                          <a:spcPts val="0"/>
                        </a:spcAft>
                        <a:buNone/>
                      </a:pPr>
                      <a:r>
                        <a:rPr lang="en-US" sz="2000" u="none" strike="noStrike" dirty="0"/>
                        <a:t>Dissolved oxygen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1"/>
                  </a:ext>
                </a:extLst>
              </a:tr>
              <a:tr h="731575">
                <a:tc>
                  <a:txBody>
                    <a:bodyPr/>
                    <a:lstStyle/>
                    <a:p>
                      <a:pPr marL="0" marR="0" lvl="0" indent="0" algn="l" rtl="0">
                        <a:spcBef>
                          <a:spcPts val="0"/>
                        </a:spcBef>
                        <a:spcAft>
                          <a:spcPts val="0"/>
                        </a:spcAft>
                        <a:buNone/>
                      </a:pPr>
                      <a:r>
                        <a:rPr lang="en-US" sz="2000" i="1" u="none" strike="noStrike" dirty="0"/>
                        <a:t>E. coli</a:t>
                      </a:r>
                      <a:endParaRPr sz="2000" b="0" i="1"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counts/ 100 mL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Geometric mean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126 / 430</a:t>
                      </a:r>
                      <a:endParaRPr dirty="0"/>
                    </a:p>
                  </a:txBody>
                  <a:tcPr marL="7125" marR="7125" marT="7125" marB="0" anchor="ctr"/>
                </a:tc>
                <a:extLst>
                  <a:ext uri="{0D108BD9-81ED-4DB2-BD59-A6C34878D82A}">
                    <a16:rowId xmlns:a16="http://schemas.microsoft.com/office/drawing/2014/main" val="10002"/>
                  </a:ext>
                </a:extLst>
              </a:tr>
              <a:tr h="636150">
                <a:tc>
                  <a:txBody>
                    <a:bodyPr/>
                    <a:lstStyle/>
                    <a:p>
                      <a:pPr marL="0" marR="0" lvl="0" indent="0" algn="l" rtl="0">
                        <a:spcBef>
                          <a:spcPts val="0"/>
                        </a:spcBef>
                        <a:spcAft>
                          <a:spcPts val="0"/>
                        </a:spcAft>
                        <a:buNone/>
                      </a:pPr>
                      <a:r>
                        <a:rPr lang="en-US" sz="2000" u="none" strike="noStrike" dirty="0"/>
                        <a:t>pH</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SU</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Range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6 &lt; pH &lt; 9</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3"/>
                  </a:ext>
                </a:extLst>
              </a:tr>
              <a:tr h="623400">
                <a:tc>
                  <a:txBody>
                    <a:bodyPr/>
                    <a:lstStyle/>
                    <a:p>
                      <a:pPr marL="0" marR="0" lvl="0" indent="0" algn="l" rtl="0">
                        <a:spcBef>
                          <a:spcPts val="0"/>
                        </a:spcBef>
                        <a:spcAft>
                          <a:spcPts val="0"/>
                        </a:spcAft>
                        <a:buNone/>
                      </a:pPr>
                      <a:r>
                        <a:rPr lang="en-US" sz="2000" u="none" strike="noStrike" dirty="0"/>
                        <a:t>Temperature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F</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Instantaneous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4"/>
                  </a:ext>
                </a:extLst>
              </a:tr>
              <a:tr h="623400">
                <a:tc>
                  <a:txBody>
                    <a:bodyPr/>
                    <a:lstStyle/>
                    <a:p>
                      <a:pPr marL="0" marR="0" lvl="0" indent="0" algn="l" rtl="0">
                        <a:spcBef>
                          <a:spcPts val="0"/>
                        </a:spcBef>
                        <a:spcAft>
                          <a:spcPts val="0"/>
                        </a:spcAft>
                        <a:buNone/>
                      </a:pPr>
                      <a:r>
                        <a:rPr lang="en-US" sz="2000" u="none" strike="noStrike" dirty="0"/>
                        <a:t>Total phosphorus</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Maximum</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Average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0.3</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t>
                      </a:r>
                      <a:endParaRPr dirty="0"/>
                    </a:p>
                  </a:txBody>
                  <a:tcPr marL="7125" marR="7125" marT="7125"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7"/>
          <p:cNvSpPr txBox="1">
            <a:spLocks noGrp="1"/>
          </p:cNvSpPr>
          <p:nvPr>
            <p:ph type="title"/>
          </p:nvPr>
        </p:nvSpPr>
        <p:spPr>
          <a:xfrm>
            <a:off x="1" y="116390"/>
            <a:ext cx="12934872" cy="16883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Green Run: Coldwater Habitat</a:t>
            </a:r>
            <a:endParaRPr dirty="0"/>
          </a:p>
        </p:txBody>
      </p:sp>
      <p:sp>
        <p:nvSpPr>
          <p:cNvPr id="382" name="Google Shape;382;p27"/>
          <p:cNvSpPr txBox="1"/>
          <p:nvPr/>
        </p:nvSpPr>
        <p:spPr>
          <a:xfrm>
            <a:off x="373997" y="3408188"/>
            <a:ext cx="14705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Duration = period of time</a:t>
            </a:r>
            <a:endParaRPr dirty="0"/>
          </a:p>
        </p:txBody>
      </p:sp>
      <p:sp>
        <p:nvSpPr>
          <p:cNvPr id="383" name="Google Shape;383;p27"/>
          <p:cNvSpPr txBox="1"/>
          <p:nvPr/>
        </p:nvSpPr>
        <p:spPr>
          <a:xfrm>
            <a:off x="5411696" y="2177902"/>
            <a:ext cx="6952258" cy="61509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Four samples were collected and evaluated</a:t>
            </a:r>
            <a:endParaRPr dirty="0"/>
          </a:p>
        </p:txBody>
      </p:sp>
      <p:sp>
        <p:nvSpPr>
          <p:cNvPr id="384" name="Google Shape;384;p27"/>
          <p:cNvSpPr txBox="1"/>
          <p:nvPr/>
        </p:nvSpPr>
        <p:spPr>
          <a:xfrm>
            <a:off x="540401" y="1853331"/>
            <a:ext cx="4596591" cy="190115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dirty="0">
                <a:solidFill>
                  <a:schemeClr val="lt1"/>
                </a:solidFill>
                <a:latin typeface="Calibri"/>
                <a:ea typeface="Calibri"/>
                <a:cs typeface="Calibri"/>
                <a:sym typeface="Calibri"/>
              </a:rPr>
              <a:t>Coldwater Habitat has four numeric criteria</a:t>
            </a:r>
            <a:endParaRPr dirty="0"/>
          </a:p>
        </p:txBody>
      </p:sp>
      <p:graphicFrame>
        <p:nvGraphicFramePr>
          <p:cNvPr id="385" name="Google Shape;385;p27"/>
          <p:cNvGraphicFramePr/>
          <p:nvPr/>
        </p:nvGraphicFramePr>
        <p:xfrm>
          <a:off x="154683" y="2754316"/>
          <a:ext cx="5122950" cy="2936750"/>
        </p:xfrm>
        <a:graphic>
          <a:graphicData uri="http://schemas.openxmlformats.org/drawingml/2006/table">
            <a:tbl>
              <a:tblPr firstRow="1" bandRow="1">
                <a:noFill/>
                <a:tableStyleId>{94656C8E-CB28-49FC-AC16-F975BBA54865}</a:tableStyleId>
              </a:tblPr>
              <a:tblGrid>
                <a:gridCol w="1184025">
                  <a:extLst>
                    <a:ext uri="{9D8B030D-6E8A-4147-A177-3AD203B41FA5}">
                      <a16:colId xmlns:a16="http://schemas.microsoft.com/office/drawing/2014/main" val="20000"/>
                    </a:ext>
                  </a:extLst>
                </a:gridCol>
                <a:gridCol w="726825">
                  <a:extLst>
                    <a:ext uri="{9D8B030D-6E8A-4147-A177-3AD203B41FA5}">
                      <a16:colId xmlns:a16="http://schemas.microsoft.com/office/drawing/2014/main" val="20001"/>
                    </a:ext>
                  </a:extLst>
                </a:gridCol>
                <a:gridCol w="715100">
                  <a:extLst>
                    <a:ext uri="{9D8B030D-6E8A-4147-A177-3AD203B41FA5}">
                      <a16:colId xmlns:a16="http://schemas.microsoft.com/office/drawing/2014/main" val="20002"/>
                    </a:ext>
                  </a:extLst>
                </a:gridCol>
                <a:gridCol w="691650">
                  <a:extLst>
                    <a:ext uri="{9D8B030D-6E8A-4147-A177-3AD203B41FA5}">
                      <a16:colId xmlns:a16="http://schemas.microsoft.com/office/drawing/2014/main" val="20003"/>
                    </a:ext>
                  </a:extLst>
                </a:gridCol>
                <a:gridCol w="855775">
                  <a:extLst>
                    <a:ext uri="{9D8B030D-6E8A-4147-A177-3AD203B41FA5}">
                      <a16:colId xmlns:a16="http://schemas.microsoft.com/office/drawing/2014/main" val="20004"/>
                    </a:ext>
                  </a:extLst>
                </a:gridCol>
                <a:gridCol w="949575">
                  <a:extLst>
                    <a:ext uri="{9D8B030D-6E8A-4147-A177-3AD203B41FA5}">
                      <a16:colId xmlns:a16="http://schemas.microsoft.com/office/drawing/2014/main" val="20005"/>
                    </a:ext>
                  </a:extLst>
                </a:gridCol>
              </a:tblGrid>
              <a:tr h="587350">
                <a:tc>
                  <a:txBody>
                    <a:bodyPr/>
                    <a:lstStyle/>
                    <a:p>
                      <a:pPr marL="0" marR="0" lvl="0" indent="0" algn="l" rtl="0">
                        <a:spcBef>
                          <a:spcPts val="0"/>
                        </a:spcBef>
                        <a:spcAft>
                          <a:spcPts val="0"/>
                        </a:spcAft>
                        <a:buNone/>
                      </a:pPr>
                      <a:r>
                        <a:rPr lang="en-US" sz="2000" u="none" strike="noStrike" dirty="0"/>
                        <a:t>Parameter</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Unit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Type</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Stat.</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Exceed.</a:t>
                      </a:r>
                      <a:endParaRPr sz="2000" b="1" i="0" u="none" strike="noStrike" dirty="0">
                        <a:solidFill>
                          <a:srgbClr val="FFFFFF"/>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Criterion</a:t>
                      </a:r>
                      <a:endParaRPr sz="2000" b="1" i="0" u="none" strike="noStrike" dirty="0">
                        <a:solidFill>
                          <a:srgbClr val="FFFFFF"/>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0"/>
                  </a:ext>
                </a:extLst>
              </a:tr>
              <a:tr h="587350">
                <a:tc>
                  <a:txBody>
                    <a:bodyPr/>
                    <a:lstStyle/>
                    <a:p>
                      <a:pPr marL="0" marR="0" lvl="0" indent="0" algn="l" rtl="0">
                        <a:spcBef>
                          <a:spcPts val="0"/>
                        </a:spcBef>
                        <a:spcAft>
                          <a:spcPts val="0"/>
                        </a:spcAft>
                        <a:buNone/>
                      </a:pPr>
                      <a:r>
                        <a:rPr lang="en-US" sz="2000" u="none" strike="noStrike" dirty="0"/>
                        <a:t>DO</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Min</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Inst.</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None</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u="none" strike="noStrike" dirty="0"/>
                        <a:t>5.0</a:t>
                      </a:r>
                      <a:endParaRPr sz="2000" b="0" i="0" u="none" strike="noStrike" dirty="0">
                        <a:solidFill>
                          <a:srgbClr val="000000"/>
                        </a:solidFill>
                        <a:latin typeface="Calibri"/>
                        <a:ea typeface="Calibri"/>
                        <a:cs typeface="Calibri"/>
                        <a:sym typeface="Calibri"/>
                      </a:endParaRPr>
                    </a:p>
                  </a:txBody>
                  <a:tcPr marL="7125" marR="7125" marT="7125" marB="0" anchor="ctr"/>
                </a:tc>
                <a:extLst>
                  <a:ext uri="{0D108BD9-81ED-4DB2-BD59-A6C34878D82A}">
                    <a16:rowId xmlns:a16="http://schemas.microsoft.com/office/drawing/2014/main" val="10001"/>
                  </a:ext>
                </a:extLst>
              </a:tr>
              <a:tr h="58735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pH</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SU</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Range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Inst.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6.0 – 9.0</a:t>
                      </a:r>
                      <a:endParaRPr dirty="0"/>
                    </a:p>
                  </a:txBody>
                  <a:tcPr marL="7125" marR="7125" marT="7125" marB="0" anchor="ctr"/>
                </a:tc>
                <a:extLst>
                  <a:ext uri="{0D108BD9-81ED-4DB2-BD59-A6C34878D82A}">
                    <a16:rowId xmlns:a16="http://schemas.microsoft.com/office/drawing/2014/main" val="10002"/>
                  </a:ext>
                </a:extLst>
              </a:tr>
              <a:tr h="58735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Temp.</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F</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Max</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Inst.</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None</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50</a:t>
                      </a:r>
                      <a:endParaRPr dirty="0"/>
                    </a:p>
                  </a:txBody>
                  <a:tcPr marL="7125" marR="7125" marT="7125" marB="0" anchor="ctr"/>
                </a:tc>
                <a:extLst>
                  <a:ext uri="{0D108BD9-81ED-4DB2-BD59-A6C34878D82A}">
                    <a16:rowId xmlns:a16="http://schemas.microsoft.com/office/drawing/2014/main" val="10003"/>
                  </a:ext>
                </a:extLst>
              </a:tr>
              <a:tr h="587350">
                <a:tc>
                  <a:txBody>
                    <a:bodyPr/>
                    <a:lstStyle/>
                    <a:p>
                      <a:pPr marL="0" marR="0" lvl="0" indent="0" algn="l" rtl="0">
                        <a:spcBef>
                          <a:spcPts val="0"/>
                        </a:spcBef>
                        <a:spcAft>
                          <a:spcPts val="0"/>
                        </a:spcAft>
                        <a:buNone/>
                      </a:pPr>
                      <a:r>
                        <a:rPr lang="en-US" sz="2000" b="0" i="0" u="none" strike="noStrike" dirty="0">
                          <a:solidFill>
                            <a:srgbClr val="000000"/>
                          </a:solidFill>
                          <a:latin typeface="Calibri"/>
                          <a:ea typeface="Calibri"/>
                          <a:cs typeface="Calibri"/>
                          <a:sym typeface="Calibri"/>
                        </a:rPr>
                        <a:t>TP</a:t>
                      </a:r>
                      <a:endParaRPr dirty="0"/>
                    </a:p>
                  </a:txBody>
                  <a:tcPr marL="7125" marR="7125" marT="7125" marB="0" anchor="ctr"/>
                </a:tc>
                <a:tc>
                  <a:txBody>
                    <a:bodyPr/>
                    <a:lstStyle/>
                    <a:p>
                      <a:pPr marL="0" marR="0" lvl="0" indent="0" algn="ctr" rtl="0">
                        <a:lnSpc>
                          <a:spcPct val="100000"/>
                        </a:lnSpc>
                        <a:spcBef>
                          <a:spcPts val="0"/>
                        </a:spcBef>
                        <a:spcAft>
                          <a:spcPts val="0"/>
                        </a:spcAft>
                        <a:buClr>
                          <a:schemeClr val="lt1"/>
                        </a:buClr>
                        <a:buSzPts val="2000"/>
                        <a:buFont typeface="Calibri"/>
                        <a:buNone/>
                      </a:pPr>
                      <a:r>
                        <a:rPr lang="en-US" sz="2000" u="none" strike="noStrike" dirty="0"/>
                        <a:t>mg/L</a:t>
                      </a:r>
                      <a:endParaRPr sz="2000" b="0" i="0" u="none" strike="noStrike" dirty="0">
                        <a:solidFill>
                          <a:srgbClr val="000000"/>
                        </a:solidFill>
                        <a:latin typeface="Calibri"/>
                        <a:ea typeface="Calibri"/>
                        <a:cs typeface="Calibri"/>
                        <a:sym typeface="Calibri"/>
                      </a:endParaRPr>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Max</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Avg.</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10%</a:t>
                      </a:r>
                      <a:endParaRPr dirty="0"/>
                    </a:p>
                  </a:txBody>
                  <a:tcPr marL="7125" marR="7125" marT="7125" marB="0" anchor="ctr"/>
                </a:tc>
                <a:tc>
                  <a:txBody>
                    <a:bodyPr/>
                    <a:lstStyle/>
                    <a:p>
                      <a:pPr marL="0" marR="0" lvl="0" indent="0" algn="ctr" rtl="0">
                        <a:spcBef>
                          <a:spcPts val="0"/>
                        </a:spcBef>
                        <a:spcAft>
                          <a:spcPts val="0"/>
                        </a:spcAft>
                        <a:buNone/>
                      </a:pPr>
                      <a:r>
                        <a:rPr lang="en-US" sz="2000" b="0" i="0" u="none" strike="noStrike" dirty="0">
                          <a:solidFill>
                            <a:srgbClr val="000000"/>
                          </a:solidFill>
                          <a:latin typeface="Calibri"/>
                          <a:ea typeface="Calibri"/>
                          <a:cs typeface="Calibri"/>
                          <a:sym typeface="Calibri"/>
                        </a:rPr>
                        <a:t>0.3</a:t>
                      </a:r>
                      <a:endParaRPr dirty="0"/>
                    </a:p>
                  </a:txBody>
                  <a:tcPr marL="7125" marR="7125" marT="7125" marB="0" anchor="ctr"/>
                </a:tc>
                <a:extLst>
                  <a:ext uri="{0D108BD9-81ED-4DB2-BD59-A6C34878D82A}">
                    <a16:rowId xmlns:a16="http://schemas.microsoft.com/office/drawing/2014/main" val="10004"/>
                  </a:ext>
                </a:extLst>
              </a:tr>
            </a:tbl>
          </a:graphicData>
        </a:graphic>
      </p:graphicFrame>
      <p:graphicFrame>
        <p:nvGraphicFramePr>
          <p:cNvPr id="386" name="Google Shape;386;p27"/>
          <p:cNvGraphicFramePr/>
          <p:nvPr/>
        </p:nvGraphicFramePr>
        <p:xfrm>
          <a:off x="5588350" y="2754714"/>
          <a:ext cx="6598950" cy="2936350"/>
        </p:xfrm>
        <a:graphic>
          <a:graphicData uri="http://schemas.openxmlformats.org/drawingml/2006/table">
            <a:tbl>
              <a:tblPr firstRow="1" bandRow="1">
                <a:noFill/>
                <a:tableStyleId>{94656C8E-CB28-49FC-AC16-F975BBA54865}</a:tableStyleId>
              </a:tblPr>
              <a:tblGrid>
                <a:gridCol w="1197025">
                  <a:extLst>
                    <a:ext uri="{9D8B030D-6E8A-4147-A177-3AD203B41FA5}">
                      <a16:colId xmlns:a16="http://schemas.microsoft.com/office/drawing/2014/main" val="20000"/>
                    </a:ext>
                  </a:extLst>
                </a:gridCol>
                <a:gridCol w="1393775">
                  <a:extLst>
                    <a:ext uri="{9D8B030D-6E8A-4147-A177-3AD203B41FA5}">
                      <a16:colId xmlns:a16="http://schemas.microsoft.com/office/drawing/2014/main" val="20001"/>
                    </a:ext>
                  </a:extLst>
                </a:gridCol>
                <a:gridCol w="1161725">
                  <a:extLst>
                    <a:ext uri="{9D8B030D-6E8A-4147-A177-3AD203B41FA5}">
                      <a16:colId xmlns:a16="http://schemas.microsoft.com/office/drawing/2014/main" val="20002"/>
                    </a:ext>
                  </a:extLst>
                </a:gridCol>
                <a:gridCol w="1465375">
                  <a:extLst>
                    <a:ext uri="{9D8B030D-6E8A-4147-A177-3AD203B41FA5}">
                      <a16:colId xmlns:a16="http://schemas.microsoft.com/office/drawing/2014/main" val="20003"/>
                    </a:ext>
                  </a:extLst>
                </a:gridCol>
                <a:gridCol w="1381050">
                  <a:extLst>
                    <a:ext uri="{9D8B030D-6E8A-4147-A177-3AD203B41FA5}">
                      <a16:colId xmlns:a16="http://schemas.microsoft.com/office/drawing/2014/main" val="20004"/>
                    </a:ext>
                  </a:extLst>
                </a:gridCol>
              </a:tblGrid>
              <a:tr h="975750">
                <a:tc>
                  <a:txBody>
                    <a:bodyPr/>
                    <a:lstStyle/>
                    <a:p>
                      <a:pPr marL="0" marR="0" lvl="0" indent="0" algn="l" rtl="0">
                        <a:spcBef>
                          <a:spcPts val="0"/>
                        </a:spcBef>
                        <a:spcAft>
                          <a:spcPts val="0"/>
                        </a:spcAft>
                        <a:buNone/>
                      </a:pPr>
                      <a:r>
                        <a:rPr lang="en-US" sz="1800" dirty="0"/>
                        <a:t>Date</a:t>
                      </a:r>
                      <a:endParaRPr dirty="0"/>
                    </a:p>
                  </a:txBody>
                  <a:tcPr marL="91450" marR="91450" marT="45725" marB="45725"/>
                </a:tc>
                <a:tc>
                  <a:txBody>
                    <a:bodyPr/>
                    <a:lstStyle/>
                    <a:p>
                      <a:pPr marL="0" marR="0" lvl="0" indent="0" algn="ctr" rtl="0">
                        <a:spcBef>
                          <a:spcPts val="0"/>
                        </a:spcBef>
                        <a:spcAft>
                          <a:spcPts val="0"/>
                        </a:spcAft>
                        <a:buNone/>
                      </a:pPr>
                      <a:r>
                        <a:rPr lang="en-US" sz="1800" dirty="0"/>
                        <a:t>Dissolved oxygen (mg/L)</a:t>
                      </a:r>
                      <a:endParaRPr dirty="0"/>
                    </a:p>
                  </a:txBody>
                  <a:tcPr marL="91450" marR="91450" marT="45725" marB="45725"/>
                </a:tc>
                <a:tc>
                  <a:txBody>
                    <a:bodyPr/>
                    <a:lstStyle/>
                    <a:p>
                      <a:pPr marL="0" marR="0" lvl="0" indent="0" algn="ctr" rtl="0">
                        <a:spcBef>
                          <a:spcPts val="0"/>
                        </a:spcBef>
                        <a:spcAft>
                          <a:spcPts val="0"/>
                        </a:spcAft>
                        <a:buNone/>
                      </a:pPr>
                      <a:r>
                        <a:rPr lang="en-US" sz="1800" dirty="0"/>
                        <a:t>pH (SU)</a:t>
                      </a:r>
                      <a:endParaRPr dirty="0"/>
                    </a:p>
                  </a:txBody>
                  <a:tcPr marL="91450" marR="91450" marT="45725" marB="45725"/>
                </a:tc>
                <a:tc>
                  <a:txBody>
                    <a:bodyPr/>
                    <a:lstStyle/>
                    <a:p>
                      <a:pPr marL="0" marR="0" lvl="0" indent="0" algn="ctr" rtl="0">
                        <a:spcBef>
                          <a:spcPts val="0"/>
                        </a:spcBef>
                        <a:spcAft>
                          <a:spcPts val="0"/>
                        </a:spcAft>
                        <a:buNone/>
                      </a:pPr>
                      <a:r>
                        <a:rPr lang="en-US" sz="1800" dirty="0"/>
                        <a:t>Temperature (Fahrenheit)</a:t>
                      </a:r>
                      <a:endParaRPr dirty="0"/>
                    </a:p>
                  </a:txBody>
                  <a:tcPr marL="91450" marR="91450" marT="45725" marB="45725"/>
                </a:tc>
                <a:tc>
                  <a:txBody>
                    <a:bodyPr/>
                    <a:lstStyle/>
                    <a:p>
                      <a:pPr marL="0" marR="0" lvl="0" indent="0" algn="ctr" rtl="0">
                        <a:spcBef>
                          <a:spcPts val="0"/>
                        </a:spcBef>
                        <a:spcAft>
                          <a:spcPts val="0"/>
                        </a:spcAft>
                        <a:buNone/>
                      </a:pPr>
                      <a:r>
                        <a:rPr lang="en-US" sz="1800" dirty="0"/>
                        <a:t>Total phosphorus (mg/L)</a:t>
                      </a:r>
                      <a:endParaRPr dirty="0"/>
                    </a:p>
                  </a:txBody>
                  <a:tcPr marL="91450" marR="91450" marT="45725" marB="45725"/>
                </a:tc>
                <a:extLst>
                  <a:ext uri="{0D108BD9-81ED-4DB2-BD59-A6C34878D82A}">
                    <a16:rowId xmlns:a16="http://schemas.microsoft.com/office/drawing/2014/main" val="10000"/>
                  </a:ext>
                </a:extLst>
              </a:tr>
              <a:tr h="490150">
                <a:tc>
                  <a:txBody>
                    <a:bodyPr/>
                    <a:lstStyle/>
                    <a:p>
                      <a:pPr marL="0" marR="0" lvl="0" indent="0" algn="l" rtl="0">
                        <a:spcBef>
                          <a:spcPts val="0"/>
                        </a:spcBef>
                        <a:spcAft>
                          <a:spcPts val="0"/>
                        </a:spcAft>
                        <a:buNone/>
                      </a:pPr>
                      <a:r>
                        <a:rPr lang="en-US" sz="2000" dirty="0"/>
                        <a:t>June 1</a:t>
                      </a:r>
                      <a:endParaRPr dirty="0"/>
                    </a:p>
                  </a:txBody>
                  <a:tcPr marL="91450" marR="91450" marT="45725" marB="45725"/>
                </a:tc>
                <a:tc>
                  <a:txBody>
                    <a:bodyPr/>
                    <a:lstStyle/>
                    <a:p>
                      <a:pPr marL="0" marR="0" lvl="0" indent="0" algn="ctr" rtl="0">
                        <a:spcBef>
                          <a:spcPts val="0"/>
                        </a:spcBef>
                        <a:spcAft>
                          <a:spcPts val="0"/>
                        </a:spcAft>
                        <a:buNone/>
                      </a:pPr>
                      <a:r>
                        <a:rPr lang="en-US" sz="2000" dirty="0"/>
                        <a:t>8.2</a:t>
                      </a:r>
                      <a:endParaRPr dirty="0"/>
                    </a:p>
                  </a:txBody>
                  <a:tcPr marL="91450" marR="91450" marT="45725" marB="45725"/>
                </a:tc>
                <a:tc>
                  <a:txBody>
                    <a:bodyPr/>
                    <a:lstStyle/>
                    <a:p>
                      <a:pPr marL="0" marR="0" lvl="0" indent="0" algn="ctr" rtl="0">
                        <a:spcBef>
                          <a:spcPts val="0"/>
                        </a:spcBef>
                        <a:spcAft>
                          <a:spcPts val="0"/>
                        </a:spcAft>
                        <a:buNone/>
                      </a:pPr>
                      <a:r>
                        <a:rPr lang="en-US" sz="2000" dirty="0"/>
                        <a:t>7.1</a:t>
                      </a:r>
                      <a:endParaRPr dirty="0"/>
                    </a:p>
                  </a:txBody>
                  <a:tcPr marL="91450" marR="91450" marT="45725" marB="45725"/>
                </a:tc>
                <a:tc>
                  <a:txBody>
                    <a:bodyPr/>
                    <a:lstStyle/>
                    <a:p>
                      <a:pPr marL="0" marR="0" lvl="0" indent="0" algn="ctr" rtl="0">
                        <a:spcBef>
                          <a:spcPts val="0"/>
                        </a:spcBef>
                        <a:spcAft>
                          <a:spcPts val="0"/>
                        </a:spcAft>
                        <a:buNone/>
                      </a:pPr>
                      <a:r>
                        <a:rPr lang="en-US" sz="2000" dirty="0"/>
                        <a:t>49</a:t>
                      </a:r>
                      <a:endParaRPr dirty="0"/>
                    </a:p>
                  </a:txBody>
                  <a:tcPr marL="91450" marR="91450" marT="45725" marB="45725"/>
                </a:tc>
                <a:tc>
                  <a:txBody>
                    <a:bodyPr/>
                    <a:lstStyle/>
                    <a:p>
                      <a:pPr marL="0" marR="0" lvl="0" indent="0" algn="ctr" rtl="0">
                        <a:spcBef>
                          <a:spcPts val="0"/>
                        </a:spcBef>
                        <a:spcAft>
                          <a:spcPts val="0"/>
                        </a:spcAft>
                        <a:buNone/>
                      </a:pPr>
                      <a:r>
                        <a:rPr lang="en-US" sz="2000" dirty="0"/>
                        <a:t>0.08</a:t>
                      </a:r>
                      <a:endParaRPr dirty="0"/>
                    </a:p>
                  </a:txBody>
                  <a:tcPr marL="91450" marR="91450" marT="45725" marB="45725"/>
                </a:tc>
                <a:extLst>
                  <a:ext uri="{0D108BD9-81ED-4DB2-BD59-A6C34878D82A}">
                    <a16:rowId xmlns:a16="http://schemas.microsoft.com/office/drawing/2014/main" val="10001"/>
                  </a:ext>
                </a:extLst>
              </a:tr>
              <a:tr h="490150">
                <a:tc>
                  <a:txBody>
                    <a:bodyPr/>
                    <a:lstStyle/>
                    <a:p>
                      <a:pPr marL="0" marR="0" lvl="0" indent="0" algn="l" rtl="0">
                        <a:spcBef>
                          <a:spcPts val="0"/>
                        </a:spcBef>
                        <a:spcAft>
                          <a:spcPts val="0"/>
                        </a:spcAft>
                        <a:buNone/>
                      </a:pPr>
                      <a:r>
                        <a:rPr lang="en-US" sz="2000" dirty="0"/>
                        <a:t>July 3</a:t>
                      </a:r>
                      <a:endParaRPr dirty="0"/>
                    </a:p>
                  </a:txBody>
                  <a:tcPr marL="91450" marR="91450" marT="45725" marB="45725"/>
                </a:tc>
                <a:tc>
                  <a:txBody>
                    <a:bodyPr/>
                    <a:lstStyle/>
                    <a:p>
                      <a:pPr marL="0" marR="0" lvl="0" indent="0" algn="ctr" rtl="0">
                        <a:spcBef>
                          <a:spcPts val="0"/>
                        </a:spcBef>
                        <a:spcAft>
                          <a:spcPts val="0"/>
                        </a:spcAft>
                        <a:buNone/>
                      </a:pPr>
                      <a:r>
                        <a:rPr lang="en-US" sz="2000" dirty="0"/>
                        <a:t>9.0</a:t>
                      </a:r>
                      <a:endParaRPr dirty="0"/>
                    </a:p>
                  </a:txBody>
                  <a:tcPr marL="91450" marR="91450" marT="45725" marB="45725"/>
                </a:tc>
                <a:tc>
                  <a:txBody>
                    <a:bodyPr/>
                    <a:lstStyle/>
                    <a:p>
                      <a:pPr marL="0" marR="0" lvl="0" indent="0" algn="ctr" rtl="0">
                        <a:spcBef>
                          <a:spcPts val="0"/>
                        </a:spcBef>
                        <a:spcAft>
                          <a:spcPts val="0"/>
                        </a:spcAft>
                        <a:buNone/>
                      </a:pPr>
                      <a:r>
                        <a:rPr lang="en-US" sz="2000" dirty="0"/>
                        <a:t>7.0</a:t>
                      </a:r>
                      <a:endParaRPr dirty="0"/>
                    </a:p>
                  </a:txBody>
                  <a:tcPr marL="91450" marR="91450" marT="45725" marB="45725"/>
                </a:tc>
                <a:tc>
                  <a:txBody>
                    <a:bodyPr/>
                    <a:lstStyle/>
                    <a:p>
                      <a:pPr marL="0" marR="0" lvl="0" indent="0" algn="ctr" rtl="0">
                        <a:spcBef>
                          <a:spcPts val="0"/>
                        </a:spcBef>
                        <a:spcAft>
                          <a:spcPts val="0"/>
                        </a:spcAft>
                        <a:buNone/>
                      </a:pPr>
                      <a:r>
                        <a:rPr lang="en-US" sz="2000" dirty="0"/>
                        <a:t>50</a:t>
                      </a:r>
                      <a:endParaRPr dirty="0"/>
                    </a:p>
                  </a:txBody>
                  <a:tcPr marL="91450" marR="91450" marT="45725" marB="45725"/>
                </a:tc>
                <a:tc>
                  <a:txBody>
                    <a:bodyPr/>
                    <a:lstStyle/>
                    <a:p>
                      <a:pPr marL="0" marR="0" lvl="0" indent="0" algn="ctr" rtl="0">
                        <a:spcBef>
                          <a:spcPts val="0"/>
                        </a:spcBef>
                        <a:spcAft>
                          <a:spcPts val="0"/>
                        </a:spcAft>
                        <a:buNone/>
                      </a:pPr>
                      <a:r>
                        <a:rPr lang="en-US" sz="2000" dirty="0"/>
                        <a:t>0.12</a:t>
                      </a:r>
                      <a:endParaRPr dirty="0"/>
                    </a:p>
                  </a:txBody>
                  <a:tcPr marL="91450" marR="91450" marT="45725" marB="45725"/>
                </a:tc>
                <a:extLst>
                  <a:ext uri="{0D108BD9-81ED-4DB2-BD59-A6C34878D82A}">
                    <a16:rowId xmlns:a16="http://schemas.microsoft.com/office/drawing/2014/main" val="10002"/>
                  </a:ext>
                </a:extLst>
              </a:tr>
              <a:tr h="490150">
                <a:tc>
                  <a:txBody>
                    <a:bodyPr/>
                    <a:lstStyle/>
                    <a:p>
                      <a:pPr marL="0" marR="0" lvl="0" indent="0" algn="l" rtl="0">
                        <a:spcBef>
                          <a:spcPts val="0"/>
                        </a:spcBef>
                        <a:spcAft>
                          <a:spcPts val="0"/>
                        </a:spcAft>
                        <a:buNone/>
                      </a:pPr>
                      <a:r>
                        <a:rPr lang="en-US" sz="2000" dirty="0"/>
                        <a:t>July 27</a:t>
                      </a:r>
                      <a:endParaRPr dirty="0"/>
                    </a:p>
                  </a:txBody>
                  <a:tcPr marL="91450" marR="91450" marT="45725" marB="45725"/>
                </a:tc>
                <a:tc>
                  <a:txBody>
                    <a:bodyPr/>
                    <a:lstStyle/>
                    <a:p>
                      <a:pPr marL="0" marR="0" lvl="0" indent="0" algn="ctr" rtl="0">
                        <a:spcBef>
                          <a:spcPts val="0"/>
                        </a:spcBef>
                        <a:spcAft>
                          <a:spcPts val="0"/>
                        </a:spcAft>
                        <a:buNone/>
                      </a:pPr>
                      <a:r>
                        <a:rPr lang="en-US" sz="2000" dirty="0"/>
                        <a:t>8.8</a:t>
                      </a:r>
                      <a:endParaRPr dirty="0"/>
                    </a:p>
                  </a:txBody>
                  <a:tcPr marL="91450" marR="91450" marT="45725" marB="45725"/>
                </a:tc>
                <a:tc>
                  <a:txBody>
                    <a:bodyPr/>
                    <a:lstStyle/>
                    <a:p>
                      <a:pPr marL="0" marR="0" lvl="0" indent="0" algn="ctr" rtl="0">
                        <a:spcBef>
                          <a:spcPts val="0"/>
                        </a:spcBef>
                        <a:spcAft>
                          <a:spcPts val="0"/>
                        </a:spcAft>
                        <a:buNone/>
                      </a:pPr>
                      <a:r>
                        <a:rPr lang="en-US" sz="2000" dirty="0"/>
                        <a:t>7.1</a:t>
                      </a:r>
                      <a:endParaRPr dirty="0"/>
                    </a:p>
                  </a:txBody>
                  <a:tcPr marL="91450" marR="91450" marT="45725" marB="45725"/>
                </a:tc>
                <a:tc>
                  <a:txBody>
                    <a:bodyPr/>
                    <a:lstStyle/>
                    <a:p>
                      <a:pPr marL="0" marR="0" lvl="0" indent="0" algn="ctr" rtl="0">
                        <a:spcBef>
                          <a:spcPts val="0"/>
                        </a:spcBef>
                        <a:spcAft>
                          <a:spcPts val="0"/>
                        </a:spcAft>
                        <a:buNone/>
                      </a:pPr>
                      <a:r>
                        <a:rPr lang="en-US" sz="2000" dirty="0"/>
                        <a:t>50</a:t>
                      </a:r>
                      <a:endParaRPr dirty="0"/>
                    </a:p>
                  </a:txBody>
                  <a:tcPr marL="91450" marR="91450" marT="45725" marB="45725"/>
                </a:tc>
                <a:tc>
                  <a:txBody>
                    <a:bodyPr/>
                    <a:lstStyle/>
                    <a:p>
                      <a:pPr marL="0" marR="0" lvl="0" indent="0" algn="ctr" rtl="0">
                        <a:spcBef>
                          <a:spcPts val="0"/>
                        </a:spcBef>
                        <a:spcAft>
                          <a:spcPts val="0"/>
                        </a:spcAft>
                        <a:buNone/>
                      </a:pPr>
                      <a:r>
                        <a:rPr lang="en-US" sz="2000" dirty="0"/>
                        <a:t>0.15</a:t>
                      </a:r>
                      <a:endParaRPr dirty="0"/>
                    </a:p>
                  </a:txBody>
                  <a:tcPr marL="91450" marR="91450" marT="45725" marB="45725"/>
                </a:tc>
                <a:extLst>
                  <a:ext uri="{0D108BD9-81ED-4DB2-BD59-A6C34878D82A}">
                    <a16:rowId xmlns:a16="http://schemas.microsoft.com/office/drawing/2014/main" val="10003"/>
                  </a:ext>
                </a:extLst>
              </a:tr>
              <a:tr h="490150">
                <a:tc>
                  <a:txBody>
                    <a:bodyPr/>
                    <a:lstStyle/>
                    <a:p>
                      <a:pPr marL="0" marR="0" lvl="0" indent="0" algn="l" rtl="0">
                        <a:spcBef>
                          <a:spcPts val="0"/>
                        </a:spcBef>
                        <a:spcAft>
                          <a:spcPts val="0"/>
                        </a:spcAft>
                        <a:buNone/>
                      </a:pPr>
                      <a:r>
                        <a:rPr lang="en-US" sz="2000" dirty="0"/>
                        <a:t>August 4</a:t>
                      </a:r>
                      <a:endParaRPr dirty="0"/>
                    </a:p>
                  </a:txBody>
                  <a:tcPr marL="91450" marR="91450" marT="45725" marB="45725"/>
                </a:tc>
                <a:tc>
                  <a:txBody>
                    <a:bodyPr/>
                    <a:lstStyle/>
                    <a:p>
                      <a:pPr marL="0" marR="0" lvl="0" indent="0" algn="ctr" rtl="0">
                        <a:spcBef>
                          <a:spcPts val="0"/>
                        </a:spcBef>
                        <a:spcAft>
                          <a:spcPts val="0"/>
                        </a:spcAft>
                        <a:buNone/>
                      </a:pPr>
                      <a:r>
                        <a:rPr lang="en-US" sz="2000" dirty="0"/>
                        <a:t>8.7</a:t>
                      </a:r>
                      <a:endParaRPr dirty="0"/>
                    </a:p>
                  </a:txBody>
                  <a:tcPr marL="91450" marR="91450" marT="45725" marB="45725"/>
                </a:tc>
                <a:tc>
                  <a:txBody>
                    <a:bodyPr/>
                    <a:lstStyle/>
                    <a:p>
                      <a:pPr marL="0" marR="0" lvl="0" indent="0" algn="ctr" rtl="0">
                        <a:spcBef>
                          <a:spcPts val="0"/>
                        </a:spcBef>
                        <a:spcAft>
                          <a:spcPts val="0"/>
                        </a:spcAft>
                        <a:buNone/>
                      </a:pPr>
                      <a:r>
                        <a:rPr lang="en-US" sz="2000" dirty="0"/>
                        <a:t>7.2</a:t>
                      </a:r>
                      <a:endParaRPr dirty="0"/>
                    </a:p>
                  </a:txBody>
                  <a:tcPr marL="91450" marR="91450" marT="45725" marB="45725"/>
                </a:tc>
                <a:tc>
                  <a:txBody>
                    <a:bodyPr/>
                    <a:lstStyle/>
                    <a:p>
                      <a:pPr marL="0" marR="0" lvl="0" indent="0" algn="ctr" rtl="0">
                        <a:spcBef>
                          <a:spcPts val="0"/>
                        </a:spcBef>
                        <a:spcAft>
                          <a:spcPts val="0"/>
                        </a:spcAft>
                        <a:buNone/>
                      </a:pPr>
                      <a:r>
                        <a:rPr lang="en-US" sz="2000" dirty="0"/>
                        <a:t>49</a:t>
                      </a:r>
                      <a:endParaRPr dirty="0"/>
                    </a:p>
                  </a:txBody>
                  <a:tcPr marL="91450" marR="91450" marT="45725" marB="45725"/>
                </a:tc>
                <a:tc>
                  <a:txBody>
                    <a:bodyPr/>
                    <a:lstStyle/>
                    <a:p>
                      <a:pPr marL="0" marR="0" lvl="0" indent="0" algn="ctr" rtl="0">
                        <a:spcBef>
                          <a:spcPts val="0"/>
                        </a:spcBef>
                        <a:spcAft>
                          <a:spcPts val="0"/>
                        </a:spcAft>
                        <a:buNone/>
                      </a:pPr>
                      <a:r>
                        <a:rPr lang="en-US" sz="2000" dirty="0"/>
                        <a:t>0.19</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8"/>
          <p:cNvSpPr txBox="1">
            <a:spLocks noGrp="1"/>
          </p:cNvSpPr>
          <p:nvPr>
            <p:ph type="title"/>
          </p:nvPr>
        </p:nvSpPr>
        <p:spPr>
          <a:xfrm>
            <a:off x="185951" y="585157"/>
            <a:ext cx="4596591"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Green Run: Recreation</a:t>
            </a:r>
            <a:endParaRPr dirty="0"/>
          </a:p>
        </p:txBody>
      </p:sp>
      <p:sp>
        <p:nvSpPr>
          <p:cNvPr id="393" name="Google Shape;393;p28"/>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Explicit Value = actual number/magnitude</a:t>
            </a:r>
            <a:endParaRPr dirty="0"/>
          </a:p>
        </p:txBody>
      </p:sp>
      <p:sp>
        <p:nvSpPr>
          <p:cNvPr id="395" name="Google Shape;395;p28"/>
          <p:cNvSpPr txBox="1"/>
          <p:nvPr/>
        </p:nvSpPr>
        <p:spPr>
          <a:xfrm>
            <a:off x="169179" y="2273543"/>
            <a:ext cx="4596591" cy="54102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dirty="0">
                <a:latin typeface="Calibri"/>
                <a:ea typeface="Calibri"/>
                <a:cs typeface="Calibri"/>
                <a:sym typeface="Calibri"/>
              </a:rPr>
              <a:t>Recreation has two numeric criteria depending on the type of contact recreation. Each criterion is a 30-day geometric mean of at least five samples.</a:t>
            </a:r>
            <a:endParaRPr dirty="0"/>
          </a:p>
          <a:p>
            <a:pPr marL="234950" marR="0" lvl="1" indent="-228600" algn="l" rtl="0">
              <a:lnSpc>
                <a:spcPct val="90000"/>
              </a:lnSpc>
              <a:spcBef>
                <a:spcPts val="1100"/>
              </a:spcBef>
              <a:spcAft>
                <a:spcPts val="0"/>
              </a:spcAft>
              <a:buClr>
                <a:schemeClr val="lt1"/>
              </a:buClr>
              <a:buSzPts val="2800"/>
              <a:buFont typeface="Arial"/>
              <a:buChar char="•"/>
            </a:pPr>
            <a:r>
              <a:rPr lang="en-US" sz="2800" b="0" i="0" u="none" strike="noStrike" cap="none" dirty="0">
                <a:latin typeface="Calibri"/>
                <a:ea typeface="Calibri"/>
                <a:cs typeface="Calibri"/>
                <a:sym typeface="Calibri"/>
              </a:rPr>
              <a:t>Primary contact criterion: 126 colony counts/100 mL</a:t>
            </a:r>
            <a:endParaRPr dirty="0"/>
          </a:p>
          <a:p>
            <a:pPr marL="234950" marR="0" lvl="1" indent="-228600" algn="l" rtl="0">
              <a:lnSpc>
                <a:spcPct val="90000"/>
              </a:lnSpc>
              <a:spcBef>
                <a:spcPts val="1100"/>
              </a:spcBef>
              <a:spcAft>
                <a:spcPts val="0"/>
              </a:spcAft>
              <a:buClr>
                <a:schemeClr val="lt1"/>
              </a:buClr>
              <a:buSzPts val="2800"/>
              <a:buFont typeface="Arial"/>
              <a:buChar char="•"/>
            </a:pPr>
            <a:r>
              <a:rPr lang="en-US" sz="2800" b="0" i="0" u="none" strike="noStrike" cap="none" dirty="0">
                <a:latin typeface="Calibri"/>
                <a:ea typeface="Calibri"/>
                <a:cs typeface="Calibri"/>
                <a:sym typeface="Calibri"/>
              </a:rPr>
              <a:t>Secondary contact criterion: 423 counts/100mL</a:t>
            </a:r>
            <a:endParaRPr dirty="0"/>
          </a:p>
        </p:txBody>
      </p:sp>
      <p:graphicFrame>
        <p:nvGraphicFramePr>
          <p:cNvPr id="396" name="Google Shape;396;p28"/>
          <p:cNvGraphicFramePr/>
          <p:nvPr/>
        </p:nvGraphicFramePr>
        <p:xfrm>
          <a:off x="4987346" y="299228"/>
          <a:ext cx="7035475" cy="6429000"/>
        </p:xfrm>
        <a:graphic>
          <a:graphicData uri="http://schemas.openxmlformats.org/drawingml/2006/table">
            <a:tbl>
              <a:tblPr firstRow="1" firstCol="1" bandRow="1">
                <a:noFill/>
                <a:tableStyleId>{94656C8E-CB28-49FC-AC16-F975BBA54865}</a:tableStyleId>
              </a:tblPr>
              <a:tblGrid>
                <a:gridCol w="2195800">
                  <a:extLst>
                    <a:ext uri="{9D8B030D-6E8A-4147-A177-3AD203B41FA5}">
                      <a16:colId xmlns:a16="http://schemas.microsoft.com/office/drawing/2014/main" val="20000"/>
                    </a:ext>
                  </a:extLst>
                </a:gridCol>
                <a:gridCol w="2319975">
                  <a:extLst>
                    <a:ext uri="{9D8B030D-6E8A-4147-A177-3AD203B41FA5}">
                      <a16:colId xmlns:a16="http://schemas.microsoft.com/office/drawing/2014/main" val="20001"/>
                    </a:ext>
                  </a:extLst>
                </a:gridCol>
                <a:gridCol w="2519700">
                  <a:extLst>
                    <a:ext uri="{9D8B030D-6E8A-4147-A177-3AD203B41FA5}">
                      <a16:colId xmlns:a16="http://schemas.microsoft.com/office/drawing/2014/main" val="20002"/>
                    </a:ext>
                  </a:extLst>
                </a:gridCol>
              </a:tblGrid>
              <a:tr h="756375">
                <a:tc>
                  <a:txBody>
                    <a:bodyPr/>
                    <a:lstStyle/>
                    <a:p>
                      <a:pPr marL="0" marR="0" lvl="0" indent="0" algn="l" rtl="0">
                        <a:spcBef>
                          <a:spcPts val="0"/>
                        </a:spcBef>
                        <a:spcAft>
                          <a:spcPts val="0"/>
                        </a:spcAft>
                        <a:buNone/>
                      </a:pPr>
                      <a:r>
                        <a:rPr lang="en-US" sz="2400" dirty="0"/>
                        <a:t>Date</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i="1" dirty="0"/>
                        <a:t>E. coli </a:t>
                      </a:r>
                      <a:r>
                        <a:rPr lang="en-US" sz="2400" dirty="0"/>
                        <a:t>density</a:t>
                      </a:r>
                      <a:endParaRPr dirty="0"/>
                    </a:p>
                    <a:p>
                      <a:pPr marL="0" marR="0" lvl="0" indent="0" algn="ctr" rtl="0">
                        <a:spcBef>
                          <a:spcPts val="0"/>
                        </a:spcBef>
                        <a:spcAft>
                          <a:spcPts val="0"/>
                        </a:spcAft>
                        <a:buNone/>
                      </a:pPr>
                      <a:r>
                        <a:rPr lang="en-US" sz="2400" dirty="0"/>
                        <a:t>(counts/100mL)</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Geometric mean</a:t>
                      </a:r>
                      <a:endParaRPr dirty="0"/>
                    </a:p>
                    <a:p>
                      <a:pPr marL="0" marR="0" lvl="0" indent="0" algn="ctr" rtl="0">
                        <a:spcBef>
                          <a:spcPts val="0"/>
                        </a:spcBef>
                        <a:spcAft>
                          <a:spcPts val="0"/>
                        </a:spcAft>
                        <a:buNone/>
                      </a:pPr>
                      <a:r>
                        <a:rPr lang="en-US" sz="2400" dirty="0"/>
                        <a:t>(counts/100 mL)</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78175">
                <a:tc>
                  <a:txBody>
                    <a:bodyPr/>
                    <a:lstStyle/>
                    <a:p>
                      <a:pPr marL="0" marR="0" lvl="0" indent="0" algn="l" rtl="0">
                        <a:spcBef>
                          <a:spcPts val="0"/>
                        </a:spcBef>
                        <a:spcAft>
                          <a:spcPts val="0"/>
                        </a:spcAft>
                        <a:buNone/>
                      </a:pPr>
                      <a:r>
                        <a:rPr lang="en-US" sz="2400" dirty="0"/>
                        <a:t>May 1</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84</a:t>
                      </a:r>
                      <a:endParaRPr sz="2400" dirty="0">
                        <a:latin typeface="Calibri"/>
                        <a:ea typeface="Calibri"/>
                        <a:cs typeface="Calibri"/>
                        <a:sym typeface="Calibri"/>
                      </a:endParaRPr>
                    </a:p>
                  </a:txBody>
                  <a:tcPr marL="68575" marR="68575" marT="0" marB="0"/>
                </a:tc>
                <a:tc rowSpan="5">
                  <a:txBody>
                    <a:bodyPr/>
                    <a:lstStyle/>
                    <a:p>
                      <a:pPr marL="0" marR="0" lvl="0" indent="0" algn="ctr" rtl="0">
                        <a:spcBef>
                          <a:spcPts val="0"/>
                        </a:spcBef>
                        <a:spcAft>
                          <a:spcPts val="0"/>
                        </a:spcAft>
                        <a:buNone/>
                      </a:pPr>
                      <a:r>
                        <a:rPr lang="en-US" sz="2400" dirty="0"/>
                        <a:t>68</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78175">
                <a:tc>
                  <a:txBody>
                    <a:bodyPr/>
                    <a:lstStyle/>
                    <a:p>
                      <a:pPr marL="0" marR="0" lvl="0" indent="0" algn="l" rtl="0">
                        <a:spcBef>
                          <a:spcPts val="0"/>
                        </a:spcBef>
                        <a:spcAft>
                          <a:spcPts val="0"/>
                        </a:spcAft>
                        <a:buNone/>
                      </a:pPr>
                      <a:r>
                        <a:rPr lang="en-US" sz="2400" dirty="0"/>
                        <a:t>May 9</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23</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2"/>
                  </a:ext>
                </a:extLst>
              </a:tr>
              <a:tr h="378175">
                <a:tc>
                  <a:txBody>
                    <a:bodyPr/>
                    <a:lstStyle/>
                    <a:p>
                      <a:pPr marL="0" marR="0" lvl="0" indent="0" algn="l" rtl="0">
                        <a:spcBef>
                          <a:spcPts val="0"/>
                        </a:spcBef>
                        <a:spcAft>
                          <a:spcPts val="0"/>
                        </a:spcAft>
                        <a:buNone/>
                      </a:pPr>
                      <a:r>
                        <a:rPr lang="en-US" sz="2400" dirty="0"/>
                        <a:t>May 17</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61</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3"/>
                  </a:ext>
                </a:extLst>
              </a:tr>
              <a:tr h="378175">
                <a:tc>
                  <a:txBody>
                    <a:bodyPr/>
                    <a:lstStyle/>
                    <a:p>
                      <a:pPr marL="0" marR="0" lvl="0" indent="0" algn="l" rtl="0">
                        <a:spcBef>
                          <a:spcPts val="0"/>
                        </a:spcBef>
                        <a:spcAft>
                          <a:spcPts val="0"/>
                        </a:spcAft>
                        <a:buNone/>
                      </a:pPr>
                      <a:r>
                        <a:rPr lang="en-US" sz="2400" dirty="0"/>
                        <a:t>May 22</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98</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4"/>
                  </a:ext>
                </a:extLst>
              </a:tr>
              <a:tr h="378175">
                <a:tc>
                  <a:txBody>
                    <a:bodyPr/>
                    <a:lstStyle/>
                    <a:p>
                      <a:pPr marL="0" marR="0" lvl="0" indent="0" algn="l" rtl="0">
                        <a:spcBef>
                          <a:spcPts val="0"/>
                        </a:spcBef>
                        <a:spcAft>
                          <a:spcPts val="0"/>
                        </a:spcAft>
                        <a:buNone/>
                      </a:pPr>
                      <a:r>
                        <a:rPr lang="en-US" sz="2400" dirty="0"/>
                        <a:t>May 30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129</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5"/>
                  </a:ext>
                </a:extLst>
              </a:tr>
              <a:tr h="378175">
                <a:tc>
                  <a:txBody>
                    <a:bodyPr/>
                    <a:lstStyle/>
                    <a:p>
                      <a:pPr marL="0" marR="0" lvl="0" indent="0" algn="l" rtl="0">
                        <a:spcBef>
                          <a:spcPts val="0"/>
                        </a:spcBef>
                        <a:spcAft>
                          <a:spcPts val="0"/>
                        </a:spcAft>
                        <a:buNone/>
                      </a:pPr>
                      <a:r>
                        <a:rPr lang="en-US" sz="2400" dirty="0"/>
                        <a:t>July 3</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221</a:t>
                      </a:r>
                      <a:endParaRPr sz="2400" dirty="0">
                        <a:latin typeface="Calibri"/>
                        <a:ea typeface="Calibri"/>
                        <a:cs typeface="Calibri"/>
                        <a:sym typeface="Calibri"/>
                      </a:endParaRPr>
                    </a:p>
                  </a:txBody>
                  <a:tcPr marL="68575" marR="68575" marT="0" marB="0"/>
                </a:tc>
                <a:tc rowSpan="5">
                  <a:txBody>
                    <a:bodyPr/>
                    <a:lstStyle/>
                    <a:p>
                      <a:pPr marL="0" marR="0" lvl="0" indent="0" algn="ctr" rtl="0">
                        <a:spcBef>
                          <a:spcPts val="0"/>
                        </a:spcBef>
                        <a:spcAft>
                          <a:spcPts val="0"/>
                        </a:spcAft>
                        <a:buNone/>
                      </a:pPr>
                      <a:r>
                        <a:rPr lang="en-US" sz="2400" dirty="0"/>
                        <a:t>75</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378175">
                <a:tc>
                  <a:txBody>
                    <a:bodyPr/>
                    <a:lstStyle/>
                    <a:p>
                      <a:pPr marL="0" marR="0" lvl="0" indent="0" algn="l" rtl="0">
                        <a:spcBef>
                          <a:spcPts val="0"/>
                        </a:spcBef>
                        <a:spcAft>
                          <a:spcPts val="0"/>
                        </a:spcAft>
                        <a:buNone/>
                      </a:pPr>
                      <a:r>
                        <a:rPr lang="en-US" sz="2400" dirty="0"/>
                        <a:t>July 10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128</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7"/>
                  </a:ext>
                </a:extLst>
              </a:tr>
              <a:tr h="378175">
                <a:tc>
                  <a:txBody>
                    <a:bodyPr/>
                    <a:lstStyle/>
                    <a:p>
                      <a:pPr marL="0" marR="0" lvl="0" indent="0" algn="l" rtl="0">
                        <a:spcBef>
                          <a:spcPts val="0"/>
                        </a:spcBef>
                        <a:spcAft>
                          <a:spcPts val="0"/>
                        </a:spcAft>
                        <a:buNone/>
                      </a:pPr>
                      <a:r>
                        <a:rPr lang="en-US" sz="2400" dirty="0"/>
                        <a:t>July 16</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85</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8"/>
                  </a:ext>
                </a:extLst>
              </a:tr>
              <a:tr h="378175">
                <a:tc>
                  <a:txBody>
                    <a:bodyPr/>
                    <a:lstStyle/>
                    <a:p>
                      <a:pPr marL="0" marR="0" lvl="0" indent="0" algn="l" rtl="0">
                        <a:spcBef>
                          <a:spcPts val="0"/>
                        </a:spcBef>
                        <a:spcAft>
                          <a:spcPts val="0"/>
                        </a:spcAft>
                        <a:buNone/>
                      </a:pPr>
                      <a:r>
                        <a:rPr lang="en-US" sz="2400" dirty="0"/>
                        <a:t>July 23</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46</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09"/>
                  </a:ext>
                </a:extLst>
              </a:tr>
              <a:tr h="378175">
                <a:tc>
                  <a:txBody>
                    <a:bodyPr/>
                    <a:lstStyle/>
                    <a:p>
                      <a:pPr marL="0" marR="0" lvl="0" indent="0" algn="l" rtl="0">
                        <a:spcBef>
                          <a:spcPts val="0"/>
                        </a:spcBef>
                        <a:spcAft>
                          <a:spcPts val="0"/>
                        </a:spcAft>
                        <a:buNone/>
                      </a:pPr>
                      <a:r>
                        <a:rPr lang="en-US" sz="2400" dirty="0"/>
                        <a:t>July 31</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21</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0"/>
                  </a:ext>
                </a:extLst>
              </a:tr>
              <a:tr h="378175">
                <a:tc>
                  <a:txBody>
                    <a:bodyPr/>
                    <a:lstStyle/>
                    <a:p>
                      <a:pPr marL="0" marR="0" lvl="0" indent="0" algn="l" rtl="0">
                        <a:spcBef>
                          <a:spcPts val="0"/>
                        </a:spcBef>
                        <a:spcAft>
                          <a:spcPts val="0"/>
                        </a:spcAft>
                        <a:buNone/>
                      </a:pPr>
                      <a:r>
                        <a:rPr lang="en-US" sz="2400" dirty="0"/>
                        <a:t>September 4</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48</a:t>
                      </a:r>
                      <a:endParaRPr sz="2400" dirty="0">
                        <a:latin typeface="Calibri"/>
                        <a:ea typeface="Calibri"/>
                        <a:cs typeface="Calibri"/>
                        <a:sym typeface="Calibri"/>
                      </a:endParaRPr>
                    </a:p>
                  </a:txBody>
                  <a:tcPr marL="68575" marR="68575" marT="0" marB="0"/>
                </a:tc>
                <a:tc rowSpan="5">
                  <a:txBody>
                    <a:bodyPr/>
                    <a:lstStyle/>
                    <a:p>
                      <a:pPr marL="0" marR="0" lvl="0" indent="0" algn="ctr" rtl="0">
                        <a:spcBef>
                          <a:spcPts val="0"/>
                        </a:spcBef>
                        <a:spcAft>
                          <a:spcPts val="0"/>
                        </a:spcAft>
                        <a:buNone/>
                      </a:pPr>
                      <a:r>
                        <a:rPr lang="en-US" sz="2400" dirty="0"/>
                        <a:t>77</a:t>
                      </a:r>
                      <a:endParaRPr sz="2400" dirty="0">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r h="378175">
                <a:tc>
                  <a:txBody>
                    <a:bodyPr/>
                    <a:lstStyle/>
                    <a:p>
                      <a:pPr marL="0" marR="0" lvl="0" indent="0" algn="l" rtl="0">
                        <a:spcBef>
                          <a:spcPts val="0"/>
                        </a:spcBef>
                        <a:spcAft>
                          <a:spcPts val="0"/>
                        </a:spcAft>
                        <a:buNone/>
                      </a:pPr>
                      <a:r>
                        <a:rPr lang="en-US" sz="2400" dirty="0"/>
                        <a:t>September 10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82</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2"/>
                  </a:ext>
                </a:extLst>
              </a:tr>
              <a:tr h="378175">
                <a:tc>
                  <a:txBody>
                    <a:bodyPr/>
                    <a:lstStyle/>
                    <a:p>
                      <a:pPr marL="0" marR="0" lvl="0" indent="0" algn="l" rtl="0">
                        <a:spcBef>
                          <a:spcPts val="0"/>
                        </a:spcBef>
                        <a:spcAft>
                          <a:spcPts val="0"/>
                        </a:spcAft>
                        <a:buNone/>
                      </a:pPr>
                      <a:r>
                        <a:rPr lang="en-US" sz="2400" dirty="0"/>
                        <a:t>September 17</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140</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3"/>
                  </a:ext>
                </a:extLst>
              </a:tr>
              <a:tr h="378175">
                <a:tc>
                  <a:txBody>
                    <a:bodyPr/>
                    <a:lstStyle/>
                    <a:p>
                      <a:pPr marL="0" marR="0" lvl="0" indent="0" algn="l" rtl="0">
                        <a:spcBef>
                          <a:spcPts val="0"/>
                        </a:spcBef>
                        <a:spcAft>
                          <a:spcPts val="0"/>
                        </a:spcAft>
                        <a:buNone/>
                      </a:pPr>
                      <a:r>
                        <a:rPr lang="en-US" sz="2400" dirty="0"/>
                        <a:t>September 24</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117</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4"/>
                  </a:ext>
                </a:extLst>
              </a:tr>
              <a:tr h="378175">
                <a:tc>
                  <a:txBody>
                    <a:bodyPr/>
                    <a:lstStyle/>
                    <a:p>
                      <a:pPr marL="0" marR="0" lvl="0" indent="0" algn="l" rtl="0">
                        <a:spcBef>
                          <a:spcPts val="0"/>
                        </a:spcBef>
                        <a:spcAft>
                          <a:spcPts val="0"/>
                        </a:spcAft>
                        <a:buNone/>
                      </a:pPr>
                      <a:r>
                        <a:rPr lang="en-US" sz="2400" dirty="0"/>
                        <a:t>September 30</a:t>
                      </a:r>
                      <a:endParaRPr sz="2400" dirty="0">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2400" dirty="0"/>
                        <a:t>41</a:t>
                      </a:r>
                      <a:endParaRPr sz="2400" dirty="0">
                        <a:latin typeface="Calibri"/>
                        <a:ea typeface="Calibri"/>
                        <a:cs typeface="Calibri"/>
                        <a:sym typeface="Calibri"/>
                      </a:endParaRPr>
                    </a:p>
                  </a:txBody>
                  <a:tcPr marL="68575" marR="68575"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9"/>
          <p:cNvSpPr txBox="1">
            <a:spLocks noGrp="1"/>
          </p:cNvSpPr>
          <p:nvPr>
            <p:ph type="title"/>
          </p:nvPr>
        </p:nvSpPr>
        <p:spPr>
          <a:xfrm>
            <a:off x="-1" y="296886"/>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Green Run: Use Support Summary </a:t>
            </a:r>
            <a:endParaRPr dirty="0"/>
          </a:p>
        </p:txBody>
      </p:sp>
      <p:graphicFrame>
        <p:nvGraphicFramePr>
          <p:cNvPr id="403" name="Google Shape;403;p29"/>
          <p:cNvGraphicFramePr/>
          <p:nvPr/>
        </p:nvGraphicFramePr>
        <p:xfrm>
          <a:off x="473273" y="2209303"/>
          <a:ext cx="11468500" cy="3877575"/>
        </p:xfrm>
        <a:graphic>
          <a:graphicData uri="http://schemas.openxmlformats.org/drawingml/2006/table">
            <a:tbl>
              <a:tblPr firstRow="1" bandRow="1">
                <a:noFill/>
                <a:tableStyleId>{94656C8E-CB28-49FC-AC16-F975BBA54865}</a:tableStyleId>
              </a:tblPr>
              <a:tblGrid>
                <a:gridCol w="3133550">
                  <a:extLst>
                    <a:ext uri="{9D8B030D-6E8A-4147-A177-3AD203B41FA5}">
                      <a16:colId xmlns:a16="http://schemas.microsoft.com/office/drawing/2014/main" val="20000"/>
                    </a:ext>
                  </a:extLst>
                </a:gridCol>
                <a:gridCol w="2418750">
                  <a:extLst>
                    <a:ext uri="{9D8B030D-6E8A-4147-A177-3AD203B41FA5}">
                      <a16:colId xmlns:a16="http://schemas.microsoft.com/office/drawing/2014/main" val="20001"/>
                    </a:ext>
                  </a:extLst>
                </a:gridCol>
                <a:gridCol w="5916200">
                  <a:extLst>
                    <a:ext uri="{9D8B030D-6E8A-4147-A177-3AD203B41FA5}">
                      <a16:colId xmlns:a16="http://schemas.microsoft.com/office/drawing/2014/main" val="20002"/>
                    </a:ext>
                  </a:extLst>
                </a:gridCol>
              </a:tblGrid>
              <a:tr h="1281725">
                <a:tc>
                  <a:txBody>
                    <a:bodyPr/>
                    <a:lstStyle/>
                    <a:p>
                      <a:pPr marL="0" marR="0" lvl="0" indent="0" algn="l" rtl="0">
                        <a:spcBef>
                          <a:spcPts val="0"/>
                        </a:spcBef>
                        <a:spcAft>
                          <a:spcPts val="0"/>
                        </a:spcAft>
                        <a:buNone/>
                      </a:pPr>
                      <a:r>
                        <a:rPr lang="en-US" sz="3200" dirty="0"/>
                        <a:t>Designated Use</a:t>
                      </a:r>
                      <a:endParaRPr dirty="0"/>
                    </a:p>
                  </a:txBody>
                  <a:tcPr marL="91450" marR="91450" marT="45725" marB="45725"/>
                </a:tc>
                <a:tc>
                  <a:txBody>
                    <a:bodyPr/>
                    <a:lstStyle/>
                    <a:p>
                      <a:pPr marL="0" marR="0" lvl="0" indent="0" algn="l" rtl="0">
                        <a:spcBef>
                          <a:spcPts val="0"/>
                        </a:spcBef>
                        <a:spcAft>
                          <a:spcPts val="0"/>
                        </a:spcAft>
                        <a:buNone/>
                      </a:pPr>
                      <a:r>
                        <a:rPr lang="en-US" sz="3200" dirty="0"/>
                        <a:t>Use Support</a:t>
                      </a:r>
                      <a:endParaRPr dirty="0"/>
                    </a:p>
                  </a:txBody>
                  <a:tcPr marL="91450" marR="91450" marT="45725" marB="45725"/>
                </a:tc>
                <a:tc>
                  <a:txBody>
                    <a:bodyPr/>
                    <a:lstStyle/>
                    <a:p>
                      <a:pPr marL="0" marR="0" lvl="0" indent="0" algn="l" rtl="0">
                        <a:spcBef>
                          <a:spcPts val="0"/>
                        </a:spcBef>
                        <a:spcAft>
                          <a:spcPts val="0"/>
                        </a:spcAft>
                        <a:buNone/>
                      </a:pPr>
                      <a:r>
                        <a:rPr lang="en-US" sz="3200" dirty="0"/>
                        <a:t>Probable Cause of Impairment</a:t>
                      </a:r>
                      <a:endParaRPr dirty="0"/>
                    </a:p>
                  </a:txBody>
                  <a:tcPr marL="91450" marR="91450" marT="45725" marB="45725"/>
                </a:tc>
                <a:extLst>
                  <a:ext uri="{0D108BD9-81ED-4DB2-BD59-A6C34878D82A}">
                    <a16:rowId xmlns:a16="http://schemas.microsoft.com/office/drawing/2014/main" val="10000"/>
                  </a:ext>
                </a:extLst>
              </a:tr>
              <a:tr h="1281725">
                <a:tc>
                  <a:txBody>
                    <a:bodyPr/>
                    <a:lstStyle/>
                    <a:p>
                      <a:pPr marL="0" marR="0" lvl="0" indent="0" algn="l" rtl="0">
                        <a:spcBef>
                          <a:spcPts val="0"/>
                        </a:spcBef>
                        <a:spcAft>
                          <a:spcPts val="0"/>
                        </a:spcAft>
                        <a:buNone/>
                      </a:pPr>
                      <a:r>
                        <a:rPr lang="en-US" sz="3200" dirty="0"/>
                        <a:t>Coldwater Habitat</a:t>
                      </a:r>
                      <a:endParaRPr dirty="0"/>
                    </a:p>
                  </a:txBody>
                  <a:tcPr marL="91450" marR="91450" marT="45725" marB="45725"/>
                </a:tc>
                <a:tc>
                  <a:txBody>
                    <a:bodyPr/>
                    <a:lstStyle/>
                    <a:p>
                      <a:pPr marL="0" marR="0" lvl="0" indent="0" algn="l" rtl="0">
                        <a:spcBef>
                          <a:spcPts val="0"/>
                        </a:spcBef>
                        <a:spcAft>
                          <a:spcPts val="0"/>
                        </a:spcAft>
                        <a:buNone/>
                      </a:pPr>
                      <a:r>
                        <a:rPr lang="en-US" sz="3200" dirty="0"/>
                        <a:t>Full</a:t>
                      </a:r>
                      <a:endParaRPr dirty="0"/>
                    </a:p>
                  </a:txBody>
                  <a:tcPr marL="91450" marR="91450" marT="45725" marB="45725"/>
                </a:tc>
                <a:tc>
                  <a:txBody>
                    <a:bodyPr/>
                    <a:lstStyle/>
                    <a:p>
                      <a:pPr marL="0" marR="0" lvl="0" indent="0" algn="l" rtl="0">
                        <a:spcBef>
                          <a:spcPts val="0"/>
                        </a:spcBef>
                        <a:spcAft>
                          <a:spcPts val="0"/>
                        </a:spcAft>
                        <a:buNone/>
                      </a:pPr>
                      <a:r>
                        <a:rPr lang="en-US" sz="3200" dirty="0"/>
                        <a:t>                 --</a:t>
                      </a:r>
                      <a:endParaRPr dirty="0"/>
                    </a:p>
                  </a:txBody>
                  <a:tcPr marL="91450" marR="91450" marT="45725" marB="45725"/>
                </a:tc>
                <a:extLst>
                  <a:ext uri="{0D108BD9-81ED-4DB2-BD59-A6C34878D82A}">
                    <a16:rowId xmlns:a16="http://schemas.microsoft.com/office/drawing/2014/main" val="10001"/>
                  </a:ext>
                </a:extLst>
              </a:tr>
              <a:tr h="1314125">
                <a:tc>
                  <a:txBody>
                    <a:bodyPr/>
                    <a:lstStyle/>
                    <a:p>
                      <a:pPr marL="0" marR="0" lvl="0" indent="0" algn="l" rtl="0">
                        <a:spcBef>
                          <a:spcPts val="0"/>
                        </a:spcBef>
                        <a:spcAft>
                          <a:spcPts val="0"/>
                        </a:spcAft>
                        <a:buNone/>
                      </a:pPr>
                      <a:r>
                        <a:rPr lang="en-US" sz="3200" dirty="0"/>
                        <a:t>Recreation (Primary Contact)</a:t>
                      </a:r>
                      <a:endParaRPr dirty="0"/>
                    </a:p>
                  </a:txBody>
                  <a:tcPr marL="91450" marR="91450" marT="45725" marB="45725"/>
                </a:tc>
                <a:tc>
                  <a:txBody>
                    <a:bodyPr/>
                    <a:lstStyle/>
                    <a:p>
                      <a:pPr marL="0" marR="0" lvl="0" indent="0" algn="l" rtl="0">
                        <a:spcBef>
                          <a:spcPts val="0"/>
                        </a:spcBef>
                        <a:spcAft>
                          <a:spcPts val="0"/>
                        </a:spcAft>
                        <a:buNone/>
                      </a:pPr>
                      <a:r>
                        <a:rPr lang="en-US" sz="3200" dirty="0"/>
                        <a:t>Full</a:t>
                      </a:r>
                      <a:endParaRPr dirty="0"/>
                    </a:p>
                  </a:txBody>
                  <a:tcPr marL="91450" marR="91450" marT="45725" marB="45725"/>
                </a:tc>
                <a:tc>
                  <a:txBody>
                    <a:bodyPr/>
                    <a:lstStyle/>
                    <a:p>
                      <a:pPr marL="0" marR="0" lvl="0" indent="0" algn="l" rtl="0">
                        <a:spcBef>
                          <a:spcPts val="0"/>
                        </a:spcBef>
                        <a:spcAft>
                          <a:spcPts val="0"/>
                        </a:spcAft>
                        <a:buNone/>
                      </a:pPr>
                      <a:r>
                        <a:rPr lang="en-US" sz="3200" dirty="0"/>
                        <a:t>                 --</a:t>
                      </a:r>
                      <a:endParaRPr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447220" y="-116551"/>
            <a:ext cx="10671123" cy="23946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Calibri"/>
              <a:buNone/>
            </a:pPr>
            <a:r>
              <a:rPr lang="en-US" sz="6000" b="1" dirty="0">
                <a:latin typeface="Calibri"/>
                <a:ea typeface="Calibri"/>
                <a:cs typeface="Calibri"/>
                <a:sym typeface="Calibri"/>
              </a:rPr>
              <a:t>Water Quality Standards: A Quick Refresher</a:t>
            </a:r>
            <a:endParaRPr dirty="0"/>
          </a:p>
        </p:txBody>
      </p:sp>
      <p:sp>
        <p:nvSpPr>
          <p:cNvPr id="105" name="Google Shape;105;p3"/>
          <p:cNvSpPr txBox="1">
            <a:spLocks noGrp="1"/>
          </p:cNvSpPr>
          <p:nvPr>
            <p:ph idx="1"/>
          </p:nvPr>
        </p:nvSpPr>
        <p:spPr>
          <a:xfrm>
            <a:off x="151635" y="2433924"/>
            <a:ext cx="10852879" cy="4851192"/>
          </a:xfrm>
          <a:prstGeom prst="rect">
            <a:avLst/>
          </a:prstGeom>
          <a:noFill/>
          <a:ln>
            <a:noFill/>
          </a:ln>
        </p:spPr>
        <p:txBody>
          <a:bodyPr spcFirstLastPara="1" wrap="square" lIns="91425" tIns="45700" rIns="91425" bIns="45700" anchor="t" anchorCtr="0">
            <a:normAutofit/>
          </a:bodyPr>
          <a:lstStyle/>
          <a:p>
            <a:pPr marL="685800" lvl="1" indent="-254000" algn="l" rtl="0">
              <a:lnSpc>
                <a:spcPct val="90000"/>
              </a:lnSpc>
              <a:spcBef>
                <a:spcPts val="0"/>
              </a:spcBef>
              <a:spcAft>
                <a:spcPts val="0"/>
              </a:spcAft>
              <a:buClr>
                <a:schemeClr val="lt1"/>
              </a:buClr>
              <a:buSzPts val="4000"/>
              <a:buChar char="•"/>
            </a:pPr>
            <a:r>
              <a:rPr lang="en-US" sz="4000" dirty="0"/>
              <a:t>Designated Uses</a:t>
            </a:r>
            <a:endParaRPr dirty="0"/>
          </a:p>
          <a:p>
            <a:pPr marL="685800" lvl="1" indent="-254000" algn="l" rtl="0">
              <a:lnSpc>
                <a:spcPct val="90000"/>
              </a:lnSpc>
              <a:spcBef>
                <a:spcPts val="1100"/>
              </a:spcBef>
              <a:spcAft>
                <a:spcPts val="0"/>
              </a:spcAft>
              <a:buClr>
                <a:schemeClr val="lt1"/>
              </a:buClr>
              <a:buSzPts val="4000"/>
              <a:buChar char="•"/>
            </a:pPr>
            <a:r>
              <a:rPr lang="en-US" sz="4000" dirty="0"/>
              <a:t>Criteria</a:t>
            </a:r>
            <a:endParaRPr dirty="0"/>
          </a:p>
          <a:p>
            <a:pPr marL="685800" lvl="1" indent="-254000" algn="l" rtl="0">
              <a:lnSpc>
                <a:spcPct val="90000"/>
              </a:lnSpc>
              <a:spcBef>
                <a:spcPts val="1100"/>
              </a:spcBef>
              <a:spcAft>
                <a:spcPts val="0"/>
              </a:spcAft>
              <a:buClr>
                <a:schemeClr val="lt1"/>
              </a:buClr>
              <a:buSzPts val="4000"/>
              <a:buChar char="•"/>
            </a:pPr>
            <a:r>
              <a:rPr lang="en-US" sz="4000" dirty="0"/>
              <a:t>Antidegradation</a:t>
            </a:r>
            <a:endParaRPr dirty="0"/>
          </a:p>
          <a:p>
            <a:pPr marL="228600" lvl="0" indent="0" algn="l" rtl="0">
              <a:lnSpc>
                <a:spcPct val="90000"/>
              </a:lnSpc>
              <a:spcBef>
                <a:spcPts val="1600"/>
              </a:spcBef>
              <a:spcAft>
                <a:spcPts val="0"/>
              </a:spcAft>
              <a:buClr>
                <a:schemeClr val="lt1"/>
              </a:buClr>
              <a:buSzPts val="5400"/>
              <a:buNone/>
            </a:pPr>
            <a:endParaRPr sz="5400" dirty="0"/>
          </a:p>
        </p:txBody>
      </p:sp>
      <p:pic>
        <p:nvPicPr>
          <p:cNvPr id="106" name="Google Shape;106;p3"/>
          <p:cNvPicPr preferRelativeResize="0"/>
          <p:nvPr/>
        </p:nvPicPr>
        <p:blipFill rotWithShape="1">
          <a:blip r:embed="rId3">
            <a:alphaModFix/>
          </a:blip>
          <a:srcRect l="53677" t="20808" r="1685" b="7449"/>
          <a:stretch/>
        </p:blipFill>
        <p:spPr>
          <a:xfrm>
            <a:off x="5892400" y="1259708"/>
            <a:ext cx="5711391" cy="5163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t>What might be the next steps?</a:t>
            </a:r>
            <a:endParaRPr dirty="0"/>
          </a:p>
        </p:txBody>
      </p:sp>
      <p:sp>
        <p:nvSpPr>
          <p:cNvPr id="410" name="Google Shape;410;p30"/>
          <p:cNvSpPr txBox="1">
            <a:spLocks noGrp="1"/>
          </p:cNvSpPr>
          <p:nvPr>
            <p:ph idx="1"/>
          </p:nvPr>
        </p:nvSpPr>
        <p:spPr>
          <a:xfrm>
            <a:off x="742666" y="1839273"/>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US" sz="3600" dirty="0"/>
              <a:t>Green Run meets all the criteria for </a:t>
            </a:r>
            <a:r>
              <a:rPr lang="en-US" sz="3600" b="1" dirty="0"/>
              <a:t>Coldwater Habitat </a:t>
            </a:r>
            <a:r>
              <a:rPr lang="en-US" sz="3600" dirty="0"/>
              <a:t>and </a:t>
            </a:r>
            <a:r>
              <a:rPr lang="en-US" sz="3600" b="1" dirty="0"/>
              <a:t>Primary Contact Recreation</a:t>
            </a:r>
            <a:endParaRPr dirty="0"/>
          </a:p>
          <a:p>
            <a:pPr marL="228600" lvl="0" indent="-228600" algn="l" rtl="0">
              <a:lnSpc>
                <a:spcPct val="90000"/>
              </a:lnSpc>
              <a:spcBef>
                <a:spcPts val="1600"/>
              </a:spcBef>
              <a:spcAft>
                <a:spcPts val="0"/>
              </a:spcAft>
              <a:buClr>
                <a:schemeClr val="lt1"/>
              </a:buClr>
              <a:buSzPts val="3600"/>
              <a:buChar char="•"/>
            </a:pPr>
            <a:r>
              <a:rPr lang="en-US" sz="3600" dirty="0"/>
              <a:t>There is no immediate need to identify any sources of waterbody stressors for this stream</a:t>
            </a:r>
            <a:endParaRPr dirty="0"/>
          </a:p>
          <a:p>
            <a:pPr marL="228600" lvl="0" indent="-228600" algn="l" rtl="0">
              <a:lnSpc>
                <a:spcPct val="90000"/>
              </a:lnSpc>
              <a:spcBef>
                <a:spcPts val="1600"/>
              </a:spcBef>
              <a:spcAft>
                <a:spcPts val="0"/>
              </a:spcAft>
              <a:buClr>
                <a:schemeClr val="lt1"/>
              </a:buClr>
              <a:buSzPts val="3600"/>
              <a:buChar char="•"/>
            </a:pPr>
            <a:r>
              <a:rPr lang="en-US" sz="3600" dirty="0"/>
              <a:t>Are there any monitoring adjustments needed?</a:t>
            </a:r>
            <a:endParaRPr dirty="0"/>
          </a:p>
          <a:p>
            <a:pPr marL="228600" lvl="0" indent="-228600" algn="l" rtl="0">
              <a:lnSpc>
                <a:spcPct val="90000"/>
              </a:lnSpc>
              <a:spcBef>
                <a:spcPts val="1600"/>
              </a:spcBef>
              <a:spcAft>
                <a:spcPts val="0"/>
              </a:spcAft>
              <a:buClr>
                <a:schemeClr val="lt1"/>
              </a:buClr>
              <a:buSzPts val="3600"/>
              <a:buChar char="•"/>
            </a:pPr>
            <a:r>
              <a:rPr lang="en-US" sz="3600" dirty="0"/>
              <a:t>What should be the goal for Green Run?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1"/>
          <p:cNvSpPr txBox="1">
            <a:spLocks noGrp="1"/>
          </p:cNvSpPr>
          <p:nvPr>
            <p:ph type="title"/>
          </p:nvPr>
        </p:nvSpPr>
        <p:spPr>
          <a:xfrm>
            <a:off x="822569" y="-15012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Designated Use Support: All Three Streams</a:t>
            </a:r>
            <a:endParaRPr dirty="0"/>
          </a:p>
        </p:txBody>
      </p:sp>
      <p:graphicFrame>
        <p:nvGraphicFramePr>
          <p:cNvPr id="417" name="Google Shape;417;p31"/>
          <p:cNvGraphicFramePr/>
          <p:nvPr>
            <p:extLst>
              <p:ext uri="{D42A27DB-BD31-4B8C-83A1-F6EECF244321}">
                <p14:modId xmlns:p14="http://schemas.microsoft.com/office/powerpoint/2010/main" val="3148944045"/>
              </p:ext>
            </p:extLst>
          </p:nvPr>
        </p:nvGraphicFramePr>
        <p:xfrm>
          <a:off x="132861" y="1138300"/>
          <a:ext cx="11895000" cy="5460400"/>
        </p:xfrm>
        <a:graphic>
          <a:graphicData uri="http://schemas.openxmlformats.org/drawingml/2006/table">
            <a:tbl>
              <a:tblPr firstRow="1" bandRow="1">
                <a:noFill/>
                <a:tableStyleId>{94656C8E-CB28-49FC-AC16-F975BBA54865}</a:tableStyleId>
              </a:tblPr>
              <a:tblGrid>
                <a:gridCol w="1754550">
                  <a:extLst>
                    <a:ext uri="{9D8B030D-6E8A-4147-A177-3AD203B41FA5}">
                      <a16:colId xmlns:a16="http://schemas.microsoft.com/office/drawing/2014/main" val="20000"/>
                    </a:ext>
                  </a:extLst>
                </a:gridCol>
                <a:gridCol w="456027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93625">
                  <a:extLst>
                    <a:ext uri="{9D8B030D-6E8A-4147-A177-3AD203B41FA5}">
                      <a16:colId xmlns:a16="http://schemas.microsoft.com/office/drawing/2014/main" val="20003"/>
                    </a:ext>
                  </a:extLst>
                </a:gridCol>
                <a:gridCol w="1805350">
                  <a:extLst>
                    <a:ext uri="{9D8B030D-6E8A-4147-A177-3AD203B41FA5}">
                      <a16:colId xmlns:a16="http://schemas.microsoft.com/office/drawing/2014/main" val="20004"/>
                    </a:ext>
                  </a:extLst>
                </a:gridCol>
              </a:tblGrid>
              <a:tr h="1077200">
                <a:tc>
                  <a:txBody>
                    <a:bodyPr/>
                    <a:lstStyle/>
                    <a:p>
                      <a:pPr marL="0" marR="0" lvl="0" indent="0" algn="l" rtl="0">
                        <a:spcBef>
                          <a:spcPts val="0"/>
                        </a:spcBef>
                        <a:spcAft>
                          <a:spcPts val="0"/>
                        </a:spcAft>
                        <a:buNone/>
                      </a:pPr>
                      <a:r>
                        <a:rPr lang="en-US" sz="2800" dirty="0"/>
                        <a:t>Type</a:t>
                      </a:r>
                      <a:endParaRPr dirty="0"/>
                    </a:p>
                  </a:txBody>
                  <a:tcPr marL="91450" marR="91450" marT="45725" marB="45725"/>
                </a:tc>
                <a:tc>
                  <a:txBody>
                    <a:bodyPr/>
                    <a:lstStyle/>
                    <a:p>
                      <a:pPr marL="0" marR="0" lvl="0" indent="0" algn="l" rtl="0">
                        <a:lnSpc>
                          <a:spcPct val="100000"/>
                        </a:lnSpc>
                        <a:spcBef>
                          <a:spcPts val="0"/>
                        </a:spcBef>
                        <a:spcAft>
                          <a:spcPts val="0"/>
                        </a:spcAft>
                        <a:buClr>
                          <a:schemeClr val="lt1"/>
                        </a:buClr>
                        <a:buSzPts val="2800"/>
                        <a:buFont typeface="Calibri"/>
                        <a:buNone/>
                      </a:pPr>
                      <a:r>
                        <a:rPr lang="en-US" sz="2800" dirty="0"/>
                        <a:t>Designated Use</a:t>
                      </a:r>
                      <a:endParaRPr dirty="0"/>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spcBef>
                          <a:spcPts val="0"/>
                        </a:spcBef>
                        <a:spcAft>
                          <a:spcPts val="0"/>
                        </a:spcAft>
                        <a:buNone/>
                      </a:pPr>
                      <a:r>
                        <a:rPr lang="en-US" sz="2800" dirty="0"/>
                        <a:t>Salamander Creek</a:t>
                      </a:r>
                      <a:endParaRPr dirty="0"/>
                    </a:p>
                  </a:txBody>
                  <a:tcPr marL="91450" marR="91450" marT="45725" marB="45725"/>
                </a:tc>
                <a:tc>
                  <a:txBody>
                    <a:bodyPr/>
                    <a:lstStyle/>
                    <a:p>
                      <a:pPr marL="0" marR="0" lvl="0" indent="0" algn="l" rtl="0">
                        <a:spcBef>
                          <a:spcPts val="0"/>
                        </a:spcBef>
                        <a:spcAft>
                          <a:spcPts val="0"/>
                        </a:spcAft>
                        <a:buNone/>
                      </a:pPr>
                      <a:r>
                        <a:rPr lang="en-US" sz="2800" dirty="0"/>
                        <a:t>Red Brook</a:t>
                      </a:r>
                      <a:endParaRPr dirty="0"/>
                    </a:p>
                  </a:txBody>
                  <a:tcPr marL="91450" marR="91450" marT="45725" marB="45725"/>
                </a:tc>
                <a:tc>
                  <a:txBody>
                    <a:bodyPr/>
                    <a:lstStyle/>
                    <a:p>
                      <a:pPr marL="0" marR="0" lvl="0" indent="0" algn="l" rtl="0">
                        <a:spcBef>
                          <a:spcPts val="0"/>
                        </a:spcBef>
                        <a:spcAft>
                          <a:spcPts val="0"/>
                        </a:spcAft>
                        <a:buNone/>
                      </a:pPr>
                      <a:r>
                        <a:rPr lang="en-US" sz="2800" dirty="0"/>
                        <a:t>Green Run</a:t>
                      </a:r>
                      <a:endParaRPr dirty="0"/>
                    </a:p>
                  </a:txBody>
                  <a:tcPr marL="91450" marR="91450" marT="45725" marB="45725"/>
                </a:tc>
                <a:extLst>
                  <a:ext uri="{0D108BD9-81ED-4DB2-BD59-A6C34878D82A}">
                    <a16:rowId xmlns:a16="http://schemas.microsoft.com/office/drawing/2014/main" val="10000"/>
                  </a:ext>
                </a:extLst>
              </a:tr>
              <a:tr h="638600">
                <a:tc rowSpan="3">
                  <a:txBody>
                    <a:bodyPr/>
                    <a:lstStyle/>
                    <a:p>
                      <a:pPr marL="0" marR="0" lvl="0" indent="0" algn="l" rtl="0">
                        <a:spcBef>
                          <a:spcPts val="0"/>
                        </a:spcBef>
                        <a:spcAft>
                          <a:spcPts val="0"/>
                        </a:spcAft>
                        <a:buNone/>
                      </a:pPr>
                      <a:r>
                        <a:rPr lang="en-US" sz="2800" dirty="0"/>
                        <a:t>Aquatic Life</a:t>
                      </a:r>
                      <a:endParaRPr dirty="0"/>
                    </a:p>
                  </a:txBody>
                  <a:tcPr marL="91450" marR="91450" marT="45725" marB="45725"/>
                </a:tc>
                <a:tc>
                  <a:txBody>
                    <a:bodyPr/>
                    <a:lstStyle/>
                    <a:p>
                      <a:pPr marL="0" marR="0" lvl="0" indent="0" algn="l" rtl="0">
                        <a:spcBef>
                          <a:spcPts val="0"/>
                        </a:spcBef>
                        <a:spcAft>
                          <a:spcPts val="0"/>
                        </a:spcAft>
                        <a:buNone/>
                      </a:pPr>
                      <a:r>
                        <a:rPr lang="en-US" sz="2800" dirty="0"/>
                        <a:t>Aquatic Life Other Than Fish</a:t>
                      </a:r>
                      <a:endParaRPr dirty="0"/>
                    </a:p>
                  </a:txBody>
                  <a:tcPr marL="91450" marR="91450" marT="45725" marB="45725"/>
                </a:tc>
                <a:tc>
                  <a:txBody>
                    <a:bodyPr/>
                    <a:lstStyle/>
                    <a:p>
                      <a:pPr marL="0" marR="0" lvl="0" indent="0" algn="ctr" rtl="0">
                        <a:spcBef>
                          <a:spcPts val="0"/>
                        </a:spcBef>
                        <a:spcAft>
                          <a:spcPts val="0"/>
                        </a:spcAft>
                        <a:buNone/>
                      </a:pPr>
                      <a:r>
                        <a:rPr lang="en-US" sz="2800" dirty="0"/>
                        <a:t>Not</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1"/>
                  </a:ext>
                </a:extLst>
              </a:tr>
              <a:tr h="624100">
                <a:tc vMerge="1">
                  <a:txBody>
                    <a:bodyPr/>
                    <a:lstStyle/>
                    <a:p>
                      <a:endParaRPr lang="en-US"/>
                    </a:p>
                  </a:txBody>
                  <a:tcPr/>
                </a:tc>
                <a:tc>
                  <a:txBody>
                    <a:bodyPr/>
                    <a:lstStyle/>
                    <a:p>
                      <a:pPr marL="0" marR="0" lvl="0" indent="0" algn="l" rtl="0">
                        <a:spcBef>
                          <a:spcPts val="0"/>
                        </a:spcBef>
                        <a:spcAft>
                          <a:spcPts val="0"/>
                        </a:spcAft>
                        <a:buNone/>
                      </a:pPr>
                      <a:r>
                        <a:rPr lang="en-US" sz="2800" dirty="0"/>
                        <a:t>Coldwater Habitat</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Not</a:t>
                      </a:r>
                      <a:endParaRPr dirty="0"/>
                    </a:p>
                  </a:txBody>
                  <a:tcPr marL="91450" marR="91450" marT="45725" marB="45725"/>
                </a:tc>
                <a:tc>
                  <a:txBody>
                    <a:bodyPr/>
                    <a:lstStyle/>
                    <a:p>
                      <a:pPr marL="0" marR="0" lvl="0" indent="0" algn="ctr" rtl="0">
                        <a:spcBef>
                          <a:spcPts val="0"/>
                        </a:spcBef>
                        <a:spcAft>
                          <a:spcPts val="0"/>
                        </a:spcAft>
                        <a:buNone/>
                      </a:pPr>
                      <a:r>
                        <a:rPr lang="en-US" sz="2800" dirty="0"/>
                        <a:t>Full</a:t>
                      </a:r>
                      <a:endParaRPr dirty="0"/>
                    </a:p>
                  </a:txBody>
                  <a:tcPr marL="91450" marR="91450" marT="45725" marB="45725"/>
                </a:tc>
                <a:extLst>
                  <a:ext uri="{0D108BD9-81ED-4DB2-BD59-A6C34878D82A}">
                    <a16:rowId xmlns:a16="http://schemas.microsoft.com/office/drawing/2014/main" val="10002"/>
                  </a:ext>
                </a:extLst>
              </a:tr>
              <a:tr h="624100">
                <a:tc vMerge="1">
                  <a:txBody>
                    <a:bodyPr/>
                    <a:lstStyle/>
                    <a:p>
                      <a:endParaRPr lang="en-US"/>
                    </a:p>
                  </a:txBody>
                  <a:tcPr/>
                </a:tc>
                <a:tc>
                  <a:txBody>
                    <a:bodyPr/>
                    <a:lstStyle/>
                    <a:p>
                      <a:pPr marL="0" marR="0" lvl="0" indent="0" algn="l" rtl="0">
                        <a:spcBef>
                          <a:spcPts val="0"/>
                        </a:spcBef>
                        <a:spcAft>
                          <a:spcPts val="0"/>
                        </a:spcAft>
                        <a:buNone/>
                      </a:pPr>
                      <a:r>
                        <a:rPr lang="en-US" sz="2800" dirty="0"/>
                        <a:t>Warmwater Habitat</a:t>
                      </a:r>
                      <a:endParaRPr dirty="0"/>
                    </a:p>
                  </a:txBody>
                  <a:tcPr marL="91450" marR="91450" marT="45725" marB="45725"/>
                </a:tc>
                <a:tc>
                  <a:txBody>
                    <a:bodyPr/>
                    <a:lstStyle/>
                    <a:p>
                      <a:pPr marL="0" marR="0" lvl="0" indent="0" algn="ctr" rtl="0">
                        <a:spcBef>
                          <a:spcPts val="0"/>
                        </a:spcBef>
                        <a:spcAft>
                          <a:spcPts val="0"/>
                        </a:spcAft>
                        <a:buNone/>
                      </a:pPr>
                      <a:r>
                        <a:rPr lang="en-US" sz="2800" dirty="0"/>
                        <a:t>Not</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3"/>
                  </a:ext>
                </a:extLst>
              </a:tr>
              <a:tr h="624100">
                <a:tc>
                  <a:txBody>
                    <a:bodyPr/>
                    <a:lstStyle/>
                    <a:p>
                      <a:pPr marL="0" marR="0" lvl="0" indent="0" algn="l" rtl="0">
                        <a:spcBef>
                          <a:spcPts val="0"/>
                        </a:spcBef>
                        <a:spcAft>
                          <a:spcPts val="0"/>
                        </a:spcAft>
                        <a:buNone/>
                      </a:pPr>
                      <a:r>
                        <a:rPr lang="en-US" sz="2800" dirty="0"/>
                        <a:t>Recreation</a:t>
                      </a:r>
                      <a:endParaRPr dirty="0"/>
                    </a:p>
                  </a:txBody>
                  <a:tcPr marL="91450" marR="91450" marT="45725" marB="45725"/>
                </a:tc>
                <a:tc>
                  <a:txBody>
                    <a:bodyPr/>
                    <a:lstStyle/>
                    <a:p>
                      <a:pPr marL="0" marR="0" lvl="0" indent="0" algn="l" rtl="0">
                        <a:spcBef>
                          <a:spcPts val="0"/>
                        </a:spcBef>
                        <a:spcAft>
                          <a:spcPts val="0"/>
                        </a:spcAft>
                        <a:buNone/>
                      </a:pPr>
                      <a:r>
                        <a:rPr lang="en-US" sz="2800" dirty="0"/>
                        <a:t>Primary Contact Recreation</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Not</a:t>
                      </a:r>
                      <a:endParaRPr dirty="0"/>
                    </a:p>
                  </a:txBody>
                  <a:tcPr marL="91450" marR="91450" marT="45725" marB="45725"/>
                </a:tc>
                <a:tc>
                  <a:txBody>
                    <a:bodyPr/>
                    <a:lstStyle/>
                    <a:p>
                      <a:pPr marL="0" marR="0" lvl="0" indent="0" algn="ctr" rtl="0">
                        <a:spcBef>
                          <a:spcPts val="0"/>
                        </a:spcBef>
                        <a:spcAft>
                          <a:spcPts val="0"/>
                        </a:spcAft>
                        <a:buNone/>
                      </a:pPr>
                      <a:r>
                        <a:rPr lang="en-US" sz="2800" dirty="0"/>
                        <a:t>Full</a:t>
                      </a:r>
                      <a:endParaRPr dirty="0"/>
                    </a:p>
                  </a:txBody>
                  <a:tcPr marL="91450" marR="91450" marT="45725" marB="45725"/>
                </a:tc>
                <a:extLst>
                  <a:ext uri="{0D108BD9-81ED-4DB2-BD59-A6C34878D82A}">
                    <a16:rowId xmlns:a16="http://schemas.microsoft.com/office/drawing/2014/main" val="10004"/>
                  </a:ext>
                </a:extLst>
              </a:tr>
              <a:tr h="624100">
                <a:tc rowSpan="3">
                  <a:txBody>
                    <a:bodyPr/>
                    <a:lstStyle/>
                    <a:p>
                      <a:pPr marL="0" marR="0" lvl="0" indent="0" algn="l" rtl="0">
                        <a:spcBef>
                          <a:spcPts val="0"/>
                        </a:spcBef>
                        <a:spcAft>
                          <a:spcPts val="0"/>
                        </a:spcAft>
                        <a:buNone/>
                      </a:pPr>
                      <a:r>
                        <a:rPr lang="en-US" sz="2800" dirty="0"/>
                        <a:t>Supply</a:t>
                      </a:r>
                      <a:endParaRPr dirty="0"/>
                    </a:p>
                  </a:txBody>
                  <a:tcPr marL="91450" marR="91450" marT="45725" marB="45725"/>
                </a:tc>
                <a:tc>
                  <a:txBody>
                    <a:bodyPr/>
                    <a:lstStyle/>
                    <a:p>
                      <a:pPr marL="0" marR="0" lvl="0" indent="0" algn="l" rtl="0">
                        <a:spcBef>
                          <a:spcPts val="0"/>
                        </a:spcBef>
                        <a:spcAft>
                          <a:spcPts val="0"/>
                        </a:spcAft>
                        <a:buNone/>
                      </a:pPr>
                      <a:r>
                        <a:rPr lang="en-US" sz="2800" dirty="0"/>
                        <a:t>Irrigation Water Supply</a:t>
                      </a:r>
                      <a:endParaRPr dirty="0"/>
                    </a:p>
                  </a:txBody>
                  <a:tcPr marL="91450" marR="91450" marT="45725" marB="45725"/>
                </a:tc>
                <a:tc>
                  <a:txBody>
                    <a:bodyPr/>
                    <a:lstStyle/>
                    <a:p>
                      <a:pPr marL="0" marR="0" lvl="0" indent="0" algn="ctr" rtl="0">
                        <a:spcBef>
                          <a:spcPts val="0"/>
                        </a:spcBef>
                        <a:spcAft>
                          <a:spcPts val="0"/>
                        </a:spcAft>
                        <a:buNone/>
                      </a:pPr>
                      <a:r>
                        <a:rPr lang="en-US" sz="2800" dirty="0"/>
                        <a:t>Full</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5"/>
                  </a:ext>
                </a:extLst>
              </a:tr>
              <a:tr h="624100">
                <a:tc vMerge="1">
                  <a:txBody>
                    <a:bodyPr/>
                    <a:lstStyle/>
                    <a:p>
                      <a:endParaRPr lang="en-US"/>
                    </a:p>
                  </a:txBody>
                  <a:tcPr/>
                </a:tc>
                <a:tc>
                  <a:txBody>
                    <a:bodyPr/>
                    <a:lstStyle/>
                    <a:p>
                      <a:pPr marL="0" marR="0" lvl="0" indent="0" algn="l" rtl="0">
                        <a:spcBef>
                          <a:spcPts val="0"/>
                        </a:spcBef>
                        <a:spcAft>
                          <a:spcPts val="0"/>
                        </a:spcAft>
                        <a:buNone/>
                      </a:pPr>
                      <a:r>
                        <a:rPr lang="en-US" sz="2800" dirty="0"/>
                        <a:t>Livestock Water Supply</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r>
                        <a:rPr lang="en-US" sz="2800" dirty="0"/>
                        <a:t>Not</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6"/>
                  </a:ext>
                </a:extLst>
              </a:tr>
              <a:tr h="624100">
                <a:tc vMerge="1">
                  <a:txBody>
                    <a:bodyPr/>
                    <a:lstStyle/>
                    <a:p>
                      <a:endParaRPr lang="en-US"/>
                    </a:p>
                  </a:txBody>
                  <a:tcPr/>
                </a:tc>
                <a:tc>
                  <a:txBody>
                    <a:bodyPr/>
                    <a:lstStyle/>
                    <a:p>
                      <a:pPr marL="0" marR="0" lvl="0" indent="0" algn="l" rtl="0">
                        <a:spcBef>
                          <a:spcPts val="0"/>
                        </a:spcBef>
                        <a:spcAft>
                          <a:spcPts val="0"/>
                        </a:spcAft>
                        <a:buNone/>
                      </a:pPr>
                      <a:r>
                        <a:rPr lang="en-US" sz="2800" dirty="0"/>
                        <a:t>Public Drinking Water Supply</a:t>
                      </a:r>
                      <a:endParaRPr dirty="0"/>
                    </a:p>
                  </a:txBody>
                  <a:tcPr marL="91450" marR="91450" marT="45725" marB="45725"/>
                </a:tc>
                <a:tc>
                  <a:txBody>
                    <a:bodyPr/>
                    <a:lstStyle/>
                    <a:p>
                      <a:pPr marL="0" marR="0" lvl="0" indent="0" algn="ctr" rtl="0">
                        <a:spcBef>
                          <a:spcPts val="0"/>
                        </a:spcBef>
                        <a:spcAft>
                          <a:spcPts val="0"/>
                        </a:spcAft>
                        <a:buNone/>
                      </a:pPr>
                      <a:r>
                        <a:rPr lang="en-US" sz="2800" dirty="0"/>
                        <a:t>Full</a:t>
                      </a:r>
                      <a:endParaRPr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tc>
                  <a:txBody>
                    <a:bodyPr/>
                    <a:lstStyle/>
                    <a:p>
                      <a:pPr marL="0" marR="0" lvl="0" indent="0" algn="ctr"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title"/>
          </p:nvPr>
        </p:nvSpPr>
        <p:spPr>
          <a:xfrm>
            <a:off x="0" y="133110"/>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dirty="0"/>
              <a:t>Red Brook: Next Steps...</a:t>
            </a:r>
            <a:endParaRPr dirty="0"/>
          </a:p>
        </p:txBody>
      </p:sp>
      <p:graphicFrame>
        <p:nvGraphicFramePr>
          <p:cNvPr id="424" name="Google Shape;424;p32"/>
          <p:cNvGraphicFramePr/>
          <p:nvPr>
            <p:extLst>
              <p:ext uri="{D42A27DB-BD31-4B8C-83A1-F6EECF244321}">
                <p14:modId xmlns:p14="http://schemas.microsoft.com/office/powerpoint/2010/main" val="3331044960"/>
              </p:ext>
            </p:extLst>
          </p:nvPr>
        </p:nvGraphicFramePr>
        <p:xfrm>
          <a:off x="300403" y="1758926"/>
          <a:ext cx="11591200" cy="4490260"/>
        </p:xfrm>
        <a:graphic>
          <a:graphicData uri="http://schemas.openxmlformats.org/drawingml/2006/table">
            <a:tbl>
              <a:tblPr firstRow="1" bandRow="1">
                <a:noFill/>
                <a:tableStyleId>{94656C8E-CB28-49FC-AC16-F975BBA54865}</a:tableStyleId>
              </a:tblPr>
              <a:tblGrid>
                <a:gridCol w="4407750">
                  <a:extLst>
                    <a:ext uri="{9D8B030D-6E8A-4147-A177-3AD203B41FA5}">
                      <a16:colId xmlns:a16="http://schemas.microsoft.com/office/drawing/2014/main" val="20000"/>
                    </a:ext>
                  </a:extLst>
                </a:gridCol>
                <a:gridCol w="2027675">
                  <a:extLst>
                    <a:ext uri="{9D8B030D-6E8A-4147-A177-3AD203B41FA5}">
                      <a16:colId xmlns:a16="http://schemas.microsoft.com/office/drawing/2014/main" val="20001"/>
                    </a:ext>
                  </a:extLst>
                </a:gridCol>
                <a:gridCol w="5155775">
                  <a:extLst>
                    <a:ext uri="{9D8B030D-6E8A-4147-A177-3AD203B41FA5}">
                      <a16:colId xmlns:a16="http://schemas.microsoft.com/office/drawing/2014/main" val="20002"/>
                    </a:ext>
                  </a:extLst>
                </a:gridCol>
              </a:tblGrid>
              <a:tr h="802150">
                <a:tc>
                  <a:txBody>
                    <a:bodyPr/>
                    <a:lstStyle/>
                    <a:p>
                      <a:pPr marL="0" marR="0" lvl="0" indent="0" algn="l" rtl="0">
                        <a:spcBef>
                          <a:spcPts val="0"/>
                        </a:spcBef>
                        <a:spcAft>
                          <a:spcPts val="0"/>
                        </a:spcAft>
                        <a:buNone/>
                      </a:pPr>
                      <a:r>
                        <a:rPr lang="en-US" sz="3200" dirty="0"/>
                        <a:t>Designated Use</a:t>
                      </a:r>
                      <a:endParaRPr dirty="0"/>
                    </a:p>
                  </a:txBody>
                  <a:tcPr marL="91450" marR="91450" marT="45725" marB="45725"/>
                </a:tc>
                <a:tc>
                  <a:txBody>
                    <a:bodyPr/>
                    <a:lstStyle/>
                    <a:p>
                      <a:pPr marL="0" marR="0" lvl="0" indent="0" algn="l" rtl="0">
                        <a:spcBef>
                          <a:spcPts val="0"/>
                        </a:spcBef>
                        <a:spcAft>
                          <a:spcPts val="0"/>
                        </a:spcAft>
                        <a:buNone/>
                      </a:pPr>
                      <a:r>
                        <a:rPr lang="en-US" sz="3200" dirty="0"/>
                        <a:t>Use Support</a:t>
                      </a:r>
                      <a:endParaRPr dirty="0"/>
                    </a:p>
                  </a:txBody>
                  <a:tcPr marL="91450" marR="91450" marT="45725" marB="45725"/>
                </a:tc>
                <a:tc>
                  <a:txBody>
                    <a:bodyPr/>
                    <a:lstStyle/>
                    <a:p>
                      <a:pPr marL="0" marR="0" lvl="0" indent="0" algn="l" rtl="0">
                        <a:spcBef>
                          <a:spcPts val="0"/>
                        </a:spcBef>
                        <a:spcAft>
                          <a:spcPts val="0"/>
                        </a:spcAft>
                        <a:buNone/>
                      </a:pPr>
                      <a:r>
                        <a:rPr lang="en-US" sz="3200" dirty="0"/>
                        <a:t>Probable Cause of Impairment</a:t>
                      </a:r>
                      <a:endParaRPr dirty="0"/>
                    </a:p>
                  </a:txBody>
                  <a:tcPr marL="91450" marR="91450" marT="45725" marB="45725"/>
                </a:tc>
                <a:extLst>
                  <a:ext uri="{0D108BD9-81ED-4DB2-BD59-A6C34878D82A}">
                    <a16:rowId xmlns:a16="http://schemas.microsoft.com/office/drawing/2014/main" val="10000"/>
                  </a:ext>
                </a:extLst>
              </a:tr>
              <a:tr h="1443875">
                <a:tc>
                  <a:txBody>
                    <a:bodyPr/>
                    <a:lstStyle/>
                    <a:p>
                      <a:pPr marL="0" marR="0" lvl="0" indent="0" algn="l" rtl="0">
                        <a:spcBef>
                          <a:spcPts val="0"/>
                        </a:spcBef>
                        <a:spcAft>
                          <a:spcPts val="0"/>
                        </a:spcAft>
                        <a:buNone/>
                      </a:pPr>
                      <a:r>
                        <a:rPr lang="en-US" sz="3200" dirty="0"/>
                        <a:t>Coldwater Habitat</a:t>
                      </a:r>
                      <a:endParaRPr dirty="0"/>
                    </a:p>
                  </a:txBody>
                  <a:tcPr marL="91450" marR="91450" marT="45725" marB="45725"/>
                </a:tc>
                <a:tc>
                  <a:txBody>
                    <a:bodyPr/>
                    <a:lstStyle/>
                    <a:p>
                      <a:pPr marL="0" marR="0" lvl="0" indent="0" algn="l" rtl="0">
                        <a:spcBef>
                          <a:spcPts val="0"/>
                        </a:spcBef>
                        <a:spcAft>
                          <a:spcPts val="0"/>
                        </a:spcAft>
                        <a:buNone/>
                      </a:pPr>
                      <a:r>
                        <a:rPr lang="en-US" sz="3200" dirty="0"/>
                        <a:t>Not</a:t>
                      </a:r>
                      <a:endParaRPr dirty="0"/>
                    </a:p>
                  </a:txBody>
                  <a:tcPr marL="91450" marR="91450" marT="45725" marB="45725"/>
                </a:tc>
                <a:tc>
                  <a:txBody>
                    <a:bodyPr/>
                    <a:lstStyle/>
                    <a:p>
                      <a:pPr marL="0" marR="0" lvl="0" indent="0" algn="l" rtl="0">
                        <a:spcBef>
                          <a:spcPts val="0"/>
                        </a:spcBef>
                        <a:spcAft>
                          <a:spcPts val="0"/>
                        </a:spcAft>
                        <a:buNone/>
                      </a:pPr>
                      <a:r>
                        <a:rPr lang="en-US" sz="3200" dirty="0"/>
                        <a:t>Dissolved oxygen, temperature, </a:t>
                      </a:r>
                      <a:endParaRPr dirty="0"/>
                    </a:p>
                    <a:p>
                      <a:pPr marL="0" marR="0" lvl="0" indent="0" algn="l" rtl="0">
                        <a:spcBef>
                          <a:spcPts val="0"/>
                        </a:spcBef>
                        <a:spcAft>
                          <a:spcPts val="0"/>
                        </a:spcAft>
                        <a:buNone/>
                      </a:pPr>
                      <a:r>
                        <a:rPr lang="en-US" sz="3200" dirty="0"/>
                        <a:t>total phosphorus</a:t>
                      </a:r>
                      <a:endParaRPr dirty="0"/>
                    </a:p>
                  </a:txBody>
                  <a:tcPr marL="91450" marR="91450" marT="45725" marB="45725"/>
                </a:tc>
                <a:extLst>
                  <a:ext uri="{0D108BD9-81ED-4DB2-BD59-A6C34878D82A}">
                    <a16:rowId xmlns:a16="http://schemas.microsoft.com/office/drawing/2014/main" val="10001"/>
                  </a:ext>
                </a:extLst>
              </a:tr>
              <a:tr h="802150">
                <a:tc>
                  <a:txBody>
                    <a:bodyPr/>
                    <a:lstStyle/>
                    <a:p>
                      <a:pPr marL="0" marR="0" lvl="0" indent="0" algn="l" rtl="0">
                        <a:spcBef>
                          <a:spcPts val="0"/>
                        </a:spcBef>
                        <a:spcAft>
                          <a:spcPts val="0"/>
                        </a:spcAft>
                        <a:buNone/>
                      </a:pPr>
                      <a:r>
                        <a:rPr lang="en-US" sz="3200" dirty="0"/>
                        <a:t>Livestock Water Supply</a:t>
                      </a:r>
                      <a:endParaRPr dirty="0"/>
                    </a:p>
                  </a:txBody>
                  <a:tcPr marL="91450" marR="91450" marT="45725" marB="45725"/>
                </a:tc>
                <a:tc>
                  <a:txBody>
                    <a:bodyPr/>
                    <a:lstStyle/>
                    <a:p>
                      <a:pPr marL="0" marR="0" lvl="0" indent="0" algn="l" rtl="0">
                        <a:spcBef>
                          <a:spcPts val="0"/>
                        </a:spcBef>
                        <a:spcAft>
                          <a:spcPts val="0"/>
                        </a:spcAft>
                        <a:buNone/>
                      </a:pPr>
                      <a:r>
                        <a:rPr lang="en-US" sz="3200" dirty="0"/>
                        <a:t>Not</a:t>
                      </a:r>
                      <a:endParaRPr dirty="0"/>
                    </a:p>
                  </a:txBody>
                  <a:tcPr marL="91450" marR="91450" marT="45725" marB="45725"/>
                </a:tc>
                <a:tc>
                  <a:txBody>
                    <a:bodyPr/>
                    <a:lstStyle/>
                    <a:p>
                      <a:pPr marL="0" marR="0" lvl="0" indent="0" algn="l" rtl="0">
                        <a:spcBef>
                          <a:spcPts val="0"/>
                        </a:spcBef>
                        <a:spcAft>
                          <a:spcPts val="0"/>
                        </a:spcAft>
                        <a:buNone/>
                      </a:pPr>
                      <a:r>
                        <a:rPr lang="en-US" sz="3200" dirty="0"/>
                        <a:t>Nickel, zinc</a:t>
                      </a:r>
                      <a:endParaRPr dirty="0"/>
                    </a:p>
                  </a:txBody>
                  <a:tcPr marL="91450" marR="91450" marT="45725" marB="45725"/>
                </a:tc>
                <a:extLst>
                  <a:ext uri="{0D108BD9-81ED-4DB2-BD59-A6C34878D82A}">
                    <a16:rowId xmlns:a16="http://schemas.microsoft.com/office/drawing/2014/main" val="10002"/>
                  </a:ext>
                </a:extLst>
              </a:tr>
              <a:tr h="802150">
                <a:tc>
                  <a:txBody>
                    <a:bodyPr/>
                    <a:lstStyle/>
                    <a:p>
                      <a:pPr marL="0" marR="0" lvl="0" indent="0" algn="l" rtl="0">
                        <a:spcBef>
                          <a:spcPts val="0"/>
                        </a:spcBef>
                        <a:spcAft>
                          <a:spcPts val="0"/>
                        </a:spcAft>
                        <a:buNone/>
                      </a:pPr>
                      <a:r>
                        <a:rPr lang="en-US" sz="3200" dirty="0"/>
                        <a:t>Recreation (Primary Contact)</a:t>
                      </a:r>
                      <a:endParaRPr dirty="0"/>
                    </a:p>
                  </a:txBody>
                  <a:tcPr marL="91450" marR="91450" marT="45725" marB="45725"/>
                </a:tc>
                <a:tc>
                  <a:txBody>
                    <a:bodyPr/>
                    <a:lstStyle/>
                    <a:p>
                      <a:pPr marL="0" marR="0" lvl="0" indent="0" algn="l" rtl="0">
                        <a:spcBef>
                          <a:spcPts val="0"/>
                        </a:spcBef>
                        <a:spcAft>
                          <a:spcPts val="0"/>
                        </a:spcAft>
                        <a:buNone/>
                      </a:pPr>
                      <a:r>
                        <a:rPr lang="en-US" sz="3200" dirty="0"/>
                        <a:t>Not</a:t>
                      </a:r>
                      <a:endParaRPr dirty="0"/>
                    </a:p>
                  </a:txBody>
                  <a:tcPr marL="91450" marR="91450" marT="45725" marB="45725"/>
                </a:tc>
                <a:tc>
                  <a:txBody>
                    <a:bodyPr/>
                    <a:lstStyle/>
                    <a:p>
                      <a:pPr marL="0" marR="0" lvl="0" indent="0" algn="l" rtl="0">
                        <a:spcBef>
                          <a:spcPts val="0"/>
                        </a:spcBef>
                        <a:spcAft>
                          <a:spcPts val="0"/>
                        </a:spcAft>
                        <a:buNone/>
                      </a:pPr>
                      <a:r>
                        <a:rPr lang="en-US" sz="3200" i="1" dirty="0"/>
                        <a:t>E. Coli </a:t>
                      </a:r>
                      <a:r>
                        <a:rPr lang="en-US" sz="3200" dirty="0"/>
                        <a:t>bacteria</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3"/>
          <p:cNvSpPr txBox="1">
            <a:spLocks noGrp="1"/>
          </p:cNvSpPr>
          <p:nvPr>
            <p:ph type="title"/>
          </p:nvPr>
        </p:nvSpPr>
        <p:spPr>
          <a:xfrm>
            <a:off x="0" y="-126199"/>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320"/>
              <a:buFont typeface="Calibri"/>
              <a:buNone/>
            </a:pPr>
            <a:r>
              <a:rPr lang="en-US" sz="4320" dirty="0"/>
              <a:t>Red Brook: Stressor Source Inventory &amp; Assessment</a:t>
            </a:r>
            <a:endParaRPr dirty="0"/>
          </a:p>
        </p:txBody>
      </p:sp>
      <p:graphicFrame>
        <p:nvGraphicFramePr>
          <p:cNvPr id="431" name="Google Shape;431;p33"/>
          <p:cNvGraphicFramePr/>
          <p:nvPr>
            <p:extLst>
              <p:ext uri="{D42A27DB-BD31-4B8C-83A1-F6EECF244321}">
                <p14:modId xmlns:p14="http://schemas.microsoft.com/office/powerpoint/2010/main" val="2397056808"/>
              </p:ext>
            </p:extLst>
          </p:nvPr>
        </p:nvGraphicFramePr>
        <p:xfrm>
          <a:off x="259312" y="1029723"/>
          <a:ext cx="11737075" cy="2791625"/>
        </p:xfrm>
        <a:graphic>
          <a:graphicData uri="http://schemas.openxmlformats.org/drawingml/2006/table">
            <a:tbl>
              <a:tblPr firstRow="1" bandRow="1">
                <a:noFill/>
                <a:tableStyleId>{94656C8E-CB28-49FC-AC16-F975BBA54865}</a:tableStyleId>
              </a:tblPr>
              <a:tblGrid>
                <a:gridCol w="4462825">
                  <a:extLst>
                    <a:ext uri="{9D8B030D-6E8A-4147-A177-3AD203B41FA5}">
                      <a16:colId xmlns:a16="http://schemas.microsoft.com/office/drawing/2014/main" val="20000"/>
                    </a:ext>
                  </a:extLst>
                </a:gridCol>
                <a:gridCol w="2060800">
                  <a:extLst>
                    <a:ext uri="{9D8B030D-6E8A-4147-A177-3AD203B41FA5}">
                      <a16:colId xmlns:a16="http://schemas.microsoft.com/office/drawing/2014/main" val="20001"/>
                    </a:ext>
                  </a:extLst>
                </a:gridCol>
                <a:gridCol w="5213450">
                  <a:extLst>
                    <a:ext uri="{9D8B030D-6E8A-4147-A177-3AD203B41FA5}">
                      <a16:colId xmlns:a16="http://schemas.microsoft.com/office/drawing/2014/main" val="20002"/>
                    </a:ext>
                  </a:extLst>
                </a:gridCol>
              </a:tblGrid>
              <a:tr h="578750">
                <a:tc>
                  <a:txBody>
                    <a:bodyPr/>
                    <a:lstStyle/>
                    <a:p>
                      <a:pPr marL="0" marR="0" lvl="0" indent="0" algn="l" rtl="0">
                        <a:spcBef>
                          <a:spcPts val="0"/>
                        </a:spcBef>
                        <a:spcAft>
                          <a:spcPts val="0"/>
                        </a:spcAft>
                        <a:buNone/>
                      </a:pPr>
                      <a:r>
                        <a:rPr lang="en-US" sz="2800" dirty="0"/>
                        <a:t>Designated Use</a:t>
                      </a:r>
                      <a:endParaRPr dirty="0"/>
                    </a:p>
                  </a:txBody>
                  <a:tcPr marL="91450" marR="91450" marT="45725" marB="45725"/>
                </a:tc>
                <a:tc>
                  <a:txBody>
                    <a:bodyPr/>
                    <a:lstStyle/>
                    <a:p>
                      <a:pPr marL="0" marR="0" lvl="0" indent="0" algn="l" rtl="0">
                        <a:spcBef>
                          <a:spcPts val="0"/>
                        </a:spcBef>
                        <a:spcAft>
                          <a:spcPts val="0"/>
                        </a:spcAft>
                        <a:buNone/>
                      </a:pPr>
                      <a:r>
                        <a:rPr lang="en-US" sz="2800" dirty="0"/>
                        <a:t>Use Support</a:t>
                      </a:r>
                      <a:endParaRPr dirty="0"/>
                    </a:p>
                  </a:txBody>
                  <a:tcPr marL="91450" marR="91450" marT="45725" marB="45725"/>
                </a:tc>
                <a:tc>
                  <a:txBody>
                    <a:bodyPr/>
                    <a:lstStyle/>
                    <a:p>
                      <a:pPr marL="0" marR="0" lvl="0" indent="0" algn="l" rtl="0">
                        <a:spcBef>
                          <a:spcPts val="0"/>
                        </a:spcBef>
                        <a:spcAft>
                          <a:spcPts val="0"/>
                        </a:spcAft>
                        <a:buNone/>
                      </a:pPr>
                      <a:r>
                        <a:rPr lang="en-US" sz="2800" dirty="0"/>
                        <a:t>Probable Cause of Impairment</a:t>
                      </a:r>
                      <a:endParaRPr dirty="0"/>
                    </a:p>
                  </a:txBody>
                  <a:tcPr marL="91450" marR="91450" marT="45725" marB="45725"/>
                </a:tc>
                <a:extLst>
                  <a:ext uri="{0D108BD9-81ED-4DB2-BD59-A6C34878D82A}">
                    <a16:rowId xmlns:a16="http://schemas.microsoft.com/office/drawing/2014/main" val="10000"/>
                  </a:ext>
                </a:extLst>
              </a:tr>
              <a:tr h="1055375">
                <a:tc>
                  <a:txBody>
                    <a:bodyPr/>
                    <a:lstStyle/>
                    <a:p>
                      <a:pPr marL="0" marR="0" lvl="0" indent="0" algn="l" rtl="0">
                        <a:spcBef>
                          <a:spcPts val="0"/>
                        </a:spcBef>
                        <a:spcAft>
                          <a:spcPts val="0"/>
                        </a:spcAft>
                        <a:buNone/>
                      </a:pPr>
                      <a:r>
                        <a:rPr lang="en-US" sz="2800" dirty="0"/>
                        <a:t>Coldwater Habitat</a:t>
                      </a:r>
                      <a:endParaRPr dirty="0"/>
                    </a:p>
                  </a:txBody>
                  <a:tcPr marL="91450" marR="91450" marT="45725" marB="45725"/>
                </a:tc>
                <a:tc>
                  <a:txBody>
                    <a:bodyPr/>
                    <a:lstStyle/>
                    <a:p>
                      <a:pPr marL="0" marR="0" lvl="0" indent="0" algn="l" rtl="0">
                        <a:spcBef>
                          <a:spcPts val="0"/>
                        </a:spcBef>
                        <a:spcAft>
                          <a:spcPts val="0"/>
                        </a:spcAft>
                        <a:buNone/>
                      </a:pPr>
                      <a:r>
                        <a:rPr lang="en-US" sz="2800" dirty="0"/>
                        <a:t>Not</a:t>
                      </a:r>
                      <a:endParaRPr dirty="0"/>
                    </a:p>
                  </a:txBody>
                  <a:tcPr marL="91450" marR="91450" marT="45725" marB="45725"/>
                </a:tc>
                <a:tc>
                  <a:txBody>
                    <a:bodyPr/>
                    <a:lstStyle/>
                    <a:p>
                      <a:pPr marL="0" marR="0" lvl="0" indent="0" algn="l" rtl="0">
                        <a:spcBef>
                          <a:spcPts val="0"/>
                        </a:spcBef>
                        <a:spcAft>
                          <a:spcPts val="0"/>
                        </a:spcAft>
                        <a:buNone/>
                      </a:pPr>
                      <a:r>
                        <a:rPr lang="en-US" sz="2800" dirty="0"/>
                        <a:t>Dissolved oxygen, temperature, </a:t>
                      </a:r>
                      <a:endParaRPr dirty="0"/>
                    </a:p>
                    <a:p>
                      <a:pPr marL="0" marR="0" lvl="0" indent="0" algn="l" rtl="0">
                        <a:spcBef>
                          <a:spcPts val="0"/>
                        </a:spcBef>
                        <a:spcAft>
                          <a:spcPts val="0"/>
                        </a:spcAft>
                        <a:buNone/>
                      </a:pPr>
                      <a:r>
                        <a:rPr lang="en-US" sz="2800" dirty="0"/>
                        <a:t>total phosphorus</a:t>
                      </a:r>
                      <a:endParaRPr dirty="0"/>
                    </a:p>
                  </a:txBody>
                  <a:tcPr marL="91450" marR="91450" marT="45725" marB="45725"/>
                </a:tc>
                <a:extLst>
                  <a:ext uri="{0D108BD9-81ED-4DB2-BD59-A6C34878D82A}">
                    <a16:rowId xmlns:a16="http://schemas.microsoft.com/office/drawing/2014/main" val="10001"/>
                  </a:ext>
                </a:extLst>
              </a:tr>
              <a:tr h="578750">
                <a:tc>
                  <a:txBody>
                    <a:bodyPr/>
                    <a:lstStyle/>
                    <a:p>
                      <a:pPr marL="0" marR="0" lvl="0" indent="0" algn="l" rtl="0">
                        <a:spcBef>
                          <a:spcPts val="0"/>
                        </a:spcBef>
                        <a:spcAft>
                          <a:spcPts val="0"/>
                        </a:spcAft>
                        <a:buNone/>
                      </a:pPr>
                      <a:r>
                        <a:rPr lang="en-US" sz="2800" dirty="0"/>
                        <a:t>Livestock Water Supply</a:t>
                      </a:r>
                      <a:endParaRPr dirty="0"/>
                    </a:p>
                  </a:txBody>
                  <a:tcPr marL="91450" marR="91450" marT="45725" marB="45725"/>
                </a:tc>
                <a:tc>
                  <a:txBody>
                    <a:bodyPr/>
                    <a:lstStyle/>
                    <a:p>
                      <a:pPr marL="0" marR="0" lvl="0" indent="0" algn="l" rtl="0">
                        <a:spcBef>
                          <a:spcPts val="0"/>
                        </a:spcBef>
                        <a:spcAft>
                          <a:spcPts val="0"/>
                        </a:spcAft>
                        <a:buNone/>
                      </a:pPr>
                      <a:r>
                        <a:rPr lang="en-US" sz="2800" dirty="0"/>
                        <a:t>Not</a:t>
                      </a:r>
                      <a:endParaRPr dirty="0"/>
                    </a:p>
                  </a:txBody>
                  <a:tcPr marL="91450" marR="91450" marT="45725" marB="45725"/>
                </a:tc>
                <a:tc>
                  <a:txBody>
                    <a:bodyPr/>
                    <a:lstStyle/>
                    <a:p>
                      <a:pPr marL="0" marR="0" lvl="0" indent="0" algn="l" rtl="0">
                        <a:spcBef>
                          <a:spcPts val="0"/>
                        </a:spcBef>
                        <a:spcAft>
                          <a:spcPts val="0"/>
                        </a:spcAft>
                        <a:buNone/>
                      </a:pPr>
                      <a:r>
                        <a:rPr lang="en-US" sz="2800" dirty="0"/>
                        <a:t>Nickel, zinc</a:t>
                      </a:r>
                      <a:endParaRPr dirty="0"/>
                    </a:p>
                  </a:txBody>
                  <a:tcPr marL="91450" marR="91450" marT="45725" marB="45725"/>
                </a:tc>
                <a:extLst>
                  <a:ext uri="{0D108BD9-81ED-4DB2-BD59-A6C34878D82A}">
                    <a16:rowId xmlns:a16="http://schemas.microsoft.com/office/drawing/2014/main" val="10002"/>
                  </a:ext>
                </a:extLst>
              </a:tr>
              <a:tr h="578750">
                <a:tc>
                  <a:txBody>
                    <a:bodyPr/>
                    <a:lstStyle/>
                    <a:p>
                      <a:pPr marL="0" marR="0" lvl="0" indent="0" algn="l" rtl="0">
                        <a:spcBef>
                          <a:spcPts val="0"/>
                        </a:spcBef>
                        <a:spcAft>
                          <a:spcPts val="0"/>
                        </a:spcAft>
                        <a:buNone/>
                      </a:pPr>
                      <a:r>
                        <a:rPr lang="en-US" sz="2800" dirty="0"/>
                        <a:t>Recreation (Primary Contact)</a:t>
                      </a:r>
                      <a:endParaRPr dirty="0"/>
                    </a:p>
                  </a:txBody>
                  <a:tcPr marL="91450" marR="91450" marT="45725" marB="45725"/>
                </a:tc>
                <a:tc>
                  <a:txBody>
                    <a:bodyPr/>
                    <a:lstStyle/>
                    <a:p>
                      <a:pPr marL="0" marR="0" lvl="0" indent="0" algn="l" rtl="0">
                        <a:spcBef>
                          <a:spcPts val="0"/>
                        </a:spcBef>
                        <a:spcAft>
                          <a:spcPts val="0"/>
                        </a:spcAft>
                        <a:buNone/>
                      </a:pPr>
                      <a:r>
                        <a:rPr lang="en-US" sz="2800" dirty="0"/>
                        <a:t>Not</a:t>
                      </a:r>
                      <a:endParaRPr dirty="0"/>
                    </a:p>
                  </a:txBody>
                  <a:tcPr marL="91450" marR="91450" marT="45725" marB="45725"/>
                </a:tc>
                <a:tc>
                  <a:txBody>
                    <a:bodyPr/>
                    <a:lstStyle/>
                    <a:p>
                      <a:pPr marL="0" marR="0" lvl="0" indent="0" algn="l" rtl="0">
                        <a:spcBef>
                          <a:spcPts val="0"/>
                        </a:spcBef>
                        <a:spcAft>
                          <a:spcPts val="0"/>
                        </a:spcAft>
                        <a:buNone/>
                      </a:pPr>
                      <a:r>
                        <a:rPr lang="en-US" sz="2800" i="1" dirty="0"/>
                        <a:t>E. coli </a:t>
                      </a:r>
                      <a:r>
                        <a:rPr lang="en-US" sz="2800" dirty="0"/>
                        <a:t>bacteria</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432" name="Google Shape;432;p33"/>
          <p:cNvSpPr txBox="1"/>
          <p:nvPr/>
        </p:nvSpPr>
        <p:spPr>
          <a:xfrm>
            <a:off x="799575" y="4118959"/>
            <a:ext cx="4683526"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dirty="0">
                <a:solidFill>
                  <a:schemeClr val="lt1"/>
                </a:solidFill>
                <a:latin typeface="Calibri"/>
                <a:ea typeface="Calibri"/>
                <a:cs typeface="Calibri"/>
                <a:sym typeface="Calibri"/>
              </a:rPr>
              <a:t>Point Source Inventory</a:t>
            </a:r>
            <a:endParaRPr dirty="0"/>
          </a:p>
          <a:p>
            <a:pPr marL="285750" marR="0" lvl="0" indent="-285750" algn="l" rtl="0">
              <a:spcBef>
                <a:spcPts val="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Carpenter’s shop</a:t>
            </a:r>
            <a:endParaRPr dirty="0"/>
          </a:p>
          <a:p>
            <a:pPr marL="285750" marR="0" lvl="0" indent="-285750" algn="l" rtl="0">
              <a:spcBef>
                <a:spcPts val="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Automotive plating company</a:t>
            </a:r>
            <a:endParaRPr dirty="0"/>
          </a:p>
          <a:p>
            <a:pPr marL="285750" marR="0" lvl="0" indent="-285750" algn="l" rtl="0">
              <a:spcBef>
                <a:spcPts val="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Stone quarry</a:t>
            </a:r>
            <a:endParaRPr dirty="0"/>
          </a:p>
          <a:p>
            <a:pPr marL="285750" marR="0" lvl="0" indent="-285750" algn="l" rtl="0">
              <a:spcBef>
                <a:spcPts val="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Industrial facility</a:t>
            </a:r>
            <a:endParaRPr dirty="0"/>
          </a:p>
        </p:txBody>
      </p:sp>
      <p:sp>
        <p:nvSpPr>
          <p:cNvPr id="433" name="Google Shape;433;p33"/>
          <p:cNvSpPr txBox="1"/>
          <p:nvPr/>
        </p:nvSpPr>
        <p:spPr>
          <a:xfrm>
            <a:off x="6735344" y="4109440"/>
            <a:ext cx="4282425" cy="27391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dirty="0">
                <a:solidFill>
                  <a:schemeClr val="lt1"/>
                </a:solidFill>
                <a:latin typeface="Calibri"/>
                <a:ea typeface="Calibri"/>
                <a:cs typeface="Calibri"/>
                <a:sym typeface="Calibri"/>
              </a:rPr>
              <a:t>Nonpoint Source Inventory</a:t>
            </a:r>
            <a:endParaRPr dirty="0"/>
          </a:p>
          <a:p>
            <a:pPr marL="285750" marR="0" lvl="0" indent="-285750" algn="l" rtl="0">
              <a:spcBef>
                <a:spcPts val="0"/>
              </a:spcBef>
              <a:spcAft>
                <a:spcPts val="0"/>
              </a:spcAft>
              <a:buClr>
                <a:schemeClr val="lt1"/>
              </a:buClr>
              <a:buSzPts val="2800"/>
              <a:buFont typeface="Arial"/>
              <a:buChar char="•"/>
            </a:pPr>
            <a:r>
              <a:rPr lang="en-US" sz="2400" dirty="0">
                <a:solidFill>
                  <a:schemeClr val="lt1"/>
                </a:solidFill>
                <a:latin typeface="Calibri"/>
                <a:ea typeface="Calibri"/>
                <a:cs typeface="Calibri"/>
                <a:sym typeface="Calibri"/>
              </a:rPr>
              <a:t>Single family homes</a:t>
            </a:r>
            <a:endParaRPr sz="1200" dirty="0"/>
          </a:p>
          <a:p>
            <a:pPr marL="285750" marR="0" lvl="0" indent="-285750" algn="l" rtl="0">
              <a:spcBef>
                <a:spcPts val="0"/>
              </a:spcBef>
              <a:spcAft>
                <a:spcPts val="0"/>
              </a:spcAft>
              <a:buClr>
                <a:schemeClr val="lt1"/>
              </a:buClr>
              <a:buSzPts val="2800"/>
              <a:buFont typeface="Arial"/>
              <a:buChar char="•"/>
            </a:pPr>
            <a:r>
              <a:rPr lang="en-US" sz="2400" dirty="0">
                <a:solidFill>
                  <a:schemeClr val="lt1"/>
                </a:solidFill>
                <a:latin typeface="Calibri"/>
                <a:ea typeface="Calibri"/>
                <a:cs typeface="Calibri"/>
                <a:sym typeface="Calibri"/>
              </a:rPr>
              <a:t>Junkyard</a:t>
            </a:r>
            <a:endParaRPr sz="1200" dirty="0"/>
          </a:p>
          <a:p>
            <a:pPr marL="285750" marR="0" lvl="0" indent="-285750" algn="l" rtl="0">
              <a:spcBef>
                <a:spcPts val="0"/>
              </a:spcBef>
              <a:spcAft>
                <a:spcPts val="0"/>
              </a:spcAft>
              <a:buClr>
                <a:schemeClr val="lt1"/>
              </a:buClr>
              <a:buSzPts val="2800"/>
              <a:buFont typeface="Arial"/>
              <a:buChar char="•"/>
            </a:pPr>
            <a:r>
              <a:rPr lang="en-US" sz="2400" dirty="0">
                <a:solidFill>
                  <a:schemeClr val="lt1"/>
                </a:solidFill>
                <a:latin typeface="Calibri"/>
                <a:ea typeface="Calibri"/>
                <a:cs typeface="Calibri"/>
                <a:sym typeface="Calibri"/>
              </a:rPr>
              <a:t>Park</a:t>
            </a:r>
            <a:endParaRPr sz="1200" dirty="0"/>
          </a:p>
          <a:p>
            <a:pPr marL="285750" marR="0" lvl="0" indent="-285750" algn="l" rtl="0">
              <a:spcBef>
                <a:spcPts val="0"/>
              </a:spcBef>
              <a:spcAft>
                <a:spcPts val="0"/>
              </a:spcAft>
              <a:buClr>
                <a:schemeClr val="lt1"/>
              </a:buClr>
              <a:buSzPts val="2800"/>
              <a:buFont typeface="Arial"/>
              <a:buChar char="•"/>
            </a:pPr>
            <a:r>
              <a:rPr lang="en-US" sz="2400" dirty="0">
                <a:solidFill>
                  <a:schemeClr val="lt1"/>
                </a:solidFill>
                <a:latin typeface="Calibri"/>
                <a:ea typeface="Calibri"/>
                <a:cs typeface="Calibri"/>
                <a:sym typeface="Calibri"/>
              </a:rPr>
              <a:t>Truck-stop</a:t>
            </a:r>
            <a:endParaRPr sz="1200" dirty="0"/>
          </a:p>
          <a:p>
            <a:pPr marL="285750" marR="0" lvl="0" indent="-285750" algn="l" rtl="0">
              <a:spcBef>
                <a:spcPts val="0"/>
              </a:spcBef>
              <a:spcAft>
                <a:spcPts val="0"/>
              </a:spcAft>
              <a:buClr>
                <a:schemeClr val="lt1"/>
              </a:buClr>
              <a:buSzPts val="2800"/>
              <a:buFont typeface="Arial"/>
              <a:buChar char="•"/>
            </a:pPr>
            <a:r>
              <a:rPr lang="en-US" sz="2400" dirty="0">
                <a:solidFill>
                  <a:schemeClr val="lt1"/>
                </a:solidFill>
                <a:latin typeface="Calibri"/>
                <a:ea typeface="Calibri"/>
                <a:cs typeface="Calibri"/>
                <a:sym typeface="Calibri"/>
              </a:rPr>
              <a:t>Pasture</a:t>
            </a:r>
          </a:p>
          <a:p>
            <a:pPr marL="285750" marR="0" lvl="0" indent="-285750" algn="l" rtl="0">
              <a:spcBef>
                <a:spcPts val="0"/>
              </a:spcBef>
              <a:spcAft>
                <a:spcPts val="0"/>
              </a:spcAft>
              <a:buClr>
                <a:schemeClr val="lt1"/>
              </a:buClr>
              <a:buSzPts val="2800"/>
              <a:buFont typeface="Arial"/>
              <a:buChar char="•"/>
            </a:pPr>
            <a:r>
              <a:rPr lang="en-US" sz="2400" dirty="0">
                <a:solidFill>
                  <a:schemeClr val="lt1"/>
                </a:solidFill>
                <a:latin typeface="Calibri"/>
                <a:cs typeface="Calibri"/>
                <a:sym typeface="Calibri"/>
              </a:rPr>
              <a:t>Septic Systems</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4"/>
          <p:cNvSpPr txBox="1">
            <a:spLocks noGrp="1"/>
          </p:cNvSpPr>
          <p:nvPr>
            <p:ph type="title"/>
          </p:nvPr>
        </p:nvSpPr>
        <p:spPr>
          <a:xfrm>
            <a:off x="55159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t>Resources for identifying stressor sources</a:t>
            </a:r>
            <a:endParaRPr dirty="0"/>
          </a:p>
        </p:txBody>
      </p:sp>
      <p:sp>
        <p:nvSpPr>
          <p:cNvPr id="440" name="Google Shape;440;p34"/>
          <p:cNvSpPr txBox="1">
            <a:spLocks noGrp="1"/>
          </p:cNvSpPr>
          <p:nvPr>
            <p:ph idx="1"/>
          </p:nvPr>
        </p:nvSpPr>
        <p:spPr>
          <a:xfrm>
            <a:off x="356265" y="1201003"/>
            <a:ext cx="5726799" cy="55546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200"/>
              <a:buChar char="•"/>
            </a:pPr>
            <a:r>
              <a:rPr lang="en-US" sz="3200" b="1" dirty="0"/>
              <a:t>Point Sources </a:t>
            </a:r>
            <a:r>
              <a:rPr lang="en-US" sz="3200" dirty="0"/>
              <a:t>– Environmental Compliance History Online (ECHO)  echo.epa.gov</a:t>
            </a:r>
            <a:endParaRPr dirty="0"/>
          </a:p>
          <a:p>
            <a:pPr marL="685800" lvl="1" indent="-228600" algn="l" rtl="0">
              <a:lnSpc>
                <a:spcPct val="90000"/>
              </a:lnSpc>
              <a:spcBef>
                <a:spcPts val="1100"/>
              </a:spcBef>
              <a:spcAft>
                <a:spcPts val="0"/>
              </a:spcAft>
              <a:buClr>
                <a:schemeClr val="lt1"/>
              </a:buClr>
              <a:buSzPts val="2800"/>
              <a:buChar char="•"/>
            </a:pPr>
            <a:r>
              <a:rPr lang="en-US" sz="2800" dirty="0"/>
              <a:t>Search for Facilities</a:t>
            </a:r>
            <a:endParaRPr dirty="0"/>
          </a:p>
          <a:p>
            <a:pPr marL="685800" lvl="1" indent="-228600" algn="l" rtl="0">
              <a:lnSpc>
                <a:spcPct val="90000"/>
              </a:lnSpc>
              <a:spcBef>
                <a:spcPts val="1100"/>
              </a:spcBef>
              <a:spcAft>
                <a:spcPts val="0"/>
              </a:spcAft>
              <a:buClr>
                <a:schemeClr val="lt1"/>
              </a:buClr>
              <a:buSzPts val="2800"/>
              <a:buChar char="•"/>
            </a:pPr>
            <a:r>
              <a:rPr lang="en-US" sz="2800" dirty="0"/>
              <a:t>Investigate Pollution Sources</a:t>
            </a:r>
            <a:endParaRPr dirty="0"/>
          </a:p>
          <a:p>
            <a:pPr marL="685800" lvl="1" indent="-228600" algn="l" rtl="0">
              <a:lnSpc>
                <a:spcPct val="90000"/>
              </a:lnSpc>
              <a:spcBef>
                <a:spcPts val="1100"/>
              </a:spcBef>
              <a:spcAft>
                <a:spcPts val="0"/>
              </a:spcAft>
              <a:buClr>
                <a:schemeClr val="lt1"/>
              </a:buClr>
              <a:buSzPts val="2800"/>
              <a:buChar char="•"/>
            </a:pPr>
            <a:r>
              <a:rPr lang="en-US" sz="2800" dirty="0"/>
              <a:t>Search for EPA Enforcement Cases</a:t>
            </a:r>
            <a:endParaRPr dirty="0"/>
          </a:p>
          <a:p>
            <a:pPr marL="685800" lvl="1" indent="-228600" algn="l" rtl="0">
              <a:lnSpc>
                <a:spcPct val="90000"/>
              </a:lnSpc>
              <a:spcBef>
                <a:spcPts val="1100"/>
              </a:spcBef>
              <a:spcAft>
                <a:spcPts val="0"/>
              </a:spcAft>
              <a:buClr>
                <a:schemeClr val="lt1"/>
              </a:buClr>
              <a:buSzPts val="2800"/>
              <a:buChar char="•"/>
            </a:pPr>
            <a:r>
              <a:rPr lang="en-US" sz="2800" dirty="0"/>
              <a:t>Examine and Create Enforcement-Related Maps</a:t>
            </a:r>
            <a:endParaRPr dirty="0"/>
          </a:p>
          <a:p>
            <a:pPr marL="685800" lvl="1" indent="-228600" algn="l" rtl="0">
              <a:lnSpc>
                <a:spcPct val="90000"/>
              </a:lnSpc>
              <a:spcBef>
                <a:spcPts val="1100"/>
              </a:spcBef>
              <a:spcAft>
                <a:spcPts val="0"/>
              </a:spcAft>
              <a:buClr>
                <a:schemeClr val="lt1"/>
              </a:buClr>
              <a:buSzPts val="2800"/>
              <a:buChar char="•"/>
            </a:pPr>
            <a:r>
              <a:rPr lang="en-US" sz="2800" dirty="0"/>
              <a:t>Analyze Trends in Compliance &amp; Enforcement Data</a:t>
            </a:r>
            <a:endParaRPr dirty="0"/>
          </a:p>
          <a:p>
            <a:pPr marL="228600" lvl="0" indent="-25400" algn="l" rtl="0">
              <a:lnSpc>
                <a:spcPct val="90000"/>
              </a:lnSpc>
              <a:spcBef>
                <a:spcPts val="1600"/>
              </a:spcBef>
              <a:spcAft>
                <a:spcPts val="0"/>
              </a:spcAft>
              <a:buClr>
                <a:schemeClr val="lt1"/>
              </a:buClr>
              <a:buSzPts val="3200"/>
              <a:buNone/>
            </a:pPr>
            <a:endParaRPr sz="3200" dirty="0"/>
          </a:p>
        </p:txBody>
      </p:sp>
      <p:pic>
        <p:nvPicPr>
          <p:cNvPr id="441" name="Google Shape;441;p34"/>
          <p:cNvPicPr preferRelativeResize="0"/>
          <p:nvPr/>
        </p:nvPicPr>
        <p:blipFill rotWithShape="1">
          <a:blip r:embed="rId3">
            <a:alphaModFix/>
          </a:blip>
          <a:srcRect l="16455" t="7761" r="18059" b="7063"/>
          <a:stretch/>
        </p:blipFill>
        <p:spPr>
          <a:xfrm>
            <a:off x="6246126" y="1690688"/>
            <a:ext cx="5726799" cy="41898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endParaRPr dirty="0"/>
          </a:p>
        </p:txBody>
      </p:sp>
      <p:sp>
        <p:nvSpPr>
          <p:cNvPr id="448" name="Google Shape;448;p3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lt1"/>
              </a:buClr>
              <a:buSzPts val="2800"/>
              <a:buNone/>
            </a:pPr>
            <a:endParaRPr dirty="0"/>
          </a:p>
        </p:txBody>
      </p:sp>
      <p:pic>
        <p:nvPicPr>
          <p:cNvPr id="449" name="Google Shape;449;p35"/>
          <p:cNvPicPr preferRelativeResize="0"/>
          <p:nvPr/>
        </p:nvPicPr>
        <p:blipFill rotWithShape="1">
          <a:blip r:embed="rId3">
            <a:alphaModFix/>
          </a:blip>
          <a:srcRect/>
          <a:stretch/>
        </p:blipFill>
        <p:spPr>
          <a:xfrm>
            <a:off x="0" y="0"/>
            <a:ext cx="12192000" cy="68774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6"/>
          <p:cNvSpPr txBox="1">
            <a:spLocks noGrp="1"/>
          </p:cNvSpPr>
          <p:nvPr>
            <p:ph type="title"/>
          </p:nvPr>
        </p:nvSpPr>
        <p:spPr>
          <a:xfrm>
            <a:off x="360529" y="-1125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t>Resources for identifying stressor sources </a:t>
            </a:r>
            <a:endParaRPr dirty="0"/>
          </a:p>
        </p:txBody>
      </p:sp>
      <p:sp>
        <p:nvSpPr>
          <p:cNvPr id="456" name="Google Shape;456;p36"/>
          <p:cNvSpPr txBox="1">
            <a:spLocks noGrp="1"/>
          </p:cNvSpPr>
          <p:nvPr>
            <p:ph idx="1"/>
          </p:nvPr>
        </p:nvSpPr>
        <p:spPr>
          <a:xfrm>
            <a:off x="360529" y="1097919"/>
            <a:ext cx="11981597" cy="50052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US" sz="3600" b="1" dirty="0"/>
              <a:t>Nonpoint sources</a:t>
            </a:r>
            <a:endParaRPr dirty="0"/>
          </a:p>
          <a:p>
            <a:pPr marL="685800" lvl="1" indent="-228600" algn="l" rtl="0">
              <a:lnSpc>
                <a:spcPct val="90000"/>
              </a:lnSpc>
              <a:spcBef>
                <a:spcPts val="1100"/>
              </a:spcBef>
              <a:spcAft>
                <a:spcPts val="0"/>
              </a:spcAft>
              <a:buClr>
                <a:schemeClr val="lt1"/>
              </a:buClr>
              <a:buSzPts val="3000"/>
              <a:buChar char="•"/>
            </a:pPr>
            <a:r>
              <a:rPr lang="en-US" sz="3000" dirty="0"/>
              <a:t>Aerial and topographical maps (GoogleEarth, AcmeTopo, etc.)</a:t>
            </a:r>
            <a:endParaRPr dirty="0"/>
          </a:p>
          <a:p>
            <a:pPr marL="685800" lvl="1" indent="-228600" algn="l" rtl="0">
              <a:lnSpc>
                <a:spcPct val="90000"/>
              </a:lnSpc>
              <a:spcBef>
                <a:spcPts val="1100"/>
              </a:spcBef>
              <a:spcAft>
                <a:spcPts val="0"/>
              </a:spcAft>
              <a:buClr>
                <a:schemeClr val="lt1"/>
              </a:buClr>
              <a:buSzPts val="3000"/>
              <a:buChar char="•"/>
            </a:pPr>
            <a:r>
              <a:rPr lang="en-US" sz="3000" dirty="0"/>
              <a:t>Web Soil Survey –   https://websoilsurvey.sc.egov.usda.gov/App/HomePage.htm</a:t>
            </a:r>
            <a:endParaRPr dirty="0"/>
          </a:p>
        </p:txBody>
      </p:sp>
      <p:pic>
        <p:nvPicPr>
          <p:cNvPr id="457" name="Google Shape;457;p36"/>
          <p:cNvPicPr preferRelativeResize="0"/>
          <p:nvPr/>
        </p:nvPicPr>
        <p:blipFill rotWithShape="1">
          <a:blip r:embed="rId3">
            <a:alphaModFix/>
          </a:blip>
          <a:srcRect t="9154" r="2956" b="4750"/>
          <a:stretch/>
        </p:blipFill>
        <p:spPr>
          <a:xfrm>
            <a:off x="5411714" y="3365500"/>
            <a:ext cx="6464491" cy="3226046"/>
          </a:xfrm>
          <a:prstGeom prst="rect">
            <a:avLst/>
          </a:prstGeom>
          <a:noFill/>
          <a:ln>
            <a:noFill/>
          </a:ln>
        </p:spPr>
      </p:pic>
      <p:sp>
        <p:nvSpPr>
          <p:cNvPr id="458" name="Google Shape;458;p36"/>
          <p:cNvSpPr txBox="1"/>
          <p:nvPr/>
        </p:nvSpPr>
        <p:spPr>
          <a:xfrm>
            <a:off x="341190" y="3272313"/>
            <a:ext cx="4738810" cy="3393925"/>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90000"/>
              </a:lnSpc>
              <a:spcBef>
                <a:spcPts val="0"/>
              </a:spcBef>
              <a:spcAft>
                <a:spcPts val="0"/>
              </a:spcAft>
              <a:buClr>
                <a:schemeClr val="lt1"/>
              </a:buClr>
              <a:buSzPts val="3200"/>
              <a:buFont typeface="Arial"/>
              <a:buChar char="•"/>
            </a:pPr>
            <a:r>
              <a:rPr lang="en-US" sz="3200" b="0" i="0" u="none" strike="noStrike" cap="none" dirty="0">
                <a:solidFill>
                  <a:schemeClr val="lt1"/>
                </a:solidFill>
                <a:latin typeface="Calibri"/>
                <a:ea typeface="Calibri"/>
                <a:cs typeface="Calibri"/>
                <a:sym typeface="Calibri"/>
              </a:rPr>
              <a:t>Spreadsheet Tool for Estimating Pollutant Loads (STEPL) – https://www.epa.gov/nps/spreadsheet-tool-estimating-pollutant-loads-stepl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7"/>
          <p:cNvSpPr txBox="1">
            <a:spLocks noGrp="1"/>
          </p:cNvSpPr>
          <p:nvPr>
            <p:ph type="title"/>
          </p:nvPr>
        </p:nvSpPr>
        <p:spPr>
          <a:xfrm>
            <a:off x="374177" y="500062"/>
            <a:ext cx="67499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t>Resources for identifying stressor sources </a:t>
            </a:r>
            <a:endParaRPr dirty="0"/>
          </a:p>
        </p:txBody>
      </p:sp>
      <p:sp>
        <p:nvSpPr>
          <p:cNvPr id="465" name="Google Shape;465;p37"/>
          <p:cNvSpPr txBox="1">
            <a:spLocks noGrp="1"/>
          </p:cNvSpPr>
          <p:nvPr>
            <p:ph idx="1"/>
          </p:nvPr>
        </p:nvSpPr>
        <p:spPr>
          <a:xfrm>
            <a:off x="374176" y="2125876"/>
            <a:ext cx="5576247" cy="45236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US" sz="3600" dirty="0"/>
              <a:t>Nonpoint Sources</a:t>
            </a:r>
            <a:endParaRPr dirty="0"/>
          </a:p>
          <a:p>
            <a:pPr marL="685800" lvl="1" indent="-228600" algn="l" rtl="0">
              <a:lnSpc>
                <a:spcPct val="90000"/>
              </a:lnSpc>
              <a:spcBef>
                <a:spcPts val="1100"/>
              </a:spcBef>
              <a:spcAft>
                <a:spcPts val="0"/>
              </a:spcAft>
              <a:buClr>
                <a:schemeClr val="lt1"/>
              </a:buClr>
              <a:buSzPts val="3200"/>
              <a:buChar char="•"/>
            </a:pPr>
            <a:r>
              <a:rPr lang="en-US" sz="3200" dirty="0"/>
              <a:t>Stream Visual Assessment Protocol (Version 2)</a:t>
            </a:r>
            <a:endParaRPr dirty="0"/>
          </a:p>
          <a:p>
            <a:pPr marL="685800" lvl="1" indent="-228600" algn="l" rtl="0">
              <a:lnSpc>
                <a:spcPct val="90000"/>
              </a:lnSpc>
              <a:spcBef>
                <a:spcPts val="1100"/>
              </a:spcBef>
              <a:spcAft>
                <a:spcPts val="0"/>
              </a:spcAft>
              <a:buClr>
                <a:schemeClr val="lt1"/>
              </a:buClr>
              <a:buSzPts val="3200"/>
              <a:buChar char="•"/>
            </a:pPr>
            <a:r>
              <a:rPr lang="en-US" sz="3200" dirty="0"/>
              <a:t>https://www.nrcs.usda.gov/Internet/FSE_DOCUMENTS/nrcs144p2_042678.pdf</a:t>
            </a:r>
            <a:endParaRPr dirty="0"/>
          </a:p>
          <a:p>
            <a:pPr marL="685800" lvl="1" indent="-228600" algn="l" rtl="0">
              <a:lnSpc>
                <a:spcPct val="90000"/>
              </a:lnSpc>
              <a:spcBef>
                <a:spcPts val="1100"/>
              </a:spcBef>
              <a:spcAft>
                <a:spcPts val="0"/>
              </a:spcAft>
              <a:buClr>
                <a:schemeClr val="lt1"/>
              </a:buClr>
              <a:buSzPts val="3200"/>
              <a:buChar char="•"/>
            </a:pPr>
            <a:r>
              <a:rPr lang="en-US" sz="3200" dirty="0"/>
              <a:t>What NPS assessment methods do you use?</a:t>
            </a:r>
            <a:endParaRPr dirty="0"/>
          </a:p>
          <a:p>
            <a:pPr marL="685800" lvl="1" indent="-25400" algn="l" rtl="0">
              <a:lnSpc>
                <a:spcPct val="90000"/>
              </a:lnSpc>
              <a:spcBef>
                <a:spcPts val="1100"/>
              </a:spcBef>
              <a:spcAft>
                <a:spcPts val="0"/>
              </a:spcAft>
              <a:buClr>
                <a:schemeClr val="lt1"/>
              </a:buClr>
              <a:buSzPts val="3200"/>
              <a:buNone/>
            </a:pPr>
            <a:endParaRPr sz="3200" dirty="0"/>
          </a:p>
        </p:txBody>
      </p:sp>
      <p:pic>
        <p:nvPicPr>
          <p:cNvPr id="466" name="Google Shape;466;p37"/>
          <p:cNvPicPr preferRelativeResize="0"/>
          <p:nvPr/>
        </p:nvPicPr>
        <p:blipFill rotWithShape="1">
          <a:blip r:embed="rId3">
            <a:alphaModFix/>
          </a:blip>
          <a:srcRect l="34813" t="17712" r="34515" b="9929"/>
          <a:stretch/>
        </p:blipFill>
        <p:spPr>
          <a:xfrm>
            <a:off x="7219666" y="383236"/>
            <a:ext cx="4722124" cy="62662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8"/>
          <p:cNvSpPr txBox="1">
            <a:spLocks noGrp="1"/>
          </p:cNvSpPr>
          <p:nvPr>
            <p:ph type="title"/>
          </p:nvPr>
        </p:nvSpPr>
        <p:spPr>
          <a:xfrm>
            <a:off x="838200" y="1934617"/>
            <a:ext cx="10515600" cy="34016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Calibri"/>
              <a:buNone/>
            </a:pPr>
            <a:r>
              <a:rPr lang="en-US" sz="7200" dirty="0"/>
              <a:t>Thank You!</a:t>
            </a:r>
            <a:br>
              <a:rPr lang="en-US" sz="7200" dirty="0"/>
            </a:br>
            <a:endParaRPr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43769" y="2500313"/>
            <a:ext cx="2594492" cy="17519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Calibri"/>
              <a:buNone/>
            </a:pPr>
            <a:r>
              <a:rPr lang="en-US" sz="4000" b="1" dirty="0"/>
              <a:t>Designated Uses Refresher</a:t>
            </a:r>
            <a:br>
              <a:rPr lang="en-US" sz="4000" dirty="0"/>
            </a:br>
            <a:br>
              <a:rPr lang="en-US" sz="4000" dirty="0"/>
            </a:br>
            <a:br>
              <a:rPr lang="en-US" sz="4000" dirty="0"/>
            </a:br>
            <a:r>
              <a:rPr lang="en-US" sz="2800" i="1" dirty="0"/>
              <a:t>Multiple uses are typical; most sensitive criteria define targets</a:t>
            </a:r>
            <a:br>
              <a:rPr lang="en-US" sz="2800" i="1" dirty="0"/>
            </a:br>
            <a:r>
              <a:rPr lang="en-US" sz="4000" dirty="0"/>
              <a:t> </a:t>
            </a:r>
            <a:endParaRPr dirty="0"/>
          </a:p>
        </p:txBody>
      </p:sp>
      <p:sp>
        <p:nvSpPr>
          <p:cNvPr id="113" name="Google Shape;113;p4"/>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Explicit Value = actual number/magnitude</a:t>
            </a:r>
            <a:endParaRPr dirty="0"/>
          </a:p>
        </p:txBody>
      </p:sp>
      <p:pic>
        <p:nvPicPr>
          <p:cNvPr id="114" name="Google Shape;114;p4"/>
          <p:cNvPicPr preferRelativeResize="0"/>
          <p:nvPr/>
        </p:nvPicPr>
        <p:blipFill rotWithShape="1">
          <a:blip r:embed="rId3">
            <a:alphaModFix/>
          </a:blip>
          <a:srcRect l="6596" t="12930" r="2275"/>
          <a:stretch/>
        </p:blipFill>
        <p:spPr>
          <a:xfrm>
            <a:off x="2638261" y="0"/>
            <a:ext cx="9553740" cy="68161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572541" y="260335"/>
            <a:ext cx="10804993" cy="168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dirty="0"/>
              <a:t>Use Support Determination Exercises</a:t>
            </a:r>
            <a:br>
              <a:rPr lang="en-US" sz="5400" b="1" dirty="0"/>
            </a:br>
            <a:r>
              <a:rPr lang="en-US" sz="5400" b="1" dirty="0"/>
              <a:t> </a:t>
            </a:r>
            <a:endParaRPr dirty="0"/>
          </a:p>
        </p:txBody>
      </p:sp>
      <p:sp>
        <p:nvSpPr>
          <p:cNvPr id="123" name="Google Shape;123;p5"/>
          <p:cNvSpPr txBox="1">
            <a:spLocks noGrp="1"/>
          </p:cNvSpPr>
          <p:nvPr>
            <p:ph idx="1"/>
          </p:nvPr>
        </p:nvSpPr>
        <p:spPr>
          <a:xfrm>
            <a:off x="782096" y="1515930"/>
            <a:ext cx="10515600" cy="53420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US" sz="3600" dirty="0"/>
              <a:t>Aquatic Life Other Than Fish</a:t>
            </a:r>
            <a:endParaRPr dirty="0"/>
          </a:p>
          <a:p>
            <a:pPr marL="228600" lvl="0" indent="-228600" algn="l" rtl="0">
              <a:lnSpc>
                <a:spcPct val="90000"/>
              </a:lnSpc>
              <a:spcBef>
                <a:spcPts val="1600"/>
              </a:spcBef>
              <a:spcAft>
                <a:spcPts val="0"/>
              </a:spcAft>
              <a:buClr>
                <a:schemeClr val="lt1"/>
              </a:buClr>
              <a:buSzPts val="3600"/>
              <a:buChar char="•"/>
            </a:pPr>
            <a:r>
              <a:rPr lang="en-US" sz="3600" dirty="0"/>
              <a:t>Coldwater Habitat</a:t>
            </a:r>
            <a:endParaRPr dirty="0"/>
          </a:p>
          <a:p>
            <a:pPr marL="228600" lvl="0" indent="-228600" algn="l" rtl="0">
              <a:lnSpc>
                <a:spcPct val="90000"/>
              </a:lnSpc>
              <a:spcBef>
                <a:spcPts val="1600"/>
              </a:spcBef>
              <a:spcAft>
                <a:spcPts val="0"/>
              </a:spcAft>
              <a:buClr>
                <a:schemeClr val="lt1"/>
              </a:buClr>
              <a:buSzPts val="3600"/>
              <a:buChar char="•"/>
            </a:pPr>
            <a:r>
              <a:rPr lang="en-US" sz="3600" dirty="0"/>
              <a:t>Warmwater Habitat</a:t>
            </a:r>
            <a:endParaRPr dirty="0"/>
          </a:p>
          <a:p>
            <a:pPr marL="228600" lvl="0" indent="-228600" algn="l" rtl="0">
              <a:lnSpc>
                <a:spcPct val="90000"/>
              </a:lnSpc>
              <a:spcBef>
                <a:spcPts val="1600"/>
              </a:spcBef>
              <a:spcAft>
                <a:spcPts val="0"/>
              </a:spcAft>
              <a:buClr>
                <a:schemeClr val="lt1"/>
              </a:buClr>
              <a:buSzPts val="3600"/>
              <a:buChar char="•"/>
            </a:pPr>
            <a:r>
              <a:rPr lang="en-US" sz="3600" dirty="0"/>
              <a:t>Primary Contact</a:t>
            </a:r>
            <a:endParaRPr dirty="0"/>
          </a:p>
          <a:p>
            <a:pPr marL="228600" lvl="0" indent="-228600" algn="l" rtl="0">
              <a:lnSpc>
                <a:spcPct val="90000"/>
              </a:lnSpc>
              <a:spcBef>
                <a:spcPts val="1600"/>
              </a:spcBef>
              <a:spcAft>
                <a:spcPts val="0"/>
              </a:spcAft>
              <a:buClr>
                <a:schemeClr val="lt1"/>
              </a:buClr>
              <a:buSzPts val="3600"/>
              <a:buChar char="•"/>
            </a:pPr>
            <a:r>
              <a:rPr lang="en-US" sz="3600" dirty="0"/>
              <a:t>Irrigation Water Supply</a:t>
            </a:r>
            <a:endParaRPr dirty="0"/>
          </a:p>
          <a:p>
            <a:pPr marL="228600" lvl="0" indent="-228600" algn="l" rtl="0">
              <a:lnSpc>
                <a:spcPct val="90000"/>
              </a:lnSpc>
              <a:spcBef>
                <a:spcPts val="1600"/>
              </a:spcBef>
              <a:spcAft>
                <a:spcPts val="0"/>
              </a:spcAft>
              <a:buClr>
                <a:schemeClr val="lt1"/>
              </a:buClr>
              <a:buSzPts val="3600"/>
              <a:buChar char="•"/>
            </a:pPr>
            <a:r>
              <a:rPr lang="en-US" sz="3600" dirty="0"/>
              <a:t>Livestock Water Supply</a:t>
            </a:r>
            <a:endParaRPr dirty="0"/>
          </a:p>
          <a:p>
            <a:pPr marL="228600" lvl="0" indent="-228600" algn="l" rtl="0">
              <a:lnSpc>
                <a:spcPct val="90000"/>
              </a:lnSpc>
              <a:spcBef>
                <a:spcPts val="1600"/>
              </a:spcBef>
              <a:spcAft>
                <a:spcPts val="0"/>
              </a:spcAft>
              <a:buClr>
                <a:schemeClr val="lt1"/>
              </a:buClr>
              <a:buSzPts val="3600"/>
              <a:buChar char="•"/>
            </a:pPr>
            <a:r>
              <a:rPr lang="en-US" sz="3600" dirty="0"/>
              <a:t>Public Drinking Water Supply</a:t>
            </a:r>
            <a:endParaRPr dirty="0"/>
          </a:p>
        </p:txBody>
      </p:sp>
      <p:sp>
        <p:nvSpPr>
          <p:cNvPr id="121" name="Google Shape;121;p5"/>
          <p:cNvSpPr txBox="1"/>
          <p:nvPr/>
        </p:nvSpPr>
        <p:spPr>
          <a:xfrm>
            <a:off x="7132441" y="1370609"/>
            <a:ext cx="30447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Explicit Value = actual number/magnitude</a:t>
            </a:r>
            <a:endParaRPr dirty="0"/>
          </a:p>
        </p:txBody>
      </p:sp>
      <p:pic>
        <p:nvPicPr>
          <p:cNvPr id="124" name="Google Shape;124;p5"/>
          <p:cNvPicPr preferRelativeResize="0"/>
          <p:nvPr/>
        </p:nvPicPr>
        <p:blipFill rotWithShape="1">
          <a:blip r:embed="rId3">
            <a:alphaModFix/>
          </a:blip>
          <a:srcRect/>
          <a:stretch/>
        </p:blipFill>
        <p:spPr>
          <a:xfrm>
            <a:off x="6756274" y="2201606"/>
            <a:ext cx="5087738" cy="365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280639" y="1096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59"/>
              <a:buFont typeface="Calibri"/>
              <a:buNone/>
            </a:pPr>
            <a:r>
              <a:rPr lang="en-US" sz="3959" dirty="0"/>
              <a:t>Making Designated Use Impairment Decisions: </a:t>
            </a:r>
            <a:br>
              <a:rPr lang="en-US" sz="3959" dirty="0"/>
            </a:br>
            <a:r>
              <a:rPr lang="en-US" sz="3959" dirty="0"/>
              <a:t>Hypothetical Example and Exercise </a:t>
            </a:r>
            <a:endParaRPr dirty="0"/>
          </a:p>
        </p:txBody>
      </p:sp>
      <p:sp>
        <p:nvSpPr>
          <p:cNvPr id="131" name="Google Shape;131;p6"/>
          <p:cNvSpPr txBox="1">
            <a:spLocks noGrp="1"/>
          </p:cNvSpPr>
          <p:nvPr>
            <p:ph idx="1"/>
          </p:nvPr>
        </p:nvSpPr>
        <p:spPr>
          <a:xfrm>
            <a:off x="427630" y="1612629"/>
            <a:ext cx="7512233" cy="50323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t>Assess water quality at three hypothetical sites </a:t>
            </a:r>
            <a:endParaRPr dirty="0"/>
          </a:p>
          <a:p>
            <a:pPr marL="685800" lvl="1" indent="-228600" algn="l" rtl="0">
              <a:lnSpc>
                <a:spcPct val="90000"/>
              </a:lnSpc>
              <a:spcBef>
                <a:spcPts val="1100"/>
              </a:spcBef>
              <a:spcAft>
                <a:spcPts val="0"/>
              </a:spcAft>
              <a:buClr>
                <a:schemeClr val="lt1"/>
              </a:buClr>
              <a:buSzPts val="2800"/>
              <a:buChar char="•"/>
            </a:pPr>
            <a:r>
              <a:rPr lang="en-US" sz="2800" dirty="0"/>
              <a:t>Salamander Creek, Red Brook, and Green Run</a:t>
            </a:r>
            <a:endParaRPr dirty="0"/>
          </a:p>
          <a:p>
            <a:pPr marL="228600" lvl="0" indent="-228600" algn="l" rtl="0">
              <a:lnSpc>
                <a:spcPct val="90000"/>
              </a:lnSpc>
              <a:spcBef>
                <a:spcPts val="1600"/>
              </a:spcBef>
              <a:spcAft>
                <a:spcPts val="0"/>
              </a:spcAft>
              <a:buClr>
                <a:schemeClr val="lt1"/>
              </a:buClr>
              <a:buSzPts val="2800"/>
              <a:buChar char="•"/>
            </a:pPr>
            <a:r>
              <a:rPr lang="en-US" dirty="0"/>
              <a:t>Identify the designated uses</a:t>
            </a:r>
            <a:endParaRPr dirty="0"/>
          </a:p>
          <a:p>
            <a:pPr marL="228600" lvl="0" indent="-228600" algn="l" rtl="0">
              <a:lnSpc>
                <a:spcPct val="90000"/>
              </a:lnSpc>
              <a:spcBef>
                <a:spcPts val="1600"/>
              </a:spcBef>
              <a:spcAft>
                <a:spcPts val="0"/>
              </a:spcAft>
              <a:buClr>
                <a:schemeClr val="lt1"/>
              </a:buClr>
              <a:buSzPts val="2800"/>
              <a:buChar char="•"/>
            </a:pPr>
            <a:r>
              <a:rPr lang="en-US" dirty="0"/>
              <a:t>Identify the water quality criteria parameters needed to evaluate each designated use</a:t>
            </a:r>
            <a:endParaRPr dirty="0"/>
          </a:p>
          <a:p>
            <a:pPr marL="228600" lvl="0" indent="-228600" algn="l" rtl="0">
              <a:lnSpc>
                <a:spcPct val="90000"/>
              </a:lnSpc>
              <a:spcBef>
                <a:spcPts val="1600"/>
              </a:spcBef>
              <a:spcAft>
                <a:spcPts val="0"/>
              </a:spcAft>
              <a:buClr>
                <a:schemeClr val="lt1"/>
              </a:buClr>
              <a:buSzPts val="2800"/>
              <a:buChar char="•"/>
            </a:pPr>
            <a:r>
              <a:rPr lang="en-US" dirty="0"/>
              <a:t>Apply the criteria to the water quality data to make a use impairment decision</a:t>
            </a:r>
            <a:endParaRPr dirty="0"/>
          </a:p>
          <a:p>
            <a:pPr marL="228600" lvl="0" indent="-228600" algn="l" rtl="0">
              <a:lnSpc>
                <a:spcPct val="90000"/>
              </a:lnSpc>
              <a:spcBef>
                <a:spcPts val="1600"/>
              </a:spcBef>
              <a:spcAft>
                <a:spcPts val="0"/>
              </a:spcAft>
              <a:buClr>
                <a:schemeClr val="lt1"/>
              </a:buClr>
              <a:buSzPts val="2800"/>
              <a:buChar char="•"/>
            </a:pPr>
            <a:r>
              <a:rPr lang="en-US" dirty="0"/>
              <a:t>Integrate the impairment information into an assessment</a:t>
            </a:r>
            <a:endParaRPr dirty="0"/>
          </a:p>
          <a:p>
            <a:pPr marL="228600" lvl="0" indent="-228600" algn="l" rtl="0">
              <a:lnSpc>
                <a:spcPct val="90000"/>
              </a:lnSpc>
              <a:spcBef>
                <a:spcPts val="1600"/>
              </a:spcBef>
              <a:spcAft>
                <a:spcPts val="0"/>
              </a:spcAft>
              <a:buClr>
                <a:schemeClr val="lt1"/>
              </a:buClr>
              <a:buSzPts val="2800"/>
              <a:buChar char="•"/>
            </a:pPr>
            <a:r>
              <a:rPr lang="en-US" dirty="0"/>
              <a:t>Discuss next steps based on assessment findings</a:t>
            </a:r>
            <a:endParaRPr dirty="0"/>
          </a:p>
          <a:p>
            <a:pPr marL="228600" lvl="0" indent="-50800" algn="l" rtl="0">
              <a:lnSpc>
                <a:spcPct val="90000"/>
              </a:lnSpc>
              <a:spcBef>
                <a:spcPts val="1600"/>
              </a:spcBef>
              <a:spcAft>
                <a:spcPts val="0"/>
              </a:spcAft>
              <a:buClr>
                <a:schemeClr val="lt1"/>
              </a:buClr>
              <a:buSzPts val="2800"/>
              <a:buNone/>
            </a:pPr>
            <a:endParaRPr dirty="0"/>
          </a:p>
          <a:p>
            <a:pPr marL="228600" lvl="0" indent="-50800" algn="l" rtl="0">
              <a:lnSpc>
                <a:spcPct val="90000"/>
              </a:lnSpc>
              <a:spcBef>
                <a:spcPts val="1600"/>
              </a:spcBef>
              <a:spcAft>
                <a:spcPts val="0"/>
              </a:spcAft>
              <a:buClr>
                <a:schemeClr val="lt1"/>
              </a:buClr>
              <a:buSzPts val="2800"/>
              <a:buNone/>
            </a:pPr>
            <a:endParaRPr dirty="0"/>
          </a:p>
          <a:p>
            <a:pPr marL="228600" lvl="0" indent="-50800" algn="l" rtl="0">
              <a:lnSpc>
                <a:spcPct val="90000"/>
              </a:lnSpc>
              <a:spcBef>
                <a:spcPts val="1600"/>
              </a:spcBef>
              <a:spcAft>
                <a:spcPts val="0"/>
              </a:spcAft>
              <a:buClr>
                <a:schemeClr val="lt1"/>
              </a:buClr>
              <a:buSzPts val="2800"/>
              <a:buNone/>
            </a:pPr>
            <a:endParaRPr dirty="0"/>
          </a:p>
        </p:txBody>
      </p:sp>
      <p:pic>
        <p:nvPicPr>
          <p:cNvPr id="132" name="Google Shape;132;p6"/>
          <p:cNvPicPr preferRelativeResize="0"/>
          <p:nvPr/>
        </p:nvPicPr>
        <p:blipFill rotWithShape="1">
          <a:blip r:embed="rId3">
            <a:alphaModFix/>
          </a:blip>
          <a:srcRect l="46343" t="20100" r="30150" b="9055"/>
          <a:stretch/>
        </p:blipFill>
        <p:spPr>
          <a:xfrm>
            <a:off x="8078336" y="859808"/>
            <a:ext cx="3686034" cy="57859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2412-8184-4A73-BFAF-51095B5555A4}"/>
              </a:ext>
            </a:extLst>
          </p:cNvPr>
          <p:cNvSpPr>
            <a:spLocks noGrp="1"/>
          </p:cNvSpPr>
          <p:nvPr>
            <p:ph type="title"/>
          </p:nvPr>
        </p:nvSpPr>
        <p:spPr>
          <a:xfrm>
            <a:off x="816189" y="-58975"/>
            <a:ext cx="10515600" cy="1325563"/>
          </a:xfrm>
        </p:spPr>
        <p:txBody>
          <a:bodyPr/>
          <a:lstStyle/>
          <a:p>
            <a:pPr algn="ctr"/>
            <a:r>
              <a:rPr lang="en-US" dirty="0"/>
              <a:t>How the Tribe Uses Tribal Waters </a:t>
            </a:r>
          </a:p>
        </p:txBody>
      </p:sp>
      <p:sp>
        <p:nvSpPr>
          <p:cNvPr id="4" name="Freeform: Shape 3">
            <a:extLst>
              <a:ext uri="{FF2B5EF4-FFF2-40B4-BE49-F238E27FC236}">
                <a16:creationId xmlns:a16="http://schemas.microsoft.com/office/drawing/2014/main" id="{7A6F10AA-64DB-477F-B77D-9A159D21F76D}"/>
              </a:ext>
            </a:extLst>
          </p:cNvPr>
          <p:cNvSpPr/>
          <p:nvPr/>
        </p:nvSpPr>
        <p:spPr>
          <a:xfrm>
            <a:off x="838200" y="1429687"/>
            <a:ext cx="9615271" cy="4882214"/>
          </a:xfrm>
          <a:custGeom>
            <a:avLst/>
            <a:gdLst>
              <a:gd name="connsiteX0" fmla="*/ 571363 w 5221422"/>
              <a:gd name="connsiteY0" fmla="*/ 289932 h 3713511"/>
              <a:gd name="connsiteX1" fmla="*/ 459851 w 5221422"/>
              <a:gd name="connsiteY1" fmla="*/ 345688 h 3713511"/>
              <a:gd name="connsiteX2" fmla="*/ 437548 w 5221422"/>
              <a:gd name="connsiteY2" fmla="*/ 390293 h 3713511"/>
              <a:gd name="connsiteX3" fmla="*/ 348339 w 5221422"/>
              <a:gd name="connsiteY3" fmla="*/ 446049 h 3713511"/>
              <a:gd name="connsiteX4" fmla="*/ 292583 w 5221422"/>
              <a:gd name="connsiteY4" fmla="*/ 524107 h 3713511"/>
              <a:gd name="connsiteX5" fmla="*/ 259129 w 5221422"/>
              <a:gd name="connsiteY5" fmla="*/ 579863 h 3713511"/>
              <a:gd name="connsiteX6" fmla="*/ 181070 w 5221422"/>
              <a:gd name="connsiteY6" fmla="*/ 691376 h 3713511"/>
              <a:gd name="connsiteX7" fmla="*/ 158768 w 5221422"/>
              <a:gd name="connsiteY7" fmla="*/ 735980 h 3713511"/>
              <a:gd name="connsiteX8" fmla="*/ 80709 w 5221422"/>
              <a:gd name="connsiteY8" fmla="*/ 880946 h 3713511"/>
              <a:gd name="connsiteX9" fmla="*/ 36105 w 5221422"/>
              <a:gd name="connsiteY9" fmla="*/ 1037063 h 3713511"/>
              <a:gd name="connsiteX10" fmla="*/ 2651 w 5221422"/>
              <a:gd name="connsiteY10" fmla="*/ 1126273 h 3713511"/>
              <a:gd name="connsiteX11" fmla="*/ 24953 w 5221422"/>
              <a:gd name="connsiteY11" fmla="*/ 1550019 h 3713511"/>
              <a:gd name="connsiteX12" fmla="*/ 47256 w 5221422"/>
              <a:gd name="connsiteY12" fmla="*/ 1616927 h 3713511"/>
              <a:gd name="connsiteX13" fmla="*/ 58407 w 5221422"/>
              <a:gd name="connsiteY13" fmla="*/ 1661532 h 3713511"/>
              <a:gd name="connsiteX14" fmla="*/ 103012 w 5221422"/>
              <a:gd name="connsiteY14" fmla="*/ 1706137 h 3713511"/>
              <a:gd name="connsiteX15" fmla="*/ 281431 w 5221422"/>
              <a:gd name="connsiteY15" fmla="*/ 1839951 h 3713511"/>
              <a:gd name="connsiteX16" fmla="*/ 415246 w 5221422"/>
              <a:gd name="connsiteY16" fmla="*/ 1873405 h 3713511"/>
              <a:gd name="connsiteX17" fmla="*/ 649422 w 5221422"/>
              <a:gd name="connsiteY17" fmla="*/ 1918010 h 3713511"/>
              <a:gd name="connsiteX18" fmla="*/ 682875 w 5221422"/>
              <a:gd name="connsiteY18" fmla="*/ 1929161 h 3713511"/>
              <a:gd name="connsiteX19" fmla="*/ 1117773 w 5221422"/>
              <a:gd name="connsiteY19" fmla="*/ 1940312 h 3713511"/>
              <a:gd name="connsiteX20" fmla="*/ 1229285 w 5221422"/>
              <a:gd name="connsiteY20" fmla="*/ 1951463 h 3713511"/>
              <a:gd name="connsiteX21" fmla="*/ 1485763 w 5221422"/>
              <a:gd name="connsiteY21" fmla="*/ 1973766 h 3713511"/>
              <a:gd name="connsiteX22" fmla="*/ 1653031 w 5221422"/>
              <a:gd name="connsiteY22" fmla="*/ 2029522 h 3713511"/>
              <a:gd name="connsiteX23" fmla="*/ 1742241 w 5221422"/>
              <a:gd name="connsiteY23" fmla="*/ 2040673 h 3713511"/>
              <a:gd name="connsiteX24" fmla="*/ 1842602 w 5221422"/>
              <a:gd name="connsiteY24" fmla="*/ 2062976 h 3713511"/>
              <a:gd name="connsiteX25" fmla="*/ 1954114 w 5221422"/>
              <a:gd name="connsiteY25" fmla="*/ 2085278 h 3713511"/>
              <a:gd name="connsiteX26" fmla="*/ 2054475 w 5221422"/>
              <a:gd name="connsiteY26" fmla="*/ 2174488 h 3713511"/>
              <a:gd name="connsiteX27" fmla="*/ 2099080 w 5221422"/>
              <a:gd name="connsiteY27" fmla="*/ 2207941 h 3713511"/>
              <a:gd name="connsiteX28" fmla="*/ 2177139 w 5221422"/>
              <a:gd name="connsiteY28" fmla="*/ 2274849 h 3713511"/>
              <a:gd name="connsiteX29" fmla="*/ 2188290 w 5221422"/>
              <a:gd name="connsiteY29" fmla="*/ 2308302 h 3713511"/>
              <a:gd name="connsiteX30" fmla="*/ 2277500 w 5221422"/>
              <a:gd name="connsiteY30" fmla="*/ 2486722 h 3713511"/>
              <a:gd name="connsiteX31" fmla="*/ 2333256 w 5221422"/>
              <a:gd name="connsiteY31" fmla="*/ 2542478 h 3713511"/>
              <a:gd name="connsiteX32" fmla="*/ 2344407 w 5221422"/>
              <a:gd name="connsiteY32" fmla="*/ 2575932 h 3713511"/>
              <a:gd name="connsiteX33" fmla="*/ 2355558 w 5221422"/>
              <a:gd name="connsiteY33" fmla="*/ 2620537 h 3713511"/>
              <a:gd name="connsiteX34" fmla="*/ 2400163 w 5221422"/>
              <a:gd name="connsiteY34" fmla="*/ 2687444 h 3713511"/>
              <a:gd name="connsiteX35" fmla="*/ 2444768 w 5221422"/>
              <a:gd name="connsiteY35" fmla="*/ 2754351 h 3713511"/>
              <a:gd name="connsiteX36" fmla="*/ 2489373 w 5221422"/>
              <a:gd name="connsiteY36" fmla="*/ 2832410 h 3713511"/>
              <a:gd name="connsiteX37" fmla="*/ 2511675 w 5221422"/>
              <a:gd name="connsiteY37" fmla="*/ 2888166 h 3713511"/>
              <a:gd name="connsiteX38" fmla="*/ 2578583 w 5221422"/>
              <a:gd name="connsiteY38" fmla="*/ 2977376 h 3713511"/>
              <a:gd name="connsiteX39" fmla="*/ 2623187 w 5221422"/>
              <a:gd name="connsiteY39" fmla="*/ 3066585 h 3713511"/>
              <a:gd name="connsiteX40" fmla="*/ 2667792 w 5221422"/>
              <a:gd name="connsiteY40" fmla="*/ 3122341 h 3713511"/>
              <a:gd name="connsiteX41" fmla="*/ 2757002 w 5221422"/>
              <a:gd name="connsiteY41" fmla="*/ 3256156 h 3713511"/>
              <a:gd name="connsiteX42" fmla="*/ 2846212 w 5221422"/>
              <a:gd name="connsiteY42" fmla="*/ 3367668 h 3713511"/>
              <a:gd name="connsiteX43" fmla="*/ 2890817 w 5221422"/>
              <a:gd name="connsiteY43" fmla="*/ 3445727 h 3713511"/>
              <a:gd name="connsiteX44" fmla="*/ 2980027 w 5221422"/>
              <a:gd name="connsiteY44" fmla="*/ 3601844 h 3713511"/>
              <a:gd name="connsiteX45" fmla="*/ 3013480 w 5221422"/>
              <a:gd name="connsiteY45" fmla="*/ 3624146 h 3713511"/>
              <a:gd name="connsiteX46" fmla="*/ 3035783 w 5221422"/>
              <a:gd name="connsiteY46" fmla="*/ 3646449 h 3713511"/>
              <a:gd name="connsiteX47" fmla="*/ 3124992 w 5221422"/>
              <a:gd name="connsiteY47" fmla="*/ 3679902 h 3713511"/>
              <a:gd name="connsiteX48" fmla="*/ 3203051 w 5221422"/>
              <a:gd name="connsiteY48" fmla="*/ 3691054 h 3713511"/>
              <a:gd name="connsiteX49" fmla="*/ 3236505 w 5221422"/>
              <a:gd name="connsiteY49" fmla="*/ 3713356 h 3713511"/>
              <a:gd name="connsiteX50" fmla="*/ 3426075 w 5221422"/>
              <a:gd name="connsiteY50" fmla="*/ 3691054 h 3713511"/>
              <a:gd name="connsiteX51" fmla="*/ 3593344 w 5221422"/>
              <a:gd name="connsiteY51" fmla="*/ 3612995 h 3713511"/>
              <a:gd name="connsiteX52" fmla="*/ 3649100 w 5221422"/>
              <a:gd name="connsiteY52" fmla="*/ 3568390 h 3713511"/>
              <a:gd name="connsiteX53" fmla="*/ 3849822 w 5221422"/>
              <a:gd name="connsiteY53" fmla="*/ 3468029 h 3713511"/>
              <a:gd name="connsiteX54" fmla="*/ 3883275 w 5221422"/>
              <a:gd name="connsiteY54" fmla="*/ 3423424 h 3713511"/>
              <a:gd name="connsiteX55" fmla="*/ 4095148 w 5221422"/>
              <a:gd name="connsiteY55" fmla="*/ 3367668 h 3713511"/>
              <a:gd name="connsiteX56" fmla="*/ 4396231 w 5221422"/>
              <a:gd name="connsiteY56" fmla="*/ 3345366 h 3713511"/>
              <a:gd name="connsiteX57" fmla="*/ 4596953 w 5221422"/>
              <a:gd name="connsiteY57" fmla="*/ 3356517 h 3713511"/>
              <a:gd name="connsiteX58" fmla="*/ 4641558 w 5221422"/>
              <a:gd name="connsiteY58" fmla="*/ 3378819 h 3713511"/>
              <a:gd name="connsiteX59" fmla="*/ 4686163 w 5221422"/>
              <a:gd name="connsiteY59" fmla="*/ 3389971 h 3713511"/>
              <a:gd name="connsiteX60" fmla="*/ 4719617 w 5221422"/>
              <a:gd name="connsiteY60" fmla="*/ 3401122 h 3713511"/>
              <a:gd name="connsiteX61" fmla="*/ 4753070 w 5221422"/>
              <a:gd name="connsiteY61" fmla="*/ 3434576 h 3713511"/>
              <a:gd name="connsiteX62" fmla="*/ 4797675 w 5221422"/>
              <a:gd name="connsiteY62" fmla="*/ 3445727 h 3713511"/>
              <a:gd name="connsiteX63" fmla="*/ 4898036 w 5221422"/>
              <a:gd name="connsiteY63" fmla="*/ 3479180 h 3713511"/>
              <a:gd name="connsiteX64" fmla="*/ 4976095 w 5221422"/>
              <a:gd name="connsiteY64" fmla="*/ 3456878 h 3713511"/>
              <a:gd name="connsiteX65" fmla="*/ 5132212 w 5221422"/>
              <a:gd name="connsiteY65" fmla="*/ 3256156 h 3713511"/>
              <a:gd name="connsiteX66" fmla="*/ 5176817 w 5221422"/>
              <a:gd name="connsiteY66" fmla="*/ 3178098 h 3713511"/>
              <a:gd name="connsiteX67" fmla="*/ 5210270 w 5221422"/>
              <a:gd name="connsiteY67" fmla="*/ 3066585 h 3713511"/>
              <a:gd name="connsiteX68" fmla="*/ 5221422 w 5221422"/>
              <a:gd name="connsiteY68" fmla="*/ 3033132 h 3713511"/>
              <a:gd name="connsiteX69" fmla="*/ 5199119 w 5221422"/>
              <a:gd name="connsiteY69" fmla="*/ 2932771 h 3713511"/>
              <a:gd name="connsiteX70" fmla="*/ 5176817 w 5221422"/>
              <a:gd name="connsiteY70" fmla="*/ 2865863 h 3713511"/>
              <a:gd name="connsiteX71" fmla="*/ 5109909 w 5221422"/>
              <a:gd name="connsiteY71" fmla="*/ 2743200 h 3713511"/>
              <a:gd name="connsiteX72" fmla="*/ 5076456 w 5221422"/>
              <a:gd name="connsiteY72" fmla="*/ 2598234 h 3713511"/>
              <a:gd name="connsiteX73" fmla="*/ 5031851 w 5221422"/>
              <a:gd name="connsiteY73" fmla="*/ 2453268 h 3713511"/>
              <a:gd name="connsiteX74" fmla="*/ 5009548 w 5221422"/>
              <a:gd name="connsiteY74" fmla="*/ 2419815 h 3713511"/>
              <a:gd name="connsiteX75" fmla="*/ 4998397 w 5221422"/>
              <a:gd name="connsiteY75" fmla="*/ 2352907 h 3713511"/>
              <a:gd name="connsiteX76" fmla="*/ 4976095 w 5221422"/>
              <a:gd name="connsiteY76" fmla="*/ 2319454 h 3713511"/>
              <a:gd name="connsiteX77" fmla="*/ 4953792 w 5221422"/>
              <a:gd name="connsiteY77" fmla="*/ 2185639 h 3713511"/>
              <a:gd name="connsiteX78" fmla="*/ 4931490 w 5221422"/>
              <a:gd name="connsiteY78" fmla="*/ 2107580 h 3713511"/>
              <a:gd name="connsiteX79" fmla="*/ 4909187 w 5221422"/>
              <a:gd name="connsiteY79" fmla="*/ 1984917 h 3713511"/>
              <a:gd name="connsiteX80" fmla="*/ 4864583 w 5221422"/>
              <a:gd name="connsiteY80" fmla="*/ 1929161 h 3713511"/>
              <a:gd name="connsiteX81" fmla="*/ 4831129 w 5221422"/>
              <a:gd name="connsiteY81" fmla="*/ 1828800 h 3713511"/>
              <a:gd name="connsiteX82" fmla="*/ 4797675 w 5221422"/>
              <a:gd name="connsiteY82" fmla="*/ 1784195 h 3713511"/>
              <a:gd name="connsiteX83" fmla="*/ 4719617 w 5221422"/>
              <a:gd name="connsiteY83" fmla="*/ 1661532 h 3713511"/>
              <a:gd name="connsiteX84" fmla="*/ 4697314 w 5221422"/>
              <a:gd name="connsiteY84" fmla="*/ 1628078 h 3713511"/>
              <a:gd name="connsiteX85" fmla="*/ 4663861 w 5221422"/>
              <a:gd name="connsiteY85" fmla="*/ 1572322 h 3713511"/>
              <a:gd name="connsiteX86" fmla="*/ 4619256 w 5221422"/>
              <a:gd name="connsiteY86" fmla="*/ 1538868 h 3713511"/>
              <a:gd name="connsiteX87" fmla="*/ 4552348 w 5221422"/>
              <a:gd name="connsiteY87" fmla="*/ 1483112 h 3713511"/>
              <a:gd name="connsiteX88" fmla="*/ 4496592 w 5221422"/>
              <a:gd name="connsiteY88" fmla="*/ 1471961 h 3713511"/>
              <a:gd name="connsiteX89" fmla="*/ 4139753 w 5221422"/>
              <a:gd name="connsiteY89" fmla="*/ 1449658 h 3713511"/>
              <a:gd name="connsiteX90" fmla="*/ 4072846 w 5221422"/>
              <a:gd name="connsiteY90" fmla="*/ 1438507 h 3713511"/>
              <a:gd name="connsiteX91" fmla="*/ 4028241 w 5221422"/>
              <a:gd name="connsiteY91" fmla="*/ 1416205 h 3713511"/>
              <a:gd name="connsiteX92" fmla="*/ 3994787 w 5221422"/>
              <a:gd name="connsiteY92" fmla="*/ 1405054 h 3713511"/>
              <a:gd name="connsiteX93" fmla="*/ 3972485 w 5221422"/>
              <a:gd name="connsiteY93" fmla="*/ 1382751 h 3713511"/>
              <a:gd name="connsiteX94" fmla="*/ 3939031 w 5221422"/>
              <a:gd name="connsiteY94" fmla="*/ 1360449 h 3713511"/>
              <a:gd name="connsiteX95" fmla="*/ 3883275 w 5221422"/>
              <a:gd name="connsiteY95" fmla="*/ 1304693 h 3713511"/>
              <a:gd name="connsiteX96" fmla="*/ 3860973 w 5221422"/>
              <a:gd name="connsiteY96" fmla="*/ 1271239 h 3713511"/>
              <a:gd name="connsiteX97" fmla="*/ 3849822 w 5221422"/>
              <a:gd name="connsiteY97" fmla="*/ 1237785 h 3713511"/>
              <a:gd name="connsiteX98" fmla="*/ 3827519 w 5221422"/>
              <a:gd name="connsiteY98" fmla="*/ 1215483 h 3713511"/>
              <a:gd name="connsiteX99" fmla="*/ 3816368 w 5221422"/>
              <a:gd name="connsiteY99" fmla="*/ 1148576 h 3713511"/>
              <a:gd name="connsiteX100" fmla="*/ 3860973 w 5221422"/>
              <a:gd name="connsiteY100" fmla="*/ 814039 h 3713511"/>
              <a:gd name="connsiteX101" fmla="*/ 3939031 w 5221422"/>
              <a:gd name="connsiteY101" fmla="*/ 657922 h 3713511"/>
              <a:gd name="connsiteX102" fmla="*/ 3950183 w 5221422"/>
              <a:gd name="connsiteY102" fmla="*/ 624468 h 3713511"/>
              <a:gd name="connsiteX103" fmla="*/ 3983636 w 5221422"/>
              <a:gd name="connsiteY103" fmla="*/ 602166 h 3713511"/>
              <a:gd name="connsiteX104" fmla="*/ 4039392 w 5221422"/>
              <a:gd name="connsiteY104" fmla="*/ 535258 h 3713511"/>
              <a:gd name="connsiteX105" fmla="*/ 4005939 w 5221422"/>
              <a:gd name="connsiteY105" fmla="*/ 524107 h 3713511"/>
              <a:gd name="connsiteX106" fmla="*/ 3916729 w 5221422"/>
              <a:gd name="connsiteY106" fmla="*/ 457200 h 3713511"/>
              <a:gd name="connsiteX107" fmla="*/ 3738309 w 5221422"/>
              <a:gd name="connsiteY107" fmla="*/ 423746 h 3713511"/>
              <a:gd name="connsiteX108" fmla="*/ 3548739 w 5221422"/>
              <a:gd name="connsiteY108" fmla="*/ 412595 h 3713511"/>
              <a:gd name="connsiteX109" fmla="*/ 3348017 w 5221422"/>
              <a:gd name="connsiteY109" fmla="*/ 423746 h 3713511"/>
              <a:gd name="connsiteX110" fmla="*/ 3236505 w 5221422"/>
              <a:gd name="connsiteY110" fmla="*/ 457200 h 3713511"/>
              <a:gd name="connsiteX111" fmla="*/ 3191900 w 5221422"/>
              <a:gd name="connsiteY111" fmla="*/ 468351 h 3713511"/>
              <a:gd name="connsiteX112" fmla="*/ 3113841 w 5221422"/>
              <a:gd name="connsiteY112" fmla="*/ 501805 h 3713511"/>
              <a:gd name="connsiteX113" fmla="*/ 2991178 w 5221422"/>
              <a:gd name="connsiteY113" fmla="*/ 524107 h 3713511"/>
              <a:gd name="connsiteX114" fmla="*/ 2857363 w 5221422"/>
              <a:gd name="connsiteY114" fmla="*/ 546410 h 3713511"/>
              <a:gd name="connsiteX115" fmla="*/ 2567431 w 5221422"/>
              <a:gd name="connsiteY115" fmla="*/ 535258 h 3713511"/>
              <a:gd name="connsiteX116" fmla="*/ 2455919 w 5221422"/>
              <a:gd name="connsiteY116" fmla="*/ 490654 h 3713511"/>
              <a:gd name="connsiteX117" fmla="*/ 2355558 w 5221422"/>
              <a:gd name="connsiteY117" fmla="*/ 457200 h 3713511"/>
              <a:gd name="connsiteX118" fmla="*/ 2322105 w 5221422"/>
              <a:gd name="connsiteY118" fmla="*/ 446049 h 3713511"/>
              <a:gd name="connsiteX119" fmla="*/ 2266348 w 5221422"/>
              <a:gd name="connsiteY119" fmla="*/ 423746 h 3713511"/>
              <a:gd name="connsiteX120" fmla="*/ 2221744 w 5221422"/>
              <a:gd name="connsiteY120" fmla="*/ 401444 h 3713511"/>
              <a:gd name="connsiteX121" fmla="*/ 2188290 w 5221422"/>
              <a:gd name="connsiteY121" fmla="*/ 379141 h 3713511"/>
              <a:gd name="connsiteX122" fmla="*/ 2043324 w 5221422"/>
              <a:gd name="connsiteY122" fmla="*/ 334537 h 3713511"/>
              <a:gd name="connsiteX123" fmla="*/ 1987568 w 5221422"/>
              <a:gd name="connsiteY123" fmla="*/ 301083 h 3713511"/>
              <a:gd name="connsiteX124" fmla="*/ 1898358 w 5221422"/>
              <a:gd name="connsiteY124" fmla="*/ 234176 h 3713511"/>
              <a:gd name="connsiteX125" fmla="*/ 1864905 w 5221422"/>
              <a:gd name="connsiteY125" fmla="*/ 211873 h 3713511"/>
              <a:gd name="connsiteX126" fmla="*/ 1786846 w 5221422"/>
              <a:gd name="connsiteY126" fmla="*/ 167268 h 3713511"/>
              <a:gd name="connsiteX127" fmla="*/ 1719939 w 5221422"/>
              <a:gd name="connsiteY127" fmla="*/ 111512 h 3713511"/>
              <a:gd name="connsiteX128" fmla="*/ 1675334 w 5221422"/>
              <a:gd name="connsiteY128" fmla="*/ 44605 h 3713511"/>
              <a:gd name="connsiteX129" fmla="*/ 1653031 w 5221422"/>
              <a:gd name="connsiteY129" fmla="*/ 22302 h 3713511"/>
              <a:gd name="connsiteX130" fmla="*/ 1586124 w 5221422"/>
              <a:gd name="connsiteY130" fmla="*/ 0 h 3713511"/>
              <a:gd name="connsiteX131" fmla="*/ 1374251 w 5221422"/>
              <a:gd name="connsiteY131" fmla="*/ 11151 h 3713511"/>
              <a:gd name="connsiteX132" fmla="*/ 1285041 w 5221422"/>
              <a:gd name="connsiteY132" fmla="*/ 33454 h 3713511"/>
              <a:gd name="connsiteX133" fmla="*/ 1140075 w 5221422"/>
              <a:gd name="connsiteY133" fmla="*/ 55756 h 3713511"/>
              <a:gd name="connsiteX134" fmla="*/ 783236 w 5221422"/>
              <a:gd name="connsiteY134" fmla="*/ 78058 h 3713511"/>
              <a:gd name="connsiteX135" fmla="*/ 749783 w 5221422"/>
              <a:gd name="connsiteY135" fmla="*/ 89210 h 3713511"/>
              <a:gd name="connsiteX136" fmla="*/ 705178 w 5221422"/>
              <a:gd name="connsiteY136" fmla="*/ 133815 h 3713511"/>
              <a:gd name="connsiteX137" fmla="*/ 682875 w 5221422"/>
              <a:gd name="connsiteY137" fmla="*/ 156117 h 3713511"/>
              <a:gd name="connsiteX138" fmla="*/ 649422 w 5221422"/>
              <a:gd name="connsiteY138" fmla="*/ 178419 h 3713511"/>
              <a:gd name="connsiteX139" fmla="*/ 615968 w 5221422"/>
              <a:gd name="connsiteY139" fmla="*/ 234176 h 3713511"/>
              <a:gd name="connsiteX140" fmla="*/ 582514 w 5221422"/>
              <a:gd name="connsiteY140" fmla="*/ 245327 h 3713511"/>
              <a:gd name="connsiteX141" fmla="*/ 571363 w 5221422"/>
              <a:gd name="connsiteY141" fmla="*/ 289932 h 371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221422" h="3713511">
                <a:moveTo>
                  <a:pt x="571363" y="289932"/>
                </a:moveTo>
                <a:cubicBezTo>
                  <a:pt x="550919" y="306659"/>
                  <a:pt x="478437" y="308517"/>
                  <a:pt x="459851" y="345688"/>
                </a:cubicBezTo>
                <a:cubicBezTo>
                  <a:pt x="452417" y="360556"/>
                  <a:pt x="448495" y="377783"/>
                  <a:pt x="437548" y="390293"/>
                </a:cubicBezTo>
                <a:cubicBezTo>
                  <a:pt x="400115" y="433074"/>
                  <a:pt x="390790" y="431899"/>
                  <a:pt x="348339" y="446049"/>
                </a:cubicBezTo>
                <a:cubicBezTo>
                  <a:pt x="323801" y="478765"/>
                  <a:pt x="312966" y="491494"/>
                  <a:pt x="292583" y="524107"/>
                </a:cubicBezTo>
                <a:cubicBezTo>
                  <a:pt x="281096" y="542487"/>
                  <a:pt x="271152" y="561829"/>
                  <a:pt x="259129" y="579863"/>
                </a:cubicBezTo>
                <a:cubicBezTo>
                  <a:pt x="233961" y="617616"/>
                  <a:pt x="205606" y="653209"/>
                  <a:pt x="181070" y="691376"/>
                </a:cubicBezTo>
                <a:cubicBezTo>
                  <a:pt x="172081" y="705359"/>
                  <a:pt x="166841" y="721449"/>
                  <a:pt x="158768" y="735980"/>
                </a:cubicBezTo>
                <a:cubicBezTo>
                  <a:pt x="117696" y="809909"/>
                  <a:pt x="120455" y="788205"/>
                  <a:pt x="80709" y="880946"/>
                </a:cubicBezTo>
                <a:cubicBezTo>
                  <a:pt x="53501" y="944431"/>
                  <a:pt x="57867" y="967424"/>
                  <a:pt x="36105" y="1037063"/>
                </a:cubicBezTo>
                <a:cubicBezTo>
                  <a:pt x="26632" y="1067376"/>
                  <a:pt x="13802" y="1096536"/>
                  <a:pt x="2651" y="1126273"/>
                </a:cubicBezTo>
                <a:cubicBezTo>
                  <a:pt x="6753" y="1265734"/>
                  <a:pt x="-15954" y="1413664"/>
                  <a:pt x="24953" y="1550019"/>
                </a:cubicBezTo>
                <a:cubicBezTo>
                  <a:pt x="31708" y="1572537"/>
                  <a:pt x="40501" y="1594409"/>
                  <a:pt x="47256" y="1616927"/>
                </a:cubicBezTo>
                <a:cubicBezTo>
                  <a:pt x="51660" y="1631607"/>
                  <a:pt x="50284" y="1648536"/>
                  <a:pt x="58407" y="1661532"/>
                </a:cubicBezTo>
                <a:cubicBezTo>
                  <a:pt x="69551" y="1679363"/>
                  <a:pt x="87122" y="1692366"/>
                  <a:pt x="103012" y="1706137"/>
                </a:cubicBezTo>
                <a:cubicBezTo>
                  <a:pt x="110834" y="1712916"/>
                  <a:pt x="234371" y="1823342"/>
                  <a:pt x="281431" y="1839951"/>
                </a:cubicBezTo>
                <a:cubicBezTo>
                  <a:pt x="324788" y="1855253"/>
                  <a:pt x="370269" y="1863864"/>
                  <a:pt x="415246" y="1873405"/>
                </a:cubicBezTo>
                <a:cubicBezTo>
                  <a:pt x="492979" y="1889894"/>
                  <a:pt x="571630" y="1901803"/>
                  <a:pt x="649422" y="1918010"/>
                </a:cubicBezTo>
                <a:cubicBezTo>
                  <a:pt x="660929" y="1920407"/>
                  <a:pt x="671134" y="1928602"/>
                  <a:pt x="682875" y="1929161"/>
                </a:cubicBezTo>
                <a:cubicBezTo>
                  <a:pt x="827725" y="1936058"/>
                  <a:pt x="972807" y="1936595"/>
                  <a:pt x="1117773" y="1940312"/>
                </a:cubicBezTo>
                <a:cubicBezTo>
                  <a:pt x="1154944" y="1944029"/>
                  <a:pt x="1192039" y="1948598"/>
                  <a:pt x="1229285" y="1951463"/>
                </a:cubicBezTo>
                <a:cubicBezTo>
                  <a:pt x="1313655" y="1957953"/>
                  <a:pt x="1401768" y="1956967"/>
                  <a:pt x="1485763" y="1973766"/>
                </a:cubicBezTo>
                <a:cubicBezTo>
                  <a:pt x="1794280" y="2035468"/>
                  <a:pt x="1369623" y="1953946"/>
                  <a:pt x="1653031" y="2029522"/>
                </a:cubicBezTo>
                <a:cubicBezTo>
                  <a:pt x="1681987" y="2037244"/>
                  <a:pt x="1712729" y="2035465"/>
                  <a:pt x="1742241" y="2040673"/>
                </a:cubicBezTo>
                <a:cubicBezTo>
                  <a:pt x="1775989" y="2046629"/>
                  <a:pt x="1808998" y="2056255"/>
                  <a:pt x="1842602" y="2062976"/>
                </a:cubicBezTo>
                <a:cubicBezTo>
                  <a:pt x="1979326" y="2090321"/>
                  <a:pt x="1850497" y="2059374"/>
                  <a:pt x="1954114" y="2085278"/>
                </a:cubicBezTo>
                <a:cubicBezTo>
                  <a:pt x="2063374" y="2150835"/>
                  <a:pt x="1959987" y="2080001"/>
                  <a:pt x="2054475" y="2174488"/>
                </a:cubicBezTo>
                <a:cubicBezTo>
                  <a:pt x="2067617" y="2187630"/>
                  <a:pt x="2084969" y="2195846"/>
                  <a:pt x="2099080" y="2207941"/>
                </a:cubicBezTo>
                <a:cubicBezTo>
                  <a:pt x="2207816" y="2301143"/>
                  <a:pt x="2046685" y="2177008"/>
                  <a:pt x="2177139" y="2274849"/>
                </a:cubicBezTo>
                <a:cubicBezTo>
                  <a:pt x="2180856" y="2286000"/>
                  <a:pt x="2184163" y="2297296"/>
                  <a:pt x="2188290" y="2308302"/>
                </a:cubicBezTo>
                <a:cubicBezTo>
                  <a:pt x="2212172" y="2371988"/>
                  <a:pt x="2237577" y="2428653"/>
                  <a:pt x="2277500" y="2486722"/>
                </a:cubicBezTo>
                <a:cubicBezTo>
                  <a:pt x="2292390" y="2508381"/>
                  <a:pt x="2314671" y="2523893"/>
                  <a:pt x="2333256" y="2542478"/>
                </a:cubicBezTo>
                <a:cubicBezTo>
                  <a:pt x="2336973" y="2553629"/>
                  <a:pt x="2341178" y="2564630"/>
                  <a:pt x="2344407" y="2575932"/>
                </a:cubicBezTo>
                <a:cubicBezTo>
                  <a:pt x="2348617" y="2590668"/>
                  <a:pt x="2348704" y="2606829"/>
                  <a:pt x="2355558" y="2620537"/>
                </a:cubicBezTo>
                <a:cubicBezTo>
                  <a:pt x="2367545" y="2644511"/>
                  <a:pt x="2385295" y="2665142"/>
                  <a:pt x="2400163" y="2687444"/>
                </a:cubicBezTo>
                <a:cubicBezTo>
                  <a:pt x="2424791" y="2761330"/>
                  <a:pt x="2391612" y="2678414"/>
                  <a:pt x="2444768" y="2754351"/>
                </a:cubicBezTo>
                <a:cubicBezTo>
                  <a:pt x="2461954" y="2778902"/>
                  <a:pt x="2475971" y="2805606"/>
                  <a:pt x="2489373" y="2832410"/>
                </a:cubicBezTo>
                <a:cubicBezTo>
                  <a:pt x="2498325" y="2850314"/>
                  <a:pt x="2501184" y="2871118"/>
                  <a:pt x="2511675" y="2888166"/>
                </a:cubicBezTo>
                <a:cubicBezTo>
                  <a:pt x="2531156" y="2919823"/>
                  <a:pt x="2558882" y="2945855"/>
                  <a:pt x="2578583" y="2977376"/>
                </a:cubicBezTo>
                <a:cubicBezTo>
                  <a:pt x="2596203" y="3005569"/>
                  <a:pt x="2605763" y="3038271"/>
                  <a:pt x="2623187" y="3066585"/>
                </a:cubicBezTo>
                <a:cubicBezTo>
                  <a:pt x="2635661" y="3086855"/>
                  <a:pt x="2654066" y="3102896"/>
                  <a:pt x="2667792" y="3122341"/>
                </a:cubicBezTo>
                <a:cubicBezTo>
                  <a:pt x="2698707" y="3166137"/>
                  <a:pt x="2725471" y="3212801"/>
                  <a:pt x="2757002" y="3256156"/>
                </a:cubicBezTo>
                <a:cubicBezTo>
                  <a:pt x="2785000" y="3294653"/>
                  <a:pt x="2846212" y="3367668"/>
                  <a:pt x="2846212" y="3367668"/>
                </a:cubicBezTo>
                <a:cubicBezTo>
                  <a:pt x="2918691" y="3548868"/>
                  <a:pt x="2830056" y="3348509"/>
                  <a:pt x="2890817" y="3445727"/>
                </a:cubicBezTo>
                <a:cubicBezTo>
                  <a:pt x="2947069" y="3535730"/>
                  <a:pt x="2901046" y="3503119"/>
                  <a:pt x="2980027" y="3601844"/>
                </a:cubicBezTo>
                <a:cubicBezTo>
                  <a:pt x="2988399" y="3612309"/>
                  <a:pt x="3003015" y="3615774"/>
                  <a:pt x="3013480" y="3624146"/>
                </a:cubicBezTo>
                <a:cubicBezTo>
                  <a:pt x="3021690" y="3630714"/>
                  <a:pt x="3026655" y="3641233"/>
                  <a:pt x="3035783" y="3646449"/>
                </a:cubicBezTo>
                <a:cubicBezTo>
                  <a:pt x="3039622" y="3648643"/>
                  <a:pt x="3109444" y="3676792"/>
                  <a:pt x="3124992" y="3679902"/>
                </a:cubicBezTo>
                <a:cubicBezTo>
                  <a:pt x="3150765" y="3685057"/>
                  <a:pt x="3177031" y="3687337"/>
                  <a:pt x="3203051" y="3691054"/>
                </a:cubicBezTo>
                <a:cubicBezTo>
                  <a:pt x="3214202" y="3698488"/>
                  <a:pt x="3223142" y="3712328"/>
                  <a:pt x="3236505" y="3713356"/>
                </a:cubicBezTo>
                <a:cubicBezTo>
                  <a:pt x="3263350" y="3715421"/>
                  <a:pt x="3389009" y="3696349"/>
                  <a:pt x="3426075" y="3691054"/>
                </a:cubicBezTo>
                <a:cubicBezTo>
                  <a:pt x="3489247" y="3665785"/>
                  <a:pt x="3528641" y="3651817"/>
                  <a:pt x="3593344" y="3612995"/>
                </a:cubicBezTo>
                <a:cubicBezTo>
                  <a:pt x="3613753" y="3600750"/>
                  <a:pt x="3628691" y="3580635"/>
                  <a:pt x="3649100" y="3568390"/>
                </a:cubicBezTo>
                <a:cubicBezTo>
                  <a:pt x="3782332" y="3488451"/>
                  <a:pt x="3764681" y="3496408"/>
                  <a:pt x="3849822" y="3468029"/>
                </a:cubicBezTo>
                <a:cubicBezTo>
                  <a:pt x="3860973" y="3453161"/>
                  <a:pt x="3866876" y="3432170"/>
                  <a:pt x="3883275" y="3423424"/>
                </a:cubicBezTo>
                <a:cubicBezTo>
                  <a:pt x="3964813" y="3379937"/>
                  <a:pt x="4013707" y="3380197"/>
                  <a:pt x="4095148" y="3367668"/>
                </a:cubicBezTo>
                <a:cubicBezTo>
                  <a:pt x="4256516" y="3342843"/>
                  <a:pt x="4079415" y="3360452"/>
                  <a:pt x="4396231" y="3345366"/>
                </a:cubicBezTo>
                <a:cubicBezTo>
                  <a:pt x="4463138" y="3349083"/>
                  <a:pt x="4530557" y="3347463"/>
                  <a:pt x="4596953" y="3356517"/>
                </a:cubicBezTo>
                <a:cubicBezTo>
                  <a:pt x="4613424" y="3358763"/>
                  <a:pt x="4625993" y="3372982"/>
                  <a:pt x="4641558" y="3378819"/>
                </a:cubicBezTo>
                <a:cubicBezTo>
                  <a:pt x="4655908" y="3384200"/>
                  <a:pt x="4671427" y="3385761"/>
                  <a:pt x="4686163" y="3389971"/>
                </a:cubicBezTo>
                <a:cubicBezTo>
                  <a:pt x="4697465" y="3393200"/>
                  <a:pt x="4708466" y="3397405"/>
                  <a:pt x="4719617" y="3401122"/>
                </a:cubicBezTo>
                <a:cubicBezTo>
                  <a:pt x="4730768" y="3412273"/>
                  <a:pt x="4739378" y="3426752"/>
                  <a:pt x="4753070" y="3434576"/>
                </a:cubicBezTo>
                <a:cubicBezTo>
                  <a:pt x="4766377" y="3442180"/>
                  <a:pt x="4783325" y="3440346"/>
                  <a:pt x="4797675" y="3445727"/>
                </a:cubicBezTo>
                <a:cubicBezTo>
                  <a:pt x="4903202" y="3485299"/>
                  <a:pt x="4775846" y="3454742"/>
                  <a:pt x="4898036" y="3479180"/>
                </a:cubicBezTo>
                <a:cubicBezTo>
                  <a:pt x="4901349" y="3478352"/>
                  <a:pt x="4968517" y="3462772"/>
                  <a:pt x="4976095" y="3456878"/>
                </a:cubicBezTo>
                <a:cubicBezTo>
                  <a:pt x="5048658" y="3400441"/>
                  <a:pt x="5080324" y="3333989"/>
                  <a:pt x="5132212" y="3256156"/>
                </a:cubicBezTo>
                <a:cubicBezTo>
                  <a:pt x="5163732" y="3208875"/>
                  <a:pt x="5148523" y="3234683"/>
                  <a:pt x="5176817" y="3178098"/>
                </a:cubicBezTo>
                <a:cubicBezTo>
                  <a:pt x="5193668" y="3110694"/>
                  <a:pt x="5183125" y="3148019"/>
                  <a:pt x="5210270" y="3066585"/>
                </a:cubicBezTo>
                <a:lnTo>
                  <a:pt x="5221422" y="3033132"/>
                </a:lnTo>
                <a:cubicBezTo>
                  <a:pt x="5215056" y="3001306"/>
                  <a:pt x="5208566" y="2964262"/>
                  <a:pt x="5199119" y="2932771"/>
                </a:cubicBezTo>
                <a:cubicBezTo>
                  <a:pt x="5192364" y="2910253"/>
                  <a:pt x="5188912" y="2886022"/>
                  <a:pt x="5176817" y="2865863"/>
                </a:cubicBezTo>
                <a:cubicBezTo>
                  <a:pt x="5154645" y="2828910"/>
                  <a:pt x="5125318" y="2783263"/>
                  <a:pt x="5109909" y="2743200"/>
                </a:cubicBezTo>
                <a:cubicBezTo>
                  <a:pt x="5078248" y="2660880"/>
                  <a:pt x="5094686" y="2677229"/>
                  <a:pt x="5076456" y="2598234"/>
                </a:cubicBezTo>
                <a:cubicBezTo>
                  <a:pt x="5074961" y="2591757"/>
                  <a:pt x="5039022" y="2464024"/>
                  <a:pt x="5031851" y="2453268"/>
                </a:cubicBezTo>
                <a:lnTo>
                  <a:pt x="5009548" y="2419815"/>
                </a:lnTo>
                <a:cubicBezTo>
                  <a:pt x="5005831" y="2397512"/>
                  <a:pt x="5005547" y="2374357"/>
                  <a:pt x="4998397" y="2352907"/>
                </a:cubicBezTo>
                <a:cubicBezTo>
                  <a:pt x="4994159" y="2340193"/>
                  <a:pt x="4979548" y="2332403"/>
                  <a:pt x="4976095" y="2319454"/>
                </a:cubicBezTo>
                <a:cubicBezTo>
                  <a:pt x="4964443" y="2275761"/>
                  <a:pt x="4963108" y="2229889"/>
                  <a:pt x="4953792" y="2185639"/>
                </a:cubicBezTo>
                <a:cubicBezTo>
                  <a:pt x="4948217" y="2159159"/>
                  <a:pt x="4937360" y="2133996"/>
                  <a:pt x="4931490" y="2107580"/>
                </a:cubicBezTo>
                <a:cubicBezTo>
                  <a:pt x="4922475" y="2067012"/>
                  <a:pt x="4923779" y="2023829"/>
                  <a:pt x="4909187" y="1984917"/>
                </a:cubicBezTo>
                <a:cubicBezTo>
                  <a:pt x="4900830" y="1962632"/>
                  <a:pt x="4879451" y="1947746"/>
                  <a:pt x="4864583" y="1929161"/>
                </a:cubicBezTo>
                <a:cubicBezTo>
                  <a:pt x="4853432" y="1895707"/>
                  <a:pt x="4845906" y="1860818"/>
                  <a:pt x="4831129" y="1828800"/>
                </a:cubicBezTo>
                <a:cubicBezTo>
                  <a:pt x="4823341" y="1811925"/>
                  <a:pt x="4807653" y="1799875"/>
                  <a:pt x="4797675" y="1784195"/>
                </a:cubicBezTo>
                <a:cubicBezTo>
                  <a:pt x="4655525" y="1560819"/>
                  <a:pt x="4825827" y="1810227"/>
                  <a:pt x="4719617" y="1661532"/>
                </a:cubicBezTo>
                <a:cubicBezTo>
                  <a:pt x="4711827" y="1650626"/>
                  <a:pt x="4704417" y="1639443"/>
                  <a:pt x="4697314" y="1628078"/>
                </a:cubicBezTo>
                <a:cubicBezTo>
                  <a:pt x="4685827" y="1609699"/>
                  <a:pt x="4678133" y="1588633"/>
                  <a:pt x="4663861" y="1572322"/>
                </a:cubicBezTo>
                <a:cubicBezTo>
                  <a:pt x="4651622" y="1558335"/>
                  <a:pt x="4633769" y="1550478"/>
                  <a:pt x="4619256" y="1538868"/>
                </a:cubicBezTo>
                <a:cubicBezTo>
                  <a:pt x="4596586" y="1520732"/>
                  <a:pt x="4577835" y="1497014"/>
                  <a:pt x="4552348" y="1483112"/>
                </a:cubicBezTo>
                <a:cubicBezTo>
                  <a:pt x="4535709" y="1474036"/>
                  <a:pt x="4515240" y="1475351"/>
                  <a:pt x="4496592" y="1471961"/>
                </a:cubicBezTo>
                <a:cubicBezTo>
                  <a:pt x="4351440" y="1445570"/>
                  <a:pt x="4378899" y="1458857"/>
                  <a:pt x="4139753" y="1449658"/>
                </a:cubicBezTo>
                <a:cubicBezTo>
                  <a:pt x="4117451" y="1445941"/>
                  <a:pt x="4094502" y="1445004"/>
                  <a:pt x="4072846" y="1438507"/>
                </a:cubicBezTo>
                <a:cubicBezTo>
                  <a:pt x="4056924" y="1433730"/>
                  <a:pt x="4043520" y="1422753"/>
                  <a:pt x="4028241" y="1416205"/>
                </a:cubicBezTo>
                <a:cubicBezTo>
                  <a:pt x="4017437" y="1411575"/>
                  <a:pt x="4005938" y="1408771"/>
                  <a:pt x="3994787" y="1405054"/>
                </a:cubicBezTo>
                <a:cubicBezTo>
                  <a:pt x="3987353" y="1397620"/>
                  <a:pt x="3980695" y="1389319"/>
                  <a:pt x="3972485" y="1382751"/>
                </a:cubicBezTo>
                <a:cubicBezTo>
                  <a:pt x="3962020" y="1374379"/>
                  <a:pt x="3948508" y="1369926"/>
                  <a:pt x="3939031" y="1360449"/>
                </a:cubicBezTo>
                <a:cubicBezTo>
                  <a:pt x="3864690" y="1286108"/>
                  <a:pt x="3972486" y="1364165"/>
                  <a:pt x="3883275" y="1304693"/>
                </a:cubicBezTo>
                <a:cubicBezTo>
                  <a:pt x="3875841" y="1293542"/>
                  <a:pt x="3866966" y="1283226"/>
                  <a:pt x="3860973" y="1271239"/>
                </a:cubicBezTo>
                <a:cubicBezTo>
                  <a:pt x="3855716" y="1260725"/>
                  <a:pt x="3855870" y="1247864"/>
                  <a:pt x="3849822" y="1237785"/>
                </a:cubicBezTo>
                <a:cubicBezTo>
                  <a:pt x="3844413" y="1228770"/>
                  <a:pt x="3834953" y="1222917"/>
                  <a:pt x="3827519" y="1215483"/>
                </a:cubicBezTo>
                <a:cubicBezTo>
                  <a:pt x="3823802" y="1193181"/>
                  <a:pt x="3816368" y="1171186"/>
                  <a:pt x="3816368" y="1148576"/>
                </a:cubicBezTo>
                <a:cubicBezTo>
                  <a:pt x="3816368" y="987435"/>
                  <a:pt x="3812954" y="944375"/>
                  <a:pt x="3860973" y="814039"/>
                </a:cubicBezTo>
                <a:cubicBezTo>
                  <a:pt x="3920878" y="651440"/>
                  <a:pt x="3882896" y="770192"/>
                  <a:pt x="3939031" y="657922"/>
                </a:cubicBezTo>
                <a:cubicBezTo>
                  <a:pt x="3944288" y="647408"/>
                  <a:pt x="3942840" y="633647"/>
                  <a:pt x="3950183" y="624468"/>
                </a:cubicBezTo>
                <a:cubicBezTo>
                  <a:pt x="3958555" y="614003"/>
                  <a:pt x="3973340" y="610746"/>
                  <a:pt x="3983636" y="602166"/>
                </a:cubicBezTo>
                <a:cubicBezTo>
                  <a:pt x="4015835" y="575334"/>
                  <a:pt x="4017463" y="568153"/>
                  <a:pt x="4039392" y="535258"/>
                </a:cubicBezTo>
                <a:cubicBezTo>
                  <a:pt x="4028241" y="531541"/>
                  <a:pt x="4015504" y="530939"/>
                  <a:pt x="4005939" y="524107"/>
                </a:cubicBezTo>
                <a:cubicBezTo>
                  <a:pt x="3923866" y="465483"/>
                  <a:pt x="4000469" y="490696"/>
                  <a:pt x="3916729" y="457200"/>
                </a:cubicBezTo>
                <a:cubicBezTo>
                  <a:pt x="3842071" y="427338"/>
                  <a:pt x="3829215" y="430480"/>
                  <a:pt x="3738309" y="423746"/>
                </a:cubicBezTo>
                <a:cubicBezTo>
                  <a:pt x="3675183" y="419070"/>
                  <a:pt x="3611929" y="416312"/>
                  <a:pt x="3548739" y="412595"/>
                </a:cubicBezTo>
                <a:cubicBezTo>
                  <a:pt x="3481832" y="416312"/>
                  <a:pt x="3414354" y="414269"/>
                  <a:pt x="3348017" y="423746"/>
                </a:cubicBezTo>
                <a:cubicBezTo>
                  <a:pt x="3309600" y="429234"/>
                  <a:pt x="3273819" y="446539"/>
                  <a:pt x="3236505" y="457200"/>
                </a:cubicBezTo>
                <a:cubicBezTo>
                  <a:pt x="3221769" y="461410"/>
                  <a:pt x="3206303" y="463113"/>
                  <a:pt x="3191900" y="468351"/>
                </a:cubicBezTo>
                <a:cubicBezTo>
                  <a:pt x="3165296" y="478025"/>
                  <a:pt x="3140697" y="492853"/>
                  <a:pt x="3113841" y="501805"/>
                </a:cubicBezTo>
                <a:cubicBezTo>
                  <a:pt x="3095902" y="507785"/>
                  <a:pt x="3005219" y="521299"/>
                  <a:pt x="2991178" y="524107"/>
                </a:cubicBezTo>
                <a:cubicBezTo>
                  <a:pt x="2868375" y="548667"/>
                  <a:pt x="3057839" y="521349"/>
                  <a:pt x="2857363" y="546410"/>
                </a:cubicBezTo>
                <a:cubicBezTo>
                  <a:pt x="2760719" y="542693"/>
                  <a:pt x="2663724" y="544286"/>
                  <a:pt x="2567431" y="535258"/>
                </a:cubicBezTo>
                <a:cubicBezTo>
                  <a:pt x="2516036" y="530440"/>
                  <a:pt x="2499431" y="507389"/>
                  <a:pt x="2455919" y="490654"/>
                </a:cubicBezTo>
                <a:cubicBezTo>
                  <a:pt x="2423006" y="477995"/>
                  <a:pt x="2389012" y="468351"/>
                  <a:pt x="2355558" y="457200"/>
                </a:cubicBezTo>
                <a:cubicBezTo>
                  <a:pt x="2344407" y="453483"/>
                  <a:pt x="2333018" y="450414"/>
                  <a:pt x="2322105" y="446049"/>
                </a:cubicBezTo>
                <a:cubicBezTo>
                  <a:pt x="2303519" y="438615"/>
                  <a:pt x="2284640" y="431876"/>
                  <a:pt x="2266348" y="423746"/>
                </a:cubicBezTo>
                <a:cubicBezTo>
                  <a:pt x="2251158" y="416995"/>
                  <a:pt x="2236177" y="409691"/>
                  <a:pt x="2221744" y="401444"/>
                </a:cubicBezTo>
                <a:cubicBezTo>
                  <a:pt x="2210108" y="394795"/>
                  <a:pt x="2200537" y="384584"/>
                  <a:pt x="2188290" y="379141"/>
                </a:cubicBezTo>
                <a:cubicBezTo>
                  <a:pt x="2160516" y="366797"/>
                  <a:pt x="2069390" y="341984"/>
                  <a:pt x="2043324" y="334537"/>
                </a:cubicBezTo>
                <a:cubicBezTo>
                  <a:pt x="1980346" y="271556"/>
                  <a:pt x="2067181" y="351745"/>
                  <a:pt x="1987568" y="301083"/>
                </a:cubicBezTo>
                <a:cubicBezTo>
                  <a:pt x="1956208" y="281127"/>
                  <a:pt x="1929285" y="254795"/>
                  <a:pt x="1898358" y="234176"/>
                </a:cubicBezTo>
                <a:cubicBezTo>
                  <a:pt x="1887207" y="226742"/>
                  <a:pt x="1876541" y="218522"/>
                  <a:pt x="1864905" y="211873"/>
                </a:cubicBezTo>
                <a:cubicBezTo>
                  <a:pt x="1765860" y="155275"/>
                  <a:pt x="1868358" y="221610"/>
                  <a:pt x="1786846" y="167268"/>
                </a:cubicBezTo>
                <a:cubicBezTo>
                  <a:pt x="1709699" y="51548"/>
                  <a:pt x="1833122" y="224695"/>
                  <a:pt x="1719939" y="111512"/>
                </a:cubicBezTo>
                <a:cubicBezTo>
                  <a:pt x="1700986" y="92559"/>
                  <a:pt x="1694287" y="63558"/>
                  <a:pt x="1675334" y="44605"/>
                </a:cubicBezTo>
                <a:cubicBezTo>
                  <a:pt x="1667900" y="37171"/>
                  <a:pt x="1662435" y="27004"/>
                  <a:pt x="1653031" y="22302"/>
                </a:cubicBezTo>
                <a:cubicBezTo>
                  <a:pt x="1632004" y="11789"/>
                  <a:pt x="1586124" y="0"/>
                  <a:pt x="1586124" y="0"/>
                </a:cubicBezTo>
                <a:cubicBezTo>
                  <a:pt x="1515500" y="3717"/>
                  <a:pt x="1444729" y="5278"/>
                  <a:pt x="1374251" y="11151"/>
                </a:cubicBezTo>
                <a:cubicBezTo>
                  <a:pt x="1312591" y="16289"/>
                  <a:pt x="1332989" y="21467"/>
                  <a:pt x="1285041" y="33454"/>
                </a:cubicBezTo>
                <a:cubicBezTo>
                  <a:pt x="1243746" y="43778"/>
                  <a:pt x="1178763" y="52854"/>
                  <a:pt x="1140075" y="55756"/>
                </a:cubicBezTo>
                <a:cubicBezTo>
                  <a:pt x="1021230" y="64669"/>
                  <a:pt x="902182" y="70624"/>
                  <a:pt x="783236" y="78058"/>
                </a:cubicBezTo>
                <a:cubicBezTo>
                  <a:pt x="772085" y="81775"/>
                  <a:pt x="759348" y="82378"/>
                  <a:pt x="749783" y="89210"/>
                </a:cubicBezTo>
                <a:cubicBezTo>
                  <a:pt x="732673" y="101432"/>
                  <a:pt x="720046" y="118947"/>
                  <a:pt x="705178" y="133815"/>
                </a:cubicBezTo>
                <a:cubicBezTo>
                  <a:pt x="697744" y="141249"/>
                  <a:pt x="691623" y="150285"/>
                  <a:pt x="682875" y="156117"/>
                </a:cubicBezTo>
                <a:lnTo>
                  <a:pt x="649422" y="178419"/>
                </a:lnTo>
                <a:cubicBezTo>
                  <a:pt x="640651" y="204731"/>
                  <a:pt x="641478" y="218870"/>
                  <a:pt x="615968" y="234176"/>
                </a:cubicBezTo>
                <a:cubicBezTo>
                  <a:pt x="605889" y="240224"/>
                  <a:pt x="593665" y="241610"/>
                  <a:pt x="582514" y="245327"/>
                </a:cubicBezTo>
                <a:cubicBezTo>
                  <a:pt x="556088" y="284966"/>
                  <a:pt x="591807" y="273205"/>
                  <a:pt x="571363" y="289932"/>
                </a:cubicBezTo>
                <a:close/>
              </a:path>
            </a:pathLst>
          </a:custGeom>
          <a:noFill/>
          <a:ln w="1047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2D532528-3930-4884-A955-13AFF0BDDCCE}"/>
              </a:ext>
            </a:extLst>
          </p:cNvPr>
          <p:cNvSpPr/>
          <p:nvPr/>
        </p:nvSpPr>
        <p:spPr>
          <a:xfrm>
            <a:off x="1421464" y="2683378"/>
            <a:ext cx="2220686" cy="1267049"/>
          </a:xfrm>
          <a:custGeom>
            <a:avLst/>
            <a:gdLst>
              <a:gd name="connsiteX0" fmla="*/ 0 w 2220686"/>
              <a:gd name="connsiteY0" fmla="*/ 58734 h 1267049"/>
              <a:gd name="connsiteX1" fmla="*/ 130629 w 2220686"/>
              <a:gd name="connsiteY1" fmla="*/ 9749 h 1267049"/>
              <a:gd name="connsiteX2" fmla="*/ 734786 w 2220686"/>
              <a:gd name="connsiteY2" fmla="*/ 42406 h 1267049"/>
              <a:gd name="connsiteX3" fmla="*/ 865414 w 2220686"/>
              <a:gd name="connsiteY3" fmla="*/ 91392 h 1267049"/>
              <a:gd name="connsiteX4" fmla="*/ 979714 w 2220686"/>
              <a:gd name="connsiteY4" fmla="*/ 156706 h 1267049"/>
              <a:gd name="connsiteX5" fmla="*/ 996043 w 2220686"/>
              <a:gd name="connsiteY5" fmla="*/ 205692 h 1267049"/>
              <a:gd name="connsiteX6" fmla="*/ 1045029 w 2220686"/>
              <a:gd name="connsiteY6" fmla="*/ 222020 h 1267049"/>
              <a:gd name="connsiteX7" fmla="*/ 1094014 w 2220686"/>
              <a:gd name="connsiteY7" fmla="*/ 254677 h 1267049"/>
              <a:gd name="connsiteX8" fmla="*/ 1126671 w 2220686"/>
              <a:gd name="connsiteY8" fmla="*/ 303663 h 1267049"/>
              <a:gd name="connsiteX9" fmla="*/ 1224643 w 2220686"/>
              <a:gd name="connsiteY9" fmla="*/ 352649 h 1267049"/>
              <a:gd name="connsiteX10" fmla="*/ 1273629 w 2220686"/>
              <a:gd name="connsiteY10" fmla="*/ 401634 h 1267049"/>
              <a:gd name="connsiteX11" fmla="*/ 1322614 w 2220686"/>
              <a:gd name="connsiteY11" fmla="*/ 417963 h 1267049"/>
              <a:gd name="connsiteX12" fmla="*/ 1355271 w 2220686"/>
              <a:gd name="connsiteY12" fmla="*/ 466949 h 1267049"/>
              <a:gd name="connsiteX13" fmla="*/ 1469571 w 2220686"/>
              <a:gd name="connsiteY13" fmla="*/ 515934 h 1267049"/>
              <a:gd name="connsiteX14" fmla="*/ 1502229 w 2220686"/>
              <a:gd name="connsiteY14" fmla="*/ 564920 h 1267049"/>
              <a:gd name="connsiteX15" fmla="*/ 1551214 w 2220686"/>
              <a:gd name="connsiteY15" fmla="*/ 581249 h 1267049"/>
              <a:gd name="connsiteX16" fmla="*/ 1649186 w 2220686"/>
              <a:gd name="connsiteY16" fmla="*/ 646563 h 1267049"/>
              <a:gd name="connsiteX17" fmla="*/ 1698171 w 2220686"/>
              <a:gd name="connsiteY17" fmla="*/ 695549 h 1267049"/>
              <a:gd name="connsiteX18" fmla="*/ 1796143 w 2220686"/>
              <a:gd name="connsiteY18" fmla="*/ 711877 h 1267049"/>
              <a:gd name="connsiteX19" fmla="*/ 1861457 w 2220686"/>
              <a:gd name="connsiteY19" fmla="*/ 728206 h 1267049"/>
              <a:gd name="connsiteX20" fmla="*/ 2008414 w 2220686"/>
              <a:gd name="connsiteY20" fmla="*/ 826177 h 1267049"/>
              <a:gd name="connsiteX21" fmla="*/ 2057400 w 2220686"/>
              <a:gd name="connsiteY21" fmla="*/ 858834 h 1267049"/>
              <a:gd name="connsiteX22" fmla="*/ 2122714 w 2220686"/>
              <a:gd name="connsiteY22" fmla="*/ 924149 h 1267049"/>
              <a:gd name="connsiteX23" fmla="*/ 2139043 w 2220686"/>
              <a:gd name="connsiteY23" fmla="*/ 973134 h 1267049"/>
              <a:gd name="connsiteX24" fmla="*/ 2171700 w 2220686"/>
              <a:gd name="connsiteY24" fmla="*/ 1005792 h 1267049"/>
              <a:gd name="connsiteX25" fmla="*/ 2204357 w 2220686"/>
              <a:gd name="connsiteY25" fmla="*/ 1136420 h 1267049"/>
              <a:gd name="connsiteX26" fmla="*/ 2220686 w 2220686"/>
              <a:gd name="connsiteY26" fmla="*/ 1267049 h 12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0686" h="1267049">
                <a:moveTo>
                  <a:pt x="0" y="58734"/>
                </a:moveTo>
                <a:cubicBezTo>
                  <a:pt x="43543" y="42406"/>
                  <a:pt x="84183" y="12071"/>
                  <a:pt x="130629" y="9749"/>
                </a:cubicBezTo>
                <a:cubicBezTo>
                  <a:pt x="502057" y="-8822"/>
                  <a:pt x="510752" y="-2402"/>
                  <a:pt x="734786" y="42406"/>
                </a:cubicBezTo>
                <a:cubicBezTo>
                  <a:pt x="916624" y="133325"/>
                  <a:pt x="687562" y="24697"/>
                  <a:pt x="865414" y="91392"/>
                </a:cubicBezTo>
                <a:cubicBezTo>
                  <a:pt x="912770" y="109151"/>
                  <a:pt x="939106" y="129633"/>
                  <a:pt x="979714" y="156706"/>
                </a:cubicBezTo>
                <a:cubicBezTo>
                  <a:pt x="985157" y="173035"/>
                  <a:pt x="983872" y="193521"/>
                  <a:pt x="996043" y="205692"/>
                </a:cubicBezTo>
                <a:cubicBezTo>
                  <a:pt x="1008214" y="217863"/>
                  <a:pt x="1029634" y="214323"/>
                  <a:pt x="1045029" y="222020"/>
                </a:cubicBezTo>
                <a:cubicBezTo>
                  <a:pt x="1062582" y="230796"/>
                  <a:pt x="1077686" y="243791"/>
                  <a:pt x="1094014" y="254677"/>
                </a:cubicBezTo>
                <a:cubicBezTo>
                  <a:pt x="1104900" y="271006"/>
                  <a:pt x="1112794" y="289786"/>
                  <a:pt x="1126671" y="303663"/>
                </a:cubicBezTo>
                <a:cubicBezTo>
                  <a:pt x="1158324" y="335316"/>
                  <a:pt x="1184803" y="339369"/>
                  <a:pt x="1224643" y="352649"/>
                </a:cubicBezTo>
                <a:cubicBezTo>
                  <a:pt x="1240972" y="368977"/>
                  <a:pt x="1254415" y="388825"/>
                  <a:pt x="1273629" y="401634"/>
                </a:cubicBezTo>
                <a:cubicBezTo>
                  <a:pt x="1287950" y="411181"/>
                  <a:pt x="1309174" y="407211"/>
                  <a:pt x="1322614" y="417963"/>
                </a:cubicBezTo>
                <a:cubicBezTo>
                  <a:pt x="1337938" y="430223"/>
                  <a:pt x="1341394" y="453072"/>
                  <a:pt x="1355271" y="466949"/>
                </a:cubicBezTo>
                <a:cubicBezTo>
                  <a:pt x="1392859" y="504537"/>
                  <a:pt x="1419605" y="503443"/>
                  <a:pt x="1469571" y="515934"/>
                </a:cubicBezTo>
                <a:cubicBezTo>
                  <a:pt x="1480457" y="532263"/>
                  <a:pt x="1486905" y="552660"/>
                  <a:pt x="1502229" y="564920"/>
                </a:cubicBezTo>
                <a:cubicBezTo>
                  <a:pt x="1515669" y="575672"/>
                  <a:pt x="1536168" y="572890"/>
                  <a:pt x="1551214" y="581249"/>
                </a:cubicBezTo>
                <a:cubicBezTo>
                  <a:pt x="1585524" y="600310"/>
                  <a:pt x="1621433" y="618809"/>
                  <a:pt x="1649186" y="646563"/>
                </a:cubicBezTo>
                <a:cubicBezTo>
                  <a:pt x="1665514" y="662892"/>
                  <a:pt x="1677069" y="686170"/>
                  <a:pt x="1698171" y="695549"/>
                </a:cubicBezTo>
                <a:cubicBezTo>
                  <a:pt x="1728425" y="708995"/>
                  <a:pt x="1763678" y="705384"/>
                  <a:pt x="1796143" y="711877"/>
                </a:cubicBezTo>
                <a:cubicBezTo>
                  <a:pt x="1818149" y="716278"/>
                  <a:pt x="1839686" y="722763"/>
                  <a:pt x="1861457" y="728206"/>
                </a:cubicBezTo>
                <a:lnTo>
                  <a:pt x="2008414" y="826177"/>
                </a:lnTo>
                <a:lnTo>
                  <a:pt x="2057400" y="858834"/>
                </a:lnTo>
                <a:cubicBezTo>
                  <a:pt x="2100944" y="989463"/>
                  <a:pt x="2035629" y="837064"/>
                  <a:pt x="2122714" y="924149"/>
                </a:cubicBezTo>
                <a:cubicBezTo>
                  <a:pt x="2134884" y="936319"/>
                  <a:pt x="2130188" y="958375"/>
                  <a:pt x="2139043" y="973134"/>
                </a:cubicBezTo>
                <a:cubicBezTo>
                  <a:pt x="2146964" y="986335"/>
                  <a:pt x="2160814" y="994906"/>
                  <a:pt x="2171700" y="1005792"/>
                </a:cubicBezTo>
                <a:cubicBezTo>
                  <a:pt x="2182586" y="1049335"/>
                  <a:pt x="2198790" y="1091884"/>
                  <a:pt x="2204357" y="1136420"/>
                </a:cubicBezTo>
                <a:lnTo>
                  <a:pt x="2220686" y="1267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60A05337-5E8E-42D7-8E14-DF29C9B1DDAD}"/>
              </a:ext>
            </a:extLst>
          </p:cNvPr>
          <p:cNvSpPr/>
          <p:nvPr/>
        </p:nvSpPr>
        <p:spPr>
          <a:xfrm>
            <a:off x="3097947" y="1827232"/>
            <a:ext cx="7183191" cy="3682614"/>
          </a:xfrm>
          <a:custGeom>
            <a:avLst/>
            <a:gdLst>
              <a:gd name="connsiteX0" fmla="*/ 0 w 3920869"/>
              <a:gd name="connsiteY0" fmla="*/ 0 h 2269672"/>
              <a:gd name="connsiteX1" fmla="*/ 163285 w 3920869"/>
              <a:gd name="connsiteY1" fmla="*/ 130629 h 2269672"/>
              <a:gd name="connsiteX2" fmla="*/ 212271 w 3920869"/>
              <a:gd name="connsiteY2" fmla="*/ 195943 h 2269672"/>
              <a:gd name="connsiteX3" fmla="*/ 277585 w 3920869"/>
              <a:gd name="connsiteY3" fmla="*/ 228600 h 2269672"/>
              <a:gd name="connsiteX4" fmla="*/ 391885 w 3920869"/>
              <a:gd name="connsiteY4" fmla="*/ 293914 h 2269672"/>
              <a:gd name="connsiteX5" fmla="*/ 489857 w 3920869"/>
              <a:gd name="connsiteY5" fmla="*/ 391886 h 2269672"/>
              <a:gd name="connsiteX6" fmla="*/ 538843 w 3920869"/>
              <a:gd name="connsiteY6" fmla="*/ 408214 h 2269672"/>
              <a:gd name="connsiteX7" fmla="*/ 685800 w 3920869"/>
              <a:gd name="connsiteY7" fmla="*/ 506186 h 2269672"/>
              <a:gd name="connsiteX8" fmla="*/ 734785 w 3920869"/>
              <a:gd name="connsiteY8" fmla="*/ 522514 h 2269672"/>
              <a:gd name="connsiteX9" fmla="*/ 898071 w 3920869"/>
              <a:gd name="connsiteY9" fmla="*/ 653143 h 2269672"/>
              <a:gd name="connsiteX10" fmla="*/ 996043 w 3920869"/>
              <a:gd name="connsiteY10" fmla="*/ 734786 h 2269672"/>
              <a:gd name="connsiteX11" fmla="*/ 1094014 w 3920869"/>
              <a:gd name="connsiteY11" fmla="*/ 800100 h 2269672"/>
              <a:gd name="connsiteX12" fmla="*/ 1208314 w 3920869"/>
              <a:gd name="connsiteY12" fmla="*/ 898072 h 2269672"/>
              <a:gd name="connsiteX13" fmla="*/ 1338943 w 3920869"/>
              <a:gd name="connsiteY13" fmla="*/ 979714 h 2269672"/>
              <a:gd name="connsiteX14" fmla="*/ 1404257 w 3920869"/>
              <a:gd name="connsiteY14" fmla="*/ 1028700 h 2269672"/>
              <a:gd name="connsiteX15" fmla="*/ 1453243 w 3920869"/>
              <a:gd name="connsiteY15" fmla="*/ 1045029 h 2269672"/>
              <a:gd name="connsiteX16" fmla="*/ 1551214 w 3920869"/>
              <a:gd name="connsiteY16" fmla="*/ 1110343 h 2269672"/>
              <a:gd name="connsiteX17" fmla="*/ 1600200 w 3920869"/>
              <a:gd name="connsiteY17" fmla="*/ 1143000 h 2269672"/>
              <a:gd name="connsiteX18" fmla="*/ 1649185 w 3920869"/>
              <a:gd name="connsiteY18" fmla="*/ 1191986 h 2269672"/>
              <a:gd name="connsiteX19" fmla="*/ 1665514 w 3920869"/>
              <a:gd name="connsiteY19" fmla="*/ 1240972 h 2269672"/>
              <a:gd name="connsiteX20" fmla="*/ 1698171 w 3920869"/>
              <a:gd name="connsiteY20" fmla="*/ 1665514 h 2269672"/>
              <a:gd name="connsiteX21" fmla="*/ 1779814 w 3920869"/>
              <a:gd name="connsiteY21" fmla="*/ 1747157 h 2269672"/>
              <a:gd name="connsiteX22" fmla="*/ 1812471 w 3920869"/>
              <a:gd name="connsiteY22" fmla="*/ 1796143 h 2269672"/>
              <a:gd name="connsiteX23" fmla="*/ 1910443 w 3920869"/>
              <a:gd name="connsiteY23" fmla="*/ 1828800 h 2269672"/>
              <a:gd name="connsiteX24" fmla="*/ 1959428 w 3920869"/>
              <a:gd name="connsiteY24" fmla="*/ 1845129 h 2269672"/>
              <a:gd name="connsiteX25" fmla="*/ 2008414 w 3920869"/>
              <a:gd name="connsiteY25" fmla="*/ 1877786 h 2269672"/>
              <a:gd name="connsiteX26" fmla="*/ 2171700 w 3920869"/>
              <a:gd name="connsiteY26" fmla="*/ 1910443 h 2269672"/>
              <a:gd name="connsiteX27" fmla="*/ 2514600 w 3920869"/>
              <a:gd name="connsiteY27" fmla="*/ 1943100 h 2269672"/>
              <a:gd name="connsiteX28" fmla="*/ 2612571 w 3920869"/>
              <a:gd name="connsiteY28" fmla="*/ 1959429 h 2269672"/>
              <a:gd name="connsiteX29" fmla="*/ 2726871 w 3920869"/>
              <a:gd name="connsiteY29" fmla="*/ 1975757 h 2269672"/>
              <a:gd name="connsiteX30" fmla="*/ 2775857 w 3920869"/>
              <a:gd name="connsiteY30" fmla="*/ 1992086 h 2269672"/>
              <a:gd name="connsiteX31" fmla="*/ 2824843 w 3920869"/>
              <a:gd name="connsiteY31" fmla="*/ 2024743 h 2269672"/>
              <a:gd name="connsiteX32" fmla="*/ 2922814 w 3920869"/>
              <a:gd name="connsiteY32" fmla="*/ 2057400 h 2269672"/>
              <a:gd name="connsiteX33" fmla="*/ 3020785 w 3920869"/>
              <a:gd name="connsiteY33" fmla="*/ 2122714 h 2269672"/>
              <a:gd name="connsiteX34" fmla="*/ 3102428 w 3920869"/>
              <a:gd name="connsiteY34" fmla="*/ 2188029 h 2269672"/>
              <a:gd name="connsiteX35" fmla="*/ 3200400 w 3920869"/>
              <a:gd name="connsiteY35" fmla="*/ 2220686 h 2269672"/>
              <a:gd name="connsiteX36" fmla="*/ 3298371 w 3920869"/>
              <a:gd name="connsiteY36" fmla="*/ 2269672 h 2269672"/>
              <a:gd name="connsiteX37" fmla="*/ 3641271 w 3920869"/>
              <a:gd name="connsiteY37" fmla="*/ 2253343 h 2269672"/>
              <a:gd name="connsiteX38" fmla="*/ 3739243 w 3920869"/>
              <a:gd name="connsiteY38" fmla="*/ 2237014 h 2269672"/>
              <a:gd name="connsiteX39" fmla="*/ 3788228 w 3920869"/>
              <a:gd name="connsiteY39" fmla="*/ 2204357 h 2269672"/>
              <a:gd name="connsiteX40" fmla="*/ 3918857 w 3920869"/>
              <a:gd name="connsiteY40" fmla="*/ 2171700 h 2269672"/>
              <a:gd name="connsiteX41" fmla="*/ 3918857 w 3920869"/>
              <a:gd name="connsiteY41" fmla="*/ 2155372 h 226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20869" h="2269672">
                <a:moveTo>
                  <a:pt x="0" y="0"/>
                </a:moveTo>
                <a:cubicBezTo>
                  <a:pt x="54428" y="43543"/>
                  <a:pt x="121463" y="74867"/>
                  <a:pt x="163285" y="130629"/>
                </a:cubicBezTo>
                <a:cubicBezTo>
                  <a:pt x="179614" y="152400"/>
                  <a:pt x="191608" y="178232"/>
                  <a:pt x="212271" y="195943"/>
                </a:cubicBezTo>
                <a:cubicBezTo>
                  <a:pt x="230752" y="211784"/>
                  <a:pt x="256216" y="216944"/>
                  <a:pt x="277585" y="228600"/>
                </a:cubicBezTo>
                <a:cubicBezTo>
                  <a:pt x="316109" y="249613"/>
                  <a:pt x="357103" y="267159"/>
                  <a:pt x="391885" y="293914"/>
                </a:cubicBezTo>
                <a:cubicBezTo>
                  <a:pt x="428492" y="322073"/>
                  <a:pt x="453401" y="363532"/>
                  <a:pt x="489857" y="391886"/>
                </a:cubicBezTo>
                <a:cubicBezTo>
                  <a:pt x="503443" y="402453"/>
                  <a:pt x="523448" y="400517"/>
                  <a:pt x="538843" y="408214"/>
                </a:cubicBezTo>
                <a:cubicBezTo>
                  <a:pt x="761282" y="519434"/>
                  <a:pt x="494372" y="396799"/>
                  <a:pt x="685800" y="506186"/>
                </a:cubicBezTo>
                <a:cubicBezTo>
                  <a:pt x="700744" y="514725"/>
                  <a:pt x="718457" y="517071"/>
                  <a:pt x="734785" y="522514"/>
                </a:cubicBezTo>
                <a:cubicBezTo>
                  <a:pt x="858129" y="676693"/>
                  <a:pt x="732030" y="542449"/>
                  <a:pt x="898071" y="653143"/>
                </a:cubicBezTo>
                <a:cubicBezTo>
                  <a:pt x="933442" y="676723"/>
                  <a:pt x="962035" y="709280"/>
                  <a:pt x="996043" y="734786"/>
                </a:cubicBezTo>
                <a:cubicBezTo>
                  <a:pt x="1027442" y="758335"/>
                  <a:pt x="1066261" y="772347"/>
                  <a:pt x="1094014" y="800100"/>
                </a:cubicBezTo>
                <a:cubicBezTo>
                  <a:pt x="1144467" y="850553"/>
                  <a:pt x="1145476" y="856180"/>
                  <a:pt x="1208314" y="898072"/>
                </a:cubicBezTo>
                <a:cubicBezTo>
                  <a:pt x="1322712" y="974337"/>
                  <a:pt x="1253701" y="918827"/>
                  <a:pt x="1338943" y="979714"/>
                </a:cubicBezTo>
                <a:cubicBezTo>
                  <a:pt x="1361088" y="995532"/>
                  <a:pt x="1380628" y="1015198"/>
                  <a:pt x="1404257" y="1028700"/>
                </a:cubicBezTo>
                <a:cubicBezTo>
                  <a:pt x="1419201" y="1037240"/>
                  <a:pt x="1438197" y="1036670"/>
                  <a:pt x="1453243" y="1045029"/>
                </a:cubicBezTo>
                <a:cubicBezTo>
                  <a:pt x="1487553" y="1064090"/>
                  <a:pt x="1518557" y="1088572"/>
                  <a:pt x="1551214" y="1110343"/>
                </a:cubicBezTo>
                <a:cubicBezTo>
                  <a:pt x="1567543" y="1121229"/>
                  <a:pt x="1586323" y="1129123"/>
                  <a:pt x="1600200" y="1143000"/>
                </a:cubicBezTo>
                <a:lnTo>
                  <a:pt x="1649185" y="1191986"/>
                </a:lnTo>
                <a:cubicBezTo>
                  <a:pt x="1654628" y="1208315"/>
                  <a:pt x="1663743" y="1223851"/>
                  <a:pt x="1665514" y="1240972"/>
                </a:cubicBezTo>
                <a:cubicBezTo>
                  <a:pt x="1680119" y="1382151"/>
                  <a:pt x="1666909" y="1527068"/>
                  <a:pt x="1698171" y="1665514"/>
                </a:cubicBezTo>
                <a:cubicBezTo>
                  <a:pt x="1706648" y="1703056"/>
                  <a:pt x="1758465" y="1715134"/>
                  <a:pt x="1779814" y="1747157"/>
                </a:cubicBezTo>
                <a:cubicBezTo>
                  <a:pt x="1790700" y="1763486"/>
                  <a:pt x="1795829" y="1785742"/>
                  <a:pt x="1812471" y="1796143"/>
                </a:cubicBezTo>
                <a:cubicBezTo>
                  <a:pt x="1841662" y="1814388"/>
                  <a:pt x="1877786" y="1817914"/>
                  <a:pt x="1910443" y="1828800"/>
                </a:cubicBezTo>
                <a:cubicBezTo>
                  <a:pt x="1926771" y="1834243"/>
                  <a:pt x="1945107" y="1835582"/>
                  <a:pt x="1959428" y="1845129"/>
                </a:cubicBezTo>
                <a:cubicBezTo>
                  <a:pt x="1975757" y="1856015"/>
                  <a:pt x="1990376" y="1870056"/>
                  <a:pt x="2008414" y="1877786"/>
                </a:cubicBezTo>
                <a:cubicBezTo>
                  <a:pt x="2039413" y="1891071"/>
                  <a:pt x="2149604" y="1906760"/>
                  <a:pt x="2171700" y="1910443"/>
                </a:cubicBezTo>
                <a:cubicBezTo>
                  <a:pt x="2319835" y="1959823"/>
                  <a:pt x="2168933" y="1914295"/>
                  <a:pt x="2514600" y="1943100"/>
                </a:cubicBezTo>
                <a:cubicBezTo>
                  <a:pt x="2547593" y="1945849"/>
                  <a:pt x="2579848" y="1954395"/>
                  <a:pt x="2612571" y="1959429"/>
                </a:cubicBezTo>
                <a:cubicBezTo>
                  <a:pt x="2650610" y="1965281"/>
                  <a:pt x="2688771" y="1970314"/>
                  <a:pt x="2726871" y="1975757"/>
                </a:cubicBezTo>
                <a:cubicBezTo>
                  <a:pt x="2743200" y="1981200"/>
                  <a:pt x="2760462" y="1984389"/>
                  <a:pt x="2775857" y="1992086"/>
                </a:cubicBezTo>
                <a:cubicBezTo>
                  <a:pt x="2793410" y="2000862"/>
                  <a:pt x="2806910" y="2016773"/>
                  <a:pt x="2824843" y="2024743"/>
                </a:cubicBezTo>
                <a:cubicBezTo>
                  <a:pt x="2856300" y="2038724"/>
                  <a:pt x="2922814" y="2057400"/>
                  <a:pt x="2922814" y="2057400"/>
                </a:cubicBezTo>
                <a:cubicBezTo>
                  <a:pt x="2955471" y="2079171"/>
                  <a:pt x="2993032" y="2094961"/>
                  <a:pt x="3020785" y="2122714"/>
                </a:cubicBezTo>
                <a:cubicBezTo>
                  <a:pt x="3047928" y="2149857"/>
                  <a:pt x="3065352" y="2171551"/>
                  <a:pt x="3102428" y="2188029"/>
                </a:cubicBezTo>
                <a:cubicBezTo>
                  <a:pt x="3133885" y="2202010"/>
                  <a:pt x="3171758" y="2201591"/>
                  <a:pt x="3200400" y="2220686"/>
                </a:cubicBezTo>
                <a:cubicBezTo>
                  <a:pt x="3263706" y="2262891"/>
                  <a:pt x="3230768" y="2247137"/>
                  <a:pt x="3298371" y="2269672"/>
                </a:cubicBezTo>
                <a:cubicBezTo>
                  <a:pt x="3412671" y="2264229"/>
                  <a:pt x="3527154" y="2261796"/>
                  <a:pt x="3641271" y="2253343"/>
                </a:cubicBezTo>
                <a:cubicBezTo>
                  <a:pt x="3674288" y="2250897"/>
                  <a:pt x="3707834" y="2247484"/>
                  <a:pt x="3739243" y="2237014"/>
                </a:cubicBezTo>
                <a:cubicBezTo>
                  <a:pt x="3757860" y="2230808"/>
                  <a:pt x="3769853" y="2211247"/>
                  <a:pt x="3788228" y="2204357"/>
                </a:cubicBezTo>
                <a:cubicBezTo>
                  <a:pt x="3807078" y="2197288"/>
                  <a:pt x="3892952" y="2188970"/>
                  <a:pt x="3918857" y="2171700"/>
                </a:cubicBezTo>
                <a:cubicBezTo>
                  <a:pt x="3923386" y="2168681"/>
                  <a:pt x="3918857" y="2160815"/>
                  <a:pt x="3918857" y="2155372"/>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4501201-D3EC-4CB1-ACF4-AD9780456829}"/>
              </a:ext>
            </a:extLst>
          </p:cNvPr>
          <p:cNvSpPr/>
          <p:nvPr/>
        </p:nvSpPr>
        <p:spPr>
          <a:xfrm>
            <a:off x="7148876" y="2356338"/>
            <a:ext cx="624821" cy="2601687"/>
          </a:xfrm>
          <a:custGeom>
            <a:avLst/>
            <a:gdLst>
              <a:gd name="connsiteX0" fmla="*/ 163285 w 200844"/>
              <a:gd name="connsiteY0" fmla="*/ 1616529 h 1616529"/>
              <a:gd name="connsiteX1" fmla="*/ 130628 w 200844"/>
              <a:gd name="connsiteY1" fmla="*/ 1518557 h 1616529"/>
              <a:gd name="connsiteX2" fmla="*/ 97971 w 200844"/>
              <a:gd name="connsiteY2" fmla="*/ 1371600 h 1616529"/>
              <a:gd name="connsiteX3" fmla="*/ 65314 w 200844"/>
              <a:gd name="connsiteY3" fmla="*/ 1273629 h 1616529"/>
              <a:gd name="connsiteX4" fmla="*/ 48985 w 200844"/>
              <a:gd name="connsiteY4" fmla="*/ 1191986 h 1616529"/>
              <a:gd name="connsiteX5" fmla="*/ 0 w 200844"/>
              <a:gd name="connsiteY5" fmla="*/ 1110343 h 1616529"/>
              <a:gd name="connsiteX6" fmla="*/ 16328 w 200844"/>
              <a:gd name="connsiteY6" fmla="*/ 636814 h 1616529"/>
              <a:gd name="connsiteX7" fmla="*/ 48985 w 200844"/>
              <a:gd name="connsiteY7" fmla="*/ 538843 h 1616529"/>
              <a:gd name="connsiteX8" fmla="*/ 81643 w 200844"/>
              <a:gd name="connsiteY8" fmla="*/ 506186 h 1616529"/>
              <a:gd name="connsiteX9" fmla="*/ 114300 w 200844"/>
              <a:gd name="connsiteY9" fmla="*/ 391886 h 1616529"/>
              <a:gd name="connsiteX10" fmla="*/ 179614 w 200844"/>
              <a:gd name="connsiteY10" fmla="*/ 293914 h 1616529"/>
              <a:gd name="connsiteX11" fmla="*/ 195943 w 200844"/>
              <a:gd name="connsiteY11" fmla="*/ 0 h 161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844" h="1616529">
                <a:moveTo>
                  <a:pt x="163285" y="1616529"/>
                </a:moveTo>
                <a:cubicBezTo>
                  <a:pt x="152399" y="1583872"/>
                  <a:pt x="139685" y="1551768"/>
                  <a:pt x="130628" y="1518557"/>
                </a:cubicBezTo>
                <a:cubicBezTo>
                  <a:pt x="84014" y="1347635"/>
                  <a:pt x="141962" y="1518236"/>
                  <a:pt x="97971" y="1371600"/>
                </a:cubicBezTo>
                <a:cubicBezTo>
                  <a:pt x="88079" y="1338628"/>
                  <a:pt x="74371" y="1306840"/>
                  <a:pt x="65314" y="1273629"/>
                </a:cubicBezTo>
                <a:cubicBezTo>
                  <a:pt x="58012" y="1246854"/>
                  <a:pt x="59292" y="1217754"/>
                  <a:pt x="48985" y="1191986"/>
                </a:cubicBezTo>
                <a:cubicBezTo>
                  <a:pt x="37198" y="1162519"/>
                  <a:pt x="16328" y="1137557"/>
                  <a:pt x="0" y="1110343"/>
                </a:cubicBezTo>
                <a:cubicBezTo>
                  <a:pt x="5443" y="952500"/>
                  <a:pt x="2840" y="794174"/>
                  <a:pt x="16328" y="636814"/>
                </a:cubicBezTo>
                <a:cubicBezTo>
                  <a:pt x="19268" y="602516"/>
                  <a:pt x="24644" y="563184"/>
                  <a:pt x="48985" y="538843"/>
                </a:cubicBezTo>
                <a:lnTo>
                  <a:pt x="81643" y="506186"/>
                </a:lnTo>
                <a:cubicBezTo>
                  <a:pt x="85487" y="490808"/>
                  <a:pt x="103651" y="411055"/>
                  <a:pt x="114300" y="391886"/>
                </a:cubicBezTo>
                <a:cubicBezTo>
                  <a:pt x="133361" y="357576"/>
                  <a:pt x="179614" y="293914"/>
                  <a:pt x="179614" y="293914"/>
                </a:cubicBezTo>
                <a:cubicBezTo>
                  <a:pt x="214425" y="154675"/>
                  <a:pt x="195943" y="251041"/>
                  <a:pt x="195943"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44F1A5-A514-423C-B113-8FEA9F1964FB}"/>
              </a:ext>
            </a:extLst>
          </p:cNvPr>
          <p:cNvSpPr txBox="1"/>
          <p:nvPr/>
        </p:nvSpPr>
        <p:spPr>
          <a:xfrm rot="2018945">
            <a:off x="3938596" y="3285861"/>
            <a:ext cx="2452082" cy="461665"/>
          </a:xfrm>
          <a:prstGeom prst="rect">
            <a:avLst/>
          </a:prstGeom>
          <a:noFill/>
        </p:spPr>
        <p:txBody>
          <a:bodyPr wrap="none" rtlCol="0">
            <a:spAutoFit/>
          </a:bodyPr>
          <a:lstStyle/>
          <a:p>
            <a:r>
              <a:rPr lang="en-US" sz="2400" dirty="0"/>
              <a:t>Salamander Creek</a:t>
            </a:r>
          </a:p>
        </p:txBody>
      </p:sp>
      <p:sp>
        <p:nvSpPr>
          <p:cNvPr id="11" name="TextBox 10">
            <a:extLst>
              <a:ext uri="{FF2B5EF4-FFF2-40B4-BE49-F238E27FC236}">
                <a16:creationId xmlns:a16="http://schemas.microsoft.com/office/drawing/2014/main" id="{4D773BB4-0C91-4E20-B556-B868F0264CFF}"/>
              </a:ext>
            </a:extLst>
          </p:cNvPr>
          <p:cNvSpPr txBox="1"/>
          <p:nvPr/>
        </p:nvSpPr>
        <p:spPr>
          <a:xfrm rot="5400000">
            <a:off x="6927888" y="3561247"/>
            <a:ext cx="1463157" cy="461665"/>
          </a:xfrm>
          <a:prstGeom prst="rect">
            <a:avLst/>
          </a:prstGeom>
          <a:noFill/>
        </p:spPr>
        <p:txBody>
          <a:bodyPr wrap="none" rtlCol="0">
            <a:spAutoFit/>
          </a:bodyPr>
          <a:lstStyle/>
          <a:p>
            <a:r>
              <a:rPr lang="en-US" sz="2400" dirty="0"/>
              <a:t>Red Brook</a:t>
            </a:r>
          </a:p>
        </p:txBody>
      </p:sp>
      <p:sp>
        <p:nvSpPr>
          <p:cNvPr id="12" name="TextBox 11">
            <a:extLst>
              <a:ext uri="{FF2B5EF4-FFF2-40B4-BE49-F238E27FC236}">
                <a16:creationId xmlns:a16="http://schemas.microsoft.com/office/drawing/2014/main" id="{19D7BCB4-B4E7-4F6E-AAFE-F0F935745366}"/>
              </a:ext>
            </a:extLst>
          </p:cNvPr>
          <p:cNvSpPr txBox="1"/>
          <p:nvPr/>
        </p:nvSpPr>
        <p:spPr>
          <a:xfrm rot="1884956">
            <a:off x="1639698" y="3036982"/>
            <a:ext cx="1511119" cy="461665"/>
          </a:xfrm>
          <a:prstGeom prst="rect">
            <a:avLst/>
          </a:prstGeom>
          <a:noFill/>
        </p:spPr>
        <p:txBody>
          <a:bodyPr wrap="none" rtlCol="0">
            <a:spAutoFit/>
          </a:bodyPr>
          <a:lstStyle/>
          <a:p>
            <a:r>
              <a:rPr lang="en-US" sz="2400" dirty="0"/>
              <a:t>Green Run</a:t>
            </a:r>
          </a:p>
        </p:txBody>
      </p:sp>
      <p:pic>
        <p:nvPicPr>
          <p:cNvPr id="13" name="Graphic 1" descr="Cow">
            <a:extLst>
              <a:ext uri="{FF2B5EF4-FFF2-40B4-BE49-F238E27FC236}">
                <a16:creationId xmlns:a16="http://schemas.microsoft.com/office/drawing/2014/main" id="{47B9E1CB-508E-4DF4-AD75-A9483C8E3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4685" y="4182638"/>
            <a:ext cx="457200" cy="457200"/>
          </a:xfrm>
          <a:prstGeom prst="rect">
            <a:avLst/>
          </a:prstGeom>
        </p:spPr>
      </p:pic>
      <p:pic>
        <p:nvPicPr>
          <p:cNvPr id="15" name="Graphic 2" descr="Goat">
            <a:extLst>
              <a:ext uri="{FF2B5EF4-FFF2-40B4-BE49-F238E27FC236}">
                <a16:creationId xmlns:a16="http://schemas.microsoft.com/office/drawing/2014/main" id="{B049A4A0-C4CB-4906-BED9-CA300C33C5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4237" y="3609252"/>
            <a:ext cx="457200" cy="457200"/>
          </a:xfrm>
          <a:prstGeom prst="rect">
            <a:avLst/>
          </a:prstGeom>
        </p:spPr>
      </p:pic>
      <p:pic>
        <p:nvPicPr>
          <p:cNvPr id="16" name="Graphic 7" descr="Barn">
            <a:extLst>
              <a:ext uri="{FF2B5EF4-FFF2-40B4-BE49-F238E27FC236}">
                <a16:creationId xmlns:a16="http://schemas.microsoft.com/office/drawing/2014/main" id="{C0318EEA-ADE0-4A35-B7E9-052D72EBA0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5206" y="3798146"/>
            <a:ext cx="457200" cy="457200"/>
          </a:xfrm>
          <a:prstGeom prst="rect">
            <a:avLst/>
          </a:prstGeom>
        </p:spPr>
      </p:pic>
      <p:pic>
        <p:nvPicPr>
          <p:cNvPr id="17" name="Graphic 1" descr="Cow">
            <a:extLst>
              <a:ext uri="{FF2B5EF4-FFF2-40B4-BE49-F238E27FC236}">
                <a16:creationId xmlns:a16="http://schemas.microsoft.com/office/drawing/2014/main" id="{1B440871-01F2-479B-9E8A-7BB1B9A3D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8962" y="3672287"/>
            <a:ext cx="457200" cy="457200"/>
          </a:xfrm>
          <a:prstGeom prst="rect">
            <a:avLst/>
          </a:prstGeom>
        </p:spPr>
      </p:pic>
      <p:pic>
        <p:nvPicPr>
          <p:cNvPr id="18" name="Graphic 1" descr="Cow">
            <a:extLst>
              <a:ext uri="{FF2B5EF4-FFF2-40B4-BE49-F238E27FC236}">
                <a16:creationId xmlns:a16="http://schemas.microsoft.com/office/drawing/2014/main" id="{2C732494-41AD-420F-B6E2-347F6C5B2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715" y="3397119"/>
            <a:ext cx="457200" cy="457200"/>
          </a:xfrm>
          <a:prstGeom prst="rect">
            <a:avLst/>
          </a:prstGeom>
        </p:spPr>
      </p:pic>
      <p:pic>
        <p:nvPicPr>
          <p:cNvPr id="19" name="Graphic 2" descr="Goat">
            <a:extLst>
              <a:ext uri="{FF2B5EF4-FFF2-40B4-BE49-F238E27FC236}">
                <a16:creationId xmlns:a16="http://schemas.microsoft.com/office/drawing/2014/main" id="{FE52B839-71B4-4004-88F7-E690F54FEE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198" y="3368114"/>
            <a:ext cx="457200" cy="457200"/>
          </a:xfrm>
          <a:prstGeom prst="rect">
            <a:avLst/>
          </a:prstGeom>
        </p:spPr>
      </p:pic>
      <p:pic>
        <p:nvPicPr>
          <p:cNvPr id="20" name="Graphic 14" descr="Fir tree">
            <a:extLst>
              <a:ext uri="{FF2B5EF4-FFF2-40B4-BE49-F238E27FC236}">
                <a16:creationId xmlns:a16="http://schemas.microsoft.com/office/drawing/2014/main" id="{CCA907BB-DBF7-4319-B01E-74F392ADE5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0034" y="2258434"/>
            <a:ext cx="457200" cy="457200"/>
          </a:xfrm>
          <a:prstGeom prst="rect">
            <a:avLst/>
          </a:prstGeom>
        </p:spPr>
      </p:pic>
      <p:pic>
        <p:nvPicPr>
          <p:cNvPr id="21" name="Graphic 14" descr="Fir tree">
            <a:extLst>
              <a:ext uri="{FF2B5EF4-FFF2-40B4-BE49-F238E27FC236}">
                <a16:creationId xmlns:a16="http://schemas.microsoft.com/office/drawing/2014/main" id="{5B4DB481-1487-4233-9A4E-4F9F3E4ABA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18500" y="1989237"/>
            <a:ext cx="457200" cy="457200"/>
          </a:xfrm>
          <a:prstGeom prst="rect">
            <a:avLst/>
          </a:prstGeom>
        </p:spPr>
      </p:pic>
      <p:pic>
        <p:nvPicPr>
          <p:cNvPr id="22" name="Graphic 14" descr="Fir tree">
            <a:extLst>
              <a:ext uri="{FF2B5EF4-FFF2-40B4-BE49-F238E27FC236}">
                <a16:creationId xmlns:a16="http://schemas.microsoft.com/office/drawing/2014/main" id="{603D2A7A-BEC3-41B1-9FDF-08DE39BAA2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5445" y="2418136"/>
            <a:ext cx="457200" cy="457200"/>
          </a:xfrm>
          <a:prstGeom prst="rect">
            <a:avLst/>
          </a:prstGeom>
        </p:spPr>
      </p:pic>
      <p:pic>
        <p:nvPicPr>
          <p:cNvPr id="23" name="Graphic 14" descr="Fir tree">
            <a:extLst>
              <a:ext uri="{FF2B5EF4-FFF2-40B4-BE49-F238E27FC236}">
                <a16:creationId xmlns:a16="http://schemas.microsoft.com/office/drawing/2014/main" id="{8E9E19D5-65ED-465B-9113-D843A04B2C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35646" y="2694046"/>
            <a:ext cx="457200" cy="457200"/>
          </a:xfrm>
          <a:prstGeom prst="rect">
            <a:avLst/>
          </a:prstGeom>
        </p:spPr>
      </p:pic>
      <p:pic>
        <p:nvPicPr>
          <p:cNvPr id="24" name="Graphic 14" descr="Fir tree">
            <a:extLst>
              <a:ext uri="{FF2B5EF4-FFF2-40B4-BE49-F238E27FC236}">
                <a16:creationId xmlns:a16="http://schemas.microsoft.com/office/drawing/2014/main" id="{B77843A1-24EE-45FA-B80D-8BC6317D2F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73989" y="2352636"/>
            <a:ext cx="457200" cy="457200"/>
          </a:xfrm>
          <a:prstGeom prst="rect">
            <a:avLst/>
          </a:prstGeom>
        </p:spPr>
      </p:pic>
      <p:pic>
        <p:nvPicPr>
          <p:cNvPr id="25" name="Graphic 13" descr="Deciduous tree">
            <a:extLst>
              <a:ext uri="{FF2B5EF4-FFF2-40B4-BE49-F238E27FC236}">
                <a16:creationId xmlns:a16="http://schemas.microsoft.com/office/drawing/2014/main" id="{39DF9DA0-5244-4AF1-BCC1-6817081571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17379" y="1783339"/>
            <a:ext cx="457200" cy="457200"/>
          </a:xfrm>
          <a:prstGeom prst="rect">
            <a:avLst/>
          </a:prstGeom>
        </p:spPr>
      </p:pic>
      <p:pic>
        <p:nvPicPr>
          <p:cNvPr id="26" name="Graphic 13" descr="Deciduous tree">
            <a:extLst>
              <a:ext uri="{FF2B5EF4-FFF2-40B4-BE49-F238E27FC236}">
                <a16:creationId xmlns:a16="http://schemas.microsoft.com/office/drawing/2014/main" id="{52857619-0A6F-44F9-B521-8C7FF3E27A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1144" y="2218948"/>
            <a:ext cx="457200" cy="457200"/>
          </a:xfrm>
          <a:prstGeom prst="rect">
            <a:avLst/>
          </a:prstGeom>
        </p:spPr>
      </p:pic>
      <p:pic>
        <p:nvPicPr>
          <p:cNvPr id="27" name="Graphic 13" descr="Deciduous tree">
            <a:extLst>
              <a:ext uri="{FF2B5EF4-FFF2-40B4-BE49-F238E27FC236}">
                <a16:creationId xmlns:a16="http://schemas.microsoft.com/office/drawing/2014/main" id="{907DBD8C-2519-4232-9A32-85BF325501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00712" y="2947396"/>
            <a:ext cx="457200" cy="457200"/>
          </a:xfrm>
          <a:prstGeom prst="rect">
            <a:avLst/>
          </a:prstGeom>
        </p:spPr>
      </p:pic>
      <p:pic>
        <p:nvPicPr>
          <p:cNvPr id="28" name="Graphic 13" descr="Deciduous tree">
            <a:extLst>
              <a:ext uri="{FF2B5EF4-FFF2-40B4-BE49-F238E27FC236}">
                <a16:creationId xmlns:a16="http://schemas.microsoft.com/office/drawing/2014/main" id="{F7BF5BDC-124D-48F9-B1A3-202A2E3EEA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16759" y="3355797"/>
            <a:ext cx="457200" cy="457200"/>
          </a:xfrm>
          <a:prstGeom prst="rect">
            <a:avLst/>
          </a:prstGeom>
        </p:spPr>
      </p:pic>
      <p:pic>
        <p:nvPicPr>
          <p:cNvPr id="29" name="Graphic 13" descr="Deciduous tree">
            <a:extLst>
              <a:ext uri="{FF2B5EF4-FFF2-40B4-BE49-F238E27FC236}">
                <a16:creationId xmlns:a16="http://schemas.microsoft.com/office/drawing/2014/main" id="{CD6E4C2E-2991-47E0-A3A1-E774477E2F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8736" y="3488673"/>
            <a:ext cx="457200" cy="457200"/>
          </a:xfrm>
          <a:prstGeom prst="rect">
            <a:avLst/>
          </a:prstGeom>
        </p:spPr>
      </p:pic>
      <p:pic>
        <p:nvPicPr>
          <p:cNvPr id="30" name="Graphic 13" descr="Deciduous tree">
            <a:extLst>
              <a:ext uri="{FF2B5EF4-FFF2-40B4-BE49-F238E27FC236}">
                <a16:creationId xmlns:a16="http://schemas.microsoft.com/office/drawing/2014/main" id="{A9704A58-D104-42F0-AA62-148096988B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07034" y="3431613"/>
            <a:ext cx="457200" cy="457200"/>
          </a:xfrm>
          <a:prstGeom prst="rect">
            <a:avLst/>
          </a:prstGeom>
        </p:spPr>
      </p:pic>
      <p:pic>
        <p:nvPicPr>
          <p:cNvPr id="31" name="Graphic 13" descr="Deciduous tree">
            <a:extLst>
              <a:ext uri="{FF2B5EF4-FFF2-40B4-BE49-F238E27FC236}">
                <a16:creationId xmlns:a16="http://schemas.microsoft.com/office/drawing/2014/main" id="{158DB91A-717D-46DD-9B72-F684A3F6273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37300" y="2576534"/>
            <a:ext cx="457200" cy="457200"/>
          </a:xfrm>
          <a:prstGeom prst="rect">
            <a:avLst/>
          </a:prstGeom>
        </p:spPr>
      </p:pic>
      <p:pic>
        <p:nvPicPr>
          <p:cNvPr id="32" name="Graphic 7" descr="Barn">
            <a:extLst>
              <a:ext uri="{FF2B5EF4-FFF2-40B4-BE49-F238E27FC236}">
                <a16:creationId xmlns:a16="http://schemas.microsoft.com/office/drawing/2014/main" id="{CA2EB35D-5F1C-4C1D-BD86-43AB6C2A29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0628" y="3192286"/>
            <a:ext cx="457200" cy="457200"/>
          </a:xfrm>
          <a:prstGeom prst="rect">
            <a:avLst/>
          </a:prstGeom>
        </p:spPr>
      </p:pic>
      <p:pic>
        <p:nvPicPr>
          <p:cNvPr id="33" name="Graphic 9" descr="House">
            <a:extLst>
              <a:ext uri="{FF2B5EF4-FFF2-40B4-BE49-F238E27FC236}">
                <a16:creationId xmlns:a16="http://schemas.microsoft.com/office/drawing/2014/main" id="{08D86EBA-39D1-4ED4-B54B-D2E3D9F54F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41877" y="5016833"/>
            <a:ext cx="274320" cy="274320"/>
          </a:xfrm>
          <a:prstGeom prst="rect">
            <a:avLst/>
          </a:prstGeom>
        </p:spPr>
      </p:pic>
      <p:pic>
        <p:nvPicPr>
          <p:cNvPr id="34" name="Graphic 9" descr="House">
            <a:extLst>
              <a:ext uri="{FF2B5EF4-FFF2-40B4-BE49-F238E27FC236}">
                <a16:creationId xmlns:a16="http://schemas.microsoft.com/office/drawing/2014/main" id="{713C9201-0010-4F6E-B48D-3B246C847B0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79037" y="5509846"/>
            <a:ext cx="274320" cy="274320"/>
          </a:xfrm>
          <a:prstGeom prst="rect">
            <a:avLst/>
          </a:prstGeom>
        </p:spPr>
      </p:pic>
      <p:pic>
        <p:nvPicPr>
          <p:cNvPr id="35" name="Graphic 9" descr="House">
            <a:extLst>
              <a:ext uri="{FF2B5EF4-FFF2-40B4-BE49-F238E27FC236}">
                <a16:creationId xmlns:a16="http://schemas.microsoft.com/office/drawing/2014/main" id="{DF2C6E0B-7696-40F3-A009-0DF4CF6FC3F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6423" y="5153993"/>
            <a:ext cx="274320" cy="274320"/>
          </a:xfrm>
          <a:prstGeom prst="rect">
            <a:avLst/>
          </a:prstGeom>
        </p:spPr>
      </p:pic>
      <p:pic>
        <p:nvPicPr>
          <p:cNvPr id="36" name="Graphic 9" descr="House">
            <a:extLst>
              <a:ext uri="{FF2B5EF4-FFF2-40B4-BE49-F238E27FC236}">
                <a16:creationId xmlns:a16="http://schemas.microsoft.com/office/drawing/2014/main" id="{02184DBC-4993-4A9E-B49E-013D04E935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01787" y="5615266"/>
            <a:ext cx="274320" cy="274320"/>
          </a:xfrm>
          <a:prstGeom prst="rect">
            <a:avLst/>
          </a:prstGeom>
        </p:spPr>
      </p:pic>
      <p:pic>
        <p:nvPicPr>
          <p:cNvPr id="37" name="Graphic 9" descr="House">
            <a:extLst>
              <a:ext uri="{FF2B5EF4-FFF2-40B4-BE49-F238E27FC236}">
                <a16:creationId xmlns:a16="http://schemas.microsoft.com/office/drawing/2014/main" id="{B9A31C51-708C-4C3D-B263-9DD6C2E29A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047558" y="4907252"/>
            <a:ext cx="274320" cy="274320"/>
          </a:xfrm>
          <a:prstGeom prst="rect">
            <a:avLst/>
          </a:prstGeom>
        </p:spPr>
      </p:pic>
      <p:pic>
        <p:nvPicPr>
          <p:cNvPr id="38" name="Graphic 9" descr="House">
            <a:extLst>
              <a:ext uri="{FF2B5EF4-FFF2-40B4-BE49-F238E27FC236}">
                <a16:creationId xmlns:a16="http://schemas.microsoft.com/office/drawing/2014/main" id="{0459873C-1464-459F-8225-EE60E7C7D5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78805" y="4633167"/>
            <a:ext cx="274320" cy="274320"/>
          </a:xfrm>
          <a:prstGeom prst="rect">
            <a:avLst/>
          </a:prstGeom>
        </p:spPr>
      </p:pic>
      <p:pic>
        <p:nvPicPr>
          <p:cNvPr id="39" name="Graphic 9" descr="House">
            <a:extLst>
              <a:ext uri="{FF2B5EF4-FFF2-40B4-BE49-F238E27FC236}">
                <a16:creationId xmlns:a16="http://schemas.microsoft.com/office/drawing/2014/main" id="{DA676225-3AD6-4BC0-BBB4-482B8FB05F1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66296" y="5055929"/>
            <a:ext cx="274320" cy="274320"/>
          </a:xfrm>
          <a:prstGeom prst="rect">
            <a:avLst/>
          </a:prstGeom>
        </p:spPr>
      </p:pic>
      <p:pic>
        <p:nvPicPr>
          <p:cNvPr id="40" name="Graphic 9" descr="House">
            <a:extLst>
              <a:ext uri="{FF2B5EF4-FFF2-40B4-BE49-F238E27FC236}">
                <a16:creationId xmlns:a16="http://schemas.microsoft.com/office/drawing/2014/main" id="{4B9D959E-FC3F-4408-BA0D-7CBC0E6CBC2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17733" y="5076089"/>
            <a:ext cx="274320" cy="274320"/>
          </a:xfrm>
          <a:prstGeom prst="rect">
            <a:avLst/>
          </a:prstGeom>
        </p:spPr>
      </p:pic>
      <p:pic>
        <p:nvPicPr>
          <p:cNvPr id="41" name="Graphic 9" descr="House">
            <a:extLst>
              <a:ext uri="{FF2B5EF4-FFF2-40B4-BE49-F238E27FC236}">
                <a16:creationId xmlns:a16="http://schemas.microsoft.com/office/drawing/2014/main" id="{F2C4F99A-13B2-4D5C-AF1B-16F6AE79D8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89573" y="4718395"/>
            <a:ext cx="274320" cy="274320"/>
          </a:xfrm>
          <a:prstGeom prst="rect">
            <a:avLst/>
          </a:prstGeom>
        </p:spPr>
      </p:pic>
      <p:pic>
        <p:nvPicPr>
          <p:cNvPr id="42" name="Graphic 9" descr="House">
            <a:extLst>
              <a:ext uri="{FF2B5EF4-FFF2-40B4-BE49-F238E27FC236}">
                <a16:creationId xmlns:a16="http://schemas.microsoft.com/office/drawing/2014/main" id="{3C02693D-5D3F-4A02-BB67-AFDABE919B1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79337" y="4628635"/>
            <a:ext cx="274320" cy="274320"/>
          </a:xfrm>
          <a:prstGeom prst="rect">
            <a:avLst/>
          </a:prstGeom>
        </p:spPr>
      </p:pic>
      <p:pic>
        <p:nvPicPr>
          <p:cNvPr id="43" name="Graphic 9" descr="House">
            <a:extLst>
              <a:ext uri="{FF2B5EF4-FFF2-40B4-BE49-F238E27FC236}">
                <a16:creationId xmlns:a16="http://schemas.microsoft.com/office/drawing/2014/main" id="{957503C5-B86D-4CE2-944D-C8D4A669DD4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485253" y="2138928"/>
            <a:ext cx="274320" cy="274320"/>
          </a:xfrm>
          <a:prstGeom prst="rect">
            <a:avLst/>
          </a:prstGeom>
        </p:spPr>
      </p:pic>
      <p:pic>
        <p:nvPicPr>
          <p:cNvPr id="44" name="Graphic 9" descr="House">
            <a:extLst>
              <a:ext uri="{FF2B5EF4-FFF2-40B4-BE49-F238E27FC236}">
                <a16:creationId xmlns:a16="http://schemas.microsoft.com/office/drawing/2014/main" id="{488F6E36-1C3D-461E-9C5C-E5172FF656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26577" y="1757135"/>
            <a:ext cx="274320" cy="274320"/>
          </a:xfrm>
          <a:prstGeom prst="rect">
            <a:avLst/>
          </a:prstGeom>
        </p:spPr>
      </p:pic>
      <p:pic>
        <p:nvPicPr>
          <p:cNvPr id="45" name="Graphic 14" descr="Fir tree">
            <a:extLst>
              <a:ext uri="{FF2B5EF4-FFF2-40B4-BE49-F238E27FC236}">
                <a16:creationId xmlns:a16="http://schemas.microsoft.com/office/drawing/2014/main" id="{DAFA92C3-1B77-482A-A58C-4B0FC5EFB2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8156" y="2534639"/>
            <a:ext cx="457200" cy="457200"/>
          </a:xfrm>
          <a:prstGeom prst="rect">
            <a:avLst/>
          </a:prstGeom>
        </p:spPr>
      </p:pic>
      <p:pic>
        <p:nvPicPr>
          <p:cNvPr id="46" name="Graphic 14" descr="Fir tree">
            <a:extLst>
              <a:ext uri="{FF2B5EF4-FFF2-40B4-BE49-F238E27FC236}">
                <a16:creationId xmlns:a16="http://schemas.microsoft.com/office/drawing/2014/main" id="{54988593-E6E9-4056-8803-4DBDDE25FA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18044" y="3497948"/>
            <a:ext cx="457200" cy="457200"/>
          </a:xfrm>
          <a:prstGeom prst="rect">
            <a:avLst/>
          </a:prstGeom>
        </p:spPr>
      </p:pic>
      <p:pic>
        <p:nvPicPr>
          <p:cNvPr id="47" name="Graphic 14" descr="Fir tree">
            <a:extLst>
              <a:ext uri="{FF2B5EF4-FFF2-40B4-BE49-F238E27FC236}">
                <a16:creationId xmlns:a16="http://schemas.microsoft.com/office/drawing/2014/main" id="{09804176-B356-445F-8C76-3D8346A558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60190" y="2298362"/>
            <a:ext cx="457200" cy="457200"/>
          </a:xfrm>
          <a:prstGeom prst="rect">
            <a:avLst/>
          </a:prstGeom>
        </p:spPr>
      </p:pic>
      <p:pic>
        <p:nvPicPr>
          <p:cNvPr id="48" name="Graphic 15" descr="Factory">
            <a:extLst>
              <a:ext uri="{FF2B5EF4-FFF2-40B4-BE49-F238E27FC236}">
                <a16:creationId xmlns:a16="http://schemas.microsoft.com/office/drawing/2014/main" id="{D7302A33-5093-47FA-8233-E41BC38BD7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17733" y="4467485"/>
            <a:ext cx="457200" cy="457200"/>
          </a:xfrm>
          <a:prstGeom prst="rect">
            <a:avLst/>
          </a:prstGeom>
        </p:spPr>
      </p:pic>
      <p:pic>
        <p:nvPicPr>
          <p:cNvPr id="49" name="Graphic 16" descr="Schoolhouse">
            <a:extLst>
              <a:ext uri="{FF2B5EF4-FFF2-40B4-BE49-F238E27FC236}">
                <a16:creationId xmlns:a16="http://schemas.microsoft.com/office/drawing/2014/main" id="{81B24159-B040-417F-8359-0E95D36BB8F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341663" y="4696092"/>
            <a:ext cx="457200" cy="457200"/>
          </a:xfrm>
          <a:prstGeom prst="rect">
            <a:avLst/>
          </a:prstGeom>
        </p:spPr>
      </p:pic>
      <p:sp>
        <p:nvSpPr>
          <p:cNvPr id="51" name="Flowchart: Decision 50">
            <a:extLst>
              <a:ext uri="{FF2B5EF4-FFF2-40B4-BE49-F238E27FC236}">
                <a16:creationId xmlns:a16="http://schemas.microsoft.com/office/drawing/2014/main" id="{7372AE23-8719-480C-8206-B940942B94CF}"/>
              </a:ext>
            </a:extLst>
          </p:cNvPr>
          <p:cNvSpPr/>
          <p:nvPr/>
        </p:nvSpPr>
        <p:spPr>
          <a:xfrm>
            <a:off x="7292846" y="5590846"/>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2" name="Flowchart: Decision 51">
            <a:extLst>
              <a:ext uri="{FF2B5EF4-FFF2-40B4-BE49-F238E27FC236}">
                <a16:creationId xmlns:a16="http://schemas.microsoft.com/office/drawing/2014/main" id="{D6A0DA43-8149-41B9-A6DF-A2FB35183B3E}"/>
              </a:ext>
            </a:extLst>
          </p:cNvPr>
          <p:cNvSpPr/>
          <p:nvPr/>
        </p:nvSpPr>
        <p:spPr>
          <a:xfrm>
            <a:off x="6412782" y="5658309"/>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3" name="Flowchart: Decision 52">
            <a:extLst>
              <a:ext uri="{FF2B5EF4-FFF2-40B4-BE49-F238E27FC236}">
                <a16:creationId xmlns:a16="http://schemas.microsoft.com/office/drawing/2014/main" id="{6DC09192-D0B5-474E-A3BB-67ED5E7F3A80}"/>
              </a:ext>
            </a:extLst>
          </p:cNvPr>
          <p:cNvSpPr/>
          <p:nvPr/>
        </p:nvSpPr>
        <p:spPr>
          <a:xfrm>
            <a:off x="5780780" y="4665356"/>
            <a:ext cx="654692" cy="527733"/>
          </a:xfrm>
          <a:prstGeom prst="flowChartDecision">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4" name="Flowchart: Decision 53">
            <a:extLst>
              <a:ext uri="{FF2B5EF4-FFF2-40B4-BE49-F238E27FC236}">
                <a16:creationId xmlns:a16="http://schemas.microsoft.com/office/drawing/2014/main" id="{B8817EC2-C1EE-42E0-9B20-A775505DBAD1}"/>
              </a:ext>
            </a:extLst>
          </p:cNvPr>
          <p:cNvSpPr/>
          <p:nvPr/>
        </p:nvSpPr>
        <p:spPr>
          <a:xfrm>
            <a:off x="6353957" y="4958025"/>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0" name="Graphic 17" descr="Tractor">
            <a:extLst>
              <a:ext uri="{FF2B5EF4-FFF2-40B4-BE49-F238E27FC236}">
                <a16:creationId xmlns:a16="http://schemas.microsoft.com/office/drawing/2014/main" id="{FD8B669F-4E5A-4627-9D73-1D4C1767B90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46606" y="5005833"/>
            <a:ext cx="457200" cy="457200"/>
          </a:xfrm>
          <a:prstGeom prst="rect">
            <a:avLst/>
          </a:prstGeom>
        </p:spPr>
      </p:pic>
      <p:sp>
        <p:nvSpPr>
          <p:cNvPr id="55" name="Flowchart: Decision 54">
            <a:extLst>
              <a:ext uri="{FF2B5EF4-FFF2-40B4-BE49-F238E27FC236}">
                <a16:creationId xmlns:a16="http://schemas.microsoft.com/office/drawing/2014/main" id="{453A9A7B-7920-4A3F-AF23-913271426D9E}"/>
              </a:ext>
            </a:extLst>
          </p:cNvPr>
          <p:cNvSpPr/>
          <p:nvPr/>
        </p:nvSpPr>
        <p:spPr>
          <a:xfrm>
            <a:off x="5866009" y="5272643"/>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6" name="Flowchart: Decision 55">
            <a:extLst>
              <a:ext uri="{FF2B5EF4-FFF2-40B4-BE49-F238E27FC236}">
                <a16:creationId xmlns:a16="http://schemas.microsoft.com/office/drawing/2014/main" id="{055183FB-A50E-4A8F-A77A-FCB26B6F883B}"/>
              </a:ext>
            </a:extLst>
          </p:cNvPr>
          <p:cNvSpPr/>
          <p:nvPr/>
        </p:nvSpPr>
        <p:spPr>
          <a:xfrm>
            <a:off x="6835605" y="5350956"/>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7" name="Graphic 14" descr="Fir tree">
            <a:extLst>
              <a:ext uri="{FF2B5EF4-FFF2-40B4-BE49-F238E27FC236}">
                <a16:creationId xmlns:a16="http://schemas.microsoft.com/office/drawing/2014/main" id="{B3253816-C1F2-49F3-AECB-202F37DDD4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69883" y="1813745"/>
            <a:ext cx="457200" cy="457200"/>
          </a:xfrm>
          <a:prstGeom prst="rect">
            <a:avLst/>
          </a:prstGeom>
        </p:spPr>
      </p:pic>
      <p:pic>
        <p:nvPicPr>
          <p:cNvPr id="58" name="Graphic 14" descr="Fir tree">
            <a:extLst>
              <a:ext uri="{FF2B5EF4-FFF2-40B4-BE49-F238E27FC236}">
                <a16:creationId xmlns:a16="http://schemas.microsoft.com/office/drawing/2014/main" id="{7765ECB5-C932-4A14-B34D-6C2B5A6D7F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5957" y="2143816"/>
            <a:ext cx="457200" cy="457200"/>
          </a:xfrm>
          <a:prstGeom prst="rect">
            <a:avLst/>
          </a:prstGeom>
        </p:spPr>
      </p:pic>
      <p:pic>
        <p:nvPicPr>
          <p:cNvPr id="59" name="Graphic 14" descr="Fir tree">
            <a:extLst>
              <a:ext uri="{FF2B5EF4-FFF2-40B4-BE49-F238E27FC236}">
                <a16:creationId xmlns:a16="http://schemas.microsoft.com/office/drawing/2014/main" id="{325A1F8D-C6E9-4824-8644-33DD0FAD63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7476" y="1911815"/>
            <a:ext cx="457200" cy="457200"/>
          </a:xfrm>
          <a:prstGeom prst="rect">
            <a:avLst/>
          </a:prstGeom>
        </p:spPr>
      </p:pic>
      <p:pic>
        <p:nvPicPr>
          <p:cNvPr id="60" name="Graphic 15" descr="Factory">
            <a:extLst>
              <a:ext uri="{FF2B5EF4-FFF2-40B4-BE49-F238E27FC236}">
                <a16:creationId xmlns:a16="http://schemas.microsoft.com/office/drawing/2014/main" id="{6EC9FC19-FC0F-41B6-A801-E99B0DD04A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01346" y="5321746"/>
            <a:ext cx="457200" cy="457200"/>
          </a:xfrm>
          <a:prstGeom prst="rect">
            <a:avLst/>
          </a:prstGeom>
        </p:spPr>
      </p:pic>
      <p:pic>
        <p:nvPicPr>
          <p:cNvPr id="61" name="Graphic 9" descr="House">
            <a:extLst>
              <a:ext uri="{FF2B5EF4-FFF2-40B4-BE49-F238E27FC236}">
                <a16:creationId xmlns:a16="http://schemas.microsoft.com/office/drawing/2014/main" id="{399B08BA-1F26-4453-A874-8C7D4CD0C7E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92883" y="5498446"/>
            <a:ext cx="274320" cy="274320"/>
          </a:xfrm>
          <a:prstGeom prst="rect">
            <a:avLst/>
          </a:prstGeom>
        </p:spPr>
      </p:pic>
      <p:pic>
        <p:nvPicPr>
          <p:cNvPr id="62" name="Graphic 13" descr="Deciduous tree">
            <a:extLst>
              <a:ext uri="{FF2B5EF4-FFF2-40B4-BE49-F238E27FC236}">
                <a16:creationId xmlns:a16="http://schemas.microsoft.com/office/drawing/2014/main" id="{EAD6D67D-DEDC-4089-B2FC-E8046674DD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81942" y="2327326"/>
            <a:ext cx="457200" cy="457200"/>
          </a:xfrm>
          <a:prstGeom prst="rect">
            <a:avLst/>
          </a:prstGeom>
        </p:spPr>
      </p:pic>
      <p:pic>
        <p:nvPicPr>
          <p:cNvPr id="63" name="Graphic 13" descr="Deciduous tree">
            <a:extLst>
              <a:ext uri="{FF2B5EF4-FFF2-40B4-BE49-F238E27FC236}">
                <a16:creationId xmlns:a16="http://schemas.microsoft.com/office/drawing/2014/main" id="{48311747-35C9-43B5-B162-643E14D0480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88009" y="2774940"/>
            <a:ext cx="457200" cy="457200"/>
          </a:xfrm>
          <a:prstGeom prst="rect">
            <a:avLst/>
          </a:prstGeom>
        </p:spPr>
      </p:pic>
      <p:pic>
        <p:nvPicPr>
          <p:cNvPr id="64" name="Graphic 14" descr="Fir tree">
            <a:extLst>
              <a:ext uri="{FF2B5EF4-FFF2-40B4-BE49-F238E27FC236}">
                <a16:creationId xmlns:a16="http://schemas.microsoft.com/office/drawing/2014/main" id="{B45E946E-4C54-4E2E-BBF4-12D58EE436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6810" y="2878435"/>
            <a:ext cx="457200" cy="457200"/>
          </a:xfrm>
          <a:prstGeom prst="rect">
            <a:avLst/>
          </a:prstGeom>
        </p:spPr>
      </p:pic>
      <p:sp>
        <p:nvSpPr>
          <p:cNvPr id="5" name="Speech Bubble: Rectangle 4">
            <a:extLst>
              <a:ext uri="{FF2B5EF4-FFF2-40B4-BE49-F238E27FC236}">
                <a16:creationId xmlns:a16="http://schemas.microsoft.com/office/drawing/2014/main" id="{32E5DB59-6389-48A7-8D4F-78109972EE4C}"/>
              </a:ext>
            </a:extLst>
          </p:cNvPr>
          <p:cNvSpPr/>
          <p:nvPr/>
        </p:nvSpPr>
        <p:spPr>
          <a:xfrm>
            <a:off x="8991709" y="2198025"/>
            <a:ext cx="1477685" cy="501433"/>
          </a:xfrm>
          <a:prstGeom prst="wedgeRectCallout">
            <a:avLst>
              <a:gd name="adj1" fmla="val -58700"/>
              <a:gd name="adj2" fmla="val 1632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Reservation Boundary</a:t>
            </a:r>
          </a:p>
        </p:txBody>
      </p:sp>
    </p:spTree>
    <p:extLst>
      <p:ext uri="{BB962C8B-B14F-4D97-AF65-F5344CB8AC3E}">
        <p14:creationId xmlns:p14="http://schemas.microsoft.com/office/powerpoint/2010/main" val="345251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242962" y="-368493"/>
            <a:ext cx="1170607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US" sz="4000" dirty="0"/>
              <a:t>Beneficial Uses Designated for the Three Tribal Creeks</a:t>
            </a:r>
            <a:endParaRPr dirty="0"/>
          </a:p>
        </p:txBody>
      </p:sp>
      <p:graphicFrame>
        <p:nvGraphicFramePr>
          <p:cNvPr id="204" name="Google Shape;204;p8"/>
          <p:cNvGraphicFramePr/>
          <p:nvPr/>
        </p:nvGraphicFramePr>
        <p:xfrm>
          <a:off x="80252" y="615875"/>
          <a:ext cx="12043500" cy="6318545"/>
        </p:xfrm>
        <a:graphic>
          <a:graphicData uri="http://schemas.openxmlformats.org/drawingml/2006/table">
            <a:tbl>
              <a:tblPr firstRow="1" bandRow="1">
                <a:noFill/>
                <a:tableStyleId>{94656C8E-CB28-49FC-AC16-F975BBA54865}</a:tableStyleId>
              </a:tblPr>
              <a:tblGrid>
                <a:gridCol w="2076375">
                  <a:extLst>
                    <a:ext uri="{9D8B030D-6E8A-4147-A177-3AD203B41FA5}">
                      <a16:colId xmlns:a16="http://schemas.microsoft.com/office/drawing/2014/main" val="20000"/>
                    </a:ext>
                  </a:extLst>
                </a:gridCol>
                <a:gridCol w="4684350">
                  <a:extLst>
                    <a:ext uri="{9D8B030D-6E8A-4147-A177-3AD203B41FA5}">
                      <a16:colId xmlns:a16="http://schemas.microsoft.com/office/drawing/2014/main" val="20001"/>
                    </a:ext>
                  </a:extLst>
                </a:gridCol>
                <a:gridCol w="2404350">
                  <a:extLst>
                    <a:ext uri="{9D8B030D-6E8A-4147-A177-3AD203B41FA5}">
                      <a16:colId xmlns:a16="http://schemas.microsoft.com/office/drawing/2014/main" val="20002"/>
                    </a:ext>
                  </a:extLst>
                </a:gridCol>
                <a:gridCol w="1423275">
                  <a:extLst>
                    <a:ext uri="{9D8B030D-6E8A-4147-A177-3AD203B41FA5}">
                      <a16:colId xmlns:a16="http://schemas.microsoft.com/office/drawing/2014/main" val="20003"/>
                    </a:ext>
                  </a:extLst>
                </a:gridCol>
                <a:gridCol w="1455150">
                  <a:extLst>
                    <a:ext uri="{9D8B030D-6E8A-4147-A177-3AD203B41FA5}">
                      <a16:colId xmlns:a16="http://schemas.microsoft.com/office/drawing/2014/main" val="20004"/>
                    </a:ext>
                  </a:extLst>
                </a:gridCol>
              </a:tblGrid>
              <a:tr h="1073925">
                <a:tc>
                  <a:txBody>
                    <a:bodyPr/>
                    <a:lstStyle/>
                    <a:p>
                      <a:pPr marL="0" marR="0" lvl="0" indent="0" algn="l" rtl="0">
                        <a:spcBef>
                          <a:spcPts val="0"/>
                        </a:spcBef>
                        <a:spcAft>
                          <a:spcPts val="0"/>
                        </a:spcAft>
                        <a:buNone/>
                      </a:pPr>
                      <a:r>
                        <a:rPr lang="en-US" sz="3200" u="none" strike="noStrike" cap="none" dirty="0"/>
                        <a:t>Type</a:t>
                      </a:r>
                      <a:endParaRPr dirty="0"/>
                    </a:p>
                  </a:txBody>
                  <a:tcPr marL="91450" marR="91450" marT="45725" marB="45725"/>
                </a:tc>
                <a:tc>
                  <a:txBody>
                    <a:bodyPr/>
                    <a:lstStyle/>
                    <a:p>
                      <a:pPr marL="0" marR="0" lvl="0" indent="0" algn="l" rtl="0">
                        <a:lnSpc>
                          <a:spcPct val="100000"/>
                        </a:lnSpc>
                        <a:spcBef>
                          <a:spcPts val="0"/>
                        </a:spcBef>
                        <a:spcAft>
                          <a:spcPts val="0"/>
                        </a:spcAft>
                        <a:buClr>
                          <a:schemeClr val="lt1"/>
                        </a:buClr>
                        <a:buSzPts val="3200"/>
                        <a:buFont typeface="Calibri"/>
                        <a:buNone/>
                      </a:pPr>
                      <a:r>
                        <a:rPr lang="en-US" sz="3200" dirty="0"/>
                        <a:t>Designated Use</a:t>
                      </a:r>
                      <a:endParaRPr dirty="0"/>
                    </a:p>
                    <a:p>
                      <a:pPr marL="0" marR="0" lvl="0" indent="0" algn="l" rtl="0">
                        <a:spcBef>
                          <a:spcPts val="0"/>
                        </a:spcBef>
                        <a:spcAft>
                          <a:spcPts val="0"/>
                        </a:spcAft>
                        <a:buNone/>
                      </a:pPr>
                      <a:endParaRPr sz="3200" dirty="0"/>
                    </a:p>
                  </a:txBody>
                  <a:tcPr marL="91450" marR="91450" marT="45725" marB="45725"/>
                </a:tc>
                <a:tc>
                  <a:txBody>
                    <a:bodyPr/>
                    <a:lstStyle/>
                    <a:p>
                      <a:pPr marL="0" marR="0" lvl="0" indent="0" algn="l" rtl="0">
                        <a:spcBef>
                          <a:spcPts val="0"/>
                        </a:spcBef>
                        <a:spcAft>
                          <a:spcPts val="0"/>
                        </a:spcAft>
                        <a:buNone/>
                      </a:pPr>
                      <a:r>
                        <a:rPr lang="en-US" sz="3200" dirty="0"/>
                        <a:t>Salamander Creek</a:t>
                      </a:r>
                      <a:endParaRPr dirty="0"/>
                    </a:p>
                  </a:txBody>
                  <a:tcPr marL="91450" marR="91450" marT="45725" marB="45725"/>
                </a:tc>
                <a:tc>
                  <a:txBody>
                    <a:bodyPr/>
                    <a:lstStyle/>
                    <a:p>
                      <a:pPr marL="0" marR="0" lvl="0" indent="0" algn="l" rtl="0">
                        <a:spcBef>
                          <a:spcPts val="0"/>
                        </a:spcBef>
                        <a:spcAft>
                          <a:spcPts val="0"/>
                        </a:spcAft>
                        <a:buNone/>
                      </a:pPr>
                      <a:r>
                        <a:rPr lang="en-US" sz="3200" dirty="0"/>
                        <a:t>Red Brook</a:t>
                      </a:r>
                      <a:endParaRPr dirty="0"/>
                    </a:p>
                  </a:txBody>
                  <a:tcPr marL="91450" marR="91450" marT="45725" marB="45725"/>
                </a:tc>
                <a:tc>
                  <a:txBody>
                    <a:bodyPr/>
                    <a:lstStyle/>
                    <a:p>
                      <a:pPr marL="0" marR="0" lvl="0" indent="0" algn="l" rtl="0">
                        <a:spcBef>
                          <a:spcPts val="0"/>
                        </a:spcBef>
                        <a:spcAft>
                          <a:spcPts val="0"/>
                        </a:spcAft>
                        <a:buNone/>
                      </a:pPr>
                      <a:r>
                        <a:rPr lang="en-US" sz="3200" dirty="0"/>
                        <a:t>Green Run</a:t>
                      </a:r>
                      <a:endParaRPr dirty="0"/>
                    </a:p>
                  </a:txBody>
                  <a:tcPr marL="91450" marR="91450" marT="45725" marB="45725"/>
                </a:tc>
                <a:extLst>
                  <a:ext uri="{0D108BD9-81ED-4DB2-BD59-A6C34878D82A}">
                    <a16:rowId xmlns:a16="http://schemas.microsoft.com/office/drawing/2014/main" val="10000"/>
                  </a:ext>
                </a:extLst>
              </a:tr>
              <a:tr h="636650">
                <a:tc rowSpan="3">
                  <a:txBody>
                    <a:bodyPr/>
                    <a:lstStyle/>
                    <a:p>
                      <a:pPr marL="0" marR="0" lvl="0" indent="0" algn="l" rtl="0">
                        <a:spcBef>
                          <a:spcPts val="0"/>
                        </a:spcBef>
                        <a:spcAft>
                          <a:spcPts val="0"/>
                        </a:spcAft>
                        <a:buNone/>
                      </a:pPr>
                      <a:r>
                        <a:rPr lang="en-US" sz="3200" dirty="0"/>
                        <a:t>Aquatic Life Support</a:t>
                      </a:r>
                      <a:endParaRPr dirty="0"/>
                    </a:p>
                  </a:txBody>
                  <a:tcPr marL="91450" marR="91450" marT="45725" marB="45725"/>
                </a:tc>
                <a:tc>
                  <a:txBody>
                    <a:bodyPr/>
                    <a:lstStyle/>
                    <a:p>
                      <a:pPr marL="0" marR="0" lvl="0" indent="0" algn="l" rtl="0">
                        <a:spcBef>
                          <a:spcPts val="0"/>
                        </a:spcBef>
                        <a:spcAft>
                          <a:spcPts val="0"/>
                        </a:spcAft>
                        <a:buNone/>
                      </a:pPr>
                      <a:r>
                        <a:rPr lang="en-US" sz="3200" dirty="0"/>
                        <a:t>Aquatic Life Other Than Fish</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1"/>
                  </a:ext>
                </a:extLst>
              </a:tr>
              <a:tr h="622200">
                <a:tc vMerge="1">
                  <a:txBody>
                    <a:bodyPr/>
                    <a:lstStyle/>
                    <a:p>
                      <a:endParaRPr lang="en-US"/>
                    </a:p>
                  </a:txBody>
                  <a:tcPr/>
                </a:tc>
                <a:tc>
                  <a:txBody>
                    <a:bodyPr/>
                    <a:lstStyle/>
                    <a:p>
                      <a:pPr marL="0" marR="0" lvl="0" indent="0" algn="l" rtl="0">
                        <a:spcBef>
                          <a:spcPts val="0"/>
                        </a:spcBef>
                        <a:spcAft>
                          <a:spcPts val="0"/>
                        </a:spcAft>
                        <a:buNone/>
                      </a:pPr>
                      <a:r>
                        <a:rPr lang="en-US" sz="3200" dirty="0"/>
                        <a:t>Coldwater Habitat</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extLst>
                  <a:ext uri="{0D108BD9-81ED-4DB2-BD59-A6C34878D82A}">
                    <a16:rowId xmlns:a16="http://schemas.microsoft.com/office/drawing/2014/main" val="10002"/>
                  </a:ext>
                </a:extLst>
              </a:tr>
              <a:tr h="622200">
                <a:tc vMerge="1">
                  <a:txBody>
                    <a:bodyPr/>
                    <a:lstStyle/>
                    <a:p>
                      <a:endParaRPr lang="en-US"/>
                    </a:p>
                  </a:txBody>
                  <a:tcPr/>
                </a:tc>
                <a:tc>
                  <a:txBody>
                    <a:bodyPr/>
                    <a:lstStyle/>
                    <a:p>
                      <a:pPr marL="0" marR="0" lvl="0" indent="0" algn="l" rtl="0">
                        <a:spcBef>
                          <a:spcPts val="0"/>
                        </a:spcBef>
                        <a:spcAft>
                          <a:spcPts val="0"/>
                        </a:spcAft>
                        <a:buNone/>
                      </a:pPr>
                      <a:r>
                        <a:rPr lang="en-US" sz="3200" dirty="0"/>
                        <a:t>Warmwater Habitat</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3"/>
                  </a:ext>
                </a:extLst>
              </a:tr>
              <a:tr h="622200">
                <a:tc>
                  <a:txBody>
                    <a:bodyPr/>
                    <a:lstStyle/>
                    <a:p>
                      <a:pPr marL="0" marR="0" lvl="0" indent="0" algn="l" rtl="0">
                        <a:spcBef>
                          <a:spcPts val="0"/>
                        </a:spcBef>
                        <a:spcAft>
                          <a:spcPts val="0"/>
                        </a:spcAft>
                        <a:buNone/>
                      </a:pPr>
                      <a:r>
                        <a:rPr lang="en-US" sz="3200" dirty="0"/>
                        <a:t>Recreation</a:t>
                      </a:r>
                      <a:endParaRPr dirty="0"/>
                    </a:p>
                  </a:txBody>
                  <a:tcPr marL="91450" marR="91450" marT="45725" marB="45725"/>
                </a:tc>
                <a:tc>
                  <a:txBody>
                    <a:bodyPr/>
                    <a:lstStyle/>
                    <a:p>
                      <a:pPr marL="0" marR="0" lvl="0" indent="0" algn="l" rtl="0">
                        <a:spcBef>
                          <a:spcPts val="0"/>
                        </a:spcBef>
                        <a:spcAft>
                          <a:spcPts val="0"/>
                        </a:spcAft>
                        <a:buNone/>
                      </a:pPr>
                      <a:r>
                        <a:rPr lang="en-US" sz="3200" dirty="0"/>
                        <a:t>Primary Contact</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extLst>
                  <a:ext uri="{0D108BD9-81ED-4DB2-BD59-A6C34878D82A}">
                    <a16:rowId xmlns:a16="http://schemas.microsoft.com/office/drawing/2014/main" val="10004"/>
                  </a:ext>
                </a:extLst>
              </a:tr>
              <a:tr h="622200">
                <a:tc rowSpan="3">
                  <a:txBody>
                    <a:bodyPr/>
                    <a:lstStyle/>
                    <a:p>
                      <a:pPr marL="0" marR="0" lvl="0" indent="0" algn="l" rtl="0">
                        <a:spcBef>
                          <a:spcPts val="0"/>
                        </a:spcBef>
                        <a:spcAft>
                          <a:spcPts val="0"/>
                        </a:spcAft>
                        <a:buNone/>
                      </a:pPr>
                      <a:r>
                        <a:rPr lang="en-US" sz="3200" dirty="0"/>
                        <a:t>Water Supply</a:t>
                      </a:r>
                      <a:endParaRPr dirty="0"/>
                    </a:p>
                  </a:txBody>
                  <a:tcPr marL="91450" marR="91450" marT="45725" marB="45725"/>
                </a:tc>
                <a:tc>
                  <a:txBody>
                    <a:bodyPr/>
                    <a:lstStyle/>
                    <a:p>
                      <a:pPr marL="0" marR="0" lvl="0" indent="0" algn="l" rtl="0">
                        <a:spcBef>
                          <a:spcPts val="0"/>
                        </a:spcBef>
                        <a:spcAft>
                          <a:spcPts val="0"/>
                        </a:spcAft>
                        <a:buNone/>
                      </a:pPr>
                      <a:r>
                        <a:rPr lang="en-US" sz="3200" dirty="0"/>
                        <a:t>Irrigation Water Supply</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5"/>
                  </a:ext>
                </a:extLst>
              </a:tr>
              <a:tr h="622200">
                <a:tc vMerge="1">
                  <a:txBody>
                    <a:bodyPr/>
                    <a:lstStyle/>
                    <a:p>
                      <a:endParaRPr lang="en-US"/>
                    </a:p>
                  </a:txBody>
                  <a:tcPr/>
                </a:tc>
                <a:tc>
                  <a:txBody>
                    <a:bodyPr/>
                    <a:lstStyle/>
                    <a:p>
                      <a:pPr marL="0" marR="0" lvl="0" indent="0" algn="l" rtl="0">
                        <a:spcBef>
                          <a:spcPts val="0"/>
                        </a:spcBef>
                        <a:spcAft>
                          <a:spcPts val="0"/>
                        </a:spcAft>
                        <a:buNone/>
                      </a:pPr>
                      <a:r>
                        <a:rPr lang="en-US" sz="3200" dirty="0"/>
                        <a:t>Livestock Water Supply</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6"/>
                  </a:ext>
                </a:extLst>
              </a:tr>
              <a:tr h="622200">
                <a:tc vMerge="1">
                  <a:txBody>
                    <a:bodyPr/>
                    <a:lstStyle/>
                    <a:p>
                      <a:endParaRPr lang="en-US"/>
                    </a:p>
                  </a:txBody>
                  <a:tcPr/>
                </a:tc>
                <a:tc>
                  <a:txBody>
                    <a:bodyPr/>
                    <a:lstStyle/>
                    <a:p>
                      <a:pPr marL="0" marR="0" lvl="0" indent="0" algn="l" rtl="0">
                        <a:spcBef>
                          <a:spcPts val="0"/>
                        </a:spcBef>
                        <a:spcAft>
                          <a:spcPts val="0"/>
                        </a:spcAft>
                        <a:buNone/>
                      </a:pPr>
                      <a:r>
                        <a:rPr lang="en-US" sz="3200" dirty="0"/>
                        <a:t>Public Drinking Water Supply</a:t>
                      </a:r>
                      <a:endParaRPr dirty="0"/>
                    </a:p>
                  </a:txBody>
                  <a:tcPr marL="91450" marR="91450" marT="45725" marB="45725"/>
                </a:tc>
                <a:tc>
                  <a:txBody>
                    <a:bodyPr/>
                    <a:lstStyle/>
                    <a:p>
                      <a:pPr marL="0" marR="0" lvl="0" indent="0" algn="ctr" rtl="0">
                        <a:spcBef>
                          <a:spcPts val="0"/>
                        </a:spcBef>
                        <a:spcAft>
                          <a:spcPts val="0"/>
                        </a:spcAft>
                        <a:buNone/>
                      </a:pPr>
                      <a:r>
                        <a:rPr lang="en-US" sz="3200" dirty="0"/>
                        <a:t>X</a:t>
                      </a:r>
                      <a:endParaRPr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592536" y="-239364"/>
            <a:ext cx="1095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Water Quality Parameters for Designated Uses</a:t>
            </a:r>
            <a:endParaRPr dirty="0"/>
          </a:p>
        </p:txBody>
      </p:sp>
      <p:graphicFrame>
        <p:nvGraphicFramePr>
          <p:cNvPr id="211" name="Google Shape;211;p9"/>
          <p:cNvGraphicFramePr/>
          <p:nvPr/>
        </p:nvGraphicFramePr>
        <p:xfrm>
          <a:off x="144443" y="1788086"/>
          <a:ext cx="11849750" cy="4823500"/>
        </p:xfrm>
        <a:graphic>
          <a:graphicData uri="http://schemas.openxmlformats.org/drawingml/2006/table">
            <a:tbl>
              <a:tblPr firstRow="1" bandRow="1">
                <a:noFill/>
                <a:tableStyleId>{94656C8E-CB28-49FC-AC16-F975BBA54865}</a:tableStyleId>
              </a:tblPr>
              <a:tblGrid>
                <a:gridCol w="3328675">
                  <a:extLst>
                    <a:ext uri="{9D8B030D-6E8A-4147-A177-3AD203B41FA5}">
                      <a16:colId xmlns:a16="http://schemas.microsoft.com/office/drawing/2014/main" val="20000"/>
                    </a:ext>
                  </a:extLst>
                </a:gridCol>
                <a:gridCol w="1110075">
                  <a:extLst>
                    <a:ext uri="{9D8B030D-6E8A-4147-A177-3AD203B41FA5}">
                      <a16:colId xmlns:a16="http://schemas.microsoft.com/office/drawing/2014/main" val="20001"/>
                    </a:ext>
                  </a:extLst>
                </a:gridCol>
                <a:gridCol w="1442675">
                  <a:extLst>
                    <a:ext uri="{9D8B030D-6E8A-4147-A177-3AD203B41FA5}">
                      <a16:colId xmlns:a16="http://schemas.microsoft.com/office/drawing/2014/main" val="20002"/>
                    </a:ext>
                  </a:extLst>
                </a:gridCol>
                <a:gridCol w="1161750">
                  <a:extLst>
                    <a:ext uri="{9D8B030D-6E8A-4147-A177-3AD203B41FA5}">
                      <a16:colId xmlns:a16="http://schemas.microsoft.com/office/drawing/2014/main" val="20003"/>
                    </a:ext>
                  </a:extLst>
                </a:gridCol>
                <a:gridCol w="925850">
                  <a:extLst>
                    <a:ext uri="{9D8B030D-6E8A-4147-A177-3AD203B41FA5}">
                      <a16:colId xmlns:a16="http://schemas.microsoft.com/office/drawing/2014/main" val="20004"/>
                    </a:ext>
                  </a:extLst>
                </a:gridCol>
                <a:gridCol w="909300">
                  <a:extLst>
                    <a:ext uri="{9D8B030D-6E8A-4147-A177-3AD203B41FA5}">
                      <a16:colId xmlns:a16="http://schemas.microsoft.com/office/drawing/2014/main" val="20005"/>
                    </a:ext>
                  </a:extLst>
                </a:gridCol>
                <a:gridCol w="595500">
                  <a:extLst>
                    <a:ext uri="{9D8B030D-6E8A-4147-A177-3AD203B41FA5}">
                      <a16:colId xmlns:a16="http://schemas.microsoft.com/office/drawing/2014/main" val="20006"/>
                    </a:ext>
                  </a:extLst>
                </a:gridCol>
                <a:gridCol w="840950">
                  <a:extLst>
                    <a:ext uri="{9D8B030D-6E8A-4147-A177-3AD203B41FA5}">
                      <a16:colId xmlns:a16="http://schemas.microsoft.com/office/drawing/2014/main" val="20007"/>
                    </a:ext>
                  </a:extLst>
                </a:gridCol>
                <a:gridCol w="1534975">
                  <a:extLst>
                    <a:ext uri="{9D8B030D-6E8A-4147-A177-3AD203B41FA5}">
                      <a16:colId xmlns:a16="http://schemas.microsoft.com/office/drawing/2014/main" val="20008"/>
                    </a:ext>
                  </a:extLst>
                </a:gridCol>
              </a:tblGrid>
              <a:tr h="1020400">
                <a:tc>
                  <a:txBody>
                    <a:bodyPr/>
                    <a:lstStyle/>
                    <a:p>
                      <a:pPr marL="0" marR="0" lvl="0" indent="0" algn="l" rtl="0">
                        <a:spcBef>
                          <a:spcPts val="0"/>
                        </a:spcBef>
                        <a:spcAft>
                          <a:spcPts val="0"/>
                        </a:spcAft>
                        <a:buNone/>
                      </a:pPr>
                      <a:r>
                        <a:rPr lang="en-US" sz="1800" dirty="0"/>
                        <a:t>Designated Use</a:t>
                      </a:r>
                      <a:endParaRPr sz="1800" dirty="0"/>
                    </a:p>
                  </a:txBody>
                  <a:tcPr marL="91450" marR="91450" marT="45725" marB="45725" anchor="b"/>
                </a:tc>
                <a:tc>
                  <a:txBody>
                    <a:bodyPr/>
                    <a:lstStyle/>
                    <a:p>
                      <a:pPr marL="0" marR="0" lvl="0" indent="0" algn="l" rtl="0">
                        <a:spcBef>
                          <a:spcPts val="0"/>
                        </a:spcBef>
                        <a:spcAft>
                          <a:spcPts val="0"/>
                        </a:spcAft>
                        <a:buNone/>
                      </a:pPr>
                      <a:r>
                        <a:rPr lang="en-US" sz="1800" dirty="0"/>
                        <a:t>Bacteria</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Conductivity</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Dissolved Oxygen</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Metals</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Nitrate</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pH</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Temp</a:t>
                      </a:r>
                      <a:endParaRPr sz="1800" dirty="0"/>
                    </a:p>
                  </a:txBody>
                  <a:tcPr marL="91450" marR="91450" marT="45725" marB="45725" anchor="ctr"/>
                </a:tc>
                <a:tc>
                  <a:txBody>
                    <a:bodyPr/>
                    <a:lstStyle/>
                    <a:p>
                      <a:pPr marL="0" marR="0" lvl="0" indent="0" algn="l" rtl="0">
                        <a:spcBef>
                          <a:spcPts val="0"/>
                        </a:spcBef>
                        <a:spcAft>
                          <a:spcPts val="0"/>
                        </a:spcAft>
                        <a:buNone/>
                      </a:pPr>
                      <a:r>
                        <a:rPr lang="en-US" sz="1800" dirty="0"/>
                        <a:t>Total Phosphorus</a:t>
                      </a:r>
                      <a:endParaRPr sz="1800" dirty="0"/>
                    </a:p>
                  </a:txBody>
                  <a:tcPr marL="91450" marR="91450" marT="45725" marB="45725" anchor="ctr"/>
                </a:tc>
                <a:extLst>
                  <a:ext uri="{0D108BD9-81ED-4DB2-BD59-A6C34878D82A}">
                    <a16:rowId xmlns:a16="http://schemas.microsoft.com/office/drawing/2014/main" val="10000"/>
                  </a:ext>
                </a:extLst>
              </a:tr>
              <a:tr h="543300">
                <a:tc>
                  <a:txBody>
                    <a:bodyPr/>
                    <a:lstStyle/>
                    <a:p>
                      <a:pPr marL="0" marR="0" lvl="0" indent="0" algn="l" rtl="0">
                        <a:spcBef>
                          <a:spcPts val="0"/>
                        </a:spcBef>
                        <a:spcAft>
                          <a:spcPts val="0"/>
                        </a:spcAft>
                        <a:buNone/>
                      </a:pPr>
                      <a:r>
                        <a:rPr lang="en-US" sz="1800" dirty="0"/>
                        <a:t>Aquatic Life Other Than Fish</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extLst>
                  <a:ext uri="{0D108BD9-81ED-4DB2-BD59-A6C34878D82A}">
                    <a16:rowId xmlns:a16="http://schemas.microsoft.com/office/drawing/2014/main" val="10001"/>
                  </a:ext>
                </a:extLst>
              </a:tr>
              <a:tr h="543300">
                <a:tc>
                  <a:txBody>
                    <a:bodyPr/>
                    <a:lstStyle/>
                    <a:p>
                      <a:pPr marL="0" marR="0" lvl="0" indent="0" algn="l" rtl="0">
                        <a:spcBef>
                          <a:spcPts val="0"/>
                        </a:spcBef>
                        <a:spcAft>
                          <a:spcPts val="0"/>
                        </a:spcAft>
                        <a:buNone/>
                      </a:pPr>
                      <a:r>
                        <a:rPr lang="en-US" sz="1800" dirty="0"/>
                        <a:t>Coldwater Habitat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extLst>
                  <a:ext uri="{0D108BD9-81ED-4DB2-BD59-A6C34878D82A}">
                    <a16:rowId xmlns:a16="http://schemas.microsoft.com/office/drawing/2014/main" val="10002"/>
                  </a:ext>
                </a:extLst>
              </a:tr>
              <a:tr h="543300">
                <a:tc>
                  <a:txBody>
                    <a:bodyPr/>
                    <a:lstStyle/>
                    <a:p>
                      <a:pPr marL="0" marR="0" lvl="0" indent="0" algn="l" rtl="0">
                        <a:spcBef>
                          <a:spcPts val="0"/>
                        </a:spcBef>
                        <a:spcAft>
                          <a:spcPts val="0"/>
                        </a:spcAft>
                        <a:buNone/>
                      </a:pPr>
                      <a:r>
                        <a:rPr lang="en-US" sz="1800" dirty="0"/>
                        <a:t>Warmwater Habitat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extLst>
                  <a:ext uri="{0D108BD9-81ED-4DB2-BD59-A6C34878D82A}">
                    <a16:rowId xmlns:a16="http://schemas.microsoft.com/office/drawing/2014/main" val="10003"/>
                  </a:ext>
                </a:extLst>
              </a:tr>
              <a:tr h="543300">
                <a:tc>
                  <a:txBody>
                    <a:bodyPr/>
                    <a:lstStyle/>
                    <a:p>
                      <a:pPr marL="0" marR="0" lvl="0" indent="0" algn="l" rtl="0">
                        <a:spcBef>
                          <a:spcPts val="0"/>
                        </a:spcBef>
                        <a:spcAft>
                          <a:spcPts val="0"/>
                        </a:spcAft>
                        <a:buNone/>
                      </a:pPr>
                      <a:r>
                        <a:rPr lang="en-US" sz="1800" dirty="0"/>
                        <a:t>Recreation </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extLst>
                  <a:ext uri="{0D108BD9-81ED-4DB2-BD59-A6C34878D82A}">
                    <a16:rowId xmlns:a16="http://schemas.microsoft.com/office/drawing/2014/main" val="10004"/>
                  </a:ext>
                </a:extLst>
              </a:tr>
              <a:tr h="543300">
                <a:tc>
                  <a:txBody>
                    <a:bodyPr/>
                    <a:lstStyle/>
                    <a:p>
                      <a:pPr marL="0" marR="0" lvl="0" indent="0" algn="l" rtl="0">
                        <a:spcBef>
                          <a:spcPts val="0"/>
                        </a:spcBef>
                        <a:spcAft>
                          <a:spcPts val="0"/>
                        </a:spcAft>
                        <a:buNone/>
                      </a:pPr>
                      <a:r>
                        <a:rPr lang="en-US" sz="1800" dirty="0"/>
                        <a:t>Irrigation Water Supply</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extLst>
                  <a:ext uri="{0D108BD9-81ED-4DB2-BD59-A6C34878D82A}">
                    <a16:rowId xmlns:a16="http://schemas.microsoft.com/office/drawing/2014/main" val="10005"/>
                  </a:ext>
                </a:extLst>
              </a:tr>
              <a:tr h="543300">
                <a:tc>
                  <a:txBody>
                    <a:bodyPr/>
                    <a:lstStyle/>
                    <a:p>
                      <a:pPr marL="0" marR="0" lvl="0" indent="0" algn="l" rtl="0">
                        <a:spcBef>
                          <a:spcPts val="0"/>
                        </a:spcBef>
                        <a:spcAft>
                          <a:spcPts val="0"/>
                        </a:spcAft>
                        <a:buNone/>
                      </a:pPr>
                      <a:r>
                        <a:rPr lang="en-US" sz="1800" dirty="0"/>
                        <a:t>Livestock Water Supply</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extLst>
                  <a:ext uri="{0D108BD9-81ED-4DB2-BD59-A6C34878D82A}">
                    <a16:rowId xmlns:a16="http://schemas.microsoft.com/office/drawing/2014/main" val="10006"/>
                  </a:ext>
                </a:extLst>
              </a:tr>
              <a:tr h="543300">
                <a:tc>
                  <a:txBody>
                    <a:bodyPr/>
                    <a:lstStyle/>
                    <a:p>
                      <a:pPr marL="0" marR="0" lvl="0" indent="0" algn="l" rtl="0">
                        <a:spcBef>
                          <a:spcPts val="0"/>
                        </a:spcBef>
                        <a:spcAft>
                          <a:spcPts val="0"/>
                        </a:spcAft>
                        <a:buNone/>
                      </a:pPr>
                      <a:r>
                        <a:rPr lang="en-US" sz="1800" dirty="0"/>
                        <a:t>Public Drinking Water Supply</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X</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tc>
                  <a:txBody>
                    <a:bodyPr/>
                    <a:lstStyle/>
                    <a:p>
                      <a:pPr marL="0" marR="0" lvl="0" indent="0" algn="ctr" rtl="0">
                        <a:spcBef>
                          <a:spcPts val="0"/>
                        </a:spcBef>
                        <a:spcAft>
                          <a:spcPts val="0"/>
                        </a:spcAft>
                        <a:buNone/>
                      </a:pPr>
                      <a:r>
                        <a:rPr lang="en-US" sz="1800" dirty="0"/>
                        <a:t>--</a:t>
                      </a:r>
                      <a:endParaRPr sz="18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60015EB601B8498A219B048A51D3AB" ma:contentTypeVersion="35" ma:contentTypeDescription="Create a new document." ma:contentTypeScope="" ma:versionID="d3d483557a38505add471484bf00ab1a">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2670ead7-84b3-47e2-89cc-dac65c1d0468" xmlns:ns6="7c6d2ef0-9254-42cd-8197-b1850717f299" targetNamespace="http://schemas.microsoft.com/office/2006/metadata/properties" ma:root="true" ma:fieldsID="2b5f0705373d74c61b99f4fb2d7f2a0d" ns1:_="" ns2:_="" ns3:_="" ns4:_="" ns5:_="" ns6:_="">
    <xsd:import namespace="http://schemas.microsoft.com/sharepoint/v3"/>
    <xsd:import namespace="4ffa91fb-a0ff-4ac5-b2db-65c790d184a4"/>
    <xsd:import namespace="http://schemas.microsoft.com/sharepoint.v3"/>
    <xsd:import namespace="http://schemas.microsoft.com/sharepoint/v3/fields"/>
    <xsd:import namespace="2670ead7-84b3-47e2-89cc-dac65c1d0468"/>
    <xsd:import namespace="7c6d2ef0-9254-42cd-8197-b1850717f29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DateTaken" minOccurs="0"/>
                <xsd:element ref="ns6:MediaServiceAutoTags" minOccurs="0"/>
                <xsd:element ref="ns6:MediaServiceLocation" minOccurs="0"/>
                <xsd:element ref="ns6:MediaServiceOCR" minOccurs="0"/>
                <xsd:element ref="ns6:MediaServiceGenerationTime" minOccurs="0"/>
                <xsd:element ref="ns6:MediaServiceEventHashCode" minOccurs="0"/>
                <xsd:element ref="ns6:MediaServiceAutoKeyPoints" minOccurs="0"/>
                <xsd:element ref="ns6: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ae38bcd-42d9-4275-94f8-b5bd046af475}" ma:internalName="TaxCatchAllLabel" ma:readOnly="true" ma:showField="CatchAllDataLabel" ma:web="2670ead7-84b3-47e2-89cc-dac65c1d0468">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ae38bcd-42d9-4275-94f8-b5bd046af475}" ma:internalName="TaxCatchAll" ma:showField="CatchAllData" ma:web="2670ead7-84b3-47e2-89cc-dac65c1d0468">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70ead7-84b3-47e2-89cc-dac65c1d0468"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6d2ef0-9254-42cd-8197-b1850717f299"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description="" ma:internalName="MediaServiceAutoTags" ma:readOnly="true">
      <xsd:simpleType>
        <xsd:restriction base="dms:Text"/>
      </xsd:simpleType>
    </xsd:element>
    <xsd:element name="MediaServiceLocation" ma:index="35" nillable="true" ma:displayName="MediaServiceLocation" ma:descrip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2020-01-16T11:07:35+00:00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2670ead7-84b3-47e2-89cc-dac65c1d0468">
      <UserInfo>
        <DisplayName>Shumway, Laura</DisplayName>
        <AccountId>4305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0CF474FF-A917-4CFB-9769-85A25B43090F}">
  <ds:schemaRefs>
    <ds:schemaRef ds:uri="http://schemas.microsoft.com/sharepoint/v3/contenttype/forms"/>
  </ds:schemaRefs>
</ds:datastoreItem>
</file>

<file path=customXml/itemProps2.xml><?xml version="1.0" encoding="utf-8"?>
<ds:datastoreItem xmlns:ds="http://schemas.openxmlformats.org/officeDocument/2006/customXml" ds:itemID="{69D52B3D-D317-4520-8B20-8918D9D3F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2670ead7-84b3-47e2-89cc-dac65c1d0468"/>
    <ds:schemaRef ds:uri="7c6d2ef0-9254-42cd-8197-b1850717f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D0E0D-26B7-4A9C-9FAB-1A505091D17F}">
  <ds:schemaRef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7c6d2ef0-9254-42cd-8197-b1850717f299"/>
    <ds:schemaRef ds:uri="http://schemas.microsoft.com/office/2006/metadata/properties"/>
    <ds:schemaRef ds:uri="2670ead7-84b3-47e2-89cc-dac65c1d0468"/>
    <ds:schemaRef ds:uri="http://schemas.microsoft.com/sharepoint/v3/fields"/>
    <ds:schemaRef ds:uri="http://schemas.microsoft.com/sharepoint.v3"/>
    <ds:schemaRef ds:uri="http://purl.org/dc/dcmitype/"/>
    <ds:schemaRef ds:uri="4ffa91fb-a0ff-4ac5-b2db-65c790d184a4"/>
    <ds:schemaRef ds:uri="http://www.w3.org/XML/1998/namespace"/>
    <ds:schemaRef ds:uri="http://purl.org/dc/terms/"/>
  </ds:schemaRefs>
</ds:datastoreItem>
</file>

<file path=customXml/itemProps4.xml><?xml version="1.0" encoding="utf-8"?>
<ds:datastoreItem xmlns:ds="http://schemas.openxmlformats.org/officeDocument/2006/customXml" ds:itemID="{4A926A54-D01A-4407-B8DB-10862FF0C87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91</TotalTime>
  <Words>9199</Words>
  <Application>Microsoft Office PowerPoint</Application>
  <PresentationFormat>Widescreen</PresentationFormat>
  <Paragraphs>1497</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Noto Sans Symbols</vt:lpstr>
      <vt:lpstr>Office Theme</vt:lpstr>
      <vt:lpstr>Water Quality Assessment Training for Tribes</vt:lpstr>
      <vt:lpstr>Module 4: Learning Objectives</vt:lpstr>
      <vt:lpstr>Water Quality Standards: A Quick Refresher</vt:lpstr>
      <vt:lpstr>Designated Uses Refresher   Multiple uses are typical; most sensitive criteria define targets  </vt:lpstr>
      <vt:lpstr>Use Support Determination Exercises  </vt:lpstr>
      <vt:lpstr>Making Designated Use Impairment Decisions:  Hypothetical Example and Exercise </vt:lpstr>
      <vt:lpstr>How the Tribe Uses Tribal Waters </vt:lpstr>
      <vt:lpstr>Beneficial Uses Designated for the Three Tribal Creeks</vt:lpstr>
      <vt:lpstr>Water Quality Parameters for Designated Uses</vt:lpstr>
      <vt:lpstr>Salamander Creek: Introduction</vt:lpstr>
      <vt:lpstr>Salamander Creek: Numeric Criteria</vt:lpstr>
      <vt:lpstr>Salamander Creek: Aquatic Life Other Than Fish</vt:lpstr>
      <vt:lpstr>Salamander Creek: Irrigation Water Supply</vt:lpstr>
      <vt:lpstr>Salamander Creek: Public Drinking Water Supply</vt:lpstr>
      <vt:lpstr>Salamander Creek: Warmwater Habitat</vt:lpstr>
      <vt:lpstr>Salamander Creek: Use Support Summary </vt:lpstr>
      <vt:lpstr>What might be the next steps?</vt:lpstr>
      <vt:lpstr>Red Brook: Introduction</vt:lpstr>
      <vt:lpstr>Red Brook: Numeric Criteria</vt:lpstr>
      <vt:lpstr>Red Brook: Coldwater Habitat</vt:lpstr>
      <vt:lpstr>Red Brook: Livestock Water Supply</vt:lpstr>
      <vt:lpstr>Red Brook: Recreation</vt:lpstr>
      <vt:lpstr>Red Brook: Use Support Summary </vt:lpstr>
      <vt:lpstr>What might be the next steps?</vt:lpstr>
      <vt:lpstr>Green Run: Introduction</vt:lpstr>
      <vt:lpstr>Green Run: Numeric Criteria</vt:lpstr>
      <vt:lpstr>Green Run: Coldwater Habitat</vt:lpstr>
      <vt:lpstr>Green Run: Recreation</vt:lpstr>
      <vt:lpstr>Green Run: Use Support Summary </vt:lpstr>
      <vt:lpstr>What might be the next steps?</vt:lpstr>
      <vt:lpstr>Designated Use Support: All Three Streams</vt:lpstr>
      <vt:lpstr>Red Brook: Next Steps...</vt:lpstr>
      <vt:lpstr>Red Brook: Stressor Source Inventory &amp; Assessment</vt:lpstr>
      <vt:lpstr>Resources for identifying stressor sources</vt:lpstr>
      <vt:lpstr>PowerPoint Presentation</vt:lpstr>
      <vt:lpstr>Resources for identifying stressor sources </vt:lpstr>
      <vt:lpstr>Resources for identifying stressor sources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Quality Assessment Training for Tribes</dc:title>
  <dc:creator>Bill Carlson Tt</dc:creator>
  <cp:lastModifiedBy>Shumway, Laura</cp:lastModifiedBy>
  <cp:revision>16</cp:revision>
  <dcterms:created xsi:type="dcterms:W3CDTF">2019-08-05T23:46:03Z</dcterms:created>
  <dcterms:modified xsi:type="dcterms:W3CDTF">2021-09-24T17:28:06Z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0x0101004860015EB601B8498A219B048A51D3AB</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