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4"/>
  </p:sldMasterIdLst>
  <p:notesMasterIdLst>
    <p:notesMasterId r:id="rId76"/>
  </p:notesMasterIdLst>
  <p:sldIdLst>
    <p:sldId id="256" r:id="rId25"/>
    <p:sldId id="333" r:id="rId26"/>
    <p:sldId id="257" r:id="rId27"/>
    <p:sldId id="258" r:id="rId28"/>
    <p:sldId id="259" r:id="rId29"/>
    <p:sldId id="269" r:id="rId30"/>
    <p:sldId id="318" r:id="rId31"/>
    <p:sldId id="319" r:id="rId32"/>
    <p:sldId id="312" r:id="rId33"/>
    <p:sldId id="313" r:id="rId34"/>
    <p:sldId id="299" r:id="rId35"/>
    <p:sldId id="293" r:id="rId36"/>
    <p:sldId id="295" r:id="rId37"/>
    <p:sldId id="292" r:id="rId38"/>
    <p:sldId id="296" r:id="rId39"/>
    <p:sldId id="297" r:id="rId40"/>
    <p:sldId id="298" r:id="rId41"/>
    <p:sldId id="321" r:id="rId42"/>
    <p:sldId id="329" r:id="rId43"/>
    <p:sldId id="330" r:id="rId44"/>
    <p:sldId id="300" r:id="rId45"/>
    <p:sldId id="301" r:id="rId46"/>
    <p:sldId id="302" r:id="rId47"/>
    <p:sldId id="303" r:id="rId48"/>
    <p:sldId id="304" r:id="rId49"/>
    <p:sldId id="305" r:id="rId50"/>
    <p:sldId id="322" r:id="rId51"/>
    <p:sldId id="306" r:id="rId52"/>
    <p:sldId id="307" r:id="rId53"/>
    <p:sldId id="308" r:id="rId54"/>
    <p:sldId id="309" r:id="rId55"/>
    <p:sldId id="310" r:id="rId56"/>
    <p:sldId id="323" r:id="rId57"/>
    <p:sldId id="331" r:id="rId58"/>
    <p:sldId id="315" r:id="rId59"/>
    <p:sldId id="316" r:id="rId60"/>
    <p:sldId id="332" r:id="rId61"/>
    <p:sldId id="324" r:id="rId62"/>
    <p:sldId id="325" r:id="rId63"/>
    <p:sldId id="326" r:id="rId64"/>
    <p:sldId id="327" r:id="rId65"/>
    <p:sldId id="328" r:id="rId66"/>
    <p:sldId id="342" r:id="rId67"/>
    <p:sldId id="334" r:id="rId68"/>
    <p:sldId id="335" r:id="rId69"/>
    <p:sldId id="336" r:id="rId70"/>
    <p:sldId id="337" r:id="rId71"/>
    <p:sldId id="338" r:id="rId72"/>
    <p:sldId id="339" r:id="rId73"/>
    <p:sldId id="340" r:id="rId74"/>
    <p:sldId id="341" r:id="rId7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ning, Barry" initials="TB" lastIdx="2" clrIdx="0">
    <p:extLst>
      <p:ext uri="{19B8F6BF-5375-455C-9EA6-DF929625EA0E}">
        <p15:presenceInfo xmlns:p15="http://schemas.microsoft.com/office/powerpoint/2012/main" userId="S-1-5-21-2982660134-4255240162-3086778697-47055" providerId="AD"/>
      </p:ext>
    </p:extLst>
  </p:cmAuthor>
  <p:cmAuthor id="2" name="Dubay, Kellie" initials="DK" lastIdx="2" clrIdx="1">
    <p:extLst>
      <p:ext uri="{19B8F6BF-5375-455C-9EA6-DF929625EA0E}">
        <p15:presenceInfo xmlns:p15="http://schemas.microsoft.com/office/powerpoint/2012/main" userId="S::Kellie.Dubay@tetratech.com::9decd644-f310-4e84-9aac-83fbbcb1c897" providerId="AD"/>
      </p:ext>
    </p:extLst>
  </p:cmAuthor>
  <p:cmAuthor id="3" name="Tonning, Barry" initials="TB [2]" lastIdx="0" clrIdx="2">
    <p:extLst>
      <p:ext uri="{19B8F6BF-5375-455C-9EA6-DF929625EA0E}">
        <p15:presenceInfo xmlns:p15="http://schemas.microsoft.com/office/powerpoint/2012/main" userId="S::barry.tonning@tetratech.com::a0edba49-519b-4410-8626-a5f3e0c4f8db" providerId="AD"/>
      </p:ext>
    </p:extLst>
  </p:cmAuthor>
  <p:cmAuthor id="4" name="Shumway, Laura" initials="SL" lastIdx="2" clrIdx="3">
    <p:extLst>
      <p:ext uri="{19B8F6BF-5375-455C-9EA6-DF929625EA0E}">
        <p15:presenceInfo xmlns:p15="http://schemas.microsoft.com/office/powerpoint/2012/main" userId="S::Shumway.Laura@epa.gov::242399ec-e832-4b61-80c6-927895fa108b" providerId="AD"/>
      </p:ext>
    </p:extLst>
  </p:cmAuthor>
  <p:cmAuthor id="5" name="Laidlaw, Tina"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67432" autoAdjust="0"/>
  </p:normalViewPr>
  <p:slideViewPr>
    <p:cSldViewPr snapToGrid="0">
      <p:cViewPr varScale="1">
        <p:scale>
          <a:sx n="58" d="100"/>
          <a:sy n="58" d="100"/>
        </p:scale>
        <p:origin x="1934" y="53"/>
      </p:cViewPr>
      <p:guideLst/>
    </p:cSldViewPr>
  </p:slideViewPr>
  <p:outlineViewPr>
    <p:cViewPr>
      <p:scale>
        <a:sx n="33" d="100"/>
        <a:sy n="33" d="100"/>
      </p:scale>
      <p:origin x="0" y="-38736"/>
    </p:cViewPr>
  </p:outlineViewPr>
  <p:notesTextViewPr>
    <p:cViewPr>
      <p:scale>
        <a:sx n="1" d="1"/>
        <a:sy n="1" d="1"/>
      </p:scale>
      <p:origin x="0" y="0"/>
    </p:cViewPr>
  </p:notesTextViewPr>
  <p:sorterViewPr>
    <p:cViewPr>
      <p:scale>
        <a:sx n="70" d="100"/>
        <a:sy n="70" d="100"/>
      </p:scale>
      <p:origin x="0" y="-7860"/>
    </p:cViewPr>
  </p:sorterViewPr>
  <p:notesViewPr>
    <p:cSldViewPr snapToGrid="0">
      <p:cViewPr varScale="1">
        <p:scale>
          <a:sx n="49" d="100"/>
          <a:sy n="49" d="100"/>
        </p:scale>
        <p:origin x="2660"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customXml" Target="../customXml/item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3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customXml" Target="../customXml/item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customXml" Target="../customXml/item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47.xml"/><Relationship Id="rId2" Type="http://schemas.openxmlformats.org/officeDocument/2006/relationships/customXml" Target="../customXml/item2.xml"/><Relationship Id="rId29" Type="http://schemas.openxmlformats.org/officeDocument/2006/relationships/slide" Target="slides/slide5.xml"/><Relationship Id="rId24" Type="http://schemas.openxmlformats.org/officeDocument/2006/relationships/slideMaster" Target="slideMasters/slideMaster1.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32A0C29-F33A-40F3-81EB-FE85A10D43D8}" type="datetimeFigureOut">
              <a:rPr lang="en-US" smtClean="0"/>
              <a:t>9/24/2021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18F38ED-657B-4B7D-BB74-9DFF2A3EB06C}" type="slidenum">
              <a:rPr lang="en-US" smtClean="0"/>
              <a:t>‹#›</a:t>
            </a:fld>
            <a:endParaRPr lang="en-US" dirty="0"/>
          </a:p>
        </p:txBody>
      </p:sp>
    </p:spTree>
    <p:extLst>
      <p:ext uri="{BB962C8B-B14F-4D97-AF65-F5344CB8AC3E}">
        <p14:creationId xmlns:p14="http://schemas.microsoft.com/office/powerpoint/2010/main" val="101796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Note: This presentation was produced for EPA with contractor support. It has been reviewed by EPA HQ staff, but has not been reviewed by senior EPA management or the Office of General Counsel.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38ED-657B-4B7D-BB74-9DFF2A3EB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65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if a designated use is supported or impaired, it’s necessary to look at multiple water quality parameters that affect each specific designated use. Looking at this table, you can see that:</a:t>
            </a:r>
          </a:p>
          <a:p>
            <a:pPr marL="171450" indent="-171450">
              <a:buFont typeface="Arial" panose="020B0604020202020204" pitchFamily="34" charset="0"/>
              <a:buChar char="•"/>
            </a:pPr>
            <a:r>
              <a:rPr lang="en-US" dirty="0"/>
              <a:t>For aquatic life other than fish, the parameters are conductivity, dissolved oxygen, nitrate, pH, and total phosphorus. </a:t>
            </a:r>
          </a:p>
          <a:p>
            <a:pPr marL="171450" indent="-171450">
              <a:buFont typeface="Arial" panose="020B0604020202020204" pitchFamily="34" charset="0"/>
              <a:buChar char="•"/>
            </a:pPr>
            <a:r>
              <a:rPr lang="en-US" dirty="0"/>
              <a:t>For coldwater habitat, the parameters are dissolved oxygen, pH, temperature, and total phosphorus. </a:t>
            </a:r>
          </a:p>
          <a:p>
            <a:pPr marL="171450" indent="-171450">
              <a:buFont typeface="Arial" panose="020B0604020202020204" pitchFamily="34" charset="0"/>
              <a:buChar char="•"/>
            </a:pPr>
            <a:r>
              <a:rPr lang="en-US" dirty="0"/>
              <a:t>Warmwater habitat looks at conductivity, dissolved oxygen, nitrate, pH, and total phosphorus.</a:t>
            </a:r>
          </a:p>
          <a:p>
            <a:pPr marL="171450" indent="-171450">
              <a:buFont typeface="Arial" panose="020B0604020202020204" pitchFamily="34" charset="0"/>
              <a:buChar char="•"/>
            </a:pPr>
            <a:r>
              <a:rPr lang="en-US" dirty="0"/>
              <a:t>Recreation only looks at bacteria.</a:t>
            </a:r>
          </a:p>
          <a:p>
            <a:pPr marL="171450" indent="-171450">
              <a:buFont typeface="Arial" panose="020B0604020202020204" pitchFamily="34" charset="0"/>
              <a:buChar char="•"/>
            </a:pPr>
            <a:r>
              <a:rPr lang="en-US" dirty="0"/>
              <a:t>The two agricultural water supply uses (irrigation and livestock) takes into account conductivity and nitrate, and public water supply adds metals to the suite of parameters. </a:t>
            </a:r>
          </a:p>
          <a:p>
            <a:endParaRPr lang="en-US" dirty="0"/>
          </a:p>
          <a:p>
            <a:r>
              <a:rPr lang="en-US" dirty="0"/>
              <a:t>As we noted, tribal staff developed numeric criteria for each designated use. The tribe used published research and ecoregional recommendations to determine which pollutants to evaluate for each designated use and to determine the numeric thresholds, averaging period, allowable exceedances, and so on for each criterion.</a:t>
            </a:r>
          </a:p>
          <a:p>
            <a:endParaRPr lang="en-US" dirty="0"/>
          </a:p>
          <a:p>
            <a:r>
              <a:rPr lang="en-US" dirty="0"/>
              <a:t>Let’s look at the designated uses and associated parameters for each of the tribe’s three waterbodies. </a:t>
            </a:r>
          </a:p>
        </p:txBody>
      </p:sp>
      <p:sp>
        <p:nvSpPr>
          <p:cNvPr id="4" name="Slide Number Placeholder 3"/>
          <p:cNvSpPr>
            <a:spLocks noGrp="1"/>
          </p:cNvSpPr>
          <p:nvPr>
            <p:ph type="sldNum" sz="quarter" idx="5"/>
          </p:nvPr>
        </p:nvSpPr>
        <p:spPr/>
        <p:txBody>
          <a:bodyPr/>
          <a:lstStyle/>
          <a:p>
            <a:fld id="{618F38ED-657B-4B7D-BB74-9DFF2A3EB06C}" type="slidenum">
              <a:rPr lang="en-US" smtClean="0"/>
              <a:t>10</a:t>
            </a:fld>
            <a:endParaRPr lang="en-US" dirty="0"/>
          </a:p>
        </p:txBody>
      </p:sp>
    </p:spTree>
    <p:extLst>
      <p:ext uri="{BB962C8B-B14F-4D97-AF65-F5344CB8AC3E}">
        <p14:creationId xmlns:p14="http://schemas.microsoft.com/office/powerpoint/2010/main" val="5290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Salamander Creek. </a:t>
            </a:r>
          </a:p>
          <a:p>
            <a:endParaRPr lang="en-US" dirty="0"/>
          </a:p>
          <a:p>
            <a:r>
              <a:rPr lang="en-US" dirty="0"/>
              <a:t>This is a large creek with many uses.  </a:t>
            </a:r>
          </a:p>
          <a:p>
            <a:endParaRPr lang="en-US" dirty="0"/>
          </a:p>
          <a:p>
            <a:r>
              <a:rPr lang="en-US" dirty="0"/>
              <a:t>The tribe decided to designate four beneficial uses for Salamander Creek: Aquatic Life Other Than Fish, Irrigation Water Supply, Public Drinking Water Supply, and Warmwater Habitat. To protect these four uses, the tribe developed numeric criteria for certain parameters. </a:t>
            </a:r>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11</a:t>
            </a:fld>
            <a:endParaRPr lang="en-US" dirty="0"/>
          </a:p>
        </p:txBody>
      </p:sp>
    </p:spTree>
    <p:extLst>
      <p:ext uri="{BB962C8B-B14F-4D97-AF65-F5344CB8AC3E}">
        <p14:creationId xmlns:p14="http://schemas.microsoft.com/office/powerpoint/2010/main" val="286002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numeric criteria for the four designated uses applicable to Salamander Creek.  </a:t>
            </a:r>
          </a:p>
          <a:p>
            <a:endParaRPr lang="en-US" dirty="0"/>
          </a:p>
          <a:p>
            <a:r>
              <a:rPr lang="en-US" dirty="0"/>
              <a:t>To fully support, both of the criteria listed in the table must be met for the Irrigation Water Supply and Public Drinking Water Supply uses; if either or both criteria are not met, the use is not supported. To fully support Aquatic Life Other Than Fish and Warmwater Habitat uses, all five criteria must be met; if three or four criteria are met, then the use is not supported; and if less than three criteria are met, the use is not supported. Here are the specific numeric criteria descriptions:</a:t>
            </a:r>
          </a:p>
          <a:p>
            <a:endParaRPr lang="en-US" dirty="0"/>
          </a:p>
          <a:p>
            <a:r>
              <a:rPr lang="en-US" b="1" dirty="0"/>
              <a:t>Conductance</a:t>
            </a:r>
            <a:r>
              <a:rPr lang="en-US" dirty="0"/>
              <a:t>: No more than 10% of samples per season may exceed the numeric thresholds.</a:t>
            </a:r>
          </a:p>
          <a:p>
            <a:r>
              <a:rPr lang="en-US" b="1" dirty="0"/>
              <a:t>Dissolved oxygen</a:t>
            </a:r>
            <a:r>
              <a:rPr lang="en-US" dirty="0"/>
              <a:t>: No samples per season may exceed the numeric thresholds.</a:t>
            </a:r>
          </a:p>
          <a:p>
            <a:r>
              <a:rPr lang="en-US" b="1" dirty="0"/>
              <a:t>Nitrate</a:t>
            </a:r>
            <a:r>
              <a:rPr lang="en-US" dirty="0"/>
              <a:t>: The average of all samples per season may not exceed the numeric threshold, except for the drinking water designated use, where no individual sample per season may exceed the numeric threshold.</a:t>
            </a:r>
          </a:p>
          <a:p>
            <a:r>
              <a:rPr lang="en-US" b="1" dirty="0"/>
              <a:t>pH</a:t>
            </a:r>
            <a:r>
              <a:rPr lang="en-US" dirty="0"/>
              <a:t>: No sample per season may exceed the numeric threshold range.</a:t>
            </a:r>
          </a:p>
          <a:p>
            <a:pPr defTabSz="933237"/>
            <a:r>
              <a:rPr lang="en-US" b="1" dirty="0"/>
              <a:t>Total phosphorus</a:t>
            </a:r>
            <a:r>
              <a:rPr lang="en-US" dirty="0"/>
              <a:t>: The average of samples per season may not exceed the numeric threshold.</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12</a:t>
            </a:fld>
            <a:endParaRPr lang="en-US" dirty="0"/>
          </a:p>
        </p:txBody>
      </p:sp>
    </p:spTree>
    <p:extLst>
      <p:ext uri="{BB962C8B-B14F-4D97-AF65-F5344CB8AC3E}">
        <p14:creationId xmlns:p14="http://schemas.microsoft.com/office/powerpoint/2010/main" val="114889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evaluate the Aquatic Life Other Than Fish Use. Recall from the previous slide that five numeric criteria apply to the Aquatic Life Other Than Fish Use; they are shown in the table on the left. The table on the right shows the 10 samples that the hypothetical tribe collected and evaluated for pertinent parameters.</a:t>
            </a:r>
          </a:p>
          <a:p>
            <a:endParaRPr lang="en-US" dirty="0"/>
          </a:p>
          <a:p>
            <a:r>
              <a:rPr lang="en-US" b="1" dirty="0"/>
              <a:t>Conductivity</a:t>
            </a:r>
            <a:r>
              <a:rPr lang="en-US" dirty="0"/>
              <a:t>: Sample results range from 450 to 1,600 uS/cm. Does the creek meet the criteria for conductivity? </a:t>
            </a:r>
            <a:r>
              <a:rPr lang="en-US" u="sng" dirty="0"/>
              <a:t>(Wait for answers)</a:t>
            </a:r>
          </a:p>
          <a:p>
            <a:endParaRPr lang="en-US" dirty="0"/>
          </a:p>
          <a:p>
            <a:r>
              <a:rPr lang="en-US" dirty="0"/>
              <a:t>Note that four sample results exceed the conductivity maximum criterion of 750 uS/cm; an exceedance rate of 40% violates the allowable exceedance rate of 10%. The criterion is not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Dissolved Oxygen: </a:t>
            </a:r>
            <a:r>
              <a:rPr lang="en-US" b="0" dirty="0"/>
              <a:t>Sample results range from 6 to 10 mg/L. Does the creek meet the DO criterion? </a:t>
            </a:r>
            <a:r>
              <a:rPr lang="en-US" u="sng" dirty="0"/>
              <a:t>(Wait for answers)</a:t>
            </a:r>
          </a:p>
          <a:p>
            <a:endParaRPr lang="en-US" b="0" dirty="0"/>
          </a:p>
          <a:p>
            <a:r>
              <a:rPr lang="en-US" b="0" dirty="0"/>
              <a:t>No sample result is less than the minimum criterion of 5.0 mg/L. The criterion is met.</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Nitrate</a:t>
            </a:r>
            <a:r>
              <a:rPr lang="en-US" dirty="0"/>
              <a:t>: Sample results range from 0.8 to 1.9 mg/L, and the average is 1.3 mg/L. Does the creek meet the nitrate criterion? </a:t>
            </a:r>
            <a:r>
              <a:rPr lang="en-US" u="sng" dirty="0"/>
              <a:t>(Wait for answers)</a:t>
            </a:r>
          </a:p>
          <a:p>
            <a:endParaRPr lang="en-US" dirty="0"/>
          </a:p>
          <a:p>
            <a:r>
              <a:rPr lang="en-US" dirty="0"/>
              <a:t>The samples’ average does not exceed the criterion of 1.5 mg/L.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a:t>
            </a:r>
            <a:r>
              <a:rPr lang="en-US" dirty="0"/>
              <a:t>: Sample results range from 6.7 to 7.1 SU. Does the creek meet the pH criterion? </a:t>
            </a:r>
            <a:r>
              <a:rPr lang="en-US" u="sng" dirty="0"/>
              <a:t>(Wait for answers)</a:t>
            </a:r>
            <a:endParaRPr lang="en-US" dirty="0"/>
          </a:p>
          <a:p>
            <a:endParaRPr lang="en-US" dirty="0"/>
          </a:p>
          <a:p>
            <a:r>
              <a:rPr lang="en-US" dirty="0"/>
              <a:t>All ten sample results are within the pH criterion range of 6.5 to 9.0 SU.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 Phosphorus</a:t>
            </a:r>
            <a:r>
              <a:rPr lang="en-US" dirty="0"/>
              <a:t>: Sample results range from 0.08 to 0.35 mg/L, and the average is 0.21 mg/L. Does the creek meet the TP criterion? </a:t>
            </a:r>
            <a:r>
              <a:rPr lang="en-US" u="sng" dirty="0"/>
              <a:t>(Wait for answers)</a:t>
            </a:r>
          </a:p>
          <a:p>
            <a:endParaRPr lang="en-US" dirty="0"/>
          </a:p>
          <a:p>
            <a:r>
              <a:rPr lang="en-US" dirty="0"/>
              <a:t>The samples’ average exceeds the criterion of 0.1 mg/L. The criterion is not met.</a:t>
            </a:r>
          </a:p>
          <a:p>
            <a:endParaRPr lang="en-US" dirty="0"/>
          </a:p>
          <a:p>
            <a:r>
              <a:rPr lang="en-US" b="1" u="sng" dirty="0"/>
              <a:t>Use Support for Aquatic Life Other Than Fish in Salamander Creek</a:t>
            </a:r>
            <a:r>
              <a:rPr lang="en-US" dirty="0"/>
              <a:t>: Is this use supported, given the monitoring data you just reviewed? (Wait for answers)</a:t>
            </a:r>
          </a:p>
          <a:p>
            <a:endParaRPr lang="en-US" dirty="0"/>
          </a:p>
          <a:p>
            <a:r>
              <a:rPr lang="en-US" dirty="0"/>
              <a:t>The use is not supported because only 3 of 5 criteria are met. Conductivity and total phosphorus are probable causes of impairment.</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13</a:t>
            </a:fld>
            <a:endParaRPr lang="en-US" dirty="0"/>
          </a:p>
        </p:txBody>
      </p:sp>
    </p:spTree>
    <p:extLst>
      <p:ext uri="{BB962C8B-B14F-4D97-AF65-F5344CB8AC3E}">
        <p14:creationId xmlns:p14="http://schemas.microsoft.com/office/powerpoint/2010/main" val="2015780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evaluate the Irrigation Water Supply Use. Two criteria apply to the Irrigation Water Supply Use; they are shown in the table on the left. The table on the right shows the 10 samples that the hypothetical tribe collected and evaluated for pertinent parameters.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Conductivity</a:t>
            </a:r>
            <a:r>
              <a:rPr lang="en-US" dirty="0"/>
              <a:t>: Sample results range from 450 to 1,600 uS/cm. Does the creek meet this criterion? </a:t>
            </a:r>
            <a:r>
              <a:rPr lang="en-US" u="sng" dirty="0"/>
              <a:t>(Wait for answers)</a:t>
            </a:r>
          </a:p>
          <a:p>
            <a:endParaRPr lang="en-US" dirty="0"/>
          </a:p>
          <a:p>
            <a:r>
              <a:rPr lang="en-US" dirty="0"/>
              <a:t>No sample result exceeds the conductivity maximum criterion of 2,500 uS/cm.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Nitrate</a:t>
            </a:r>
            <a:r>
              <a:rPr lang="en-US" dirty="0"/>
              <a:t>: Sample results range from 0.8 to 1.9 mg/L, and the average is 1.3 mg/L. Is the criterion met? </a:t>
            </a:r>
            <a:r>
              <a:rPr lang="en-US" u="sng" dirty="0"/>
              <a:t>(Wait for answers)</a:t>
            </a:r>
          </a:p>
          <a:p>
            <a:endParaRPr lang="en-US" dirty="0"/>
          </a:p>
          <a:p>
            <a:r>
              <a:rPr lang="en-US" dirty="0"/>
              <a:t>The average does not exceed the criterion of 100 mg/L.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Use Support for the Irrigation Water Supply Use on Salamander Creek</a:t>
            </a:r>
            <a:r>
              <a:rPr lang="en-US" dirty="0"/>
              <a:t>: Is the Irrigation Water Supply use met? </a:t>
            </a:r>
            <a:r>
              <a:rPr lang="en-US" u="sng" dirty="0"/>
              <a:t>(Wait for answers)</a:t>
            </a:r>
          </a:p>
          <a:p>
            <a:endParaRPr lang="en-US" dirty="0"/>
          </a:p>
          <a:p>
            <a:r>
              <a:rPr lang="en-US" dirty="0"/>
              <a:t>The use is fully supported because both criteria are met.</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14</a:t>
            </a:fld>
            <a:endParaRPr lang="en-US" dirty="0"/>
          </a:p>
        </p:txBody>
      </p:sp>
    </p:spTree>
    <p:extLst>
      <p:ext uri="{BB962C8B-B14F-4D97-AF65-F5344CB8AC3E}">
        <p14:creationId xmlns:p14="http://schemas.microsoft.com/office/powerpoint/2010/main" val="341708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two numeric criteria apply to the Public Drinking Water Supply Use; they are shown in the table on the left. </a:t>
            </a:r>
          </a:p>
          <a:p>
            <a:r>
              <a:rPr lang="en-US" dirty="0"/>
              <a:t>The table on the right shows the 10 samples that the hypothetical tribe collected and evaluated for pertinent parameters.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Conductivity</a:t>
            </a:r>
            <a:r>
              <a:rPr lang="en-US" dirty="0"/>
              <a:t>: Sample results range from 450 to 1,600 uS/cm. Is the criterion met? </a:t>
            </a:r>
            <a:r>
              <a:rPr lang="en-US" u="sng" dirty="0"/>
              <a:t>(Wait for answers)</a:t>
            </a:r>
          </a:p>
          <a:p>
            <a:endParaRPr lang="en-US" dirty="0"/>
          </a:p>
          <a:p>
            <a:r>
              <a:rPr lang="en-US" dirty="0"/>
              <a:t>One sample result (August 23</a:t>
            </a:r>
            <a:r>
              <a:rPr lang="en-US" baseline="30000" dirty="0"/>
              <a:t>rd</a:t>
            </a:r>
            <a:r>
              <a:rPr lang="en-US" dirty="0"/>
              <a:t>: 1,600 uS/cm) exceeds the conductivity maximum criterion of 1,000 uS/cm; an exceedance rate of 10% equals the allowable exceedance rate of 10% .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Nitrate</a:t>
            </a:r>
            <a:r>
              <a:rPr lang="en-US" dirty="0"/>
              <a:t>: Sample results range from 0.8 to 1.9 mg/L. Is the criterion met? </a:t>
            </a:r>
            <a:r>
              <a:rPr lang="en-US" u="sng" dirty="0"/>
              <a:t>(Wait for answers)</a:t>
            </a:r>
          </a:p>
          <a:p>
            <a:endParaRPr lang="en-US" dirty="0"/>
          </a:p>
          <a:p>
            <a:r>
              <a:rPr lang="en-US" dirty="0"/>
              <a:t>No sample result exceeds the maximum criterion of 10 mg/L.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Use Support for the Public Drinking Water Supply Use on Salamander Creek</a:t>
            </a:r>
            <a:r>
              <a:rPr lang="en-US" dirty="0"/>
              <a:t>: Is the Public Drinking Water use supported? </a:t>
            </a:r>
            <a:r>
              <a:rPr lang="en-US" u="sng" dirty="0"/>
              <a:t>(Wait for answers)</a:t>
            </a:r>
          </a:p>
          <a:p>
            <a:endParaRPr lang="en-US" dirty="0"/>
          </a:p>
          <a:p>
            <a:r>
              <a:rPr lang="en-US" dirty="0"/>
              <a:t>The use is fully supported because both criteria are met.</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15</a:t>
            </a:fld>
            <a:endParaRPr lang="en-US" dirty="0"/>
          </a:p>
        </p:txBody>
      </p:sp>
    </p:spTree>
    <p:extLst>
      <p:ext uri="{BB962C8B-B14F-4D97-AF65-F5344CB8AC3E}">
        <p14:creationId xmlns:p14="http://schemas.microsoft.com/office/powerpoint/2010/main" val="108613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Aquatic Life Other Than Fish Use, all five numeric criteria apply to Warmwater Habitat Use. These criteria are shown in the table to the left. The table on the right shows the 10 samples that the hypothetical tribe collected and evaluated for pertinent parameters.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Conductivity</a:t>
            </a:r>
            <a:r>
              <a:rPr lang="en-US" dirty="0"/>
              <a:t>: Sample results range from 450 to 1,600 uS/cm. Is the criterion met? </a:t>
            </a:r>
            <a:r>
              <a:rPr lang="en-US" u="sng" dirty="0"/>
              <a:t>(Wait for answers)</a:t>
            </a:r>
          </a:p>
          <a:p>
            <a:endParaRPr lang="en-US" dirty="0"/>
          </a:p>
          <a:p>
            <a:r>
              <a:rPr lang="en-US" dirty="0"/>
              <a:t>One sample result (August 23</a:t>
            </a:r>
            <a:r>
              <a:rPr lang="en-US" baseline="30000" dirty="0"/>
              <a:t>rd</a:t>
            </a:r>
            <a:r>
              <a:rPr lang="en-US" dirty="0"/>
              <a:t>: 1,600 uS/cm) exceeds the conductivity maximum criterion of 1,500 uS/cm; an exceedance rate of 10% equals the allowable exceedance rate of 10%.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Dissolved Oxygen: </a:t>
            </a:r>
            <a:r>
              <a:rPr lang="en-US" b="0" dirty="0"/>
              <a:t>Sample results range from 6 to 10 mg/L. </a:t>
            </a:r>
            <a:r>
              <a:rPr lang="en-US" dirty="0"/>
              <a:t>Is the criterion met? </a:t>
            </a:r>
            <a:r>
              <a:rPr lang="en-US" u="sng" dirty="0"/>
              <a:t>(Wait for answers)</a:t>
            </a:r>
          </a:p>
          <a:p>
            <a:endParaRPr lang="en-US" dirty="0"/>
          </a:p>
          <a:p>
            <a:r>
              <a:rPr lang="en-US" b="0" dirty="0"/>
              <a:t>No sample result is less than the minimum criterion of 5.0 mg/L. The criterion is met.</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Nitrate</a:t>
            </a:r>
            <a:r>
              <a:rPr lang="en-US" dirty="0"/>
              <a:t>: Sample results range from 0.8 to 1.9 mg/L, and the average is 1.3 mg/L. Is the criterion met? </a:t>
            </a:r>
            <a:r>
              <a:rPr lang="en-US" u="sng" dirty="0"/>
              <a:t>(Wait for answers)</a:t>
            </a:r>
          </a:p>
          <a:p>
            <a:endParaRPr lang="en-US" dirty="0"/>
          </a:p>
          <a:p>
            <a:r>
              <a:rPr lang="en-US" dirty="0"/>
              <a:t>The samples’ average exceeds the criterion of 1.0 mg/L. The criterion is not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a:t>
            </a:r>
            <a:r>
              <a:rPr lang="en-US" dirty="0"/>
              <a:t>: Sample results range from 6.7 to 7.1 SU. Is the criterion met? </a:t>
            </a:r>
            <a:r>
              <a:rPr lang="en-US" u="sng" dirty="0"/>
              <a:t>(Wait for answers)</a:t>
            </a:r>
          </a:p>
          <a:p>
            <a:endParaRPr lang="en-US" dirty="0"/>
          </a:p>
          <a:p>
            <a:r>
              <a:rPr lang="en-US" dirty="0"/>
              <a:t>All ten sample results are within the pH criterion range of 6.5 to 9.0 SU.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 Phosphorus</a:t>
            </a:r>
            <a:r>
              <a:rPr lang="en-US" dirty="0"/>
              <a:t>: Sample results range from 0.08 to 0.35 mg/L, and the average is 0.21 mg/L. Is the criterion met? </a:t>
            </a:r>
            <a:r>
              <a:rPr lang="en-US" u="sng" dirty="0"/>
              <a:t>(Wait for answers)</a:t>
            </a:r>
          </a:p>
          <a:p>
            <a:endParaRPr lang="en-US" dirty="0"/>
          </a:p>
          <a:p>
            <a:r>
              <a:rPr lang="en-US" dirty="0"/>
              <a:t>The samples’ average is less than the criterion of 0.3 mg/L. The criterion is met.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Use Support for the Warmwater Habitat Use on Salamander Creek</a:t>
            </a:r>
            <a:r>
              <a:rPr lang="en-US" dirty="0"/>
              <a:t>: Is the Warmwater Habitat use supported? </a:t>
            </a:r>
            <a:r>
              <a:rPr lang="en-US" u="sng" dirty="0"/>
              <a:t>(Wait for answers)</a:t>
            </a:r>
          </a:p>
          <a:p>
            <a:endParaRPr lang="en-US" dirty="0"/>
          </a:p>
          <a:p>
            <a:r>
              <a:rPr lang="en-US" dirty="0"/>
              <a:t>The use is not supported because 4 of 5 criteria are met. Nitrate is the probable causes of impairment.</a:t>
            </a:r>
          </a:p>
        </p:txBody>
      </p:sp>
      <p:sp>
        <p:nvSpPr>
          <p:cNvPr id="4" name="Slide Number Placeholder 3"/>
          <p:cNvSpPr>
            <a:spLocks noGrp="1"/>
          </p:cNvSpPr>
          <p:nvPr>
            <p:ph type="sldNum" sz="quarter" idx="5"/>
          </p:nvPr>
        </p:nvSpPr>
        <p:spPr/>
        <p:txBody>
          <a:bodyPr/>
          <a:lstStyle/>
          <a:p>
            <a:fld id="{618F38ED-657B-4B7D-BB74-9DFF2A3EB06C}" type="slidenum">
              <a:rPr lang="en-US" smtClean="0"/>
              <a:t>16</a:t>
            </a:fld>
            <a:endParaRPr lang="en-US" dirty="0"/>
          </a:p>
        </p:txBody>
      </p:sp>
    </p:spTree>
    <p:extLst>
      <p:ext uri="{BB962C8B-B14F-4D97-AF65-F5344CB8AC3E}">
        <p14:creationId xmlns:p14="http://schemas.microsoft.com/office/powerpoint/2010/main" val="37222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bring it all together. Salamander Creek is designated for four uses. Each of the uses was evaluated using (1) results from 10 samples that the hypothetical tribe collected and (2) the numeric criteria applicable to each use.</a:t>
            </a:r>
          </a:p>
          <a:p>
            <a:endParaRPr lang="en-US" dirty="0"/>
          </a:p>
          <a:p>
            <a:r>
              <a:rPr lang="en-US" dirty="0"/>
              <a:t>The Irrigation Water Supply and Public Drinking Water Supply uses were each evaluated using conductivity and nitrate criteria, and both sample results met both criteria for both uses. These uses are fully supported.</a:t>
            </a:r>
          </a:p>
          <a:p>
            <a:endParaRPr lang="en-US" dirty="0"/>
          </a:p>
          <a:p>
            <a:r>
              <a:rPr lang="en-US" dirty="0"/>
              <a:t>The Aquatic Life Other Than Fish and Warmwater Habitat uses were each evaluated using conductivity, dissolved oxygen, nitrate, pH, and total phosphorus criteria. The conductivity and total phosphorus criteria were not met for the Aquatic Life Other Than Fish Use; thus, this use is not supported and conductivity and total phosphorus are the probable causes of impairment. The nitrate criterion was not met for the Warmwater Habitat Use; thus this use is only not supported and nitrate is the probable cause of impairment.</a:t>
            </a:r>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17</a:t>
            </a:fld>
            <a:endParaRPr lang="en-US" dirty="0"/>
          </a:p>
        </p:txBody>
      </p:sp>
    </p:spTree>
    <p:extLst>
      <p:ext uri="{BB962C8B-B14F-4D97-AF65-F5344CB8AC3E}">
        <p14:creationId xmlns:p14="http://schemas.microsoft.com/office/powerpoint/2010/main" val="102342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next steps the tribe might consider, given the impairments. You can see the two waterbody uses that are listed as impaired. </a:t>
            </a:r>
          </a:p>
          <a:p>
            <a:pPr marL="171450" indent="-171450">
              <a:buFont typeface="Arial" panose="020B0604020202020204" pitchFamily="34" charset="0"/>
              <a:buChar char="•"/>
            </a:pPr>
            <a:r>
              <a:rPr lang="en-US" dirty="0"/>
              <a:t>Do you think the tribe should adjust its monitoring strategy, given the results? </a:t>
            </a:r>
            <a:r>
              <a:rPr lang="en-US" i="1" dirty="0"/>
              <a:t>[Answer: Additional sampling could be done for conductivity, nitrate, and total phosphorus, to better characterize the impairments to both uses, and to zero in on where exactly the inputs for these parameters might be coming from.]</a:t>
            </a:r>
          </a:p>
          <a:p>
            <a:pPr marL="171450" indent="-171450">
              <a:buFont typeface="Arial" panose="020B0604020202020204" pitchFamily="34" charset="0"/>
              <a:buChar char="•"/>
            </a:pPr>
            <a:r>
              <a:rPr lang="en-US" dirty="0"/>
              <a:t>What about other types of assessments that might help to determine the impairment cause or causes? </a:t>
            </a:r>
            <a:r>
              <a:rPr lang="en-US" i="1" dirty="0"/>
              <a:t>[The tribe could conduct a land use / pollutant source inventory and assessment, to determine what potential sources of these pollutants may be affecting aquatic life populations. This could include aerial photo reviews of concentrated livestock locations, fertilized row crop fields, and other sites; analyses of septic system locations and concentrations; and visual surveys of other sources of conductivity, phosphorus, and nitrate.</a:t>
            </a:r>
          </a:p>
        </p:txBody>
      </p:sp>
      <p:sp>
        <p:nvSpPr>
          <p:cNvPr id="4" name="Slide Number Placeholder 3"/>
          <p:cNvSpPr>
            <a:spLocks noGrp="1"/>
          </p:cNvSpPr>
          <p:nvPr>
            <p:ph type="sldNum" sz="quarter" idx="5"/>
          </p:nvPr>
        </p:nvSpPr>
        <p:spPr/>
        <p:txBody>
          <a:bodyPr/>
          <a:lstStyle/>
          <a:p>
            <a:fld id="{618F38ED-657B-4B7D-BB74-9DFF2A3EB06C}" type="slidenum">
              <a:rPr lang="en-US" smtClean="0"/>
              <a:t>18</a:t>
            </a:fld>
            <a:endParaRPr lang="en-US" dirty="0"/>
          </a:p>
        </p:txBody>
      </p:sp>
    </p:spTree>
    <p:extLst>
      <p:ext uri="{BB962C8B-B14F-4D97-AF65-F5344CB8AC3E}">
        <p14:creationId xmlns:p14="http://schemas.microsoft.com/office/powerpoint/2010/main" val="28912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19</a:t>
            </a:fld>
            <a:endParaRPr lang="en-US" dirty="0"/>
          </a:p>
        </p:txBody>
      </p:sp>
    </p:spTree>
    <p:extLst>
      <p:ext uri="{BB962C8B-B14F-4D97-AF65-F5344CB8AC3E}">
        <p14:creationId xmlns:p14="http://schemas.microsoft.com/office/powerpoint/2010/main" val="16371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38ED-657B-4B7D-BB74-9DFF2A3EB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5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20</a:t>
            </a:fld>
            <a:endParaRPr lang="en-US" dirty="0"/>
          </a:p>
        </p:txBody>
      </p:sp>
    </p:spTree>
    <p:extLst>
      <p:ext uri="{BB962C8B-B14F-4D97-AF65-F5344CB8AC3E}">
        <p14:creationId xmlns:p14="http://schemas.microsoft.com/office/powerpoint/2010/main" val="2647258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group exercise, we’ll look at the other two streams – Red Brook and Green Run. We’ll do Red Brook first. Red Brook flows through the reservation. The tribe has designated three beneficial uses for Red Brook: Coldwater Habitat, Livestock Water Supply, and Recreation.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21</a:t>
            </a:fld>
            <a:endParaRPr lang="en-US" dirty="0"/>
          </a:p>
        </p:txBody>
      </p:sp>
    </p:spTree>
    <p:extLst>
      <p:ext uri="{BB962C8B-B14F-4D97-AF65-F5344CB8AC3E}">
        <p14:creationId xmlns:p14="http://schemas.microsoft.com/office/powerpoint/2010/main" val="140261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tribe has developed several numeric criteria that apply to one or more of these designated uses. The numeric criteria are presented in the table on this slide. The criteria for four metals (chromium, iron, nickel, and zinc) are hardness-dependent; the specific criteria are presented in a later slide.</a:t>
            </a:r>
          </a:p>
          <a:p>
            <a:endParaRPr lang="en-US" dirty="0"/>
          </a:p>
          <a:p>
            <a:r>
              <a:rPr lang="en-US" dirty="0"/>
              <a:t>To fully support the Coldwater Habitat use, all four criteria must be met. If two or three criteria are met, then the use is not supported. If one or no criteria are met, the Coldwater Habitat use is not supported. To fully support the Livestock Water Supply Use, all four metals criteria must be met. If three or less criteria are met, the use is not supporting. To fully support the Primary and Secondary Contact Recreation use, the </a:t>
            </a:r>
            <a:r>
              <a:rPr lang="en-US" i="1" dirty="0"/>
              <a:t>E. coli </a:t>
            </a:r>
            <a:r>
              <a:rPr lang="en-US" dirty="0"/>
              <a:t>geometric mean criterion must be met – note that there are numeric criteria for each of the two recreation uses, primary and secondary contact recreation. If that criteria is not met, then the Recreation use is not supported.</a:t>
            </a:r>
          </a:p>
          <a:p>
            <a:endParaRPr lang="en-US" dirty="0"/>
          </a:p>
          <a:p>
            <a:r>
              <a:rPr lang="en-US" b="1" dirty="0"/>
              <a:t>Dissolved oxygen</a:t>
            </a:r>
            <a:r>
              <a:rPr lang="en-US" dirty="0"/>
              <a:t>: No samples per season may exceed the numeric threshold.</a:t>
            </a:r>
          </a:p>
          <a:p>
            <a:endParaRPr lang="en-US" dirty="0"/>
          </a:p>
          <a:p>
            <a:r>
              <a:rPr lang="en-US" b="1" i="1" dirty="0"/>
              <a:t>E. coli</a:t>
            </a:r>
            <a:r>
              <a:rPr lang="en-US" dirty="0"/>
              <a:t>: The geometric mean of samples per season may not exceed the numeric thresholds. The criterion for primary contact is 126 counts per 100 mL; the criterion for secondary contact is 430 counts per 100 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Metals: </a:t>
            </a:r>
            <a:r>
              <a:rPr lang="en-US" b="0" dirty="0"/>
              <a:t>Metals criteria vary by hardness</a:t>
            </a:r>
            <a:r>
              <a:rPr lang="en-US" b="1" dirty="0"/>
              <a:t>. </a:t>
            </a:r>
            <a:r>
              <a:rPr lang="en-US" dirty="0"/>
              <a:t>Only 10 percent of samples per season may exceed the numeric threshold for the appropriate hardness.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pH</a:t>
            </a:r>
            <a:r>
              <a:rPr lang="en-US" dirty="0"/>
              <a:t>: No sample per season may exceed the numeric threshold range.</a:t>
            </a:r>
          </a:p>
          <a:p>
            <a:endParaRPr lang="en-US"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b="1" dirty="0"/>
              <a:t>Temperature: </a:t>
            </a:r>
            <a:r>
              <a:rPr lang="en-US" dirty="0"/>
              <a:t>No sample per season may exceed the numeric threshold.</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a:p>
            <a:pPr defTabSz="933237"/>
            <a:r>
              <a:rPr lang="en-US" b="1" dirty="0"/>
              <a:t>Total phosphorus</a:t>
            </a:r>
            <a:r>
              <a:rPr lang="en-US" dirty="0"/>
              <a:t>: The average of samples per season may not exceed the numeric thresholds.</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22</a:t>
            </a:fld>
            <a:endParaRPr lang="en-US" dirty="0"/>
          </a:p>
        </p:txBody>
      </p:sp>
    </p:spTree>
    <p:extLst>
      <p:ext uri="{BB962C8B-B14F-4D97-AF65-F5344CB8AC3E}">
        <p14:creationId xmlns:p14="http://schemas.microsoft.com/office/powerpoint/2010/main" val="1332066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evaluate the Coldwater Habitat use. Four numeric criteria apply to this use and are shown in the table to the left.</a:t>
            </a:r>
          </a:p>
          <a:p>
            <a:endParaRPr lang="en-US" dirty="0"/>
          </a:p>
          <a:p>
            <a:r>
              <a:rPr lang="en-US" dirty="0"/>
              <a:t>The table on the right shows the 4 samples that the tribe collected and evaluated for dissolved oxygen, pH, temperature and total phosphorus.</a:t>
            </a:r>
          </a:p>
          <a:p>
            <a:endParaRPr lang="en-US" dirty="0"/>
          </a:p>
          <a:p>
            <a:r>
              <a:rPr lang="en-US" dirty="0"/>
              <a:t>Let’s go through each parameter and determine if the water quality criteria are met. </a:t>
            </a:r>
          </a:p>
          <a:p>
            <a:endParaRPr lang="en-US" dirty="0"/>
          </a:p>
          <a:p>
            <a:r>
              <a:rPr lang="en-US" dirty="0"/>
              <a:t>Question #1: Do the dissolved oxygen samples meet the criterion?</a:t>
            </a:r>
          </a:p>
          <a:p>
            <a:endParaRPr lang="en-US" dirty="0"/>
          </a:p>
          <a:p>
            <a:endParaRPr lang="en-US" dirty="0"/>
          </a:p>
          <a:p>
            <a:r>
              <a:rPr lang="en-US" dirty="0"/>
              <a:t>Question #2: Do the pH samples meet the criteria?</a:t>
            </a:r>
          </a:p>
          <a:p>
            <a:endParaRPr lang="en-US" dirty="0"/>
          </a:p>
          <a:p>
            <a:endParaRPr lang="en-US" dirty="0"/>
          </a:p>
          <a:p>
            <a:r>
              <a:rPr lang="en-US" dirty="0"/>
              <a:t>Question #3: Do the temperature samples meet the criterion?</a:t>
            </a:r>
          </a:p>
          <a:p>
            <a:endParaRPr lang="en-US" dirty="0"/>
          </a:p>
          <a:p>
            <a:endParaRPr lang="en-US" dirty="0"/>
          </a:p>
          <a:p>
            <a:r>
              <a:rPr lang="en-US" dirty="0"/>
              <a:t>Question #4: Does the total phosphorus samples average meet the criterion?</a:t>
            </a:r>
          </a:p>
          <a:p>
            <a:endParaRPr lang="en-US" dirty="0"/>
          </a:p>
          <a:p>
            <a:endParaRPr lang="en-US" dirty="0"/>
          </a:p>
          <a:p>
            <a:r>
              <a:rPr lang="en-US" dirty="0"/>
              <a:t>Question #5: Does Red Brook support the Coldwater Habitat use? </a:t>
            </a:r>
          </a:p>
          <a:p>
            <a:endParaRPr lang="en-US" dirty="0"/>
          </a:p>
          <a:p>
            <a:r>
              <a:rPr lang="en-US" dirty="0"/>
              <a:t>.</a:t>
            </a:r>
          </a:p>
          <a:p>
            <a:endParaRPr lang="en-US" dirty="0"/>
          </a:p>
          <a:p>
            <a:r>
              <a:rPr lang="en-US" dirty="0"/>
              <a:t>Let’s move on to the metals criteria.</a:t>
            </a:r>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23</a:t>
            </a:fld>
            <a:endParaRPr lang="en-US" dirty="0"/>
          </a:p>
        </p:txBody>
      </p:sp>
    </p:spTree>
    <p:extLst>
      <p:ext uri="{BB962C8B-B14F-4D97-AF65-F5344CB8AC3E}">
        <p14:creationId xmlns:p14="http://schemas.microsoft.com/office/powerpoint/2010/main" val="267779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Livestock Water Supply use has four numeric criteria for metals. The criteria for each metal are hardness-dependent (i.e., different numeric thresholds apply at different hardness concentrations). Samples with less than 100 mg/L hardness are evaluated with the 100 mg/L criteria, while samples with more than 400 mg/L hardness are evaluated with the 400 mg/L criteria. </a:t>
            </a:r>
          </a:p>
          <a:p>
            <a:endParaRPr lang="en-US" dirty="0"/>
          </a:p>
          <a:p>
            <a:r>
              <a:rPr lang="en-US" dirty="0"/>
              <a:t>Let’s go through each metal and determine if the water quality criteria are met. </a:t>
            </a:r>
          </a:p>
          <a:p>
            <a:endParaRPr lang="en-US" dirty="0"/>
          </a:p>
          <a:p>
            <a:r>
              <a:rPr lang="en-US" dirty="0"/>
              <a:t>Question #6: Which samples meet water quality standards and which do not?</a:t>
            </a:r>
          </a:p>
          <a:p>
            <a:endParaRPr lang="en-US" dirty="0"/>
          </a:p>
          <a:p>
            <a:endParaRPr lang="en-US" dirty="0"/>
          </a:p>
          <a:p>
            <a:r>
              <a:rPr lang="en-US" dirty="0"/>
              <a:t>Question #7: Is the Livestock Water Supply use supported?</a:t>
            </a:r>
          </a:p>
          <a:p>
            <a:endParaRPr lang="en-US" dirty="0"/>
          </a:p>
          <a:p>
            <a:endParaRPr lang="en-US" dirty="0"/>
          </a:p>
          <a:p>
            <a:r>
              <a:rPr lang="en-US" dirty="0"/>
              <a:t>Now, let’s assume the metals numeric criteria allowed for up to 20% of samples to exceed the criteria. If more than 20% of samples exceed a metal’s criteria, then that metal’s criteria is not met.</a:t>
            </a:r>
          </a:p>
          <a:p>
            <a:endParaRPr lang="en-US" dirty="0"/>
          </a:p>
          <a:p>
            <a:r>
              <a:rPr lang="en-US" dirty="0"/>
              <a:t>Question #8: Now, which metals meet water quality criteria and which do not?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#9: Is the Livestock Water Supply use supported?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Let’s move on to the Recreation use.</a:t>
            </a:r>
          </a:p>
        </p:txBody>
      </p:sp>
      <p:sp>
        <p:nvSpPr>
          <p:cNvPr id="4" name="Slide Number Placeholder 3"/>
          <p:cNvSpPr>
            <a:spLocks noGrp="1"/>
          </p:cNvSpPr>
          <p:nvPr>
            <p:ph type="sldNum" sz="quarter" idx="5"/>
          </p:nvPr>
        </p:nvSpPr>
        <p:spPr/>
        <p:txBody>
          <a:bodyPr/>
          <a:lstStyle/>
          <a:p>
            <a:fld id="{618F38ED-657B-4B7D-BB74-9DFF2A3EB06C}" type="slidenum">
              <a:rPr lang="en-US" smtClean="0"/>
              <a:t>24</a:t>
            </a:fld>
            <a:endParaRPr lang="en-US" dirty="0"/>
          </a:p>
        </p:txBody>
      </p:sp>
    </p:spTree>
    <p:extLst>
      <p:ext uri="{BB962C8B-B14F-4D97-AF65-F5344CB8AC3E}">
        <p14:creationId xmlns:p14="http://schemas.microsoft.com/office/powerpoint/2010/main" val="1205693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numeric criteria apply to the Recreation use: Primary Contact and Secondary Contact. In either case, a 30-day geometric mean of at least 5 E. coli samples is calculated to compare with the numeric criterion. The table on the right presents 15 samples collected during the recreation season. A 5-sample geometric mean is presented for each 30-day period. Let’s evaluate this designated use. </a:t>
            </a:r>
          </a:p>
          <a:p>
            <a:endParaRPr lang="en-US" dirty="0"/>
          </a:p>
          <a:p>
            <a:r>
              <a:rPr lang="en-US" dirty="0"/>
              <a:t>Question #10: If Red Brook is designated for primary contact recreation, which 30-day periods meet the water quality criteria and which do not? </a:t>
            </a:r>
          </a:p>
          <a:p>
            <a:endParaRPr lang="en-US" dirty="0"/>
          </a:p>
          <a:p>
            <a:endParaRPr lang="en-US" dirty="0"/>
          </a:p>
          <a:p>
            <a:r>
              <a:rPr lang="en-US" dirty="0"/>
              <a:t>Question #11: Does Red Brook support its Primary Contact Recreation use?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#12: If Red Brook is designated secondary contact recreation, which 30-day periods meet water quality standards and which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a:p>
            <a:r>
              <a:rPr lang="en-US" dirty="0"/>
              <a:t>Question #13: Does Red Brook support its Secondary Contact Recreation use?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#14: Now let’s consider another wrinkle on the criteria. Let’s say that Red Brook is designated for secondary contact recreation, and the secondary contact recreation use has an additional criteria, which says there is a </a:t>
            </a:r>
            <a:r>
              <a:rPr lang="en-US" u="sng" dirty="0"/>
              <a:t>not-to-exceed individual maximum criterion of 400 counts per 100 milliliters for the same 30-day period.</a:t>
            </a:r>
            <a:r>
              <a:rPr lang="en-US" u="none" dirty="0"/>
              <a:t> W</a:t>
            </a:r>
            <a:r>
              <a:rPr lang="en-US" dirty="0"/>
              <a:t>hich 30-day periods meet the criteria and which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#15: Does Red Brook support its Secondary Contact Recreation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25</a:t>
            </a:fld>
            <a:endParaRPr lang="en-US" dirty="0"/>
          </a:p>
        </p:txBody>
      </p:sp>
    </p:spTree>
    <p:extLst>
      <p:ext uri="{BB962C8B-B14F-4D97-AF65-F5344CB8AC3E}">
        <p14:creationId xmlns:p14="http://schemas.microsoft.com/office/powerpoint/2010/main" val="2306997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bring it all together. Red Brook is designated for three uses. Each of the uses was evaluated using (1) results from 10 samples that the hypothetical tribe collected and (2) the numeric criteria applicable to each use.</a:t>
            </a:r>
          </a:p>
          <a:p>
            <a:endParaRPr lang="en-US" dirty="0"/>
          </a:p>
          <a:p>
            <a:r>
              <a:rPr lang="en-US" dirty="0"/>
              <a:t>Please fill out the table for each use, entering your conclusions for 1) whether or not the uses are supported, in the second column; and 2) the probable causes of impairment parameters in the third column.</a:t>
            </a:r>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26</a:t>
            </a:fld>
            <a:endParaRPr lang="en-US" dirty="0"/>
          </a:p>
        </p:txBody>
      </p:sp>
    </p:spTree>
    <p:extLst>
      <p:ext uri="{BB962C8B-B14F-4D97-AF65-F5344CB8AC3E}">
        <p14:creationId xmlns:p14="http://schemas.microsoft.com/office/powerpoint/2010/main" val="310406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next steps for Red Brook. Please answer the questions below, and number your answers to keep track: </a:t>
            </a:r>
          </a:p>
          <a:p>
            <a:endParaRPr lang="en-US" dirty="0"/>
          </a:p>
          <a:p>
            <a:r>
              <a:rPr lang="en-US" dirty="0"/>
              <a:t>Question #16: What sort of adjustments or changes in the monitoring strategy might help the tribe to better understand these impairments?</a:t>
            </a:r>
          </a:p>
          <a:p>
            <a:endParaRPr lang="en-US" dirty="0"/>
          </a:p>
          <a:p>
            <a:endParaRPr lang="en-US" dirty="0"/>
          </a:p>
          <a:p>
            <a:endParaRPr lang="en-US" i="1" dirty="0"/>
          </a:p>
          <a:p>
            <a:r>
              <a:rPr lang="en-US" i="0" dirty="0"/>
              <a:t>Question #17: How about next steps for other means that could be used to assess the sources of the impairment?</a:t>
            </a:r>
          </a:p>
          <a:p>
            <a:endParaRPr lang="en-US" i="0" dirty="0"/>
          </a:p>
          <a:p>
            <a:endParaRPr lang="en-US" i="0" dirty="0"/>
          </a:p>
          <a:p>
            <a:endParaRPr lang="en-US" i="0" dirty="0"/>
          </a:p>
          <a:p>
            <a:r>
              <a:rPr lang="en-US" i="0" dirty="0"/>
              <a:t>Question #18: Given that the Primary Contact Recreation criterion was not met in July, should the tribe take any special precautions to protect the</a:t>
            </a:r>
          </a:p>
          <a:p>
            <a:r>
              <a:rPr lang="en-US" i="0" dirty="0"/>
              <a:t> public?</a:t>
            </a:r>
          </a:p>
          <a:p>
            <a:endParaRPr lang="en-US" i="0" dirty="0"/>
          </a:p>
          <a:p>
            <a:endParaRPr lang="en-US" i="0" dirty="0"/>
          </a:p>
        </p:txBody>
      </p:sp>
      <p:sp>
        <p:nvSpPr>
          <p:cNvPr id="4" name="Slide Number Placeholder 3"/>
          <p:cNvSpPr>
            <a:spLocks noGrp="1"/>
          </p:cNvSpPr>
          <p:nvPr>
            <p:ph type="sldNum" sz="quarter" idx="5"/>
          </p:nvPr>
        </p:nvSpPr>
        <p:spPr/>
        <p:txBody>
          <a:bodyPr/>
          <a:lstStyle/>
          <a:p>
            <a:fld id="{618F38ED-657B-4B7D-BB74-9DFF2A3EB06C}" type="slidenum">
              <a:rPr lang="en-US" smtClean="0"/>
              <a:t>27</a:t>
            </a:fld>
            <a:endParaRPr lang="en-US" dirty="0"/>
          </a:p>
        </p:txBody>
      </p:sp>
    </p:spTree>
    <p:extLst>
      <p:ext uri="{BB962C8B-B14F-4D97-AF65-F5344CB8AC3E}">
        <p14:creationId xmlns:p14="http://schemas.microsoft.com/office/powerpoint/2010/main" val="2711051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another example. Green Run is a small stream on the reservation. Along Green Run is a small park with a public bathing beach. </a:t>
            </a:r>
          </a:p>
          <a:p>
            <a:endParaRPr lang="en-US" dirty="0"/>
          </a:p>
          <a:p>
            <a:r>
              <a:rPr lang="en-US" dirty="0"/>
              <a:t>The tribe has designated two beneficial uses for Green Run: Coldwater Habitat and Recreation. </a:t>
            </a:r>
          </a:p>
          <a:p>
            <a:endParaRPr lang="en-US" dirty="0"/>
          </a:p>
          <a:p>
            <a:r>
              <a:rPr lang="en-US" dirty="0"/>
              <a:t>You can see the water quality criteria parameters that apply to each of the uses in the table.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28</a:t>
            </a:fld>
            <a:endParaRPr lang="en-US" dirty="0"/>
          </a:p>
        </p:txBody>
      </p:sp>
    </p:spTree>
    <p:extLst>
      <p:ext uri="{BB962C8B-B14F-4D97-AF65-F5344CB8AC3E}">
        <p14:creationId xmlns:p14="http://schemas.microsoft.com/office/powerpoint/2010/main" val="167462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tribe has developed several numeric criteria that apply to one or more of these designated uses. The numeric criteria are presented in the table on this slide. To fully support the Coldwater Habitat use, all four criteria must be met. If two or three criteria are met, then the use is not supported. If one or no criteria are met, the Coldwater Habitat use is not supported. To fully support the Recreation use, the </a:t>
            </a:r>
            <a:r>
              <a:rPr lang="en-US" i="1" dirty="0"/>
              <a:t>E. coli </a:t>
            </a:r>
            <a:r>
              <a:rPr lang="en-US" dirty="0"/>
              <a:t>geometric mean criteria must be met. If the criterion is not met, then the Recreation use is not supported.</a:t>
            </a:r>
          </a:p>
          <a:p>
            <a:endParaRPr lang="en-US" dirty="0"/>
          </a:p>
          <a:p>
            <a:r>
              <a:rPr lang="en-US" b="1" dirty="0"/>
              <a:t>Dissolved oxygen</a:t>
            </a:r>
            <a:r>
              <a:rPr lang="en-US" dirty="0"/>
              <a:t>: No samples per season may exceed the numeric threshold.</a:t>
            </a:r>
          </a:p>
          <a:p>
            <a:endParaRPr lang="en-US" dirty="0"/>
          </a:p>
          <a:p>
            <a:r>
              <a:rPr lang="en-US" b="1" i="1" dirty="0"/>
              <a:t>E. coli</a:t>
            </a:r>
            <a:r>
              <a:rPr lang="en-US" dirty="0"/>
              <a:t>: The geometric mean of samples per season may not exceed the numeric thresholds. The criterion for primary contact is 126 counts per 100 mL; the criterion for secondary contact is 430 counts per 100 mL.</a:t>
            </a:r>
          </a:p>
          <a:p>
            <a:endParaRPr lang="en-US" dirty="0"/>
          </a:p>
          <a:p>
            <a:r>
              <a:rPr lang="en-US" b="1" dirty="0"/>
              <a:t>pH</a:t>
            </a:r>
            <a:r>
              <a:rPr lang="en-US" dirty="0"/>
              <a:t>: No sample per season may exceed the numeric threshold range.</a:t>
            </a:r>
          </a:p>
          <a:p>
            <a:endParaRPr lang="en-US"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b="1" dirty="0"/>
              <a:t>Temperature: </a:t>
            </a:r>
            <a:r>
              <a:rPr lang="en-US" dirty="0"/>
              <a:t>No sample per season may exceed the numeric threshold.</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a:p>
            <a:pPr defTabSz="933237"/>
            <a:r>
              <a:rPr lang="en-US" b="1" dirty="0"/>
              <a:t>Total phosphorus</a:t>
            </a:r>
            <a:r>
              <a:rPr lang="en-US" dirty="0"/>
              <a:t>: The average of samples per season may not exceed the numeric threshold.</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29</a:t>
            </a:fld>
            <a:endParaRPr lang="en-US" dirty="0"/>
          </a:p>
        </p:txBody>
      </p:sp>
    </p:spTree>
    <p:extLst>
      <p:ext uri="{BB962C8B-B14F-4D97-AF65-F5344CB8AC3E}">
        <p14:creationId xmlns:p14="http://schemas.microsoft.com/office/powerpoint/2010/main" val="193535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Group Exercise Version of Module #4. We will go through some introductory material, and then break into small groups to review some case studies and answer questions. </a:t>
            </a:r>
          </a:p>
          <a:p>
            <a:endParaRPr lang="en-US" dirty="0"/>
          </a:p>
          <a:p>
            <a:r>
              <a:rPr lang="en-US" dirty="0"/>
              <a:t>The learning objectives for Module 4 are to: </a:t>
            </a:r>
          </a:p>
          <a:p>
            <a:endParaRPr lang="en-US" dirty="0"/>
          </a:p>
          <a:p>
            <a:pPr lvl="0"/>
            <a:r>
              <a:rPr lang="en-US" sz="1200" dirty="0"/>
              <a:t>Further explore how water quality data is used to evaluate designated uses</a:t>
            </a:r>
          </a:p>
          <a:p>
            <a:pPr lvl="0"/>
            <a:r>
              <a:rPr lang="en-US" sz="1200" dirty="0"/>
              <a:t>Process and evaluate basic datasets to determine designated use support</a:t>
            </a:r>
          </a:p>
          <a:p>
            <a:pPr lvl="0"/>
            <a:r>
              <a:rPr lang="en-US" sz="1200" dirty="0"/>
              <a:t>Use the results of data analysis to determine next steps</a:t>
            </a:r>
          </a:p>
          <a:p>
            <a:pPr lvl="0"/>
            <a:r>
              <a:rPr lang="en-US" sz="1200" dirty="0"/>
              <a:t>Identify resources useful for analyzing data and addressing water quality impairments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38ED-657B-4B7D-BB74-9DFF2A3EB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017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evaluate the Coldwater Habitat use. Four numeric criteria apply to this use and are shown in the table to the left. The table on the right shows the 5 samples that the hypothetical tribe collected and evaluated for dissolved oxygen, pH, temperature and total phosphorus.</a:t>
            </a:r>
          </a:p>
          <a:p>
            <a:endParaRPr lang="en-US" dirty="0"/>
          </a:p>
          <a:p>
            <a:r>
              <a:rPr lang="en-US" dirty="0"/>
              <a:t>Let’s go through each parameter and determine if the water quality criteria are correct. </a:t>
            </a:r>
          </a:p>
          <a:p>
            <a:endParaRPr lang="en-US" dirty="0"/>
          </a:p>
          <a:p>
            <a:r>
              <a:rPr lang="en-US" dirty="0"/>
              <a:t>Question #19: Do the dissolved oxygen samples meet the criterion?</a:t>
            </a:r>
          </a:p>
          <a:p>
            <a:endParaRPr lang="en-US" dirty="0"/>
          </a:p>
          <a:p>
            <a:endParaRPr lang="en-US" dirty="0"/>
          </a:p>
          <a:p>
            <a:r>
              <a:rPr lang="en-US" dirty="0"/>
              <a:t>Question #20: Do the pH samples meet the criteria?</a:t>
            </a:r>
          </a:p>
          <a:p>
            <a:endParaRPr lang="en-US" dirty="0"/>
          </a:p>
          <a:p>
            <a:endParaRPr lang="en-US" dirty="0"/>
          </a:p>
          <a:p>
            <a:r>
              <a:rPr lang="en-US" dirty="0"/>
              <a:t>Question #21: Do the temperature samples meet the criterion?</a:t>
            </a:r>
          </a:p>
          <a:p>
            <a:endParaRPr lang="en-US" dirty="0"/>
          </a:p>
          <a:p>
            <a:endParaRPr lang="en-US" dirty="0"/>
          </a:p>
          <a:p>
            <a:r>
              <a:rPr lang="en-US" dirty="0"/>
              <a:t>Question #22: Does the average of total phosphorus samples meet the criterion?</a:t>
            </a:r>
          </a:p>
          <a:p>
            <a:endParaRPr lang="en-US" dirty="0"/>
          </a:p>
          <a:p>
            <a:endParaRPr lang="en-US" dirty="0"/>
          </a:p>
          <a:p>
            <a:r>
              <a:rPr lang="en-US" dirty="0"/>
              <a:t>Question #23: Does Green Run support the Coldwater Habitat use? </a:t>
            </a:r>
          </a:p>
          <a:p>
            <a:endParaRPr lang="en-US" dirty="0"/>
          </a:p>
          <a:p>
            <a:endParaRPr lang="en-US" dirty="0"/>
          </a:p>
          <a:p>
            <a:r>
              <a:rPr lang="en-US" dirty="0"/>
              <a:t>Let’s move on to the Recreation use.</a:t>
            </a:r>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30</a:t>
            </a:fld>
            <a:endParaRPr lang="en-US" dirty="0"/>
          </a:p>
        </p:txBody>
      </p:sp>
    </p:spTree>
    <p:extLst>
      <p:ext uri="{BB962C8B-B14F-4D97-AF65-F5344CB8AC3E}">
        <p14:creationId xmlns:p14="http://schemas.microsoft.com/office/powerpoint/2010/main" val="3766655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numeric criteria apply to the Recreation use: Primary contact and Secondary contact. In either case, a 30-day geometric mean of at least 5 samples is calculated to compare with the numeric criterion. The table on the right presents 15 samples collected during the recreation season. A 5-sample geometric mean is presented for each 30-day period. Let’s evaluate this designated use. Green Run is designated for primary contact recreation.</a:t>
            </a:r>
          </a:p>
          <a:p>
            <a:endParaRPr lang="en-US" dirty="0"/>
          </a:p>
          <a:p>
            <a:r>
              <a:rPr lang="en-US" dirty="0"/>
              <a:t>Question #24: Which 30-day periods meet water quality standards and which do not? </a:t>
            </a:r>
          </a:p>
          <a:p>
            <a:endParaRPr lang="en-US" dirty="0"/>
          </a:p>
          <a:p>
            <a:endParaRPr lang="en-US" dirty="0"/>
          </a:p>
          <a:p>
            <a:r>
              <a:rPr lang="en-US" dirty="0"/>
              <a:t>Question #25: Does Green Run support its Primary Contact Recreation use?</a:t>
            </a:r>
          </a:p>
          <a:p>
            <a:endParaRPr lang="en-US" dirty="0"/>
          </a:p>
          <a:p>
            <a:r>
              <a:rPr lang="en-US" dirty="0"/>
              <a:t>Now let’s look at Green Run holistically. </a:t>
            </a:r>
          </a:p>
        </p:txBody>
      </p:sp>
      <p:sp>
        <p:nvSpPr>
          <p:cNvPr id="4" name="Slide Number Placeholder 3"/>
          <p:cNvSpPr>
            <a:spLocks noGrp="1"/>
          </p:cNvSpPr>
          <p:nvPr>
            <p:ph type="sldNum" sz="quarter" idx="5"/>
          </p:nvPr>
        </p:nvSpPr>
        <p:spPr/>
        <p:txBody>
          <a:bodyPr/>
          <a:lstStyle/>
          <a:p>
            <a:fld id="{618F38ED-657B-4B7D-BB74-9DFF2A3EB06C}" type="slidenum">
              <a:rPr lang="en-US" smtClean="0"/>
              <a:t>31</a:t>
            </a:fld>
            <a:endParaRPr lang="en-US" dirty="0"/>
          </a:p>
        </p:txBody>
      </p:sp>
    </p:spTree>
    <p:extLst>
      <p:ext uri="{BB962C8B-B14F-4D97-AF65-F5344CB8AC3E}">
        <p14:creationId xmlns:p14="http://schemas.microsoft.com/office/powerpoint/2010/main" val="153733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Run is designated for two beneficial uses. Please fill out the table, based on your analysis of the data presented in the previous slides.</a:t>
            </a:r>
          </a:p>
          <a:p>
            <a:endParaRPr lang="en-US" dirty="0"/>
          </a:p>
          <a:p>
            <a:r>
              <a:rPr lang="en-US" dirty="0"/>
              <a:t>Note that each of the uses was evaluated using (1) results from 10 samples that the hypothetical tribe collected and (2) the numeric criteria applicable to each use.</a:t>
            </a:r>
          </a:p>
          <a:p>
            <a:endParaRPr lang="en-US" dirty="0"/>
          </a:p>
          <a:p>
            <a:r>
              <a:rPr lang="en-US" dirty="0"/>
              <a:t>Let’s talk about next steps for Green Run – see the next slide.</a:t>
            </a:r>
          </a:p>
        </p:txBody>
      </p:sp>
      <p:sp>
        <p:nvSpPr>
          <p:cNvPr id="4" name="Slide Number Placeholder 3"/>
          <p:cNvSpPr>
            <a:spLocks noGrp="1"/>
          </p:cNvSpPr>
          <p:nvPr>
            <p:ph type="sldNum" sz="quarter" idx="5"/>
          </p:nvPr>
        </p:nvSpPr>
        <p:spPr/>
        <p:txBody>
          <a:bodyPr/>
          <a:lstStyle/>
          <a:p>
            <a:fld id="{618F38ED-657B-4B7D-BB74-9DFF2A3EB06C}" type="slidenum">
              <a:rPr lang="en-US" smtClean="0"/>
              <a:t>32</a:t>
            </a:fld>
            <a:endParaRPr lang="en-US" dirty="0"/>
          </a:p>
        </p:txBody>
      </p:sp>
    </p:spTree>
    <p:extLst>
      <p:ext uri="{BB962C8B-B14F-4D97-AF65-F5344CB8AC3E}">
        <p14:creationId xmlns:p14="http://schemas.microsoft.com/office/powerpoint/2010/main" val="331660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might be the next steps for Green Run?</a:t>
            </a:r>
          </a:p>
          <a:p>
            <a:endParaRPr lang="en-US" dirty="0"/>
          </a:p>
          <a:p>
            <a:endParaRPr lang="en-US" dirty="0"/>
          </a:p>
          <a:p>
            <a:r>
              <a:rPr lang="en-US" dirty="0"/>
              <a:t>Question #26: Do we need to adjust our monitoring program?</a:t>
            </a:r>
          </a:p>
          <a:p>
            <a:endParaRPr lang="en-US" dirty="0"/>
          </a:p>
          <a:p>
            <a:endParaRPr lang="en-US" dirty="0"/>
          </a:p>
          <a:p>
            <a:endParaRPr lang="en-US" dirty="0"/>
          </a:p>
          <a:p>
            <a:endParaRPr lang="en-US" i="1" dirty="0"/>
          </a:p>
          <a:p>
            <a:r>
              <a:rPr lang="en-US" i="0" dirty="0"/>
              <a:t>Question #27: What should be the goal for Green Run?</a:t>
            </a:r>
          </a:p>
        </p:txBody>
      </p:sp>
      <p:sp>
        <p:nvSpPr>
          <p:cNvPr id="4" name="Slide Number Placeholder 3"/>
          <p:cNvSpPr>
            <a:spLocks noGrp="1"/>
          </p:cNvSpPr>
          <p:nvPr>
            <p:ph type="sldNum" sz="quarter" idx="5"/>
          </p:nvPr>
        </p:nvSpPr>
        <p:spPr/>
        <p:txBody>
          <a:bodyPr/>
          <a:lstStyle/>
          <a:p>
            <a:fld id="{618F38ED-657B-4B7D-BB74-9DFF2A3EB06C}" type="slidenum">
              <a:rPr lang="en-US" smtClean="0"/>
              <a:t>33</a:t>
            </a:fld>
            <a:endParaRPr lang="en-US" dirty="0"/>
          </a:p>
        </p:txBody>
      </p:sp>
    </p:spTree>
    <p:extLst>
      <p:ext uri="{BB962C8B-B14F-4D97-AF65-F5344CB8AC3E}">
        <p14:creationId xmlns:p14="http://schemas.microsoft.com/office/powerpoint/2010/main" val="1237456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our “Next Steps” discussion a little farther for Red Brook, so you can get a feel for how the monitoring results provide a framework for additional assessment tasks that help to tease out the sources of the stressors causing waterbody impairment. Remember that Red Brook is impaired for all of its three designated uses. Let’s get into some additional detail about where the tribe could go from here, to identify the impairment sources.</a:t>
            </a:r>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35</a:t>
            </a:fld>
            <a:endParaRPr lang="en-US" dirty="0"/>
          </a:p>
        </p:txBody>
      </p:sp>
    </p:spTree>
    <p:extLst>
      <p:ext uri="{BB962C8B-B14F-4D97-AF65-F5344CB8AC3E}">
        <p14:creationId xmlns:p14="http://schemas.microsoft.com/office/powerpoint/2010/main" val="220445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the tribe did a point source inventory and identified the following point sources that discharge directly to Red Brook:</a:t>
            </a:r>
          </a:p>
          <a:p>
            <a:endParaRPr lang="en-US" dirty="0"/>
          </a:p>
          <a:p>
            <a:pPr marL="171450" indent="-171450">
              <a:buFont typeface="Wingdings" panose="05000000000000000000" pitchFamily="2" charset="2"/>
              <a:buChar char="§"/>
            </a:pPr>
            <a:r>
              <a:rPr lang="en-US" dirty="0"/>
              <a:t>A carpenter’s business with a 10 employees served by a small sanitary wastewater treatment package plant.</a:t>
            </a:r>
          </a:p>
          <a:p>
            <a:pPr marL="171450" indent="-171450">
              <a:buFont typeface="Wingdings" panose="05000000000000000000" pitchFamily="2" charset="2"/>
              <a:buChar char="§"/>
            </a:pPr>
            <a:r>
              <a:rPr lang="en-US" dirty="0"/>
              <a:t>A small automotive company that does metal plating.</a:t>
            </a:r>
          </a:p>
          <a:p>
            <a:pPr marL="171450" indent="-171450">
              <a:buFont typeface="Wingdings" panose="05000000000000000000" pitchFamily="2" charset="2"/>
              <a:buChar char="§"/>
            </a:pPr>
            <a:r>
              <a:rPr lang="en-US" dirty="0"/>
              <a:t>A stone quarry.</a:t>
            </a:r>
          </a:p>
          <a:p>
            <a:pPr marL="171450" indent="-171450">
              <a:buFont typeface="Wingdings" panose="05000000000000000000" pitchFamily="2" charset="2"/>
              <a:buChar char="§"/>
            </a:pPr>
            <a:r>
              <a:rPr lang="en-US" dirty="0"/>
              <a:t>An industrial facility that uses non-contact cooling water to cool down industrial processing equipment.</a:t>
            </a:r>
          </a:p>
          <a:p>
            <a:endParaRPr lang="en-US" dirty="0"/>
          </a:p>
          <a:p>
            <a:r>
              <a:rPr lang="en-US" dirty="0"/>
              <a:t>Question #28: Which point sources might warrant further evaluation, given the impairments and implied stressors causing impacts to Red Brook?</a:t>
            </a:r>
          </a:p>
          <a:p>
            <a:endParaRPr lang="en-US" dirty="0"/>
          </a:p>
          <a:p>
            <a:endParaRPr lang="en-US" dirty="0"/>
          </a:p>
          <a:p>
            <a:endParaRPr lang="en-US" dirty="0"/>
          </a:p>
          <a:p>
            <a:endParaRPr lang="en-US" dirty="0"/>
          </a:p>
          <a:p>
            <a:r>
              <a:rPr lang="en-US" dirty="0"/>
              <a:t>Now let’s think about nonpoint sources. The tribe inventoried nonpoint sources in Red Brook’s floodplain:</a:t>
            </a:r>
          </a:p>
          <a:p>
            <a:pPr marL="171450" indent="-171450">
              <a:buFont typeface="Wingdings" panose="05000000000000000000" pitchFamily="2" charset="2"/>
              <a:buChar char="§"/>
            </a:pPr>
            <a:r>
              <a:rPr lang="en-US" dirty="0"/>
              <a:t>20 single family homes served by onsite treatment systems with septic tanks.</a:t>
            </a:r>
          </a:p>
          <a:p>
            <a:pPr marL="171450" indent="-171450">
              <a:buFont typeface="Wingdings" panose="05000000000000000000" pitchFamily="2" charset="2"/>
              <a:buChar char="§"/>
            </a:pPr>
            <a:r>
              <a:rPr lang="en-US" dirty="0"/>
              <a:t>A junkyard with many rusting old cars and farm equipment.</a:t>
            </a:r>
          </a:p>
          <a:p>
            <a:pPr marL="171450" indent="-171450">
              <a:buFont typeface="Wingdings" panose="05000000000000000000" pitchFamily="2" charset="2"/>
              <a:buChar char="§"/>
            </a:pPr>
            <a:r>
              <a:rPr lang="en-US" dirty="0"/>
              <a:t>A park with several trails through the woods. The trails cross Red Brook at several riffles.</a:t>
            </a:r>
          </a:p>
          <a:p>
            <a:pPr marL="171450" indent="-171450">
              <a:buFont typeface="Wingdings" panose="05000000000000000000" pitchFamily="2" charset="2"/>
              <a:buChar char="§"/>
            </a:pPr>
            <a:r>
              <a:rPr lang="en-US" dirty="0"/>
              <a:t>A truck stop with large parking lot that drains to a shallow pond that turns green every summer.</a:t>
            </a:r>
          </a:p>
          <a:p>
            <a:pPr marL="171450" indent="-171450">
              <a:buFont typeface="Wingdings" panose="05000000000000000000" pitchFamily="2" charset="2"/>
              <a:buChar char="§"/>
            </a:pPr>
            <a:r>
              <a:rPr lang="en-US" dirty="0"/>
              <a:t>A pasture with 25 goats. Exclusion fencing prevents direct access to Red Brook.</a:t>
            </a:r>
          </a:p>
          <a:p>
            <a:pPr marL="0" indent="0">
              <a:buFont typeface="Wingdings" panose="05000000000000000000" pitchFamily="2" charset="2"/>
              <a:buNone/>
            </a:pPr>
            <a:endParaRPr lang="en-US"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Question #29: Which nonpoint sources might warrant further evaluation given the impairments to Red Brook?</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indent="0">
              <a:buFont typeface="Wingdings" panose="05000000000000000000" pitchFamily="2" charset="2"/>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36</a:t>
            </a:fld>
            <a:endParaRPr lang="en-US" dirty="0"/>
          </a:p>
        </p:txBody>
      </p:sp>
    </p:spTree>
    <p:extLst>
      <p:ext uri="{BB962C8B-B14F-4D97-AF65-F5344CB8AC3E}">
        <p14:creationId xmlns:p14="http://schemas.microsoft.com/office/powerpoint/2010/main" val="3928033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adjourn, let’s note a few of the useful online sources of data for assessing water quality. For point sources, the US EPA Environmental Compliance History Online database provides information on NPDES permitted facilities, enforcement action, and other info.</a:t>
            </a:r>
          </a:p>
        </p:txBody>
      </p:sp>
      <p:sp>
        <p:nvSpPr>
          <p:cNvPr id="4" name="Slide Number Placeholder 3"/>
          <p:cNvSpPr>
            <a:spLocks noGrp="1"/>
          </p:cNvSpPr>
          <p:nvPr>
            <p:ph type="sldNum" sz="quarter" idx="5"/>
          </p:nvPr>
        </p:nvSpPr>
        <p:spPr/>
        <p:txBody>
          <a:bodyPr/>
          <a:lstStyle/>
          <a:p>
            <a:fld id="{618F38ED-657B-4B7D-BB74-9DFF2A3EB06C}" type="slidenum">
              <a:rPr lang="en-US" smtClean="0"/>
              <a:t>38</a:t>
            </a:fld>
            <a:endParaRPr lang="en-US" dirty="0"/>
          </a:p>
        </p:txBody>
      </p:sp>
    </p:spTree>
    <p:extLst>
      <p:ext uri="{BB962C8B-B14F-4D97-AF65-F5344CB8AC3E}">
        <p14:creationId xmlns:p14="http://schemas.microsoft.com/office/powerpoint/2010/main" val="875685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 produces maps of specific locations, with lists of NPDES permitted facilities and links to facility contacts, facility types, inspections, compliance reports, violations, and other information. It provides a wealth of info for watershed assessments.</a:t>
            </a:r>
          </a:p>
        </p:txBody>
      </p:sp>
      <p:sp>
        <p:nvSpPr>
          <p:cNvPr id="4" name="Slide Number Placeholder 3"/>
          <p:cNvSpPr>
            <a:spLocks noGrp="1"/>
          </p:cNvSpPr>
          <p:nvPr>
            <p:ph type="sldNum" sz="quarter" idx="5"/>
          </p:nvPr>
        </p:nvSpPr>
        <p:spPr/>
        <p:txBody>
          <a:bodyPr/>
          <a:lstStyle/>
          <a:p>
            <a:fld id="{618F38ED-657B-4B7D-BB74-9DFF2A3EB06C}" type="slidenum">
              <a:rPr lang="en-US" smtClean="0"/>
              <a:t>39</a:t>
            </a:fld>
            <a:endParaRPr lang="en-US" dirty="0"/>
          </a:p>
        </p:txBody>
      </p:sp>
    </p:spTree>
    <p:extLst>
      <p:ext uri="{BB962C8B-B14F-4D97-AF65-F5344CB8AC3E}">
        <p14:creationId xmlns:p14="http://schemas.microsoft.com/office/powerpoint/2010/main" val="2292808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many online assessment tools to help better characterize nonpoint sources of pollution. Aerial and topographic maps are a good place to start: they give you an idea of land use, the steepness of the terrain, basic stream layout and surface hydrology, and vegetation within riparian areas. The USDA online Web Soil Survey provides mapping data on specific soil types, which lets you assess soil erodibility, possible nutrient content, and other factors. The Spreadsheet Tool for Estimating Pollutant Loads (STEPL) can help you walk through a basic or in-depth analysis of sediment and nutrient loading from various watersheds and subwatersheds, which helps you to develop some perspectives on the proportionality and significance of various pollutant sources. There are other sources for evaluating nonpoint pollution data – what assessment information do you use?</a:t>
            </a:r>
          </a:p>
        </p:txBody>
      </p:sp>
      <p:sp>
        <p:nvSpPr>
          <p:cNvPr id="4" name="Slide Number Placeholder 3"/>
          <p:cNvSpPr>
            <a:spLocks noGrp="1"/>
          </p:cNvSpPr>
          <p:nvPr>
            <p:ph type="sldNum" sz="quarter" idx="5"/>
          </p:nvPr>
        </p:nvSpPr>
        <p:spPr/>
        <p:txBody>
          <a:bodyPr/>
          <a:lstStyle/>
          <a:p>
            <a:fld id="{618F38ED-657B-4B7D-BB74-9DFF2A3EB06C}" type="slidenum">
              <a:rPr lang="en-US" smtClean="0"/>
              <a:t>40</a:t>
            </a:fld>
            <a:endParaRPr lang="en-US" dirty="0"/>
          </a:p>
        </p:txBody>
      </p:sp>
    </p:spTree>
    <p:extLst>
      <p:ext uri="{BB962C8B-B14F-4D97-AF65-F5344CB8AC3E}">
        <p14:creationId xmlns:p14="http://schemas.microsoft.com/office/powerpoint/2010/main" val="200687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please consider the USDA NRCS Stream Visual Assessment Protocol, which is an easy-to-use but comprehensive approach for assessing instream and riparian conditions for wadable of streams. The protocol uses ranking sheets for flow, substrate, bank conditions, riparian conditions, and stressor identification parameters that help to identify conditions that may be contributing to water quality problems. Online training modules are available to help train staff, landowners, and others in using the protocol.</a:t>
            </a:r>
          </a:p>
        </p:txBody>
      </p:sp>
      <p:sp>
        <p:nvSpPr>
          <p:cNvPr id="4" name="Slide Number Placeholder 3"/>
          <p:cNvSpPr>
            <a:spLocks noGrp="1"/>
          </p:cNvSpPr>
          <p:nvPr>
            <p:ph type="sldNum" sz="quarter" idx="5"/>
          </p:nvPr>
        </p:nvSpPr>
        <p:spPr/>
        <p:txBody>
          <a:bodyPr/>
          <a:lstStyle/>
          <a:p>
            <a:fld id="{618F38ED-657B-4B7D-BB74-9DFF2A3EB06C}" type="slidenum">
              <a:rPr lang="en-US" smtClean="0"/>
              <a:t>41</a:t>
            </a:fld>
            <a:endParaRPr lang="en-US" dirty="0"/>
          </a:p>
        </p:txBody>
      </p:sp>
    </p:spTree>
    <p:extLst>
      <p:ext uri="{BB962C8B-B14F-4D97-AF65-F5344CB8AC3E}">
        <p14:creationId xmlns:p14="http://schemas.microsoft.com/office/powerpoint/2010/main" val="220732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1 of this training presented an in-depth discussion of water quality standards. Module 3 covered specific water quality standards for different parameters. In this module, we’ll merge the concepts of Modules 1 and 3 together to examine how we analyze data to determine whether waterbodies are supporting designated uses. </a:t>
            </a:r>
          </a:p>
          <a:p>
            <a:r>
              <a:rPr lang="en-US" dirty="0"/>
              <a:t> </a:t>
            </a:r>
          </a:p>
          <a:p>
            <a:r>
              <a:rPr lang="en-US" dirty="0"/>
              <a:t>Let’s start with a brief refresher of water quality standards. </a:t>
            </a:r>
          </a:p>
          <a:p>
            <a:r>
              <a:rPr lang="en-US" dirty="0"/>
              <a:t>Water quality standards are composed of designated uses, criteria, and antidegradation. Designated uses are the beneficial uses of a waterbody that a state or tribe has formerly adopted. For example, a stream may be designated for human recreation or fish habitat. Water quality criteria are developed to protect individual designated uses; for example, a dissolved oxygen criterion to protect fish living in a waterbody or a manganese criterion to protect humans that drink water from that waterbody. Antidegradation prevents waters that support their uses and meet the criteria from being degraded to the point of no longer supporting their uses and meeting the criteria, and prevents degradation of high quality waters unless it is necessary for important social or economic development.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38ED-657B-4B7D-BB74-9DFF2A3EB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07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this final module of our course on using and evaluating data to produce water quality assessments.</a:t>
            </a:r>
          </a:p>
          <a:p>
            <a:endParaRPr lang="en-US" dirty="0"/>
          </a:p>
          <a:p>
            <a:r>
              <a:rPr lang="en-US" dirty="0"/>
              <a:t>Any questions?</a:t>
            </a:r>
          </a:p>
          <a:p>
            <a:endParaRPr lang="en-US" dirty="0"/>
          </a:p>
          <a:p>
            <a:r>
              <a:rPr lang="en-US" dirty="0"/>
              <a:t>Please fill out your evaluation forms, and thanks for attending!</a:t>
            </a:r>
          </a:p>
        </p:txBody>
      </p:sp>
      <p:sp>
        <p:nvSpPr>
          <p:cNvPr id="4" name="Slide Number Placeholder 3"/>
          <p:cNvSpPr>
            <a:spLocks noGrp="1"/>
          </p:cNvSpPr>
          <p:nvPr>
            <p:ph type="sldNum" sz="quarter" idx="5"/>
          </p:nvPr>
        </p:nvSpPr>
        <p:spPr/>
        <p:txBody>
          <a:bodyPr/>
          <a:lstStyle/>
          <a:p>
            <a:fld id="{618F38ED-657B-4B7D-BB74-9DFF2A3EB06C}" type="slidenum">
              <a:rPr lang="en-US" smtClean="0"/>
              <a:t>42</a:t>
            </a:fld>
            <a:endParaRPr lang="en-US" dirty="0"/>
          </a:p>
        </p:txBody>
      </p:sp>
    </p:spTree>
    <p:extLst>
      <p:ext uri="{BB962C8B-B14F-4D97-AF65-F5344CB8AC3E}">
        <p14:creationId xmlns:p14="http://schemas.microsoft.com/office/powerpoint/2010/main" val="78675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Waterbodies are used by all life, and different organisms use waterbodies for different purposes. For example, humans use water for potable consumption and recreation. Terrestrial wildlife also use water for potable consumption, while aquatic wildlife live in the water.</a:t>
            </a:r>
          </a:p>
          <a:p>
            <a:r>
              <a:rPr lang="en-US" dirty="0"/>
              <a:t> </a:t>
            </a:r>
          </a:p>
          <a:p>
            <a:r>
              <a:rPr lang="en-US" dirty="0"/>
              <a:t>States and tribes designate beneficial uses for waters in their territories based upon how humans and wildlife use or could use the waters. Designated uses are broad goals for how specific waterbody segments can and should be used. </a:t>
            </a:r>
          </a:p>
          <a:p>
            <a:r>
              <a:rPr lang="en-US" dirty="0"/>
              <a:t> </a:t>
            </a:r>
          </a:p>
          <a:p>
            <a:r>
              <a:rPr lang="en-US" dirty="0"/>
              <a:t>Each designated beneficial use protects one or more specified activities for one or more specific populations. The water quality criteria associated with each use also target those specific activities and populations. Criteria for the same pollutant may include different numeric values for different uses because the different uses protect different activities for different populations. For example, the drinking water nitrate criterion of 10 milligrams per liter protects human health to prevent blue baby syndrome (methemoglobinemia), whereas a warmwater habitat waterbody use nitrate criterion of 0.5 milligrams per liter protects aquatic life from eutrophication (and the resultant reduction in dissolved oxygen).</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38ED-657B-4B7D-BB74-9DFF2A3EB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15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run through some exercises that illustrate how to determine designated use support. In each example, we will identify a variety of designated uses – the uses we’ll look at are listed on the slide. Then we’ll review the appropriate water quality criteria for those uses, analyze some monitoring data, and break into small groups to determine whether or not the uses are met. Finally, we’ll discuss some possible next steps the tribe might consider, given the analytical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38ED-657B-4B7D-BB74-9DFF2A3EB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10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stressing in this course that applying your knowledge of waterbody uses, use-based water criteria, and results from the monitoring data are key parts of the water quality assessment process. These activities lead to a determination on whether or not a waterbody meets its designated uses, based on the available data. </a:t>
            </a:r>
          </a:p>
          <a:p>
            <a:endParaRPr lang="en-US" dirty="0"/>
          </a:p>
          <a:p>
            <a:r>
              <a:rPr lang="en-US" dirty="0"/>
              <a:t>For this exercise, we’re going to assess three hypothetical tribal waterbodies: Salamander Creek, Red Brook, and Green Run. </a:t>
            </a:r>
          </a:p>
          <a:p>
            <a:endParaRPr lang="en-US" dirty="0"/>
          </a:p>
          <a:p>
            <a:r>
              <a:rPr lang="en-US" dirty="0"/>
              <a:t>We’ll identify the designated uses for each of these hypothetical waterbodies and then identify the water quality criteria parameters needed to evaluate each designated use.</a:t>
            </a:r>
          </a:p>
          <a:p>
            <a:r>
              <a:rPr lang="en-US" dirty="0"/>
              <a:t>To determine if a designated use is met or impaired, we’ll compare the water quality data for each parameter to the water quality criteria. </a:t>
            </a:r>
          </a:p>
          <a:p>
            <a:endParaRPr lang="en-US" dirty="0"/>
          </a:p>
          <a:p>
            <a:r>
              <a:rPr lang="en-US" dirty="0"/>
              <a:t>We’ll make a designated use impairment decision for each waterbody and compile that information into a mini-assessment. </a:t>
            </a:r>
          </a:p>
          <a:p>
            <a:endParaRPr lang="en-US" dirty="0"/>
          </a:p>
          <a:p>
            <a:r>
              <a:rPr lang="en-US" dirty="0"/>
              <a:t>With the assessment findings for this example, we’ll discuss what next steps this hypothetical tribe should consider to restore tribal water quality. </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7</a:t>
            </a:fld>
            <a:endParaRPr lang="en-US" dirty="0"/>
          </a:p>
        </p:txBody>
      </p:sp>
    </p:spTree>
    <p:extLst>
      <p:ext uri="{BB962C8B-B14F-4D97-AF65-F5344CB8AC3E}">
        <p14:creationId xmlns:p14="http://schemas.microsoft.com/office/powerpoint/2010/main" val="162469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creek on the reservation – Salamander Creek, Red Brook, and Green Run – is very important to the tribe. To protect each creek, the tribe commissioned a study to determine how the tribe and wildlife use each creek.</a:t>
            </a:r>
          </a:p>
          <a:p>
            <a:endParaRPr lang="en-US" dirty="0"/>
          </a:p>
          <a:p>
            <a:r>
              <a:rPr lang="en-US" dirty="0"/>
              <a:t>Salamander Creek, Red Brook, and Green Run are used by many tribal residents that live on the reservation. The tribe allows several water withdrawals from the creeks. Some withdrawals are for groups of tribal residents to use for potable water in their homes. Other withdrawals are for tribal residents who own livestock in the Red Brook watershed. Historically, the livestock were allowed to enter and drink from the stream. But the streambanks were damaged by hoof-shear, the stream substrates were trampled and compacted, and bacteria from manure began to increase. Overall, habitat conditions for fish, aquatic insects, amphibians, and reptiles were badly damaged. Now the tribe allows the livestock owners to withdraw water for their animals at off-channel locations. Several tribal residents also farm and are authorized to divert water from Salamander Creek to irrigate their crops.</a:t>
            </a:r>
          </a:p>
          <a:p>
            <a:endParaRPr lang="en-US" dirty="0"/>
          </a:p>
          <a:p>
            <a:r>
              <a:rPr lang="en-US" dirty="0"/>
              <a:t>Tribal water program staff studied the ecology of each creek. They instituted a fish monitoring program to help evaluate fish community health. The staff also catalogued the benthic macroinvertebrates in Salamander Creek, which are an important part of the food web. Red Brook and Green Run are much smaller and benthic macroinvertebrates were not studied on these creeks. However, even though they are small, tribal residents regularly recreate in and along the streams. </a:t>
            </a:r>
          </a:p>
          <a:p>
            <a:endParaRPr lang="en-US" dirty="0"/>
          </a:p>
          <a:p>
            <a:r>
              <a:rPr lang="en-US" dirty="0"/>
              <a:t>Finally, the staff studied the various water chemistry parameters for the three waterbodies, to determine whether or not the waters were supporting the uses assigned to them by the tribe’s water quality standards.</a:t>
            </a:r>
          </a:p>
          <a:p>
            <a:endParaRPr lang="en-US" dirty="0"/>
          </a:p>
        </p:txBody>
      </p:sp>
      <p:sp>
        <p:nvSpPr>
          <p:cNvPr id="4" name="Slide Number Placeholder 3"/>
          <p:cNvSpPr>
            <a:spLocks noGrp="1"/>
          </p:cNvSpPr>
          <p:nvPr>
            <p:ph type="sldNum" sz="quarter" idx="5"/>
          </p:nvPr>
        </p:nvSpPr>
        <p:spPr/>
        <p:txBody>
          <a:bodyPr/>
          <a:lstStyle/>
          <a:p>
            <a:fld id="{618F38ED-657B-4B7D-BB74-9DFF2A3EB06C}" type="slidenum">
              <a:rPr lang="en-US" smtClean="0"/>
              <a:t>8</a:t>
            </a:fld>
            <a:endParaRPr lang="en-US" dirty="0"/>
          </a:p>
        </p:txBody>
      </p:sp>
    </p:spTree>
    <p:extLst>
      <p:ext uri="{BB962C8B-B14F-4D97-AF65-F5344CB8AC3E}">
        <p14:creationId xmlns:p14="http://schemas.microsoft.com/office/powerpoint/2010/main" val="6259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After studying the streams on the reservation, the tribe decided to designate four beneficial uses for Salamander Creek, three beneficial uses for Red Brook, and two beneficial uses for Green Run. To protect these uses, tribal water quality staff developed numeric criteria for certain parameters, including pollutants and water quality conditions. The table on the next slide shows the measurable parameters that are important for determining the ability of the waterbodies to support each of their designated uses.</a:t>
            </a:r>
          </a:p>
        </p:txBody>
      </p:sp>
      <p:sp>
        <p:nvSpPr>
          <p:cNvPr id="4" name="Slide Number Placeholder 3"/>
          <p:cNvSpPr>
            <a:spLocks noGrp="1"/>
          </p:cNvSpPr>
          <p:nvPr>
            <p:ph type="sldNum" sz="quarter" idx="5"/>
          </p:nvPr>
        </p:nvSpPr>
        <p:spPr/>
        <p:txBody>
          <a:bodyPr/>
          <a:lstStyle/>
          <a:p>
            <a:fld id="{618F38ED-657B-4B7D-BB74-9DFF2A3EB06C}" type="slidenum">
              <a:rPr lang="en-US" smtClean="0"/>
              <a:t>9</a:t>
            </a:fld>
            <a:endParaRPr lang="en-US" dirty="0"/>
          </a:p>
        </p:txBody>
      </p:sp>
    </p:spTree>
    <p:extLst>
      <p:ext uri="{BB962C8B-B14F-4D97-AF65-F5344CB8AC3E}">
        <p14:creationId xmlns:p14="http://schemas.microsoft.com/office/powerpoint/2010/main" val="269818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CFE5-16E2-40E0-B817-2B40CCD19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F3D46D-99AD-44E3-A7DC-CCB161E54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450F77-A94E-4E29-94AA-0B6E3C2DCE34}"/>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5" name="Footer Placeholder 4">
            <a:extLst>
              <a:ext uri="{FF2B5EF4-FFF2-40B4-BE49-F238E27FC236}">
                <a16:creationId xmlns:a16="http://schemas.microsoft.com/office/drawing/2014/main" id="{F0E8CFBE-5E2A-4CB4-954D-4893D79018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C6726E-0D9B-4BA7-A6C3-4C4D8DEA6AAB}"/>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402470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8E8B-470A-4431-BB00-1A1B5EEB5B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09A2C8-035E-4852-A8B9-1640BA67B0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395C3-8817-4726-8C78-7167731BB10C}"/>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5" name="Footer Placeholder 4">
            <a:extLst>
              <a:ext uri="{FF2B5EF4-FFF2-40B4-BE49-F238E27FC236}">
                <a16:creationId xmlns:a16="http://schemas.microsoft.com/office/drawing/2014/main" id="{1D1892A6-3F17-4472-A185-A2B95B9181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6EA3A8-F1F4-460E-B527-623B2823541F}"/>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401923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C9F34-4550-4A5F-BB67-8230AEFA0C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F4243F-3817-4F69-BAD3-8A0469C64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B2C60-6FFC-4B52-AEE6-2A431285A52F}"/>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5" name="Footer Placeholder 4">
            <a:extLst>
              <a:ext uri="{FF2B5EF4-FFF2-40B4-BE49-F238E27FC236}">
                <a16:creationId xmlns:a16="http://schemas.microsoft.com/office/drawing/2014/main" id="{BD4E53BB-3B66-49E1-A625-151A9291B9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8A27EF-F8FE-4EE3-AE0D-E5501ECED669}"/>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33577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29C2-092F-4C8A-A633-62385EA8B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FBC77-4093-48E9-A87F-A6B2ACDE9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0C6EA-DCCA-4323-B9E5-28DEF0B86997}"/>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5" name="Footer Placeholder 4">
            <a:extLst>
              <a:ext uri="{FF2B5EF4-FFF2-40B4-BE49-F238E27FC236}">
                <a16:creationId xmlns:a16="http://schemas.microsoft.com/office/drawing/2014/main" id="{8C8C7741-F657-4242-83F7-830CA44F79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D5958C-98C5-4035-9732-017B50A9E8DF}"/>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34045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7F9C-B123-4A9D-9EDB-00114577E1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9F270E-ECAE-47DC-A9CC-9B28F3E9C5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11BFE-205F-4616-AE27-EE81B11FC123}"/>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5" name="Footer Placeholder 4">
            <a:extLst>
              <a:ext uri="{FF2B5EF4-FFF2-40B4-BE49-F238E27FC236}">
                <a16:creationId xmlns:a16="http://schemas.microsoft.com/office/drawing/2014/main" id="{796C0E37-8970-4EE7-8025-0731A928C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0510A2-23EA-49FA-A9DF-3B817B4C02F6}"/>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129970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5C90-77B6-4EB8-B9EC-2A37B04EA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3B6837-51CE-4723-9F40-723D8D2F4F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83CF06-0FA7-41CD-B549-3AC9E1E3B7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6F16FB-AF81-4B98-982D-428D9A9874BF}"/>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6" name="Footer Placeholder 5">
            <a:extLst>
              <a:ext uri="{FF2B5EF4-FFF2-40B4-BE49-F238E27FC236}">
                <a16:creationId xmlns:a16="http://schemas.microsoft.com/office/drawing/2014/main" id="{271ECA23-F4E0-4E38-83D8-DF9877A593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9521EC-972F-49E4-A24D-2BF9DF02B5E6}"/>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377960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8827-72A4-41D5-A11B-718DABA319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C64630-99D2-4AC7-AC1D-13C3CC5B4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B79EEF-3B14-483E-AF32-C779BB264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84488-17DA-45C0-9443-1BBE31E41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689D9-D26F-44A7-BE54-94A13F2EA4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A75303-748D-4DFF-A063-097F52D29179}"/>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8" name="Footer Placeholder 7">
            <a:extLst>
              <a:ext uri="{FF2B5EF4-FFF2-40B4-BE49-F238E27FC236}">
                <a16:creationId xmlns:a16="http://schemas.microsoft.com/office/drawing/2014/main" id="{2BA6128B-7508-4BF4-8AA9-AC38ED55FE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47B8F9E-D109-456B-94B6-02A7EEE44F4A}"/>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228746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8337-908D-48FA-90CF-47E248E9B9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A4BD77-7FAD-492D-8F1E-F15869D416FD}"/>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4" name="Footer Placeholder 3">
            <a:extLst>
              <a:ext uri="{FF2B5EF4-FFF2-40B4-BE49-F238E27FC236}">
                <a16:creationId xmlns:a16="http://schemas.microsoft.com/office/drawing/2014/main" id="{4219A0F2-984A-43B3-9801-D5628E1AD3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6F7058-2679-43BE-B855-93DCBB3E50D2}"/>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325360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90F8DA-4866-4633-A7CB-DAFB83452B1E}"/>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3" name="Footer Placeholder 2">
            <a:extLst>
              <a:ext uri="{FF2B5EF4-FFF2-40B4-BE49-F238E27FC236}">
                <a16:creationId xmlns:a16="http://schemas.microsoft.com/office/drawing/2014/main" id="{86E1DA2D-51B8-4BE8-8EC8-F3AF3E7480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5F5FE7-CE4A-4484-A1C7-ACF587922890}"/>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387158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AEA6-3749-40C9-9572-3D98FE5AF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4D65E-F719-49BC-8D53-77DE5AC3E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B7E75-1A95-4503-A9F4-2476881BC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CD020-B010-4072-885B-9B43EAF34E07}"/>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6" name="Footer Placeholder 5">
            <a:extLst>
              <a:ext uri="{FF2B5EF4-FFF2-40B4-BE49-F238E27FC236}">
                <a16:creationId xmlns:a16="http://schemas.microsoft.com/office/drawing/2014/main" id="{50BBEA1C-31B1-4B3A-B901-0B0DFACC33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BE5BF9-C685-4702-A437-090EF8E27299}"/>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418059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EB83-A93E-45F9-8F17-7584A143A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7359E3-F611-4F80-B8AF-7159192CB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23BE431-3B5E-4D22-9B22-11F08732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4629F-8B39-47AE-8057-5D644D615B08}"/>
              </a:ext>
            </a:extLst>
          </p:cNvPr>
          <p:cNvSpPr>
            <a:spLocks noGrp="1"/>
          </p:cNvSpPr>
          <p:nvPr>
            <p:ph type="dt" sz="half" idx="10"/>
          </p:nvPr>
        </p:nvSpPr>
        <p:spPr/>
        <p:txBody>
          <a:bodyPr/>
          <a:lstStyle/>
          <a:p>
            <a:fld id="{A2FDA59E-8B84-4F82-8D7F-76E26F3EB32E}" type="datetimeFigureOut">
              <a:rPr lang="en-US" smtClean="0"/>
              <a:t>9/24/2021</a:t>
            </a:fld>
            <a:endParaRPr lang="en-US" dirty="0"/>
          </a:p>
        </p:txBody>
      </p:sp>
      <p:sp>
        <p:nvSpPr>
          <p:cNvPr id="6" name="Footer Placeholder 5">
            <a:extLst>
              <a:ext uri="{FF2B5EF4-FFF2-40B4-BE49-F238E27FC236}">
                <a16:creationId xmlns:a16="http://schemas.microsoft.com/office/drawing/2014/main" id="{B628C700-D3C2-4AFA-BC9F-E9A1E38B1D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7DF25C-4770-4B42-92AF-B9BA25C55AFD}"/>
              </a:ext>
            </a:extLst>
          </p:cNvPr>
          <p:cNvSpPr>
            <a:spLocks noGrp="1"/>
          </p:cNvSpPr>
          <p:nvPr>
            <p:ph type="sldNum" sz="quarter" idx="12"/>
          </p:nvPr>
        </p:nvSpPr>
        <p:spPr/>
        <p:txBody>
          <a:bodyPr/>
          <a:lstStyle/>
          <a:p>
            <a:fld id="{09010AE8-A6E1-4DA0-BB75-F9260B187AE0}" type="slidenum">
              <a:rPr lang="en-US" smtClean="0"/>
              <a:t>‹#›</a:t>
            </a:fld>
            <a:endParaRPr lang="en-US" dirty="0"/>
          </a:p>
        </p:txBody>
      </p:sp>
    </p:spTree>
    <p:extLst>
      <p:ext uri="{BB962C8B-B14F-4D97-AF65-F5344CB8AC3E}">
        <p14:creationId xmlns:p14="http://schemas.microsoft.com/office/powerpoint/2010/main" val="24288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12B52-D25F-4379-A3CF-286ED50F9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8DAA4A-8B52-4CBD-AF3B-C59F4F6D4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0ED6C-51CC-4AE2-8690-19D32D917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DA59E-8B84-4F82-8D7F-76E26F3EB32E}" type="datetimeFigureOut">
              <a:rPr lang="en-US" smtClean="0"/>
              <a:t>9/24/2021</a:t>
            </a:fld>
            <a:endParaRPr lang="en-US" dirty="0"/>
          </a:p>
        </p:txBody>
      </p:sp>
      <p:sp>
        <p:nvSpPr>
          <p:cNvPr id="5" name="Footer Placeholder 4">
            <a:extLst>
              <a:ext uri="{FF2B5EF4-FFF2-40B4-BE49-F238E27FC236}">
                <a16:creationId xmlns:a16="http://schemas.microsoft.com/office/drawing/2014/main" id="{A23C9037-A98B-4A01-9B1E-7D346F97D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E1B10E-E031-4FF5-B434-1372A4634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10AE8-A6E1-4DA0-BB75-F9260B187AE0}" type="slidenum">
              <a:rPr lang="en-US" smtClean="0"/>
              <a:t>‹#›</a:t>
            </a:fld>
            <a:endParaRPr lang="en-US" dirty="0"/>
          </a:p>
        </p:txBody>
      </p:sp>
    </p:spTree>
    <p:extLst>
      <p:ext uri="{BB962C8B-B14F-4D97-AF65-F5344CB8AC3E}">
        <p14:creationId xmlns:p14="http://schemas.microsoft.com/office/powerpoint/2010/main" val="1605606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FAAD-C3CA-4B44-91C9-49071ABBF08A}"/>
              </a:ext>
            </a:extLst>
          </p:cNvPr>
          <p:cNvSpPr>
            <a:spLocks noGrp="1"/>
          </p:cNvSpPr>
          <p:nvPr>
            <p:ph type="ctrTitle"/>
          </p:nvPr>
        </p:nvSpPr>
        <p:spPr>
          <a:xfrm>
            <a:off x="1523999" y="0"/>
            <a:ext cx="9144000" cy="2387600"/>
          </a:xfrm>
        </p:spPr>
        <p:txBody>
          <a:bodyPr>
            <a:normAutofit/>
          </a:bodyPr>
          <a:lstStyle/>
          <a:p>
            <a:r>
              <a:rPr lang="en-US" dirty="0">
                <a:latin typeface="+mn-lt"/>
              </a:rPr>
              <a:t>Water Quality Assessment Training for Tribes</a:t>
            </a:r>
          </a:p>
        </p:txBody>
      </p:sp>
      <p:sp>
        <p:nvSpPr>
          <p:cNvPr id="3" name="Subtitle 2">
            <a:extLst>
              <a:ext uri="{FF2B5EF4-FFF2-40B4-BE49-F238E27FC236}">
                <a16:creationId xmlns:a16="http://schemas.microsoft.com/office/drawing/2014/main" id="{099405C6-5CCE-4941-8CD3-D5733F0B5D71}"/>
              </a:ext>
            </a:extLst>
          </p:cNvPr>
          <p:cNvSpPr>
            <a:spLocks noGrp="1"/>
          </p:cNvSpPr>
          <p:nvPr>
            <p:ph type="subTitle" idx="1"/>
          </p:nvPr>
        </p:nvSpPr>
        <p:spPr>
          <a:xfrm>
            <a:off x="419099" y="4468605"/>
            <a:ext cx="11353800" cy="2066360"/>
          </a:xfrm>
        </p:spPr>
        <p:txBody>
          <a:bodyPr>
            <a:normAutofit/>
          </a:bodyPr>
          <a:lstStyle/>
          <a:p>
            <a:pPr>
              <a:lnSpc>
                <a:spcPct val="110000"/>
              </a:lnSpc>
            </a:pPr>
            <a:r>
              <a:rPr lang="en-US" sz="3200" dirty="0"/>
              <a:t>Module 4 – Group Exercise Version</a:t>
            </a:r>
          </a:p>
          <a:p>
            <a:pPr>
              <a:lnSpc>
                <a:spcPct val="110000"/>
              </a:lnSpc>
            </a:pPr>
            <a:r>
              <a:rPr lang="en-US" sz="3200" dirty="0"/>
              <a:t>Analyzing Data to Determine Use Support for </a:t>
            </a:r>
          </a:p>
          <a:p>
            <a:pPr>
              <a:lnSpc>
                <a:spcPct val="110000"/>
              </a:lnSpc>
            </a:pPr>
            <a:r>
              <a:rPr lang="en-US" sz="3200" dirty="0"/>
              <a:t>Water Quality Assessment Reports</a:t>
            </a:r>
          </a:p>
        </p:txBody>
      </p:sp>
      <p:pic>
        <p:nvPicPr>
          <p:cNvPr id="2050" name="Picture 2" descr="Image result for epa logo">
            <a:extLst>
              <a:ext uri="{FF2B5EF4-FFF2-40B4-BE49-F238E27FC236}">
                <a16:creationId xmlns:a16="http://schemas.microsoft.com/office/drawing/2014/main" id="{5297EEEA-B932-4CE5-8598-57AB1FACE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864" y="2477614"/>
            <a:ext cx="1786271" cy="178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5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52DF-7787-4FC1-8496-0E89C88D7AD3}"/>
              </a:ext>
            </a:extLst>
          </p:cNvPr>
          <p:cNvSpPr>
            <a:spLocks noGrp="1"/>
          </p:cNvSpPr>
          <p:nvPr>
            <p:ph type="title"/>
          </p:nvPr>
        </p:nvSpPr>
        <p:spPr>
          <a:xfrm>
            <a:off x="592536" y="-239364"/>
            <a:ext cx="10953466" cy="1325563"/>
          </a:xfrm>
        </p:spPr>
        <p:txBody>
          <a:bodyPr/>
          <a:lstStyle/>
          <a:p>
            <a:pPr algn="ctr"/>
            <a:r>
              <a:rPr lang="en-US" dirty="0"/>
              <a:t>Water Quality Parameters for Designated Uses</a:t>
            </a:r>
          </a:p>
        </p:txBody>
      </p:sp>
      <p:graphicFrame>
        <p:nvGraphicFramePr>
          <p:cNvPr id="4" name="Content Placeholder 3">
            <a:extLst>
              <a:ext uri="{FF2B5EF4-FFF2-40B4-BE49-F238E27FC236}">
                <a16:creationId xmlns:a16="http://schemas.microsoft.com/office/drawing/2014/main" id="{28A9D364-728D-4C38-A112-E58959212041}"/>
              </a:ext>
            </a:extLst>
          </p:cNvPr>
          <p:cNvGraphicFramePr>
            <a:graphicFrameLocks noGrp="1"/>
          </p:cNvGraphicFramePr>
          <p:nvPr>
            <p:ph idx="1"/>
            <p:extLst>
              <p:ext uri="{D42A27DB-BD31-4B8C-83A1-F6EECF244321}">
                <p14:modId xmlns:p14="http://schemas.microsoft.com/office/powerpoint/2010/main" val="3728445645"/>
              </p:ext>
            </p:extLst>
          </p:nvPr>
        </p:nvGraphicFramePr>
        <p:xfrm>
          <a:off x="171143" y="846161"/>
          <a:ext cx="11849714" cy="5897680"/>
        </p:xfrm>
        <a:graphic>
          <a:graphicData uri="http://schemas.openxmlformats.org/drawingml/2006/table">
            <a:tbl>
              <a:tblPr firstRow="1" bandRow="1">
                <a:tableStyleId>{073A0DAA-6AF3-43AB-8588-CEC1D06C72B9}</a:tableStyleId>
              </a:tblPr>
              <a:tblGrid>
                <a:gridCol w="5030763">
                  <a:extLst>
                    <a:ext uri="{9D8B030D-6E8A-4147-A177-3AD203B41FA5}">
                      <a16:colId xmlns:a16="http://schemas.microsoft.com/office/drawing/2014/main" val="324704710"/>
                    </a:ext>
                  </a:extLst>
                </a:gridCol>
                <a:gridCol w="812621">
                  <a:extLst>
                    <a:ext uri="{9D8B030D-6E8A-4147-A177-3AD203B41FA5}">
                      <a16:colId xmlns:a16="http://schemas.microsoft.com/office/drawing/2014/main" val="902841520"/>
                    </a:ext>
                  </a:extLst>
                </a:gridCol>
                <a:gridCol w="930393">
                  <a:extLst>
                    <a:ext uri="{9D8B030D-6E8A-4147-A177-3AD203B41FA5}">
                      <a16:colId xmlns:a16="http://schemas.microsoft.com/office/drawing/2014/main" val="730456349"/>
                    </a:ext>
                  </a:extLst>
                </a:gridCol>
                <a:gridCol w="930392">
                  <a:extLst>
                    <a:ext uri="{9D8B030D-6E8A-4147-A177-3AD203B41FA5}">
                      <a16:colId xmlns:a16="http://schemas.microsoft.com/office/drawing/2014/main" val="1951550616"/>
                    </a:ext>
                  </a:extLst>
                </a:gridCol>
                <a:gridCol w="859729">
                  <a:extLst>
                    <a:ext uri="{9D8B030D-6E8A-4147-A177-3AD203B41FA5}">
                      <a16:colId xmlns:a16="http://schemas.microsoft.com/office/drawing/2014/main" val="2806804003"/>
                    </a:ext>
                  </a:extLst>
                </a:gridCol>
                <a:gridCol w="859730">
                  <a:extLst>
                    <a:ext uri="{9D8B030D-6E8A-4147-A177-3AD203B41FA5}">
                      <a16:colId xmlns:a16="http://schemas.microsoft.com/office/drawing/2014/main" val="2127654753"/>
                    </a:ext>
                  </a:extLst>
                </a:gridCol>
                <a:gridCol w="777289">
                  <a:extLst>
                    <a:ext uri="{9D8B030D-6E8A-4147-A177-3AD203B41FA5}">
                      <a16:colId xmlns:a16="http://schemas.microsoft.com/office/drawing/2014/main" val="1079462001"/>
                    </a:ext>
                  </a:extLst>
                </a:gridCol>
                <a:gridCol w="824398">
                  <a:extLst>
                    <a:ext uri="{9D8B030D-6E8A-4147-A177-3AD203B41FA5}">
                      <a16:colId xmlns:a16="http://schemas.microsoft.com/office/drawing/2014/main" val="1987873484"/>
                    </a:ext>
                  </a:extLst>
                </a:gridCol>
                <a:gridCol w="824399">
                  <a:extLst>
                    <a:ext uri="{9D8B030D-6E8A-4147-A177-3AD203B41FA5}">
                      <a16:colId xmlns:a16="http://schemas.microsoft.com/office/drawing/2014/main" val="117166350"/>
                    </a:ext>
                  </a:extLst>
                </a:gridCol>
              </a:tblGrid>
              <a:tr h="2094545">
                <a:tc>
                  <a:txBody>
                    <a:bodyPr/>
                    <a:lstStyle/>
                    <a:p>
                      <a:r>
                        <a:rPr lang="en-US" sz="2800" dirty="0"/>
                        <a:t>Designated Use</a:t>
                      </a:r>
                    </a:p>
                  </a:txBody>
                  <a:tcPr anchor="b"/>
                </a:tc>
                <a:tc>
                  <a:txBody>
                    <a:bodyPr/>
                    <a:lstStyle/>
                    <a:p>
                      <a:pPr algn="l"/>
                      <a:r>
                        <a:rPr lang="en-US" sz="2800" dirty="0"/>
                        <a:t>Bacteria</a:t>
                      </a:r>
                    </a:p>
                  </a:txBody>
                  <a:tcPr vert="vert270" anchor="ctr"/>
                </a:tc>
                <a:tc>
                  <a:txBody>
                    <a:bodyPr/>
                    <a:lstStyle/>
                    <a:p>
                      <a:pPr algn="l"/>
                      <a:r>
                        <a:rPr lang="en-US" sz="2800" dirty="0"/>
                        <a:t>Conductivity</a:t>
                      </a:r>
                    </a:p>
                  </a:txBody>
                  <a:tcPr vert="vert270" anchor="ctr"/>
                </a:tc>
                <a:tc>
                  <a:txBody>
                    <a:bodyPr/>
                    <a:lstStyle/>
                    <a:p>
                      <a:pPr algn="l"/>
                      <a:r>
                        <a:rPr lang="en-US" sz="2800" dirty="0"/>
                        <a:t>Dissolved Oxygen</a:t>
                      </a:r>
                    </a:p>
                  </a:txBody>
                  <a:tcPr vert="vert270" anchor="ctr"/>
                </a:tc>
                <a:tc>
                  <a:txBody>
                    <a:bodyPr/>
                    <a:lstStyle/>
                    <a:p>
                      <a:pPr algn="l"/>
                      <a:r>
                        <a:rPr lang="en-US" sz="2800" dirty="0"/>
                        <a:t>Metals</a:t>
                      </a:r>
                    </a:p>
                  </a:txBody>
                  <a:tcPr vert="vert270" anchor="ctr"/>
                </a:tc>
                <a:tc>
                  <a:txBody>
                    <a:bodyPr/>
                    <a:lstStyle/>
                    <a:p>
                      <a:pPr algn="l"/>
                      <a:r>
                        <a:rPr lang="en-US" sz="2800" dirty="0"/>
                        <a:t>Nitrate</a:t>
                      </a:r>
                    </a:p>
                  </a:txBody>
                  <a:tcPr vert="vert270" anchor="ctr"/>
                </a:tc>
                <a:tc>
                  <a:txBody>
                    <a:bodyPr/>
                    <a:lstStyle/>
                    <a:p>
                      <a:pPr algn="l"/>
                      <a:r>
                        <a:rPr lang="en-US" sz="2800" dirty="0"/>
                        <a:t>pH</a:t>
                      </a:r>
                    </a:p>
                  </a:txBody>
                  <a:tcPr vert="vert270" anchor="ctr"/>
                </a:tc>
                <a:tc>
                  <a:txBody>
                    <a:bodyPr/>
                    <a:lstStyle/>
                    <a:p>
                      <a:pPr algn="l"/>
                      <a:r>
                        <a:rPr lang="en-US" sz="2800" dirty="0"/>
                        <a:t>Temperature</a:t>
                      </a:r>
                    </a:p>
                  </a:txBody>
                  <a:tcPr vert="vert270" anchor="ctr"/>
                </a:tc>
                <a:tc>
                  <a:txBody>
                    <a:bodyPr/>
                    <a:lstStyle/>
                    <a:p>
                      <a:pPr algn="l"/>
                      <a:r>
                        <a:rPr lang="en-US" sz="2800" dirty="0"/>
                        <a:t>Total Phosphorus</a:t>
                      </a:r>
                    </a:p>
                  </a:txBody>
                  <a:tcPr vert="vert270" anchor="ctr"/>
                </a:tc>
                <a:extLst>
                  <a:ext uri="{0D108BD9-81ED-4DB2-BD59-A6C34878D82A}">
                    <a16:rowId xmlns:a16="http://schemas.microsoft.com/office/drawing/2014/main" val="2150766129"/>
                  </a:ext>
                </a:extLst>
              </a:tr>
              <a:tr h="543305">
                <a:tc>
                  <a:txBody>
                    <a:bodyPr/>
                    <a:lstStyle/>
                    <a:p>
                      <a:r>
                        <a:rPr lang="en-US" sz="2800" dirty="0"/>
                        <a:t>Aquatic Life Other Than Fish</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X</a:t>
                      </a:r>
                    </a:p>
                  </a:txBody>
                  <a:tcPr/>
                </a:tc>
                <a:extLst>
                  <a:ext uri="{0D108BD9-81ED-4DB2-BD59-A6C34878D82A}">
                    <a16:rowId xmlns:a16="http://schemas.microsoft.com/office/drawing/2014/main" val="2533746513"/>
                  </a:ext>
                </a:extLst>
              </a:tr>
              <a:tr h="543305">
                <a:tc>
                  <a:txBody>
                    <a:bodyPr/>
                    <a:lstStyle/>
                    <a:p>
                      <a:r>
                        <a:rPr lang="en-US" sz="2800" dirty="0"/>
                        <a:t>Coldwater Habitat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extLst>
                  <a:ext uri="{0D108BD9-81ED-4DB2-BD59-A6C34878D82A}">
                    <a16:rowId xmlns:a16="http://schemas.microsoft.com/office/drawing/2014/main" val="355555386"/>
                  </a:ext>
                </a:extLst>
              </a:tr>
              <a:tr h="543305">
                <a:tc>
                  <a:txBody>
                    <a:bodyPr/>
                    <a:lstStyle/>
                    <a:p>
                      <a:r>
                        <a:rPr lang="en-US" sz="2800" dirty="0"/>
                        <a:t>Warmwater Habitat</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X</a:t>
                      </a:r>
                    </a:p>
                  </a:txBody>
                  <a:tcPr/>
                </a:tc>
                <a:extLst>
                  <a:ext uri="{0D108BD9-81ED-4DB2-BD59-A6C34878D82A}">
                    <a16:rowId xmlns:a16="http://schemas.microsoft.com/office/drawing/2014/main" val="2267163787"/>
                  </a:ext>
                </a:extLst>
              </a:tr>
              <a:tr h="543305">
                <a:tc>
                  <a:txBody>
                    <a:bodyPr/>
                    <a:lstStyle/>
                    <a:p>
                      <a:r>
                        <a:rPr lang="en-US" sz="2800" dirty="0"/>
                        <a:t>Recreation </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1140311107"/>
                  </a:ext>
                </a:extLst>
              </a:tr>
              <a:tr h="543305">
                <a:tc>
                  <a:txBody>
                    <a:bodyPr/>
                    <a:lstStyle/>
                    <a:p>
                      <a:r>
                        <a:rPr lang="en-US" sz="2800" dirty="0"/>
                        <a:t>Irrigation Water Supply</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1520717046"/>
                  </a:ext>
                </a:extLst>
              </a:tr>
              <a:tr h="543305">
                <a:tc>
                  <a:txBody>
                    <a:bodyPr/>
                    <a:lstStyle/>
                    <a:p>
                      <a:r>
                        <a:rPr lang="en-US" sz="2800" dirty="0"/>
                        <a:t>Livestock Water Supply</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1937967386"/>
                  </a:ext>
                </a:extLst>
              </a:tr>
              <a:tr h="543305">
                <a:tc>
                  <a:txBody>
                    <a:bodyPr/>
                    <a:lstStyle/>
                    <a:p>
                      <a:r>
                        <a:rPr lang="en-US" sz="2800" dirty="0"/>
                        <a:t>Public Drinking Water Supply</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X</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2561583493"/>
                  </a:ext>
                </a:extLst>
              </a:tr>
            </a:tbl>
          </a:graphicData>
        </a:graphic>
      </p:graphicFrame>
    </p:spTree>
    <p:extLst>
      <p:ext uri="{BB962C8B-B14F-4D97-AF65-F5344CB8AC3E}">
        <p14:creationId xmlns:p14="http://schemas.microsoft.com/office/powerpoint/2010/main" val="376557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69E5-C3C4-4450-A6EA-A41B621FA22F}"/>
              </a:ext>
            </a:extLst>
          </p:cNvPr>
          <p:cNvSpPr>
            <a:spLocks noGrp="1"/>
          </p:cNvSpPr>
          <p:nvPr>
            <p:ph type="title"/>
          </p:nvPr>
        </p:nvSpPr>
        <p:spPr>
          <a:xfrm>
            <a:off x="838200" y="-139851"/>
            <a:ext cx="10515600" cy="1325563"/>
          </a:xfrm>
        </p:spPr>
        <p:txBody>
          <a:bodyPr>
            <a:normAutofit/>
          </a:bodyPr>
          <a:lstStyle/>
          <a:p>
            <a:pPr algn="ctr"/>
            <a:r>
              <a:rPr lang="en-US" sz="4800" dirty="0"/>
              <a:t>Salamander Creek: Introduction</a:t>
            </a:r>
          </a:p>
        </p:txBody>
      </p:sp>
      <p:graphicFrame>
        <p:nvGraphicFramePr>
          <p:cNvPr id="4" name="Content Placeholder 3">
            <a:extLst>
              <a:ext uri="{FF2B5EF4-FFF2-40B4-BE49-F238E27FC236}">
                <a16:creationId xmlns:a16="http://schemas.microsoft.com/office/drawing/2014/main" id="{85F1701C-F1E2-4802-9314-967C74184971}"/>
              </a:ext>
            </a:extLst>
          </p:cNvPr>
          <p:cNvGraphicFramePr>
            <a:graphicFrameLocks noGrp="1"/>
          </p:cNvGraphicFramePr>
          <p:nvPr>
            <p:ph idx="1"/>
            <p:extLst>
              <p:ext uri="{D42A27DB-BD31-4B8C-83A1-F6EECF244321}">
                <p14:modId xmlns:p14="http://schemas.microsoft.com/office/powerpoint/2010/main" val="3054185358"/>
              </p:ext>
            </p:extLst>
          </p:nvPr>
        </p:nvGraphicFramePr>
        <p:xfrm>
          <a:off x="119503" y="1443487"/>
          <a:ext cx="11922369" cy="4724400"/>
        </p:xfrm>
        <a:graphic>
          <a:graphicData uri="http://schemas.openxmlformats.org/drawingml/2006/table">
            <a:tbl>
              <a:tblPr firstRow="1" bandRow="1">
                <a:tableStyleId>{073A0DAA-6AF3-43AB-8588-CEC1D06C72B9}</a:tableStyleId>
              </a:tblPr>
              <a:tblGrid>
                <a:gridCol w="2552189">
                  <a:extLst>
                    <a:ext uri="{9D8B030D-6E8A-4147-A177-3AD203B41FA5}">
                      <a16:colId xmlns:a16="http://schemas.microsoft.com/office/drawing/2014/main" val="1004133240"/>
                    </a:ext>
                  </a:extLst>
                </a:gridCol>
                <a:gridCol w="2241502">
                  <a:extLst>
                    <a:ext uri="{9D8B030D-6E8A-4147-A177-3AD203B41FA5}">
                      <a16:colId xmlns:a16="http://schemas.microsoft.com/office/drawing/2014/main" val="2061945600"/>
                    </a:ext>
                  </a:extLst>
                </a:gridCol>
                <a:gridCol w="1787857">
                  <a:extLst>
                    <a:ext uri="{9D8B030D-6E8A-4147-A177-3AD203B41FA5}">
                      <a16:colId xmlns:a16="http://schemas.microsoft.com/office/drawing/2014/main" val="1580056553"/>
                    </a:ext>
                  </a:extLst>
                </a:gridCol>
                <a:gridCol w="1296537">
                  <a:extLst>
                    <a:ext uri="{9D8B030D-6E8A-4147-A177-3AD203B41FA5}">
                      <a16:colId xmlns:a16="http://schemas.microsoft.com/office/drawing/2014/main" val="2051043210"/>
                    </a:ext>
                  </a:extLst>
                </a:gridCol>
                <a:gridCol w="1214651">
                  <a:extLst>
                    <a:ext uri="{9D8B030D-6E8A-4147-A177-3AD203B41FA5}">
                      <a16:colId xmlns:a16="http://schemas.microsoft.com/office/drawing/2014/main" val="1796300443"/>
                    </a:ext>
                  </a:extLst>
                </a:gridCol>
                <a:gridCol w="2829633">
                  <a:extLst>
                    <a:ext uri="{9D8B030D-6E8A-4147-A177-3AD203B41FA5}">
                      <a16:colId xmlns:a16="http://schemas.microsoft.com/office/drawing/2014/main" val="1131892757"/>
                    </a:ext>
                  </a:extLst>
                </a:gridCol>
              </a:tblGrid>
              <a:tr h="370840">
                <a:tc>
                  <a:txBody>
                    <a:bodyPr/>
                    <a:lstStyle/>
                    <a:p>
                      <a:r>
                        <a:rPr lang="en-US" sz="2800" dirty="0"/>
                        <a:t>Designated Use</a:t>
                      </a:r>
                    </a:p>
                  </a:txBody>
                  <a:tcPr/>
                </a:tc>
                <a:tc>
                  <a:txBody>
                    <a:bodyPr/>
                    <a:lstStyle/>
                    <a:p>
                      <a:r>
                        <a:rPr lang="en-US" sz="2800" dirty="0"/>
                        <a:t>Conductivity</a:t>
                      </a:r>
                    </a:p>
                  </a:txBody>
                  <a:tcPr/>
                </a:tc>
                <a:tc>
                  <a:txBody>
                    <a:bodyPr/>
                    <a:lstStyle/>
                    <a:p>
                      <a:r>
                        <a:rPr lang="en-US" sz="2800" dirty="0"/>
                        <a:t>Dissolved Oxygen</a:t>
                      </a:r>
                    </a:p>
                  </a:txBody>
                  <a:tcPr/>
                </a:tc>
                <a:tc>
                  <a:txBody>
                    <a:bodyPr/>
                    <a:lstStyle/>
                    <a:p>
                      <a:r>
                        <a:rPr lang="en-US" sz="2800" dirty="0"/>
                        <a:t>Nitrate</a:t>
                      </a:r>
                    </a:p>
                  </a:txBody>
                  <a:tcPr/>
                </a:tc>
                <a:tc>
                  <a:txBody>
                    <a:bodyPr/>
                    <a:lstStyle/>
                    <a:p>
                      <a:r>
                        <a:rPr lang="en-US" sz="2800" dirty="0"/>
                        <a:t>pH</a:t>
                      </a:r>
                    </a:p>
                  </a:txBody>
                  <a:tcPr/>
                </a:tc>
                <a:tc>
                  <a:txBody>
                    <a:bodyPr/>
                    <a:lstStyle/>
                    <a:p>
                      <a:r>
                        <a:rPr lang="en-US" sz="2800" dirty="0"/>
                        <a:t>Total Phosphorus</a:t>
                      </a:r>
                    </a:p>
                  </a:txBody>
                  <a:tcPr/>
                </a:tc>
                <a:extLst>
                  <a:ext uri="{0D108BD9-81ED-4DB2-BD59-A6C34878D82A}">
                    <a16:rowId xmlns:a16="http://schemas.microsoft.com/office/drawing/2014/main" val="894022339"/>
                  </a:ext>
                </a:extLst>
              </a:tr>
              <a:tr h="370840">
                <a:tc>
                  <a:txBody>
                    <a:bodyPr/>
                    <a:lstStyle/>
                    <a:p>
                      <a:r>
                        <a:rPr lang="en-US" sz="2800" dirty="0"/>
                        <a:t>Aquatic Life Other Than Fish</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extLst>
                  <a:ext uri="{0D108BD9-81ED-4DB2-BD59-A6C34878D82A}">
                    <a16:rowId xmlns:a16="http://schemas.microsoft.com/office/drawing/2014/main" val="3409001815"/>
                  </a:ext>
                </a:extLst>
              </a:tr>
              <a:tr h="370840">
                <a:tc>
                  <a:txBody>
                    <a:bodyPr/>
                    <a:lstStyle/>
                    <a:p>
                      <a:r>
                        <a:rPr lang="en-US" sz="2800" dirty="0"/>
                        <a:t>Irrigation Water Supply</a:t>
                      </a:r>
                    </a:p>
                  </a:txBody>
                  <a:tcPr/>
                </a:tc>
                <a:tc>
                  <a:txBody>
                    <a:bodyPr/>
                    <a:lstStyle/>
                    <a:p>
                      <a:pPr algn="ctr"/>
                      <a:r>
                        <a:rPr lang="en-US" sz="2800" dirty="0"/>
                        <a:t>X</a:t>
                      </a:r>
                    </a:p>
                  </a:txBody>
                  <a:tcPr/>
                </a:tc>
                <a:tc>
                  <a:txBody>
                    <a:bodyPr/>
                    <a:lstStyle/>
                    <a:p>
                      <a:pPr algn="ctr"/>
                      <a:endParaRPr lang="en-US" sz="2800" dirty="0"/>
                    </a:p>
                  </a:txBody>
                  <a:tcPr/>
                </a:tc>
                <a:tc>
                  <a:txBody>
                    <a:bodyPr/>
                    <a:lstStyle/>
                    <a:p>
                      <a:pPr algn="ctr"/>
                      <a:r>
                        <a:rPr lang="en-US" sz="2800" dirty="0"/>
                        <a:t>X</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897515460"/>
                  </a:ext>
                </a:extLst>
              </a:tr>
              <a:tr h="370840">
                <a:tc>
                  <a:txBody>
                    <a:bodyPr/>
                    <a:lstStyle/>
                    <a:p>
                      <a:r>
                        <a:rPr lang="en-US" sz="2800" dirty="0"/>
                        <a:t>Public Drinking Water Supply</a:t>
                      </a:r>
                    </a:p>
                  </a:txBody>
                  <a:tcPr/>
                </a:tc>
                <a:tc>
                  <a:txBody>
                    <a:bodyPr/>
                    <a:lstStyle/>
                    <a:p>
                      <a:pPr algn="ctr"/>
                      <a:r>
                        <a:rPr lang="en-US" sz="2800" dirty="0"/>
                        <a:t>X</a:t>
                      </a:r>
                    </a:p>
                  </a:txBody>
                  <a:tcPr/>
                </a:tc>
                <a:tc>
                  <a:txBody>
                    <a:bodyPr/>
                    <a:lstStyle/>
                    <a:p>
                      <a:pPr algn="ctr"/>
                      <a:endParaRPr lang="en-US" sz="2800" dirty="0"/>
                    </a:p>
                  </a:txBody>
                  <a:tcPr/>
                </a:tc>
                <a:tc>
                  <a:txBody>
                    <a:bodyPr/>
                    <a:lstStyle/>
                    <a:p>
                      <a:pPr algn="ctr"/>
                      <a:r>
                        <a:rPr lang="en-US" sz="2800" dirty="0"/>
                        <a:t>X</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2931944198"/>
                  </a:ext>
                </a:extLst>
              </a:tr>
              <a:tr h="370840">
                <a:tc>
                  <a:txBody>
                    <a:bodyPr/>
                    <a:lstStyle/>
                    <a:p>
                      <a:r>
                        <a:rPr lang="en-US" sz="2800" dirty="0"/>
                        <a:t>Warmwater Habitat</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extLst>
                  <a:ext uri="{0D108BD9-81ED-4DB2-BD59-A6C34878D82A}">
                    <a16:rowId xmlns:a16="http://schemas.microsoft.com/office/drawing/2014/main" val="3120346537"/>
                  </a:ext>
                </a:extLst>
              </a:tr>
            </a:tbl>
          </a:graphicData>
        </a:graphic>
      </p:graphicFrame>
    </p:spTree>
    <p:extLst>
      <p:ext uri="{BB962C8B-B14F-4D97-AF65-F5344CB8AC3E}">
        <p14:creationId xmlns:p14="http://schemas.microsoft.com/office/powerpoint/2010/main" val="146851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46768" y="-297246"/>
            <a:ext cx="10804993" cy="1688386"/>
          </a:xfrm>
        </p:spPr>
        <p:txBody>
          <a:bodyPr>
            <a:normAutofit/>
          </a:bodyPr>
          <a:lstStyle/>
          <a:p>
            <a:pPr algn="ctr"/>
            <a:r>
              <a:rPr lang="en-US" sz="4800" b="1" dirty="0"/>
              <a:t>Salamander Creek: Numeric Criteria</a:t>
            </a:r>
            <a:endParaRPr lang="en-US" sz="4800" dirty="0"/>
          </a:p>
        </p:txBody>
      </p:sp>
      <p:sp>
        <p:nvSpPr>
          <p:cNvPr id="9" name="Content Placeholder 2">
            <a:extLst>
              <a:ext uri="{FF2B5EF4-FFF2-40B4-BE49-F238E27FC236}">
                <a16:creationId xmlns:a16="http://schemas.microsoft.com/office/drawing/2014/main" id="{BD6FBFA4-6C96-4E24-87DD-76D91365E13E}"/>
              </a:ext>
            </a:extLst>
          </p:cNvPr>
          <p:cNvSpPr>
            <a:spLocks noGrp="1"/>
          </p:cNvSpPr>
          <p:nvPr>
            <p:ph idx="1"/>
          </p:nvPr>
        </p:nvSpPr>
        <p:spPr>
          <a:xfrm>
            <a:off x="-214674" y="1025663"/>
            <a:ext cx="12621347" cy="940153"/>
          </a:xfrm>
        </p:spPr>
        <p:txBody>
          <a:bodyPr>
            <a:noAutofit/>
          </a:bodyPr>
          <a:lstStyle/>
          <a:p>
            <a:pPr marL="0" indent="0" algn="ctr">
              <a:buNone/>
            </a:pPr>
            <a:r>
              <a:rPr lang="en-US" sz="2600" i="1" dirty="0"/>
              <a:t>Salamander Creek is designated for four uses that have the following numeric criteria:</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graphicFrame>
        <p:nvGraphicFramePr>
          <p:cNvPr id="6" name="Table 5">
            <a:extLst>
              <a:ext uri="{FF2B5EF4-FFF2-40B4-BE49-F238E27FC236}">
                <a16:creationId xmlns:a16="http://schemas.microsoft.com/office/drawing/2014/main" id="{B758C8C2-A8EB-4311-8B1E-46BA03312C67}"/>
              </a:ext>
            </a:extLst>
          </p:cNvPr>
          <p:cNvGraphicFramePr>
            <a:graphicFrameLocks noGrp="1"/>
          </p:cNvGraphicFramePr>
          <p:nvPr>
            <p:extLst>
              <p:ext uri="{D42A27DB-BD31-4B8C-83A1-F6EECF244321}">
                <p14:modId xmlns:p14="http://schemas.microsoft.com/office/powerpoint/2010/main" val="2152472699"/>
              </p:ext>
            </p:extLst>
          </p:nvPr>
        </p:nvGraphicFramePr>
        <p:xfrm>
          <a:off x="103774" y="1965816"/>
          <a:ext cx="11984450" cy="4031368"/>
        </p:xfrm>
        <a:graphic>
          <a:graphicData uri="http://schemas.openxmlformats.org/drawingml/2006/table">
            <a:tbl>
              <a:tblPr firstRow="1" bandRow="1">
                <a:tableStyleId>{073A0DAA-6AF3-43AB-8588-CEC1D06C72B9}</a:tableStyleId>
              </a:tblPr>
              <a:tblGrid>
                <a:gridCol w="1914043">
                  <a:extLst>
                    <a:ext uri="{9D8B030D-6E8A-4147-A177-3AD203B41FA5}">
                      <a16:colId xmlns:a16="http://schemas.microsoft.com/office/drawing/2014/main" val="4068809038"/>
                    </a:ext>
                  </a:extLst>
                </a:gridCol>
                <a:gridCol w="712247">
                  <a:extLst>
                    <a:ext uri="{9D8B030D-6E8A-4147-A177-3AD203B41FA5}">
                      <a16:colId xmlns:a16="http://schemas.microsoft.com/office/drawing/2014/main" val="3946800271"/>
                    </a:ext>
                  </a:extLst>
                </a:gridCol>
                <a:gridCol w="1171759">
                  <a:extLst>
                    <a:ext uri="{9D8B030D-6E8A-4147-A177-3AD203B41FA5}">
                      <a16:colId xmlns:a16="http://schemas.microsoft.com/office/drawing/2014/main" val="908003061"/>
                    </a:ext>
                  </a:extLst>
                </a:gridCol>
                <a:gridCol w="1619786">
                  <a:extLst>
                    <a:ext uri="{9D8B030D-6E8A-4147-A177-3AD203B41FA5}">
                      <a16:colId xmlns:a16="http://schemas.microsoft.com/office/drawing/2014/main" val="3743782441"/>
                    </a:ext>
                  </a:extLst>
                </a:gridCol>
                <a:gridCol w="1309613">
                  <a:extLst>
                    <a:ext uri="{9D8B030D-6E8A-4147-A177-3AD203B41FA5}">
                      <a16:colId xmlns:a16="http://schemas.microsoft.com/office/drawing/2014/main" val="1042476147"/>
                    </a:ext>
                  </a:extLst>
                </a:gridCol>
                <a:gridCol w="1321101">
                  <a:extLst>
                    <a:ext uri="{9D8B030D-6E8A-4147-A177-3AD203B41FA5}">
                      <a16:colId xmlns:a16="http://schemas.microsoft.com/office/drawing/2014/main" val="1256748023"/>
                    </a:ext>
                  </a:extLst>
                </a:gridCol>
                <a:gridCol w="1298126">
                  <a:extLst>
                    <a:ext uri="{9D8B030D-6E8A-4147-A177-3AD203B41FA5}">
                      <a16:colId xmlns:a16="http://schemas.microsoft.com/office/drawing/2014/main" val="2845284463"/>
                    </a:ext>
                  </a:extLst>
                </a:gridCol>
                <a:gridCol w="1309613">
                  <a:extLst>
                    <a:ext uri="{9D8B030D-6E8A-4147-A177-3AD203B41FA5}">
                      <a16:colId xmlns:a16="http://schemas.microsoft.com/office/drawing/2014/main" val="880545391"/>
                    </a:ext>
                  </a:extLst>
                </a:gridCol>
                <a:gridCol w="1328162">
                  <a:extLst>
                    <a:ext uri="{9D8B030D-6E8A-4147-A177-3AD203B41FA5}">
                      <a16:colId xmlns:a16="http://schemas.microsoft.com/office/drawing/2014/main" val="2345087845"/>
                    </a:ext>
                  </a:extLst>
                </a:gridCol>
              </a:tblGrid>
              <a:tr h="1381734">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Statistic</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Exceedance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Aquatic Life Other Than Fish</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Irrigation Water Supply</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Public Drinking Water Source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Warmwater Habitat</a:t>
                      </a:r>
                      <a:endParaRPr lang="en-US" sz="2000" b="1" i="0" u="none" strike="noStrike" dirty="0">
                        <a:solidFill>
                          <a:srgbClr val="FFFFFF"/>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1153744831"/>
                  </a:ext>
                </a:extLst>
              </a:tr>
              <a:tr h="574539">
                <a:tc>
                  <a:txBody>
                    <a:bodyPr/>
                    <a:lstStyle/>
                    <a:p>
                      <a:pPr algn="l" rtl="0" fontAlgn="ctr"/>
                      <a:r>
                        <a:rPr lang="en-US" sz="2000" u="none" strike="noStrike" dirty="0">
                          <a:effectLst/>
                        </a:rPr>
                        <a:t>Conductivity</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uS/cm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750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2,500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1,000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1,500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985083479"/>
                  </a:ext>
                </a:extLst>
              </a:tr>
              <a:tr h="547392">
                <a:tc>
                  <a:txBody>
                    <a:bodyPr/>
                    <a:lstStyle/>
                    <a:p>
                      <a:pPr algn="l" rtl="0" fontAlgn="ctr"/>
                      <a:r>
                        <a:rPr lang="en-US" sz="2000" u="none" strike="noStrike" dirty="0">
                          <a:effectLst/>
                        </a:rPr>
                        <a:t>Dissolved oxygen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Minimum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extLst>
                  <a:ext uri="{0D108BD9-81ED-4DB2-BD59-A6C34878D82A}">
                    <a16:rowId xmlns:a16="http://schemas.microsoft.com/office/drawing/2014/main" val="1272491589"/>
                  </a:ext>
                </a:extLst>
              </a:tr>
              <a:tr h="465878">
                <a:tc>
                  <a:txBody>
                    <a:bodyPr/>
                    <a:lstStyle/>
                    <a:p>
                      <a:pPr algn="l" rtl="0" fontAlgn="ctr"/>
                      <a:r>
                        <a:rPr lang="en-US" sz="2000" u="none" strike="noStrike" dirty="0">
                          <a:effectLst/>
                        </a:rPr>
                        <a:t>Nitrate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Average*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1.5</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2758981554"/>
                  </a:ext>
                </a:extLst>
              </a:tr>
              <a:tr h="536286">
                <a:tc>
                  <a:txBody>
                    <a:bodyPr/>
                    <a:lstStyle/>
                    <a:p>
                      <a:pPr algn="l" rtl="0" fontAlgn="ctr"/>
                      <a:r>
                        <a:rPr lang="en-US" sz="2000" u="none" strike="noStrike" dirty="0">
                          <a:effectLst/>
                        </a:rPr>
                        <a:t>pH</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SU</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Range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6.5&lt;pH&lt;9</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6.5&lt;pH&lt;9</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124" marR="7124" marT="7124" marB="0" anchor="ctr"/>
                </a:tc>
                <a:extLst>
                  <a:ext uri="{0D108BD9-81ED-4DB2-BD59-A6C34878D82A}">
                    <a16:rowId xmlns:a16="http://schemas.microsoft.com/office/drawing/2014/main" val="1374385005"/>
                  </a:ext>
                </a:extLst>
              </a:tr>
              <a:tr h="525539">
                <a:tc>
                  <a:txBody>
                    <a:bodyPr/>
                    <a:lstStyle/>
                    <a:p>
                      <a:pPr algn="l" rtl="0" fontAlgn="ctr"/>
                      <a:r>
                        <a:rPr lang="en-US" sz="2000" u="none" strike="noStrike" dirty="0">
                          <a:effectLst/>
                        </a:rPr>
                        <a:t>Total phosphorus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Average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0.1</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0.3</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760025439"/>
                  </a:ext>
                </a:extLst>
              </a:tr>
            </a:tbl>
          </a:graphicData>
        </a:graphic>
      </p:graphicFrame>
      <p:sp>
        <p:nvSpPr>
          <p:cNvPr id="12" name="TextBox 11">
            <a:extLst>
              <a:ext uri="{FF2B5EF4-FFF2-40B4-BE49-F238E27FC236}">
                <a16:creationId xmlns:a16="http://schemas.microsoft.com/office/drawing/2014/main" id="{580AA377-5D23-487D-A549-AFDD53CE77C9}"/>
              </a:ext>
            </a:extLst>
          </p:cNvPr>
          <p:cNvSpPr txBox="1"/>
          <p:nvPr/>
        </p:nvSpPr>
        <p:spPr>
          <a:xfrm>
            <a:off x="373997" y="6240340"/>
            <a:ext cx="7251537" cy="369332"/>
          </a:xfrm>
          <a:prstGeom prst="rect">
            <a:avLst/>
          </a:prstGeom>
          <a:noFill/>
        </p:spPr>
        <p:txBody>
          <a:bodyPr wrap="none" rtlCol="0">
            <a:spAutoFit/>
          </a:bodyPr>
          <a:lstStyle/>
          <a:p>
            <a:r>
              <a:rPr lang="en-US" i="1" dirty="0"/>
              <a:t>* The nitrate criterion is instantaneous for the public drinking water source. </a:t>
            </a:r>
          </a:p>
        </p:txBody>
      </p:sp>
    </p:spTree>
    <p:extLst>
      <p:ext uri="{BB962C8B-B14F-4D97-AF65-F5344CB8AC3E}">
        <p14:creationId xmlns:p14="http://schemas.microsoft.com/office/powerpoint/2010/main" val="174477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 y="-456818"/>
            <a:ext cx="12934872" cy="1688386"/>
          </a:xfrm>
        </p:spPr>
        <p:txBody>
          <a:bodyPr>
            <a:normAutofit/>
          </a:bodyPr>
          <a:lstStyle/>
          <a:p>
            <a:r>
              <a:rPr lang="en-US" sz="4800" dirty="0"/>
              <a:t>Salamander Creek: Aquatic Life Other Than Fish</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graphicFrame>
        <p:nvGraphicFramePr>
          <p:cNvPr id="9" name="Table 3">
            <a:extLst>
              <a:ext uri="{FF2B5EF4-FFF2-40B4-BE49-F238E27FC236}">
                <a16:creationId xmlns:a16="http://schemas.microsoft.com/office/drawing/2014/main" id="{DA85D116-7039-44D3-85E4-2FD6F77D7C4C}"/>
              </a:ext>
            </a:extLst>
          </p:cNvPr>
          <p:cNvGraphicFramePr>
            <a:graphicFrameLocks noGrp="1"/>
          </p:cNvGraphicFramePr>
          <p:nvPr>
            <p:extLst>
              <p:ext uri="{D42A27DB-BD31-4B8C-83A1-F6EECF244321}">
                <p14:modId xmlns:p14="http://schemas.microsoft.com/office/powerpoint/2010/main" val="3883836604"/>
              </p:ext>
            </p:extLst>
          </p:nvPr>
        </p:nvGraphicFramePr>
        <p:xfrm>
          <a:off x="6002215" y="1530941"/>
          <a:ext cx="6085418" cy="5059680"/>
        </p:xfrm>
        <a:graphic>
          <a:graphicData uri="http://schemas.openxmlformats.org/drawingml/2006/table">
            <a:tbl>
              <a:tblPr firstRow="1" bandRow="1">
                <a:tableStyleId>{073A0DAA-6AF3-43AB-8588-CEC1D06C72B9}</a:tableStyleId>
              </a:tblPr>
              <a:tblGrid>
                <a:gridCol w="1055077">
                  <a:extLst>
                    <a:ext uri="{9D8B030D-6E8A-4147-A177-3AD203B41FA5}">
                      <a16:colId xmlns:a16="http://schemas.microsoft.com/office/drawing/2014/main" val="324284395"/>
                    </a:ext>
                  </a:extLst>
                </a:gridCol>
                <a:gridCol w="1207477">
                  <a:extLst>
                    <a:ext uri="{9D8B030D-6E8A-4147-A177-3AD203B41FA5}">
                      <a16:colId xmlns:a16="http://schemas.microsoft.com/office/drawing/2014/main" val="3416012868"/>
                    </a:ext>
                  </a:extLst>
                </a:gridCol>
                <a:gridCol w="961292">
                  <a:extLst>
                    <a:ext uri="{9D8B030D-6E8A-4147-A177-3AD203B41FA5}">
                      <a16:colId xmlns:a16="http://schemas.microsoft.com/office/drawing/2014/main" val="4277035067"/>
                    </a:ext>
                  </a:extLst>
                </a:gridCol>
                <a:gridCol w="961292">
                  <a:extLst>
                    <a:ext uri="{9D8B030D-6E8A-4147-A177-3AD203B41FA5}">
                      <a16:colId xmlns:a16="http://schemas.microsoft.com/office/drawing/2014/main" val="935006159"/>
                    </a:ext>
                  </a:extLst>
                </a:gridCol>
                <a:gridCol w="949570">
                  <a:extLst>
                    <a:ext uri="{9D8B030D-6E8A-4147-A177-3AD203B41FA5}">
                      <a16:colId xmlns:a16="http://schemas.microsoft.com/office/drawing/2014/main" val="1192518663"/>
                    </a:ext>
                  </a:extLst>
                </a:gridCol>
                <a:gridCol w="950710">
                  <a:extLst>
                    <a:ext uri="{9D8B030D-6E8A-4147-A177-3AD203B41FA5}">
                      <a16:colId xmlns:a16="http://schemas.microsoft.com/office/drawing/2014/main" val="589007559"/>
                    </a:ext>
                  </a:extLst>
                </a:gridCol>
              </a:tblGrid>
              <a:tr h="618376">
                <a:tc>
                  <a:txBody>
                    <a:bodyPr/>
                    <a:lstStyle/>
                    <a:p>
                      <a:r>
                        <a:rPr lang="en-US" sz="2000" dirty="0"/>
                        <a:t>Date</a:t>
                      </a:r>
                    </a:p>
                  </a:txBody>
                  <a:tcPr/>
                </a:tc>
                <a:tc>
                  <a:txBody>
                    <a:bodyPr/>
                    <a:lstStyle/>
                    <a:p>
                      <a:pPr algn="ctr"/>
                      <a:r>
                        <a:rPr lang="en-US" sz="2000" dirty="0"/>
                        <a:t>Cond.</a:t>
                      </a:r>
                    </a:p>
                    <a:p>
                      <a:pPr algn="ctr"/>
                      <a:r>
                        <a:rPr lang="en-US" sz="2000" dirty="0"/>
                        <a:t>(uS/cm)</a:t>
                      </a:r>
                    </a:p>
                  </a:txBody>
                  <a:tcPr/>
                </a:tc>
                <a:tc>
                  <a:txBody>
                    <a:bodyPr/>
                    <a:lstStyle/>
                    <a:p>
                      <a:pPr algn="ctr"/>
                      <a:r>
                        <a:rPr lang="en-US" sz="2000" dirty="0"/>
                        <a:t>DO</a:t>
                      </a:r>
                    </a:p>
                    <a:p>
                      <a:pPr algn="ctr"/>
                      <a:r>
                        <a:rPr lang="en-US" sz="2000" dirty="0"/>
                        <a:t>(mg/L)</a:t>
                      </a:r>
                    </a:p>
                  </a:txBody>
                  <a:tcPr/>
                </a:tc>
                <a:tc>
                  <a:txBody>
                    <a:bodyPr/>
                    <a:lstStyle/>
                    <a:p>
                      <a:pPr algn="ctr"/>
                      <a:r>
                        <a:rPr lang="en-US" sz="2000" dirty="0"/>
                        <a:t>Nitrate</a:t>
                      </a:r>
                    </a:p>
                    <a:p>
                      <a:pPr algn="ctr"/>
                      <a:r>
                        <a:rPr lang="en-US" sz="2000" dirty="0"/>
                        <a:t>(mg/L)</a:t>
                      </a:r>
                    </a:p>
                  </a:txBody>
                  <a:tcPr/>
                </a:tc>
                <a:tc>
                  <a:txBody>
                    <a:bodyPr/>
                    <a:lstStyle/>
                    <a:p>
                      <a:pPr algn="ctr"/>
                      <a:r>
                        <a:rPr lang="en-US" sz="2000" dirty="0"/>
                        <a:t>pH</a:t>
                      </a:r>
                    </a:p>
                    <a:p>
                      <a:pPr algn="ctr"/>
                      <a:r>
                        <a:rPr lang="en-US" sz="2000" dirty="0"/>
                        <a:t>(SU)</a:t>
                      </a:r>
                    </a:p>
                  </a:txBody>
                  <a:tcPr/>
                </a:tc>
                <a:tc>
                  <a:txBody>
                    <a:bodyPr/>
                    <a:lstStyle/>
                    <a:p>
                      <a:pPr algn="ctr"/>
                      <a:r>
                        <a:rPr lang="en-US" sz="2000" dirty="0"/>
                        <a:t>TP</a:t>
                      </a:r>
                    </a:p>
                    <a:p>
                      <a:pPr algn="ctr"/>
                      <a:r>
                        <a:rPr lang="en-US" sz="2000" dirty="0"/>
                        <a:t>(mg/L)</a:t>
                      </a:r>
                    </a:p>
                  </a:txBody>
                  <a:tcPr/>
                </a:tc>
                <a:extLst>
                  <a:ext uri="{0D108BD9-81ED-4DB2-BD59-A6C34878D82A}">
                    <a16:rowId xmlns:a16="http://schemas.microsoft.com/office/drawing/2014/main" val="740182004"/>
                  </a:ext>
                </a:extLst>
              </a:tr>
              <a:tr h="343542">
                <a:tc>
                  <a:txBody>
                    <a:bodyPr/>
                    <a:lstStyle/>
                    <a:p>
                      <a:r>
                        <a:rPr lang="en-US" sz="2000" dirty="0"/>
                        <a:t>May 23</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0.8</a:t>
                      </a:r>
                    </a:p>
                  </a:txBody>
                  <a:tcPr/>
                </a:tc>
                <a:tc>
                  <a:txBody>
                    <a:bodyPr/>
                    <a:lstStyle/>
                    <a:p>
                      <a:pPr algn="ctr"/>
                      <a:r>
                        <a:rPr lang="en-US" sz="2000" dirty="0"/>
                        <a:t>7.1</a:t>
                      </a:r>
                    </a:p>
                  </a:txBody>
                  <a:tcPr/>
                </a:tc>
                <a:tc>
                  <a:txBody>
                    <a:bodyPr/>
                    <a:lstStyle/>
                    <a:p>
                      <a:pPr algn="ctr"/>
                      <a:r>
                        <a:rPr lang="en-US" sz="2000" dirty="0"/>
                        <a:t>0.08</a:t>
                      </a:r>
                    </a:p>
                  </a:txBody>
                  <a:tcPr/>
                </a:tc>
                <a:extLst>
                  <a:ext uri="{0D108BD9-81ED-4DB2-BD59-A6C34878D82A}">
                    <a16:rowId xmlns:a16="http://schemas.microsoft.com/office/drawing/2014/main" val="375578629"/>
                  </a:ext>
                </a:extLst>
              </a:tr>
              <a:tr h="343542">
                <a:tc>
                  <a:txBody>
                    <a:bodyPr/>
                    <a:lstStyle/>
                    <a:p>
                      <a:r>
                        <a:rPr lang="en-US" sz="2000" dirty="0"/>
                        <a:t>Jun 9</a:t>
                      </a:r>
                    </a:p>
                  </a:txBody>
                  <a:tcPr/>
                </a:tc>
                <a:tc>
                  <a:txBody>
                    <a:bodyPr/>
                    <a:lstStyle/>
                    <a:p>
                      <a:pPr algn="ctr"/>
                      <a:r>
                        <a:rPr lang="en-US" sz="2000" dirty="0"/>
                        <a:t>800</a:t>
                      </a:r>
                    </a:p>
                  </a:txBody>
                  <a:tcPr/>
                </a:tc>
                <a:tc>
                  <a:txBody>
                    <a:bodyPr/>
                    <a:lstStyle/>
                    <a:p>
                      <a:pPr algn="ctr"/>
                      <a:r>
                        <a:rPr lang="en-US" sz="2000" dirty="0"/>
                        <a:t>9</a:t>
                      </a:r>
                    </a:p>
                  </a:txBody>
                  <a:tcPr/>
                </a:tc>
                <a:tc>
                  <a:txBody>
                    <a:bodyPr/>
                    <a:lstStyle/>
                    <a:p>
                      <a:pPr algn="ctr"/>
                      <a:r>
                        <a:rPr lang="en-US" sz="2000" dirty="0"/>
                        <a:t>0.9</a:t>
                      </a:r>
                    </a:p>
                  </a:txBody>
                  <a:tcPr/>
                </a:tc>
                <a:tc>
                  <a:txBody>
                    <a:bodyPr/>
                    <a:lstStyle/>
                    <a:p>
                      <a:pPr algn="ctr"/>
                      <a:r>
                        <a:rPr lang="en-US" sz="2000" dirty="0"/>
                        <a:t>7.0</a:t>
                      </a:r>
                    </a:p>
                  </a:txBody>
                  <a:tcPr/>
                </a:tc>
                <a:tc>
                  <a:txBody>
                    <a:bodyPr/>
                    <a:lstStyle/>
                    <a:p>
                      <a:pPr algn="ctr"/>
                      <a:r>
                        <a:rPr lang="en-US" sz="2000" dirty="0"/>
                        <a:t>0.09</a:t>
                      </a:r>
                    </a:p>
                  </a:txBody>
                  <a:tcPr/>
                </a:tc>
                <a:extLst>
                  <a:ext uri="{0D108BD9-81ED-4DB2-BD59-A6C34878D82A}">
                    <a16:rowId xmlns:a16="http://schemas.microsoft.com/office/drawing/2014/main" val="2916425612"/>
                  </a:ext>
                </a:extLst>
              </a:tr>
              <a:tr h="343542">
                <a:tc>
                  <a:txBody>
                    <a:bodyPr/>
                    <a:lstStyle/>
                    <a:p>
                      <a:r>
                        <a:rPr lang="en-US" sz="2000" dirty="0"/>
                        <a:t>Jun 24</a:t>
                      </a:r>
                    </a:p>
                  </a:txBody>
                  <a:tcPr/>
                </a:tc>
                <a:tc>
                  <a:txBody>
                    <a:bodyPr/>
                    <a:lstStyle/>
                    <a:p>
                      <a:pPr algn="ctr"/>
                      <a:r>
                        <a:rPr lang="en-US" sz="2000" dirty="0"/>
                        <a:t>1,000</a:t>
                      </a:r>
                    </a:p>
                  </a:txBody>
                  <a:tcPr/>
                </a:tc>
                <a:tc>
                  <a:txBody>
                    <a:bodyPr/>
                    <a:lstStyle/>
                    <a:p>
                      <a:pPr algn="ctr"/>
                      <a:r>
                        <a:rPr lang="en-US" sz="2000" dirty="0"/>
                        <a:t>10</a:t>
                      </a:r>
                    </a:p>
                  </a:txBody>
                  <a:tcPr/>
                </a:tc>
                <a:tc>
                  <a:txBody>
                    <a:bodyPr/>
                    <a:lstStyle/>
                    <a:p>
                      <a:pPr algn="ctr"/>
                      <a:r>
                        <a:rPr lang="en-US" sz="2000" dirty="0"/>
                        <a:t>1.2</a:t>
                      </a:r>
                    </a:p>
                  </a:txBody>
                  <a:tcPr/>
                </a:tc>
                <a:tc>
                  <a:txBody>
                    <a:bodyPr/>
                    <a:lstStyle/>
                    <a:p>
                      <a:pPr algn="ctr"/>
                      <a:r>
                        <a:rPr lang="en-US" sz="2000" dirty="0"/>
                        <a:t>7.0</a:t>
                      </a:r>
                    </a:p>
                  </a:txBody>
                  <a:tcPr/>
                </a:tc>
                <a:tc>
                  <a:txBody>
                    <a:bodyPr/>
                    <a:lstStyle/>
                    <a:p>
                      <a:pPr algn="ctr"/>
                      <a:r>
                        <a:rPr lang="en-US" sz="2000" dirty="0"/>
                        <a:t>0.14</a:t>
                      </a:r>
                    </a:p>
                  </a:txBody>
                  <a:tcPr/>
                </a:tc>
                <a:extLst>
                  <a:ext uri="{0D108BD9-81ED-4DB2-BD59-A6C34878D82A}">
                    <a16:rowId xmlns:a16="http://schemas.microsoft.com/office/drawing/2014/main" val="2527839159"/>
                  </a:ext>
                </a:extLst>
              </a:tr>
              <a:tr h="343542">
                <a:tc>
                  <a:txBody>
                    <a:bodyPr/>
                    <a:lstStyle/>
                    <a:p>
                      <a:r>
                        <a:rPr lang="en-US" sz="2000" dirty="0"/>
                        <a:t>Jul 1</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1.6</a:t>
                      </a:r>
                    </a:p>
                  </a:txBody>
                  <a:tcPr/>
                </a:tc>
                <a:tc>
                  <a:txBody>
                    <a:bodyPr/>
                    <a:lstStyle/>
                    <a:p>
                      <a:pPr algn="ctr"/>
                      <a:r>
                        <a:rPr lang="en-US" sz="2000" dirty="0"/>
                        <a:t>6.9</a:t>
                      </a:r>
                    </a:p>
                  </a:txBody>
                  <a:tcPr/>
                </a:tc>
                <a:tc>
                  <a:txBody>
                    <a:bodyPr/>
                    <a:lstStyle/>
                    <a:p>
                      <a:pPr algn="ctr"/>
                      <a:r>
                        <a:rPr lang="en-US" sz="2000" dirty="0"/>
                        <a:t>0.15</a:t>
                      </a:r>
                    </a:p>
                  </a:txBody>
                  <a:tcPr/>
                </a:tc>
                <a:extLst>
                  <a:ext uri="{0D108BD9-81ED-4DB2-BD59-A6C34878D82A}">
                    <a16:rowId xmlns:a16="http://schemas.microsoft.com/office/drawing/2014/main" val="2307344343"/>
                  </a:ext>
                </a:extLst>
              </a:tr>
              <a:tr h="343542">
                <a:tc>
                  <a:txBody>
                    <a:bodyPr/>
                    <a:lstStyle/>
                    <a:p>
                      <a:r>
                        <a:rPr lang="en-US" sz="2000" dirty="0"/>
                        <a:t>Jul 15</a:t>
                      </a:r>
                    </a:p>
                  </a:txBody>
                  <a:tcPr/>
                </a:tc>
                <a:tc>
                  <a:txBody>
                    <a:bodyPr/>
                    <a:lstStyle/>
                    <a:p>
                      <a:pPr algn="ctr"/>
                      <a:r>
                        <a:rPr lang="en-US" sz="2000" dirty="0"/>
                        <a:t>575</a:t>
                      </a:r>
                    </a:p>
                  </a:txBody>
                  <a:tcPr/>
                </a:tc>
                <a:tc>
                  <a:txBody>
                    <a:bodyPr/>
                    <a:lstStyle/>
                    <a:p>
                      <a:pPr algn="ctr"/>
                      <a:r>
                        <a:rPr lang="en-US" sz="2000" dirty="0"/>
                        <a:t>9</a:t>
                      </a:r>
                    </a:p>
                  </a:txBody>
                  <a:tcPr/>
                </a:tc>
                <a:tc>
                  <a:txBody>
                    <a:bodyPr/>
                    <a:lstStyle/>
                    <a:p>
                      <a:pPr algn="ctr"/>
                      <a:r>
                        <a:rPr lang="en-US" sz="2000" dirty="0"/>
                        <a:t>1.8</a:t>
                      </a:r>
                    </a:p>
                  </a:txBody>
                  <a:tcPr/>
                </a:tc>
                <a:tc>
                  <a:txBody>
                    <a:bodyPr/>
                    <a:lstStyle/>
                    <a:p>
                      <a:pPr algn="ctr"/>
                      <a:r>
                        <a:rPr lang="en-US" sz="2000" dirty="0"/>
                        <a:t>6.8</a:t>
                      </a:r>
                    </a:p>
                  </a:txBody>
                  <a:tcPr/>
                </a:tc>
                <a:tc>
                  <a:txBody>
                    <a:bodyPr/>
                    <a:lstStyle/>
                    <a:p>
                      <a:pPr algn="ctr"/>
                      <a:r>
                        <a:rPr lang="en-US" sz="2000" dirty="0"/>
                        <a:t>0.19</a:t>
                      </a:r>
                    </a:p>
                  </a:txBody>
                  <a:tcPr/>
                </a:tc>
                <a:extLst>
                  <a:ext uri="{0D108BD9-81ED-4DB2-BD59-A6C34878D82A}">
                    <a16:rowId xmlns:a16="http://schemas.microsoft.com/office/drawing/2014/main" val="1020693468"/>
                  </a:ext>
                </a:extLst>
              </a:tr>
              <a:tr h="343542">
                <a:tc>
                  <a:txBody>
                    <a:bodyPr/>
                    <a:lstStyle/>
                    <a:p>
                      <a:r>
                        <a:rPr lang="en-US" sz="2000" dirty="0"/>
                        <a:t>Jul 29</a:t>
                      </a:r>
                    </a:p>
                  </a:txBody>
                  <a:tcPr/>
                </a:tc>
                <a:tc>
                  <a:txBody>
                    <a:bodyPr/>
                    <a:lstStyle/>
                    <a:p>
                      <a:pPr algn="ctr"/>
                      <a:r>
                        <a:rPr lang="en-US" sz="2000" dirty="0"/>
                        <a:t>550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6.7</a:t>
                      </a:r>
                    </a:p>
                  </a:txBody>
                  <a:tcPr/>
                </a:tc>
                <a:tc>
                  <a:txBody>
                    <a:bodyPr/>
                    <a:lstStyle/>
                    <a:p>
                      <a:pPr algn="ctr"/>
                      <a:r>
                        <a:rPr lang="en-US" sz="2000" dirty="0"/>
                        <a:t>0.23</a:t>
                      </a:r>
                    </a:p>
                  </a:txBody>
                  <a:tcPr/>
                </a:tc>
                <a:extLst>
                  <a:ext uri="{0D108BD9-81ED-4DB2-BD59-A6C34878D82A}">
                    <a16:rowId xmlns:a16="http://schemas.microsoft.com/office/drawing/2014/main" val="4253106664"/>
                  </a:ext>
                </a:extLst>
              </a:tr>
              <a:tr h="343542">
                <a:tc>
                  <a:txBody>
                    <a:bodyPr/>
                    <a:lstStyle/>
                    <a:p>
                      <a:r>
                        <a:rPr lang="en-US" sz="2000" dirty="0"/>
                        <a:t>Aug 6</a:t>
                      </a:r>
                    </a:p>
                  </a:txBody>
                  <a:tcPr/>
                </a:tc>
                <a:tc>
                  <a:txBody>
                    <a:bodyPr/>
                    <a:lstStyle/>
                    <a:p>
                      <a:pPr algn="ctr"/>
                      <a:r>
                        <a:rPr lang="en-US" sz="2000" dirty="0"/>
                        <a:t>450</a:t>
                      </a:r>
                    </a:p>
                  </a:txBody>
                  <a:tcPr/>
                </a:tc>
                <a:tc>
                  <a:txBody>
                    <a:bodyPr/>
                    <a:lstStyle/>
                    <a:p>
                      <a:pPr algn="ctr"/>
                      <a:r>
                        <a:rPr lang="en-US" sz="2000" dirty="0"/>
                        <a:t>6</a:t>
                      </a:r>
                    </a:p>
                  </a:txBody>
                  <a:tcPr/>
                </a:tc>
                <a:tc>
                  <a:txBody>
                    <a:bodyPr/>
                    <a:lstStyle/>
                    <a:p>
                      <a:pPr algn="ctr"/>
                      <a:r>
                        <a:rPr lang="en-US" sz="2000" dirty="0"/>
                        <a:t>1.7</a:t>
                      </a:r>
                    </a:p>
                  </a:txBody>
                  <a:tcPr/>
                </a:tc>
                <a:tc>
                  <a:txBody>
                    <a:bodyPr/>
                    <a:lstStyle/>
                    <a:p>
                      <a:pPr algn="ctr"/>
                      <a:r>
                        <a:rPr lang="en-US" sz="2000" dirty="0"/>
                        <a:t>6.8</a:t>
                      </a:r>
                    </a:p>
                  </a:txBody>
                  <a:tcPr/>
                </a:tc>
                <a:tc>
                  <a:txBody>
                    <a:bodyPr/>
                    <a:lstStyle/>
                    <a:p>
                      <a:pPr algn="ctr"/>
                      <a:r>
                        <a:rPr lang="en-US" sz="2000" dirty="0"/>
                        <a:t>0.29</a:t>
                      </a:r>
                    </a:p>
                  </a:txBody>
                  <a:tcPr/>
                </a:tc>
                <a:extLst>
                  <a:ext uri="{0D108BD9-81ED-4DB2-BD59-A6C34878D82A}">
                    <a16:rowId xmlns:a16="http://schemas.microsoft.com/office/drawing/2014/main" val="2750922339"/>
                  </a:ext>
                </a:extLst>
              </a:tr>
              <a:tr h="343542">
                <a:tc>
                  <a:txBody>
                    <a:bodyPr/>
                    <a:lstStyle/>
                    <a:p>
                      <a:r>
                        <a:rPr lang="en-US" sz="2000" dirty="0"/>
                        <a:t>Aug 15</a:t>
                      </a:r>
                    </a:p>
                  </a:txBody>
                  <a:tcPr/>
                </a:tc>
                <a:tc>
                  <a:txBody>
                    <a:bodyPr/>
                    <a:lstStyle/>
                    <a:p>
                      <a:pPr algn="ctr"/>
                      <a:r>
                        <a:rPr lang="en-US" sz="2000" dirty="0"/>
                        <a:t>750</a:t>
                      </a:r>
                    </a:p>
                  </a:txBody>
                  <a:tcPr/>
                </a:tc>
                <a:tc>
                  <a:txBody>
                    <a:bodyPr/>
                    <a:lstStyle/>
                    <a:p>
                      <a:pPr algn="ctr"/>
                      <a:r>
                        <a:rPr lang="en-US" sz="2000" dirty="0"/>
                        <a:t>6</a:t>
                      </a:r>
                    </a:p>
                  </a:txBody>
                  <a:tcPr/>
                </a:tc>
                <a:tc>
                  <a:txBody>
                    <a:bodyPr/>
                    <a:lstStyle/>
                    <a:p>
                      <a:pPr algn="ctr"/>
                      <a:r>
                        <a:rPr lang="en-US" sz="2000" dirty="0"/>
                        <a:t>1.9</a:t>
                      </a:r>
                    </a:p>
                  </a:txBody>
                  <a:tcPr/>
                </a:tc>
                <a:tc>
                  <a:txBody>
                    <a:bodyPr/>
                    <a:lstStyle/>
                    <a:p>
                      <a:pPr algn="ctr"/>
                      <a:r>
                        <a:rPr lang="en-US" sz="2000" dirty="0"/>
                        <a:t>6.7</a:t>
                      </a:r>
                    </a:p>
                  </a:txBody>
                  <a:tcPr/>
                </a:tc>
                <a:tc>
                  <a:txBody>
                    <a:bodyPr/>
                    <a:lstStyle/>
                    <a:p>
                      <a:pPr algn="ctr"/>
                      <a:r>
                        <a:rPr lang="en-US" sz="2000" dirty="0"/>
                        <a:t>0.32</a:t>
                      </a:r>
                    </a:p>
                  </a:txBody>
                  <a:tcPr/>
                </a:tc>
                <a:extLst>
                  <a:ext uri="{0D108BD9-81ED-4DB2-BD59-A6C34878D82A}">
                    <a16:rowId xmlns:a16="http://schemas.microsoft.com/office/drawing/2014/main" val="2158031795"/>
                  </a:ext>
                </a:extLst>
              </a:tr>
              <a:tr h="34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Aug 23</a:t>
                      </a:r>
                    </a:p>
                  </a:txBody>
                  <a:tcPr/>
                </a:tc>
                <a:tc>
                  <a:txBody>
                    <a:bodyPr/>
                    <a:lstStyle/>
                    <a:p>
                      <a:pPr algn="ctr"/>
                      <a:r>
                        <a:rPr lang="en-US" sz="2000" dirty="0"/>
                        <a:t>1,600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6.8</a:t>
                      </a:r>
                    </a:p>
                  </a:txBody>
                  <a:tcPr/>
                </a:tc>
                <a:tc>
                  <a:txBody>
                    <a:bodyPr/>
                    <a:lstStyle/>
                    <a:p>
                      <a:pPr algn="ctr"/>
                      <a:r>
                        <a:rPr lang="en-US" sz="2000" dirty="0"/>
                        <a:t>0.35</a:t>
                      </a:r>
                    </a:p>
                  </a:txBody>
                  <a:tcPr/>
                </a:tc>
                <a:extLst>
                  <a:ext uri="{0D108BD9-81ED-4DB2-BD59-A6C34878D82A}">
                    <a16:rowId xmlns:a16="http://schemas.microsoft.com/office/drawing/2014/main" val="4292200358"/>
                  </a:ext>
                </a:extLst>
              </a:tr>
              <a:tr h="343542">
                <a:tc>
                  <a:txBody>
                    <a:bodyPr/>
                    <a:lstStyle/>
                    <a:p>
                      <a:r>
                        <a:rPr lang="en-US" sz="2000" dirty="0"/>
                        <a:t>Sep 3</a:t>
                      </a:r>
                    </a:p>
                  </a:txBody>
                  <a:tcPr/>
                </a:tc>
                <a:tc>
                  <a:txBody>
                    <a:bodyPr/>
                    <a:lstStyle/>
                    <a:p>
                      <a:pPr algn="ctr"/>
                      <a:r>
                        <a:rPr lang="en-US" sz="2000" dirty="0"/>
                        <a:t>950</a:t>
                      </a:r>
                    </a:p>
                  </a:txBody>
                  <a:tcPr/>
                </a:tc>
                <a:tc>
                  <a:txBody>
                    <a:bodyPr/>
                    <a:lstStyle/>
                    <a:p>
                      <a:pPr algn="ctr"/>
                      <a:r>
                        <a:rPr lang="en-US" sz="2000" dirty="0"/>
                        <a:t>6</a:t>
                      </a:r>
                    </a:p>
                  </a:txBody>
                  <a:tcPr/>
                </a:tc>
                <a:tc>
                  <a:txBody>
                    <a:bodyPr/>
                    <a:lstStyle/>
                    <a:p>
                      <a:pPr algn="ctr"/>
                      <a:r>
                        <a:rPr lang="en-US" sz="2000" dirty="0"/>
                        <a:t>0.9</a:t>
                      </a:r>
                    </a:p>
                  </a:txBody>
                  <a:tcPr/>
                </a:tc>
                <a:tc>
                  <a:txBody>
                    <a:bodyPr/>
                    <a:lstStyle/>
                    <a:p>
                      <a:pPr algn="ctr"/>
                      <a:r>
                        <a:rPr lang="en-US" sz="2000" dirty="0"/>
                        <a:t>6.9</a:t>
                      </a:r>
                    </a:p>
                  </a:txBody>
                  <a:tcPr/>
                </a:tc>
                <a:tc>
                  <a:txBody>
                    <a:bodyPr/>
                    <a:lstStyle/>
                    <a:p>
                      <a:pPr algn="ctr"/>
                      <a:r>
                        <a:rPr lang="en-US" sz="2000" dirty="0"/>
                        <a:t>0.30</a:t>
                      </a:r>
                    </a:p>
                  </a:txBody>
                  <a:tcPr/>
                </a:tc>
                <a:extLst>
                  <a:ext uri="{0D108BD9-81ED-4DB2-BD59-A6C34878D82A}">
                    <a16:rowId xmlns:a16="http://schemas.microsoft.com/office/drawing/2014/main" val="198193002"/>
                  </a:ext>
                </a:extLst>
              </a:tr>
              <a:tr h="343542">
                <a:tc>
                  <a:txBody>
                    <a:bodyPr/>
                    <a:lstStyle/>
                    <a:p>
                      <a:r>
                        <a:rPr lang="en-US" sz="2000" b="1" i="1" dirty="0"/>
                        <a:t>Average</a:t>
                      </a:r>
                    </a:p>
                  </a:txBody>
                  <a:tcPr/>
                </a:tc>
                <a:tc>
                  <a:txBody>
                    <a:bodyPr/>
                    <a:lstStyle/>
                    <a:p>
                      <a:pPr algn="ctr"/>
                      <a:r>
                        <a:rPr lang="en-US" sz="2000" b="1" i="1" dirty="0"/>
                        <a:t>788</a:t>
                      </a:r>
                    </a:p>
                  </a:txBody>
                  <a:tcPr/>
                </a:tc>
                <a:tc>
                  <a:txBody>
                    <a:bodyPr/>
                    <a:lstStyle/>
                    <a:p>
                      <a:pPr algn="ctr"/>
                      <a:r>
                        <a:rPr lang="en-US" sz="2000" b="1" i="1" dirty="0"/>
                        <a:t>8</a:t>
                      </a:r>
                    </a:p>
                  </a:txBody>
                  <a:tcPr/>
                </a:tc>
                <a:tc>
                  <a:txBody>
                    <a:bodyPr/>
                    <a:lstStyle/>
                    <a:p>
                      <a:pPr algn="ctr"/>
                      <a:r>
                        <a:rPr lang="en-US" sz="2000" b="1" i="1" dirty="0"/>
                        <a:t>1.3</a:t>
                      </a:r>
                    </a:p>
                  </a:txBody>
                  <a:tcPr/>
                </a:tc>
                <a:tc>
                  <a:txBody>
                    <a:bodyPr/>
                    <a:lstStyle/>
                    <a:p>
                      <a:pPr algn="ctr"/>
                      <a:r>
                        <a:rPr lang="en-US" sz="2000" b="1" i="1" dirty="0"/>
                        <a:t>6.9</a:t>
                      </a:r>
                    </a:p>
                  </a:txBody>
                  <a:tcPr/>
                </a:tc>
                <a:tc>
                  <a:txBody>
                    <a:bodyPr/>
                    <a:lstStyle/>
                    <a:p>
                      <a:pPr algn="ctr"/>
                      <a:r>
                        <a:rPr lang="en-US" sz="2000" b="1" i="1" dirty="0"/>
                        <a:t>0.21</a:t>
                      </a:r>
                    </a:p>
                  </a:txBody>
                  <a:tcPr/>
                </a:tc>
                <a:extLst>
                  <a:ext uri="{0D108BD9-81ED-4DB2-BD59-A6C34878D82A}">
                    <a16:rowId xmlns:a16="http://schemas.microsoft.com/office/drawing/2014/main" val="2885559202"/>
                  </a:ext>
                </a:extLst>
              </a:tr>
            </a:tbl>
          </a:graphicData>
        </a:graphic>
      </p:graphicFrame>
      <p:sp>
        <p:nvSpPr>
          <p:cNvPr id="6" name="Content Placeholder 8">
            <a:extLst>
              <a:ext uri="{FF2B5EF4-FFF2-40B4-BE49-F238E27FC236}">
                <a16:creationId xmlns:a16="http://schemas.microsoft.com/office/drawing/2014/main" id="{CA87EBB1-A11D-4E0A-8E5A-1AC6C647EE6E}"/>
              </a:ext>
            </a:extLst>
          </p:cNvPr>
          <p:cNvSpPr txBox="1">
            <a:spLocks/>
          </p:cNvSpPr>
          <p:nvPr/>
        </p:nvSpPr>
        <p:spPr>
          <a:xfrm>
            <a:off x="5498457" y="849106"/>
            <a:ext cx="6952258" cy="57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Ten samples were collected and evaluated</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760856" y="2466778"/>
            <a:ext cx="3854961" cy="962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Aquatic life other than fish has five numeric criteria</a:t>
            </a:r>
          </a:p>
        </p:txBody>
      </p:sp>
      <p:graphicFrame>
        <p:nvGraphicFramePr>
          <p:cNvPr id="3" name="Table 12">
            <a:extLst>
              <a:ext uri="{FF2B5EF4-FFF2-40B4-BE49-F238E27FC236}">
                <a16:creationId xmlns:a16="http://schemas.microsoft.com/office/drawing/2014/main" id="{025EFE22-0C98-4625-A944-DA9D3CC4478F}"/>
              </a:ext>
            </a:extLst>
          </p:cNvPr>
          <p:cNvGraphicFramePr>
            <a:graphicFrameLocks noGrp="1"/>
          </p:cNvGraphicFramePr>
          <p:nvPr>
            <p:extLst>
              <p:ext uri="{D42A27DB-BD31-4B8C-83A1-F6EECF244321}">
                <p14:modId xmlns:p14="http://schemas.microsoft.com/office/powerpoint/2010/main" val="2648265145"/>
              </p:ext>
            </p:extLst>
          </p:nvPr>
        </p:nvGraphicFramePr>
        <p:xfrm>
          <a:off x="234462" y="3408188"/>
          <a:ext cx="5415710" cy="2368542"/>
        </p:xfrm>
        <a:graphic>
          <a:graphicData uri="http://schemas.openxmlformats.org/drawingml/2006/table">
            <a:tbl>
              <a:tblPr firstRow="1" bandRow="1">
                <a:tableStyleId>{073A0DAA-6AF3-43AB-8588-CEC1D06C72B9}</a:tableStyleId>
              </a:tblPr>
              <a:tblGrid>
                <a:gridCol w="1251686">
                  <a:extLst>
                    <a:ext uri="{9D8B030D-6E8A-4147-A177-3AD203B41FA5}">
                      <a16:colId xmlns:a16="http://schemas.microsoft.com/office/drawing/2014/main" val="3010375705"/>
                    </a:ext>
                  </a:extLst>
                </a:gridCol>
                <a:gridCol w="768362">
                  <a:extLst>
                    <a:ext uri="{9D8B030D-6E8A-4147-A177-3AD203B41FA5}">
                      <a16:colId xmlns:a16="http://schemas.microsoft.com/office/drawing/2014/main" val="3279741096"/>
                    </a:ext>
                  </a:extLst>
                </a:gridCol>
                <a:gridCol w="755968">
                  <a:extLst>
                    <a:ext uri="{9D8B030D-6E8A-4147-A177-3AD203B41FA5}">
                      <a16:colId xmlns:a16="http://schemas.microsoft.com/office/drawing/2014/main" val="3233693819"/>
                    </a:ext>
                  </a:extLst>
                </a:gridCol>
                <a:gridCol w="731183">
                  <a:extLst>
                    <a:ext uri="{9D8B030D-6E8A-4147-A177-3AD203B41FA5}">
                      <a16:colId xmlns:a16="http://schemas.microsoft.com/office/drawing/2014/main" val="1465863500"/>
                    </a:ext>
                  </a:extLst>
                </a:gridCol>
                <a:gridCol w="904683">
                  <a:extLst>
                    <a:ext uri="{9D8B030D-6E8A-4147-A177-3AD203B41FA5}">
                      <a16:colId xmlns:a16="http://schemas.microsoft.com/office/drawing/2014/main" val="2294615045"/>
                    </a:ext>
                  </a:extLst>
                </a:gridCol>
                <a:gridCol w="1003828">
                  <a:extLst>
                    <a:ext uri="{9D8B030D-6E8A-4147-A177-3AD203B41FA5}">
                      <a16:colId xmlns:a16="http://schemas.microsoft.com/office/drawing/2014/main" val="457922563"/>
                    </a:ext>
                  </a:extLst>
                </a:gridCol>
              </a:tblGrid>
              <a:tr h="394757">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Criterion</a:t>
                      </a:r>
                      <a:endParaRPr lang="en-US" sz="2000" b="1" i="0" u="none" strike="noStrike" dirty="0">
                        <a:solidFill>
                          <a:srgbClr val="FFFFFF"/>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2051033428"/>
                  </a:ext>
                </a:extLst>
              </a:tr>
              <a:tr h="394757">
                <a:tc>
                  <a:txBody>
                    <a:bodyPr/>
                    <a:lstStyle/>
                    <a:p>
                      <a:pPr algn="l" rtl="0" fontAlgn="ctr"/>
                      <a:r>
                        <a:rPr lang="en-US" sz="2000" u="none" strike="noStrike" dirty="0">
                          <a:effectLst/>
                        </a:rPr>
                        <a:t>Cond.</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uS/cm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750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340477620"/>
                  </a:ext>
                </a:extLst>
              </a:tr>
              <a:tr h="394757">
                <a:tc>
                  <a:txBody>
                    <a:bodyPr/>
                    <a:lstStyle/>
                    <a:p>
                      <a:pPr algn="l" rtl="0" fontAlgn="ctr"/>
                      <a:r>
                        <a:rPr lang="en-US" sz="2000" u="none" strike="noStrike" dirty="0">
                          <a:effectLst/>
                        </a:rPr>
                        <a:t>DO</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Min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1181031650"/>
                  </a:ext>
                </a:extLst>
              </a:tr>
              <a:tr h="394757">
                <a:tc>
                  <a:txBody>
                    <a:bodyPr/>
                    <a:lstStyle/>
                    <a:p>
                      <a:pPr algn="l" rtl="0" fontAlgn="ctr"/>
                      <a:r>
                        <a:rPr lang="en-US" sz="2000" u="none" strike="noStrike" dirty="0">
                          <a:effectLst/>
                        </a:rPr>
                        <a:t>Nitrate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Avg</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1.5</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3311993705"/>
                  </a:ext>
                </a:extLst>
              </a:tr>
              <a:tr h="394757">
                <a:tc>
                  <a:txBody>
                    <a:bodyPr/>
                    <a:lstStyle/>
                    <a:p>
                      <a:pPr algn="l" rtl="0" fontAlgn="ctr"/>
                      <a:r>
                        <a:rPr lang="en-US" sz="2000" b="0" i="0" u="none" strike="noStrike" dirty="0">
                          <a:solidFill>
                            <a:srgbClr val="000000"/>
                          </a:solidFill>
                          <a:effectLst/>
                          <a:latin typeface="Calibri" panose="020F0502020204030204" pitchFamily="34" charset="0"/>
                        </a:rPr>
                        <a:t>pH</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SU</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Range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Inst.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6.5 – 9.0</a:t>
                      </a:r>
                    </a:p>
                  </a:txBody>
                  <a:tcPr marL="7124" marR="7124" marT="7124" marB="0" anchor="ctr"/>
                </a:tc>
                <a:extLst>
                  <a:ext uri="{0D108BD9-81ED-4DB2-BD59-A6C34878D82A}">
                    <a16:rowId xmlns:a16="http://schemas.microsoft.com/office/drawing/2014/main" val="4126173822"/>
                  </a:ext>
                </a:extLst>
              </a:tr>
              <a:tr h="394757">
                <a:tc>
                  <a:txBody>
                    <a:bodyPr/>
                    <a:lstStyle/>
                    <a:p>
                      <a:pPr algn="l" rtl="0" fontAlgn="ctr"/>
                      <a:r>
                        <a:rPr lang="en-US" sz="2000" b="0" i="0" u="none" strike="noStrike" dirty="0">
                          <a:solidFill>
                            <a:srgbClr val="000000"/>
                          </a:solidFill>
                          <a:effectLst/>
                          <a:latin typeface="Calibri" panose="020F0502020204030204" pitchFamily="34" charset="0"/>
                        </a:rPr>
                        <a:t>TP</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Max</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Avg.</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0.1</a:t>
                      </a:r>
                    </a:p>
                  </a:txBody>
                  <a:tcPr marL="7124" marR="7124" marT="7124" marB="0" anchor="ctr"/>
                </a:tc>
                <a:extLst>
                  <a:ext uri="{0D108BD9-81ED-4DB2-BD59-A6C34878D82A}">
                    <a16:rowId xmlns:a16="http://schemas.microsoft.com/office/drawing/2014/main" val="2845876420"/>
                  </a:ext>
                </a:extLst>
              </a:tr>
            </a:tbl>
          </a:graphicData>
        </a:graphic>
      </p:graphicFrame>
    </p:spTree>
    <p:extLst>
      <p:ext uri="{BB962C8B-B14F-4D97-AF65-F5344CB8AC3E}">
        <p14:creationId xmlns:p14="http://schemas.microsoft.com/office/powerpoint/2010/main" val="35898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 y="-456818"/>
            <a:ext cx="12934872" cy="1688386"/>
          </a:xfrm>
        </p:spPr>
        <p:txBody>
          <a:bodyPr>
            <a:normAutofit/>
          </a:bodyPr>
          <a:lstStyle/>
          <a:p>
            <a:r>
              <a:rPr lang="en-US" sz="4800" dirty="0"/>
              <a:t>Salamander Creek: Irrigation Water Supply</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graphicFrame>
        <p:nvGraphicFramePr>
          <p:cNvPr id="9" name="Table 8">
            <a:extLst>
              <a:ext uri="{FF2B5EF4-FFF2-40B4-BE49-F238E27FC236}">
                <a16:creationId xmlns:a16="http://schemas.microsoft.com/office/drawing/2014/main" id="{DA85D116-7039-44D3-85E4-2FD6F77D7C4C}"/>
              </a:ext>
            </a:extLst>
          </p:cNvPr>
          <p:cNvGraphicFramePr>
            <a:graphicFrameLocks noGrp="1"/>
          </p:cNvGraphicFramePr>
          <p:nvPr>
            <p:extLst>
              <p:ext uri="{D42A27DB-BD31-4B8C-83A1-F6EECF244321}">
                <p14:modId xmlns:p14="http://schemas.microsoft.com/office/powerpoint/2010/main" val="584234034"/>
              </p:ext>
            </p:extLst>
          </p:nvPr>
        </p:nvGraphicFramePr>
        <p:xfrm>
          <a:off x="6002215" y="1544589"/>
          <a:ext cx="6085418" cy="5059680"/>
        </p:xfrm>
        <a:graphic>
          <a:graphicData uri="http://schemas.openxmlformats.org/drawingml/2006/table">
            <a:tbl>
              <a:tblPr firstRow="1" bandRow="1">
                <a:tableStyleId>{073A0DAA-6AF3-43AB-8588-CEC1D06C72B9}</a:tableStyleId>
              </a:tblPr>
              <a:tblGrid>
                <a:gridCol w="1055077">
                  <a:extLst>
                    <a:ext uri="{9D8B030D-6E8A-4147-A177-3AD203B41FA5}">
                      <a16:colId xmlns:a16="http://schemas.microsoft.com/office/drawing/2014/main" val="324284395"/>
                    </a:ext>
                  </a:extLst>
                </a:gridCol>
                <a:gridCol w="1207477">
                  <a:extLst>
                    <a:ext uri="{9D8B030D-6E8A-4147-A177-3AD203B41FA5}">
                      <a16:colId xmlns:a16="http://schemas.microsoft.com/office/drawing/2014/main" val="3416012868"/>
                    </a:ext>
                  </a:extLst>
                </a:gridCol>
                <a:gridCol w="961292">
                  <a:extLst>
                    <a:ext uri="{9D8B030D-6E8A-4147-A177-3AD203B41FA5}">
                      <a16:colId xmlns:a16="http://schemas.microsoft.com/office/drawing/2014/main" val="4277035067"/>
                    </a:ext>
                  </a:extLst>
                </a:gridCol>
                <a:gridCol w="961292">
                  <a:extLst>
                    <a:ext uri="{9D8B030D-6E8A-4147-A177-3AD203B41FA5}">
                      <a16:colId xmlns:a16="http://schemas.microsoft.com/office/drawing/2014/main" val="935006159"/>
                    </a:ext>
                  </a:extLst>
                </a:gridCol>
                <a:gridCol w="949570">
                  <a:extLst>
                    <a:ext uri="{9D8B030D-6E8A-4147-A177-3AD203B41FA5}">
                      <a16:colId xmlns:a16="http://schemas.microsoft.com/office/drawing/2014/main" val="1192518663"/>
                    </a:ext>
                  </a:extLst>
                </a:gridCol>
                <a:gridCol w="950710">
                  <a:extLst>
                    <a:ext uri="{9D8B030D-6E8A-4147-A177-3AD203B41FA5}">
                      <a16:colId xmlns:a16="http://schemas.microsoft.com/office/drawing/2014/main" val="589007559"/>
                    </a:ext>
                  </a:extLst>
                </a:gridCol>
              </a:tblGrid>
              <a:tr h="618376">
                <a:tc>
                  <a:txBody>
                    <a:bodyPr/>
                    <a:lstStyle/>
                    <a:p>
                      <a:r>
                        <a:rPr lang="en-US" sz="2000" dirty="0"/>
                        <a:t>Date</a:t>
                      </a:r>
                    </a:p>
                  </a:txBody>
                  <a:tcPr/>
                </a:tc>
                <a:tc>
                  <a:txBody>
                    <a:bodyPr/>
                    <a:lstStyle/>
                    <a:p>
                      <a:pPr algn="ctr"/>
                      <a:r>
                        <a:rPr lang="en-US" sz="2000" dirty="0"/>
                        <a:t>Cond.</a:t>
                      </a:r>
                    </a:p>
                    <a:p>
                      <a:pPr algn="ctr"/>
                      <a:r>
                        <a:rPr lang="en-US" sz="2000" dirty="0"/>
                        <a:t>(uS/cm)</a:t>
                      </a:r>
                    </a:p>
                  </a:txBody>
                  <a:tcPr/>
                </a:tc>
                <a:tc>
                  <a:txBody>
                    <a:bodyPr/>
                    <a:lstStyle/>
                    <a:p>
                      <a:pPr algn="ctr"/>
                      <a:r>
                        <a:rPr lang="en-US" sz="2000" dirty="0"/>
                        <a:t>DO</a:t>
                      </a:r>
                    </a:p>
                    <a:p>
                      <a:pPr algn="ctr"/>
                      <a:r>
                        <a:rPr lang="en-US" sz="2000" dirty="0"/>
                        <a:t>(mg/L)</a:t>
                      </a:r>
                    </a:p>
                  </a:txBody>
                  <a:tcPr/>
                </a:tc>
                <a:tc>
                  <a:txBody>
                    <a:bodyPr/>
                    <a:lstStyle/>
                    <a:p>
                      <a:pPr algn="ctr"/>
                      <a:r>
                        <a:rPr lang="en-US" sz="2000" dirty="0"/>
                        <a:t>Nitrate</a:t>
                      </a:r>
                    </a:p>
                    <a:p>
                      <a:pPr algn="ctr"/>
                      <a:r>
                        <a:rPr lang="en-US" sz="2000" dirty="0"/>
                        <a:t>(mg/L)</a:t>
                      </a:r>
                    </a:p>
                  </a:txBody>
                  <a:tcPr/>
                </a:tc>
                <a:tc>
                  <a:txBody>
                    <a:bodyPr/>
                    <a:lstStyle/>
                    <a:p>
                      <a:pPr algn="ctr"/>
                      <a:r>
                        <a:rPr lang="en-US" sz="2000" dirty="0"/>
                        <a:t>pH</a:t>
                      </a:r>
                    </a:p>
                    <a:p>
                      <a:pPr algn="ctr"/>
                      <a:r>
                        <a:rPr lang="en-US" sz="2000" dirty="0"/>
                        <a:t>(SU)</a:t>
                      </a:r>
                    </a:p>
                  </a:txBody>
                  <a:tcPr/>
                </a:tc>
                <a:tc>
                  <a:txBody>
                    <a:bodyPr/>
                    <a:lstStyle/>
                    <a:p>
                      <a:pPr algn="ctr"/>
                      <a:r>
                        <a:rPr lang="en-US" sz="2000" dirty="0"/>
                        <a:t>TP</a:t>
                      </a:r>
                    </a:p>
                    <a:p>
                      <a:pPr algn="ctr"/>
                      <a:r>
                        <a:rPr lang="en-US" sz="2000" dirty="0"/>
                        <a:t>(mg/L)</a:t>
                      </a:r>
                    </a:p>
                  </a:txBody>
                  <a:tcPr/>
                </a:tc>
                <a:extLst>
                  <a:ext uri="{0D108BD9-81ED-4DB2-BD59-A6C34878D82A}">
                    <a16:rowId xmlns:a16="http://schemas.microsoft.com/office/drawing/2014/main" val="740182004"/>
                  </a:ext>
                </a:extLst>
              </a:tr>
              <a:tr h="343542">
                <a:tc>
                  <a:txBody>
                    <a:bodyPr/>
                    <a:lstStyle/>
                    <a:p>
                      <a:r>
                        <a:rPr lang="en-US" sz="2000" dirty="0"/>
                        <a:t>May 23</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0.8</a:t>
                      </a:r>
                    </a:p>
                  </a:txBody>
                  <a:tcPr/>
                </a:tc>
                <a:tc>
                  <a:txBody>
                    <a:bodyPr/>
                    <a:lstStyle/>
                    <a:p>
                      <a:pPr algn="ctr"/>
                      <a:r>
                        <a:rPr lang="en-US" sz="2000" dirty="0"/>
                        <a:t>7.1</a:t>
                      </a:r>
                    </a:p>
                  </a:txBody>
                  <a:tcPr/>
                </a:tc>
                <a:tc>
                  <a:txBody>
                    <a:bodyPr/>
                    <a:lstStyle/>
                    <a:p>
                      <a:pPr algn="ctr"/>
                      <a:r>
                        <a:rPr lang="en-US" sz="2000" dirty="0"/>
                        <a:t>0.08</a:t>
                      </a:r>
                    </a:p>
                  </a:txBody>
                  <a:tcPr/>
                </a:tc>
                <a:extLst>
                  <a:ext uri="{0D108BD9-81ED-4DB2-BD59-A6C34878D82A}">
                    <a16:rowId xmlns:a16="http://schemas.microsoft.com/office/drawing/2014/main" val="375578629"/>
                  </a:ext>
                </a:extLst>
              </a:tr>
              <a:tr h="343542">
                <a:tc>
                  <a:txBody>
                    <a:bodyPr/>
                    <a:lstStyle/>
                    <a:p>
                      <a:r>
                        <a:rPr lang="en-US" sz="2000" dirty="0"/>
                        <a:t>Jun 9</a:t>
                      </a:r>
                    </a:p>
                  </a:txBody>
                  <a:tcPr/>
                </a:tc>
                <a:tc>
                  <a:txBody>
                    <a:bodyPr/>
                    <a:lstStyle/>
                    <a:p>
                      <a:pPr algn="ctr"/>
                      <a:r>
                        <a:rPr lang="en-US" sz="2000" dirty="0"/>
                        <a:t>800</a:t>
                      </a:r>
                    </a:p>
                  </a:txBody>
                  <a:tcPr/>
                </a:tc>
                <a:tc>
                  <a:txBody>
                    <a:bodyPr/>
                    <a:lstStyle/>
                    <a:p>
                      <a:pPr algn="ctr"/>
                      <a:r>
                        <a:rPr lang="en-US" sz="2000" dirty="0"/>
                        <a:t>9</a:t>
                      </a:r>
                    </a:p>
                  </a:txBody>
                  <a:tcPr/>
                </a:tc>
                <a:tc>
                  <a:txBody>
                    <a:bodyPr/>
                    <a:lstStyle/>
                    <a:p>
                      <a:pPr algn="ctr"/>
                      <a:r>
                        <a:rPr lang="en-US" sz="2000" dirty="0"/>
                        <a:t>0.9</a:t>
                      </a:r>
                    </a:p>
                  </a:txBody>
                  <a:tcPr/>
                </a:tc>
                <a:tc>
                  <a:txBody>
                    <a:bodyPr/>
                    <a:lstStyle/>
                    <a:p>
                      <a:pPr algn="ctr"/>
                      <a:r>
                        <a:rPr lang="en-US" sz="2000" dirty="0"/>
                        <a:t>7.0</a:t>
                      </a:r>
                    </a:p>
                  </a:txBody>
                  <a:tcPr/>
                </a:tc>
                <a:tc>
                  <a:txBody>
                    <a:bodyPr/>
                    <a:lstStyle/>
                    <a:p>
                      <a:pPr algn="ctr"/>
                      <a:r>
                        <a:rPr lang="en-US" sz="2000" dirty="0"/>
                        <a:t>0.09</a:t>
                      </a:r>
                    </a:p>
                  </a:txBody>
                  <a:tcPr/>
                </a:tc>
                <a:extLst>
                  <a:ext uri="{0D108BD9-81ED-4DB2-BD59-A6C34878D82A}">
                    <a16:rowId xmlns:a16="http://schemas.microsoft.com/office/drawing/2014/main" val="2916425612"/>
                  </a:ext>
                </a:extLst>
              </a:tr>
              <a:tr h="343542">
                <a:tc>
                  <a:txBody>
                    <a:bodyPr/>
                    <a:lstStyle/>
                    <a:p>
                      <a:r>
                        <a:rPr lang="en-US" sz="2000" dirty="0"/>
                        <a:t>Jun 24</a:t>
                      </a:r>
                    </a:p>
                  </a:txBody>
                  <a:tcPr/>
                </a:tc>
                <a:tc>
                  <a:txBody>
                    <a:bodyPr/>
                    <a:lstStyle/>
                    <a:p>
                      <a:pPr algn="ctr"/>
                      <a:r>
                        <a:rPr lang="en-US" sz="2000" dirty="0"/>
                        <a:t>1,000</a:t>
                      </a:r>
                    </a:p>
                  </a:txBody>
                  <a:tcPr/>
                </a:tc>
                <a:tc>
                  <a:txBody>
                    <a:bodyPr/>
                    <a:lstStyle/>
                    <a:p>
                      <a:pPr algn="ctr"/>
                      <a:r>
                        <a:rPr lang="en-US" sz="2000" dirty="0"/>
                        <a:t>10</a:t>
                      </a:r>
                    </a:p>
                  </a:txBody>
                  <a:tcPr/>
                </a:tc>
                <a:tc>
                  <a:txBody>
                    <a:bodyPr/>
                    <a:lstStyle/>
                    <a:p>
                      <a:pPr algn="ctr"/>
                      <a:r>
                        <a:rPr lang="en-US" sz="2000" dirty="0"/>
                        <a:t>1.2</a:t>
                      </a:r>
                    </a:p>
                  </a:txBody>
                  <a:tcPr/>
                </a:tc>
                <a:tc>
                  <a:txBody>
                    <a:bodyPr/>
                    <a:lstStyle/>
                    <a:p>
                      <a:pPr algn="ctr"/>
                      <a:r>
                        <a:rPr lang="en-US" sz="2000" dirty="0"/>
                        <a:t>7.0</a:t>
                      </a:r>
                    </a:p>
                  </a:txBody>
                  <a:tcPr/>
                </a:tc>
                <a:tc>
                  <a:txBody>
                    <a:bodyPr/>
                    <a:lstStyle/>
                    <a:p>
                      <a:pPr algn="ctr"/>
                      <a:r>
                        <a:rPr lang="en-US" sz="2000" dirty="0"/>
                        <a:t>0.14</a:t>
                      </a:r>
                    </a:p>
                  </a:txBody>
                  <a:tcPr/>
                </a:tc>
                <a:extLst>
                  <a:ext uri="{0D108BD9-81ED-4DB2-BD59-A6C34878D82A}">
                    <a16:rowId xmlns:a16="http://schemas.microsoft.com/office/drawing/2014/main" val="2527839159"/>
                  </a:ext>
                </a:extLst>
              </a:tr>
              <a:tr h="343542">
                <a:tc>
                  <a:txBody>
                    <a:bodyPr/>
                    <a:lstStyle/>
                    <a:p>
                      <a:r>
                        <a:rPr lang="en-US" sz="2000" dirty="0"/>
                        <a:t>Jul 1</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1.6</a:t>
                      </a:r>
                    </a:p>
                  </a:txBody>
                  <a:tcPr/>
                </a:tc>
                <a:tc>
                  <a:txBody>
                    <a:bodyPr/>
                    <a:lstStyle/>
                    <a:p>
                      <a:pPr algn="ctr"/>
                      <a:r>
                        <a:rPr lang="en-US" sz="2000" dirty="0"/>
                        <a:t>6.9</a:t>
                      </a:r>
                    </a:p>
                  </a:txBody>
                  <a:tcPr/>
                </a:tc>
                <a:tc>
                  <a:txBody>
                    <a:bodyPr/>
                    <a:lstStyle/>
                    <a:p>
                      <a:pPr algn="ctr"/>
                      <a:r>
                        <a:rPr lang="en-US" sz="2000" dirty="0"/>
                        <a:t>0.15</a:t>
                      </a:r>
                    </a:p>
                  </a:txBody>
                  <a:tcPr/>
                </a:tc>
                <a:extLst>
                  <a:ext uri="{0D108BD9-81ED-4DB2-BD59-A6C34878D82A}">
                    <a16:rowId xmlns:a16="http://schemas.microsoft.com/office/drawing/2014/main" val="2307344343"/>
                  </a:ext>
                </a:extLst>
              </a:tr>
              <a:tr h="343542">
                <a:tc>
                  <a:txBody>
                    <a:bodyPr/>
                    <a:lstStyle/>
                    <a:p>
                      <a:r>
                        <a:rPr lang="en-US" sz="2000" dirty="0"/>
                        <a:t>Jul 15</a:t>
                      </a:r>
                    </a:p>
                  </a:txBody>
                  <a:tcPr/>
                </a:tc>
                <a:tc>
                  <a:txBody>
                    <a:bodyPr/>
                    <a:lstStyle/>
                    <a:p>
                      <a:pPr algn="ctr"/>
                      <a:r>
                        <a:rPr lang="en-US" sz="2000" dirty="0"/>
                        <a:t>575</a:t>
                      </a:r>
                    </a:p>
                  </a:txBody>
                  <a:tcPr/>
                </a:tc>
                <a:tc>
                  <a:txBody>
                    <a:bodyPr/>
                    <a:lstStyle/>
                    <a:p>
                      <a:pPr algn="ctr"/>
                      <a:r>
                        <a:rPr lang="en-US" sz="2000" dirty="0"/>
                        <a:t>9</a:t>
                      </a:r>
                    </a:p>
                  </a:txBody>
                  <a:tcPr/>
                </a:tc>
                <a:tc>
                  <a:txBody>
                    <a:bodyPr/>
                    <a:lstStyle/>
                    <a:p>
                      <a:pPr algn="ctr"/>
                      <a:r>
                        <a:rPr lang="en-US" sz="2000" dirty="0"/>
                        <a:t>1.8</a:t>
                      </a:r>
                    </a:p>
                  </a:txBody>
                  <a:tcPr/>
                </a:tc>
                <a:tc>
                  <a:txBody>
                    <a:bodyPr/>
                    <a:lstStyle/>
                    <a:p>
                      <a:pPr algn="ctr"/>
                      <a:r>
                        <a:rPr lang="en-US" sz="2000" dirty="0"/>
                        <a:t>6.8</a:t>
                      </a:r>
                    </a:p>
                  </a:txBody>
                  <a:tcPr/>
                </a:tc>
                <a:tc>
                  <a:txBody>
                    <a:bodyPr/>
                    <a:lstStyle/>
                    <a:p>
                      <a:pPr algn="ctr"/>
                      <a:r>
                        <a:rPr lang="en-US" sz="2000" dirty="0"/>
                        <a:t>0.19</a:t>
                      </a:r>
                    </a:p>
                  </a:txBody>
                  <a:tcPr/>
                </a:tc>
                <a:extLst>
                  <a:ext uri="{0D108BD9-81ED-4DB2-BD59-A6C34878D82A}">
                    <a16:rowId xmlns:a16="http://schemas.microsoft.com/office/drawing/2014/main" val="1020693468"/>
                  </a:ext>
                </a:extLst>
              </a:tr>
              <a:tr h="343542">
                <a:tc>
                  <a:txBody>
                    <a:bodyPr/>
                    <a:lstStyle/>
                    <a:p>
                      <a:r>
                        <a:rPr lang="en-US" sz="2000" dirty="0"/>
                        <a:t>Jul 29</a:t>
                      </a:r>
                    </a:p>
                  </a:txBody>
                  <a:tcPr/>
                </a:tc>
                <a:tc>
                  <a:txBody>
                    <a:bodyPr/>
                    <a:lstStyle/>
                    <a:p>
                      <a:pPr algn="ctr"/>
                      <a:r>
                        <a:rPr lang="en-US" sz="2000" dirty="0"/>
                        <a:t>550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6.7</a:t>
                      </a:r>
                    </a:p>
                  </a:txBody>
                  <a:tcPr/>
                </a:tc>
                <a:tc>
                  <a:txBody>
                    <a:bodyPr/>
                    <a:lstStyle/>
                    <a:p>
                      <a:pPr algn="ctr"/>
                      <a:r>
                        <a:rPr lang="en-US" sz="2000" dirty="0"/>
                        <a:t>0.23</a:t>
                      </a:r>
                    </a:p>
                  </a:txBody>
                  <a:tcPr/>
                </a:tc>
                <a:extLst>
                  <a:ext uri="{0D108BD9-81ED-4DB2-BD59-A6C34878D82A}">
                    <a16:rowId xmlns:a16="http://schemas.microsoft.com/office/drawing/2014/main" val="4253106664"/>
                  </a:ext>
                </a:extLst>
              </a:tr>
              <a:tr h="343542">
                <a:tc>
                  <a:txBody>
                    <a:bodyPr/>
                    <a:lstStyle/>
                    <a:p>
                      <a:r>
                        <a:rPr lang="en-US" sz="2000" dirty="0"/>
                        <a:t>Aug 6</a:t>
                      </a:r>
                    </a:p>
                  </a:txBody>
                  <a:tcPr/>
                </a:tc>
                <a:tc>
                  <a:txBody>
                    <a:bodyPr/>
                    <a:lstStyle/>
                    <a:p>
                      <a:pPr algn="ctr"/>
                      <a:r>
                        <a:rPr lang="en-US" sz="2000" dirty="0"/>
                        <a:t>450</a:t>
                      </a:r>
                    </a:p>
                  </a:txBody>
                  <a:tcPr/>
                </a:tc>
                <a:tc>
                  <a:txBody>
                    <a:bodyPr/>
                    <a:lstStyle/>
                    <a:p>
                      <a:pPr algn="ctr"/>
                      <a:r>
                        <a:rPr lang="en-US" sz="2000" dirty="0"/>
                        <a:t>6</a:t>
                      </a:r>
                    </a:p>
                  </a:txBody>
                  <a:tcPr/>
                </a:tc>
                <a:tc>
                  <a:txBody>
                    <a:bodyPr/>
                    <a:lstStyle/>
                    <a:p>
                      <a:pPr algn="ctr"/>
                      <a:r>
                        <a:rPr lang="en-US" sz="2000" dirty="0"/>
                        <a:t>1.7</a:t>
                      </a:r>
                    </a:p>
                  </a:txBody>
                  <a:tcPr/>
                </a:tc>
                <a:tc>
                  <a:txBody>
                    <a:bodyPr/>
                    <a:lstStyle/>
                    <a:p>
                      <a:pPr algn="ctr"/>
                      <a:r>
                        <a:rPr lang="en-US" sz="2000" dirty="0"/>
                        <a:t>6.8</a:t>
                      </a:r>
                    </a:p>
                  </a:txBody>
                  <a:tcPr/>
                </a:tc>
                <a:tc>
                  <a:txBody>
                    <a:bodyPr/>
                    <a:lstStyle/>
                    <a:p>
                      <a:pPr algn="ctr"/>
                      <a:r>
                        <a:rPr lang="en-US" sz="2000" dirty="0"/>
                        <a:t>0.29</a:t>
                      </a:r>
                    </a:p>
                  </a:txBody>
                  <a:tcPr/>
                </a:tc>
                <a:extLst>
                  <a:ext uri="{0D108BD9-81ED-4DB2-BD59-A6C34878D82A}">
                    <a16:rowId xmlns:a16="http://schemas.microsoft.com/office/drawing/2014/main" val="2750922339"/>
                  </a:ext>
                </a:extLst>
              </a:tr>
              <a:tr h="343542">
                <a:tc>
                  <a:txBody>
                    <a:bodyPr/>
                    <a:lstStyle/>
                    <a:p>
                      <a:r>
                        <a:rPr lang="en-US" sz="2000" dirty="0"/>
                        <a:t>Aug 15</a:t>
                      </a:r>
                    </a:p>
                  </a:txBody>
                  <a:tcPr/>
                </a:tc>
                <a:tc>
                  <a:txBody>
                    <a:bodyPr/>
                    <a:lstStyle/>
                    <a:p>
                      <a:pPr algn="ctr"/>
                      <a:r>
                        <a:rPr lang="en-US" sz="2000" dirty="0"/>
                        <a:t>750</a:t>
                      </a:r>
                    </a:p>
                  </a:txBody>
                  <a:tcPr/>
                </a:tc>
                <a:tc>
                  <a:txBody>
                    <a:bodyPr/>
                    <a:lstStyle/>
                    <a:p>
                      <a:pPr algn="ctr"/>
                      <a:r>
                        <a:rPr lang="en-US" sz="2000" dirty="0"/>
                        <a:t>6</a:t>
                      </a:r>
                    </a:p>
                  </a:txBody>
                  <a:tcPr/>
                </a:tc>
                <a:tc>
                  <a:txBody>
                    <a:bodyPr/>
                    <a:lstStyle/>
                    <a:p>
                      <a:pPr algn="ctr"/>
                      <a:r>
                        <a:rPr lang="en-US" sz="2000" dirty="0"/>
                        <a:t>1.9</a:t>
                      </a:r>
                    </a:p>
                  </a:txBody>
                  <a:tcPr/>
                </a:tc>
                <a:tc>
                  <a:txBody>
                    <a:bodyPr/>
                    <a:lstStyle/>
                    <a:p>
                      <a:pPr algn="ctr"/>
                      <a:r>
                        <a:rPr lang="en-US" sz="2000" dirty="0"/>
                        <a:t>6.7</a:t>
                      </a:r>
                    </a:p>
                  </a:txBody>
                  <a:tcPr/>
                </a:tc>
                <a:tc>
                  <a:txBody>
                    <a:bodyPr/>
                    <a:lstStyle/>
                    <a:p>
                      <a:pPr algn="ctr"/>
                      <a:r>
                        <a:rPr lang="en-US" sz="2000" dirty="0"/>
                        <a:t>0.32</a:t>
                      </a:r>
                    </a:p>
                  </a:txBody>
                  <a:tcPr/>
                </a:tc>
                <a:extLst>
                  <a:ext uri="{0D108BD9-81ED-4DB2-BD59-A6C34878D82A}">
                    <a16:rowId xmlns:a16="http://schemas.microsoft.com/office/drawing/2014/main" val="2158031795"/>
                  </a:ext>
                </a:extLst>
              </a:tr>
              <a:tr h="34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Aug 23</a:t>
                      </a:r>
                    </a:p>
                  </a:txBody>
                  <a:tcPr/>
                </a:tc>
                <a:tc>
                  <a:txBody>
                    <a:bodyPr/>
                    <a:lstStyle/>
                    <a:p>
                      <a:pPr algn="ctr"/>
                      <a:r>
                        <a:rPr lang="en-US" sz="2000" dirty="0"/>
                        <a:t>1,600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6.8</a:t>
                      </a:r>
                    </a:p>
                  </a:txBody>
                  <a:tcPr/>
                </a:tc>
                <a:tc>
                  <a:txBody>
                    <a:bodyPr/>
                    <a:lstStyle/>
                    <a:p>
                      <a:pPr algn="ctr"/>
                      <a:r>
                        <a:rPr lang="en-US" sz="2000" dirty="0"/>
                        <a:t>0.35</a:t>
                      </a:r>
                    </a:p>
                  </a:txBody>
                  <a:tcPr/>
                </a:tc>
                <a:extLst>
                  <a:ext uri="{0D108BD9-81ED-4DB2-BD59-A6C34878D82A}">
                    <a16:rowId xmlns:a16="http://schemas.microsoft.com/office/drawing/2014/main" val="4292200358"/>
                  </a:ext>
                </a:extLst>
              </a:tr>
              <a:tr h="343542">
                <a:tc>
                  <a:txBody>
                    <a:bodyPr/>
                    <a:lstStyle/>
                    <a:p>
                      <a:r>
                        <a:rPr lang="en-US" sz="2000" dirty="0"/>
                        <a:t>Sep 3</a:t>
                      </a:r>
                    </a:p>
                  </a:txBody>
                  <a:tcPr/>
                </a:tc>
                <a:tc>
                  <a:txBody>
                    <a:bodyPr/>
                    <a:lstStyle/>
                    <a:p>
                      <a:pPr algn="ctr"/>
                      <a:r>
                        <a:rPr lang="en-US" sz="2000" dirty="0"/>
                        <a:t>950</a:t>
                      </a:r>
                    </a:p>
                  </a:txBody>
                  <a:tcPr/>
                </a:tc>
                <a:tc>
                  <a:txBody>
                    <a:bodyPr/>
                    <a:lstStyle/>
                    <a:p>
                      <a:pPr algn="ctr"/>
                      <a:r>
                        <a:rPr lang="en-US" sz="2000" dirty="0"/>
                        <a:t>6</a:t>
                      </a:r>
                    </a:p>
                  </a:txBody>
                  <a:tcPr/>
                </a:tc>
                <a:tc>
                  <a:txBody>
                    <a:bodyPr/>
                    <a:lstStyle/>
                    <a:p>
                      <a:pPr algn="ctr"/>
                      <a:r>
                        <a:rPr lang="en-US" sz="2000" dirty="0"/>
                        <a:t>0.9</a:t>
                      </a:r>
                    </a:p>
                  </a:txBody>
                  <a:tcPr/>
                </a:tc>
                <a:tc>
                  <a:txBody>
                    <a:bodyPr/>
                    <a:lstStyle/>
                    <a:p>
                      <a:pPr algn="ctr"/>
                      <a:r>
                        <a:rPr lang="en-US" sz="2000" dirty="0"/>
                        <a:t>6.9</a:t>
                      </a:r>
                    </a:p>
                  </a:txBody>
                  <a:tcPr/>
                </a:tc>
                <a:tc>
                  <a:txBody>
                    <a:bodyPr/>
                    <a:lstStyle/>
                    <a:p>
                      <a:pPr algn="ctr"/>
                      <a:r>
                        <a:rPr lang="en-US" sz="2000" dirty="0"/>
                        <a:t>0.30</a:t>
                      </a:r>
                    </a:p>
                  </a:txBody>
                  <a:tcPr/>
                </a:tc>
                <a:extLst>
                  <a:ext uri="{0D108BD9-81ED-4DB2-BD59-A6C34878D82A}">
                    <a16:rowId xmlns:a16="http://schemas.microsoft.com/office/drawing/2014/main" val="198193002"/>
                  </a:ext>
                </a:extLst>
              </a:tr>
              <a:tr h="343542">
                <a:tc>
                  <a:txBody>
                    <a:bodyPr/>
                    <a:lstStyle/>
                    <a:p>
                      <a:r>
                        <a:rPr lang="en-US" sz="2000" b="1" i="1" dirty="0"/>
                        <a:t>Average</a:t>
                      </a:r>
                    </a:p>
                  </a:txBody>
                  <a:tcPr/>
                </a:tc>
                <a:tc>
                  <a:txBody>
                    <a:bodyPr/>
                    <a:lstStyle/>
                    <a:p>
                      <a:pPr algn="ctr"/>
                      <a:r>
                        <a:rPr lang="en-US" sz="2000" b="1" i="1" dirty="0"/>
                        <a:t>788</a:t>
                      </a:r>
                    </a:p>
                  </a:txBody>
                  <a:tcPr/>
                </a:tc>
                <a:tc>
                  <a:txBody>
                    <a:bodyPr/>
                    <a:lstStyle/>
                    <a:p>
                      <a:pPr algn="ctr"/>
                      <a:r>
                        <a:rPr lang="en-US" sz="2000" b="1" i="1" dirty="0"/>
                        <a:t>8</a:t>
                      </a:r>
                    </a:p>
                  </a:txBody>
                  <a:tcPr/>
                </a:tc>
                <a:tc>
                  <a:txBody>
                    <a:bodyPr/>
                    <a:lstStyle/>
                    <a:p>
                      <a:pPr algn="ctr"/>
                      <a:r>
                        <a:rPr lang="en-US" sz="2000" b="1" i="1" dirty="0"/>
                        <a:t>1.3</a:t>
                      </a:r>
                    </a:p>
                  </a:txBody>
                  <a:tcPr/>
                </a:tc>
                <a:tc>
                  <a:txBody>
                    <a:bodyPr/>
                    <a:lstStyle/>
                    <a:p>
                      <a:pPr algn="ctr"/>
                      <a:r>
                        <a:rPr lang="en-US" sz="2000" b="1" i="1" dirty="0"/>
                        <a:t>6.9</a:t>
                      </a:r>
                    </a:p>
                  </a:txBody>
                  <a:tcPr/>
                </a:tc>
                <a:tc>
                  <a:txBody>
                    <a:bodyPr/>
                    <a:lstStyle/>
                    <a:p>
                      <a:pPr algn="ctr"/>
                      <a:r>
                        <a:rPr lang="en-US" sz="2000" b="1" i="1" dirty="0"/>
                        <a:t>0.21</a:t>
                      </a:r>
                    </a:p>
                  </a:txBody>
                  <a:tcPr/>
                </a:tc>
                <a:extLst>
                  <a:ext uri="{0D108BD9-81ED-4DB2-BD59-A6C34878D82A}">
                    <a16:rowId xmlns:a16="http://schemas.microsoft.com/office/drawing/2014/main" val="2885559202"/>
                  </a:ext>
                </a:extLst>
              </a:tr>
            </a:tbl>
          </a:graphicData>
        </a:graphic>
      </p:graphicFrame>
      <p:sp>
        <p:nvSpPr>
          <p:cNvPr id="6" name="Content Placeholder 8">
            <a:extLst>
              <a:ext uri="{FF2B5EF4-FFF2-40B4-BE49-F238E27FC236}">
                <a16:creationId xmlns:a16="http://schemas.microsoft.com/office/drawing/2014/main" id="{CA87EBB1-A11D-4E0A-8E5A-1AC6C647EE6E}"/>
              </a:ext>
            </a:extLst>
          </p:cNvPr>
          <p:cNvSpPr txBox="1">
            <a:spLocks/>
          </p:cNvSpPr>
          <p:nvPr/>
        </p:nvSpPr>
        <p:spPr>
          <a:xfrm>
            <a:off x="5498457" y="1012882"/>
            <a:ext cx="6952258" cy="57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Ten samples were collected and evaluated</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807748" y="2466778"/>
            <a:ext cx="3854961" cy="962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Irrigation water supply has two numeric criteria</a:t>
            </a:r>
          </a:p>
        </p:txBody>
      </p:sp>
      <p:graphicFrame>
        <p:nvGraphicFramePr>
          <p:cNvPr id="3" name="Table 2">
            <a:extLst>
              <a:ext uri="{FF2B5EF4-FFF2-40B4-BE49-F238E27FC236}">
                <a16:creationId xmlns:a16="http://schemas.microsoft.com/office/drawing/2014/main" id="{025EFE22-0C98-4625-A944-DA9D3CC4478F}"/>
              </a:ext>
            </a:extLst>
          </p:cNvPr>
          <p:cNvGraphicFramePr>
            <a:graphicFrameLocks noGrp="1"/>
          </p:cNvGraphicFramePr>
          <p:nvPr>
            <p:extLst>
              <p:ext uri="{D42A27DB-BD31-4B8C-83A1-F6EECF244321}">
                <p14:modId xmlns:p14="http://schemas.microsoft.com/office/powerpoint/2010/main" val="1376944784"/>
              </p:ext>
            </p:extLst>
          </p:nvPr>
        </p:nvGraphicFramePr>
        <p:xfrm>
          <a:off x="234462" y="3551690"/>
          <a:ext cx="5404672" cy="1688385"/>
        </p:xfrm>
        <a:graphic>
          <a:graphicData uri="http://schemas.openxmlformats.org/drawingml/2006/table">
            <a:tbl>
              <a:tblPr firstRow="1" bandRow="1">
                <a:tableStyleId>{073A0DAA-6AF3-43AB-8588-CEC1D06C72B9}</a:tableStyleId>
              </a:tblPr>
              <a:tblGrid>
                <a:gridCol w="1249135">
                  <a:extLst>
                    <a:ext uri="{9D8B030D-6E8A-4147-A177-3AD203B41FA5}">
                      <a16:colId xmlns:a16="http://schemas.microsoft.com/office/drawing/2014/main" val="3010375705"/>
                    </a:ext>
                  </a:extLst>
                </a:gridCol>
                <a:gridCol w="766796">
                  <a:extLst>
                    <a:ext uri="{9D8B030D-6E8A-4147-A177-3AD203B41FA5}">
                      <a16:colId xmlns:a16="http://schemas.microsoft.com/office/drawing/2014/main" val="3279741096"/>
                    </a:ext>
                  </a:extLst>
                </a:gridCol>
                <a:gridCol w="754427">
                  <a:extLst>
                    <a:ext uri="{9D8B030D-6E8A-4147-A177-3AD203B41FA5}">
                      <a16:colId xmlns:a16="http://schemas.microsoft.com/office/drawing/2014/main" val="3233693819"/>
                    </a:ext>
                  </a:extLst>
                </a:gridCol>
                <a:gridCol w="729693">
                  <a:extLst>
                    <a:ext uri="{9D8B030D-6E8A-4147-A177-3AD203B41FA5}">
                      <a16:colId xmlns:a16="http://schemas.microsoft.com/office/drawing/2014/main" val="1465863500"/>
                    </a:ext>
                  </a:extLst>
                </a:gridCol>
                <a:gridCol w="902839">
                  <a:extLst>
                    <a:ext uri="{9D8B030D-6E8A-4147-A177-3AD203B41FA5}">
                      <a16:colId xmlns:a16="http://schemas.microsoft.com/office/drawing/2014/main" val="2294615045"/>
                    </a:ext>
                  </a:extLst>
                </a:gridCol>
                <a:gridCol w="1001782">
                  <a:extLst>
                    <a:ext uri="{9D8B030D-6E8A-4147-A177-3AD203B41FA5}">
                      <a16:colId xmlns:a16="http://schemas.microsoft.com/office/drawing/2014/main" val="457922563"/>
                    </a:ext>
                  </a:extLst>
                </a:gridCol>
              </a:tblGrid>
              <a:tr h="562795">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Criterion</a:t>
                      </a:r>
                      <a:endParaRPr lang="en-US" sz="2000" b="1" i="0" u="none" strike="noStrike" dirty="0">
                        <a:solidFill>
                          <a:srgbClr val="FFFFFF"/>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2051033428"/>
                  </a:ext>
                </a:extLst>
              </a:tr>
              <a:tr h="562795">
                <a:tc>
                  <a:txBody>
                    <a:bodyPr/>
                    <a:lstStyle/>
                    <a:p>
                      <a:pPr algn="l" rtl="0" fontAlgn="ctr"/>
                      <a:r>
                        <a:rPr lang="en-US" sz="2000" u="none" strike="noStrike" dirty="0">
                          <a:effectLst/>
                        </a:rPr>
                        <a:t>Cond.</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uS/cm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2,500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340477620"/>
                  </a:ext>
                </a:extLst>
              </a:tr>
              <a:tr h="562795">
                <a:tc>
                  <a:txBody>
                    <a:bodyPr/>
                    <a:lstStyle/>
                    <a:p>
                      <a:pPr algn="l" rtl="0" fontAlgn="ctr"/>
                      <a:r>
                        <a:rPr lang="en-US" sz="2000" u="none" strike="noStrike" dirty="0">
                          <a:effectLst/>
                        </a:rPr>
                        <a:t>Nitrate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Avg</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1181031650"/>
                  </a:ext>
                </a:extLst>
              </a:tr>
            </a:tbl>
          </a:graphicData>
        </a:graphic>
      </p:graphicFrame>
    </p:spTree>
    <p:extLst>
      <p:ext uri="{BB962C8B-B14F-4D97-AF65-F5344CB8AC3E}">
        <p14:creationId xmlns:p14="http://schemas.microsoft.com/office/powerpoint/2010/main" val="317962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 y="-456818"/>
            <a:ext cx="12934872" cy="1688386"/>
          </a:xfrm>
        </p:spPr>
        <p:txBody>
          <a:bodyPr>
            <a:normAutofit/>
          </a:bodyPr>
          <a:lstStyle/>
          <a:p>
            <a:r>
              <a:rPr lang="en-US" sz="4800" dirty="0"/>
              <a:t>Salamander Creek: Public Drinking Water Supply</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graphicFrame>
        <p:nvGraphicFramePr>
          <p:cNvPr id="9" name="Table 8">
            <a:extLst>
              <a:ext uri="{FF2B5EF4-FFF2-40B4-BE49-F238E27FC236}">
                <a16:creationId xmlns:a16="http://schemas.microsoft.com/office/drawing/2014/main" id="{DA85D116-7039-44D3-85E4-2FD6F77D7C4C}"/>
              </a:ext>
            </a:extLst>
          </p:cNvPr>
          <p:cNvGraphicFramePr>
            <a:graphicFrameLocks noGrp="1"/>
          </p:cNvGraphicFramePr>
          <p:nvPr>
            <p:extLst>
              <p:ext uri="{D42A27DB-BD31-4B8C-83A1-F6EECF244321}">
                <p14:modId xmlns:p14="http://schemas.microsoft.com/office/powerpoint/2010/main" val="1520061587"/>
              </p:ext>
            </p:extLst>
          </p:nvPr>
        </p:nvGraphicFramePr>
        <p:xfrm>
          <a:off x="6002215" y="1530941"/>
          <a:ext cx="6085418" cy="5059680"/>
        </p:xfrm>
        <a:graphic>
          <a:graphicData uri="http://schemas.openxmlformats.org/drawingml/2006/table">
            <a:tbl>
              <a:tblPr firstRow="1" bandRow="1">
                <a:tableStyleId>{073A0DAA-6AF3-43AB-8588-CEC1D06C72B9}</a:tableStyleId>
              </a:tblPr>
              <a:tblGrid>
                <a:gridCol w="1055077">
                  <a:extLst>
                    <a:ext uri="{9D8B030D-6E8A-4147-A177-3AD203B41FA5}">
                      <a16:colId xmlns:a16="http://schemas.microsoft.com/office/drawing/2014/main" val="324284395"/>
                    </a:ext>
                  </a:extLst>
                </a:gridCol>
                <a:gridCol w="1207477">
                  <a:extLst>
                    <a:ext uri="{9D8B030D-6E8A-4147-A177-3AD203B41FA5}">
                      <a16:colId xmlns:a16="http://schemas.microsoft.com/office/drawing/2014/main" val="3416012868"/>
                    </a:ext>
                  </a:extLst>
                </a:gridCol>
                <a:gridCol w="961292">
                  <a:extLst>
                    <a:ext uri="{9D8B030D-6E8A-4147-A177-3AD203B41FA5}">
                      <a16:colId xmlns:a16="http://schemas.microsoft.com/office/drawing/2014/main" val="4277035067"/>
                    </a:ext>
                  </a:extLst>
                </a:gridCol>
                <a:gridCol w="961292">
                  <a:extLst>
                    <a:ext uri="{9D8B030D-6E8A-4147-A177-3AD203B41FA5}">
                      <a16:colId xmlns:a16="http://schemas.microsoft.com/office/drawing/2014/main" val="935006159"/>
                    </a:ext>
                  </a:extLst>
                </a:gridCol>
                <a:gridCol w="949570">
                  <a:extLst>
                    <a:ext uri="{9D8B030D-6E8A-4147-A177-3AD203B41FA5}">
                      <a16:colId xmlns:a16="http://schemas.microsoft.com/office/drawing/2014/main" val="1192518663"/>
                    </a:ext>
                  </a:extLst>
                </a:gridCol>
                <a:gridCol w="950710">
                  <a:extLst>
                    <a:ext uri="{9D8B030D-6E8A-4147-A177-3AD203B41FA5}">
                      <a16:colId xmlns:a16="http://schemas.microsoft.com/office/drawing/2014/main" val="589007559"/>
                    </a:ext>
                  </a:extLst>
                </a:gridCol>
              </a:tblGrid>
              <a:tr h="618376">
                <a:tc>
                  <a:txBody>
                    <a:bodyPr/>
                    <a:lstStyle/>
                    <a:p>
                      <a:r>
                        <a:rPr lang="en-US" sz="2000" dirty="0"/>
                        <a:t>Date</a:t>
                      </a:r>
                    </a:p>
                  </a:txBody>
                  <a:tcPr/>
                </a:tc>
                <a:tc>
                  <a:txBody>
                    <a:bodyPr/>
                    <a:lstStyle/>
                    <a:p>
                      <a:pPr algn="ctr"/>
                      <a:r>
                        <a:rPr lang="en-US" sz="2000" dirty="0"/>
                        <a:t>Cond.</a:t>
                      </a:r>
                    </a:p>
                    <a:p>
                      <a:pPr algn="ctr"/>
                      <a:r>
                        <a:rPr lang="en-US" sz="2000" dirty="0"/>
                        <a:t>(uS/cm)</a:t>
                      </a:r>
                    </a:p>
                  </a:txBody>
                  <a:tcPr/>
                </a:tc>
                <a:tc>
                  <a:txBody>
                    <a:bodyPr/>
                    <a:lstStyle/>
                    <a:p>
                      <a:pPr algn="ctr"/>
                      <a:r>
                        <a:rPr lang="en-US" sz="2000" dirty="0"/>
                        <a:t>DO</a:t>
                      </a:r>
                    </a:p>
                    <a:p>
                      <a:pPr algn="ctr"/>
                      <a:r>
                        <a:rPr lang="en-US" sz="2000" dirty="0"/>
                        <a:t>(mg/L)</a:t>
                      </a:r>
                    </a:p>
                  </a:txBody>
                  <a:tcPr/>
                </a:tc>
                <a:tc>
                  <a:txBody>
                    <a:bodyPr/>
                    <a:lstStyle/>
                    <a:p>
                      <a:pPr algn="ctr"/>
                      <a:r>
                        <a:rPr lang="en-US" sz="2000" dirty="0"/>
                        <a:t>Nitrate</a:t>
                      </a:r>
                    </a:p>
                    <a:p>
                      <a:pPr algn="ctr"/>
                      <a:r>
                        <a:rPr lang="en-US" sz="2000" dirty="0"/>
                        <a:t>(mg/L)</a:t>
                      </a:r>
                    </a:p>
                  </a:txBody>
                  <a:tcPr/>
                </a:tc>
                <a:tc>
                  <a:txBody>
                    <a:bodyPr/>
                    <a:lstStyle/>
                    <a:p>
                      <a:pPr algn="ctr"/>
                      <a:r>
                        <a:rPr lang="en-US" sz="2000" dirty="0"/>
                        <a:t>pH</a:t>
                      </a:r>
                    </a:p>
                    <a:p>
                      <a:pPr algn="ctr"/>
                      <a:r>
                        <a:rPr lang="en-US" sz="2000" dirty="0"/>
                        <a:t>(SU)</a:t>
                      </a:r>
                    </a:p>
                  </a:txBody>
                  <a:tcPr/>
                </a:tc>
                <a:tc>
                  <a:txBody>
                    <a:bodyPr/>
                    <a:lstStyle/>
                    <a:p>
                      <a:pPr algn="ctr"/>
                      <a:r>
                        <a:rPr lang="en-US" sz="2000" dirty="0"/>
                        <a:t>TP</a:t>
                      </a:r>
                    </a:p>
                    <a:p>
                      <a:pPr algn="ctr"/>
                      <a:r>
                        <a:rPr lang="en-US" sz="2000" dirty="0"/>
                        <a:t>(mg/L)</a:t>
                      </a:r>
                    </a:p>
                  </a:txBody>
                  <a:tcPr/>
                </a:tc>
                <a:extLst>
                  <a:ext uri="{0D108BD9-81ED-4DB2-BD59-A6C34878D82A}">
                    <a16:rowId xmlns:a16="http://schemas.microsoft.com/office/drawing/2014/main" val="740182004"/>
                  </a:ext>
                </a:extLst>
              </a:tr>
              <a:tr h="343542">
                <a:tc>
                  <a:txBody>
                    <a:bodyPr/>
                    <a:lstStyle/>
                    <a:p>
                      <a:r>
                        <a:rPr lang="en-US" sz="2000" dirty="0"/>
                        <a:t>May 23</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0.8</a:t>
                      </a:r>
                    </a:p>
                  </a:txBody>
                  <a:tcPr/>
                </a:tc>
                <a:tc>
                  <a:txBody>
                    <a:bodyPr/>
                    <a:lstStyle/>
                    <a:p>
                      <a:pPr algn="ctr"/>
                      <a:r>
                        <a:rPr lang="en-US" sz="2000" dirty="0"/>
                        <a:t>7.1</a:t>
                      </a:r>
                    </a:p>
                  </a:txBody>
                  <a:tcPr/>
                </a:tc>
                <a:tc>
                  <a:txBody>
                    <a:bodyPr/>
                    <a:lstStyle/>
                    <a:p>
                      <a:pPr algn="ctr"/>
                      <a:r>
                        <a:rPr lang="en-US" sz="2000" dirty="0"/>
                        <a:t>0.08</a:t>
                      </a:r>
                    </a:p>
                  </a:txBody>
                  <a:tcPr/>
                </a:tc>
                <a:extLst>
                  <a:ext uri="{0D108BD9-81ED-4DB2-BD59-A6C34878D82A}">
                    <a16:rowId xmlns:a16="http://schemas.microsoft.com/office/drawing/2014/main" val="375578629"/>
                  </a:ext>
                </a:extLst>
              </a:tr>
              <a:tr h="343542">
                <a:tc>
                  <a:txBody>
                    <a:bodyPr/>
                    <a:lstStyle/>
                    <a:p>
                      <a:r>
                        <a:rPr lang="en-US" sz="2000" dirty="0"/>
                        <a:t>Jun 9</a:t>
                      </a:r>
                    </a:p>
                  </a:txBody>
                  <a:tcPr/>
                </a:tc>
                <a:tc>
                  <a:txBody>
                    <a:bodyPr/>
                    <a:lstStyle/>
                    <a:p>
                      <a:pPr algn="ctr"/>
                      <a:r>
                        <a:rPr lang="en-US" sz="2000" dirty="0"/>
                        <a:t>800</a:t>
                      </a:r>
                    </a:p>
                  </a:txBody>
                  <a:tcPr/>
                </a:tc>
                <a:tc>
                  <a:txBody>
                    <a:bodyPr/>
                    <a:lstStyle/>
                    <a:p>
                      <a:pPr algn="ctr"/>
                      <a:r>
                        <a:rPr lang="en-US" sz="2000" dirty="0"/>
                        <a:t>9</a:t>
                      </a:r>
                    </a:p>
                  </a:txBody>
                  <a:tcPr/>
                </a:tc>
                <a:tc>
                  <a:txBody>
                    <a:bodyPr/>
                    <a:lstStyle/>
                    <a:p>
                      <a:pPr algn="ctr"/>
                      <a:r>
                        <a:rPr lang="en-US" sz="2000" dirty="0"/>
                        <a:t>0.9</a:t>
                      </a:r>
                    </a:p>
                  </a:txBody>
                  <a:tcPr/>
                </a:tc>
                <a:tc>
                  <a:txBody>
                    <a:bodyPr/>
                    <a:lstStyle/>
                    <a:p>
                      <a:pPr algn="ctr"/>
                      <a:r>
                        <a:rPr lang="en-US" sz="2000" dirty="0"/>
                        <a:t>7.0</a:t>
                      </a:r>
                    </a:p>
                  </a:txBody>
                  <a:tcPr/>
                </a:tc>
                <a:tc>
                  <a:txBody>
                    <a:bodyPr/>
                    <a:lstStyle/>
                    <a:p>
                      <a:pPr algn="ctr"/>
                      <a:r>
                        <a:rPr lang="en-US" sz="2000" dirty="0"/>
                        <a:t>0.09</a:t>
                      </a:r>
                    </a:p>
                  </a:txBody>
                  <a:tcPr/>
                </a:tc>
                <a:extLst>
                  <a:ext uri="{0D108BD9-81ED-4DB2-BD59-A6C34878D82A}">
                    <a16:rowId xmlns:a16="http://schemas.microsoft.com/office/drawing/2014/main" val="2916425612"/>
                  </a:ext>
                </a:extLst>
              </a:tr>
              <a:tr h="343542">
                <a:tc>
                  <a:txBody>
                    <a:bodyPr/>
                    <a:lstStyle/>
                    <a:p>
                      <a:r>
                        <a:rPr lang="en-US" sz="2000" dirty="0"/>
                        <a:t>Jun 24</a:t>
                      </a:r>
                    </a:p>
                  </a:txBody>
                  <a:tcPr/>
                </a:tc>
                <a:tc>
                  <a:txBody>
                    <a:bodyPr/>
                    <a:lstStyle/>
                    <a:p>
                      <a:pPr algn="ctr"/>
                      <a:r>
                        <a:rPr lang="en-US" sz="2000" dirty="0"/>
                        <a:t>1,000</a:t>
                      </a:r>
                    </a:p>
                  </a:txBody>
                  <a:tcPr/>
                </a:tc>
                <a:tc>
                  <a:txBody>
                    <a:bodyPr/>
                    <a:lstStyle/>
                    <a:p>
                      <a:pPr algn="ctr"/>
                      <a:r>
                        <a:rPr lang="en-US" sz="2000" dirty="0"/>
                        <a:t>10</a:t>
                      </a:r>
                    </a:p>
                  </a:txBody>
                  <a:tcPr/>
                </a:tc>
                <a:tc>
                  <a:txBody>
                    <a:bodyPr/>
                    <a:lstStyle/>
                    <a:p>
                      <a:pPr algn="ctr"/>
                      <a:r>
                        <a:rPr lang="en-US" sz="2000" dirty="0"/>
                        <a:t>1.2</a:t>
                      </a:r>
                    </a:p>
                  </a:txBody>
                  <a:tcPr/>
                </a:tc>
                <a:tc>
                  <a:txBody>
                    <a:bodyPr/>
                    <a:lstStyle/>
                    <a:p>
                      <a:pPr algn="ctr"/>
                      <a:r>
                        <a:rPr lang="en-US" sz="2000" dirty="0"/>
                        <a:t>7.0</a:t>
                      </a:r>
                    </a:p>
                  </a:txBody>
                  <a:tcPr/>
                </a:tc>
                <a:tc>
                  <a:txBody>
                    <a:bodyPr/>
                    <a:lstStyle/>
                    <a:p>
                      <a:pPr algn="ctr"/>
                      <a:r>
                        <a:rPr lang="en-US" sz="2000" dirty="0"/>
                        <a:t>0.14</a:t>
                      </a:r>
                    </a:p>
                  </a:txBody>
                  <a:tcPr/>
                </a:tc>
                <a:extLst>
                  <a:ext uri="{0D108BD9-81ED-4DB2-BD59-A6C34878D82A}">
                    <a16:rowId xmlns:a16="http://schemas.microsoft.com/office/drawing/2014/main" val="2527839159"/>
                  </a:ext>
                </a:extLst>
              </a:tr>
              <a:tr h="343542">
                <a:tc>
                  <a:txBody>
                    <a:bodyPr/>
                    <a:lstStyle/>
                    <a:p>
                      <a:r>
                        <a:rPr lang="en-US" sz="2000" dirty="0"/>
                        <a:t>Jul 1</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1.6</a:t>
                      </a:r>
                    </a:p>
                  </a:txBody>
                  <a:tcPr/>
                </a:tc>
                <a:tc>
                  <a:txBody>
                    <a:bodyPr/>
                    <a:lstStyle/>
                    <a:p>
                      <a:pPr algn="ctr"/>
                      <a:r>
                        <a:rPr lang="en-US" sz="2000" dirty="0"/>
                        <a:t>6.9</a:t>
                      </a:r>
                    </a:p>
                  </a:txBody>
                  <a:tcPr/>
                </a:tc>
                <a:tc>
                  <a:txBody>
                    <a:bodyPr/>
                    <a:lstStyle/>
                    <a:p>
                      <a:pPr algn="ctr"/>
                      <a:r>
                        <a:rPr lang="en-US" sz="2000" dirty="0"/>
                        <a:t>0.15</a:t>
                      </a:r>
                    </a:p>
                  </a:txBody>
                  <a:tcPr/>
                </a:tc>
                <a:extLst>
                  <a:ext uri="{0D108BD9-81ED-4DB2-BD59-A6C34878D82A}">
                    <a16:rowId xmlns:a16="http://schemas.microsoft.com/office/drawing/2014/main" val="2307344343"/>
                  </a:ext>
                </a:extLst>
              </a:tr>
              <a:tr h="343542">
                <a:tc>
                  <a:txBody>
                    <a:bodyPr/>
                    <a:lstStyle/>
                    <a:p>
                      <a:r>
                        <a:rPr lang="en-US" sz="2000" dirty="0"/>
                        <a:t>Jul 15</a:t>
                      </a:r>
                    </a:p>
                  </a:txBody>
                  <a:tcPr/>
                </a:tc>
                <a:tc>
                  <a:txBody>
                    <a:bodyPr/>
                    <a:lstStyle/>
                    <a:p>
                      <a:pPr algn="ctr"/>
                      <a:r>
                        <a:rPr lang="en-US" sz="2000" dirty="0"/>
                        <a:t>575</a:t>
                      </a:r>
                    </a:p>
                  </a:txBody>
                  <a:tcPr/>
                </a:tc>
                <a:tc>
                  <a:txBody>
                    <a:bodyPr/>
                    <a:lstStyle/>
                    <a:p>
                      <a:pPr algn="ctr"/>
                      <a:r>
                        <a:rPr lang="en-US" sz="2000" dirty="0"/>
                        <a:t>9</a:t>
                      </a:r>
                    </a:p>
                  </a:txBody>
                  <a:tcPr/>
                </a:tc>
                <a:tc>
                  <a:txBody>
                    <a:bodyPr/>
                    <a:lstStyle/>
                    <a:p>
                      <a:pPr algn="ctr"/>
                      <a:r>
                        <a:rPr lang="en-US" sz="2000" dirty="0"/>
                        <a:t>1.8</a:t>
                      </a:r>
                    </a:p>
                  </a:txBody>
                  <a:tcPr/>
                </a:tc>
                <a:tc>
                  <a:txBody>
                    <a:bodyPr/>
                    <a:lstStyle/>
                    <a:p>
                      <a:pPr algn="ctr"/>
                      <a:r>
                        <a:rPr lang="en-US" sz="2000" dirty="0"/>
                        <a:t>6.8</a:t>
                      </a:r>
                    </a:p>
                  </a:txBody>
                  <a:tcPr/>
                </a:tc>
                <a:tc>
                  <a:txBody>
                    <a:bodyPr/>
                    <a:lstStyle/>
                    <a:p>
                      <a:pPr algn="ctr"/>
                      <a:r>
                        <a:rPr lang="en-US" sz="2000" dirty="0"/>
                        <a:t>0.19</a:t>
                      </a:r>
                    </a:p>
                  </a:txBody>
                  <a:tcPr/>
                </a:tc>
                <a:extLst>
                  <a:ext uri="{0D108BD9-81ED-4DB2-BD59-A6C34878D82A}">
                    <a16:rowId xmlns:a16="http://schemas.microsoft.com/office/drawing/2014/main" val="1020693468"/>
                  </a:ext>
                </a:extLst>
              </a:tr>
              <a:tr h="343542">
                <a:tc>
                  <a:txBody>
                    <a:bodyPr/>
                    <a:lstStyle/>
                    <a:p>
                      <a:r>
                        <a:rPr lang="en-US" sz="2000" dirty="0"/>
                        <a:t>Jul 29</a:t>
                      </a:r>
                    </a:p>
                  </a:txBody>
                  <a:tcPr/>
                </a:tc>
                <a:tc>
                  <a:txBody>
                    <a:bodyPr/>
                    <a:lstStyle/>
                    <a:p>
                      <a:pPr algn="ctr"/>
                      <a:r>
                        <a:rPr lang="en-US" sz="2000" dirty="0"/>
                        <a:t>550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6.7</a:t>
                      </a:r>
                    </a:p>
                  </a:txBody>
                  <a:tcPr/>
                </a:tc>
                <a:tc>
                  <a:txBody>
                    <a:bodyPr/>
                    <a:lstStyle/>
                    <a:p>
                      <a:pPr algn="ctr"/>
                      <a:r>
                        <a:rPr lang="en-US" sz="2000" dirty="0"/>
                        <a:t>0.23</a:t>
                      </a:r>
                    </a:p>
                  </a:txBody>
                  <a:tcPr/>
                </a:tc>
                <a:extLst>
                  <a:ext uri="{0D108BD9-81ED-4DB2-BD59-A6C34878D82A}">
                    <a16:rowId xmlns:a16="http://schemas.microsoft.com/office/drawing/2014/main" val="4253106664"/>
                  </a:ext>
                </a:extLst>
              </a:tr>
              <a:tr h="343542">
                <a:tc>
                  <a:txBody>
                    <a:bodyPr/>
                    <a:lstStyle/>
                    <a:p>
                      <a:r>
                        <a:rPr lang="en-US" sz="2000" dirty="0"/>
                        <a:t>Aug 6</a:t>
                      </a:r>
                    </a:p>
                  </a:txBody>
                  <a:tcPr/>
                </a:tc>
                <a:tc>
                  <a:txBody>
                    <a:bodyPr/>
                    <a:lstStyle/>
                    <a:p>
                      <a:pPr algn="ctr"/>
                      <a:r>
                        <a:rPr lang="en-US" sz="2000" dirty="0"/>
                        <a:t>450</a:t>
                      </a:r>
                    </a:p>
                  </a:txBody>
                  <a:tcPr/>
                </a:tc>
                <a:tc>
                  <a:txBody>
                    <a:bodyPr/>
                    <a:lstStyle/>
                    <a:p>
                      <a:pPr algn="ctr"/>
                      <a:r>
                        <a:rPr lang="en-US" sz="2000" dirty="0"/>
                        <a:t>6</a:t>
                      </a:r>
                    </a:p>
                  </a:txBody>
                  <a:tcPr/>
                </a:tc>
                <a:tc>
                  <a:txBody>
                    <a:bodyPr/>
                    <a:lstStyle/>
                    <a:p>
                      <a:pPr algn="ctr"/>
                      <a:r>
                        <a:rPr lang="en-US" sz="2000" dirty="0"/>
                        <a:t>1.7</a:t>
                      </a:r>
                    </a:p>
                  </a:txBody>
                  <a:tcPr/>
                </a:tc>
                <a:tc>
                  <a:txBody>
                    <a:bodyPr/>
                    <a:lstStyle/>
                    <a:p>
                      <a:pPr algn="ctr"/>
                      <a:r>
                        <a:rPr lang="en-US" sz="2000" dirty="0"/>
                        <a:t>6.8</a:t>
                      </a:r>
                    </a:p>
                  </a:txBody>
                  <a:tcPr/>
                </a:tc>
                <a:tc>
                  <a:txBody>
                    <a:bodyPr/>
                    <a:lstStyle/>
                    <a:p>
                      <a:pPr algn="ctr"/>
                      <a:r>
                        <a:rPr lang="en-US" sz="2000" dirty="0"/>
                        <a:t>0.29</a:t>
                      </a:r>
                    </a:p>
                  </a:txBody>
                  <a:tcPr/>
                </a:tc>
                <a:extLst>
                  <a:ext uri="{0D108BD9-81ED-4DB2-BD59-A6C34878D82A}">
                    <a16:rowId xmlns:a16="http://schemas.microsoft.com/office/drawing/2014/main" val="2750922339"/>
                  </a:ext>
                </a:extLst>
              </a:tr>
              <a:tr h="343542">
                <a:tc>
                  <a:txBody>
                    <a:bodyPr/>
                    <a:lstStyle/>
                    <a:p>
                      <a:r>
                        <a:rPr lang="en-US" sz="2000" dirty="0"/>
                        <a:t>Aug 15</a:t>
                      </a:r>
                    </a:p>
                  </a:txBody>
                  <a:tcPr/>
                </a:tc>
                <a:tc>
                  <a:txBody>
                    <a:bodyPr/>
                    <a:lstStyle/>
                    <a:p>
                      <a:pPr algn="ctr"/>
                      <a:r>
                        <a:rPr lang="en-US" sz="2000" dirty="0"/>
                        <a:t>750</a:t>
                      </a:r>
                    </a:p>
                  </a:txBody>
                  <a:tcPr/>
                </a:tc>
                <a:tc>
                  <a:txBody>
                    <a:bodyPr/>
                    <a:lstStyle/>
                    <a:p>
                      <a:pPr algn="ctr"/>
                      <a:r>
                        <a:rPr lang="en-US" sz="2000" dirty="0"/>
                        <a:t>6</a:t>
                      </a:r>
                    </a:p>
                  </a:txBody>
                  <a:tcPr/>
                </a:tc>
                <a:tc>
                  <a:txBody>
                    <a:bodyPr/>
                    <a:lstStyle/>
                    <a:p>
                      <a:pPr algn="ctr"/>
                      <a:r>
                        <a:rPr lang="en-US" sz="2000" dirty="0"/>
                        <a:t>1.9</a:t>
                      </a:r>
                    </a:p>
                  </a:txBody>
                  <a:tcPr/>
                </a:tc>
                <a:tc>
                  <a:txBody>
                    <a:bodyPr/>
                    <a:lstStyle/>
                    <a:p>
                      <a:pPr algn="ctr"/>
                      <a:r>
                        <a:rPr lang="en-US" sz="2000" dirty="0"/>
                        <a:t>6.7</a:t>
                      </a:r>
                    </a:p>
                  </a:txBody>
                  <a:tcPr/>
                </a:tc>
                <a:tc>
                  <a:txBody>
                    <a:bodyPr/>
                    <a:lstStyle/>
                    <a:p>
                      <a:pPr algn="ctr"/>
                      <a:r>
                        <a:rPr lang="en-US" sz="2000" dirty="0"/>
                        <a:t>0.32</a:t>
                      </a:r>
                    </a:p>
                  </a:txBody>
                  <a:tcPr/>
                </a:tc>
                <a:extLst>
                  <a:ext uri="{0D108BD9-81ED-4DB2-BD59-A6C34878D82A}">
                    <a16:rowId xmlns:a16="http://schemas.microsoft.com/office/drawing/2014/main" val="2158031795"/>
                  </a:ext>
                </a:extLst>
              </a:tr>
              <a:tr h="34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Aug 23</a:t>
                      </a:r>
                    </a:p>
                  </a:txBody>
                  <a:tcPr/>
                </a:tc>
                <a:tc>
                  <a:txBody>
                    <a:bodyPr/>
                    <a:lstStyle/>
                    <a:p>
                      <a:pPr algn="ctr"/>
                      <a:r>
                        <a:rPr lang="en-US" sz="2000" dirty="0"/>
                        <a:t>1,600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6.8</a:t>
                      </a:r>
                    </a:p>
                  </a:txBody>
                  <a:tcPr/>
                </a:tc>
                <a:tc>
                  <a:txBody>
                    <a:bodyPr/>
                    <a:lstStyle/>
                    <a:p>
                      <a:pPr algn="ctr"/>
                      <a:r>
                        <a:rPr lang="en-US" sz="2000" dirty="0"/>
                        <a:t>0.35</a:t>
                      </a:r>
                    </a:p>
                  </a:txBody>
                  <a:tcPr/>
                </a:tc>
                <a:extLst>
                  <a:ext uri="{0D108BD9-81ED-4DB2-BD59-A6C34878D82A}">
                    <a16:rowId xmlns:a16="http://schemas.microsoft.com/office/drawing/2014/main" val="4292200358"/>
                  </a:ext>
                </a:extLst>
              </a:tr>
              <a:tr h="343542">
                <a:tc>
                  <a:txBody>
                    <a:bodyPr/>
                    <a:lstStyle/>
                    <a:p>
                      <a:r>
                        <a:rPr lang="en-US" sz="2000" dirty="0"/>
                        <a:t>Sep 3</a:t>
                      </a:r>
                    </a:p>
                  </a:txBody>
                  <a:tcPr/>
                </a:tc>
                <a:tc>
                  <a:txBody>
                    <a:bodyPr/>
                    <a:lstStyle/>
                    <a:p>
                      <a:pPr algn="ctr"/>
                      <a:r>
                        <a:rPr lang="en-US" sz="2000" dirty="0"/>
                        <a:t>950</a:t>
                      </a:r>
                    </a:p>
                  </a:txBody>
                  <a:tcPr/>
                </a:tc>
                <a:tc>
                  <a:txBody>
                    <a:bodyPr/>
                    <a:lstStyle/>
                    <a:p>
                      <a:pPr algn="ctr"/>
                      <a:r>
                        <a:rPr lang="en-US" sz="2000" dirty="0"/>
                        <a:t>6</a:t>
                      </a:r>
                    </a:p>
                  </a:txBody>
                  <a:tcPr/>
                </a:tc>
                <a:tc>
                  <a:txBody>
                    <a:bodyPr/>
                    <a:lstStyle/>
                    <a:p>
                      <a:pPr algn="ctr"/>
                      <a:r>
                        <a:rPr lang="en-US" sz="2000" dirty="0"/>
                        <a:t>0.9</a:t>
                      </a:r>
                    </a:p>
                  </a:txBody>
                  <a:tcPr/>
                </a:tc>
                <a:tc>
                  <a:txBody>
                    <a:bodyPr/>
                    <a:lstStyle/>
                    <a:p>
                      <a:pPr algn="ctr"/>
                      <a:r>
                        <a:rPr lang="en-US" sz="2000" dirty="0"/>
                        <a:t>6.9</a:t>
                      </a:r>
                    </a:p>
                  </a:txBody>
                  <a:tcPr/>
                </a:tc>
                <a:tc>
                  <a:txBody>
                    <a:bodyPr/>
                    <a:lstStyle/>
                    <a:p>
                      <a:pPr algn="ctr"/>
                      <a:r>
                        <a:rPr lang="en-US" sz="2000" dirty="0"/>
                        <a:t>0.30</a:t>
                      </a:r>
                    </a:p>
                  </a:txBody>
                  <a:tcPr/>
                </a:tc>
                <a:extLst>
                  <a:ext uri="{0D108BD9-81ED-4DB2-BD59-A6C34878D82A}">
                    <a16:rowId xmlns:a16="http://schemas.microsoft.com/office/drawing/2014/main" val="198193002"/>
                  </a:ext>
                </a:extLst>
              </a:tr>
              <a:tr h="343542">
                <a:tc>
                  <a:txBody>
                    <a:bodyPr/>
                    <a:lstStyle/>
                    <a:p>
                      <a:r>
                        <a:rPr lang="en-US" sz="2000" b="1" i="1" dirty="0"/>
                        <a:t>Average</a:t>
                      </a:r>
                    </a:p>
                  </a:txBody>
                  <a:tcPr/>
                </a:tc>
                <a:tc>
                  <a:txBody>
                    <a:bodyPr/>
                    <a:lstStyle/>
                    <a:p>
                      <a:pPr algn="ctr"/>
                      <a:r>
                        <a:rPr lang="en-US" sz="2000" b="1" i="1" dirty="0"/>
                        <a:t>788</a:t>
                      </a:r>
                    </a:p>
                  </a:txBody>
                  <a:tcPr/>
                </a:tc>
                <a:tc>
                  <a:txBody>
                    <a:bodyPr/>
                    <a:lstStyle/>
                    <a:p>
                      <a:pPr algn="ctr"/>
                      <a:r>
                        <a:rPr lang="en-US" sz="2000" b="1" i="1" dirty="0"/>
                        <a:t>8</a:t>
                      </a:r>
                    </a:p>
                  </a:txBody>
                  <a:tcPr/>
                </a:tc>
                <a:tc>
                  <a:txBody>
                    <a:bodyPr/>
                    <a:lstStyle/>
                    <a:p>
                      <a:pPr algn="ctr"/>
                      <a:r>
                        <a:rPr lang="en-US" sz="2000" b="1" i="1" dirty="0"/>
                        <a:t>1.3</a:t>
                      </a:r>
                    </a:p>
                  </a:txBody>
                  <a:tcPr/>
                </a:tc>
                <a:tc>
                  <a:txBody>
                    <a:bodyPr/>
                    <a:lstStyle/>
                    <a:p>
                      <a:pPr algn="ctr"/>
                      <a:r>
                        <a:rPr lang="en-US" sz="2000" b="1" i="1" dirty="0"/>
                        <a:t>6.9</a:t>
                      </a:r>
                    </a:p>
                  </a:txBody>
                  <a:tcPr/>
                </a:tc>
                <a:tc>
                  <a:txBody>
                    <a:bodyPr/>
                    <a:lstStyle/>
                    <a:p>
                      <a:pPr algn="ctr"/>
                      <a:r>
                        <a:rPr lang="en-US" sz="2000" b="1" i="1" dirty="0"/>
                        <a:t>0.21</a:t>
                      </a:r>
                    </a:p>
                  </a:txBody>
                  <a:tcPr/>
                </a:tc>
                <a:extLst>
                  <a:ext uri="{0D108BD9-81ED-4DB2-BD59-A6C34878D82A}">
                    <a16:rowId xmlns:a16="http://schemas.microsoft.com/office/drawing/2014/main" val="2885559202"/>
                  </a:ext>
                </a:extLst>
              </a:tr>
            </a:tbl>
          </a:graphicData>
        </a:graphic>
      </p:graphicFrame>
      <p:sp>
        <p:nvSpPr>
          <p:cNvPr id="6" name="Content Placeholder 8">
            <a:extLst>
              <a:ext uri="{FF2B5EF4-FFF2-40B4-BE49-F238E27FC236}">
                <a16:creationId xmlns:a16="http://schemas.microsoft.com/office/drawing/2014/main" id="{CA87EBB1-A11D-4E0A-8E5A-1AC6C647EE6E}"/>
              </a:ext>
            </a:extLst>
          </p:cNvPr>
          <p:cNvSpPr txBox="1">
            <a:spLocks/>
          </p:cNvSpPr>
          <p:nvPr/>
        </p:nvSpPr>
        <p:spPr>
          <a:xfrm>
            <a:off x="5498457" y="1012882"/>
            <a:ext cx="6952258" cy="57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Ten samples were collected and evaluated</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807748" y="2466778"/>
            <a:ext cx="4115944" cy="962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Public drinking water supply has two numeric criteria</a:t>
            </a:r>
          </a:p>
        </p:txBody>
      </p:sp>
      <p:graphicFrame>
        <p:nvGraphicFramePr>
          <p:cNvPr id="3" name="Table 2">
            <a:extLst>
              <a:ext uri="{FF2B5EF4-FFF2-40B4-BE49-F238E27FC236}">
                <a16:creationId xmlns:a16="http://schemas.microsoft.com/office/drawing/2014/main" id="{025EFE22-0C98-4625-A944-DA9D3CC4478F}"/>
              </a:ext>
            </a:extLst>
          </p:cNvPr>
          <p:cNvGraphicFramePr>
            <a:graphicFrameLocks noGrp="1"/>
          </p:cNvGraphicFramePr>
          <p:nvPr>
            <p:extLst>
              <p:ext uri="{D42A27DB-BD31-4B8C-83A1-F6EECF244321}">
                <p14:modId xmlns:p14="http://schemas.microsoft.com/office/powerpoint/2010/main" val="4102779568"/>
              </p:ext>
            </p:extLst>
          </p:nvPr>
        </p:nvGraphicFramePr>
        <p:xfrm>
          <a:off x="234462" y="3551690"/>
          <a:ext cx="5404672" cy="1361505"/>
        </p:xfrm>
        <a:graphic>
          <a:graphicData uri="http://schemas.openxmlformats.org/drawingml/2006/table">
            <a:tbl>
              <a:tblPr firstRow="1" bandRow="1">
                <a:tableStyleId>{073A0DAA-6AF3-43AB-8588-CEC1D06C72B9}</a:tableStyleId>
              </a:tblPr>
              <a:tblGrid>
                <a:gridCol w="1249135">
                  <a:extLst>
                    <a:ext uri="{9D8B030D-6E8A-4147-A177-3AD203B41FA5}">
                      <a16:colId xmlns:a16="http://schemas.microsoft.com/office/drawing/2014/main" val="3010375705"/>
                    </a:ext>
                  </a:extLst>
                </a:gridCol>
                <a:gridCol w="766796">
                  <a:extLst>
                    <a:ext uri="{9D8B030D-6E8A-4147-A177-3AD203B41FA5}">
                      <a16:colId xmlns:a16="http://schemas.microsoft.com/office/drawing/2014/main" val="3279741096"/>
                    </a:ext>
                  </a:extLst>
                </a:gridCol>
                <a:gridCol w="754427">
                  <a:extLst>
                    <a:ext uri="{9D8B030D-6E8A-4147-A177-3AD203B41FA5}">
                      <a16:colId xmlns:a16="http://schemas.microsoft.com/office/drawing/2014/main" val="3233693819"/>
                    </a:ext>
                  </a:extLst>
                </a:gridCol>
                <a:gridCol w="729693">
                  <a:extLst>
                    <a:ext uri="{9D8B030D-6E8A-4147-A177-3AD203B41FA5}">
                      <a16:colId xmlns:a16="http://schemas.microsoft.com/office/drawing/2014/main" val="1465863500"/>
                    </a:ext>
                  </a:extLst>
                </a:gridCol>
                <a:gridCol w="902839">
                  <a:extLst>
                    <a:ext uri="{9D8B030D-6E8A-4147-A177-3AD203B41FA5}">
                      <a16:colId xmlns:a16="http://schemas.microsoft.com/office/drawing/2014/main" val="2294615045"/>
                    </a:ext>
                  </a:extLst>
                </a:gridCol>
                <a:gridCol w="1001782">
                  <a:extLst>
                    <a:ext uri="{9D8B030D-6E8A-4147-A177-3AD203B41FA5}">
                      <a16:colId xmlns:a16="http://schemas.microsoft.com/office/drawing/2014/main" val="457922563"/>
                    </a:ext>
                  </a:extLst>
                </a:gridCol>
              </a:tblGrid>
              <a:tr h="453835">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Criterion</a:t>
                      </a:r>
                      <a:endParaRPr lang="en-US" sz="2000" b="1" i="0" u="none" strike="noStrike" dirty="0">
                        <a:solidFill>
                          <a:srgbClr val="FFFFFF"/>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2051033428"/>
                  </a:ext>
                </a:extLst>
              </a:tr>
              <a:tr h="453835">
                <a:tc>
                  <a:txBody>
                    <a:bodyPr/>
                    <a:lstStyle/>
                    <a:p>
                      <a:pPr algn="l" rtl="0" fontAlgn="ctr"/>
                      <a:r>
                        <a:rPr lang="en-US" sz="2000" u="none" strike="noStrike" dirty="0">
                          <a:effectLst/>
                        </a:rPr>
                        <a:t>Cond.</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uS/cm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1,000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340477620"/>
                  </a:ext>
                </a:extLst>
              </a:tr>
              <a:tr h="453835">
                <a:tc>
                  <a:txBody>
                    <a:bodyPr/>
                    <a:lstStyle/>
                    <a:p>
                      <a:pPr algn="l" rtl="0" fontAlgn="ctr"/>
                      <a:r>
                        <a:rPr lang="en-US" sz="2000" u="none" strike="noStrike" dirty="0">
                          <a:effectLst/>
                        </a:rPr>
                        <a:t>Nitrate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1181031650"/>
                  </a:ext>
                </a:extLst>
              </a:tr>
            </a:tbl>
          </a:graphicData>
        </a:graphic>
      </p:graphicFrame>
    </p:spTree>
    <p:extLst>
      <p:ext uri="{BB962C8B-B14F-4D97-AF65-F5344CB8AC3E}">
        <p14:creationId xmlns:p14="http://schemas.microsoft.com/office/powerpoint/2010/main" val="23839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 y="-456818"/>
            <a:ext cx="12934872" cy="1688386"/>
          </a:xfrm>
        </p:spPr>
        <p:txBody>
          <a:bodyPr>
            <a:normAutofit/>
          </a:bodyPr>
          <a:lstStyle/>
          <a:p>
            <a:r>
              <a:rPr lang="en-US" sz="4800" dirty="0"/>
              <a:t>Salamander Creek: Warmwater Habitat</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graphicFrame>
        <p:nvGraphicFramePr>
          <p:cNvPr id="9" name="Table 8">
            <a:extLst>
              <a:ext uri="{FF2B5EF4-FFF2-40B4-BE49-F238E27FC236}">
                <a16:creationId xmlns:a16="http://schemas.microsoft.com/office/drawing/2014/main" id="{DA85D116-7039-44D3-85E4-2FD6F77D7C4C}"/>
              </a:ext>
            </a:extLst>
          </p:cNvPr>
          <p:cNvGraphicFramePr>
            <a:graphicFrameLocks noGrp="1"/>
          </p:cNvGraphicFramePr>
          <p:nvPr>
            <p:extLst>
              <p:ext uri="{D42A27DB-BD31-4B8C-83A1-F6EECF244321}">
                <p14:modId xmlns:p14="http://schemas.microsoft.com/office/powerpoint/2010/main" val="1104358015"/>
              </p:ext>
            </p:extLst>
          </p:nvPr>
        </p:nvGraphicFramePr>
        <p:xfrm>
          <a:off x="6002215" y="1544589"/>
          <a:ext cx="6085418" cy="5059680"/>
        </p:xfrm>
        <a:graphic>
          <a:graphicData uri="http://schemas.openxmlformats.org/drawingml/2006/table">
            <a:tbl>
              <a:tblPr firstRow="1" bandRow="1">
                <a:tableStyleId>{073A0DAA-6AF3-43AB-8588-CEC1D06C72B9}</a:tableStyleId>
              </a:tblPr>
              <a:tblGrid>
                <a:gridCol w="1055077">
                  <a:extLst>
                    <a:ext uri="{9D8B030D-6E8A-4147-A177-3AD203B41FA5}">
                      <a16:colId xmlns:a16="http://schemas.microsoft.com/office/drawing/2014/main" val="324284395"/>
                    </a:ext>
                  </a:extLst>
                </a:gridCol>
                <a:gridCol w="1207477">
                  <a:extLst>
                    <a:ext uri="{9D8B030D-6E8A-4147-A177-3AD203B41FA5}">
                      <a16:colId xmlns:a16="http://schemas.microsoft.com/office/drawing/2014/main" val="3416012868"/>
                    </a:ext>
                  </a:extLst>
                </a:gridCol>
                <a:gridCol w="961292">
                  <a:extLst>
                    <a:ext uri="{9D8B030D-6E8A-4147-A177-3AD203B41FA5}">
                      <a16:colId xmlns:a16="http://schemas.microsoft.com/office/drawing/2014/main" val="4277035067"/>
                    </a:ext>
                  </a:extLst>
                </a:gridCol>
                <a:gridCol w="961292">
                  <a:extLst>
                    <a:ext uri="{9D8B030D-6E8A-4147-A177-3AD203B41FA5}">
                      <a16:colId xmlns:a16="http://schemas.microsoft.com/office/drawing/2014/main" val="935006159"/>
                    </a:ext>
                  </a:extLst>
                </a:gridCol>
                <a:gridCol w="949570">
                  <a:extLst>
                    <a:ext uri="{9D8B030D-6E8A-4147-A177-3AD203B41FA5}">
                      <a16:colId xmlns:a16="http://schemas.microsoft.com/office/drawing/2014/main" val="1192518663"/>
                    </a:ext>
                  </a:extLst>
                </a:gridCol>
                <a:gridCol w="950710">
                  <a:extLst>
                    <a:ext uri="{9D8B030D-6E8A-4147-A177-3AD203B41FA5}">
                      <a16:colId xmlns:a16="http://schemas.microsoft.com/office/drawing/2014/main" val="589007559"/>
                    </a:ext>
                  </a:extLst>
                </a:gridCol>
              </a:tblGrid>
              <a:tr h="618376">
                <a:tc>
                  <a:txBody>
                    <a:bodyPr/>
                    <a:lstStyle/>
                    <a:p>
                      <a:r>
                        <a:rPr lang="en-US" sz="2000" dirty="0"/>
                        <a:t>Date</a:t>
                      </a:r>
                    </a:p>
                  </a:txBody>
                  <a:tcPr/>
                </a:tc>
                <a:tc>
                  <a:txBody>
                    <a:bodyPr/>
                    <a:lstStyle/>
                    <a:p>
                      <a:pPr algn="ctr"/>
                      <a:r>
                        <a:rPr lang="en-US" sz="2000" dirty="0"/>
                        <a:t>Cond.</a:t>
                      </a:r>
                    </a:p>
                    <a:p>
                      <a:pPr algn="ctr"/>
                      <a:r>
                        <a:rPr lang="en-US" sz="2000" dirty="0"/>
                        <a:t>(uS/cm)</a:t>
                      </a:r>
                    </a:p>
                  </a:txBody>
                  <a:tcPr/>
                </a:tc>
                <a:tc>
                  <a:txBody>
                    <a:bodyPr/>
                    <a:lstStyle/>
                    <a:p>
                      <a:pPr algn="ctr"/>
                      <a:r>
                        <a:rPr lang="en-US" sz="2000" dirty="0"/>
                        <a:t>DO</a:t>
                      </a:r>
                    </a:p>
                    <a:p>
                      <a:pPr algn="ctr"/>
                      <a:r>
                        <a:rPr lang="en-US" sz="2000" dirty="0"/>
                        <a:t>(mg/L)</a:t>
                      </a:r>
                    </a:p>
                  </a:txBody>
                  <a:tcPr/>
                </a:tc>
                <a:tc>
                  <a:txBody>
                    <a:bodyPr/>
                    <a:lstStyle/>
                    <a:p>
                      <a:pPr algn="ctr"/>
                      <a:r>
                        <a:rPr lang="en-US" sz="2000" dirty="0"/>
                        <a:t>Nitrate</a:t>
                      </a:r>
                    </a:p>
                    <a:p>
                      <a:pPr algn="ctr"/>
                      <a:r>
                        <a:rPr lang="en-US" sz="2000" dirty="0"/>
                        <a:t>(mg/L)</a:t>
                      </a:r>
                    </a:p>
                  </a:txBody>
                  <a:tcPr/>
                </a:tc>
                <a:tc>
                  <a:txBody>
                    <a:bodyPr/>
                    <a:lstStyle/>
                    <a:p>
                      <a:pPr algn="ctr"/>
                      <a:r>
                        <a:rPr lang="en-US" sz="2000" dirty="0"/>
                        <a:t>pH</a:t>
                      </a:r>
                    </a:p>
                    <a:p>
                      <a:pPr algn="ctr"/>
                      <a:r>
                        <a:rPr lang="en-US" sz="2000" dirty="0"/>
                        <a:t>(SU)</a:t>
                      </a:r>
                    </a:p>
                  </a:txBody>
                  <a:tcPr/>
                </a:tc>
                <a:tc>
                  <a:txBody>
                    <a:bodyPr/>
                    <a:lstStyle/>
                    <a:p>
                      <a:pPr algn="ctr"/>
                      <a:r>
                        <a:rPr lang="en-US" sz="2000" dirty="0"/>
                        <a:t>TP</a:t>
                      </a:r>
                    </a:p>
                    <a:p>
                      <a:pPr algn="ctr"/>
                      <a:r>
                        <a:rPr lang="en-US" sz="2000" dirty="0"/>
                        <a:t>(mg/L)</a:t>
                      </a:r>
                    </a:p>
                  </a:txBody>
                  <a:tcPr/>
                </a:tc>
                <a:extLst>
                  <a:ext uri="{0D108BD9-81ED-4DB2-BD59-A6C34878D82A}">
                    <a16:rowId xmlns:a16="http://schemas.microsoft.com/office/drawing/2014/main" val="740182004"/>
                  </a:ext>
                </a:extLst>
              </a:tr>
              <a:tr h="343542">
                <a:tc>
                  <a:txBody>
                    <a:bodyPr/>
                    <a:lstStyle/>
                    <a:p>
                      <a:r>
                        <a:rPr lang="en-US" sz="2000" dirty="0"/>
                        <a:t>May 23</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0.8</a:t>
                      </a:r>
                    </a:p>
                  </a:txBody>
                  <a:tcPr/>
                </a:tc>
                <a:tc>
                  <a:txBody>
                    <a:bodyPr/>
                    <a:lstStyle/>
                    <a:p>
                      <a:pPr algn="ctr"/>
                      <a:r>
                        <a:rPr lang="en-US" sz="2000" dirty="0"/>
                        <a:t>7.1</a:t>
                      </a:r>
                    </a:p>
                  </a:txBody>
                  <a:tcPr/>
                </a:tc>
                <a:tc>
                  <a:txBody>
                    <a:bodyPr/>
                    <a:lstStyle/>
                    <a:p>
                      <a:pPr algn="ctr"/>
                      <a:r>
                        <a:rPr lang="en-US" sz="2000" dirty="0"/>
                        <a:t>0.08</a:t>
                      </a:r>
                    </a:p>
                  </a:txBody>
                  <a:tcPr/>
                </a:tc>
                <a:extLst>
                  <a:ext uri="{0D108BD9-81ED-4DB2-BD59-A6C34878D82A}">
                    <a16:rowId xmlns:a16="http://schemas.microsoft.com/office/drawing/2014/main" val="375578629"/>
                  </a:ext>
                </a:extLst>
              </a:tr>
              <a:tr h="343542">
                <a:tc>
                  <a:txBody>
                    <a:bodyPr/>
                    <a:lstStyle/>
                    <a:p>
                      <a:r>
                        <a:rPr lang="en-US" sz="2000" dirty="0"/>
                        <a:t>Jun 9</a:t>
                      </a:r>
                    </a:p>
                  </a:txBody>
                  <a:tcPr/>
                </a:tc>
                <a:tc>
                  <a:txBody>
                    <a:bodyPr/>
                    <a:lstStyle/>
                    <a:p>
                      <a:pPr algn="ctr"/>
                      <a:r>
                        <a:rPr lang="en-US" sz="2000" dirty="0"/>
                        <a:t>800</a:t>
                      </a:r>
                    </a:p>
                  </a:txBody>
                  <a:tcPr/>
                </a:tc>
                <a:tc>
                  <a:txBody>
                    <a:bodyPr/>
                    <a:lstStyle/>
                    <a:p>
                      <a:pPr algn="ctr"/>
                      <a:r>
                        <a:rPr lang="en-US" sz="2000" dirty="0"/>
                        <a:t>9</a:t>
                      </a:r>
                    </a:p>
                  </a:txBody>
                  <a:tcPr/>
                </a:tc>
                <a:tc>
                  <a:txBody>
                    <a:bodyPr/>
                    <a:lstStyle/>
                    <a:p>
                      <a:pPr algn="ctr"/>
                      <a:r>
                        <a:rPr lang="en-US" sz="2000" dirty="0"/>
                        <a:t>0.9</a:t>
                      </a:r>
                    </a:p>
                  </a:txBody>
                  <a:tcPr/>
                </a:tc>
                <a:tc>
                  <a:txBody>
                    <a:bodyPr/>
                    <a:lstStyle/>
                    <a:p>
                      <a:pPr algn="ctr"/>
                      <a:r>
                        <a:rPr lang="en-US" sz="2000" dirty="0"/>
                        <a:t>7.0</a:t>
                      </a:r>
                    </a:p>
                  </a:txBody>
                  <a:tcPr/>
                </a:tc>
                <a:tc>
                  <a:txBody>
                    <a:bodyPr/>
                    <a:lstStyle/>
                    <a:p>
                      <a:pPr algn="ctr"/>
                      <a:r>
                        <a:rPr lang="en-US" sz="2000" dirty="0"/>
                        <a:t>0.09</a:t>
                      </a:r>
                    </a:p>
                  </a:txBody>
                  <a:tcPr/>
                </a:tc>
                <a:extLst>
                  <a:ext uri="{0D108BD9-81ED-4DB2-BD59-A6C34878D82A}">
                    <a16:rowId xmlns:a16="http://schemas.microsoft.com/office/drawing/2014/main" val="2916425612"/>
                  </a:ext>
                </a:extLst>
              </a:tr>
              <a:tr h="343542">
                <a:tc>
                  <a:txBody>
                    <a:bodyPr/>
                    <a:lstStyle/>
                    <a:p>
                      <a:r>
                        <a:rPr lang="en-US" sz="2000" dirty="0"/>
                        <a:t>Jun 24</a:t>
                      </a:r>
                    </a:p>
                  </a:txBody>
                  <a:tcPr/>
                </a:tc>
                <a:tc>
                  <a:txBody>
                    <a:bodyPr/>
                    <a:lstStyle/>
                    <a:p>
                      <a:pPr algn="ctr"/>
                      <a:r>
                        <a:rPr lang="en-US" sz="2000" dirty="0"/>
                        <a:t>1,000</a:t>
                      </a:r>
                    </a:p>
                  </a:txBody>
                  <a:tcPr/>
                </a:tc>
                <a:tc>
                  <a:txBody>
                    <a:bodyPr/>
                    <a:lstStyle/>
                    <a:p>
                      <a:pPr algn="ctr"/>
                      <a:r>
                        <a:rPr lang="en-US" sz="2000" dirty="0"/>
                        <a:t>10</a:t>
                      </a:r>
                    </a:p>
                  </a:txBody>
                  <a:tcPr/>
                </a:tc>
                <a:tc>
                  <a:txBody>
                    <a:bodyPr/>
                    <a:lstStyle/>
                    <a:p>
                      <a:pPr algn="ctr"/>
                      <a:r>
                        <a:rPr lang="en-US" sz="2000" dirty="0"/>
                        <a:t>1.2</a:t>
                      </a:r>
                    </a:p>
                  </a:txBody>
                  <a:tcPr/>
                </a:tc>
                <a:tc>
                  <a:txBody>
                    <a:bodyPr/>
                    <a:lstStyle/>
                    <a:p>
                      <a:pPr algn="ctr"/>
                      <a:r>
                        <a:rPr lang="en-US" sz="2000" dirty="0"/>
                        <a:t>7.0</a:t>
                      </a:r>
                    </a:p>
                  </a:txBody>
                  <a:tcPr/>
                </a:tc>
                <a:tc>
                  <a:txBody>
                    <a:bodyPr/>
                    <a:lstStyle/>
                    <a:p>
                      <a:pPr algn="ctr"/>
                      <a:r>
                        <a:rPr lang="en-US" sz="2000" dirty="0"/>
                        <a:t>0.14</a:t>
                      </a:r>
                    </a:p>
                  </a:txBody>
                  <a:tcPr/>
                </a:tc>
                <a:extLst>
                  <a:ext uri="{0D108BD9-81ED-4DB2-BD59-A6C34878D82A}">
                    <a16:rowId xmlns:a16="http://schemas.microsoft.com/office/drawing/2014/main" val="2527839159"/>
                  </a:ext>
                </a:extLst>
              </a:tr>
              <a:tr h="343542">
                <a:tc>
                  <a:txBody>
                    <a:bodyPr/>
                    <a:lstStyle/>
                    <a:p>
                      <a:r>
                        <a:rPr lang="en-US" sz="2000" dirty="0"/>
                        <a:t>Jul 1</a:t>
                      </a:r>
                    </a:p>
                  </a:txBody>
                  <a:tcPr/>
                </a:tc>
                <a:tc>
                  <a:txBody>
                    <a:bodyPr/>
                    <a:lstStyle/>
                    <a:p>
                      <a:pPr algn="ctr"/>
                      <a:r>
                        <a:rPr lang="en-US" sz="2000" dirty="0"/>
                        <a:t>600</a:t>
                      </a:r>
                    </a:p>
                  </a:txBody>
                  <a:tcPr/>
                </a:tc>
                <a:tc>
                  <a:txBody>
                    <a:bodyPr/>
                    <a:lstStyle/>
                    <a:p>
                      <a:pPr algn="ctr"/>
                      <a:r>
                        <a:rPr lang="en-US" sz="2000" dirty="0"/>
                        <a:t>10</a:t>
                      </a:r>
                    </a:p>
                  </a:txBody>
                  <a:tcPr/>
                </a:tc>
                <a:tc>
                  <a:txBody>
                    <a:bodyPr/>
                    <a:lstStyle/>
                    <a:p>
                      <a:pPr algn="ctr"/>
                      <a:r>
                        <a:rPr lang="en-US" sz="2000" dirty="0"/>
                        <a:t>1.6</a:t>
                      </a:r>
                    </a:p>
                  </a:txBody>
                  <a:tcPr/>
                </a:tc>
                <a:tc>
                  <a:txBody>
                    <a:bodyPr/>
                    <a:lstStyle/>
                    <a:p>
                      <a:pPr algn="ctr"/>
                      <a:r>
                        <a:rPr lang="en-US" sz="2000" dirty="0"/>
                        <a:t>6.9</a:t>
                      </a:r>
                    </a:p>
                  </a:txBody>
                  <a:tcPr/>
                </a:tc>
                <a:tc>
                  <a:txBody>
                    <a:bodyPr/>
                    <a:lstStyle/>
                    <a:p>
                      <a:pPr algn="ctr"/>
                      <a:r>
                        <a:rPr lang="en-US" sz="2000" dirty="0"/>
                        <a:t>0.15</a:t>
                      </a:r>
                    </a:p>
                  </a:txBody>
                  <a:tcPr/>
                </a:tc>
                <a:extLst>
                  <a:ext uri="{0D108BD9-81ED-4DB2-BD59-A6C34878D82A}">
                    <a16:rowId xmlns:a16="http://schemas.microsoft.com/office/drawing/2014/main" val="2307344343"/>
                  </a:ext>
                </a:extLst>
              </a:tr>
              <a:tr h="343542">
                <a:tc>
                  <a:txBody>
                    <a:bodyPr/>
                    <a:lstStyle/>
                    <a:p>
                      <a:r>
                        <a:rPr lang="en-US" sz="2000" dirty="0"/>
                        <a:t>Jul 15</a:t>
                      </a:r>
                    </a:p>
                  </a:txBody>
                  <a:tcPr/>
                </a:tc>
                <a:tc>
                  <a:txBody>
                    <a:bodyPr/>
                    <a:lstStyle/>
                    <a:p>
                      <a:pPr algn="ctr"/>
                      <a:r>
                        <a:rPr lang="en-US" sz="2000" dirty="0"/>
                        <a:t>575</a:t>
                      </a:r>
                    </a:p>
                  </a:txBody>
                  <a:tcPr/>
                </a:tc>
                <a:tc>
                  <a:txBody>
                    <a:bodyPr/>
                    <a:lstStyle/>
                    <a:p>
                      <a:pPr algn="ctr"/>
                      <a:r>
                        <a:rPr lang="en-US" sz="2000" dirty="0"/>
                        <a:t>9</a:t>
                      </a:r>
                    </a:p>
                  </a:txBody>
                  <a:tcPr/>
                </a:tc>
                <a:tc>
                  <a:txBody>
                    <a:bodyPr/>
                    <a:lstStyle/>
                    <a:p>
                      <a:pPr algn="ctr"/>
                      <a:r>
                        <a:rPr lang="en-US" sz="2000" dirty="0"/>
                        <a:t>1.8</a:t>
                      </a:r>
                    </a:p>
                  </a:txBody>
                  <a:tcPr/>
                </a:tc>
                <a:tc>
                  <a:txBody>
                    <a:bodyPr/>
                    <a:lstStyle/>
                    <a:p>
                      <a:pPr algn="ctr"/>
                      <a:r>
                        <a:rPr lang="en-US" sz="2000" dirty="0"/>
                        <a:t>6.8</a:t>
                      </a:r>
                    </a:p>
                  </a:txBody>
                  <a:tcPr/>
                </a:tc>
                <a:tc>
                  <a:txBody>
                    <a:bodyPr/>
                    <a:lstStyle/>
                    <a:p>
                      <a:pPr algn="ctr"/>
                      <a:r>
                        <a:rPr lang="en-US" sz="2000" dirty="0"/>
                        <a:t>0.19</a:t>
                      </a:r>
                    </a:p>
                  </a:txBody>
                  <a:tcPr/>
                </a:tc>
                <a:extLst>
                  <a:ext uri="{0D108BD9-81ED-4DB2-BD59-A6C34878D82A}">
                    <a16:rowId xmlns:a16="http://schemas.microsoft.com/office/drawing/2014/main" val="1020693468"/>
                  </a:ext>
                </a:extLst>
              </a:tr>
              <a:tr h="343542">
                <a:tc>
                  <a:txBody>
                    <a:bodyPr/>
                    <a:lstStyle/>
                    <a:p>
                      <a:r>
                        <a:rPr lang="en-US" sz="2000" dirty="0"/>
                        <a:t>Jul 29</a:t>
                      </a:r>
                    </a:p>
                  </a:txBody>
                  <a:tcPr/>
                </a:tc>
                <a:tc>
                  <a:txBody>
                    <a:bodyPr/>
                    <a:lstStyle/>
                    <a:p>
                      <a:pPr algn="ctr"/>
                      <a:r>
                        <a:rPr lang="en-US" sz="2000" dirty="0"/>
                        <a:t>550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6.7</a:t>
                      </a:r>
                    </a:p>
                  </a:txBody>
                  <a:tcPr/>
                </a:tc>
                <a:tc>
                  <a:txBody>
                    <a:bodyPr/>
                    <a:lstStyle/>
                    <a:p>
                      <a:pPr algn="ctr"/>
                      <a:r>
                        <a:rPr lang="en-US" sz="2000" dirty="0"/>
                        <a:t>0.23</a:t>
                      </a:r>
                    </a:p>
                  </a:txBody>
                  <a:tcPr/>
                </a:tc>
                <a:extLst>
                  <a:ext uri="{0D108BD9-81ED-4DB2-BD59-A6C34878D82A}">
                    <a16:rowId xmlns:a16="http://schemas.microsoft.com/office/drawing/2014/main" val="4253106664"/>
                  </a:ext>
                </a:extLst>
              </a:tr>
              <a:tr h="343542">
                <a:tc>
                  <a:txBody>
                    <a:bodyPr/>
                    <a:lstStyle/>
                    <a:p>
                      <a:r>
                        <a:rPr lang="en-US" sz="2000" dirty="0"/>
                        <a:t>Aug 6</a:t>
                      </a:r>
                    </a:p>
                  </a:txBody>
                  <a:tcPr/>
                </a:tc>
                <a:tc>
                  <a:txBody>
                    <a:bodyPr/>
                    <a:lstStyle/>
                    <a:p>
                      <a:pPr algn="ctr"/>
                      <a:r>
                        <a:rPr lang="en-US" sz="2000" dirty="0"/>
                        <a:t>450</a:t>
                      </a:r>
                    </a:p>
                  </a:txBody>
                  <a:tcPr/>
                </a:tc>
                <a:tc>
                  <a:txBody>
                    <a:bodyPr/>
                    <a:lstStyle/>
                    <a:p>
                      <a:pPr algn="ctr"/>
                      <a:r>
                        <a:rPr lang="en-US" sz="2000" dirty="0"/>
                        <a:t>6</a:t>
                      </a:r>
                    </a:p>
                  </a:txBody>
                  <a:tcPr/>
                </a:tc>
                <a:tc>
                  <a:txBody>
                    <a:bodyPr/>
                    <a:lstStyle/>
                    <a:p>
                      <a:pPr algn="ctr"/>
                      <a:r>
                        <a:rPr lang="en-US" sz="2000" dirty="0"/>
                        <a:t>1.7</a:t>
                      </a:r>
                    </a:p>
                  </a:txBody>
                  <a:tcPr/>
                </a:tc>
                <a:tc>
                  <a:txBody>
                    <a:bodyPr/>
                    <a:lstStyle/>
                    <a:p>
                      <a:pPr algn="ctr"/>
                      <a:r>
                        <a:rPr lang="en-US" sz="2000" dirty="0"/>
                        <a:t>6.8</a:t>
                      </a:r>
                    </a:p>
                  </a:txBody>
                  <a:tcPr/>
                </a:tc>
                <a:tc>
                  <a:txBody>
                    <a:bodyPr/>
                    <a:lstStyle/>
                    <a:p>
                      <a:pPr algn="ctr"/>
                      <a:r>
                        <a:rPr lang="en-US" sz="2000" dirty="0"/>
                        <a:t>0.29</a:t>
                      </a:r>
                    </a:p>
                  </a:txBody>
                  <a:tcPr/>
                </a:tc>
                <a:extLst>
                  <a:ext uri="{0D108BD9-81ED-4DB2-BD59-A6C34878D82A}">
                    <a16:rowId xmlns:a16="http://schemas.microsoft.com/office/drawing/2014/main" val="2750922339"/>
                  </a:ext>
                </a:extLst>
              </a:tr>
              <a:tr h="343542">
                <a:tc>
                  <a:txBody>
                    <a:bodyPr/>
                    <a:lstStyle/>
                    <a:p>
                      <a:r>
                        <a:rPr lang="en-US" sz="2000" dirty="0"/>
                        <a:t>Aug 15</a:t>
                      </a:r>
                    </a:p>
                  </a:txBody>
                  <a:tcPr/>
                </a:tc>
                <a:tc>
                  <a:txBody>
                    <a:bodyPr/>
                    <a:lstStyle/>
                    <a:p>
                      <a:pPr algn="ctr"/>
                      <a:r>
                        <a:rPr lang="en-US" sz="2000" dirty="0"/>
                        <a:t>750</a:t>
                      </a:r>
                    </a:p>
                  </a:txBody>
                  <a:tcPr/>
                </a:tc>
                <a:tc>
                  <a:txBody>
                    <a:bodyPr/>
                    <a:lstStyle/>
                    <a:p>
                      <a:pPr algn="ctr"/>
                      <a:r>
                        <a:rPr lang="en-US" sz="2000" dirty="0"/>
                        <a:t>6</a:t>
                      </a:r>
                    </a:p>
                  </a:txBody>
                  <a:tcPr/>
                </a:tc>
                <a:tc>
                  <a:txBody>
                    <a:bodyPr/>
                    <a:lstStyle/>
                    <a:p>
                      <a:pPr algn="ctr"/>
                      <a:r>
                        <a:rPr lang="en-US" sz="2000" dirty="0"/>
                        <a:t>1.9</a:t>
                      </a:r>
                    </a:p>
                  </a:txBody>
                  <a:tcPr/>
                </a:tc>
                <a:tc>
                  <a:txBody>
                    <a:bodyPr/>
                    <a:lstStyle/>
                    <a:p>
                      <a:pPr algn="ctr"/>
                      <a:r>
                        <a:rPr lang="en-US" sz="2000" dirty="0"/>
                        <a:t>6.7</a:t>
                      </a:r>
                    </a:p>
                  </a:txBody>
                  <a:tcPr/>
                </a:tc>
                <a:tc>
                  <a:txBody>
                    <a:bodyPr/>
                    <a:lstStyle/>
                    <a:p>
                      <a:pPr algn="ctr"/>
                      <a:r>
                        <a:rPr lang="en-US" sz="2000" dirty="0"/>
                        <a:t>0.32</a:t>
                      </a:r>
                    </a:p>
                  </a:txBody>
                  <a:tcPr/>
                </a:tc>
                <a:extLst>
                  <a:ext uri="{0D108BD9-81ED-4DB2-BD59-A6C34878D82A}">
                    <a16:rowId xmlns:a16="http://schemas.microsoft.com/office/drawing/2014/main" val="2158031795"/>
                  </a:ext>
                </a:extLst>
              </a:tr>
              <a:tr h="34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Aug 23</a:t>
                      </a:r>
                    </a:p>
                  </a:txBody>
                  <a:tcPr/>
                </a:tc>
                <a:tc>
                  <a:txBody>
                    <a:bodyPr/>
                    <a:lstStyle/>
                    <a:p>
                      <a:pPr algn="ctr"/>
                      <a:r>
                        <a:rPr lang="en-US" sz="2000" dirty="0"/>
                        <a:t>1,600</a:t>
                      </a:r>
                    </a:p>
                  </a:txBody>
                  <a:tcPr/>
                </a:tc>
                <a:tc>
                  <a:txBody>
                    <a:bodyPr/>
                    <a:lstStyle/>
                    <a:p>
                      <a:pPr algn="ctr"/>
                      <a:r>
                        <a:rPr lang="en-US" sz="2000" dirty="0"/>
                        <a:t>7</a:t>
                      </a:r>
                    </a:p>
                  </a:txBody>
                  <a:tcPr/>
                </a:tc>
                <a:tc>
                  <a:txBody>
                    <a:bodyPr/>
                    <a:lstStyle/>
                    <a:p>
                      <a:pPr algn="ctr"/>
                      <a:r>
                        <a:rPr lang="en-US" sz="2000" dirty="0"/>
                        <a:t>1.3</a:t>
                      </a:r>
                    </a:p>
                  </a:txBody>
                  <a:tcPr/>
                </a:tc>
                <a:tc>
                  <a:txBody>
                    <a:bodyPr/>
                    <a:lstStyle/>
                    <a:p>
                      <a:pPr algn="ctr"/>
                      <a:r>
                        <a:rPr lang="en-US" sz="2000" dirty="0"/>
                        <a:t>6.8</a:t>
                      </a:r>
                    </a:p>
                  </a:txBody>
                  <a:tcPr/>
                </a:tc>
                <a:tc>
                  <a:txBody>
                    <a:bodyPr/>
                    <a:lstStyle/>
                    <a:p>
                      <a:pPr algn="ctr"/>
                      <a:r>
                        <a:rPr lang="en-US" sz="2000" dirty="0"/>
                        <a:t>0.35</a:t>
                      </a:r>
                    </a:p>
                  </a:txBody>
                  <a:tcPr/>
                </a:tc>
                <a:extLst>
                  <a:ext uri="{0D108BD9-81ED-4DB2-BD59-A6C34878D82A}">
                    <a16:rowId xmlns:a16="http://schemas.microsoft.com/office/drawing/2014/main" val="4292200358"/>
                  </a:ext>
                </a:extLst>
              </a:tr>
              <a:tr h="343542">
                <a:tc>
                  <a:txBody>
                    <a:bodyPr/>
                    <a:lstStyle/>
                    <a:p>
                      <a:r>
                        <a:rPr lang="en-US" sz="2000" dirty="0"/>
                        <a:t>Sep 3</a:t>
                      </a:r>
                    </a:p>
                  </a:txBody>
                  <a:tcPr/>
                </a:tc>
                <a:tc>
                  <a:txBody>
                    <a:bodyPr/>
                    <a:lstStyle/>
                    <a:p>
                      <a:pPr algn="ctr"/>
                      <a:r>
                        <a:rPr lang="en-US" sz="2000" dirty="0"/>
                        <a:t>950</a:t>
                      </a:r>
                    </a:p>
                  </a:txBody>
                  <a:tcPr/>
                </a:tc>
                <a:tc>
                  <a:txBody>
                    <a:bodyPr/>
                    <a:lstStyle/>
                    <a:p>
                      <a:pPr algn="ctr"/>
                      <a:r>
                        <a:rPr lang="en-US" sz="2000" dirty="0"/>
                        <a:t>6</a:t>
                      </a:r>
                    </a:p>
                  </a:txBody>
                  <a:tcPr/>
                </a:tc>
                <a:tc>
                  <a:txBody>
                    <a:bodyPr/>
                    <a:lstStyle/>
                    <a:p>
                      <a:pPr algn="ctr"/>
                      <a:r>
                        <a:rPr lang="en-US" sz="2000" dirty="0"/>
                        <a:t>0.9</a:t>
                      </a:r>
                    </a:p>
                  </a:txBody>
                  <a:tcPr/>
                </a:tc>
                <a:tc>
                  <a:txBody>
                    <a:bodyPr/>
                    <a:lstStyle/>
                    <a:p>
                      <a:pPr algn="ctr"/>
                      <a:r>
                        <a:rPr lang="en-US" sz="2000" dirty="0"/>
                        <a:t>6.9</a:t>
                      </a:r>
                    </a:p>
                  </a:txBody>
                  <a:tcPr/>
                </a:tc>
                <a:tc>
                  <a:txBody>
                    <a:bodyPr/>
                    <a:lstStyle/>
                    <a:p>
                      <a:pPr algn="ctr"/>
                      <a:r>
                        <a:rPr lang="en-US" sz="2000" dirty="0"/>
                        <a:t>0.30</a:t>
                      </a:r>
                    </a:p>
                  </a:txBody>
                  <a:tcPr/>
                </a:tc>
                <a:extLst>
                  <a:ext uri="{0D108BD9-81ED-4DB2-BD59-A6C34878D82A}">
                    <a16:rowId xmlns:a16="http://schemas.microsoft.com/office/drawing/2014/main" val="198193002"/>
                  </a:ext>
                </a:extLst>
              </a:tr>
              <a:tr h="343542">
                <a:tc>
                  <a:txBody>
                    <a:bodyPr/>
                    <a:lstStyle/>
                    <a:p>
                      <a:r>
                        <a:rPr lang="en-US" sz="2000" b="1" i="1" dirty="0"/>
                        <a:t>Average</a:t>
                      </a:r>
                    </a:p>
                  </a:txBody>
                  <a:tcPr/>
                </a:tc>
                <a:tc>
                  <a:txBody>
                    <a:bodyPr/>
                    <a:lstStyle/>
                    <a:p>
                      <a:pPr algn="ctr"/>
                      <a:r>
                        <a:rPr lang="en-US" sz="2000" b="1" i="1" dirty="0"/>
                        <a:t>788</a:t>
                      </a:r>
                    </a:p>
                  </a:txBody>
                  <a:tcPr/>
                </a:tc>
                <a:tc>
                  <a:txBody>
                    <a:bodyPr/>
                    <a:lstStyle/>
                    <a:p>
                      <a:pPr algn="ctr"/>
                      <a:r>
                        <a:rPr lang="en-US" sz="2000" b="1" i="1" dirty="0"/>
                        <a:t>8</a:t>
                      </a:r>
                    </a:p>
                  </a:txBody>
                  <a:tcPr/>
                </a:tc>
                <a:tc>
                  <a:txBody>
                    <a:bodyPr/>
                    <a:lstStyle/>
                    <a:p>
                      <a:pPr algn="ctr"/>
                      <a:r>
                        <a:rPr lang="en-US" sz="2000" b="1" i="1" dirty="0"/>
                        <a:t>1.3</a:t>
                      </a:r>
                    </a:p>
                  </a:txBody>
                  <a:tcPr/>
                </a:tc>
                <a:tc>
                  <a:txBody>
                    <a:bodyPr/>
                    <a:lstStyle/>
                    <a:p>
                      <a:pPr algn="ctr"/>
                      <a:r>
                        <a:rPr lang="en-US" sz="2000" b="1" i="1" dirty="0"/>
                        <a:t>6.9</a:t>
                      </a:r>
                    </a:p>
                  </a:txBody>
                  <a:tcPr/>
                </a:tc>
                <a:tc>
                  <a:txBody>
                    <a:bodyPr/>
                    <a:lstStyle/>
                    <a:p>
                      <a:pPr algn="ctr"/>
                      <a:r>
                        <a:rPr lang="en-US" sz="2000" b="1" i="1" dirty="0"/>
                        <a:t>0.21</a:t>
                      </a:r>
                    </a:p>
                  </a:txBody>
                  <a:tcPr/>
                </a:tc>
                <a:extLst>
                  <a:ext uri="{0D108BD9-81ED-4DB2-BD59-A6C34878D82A}">
                    <a16:rowId xmlns:a16="http://schemas.microsoft.com/office/drawing/2014/main" val="2885559202"/>
                  </a:ext>
                </a:extLst>
              </a:tr>
            </a:tbl>
          </a:graphicData>
        </a:graphic>
      </p:graphicFrame>
      <p:sp>
        <p:nvSpPr>
          <p:cNvPr id="6" name="Content Placeholder 8">
            <a:extLst>
              <a:ext uri="{FF2B5EF4-FFF2-40B4-BE49-F238E27FC236}">
                <a16:creationId xmlns:a16="http://schemas.microsoft.com/office/drawing/2014/main" id="{CA87EBB1-A11D-4E0A-8E5A-1AC6C647EE6E}"/>
              </a:ext>
            </a:extLst>
          </p:cNvPr>
          <p:cNvSpPr txBox="1">
            <a:spLocks/>
          </p:cNvSpPr>
          <p:nvPr/>
        </p:nvSpPr>
        <p:spPr>
          <a:xfrm>
            <a:off x="5498457" y="917346"/>
            <a:ext cx="6952258" cy="57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Ten samples were collected and evaluated</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784887" y="1838767"/>
            <a:ext cx="3854961" cy="962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Warmwater Habitat has five numeric criteria</a:t>
            </a:r>
          </a:p>
        </p:txBody>
      </p:sp>
      <p:graphicFrame>
        <p:nvGraphicFramePr>
          <p:cNvPr id="3" name="Table 2">
            <a:extLst>
              <a:ext uri="{FF2B5EF4-FFF2-40B4-BE49-F238E27FC236}">
                <a16:creationId xmlns:a16="http://schemas.microsoft.com/office/drawing/2014/main" id="{025EFE22-0C98-4625-A944-DA9D3CC4478F}"/>
              </a:ext>
            </a:extLst>
          </p:cNvPr>
          <p:cNvGraphicFramePr>
            <a:graphicFrameLocks noGrp="1"/>
          </p:cNvGraphicFramePr>
          <p:nvPr>
            <p:extLst>
              <p:ext uri="{D42A27DB-BD31-4B8C-83A1-F6EECF244321}">
                <p14:modId xmlns:p14="http://schemas.microsoft.com/office/powerpoint/2010/main" val="2000235728"/>
              </p:ext>
            </p:extLst>
          </p:nvPr>
        </p:nvGraphicFramePr>
        <p:xfrm>
          <a:off x="234462" y="3098042"/>
          <a:ext cx="5429359" cy="2842614"/>
        </p:xfrm>
        <a:graphic>
          <a:graphicData uri="http://schemas.openxmlformats.org/drawingml/2006/table">
            <a:tbl>
              <a:tblPr firstRow="1" bandRow="1">
                <a:tableStyleId>{073A0DAA-6AF3-43AB-8588-CEC1D06C72B9}</a:tableStyleId>
              </a:tblPr>
              <a:tblGrid>
                <a:gridCol w="1254841">
                  <a:extLst>
                    <a:ext uri="{9D8B030D-6E8A-4147-A177-3AD203B41FA5}">
                      <a16:colId xmlns:a16="http://schemas.microsoft.com/office/drawing/2014/main" val="3010375705"/>
                    </a:ext>
                  </a:extLst>
                </a:gridCol>
                <a:gridCol w="770298">
                  <a:extLst>
                    <a:ext uri="{9D8B030D-6E8A-4147-A177-3AD203B41FA5}">
                      <a16:colId xmlns:a16="http://schemas.microsoft.com/office/drawing/2014/main" val="3279741096"/>
                    </a:ext>
                  </a:extLst>
                </a:gridCol>
                <a:gridCol w="757873">
                  <a:extLst>
                    <a:ext uri="{9D8B030D-6E8A-4147-A177-3AD203B41FA5}">
                      <a16:colId xmlns:a16="http://schemas.microsoft.com/office/drawing/2014/main" val="3233693819"/>
                    </a:ext>
                  </a:extLst>
                </a:gridCol>
                <a:gridCol w="733026">
                  <a:extLst>
                    <a:ext uri="{9D8B030D-6E8A-4147-A177-3AD203B41FA5}">
                      <a16:colId xmlns:a16="http://schemas.microsoft.com/office/drawing/2014/main" val="1465863500"/>
                    </a:ext>
                  </a:extLst>
                </a:gridCol>
                <a:gridCol w="906963">
                  <a:extLst>
                    <a:ext uri="{9D8B030D-6E8A-4147-A177-3AD203B41FA5}">
                      <a16:colId xmlns:a16="http://schemas.microsoft.com/office/drawing/2014/main" val="2294615045"/>
                    </a:ext>
                  </a:extLst>
                </a:gridCol>
                <a:gridCol w="1006358">
                  <a:extLst>
                    <a:ext uri="{9D8B030D-6E8A-4147-A177-3AD203B41FA5}">
                      <a16:colId xmlns:a16="http://schemas.microsoft.com/office/drawing/2014/main" val="457922563"/>
                    </a:ext>
                  </a:extLst>
                </a:gridCol>
              </a:tblGrid>
              <a:tr h="473769">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Criterion</a:t>
                      </a:r>
                      <a:endParaRPr lang="en-US" sz="2000" b="1" i="0" u="none" strike="noStrike" dirty="0">
                        <a:solidFill>
                          <a:srgbClr val="FFFFFF"/>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2051033428"/>
                  </a:ext>
                </a:extLst>
              </a:tr>
              <a:tr h="473769">
                <a:tc>
                  <a:txBody>
                    <a:bodyPr/>
                    <a:lstStyle/>
                    <a:p>
                      <a:pPr algn="l" rtl="0" fontAlgn="ctr"/>
                      <a:r>
                        <a:rPr lang="en-US" sz="2000" u="none" strike="noStrike" dirty="0">
                          <a:effectLst/>
                        </a:rPr>
                        <a:t>Cond.</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uS/cm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1,500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340477620"/>
                  </a:ext>
                </a:extLst>
              </a:tr>
              <a:tr h="473769">
                <a:tc>
                  <a:txBody>
                    <a:bodyPr/>
                    <a:lstStyle/>
                    <a:p>
                      <a:pPr algn="l" rtl="0" fontAlgn="ctr"/>
                      <a:r>
                        <a:rPr lang="en-US" sz="2000" u="none" strike="noStrike" dirty="0">
                          <a:effectLst/>
                        </a:rPr>
                        <a:t>DO</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Min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1181031650"/>
                  </a:ext>
                </a:extLst>
              </a:tr>
              <a:tr h="473769">
                <a:tc>
                  <a:txBody>
                    <a:bodyPr/>
                    <a:lstStyle/>
                    <a:p>
                      <a:pPr algn="l" rtl="0" fontAlgn="ctr"/>
                      <a:r>
                        <a:rPr lang="en-US" sz="2000" u="none" strike="noStrike" dirty="0">
                          <a:effectLst/>
                        </a:rPr>
                        <a:t>Nitrate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Avg</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3311993705"/>
                  </a:ext>
                </a:extLst>
              </a:tr>
              <a:tr h="473769">
                <a:tc>
                  <a:txBody>
                    <a:bodyPr/>
                    <a:lstStyle/>
                    <a:p>
                      <a:pPr algn="l" rtl="0" fontAlgn="ctr"/>
                      <a:r>
                        <a:rPr lang="en-US" sz="2000" b="0" i="0" u="none" strike="noStrike" dirty="0">
                          <a:solidFill>
                            <a:srgbClr val="000000"/>
                          </a:solidFill>
                          <a:effectLst/>
                          <a:latin typeface="Calibri" panose="020F0502020204030204" pitchFamily="34" charset="0"/>
                        </a:rPr>
                        <a:t>pH</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SU</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Range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Inst.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6.5 – 9.0</a:t>
                      </a:r>
                    </a:p>
                  </a:txBody>
                  <a:tcPr marL="7124" marR="7124" marT="7124" marB="0" anchor="ctr"/>
                </a:tc>
                <a:extLst>
                  <a:ext uri="{0D108BD9-81ED-4DB2-BD59-A6C34878D82A}">
                    <a16:rowId xmlns:a16="http://schemas.microsoft.com/office/drawing/2014/main" val="4126173822"/>
                  </a:ext>
                </a:extLst>
              </a:tr>
              <a:tr h="473769">
                <a:tc>
                  <a:txBody>
                    <a:bodyPr/>
                    <a:lstStyle/>
                    <a:p>
                      <a:pPr algn="l" rtl="0" fontAlgn="ctr"/>
                      <a:r>
                        <a:rPr lang="en-US" sz="2000" b="0" i="0" u="none" strike="noStrike" dirty="0">
                          <a:solidFill>
                            <a:srgbClr val="000000"/>
                          </a:solidFill>
                          <a:effectLst/>
                          <a:latin typeface="Calibri" panose="020F0502020204030204" pitchFamily="34" charset="0"/>
                        </a:rPr>
                        <a:t>TP</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Max</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Avg.</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0.3</a:t>
                      </a:r>
                    </a:p>
                  </a:txBody>
                  <a:tcPr marL="7124" marR="7124" marT="7124" marB="0" anchor="ctr"/>
                </a:tc>
                <a:extLst>
                  <a:ext uri="{0D108BD9-81ED-4DB2-BD59-A6C34878D82A}">
                    <a16:rowId xmlns:a16="http://schemas.microsoft.com/office/drawing/2014/main" val="2845876420"/>
                  </a:ext>
                </a:extLst>
              </a:tr>
            </a:tbl>
          </a:graphicData>
        </a:graphic>
      </p:graphicFrame>
    </p:spTree>
    <p:extLst>
      <p:ext uri="{BB962C8B-B14F-4D97-AF65-F5344CB8AC3E}">
        <p14:creationId xmlns:p14="http://schemas.microsoft.com/office/powerpoint/2010/main" val="301974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C1E5-CA0E-4237-920E-AB1E4A6F7FA0}"/>
              </a:ext>
            </a:extLst>
          </p:cNvPr>
          <p:cNvSpPr>
            <a:spLocks noGrp="1"/>
          </p:cNvSpPr>
          <p:nvPr>
            <p:ph type="title"/>
          </p:nvPr>
        </p:nvSpPr>
        <p:spPr>
          <a:xfrm>
            <a:off x="0" y="365125"/>
            <a:ext cx="12192000" cy="1325563"/>
          </a:xfrm>
        </p:spPr>
        <p:txBody>
          <a:bodyPr>
            <a:normAutofit/>
          </a:bodyPr>
          <a:lstStyle/>
          <a:p>
            <a:r>
              <a:rPr lang="en-US" sz="4800" dirty="0"/>
              <a:t>Salamander Creek: Use Support Summary </a:t>
            </a:r>
          </a:p>
        </p:txBody>
      </p:sp>
      <p:graphicFrame>
        <p:nvGraphicFramePr>
          <p:cNvPr id="4" name="Content Placeholder 3">
            <a:extLst>
              <a:ext uri="{FF2B5EF4-FFF2-40B4-BE49-F238E27FC236}">
                <a16:creationId xmlns:a16="http://schemas.microsoft.com/office/drawing/2014/main" id="{96EA1DD5-F1F8-4AA5-90E7-A4F65115B198}"/>
              </a:ext>
            </a:extLst>
          </p:cNvPr>
          <p:cNvGraphicFramePr>
            <a:graphicFrameLocks noGrp="1"/>
          </p:cNvGraphicFramePr>
          <p:nvPr>
            <p:ph idx="1"/>
            <p:extLst>
              <p:ext uri="{D42A27DB-BD31-4B8C-83A1-F6EECF244321}">
                <p14:modId xmlns:p14="http://schemas.microsoft.com/office/powerpoint/2010/main" val="2061986127"/>
              </p:ext>
            </p:extLst>
          </p:nvPr>
        </p:nvGraphicFramePr>
        <p:xfrm>
          <a:off x="136476" y="1690687"/>
          <a:ext cx="11946340" cy="4361895"/>
        </p:xfrm>
        <a:graphic>
          <a:graphicData uri="http://schemas.openxmlformats.org/drawingml/2006/table">
            <a:tbl>
              <a:tblPr firstRow="1" bandRow="1">
                <a:tableStyleId>{073A0DAA-6AF3-43AB-8588-CEC1D06C72B9}</a:tableStyleId>
              </a:tblPr>
              <a:tblGrid>
                <a:gridCol w="4094330">
                  <a:extLst>
                    <a:ext uri="{9D8B030D-6E8A-4147-A177-3AD203B41FA5}">
                      <a16:colId xmlns:a16="http://schemas.microsoft.com/office/drawing/2014/main" val="3047837545"/>
                    </a:ext>
                  </a:extLst>
                </a:gridCol>
                <a:gridCol w="2538278">
                  <a:extLst>
                    <a:ext uri="{9D8B030D-6E8A-4147-A177-3AD203B41FA5}">
                      <a16:colId xmlns:a16="http://schemas.microsoft.com/office/drawing/2014/main" val="1481301653"/>
                    </a:ext>
                  </a:extLst>
                </a:gridCol>
                <a:gridCol w="5313732">
                  <a:extLst>
                    <a:ext uri="{9D8B030D-6E8A-4147-A177-3AD203B41FA5}">
                      <a16:colId xmlns:a16="http://schemas.microsoft.com/office/drawing/2014/main" val="2533153842"/>
                    </a:ext>
                  </a:extLst>
                </a:gridCol>
              </a:tblGrid>
              <a:tr h="742765">
                <a:tc>
                  <a:txBody>
                    <a:bodyPr/>
                    <a:lstStyle/>
                    <a:p>
                      <a:r>
                        <a:rPr lang="en-US" sz="3200" dirty="0"/>
                        <a:t>Designated Use</a:t>
                      </a:r>
                    </a:p>
                  </a:txBody>
                  <a:tcPr/>
                </a:tc>
                <a:tc>
                  <a:txBody>
                    <a:bodyPr/>
                    <a:lstStyle/>
                    <a:p>
                      <a:r>
                        <a:rPr lang="en-US" sz="3200" dirty="0"/>
                        <a:t>Use Support</a:t>
                      </a:r>
                    </a:p>
                  </a:txBody>
                  <a:tcPr/>
                </a:tc>
                <a:tc>
                  <a:txBody>
                    <a:bodyPr/>
                    <a:lstStyle/>
                    <a:p>
                      <a:r>
                        <a:rPr lang="en-US" sz="3200" dirty="0"/>
                        <a:t>Probable Cause of Impairment</a:t>
                      </a:r>
                    </a:p>
                  </a:txBody>
                  <a:tcPr/>
                </a:tc>
                <a:extLst>
                  <a:ext uri="{0D108BD9-81ED-4DB2-BD59-A6C34878D82A}">
                    <a16:rowId xmlns:a16="http://schemas.microsoft.com/office/drawing/2014/main" val="644373536"/>
                  </a:ext>
                </a:extLst>
              </a:tr>
              <a:tr h="742765">
                <a:tc>
                  <a:txBody>
                    <a:bodyPr/>
                    <a:lstStyle/>
                    <a:p>
                      <a:r>
                        <a:rPr lang="en-US" sz="3200" dirty="0"/>
                        <a:t>Aquatic Life Other Than Fish</a:t>
                      </a:r>
                    </a:p>
                  </a:txBody>
                  <a:tcPr/>
                </a:tc>
                <a:tc>
                  <a:txBody>
                    <a:bodyPr/>
                    <a:lstStyle/>
                    <a:p>
                      <a:r>
                        <a:rPr lang="en-US" sz="3200" dirty="0"/>
                        <a:t>Not</a:t>
                      </a:r>
                    </a:p>
                  </a:txBody>
                  <a:tcPr/>
                </a:tc>
                <a:tc>
                  <a:txBody>
                    <a:bodyPr/>
                    <a:lstStyle/>
                    <a:p>
                      <a:r>
                        <a:rPr lang="en-US" sz="3200" dirty="0"/>
                        <a:t>Conductivity and Total Phosphorus</a:t>
                      </a:r>
                    </a:p>
                  </a:txBody>
                  <a:tcPr/>
                </a:tc>
                <a:extLst>
                  <a:ext uri="{0D108BD9-81ED-4DB2-BD59-A6C34878D82A}">
                    <a16:rowId xmlns:a16="http://schemas.microsoft.com/office/drawing/2014/main" val="3164117754"/>
                  </a:ext>
                </a:extLst>
              </a:tr>
              <a:tr h="742765">
                <a:tc>
                  <a:txBody>
                    <a:bodyPr/>
                    <a:lstStyle/>
                    <a:p>
                      <a:r>
                        <a:rPr lang="en-US" sz="3200" dirty="0"/>
                        <a:t>Irrigation Water Supply</a:t>
                      </a:r>
                    </a:p>
                  </a:txBody>
                  <a:tcPr/>
                </a:tc>
                <a:tc>
                  <a:txBody>
                    <a:bodyPr/>
                    <a:lstStyle/>
                    <a:p>
                      <a:r>
                        <a:rPr lang="en-US" sz="3200" dirty="0"/>
                        <a:t>Full</a:t>
                      </a:r>
                    </a:p>
                  </a:txBody>
                  <a:tcPr/>
                </a:tc>
                <a:tc>
                  <a:txBody>
                    <a:bodyPr/>
                    <a:lstStyle/>
                    <a:p>
                      <a:r>
                        <a:rPr lang="en-US" sz="3200" dirty="0"/>
                        <a:t>--</a:t>
                      </a:r>
                    </a:p>
                  </a:txBody>
                  <a:tcPr/>
                </a:tc>
                <a:extLst>
                  <a:ext uri="{0D108BD9-81ED-4DB2-BD59-A6C34878D82A}">
                    <a16:rowId xmlns:a16="http://schemas.microsoft.com/office/drawing/2014/main" val="497566088"/>
                  </a:ext>
                </a:extLst>
              </a:tr>
              <a:tr h="742765">
                <a:tc>
                  <a:txBody>
                    <a:bodyPr/>
                    <a:lstStyle/>
                    <a:p>
                      <a:r>
                        <a:rPr lang="en-US" sz="3200" dirty="0"/>
                        <a:t>Public Drinking Water Supply</a:t>
                      </a:r>
                    </a:p>
                  </a:txBody>
                  <a:tcPr/>
                </a:tc>
                <a:tc>
                  <a:txBody>
                    <a:bodyPr/>
                    <a:lstStyle/>
                    <a:p>
                      <a:r>
                        <a:rPr lang="en-US" sz="3200" dirty="0"/>
                        <a:t>Full</a:t>
                      </a:r>
                    </a:p>
                  </a:txBody>
                  <a:tcPr/>
                </a:tc>
                <a:tc>
                  <a:txBody>
                    <a:bodyPr/>
                    <a:lstStyle/>
                    <a:p>
                      <a:r>
                        <a:rPr lang="en-US" sz="3200" dirty="0"/>
                        <a:t>--</a:t>
                      </a:r>
                    </a:p>
                  </a:txBody>
                  <a:tcPr/>
                </a:tc>
                <a:extLst>
                  <a:ext uri="{0D108BD9-81ED-4DB2-BD59-A6C34878D82A}">
                    <a16:rowId xmlns:a16="http://schemas.microsoft.com/office/drawing/2014/main" val="1512989703"/>
                  </a:ext>
                </a:extLst>
              </a:tr>
              <a:tr h="742765">
                <a:tc>
                  <a:txBody>
                    <a:bodyPr/>
                    <a:lstStyle/>
                    <a:p>
                      <a:r>
                        <a:rPr lang="en-US" sz="3200" dirty="0"/>
                        <a:t>Warmwater Habitat</a:t>
                      </a:r>
                    </a:p>
                  </a:txBody>
                  <a:tcPr/>
                </a:tc>
                <a:tc>
                  <a:txBody>
                    <a:bodyPr/>
                    <a:lstStyle/>
                    <a:p>
                      <a:r>
                        <a:rPr lang="en-US" sz="3200" dirty="0"/>
                        <a:t>Not</a:t>
                      </a:r>
                    </a:p>
                  </a:txBody>
                  <a:tcPr/>
                </a:tc>
                <a:tc>
                  <a:txBody>
                    <a:bodyPr/>
                    <a:lstStyle/>
                    <a:p>
                      <a:r>
                        <a:rPr lang="en-US" sz="3200" dirty="0"/>
                        <a:t>Nitrate</a:t>
                      </a:r>
                    </a:p>
                  </a:txBody>
                  <a:tcPr/>
                </a:tc>
                <a:extLst>
                  <a:ext uri="{0D108BD9-81ED-4DB2-BD59-A6C34878D82A}">
                    <a16:rowId xmlns:a16="http://schemas.microsoft.com/office/drawing/2014/main" val="985856697"/>
                  </a:ext>
                </a:extLst>
              </a:tr>
            </a:tbl>
          </a:graphicData>
        </a:graphic>
      </p:graphicFrame>
    </p:spTree>
    <p:extLst>
      <p:ext uri="{BB962C8B-B14F-4D97-AF65-F5344CB8AC3E}">
        <p14:creationId xmlns:p14="http://schemas.microsoft.com/office/powerpoint/2010/main" val="313118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7663-18A8-43DB-B68A-3B0967E2A697}"/>
              </a:ext>
            </a:extLst>
          </p:cNvPr>
          <p:cNvSpPr>
            <a:spLocks noGrp="1"/>
          </p:cNvSpPr>
          <p:nvPr>
            <p:ph type="title"/>
          </p:nvPr>
        </p:nvSpPr>
        <p:spPr>
          <a:xfrm>
            <a:off x="688075" y="474308"/>
            <a:ext cx="10515600" cy="1325563"/>
          </a:xfrm>
        </p:spPr>
        <p:txBody>
          <a:bodyPr/>
          <a:lstStyle/>
          <a:p>
            <a:r>
              <a:rPr lang="en-US" b="1" dirty="0"/>
              <a:t>What might be the next steps?</a:t>
            </a:r>
          </a:p>
        </p:txBody>
      </p:sp>
      <p:sp>
        <p:nvSpPr>
          <p:cNvPr id="3" name="Content Placeholder 2">
            <a:extLst>
              <a:ext uri="{FF2B5EF4-FFF2-40B4-BE49-F238E27FC236}">
                <a16:creationId xmlns:a16="http://schemas.microsoft.com/office/drawing/2014/main" id="{E9999478-6BF6-45F8-BD70-C609F1A07AB4}"/>
              </a:ext>
            </a:extLst>
          </p:cNvPr>
          <p:cNvSpPr>
            <a:spLocks noGrp="1"/>
          </p:cNvSpPr>
          <p:nvPr>
            <p:ph idx="1"/>
          </p:nvPr>
        </p:nvSpPr>
        <p:spPr>
          <a:xfrm>
            <a:off x="334370" y="1967291"/>
            <a:ext cx="11523260" cy="4662062"/>
          </a:xfrm>
        </p:spPr>
        <p:txBody>
          <a:bodyPr>
            <a:normAutofit/>
          </a:bodyPr>
          <a:lstStyle/>
          <a:p>
            <a:r>
              <a:rPr lang="en-US" sz="3600" dirty="0"/>
              <a:t>Two waterbody uses are not met:</a:t>
            </a:r>
          </a:p>
          <a:p>
            <a:pPr lvl="1"/>
            <a:r>
              <a:rPr lang="en-US" sz="3200" b="1" dirty="0"/>
              <a:t>Aquatic Life Other Than Fish </a:t>
            </a:r>
            <a:r>
              <a:rPr lang="en-US" sz="3200" dirty="0"/>
              <a:t>– </a:t>
            </a:r>
            <a:r>
              <a:rPr lang="en-US" sz="3200" u="sng" dirty="0"/>
              <a:t>Conductivity</a:t>
            </a:r>
            <a:r>
              <a:rPr lang="en-US" sz="3200" dirty="0"/>
              <a:t> and </a:t>
            </a:r>
            <a:r>
              <a:rPr lang="en-US" sz="3200" u="sng" dirty="0"/>
              <a:t>total phosphorus</a:t>
            </a:r>
            <a:r>
              <a:rPr lang="en-US" sz="3200" dirty="0"/>
              <a:t> criteria were not met </a:t>
            </a:r>
          </a:p>
          <a:p>
            <a:pPr lvl="1"/>
            <a:r>
              <a:rPr lang="en-US" sz="3200" b="1" dirty="0"/>
              <a:t>Warmwater Habitat </a:t>
            </a:r>
            <a:r>
              <a:rPr lang="en-US" sz="3200" dirty="0"/>
              <a:t>– </a:t>
            </a:r>
            <a:r>
              <a:rPr lang="en-US" sz="3200" u="sng" dirty="0"/>
              <a:t>Nitrate </a:t>
            </a:r>
            <a:r>
              <a:rPr lang="en-US" sz="3200" dirty="0"/>
              <a:t>criterion was not met</a:t>
            </a:r>
          </a:p>
          <a:p>
            <a:r>
              <a:rPr lang="en-US" sz="3600" dirty="0"/>
              <a:t>What should the tribe consider as next steps for:</a:t>
            </a:r>
          </a:p>
          <a:p>
            <a:pPr lvl="1"/>
            <a:r>
              <a:rPr lang="en-US" sz="3200" dirty="0"/>
              <a:t>Monitoring strategy – Any changes/refinements needed?</a:t>
            </a:r>
          </a:p>
          <a:p>
            <a:pPr lvl="1"/>
            <a:r>
              <a:rPr lang="en-US" sz="3200" dirty="0"/>
              <a:t>Assessing impairment parameters – What should they look for?</a:t>
            </a:r>
          </a:p>
          <a:p>
            <a:endParaRPr lang="en-US" sz="3600" dirty="0"/>
          </a:p>
        </p:txBody>
      </p:sp>
    </p:spTree>
    <p:extLst>
      <p:ext uri="{BB962C8B-B14F-4D97-AF65-F5344CB8AC3E}">
        <p14:creationId xmlns:p14="http://schemas.microsoft.com/office/powerpoint/2010/main" val="5550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8771-0B35-4738-ADB8-7AC690E78A90}"/>
              </a:ext>
            </a:extLst>
          </p:cNvPr>
          <p:cNvSpPr>
            <a:spLocks noGrp="1"/>
          </p:cNvSpPr>
          <p:nvPr>
            <p:ph type="title"/>
          </p:nvPr>
        </p:nvSpPr>
        <p:spPr/>
        <p:txBody>
          <a:bodyPr>
            <a:normAutofit/>
          </a:bodyPr>
          <a:lstStyle/>
          <a:p>
            <a:pPr algn="ctr"/>
            <a:r>
              <a:rPr lang="en-US" sz="6000" dirty="0"/>
              <a:t>SMALL GROUP EXERCISE</a:t>
            </a:r>
          </a:p>
        </p:txBody>
      </p:sp>
      <p:sp>
        <p:nvSpPr>
          <p:cNvPr id="3" name="Content Placeholder 2">
            <a:extLst>
              <a:ext uri="{FF2B5EF4-FFF2-40B4-BE49-F238E27FC236}">
                <a16:creationId xmlns:a16="http://schemas.microsoft.com/office/drawing/2014/main" id="{AE9683C5-E4B0-48C1-B8C0-9FA4FE3E21ED}"/>
              </a:ext>
            </a:extLst>
          </p:cNvPr>
          <p:cNvSpPr>
            <a:spLocks noGrp="1"/>
          </p:cNvSpPr>
          <p:nvPr>
            <p:ph idx="1"/>
          </p:nvPr>
        </p:nvSpPr>
        <p:spPr>
          <a:xfrm>
            <a:off x="1280615" y="1880216"/>
            <a:ext cx="10515600" cy="4351338"/>
          </a:xfrm>
        </p:spPr>
        <p:txBody>
          <a:bodyPr>
            <a:normAutofit/>
          </a:bodyPr>
          <a:lstStyle/>
          <a:p>
            <a:r>
              <a:rPr lang="en-US" sz="3600" dirty="0"/>
              <a:t>Break into small groups of 3 to 5 people</a:t>
            </a:r>
          </a:p>
          <a:p>
            <a:r>
              <a:rPr lang="en-US" sz="3600" dirty="0"/>
              <a:t>Review the handouts and questions for Slides 21 – 33 </a:t>
            </a:r>
          </a:p>
          <a:p>
            <a:r>
              <a:rPr lang="en-US" sz="3600" dirty="0"/>
              <a:t>Answer the numbered questions on the handout</a:t>
            </a:r>
          </a:p>
          <a:p>
            <a:r>
              <a:rPr lang="en-US" sz="3600" dirty="0"/>
              <a:t>Reconvene in 30-45 minutes</a:t>
            </a:r>
          </a:p>
          <a:p>
            <a:r>
              <a:rPr lang="en-US" sz="3600" dirty="0"/>
              <a:t>Discuss your answers with the large group</a:t>
            </a:r>
          </a:p>
        </p:txBody>
      </p:sp>
    </p:spTree>
    <p:extLst>
      <p:ext uri="{BB962C8B-B14F-4D97-AF65-F5344CB8AC3E}">
        <p14:creationId xmlns:p14="http://schemas.microsoft.com/office/powerpoint/2010/main" val="221211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634A1B-7E9C-48FD-AA30-05464F25CC66}"/>
              </a:ext>
            </a:extLst>
          </p:cNvPr>
          <p:cNvSpPr>
            <a:spLocks noGrp="1"/>
          </p:cNvSpPr>
          <p:nvPr>
            <p:ph type="title"/>
          </p:nvPr>
        </p:nvSpPr>
        <p:spPr>
          <a:xfrm>
            <a:off x="517357" y="0"/>
            <a:ext cx="10515600" cy="1495759"/>
          </a:xfrm>
        </p:spPr>
        <p:txBody>
          <a:bodyPr>
            <a:normAutofit/>
          </a:bodyPr>
          <a:lstStyle/>
          <a:p>
            <a:r>
              <a:rPr lang="en-US" sz="8000" b="1" dirty="0"/>
              <a:t>Note to Instructor:</a:t>
            </a:r>
            <a:endParaRPr lang="en-US" i="1" u="sng" dirty="0"/>
          </a:p>
        </p:txBody>
      </p:sp>
      <p:sp>
        <p:nvSpPr>
          <p:cNvPr id="2" name="Content Placeholder 1">
            <a:extLst>
              <a:ext uri="{FF2B5EF4-FFF2-40B4-BE49-F238E27FC236}">
                <a16:creationId xmlns:a16="http://schemas.microsoft.com/office/drawing/2014/main" id="{8E12505D-5668-4F33-8B43-406F8B2CD686}"/>
              </a:ext>
            </a:extLst>
          </p:cNvPr>
          <p:cNvSpPr>
            <a:spLocks noGrp="1"/>
          </p:cNvSpPr>
          <p:nvPr>
            <p:ph idx="1"/>
          </p:nvPr>
        </p:nvSpPr>
        <p:spPr>
          <a:xfrm>
            <a:off x="362952" y="1684421"/>
            <a:ext cx="11466096" cy="4924926"/>
          </a:xfrm>
        </p:spPr>
        <p:txBody>
          <a:bodyPr>
            <a:normAutofit fontScale="92500" lnSpcReduction="10000"/>
          </a:bodyPr>
          <a:lstStyle/>
          <a:p>
            <a:r>
              <a:rPr lang="en-US" sz="3200" dirty="0"/>
              <a:t>Module is designed as a classroom presentation for Slides 1 – 20</a:t>
            </a:r>
          </a:p>
          <a:p>
            <a:r>
              <a:rPr lang="en-US" sz="3200" dirty="0"/>
              <a:t>Remainder of module includes two group exercises</a:t>
            </a:r>
          </a:p>
          <a:p>
            <a:r>
              <a:rPr lang="en-US" sz="3200" dirty="0"/>
              <a:t>Print Slides 21 through 33, and Slides 35-36 for the two group exercises*</a:t>
            </a:r>
          </a:p>
          <a:p>
            <a:r>
              <a:rPr lang="en-US" sz="3200" dirty="0"/>
              <a:t>Hand out Slides 21-33 to the attendees first.</a:t>
            </a:r>
          </a:p>
          <a:p>
            <a:r>
              <a:rPr lang="en-US" sz="3200" dirty="0"/>
              <a:t>Hand out Slides 35-36 </a:t>
            </a:r>
            <a:r>
              <a:rPr lang="en-US" sz="3200" u="sng" dirty="0"/>
              <a:t>after</a:t>
            </a:r>
            <a:r>
              <a:rPr lang="en-US" sz="3200" dirty="0"/>
              <a:t> the first group exercise.</a:t>
            </a:r>
          </a:p>
          <a:p>
            <a:endParaRPr lang="en-US" sz="3200" dirty="0"/>
          </a:p>
          <a:p>
            <a:pPr marL="0" indent="0" algn="ctr">
              <a:buNone/>
            </a:pPr>
            <a:r>
              <a:rPr lang="en-US" sz="3200" i="1" dirty="0"/>
              <a:t>*Print as </a:t>
            </a:r>
            <a:r>
              <a:rPr lang="en-US" sz="3200" i="1" u="sng" dirty="0"/>
              <a:t>Slides With Notes</a:t>
            </a:r>
            <a:br>
              <a:rPr lang="en-US" sz="3200" u="sng" dirty="0"/>
            </a:br>
            <a:br>
              <a:rPr lang="en-US" sz="3200" u="sng" dirty="0"/>
            </a:br>
            <a:r>
              <a:rPr lang="en-US" sz="3200" i="1" u="sng" dirty="0"/>
              <a:t>Answers to Numbered Question Begin on Slide #43</a:t>
            </a:r>
            <a:endParaRPr lang="en-US" sz="3200" dirty="0"/>
          </a:p>
        </p:txBody>
      </p:sp>
    </p:spTree>
    <p:extLst>
      <p:ext uri="{BB962C8B-B14F-4D97-AF65-F5344CB8AC3E}">
        <p14:creationId xmlns:p14="http://schemas.microsoft.com/office/powerpoint/2010/main" val="303530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634A1B-7E9C-48FD-AA30-05464F25CC66}"/>
              </a:ext>
            </a:extLst>
          </p:cNvPr>
          <p:cNvSpPr>
            <a:spLocks noGrp="1"/>
          </p:cNvSpPr>
          <p:nvPr>
            <p:ph type="title"/>
          </p:nvPr>
        </p:nvSpPr>
        <p:spPr>
          <a:xfrm>
            <a:off x="797257" y="719967"/>
            <a:ext cx="10803340" cy="5134923"/>
          </a:xfrm>
        </p:spPr>
        <p:txBody>
          <a:bodyPr>
            <a:normAutofit fontScale="90000"/>
          </a:bodyPr>
          <a:lstStyle/>
          <a:p>
            <a:pPr algn="ctr"/>
            <a:r>
              <a:rPr lang="en-US" sz="8000" b="1" dirty="0"/>
              <a:t>Note to Instructor:</a:t>
            </a:r>
            <a:br>
              <a:rPr lang="en-US" sz="8000" b="1" dirty="0"/>
            </a:br>
            <a:br>
              <a:rPr lang="en-US" dirty="0"/>
            </a:br>
            <a:r>
              <a:rPr lang="en-US" dirty="0"/>
              <a:t>Print Slides 21 through 33, and Slides 35-36.</a:t>
            </a:r>
            <a:br>
              <a:rPr lang="en-US" dirty="0"/>
            </a:br>
            <a:br>
              <a:rPr lang="en-US" dirty="0"/>
            </a:br>
            <a:r>
              <a:rPr lang="en-US" dirty="0"/>
              <a:t>Hand out Slides 21-33 first.</a:t>
            </a:r>
            <a:br>
              <a:rPr lang="en-US" dirty="0"/>
            </a:br>
            <a:br>
              <a:rPr lang="en-US" dirty="0"/>
            </a:br>
            <a:r>
              <a:rPr lang="en-US" dirty="0"/>
              <a:t>Hand out Slides 35-36 </a:t>
            </a:r>
            <a:r>
              <a:rPr lang="en-US" u="sng" dirty="0"/>
              <a:t>After</a:t>
            </a:r>
            <a:r>
              <a:rPr lang="en-US" dirty="0"/>
              <a:t> the first group exercise.</a:t>
            </a:r>
            <a:br>
              <a:rPr lang="en-US" dirty="0"/>
            </a:br>
            <a:br>
              <a:rPr lang="en-US" dirty="0"/>
            </a:br>
            <a:r>
              <a:rPr lang="en-US" dirty="0"/>
              <a:t>Print as </a:t>
            </a:r>
            <a:r>
              <a:rPr lang="en-US" u="sng" dirty="0"/>
              <a:t>Slides With Notes</a:t>
            </a:r>
          </a:p>
        </p:txBody>
      </p:sp>
    </p:spTree>
    <p:extLst>
      <p:ext uri="{BB962C8B-B14F-4D97-AF65-F5344CB8AC3E}">
        <p14:creationId xmlns:p14="http://schemas.microsoft.com/office/powerpoint/2010/main" val="277797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69E5-C3C4-4450-A6EA-A41B621FA22F}"/>
              </a:ext>
            </a:extLst>
          </p:cNvPr>
          <p:cNvSpPr>
            <a:spLocks noGrp="1"/>
          </p:cNvSpPr>
          <p:nvPr>
            <p:ph type="title"/>
          </p:nvPr>
        </p:nvSpPr>
        <p:spPr>
          <a:xfrm>
            <a:off x="838200" y="146756"/>
            <a:ext cx="10515600" cy="1325563"/>
          </a:xfrm>
        </p:spPr>
        <p:txBody>
          <a:bodyPr>
            <a:normAutofit/>
          </a:bodyPr>
          <a:lstStyle/>
          <a:p>
            <a:pPr algn="ctr"/>
            <a:r>
              <a:rPr lang="en-US" sz="4800" dirty="0"/>
              <a:t>Red Brook: Designated Uses</a:t>
            </a:r>
          </a:p>
        </p:txBody>
      </p:sp>
      <p:graphicFrame>
        <p:nvGraphicFramePr>
          <p:cNvPr id="4" name="Content Placeholder 3">
            <a:extLst>
              <a:ext uri="{FF2B5EF4-FFF2-40B4-BE49-F238E27FC236}">
                <a16:creationId xmlns:a16="http://schemas.microsoft.com/office/drawing/2014/main" id="{85F1701C-F1E2-4802-9314-967C74184971}"/>
              </a:ext>
            </a:extLst>
          </p:cNvPr>
          <p:cNvGraphicFramePr>
            <a:graphicFrameLocks noGrp="1"/>
          </p:cNvGraphicFramePr>
          <p:nvPr>
            <p:ph idx="1"/>
            <p:extLst>
              <p:ext uri="{D42A27DB-BD31-4B8C-83A1-F6EECF244321}">
                <p14:modId xmlns:p14="http://schemas.microsoft.com/office/powerpoint/2010/main" val="2072319940"/>
              </p:ext>
            </p:extLst>
          </p:nvPr>
        </p:nvGraphicFramePr>
        <p:xfrm>
          <a:off x="257907" y="1737961"/>
          <a:ext cx="11687908" cy="4632080"/>
        </p:xfrm>
        <a:graphic>
          <a:graphicData uri="http://schemas.openxmlformats.org/drawingml/2006/table">
            <a:tbl>
              <a:tblPr firstRow="1" bandRow="1">
                <a:tableStyleId>{073A0DAA-6AF3-43AB-8588-CEC1D06C72B9}</a:tableStyleId>
              </a:tblPr>
              <a:tblGrid>
                <a:gridCol w="1887416">
                  <a:extLst>
                    <a:ext uri="{9D8B030D-6E8A-4147-A177-3AD203B41FA5}">
                      <a16:colId xmlns:a16="http://schemas.microsoft.com/office/drawing/2014/main" val="1004133240"/>
                    </a:ext>
                  </a:extLst>
                </a:gridCol>
                <a:gridCol w="1570892">
                  <a:extLst>
                    <a:ext uri="{9D8B030D-6E8A-4147-A177-3AD203B41FA5}">
                      <a16:colId xmlns:a16="http://schemas.microsoft.com/office/drawing/2014/main" val="2061945600"/>
                    </a:ext>
                  </a:extLst>
                </a:gridCol>
                <a:gridCol w="1729242">
                  <a:extLst>
                    <a:ext uri="{9D8B030D-6E8A-4147-A177-3AD203B41FA5}">
                      <a16:colId xmlns:a16="http://schemas.microsoft.com/office/drawing/2014/main" val="1580056553"/>
                    </a:ext>
                  </a:extLst>
                </a:gridCol>
                <a:gridCol w="1364776">
                  <a:extLst>
                    <a:ext uri="{9D8B030D-6E8A-4147-A177-3AD203B41FA5}">
                      <a16:colId xmlns:a16="http://schemas.microsoft.com/office/drawing/2014/main" val="2051043210"/>
                    </a:ext>
                  </a:extLst>
                </a:gridCol>
                <a:gridCol w="859809">
                  <a:extLst>
                    <a:ext uri="{9D8B030D-6E8A-4147-A177-3AD203B41FA5}">
                      <a16:colId xmlns:a16="http://schemas.microsoft.com/office/drawing/2014/main" val="1796300443"/>
                    </a:ext>
                  </a:extLst>
                </a:gridCol>
                <a:gridCol w="2238233">
                  <a:extLst>
                    <a:ext uri="{9D8B030D-6E8A-4147-A177-3AD203B41FA5}">
                      <a16:colId xmlns:a16="http://schemas.microsoft.com/office/drawing/2014/main" val="1131892757"/>
                    </a:ext>
                  </a:extLst>
                </a:gridCol>
                <a:gridCol w="2037540">
                  <a:extLst>
                    <a:ext uri="{9D8B030D-6E8A-4147-A177-3AD203B41FA5}">
                      <a16:colId xmlns:a16="http://schemas.microsoft.com/office/drawing/2014/main" val="2960842952"/>
                    </a:ext>
                  </a:extLst>
                </a:gridCol>
              </a:tblGrid>
              <a:tr h="1158020">
                <a:tc>
                  <a:txBody>
                    <a:bodyPr/>
                    <a:lstStyle/>
                    <a:p>
                      <a:r>
                        <a:rPr lang="en-US" sz="2800" dirty="0"/>
                        <a:t>Designated Use</a:t>
                      </a:r>
                    </a:p>
                  </a:txBody>
                  <a:tcPr/>
                </a:tc>
                <a:tc>
                  <a:txBody>
                    <a:bodyPr/>
                    <a:lstStyle/>
                    <a:p>
                      <a:r>
                        <a:rPr lang="en-US" sz="2800" dirty="0"/>
                        <a:t>Bacteria</a:t>
                      </a:r>
                    </a:p>
                  </a:txBody>
                  <a:tcPr/>
                </a:tc>
                <a:tc>
                  <a:txBody>
                    <a:bodyPr/>
                    <a:lstStyle/>
                    <a:p>
                      <a:r>
                        <a:rPr lang="en-US" sz="2800" dirty="0"/>
                        <a:t>Dissolved Oxygen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Metals</a:t>
                      </a:r>
                    </a:p>
                    <a:p>
                      <a:endParaRPr lang="en-US" sz="2800" dirty="0"/>
                    </a:p>
                  </a:txBody>
                  <a:tcPr/>
                </a:tc>
                <a:tc>
                  <a:txBody>
                    <a:bodyPr/>
                    <a:lstStyle/>
                    <a:p>
                      <a:r>
                        <a:rPr lang="en-US" sz="2800" dirty="0"/>
                        <a:t>pH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Temperature</a:t>
                      </a:r>
                    </a:p>
                    <a:p>
                      <a:endParaRPr lang="en-US" sz="2800" dirty="0"/>
                    </a:p>
                  </a:txBody>
                  <a:tcPr/>
                </a:tc>
                <a:tc>
                  <a:txBody>
                    <a:bodyPr/>
                    <a:lstStyle/>
                    <a:p>
                      <a:r>
                        <a:rPr lang="en-US" sz="2800" dirty="0"/>
                        <a:t>Total Phosphorus</a:t>
                      </a:r>
                    </a:p>
                  </a:txBody>
                  <a:tcPr/>
                </a:tc>
                <a:extLst>
                  <a:ext uri="{0D108BD9-81ED-4DB2-BD59-A6C34878D82A}">
                    <a16:rowId xmlns:a16="http://schemas.microsoft.com/office/drawing/2014/main" val="894022339"/>
                  </a:ext>
                </a:extLst>
              </a:tr>
              <a:tr h="1158020">
                <a:tc>
                  <a:txBody>
                    <a:bodyPr/>
                    <a:lstStyle/>
                    <a:p>
                      <a:r>
                        <a:rPr lang="en-US" sz="2800" dirty="0"/>
                        <a:t>Coldwater Habitat</a:t>
                      </a:r>
                    </a:p>
                  </a:txBody>
                  <a:tcPr/>
                </a:tc>
                <a:tc>
                  <a:txBody>
                    <a:bodyPr/>
                    <a:lstStyle/>
                    <a:p>
                      <a:pPr algn="ctr"/>
                      <a:endParaRPr lang="en-US" sz="2800" dirty="0"/>
                    </a:p>
                  </a:txBody>
                  <a:tcPr/>
                </a:tc>
                <a:tc>
                  <a:txBody>
                    <a:bodyPr/>
                    <a:lstStyle/>
                    <a:p>
                      <a:pPr algn="ctr"/>
                      <a:r>
                        <a:rPr lang="en-US" sz="2800" dirty="0"/>
                        <a:t>X</a:t>
                      </a:r>
                    </a:p>
                  </a:txBody>
                  <a:tcPr/>
                </a:tc>
                <a:tc>
                  <a:txBody>
                    <a:bodyPr/>
                    <a:lstStyle/>
                    <a:p>
                      <a:pPr algn="ctr"/>
                      <a:endParaRPr lang="en-US" sz="2800" dirty="0"/>
                    </a:p>
                  </a:txBody>
                  <a:tcPr/>
                </a:tc>
                <a:tc>
                  <a:txBody>
                    <a:bodyPr/>
                    <a:lstStyle/>
                    <a:p>
                      <a:pPr algn="ctr"/>
                      <a:r>
                        <a:rPr lang="en-US" sz="2800" dirty="0"/>
                        <a:t>X</a:t>
                      </a:r>
                    </a:p>
                  </a:txBody>
                  <a:tcPr/>
                </a:tc>
                <a:tc>
                  <a:txBody>
                    <a:bodyPr/>
                    <a:lstStyle/>
                    <a:p>
                      <a:pPr algn="ctr"/>
                      <a:r>
                        <a:rPr lang="en-US" sz="2800" dirty="0"/>
                        <a:t>X</a:t>
                      </a:r>
                    </a:p>
                  </a:txBody>
                  <a:tcPr/>
                </a:tc>
                <a:tc>
                  <a:txBody>
                    <a:bodyPr/>
                    <a:lstStyle/>
                    <a:p>
                      <a:pPr algn="ctr"/>
                      <a:r>
                        <a:rPr lang="en-US" sz="2800" dirty="0"/>
                        <a:t>X</a:t>
                      </a:r>
                    </a:p>
                  </a:txBody>
                  <a:tcPr/>
                </a:tc>
                <a:extLst>
                  <a:ext uri="{0D108BD9-81ED-4DB2-BD59-A6C34878D82A}">
                    <a16:rowId xmlns:a16="http://schemas.microsoft.com/office/drawing/2014/main" val="3409001815"/>
                  </a:ext>
                </a:extLst>
              </a:tr>
              <a:tr h="1680997">
                <a:tc>
                  <a:txBody>
                    <a:bodyPr/>
                    <a:lstStyle/>
                    <a:p>
                      <a:r>
                        <a:rPr lang="en-US" sz="2800" dirty="0"/>
                        <a:t>Livestock Water Supply</a:t>
                      </a:r>
                    </a:p>
                  </a:txBody>
                  <a:tcPr/>
                </a:tc>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a:t>X</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897515460"/>
                  </a:ext>
                </a:extLst>
              </a:tr>
              <a:tr h="635043">
                <a:tc>
                  <a:txBody>
                    <a:bodyPr/>
                    <a:lstStyle/>
                    <a:p>
                      <a:r>
                        <a:rPr lang="en-US" sz="2800" dirty="0"/>
                        <a:t>Recreation</a:t>
                      </a:r>
                    </a:p>
                  </a:txBody>
                  <a:tcPr/>
                </a:tc>
                <a:tc>
                  <a:txBody>
                    <a:bodyPr/>
                    <a:lstStyle/>
                    <a:p>
                      <a:pPr algn="ctr"/>
                      <a:r>
                        <a:rPr lang="en-US" sz="2800" dirty="0"/>
                        <a:t>X</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3120346537"/>
                  </a:ext>
                </a:extLst>
              </a:tr>
            </a:tbl>
          </a:graphicData>
        </a:graphic>
      </p:graphicFrame>
    </p:spTree>
    <p:extLst>
      <p:ext uri="{BB962C8B-B14F-4D97-AF65-F5344CB8AC3E}">
        <p14:creationId xmlns:p14="http://schemas.microsoft.com/office/powerpoint/2010/main" val="82113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46768" y="-297246"/>
            <a:ext cx="10804993" cy="1688386"/>
          </a:xfrm>
        </p:spPr>
        <p:txBody>
          <a:bodyPr>
            <a:normAutofit/>
          </a:bodyPr>
          <a:lstStyle/>
          <a:p>
            <a:r>
              <a:rPr lang="en-US" sz="4800" b="1" dirty="0"/>
              <a:t>Red Brook: Numeric Criteria</a:t>
            </a:r>
            <a:endParaRPr lang="en-US" sz="4800" dirty="0"/>
          </a:p>
        </p:txBody>
      </p:sp>
      <p:sp>
        <p:nvSpPr>
          <p:cNvPr id="9" name="Content Placeholder 2">
            <a:extLst>
              <a:ext uri="{FF2B5EF4-FFF2-40B4-BE49-F238E27FC236}">
                <a16:creationId xmlns:a16="http://schemas.microsoft.com/office/drawing/2014/main" id="{BD6FBFA4-6C96-4E24-87DD-76D91365E13E}"/>
              </a:ext>
            </a:extLst>
          </p:cNvPr>
          <p:cNvSpPr>
            <a:spLocks noGrp="1"/>
          </p:cNvSpPr>
          <p:nvPr>
            <p:ph idx="1"/>
          </p:nvPr>
        </p:nvSpPr>
        <p:spPr>
          <a:xfrm>
            <a:off x="207549" y="1025668"/>
            <a:ext cx="11353800" cy="940153"/>
          </a:xfrm>
        </p:spPr>
        <p:txBody>
          <a:bodyPr>
            <a:noAutofit/>
          </a:bodyPr>
          <a:lstStyle/>
          <a:p>
            <a:pPr marL="0" indent="0" algn="ctr">
              <a:buNone/>
            </a:pPr>
            <a:r>
              <a:rPr lang="en-US" sz="3200" i="1" dirty="0"/>
              <a:t>Red Brook is designated for three uses that have the following numeric criteria:</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graphicFrame>
        <p:nvGraphicFramePr>
          <p:cNvPr id="6" name="Table 5">
            <a:extLst>
              <a:ext uri="{FF2B5EF4-FFF2-40B4-BE49-F238E27FC236}">
                <a16:creationId xmlns:a16="http://schemas.microsoft.com/office/drawing/2014/main" id="{B758C8C2-A8EB-4311-8B1E-46BA03312C67}"/>
              </a:ext>
            </a:extLst>
          </p:cNvPr>
          <p:cNvGraphicFramePr>
            <a:graphicFrameLocks noGrp="1"/>
          </p:cNvGraphicFramePr>
          <p:nvPr>
            <p:extLst>
              <p:ext uri="{D42A27DB-BD31-4B8C-83A1-F6EECF244321}">
                <p14:modId xmlns:p14="http://schemas.microsoft.com/office/powerpoint/2010/main" val="3042033523"/>
              </p:ext>
            </p:extLst>
          </p:nvPr>
        </p:nvGraphicFramePr>
        <p:xfrm>
          <a:off x="152400" y="2251882"/>
          <a:ext cx="11910646" cy="4318323"/>
        </p:xfrm>
        <a:graphic>
          <a:graphicData uri="http://schemas.openxmlformats.org/drawingml/2006/table">
            <a:tbl>
              <a:tblPr firstRow="1" bandRow="1">
                <a:tableStyleId>{073A0DAA-6AF3-43AB-8588-CEC1D06C72B9}</a:tableStyleId>
              </a:tblPr>
              <a:tblGrid>
                <a:gridCol w="1863969">
                  <a:extLst>
                    <a:ext uri="{9D8B030D-6E8A-4147-A177-3AD203B41FA5}">
                      <a16:colId xmlns:a16="http://schemas.microsoft.com/office/drawing/2014/main" val="4068809038"/>
                    </a:ext>
                  </a:extLst>
                </a:gridCol>
                <a:gridCol w="1113693">
                  <a:extLst>
                    <a:ext uri="{9D8B030D-6E8A-4147-A177-3AD203B41FA5}">
                      <a16:colId xmlns:a16="http://schemas.microsoft.com/office/drawing/2014/main" val="3946800271"/>
                    </a:ext>
                  </a:extLst>
                </a:gridCol>
                <a:gridCol w="1312984">
                  <a:extLst>
                    <a:ext uri="{9D8B030D-6E8A-4147-A177-3AD203B41FA5}">
                      <a16:colId xmlns:a16="http://schemas.microsoft.com/office/drawing/2014/main" val="908003061"/>
                    </a:ext>
                  </a:extLst>
                </a:gridCol>
                <a:gridCol w="1805354">
                  <a:extLst>
                    <a:ext uri="{9D8B030D-6E8A-4147-A177-3AD203B41FA5}">
                      <a16:colId xmlns:a16="http://schemas.microsoft.com/office/drawing/2014/main" val="3743782441"/>
                    </a:ext>
                  </a:extLst>
                </a:gridCol>
                <a:gridCol w="1359877">
                  <a:extLst>
                    <a:ext uri="{9D8B030D-6E8A-4147-A177-3AD203B41FA5}">
                      <a16:colId xmlns:a16="http://schemas.microsoft.com/office/drawing/2014/main" val="1042476147"/>
                    </a:ext>
                  </a:extLst>
                </a:gridCol>
                <a:gridCol w="1465385">
                  <a:extLst>
                    <a:ext uri="{9D8B030D-6E8A-4147-A177-3AD203B41FA5}">
                      <a16:colId xmlns:a16="http://schemas.microsoft.com/office/drawing/2014/main" val="1256748023"/>
                    </a:ext>
                  </a:extLst>
                </a:gridCol>
                <a:gridCol w="1781907">
                  <a:extLst>
                    <a:ext uri="{9D8B030D-6E8A-4147-A177-3AD203B41FA5}">
                      <a16:colId xmlns:a16="http://schemas.microsoft.com/office/drawing/2014/main" val="2757108210"/>
                    </a:ext>
                  </a:extLst>
                </a:gridCol>
                <a:gridCol w="1207477">
                  <a:extLst>
                    <a:ext uri="{9D8B030D-6E8A-4147-A177-3AD203B41FA5}">
                      <a16:colId xmlns:a16="http://schemas.microsoft.com/office/drawing/2014/main" val="2345087845"/>
                    </a:ext>
                  </a:extLst>
                </a:gridCol>
              </a:tblGrid>
              <a:tr h="758016">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Statistic</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Exceedance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b="1" i="0" u="none" strike="noStrike" dirty="0">
                          <a:solidFill>
                            <a:srgbClr val="FFFFFF"/>
                          </a:solidFill>
                          <a:effectLst/>
                          <a:latin typeface="Calibri" panose="020F0502020204030204" pitchFamily="34" charset="0"/>
                        </a:rPr>
                        <a:t>Coldwater Habitat</a:t>
                      </a:r>
                    </a:p>
                  </a:txBody>
                  <a:tcPr marL="7124" marR="7124" marT="7124" marB="0" anchor="ctr"/>
                </a:tc>
                <a:tc>
                  <a:txBody>
                    <a:bodyPr/>
                    <a:lstStyle/>
                    <a:p>
                      <a:pPr algn="ctr" rtl="0" fontAlgn="ctr"/>
                      <a:r>
                        <a:rPr lang="en-US" sz="2000" b="1" i="0" u="none" strike="noStrike" dirty="0">
                          <a:solidFill>
                            <a:srgbClr val="FFFFFF"/>
                          </a:solidFill>
                          <a:effectLst/>
                          <a:latin typeface="Calibri" panose="020F0502020204030204" pitchFamily="34" charset="0"/>
                        </a:rPr>
                        <a:t>Livestock Water Supply</a:t>
                      </a:r>
                    </a:p>
                  </a:txBody>
                  <a:tcPr marL="7124" marR="7124" marT="7124" marB="0" anchor="ctr"/>
                </a:tc>
                <a:tc>
                  <a:txBody>
                    <a:bodyPr/>
                    <a:lstStyle/>
                    <a:p>
                      <a:pPr algn="ctr" rtl="0" fontAlgn="ctr"/>
                      <a:r>
                        <a:rPr lang="en-US" sz="2000" b="1" i="0" u="none" strike="noStrike" dirty="0">
                          <a:solidFill>
                            <a:srgbClr val="FFFFFF"/>
                          </a:solidFill>
                          <a:effectLst/>
                          <a:latin typeface="Calibri" panose="020F0502020204030204" pitchFamily="34" charset="0"/>
                        </a:rPr>
                        <a:t>Recreation</a:t>
                      </a:r>
                    </a:p>
                  </a:txBody>
                  <a:tcPr marL="7124" marR="7124" marT="7124" marB="0" anchor="ctr"/>
                </a:tc>
                <a:extLst>
                  <a:ext uri="{0D108BD9-81ED-4DB2-BD59-A6C34878D82A}">
                    <a16:rowId xmlns:a16="http://schemas.microsoft.com/office/drawing/2014/main" val="1153744831"/>
                  </a:ext>
                </a:extLst>
              </a:tr>
              <a:tr h="602452">
                <a:tc>
                  <a:txBody>
                    <a:bodyPr/>
                    <a:lstStyle/>
                    <a:p>
                      <a:pPr algn="l" rtl="0" fontAlgn="ctr"/>
                      <a:r>
                        <a:rPr lang="en-US" sz="2000" u="none" strike="noStrike" dirty="0">
                          <a:effectLst/>
                        </a:rPr>
                        <a:t>Dissolved oxygen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Minimum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extLst>
                  <a:ext uri="{0D108BD9-81ED-4DB2-BD59-A6C34878D82A}">
                    <a16:rowId xmlns:a16="http://schemas.microsoft.com/office/drawing/2014/main" val="985083479"/>
                  </a:ext>
                </a:extLst>
              </a:tr>
              <a:tr h="646686">
                <a:tc>
                  <a:txBody>
                    <a:bodyPr/>
                    <a:lstStyle/>
                    <a:p>
                      <a:pPr algn="l" rtl="0" fontAlgn="ctr"/>
                      <a:r>
                        <a:rPr lang="en-US" sz="2000" i="1" u="none" strike="noStrike" dirty="0">
                          <a:effectLst/>
                        </a:rPr>
                        <a:t>E. coli</a:t>
                      </a:r>
                      <a:endParaRPr lang="en-US" sz="2000" b="0" i="1"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counts/ 100 mL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Geometric mean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PCR/SCR</a:t>
                      </a:r>
                    </a:p>
                    <a:p>
                      <a:pPr algn="ctr" rtl="0" fontAlgn="ctr"/>
                      <a:r>
                        <a:rPr lang="en-US" sz="2000" b="0" i="0" u="none" strike="noStrike" dirty="0">
                          <a:solidFill>
                            <a:srgbClr val="000000"/>
                          </a:solidFill>
                          <a:effectLst/>
                          <a:latin typeface="Calibri" panose="020F0502020204030204" pitchFamily="34" charset="0"/>
                        </a:rPr>
                        <a:t>126 / 430</a:t>
                      </a:r>
                    </a:p>
                  </a:txBody>
                  <a:tcPr marL="7124" marR="7124" marT="7124" marB="0" anchor="ctr"/>
                </a:tc>
                <a:extLst>
                  <a:ext uri="{0D108BD9-81ED-4DB2-BD59-A6C34878D82A}">
                    <a16:rowId xmlns:a16="http://schemas.microsoft.com/office/drawing/2014/main" val="1272491589"/>
                  </a:ext>
                </a:extLst>
              </a:tr>
              <a:tr h="646686">
                <a:tc>
                  <a:txBody>
                    <a:bodyPr/>
                    <a:lstStyle/>
                    <a:p>
                      <a:pPr algn="l" rtl="0" fontAlgn="ctr"/>
                      <a:r>
                        <a:rPr lang="en-US" sz="2000" u="none" strike="noStrike" dirty="0">
                          <a:effectLst/>
                        </a:rPr>
                        <a:t>Metals (Cr, Fe, Ni, and Zn)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(varies)</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txBody>
                  <a:tcPr marL="7124" marR="7124" marT="7124" marB="0" anchor="ctr"/>
                </a:tc>
                <a:extLst>
                  <a:ext uri="{0D108BD9-81ED-4DB2-BD59-A6C34878D82A}">
                    <a16:rowId xmlns:a16="http://schemas.microsoft.com/office/drawing/2014/main" val="2758981554"/>
                  </a:ext>
                </a:extLst>
              </a:tr>
              <a:tr h="562341">
                <a:tc>
                  <a:txBody>
                    <a:bodyPr/>
                    <a:lstStyle/>
                    <a:p>
                      <a:pPr algn="l" rtl="0" fontAlgn="ctr"/>
                      <a:r>
                        <a:rPr lang="en-US" sz="2000" u="none" strike="noStrike" dirty="0">
                          <a:effectLst/>
                        </a:rPr>
                        <a:t>pH</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SU</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Range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6 &lt; pH &lt; 9</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txBody>
                  <a:tcPr marL="7124" marR="7124" marT="7124" marB="0" anchor="ctr"/>
                </a:tc>
                <a:extLst>
                  <a:ext uri="{0D108BD9-81ED-4DB2-BD59-A6C34878D82A}">
                    <a16:rowId xmlns:a16="http://schemas.microsoft.com/office/drawing/2014/main" val="1374385005"/>
                  </a:ext>
                </a:extLst>
              </a:tr>
              <a:tr h="551071">
                <a:tc>
                  <a:txBody>
                    <a:bodyPr/>
                    <a:lstStyle/>
                    <a:p>
                      <a:pPr algn="l" rtl="0" fontAlgn="ctr"/>
                      <a:r>
                        <a:rPr lang="en-US" sz="2000" u="none" strike="noStrike" dirty="0">
                          <a:effectLst/>
                        </a:rPr>
                        <a:t>Temperature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F</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txBody>
                  <a:tcPr marL="7124" marR="7124" marT="7124" marB="0" anchor="ctr"/>
                </a:tc>
                <a:extLst>
                  <a:ext uri="{0D108BD9-81ED-4DB2-BD59-A6C34878D82A}">
                    <a16:rowId xmlns:a16="http://schemas.microsoft.com/office/drawing/2014/main" val="760025439"/>
                  </a:ext>
                </a:extLst>
              </a:tr>
              <a:tr h="551071">
                <a:tc>
                  <a:txBody>
                    <a:bodyPr/>
                    <a:lstStyle/>
                    <a:p>
                      <a:pPr algn="l" rtl="0" fontAlgn="ctr"/>
                      <a:r>
                        <a:rPr lang="en-US" sz="2000" u="none" strike="noStrike" dirty="0">
                          <a:effectLst/>
                        </a:rPr>
                        <a:t>Total phosphorus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Average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0.3</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extLst>
                  <a:ext uri="{0D108BD9-81ED-4DB2-BD59-A6C34878D82A}">
                    <a16:rowId xmlns:a16="http://schemas.microsoft.com/office/drawing/2014/main" val="2097035764"/>
                  </a:ext>
                </a:extLst>
              </a:tr>
            </a:tbl>
          </a:graphicData>
        </a:graphic>
      </p:graphicFrame>
    </p:spTree>
    <p:extLst>
      <p:ext uri="{BB962C8B-B14F-4D97-AF65-F5344CB8AC3E}">
        <p14:creationId xmlns:p14="http://schemas.microsoft.com/office/powerpoint/2010/main" val="183363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371436" y="-332681"/>
            <a:ext cx="12934872" cy="1688386"/>
          </a:xfrm>
        </p:spPr>
        <p:txBody>
          <a:bodyPr>
            <a:normAutofit/>
          </a:bodyPr>
          <a:lstStyle/>
          <a:p>
            <a:pPr algn="ctr"/>
            <a:r>
              <a:rPr lang="en-US" sz="4800" dirty="0"/>
              <a:t>Red Brook: Coldwater Habitat</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sp>
        <p:nvSpPr>
          <p:cNvPr id="6" name="Content Placeholder 8">
            <a:extLst>
              <a:ext uri="{FF2B5EF4-FFF2-40B4-BE49-F238E27FC236}">
                <a16:creationId xmlns:a16="http://schemas.microsoft.com/office/drawing/2014/main" id="{CA87EBB1-A11D-4E0A-8E5A-1AC6C647EE6E}"/>
              </a:ext>
            </a:extLst>
          </p:cNvPr>
          <p:cNvSpPr txBox="1">
            <a:spLocks/>
          </p:cNvSpPr>
          <p:nvPr/>
        </p:nvSpPr>
        <p:spPr>
          <a:xfrm>
            <a:off x="5153299" y="1497900"/>
            <a:ext cx="6952258" cy="57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Four samples were collected and evaluated</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138728" y="1394852"/>
            <a:ext cx="4596591" cy="1200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Coldwater Habitat has four numeric criteria</a:t>
            </a:r>
          </a:p>
        </p:txBody>
      </p:sp>
      <p:graphicFrame>
        <p:nvGraphicFramePr>
          <p:cNvPr id="3" name="Table 2">
            <a:extLst>
              <a:ext uri="{FF2B5EF4-FFF2-40B4-BE49-F238E27FC236}">
                <a16:creationId xmlns:a16="http://schemas.microsoft.com/office/drawing/2014/main" id="{025EFE22-0C98-4625-A944-DA9D3CC4478F}"/>
              </a:ext>
            </a:extLst>
          </p:cNvPr>
          <p:cNvGraphicFramePr>
            <a:graphicFrameLocks noGrp="1"/>
          </p:cNvGraphicFramePr>
          <p:nvPr>
            <p:extLst>
              <p:ext uri="{D42A27DB-BD31-4B8C-83A1-F6EECF244321}">
                <p14:modId xmlns:p14="http://schemas.microsoft.com/office/powerpoint/2010/main" val="147226966"/>
              </p:ext>
            </p:extLst>
          </p:nvPr>
        </p:nvGraphicFramePr>
        <p:xfrm>
          <a:off x="138728" y="2541053"/>
          <a:ext cx="5122985" cy="2719055"/>
        </p:xfrm>
        <a:graphic>
          <a:graphicData uri="http://schemas.openxmlformats.org/drawingml/2006/table">
            <a:tbl>
              <a:tblPr firstRow="1" bandRow="1">
                <a:tableStyleId>{073A0DAA-6AF3-43AB-8588-CEC1D06C72B9}</a:tableStyleId>
              </a:tblPr>
              <a:tblGrid>
                <a:gridCol w="1184031">
                  <a:extLst>
                    <a:ext uri="{9D8B030D-6E8A-4147-A177-3AD203B41FA5}">
                      <a16:colId xmlns:a16="http://schemas.microsoft.com/office/drawing/2014/main" val="3010375705"/>
                    </a:ext>
                  </a:extLst>
                </a:gridCol>
                <a:gridCol w="726831">
                  <a:extLst>
                    <a:ext uri="{9D8B030D-6E8A-4147-A177-3AD203B41FA5}">
                      <a16:colId xmlns:a16="http://schemas.microsoft.com/office/drawing/2014/main" val="3279741096"/>
                    </a:ext>
                  </a:extLst>
                </a:gridCol>
                <a:gridCol w="715107">
                  <a:extLst>
                    <a:ext uri="{9D8B030D-6E8A-4147-A177-3AD203B41FA5}">
                      <a16:colId xmlns:a16="http://schemas.microsoft.com/office/drawing/2014/main" val="3233693819"/>
                    </a:ext>
                  </a:extLst>
                </a:gridCol>
                <a:gridCol w="691662">
                  <a:extLst>
                    <a:ext uri="{9D8B030D-6E8A-4147-A177-3AD203B41FA5}">
                      <a16:colId xmlns:a16="http://schemas.microsoft.com/office/drawing/2014/main" val="1465863500"/>
                    </a:ext>
                  </a:extLst>
                </a:gridCol>
                <a:gridCol w="855784">
                  <a:extLst>
                    <a:ext uri="{9D8B030D-6E8A-4147-A177-3AD203B41FA5}">
                      <a16:colId xmlns:a16="http://schemas.microsoft.com/office/drawing/2014/main" val="2294615045"/>
                    </a:ext>
                  </a:extLst>
                </a:gridCol>
                <a:gridCol w="949570">
                  <a:extLst>
                    <a:ext uri="{9D8B030D-6E8A-4147-A177-3AD203B41FA5}">
                      <a16:colId xmlns:a16="http://schemas.microsoft.com/office/drawing/2014/main" val="457922563"/>
                    </a:ext>
                  </a:extLst>
                </a:gridCol>
              </a:tblGrid>
              <a:tr h="543811">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Criterion</a:t>
                      </a:r>
                      <a:endParaRPr lang="en-US" sz="2000" b="1" i="0" u="none" strike="noStrike" dirty="0">
                        <a:solidFill>
                          <a:srgbClr val="FFFFFF"/>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2051033428"/>
                  </a:ext>
                </a:extLst>
              </a:tr>
              <a:tr h="543811">
                <a:tc>
                  <a:txBody>
                    <a:bodyPr/>
                    <a:lstStyle/>
                    <a:p>
                      <a:pPr algn="l" rtl="0" fontAlgn="ctr"/>
                      <a:r>
                        <a:rPr lang="en-US" sz="2000" u="none" strike="noStrike" dirty="0">
                          <a:effectLst/>
                        </a:rPr>
                        <a:t>DO</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Min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1181031650"/>
                  </a:ext>
                </a:extLst>
              </a:tr>
              <a:tr h="543811">
                <a:tc>
                  <a:txBody>
                    <a:bodyPr/>
                    <a:lstStyle/>
                    <a:p>
                      <a:pPr algn="l" rtl="0" fontAlgn="ctr"/>
                      <a:r>
                        <a:rPr lang="en-US" sz="2000" b="0" i="0" u="none" strike="noStrike" dirty="0">
                          <a:solidFill>
                            <a:srgbClr val="000000"/>
                          </a:solidFill>
                          <a:effectLst/>
                          <a:latin typeface="Calibri" panose="020F0502020204030204" pitchFamily="34" charset="0"/>
                        </a:rPr>
                        <a:t>pH</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SU</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Range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Inst.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6.0 – 9.0</a:t>
                      </a:r>
                    </a:p>
                  </a:txBody>
                  <a:tcPr marL="7124" marR="7124" marT="7124" marB="0" anchor="ctr"/>
                </a:tc>
                <a:extLst>
                  <a:ext uri="{0D108BD9-81ED-4DB2-BD59-A6C34878D82A}">
                    <a16:rowId xmlns:a16="http://schemas.microsoft.com/office/drawing/2014/main" val="3311993705"/>
                  </a:ext>
                </a:extLst>
              </a:tr>
              <a:tr h="543811">
                <a:tc>
                  <a:txBody>
                    <a:bodyPr/>
                    <a:lstStyle/>
                    <a:p>
                      <a:pPr algn="l" rtl="0" fontAlgn="ctr"/>
                      <a:r>
                        <a:rPr lang="en-US" sz="2000" b="0" i="0" u="none" strike="noStrike" dirty="0">
                          <a:solidFill>
                            <a:srgbClr val="000000"/>
                          </a:solidFill>
                          <a:effectLst/>
                          <a:latin typeface="Calibri" panose="020F0502020204030204" pitchFamily="34" charset="0"/>
                        </a:rPr>
                        <a:t>Temp.</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F</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Max</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Inst.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extLst>
                  <a:ext uri="{0D108BD9-81ED-4DB2-BD59-A6C34878D82A}">
                    <a16:rowId xmlns:a16="http://schemas.microsoft.com/office/drawing/2014/main" val="4126173822"/>
                  </a:ext>
                </a:extLst>
              </a:tr>
              <a:tr h="543811">
                <a:tc>
                  <a:txBody>
                    <a:bodyPr/>
                    <a:lstStyle/>
                    <a:p>
                      <a:pPr algn="l" rtl="0" fontAlgn="ctr"/>
                      <a:r>
                        <a:rPr lang="en-US" sz="2000" b="0" i="0" u="none" strike="noStrike" dirty="0">
                          <a:solidFill>
                            <a:srgbClr val="000000"/>
                          </a:solidFill>
                          <a:effectLst/>
                          <a:latin typeface="Calibri" panose="020F0502020204030204" pitchFamily="34" charset="0"/>
                        </a:rPr>
                        <a:t>TP</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Max</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Avg.</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10%</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0.3</a:t>
                      </a:r>
                    </a:p>
                  </a:txBody>
                  <a:tcPr marL="7124" marR="7124" marT="7124" marB="0" anchor="ctr"/>
                </a:tc>
                <a:extLst>
                  <a:ext uri="{0D108BD9-81ED-4DB2-BD59-A6C34878D82A}">
                    <a16:rowId xmlns:a16="http://schemas.microsoft.com/office/drawing/2014/main" val="2845876420"/>
                  </a:ext>
                </a:extLst>
              </a:tr>
            </a:tbl>
          </a:graphicData>
        </a:graphic>
      </p:graphicFrame>
      <p:graphicFrame>
        <p:nvGraphicFramePr>
          <p:cNvPr id="10" name="Table 9">
            <a:extLst>
              <a:ext uri="{FF2B5EF4-FFF2-40B4-BE49-F238E27FC236}">
                <a16:creationId xmlns:a16="http://schemas.microsoft.com/office/drawing/2014/main" id="{DFE834A8-CE59-41FA-BAC2-EC72C7C1B3D3}"/>
              </a:ext>
            </a:extLst>
          </p:cNvPr>
          <p:cNvGraphicFramePr>
            <a:graphicFrameLocks noGrp="1"/>
          </p:cNvGraphicFramePr>
          <p:nvPr>
            <p:extLst>
              <p:ext uri="{D42A27DB-BD31-4B8C-83A1-F6EECF244321}">
                <p14:modId xmlns:p14="http://schemas.microsoft.com/office/powerpoint/2010/main" val="3454204918"/>
              </p:ext>
            </p:extLst>
          </p:nvPr>
        </p:nvGraphicFramePr>
        <p:xfrm>
          <a:off x="5454322" y="2485997"/>
          <a:ext cx="6598950" cy="2751756"/>
        </p:xfrm>
        <a:graphic>
          <a:graphicData uri="http://schemas.openxmlformats.org/drawingml/2006/table">
            <a:tbl>
              <a:tblPr firstRow="1" bandRow="1">
                <a:tableStyleId>{073A0DAA-6AF3-43AB-8588-CEC1D06C72B9}</a:tableStyleId>
              </a:tblPr>
              <a:tblGrid>
                <a:gridCol w="1197036">
                  <a:extLst>
                    <a:ext uri="{9D8B030D-6E8A-4147-A177-3AD203B41FA5}">
                      <a16:colId xmlns:a16="http://schemas.microsoft.com/office/drawing/2014/main" val="386322856"/>
                    </a:ext>
                  </a:extLst>
                </a:gridCol>
                <a:gridCol w="1393763">
                  <a:extLst>
                    <a:ext uri="{9D8B030D-6E8A-4147-A177-3AD203B41FA5}">
                      <a16:colId xmlns:a16="http://schemas.microsoft.com/office/drawing/2014/main" val="2232987284"/>
                    </a:ext>
                  </a:extLst>
                </a:gridCol>
                <a:gridCol w="1161727">
                  <a:extLst>
                    <a:ext uri="{9D8B030D-6E8A-4147-A177-3AD203B41FA5}">
                      <a16:colId xmlns:a16="http://schemas.microsoft.com/office/drawing/2014/main" val="1915976558"/>
                    </a:ext>
                  </a:extLst>
                </a:gridCol>
                <a:gridCol w="1465384">
                  <a:extLst>
                    <a:ext uri="{9D8B030D-6E8A-4147-A177-3AD203B41FA5}">
                      <a16:colId xmlns:a16="http://schemas.microsoft.com/office/drawing/2014/main" val="670419575"/>
                    </a:ext>
                  </a:extLst>
                </a:gridCol>
                <a:gridCol w="1381040">
                  <a:extLst>
                    <a:ext uri="{9D8B030D-6E8A-4147-A177-3AD203B41FA5}">
                      <a16:colId xmlns:a16="http://schemas.microsoft.com/office/drawing/2014/main" val="4159127727"/>
                    </a:ext>
                  </a:extLst>
                </a:gridCol>
              </a:tblGrid>
              <a:tr h="792831">
                <a:tc>
                  <a:txBody>
                    <a:bodyPr/>
                    <a:lstStyle/>
                    <a:p>
                      <a:r>
                        <a:rPr lang="en-US" dirty="0"/>
                        <a:t>Date</a:t>
                      </a:r>
                    </a:p>
                  </a:txBody>
                  <a:tcPr/>
                </a:tc>
                <a:tc>
                  <a:txBody>
                    <a:bodyPr/>
                    <a:lstStyle/>
                    <a:p>
                      <a:pPr algn="ctr"/>
                      <a:r>
                        <a:rPr lang="en-US" dirty="0"/>
                        <a:t>Dissolved oxygen (mg/L)</a:t>
                      </a:r>
                    </a:p>
                  </a:txBody>
                  <a:tcPr/>
                </a:tc>
                <a:tc>
                  <a:txBody>
                    <a:bodyPr/>
                    <a:lstStyle/>
                    <a:p>
                      <a:pPr algn="ctr"/>
                      <a:r>
                        <a:rPr lang="en-US" dirty="0"/>
                        <a:t>pH (SU)</a:t>
                      </a:r>
                    </a:p>
                  </a:txBody>
                  <a:tcPr/>
                </a:tc>
                <a:tc>
                  <a:txBody>
                    <a:bodyPr/>
                    <a:lstStyle/>
                    <a:p>
                      <a:pPr algn="ctr"/>
                      <a:r>
                        <a:rPr lang="en-US" dirty="0"/>
                        <a:t>Temperature (Fahrenheit)</a:t>
                      </a:r>
                    </a:p>
                  </a:txBody>
                  <a:tcPr/>
                </a:tc>
                <a:tc>
                  <a:txBody>
                    <a:bodyPr/>
                    <a:lstStyle/>
                    <a:p>
                      <a:pPr algn="ctr"/>
                      <a:r>
                        <a:rPr lang="en-US" dirty="0"/>
                        <a:t>Total phosphorus (mg/L)</a:t>
                      </a:r>
                    </a:p>
                  </a:txBody>
                  <a:tcPr/>
                </a:tc>
                <a:extLst>
                  <a:ext uri="{0D108BD9-81ED-4DB2-BD59-A6C34878D82A}">
                    <a16:rowId xmlns:a16="http://schemas.microsoft.com/office/drawing/2014/main" val="1435919970"/>
                  </a:ext>
                </a:extLst>
              </a:tr>
              <a:tr h="459339">
                <a:tc>
                  <a:txBody>
                    <a:bodyPr/>
                    <a:lstStyle/>
                    <a:p>
                      <a:r>
                        <a:rPr lang="en-US" sz="2000" dirty="0"/>
                        <a:t>June 1</a:t>
                      </a:r>
                    </a:p>
                  </a:txBody>
                  <a:tcPr/>
                </a:tc>
                <a:tc>
                  <a:txBody>
                    <a:bodyPr/>
                    <a:lstStyle/>
                    <a:p>
                      <a:pPr algn="ctr"/>
                      <a:r>
                        <a:rPr lang="en-US" sz="2000" dirty="0"/>
                        <a:t>5.2</a:t>
                      </a:r>
                    </a:p>
                  </a:txBody>
                  <a:tcPr/>
                </a:tc>
                <a:tc>
                  <a:txBody>
                    <a:bodyPr/>
                    <a:lstStyle/>
                    <a:p>
                      <a:pPr algn="ctr"/>
                      <a:r>
                        <a:rPr lang="en-US" sz="2000" dirty="0"/>
                        <a:t>7.0</a:t>
                      </a:r>
                    </a:p>
                  </a:txBody>
                  <a:tcPr/>
                </a:tc>
                <a:tc>
                  <a:txBody>
                    <a:bodyPr/>
                    <a:lstStyle/>
                    <a:p>
                      <a:pPr algn="ctr"/>
                      <a:r>
                        <a:rPr lang="en-US" sz="2000" dirty="0"/>
                        <a:t>48</a:t>
                      </a:r>
                    </a:p>
                  </a:txBody>
                  <a:tcPr/>
                </a:tc>
                <a:tc>
                  <a:txBody>
                    <a:bodyPr/>
                    <a:lstStyle/>
                    <a:p>
                      <a:pPr algn="ctr"/>
                      <a:r>
                        <a:rPr lang="en-US" sz="2000" dirty="0"/>
                        <a:t>0.29</a:t>
                      </a:r>
                    </a:p>
                  </a:txBody>
                  <a:tcPr/>
                </a:tc>
                <a:extLst>
                  <a:ext uri="{0D108BD9-81ED-4DB2-BD59-A6C34878D82A}">
                    <a16:rowId xmlns:a16="http://schemas.microsoft.com/office/drawing/2014/main" val="3096942278"/>
                  </a:ext>
                </a:extLst>
              </a:tr>
              <a:tr h="459339">
                <a:tc>
                  <a:txBody>
                    <a:bodyPr/>
                    <a:lstStyle/>
                    <a:p>
                      <a:r>
                        <a:rPr lang="en-US" sz="2000" dirty="0"/>
                        <a:t>July 3</a:t>
                      </a:r>
                    </a:p>
                  </a:txBody>
                  <a:tcPr/>
                </a:tc>
                <a:tc>
                  <a:txBody>
                    <a:bodyPr/>
                    <a:lstStyle/>
                    <a:p>
                      <a:pPr algn="ctr"/>
                      <a:r>
                        <a:rPr lang="en-US" sz="2000" dirty="0"/>
                        <a:t>4.9</a:t>
                      </a:r>
                    </a:p>
                  </a:txBody>
                  <a:tcPr/>
                </a:tc>
                <a:tc>
                  <a:txBody>
                    <a:bodyPr/>
                    <a:lstStyle/>
                    <a:p>
                      <a:pPr algn="ctr"/>
                      <a:r>
                        <a:rPr lang="en-US" sz="2000" dirty="0"/>
                        <a:t>7.2</a:t>
                      </a:r>
                    </a:p>
                  </a:txBody>
                  <a:tcPr/>
                </a:tc>
                <a:tc>
                  <a:txBody>
                    <a:bodyPr/>
                    <a:lstStyle/>
                    <a:p>
                      <a:pPr algn="ctr"/>
                      <a:r>
                        <a:rPr lang="en-US" sz="2000" dirty="0"/>
                        <a:t>51</a:t>
                      </a:r>
                    </a:p>
                  </a:txBody>
                  <a:tcPr/>
                </a:tc>
                <a:tc>
                  <a:txBody>
                    <a:bodyPr/>
                    <a:lstStyle/>
                    <a:p>
                      <a:pPr algn="ctr"/>
                      <a:r>
                        <a:rPr lang="en-US" sz="2000" dirty="0"/>
                        <a:t>0.35</a:t>
                      </a:r>
                    </a:p>
                  </a:txBody>
                  <a:tcPr/>
                </a:tc>
                <a:extLst>
                  <a:ext uri="{0D108BD9-81ED-4DB2-BD59-A6C34878D82A}">
                    <a16:rowId xmlns:a16="http://schemas.microsoft.com/office/drawing/2014/main" val="3284341833"/>
                  </a:ext>
                </a:extLst>
              </a:tr>
              <a:tr h="459339">
                <a:tc>
                  <a:txBody>
                    <a:bodyPr/>
                    <a:lstStyle/>
                    <a:p>
                      <a:r>
                        <a:rPr lang="en-US" sz="2000" dirty="0"/>
                        <a:t>July 27</a:t>
                      </a:r>
                    </a:p>
                  </a:txBody>
                  <a:tcPr/>
                </a:tc>
                <a:tc>
                  <a:txBody>
                    <a:bodyPr/>
                    <a:lstStyle/>
                    <a:p>
                      <a:pPr algn="ctr"/>
                      <a:r>
                        <a:rPr lang="en-US" sz="2000" dirty="0"/>
                        <a:t>4.7</a:t>
                      </a:r>
                    </a:p>
                  </a:txBody>
                  <a:tcPr/>
                </a:tc>
                <a:tc>
                  <a:txBody>
                    <a:bodyPr/>
                    <a:lstStyle/>
                    <a:p>
                      <a:pPr algn="ctr"/>
                      <a:r>
                        <a:rPr lang="en-US" sz="2000" dirty="0"/>
                        <a:t>7.4</a:t>
                      </a:r>
                    </a:p>
                  </a:txBody>
                  <a:tcPr/>
                </a:tc>
                <a:tc>
                  <a:txBody>
                    <a:bodyPr/>
                    <a:lstStyle/>
                    <a:p>
                      <a:pPr algn="ctr"/>
                      <a:r>
                        <a:rPr lang="en-US" sz="2000" dirty="0"/>
                        <a:t>53</a:t>
                      </a:r>
                    </a:p>
                  </a:txBody>
                  <a:tcPr/>
                </a:tc>
                <a:tc>
                  <a:txBody>
                    <a:bodyPr/>
                    <a:lstStyle/>
                    <a:p>
                      <a:pPr algn="ctr"/>
                      <a:r>
                        <a:rPr lang="en-US" sz="2000" dirty="0"/>
                        <a:t>0.41</a:t>
                      </a:r>
                    </a:p>
                  </a:txBody>
                  <a:tcPr/>
                </a:tc>
                <a:extLst>
                  <a:ext uri="{0D108BD9-81ED-4DB2-BD59-A6C34878D82A}">
                    <a16:rowId xmlns:a16="http://schemas.microsoft.com/office/drawing/2014/main" val="3554980104"/>
                  </a:ext>
                </a:extLst>
              </a:tr>
              <a:tr h="459339">
                <a:tc>
                  <a:txBody>
                    <a:bodyPr/>
                    <a:lstStyle/>
                    <a:p>
                      <a:r>
                        <a:rPr lang="en-US" sz="2000" dirty="0"/>
                        <a:t>August 4</a:t>
                      </a:r>
                    </a:p>
                  </a:txBody>
                  <a:tcPr/>
                </a:tc>
                <a:tc>
                  <a:txBody>
                    <a:bodyPr/>
                    <a:lstStyle/>
                    <a:p>
                      <a:pPr algn="ctr"/>
                      <a:r>
                        <a:rPr lang="en-US" sz="2000" dirty="0"/>
                        <a:t>4.6</a:t>
                      </a:r>
                    </a:p>
                  </a:txBody>
                  <a:tcPr/>
                </a:tc>
                <a:tc>
                  <a:txBody>
                    <a:bodyPr/>
                    <a:lstStyle/>
                    <a:p>
                      <a:pPr algn="ctr"/>
                      <a:r>
                        <a:rPr lang="en-US" sz="2000" dirty="0"/>
                        <a:t>7.3</a:t>
                      </a:r>
                    </a:p>
                  </a:txBody>
                  <a:tcPr/>
                </a:tc>
                <a:tc>
                  <a:txBody>
                    <a:bodyPr/>
                    <a:lstStyle/>
                    <a:p>
                      <a:pPr algn="ctr"/>
                      <a:r>
                        <a:rPr lang="en-US" sz="2000" dirty="0"/>
                        <a:t>55</a:t>
                      </a:r>
                    </a:p>
                  </a:txBody>
                  <a:tcPr/>
                </a:tc>
                <a:tc>
                  <a:txBody>
                    <a:bodyPr/>
                    <a:lstStyle/>
                    <a:p>
                      <a:pPr algn="ctr"/>
                      <a:r>
                        <a:rPr lang="en-US" sz="2000" dirty="0"/>
                        <a:t>0.34</a:t>
                      </a:r>
                    </a:p>
                  </a:txBody>
                  <a:tcPr/>
                </a:tc>
                <a:extLst>
                  <a:ext uri="{0D108BD9-81ED-4DB2-BD59-A6C34878D82A}">
                    <a16:rowId xmlns:a16="http://schemas.microsoft.com/office/drawing/2014/main" val="4038669539"/>
                  </a:ext>
                </a:extLst>
              </a:tr>
            </a:tbl>
          </a:graphicData>
        </a:graphic>
      </p:graphicFrame>
    </p:spTree>
    <p:extLst>
      <p:ext uri="{BB962C8B-B14F-4D97-AF65-F5344CB8AC3E}">
        <p14:creationId xmlns:p14="http://schemas.microsoft.com/office/powerpoint/2010/main" val="26972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9343" y="-320704"/>
            <a:ext cx="12934872" cy="1688386"/>
          </a:xfrm>
        </p:spPr>
        <p:txBody>
          <a:bodyPr>
            <a:normAutofit/>
          </a:bodyPr>
          <a:lstStyle/>
          <a:p>
            <a:pPr algn="ctr"/>
            <a:r>
              <a:rPr lang="en-US" sz="4800" dirty="0"/>
              <a:t>Red Brook: Livestock Water Supply</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sp>
        <p:nvSpPr>
          <p:cNvPr id="6" name="Content Placeholder 8">
            <a:extLst>
              <a:ext uri="{FF2B5EF4-FFF2-40B4-BE49-F238E27FC236}">
                <a16:creationId xmlns:a16="http://schemas.microsoft.com/office/drawing/2014/main" id="{CA87EBB1-A11D-4E0A-8E5A-1AC6C647EE6E}"/>
              </a:ext>
            </a:extLst>
          </p:cNvPr>
          <p:cNvSpPr txBox="1">
            <a:spLocks/>
          </p:cNvSpPr>
          <p:nvPr/>
        </p:nvSpPr>
        <p:spPr>
          <a:xfrm>
            <a:off x="5383136" y="1625192"/>
            <a:ext cx="6952258" cy="57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Five samples were collected and evaluated</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187066" y="1237442"/>
            <a:ext cx="4596591" cy="1588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Livestock Water Supply has four numeric criteria that vary by hardness</a:t>
            </a:r>
          </a:p>
        </p:txBody>
      </p:sp>
      <p:pic>
        <p:nvPicPr>
          <p:cNvPr id="9" name="Picture 8">
            <a:extLst>
              <a:ext uri="{FF2B5EF4-FFF2-40B4-BE49-F238E27FC236}">
                <a16:creationId xmlns:a16="http://schemas.microsoft.com/office/drawing/2014/main" id="{2FEB1522-0D53-4502-A844-C4644087EF26}"/>
              </a:ext>
            </a:extLst>
          </p:cNvPr>
          <p:cNvPicPr>
            <a:picLocks noChangeAspect="1"/>
          </p:cNvPicPr>
          <p:nvPr/>
        </p:nvPicPr>
        <p:blipFill rotWithShape="1">
          <a:blip r:embed="rId3"/>
          <a:srcRect l="37685" t="38848" r="39166" b="35663"/>
          <a:stretch/>
        </p:blipFill>
        <p:spPr>
          <a:xfrm>
            <a:off x="187066" y="2464179"/>
            <a:ext cx="5194129" cy="3217169"/>
          </a:xfrm>
          <a:prstGeom prst="rect">
            <a:avLst/>
          </a:prstGeom>
        </p:spPr>
      </p:pic>
      <p:graphicFrame>
        <p:nvGraphicFramePr>
          <p:cNvPr id="12" name="Table 11">
            <a:extLst>
              <a:ext uri="{FF2B5EF4-FFF2-40B4-BE49-F238E27FC236}">
                <a16:creationId xmlns:a16="http://schemas.microsoft.com/office/drawing/2014/main" id="{2B243283-3F03-40AA-866A-6DE1F9268E1F}"/>
              </a:ext>
            </a:extLst>
          </p:cNvPr>
          <p:cNvGraphicFramePr>
            <a:graphicFrameLocks noGrp="1"/>
          </p:cNvGraphicFramePr>
          <p:nvPr>
            <p:extLst>
              <p:ext uri="{D42A27DB-BD31-4B8C-83A1-F6EECF244321}">
                <p14:modId xmlns:p14="http://schemas.microsoft.com/office/powerpoint/2010/main" val="140032465"/>
              </p:ext>
            </p:extLst>
          </p:nvPr>
        </p:nvGraphicFramePr>
        <p:xfrm>
          <a:off x="5753660" y="2207460"/>
          <a:ext cx="6211211" cy="3548639"/>
        </p:xfrm>
        <a:graphic>
          <a:graphicData uri="http://schemas.openxmlformats.org/drawingml/2006/table">
            <a:tbl>
              <a:tblPr firstRow="1" firstCol="1" bandRow="1">
                <a:tableStyleId>{073A0DAA-6AF3-43AB-8588-CEC1D06C72B9}</a:tableStyleId>
              </a:tblPr>
              <a:tblGrid>
                <a:gridCol w="1673749">
                  <a:extLst>
                    <a:ext uri="{9D8B030D-6E8A-4147-A177-3AD203B41FA5}">
                      <a16:colId xmlns:a16="http://schemas.microsoft.com/office/drawing/2014/main" val="2776829713"/>
                    </a:ext>
                  </a:extLst>
                </a:gridCol>
                <a:gridCol w="942224">
                  <a:extLst>
                    <a:ext uri="{9D8B030D-6E8A-4147-A177-3AD203B41FA5}">
                      <a16:colId xmlns:a16="http://schemas.microsoft.com/office/drawing/2014/main" val="1429801669"/>
                    </a:ext>
                  </a:extLst>
                </a:gridCol>
                <a:gridCol w="879231">
                  <a:extLst>
                    <a:ext uri="{9D8B030D-6E8A-4147-A177-3AD203B41FA5}">
                      <a16:colId xmlns:a16="http://schemas.microsoft.com/office/drawing/2014/main" val="4153191589"/>
                    </a:ext>
                  </a:extLst>
                </a:gridCol>
                <a:gridCol w="914400">
                  <a:extLst>
                    <a:ext uri="{9D8B030D-6E8A-4147-A177-3AD203B41FA5}">
                      <a16:colId xmlns:a16="http://schemas.microsoft.com/office/drawing/2014/main" val="1313220953"/>
                    </a:ext>
                  </a:extLst>
                </a:gridCol>
                <a:gridCol w="926123">
                  <a:extLst>
                    <a:ext uri="{9D8B030D-6E8A-4147-A177-3AD203B41FA5}">
                      <a16:colId xmlns:a16="http://schemas.microsoft.com/office/drawing/2014/main" val="2569796148"/>
                    </a:ext>
                  </a:extLst>
                </a:gridCol>
                <a:gridCol w="875484">
                  <a:extLst>
                    <a:ext uri="{9D8B030D-6E8A-4147-A177-3AD203B41FA5}">
                      <a16:colId xmlns:a16="http://schemas.microsoft.com/office/drawing/2014/main" val="3326501099"/>
                    </a:ext>
                  </a:extLst>
                </a:gridCol>
              </a:tblGrid>
              <a:tr h="806889">
                <a:tc>
                  <a:txBody>
                    <a:bodyPr/>
                    <a:lstStyle/>
                    <a:p>
                      <a:pPr marL="0" marR="0">
                        <a:spcBef>
                          <a:spcPts val="0"/>
                        </a:spcBef>
                        <a:spcAft>
                          <a:spcPts val="0"/>
                        </a:spcAft>
                      </a:pPr>
                      <a:r>
                        <a:rPr lang="en-US" sz="2400" dirty="0">
                          <a:effectLst/>
                        </a:rPr>
                        <a:t>Constituent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Jun</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nchorCtr="1"/>
                </a:tc>
                <a:tc>
                  <a:txBody>
                    <a:bodyPr/>
                    <a:lstStyle/>
                    <a:p>
                      <a:pPr marL="0" marR="0" algn="ctr">
                        <a:spcBef>
                          <a:spcPts val="0"/>
                        </a:spcBef>
                        <a:spcAft>
                          <a:spcPts val="0"/>
                        </a:spcAft>
                      </a:pPr>
                      <a:r>
                        <a:rPr lang="en-US" sz="2400" dirty="0">
                          <a:effectLst/>
                        </a:rPr>
                        <a:t>Jul</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nchorCtr="1"/>
                </a:tc>
                <a:tc>
                  <a:txBody>
                    <a:bodyPr/>
                    <a:lstStyle/>
                    <a:p>
                      <a:pPr marL="0" marR="0" algn="ctr">
                        <a:spcBef>
                          <a:spcPts val="0"/>
                        </a:spcBef>
                        <a:spcAft>
                          <a:spcPts val="0"/>
                        </a:spcAft>
                      </a:pPr>
                      <a:r>
                        <a:rPr lang="en-US" sz="2400" dirty="0">
                          <a:effectLst/>
                        </a:rPr>
                        <a:t>Jul</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0" marB="0" anchor="ctr" anchorCtr="1"/>
                </a:tc>
                <a:tc>
                  <a:txBody>
                    <a:bodyPr/>
                    <a:lstStyle/>
                    <a:p>
                      <a:pPr marL="0" marR="0" algn="ctr">
                        <a:spcBef>
                          <a:spcPts val="0"/>
                        </a:spcBef>
                        <a:spcAft>
                          <a:spcPts val="0"/>
                        </a:spcAft>
                      </a:pPr>
                      <a:r>
                        <a:rPr lang="en-US" sz="2400" dirty="0">
                          <a:effectLst/>
                        </a:rPr>
                        <a:t>Aug</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nchorCtr="1"/>
                </a:tc>
                <a:tc>
                  <a:txBody>
                    <a:bodyPr/>
                    <a:lstStyle/>
                    <a:p>
                      <a:pPr marL="0" marR="0" algn="ctr">
                        <a:spcBef>
                          <a:spcPts val="0"/>
                        </a:spcBef>
                        <a:spcAft>
                          <a:spcPts val="0"/>
                        </a:spcAft>
                      </a:pPr>
                      <a:r>
                        <a:rPr lang="en-US" sz="2400" dirty="0">
                          <a:effectLst/>
                        </a:rPr>
                        <a:t>Sep</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nchor="ctr" anchorCtr="1"/>
                </a:tc>
                <a:extLst>
                  <a:ext uri="{0D108BD9-81ED-4DB2-BD59-A6C34878D82A}">
                    <a16:rowId xmlns:a16="http://schemas.microsoft.com/office/drawing/2014/main" val="2372095054"/>
                  </a:ext>
                </a:extLst>
              </a:tr>
              <a:tr h="548350">
                <a:tc>
                  <a:txBody>
                    <a:bodyPr/>
                    <a:lstStyle/>
                    <a:p>
                      <a:pPr marL="0" marR="0">
                        <a:spcBef>
                          <a:spcPts val="0"/>
                        </a:spcBef>
                        <a:spcAft>
                          <a:spcPts val="0"/>
                        </a:spcAft>
                      </a:pPr>
                      <a:r>
                        <a:rPr lang="en-US" sz="2400" dirty="0">
                          <a:effectLst/>
                        </a:rPr>
                        <a:t>Hardness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7695286"/>
                  </a:ext>
                </a:extLst>
              </a:tr>
              <a:tr h="548350">
                <a:tc>
                  <a:txBody>
                    <a:bodyPr/>
                    <a:lstStyle/>
                    <a:p>
                      <a:pPr marL="0" marR="0">
                        <a:spcBef>
                          <a:spcPts val="0"/>
                        </a:spcBef>
                        <a:spcAft>
                          <a:spcPts val="0"/>
                        </a:spcAft>
                      </a:pPr>
                      <a:r>
                        <a:rPr lang="en-US" sz="2400" dirty="0">
                          <a:effectLst/>
                        </a:rPr>
                        <a:t>Chromium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260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3793842"/>
                  </a:ext>
                </a:extLst>
              </a:tr>
              <a:tr h="548350">
                <a:tc>
                  <a:txBody>
                    <a:bodyPr/>
                    <a:lstStyle/>
                    <a:p>
                      <a:pPr marL="0" marR="0">
                        <a:spcBef>
                          <a:spcPts val="0"/>
                        </a:spcBef>
                        <a:spcAft>
                          <a:spcPts val="0"/>
                        </a:spcAft>
                      </a:pPr>
                      <a:r>
                        <a:rPr lang="en-US" sz="2400" dirty="0">
                          <a:effectLst/>
                        </a:rPr>
                        <a:t>Iron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012645"/>
                  </a:ext>
                </a:extLst>
              </a:tr>
              <a:tr h="548350">
                <a:tc>
                  <a:txBody>
                    <a:bodyPr/>
                    <a:lstStyle/>
                    <a:p>
                      <a:pPr marL="0" marR="0">
                        <a:spcBef>
                          <a:spcPts val="0"/>
                        </a:spcBef>
                        <a:spcAft>
                          <a:spcPts val="0"/>
                        </a:spcAft>
                      </a:pPr>
                      <a:r>
                        <a:rPr lang="en-US" sz="2400" dirty="0">
                          <a:effectLst/>
                        </a:rPr>
                        <a:t>Nickel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9846561"/>
                  </a:ext>
                </a:extLst>
              </a:tr>
              <a:tr h="548350">
                <a:tc>
                  <a:txBody>
                    <a:bodyPr/>
                    <a:lstStyle/>
                    <a:p>
                      <a:pPr marL="0" marR="0">
                        <a:spcBef>
                          <a:spcPts val="0"/>
                        </a:spcBef>
                        <a:spcAft>
                          <a:spcPts val="0"/>
                        </a:spcAft>
                      </a:pPr>
                      <a:r>
                        <a:rPr lang="en-US" sz="2400" dirty="0">
                          <a:effectLst/>
                        </a:rPr>
                        <a:t>Zinc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260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019537"/>
                  </a:ext>
                </a:extLst>
              </a:tr>
            </a:tbl>
          </a:graphicData>
        </a:graphic>
      </p:graphicFrame>
      <p:sp>
        <p:nvSpPr>
          <p:cNvPr id="4" name="TextBox 3">
            <a:extLst>
              <a:ext uri="{FF2B5EF4-FFF2-40B4-BE49-F238E27FC236}">
                <a16:creationId xmlns:a16="http://schemas.microsoft.com/office/drawing/2014/main" id="{10FE8B89-D8C6-4BF5-A16D-CFDEB04B26E3}"/>
              </a:ext>
            </a:extLst>
          </p:cNvPr>
          <p:cNvSpPr txBox="1"/>
          <p:nvPr/>
        </p:nvSpPr>
        <p:spPr>
          <a:xfrm>
            <a:off x="187066" y="5681348"/>
            <a:ext cx="4811751" cy="1200329"/>
          </a:xfrm>
          <a:prstGeom prst="rect">
            <a:avLst/>
          </a:prstGeom>
          <a:noFill/>
        </p:spPr>
        <p:txBody>
          <a:bodyPr wrap="square" rtlCol="0">
            <a:spAutoFit/>
          </a:bodyPr>
          <a:lstStyle/>
          <a:p>
            <a:r>
              <a:rPr lang="en-US" dirty="0"/>
              <a:t>If hardness is less than 100 mg/L or greater than 400 mg/L, use the criteria at 100 mg/L or 400 mg/L, respectively. The criteria provided are instantaneous, maximum concentrations. </a:t>
            </a:r>
          </a:p>
        </p:txBody>
      </p:sp>
    </p:spTree>
    <p:extLst>
      <p:ext uri="{BB962C8B-B14F-4D97-AF65-F5344CB8AC3E}">
        <p14:creationId xmlns:p14="http://schemas.microsoft.com/office/powerpoint/2010/main" val="10224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373996" y="526416"/>
            <a:ext cx="4596591" cy="1688386"/>
          </a:xfrm>
        </p:spPr>
        <p:txBody>
          <a:bodyPr>
            <a:normAutofit/>
          </a:bodyPr>
          <a:lstStyle/>
          <a:p>
            <a:r>
              <a:rPr lang="en-US" sz="4800" dirty="0"/>
              <a:t>Red Brook: Recreation</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240319" y="2063325"/>
            <a:ext cx="4596591" cy="5410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Recreation has two E. coli numeric criteria depending on the type of contact recreation. Each criterion is a 30-day geometric mean of at least five samples. The samples should not exceed:</a:t>
            </a:r>
          </a:p>
          <a:p>
            <a:pPr marL="234950" lvl="1"/>
            <a:r>
              <a:rPr lang="en-US" sz="2800" u="sng" dirty="0"/>
              <a:t>Primary contact criterion</a:t>
            </a:r>
            <a:r>
              <a:rPr lang="en-US" sz="2800" dirty="0"/>
              <a:t>: 126 colony counts/100 mL</a:t>
            </a:r>
          </a:p>
          <a:p>
            <a:pPr marL="234950" lvl="1"/>
            <a:r>
              <a:rPr lang="en-US" sz="2800" u="sng" dirty="0"/>
              <a:t>Secondary contact criterion</a:t>
            </a:r>
            <a:r>
              <a:rPr lang="en-US" sz="2800" dirty="0"/>
              <a:t>: 423 counts/100mL</a:t>
            </a:r>
          </a:p>
        </p:txBody>
      </p:sp>
      <p:graphicFrame>
        <p:nvGraphicFramePr>
          <p:cNvPr id="9" name="Table 8">
            <a:extLst>
              <a:ext uri="{FF2B5EF4-FFF2-40B4-BE49-F238E27FC236}">
                <a16:creationId xmlns:a16="http://schemas.microsoft.com/office/drawing/2014/main" id="{871CACCE-67BD-4533-904B-941458363D9D}"/>
              </a:ext>
            </a:extLst>
          </p:cNvPr>
          <p:cNvGraphicFramePr>
            <a:graphicFrameLocks noGrp="1"/>
          </p:cNvGraphicFramePr>
          <p:nvPr>
            <p:extLst>
              <p:ext uri="{D42A27DB-BD31-4B8C-83A1-F6EECF244321}">
                <p14:modId xmlns:p14="http://schemas.microsoft.com/office/powerpoint/2010/main" val="3131592144"/>
              </p:ext>
            </p:extLst>
          </p:nvPr>
        </p:nvGraphicFramePr>
        <p:xfrm>
          <a:off x="5104264" y="204716"/>
          <a:ext cx="7030552" cy="6598363"/>
        </p:xfrm>
        <a:graphic>
          <a:graphicData uri="http://schemas.openxmlformats.org/drawingml/2006/table">
            <a:tbl>
              <a:tblPr firstRow="1" firstCol="1" bandRow="1">
                <a:tableStyleId>{073A0DAA-6AF3-43AB-8588-CEC1D06C72B9}</a:tableStyleId>
              </a:tblPr>
              <a:tblGrid>
                <a:gridCol w="2194263">
                  <a:extLst>
                    <a:ext uri="{9D8B030D-6E8A-4147-A177-3AD203B41FA5}">
                      <a16:colId xmlns:a16="http://schemas.microsoft.com/office/drawing/2014/main" val="950622868"/>
                    </a:ext>
                  </a:extLst>
                </a:gridCol>
                <a:gridCol w="2318348">
                  <a:extLst>
                    <a:ext uri="{9D8B030D-6E8A-4147-A177-3AD203B41FA5}">
                      <a16:colId xmlns:a16="http://schemas.microsoft.com/office/drawing/2014/main" val="1025008646"/>
                    </a:ext>
                  </a:extLst>
                </a:gridCol>
                <a:gridCol w="2517941">
                  <a:extLst>
                    <a:ext uri="{9D8B030D-6E8A-4147-A177-3AD203B41FA5}">
                      <a16:colId xmlns:a16="http://schemas.microsoft.com/office/drawing/2014/main" val="2725699406"/>
                    </a:ext>
                  </a:extLst>
                </a:gridCol>
              </a:tblGrid>
              <a:tr h="776278">
                <a:tc>
                  <a:txBody>
                    <a:bodyPr/>
                    <a:lstStyle/>
                    <a:p>
                      <a:pPr marL="0" marR="0">
                        <a:spcBef>
                          <a:spcPts val="0"/>
                        </a:spcBef>
                        <a:spcAft>
                          <a:spcPts val="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i="1" dirty="0">
                          <a:effectLst/>
                        </a:rPr>
                        <a:t>E. coli </a:t>
                      </a:r>
                      <a:r>
                        <a:rPr lang="en-US" sz="2400" dirty="0">
                          <a:effectLst/>
                        </a:rPr>
                        <a:t>density</a:t>
                      </a:r>
                    </a:p>
                    <a:p>
                      <a:pPr marL="0" marR="0" algn="ctr">
                        <a:spcBef>
                          <a:spcPts val="0"/>
                        </a:spcBef>
                        <a:spcAft>
                          <a:spcPts val="0"/>
                        </a:spcAft>
                      </a:pPr>
                      <a:r>
                        <a:rPr lang="en-US" sz="2400" dirty="0">
                          <a:effectLst/>
                        </a:rPr>
                        <a:t>(counts/100mL)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Geometric mean</a:t>
                      </a:r>
                    </a:p>
                    <a:p>
                      <a:pPr marL="0" marR="0" algn="ctr">
                        <a:spcBef>
                          <a:spcPts val="0"/>
                        </a:spcBef>
                        <a:spcAft>
                          <a:spcPts val="0"/>
                        </a:spcAft>
                      </a:pPr>
                      <a:r>
                        <a:rPr lang="en-US" sz="2400" dirty="0">
                          <a:effectLst/>
                        </a:rPr>
                        <a:t>(counts/100 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189486"/>
                  </a:ext>
                </a:extLst>
              </a:tr>
              <a:tr h="388139">
                <a:tc>
                  <a:txBody>
                    <a:bodyPr/>
                    <a:lstStyle/>
                    <a:p>
                      <a:pPr marL="0" marR="0">
                        <a:spcBef>
                          <a:spcPts val="0"/>
                        </a:spcBef>
                        <a:spcAft>
                          <a:spcPts val="0"/>
                        </a:spcAft>
                      </a:pPr>
                      <a:r>
                        <a:rPr lang="en-US" sz="2400" dirty="0">
                          <a:effectLst/>
                        </a:rPr>
                        <a:t>May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2400" dirty="0">
                          <a:effectLst/>
                        </a:rPr>
                        <a:t>115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366966"/>
                  </a:ext>
                </a:extLst>
              </a:tr>
              <a:tr h="388139">
                <a:tc>
                  <a:txBody>
                    <a:bodyPr/>
                    <a:lstStyle/>
                    <a:p>
                      <a:pPr marL="0" marR="0">
                        <a:spcBef>
                          <a:spcPts val="0"/>
                        </a:spcBef>
                        <a:spcAft>
                          <a:spcPts val="0"/>
                        </a:spcAft>
                      </a:pPr>
                      <a:r>
                        <a:rPr lang="en-US" sz="2400" dirty="0">
                          <a:effectLst/>
                        </a:rPr>
                        <a:t>May 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507428213"/>
                  </a:ext>
                </a:extLst>
              </a:tr>
              <a:tr h="388139">
                <a:tc>
                  <a:txBody>
                    <a:bodyPr/>
                    <a:lstStyle/>
                    <a:p>
                      <a:pPr marL="0" marR="0">
                        <a:spcBef>
                          <a:spcPts val="0"/>
                        </a:spcBef>
                        <a:spcAft>
                          <a:spcPts val="0"/>
                        </a:spcAft>
                      </a:pPr>
                      <a:r>
                        <a:rPr lang="en-US" sz="2400" dirty="0">
                          <a:effectLst/>
                        </a:rPr>
                        <a:t>May 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448969412"/>
                  </a:ext>
                </a:extLst>
              </a:tr>
              <a:tr h="388139">
                <a:tc>
                  <a:txBody>
                    <a:bodyPr/>
                    <a:lstStyle/>
                    <a:p>
                      <a:pPr marL="0" marR="0">
                        <a:spcBef>
                          <a:spcPts val="0"/>
                        </a:spcBef>
                        <a:spcAft>
                          <a:spcPts val="0"/>
                        </a:spcAft>
                      </a:pPr>
                      <a:r>
                        <a:rPr lang="en-US" sz="2400" dirty="0">
                          <a:effectLst/>
                        </a:rPr>
                        <a:t>May 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311573049"/>
                  </a:ext>
                </a:extLst>
              </a:tr>
              <a:tr h="388139">
                <a:tc>
                  <a:txBody>
                    <a:bodyPr/>
                    <a:lstStyle/>
                    <a:p>
                      <a:pPr marL="0" marR="0">
                        <a:spcBef>
                          <a:spcPts val="0"/>
                        </a:spcBef>
                        <a:spcAft>
                          <a:spcPts val="0"/>
                        </a:spcAft>
                      </a:pPr>
                      <a:r>
                        <a:rPr lang="en-US" sz="2400" dirty="0">
                          <a:effectLst/>
                        </a:rPr>
                        <a:t>May 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799682857"/>
                  </a:ext>
                </a:extLst>
              </a:tr>
              <a:tr h="388139">
                <a:tc>
                  <a:txBody>
                    <a:bodyPr/>
                    <a:lstStyle/>
                    <a:p>
                      <a:pPr marL="0" marR="0">
                        <a:spcBef>
                          <a:spcPts val="0"/>
                        </a:spcBef>
                        <a:spcAft>
                          <a:spcPts val="0"/>
                        </a:spcAft>
                      </a:pPr>
                      <a:r>
                        <a:rPr lang="en-US" sz="2400" dirty="0">
                          <a:effectLst/>
                        </a:rPr>
                        <a:t>July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2400" dirty="0">
                          <a:effectLst/>
                        </a:rPr>
                        <a:t>157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430461"/>
                  </a:ext>
                </a:extLst>
              </a:tr>
              <a:tr h="388139">
                <a:tc>
                  <a:txBody>
                    <a:bodyPr/>
                    <a:lstStyle/>
                    <a:p>
                      <a:pPr marL="0" marR="0">
                        <a:spcBef>
                          <a:spcPts val="0"/>
                        </a:spcBef>
                        <a:spcAft>
                          <a:spcPts val="0"/>
                        </a:spcAft>
                      </a:pPr>
                      <a:r>
                        <a:rPr lang="en-US" sz="2400" dirty="0">
                          <a:effectLst/>
                        </a:rPr>
                        <a:t>July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245152371"/>
                  </a:ext>
                </a:extLst>
              </a:tr>
              <a:tr h="388139">
                <a:tc>
                  <a:txBody>
                    <a:bodyPr/>
                    <a:lstStyle/>
                    <a:p>
                      <a:pPr marL="0" marR="0">
                        <a:spcBef>
                          <a:spcPts val="0"/>
                        </a:spcBef>
                        <a:spcAft>
                          <a:spcPts val="0"/>
                        </a:spcAft>
                      </a:pPr>
                      <a:r>
                        <a:rPr lang="en-US" sz="2400" dirty="0">
                          <a:effectLst/>
                        </a:rPr>
                        <a:t>July 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650631064"/>
                  </a:ext>
                </a:extLst>
              </a:tr>
              <a:tr h="388139">
                <a:tc>
                  <a:txBody>
                    <a:bodyPr/>
                    <a:lstStyle/>
                    <a:p>
                      <a:pPr marL="0" marR="0">
                        <a:spcBef>
                          <a:spcPts val="0"/>
                        </a:spcBef>
                        <a:spcAft>
                          <a:spcPts val="0"/>
                        </a:spcAft>
                      </a:pPr>
                      <a:r>
                        <a:rPr lang="en-US" sz="2400" dirty="0">
                          <a:effectLst/>
                        </a:rPr>
                        <a:t>July 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519929090"/>
                  </a:ext>
                </a:extLst>
              </a:tr>
              <a:tr h="388139">
                <a:tc>
                  <a:txBody>
                    <a:bodyPr/>
                    <a:lstStyle/>
                    <a:p>
                      <a:pPr marL="0" marR="0">
                        <a:spcBef>
                          <a:spcPts val="0"/>
                        </a:spcBef>
                        <a:spcAft>
                          <a:spcPts val="0"/>
                        </a:spcAft>
                      </a:pPr>
                      <a:r>
                        <a:rPr lang="en-US" sz="2400" dirty="0">
                          <a:effectLst/>
                        </a:rPr>
                        <a:t>July 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556665000"/>
                  </a:ext>
                </a:extLst>
              </a:tr>
              <a:tr h="388139">
                <a:tc>
                  <a:txBody>
                    <a:bodyPr/>
                    <a:lstStyle/>
                    <a:p>
                      <a:pPr marL="0" marR="0">
                        <a:spcBef>
                          <a:spcPts val="0"/>
                        </a:spcBef>
                        <a:spcAft>
                          <a:spcPts val="0"/>
                        </a:spcAft>
                      </a:pPr>
                      <a:r>
                        <a:rPr lang="en-US" sz="2400" dirty="0">
                          <a:effectLst/>
                        </a:rPr>
                        <a:t>September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65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2400" dirty="0">
                          <a:effectLst/>
                        </a:rPr>
                        <a:t>106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128784"/>
                  </a:ext>
                </a:extLst>
              </a:tr>
              <a:tr h="388139">
                <a:tc>
                  <a:txBody>
                    <a:bodyPr/>
                    <a:lstStyle/>
                    <a:p>
                      <a:pPr marL="0" marR="0">
                        <a:spcBef>
                          <a:spcPts val="0"/>
                        </a:spcBef>
                        <a:spcAft>
                          <a:spcPts val="0"/>
                        </a:spcAft>
                      </a:pPr>
                      <a:r>
                        <a:rPr lang="en-US" sz="2400" dirty="0">
                          <a:effectLst/>
                        </a:rPr>
                        <a:t>September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76417841"/>
                  </a:ext>
                </a:extLst>
              </a:tr>
              <a:tr h="388139">
                <a:tc>
                  <a:txBody>
                    <a:bodyPr/>
                    <a:lstStyle/>
                    <a:p>
                      <a:pPr marL="0" marR="0">
                        <a:spcBef>
                          <a:spcPts val="0"/>
                        </a:spcBef>
                        <a:spcAft>
                          <a:spcPts val="0"/>
                        </a:spcAft>
                      </a:pPr>
                      <a:r>
                        <a:rPr lang="en-US" sz="2400" dirty="0">
                          <a:effectLst/>
                        </a:rPr>
                        <a:t>September 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144050655"/>
                  </a:ext>
                </a:extLst>
              </a:tr>
              <a:tr h="388139">
                <a:tc>
                  <a:txBody>
                    <a:bodyPr/>
                    <a:lstStyle/>
                    <a:p>
                      <a:pPr marL="0" marR="0">
                        <a:spcBef>
                          <a:spcPts val="0"/>
                        </a:spcBef>
                        <a:spcAft>
                          <a:spcPts val="0"/>
                        </a:spcAft>
                      </a:pPr>
                      <a:r>
                        <a:rPr lang="en-US" sz="2400" dirty="0">
                          <a:effectLst/>
                        </a:rPr>
                        <a:t>September 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070457375"/>
                  </a:ext>
                </a:extLst>
              </a:tr>
              <a:tr h="388139">
                <a:tc>
                  <a:txBody>
                    <a:bodyPr/>
                    <a:lstStyle/>
                    <a:p>
                      <a:pPr marL="0" marR="0">
                        <a:spcBef>
                          <a:spcPts val="0"/>
                        </a:spcBef>
                        <a:spcAft>
                          <a:spcPts val="0"/>
                        </a:spcAft>
                      </a:pPr>
                      <a:r>
                        <a:rPr lang="en-US" sz="2400" dirty="0">
                          <a:effectLst/>
                        </a:rPr>
                        <a:t>September 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864948596"/>
                  </a:ext>
                </a:extLst>
              </a:tr>
            </a:tbl>
          </a:graphicData>
        </a:graphic>
      </p:graphicFrame>
    </p:spTree>
    <p:extLst>
      <p:ext uri="{BB962C8B-B14F-4D97-AF65-F5344CB8AC3E}">
        <p14:creationId xmlns:p14="http://schemas.microsoft.com/office/powerpoint/2010/main" val="410475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C1E5-CA0E-4237-920E-AB1E4A6F7FA0}"/>
              </a:ext>
            </a:extLst>
          </p:cNvPr>
          <p:cNvSpPr>
            <a:spLocks noGrp="1"/>
          </p:cNvSpPr>
          <p:nvPr>
            <p:ph type="title"/>
          </p:nvPr>
        </p:nvSpPr>
        <p:spPr>
          <a:xfrm>
            <a:off x="0" y="71135"/>
            <a:ext cx="12192000" cy="1325563"/>
          </a:xfrm>
        </p:spPr>
        <p:txBody>
          <a:bodyPr>
            <a:normAutofit fontScale="90000"/>
          </a:bodyPr>
          <a:lstStyle/>
          <a:p>
            <a:pPr algn="ctr"/>
            <a:r>
              <a:rPr lang="en-US" sz="4800" dirty="0"/>
              <a:t>Red Brook: Fill In the Use Support Summary Table </a:t>
            </a:r>
          </a:p>
        </p:txBody>
      </p:sp>
      <p:graphicFrame>
        <p:nvGraphicFramePr>
          <p:cNvPr id="4" name="Content Placeholder 3">
            <a:extLst>
              <a:ext uri="{FF2B5EF4-FFF2-40B4-BE49-F238E27FC236}">
                <a16:creationId xmlns:a16="http://schemas.microsoft.com/office/drawing/2014/main" id="{96EA1DD5-F1F8-4AA5-90E7-A4F65115B198}"/>
              </a:ext>
            </a:extLst>
          </p:cNvPr>
          <p:cNvGraphicFramePr>
            <a:graphicFrameLocks noGrp="1"/>
          </p:cNvGraphicFramePr>
          <p:nvPr>
            <p:ph idx="1"/>
            <p:extLst>
              <p:ext uri="{D42A27DB-BD31-4B8C-83A1-F6EECF244321}">
                <p14:modId xmlns:p14="http://schemas.microsoft.com/office/powerpoint/2010/main" val="351000554"/>
              </p:ext>
            </p:extLst>
          </p:nvPr>
        </p:nvGraphicFramePr>
        <p:xfrm>
          <a:off x="411860" y="1567048"/>
          <a:ext cx="11368279" cy="4999698"/>
        </p:xfrm>
        <a:graphic>
          <a:graphicData uri="http://schemas.openxmlformats.org/drawingml/2006/table">
            <a:tbl>
              <a:tblPr firstRow="1" bandRow="1">
                <a:tableStyleId>{073A0DAA-6AF3-43AB-8588-CEC1D06C72B9}</a:tableStyleId>
              </a:tblPr>
              <a:tblGrid>
                <a:gridCol w="3438930">
                  <a:extLst>
                    <a:ext uri="{9D8B030D-6E8A-4147-A177-3AD203B41FA5}">
                      <a16:colId xmlns:a16="http://schemas.microsoft.com/office/drawing/2014/main" val="3047837545"/>
                    </a:ext>
                  </a:extLst>
                </a:gridCol>
                <a:gridCol w="3343702">
                  <a:extLst>
                    <a:ext uri="{9D8B030D-6E8A-4147-A177-3AD203B41FA5}">
                      <a16:colId xmlns:a16="http://schemas.microsoft.com/office/drawing/2014/main" val="1481301653"/>
                    </a:ext>
                  </a:extLst>
                </a:gridCol>
                <a:gridCol w="4585647">
                  <a:extLst>
                    <a:ext uri="{9D8B030D-6E8A-4147-A177-3AD203B41FA5}">
                      <a16:colId xmlns:a16="http://schemas.microsoft.com/office/drawing/2014/main" val="2533153842"/>
                    </a:ext>
                  </a:extLst>
                </a:gridCol>
              </a:tblGrid>
              <a:tr h="990668">
                <a:tc>
                  <a:txBody>
                    <a:bodyPr/>
                    <a:lstStyle/>
                    <a:p>
                      <a:r>
                        <a:rPr lang="en-US" sz="3200" dirty="0"/>
                        <a:t>Designated Use</a:t>
                      </a:r>
                    </a:p>
                  </a:txBody>
                  <a:tcPr/>
                </a:tc>
                <a:tc>
                  <a:txBody>
                    <a:bodyPr/>
                    <a:lstStyle/>
                    <a:p>
                      <a:r>
                        <a:rPr lang="en-US" sz="3200" dirty="0"/>
                        <a:t>Use Support (Not, Full)</a:t>
                      </a:r>
                    </a:p>
                  </a:txBody>
                  <a:tcPr/>
                </a:tc>
                <a:tc>
                  <a:txBody>
                    <a:bodyPr/>
                    <a:lstStyle/>
                    <a:p>
                      <a:r>
                        <a:rPr lang="en-US" sz="3200" dirty="0"/>
                        <a:t>Probable Cause of Impairment (if any)</a:t>
                      </a:r>
                    </a:p>
                  </a:txBody>
                  <a:tcPr/>
                </a:tc>
                <a:extLst>
                  <a:ext uri="{0D108BD9-81ED-4DB2-BD59-A6C34878D82A}">
                    <a16:rowId xmlns:a16="http://schemas.microsoft.com/office/drawing/2014/main" val="644373536"/>
                  </a:ext>
                </a:extLst>
              </a:tr>
              <a:tr h="1443545">
                <a:tc>
                  <a:txBody>
                    <a:bodyPr/>
                    <a:lstStyle/>
                    <a:p>
                      <a:r>
                        <a:rPr lang="en-US" sz="3200" dirty="0"/>
                        <a:t>Coldwater Habitat</a:t>
                      </a:r>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164117754"/>
                  </a:ext>
                </a:extLst>
              </a:tr>
              <a:tr h="990668">
                <a:tc>
                  <a:txBody>
                    <a:bodyPr/>
                    <a:lstStyle/>
                    <a:p>
                      <a:r>
                        <a:rPr lang="en-US" sz="3200" dirty="0"/>
                        <a:t>Livestock Water Supply</a:t>
                      </a:r>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512989703"/>
                  </a:ext>
                </a:extLst>
              </a:tr>
              <a:tr h="1422553">
                <a:tc>
                  <a:txBody>
                    <a:bodyPr/>
                    <a:lstStyle/>
                    <a:p>
                      <a:r>
                        <a:rPr lang="en-US" sz="3200" dirty="0"/>
                        <a:t>Recreation (Primary Contact)</a:t>
                      </a:r>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985856697"/>
                  </a:ext>
                </a:extLst>
              </a:tr>
            </a:tbl>
          </a:graphicData>
        </a:graphic>
      </p:graphicFrame>
    </p:spTree>
    <p:extLst>
      <p:ext uri="{BB962C8B-B14F-4D97-AF65-F5344CB8AC3E}">
        <p14:creationId xmlns:p14="http://schemas.microsoft.com/office/powerpoint/2010/main" val="1242216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DCAD-6109-4FC4-B9C9-E4C070F1FED8}"/>
              </a:ext>
            </a:extLst>
          </p:cNvPr>
          <p:cNvSpPr>
            <a:spLocks noGrp="1"/>
          </p:cNvSpPr>
          <p:nvPr>
            <p:ph type="title"/>
          </p:nvPr>
        </p:nvSpPr>
        <p:spPr>
          <a:xfrm>
            <a:off x="456063" y="719972"/>
            <a:ext cx="10515600" cy="1325563"/>
          </a:xfrm>
        </p:spPr>
        <p:txBody>
          <a:bodyPr/>
          <a:lstStyle/>
          <a:p>
            <a:r>
              <a:rPr lang="en-US" dirty="0"/>
              <a:t>What might be the next steps for Red Brook?</a:t>
            </a:r>
          </a:p>
        </p:txBody>
      </p:sp>
      <p:sp>
        <p:nvSpPr>
          <p:cNvPr id="3" name="Content Placeholder 2">
            <a:extLst>
              <a:ext uri="{FF2B5EF4-FFF2-40B4-BE49-F238E27FC236}">
                <a16:creationId xmlns:a16="http://schemas.microsoft.com/office/drawing/2014/main" id="{E4C28E84-1D3F-4699-99B1-7E7777926B89}"/>
              </a:ext>
            </a:extLst>
          </p:cNvPr>
          <p:cNvSpPr>
            <a:spLocks noGrp="1"/>
          </p:cNvSpPr>
          <p:nvPr>
            <p:ph idx="1"/>
          </p:nvPr>
        </p:nvSpPr>
        <p:spPr>
          <a:xfrm>
            <a:off x="698880" y="2809811"/>
            <a:ext cx="11640402" cy="5010363"/>
          </a:xfrm>
        </p:spPr>
        <p:txBody>
          <a:bodyPr>
            <a:normAutofit/>
          </a:bodyPr>
          <a:lstStyle/>
          <a:p>
            <a:r>
              <a:rPr lang="en-US" sz="3200" dirty="0"/>
              <a:t>What should be the next steps for </a:t>
            </a:r>
            <a:r>
              <a:rPr lang="en-US" sz="3200" u="sng" dirty="0"/>
              <a:t>monitoring</a:t>
            </a:r>
            <a:r>
              <a:rPr lang="en-US" sz="3200" dirty="0"/>
              <a:t>?</a:t>
            </a:r>
          </a:p>
          <a:p>
            <a:r>
              <a:rPr lang="en-US" sz="3200" dirty="0"/>
              <a:t>How about next steps for </a:t>
            </a:r>
            <a:r>
              <a:rPr lang="en-US" sz="3200" u="sng" dirty="0"/>
              <a:t>assessing the sources </a:t>
            </a:r>
            <a:r>
              <a:rPr lang="en-US" sz="3200" dirty="0"/>
              <a:t>of impairment?</a:t>
            </a:r>
          </a:p>
          <a:p>
            <a:endParaRPr lang="en-US" sz="3200" dirty="0"/>
          </a:p>
        </p:txBody>
      </p:sp>
    </p:spTree>
    <p:extLst>
      <p:ext uri="{BB962C8B-B14F-4D97-AF65-F5344CB8AC3E}">
        <p14:creationId xmlns:p14="http://schemas.microsoft.com/office/powerpoint/2010/main" val="4285417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69E5-C3C4-4450-A6EA-A41B621FA22F}"/>
              </a:ext>
            </a:extLst>
          </p:cNvPr>
          <p:cNvSpPr>
            <a:spLocks noGrp="1"/>
          </p:cNvSpPr>
          <p:nvPr>
            <p:ph type="title"/>
          </p:nvPr>
        </p:nvSpPr>
        <p:spPr/>
        <p:txBody>
          <a:bodyPr>
            <a:normAutofit/>
          </a:bodyPr>
          <a:lstStyle/>
          <a:p>
            <a:r>
              <a:rPr lang="en-US" sz="4800" dirty="0"/>
              <a:t>Green Run: Introduction</a:t>
            </a:r>
          </a:p>
        </p:txBody>
      </p:sp>
      <p:graphicFrame>
        <p:nvGraphicFramePr>
          <p:cNvPr id="4" name="Content Placeholder 3">
            <a:extLst>
              <a:ext uri="{FF2B5EF4-FFF2-40B4-BE49-F238E27FC236}">
                <a16:creationId xmlns:a16="http://schemas.microsoft.com/office/drawing/2014/main" id="{85F1701C-F1E2-4802-9314-967C74184971}"/>
              </a:ext>
            </a:extLst>
          </p:cNvPr>
          <p:cNvGraphicFramePr>
            <a:graphicFrameLocks noGrp="1"/>
          </p:cNvGraphicFramePr>
          <p:nvPr>
            <p:ph idx="1"/>
            <p:extLst>
              <p:ext uri="{D42A27DB-BD31-4B8C-83A1-F6EECF244321}">
                <p14:modId xmlns:p14="http://schemas.microsoft.com/office/powerpoint/2010/main" val="2015430508"/>
              </p:ext>
            </p:extLst>
          </p:nvPr>
        </p:nvGraphicFramePr>
        <p:xfrm>
          <a:off x="271555" y="1587838"/>
          <a:ext cx="11670236" cy="3939019"/>
        </p:xfrm>
        <a:graphic>
          <a:graphicData uri="http://schemas.openxmlformats.org/drawingml/2006/table">
            <a:tbl>
              <a:tblPr firstRow="1" bandRow="1">
                <a:tableStyleId>{073A0DAA-6AF3-43AB-8588-CEC1D06C72B9}</a:tableStyleId>
              </a:tblPr>
              <a:tblGrid>
                <a:gridCol w="2185042">
                  <a:extLst>
                    <a:ext uri="{9D8B030D-6E8A-4147-A177-3AD203B41FA5}">
                      <a16:colId xmlns:a16="http://schemas.microsoft.com/office/drawing/2014/main" val="1004133240"/>
                    </a:ext>
                  </a:extLst>
                </a:gridCol>
                <a:gridCol w="1624084">
                  <a:extLst>
                    <a:ext uri="{9D8B030D-6E8A-4147-A177-3AD203B41FA5}">
                      <a16:colId xmlns:a16="http://schemas.microsoft.com/office/drawing/2014/main" val="2061945600"/>
                    </a:ext>
                  </a:extLst>
                </a:gridCol>
                <a:gridCol w="1951629">
                  <a:extLst>
                    <a:ext uri="{9D8B030D-6E8A-4147-A177-3AD203B41FA5}">
                      <a16:colId xmlns:a16="http://schemas.microsoft.com/office/drawing/2014/main" val="1580056553"/>
                    </a:ext>
                  </a:extLst>
                </a:gridCol>
                <a:gridCol w="832514">
                  <a:extLst>
                    <a:ext uri="{9D8B030D-6E8A-4147-A177-3AD203B41FA5}">
                      <a16:colId xmlns:a16="http://schemas.microsoft.com/office/drawing/2014/main" val="1796300443"/>
                    </a:ext>
                  </a:extLst>
                </a:gridCol>
                <a:gridCol w="2442949">
                  <a:extLst>
                    <a:ext uri="{9D8B030D-6E8A-4147-A177-3AD203B41FA5}">
                      <a16:colId xmlns:a16="http://schemas.microsoft.com/office/drawing/2014/main" val="1131892757"/>
                    </a:ext>
                  </a:extLst>
                </a:gridCol>
                <a:gridCol w="2634018">
                  <a:extLst>
                    <a:ext uri="{9D8B030D-6E8A-4147-A177-3AD203B41FA5}">
                      <a16:colId xmlns:a16="http://schemas.microsoft.com/office/drawing/2014/main" val="2960842952"/>
                    </a:ext>
                  </a:extLst>
                </a:gridCol>
              </a:tblGrid>
              <a:tr h="1291840">
                <a:tc>
                  <a:txBody>
                    <a:bodyPr/>
                    <a:lstStyle/>
                    <a:p>
                      <a:r>
                        <a:rPr lang="en-US" sz="3200" dirty="0"/>
                        <a:t>Designated Use</a:t>
                      </a:r>
                    </a:p>
                  </a:txBody>
                  <a:tcPr/>
                </a:tc>
                <a:tc>
                  <a:txBody>
                    <a:bodyPr/>
                    <a:lstStyle/>
                    <a:p>
                      <a:r>
                        <a:rPr lang="en-US" sz="3200" dirty="0"/>
                        <a:t>Bacteria</a:t>
                      </a:r>
                    </a:p>
                  </a:txBody>
                  <a:tcPr/>
                </a:tc>
                <a:tc>
                  <a:txBody>
                    <a:bodyPr/>
                    <a:lstStyle/>
                    <a:p>
                      <a:r>
                        <a:rPr lang="en-US" sz="3200" dirty="0"/>
                        <a:t>Dissolved Oxygen</a:t>
                      </a:r>
                    </a:p>
                  </a:txBody>
                  <a:tcPr/>
                </a:tc>
                <a:tc>
                  <a:txBody>
                    <a:bodyPr/>
                    <a:lstStyle/>
                    <a:p>
                      <a:r>
                        <a:rPr lang="en-US" sz="3200" dirty="0"/>
                        <a:t>pH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Temperature</a:t>
                      </a:r>
                    </a:p>
                    <a:p>
                      <a:endParaRPr lang="en-US" sz="3200" dirty="0"/>
                    </a:p>
                  </a:txBody>
                  <a:tcPr/>
                </a:tc>
                <a:tc>
                  <a:txBody>
                    <a:bodyPr/>
                    <a:lstStyle/>
                    <a:p>
                      <a:r>
                        <a:rPr lang="en-US" sz="3200" dirty="0"/>
                        <a:t>Total Phosphorus</a:t>
                      </a:r>
                    </a:p>
                  </a:txBody>
                  <a:tcPr/>
                </a:tc>
                <a:extLst>
                  <a:ext uri="{0D108BD9-81ED-4DB2-BD59-A6C34878D82A}">
                    <a16:rowId xmlns:a16="http://schemas.microsoft.com/office/drawing/2014/main" val="894022339"/>
                  </a:ext>
                </a:extLst>
              </a:tr>
              <a:tr h="1701758">
                <a:tc>
                  <a:txBody>
                    <a:bodyPr/>
                    <a:lstStyle/>
                    <a:p>
                      <a:r>
                        <a:rPr lang="en-US" sz="3200" dirty="0"/>
                        <a:t>Coldwater Habitat</a:t>
                      </a:r>
                    </a:p>
                  </a:txBody>
                  <a:tcPr/>
                </a:tc>
                <a:tc>
                  <a:txBody>
                    <a:bodyPr/>
                    <a:lstStyle/>
                    <a:p>
                      <a:pPr algn="ctr"/>
                      <a:endParaRPr lang="en-US" sz="3200" dirty="0"/>
                    </a:p>
                  </a:txBody>
                  <a:tcPr/>
                </a:tc>
                <a:tc>
                  <a:txBody>
                    <a:bodyPr/>
                    <a:lstStyle/>
                    <a:p>
                      <a:pPr algn="ctr"/>
                      <a:r>
                        <a:rPr lang="en-US" sz="3200" dirty="0"/>
                        <a:t>X</a:t>
                      </a:r>
                    </a:p>
                  </a:txBody>
                  <a:tcPr/>
                </a:tc>
                <a:tc>
                  <a:txBody>
                    <a:bodyPr/>
                    <a:lstStyle/>
                    <a:p>
                      <a:pPr algn="ctr"/>
                      <a:r>
                        <a:rPr lang="en-US" sz="3200" dirty="0"/>
                        <a:t>X</a:t>
                      </a:r>
                    </a:p>
                  </a:txBody>
                  <a:tcPr/>
                </a:tc>
                <a:tc>
                  <a:txBody>
                    <a:bodyPr/>
                    <a:lstStyle/>
                    <a:p>
                      <a:pPr algn="ctr"/>
                      <a:r>
                        <a:rPr lang="en-US" sz="3200" dirty="0"/>
                        <a:t>X</a:t>
                      </a:r>
                    </a:p>
                  </a:txBody>
                  <a:tcPr/>
                </a:tc>
                <a:tc>
                  <a:txBody>
                    <a:bodyPr/>
                    <a:lstStyle/>
                    <a:p>
                      <a:pPr algn="ctr"/>
                      <a:r>
                        <a:rPr lang="en-US" sz="3200" dirty="0"/>
                        <a:t>X</a:t>
                      </a:r>
                    </a:p>
                  </a:txBody>
                  <a:tcPr/>
                </a:tc>
                <a:extLst>
                  <a:ext uri="{0D108BD9-81ED-4DB2-BD59-A6C34878D82A}">
                    <a16:rowId xmlns:a16="http://schemas.microsoft.com/office/drawing/2014/main" val="3409001815"/>
                  </a:ext>
                </a:extLst>
              </a:tr>
              <a:tr h="945421">
                <a:tc>
                  <a:txBody>
                    <a:bodyPr/>
                    <a:lstStyle/>
                    <a:p>
                      <a:r>
                        <a:rPr lang="en-US" sz="3200" dirty="0"/>
                        <a:t>Recreation</a:t>
                      </a:r>
                    </a:p>
                  </a:txBody>
                  <a:tcPr/>
                </a:tc>
                <a:tc>
                  <a:txBody>
                    <a:bodyPr/>
                    <a:lstStyle/>
                    <a:p>
                      <a:pPr algn="ctr"/>
                      <a:r>
                        <a:rPr lang="en-US" sz="3200" dirty="0"/>
                        <a:t>X</a:t>
                      </a:r>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3120346537"/>
                  </a:ext>
                </a:extLst>
              </a:tr>
            </a:tbl>
          </a:graphicData>
        </a:graphic>
      </p:graphicFrame>
    </p:spTree>
    <p:extLst>
      <p:ext uri="{BB962C8B-B14F-4D97-AF65-F5344CB8AC3E}">
        <p14:creationId xmlns:p14="http://schemas.microsoft.com/office/powerpoint/2010/main" val="1378721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788215" y="-351838"/>
            <a:ext cx="10804993" cy="1688386"/>
          </a:xfrm>
        </p:spPr>
        <p:txBody>
          <a:bodyPr>
            <a:normAutofit/>
          </a:bodyPr>
          <a:lstStyle/>
          <a:p>
            <a:pPr algn="ctr"/>
            <a:r>
              <a:rPr lang="en-US" sz="4800" b="1" dirty="0"/>
              <a:t>Green Run: Numeric Criteria</a:t>
            </a:r>
            <a:endParaRPr lang="en-US" sz="4800" dirty="0"/>
          </a:p>
        </p:txBody>
      </p:sp>
      <p:sp>
        <p:nvSpPr>
          <p:cNvPr id="9" name="Content Placeholder 2">
            <a:extLst>
              <a:ext uri="{FF2B5EF4-FFF2-40B4-BE49-F238E27FC236}">
                <a16:creationId xmlns:a16="http://schemas.microsoft.com/office/drawing/2014/main" id="{BD6FBFA4-6C96-4E24-87DD-76D91365E13E}"/>
              </a:ext>
            </a:extLst>
          </p:cNvPr>
          <p:cNvSpPr>
            <a:spLocks noGrp="1"/>
          </p:cNvSpPr>
          <p:nvPr>
            <p:ph idx="1"/>
          </p:nvPr>
        </p:nvSpPr>
        <p:spPr>
          <a:xfrm>
            <a:off x="373997" y="1138306"/>
            <a:ext cx="11353800" cy="940153"/>
          </a:xfrm>
        </p:spPr>
        <p:txBody>
          <a:bodyPr>
            <a:noAutofit/>
          </a:bodyPr>
          <a:lstStyle/>
          <a:p>
            <a:pPr marL="0" indent="0" algn="ctr">
              <a:buNone/>
            </a:pPr>
            <a:r>
              <a:rPr lang="en-US" sz="3200" i="1" dirty="0"/>
              <a:t>Green Run is designated for two uses that have the following numeric criteria:</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graphicFrame>
        <p:nvGraphicFramePr>
          <p:cNvPr id="6" name="Table 5">
            <a:extLst>
              <a:ext uri="{FF2B5EF4-FFF2-40B4-BE49-F238E27FC236}">
                <a16:creationId xmlns:a16="http://schemas.microsoft.com/office/drawing/2014/main" id="{B758C8C2-A8EB-4311-8B1E-46BA03312C67}"/>
              </a:ext>
            </a:extLst>
          </p:cNvPr>
          <p:cNvGraphicFramePr>
            <a:graphicFrameLocks noGrp="1"/>
          </p:cNvGraphicFramePr>
          <p:nvPr>
            <p:extLst>
              <p:ext uri="{D42A27DB-BD31-4B8C-83A1-F6EECF244321}">
                <p14:modId xmlns:p14="http://schemas.microsoft.com/office/powerpoint/2010/main" val="258513415"/>
              </p:ext>
            </p:extLst>
          </p:nvPr>
        </p:nvGraphicFramePr>
        <p:xfrm>
          <a:off x="152400" y="2383720"/>
          <a:ext cx="11910646" cy="4153558"/>
        </p:xfrm>
        <a:graphic>
          <a:graphicData uri="http://schemas.openxmlformats.org/drawingml/2006/table">
            <a:tbl>
              <a:tblPr firstRow="1" bandRow="1">
                <a:tableStyleId>{073A0DAA-6AF3-43AB-8588-CEC1D06C72B9}</a:tableStyleId>
              </a:tblPr>
              <a:tblGrid>
                <a:gridCol w="1863969">
                  <a:extLst>
                    <a:ext uri="{9D8B030D-6E8A-4147-A177-3AD203B41FA5}">
                      <a16:colId xmlns:a16="http://schemas.microsoft.com/office/drawing/2014/main" val="4068809038"/>
                    </a:ext>
                  </a:extLst>
                </a:gridCol>
                <a:gridCol w="1113693">
                  <a:extLst>
                    <a:ext uri="{9D8B030D-6E8A-4147-A177-3AD203B41FA5}">
                      <a16:colId xmlns:a16="http://schemas.microsoft.com/office/drawing/2014/main" val="3946800271"/>
                    </a:ext>
                  </a:extLst>
                </a:gridCol>
                <a:gridCol w="1312984">
                  <a:extLst>
                    <a:ext uri="{9D8B030D-6E8A-4147-A177-3AD203B41FA5}">
                      <a16:colId xmlns:a16="http://schemas.microsoft.com/office/drawing/2014/main" val="908003061"/>
                    </a:ext>
                  </a:extLst>
                </a:gridCol>
                <a:gridCol w="1805354">
                  <a:extLst>
                    <a:ext uri="{9D8B030D-6E8A-4147-A177-3AD203B41FA5}">
                      <a16:colId xmlns:a16="http://schemas.microsoft.com/office/drawing/2014/main" val="3743782441"/>
                    </a:ext>
                  </a:extLst>
                </a:gridCol>
                <a:gridCol w="1359877">
                  <a:extLst>
                    <a:ext uri="{9D8B030D-6E8A-4147-A177-3AD203B41FA5}">
                      <a16:colId xmlns:a16="http://schemas.microsoft.com/office/drawing/2014/main" val="1042476147"/>
                    </a:ext>
                  </a:extLst>
                </a:gridCol>
                <a:gridCol w="1465385">
                  <a:extLst>
                    <a:ext uri="{9D8B030D-6E8A-4147-A177-3AD203B41FA5}">
                      <a16:colId xmlns:a16="http://schemas.microsoft.com/office/drawing/2014/main" val="1256748023"/>
                    </a:ext>
                  </a:extLst>
                </a:gridCol>
                <a:gridCol w="1781907">
                  <a:extLst>
                    <a:ext uri="{9D8B030D-6E8A-4147-A177-3AD203B41FA5}">
                      <a16:colId xmlns:a16="http://schemas.microsoft.com/office/drawing/2014/main" val="2757108210"/>
                    </a:ext>
                  </a:extLst>
                </a:gridCol>
                <a:gridCol w="1207477">
                  <a:extLst>
                    <a:ext uri="{9D8B030D-6E8A-4147-A177-3AD203B41FA5}">
                      <a16:colId xmlns:a16="http://schemas.microsoft.com/office/drawing/2014/main" val="2345087845"/>
                    </a:ext>
                  </a:extLst>
                </a:gridCol>
              </a:tblGrid>
              <a:tr h="857509">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Statistic</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Exceedance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b="1" i="0" u="none" strike="noStrike" dirty="0">
                          <a:solidFill>
                            <a:srgbClr val="FFFFFF"/>
                          </a:solidFill>
                          <a:effectLst/>
                          <a:latin typeface="Calibri" panose="020F0502020204030204" pitchFamily="34" charset="0"/>
                        </a:rPr>
                        <a:t>Coldwater Habitat</a:t>
                      </a:r>
                    </a:p>
                  </a:txBody>
                  <a:tcPr marL="7124" marR="7124" marT="7124" marB="0" anchor="ctr"/>
                </a:tc>
                <a:tc>
                  <a:txBody>
                    <a:bodyPr/>
                    <a:lstStyle/>
                    <a:p>
                      <a:pPr algn="ctr" rtl="0" fontAlgn="ctr"/>
                      <a:r>
                        <a:rPr lang="en-US" sz="2000" b="1" i="0" u="none" strike="noStrike" dirty="0">
                          <a:solidFill>
                            <a:srgbClr val="FFFFFF"/>
                          </a:solidFill>
                          <a:effectLst/>
                          <a:latin typeface="Calibri" panose="020F0502020204030204" pitchFamily="34" charset="0"/>
                        </a:rPr>
                        <a:t>Public Drinking Water Supply</a:t>
                      </a:r>
                    </a:p>
                  </a:txBody>
                  <a:tcPr marL="7124" marR="7124" marT="7124" marB="0" anchor="ctr"/>
                </a:tc>
                <a:tc>
                  <a:txBody>
                    <a:bodyPr/>
                    <a:lstStyle/>
                    <a:p>
                      <a:pPr algn="ctr" rtl="0" fontAlgn="ctr"/>
                      <a:r>
                        <a:rPr lang="en-US" sz="2000" b="1" i="0" u="none" strike="noStrike" dirty="0">
                          <a:solidFill>
                            <a:srgbClr val="FFFFFF"/>
                          </a:solidFill>
                          <a:effectLst/>
                          <a:latin typeface="Calibri" panose="020F0502020204030204" pitchFamily="34" charset="0"/>
                        </a:rPr>
                        <a:t>Recreation</a:t>
                      </a:r>
                    </a:p>
                  </a:txBody>
                  <a:tcPr marL="7124" marR="7124" marT="7124" marB="0" anchor="ctr"/>
                </a:tc>
                <a:extLst>
                  <a:ext uri="{0D108BD9-81ED-4DB2-BD59-A6C34878D82A}">
                    <a16:rowId xmlns:a16="http://schemas.microsoft.com/office/drawing/2014/main" val="1153744831"/>
                  </a:ext>
                </a:extLst>
              </a:tr>
              <a:tr h="681527">
                <a:tc>
                  <a:txBody>
                    <a:bodyPr/>
                    <a:lstStyle/>
                    <a:p>
                      <a:pPr algn="l" rtl="0" fontAlgn="ctr"/>
                      <a:r>
                        <a:rPr lang="en-US" sz="2000" u="none" strike="noStrike" dirty="0">
                          <a:effectLst/>
                        </a:rPr>
                        <a:t>Dissolved oxygen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Minimum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extLst>
                  <a:ext uri="{0D108BD9-81ED-4DB2-BD59-A6C34878D82A}">
                    <a16:rowId xmlns:a16="http://schemas.microsoft.com/office/drawing/2014/main" val="985083479"/>
                  </a:ext>
                </a:extLst>
              </a:tr>
              <a:tr h="731567">
                <a:tc>
                  <a:txBody>
                    <a:bodyPr/>
                    <a:lstStyle/>
                    <a:p>
                      <a:pPr algn="l" rtl="0" fontAlgn="ctr"/>
                      <a:r>
                        <a:rPr lang="en-US" sz="2000" i="1" u="none" strike="noStrike" dirty="0">
                          <a:effectLst/>
                        </a:rPr>
                        <a:t>E. coli</a:t>
                      </a:r>
                      <a:endParaRPr lang="en-US" sz="2000" b="0" i="1"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counts/ 100 mL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Geometric mean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126 / 430</a:t>
                      </a:r>
                    </a:p>
                  </a:txBody>
                  <a:tcPr marL="7124" marR="7124" marT="7124" marB="0" anchor="ctr"/>
                </a:tc>
                <a:extLst>
                  <a:ext uri="{0D108BD9-81ED-4DB2-BD59-A6C34878D82A}">
                    <a16:rowId xmlns:a16="http://schemas.microsoft.com/office/drawing/2014/main" val="1272491589"/>
                  </a:ext>
                </a:extLst>
              </a:tr>
              <a:tr h="636151">
                <a:tc>
                  <a:txBody>
                    <a:bodyPr/>
                    <a:lstStyle/>
                    <a:p>
                      <a:pPr algn="l" rtl="0" fontAlgn="ctr"/>
                      <a:r>
                        <a:rPr lang="en-US" sz="2000" u="none" strike="noStrike" dirty="0">
                          <a:effectLst/>
                        </a:rPr>
                        <a:t>pH</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SU</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Range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6 &lt; pH &lt; 9</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txBody>
                  <a:tcPr marL="7124" marR="7124" marT="7124" marB="0" anchor="ctr"/>
                </a:tc>
                <a:extLst>
                  <a:ext uri="{0D108BD9-81ED-4DB2-BD59-A6C34878D82A}">
                    <a16:rowId xmlns:a16="http://schemas.microsoft.com/office/drawing/2014/main" val="1374385005"/>
                  </a:ext>
                </a:extLst>
              </a:tr>
              <a:tr h="623402">
                <a:tc>
                  <a:txBody>
                    <a:bodyPr/>
                    <a:lstStyle/>
                    <a:p>
                      <a:pPr algn="l" rtl="0" fontAlgn="ctr"/>
                      <a:r>
                        <a:rPr lang="en-US" sz="2000" u="none" strike="noStrike" dirty="0">
                          <a:effectLst/>
                        </a:rPr>
                        <a:t>Temperature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F</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Instantaneous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txBody>
                  <a:tcPr marL="7124" marR="7124" marT="7124" marB="0" anchor="ctr"/>
                </a:tc>
                <a:extLst>
                  <a:ext uri="{0D108BD9-81ED-4DB2-BD59-A6C34878D82A}">
                    <a16:rowId xmlns:a16="http://schemas.microsoft.com/office/drawing/2014/main" val="760025439"/>
                  </a:ext>
                </a:extLst>
              </a:tr>
              <a:tr h="623402">
                <a:tc>
                  <a:txBody>
                    <a:bodyPr/>
                    <a:lstStyle/>
                    <a:p>
                      <a:pPr algn="l" rtl="0" fontAlgn="ctr"/>
                      <a:r>
                        <a:rPr lang="en-US" sz="2000" u="none" strike="noStrike" dirty="0">
                          <a:effectLst/>
                        </a:rPr>
                        <a:t>Total phosphorus</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Maximum</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Average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0.3</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t>
                      </a:r>
                    </a:p>
                  </a:txBody>
                  <a:tcPr marL="7124" marR="7124" marT="7124" marB="0" anchor="ctr"/>
                </a:tc>
                <a:extLst>
                  <a:ext uri="{0D108BD9-81ED-4DB2-BD59-A6C34878D82A}">
                    <a16:rowId xmlns:a16="http://schemas.microsoft.com/office/drawing/2014/main" val="2097035764"/>
                  </a:ext>
                </a:extLst>
              </a:tr>
            </a:tbl>
          </a:graphicData>
        </a:graphic>
      </p:graphicFrame>
    </p:spTree>
    <p:extLst>
      <p:ext uri="{BB962C8B-B14F-4D97-AF65-F5344CB8AC3E}">
        <p14:creationId xmlns:p14="http://schemas.microsoft.com/office/powerpoint/2010/main" val="41475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B71B-F923-4BE8-B762-B5C8FACEE754}"/>
              </a:ext>
            </a:extLst>
          </p:cNvPr>
          <p:cNvSpPr>
            <a:spLocks noGrp="1"/>
          </p:cNvSpPr>
          <p:nvPr>
            <p:ph type="title"/>
          </p:nvPr>
        </p:nvSpPr>
        <p:spPr>
          <a:xfrm>
            <a:off x="700749" y="526291"/>
            <a:ext cx="3364832" cy="5201486"/>
          </a:xfrm>
        </p:spPr>
        <p:txBody>
          <a:bodyPr>
            <a:normAutofit fontScale="90000"/>
          </a:bodyPr>
          <a:lstStyle/>
          <a:p>
            <a:pPr algn="ctr"/>
            <a:r>
              <a:rPr lang="en-US" sz="5400" b="1" u="sng" dirty="0"/>
              <a:t>Group Exercise Version</a:t>
            </a:r>
            <a:br>
              <a:rPr lang="en-US" sz="5400" b="1" dirty="0"/>
            </a:br>
            <a:br>
              <a:rPr lang="en-US" sz="5400" b="1" dirty="0"/>
            </a:br>
            <a:r>
              <a:rPr lang="en-US" sz="5400" b="1" dirty="0"/>
              <a:t>Module 4: Learning Objectives</a:t>
            </a:r>
          </a:p>
        </p:txBody>
      </p:sp>
      <p:sp>
        <p:nvSpPr>
          <p:cNvPr id="3" name="Content Placeholder 2">
            <a:extLst>
              <a:ext uri="{FF2B5EF4-FFF2-40B4-BE49-F238E27FC236}">
                <a16:creationId xmlns:a16="http://schemas.microsoft.com/office/drawing/2014/main" id="{1AFC02D2-7C33-4E90-BBA0-590D489F63DA}"/>
              </a:ext>
            </a:extLst>
          </p:cNvPr>
          <p:cNvSpPr>
            <a:spLocks noGrp="1"/>
          </p:cNvSpPr>
          <p:nvPr>
            <p:ph idx="1"/>
          </p:nvPr>
        </p:nvSpPr>
        <p:spPr>
          <a:xfrm>
            <a:off x="5124551" y="526291"/>
            <a:ext cx="6249400" cy="6157936"/>
          </a:xfrm>
        </p:spPr>
        <p:txBody>
          <a:bodyPr>
            <a:noAutofit/>
          </a:bodyPr>
          <a:lstStyle/>
          <a:p>
            <a:pPr lvl="0"/>
            <a:r>
              <a:rPr lang="en-US" sz="3200" dirty="0"/>
              <a:t>Further explore how water quality data is used to evaluate designated uses</a:t>
            </a:r>
          </a:p>
          <a:p>
            <a:pPr lvl="0"/>
            <a:r>
              <a:rPr lang="en-US" sz="3200" dirty="0"/>
              <a:t>Process and evaluate basic datasets to determine designated use support</a:t>
            </a:r>
          </a:p>
          <a:p>
            <a:pPr lvl="0"/>
            <a:r>
              <a:rPr lang="en-US" sz="3200" dirty="0"/>
              <a:t>Use the results of data analysis to determine next steps</a:t>
            </a:r>
          </a:p>
          <a:p>
            <a:pPr lvl="0"/>
            <a:r>
              <a:rPr lang="en-US" sz="3200" dirty="0"/>
              <a:t>Identify resources useful for analyzing data and addressing water quality impairments</a:t>
            </a:r>
          </a:p>
        </p:txBody>
      </p:sp>
    </p:spTree>
    <p:extLst>
      <p:ext uri="{BB962C8B-B14F-4D97-AF65-F5344CB8AC3E}">
        <p14:creationId xmlns:p14="http://schemas.microsoft.com/office/powerpoint/2010/main" val="5450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 y="116390"/>
            <a:ext cx="12934872" cy="1688386"/>
          </a:xfrm>
        </p:spPr>
        <p:txBody>
          <a:bodyPr>
            <a:normAutofit/>
          </a:bodyPr>
          <a:lstStyle/>
          <a:p>
            <a:pPr algn="ctr"/>
            <a:r>
              <a:rPr lang="en-US" sz="4800" dirty="0"/>
              <a:t>Green Run: Coldwater Habitat</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sp>
        <p:nvSpPr>
          <p:cNvPr id="6" name="Content Placeholder 8">
            <a:extLst>
              <a:ext uri="{FF2B5EF4-FFF2-40B4-BE49-F238E27FC236}">
                <a16:creationId xmlns:a16="http://schemas.microsoft.com/office/drawing/2014/main" id="{CA87EBB1-A11D-4E0A-8E5A-1AC6C647EE6E}"/>
              </a:ext>
            </a:extLst>
          </p:cNvPr>
          <p:cNvSpPr txBox="1">
            <a:spLocks/>
          </p:cNvSpPr>
          <p:nvPr/>
        </p:nvSpPr>
        <p:spPr>
          <a:xfrm>
            <a:off x="5411696" y="2177902"/>
            <a:ext cx="6952258" cy="615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Four samples were collected and evaluated</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540401" y="1853331"/>
            <a:ext cx="4596591" cy="1901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Coldwater Habitat has four numeric criteria</a:t>
            </a:r>
          </a:p>
        </p:txBody>
      </p:sp>
      <p:graphicFrame>
        <p:nvGraphicFramePr>
          <p:cNvPr id="3" name="Table 2">
            <a:extLst>
              <a:ext uri="{FF2B5EF4-FFF2-40B4-BE49-F238E27FC236}">
                <a16:creationId xmlns:a16="http://schemas.microsoft.com/office/drawing/2014/main" id="{025EFE22-0C98-4625-A944-DA9D3CC4478F}"/>
              </a:ext>
            </a:extLst>
          </p:cNvPr>
          <p:cNvGraphicFramePr>
            <a:graphicFrameLocks noGrp="1"/>
          </p:cNvGraphicFramePr>
          <p:nvPr>
            <p:extLst>
              <p:ext uri="{D42A27DB-BD31-4B8C-83A1-F6EECF244321}">
                <p14:modId xmlns:p14="http://schemas.microsoft.com/office/powerpoint/2010/main" val="374192178"/>
              </p:ext>
            </p:extLst>
          </p:nvPr>
        </p:nvGraphicFramePr>
        <p:xfrm>
          <a:off x="154683" y="2754316"/>
          <a:ext cx="5122985" cy="2936800"/>
        </p:xfrm>
        <a:graphic>
          <a:graphicData uri="http://schemas.openxmlformats.org/drawingml/2006/table">
            <a:tbl>
              <a:tblPr firstRow="1" bandRow="1">
                <a:tableStyleId>{073A0DAA-6AF3-43AB-8588-CEC1D06C72B9}</a:tableStyleId>
              </a:tblPr>
              <a:tblGrid>
                <a:gridCol w="1184031">
                  <a:extLst>
                    <a:ext uri="{9D8B030D-6E8A-4147-A177-3AD203B41FA5}">
                      <a16:colId xmlns:a16="http://schemas.microsoft.com/office/drawing/2014/main" val="3010375705"/>
                    </a:ext>
                  </a:extLst>
                </a:gridCol>
                <a:gridCol w="726831">
                  <a:extLst>
                    <a:ext uri="{9D8B030D-6E8A-4147-A177-3AD203B41FA5}">
                      <a16:colId xmlns:a16="http://schemas.microsoft.com/office/drawing/2014/main" val="3279741096"/>
                    </a:ext>
                  </a:extLst>
                </a:gridCol>
                <a:gridCol w="715107">
                  <a:extLst>
                    <a:ext uri="{9D8B030D-6E8A-4147-A177-3AD203B41FA5}">
                      <a16:colId xmlns:a16="http://schemas.microsoft.com/office/drawing/2014/main" val="3233693819"/>
                    </a:ext>
                  </a:extLst>
                </a:gridCol>
                <a:gridCol w="691662">
                  <a:extLst>
                    <a:ext uri="{9D8B030D-6E8A-4147-A177-3AD203B41FA5}">
                      <a16:colId xmlns:a16="http://schemas.microsoft.com/office/drawing/2014/main" val="1465863500"/>
                    </a:ext>
                  </a:extLst>
                </a:gridCol>
                <a:gridCol w="855784">
                  <a:extLst>
                    <a:ext uri="{9D8B030D-6E8A-4147-A177-3AD203B41FA5}">
                      <a16:colId xmlns:a16="http://schemas.microsoft.com/office/drawing/2014/main" val="2294615045"/>
                    </a:ext>
                  </a:extLst>
                </a:gridCol>
                <a:gridCol w="949570">
                  <a:extLst>
                    <a:ext uri="{9D8B030D-6E8A-4147-A177-3AD203B41FA5}">
                      <a16:colId xmlns:a16="http://schemas.microsoft.com/office/drawing/2014/main" val="457922563"/>
                    </a:ext>
                  </a:extLst>
                </a:gridCol>
              </a:tblGrid>
              <a:tr h="587360">
                <a:tc>
                  <a:txBody>
                    <a:bodyPr/>
                    <a:lstStyle/>
                    <a:p>
                      <a:pPr algn="l" rtl="0" fontAlgn="ctr"/>
                      <a:r>
                        <a:rPr lang="en-US" sz="2000" u="none" strike="noStrike" dirty="0">
                          <a:effectLst/>
                        </a:rPr>
                        <a:t>Parameter</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Unit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Type</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Stat.</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Exceed.</a:t>
                      </a:r>
                      <a:endParaRPr lang="en-US" sz="2000" b="1" i="0" u="none" strike="noStrike" dirty="0">
                        <a:solidFill>
                          <a:srgbClr val="FFFFFF"/>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Criterion</a:t>
                      </a:r>
                      <a:endParaRPr lang="en-US" sz="2000" b="1" i="0" u="none" strike="noStrike" dirty="0">
                        <a:solidFill>
                          <a:srgbClr val="FFFFFF"/>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2051033428"/>
                  </a:ext>
                </a:extLst>
              </a:tr>
              <a:tr h="587360">
                <a:tc>
                  <a:txBody>
                    <a:bodyPr/>
                    <a:lstStyle/>
                    <a:p>
                      <a:pPr algn="l" rtl="0" fontAlgn="ctr"/>
                      <a:r>
                        <a:rPr lang="en-US" sz="2000" u="none" strike="noStrike" dirty="0">
                          <a:effectLst/>
                        </a:rPr>
                        <a:t>DO</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Min</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Inst.</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None</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7124" marR="7124" marT="7124" marB="0" anchor="ctr"/>
                </a:tc>
                <a:extLst>
                  <a:ext uri="{0D108BD9-81ED-4DB2-BD59-A6C34878D82A}">
                    <a16:rowId xmlns:a16="http://schemas.microsoft.com/office/drawing/2014/main" val="1181031650"/>
                  </a:ext>
                </a:extLst>
              </a:tr>
              <a:tr h="587360">
                <a:tc>
                  <a:txBody>
                    <a:bodyPr/>
                    <a:lstStyle/>
                    <a:p>
                      <a:pPr algn="l" rtl="0" fontAlgn="ctr"/>
                      <a:r>
                        <a:rPr lang="en-US" sz="2000" b="0" i="0" u="none" strike="noStrike" dirty="0">
                          <a:solidFill>
                            <a:srgbClr val="000000"/>
                          </a:solidFill>
                          <a:effectLst/>
                          <a:latin typeface="Calibri" panose="020F0502020204030204" pitchFamily="34" charset="0"/>
                        </a:rPr>
                        <a:t>pH</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SU</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Range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Inst.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6.0 – 9.0</a:t>
                      </a:r>
                    </a:p>
                  </a:txBody>
                  <a:tcPr marL="7124" marR="7124" marT="7124" marB="0" anchor="ctr"/>
                </a:tc>
                <a:extLst>
                  <a:ext uri="{0D108BD9-81ED-4DB2-BD59-A6C34878D82A}">
                    <a16:rowId xmlns:a16="http://schemas.microsoft.com/office/drawing/2014/main" val="3311993705"/>
                  </a:ext>
                </a:extLst>
              </a:tr>
              <a:tr h="587360">
                <a:tc>
                  <a:txBody>
                    <a:bodyPr/>
                    <a:lstStyle/>
                    <a:p>
                      <a:pPr algn="l" rtl="0" fontAlgn="ctr"/>
                      <a:r>
                        <a:rPr lang="en-US" sz="2000" b="0" i="0" u="none" strike="noStrike" dirty="0">
                          <a:solidFill>
                            <a:srgbClr val="000000"/>
                          </a:solidFill>
                          <a:effectLst/>
                          <a:latin typeface="Calibri" panose="020F0502020204030204" pitchFamily="34" charset="0"/>
                        </a:rPr>
                        <a:t>Temp.</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F</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Max</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Inst.</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None</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50</a:t>
                      </a:r>
                    </a:p>
                  </a:txBody>
                  <a:tcPr marL="7124" marR="7124" marT="7124" marB="0" anchor="ctr"/>
                </a:tc>
                <a:extLst>
                  <a:ext uri="{0D108BD9-81ED-4DB2-BD59-A6C34878D82A}">
                    <a16:rowId xmlns:a16="http://schemas.microsoft.com/office/drawing/2014/main" val="4126173822"/>
                  </a:ext>
                </a:extLst>
              </a:tr>
              <a:tr h="587360">
                <a:tc>
                  <a:txBody>
                    <a:bodyPr/>
                    <a:lstStyle/>
                    <a:p>
                      <a:pPr algn="l" rtl="0" fontAlgn="ctr"/>
                      <a:r>
                        <a:rPr lang="en-US" sz="2000" b="0" i="0" u="none" strike="noStrike" dirty="0">
                          <a:solidFill>
                            <a:srgbClr val="000000"/>
                          </a:solidFill>
                          <a:effectLst/>
                          <a:latin typeface="Calibri" panose="020F0502020204030204" pitchFamily="34" charset="0"/>
                        </a:rPr>
                        <a:t>TP</a:t>
                      </a:r>
                    </a:p>
                  </a:txBody>
                  <a:tcPr marL="7124" marR="7124" marT="71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rPr>
                        <a:t>mg/L</a:t>
                      </a:r>
                      <a:endParaRPr lang="en-US" sz="2000" b="0" i="0" u="none" strike="noStrike" dirty="0">
                        <a:solidFill>
                          <a:srgbClr val="000000"/>
                        </a:solidFill>
                        <a:effectLst/>
                        <a:latin typeface="Calibri" panose="020F0502020204030204" pitchFamily="34" charset="0"/>
                      </a:endParaRP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Max</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Avg.</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10%</a:t>
                      </a:r>
                    </a:p>
                  </a:txBody>
                  <a:tcPr marL="7124" marR="7124" marT="7124" marB="0" anchor="ctr"/>
                </a:tc>
                <a:tc>
                  <a:txBody>
                    <a:bodyPr/>
                    <a:lstStyle/>
                    <a:p>
                      <a:pPr algn="ctr" rtl="0" fontAlgn="ctr"/>
                      <a:r>
                        <a:rPr lang="en-US" sz="2000" b="0" i="0" u="none" strike="noStrike" dirty="0">
                          <a:solidFill>
                            <a:srgbClr val="000000"/>
                          </a:solidFill>
                          <a:effectLst/>
                          <a:latin typeface="Calibri" panose="020F0502020204030204" pitchFamily="34" charset="0"/>
                        </a:rPr>
                        <a:t>0.3</a:t>
                      </a:r>
                    </a:p>
                  </a:txBody>
                  <a:tcPr marL="7124" marR="7124" marT="7124" marB="0" anchor="ctr"/>
                </a:tc>
                <a:extLst>
                  <a:ext uri="{0D108BD9-81ED-4DB2-BD59-A6C34878D82A}">
                    <a16:rowId xmlns:a16="http://schemas.microsoft.com/office/drawing/2014/main" val="2845876420"/>
                  </a:ext>
                </a:extLst>
              </a:tr>
            </a:tbl>
          </a:graphicData>
        </a:graphic>
      </p:graphicFrame>
      <p:graphicFrame>
        <p:nvGraphicFramePr>
          <p:cNvPr id="10" name="Table 9">
            <a:extLst>
              <a:ext uri="{FF2B5EF4-FFF2-40B4-BE49-F238E27FC236}">
                <a16:creationId xmlns:a16="http://schemas.microsoft.com/office/drawing/2014/main" id="{DFE834A8-CE59-41FA-BAC2-EC72C7C1B3D3}"/>
              </a:ext>
            </a:extLst>
          </p:cNvPr>
          <p:cNvGraphicFramePr>
            <a:graphicFrameLocks noGrp="1"/>
          </p:cNvGraphicFramePr>
          <p:nvPr>
            <p:extLst>
              <p:ext uri="{D42A27DB-BD31-4B8C-83A1-F6EECF244321}">
                <p14:modId xmlns:p14="http://schemas.microsoft.com/office/powerpoint/2010/main" val="124981211"/>
              </p:ext>
            </p:extLst>
          </p:nvPr>
        </p:nvGraphicFramePr>
        <p:xfrm>
          <a:off x="5588350" y="2754714"/>
          <a:ext cx="6598950" cy="2936401"/>
        </p:xfrm>
        <a:graphic>
          <a:graphicData uri="http://schemas.openxmlformats.org/drawingml/2006/table">
            <a:tbl>
              <a:tblPr firstRow="1" bandRow="1">
                <a:tableStyleId>{073A0DAA-6AF3-43AB-8588-CEC1D06C72B9}</a:tableStyleId>
              </a:tblPr>
              <a:tblGrid>
                <a:gridCol w="1197036">
                  <a:extLst>
                    <a:ext uri="{9D8B030D-6E8A-4147-A177-3AD203B41FA5}">
                      <a16:colId xmlns:a16="http://schemas.microsoft.com/office/drawing/2014/main" val="386322856"/>
                    </a:ext>
                  </a:extLst>
                </a:gridCol>
                <a:gridCol w="1393763">
                  <a:extLst>
                    <a:ext uri="{9D8B030D-6E8A-4147-A177-3AD203B41FA5}">
                      <a16:colId xmlns:a16="http://schemas.microsoft.com/office/drawing/2014/main" val="2232987284"/>
                    </a:ext>
                  </a:extLst>
                </a:gridCol>
                <a:gridCol w="1161727">
                  <a:extLst>
                    <a:ext uri="{9D8B030D-6E8A-4147-A177-3AD203B41FA5}">
                      <a16:colId xmlns:a16="http://schemas.microsoft.com/office/drawing/2014/main" val="1915976558"/>
                    </a:ext>
                  </a:extLst>
                </a:gridCol>
                <a:gridCol w="1465384">
                  <a:extLst>
                    <a:ext uri="{9D8B030D-6E8A-4147-A177-3AD203B41FA5}">
                      <a16:colId xmlns:a16="http://schemas.microsoft.com/office/drawing/2014/main" val="670419575"/>
                    </a:ext>
                  </a:extLst>
                </a:gridCol>
                <a:gridCol w="1381040">
                  <a:extLst>
                    <a:ext uri="{9D8B030D-6E8A-4147-A177-3AD203B41FA5}">
                      <a16:colId xmlns:a16="http://schemas.microsoft.com/office/drawing/2014/main" val="4159127727"/>
                    </a:ext>
                  </a:extLst>
                </a:gridCol>
              </a:tblGrid>
              <a:tr h="975757">
                <a:tc>
                  <a:txBody>
                    <a:bodyPr/>
                    <a:lstStyle/>
                    <a:p>
                      <a:r>
                        <a:rPr lang="en-US" dirty="0"/>
                        <a:t>Date</a:t>
                      </a:r>
                    </a:p>
                  </a:txBody>
                  <a:tcPr/>
                </a:tc>
                <a:tc>
                  <a:txBody>
                    <a:bodyPr/>
                    <a:lstStyle/>
                    <a:p>
                      <a:pPr algn="ctr"/>
                      <a:r>
                        <a:rPr lang="en-US" dirty="0"/>
                        <a:t>Dissolved oxygen (mg/L)</a:t>
                      </a:r>
                    </a:p>
                  </a:txBody>
                  <a:tcPr/>
                </a:tc>
                <a:tc>
                  <a:txBody>
                    <a:bodyPr/>
                    <a:lstStyle/>
                    <a:p>
                      <a:pPr algn="ctr"/>
                      <a:r>
                        <a:rPr lang="en-US" dirty="0"/>
                        <a:t>pH (SU)</a:t>
                      </a:r>
                    </a:p>
                  </a:txBody>
                  <a:tcPr/>
                </a:tc>
                <a:tc>
                  <a:txBody>
                    <a:bodyPr/>
                    <a:lstStyle/>
                    <a:p>
                      <a:pPr algn="ctr"/>
                      <a:r>
                        <a:rPr lang="en-US" dirty="0"/>
                        <a:t>Temperature (Fahrenheit)</a:t>
                      </a:r>
                    </a:p>
                  </a:txBody>
                  <a:tcPr/>
                </a:tc>
                <a:tc>
                  <a:txBody>
                    <a:bodyPr/>
                    <a:lstStyle/>
                    <a:p>
                      <a:pPr algn="ctr"/>
                      <a:r>
                        <a:rPr lang="en-US" dirty="0"/>
                        <a:t>Total phosphorus (mg/L)</a:t>
                      </a:r>
                    </a:p>
                  </a:txBody>
                  <a:tcPr/>
                </a:tc>
                <a:extLst>
                  <a:ext uri="{0D108BD9-81ED-4DB2-BD59-A6C34878D82A}">
                    <a16:rowId xmlns:a16="http://schemas.microsoft.com/office/drawing/2014/main" val="1435919970"/>
                  </a:ext>
                </a:extLst>
              </a:tr>
              <a:tr h="490161">
                <a:tc>
                  <a:txBody>
                    <a:bodyPr/>
                    <a:lstStyle/>
                    <a:p>
                      <a:r>
                        <a:rPr lang="en-US" sz="2000" dirty="0"/>
                        <a:t>June 1</a:t>
                      </a:r>
                    </a:p>
                  </a:txBody>
                  <a:tcPr/>
                </a:tc>
                <a:tc>
                  <a:txBody>
                    <a:bodyPr/>
                    <a:lstStyle/>
                    <a:p>
                      <a:pPr algn="ctr"/>
                      <a:r>
                        <a:rPr lang="en-US" sz="2000" dirty="0"/>
                        <a:t>8.2</a:t>
                      </a:r>
                    </a:p>
                  </a:txBody>
                  <a:tcPr/>
                </a:tc>
                <a:tc>
                  <a:txBody>
                    <a:bodyPr/>
                    <a:lstStyle/>
                    <a:p>
                      <a:pPr algn="ctr"/>
                      <a:r>
                        <a:rPr lang="en-US" sz="2000" dirty="0"/>
                        <a:t>7.1</a:t>
                      </a:r>
                    </a:p>
                  </a:txBody>
                  <a:tcPr/>
                </a:tc>
                <a:tc>
                  <a:txBody>
                    <a:bodyPr/>
                    <a:lstStyle/>
                    <a:p>
                      <a:pPr algn="ctr"/>
                      <a:r>
                        <a:rPr lang="en-US" sz="2000" dirty="0"/>
                        <a:t>49</a:t>
                      </a:r>
                    </a:p>
                  </a:txBody>
                  <a:tcPr/>
                </a:tc>
                <a:tc>
                  <a:txBody>
                    <a:bodyPr/>
                    <a:lstStyle/>
                    <a:p>
                      <a:pPr algn="ctr"/>
                      <a:r>
                        <a:rPr lang="en-US" sz="2000" dirty="0"/>
                        <a:t>0.08</a:t>
                      </a:r>
                    </a:p>
                  </a:txBody>
                  <a:tcPr/>
                </a:tc>
                <a:extLst>
                  <a:ext uri="{0D108BD9-81ED-4DB2-BD59-A6C34878D82A}">
                    <a16:rowId xmlns:a16="http://schemas.microsoft.com/office/drawing/2014/main" val="3096942278"/>
                  </a:ext>
                </a:extLst>
              </a:tr>
              <a:tr h="490161">
                <a:tc>
                  <a:txBody>
                    <a:bodyPr/>
                    <a:lstStyle/>
                    <a:p>
                      <a:r>
                        <a:rPr lang="en-US" sz="2000" dirty="0"/>
                        <a:t>July 3</a:t>
                      </a:r>
                    </a:p>
                  </a:txBody>
                  <a:tcPr/>
                </a:tc>
                <a:tc>
                  <a:txBody>
                    <a:bodyPr/>
                    <a:lstStyle/>
                    <a:p>
                      <a:pPr algn="ctr"/>
                      <a:r>
                        <a:rPr lang="en-US" sz="2000" dirty="0"/>
                        <a:t>9.0</a:t>
                      </a:r>
                    </a:p>
                  </a:txBody>
                  <a:tcPr/>
                </a:tc>
                <a:tc>
                  <a:txBody>
                    <a:bodyPr/>
                    <a:lstStyle/>
                    <a:p>
                      <a:pPr algn="ctr"/>
                      <a:r>
                        <a:rPr lang="en-US" sz="2000" dirty="0"/>
                        <a:t>7.0</a:t>
                      </a:r>
                    </a:p>
                  </a:txBody>
                  <a:tcPr/>
                </a:tc>
                <a:tc>
                  <a:txBody>
                    <a:bodyPr/>
                    <a:lstStyle/>
                    <a:p>
                      <a:pPr algn="ctr"/>
                      <a:r>
                        <a:rPr lang="en-US" sz="2000" dirty="0"/>
                        <a:t>50</a:t>
                      </a:r>
                    </a:p>
                  </a:txBody>
                  <a:tcPr/>
                </a:tc>
                <a:tc>
                  <a:txBody>
                    <a:bodyPr/>
                    <a:lstStyle/>
                    <a:p>
                      <a:pPr algn="ctr"/>
                      <a:r>
                        <a:rPr lang="en-US" sz="2000" dirty="0"/>
                        <a:t>0.12</a:t>
                      </a:r>
                    </a:p>
                  </a:txBody>
                  <a:tcPr/>
                </a:tc>
                <a:extLst>
                  <a:ext uri="{0D108BD9-81ED-4DB2-BD59-A6C34878D82A}">
                    <a16:rowId xmlns:a16="http://schemas.microsoft.com/office/drawing/2014/main" val="3284341833"/>
                  </a:ext>
                </a:extLst>
              </a:tr>
              <a:tr h="490161">
                <a:tc>
                  <a:txBody>
                    <a:bodyPr/>
                    <a:lstStyle/>
                    <a:p>
                      <a:r>
                        <a:rPr lang="en-US" sz="2000" dirty="0"/>
                        <a:t>July 27</a:t>
                      </a:r>
                    </a:p>
                  </a:txBody>
                  <a:tcPr/>
                </a:tc>
                <a:tc>
                  <a:txBody>
                    <a:bodyPr/>
                    <a:lstStyle/>
                    <a:p>
                      <a:pPr algn="ctr"/>
                      <a:r>
                        <a:rPr lang="en-US" sz="2000" dirty="0"/>
                        <a:t>8.8</a:t>
                      </a:r>
                    </a:p>
                  </a:txBody>
                  <a:tcPr/>
                </a:tc>
                <a:tc>
                  <a:txBody>
                    <a:bodyPr/>
                    <a:lstStyle/>
                    <a:p>
                      <a:pPr algn="ctr"/>
                      <a:r>
                        <a:rPr lang="en-US" sz="2000" dirty="0"/>
                        <a:t>7.1</a:t>
                      </a:r>
                    </a:p>
                  </a:txBody>
                  <a:tcPr/>
                </a:tc>
                <a:tc>
                  <a:txBody>
                    <a:bodyPr/>
                    <a:lstStyle/>
                    <a:p>
                      <a:pPr algn="ctr"/>
                      <a:r>
                        <a:rPr lang="en-US" sz="2000" dirty="0"/>
                        <a:t>50</a:t>
                      </a:r>
                    </a:p>
                  </a:txBody>
                  <a:tcPr/>
                </a:tc>
                <a:tc>
                  <a:txBody>
                    <a:bodyPr/>
                    <a:lstStyle/>
                    <a:p>
                      <a:pPr algn="ctr"/>
                      <a:r>
                        <a:rPr lang="en-US" sz="2000" dirty="0"/>
                        <a:t>0.15</a:t>
                      </a:r>
                    </a:p>
                  </a:txBody>
                  <a:tcPr/>
                </a:tc>
                <a:extLst>
                  <a:ext uri="{0D108BD9-81ED-4DB2-BD59-A6C34878D82A}">
                    <a16:rowId xmlns:a16="http://schemas.microsoft.com/office/drawing/2014/main" val="3554980104"/>
                  </a:ext>
                </a:extLst>
              </a:tr>
              <a:tr h="490161">
                <a:tc>
                  <a:txBody>
                    <a:bodyPr/>
                    <a:lstStyle/>
                    <a:p>
                      <a:r>
                        <a:rPr lang="en-US" sz="2000" dirty="0"/>
                        <a:t>August 4</a:t>
                      </a:r>
                    </a:p>
                  </a:txBody>
                  <a:tcPr/>
                </a:tc>
                <a:tc>
                  <a:txBody>
                    <a:bodyPr/>
                    <a:lstStyle/>
                    <a:p>
                      <a:pPr algn="ctr"/>
                      <a:r>
                        <a:rPr lang="en-US" sz="2000" dirty="0"/>
                        <a:t>8.7</a:t>
                      </a:r>
                    </a:p>
                  </a:txBody>
                  <a:tcPr/>
                </a:tc>
                <a:tc>
                  <a:txBody>
                    <a:bodyPr/>
                    <a:lstStyle/>
                    <a:p>
                      <a:pPr algn="ctr"/>
                      <a:r>
                        <a:rPr lang="en-US" sz="2000" dirty="0"/>
                        <a:t>7.2</a:t>
                      </a:r>
                    </a:p>
                  </a:txBody>
                  <a:tcPr/>
                </a:tc>
                <a:tc>
                  <a:txBody>
                    <a:bodyPr/>
                    <a:lstStyle/>
                    <a:p>
                      <a:pPr algn="ctr"/>
                      <a:r>
                        <a:rPr lang="en-US" sz="2000" dirty="0"/>
                        <a:t>49</a:t>
                      </a:r>
                    </a:p>
                  </a:txBody>
                  <a:tcPr/>
                </a:tc>
                <a:tc>
                  <a:txBody>
                    <a:bodyPr/>
                    <a:lstStyle/>
                    <a:p>
                      <a:pPr algn="ctr"/>
                      <a:r>
                        <a:rPr lang="en-US" sz="2000" dirty="0"/>
                        <a:t>0.19</a:t>
                      </a:r>
                    </a:p>
                  </a:txBody>
                  <a:tcPr/>
                </a:tc>
                <a:extLst>
                  <a:ext uri="{0D108BD9-81ED-4DB2-BD59-A6C34878D82A}">
                    <a16:rowId xmlns:a16="http://schemas.microsoft.com/office/drawing/2014/main" val="4038669539"/>
                  </a:ext>
                </a:extLst>
              </a:tr>
            </a:tbl>
          </a:graphicData>
        </a:graphic>
      </p:graphicFrame>
    </p:spTree>
    <p:extLst>
      <p:ext uri="{BB962C8B-B14F-4D97-AF65-F5344CB8AC3E}">
        <p14:creationId xmlns:p14="http://schemas.microsoft.com/office/powerpoint/2010/main" val="267048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185951" y="585157"/>
            <a:ext cx="4596591" cy="1688386"/>
          </a:xfrm>
        </p:spPr>
        <p:txBody>
          <a:bodyPr>
            <a:normAutofit/>
          </a:bodyPr>
          <a:lstStyle/>
          <a:p>
            <a:r>
              <a:rPr lang="en-US" sz="4800" dirty="0"/>
              <a:t>Green Run: Recreation</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r>
              <a:rPr lang="en-US" sz="2400" b="1" dirty="0">
                <a:solidFill>
                  <a:schemeClr val="bg1"/>
                </a:solidFill>
              </a:rPr>
              <a:t>Explicit Value = actual number/magnitude</a:t>
            </a:r>
          </a:p>
        </p:txBody>
      </p:sp>
      <p:sp>
        <p:nvSpPr>
          <p:cNvPr id="11" name="TextBox 10">
            <a:extLst>
              <a:ext uri="{FF2B5EF4-FFF2-40B4-BE49-F238E27FC236}">
                <a16:creationId xmlns:a16="http://schemas.microsoft.com/office/drawing/2014/main" id="{C41DFE63-4E36-4C2A-A975-AE0399F242F0}"/>
              </a:ext>
            </a:extLst>
          </p:cNvPr>
          <p:cNvSpPr txBox="1"/>
          <p:nvPr/>
        </p:nvSpPr>
        <p:spPr>
          <a:xfrm>
            <a:off x="373997" y="3408188"/>
            <a:ext cx="1470551" cy="1200329"/>
          </a:xfrm>
          <a:prstGeom prst="rect">
            <a:avLst/>
          </a:prstGeom>
          <a:noFill/>
        </p:spPr>
        <p:txBody>
          <a:bodyPr wrap="square" rtlCol="0">
            <a:spAutoFit/>
          </a:bodyPr>
          <a:lstStyle/>
          <a:p>
            <a:r>
              <a:rPr lang="en-US" sz="2400" b="1" dirty="0">
                <a:solidFill>
                  <a:schemeClr val="bg1"/>
                </a:solidFill>
              </a:rPr>
              <a:t>Duration = period of time</a:t>
            </a:r>
          </a:p>
        </p:txBody>
      </p:sp>
      <p:sp>
        <p:nvSpPr>
          <p:cNvPr id="8" name="Content Placeholder 8">
            <a:extLst>
              <a:ext uri="{FF2B5EF4-FFF2-40B4-BE49-F238E27FC236}">
                <a16:creationId xmlns:a16="http://schemas.microsoft.com/office/drawing/2014/main" id="{A01DAEE8-DFB9-40B6-B71F-2DCBECF8C84F}"/>
              </a:ext>
            </a:extLst>
          </p:cNvPr>
          <p:cNvSpPr txBox="1">
            <a:spLocks/>
          </p:cNvSpPr>
          <p:nvPr/>
        </p:nvSpPr>
        <p:spPr>
          <a:xfrm>
            <a:off x="169193" y="2579859"/>
            <a:ext cx="4596591" cy="5410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Recreation has two numeric criteria depending on the type of contact recreation. Each criterion is a 30-day geometric mean of at least five samples.</a:t>
            </a:r>
          </a:p>
          <a:p>
            <a:pPr marL="234950" lvl="1"/>
            <a:r>
              <a:rPr lang="en-US" sz="2800" dirty="0"/>
              <a:t>Primary contact criterion: 126 colony counts/100 mL</a:t>
            </a:r>
          </a:p>
          <a:p>
            <a:pPr marL="234950" lvl="1"/>
            <a:r>
              <a:rPr lang="en-US" sz="2800" dirty="0"/>
              <a:t>Secondary contact criterion: 423 counts/100mL</a:t>
            </a:r>
          </a:p>
        </p:txBody>
      </p:sp>
      <p:graphicFrame>
        <p:nvGraphicFramePr>
          <p:cNvPr id="9" name="Table 8">
            <a:extLst>
              <a:ext uri="{FF2B5EF4-FFF2-40B4-BE49-F238E27FC236}">
                <a16:creationId xmlns:a16="http://schemas.microsoft.com/office/drawing/2014/main" id="{871CACCE-67BD-4533-904B-941458363D9D}"/>
              </a:ext>
            </a:extLst>
          </p:cNvPr>
          <p:cNvGraphicFramePr>
            <a:graphicFrameLocks noGrp="1"/>
          </p:cNvGraphicFramePr>
          <p:nvPr>
            <p:extLst>
              <p:ext uri="{D42A27DB-BD31-4B8C-83A1-F6EECF244321}">
                <p14:modId xmlns:p14="http://schemas.microsoft.com/office/powerpoint/2010/main" val="49943772"/>
              </p:ext>
            </p:extLst>
          </p:nvPr>
        </p:nvGraphicFramePr>
        <p:xfrm>
          <a:off x="4987346" y="299228"/>
          <a:ext cx="7035461" cy="6429112"/>
        </p:xfrm>
        <a:graphic>
          <a:graphicData uri="http://schemas.openxmlformats.org/drawingml/2006/table">
            <a:tbl>
              <a:tblPr firstRow="1" firstCol="1" bandRow="1">
                <a:tableStyleId>{073A0DAA-6AF3-43AB-8588-CEC1D06C72B9}</a:tableStyleId>
              </a:tblPr>
              <a:tblGrid>
                <a:gridCol w="2195795">
                  <a:extLst>
                    <a:ext uri="{9D8B030D-6E8A-4147-A177-3AD203B41FA5}">
                      <a16:colId xmlns:a16="http://schemas.microsoft.com/office/drawing/2014/main" val="950622868"/>
                    </a:ext>
                  </a:extLst>
                </a:gridCol>
                <a:gridCol w="2319967">
                  <a:extLst>
                    <a:ext uri="{9D8B030D-6E8A-4147-A177-3AD203B41FA5}">
                      <a16:colId xmlns:a16="http://schemas.microsoft.com/office/drawing/2014/main" val="1025008646"/>
                    </a:ext>
                  </a:extLst>
                </a:gridCol>
                <a:gridCol w="2519699">
                  <a:extLst>
                    <a:ext uri="{9D8B030D-6E8A-4147-A177-3AD203B41FA5}">
                      <a16:colId xmlns:a16="http://schemas.microsoft.com/office/drawing/2014/main" val="2725699406"/>
                    </a:ext>
                  </a:extLst>
                </a:gridCol>
              </a:tblGrid>
              <a:tr h="756367">
                <a:tc>
                  <a:txBody>
                    <a:bodyPr/>
                    <a:lstStyle/>
                    <a:p>
                      <a:pPr marL="0" marR="0">
                        <a:spcBef>
                          <a:spcPts val="0"/>
                        </a:spcBef>
                        <a:spcAft>
                          <a:spcPts val="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i="1" dirty="0">
                          <a:effectLst/>
                        </a:rPr>
                        <a:t>E. coli </a:t>
                      </a:r>
                      <a:r>
                        <a:rPr lang="en-US" sz="2400" dirty="0">
                          <a:effectLst/>
                        </a:rPr>
                        <a:t>density</a:t>
                      </a:r>
                    </a:p>
                    <a:p>
                      <a:pPr marL="0" marR="0" algn="ctr">
                        <a:spcBef>
                          <a:spcPts val="0"/>
                        </a:spcBef>
                        <a:spcAft>
                          <a:spcPts val="0"/>
                        </a:spcAft>
                      </a:pPr>
                      <a:r>
                        <a:rPr lang="en-US" sz="2400" dirty="0">
                          <a:effectLst/>
                        </a:rPr>
                        <a:t>(counts/100mL)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Geometric mean</a:t>
                      </a:r>
                    </a:p>
                    <a:p>
                      <a:pPr marL="0" marR="0" algn="ctr">
                        <a:spcBef>
                          <a:spcPts val="0"/>
                        </a:spcBef>
                        <a:spcAft>
                          <a:spcPts val="0"/>
                        </a:spcAft>
                      </a:pPr>
                      <a:r>
                        <a:rPr lang="en-US" sz="2400" dirty="0">
                          <a:effectLst/>
                        </a:rPr>
                        <a:t>(counts/100 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189486"/>
                  </a:ext>
                </a:extLst>
              </a:tr>
              <a:tr h="378183">
                <a:tc>
                  <a:txBody>
                    <a:bodyPr/>
                    <a:lstStyle/>
                    <a:p>
                      <a:pPr marL="0" marR="0">
                        <a:spcBef>
                          <a:spcPts val="0"/>
                        </a:spcBef>
                        <a:spcAft>
                          <a:spcPts val="0"/>
                        </a:spcAft>
                      </a:pPr>
                      <a:r>
                        <a:rPr lang="en-US" sz="2400" dirty="0">
                          <a:effectLst/>
                        </a:rPr>
                        <a:t>May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84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2400" dirty="0">
                          <a:effectLst/>
                        </a:rPr>
                        <a:t>68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366966"/>
                  </a:ext>
                </a:extLst>
              </a:tr>
              <a:tr h="378183">
                <a:tc>
                  <a:txBody>
                    <a:bodyPr/>
                    <a:lstStyle/>
                    <a:p>
                      <a:pPr marL="0" marR="0">
                        <a:spcBef>
                          <a:spcPts val="0"/>
                        </a:spcBef>
                        <a:spcAft>
                          <a:spcPts val="0"/>
                        </a:spcAft>
                      </a:pPr>
                      <a:r>
                        <a:rPr lang="en-US" sz="2400" dirty="0">
                          <a:effectLst/>
                        </a:rPr>
                        <a:t>May 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507428213"/>
                  </a:ext>
                </a:extLst>
              </a:tr>
              <a:tr h="378183">
                <a:tc>
                  <a:txBody>
                    <a:bodyPr/>
                    <a:lstStyle/>
                    <a:p>
                      <a:pPr marL="0" marR="0">
                        <a:spcBef>
                          <a:spcPts val="0"/>
                        </a:spcBef>
                        <a:spcAft>
                          <a:spcPts val="0"/>
                        </a:spcAft>
                      </a:pPr>
                      <a:r>
                        <a:rPr lang="en-US" sz="2400" dirty="0">
                          <a:effectLst/>
                        </a:rPr>
                        <a:t>May 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448969412"/>
                  </a:ext>
                </a:extLst>
              </a:tr>
              <a:tr h="378183">
                <a:tc>
                  <a:txBody>
                    <a:bodyPr/>
                    <a:lstStyle/>
                    <a:p>
                      <a:pPr marL="0" marR="0">
                        <a:spcBef>
                          <a:spcPts val="0"/>
                        </a:spcBef>
                        <a:spcAft>
                          <a:spcPts val="0"/>
                        </a:spcAft>
                      </a:pPr>
                      <a:r>
                        <a:rPr lang="en-US" sz="2400" dirty="0">
                          <a:effectLst/>
                        </a:rPr>
                        <a:t>May 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98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311573049"/>
                  </a:ext>
                </a:extLst>
              </a:tr>
              <a:tr h="378183">
                <a:tc>
                  <a:txBody>
                    <a:bodyPr/>
                    <a:lstStyle/>
                    <a:p>
                      <a:pPr marL="0" marR="0">
                        <a:spcBef>
                          <a:spcPts val="0"/>
                        </a:spcBef>
                        <a:spcAft>
                          <a:spcPts val="0"/>
                        </a:spcAft>
                      </a:pPr>
                      <a:r>
                        <a:rPr lang="en-US" sz="2400" dirty="0">
                          <a:effectLst/>
                        </a:rPr>
                        <a:t>May 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799682857"/>
                  </a:ext>
                </a:extLst>
              </a:tr>
              <a:tr h="378183">
                <a:tc>
                  <a:txBody>
                    <a:bodyPr/>
                    <a:lstStyle/>
                    <a:p>
                      <a:pPr marL="0" marR="0">
                        <a:spcBef>
                          <a:spcPts val="0"/>
                        </a:spcBef>
                        <a:spcAft>
                          <a:spcPts val="0"/>
                        </a:spcAft>
                      </a:pPr>
                      <a:r>
                        <a:rPr lang="en-US" sz="2400" dirty="0">
                          <a:effectLst/>
                        </a:rPr>
                        <a:t>July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2400" dirty="0">
                          <a:effectLst/>
                        </a:rPr>
                        <a:t>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430461"/>
                  </a:ext>
                </a:extLst>
              </a:tr>
              <a:tr h="378183">
                <a:tc>
                  <a:txBody>
                    <a:bodyPr/>
                    <a:lstStyle/>
                    <a:p>
                      <a:pPr marL="0" marR="0">
                        <a:spcBef>
                          <a:spcPts val="0"/>
                        </a:spcBef>
                        <a:spcAft>
                          <a:spcPts val="0"/>
                        </a:spcAft>
                      </a:pPr>
                      <a:r>
                        <a:rPr lang="en-US" sz="2400" dirty="0">
                          <a:effectLst/>
                        </a:rPr>
                        <a:t>July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245152371"/>
                  </a:ext>
                </a:extLst>
              </a:tr>
              <a:tr h="378183">
                <a:tc>
                  <a:txBody>
                    <a:bodyPr/>
                    <a:lstStyle/>
                    <a:p>
                      <a:pPr marL="0" marR="0">
                        <a:spcBef>
                          <a:spcPts val="0"/>
                        </a:spcBef>
                        <a:spcAft>
                          <a:spcPts val="0"/>
                        </a:spcAft>
                      </a:pPr>
                      <a:r>
                        <a:rPr lang="en-US" sz="2400" dirty="0">
                          <a:effectLst/>
                        </a:rPr>
                        <a:t>July 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650631064"/>
                  </a:ext>
                </a:extLst>
              </a:tr>
              <a:tr h="378183">
                <a:tc>
                  <a:txBody>
                    <a:bodyPr/>
                    <a:lstStyle/>
                    <a:p>
                      <a:pPr marL="0" marR="0">
                        <a:spcBef>
                          <a:spcPts val="0"/>
                        </a:spcBef>
                        <a:spcAft>
                          <a:spcPts val="0"/>
                        </a:spcAft>
                      </a:pPr>
                      <a:r>
                        <a:rPr lang="en-US" sz="2400" dirty="0">
                          <a:effectLst/>
                        </a:rPr>
                        <a:t>July 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519929090"/>
                  </a:ext>
                </a:extLst>
              </a:tr>
              <a:tr h="378183">
                <a:tc>
                  <a:txBody>
                    <a:bodyPr/>
                    <a:lstStyle/>
                    <a:p>
                      <a:pPr marL="0" marR="0">
                        <a:spcBef>
                          <a:spcPts val="0"/>
                        </a:spcBef>
                        <a:spcAft>
                          <a:spcPts val="0"/>
                        </a:spcAft>
                      </a:pPr>
                      <a:r>
                        <a:rPr lang="en-US" sz="2400" dirty="0">
                          <a:effectLst/>
                        </a:rPr>
                        <a:t>July 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556665000"/>
                  </a:ext>
                </a:extLst>
              </a:tr>
              <a:tr h="378183">
                <a:tc>
                  <a:txBody>
                    <a:bodyPr/>
                    <a:lstStyle/>
                    <a:p>
                      <a:pPr marL="0" marR="0">
                        <a:spcBef>
                          <a:spcPts val="0"/>
                        </a:spcBef>
                        <a:spcAft>
                          <a:spcPts val="0"/>
                        </a:spcAft>
                      </a:pPr>
                      <a:r>
                        <a:rPr lang="en-US" sz="2400" dirty="0">
                          <a:effectLst/>
                        </a:rPr>
                        <a:t>September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ctr">
                        <a:spcBef>
                          <a:spcPts val="0"/>
                        </a:spcBef>
                        <a:spcAft>
                          <a:spcPts val="0"/>
                        </a:spcAft>
                      </a:pPr>
                      <a:r>
                        <a:rPr lang="en-US" sz="2400" dirty="0">
                          <a:effectLst/>
                        </a:rPr>
                        <a:t>77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128784"/>
                  </a:ext>
                </a:extLst>
              </a:tr>
              <a:tr h="378183">
                <a:tc>
                  <a:txBody>
                    <a:bodyPr/>
                    <a:lstStyle/>
                    <a:p>
                      <a:pPr marL="0" marR="0">
                        <a:spcBef>
                          <a:spcPts val="0"/>
                        </a:spcBef>
                        <a:spcAft>
                          <a:spcPts val="0"/>
                        </a:spcAft>
                      </a:pPr>
                      <a:r>
                        <a:rPr lang="en-US" sz="2400" dirty="0">
                          <a:effectLst/>
                        </a:rPr>
                        <a:t>September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82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76417841"/>
                  </a:ext>
                </a:extLst>
              </a:tr>
              <a:tr h="378183">
                <a:tc>
                  <a:txBody>
                    <a:bodyPr/>
                    <a:lstStyle/>
                    <a:p>
                      <a:pPr marL="0" marR="0">
                        <a:spcBef>
                          <a:spcPts val="0"/>
                        </a:spcBef>
                        <a:spcAft>
                          <a:spcPts val="0"/>
                        </a:spcAft>
                      </a:pPr>
                      <a:r>
                        <a:rPr lang="en-US" sz="2400" dirty="0">
                          <a:effectLst/>
                        </a:rPr>
                        <a:t>September 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144050655"/>
                  </a:ext>
                </a:extLst>
              </a:tr>
              <a:tr h="378183">
                <a:tc>
                  <a:txBody>
                    <a:bodyPr/>
                    <a:lstStyle/>
                    <a:p>
                      <a:pPr marL="0" marR="0">
                        <a:spcBef>
                          <a:spcPts val="0"/>
                        </a:spcBef>
                        <a:spcAft>
                          <a:spcPts val="0"/>
                        </a:spcAft>
                      </a:pPr>
                      <a:r>
                        <a:rPr lang="en-US" sz="2400" dirty="0">
                          <a:effectLst/>
                        </a:rPr>
                        <a:t>September 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070457375"/>
                  </a:ext>
                </a:extLst>
              </a:tr>
              <a:tr h="378183">
                <a:tc>
                  <a:txBody>
                    <a:bodyPr/>
                    <a:lstStyle/>
                    <a:p>
                      <a:pPr marL="0" marR="0">
                        <a:spcBef>
                          <a:spcPts val="0"/>
                        </a:spcBef>
                        <a:spcAft>
                          <a:spcPts val="0"/>
                        </a:spcAft>
                      </a:pPr>
                      <a:r>
                        <a:rPr lang="en-US" sz="2400" dirty="0">
                          <a:effectLst/>
                        </a:rPr>
                        <a:t>September 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864948596"/>
                  </a:ext>
                </a:extLst>
              </a:tr>
            </a:tbl>
          </a:graphicData>
        </a:graphic>
      </p:graphicFrame>
    </p:spTree>
    <p:extLst>
      <p:ext uri="{BB962C8B-B14F-4D97-AF65-F5344CB8AC3E}">
        <p14:creationId xmlns:p14="http://schemas.microsoft.com/office/powerpoint/2010/main" val="8793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C1E5-CA0E-4237-920E-AB1E4A6F7FA0}"/>
              </a:ext>
            </a:extLst>
          </p:cNvPr>
          <p:cNvSpPr>
            <a:spLocks noGrp="1"/>
          </p:cNvSpPr>
          <p:nvPr>
            <p:ph type="title"/>
          </p:nvPr>
        </p:nvSpPr>
        <p:spPr>
          <a:xfrm>
            <a:off x="-1" y="296886"/>
            <a:ext cx="12192000" cy="1325563"/>
          </a:xfrm>
        </p:spPr>
        <p:txBody>
          <a:bodyPr>
            <a:normAutofit fontScale="90000"/>
          </a:bodyPr>
          <a:lstStyle/>
          <a:p>
            <a:pPr algn="ctr"/>
            <a:r>
              <a:rPr lang="en-US" sz="4800" dirty="0"/>
              <a:t>Green Run: Fill In the Use Support Summary Table </a:t>
            </a:r>
          </a:p>
        </p:txBody>
      </p:sp>
      <p:graphicFrame>
        <p:nvGraphicFramePr>
          <p:cNvPr id="4" name="Content Placeholder 3">
            <a:extLst>
              <a:ext uri="{FF2B5EF4-FFF2-40B4-BE49-F238E27FC236}">
                <a16:creationId xmlns:a16="http://schemas.microsoft.com/office/drawing/2014/main" id="{96EA1DD5-F1F8-4AA5-90E7-A4F65115B198}"/>
              </a:ext>
            </a:extLst>
          </p:cNvPr>
          <p:cNvGraphicFramePr>
            <a:graphicFrameLocks noGrp="1"/>
          </p:cNvGraphicFramePr>
          <p:nvPr>
            <p:ph idx="1"/>
            <p:extLst>
              <p:ext uri="{D42A27DB-BD31-4B8C-83A1-F6EECF244321}">
                <p14:modId xmlns:p14="http://schemas.microsoft.com/office/powerpoint/2010/main" val="3922993095"/>
              </p:ext>
            </p:extLst>
          </p:nvPr>
        </p:nvGraphicFramePr>
        <p:xfrm>
          <a:off x="473273" y="2209303"/>
          <a:ext cx="11468518" cy="3877599"/>
        </p:xfrm>
        <a:graphic>
          <a:graphicData uri="http://schemas.openxmlformats.org/drawingml/2006/table">
            <a:tbl>
              <a:tblPr firstRow="1" bandRow="1">
                <a:tableStyleId>{073A0DAA-6AF3-43AB-8588-CEC1D06C72B9}</a:tableStyleId>
              </a:tblPr>
              <a:tblGrid>
                <a:gridCol w="3133556">
                  <a:extLst>
                    <a:ext uri="{9D8B030D-6E8A-4147-A177-3AD203B41FA5}">
                      <a16:colId xmlns:a16="http://schemas.microsoft.com/office/drawing/2014/main" val="3047837545"/>
                    </a:ext>
                  </a:extLst>
                </a:gridCol>
                <a:gridCol w="3580034">
                  <a:extLst>
                    <a:ext uri="{9D8B030D-6E8A-4147-A177-3AD203B41FA5}">
                      <a16:colId xmlns:a16="http://schemas.microsoft.com/office/drawing/2014/main" val="1481301653"/>
                    </a:ext>
                  </a:extLst>
                </a:gridCol>
                <a:gridCol w="4754928">
                  <a:extLst>
                    <a:ext uri="{9D8B030D-6E8A-4147-A177-3AD203B41FA5}">
                      <a16:colId xmlns:a16="http://schemas.microsoft.com/office/drawing/2014/main" val="2533153842"/>
                    </a:ext>
                  </a:extLst>
                </a:gridCol>
              </a:tblGrid>
              <a:tr h="1281736">
                <a:tc>
                  <a:txBody>
                    <a:bodyPr/>
                    <a:lstStyle/>
                    <a:p>
                      <a:r>
                        <a:rPr lang="en-US" sz="3200" dirty="0"/>
                        <a:t>Designated Use</a:t>
                      </a:r>
                    </a:p>
                  </a:txBody>
                  <a:tcPr/>
                </a:tc>
                <a:tc>
                  <a:txBody>
                    <a:bodyPr/>
                    <a:lstStyle/>
                    <a:p>
                      <a:r>
                        <a:rPr lang="en-US" sz="3200" dirty="0"/>
                        <a:t>Use Support (Not, Full)</a:t>
                      </a:r>
                    </a:p>
                  </a:txBody>
                  <a:tcPr/>
                </a:tc>
                <a:tc>
                  <a:txBody>
                    <a:bodyPr/>
                    <a:lstStyle/>
                    <a:p>
                      <a:r>
                        <a:rPr lang="en-US" sz="3200" dirty="0"/>
                        <a:t>Probable Cause of Impairment (if any)</a:t>
                      </a:r>
                    </a:p>
                  </a:txBody>
                  <a:tcPr/>
                </a:tc>
                <a:extLst>
                  <a:ext uri="{0D108BD9-81ED-4DB2-BD59-A6C34878D82A}">
                    <a16:rowId xmlns:a16="http://schemas.microsoft.com/office/drawing/2014/main" val="644373536"/>
                  </a:ext>
                </a:extLst>
              </a:tr>
              <a:tr h="1281736">
                <a:tc>
                  <a:txBody>
                    <a:bodyPr/>
                    <a:lstStyle/>
                    <a:p>
                      <a:r>
                        <a:rPr lang="en-US" sz="3200" dirty="0"/>
                        <a:t>Coldwater Habitat</a:t>
                      </a:r>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164117754"/>
                  </a:ext>
                </a:extLst>
              </a:tr>
              <a:tr h="1314127">
                <a:tc>
                  <a:txBody>
                    <a:bodyPr/>
                    <a:lstStyle/>
                    <a:p>
                      <a:r>
                        <a:rPr lang="en-US" sz="3200" dirty="0"/>
                        <a:t>Recreation (Primary Contact)</a:t>
                      </a:r>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985856697"/>
                  </a:ext>
                </a:extLst>
              </a:tr>
            </a:tbl>
          </a:graphicData>
        </a:graphic>
      </p:graphicFrame>
    </p:spTree>
    <p:extLst>
      <p:ext uri="{BB962C8B-B14F-4D97-AF65-F5344CB8AC3E}">
        <p14:creationId xmlns:p14="http://schemas.microsoft.com/office/powerpoint/2010/main" val="980495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60B-53FE-4EEC-A3E6-21D964A14EB2}"/>
              </a:ext>
            </a:extLst>
          </p:cNvPr>
          <p:cNvSpPr>
            <a:spLocks noGrp="1"/>
          </p:cNvSpPr>
          <p:nvPr>
            <p:ph type="title"/>
          </p:nvPr>
        </p:nvSpPr>
        <p:spPr/>
        <p:txBody>
          <a:bodyPr/>
          <a:lstStyle/>
          <a:p>
            <a:r>
              <a:rPr lang="en-US" dirty="0"/>
              <a:t>What might be the next steps?</a:t>
            </a:r>
          </a:p>
        </p:txBody>
      </p:sp>
      <p:sp>
        <p:nvSpPr>
          <p:cNvPr id="3" name="Content Placeholder 2">
            <a:extLst>
              <a:ext uri="{FF2B5EF4-FFF2-40B4-BE49-F238E27FC236}">
                <a16:creationId xmlns:a16="http://schemas.microsoft.com/office/drawing/2014/main" id="{4F079847-944D-4822-9979-566604274CA6}"/>
              </a:ext>
            </a:extLst>
          </p:cNvPr>
          <p:cNvSpPr>
            <a:spLocks noGrp="1"/>
          </p:cNvSpPr>
          <p:nvPr>
            <p:ph idx="1"/>
          </p:nvPr>
        </p:nvSpPr>
        <p:spPr>
          <a:xfrm>
            <a:off x="742666" y="1839273"/>
            <a:ext cx="10515600" cy="4351338"/>
          </a:xfrm>
        </p:spPr>
        <p:txBody>
          <a:bodyPr>
            <a:normAutofit/>
          </a:bodyPr>
          <a:lstStyle/>
          <a:p>
            <a:r>
              <a:rPr lang="en-US" sz="3600" dirty="0"/>
              <a:t>Are there any monitoring adjustments needed?</a:t>
            </a:r>
          </a:p>
          <a:p>
            <a:r>
              <a:rPr lang="en-US" sz="3600" dirty="0"/>
              <a:t>What should be the goal for Green Run? </a:t>
            </a:r>
          </a:p>
        </p:txBody>
      </p:sp>
    </p:spTree>
    <p:extLst>
      <p:ext uri="{BB962C8B-B14F-4D97-AF65-F5344CB8AC3E}">
        <p14:creationId xmlns:p14="http://schemas.microsoft.com/office/powerpoint/2010/main" val="24530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9F58-AE33-4DED-A2B4-7633A942F9AD}"/>
              </a:ext>
            </a:extLst>
          </p:cNvPr>
          <p:cNvSpPr>
            <a:spLocks noGrp="1"/>
          </p:cNvSpPr>
          <p:nvPr>
            <p:ph type="title"/>
          </p:nvPr>
        </p:nvSpPr>
        <p:spPr/>
        <p:txBody>
          <a:bodyPr>
            <a:normAutofit/>
          </a:bodyPr>
          <a:lstStyle/>
          <a:p>
            <a:pPr algn="ctr"/>
            <a:r>
              <a:rPr lang="en-US" sz="6600" dirty="0"/>
              <a:t>NOTE TO INSTRUCTOR</a:t>
            </a:r>
          </a:p>
        </p:txBody>
      </p:sp>
      <p:sp>
        <p:nvSpPr>
          <p:cNvPr id="3" name="Content Placeholder 2">
            <a:extLst>
              <a:ext uri="{FF2B5EF4-FFF2-40B4-BE49-F238E27FC236}">
                <a16:creationId xmlns:a16="http://schemas.microsoft.com/office/drawing/2014/main" id="{60BBDCE3-3F6F-4217-B1FE-95A5967A4FEF}"/>
              </a:ext>
            </a:extLst>
          </p:cNvPr>
          <p:cNvSpPr>
            <a:spLocks noGrp="1"/>
          </p:cNvSpPr>
          <p:nvPr>
            <p:ph idx="1"/>
          </p:nvPr>
        </p:nvSpPr>
        <p:spPr>
          <a:xfrm>
            <a:off x="1329520" y="1962103"/>
            <a:ext cx="9151961" cy="4351338"/>
          </a:xfrm>
        </p:spPr>
        <p:txBody>
          <a:bodyPr>
            <a:normAutofit lnSpcReduction="10000"/>
          </a:bodyPr>
          <a:lstStyle/>
          <a:p>
            <a:r>
              <a:rPr lang="en-US" sz="3600" dirty="0"/>
              <a:t>Reconvene the class</a:t>
            </a:r>
          </a:p>
          <a:p>
            <a:r>
              <a:rPr lang="en-US" sz="3600" dirty="0"/>
              <a:t>Review the answers for the first part of the group exercise (see last 9 slides)</a:t>
            </a:r>
          </a:p>
          <a:p>
            <a:r>
              <a:rPr lang="en-US" sz="3600" dirty="0"/>
              <a:t>After this review, hand out Slides 35-36 and have the groups address the next set of questions, for Red Brook</a:t>
            </a:r>
          </a:p>
          <a:p>
            <a:r>
              <a:rPr lang="en-US" sz="3600" dirty="0"/>
              <a:t>Reconvene after 20 minutes, and review the answers for the Red Brook questions</a:t>
            </a:r>
          </a:p>
        </p:txBody>
      </p:sp>
    </p:spTree>
    <p:extLst>
      <p:ext uri="{BB962C8B-B14F-4D97-AF65-F5344CB8AC3E}">
        <p14:creationId xmlns:p14="http://schemas.microsoft.com/office/powerpoint/2010/main" val="3016069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C1E5-CA0E-4237-920E-AB1E4A6F7FA0}"/>
              </a:ext>
            </a:extLst>
          </p:cNvPr>
          <p:cNvSpPr>
            <a:spLocks noGrp="1"/>
          </p:cNvSpPr>
          <p:nvPr>
            <p:ph type="title"/>
          </p:nvPr>
        </p:nvSpPr>
        <p:spPr>
          <a:xfrm>
            <a:off x="0" y="133110"/>
            <a:ext cx="12192000" cy="1325563"/>
          </a:xfrm>
        </p:spPr>
        <p:txBody>
          <a:bodyPr>
            <a:normAutofit/>
          </a:bodyPr>
          <a:lstStyle/>
          <a:p>
            <a:pPr algn="ctr"/>
            <a:r>
              <a:rPr lang="en-US" sz="4800" dirty="0"/>
              <a:t>Red Brook: Next Steps...</a:t>
            </a:r>
          </a:p>
        </p:txBody>
      </p:sp>
      <p:graphicFrame>
        <p:nvGraphicFramePr>
          <p:cNvPr id="4" name="Content Placeholder 3">
            <a:extLst>
              <a:ext uri="{FF2B5EF4-FFF2-40B4-BE49-F238E27FC236}">
                <a16:creationId xmlns:a16="http://schemas.microsoft.com/office/drawing/2014/main" id="{96EA1DD5-F1F8-4AA5-90E7-A4F65115B198}"/>
              </a:ext>
            </a:extLst>
          </p:cNvPr>
          <p:cNvGraphicFramePr>
            <a:graphicFrameLocks noGrp="1"/>
          </p:cNvGraphicFramePr>
          <p:nvPr>
            <p:ph idx="1"/>
            <p:extLst>
              <p:ext uri="{D42A27DB-BD31-4B8C-83A1-F6EECF244321}">
                <p14:modId xmlns:p14="http://schemas.microsoft.com/office/powerpoint/2010/main" val="243515389"/>
              </p:ext>
            </p:extLst>
          </p:nvPr>
        </p:nvGraphicFramePr>
        <p:xfrm>
          <a:off x="300403" y="1758926"/>
          <a:ext cx="11591193" cy="4490226"/>
        </p:xfrm>
        <a:graphic>
          <a:graphicData uri="http://schemas.openxmlformats.org/drawingml/2006/table">
            <a:tbl>
              <a:tblPr firstRow="1" bandRow="1">
                <a:tableStyleId>{073A0DAA-6AF3-43AB-8588-CEC1D06C72B9}</a:tableStyleId>
              </a:tblPr>
              <a:tblGrid>
                <a:gridCol w="4407744">
                  <a:extLst>
                    <a:ext uri="{9D8B030D-6E8A-4147-A177-3AD203B41FA5}">
                      <a16:colId xmlns:a16="http://schemas.microsoft.com/office/drawing/2014/main" val="3047837545"/>
                    </a:ext>
                  </a:extLst>
                </a:gridCol>
                <a:gridCol w="2027686">
                  <a:extLst>
                    <a:ext uri="{9D8B030D-6E8A-4147-A177-3AD203B41FA5}">
                      <a16:colId xmlns:a16="http://schemas.microsoft.com/office/drawing/2014/main" val="1481301653"/>
                    </a:ext>
                  </a:extLst>
                </a:gridCol>
                <a:gridCol w="5155763">
                  <a:extLst>
                    <a:ext uri="{9D8B030D-6E8A-4147-A177-3AD203B41FA5}">
                      <a16:colId xmlns:a16="http://schemas.microsoft.com/office/drawing/2014/main" val="2533153842"/>
                    </a:ext>
                  </a:extLst>
                </a:gridCol>
              </a:tblGrid>
              <a:tr h="802146">
                <a:tc>
                  <a:txBody>
                    <a:bodyPr/>
                    <a:lstStyle/>
                    <a:p>
                      <a:r>
                        <a:rPr lang="en-US" sz="3200" dirty="0"/>
                        <a:t>Designated Use</a:t>
                      </a:r>
                    </a:p>
                  </a:txBody>
                  <a:tcPr/>
                </a:tc>
                <a:tc>
                  <a:txBody>
                    <a:bodyPr/>
                    <a:lstStyle/>
                    <a:p>
                      <a:r>
                        <a:rPr lang="en-US" sz="3200" dirty="0"/>
                        <a:t>Use Support</a:t>
                      </a:r>
                    </a:p>
                  </a:txBody>
                  <a:tcPr/>
                </a:tc>
                <a:tc>
                  <a:txBody>
                    <a:bodyPr/>
                    <a:lstStyle/>
                    <a:p>
                      <a:r>
                        <a:rPr lang="en-US" sz="3200" dirty="0"/>
                        <a:t>Probable Cause of Impairment</a:t>
                      </a:r>
                    </a:p>
                  </a:txBody>
                  <a:tcPr/>
                </a:tc>
                <a:extLst>
                  <a:ext uri="{0D108BD9-81ED-4DB2-BD59-A6C34878D82A}">
                    <a16:rowId xmlns:a16="http://schemas.microsoft.com/office/drawing/2014/main" val="644373536"/>
                  </a:ext>
                </a:extLst>
              </a:tr>
              <a:tr h="1443864">
                <a:tc>
                  <a:txBody>
                    <a:bodyPr/>
                    <a:lstStyle/>
                    <a:p>
                      <a:r>
                        <a:rPr lang="en-US" sz="3200" dirty="0"/>
                        <a:t>Coldwater Habitat</a:t>
                      </a:r>
                    </a:p>
                  </a:txBody>
                  <a:tcPr/>
                </a:tc>
                <a:tc>
                  <a:txBody>
                    <a:bodyPr/>
                    <a:lstStyle/>
                    <a:p>
                      <a:r>
                        <a:rPr lang="en-US" sz="3200" dirty="0"/>
                        <a:t>Not</a:t>
                      </a:r>
                    </a:p>
                  </a:txBody>
                  <a:tcPr/>
                </a:tc>
                <a:tc>
                  <a:txBody>
                    <a:bodyPr/>
                    <a:lstStyle/>
                    <a:p>
                      <a:r>
                        <a:rPr lang="en-US" sz="3200" dirty="0"/>
                        <a:t>Dissolved oxygen, temperature, </a:t>
                      </a:r>
                    </a:p>
                    <a:p>
                      <a:r>
                        <a:rPr lang="en-US" sz="3200" dirty="0"/>
                        <a:t>total phosphorus</a:t>
                      </a:r>
                    </a:p>
                  </a:txBody>
                  <a:tcPr/>
                </a:tc>
                <a:extLst>
                  <a:ext uri="{0D108BD9-81ED-4DB2-BD59-A6C34878D82A}">
                    <a16:rowId xmlns:a16="http://schemas.microsoft.com/office/drawing/2014/main" val="3164117754"/>
                  </a:ext>
                </a:extLst>
              </a:tr>
              <a:tr h="802146">
                <a:tc>
                  <a:txBody>
                    <a:bodyPr/>
                    <a:lstStyle/>
                    <a:p>
                      <a:r>
                        <a:rPr lang="en-US" sz="3200" dirty="0"/>
                        <a:t>Livestock Water Supply</a:t>
                      </a:r>
                    </a:p>
                  </a:txBody>
                  <a:tcPr/>
                </a:tc>
                <a:tc>
                  <a:txBody>
                    <a:bodyPr/>
                    <a:lstStyle/>
                    <a:p>
                      <a:r>
                        <a:rPr lang="en-US" sz="3200" dirty="0"/>
                        <a:t>Not</a:t>
                      </a:r>
                    </a:p>
                  </a:txBody>
                  <a:tcPr/>
                </a:tc>
                <a:tc>
                  <a:txBody>
                    <a:bodyPr/>
                    <a:lstStyle/>
                    <a:p>
                      <a:r>
                        <a:rPr lang="en-US" sz="3200" dirty="0"/>
                        <a:t>Nickel, zinc</a:t>
                      </a:r>
                    </a:p>
                  </a:txBody>
                  <a:tcPr/>
                </a:tc>
                <a:extLst>
                  <a:ext uri="{0D108BD9-81ED-4DB2-BD59-A6C34878D82A}">
                    <a16:rowId xmlns:a16="http://schemas.microsoft.com/office/drawing/2014/main" val="1512989703"/>
                  </a:ext>
                </a:extLst>
              </a:tr>
              <a:tr h="802146">
                <a:tc>
                  <a:txBody>
                    <a:bodyPr/>
                    <a:lstStyle/>
                    <a:p>
                      <a:r>
                        <a:rPr lang="en-US" sz="3200" dirty="0"/>
                        <a:t>Recreation (Primary Contact)</a:t>
                      </a:r>
                    </a:p>
                  </a:txBody>
                  <a:tcPr/>
                </a:tc>
                <a:tc>
                  <a:txBody>
                    <a:bodyPr/>
                    <a:lstStyle/>
                    <a:p>
                      <a:r>
                        <a:rPr lang="en-US" sz="3200" dirty="0"/>
                        <a:t>Not</a:t>
                      </a:r>
                    </a:p>
                  </a:txBody>
                  <a:tcPr/>
                </a:tc>
                <a:tc>
                  <a:txBody>
                    <a:bodyPr/>
                    <a:lstStyle/>
                    <a:p>
                      <a:r>
                        <a:rPr lang="en-US" sz="3200" dirty="0"/>
                        <a:t>E. Coli bacteria</a:t>
                      </a:r>
                    </a:p>
                  </a:txBody>
                  <a:tcPr/>
                </a:tc>
                <a:extLst>
                  <a:ext uri="{0D108BD9-81ED-4DB2-BD59-A6C34878D82A}">
                    <a16:rowId xmlns:a16="http://schemas.microsoft.com/office/drawing/2014/main" val="985856697"/>
                  </a:ext>
                </a:extLst>
              </a:tr>
            </a:tbl>
          </a:graphicData>
        </a:graphic>
      </p:graphicFrame>
    </p:spTree>
    <p:extLst>
      <p:ext uri="{BB962C8B-B14F-4D97-AF65-F5344CB8AC3E}">
        <p14:creationId xmlns:p14="http://schemas.microsoft.com/office/powerpoint/2010/main" val="3545592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C1E5-CA0E-4237-920E-AB1E4A6F7FA0}"/>
              </a:ext>
            </a:extLst>
          </p:cNvPr>
          <p:cNvSpPr>
            <a:spLocks noGrp="1"/>
          </p:cNvSpPr>
          <p:nvPr>
            <p:ph type="title"/>
          </p:nvPr>
        </p:nvSpPr>
        <p:spPr>
          <a:xfrm>
            <a:off x="0" y="-126199"/>
            <a:ext cx="12192000" cy="1325563"/>
          </a:xfrm>
        </p:spPr>
        <p:txBody>
          <a:bodyPr>
            <a:normAutofit fontScale="90000"/>
          </a:bodyPr>
          <a:lstStyle/>
          <a:p>
            <a:pPr algn="ctr"/>
            <a:r>
              <a:rPr lang="en-US" sz="4800" dirty="0"/>
              <a:t>Red Brook: Stressor Source Inventory &amp; Assessment</a:t>
            </a:r>
          </a:p>
        </p:txBody>
      </p:sp>
      <p:graphicFrame>
        <p:nvGraphicFramePr>
          <p:cNvPr id="4" name="Content Placeholder 3">
            <a:extLst>
              <a:ext uri="{FF2B5EF4-FFF2-40B4-BE49-F238E27FC236}">
                <a16:creationId xmlns:a16="http://schemas.microsoft.com/office/drawing/2014/main" id="{96EA1DD5-F1F8-4AA5-90E7-A4F65115B198}"/>
              </a:ext>
            </a:extLst>
          </p:cNvPr>
          <p:cNvGraphicFramePr>
            <a:graphicFrameLocks noGrp="1"/>
          </p:cNvGraphicFramePr>
          <p:nvPr>
            <p:ph idx="1"/>
            <p:extLst>
              <p:ext uri="{D42A27DB-BD31-4B8C-83A1-F6EECF244321}">
                <p14:modId xmlns:p14="http://schemas.microsoft.com/office/powerpoint/2010/main" val="708652004"/>
              </p:ext>
            </p:extLst>
          </p:nvPr>
        </p:nvGraphicFramePr>
        <p:xfrm>
          <a:off x="259312" y="1029723"/>
          <a:ext cx="11737075" cy="2791651"/>
        </p:xfrm>
        <a:graphic>
          <a:graphicData uri="http://schemas.openxmlformats.org/drawingml/2006/table">
            <a:tbl>
              <a:tblPr firstRow="1" bandRow="1">
                <a:tableStyleId>{073A0DAA-6AF3-43AB-8588-CEC1D06C72B9}</a:tableStyleId>
              </a:tblPr>
              <a:tblGrid>
                <a:gridCol w="4462818">
                  <a:extLst>
                    <a:ext uri="{9D8B030D-6E8A-4147-A177-3AD203B41FA5}">
                      <a16:colId xmlns:a16="http://schemas.microsoft.com/office/drawing/2014/main" val="3047837545"/>
                    </a:ext>
                  </a:extLst>
                </a:gridCol>
                <a:gridCol w="2060812">
                  <a:extLst>
                    <a:ext uri="{9D8B030D-6E8A-4147-A177-3AD203B41FA5}">
                      <a16:colId xmlns:a16="http://schemas.microsoft.com/office/drawing/2014/main" val="1481301653"/>
                    </a:ext>
                  </a:extLst>
                </a:gridCol>
                <a:gridCol w="5213445">
                  <a:extLst>
                    <a:ext uri="{9D8B030D-6E8A-4147-A177-3AD203B41FA5}">
                      <a16:colId xmlns:a16="http://schemas.microsoft.com/office/drawing/2014/main" val="2533153842"/>
                    </a:ext>
                  </a:extLst>
                </a:gridCol>
              </a:tblGrid>
              <a:tr h="578757">
                <a:tc>
                  <a:txBody>
                    <a:bodyPr/>
                    <a:lstStyle/>
                    <a:p>
                      <a:r>
                        <a:rPr lang="en-US" sz="2800" dirty="0"/>
                        <a:t>Designated Use</a:t>
                      </a:r>
                    </a:p>
                  </a:txBody>
                  <a:tcPr/>
                </a:tc>
                <a:tc>
                  <a:txBody>
                    <a:bodyPr/>
                    <a:lstStyle/>
                    <a:p>
                      <a:r>
                        <a:rPr lang="en-US" sz="2800" dirty="0"/>
                        <a:t>Use Support</a:t>
                      </a:r>
                    </a:p>
                  </a:txBody>
                  <a:tcPr/>
                </a:tc>
                <a:tc>
                  <a:txBody>
                    <a:bodyPr/>
                    <a:lstStyle/>
                    <a:p>
                      <a:r>
                        <a:rPr lang="en-US" sz="2800" dirty="0"/>
                        <a:t>Probable Cause of Impairment</a:t>
                      </a:r>
                    </a:p>
                  </a:txBody>
                  <a:tcPr/>
                </a:tc>
                <a:extLst>
                  <a:ext uri="{0D108BD9-81ED-4DB2-BD59-A6C34878D82A}">
                    <a16:rowId xmlns:a16="http://schemas.microsoft.com/office/drawing/2014/main" val="644373536"/>
                  </a:ext>
                </a:extLst>
              </a:tr>
              <a:tr h="1055380">
                <a:tc>
                  <a:txBody>
                    <a:bodyPr/>
                    <a:lstStyle/>
                    <a:p>
                      <a:r>
                        <a:rPr lang="en-US" sz="2800" dirty="0"/>
                        <a:t>Coldwater Habitat</a:t>
                      </a:r>
                    </a:p>
                  </a:txBody>
                  <a:tcPr/>
                </a:tc>
                <a:tc>
                  <a:txBody>
                    <a:bodyPr/>
                    <a:lstStyle/>
                    <a:p>
                      <a:r>
                        <a:rPr lang="en-US" sz="2800" dirty="0"/>
                        <a:t>Not</a:t>
                      </a:r>
                    </a:p>
                  </a:txBody>
                  <a:tcPr/>
                </a:tc>
                <a:tc>
                  <a:txBody>
                    <a:bodyPr/>
                    <a:lstStyle/>
                    <a:p>
                      <a:r>
                        <a:rPr lang="en-US" sz="2800" dirty="0"/>
                        <a:t>Dissolved oxygen, temperature, </a:t>
                      </a:r>
                    </a:p>
                    <a:p>
                      <a:r>
                        <a:rPr lang="en-US" sz="2800" dirty="0"/>
                        <a:t>total phosphorus</a:t>
                      </a:r>
                    </a:p>
                  </a:txBody>
                  <a:tcPr/>
                </a:tc>
                <a:extLst>
                  <a:ext uri="{0D108BD9-81ED-4DB2-BD59-A6C34878D82A}">
                    <a16:rowId xmlns:a16="http://schemas.microsoft.com/office/drawing/2014/main" val="3164117754"/>
                  </a:ext>
                </a:extLst>
              </a:tr>
              <a:tr h="578757">
                <a:tc>
                  <a:txBody>
                    <a:bodyPr/>
                    <a:lstStyle/>
                    <a:p>
                      <a:r>
                        <a:rPr lang="en-US" sz="2800" dirty="0"/>
                        <a:t>Livestock Water Supply</a:t>
                      </a:r>
                    </a:p>
                  </a:txBody>
                  <a:tcPr/>
                </a:tc>
                <a:tc>
                  <a:txBody>
                    <a:bodyPr/>
                    <a:lstStyle/>
                    <a:p>
                      <a:r>
                        <a:rPr lang="en-US" sz="2800" dirty="0"/>
                        <a:t>Not</a:t>
                      </a:r>
                    </a:p>
                  </a:txBody>
                  <a:tcPr/>
                </a:tc>
                <a:tc>
                  <a:txBody>
                    <a:bodyPr/>
                    <a:lstStyle/>
                    <a:p>
                      <a:r>
                        <a:rPr lang="en-US" sz="2800" dirty="0"/>
                        <a:t>Nickel, zinc</a:t>
                      </a:r>
                    </a:p>
                  </a:txBody>
                  <a:tcPr/>
                </a:tc>
                <a:extLst>
                  <a:ext uri="{0D108BD9-81ED-4DB2-BD59-A6C34878D82A}">
                    <a16:rowId xmlns:a16="http://schemas.microsoft.com/office/drawing/2014/main" val="1512989703"/>
                  </a:ext>
                </a:extLst>
              </a:tr>
              <a:tr h="578757">
                <a:tc>
                  <a:txBody>
                    <a:bodyPr/>
                    <a:lstStyle/>
                    <a:p>
                      <a:r>
                        <a:rPr lang="en-US" sz="2800" dirty="0"/>
                        <a:t>Recreation (Primary Contact)</a:t>
                      </a:r>
                    </a:p>
                  </a:txBody>
                  <a:tcPr/>
                </a:tc>
                <a:tc>
                  <a:txBody>
                    <a:bodyPr/>
                    <a:lstStyle/>
                    <a:p>
                      <a:r>
                        <a:rPr lang="en-US" sz="2800" dirty="0"/>
                        <a:t>Not</a:t>
                      </a:r>
                    </a:p>
                  </a:txBody>
                  <a:tcPr/>
                </a:tc>
                <a:tc>
                  <a:txBody>
                    <a:bodyPr/>
                    <a:lstStyle/>
                    <a:p>
                      <a:r>
                        <a:rPr lang="en-US" sz="2800" dirty="0"/>
                        <a:t>E. coli bacteria</a:t>
                      </a:r>
                    </a:p>
                  </a:txBody>
                  <a:tcPr/>
                </a:tc>
                <a:extLst>
                  <a:ext uri="{0D108BD9-81ED-4DB2-BD59-A6C34878D82A}">
                    <a16:rowId xmlns:a16="http://schemas.microsoft.com/office/drawing/2014/main" val="985856697"/>
                  </a:ext>
                </a:extLst>
              </a:tr>
            </a:tbl>
          </a:graphicData>
        </a:graphic>
      </p:graphicFrame>
      <p:sp>
        <p:nvSpPr>
          <p:cNvPr id="3" name="TextBox 2">
            <a:extLst>
              <a:ext uri="{FF2B5EF4-FFF2-40B4-BE49-F238E27FC236}">
                <a16:creationId xmlns:a16="http://schemas.microsoft.com/office/drawing/2014/main" id="{EE386F33-B314-4409-9EE9-B1148E85B5ED}"/>
              </a:ext>
            </a:extLst>
          </p:cNvPr>
          <p:cNvSpPr txBox="1"/>
          <p:nvPr/>
        </p:nvSpPr>
        <p:spPr>
          <a:xfrm>
            <a:off x="799575" y="4118959"/>
            <a:ext cx="4683526" cy="2246769"/>
          </a:xfrm>
          <a:prstGeom prst="rect">
            <a:avLst/>
          </a:prstGeom>
          <a:noFill/>
        </p:spPr>
        <p:txBody>
          <a:bodyPr wrap="none" rtlCol="0">
            <a:spAutoFit/>
          </a:bodyPr>
          <a:lstStyle/>
          <a:p>
            <a:r>
              <a:rPr lang="en-US" sz="2800" b="1" u="sng" dirty="0"/>
              <a:t>Point Source Inventory</a:t>
            </a:r>
          </a:p>
          <a:p>
            <a:pPr marL="285750" indent="-285750">
              <a:buFont typeface="Arial" panose="020B0604020202020204" pitchFamily="34" charset="0"/>
              <a:buChar char="•"/>
            </a:pPr>
            <a:r>
              <a:rPr lang="en-US" sz="2800" dirty="0"/>
              <a:t>Carpenter’s shop</a:t>
            </a:r>
          </a:p>
          <a:p>
            <a:pPr marL="285750" indent="-285750">
              <a:buFont typeface="Arial" panose="020B0604020202020204" pitchFamily="34" charset="0"/>
              <a:buChar char="•"/>
            </a:pPr>
            <a:r>
              <a:rPr lang="en-US" sz="2800" dirty="0"/>
              <a:t>Automotive plating company</a:t>
            </a:r>
          </a:p>
          <a:p>
            <a:pPr marL="285750" indent="-285750">
              <a:buFont typeface="Arial" panose="020B0604020202020204" pitchFamily="34" charset="0"/>
              <a:buChar char="•"/>
            </a:pPr>
            <a:r>
              <a:rPr lang="en-US" sz="2800" dirty="0"/>
              <a:t>Stone quarry</a:t>
            </a:r>
          </a:p>
          <a:p>
            <a:pPr marL="285750" indent="-285750">
              <a:buFont typeface="Arial" panose="020B0604020202020204" pitchFamily="34" charset="0"/>
              <a:buChar char="•"/>
            </a:pPr>
            <a:r>
              <a:rPr lang="en-US" sz="2800" dirty="0"/>
              <a:t>Industrial facility</a:t>
            </a:r>
          </a:p>
        </p:txBody>
      </p:sp>
      <p:sp>
        <p:nvSpPr>
          <p:cNvPr id="5" name="TextBox 4">
            <a:extLst>
              <a:ext uri="{FF2B5EF4-FFF2-40B4-BE49-F238E27FC236}">
                <a16:creationId xmlns:a16="http://schemas.microsoft.com/office/drawing/2014/main" id="{A53856FF-0DD1-4C21-8214-1C2F5BF1EBD2}"/>
              </a:ext>
            </a:extLst>
          </p:cNvPr>
          <p:cNvSpPr txBox="1"/>
          <p:nvPr/>
        </p:nvSpPr>
        <p:spPr>
          <a:xfrm>
            <a:off x="6735345" y="4109440"/>
            <a:ext cx="4200574" cy="2677656"/>
          </a:xfrm>
          <a:prstGeom prst="rect">
            <a:avLst/>
          </a:prstGeom>
          <a:noFill/>
        </p:spPr>
        <p:txBody>
          <a:bodyPr wrap="none" rtlCol="0">
            <a:spAutoFit/>
          </a:bodyPr>
          <a:lstStyle/>
          <a:p>
            <a:r>
              <a:rPr lang="en-US" sz="2800" b="1" u="sng" dirty="0"/>
              <a:t>Nonpoint Source Inventory</a:t>
            </a:r>
          </a:p>
          <a:p>
            <a:pPr marL="285750" indent="-285750">
              <a:buFont typeface="Arial" panose="020B0604020202020204" pitchFamily="34" charset="0"/>
              <a:buChar char="•"/>
            </a:pPr>
            <a:r>
              <a:rPr lang="en-US" sz="2800" dirty="0"/>
              <a:t>Single family homes</a:t>
            </a:r>
          </a:p>
          <a:p>
            <a:pPr marL="285750" indent="-285750">
              <a:buFont typeface="Arial" panose="020B0604020202020204" pitchFamily="34" charset="0"/>
              <a:buChar char="•"/>
            </a:pPr>
            <a:r>
              <a:rPr lang="en-US" sz="2800" dirty="0"/>
              <a:t>Junkyard</a:t>
            </a:r>
          </a:p>
          <a:p>
            <a:pPr marL="285750" indent="-285750">
              <a:buFont typeface="Arial" panose="020B0604020202020204" pitchFamily="34" charset="0"/>
              <a:buChar char="•"/>
            </a:pPr>
            <a:r>
              <a:rPr lang="en-US" sz="2800" dirty="0"/>
              <a:t>Park</a:t>
            </a:r>
          </a:p>
          <a:p>
            <a:pPr marL="285750" indent="-285750">
              <a:buFont typeface="Arial" panose="020B0604020202020204" pitchFamily="34" charset="0"/>
              <a:buChar char="•"/>
            </a:pPr>
            <a:r>
              <a:rPr lang="en-US" sz="2800" dirty="0"/>
              <a:t>Truck-stop</a:t>
            </a:r>
          </a:p>
          <a:p>
            <a:pPr marL="285750" indent="-285750">
              <a:buFont typeface="Arial" panose="020B0604020202020204" pitchFamily="34" charset="0"/>
              <a:buChar char="•"/>
            </a:pPr>
            <a:r>
              <a:rPr lang="en-US" sz="2800" dirty="0"/>
              <a:t>Pasture</a:t>
            </a:r>
          </a:p>
        </p:txBody>
      </p:sp>
    </p:spTree>
    <p:extLst>
      <p:ext uri="{BB962C8B-B14F-4D97-AF65-F5344CB8AC3E}">
        <p14:creationId xmlns:p14="http://schemas.microsoft.com/office/powerpoint/2010/main" val="262370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D017-1E0A-4D42-875C-B2C66A5DFDDB}"/>
              </a:ext>
            </a:extLst>
          </p:cNvPr>
          <p:cNvSpPr>
            <a:spLocks noGrp="1"/>
          </p:cNvSpPr>
          <p:nvPr>
            <p:ph type="title"/>
          </p:nvPr>
        </p:nvSpPr>
        <p:spPr>
          <a:xfrm>
            <a:off x="838200" y="1088457"/>
            <a:ext cx="10515600" cy="3811090"/>
          </a:xfrm>
        </p:spPr>
        <p:txBody>
          <a:bodyPr/>
          <a:lstStyle/>
          <a:p>
            <a:pPr algn="ctr"/>
            <a:r>
              <a:rPr lang="en-US" dirty="0"/>
              <a:t>Reconvene Class to Report Out on Small Group Answers to Red Brook Questions</a:t>
            </a:r>
          </a:p>
        </p:txBody>
      </p:sp>
    </p:spTree>
    <p:extLst>
      <p:ext uri="{BB962C8B-B14F-4D97-AF65-F5344CB8AC3E}">
        <p14:creationId xmlns:p14="http://schemas.microsoft.com/office/powerpoint/2010/main" val="2527866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5281-58CC-41D3-A9EC-6C56F5C900C9}"/>
              </a:ext>
            </a:extLst>
          </p:cNvPr>
          <p:cNvSpPr>
            <a:spLocks noGrp="1"/>
          </p:cNvSpPr>
          <p:nvPr>
            <p:ph type="title"/>
          </p:nvPr>
        </p:nvSpPr>
        <p:spPr>
          <a:xfrm>
            <a:off x="551597" y="0"/>
            <a:ext cx="10515600" cy="1325563"/>
          </a:xfrm>
        </p:spPr>
        <p:txBody>
          <a:bodyPr/>
          <a:lstStyle/>
          <a:p>
            <a:r>
              <a:rPr lang="en-US" b="1" dirty="0"/>
              <a:t>Resources for identifying stressor sources</a:t>
            </a:r>
          </a:p>
        </p:txBody>
      </p:sp>
      <p:sp>
        <p:nvSpPr>
          <p:cNvPr id="3" name="Content Placeholder 2">
            <a:extLst>
              <a:ext uri="{FF2B5EF4-FFF2-40B4-BE49-F238E27FC236}">
                <a16:creationId xmlns:a16="http://schemas.microsoft.com/office/drawing/2014/main" id="{CCCB92F8-BB09-4199-A486-58CD2EA6C724}"/>
              </a:ext>
            </a:extLst>
          </p:cNvPr>
          <p:cNvSpPr>
            <a:spLocks noGrp="1"/>
          </p:cNvSpPr>
          <p:nvPr>
            <p:ph idx="1"/>
          </p:nvPr>
        </p:nvSpPr>
        <p:spPr>
          <a:xfrm>
            <a:off x="356265" y="1201003"/>
            <a:ext cx="5726799" cy="5554639"/>
          </a:xfrm>
        </p:spPr>
        <p:txBody>
          <a:bodyPr>
            <a:normAutofit/>
          </a:bodyPr>
          <a:lstStyle/>
          <a:p>
            <a:r>
              <a:rPr lang="en-US" sz="3200" b="1" dirty="0"/>
              <a:t>Point Sources </a:t>
            </a:r>
            <a:r>
              <a:rPr lang="en-US" sz="3200" dirty="0"/>
              <a:t>– Environmental Compliance History Online (ECHO)</a:t>
            </a:r>
          </a:p>
          <a:p>
            <a:r>
              <a:rPr lang="en-US" sz="3200" dirty="0"/>
              <a:t>echo.epa.gov</a:t>
            </a:r>
          </a:p>
          <a:p>
            <a:pPr lvl="1"/>
            <a:r>
              <a:rPr lang="en-US" sz="2800" dirty="0"/>
              <a:t>Search for Facilities</a:t>
            </a:r>
          </a:p>
          <a:p>
            <a:pPr lvl="1"/>
            <a:r>
              <a:rPr lang="en-US" sz="2800" dirty="0"/>
              <a:t>Investigate Pollution Sources</a:t>
            </a:r>
          </a:p>
          <a:p>
            <a:pPr lvl="1"/>
            <a:r>
              <a:rPr lang="en-US" sz="2800" dirty="0"/>
              <a:t>Search for EPA Enforcement Cases</a:t>
            </a:r>
          </a:p>
          <a:p>
            <a:pPr lvl="1"/>
            <a:r>
              <a:rPr lang="en-US" sz="2800" dirty="0"/>
              <a:t>Examine and Create Enforcement-Related Maps</a:t>
            </a:r>
          </a:p>
          <a:p>
            <a:pPr lvl="1"/>
            <a:r>
              <a:rPr lang="en-US" sz="2800" dirty="0"/>
              <a:t>Analyze Trends in Compliance &amp; Enforcement Data</a:t>
            </a:r>
          </a:p>
          <a:p>
            <a:endParaRPr lang="en-US" sz="3200" dirty="0"/>
          </a:p>
        </p:txBody>
      </p:sp>
      <p:pic>
        <p:nvPicPr>
          <p:cNvPr id="4" name="Picture 3">
            <a:extLst>
              <a:ext uri="{FF2B5EF4-FFF2-40B4-BE49-F238E27FC236}">
                <a16:creationId xmlns:a16="http://schemas.microsoft.com/office/drawing/2014/main" id="{71B8BF38-0B72-40FC-9D48-EF96F68B48CC}"/>
              </a:ext>
            </a:extLst>
          </p:cNvPr>
          <p:cNvPicPr>
            <a:picLocks noChangeAspect="1"/>
          </p:cNvPicPr>
          <p:nvPr/>
        </p:nvPicPr>
        <p:blipFill rotWithShape="1">
          <a:blip r:embed="rId3"/>
          <a:srcRect l="16455" t="7761" r="18060" b="7064"/>
          <a:stretch/>
        </p:blipFill>
        <p:spPr>
          <a:xfrm>
            <a:off x="6246126" y="1690688"/>
            <a:ext cx="5726799" cy="4189863"/>
          </a:xfrm>
          <a:prstGeom prst="rect">
            <a:avLst/>
          </a:prstGeom>
        </p:spPr>
      </p:pic>
    </p:spTree>
    <p:extLst>
      <p:ext uri="{BB962C8B-B14F-4D97-AF65-F5344CB8AC3E}">
        <p14:creationId xmlns:p14="http://schemas.microsoft.com/office/powerpoint/2010/main" val="3759437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7E8A-A946-441C-8C83-50993C5926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D1278CB-DE9A-4F9E-AD0F-7D163B39CC7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110BD88-F79A-4711-9144-FB35588AE524}"/>
              </a:ext>
            </a:extLst>
          </p:cNvPr>
          <p:cNvPicPr>
            <a:picLocks noChangeAspect="1"/>
          </p:cNvPicPr>
          <p:nvPr/>
        </p:nvPicPr>
        <p:blipFill>
          <a:blip r:embed="rId3"/>
          <a:stretch>
            <a:fillRect/>
          </a:stretch>
        </p:blipFill>
        <p:spPr>
          <a:xfrm>
            <a:off x="0" y="0"/>
            <a:ext cx="12192000" cy="6877470"/>
          </a:xfrm>
          <a:prstGeom prst="rect">
            <a:avLst/>
          </a:prstGeom>
        </p:spPr>
      </p:pic>
    </p:spTree>
    <p:extLst>
      <p:ext uri="{BB962C8B-B14F-4D97-AF65-F5344CB8AC3E}">
        <p14:creationId xmlns:p14="http://schemas.microsoft.com/office/powerpoint/2010/main" val="310311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369D-323D-45E7-B375-7A229A969379}"/>
              </a:ext>
            </a:extLst>
          </p:cNvPr>
          <p:cNvSpPr>
            <a:spLocks noGrp="1"/>
          </p:cNvSpPr>
          <p:nvPr>
            <p:ph type="title"/>
          </p:nvPr>
        </p:nvSpPr>
        <p:spPr>
          <a:xfrm>
            <a:off x="447220" y="-116551"/>
            <a:ext cx="10671123" cy="2394694"/>
          </a:xfrm>
        </p:spPr>
        <p:txBody>
          <a:bodyPr>
            <a:normAutofit/>
          </a:bodyPr>
          <a:lstStyle/>
          <a:p>
            <a:r>
              <a:rPr lang="en-US" sz="6000" b="1" dirty="0">
                <a:latin typeface="+mn-lt"/>
              </a:rPr>
              <a:t>Water Quality Standards: A Quick Refresher</a:t>
            </a:r>
          </a:p>
        </p:txBody>
      </p:sp>
      <p:sp>
        <p:nvSpPr>
          <p:cNvPr id="3" name="Content Placeholder 2">
            <a:extLst>
              <a:ext uri="{FF2B5EF4-FFF2-40B4-BE49-F238E27FC236}">
                <a16:creationId xmlns:a16="http://schemas.microsoft.com/office/drawing/2014/main" id="{1EEF70F6-02E0-449C-91CB-E7616C1E7DFE}"/>
              </a:ext>
            </a:extLst>
          </p:cNvPr>
          <p:cNvSpPr>
            <a:spLocks noGrp="1"/>
          </p:cNvSpPr>
          <p:nvPr>
            <p:ph idx="1"/>
          </p:nvPr>
        </p:nvSpPr>
        <p:spPr>
          <a:xfrm>
            <a:off x="151635" y="2433924"/>
            <a:ext cx="10852879" cy="4851192"/>
          </a:xfrm>
        </p:spPr>
        <p:txBody>
          <a:bodyPr>
            <a:normAutofit/>
          </a:bodyPr>
          <a:lstStyle/>
          <a:p>
            <a:pPr lvl="1"/>
            <a:r>
              <a:rPr lang="en-US" sz="4000" dirty="0"/>
              <a:t>Designated Uses</a:t>
            </a:r>
          </a:p>
          <a:p>
            <a:pPr lvl="1"/>
            <a:r>
              <a:rPr lang="en-US" sz="4000" dirty="0"/>
              <a:t>Criteria</a:t>
            </a:r>
          </a:p>
          <a:p>
            <a:pPr lvl="1"/>
            <a:r>
              <a:rPr lang="en-US" sz="4000" dirty="0"/>
              <a:t>Antidegradation</a:t>
            </a:r>
          </a:p>
          <a:p>
            <a:endParaRPr lang="en-US" sz="5400" dirty="0"/>
          </a:p>
        </p:txBody>
      </p:sp>
      <p:pic>
        <p:nvPicPr>
          <p:cNvPr id="4" name="Picture 3">
            <a:extLst>
              <a:ext uri="{FF2B5EF4-FFF2-40B4-BE49-F238E27FC236}">
                <a16:creationId xmlns:a16="http://schemas.microsoft.com/office/drawing/2014/main" id="{2ACC52BB-D854-45BB-A077-55E1539AE751}"/>
              </a:ext>
            </a:extLst>
          </p:cNvPr>
          <p:cNvPicPr>
            <a:picLocks noChangeAspect="1"/>
          </p:cNvPicPr>
          <p:nvPr/>
        </p:nvPicPr>
        <p:blipFill rotWithShape="1">
          <a:blip r:embed="rId3"/>
          <a:srcRect l="53678" t="20808" r="1685" b="7450"/>
          <a:stretch/>
        </p:blipFill>
        <p:spPr>
          <a:xfrm>
            <a:off x="5892400" y="1259708"/>
            <a:ext cx="5711391" cy="5163499"/>
          </a:xfrm>
          <a:prstGeom prst="rect">
            <a:avLst/>
          </a:prstGeom>
        </p:spPr>
      </p:pic>
    </p:spTree>
    <p:extLst>
      <p:ext uri="{BB962C8B-B14F-4D97-AF65-F5344CB8AC3E}">
        <p14:creationId xmlns:p14="http://schemas.microsoft.com/office/powerpoint/2010/main" val="2533191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AAF1-8B4D-4FE0-B231-A3B2653174B5}"/>
              </a:ext>
            </a:extLst>
          </p:cNvPr>
          <p:cNvSpPr>
            <a:spLocks noGrp="1"/>
          </p:cNvSpPr>
          <p:nvPr>
            <p:ph type="title"/>
          </p:nvPr>
        </p:nvSpPr>
        <p:spPr>
          <a:xfrm>
            <a:off x="360529" y="-112550"/>
            <a:ext cx="10515600" cy="1325563"/>
          </a:xfrm>
        </p:spPr>
        <p:txBody>
          <a:bodyPr/>
          <a:lstStyle/>
          <a:p>
            <a:r>
              <a:rPr lang="en-US" b="1" dirty="0"/>
              <a:t>Resources for identifying stressor sources </a:t>
            </a:r>
          </a:p>
        </p:txBody>
      </p:sp>
      <p:sp>
        <p:nvSpPr>
          <p:cNvPr id="3" name="Content Placeholder 2">
            <a:extLst>
              <a:ext uri="{FF2B5EF4-FFF2-40B4-BE49-F238E27FC236}">
                <a16:creationId xmlns:a16="http://schemas.microsoft.com/office/drawing/2014/main" id="{09223E02-A749-468B-8890-816C9760DC77}"/>
              </a:ext>
            </a:extLst>
          </p:cNvPr>
          <p:cNvSpPr>
            <a:spLocks noGrp="1"/>
          </p:cNvSpPr>
          <p:nvPr>
            <p:ph idx="1"/>
          </p:nvPr>
        </p:nvSpPr>
        <p:spPr>
          <a:xfrm>
            <a:off x="360529" y="1097919"/>
            <a:ext cx="11981597" cy="5005269"/>
          </a:xfrm>
        </p:spPr>
        <p:txBody>
          <a:bodyPr>
            <a:normAutofit/>
          </a:bodyPr>
          <a:lstStyle/>
          <a:p>
            <a:r>
              <a:rPr lang="en-US" sz="3600" b="1" dirty="0"/>
              <a:t>Nonpoint sources</a:t>
            </a:r>
          </a:p>
          <a:p>
            <a:pPr lvl="1"/>
            <a:r>
              <a:rPr lang="en-US" sz="3000" dirty="0"/>
              <a:t>Aerial and topographical maps (GoogleEarth, AcmeTopo, etc.)</a:t>
            </a:r>
          </a:p>
          <a:p>
            <a:pPr lvl="1"/>
            <a:r>
              <a:rPr lang="en-US" sz="3000" dirty="0"/>
              <a:t>Web Soil Survey –   https://websoilsurvey.sc.egov.usda.gov/App/HomePage.htm</a:t>
            </a:r>
          </a:p>
        </p:txBody>
      </p:sp>
      <p:pic>
        <p:nvPicPr>
          <p:cNvPr id="4" name="Picture 3">
            <a:extLst>
              <a:ext uri="{FF2B5EF4-FFF2-40B4-BE49-F238E27FC236}">
                <a16:creationId xmlns:a16="http://schemas.microsoft.com/office/drawing/2014/main" id="{BF519C0B-DB16-4D49-9FD3-29665E45C9A7}"/>
              </a:ext>
            </a:extLst>
          </p:cNvPr>
          <p:cNvPicPr>
            <a:picLocks noChangeAspect="1"/>
          </p:cNvPicPr>
          <p:nvPr/>
        </p:nvPicPr>
        <p:blipFill rotWithShape="1">
          <a:blip r:embed="rId3"/>
          <a:srcRect t="9154" r="2957" b="4751"/>
          <a:stretch/>
        </p:blipFill>
        <p:spPr>
          <a:xfrm>
            <a:off x="5386314" y="3348790"/>
            <a:ext cx="6464491" cy="3226046"/>
          </a:xfrm>
          <a:prstGeom prst="rect">
            <a:avLst/>
          </a:prstGeom>
        </p:spPr>
      </p:pic>
      <p:sp>
        <p:nvSpPr>
          <p:cNvPr id="5" name="Content Placeholder 2">
            <a:extLst>
              <a:ext uri="{FF2B5EF4-FFF2-40B4-BE49-F238E27FC236}">
                <a16:creationId xmlns:a16="http://schemas.microsoft.com/office/drawing/2014/main" id="{B12C2258-E48C-4513-A3B2-8E9D2959A80C}"/>
              </a:ext>
            </a:extLst>
          </p:cNvPr>
          <p:cNvSpPr txBox="1">
            <a:spLocks/>
          </p:cNvSpPr>
          <p:nvPr/>
        </p:nvSpPr>
        <p:spPr>
          <a:xfrm>
            <a:off x="341190" y="3272313"/>
            <a:ext cx="4728115" cy="3393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t>Spreadsheet Tool for Estimating Pollutant Loads (STEPL) – https://www.epa.gov/nps/spreadsheet-tool-estimating-pollutant-loads-stepl</a:t>
            </a:r>
          </a:p>
        </p:txBody>
      </p:sp>
    </p:spTree>
    <p:extLst>
      <p:ext uri="{BB962C8B-B14F-4D97-AF65-F5344CB8AC3E}">
        <p14:creationId xmlns:p14="http://schemas.microsoft.com/office/powerpoint/2010/main" val="1702916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9971-F0AE-42E2-AFED-07EA7C8533EF}"/>
              </a:ext>
            </a:extLst>
          </p:cNvPr>
          <p:cNvSpPr>
            <a:spLocks noGrp="1"/>
          </p:cNvSpPr>
          <p:nvPr>
            <p:ph type="title"/>
          </p:nvPr>
        </p:nvSpPr>
        <p:spPr>
          <a:xfrm>
            <a:off x="374177" y="500062"/>
            <a:ext cx="6749955" cy="1325563"/>
          </a:xfrm>
        </p:spPr>
        <p:txBody>
          <a:bodyPr/>
          <a:lstStyle/>
          <a:p>
            <a:r>
              <a:rPr lang="en-US" b="1" dirty="0"/>
              <a:t>Resources for identifying stressor sources </a:t>
            </a:r>
            <a:endParaRPr lang="en-US" dirty="0"/>
          </a:p>
        </p:txBody>
      </p:sp>
      <p:sp>
        <p:nvSpPr>
          <p:cNvPr id="3" name="Content Placeholder 2">
            <a:extLst>
              <a:ext uri="{FF2B5EF4-FFF2-40B4-BE49-F238E27FC236}">
                <a16:creationId xmlns:a16="http://schemas.microsoft.com/office/drawing/2014/main" id="{434C93B0-B40C-4B2A-8105-91399EDAFC64}"/>
              </a:ext>
            </a:extLst>
          </p:cNvPr>
          <p:cNvSpPr>
            <a:spLocks noGrp="1"/>
          </p:cNvSpPr>
          <p:nvPr>
            <p:ph idx="1"/>
          </p:nvPr>
        </p:nvSpPr>
        <p:spPr>
          <a:xfrm>
            <a:off x="374176" y="2125876"/>
            <a:ext cx="5576247" cy="4523638"/>
          </a:xfrm>
        </p:spPr>
        <p:txBody>
          <a:bodyPr>
            <a:normAutofit/>
          </a:bodyPr>
          <a:lstStyle/>
          <a:p>
            <a:r>
              <a:rPr lang="en-US" sz="3600" dirty="0"/>
              <a:t>Nonpoint Sources</a:t>
            </a:r>
          </a:p>
          <a:p>
            <a:pPr lvl="1"/>
            <a:r>
              <a:rPr lang="en-US" sz="3200" dirty="0"/>
              <a:t>Stream Visual Assessment Protocol (Version 2)</a:t>
            </a:r>
          </a:p>
          <a:p>
            <a:pPr lvl="1"/>
            <a:r>
              <a:rPr lang="en-US" sz="3200" dirty="0"/>
              <a:t>https://www.nrcs.usda.gov/Internet/FSE_DOCUMENTS/nrcs144p2_042678.pdf</a:t>
            </a:r>
          </a:p>
          <a:p>
            <a:pPr lvl="1"/>
            <a:r>
              <a:rPr lang="en-US" sz="3200" dirty="0"/>
              <a:t>What NPS assessment methods do you use?</a:t>
            </a:r>
          </a:p>
          <a:p>
            <a:pPr lvl="1"/>
            <a:endParaRPr lang="en-US" sz="3200" dirty="0"/>
          </a:p>
        </p:txBody>
      </p:sp>
      <p:pic>
        <p:nvPicPr>
          <p:cNvPr id="4" name="Picture 3">
            <a:extLst>
              <a:ext uri="{FF2B5EF4-FFF2-40B4-BE49-F238E27FC236}">
                <a16:creationId xmlns:a16="http://schemas.microsoft.com/office/drawing/2014/main" id="{A308A71D-BF61-4198-910D-1016401C941E}"/>
              </a:ext>
            </a:extLst>
          </p:cNvPr>
          <p:cNvPicPr>
            <a:picLocks noChangeAspect="1"/>
          </p:cNvPicPr>
          <p:nvPr/>
        </p:nvPicPr>
        <p:blipFill rotWithShape="1">
          <a:blip r:embed="rId3"/>
          <a:srcRect l="34814" t="17712" r="34515" b="9930"/>
          <a:stretch/>
        </p:blipFill>
        <p:spPr>
          <a:xfrm>
            <a:off x="7219666" y="383236"/>
            <a:ext cx="4722124" cy="6266278"/>
          </a:xfrm>
          <a:prstGeom prst="rect">
            <a:avLst/>
          </a:prstGeom>
        </p:spPr>
      </p:pic>
    </p:spTree>
    <p:extLst>
      <p:ext uri="{BB962C8B-B14F-4D97-AF65-F5344CB8AC3E}">
        <p14:creationId xmlns:p14="http://schemas.microsoft.com/office/powerpoint/2010/main" val="297388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97A3A-30A7-4EFB-B409-911A5E0922A1}"/>
              </a:ext>
            </a:extLst>
          </p:cNvPr>
          <p:cNvSpPr>
            <a:spLocks noGrp="1"/>
          </p:cNvSpPr>
          <p:nvPr>
            <p:ph type="title"/>
          </p:nvPr>
        </p:nvSpPr>
        <p:spPr>
          <a:xfrm>
            <a:off x="838200" y="1934617"/>
            <a:ext cx="10515600" cy="3401658"/>
          </a:xfrm>
        </p:spPr>
        <p:txBody>
          <a:bodyPr>
            <a:normAutofit/>
          </a:bodyPr>
          <a:lstStyle/>
          <a:p>
            <a:pPr algn="ctr"/>
            <a:r>
              <a:rPr lang="en-US" sz="7200" dirty="0"/>
              <a:t>Thank You!</a:t>
            </a:r>
            <a:br>
              <a:rPr lang="en-US" sz="7200" dirty="0"/>
            </a:br>
            <a:endParaRPr lang="en-US" sz="7200" dirty="0"/>
          </a:p>
        </p:txBody>
      </p:sp>
    </p:spTree>
    <p:extLst>
      <p:ext uri="{BB962C8B-B14F-4D97-AF65-F5344CB8AC3E}">
        <p14:creationId xmlns:p14="http://schemas.microsoft.com/office/powerpoint/2010/main" val="1843240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E64F-D31A-4F7C-A678-495BDFC3CA89}"/>
              </a:ext>
            </a:extLst>
          </p:cNvPr>
          <p:cNvSpPr>
            <a:spLocks noGrp="1"/>
          </p:cNvSpPr>
          <p:nvPr>
            <p:ph type="title"/>
          </p:nvPr>
        </p:nvSpPr>
        <p:spPr>
          <a:xfrm>
            <a:off x="838200" y="365125"/>
            <a:ext cx="10515600" cy="4832517"/>
          </a:xfrm>
        </p:spPr>
        <p:txBody>
          <a:bodyPr>
            <a:normAutofit/>
          </a:bodyPr>
          <a:lstStyle/>
          <a:p>
            <a:pPr algn="ctr"/>
            <a:r>
              <a:rPr lang="en-US" sz="4800" dirty="0"/>
              <a:t>Answers to Numbered Questions Follow</a:t>
            </a:r>
          </a:p>
        </p:txBody>
      </p:sp>
    </p:spTree>
    <p:extLst>
      <p:ext uri="{BB962C8B-B14F-4D97-AF65-F5344CB8AC3E}">
        <p14:creationId xmlns:p14="http://schemas.microsoft.com/office/powerpoint/2010/main" val="3522671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1D2F6-BF9F-4702-8F79-E0A8F08B509E}"/>
              </a:ext>
            </a:extLst>
          </p:cNvPr>
          <p:cNvSpPr>
            <a:spLocks noGrp="1"/>
          </p:cNvSpPr>
          <p:nvPr>
            <p:ph type="title"/>
          </p:nvPr>
        </p:nvSpPr>
        <p:spPr>
          <a:xfrm>
            <a:off x="838200" y="-235378"/>
            <a:ext cx="10515600" cy="1325563"/>
          </a:xfrm>
        </p:spPr>
        <p:txBody>
          <a:bodyPr>
            <a:normAutofit/>
          </a:bodyPr>
          <a:lstStyle/>
          <a:p>
            <a:pPr algn="ctr"/>
            <a:r>
              <a:rPr lang="en-US" sz="3600" dirty="0"/>
              <a:t>Answers to Numbered Questions</a:t>
            </a:r>
          </a:p>
        </p:txBody>
      </p:sp>
      <p:sp>
        <p:nvSpPr>
          <p:cNvPr id="4" name="Content Placeholder 3">
            <a:extLst>
              <a:ext uri="{FF2B5EF4-FFF2-40B4-BE49-F238E27FC236}">
                <a16:creationId xmlns:a16="http://schemas.microsoft.com/office/drawing/2014/main" id="{43151FFA-9F64-464F-A02C-9029A856A2AB}"/>
              </a:ext>
            </a:extLst>
          </p:cNvPr>
          <p:cNvSpPr>
            <a:spLocks noGrp="1"/>
          </p:cNvSpPr>
          <p:nvPr>
            <p:ph idx="1"/>
          </p:nvPr>
        </p:nvSpPr>
        <p:spPr>
          <a:xfrm>
            <a:off x="354843" y="832516"/>
            <a:ext cx="11546006" cy="6175612"/>
          </a:xfrm>
        </p:spPr>
        <p:txBody>
          <a:bodyPr>
            <a:normAutofit fontScale="85000" lnSpcReduction="10000"/>
          </a:bodyPr>
          <a:lstStyle/>
          <a:p>
            <a:r>
              <a:rPr lang="en-US" dirty="0"/>
              <a:t>Answer #1: No, three of four samples are less than 5.0 mg/L. </a:t>
            </a:r>
          </a:p>
          <a:p>
            <a:r>
              <a:rPr lang="en-US" dirty="0"/>
              <a:t>Answer #2: Yes, all four samples are between 6.0 and 9.0 SU.</a:t>
            </a:r>
          </a:p>
          <a:p>
            <a:r>
              <a:rPr lang="en-US" dirty="0"/>
              <a:t>Answer #3: No, three of the four temperatures are greater than 50 degrees Fahrenheit.</a:t>
            </a:r>
          </a:p>
          <a:p>
            <a:r>
              <a:rPr lang="en-US" dirty="0"/>
              <a:t>Answer #4: No, the average of  0.35 mg/L is greater than 0.30 mg/L. You don’t need a calculation though. Three of four samples are quite a bit greater than 0.30 mg/L and one sample is just below 0.3 mg/L; thus, the average will be greater than 0.30 mg/L.</a:t>
            </a:r>
          </a:p>
          <a:p>
            <a:r>
              <a:rPr lang="en-US" dirty="0"/>
              <a:t>Answer #5: No. Criteria for three of four pollutants are not met; the use is not supported</a:t>
            </a:r>
          </a:p>
          <a:p>
            <a:r>
              <a:rPr lang="en-US" dirty="0"/>
              <a:t>Answer #6: June 1st, July 3rd, and August 4th meet standards. July 27th does not meet due to nickel (140 ug/L sample is greater than criterion of 130 ug/L). September 9th does not meet due to nickel (95 mg/L sample is greater than the criterion of 94 mg/L) and zinc (260 mg/L sample is greater than the criterion of 220 mg/L).</a:t>
            </a:r>
          </a:p>
          <a:p>
            <a:r>
              <a:rPr lang="en-US" dirty="0"/>
              <a:t>Answer #7: No, the criteria are not met for two metals (nickel and zinc). The use is not supported.</a:t>
            </a:r>
          </a:p>
          <a:p>
            <a:r>
              <a:rPr lang="en-US" dirty="0"/>
              <a:t>Answer #8: Chromium (0% exceedance), iron (0% exceedance), and zinc (20% exceedance) meet. Nickel (40% exceedance) does not meet.</a:t>
            </a:r>
          </a:p>
          <a:p>
            <a:r>
              <a:rPr lang="en-US" dirty="0"/>
              <a:t>Answer #9: No, the criteria is not met for one metal (nickel). The use is still not supported.</a:t>
            </a:r>
          </a:p>
          <a:p>
            <a:endParaRPr lang="en-US" dirty="0"/>
          </a:p>
        </p:txBody>
      </p:sp>
    </p:spTree>
    <p:extLst>
      <p:ext uri="{BB962C8B-B14F-4D97-AF65-F5344CB8AC3E}">
        <p14:creationId xmlns:p14="http://schemas.microsoft.com/office/powerpoint/2010/main" val="1823422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46C4-6766-46DC-A819-597BA6DE373C}"/>
              </a:ext>
            </a:extLst>
          </p:cNvPr>
          <p:cNvSpPr>
            <a:spLocks noGrp="1"/>
          </p:cNvSpPr>
          <p:nvPr>
            <p:ph type="title"/>
          </p:nvPr>
        </p:nvSpPr>
        <p:spPr>
          <a:xfrm>
            <a:off x="838200" y="-57963"/>
            <a:ext cx="10515600" cy="781287"/>
          </a:xfrm>
        </p:spPr>
        <p:txBody>
          <a:bodyPr/>
          <a:lstStyle/>
          <a:p>
            <a:pPr algn="ctr"/>
            <a:r>
              <a:rPr lang="en-US" dirty="0"/>
              <a:t>Answers to Numbered Questions</a:t>
            </a:r>
          </a:p>
        </p:txBody>
      </p:sp>
      <p:sp>
        <p:nvSpPr>
          <p:cNvPr id="3" name="Content Placeholder 2">
            <a:extLst>
              <a:ext uri="{FF2B5EF4-FFF2-40B4-BE49-F238E27FC236}">
                <a16:creationId xmlns:a16="http://schemas.microsoft.com/office/drawing/2014/main" id="{70942BBA-AD51-4429-9861-86235ECDF42B}"/>
              </a:ext>
            </a:extLst>
          </p:cNvPr>
          <p:cNvSpPr>
            <a:spLocks noGrp="1"/>
          </p:cNvSpPr>
          <p:nvPr>
            <p:ph idx="1"/>
          </p:nvPr>
        </p:nvSpPr>
        <p:spPr>
          <a:xfrm>
            <a:off x="177421" y="900752"/>
            <a:ext cx="11791666" cy="5704764"/>
          </a:xfrm>
        </p:spPr>
        <p:txBody>
          <a:bodyPr>
            <a:normAutofit/>
          </a:bodyPr>
          <a:lstStyle/>
          <a:p>
            <a:r>
              <a:rPr lang="en-US" dirty="0"/>
              <a:t>Answer #10: The May and September geometric means meet the criteria. The July geometric mean does not meet it.</a:t>
            </a:r>
          </a:p>
          <a:p>
            <a:r>
              <a:rPr lang="en-US" dirty="0"/>
              <a:t>Answer #11: Only 2 of 3 30-day geometric means meet the criteria. </a:t>
            </a:r>
          </a:p>
          <a:p>
            <a:r>
              <a:rPr lang="en-US" dirty="0"/>
              <a:t>Answer #12: May, July, and September geometric means all meet the criteria.</a:t>
            </a:r>
          </a:p>
          <a:p>
            <a:r>
              <a:rPr lang="en-US" dirty="0"/>
              <a:t>Answer #13: Yes. All three geometric means meet the criteria.</a:t>
            </a:r>
          </a:p>
          <a:p>
            <a:r>
              <a:rPr lang="en-US" dirty="0"/>
              <a:t> Answer #14: May not-to-exceed values and the geometric mean meet the criteria. July not-to-exceed values and the geometric mean meets the criteria. A September not-to-exceed sampling result does not meet the criteria, but the geometric mean does meet criteria.</a:t>
            </a:r>
          </a:p>
          <a:p>
            <a:r>
              <a:rPr lang="en-US" dirty="0"/>
              <a:t>Answer #15: Not. While all three geometric means meet criteria, only 2 of three 30-day periods meet the not-to-exceed individual maximum criteria.</a:t>
            </a:r>
          </a:p>
          <a:p>
            <a:endParaRPr lang="en-US" dirty="0"/>
          </a:p>
        </p:txBody>
      </p:sp>
    </p:spTree>
    <p:extLst>
      <p:ext uri="{BB962C8B-B14F-4D97-AF65-F5344CB8AC3E}">
        <p14:creationId xmlns:p14="http://schemas.microsoft.com/office/powerpoint/2010/main" val="829596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2D1CB-8B08-4EB6-A8E6-668794C157F7}"/>
              </a:ext>
            </a:extLst>
          </p:cNvPr>
          <p:cNvSpPr>
            <a:spLocks noGrp="1"/>
          </p:cNvSpPr>
          <p:nvPr>
            <p:ph idx="1"/>
          </p:nvPr>
        </p:nvSpPr>
        <p:spPr>
          <a:xfrm>
            <a:off x="196756" y="474497"/>
            <a:ext cx="4429835" cy="6185610"/>
          </a:xfrm>
        </p:spPr>
        <p:txBody>
          <a:bodyPr>
            <a:normAutofit/>
          </a:bodyPr>
          <a:lstStyle/>
          <a:p>
            <a:r>
              <a:rPr lang="en-US" dirty="0"/>
              <a:t>The Coldwater Habitat use is not supported because dissolved oxygen, temperature, and total phosphorus do not meet criteria. The Livestock Water Supply use is not supported because nickel and zinc do not meet criteria. Finally, the Primary Contact Recreation use is not supported – the July sampling did not meet the numeric criterion.</a:t>
            </a:r>
          </a:p>
        </p:txBody>
      </p:sp>
      <p:pic>
        <p:nvPicPr>
          <p:cNvPr id="2" name="Picture 1">
            <a:extLst>
              <a:ext uri="{FF2B5EF4-FFF2-40B4-BE49-F238E27FC236}">
                <a16:creationId xmlns:a16="http://schemas.microsoft.com/office/drawing/2014/main" id="{7A5798E9-8512-4238-A9B0-988217BEEA85}"/>
              </a:ext>
            </a:extLst>
          </p:cNvPr>
          <p:cNvPicPr>
            <a:picLocks noChangeAspect="1"/>
          </p:cNvPicPr>
          <p:nvPr/>
        </p:nvPicPr>
        <p:blipFill>
          <a:blip r:embed="rId2"/>
          <a:stretch>
            <a:fillRect/>
          </a:stretch>
        </p:blipFill>
        <p:spPr>
          <a:xfrm>
            <a:off x="4626591" y="1415845"/>
            <a:ext cx="7227464" cy="3409181"/>
          </a:xfrm>
          <a:prstGeom prst="rect">
            <a:avLst/>
          </a:prstGeom>
        </p:spPr>
      </p:pic>
    </p:spTree>
    <p:extLst>
      <p:ext uri="{BB962C8B-B14F-4D97-AF65-F5344CB8AC3E}">
        <p14:creationId xmlns:p14="http://schemas.microsoft.com/office/powerpoint/2010/main" val="2922913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AE36-10C3-4AAF-A6B7-33EF34606987}"/>
              </a:ext>
            </a:extLst>
          </p:cNvPr>
          <p:cNvSpPr>
            <a:spLocks noGrp="1"/>
          </p:cNvSpPr>
          <p:nvPr>
            <p:ph type="title"/>
          </p:nvPr>
        </p:nvSpPr>
        <p:spPr>
          <a:xfrm>
            <a:off x="838200" y="78518"/>
            <a:ext cx="10515600" cy="576571"/>
          </a:xfrm>
        </p:spPr>
        <p:txBody>
          <a:bodyPr>
            <a:normAutofit fontScale="90000"/>
          </a:bodyPr>
          <a:lstStyle/>
          <a:p>
            <a:pPr algn="ctr"/>
            <a:r>
              <a:rPr lang="en-US" dirty="0"/>
              <a:t>Answers to Numbered Questions</a:t>
            </a:r>
          </a:p>
        </p:txBody>
      </p:sp>
      <p:sp>
        <p:nvSpPr>
          <p:cNvPr id="3" name="Content Placeholder 2">
            <a:extLst>
              <a:ext uri="{FF2B5EF4-FFF2-40B4-BE49-F238E27FC236}">
                <a16:creationId xmlns:a16="http://schemas.microsoft.com/office/drawing/2014/main" id="{75F36DD3-8BA8-4C57-94DE-9167F15E61CC}"/>
              </a:ext>
            </a:extLst>
          </p:cNvPr>
          <p:cNvSpPr>
            <a:spLocks noGrp="1"/>
          </p:cNvSpPr>
          <p:nvPr>
            <p:ph idx="1"/>
          </p:nvPr>
        </p:nvSpPr>
        <p:spPr>
          <a:xfrm>
            <a:off x="204715" y="750626"/>
            <a:ext cx="11873553" cy="6028855"/>
          </a:xfrm>
        </p:spPr>
        <p:txBody>
          <a:bodyPr>
            <a:normAutofit fontScale="92500" lnSpcReduction="20000"/>
          </a:bodyPr>
          <a:lstStyle/>
          <a:p>
            <a:pPr marL="0" indent="0">
              <a:buNone/>
            </a:pPr>
            <a:r>
              <a:rPr lang="en-US" dirty="0"/>
              <a:t>Next Steps for Red Brook</a:t>
            </a:r>
          </a:p>
          <a:p>
            <a:pPr lvl="0"/>
            <a:r>
              <a:rPr lang="en-US" dirty="0"/>
              <a:t>The </a:t>
            </a:r>
            <a:r>
              <a:rPr lang="en-US" b="1" dirty="0"/>
              <a:t>Primary Contact Recreation </a:t>
            </a:r>
            <a:r>
              <a:rPr lang="en-US" dirty="0"/>
              <a:t>use is not  supported</a:t>
            </a:r>
          </a:p>
          <a:p>
            <a:pPr lvl="1"/>
            <a:r>
              <a:rPr lang="en-US" dirty="0"/>
              <a:t>An exceedance was noted during one month of sampling</a:t>
            </a:r>
          </a:p>
          <a:p>
            <a:pPr lvl="0"/>
            <a:r>
              <a:rPr lang="en-US" dirty="0"/>
              <a:t>The </a:t>
            </a:r>
            <a:r>
              <a:rPr lang="en-US" b="1" dirty="0"/>
              <a:t>Coldwater Habitat</a:t>
            </a:r>
            <a:r>
              <a:rPr lang="en-US" dirty="0"/>
              <a:t> use is not supported</a:t>
            </a:r>
          </a:p>
          <a:p>
            <a:pPr lvl="1"/>
            <a:r>
              <a:rPr lang="en-US" dirty="0"/>
              <a:t>Dissolved oxygen, temperature, and total phosphorus do not meet criteria</a:t>
            </a:r>
          </a:p>
          <a:p>
            <a:pPr lvl="0"/>
            <a:r>
              <a:rPr lang="en-US" dirty="0"/>
              <a:t>The </a:t>
            </a:r>
            <a:r>
              <a:rPr lang="en-US" b="1" dirty="0"/>
              <a:t>Livestock Water Supply use </a:t>
            </a:r>
            <a:r>
              <a:rPr lang="en-US" dirty="0"/>
              <a:t>is not supported</a:t>
            </a:r>
          </a:p>
          <a:p>
            <a:pPr lvl="1"/>
            <a:r>
              <a:rPr lang="en-US" dirty="0"/>
              <a:t>Nickel and zinc do not meet criteria. Finally, the Primary Contact Recreation use is fully supported.</a:t>
            </a:r>
          </a:p>
          <a:p>
            <a:r>
              <a:rPr lang="en-US" dirty="0"/>
              <a:t>Answer #16: Discussion should focus on sampling more often and targeted sampling to narrow down the sources of these parameter exceedances. For Coldwater Habitat, the tribe might consider biomonitoring – looking at macroinvertebrates, fish assemblages, and physical habitat parameters. </a:t>
            </a:r>
          </a:p>
          <a:p>
            <a:r>
              <a:rPr lang="en-US" dirty="0"/>
              <a:t>Answer #17: Answers may include aerial photo analyses, septic system surveys, tree canopy studies, fertilizer and livestock waste source assessments, visual surveys, etc.</a:t>
            </a:r>
          </a:p>
          <a:p>
            <a:r>
              <a:rPr lang="en-US" dirty="0"/>
              <a:t>Answer #18: Yes – the tribe should notify the public when it finds that the bacteria criterion has been exceeded, and recommend that no contact occur with the waters until the criterion is met.</a:t>
            </a:r>
          </a:p>
        </p:txBody>
      </p:sp>
    </p:spTree>
    <p:extLst>
      <p:ext uri="{BB962C8B-B14F-4D97-AF65-F5344CB8AC3E}">
        <p14:creationId xmlns:p14="http://schemas.microsoft.com/office/powerpoint/2010/main" val="217674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6B2B-F75D-451B-9724-331392533FAB}"/>
              </a:ext>
            </a:extLst>
          </p:cNvPr>
          <p:cNvSpPr>
            <a:spLocks noGrp="1"/>
          </p:cNvSpPr>
          <p:nvPr>
            <p:ph type="title"/>
          </p:nvPr>
        </p:nvSpPr>
        <p:spPr>
          <a:xfrm>
            <a:off x="838200" y="51222"/>
            <a:ext cx="10515600" cy="631162"/>
          </a:xfrm>
        </p:spPr>
        <p:txBody>
          <a:bodyPr>
            <a:normAutofit fontScale="90000"/>
          </a:bodyPr>
          <a:lstStyle/>
          <a:p>
            <a:pPr algn="ctr"/>
            <a:r>
              <a:rPr lang="en-US" dirty="0"/>
              <a:t>Answers to Numbered Questions</a:t>
            </a:r>
          </a:p>
        </p:txBody>
      </p:sp>
      <p:sp>
        <p:nvSpPr>
          <p:cNvPr id="3" name="Content Placeholder 2">
            <a:extLst>
              <a:ext uri="{FF2B5EF4-FFF2-40B4-BE49-F238E27FC236}">
                <a16:creationId xmlns:a16="http://schemas.microsoft.com/office/drawing/2014/main" id="{08BCEC29-F715-49AC-A387-E28CCD45D583}"/>
              </a:ext>
            </a:extLst>
          </p:cNvPr>
          <p:cNvSpPr>
            <a:spLocks noGrp="1"/>
          </p:cNvSpPr>
          <p:nvPr>
            <p:ph idx="1"/>
          </p:nvPr>
        </p:nvSpPr>
        <p:spPr>
          <a:xfrm>
            <a:off x="136477" y="846161"/>
            <a:ext cx="11928143" cy="5841242"/>
          </a:xfrm>
        </p:spPr>
        <p:txBody>
          <a:bodyPr>
            <a:normAutofit/>
          </a:bodyPr>
          <a:lstStyle/>
          <a:p>
            <a:r>
              <a:rPr lang="en-US" dirty="0"/>
              <a:t>Answer #19: Yes. All four samples are greater than 5.0 mg/L.</a:t>
            </a:r>
          </a:p>
          <a:p>
            <a:r>
              <a:rPr lang="en-US" dirty="0"/>
              <a:t>Answer #20: Yes. All four samples are between 6.0 and 9.0 SU.</a:t>
            </a:r>
          </a:p>
          <a:p>
            <a:r>
              <a:rPr lang="en-US" dirty="0"/>
              <a:t>Answer #21: Yes. All four samples are less than 50 mg/L.</a:t>
            </a:r>
          </a:p>
          <a:p>
            <a:r>
              <a:rPr lang="en-US" dirty="0"/>
              <a:t>Answer #22: Yes. The average of 0.14 mg/L is less than 0.30 mg/L. Again, you don’t need a calculator: All four samples are less than 0.3 mg/L; therefore the average will be less than 0.3 mg/L.</a:t>
            </a:r>
          </a:p>
          <a:p>
            <a:r>
              <a:rPr lang="en-US" dirty="0"/>
              <a:t>Answer #23: Yes. Criteria for all four parameters are met; the use is not supported.</a:t>
            </a:r>
          </a:p>
          <a:p>
            <a:r>
              <a:rPr lang="en-US" dirty="0"/>
              <a:t>Answer #24: May, July, and September geometric means meet</a:t>
            </a:r>
          </a:p>
          <a:p>
            <a:r>
              <a:rPr lang="en-US" dirty="0"/>
              <a:t>Answer #25: Yes. All three geometric means meet the primary contract criterion.</a:t>
            </a:r>
          </a:p>
          <a:p>
            <a:endParaRPr lang="en-US" dirty="0"/>
          </a:p>
        </p:txBody>
      </p:sp>
    </p:spTree>
    <p:extLst>
      <p:ext uri="{BB962C8B-B14F-4D97-AF65-F5344CB8AC3E}">
        <p14:creationId xmlns:p14="http://schemas.microsoft.com/office/powerpoint/2010/main" val="2636403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49723-8AD1-4D9F-949E-0B8AE5C4C2D7}"/>
              </a:ext>
            </a:extLst>
          </p:cNvPr>
          <p:cNvSpPr>
            <a:spLocks noGrp="1"/>
          </p:cNvSpPr>
          <p:nvPr>
            <p:ph idx="1"/>
          </p:nvPr>
        </p:nvSpPr>
        <p:spPr>
          <a:xfrm>
            <a:off x="183107" y="580972"/>
            <a:ext cx="4498075" cy="6277028"/>
          </a:xfrm>
        </p:spPr>
        <p:txBody>
          <a:bodyPr>
            <a:normAutofit/>
          </a:bodyPr>
          <a:lstStyle/>
          <a:p>
            <a:r>
              <a:rPr lang="en-US" sz="3200" dirty="0"/>
              <a:t>The Coldwater Habitat use is supported because dissolved oxygen, pH, temperature, and total phosphorus meet criteria. The Recreation use is fully supported because the primary contact recreation geometric mean criterion is met.</a:t>
            </a:r>
          </a:p>
        </p:txBody>
      </p:sp>
      <p:pic>
        <p:nvPicPr>
          <p:cNvPr id="4" name="Picture 3">
            <a:extLst>
              <a:ext uri="{FF2B5EF4-FFF2-40B4-BE49-F238E27FC236}">
                <a16:creationId xmlns:a16="http://schemas.microsoft.com/office/drawing/2014/main" id="{2BE3EF76-EFAB-403B-A88D-93CE5C13A3D4}"/>
              </a:ext>
            </a:extLst>
          </p:cNvPr>
          <p:cNvPicPr>
            <a:picLocks noChangeAspect="1"/>
          </p:cNvPicPr>
          <p:nvPr/>
        </p:nvPicPr>
        <p:blipFill>
          <a:blip r:embed="rId2"/>
          <a:stretch>
            <a:fillRect/>
          </a:stretch>
        </p:blipFill>
        <p:spPr>
          <a:xfrm>
            <a:off x="4548579" y="1550375"/>
            <a:ext cx="7255881" cy="4086149"/>
          </a:xfrm>
          <a:prstGeom prst="rect">
            <a:avLst/>
          </a:prstGeom>
        </p:spPr>
      </p:pic>
    </p:spTree>
    <p:extLst>
      <p:ext uri="{BB962C8B-B14F-4D97-AF65-F5344CB8AC3E}">
        <p14:creationId xmlns:p14="http://schemas.microsoft.com/office/powerpoint/2010/main" val="419395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43769" y="2500313"/>
            <a:ext cx="2594492" cy="1751948"/>
          </a:xfrm>
        </p:spPr>
        <p:txBody>
          <a:bodyPr>
            <a:noAutofit/>
          </a:bodyPr>
          <a:lstStyle/>
          <a:p>
            <a:pPr algn="ctr"/>
            <a:r>
              <a:rPr lang="en-US" sz="4000" b="1" dirty="0"/>
              <a:t>Designated Uses Refresher</a:t>
            </a:r>
            <a:br>
              <a:rPr lang="en-US" sz="4000" dirty="0"/>
            </a:br>
            <a:br>
              <a:rPr lang="en-US" sz="4000" dirty="0"/>
            </a:br>
            <a:br>
              <a:rPr lang="en-US" sz="4000" dirty="0"/>
            </a:br>
            <a:r>
              <a:rPr lang="en-US" sz="2800" i="1" dirty="0"/>
              <a:t>Multiple uses are typical; most sensitive criteria define targets</a:t>
            </a:r>
            <a:br>
              <a:rPr lang="en-US" sz="2800" i="1" dirty="0"/>
            </a:br>
            <a:r>
              <a:rPr lang="en-US" sz="4000" dirty="0"/>
              <a:t> </a:t>
            </a:r>
          </a:p>
        </p:txBody>
      </p:sp>
      <p:sp>
        <p:nvSpPr>
          <p:cNvPr id="7" name="TextBox 6">
            <a:extLst>
              <a:ext uri="{FF2B5EF4-FFF2-40B4-BE49-F238E27FC236}">
                <a16:creationId xmlns:a16="http://schemas.microsoft.com/office/drawing/2014/main" id="{E3B16AA6-7C21-4E33-9826-53719F2B579B}"/>
              </a:ext>
            </a:extLst>
          </p:cNvPr>
          <p:cNvSpPr txBox="1"/>
          <p:nvPr/>
        </p:nvSpPr>
        <p:spPr>
          <a:xfrm>
            <a:off x="7132441" y="1370609"/>
            <a:ext cx="30447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Explicit Value = actual number/magnitude</a:t>
            </a:r>
          </a:p>
        </p:txBody>
      </p:sp>
      <p:pic>
        <p:nvPicPr>
          <p:cNvPr id="19" name="Picture 18">
            <a:extLst>
              <a:ext uri="{FF2B5EF4-FFF2-40B4-BE49-F238E27FC236}">
                <a16:creationId xmlns:a16="http://schemas.microsoft.com/office/drawing/2014/main" id="{548788EF-7EFE-4960-AB80-FCE9E65DF396}"/>
              </a:ext>
            </a:extLst>
          </p:cNvPr>
          <p:cNvPicPr>
            <a:picLocks noChangeAspect="1"/>
          </p:cNvPicPr>
          <p:nvPr/>
        </p:nvPicPr>
        <p:blipFill rotWithShape="1">
          <a:blip r:embed="rId3">
            <a:extLst>
              <a:ext uri="{28A0092B-C50C-407E-A947-70E740481C1C}">
                <a14:useLocalDpi xmlns:a14="http://schemas.microsoft.com/office/drawing/2010/main" val="0"/>
              </a:ext>
            </a:extLst>
          </a:blip>
          <a:srcRect l="6596" t="12930" r="2276"/>
          <a:stretch/>
        </p:blipFill>
        <p:spPr>
          <a:xfrm>
            <a:off x="2638261" y="0"/>
            <a:ext cx="9553740" cy="6816136"/>
          </a:xfrm>
          <a:prstGeom prst="rect">
            <a:avLst/>
          </a:prstGeom>
        </p:spPr>
      </p:pic>
    </p:spTree>
    <p:extLst>
      <p:ext uri="{BB962C8B-B14F-4D97-AF65-F5344CB8AC3E}">
        <p14:creationId xmlns:p14="http://schemas.microsoft.com/office/powerpoint/2010/main" val="2362134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679EEB-1BC1-4D8F-9270-492FD979E790}"/>
              </a:ext>
            </a:extLst>
          </p:cNvPr>
          <p:cNvSpPr>
            <a:spLocks noGrp="1"/>
          </p:cNvSpPr>
          <p:nvPr>
            <p:ph type="title"/>
          </p:nvPr>
        </p:nvSpPr>
        <p:spPr>
          <a:xfrm>
            <a:off x="838200" y="105814"/>
            <a:ext cx="10515600" cy="631162"/>
          </a:xfrm>
        </p:spPr>
        <p:txBody>
          <a:bodyPr>
            <a:normAutofit fontScale="90000"/>
          </a:bodyPr>
          <a:lstStyle/>
          <a:p>
            <a:pPr algn="ctr"/>
            <a:r>
              <a:rPr lang="en-US" dirty="0"/>
              <a:t>Answers to Numbered Questions</a:t>
            </a:r>
          </a:p>
        </p:txBody>
      </p:sp>
      <p:sp>
        <p:nvSpPr>
          <p:cNvPr id="3" name="Content Placeholder 2">
            <a:extLst>
              <a:ext uri="{FF2B5EF4-FFF2-40B4-BE49-F238E27FC236}">
                <a16:creationId xmlns:a16="http://schemas.microsoft.com/office/drawing/2014/main" id="{4CA16294-3CF6-4A75-B42B-E37740197E85}"/>
              </a:ext>
            </a:extLst>
          </p:cNvPr>
          <p:cNvSpPr>
            <a:spLocks noGrp="1"/>
          </p:cNvSpPr>
          <p:nvPr>
            <p:ph idx="1"/>
          </p:nvPr>
        </p:nvSpPr>
        <p:spPr>
          <a:xfrm>
            <a:off x="259307" y="900752"/>
            <a:ext cx="11709780" cy="5851434"/>
          </a:xfrm>
        </p:spPr>
        <p:txBody>
          <a:bodyPr>
            <a:normAutofit lnSpcReduction="10000"/>
          </a:bodyPr>
          <a:lstStyle/>
          <a:p>
            <a:r>
              <a:rPr lang="en-US" dirty="0"/>
              <a:t>Answer # 26: Answers will include a discussion that the monitoring program should be continued as is, unless future problems emerge.</a:t>
            </a:r>
          </a:p>
          <a:p>
            <a:r>
              <a:rPr lang="en-US" dirty="0"/>
              <a:t>Answer #27: Answers should focus on waterbody protection and ongoing monitoring / surveillance, to ensure that existing high levels of water quality are maintained. This will include continuing the monitoring program, analyzing any future development or land use changes in the watershed, periodic visual surveys, and so on.</a:t>
            </a:r>
          </a:p>
          <a:p>
            <a:r>
              <a:rPr lang="en-US" dirty="0"/>
              <a:t>Answer #28: The small automotive company might discharge nickel and zinc using for plating, which may contribute to the Livestock Water Supply impairment. The industrial facility may discharge warm water, which may contribute to the Coldwater Habitat impairment. The other two businesses are not as much of a concern based upon the current impairments. The carpenter’s business may discharge E. coli loads, which could be contributing to the impairment for Primary Contact Recreation. The stone quarry may discharge sediment, but no sediment water chemistry data are available.</a:t>
            </a:r>
          </a:p>
          <a:p>
            <a:endParaRPr lang="en-US" dirty="0"/>
          </a:p>
        </p:txBody>
      </p:sp>
    </p:spTree>
    <p:extLst>
      <p:ext uri="{BB962C8B-B14F-4D97-AF65-F5344CB8AC3E}">
        <p14:creationId xmlns:p14="http://schemas.microsoft.com/office/powerpoint/2010/main" val="4139507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00E0C5-DB04-4BC4-BA8A-5AD25C9AC7F4}"/>
              </a:ext>
            </a:extLst>
          </p:cNvPr>
          <p:cNvSpPr>
            <a:spLocks noGrp="1"/>
          </p:cNvSpPr>
          <p:nvPr>
            <p:ph type="title"/>
          </p:nvPr>
        </p:nvSpPr>
        <p:spPr>
          <a:xfrm>
            <a:off x="838200" y="78520"/>
            <a:ext cx="10515600" cy="726696"/>
          </a:xfrm>
        </p:spPr>
        <p:txBody>
          <a:bodyPr>
            <a:normAutofit/>
          </a:bodyPr>
          <a:lstStyle/>
          <a:p>
            <a:pPr algn="ctr"/>
            <a:r>
              <a:rPr lang="en-US" dirty="0"/>
              <a:t>Answers to Numbered Questions</a:t>
            </a:r>
          </a:p>
        </p:txBody>
      </p:sp>
      <p:sp>
        <p:nvSpPr>
          <p:cNvPr id="3" name="Content Placeholder 2">
            <a:extLst>
              <a:ext uri="{FF2B5EF4-FFF2-40B4-BE49-F238E27FC236}">
                <a16:creationId xmlns:a16="http://schemas.microsoft.com/office/drawing/2014/main" id="{CA23DE91-F92D-4F0F-A9E5-5E68DCD87B2E}"/>
              </a:ext>
            </a:extLst>
          </p:cNvPr>
          <p:cNvSpPr>
            <a:spLocks noGrp="1"/>
          </p:cNvSpPr>
          <p:nvPr>
            <p:ph idx="1"/>
          </p:nvPr>
        </p:nvSpPr>
        <p:spPr>
          <a:xfrm>
            <a:off x="163773" y="900752"/>
            <a:ext cx="11791666" cy="5957248"/>
          </a:xfrm>
        </p:spPr>
        <p:txBody>
          <a:bodyPr>
            <a:normAutofit lnSpcReduction="10000"/>
          </a:bodyPr>
          <a:lstStyle/>
          <a:p>
            <a:r>
              <a:rPr lang="en-US" dirty="0"/>
              <a:t>Answer #29: The single-family homes septic systems may be contributing bacteria and phosphorus to Red Brook, if the systems are malfunctioning, contributing to the Recreation and Coldwater Habitat impairments. The junkyard with rusting vehicles may contribute metals to the Livestock Water Supply impairment.; the tribe should investigate where the stormwater runoff drains to. The truck stop’s pond may contribute to the Coldwater Habitat impairment; the green water may indicate eutrophication that can lead to decreased dissolved oxygen concentrations. This shallow pond may be hydrologically connected to Red Brook. Additionally, if hydrologically connected, the shallow pond may contribute warm water to Red Brook. The pasture may also contribute to the Coldwater Habitat impairment. While the fencing prevents the goats from accessing the stream, their waste may migrate to Red Brook via overland flow following precipitation events. Since the Recreation use is met, the goats’ waste may not contribute significant bacteria loads. But the goats’ waste may contribute nutrients. The wooded park is not likely contributing to any impairment; however, any loss of tree cover could contribute to stream warming.</a:t>
            </a:r>
          </a:p>
        </p:txBody>
      </p:sp>
    </p:spTree>
    <p:extLst>
      <p:ext uri="{BB962C8B-B14F-4D97-AF65-F5344CB8AC3E}">
        <p14:creationId xmlns:p14="http://schemas.microsoft.com/office/powerpoint/2010/main" val="283986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BF5-9FFE-4442-B49D-50DD811D1D0C}"/>
              </a:ext>
            </a:extLst>
          </p:cNvPr>
          <p:cNvSpPr>
            <a:spLocks noGrp="1"/>
          </p:cNvSpPr>
          <p:nvPr>
            <p:ph type="title"/>
          </p:nvPr>
        </p:nvSpPr>
        <p:spPr>
          <a:xfrm>
            <a:off x="572541" y="260335"/>
            <a:ext cx="10804993" cy="1688386"/>
          </a:xfrm>
        </p:spPr>
        <p:txBody>
          <a:bodyPr>
            <a:normAutofit/>
          </a:bodyPr>
          <a:lstStyle/>
          <a:p>
            <a:r>
              <a:rPr lang="en-US" sz="5400" b="1" dirty="0"/>
              <a:t>Use Support Determination Exercises</a:t>
            </a:r>
            <a:br>
              <a:rPr lang="en-US" sz="5400" b="1" dirty="0"/>
            </a:br>
            <a:r>
              <a:rPr lang="en-US" sz="5400" b="1" dirty="0"/>
              <a:t> </a:t>
            </a:r>
          </a:p>
        </p:txBody>
      </p:sp>
      <p:sp>
        <p:nvSpPr>
          <p:cNvPr id="8" name="Content Placeholder 2">
            <a:extLst>
              <a:ext uri="{FF2B5EF4-FFF2-40B4-BE49-F238E27FC236}">
                <a16:creationId xmlns:a16="http://schemas.microsoft.com/office/drawing/2014/main" id="{DCEC0669-6DB4-4863-8A62-155E68E604B9}"/>
              </a:ext>
            </a:extLst>
          </p:cNvPr>
          <p:cNvSpPr>
            <a:spLocks noGrp="1"/>
          </p:cNvSpPr>
          <p:nvPr>
            <p:ph idx="1"/>
          </p:nvPr>
        </p:nvSpPr>
        <p:spPr>
          <a:xfrm>
            <a:off x="572541" y="1569499"/>
            <a:ext cx="10515600" cy="5342070"/>
          </a:xfrm>
        </p:spPr>
        <p:txBody>
          <a:bodyPr>
            <a:normAutofit/>
          </a:bodyPr>
          <a:lstStyle/>
          <a:p>
            <a:pPr fontAlgn="t"/>
            <a:r>
              <a:rPr lang="en-US" sz="3600" dirty="0"/>
              <a:t>Aquatic Life Other Than Fish</a:t>
            </a:r>
          </a:p>
          <a:p>
            <a:pPr fontAlgn="t"/>
            <a:r>
              <a:rPr lang="en-US" sz="3600" dirty="0"/>
              <a:t>Coldwater Habitat</a:t>
            </a:r>
          </a:p>
          <a:p>
            <a:pPr fontAlgn="t"/>
            <a:r>
              <a:rPr lang="en-US" sz="3600" dirty="0"/>
              <a:t>Warmwater Habitat</a:t>
            </a:r>
          </a:p>
          <a:p>
            <a:pPr fontAlgn="t"/>
            <a:r>
              <a:rPr lang="en-US" sz="3600" dirty="0"/>
              <a:t>Primary Contact</a:t>
            </a:r>
          </a:p>
          <a:p>
            <a:pPr fontAlgn="t"/>
            <a:r>
              <a:rPr lang="en-US" sz="3600" dirty="0"/>
              <a:t>Irrigation Water Supply</a:t>
            </a:r>
          </a:p>
          <a:p>
            <a:pPr fontAlgn="t"/>
            <a:r>
              <a:rPr lang="en-US" sz="3600" dirty="0"/>
              <a:t>Livestock Water Supply</a:t>
            </a:r>
          </a:p>
          <a:p>
            <a:pPr fontAlgn="t"/>
            <a:r>
              <a:rPr lang="en-US" sz="3600" dirty="0"/>
              <a:t>Public Drinking Water Supply</a:t>
            </a:r>
          </a:p>
        </p:txBody>
      </p:sp>
      <p:pic>
        <p:nvPicPr>
          <p:cNvPr id="4" name="Picture 3">
            <a:extLst>
              <a:ext uri="{FF2B5EF4-FFF2-40B4-BE49-F238E27FC236}">
                <a16:creationId xmlns:a16="http://schemas.microsoft.com/office/drawing/2014/main" id="{4B7B6E67-29BB-4652-8031-B4DE034E0958}"/>
              </a:ext>
            </a:extLst>
          </p:cNvPr>
          <p:cNvPicPr>
            <a:picLocks noChangeAspect="1"/>
          </p:cNvPicPr>
          <p:nvPr/>
        </p:nvPicPr>
        <p:blipFill>
          <a:blip r:embed="rId3"/>
          <a:stretch>
            <a:fillRect/>
          </a:stretch>
        </p:blipFill>
        <p:spPr>
          <a:xfrm>
            <a:off x="6527674" y="2026181"/>
            <a:ext cx="5087738" cy="3657450"/>
          </a:xfrm>
          <a:prstGeom prst="rect">
            <a:avLst/>
          </a:prstGeom>
        </p:spPr>
      </p:pic>
    </p:spTree>
    <p:extLst>
      <p:ext uri="{BB962C8B-B14F-4D97-AF65-F5344CB8AC3E}">
        <p14:creationId xmlns:p14="http://schemas.microsoft.com/office/powerpoint/2010/main" val="126552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98D8-9E4A-4780-B0C6-1E652D49F738}"/>
              </a:ext>
            </a:extLst>
          </p:cNvPr>
          <p:cNvSpPr>
            <a:spLocks noGrp="1"/>
          </p:cNvSpPr>
          <p:nvPr>
            <p:ph type="title"/>
          </p:nvPr>
        </p:nvSpPr>
        <p:spPr>
          <a:xfrm>
            <a:off x="280639" y="109642"/>
            <a:ext cx="10515600" cy="1325563"/>
          </a:xfrm>
        </p:spPr>
        <p:txBody>
          <a:bodyPr>
            <a:normAutofit fontScale="90000"/>
          </a:bodyPr>
          <a:lstStyle/>
          <a:p>
            <a:r>
              <a:rPr lang="en-US" dirty="0"/>
              <a:t>Making Designated Use Impairment Decisions: </a:t>
            </a:r>
            <a:br>
              <a:rPr lang="en-US" dirty="0"/>
            </a:br>
            <a:r>
              <a:rPr lang="en-US" dirty="0"/>
              <a:t>Hypothetical Example and Exercise </a:t>
            </a:r>
          </a:p>
        </p:txBody>
      </p:sp>
      <p:sp>
        <p:nvSpPr>
          <p:cNvPr id="3" name="Content Placeholder 2">
            <a:extLst>
              <a:ext uri="{FF2B5EF4-FFF2-40B4-BE49-F238E27FC236}">
                <a16:creationId xmlns:a16="http://schemas.microsoft.com/office/drawing/2014/main" id="{5D66C45A-7A6E-4A35-84CD-74971054F0F1}"/>
              </a:ext>
            </a:extLst>
          </p:cNvPr>
          <p:cNvSpPr>
            <a:spLocks noGrp="1"/>
          </p:cNvSpPr>
          <p:nvPr>
            <p:ph idx="1"/>
          </p:nvPr>
        </p:nvSpPr>
        <p:spPr>
          <a:xfrm>
            <a:off x="427630" y="1612629"/>
            <a:ext cx="7512233" cy="5032375"/>
          </a:xfrm>
        </p:spPr>
        <p:txBody>
          <a:bodyPr>
            <a:noAutofit/>
          </a:bodyPr>
          <a:lstStyle/>
          <a:p>
            <a:r>
              <a:rPr lang="en-US" dirty="0"/>
              <a:t>Assess water quality at three hypothetical sites </a:t>
            </a:r>
          </a:p>
          <a:p>
            <a:pPr lvl="1"/>
            <a:r>
              <a:rPr lang="en-US" sz="2800" dirty="0"/>
              <a:t>Salamander Creek, Red Brook, and Green Run</a:t>
            </a:r>
          </a:p>
          <a:p>
            <a:r>
              <a:rPr lang="en-US" dirty="0"/>
              <a:t>Identify the designated uses</a:t>
            </a:r>
          </a:p>
          <a:p>
            <a:r>
              <a:rPr lang="en-US" dirty="0"/>
              <a:t>Identify the water quality criteria parameters needed to evaluate each designated use</a:t>
            </a:r>
          </a:p>
          <a:p>
            <a:r>
              <a:rPr lang="en-US" dirty="0"/>
              <a:t>Apply the criteria to the water quality data to make a use impairment decision</a:t>
            </a:r>
          </a:p>
          <a:p>
            <a:r>
              <a:rPr lang="en-US" dirty="0"/>
              <a:t>Integrate the impairment information into an assessment</a:t>
            </a:r>
          </a:p>
          <a:p>
            <a:r>
              <a:rPr lang="en-US" dirty="0"/>
              <a:t>Discuss next steps based on assessment findings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143625AF-C830-428D-B720-3516C28272C6}"/>
              </a:ext>
            </a:extLst>
          </p:cNvPr>
          <p:cNvPicPr>
            <a:picLocks noChangeAspect="1"/>
          </p:cNvPicPr>
          <p:nvPr/>
        </p:nvPicPr>
        <p:blipFill rotWithShape="1">
          <a:blip r:embed="rId3"/>
          <a:srcRect l="46343" t="20100" r="30150" b="9055"/>
          <a:stretch/>
        </p:blipFill>
        <p:spPr>
          <a:xfrm>
            <a:off x="8078336" y="859808"/>
            <a:ext cx="3686034" cy="5785979"/>
          </a:xfrm>
          <a:prstGeom prst="rect">
            <a:avLst/>
          </a:prstGeom>
        </p:spPr>
      </p:pic>
    </p:spTree>
    <p:extLst>
      <p:ext uri="{BB962C8B-B14F-4D97-AF65-F5344CB8AC3E}">
        <p14:creationId xmlns:p14="http://schemas.microsoft.com/office/powerpoint/2010/main" val="205168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2412-8184-4A73-BFAF-51095B5555A4}"/>
              </a:ext>
            </a:extLst>
          </p:cNvPr>
          <p:cNvSpPr>
            <a:spLocks noGrp="1"/>
          </p:cNvSpPr>
          <p:nvPr>
            <p:ph type="title"/>
          </p:nvPr>
        </p:nvSpPr>
        <p:spPr>
          <a:xfrm>
            <a:off x="816189" y="-58975"/>
            <a:ext cx="10515600" cy="1325563"/>
          </a:xfrm>
        </p:spPr>
        <p:txBody>
          <a:bodyPr/>
          <a:lstStyle/>
          <a:p>
            <a:pPr algn="ctr"/>
            <a:r>
              <a:rPr lang="en-US" dirty="0"/>
              <a:t>How the Tribe Uses Tribal Waters </a:t>
            </a:r>
          </a:p>
        </p:txBody>
      </p:sp>
      <p:sp>
        <p:nvSpPr>
          <p:cNvPr id="4" name="Freeform: Shape 3">
            <a:extLst>
              <a:ext uri="{FF2B5EF4-FFF2-40B4-BE49-F238E27FC236}">
                <a16:creationId xmlns:a16="http://schemas.microsoft.com/office/drawing/2014/main" id="{7A6F10AA-64DB-477F-B77D-9A159D21F76D}"/>
              </a:ext>
            </a:extLst>
          </p:cNvPr>
          <p:cNvSpPr/>
          <p:nvPr/>
        </p:nvSpPr>
        <p:spPr>
          <a:xfrm>
            <a:off x="838200" y="1429687"/>
            <a:ext cx="9615271" cy="4882214"/>
          </a:xfrm>
          <a:custGeom>
            <a:avLst/>
            <a:gdLst>
              <a:gd name="connsiteX0" fmla="*/ 571363 w 5221422"/>
              <a:gd name="connsiteY0" fmla="*/ 289932 h 3713511"/>
              <a:gd name="connsiteX1" fmla="*/ 459851 w 5221422"/>
              <a:gd name="connsiteY1" fmla="*/ 345688 h 3713511"/>
              <a:gd name="connsiteX2" fmla="*/ 437548 w 5221422"/>
              <a:gd name="connsiteY2" fmla="*/ 390293 h 3713511"/>
              <a:gd name="connsiteX3" fmla="*/ 348339 w 5221422"/>
              <a:gd name="connsiteY3" fmla="*/ 446049 h 3713511"/>
              <a:gd name="connsiteX4" fmla="*/ 292583 w 5221422"/>
              <a:gd name="connsiteY4" fmla="*/ 524107 h 3713511"/>
              <a:gd name="connsiteX5" fmla="*/ 259129 w 5221422"/>
              <a:gd name="connsiteY5" fmla="*/ 579863 h 3713511"/>
              <a:gd name="connsiteX6" fmla="*/ 181070 w 5221422"/>
              <a:gd name="connsiteY6" fmla="*/ 691376 h 3713511"/>
              <a:gd name="connsiteX7" fmla="*/ 158768 w 5221422"/>
              <a:gd name="connsiteY7" fmla="*/ 735980 h 3713511"/>
              <a:gd name="connsiteX8" fmla="*/ 80709 w 5221422"/>
              <a:gd name="connsiteY8" fmla="*/ 880946 h 3713511"/>
              <a:gd name="connsiteX9" fmla="*/ 36105 w 5221422"/>
              <a:gd name="connsiteY9" fmla="*/ 1037063 h 3713511"/>
              <a:gd name="connsiteX10" fmla="*/ 2651 w 5221422"/>
              <a:gd name="connsiteY10" fmla="*/ 1126273 h 3713511"/>
              <a:gd name="connsiteX11" fmla="*/ 24953 w 5221422"/>
              <a:gd name="connsiteY11" fmla="*/ 1550019 h 3713511"/>
              <a:gd name="connsiteX12" fmla="*/ 47256 w 5221422"/>
              <a:gd name="connsiteY12" fmla="*/ 1616927 h 3713511"/>
              <a:gd name="connsiteX13" fmla="*/ 58407 w 5221422"/>
              <a:gd name="connsiteY13" fmla="*/ 1661532 h 3713511"/>
              <a:gd name="connsiteX14" fmla="*/ 103012 w 5221422"/>
              <a:gd name="connsiteY14" fmla="*/ 1706137 h 3713511"/>
              <a:gd name="connsiteX15" fmla="*/ 281431 w 5221422"/>
              <a:gd name="connsiteY15" fmla="*/ 1839951 h 3713511"/>
              <a:gd name="connsiteX16" fmla="*/ 415246 w 5221422"/>
              <a:gd name="connsiteY16" fmla="*/ 1873405 h 3713511"/>
              <a:gd name="connsiteX17" fmla="*/ 649422 w 5221422"/>
              <a:gd name="connsiteY17" fmla="*/ 1918010 h 3713511"/>
              <a:gd name="connsiteX18" fmla="*/ 682875 w 5221422"/>
              <a:gd name="connsiteY18" fmla="*/ 1929161 h 3713511"/>
              <a:gd name="connsiteX19" fmla="*/ 1117773 w 5221422"/>
              <a:gd name="connsiteY19" fmla="*/ 1940312 h 3713511"/>
              <a:gd name="connsiteX20" fmla="*/ 1229285 w 5221422"/>
              <a:gd name="connsiteY20" fmla="*/ 1951463 h 3713511"/>
              <a:gd name="connsiteX21" fmla="*/ 1485763 w 5221422"/>
              <a:gd name="connsiteY21" fmla="*/ 1973766 h 3713511"/>
              <a:gd name="connsiteX22" fmla="*/ 1653031 w 5221422"/>
              <a:gd name="connsiteY22" fmla="*/ 2029522 h 3713511"/>
              <a:gd name="connsiteX23" fmla="*/ 1742241 w 5221422"/>
              <a:gd name="connsiteY23" fmla="*/ 2040673 h 3713511"/>
              <a:gd name="connsiteX24" fmla="*/ 1842602 w 5221422"/>
              <a:gd name="connsiteY24" fmla="*/ 2062976 h 3713511"/>
              <a:gd name="connsiteX25" fmla="*/ 1954114 w 5221422"/>
              <a:gd name="connsiteY25" fmla="*/ 2085278 h 3713511"/>
              <a:gd name="connsiteX26" fmla="*/ 2054475 w 5221422"/>
              <a:gd name="connsiteY26" fmla="*/ 2174488 h 3713511"/>
              <a:gd name="connsiteX27" fmla="*/ 2099080 w 5221422"/>
              <a:gd name="connsiteY27" fmla="*/ 2207941 h 3713511"/>
              <a:gd name="connsiteX28" fmla="*/ 2177139 w 5221422"/>
              <a:gd name="connsiteY28" fmla="*/ 2274849 h 3713511"/>
              <a:gd name="connsiteX29" fmla="*/ 2188290 w 5221422"/>
              <a:gd name="connsiteY29" fmla="*/ 2308302 h 3713511"/>
              <a:gd name="connsiteX30" fmla="*/ 2277500 w 5221422"/>
              <a:gd name="connsiteY30" fmla="*/ 2486722 h 3713511"/>
              <a:gd name="connsiteX31" fmla="*/ 2333256 w 5221422"/>
              <a:gd name="connsiteY31" fmla="*/ 2542478 h 3713511"/>
              <a:gd name="connsiteX32" fmla="*/ 2344407 w 5221422"/>
              <a:gd name="connsiteY32" fmla="*/ 2575932 h 3713511"/>
              <a:gd name="connsiteX33" fmla="*/ 2355558 w 5221422"/>
              <a:gd name="connsiteY33" fmla="*/ 2620537 h 3713511"/>
              <a:gd name="connsiteX34" fmla="*/ 2400163 w 5221422"/>
              <a:gd name="connsiteY34" fmla="*/ 2687444 h 3713511"/>
              <a:gd name="connsiteX35" fmla="*/ 2444768 w 5221422"/>
              <a:gd name="connsiteY35" fmla="*/ 2754351 h 3713511"/>
              <a:gd name="connsiteX36" fmla="*/ 2489373 w 5221422"/>
              <a:gd name="connsiteY36" fmla="*/ 2832410 h 3713511"/>
              <a:gd name="connsiteX37" fmla="*/ 2511675 w 5221422"/>
              <a:gd name="connsiteY37" fmla="*/ 2888166 h 3713511"/>
              <a:gd name="connsiteX38" fmla="*/ 2578583 w 5221422"/>
              <a:gd name="connsiteY38" fmla="*/ 2977376 h 3713511"/>
              <a:gd name="connsiteX39" fmla="*/ 2623187 w 5221422"/>
              <a:gd name="connsiteY39" fmla="*/ 3066585 h 3713511"/>
              <a:gd name="connsiteX40" fmla="*/ 2667792 w 5221422"/>
              <a:gd name="connsiteY40" fmla="*/ 3122341 h 3713511"/>
              <a:gd name="connsiteX41" fmla="*/ 2757002 w 5221422"/>
              <a:gd name="connsiteY41" fmla="*/ 3256156 h 3713511"/>
              <a:gd name="connsiteX42" fmla="*/ 2846212 w 5221422"/>
              <a:gd name="connsiteY42" fmla="*/ 3367668 h 3713511"/>
              <a:gd name="connsiteX43" fmla="*/ 2890817 w 5221422"/>
              <a:gd name="connsiteY43" fmla="*/ 3445727 h 3713511"/>
              <a:gd name="connsiteX44" fmla="*/ 2980027 w 5221422"/>
              <a:gd name="connsiteY44" fmla="*/ 3601844 h 3713511"/>
              <a:gd name="connsiteX45" fmla="*/ 3013480 w 5221422"/>
              <a:gd name="connsiteY45" fmla="*/ 3624146 h 3713511"/>
              <a:gd name="connsiteX46" fmla="*/ 3035783 w 5221422"/>
              <a:gd name="connsiteY46" fmla="*/ 3646449 h 3713511"/>
              <a:gd name="connsiteX47" fmla="*/ 3124992 w 5221422"/>
              <a:gd name="connsiteY47" fmla="*/ 3679902 h 3713511"/>
              <a:gd name="connsiteX48" fmla="*/ 3203051 w 5221422"/>
              <a:gd name="connsiteY48" fmla="*/ 3691054 h 3713511"/>
              <a:gd name="connsiteX49" fmla="*/ 3236505 w 5221422"/>
              <a:gd name="connsiteY49" fmla="*/ 3713356 h 3713511"/>
              <a:gd name="connsiteX50" fmla="*/ 3426075 w 5221422"/>
              <a:gd name="connsiteY50" fmla="*/ 3691054 h 3713511"/>
              <a:gd name="connsiteX51" fmla="*/ 3593344 w 5221422"/>
              <a:gd name="connsiteY51" fmla="*/ 3612995 h 3713511"/>
              <a:gd name="connsiteX52" fmla="*/ 3649100 w 5221422"/>
              <a:gd name="connsiteY52" fmla="*/ 3568390 h 3713511"/>
              <a:gd name="connsiteX53" fmla="*/ 3849822 w 5221422"/>
              <a:gd name="connsiteY53" fmla="*/ 3468029 h 3713511"/>
              <a:gd name="connsiteX54" fmla="*/ 3883275 w 5221422"/>
              <a:gd name="connsiteY54" fmla="*/ 3423424 h 3713511"/>
              <a:gd name="connsiteX55" fmla="*/ 4095148 w 5221422"/>
              <a:gd name="connsiteY55" fmla="*/ 3367668 h 3713511"/>
              <a:gd name="connsiteX56" fmla="*/ 4396231 w 5221422"/>
              <a:gd name="connsiteY56" fmla="*/ 3345366 h 3713511"/>
              <a:gd name="connsiteX57" fmla="*/ 4596953 w 5221422"/>
              <a:gd name="connsiteY57" fmla="*/ 3356517 h 3713511"/>
              <a:gd name="connsiteX58" fmla="*/ 4641558 w 5221422"/>
              <a:gd name="connsiteY58" fmla="*/ 3378819 h 3713511"/>
              <a:gd name="connsiteX59" fmla="*/ 4686163 w 5221422"/>
              <a:gd name="connsiteY59" fmla="*/ 3389971 h 3713511"/>
              <a:gd name="connsiteX60" fmla="*/ 4719617 w 5221422"/>
              <a:gd name="connsiteY60" fmla="*/ 3401122 h 3713511"/>
              <a:gd name="connsiteX61" fmla="*/ 4753070 w 5221422"/>
              <a:gd name="connsiteY61" fmla="*/ 3434576 h 3713511"/>
              <a:gd name="connsiteX62" fmla="*/ 4797675 w 5221422"/>
              <a:gd name="connsiteY62" fmla="*/ 3445727 h 3713511"/>
              <a:gd name="connsiteX63" fmla="*/ 4898036 w 5221422"/>
              <a:gd name="connsiteY63" fmla="*/ 3479180 h 3713511"/>
              <a:gd name="connsiteX64" fmla="*/ 4976095 w 5221422"/>
              <a:gd name="connsiteY64" fmla="*/ 3456878 h 3713511"/>
              <a:gd name="connsiteX65" fmla="*/ 5132212 w 5221422"/>
              <a:gd name="connsiteY65" fmla="*/ 3256156 h 3713511"/>
              <a:gd name="connsiteX66" fmla="*/ 5176817 w 5221422"/>
              <a:gd name="connsiteY66" fmla="*/ 3178098 h 3713511"/>
              <a:gd name="connsiteX67" fmla="*/ 5210270 w 5221422"/>
              <a:gd name="connsiteY67" fmla="*/ 3066585 h 3713511"/>
              <a:gd name="connsiteX68" fmla="*/ 5221422 w 5221422"/>
              <a:gd name="connsiteY68" fmla="*/ 3033132 h 3713511"/>
              <a:gd name="connsiteX69" fmla="*/ 5199119 w 5221422"/>
              <a:gd name="connsiteY69" fmla="*/ 2932771 h 3713511"/>
              <a:gd name="connsiteX70" fmla="*/ 5176817 w 5221422"/>
              <a:gd name="connsiteY70" fmla="*/ 2865863 h 3713511"/>
              <a:gd name="connsiteX71" fmla="*/ 5109909 w 5221422"/>
              <a:gd name="connsiteY71" fmla="*/ 2743200 h 3713511"/>
              <a:gd name="connsiteX72" fmla="*/ 5076456 w 5221422"/>
              <a:gd name="connsiteY72" fmla="*/ 2598234 h 3713511"/>
              <a:gd name="connsiteX73" fmla="*/ 5031851 w 5221422"/>
              <a:gd name="connsiteY73" fmla="*/ 2453268 h 3713511"/>
              <a:gd name="connsiteX74" fmla="*/ 5009548 w 5221422"/>
              <a:gd name="connsiteY74" fmla="*/ 2419815 h 3713511"/>
              <a:gd name="connsiteX75" fmla="*/ 4998397 w 5221422"/>
              <a:gd name="connsiteY75" fmla="*/ 2352907 h 3713511"/>
              <a:gd name="connsiteX76" fmla="*/ 4976095 w 5221422"/>
              <a:gd name="connsiteY76" fmla="*/ 2319454 h 3713511"/>
              <a:gd name="connsiteX77" fmla="*/ 4953792 w 5221422"/>
              <a:gd name="connsiteY77" fmla="*/ 2185639 h 3713511"/>
              <a:gd name="connsiteX78" fmla="*/ 4931490 w 5221422"/>
              <a:gd name="connsiteY78" fmla="*/ 2107580 h 3713511"/>
              <a:gd name="connsiteX79" fmla="*/ 4909187 w 5221422"/>
              <a:gd name="connsiteY79" fmla="*/ 1984917 h 3713511"/>
              <a:gd name="connsiteX80" fmla="*/ 4864583 w 5221422"/>
              <a:gd name="connsiteY80" fmla="*/ 1929161 h 3713511"/>
              <a:gd name="connsiteX81" fmla="*/ 4831129 w 5221422"/>
              <a:gd name="connsiteY81" fmla="*/ 1828800 h 3713511"/>
              <a:gd name="connsiteX82" fmla="*/ 4797675 w 5221422"/>
              <a:gd name="connsiteY82" fmla="*/ 1784195 h 3713511"/>
              <a:gd name="connsiteX83" fmla="*/ 4719617 w 5221422"/>
              <a:gd name="connsiteY83" fmla="*/ 1661532 h 3713511"/>
              <a:gd name="connsiteX84" fmla="*/ 4697314 w 5221422"/>
              <a:gd name="connsiteY84" fmla="*/ 1628078 h 3713511"/>
              <a:gd name="connsiteX85" fmla="*/ 4663861 w 5221422"/>
              <a:gd name="connsiteY85" fmla="*/ 1572322 h 3713511"/>
              <a:gd name="connsiteX86" fmla="*/ 4619256 w 5221422"/>
              <a:gd name="connsiteY86" fmla="*/ 1538868 h 3713511"/>
              <a:gd name="connsiteX87" fmla="*/ 4552348 w 5221422"/>
              <a:gd name="connsiteY87" fmla="*/ 1483112 h 3713511"/>
              <a:gd name="connsiteX88" fmla="*/ 4496592 w 5221422"/>
              <a:gd name="connsiteY88" fmla="*/ 1471961 h 3713511"/>
              <a:gd name="connsiteX89" fmla="*/ 4139753 w 5221422"/>
              <a:gd name="connsiteY89" fmla="*/ 1449658 h 3713511"/>
              <a:gd name="connsiteX90" fmla="*/ 4072846 w 5221422"/>
              <a:gd name="connsiteY90" fmla="*/ 1438507 h 3713511"/>
              <a:gd name="connsiteX91" fmla="*/ 4028241 w 5221422"/>
              <a:gd name="connsiteY91" fmla="*/ 1416205 h 3713511"/>
              <a:gd name="connsiteX92" fmla="*/ 3994787 w 5221422"/>
              <a:gd name="connsiteY92" fmla="*/ 1405054 h 3713511"/>
              <a:gd name="connsiteX93" fmla="*/ 3972485 w 5221422"/>
              <a:gd name="connsiteY93" fmla="*/ 1382751 h 3713511"/>
              <a:gd name="connsiteX94" fmla="*/ 3939031 w 5221422"/>
              <a:gd name="connsiteY94" fmla="*/ 1360449 h 3713511"/>
              <a:gd name="connsiteX95" fmla="*/ 3883275 w 5221422"/>
              <a:gd name="connsiteY95" fmla="*/ 1304693 h 3713511"/>
              <a:gd name="connsiteX96" fmla="*/ 3860973 w 5221422"/>
              <a:gd name="connsiteY96" fmla="*/ 1271239 h 3713511"/>
              <a:gd name="connsiteX97" fmla="*/ 3849822 w 5221422"/>
              <a:gd name="connsiteY97" fmla="*/ 1237785 h 3713511"/>
              <a:gd name="connsiteX98" fmla="*/ 3827519 w 5221422"/>
              <a:gd name="connsiteY98" fmla="*/ 1215483 h 3713511"/>
              <a:gd name="connsiteX99" fmla="*/ 3816368 w 5221422"/>
              <a:gd name="connsiteY99" fmla="*/ 1148576 h 3713511"/>
              <a:gd name="connsiteX100" fmla="*/ 3860973 w 5221422"/>
              <a:gd name="connsiteY100" fmla="*/ 814039 h 3713511"/>
              <a:gd name="connsiteX101" fmla="*/ 3939031 w 5221422"/>
              <a:gd name="connsiteY101" fmla="*/ 657922 h 3713511"/>
              <a:gd name="connsiteX102" fmla="*/ 3950183 w 5221422"/>
              <a:gd name="connsiteY102" fmla="*/ 624468 h 3713511"/>
              <a:gd name="connsiteX103" fmla="*/ 3983636 w 5221422"/>
              <a:gd name="connsiteY103" fmla="*/ 602166 h 3713511"/>
              <a:gd name="connsiteX104" fmla="*/ 4039392 w 5221422"/>
              <a:gd name="connsiteY104" fmla="*/ 535258 h 3713511"/>
              <a:gd name="connsiteX105" fmla="*/ 4005939 w 5221422"/>
              <a:gd name="connsiteY105" fmla="*/ 524107 h 3713511"/>
              <a:gd name="connsiteX106" fmla="*/ 3916729 w 5221422"/>
              <a:gd name="connsiteY106" fmla="*/ 457200 h 3713511"/>
              <a:gd name="connsiteX107" fmla="*/ 3738309 w 5221422"/>
              <a:gd name="connsiteY107" fmla="*/ 423746 h 3713511"/>
              <a:gd name="connsiteX108" fmla="*/ 3548739 w 5221422"/>
              <a:gd name="connsiteY108" fmla="*/ 412595 h 3713511"/>
              <a:gd name="connsiteX109" fmla="*/ 3348017 w 5221422"/>
              <a:gd name="connsiteY109" fmla="*/ 423746 h 3713511"/>
              <a:gd name="connsiteX110" fmla="*/ 3236505 w 5221422"/>
              <a:gd name="connsiteY110" fmla="*/ 457200 h 3713511"/>
              <a:gd name="connsiteX111" fmla="*/ 3191900 w 5221422"/>
              <a:gd name="connsiteY111" fmla="*/ 468351 h 3713511"/>
              <a:gd name="connsiteX112" fmla="*/ 3113841 w 5221422"/>
              <a:gd name="connsiteY112" fmla="*/ 501805 h 3713511"/>
              <a:gd name="connsiteX113" fmla="*/ 2991178 w 5221422"/>
              <a:gd name="connsiteY113" fmla="*/ 524107 h 3713511"/>
              <a:gd name="connsiteX114" fmla="*/ 2857363 w 5221422"/>
              <a:gd name="connsiteY114" fmla="*/ 546410 h 3713511"/>
              <a:gd name="connsiteX115" fmla="*/ 2567431 w 5221422"/>
              <a:gd name="connsiteY115" fmla="*/ 535258 h 3713511"/>
              <a:gd name="connsiteX116" fmla="*/ 2455919 w 5221422"/>
              <a:gd name="connsiteY116" fmla="*/ 490654 h 3713511"/>
              <a:gd name="connsiteX117" fmla="*/ 2355558 w 5221422"/>
              <a:gd name="connsiteY117" fmla="*/ 457200 h 3713511"/>
              <a:gd name="connsiteX118" fmla="*/ 2322105 w 5221422"/>
              <a:gd name="connsiteY118" fmla="*/ 446049 h 3713511"/>
              <a:gd name="connsiteX119" fmla="*/ 2266348 w 5221422"/>
              <a:gd name="connsiteY119" fmla="*/ 423746 h 3713511"/>
              <a:gd name="connsiteX120" fmla="*/ 2221744 w 5221422"/>
              <a:gd name="connsiteY120" fmla="*/ 401444 h 3713511"/>
              <a:gd name="connsiteX121" fmla="*/ 2188290 w 5221422"/>
              <a:gd name="connsiteY121" fmla="*/ 379141 h 3713511"/>
              <a:gd name="connsiteX122" fmla="*/ 2043324 w 5221422"/>
              <a:gd name="connsiteY122" fmla="*/ 334537 h 3713511"/>
              <a:gd name="connsiteX123" fmla="*/ 1987568 w 5221422"/>
              <a:gd name="connsiteY123" fmla="*/ 301083 h 3713511"/>
              <a:gd name="connsiteX124" fmla="*/ 1898358 w 5221422"/>
              <a:gd name="connsiteY124" fmla="*/ 234176 h 3713511"/>
              <a:gd name="connsiteX125" fmla="*/ 1864905 w 5221422"/>
              <a:gd name="connsiteY125" fmla="*/ 211873 h 3713511"/>
              <a:gd name="connsiteX126" fmla="*/ 1786846 w 5221422"/>
              <a:gd name="connsiteY126" fmla="*/ 167268 h 3713511"/>
              <a:gd name="connsiteX127" fmla="*/ 1719939 w 5221422"/>
              <a:gd name="connsiteY127" fmla="*/ 111512 h 3713511"/>
              <a:gd name="connsiteX128" fmla="*/ 1675334 w 5221422"/>
              <a:gd name="connsiteY128" fmla="*/ 44605 h 3713511"/>
              <a:gd name="connsiteX129" fmla="*/ 1653031 w 5221422"/>
              <a:gd name="connsiteY129" fmla="*/ 22302 h 3713511"/>
              <a:gd name="connsiteX130" fmla="*/ 1586124 w 5221422"/>
              <a:gd name="connsiteY130" fmla="*/ 0 h 3713511"/>
              <a:gd name="connsiteX131" fmla="*/ 1374251 w 5221422"/>
              <a:gd name="connsiteY131" fmla="*/ 11151 h 3713511"/>
              <a:gd name="connsiteX132" fmla="*/ 1285041 w 5221422"/>
              <a:gd name="connsiteY132" fmla="*/ 33454 h 3713511"/>
              <a:gd name="connsiteX133" fmla="*/ 1140075 w 5221422"/>
              <a:gd name="connsiteY133" fmla="*/ 55756 h 3713511"/>
              <a:gd name="connsiteX134" fmla="*/ 783236 w 5221422"/>
              <a:gd name="connsiteY134" fmla="*/ 78058 h 3713511"/>
              <a:gd name="connsiteX135" fmla="*/ 749783 w 5221422"/>
              <a:gd name="connsiteY135" fmla="*/ 89210 h 3713511"/>
              <a:gd name="connsiteX136" fmla="*/ 705178 w 5221422"/>
              <a:gd name="connsiteY136" fmla="*/ 133815 h 3713511"/>
              <a:gd name="connsiteX137" fmla="*/ 682875 w 5221422"/>
              <a:gd name="connsiteY137" fmla="*/ 156117 h 3713511"/>
              <a:gd name="connsiteX138" fmla="*/ 649422 w 5221422"/>
              <a:gd name="connsiteY138" fmla="*/ 178419 h 3713511"/>
              <a:gd name="connsiteX139" fmla="*/ 615968 w 5221422"/>
              <a:gd name="connsiteY139" fmla="*/ 234176 h 3713511"/>
              <a:gd name="connsiteX140" fmla="*/ 582514 w 5221422"/>
              <a:gd name="connsiteY140" fmla="*/ 245327 h 3713511"/>
              <a:gd name="connsiteX141" fmla="*/ 571363 w 5221422"/>
              <a:gd name="connsiteY141" fmla="*/ 289932 h 371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221422" h="3713511">
                <a:moveTo>
                  <a:pt x="571363" y="289932"/>
                </a:moveTo>
                <a:cubicBezTo>
                  <a:pt x="550919" y="306659"/>
                  <a:pt x="478437" y="308517"/>
                  <a:pt x="459851" y="345688"/>
                </a:cubicBezTo>
                <a:cubicBezTo>
                  <a:pt x="452417" y="360556"/>
                  <a:pt x="448495" y="377783"/>
                  <a:pt x="437548" y="390293"/>
                </a:cubicBezTo>
                <a:cubicBezTo>
                  <a:pt x="400115" y="433074"/>
                  <a:pt x="390790" y="431899"/>
                  <a:pt x="348339" y="446049"/>
                </a:cubicBezTo>
                <a:cubicBezTo>
                  <a:pt x="323801" y="478765"/>
                  <a:pt x="312966" y="491494"/>
                  <a:pt x="292583" y="524107"/>
                </a:cubicBezTo>
                <a:cubicBezTo>
                  <a:pt x="281096" y="542487"/>
                  <a:pt x="271152" y="561829"/>
                  <a:pt x="259129" y="579863"/>
                </a:cubicBezTo>
                <a:cubicBezTo>
                  <a:pt x="233961" y="617616"/>
                  <a:pt x="205606" y="653209"/>
                  <a:pt x="181070" y="691376"/>
                </a:cubicBezTo>
                <a:cubicBezTo>
                  <a:pt x="172081" y="705359"/>
                  <a:pt x="166841" y="721449"/>
                  <a:pt x="158768" y="735980"/>
                </a:cubicBezTo>
                <a:cubicBezTo>
                  <a:pt x="117696" y="809909"/>
                  <a:pt x="120455" y="788205"/>
                  <a:pt x="80709" y="880946"/>
                </a:cubicBezTo>
                <a:cubicBezTo>
                  <a:pt x="53501" y="944431"/>
                  <a:pt x="57867" y="967424"/>
                  <a:pt x="36105" y="1037063"/>
                </a:cubicBezTo>
                <a:cubicBezTo>
                  <a:pt x="26632" y="1067376"/>
                  <a:pt x="13802" y="1096536"/>
                  <a:pt x="2651" y="1126273"/>
                </a:cubicBezTo>
                <a:cubicBezTo>
                  <a:pt x="6753" y="1265734"/>
                  <a:pt x="-15954" y="1413664"/>
                  <a:pt x="24953" y="1550019"/>
                </a:cubicBezTo>
                <a:cubicBezTo>
                  <a:pt x="31708" y="1572537"/>
                  <a:pt x="40501" y="1594409"/>
                  <a:pt x="47256" y="1616927"/>
                </a:cubicBezTo>
                <a:cubicBezTo>
                  <a:pt x="51660" y="1631607"/>
                  <a:pt x="50284" y="1648536"/>
                  <a:pt x="58407" y="1661532"/>
                </a:cubicBezTo>
                <a:cubicBezTo>
                  <a:pt x="69551" y="1679363"/>
                  <a:pt x="87122" y="1692366"/>
                  <a:pt x="103012" y="1706137"/>
                </a:cubicBezTo>
                <a:cubicBezTo>
                  <a:pt x="110834" y="1712916"/>
                  <a:pt x="234371" y="1823342"/>
                  <a:pt x="281431" y="1839951"/>
                </a:cubicBezTo>
                <a:cubicBezTo>
                  <a:pt x="324788" y="1855253"/>
                  <a:pt x="370269" y="1863864"/>
                  <a:pt x="415246" y="1873405"/>
                </a:cubicBezTo>
                <a:cubicBezTo>
                  <a:pt x="492979" y="1889894"/>
                  <a:pt x="571630" y="1901803"/>
                  <a:pt x="649422" y="1918010"/>
                </a:cubicBezTo>
                <a:cubicBezTo>
                  <a:pt x="660929" y="1920407"/>
                  <a:pt x="671134" y="1928602"/>
                  <a:pt x="682875" y="1929161"/>
                </a:cubicBezTo>
                <a:cubicBezTo>
                  <a:pt x="827725" y="1936058"/>
                  <a:pt x="972807" y="1936595"/>
                  <a:pt x="1117773" y="1940312"/>
                </a:cubicBezTo>
                <a:cubicBezTo>
                  <a:pt x="1154944" y="1944029"/>
                  <a:pt x="1192039" y="1948598"/>
                  <a:pt x="1229285" y="1951463"/>
                </a:cubicBezTo>
                <a:cubicBezTo>
                  <a:pt x="1313655" y="1957953"/>
                  <a:pt x="1401768" y="1956967"/>
                  <a:pt x="1485763" y="1973766"/>
                </a:cubicBezTo>
                <a:cubicBezTo>
                  <a:pt x="1794280" y="2035468"/>
                  <a:pt x="1369623" y="1953946"/>
                  <a:pt x="1653031" y="2029522"/>
                </a:cubicBezTo>
                <a:cubicBezTo>
                  <a:pt x="1681987" y="2037244"/>
                  <a:pt x="1712729" y="2035465"/>
                  <a:pt x="1742241" y="2040673"/>
                </a:cubicBezTo>
                <a:cubicBezTo>
                  <a:pt x="1775989" y="2046629"/>
                  <a:pt x="1808998" y="2056255"/>
                  <a:pt x="1842602" y="2062976"/>
                </a:cubicBezTo>
                <a:cubicBezTo>
                  <a:pt x="1979326" y="2090321"/>
                  <a:pt x="1850497" y="2059374"/>
                  <a:pt x="1954114" y="2085278"/>
                </a:cubicBezTo>
                <a:cubicBezTo>
                  <a:pt x="2063374" y="2150835"/>
                  <a:pt x="1959987" y="2080001"/>
                  <a:pt x="2054475" y="2174488"/>
                </a:cubicBezTo>
                <a:cubicBezTo>
                  <a:pt x="2067617" y="2187630"/>
                  <a:pt x="2084969" y="2195846"/>
                  <a:pt x="2099080" y="2207941"/>
                </a:cubicBezTo>
                <a:cubicBezTo>
                  <a:pt x="2207816" y="2301143"/>
                  <a:pt x="2046685" y="2177008"/>
                  <a:pt x="2177139" y="2274849"/>
                </a:cubicBezTo>
                <a:cubicBezTo>
                  <a:pt x="2180856" y="2286000"/>
                  <a:pt x="2184163" y="2297296"/>
                  <a:pt x="2188290" y="2308302"/>
                </a:cubicBezTo>
                <a:cubicBezTo>
                  <a:pt x="2212172" y="2371988"/>
                  <a:pt x="2237577" y="2428653"/>
                  <a:pt x="2277500" y="2486722"/>
                </a:cubicBezTo>
                <a:cubicBezTo>
                  <a:pt x="2292390" y="2508381"/>
                  <a:pt x="2314671" y="2523893"/>
                  <a:pt x="2333256" y="2542478"/>
                </a:cubicBezTo>
                <a:cubicBezTo>
                  <a:pt x="2336973" y="2553629"/>
                  <a:pt x="2341178" y="2564630"/>
                  <a:pt x="2344407" y="2575932"/>
                </a:cubicBezTo>
                <a:cubicBezTo>
                  <a:pt x="2348617" y="2590668"/>
                  <a:pt x="2348704" y="2606829"/>
                  <a:pt x="2355558" y="2620537"/>
                </a:cubicBezTo>
                <a:cubicBezTo>
                  <a:pt x="2367545" y="2644511"/>
                  <a:pt x="2385295" y="2665142"/>
                  <a:pt x="2400163" y="2687444"/>
                </a:cubicBezTo>
                <a:cubicBezTo>
                  <a:pt x="2424791" y="2761330"/>
                  <a:pt x="2391612" y="2678414"/>
                  <a:pt x="2444768" y="2754351"/>
                </a:cubicBezTo>
                <a:cubicBezTo>
                  <a:pt x="2461954" y="2778902"/>
                  <a:pt x="2475971" y="2805606"/>
                  <a:pt x="2489373" y="2832410"/>
                </a:cubicBezTo>
                <a:cubicBezTo>
                  <a:pt x="2498325" y="2850314"/>
                  <a:pt x="2501184" y="2871118"/>
                  <a:pt x="2511675" y="2888166"/>
                </a:cubicBezTo>
                <a:cubicBezTo>
                  <a:pt x="2531156" y="2919823"/>
                  <a:pt x="2558882" y="2945855"/>
                  <a:pt x="2578583" y="2977376"/>
                </a:cubicBezTo>
                <a:cubicBezTo>
                  <a:pt x="2596203" y="3005569"/>
                  <a:pt x="2605763" y="3038271"/>
                  <a:pt x="2623187" y="3066585"/>
                </a:cubicBezTo>
                <a:cubicBezTo>
                  <a:pt x="2635661" y="3086855"/>
                  <a:pt x="2654066" y="3102896"/>
                  <a:pt x="2667792" y="3122341"/>
                </a:cubicBezTo>
                <a:cubicBezTo>
                  <a:pt x="2698707" y="3166137"/>
                  <a:pt x="2725471" y="3212801"/>
                  <a:pt x="2757002" y="3256156"/>
                </a:cubicBezTo>
                <a:cubicBezTo>
                  <a:pt x="2785000" y="3294653"/>
                  <a:pt x="2846212" y="3367668"/>
                  <a:pt x="2846212" y="3367668"/>
                </a:cubicBezTo>
                <a:cubicBezTo>
                  <a:pt x="2918691" y="3548868"/>
                  <a:pt x="2830056" y="3348509"/>
                  <a:pt x="2890817" y="3445727"/>
                </a:cubicBezTo>
                <a:cubicBezTo>
                  <a:pt x="2947069" y="3535730"/>
                  <a:pt x="2901046" y="3503119"/>
                  <a:pt x="2980027" y="3601844"/>
                </a:cubicBezTo>
                <a:cubicBezTo>
                  <a:pt x="2988399" y="3612309"/>
                  <a:pt x="3003015" y="3615774"/>
                  <a:pt x="3013480" y="3624146"/>
                </a:cubicBezTo>
                <a:cubicBezTo>
                  <a:pt x="3021690" y="3630714"/>
                  <a:pt x="3026655" y="3641233"/>
                  <a:pt x="3035783" y="3646449"/>
                </a:cubicBezTo>
                <a:cubicBezTo>
                  <a:pt x="3039622" y="3648643"/>
                  <a:pt x="3109444" y="3676792"/>
                  <a:pt x="3124992" y="3679902"/>
                </a:cubicBezTo>
                <a:cubicBezTo>
                  <a:pt x="3150765" y="3685057"/>
                  <a:pt x="3177031" y="3687337"/>
                  <a:pt x="3203051" y="3691054"/>
                </a:cubicBezTo>
                <a:cubicBezTo>
                  <a:pt x="3214202" y="3698488"/>
                  <a:pt x="3223142" y="3712328"/>
                  <a:pt x="3236505" y="3713356"/>
                </a:cubicBezTo>
                <a:cubicBezTo>
                  <a:pt x="3263350" y="3715421"/>
                  <a:pt x="3389009" y="3696349"/>
                  <a:pt x="3426075" y="3691054"/>
                </a:cubicBezTo>
                <a:cubicBezTo>
                  <a:pt x="3489247" y="3665785"/>
                  <a:pt x="3528641" y="3651817"/>
                  <a:pt x="3593344" y="3612995"/>
                </a:cubicBezTo>
                <a:cubicBezTo>
                  <a:pt x="3613753" y="3600750"/>
                  <a:pt x="3628691" y="3580635"/>
                  <a:pt x="3649100" y="3568390"/>
                </a:cubicBezTo>
                <a:cubicBezTo>
                  <a:pt x="3782332" y="3488451"/>
                  <a:pt x="3764681" y="3496408"/>
                  <a:pt x="3849822" y="3468029"/>
                </a:cubicBezTo>
                <a:cubicBezTo>
                  <a:pt x="3860973" y="3453161"/>
                  <a:pt x="3866876" y="3432170"/>
                  <a:pt x="3883275" y="3423424"/>
                </a:cubicBezTo>
                <a:cubicBezTo>
                  <a:pt x="3964813" y="3379937"/>
                  <a:pt x="4013707" y="3380197"/>
                  <a:pt x="4095148" y="3367668"/>
                </a:cubicBezTo>
                <a:cubicBezTo>
                  <a:pt x="4256516" y="3342843"/>
                  <a:pt x="4079415" y="3360452"/>
                  <a:pt x="4396231" y="3345366"/>
                </a:cubicBezTo>
                <a:cubicBezTo>
                  <a:pt x="4463138" y="3349083"/>
                  <a:pt x="4530557" y="3347463"/>
                  <a:pt x="4596953" y="3356517"/>
                </a:cubicBezTo>
                <a:cubicBezTo>
                  <a:pt x="4613424" y="3358763"/>
                  <a:pt x="4625993" y="3372982"/>
                  <a:pt x="4641558" y="3378819"/>
                </a:cubicBezTo>
                <a:cubicBezTo>
                  <a:pt x="4655908" y="3384200"/>
                  <a:pt x="4671427" y="3385761"/>
                  <a:pt x="4686163" y="3389971"/>
                </a:cubicBezTo>
                <a:cubicBezTo>
                  <a:pt x="4697465" y="3393200"/>
                  <a:pt x="4708466" y="3397405"/>
                  <a:pt x="4719617" y="3401122"/>
                </a:cubicBezTo>
                <a:cubicBezTo>
                  <a:pt x="4730768" y="3412273"/>
                  <a:pt x="4739378" y="3426752"/>
                  <a:pt x="4753070" y="3434576"/>
                </a:cubicBezTo>
                <a:cubicBezTo>
                  <a:pt x="4766377" y="3442180"/>
                  <a:pt x="4783325" y="3440346"/>
                  <a:pt x="4797675" y="3445727"/>
                </a:cubicBezTo>
                <a:cubicBezTo>
                  <a:pt x="4903202" y="3485299"/>
                  <a:pt x="4775846" y="3454742"/>
                  <a:pt x="4898036" y="3479180"/>
                </a:cubicBezTo>
                <a:cubicBezTo>
                  <a:pt x="4901349" y="3478352"/>
                  <a:pt x="4968517" y="3462772"/>
                  <a:pt x="4976095" y="3456878"/>
                </a:cubicBezTo>
                <a:cubicBezTo>
                  <a:pt x="5048658" y="3400441"/>
                  <a:pt x="5080324" y="3333989"/>
                  <a:pt x="5132212" y="3256156"/>
                </a:cubicBezTo>
                <a:cubicBezTo>
                  <a:pt x="5163732" y="3208875"/>
                  <a:pt x="5148523" y="3234683"/>
                  <a:pt x="5176817" y="3178098"/>
                </a:cubicBezTo>
                <a:cubicBezTo>
                  <a:pt x="5193668" y="3110694"/>
                  <a:pt x="5183125" y="3148019"/>
                  <a:pt x="5210270" y="3066585"/>
                </a:cubicBezTo>
                <a:lnTo>
                  <a:pt x="5221422" y="3033132"/>
                </a:lnTo>
                <a:cubicBezTo>
                  <a:pt x="5215056" y="3001306"/>
                  <a:pt x="5208566" y="2964262"/>
                  <a:pt x="5199119" y="2932771"/>
                </a:cubicBezTo>
                <a:cubicBezTo>
                  <a:pt x="5192364" y="2910253"/>
                  <a:pt x="5188912" y="2886022"/>
                  <a:pt x="5176817" y="2865863"/>
                </a:cubicBezTo>
                <a:cubicBezTo>
                  <a:pt x="5154645" y="2828910"/>
                  <a:pt x="5125318" y="2783263"/>
                  <a:pt x="5109909" y="2743200"/>
                </a:cubicBezTo>
                <a:cubicBezTo>
                  <a:pt x="5078248" y="2660880"/>
                  <a:pt x="5094686" y="2677229"/>
                  <a:pt x="5076456" y="2598234"/>
                </a:cubicBezTo>
                <a:cubicBezTo>
                  <a:pt x="5074961" y="2591757"/>
                  <a:pt x="5039022" y="2464024"/>
                  <a:pt x="5031851" y="2453268"/>
                </a:cubicBezTo>
                <a:lnTo>
                  <a:pt x="5009548" y="2419815"/>
                </a:lnTo>
                <a:cubicBezTo>
                  <a:pt x="5005831" y="2397512"/>
                  <a:pt x="5005547" y="2374357"/>
                  <a:pt x="4998397" y="2352907"/>
                </a:cubicBezTo>
                <a:cubicBezTo>
                  <a:pt x="4994159" y="2340193"/>
                  <a:pt x="4979548" y="2332403"/>
                  <a:pt x="4976095" y="2319454"/>
                </a:cubicBezTo>
                <a:cubicBezTo>
                  <a:pt x="4964443" y="2275761"/>
                  <a:pt x="4963108" y="2229889"/>
                  <a:pt x="4953792" y="2185639"/>
                </a:cubicBezTo>
                <a:cubicBezTo>
                  <a:pt x="4948217" y="2159159"/>
                  <a:pt x="4937360" y="2133996"/>
                  <a:pt x="4931490" y="2107580"/>
                </a:cubicBezTo>
                <a:cubicBezTo>
                  <a:pt x="4922475" y="2067012"/>
                  <a:pt x="4923779" y="2023829"/>
                  <a:pt x="4909187" y="1984917"/>
                </a:cubicBezTo>
                <a:cubicBezTo>
                  <a:pt x="4900830" y="1962632"/>
                  <a:pt x="4879451" y="1947746"/>
                  <a:pt x="4864583" y="1929161"/>
                </a:cubicBezTo>
                <a:cubicBezTo>
                  <a:pt x="4853432" y="1895707"/>
                  <a:pt x="4845906" y="1860818"/>
                  <a:pt x="4831129" y="1828800"/>
                </a:cubicBezTo>
                <a:cubicBezTo>
                  <a:pt x="4823341" y="1811925"/>
                  <a:pt x="4807653" y="1799875"/>
                  <a:pt x="4797675" y="1784195"/>
                </a:cubicBezTo>
                <a:cubicBezTo>
                  <a:pt x="4655525" y="1560819"/>
                  <a:pt x="4825827" y="1810227"/>
                  <a:pt x="4719617" y="1661532"/>
                </a:cubicBezTo>
                <a:cubicBezTo>
                  <a:pt x="4711827" y="1650626"/>
                  <a:pt x="4704417" y="1639443"/>
                  <a:pt x="4697314" y="1628078"/>
                </a:cubicBezTo>
                <a:cubicBezTo>
                  <a:pt x="4685827" y="1609699"/>
                  <a:pt x="4678133" y="1588633"/>
                  <a:pt x="4663861" y="1572322"/>
                </a:cubicBezTo>
                <a:cubicBezTo>
                  <a:pt x="4651622" y="1558335"/>
                  <a:pt x="4633769" y="1550478"/>
                  <a:pt x="4619256" y="1538868"/>
                </a:cubicBezTo>
                <a:cubicBezTo>
                  <a:pt x="4596586" y="1520732"/>
                  <a:pt x="4577835" y="1497014"/>
                  <a:pt x="4552348" y="1483112"/>
                </a:cubicBezTo>
                <a:cubicBezTo>
                  <a:pt x="4535709" y="1474036"/>
                  <a:pt x="4515240" y="1475351"/>
                  <a:pt x="4496592" y="1471961"/>
                </a:cubicBezTo>
                <a:cubicBezTo>
                  <a:pt x="4351440" y="1445570"/>
                  <a:pt x="4378899" y="1458857"/>
                  <a:pt x="4139753" y="1449658"/>
                </a:cubicBezTo>
                <a:cubicBezTo>
                  <a:pt x="4117451" y="1445941"/>
                  <a:pt x="4094502" y="1445004"/>
                  <a:pt x="4072846" y="1438507"/>
                </a:cubicBezTo>
                <a:cubicBezTo>
                  <a:pt x="4056924" y="1433730"/>
                  <a:pt x="4043520" y="1422753"/>
                  <a:pt x="4028241" y="1416205"/>
                </a:cubicBezTo>
                <a:cubicBezTo>
                  <a:pt x="4017437" y="1411575"/>
                  <a:pt x="4005938" y="1408771"/>
                  <a:pt x="3994787" y="1405054"/>
                </a:cubicBezTo>
                <a:cubicBezTo>
                  <a:pt x="3987353" y="1397620"/>
                  <a:pt x="3980695" y="1389319"/>
                  <a:pt x="3972485" y="1382751"/>
                </a:cubicBezTo>
                <a:cubicBezTo>
                  <a:pt x="3962020" y="1374379"/>
                  <a:pt x="3948508" y="1369926"/>
                  <a:pt x="3939031" y="1360449"/>
                </a:cubicBezTo>
                <a:cubicBezTo>
                  <a:pt x="3864690" y="1286108"/>
                  <a:pt x="3972486" y="1364165"/>
                  <a:pt x="3883275" y="1304693"/>
                </a:cubicBezTo>
                <a:cubicBezTo>
                  <a:pt x="3875841" y="1293542"/>
                  <a:pt x="3866966" y="1283226"/>
                  <a:pt x="3860973" y="1271239"/>
                </a:cubicBezTo>
                <a:cubicBezTo>
                  <a:pt x="3855716" y="1260725"/>
                  <a:pt x="3855870" y="1247864"/>
                  <a:pt x="3849822" y="1237785"/>
                </a:cubicBezTo>
                <a:cubicBezTo>
                  <a:pt x="3844413" y="1228770"/>
                  <a:pt x="3834953" y="1222917"/>
                  <a:pt x="3827519" y="1215483"/>
                </a:cubicBezTo>
                <a:cubicBezTo>
                  <a:pt x="3823802" y="1193181"/>
                  <a:pt x="3816368" y="1171186"/>
                  <a:pt x="3816368" y="1148576"/>
                </a:cubicBezTo>
                <a:cubicBezTo>
                  <a:pt x="3816368" y="987435"/>
                  <a:pt x="3812954" y="944375"/>
                  <a:pt x="3860973" y="814039"/>
                </a:cubicBezTo>
                <a:cubicBezTo>
                  <a:pt x="3920878" y="651440"/>
                  <a:pt x="3882896" y="770192"/>
                  <a:pt x="3939031" y="657922"/>
                </a:cubicBezTo>
                <a:cubicBezTo>
                  <a:pt x="3944288" y="647408"/>
                  <a:pt x="3942840" y="633647"/>
                  <a:pt x="3950183" y="624468"/>
                </a:cubicBezTo>
                <a:cubicBezTo>
                  <a:pt x="3958555" y="614003"/>
                  <a:pt x="3973340" y="610746"/>
                  <a:pt x="3983636" y="602166"/>
                </a:cubicBezTo>
                <a:cubicBezTo>
                  <a:pt x="4015835" y="575334"/>
                  <a:pt x="4017463" y="568153"/>
                  <a:pt x="4039392" y="535258"/>
                </a:cubicBezTo>
                <a:cubicBezTo>
                  <a:pt x="4028241" y="531541"/>
                  <a:pt x="4015504" y="530939"/>
                  <a:pt x="4005939" y="524107"/>
                </a:cubicBezTo>
                <a:cubicBezTo>
                  <a:pt x="3923866" y="465483"/>
                  <a:pt x="4000469" y="490696"/>
                  <a:pt x="3916729" y="457200"/>
                </a:cubicBezTo>
                <a:cubicBezTo>
                  <a:pt x="3842071" y="427338"/>
                  <a:pt x="3829215" y="430480"/>
                  <a:pt x="3738309" y="423746"/>
                </a:cubicBezTo>
                <a:cubicBezTo>
                  <a:pt x="3675183" y="419070"/>
                  <a:pt x="3611929" y="416312"/>
                  <a:pt x="3548739" y="412595"/>
                </a:cubicBezTo>
                <a:cubicBezTo>
                  <a:pt x="3481832" y="416312"/>
                  <a:pt x="3414354" y="414269"/>
                  <a:pt x="3348017" y="423746"/>
                </a:cubicBezTo>
                <a:cubicBezTo>
                  <a:pt x="3309600" y="429234"/>
                  <a:pt x="3273819" y="446539"/>
                  <a:pt x="3236505" y="457200"/>
                </a:cubicBezTo>
                <a:cubicBezTo>
                  <a:pt x="3221769" y="461410"/>
                  <a:pt x="3206303" y="463113"/>
                  <a:pt x="3191900" y="468351"/>
                </a:cubicBezTo>
                <a:cubicBezTo>
                  <a:pt x="3165296" y="478025"/>
                  <a:pt x="3140697" y="492853"/>
                  <a:pt x="3113841" y="501805"/>
                </a:cubicBezTo>
                <a:cubicBezTo>
                  <a:pt x="3095902" y="507785"/>
                  <a:pt x="3005219" y="521299"/>
                  <a:pt x="2991178" y="524107"/>
                </a:cubicBezTo>
                <a:cubicBezTo>
                  <a:pt x="2868375" y="548667"/>
                  <a:pt x="3057839" y="521349"/>
                  <a:pt x="2857363" y="546410"/>
                </a:cubicBezTo>
                <a:cubicBezTo>
                  <a:pt x="2760719" y="542693"/>
                  <a:pt x="2663724" y="544286"/>
                  <a:pt x="2567431" y="535258"/>
                </a:cubicBezTo>
                <a:cubicBezTo>
                  <a:pt x="2516036" y="530440"/>
                  <a:pt x="2499431" y="507389"/>
                  <a:pt x="2455919" y="490654"/>
                </a:cubicBezTo>
                <a:cubicBezTo>
                  <a:pt x="2423006" y="477995"/>
                  <a:pt x="2389012" y="468351"/>
                  <a:pt x="2355558" y="457200"/>
                </a:cubicBezTo>
                <a:cubicBezTo>
                  <a:pt x="2344407" y="453483"/>
                  <a:pt x="2333018" y="450414"/>
                  <a:pt x="2322105" y="446049"/>
                </a:cubicBezTo>
                <a:cubicBezTo>
                  <a:pt x="2303519" y="438615"/>
                  <a:pt x="2284640" y="431876"/>
                  <a:pt x="2266348" y="423746"/>
                </a:cubicBezTo>
                <a:cubicBezTo>
                  <a:pt x="2251158" y="416995"/>
                  <a:pt x="2236177" y="409691"/>
                  <a:pt x="2221744" y="401444"/>
                </a:cubicBezTo>
                <a:cubicBezTo>
                  <a:pt x="2210108" y="394795"/>
                  <a:pt x="2200537" y="384584"/>
                  <a:pt x="2188290" y="379141"/>
                </a:cubicBezTo>
                <a:cubicBezTo>
                  <a:pt x="2160516" y="366797"/>
                  <a:pt x="2069390" y="341984"/>
                  <a:pt x="2043324" y="334537"/>
                </a:cubicBezTo>
                <a:cubicBezTo>
                  <a:pt x="1980346" y="271556"/>
                  <a:pt x="2067181" y="351745"/>
                  <a:pt x="1987568" y="301083"/>
                </a:cubicBezTo>
                <a:cubicBezTo>
                  <a:pt x="1956208" y="281127"/>
                  <a:pt x="1929285" y="254795"/>
                  <a:pt x="1898358" y="234176"/>
                </a:cubicBezTo>
                <a:cubicBezTo>
                  <a:pt x="1887207" y="226742"/>
                  <a:pt x="1876541" y="218522"/>
                  <a:pt x="1864905" y="211873"/>
                </a:cubicBezTo>
                <a:cubicBezTo>
                  <a:pt x="1765860" y="155275"/>
                  <a:pt x="1868358" y="221610"/>
                  <a:pt x="1786846" y="167268"/>
                </a:cubicBezTo>
                <a:cubicBezTo>
                  <a:pt x="1709699" y="51548"/>
                  <a:pt x="1833122" y="224695"/>
                  <a:pt x="1719939" y="111512"/>
                </a:cubicBezTo>
                <a:cubicBezTo>
                  <a:pt x="1700986" y="92559"/>
                  <a:pt x="1694287" y="63558"/>
                  <a:pt x="1675334" y="44605"/>
                </a:cubicBezTo>
                <a:cubicBezTo>
                  <a:pt x="1667900" y="37171"/>
                  <a:pt x="1662435" y="27004"/>
                  <a:pt x="1653031" y="22302"/>
                </a:cubicBezTo>
                <a:cubicBezTo>
                  <a:pt x="1632004" y="11789"/>
                  <a:pt x="1586124" y="0"/>
                  <a:pt x="1586124" y="0"/>
                </a:cubicBezTo>
                <a:cubicBezTo>
                  <a:pt x="1515500" y="3717"/>
                  <a:pt x="1444729" y="5278"/>
                  <a:pt x="1374251" y="11151"/>
                </a:cubicBezTo>
                <a:cubicBezTo>
                  <a:pt x="1312591" y="16289"/>
                  <a:pt x="1332989" y="21467"/>
                  <a:pt x="1285041" y="33454"/>
                </a:cubicBezTo>
                <a:cubicBezTo>
                  <a:pt x="1243746" y="43778"/>
                  <a:pt x="1178763" y="52854"/>
                  <a:pt x="1140075" y="55756"/>
                </a:cubicBezTo>
                <a:cubicBezTo>
                  <a:pt x="1021230" y="64669"/>
                  <a:pt x="902182" y="70624"/>
                  <a:pt x="783236" y="78058"/>
                </a:cubicBezTo>
                <a:cubicBezTo>
                  <a:pt x="772085" y="81775"/>
                  <a:pt x="759348" y="82378"/>
                  <a:pt x="749783" y="89210"/>
                </a:cubicBezTo>
                <a:cubicBezTo>
                  <a:pt x="732673" y="101432"/>
                  <a:pt x="720046" y="118947"/>
                  <a:pt x="705178" y="133815"/>
                </a:cubicBezTo>
                <a:cubicBezTo>
                  <a:pt x="697744" y="141249"/>
                  <a:pt x="691623" y="150285"/>
                  <a:pt x="682875" y="156117"/>
                </a:cubicBezTo>
                <a:lnTo>
                  <a:pt x="649422" y="178419"/>
                </a:lnTo>
                <a:cubicBezTo>
                  <a:pt x="640651" y="204731"/>
                  <a:pt x="641478" y="218870"/>
                  <a:pt x="615968" y="234176"/>
                </a:cubicBezTo>
                <a:cubicBezTo>
                  <a:pt x="605889" y="240224"/>
                  <a:pt x="593665" y="241610"/>
                  <a:pt x="582514" y="245327"/>
                </a:cubicBezTo>
                <a:cubicBezTo>
                  <a:pt x="556088" y="284966"/>
                  <a:pt x="591807" y="273205"/>
                  <a:pt x="571363" y="289932"/>
                </a:cubicBezTo>
                <a:close/>
              </a:path>
            </a:pathLst>
          </a:custGeom>
          <a:noFill/>
          <a:ln w="1047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2D532528-3930-4884-A955-13AFF0BDDCCE}"/>
              </a:ext>
            </a:extLst>
          </p:cNvPr>
          <p:cNvSpPr/>
          <p:nvPr/>
        </p:nvSpPr>
        <p:spPr>
          <a:xfrm>
            <a:off x="1421464" y="2683378"/>
            <a:ext cx="2220686" cy="1267049"/>
          </a:xfrm>
          <a:custGeom>
            <a:avLst/>
            <a:gdLst>
              <a:gd name="connsiteX0" fmla="*/ 0 w 2220686"/>
              <a:gd name="connsiteY0" fmla="*/ 58734 h 1267049"/>
              <a:gd name="connsiteX1" fmla="*/ 130629 w 2220686"/>
              <a:gd name="connsiteY1" fmla="*/ 9749 h 1267049"/>
              <a:gd name="connsiteX2" fmla="*/ 734786 w 2220686"/>
              <a:gd name="connsiteY2" fmla="*/ 42406 h 1267049"/>
              <a:gd name="connsiteX3" fmla="*/ 865414 w 2220686"/>
              <a:gd name="connsiteY3" fmla="*/ 91392 h 1267049"/>
              <a:gd name="connsiteX4" fmla="*/ 979714 w 2220686"/>
              <a:gd name="connsiteY4" fmla="*/ 156706 h 1267049"/>
              <a:gd name="connsiteX5" fmla="*/ 996043 w 2220686"/>
              <a:gd name="connsiteY5" fmla="*/ 205692 h 1267049"/>
              <a:gd name="connsiteX6" fmla="*/ 1045029 w 2220686"/>
              <a:gd name="connsiteY6" fmla="*/ 222020 h 1267049"/>
              <a:gd name="connsiteX7" fmla="*/ 1094014 w 2220686"/>
              <a:gd name="connsiteY7" fmla="*/ 254677 h 1267049"/>
              <a:gd name="connsiteX8" fmla="*/ 1126671 w 2220686"/>
              <a:gd name="connsiteY8" fmla="*/ 303663 h 1267049"/>
              <a:gd name="connsiteX9" fmla="*/ 1224643 w 2220686"/>
              <a:gd name="connsiteY9" fmla="*/ 352649 h 1267049"/>
              <a:gd name="connsiteX10" fmla="*/ 1273629 w 2220686"/>
              <a:gd name="connsiteY10" fmla="*/ 401634 h 1267049"/>
              <a:gd name="connsiteX11" fmla="*/ 1322614 w 2220686"/>
              <a:gd name="connsiteY11" fmla="*/ 417963 h 1267049"/>
              <a:gd name="connsiteX12" fmla="*/ 1355271 w 2220686"/>
              <a:gd name="connsiteY12" fmla="*/ 466949 h 1267049"/>
              <a:gd name="connsiteX13" fmla="*/ 1469571 w 2220686"/>
              <a:gd name="connsiteY13" fmla="*/ 515934 h 1267049"/>
              <a:gd name="connsiteX14" fmla="*/ 1502229 w 2220686"/>
              <a:gd name="connsiteY14" fmla="*/ 564920 h 1267049"/>
              <a:gd name="connsiteX15" fmla="*/ 1551214 w 2220686"/>
              <a:gd name="connsiteY15" fmla="*/ 581249 h 1267049"/>
              <a:gd name="connsiteX16" fmla="*/ 1649186 w 2220686"/>
              <a:gd name="connsiteY16" fmla="*/ 646563 h 1267049"/>
              <a:gd name="connsiteX17" fmla="*/ 1698171 w 2220686"/>
              <a:gd name="connsiteY17" fmla="*/ 695549 h 1267049"/>
              <a:gd name="connsiteX18" fmla="*/ 1796143 w 2220686"/>
              <a:gd name="connsiteY18" fmla="*/ 711877 h 1267049"/>
              <a:gd name="connsiteX19" fmla="*/ 1861457 w 2220686"/>
              <a:gd name="connsiteY19" fmla="*/ 728206 h 1267049"/>
              <a:gd name="connsiteX20" fmla="*/ 2008414 w 2220686"/>
              <a:gd name="connsiteY20" fmla="*/ 826177 h 1267049"/>
              <a:gd name="connsiteX21" fmla="*/ 2057400 w 2220686"/>
              <a:gd name="connsiteY21" fmla="*/ 858834 h 1267049"/>
              <a:gd name="connsiteX22" fmla="*/ 2122714 w 2220686"/>
              <a:gd name="connsiteY22" fmla="*/ 924149 h 1267049"/>
              <a:gd name="connsiteX23" fmla="*/ 2139043 w 2220686"/>
              <a:gd name="connsiteY23" fmla="*/ 973134 h 1267049"/>
              <a:gd name="connsiteX24" fmla="*/ 2171700 w 2220686"/>
              <a:gd name="connsiteY24" fmla="*/ 1005792 h 1267049"/>
              <a:gd name="connsiteX25" fmla="*/ 2204357 w 2220686"/>
              <a:gd name="connsiteY25" fmla="*/ 1136420 h 1267049"/>
              <a:gd name="connsiteX26" fmla="*/ 2220686 w 2220686"/>
              <a:gd name="connsiteY26" fmla="*/ 1267049 h 12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0686" h="1267049">
                <a:moveTo>
                  <a:pt x="0" y="58734"/>
                </a:moveTo>
                <a:cubicBezTo>
                  <a:pt x="43543" y="42406"/>
                  <a:pt x="84183" y="12071"/>
                  <a:pt x="130629" y="9749"/>
                </a:cubicBezTo>
                <a:cubicBezTo>
                  <a:pt x="502057" y="-8822"/>
                  <a:pt x="510752" y="-2402"/>
                  <a:pt x="734786" y="42406"/>
                </a:cubicBezTo>
                <a:cubicBezTo>
                  <a:pt x="916624" y="133325"/>
                  <a:pt x="687562" y="24697"/>
                  <a:pt x="865414" y="91392"/>
                </a:cubicBezTo>
                <a:cubicBezTo>
                  <a:pt x="912770" y="109151"/>
                  <a:pt x="939106" y="129633"/>
                  <a:pt x="979714" y="156706"/>
                </a:cubicBezTo>
                <a:cubicBezTo>
                  <a:pt x="985157" y="173035"/>
                  <a:pt x="983872" y="193521"/>
                  <a:pt x="996043" y="205692"/>
                </a:cubicBezTo>
                <a:cubicBezTo>
                  <a:pt x="1008214" y="217863"/>
                  <a:pt x="1029634" y="214323"/>
                  <a:pt x="1045029" y="222020"/>
                </a:cubicBezTo>
                <a:cubicBezTo>
                  <a:pt x="1062582" y="230796"/>
                  <a:pt x="1077686" y="243791"/>
                  <a:pt x="1094014" y="254677"/>
                </a:cubicBezTo>
                <a:cubicBezTo>
                  <a:pt x="1104900" y="271006"/>
                  <a:pt x="1112794" y="289786"/>
                  <a:pt x="1126671" y="303663"/>
                </a:cubicBezTo>
                <a:cubicBezTo>
                  <a:pt x="1158324" y="335316"/>
                  <a:pt x="1184803" y="339369"/>
                  <a:pt x="1224643" y="352649"/>
                </a:cubicBezTo>
                <a:cubicBezTo>
                  <a:pt x="1240972" y="368977"/>
                  <a:pt x="1254415" y="388825"/>
                  <a:pt x="1273629" y="401634"/>
                </a:cubicBezTo>
                <a:cubicBezTo>
                  <a:pt x="1287950" y="411181"/>
                  <a:pt x="1309174" y="407211"/>
                  <a:pt x="1322614" y="417963"/>
                </a:cubicBezTo>
                <a:cubicBezTo>
                  <a:pt x="1337938" y="430223"/>
                  <a:pt x="1341394" y="453072"/>
                  <a:pt x="1355271" y="466949"/>
                </a:cubicBezTo>
                <a:cubicBezTo>
                  <a:pt x="1392859" y="504537"/>
                  <a:pt x="1419605" y="503443"/>
                  <a:pt x="1469571" y="515934"/>
                </a:cubicBezTo>
                <a:cubicBezTo>
                  <a:pt x="1480457" y="532263"/>
                  <a:pt x="1486905" y="552660"/>
                  <a:pt x="1502229" y="564920"/>
                </a:cubicBezTo>
                <a:cubicBezTo>
                  <a:pt x="1515669" y="575672"/>
                  <a:pt x="1536168" y="572890"/>
                  <a:pt x="1551214" y="581249"/>
                </a:cubicBezTo>
                <a:cubicBezTo>
                  <a:pt x="1585524" y="600310"/>
                  <a:pt x="1621433" y="618809"/>
                  <a:pt x="1649186" y="646563"/>
                </a:cubicBezTo>
                <a:cubicBezTo>
                  <a:pt x="1665514" y="662892"/>
                  <a:pt x="1677069" y="686170"/>
                  <a:pt x="1698171" y="695549"/>
                </a:cubicBezTo>
                <a:cubicBezTo>
                  <a:pt x="1728425" y="708995"/>
                  <a:pt x="1763678" y="705384"/>
                  <a:pt x="1796143" y="711877"/>
                </a:cubicBezTo>
                <a:cubicBezTo>
                  <a:pt x="1818149" y="716278"/>
                  <a:pt x="1839686" y="722763"/>
                  <a:pt x="1861457" y="728206"/>
                </a:cubicBezTo>
                <a:lnTo>
                  <a:pt x="2008414" y="826177"/>
                </a:lnTo>
                <a:lnTo>
                  <a:pt x="2057400" y="858834"/>
                </a:lnTo>
                <a:cubicBezTo>
                  <a:pt x="2100944" y="989463"/>
                  <a:pt x="2035629" y="837064"/>
                  <a:pt x="2122714" y="924149"/>
                </a:cubicBezTo>
                <a:cubicBezTo>
                  <a:pt x="2134884" y="936319"/>
                  <a:pt x="2130188" y="958375"/>
                  <a:pt x="2139043" y="973134"/>
                </a:cubicBezTo>
                <a:cubicBezTo>
                  <a:pt x="2146964" y="986335"/>
                  <a:pt x="2160814" y="994906"/>
                  <a:pt x="2171700" y="1005792"/>
                </a:cubicBezTo>
                <a:cubicBezTo>
                  <a:pt x="2182586" y="1049335"/>
                  <a:pt x="2198790" y="1091884"/>
                  <a:pt x="2204357" y="1136420"/>
                </a:cubicBezTo>
                <a:lnTo>
                  <a:pt x="2220686" y="1267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60A05337-5E8E-42D7-8E14-DF29C9B1DDAD}"/>
              </a:ext>
            </a:extLst>
          </p:cNvPr>
          <p:cNvSpPr/>
          <p:nvPr/>
        </p:nvSpPr>
        <p:spPr>
          <a:xfrm>
            <a:off x="3097947" y="1827232"/>
            <a:ext cx="7183191" cy="3682614"/>
          </a:xfrm>
          <a:custGeom>
            <a:avLst/>
            <a:gdLst>
              <a:gd name="connsiteX0" fmla="*/ 0 w 3920869"/>
              <a:gd name="connsiteY0" fmla="*/ 0 h 2269672"/>
              <a:gd name="connsiteX1" fmla="*/ 163285 w 3920869"/>
              <a:gd name="connsiteY1" fmla="*/ 130629 h 2269672"/>
              <a:gd name="connsiteX2" fmla="*/ 212271 w 3920869"/>
              <a:gd name="connsiteY2" fmla="*/ 195943 h 2269672"/>
              <a:gd name="connsiteX3" fmla="*/ 277585 w 3920869"/>
              <a:gd name="connsiteY3" fmla="*/ 228600 h 2269672"/>
              <a:gd name="connsiteX4" fmla="*/ 391885 w 3920869"/>
              <a:gd name="connsiteY4" fmla="*/ 293914 h 2269672"/>
              <a:gd name="connsiteX5" fmla="*/ 489857 w 3920869"/>
              <a:gd name="connsiteY5" fmla="*/ 391886 h 2269672"/>
              <a:gd name="connsiteX6" fmla="*/ 538843 w 3920869"/>
              <a:gd name="connsiteY6" fmla="*/ 408214 h 2269672"/>
              <a:gd name="connsiteX7" fmla="*/ 685800 w 3920869"/>
              <a:gd name="connsiteY7" fmla="*/ 506186 h 2269672"/>
              <a:gd name="connsiteX8" fmla="*/ 734785 w 3920869"/>
              <a:gd name="connsiteY8" fmla="*/ 522514 h 2269672"/>
              <a:gd name="connsiteX9" fmla="*/ 898071 w 3920869"/>
              <a:gd name="connsiteY9" fmla="*/ 653143 h 2269672"/>
              <a:gd name="connsiteX10" fmla="*/ 996043 w 3920869"/>
              <a:gd name="connsiteY10" fmla="*/ 734786 h 2269672"/>
              <a:gd name="connsiteX11" fmla="*/ 1094014 w 3920869"/>
              <a:gd name="connsiteY11" fmla="*/ 800100 h 2269672"/>
              <a:gd name="connsiteX12" fmla="*/ 1208314 w 3920869"/>
              <a:gd name="connsiteY12" fmla="*/ 898072 h 2269672"/>
              <a:gd name="connsiteX13" fmla="*/ 1338943 w 3920869"/>
              <a:gd name="connsiteY13" fmla="*/ 979714 h 2269672"/>
              <a:gd name="connsiteX14" fmla="*/ 1404257 w 3920869"/>
              <a:gd name="connsiteY14" fmla="*/ 1028700 h 2269672"/>
              <a:gd name="connsiteX15" fmla="*/ 1453243 w 3920869"/>
              <a:gd name="connsiteY15" fmla="*/ 1045029 h 2269672"/>
              <a:gd name="connsiteX16" fmla="*/ 1551214 w 3920869"/>
              <a:gd name="connsiteY16" fmla="*/ 1110343 h 2269672"/>
              <a:gd name="connsiteX17" fmla="*/ 1600200 w 3920869"/>
              <a:gd name="connsiteY17" fmla="*/ 1143000 h 2269672"/>
              <a:gd name="connsiteX18" fmla="*/ 1649185 w 3920869"/>
              <a:gd name="connsiteY18" fmla="*/ 1191986 h 2269672"/>
              <a:gd name="connsiteX19" fmla="*/ 1665514 w 3920869"/>
              <a:gd name="connsiteY19" fmla="*/ 1240972 h 2269672"/>
              <a:gd name="connsiteX20" fmla="*/ 1698171 w 3920869"/>
              <a:gd name="connsiteY20" fmla="*/ 1665514 h 2269672"/>
              <a:gd name="connsiteX21" fmla="*/ 1779814 w 3920869"/>
              <a:gd name="connsiteY21" fmla="*/ 1747157 h 2269672"/>
              <a:gd name="connsiteX22" fmla="*/ 1812471 w 3920869"/>
              <a:gd name="connsiteY22" fmla="*/ 1796143 h 2269672"/>
              <a:gd name="connsiteX23" fmla="*/ 1910443 w 3920869"/>
              <a:gd name="connsiteY23" fmla="*/ 1828800 h 2269672"/>
              <a:gd name="connsiteX24" fmla="*/ 1959428 w 3920869"/>
              <a:gd name="connsiteY24" fmla="*/ 1845129 h 2269672"/>
              <a:gd name="connsiteX25" fmla="*/ 2008414 w 3920869"/>
              <a:gd name="connsiteY25" fmla="*/ 1877786 h 2269672"/>
              <a:gd name="connsiteX26" fmla="*/ 2171700 w 3920869"/>
              <a:gd name="connsiteY26" fmla="*/ 1910443 h 2269672"/>
              <a:gd name="connsiteX27" fmla="*/ 2514600 w 3920869"/>
              <a:gd name="connsiteY27" fmla="*/ 1943100 h 2269672"/>
              <a:gd name="connsiteX28" fmla="*/ 2612571 w 3920869"/>
              <a:gd name="connsiteY28" fmla="*/ 1959429 h 2269672"/>
              <a:gd name="connsiteX29" fmla="*/ 2726871 w 3920869"/>
              <a:gd name="connsiteY29" fmla="*/ 1975757 h 2269672"/>
              <a:gd name="connsiteX30" fmla="*/ 2775857 w 3920869"/>
              <a:gd name="connsiteY30" fmla="*/ 1992086 h 2269672"/>
              <a:gd name="connsiteX31" fmla="*/ 2824843 w 3920869"/>
              <a:gd name="connsiteY31" fmla="*/ 2024743 h 2269672"/>
              <a:gd name="connsiteX32" fmla="*/ 2922814 w 3920869"/>
              <a:gd name="connsiteY32" fmla="*/ 2057400 h 2269672"/>
              <a:gd name="connsiteX33" fmla="*/ 3020785 w 3920869"/>
              <a:gd name="connsiteY33" fmla="*/ 2122714 h 2269672"/>
              <a:gd name="connsiteX34" fmla="*/ 3102428 w 3920869"/>
              <a:gd name="connsiteY34" fmla="*/ 2188029 h 2269672"/>
              <a:gd name="connsiteX35" fmla="*/ 3200400 w 3920869"/>
              <a:gd name="connsiteY35" fmla="*/ 2220686 h 2269672"/>
              <a:gd name="connsiteX36" fmla="*/ 3298371 w 3920869"/>
              <a:gd name="connsiteY36" fmla="*/ 2269672 h 2269672"/>
              <a:gd name="connsiteX37" fmla="*/ 3641271 w 3920869"/>
              <a:gd name="connsiteY37" fmla="*/ 2253343 h 2269672"/>
              <a:gd name="connsiteX38" fmla="*/ 3739243 w 3920869"/>
              <a:gd name="connsiteY38" fmla="*/ 2237014 h 2269672"/>
              <a:gd name="connsiteX39" fmla="*/ 3788228 w 3920869"/>
              <a:gd name="connsiteY39" fmla="*/ 2204357 h 2269672"/>
              <a:gd name="connsiteX40" fmla="*/ 3918857 w 3920869"/>
              <a:gd name="connsiteY40" fmla="*/ 2171700 h 2269672"/>
              <a:gd name="connsiteX41" fmla="*/ 3918857 w 3920869"/>
              <a:gd name="connsiteY41" fmla="*/ 2155372 h 226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20869" h="2269672">
                <a:moveTo>
                  <a:pt x="0" y="0"/>
                </a:moveTo>
                <a:cubicBezTo>
                  <a:pt x="54428" y="43543"/>
                  <a:pt x="121463" y="74867"/>
                  <a:pt x="163285" y="130629"/>
                </a:cubicBezTo>
                <a:cubicBezTo>
                  <a:pt x="179614" y="152400"/>
                  <a:pt x="191608" y="178232"/>
                  <a:pt x="212271" y="195943"/>
                </a:cubicBezTo>
                <a:cubicBezTo>
                  <a:pt x="230752" y="211784"/>
                  <a:pt x="256216" y="216944"/>
                  <a:pt x="277585" y="228600"/>
                </a:cubicBezTo>
                <a:cubicBezTo>
                  <a:pt x="316109" y="249613"/>
                  <a:pt x="357103" y="267159"/>
                  <a:pt x="391885" y="293914"/>
                </a:cubicBezTo>
                <a:cubicBezTo>
                  <a:pt x="428492" y="322073"/>
                  <a:pt x="453401" y="363532"/>
                  <a:pt x="489857" y="391886"/>
                </a:cubicBezTo>
                <a:cubicBezTo>
                  <a:pt x="503443" y="402453"/>
                  <a:pt x="523448" y="400517"/>
                  <a:pt x="538843" y="408214"/>
                </a:cubicBezTo>
                <a:cubicBezTo>
                  <a:pt x="761282" y="519434"/>
                  <a:pt x="494372" y="396799"/>
                  <a:pt x="685800" y="506186"/>
                </a:cubicBezTo>
                <a:cubicBezTo>
                  <a:pt x="700744" y="514725"/>
                  <a:pt x="718457" y="517071"/>
                  <a:pt x="734785" y="522514"/>
                </a:cubicBezTo>
                <a:cubicBezTo>
                  <a:pt x="858129" y="676693"/>
                  <a:pt x="732030" y="542449"/>
                  <a:pt x="898071" y="653143"/>
                </a:cubicBezTo>
                <a:cubicBezTo>
                  <a:pt x="933442" y="676723"/>
                  <a:pt x="962035" y="709280"/>
                  <a:pt x="996043" y="734786"/>
                </a:cubicBezTo>
                <a:cubicBezTo>
                  <a:pt x="1027442" y="758335"/>
                  <a:pt x="1066261" y="772347"/>
                  <a:pt x="1094014" y="800100"/>
                </a:cubicBezTo>
                <a:cubicBezTo>
                  <a:pt x="1144467" y="850553"/>
                  <a:pt x="1145476" y="856180"/>
                  <a:pt x="1208314" y="898072"/>
                </a:cubicBezTo>
                <a:cubicBezTo>
                  <a:pt x="1322712" y="974337"/>
                  <a:pt x="1253701" y="918827"/>
                  <a:pt x="1338943" y="979714"/>
                </a:cubicBezTo>
                <a:cubicBezTo>
                  <a:pt x="1361088" y="995532"/>
                  <a:pt x="1380628" y="1015198"/>
                  <a:pt x="1404257" y="1028700"/>
                </a:cubicBezTo>
                <a:cubicBezTo>
                  <a:pt x="1419201" y="1037240"/>
                  <a:pt x="1438197" y="1036670"/>
                  <a:pt x="1453243" y="1045029"/>
                </a:cubicBezTo>
                <a:cubicBezTo>
                  <a:pt x="1487553" y="1064090"/>
                  <a:pt x="1518557" y="1088572"/>
                  <a:pt x="1551214" y="1110343"/>
                </a:cubicBezTo>
                <a:cubicBezTo>
                  <a:pt x="1567543" y="1121229"/>
                  <a:pt x="1586323" y="1129123"/>
                  <a:pt x="1600200" y="1143000"/>
                </a:cubicBezTo>
                <a:lnTo>
                  <a:pt x="1649185" y="1191986"/>
                </a:lnTo>
                <a:cubicBezTo>
                  <a:pt x="1654628" y="1208315"/>
                  <a:pt x="1663743" y="1223851"/>
                  <a:pt x="1665514" y="1240972"/>
                </a:cubicBezTo>
                <a:cubicBezTo>
                  <a:pt x="1680119" y="1382151"/>
                  <a:pt x="1666909" y="1527068"/>
                  <a:pt x="1698171" y="1665514"/>
                </a:cubicBezTo>
                <a:cubicBezTo>
                  <a:pt x="1706648" y="1703056"/>
                  <a:pt x="1758465" y="1715134"/>
                  <a:pt x="1779814" y="1747157"/>
                </a:cubicBezTo>
                <a:cubicBezTo>
                  <a:pt x="1790700" y="1763486"/>
                  <a:pt x="1795829" y="1785742"/>
                  <a:pt x="1812471" y="1796143"/>
                </a:cubicBezTo>
                <a:cubicBezTo>
                  <a:pt x="1841662" y="1814388"/>
                  <a:pt x="1877786" y="1817914"/>
                  <a:pt x="1910443" y="1828800"/>
                </a:cubicBezTo>
                <a:cubicBezTo>
                  <a:pt x="1926771" y="1834243"/>
                  <a:pt x="1945107" y="1835582"/>
                  <a:pt x="1959428" y="1845129"/>
                </a:cubicBezTo>
                <a:cubicBezTo>
                  <a:pt x="1975757" y="1856015"/>
                  <a:pt x="1990376" y="1870056"/>
                  <a:pt x="2008414" y="1877786"/>
                </a:cubicBezTo>
                <a:cubicBezTo>
                  <a:pt x="2039413" y="1891071"/>
                  <a:pt x="2149604" y="1906760"/>
                  <a:pt x="2171700" y="1910443"/>
                </a:cubicBezTo>
                <a:cubicBezTo>
                  <a:pt x="2319835" y="1959823"/>
                  <a:pt x="2168933" y="1914295"/>
                  <a:pt x="2514600" y="1943100"/>
                </a:cubicBezTo>
                <a:cubicBezTo>
                  <a:pt x="2547593" y="1945849"/>
                  <a:pt x="2579848" y="1954395"/>
                  <a:pt x="2612571" y="1959429"/>
                </a:cubicBezTo>
                <a:cubicBezTo>
                  <a:pt x="2650610" y="1965281"/>
                  <a:pt x="2688771" y="1970314"/>
                  <a:pt x="2726871" y="1975757"/>
                </a:cubicBezTo>
                <a:cubicBezTo>
                  <a:pt x="2743200" y="1981200"/>
                  <a:pt x="2760462" y="1984389"/>
                  <a:pt x="2775857" y="1992086"/>
                </a:cubicBezTo>
                <a:cubicBezTo>
                  <a:pt x="2793410" y="2000862"/>
                  <a:pt x="2806910" y="2016773"/>
                  <a:pt x="2824843" y="2024743"/>
                </a:cubicBezTo>
                <a:cubicBezTo>
                  <a:pt x="2856300" y="2038724"/>
                  <a:pt x="2922814" y="2057400"/>
                  <a:pt x="2922814" y="2057400"/>
                </a:cubicBezTo>
                <a:cubicBezTo>
                  <a:pt x="2955471" y="2079171"/>
                  <a:pt x="2993032" y="2094961"/>
                  <a:pt x="3020785" y="2122714"/>
                </a:cubicBezTo>
                <a:cubicBezTo>
                  <a:pt x="3047928" y="2149857"/>
                  <a:pt x="3065352" y="2171551"/>
                  <a:pt x="3102428" y="2188029"/>
                </a:cubicBezTo>
                <a:cubicBezTo>
                  <a:pt x="3133885" y="2202010"/>
                  <a:pt x="3171758" y="2201591"/>
                  <a:pt x="3200400" y="2220686"/>
                </a:cubicBezTo>
                <a:cubicBezTo>
                  <a:pt x="3263706" y="2262891"/>
                  <a:pt x="3230768" y="2247137"/>
                  <a:pt x="3298371" y="2269672"/>
                </a:cubicBezTo>
                <a:cubicBezTo>
                  <a:pt x="3412671" y="2264229"/>
                  <a:pt x="3527154" y="2261796"/>
                  <a:pt x="3641271" y="2253343"/>
                </a:cubicBezTo>
                <a:cubicBezTo>
                  <a:pt x="3674288" y="2250897"/>
                  <a:pt x="3707834" y="2247484"/>
                  <a:pt x="3739243" y="2237014"/>
                </a:cubicBezTo>
                <a:cubicBezTo>
                  <a:pt x="3757860" y="2230808"/>
                  <a:pt x="3769853" y="2211247"/>
                  <a:pt x="3788228" y="2204357"/>
                </a:cubicBezTo>
                <a:cubicBezTo>
                  <a:pt x="3807078" y="2197288"/>
                  <a:pt x="3892952" y="2188970"/>
                  <a:pt x="3918857" y="2171700"/>
                </a:cubicBezTo>
                <a:cubicBezTo>
                  <a:pt x="3923386" y="2168681"/>
                  <a:pt x="3918857" y="2160815"/>
                  <a:pt x="3918857" y="2155372"/>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84501201-D3EC-4CB1-ACF4-AD9780456829}"/>
              </a:ext>
            </a:extLst>
          </p:cNvPr>
          <p:cNvSpPr/>
          <p:nvPr/>
        </p:nvSpPr>
        <p:spPr>
          <a:xfrm>
            <a:off x="7148876" y="2356338"/>
            <a:ext cx="624821" cy="2601687"/>
          </a:xfrm>
          <a:custGeom>
            <a:avLst/>
            <a:gdLst>
              <a:gd name="connsiteX0" fmla="*/ 163285 w 200844"/>
              <a:gd name="connsiteY0" fmla="*/ 1616529 h 1616529"/>
              <a:gd name="connsiteX1" fmla="*/ 130628 w 200844"/>
              <a:gd name="connsiteY1" fmla="*/ 1518557 h 1616529"/>
              <a:gd name="connsiteX2" fmla="*/ 97971 w 200844"/>
              <a:gd name="connsiteY2" fmla="*/ 1371600 h 1616529"/>
              <a:gd name="connsiteX3" fmla="*/ 65314 w 200844"/>
              <a:gd name="connsiteY3" fmla="*/ 1273629 h 1616529"/>
              <a:gd name="connsiteX4" fmla="*/ 48985 w 200844"/>
              <a:gd name="connsiteY4" fmla="*/ 1191986 h 1616529"/>
              <a:gd name="connsiteX5" fmla="*/ 0 w 200844"/>
              <a:gd name="connsiteY5" fmla="*/ 1110343 h 1616529"/>
              <a:gd name="connsiteX6" fmla="*/ 16328 w 200844"/>
              <a:gd name="connsiteY6" fmla="*/ 636814 h 1616529"/>
              <a:gd name="connsiteX7" fmla="*/ 48985 w 200844"/>
              <a:gd name="connsiteY7" fmla="*/ 538843 h 1616529"/>
              <a:gd name="connsiteX8" fmla="*/ 81643 w 200844"/>
              <a:gd name="connsiteY8" fmla="*/ 506186 h 1616529"/>
              <a:gd name="connsiteX9" fmla="*/ 114300 w 200844"/>
              <a:gd name="connsiteY9" fmla="*/ 391886 h 1616529"/>
              <a:gd name="connsiteX10" fmla="*/ 179614 w 200844"/>
              <a:gd name="connsiteY10" fmla="*/ 293914 h 1616529"/>
              <a:gd name="connsiteX11" fmla="*/ 195943 w 200844"/>
              <a:gd name="connsiteY11" fmla="*/ 0 h 161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844" h="1616529">
                <a:moveTo>
                  <a:pt x="163285" y="1616529"/>
                </a:moveTo>
                <a:cubicBezTo>
                  <a:pt x="152399" y="1583872"/>
                  <a:pt x="139685" y="1551768"/>
                  <a:pt x="130628" y="1518557"/>
                </a:cubicBezTo>
                <a:cubicBezTo>
                  <a:pt x="84014" y="1347635"/>
                  <a:pt x="141962" y="1518236"/>
                  <a:pt x="97971" y="1371600"/>
                </a:cubicBezTo>
                <a:cubicBezTo>
                  <a:pt x="88079" y="1338628"/>
                  <a:pt x="74371" y="1306840"/>
                  <a:pt x="65314" y="1273629"/>
                </a:cubicBezTo>
                <a:cubicBezTo>
                  <a:pt x="58012" y="1246854"/>
                  <a:pt x="59292" y="1217754"/>
                  <a:pt x="48985" y="1191986"/>
                </a:cubicBezTo>
                <a:cubicBezTo>
                  <a:pt x="37198" y="1162519"/>
                  <a:pt x="16328" y="1137557"/>
                  <a:pt x="0" y="1110343"/>
                </a:cubicBezTo>
                <a:cubicBezTo>
                  <a:pt x="5443" y="952500"/>
                  <a:pt x="2840" y="794174"/>
                  <a:pt x="16328" y="636814"/>
                </a:cubicBezTo>
                <a:cubicBezTo>
                  <a:pt x="19268" y="602516"/>
                  <a:pt x="24644" y="563184"/>
                  <a:pt x="48985" y="538843"/>
                </a:cubicBezTo>
                <a:lnTo>
                  <a:pt x="81643" y="506186"/>
                </a:lnTo>
                <a:cubicBezTo>
                  <a:pt x="85487" y="490808"/>
                  <a:pt x="103651" y="411055"/>
                  <a:pt x="114300" y="391886"/>
                </a:cubicBezTo>
                <a:cubicBezTo>
                  <a:pt x="133361" y="357576"/>
                  <a:pt x="179614" y="293914"/>
                  <a:pt x="179614" y="293914"/>
                </a:cubicBezTo>
                <a:cubicBezTo>
                  <a:pt x="214425" y="154675"/>
                  <a:pt x="195943" y="251041"/>
                  <a:pt x="195943"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44F1A5-A514-423C-B113-8FEA9F1964FB}"/>
              </a:ext>
            </a:extLst>
          </p:cNvPr>
          <p:cNvSpPr txBox="1"/>
          <p:nvPr/>
        </p:nvSpPr>
        <p:spPr>
          <a:xfrm rot="2018945">
            <a:off x="3938596" y="3285861"/>
            <a:ext cx="2452082" cy="461665"/>
          </a:xfrm>
          <a:prstGeom prst="rect">
            <a:avLst/>
          </a:prstGeom>
          <a:noFill/>
        </p:spPr>
        <p:txBody>
          <a:bodyPr wrap="none" rtlCol="0">
            <a:spAutoFit/>
          </a:bodyPr>
          <a:lstStyle/>
          <a:p>
            <a:r>
              <a:rPr lang="en-US" sz="2400" dirty="0"/>
              <a:t>Salamander Creek</a:t>
            </a:r>
          </a:p>
        </p:txBody>
      </p:sp>
      <p:sp>
        <p:nvSpPr>
          <p:cNvPr id="11" name="TextBox 10">
            <a:extLst>
              <a:ext uri="{FF2B5EF4-FFF2-40B4-BE49-F238E27FC236}">
                <a16:creationId xmlns:a16="http://schemas.microsoft.com/office/drawing/2014/main" id="{4D773BB4-0C91-4E20-B556-B868F0264CFF}"/>
              </a:ext>
            </a:extLst>
          </p:cNvPr>
          <p:cNvSpPr txBox="1"/>
          <p:nvPr/>
        </p:nvSpPr>
        <p:spPr>
          <a:xfrm rot="5400000">
            <a:off x="6927888" y="3561247"/>
            <a:ext cx="1463157" cy="461665"/>
          </a:xfrm>
          <a:prstGeom prst="rect">
            <a:avLst/>
          </a:prstGeom>
          <a:noFill/>
        </p:spPr>
        <p:txBody>
          <a:bodyPr wrap="none" rtlCol="0">
            <a:spAutoFit/>
          </a:bodyPr>
          <a:lstStyle/>
          <a:p>
            <a:r>
              <a:rPr lang="en-US" sz="2400" dirty="0"/>
              <a:t>Red Brook</a:t>
            </a:r>
          </a:p>
        </p:txBody>
      </p:sp>
      <p:sp>
        <p:nvSpPr>
          <p:cNvPr id="12" name="TextBox 11">
            <a:extLst>
              <a:ext uri="{FF2B5EF4-FFF2-40B4-BE49-F238E27FC236}">
                <a16:creationId xmlns:a16="http://schemas.microsoft.com/office/drawing/2014/main" id="{19D7BCB4-B4E7-4F6E-AAFE-F0F935745366}"/>
              </a:ext>
            </a:extLst>
          </p:cNvPr>
          <p:cNvSpPr txBox="1"/>
          <p:nvPr/>
        </p:nvSpPr>
        <p:spPr>
          <a:xfrm rot="1884956">
            <a:off x="1639698" y="3036982"/>
            <a:ext cx="1511119" cy="461665"/>
          </a:xfrm>
          <a:prstGeom prst="rect">
            <a:avLst/>
          </a:prstGeom>
          <a:noFill/>
        </p:spPr>
        <p:txBody>
          <a:bodyPr wrap="none" rtlCol="0">
            <a:spAutoFit/>
          </a:bodyPr>
          <a:lstStyle/>
          <a:p>
            <a:r>
              <a:rPr lang="en-US" sz="2400" dirty="0"/>
              <a:t>Green Run</a:t>
            </a:r>
          </a:p>
        </p:txBody>
      </p:sp>
      <p:pic>
        <p:nvPicPr>
          <p:cNvPr id="13" name="Graphic 1" descr="Cow">
            <a:extLst>
              <a:ext uri="{FF2B5EF4-FFF2-40B4-BE49-F238E27FC236}">
                <a16:creationId xmlns:a16="http://schemas.microsoft.com/office/drawing/2014/main" id="{47B9E1CB-508E-4DF4-AD75-A9483C8E3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4685" y="4182638"/>
            <a:ext cx="457200" cy="457200"/>
          </a:xfrm>
          <a:prstGeom prst="rect">
            <a:avLst/>
          </a:prstGeom>
        </p:spPr>
      </p:pic>
      <p:pic>
        <p:nvPicPr>
          <p:cNvPr id="15" name="Graphic 2" descr="Goat">
            <a:extLst>
              <a:ext uri="{FF2B5EF4-FFF2-40B4-BE49-F238E27FC236}">
                <a16:creationId xmlns:a16="http://schemas.microsoft.com/office/drawing/2014/main" id="{B049A4A0-C4CB-4906-BED9-CA300C33C5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4237" y="3609252"/>
            <a:ext cx="457200" cy="457200"/>
          </a:xfrm>
          <a:prstGeom prst="rect">
            <a:avLst/>
          </a:prstGeom>
        </p:spPr>
      </p:pic>
      <p:pic>
        <p:nvPicPr>
          <p:cNvPr id="16" name="Graphic 7" descr="Barn">
            <a:extLst>
              <a:ext uri="{FF2B5EF4-FFF2-40B4-BE49-F238E27FC236}">
                <a16:creationId xmlns:a16="http://schemas.microsoft.com/office/drawing/2014/main" id="{C0318EEA-ADE0-4A35-B7E9-052D72EBA0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5206" y="3798146"/>
            <a:ext cx="457200" cy="457200"/>
          </a:xfrm>
          <a:prstGeom prst="rect">
            <a:avLst/>
          </a:prstGeom>
        </p:spPr>
      </p:pic>
      <p:pic>
        <p:nvPicPr>
          <p:cNvPr id="17" name="Graphic 1" descr="Cow">
            <a:extLst>
              <a:ext uri="{FF2B5EF4-FFF2-40B4-BE49-F238E27FC236}">
                <a16:creationId xmlns:a16="http://schemas.microsoft.com/office/drawing/2014/main" id="{1B440871-01F2-479B-9E8A-7BB1B9A3D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8962" y="3672287"/>
            <a:ext cx="457200" cy="457200"/>
          </a:xfrm>
          <a:prstGeom prst="rect">
            <a:avLst/>
          </a:prstGeom>
        </p:spPr>
      </p:pic>
      <p:pic>
        <p:nvPicPr>
          <p:cNvPr id="18" name="Graphic 1" descr="Cow">
            <a:extLst>
              <a:ext uri="{FF2B5EF4-FFF2-40B4-BE49-F238E27FC236}">
                <a16:creationId xmlns:a16="http://schemas.microsoft.com/office/drawing/2014/main" id="{2C732494-41AD-420F-B6E2-347F6C5B2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0715" y="3397119"/>
            <a:ext cx="457200" cy="457200"/>
          </a:xfrm>
          <a:prstGeom prst="rect">
            <a:avLst/>
          </a:prstGeom>
        </p:spPr>
      </p:pic>
      <p:pic>
        <p:nvPicPr>
          <p:cNvPr id="19" name="Graphic 2" descr="Goat">
            <a:extLst>
              <a:ext uri="{FF2B5EF4-FFF2-40B4-BE49-F238E27FC236}">
                <a16:creationId xmlns:a16="http://schemas.microsoft.com/office/drawing/2014/main" id="{FE52B839-71B4-4004-88F7-E690F54FEE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198" y="3368114"/>
            <a:ext cx="457200" cy="457200"/>
          </a:xfrm>
          <a:prstGeom prst="rect">
            <a:avLst/>
          </a:prstGeom>
        </p:spPr>
      </p:pic>
      <p:pic>
        <p:nvPicPr>
          <p:cNvPr id="20" name="Graphic 14" descr="Fir tree">
            <a:extLst>
              <a:ext uri="{FF2B5EF4-FFF2-40B4-BE49-F238E27FC236}">
                <a16:creationId xmlns:a16="http://schemas.microsoft.com/office/drawing/2014/main" id="{CCA907BB-DBF7-4319-B01E-74F392ADE5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0034" y="2258434"/>
            <a:ext cx="457200" cy="457200"/>
          </a:xfrm>
          <a:prstGeom prst="rect">
            <a:avLst/>
          </a:prstGeom>
        </p:spPr>
      </p:pic>
      <p:pic>
        <p:nvPicPr>
          <p:cNvPr id="21" name="Graphic 14" descr="Fir tree">
            <a:extLst>
              <a:ext uri="{FF2B5EF4-FFF2-40B4-BE49-F238E27FC236}">
                <a16:creationId xmlns:a16="http://schemas.microsoft.com/office/drawing/2014/main" id="{5B4DB481-1487-4233-9A4E-4F9F3E4ABA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18500" y="1989237"/>
            <a:ext cx="457200" cy="457200"/>
          </a:xfrm>
          <a:prstGeom prst="rect">
            <a:avLst/>
          </a:prstGeom>
        </p:spPr>
      </p:pic>
      <p:pic>
        <p:nvPicPr>
          <p:cNvPr id="22" name="Graphic 14" descr="Fir tree">
            <a:extLst>
              <a:ext uri="{FF2B5EF4-FFF2-40B4-BE49-F238E27FC236}">
                <a16:creationId xmlns:a16="http://schemas.microsoft.com/office/drawing/2014/main" id="{603D2A7A-BEC3-41B1-9FDF-08DE39BAA2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5445" y="2418136"/>
            <a:ext cx="457200" cy="457200"/>
          </a:xfrm>
          <a:prstGeom prst="rect">
            <a:avLst/>
          </a:prstGeom>
        </p:spPr>
      </p:pic>
      <p:pic>
        <p:nvPicPr>
          <p:cNvPr id="23" name="Graphic 14" descr="Fir tree">
            <a:extLst>
              <a:ext uri="{FF2B5EF4-FFF2-40B4-BE49-F238E27FC236}">
                <a16:creationId xmlns:a16="http://schemas.microsoft.com/office/drawing/2014/main" id="{8E9E19D5-65ED-465B-9113-D843A04B2C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35646" y="2694046"/>
            <a:ext cx="457200" cy="457200"/>
          </a:xfrm>
          <a:prstGeom prst="rect">
            <a:avLst/>
          </a:prstGeom>
        </p:spPr>
      </p:pic>
      <p:pic>
        <p:nvPicPr>
          <p:cNvPr id="24" name="Graphic 14" descr="Fir tree">
            <a:extLst>
              <a:ext uri="{FF2B5EF4-FFF2-40B4-BE49-F238E27FC236}">
                <a16:creationId xmlns:a16="http://schemas.microsoft.com/office/drawing/2014/main" id="{B77843A1-24EE-45FA-B80D-8BC6317D2F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73989" y="2352636"/>
            <a:ext cx="457200" cy="457200"/>
          </a:xfrm>
          <a:prstGeom prst="rect">
            <a:avLst/>
          </a:prstGeom>
        </p:spPr>
      </p:pic>
      <p:pic>
        <p:nvPicPr>
          <p:cNvPr id="25" name="Graphic 13" descr="Deciduous tree">
            <a:extLst>
              <a:ext uri="{FF2B5EF4-FFF2-40B4-BE49-F238E27FC236}">
                <a16:creationId xmlns:a16="http://schemas.microsoft.com/office/drawing/2014/main" id="{39DF9DA0-5244-4AF1-BCC1-6817081571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17379" y="1783339"/>
            <a:ext cx="457200" cy="457200"/>
          </a:xfrm>
          <a:prstGeom prst="rect">
            <a:avLst/>
          </a:prstGeom>
        </p:spPr>
      </p:pic>
      <p:pic>
        <p:nvPicPr>
          <p:cNvPr id="26" name="Graphic 13" descr="Deciduous tree">
            <a:extLst>
              <a:ext uri="{FF2B5EF4-FFF2-40B4-BE49-F238E27FC236}">
                <a16:creationId xmlns:a16="http://schemas.microsoft.com/office/drawing/2014/main" id="{52857619-0A6F-44F9-B521-8C7FF3E27A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1144" y="2218948"/>
            <a:ext cx="457200" cy="457200"/>
          </a:xfrm>
          <a:prstGeom prst="rect">
            <a:avLst/>
          </a:prstGeom>
        </p:spPr>
      </p:pic>
      <p:pic>
        <p:nvPicPr>
          <p:cNvPr id="27" name="Graphic 13" descr="Deciduous tree">
            <a:extLst>
              <a:ext uri="{FF2B5EF4-FFF2-40B4-BE49-F238E27FC236}">
                <a16:creationId xmlns:a16="http://schemas.microsoft.com/office/drawing/2014/main" id="{907DBD8C-2519-4232-9A32-85BF325501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00712" y="2947396"/>
            <a:ext cx="457200" cy="457200"/>
          </a:xfrm>
          <a:prstGeom prst="rect">
            <a:avLst/>
          </a:prstGeom>
        </p:spPr>
      </p:pic>
      <p:pic>
        <p:nvPicPr>
          <p:cNvPr id="28" name="Graphic 13" descr="Deciduous tree">
            <a:extLst>
              <a:ext uri="{FF2B5EF4-FFF2-40B4-BE49-F238E27FC236}">
                <a16:creationId xmlns:a16="http://schemas.microsoft.com/office/drawing/2014/main" id="{F7BF5BDC-124D-48F9-B1A3-202A2E3EEA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16759" y="3355797"/>
            <a:ext cx="457200" cy="457200"/>
          </a:xfrm>
          <a:prstGeom prst="rect">
            <a:avLst/>
          </a:prstGeom>
        </p:spPr>
      </p:pic>
      <p:pic>
        <p:nvPicPr>
          <p:cNvPr id="29" name="Graphic 13" descr="Deciduous tree">
            <a:extLst>
              <a:ext uri="{FF2B5EF4-FFF2-40B4-BE49-F238E27FC236}">
                <a16:creationId xmlns:a16="http://schemas.microsoft.com/office/drawing/2014/main" id="{CD6E4C2E-2991-47E0-A3A1-E774477E2F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98736" y="3488673"/>
            <a:ext cx="457200" cy="457200"/>
          </a:xfrm>
          <a:prstGeom prst="rect">
            <a:avLst/>
          </a:prstGeom>
        </p:spPr>
      </p:pic>
      <p:pic>
        <p:nvPicPr>
          <p:cNvPr id="30" name="Graphic 13" descr="Deciduous tree">
            <a:extLst>
              <a:ext uri="{FF2B5EF4-FFF2-40B4-BE49-F238E27FC236}">
                <a16:creationId xmlns:a16="http://schemas.microsoft.com/office/drawing/2014/main" id="{A9704A58-D104-42F0-AA62-148096988B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07034" y="3431613"/>
            <a:ext cx="457200" cy="457200"/>
          </a:xfrm>
          <a:prstGeom prst="rect">
            <a:avLst/>
          </a:prstGeom>
        </p:spPr>
      </p:pic>
      <p:pic>
        <p:nvPicPr>
          <p:cNvPr id="31" name="Graphic 13" descr="Deciduous tree">
            <a:extLst>
              <a:ext uri="{FF2B5EF4-FFF2-40B4-BE49-F238E27FC236}">
                <a16:creationId xmlns:a16="http://schemas.microsoft.com/office/drawing/2014/main" id="{158DB91A-717D-46DD-9B72-F684A3F6273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37300" y="2576534"/>
            <a:ext cx="457200" cy="457200"/>
          </a:xfrm>
          <a:prstGeom prst="rect">
            <a:avLst/>
          </a:prstGeom>
        </p:spPr>
      </p:pic>
      <p:pic>
        <p:nvPicPr>
          <p:cNvPr id="32" name="Graphic 7" descr="Barn">
            <a:extLst>
              <a:ext uri="{FF2B5EF4-FFF2-40B4-BE49-F238E27FC236}">
                <a16:creationId xmlns:a16="http://schemas.microsoft.com/office/drawing/2014/main" id="{CA2EB35D-5F1C-4C1D-BD86-43AB6C2A29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0628" y="3192286"/>
            <a:ext cx="457200" cy="457200"/>
          </a:xfrm>
          <a:prstGeom prst="rect">
            <a:avLst/>
          </a:prstGeom>
        </p:spPr>
      </p:pic>
      <p:pic>
        <p:nvPicPr>
          <p:cNvPr id="33" name="Graphic 9" descr="House">
            <a:extLst>
              <a:ext uri="{FF2B5EF4-FFF2-40B4-BE49-F238E27FC236}">
                <a16:creationId xmlns:a16="http://schemas.microsoft.com/office/drawing/2014/main" id="{08D86EBA-39D1-4ED4-B54B-D2E3D9F54F2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41877" y="5016833"/>
            <a:ext cx="274320" cy="274320"/>
          </a:xfrm>
          <a:prstGeom prst="rect">
            <a:avLst/>
          </a:prstGeom>
        </p:spPr>
      </p:pic>
      <p:pic>
        <p:nvPicPr>
          <p:cNvPr id="34" name="Graphic 9" descr="House">
            <a:extLst>
              <a:ext uri="{FF2B5EF4-FFF2-40B4-BE49-F238E27FC236}">
                <a16:creationId xmlns:a16="http://schemas.microsoft.com/office/drawing/2014/main" id="{713C9201-0010-4F6E-B48D-3B246C847B0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879037" y="5509846"/>
            <a:ext cx="274320" cy="274320"/>
          </a:xfrm>
          <a:prstGeom prst="rect">
            <a:avLst/>
          </a:prstGeom>
        </p:spPr>
      </p:pic>
      <p:pic>
        <p:nvPicPr>
          <p:cNvPr id="35" name="Graphic 9" descr="House">
            <a:extLst>
              <a:ext uri="{FF2B5EF4-FFF2-40B4-BE49-F238E27FC236}">
                <a16:creationId xmlns:a16="http://schemas.microsoft.com/office/drawing/2014/main" id="{DF2C6E0B-7696-40F3-A009-0DF4CF6FC3F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6423" y="5153993"/>
            <a:ext cx="274320" cy="274320"/>
          </a:xfrm>
          <a:prstGeom prst="rect">
            <a:avLst/>
          </a:prstGeom>
        </p:spPr>
      </p:pic>
      <p:pic>
        <p:nvPicPr>
          <p:cNvPr id="36" name="Graphic 9" descr="House">
            <a:extLst>
              <a:ext uri="{FF2B5EF4-FFF2-40B4-BE49-F238E27FC236}">
                <a16:creationId xmlns:a16="http://schemas.microsoft.com/office/drawing/2014/main" id="{02184DBC-4993-4A9E-B49E-013D04E935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01787" y="5615266"/>
            <a:ext cx="274320" cy="274320"/>
          </a:xfrm>
          <a:prstGeom prst="rect">
            <a:avLst/>
          </a:prstGeom>
        </p:spPr>
      </p:pic>
      <p:pic>
        <p:nvPicPr>
          <p:cNvPr id="37" name="Graphic 9" descr="House">
            <a:extLst>
              <a:ext uri="{FF2B5EF4-FFF2-40B4-BE49-F238E27FC236}">
                <a16:creationId xmlns:a16="http://schemas.microsoft.com/office/drawing/2014/main" id="{B9A31C51-708C-4C3D-B263-9DD6C2E29A2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047558" y="4907252"/>
            <a:ext cx="274320" cy="274320"/>
          </a:xfrm>
          <a:prstGeom prst="rect">
            <a:avLst/>
          </a:prstGeom>
        </p:spPr>
      </p:pic>
      <p:pic>
        <p:nvPicPr>
          <p:cNvPr id="38" name="Graphic 9" descr="House">
            <a:extLst>
              <a:ext uri="{FF2B5EF4-FFF2-40B4-BE49-F238E27FC236}">
                <a16:creationId xmlns:a16="http://schemas.microsoft.com/office/drawing/2014/main" id="{0459873C-1464-459F-8225-EE60E7C7D54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778805" y="4633167"/>
            <a:ext cx="274320" cy="274320"/>
          </a:xfrm>
          <a:prstGeom prst="rect">
            <a:avLst/>
          </a:prstGeom>
        </p:spPr>
      </p:pic>
      <p:pic>
        <p:nvPicPr>
          <p:cNvPr id="39" name="Graphic 9" descr="House">
            <a:extLst>
              <a:ext uri="{FF2B5EF4-FFF2-40B4-BE49-F238E27FC236}">
                <a16:creationId xmlns:a16="http://schemas.microsoft.com/office/drawing/2014/main" id="{DA676225-3AD6-4BC0-BBB4-482B8FB05F1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66296" y="5055929"/>
            <a:ext cx="274320" cy="274320"/>
          </a:xfrm>
          <a:prstGeom prst="rect">
            <a:avLst/>
          </a:prstGeom>
        </p:spPr>
      </p:pic>
      <p:pic>
        <p:nvPicPr>
          <p:cNvPr id="40" name="Graphic 9" descr="House">
            <a:extLst>
              <a:ext uri="{FF2B5EF4-FFF2-40B4-BE49-F238E27FC236}">
                <a16:creationId xmlns:a16="http://schemas.microsoft.com/office/drawing/2014/main" id="{4B9D959E-FC3F-4408-BA0D-7CBC0E6CBC2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17733" y="5076089"/>
            <a:ext cx="274320" cy="274320"/>
          </a:xfrm>
          <a:prstGeom prst="rect">
            <a:avLst/>
          </a:prstGeom>
        </p:spPr>
      </p:pic>
      <p:pic>
        <p:nvPicPr>
          <p:cNvPr id="41" name="Graphic 9" descr="House">
            <a:extLst>
              <a:ext uri="{FF2B5EF4-FFF2-40B4-BE49-F238E27FC236}">
                <a16:creationId xmlns:a16="http://schemas.microsoft.com/office/drawing/2014/main" id="{F2C4F99A-13B2-4D5C-AF1B-16F6AE79D8E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89573" y="4718395"/>
            <a:ext cx="274320" cy="274320"/>
          </a:xfrm>
          <a:prstGeom prst="rect">
            <a:avLst/>
          </a:prstGeom>
        </p:spPr>
      </p:pic>
      <p:pic>
        <p:nvPicPr>
          <p:cNvPr id="42" name="Graphic 9" descr="House">
            <a:extLst>
              <a:ext uri="{FF2B5EF4-FFF2-40B4-BE49-F238E27FC236}">
                <a16:creationId xmlns:a16="http://schemas.microsoft.com/office/drawing/2014/main" id="{3C02693D-5D3F-4A02-BB67-AFDABE919B1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79337" y="4628635"/>
            <a:ext cx="274320" cy="274320"/>
          </a:xfrm>
          <a:prstGeom prst="rect">
            <a:avLst/>
          </a:prstGeom>
        </p:spPr>
      </p:pic>
      <p:pic>
        <p:nvPicPr>
          <p:cNvPr id="43" name="Graphic 9" descr="House">
            <a:extLst>
              <a:ext uri="{FF2B5EF4-FFF2-40B4-BE49-F238E27FC236}">
                <a16:creationId xmlns:a16="http://schemas.microsoft.com/office/drawing/2014/main" id="{957503C5-B86D-4CE2-944D-C8D4A669DD4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485253" y="2138928"/>
            <a:ext cx="274320" cy="274320"/>
          </a:xfrm>
          <a:prstGeom prst="rect">
            <a:avLst/>
          </a:prstGeom>
        </p:spPr>
      </p:pic>
      <p:pic>
        <p:nvPicPr>
          <p:cNvPr id="44" name="Graphic 9" descr="House">
            <a:extLst>
              <a:ext uri="{FF2B5EF4-FFF2-40B4-BE49-F238E27FC236}">
                <a16:creationId xmlns:a16="http://schemas.microsoft.com/office/drawing/2014/main" id="{488F6E36-1C3D-461E-9C5C-E5172FF656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26577" y="1757135"/>
            <a:ext cx="274320" cy="274320"/>
          </a:xfrm>
          <a:prstGeom prst="rect">
            <a:avLst/>
          </a:prstGeom>
        </p:spPr>
      </p:pic>
      <p:pic>
        <p:nvPicPr>
          <p:cNvPr id="45" name="Graphic 14" descr="Fir tree">
            <a:extLst>
              <a:ext uri="{FF2B5EF4-FFF2-40B4-BE49-F238E27FC236}">
                <a16:creationId xmlns:a16="http://schemas.microsoft.com/office/drawing/2014/main" id="{DAFA92C3-1B77-482A-A58C-4B0FC5EFB2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8156" y="2534639"/>
            <a:ext cx="457200" cy="457200"/>
          </a:xfrm>
          <a:prstGeom prst="rect">
            <a:avLst/>
          </a:prstGeom>
        </p:spPr>
      </p:pic>
      <p:pic>
        <p:nvPicPr>
          <p:cNvPr id="46" name="Graphic 14" descr="Fir tree">
            <a:extLst>
              <a:ext uri="{FF2B5EF4-FFF2-40B4-BE49-F238E27FC236}">
                <a16:creationId xmlns:a16="http://schemas.microsoft.com/office/drawing/2014/main" id="{54988593-E6E9-4056-8803-4DBDDE25FA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18044" y="3497948"/>
            <a:ext cx="457200" cy="457200"/>
          </a:xfrm>
          <a:prstGeom prst="rect">
            <a:avLst/>
          </a:prstGeom>
        </p:spPr>
      </p:pic>
      <p:pic>
        <p:nvPicPr>
          <p:cNvPr id="47" name="Graphic 14" descr="Fir tree">
            <a:extLst>
              <a:ext uri="{FF2B5EF4-FFF2-40B4-BE49-F238E27FC236}">
                <a16:creationId xmlns:a16="http://schemas.microsoft.com/office/drawing/2014/main" id="{09804176-B356-445F-8C76-3D8346A558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60190" y="2298362"/>
            <a:ext cx="457200" cy="457200"/>
          </a:xfrm>
          <a:prstGeom prst="rect">
            <a:avLst/>
          </a:prstGeom>
        </p:spPr>
      </p:pic>
      <p:pic>
        <p:nvPicPr>
          <p:cNvPr id="48" name="Graphic 15" descr="Factory">
            <a:extLst>
              <a:ext uri="{FF2B5EF4-FFF2-40B4-BE49-F238E27FC236}">
                <a16:creationId xmlns:a16="http://schemas.microsoft.com/office/drawing/2014/main" id="{D7302A33-5093-47FA-8233-E41BC38BD7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617733" y="4467485"/>
            <a:ext cx="457200" cy="457200"/>
          </a:xfrm>
          <a:prstGeom prst="rect">
            <a:avLst/>
          </a:prstGeom>
        </p:spPr>
      </p:pic>
      <p:pic>
        <p:nvPicPr>
          <p:cNvPr id="49" name="Graphic 16" descr="Schoolhouse">
            <a:extLst>
              <a:ext uri="{FF2B5EF4-FFF2-40B4-BE49-F238E27FC236}">
                <a16:creationId xmlns:a16="http://schemas.microsoft.com/office/drawing/2014/main" id="{81B24159-B040-417F-8359-0E95D36BB8F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341663" y="4696092"/>
            <a:ext cx="457200" cy="457200"/>
          </a:xfrm>
          <a:prstGeom prst="rect">
            <a:avLst/>
          </a:prstGeom>
        </p:spPr>
      </p:pic>
      <p:sp>
        <p:nvSpPr>
          <p:cNvPr id="51" name="Flowchart: Decision 50">
            <a:extLst>
              <a:ext uri="{FF2B5EF4-FFF2-40B4-BE49-F238E27FC236}">
                <a16:creationId xmlns:a16="http://schemas.microsoft.com/office/drawing/2014/main" id="{7372AE23-8719-480C-8206-B940942B94CF}"/>
              </a:ext>
            </a:extLst>
          </p:cNvPr>
          <p:cNvSpPr/>
          <p:nvPr/>
        </p:nvSpPr>
        <p:spPr>
          <a:xfrm>
            <a:off x="7292846" y="5590846"/>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2" name="Flowchart: Decision 51">
            <a:extLst>
              <a:ext uri="{FF2B5EF4-FFF2-40B4-BE49-F238E27FC236}">
                <a16:creationId xmlns:a16="http://schemas.microsoft.com/office/drawing/2014/main" id="{D6A0DA43-8149-41B9-A6DF-A2FB35183B3E}"/>
              </a:ext>
            </a:extLst>
          </p:cNvPr>
          <p:cNvSpPr/>
          <p:nvPr/>
        </p:nvSpPr>
        <p:spPr>
          <a:xfrm>
            <a:off x="6412782" y="5658309"/>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3" name="Flowchart: Decision 52">
            <a:extLst>
              <a:ext uri="{FF2B5EF4-FFF2-40B4-BE49-F238E27FC236}">
                <a16:creationId xmlns:a16="http://schemas.microsoft.com/office/drawing/2014/main" id="{6DC09192-D0B5-474E-A3BB-67ED5E7F3A80}"/>
              </a:ext>
            </a:extLst>
          </p:cNvPr>
          <p:cNvSpPr/>
          <p:nvPr/>
        </p:nvSpPr>
        <p:spPr>
          <a:xfrm>
            <a:off x="5780780" y="4665356"/>
            <a:ext cx="654692" cy="527733"/>
          </a:xfrm>
          <a:prstGeom prst="flowChartDecision">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4" name="Flowchart: Decision 53">
            <a:extLst>
              <a:ext uri="{FF2B5EF4-FFF2-40B4-BE49-F238E27FC236}">
                <a16:creationId xmlns:a16="http://schemas.microsoft.com/office/drawing/2014/main" id="{B8817EC2-C1EE-42E0-9B20-A775505DBAD1}"/>
              </a:ext>
            </a:extLst>
          </p:cNvPr>
          <p:cNvSpPr/>
          <p:nvPr/>
        </p:nvSpPr>
        <p:spPr>
          <a:xfrm>
            <a:off x="6353957" y="4958025"/>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50" name="Graphic 17" descr="Tractor">
            <a:extLst>
              <a:ext uri="{FF2B5EF4-FFF2-40B4-BE49-F238E27FC236}">
                <a16:creationId xmlns:a16="http://schemas.microsoft.com/office/drawing/2014/main" id="{FD8B669F-4E5A-4627-9D73-1D4C1767B90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46606" y="5005833"/>
            <a:ext cx="457200" cy="457200"/>
          </a:xfrm>
          <a:prstGeom prst="rect">
            <a:avLst/>
          </a:prstGeom>
        </p:spPr>
      </p:pic>
      <p:sp>
        <p:nvSpPr>
          <p:cNvPr id="55" name="Flowchart: Decision 54">
            <a:extLst>
              <a:ext uri="{FF2B5EF4-FFF2-40B4-BE49-F238E27FC236}">
                <a16:creationId xmlns:a16="http://schemas.microsoft.com/office/drawing/2014/main" id="{453A9A7B-7920-4A3F-AF23-913271426D9E}"/>
              </a:ext>
            </a:extLst>
          </p:cNvPr>
          <p:cNvSpPr/>
          <p:nvPr/>
        </p:nvSpPr>
        <p:spPr>
          <a:xfrm>
            <a:off x="5866009" y="5272643"/>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6" name="Flowchart: Decision 55">
            <a:extLst>
              <a:ext uri="{FF2B5EF4-FFF2-40B4-BE49-F238E27FC236}">
                <a16:creationId xmlns:a16="http://schemas.microsoft.com/office/drawing/2014/main" id="{055183FB-A50E-4A8F-A77A-FCB26B6F883B}"/>
              </a:ext>
            </a:extLst>
          </p:cNvPr>
          <p:cNvSpPr/>
          <p:nvPr/>
        </p:nvSpPr>
        <p:spPr>
          <a:xfrm>
            <a:off x="6835605" y="5350956"/>
            <a:ext cx="654692" cy="52773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57" name="Graphic 14" descr="Fir tree">
            <a:extLst>
              <a:ext uri="{FF2B5EF4-FFF2-40B4-BE49-F238E27FC236}">
                <a16:creationId xmlns:a16="http://schemas.microsoft.com/office/drawing/2014/main" id="{B3253816-C1F2-49F3-AECB-202F37DDD4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69883" y="1813745"/>
            <a:ext cx="457200" cy="457200"/>
          </a:xfrm>
          <a:prstGeom prst="rect">
            <a:avLst/>
          </a:prstGeom>
        </p:spPr>
      </p:pic>
      <p:pic>
        <p:nvPicPr>
          <p:cNvPr id="58" name="Graphic 14" descr="Fir tree">
            <a:extLst>
              <a:ext uri="{FF2B5EF4-FFF2-40B4-BE49-F238E27FC236}">
                <a16:creationId xmlns:a16="http://schemas.microsoft.com/office/drawing/2014/main" id="{7765ECB5-C932-4A14-B34D-6C2B5A6D7F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5957" y="2143816"/>
            <a:ext cx="457200" cy="457200"/>
          </a:xfrm>
          <a:prstGeom prst="rect">
            <a:avLst/>
          </a:prstGeom>
        </p:spPr>
      </p:pic>
      <p:pic>
        <p:nvPicPr>
          <p:cNvPr id="59" name="Graphic 14" descr="Fir tree">
            <a:extLst>
              <a:ext uri="{FF2B5EF4-FFF2-40B4-BE49-F238E27FC236}">
                <a16:creationId xmlns:a16="http://schemas.microsoft.com/office/drawing/2014/main" id="{325A1F8D-C6E9-4824-8644-33DD0FAD63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7476" y="1911815"/>
            <a:ext cx="457200" cy="457200"/>
          </a:xfrm>
          <a:prstGeom prst="rect">
            <a:avLst/>
          </a:prstGeom>
        </p:spPr>
      </p:pic>
      <p:pic>
        <p:nvPicPr>
          <p:cNvPr id="60" name="Graphic 15" descr="Factory">
            <a:extLst>
              <a:ext uri="{FF2B5EF4-FFF2-40B4-BE49-F238E27FC236}">
                <a16:creationId xmlns:a16="http://schemas.microsoft.com/office/drawing/2014/main" id="{6EC9FC19-FC0F-41B6-A801-E99B0DD04A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601346" y="5321746"/>
            <a:ext cx="457200" cy="457200"/>
          </a:xfrm>
          <a:prstGeom prst="rect">
            <a:avLst/>
          </a:prstGeom>
        </p:spPr>
      </p:pic>
      <p:pic>
        <p:nvPicPr>
          <p:cNvPr id="61" name="Graphic 9" descr="House">
            <a:extLst>
              <a:ext uri="{FF2B5EF4-FFF2-40B4-BE49-F238E27FC236}">
                <a16:creationId xmlns:a16="http://schemas.microsoft.com/office/drawing/2014/main" id="{399B08BA-1F26-4453-A874-8C7D4CD0C7E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92883" y="5498446"/>
            <a:ext cx="274320" cy="274320"/>
          </a:xfrm>
          <a:prstGeom prst="rect">
            <a:avLst/>
          </a:prstGeom>
        </p:spPr>
      </p:pic>
      <p:pic>
        <p:nvPicPr>
          <p:cNvPr id="62" name="Graphic 13" descr="Deciduous tree">
            <a:extLst>
              <a:ext uri="{FF2B5EF4-FFF2-40B4-BE49-F238E27FC236}">
                <a16:creationId xmlns:a16="http://schemas.microsoft.com/office/drawing/2014/main" id="{EAD6D67D-DEDC-4089-B2FC-E8046674DD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81942" y="2327326"/>
            <a:ext cx="457200" cy="457200"/>
          </a:xfrm>
          <a:prstGeom prst="rect">
            <a:avLst/>
          </a:prstGeom>
        </p:spPr>
      </p:pic>
      <p:pic>
        <p:nvPicPr>
          <p:cNvPr id="63" name="Graphic 13" descr="Deciduous tree">
            <a:extLst>
              <a:ext uri="{FF2B5EF4-FFF2-40B4-BE49-F238E27FC236}">
                <a16:creationId xmlns:a16="http://schemas.microsoft.com/office/drawing/2014/main" id="{48311747-35C9-43B5-B162-643E14D0480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88009" y="2774940"/>
            <a:ext cx="457200" cy="457200"/>
          </a:xfrm>
          <a:prstGeom prst="rect">
            <a:avLst/>
          </a:prstGeom>
        </p:spPr>
      </p:pic>
      <p:pic>
        <p:nvPicPr>
          <p:cNvPr id="64" name="Graphic 14" descr="Fir tree">
            <a:extLst>
              <a:ext uri="{FF2B5EF4-FFF2-40B4-BE49-F238E27FC236}">
                <a16:creationId xmlns:a16="http://schemas.microsoft.com/office/drawing/2014/main" id="{B45E946E-4C54-4E2E-BBF4-12D58EE436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16810" y="2878435"/>
            <a:ext cx="457200" cy="457200"/>
          </a:xfrm>
          <a:prstGeom prst="rect">
            <a:avLst/>
          </a:prstGeom>
        </p:spPr>
      </p:pic>
      <p:sp>
        <p:nvSpPr>
          <p:cNvPr id="5" name="Speech Bubble: Rectangle 4">
            <a:extLst>
              <a:ext uri="{FF2B5EF4-FFF2-40B4-BE49-F238E27FC236}">
                <a16:creationId xmlns:a16="http://schemas.microsoft.com/office/drawing/2014/main" id="{32E5DB59-6389-48A7-8D4F-78109972EE4C}"/>
              </a:ext>
            </a:extLst>
          </p:cNvPr>
          <p:cNvSpPr/>
          <p:nvPr/>
        </p:nvSpPr>
        <p:spPr>
          <a:xfrm>
            <a:off x="8991709" y="2198025"/>
            <a:ext cx="1477685" cy="501433"/>
          </a:xfrm>
          <a:prstGeom prst="wedgeRectCallout">
            <a:avLst>
              <a:gd name="adj1" fmla="val -58700"/>
              <a:gd name="adj2" fmla="val 1632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Reservation Boundary</a:t>
            </a:r>
          </a:p>
        </p:txBody>
      </p:sp>
    </p:spTree>
    <p:extLst>
      <p:ext uri="{BB962C8B-B14F-4D97-AF65-F5344CB8AC3E}">
        <p14:creationId xmlns:p14="http://schemas.microsoft.com/office/powerpoint/2010/main" val="345251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4171C4-E35D-4783-9C70-18082444B649}"/>
              </a:ext>
            </a:extLst>
          </p:cNvPr>
          <p:cNvSpPr>
            <a:spLocks noGrp="1"/>
          </p:cNvSpPr>
          <p:nvPr>
            <p:ph type="title"/>
          </p:nvPr>
        </p:nvSpPr>
        <p:spPr>
          <a:xfrm>
            <a:off x="242962" y="-368493"/>
            <a:ext cx="11706076" cy="1325563"/>
          </a:xfrm>
        </p:spPr>
        <p:txBody>
          <a:bodyPr>
            <a:normAutofit/>
          </a:bodyPr>
          <a:lstStyle/>
          <a:p>
            <a:pPr algn="ctr"/>
            <a:r>
              <a:rPr lang="en-US" sz="4000" dirty="0"/>
              <a:t>Beneficial Uses Designated for the Three Tribal Creeks</a:t>
            </a:r>
          </a:p>
        </p:txBody>
      </p:sp>
      <p:graphicFrame>
        <p:nvGraphicFramePr>
          <p:cNvPr id="7" name="Table 6">
            <a:extLst>
              <a:ext uri="{FF2B5EF4-FFF2-40B4-BE49-F238E27FC236}">
                <a16:creationId xmlns:a16="http://schemas.microsoft.com/office/drawing/2014/main" id="{E9CAC998-FD60-4DA1-BD9B-DBA616A9AD83}"/>
              </a:ext>
            </a:extLst>
          </p:cNvPr>
          <p:cNvGraphicFramePr>
            <a:graphicFrameLocks noGrp="1"/>
          </p:cNvGraphicFramePr>
          <p:nvPr>
            <p:extLst>
              <p:ext uri="{D42A27DB-BD31-4B8C-83A1-F6EECF244321}">
                <p14:modId xmlns:p14="http://schemas.microsoft.com/office/powerpoint/2010/main" val="1135655486"/>
              </p:ext>
            </p:extLst>
          </p:nvPr>
        </p:nvGraphicFramePr>
        <p:xfrm>
          <a:off x="80252" y="615875"/>
          <a:ext cx="12043508" cy="6318487"/>
        </p:xfrm>
        <a:graphic>
          <a:graphicData uri="http://schemas.openxmlformats.org/drawingml/2006/table">
            <a:tbl>
              <a:tblPr firstRow="1" bandRow="1">
                <a:tableStyleId>{073A0DAA-6AF3-43AB-8588-CEC1D06C72B9}</a:tableStyleId>
              </a:tblPr>
              <a:tblGrid>
                <a:gridCol w="2076382">
                  <a:extLst>
                    <a:ext uri="{9D8B030D-6E8A-4147-A177-3AD203B41FA5}">
                      <a16:colId xmlns:a16="http://schemas.microsoft.com/office/drawing/2014/main" val="977737056"/>
                    </a:ext>
                  </a:extLst>
                </a:gridCol>
                <a:gridCol w="4684347">
                  <a:extLst>
                    <a:ext uri="{9D8B030D-6E8A-4147-A177-3AD203B41FA5}">
                      <a16:colId xmlns:a16="http://schemas.microsoft.com/office/drawing/2014/main" val="2364479384"/>
                    </a:ext>
                  </a:extLst>
                </a:gridCol>
                <a:gridCol w="2404355">
                  <a:extLst>
                    <a:ext uri="{9D8B030D-6E8A-4147-A177-3AD203B41FA5}">
                      <a16:colId xmlns:a16="http://schemas.microsoft.com/office/drawing/2014/main" val="4025476074"/>
                    </a:ext>
                  </a:extLst>
                </a:gridCol>
                <a:gridCol w="1423268">
                  <a:extLst>
                    <a:ext uri="{9D8B030D-6E8A-4147-A177-3AD203B41FA5}">
                      <a16:colId xmlns:a16="http://schemas.microsoft.com/office/drawing/2014/main" val="3414508054"/>
                    </a:ext>
                  </a:extLst>
                </a:gridCol>
                <a:gridCol w="1455156">
                  <a:extLst>
                    <a:ext uri="{9D8B030D-6E8A-4147-A177-3AD203B41FA5}">
                      <a16:colId xmlns:a16="http://schemas.microsoft.com/office/drawing/2014/main" val="2648762614"/>
                    </a:ext>
                  </a:extLst>
                </a:gridCol>
              </a:tblGrid>
              <a:tr h="1073922">
                <a:tc>
                  <a:txBody>
                    <a:bodyPr/>
                    <a:lstStyle/>
                    <a:p>
                      <a:r>
                        <a:rPr lang="en-US" sz="3200" dirty="0"/>
                        <a:t>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Designated Use</a:t>
                      </a:r>
                    </a:p>
                    <a:p>
                      <a:endParaRPr lang="en-US" sz="3200" dirty="0"/>
                    </a:p>
                  </a:txBody>
                  <a:tcPr/>
                </a:tc>
                <a:tc>
                  <a:txBody>
                    <a:bodyPr/>
                    <a:lstStyle/>
                    <a:p>
                      <a:r>
                        <a:rPr lang="en-US" sz="3200" dirty="0"/>
                        <a:t>Salamander Creek</a:t>
                      </a:r>
                    </a:p>
                  </a:txBody>
                  <a:tcPr/>
                </a:tc>
                <a:tc>
                  <a:txBody>
                    <a:bodyPr/>
                    <a:lstStyle/>
                    <a:p>
                      <a:r>
                        <a:rPr lang="en-US" sz="3200" dirty="0"/>
                        <a:t>Red Brook</a:t>
                      </a:r>
                    </a:p>
                  </a:txBody>
                  <a:tcPr/>
                </a:tc>
                <a:tc>
                  <a:txBody>
                    <a:bodyPr/>
                    <a:lstStyle/>
                    <a:p>
                      <a:r>
                        <a:rPr lang="en-US" sz="3200" dirty="0"/>
                        <a:t>Green Run</a:t>
                      </a:r>
                    </a:p>
                  </a:txBody>
                  <a:tcPr/>
                </a:tc>
                <a:extLst>
                  <a:ext uri="{0D108BD9-81ED-4DB2-BD59-A6C34878D82A}">
                    <a16:rowId xmlns:a16="http://schemas.microsoft.com/office/drawing/2014/main" val="3513394838"/>
                  </a:ext>
                </a:extLst>
              </a:tr>
              <a:tr h="636642">
                <a:tc rowSpan="3">
                  <a:txBody>
                    <a:bodyPr/>
                    <a:lstStyle/>
                    <a:p>
                      <a:r>
                        <a:rPr lang="en-US" sz="3200" dirty="0"/>
                        <a:t>Aquatic Life Support</a:t>
                      </a:r>
                    </a:p>
                  </a:txBody>
                  <a:tcPr/>
                </a:tc>
                <a:tc>
                  <a:txBody>
                    <a:bodyPr/>
                    <a:lstStyle/>
                    <a:p>
                      <a:r>
                        <a:rPr lang="en-US" sz="3200" dirty="0"/>
                        <a:t>Aquatic Life Other Than Fish</a:t>
                      </a:r>
                    </a:p>
                  </a:txBody>
                  <a:tcPr/>
                </a:tc>
                <a:tc>
                  <a:txBody>
                    <a:bodyPr/>
                    <a:lstStyle/>
                    <a:p>
                      <a:pPr algn="ctr"/>
                      <a:r>
                        <a:rPr lang="en-US" sz="3200" dirty="0"/>
                        <a:t>X</a:t>
                      </a:r>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919906028"/>
                  </a:ext>
                </a:extLst>
              </a:tr>
              <a:tr h="622193">
                <a:tc vMerge="1">
                  <a:txBody>
                    <a:bodyPr/>
                    <a:lstStyle/>
                    <a:p>
                      <a:endParaRPr lang="en-US" dirty="0"/>
                    </a:p>
                  </a:txBody>
                  <a:tcPr/>
                </a:tc>
                <a:tc>
                  <a:txBody>
                    <a:bodyPr/>
                    <a:lstStyle/>
                    <a:p>
                      <a:r>
                        <a:rPr lang="en-US" sz="3200" dirty="0"/>
                        <a:t>Coldwater Habitat</a:t>
                      </a:r>
                    </a:p>
                  </a:txBody>
                  <a:tcPr/>
                </a:tc>
                <a:tc>
                  <a:txBody>
                    <a:bodyPr/>
                    <a:lstStyle/>
                    <a:p>
                      <a:pPr algn="ctr"/>
                      <a:endParaRPr lang="en-US" sz="3200" dirty="0"/>
                    </a:p>
                  </a:txBody>
                  <a:tcPr/>
                </a:tc>
                <a:tc>
                  <a:txBody>
                    <a:bodyPr/>
                    <a:lstStyle/>
                    <a:p>
                      <a:pPr algn="ctr"/>
                      <a:r>
                        <a:rPr lang="en-US" sz="3200" dirty="0"/>
                        <a:t>X</a:t>
                      </a:r>
                    </a:p>
                  </a:txBody>
                  <a:tcPr/>
                </a:tc>
                <a:tc>
                  <a:txBody>
                    <a:bodyPr/>
                    <a:lstStyle/>
                    <a:p>
                      <a:pPr algn="ctr"/>
                      <a:r>
                        <a:rPr lang="en-US" sz="3200" dirty="0"/>
                        <a:t>X</a:t>
                      </a:r>
                    </a:p>
                  </a:txBody>
                  <a:tcPr/>
                </a:tc>
                <a:extLst>
                  <a:ext uri="{0D108BD9-81ED-4DB2-BD59-A6C34878D82A}">
                    <a16:rowId xmlns:a16="http://schemas.microsoft.com/office/drawing/2014/main" val="4220122842"/>
                  </a:ext>
                </a:extLst>
              </a:tr>
              <a:tr h="622193">
                <a:tc vMerge="1">
                  <a:txBody>
                    <a:bodyPr/>
                    <a:lstStyle/>
                    <a:p>
                      <a:endParaRPr lang="en-US" dirty="0"/>
                    </a:p>
                  </a:txBody>
                  <a:tcPr/>
                </a:tc>
                <a:tc>
                  <a:txBody>
                    <a:bodyPr/>
                    <a:lstStyle/>
                    <a:p>
                      <a:r>
                        <a:rPr lang="en-US" sz="3200" dirty="0"/>
                        <a:t>Warmwater Habitat</a:t>
                      </a:r>
                    </a:p>
                  </a:txBody>
                  <a:tcPr/>
                </a:tc>
                <a:tc>
                  <a:txBody>
                    <a:bodyPr/>
                    <a:lstStyle/>
                    <a:p>
                      <a:pPr algn="ctr"/>
                      <a:r>
                        <a:rPr lang="en-US" sz="3200" dirty="0"/>
                        <a:t>X</a:t>
                      </a:r>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303685882"/>
                  </a:ext>
                </a:extLst>
              </a:tr>
              <a:tr h="622193">
                <a:tc>
                  <a:txBody>
                    <a:bodyPr/>
                    <a:lstStyle/>
                    <a:p>
                      <a:r>
                        <a:rPr lang="en-US" sz="3200" dirty="0"/>
                        <a:t>Recreation</a:t>
                      </a:r>
                    </a:p>
                  </a:txBody>
                  <a:tcPr/>
                </a:tc>
                <a:tc>
                  <a:txBody>
                    <a:bodyPr/>
                    <a:lstStyle/>
                    <a:p>
                      <a:r>
                        <a:rPr lang="en-US" sz="3200" dirty="0"/>
                        <a:t>Primary Contact</a:t>
                      </a:r>
                    </a:p>
                  </a:txBody>
                  <a:tcPr/>
                </a:tc>
                <a:tc>
                  <a:txBody>
                    <a:bodyPr/>
                    <a:lstStyle/>
                    <a:p>
                      <a:pPr algn="ctr"/>
                      <a:endParaRPr lang="en-US" sz="3200" dirty="0"/>
                    </a:p>
                  </a:txBody>
                  <a:tcPr/>
                </a:tc>
                <a:tc>
                  <a:txBody>
                    <a:bodyPr/>
                    <a:lstStyle/>
                    <a:p>
                      <a:pPr algn="ctr"/>
                      <a:r>
                        <a:rPr lang="en-US" sz="3200" dirty="0"/>
                        <a:t>X</a:t>
                      </a:r>
                    </a:p>
                  </a:txBody>
                  <a:tcPr/>
                </a:tc>
                <a:tc>
                  <a:txBody>
                    <a:bodyPr/>
                    <a:lstStyle/>
                    <a:p>
                      <a:pPr algn="ctr"/>
                      <a:r>
                        <a:rPr lang="en-US" sz="3200" dirty="0"/>
                        <a:t>X</a:t>
                      </a:r>
                    </a:p>
                  </a:txBody>
                  <a:tcPr/>
                </a:tc>
                <a:extLst>
                  <a:ext uri="{0D108BD9-81ED-4DB2-BD59-A6C34878D82A}">
                    <a16:rowId xmlns:a16="http://schemas.microsoft.com/office/drawing/2014/main" val="4123426511"/>
                  </a:ext>
                </a:extLst>
              </a:tr>
              <a:tr h="622193">
                <a:tc rowSpan="3">
                  <a:txBody>
                    <a:bodyPr/>
                    <a:lstStyle/>
                    <a:p>
                      <a:r>
                        <a:rPr lang="en-US" sz="3200" dirty="0"/>
                        <a:t>Water Supply</a:t>
                      </a:r>
                    </a:p>
                  </a:txBody>
                  <a:tcPr/>
                </a:tc>
                <a:tc>
                  <a:txBody>
                    <a:bodyPr/>
                    <a:lstStyle/>
                    <a:p>
                      <a:r>
                        <a:rPr lang="en-US" sz="3200" dirty="0"/>
                        <a:t>Irrigation Water Supply</a:t>
                      </a:r>
                    </a:p>
                  </a:txBody>
                  <a:tcPr/>
                </a:tc>
                <a:tc>
                  <a:txBody>
                    <a:bodyPr/>
                    <a:lstStyle/>
                    <a:p>
                      <a:pPr algn="ctr"/>
                      <a:r>
                        <a:rPr lang="en-US" sz="3200" dirty="0"/>
                        <a:t>X</a:t>
                      </a:r>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1024878599"/>
                  </a:ext>
                </a:extLst>
              </a:tr>
              <a:tr h="622193">
                <a:tc vMerge="1">
                  <a:txBody>
                    <a:bodyPr/>
                    <a:lstStyle/>
                    <a:p>
                      <a:endParaRPr lang="en-US" dirty="0"/>
                    </a:p>
                  </a:txBody>
                  <a:tcPr/>
                </a:tc>
                <a:tc>
                  <a:txBody>
                    <a:bodyPr/>
                    <a:lstStyle/>
                    <a:p>
                      <a:r>
                        <a:rPr lang="en-US" sz="3200" dirty="0"/>
                        <a:t>Livestock Water Supply</a:t>
                      </a:r>
                    </a:p>
                  </a:txBody>
                  <a:tcPr/>
                </a:tc>
                <a:tc>
                  <a:txBody>
                    <a:bodyPr/>
                    <a:lstStyle/>
                    <a:p>
                      <a:pPr algn="ctr"/>
                      <a:endParaRPr lang="en-US" sz="3200" dirty="0"/>
                    </a:p>
                  </a:txBody>
                  <a:tcPr/>
                </a:tc>
                <a:tc>
                  <a:txBody>
                    <a:bodyPr/>
                    <a:lstStyle/>
                    <a:p>
                      <a:pPr algn="ctr"/>
                      <a:r>
                        <a:rPr lang="en-US" sz="3200" dirty="0"/>
                        <a:t>X</a:t>
                      </a:r>
                    </a:p>
                  </a:txBody>
                  <a:tcPr/>
                </a:tc>
                <a:tc>
                  <a:txBody>
                    <a:bodyPr/>
                    <a:lstStyle/>
                    <a:p>
                      <a:pPr algn="ctr"/>
                      <a:endParaRPr lang="en-US" sz="3200" dirty="0"/>
                    </a:p>
                  </a:txBody>
                  <a:tcPr/>
                </a:tc>
                <a:extLst>
                  <a:ext uri="{0D108BD9-81ED-4DB2-BD59-A6C34878D82A}">
                    <a16:rowId xmlns:a16="http://schemas.microsoft.com/office/drawing/2014/main" val="3224391724"/>
                  </a:ext>
                </a:extLst>
              </a:tr>
              <a:tr h="622193">
                <a:tc vMerge="1">
                  <a:txBody>
                    <a:bodyPr/>
                    <a:lstStyle/>
                    <a:p>
                      <a:endParaRPr lang="en-US" sz="2800" dirty="0"/>
                    </a:p>
                  </a:txBody>
                  <a:tcPr/>
                </a:tc>
                <a:tc>
                  <a:txBody>
                    <a:bodyPr/>
                    <a:lstStyle/>
                    <a:p>
                      <a:r>
                        <a:rPr lang="en-US" sz="3200" dirty="0"/>
                        <a:t>Public Drinking Water Supply</a:t>
                      </a:r>
                    </a:p>
                  </a:txBody>
                  <a:tcPr/>
                </a:tc>
                <a:tc>
                  <a:txBody>
                    <a:bodyPr/>
                    <a:lstStyle/>
                    <a:p>
                      <a:pPr algn="ctr"/>
                      <a:r>
                        <a:rPr lang="en-US" sz="3200" dirty="0"/>
                        <a:t>X</a:t>
                      </a:r>
                    </a:p>
                  </a:txBody>
                  <a:tcPr/>
                </a:tc>
                <a:tc>
                  <a:txBody>
                    <a:bodyPr/>
                    <a:lstStyle/>
                    <a:p>
                      <a:pPr algn="ctr"/>
                      <a:endParaRPr lang="en-US" sz="3200" dirty="0"/>
                    </a:p>
                  </a:txBody>
                  <a:tcPr/>
                </a:tc>
                <a:tc>
                  <a:txBody>
                    <a:bodyPr/>
                    <a:lstStyle/>
                    <a:p>
                      <a:pPr algn="ctr"/>
                      <a:endParaRPr lang="en-US" sz="3200" dirty="0"/>
                    </a:p>
                  </a:txBody>
                  <a:tcPr/>
                </a:tc>
                <a:extLst>
                  <a:ext uri="{0D108BD9-81ED-4DB2-BD59-A6C34878D82A}">
                    <a16:rowId xmlns:a16="http://schemas.microsoft.com/office/drawing/2014/main" val="3816208178"/>
                  </a:ext>
                </a:extLst>
              </a:tr>
            </a:tbl>
          </a:graphicData>
        </a:graphic>
      </p:graphicFrame>
    </p:spTree>
    <p:extLst>
      <p:ext uri="{BB962C8B-B14F-4D97-AF65-F5344CB8AC3E}">
        <p14:creationId xmlns:p14="http://schemas.microsoft.com/office/powerpoint/2010/main" val="228425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2347DF7-70F8-4531-AEE2-08B61BB60289}">
  <ds:schemaRefs>
    <ds:schemaRef ds:uri="ESRI.ArcGIS.Mapping.OfficeIntegration.PowerPointInfo"/>
  </ds:schemaRefs>
</ds:datastoreItem>
</file>

<file path=customXml/itemProps10.xml><?xml version="1.0" encoding="utf-8"?>
<ds:datastoreItem xmlns:ds="http://schemas.openxmlformats.org/officeDocument/2006/customXml" ds:itemID="{3B28C40A-6BA8-4F47-AEED-FBD3F439ECB1}">
  <ds:schemaRefs>
    <ds:schemaRef ds:uri="ESRI.ArcGIS.Mapping.OfficeIntegration.PowerPointInfo"/>
  </ds:schemaRefs>
</ds:datastoreItem>
</file>

<file path=customXml/itemProps11.xml><?xml version="1.0" encoding="utf-8"?>
<ds:datastoreItem xmlns:ds="http://schemas.openxmlformats.org/officeDocument/2006/customXml" ds:itemID="{5FC73958-99EE-4E5A-B677-FF6689EBCAA3}">
  <ds:schemaRefs>
    <ds:schemaRef ds:uri="ESRI.ArcGIS.Mapping.OfficeIntegration.PowerPointInfo"/>
  </ds:schemaRefs>
</ds:datastoreItem>
</file>

<file path=customXml/itemProps12.xml><?xml version="1.0" encoding="utf-8"?>
<ds:datastoreItem xmlns:ds="http://schemas.openxmlformats.org/officeDocument/2006/customXml" ds:itemID="{21D615C2-ECC3-47C8-B03D-5DA15EF680B4}">
  <ds:schemaRefs>
    <ds:schemaRef ds:uri="ESRI.ArcGIS.Mapping.OfficeIntegration.PowerPointInfo"/>
  </ds:schemaRefs>
</ds:datastoreItem>
</file>

<file path=customXml/itemProps13.xml><?xml version="1.0" encoding="utf-8"?>
<ds:datastoreItem xmlns:ds="http://schemas.openxmlformats.org/officeDocument/2006/customXml" ds:itemID="{0CAED8F2-F8D5-452F-8128-8AE381D54729}">
  <ds:schemaRefs>
    <ds:schemaRef ds:uri="ESRI.ArcGIS.Mapping.OfficeIntegration.PowerPointInfo"/>
  </ds:schemaRefs>
</ds:datastoreItem>
</file>

<file path=customXml/itemProps14.xml><?xml version="1.0" encoding="utf-8"?>
<ds:datastoreItem xmlns:ds="http://schemas.openxmlformats.org/officeDocument/2006/customXml" ds:itemID="{8A736997-804E-4BDD-83BB-BFBCE8D1F782}">
  <ds:schemaRefs>
    <ds:schemaRef ds:uri="ESRI.ArcGIS.Mapping.OfficeIntegration.PowerPointInfo"/>
  </ds:schemaRefs>
</ds:datastoreItem>
</file>

<file path=customXml/itemProps15.xml><?xml version="1.0" encoding="utf-8"?>
<ds:datastoreItem xmlns:ds="http://schemas.openxmlformats.org/officeDocument/2006/customXml" ds:itemID="{2B7FF88E-1664-4750-A016-B043D1BA15BF}">
  <ds:schemaRefs>
    <ds:schemaRef ds:uri="ESRI.ArcGIS.Mapping.OfficeIntegration.PowerPointInfo"/>
  </ds:schemaRefs>
</ds:datastoreItem>
</file>

<file path=customXml/itemProps16.xml><?xml version="1.0" encoding="utf-8"?>
<ds:datastoreItem xmlns:ds="http://schemas.openxmlformats.org/officeDocument/2006/customXml" ds:itemID="{E1336FF2-340A-400A-BC8E-09188B3C138B}">
  <ds:schemaRefs>
    <ds:schemaRef ds:uri="ESRI.ArcGIS.Mapping.OfficeIntegration.PowerPointInfo"/>
  </ds:schemaRefs>
</ds:datastoreItem>
</file>

<file path=customXml/itemProps17.xml><?xml version="1.0" encoding="utf-8"?>
<ds:datastoreItem xmlns:ds="http://schemas.openxmlformats.org/officeDocument/2006/customXml" ds:itemID="{355B7030-AABC-4479-896B-D729CFB63C27}">
  <ds:schemaRefs>
    <ds:schemaRef ds:uri="ESRI.ArcGIS.Mapping.OfficeIntegration.PowerPointInfo"/>
  </ds:schemaRefs>
</ds:datastoreItem>
</file>

<file path=customXml/itemProps18.xml><?xml version="1.0" encoding="utf-8"?>
<ds:datastoreItem xmlns:ds="http://schemas.openxmlformats.org/officeDocument/2006/customXml" ds:itemID="{403E11A9-D4F8-47A1-A953-4D61DEE86BE5}">
  <ds:schemaRefs>
    <ds:schemaRef ds:uri="ESRI.ArcGIS.Mapping.OfficeIntegration.PowerPointInfo"/>
  </ds:schemaRefs>
</ds:datastoreItem>
</file>

<file path=customXml/itemProps19.xml><?xml version="1.0" encoding="utf-8"?>
<ds:datastoreItem xmlns:ds="http://schemas.openxmlformats.org/officeDocument/2006/customXml" ds:itemID="{C4FE08BC-1F84-49AA-A1D8-A8813B5241B6}">
  <ds:schemaRefs>
    <ds:schemaRef ds:uri="ESRI.ArcGIS.Mapping.OfficeIntegration.PowerPointInfo"/>
  </ds:schemaRefs>
</ds:datastoreItem>
</file>

<file path=customXml/itemProps2.xml><?xml version="1.0" encoding="utf-8"?>
<ds:datastoreItem xmlns:ds="http://schemas.openxmlformats.org/officeDocument/2006/customXml" ds:itemID="{4DD456D9-207E-4728-8861-E7A87FF5F84B}">
  <ds:schemaRefs>
    <ds:schemaRef ds:uri="ESRI.ArcGIS.Mapping.OfficeIntegration.PowerPointInfo"/>
  </ds:schemaRefs>
</ds:datastoreItem>
</file>

<file path=customXml/itemProps20.xml><?xml version="1.0" encoding="utf-8"?>
<ds:datastoreItem xmlns:ds="http://schemas.openxmlformats.org/officeDocument/2006/customXml" ds:itemID="{000567FC-9EF5-4E0C-A664-13A3D46C9A06}">
  <ds:schemaRefs>
    <ds:schemaRef ds:uri="ESRI.ArcGIS.Mapping.OfficeIntegration.PowerPointInfo"/>
  </ds:schemaRefs>
</ds:datastoreItem>
</file>

<file path=customXml/itemProps21.xml><?xml version="1.0" encoding="utf-8"?>
<ds:datastoreItem xmlns:ds="http://schemas.openxmlformats.org/officeDocument/2006/customXml" ds:itemID="{8E3895EB-5DF1-4EF3-8D5E-E86E940DD47E}">
  <ds:schemaRefs>
    <ds:schemaRef ds:uri="ESRI.ArcGIS.Mapping.OfficeIntegration.PowerPointInfo"/>
  </ds:schemaRefs>
</ds:datastoreItem>
</file>

<file path=customXml/itemProps22.xml><?xml version="1.0" encoding="utf-8"?>
<ds:datastoreItem xmlns:ds="http://schemas.openxmlformats.org/officeDocument/2006/customXml" ds:itemID="{6BB654BF-916C-4932-B3ED-8033FA359AB7}">
  <ds:schemaRefs>
    <ds:schemaRef ds:uri="ESRI.ArcGIS.Mapping.OfficeIntegration.PowerPointInfo"/>
  </ds:schemaRefs>
</ds:datastoreItem>
</file>

<file path=customXml/itemProps23.xml><?xml version="1.0" encoding="utf-8"?>
<ds:datastoreItem xmlns:ds="http://schemas.openxmlformats.org/officeDocument/2006/customXml" ds:itemID="{7C6416E5-AB52-401D-AE99-9EE01AE34E4B}">
  <ds:schemaRefs>
    <ds:schemaRef ds:uri="ESRI.ArcGIS.Mapping.OfficeIntegration.PowerPointInfo"/>
  </ds:schemaRefs>
</ds:datastoreItem>
</file>

<file path=customXml/itemProps3.xml><?xml version="1.0" encoding="utf-8"?>
<ds:datastoreItem xmlns:ds="http://schemas.openxmlformats.org/officeDocument/2006/customXml" ds:itemID="{29E879D2-9FBE-4B0B-AB83-F6AA4A80D861}">
  <ds:schemaRefs>
    <ds:schemaRef ds:uri="ESRI.ArcGIS.Mapping.OfficeIntegration.PowerPointInfo"/>
  </ds:schemaRefs>
</ds:datastoreItem>
</file>

<file path=customXml/itemProps4.xml><?xml version="1.0" encoding="utf-8"?>
<ds:datastoreItem xmlns:ds="http://schemas.openxmlformats.org/officeDocument/2006/customXml" ds:itemID="{4031CD62-E2F1-4260-B4B3-EABB698F9F0C}">
  <ds:schemaRefs>
    <ds:schemaRef ds:uri="ESRI.ArcGIS.Mapping.OfficeIntegration.PowerPointInfo"/>
  </ds:schemaRefs>
</ds:datastoreItem>
</file>

<file path=customXml/itemProps5.xml><?xml version="1.0" encoding="utf-8"?>
<ds:datastoreItem xmlns:ds="http://schemas.openxmlformats.org/officeDocument/2006/customXml" ds:itemID="{5EFDF5B4-7C5D-498F-95F3-43F918FE6589}">
  <ds:schemaRefs>
    <ds:schemaRef ds:uri="ESRI.ArcGIS.Mapping.OfficeIntegration.PowerPointInfo"/>
  </ds:schemaRefs>
</ds:datastoreItem>
</file>

<file path=customXml/itemProps6.xml><?xml version="1.0" encoding="utf-8"?>
<ds:datastoreItem xmlns:ds="http://schemas.openxmlformats.org/officeDocument/2006/customXml" ds:itemID="{2C86B60E-83B7-4F53-8380-13532637027D}">
  <ds:schemaRefs>
    <ds:schemaRef ds:uri="ESRI.ArcGIS.Mapping.OfficeIntegration.PowerPointInfo"/>
  </ds:schemaRefs>
</ds:datastoreItem>
</file>

<file path=customXml/itemProps7.xml><?xml version="1.0" encoding="utf-8"?>
<ds:datastoreItem xmlns:ds="http://schemas.openxmlformats.org/officeDocument/2006/customXml" ds:itemID="{3B90BC47-9E03-42E4-98A8-8D59D9DEFF74}">
  <ds:schemaRefs>
    <ds:schemaRef ds:uri="ESRI.ArcGIS.Mapping.OfficeIntegration.PowerPointInfo"/>
  </ds:schemaRefs>
</ds:datastoreItem>
</file>

<file path=customXml/itemProps8.xml><?xml version="1.0" encoding="utf-8"?>
<ds:datastoreItem xmlns:ds="http://schemas.openxmlformats.org/officeDocument/2006/customXml" ds:itemID="{0B54AC20-6C75-4C67-A44D-79ADB47016D2}">
  <ds:schemaRefs>
    <ds:schemaRef ds:uri="ESRI.ArcGIS.Mapping.OfficeIntegration.PowerPointInfo"/>
  </ds:schemaRefs>
</ds:datastoreItem>
</file>

<file path=customXml/itemProps9.xml><?xml version="1.0" encoding="utf-8"?>
<ds:datastoreItem xmlns:ds="http://schemas.openxmlformats.org/officeDocument/2006/customXml" ds:itemID="{073E2E1A-DC22-48CB-82BE-BB568B6213B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9857</TotalTime>
  <Words>9664</Words>
  <Application>Microsoft Office PowerPoint</Application>
  <PresentationFormat>Widescreen</PresentationFormat>
  <Paragraphs>1587</Paragraphs>
  <Slides>51</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Wingdings</vt:lpstr>
      <vt:lpstr>Office Theme</vt:lpstr>
      <vt:lpstr>Water Quality Assessment Training for Tribes</vt:lpstr>
      <vt:lpstr>Note to Instructor:</vt:lpstr>
      <vt:lpstr>Group Exercise Version  Module 4: Learning Objectives</vt:lpstr>
      <vt:lpstr>Water Quality Standards: A Quick Refresher</vt:lpstr>
      <vt:lpstr>Designated Uses Refresher   Multiple uses are typical; most sensitive criteria define targets  </vt:lpstr>
      <vt:lpstr>Use Support Determination Exercises  </vt:lpstr>
      <vt:lpstr>Making Designated Use Impairment Decisions:  Hypothetical Example and Exercise </vt:lpstr>
      <vt:lpstr>How the Tribe Uses Tribal Waters </vt:lpstr>
      <vt:lpstr>Beneficial Uses Designated for the Three Tribal Creeks</vt:lpstr>
      <vt:lpstr>Water Quality Parameters for Designated Uses</vt:lpstr>
      <vt:lpstr>Salamander Creek: Introduction</vt:lpstr>
      <vt:lpstr>Salamander Creek: Numeric Criteria</vt:lpstr>
      <vt:lpstr>Salamander Creek: Aquatic Life Other Than Fish</vt:lpstr>
      <vt:lpstr>Salamander Creek: Irrigation Water Supply</vt:lpstr>
      <vt:lpstr>Salamander Creek: Public Drinking Water Supply</vt:lpstr>
      <vt:lpstr>Salamander Creek: Warmwater Habitat</vt:lpstr>
      <vt:lpstr>Salamander Creek: Use Support Summary </vt:lpstr>
      <vt:lpstr>What might be the next steps?</vt:lpstr>
      <vt:lpstr>SMALL GROUP EXERCISE</vt:lpstr>
      <vt:lpstr>Note to Instructor:  Print Slides 21 through 33, and Slides 35-36.  Hand out Slides 21-33 first.  Hand out Slides 35-36 After the first group exercise.  Print as Slides With Notes</vt:lpstr>
      <vt:lpstr>Red Brook: Designated Uses</vt:lpstr>
      <vt:lpstr>Red Brook: Numeric Criteria</vt:lpstr>
      <vt:lpstr>Red Brook: Coldwater Habitat</vt:lpstr>
      <vt:lpstr>Red Brook: Livestock Water Supply</vt:lpstr>
      <vt:lpstr>Red Brook: Recreation</vt:lpstr>
      <vt:lpstr>Red Brook: Fill In the Use Support Summary Table </vt:lpstr>
      <vt:lpstr>What might be the next steps for Red Brook?</vt:lpstr>
      <vt:lpstr>Green Run: Introduction</vt:lpstr>
      <vt:lpstr>Green Run: Numeric Criteria</vt:lpstr>
      <vt:lpstr>Green Run: Coldwater Habitat</vt:lpstr>
      <vt:lpstr>Green Run: Recreation</vt:lpstr>
      <vt:lpstr>Green Run: Fill In the Use Support Summary Table </vt:lpstr>
      <vt:lpstr>What might be the next steps?</vt:lpstr>
      <vt:lpstr>NOTE TO INSTRUCTOR</vt:lpstr>
      <vt:lpstr>Red Brook: Next Steps...</vt:lpstr>
      <vt:lpstr>Red Brook: Stressor Source Inventory &amp; Assessment</vt:lpstr>
      <vt:lpstr>Reconvene Class to Report Out on Small Group Answers to Red Brook Questions</vt:lpstr>
      <vt:lpstr>Resources for identifying stressor sources</vt:lpstr>
      <vt:lpstr>PowerPoint Presentation</vt:lpstr>
      <vt:lpstr>Resources for identifying stressor sources </vt:lpstr>
      <vt:lpstr>Resources for identifying stressor sources </vt:lpstr>
      <vt:lpstr>Thank You! </vt:lpstr>
      <vt:lpstr>Answers to Numbered Questions Follow</vt:lpstr>
      <vt:lpstr>Answers to Numbered Questions</vt:lpstr>
      <vt:lpstr>Answers to Numbered Questions</vt:lpstr>
      <vt:lpstr>PowerPoint Presentation</vt:lpstr>
      <vt:lpstr>Answers to Numbered Questions</vt:lpstr>
      <vt:lpstr>Answers to Numbered Questions</vt:lpstr>
      <vt:lpstr>PowerPoint Presentation</vt:lpstr>
      <vt:lpstr>Answers to Numbered Questions</vt:lpstr>
      <vt:lpstr>Answers to Numbered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Quality Assessment Training for Tribes</dc:title>
  <dc:creator>Bill Carlson Tt</dc:creator>
  <cp:lastModifiedBy>Shumway, Laura</cp:lastModifiedBy>
  <cp:revision>391</cp:revision>
  <cp:lastPrinted>2019-10-29T19:58:26Z</cp:lastPrinted>
  <dcterms:created xsi:type="dcterms:W3CDTF">2019-08-05T23:46:03Z</dcterms:created>
  <dcterms:modified xsi:type="dcterms:W3CDTF">2021-09-24T17:28:19Z</dcterms:modified>
</cp:coreProperties>
</file>