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2"/>
  </p:notesMasterIdLst>
  <p:sldIdLst>
    <p:sldId id="256" r:id="rId2"/>
    <p:sldId id="416" r:id="rId3"/>
    <p:sldId id="413" r:id="rId4"/>
    <p:sldId id="313" r:id="rId5"/>
    <p:sldId id="404" r:id="rId6"/>
    <p:sldId id="419" r:id="rId7"/>
    <p:sldId id="407" r:id="rId8"/>
    <p:sldId id="410" r:id="rId9"/>
    <p:sldId id="415" r:id="rId10"/>
    <p:sldId id="422"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dowsky, Don" initials="SD" lastIdx="2" clrIdx="6">
    <p:extLst>
      <p:ext uri="{19B8F6BF-5375-455C-9EA6-DF929625EA0E}">
        <p15:presenceInfo xmlns:p15="http://schemas.microsoft.com/office/powerpoint/2012/main" userId="S::Sadowsky.Don@epa.gov::a85640d8-2fab-4b75-8170-d55cb81ec451" providerId="AD"/>
      </p:ext>
    </p:extLst>
  </p:cmAuthor>
  <p:cmAuthor id="1" name="Le, Madison" initials="ML" lastIdx="10" clrIdx="0">
    <p:extLst>
      <p:ext uri="{19B8F6BF-5375-455C-9EA6-DF929625EA0E}">
        <p15:presenceInfo xmlns:p15="http://schemas.microsoft.com/office/powerpoint/2012/main" userId="Le, Madison" providerId="None"/>
      </p:ext>
    </p:extLst>
  </p:cmAuthor>
  <p:cmAuthor id="2" name="OPPT" initials="OPPT" lastIdx="49" clrIdx="1">
    <p:extLst>
      <p:ext uri="{19B8F6BF-5375-455C-9EA6-DF929625EA0E}">
        <p15:presenceInfo xmlns:p15="http://schemas.microsoft.com/office/powerpoint/2012/main" userId="OPPT" providerId="None"/>
      </p:ext>
    </p:extLst>
  </p:cmAuthor>
  <p:cmAuthor id="3" name="Passe, Loraine" initials="PL" lastIdx="24" clrIdx="2">
    <p:extLst>
      <p:ext uri="{19B8F6BF-5375-455C-9EA6-DF929625EA0E}">
        <p15:presenceInfo xmlns:p15="http://schemas.microsoft.com/office/powerpoint/2012/main" userId="S::Passe.Loraine@epa.gov::496aac52-2a89-48e7-9723-d5635cf8d0f7" providerId="AD"/>
      </p:ext>
    </p:extLst>
  </p:cmAuthor>
  <p:cmAuthor id="4" name="Hou, Ariel" initials="HA" lastIdx="3" clrIdx="3">
    <p:extLst>
      <p:ext uri="{19B8F6BF-5375-455C-9EA6-DF929625EA0E}">
        <p15:presenceInfo xmlns:p15="http://schemas.microsoft.com/office/powerpoint/2012/main" userId="S::hou.ariel@epa.gov::09009c68-7e15-4995-9389-88c09417d7f5" providerId="AD"/>
      </p:ext>
    </p:extLst>
  </p:cmAuthor>
  <p:cmAuthor id="5" name="Alwood, Jim" initials="AJ" lastIdx="5" clrIdx="4">
    <p:extLst>
      <p:ext uri="{19B8F6BF-5375-455C-9EA6-DF929625EA0E}">
        <p15:presenceInfo xmlns:p15="http://schemas.microsoft.com/office/powerpoint/2012/main" userId="S::Alwood.Jim@epa.gov::4ac834d3-5a0e-4e5a-a8fc-4e26591968bb" providerId="AD"/>
      </p:ext>
    </p:extLst>
  </p:cmAuthor>
  <p:cmAuthor id="6" name="Camacho, Iris" initials="CI" lastIdx="7" clrIdx="5">
    <p:extLst>
      <p:ext uri="{19B8F6BF-5375-455C-9EA6-DF929625EA0E}">
        <p15:presenceInfo xmlns:p15="http://schemas.microsoft.com/office/powerpoint/2012/main" userId="S::Camacho.Iris@epa.gov::4b543dbe-3d70-496f-a521-a628f96ac4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llivan, Andrew" userId="cd8a1f5d-c389-4a53-b80c-1ffd1a710043" providerId="ADAL" clId="{A46DA289-E637-48DC-AC7F-1598C4921C73}"/>
    <pc:docChg chg="modSld">
      <pc:chgData name="Sullivan, Andrew" userId="cd8a1f5d-c389-4a53-b80c-1ffd1a710043" providerId="ADAL" clId="{A46DA289-E637-48DC-AC7F-1598C4921C73}" dt="2022-02-07T22:12:06.128" v="19"/>
      <pc:docMkLst>
        <pc:docMk/>
      </pc:docMkLst>
      <pc:sldChg chg="addSp delSp modSp modTransition modAnim">
        <pc:chgData name="Sullivan, Andrew" userId="cd8a1f5d-c389-4a53-b80c-1ffd1a710043" providerId="ADAL" clId="{A46DA289-E637-48DC-AC7F-1598C4921C73}" dt="2022-02-07T21:52:22.008" v="9"/>
        <pc:sldMkLst>
          <pc:docMk/>
          <pc:sldMk cId="2131523895" sldId="415"/>
        </pc:sldMkLst>
        <pc:picChg chg="add del mod">
          <ac:chgData name="Sullivan, Andrew" userId="cd8a1f5d-c389-4a53-b80c-1ffd1a710043" providerId="ADAL" clId="{A46DA289-E637-48DC-AC7F-1598C4921C73}" dt="2022-02-07T21:46:53.563" v="2"/>
          <ac:picMkLst>
            <pc:docMk/>
            <pc:sldMk cId="2131523895" sldId="415"/>
            <ac:picMk id="5" creationId="{B8A4D823-AD0E-4441-9EA0-208885B246B3}"/>
          </ac:picMkLst>
        </pc:picChg>
        <pc:picChg chg="add del mod">
          <ac:chgData name="Sullivan, Andrew" userId="cd8a1f5d-c389-4a53-b80c-1ffd1a710043" providerId="ADAL" clId="{A46DA289-E637-48DC-AC7F-1598C4921C73}" dt="2022-02-07T21:47:18.187" v="4"/>
          <ac:picMkLst>
            <pc:docMk/>
            <pc:sldMk cId="2131523895" sldId="415"/>
            <ac:picMk id="6" creationId="{7234E5C7-3091-45A5-A3B8-4E978C36DF63}"/>
          </ac:picMkLst>
        </pc:picChg>
        <pc:picChg chg="add del mod">
          <ac:chgData name="Sullivan, Andrew" userId="cd8a1f5d-c389-4a53-b80c-1ffd1a710043" providerId="ADAL" clId="{A46DA289-E637-48DC-AC7F-1598C4921C73}" dt="2022-02-07T21:48:16.698" v="6"/>
          <ac:picMkLst>
            <pc:docMk/>
            <pc:sldMk cId="2131523895" sldId="415"/>
            <ac:picMk id="7" creationId="{71AF5CE2-9AAF-4839-94E0-5003EA1191FF}"/>
          </ac:picMkLst>
        </pc:picChg>
        <pc:picChg chg="add del mod">
          <ac:chgData name="Sullivan, Andrew" userId="cd8a1f5d-c389-4a53-b80c-1ffd1a710043" providerId="ADAL" clId="{A46DA289-E637-48DC-AC7F-1598C4921C73}" dt="2022-02-07T21:49:23.484" v="8"/>
          <ac:picMkLst>
            <pc:docMk/>
            <pc:sldMk cId="2131523895" sldId="415"/>
            <ac:picMk id="8" creationId="{DEC89C81-2927-488B-BD9E-575EA06ED3E1}"/>
          </ac:picMkLst>
        </pc:picChg>
        <pc:picChg chg="del">
          <ac:chgData name="Sullivan, Andrew" userId="cd8a1f5d-c389-4a53-b80c-1ffd1a710043" providerId="ADAL" clId="{A46DA289-E637-48DC-AC7F-1598C4921C73}" dt="2022-02-07T21:40:00.603" v="0"/>
          <ac:picMkLst>
            <pc:docMk/>
            <pc:sldMk cId="2131523895" sldId="415"/>
            <ac:picMk id="9" creationId="{D45361C1-A096-4808-BBA1-B9DFCB2C390D}"/>
          </ac:picMkLst>
        </pc:picChg>
        <pc:picChg chg="add mod">
          <ac:chgData name="Sullivan, Andrew" userId="cd8a1f5d-c389-4a53-b80c-1ffd1a710043" providerId="ADAL" clId="{A46DA289-E637-48DC-AC7F-1598C4921C73}" dt="2022-02-07T21:52:22.008" v="9"/>
          <ac:picMkLst>
            <pc:docMk/>
            <pc:sldMk cId="2131523895" sldId="415"/>
            <ac:picMk id="10" creationId="{7C62DB99-8F7A-439D-AE33-1E99779FDF95}"/>
          </ac:picMkLst>
        </pc:picChg>
      </pc:sldChg>
      <pc:sldChg chg="addSp delSp modSp mod modTransition modAnim">
        <pc:chgData name="Sullivan, Andrew" userId="cd8a1f5d-c389-4a53-b80c-1ffd1a710043" providerId="ADAL" clId="{A46DA289-E637-48DC-AC7F-1598C4921C73}" dt="2022-02-07T22:12:06.128" v="19"/>
        <pc:sldMkLst>
          <pc:docMk/>
          <pc:sldMk cId="2215652315" sldId="422"/>
        </pc:sldMkLst>
        <pc:spChg chg="mod">
          <ac:chgData name="Sullivan, Andrew" userId="cd8a1f5d-c389-4a53-b80c-1ffd1a710043" providerId="ADAL" clId="{A46DA289-E637-48DC-AC7F-1598C4921C73}" dt="2022-02-07T22:00:53.135" v="11" actId="20577"/>
          <ac:spMkLst>
            <pc:docMk/>
            <pc:sldMk cId="2215652315" sldId="422"/>
            <ac:spMk id="3" creationId="{711851A7-ED47-4CBC-9D3D-B9564C296B52}"/>
          </ac:spMkLst>
        </pc:spChg>
        <pc:picChg chg="add del mod">
          <ac:chgData name="Sullivan, Andrew" userId="cd8a1f5d-c389-4a53-b80c-1ffd1a710043" providerId="ADAL" clId="{A46DA289-E637-48DC-AC7F-1598C4921C73}" dt="2022-02-07T22:09:49.759" v="14"/>
          <ac:picMkLst>
            <pc:docMk/>
            <pc:sldMk cId="2215652315" sldId="422"/>
            <ac:picMk id="5" creationId="{CFA1C5E0-25E9-488A-A541-9A8A98B40C57}"/>
          </ac:picMkLst>
        </pc:picChg>
        <pc:picChg chg="add del mod">
          <ac:chgData name="Sullivan, Andrew" userId="cd8a1f5d-c389-4a53-b80c-1ffd1a710043" providerId="ADAL" clId="{A46DA289-E637-48DC-AC7F-1598C4921C73}" dt="2022-02-07T22:10:25.444" v="16"/>
          <ac:picMkLst>
            <pc:docMk/>
            <pc:sldMk cId="2215652315" sldId="422"/>
            <ac:picMk id="6" creationId="{73A4FFEF-4B04-41F8-838D-DFD63D0AD671}"/>
          </ac:picMkLst>
        </pc:picChg>
        <pc:picChg chg="del">
          <ac:chgData name="Sullivan, Andrew" userId="cd8a1f5d-c389-4a53-b80c-1ffd1a710043" providerId="ADAL" clId="{A46DA289-E637-48DC-AC7F-1598C4921C73}" dt="2022-02-07T22:08:51.232" v="12"/>
          <ac:picMkLst>
            <pc:docMk/>
            <pc:sldMk cId="2215652315" sldId="422"/>
            <ac:picMk id="7" creationId="{4D1CDCE6-47CD-4A5D-8B86-E084CD571E8B}"/>
          </ac:picMkLst>
        </pc:picChg>
        <pc:picChg chg="add del mod">
          <ac:chgData name="Sullivan, Andrew" userId="cd8a1f5d-c389-4a53-b80c-1ffd1a710043" providerId="ADAL" clId="{A46DA289-E637-48DC-AC7F-1598C4921C73}" dt="2022-02-07T22:10:57.126" v="18"/>
          <ac:picMkLst>
            <pc:docMk/>
            <pc:sldMk cId="2215652315" sldId="422"/>
            <ac:picMk id="8" creationId="{45A9E381-872B-49D4-A5DE-B614F09B5D0F}"/>
          </ac:picMkLst>
        </pc:picChg>
        <pc:picChg chg="add mod">
          <ac:chgData name="Sullivan, Andrew" userId="cd8a1f5d-c389-4a53-b80c-1ffd1a710043" providerId="ADAL" clId="{A46DA289-E637-48DC-AC7F-1598C4921C73}" dt="2022-02-07T22:12:06.128" v="19"/>
          <ac:picMkLst>
            <pc:docMk/>
            <pc:sldMk cId="2215652315" sldId="422"/>
            <ac:picMk id="9" creationId="{C59EEE0A-40CD-4089-9E28-6DD387BBA8E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D07B3B-8C78-45FB-8E37-C0D7C7B07FC2}"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5411B732-2685-48CC-9BB9-895C05AE2478}">
      <dgm:prSet phldrT="[Text]"/>
      <dgm:spPr>
        <a:solidFill>
          <a:srgbClr val="92D050"/>
        </a:solidFill>
      </dgm:spPr>
      <dgm:t>
        <a:bodyPr/>
        <a:lstStyle/>
        <a:p>
          <a:r>
            <a:rPr lang="en-US"/>
            <a:t>Understanding the Chemical</a:t>
          </a:r>
        </a:p>
      </dgm:t>
    </dgm:pt>
    <dgm:pt modelId="{D77758F3-9466-468A-990E-EDF48DB7992B}" type="parTrans" cxnId="{CC27A139-632C-4988-933C-C900FBCDD0AC}">
      <dgm:prSet/>
      <dgm:spPr/>
      <dgm:t>
        <a:bodyPr/>
        <a:lstStyle/>
        <a:p>
          <a:endParaRPr lang="en-US"/>
        </a:p>
      </dgm:t>
    </dgm:pt>
    <dgm:pt modelId="{63AAF14F-8DBB-483B-A4DD-F06F4173B9DE}" type="sibTrans" cxnId="{CC27A139-632C-4988-933C-C900FBCDD0AC}">
      <dgm:prSet/>
      <dgm:spPr/>
      <dgm:t>
        <a:bodyPr/>
        <a:lstStyle/>
        <a:p>
          <a:endParaRPr lang="en-US"/>
        </a:p>
      </dgm:t>
    </dgm:pt>
    <dgm:pt modelId="{1FC913FF-C0C5-4881-88B9-ED815F906E2F}">
      <dgm:prSet phldrT="[Text]"/>
      <dgm:spPr/>
      <dgm:t>
        <a:bodyPr/>
        <a:lstStyle/>
        <a:p>
          <a:r>
            <a:rPr lang="en-US"/>
            <a:t>Chemistry</a:t>
          </a:r>
        </a:p>
      </dgm:t>
    </dgm:pt>
    <dgm:pt modelId="{8305C9BE-CE73-4711-8930-A6F7B8C0A2E6}" type="parTrans" cxnId="{E1198F8A-8F51-4E31-8BFC-6CD3468D255A}">
      <dgm:prSet/>
      <dgm:spPr/>
      <dgm:t>
        <a:bodyPr/>
        <a:lstStyle/>
        <a:p>
          <a:endParaRPr lang="en-US"/>
        </a:p>
      </dgm:t>
    </dgm:pt>
    <dgm:pt modelId="{F6C45D35-F5F1-4514-849B-D82E53C95FE9}" type="sibTrans" cxnId="{E1198F8A-8F51-4E31-8BFC-6CD3468D255A}">
      <dgm:prSet/>
      <dgm:spPr/>
      <dgm:t>
        <a:bodyPr/>
        <a:lstStyle/>
        <a:p>
          <a:endParaRPr lang="en-US"/>
        </a:p>
      </dgm:t>
    </dgm:pt>
    <dgm:pt modelId="{14F4ED75-A974-4B49-94D8-59089533DFB9}">
      <dgm:prSet phldrT="[Text]"/>
      <dgm:spPr/>
      <dgm:t>
        <a:bodyPr/>
        <a:lstStyle/>
        <a:p>
          <a:r>
            <a:rPr lang="en-US"/>
            <a:t>Understanding Exposure</a:t>
          </a:r>
        </a:p>
      </dgm:t>
    </dgm:pt>
    <dgm:pt modelId="{D5150200-212D-4258-B75C-108793F8F01F}" type="parTrans" cxnId="{4A117B51-C899-4C1A-A400-46AB9255C944}">
      <dgm:prSet/>
      <dgm:spPr/>
      <dgm:t>
        <a:bodyPr/>
        <a:lstStyle/>
        <a:p>
          <a:endParaRPr lang="en-US"/>
        </a:p>
      </dgm:t>
    </dgm:pt>
    <dgm:pt modelId="{6CA0C061-C52B-4BF9-97C6-E8CCF1A748CE}" type="sibTrans" cxnId="{4A117B51-C899-4C1A-A400-46AB9255C944}">
      <dgm:prSet/>
      <dgm:spPr/>
      <dgm:t>
        <a:bodyPr/>
        <a:lstStyle/>
        <a:p>
          <a:endParaRPr lang="en-US"/>
        </a:p>
      </dgm:t>
    </dgm:pt>
    <dgm:pt modelId="{937B8743-CD69-4AF9-9CF9-34B27C775092}">
      <dgm:prSet phldrT="[Text]"/>
      <dgm:spPr/>
      <dgm:t>
        <a:bodyPr/>
        <a:lstStyle/>
        <a:p>
          <a:r>
            <a:rPr lang="en-US"/>
            <a:t>Occupational</a:t>
          </a:r>
        </a:p>
      </dgm:t>
    </dgm:pt>
    <dgm:pt modelId="{DF2BF4CC-14D1-4AED-8DE3-54D703327772}" type="parTrans" cxnId="{00FF929E-9ACE-4540-B642-186762293E6B}">
      <dgm:prSet/>
      <dgm:spPr/>
      <dgm:t>
        <a:bodyPr/>
        <a:lstStyle/>
        <a:p>
          <a:endParaRPr lang="en-US"/>
        </a:p>
      </dgm:t>
    </dgm:pt>
    <dgm:pt modelId="{E310306E-9BD8-4512-A9D0-62EF3527AACA}" type="sibTrans" cxnId="{00FF929E-9ACE-4540-B642-186762293E6B}">
      <dgm:prSet/>
      <dgm:spPr/>
      <dgm:t>
        <a:bodyPr/>
        <a:lstStyle/>
        <a:p>
          <a:endParaRPr lang="en-US"/>
        </a:p>
      </dgm:t>
    </dgm:pt>
    <dgm:pt modelId="{8DC42A02-3276-421A-B765-27250CCFA80D}">
      <dgm:prSet phldrT="[Text]"/>
      <dgm:spPr>
        <a:solidFill>
          <a:srgbClr val="C00000"/>
        </a:solidFill>
      </dgm:spPr>
      <dgm:t>
        <a:bodyPr/>
        <a:lstStyle/>
        <a:p>
          <a:r>
            <a:rPr lang="en-US"/>
            <a:t>Understanding Hazard</a:t>
          </a:r>
        </a:p>
      </dgm:t>
    </dgm:pt>
    <dgm:pt modelId="{C8E62CC1-1854-413E-8BE2-7ECA2832A100}" type="parTrans" cxnId="{ED0F296A-4A6B-42E1-91E0-C11D7FC765B5}">
      <dgm:prSet/>
      <dgm:spPr/>
      <dgm:t>
        <a:bodyPr/>
        <a:lstStyle/>
        <a:p>
          <a:endParaRPr lang="en-US"/>
        </a:p>
      </dgm:t>
    </dgm:pt>
    <dgm:pt modelId="{AF8CD5A1-3968-4CA8-B311-52509E60CF6E}" type="sibTrans" cxnId="{ED0F296A-4A6B-42E1-91E0-C11D7FC765B5}">
      <dgm:prSet/>
      <dgm:spPr/>
      <dgm:t>
        <a:bodyPr/>
        <a:lstStyle/>
        <a:p>
          <a:endParaRPr lang="en-US"/>
        </a:p>
      </dgm:t>
    </dgm:pt>
    <dgm:pt modelId="{8897937C-DFB1-4035-B610-F555B986D151}">
      <dgm:prSet phldrT="[Text]"/>
      <dgm:spPr/>
      <dgm:t>
        <a:bodyPr/>
        <a:lstStyle/>
        <a:p>
          <a:r>
            <a:rPr lang="en-US"/>
            <a:t>Human Health</a:t>
          </a:r>
        </a:p>
      </dgm:t>
    </dgm:pt>
    <dgm:pt modelId="{ABC1C21D-76C0-4758-81FC-0804A62805A5}" type="parTrans" cxnId="{07C3B47F-DF1F-44A8-922B-6A969F1AC653}">
      <dgm:prSet/>
      <dgm:spPr/>
      <dgm:t>
        <a:bodyPr/>
        <a:lstStyle/>
        <a:p>
          <a:endParaRPr lang="en-US"/>
        </a:p>
      </dgm:t>
    </dgm:pt>
    <dgm:pt modelId="{EEEB9FD1-395C-41D6-87C9-CAF9A85077C7}" type="sibTrans" cxnId="{07C3B47F-DF1F-44A8-922B-6A969F1AC653}">
      <dgm:prSet/>
      <dgm:spPr/>
      <dgm:t>
        <a:bodyPr/>
        <a:lstStyle/>
        <a:p>
          <a:endParaRPr lang="en-US"/>
        </a:p>
      </dgm:t>
    </dgm:pt>
    <dgm:pt modelId="{7E191E12-57AC-4292-B4C4-B020FB4AF40F}">
      <dgm:prSet phldrT="[Text]"/>
      <dgm:spPr>
        <a:solidFill>
          <a:srgbClr val="7030A0"/>
        </a:solidFill>
      </dgm:spPr>
      <dgm:t>
        <a:bodyPr/>
        <a:lstStyle/>
        <a:p>
          <a:r>
            <a:rPr lang="en-US"/>
            <a:t>Determining Risk</a:t>
          </a:r>
        </a:p>
      </dgm:t>
    </dgm:pt>
    <dgm:pt modelId="{12E9C939-F341-4FC9-8BAB-B7EB9DB9AAF6}" type="parTrans" cxnId="{AE5791AB-13E2-4950-A76B-14CF638FD4F6}">
      <dgm:prSet/>
      <dgm:spPr/>
      <dgm:t>
        <a:bodyPr/>
        <a:lstStyle/>
        <a:p>
          <a:endParaRPr lang="en-US"/>
        </a:p>
      </dgm:t>
    </dgm:pt>
    <dgm:pt modelId="{4AD10BAA-0F8F-44E7-9842-F40403CDD41A}" type="sibTrans" cxnId="{AE5791AB-13E2-4950-A76B-14CF638FD4F6}">
      <dgm:prSet/>
      <dgm:spPr/>
      <dgm:t>
        <a:bodyPr/>
        <a:lstStyle/>
        <a:p>
          <a:endParaRPr lang="en-US"/>
        </a:p>
      </dgm:t>
    </dgm:pt>
    <dgm:pt modelId="{5776135C-E0D7-4DBF-AB3C-777AAABD8BE5}">
      <dgm:prSet/>
      <dgm:spPr/>
      <dgm:t>
        <a:bodyPr/>
        <a:lstStyle/>
        <a:p>
          <a:r>
            <a:rPr lang="en-US"/>
            <a:t>Environmental Fate</a:t>
          </a:r>
        </a:p>
      </dgm:t>
    </dgm:pt>
    <dgm:pt modelId="{5DC97CF4-CE5B-4C60-8D51-CE06C3A65B4A}" type="parTrans" cxnId="{30CC3E8F-0236-4BFD-825D-55EA1C5EF4BC}">
      <dgm:prSet/>
      <dgm:spPr/>
      <dgm:t>
        <a:bodyPr/>
        <a:lstStyle/>
        <a:p>
          <a:endParaRPr lang="en-US"/>
        </a:p>
      </dgm:t>
    </dgm:pt>
    <dgm:pt modelId="{6309E0EB-FF9B-4851-8186-0471E0245D10}" type="sibTrans" cxnId="{30CC3E8F-0236-4BFD-825D-55EA1C5EF4BC}">
      <dgm:prSet/>
      <dgm:spPr/>
      <dgm:t>
        <a:bodyPr/>
        <a:lstStyle/>
        <a:p>
          <a:endParaRPr lang="en-US"/>
        </a:p>
      </dgm:t>
    </dgm:pt>
    <dgm:pt modelId="{1649D929-0875-48D5-B9BE-FB3C82869B06}">
      <dgm:prSet/>
      <dgm:spPr/>
      <dgm:t>
        <a:bodyPr/>
        <a:lstStyle/>
        <a:p>
          <a:r>
            <a:rPr lang="en-US"/>
            <a:t>Environmental Release</a:t>
          </a:r>
        </a:p>
      </dgm:t>
    </dgm:pt>
    <dgm:pt modelId="{E407EEC3-FBF1-4D8C-ACFA-988AB661A915}" type="parTrans" cxnId="{C0156D94-B16B-4BA2-966B-A288D5415A4B}">
      <dgm:prSet/>
      <dgm:spPr/>
      <dgm:t>
        <a:bodyPr/>
        <a:lstStyle/>
        <a:p>
          <a:endParaRPr lang="en-US"/>
        </a:p>
      </dgm:t>
    </dgm:pt>
    <dgm:pt modelId="{44E91290-069C-43D6-8F30-F4811E8DA1ED}" type="sibTrans" cxnId="{C0156D94-B16B-4BA2-966B-A288D5415A4B}">
      <dgm:prSet/>
      <dgm:spPr/>
      <dgm:t>
        <a:bodyPr/>
        <a:lstStyle/>
        <a:p>
          <a:endParaRPr lang="en-US"/>
        </a:p>
      </dgm:t>
    </dgm:pt>
    <dgm:pt modelId="{F0C59457-2775-4FEE-8741-C8D6A5F5CFA5}">
      <dgm:prSet/>
      <dgm:spPr/>
      <dgm:t>
        <a:bodyPr/>
        <a:lstStyle/>
        <a:p>
          <a:r>
            <a:rPr lang="en-US"/>
            <a:t>General Population</a:t>
          </a:r>
        </a:p>
      </dgm:t>
    </dgm:pt>
    <dgm:pt modelId="{E7B49E12-2E71-4642-B906-3C493F17A30E}" type="parTrans" cxnId="{05C15CE4-29E6-4375-B9DF-9CC54D3F418A}">
      <dgm:prSet/>
      <dgm:spPr/>
      <dgm:t>
        <a:bodyPr/>
        <a:lstStyle/>
        <a:p>
          <a:endParaRPr lang="en-US"/>
        </a:p>
      </dgm:t>
    </dgm:pt>
    <dgm:pt modelId="{33A1CE8A-EDE3-4F53-96A8-16E56CD98109}" type="sibTrans" cxnId="{05C15CE4-29E6-4375-B9DF-9CC54D3F418A}">
      <dgm:prSet/>
      <dgm:spPr/>
      <dgm:t>
        <a:bodyPr/>
        <a:lstStyle/>
        <a:p>
          <a:endParaRPr lang="en-US"/>
        </a:p>
      </dgm:t>
    </dgm:pt>
    <dgm:pt modelId="{2226CEA2-4A58-4929-99B7-8C931EF6D39C}">
      <dgm:prSet/>
      <dgm:spPr/>
      <dgm:t>
        <a:bodyPr/>
        <a:lstStyle/>
        <a:p>
          <a:r>
            <a:rPr lang="en-US"/>
            <a:t>Consumers</a:t>
          </a:r>
        </a:p>
      </dgm:t>
    </dgm:pt>
    <dgm:pt modelId="{EE3CAF42-A9B7-4C43-AD0A-8E27C343A441}" type="parTrans" cxnId="{802DAFA9-5C18-4C65-9317-68ED3AEB2A50}">
      <dgm:prSet/>
      <dgm:spPr/>
      <dgm:t>
        <a:bodyPr/>
        <a:lstStyle/>
        <a:p>
          <a:endParaRPr lang="en-US"/>
        </a:p>
      </dgm:t>
    </dgm:pt>
    <dgm:pt modelId="{72844AA3-D61A-4BB3-BB6B-3A5A96193DCA}" type="sibTrans" cxnId="{802DAFA9-5C18-4C65-9317-68ED3AEB2A50}">
      <dgm:prSet/>
      <dgm:spPr/>
      <dgm:t>
        <a:bodyPr/>
        <a:lstStyle/>
        <a:p>
          <a:endParaRPr lang="en-US"/>
        </a:p>
      </dgm:t>
    </dgm:pt>
    <dgm:pt modelId="{29822F7C-345E-4C15-BE65-18C236C17498}">
      <dgm:prSet/>
      <dgm:spPr/>
      <dgm:t>
        <a:bodyPr/>
        <a:lstStyle/>
        <a:p>
          <a:r>
            <a:rPr lang="en-US"/>
            <a:t>Environmental Organisms</a:t>
          </a:r>
        </a:p>
      </dgm:t>
    </dgm:pt>
    <dgm:pt modelId="{BF2207FB-6973-49B3-BC3F-BE00BEAA5C88}" type="parTrans" cxnId="{6CC331D8-930D-40B5-9681-8E2440785351}">
      <dgm:prSet/>
      <dgm:spPr/>
      <dgm:t>
        <a:bodyPr/>
        <a:lstStyle/>
        <a:p>
          <a:endParaRPr lang="en-US"/>
        </a:p>
      </dgm:t>
    </dgm:pt>
    <dgm:pt modelId="{9E616042-E8B9-45FC-8AE1-6083A6E1A224}" type="sibTrans" cxnId="{6CC331D8-930D-40B5-9681-8E2440785351}">
      <dgm:prSet/>
      <dgm:spPr/>
      <dgm:t>
        <a:bodyPr/>
        <a:lstStyle/>
        <a:p>
          <a:endParaRPr lang="en-US"/>
        </a:p>
      </dgm:t>
    </dgm:pt>
    <dgm:pt modelId="{35E0CD45-9E5B-47F5-856E-4A237C33DCF8}">
      <dgm:prSet/>
      <dgm:spPr/>
      <dgm:t>
        <a:bodyPr/>
        <a:lstStyle/>
        <a:p>
          <a:r>
            <a:rPr lang="en-US"/>
            <a:t>Environmental Organisms</a:t>
          </a:r>
        </a:p>
      </dgm:t>
    </dgm:pt>
    <dgm:pt modelId="{CE26A4BF-A663-4A06-A665-F489C1AB4B82}" type="parTrans" cxnId="{E0955B1B-3555-4BE4-BACE-7DF46337F111}">
      <dgm:prSet/>
      <dgm:spPr/>
      <dgm:t>
        <a:bodyPr/>
        <a:lstStyle/>
        <a:p>
          <a:endParaRPr lang="en-US"/>
        </a:p>
      </dgm:t>
    </dgm:pt>
    <dgm:pt modelId="{4ABC7A6E-4CB5-4E0E-942C-0FBFAD85AEB1}" type="sibTrans" cxnId="{E0955B1B-3555-4BE4-BACE-7DF46337F111}">
      <dgm:prSet/>
      <dgm:spPr/>
      <dgm:t>
        <a:bodyPr/>
        <a:lstStyle/>
        <a:p>
          <a:endParaRPr lang="en-US"/>
        </a:p>
      </dgm:t>
    </dgm:pt>
    <dgm:pt modelId="{1F4F30E3-9F79-4385-8727-0C407F97D03D}" type="pres">
      <dgm:prSet presAssocID="{75D07B3B-8C78-45FB-8E37-C0D7C7B07FC2}" presName="Name0" presStyleCnt="0">
        <dgm:presLayoutVars>
          <dgm:chMax val="5"/>
          <dgm:chPref val="5"/>
          <dgm:dir/>
          <dgm:animLvl val="lvl"/>
        </dgm:presLayoutVars>
      </dgm:prSet>
      <dgm:spPr/>
    </dgm:pt>
    <dgm:pt modelId="{51D70C6A-606F-4264-8284-C8013DB17206}" type="pres">
      <dgm:prSet presAssocID="{5411B732-2685-48CC-9BB9-895C05AE2478}" presName="parentText1" presStyleLbl="node1" presStyleIdx="0" presStyleCnt="4">
        <dgm:presLayoutVars>
          <dgm:chMax/>
          <dgm:chPref val="3"/>
          <dgm:bulletEnabled val="1"/>
        </dgm:presLayoutVars>
      </dgm:prSet>
      <dgm:spPr/>
    </dgm:pt>
    <dgm:pt modelId="{BC28D4DC-D6DD-4CD0-8ECA-34D9E9CB8985}" type="pres">
      <dgm:prSet presAssocID="{5411B732-2685-48CC-9BB9-895C05AE2478}" presName="childText1" presStyleLbl="solidAlignAcc1" presStyleIdx="0" presStyleCnt="3">
        <dgm:presLayoutVars>
          <dgm:chMax val="0"/>
          <dgm:chPref val="0"/>
          <dgm:bulletEnabled val="1"/>
        </dgm:presLayoutVars>
      </dgm:prSet>
      <dgm:spPr/>
    </dgm:pt>
    <dgm:pt modelId="{9C96C03C-EC07-4166-A2D4-398BAAD8DFCD}" type="pres">
      <dgm:prSet presAssocID="{14F4ED75-A974-4B49-94D8-59089533DFB9}" presName="parentText2" presStyleLbl="node1" presStyleIdx="1" presStyleCnt="4">
        <dgm:presLayoutVars>
          <dgm:chMax/>
          <dgm:chPref val="3"/>
          <dgm:bulletEnabled val="1"/>
        </dgm:presLayoutVars>
      </dgm:prSet>
      <dgm:spPr/>
    </dgm:pt>
    <dgm:pt modelId="{0DF8E9D0-688A-4BBF-9E2D-9F4BEA8D40E3}" type="pres">
      <dgm:prSet presAssocID="{14F4ED75-A974-4B49-94D8-59089533DFB9}" presName="childText2" presStyleLbl="solidAlignAcc1" presStyleIdx="1" presStyleCnt="3">
        <dgm:presLayoutVars>
          <dgm:chMax val="0"/>
          <dgm:chPref val="0"/>
          <dgm:bulletEnabled val="1"/>
        </dgm:presLayoutVars>
      </dgm:prSet>
      <dgm:spPr/>
    </dgm:pt>
    <dgm:pt modelId="{BB4BF847-70EB-4FF2-AAF0-8DCE01FBFE84}" type="pres">
      <dgm:prSet presAssocID="{8DC42A02-3276-421A-B765-27250CCFA80D}" presName="parentText3" presStyleLbl="node1" presStyleIdx="2" presStyleCnt="4">
        <dgm:presLayoutVars>
          <dgm:chMax/>
          <dgm:chPref val="3"/>
          <dgm:bulletEnabled val="1"/>
        </dgm:presLayoutVars>
      </dgm:prSet>
      <dgm:spPr/>
    </dgm:pt>
    <dgm:pt modelId="{A1856F47-A622-43EF-9F78-BB308B04B531}" type="pres">
      <dgm:prSet presAssocID="{8DC42A02-3276-421A-B765-27250CCFA80D}" presName="childText3" presStyleLbl="solidAlignAcc1" presStyleIdx="2" presStyleCnt="3">
        <dgm:presLayoutVars>
          <dgm:chMax val="0"/>
          <dgm:chPref val="0"/>
          <dgm:bulletEnabled val="1"/>
        </dgm:presLayoutVars>
      </dgm:prSet>
      <dgm:spPr/>
    </dgm:pt>
    <dgm:pt modelId="{0B0A6200-E526-4428-90BA-D5147D8B9F85}" type="pres">
      <dgm:prSet presAssocID="{7E191E12-57AC-4292-B4C4-B020FB4AF40F}" presName="parentText4" presStyleLbl="node1" presStyleIdx="3" presStyleCnt="4">
        <dgm:presLayoutVars>
          <dgm:chMax/>
          <dgm:chPref val="3"/>
          <dgm:bulletEnabled val="1"/>
        </dgm:presLayoutVars>
      </dgm:prSet>
      <dgm:spPr/>
    </dgm:pt>
  </dgm:ptLst>
  <dgm:cxnLst>
    <dgm:cxn modelId="{120D7B1A-DEEF-4F95-BD2D-D241D2E8BD21}" type="presOf" srcId="{5776135C-E0D7-4DBF-AB3C-777AAABD8BE5}" destId="{BC28D4DC-D6DD-4CD0-8ECA-34D9E9CB8985}" srcOrd="0" destOrd="1" presId="urn:microsoft.com/office/officeart/2009/3/layout/IncreasingArrowsProcess"/>
    <dgm:cxn modelId="{E0955B1B-3555-4BE4-BACE-7DF46337F111}" srcId="{8DC42A02-3276-421A-B765-27250CCFA80D}" destId="{35E0CD45-9E5B-47F5-856E-4A237C33DCF8}" srcOrd="1" destOrd="0" parTransId="{CE26A4BF-A663-4A06-A665-F489C1AB4B82}" sibTransId="{4ABC7A6E-4CB5-4E0E-942C-0FBFAD85AEB1}"/>
    <dgm:cxn modelId="{87DB4B24-58DD-423B-B032-F074C5A51213}" type="presOf" srcId="{1649D929-0875-48D5-B9BE-FB3C82869B06}" destId="{BC28D4DC-D6DD-4CD0-8ECA-34D9E9CB8985}" srcOrd="0" destOrd="2" presId="urn:microsoft.com/office/officeart/2009/3/layout/IncreasingArrowsProcess"/>
    <dgm:cxn modelId="{D8896C2C-0CC1-4BD0-B6D0-3E0B8524CED2}" type="presOf" srcId="{8DC42A02-3276-421A-B765-27250CCFA80D}" destId="{BB4BF847-70EB-4FF2-AAF0-8DCE01FBFE84}" srcOrd="0" destOrd="0" presId="urn:microsoft.com/office/officeart/2009/3/layout/IncreasingArrowsProcess"/>
    <dgm:cxn modelId="{CC27A139-632C-4988-933C-C900FBCDD0AC}" srcId="{75D07B3B-8C78-45FB-8E37-C0D7C7B07FC2}" destId="{5411B732-2685-48CC-9BB9-895C05AE2478}" srcOrd="0" destOrd="0" parTransId="{D77758F3-9466-468A-990E-EDF48DB7992B}" sibTransId="{63AAF14F-8DBB-483B-A4DD-F06F4173B9DE}"/>
    <dgm:cxn modelId="{3CB20E3C-2BCD-4290-B67F-B65BF75EEB2A}" type="presOf" srcId="{14F4ED75-A974-4B49-94D8-59089533DFB9}" destId="{9C96C03C-EC07-4166-A2D4-398BAAD8DFCD}" srcOrd="0" destOrd="0" presId="urn:microsoft.com/office/officeart/2009/3/layout/IncreasingArrowsProcess"/>
    <dgm:cxn modelId="{2F181D5F-9401-4D2B-8FD7-9107915F2348}" type="presOf" srcId="{5411B732-2685-48CC-9BB9-895C05AE2478}" destId="{51D70C6A-606F-4264-8284-C8013DB17206}" srcOrd="0" destOrd="0" presId="urn:microsoft.com/office/officeart/2009/3/layout/IncreasingArrowsProcess"/>
    <dgm:cxn modelId="{ED0F296A-4A6B-42E1-91E0-C11D7FC765B5}" srcId="{75D07B3B-8C78-45FB-8E37-C0D7C7B07FC2}" destId="{8DC42A02-3276-421A-B765-27250CCFA80D}" srcOrd="2" destOrd="0" parTransId="{C8E62CC1-1854-413E-8BE2-7ECA2832A100}" sibTransId="{AF8CD5A1-3968-4CA8-B311-52509E60CF6E}"/>
    <dgm:cxn modelId="{4A52756A-8E7A-45DC-9189-AF9DBD383EA2}" type="presOf" srcId="{35E0CD45-9E5B-47F5-856E-4A237C33DCF8}" destId="{A1856F47-A622-43EF-9F78-BB308B04B531}" srcOrd="0" destOrd="1" presId="urn:microsoft.com/office/officeart/2009/3/layout/IncreasingArrowsProcess"/>
    <dgm:cxn modelId="{4A117B51-C899-4C1A-A400-46AB9255C944}" srcId="{75D07B3B-8C78-45FB-8E37-C0D7C7B07FC2}" destId="{14F4ED75-A974-4B49-94D8-59089533DFB9}" srcOrd="1" destOrd="0" parTransId="{D5150200-212D-4258-B75C-108793F8F01F}" sibTransId="{6CA0C061-C52B-4BF9-97C6-E8CCF1A748CE}"/>
    <dgm:cxn modelId="{07C3B47F-DF1F-44A8-922B-6A969F1AC653}" srcId="{8DC42A02-3276-421A-B765-27250CCFA80D}" destId="{8897937C-DFB1-4035-B610-F555B986D151}" srcOrd="0" destOrd="0" parTransId="{ABC1C21D-76C0-4758-81FC-0804A62805A5}" sibTransId="{EEEB9FD1-395C-41D6-87C9-CAF9A85077C7}"/>
    <dgm:cxn modelId="{E1198F8A-8F51-4E31-8BFC-6CD3468D255A}" srcId="{5411B732-2685-48CC-9BB9-895C05AE2478}" destId="{1FC913FF-C0C5-4881-88B9-ED815F906E2F}" srcOrd="0" destOrd="0" parTransId="{8305C9BE-CE73-4711-8930-A6F7B8C0A2E6}" sibTransId="{F6C45D35-F5F1-4514-849B-D82E53C95FE9}"/>
    <dgm:cxn modelId="{30CC3E8F-0236-4BFD-825D-55EA1C5EF4BC}" srcId="{5411B732-2685-48CC-9BB9-895C05AE2478}" destId="{5776135C-E0D7-4DBF-AB3C-777AAABD8BE5}" srcOrd="1" destOrd="0" parTransId="{5DC97CF4-CE5B-4C60-8D51-CE06C3A65B4A}" sibTransId="{6309E0EB-FF9B-4851-8186-0471E0245D10}"/>
    <dgm:cxn modelId="{B0214B94-154F-4346-861D-3C6D02D00CCF}" type="presOf" srcId="{1FC913FF-C0C5-4881-88B9-ED815F906E2F}" destId="{BC28D4DC-D6DD-4CD0-8ECA-34D9E9CB8985}" srcOrd="0" destOrd="0" presId="urn:microsoft.com/office/officeart/2009/3/layout/IncreasingArrowsProcess"/>
    <dgm:cxn modelId="{C0156D94-B16B-4BA2-966B-A288D5415A4B}" srcId="{5411B732-2685-48CC-9BB9-895C05AE2478}" destId="{1649D929-0875-48D5-B9BE-FB3C82869B06}" srcOrd="2" destOrd="0" parTransId="{E407EEC3-FBF1-4D8C-ACFA-988AB661A915}" sibTransId="{44E91290-069C-43D6-8F30-F4811E8DA1ED}"/>
    <dgm:cxn modelId="{00FF929E-9ACE-4540-B642-186762293E6B}" srcId="{14F4ED75-A974-4B49-94D8-59089533DFB9}" destId="{937B8743-CD69-4AF9-9CF9-34B27C775092}" srcOrd="0" destOrd="0" parTransId="{DF2BF4CC-14D1-4AED-8DE3-54D703327772}" sibTransId="{E310306E-9BD8-4512-A9D0-62EF3527AACA}"/>
    <dgm:cxn modelId="{802DAFA9-5C18-4C65-9317-68ED3AEB2A50}" srcId="{14F4ED75-A974-4B49-94D8-59089533DFB9}" destId="{2226CEA2-4A58-4929-99B7-8C931EF6D39C}" srcOrd="2" destOrd="0" parTransId="{EE3CAF42-A9B7-4C43-AD0A-8E27C343A441}" sibTransId="{72844AA3-D61A-4BB3-BB6B-3A5A96193DCA}"/>
    <dgm:cxn modelId="{AE5791AB-13E2-4950-A76B-14CF638FD4F6}" srcId="{75D07B3B-8C78-45FB-8E37-C0D7C7B07FC2}" destId="{7E191E12-57AC-4292-B4C4-B020FB4AF40F}" srcOrd="3" destOrd="0" parTransId="{12E9C939-F341-4FC9-8BAB-B7EB9DB9AAF6}" sibTransId="{4AD10BAA-0F8F-44E7-9842-F40403CDD41A}"/>
    <dgm:cxn modelId="{162068BE-3608-44A8-B6A0-92C45E55D831}" type="presOf" srcId="{8897937C-DFB1-4035-B610-F555B986D151}" destId="{A1856F47-A622-43EF-9F78-BB308B04B531}" srcOrd="0" destOrd="0" presId="urn:microsoft.com/office/officeart/2009/3/layout/IncreasingArrowsProcess"/>
    <dgm:cxn modelId="{8FB553BE-CF85-48FE-9BFF-9145DDA6F97A}" type="presOf" srcId="{75D07B3B-8C78-45FB-8E37-C0D7C7B07FC2}" destId="{1F4F30E3-9F79-4385-8727-0C407F97D03D}" srcOrd="0" destOrd="0" presId="urn:microsoft.com/office/officeart/2009/3/layout/IncreasingArrowsProcess"/>
    <dgm:cxn modelId="{590C96C2-08E3-4B9C-AB3A-6B1632B94209}" type="presOf" srcId="{2226CEA2-4A58-4929-99B7-8C931EF6D39C}" destId="{0DF8E9D0-688A-4BBF-9E2D-9F4BEA8D40E3}" srcOrd="0" destOrd="2" presId="urn:microsoft.com/office/officeart/2009/3/layout/IncreasingArrowsProcess"/>
    <dgm:cxn modelId="{2F0560CE-DF77-48C5-913B-75002ADA0E93}" type="presOf" srcId="{7E191E12-57AC-4292-B4C4-B020FB4AF40F}" destId="{0B0A6200-E526-4428-90BA-D5147D8B9F85}" srcOrd="0" destOrd="0" presId="urn:microsoft.com/office/officeart/2009/3/layout/IncreasingArrowsProcess"/>
    <dgm:cxn modelId="{6CC331D8-930D-40B5-9681-8E2440785351}" srcId="{14F4ED75-A974-4B49-94D8-59089533DFB9}" destId="{29822F7C-345E-4C15-BE65-18C236C17498}" srcOrd="3" destOrd="0" parTransId="{BF2207FB-6973-49B3-BC3F-BE00BEAA5C88}" sibTransId="{9E616042-E8B9-45FC-8AE1-6083A6E1A224}"/>
    <dgm:cxn modelId="{1956B6DB-643F-4C40-A53D-FBF91EADA5E1}" type="presOf" srcId="{937B8743-CD69-4AF9-9CF9-34B27C775092}" destId="{0DF8E9D0-688A-4BBF-9E2D-9F4BEA8D40E3}" srcOrd="0" destOrd="0" presId="urn:microsoft.com/office/officeart/2009/3/layout/IncreasingArrowsProcess"/>
    <dgm:cxn modelId="{05C15CE4-29E6-4375-B9DF-9CC54D3F418A}" srcId="{14F4ED75-A974-4B49-94D8-59089533DFB9}" destId="{F0C59457-2775-4FEE-8741-C8D6A5F5CFA5}" srcOrd="1" destOrd="0" parTransId="{E7B49E12-2E71-4642-B906-3C493F17A30E}" sibTransId="{33A1CE8A-EDE3-4F53-96A8-16E56CD98109}"/>
    <dgm:cxn modelId="{7AD144EE-0E6B-4B44-AB41-7673C3E4BB48}" type="presOf" srcId="{29822F7C-345E-4C15-BE65-18C236C17498}" destId="{0DF8E9D0-688A-4BBF-9E2D-9F4BEA8D40E3}" srcOrd="0" destOrd="3" presId="urn:microsoft.com/office/officeart/2009/3/layout/IncreasingArrowsProcess"/>
    <dgm:cxn modelId="{51287FF4-D2EB-4313-8215-5050C6B5DDFB}" type="presOf" srcId="{F0C59457-2775-4FEE-8741-C8D6A5F5CFA5}" destId="{0DF8E9D0-688A-4BBF-9E2D-9F4BEA8D40E3}" srcOrd="0" destOrd="1" presId="urn:microsoft.com/office/officeart/2009/3/layout/IncreasingArrowsProcess"/>
    <dgm:cxn modelId="{4131DE5B-A03D-474B-BC4F-039059DDA4C6}" type="presParOf" srcId="{1F4F30E3-9F79-4385-8727-0C407F97D03D}" destId="{51D70C6A-606F-4264-8284-C8013DB17206}" srcOrd="0" destOrd="0" presId="urn:microsoft.com/office/officeart/2009/3/layout/IncreasingArrowsProcess"/>
    <dgm:cxn modelId="{4A0595AB-85EA-4D7F-8629-0005F01D85F2}" type="presParOf" srcId="{1F4F30E3-9F79-4385-8727-0C407F97D03D}" destId="{BC28D4DC-D6DD-4CD0-8ECA-34D9E9CB8985}" srcOrd="1" destOrd="0" presId="urn:microsoft.com/office/officeart/2009/3/layout/IncreasingArrowsProcess"/>
    <dgm:cxn modelId="{C5714458-8A86-4083-8197-DD1D5046009F}" type="presParOf" srcId="{1F4F30E3-9F79-4385-8727-0C407F97D03D}" destId="{9C96C03C-EC07-4166-A2D4-398BAAD8DFCD}" srcOrd="2" destOrd="0" presId="urn:microsoft.com/office/officeart/2009/3/layout/IncreasingArrowsProcess"/>
    <dgm:cxn modelId="{1E24EADC-4D7F-41C9-9BCA-DCF9205E25B5}" type="presParOf" srcId="{1F4F30E3-9F79-4385-8727-0C407F97D03D}" destId="{0DF8E9D0-688A-4BBF-9E2D-9F4BEA8D40E3}" srcOrd="3" destOrd="0" presId="urn:microsoft.com/office/officeart/2009/3/layout/IncreasingArrowsProcess"/>
    <dgm:cxn modelId="{6D39EDD3-FD70-4A2F-8C69-6D3BF9BDBE79}" type="presParOf" srcId="{1F4F30E3-9F79-4385-8727-0C407F97D03D}" destId="{BB4BF847-70EB-4FF2-AAF0-8DCE01FBFE84}" srcOrd="4" destOrd="0" presId="urn:microsoft.com/office/officeart/2009/3/layout/IncreasingArrowsProcess"/>
    <dgm:cxn modelId="{F37252B2-7052-4140-8B98-9CFAEE947E45}" type="presParOf" srcId="{1F4F30E3-9F79-4385-8727-0C407F97D03D}" destId="{A1856F47-A622-43EF-9F78-BB308B04B531}" srcOrd="5" destOrd="0" presId="urn:microsoft.com/office/officeart/2009/3/layout/IncreasingArrowsProcess"/>
    <dgm:cxn modelId="{29763DC9-EE80-44E8-8FFC-58520B14A764}" type="presParOf" srcId="{1F4F30E3-9F79-4385-8727-0C407F97D03D}" destId="{0B0A6200-E526-4428-90BA-D5147D8B9F85}" srcOrd="6"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9B278A-89B6-4231-8FA5-91EE3D721B6A}"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11A2CD4D-E35B-4DB3-B8BB-C2BD3493E286}">
      <dgm:prSet custT="1"/>
      <dgm:spPr/>
      <dgm:t>
        <a:bodyPr/>
        <a:lstStyle/>
        <a:p>
          <a:pPr algn="l"/>
          <a:r>
            <a:rPr lang="en-US" sz="1500" b="1" dirty="0">
              <a:solidFill>
                <a:schemeClr val="tx1"/>
              </a:solidFill>
            </a:rPr>
            <a:t>Presents an Unreasonable Risk</a:t>
          </a:r>
        </a:p>
        <a:p>
          <a:pPr algn="l"/>
          <a:r>
            <a:rPr lang="en-US" sz="1500" dirty="0"/>
            <a:t>- Section 5(f) order: Restriction /prohibition of manufacturing, processing, or distribution</a:t>
          </a:r>
        </a:p>
        <a:p>
          <a:pPr algn="l"/>
          <a:r>
            <a:rPr lang="en-US" sz="1500" dirty="0"/>
            <a:t>- Section 6(a) Proposed Rule: Restriction/ prohibition of manufacturing, processing, distribution, or disposal</a:t>
          </a:r>
        </a:p>
      </dgm:t>
    </dgm:pt>
    <dgm:pt modelId="{D4F1D331-0F53-4936-AF5C-52C7E8F97841}" type="parTrans" cxnId="{07A25165-68FA-4D98-A7D1-25909CE1FB78}">
      <dgm:prSet/>
      <dgm:spPr/>
      <dgm:t>
        <a:bodyPr/>
        <a:lstStyle/>
        <a:p>
          <a:endParaRPr lang="en-US" sz="1500"/>
        </a:p>
      </dgm:t>
    </dgm:pt>
    <dgm:pt modelId="{EE38928A-45BC-4182-B502-8DA6AD44EA39}" type="sibTrans" cxnId="{07A25165-68FA-4D98-A7D1-25909CE1FB78}">
      <dgm:prSet/>
      <dgm:spPr/>
      <dgm:t>
        <a:bodyPr/>
        <a:lstStyle/>
        <a:p>
          <a:endParaRPr lang="en-US" sz="1500"/>
        </a:p>
      </dgm:t>
    </dgm:pt>
    <dgm:pt modelId="{E6ABC546-887F-4B68-804E-457B827D6011}">
      <dgm:prSet custT="1"/>
      <dgm:spPr/>
      <dgm:t>
        <a:bodyPr/>
        <a:lstStyle/>
        <a:p>
          <a:pPr algn="l"/>
          <a:r>
            <a:rPr lang="en-US" sz="1500" b="1" dirty="0">
              <a:solidFill>
                <a:schemeClr val="tx1"/>
              </a:solidFill>
            </a:rPr>
            <a:t>Not Likely </a:t>
          </a:r>
          <a:r>
            <a:rPr lang="en-US" sz="1500" dirty="0">
              <a:solidFill>
                <a:schemeClr val="tx1"/>
              </a:solidFill>
            </a:rPr>
            <a:t>to present an unreasonable risk</a:t>
          </a:r>
        </a:p>
        <a:p>
          <a:pPr algn="l"/>
          <a:r>
            <a:rPr lang="en-US" sz="1500" dirty="0"/>
            <a:t>- Determination Documents     </a:t>
          </a:r>
        </a:p>
        <a:p>
          <a:pPr algn="l"/>
          <a:r>
            <a:rPr lang="en-US" sz="1500" dirty="0"/>
            <a:t>- non-5(e) SNUR </a:t>
          </a:r>
        </a:p>
      </dgm:t>
    </dgm:pt>
    <dgm:pt modelId="{350C4767-180D-44B6-982E-D341981B3FA0}" type="parTrans" cxnId="{20CA32D9-94FB-4EF6-8AE0-46CF7281FCF8}">
      <dgm:prSet/>
      <dgm:spPr/>
      <dgm:t>
        <a:bodyPr/>
        <a:lstStyle/>
        <a:p>
          <a:endParaRPr lang="en-US" sz="1500"/>
        </a:p>
      </dgm:t>
    </dgm:pt>
    <dgm:pt modelId="{715F7C33-EFA8-44A2-A9C0-E4FC8444CB27}" type="sibTrans" cxnId="{20CA32D9-94FB-4EF6-8AE0-46CF7281FCF8}">
      <dgm:prSet/>
      <dgm:spPr/>
      <dgm:t>
        <a:bodyPr/>
        <a:lstStyle/>
        <a:p>
          <a:endParaRPr lang="en-US" sz="1500"/>
        </a:p>
      </dgm:t>
    </dgm:pt>
    <dgm:pt modelId="{DEE59DA9-C3C4-8149-B569-1E729ECDF8E6}">
      <dgm:prSet custT="1"/>
      <dgm:spPr/>
      <dgm:t>
        <a:bodyPr/>
        <a:lstStyle/>
        <a:p>
          <a:pPr algn="l"/>
          <a:r>
            <a:rPr lang="en-US" sz="1500" b="1" dirty="0">
              <a:solidFill>
                <a:schemeClr val="tx1"/>
              </a:solidFill>
            </a:rPr>
            <a:t>Information is insufficient </a:t>
          </a:r>
          <a:r>
            <a:rPr lang="en-US" sz="1500" b="0" dirty="0">
              <a:solidFill>
                <a:schemeClr val="tx1"/>
              </a:solidFill>
            </a:rPr>
            <a:t>to permit a reasoned evaluation of the risk</a:t>
          </a:r>
        </a:p>
        <a:p>
          <a:pPr algn="l"/>
          <a:r>
            <a:rPr lang="en-US" sz="1500" dirty="0"/>
            <a:t>- Section 5(e) – regulation pending more information</a:t>
          </a:r>
        </a:p>
        <a:p>
          <a:pPr algn="l"/>
          <a:r>
            <a:rPr lang="en-US" sz="1500" dirty="0"/>
            <a:t>- Section 5(e) order </a:t>
          </a:r>
        </a:p>
      </dgm:t>
    </dgm:pt>
    <dgm:pt modelId="{2718B138-BB44-D947-A8CB-B7713EC5C7A5}" type="parTrans" cxnId="{7C203A1B-3670-D54A-9922-DBCC491C558A}">
      <dgm:prSet/>
      <dgm:spPr/>
      <dgm:t>
        <a:bodyPr/>
        <a:lstStyle/>
        <a:p>
          <a:endParaRPr lang="en-US" sz="1500"/>
        </a:p>
      </dgm:t>
    </dgm:pt>
    <dgm:pt modelId="{7144C5C2-C334-1C4C-A460-8CD0C969FC4D}" type="sibTrans" cxnId="{7C203A1B-3670-D54A-9922-DBCC491C558A}">
      <dgm:prSet/>
      <dgm:spPr/>
      <dgm:t>
        <a:bodyPr/>
        <a:lstStyle/>
        <a:p>
          <a:endParaRPr lang="en-US" sz="1500"/>
        </a:p>
      </dgm:t>
    </dgm:pt>
    <dgm:pt modelId="{427FEE9E-E97A-D140-9E2B-EA7D1B50CB4D}">
      <dgm:prSet custT="1"/>
      <dgm:spPr/>
      <dgm:t>
        <a:bodyPr/>
        <a:lstStyle/>
        <a:p>
          <a:pPr algn="l"/>
          <a:r>
            <a:rPr lang="en-US" sz="1500" b="1" dirty="0">
              <a:solidFill>
                <a:schemeClr val="tx1"/>
              </a:solidFill>
            </a:rPr>
            <a:t>Insufficient information </a:t>
          </a:r>
          <a:r>
            <a:rPr lang="en-US" sz="1500" b="0" dirty="0">
              <a:solidFill>
                <a:schemeClr val="tx1"/>
              </a:solidFill>
            </a:rPr>
            <a:t>to permit a reasoned evaluation and </a:t>
          </a:r>
          <a:r>
            <a:rPr lang="en-US" sz="1500" b="1" dirty="0">
              <a:solidFill>
                <a:schemeClr val="tx1"/>
              </a:solidFill>
            </a:rPr>
            <a:t>may present unreasonable risk</a:t>
          </a:r>
        </a:p>
        <a:p>
          <a:pPr algn="l"/>
          <a:r>
            <a:rPr lang="en-US" sz="1500" dirty="0"/>
            <a:t>- Determination Documents</a:t>
          </a:r>
        </a:p>
        <a:p>
          <a:pPr algn="l"/>
          <a:r>
            <a:rPr lang="en-US" sz="1500" dirty="0"/>
            <a:t>- Section 5(e) order</a:t>
          </a:r>
        </a:p>
      </dgm:t>
    </dgm:pt>
    <dgm:pt modelId="{3D2BFC61-1D5D-144C-83A0-DC00994F2EF7}" type="parTrans" cxnId="{DE1FCC86-039D-1B41-A375-0DC3EFAA61D9}">
      <dgm:prSet/>
      <dgm:spPr/>
      <dgm:t>
        <a:bodyPr/>
        <a:lstStyle/>
        <a:p>
          <a:endParaRPr lang="en-US" sz="1500"/>
        </a:p>
      </dgm:t>
    </dgm:pt>
    <dgm:pt modelId="{A5D872FA-44CA-CB4E-A950-574F0549FA7D}" type="sibTrans" cxnId="{DE1FCC86-039D-1B41-A375-0DC3EFAA61D9}">
      <dgm:prSet/>
      <dgm:spPr/>
      <dgm:t>
        <a:bodyPr/>
        <a:lstStyle/>
        <a:p>
          <a:endParaRPr lang="en-US" sz="1500"/>
        </a:p>
      </dgm:t>
    </dgm:pt>
    <dgm:pt modelId="{1DAB6230-8B8F-4A9E-9ACC-6DF61C1A1791}">
      <dgm:prSet custT="1"/>
      <dgm:spPr/>
      <dgm:t>
        <a:bodyPr/>
        <a:lstStyle/>
        <a:p>
          <a:pPr algn="l"/>
          <a:r>
            <a:rPr lang="en-US" sz="1500" b="1" dirty="0">
              <a:solidFill>
                <a:schemeClr val="tx1"/>
              </a:solidFill>
            </a:rPr>
            <a:t>Produced in substantial quantities </a:t>
          </a:r>
          <a:r>
            <a:rPr lang="en-US" sz="1500" b="0" dirty="0">
              <a:solidFill>
                <a:schemeClr val="tx1"/>
              </a:solidFill>
            </a:rPr>
            <a:t>and may reasonably be anticipated to enter the environment in substantial quantities or there may be significant or substantial human exposure</a:t>
          </a:r>
        </a:p>
        <a:p>
          <a:pPr algn="l"/>
          <a:r>
            <a:rPr lang="en-US" sz="1500" dirty="0"/>
            <a:t>-Section 5(e) order</a:t>
          </a:r>
        </a:p>
      </dgm:t>
    </dgm:pt>
    <dgm:pt modelId="{532B10F8-A0BA-4728-B990-3DFD3C33061E}" type="parTrans" cxnId="{7FC6E7D0-FA96-41D9-9B88-71D1085EDC04}">
      <dgm:prSet/>
      <dgm:spPr/>
      <dgm:t>
        <a:bodyPr/>
        <a:lstStyle/>
        <a:p>
          <a:endParaRPr lang="en-US" sz="1500"/>
        </a:p>
      </dgm:t>
    </dgm:pt>
    <dgm:pt modelId="{88FB7BCE-606E-42E6-8857-FC197C0D95D6}" type="sibTrans" cxnId="{7FC6E7D0-FA96-41D9-9B88-71D1085EDC04}">
      <dgm:prSet/>
      <dgm:spPr/>
      <dgm:t>
        <a:bodyPr/>
        <a:lstStyle/>
        <a:p>
          <a:endParaRPr lang="en-US" sz="1500"/>
        </a:p>
      </dgm:t>
    </dgm:pt>
    <dgm:pt modelId="{40520CF1-4909-459F-ACC2-74B51458CEDF}" type="pres">
      <dgm:prSet presAssocID="{0E9B278A-89B6-4231-8FA5-91EE3D721B6A}" presName="Name0" presStyleCnt="0">
        <dgm:presLayoutVars>
          <dgm:dir/>
          <dgm:resizeHandles val="exact"/>
        </dgm:presLayoutVars>
      </dgm:prSet>
      <dgm:spPr/>
    </dgm:pt>
    <dgm:pt modelId="{E4D204A7-E030-4D91-A5F6-725F514CD105}" type="pres">
      <dgm:prSet presAssocID="{11A2CD4D-E35B-4DB3-B8BB-C2BD3493E286}" presName="node" presStyleLbl="node1" presStyleIdx="0" presStyleCnt="5" custAng="0" custScaleX="115315" custLinFactNeighborX="-608" custLinFactNeighborY="0">
        <dgm:presLayoutVars>
          <dgm:bulletEnabled val="1"/>
        </dgm:presLayoutVars>
      </dgm:prSet>
      <dgm:spPr/>
    </dgm:pt>
    <dgm:pt modelId="{32A29C2C-03A5-4BFA-9A2C-6E6CB3629732}" type="pres">
      <dgm:prSet presAssocID="{EE38928A-45BC-4182-B502-8DA6AD44EA39}" presName="sibTrans" presStyleCnt="0"/>
      <dgm:spPr/>
    </dgm:pt>
    <dgm:pt modelId="{285465A0-3EB9-454F-9F57-EADCA49A6F50}" type="pres">
      <dgm:prSet presAssocID="{E6ABC546-887F-4B68-804E-457B827D6011}" presName="node" presStyleLbl="node1" presStyleIdx="1" presStyleCnt="5" custScaleX="80213" custLinFactNeighborX="-7966" custLinFactNeighborY="2035">
        <dgm:presLayoutVars>
          <dgm:bulletEnabled val="1"/>
        </dgm:presLayoutVars>
      </dgm:prSet>
      <dgm:spPr/>
    </dgm:pt>
    <dgm:pt modelId="{B0D6053F-1546-44FF-BC73-7252150EA16E}" type="pres">
      <dgm:prSet presAssocID="{715F7C33-EFA8-44A2-A9C0-E4FC8444CB27}" presName="sibTrans" presStyleCnt="0"/>
      <dgm:spPr/>
    </dgm:pt>
    <dgm:pt modelId="{A3C4D20A-8C80-B246-AC18-974E2EECE0CC}" type="pres">
      <dgm:prSet presAssocID="{DEE59DA9-C3C4-8149-B569-1E729ECDF8E6}" presName="node" presStyleLbl="node1" presStyleIdx="2" presStyleCnt="5">
        <dgm:presLayoutVars>
          <dgm:bulletEnabled val="1"/>
        </dgm:presLayoutVars>
      </dgm:prSet>
      <dgm:spPr/>
    </dgm:pt>
    <dgm:pt modelId="{D64C41EF-9042-074A-919E-D2B9FA4C1C23}" type="pres">
      <dgm:prSet presAssocID="{7144C5C2-C334-1C4C-A460-8CD0C969FC4D}" presName="sibTrans" presStyleCnt="0"/>
      <dgm:spPr/>
    </dgm:pt>
    <dgm:pt modelId="{A96110FD-830E-A64B-B282-8FCE041FAFD7}" type="pres">
      <dgm:prSet presAssocID="{427FEE9E-E97A-D140-9E2B-EA7D1B50CB4D}" presName="node" presStyleLbl="node1" presStyleIdx="3" presStyleCnt="5">
        <dgm:presLayoutVars>
          <dgm:bulletEnabled val="1"/>
        </dgm:presLayoutVars>
      </dgm:prSet>
      <dgm:spPr/>
    </dgm:pt>
    <dgm:pt modelId="{312AB25F-8E95-4F0F-B2D8-C59C59BA61EE}" type="pres">
      <dgm:prSet presAssocID="{A5D872FA-44CA-CB4E-A950-574F0549FA7D}" presName="sibTrans" presStyleCnt="0"/>
      <dgm:spPr/>
    </dgm:pt>
    <dgm:pt modelId="{224014E5-F529-4059-8FDA-10701B8A2E98}" type="pres">
      <dgm:prSet presAssocID="{1DAB6230-8B8F-4A9E-9ACC-6DF61C1A1791}" presName="node" presStyleLbl="node1" presStyleIdx="4" presStyleCnt="5">
        <dgm:presLayoutVars>
          <dgm:bulletEnabled val="1"/>
        </dgm:presLayoutVars>
      </dgm:prSet>
      <dgm:spPr/>
    </dgm:pt>
  </dgm:ptLst>
  <dgm:cxnLst>
    <dgm:cxn modelId="{7C203A1B-3670-D54A-9922-DBCC491C558A}" srcId="{0E9B278A-89B6-4231-8FA5-91EE3D721B6A}" destId="{DEE59DA9-C3C4-8149-B569-1E729ECDF8E6}" srcOrd="2" destOrd="0" parTransId="{2718B138-BB44-D947-A8CB-B7713EC5C7A5}" sibTransId="{7144C5C2-C334-1C4C-A460-8CD0C969FC4D}"/>
    <dgm:cxn modelId="{07A25165-68FA-4D98-A7D1-25909CE1FB78}" srcId="{0E9B278A-89B6-4231-8FA5-91EE3D721B6A}" destId="{11A2CD4D-E35B-4DB3-B8BB-C2BD3493E286}" srcOrd="0" destOrd="0" parTransId="{D4F1D331-0F53-4936-AF5C-52C7E8F97841}" sibTransId="{EE38928A-45BC-4182-B502-8DA6AD44EA39}"/>
    <dgm:cxn modelId="{E64E3571-5014-4E86-B47C-B62C2957D752}" type="presOf" srcId="{0E9B278A-89B6-4231-8FA5-91EE3D721B6A}" destId="{40520CF1-4909-459F-ACC2-74B51458CEDF}" srcOrd="0" destOrd="0" presId="urn:microsoft.com/office/officeart/2005/8/layout/hList6"/>
    <dgm:cxn modelId="{241FB67A-8159-D648-AECA-799F88059C27}" type="presOf" srcId="{DEE59DA9-C3C4-8149-B569-1E729ECDF8E6}" destId="{A3C4D20A-8C80-B246-AC18-974E2EECE0CC}" srcOrd="0" destOrd="0" presId="urn:microsoft.com/office/officeart/2005/8/layout/hList6"/>
    <dgm:cxn modelId="{BF43337C-588B-4786-9CA5-4F20EC09032D}" type="presOf" srcId="{11A2CD4D-E35B-4DB3-B8BB-C2BD3493E286}" destId="{E4D204A7-E030-4D91-A5F6-725F514CD105}" srcOrd="0" destOrd="0" presId="urn:microsoft.com/office/officeart/2005/8/layout/hList6"/>
    <dgm:cxn modelId="{DE1FCC86-039D-1B41-A375-0DC3EFAA61D9}" srcId="{0E9B278A-89B6-4231-8FA5-91EE3D721B6A}" destId="{427FEE9E-E97A-D140-9E2B-EA7D1B50CB4D}" srcOrd="3" destOrd="0" parTransId="{3D2BFC61-1D5D-144C-83A0-DC00994F2EF7}" sibTransId="{A5D872FA-44CA-CB4E-A950-574F0549FA7D}"/>
    <dgm:cxn modelId="{6525C796-A030-47DE-B53F-572DFF67A996}" type="presOf" srcId="{E6ABC546-887F-4B68-804E-457B827D6011}" destId="{285465A0-3EB9-454F-9F57-EADCA49A6F50}" srcOrd="0" destOrd="0" presId="urn:microsoft.com/office/officeart/2005/8/layout/hList6"/>
    <dgm:cxn modelId="{C939409C-3645-3844-8BED-BE024ABDB5A7}" type="presOf" srcId="{427FEE9E-E97A-D140-9E2B-EA7D1B50CB4D}" destId="{A96110FD-830E-A64B-B282-8FCE041FAFD7}" srcOrd="0" destOrd="0" presId="urn:microsoft.com/office/officeart/2005/8/layout/hList6"/>
    <dgm:cxn modelId="{59DBB8C9-264A-4B33-BEEE-E03025FAD578}" type="presOf" srcId="{1DAB6230-8B8F-4A9E-9ACC-6DF61C1A1791}" destId="{224014E5-F529-4059-8FDA-10701B8A2E98}" srcOrd="0" destOrd="0" presId="urn:microsoft.com/office/officeart/2005/8/layout/hList6"/>
    <dgm:cxn modelId="{7FC6E7D0-FA96-41D9-9B88-71D1085EDC04}" srcId="{0E9B278A-89B6-4231-8FA5-91EE3D721B6A}" destId="{1DAB6230-8B8F-4A9E-9ACC-6DF61C1A1791}" srcOrd="4" destOrd="0" parTransId="{532B10F8-A0BA-4728-B990-3DFD3C33061E}" sibTransId="{88FB7BCE-606E-42E6-8857-FC197C0D95D6}"/>
    <dgm:cxn modelId="{20CA32D9-94FB-4EF6-8AE0-46CF7281FCF8}" srcId="{0E9B278A-89B6-4231-8FA5-91EE3D721B6A}" destId="{E6ABC546-887F-4B68-804E-457B827D6011}" srcOrd="1" destOrd="0" parTransId="{350C4767-180D-44B6-982E-D341981B3FA0}" sibTransId="{715F7C33-EFA8-44A2-A9C0-E4FC8444CB27}"/>
    <dgm:cxn modelId="{A4957981-D2C7-474E-B8DF-D13588EDE846}" type="presParOf" srcId="{40520CF1-4909-459F-ACC2-74B51458CEDF}" destId="{E4D204A7-E030-4D91-A5F6-725F514CD105}" srcOrd="0" destOrd="0" presId="urn:microsoft.com/office/officeart/2005/8/layout/hList6"/>
    <dgm:cxn modelId="{A469CFFB-C996-4B8C-8E7B-3CEF3DB032B4}" type="presParOf" srcId="{40520CF1-4909-459F-ACC2-74B51458CEDF}" destId="{32A29C2C-03A5-4BFA-9A2C-6E6CB3629732}" srcOrd="1" destOrd="0" presId="urn:microsoft.com/office/officeart/2005/8/layout/hList6"/>
    <dgm:cxn modelId="{47E47092-B61E-4C3A-BCBE-D4483669D164}" type="presParOf" srcId="{40520CF1-4909-459F-ACC2-74B51458CEDF}" destId="{285465A0-3EB9-454F-9F57-EADCA49A6F50}" srcOrd="2" destOrd="0" presId="urn:microsoft.com/office/officeart/2005/8/layout/hList6"/>
    <dgm:cxn modelId="{150C66CE-538D-2C49-B3A0-40C0F2B08F71}" type="presParOf" srcId="{40520CF1-4909-459F-ACC2-74B51458CEDF}" destId="{B0D6053F-1546-44FF-BC73-7252150EA16E}" srcOrd="3" destOrd="0" presId="urn:microsoft.com/office/officeart/2005/8/layout/hList6"/>
    <dgm:cxn modelId="{16B0BC3E-4E20-4441-8421-4360CA38AE30}" type="presParOf" srcId="{40520CF1-4909-459F-ACC2-74B51458CEDF}" destId="{A3C4D20A-8C80-B246-AC18-974E2EECE0CC}" srcOrd="4" destOrd="0" presId="urn:microsoft.com/office/officeart/2005/8/layout/hList6"/>
    <dgm:cxn modelId="{C2BCF156-260D-B94D-B74F-100ACC0F0327}" type="presParOf" srcId="{40520CF1-4909-459F-ACC2-74B51458CEDF}" destId="{D64C41EF-9042-074A-919E-D2B9FA4C1C23}" srcOrd="5" destOrd="0" presId="urn:microsoft.com/office/officeart/2005/8/layout/hList6"/>
    <dgm:cxn modelId="{E317BE6E-1560-3549-A948-0E403E6452ED}" type="presParOf" srcId="{40520CF1-4909-459F-ACC2-74B51458CEDF}" destId="{A96110FD-830E-A64B-B282-8FCE041FAFD7}" srcOrd="6" destOrd="0" presId="urn:microsoft.com/office/officeart/2005/8/layout/hList6"/>
    <dgm:cxn modelId="{996C0B08-345F-436F-81F9-A7E5D7C0A4EE}" type="presParOf" srcId="{40520CF1-4909-459F-ACC2-74B51458CEDF}" destId="{312AB25F-8E95-4F0F-B2D8-C59C59BA61EE}" srcOrd="7" destOrd="0" presId="urn:microsoft.com/office/officeart/2005/8/layout/hList6"/>
    <dgm:cxn modelId="{46592F25-3B37-4BCC-BE16-AC9D11AA61E4}" type="presParOf" srcId="{40520CF1-4909-459F-ACC2-74B51458CEDF}" destId="{224014E5-F529-4059-8FDA-10701B8A2E98}" srcOrd="8"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70C6A-606F-4264-8284-C8013DB17206}">
      <dsp:nvSpPr>
        <dsp:cNvPr id="0" name=""/>
        <dsp:cNvSpPr/>
      </dsp:nvSpPr>
      <dsp:spPr>
        <a:xfrm>
          <a:off x="0" y="317575"/>
          <a:ext cx="7886700" cy="1148184"/>
        </a:xfrm>
        <a:prstGeom prst="rightArrow">
          <a:avLst>
            <a:gd name="adj1" fmla="val 50000"/>
            <a:gd name="adj2" fmla="val 5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2274" numCol="1" spcCol="1270" anchor="ctr" anchorCtr="0">
          <a:noAutofit/>
        </a:bodyPr>
        <a:lstStyle/>
        <a:p>
          <a:pPr marL="0" lvl="0" indent="0" algn="l" defTabSz="889000">
            <a:lnSpc>
              <a:spcPct val="90000"/>
            </a:lnSpc>
            <a:spcBef>
              <a:spcPct val="0"/>
            </a:spcBef>
            <a:spcAft>
              <a:spcPct val="35000"/>
            </a:spcAft>
            <a:buNone/>
          </a:pPr>
          <a:r>
            <a:rPr lang="en-US" sz="2000" kern="1200"/>
            <a:t>Understanding the Chemical</a:t>
          </a:r>
        </a:p>
      </dsp:txBody>
      <dsp:txXfrm>
        <a:off x="0" y="604621"/>
        <a:ext cx="7599654" cy="574092"/>
      </dsp:txXfrm>
    </dsp:sp>
    <dsp:sp modelId="{BC28D4DC-D6DD-4CD0-8ECA-34D9E9CB8985}">
      <dsp:nvSpPr>
        <dsp:cNvPr id="0" name=""/>
        <dsp:cNvSpPr/>
      </dsp:nvSpPr>
      <dsp:spPr>
        <a:xfrm>
          <a:off x="0" y="1204865"/>
          <a:ext cx="1817884" cy="212379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Chemistry</a:t>
          </a:r>
        </a:p>
        <a:p>
          <a:pPr marL="0" lvl="0" indent="0" algn="l" defTabSz="844550">
            <a:lnSpc>
              <a:spcPct val="90000"/>
            </a:lnSpc>
            <a:spcBef>
              <a:spcPct val="0"/>
            </a:spcBef>
            <a:spcAft>
              <a:spcPct val="35000"/>
            </a:spcAft>
            <a:buNone/>
          </a:pPr>
          <a:r>
            <a:rPr lang="en-US" sz="1900" kern="1200"/>
            <a:t>Environmental Fate</a:t>
          </a:r>
        </a:p>
        <a:p>
          <a:pPr marL="0" lvl="0" indent="0" algn="l" defTabSz="844550">
            <a:lnSpc>
              <a:spcPct val="90000"/>
            </a:lnSpc>
            <a:spcBef>
              <a:spcPct val="0"/>
            </a:spcBef>
            <a:spcAft>
              <a:spcPct val="35000"/>
            </a:spcAft>
            <a:buNone/>
          </a:pPr>
          <a:r>
            <a:rPr lang="en-US" sz="1900" kern="1200"/>
            <a:t>Environmental Release</a:t>
          </a:r>
        </a:p>
      </dsp:txBody>
      <dsp:txXfrm>
        <a:off x="0" y="1204865"/>
        <a:ext cx="1817884" cy="2123796"/>
      </dsp:txXfrm>
    </dsp:sp>
    <dsp:sp modelId="{9C96C03C-EC07-4166-A2D4-398BAAD8DFCD}">
      <dsp:nvSpPr>
        <dsp:cNvPr id="0" name=""/>
        <dsp:cNvSpPr/>
      </dsp:nvSpPr>
      <dsp:spPr>
        <a:xfrm>
          <a:off x="1817884" y="700168"/>
          <a:ext cx="6068815" cy="1148184"/>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2274" numCol="1" spcCol="1270" anchor="ctr" anchorCtr="0">
          <a:noAutofit/>
        </a:bodyPr>
        <a:lstStyle/>
        <a:p>
          <a:pPr marL="0" lvl="0" indent="0" algn="l" defTabSz="889000">
            <a:lnSpc>
              <a:spcPct val="90000"/>
            </a:lnSpc>
            <a:spcBef>
              <a:spcPct val="0"/>
            </a:spcBef>
            <a:spcAft>
              <a:spcPct val="35000"/>
            </a:spcAft>
            <a:buNone/>
          </a:pPr>
          <a:r>
            <a:rPr lang="en-US" sz="2000" kern="1200"/>
            <a:t>Understanding Exposure</a:t>
          </a:r>
        </a:p>
      </dsp:txBody>
      <dsp:txXfrm>
        <a:off x="1817884" y="987214"/>
        <a:ext cx="5781769" cy="574092"/>
      </dsp:txXfrm>
    </dsp:sp>
    <dsp:sp modelId="{0DF8E9D0-688A-4BBF-9E2D-9F4BEA8D40E3}">
      <dsp:nvSpPr>
        <dsp:cNvPr id="0" name=""/>
        <dsp:cNvSpPr/>
      </dsp:nvSpPr>
      <dsp:spPr>
        <a:xfrm>
          <a:off x="1817884" y="1587457"/>
          <a:ext cx="1817884" cy="206966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Occupational</a:t>
          </a:r>
        </a:p>
        <a:p>
          <a:pPr marL="0" lvl="0" indent="0" algn="l" defTabSz="844550">
            <a:lnSpc>
              <a:spcPct val="90000"/>
            </a:lnSpc>
            <a:spcBef>
              <a:spcPct val="0"/>
            </a:spcBef>
            <a:spcAft>
              <a:spcPct val="35000"/>
            </a:spcAft>
            <a:buNone/>
          </a:pPr>
          <a:r>
            <a:rPr lang="en-US" sz="1900" kern="1200"/>
            <a:t>General Population</a:t>
          </a:r>
        </a:p>
        <a:p>
          <a:pPr marL="0" lvl="0" indent="0" algn="l" defTabSz="844550">
            <a:lnSpc>
              <a:spcPct val="90000"/>
            </a:lnSpc>
            <a:spcBef>
              <a:spcPct val="0"/>
            </a:spcBef>
            <a:spcAft>
              <a:spcPct val="35000"/>
            </a:spcAft>
            <a:buNone/>
          </a:pPr>
          <a:r>
            <a:rPr lang="en-US" sz="1900" kern="1200"/>
            <a:t>Consumers</a:t>
          </a:r>
        </a:p>
        <a:p>
          <a:pPr marL="0" lvl="0" indent="0" algn="l" defTabSz="844550">
            <a:lnSpc>
              <a:spcPct val="90000"/>
            </a:lnSpc>
            <a:spcBef>
              <a:spcPct val="0"/>
            </a:spcBef>
            <a:spcAft>
              <a:spcPct val="35000"/>
            </a:spcAft>
            <a:buNone/>
          </a:pPr>
          <a:r>
            <a:rPr lang="en-US" sz="1900" kern="1200"/>
            <a:t>Environmental Organisms</a:t>
          </a:r>
        </a:p>
      </dsp:txBody>
      <dsp:txXfrm>
        <a:off x="1817884" y="1587457"/>
        <a:ext cx="1817884" cy="2069663"/>
      </dsp:txXfrm>
    </dsp:sp>
    <dsp:sp modelId="{BB4BF847-70EB-4FF2-AAF0-8DCE01FBFE84}">
      <dsp:nvSpPr>
        <dsp:cNvPr id="0" name=""/>
        <dsp:cNvSpPr/>
      </dsp:nvSpPr>
      <dsp:spPr>
        <a:xfrm>
          <a:off x="3635768" y="1082761"/>
          <a:ext cx="4250931" cy="1148184"/>
        </a:xfrm>
        <a:prstGeom prst="rightArrow">
          <a:avLst>
            <a:gd name="adj1" fmla="val 50000"/>
            <a:gd name="adj2" fmla="val 5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2274" numCol="1" spcCol="1270" anchor="ctr" anchorCtr="0">
          <a:noAutofit/>
        </a:bodyPr>
        <a:lstStyle/>
        <a:p>
          <a:pPr marL="0" lvl="0" indent="0" algn="l" defTabSz="889000">
            <a:lnSpc>
              <a:spcPct val="90000"/>
            </a:lnSpc>
            <a:spcBef>
              <a:spcPct val="0"/>
            </a:spcBef>
            <a:spcAft>
              <a:spcPct val="35000"/>
            </a:spcAft>
            <a:buNone/>
          </a:pPr>
          <a:r>
            <a:rPr lang="en-US" sz="2000" kern="1200"/>
            <a:t>Understanding Hazard</a:t>
          </a:r>
        </a:p>
      </dsp:txBody>
      <dsp:txXfrm>
        <a:off x="3635768" y="1369807"/>
        <a:ext cx="3963885" cy="574092"/>
      </dsp:txXfrm>
    </dsp:sp>
    <dsp:sp modelId="{A1856F47-A622-43EF-9F78-BB308B04B531}">
      <dsp:nvSpPr>
        <dsp:cNvPr id="0" name=""/>
        <dsp:cNvSpPr/>
      </dsp:nvSpPr>
      <dsp:spPr>
        <a:xfrm>
          <a:off x="3635768" y="1970050"/>
          <a:ext cx="1817884" cy="208350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Human Health</a:t>
          </a:r>
        </a:p>
        <a:p>
          <a:pPr marL="0" lvl="0" indent="0" algn="l" defTabSz="844550">
            <a:lnSpc>
              <a:spcPct val="90000"/>
            </a:lnSpc>
            <a:spcBef>
              <a:spcPct val="0"/>
            </a:spcBef>
            <a:spcAft>
              <a:spcPct val="35000"/>
            </a:spcAft>
            <a:buNone/>
          </a:pPr>
          <a:r>
            <a:rPr lang="en-US" sz="1900" kern="1200"/>
            <a:t>Environmental Organisms</a:t>
          </a:r>
        </a:p>
      </dsp:txBody>
      <dsp:txXfrm>
        <a:off x="3635768" y="1970050"/>
        <a:ext cx="1817884" cy="2083501"/>
      </dsp:txXfrm>
    </dsp:sp>
    <dsp:sp modelId="{0B0A6200-E526-4428-90BA-D5147D8B9F85}">
      <dsp:nvSpPr>
        <dsp:cNvPr id="0" name=""/>
        <dsp:cNvSpPr/>
      </dsp:nvSpPr>
      <dsp:spPr>
        <a:xfrm>
          <a:off x="5453653" y="1465353"/>
          <a:ext cx="2433046" cy="1148184"/>
        </a:xfrm>
        <a:prstGeom prst="rightArrow">
          <a:avLst>
            <a:gd name="adj1" fmla="val 50000"/>
            <a:gd name="adj2" fmla="val 5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2274" numCol="1" spcCol="1270" anchor="ctr" anchorCtr="0">
          <a:noAutofit/>
        </a:bodyPr>
        <a:lstStyle/>
        <a:p>
          <a:pPr marL="0" lvl="0" indent="0" algn="l" defTabSz="889000">
            <a:lnSpc>
              <a:spcPct val="90000"/>
            </a:lnSpc>
            <a:spcBef>
              <a:spcPct val="0"/>
            </a:spcBef>
            <a:spcAft>
              <a:spcPct val="35000"/>
            </a:spcAft>
            <a:buNone/>
          </a:pPr>
          <a:r>
            <a:rPr lang="en-US" sz="2000" kern="1200"/>
            <a:t>Determining Risk</a:t>
          </a:r>
        </a:p>
      </dsp:txBody>
      <dsp:txXfrm>
        <a:off x="5453653" y="1752399"/>
        <a:ext cx="2146000" cy="574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D204A7-E030-4D91-A5F6-725F514CD105}">
      <dsp:nvSpPr>
        <dsp:cNvPr id="0" name=""/>
        <dsp:cNvSpPr/>
      </dsp:nvSpPr>
      <dsp:spPr>
        <a:xfrm rot="16200000">
          <a:off x="-1359121" y="1360554"/>
          <a:ext cx="4525963" cy="1804853"/>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250" bIns="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Presents an Unreasonable Risk</a:t>
          </a:r>
        </a:p>
        <a:p>
          <a:pPr marL="0" lvl="0" indent="0" algn="l" defTabSz="666750">
            <a:lnSpc>
              <a:spcPct val="90000"/>
            </a:lnSpc>
            <a:spcBef>
              <a:spcPct val="0"/>
            </a:spcBef>
            <a:spcAft>
              <a:spcPct val="35000"/>
            </a:spcAft>
            <a:buNone/>
          </a:pPr>
          <a:r>
            <a:rPr lang="en-US" sz="1500" kern="1200" dirty="0"/>
            <a:t>- Section 5(f) order: Restriction /prohibition of manufacturing, processing, or distribution</a:t>
          </a:r>
        </a:p>
        <a:p>
          <a:pPr marL="0" lvl="0" indent="0" algn="l" defTabSz="666750">
            <a:lnSpc>
              <a:spcPct val="90000"/>
            </a:lnSpc>
            <a:spcBef>
              <a:spcPct val="0"/>
            </a:spcBef>
            <a:spcAft>
              <a:spcPct val="35000"/>
            </a:spcAft>
            <a:buNone/>
          </a:pPr>
          <a:r>
            <a:rPr lang="en-US" sz="1500" kern="1200" dirty="0"/>
            <a:t>- Section 6(a) Proposed Rule: Restriction/ prohibition of manufacturing, processing, distribution, or disposal</a:t>
          </a:r>
        </a:p>
      </dsp:txBody>
      <dsp:txXfrm rot="5400000">
        <a:off x="1434" y="905192"/>
        <a:ext cx="1804853" cy="2715577"/>
      </dsp:txXfrm>
    </dsp:sp>
    <dsp:sp modelId="{285465A0-3EB9-454F-9F57-EADCA49A6F50}">
      <dsp:nvSpPr>
        <dsp:cNvPr id="0" name=""/>
        <dsp:cNvSpPr/>
      </dsp:nvSpPr>
      <dsp:spPr>
        <a:xfrm rot="16200000">
          <a:off x="279781" y="1635254"/>
          <a:ext cx="4525963" cy="1255454"/>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250" bIns="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Not Likely </a:t>
          </a:r>
          <a:r>
            <a:rPr lang="en-US" sz="1500" kern="1200" dirty="0">
              <a:solidFill>
                <a:schemeClr val="tx1"/>
              </a:solidFill>
            </a:rPr>
            <a:t>to present an unreasonable risk</a:t>
          </a:r>
        </a:p>
        <a:p>
          <a:pPr marL="0" lvl="0" indent="0" algn="l" defTabSz="666750">
            <a:lnSpc>
              <a:spcPct val="90000"/>
            </a:lnSpc>
            <a:spcBef>
              <a:spcPct val="0"/>
            </a:spcBef>
            <a:spcAft>
              <a:spcPct val="35000"/>
            </a:spcAft>
            <a:buNone/>
          </a:pPr>
          <a:r>
            <a:rPr lang="en-US" sz="1500" kern="1200" dirty="0"/>
            <a:t>- Determination Documents     </a:t>
          </a:r>
        </a:p>
        <a:p>
          <a:pPr marL="0" lvl="0" indent="0" algn="l" defTabSz="666750">
            <a:lnSpc>
              <a:spcPct val="90000"/>
            </a:lnSpc>
            <a:spcBef>
              <a:spcPct val="0"/>
            </a:spcBef>
            <a:spcAft>
              <a:spcPct val="35000"/>
            </a:spcAft>
            <a:buNone/>
          </a:pPr>
          <a:r>
            <a:rPr lang="en-US" sz="1500" kern="1200" dirty="0"/>
            <a:t>- non-5(e) SNUR </a:t>
          </a:r>
        </a:p>
      </dsp:txBody>
      <dsp:txXfrm rot="5400000">
        <a:off x="1915035" y="905193"/>
        <a:ext cx="1255454" cy="2715577"/>
      </dsp:txXfrm>
    </dsp:sp>
    <dsp:sp modelId="{A3C4D20A-8C80-B246-AC18-974E2EECE0CC}">
      <dsp:nvSpPr>
        <dsp:cNvPr id="0" name=""/>
        <dsp:cNvSpPr/>
      </dsp:nvSpPr>
      <dsp:spPr>
        <a:xfrm rot="16200000">
          <a:off x="1816821" y="1480406"/>
          <a:ext cx="4525963" cy="1565150"/>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250" bIns="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Information is insufficient </a:t>
          </a:r>
          <a:r>
            <a:rPr lang="en-US" sz="1500" b="0" kern="1200" dirty="0">
              <a:solidFill>
                <a:schemeClr val="tx1"/>
              </a:solidFill>
            </a:rPr>
            <a:t>to permit a reasoned evaluation of the risk</a:t>
          </a:r>
        </a:p>
        <a:p>
          <a:pPr marL="0" lvl="0" indent="0" algn="l" defTabSz="666750">
            <a:lnSpc>
              <a:spcPct val="90000"/>
            </a:lnSpc>
            <a:spcBef>
              <a:spcPct val="0"/>
            </a:spcBef>
            <a:spcAft>
              <a:spcPct val="35000"/>
            </a:spcAft>
            <a:buNone/>
          </a:pPr>
          <a:r>
            <a:rPr lang="en-US" sz="1500" kern="1200" dirty="0"/>
            <a:t>- Section 5(e) – regulation pending more information</a:t>
          </a:r>
        </a:p>
        <a:p>
          <a:pPr marL="0" lvl="0" indent="0" algn="l" defTabSz="666750">
            <a:lnSpc>
              <a:spcPct val="90000"/>
            </a:lnSpc>
            <a:spcBef>
              <a:spcPct val="0"/>
            </a:spcBef>
            <a:spcAft>
              <a:spcPct val="35000"/>
            </a:spcAft>
            <a:buNone/>
          </a:pPr>
          <a:r>
            <a:rPr lang="en-US" sz="1500" kern="1200" dirty="0"/>
            <a:t>- Section 5(e) order </a:t>
          </a:r>
        </a:p>
      </dsp:txBody>
      <dsp:txXfrm rot="5400000">
        <a:off x="3297227" y="905193"/>
        <a:ext cx="1565150" cy="2715577"/>
      </dsp:txXfrm>
    </dsp:sp>
    <dsp:sp modelId="{A96110FD-830E-A64B-B282-8FCE041FAFD7}">
      <dsp:nvSpPr>
        <dsp:cNvPr id="0" name=""/>
        <dsp:cNvSpPr/>
      </dsp:nvSpPr>
      <dsp:spPr>
        <a:xfrm rot="16200000">
          <a:off x="3499359" y="1480406"/>
          <a:ext cx="4525963" cy="1565150"/>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250" bIns="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Insufficient information </a:t>
          </a:r>
          <a:r>
            <a:rPr lang="en-US" sz="1500" b="0" kern="1200" dirty="0">
              <a:solidFill>
                <a:schemeClr val="tx1"/>
              </a:solidFill>
            </a:rPr>
            <a:t>to permit a reasoned evaluation and </a:t>
          </a:r>
          <a:r>
            <a:rPr lang="en-US" sz="1500" b="1" kern="1200" dirty="0">
              <a:solidFill>
                <a:schemeClr val="tx1"/>
              </a:solidFill>
            </a:rPr>
            <a:t>may present unreasonable risk</a:t>
          </a:r>
        </a:p>
        <a:p>
          <a:pPr marL="0" lvl="0" indent="0" algn="l" defTabSz="666750">
            <a:lnSpc>
              <a:spcPct val="90000"/>
            </a:lnSpc>
            <a:spcBef>
              <a:spcPct val="0"/>
            </a:spcBef>
            <a:spcAft>
              <a:spcPct val="35000"/>
            </a:spcAft>
            <a:buNone/>
          </a:pPr>
          <a:r>
            <a:rPr lang="en-US" sz="1500" kern="1200" dirty="0"/>
            <a:t>- Determination Documents</a:t>
          </a:r>
        </a:p>
        <a:p>
          <a:pPr marL="0" lvl="0" indent="0" algn="l" defTabSz="666750">
            <a:lnSpc>
              <a:spcPct val="90000"/>
            </a:lnSpc>
            <a:spcBef>
              <a:spcPct val="0"/>
            </a:spcBef>
            <a:spcAft>
              <a:spcPct val="35000"/>
            </a:spcAft>
            <a:buNone/>
          </a:pPr>
          <a:r>
            <a:rPr lang="en-US" sz="1500" kern="1200" dirty="0"/>
            <a:t>- Section 5(e) order</a:t>
          </a:r>
        </a:p>
      </dsp:txBody>
      <dsp:txXfrm rot="5400000">
        <a:off x="4979765" y="905193"/>
        <a:ext cx="1565150" cy="2715577"/>
      </dsp:txXfrm>
    </dsp:sp>
    <dsp:sp modelId="{224014E5-F529-4059-8FDA-10701B8A2E98}">
      <dsp:nvSpPr>
        <dsp:cNvPr id="0" name=""/>
        <dsp:cNvSpPr/>
      </dsp:nvSpPr>
      <dsp:spPr>
        <a:xfrm rot="16200000">
          <a:off x="5181896" y="1480406"/>
          <a:ext cx="4525963" cy="1565150"/>
        </a:xfrm>
        <a:prstGeom prst="flowChartManualOperati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250" bIns="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Produced in substantial quantities </a:t>
          </a:r>
          <a:r>
            <a:rPr lang="en-US" sz="1500" b="0" kern="1200" dirty="0">
              <a:solidFill>
                <a:schemeClr val="tx1"/>
              </a:solidFill>
            </a:rPr>
            <a:t>and may reasonably be anticipated to enter the environment in substantial quantities or there may be significant or substantial human exposure</a:t>
          </a:r>
        </a:p>
        <a:p>
          <a:pPr marL="0" lvl="0" indent="0" algn="l" defTabSz="666750">
            <a:lnSpc>
              <a:spcPct val="90000"/>
            </a:lnSpc>
            <a:spcBef>
              <a:spcPct val="0"/>
            </a:spcBef>
            <a:spcAft>
              <a:spcPct val="35000"/>
            </a:spcAft>
            <a:buNone/>
          </a:pPr>
          <a:r>
            <a:rPr lang="en-US" sz="1500" kern="1200" dirty="0"/>
            <a:t>-Section 5(e) order</a:t>
          </a:r>
        </a:p>
      </dsp:txBody>
      <dsp:txXfrm rot="5400000">
        <a:off x="6662302" y="905193"/>
        <a:ext cx="1565150" cy="2715577"/>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ED30C5-BC50-4CC9-A820-A303B32EE280}" type="datetimeFigureOut">
              <a:rPr lang="en-US" smtClean="0"/>
              <a:t>2/7/2022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B8F1E1-96B5-4B35-9B51-535BAF0BBA6F}" type="slidenum">
              <a:rPr lang="en-US" smtClean="0"/>
              <a:t>‹#›</a:t>
            </a:fld>
            <a:endParaRPr lang="en-US"/>
          </a:p>
        </p:txBody>
      </p:sp>
    </p:spTree>
    <p:extLst>
      <p:ext uri="{BB962C8B-B14F-4D97-AF65-F5344CB8AC3E}">
        <p14:creationId xmlns:p14="http://schemas.microsoft.com/office/powerpoint/2010/main" val="195833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3A53AC-227A-4252-BF8E-F2989118227B}" type="datetime1">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6CDE3-46FF-47D3-84EF-FCB5835E78DD}" type="slidenum">
              <a:rPr lang="en-US" smtClean="0"/>
              <a:t>‹#›</a:t>
            </a:fld>
            <a:endParaRPr lang="en-US"/>
          </a:p>
        </p:txBody>
      </p:sp>
    </p:spTree>
    <p:extLst>
      <p:ext uri="{BB962C8B-B14F-4D97-AF65-F5344CB8AC3E}">
        <p14:creationId xmlns:p14="http://schemas.microsoft.com/office/powerpoint/2010/main" val="38381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32EE0-A310-4CD9-9846-E19B418E2BE8}" type="datetime1">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6CDE3-46FF-47D3-84EF-FCB5835E78DD}" type="slidenum">
              <a:rPr lang="en-US" smtClean="0"/>
              <a:t>‹#›</a:t>
            </a:fld>
            <a:endParaRPr lang="en-US"/>
          </a:p>
        </p:txBody>
      </p:sp>
    </p:spTree>
    <p:extLst>
      <p:ext uri="{BB962C8B-B14F-4D97-AF65-F5344CB8AC3E}">
        <p14:creationId xmlns:p14="http://schemas.microsoft.com/office/powerpoint/2010/main" val="2700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81D924-3859-4635-B867-797011A38AF4}" type="datetime1">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6CDE3-46FF-47D3-84EF-FCB5835E78DD}" type="slidenum">
              <a:rPr lang="en-US" smtClean="0"/>
              <a:t>‹#›</a:t>
            </a:fld>
            <a:endParaRPr lang="en-US"/>
          </a:p>
        </p:txBody>
      </p:sp>
    </p:spTree>
    <p:extLst>
      <p:ext uri="{BB962C8B-B14F-4D97-AF65-F5344CB8AC3E}">
        <p14:creationId xmlns:p14="http://schemas.microsoft.com/office/powerpoint/2010/main" val="624746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F917BF-9304-432E-9CE4-4EEA7BB07FCC}" type="datetime1">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6CDE3-46FF-47D3-84EF-FCB5835E78DD}" type="slidenum">
              <a:rPr lang="en-US" smtClean="0"/>
              <a:t>‹#›</a:t>
            </a:fld>
            <a:endParaRPr lang="en-US"/>
          </a:p>
        </p:txBody>
      </p:sp>
    </p:spTree>
    <p:extLst>
      <p:ext uri="{BB962C8B-B14F-4D97-AF65-F5344CB8AC3E}">
        <p14:creationId xmlns:p14="http://schemas.microsoft.com/office/powerpoint/2010/main" val="3569738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43DC5E-06D3-43DB-B35E-03A3E9DC5C57}" type="datetime1">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6CDE3-46FF-47D3-84EF-FCB5835E78DD}" type="slidenum">
              <a:rPr lang="en-US" smtClean="0"/>
              <a:t>‹#›</a:t>
            </a:fld>
            <a:endParaRPr lang="en-US"/>
          </a:p>
        </p:txBody>
      </p:sp>
    </p:spTree>
    <p:extLst>
      <p:ext uri="{BB962C8B-B14F-4D97-AF65-F5344CB8AC3E}">
        <p14:creationId xmlns:p14="http://schemas.microsoft.com/office/powerpoint/2010/main" val="103127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35C2BF-D4A0-4800-A708-808DEA6F3DE9}" type="datetime1">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6CDE3-46FF-47D3-84EF-FCB5835E78DD}" type="slidenum">
              <a:rPr lang="en-US" smtClean="0"/>
              <a:t>‹#›</a:t>
            </a:fld>
            <a:endParaRPr lang="en-US"/>
          </a:p>
        </p:txBody>
      </p:sp>
    </p:spTree>
    <p:extLst>
      <p:ext uri="{BB962C8B-B14F-4D97-AF65-F5344CB8AC3E}">
        <p14:creationId xmlns:p14="http://schemas.microsoft.com/office/powerpoint/2010/main" val="3440102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36EAC7-4D31-41CC-A653-EBE8FD4145BA}" type="datetime1">
              <a:rPr lang="en-US" smtClean="0"/>
              <a:t>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A6CDE3-46FF-47D3-84EF-FCB5835E78DD}" type="slidenum">
              <a:rPr lang="en-US" smtClean="0"/>
              <a:t>‹#›</a:t>
            </a:fld>
            <a:endParaRPr lang="en-US"/>
          </a:p>
        </p:txBody>
      </p:sp>
    </p:spTree>
    <p:extLst>
      <p:ext uri="{BB962C8B-B14F-4D97-AF65-F5344CB8AC3E}">
        <p14:creationId xmlns:p14="http://schemas.microsoft.com/office/powerpoint/2010/main" val="3788496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046D14-F5DA-4457-B4C7-75A6FA0758F5}" type="datetime1">
              <a:rPr lang="en-US" smtClean="0"/>
              <a:t>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A6CDE3-46FF-47D3-84EF-FCB5835E78DD}" type="slidenum">
              <a:rPr lang="en-US" smtClean="0"/>
              <a:t>‹#›</a:t>
            </a:fld>
            <a:endParaRPr lang="en-US"/>
          </a:p>
        </p:txBody>
      </p:sp>
    </p:spTree>
    <p:extLst>
      <p:ext uri="{BB962C8B-B14F-4D97-AF65-F5344CB8AC3E}">
        <p14:creationId xmlns:p14="http://schemas.microsoft.com/office/powerpoint/2010/main" val="1098437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A6903D-49E3-4CC6-9A56-2670AC0BFA1E}" type="datetime1">
              <a:rPr lang="en-US" smtClean="0"/>
              <a:t>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A6CDE3-46FF-47D3-84EF-FCB5835E78DD}" type="slidenum">
              <a:rPr lang="en-US" smtClean="0"/>
              <a:t>‹#›</a:t>
            </a:fld>
            <a:endParaRPr lang="en-US"/>
          </a:p>
        </p:txBody>
      </p:sp>
    </p:spTree>
    <p:extLst>
      <p:ext uri="{BB962C8B-B14F-4D97-AF65-F5344CB8AC3E}">
        <p14:creationId xmlns:p14="http://schemas.microsoft.com/office/powerpoint/2010/main" val="4293679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6CBC77-AE71-46B5-A14F-271D2F503893}" type="datetime1">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6CDE3-46FF-47D3-84EF-FCB5835E78DD}" type="slidenum">
              <a:rPr lang="en-US" smtClean="0"/>
              <a:t>‹#›</a:t>
            </a:fld>
            <a:endParaRPr lang="en-US"/>
          </a:p>
        </p:txBody>
      </p:sp>
    </p:spTree>
    <p:extLst>
      <p:ext uri="{BB962C8B-B14F-4D97-AF65-F5344CB8AC3E}">
        <p14:creationId xmlns:p14="http://schemas.microsoft.com/office/powerpoint/2010/main" val="1073613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5A88D9-F2FE-472F-9A4B-E9F615E1F9D3}" type="datetime1">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6CDE3-46FF-47D3-84EF-FCB5835E78DD}" type="slidenum">
              <a:rPr lang="en-US" smtClean="0"/>
              <a:t>‹#›</a:t>
            </a:fld>
            <a:endParaRPr lang="en-US"/>
          </a:p>
        </p:txBody>
      </p:sp>
    </p:spTree>
    <p:extLst>
      <p:ext uri="{BB962C8B-B14F-4D97-AF65-F5344CB8AC3E}">
        <p14:creationId xmlns:p14="http://schemas.microsoft.com/office/powerpoint/2010/main" val="1591111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55018-105F-4FBD-8B9A-B035134AC0E6}" type="datetime1">
              <a:rPr lang="en-US" smtClean="0"/>
              <a:t>2/7/2022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A6CDE3-46FF-47D3-84EF-FCB5835E78DD}" type="slidenum">
              <a:rPr lang="en-US" smtClean="0"/>
              <a:t>‹#›</a:t>
            </a:fld>
            <a:endParaRPr lang="en-US"/>
          </a:p>
        </p:txBody>
      </p:sp>
    </p:spTree>
    <p:extLst>
      <p:ext uri="{BB962C8B-B14F-4D97-AF65-F5344CB8AC3E}">
        <p14:creationId xmlns:p14="http://schemas.microsoft.com/office/powerpoint/2010/main" val="54779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hyperlink" Target="https://www.ecfr.gov/current/title-40/chapter-I/subchapter-R/part-720/subpart-B/section-720.25" TargetMode="External"/><Relationship Id="rId3" Type="http://schemas.openxmlformats.org/officeDocument/2006/relationships/slideLayout" Target="../slideLayouts/slideLayout2.xml"/><Relationship Id="rId7" Type="http://schemas.openxmlformats.org/officeDocument/2006/relationships/hyperlink" Target="https://www.epa.gov/tsca-inventory/how-access-tsca-inventory"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epa.gov/reviewing-new-chemicals-under-toxic-substances-control-act-tsca/filing-pre-manufacture-notice-epa" TargetMode="External"/><Relationship Id="rId5" Type="http://schemas.openxmlformats.org/officeDocument/2006/relationships/hyperlink" Target="https://www.epa.gov/sites/default/files/2020-12/documents/renewable_naphtha_compliance_advisory_web_v3_1.pdf" TargetMode="External"/><Relationship Id="rId10" Type="http://schemas.openxmlformats.org/officeDocument/2006/relationships/image" Target="../media/image1.png"/><Relationship Id="rId4" Type="http://schemas.openxmlformats.org/officeDocument/2006/relationships/hyperlink" Target="https://www.epa.gov/reviewing-new-chemicals-under-toxic-substances-control-act-tsca/integrated-approach-biofuel" TargetMode="External"/><Relationship Id="rId9" Type="http://schemas.openxmlformats.org/officeDocument/2006/relationships/hyperlink" Target="https://www.ecfr.gov/current/title-40/chapter-I/subchapter-R/part-721?toc=1"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png"/><Relationship Id="rId4" Type="http://schemas.openxmlformats.org/officeDocument/2006/relationships/diagramData" Target="../diagrams/data1.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2F131-50CC-4F6B-96D8-01A0995E29A3}"/>
              </a:ext>
            </a:extLst>
          </p:cNvPr>
          <p:cNvSpPr>
            <a:spLocks noGrp="1"/>
          </p:cNvSpPr>
          <p:nvPr>
            <p:ph type="ctrTitle"/>
          </p:nvPr>
        </p:nvSpPr>
        <p:spPr/>
        <p:txBody>
          <a:bodyPr>
            <a:noAutofit/>
          </a:bodyPr>
          <a:lstStyle/>
          <a:p>
            <a:r>
              <a:rPr lang="en-US" sz="4400" dirty="0"/>
              <a:t>EPA’s New Chemicals Program</a:t>
            </a:r>
            <a:br>
              <a:rPr lang="en-US" sz="4400" dirty="0"/>
            </a:br>
            <a:r>
              <a:rPr lang="en-US" sz="4400" dirty="0"/>
              <a:t>Integrated Approach for Biofuel PMN Review under TSCA</a:t>
            </a:r>
          </a:p>
        </p:txBody>
      </p:sp>
      <p:sp>
        <p:nvSpPr>
          <p:cNvPr id="3" name="Subtitle 2">
            <a:extLst>
              <a:ext uri="{FF2B5EF4-FFF2-40B4-BE49-F238E27FC236}">
                <a16:creationId xmlns:a16="http://schemas.microsoft.com/office/drawing/2014/main" id="{6176A6C6-F9DC-4A61-9226-1E11208353DD}"/>
              </a:ext>
            </a:extLst>
          </p:cNvPr>
          <p:cNvSpPr>
            <a:spLocks noGrp="1"/>
          </p:cNvSpPr>
          <p:nvPr>
            <p:ph type="subTitle" idx="1"/>
          </p:nvPr>
        </p:nvSpPr>
        <p:spPr/>
        <p:txBody>
          <a:bodyPr/>
          <a:lstStyle/>
          <a:p>
            <a:endParaRPr lang="en-US" dirty="0"/>
          </a:p>
          <a:p>
            <a:r>
              <a:rPr lang="en-US" dirty="0"/>
              <a:t>Kick-Off Meeting</a:t>
            </a:r>
          </a:p>
          <a:p>
            <a:r>
              <a:rPr lang="en-US" dirty="0"/>
              <a:t>February 9, 2022</a:t>
            </a:r>
          </a:p>
        </p:txBody>
      </p:sp>
      <p:pic>
        <p:nvPicPr>
          <p:cNvPr id="6" name="Audio 5">
            <a:hlinkClick r:id="" action="ppaction://media"/>
            <a:extLst>
              <a:ext uri="{FF2B5EF4-FFF2-40B4-BE49-F238E27FC236}">
                <a16:creationId xmlns:a16="http://schemas.microsoft.com/office/drawing/2014/main" id="{82D3A493-986B-48A9-818A-50D7B3343E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80087324"/>
      </p:ext>
    </p:extLst>
  </p:cSld>
  <p:clrMapOvr>
    <a:masterClrMapping/>
  </p:clrMapOvr>
  <mc:AlternateContent xmlns:mc="http://schemas.openxmlformats.org/markup-compatibility/2006" xmlns:p14="http://schemas.microsoft.com/office/powerpoint/2010/main">
    <mc:Choice Requires="p14">
      <p:transition spd="slow" p14:dur="2000" advTm="16082"/>
    </mc:Choice>
    <mc:Fallback xmlns="">
      <p:transition spd="slow" advTm="16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13D2-B187-4424-A49B-44398657ADAC}"/>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711851A7-ED47-4CBC-9D3D-B9564C296B52}"/>
              </a:ext>
            </a:extLst>
          </p:cNvPr>
          <p:cNvSpPr>
            <a:spLocks noGrp="1"/>
          </p:cNvSpPr>
          <p:nvPr>
            <p:ph idx="1"/>
          </p:nvPr>
        </p:nvSpPr>
        <p:spPr/>
        <p:txBody>
          <a:bodyPr>
            <a:normAutofit fontScale="92500" lnSpcReduction="20000"/>
          </a:bodyPr>
          <a:lstStyle/>
          <a:p>
            <a:r>
              <a:rPr lang="en-US" dirty="0"/>
              <a:t>Points of Contact</a:t>
            </a:r>
          </a:p>
          <a:p>
            <a:pPr lvl="1"/>
            <a:r>
              <a:rPr lang="en-US" dirty="0"/>
              <a:t>Inventory (Tracy Williamson)</a:t>
            </a:r>
          </a:p>
          <a:p>
            <a:pPr lvl="1"/>
            <a:r>
              <a:rPr lang="en-US" dirty="0"/>
              <a:t>Risk Assessment (Jeff Gallagher)</a:t>
            </a:r>
          </a:p>
          <a:p>
            <a:pPr lvl="1"/>
            <a:r>
              <a:rPr lang="en-US" dirty="0"/>
              <a:t>Risk Management (Jim Alwood)</a:t>
            </a:r>
          </a:p>
          <a:p>
            <a:pPr marL="457200" lvl="1" indent="0">
              <a:buNone/>
            </a:pPr>
            <a:endParaRPr lang="en-US" dirty="0"/>
          </a:p>
          <a:p>
            <a:r>
              <a:rPr lang="en-US" dirty="0"/>
              <a:t>Additional Information</a:t>
            </a:r>
          </a:p>
          <a:p>
            <a:pPr lvl="1"/>
            <a:r>
              <a:rPr lang="en-US" dirty="0">
                <a:hlinkClick r:id="rId4"/>
              </a:rPr>
              <a:t>Integrated Approach for Biofuel Premanufacture Notices </a:t>
            </a:r>
            <a:r>
              <a:rPr lang="en-US" dirty="0"/>
              <a:t>and Training </a:t>
            </a:r>
          </a:p>
          <a:p>
            <a:pPr lvl="1"/>
            <a:r>
              <a:rPr lang="en-US" dirty="0"/>
              <a:t>TSCA </a:t>
            </a:r>
            <a:r>
              <a:rPr lang="en-US" dirty="0">
                <a:hlinkClick r:id="rId5"/>
              </a:rPr>
              <a:t>Compliance Advisory </a:t>
            </a:r>
            <a:r>
              <a:rPr lang="en-US" dirty="0"/>
              <a:t>issued in December 2020</a:t>
            </a:r>
          </a:p>
          <a:p>
            <a:pPr lvl="1"/>
            <a:r>
              <a:rPr lang="en-US" dirty="0">
                <a:hlinkClick r:id="rId6"/>
              </a:rPr>
              <a:t>New Chemicals Review Process </a:t>
            </a:r>
            <a:r>
              <a:rPr lang="en-US" dirty="0"/>
              <a:t>under TSCA</a:t>
            </a:r>
          </a:p>
          <a:p>
            <a:pPr lvl="1"/>
            <a:r>
              <a:rPr lang="en-US" dirty="0"/>
              <a:t>TSCA </a:t>
            </a:r>
            <a:r>
              <a:rPr lang="en-US" dirty="0">
                <a:hlinkClick r:id="rId7"/>
              </a:rPr>
              <a:t>Inventory </a:t>
            </a:r>
            <a:r>
              <a:rPr lang="en-US" dirty="0"/>
              <a:t>and </a:t>
            </a:r>
            <a:r>
              <a:rPr lang="en-US" dirty="0">
                <a:hlinkClick r:id="rId8"/>
              </a:rPr>
              <a:t>Bona Fide Process </a:t>
            </a:r>
            <a:r>
              <a:rPr lang="en-US" dirty="0"/>
              <a:t>(40 CFR 720.25)</a:t>
            </a:r>
          </a:p>
          <a:p>
            <a:pPr lvl="1"/>
            <a:r>
              <a:rPr lang="en-US" dirty="0"/>
              <a:t>Applicable Regulations for </a:t>
            </a:r>
            <a:r>
              <a:rPr lang="en-US" dirty="0">
                <a:hlinkClick r:id="rId8"/>
              </a:rPr>
              <a:t>Premanufacture Notice</a:t>
            </a:r>
            <a:r>
              <a:rPr lang="en-US" dirty="0"/>
              <a:t> (40 CFR 720) and </a:t>
            </a:r>
            <a:r>
              <a:rPr lang="en-US" dirty="0">
                <a:hlinkClick r:id="rId9"/>
              </a:rPr>
              <a:t>Significant New Use Notice and Rules</a:t>
            </a:r>
            <a:r>
              <a:rPr lang="en-US" dirty="0"/>
              <a:t> (40 CFR 721)</a:t>
            </a:r>
          </a:p>
        </p:txBody>
      </p:sp>
      <p:sp>
        <p:nvSpPr>
          <p:cNvPr id="4" name="Slide Number Placeholder 3">
            <a:extLst>
              <a:ext uri="{FF2B5EF4-FFF2-40B4-BE49-F238E27FC236}">
                <a16:creationId xmlns:a16="http://schemas.microsoft.com/office/drawing/2014/main" id="{2C6C6CE0-98AA-4963-A0AC-8A8D2D6BF69A}"/>
              </a:ext>
            </a:extLst>
          </p:cNvPr>
          <p:cNvSpPr>
            <a:spLocks noGrp="1"/>
          </p:cNvSpPr>
          <p:nvPr>
            <p:ph type="sldNum" sz="quarter" idx="12"/>
          </p:nvPr>
        </p:nvSpPr>
        <p:spPr/>
        <p:txBody>
          <a:bodyPr/>
          <a:lstStyle/>
          <a:p>
            <a:fld id="{BFA6CDE3-46FF-47D3-84EF-FCB5835E78DD}" type="slidenum">
              <a:rPr lang="en-US" smtClean="0"/>
              <a:t>10</a:t>
            </a:fld>
            <a:endParaRPr lang="en-US"/>
          </a:p>
        </p:txBody>
      </p:sp>
      <p:pic>
        <p:nvPicPr>
          <p:cNvPr id="9" name="Audio 8">
            <a:hlinkClick r:id="" action="ppaction://media"/>
            <a:extLst>
              <a:ext uri="{FF2B5EF4-FFF2-40B4-BE49-F238E27FC236}">
                <a16:creationId xmlns:a16="http://schemas.microsoft.com/office/drawing/2014/main" id="{C59EEE0A-40CD-4089-9E28-6DD387BBA8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15652315"/>
      </p:ext>
    </p:extLst>
  </p:cSld>
  <p:clrMapOvr>
    <a:masterClrMapping/>
  </p:clrMapOvr>
  <mc:AlternateContent xmlns:mc="http://schemas.openxmlformats.org/markup-compatibility/2006">
    <mc:Choice xmlns:p14="http://schemas.microsoft.com/office/powerpoint/2010/main" Requires="p14">
      <p:transition spd="slow" p14:dur="2000" advTm="61078"/>
    </mc:Choice>
    <mc:Fallback>
      <p:transition spd="slow" advTm="6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9180B-D9AC-4928-AB06-F463FF1C81E1}"/>
              </a:ext>
            </a:extLst>
          </p:cNvPr>
          <p:cNvSpPr>
            <a:spLocks noGrp="1"/>
          </p:cNvSpPr>
          <p:nvPr>
            <p:ph type="title"/>
          </p:nvPr>
        </p:nvSpPr>
        <p:spPr>
          <a:xfrm>
            <a:off x="628650" y="241302"/>
            <a:ext cx="7886700" cy="1101724"/>
          </a:xfrm>
        </p:spPr>
        <p:txBody>
          <a:bodyPr/>
          <a:lstStyle/>
          <a:p>
            <a:r>
              <a:rPr lang="en-US" dirty="0"/>
              <a:t>Overview</a:t>
            </a:r>
          </a:p>
        </p:txBody>
      </p:sp>
      <p:sp>
        <p:nvSpPr>
          <p:cNvPr id="3" name="Content Placeholder 2">
            <a:extLst>
              <a:ext uri="{FF2B5EF4-FFF2-40B4-BE49-F238E27FC236}">
                <a16:creationId xmlns:a16="http://schemas.microsoft.com/office/drawing/2014/main" id="{6303DD3A-5C21-4548-A770-18EAF4AF83AE}"/>
              </a:ext>
            </a:extLst>
          </p:cNvPr>
          <p:cNvSpPr>
            <a:spLocks noGrp="1"/>
          </p:cNvSpPr>
          <p:nvPr>
            <p:ph idx="1"/>
          </p:nvPr>
        </p:nvSpPr>
        <p:spPr>
          <a:xfrm>
            <a:off x="628650" y="1200150"/>
            <a:ext cx="7886699" cy="5521326"/>
          </a:xfrm>
        </p:spPr>
        <p:txBody>
          <a:bodyPr>
            <a:normAutofit fontScale="77500" lnSpcReduction="20000"/>
          </a:bodyPr>
          <a:lstStyle/>
          <a:p>
            <a:r>
              <a:rPr lang="en-US" dirty="0"/>
              <a:t>On January 21, 2022, EPA announced a new effort under the Toxic Substances Control Act (TSCA) to enhance and streamline the review of new chemicals that could be used to displace higher greenhouse gas emitting transportation fuels</a:t>
            </a:r>
          </a:p>
          <a:p>
            <a:pPr marL="0" indent="0">
              <a:buNone/>
            </a:pPr>
            <a:endParaRPr lang="en-US" sz="2400" dirty="0"/>
          </a:p>
          <a:p>
            <a:r>
              <a:rPr lang="en-US" dirty="0"/>
              <a:t>The new approach implements a robust, consistent and efficient process with several enhancements, including formulation of a dedicated team and development of an integrated risk assessment report</a:t>
            </a:r>
          </a:p>
          <a:p>
            <a:pPr marL="0" indent="0">
              <a:buNone/>
            </a:pPr>
            <a:endParaRPr lang="en-US" sz="2400" dirty="0"/>
          </a:p>
          <a:p>
            <a:r>
              <a:rPr lang="en-US" dirty="0"/>
              <a:t>This effort helps bring to market substitutes that use biobased or waste derived feedstocks that are more climate friendly, and support goals under EPA’s Renewable Fuel Standards Program and EPA’s 2021 Climate Adaptation Plan</a:t>
            </a:r>
          </a:p>
          <a:p>
            <a:pPr marL="0" indent="0">
              <a:buNone/>
            </a:pPr>
            <a:endParaRPr lang="en-US" sz="2400" dirty="0"/>
          </a:p>
          <a:p>
            <a:r>
              <a:rPr lang="en-US" dirty="0"/>
              <a:t>Currently, there are over 30 biobased or waste-derived premanufacture notices pending EPA review under TSCA; several have been completed under the new approach </a:t>
            </a:r>
          </a:p>
          <a:p>
            <a:endParaRPr lang="en-US" dirty="0"/>
          </a:p>
        </p:txBody>
      </p:sp>
      <p:sp>
        <p:nvSpPr>
          <p:cNvPr id="4" name="Slide Number Placeholder 3">
            <a:extLst>
              <a:ext uri="{FF2B5EF4-FFF2-40B4-BE49-F238E27FC236}">
                <a16:creationId xmlns:a16="http://schemas.microsoft.com/office/drawing/2014/main" id="{863E1B2E-EF03-4283-8BDD-5F7D930F324B}"/>
              </a:ext>
            </a:extLst>
          </p:cNvPr>
          <p:cNvSpPr>
            <a:spLocks noGrp="1"/>
          </p:cNvSpPr>
          <p:nvPr>
            <p:ph type="sldNum" sz="quarter" idx="12"/>
          </p:nvPr>
        </p:nvSpPr>
        <p:spPr/>
        <p:txBody>
          <a:bodyPr/>
          <a:lstStyle/>
          <a:p>
            <a:fld id="{BFA6CDE3-46FF-47D3-84EF-FCB5835E78DD}" type="slidenum">
              <a:rPr lang="en-US" smtClean="0"/>
              <a:t>2</a:t>
            </a:fld>
            <a:endParaRPr lang="en-US"/>
          </a:p>
        </p:txBody>
      </p:sp>
      <p:pic>
        <p:nvPicPr>
          <p:cNvPr id="12" name="Audio 11">
            <a:hlinkClick r:id="" action="ppaction://media"/>
            <a:extLst>
              <a:ext uri="{FF2B5EF4-FFF2-40B4-BE49-F238E27FC236}">
                <a16:creationId xmlns:a16="http://schemas.microsoft.com/office/drawing/2014/main" id="{547E294A-810C-4CD4-90F3-D30EBA329D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14506764"/>
      </p:ext>
    </p:extLst>
  </p:cSld>
  <p:clrMapOvr>
    <a:masterClrMapping/>
  </p:clrMapOvr>
  <mc:AlternateContent xmlns:mc="http://schemas.openxmlformats.org/markup-compatibility/2006" xmlns:p14="http://schemas.microsoft.com/office/powerpoint/2010/main">
    <mc:Choice Requires="p14">
      <p:transition spd="slow" p14:dur="2000" advTm="62626"/>
    </mc:Choice>
    <mc:Fallback xmlns="">
      <p:transition spd="slow" advTm="62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F7717-DB73-4DF6-B27A-CB1CCF62D1F8}"/>
              </a:ext>
            </a:extLst>
          </p:cNvPr>
          <p:cNvSpPr>
            <a:spLocks noGrp="1"/>
          </p:cNvSpPr>
          <p:nvPr>
            <p:ph type="title"/>
          </p:nvPr>
        </p:nvSpPr>
        <p:spPr/>
        <p:txBody>
          <a:bodyPr/>
          <a:lstStyle/>
          <a:p>
            <a:r>
              <a:rPr lang="en-US" dirty="0"/>
              <a:t>TSCA Basics</a:t>
            </a:r>
          </a:p>
        </p:txBody>
      </p:sp>
      <p:sp>
        <p:nvSpPr>
          <p:cNvPr id="3" name="Content Placeholder 2">
            <a:extLst>
              <a:ext uri="{FF2B5EF4-FFF2-40B4-BE49-F238E27FC236}">
                <a16:creationId xmlns:a16="http://schemas.microsoft.com/office/drawing/2014/main" id="{74B79D50-0FB7-4B36-9571-0FB46336B74A}"/>
              </a:ext>
            </a:extLst>
          </p:cNvPr>
          <p:cNvSpPr>
            <a:spLocks noGrp="1"/>
          </p:cNvSpPr>
          <p:nvPr>
            <p:ph idx="1"/>
          </p:nvPr>
        </p:nvSpPr>
        <p:spPr>
          <a:xfrm>
            <a:off x="628650" y="1690689"/>
            <a:ext cx="7886700" cy="4486274"/>
          </a:xfrm>
        </p:spPr>
        <p:txBody>
          <a:bodyPr>
            <a:normAutofit fontScale="62500" lnSpcReduction="20000"/>
          </a:bodyPr>
          <a:lstStyle/>
          <a:p>
            <a:r>
              <a:rPr lang="en-US" dirty="0"/>
              <a:t>The Toxic Substances Control Act (TSCA) of 1976 provides EPA with authority to require reporting, record-keeping and testing requirements, and restrictions relating to chemical substances and/or mixtures. </a:t>
            </a:r>
          </a:p>
          <a:p>
            <a:pPr lvl="1"/>
            <a:r>
              <a:rPr lang="en-US" dirty="0"/>
              <a:t>Certain substances are generally excluded from TSCA, including, among others, food, drugs, cosmetics and pesticides</a:t>
            </a:r>
          </a:p>
          <a:p>
            <a:r>
              <a:rPr lang="en-US" dirty="0"/>
              <a:t>TSCA was amended in 2016 by the Lautenberg Chemical Safety for the 21</a:t>
            </a:r>
            <a:r>
              <a:rPr lang="en-US" baseline="30000" dirty="0"/>
              <a:t>st</a:t>
            </a:r>
            <a:r>
              <a:rPr lang="en-US" dirty="0"/>
              <a:t> Century Act. Under the amended law, EPA is required to make an affirmative determination regarding whether each new chemical substance presents an unreasonable risk to human health or the environment under conditions of use</a:t>
            </a:r>
          </a:p>
          <a:p>
            <a:r>
              <a:rPr lang="en-US" dirty="0"/>
              <a:t>Section 5 of TSCA requires anyone who plans to manufacture (including import) a new chemical substance for a nonexempt commercial purpose to provide EPA with notice at least 90 days prior to manufacture of the new chemical</a:t>
            </a:r>
          </a:p>
          <a:p>
            <a:r>
              <a:rPr lang="en-US" dirty="0"/>
              <a:t>For purposes of regulation under TSCA, if a chemical is on the TSCA Inventory, the substance is considered an "existing" chemical substance in U.S. commerce. Any chemical that is not on the Inventory is considered a “new chemical substance”</a:t>
            </a:r>
          </a:p>
          <a:p>
            <a:pPr lvl="1"/>
            <a:r>
              <a:rPr lang="en-US" dirty="0"/>
              <a:t>Someone with a valid commercial need for EPA to verify if a substance is on the inventory can submit a Bona Fide Intent to Manufacture or Import Notice (“bona fide notice”) to obtain a written determination from EPA</a:t>
            </a:r>
          </a:p>
          <a:p>
            <a:endParaRPr lang="en-US" dirty="0"/>
          </a:p>
          <a:p>
            <a:endParaRPr lang="en-US" dirty="0"/>
          </a:p>
        </p:txBody>
      </p:sp>
      <p:sp>
        <p:nvSpPr>
          <p:cNvPr id="4" name="Slide Number Placeholder 3">
            <a:extLst>
              <a:ext uri="{FF2B5EF4-FFF2-40B4-BE49-F238E27FC236}">
                <a16:creationId xmlns:a16="http://schemas.microsoft.com/office/drawing/2014/main" id="{B582BA8B-B57B-4F92-9020-945073E22E97}"/>
              </a:ext>
            </a:extLst>
          </p:cNvPr>
          <p:cNvSpPr>
            <a:spLocks noGrp="1"/>
          </p:cNvSpPr>
          <p:nvPr>
            <p:ph type="sldNum" sz="quarter" idx="12"/>
          </p:nvPr>
        </p:nvSpPr>
        <p:spPr/>
        <p:txBody>
          <a:bodyPr/>
          <a:lstStyle/>
          <a:p>
            <a:fld id="{BFA6CDE3-46FF-47D3-84EF-FCB5835E78DD}" type="slidenum">
              <a:rPr lang="en-US" smtClean="0"/>
              <a:t>3</a:t>
            </a:fld>
            <a:endParaRPr lang="en-US"/>
          </a:p>
        </p:txBody>
      </p:sp>
      <p:pic>
        <p:nvPicPr>
          <p:cNvPr id="6" name="Audio 5">
            <a:hlinkClick r:id="" action="ppaction://media"/>
            <a:extLst>
              <a:ext uri="{FF2B5EF4-FFF2-40B4-BE49-F238E27FC236}">
                <a16:creationId xmlns:a16="http://schemas.microsoft.com/office/drawing/2014/main" id="{0F0D502E-BAF8-4592-97E8-89861E2B98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43579201"/>
      </p:ext>
    </p:extLst>
  </p:cSld>
  <p:clrMapOvr>
    <a:masterClrMapping/>
  </p:clrMapOvr>
  <mc:AlternateContent xmlns:mc="http://schemas.openxmlformats.org/markup-compatibility/2006" xmlns:p14="http://schemas.microsoft.com/office/powerpoint/2010/main">
    <mc:Choice Requires="p14">
      <p:transition spd="slow" p14:dur="2000" advTm="90846"/>
    </mc:Choice>
    <mc:Fallback xmlns="">
      <p:transition spd="slow" advTm="9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47CE1A5-2B6C-4B82-AA0E-6F3DD0C96C05}"/>
              </a:ext>
            </a:extLst>
          </p:cNvPr>
          <p:cNvGraphicFramePr>
            <a:graphicFrameLocks noGrp="1"/>
          </p:cNvGraphicFramePr>
          <p:nvPr>
            <p:ph idx="1"/>
          </p:nvPr>
        </p:nvGraphicFramePr>
        <p:xfrm>
          <a:off x="628650" y="1118845"/>
          <a:ext cx="7886700" cy="43711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C02D880B-DD5F-4B6D-88B7-0AFEA5400CF1}"/>
              </a:ext>
            </a:extLst>
          </p:cNvPr>
          <p:cNvPicPr>
            <a:picLocks noChangeAspect="1"/>
          </p:cNvPicPr>
          <p:nvPr/>
        </p:nvPicPr>
        <p:blipFill>
          <a:blip r:embed="rId9"/>
          <a:stretch>
            <a:fillRect/>
          </a:stretch>
        </p:blipFill>
        <p:spPr>
          <a:xfrm>
            <a:off x="6041521" y="3483774"/>
            <a:ext cx="1819814" cy="2085013"/>
          </a:xfrm>
          <a:prstGeom prst="rect">
            <a:avLst/>
          </a:prstGeom>
        </p:spPr>
      </p:pic>
      <p:sp>
        <p:nvSpPr>
          <p:cNvPr id="8" name="Slide Number Placeholder 7">
            <a:extLst>
              <a:ext uri="{FF2B5EF4-FFF2-40B4-BE49-F238E27FC236}">
                <a16:creationId xmlns:a16="http://schemas.microsoft.com/office/drawing/2014/main" id="{24C69D99-7245-4DB7-8391-ED7B7C78F6C4}"/>
              </a:ext>
            </a:extLst>
          </p:cNvPr>
          <p:cNvSpPr>
            <a:spLocks noGrp="1"/>
          </p:cNvSpPr>
          <p:nvPr>
            <p:ph type="sldNum" sz="quarter" idx="12"/>
          </p:nvPr>
        </p:nvSpPr>
        <p:spPr/>
        <p:txBody>
          <a:bodyPr/>
          <a:lstStyle/>
          <a:p>
            <a:fld id="{F794CEBF-C11E-4227-8D2C-7FA463A836C9}" type="slidenum">
              <a:rPr lang="en-US" smtClean="0"/>
              <a:t>4</a:t>
            </a:fld>
            <a:endParaRPr lang="en-US"/>
          </a:p>
        </p:txBody>
      </p:sp>
      <p:sp>
        <p:nvSpPr>
          <p:cNvPr id="2" name="TextBox 1">
            <a:extLst>
              <a:ext uri="{FF2B5EF4-FFF2-40B4-BE49-F238E27FC236}">
                <a16:creationId xmlns:a16="http://schemas.microsoft.com/office/drawing/2014/main" id="{0DAEC522-BF76-4B7E-B310-2E9A8A02E171}"/>
              </a:ext>
            </a:extLst>
          </p:cNvPr>
          <p:cNvSpPr txBox="1"/>
          <p:nvPr/>
        </p:nvSpPr>
        <p:spPr>
          <a:xfrm>
            <a:off x="628650" y="316871"/>
            <a:ext cx="7886700" cy="769441"/>
          </a:xfrm>
          <a:prstGeom prst="rect">
            <a:avLst/>
          </a:prstGeom>
          <a:noFill/>
        </p:spPr>
        <p:txBody>
          <a:bodyPr wrap="square" rtlCol="0">
            <a:spAutoFit/>
          </a:bodyPr>
          <a:lstStyle/>
          <a:p>
            <a:r>
              <a:rPr lang="en-US" sz="4400">
                <a:latin typeface="+mj-lt"/>
              </a:rPr>
              <a:t>Risk Assessment Overview</a:t>
            </a:r>
            <a:endParaRPr lang="en-US">
              <a:latin typeface="+mj-lt"/>
            </a:endParaRPr>
          </a:p>
        </p:txBody>
      </p:sp>
      <p:pic>
        <p:nvPicPr>
          <p:cNvPr id="10" name="Audio 9">
            <a:hlinkClick r:id="" action="ppaction://media"/>
            <a:extLst>
              <a:ext uri="{FF2B5EF4-FFF2-40B4-BE49-F238E27FC236}">
                <a16:creationId xmlns:a16="http://schemas.microsoft.com/office/drawing/2014/main" id="{134F0A65-61FA-4F1F-B841-674A79B8BE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22043352"/>
      </p:ext>
    </p:extLst>
  </p:cSld>
  <p:clrMapOvr>
    <a:masterClrMapping/>
  </p:clrMapOvr>
  <mc:AlternateContent xmlns:mc="http://schemas.openxmlformats.org/markup-compatibility/2006" xmlns:p14="http://schemas.microsoft.com/office/powerpoint/2010/main">
    <mc:Choice Requires="p14">
      <p:transition spd="slow" p14:dur="2000" advTm="55143"/>
    </mc:Choice>
    <mc:Fallback xmlns="">
      <p:transition spd="slow" advTm="55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604BD5-8B7B-438E-A458-095D6C445D62}"/>
              </a:ext>
            </a:extLst>
          </p:cNvPr>
          <p:cNvSpPr>
            <a:spLocks noGrp="1"/>
          </p:cNvSpPr>
          <p:nvPr>
            <p:ph type="sldNum" sz="quarter" idx="12"/>
          </p:nvPr>
        </p:nvSpPr>
        <p:spPr/>
        <p:txBody>
          <a:bodyPr/>
          <a:lstStyle/>
          <a:p>
            <a:fld id="{886BB73A-582F-4420-9A14-CB10A2B2E5E8}" type="slidenum">
              <a:rPr lang="en-US" smtClean="0"/>
              <a:t>5</a:t>
            </a:fld>
            <a:endParaRPr lang="en-US"/>
          </a:p>
        </p:txBody>
      </p:sp>
      <p:graphicFrame>
        <p:nvGraphicFramePr>
          <p:cNvPr id="5" name="Content Placeholder 5">
            <a:extLst>
              <a:ext uri="{FF2B5EF4-FFF2-40B4-BE49-F238E27FC236}">
                <a16:creationId xmlns:a16="http://schemas.microsoft.com/office/drawing/2014/main" id="{72462EDA-6563-4327-BFEF-6CF7D98BDA37}"/>
              </a:ext>
            </a:extLst>
          </p:cNvPr>
          <p:cNvGraphicFramePr>
            <a:graphicFrameLocks noGrp="1"/>
          </p:cNvGraphicFramePr>
          <p:nvPr>
            <p:ph idx="1"/>
            <p:extLst>
              <p:ext uri="{D42A27DB-BD31-4B8C-83A1-F6EECF244321}">
                <p14:modId xmlns:p14="http://schemas.microsoft.com/office/powerpoint/2010/main" val="723750"/>
              </p:ext>
            </p:extLst>
          </p:nvPr>
        </p:nvGraphicFramePr>
        <p:xfrm>
          <a:off x="449263" y="1444625"/>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5">
            <a:extLst>
              <a:ext uri="{FF2B5EF4-FFF2-40B4-BE49-F238E27FC236}">
                <a16:creationId xmlns:a16="http://schemas.microsoft.com/office/drawing/2014/main" id="{7C6A4385-A2F4-4E04-A8BC-57B7697B77B3}"/>
              </a:ext>
            </a:extLst>
          </p:cNvPr>
          <p:cNvSpPr>
            <a:spLocks noGrp="1"/>
          </p:cNvSpPr>
          <p:nvPr>
            <p:ph type="title"/>
          </p:nvPr>
        </p:nvSpPr>
        <p:spPr/>
        <p:txBody>
          <a:bodyPr/>
          <a:lstStyle/>
          <a:p>
            <a:r>
              <a:rPr lang="en-US" dirty="0"/>
              <a:t>Risk Management Overview</a:t>
            </a:r>
          </a:p>
        </p:txBody>
      </p:sp>
      <p:pic>
        <p:nvPicPr>
          <p:cNvPr id="3" name="Audio 2">
            <a:hlinkClick r:id="" action="ppaction://media"/>
            <a:extLst>
              <a:ext uri="{FF2B5EF4-FFF2-40B4-BE49-F238E27FC236}">
                <a16:creationId xmlns:a16="http://schemas.microsoft.com/office/drawing/2014/main" id="{BD660DC1-BCFE-435C-9566-4B887AB43B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99559129"/>
      </p:ext>
    </p:extLst>
  </p:cSld>
  <p:clrMapOvr>
    <a:masterClrMapping/>
  </p:clrMapOvr>
  <mc:AlternateContent xmlns:mc="http://schemas.openxmlformats.org/markup-compatibility/2006" xmlns:p14="http://schemas.microsoft.com/office/powerpoint/2010/main">
    <mc:Choice Requires="p14">
      <p:transition spd="slow" p14:dur="2000" advTm="126303"/>
    </mc:Choice>
    <mc:Fallback xmlns="">
      <p:transition spd="slow" advTm="126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DCE4-6AA2-4112-863B-43258E35F043}"/>
              </a:ext>
            </a:extLst>
          </p:cNvPr>
          <p:cNvSpPr>
            <a:spLocks noGrp="1"/>
          </p:cNvSpPr>
          <p:nvPr>
            <p:ph type="title"/>
          </p:nvPr>
        </p:nvSpPr>
        <p:spPr/>
        <p:txBody>
          <a:bodyPr/>
          <a:lstStyle/>
          <a:p>
            <a:r>
              <a:rPr lang="en-US" dirty="0"/>
              <a:t>Process Enhancements </a:t>
            </a:r>
          </a:p>
        </p:txBody>
      </p:sp>
      <p:sp>
        <p:nvSpPr>
          <p:cNvPr id="3" name="Content Placeholder 2">
            <a:extLst>
              <a:ext uri="{FF2B5EF4-FFF2-40B4-BE49-F238E27FC236}">
                <a16:creationId xmlns:a16="http://schemas.microsoft.com/office/drawing/2014/main" id="{B4264DE1-75FB-4CC2-9C71-C125A6D79D6F}"/>
              </a:ext>
            </a:extLst>
          </p:cNvPr>
          <p:cNvSpPr>
            <a:spLocks noGrp="1"/>
          </p:cNvSpPr>
          <p:nvPr>
            <p:ph idx="1"/>
          </p:nvPr>
        </p:nvSpPr>
        <p:spPr>
          <a:xfrm>
            <a:off x="628650" y="1690689"/>
            <a:ext cx="7886700" cy="4351338"/>
          </a:xfrm>
        </p:spPr>
        <p:txBody>
          <a:bodyPr>
            <a:normAutofit fontScale="55000" lnSpcReduction="20000"/>
          </a:bodyPr>
          <a:lstStyle/>
          <a:p>
            <a:pPr marL="0" indent="0">
              <a:buNone/>
            </a:pPr>
            <a:r>
              <a:rPr lang="en-US" sz="3300" b="1" dirty="0"/>
              <a:t>Overall Approach: </a:t>
            </a:r>
            <a:r>
              <a:rPr lang="en-US" sz="3300" dirty="0"/>
              <a:t>EPA anticipates that the enhanced and more streamlined approach will yield benefits such as consistency and efficiencies in EPA’s reviews of these biofuel PMNs</a:t>
            </a:r>
            <a:endParaRPr lang="en-US" sz="3300" b="1" dirty="0"/>
          </a:p>
          <a:p>
            <a:pPr marL="0" indent="0">
              <a:buNone/>
            </a:pPr>
            <a:r>
              <a:rPr lang="en-US" sz="3300" b="1" dirty="0"/>
              <a:t>Risk Assessment:</a:t>
            </a:r>
          </a:p>
          <a:p>
            <a:r>
              <a:rPr lang="en-US" sz="3300" dirty="0"/>
              <a:t>Ensures substitute is chemically well characterized, and includes refinements in the engineering and hazard assessments</a:t>
            </a:r>
          </a:p>
          <a:p>
            <a:r>
              <a:rPr lang="en-US" sz="3300" dirty="0"/>
              <a:t>Combines the discipline-specific reports (e.g., chemistry, fate, hazard) into a single risk assessment document</a:t>
            </a:r>
          </a:p>
          <a:p>
            <a:r>
              <a:rPr lang="en-US" sz="3300" dirty="0"/>
              <a:t>Provides a checklist of critical data to assist submitters in understanding the type of information that is useful to EPA when conducting the risk assessment</a:t>
            </a:r>
          </a:p>
          <a:p>
            <a:pPr marL="0" indent="0">
              <a:buNone/>
            </a:pPr>
            <a:r>
              <a:rPr lang="en-US" sz="3300" b="1" dirty="0"/>
              <a:t>Risk Management:</a:t>
            </a:r>
          </a:p>
          <a:p>
            <a:r>
              <a:rPr lang="en-US" sz="3300" dirty="0"/>
              <a:t>Risk management actions will likely be similar given EPA’s knowledge of these substitutes, and the conditions of use (i.e., blended into gasoline or diesel)</a:t>
            </a:r>
          </a:p>
          <a:p>
            <a:r>
              <a:rPr lang="en-US" sz="3300" dirty="0"/>
              <a:t>Potential risk management includes a: “May present unreasonable risk…” determination and TSCA Section 5 consent order (CO) and significant new use rule (SNUR) with conditions familiar to industry under other EPA and OSHA regulations </a:t>
            </a:r>
          </a:p>
          <a:p>
            <a:endParaRPr lang="en-US" sz="2800" dirty="0"/>
          </a:p>
        </p:txBody>
      </p:sp>
      <p:sp>
        <p:nvSpPr>
          <p:cNvPr id="4" name="Slide Number Placeholder 3">
            <a:extLst>
              <a:ext uri="{FF2B5EF4-FFF2-40B4-BE49-F238E27FC236}">
                <a16:creationId xmlns:a16="http://schemas.microsoft.com/office/drawing/2014/main" id="{E5C5496B-603B-4A1D-B73F-1DBF811B31CC}"/>
              </a:ext>
            </a:extLst>
          </p:cNvPr>
          <p:cNvSpPr>
            <a:spLocks noGrp="1"/>
          </p:cNvSpPr>
          <p:nvPr>
            <p:ph type="sldNum" sz="quarter" idx="12"/>
          </p:nvPr>
        </p:nvSpPr>
        <p:spPr/>
        <p:txBody>
          <a:bodyPr/>
          <a:lstStyle/>
          <a:p>
            <a:fld id="{BFA6CDE3-46FF-47D3-84EF-FCB5835E78DD}" type="slidenum">
              <a:rPr lang="en-US" smtClean="0"/>
              <a:t>6</a:t>
            </a:fld>
            <a:endParaRPr lang="en-US"/>
          </a:p>
        </p:txBody>
      </p:sp>
      <p:pic>
        <p:nvPicPr>
          <p:cNvPr id="9" name="Audio 8">
            <a:hlinkClick r:id="" action="ppaction://media"/>
            <a:extLst>
              <a:ext uri="{FF2B5EF4-FFF2-40B4-BE49-F238E27FC236}">
                <a16:creationId xmlns:a16="http://schemas.microsoft.com/office/drawing/2014/main" id="{CF20F043-664B-4764-B5C6-B6ACCCC3D5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58307271"/>
      </p:ext>
    </p:extLst>
  </p:cSld>
  <p:clrMapOvr>
    <a:masterClrMapping/>
  </p:clrMapOvr>
  <mc:AlternateContent xmlns:mc="http://schemas.openxmlformats.org/markup-compatibility/2006" xmlns:p14="http://schemas.microsoft.com/office/powerpoint/2010/main">
    <mc:Choice Requires="p14">
      <p:transition spd="slow" p14:dur="2000" advTm="76761"/>
    </mc:Choice>
    <mc:Fallback xmlns="">
      <p:transition spd="slow" advTm="76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865C-BB03-4877-AE63-5C669177B3BE}"/>
              </a:ext>
            </a:extLst>
          </p:cNvPr>
          <p:cNvSpPr>
            <a:spLocks noGrp="1"/>
          </p:cNvSpPr>
          <p:nvPr>
            <p:ph type="title"/>
          </p:nvPr>
        </p:nvSpPr>
        <p:spPr>
          <a:xfrm>
            <a:off x="628650" y="365126"/>
            <a:ext cx="7886700" cy="972061"/>
          </a:xfrm>
        </p:spPr>
        <p:txBody>
          <a:bodyPr/>
          <a:lstStyle/>
          <a:p>
            <a:r>
              <a:rPr lang="en-US" dirty="0"/>
              <a:t>Outreach &amp; Training</a:t>
            </a:r>
          </a:p>
        </p:txBody>
      </p:sp>
      <p:sp>
        <p:nvSpPr>
          <p:cNvPr id="3" name="Content Placeholder 2">
            <a:extLst>
              <a:ext uri="{FF2B5EF4-FFF2-40B4-BE49-F238E27FC236}">
                <a16:creationId xmlns:a16="http://schemas.microsoft.com/office/drawing/2014/main" id="{50D20C1C-6FB2-44ED-BFB2-D45E90FCDC24}"/>
              </a:ext>
            </a:extLst>
          </p:cNvPr>
          <p:cNvSpPr>
            <a:spLocks noGrp="1"/>
          </p:cNvSpPr>
          <p:nvPr>
            <p:ph idx="1"/>
          </p:nvPr>
        </p:nvSpPr>
        <p:spPr>
          <a:xfrm>
            <a:off x="628650" y="1526959"/>
            <a:ext cx="7886700" cy="4829392"/>
          </a:xfrm>
        </p:spPr>
        <p:txBody>
          <a:bodyPr>
            <a:normAutofit fontScale="70000" lnSpcReduction="20000"/>
          </a:bodyPr>
          <a:lstStyle/>
          <a:p>
            <a:r>
              <a:rPr lang="en-US" dirty="0"/>
              <a:t>EPA recognizes that submitters of these emerging technologies and new chemistries may not be highly familiar with requirements under TSCA</a:t>
            </a:r>
          </a:p>
          <a:p>
            <a:r>
              <a:rPr lang="en-US" dirty="0"/>
              <a:t>For example, there are differences in how these same substances are evaluated and regulated under different EPA statutory authorities and programs</a:t>
            </a:r>
          </a:p>
          <a:p>
            <a:pPr lvl="1"/>
            <a:r>
              <a:rPr lang="en-US" dirty="0"/>
              <a:t>Under Clean Air Act programs, these substances are typically evaluated based on the greenhouse gas emission reduction compared to a baseline (e.g., carbon count based). </a:t>
            </a:r>
          </a:p>
          <a:p>
            <a:pPr lvl="1"/>
            <a:r>
              <a:rPr lang="en-US" dirty="0"/>
              <a:t>Under TSCA programs, the conditions of use of these same substances are evaluated to determine if there is unreasonable risk to the environment and human health, and apply risk management actions, as appropriate (i.e., risk based). </a:t>
            </a:r>
          </a:p>
          <a:p>
            <a:r>
              <a:rPr lang="en-US" dirty="0"/>
              <a:t>On February 23, 2022, EPA is launching a series of training webinars for interested stakeholders</a:t>
            </a:r>
          </a:p>
          <a:p>
            <a:pPr lvl="1"/>
            <a:r>
              <a:rPr lang="en-US" dirty="0"/>
              <a:t>Training sessions will provide information on TSCA requirements, integrated for risk assessments and risk management actions, and guidance to navigate the new chemicals applications and process</a:t>
            </a:r>
          </a:p>
          <a:p>
            <a:pPr lvl="1"/>
            <a:r>
              <a:rPr lang="en-US" dirty="0"/>
              <a:t>Additional outreach and training sessions, including training opportunities applicable to all new chemical submitters, may be added based on stakeholder interest and feedback</a:t>
            </a:r>
          </a:p>
        </p:txBody>
      </p:sp>
      <p:sp>
        <p:nvSpPr>
          <p:cNvPr id="4" name="Slide Number Placeholder 3">
            <a:extLst>
              <a:ext uri="{FF2B5EF4-FFF2-40B4-BE49-F238E27FC236}">
                <a16:creationId xmlns:a16="http://schemas.microsoft.com/office/drawing/2014/main" id="{4573723D-878F-450B-8F07-8BF3ADECE5A5}"/>
              </a:ext>
            </a:extLst>
          </p:cNvPr>
          <p:cNvSpPr>
            <a:spLocks noGrp="1"/>
          </p:cNvSpPr>
          <p:nvPr>
            <p:ph type="sldNum" sz="quarter" idx="12"/>
          </p:nvPr>
        </p:nvSpPr>
        <p:spPr/>
        <p:txBody>
          <a:bodyPr/>
          <a:lstStyle/>
          <a:p>
            <a:fld id="{BFA6CDE3-46FF-47D3-84EF-FCB5835E78DD}" type="slidenum">
              <a:rPr lang="en-US" smtClean="0"/>
              <a:t>7</a:t>
            </a:fld>
            <a:endParaRPr lang="en-US"/>
          </a:p>
        </p:txBody>
      </p:sp>
      <p:pic>
        <p:nvPicPr>
          <p:cNvPr id="9" name="Audio 8">
            <a:hlinkClick r:id="" action="ppaction://media"/>
            <a:extLst>
              <a:ext uri="{FF2B5EF4-FFF2-40B4-BE49-F238E27FC236}">
                <a16:creationId xmlns:a16="http://schemas.microsoft.com/office/drawing/2014/main" id="{1E3F040C-1632-4BAB-9EB6-33263D7021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11654680"/>
      </p:ext>
    </p:extLst>
  </p:cSld>
  <p:clrMapOvr>
    <a:masterClrMapping/>
  </p:clrMapOvr>
  <mc:AlternateContent xmlns:mc="http://schemas.openxmlformats.org/markup-compatibility/2006" xmlns:p14="http://schemas.microsoft.com/office/powerpoint/2010/main">
    <mc:Choice Requires="p14">
      <p:transition spd="slow" p14:dur="2000" advTm="78123"/>
    </mc:Choice>
    <mc:Fallback xmlns="">
      <p:transition spd="slow" advTm="78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B997-8ACD-44BE-9D71-389DF51A4E6E}"/>
              </a:ext>
            </a:extLst>
          </p:cNvPr>
          <p:cNvSpPr>
            <a:spLocks noGrp="1"/>
          </p:cNvSpPr>
          <p:nvPr>
            <p:ph type="title"/>
          </p:nvPr>
        </p:nvSpPr>
        <p:spPr/>
        <p:txBody>
          <a:bodyPr/>
          <a:lstStyle/>
          <a:p>
            <a:r>
              <a:rPr lang="en-US" dirty="0"/>
              <a:t>Announcements and Webinars</a:t>
            </a:r>
          </a:p>
        </p:txBody>
      </p:sp>
      <p:graphicFrame>
        <p:nvGraphicFramePr>
          <p:cNvPr id="5" name="Table 5">
            <a:extLst>
              <a:ext uri="{FF2B5EF4-FFF2-40B4-BE49-F238E27FC236}">
                <a16:creationId xmlns:a16="http://schemas.microsoft.com/office/drawing/2014/main" id="{FCC2EA30-6047-438F-A732-BEED5BD4B7D9}"/>
              </a:ext>
            </a:extLst>
          </p:cNvPr>
          <p:cNvGraphicFramePr>
            <a:graphicFrameLocks noGrp="1"/>
          </p:cNvGraphicFramePr>
          <p:nvPr>
            <p:ph idx="1"/>
            <p:extLst>
              <p:ext uri="{D42A27DB-BD31-4B8C-83A1-F6EECF244321}">
                <p14:modId xmlns:p14="http://schemas.microsoft.com/office/powerpoint/2010/main" val="4011907181"/>
              </p:ext>
            </p:extLst>
          </p:nvPr>
        </p:nvGraphicFramePr>
        <p:xfrm>
          <a:off x="628650" y="1690689"/>
          <a:ext cx="7984408" cy="4936254"/>
        </p:xfrm>
        <a:graphic>
          <a:graphicData uri="http://schemas.openxmlformats.org/drawingml/2006/table">
            <a:tbl>
              <a:tblPr firstRow="1" bandRow="1">
                <a:tableStyleId>{5C22544A-7EE6-4342-B048-85BDC9FD1C3A}</a:tableStyleId>
              </a:tblPr>
              <a:tblGrid>
                <a:gridCol w="5943202">
                  <a:extLst>
                    <a:ext uri="{9D8B030D-6E8A-4147-A177-3AD203B41FA5}">
                      <a16:colId xmlns:a16="http://schemas.microsoft.com/office/drawing/2014/main" val="2748114363"/>
                    </a:ext>
                  </a:extLst>
                </a:gridCol>
                <a:gridCol w="2041206">
                  <a:extLst>
                    <a:ext uri="{9D8B030D-6E8A-4147-A177-3AD203B41FA5}">
                      <a16:colId xmlns:a16="http://schemas.microsoft.com/office/drawing/2014/main" val="2926976333"/>
                    </a:ext>
                  </a:extLst>
                </a:gridCol>
              </a:tblGrid>
              <a:tr h="385996">
                <a:tc>
                  <a:txBody>
                    <a:bodyPr/>
                    <a:lstStyle/>
                    <a:p>
                      <a:pPr algn="ctr"/>
                      <a:r>
                        <a:rPr lang="en-US" dirty="0"/>
                        <a:t>Announcements/Webinars </a:t>
                      </a:r>
                    </a:p>
                  </a:txBody>
                  <a:tcPr/>
                </a:tc>
                <a:tc>
                  <a:txBody>
                    <a:bodyPr/>
                    <a:lstStyle/>
                    <a:p>
                      <a:pPr algn="ctr"/>
                      <a:r>
                        <a:rPr lang="en-US" dirty="0"/>
                        <a:t>Date</a:t>
                      </a:r>
                    </a:p>
                  </a:txBody>
                  <a:tcPr/>
                </a:tc>
                <a:extLst>
                  <a:ext uri="{0D108BD9-81ED-4DB2-BD59-A6C34878D82A}">
                    <a16:rowId xmlns:a16="http://schemas.microsoft.com/office/drawing/2014/main" val="747440092"/>
                  </a:ext>
                </a:extLst>
              </a:tr>
              <a:tr h="964991">
                <a:tc>
                  <a:txBody>
                    <a:bodyPr/>
                    <a:lstStyle/>
                    <a:p>
                      <a:r>
                        <a:rPr lang="en-US" dirty="0"/>
                        <a:t>Press Release: Announcing Effort to Help Bring Climate Friendly New Chemicals to Market and Reduce Greenhouse Gas Emissions</a:t>
                      </a:r>
                    </a:p>
                  </a:txBody>
                  <a:tcPr/>
                </a:tc>
                <a:tc>
                  <a:txBody>
                    <a:bodyPr/>
                    <a:lstStyle/>
                    <a:p>
                      <a:r>
                        <a:rPr lang="en-US" dirty="0"/>
                        <a:t>January 21, 2022</a:t>
                      </a:r>
                    </a:p>
                  </a:txBody>
                  <a:tcPr/>
                </a:tc>
                <a:extLst>
                  <a:ext uri="{0D108BD9-81ED-4DB2-BD59-A6C34878D82A}">
                    <a16:rowId xmlns:a16="http://schemas.microsoft.com/office/drawing/2014/main" val="2768635504"/>
                  </a:ext>
                </a:extLst>
              </a:tr>
              <a:tr h="644385">
                <a:tc>
                  <a:txBody>
                    <a:bodyPr/>
                    <a:lstStyle/>
                    <a:p>
                      <a:r>
                        <a:rPr lang="en-US" dirty="0"/>
                        <a:t>Kick-off Meeting to Launch Effort</a:t>
                      </a:r>
                    </a:p>
                  </a:txBody>
                  <a:tcPr/>
                </a:tc>
                <a:tc>
                  <a:txBody>
                    <a:bodyPr/>
                    <a:lstStyle/>
                    <a:p>
                      <a:r>
                        <a:rPr lang="en-US" dirty="0"/>
                        <a:t>February 9, 2022</a:t>
                      </a:r>
                    </a:p>
                  </a:txBody>
                  <a:tcPr/>
                </a:tc>
                <a:extLst>
                  <a:ext uri="{0D108BD9-81ED-4DB2-BD59-A6C34878D82A}">
                    <a16:rowId xmlns:a16="http://schemas.microsoft.com/office/drawing/2014/main" val="1921032730"/>
                  </a:ext>
                </a:extLst>
              </a:tr>
              <a:tr h="6754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rPr>
                        <a:t>Webinar on TSCA Requirements and Premanufacture Notice (PMN) Process</a:t>
                      </a:r>
                    </a:p>
                  </a:txBody>
                  <a:tcPr/>
                </a:tc>
                <a:tc>
                  <a:txBody>
                    <a:bodyPr/>
                    <a:lstStyle/>
                    <a:p>
                      <a:r>
                        <a:rPr lang="en-US" dirty="0"/>
                        <a:t>February 23, 2022</a:t>
                      </a:r>
                    </a:p>
                  </a:txBody>
                  <a:tcPr/>
                </a:tc>
                <a:extLst>
                  <a:ext uri="{0D108BD9-81ED-4DB2-BD59-A6C34878D82A}">
                    <a16:rowId xmlns:a16="http://schemas.microsoft.com/office/drawing/2014/main" val="4074494807"/>
                  </a:ext>
                </a:extLst>
              </a:tr>
              <a:tr h="675494">
                <a:tc>
                  <a:txBody>
                    <a:bodyPr/>
                    <a:lstStyle/>
                    <a:p>
                      <a:r>
                        <a:rPr lang="en-US" dirty="0"/>
                        <a:t>Webinar on TSCA Inventory, Nomenclature and Bona Fide process</a:t>
                      </a:r>
                    </a:p>
                  </a:txBody>
                  <a:tcPr/>
                </a:tc>
                <a:tc>
                  <a:txBody>
                    <a:bodyPr/>
                    <a:lstStyle/>
                    <a:p>
                      <a:r>
                        <a:rPr lang="en-US" dirty="0"/>
                        <a:t>March 9, 2022</a:t>
                      </a:r>
                    </a:p>
                  </a:txBody>
                  <a:tcPr/>
                </a:tc>
                <a:extLst>
                  <a:ext uri="{0D108BD9-81ED-4DB2-BD59-A6C34878D82A}">
                    <a16:rowId xmlns:a16="http://schemas.microsoft.com/office/drawing/2014/main" val="964445984"/>
                  </a:ext>
                </a:extLst>
              </a:tr>
              <a:tr h="6754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Webinar on New chemical Risk Assessments and Applications of the Tools and Models</a:t>
                      </a:r>
                    </a:p>
                  </a:txBody>
                  <a:tcPr/>
                </a:tc>
                <a:tc>
                  <a:txBody>
                    <a:bodyPr/>
                    <a:lstStyle/>
                    <a:p>
                      <a:r>
                        <a:rPr lang="en-US" dirty="0"/>
                        <a:t>March 23, 2022</a:t>
                      </a:r>
                    </a:p>
                  </a:txBody>
                  <a:tcPr/>
                </a:tc>
                <a:extLst>
                  <a:ext uri="{0D108BD9-81ED-4DB2-BD59-A6C34878D82A}">
                    <a16:rowId xmlns:a16="http://schemas.microsoft.com/office/drawing/2014/main" val="2194966729"/>
                  </a:ext>
                </a:extLst>
              </a:tr>
              <a:tr h="6754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Webinar on New Chemicals Risk Management actions, including TSCA Section 5 Orders and Significant New Use Rules (SNURs) </a:t>
                      </a:r>
                    </a:p>
                  </a:txBody>
                  <a:tcPr/>
                </a:tc>
                <a:tc>
                  <a:txBody>
                    <a:bodyPr/>
                    <a:lstStyle/>
                    <a:p>
                      <a:r>
                        <a:rPr lang="en-US" dirty="0"/>
                        <a:t>April 9, 2022</a:t>
                      </a:r>
                    </a:p>
                  </a:txBody>
                  <a:tcPr/>
                </a:tc>
                <a:extLst>
                  <a:ext uri="{0D108BD9-81ED-4DB2-BD59-A6C34878D82A}">
                    <a16:rowId xmlns:a16="http://schemas.microsoft.com/office/drawing/2014/main" val="3447941631"/>
                  </a:ext>
                </a:extLst>
              </a:tr>
            </a:tbl>
          </a:graphicData>
        </a:graphic>
      </p:graphicFrame>
      <p:sp>
        <p:nvSpPr>
          <p:cNvPr id="4" name="Slide Number Placeholder 3">
            <a:extLst>
              <a:ext uri="{FF2B5EF4-FFF2-40B4-BE49-F238E27FC236}">
                <a16:creationId xmlns:a16="http://schemas.microsoft.com/office/drawing/2014/main" id="{AF1A623A-4149-4A17-9854-A3581A2BA253}"/>
              </a:ext>
            </a:extLst>
          </p:cNvPr>
          <p:cNvSpPr>
            <a:spLocks noGrp="1"/>
          </p:cNvSpPr>
          <p:nvPr>
            <p:ph type="sldNum" sz="quarter" idx="12"/>
          </p:nvPr>
        </p:nvSpPr>
        <p:spPr/>
        <p:txBody>
          <a:bodyPr/>
          <a:lstStyle/>
          <a:p>
            <a:fld id="{BFA6CDE3-46FF-47D3-84EF-FCB5835E78DD}" type="slidenum">
              <a:rPr lang="en-US" smtClean="0"/>
              <a:t>8</a:t>
            </a:fld>
            <a:endParaRPr lang="en-US"/>
          </a:p>
        </p:txBody>
      </p:sp>
      <p:pic>
        <p:nvPicPr>
          <p:cNvPr id="6" name="Audio 5">
            <a:hlinkClick r:id="" action="ppaction://media"/>
            <a:extLst>
              <a:ext uri="{FF2B5EF4-FFF2-40B4-BE49-F238E27FC236}">
                <a16:creationId xmlns:a16="http://schemas.microsoft.com/office/drawing/2014/main" id="{E22EA6F9-FDA4-46B3-B55C-3F92384C5B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42160056"/>
      </p:ext>
    </p:extLst>
  </p:cSld>
  <p:clrMapOvr>
    <a:masterClrMapping/>
  </p:clrMapOvr>
  <mc:AlternateContent xmlns:mc="http://schemas.openxmlformats.org/markup-compatibility/2006" xmlns:p14="http://schemas.microsoft.com/office/powerpoint/2010/main">
    <mc:Choice Requires="p14">
      <p:transition spd="slow" p14:dur="2000" advTm="65578"/>
    </mc:Choice>
    <mc:Fallback xmlns="">
      <p:transition spd="slow" advTm="65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D5C38-0922-4E91-A772-CFB9F1E16749}"/>
              </a:ext>
            </a:extLst>
          </p:cNvPr>
          <p:cNvSpPr>
            <a:spLocks noGrp="1"/>
          </p:cNvSpPr>
          <p:nvPr>
            <p:ph type="title"/>
          </p:nvPr>
        </p:nvSpPr>
        <p:spPr/>
        <p:txBody>
          <a:bodyPr/>
          <a:lstStyle/>
          <a:p>
            <a:r>
              <a:rPr lang="en-US"/>
              <a:t>2020 </a:t>
            </a:r>
            <a:r>
              <a:rPr lang="en-US" dirty="0"/>
              <a:t>TSCA Compliance Advisory</a:t>
            </a:r>
          </a:p>
        </p:txBody>
      </p:sp>
      <p:sp>
        <p:nvSpPr>
          <p:cNvPr id="3" name="Content Placeholder 2">
            <a:extLst>
              <a:ext uri="{FF2B5EF4-FFF2-40B4-BE49-F238E27FC236}">
                <a16:creationId xmlns:a16="http://schemas.microsoft.com/office/drawing/2014/main" id="{E6E2A1D0-A8B5-4436-9796-FD52F7A53679}"/>
              </a:ext>
            </a:extLst>
          </p:cNvPr>
          <p:cNvSpPr>
            <a:spLocks noGrp="1"/>
          </p:cNvSpPr>
          <p:nvPr>
            <p:ph idx="1"/>
          </p:nvPr>
        </p:nvSpPr>
        <p:spPr>
          <a:xfrm>
            <a:off x="628650" y="1362076"/>
            <a:ext cx="7886700" cy="4814888"/>
          </a:xfrm>
        </p:spPr>
        <p:txBody>
          <a:bodyPr>
            <a:normAutofit fontScale="62500" lnSpcReduction="20000"/>
          </a:bodyPr>
          <a:lstStyle/>
          <a:p>
            <a:r>
              <a:rPr lang="en-US" dirty="0"/>
              <a:t>In December 2020, prompted by questions related to </a:t>
            </a:r>
            <a:r>
              <a:rPr lang="en-US" i="1" dirty="0"/>
              <a:t>renewable naphtha </a:t>
            </a:r>
            <a:r>
              <a:rPr lang="en-US" dirty="0"/>
              <a:t>requirements under TSCA, EPA issued a compliance advisory that affirmed chemical substances used as fuels and fuel additives and distillates made from either petroleum or renewable sources are subject to TSCA </a:t>
            </a:r>
          </a:p>
          <a:p>
            <a:pPr marL="0" indent="0">
              <a:buNone/>
            </a:pPr>
            <a:endParaRPr lang="en-US" dirty="0"/>
          </a:p>
          <a:p>
            <a:r>
              <a:rPr lang="en-US" dirty="0"/>
              <a:t>Naphtha is a light distillate oil that is a byproduct in the production of petroleum sourced diesel or jet fuel. It can be blended into gasoline or used as a chemical solvent. </a:t>
            </a:r>
            <a:r>
              <a:rPr lang="en-US" i="1" dirty="0"/>
              <a:t>Renewable naphtha </a:t>
            </a:r>
            <a:r>
              <a:rPr lang="en-US" dirty="0"/>
              <a:t>is produced from feedstocks like crops/fats/waste oil</a:t>
            </a:r>
          </a:p>
          <a:p>
            <a:pPr lvl="1"/>
            <a:r>
              <a:rPr lang="en-US" dirty="0"/>
              <a:t>Examples of naphtha made from petroleum sources include naphtha (shale oil), hydrocracked, hydrotreated light; naphtha (petroleum), hydrotreated light; distillates (coal tar); and distillates (shale oil), hydrocracked, alkylate. </a:t>
            </a:r>
          </a:p>
          <a:p>
            <a:pPr lvl="1"/>
            <a:r>
              <a:rPr lang="en-US" dirty="0"/>
              <a:t>Examples of naphtha made from renewable sources include naphtha (lignocellulosic); distillates (hydrocracked tallow); coconut oil, mixed with tallow, deodorizer distillates; and fats and glyceridic oils, animal, mixed with vegetable oils, deodorizer distillates.</a:t>
            </a:r>
          </a:p>
          <a:p>
            <a:endParaRPr lang="en-US" dirty="0"/>
          </a:p>
          <a:p>
            <a:r>
              <a:rPr lang="en-US" dirty="0"/>
              <a:t>There are about 142 “naphthas” and 178 “distillates” (that compositionally can qualify as naphthas) currently on the TSCA Inventory and are considered Unknown, Variable composition, Complex or Biological (UVCB) substances </a:t>
            </a:r>
          </a:p>
          <a:p>
            <a:pPr lvl="1"/>
            <a:r>
              <a:rPr lang="en-US" dirty="0"/>
              <a:t>UVCB substances are a broad class of chemical substances. Complex reaction product UVCBs are often characterized with additional information such as source and/or process</a:t>
            </a:r>
          </a:p>
          <a:p>
            <a:endParaRPr lang="en-US" dirty="0"/>
          </a:p>
        </p:txBody>
      </p:sp>
      <p:sp>
        <p:nvSpPr>
          <p:cNvPr id="4" name="Slide Number Placeholder 3">
            <a:extLst>
              <a:ext uri="{FF2B5EF4-FFF2-40B4-BE49-F238E27FC236}">
                <a16:creationId xmlns:a16="http://schemas.microsoft.com/office/drawing/2014/main" id="{58E8C5AE-1DB3-49BC-9B9B-25B5C3200092}"/>
              </a:ext>
            </a:extLst>
          </p:cNvPr>
          <p:cNvSpPr>
            <a:spLocks noGrp="1"/>
          </p:cNvSpPr>
          <p:nvPr>
            <p:ph type="sldNum" sz="quarter" idx="12"/>
          </p:nvPr>
        </p:nvSpPr>
        <p:spPr/>
        <p:txBody>
          <a:bodyPr/>
          <a:lstStyle/>
          <a:p>
            <a:fld id="{BFA6CDE3-46FF-47D3-84EF-FCB5835E78DD}" type="slidenum">
              <a:rPr lang="en-US" smtClean="0"/>
              <a:t>9</a:t>
            </a:fld>
            <a:endParaRPr lang="en-US"/>
          </a:p>
        </p:txBody>
      </p:sp>
      <p:pic>
        <p:nvPicPr>
          <p:cNvPr id="10" name="Audio 9">
            <a:hlinkClick r:id="" action="ppaction://media"/>
            <a:extLst>
              <a:ext uri="{FF2B5EF4-FFF2-40B4-BE49-F238E27FC236}">
                <a16:creationId xmlns:a16="http://schemas.microsoft.com/office/drawing/2014/main" id="{7C62DB99-8F7A-439D-AE33-1E99779FDF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31523895"/>
      </p:ext>
    </p:extLst>
  </p:cSld>
  <p:clrMapOvr>
    <a:masterClrMapping/>
  </p:clrMapOvr>
  <mc:AlternateContent xmlns:mc="http://schemas.openxmlformats.org/markup-compatibility/2006">
    <mc:Choice xmlns:p14="http://schemas.microsoft.com/office/powerpoint/2010/main" Requires="p14">
      <p:transition spd="slow" p14:dur="2000" advTm="121735"/>
    </mc:Choice>
    <mc:Fallback>
      <p:transition spd="slow" advTm="121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6269</TotalTime>
  <Words>1354</Words>
  <Application>Microsoft Office PowerPoint</Application>
  <PresentationFormat>On-screen Show (4:3)</PresentationFormat>
  <Paragraphs>110</Paragraphs>
  <Slides>10</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EPA’s New Chemicals Program Integrated Approach for Biofuel PMN Review under TSCA</vt:lpstr>
      <vt:lpstr>Overview</vt:lpstr>
      <vt:lpstr>TSCA Basics</vt:lpstr>
      <vt:lpstr>PowerPoint Presentation</vt:lpstr>
      <vt:lpstr>Risk Management Overview</vt:lpstr>
      <vt:lpstr>Process Enhancements </vt:lpstr>
      <vt:lpstr>Outreach &amp; Training</vt:lpstr>
      <vt:lpstr>Announcements and Webinars</vt:lpstr>
      <vt:lpstr>2020 TSCA Compliance Advisory</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TSCA New Chemicals  Integrated Approach for Biobased and Waste-Dervied Fuels</dc:title>
  <dc:creator>Le, Madison</dc:creator>
  <cp:lastModifiedBy>Sullivan, Andrew</cp:lastModifiedBy>
  <cp:revision>98</cp:revision>
  <dcterms:created xsi:type="dcterms:W3CDTF">2021-12-14T16:08:48Z</dcterms:created>
  <dcterms:modified xsi:type="dcterms:W3CDTF">2022-02-07T22:15:39Z</dcterms:modified>
</cp:coreProperties>
</file>