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22"/>
  </p:notesMasterIdLst>
  <p:handoutMasterIdLst>
    <p:handoutMasterId r:id="rId23"/>
  </p:handoutMasterIdLst>
  <p:sldIdLst>
    <p:sldId id="286" r:id="rId2"/>
    <p:sldId id="280" r:id="rId3"/>
    <p:sldId id="411" r:id="rId4"/>
    <p:sldId id="408" r:id="rId5"/>
    <p:sldId id="406" r:id="rId6"/>
    <p:sldId id="407" r:id="rId7"/>
    <p:sldId id="413" r:id="rId8"/>
    <p:sldId id="414" r:id="rId9"/>
    <p:sldId id="419" r:id="rId10"/>
    <p:sldId id="260" r:id="rId11"/>
    <p:sldId id="415" r:id="rId12"/>
    <p:sldId id="261" r:id="rId13"/>
    <p:sldId id="416" r:id="rId14"/>
    <p:sldId id="268" r:id="rId15"/>
    <p:sldId id="417" r:id="rId16"/>
    <p:sldId id="259" r:id="rId17"/>
    <p:sldId id="418" r:id="rId18"/>
    <p:sldId id="405" r:id="rId19"/>
    <p:sldId id="412" r:id="rId20"/>
    <p:sldId id="409" r:id="rId2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on Sadowsky" initials="DS" lastIdx="4" clrIdx="0"/>
  <p:cmAuthor id="1" name="THenry" initials="TH" lastIdx="11" clrIdx="1">
    <p:extLst>
      <p:ext uri="{19B8F6BF-5375-455C-9EA6-DF929625EA0E}">
        <p15:presenceInfo xmlns:p15="http://schemas.microsoft.com/office/powerpoint/2012/main" userId="THenry" providerId="None"/>
      </p:ext>
    </p:extLst>
  </p:cmAuthor>
  <p:cmAuthor id="2" name="Alwood, Jim" initials="AJ" lastIdx="4" clrIdx="2">
    <p:extLst>
      <p:ext uri="{19B8F6BF-5375-455C-9EA6-DF929625EA0E}">
        <p15:presenceInfo xmlns:p15="http://schemas.microsoft.com/office/powerpoint/2012/main" userId="S::Alwood.Jim@epa.gov::4ac834d3-5a0e-4e5a-a8fc-4e26591968bb" providerId="AD"/>
      </p:ext>
    </p:extLst>
  </p:cmAuthor>
  <p:cmAuthor id="3" name="Passe, Loraine" initials="PL" lastIdx="4" clrIdx="3">
    <p:extLst>
      <p:ext uri="{19B8F6BF-5375-455C-9EA6-DF929625EA0E}">
        <p15:presenceInfo xmlns:p15="http://schemas.microsoft.com/office/powerpoint/2012/main" userId="S::Passe.Loraine@epa.gov::496aac52-2a89-48e7-9723-d5635cf8d0f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143" autoAdjust="0"/>
  </p:normalViewPr>
  <p:slideViewPr>
    <p:cSldViewPr snapToGrid="0" snapToObjects="1">
      <p:cViewPr>
        <p:scale>
          <a:sx n="93" d="100"/>
          <a:sy n="93" d="100"/>
        </p:scale>
        <p:origin x="2136" y="6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657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9" y="0"/>
            <a:ext cx="3038475" cy="466578"/>
          </a:xfrm>
          <a:prstGeom prst="rect">
            <a:avLst/>
          </a:prstGeom>
        </p:spPr>
        <p:txBody>
          <a:bodyPr vert="horz" lIns="91440" tIns="45720" rIns="91440" bIns="45720" rtlCol="0"/>
          <a:lstStyle>
            <a:lvl1pPr algn="r">
              <a:defRPr sz="1200"/>
            </a:lvl1pPr>
          </a:lstStyle>
          <a:p>
            <a:fld id="{6BFD00A6-B73F-4C75-B055-35258B8C98B4}" type="datetimeFigureOut">
              <a:rPr lang="en-US" smtClean="0"/>
              <a:t>2/22/2022</a:t>
            </a:fld>
            <a:endParaRPr lang="en-US" dirty="0"/>
          </a:p>
        </p:txBody>
      </p:sp>
      <p:sp>
        <p:nvSpPr>
          <p:cNvPr id="4" name="Footer Placeholder 3"/>
          <p:cNvSpPr>
            <a:spLocks noGrp="1"/>
          </p:cNvSpPr>
          <p:nvPr>
            <p:ph type="ftr" sz="quarter" idx="2"/>
          </p:nvPr>
        </p:nvSpPr>
        <p:spPr>
          <a:xfrm>
            <a:off x="1" y="8829822"/>
            <a:ext cx="3038475" cy="46657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9" y="8829822"/>
            <a:ext cx="3038475" cy="466578"/>
          </a:xfrm>
          <a:prstGeom prst="rect">
            <a:avLst/>
          </a:prstGeom>
        </p:spPr>
        <p:txBody>
          <a:bodyPr vert="horz" lIns="91440" tIns="45720" rIns="91440" bIns="45720" rtlCol="0" anchor="b"/>
          <a:lstStyle>
            <a:lvl1pPr algn="r">
              <a:defRPr sz="1200"/>
            </a:lvl1pPr>
          </a:lstStyle>
          <a:p>
            <a:fld id="{D6E8A0C5-7C95-4C94-9CF3-0BF07674B1ED}" type="slidenum">
              <a:rPr lang="en-US" smtClean="0"/>
              <a:t>‹#›</a:t>
            </a:fld>
            <a:endParaRPr lang="en-US" dirty="0"/>
          </a:p>
        </p:txBody>
      </p:sp>
    </p:spTree>
    <p:extLst>
      <p:ext uri="{BB962C8B-B14F-4D97-AF65-F5344CB8AC3E}">
        <p14:creationId xmlns:p14="http://schemas.microsoft.com/office/powerpoint/2010/main" val="866310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657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9" y="0"/>
            <a:ext cx="3038475" cy="466578"/>
          </a:xfrm>
          <a:prstGeom prst="rect">
            <a:avLst/>
          </a:prstGeom>
        </p:spPr>
        <p:txBody>
          <a:bodyPr vert="horz" lIns="91440" tIns="45720" rIns="91440" bIns="45720" rtlCol="0"/>
          <a:lstStyle>
            <a:lvl1pPr algn="r">
              <a:defRPr sz="1200"/>
            </a:lvl1pPr>
          </a:lstStyle>
          <a:p>
            <a:fld id="{5E67EC4B-5C7F-4662-BE0E-8E74874F3CA9}" type="datetimeFigureOut">
              <a:rPr lang="en-US" smtClean="0"/>
              <a:t>2/22/2022</a:t>
            </a:fld>
            <a:endParaRPr lang="en-US" dirty="0"/>
          </a:p>
        </p:txBody>
      </p:sp>
      <p:sp>
        <p:nvSpPr>
          <p:cNvPr id="4" name="Slide Image Placeholder 3"/>
          <p:cNvSpPr>
            <a:spLocks noGrp="1" noRot="1" noChangeAspect="1"/>
          </p:cNvSpPr>
          <p:nvPr>
            <p:ph type="sldImg" idx="2"/>
          </p:nvPr>
        </p:nvSpPr>
        <p:spPr>
          <a:xfrm>
            <a:off x="1412875" y="1162050"/>
            <a:ext cx="4184650" cy="3138488"/>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4033"/>
            <a:ext cx="5607050" cy="366071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822"/>
            <a:ext cx="3038475" cy="466578"/>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9" y="8829822"/>
            <a:ext cx="3038475" cy="466578"/>
          </a:xfrm>
          <a:prstGeom prst="rect">
            <a:avLst/>
          </a:prstGeom>
        </p:spPr>
        <p:txBody>
          <a:bodyPr vert="horz" lIns="91440" tIns="45720" rIns="91440" bIns="45720" rtlCol="0" anchor="b"/>
          <a:lstStyle>
            <a:lvl1pPr algn="r">
              <a:defRPr sz="1200"/>
            </a:lvl1pPr>
          </a:lstStyle>
          <a:p>
            <a:fld id="{D6CFC3A2-30F7-46B0-A633-771A4012DC13}" type="slidenum">
              <a:rPr lang="en-US" smtClean="0"/>
              <a:t>‹#›</a:t>
            </a:fld>
            <a:endParaRPr lang="en-US" dirty="0"/>
          </a:p>
        </p:txBody>
      </p:sp>
    </p:spTree>
    <p:extLst>
      <p:ext uri="{BB962C8B-B14F-4D97-AF65-F5344CB8AC3E}">
        <p14:creationId xmlns:p14="http://schemas.microsoft.com/office/powerpoint/2010/main" val="4132502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4294967295"/>
          </p:nvPr>
        </p:nvSpPr>
        <p:spPr bwMode="auto">
          <a:xfrm>
            <a:off x="3970938" y="8829967"/>
            <a:ext cx="3037840" cy="464820"/>
          </a:xfrm>
          <a:prstGeom prst="rect">
            <a:avLst/>
          </a:prstGeom>
          <a:noFill/>
          <a:ln>
            <a:miter lim="800000"/>
            <a:headEnd/>
            <a:tailEnd/>
          </a:ln>
        </p:spPr>
        <p:txBody>
          <a:bodyPr lIns="91574" tIns="45788" rIns="91574" bIns="45788"/>
          <a:lstStyle/>
          <a:p>
            <a:fld id="{EE9ED062-5704-4334-A965-CE39F08DAA22}" type="slidenum">
              <a:rPr lang="en-US"/>
              <a:pPr/>
              <a:t>1</a:t>
            </a:fld>
            <a:endParaRPr lang="en-US" dirty="0"/>
          </a:p>
        </p:txBody>
      </p:sp>
      <p:sp>
        <p:nvSpPr>
          <p:cNvPr id="19459" name="Rectangle 2"/>
          <p:cNvSpPr>
            <a:spLocks noGrp="1" noRot="1" noChangeAspect="1" noChangeArrowheads="1" noTextEdit="1"/>
          </p:cNvSpPr>
          <p:nvPr>
            <p:ph type="sldImg"/>
          </p:nvPr>
        </p:nvSpPr>
        <p:spPr>
          <a:xfrm>
            <a:off x="1189038" y="703263"/>
            <a:ext cx="4632325" cy="3473450"/>
          </a:xfrm>
          <a:ln/>
        </p:spPr>
      </p:sp>
      <p:sp>
        <p:nvSpPr>
          <p:cNvPr id="19460" name="Rectangle 3"/>
          <p:cNvSpPr>
            <a:spLocks noGrp="1" noChangeArrowheads="1"/>
          </p:cNvSpPr>
          <p:nvPr>
            <p:ph type="body" idx="1"/>
          </p:nvPr>
        </p:nvSpPr>
        <p:spPr>
          <a:noFill/>
          <a:ln w="9525"/>
        </p:spPr>
        <p:txBody>
          <a:bodyPr/>
          <a:lstStyle/>
          <a:p>
            <a:endParaRPr lang="en-US" dirty="0"/>
          </a:p>
        </p:txBody>
      </p:sp>
    </p:spTree>
    <p:extLst>
      <p:ext uri="{BB962C8B-B14F-4D97-AF65-F5344CB8AC3E}">
        <p14:creationId xmlns:p14="http://schemas.microsoft.com/office/powerpoint/2010/main" val="1997996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CFC3A2-30F7-46B0-A633-771A4012DC13}" type="slidenum">
              <a:rPr lang="en-US" smtClean="0"/>
              <a:t>10</a:t>
            </a:fld>
            <a:endParaRPr lang="en-US" dirty="0"/>
          </a:p>
        </p:txBody>
      </p:sp>
    </p:spTree>
    <p:extLst>
      <p:ext uri="{BB962C8B-B14F-4D97-AF65-F5344CB8AC3E}">
        <p14:creationId xmlns:p14="http://schemas.microsoft.com/office/powerpoint/2010/main" val="48067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CFC3A2-30F7-46B0-A633-771A4012DC13}" type="slidenum">
              <a:rPr lang="en-US" smtClean="0"/>
              <a:t>11</a:t>
            </a:fld>
            <a:endParaRPr lang="en-US" dirty="0"/>
          </a:p>
        </p:txBody>
      </p:sp>
    </p:spTree>
    <p:extLst>
      <p:ext uri="{BB962C8B-B14F-4D97-AF65-F5344CB8AC3E}">
        <p14:creationId xmlns:p14="http://schemas.microsoft.com/office/powerpoint/2010/main" val="286542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CFC3A2-30F7-46B0-A633-771A4012DC13}" type="slidenum">
              <a:rPr lang="en-US" smtClean="0"/>
              <a:t>12</a:t>
            </a:fld>
            <a:endParaRPr lang="en-US" dirty="0"/>
          </a:p>
        </p:txBody>
      </p:sp>
    </p:spTree>
    <p:extLst>
      <p:ext uri="{BB962C8B-B14F-4D97-AF65-F5344CB8AC3E}">
        <p14:creationId xmlns:p14="http://schemas.microsoft.com/office/powerpoint/2010/main" val="1651294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CFC3A2-30F7-46B0-A633-771A4012DC13}" type="slidenum">
              <a:rPr lang="en-US" smtClean="0"/>
              <a:t>13</a:t>
            </a:fld>
            <a:endParaRPr lang="en-US" dirty="0"/>
          </a:p>
        </p:txBody>
      </p:sp>
    </p:spTree>
    <p:extLst>
      <p:ext uri="{BB962C8B-B14F-4D97-AF65-F5344CB8AC3E}">
        <p14:creationId xmlns:p14="http://schemas.microsoft.com/office/powerpoint/2010/main" val="16526115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CFC3A2-30F7-46B0-A633-771A4012DC13}" type="slidenum">
              <a:rPr lang="en-US" smtClean="0"/>
              <a:t>14</a:t>
            </a:fld>
            <a:endParaRPr lang="en-US" dirty="0"/>
          </a:p>
        </p:txBody>
      </p:sp>
    </p:spTree>
    <p:extLst>
      <p:ext uri="{BB962C8B-B14F-4D97-AF65-F5344CB8AC3E}">
        <p14:creationId xmlns:p14="http://schemas.microsoft.com/office/powerpoint/2010/main" val="1552626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CFC3A2-30F7-46B0-A633-771A4012DC13}" type="slidenum">
              <a:rPr lang="en-US" smtClean="0"/>
              <a:t>15</a:t>
            </a:fld>
            <a:endParaRPr lang="en-US" dirty="0"/>
          </a:p>
        </p:txBody>
      </p:sp>
    </p:spTree>
    <p:extLst>
      <p:ext uri="{BB962C8B-B14F-4D97-AF65-F5344CB8AC3E}">
        <p14:creationId xmlns:p14="http://schemas.microsoft.com/office/powerpoint/2010/main" val="2628009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CFC3A2-30F7-46B0-A633-771A4012DC13}" type="slidenum">
              <a:rPr lang="en-US" smtClean="0"/>
              <a:t>16</a:t>
            </a:fld>
            <a:endParaRPr lang="en-US" dirty="0"/>
          </a:p>
        </p:txBody>
      </p:sp>
    </p:spTree>
    <p:extLst>
      <p:ext uri="{BB962C8B-B14F-4D97-AF65-F5344CB8AC3E}">
        <p14:creationId xmlns:p14="http://schemas.microsoft.com/office/powerpoint/2010/main" val="41580409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CFC3A2-30F7-46B0-A633-771A4012DC13}" type="slidenum">
              <a:rPr lang="en-US" smtClean="0"/>
              <a:t>17</a:t>
            </a:fld>
            <a:endParaRPr lang="en-US" dirty="0"/>
          </a:p>
        </p:txBody>
      </p:sp>
    </p:spTree>
    <p:extLst>
      <p:ext uri="{BB962C8B-B14F-4D97-AF65-F5344CB8AC3E}">
        <p14:creationId xmlns:p14="http://schemas.microsoft.com/office/powerpoint/2010/main" val="14309924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CFC3A2-30F7-46B0-A633-771A4012DC13}" type="slidenum">
              <a:rPr lang="en-US" smtClean="0"/>
              <a:t>18</a:t>
            </a:fld>
            <a:endParaRPr lang="en-US" dirty="0"/>
          </a:p>
        </p:txBody>
      </p:sp>
    </p:spTree>
    <p:extLst>
      <p:ext uri="{BB962C8B-B14F-4D97-AF65-F5344CB8AC3E}">
        <p14:creationId xmlns:p14="http://schemas.microsoft.com/office/powerpoint/2010/main" val="22877572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CFC3A2-30F7-46B0-A633-771A4012DC13}" type="slidenum">
              <a:rPr lang="en-US" smtClean="0"/>
              <a:t>20</a:t>
            </a:fld>
            <a:endParaRPr lang="en-US" dirty="0"/>
          </a:p>
        </p:txBody>
      </p:sp>
    </p:spTree>
    <p:extLst>
      <p:ext uri="{BB962C8B-B14F-4D97-AF65-F5344CB8AC3E}">
        <p14:creationId xmlns:p14="http://schemas.microsoft.com/office/powerpoint/2010/main" val="874992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CFC3A2-30F7-46B0-A633-771A4012DC13}" type="slidenum">
              <a:rPr lang="en-US" smtClean="0"/>
              <a:t>2</a:t>
            </a:fld>
            <a:endParaRPr lang="en-US" dirty="0"/>
          </a:p>
        </p:txBody>
      </p:sp>
    </p:spTree>
    <p:extLst>
      <p:ext uri="{BB962C8B-B14F-4D97-AF65-F5344CB8AC3E}">
        <p14:creationId xmlns:p14="http://schemas.microsoft.com/office/powerpoint/2010/main" val="2489988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CFC3A2-30F7-46B0-A633-771A4012DC13}" type="slidenum">
              <a:rPr lang="en-US" smtClean="0"/>
              <a:t>3</a:t>
            </a:fld>
            <a:endParaRPr lang="en-US" dirty="0"/>
          </a:p>
        </p:txBody>
      </p:sp>
    </p:spTree>
    <p:extLst>
      <p:ext uri="{BB962C8B-B14F-4D97-AF65-F5344CB8AC3E}">
        <p14:creationId xmlns:p14="http://schemas.microsoft.com/office/powerpoint/2010/main" val="877856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CFC3A2-30F7-46B0-A633-771A4012DC13}" type="slidenum">
              <a:rPr lang="en-US" smtClean="0"/>
              <a:t>4</a:t>
            </a:fld>
            <a:endParaRPr lang="en-US" dirty="0"/>
          </a:p>
        </p:txBody>
      </p:sp>
    </p:spTree>
    <p:extLst>
      <p:ext uri="{BB962C8B-B14F-4D97-AF65-F5344CB8AC3E}">
        <p14:creationId xmlns:p14="http://schemas.microsoft.com/office/powerpoint/2010/main" val="3071219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454799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6CFC3A2-30F7-46B0-A633-771A4012DC13}" type="slidenum">
              <a:rPr lang="en-US" smtClean="0"/>
              <a:t>6</a:t>
            </a:fld>
            <a:endParaRPr lang="en-US" dirty="0"/>
          </a:p>
        </p:txBody>
      </p:sp>
    </p:spTree>
    <p:extLst>
      <p:ext uri="{BB962C8B-B14F-4D97-AF65-F5344CB8AC3E}">
        <p14:creationId xmlns:p14="http://schemas.microsoft.com/office/powerpoint/2010/main" val="708834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CFC3A2-30F7-46B0-A633-771A4012DC13}" type="slidenum">
              <a:rPr lang="en-US" smtClean="0"/>
              <a:t>7</a:t>
            </a:fld>
            <a:endParaRPr lang="en-US" dirty="0"/>
          </a:p>
        </p:txBody>
      </p:sp>
    </p:spTree>
    <p:extLst>
      <p:ext uri="{BB962C8B-B14F-4D97-AF65-F5344CB8AC3E}">
        <p14:creationId xmlns:p14="http://schemas.microsoft.com/office/powerpoint/2010/main" val="2108167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CFC3A2-30F7-46B0-A633-771A4012DC13}" type="slidenum">
              <a:rPr lang="en-US" smtClean="0"/>
              <a:t>8</a:t>
            </a:fld>
            <a:endParaRPr lang="en-US" dirty="0"/>
          </a:p>
        </p:txBody>
      </p:sp>
    </p:spTree>
    <p:extLst>
      <p:ext uri="{BB962C8B-B14F-4D97-AF65-F5344CB8AC3E}">
        <p14:creationId xmlns:p14="http://schemas.microsoft.com/office/powerpoint/2010/main" val="2645550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CFC3A2-30F7-46B0-A633-771A4012DC13}" type="slidenum">
              <a:rPr lang="en-US" smtClean="0"/>
              <a:t>9</a:t>
            </a:fld>
            <a:endParaRPr lang="en-US" dirty="0"/>
          </a:p>
        </p:txBody>
      </p:sp>
    </p:spTree>
    <p:extLst>
      <p:ext uri="{BB962C8B-B14F-4D97-AF65-F5344CB8AC3E}">
        <p14:creationId xmlns:p14="http://schemas.microsoft.com/office/powerpoint/2010/main" val="27237632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352800" y="2133600"/>
            <a:ext cx="5105400" cy="1066800"/>
          </a:xfrm>
        </p:spPr>
        <p:txBody>
          <a:bodyPr>
            <a:normAutofit/>
          </a:bodyPr>
          <a:lstStyle>
            <a:lvl1pPr algn="ctr">
              <a:defRPr sz="4400" baseline="0">
                <a:solidFill>
                  <a:schemeClr val="tx1">
                    <a:lumMod val="85000"/>
                    <a:lumOff val="15000"/>
                  </a:schemeClr>
                </a:solidFill>
              </a:defRPr>
            </a:lvl1pPr>
          </a:lstStyle>
          <a:p>
            <a:r>
              <a:rPr lang="en-US" dirty="0"/>
              <a:t>Your Master Title</a:t>
            </a:r>
          </a:p>
        </p:txBody>
      </p:sp>
      <p:sp>
        <p:nvSpPr>
          <p:cNvPr id="3" name="Subtitle 2"/>
          <p:cNvSpPr>
            <a:spLocks noGrp="1"/>
          </p:cNvSpPr>
          <p:nvPr>
            <p:ph type="subTitle" idx="1"/>
          </p:nvPr>
        </p:nvSpPr>
        <p:spPr>
          <a:xfrm>
            <a:off x="3429000" y="3200400"/>
            <a:ext cx="4953000" cy="914400"/>
          </a:xfrm>
        </p:spPr>
        <p:txBody>
          <a:bodyPr>
            <a:normAutofit/>
          </a:bodyPr>
          <a:lstStyle>
            <a:lvl1pPr marL="0" indent="0" algn="ctr">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CE38E4D-051A-41E1-86A4-E56916468FD0}" type="datetimeFigureOut">
              <a:rPr lang="en-US" smtClean="0"/>
              <a:t>2/22/2022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6BB73A-582F-4420-9A14-CB10A2B2E5E8}" type="slidenum">
              <a:rPr lang="en-US" smtClean="0"/>
              <a:t>‹#›</a:t>
            </a:fld>
            <a:endParaRPr lang="en-US" dirty="0"/>
          </a:p>
        </p:txBody>
      </p:sp>
    </p:spTree>
    <p:extLst>
      <p:ext uri="{BB962C8B-B14F-4D97-AF65-F5344CB8AC3E}">
        <p14:creationId xmlns:p14="http://schemas.microsoft.com/office/powerpoint/2010/main" val="17119030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CE38E4D-051A-41E1-86A4-E56916468FD0}" type="datetimeFigureOut">
              <a:rPr lang="en-US" smtClean="0"/>
              <a:t>2/22/2022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86BB73A-582F-4420-9A14-CB10A2B2E5E8}" type="slidenum">
              <a:rPr lang="en-US" smtClean="0"/>
              <a:t>‹#›</a:t>
            </a:fld>
            <a:endParaRPr lang="en-US" dirty="0"/>
          </a:p>
        </p:txBody>
      </p:sp>
    </p:spTree>
    <p:extLst>
      <p:ext uri="{BB962C8B-B14F-4D97-AF65-F5344CB8AC3E}">
        <p14:creationId xmlns:p14="http://schemas.microsoft.com/office/powerpoint/2010/main" val="48070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E38E4D-051A-41E1-86A4-E56916468FD0}" type="datetimeFigureOut">
              <a:rPr lang="en-US" smtClean="0"/>
              <a:t>2/22/2022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6BB73A-582F-4420-9A14-CB10A2B2E5E8}" type="slidenum">
              <a:rPr lang="en-US" smtClean="0"/>
              <a:t>‹#›</a:t>
            </a:fld>
            <a:endParaRPr lang="en-US" dirty="0"/>
          </a:p>
        </p:txBody>
      </p:sp>
    </p:spTree>
    <p:extLst>
      <p:ext uri="{BB962C8B-B14F-4D97-AF65-F5344CB8AC3E}">
        <p14:creationId xmlns:p14="http://schemas.microsoft.com/office/powerpoint/2010/main" val="4106675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E38E4D-051A-41E1-86A4-E56916468FD0}" type="datetimeFigureOut">
              <a:rPr lang="en-US" smtClean="0"/>
              <a:t>2/22/2022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6BB73A-582F-4420-9A14-CB10A2B2E5E8}" type="slidenum">
              <a:rPr lang="en-US" smtClean="0"/>
              <a:t>‹#›</a:t>
            </a:fld>
            <a:endParaRPr lang="en-US" dirty="0"/>
          </a:p>
        </p:txBody>
      </p:sp>
    </p:spTree>
    <p:extLst>
      <p:ext uri="{BB962C8B-B14F-4D97-AF65-F5344CB8AC3E}">
        <p14:creationId xmlns:p14="http://schemas.microsoft.com/office/powerpoint/2010/main" val="3903983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48130"/>
            <a:ext cx="8229600" cy="1143000"/>
          </a:xfrm>
        </p:spPr>
        <p:txBody>
          <a:bodyPr>
            <a:normAutofit/>
          </a:bodyPr>
          <a:lstStyle>
            <a:lvl1pPr algn="ctr">
              <a:defRPr sz="3600">
                <a:solidFill>
                  <a:schemeClr val="tx1">
                    <a:lumMod val="85000"/>
                    <a:lumOff val="15000"/>
                  </a:schemeClr>
                </a:solidFill>
              </a:defRPr>
            </a:lvl1pPr>
          </a:lstStyle>
          <a:p>
            <a:r>
              <a:rPr lang="en-US" dirty="0"/>
              <a:t>Click to edit Master title style</a:t>
            </a:r>
          </a:p>
        </p:txBody>
      </p:sp>
      <p:sp>
        <p:nvSpPr>
          <p:cNvPr id="3" name="Content Placeholder 2"/>
          <p:cNvSpPr>
            <a:spLocks noGrp="1"/>
          </p:cNvSpPr>
          <p:nvPr>
            <p:ph idx="1"/>
          </p:nvPr>
        </p:nvSpPr>
        <p:spPr>
          <a:xfrm>
            <a:off x="448965" y="1443835"/>
            <a:ext cx="8229600" cy="4525963"/>
          </a:xfrm>
        </p:spPr>
        <p:txBody>
          <a:bodyPr/>
          <a:lstStyle>
            <a:lvl1pPr>
              <a:defRPr sz="28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CE38E4D-051A-41E1-86A4-E56916468FD0}" type="datetimeFigureOut">
              <a:rPr lang="en-US" smtClean="0"/>
              <a:t>2/22/2022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86BB73A-582F-4420-9A14-CB10A2B2E5E8}" type="slidenum">
              <a:rPr lang="en-US" smtClean="0"/>
              <a:t>‹#›</a:t>
            </a:fld>
            <a:endParaRPr lang="en-US" dirty="0"/>
          </a:p>
        </p:txBody>
      </p:sp>
    </p:spTree>
    <p:extLst>
      <p:ext uri="{BB962C8B-B14F-4D97-AF65-F5344CB8AC3E}">
        <p14:creationId xmlns:p14="http://schemas.microsoft.com/office/powerpoint/2010/main" val="3170770217"/>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17900" y="274638"/>
            <a:ext cx="6710784" cy="1143000"/>
          </a:xfrm>
        </p:spPr>
        <p:txBody>
          <a:bodyPr>
            <a:normAutofit/>
          </a:bodyPr>
          <a:lstStyle>
            <a:lvl1pPr algn="l">
              <a:defRPr sz="3600">
                <a:solidFill>
                  <a:schemeClr val="tx1">
                    <a:lumMod val="85000"/>
                    <a:lumOff val="1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1517900" y="1443836"/>
            <a:ext cx="6710784" cy="4275740"/>
          </a:xfrm>
        </p:spPr>
        <p:txBody>
          <a:bodyPr/>
          <a:lstStyle>
            <a:lvl1pPr>
              <a:defRPr sz="28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E38E4D-051A-41E1-86A4-E56916468FD0}" type="datetimeFigureOut">
              <a:rPr lang="en-US" smtClean="0"/>
              <a:t>2/22/2022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6BB73A-582F-4420-9A14-CB10A2B2E5E8}" type="slidenum">
              <a:rPr lang="en-US" smtClean="0"/>
              <a:t>‹#›</a:t>
            </a:fld>
            <a:endParaRPr lang="en-US" dirty="0"/>
          </a:p>
        </p:txBody>
      </p:sp>
    </p:spTree>
    <p:extLst>
      <p:ext uri="{BB962C8B-B14F-4D97-AF65-F5344CB8AC3E}">
        <p14:creationId xmlns:p14="http://schemas.microsoft.com/office/powerpoint/2010/main" val="635882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395787"/>
            <a:ext cx="77724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722313" y="2895600"/>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CE38E4D-051A-41E1-86A4-E56916468FD0}" type="datetimeFigureOut">
              <a:rPr lang="en-US" smtClean="0"/>
              <a:t>2/22/2022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6BB73A-582F-4420-9A14-CB10A2B2E5E8}" type="slidenum">
              <a:rPr lang="en-US" smtClean="0"/>
              <a:t>‹#›</a:t>
            </a:fld>
            <a:endParaRPr lang="en-US" dirty="0"/>
          </a:p>
        </p:txBody>
      </p:sp>
    </p:spTree>
    <p:extLst>
      <p:ext uri="{BB962C8B-B14F-4D97-AF65-F5344CB8AC3E}">
        <p14:creationId xmlns:p14="http://schemas.microsoft.com/office/powerpoint/2010/main" val="944701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CE38E4D-051A-41E1-86A4-E56916468FD0}" type="datetimeFigureOut">
              <a:rPr lang="en-US" smtClean="0"/>
              <a:t>2/22/2022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86BB73A-582F-4420-9A14-CB10A2B2E5E8}" type="slidenum">
              <a:rPr lang="en-US" smtClean="0"/>
              <a:t>‹#›</a:t>
            </a:fld>
            <a:endParaRPr lang="en-US" dirty="0"/>
          </a:p>
        </p:txBody>
      </p:sp>
    </p:spTree>
    <p:extLst>
      <p:ext uri="{BB962C8B-B14F-4D97-AF65-F5344CB8AC3E}">
        <p14:creationId xmlns:p14="http://schemas.microsoft.com/office/powerpoint/2010/main" val="2696820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48130"/>
            <a:ext cx="8229600" cy="1143000"/>
          </a:xfrm>
        </p:spPr>
        <p:txBody>
          <a:bodyPr>
            <a:normAutofit/>
          </a:bodyPr>
          <a:lstStyle>
            <a:lvl1pPr algn="l">
              <a:defRPr sz="360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1443835"/>
            <a:ext cx="4040188" cy="639762"/>
          </a:xfrm>
        </p:spPr>
        <p:txBody>
          <a:bodyPr anchor="b"/>
          <a:lstStyle>
            <a:lvl1pPr marL="0" indent="0">
              <a:buNone/>
              <a:defRPr sz="2400" b="1">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073697"/>
            <a:ext cx="4040188" cy="3798583"/>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443835"/>
            <a:ext cx="4041775" cy="639762"/>
          </a:xfrm>
        </p:spPr>
        <p:txBody>
          <a:bodyPr anchor="b"/>
          <a:lstStyle>
            <a:lvl1pPr marL="0" indent="0">
              <a:buNone/>
              <a:defRPr sz="2400" b="1">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073697"/>
            <a:ext cx="4041775" cy="3798583"/>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CE38E4D-051A-41E1-86A4-E56916468FD0}" type="datetimeFigureOut">
              <a:rPr lang="en-US" smtClean="0"/>
              <a:t>2/22/2022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86BB73A-582F-4420-9A14-CB10A2B2E5E8}" type="slidenum">
              <a:rPr lang="en-US" smtClean="0"/>
              <a:t>‹#›</a:t>
            </a:fld>
            <a:endParaRPr lang="en-US" dirty="0"/>
          </a:p>
        </p:txBody>
      </p:sp>
    </p:spTree>
    <p:extLst>
      <p:ext uri="{BB962C8B-B14F-4D97-AF65-F5344CB8AC3E}">
        <p14:creationId xmlns:p14="http://schemas.microsoft.com/office/powerpoint/2010/main" val="1909698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CE38E4D-051A-41E1-86A4-E56916468FD0}" type="datetimeFigureOut">
              <a:rPr lang="en-US" smtClean="0"/>
              <a:t>2/22/2022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86BB73A-582F-4420-9A14-CB10A2B2E5E8}" type="slidenum">
              <a:rPr lang="en-US" smtClean="0"/>
              <a:t>‹#›</a:t>
            </a:fld>
            <a:endParaRPr lang="en-US" dirty="0"/>
          </a:p>
        </p:txBody>
      </p:sp>
    </p:spTree>
    <p:extLst>
      <p:ext uri="{BB962C8B-B14F-4D97-AF65-F5344CB8AC3E}">
        <p14:creationId xmlns:p14="http://schemas.microsoft.com/office/powerpoint/2010/main" val="1653079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E38E4D-051A-41E1-86A4-E56916468FD0}" type="datetimeFigureOut">
              <a:rPr lang="en-US" smtClean="0"/>
              <a:t>2/22/2022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86BB73A-582F-4420-9A14-CB10A2B2E5E8}" type="slidenum">
              <a:rPr lang="en-US" smtClean="0"/>
              <a:t>‹#›</a:t>
            </a:fld>
            <a:endParaRPr lang="en-US" dirty="0"/>
          </a:p>
        </p:txBody>
      </p:sp>
    </p:spTree>
    <p:extLst>
      <p:ext uri="{BB962C8B-B14F-4D97-AF65-F5344CB8AC3E}">
        <p14:creationId xmlns:p14="http://schemas.microsoft.com/office/powerpoint/2010/main" val="1340418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solidFill>
                  <a:schemeClr val="tx1">
                    <a:lumMod val="75000"/>
                    <a:lumOff val="25000"/>
                  </a:schemeClr>
                </a:solidFill>
              </a:defRPr>
            </a:lvl1pPr>
            <a:lvl2pPr>
              <a:defRPr sz="2800">
                <a:solidFill>
                  <a:schemeClr val="tx1">
                    <a:lumMod val="75000"/>
                    <a:lumOff val="25000"/>
                  </a:schemeClr>
                </a:solidFill>
              </a:defRPr>
            </a:lvl2pPr>
            <a:lvl3pPr>
              <a:defRPr sz="24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CE38E4D-051A-41E1-86A4-E56916468FD0}" type="datetimeFigureOut">
              <a:rPr lang="en-US" smtClean="0"/>
              <a:t>2/22/2022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86BB73A-582F-4420-9A14-CB10A2B2E5E8}" type="slidenum">
              <a:rPr lang="en-US" smtClean="0"/>
              <a:t>‹#›</a:t>
            </a:fld>
            <a:endParaRPr lang="en-US" dirty="0"/>
          </a:p>
        </p:txBody>
      </p:sp>
    </p:spTree>
    <p:extLst>
      <p:ext uri="{BB962C8B-B14F-4D97-AF65-F5344CB8AC3E}">
        <p14:creationId xmlns:p14="http://schemas.microsoft.com/office/powerpoint/2010/main" val="85206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E38E4D-051A-41E1-86A4-E56916468FD0}" type="datetimeFigureOut">
              <a:rPr lang="en-US" smtClean="0"/>
              <a:t>2/22/2022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6BB73A-582F-4420-9A14-CB10A2B2E5E8}" type="slidenum">
              <a:rPr lang="en-US" smtClean="0"/>
              <a:t>‹#›</a:t>
            </a:fld>
            <a:endParaRPr lang="en-US" dirty="0"/>
          </a:p>
        </p:txBody>
      </p:sp>
    </p:spTree>
    <p:extLst>
      <p:ext uri="{BB962C8B-B14F-4D97-AF65-F5344CB8AC3E}">
        <p14:creationId xmlns:p14="http://schemas.microsoft.com/office/powerpoint/2010/main" val="293635018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xStyles>
    <p:titleStyle>
      <a:lvl1pPr algn="ctr" defTabSz="914400" rtl="0" eaLnBrk="1" latinLnBrk="0" hangingPunct="1">
        <a:spcBef>
          <a:spcPct val="0"/>
        </a:spcBef>
        <a:buNone/>
        <a:defRPr sz="4400" b="1" kern="1200">
          <a:solidFill>
            <a:schemeClr val="tx1">
              <a:lumMod val="85000"/>
              <a:lumOff val="15000"/>
            </a:schemeClr>
          </a:solidFill>
          <a:effectLst>
            <a:outerShdw blurRad="38100" dist="38100" dir="2700000" algn="tl">
              <a:srgbClr val="000000">
                <a:alpha val="43137"/>
              </a:srgbClr>
            </a:outerShdw>
          </a:effectLst>
          <a:latin typeface="Microsoft New Tai Lue" pitchFamily="34" charset="0"/>
          <a:ea typeface="Microsoft Himalaya" pitchFamily="2" charset="0"/>
          <a:cs typeface="Microsoft New Tai Lue" pitchFamily="34" charset="0"/>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lumMod val="75000"/>
              <a:lumOff val="25000"/>
            </a:schemeClr>
          </a:solidFill>
          <a:latin typeface="Microsoft New Tai Lue" pitchFamily="34" charset="0"/>
          <a:ea typeface="+mn-ea"/>
          <a:cs typeface="Microsoft New Tai Lue"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lumMod val="75000"/>
              <a:lumOff val="25000"/>
            </a:schemeClr>
          </a:solidFill>
          <a:latin typeface="Microsoft New Tai Lue" pitchFamily="34" charset="0"/>
          <a:ea typeface="+mn-ea"/>
          <a:cs typeface="Microsoft New Tai Lue"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icrosoft New Tai Lue" pitchFamily="34" charset="0"/>
          <a:ea typeface="+mn-ea"/>
          <a:cs typeface="Microsoft New Tai Lue"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lumMod val="75000"/>
              <a:lumOff val="25000"/>
            </a:schemeClr>
          </a:solidFill>
          <a:latin typeface="Microsoft New Tai Lue" pitchFamily="34" charset="0"/>
          <a:ea typeface="+mn-ea"/>
          <a:cs typeface="Microsoft New Tai Lue"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lumMod val="75000"/>
              <a:lumOff val="25000"/>
            </a:schemeClr>
          </a:solidFill>
          <a:latin typeface="Microsoft New Tai Lue" pitchFamily="34" charset="0"/>
          <a:ea typeface="+mn-ea"/>
          <a:cs typeface="Microsoft New Tai Lue"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hyperlink" Target="https://www.epa.gov/tsca-inventory/how-access-tsca-inventory" TargetMode="External"/><Relationship Id="rId3" Type="http://schemas.openxmlformats.org/officeDocument/2006/relationships/slideLayout" Target="../slideLayouts/slideLayout2.xml"/><Relationship Id="rId7" Type="http://schemas.openxmlformats.org/officeDocument/2006/relationships/hyperlink" Target="https://www.epa.gov/reviewing-new-chemicals-under-toxic-substances-control-act-tsca/filing-pre-manufacture-notice-epa" TargetMode="External"/><Relationship Id="rId12" Type="http://schemas.openxmlformats.org/officeDocument/2006/relationships/image" Target="../media/image4.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hyperlink" Target="https://www.epa.gov/sites/default/files/2020-12/documents/renewable_naphtha_compliance_advisory_web_v3_1.pdf" TargetMode="External"/><Relationship Id="rId11" Type="http://schemas.openxmlformats.org/officeDocument/2006/relationships/hyperlink" Target="https://www.epa.gov/reviewing-new-chemicals-under-toxic-substances-control-act-tsca/points-consider-when-preparing-tsca" TargetMode="External"/><Relationship Id="rId5" Type="http://schemas.openxmlformats.org/officeDocument/2006/relationships/hyperlink" Target="https://www.epa.gov/reviewing-new-chemicals-under-toxic-substances-control-act-tsca/integrated-approach-biofuel" TargetMode="External"/><Relationship Id="rId10" Type="http://schemas.openxmlformats.org/officeDocument/2006/relationships/hyperlink" Target="https://www.ecfr.gov/current/title-40/chapter-I/subchapter-R/part-721?toc=1" TargetMode="External"/><Relationship Id="rId4" Type="http://schemas.openxmlformats.org/officeDocument/2006/relationships/notesSlide" Target="../notesSlides/notesSlide19.xml"/><Relationship Id="rId9" Type="http://schemas.openxmlformats.org/officeDocument/2006/relationships/hyperlink" Target="https://www.ecfr.gov/current/title-40/chapter-I/subchapter-R/part-720/subpart-B/section-720.25"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hyperlink" Target="https://www.epa.gov/reviewing-new-chemicals-under-toxic-substances-control-act-tsca/filing-pre-manufacture-notice-epa"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hyperlink" Target="https://www.epa.gov/reviewing-new-chemicals-under-toxic-substances-control-act-tsca/points-consider-when-preparing-tsca"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2381624" y="838200"/>
            <a:ext cx="5898776" cy="4173071"/>
          </a:xfrm>
        </p:spPr>
        <p:txBody>
          <a:bodyPr/>
          <a:lstStyle/>
          <a:p>
            <a:pPr>
              <a:defRPr/>
            </a:pPr>
            <a:r>
              <a:rPr lang="en-US" sz="3600" b="1" dirty="0"/>
              <a:t>Review of New Chemical Substances under TSCA </a:t>
            </a:r>
            <a:br>
              <a:rPr lang="en-US" sz="3600" b="1" dirty="0"/>
            </a:br>
            <a:br>
              <a:rPr lang="en-US" sz="3600" b="1" dirty="0"/>
            </a:br>
            <a:br>
              <a:rPr lang="en-US" sz="2400" b="1" dirty="0"/>
            </a:br>
            <a:endParaRPr lang="en-US" sz="1600" b="0" dirty="0">
              <a:effectLst/>
            </a:endParaRPr>
          </a:p>
        </p:txBody>
      </p:sp>
      <p:sp>
        <p:nvSpPr>
          <p:cNvPr id="102403" name="Rectangle 3"/>
          <p:cNvSpPr>
            <a:spLocks noGrp="1" noChangeArrowheads="1"/>
          </p:cNvSpPr>
          <p:nvPr>
            <p:ph type="subTitle" idx="1"/>
          </p:nvPr>
        </p:nvSpPr>
        <p:spPr>
          <a:xfrm>
            <a:off x="1906494" y="3267308"/>
            <a:ext cx="6373906" cy="2118732"/>
          </a:xfrm>
        </p:spPr>
        <p:txBody>
          <a:bodyPr>
            <a:normAutofit/>
          </a:bodyPr>
          <a:lstStyle/>
          <a:p>
            <a:pPr marL="3084513" algn="l">
              <a:defRPr/>
            </a:pPr>
            <a:r>
              <a:rPr lang="en-US" sz="2400" b="1" dirty="0"/>
              <a:t>               </a:t>
            </a:r>
          </a:p>
          <a:p>
            <a:pPr marL="3084513">
              <a:defRPr/>
            </a:pPr>
            <a:r>
              <a:rPr lang="en-US" b="1" dirty="0"/>
              <a:t>TSCA Requirements and Premanufacture Notice (PMN) Process </a:t>
            </a:r>
          </a:p>
          <a:p>
            <a:pPr marL="3084513">
              <a:defRPr/>
            </a:pPr>
            <a:r>
              <a:rPr lang="en-US" sz="1600" b="1" dirty="0"/>
              <a:t>February 23, 2022</a:t>
            </a:r>
          </a:p>
        </p:txBody>
      </p:sp>
      <p:pic>
        <p:nvPicPr>
          <p:cNvPr id="3" name="Audio 2">
            <a:hlinkClick r:id="" action="ppaction://media"/>
            <a:extLst>
              <a:ext uri="{FF2B5EF4-FFF2-40B4-BE49-F238E27FC236}">
                <a16:creationId xmlns:a16="http://schemas.microsoft.com/office/drawing/2014/main" id="{BA168178-7439-42E8-9956-C0EA279C0E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896677129"/>
      </p:ext>
    </p:extLst>
  </p:cSld>
  <p:clrMapOvr>
    <a:masterClrMapping/>
  </p:clrMapOvr>
  <mc:AlternateContent xmlns:mc="http://schemas.openxmlformats.org/markup-compatibility/2006" xmlns:p14="http://schemas.microsoft.com/office/powerpoint/2010/main">
    <mc:Choice Requires="p14">
      <p:transition spd="slow" p14:dur="2000" advTm="21125"/>
    </mc:Choice>
    <mc:Fallback xmlns="">
      <p:transition spd="slow" advTm="21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7412" y="148130"/>
            <a:ext cx="6759388" cy="1143000"/>
          </a:xfrm>
        </p:spPr>
        <p:txBody>
          <a:bodyPr>
            <a:normAutofit/>
          </a:bodyPr>
          <a:lstStyle/>
          <a:p>
            <a:r>
              <a:rPr lang="en-US" sz="2800" dirty="0"/>
              <a:t>Section 5 Review and Determination</a:t>
            </a:r>
          </a:p>
        </p:txBody>
      </p:sp>
      <p:sp>
        <p:nvSpPr>
          <p:cNvPr id="3" name="Content Placeholder 2"/>
          <p:cNvSpPr>
            <a:spLocks noGrp="1"/>
          </p:cNvSpPr>
          <p:nvPr>
            <p:ph idx="1"/>
          </p:nvPr>
        </p:nvSpPr>
        <p:spPr>
          <a:xfrm>
            <a:off x="1463296" y="1128765"/>
            <a:ext cx="7450399" cy="5099537"/>
          </a:xfrm>
        </p:spPr>
        <p:txBody>
          <a:bodyPr>
            <a:normAutofit fontScale="85000" lnSpcReduction="10000"/>
          </a:bodyPr>
          <a:lstStyle/>
          <a:p>
            <a:pPr>
              <a:spcAft>
                <a:spcPts val="600"/>
              </a:spcAft>
            </a:pPr>
            <a:r>
              <a:rPr lang="en-US" sz="2900" u="sng" dirty="0">
                <a:latin typeface="+mn-lt"/>
              </a:rPr>
              <a:t>Determination</a:t>
            </a:r>
            <a:r>
              <a:rPr lang="en-US" sz="2900" dirty="0">
                <a:latin typeface="+mn-lt"/>
              </a:rPr>
              <a:t>: “May present an unreasonable risk”</a:t>
            </a:r>
          </a:p>
          <a:p>
            <a:pPr lvl="1"/>
            <a:r>
              <a:rPr lang="en-US" sz="2900" dirty="0">
                <a:solidFill>
                  <a:schemeClr val="tx1"/>
                </a:solidFill>
                <a:latin typeface="+mn-lt"/>
              </a:rPr>
              <a:t>In the absence of sufficient information to permit the Administrator to make a reasoned evaluation of the health and environmental effects of the chemical substance, the manufacture, processing, distribution in commerce, use, or disposal of such substance, or any combination of such activities, may present an unreasonable risk of injury to human health or the environment, without consideration of costs or other nonrisk factors, including an unreasonable risk to a potentially exposed or susceptible subpopulation identified as relevant by the Administrator. TSCA §5(a)(3)(B)(i)(I).</a:t>
            </a:r>
          </a:p>
          <a:p>
            <a:endParaRPr lang="en-US" sz="2000" u="sng" dirty="0">
              <a:latin typeface="+mn-lt"/>
            </a:endParaRPr>
          </a:p>
          <a:p>
            <a:endParaRPr lang="en-US" sz="2000" dirty="0"/>
          </a:p>
          <a:p>
            <a:pPr lvl="1"/>
            <a:endParaRPr lang="en-US" dirty="0"/>
          </a:p>
        </p:txBody>
      </p:sp>
      <p:sp>
        <p:nvSpPr>
          <p:cNvPr id="4" name="Slide Number Placeholder 3"/>
          <p:cNvSpPr>
            <a:spLocks noGrp="1"/>
          </p:cNvSpPr>
          <p:nvPr>
            <p:ph type="sldNum" sz="quarter" idx="12"/>
          </p:nvPr>
        </p:nvSpPr>
        <p:spPr/>
        <p:txBody>
          <a:bodyPr/>
          <a:lstStyle/>
          <a:p>
            <a:fld id="{886BB73A-582F-4420-9A14-CB10A2B2E5E8}" type="slidenum">
              <a:rPr lang="en-US" smtClean="0"/>
              <a:t>10</a:t>
            </a:fld>
            <a:endParaRPr lang="en-US" dirty="0"/>
          </a:p>
        </p:txBody>
      </p:sp>
      <p:pic>
        <p:nvPicPr>
          <p:cNvPr id="6" name="Audio 5">
            <a:hlinkClick r:id="" action="ppaction://media"/>
            <a:extLst>
              <a:ext uri="{FF2B5EF4-FFF2-40B4-BE49-F238E27FC236}">
                <a16:creationId xmlns:a16="http://schemas.microsoft.com/office/drawing/2014/main" id="{D695E05B-4EDF-4BDA-AEF1-82286B3AC6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317239682"/>
      </p:ext>
    </p:extLst>
  </p:cSld>
  <p:clrMapOvr>
    <a:masterClrMapping/>
  </p:clrMapOvr>
  <mc:AlternateContent xmlns:mc="http://schemas.openxmlformats.org/markup-compatibility/2006" xmlns:p14="http://schemas.microsoft.com/office/powerpoint/2010/main">
    <mc:Choice Requires="p14">
      <p:transition spd="slow" p14:dur="2000" advTm="52756"/>
    </mc:Choice>
    <mc:Fallback xmlns="">
      <p:transition spd="slow" advTm="52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7412" y="148130"/>
            <a:ext cx="6759388" cy="1143000"/>
          </a:xfrm>
        </p:spPr>
        <p:txBody>
          <a:bodyPr>
            <a:normAutofit/>
          </a:bodyPr>
          <a:lstStyle/>
          <a:p>
            <a:r>
              <a:rPr lang="en-US" sz="2800" dirty="0"/>
              <a:t>Section 5 Review and Determination</a:t>
            </a:r>
          </a:p>
        </p:txBody>
      </p:sp>
      <p:sp>
        <p:nvSpPr>
          <p:cNvPr id="3" name="Content Placeholder 2"/>
          <p:cNvSpPr>
            <a:spLocks noGrp="1"/>
          </p:cNvSpPr>
          <p:nvPr>
            <p:ph idx="1"/>
          </p:nvPr>
        </p:nvSpPr>
        <p:spPr>
          <a:xfrm>
            <a:off x="1463296" y="1128765"/>
            <a:ext cx="7450399" cy="5099537"/>
          </a:xfrm>
        </p:spPr>
        <p:txBody>
          <a:bodyPr>
            <a:normAutofit lnSpcReduction="10000"/>
          </a:bodyPr>
          <a:lstStyle/>
          <a:p>
            <a:endParaRPr lang="en-US" sz="2000" u="sng" dirty="0">
              <a:latin typeface="+mn-lt"/>
            </a:endParaRPr>
          </a:p>
          <a:p>
            <a:r>
              <a:rPr lang="en-US" sz="2900" u="sng" dirty="0">
                <a:latin typeface="+mn-lt"/>
              </a:rPr>
              <a:t>Outcome</a:t>
            </a:r>
            <a:r>
              <a:rPr lang="en-US" sz="2900" dirty="0">
                <a:latin typeface="+mn-lt"/>
              </a:rPr>
              <a:t>: the Administrator shall take the actions required under section 5(e)</a:t>
            </a:r>
          </a:p>
          <a:p>
            <a:pPr lvl="1"/>
            <a:r>
              <a:rPr lang="en-US" sz="2900" dirty="0">
                <a:latin typeface="+mn-lt"/>
              </a:rPr>
              <a:t>Regulation under section 5(e): Regulation Pending the Development of Information</a:t>
            </a:r>
          </a:p>
          <a:p>
            <a:pPr lvl="2"/>
            <a:r>
              <a:rPr lang="en-US" sz="2600" dirty="0">
                <a:latin typeface="+mn-lt"/>
              </a:rPr>
              <a:t>Section 5(e) order - Typically a consent order</a:t>
            </a:r>
          </a:p>
          <a:p>
            <a:pPr lvl="2"/>
            <a:r>
              <a:rPr lang="en-US" sz="2600" dirty="0">
                <a:latin typeface="+mn-lt"/>
              </a:rPr>
              <a:t>Commercialization with restrictions</a:t>
            </a:r>
          </a:p>
          <a:p>
            <a:pPr lvl="2"/>
            <a:r>
              <a:rPr lang="en-US" sz="2600" dirty="0">
                <a:latin typeface="+mn-lt"/>
              </a:rPr>
              <a:t>Testing, if required, is generally due at a specified point after commercialization of the chemical substance, unless risks cannot be mitigated then testing needed before commercialization of the chemical substance </a:t>
            </a:r>
          </a:p>
          <a:p>
            <a:endParaRPr lang="en-US" sz="2000" dirty="0"/>
          </a:p>
          <a:p>
            <a:pPr lvl="1"/>
            <a:endParaRPr lang="en-US" dirty="0"/>
          </a:p>
        </p:txBody>
      </p:sp>
      <p:sp>
        <p:nvSpPr>
          <p:cNvPr id="4" name="Slide Number Placeholder 3"/>
          <p:cNvSpPr>
            <a:spLocks noGrp="1"/>
          </p:cNvSpPr>
          <p:nvPr>
            <p:ph type="sldNum" sz="quarter" idx="12"/>
          </p:nvPr>
        </p:nvSpPr>
        <p:spPr/>
        <p:txBody>
          <a:bodyPr/>
          <a:lstStyle/>
          <a:p>
            <a:fld id="{886BB73A-582F-4420-9A14-CB10A2B2E5E8}" type="slidenum">
              <a:rPr lang="en-US" smtClean="0"/>
              <a:t>11</a:t>
            </a:fld>
            <a:endParaRPr lang="en-US" dirty="0"/>
          </a:p>
        </p:txBody>
      </p:sp>
      <p:pic>
        <p:nvPicPr>
          <p:cNvPr id="6" name="Audio 5">
            <a:hlinkClick r:id="" action="ppaction://media"/>
            <a:extLst>
              <a:ext uri="{FF2B5EF4-FFF2-40B4-BE49-F238E27FC236}">
                <a16:creationId xmlns:a16="http://schemas.microsoft.com/office/drawing/2014/main" id="{747D54C3-4562-4A66-8177-B897C76D0F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59186816"/>
      </p:ext>
    </p:extLst>
  </p:cSld>
  <p:clrMapOvr>
    <a:masterClrMapping/>
  </p:clrMapOvr>
  <mc:AlternateContent xmlns:mc="http://schemas.openxmlformats.org/markup-compatibility/2006" xmlns:p14="http://schemas.microsoft.com/office/powerpoint/2010/main">
    <mc:Choice Requires="p14">
      <p:transition spd="slow" p14:dur="2000" advTm="44018"/>
    </mc:Choice>
    <mc:Fallback xmlns="">
      <p:transition spd="slow" advTm="44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3954" y="355653"/>
            <a:ext cx="6642846" cy="1075765"/>
          </a:xfrm>
        </p:spPr>
        <p:txBody>
          <a:bodyPr>
            <a:noAutofit/>
          </a:bodyPr>
          <a:lstStyle/>
          <a:p>
            <a:r>
              <a:rPr lang="en-US" sz="2800" dirty="0"/>
              <a:t>Section 5 Review and Determination</a:t>
            </a:r>
          </a:p>
        </p:txBody>
      </p:sp>
      <p:sp>
        <p:nvSpPr>
          <p:cNvPr id="3" name="Content Placeholder 2"/>
          <p:cNvSpPr>
            <a:spLocks noGrp="1"/>
          </p:cNvSpPr>
          <p:nvPr>
            <p:ph idx="1"/>
          </p:nvPr>
        </p:nvSpPr>
        <p:spPr>
          <a:xfrm>
            <a:off x="1604427" y="1431418"/>
            <a:ext cx="7387646" cy="4638456"/>
          </a:xfrm>
        </p:spPr>
        <p:txBody>
          <a:bodyPr>
            <a:normAutofit/>
          </a:bodyPr>
          <a:lstStyle/>
          <a:p>
            <a:pPr>
              <a:spcAft>
                <a:spcPts val="600"/>
              </a:spcAft>
            </a:pPr>
            <a:r>
              <a:rPr lang="en-US" sz="2400" u="sng" dirty="0">
                <a:latin typeface="+mn-lt"/>
              </a:rPr>
              <a:t>Determination</a:t>
            </a:r>
            <a:r>
              <a:rPr lang="en-US" sz="2400" dirty="0">
                <a:latin typeface="+mn-lt"/>
              </a:rPr>
              <a:t>: “Chemical substances produced in substantial quantities…” (i.e., the “exposure-based” finding)</a:t>
            </a:r>
          </a:p>
          <a:p>
            <a:pPr lvl="1">
              <a:spcAft>
                <a:spcPts val="1200"/>
              </a:spcAft>
            </a:pPr>
            <a:r>
              <a:rPr lang="en-US" dirty="0">
                <a:latin typeface="+mn-lt"/>
              </a:rPr>
              <a:t>Such substance is or will be produced in substantial quantities, and such substance either enters or may reasonably be anticipated to enter the environment in substantial quantities or there is or may be significant or substantial human exposure to the </a:t>
            </a:r>
            <a:r>
              <a:rPr lang="en-US" dirty="0">
                <a:solidFill>
                  <a:schemeClr val="tx1"/>
                </a:solidFill>
                <a:latin typeface="+mn-lt"/>
              </a:rPr>
              <a:t>substance. TSCA §5(a)(3)(B)(ii)(II).</a:t>
            </a:r>
          </a:p>
          <a:p>
            <a:endParaRPr lang="en-US" sz="1800" dirty="0"/>
          </a:p>
          <a:p>
            <a:endParaRPr lang="en-US" dirty="0"/>
          </a:p>
        </p:txBody>
      </p:sp>
      <p:sp>
        <p:nvSpPr>
          <p:cNvPr id="4" name="Slide Number Placeholder 3"/>
          <p:cNvSpPr>
            <a:spLocks noGrp="1"/>
          </p:cNvSpPr>
          <p:nvPr>
            <p:ph type="sldNum" sz="quarter" idx="12"/>
          </p:nvPr>
        </p:nvSpPr>
        <p:spPr/>
        <p:txBody>
          <a:bodyPr/>
          <a:lstStyle/>
          <a:p>
            <a:fld id="{886BB73A-582F-4420-9A14-CB10A2B2E5E8}" type="slidenum">
              <a:rPr lang="en-US" smtClean="0"/>
              <a:t>12</a:t>
            </a:fld>
            <a:endParaRPr lang="en-US" dirty="0"/>
          </a:p>
        </p:txBody>
      </p:sp>
      <p:pic>
        <p:nvPicPr>
          <p:cNvPr id="6" name="Audio 5">
            <a:hlinkClick r:id="" action="ppaction://media"/>
            <a:extLst>
              <a:ext uri="{FF2B5EF4-FFF2-40B4-BE49-F238E27FC236}">
                <a16:creationId xmlns:a16="http://schemas.microsoft.com/office/drawing/2014/main" id="{A8B69E9E-6C28-4910-AFCA-842C158957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778224280"/>
      </p:ext>
    </p:extLst>
  </p:cSld>
  <p:clrMapOvr>
    <a:masterClrMapping/>
  </p:clrMapOvr>
  <mc:AlternateContent xmlns:mc="http://schemas.openxmlformats.org/markup-compatibility/2006" xmlns:p14="http://schemas.microsoft.com/office/powerpoint/2010/main">
    <mc:Choice Requires="p14">
      <p:transition spd="slow" p14:dur="2000" advTm="37885"/>
    </mc:Choice>
    <mc:Fallback xmlns="">
      <p:transition spd="slow" advTm="37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3954" y="355653"/>
            <a:ext cx="6642846" cy="1075765"/>
          </a:xfrm>
        </p:spPr>
        <p:txBody>
          <a:bodyPr>
            <a:noAutofit/>
          </a:bodyPr>
          <a:lstStyle/>
          <a:p>
            <a:r>
              <a:rPr lang="en-US" sz="2800" dirty="0"/>
              <a:t>Section 5 Review and Determination</a:t>
            </a:r>
          </a:p>
        </p:txBody>
      </p:sp>
      <p:sp>
        <p:nvSpPr>
          <p:cNvPr id="3" name="Content Placeholder 2"/>
          <p:cNvSpPr>
            <a:spLocks noGrp="1"/>
          </p:cNvSpPr>
          <p:nvPr>
            <p:ph idx="1"/>
          </p:nvPr>
        </p:nvSpPr>
        <p:spPr>
          <a:xfrm>
            <a:off x="1604427" y="1431418"/>
            <a:ext cx="7387646" cy="4638456"/>
          </a:xfrm>
        </p:spPr>
        <p:txBody>
          <a:bodyPr>
            <a:normAutofit/>
          </a:bodyPr>
          <a:lstStyle/>
          <a:p>
            <a:pPr>
              <a:spcAft>
                <a:spcPts val="600"/>
              </a:spcAft>
            </a:pPr>
            <a:r>
              <a:rPr lang="en-US" sz="2400" u="sng" dirty="0">
                <a:latin typeface="+mn-lt"/>
              </a:rPr>
              <a:t>Outcome</a:t>
            </a:r>
            <a:r>
              <a:rPr lang="en-US" sz="2400" dirty="0">
                <a:latin typeface="+mn-lt"/>
              </a:rPr>
              <a:t>: the Administrator shall take the actions required under section 5(e)</a:t>
            </a:r>
          </a:p>
          <a:p>
            <a:pPr lvl="1"/>
            <a:r>
              <a:rPr lang="en-US" dirty="0">
                <a:latin typeface="+mn-lt"/>
              </a:rPr>
              <a:t>Regulation under section 5(e): Regulation Pending the Development of Information</a:t>
            </a:r>
          </a:p>
          <a:p>
            <a:pPr lvl="2"/>
            <a:r>
              <a:rPr lang="en-US" sz="2400" dirty="0">
                <a:latin typeface="+mn-lt"/>
              </a:rPr>
              <a:t>Section 5(e) order - Typically a consent order</a:t>
            </a:r>
          </a:p>
          <a:p>
            <a:pPr lvl="2"/>
            <a:r>
              <a:rPr lang="en-US" sz="2400" dirty="0">
                <a:latin typeface="+mn-lt"/>
              </a:rPr>
              <a:t>Commercialization with restrictions</a:t>
            </a:r>
          </a:p>
          <a:p>
            <a:pPr lvl="2"/>
            <a:r>
              <a:rPr lang="en-US" sz="2400" dirty="0">
                <a:latin typeface="+mn-lt"/>
              </a:rPr>
              <a:t>Testing generally due at a specified point after commercialization of the chemical substance</a:t>
            </a:r>
          </a:p>
          <a:p>
            <a:endParaRPr lang="en-US" sz="1800" dirty="0"/>
          </a:p>
          <a:p>
            <a:endParaRPr lang="en-US" dirty="0"/>
          </a:p>
        </p:txBody>
      </p:sp>
      <p:sp>
        <p:nvSpPr>
          <p:cNvPr id="4" name="Slide Number Placeholder 3"/>
          <p:cNvSpPr>
            <a:spLocks noGrp="1"/>
          </p:cNvSpPr>
          <p:nvPr>
            <p:ph type="sldNum" sz="quarter" idx="12"/>
          </p:nvPr>
        </p:nvSpPr>
        <p:spPr/>
        <p:txBody>
          <a:bodyPr/>
          <a:lstStyle/>
          <a:p>
            <a:fld id="{886BB73A-582F-4420-9A14-CB10A2B2E5E8}" type="slidenum">
              <a:rPr lang="en-US" smtClean="0"/>
              <a:t>13</a:t>
            </a:fld>
            <a:endParaRPr lang="en-US" dirty="0"/>
          </a:p>
        </p:txBody>
      </p:sp>
      <p:pic>
        <p:nvPicPr>
          <p:cNvPr id="5" name="Audio 4">
            <a:hlinkClick r:id="" action="ppaction://media"/>
            <a:extLst>
              <a:ext uri="{FF2B5EF4-FFF2-40B4-BE49-F238E27FC236}">
                <a16:creationId xmlns:a16="http://schemas.microsoft.com/office/drawing/2014/main" id="{0720BF4C-4E30-4522-8DCF-DFE2BF3731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541243188"/>
      </p:ext>
    </p:extLst>
  </p:cSld>
  <p:clrMapOvr>
    <a:masterClrMapping/>
  </p:clrMapOvr>
  <mc:AlternateContent xmlns:mc="http://schemas.openxmlformats.org/markup-compatibility/2006" xmlns:p14="http://schemas.microsoft.com/office/powerpoint/2010/main">
    <mc:Choice Requires="p14">
      <p:transition spd="slow" p14:dur="2000" advTm="36582"/>
    </mc:Choice>
    <mc:Fallback xmlns="">
      <p:transition spd="slow" advTm="36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7476" y="339889"/>
            <a:ext cx="6631576" cy="970617"/>
          </a:xfrm>
        </p:spPr>
        <p:txBody>
          <a:bodyPr>
            <a:noAutofit/>
          </a:bodyPr>
          <a:lstStyle/>
          <a:p>
            <a:r>
              <a:rPr lang="en-US" sz="2800" dirty="0"/>
              <a:t>Section 5 Review and Determination</a:t>
            </a:r>
          </a:p>
        </p:txBody>
      </p:sp>
      <p:sp>
        <p:nvSpPr>
          <p:cNvPr id="3" name="Content Placeholder 2"/>
          <p:cNvSpPr>
            <a:spLocks noGrp="1"/>
          </p:cNvSpPr>
          <p:nvPr>
            <p:ph idx="1"/>
          </p:nvPr>
        </p:nvSpPr>
        <p:spPr>
          <a:xfrm>
            <a:off x="1447416" y="1327086"/>
            <a:ext cx="7396612" cy="4615473"/>
          </a:xfrm>
        </p:spPr>
        <p:txBody>
          <a:bodyPr>
            <a:normAutofit/>
          </a:bodyPr>
          <a:lstStyle/>
          <a:p>
            <a:r>
              <a:rPr lang="en-US" u="sng" dirty="0">
                <a:latin typeface="+mn-lt"/>
              </a:rPr>
              <a:t>Determination</a:t>
            </a:r>
            <a:r>
              <a:rPr lang="en-US" dirty="0">
                <a:latin typeface="+mn-lt"/>
              </a:rPr>
              <a:t>: “Insufficient information available to permit a reasoned evaluation”</a:t>
            </a:r>
          </a:p>
          <a:p>
            <a:pPr lvl="1">
              <a:spcAft>
                <a:spcPts val="1200"/>
              </a:spcAft>
            </a:pPr>
            <a:r>
              <a:rPr lang="en-US" sz="2800" dirty="0">
                <a:latin typeface="+mn-lt"/>
              </a:rPr>
              <a:t>The information available to the Administrator is insufficient to permit a reasoned evaluation of the health and environmental effects of the relevant chemical substance or significant new </a:t>
            </a:r>
            <a:r>
              <a:rPr lang="en-US" sz="2800" dirty="0">
                <a:solidFill>
                  <a:schemeClr val="tx1"/>
                </a:solidFill>
                <a:latin typeface="+mn-lt"/>
              </a:rPr>
              <a:t>use. TSCA §5(a)(3)(B)(i).</a:t>
            </a:r>
          </a:p>
          <a:p>
            <a:endParaRPr lang="en-US" dirty="0"/>
          </a:p>
        </p:txBody>
      </p:sp>
      <p:sp>
        <p:nvSpPr>
          <p:cNvPr id="4" name="Slide Number Placeholder 3"/>
          <p:cNvSpPr>
            <a:spLocks noGrp="1"/>
          </p:cNvSpPr>
          <p:nvPr>
            <p:ph type="sldNum" sz="quarter" idx="12"/>
          </p:nvPr>
        </p:nvSpPr>
        <p:spPr/>
        <p:txBody>
          <a:bodyPr/>
          <a:lstStyle/>
          <a:p>
            <a:fld id="{886BB73A-582F-4420-9A14-CB10A2B2E5E8}" type="slidenum">
              <a:rPr lang="en-US" smtClean="0"/>
              <a:t>14</a:t>
            </a:fld>
            <a:endParaRPr lang="en-US" dirty="0"/>
          </a:p>
        </p:txBody>
      </p:sp>
      <p:pic>
        <p:nvPicPr>
          <p:cNvPr id="5" name="Audio 4">
            <a:hlinkClick r:id="" action="ppaction://media"/>
            <a:extLst>
              <a:ext uri="{FF2B5EF4-FFF2-40B4-BE49-F238E27FC236}">
                <a16:creationId xmlns:a16="http://schemas.microsoft.com/office/drawing/2014/main" id="{71EEE8C7-4850-476C-AE41-79767EE6DC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789177208"/>
      </p:ext>
    </p:extLst>
  </p:cSld>
  <p:clrMapOvr>
    <a:masterClrMapping/>
  </p:clrMapOvr>
  <mc:AlternateContent xmlns:mc="http://schemas.openxmlformats.org/markup-compatibility/2006" xmlns:p14="http://schemas.microsoft.com/office/powerpoint/2010/main">
    <mc:Choice Requires="p14">
      <p:transition spd="slow" p14:dur="2000" advTm="27000"/>
    </mc:Choice>
    <mc:Fallback xmlns="">
      <p:transition spd="slow" advTm="2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7476" y="339889"/>
            <a:ext cx="6631576" cy="970617"/>
          </a:xfrm>
        </p:spPr>
        <p:txBody>
          <a:bodyPr>
            <a:noAutofit/>
          </a:bodyPr>
          <a:lstStyle/>
          <a:p>
            <a:r>
              <a:rPr lang="en-US" sz="2800" dirty="0"/>
              <a:t>Section 5 Review and Determination</a:t>
            </a:r>
          </a:p>
        </p:txBody>
      </p:sp>
      <p:sp>
        <p:nvSpPr>
          <p:cNvPr id="3" name="Content Placeholder 2"/>
          <p:cNvSpPr>
            <a:spLocks noGrp="1"/>
          </p:cNvSpPr>
          <p:nvPr>
            <p:ph idx="1"/>
          </p:nvPr>
        </p:nvSpPr>
        <p:spPr>
          <a:xfrm>
            <a:off x="1447416" y="1327086"/>
            <a:ext cx="7396612" cy="4615473"/>
          </a:xfrm>
        </p:spPr>
        <p:txBody>
          <a:bodyPr>
            <a:normAutofit/>
          </a:bodyPr>
          <a:lstStyle/>
          <a:p>
            <a:r>
              <a:rPr lang="en-US" u="sng" dirty="0">
                <a:latin typeface="+mn-lt"/>
              </a:rPr>
              <a:t>Outcome</a:t>
            </a:r>
            <a:r>
              <a:rPr lang="en-US" dirty="0">
                <a:latin typeface="+mn-lt"/>
              </a:rPr>
              <a:t>: the Administrator shall take the actions required under section 5(e)</a:t>
            </a:r>
          </a:p>
          <a:p>
            <a:pPr lvl="1"/>
            <a:r>
              <a:rPr lang="en-US" sz="2800" dirty="0">
                <a:latin typeface="+mn-lt"/>
              </a:rPr>
              <a:t>Regulation under section 5(e): Regulation Pending the Development of Information</a:t>
            </a:r>
          </a:p>
          <a:p>
            <a:pPr lvl="2"/>
            <a:r>
              <a:rPr lang="en-US" sz="2800" dirty="0">
                <a:latin typeface="+mn-lt"/>
              </a:rPr>
              <a:t>Section 5(e) order - Typically a consent order</a:t>
            </a:r>
          </a:p>
          <a:p>
            <a:pPr lvl="2"/>
            <a:r>
              <a:rPr lang="en-US" sz="2800" dirty="0">
                <a:latin typeface="+mn-lt"/>
              </a:rPr>
              <a:t>Testing generally required before commercialization of the chemical substance can occur</a:t>
            </a:r>
          </a:p>
          <a:p>
            <a:endParaRPr lang="en-US" dirty="0"/>
          </a:p>
        </p:txBody>
      </p:sp>
      <p:sp>
        <p:nvSpPr>
          <p:cNvPr id="4" name="Slide Number Placeholder 3"/>
          <p:cNvSpPr>
            <a:spLocks noGrp="1"/>
          </p:cNvSpPr>
          <p:nvPr>
            <p:ph type="sldNum" sz="quarter" idx="12"/>
          </p:nvPr>
        </p:nvSpPr>
        <p:spPr/>
        <p:txBody>
          <a:bodyPr/>
          <a:lstStyle/>
          <a:p>
            <a:fld id="{886BB73A-582F-4420-9A14-CB10A2B2E5E8}" type="slidenum">
              <a:rPr lang="en-US" smtClean="0"/>
              <a:t>15</a:t>
            </a:fld>
            <a:endParaRPr lang="en-US" dirty="0"/>
          </a:p>
        </p:txBody>
      </p:sp>
      <p:pic>
        <p:nvPicPr>
          <p:cNvPr id="5" name="Audio 4">
            <a:hlinkClick r:id="" action="ppaction://media"/>
            <a:extLst>
              <a:ext uri="{FF2B5EF4-FFF2-40B4-BE49-F238E27FC236}">
                <a16:creationId xmlns:a16="http://schemas.microsoft.com/office/drawing/2014/main" id="{077D2F2C-E899-4FAA-98F0-AFD9403907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947080778"/>
      </p:ext>
    </p:extLst>
  </p:cSld>
  <p:clrMapOvr>
    <a:masterClrMapping/>
  </p:clrMapOvr>
  <mc:AlternateContent xmlns:mc="http://schemas.openxmlformats.org/markup-compatibility/2006" xmlns:p14="http://schemas.microsoft.com/office/powerpoint/2010/main">
    <mc:Choice Requires="p14">
      <p:transition spd="slow" p14:dur="2000" advTm="31853"/>
    </mc:Choice>
    <mc:Fallback xmlns="">
      <p:transition spd="slow" advTm="31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7106" y="354801"/>
            <a:ext cx="6741459" cy="1066800"/>
          </a:xfrm>
        </p:spPr>
        <p:txBody>
          <a:bodyPr>
            <a:noAutofit/>
          </a:bodyPr>
          <a:lstStyle/>
          <a:p>
            <a:r>
              <a:rPr lang="en-US" sz="2800" dirty="0"/>
              <a:t>Section 5 Review and Determination</a:t>
            </a:r>
          </a:p>
        </p:txBody>
      </p:sp>
      <p:sp>
        <p:nvSpPr>
          <p:cNvPr id="3" name="Content Placeholder 2"/>
          <p:cNvSpPr>
            <a:spLocks noGrp="1"/>
          </p:cNvSpPr>
          <p:nvPr>
            <p:ph idx="1"/>
          </p:nvPr>
        </p:nvSpPr>
        <p:spPr>
          <a:xfrm>
            <a:off x="1371600" y="1524000"/>
            <a:ext cx="7432766" cy="4832349"/>
          </a:xfrm>
        </p:spPr>
        <p:txBody>
          <a:bodyPr>
            <a:normAutofit/>
          </a:bodyPr>
          <a:lstStyle/>
          <a:p>
            <a:pPr>
              <a:spcAft>
                <a:spcPts val="600"/>
              </a:spcAft>
            </a:pPr>
            <a:r>
              <a:rPr lang="en-US" sz="2400" u="sng" dirty="0">
                <a:latin typeface="+mn-lt"/>
              </a:rPr>
              <a:t>Determination</a:t>
            </a:r>
            <a:r>
              <a:rPr lang="en-US" sz="2400" dirty="0">
                <a:latin typeface="+mn-lt"/>
              </a:rPr>
              <a:t>: “Not Likely to Present an Unreasonable Risk”</a:t>
            </a:r>
          </a:p>
          <a:p>
            <a:pPr lvl="1">
              <a:spcAft>
                <a:spcPts val="1200"/>
              </a:spcAft>
            </a:pPr>
            <a:r>
              <a:rPr lang="en-US" dirty="0">
                <a:latin typeface="+mn-lt"/>
              </a:rPr>
              <a:t>The relevant chemical substance or significant new use is not likely to present an unreasonable risk of injury to human health or the environment, without consideration of costs or other non-risk factors, including an unreasonable risk to a potentially exposed or susceptible subpopulation</a:t>
            </a:r>
            <a:r>
              <a:rPr lang="en-US" b="1" dirty="0">
                <a:latin typeface="+mn-lt"/>
              </a:rPr>
              <a:t> </a:t>
            </a:r>
            <a:r>
              <a:rPr lang="en-US" dirty="0">
                <a:latin typeface="+mn-lt"/>
              </a:rPr>
              <a:t>identified as relevant by the Administrator under the conditions of </a:t>
            </a:r>
            <a:r>
              <a:rPr lang="en-US" dirty="0">
                <a:solidFill>
                  <a:schemeClr val="tx1"/>
                </a:solidFill>
                <a:latin typeface="+mn-lt"/>
              </a:rPr>
              <a:t>use. TSCA §5(a)(3)(C).</a:t>
            </a:r>
          </a:p>
          <a:p>
            <a:endParaRPr lang="en-US" sz="1700" dirty="0">
              <a:latin typeface="+mn-lt"/>
            </a:endParaRPr>
          </a:p>
          <a:p>
            <a:endParaRPr lang="en-US" dirty="0"/>
          </a:p>
          <a:p>
            <a:endParaRPr lang="en-US" dirty="0"/>
          </a:p>
        </p:txBody>
      </p:sp>
      <p:sp>
        <p:nvSpPr>
          <p:cNvPr id="4" name="Slide Number Placeholder 3"/>
          <p:cNvSpPr>
            <a:spLocks noGrp="1"/>
          </p:cNvSpPr>
          <p:nvPr>
            <p:ph type="sldNum" sz="quarter" idx="12"/>
          </p:nvPr>
        </p:nvSpPr>
        <p:spPr/>
        <p:txBody>
          <a:bodyPr/>
          <a:lstStyle/>
          <a:p>
            <a:fld id="{886BB73A-582F-4420-9A14-CB10A2B2E5E8}" type="slidenum">
              <a:rPr lang="en-US" smtClean="0"/>
              <a:t>16</a:t>
            </a:fld>
            <a:endParaRPr lang="en-US" dirty="0"/>
          </a:p>
        </p:txBody>
      </p:sp>
      <p:pic>
        <p:nvPicPr>
          <p:cNvPr id="5" name="Audio 4">
            <a:hlinkClick r:id="" action="ppaction://media"/>
            <a:extLst>
              <a:ext uri="{FF2B5EF4-FFF2-40B4-BE49-F238E27FC236}">
                <a16:creationId xmlns:a16="http://schemas.microsoft.com/office/drawing/2014/main" id="{9C8F61DE-6150-4561-92E2-306BEB4270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859683702"/>
      </p:ext>
    </p:extLst>
  </p:cSld>
  <p:clrMapOvr>
    <a:masterClrMapping/>
  </p:clrMapOvr>
  <mc:AlternateContent xmlns:mc="http://schemas.openxmlformats.org/markup-compatibility/2006" xmlns:p14="http://schemas.microsoft.com/office/powerpoint/2010/main">
    <mc:Choice Requires="p14">
      <p:transition spd="slow" p14:dur="2000" advTm="37152"/>
    </mc:Choice>
    <mc:Fallback xmlns="">
      <p:transition spd="slow" advTm="37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7106" y="354801"/>
            <a:ext cx="6741459" cy="1066800"/>
          </a:xfrm>
        </p:spPr>
        <p:txBody>
          <a:bodyPr>
            <a:noAutofit/>
          </a:bodyPr>
          <a:lstStyle/>
          <a:p>
            <a:r>
              <a:rPr lang="en-US" sz="2800" dirty="0"/>
              <a:t>Section 5 Review and Determination</a:t>
            </a:r>
          </a:p>
        </p:txBody>
      </p:sp>
      <p:sp>
        <p:nvSpPr>
          <p:cNvPr id="3" name="Content Placeholder 2"/>
          <p:cNvSpPr>
            <a:spLocks noGrp="1"/>
          </p:cNvSpPr>
          <p:nvPr>
            <p:ph idx="1"/>
          </p:nvPr>
        </p:nvSpPr>
        <p:spPr>
          <a:xfrm>
            <a:off x="1371600" y="1524000"/>
            <a:ext cx="7432766" cy="4832349"/>
          </a:xfrm>
        </p:spPr>
        <p:txBody>
          <a:bodyPr>
            <a:normAutofit/>
          </a:bodyPr>
          <a:lstStyle/>
          <a:p>
            <a:r>
              <a:rPr lang="en-US" sz="2400" u="sng" dirty="0">
                <a:latin typeface="+mn-lt"/>
              </a:rPr>
              <a:t>Outcome</a:t>
            </a:r>
            <a:r>
              <a:rPr lang="en-US" sz="2400" dirty="0">
                <a:latin typeface="+mn-lt"/>
              </a:rPr>
              <a:t>: the submitter may commence manufacture of the chemical substance or manufacture or processing for a significant new use</a:t>
            </a:r>
          </a:p>
          <a:p>
            <a:pPr lvl="1"/>
            <a:r>
              <a:rPr lang="en-US" dirty="0">
                <a:latin typeface="+mn-lt"/>
              </a:rPr>
              <a:t>Section 5(g) </a:t>
            </a:r>
            <a:r>
              <a:rPr lang="mr-IN" dirty="0">
                <a:latin typeface="+mn-lt"/>
              </a:rPr>
              <a:t>–</a:t>
            </a:r>
            <a:r>
              <a:rPr lang="en-US" dirty="0">
                <a:latin typeface="+mn-lt"/>
              </a:rPr>
              <a:t> Statement on Administrator Finding</a:t>
            </a:r>
          </a:p>
          <a:p>
            <a:pPr lvl="2"/>
            <a:r>
              <a:rPr lang="en-US" sz="2400" dirty="0">
                <a:latin typeface="+mn-lt"/>
              </a:rPr>
              <a:t>Commercialization of the chemical substance can commence </a:t>
            </a:r>
            <a:r>
              <a:rPr lang="en-US" sz="2400" dirty="0">
                <a:solidFill>
                  <a:schemeClr val="tx1"/>
                </a:solidFill>
                <a:latin typeface="+mn-lt"/>
              </a:rPr>
              <a:t>after a “not likely to present” </a:t>
            </a:r>
            <a:r>
              <a:rPr lang="en-US" sz="2400" dirty="0">
                <a:latin typeface="+mn-lt"/>
              </a:rPr>
              <a:t>determination is made, notwithstanding any remaining portion of the review period</a:t>
            </a:r>
          </a:p>
          <a:p>
            <a:endParaRPr lang="en-US" sz="1700" dirty="0">
              <a:latin typeface="+mn-lt"/>
            </a:endParaRPr>
          </a:p>
          <a:p>
            <a:endParaRPr lang="en-US" dirty="0"/>
          </a:p>
          <a:p>
            <a:endParaRPr lang="en-US" dirty="0"/>
          </a:p>
        </p:txBody>
      </p:sp>
      <p:sp>
        <p:nvSpPr>
          <p:cNvPr id="4" name="Slide Number Placeholder 3"/>
          <p:cNvSpPr>
            <a:spLocks noGrp="1"/>
          </p:cNvSpPr>
          <p:nvPr>
            <p:ph type="sldNum" sz="quarter" idx="12"/>
          </p:nvPr>
        </p:nvSpPr>
        <p:spPr/>
        <p:txBody>
          <a:bodyPr/>
          <a:lstStyle/>
          <a:p>
            <a:fld id="{886BB73A-582F-4420-9A14-CB10A2B2E5E8}" type="slidenum">
              <a:rPr lang="en-US" smtClean="0"/>
              <a:t>17</a:t>
            </a:fld>
            <a:endParaRPr lang="en-US" dirty="0"/>
          </a:p>
        </p:txBody>
      </p:sp>
      <p:pic>
        <p:nvPicPr>
          <p:cNvPr id="6" name="Audio 5">
            <a:hlinkClick r:id="" action="ppaction://media"/>
            <a:extLst>
              <a:ext uri="{FF2B5EF4-FFF2-40B4-BE49-F238E27FC236}">
                <a16:creationId xmlns:a16="http://schemas.microsoft.com/office/drawing/2014/main" id="{B166BD15-BF1E-470B-A782-456752ABE7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135892677"/>
      </p:ext>
    </p:extLst>
  </p:cSld>
  <p:clrMapOvr>
    <a:masterClrMapping/>
  </p:clrMapOvr>
  <mc:AlternateContent xmlns:mc="http://schemas.openxmlformats.org/markup-compatibility/2006" xmlns:p14="http://schemas.microsoft.com/office/powerpoint/2010/main">
    <mc:Choice Requires="p14">
      <p:transition spd="slow" p14:dur="2000" advTm="34732"/>
    </mc:Choice>
    <mc:Fallback xmlns="">
      <p:transition spd="slow" advTm="34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811BC-8D7C-4FF0-9744-19585E6F7B72}"/>
              </a:ext>
            </a:extLst>
          </p:cNvPr>
          <p:cNvSpPr>
            <a:spLocks noGrp="1"/>
          </p:cNvSpPr>
          <p:nvPr>
            <p:ph type="title"/>
          </p:nvPr>
        </p:nvSpPr>
        <p:spPr>
          <a:xfrm>
            <a:off x="822960" y="136525"/>
            <a:ext cx="8229600" cy="1143000"/>
          </a:xfrm>
        </p:spPr>
        <p:txBody>
          <a:bodyPr>
            <a:normAutofit/>
          </a:bodyPr>
          <a:lstStyle/>
          <a:p>
            <a:r>
              <a:rPr lang="en-US" sz="2800" dirty="0"/>
              <a:t>Risk Management Outcomes</a:t>
            </a:r>
          </a:p>
        </p:txBody>
      </p:sp>
      <p:sp>
        <p:nvSpPr>
          <p:cNvPr id="3" name="Content Placeholder 2">
            <a:extLst>
              <a:ext uri="{FF2B5EF4-FFF2-40B4-BE49-F238E27FC236}">
                <a16:creationId xmlns:a16="http://schemas.microsoft.com/office/drawing/2014/main" id="{61C94DCD-0CC8-4DD0-BDE3-E65926278B17}"/>
              </a:ext>
            </a:extLst>
          </p:cNvPr>
          <p:cNvSpPr>
            <a:spLocks noGrp="1"/>
          </p:cNvSpPr>
          <p:nvPr>
            <p:ph idx="1"/>
          </p:nvPr>
        </p:nvSpPr>
        <p:spPr>
          <a:xfrm>
            <a:off x="1628503" y="1039084"/>
            <a:ext cx="7058297" cy="5327650"/>
          </a:xfrm>
        </p:spPr>
        <p:txBody>
          <a:bodyPr>
            <a:noAutofit/>
          </a:bodyPr>
          <a:lstStyle/>
          <a:p>
            <a:r>
              <a:rPr lang="en-US" sz="2000" b="1" dirty="0">
                <a:latin typeface="+mj-lt"/>
              </a:rPr>
              <a:t>Recently issued biofuels order</a:t>
            </a:r>
            <a:r>
              <a:rPr lang="en-US" sz="2000" dirty="0">
                <a:latin typeface="+mj-lt"/>
              </a:rPr>
              <a:t>: </a:t>
            </a:r>
          </a:p>
          <a:p>
            <a:pPr lvl="1"/>
            <a:r>
              <a:rPr lang="en-US" sz="2000" dirty="0">
                <a:latin typeface="+mj-lt"/>
              </a:rPr>
              <a:t>Finding: “May present an unreasonable risk…” determination</a:t>
            </a:r>
          </a:p>
          <a:p>
            <a:pPr lvl="1">
              <a:spcAft>
                <a:spcPts val="600"/>
              </a:spcAft>
            </a:pPr>
            <a:r>
              <a:rPr lang="en-US" sz="2000" dirty="0">
                <a:latin typeface="+mj-lt"/>
              </a:rPr>
              <a:t>Regulatory Outcome: Section 5 consent order and follow-up SNUR will be issued</a:t>
            </a:r>
          </a:p>
          <a:p>
            <a:r>
              <a:rPr lang="en-US" sz="2000" b="1" dirty="0">
                <a:latin typeface="+mj-lt"/>
              </a:rPr>
              <a:t>Example Consent Order conditions</a:t>
            </a:r>
            <a:r>
              <a:rPr lang="en-US" sz="2000" dirty="0">
                <a:latin typeface="+mj-lt"/>
              </a:rPr>
              <a:t>:</a:t>
            </a:r>
          </a:p>
          <a:p>
            <a:pPr lvl="1"/>
            <a:r>
              <a:rPr lang="en-US" sz="2000" dirty="0">
                <a:latin typeface="+mj-lt"/>
              </a:rPr>
              <a:t>Use only as a fuel or other use identified in the PMN</a:t>
            </a:r>
          </a:p>
          <a:p>
            <a:pPr lvl="1"/>
            <a:r>
              <a:rPr lang="en-US" sz="2000" dirty="0">
                <a:latin typeface="+mj-lt"/>
              </a:rPr>
              <a:t>If potential exposure to BTEX chemicals benzene, toluene, ethylbenzene, and xylene, then order will reference following OSHA requirements for monitoring and meeting those exposure limits</a:t>
            </a:r>
          </a:p>
          <a:p>
            <a:pPr lvl="1"/>
            <a:r>
              <a:rPr lang="en-US" sz="2000" dirty="0">
                <a:latin typeface="+mj-lt"/>
              </a:rPr>
              <a:t>Order will also reference complying with other applicable EPA and OSHA regulations for handling, storing, and disposal of gasoline/petroleum products</a:t>
            </a:r>
          </a:p>
          <a:p>
            <a:pPr lvl="1"/>
            <a:r>
              <a:rPr lang="en-US" sz="2000" dirty="0">
                <a:latin typeface="+mj-lt"/>
              </a:rPr>
              <a:t>If biofuel is imported, order will limit use to import as a fuel</a:t>
            </a:r>
          </a:p>
        </p:txBody>
      </p:sp>
      <p:sp>
        <p:nvSpPr>
          <p:cNvPr id="4" name="Slide Number Placeholder 3">
            <a:extLst>
              <a:ext uri="{FF2B5EF4-FFF2-40B4-BE49-F238E27FC236}">
                <a16:creationId xmlns:a16="http://schemas.microsoft.com/office/drawing/2014/main" id="{E383332F-F62A-4849-8FA9-89200A11CFE3}"/>
              </a:ext>
            </a:extLst>
          </p:cNvPr>
          <p:cNvSpPr>
            <a:spLocks noGrp="1"/>
          </p:cNvSpPr>
          <p:nvPr>
            <p:ph type="sldNum" sz="quarter" idx="12"/>
          </p:nvPr>
        </p:nvSpPr>
        <p:spPr/>
        <p:txBody>
          <a:bodyPr/>
          <a:lstStyle/>
          <a:p>
            <a:fld id="{886BB73A-582F-4420-9A14-CB10A2B2E5E8}" type="slidenum">
              <a:rPr lang="en-US" smtClean="0"/>
              <a:t>18</a:t>
            </a:fld>
            <a:endParaRPr lang="en-US" dirty="0"/>
          </a:p>
        </p:txBody>
      </p:sp>
      <p:pic>
        <p:nvPicPr>
          <p:cNvPr id="5" name="Audio 4">
            <a:hlinkClick r:id="" action="ppaction://media"/>
            <a:extLst>
              <a:ext uri="{FF2B5EF4-FFF2-40B4-BE49-F238E27FC236}">
                <a16:creationId xmlns:a16="http://schemas.microsoft.com/office/drawing/2014/main" id="{E7057AFD-8E51-4531-A9D1-E14FEC4A02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541206305"/>
      </p:ext>
    </p:extLst>
  </p:cSld>
  <p:clrMapOvr>
    <a:masterClrMapping/>
  </p:clrMapOvr>
  <mc:AlternateContent xmlns:mc="http://schemas.openxmlformats.org/markup-compatibility/2006" xmlns:p14="http://schemas.microsoft.com/office/powerpoint/2010/main">
    <mc:Choice Requires="p14">
      <p:transition spd="slow" p14:dur="2000" advTm="56572"/>
    </mc:Choice>
    <mc:Fallback xmlns="">
      <p:transition spd="slow" advTm="56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2D021-FC2A-4BD0-95CE-B46B78260019}"/>
              </a:ext>
            </a:extLst>
          </p:cNvPr>
          <p:cNvSpPr>
            <a:spLocks noGrp="1"/>
          </p:cNvSpPr>
          <p:nvPr>
            <p:ph type="title"/>
          </p:nvPr>
        </p:nvSpPr>
        <p:spPr>
          <a:xfrm>
            <a:off x="914400" y="136693"/>
            <a:ext cx="8229600" cy="1143000"/>
          </a:xfrm>
        </p:spPr>
        <p:txBody>
          <a:bodyPr>
            <a:normAutofit/>
          </a:bodyPr>
          <a:lstStyle/>
          <a:p>
            <a:r>
              <a:rPr lang="en-US" sz="2800" dirty="0"/>
              <a:t>Risk Management Outcome</a:t>
            </a:r>
          </a:p>
        </p:txBody>
      </p:sp>
      <p:sp>
        <p:nvSpPr>
          <p:cNvPr id="3" name="Content Placeholder 2">
            <a:extLst>
              <a:ext uri="{FF2B5EF4-FFF2-40B4-BE49-F238E27FC236}">
                <a16:creationId xmlns:a16="http://schemas.microsoft.com/office/drawing/2014/main" id="{9F3E9A02-D180-4AC0-9F2F-0880EAB0AF1C}"/>
              </a:ext>
            </a:extLst>
          </p:cNvPr>
          <p:cNvSpPr>
            <a:spLocks noGrp="1"/>
          </p:cNvSpPr>
          <p:nvPr>
            <p:ph idx="1"/>
          </p:nvPr>
        </p:nvSpPr>
        <p:spPr>
          <a:xfrm>
            <a:off x="1502702" y="1291215"/>
            <a:ext cx="7136201" cy="3559460"/>
          </a:xfrm>
        </p:spPr>
        <p:txBody>
          <a:bodyPr/>
          <a:lstStyle/>
          <a:p>
            <a:pPr>
              <a:spcAft>
                <a:spcPts val="600"/>
              </a:spcAft>
            </a:pPr>
            <a:r>
              <a:rPr lang="en-US" sz="2400" dirty="0">
                <a:latin typeface="+mj-lt"/>
              </a:rPr>
              <a:t>All consent order and SNUR requirements will be exempted once the chemical is incorporated in the final product, such as gasoline or other fuels </a:t>
            </a:r>
          </a:p>
          <a:p>
            <a:pPr lvl="1"/>
            <a:r>
              <a:rPr lang="en-US" sz="2200" dirty="0">
                <a:latin typeface="+mj-lt"/>
              </a:rPr>
              <a:t>new chemical biofuels do not change the fuel composition or risks</a:t>
            </a:r>
          </a:p>
          <a:p>
            <a:pPr lvl="1"/>
            <a:r>
              <a:rPr lang="en-US" sz="2200" dirty="0">
                <a:latin typeface="+mj-lt"/>
              </a:rPr>
              <a:t>this will allow consumer use </a:t>
            </a:r>
          </a:p>
          <a:p>
            <a:pPr lvl="1"/>
            <a:r>
              <a:rPr lang="en-US" sz="2200" dirty="0">
                <a:latin typeface="+mj-lt"/>
              </a:rPr>
              <a:t>commercialization can occur without waiting for a final SNUR to be issued</a:t>
            </a:r>
          </a:p>
          <a:p>
            <a:endParaRPr lang="en-US" dirty="0"/>
          </a:p>
        </p:txBody>
      </p:sp>
      <p:sp>
        <p:nvSpPr>
          <p:cNvPr id="4" name="Slide Number Placeholder 3">
            <a:extLst>
              <a:ext uri="{FF2B5EF4-FFF2-40B4-BE49-F238E27FC236}">
                <a16:creationId xmlns:a16="http://schemas.microsoft.com/office/drawing/2014/main" id="{D5D93834-8F78-40F1-BDE1-706D9B01F0CB}"/>
              </a:ext>
            </a:extLst>
          </p:cNvPr>
          <p:cNvSpPr>
            <a:spLocks noGrp="1"/>
          </p:cNvSpPr>
          <p:nvPr>
            <p:ph type="sldNum" sz="quarter" idx="12"/>
          </p:nvPr>
        </p:nvSpPr>
        <p:spPr/>
        <p:txBody>
          <a:bodyPr/>
          <a:lstStyle/>
          <a:p>
            <a:fld id="{886BB73A-582F-4420-9A14-CB10A2B2E5E8}" type="slidenum">
              <a:rPr lang="en-US" smtClean="0"/>
              <a:t>19</a:t>
            </a:fld>
            <a:endParaRPr lang="en-US" dirty="0"/>
          </a:p>
        </p:txBody>
      </p:sp>
      <p:pic>
        <p:nvPicPr>
          <p:cNvPr id="5" name="Audio 4">
            <a:hlinkClick r:id="" action="ppaction://media"/>
            <a:extLst>
              <a:ext uri="{FF2B5EF4-FFF2-40B4-BE49-F238E27FC236}">
                <a16:creationId xmlns:a16="http://schemas.microsoft.com/office/drawing/2014/main" id="{45DAC193-5B9A-4EC9-94A2-DAAEFB4E75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830914683"/>
      </p:ext>
    </p:extLst>
  </p:cSld>
  <p:clrMapOvr>
    <a:masterClrMapping/>
  </p:clrMapOvr>
  <mc:AlternateContent xmlns:mc="http://schemas.openxmlformats.org/markup-compatibility/2006" xmlns:p14="http://schemas.microsoft.com/office/powerpoint/2010/main">
    <mc:Choice Requires="p14">
      <p:transition spd="slow" p14:dur="2000" advTm="28241"/>
    </mc:Choice>
    <mc:Fallback xmlns="">
      <p:transition spd="slow" advTm="28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2795" y="330015"/>
            <a:ext cx="7091082" cy="957943"/>
          </a:xfrm>
        </p:spPr>
        <p:txBody>
          <a:bodyPr>
            <a:normAutofit/>
          </a:bodyPr>
          <a:lstStyle/>
          <a:p>
            <a:r>
              <a:rPr lang="en-US" sz="2800" dirty="0"/>
              <a:t>PMN (Premanufacture Notice) </a:t>
            </a:r>
          </a:p>
        </p:txBody>
      </p:sp>
      <p:sp>
        <p:nvSpPr>
          <p:cNvPr id="3" name="Content Placeholder 2"/>
          <p:cNvSpPr>
            <a:spLocks noGrp="1"/>
          </p:cNvSpPr>
          <p:nvPr>
            <p:ph idx="1"/>
          </p:nvPr>
        </p:nvSpPr>
        <p:spPr>
          <a:xfrm>
            <a:off x="1470724" y="1348013"/>
            <a:ext cx="7495224" cy="4776562"/>
          </a:xfrm>
        </p:spPr>
        <p:txBody>
          <a:bodyPr>
            <a:normAutofit fontScale="25000" lnSpcReduction="20000"/>
          </a:bodyPr>
          <a:lstStyle/>
          <a:p>
            <a:pPr lvl="0">
              <a:spcAft>
                <a:spcPts val="1200"/>
              </a:spcAft>
            </a:pPr>
            <a:r>
              <a:rPr lang="en-US" sz="8800" dirty="0">
                <a:latin typeface="+mn-lt"/>
              </a:rPr>
              <a:t>The TSCA New Chemicals program serves a "gatekeeper" role to help manage potential risks to human health and the environment from chemicals new to the marketplace.  </a:t>
            </a:r>
          </a:p>
          <a:p>
            <a:pPr lvl="0">
              <a:spcAft>
                <a:spcPts val="1200"/>
              </a:spcAft>
            </a:pPr>
            <a:r>
              <a:rPr lang="en-US" sz="8800" dirty="0">
                <a:latin typeface="+mn-lt"/>
              </a:rPr>
              <a:t>TSCA section 5 requires that any person planning to manufacture or import a non-exempt new chemical substance (i.e., a chemical not on the TSCA Inventory) notify EPA before beginning that activity. This notice is known as a premanufacture notice (PMN).</a:t>
            </a:r>
          </a:p>
          <a:p>
            <a:pPr lvl="0">
              <a:spcAft>
                <a:spcPts val="1200"/>
              </a:spcAft>
            </a:pPr>
            <a:r>
              <a:rPr lang="en-US" sz="8800" dirty="0">
                <a:latin typeface="+mn-lt"/>
              </a:rPr>
              <a:t>EPA is generally required to review these PMNs within 90 days, assess the potential risks to human health and the environment of the chemical under the conditions of use, and to make an affirmative determination.  </a:t>
            </a:r>
          </a:p>
          <a:p>
            <a:r>
              <a:rPr lang="en-US" sz="8800" dirty="0">
                <a:latin typeface="+mn-lt"/>
              </a:rPr>
              <a:t>Where the chemical substance presents or may present an unreasonable risk, EPA must take action to prevent those risks before the chemical can enter commerce.   </a:t>
            </a:r>
          </a:p>
          <a:p>
            <a:pPr lvl="0"/>
            <a:endParaRPr lang="en-US" sz="8800" dirty="0">
              <a:latin typeface="+mn-lt"/>
            </a:endParaRPr>
          </a:p>
          <a:p>
            <a:pPr marL="0" indent="0">
              <a:buNone/>
            </a:pPr>
            <a:endParaRPr lang="en-US" sz="2400" strike="sngStrike" dirty="0">
              <a:solidFill>
                <a:srgbClr val="FF0000"/>
              </a:solidFill>
            </a:endParaRPr>
          </a:p>
        </p:txBody>
      </p:sp>
      <p:sp>
        <p:nvSpPr>
          <p:cNvPr id="4" name="Slide Number Placeholder 3"/>
          <p:cNvSpPr>
            <a:spLocks noGrp="1"/>
          </p:cNvSpPr>
          <p:nvPr>
            <p:ph type="sldNum" sz="quarter" idx="12"/>
          </p:nvPr>
        </p:nvSpPr>
        <p:spPr/>
        <p:txBody>
          <a:bodyPr/>
          <a:lstStyle/>
          <a:p>
            <a:fld id="{886BB73A-582F-4420-9A14-CB10A2B2E5E8}" type="slidenum">
              <a:rPr lang="en-US" smtClean="0"/>
              <a:t>2</a:t>
            </a:fld>
            <a:endParaRPr lang="en-US" dirty="0"/>
          </a:p>
        </p:txBody>
      </p:sp>
      <p:pic>
        <p:nvPicPr>
          <p:cNvPr id="7" name="Audio 6">
            <a:hlinkClick r:id="" action="ppaction://media"/>
            <a:extLst>
              <a:ext uri="{FF2B5EF4-FFF2-40B4-BE49-F238E27FC236}">
                <a16:creationId xmlns:a16="http://schemas.microsoft.com/office/drawing/2014/main" id="{36259DFA-FEB4-4A39-BCBA-2616B9BBD7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694103986"/>
      </p:ext>
    </p:extLst>
  </p:cSld>
  <p:clrMapOvr>
    <a:masterClrMapping/>
  </p:clrMapOvr>
  <mc:AlternateContent xmlns:mc="http://schemas.openxmlformats.org/markup-compatibility/2006" xmlns:p14="http://schemas.microsoft.com/office/powerpoint/2010/main">
    <mc:Choice Requires="p14">
      <p:transition spd="slow" p14:dur="2000" advTm="61692"/>
    </mc:Choice>
    <mc:Fallback xmlns="">
      <p:transition spd="slow" advTm="61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C68CF-2950-4395-AF1F-DBBD33AC86DE}"/>
              </a:ext>
            </a:extLst>
          </p:cNvPr>
          <p:cNvSpPr>
            <a:spLocks noGrp="1"/>
          </p:cNvSpPr>
          <p:nvPr>
            <p:ph type="title"/>
          </p:nvPr>
        </p:nvSpPr>
        <p:spPr>
          <a:xfrm>
            <a:off x="1180012" y="148130"/>
            <a:ext cx="8229600" cy="1143000"/>
          </a:xfrm>
        </p:spPr>
        <p:txBody>
          <a:bodyPr>
            <a:normAutofit/>
          </a:bodyPr>
          <a:lstStyle/>
          <a:p>
            <a:r>
              <a:rPr lang="en-US" sz="2800" dirty="0"/>
              <a:t>Additional Resources</a:t>
            </a:r>
          </a:p>
        </p:txBody>
      </p:sp>
      <p:sp>
        <p:nvSpPr>
          <p:cNvPr id="3" name="Content Placeholder 2">
            <a:extLst>
              <a:ext uri="{FF2B5EF4-FFF2-40B4-BE49-F238E27FC236}">
                <a16:creationId xmlns:a16="http://schemas.microsoft.com/office/drawing/2014/main" id="{FCB2EA6C-5A4A-446B-A134-6338E47D2243}"/>
              </a:ext>
            </a:extLst>
          </p:cNvPr>
          <p:cNvSpPr>
            <a:spLocks noGrp="1"/>
          </p:cNvSpPr>
          <p:nvPr>
            <p:ph idx="1"/>
          </p:nvPr>
        </p:nvSpPr>
        <p:spPr>
          <a:xfrm>
            <a:off x="1835332" y="1208630"/>
            <a:ext cx="6918959" cy="4957039"/>
          </a:xfrm>
        </p:spPr>
        <p:txBody>
          <a:bodyPr>
            <a:normAutofit fontScale="62500" lnSpcReduction="20000"/>
          </a:bodyPr>
          <a:lstStyle/>
          <a:p>
            <a:pPr>
              <a:spcAft>
                <a:spcPts val="600"/>
              </a:spcAft>
            </a:pPr>
            <a:r>
              <a:rPr lang="en-US" sz="3800" dirty="0">
                <a:latin typeface="+mj-lt"/>
              </a:rPr>
              <a:t>Points of Contact</a:t>
            </a:r>
          </a:p>
          <a:p>
            <a:pPr lvl="1">
              <a:spcAft>
                <a:spcPts val="200"/>
              </a:spcAft>
            </a:pPr>
            <a:r>
              <a:rPr lang="en-US" sz="2600" dirty="0">
                <a:latin typeface="+mj-lt"/>
              </a:rPr>
              <a:t>Inventory (Tracy Williamson)</a:t>
            </a:r>
          </a:p>
          <a:p>
            <a:pPr lvl="1">
              <a:spcAft>
                <a:spcPts val="200"/>
              </a:spcAft>
            </a:pPr>
            <a:r>
              <a:rPr lang="en-US" sz="2600" dirty="0">
                <a:latin typeface="+mj-lt"/>
              </a:rPr>
              <a:t>Risk Assessment (Jeff Gallagher)</a:t>
            </a:r>
          </a:p>
          <a:p>
            <a:pPr lvl="1">
              <a:spcAft>
                <a:spcPts val="200"/>
              </a:spcAft>
            </a:pPr>
            <a:r>
              <a:rPr lang="en-US" sz="2600" dirty="0">
                <a:latin typeface="+mj-lt"/>
              </a:rPr>
              <a:t>Risk Management (Jim Alwood)</a:t>
            </a:r>
          </a:p>
          <a:p>
            <a:pPr lvl="1">
              <a:spcAft>
                <a:spcPts val="200"/>
              </a:spcAft>
            </a:pPr>
            <a:r>
              <a:rPr lang="en-US" sz="2600" dirty="0">
                <a:latin typeface="+mj-lt"/>
              </a:rPr>
              <a:t>Pre-Notice Questions (Marian Rutigliano)</a:t>
            </a:r>
          </a:p>
          <a:p>
            <a:pPr marL="457200" lvl="1" indent="0">
              <a:buNone/>
            </a:pPr>
            <a:endParaRPr lang="en-US" sz="2600" dirty="0">
              <a:latin typeface="+mj-lt"/>
            </a:endParaRPr>
          </a:p>
          <a:p>
            <a:pPr>
              <a:spcAft>
                <a:spcPts val="600"/>
              </a:spcAft>
            </a:pPr>
            <a:r>
              <a:rPr lang="en-US" sz="3800" dirty="0">
                <a:latin typeface="+mj-lt"/>
              </a:rPr>
              <a:t>Additional Information</a:t>
            </a:r>
          </a:p>
          <a:p>
            <a:pPr lvl="1">
              <a:spcAft>
                <a:spcPts val="300"/>
              </a:spcAft>
            </a:pPr>
            <a:r>
              <a:rPr lang="en-US" sz="2600" dirty="0">
                <a:latin typeface="+mj-lt"/>
                <a:hlinkClick r:id="rId5"/>
              </a:rPr>
              <a:t>Integrated Approach for Biofuel Premanufacture Notices </a:t>
            </a:r>
            <a:r>
              <a:rPr lang="en-US" sz="2600" dirty="0">
                <a:latin typeface="+mj-lt"/>
              </a:rPr>
              <a:t>and Training </a:t>
            </a:r>
          </a:p>
          <a:p>
            <a:pPr lvl="1">
              <a:spcAft>
                <a:spcPts val="300"/>
              </a:spcAft>
            </a:pPr>
            <a:r>
              <a:rPr lang="en-US" sz="2600" dirty="0">
                <a:latin typeface="+mj-lt"/>
              </a:rPr>
              <a:t>TSCA </a:t>
            </a:r>
            <a:r>
              <a:rPr lang="en-US" sz="2600" dirty="0">
                <a:latin typeface="+mj-lt"/>
                <a:hlinkClick r:id="rId6"/>
              </a:rPr>
              <a:t>Compliance Advisory </a:t>
            </a:r>
            <a:r>
              <a:rPr lang="en-US" sz="2600" dirty="0">
                <a:latin typeface="+mj-lt"/>
              </a:rPr>
              <a:t>issued in December 2020</a:t>
            </a:r>
          </a:p>
          <a:p>
            <a:pPr lvl="1">
              <a:spcAft>
                <a:spcPts val="300"/>
              </a:spcAft>
            </a:pPr>
            <a:r>
              <a:rPr lang="en-US" sz="2600" dirty="0">
                <a:latin typeface="+mj-lt"/>
                <a:hlinkClick r:id="rId7"/>
              </a:rPr>
              <a:t>New Chemicals Review Process </a:t>
            </a:r>
            <a:r>
              <a:rPr lang="en-US" sz="2600" dirty="0">
                <a:latin typeface="+mj-lt"/>
              </a:rPr>
              <a:t>under TSCA</a:t>
            </a:r>
          </a:p>
          <a:p>
            <a:pPr lvl="1">
              <a:spcAft>
                <a:spcPts val="300"/>
              </a:spcAft>
            </a:pPr>
            <a:r>
              <a:rPr lang="en-US" sz="2600" dirty="0">
                <a:latin typeface="+mj-lt"/>
              </a:rPr>
              <a:t>TSCA </a:t>
            </a:r>
            <a:r>
              <a:rPr lang="en-US" sz="2600" dirty="0">
                <a:latin typeface="+mj-lt"/>
                <a:hlinkClick r:id="rId8"/>
              </a:rPr>
              <a:t>Inventory </a:t>
            </a:r>
            <a:r>
              <a:rPr lang="en-US" sz="2600" dirty="0">
                <a:latin typeface="+mj-lt"/>
              </a:rPr>
              <a:t>and </a:t>
            </a:r>
            <a:r>
              <a:rPr lang="en-US" sz="2600" dirty="0">
                <a:latin typeface="+mj-lt"/>
                <a:hlinkClick r:id="rId9"/>
              </a:rPr>
              <a:t>Bona Fide Process </a:t>
            </a:r>
            <a:r>
              <a:rPr lang="en-US" sz="2600" dirty="0">
                <a:latin typeface="+mj-lt"/>
              </a:rPr>
              <a:t>(40 CFR 720.25)</a:t>
            </a:r>
          </a:p>
          <a:p>
            <a:pPr lvl="1">
              <a:spcAft>
                <a:spcPts val="300"/>
              </a:spcAft>
            </a:pPr>
            <a:r>
              <a:rPr lang="en-US" sz="2600" dirty="0">
                <a:latin typeface="+mj-lt"/>
              </a:rPr>
              <a:t>Applicable Regulations for </a:t>
            </a:r>
            <a:r>
              <a:rPr lang="en-US" sz="2600" dirty="0">
                <a:latin typeface="+mj-lt"/>
                <a:hlinkClick r:id="rId9"/>
              </a:rPr>
              <a:t>Premanufacture Notice</a:t>
            </a:r>
            <a:r>
              <a:rPr lang="en-US" sz="2600" dirty="0">
                <a:latin typeface="+mj-lt"/>
              </a:rPr>
              <a:t> (40 CFR 720) and </a:t>
            </a:r>
            <a:r>
              <a:rPr lang="en-US" sz="2600" dirty="0">
                <a:latin typeface="+mj-lt"/>
                <a:hlinkClick r:id="rId10"/>
              </a:rPr>
              <a:t>Significant New Use Notice and Rules</a:t>
            </a:r>
            <a:r>
              <a:rPr lang="en-US" sz="2600" dirty="0">
                <a:latin typeface="+mj-lt"/>
              </a:rPr>
              <a:t> (40 CFR 721)</a:t>
            </a:r>
          </a:p>
          <a:p>
            <a:pPr lvl="1">
              <a:spcAft>
                <a:spcPts val="300"/>
              </a:spcAft>
            </a:pPr>
            <a:r>
              <a:rPr lang="en-US" sz="2600" u="sng" dirty="0">
                <a:latin typeface="+mj-lt"/>
                <a:hlinkClick r:id="rId11"/>
              </a:rPr>
              <a:t>EPA’s “Points to Consider When Preparing TSCA New Chemical Notifications”</a:t>
            </a:r>
            <a:endParaRPr lang="en-US" sz="2600" dirty="0">
              <a:latin typeface="+mj-lt"/>
            </a:endParaRPr>
          </a:p>
          <a:p>
            <a:pPr lvl="1">
              <a:spcAft>
                <a:spcPts val="300"/>
              </a:spcAft>
            </a:pPr>
            <a:r>
              <a:rPr lang="en-US" sz="2600" dirty="0">
                <a:latin typeface="+mj-lt"/>
                <a:hlinkClick r:id="rId7"/>
              </a:rPr>
              <a:t>Information about Filing a Premanufacture Notice </a:t>
            </a:r>
            <a:endParaRPr lang="en-US" sz="2600" dirty="0">
              <a:latin typeface="+mj-lt"/>
            </a:endParaRPr>
          </a:p>
          <a:p>
            <a:pPr lvl="1"/>
            <a:endParaRPr lang="en-US" dirty="0"/>
          </a:p>
          <a:p>
            <a:endParaRPr lang="en-US" dirty="0"/>
          </a:p>
        </p:txBody>
      </p:sp>
      <p:sp>
        <p:nvSpPr>
          <p:cNvPr id="4" name="Slide Number Placeholder 3">
            <a:extLst>
              <a:ext uri="{FF2B5EF4-FFF2-40B4-BE49-F238E27FC236}">
                <a16:creationId xmlns:a16="http://schemas.microsoft.com/office/drawing/2014/main" id="{33BD88A3-FEEF-4F7F-BA6B-70E919A48F13}"/>
              </a:ext>
            </a:extLst>
          </p:cNvPr>
          <p:cNvSpPr>
            <a:spLocks noGrp="1"/>
          </p:cNvSpPr>
          <p:nvPr>
            <p:ph type="sldNum" sz="quarter" idx="12"/>
          </p:nvPr>
        </p:nvSpPr>
        <p:spPr/>
        <p:txBody>
          <a:bodyPr/>
          <a:lstStyle/>
          <a:p>
            <a:fld id="{886BB73A-582F-4420-9A14-CB10A2B2E5E8}" type="slidenum">
              <a:rPr lang="en-US" smtClean="0"/>
              <a:t>20</a:t>
            </a:fld>
            <a:endParaRPr lang="en-US" dirty="0"/>
          </a:p>
        </p:txBody>
      </p:sp>
      <p:pic>
        <p:nvPicPr>
          <p:cNvPr id="5" name="Audio 4">
            <a:hlinkClick r:id="" action="ppaction://media"/>
            <a:extLst>
              <a:ext uri="{FF2B5EF4-FFF2-40B4-BE49-F238E27FC236}">
                <a16:creationId xmlns:a16="http://schemas.microsoft.com/office/drawing/2014/main" id="{B9A06B4C-C1AA-4A7B-8CF8-E5BE1268C7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570996926"/>
      </p:ext>
    </p:extLst>
  </p:cSld>
  <p:clrMapOvr>
    <a:masterClrMapping/>
  </p:clrMapOvr>
  <mc:AlternateContent xmlns:mc="http://schemas.openxmlformats.org/markup-compatibility/2006" xmlns:p14="http://schemas.microsoft.com/office/powerpoint/2010/main">
    <mc:Choice Requires="p14">
      <p:transition spd="slow" p14:dur="2000" advTm="72878"/>
    </mc:Choice>
    <mc:Fallback xmlns="">
      <p:transition spd="slow" advTm="72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81F0D-22FC-4ADC-9908-5A56F5B828E7}"/>
              </a:ext>
            </a:extLst>
          </p:cNvPr>
          <p:cNvSpPr>
            <a:spLocks noGrp="1"/>
          </p:cNvSpPr>
          <p:nvPr>
            <p:ph type="title"/>
          </p:nvPr>
        </p:nvSpPr>
        <p:spPr>
          <a:xfrm>
            <a:off x="666206" y="127901"/>
            <a:ext cx="8229600" cy="1143000"/>
          </a:xfrm>
        </p:spPr>
        <p:txBody>
          <a:bodyPr>
            <a:normAutofit/>
          </a:bodyPr>
          <a:lstStyle/>
          <a:p>
            <a:r>
              <a:rPr lang="en-US" sz="2800" dirty="0"/>
              <a:t>Prenotice </a:t>
            </a:r>
          </a:p>
        </p:txBody>
      </p:sp>
      <p:sp>
        <p:nvSpPr>
          <p:cNvPr id="3" name="Content Placeholder 2">
            <a:extLst>
              <a:ext uri="{FF2B5EF4-FFF2-40B4-BE49-F238E27FC236}">
                <a16:creationId xmlns:a16="http://schemas.microsoft.com/office/drawing/2014/main" id="{3346F3C6-50DB-4C96-86E4-D593000FBB7B}"/>
              </a:ext>
            </a:extLst>
          </p:cNvPr>
          <p:cNvSpPr>
            <a:spLocks noGrp="1"/>
          </p:cNvSpPr>
          <p:nvPr>
            <p:ph idx="1"/>
          </p:nvPr>
        </p:nvSpPr>
        <p:spPr>
          <a:xfrm>
            <a:off x="1620268" y="1166018"/>
            <a:ext cx="6857526" cy="4525963"/>
          </a:xfrm>
        </p:spPr>
        <p:txBody>
          <a:bodyPr>
            <a:normAutofit fontScale="92500"/>
          </a:bodyPr>
          <a:lstStyle/>
          <a:p>
            <a:pPr>
              <a:spcAft>
                <a:spcPts val="600"/>
              </a:spcAft>
            </a:pPr>
            <a:r>
              <a:rPr lang="en-US" dirty="0">
                <a:latin typeface="+mn-lt"/>
              </a:rPr>
              <a:t>Before submitting a PMN you will need to determine whether your biofuel chemical is on the TSCA Inventory </a:t>
            </a:r>
          </a:p>
          <a:p>
            <a:pPr lvl="1"/>
            <a:r>
              <a:rPr lang="en-US" dirty="0">
                <a:latin typeface="+mn-lt"/>
              </a:rPr>
              <a:t>Someone with a bona fide intent to manufacture/import</a:t>
            </a:r>
            <a:r>
              <a:rPr lang="en-US" sz="2000" dirty="0">
                <a:solidFill>
                  <a:schemeClr val="tx1"/>
                </a:solidFill>
              </a:rPr>
              <a:t> </a:t>
            </a:r>
            <a:r>
              <a:rPr lang="en-US" dirty="0">
                <a:latin typeface="+mn-lt"/>
              </a:rPr>
              <a:t>can submit a Bona Fide Intent to Manufacture or Import Notice (“bona fide notice”) to obtain a written determination from EPA</a:t>
            </a:r>
          </a:p>
          <a:p>
            <a:pPr>
              <a:spcAft>
                <a:spcPts val="600"/>
              </a:spcAft>
            </a:pPr>
            <a:r>
              <a:rPr lang="en-US" dirty="0">
                <a:latin typeface="+mn-lt"/>
              </a:rPr>
              <a:t>Questions about the steps for filing a PMN and what information is needed?</a:t>
            </a:r>
          </a:p>
          <a:p>
            <a:pPr lvl="1"/>
            <a:r>
              <a:rPr lang="en-US" dirty="0">
                <a:latin typeface="+mn-lt"/>
              </a:rPr>
              <a:t>Please see </a:t>
            </a:r>
            <a:r>
              <a:rPr lang="en-US" dirty="0">
                <a:latin typeface="+mn-lt"/>
                <a:hlinkClick r:id="rId5"/>
              </a:rPr>
              <a:t>Filing a Premanufacture Notice </a:t>
            </a:r>
            <a:r>
              <a:rPr lang="en-US" dirty="0">
                <a:latin typeface="+mn-lt"/>
              </a:rPr>
              <a:t>on the EPA website</a:t>
            </a:r>
          </a:p>
          <a:p>
            <a:endParaRPr lang="en-US" dirty="0"/>
          </a:p>
          <a:p>
            <a:endParaRPr lang="en-US" dirty="0"/>
          </a:p>
        </p:txBody>
      </p:sp>
      <p:sp>
        <p:nvSpPr>
          <p:cNvPr id="4" name="Slide Number Placeholder 3">
            <a:extLst>
              <a:ext uri="{FF2B5EF4-FFF2-40B4-BE49-F238E27FC236}">
                <a16:creationId xmlns:a16="http://schemas.microsoft.com/office/drawing/2014/main" id="{755601FB-B7C9-45B0-A42C-4BCC6082F910}"/>
              </a:ext>
            </a:extLst>
          </p:cNvPr>
          <p:cNvSpPr>
            <a:spLocks noGrp="1"/>
          </p:cNvSpPr>
          <p:nvPr>
            <p:ph type="sldNum" sz="quarter" idx="12"/>
          </p:nvPr>
        </p:nvSpPr>
        <p:spPr/>
        <p:txBody>
          <a:bodyPr/>
          <a:lstStyle/>
          <a:p>
            <a:fld id="{886BB73A-582F-4420-9A14-CB10A2B2E5E8}" type="slidenum">
              <a:rPr lang="en-US" smtClean="0"/>
              <a:t>3</a:t>
            </a:fld>
            <a:endParaRPr lang="en-US" dirty="0"/>
          </a:p>
        </p:txBody>
      </p:sp>
      <p:pic>
        <p:nvPicPr>
          <p:cNvPr id="5" name="Audio 4">
            <a:hlinkClick r:id="" action="ppaction://media"/>
            <a:extLst>
              <a:ext uri="{FF2B5EF4-FFF2-40B4-BE49-F238E27FC236}">
                <a16:creationId xmlns:a16="http://schemas.microsoft.com/office/drawing/2014/main" id="{DC80BA00-3C48-41B1-BCB9-F3F1299BF71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653804325"/>
      </p:ext>
    </p:extLst>
  </p:cSld>
  <p:clrMapOvr>
    <a:masterClrMapping/>
  </p:clrMapOvr>
  <mc:AlternateContent xmlns:mc="http://schemas.openxmlformats.org/markup-compatibility/2006" xmlns:p14="http://schemas.microsoft.com/office/powerpoint/2010/main">
    <mc:Choice Requires="p14">
      <p:transition spd="slow" p14:dur="2000" advTm="38821"/>
    </mc:Choice>
    <mc:Fallback xmlns="">
      <p:transition spd="slow" advTm="38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E3483-D035-4D22-80F6-28F06FFD2E9A}"/>
              </a:ext>
            </a:extLst>
          </p:cNvPr>
          <p:cNvSpPr>
            <a:spLocks noGrp="1"/>
          </p:cNvSpPr>
          <p:nvPr>
            <p:ph type="title"/>
          </p:nvPr>
        </p:nvSpPr>
        <p:spPr>
          <a:xfrm>
            <a:off x="814252" y="136525"/>
            <a:ext cx="8229600" cy="1143000"/>
          </a:xfrm>
        </p:spPr>
        <p:txBody>
          <a:bodyPr>
            <a:normAutofit/>
          </a:bodyPr>
          <a:lstStyle/>
          <a:p>
            <a:r>
              <a:rPr lang="en-US" sz="2800" dirty="0"/>
              <a:t>Prenotice Activities</a:t>
            </a:r>
          </a:p>
        </p:txBody>
      </p:sp>
      <p:sp>
        <p:nvSpPr>
          <p:cNvPr id="3" name="Content Placeholder 2">
            <a:extLst>
              <a:ext uri="{FF2B5EF4-FFF2-40B4-BE49-F238E27FC236}">
                <a16:creationId xmlns:a16="http://schemas.microsoft.com/office/drawing/2014/main" id="{79675CF4-2A49-489B-B2AD-7C1BF6774A8F}"/>
              </a:ext>
            </a:extLst>
          </p:cNvPr>
          <p:cNvSpPr>
            <a:spLocks noGrp="1"/>
          </p:cNvSpPr>
          <p:nvPr>
            <p:ph idx="1"/>
          </p:nvPr>
        </p:nvSpPr>
        <p:spPr>
          <a:xfrm>
            <a:off x="1389017" y="947447"/>
            <a:ext cx="7297783" cy="4525963"/>
          </a:xfrm>
        </p:spPr>
        <p:txBody>
          <a:bodyPr>
            <a:normAutofit fontScale="85000" lnSpcReduction="20000"/>
          </a:bodyPr>
          <a:lstStyle/>
          <a:p>
            <a:pPr marL="0" indent="0">
              <a:buNone/>
            </a:pPr>
            <a:endParaRPr lang="en-US" dirty="0"/>
          </a:p>
          <a:p>
            <a:r>
              <a:rPr lang="en-US" dirty="0">
                <a:latin typeface="+mn-lt"/>
              </a:rPr>
              <a:t>You can contact EPA with prenotice questions</a:t>
            </a:r>
          </a:p>
          <a:p>
            <a:pPr lvl="1"/>
            <a:r>
              <a:rPr lang="en-US" dirty="0">
                <a:latin typeface="+mn-lt"/>
              </a:rPr>
              <a:t>Companies may contact the New Chemicals Program to set up a pre-submission meeting. </a:t>
            </a:r>
            <a:r>
              <a:rPr lang="en-US" dirty="0">
                <a:latin typeface="Calibri" panose="020F0502020204030204" pitchFamily="34" charset="0"/>
                <a:cs typeface="Calibri" panose="020F0502020204030204" pitchFamily="34" charset="0"/>
              </a:rPr>
              <a:t>It can also help the submitter understand what kind of information to include with their PMN</a:t>
            </a:r>
            <a:endParaRPr lang="en-US" dirty="0">
              <a:latin typeface="+mn-lt"/>
            </a:endParaRPr>
          </a:p>
          <a:p>
            <a:pPr lvl="1">
              <a:spcAft>
                <a:spcPts val="600"/>
              </a:spcAft>
            </a:pPr>
            <a:r>
              <a:rPr lang="en-US" dirty="0">
                <a:latin typeface="+mn-lt"/>
              </a:rPr>
              <a:t>The meeting is an opportunity to discuss the new chemical submission and to understand EPA’s approach to screening new chemicals for potential risks.</a:t>
            </a:r>
          </a:p>
          <a:p>
            <a:pPr marL="457200" lvl="1" indent="0">
              <a:spcAft>
                <a:spcPts val="600"/>
              </a:spcAft>
              <a:buNone/>
            </a:pPr>
            <a:endParaRPr lang="en-US" sz="2000" dirty="0">
              <a:latin typeface="+mn-lt"/>
            </a:endParaRPr>
          </a:p>
          <a:p>
            <a:r>
              <a:rPr lang="en-US" dirty="0">
                <a:latin typeface="+mn-lt"/>
              </a:rPr>
              <a:t>Guidance document: </a:t>
            </a:r>
            <a:r>
              <a:rPr lang="en-US" dirty="0">
                <a:latin typeface="+mn-lt"/>
                <a:hlinkClick r:id="rId5"/>
              </a:rPr>
              <a:t>“P</a:t>
            </a:r>
            <a:r>
              <a:rPr lang="en-US" u="sng" dirty="0">
                <a:latin typeface="+mn-lt"/>
                <a:hlinkClick r:id="rId5"/>
              </a:rPr>
              <a:t>oints to Consider When Preparing TSCA New Chemical Notifications”</a:t>
            </a:r>
            <a:endParaRPr lang="en-US" u="sng" dirty="0">
              <a:latin typeface="+mn-lt"/>
            </a:endParaRPr>
          </a:p>
          <a:p>
            <a:pPr lvl="1"/>
            <a:r>
              <a:rPr lang="en-US" dirty="0">
                <a:latin typeface="+mn-lt"/>
              </a:rPr>
              <a:t>Explains common issues that arise during PMN review process. </a:t>
            </a:r>
            <a:endParaRPr lang="en-US" sz="1600" dirty="0">
              <a:latin typeface="+mn-lt"/>
            </a:endParaRPr>
          </a:p>
          <a:p>
            <a:endParaRPr lang="en-US" dirty="0"/>
          </a:p>
        </p:txBody>
      </p:sp>
      <p:sp>
        <p:nvSpPr>
          <p:cNvPr id="4" name="Slide Number Placeholder 3">
            <a:extLst>
              <a:ext uri="{FF2B5EF4-FFF2-40B4-BE49-F238E27FC236}">
                <a16:creationId xmlns:a16="http://schemas.microsoft.com/office/drawing/2014/main" id="{B7B31379-47C0-4016-AD97-BF34AEBB8C2D}"/>
              </a:ext>
            </a:extLst>
          </p:cNvPr>
          <p:cNvSpPr>
            <a:spLocks noGrp="1"/>
          </p:cNvSpPr>
          <p:nvPr>
            <p:ph type="sldNum" sz="quarter" idx="12"/>
          </p:nvPr>
        </p:nvSpPr>
        <p:spPr/>
        <p:txBody>
          <a:bodyPr/>
          <a:lstStyle/>
          <a:p>
            <a:fld id="{886BB73A-582F-4420-9A14-CB10A2B2E5E8}" type="slidenum">
              <a:rPr lang="en-US" smtClean="0"/>
              <a:t>4</a:t>
            </a:fld>
            <a:endParaRPr lang="en-US" dirty="0"/>
          </a:p>
        </p:txBody>
      </p:sp>
      <p:pic>
        <p:nvPicPr>
          <p:cNvPr id="6" name="Audio 5">
            <a:hlinkClick r:id="" action="ppaction://media"/>
            <a:extLst>
              <a:ext uri="{FF2B5EF4-FFF2-40B4-BE49-F238E27FC236}">
                <a16:creationId xmlns:a16="http://schemas.microsoft.com/office/drawing/2014/main" id="{24482BC8-028E-4B5C-8750-B93B456EE1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952783498"/>
      </p:ext>
    </p:extLst>
  </p:cSld>
  <p:clrMapOvr>
    <a:masterClrMapping/>
  </p:clrMapOvr>
  <mc:AlternateContent xmlns:mc="http://schemas.openxmlformats.org/markup-compatibility/2006" xmlns:p14="http://schemas.microsoft.com/office/powerpoint/2010/main">
    <mc:Choice Requires="p14">
      <p:transition spd="slow" p14:dur="2000" advTm="45060"/>
    </mc:Choice>
    <mc:Fallback xmlns="">
      <p:transition spd="slow" advTm="45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1852365" y="168547"/>
            <a:ext cx="7100047" cy="1282972"/>
          </a:xfrm>
        </p:spPr>
        <p:txBody>
          <a:bodyPr>
            <a:normAutofit/>
          </a:bodyPr>
          <a:lstStyle/>
          <a:p>
            <a:pPr>
              <a:defRPr/>
            </a:pPr>
            <a:r>
              <a:rPr lang="en-US" sz="2800" b="1" dirty="0"/>
              <a:t>Information Manufactures Must Submit </a:t>
            </a:r>
          </a:p>
        </p:txBody>
      </p:sp>
      <p:sp>
        <p:nvSpPr>
          <p:cNvPr id="194563" name="Rectangle 3"/>
          <p:cNvSpPr>
            <a:spLocks noGrp="1" noChangeArrowheads="1"/>
          </p:cNvSpPr>
          <p:nvPr>
            <p:ph idx="1"/>
          </p:nvPr>
        </p:nvSpPr>
        <p:spPr>
          <a:xfrm>
            <a:off x="2042864" y="1369150"/>
            <a:ext cx="6719048" cy="4279900"/>
          </a:xfrm>
        </p:spPr>
        <p:txBody>
          <a:bodyPr/>
          <a:lstStyle/>
          <a:p>
            <a:pPr>
              <a:lnSpc>
                <a:spcPct val="80000"/>
              </a:lnSpc>
              <a:spcAft>
                <a:spcPts val="600"/>
              </a:spcAft>
              <a:defRPr/>
            </a:pPr>
            <a:r>
              <a:rPr lang="en-US" sz="2400" dirty="0">
                <a:latin typeface="+mn-lt"/>
              </a:rPr>
              <a:t>Chemical Identity</a:t>
            </a:r>
          </a:p>
          <a:p>
            <a:pPr>
              <a:lnSpc>
                <a:spcPct val="80000"/>
              </a:lnSpc>
              <a:spcAft>
                <a:spcPts val="600"/>
              </a:spcAft>
              <a:defRPr/>
            </a:pPr>
            <a:r>
              <a:rPr lang="en-US" sz="2400" dirty="0">
                <a:latin typeface="+mn-lt"/>
              </a:rPr>
              <a:t>By-products and impurities</a:t>
            </a:r>
          </a:p>
          <a:p>
            <a:pPr>
              <a:lnSpc>
                <a:spcPct val="80000"/>
              </a:lnSpc>
              <a:spcAft>
                <a:spcPts val="600"/>
              </a:spcAft>
              <a:defRPr/>
            </a:pPr>
            <a:r>
              <a:rPr lang="en-US" sz="2400" dirty="0">
                <a:latin typeface="+mn-lt"/>
              </a:rPr>
              <a:t>Estimated production/import volume</a:t>
            </a:r>
          </a:p>
          <a:p>
            <a:pPr>
              <a:lnSpc>
                <a:spcPct val="80000"/>
              </a:lnSpc>
              <a:spcAft>
                <a:spcPts val="600"/>
              </a:spcAft>
              <a:defRPr/>
            </a:pPr>
            <a:r>
              <a:rPr lang="en-US" sz="2400" dirty="0">
                <a:latin typeface="+mn-lt"/>
              </a:rPr>
              <a:t>Proposed uses and amounts for each use</a:t>
            </a:r>
          </a:p>
          <a:p>
            <a:pPr>
              <a:lnSpc>
                <a:spcPct val="80000"/>
              </a:lnSpc>
              <a:spcAft>
                <a:spcPts val="600"/>
              </a:spcAft>
              <a:defRPr/>
            </a:pPr>
            <a:r>
              <a:rPr lang="en-US" sz="2400" dirty="0">
                <a:latin typeface="+mn-lt"/>
              </a:rPr>
              <a:t>Human exposure information</a:t>
            </a:r>
          </a:p>
          <a:p>
            <a:pPr>
              <a:lnSpc>
                <a:spcPct val="80000"/>
              </a:lnSpc>
              <a:spcAft>
                <a:spcPts val="600"/>
              </a:spcAft>
              <a:defRPr/>
            </a:pPr>
            <a:r>
              <a:rPr lang="en-US" sz="2400" dirty="0">
                <a:latin typeface="+mn-lt"/>
              </a:rPr>
              <a:t>Disposal methods and estimates of releases to the environment</a:t>
            </a:r>
          </a:p>
          <a:p>
            <a:pPr>
              <a:lnSpc>
                <a:spcPct val="80000"/>
              </a:lnSpc>
              <a:spcAft>
                <a:spcPts val="600"/>
              </a:spcAft>
              <a:defRPr/>
            </a:pPr>
            <a:r>
              <a:rPr lang="en-US" sz="2400" dirty="0">
                <a:latin typeface="+mn-lt"/>
              </a:rPr>
              <a:t>Existing test data in notifier’s possession or control (or otherwise reasonably ascertainable) concerning human health and environmental effects</a:t>
            </a:r>
          </a:p>
        </p:txBody>
      </p:sp>
      <p:sp>
        <p:nvSpPr>
          <p:cNvPr id="5" name="Slide Number Placeholder 4"/>
          <p:cNvSpPr>
            <a:spLocks noGrp="1"/>
          </p:cNvSpPr>
          <p:nvPr>
            <p:ph type="sldNum" sz="quarter" idx="12"/>
          </p:nvPr>
        </p:nvSpPr>
        <p:spPr/>
        <p:txBody>
          <a:bodyPr/>
          <a:lstStyle/>
          <a:p>
            <a:pPr>
              <a:defRPr/>
            </a:pPr>
            <a:fld id="{56521BD1-3BE6-43C9-B4F7-73432846F5C3}" type="slidenum">
              <a:rPr lang="en-US" smtClean="0"/>
              <a:pPr>
                <a:defRPr/>
              </a:pPr>
              <a:t>5</a:t>
            </a:fld>
            <a:endParaRPr lang="en-US" dirty="0"/>
          </a:p>
        </p:txBody>
      </p:sp>
      <p:pic>
        <p:nvPicPr>
          <p:cNvPr id="2" name="Audio 1">
            <a:hlinkClick r:id="" action="ppaction://media"/>
            <a:extLst>
              <a:ext uri="{FF2B5EF4-FFF2-40B4-BE49-F238E27FC236}">
                <a16:creationId xmlns:a16="http://schemas.microsoft.com/office/drawing/2014/main" id="{083ECFE0-EF68-4803-BB80-ACAD59E79B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267970343"/>
      </p:ext>
    </p:extLst>
  </p:cSld>
  <p:clrMapOvr>
    <a:masterClrMapping/>
  </p:clrMapOvr>
  <mc:AlternateContent xmlns:mc="http://schemas.openxmlformats.org/markup-compatibility/2006" xmlns:p14="http://schemas.microsoft.com/office/powerpoint/2010/main">
    <mc:Choice Requires="p14">
      <p:transition spd="slow" p14:dur="2000" advTm="36137"/>
    </mc:Choice>
    <mc:Fallback xmlns="">
      <p:transition spd="slow" advTm="36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7274" y="537882"/>
            <a:ext cx="7629525" cy="753248"/>
          </a:xfrm>
        </p:spPr>
        <p:txBody>
          <a:bodyPr>
            <a:normAutofit/>
          </a:bodyPr>
          <a:lstStyle/>
          <a:p>
            <a:r>
              <a:rPr lang="en-US" sz="2800" dirty="0"/>
              <a:t>Overview of EPA Assessments</a:t>
            </a:r>
          </a:p>
        </p:txBody>
      </p:sp>
      <p:sp>
        <p:nvSpPr>
          <p:cNvPr id="3" name="Content Placeholder 2"/>
          <p:cNvSpPr>
            <a:spLocks noGrp="1"/>
          </p:cNvSpPr>
          <p:nvPr>
            <p:ph idx="1"/>
          </p:nvPr>
        </p:nvSpPr>
        <p:spPr>
          <a:xfrm>
            <a:off x="1455420" y="1400287"/>
            <a:ext cx="7345064" cy="4203751"/>
          </a:xfrm>
        </p:spPr>
        <p:txBody>
          <a:bodyPr>
            <a:normAutofit/>
          </a:bodyPr>
          <a:lstStyle/>
          <a:p>
            <a:pPr>
              <a:spcAft>
                <a:spcPts val="1200"/>
              </a:spcAft>
            </a:pPr>
            <a:r>
              <a:rPr lang="en-US" sz="2000" dirty="0">
                <a:latin typeface="+mn-lt"/>
              </a:rPr>
              <a:t>TSCA requires new chemical manufacturers to submit studies or data in their possession or control or otherwise reasonably ascertainable (no minimum set of toxicity or fate studies must be performed)</a:t>
            </a:r>
          </a:p>
          <a:p>
            <a:pPr>
              <a:spcAft>
                <a:spcPts val="1200"/>
              </a:spcAft>
            </a:pPr>
            <a:r>
              <a:rPr lang="en-US" sz="2000" dirty="0">
                <a:latin typeface="+mn-lt"/>
              </a:rPr>
              <a:t>Risks from new chemical substances are considered throughout their product life-cycle</a:t>
            </a:r>
          </a:p>
          <a:p>
            <a:pPr>
              <a:spcAft>
                <a:spcPts val="1200"/>
              </a:spcAft>
            </a:pPr>
            <a:r>
              <a:rPr lang="en-US" sz="2000" dirty="0">
                <a:latin typeface="+mn-lt"/>
              </a:rPr>
              <a:t>Exposure review focuses on exposure to workers, site-specific assessment of environmental and general population exposure, and consumer exposure</a:t>
            </a:r>
          </a:p>
          <a:p>
            <a:pPr>
              <a:spcAft>
                <a:spcPts val="1200"/>
              </a:spcAft>
            </a:pPr>
            <a:r>
              <a:rPr lang="en-US" sz="2000" dirty="0">
                <a:latin typeface="+mn-lt"/>
              </a:rPr>
              <a:t>Details on how EPA conducts new chemical evaluations will be presented at the March 23 webinar</a:t>
            </a:r>
          </a:p>
        </p:txBody>
      </p:sp>
      <p:sp>
        <p:nvSpPr>
          <p:cNvPr id="4" name="Slide Number Placeholder 3"/>
          <p:cNvSpPr>
            <a:spLocks noGrp="1"/>
          </p:cNvSpPr>
          <p:nvPr>
            <p:ph type="sldNum" sz="quarter" idx="12"/>
          </p:nvPr>
        </p:nvSpPr>
        <p:spPr/>
        <p:txBody>
          <a:bodyPr/>
          <a:lstStyle/>
          <a:p>
            <a:fld id="{886BB73A-582F-4420-9A14-CB10A2B2E5E8}" type="slidenum">
              <a:rPr lang="en-US" smtClean="0"/>
              <a:t>6</a:t>
            </a:fld>
            <a:endParaRPr lang="en-US" dirty="0"/>
          </a:p>
        </p:txBody>
      </p:sp>
      <p:pic>
        <p:nvPicPr>
          <p:cNvPr id="7" name="Audio 6">
            <a:hlinkClick r:id="" action="ppaction://media"/>
            <a:extLst>
              <a:ext uri="{FF2B5EF4-FFF2-40B4-BE49-F238E27FC236}">
                <a16:creationId xmlns:a16="http://schemas.microsoft.com/office/drawing/2014/main" id="{7EE09312-E8EF-4F74-8B95-3CE2CECDE1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793847008"/>
      </p:ext>
    </p:extLst>
  </p:cSld>
  <p:clrMapOvr>
    <a:masterClrMapping/>
  </p:clrMapOvr>
  <mc:AlternateContent xmlns:mc="http://schemas.openxmlformats.org/markup-compatibility/2006" xmlns:p14="http://schemas.microsoft.com/office/powerpoint/2010/main">
    <mc:Choice Requires="p14">
      <p:transition spd="slow" p14:dur="2000" advTm="46712"/>
    </mc:Choice>
    <mc:Fallback xmlns="">
      <p:transition spd="slow" advTm="46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3560" y="690"/>
            <a:ext cx="7087844" cy="676230"/>
          </a:xfrm>
        </p:spPr>
        <p:txBody>
          <a:bodyPr>
            <a:normAutofit fontScale="90000"/>
          </a:bodyPr>
          <a:lstStyle/>
          <a:p>
            <a:r>
              <a:rPr lang="en-US" sz="2800" b="1" dirty="0"/>
              <a:t>Determinations &amp; Requisite Actions for PMNs</a:t>
            </a:r>
            <a:endParaRPr lang="en-US" sz="2600" b="1" dirty="0">
              <a:effectLst/>
            </a:endParaRPr>
          </a:p>
        </p:txBody>
      </p:sp>
      <p:sp>
        <p:nvSpPr>
          <p:cNvPr id="5" name="Freeform: Shape 4">
            <a:extLst>
              <a:ext uri="{FF2B5EF4-FFF2-40B4-BE49-F238E27FC236}">
                <a16:creationId xmlns:a16="http://schemas.microsoft.com/office/drawing/2014/main" id="{33EBFF95-21B6-4CD9-9888-1E8370FA79A2}"/>
              </a:ext>
            </a:extLst>
          </p:cNvPr>
          <p:cNvSpPr/>
          <p:nvPr/>
        </p:nvSpPr>
        <p:spPr>
          <a:xfrm>
            <a:off x="76200" y="676919"/>
            <a:ext cx="1737360" cy="612648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olidFill>
            <a:srgbClr val="72AF2F"/>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127000" tIns="1012402" rIns="127000" bIns="1012402"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tx1"/>
                </a:solidFill>
              </a:rPr>
              <a:t>Presents</a:t>
            </a:r>
            <a:r>
              <a:rPr lang="en-US" sz="2000" kern="1200" dirty="0">
                <a:solidFill>
                  <a:schemeClr val="tx1"/>
                </a:solidFill>
              </a:rPr>
              <a:t> an Unreasonable Risk</a:t>
            </a:r>
          </a:p>
          <a:p>
            <a:pPr marL="0" lvl="0" indent="0" algn="l" defTabSz="889000">
              <a:lnSpc>
                <a:spcPct val="90000"/>
              </a:lnSpc>
              <a:spcBef>
                <a:spcPct val="0"/>
              </a:spcBef>
              <a:spcAft>
                <a:spcPct val="35000"/>
              </a:spcAft>
              <a:buNone/>
            </a:pPr>
            <a:endParaRPr lang="en-US" sz="1600" kern="1200" dirty="0">
              <a:solidFill>
                <a:schemeClr val="tx1"/>
              </a:solidFill>
            </a:endParaRPr>
          </a:p>
          <a:p>
            <a:pPr marL="0" lvl="0" indent="0" algn="l" defTabSz="889000">
              <a:lnSpc>
                <a:spcPct val="90000"/>
              </a:lnSpc>
              <a:spcBef>
                <a:spcPct val="0"/>
              </a:spcBef>
              <a:spcAft>
                <a:spcPct val="35000"/>
              </a:spcAft>
              <a:buNone/>
            </a:pPr>
            <a:endParaRPr lang="en-US" sz="1600" kern="1200" dirty="0">
              <a:solidFill>
                <a:schemeClr val="tx2">
                  <a:lumMod val="75000"/>
                </a:schemeClr>
              </a:solidFill>
            </a:endParaRPr>
          </a:p>
          <a:p>
            <a:pPr marL="0" lvl="0" indent="0" algn="l" defTabSz="889000">
              <a:lnSpc>
                <a:spcPct val="90000"/>
              </a:lnSpc>
              <a:spcBef>
                <a:spcPct val="0"/>
              </a:spcBef>
              <a:spcAft>
                <a:spcPct val="35000"/>
              </a:spcAft>
              <a:buNone/>
            </a:pPr>
            <a:endParaRPr lang="en-US" sz="1600" kern="1200" dirty="0">
              <a:solidFill>
                <a:schemeClr val="tx2">
                  <a:lumMod val="75000"/>
                </a:schemeClr>
              </a:solidFill>
            </a:endParaRPr>
          </a:p>
          <a:p>
            <a:pPr marL="0" lvl="0" indent="0" algn="l" defTabSz="889000">
              <a:lnSpc>
                <a:spcPct val="90000"/>
              </a:lnSpc>
              <a:spcBef>
                <a:spcPct val="0"/>
              </a:spcBef>
              <a:spcAft>
                <a:spcPct val="35000"/>
              </a:spcAft>
              <a:buNone/>
            </a:pPr>
            <a:endParaRPr lang="en-US" sz="1600" kern="1200" dirty="0">
              <a:solidFill>
                <a:schemeClr val="tx2">
                  <a:lumMod val="75000"/>
                </a:schemeClr>
              </a:solidFill>
            </a:endParaRPr>
          </a:p>
          <a:p>
            <a:pPr marL="0" lvl="0" indent="0" algn="l" defTabSz="889000">
              <a:lnSpc>
                <a:spcPct val="90000"/>
              </a:lnSpc>
              <a:spcBef>
                <a:spcPct val="0"/>
              </a:spcBef>
              <a:spcAft>
                <a:spcPct val="35000"/>
              </a:spcAft>
              <a:buNone/>
            </a:pPr>
            <a:r>
              <a:rPr lang="en-US" sz="1600" kern="1200" dirty="0">
                <a:solidFill>
                  <a:schemeClr val="tx2">
                    <a:lumMod val="75000"/>
                  </a:schemeClr>
                </a:solidFill>
              </a:rPr>
              <a:t>*Section 5(f) order or section 6(a) Rule: Restriction /prohibition of manufacturing, processing, or distribution or disposal</a:t>
            </a:r>
          </a:p>
        </p:txBody>
      </p:sp>
      <p:sp>
        <p:nvSpPr>
          <p:cNvPr id="7" name="Freeform: Shape 6">
            <a:extLst>
              <a:ext uri="{FF2B5EF4-FFF2-40B4-BE49-F238E27FC236}">
                <a16:creationId xmlns:a16="http://schemas.microsoft.com/office/drawing/2014/main" id="{94C45DAB-5CBE-4299-A65D-705C923146D4}"/>
              </a:ext>
            </a:extLst>
          </p:cNvPr>
          <p:cNvSpPr/>
          <p:nvPr/>
        </p:nvSpPr>
        <p:spPr>
          <a:xfrm>
            <a:off x="1889760" y="676919"/>
            <a:ext cx="1737360" cy="612648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olidFill>
            <a:srgbClr val="72AF2F"/>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127000" tIns="1012402" rIns="127001" bIns="1012402"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tx1"/>
                </a:solidFill>
              </a:rPr>
              <a:t>Not Likely </a:t>
            </a:r>
            <a:r>
              <a:rPr lang="en-US" sz="2000" kern="1200" dirty="0">
                <a:solidFill>
                  <a:schemeClr val="tx1"/>
                </a:solidFill>
              </a:rPr>
              <a:t>to present an unreasonable risk</a:t>
            </a:r>
          </a:p>
          <a:p>
            <a:pPr marL="0" lvl="0" indent="0" algn="l" defTabSz="889000">
              <a:lnSpc>
                <a:spcPct val="90000"/>
              </a:lnSpc>
              <a:spcBef>
                <a:spcPct val="0"/>
              </a:spcBef>
              <a:spcAft>
                <a:spcPct val="35000"/>
              </a:spcAft>
              <a:buNone/>
            </a:pPr>
            <a:endParaRPr lang="en-US" sz="1600" kern="1200" dirty="0">
              <a:solidFill>
                <a:schemeClr val="tx1"/>
              </a:solidFill>
            </a:endParaRPr>
          </a:p>
          <a:p>
            <a:pPr marL="0" lvl="0" indent="0" algn="l" defTabSz="889000">
              <a:lnSpc>
                <a:spcPct val="90000"/>
              </a:lnSpc>
              <a:spcBef>
                <a:spcPct val="0"/>
              </a:spcBef>
              <a:spcAft>
                <a:spcPct val="35000"/>
              </a:spcAft>
              <a:buNone/>
            </a:pPr>
            <a:endParaRPr lang="en-US" sz="1600" kern="1200" dirty="0">
              <a:solidFill>
                <a:schemeClr val="tx2">
                  <a:lumMod val="75000"/>
                </a:schemeClr>
              </a:solidFill>
            </a:endParaRPr>
          </a:p>
          <a:p>
            <a:pPr marL="0" lvl="0" indent="0" algn="l" defTabSz="889000">
              <a:lnSpc>
                <a:spcPct val="90000"/>
              </a:lnSpc>
              <a:spcBef>
                <a:spcPct val="0"/>
              </a:spcBef>
              <a:spcAft>
                <a:spcPct val="35000"/>
              </a:spcAft>
              <a:buNone/>
            </a:pPr>
            <a:endParaRPr lang="en-US" sz="1600" kern="1200" dirty="0">
              <a:solidFill>
                <a:schemeClr val="tx2">
                  <a:lumMod val="75000"/>
                </a:schemeClr>
              </a:solidFill>
            </a:endParaRPr>
          </a:p>
          <a:p>
            <a:pPr marL="0" lvl="0" indent="0" algn="l" defTabSz="889000">
              <a:lnSpc>
                <a:spcPct val="90000"/>
              </a:lnSpc>
              <a:spcBef>
                <a:spcPct val="0"/>
              </a:spcBef>
              <a:spcAft>
                <a:spcPct val="35000"/>
              </a:spcAft>
              <a:buNone/>
            </a:pPr>
            <a:r>
              <a:rPr lang="en-US" sz="1600" kern="1200" dirty="0">
                <a:solidFill>
                  <a:schemeClr val="tx2">
                    <a:lumMod val="75000"/>
                  </a:schemeClr>
                </a:solidFill>
              </a:rPr>
              <a:t>*May commence manufacture after the determination is made</a:t>
            </a:r>
          </a:p>
          <a:p>
            <a:pPr marL="0" lvl="0" indent="0" algn="l" defTabSz="889000">
              <a:lnSpc>
                <a:spcPct val="90000"/>
              </a:lnSpc>
              <a:spcBef>
                <a:spcPct val="0"/>
              </a:spcBef>
              <a:spcAft>
                <a:spcPct val="35000"/>
              </a:spcAft>
              <a:buNone/>
            </a:pPr>
            <a:r>
              <a:rPr lang="en-US" sz="1600" dirty="0">
                <a:solidFill>
                  <a:schemeClr val="tx2">
                    <a:lumMod val="75000"/>
                  </a:schemeClr>
                </a:solidFill>
              </a:rPr>
              <a:t>*</a:t>
            </a:r>
            <a:r>
              <a:rPr lang="en-US" sz="1600" kern="1200" dirty="0">
                <a:solidFill>
                  <a:schemeClr val="tx2">
                    <a:lumMod val="75000"/>
                  </a:schemeClr>
                </a:solidFill>
              </a:rPr>
              <a:t>Section 5(g): Statement in the Federal Register</a:t>
            </a:r>
          </a:p>
        </p:txBody>
      </p:sp>
      <p:sp>
        <p:nvSpPr>
          <p:cNvPr id="8" name="Freeform: Shape 7">
            <a:extLst>
              <a:ext uri="{FF2B5EF4-FFF2-40B4-BE49-F238E27FC236}">
                <a16:creationId xmlns:a16="http://schemas.microsoft.com/office/drawing/2014/main" id="{47711436-4267-4C23-8A7A-05D58C40F70F}"/>
              </a:ext>
            </a:extLst>
          </p:cNvPr>
          <p:cNvSpPr/>
          <p:nvPr/>
        </p:nvSpPr>
        <p:spPr>
          <a:xfrm>
            <a:off x="3703320" y="676919"/>
            <a:ext cx="1737360" cy="612648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olidFill>
            <a:srgbClr val="72AF2F"/>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127001" tIns="1012402" rIns="127000" bIns="1012402"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tx1"/>
                </a:solidFill>
              </a:rPr>
              <a:t>Information is insufficient </a:t>
            </a:r>
            <a:r>
              <a:rPr lang="en-US" sz="2000" kern="1200" dirty="0">
                <a:solidFill>
                  <a:schemeClr val="tx1"/>
                </a:solidFill>
              </a:rPr>
              <a:t>to permit a reasoned evaluation of the risk</a:t>
            </a:r>
          </a:p>
          <a:p>
            <a:pPr marL="0" lvl="0" indent="0" algn="l" defTabSz="889000">
              <a:lnSpc>
                <a:spcPct val="90000"/>
              </a:lnSpc>
              <a:spcBef>
                <a:spcPct val="0"/>
              </a:spcBef>
              <a:spcAft>
                <a:spcPct val="35000"/>
              </a:spcAft>
              <a:buNone/>
            </a:pPr>
            <a:endParaRPr lang="en-US" sz="1600" kern="1200" dirty="0">
              <a:solidFill>
                <a:schemeClr val="tx2">
                  <a:lumMod val="75000"/>
                </a:schemeClr>
              </a:solidFill>
            </a:endParaRPr>
          </a:p>
          <a:p>
            <a:pPr marL="0" lvl="0" indent="0" algn="l" defTabSz="889000">
              <a:lnSpc>
                <a:spcPct val="90000"/>
              </a:lnSpc>
              <a:spcBef>
                <a:spcPct val="0"/>
              </a:spcBef>
              <a:spcAft>
                <a:spcPct val="35000"/>
              </a:spcAft>
              <a:buNone/>
            </a:pPr>
            <a:r>
              <a:rPr lang="en-US" sz="1600" kern="1200" dirty="0">
                <a:solidFill>
                  <a:schemeClr val="tx2">
                    <a:lumMod val="75000"/>
                  </a:schemeClr>
                </a:solidFill>
              </a:rPr>
              <a:t>*Section 5(e) order: regulation pending development of more information</a:t>
            </a:r>
          </a:p>
        </p:txBody>
      </p:sp>
      <p:sp>
        <p:nvSpPr>
          <p:cNvPr id="9" name="Freeform: Shape 8">
            <a:extLst>
              <a:ext uri="{FF2B5EF4-FFF2-40B4-BE49-F238E27FC236}">
                <a16:creationId xmlns:a16="http://schemas.microsoft.com/office/drawing/2014/main" id="{632B83DB-4DE5-401F-BB3A-E429CF7366DB}"/>
              </a:ext>
            </a:extLst>
          </p:cNvPr>
          <p:cNvSpPr/>
          <p:nvPr/>
        </p:nvSpPr>
        <p:spPr>
          <a:xfrm>
            <a:off x="5516880" y="676919"/>
            <a:ext cx="1737360" cy="612648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olidFill>
            <a:srgbClr val="72AF2F"/>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127000" tIns="1012403" rIns="127001" bIns="1012402" numCol="1" spcCol="1270" anchor="t"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Insufficient information to permit a reasoned evaluation &amp; </a:t>
            </a:r>
            <a:r>
              <a:rPr lang="en-US" sz="2000" b="1" kern="1200" dirty="0">
                <a:solidFill>
                  <a:schemeClr val="tx1"/>
                </a:solidFill>
              </a:rPr>
              <a:t>may present </a:t>
            </a:r>
            <a:r>
              <a:rPr lang="en-US" sz="2000" kern="1200" dirty="0">
                <a:solidFill>
                  <a:schemeClr val="tx1"/>
                </a:solidFill>
              </a:rPr>
              <a:t>unreasonable risk</a:t>
            </a:r>
          </a:p>
          <a:p>
            <a:pPr marL="0" lvl="0" indent="0" algn="l" defTabSz="889000">
              <a:lnSpc>
                <a:spcPct val="90000"/>
              </a:lnSpc>
              <a:spcBef>
                <a:spcPct val="0"/>
              </a:spcBef>
              <a:spcAft>
                <a:spcPct val="35000"/>
              </a:spcAft>
              <a:buNone/>
            </a:pPr>
            <a:r>
              <a:rPr lang="en-US" sz="1600" kern="1200" dirty="0">
                <a:solidFill>
                  <a:schemeClr val="tx2">
                    <a:lumMod val="75000"/>
                  </a:schemeClr>
                </a:solidFill>
              </a:rPr>
              <a:t>*Section 5(e) order: regulation pending development of more information</a:t>
            </a:r>
          </a:p>
        </p:txBody>
      </p:sp>
      <p:sp>
        <p:nvSpPr>
          <p:cNvPr id="10" name="Freeform: Shape 9">
            <a:extLst>
              <a:ext uri="{FF2B5EF4-FFF2-40B4-BE49-F238E27FC236}">
                <a16:creationId xmlns:a16="http://schemas.microsoft.com/office/drawing/2014/main" id="{58C9154E-81CF-42A1-9DAC-47C2F5846425}"/>
              </a:ext>
            </a:extLst>
          </p:cNvPr>
          <p:cNvSpPr/>
          <p:nvPr/>
        </p:nvSpPr>
        <p:spPr>
          <a:xfrm>
            <a:off x="7330440" y="676919"/>
            <a:ext cx="1737360" cy="612648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olidFill>
            <a:srgbClr val="72AF2F"/>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127000" tIns="914400" rIns="127001" bIns="914400" numCol="1" spcCol="1270" anchor="t"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Produced in </a:t>
            </a:r>
            <a:r>
              <a:rPr lang="en-US" sz="2000" b="1" kern="1200" dirty="0">
                <a:solidFill>
                  <a:schemeClr val="tx1"/>
                </a:solidFill>
              </a:rPr>
              <a:t>substantial quantities </a:t>
            </a:r>
            <a:r>
              <a:rPr lang="en-US" kern="1200" dirty="0">
                <a:solidFill>
                  <a:schemeClr val="tx1"/>
                </a:solidFill>
              </a:rPr>
              <a:t>and may reasonably be anticipated to enter the environment in substantial quantities or there may be significant or substantial human exposure</a:t>
            </a:r>
          </a:p>
          <a:p>
            <a:pPr marL="0" lvl="0" indent="0" algn="l" defTabSz="889000">
              <a:lnSpc>
                <a:spcPct val="90000"/>
              </a:lnSpc>
              <a:spcBef>
                <a:spcPct val="0"/>
              </a:spcBef>
              <a:spcAft>
                <a:spcPct val="35000"/>
              </a:spcAft>
              <a:buNone/>
            </a:pPr>
            <a:r>
              <a:rPr lang="en-US" sz="1600" dirty="0">
                <a:solidFill>
                  <a:schemeClr val="tx2">
                    <a:lumMod val="75000"/>
                  </a:schemeClr>
                </a:solidFill>
              </a:rPr>
              <a:t>*</a:t>
            </a:r>
            <a:r>
              <a:rPr lang="en-US" sz="1600" kern="1200" dirty="0">
                <a:solidFill>
                  <a:schemeClr val="tx2">
                    <a:lumMod val="75000"/>
                  </a:schemeClr>
                </a:solidFill>
              </a:rPr>
              <a:t>Section 5(e) order</a:t>
            </a:r>
          </a:p>
        </p:txBody>
      </p:sp>
      <p:sp>
        <p:nvSpPr>
          <p:cNvPr id="3" name="Slide Number Placeholder 2"/>
          <p:cNvSpPr>
            <a:spLocks noGrp="1"/>
          </p:cNvSpPr>
          <p:nvPr>
            <p:ph type="sldNum" sz="quarter" idx="12"/>
          </p:nvPr>
        </p:nvSpPr>
        <p:spPr/>
        <p:txBody>
          <a:bodyPr/>
          <a:lstStyle/>
          <a:p>
            <a:fld id="{886BB73A-582F-4420-9A14-CB10A2B2E5E8}" type="slidenum">
              <a:rPr lang="en-US" smtClean="0"/>
              <a:t>7</a:t>
            </a:fld>
            <a:endParaRPr lang="en-US" dirty="0"/>
          </a:p>
        </p:txBody>
      </p:sp>
      <p:pic>
        <p:nvPicPr>
          <p:cNvPr id="12" name="Audio 11">
            <a:hlinkClick r:id="" action="ppaction://media"/>
            <a:extLst>
              <a:ext uri="{FF2B5EF4-FFF2-40B4-BE49-F238E27FC236}">
                <a16:creationId xmlns:a16="http://schemas.microsoft.com/office/drawing/2014/main" id="{A80A673F-4BF2-40ED-8D26-BC072A027E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09352538"/>
      </p:ext>
    </p:extLst>
  </p:cSld>
  <p:clrMapOvr>
    <a:masterClrMapping/>
  </p:clrMapOvr>
  <mc:AlternateContent xmlns:mc="http://schemas.openxmlformats.org/markup-compatibility/2006" xmlns:p14="http://schemas.microsoft.com/office/powerpoint/2010/main">
    <mc:Choice Requires="p14">
      <p:transition spd="slow" p14:dur="2000" advTm="81669"/>
    </mc:Choice>
    <mc:Fallback xmlns="">
      <p:transition spd="slow" advTm="81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5595" y="174664"/>
            <a:ext cx="7105650" cy="1143000"/>
          </a:xfrm>
        </p:spPr>
        <p:txBody>
          <a:bodyPr>
            <a:normAutofit/>
          </a:bodyPr>
          <a:lstStyle/>
          <a:p>
            <a:r>
              <a:rPr lang="en-US" sz="2800" dirty="0"/>
              <a:t>Section 5 Review and Determination</a:t>
            </a:r>
          </a:p>
        </p:txBody>
      </p:sp>
      <p:sp>
        <p:nvSpPr>
          <p:cNvPr id="3" name="Content Placeholder 2"/>
          <p:cNvSpPr>
            <a:spLocks noGrp="1"/>
          </p:cNvSpPr>
          <p:nvPr>
            <p:ph idx="1"/>
          </p:nvPr>
        </p:nvSpPr>
        <p:spPr>
          <a:xfrm>
            <a:off x="1426704" y="1289342"/>
            <a:ext cx="7414541" cy="4822494"/>
          </a:xfrm>
        </p:spPr>
        <p:txBody>
          <a:bodyPr>
            <a:normAutofit/>
          </a:bodyPr>
          <a:lstStyle/>
          <a:p>
            <a:r>
              <a:rPr lang="en-US" sz="2400" u="sng" dirty="0">
                <a:latin typeface="+mn-lt"/>
              </a:rPr>
              <a:t>Determination</a:t>
            </a:r>
            <a:r>
              <a:rPr lang="en-US" sz="2400" dirty="0">
                <a:latin typeface="+mn-lt"/>
              </a:rPr>
              <a:t>: “Presents an unreasonable risk”</a:t>
            </a:r>
          </a:p>
          <a:p>
            <a:pPr lvl="1"/>
            <a:r>
              <a:rPr lang="en-US" dirty="0">
                <a:latin typeface="+mn-lt"/>
              </a:rPr>
              <a:t>the relevant chemical substance or significant new use presents an unreasonable risk of injury to human health or the environment, without consideration of costs or other nonrisk factors, including an unreasonable risk to a potentially exposed or susceptible subpopulation identified as relevant by the Administrator under the conditions of </a:t>
            </a:r>
            <a:r>
              <a:rPr lang="en-US" dirty="0">
                <a:solidFill>
                  <a:schemeClr val="tx1"/>
                </a:solidFill>
                <a:latin typeface="+mn-lt"/>
              </a:rPr>
              <a:t>use. TSCA §5(a)(3)(A)</a:t>
            </a:r>
          </a:p>
          <a:p>
            <a:pPr marL="457200" lvl="1" indent="0">
              <a:buNone/>
            </a:pPr>
            <a:endParaRPr lang="en-US" sz="1800" strike="sngStrike" dirty="0">
              <a:solidFill>
                <a:schemeClr val="tx1"/>
              </a:solidFill>
              <a:latin typeface="+mn-lt"/>
            </a:endParaRPr>
          </a:p>
          <a:p>
            <a:endParaRPr lang="en-US" dirty="0"/>
          </a:p>
        </p:txBody>
      </p:sp>
      <p:sp>
        <p:nvSpPr>
          <p:cNvPr id="4" name="Slide Number Placeholder 3"/>
          <p:cNvSpPr>
            <a:spLocks noGrp="1"/>
          </p:cNvSpPr>
          <p:nvPr>
            <p:ph type="sldNum" sz="quarter" idx="12"/>
          </p:nvPr>
        </p:nvSpPr>
        <p:spPr/>
        <p:txBody>
          <a:bodyPr/>
          <a:lstStyle/>
          <a:p>
            <a:fld id="{886BB73A-582F-4420-9A14-CB10A2B2E5E8}" type="slidenum">
              <a:rPr lang="en-US" smtClean="0"/>
              <a:t>8</a:t>
            </a:fld>
            <a:endParaRPr lang="en-US" dirty="0"/>
          </a:p>
        </p:txBody>
      </p:sp>
      <p:pic>
        <p:nvPicPr>
          <p:cNvPr id="7" name="Audio 6">
            <a:hlinkClick r:id="" action="ppaction://media"/>
            <a:extLst>
              <a:ext uri="{FF2B5EF4-FFF2-40B4-BE49-F238E27FC236}">
                <a16:creationId xmlns:a16="http://schemas.microsoft.com/office/drawing/2014/main" id="{70AA5C25-0700-428D-BABA-7088CEB81C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88977193"/>
      </p:ext>
    </p:extLst>
  </p:cSld>
  <p:clrMapOvr>
    <a:masterClrMapping/>
  </p:clrMapOvr>
  <mc:AlternateContent xmlns:mc="http://schemas.openxmlformats.org/markup-compatibility/2006" xmlns:p14="http://schemas.microsoft.com/office/powerpoint/2010/main">
    <mc:Choice Requires="p14">
      <p:transition spd="slow" p14:dur="2000" advTm="37420"/>
    </mc:Choice>
    <mc:Fallback xmlns="">
      <p:transition spd="slow" advTm="37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5595" y="174664"/>
            <a:ext cx="7105650" cy="1143000"/>
          </a:xfrm>
        </p:spPr>
        <p:txBody>
          <a:bodyPr>
            <a:normAutofit/>
          </a:bodyPr>
          <a:lstStyle/>
          <a:p>
            <a:r>
              <a:rPr lang="en-US" sz="2800" dirty="0"/>
              <a:t>Section 5 Review and Determination</a:t>
            </a:r>
          </a:p>
        </p:txBody>
      </p:sp>
      <p:sp>
        <p:nvSpPr>
          <p:cNvPr id="3" name="Content Placeholder 2"/>
          <p:cNvSpPr>
            <a:spLocks noGrp="1"/>
          </p:cNvSpPr>
          <p:nvPr>
            <p:ph idx="1"/>
          </p:nvPr>
        </p:nvSpPr>
        <p:spPr>
          <a:xfrm>
            <a:off x="1426704" y="1289342"/>
            <a:ext cx="7414541" cy="4822494"/>
          </a:xfrm>
        </p:spPr>
        <p:txBody>
          <a:bodyPr>
            <a:normAutofit/>
          </a:bodyPr>
          <a:lstStyle/>
          <a:p>
            <a:pPr marL="457200" lvl="1" indent="0">
              <a:buNone/>
            </a:pPr>
            <a:endParaRPr lang="en-US" sz="1800" strike="sngStrike" dirty="0">
              <a:solidFill>
                <a:schemeClr val="tx1"/>
              </a:solidFill>
              <a:latin typeface="+mn-lt"/>
            </a:endParaRPr>
          </a:p>
          <a:p>
            <a:r>
              <a:rPr lang="en-US" sz="2400" u="sng" dirty="0">
                <a:latin typeface="+mn-lt"/>
              </a:rPr>
              <a:t>Outcome</a:t>
            </a:r>
            <a:r>
              <a:rPr lang="en-US" sz="2400" dirty="0">
                <a:latin typeface="+mn-lt"/>
              </a:rPr>
              <a:t>: the Administrator shall take the actions required under section 5(f)</a:t>
            </a:r>
          </a:p>
          <a:p>
            <a:pPr lvl="1"/>
            <a:r>
              <a:rPr lang="en-US" dirty="0">
                <a:latin typeface="+mn-lt"/>
              </a:rPr>
              <a:t>Regulation under section 5(f) </a:t>
            </a:r>
            <a:r>
              <a:rPr lang="mr-IN" dirty="0">
                <a:latin typeface="+mn-lt"/>
              </a:rPr>
              <a:t>–</a:t>
            </a:r>
            <a:r>
              <a:rPr lang="en-US" dirty="0">
                <a:latin typeface="+mn-lt"/>
              </a:rPr>
              <a:t> Protection Against Unreasonable Risks</a:t>
            </a:r>
          </a:p>
          <a:p>
            <a:pPr lvl="2"/>
            <a:r>
              <a:rPr lang="en-US" sz="2400" dirty="0">
                <a:latin typeface="+mn-lt"/>
              </a:rPr>
              <a:t>Section 5(f) order or section 6(a) proposed rule</a:t>
            </a:r>
          </a:p>
          <a:p>
            <a:pPr lvl="2"/>
            <a:r>
              <a:rPr lang="en-US" sz="2400" dirty="0">
                <a:latin typeface="+mn-lt"/>
              </a:rPr>
              <a:t>Restriction or prohibition of chemical substance</a:t>
            </a:r>
            <a:endParaRPr lang="en-US" sz="2400" strike="sngStrike" dirty="0">
              <a:latin typeface="+mn-lt"/>
            </a:endParaRPr>
          </a:p>
          <a:p>
            <a:endParaRPr lang="en-US" dirty="0"/>
          </a:p>
        </p:txBody>
      </p:sp>
      <p:sp>
        <p:nvSpPr>
          <p:cNvPr id="4" name="Slide Number Placeholder 3"/>
          <p:cNvSpPr>
            <a:spLocks noGrp="1"/>
          </p:cNvSpPr>
          <p:nvPr>
            <p:ph type="sldNum" sz="quarter" idx="12"/>
          </p:nvPr>
        </p:nvSpPr>
        <p:spPr/>
        <p:txBody>
          <a:bodyPr/>
          <a:lstStyle/>
          <a:p>
            <a:fld id="{886BB73A-582F-4420-9A14-CB10A2B2E5E8}" type="slidenum">
              <a:rPr lang="en-US" smtClean="0"/>
              <a:t>9</a:t>
            </a:fld>
            <a:endParaRPr lang="en-US" dirty="0"/>
          </a:p>
        </p:txBody>
      </p:sp>
      <p:pic>
        <p:nvPicPr>
          <p:cNvPr id="5" name="Audio 4">
            <a:hlinkClick r:id="" action="ppaction://media"/>
            <a:extLst>
              <a:ext uri="{FF2B5EF4-FFF2-40B4-BE49-F238E27FC236}">
                <a16:creationId xmlns:a16="http://schemas.microsoft.com/office/drawing/2014/main" id="{CD67BC71-0F99-4BAC-A28F-B9D88F7BF3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710104409"/>
      </p:ext>
    </p:extLst>
  </p:cSld>
  <p:clrMapOvr>
    <a:masterClrMapping/>
  </p:clrMapOvr>
  <mc:AlternateContent xmlns:mc="http://schemas.openxmlformats.org/markup-compatibility/2006" xmlns:p14="http://schemas.microsoft.com/office/powerpoint/2010/main">
    <mc:Choice Requires="p14">
      <p:transition spd="slow" p14:dur="2000" advTm="27305"/>
    </mc:Choice>
    <mc:Fallback xmlns="">
      <p:transition spd="slow" advTm="27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20003-geograph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OPPT IO template</Template>
  <TotalTime>21848</TotalTime>
  <Words>1655</Words>
  <Application>Microsoft Office PowerPoint</Application>
  <PresentationFormat>On-screen Show (4:3)</PresentationFormat>
  <Paragraphs>167</Paragraphs>
  <Slides>20</Slides>
  <Notes>19</Notes>
  <HiddenSlides>0</HiddenSlides>
  <MMClips>20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Microsoft New Tai Lue</vt:lpstr>
      <vt:lpstr>20003-geography</vt:lpstr>
      <vt:lpstr>Review of New Chemical Substances under TSCA    </vt:lpstr>
      <vt:lpstr>PMN (Premanufacture Notice) </vt:lpstr>
      <vt:lpstr>Prenotice </vt:lpstr>
      <vt:lpstr>Prenotice Activities</vt:lpstr>
      <vt:lpstr>Information Manufactures Must Submit </vt:lpstr>
      <vt:lpstr>Overview of EPA Assessments</vt:lpstr>
      <vt:lpstr>Determinations &amp; Requisite Actions for PMNs</vt:lpstr>
      <vt:lpstr>Section 5 Review and Determination</vt:lpstr>
      <vt:lpstr>Section 5 Review and Determination</vt:lpstr>
      <vt:lpstr>Section 5 Review and Determination</vt:lpstr>
      <vt:lpstr>Section 5 Review and Determination</vt:lpstr>
      <vt:lpstr>Section 5 Review and Determination</vt:lpstr>
      <vt:lpstr>Section 5 Review and Determination</vt:lpstr>
      <vt:lpstr>Section 5 Review and Determination</vt:lpstr>
      <vt:lpstr>Section 5 Review and Determination</vt:lpstr>
      <vt:lpstr>Section 5 Review and Determination</vt:lpstr>
      <vt:lpstr>Section 5 Review and Determination</vt:lpstr>
      <vt:lpstr>Risk Management Outcomes</vt:lpstr>
      <vt:lpstr>Risk Management Outcome</vt:lpstr>
      <vt:lpstr>Additional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 Doa</dc:creator>
  <cp:lastModifiedBy>Passe, Loraine</cp:lastModifiedBy>
  <cp:revision>176</cp:revision>
  <cp:lastPrinted>2016-12-13T12:39:41Z</cp:lastPrinted>
  <dcterms:created xsi:type="dcterms:W3CDTF">2016-11-15T15:53:51Z</dcterms:created>
  <dcterms:modified xsi:type="dcterms:W3CDTF">2022-02-22T14:21:37Z</dcterms:modified>
</cp:coreProperties>
</file>