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0" r:id="rId58"/>
  </p:sldMasterIdLst>
  <p:notesMasterIdLst>
    <p:notesMasterId r:id="rId134"/>
  </p:notesMasterIdLst>
  <p:handoutMasterIdLst>
    <p:handoutMasterId r:id="rId135"/>
  </p:handoutMasterIdLst>
  <p:sldIdLst>
    <p:sldId id="425" r:id="rId59"/>
    <p:sldId id="258" r:id="rId60"/>
    <p:sldId id="426" r:id="rId61"/>
    <p:sldId id="381" r:id="rId62"/>
    <p:sldId id="389" r:id="rId63"/>
    <p:sldId id="390" r:id="rId64"/>
    <p:sldId id="442" r:id="rId65"/>
    <p:sldId id="391" r:id="rId66"/>
    <p:sldId id="382" r:id="rId67"/>
    <p:sldId id="272" r:id="rId68"/>
    <p:sldId id="270" r:id="rId69"/>
    <p:sldId id="393" r:id="rId70"/>
    <p:sldId id="394" r:id="rId71"/>
    <p:sldId id="395" r:id="rId72"/>
    <p:sldId id="396" r:id="rId73"/>
    <p:sldId id="433" r:id="rId74"/>
    <p:sldId id="384" r:id="rId75"/>
    <p:sldId id="397" r:id="rId76"/>
    <p:sldId id="273" r:id="rId77"/>
    <p:sldId id="298" r:id="rId78"/>
    <p:sldId id="398" r:id="rId79"/>
    <p:sldId id="278" r:id="rId80"/>
    <p:sldId id="587" r:id="rId81"/>
    <p:sldId id="256" r:id="rId82"/>
    <p:sldId id="431" r:id="rId83"/>
    <p:sldId id="374" r:id="rId84"/>
    <p:sldId id="375" r:id="rId85"/>
    <p:sldId id="434" r:id="rId86"/>
    <p:sldId id="280" r:id="rId87"/>
    <p:sldId id="399" r:id="rId88"/>
    <p:sldId id="400" r:id="rId89"/>
    <p:sldId id="402" r:id="rId90"/>
    <p:sldId id="367" r:id="rId91"/>
    <p:sldId id="401" r:id="rId92"/>
    <p:sldId id="432" r:id="rId93"/>
    <p:sldId id="365" r:id="rId94"/>
    <p:sldId id="366" r:id="rId95"/>
    <p:sldId id="368" r:id="rId96"/>
    <p:sldId id="369" r:id="rId97"/>
    <p:sldId id="584" r:id="rId98"/>
    <p:sldId id="264" r:id="rId99"/>
    <p:sldId id="297" r:id="rId100"/>
    <p:sldId id="370" r:id="rId101"/>
    <p:sldId id="430" r:id="rId102"/>
    <p:sldId id="371" r:id="rId103"/>
    <p:sldId id="294" r:id="rId104"/>
    <p:sldId id="435" r:id="rId105"/>
    <p:sldId id="340" r:id="rId106"/>
    <p:sldId id="263" r:id="rId107"/>
    <p:sldId id="386" r:id="rId108"/>
    <p:sldId id="317" r:id="rId109"/>
    <p:sldId id="338" r:id="rId110"/>
    <p:sldId id="318" r:id="rId111"/>
    <p:sldId id="342" r:id="rId112"/>
    <p:sldId id="284" r:id="rId113"/>
    <p:sldId id="436" r:id="rId114"/>
    <p:sldId id="301" r:id="rId115"/>
    <p:sldId id="287" r:id="rId116"/>
    <p:sldId id="288" r:id="rId117"/>
    <p:sldId id="302" r:id="rId118"/>
    <p:sldId id="303" r:id="rId119"/>
    <p:sldId id="585" r:id="rId120"/>
    <p:sldId id="403" r:id="rId121"/>
    <p:sldId id="293" r:id="rId122"/>
    <p:sldId id="295" r:id="rId123"/>
    <p:sldId id="422" r:id="rId124"/>
    <p:sldId id="364" r:id="rId125"/>
    <p:sldId id="423" r:id="rId126"/>
    <p:sldId id="428" r:id="rId127"/>
    <p:sldId id="427" r:id="rId128"/>
    <p:sldId id="429" r:id="rId129"/>
    <p:sldId id="363" r:id="rId130"/>
    <p:sldId id="586" r:id="rId131"/>
    <p:sldId id="377" r:id="rId132"/>
    <p:sldId id="437" r:id="rId1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oung, Dwane" initials="YD" lastIdx="1" clrIdx="6">
    <p:extLst>
      <p:ext uri="{19B8F6BF-5375-455C-9EA6-DF929625EA0E}">
        <p15:presenceInfo xmlns:p15="http://schemas.microsoft.com/office/powerpoint/2012/main" userId="S::Young.Dwane@epa.gov::76854beb-a8c1-47a7-a3ee-9ccc4e54fd17" providerId="AD"/>
      </p:ext>
    </p:extLst>
  </p:cmAuthor>
  <p:cmAuthor id="1" name="Dreyfus, Melissa G." initials="DMG" lastIdx="21" clrIdx="0">
    <p:extLst>
      <p:ext uri="{19B8F6BF-5375-455C-9EA6-DF929625EA0E}">
        <p15:presenceInfo xmlns:p15="http://schemas.microsoft.com/office/powerpoint/2012/main" userId="S-1-5-21-1339303556-449845944-1601390327-159967" providerId="AD"/>
      </p:ext>
    </p:extLst>
  </p:cmAuthor>
  <p:cmAuthor id="2" name="Kesler, Karen" initials="KK" lastIdx="6" clrIdx="1">
    <p:extLst>
      <p:ext uri="{19B8F6BF-5375-455C-9EA6-DF929625EA0E}">
        <p15:presenceInfo xmlns:p15="http://schemas.microsoft.com/office/powerpoint/2012/main" userId="S-1-5-21-1339303556-449845944-1601390327-365793" providerId="AD"/>
      </p:ext>
    </p:extLst>
  </p:cmAuthor>
  <p:cmAuthor id="3" name="Khoury, Samar" initials="KS" lastIdx="7" clrIdx="2">
    <p:extLst>
      <p:ext uri="{19B8F6BF-5375-455C-9EA6-DF929625EA0E}">
        <p15:presenceInfo xmlns:p15="http://schemas.microsoft.com/office/powerpoint/2012/main" userId="S-1-5-21-1339303556-449845944-1601390327-353905" providerId="AD"/>
      </p:ext>
    </p:extLst>
  </p:cmAuthor>
  <p:cmAuthor id="4" name="Goss, Heather" initials="GH" lastIdx="24" clrIdx="3">
    <p:extLst>
      <p:ext uri="{19B8F6BF-5375-455C-9EA6-DF929625EA0E}">
        <p15:presenceInfo xmlns:p15="http://schemas.microsoft.com/office/powerpoint/2012/main" userId="S-1-5-21-1339303556-449845944-1601390327-155882" providerId="AD"/>
      </p:ext>
    </p:extLst>
  </p:cmAuthor>
  <p:cmAuthor id="5" name="Manjali Gupta Vlcan" initials="MGV" lastIdx="31" clrIdx="4">
    <p:extLst>
      <p:ext uri="{19B8F6BF-5375-455C-9EA6-DF929625EA0E}">
        <p15:presenceInfo xmlns:p15="http://schemas.microsoft.com/office/powerpoint/2012/main" userId="Manjali Gupta Vlcan" providerId="None"/>
      </p:ext>
    </p:extLst>
  </p:cmAuthor>
  <p:cmAuthor id="6" name="Dreyfus, Melissa G." initials="DMG [2]" lastIdx="15" clrIdx="5">
    <p:extLst>
      <p:ext uri="{19B8F6BF-5375-455C-9EA6-DF929625EA0E}">
        <p15:presenceInfo xmlns:p15="http://schemas.microsoft.com/office/powerpoint/2012/main" userId="S::Dreyfus.Melissa@epa.gov::9608b788-8cd6-4c01-9959-91b506dbe9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6026" autoAdjust="0"/>
  </p:normalViewPr>
  <p:slideViewPr>
    <p:cSldViewPr snapToGrid="0">
      <p:cViewPr varScale="1">
        <p:scale>
          <a:sx n="40" d="100"/>
          <a:sy n="40" d="100"/>
        </p:scale>
        <p:origin x="1002" y="5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sorterViewPr>
    <p:cViewPr>
      <p:scale>
        <a:sx n="110" d="100"/>
        <a:sy n="110" d="100"/>
      </p:scale>
      <p:origin x="0" y="-29988"/>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59.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5.xml"/><Relationship Id="rId68" Type="http://schemas.openxmlformats.org/officeDocument/2006/relationships/slide" Target="slides/slide10.xml"/><Relationship Id="rId84" Type="http://schemas.openxmlformats.org/officeDocument/2006/relationships/slide" Target="slides/slide26.xml"/><Relationship Id="rId89" Type="http://schemas.openxmlformats.org/officeDocument/2006/relationships/slide" Target="slides/slide31.xml"/><Relationship Id="rId112" Type="http://schemas.openxmlformats.org/officeDocument/2006/relationships/slide" Target="slides/slide54.xml"/><Relationship Id="rId133" Type="http://schemas.openxmlformats.org/officeDocument/2006/relationships/slide" Target="slides/slide75.xml"/><Relationship Id="rId138" Type="http://schemas.openxmlformats.org/officeDocument/2006/relationships/viewProps" Target="viewProps.xml"/><Relationship Id="rId16" Type="http://schemas.openxmlformats.org/officeDocument/2006/relationships/customXml" Target="../customXml/item16.xml"/><Relationship Id="rId107" Type="http://schemas.openxmlformats.org/officeDocument/2006/relationships/slide" Target="slides/slide49.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slideMaster" Target="slideMasters/slideMaster1.xml"/><Relationship Id="rId74" Type="http://schemas.openxmlformats.org/officeDocument/2006/relationships/slide" Target="slides/slide16.xml"/><Relationship Id="rId79" Type="http://schemas.openxmlformats.org/officeDocument/2006/relationships/slide" Target="slides/slide21.xml"/><Relationship Id="rId102" Type="http://schemas.openxmlformats.org/officeDocument/2006/relationships/slide" Target="slides/slide44.xml"/><Relationship Id="rId123" Type="http://schemas.openxmlformats.org/officeDocument/2006/relationships/slide" Target="slides/slide65.xml"/><Relationship Id="rId128" Type="http://schemas.openxmlformats.org/officeDocument/2006/relationships/slide" Target="slides/slide70.xml"/><Relationship Id="rId5" Type="http://schemas.openxmlformats.org/officeDocument/2006/relationships/customXml" Target="../customXml/item5.xml"/><Relationship Id="rId90" Type="http://schemas.openxmlformats.org/officeDocument/2006/relationships/slide" Target="slides/slide32.xml"/><Relationship Id="rId95" Type="http://schemas.openxmlformats.org/officeDocument/2006/relationships/slide" Target="slides/slide37.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 Target="slides/slide6.xml"/><Relationship Id="rId69" Type="http://schemas.openxmlformats.org/officeDocument/2006/relationships/slide" Target="slides/slide11.xml"/><Relationship Id="rId113" Type="http://schemas.openxmlformats.org/officeDocument/2006/relationships/slide" Target="slides/slide55.xml"/><Relationship Id="rId118" Type="http://schemas.openxmlformats.org/officeDocument/2006/relationships/slide" Target="slides/slide60.xml"/><Relationship Id="rId134" Type="http://schemas.openxmlformats.org/officeDocument/2006/relationships/notesMaster" Target="notesMasters/notesMaster1.xml"/><Relationship Id="rId139"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4.xml"/><Relationship Id="rId80" Type="http://schemas.openxmlformats.org/officeDocument/2006/relationships/slide" Target="slides/slide22.xml"/><Relationship Id="rId85" Type="http://schemas.openxmlformats.org/officeDocument/2006/relationships/slide" Target="slides/slide27.xml"/><Relationship Id="rId93" Type="http://schemas.openxmlformats.org/officeDocument/2006/relationships/slide" Target="slides/slide35.xml"/><Relationship Id="rId98" Type="http://schemas.openxmlformats.org/officeDocument/2006/relationships/slide" Target="slides/slide40.xml"/><Relationship Id="rId121" Type="http://schemas.openxmlformats.org/officeDocument/2006/relationships/slide" Target="slides/slide63.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1.xml"/><Relationship Id="rId67" Type="http://schemas.openxmlformats.org/officeDocument/2006/relationships/slide" Target="slides/slide9.xml"/><Relationship Id="rId103" Type="http://schemas.openxmlformats.org/officeDocument/2006/relationships/slide" Target="slides/slide45.xml"/><Relationship Id="rId108" Type="http://schemas.openxmlformats.org/officeDocument/2006/relationships/slide" Target="slides/slide50.xml"/><Relationship Id="rId116" Type="http://schemas.openxmlformats.org/officeDocument/2006/relationships/slide" Target="slides/slide58.xml"/><Relationship Id="rId124" Type="http://schemas.openxmlformats.org/officeDocument/2006/relationships/slide" Target="slides/slide66.xml"/><Relationship Id="rId129" Type="http://schemas.openxmlformats.org/officeDocument/2006/relationships/slide" Target="slides/slide71.xml"/><Relationship Id="rId137"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 Target="slides/slide4.xml"/><Relationship Id="rId70" Type="http://schemas.openxmlformats.org/officeDocument/2006/relationships/slide" Target="slides/slide12.xml"/><Relationship Id="rId75" Type="http://schemas.openxmlformats.org/officeDocument/2006/relationships/slide" Target="slides/slide17.xml"/><Relationship Id="rId83" Type="http://schemas.openxmlformats.org/officeDocument/2006/relationships/slide" Target="slides/slide25.xml"/><Relationship Id="rId88" Type="http://schemas.openxmlformats.org/officeDocument/2006/relationships/slide" Target="slides/slide30.xml"/><Relationship Id="rId91" Type="http://schemas.openxmlformats.org/officeDocument/2006/relationships/slide" Target="slides/slide33.xml"/><Relationship Id="rId96" Type="http://schemas.openxmlformats.org/officeDocument/2006/relationships/slide" Target="slides/slide38.xml"/><Relationship Id="rId111" Type="http://schemas.openxmlformats.org/officeDocument/2006/relationships/slide" Target="slides/slide53.xml"/><Relationship Id="rId132" Type="http://schemas.openxmlformats.org/officeDocument/2006/relationships/slide" Target="slides/slide74.xml"/><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48.xml"/><Relationship Id="rId114" Type="http://schemas.openxmlformats.org/officeDocument/2006/relationships/slide" Target="slides/slide56.xml"/><Relationship Id="rId119" Type="http://schemas.openxmlformats.org/officeDocument/2006/relationships/slide" Target="slides/slide61.xml"/><Relationship Id="rId127" Type="http://schemas.openxmlformats.org/officeDocument/2006/relationships/slide" Target="slides/slide69.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2.xml"/><Relationship Id="rId65" Type="http://schemas.openxmlformats.org/officeDocument/2006/relationships/slide" Target="slides/slide7.xml"/><Relationship Id="rId73" Type="http://schemas.openxmlformats.org/officeDocument/2006/relationships/slide" Target="slides/slide15.xml"/><Relationship Id="rId78" Type="http://schemas.openxmlformats.org/officeDocument/2006/relationships/slide" Target="slides/slide20.xml"/><Relationship Id="rId81" Type="http://schemas.openxmlformats.org/officeDocument/2006/relationships/slide" Target="slides/slide23.xml"/><Relationship Id="rId86" Type="http://schemas.openxmlformats.org/officeDocument/2006/relationships/slide" Target="slides/slide28.xml"/><Relationship Id="rId94" Type="http://schemas.openxmlformats.org/officeDocument/2006/relationships/slide" Target="slides/slide36.xml"/><Relationship Id="rId99" Type="http://schemas.openxmlformats.org/officeDocument/2006/relationships/slide" Target="slides/slide41.xml"/><Relationship Id="rId101" Type="http://schemas.openxmlformats.org/officeDocument/2006/relationships/slide" Target="slides/slide43.xml"/><Relationship Id="rId122" Type="http://schemas.openxmlformats.org/officeDocument/2006/relationships/slide" Target="slides/slide64.xml"/><Relationship Id="rId130" Type="http://schemas.openxmlformats.org/officeDocument/2006/relationships/slide" Target="slides/slide72.xml"/><Relationship Id="rId13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5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8.xml"/><Relationship Id="rId97" Type="http://schemas.openxmlformats.org/officeDocument/2006/relationships/slide" Target="slides/slide39.xml"/><Relationship Id="rId104" Type="http://schemas.openxmlformats.org/officeDocument/2006/relationships/slide" Target="slides/slide46.xml"/><Relationship Id="rId120" Type="http://schemas.openxmlformats.org/officeDocument/2006/relationships/slide" Target="slides/slide62.xml"/><Relationship Id="rId125" Type="http://schemas.openxmlformats.org/officeDocument/2006/relationships/slide" Target="slides/slide67.xml"/><Relationship Id="rId141" Type="http://schemas.microsoft.com/office/2016/11/relationships/changesInfo" Target="changesInfos/changesInfo1.xml"/><Relationship Id="rId7" Type="http://schemas.openxmlformats.org/officeDocument/2006/relationships/customXml" Target="../customXml/item7.xml"/><Relationship Id="rId71" Type="http://schemas.openxmlformats.org/officeDocument/2006/relationships/slide" Target="slides/slide13.xml"/><Relationship Id="rId92" Type="http://schemas.openxmlformats.org/officeDocument/2006/relationships/slide" Target="slides/slide34.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8.xml"/><Relationship Id="rId87" Type="http://schemas.openxmlformats.org/officeDocument/2006/relationships/slide" Target="slides/slide29.xml"/><Relationship Id="rId110" Type="http://schemas.openxmlformats.org/officeDocument/2006/relationships/slide" Target="slides/slide52.xml"/><Relationship Id="rId115" Type="http://schemas.openxmlformats.org/officeDocument/2006/relationships/slide" Target="slides/slide57.xml"/><Relationship Id="rId131" Type="http://schemas.openxmlformats.org/officeDocument/2006/relationships/slide" Target="slides/slide73.xml"/><Relationship Id="rId136" Type="http://schemas.openxmlformats.org/officeDocument/2006/relationships/commentAuthors" Target="commentAuthors.xml"/><Relationship Id="rId61" Type="http://schemas.openxmlformats.org/officeDocument/2006/relationships/slide" Target="slides/slide3.xml"/><Relationship Id="rId82" Type="http://schemas.openxmlformats.org/officeDocument/2006/relationships/slide" Target="slides/slide24.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9.xml"/><Relationship Id="rId100" Type="http://schemas.openxmlformats.org/officeDocument/2006/relationships/slide" Target="slides/slide42.xml"/><Relationship Id="rId105" Type="http://schemas.openxmlformats.org/officeDocument/2006/relationships/slide" Target="slides/slide47.xml"/><Relationship Id="rId126" Type="http://schemas.openxmlformats.org/officeDocument/2006/relationships/slide" Target="slides/slide68.xml"/></Relationships>
</file>

<file path=ppt/_rels/viewProps.xml.rels><?xml version="1.0" encoding="UTF-8" standalone="yes"?>
<Relationships xmlns="http://schemas.openxmlformats.org/package/2006/relationships"><Relationship Id="rId3" Type="http://schemas.openxmlformats.org/officeDocument/2006/relationships/slide" Target="slides/slide68.xml"/><Relationship Id="rId7" Type="http://schemas.openxmlformats.org/officeDocument/2006/relationships/slide" Target="slides/slide72.xml"/><Relationship Id="rId2" Type="http://schemas.openxmlformats.org/officeDocument/2006/relationships/slide" Target="slides/slide67.xml"/><Relationship Id="rId1" Type="http://schemas.openxmlformats.org/officeDocument/2006/relationships/slide" Target="slides/slide66.xml"/><Relationship Id="rId6" Type="http://schemas.openxmlformats.org/officeDocument/2006/relationships/slide" Target="slides/slide71.xml"/><Relationship Id="rId5" Type="http://schemas.openxmlformats.org/officeDocument/2006/relationships/slide" Target="slides/slide70.xml"/><Relationship Id="rId4" Type="http://schemas.openxmlformats.org/officeDocument/2006/relationships/slide" Target="slides/slide6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Dwane" userId="76854beb-a8c1-47a7-a3ee-9ccc4e54fd17" providerId="ADAL" clId="{2CA0757E-6850-4DF8-A3E3-B41830B1D781}"/>
    <pc:docChg chg="custSel modSld sldOrd">
      <pc:chgData name="Young, Dwane" userId="76854beb-a8c1-47a7-a3ee-9ccc4e54fd17" providerId="ADAL" clId="{2CA0757E-6850-4DF8-A3E3-B41830B1D781}" dt="2020-10-15T14:43:22.098" v="4"/>
      <pc:docMkLst>
        <pc:docMk/>
      </pc:docMkLst>
      <pc:sldChg chg="modSp addCm modCm">
        <pc:chgData name="Young, Dwane" userId="76854beb-a8c1-47a7-a3ee-9ccc4e54fd17" providerId="ADAL" clId="{2CA0757E-6850-4DF8-A3E3-B41830B1D781}" dt="2020-10-15T12:57:28.790" v="3"/>
        <pc:sldMkLst>
          <pc:docMk/>
          <pc:sldMk cId="1454462487" sldId="258"/>
        </pc:sldMkLst>
        <pc:spChg chg="mod">
          <ac:chgData name="Young, Dwane" userId="76854beb-a8c1-47a7-a3ee-9ccc4e54fd17" providerId="ADAL" clId="{2CA0757E-6850-4DF8-A3E3-B41830B1D781}" dt="2020-10-15T12:57:08.656" v="1" actId="20577"/>
          <ac:spMkLst>
            <pc:docMk/>
            <pc:sldMk cId="1454462487" sldId="258"/>
            <ac:spMk id="3" creationId="{00000000-0000-0000-0000-000000000000}"/>
          </ac:spMkLst>
        </pc:spChg>
      </pc:sldChg>
      <pc:sldChg chg="ord">
        <pc:chgData name="Young, Dwane" userId="76854beb-a8c1-47a7-a3ee-9ccc4e54fd17" providerId="ADAL" clId="{2CA0757E-6850-4DF8-A3E3-B41830B1D781}" dt="2020-10-15T14:43:22.098" v="4"/>
        <pc:sldMkLst>
          <pc:docMk/>
          <pc:sldMk cId="0" sldId="42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jobsanger.blogspot.com/2015/10/congress-puts-government-shutdown-off.html" TargetMode="External"/><Relationship Id="rId1" Type="http://schemas.openxmlformats.org/officeDocument/2006/relationships/image" Target="../media/image3.jpg"/><Relationship Id="rId5" Type="http://schemas.openxmlformats.org/officeDocument/2006/relationships/hyperlink" Target="http://englishedrissis.blogspot.com/2011/04/world-book-day.html" TargetMode="External"/><Relationship Id="rId4"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jobsanger.blogspot.com/2015/10/congress-puts-government-shutdown-off.html" TargetMode="External"/><Relationship Id="rId1" Type="http://schemas.openxmlformats.org/officeDocument/2006/relationships/image" Target="../media/image3.jpg"/><Relationship Id="rId5" Type="http://schemas.openxmlformats.org/officeDocument/2006/relationships/hyperlink" Target="http://englishedrissis.blogspot.com/2011/04/world-book-day.html" TargetMode="External"/><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AB84F-6CDE-44FF-8FC3-35784DF52369}"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AFE55ADA-28A5-4E11-B68E-ED48BB2EF95E}">
      <dgm:prSet phldrT="[Text]"/>
      <dgm:spPr>
        <a:solidFill>
          <a:srgbClr val="002060"/>
        </a:solidFill>
      </dgm:spPr>
      <dgm:t>
        <a:bodyPr/>
        <a:lstStyle/>
        <a:p>
          <a:r>
            <a:rPr lang="en-US" dirty="0"/>
            <a:t>Statute</a:t>
          </a:r>
        </a:p>
      </dgm:t>
      <dgm:extLst>
        <a:ext uri="{E40237B7-FDA0-4F09-8148-C483321AD2D9}">
          <dgm14:cNvPr xmlns:dgm14="http://schemas.microsoft.com/office/drawing/2010/diagram" id="0" name="" descr="Statute"/>
        </a:ext>
      </dgm:extLst>
    </dgm:pt>
    <dgm:pt modelId="{31F114F8-95FC-4F4D-A29B-C1E1DD1E5842}" type="parTrans" cxnId="{3678B23B-B9B5-464E-9405-4CC40ED4FC11}">
      <dgm:prSet/>
      <dgm:spPr/>
      <dgm:t>
        <a:bodyPr/>
        <a:lstStyle/>
        <a:p>
          <a:endParaRPr lang="en-US"/>
        </a:p>
      </dgm:t>
    </dgm:pt>
    <dgm:pt modelId="{B6439999-6C82-482D-AEE4-FDF281FFB515}" type="sibTrans" cxnId="{3678B23B-B9B5-464E-9405-4CC40ED4FC11}">
      <dgm:prSet/>
      <dgm:spPr/>
      <dgm:t>
        <a:bodyPr/>
        <a:lstStyle/>
        <a:p>
          <a:endParaRPr lang="en-US"/>
        </a:p>
      </dgm:t>
    </dgm:pt>
    <dgm:pt modelId="{D7C8DB5D-B52F-4397-BBDC-A5457FC2273A}">
      <dgm:prSet phldrT="[Text]"/>
      <dgm:spPr>
        <a:solidFill>
          <a:srgbClr val="0070C0"/>
        </a:solidFill>
      </dgm:spPr>
      <dgm:t>
        <a:bodyPr/>
        <a:lstStyle/>
        <a:p>
          <a:r>
            <a:rPr lang="en-US" dirty="0"/>
            <a:t>Regulations</a:t>
          </a:r>
        </a:p>
      </dgm:t>
      <dgm:extLst>
        <a:ext uri="{E40237B7-FDA0-4F09-8148-C483321AD2D9}">
          <dgm14:cNvPr xmlns:dgm14="http://schemas.microsoft.com/office/drawing/2010/diagram" id="0" name="" descr="Regulations (WQS)"/>
        </a:ext>
      </dgm:extLst>
    </dgm:pt>
    <dgm:pt modelId="{7EA2A788-A3B9-4684-9B7B-715ECDEF23C2}" type="parTrans" cxnId="{D23811C9-5170-4D1B-89D2-73532B9E06A0}">
      <dgm:prSet/>
      <dgm:spPr/>
      <dgm:t>
        <a:bodyPr/>
        <a:lstStyle/>
        <a:p>
          <a:endParaRPr lang="en-US"/>
        </a:p>
      </dgm:t>
    </dgm:pt>
    <dgm:pt modelId="{7CD25CC0-CC75-4BD8-9D5E-5D3DD6F69360}" type="sibTrans" cxnId="{D23811C9-5170-4D1B-89D2-73532B9E06A0}">
      <dgm:prSet/>
      <dgm:spPr/>
      <dgm:t>
        <a:bodyPr/>
        <a:lstStyle/>
        <a:p>
          <a:endParaRPr lang="en-US"/>
        </a:p>
      </dgm:t>
    </dgm:pt>
    <dgm:pt modelId="{A6D0EF40-0045-437F-9DCC-8CBB02E1B934}">
      <dgm:prSet phldrT="[Text]"/>
      <dgm:spPr>
        <a:solidFill>
          <a:srgbClr val="00B0F0"/>
        </a:solidFill>
      </dgm:spPr>
      <dgm:t>
        <a:bodyPr/>
        <a:lstStyle/>
        <a:p>
          <a:r>
            <a:rPr lang="en-US" dirty="0"/>
            <a:t>Guidance and Policy</a:t>
          </a:r>
        </a:p>
      </dgm:t>
      <dgm:extLst>
        <a:ext uri="{E40237B7-FDA0-4F09-8148-C483321AD2D9}">
          <dgm14:cNvPr xmlns:dgm14="http://schemas.microsoft.com/office/drawing/2010/diagram" id="0" name="" descr="Guidance and Policy"/>
        </a:ext>
      </dgm:extLst>
    </dgm:pt>
    <dgm:pt modelId="{97077D82-C9C4-416D-98A2-543594339E29}" type="sibTrans" cxnId="{48091C04-5432-47E5-9AD5-6020479DFB11}">
      <dgm:prSet/>
      <dgm:spPr/>
      <dgm:t>
        <a:bodyPr/>
        <a:lstStyle/>
        <a:p>
          <a:endParaRPr lang="en-US"/>
        </a:p>
      </dgm:t>
    </dgm:pt>
    <dgm:pt modelId="{1E1CAB04-1B1C-4D03-AE2C-3E845B97CC4E}" type="parTrans" cxnId="{48091C04-5432-47E5-9AD5-6020479DFB11}">
      <dgm:prSet/>
      <dgm:spPr/>
      <dgm:t>
        <a:bodyPr/>
        <a:lstStyle/>
        <a:p>
          <a:endParaRPr lang="en-US"/>
        </a:p>
      </dgm:t>
    </dgm:pt>
    <dgm:pt modelId="{1B8E3D9E-91F0-472B-95FD-3C67F9CDE9C0}" type="pres">
      <dgm:prSet presAssocID="{942AB84F-6CDE-44FF-8FC3-35784DF52369}" presName="hierChild1" presStyleCnt="0">
        <dgm:presLayoutVars>
          <dgm:orgChart val="1"/>
          <dgm:chPref val="1"/>
          <dgm:dir/>
          <dgm:animOne val="branch"/>
          <dgm:animLvl val="lvl"/>
          <dgm:resizeHandles/>
        </dgm:presLayoutVars>
      </dgm:prSet>
      <dgm:spPr/>
    </dgm:pt>
    <dgm:pt modelId="{BB3A9CC9-331D-4CBB-86C8-4553BFE4352D}" type="pres">
      <dgm:prSet presAssocID="{AFE55ADA-28A5-4E11-B68E-ED48BB2EF95E}" presName="hierRoot1" presStyleCnt="0">
        <dgm:presLayoutVars>
          <dgm:hierBranch val="init"/>
        </dgm:presLayoutVars>
      </dgm:prSet>
      <dgm:spPr/>
    </dgm:pt>
    <dgm:pt modelId="{70A24C4B-C5CA-4626-BCB8-D15DB912FF58}" type="pres">
      <dgm:prSet presAssocID="{AFE55ADA-28A5-4E11-B68E-ED48BB2EF95E}" presName="rootComposite1" presStyleCnt="0"/>
      <dgm:spPr/>
    </dgm:pt>
    <dgm:pt modelId="{72372CCF-8FF9-48B1-A825-3C54B4894ACE}" type="pres">
      <dgm:prSet presAssocID="{AFE55ADA-28A5-4E11-B68E-ED48BB2EF95E}" presName="rootText1" presStyleLbl="node0" presStyleIdx="0" presStyleCnt="1">
        <dgm:presLayoutVars>
          <dgm:chPref val="3"/>
        </dgm:presLayoutVars>
      </dgm:prSet>
      <dgm:spPr/>
    </dgm:pt>
    <dgm:pt modelId="{88907BA8-5520-4A56-804C-8497FD28F070}" type="pres">
      <dgm:prSet presAssocID="{AFE55ADA-28A5-4E11-B68E-ED48BB2EF95E}" presName="rootPict1" presStyleLbl="align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9000" r="-69000"/>
          </a:stretch>
        </a:blipFill>
      </dgm:spPr>
    </dgm:pt>
    <dgm:pt modelId="{D6C9C919-B369-4074-975B-02FDC3987032}" type="pres">
      <dgm:prSet presAssocID="{AFE55ADA-28A5-4E11-B68E-ED48BB2EF95E}" presName="rootConnector1" presStyleLbl="node1" presStyleIdx="0" presStyleCnt="0"/>
      <dgm:spPr/>
    </dgm:pt>
    <dgm:pt modelId="{5E13919D-F9F5-4472-AC86-7E6D5021224C}" type="pres">
      <dgm:prSet presAssocID="{AFE55ADA-28A5-4E11-B68E-ED48BB2EF95E}" presName="hierChild2" presStyleCnt="0"/>
      <dgm:spPr/>
    </dgm:pt>
    <dgm:pt modelId="{D096EA25-7079-4D10-ADF7-F4E46716400C}" type="pres">
      <dgm:prSet presAssocID="{7EA2A788-A3B9-4684-9B7B-715ECDEF23C2}" presName="Name37" presStyleLbl="parChTrans1D2" presStyleIdx="0" presStyleCnt="1"/>
      <dgm:spPr/>
    </dgm:pt>
    <dgm:pt modelId="{53B49882-81E7-4DF7-9ABA-52E1D896B824}" type="pres">
      <dgm:prSet presAssocID="{D7C8DB5D-B52F-4397-BBDC-A5457FC2273A}" presName="hierRoot2" presStyleCnt="0">
        <dgm:presLayoutVars>
          <dgm:hierBranch val="init"/>
        </dgm:presLayoutVars>
      </dgm:prSet>
      <dgm:spPr/>
    </dgm:pt>
    <dgm:pt modelId="{4D75B410-CB6C-4AAF-AE91-F424A9A6FFF6}" type="pres">
      <dgm:prSet presAssocID="{D7C8DB5D-B52F-4397-BBDC-A5457FC2273A}" presName="rootComposite" presStyleCnt="0"/>
      <dgm:spPr/>
    </dgm:pt>
    <dgm:pt modelId="{2B2B3DE6-10C7-402D-A4C7-1AA32AB4CCBF}" type="pres">
      <dgm:prSet presAssocID="{D7C8DB5D-B52F-4397-BBDC-A5457FC2273A}" presName="rootText" presStyleLbl="node2" presStyleIdx="0" presStyleCnt="1">
        <dgm:presLayoutVars>
          <dgm:chPref val="3"/>
        </dgm:presLayoutVars>
      </dgm:prSet>
      <dgm:spPr/>
    </dgm:pt>
    <dgm:pt modelId="{627664E8-0EEE-44FC-86C0-6D9CC318E38C}" type="pres">
      <dgm:prSet presAssocID="{D7C8DB5D-B52F-4397-BBDC-A5457FC2273A}" presName="rootPict" presStyleLbl="alignImgPlace1" presStyleIdx="1" presStyleCnt="3" custScaleX="99044"/>
      <dgm:spPr>
        <a:blipFill>
          <a:blip xmlns:r="http://schemas.openxmlformats.org/officeDocument/2006/relationships" r:embed="rId3"/>
          <a:srcRect/>
          <a:stretch>
            <a:fillRect l="-17000" r="-17000"/>
          </a:stretch>
        </a:blipFill>
      </dgm:spPr>
    </dgm:pt>
    <dgm:pt modelId="{C9E632AB-FB3F-433C-ACAC-BD8D790D6CC3}" type="pres">
      <dgm:prSet presAssocID="{D7C8DB5D-B52F-4397-BBDC-A5457FC2273A}" presName="rootConnector" presStyleLbl="node2" presStyleIdx="0" presStyleCnt="1"/>
      <dgm:spPr/>
    </dgm:pt>
    <dgm:pt modelId="{D01B81A6-4D3B-49C9-BDD1-4EB151519033}" type="pres">
      <dgm:prSet presAssocID="{D7C8DB5D-B52F-4397-BBDC-A5457FC2273A}" presName="hierChild4" presStyleCnt="0"/>
      <dgm:spPr/>
    </dgm:pt>
    <dgm:pt modelId="{5CA2EAD0-0354-4F52-9A81-CFC26F6DB194}" type="pres">
      <dgm:prSet presAssocID="{1E1CAB04-1B1C-4D03-AE2C-3E845B97CC4E}" presName="Name37" presStyleLbl="parChTrans1D3" presStyleIdx="0" presStyleCnt="1"/>
      <dgm:spPr/>
    </dgm:pt>
    <dgm:pt modelId="{AE440DDF-7360-451A-BF60-8871F06A184C}" type="pres">
      <dgm:prSet presAssocID="{A6D0EF40-0045-437F-9DCC-8CBB02E1B934}" presName="hierRoot2" presStyleCnt="0">
        <dgm:presLayoutVars>
          <dgm:hierBranch val="init"/>
        </dgm:presLayoutVars>
      </dgm:prSet>
      <dgm:spPr/>
    </dgm:pt>
    <dgm:pt modelId="{D6BA938B-D83C-4A78-A7B4-22D39D1A943A}" type="pres">
      <dgm:prSet presAssocID="{A6D0EF40-0045-437F-9DCC-8CBB02E1B934}" presName="rootComposite" presStyleCnt="0"/>
      <dgm:spPr/>
    </dgm:pt>
    <dgm:pt modelId="{384A672D-D503-4830-8263-5A72BDA37464}" type="pres">
      <dgm:prSet presAssocID="{A6D0EF40-0045-437F-9DCC-8CBB02E1B934}" presName="rootText" presStyleLbl="node3" presStyleIdx="0" presStyleCnt="1">
        <dgm:presLayoutVars>
          <dgm:chPref val="3"/>
        </dgm:presLayoutVars>
      </dgm:prSet>
      <dgm:spPr/>
    </dgm:pt>
    <dgm:pt modelId="{947A3B84-DB6D-4027-A47F-A486146B3564}" type="pres">
      <dgm:prSet presAssocID="{A6D0EF40-0045-437F-9DCC-8CBB02E1B934}" presName="rootPict" presStyleLbl="alignImgPlace1" presStyleIdx="2" presStyleCnt="3"/>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t="-4000" b="-4000"/>
          </a:stretch>
        </a:blipFill>
      </dgm:spPr>
    </dgm:pt>
    <dgm:pt modelId="{DCF1E237-D400-455C-A581-91DA1015119F}" type="pres">
      <dgm:prSet presAssocID="{A6D0EF40-0045-437F-9DCC-8CBB02E1B934}" presName="rootConnector" presStyleLbl="node3" presStyleIdx="0" presStyleCnt="1"/>
      <dgm:spPr/>
    </dgm:pt>
    <dgm:pt modelId="{2460CF1E-4891-4B4F-AF9F-38C502EB4EF8}" type="pres">
      <dgm:prSet presAssocID="{A6D0EF40-0045-437F-9DCC-8CBB02E1B934}" presName="hierChild4" presStyleCnt="0"/>
      <dgm:spPr/>
    </dgm:pt>
    <dgm:pt modelId="{D720481D-97E8-4AD7-A91A-71336C5B74A7}" type="pres">
      <dgm:prSet presAssocID="{A6D0EF40-0045-437F-9DCC-8CBB02E1B934}" presName="hierChild5" presStyleCnt="0"/>
      <dgm:spPr/>
    </dgm:pt>
    <dgm:pt modelId="{D8D7145A-4D69-4826-BA87-AC76889414DE}" type="pres">
      <dgm:prSet presAssocID="{D7C8DB5D-B52F-4397-BBDC-A5457FC2273A}" presName="hierChild5" presStyleCnt="0"/>
      <dgm:spPr/>
    </dgm:pt>
    <dgm:pt modelId="{BC4C6147-B8ED-4C62-A4E4-C5FBC5A9D4DE}" type="pres">
      <dgm:prSet presAssocID="{AFE55ADA-28A5-4E11-B68E-ED48BB2EF95E}" presName="hierChild3" presStyleCnt="0"/>
      <dgm:spPr/>
    </dgm:pt>
  </dgm:ptLst>
  <dgm:cxnLst>
    <dgm:cxn modelId="{48091C04-5432-47E5-9AD5-6020479DFB11}" srcId="{D7C8DB5D-B52F-4397-BBDC-A5457FC2273A}" destId="{A6D0EF40-0045-437F-9DCC-8CBB02E1B934}" srcOrd="0" destOrd="0" parTransId="{1E1CAB04-1B1C-4D03-AE2C-3E845B97CC4E}" sibTransId="{97077D82-C9C4-416D-98A2-543594339E29}"/>
    <dgm:cxn modelId="{1DBA2F3A-468D-4EF4-85EE-BA16A78FE840}" type="presOf" srcId="{D7C8DB5D-B52F-4397-BBDC-A5457FC2273A}" destId="{C9E632AB-FB3F-433C-ACAC-BD8D790D6CC3}" srcOrd="1" destOrd="0" presId="urn:microsoft.com/office/officeart/2005/8/layout/pictureOrgChart+Icon"/>
    <dgm:cxn modelId="{3678B23B-B9B5-464E-9405-4CC40ED4FC11}" srcId="{942AB84F-6CDE-44FF-8FC3-35784DF52369}" destId="{AFE55ADA-28A5-4E11-B68E-ED48BB2EF95E}" srcOrd="0" destOrd="0" parTransId="{31F114F8-95FC-4F4D-A29B-C1E1DD1E5842}" sibTransId="{B6439999-6C82-482D-AEE4-FDF281FFB515}"/>
    <dgm:cxn modelId="{DBEB6A51-19A8-474C-89E2-2445A1E5F57F}" type="presOf" srcId="{D7C8DB5D-B52F-4397-BBDC-A5457FC2273A}" destId="{2B2B3DE6-10C7-402D-A4C7-1AA32AB4CCBF}" srcOrd="0" destOrd="0" presId="urn:microsoft.com/office/officeart/2005/8/layout/pictureOrgChart+Icon"/>
    <dgm:cxn modelId="{CDB2FE74-F1BD-4270-B8D4-0DD5CF689008}" type="presOf" srcId="{A6D0EF40-0045-437F-9DCC-8CBB02E1B934}" destId="{DCF1E237-D400-455C-A581-91DA1015119F}" srcOrd="1" destOrd="0" presId="urn:microsoft.com/office/officeart/2005/8/layout/pictureOrgChart+Icon"/>
    <dgm:cxn modelId="{32DAB97F-3E38-44D3-A9C7-B6E1D2FB75FA}" type="presOf" srcId="{942AB84F-6CDE-44FF-8FC3-35784DF52369}" destId="{1B8E3D9E-91F0-472B-95FD-3C67F9CDE9C0}" srcOrd="0" destOrd="0" presId="urn:microsoft.com/office/officeart/2005/8/layout/pictureOrgChart+Icon"/>
    <dgm:cxn modelId="{A9B3D988-9165-4E35-81A9-6F7D89DECE4B}" type="presOf" srcId="{7EA2A788-A3B9-4684-9B7B-715ECDEF23C2}" destId="{D096EA25-7079-4D10-ADF7-F4E46716400C}" srcOrd="0" destOrd="0" presId="urn:microsoft.com/office/officeart/2005/8/layout/pictureOrgChart+Icon"/>
    <dgm:cxn modelId="{A925FEB8-DE80-4923-8262-5D4A7A72BFDE}" type="presOf" srcId="{1E1CAB04-1B1C-4D03-AE2C-3E845B97CC4E}" destId="{5CA2EAD0-0354-4F52-9A81-CFC26F6DB194}" srcOrd="0" destOrd="0" presId="urn:microsoft.com/office/officeart/2005/8/layout/pictureOrgChart+Icon"/>
    <dgm:cxn modelId="{D23811C9-5170-4D1B-89D2-73532B9E06A0}" srcId="{AFE55ADA-28A5-4E11-B68E-ED48BB2EF95E}" destId="{D7C8DB5D-B52F-4397-BBDC-A5457FC2273A}" srcOrd="0" destOrd="0" parTransId="{7EA2A788-A3B9-4684-9B7B-715ECDEF23C2}" sibTransId="{7CD25CC0-CC75-4BD8-9D5E-5D3DD6F69360}"/>
    <dgm:cxn modelId="{869CA1D0-9229-4442-BE32-0A8EC0AF9956}" type="presOf" srcId="{A6D0EF40-0045-437F-9DCC-8CBB02E1B934}" destId="{384A672D-D503-4830-8263-5A72BDA37464}" srcOrd="0" destOrd="0" presId="urn:microsoft.com/office/officeart/2005/8/layout/pictureOrgChart+Icon"/>
    <dgm:cxn modelId="{EA6D24F4-C613-4275-8AD7-BF80C4836A49}" type="presOf" srcId="{AFE55ADA-28A5-4E11-B68E-ED48BB2EF95E}" destId="{72372CCF-8FF9-48B1-A825-3C54B4894ACE}" srcOrd="0" destOrd="0" presId="urn:microsoft.com/office/officeart/2005/8/layout/pictureOrgChart+Icon"/>
    <dgm:cxn modelId="{6963F9F8-F1CB-432B-BA83-E2DBB82F5955}" type="presOf" srcId="{AFE55ADA-28A5-4E11-B68E-ED48BB2EF95E}" destId="{D6C9C919-B369-4074-975B-02FDC3987032}" srcOrd="1" destOrd="0" presId="urn:microsoft.com/office/officeart/2005/8/layout/pictureOrgChart+Icon"/>
    <dgm:cxn modelId="{2DF5CAF3-588E-4838-A594-511522DC1104}" type="presParOf" srcId="{1B8E3D9E-91F0-472B-95FD-3C67F9CDE9C0}" destId="{BB3A9CC9-331D-4CBB-86C8-4553BFE4352D}" srcOrd="0" destOrd="0" presId="urn:microsoft.com/office/officeart/2005/8/layout/pictureOrgChart+Icon"/>
    <dgm:cxn modelId="{2236A5ED-BB3B-4EC5-822F-D7EBBE4CB14C}" type="presParOf" srcId="{BB3A9CC9-331D-4CBB-86C8-4553BFE4352D}" destId="{70A24C4B-C5CA-4626-BCB8-D15DB912FF58}" srcOrd="0" destOrd="0" presId="urn:microsoft.com/office/officeart/2005/8/layout/pictureOrgChart+Icon"/>
    <dgm:cxn modelId="{9786E898-7A99-405C-8829-75B5C89CBFAB}" type="presParOf" srcId="{70A24C4B-C5CA-4626-BCB8-D15DB912FF58}" destId="{72372CCF-8FF9-48B1-A825-3C54B4894ACE}" srcOrd="0" destOrd="0" presId="urn:microsoft.com/office/officeart/2005/8/layout/pictureOrgChart+Icon"/>
    <dgm:cxn modelId="{6CE44B14-B01F-4C64-9400-116B70A97E0B}" type="presParOf" srcId="{70A24C4B-C5CA-4626-BCB8-D15DB912FF58}" destId="{88907BA8-5520-4A56-804C-8497FD28F070}" srcOrd="1" destOrd="0" presId="urn:microsoft.com/office/officeart/2005/8/layout/pictureOrgChart+Icon"/>
    <dgm:cxn modelId="{C853F561-0E67-4183-A545-68C8EF18BF0F}" type="presParOf" srcId="{70A24C4B-C5CA-4626-BCB8-D15DB912FF58}" destId="{D6C9C919-B369-4074-975B-02FDC3987032}" srcOrd="2" destOrd="0" presId="urn:microsoft.com/office/officeart/2005/8/layout/pictureOrgChart+Icon"/>
    <dgm:cxn modelId="{1EFC5777-C1C1-4EBB-A293-6383DD9AE858}" type="presParOf" srcId="{BB3A9CC9-331D-4CBB-86C8-4553BFE4352D}" destId="{5E13919D-F9F5-4472-AC86-7E6D5021224C}" srcOrd="1" destOrd="0" presId="urn:microsoft.com/office/officeart/2005/8/layout/pictureOrgChart+Icon"/>
    <dgm:cxn modelId="{552BABC1-29E2-4F2C-BB08-94DE878C6D78}" type="presParOf" srcId="{5E13919D-F9F5-4472-AC86-7E6D5021224C}" destId="{D096EA25-7079-4D10-ADF7-F4E46716400C}" srcOrd="0" destOrd="0" presId="urn:microsoft.com/office/officeart/2005/8/layout/pictureOrgChart+Icon"/>
    <dgm:cxn modelId="{1CAD1757-319D-4C80-9126-333F502EA21B}" type="presParOf" srcId="{5E13919D-F9F5-4472-AC86-7E6D5021224C}" destId="{53B49882-81E7-4DF7-9ABA-52E1D896B824}" srcOrd="1" destOrd="0" presId="urn:microsoft.com/office/officeart/2005/8/layout/pictureOrgChart+Icon"/>
    <dgm:cxn modelId="{B4E9430F-72D9-4D9A-8412-FE5772B4F3D1}" type="presParOf" srcId="{53B49882-81E7-4DF7-9ABA-52E1D896B824}" destId="{4D75B410-CB6C-4AAF-AE91-F424A9A6FFF6}" srcOrd="0" destOrd="0" presId="urn:microsoft.com/office/officeart/2005/8/layout/pictureOrgChart+Icon"/>
    <dgm:cxn modelId="{89D8AA33-C25B-4F1D-AE59-8344476EEFA2}" type="presParOf" srcId="{4D75B410-CB6C-4AAF-AE91-F424A9A6FFF6}" destId="{2B2B3DE6-10C7-402D-A4C7-1AA32AB4CCBF}" srcOrd="0" destOrd="0" presId="urn:microsoft.com/office/officeart/2005/8/layout/pictureOrgChart+Icon"/>
    <dgm:cxn modelId="{91E81A96-A118-445C-930C-D0F014C1B7CF}" type="presParOf" srcId="{4D75B410-CB6C-4AAF-AE91-F424A9A6FFF6}" destId="{627664E8-0EEE-44FC-86C0-6D9CC318E38C}" srcOrd="1" destOrd="0" presId="urn:microsoft.com/office/officeart/2005/8/layout/pictureOrgChart+Icon"/>
    <dgm:cxn modelId="{1C8C8FC1-DD7F-463C-8581-6F2159A6D2C2}" type="presParOf" srcId="{4D75B410-CB6C-4AAF-AE91-F424A9A6FFF6}" destId="{C9E632AB-FB3F-433C-ACAC-BD8D790D6CC3}" srcOrd="2" destOrd="0" presId="urn:microsoft.com/office/officeart/2005/8/layout/pictureOrgChart+Icon"/>
    <dgm:cxn modelId="{FDB1F465-EBDA-4931-8516-8B8D6CC397F8}" type="presParOf" srcId="{53B49882-81E7-4DF7-9ABA-52E1D896B824}" destId="{D01B81A6-4D3B-49C9-BDD1-4EB151519033}" srcOrd="1" destOrd="0" presId="urn:microsoft.com/office/officeart/2005/8/layout/pictureOrgChart+Icon"/>
    <dgm:cxn modelId="{E460ECB0-5204-4670-AC35-F8F05688694B}" type="presParOf" srcId="{D01B81A6-4D3B-49C9-BDD1-4EB151519033}" destId="{5CA2EAD0-0354-4F52-9A81-CFC26F6DB194}" srcOrd="0" destOrd="0" presId="urn:microsoft.com/office/officeart/2005/8/layout/pictureOrgChart+Icon"/>
    <dgm:cxn modelId="{F75B1EEB-08BB-46DC-889A-619F9963965E}" type="presParOf" srcId="{D01B81A6-4D3B-49C9-BDD1-4EB151519033}" destId="{AE440DDF-7360-451A-BF60-8871F06A184C}" srcOrd="1" destOrd="0" presId="urn:microsoft.com/office/officeart/2005/8/layout/pictureOrgChart+Icon"/>
    <dgm:cxn modelId="{13A9FA73-D99F-47F3-B914-3B9B7CD05623}" type="presParOf" srcId="{AE440DDF-7360-451A-BF60-8871F06A184C}" destId="{D6BA938B-D83C-4A78-A7B4-22D39D1A943A}" srcOrd="0" destOrd="0" presId="urn:microsoft.com/office/officeart/2005/8/layout/pictureOrgChart+Icon"/>
    <dgm:cxn modelId="{DC47DAC4-D83D-4002-A901-6EC3B6235C49}" type="presParOf" srcId="{D6BA938B-D83C-4A78-A7B4-22D39D1A943A}" destId="{384A672D-D503-4830-8263-5A72BDA37464}" srcOrd="0" destOrd="0" presId="urn:microsoft.com/office/officeart/2005/8/layout/pictureOrgChart+Icon"/>
    <dgm:cxn modelId="{8802493D-36DB-4AA8-82A0-28117B90D747}" type="presParOf" srcId="{D6BA938B-D83C-4A78-A7B4-22D39D1A943A}" destId="{947A3B84-DB6D-4027-A47F-A486146B3564}" srcOrd="1" destOrd="0" presId="urn:microsoft.com/office/officeart/2005/8/layout/pictureOrgChart+Icon"/>
    <dgm:cxn modelId="{5459375C-E1AB-46A7-91A5-6D0357F472CF}" type="presParOf" srcId="{D6BA938B-D83C-4A78-A7B4-22D39D1A943A}" destId="{DCF1E237-D400-455C-A581-91DA1015119F}" srcOrd="2" destOrd="0" presId="urn:microsoft.com/office/officeart/2005/8/layout/pictureOrgChart+Icon"/>
    <dgm:cxn modelId="{285A4CA6-547F-42E3-A689-EBCC8E3EAA0A}" type="presParOf" srcId="{AE440DDF-7360-451A-BF60-8871F06A184C}" destId="{2460CF1E-4891-4B4F-AF9F-38C502EB4EF8}" srcOrd="1" destOrd="0" presId="urn:microsoft.com/office/officeart/2005/8/layout/pictureOrgChart+Icon"/>
    <dgm:cxn modelId="{8712757D-2CA4-4483-BA50-809353FC84B2}" type="presParOf" srcId="{AE440DDF-7360-451A-BF60-8871F06A184C}" destId="{D720481D-97E8-4AD7-A91A-71336C5B74A7}" srcOrd="2" destOrd="0" presId="urn:microsoft.com/office/officeart/2005/8/layout/pictureOrgChart+Icon"/>
    <dgm:cxn modelId="{7D7EB434-8B2C-43FB-B851-E14254903EAD}" type="presParOf" srcId="{53B49882-81E7-4DF7-9ABA-52E1D896B824}" destId="{D8D7145A-4D69-4826-BA87-AC76889414DE}" srcOrd="2" destOrd="0" presId="urn:microsoft.com/office/officeart/2005/8/layout/pictureOrgChart+Icon"/>
    <dgm:cxn modelId="{0080BEFB-C205-4223-B27A-22B3DE89B83F}" type="presParOf" srcId="{BB3A9CC9-331D-4CBB-86C8-4553BFE4352D}" destId="{BC4C6147-B8ED-4C62-A4E4-C5FBC5A9D4DE}" srcOrd="2"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79E592-5F84-49AC-AE22-C03E18896A8F}"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US"/>
        </a:p>
      </dgm:t>
    </dgm:pt>
    <dgm:pt modelId="{08A05FE4-B1F9-40F7-8101-0DB6AE0B7AEA}">
      <dgm:prSet phldrT="[Text]" custT="1"/>
      <dgm:spPr/>
      <dgm:t>
        <a:bodyPr/>
        <a:lstStyle/>
        <a:p>
          <a:r>
            <a:rPr lang="en-US" sz="3100" dirty="0"/>
            <a:t>574</a:t>
          </a:r>
        </a:p>
      </dgm:t>
    </dgm:pt>
    <dgm:pt modelId="{736B6302-C569-4332-8188-139E736943EB}" type="parTrans" cxnId="{20E91D74-F549-41CF-8E40-D97A4C3FED5F}">
      <dgm:prSet/>
      <dgm:spPr/>
      <dgm:t>
        <a:bodyPr/>
        <a:lstStyle/>
        <a:p>
          <a:endParaRPr lang="en-US"/>
        </a:p>
      </dgm:t>
    </dgm:pt>
    <dgm:pt modelId="{FBFE8C86-C5C9-4C15-806E-1721229BE6C6}" type="sibTrans" cxnId="{20E91D74-F549-41CF-8E40-D97A4C3FED5F}">
      <dgm:prSet/>
      <dgm:spPr/>
      <dgm:t>
        <a:bodyPr/>
        <a:lstStyle/>
        <a:p>
          <a:endParaRPr lang="en-US"/>
        </a:p>
      </dgm:t>
    </dgm:pt>
    <dgm:pt modelId="{83E1EDCB-5BD6-465B-82F8-E63637E16F7A}">
      <dgm:prSet phldrT="[Text]" custT="1"/>
      <dgm:spPr/>
      <dgm:t>
        <a:bodyPr/>
        <a:lstStyle/>
        <a:p>
          <a:r>
            <a:rPr lang="en-US" sz="3100" dirty="0"/>
            <a:t> 300+</a:t>
          </a:r>
        </a:p>
      </dgm:t>
    </dgm:pt>
    <dgm:pt modelId="{F80A45C7-732B-47C1-8777-1ACAB8C2FF9B}" type="parTrans" cxnId="{FEA02AFE-C7E6-4836-ADDE-C8F63EEF9FDD}">
      <dgm:prSet/>
      <dgm:spPr/>
      <dgm:t>
        <a:bodyPr/>
        <a:lstStyle/>
        <a:p>
          <a:endParaRPr lang="en-US"/>
        </a:p>
      </dgm:t>
    </dgm:pt>
    <dgm:pt modelId="{DD83237D-39AB-4C6D-9B78-55887926C687}" type="sibTrans" cxnId="{FEA02AFE-C7E6-4836-ADDE-C8F63EEF9FDD}">
      <dgm:prSet/>
      <dgm:spPr/>
      <dgm:t>
        <a:bodyPr/>
        <a:lstStyle/>
        <a:p>
          <a:endParaRPr lang="en-US"/>
        </a:p>
      </dgm:t>
    </dgm:pt>
    <dgm:pt modelId="{5AE4E6B3-319C-4A0C-8DF3-56BEC8F72646}">
      <dgm:prSet phldrT="[Text]" custT="1"/>
      <dgm:spPr/>
      <dgm:t>
        <a:bodyPr/>
        <a:lstStyle/>
        <a:p>
          <a:r>
            <a:rPr lang="en-US" sz="3100" dirty="0"/>
            <a:t>64</a:t>
          </a:r>
        </a:p>
      </dgm:t>
    </dgm:pt>
    <dgm:pt modelId="{4ADED7F9-47E4-4BEE-8EF6-B047075FF576}" type="parTrans" cxnId="{6FCD2C7F-0F74-49A1-A6F4-D192E1C687A0}">
      <dgm:prSet/>
      <dgm:spPr/>
      <dgm:t>
        <a:bodyPr/>
        <a:lstStyle/>
        <a:p>
          <a:endParaRPr lang="en-US"/>
        </a:p>
      </dgm:t>
    </dgm:pt>
    <dgm:pt modelId="{DEBEF89D-07BB-4D9E-BA75-BD0344942D45}" type="sibTrans" cxnId="{6FCD2C7F-0F74-49A1-A6F4-D192E1C687A0}">
      <dgm:prSet/>
      <dgm:spPr/>
      <dgm:t>
        <a:bodyPr/>
        <a:lstStyle/>
        <a:p>
          <a:endParaRPr lang="en-US"/>
        </a:p>
      </dgm:t>
    </dgm:pt>
    <dgm:pt modelId="{921C5571-EC42-4110-8BD0-71A4FC237734}">
      <dgm:prSet phldrT="[Text]" custT="1"/>
      <dgm:spPr/>
      <dgm:t>
        <a:bodyPr/>
        <a:lstStyle/>
        <a:p>
          <a:r>
            <a:rPr lang="en-US" sz="3100" dirty="0"/>
            <a:t>45</a:t>
          </a:r>
        </a:p>
      </dgm:t>
    </dgm:pt>
    <dgm:pt modelId="{B91D1ACE-1391-4F54-B0C2-03CA74B49A6F}" type="parTrans" cxnId="{6E56DF39-FA88-450C-A5CC-5336E50E5E82}">
      <dgm:prSet/>
      <dgm:spPr/>
      <dgm:t>
        <a:bodyPr/>
        <a:lstStyle/>
        <a:p>
          <a:endParaRPr lang="en-US"/>
        </a:p>
      </dgm:t>
    </dgm:pt>
    <dgm:pt modelId="{33C8432A-283F-4A39-B9AC-62A1400CF6F6}" type="sibTrans" cxnId="{6E56DF39-FA88-450C-A5CC-5336E50E5E82}">
      <dgm:prSet/>
      <dgm:spPr/>
      <dgm:t>
        <a:bodyPr/>
        <a:lstStyle/>
        <a:p>
          <a:endParaRPr lang="en-US"/>
        </a:p>
      </dgm:t>
    </dgm:pt>
    <dgm:pt modelId="{6CC55319-A1BB-4646-BD9E-0227251B4132}" type="pres">
      <dgm:prSet presAssocID="{D979E592-5F84-49AC-AE22-C03E18896A8F}" presName="Name0" presStyleCnt="0">
        <dgm:presLayoutVars>
          <dgm:chMax val="7"/>
          <dgm:resizeHandles val="exact"/>
        </dgm:presLayoutVars>
      </dgm:prSet>
      <dgm:spPr/>
    </dgm:pt>
    <dgm:pt modelId="{CCA5AEFE-A6B6-4504-B221-C7F747FCA365}" type="pres">
      <dgm:prSet presAssocID="{D979E592-5F84-49AC-AE22-C03E18896A8F}" presName="comp1" presStyleCnt="0"/>
      <dgm:spPr/>
    </dgm:pt>
    <dgm:pt modelId="{F722B9C4-047B-4C57-9497-DCEDAB3DC1E1}" type="pres">
      <dgm:prSet presAssocID="{D979E592-5F84-49AC-AE22-C03E18896A8F}" presName="circle1" presStyleLbl="node1" presStyleIdx="0" presStyleCnt="4"/>
      <dgm:spPr/>
    </dgm:pt>
    <dgm:pt modelId="{2B0D8ACD-53A3-46EB-9254-AD157474D4A6}" type="pres">
      <dgm:prSet presAssocID="{D979E592-5F84-49AC-AE22-C03E18896A8F}" presName="c1text" presStyleLbl="node1" presStyleIdx="0" presStyleCnt="4">
        <dgm:presLayoutVars>
          <dgm:bulletEnabled val="1"/>
        </dgm:presLayoutVars>
      </dgm:prSet>
      <dgm:spPr/>
    </dgm:pt>
    <dgm:pt modelId="{677BE155-1076-4C0F-8998-8529FD7A4D9B}" type="pres">
      <dgm:prSet presAssocID="{D979E592-5F84-49AC-AE22-C03E18896A8F}" presName="comp2" presStyleCnt="0"/>
      <dgm:spPr/>
    </dgm:pt>
    <dgm:pt modelId="{21B727CE-2BF3-46E9-A8D8-AD5C9418ED56}" type="pres">
      <dgm:prSet presAssocID="{D979E592-5F84-49AC-AE22-C03E18896A8F}" presName="circle2" presStyleLbl="node1" presStyleIdx="1" presStyleCnt="4" custLinFactNeighborX="-189"/>
      <dgm:spPr/>
    </dgm:pt>
    <dgm:pt modelId="{CB74D5CE-A83F-4487-A0F1-AE18A8036410}" type="pres">
      <dgm:prSet presAssocID="{D979E592-5F84-49AC-AE22-C03E18896A8F}" presName="c2text" presStyleLbl="node1" presStyleIdx="1" presStyleCnt="4">
        <dgm:presLayoutVars>
          <dgm:bulletEnabled val="1"/>
        </dgm:presLayoutVars>
      </dgm:prSet>
      <dgm:spPr/>
    </dgm:pt>
    <dgm:pt modelId="{3FFD03BD-593E-4BFB-8B27-915C9205DEFF}" type="pres">
      <dgm:prSet presAssocID="{D979E592-5F84-49AC-AE22-C03E18896A8F}" presName="comp3" presStyleCnt="0"/>
      <dgm:spPr/>
    </dgm:pt>
    <dgm:pt modelId="{1CC11EA1-8467-46EF-BA6F-8FD684820C5E}" type="pres">
      <dgm:prSet presAssocID="{D979E592-5F84-49AC-AE22-C03E18896A8F}" presName="circle3" presStyleLbl="node1" presStyleIdx="2" presStyleCnt="4"/>
      <dgm:spPr/>
    </dgm:pt>
    <dgm:pt modelId="{3950EDAF-C9D0-45A5-AB1D-0895AC9458AB}" type="pres">
      <dgm:prSet presAssocID="{D979E592-5F84-49AC-AE22-C03E18896A8F}" presName="c3text" presStyleLbl="node1" presStyleIdx="2" presStyleCnt="4">
        <dgm:presLayoutVars>
          <dgm:bulletEnabled val="1"/>
        </dgm:presLayoutVars>
      </dgm:prSet>
      <dgm:spPr/>
    </dgm:pt>
    <dgm:pt modelId="{C1A0978B-DBDE-43FA-9595-AB5A7A48122D}" type="pres">
      <dgm:prSet presAssocID="{D979E592-5F84-49AC-AE22-C03E18896A8F}" presName="comp4" presStyleCnt="0"/>
      <dgm:spPr/>
    </dgm:pt>
    <dgm:pt modelId="{5FBD9E7E-5D00-4ECB-A5D3-692AD6046C53}" type="pres">
      <dgm:prSet presAssocID="{D979E592-5F84-49AC-AE22-C03E18896A8F}" presName="circle4" presStyleLbl="node1" presStyleIdx="3" presStyleCnt="4"/>
      <dgm:spPr/>
    </dgm:pt>
    <dgm:pt modelId="{E0B47DC3-FD89-4309-9885-25A78B372C7F}" type="pres">
      <dgm:prSet presAssocID="{D979E592-5F84-49AC-AE22-C03E18896A8F}" presName="c4text" presStyleLbl="node1" presStyleIdx="3" presStyleCnt="4">
        <dgm:presLayoutVars>
          <dgm:bulletEnabled val="1"/>
        </dgm:presLayoutVars>
      </dgm:prSet>
      <dgm:spPr/>
    </dgm:pt>
  </dgm:ptLst>
  <dgm:cxnLst>
    <dgm:cxn modelId="{79507315-6505-4275-81C8-673245C0E44E}" type="presOf" srcId="{08A05FE4-B1F9-40F7-8101-0DB6AE0B7AEA}" destId="{2B0D8ACD-53A3-46EB-9254-AD157474D4A6}" srcOrd="1" destOrd="0" presId="urn:microsoft.com/office/officeart/2005/8/layout/venn2"/>
    <dgm:cxn modelId="{9BCC3D23-F42F-4088-9653-B156C339AC79}" type="presOf" srcId="{83E1EDCB-5BD6-465B-82F8-E63637E16F7A}" destId="{21B727CE-2BF3-46E9-A8D8-AD5C9418ED56}" srcOrd="0" destOrd="0" presId="urn:microsoft.com/office/officeart/2005/8/layout/venn2"/>
    <dgm:cxn modelId="{D8604B25-C3CC-40A8-BC2E-88DBEBF77F61}" type="presOf" srcId="{D979E592-5F84-49AC-AE22-C03E18896A8F}" destId="{6CC55319-A1BB-4646-BD9E-0227251B4132}" srcOrd="0" destOrd="0" presId="urn:microsoft.com/office/officeart/2005/8/layout/venn2"/>
    <dgm:cxn modelId="{6E56DF39-FA88-450C-A5CC-5336E50E5E82}" srcId="{D979E592-5F84-49AC-AE22-C03E18896A8F}" destId="{921C5571-EC42-4110-8BD0-71A4FC237734}" srcOrd="3" destOrd="0" parTransId="{B91D1ACE-1391-4F54-B0C2-03CA74B49A6F}" sibTransId="{33C8432A-283F-4A39-B9AC-62A1400CF6F6}"/>
    <dgm:cxn modelId="{F404815B-DAF0-432B-A785-61B0884AA9DA}" type="presOf" srcId="{5AE4E6B3-319C-4A0C-8DF3-56BEC8F72646}" destId="{3950EDAF-C9D0-45A5-AB1D-0895AC9458AB}" srcOrd="1" destOrd="0" presId="urn:microsoft.com/office/officeart/2005/8/layout/venn2"/>
    <dgm:cxn modelId="{8F63915F-559D-4A10-B8BF-FA1055567846}" type="presOf" srcId="{5AE4E6B3-319C-4A0C-8DF3-56BEC8F72646}" destId="{1CC11EA1-8467-46EF-BA6F-8FD684820C5E}" srcOrd="0" destOrd="0" presId="urn:microsoft.com/office/officeart/2005/8/layout/venn2"/>
    <dgm:cxn modelId="{7FBC4866-9079-4A61-8F31-6723FC0B5139}" type="presOf" srcId="{921C5571-EC42-4110-8BD0-71A4FC237734}" destId="{5FBD9E7E-5D00-4ECB-A5D3-692AD6046C53}" srcOrd="0" destOrd="0" presId="urn:microsoft.com/office/officeart/2005/8/layout/venn2"/>
    <dgm:cxn modelId="{7A59F76D-4C2A-4E41-9BF1-AF8C822503BD}" type="presOf" srcId="{83E1EDCB-5BD6-465B-82F8-E63637E16F7A}" destId="{CB74D5CE-A83F-4487-A0F1-AE18A8036410}" srcOrd="1" destOrd="0" presId="urn:microsoft.com/office/officeart/2005/8/layout/venn2"/>
    <dgm:cxn modelId="{20E91D74-F549-41CF-8E40-D97A4C3FED5F}" srcId="{D979E592-5F84-49AC-AE22-C03E18896A8F}" destId="{08A05FE4-B1F9-40F7-8101-0DB6AE0B7AEA}" srcOrd="0" destOrd="0" parTransId="{736B6302-C569-4332-8188-139E736943EB}" sibTransId="{FBFE8C86-C5C9-4C15-806E-1721229BE6C6}"/>
    <dgm:cxn modelId="{6FCD2C7F-0F74-49A1-A6F4-D192E1C687A0}" srcId="{D979E592-5F84-49AC-AE22-C03E18896A8F}" destId="{5AE4E6B3-319C-4A0C-8DF3-56BEC8F72646}" srcOrd="2" destOrd="0" parTransId="{4ADED7F9-47E4-4BEE-8EF6-B047075FF576}" sibTransId="{DEBEF89D-07BB-4D9E-BA75-BD0344942D45}"/>
    <dgm:cxn modelId="{C3F782C1-556E-4DD1-AF64-9466E3C7E658}" type="presOf" srcId="{08A05FE4-B1F9-40F7-8101-0DB6AE0B7AEA}" destId="{F722B9C4-047B-4C57-9497-DCEDAB3DC1E1}" srcOrd="0" destOrd="0" presId="urn:microsoft.com/office/officeart/2005/8/layout/venn2"/>
    <dgm:cxn modelId="{FEA02AFE-C7E6-4836-ADDE-C8F63EEF9FDD}" srcId="{D979E592-5F84-49AC-AE22-C03E18896A8F}" destId="{83E1EDCB-5BD6-465B-82F8-E63637E16F7A}" srcOrd="1" destOrd="0" parTransId="{F80A45C7-732B-47C1-8777-1ACAB8C2FF9B}" sibTransId="{DD83237D-39AB-4C6D-9B78-55887926C687}"/>
    <dgm:cxn modelId="{7472D1FE-5E1E-4AC7-8C1D-85DBDAD4EB16}" type="presOf" srcId="{921C5571-EC42-4110-8BD0-71A4FC237734}" destId="{E0B47DC3-FD89-4309-9885-25A78B372C7F}" srcOrd="1" destOrd="0" presId="urn:microsoft.com/office/officeart/2005/8/layout/venn2"/>
    <dgm:cxn modelId="{F256D3D7-ABA1-4ED7-8B85-5565C7CCA52F}" type="presParOf" srcId="{6CC55319-A1BB-4646-BD9E-0227251B4132}" destId="{CCA5AEFE-A6B6-4504-B221-C7F747FCA365}" srcOrd="0" destOrd="0" presId="urn:microsoft.com/office/officeart/2005/8/layout/venn2"/>
    <dgm:cxn modelId="{C3D5D148-6E14-47D1-B297-ABB4F094EEE3}" type="presParOf" srcId="{CCA5AEFE-A6B6-4504-B221-C7F747FCA365}" destId="{F722B9C4-047B-4C57-9497-DCEDAB3DC1E1}" srcOrd="0" destOrd="0" presId="urn:microsoft.com/office/officeart/2005/8/layout/venn2"/>
    <dgm:cxn modelId="{8FB588C6-C4FA-4157-A4FA-54EFE2FC248A}" type="presParOf" srcId="{CCA5AEFE-A6B6-4504-B221-C7F747FCA365}" destId="{2B0D8ACD-53A3-46EB-9254-AD157474D4A6}" srcOrd="1" destOrd="0" presId="urn:microsoft.com/office/officeart/2005/8/layout/venn2"/>
    <dgm:cxn modelId="{6FFA9EA0-7EF6-40B1-A11E-1E7C2958A9DA}" type="presParOf" srcId="{6CC55319-A1BB-4646-BD9E-0227251B4132}" destId="{677BE155-1076-4C0F-8998-8529FD7A4D9B}" srcOrd="1" destOrd="0" presId="urn:microsoft.com/office/officeart/2005/8/layout/venn2"/>
    <dgm:cxn modelId="{1D2C03AD-E9CA-4CE2-B5B7-59E027C340E9}" type="presParOf" srcId="{677BE155-1076-4C0F-8998-8529FD7A4D9B}" destId="{21B727CE-2BF3-46E9-A8D8-AD5C9418ED56}" srcOrd="0" destOrd="0" presId="urn:microsoft.com/office/officeart/2005/8/layout/venn2"/>
    <dgm:cxn modelId="{16FB65E5-4D5A-4FB5-B5C3-AA475321674F}" type="presParOf" srcId="{677BE155-1076-4C0F-8998-8529FD7A4D9B}" destId="{CB74D5CE-A83F-4487-A0F1-AE18A8036410}" srcOrd="1" destOrd="0" presId="urn:microsoft.com/office/officeart/2005/8/layout/venn2"/>
    <dgm:cxn modelId="{F2FC4178-0538-432C-91C2-2C79E49613AF}" type="presParOf" srcId="{6CC55319-A1BB-4646-BD9E-0227251B4132}" destId="{3FFD03BD-593E-4BFB-8B27-915C9205DEFF}" srcOrd="2" destOrd="0" presId="urn:microsoft.com/office/officeart/2005/8/layout/venn2"/>
    <dgm:cxn modelId="{A684D1FA-15E3-45BE-B1AF-CDA332352720}" type="presParOf" srcId="{3FFD03BD-593E-4BFB-8B27-915C9205DEFF}" destId="{1CC11EA1-8467-46EF-BA6F-8FD684820C5E}" srcOrd="0" destOrd="0" presId="urn:microsoft.com/office/officeart/2005/8/layout/venn2"/>
    <dgm:cxn modelId="{5DBB4CE7-A902-4AAF-B7F5-4566F84D0333}" type="presParOf" srcId="{3FFD03BD-593E-4BFB-8B27-915C9205DEFF}" destId="{3950EDAF-C9D0-45A5-AB1D-0895AC9458AB}" srcOrd="1" destOrd="0" presId="urn:microsoft.com/office/officeart/2005/8/layout/venn2"/>
    <dgm:cxn modelId="{29AA1AAD-D540-4E3D-9925-109AC203983A}" type="presParOf" srcId="{6CC55319-A1BB-4646-BD9E-0227251B4132}" destId="{C1A0978B-DBDE-43FA-9595-AB5A7A48122D}" srcOrd="3" destOrd="0" presId="urn:microsoft.com/office/officeart/2005/8/layout/venn2"/>
    <dgm:cxn modelId="{17981055-E00D-48AF-AB8B-2D96CE275637}" type="presParOf" srcId="{C1A0978B-DBDE-43FA-9595-AB5A7A48122D}" destId="{5FBD9E7E-5D00-4ECB-A5D3-692AD6046C53}" srcOrd="0" destOrd="0" presId="urn:microsoft.com/office/officeart/2005/8/layout/venn2"/>
    <dgm:cxn modelId="{CD63291A-054A-4E16-9D86-BB2881E9D1BA}" type="presParOf" srcId="{C1A0978B-DBDE-43FA-9595-AB5A7A48122D}" destId="{E0B47DC3-FD89-4309-9885-25A78B372C7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2EAD0-0354-4F52-9A81-CFC26F6DB194}">
      <dsp:nvSpPr>
        <dsp:cNvPr id="0" name=""/>
        <dsp:cNvSpPr/>
      </dsp:nvSpPr>
      <dsp:spPr>
        <a:xfrm>
          <a:off x="1404442" y="2975290"/>
          <a:ext cx="368521" cy="1130131"/>
        </a:xfrm>
        <a:custGeom>
          <a:avLst/>
          <a:gdLst/>
          <a:ahLst/>
          <a:cxnLst/>
          <a:rect l="0" t="0" r="0" b="0"/>
          <a:pathLst>
            <a:path>
              <a:moveTo>
                <a:pt x="0" y="0"/>
              </a:moveTo>
              <a:lnTo>
                <a:pt x="0" y="1130131"/>
              </a:lnTo>
              <a:lnTo>
                <a:pt x="368521" y="1130131"/>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96EA25-7079-4D10-ADF7-F4E46716400C}">
      <dsp:nvSpPr>
        <dsp:cNvPr id="0" name=""/>
        <dsp:cNvSpPr/>
      </dsp:nvSpPr>
      <dsp:spPr>
        <a:xfrm>
          <a:off x="2341445" y="1230956"/>
          <a:ext cx="91440" cy="515929"/>
        </a:xfrm>
        <a:custGeom>
          <a:avLst/>
          <a:gdLst/>
          <a:ahLst/>
          <a:cxnLst/>
          <a:rect l="0" t="0" r="0" b="0"/>
          <a:pathLst>
            <a:path>
              <a:moveTo>
                <a:pt x="45720" y="0"/>
              </a:moveTo>
              <a:lnTo>
                <a:pt x="45720" y="51592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372CCF-8FF9-48B1-A825-3C54B4894ACE}">
      <dsp:nvSpPr>
        <dsp:cNvPr id="0" name=""/>
        <dsp:cNvSpPr/>
      </dsp:nvSpPr>
      <dsp:spPr>
        <a:xfrm>
          <a:off x="1158761" y="2552"/>
          <a:ext cx="2456807" cy="1228403"/>
        </a:xfrm>
        <a:prstGeom prst="rect">
          <a:avLst/>
        </a:prstGeom>
        <a:solidFill>
          <a:srgbClr val="00206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0043"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Statute</a:t>
          </a:r>
        </a:p>
      </dsp:txBody>
      <dsp:txXfrm>
        <a:off x="1158761" y="2552"/>
        <a:ext cx="2456807" cy="1228403"/>
      </dsp:txXfrm>
    </dsp:sp>
    <dsp:sp modelId="{88907BA8-5520-4A56-804C-8497FD28F070}">
      <dsp:nvSpPr>
        <dsp:cNvPr id="0" name=""/>
        <dsp:cNvSpPr/>
      </dsp:nvSpPr>
      <dsp:spPr>
        <a:xfrm>
          <a:off x="1281601" y="125393"/>
          <a:ext cx="737042" cy="982723"/>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9000" r="-69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2B3DE6-10C7-402D-A4C7-1AA32AB4CCBF}">
      <dsp:nvSpPr>
        <dsp:cNvPr id="0" name=""/>
        <dsp:cNvSpPr/>
      </dsp:nvSpPr>
      <dsp:spPr>
        <a:xfrm>
          <a:off x="1158761" y="1746886"/>
          <a:ext cx="2456807" cy="1228403"/>
        </a:xfrm>
        <a:prstGeom prst="rect">
          <a:avLst/>
        </a:prstGeom>
        <a:solidFill>
          <a:srgbClr val="0070C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0043"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Regulations</a:t>
          </a:r>
        </a:p>
      </dsp:txBody>
      <dsp:txXfrm>
        <a:off x="1158761" y="1746886"/>
        <a:ext cx="2456807" cy="1228403"/>
      </dsp:txXfrm>
    </dsp:sp>
    <dsp:sp modelId="{627664E8-0EEE-44FC-86C0-6D9CC318E38C}">
      <dsp:nvSpPr>
        <dsp:cNvPr id="0" name=""/>
        <dsp:cNvSpPr/>
      </dsp:nvSpPr>
      <dsp:spPr>
        <a:xfrm>
          <a:off x="1285124" y="1869726"/>
          <a:ext cx="729996" cy="982723"/>
        </a:xfrm>
        <a:prstGeom prst="rect">
          <a:avLst/>
        </a:prstGeom>
        <a:blipFill>
          <a:blip xmlns:r="http://schemas.openxmlformats.org/officeDocument/2006/relationships" r:embed="rId3"/>
          <a:srcRect/>
          <a:stretch>
            <a:fillRect l="-17000" r="-17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4A672D-D503-4830-8263-5A72BDA37464}">
      <dsp:nvSpPr>
        <dsp:cNvPr id="0" name=""/>
        <dsp:cNvSpPr/>
      </dsp:nvSpPr>
      <dsp:spPr>
        <a:xfrm>
          <a:off x="1772963" y="3491220"/>
          <a:ext cx="2456807" cy="1228403"/>
        </a:xfrm>
        <a:prstGeom prst="rect">
          <a:avLst/>
        </a:prstGeom>
        <a:solidFill>
          <a:srgbClr val="00B0F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0043"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Guidance and Policy</a:t>
          </a:r>
        </a:p>
      </dsp:txBody>
      <dsp:txXfrm>
        <a:off x="1772963" y="3491220"/>
        <a:ext cx="2456807" cy="1228403"/>
      </dsp:txXfrm>
    </dsp:sp>
    <dsp:sp modelId="{947A3B84-DB6D-4027-A47F-A486146B3564}">
      <dsp:nvSpPr>
        <dsp:cNvPr id="0" name=""/>
        <dsp:cNvSpPr/>
      </dsp:nvSpPr>
      <dsp:spPr>
        <a:xfrm>
          <a:off x="1895803" y="3614060"/>
          <a:ext cx="737042" cy="982723"/>
        </a:xfrm>
        <a:prstGeom prst="rect">
          <a:avLst/>
        </a:prstGeom>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t="-4000" b="-4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2B9C4-047B-4C57-9497-DCEDAB3DC1E1}">
      <dsp:nvSpPr>
        <dsp:cNvPr id="0" name=""/>
        <dsp:cNvSpPr/>
      </dsp:nvSpPr>
      <dsp:spPr>
        <a:xfrm>
          <a:off x="2599741" y="0"/>
          <a:ext cx="4625873" cy="4625873"/>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574</a:t>
          </a:r>
        </a:p>
      </dsp:txBody>
      <dsp:txXfrm>
        <a:off x="4265980" y="231293"/>
        <a:ext cx="1293394" cy="693880"/>
      </dsp:txXfrm>
    </dsp:sp>
    <dsp:sp modelId="{21B727CE-2BF3-46E9-A8D8-AD5C9418ED56}">
      <dsp:nvSpPr>
        <dsp:cNvPr id="0" name=""/>
        <dsp:cNvSpPr/>
      </dsp:nvSpPr>
      <dsp:spPr>
        <a:xfrm>
          <a:off x="3055333" y="925174"/>
          <a:ext cx="3700698" cy="3700698"/>
        </a:xfrm>
        <a:prstGeom prst="ellipse">
          <a:avLst/>
        </a:prstGeom>
        <a:solidFill>
          <a:schemeClr val="accent4">
            <a:hueOff val="-3433092"/>
            <a:satOff val="23096"/>
            <a:lumOff val="-11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 300+</a:t>
          </a:r>
        </a:p>
      </dsp:txBody>
      <dsp:txXfrm>
        <a:off x="4258986" y="1147216"/>
        <a:ext cx="1293394" cy="666125"/>
      </dsp:txXfrm>
    </dsp:sp>
    <dsp:sp modelId="{1CC11EA1-8467-46EF-BA6F-8FD684820C5E}">
      <dsp:nvSpPr>
        <dsp:cNvPr id="0" name=""/>
        <dsp:cNvSpPr/>
      </dsp:nvSpPr>
      <dsp:spPr>
        <a:xfrm>
          <a:off x="3524915" y="1850349"/>
          <a:ext cx="2775523" cy="2775523"/>
        </a:xfrm>
        <a:prstGeom prst="ellipse">
          <a:avLst/>
        </a:prstGeom>
        <a:solidFill>
          <a:schemeClr val="accent4">
            <a:hueOff val="-6866184"/>
            <a:satOff val="46191"/>
            <a:lumOff val="-222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64</a:t>
          </a:r>
        </a:p>
      </dsp:txBody>
      <dsp:txXfrm>
        <a:off x="4265980" y="2058513"/>
        <a:ext cx="1293394" cy="624492"/>
      </dsp:txXfrm>
    </dsp:sp>
    <dsp:sp modelId="{5FBD9E7E-5D00-4ECB-A5D3-692AD6046C53}">
      <dsp:nvSpPr>
        <dsp:cNvPr id="0" name=""/>
        <dsp:cNvSpPr/>
      </dsp:nvSpPr>
      <dsp:spPr>
        <a:xfrm>
          <a:off x="3987502" y="2775523"/>
          <a:ext cx="1850349" cy="1850349"/>
        </a:xfrm>
        <a:prstGeom prst="ellipse">
          <a:avLst/>
        </a:prstGeom>
        <a:solidFill>
          <a:schemeClr val="accent4">
            <a:hueOff val="-10299276"/>
            <a:satOff val="69287"/>
            <a:lumOff val="-333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45</a:t>
          </a:r>
        </a:p>
      </dsp:txBody>
      <dsp:txXfrm>
        <a:off x="4258480" y="3238111"/>
        <a:ext cx="1308394" cy="925174"/>
      </dsp:txXfrm>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7A5DF6-E87F-4861-B19A-FAB8FAB93E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69FFD5-DA95-4D36-950D-E791B8CAB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370604-9BD0-4CDF-BECE-A2B377547462}" type="datetimeFigureOut">
              <a:rPr lang="en-US" smtClean="0"/>
              <a:t>2/1/2021</a:t>
            </a:fld>
            <a:endParaRPr lang="en-US"/>
          </a:p>
        </p:txBody>
      </p:sp>
      <p:sp>
        <p:nvSpPr>
          <p:cNvPr id="4" name="Footer Placeholder 3">
            <a:extLst>
              <a:ext uri="{FF2B5EF4-FFF2-40B4-BE49-F238E27FC236}">
                <a16:creationId xmlns:a16="http://schemas.microsoft.com/office/drawing/2014/main" id="{D55702D5-DD2B-459F-8A6B-763ED5110B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8C99606-4CF9-4AD3-9E1B-75189429A9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2A3C77-DFD9-4EA5-865D-D91F8B902D29}" type="slidenum">
              <a:rPr lang="en-US" smtClean="0"/>
              <a:t>‹#›</a:t>
            </a:fld>
            <a:endParaRPr lang="en-US"/>
          </a:p>
        </p:txBody>
      </p:sp>
    </p:spTree>
    <p:extLst>
      <p:ext uri="{BB962C8B-B14F-4D97-AF65-F5344CB8AC3E}">
        <p14:creationId xmlns:p14="http://schemas.microsoft.com/office/powerpoint/2010/main" val="3931376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2AA49-B630-4FD5-8AB5-E725674E8F54}"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393B9-4AFC-4344-9060-051C38BBC77E}" type="slidenum">
              <a:rPr lang="en-US" smtClean="0"/>
              <a:t>‹#›</a:t>
            </a:fld>
            <a:endParaRPr lang="en-US"/>
          </a:p>
        </p:txBody>
      </p:sp>
    </p:spTree>
    <p:extLst>
      <p:ext uri="{BB962C8B-B14F-4D97-AF65-F5344CB8AC3E}">
        <p14:creationId xmlns:p14="http://schemas.microsoft.com/office/powerpoint/2010/main" val="2181917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pa.gov/wqs-tech/epa-actions-tribal-water-quality-standards-and-contac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goal is to introduce Water Quality Standards assuming </a:t>
            </a:r>
            <a:r>
              <a:rPr lang="en-US" b="0" dirty="0">
                <a:solidFill>
                  <a:srgbClr val="0070C0"/>
                </a:solidFill>
              </a:rPr>
              <a:t>the people in </a:t>
            </a:r>
            <a:r>
              <a:rPr lang="en-US" dirty="0"/>
              <a:t>my audience are currently or will be working with tribes in the WQS program, but are new to it, or new to some parts of it. I’m assuming I’m starting from the beginning, like a 101 level. I’m not going to get into a lot of detail or into case specific situations.</a:t>
            </a:r>
          </a:p>
          <a:p>
            <a:endParaRPr lang="en-US" dirty="0"/>
          </a:p>
          <a:p>
            <a:r>
              <a:rPr lang="en-US" dirty="0"/>
              <a:t>I have included some blank slides where I and my colleagues can answer questions from the chat boxes every 10-15 minutes at natural break points. We can do a question or two at those points. Then we will also have time at the end for more. We can answer basic questions but if you have detailed or advanced or case specific questions, I suggest you save those for your EPA regional WQS coordinators.</a:t>
            </a:r>
          </a:p>
          <a:p>
            <a:endParaRPr lang="en-US" dirty="0"/>
          </a:p>
        </p:txBody>
      </p:sp>
      <p:sp>
        <p:nvSpPr>
          <p:cNvPr id="4" name="Slide Number Placeholder 3"/>
          <p:cNvSpPr>
            <a:spLocks noGrp="1"/>
          </p:cNvSpPr>
          <p:nvPr>
            <p:ph type="sldNum" sz="quarter" idx="5"/>
          </p:nvPr>
        </p:nvSpPr>
        <p:spPr/>
        <p:txBody>
          <a:bodyPr/>
          <a:lstStyle/>
          <a:p>
            <a:fld id="{EA4393B9-4AFC-4344-9060-051C38BBC77E}" type="slidenum">
              <a:rPr lang="en-US" smtClean="0"/>
              <a:t>1</a:t>
            </a:fld>
            <a:endParaRPr lang="en-US"/>
          </a:p>
        </p:txBody>
      </p:sp>
    </p:spTree>
    <p:extLst>
      <p:ext uri="{BB962C8B-B14F-4D97-AF65-F5344CB8AC3E}">
        <p14:creationId xmlns:p14="http://schemas.microsoft.com/office/powerpoint/2010/main" val="367887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t>The Clean Water Act is a law, or a statute, passed by Congress, that imposes requirements. It </a:t>
            </a:r>
            <a:r>
              <a:rPr lang="en-US" sz="1200" baseline="0" dirty="0"/>
              <a:t>is the umbrella – everything that EPA requires in its regulations under the Clean Water Act must derive from the Law.</a:t>
            </a:r>
          </a:p>
          <a:p>
            <a:pPr eaLnBrk="1" hangingPunct="1"/>
            <a:endParaRPr lang="en-US" sz="1200" baseline="0" dirty="0"/>
          </a:p>
          <a:p>
            <a:pPr eaLnBrk="1" hangingPunct="1"/>
            <a:r>
              <a:rPr lang="en-US" sz="1200" baseline="0" dirty="0"/>
              <a:t>A statute or Law is enacted by Congress (the legislative branch).  It’s a “must”.  Statutes are typically signed by the President, but in some cases (such as the Clean Water Act amendments of 1972), if the President vetoes a statute, Congress has been able to get enough votes to override the veto for it to become a law.</a:t>
            </a:r>
          </a:p>
          <a:p>
            <a:pPr eaLnBrk="1" hangingPunct="1"/>
            <a:endParaRPr lang="en-US" sz="1200" baseline="0" dirty="0"/>
          </a:p>
          <a:p>
            <a:pPr eaLnBrk="1" hangingPunct="1"/>
            <a:r>
              <a:rPr lang="en-US" sz="1200" baseline="0" dirty="0"/>
              <a:t>Regulations under the Clean Water Act are promulgated by EPA (an executive branch agency).  They are also “musts,” and they implement the law. This presentation will go over many different regulations written and administered by EPA that are designed to implement the Clean Water Act. We will start by talking about Water Quality Standards (or WQS), and will also talk about National Pollutant Discharge Elimination System (or NPDES) permits and total maximum daily loads (TMDL) as well as other implementation programs.</a:t>
            </a:r>
          </a:p>
          <a:p>
            <a:pPr eaLnBrk="1" hangingPunct="1"/>
            <a:endParaRPr lang="en-US" sz="1200" baseline="0" dirty="0"/>
          </a:p>
          <a:p>
            <a:pPr eaLnBrk="1" hangingPunct="1"/>
            <a:r>
              <a:rPr lang="en-US" sz="1200" baseline="0" dirty="0"/>
              <a:t>To develop and promulgate regulations, agencies use a process called “notice and comment rulemaking” which is itself governed by law (the Administrative Procedures Act). These regulations provide detail on the Clean Water Act requirements, but often EPA also publishes guidance and policy documents that provide more detail to assist states and authorized tribes in implementation.</a:t>
            </a:r>
            <a:r>
              <a:rPr lang="en-US" sz="1200" dirty="0"/>
              <a:t> EPA’s guidance and policy are different. They are the EPA’s recommendations on how to implement regulations. They do not, and should not, create a “binding norm,” and cannot limit the Agency’s action in a particular instance. Guidance and policy are not basis for disapproval of water quality standards. EPA can’t use guidance as “proxy rulemaking.” Guidance and policy are</a:t>
            </a:r>
            <a:r>
              <a:rPr lang="en-US" sz="1200" baseline="0" dirty="0"/>
              <a:t> a “should”, not a “must”.  Examples of guidance and policy in water quality standards are in the Water Quality Standards Handbook.</a:t>
            </a:r>
          </a:p>
          <a:p>
            <a:pPr eaLnBrk="1" hangingPunct="1"/>
            <a:endParaRPr lang="en-US" sz="1200" dirty="0"/>
          </a:p>
          <a:p>
            <a:pPr eaLnBrk="1" hangingPunct="1"/>
            <a:r>
              <a:rPr lang="en-US" sz="1200" dirty="0"/>
              <a:t>To summarize, laws are the overarching framework of requirements, regulations are more specific requirements that “flesh out” the laws, and guidance and policy are recommendations to help facilitate the implementation of laws and regulations. </a:t>
            </a:r>
            <a:r>
              <a:rPr lang="en-US" sz="1200" baseline="0" dirty="0"/>
              <a:t>Guidance and/or policy are made by EPA to help states and authorized tribes follow the regulations and/or law.  </a:t>
            </a:r>
          </a:p>
          <a:p>
            <a:pPr eaLnBrk="1" hangingPunct="1"/>
            <a:endParaRPr lang="en-US" sz="1200" baseline="0" dirty="0"/>
          </a:p>
          <a:p>
            <a:pPr eaLnBrk="1" hangingPunct="1"/>
            <a:r>
              <a:rPr lang="en-US" sz="1200" baseline="0" dirty="0"/>
              <a:t>Let’s look more closely at each of these elements in the hierarchy, starting with the basics of the Clean Water Act.</a:t>
            </a:r>
          </a:p>
          <a:p>
            <a:pPr eaLnBrk="1" hangingPunct="1"/>
            <a:endParaRPr lang="en-US" baseline="0" dirty="0">
              <a:latin typeface="Times" pitchFamily="18" charset="0"/>
            </a:endParaRPr>
          </a:p>
        </p:txBody>
      </p:sp>
      <p:sp>
        <p:nvSpPr>
          <p:cNvPr id="4" name="Slide Number Placeholder 3"/>
          <p:cNvSpPr>
            <a:spLocks noGrp="1"/>
          </p:cNvSpPr>
          <p:nvPr>
            <p:ph type="sldNum" sz="quarter" idx="10"/>
          </p:nvPr>
        </p:nvSpPr>
        <p:spPr/>
        <p:txBody>
          <a:bodyPr/>
          <a:lstStyle/>
          <a:p>
            <a:fld id="{084F023A-E6A0-4D59-B97A-1FACB063ACD6}" type="slidenum">
              <a:rPr lang="en-US" smtClean="0"/>
              <a:t>10</a:t>
            </a:fld>
            <a:endParaRPr lang="en-US"/>
          </a:p>
        </p:txBody>
      </p:sp>
    </p:spTree>
    <p:extLst>
      <p:ext uri="{BB962C8B-B14F-4D97-AF65-F5344CB8AC3E}">
        <p14:creationId xmlns:p14="http://schemas.microsoft.com/office/powerpoint/2010/main" val="4113190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2"/>
          <p:cNvSpPr>
            <a:spLocks noGrp="1" noRot="1" noChangeAspect="1" noChangeArrowheads="1" noTextEdit="1"/>
          </p:cNvSpPr>
          <p:nvPr>
            <p:ph type="sldImg"/>
          </p:nvPr>
        </p:nvSpPr>
        <p:spPr>
          <a:ln/>
        </p:spPr>
      </p:sp>
      <p:sp>
        <p:nvSpPr>
          <p:cNvPr id="92166" name="Rectangle 3"/>
          <p:cNvSpPr>
            <a:spLocks noGrp="1" noChangeArrowheads="1"/>
          </p:cNvSpPr>
          <p:nvPr>
            <p:ph type="body" idx="1"/>
          </p:nvPr>
        </p:nvSpPr>
        <p:spPr>
          <a:xfrm>
            <a:off x="665481" y="4637248"/>
            <a:ext cx="6146800" cy="4390549"/>
          </a:xfrm>
          <a:noFill/>
        </p:spPr>
        <p:txBody>
          <a:bodyPr lIns="96636" tIns="48317" rIns="96636" bIns="48317"/>
          <a:lstStyle/>
          <a:p>
            <a:r>
              <a:rPr lang="en-US" sz="1200" b="0" i="0" u="none" strike="noStrike" kern="1200" baseline="0" dirty="0">
                <a:solidFill>
                  <a:schemeClr val="tx1"/>
                </a:solidFill>
                <a:latin typeface="+mn-lt"/>
                <a:ea typeface="+mn-ea"/>
                <a:cs typeface="+mn-cs"/>
              </a:rPr>
              <a:t>In the Clean Water Act (CWA), Congress tells us that the objective of this Act is to restore and maintain the chemical, physical, and biological integrity of the Nation's waters. That’s a great objective, and ultimately what water quality standards are all about, but it’s a little hard to wrap a water quality management program around that broad-brush objective.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Fortunately, the CWA Section 101 (a) (2) provided some more nuance to that, and established that “it is the national goal that wherever attainable, an interim goal of water quality which provides for the protection and propagation of fish, shellfish, and wildlife and provides for recreation in and on the water be achieved by July 1, 1983.”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will hear these phrases and these section numbers many times in your work in the WQS program, so if you haven’t memorized them already, I promise you will eventually!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EPA’s WQS regulation provides further detail on what the Clean Water Act interim goal means, and how authorized tribes’ WQS programs aim for the interim goal and ultimately to the main objective of restoration and maintenance of the integrity of the nation’s waters.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will get more into EPA’s Water Quality Standards regulation shortly, as it is at the core of the implementing regulations for the Act.</a:t>
            </a:r>
          </a:p>
        </p:txBody>
      </p:sp>
      <p:sp>
        <p:nvSpPr>
          <p:cNvPr id="7" name="Footer Placeholder 6"/>
          <p:cNvSpPr>
            <a:spLocks noGrp="1"/>
          </p:cNvSpPr>
          <p:nvPr>
            <p:ph type="ftr" sz="quarter" idx="11"/>
          </p:nvPr>
        </p:nvSpPr>
        <p:spPr/>
        <p:txBody>
          <a:bodyPr/>
          <a:lstStyle/>
          <a:p>
            <a:pPr>
              <a:defRPr/>
            </a:pPr>
            <a:r>
              <a:rPr lang="en-US" dirty="0">
                <a:solidFill>
                  <a:prstClr val="black"/>
                </a:solidFill>
              </a:rPr>
              <a:t>Overview</a:t>
            </a:r>
          </a:p>
          <a:p>
            <a:pPr>
              <a:defRPr/>
            </a:pPr>
            <a:endParaRPr lang="en-US" dirty="0">
              <a:solidFill>
                <a:prstClr val="black"/>
              </a:solidFill>
            </a:endParaRPr>
          </a:p>
          <a:p>
            <a:pPr>
              <a:defRPr/>
            </a:pPr>
            <a:endParaRPr lang="en-US" dirty="0">
              <a:solidFill>
                <a:prstClr val="black"/>
              </a:solidFill>
            </a:endParaRPr>
          </a:p>
          <a:p>
            <a:pPr>
              <a:defRPr/>
            </a:pPr>
            <a:r>
              <a:rPr lang="en-US" dirty="0">
                <a:solidFill>
                  <a:prstClr val="black"/>
                </a:solidFill>
              </a:rPr>
              <a:t> </a:t>
            </a:r>
          </a:p>
        </p:txBody>
      </p:sp>
      <p:sp>
        <p:nvSpPr>
          <p:cNvPr id="8" name="Header Placeholder 7"/>
          <p:cNvSpPr>
            <a:spLocks noGrp="1"/>
          </p:cNvSpPr>
          <p:nvPr>
            <p:ph type="hdr" sz="quarter" idx="12"/>
          </p:nvPr>
        </p:nvSpPr>
        <p:spPr/>
        <p:txBody>
          <a:bodyPr/>
          <a:lstStyle/>
          <a:p>
            <a:pPr>
              <a:defRPr/>
            </a:pPr>
            <a:r>
              <a:rPr lang="en-US">
                <a:solidFill>
                  <a:prstClr val="black"/>
                </a:solidFill>
              </a:rPr>
              <a:t>WQSA May 2016</a:t>
            </a:r>
            <a:endParaRPr lang="en-US" dirty="0">
              <a:solidFill>
                <a:prstClr val="black"/>
              </a:solidFill>
            </a:endParaRPr>
          </a:p>
        </p:txBody>
      </p:sp>
    </p:spTree>
    <p:extLst>
      <p:ext uri="{BB962C8B-B14F-4D97-AF65-F5344CB8AC3E}">
        <p14:creationId xmlns:p14="http://schemas.microsoft.com/office/powerpoint/2010/main" val="242339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2"/>
          <p:cNvSpPr>
            <a:spLocks noGrp="1" noRot="1" noChangeAspect="1" noChangeArrowheads="1" noTextEdit="1"/>
          </p:cNvSpPr>
          <p:nvPr>
            <p:ph type="sldImg"/>
          </p:nvPr>
        </p:nvSpPr>
        <p:spPr>
          <a:ln/>
        </p:spPr>
      </p:sp>
      <p:sp>
        <p:nvSpPr>
          <p:cNvPr id="118790" name="Rectangle 3"/>
          <p:cNvSpPr>
            <a:spLocks noGrp="1" noChangeArrowheads="1"/>
          </p:cNvSpPr>
          <p:nvPr>
            <p:ph type="body" idx="1"/>
          </p:nvPr>
        </p:nvSpPr>
        <p:spPr>
          <a:xfrm>
            <a:off x="671831" y="4490035"/>
            <a:ext cx="6121118" cy="4251166"/>
          </a:xfrm>
          <a:noFill/>
        </p:spPr>
        <p:txBody>
          <a:bodyPr lIns="93147" tIns="46572" rIns="93147" bIns="46572"/>
          <a:lstStyle/>
          <a:p>
            <a:pPr eaLnBrk="1" hangingPunct="1"/>
            <a:r>
              <a:rPr lang="en-US" sz="1200" b="0" i="0" u="none" strike="noStrike" kern="1200" baseline="0" dirty="0">
                <a:solidFill>
                  <a:schemeClr val="tx1"/>
                </a:solidFill>
                <a:latin typeface="+mn-lt"/>
                <a:ea typeface="+mn-ea"/>
                <a:cs typeface="+mn-cs"/>
              </a:rPr>
              <a:t>Before we get more into how the CWA and its implementation programs protect water quality, we need to know, what waters are we talking about when we talk about waters protected under the Clean Water Act? And beyond that what impacts on waters are we talking about? </a:t>
            </a:r>
          </a:p>
          <a:p>
            <a:pPr eaLnBrk="1" hangingPunct="1"/>
            <a:endParaRPr lang="en-US" sz="1200" b="0" i="0" u="none" strike="noStrike" kern="1200" baseline="0" dirty="0">
              <a:solidFill>
                <a:schemeClr val="tx1"/>
              </a:solidFill>
              <a:latin typeface="+mn-lt"/>
              <a:ea typeface="+mn-ea"/>
              <a:cs typeface="+mn-cs"/>
            </a:endParaRPr>
          </a:p>
          <a:p>
            <a:pPr eaLnBrk="1" hangingPunct="1"/>
            <a:r>
              <a:rPr lang="en-US" dirty="0"/>
              <a:t>The jurisdiction of the CWA is for "waters of the United States.,“ or as the Act refers to them, “navigable waters.”  This definition encompasses a broad range of waters, including rivers, streams, seasonally flowing streams, lakes, natural ponds, wetlands, and marine waters.  Marine waters include estuaries </a:t>
            </a:r>
            <a:r>
              <a:rPr lang="en-US" i="1" dirty="0"/>
              <a:t>(such as bays),</a:t>
            </a:r>
            <a:r>
              <a:rPr lang="en-US" dirty="0"/>
              <a:t> salt marshes, and lagoons and near-shore coastal waters. This slide shows a very broad brush overview, but keep in mind that this is a controversial topic so we won’t go into any more detail today.</a:t>
            </a:r>
          </a:p>
          <a:p>
            <a:pPr eaLnBrk="1" hangingPunct="1"/>
            <a:endParaRPr lang="en-US" dirty="0"/>
          </a:p>
          <a:p>
            <a:pPr eaLnBrk="1" hangingPunct="1"/>
            <a:r>
              <a:rPr lang="en-US" b="0" dirty="0"/>
              <a:t>The definition of "waters of the United States" does not include ground water.  Some tribes may have water quality standards for ground water, but such standards do not fall within the scope of the federally mandated water quality standards program. The Safe Drinking Water Act provides protections for underground sources of drinking water. </a:t>
            </a:r>
          </a:p>
          <a:p>
            <a:pPr eaLnBrk="1" hangingPunct="1"/>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t>Important to keep in mind</a:t>
            </a:r>
            <a:r>
              <a:rPr lang="en-US" b="0" dirty="0"/>
              <a:t>:  </a:t>
            </a:r>
            <a:r>
              <a:rPr lang="en-US" dirty="0"/>
              <a:t>EPA recognizes that a change in jurisdiction resulting from this rule may change the scope of application of the CWA regulatory programs to a particular water, but the longstanding approach that the agencies have taken to implementing and enforcing those programs would remain the same. </a:t>
            </a:r>
            <a:r>
              <a:rPr lang="en-US" sz="1200" kern="1200" dirty="0">
                <a:solidFill>
                  <a:schemeClr val="tx1"/>
                </a:solidFill>
                <a:effectLst/>
                <a:latin typeface="+mn-lt"/>
                <a:ea typeface="+mn-ea"/>
                <a:cs typeface="+mn-cs"/>
              </a:rPr>
              <a:t>EPA-approved water quality standards are applicable for CWA purposes only for those waters that are waters of the United States.  Tribes can continue to adopt WQS for waters that are that not considered WOTUS, with the understanding that EPA would not have an official approval role under CWA Section 303(c).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EPA is the permitting authority for Indian Country under the CWA. If a CWA Section 402 permit is not currently required for a discharge to a water, it is unlikely that this final rule will create a requirement for a new CWA permit. If a Section 402 permit is currently required for a discharge to a water that is no longer jurisdictional under this final rule, that permit may no longer be required; it may still be required if the non-jurisdictional feature conveys a discharge of pollutants from a point source to a water of the United States; or it may still be required but the conditions associated with the permit may need to be modified, subject to applicable anti-backsliding permit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7" name="Footer Placeholder 6"/>
          <p:cNvSpPr>
            <a:spLocks noGrp="1"/>
          </p:cNvSpPr>
          <p:nvPr>
            <p:ph type="ftr" sz="quarter" idx="11"/>
          </p:nvPr>
        </p:nvSpPr>
        <p:spPr/>
        <p:txBody>
          <a:bodyPr/>
          <a:lstStyle/>
          <a:p>
            <a:pPr>
              <a:defRPr/>
            </a:pPr>
            <a:r>
              <a:rPr lang="en-US" dirty="0">
                <a:solidFill>
                  <a:srgbClr val="000000"/>
                </a:solidFill>
              </a:rPr>
              <a:t>Overview </a:t>
            </a: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p:txBody>
      </p:sp>
      <p:sp>
        <p:nvSpPr>
          <p:cNvPr id="8" name="Header Placeholder 7"/>
          <p:cNvSpPr>
            <a:spLocks noGrp="1"/>
          </p:cNvSpPr>
          <p:nvPr>
            <p:ph type="hdr" sz="quarter" idx="12"/>
          </p:nvPr>
        </p:nvSpPr>
        <p:spPr/>
        <p:txBody>
          <a:bodyPr/>
          <a:lstStyle/>
          <a:p>
            <a:pPr>
              <a:defRPr/>
            </a:pPr>
            <a:r>
              <a:rPr lang="en-US">
                <a:solidFill>
                  <a:srgbClr val="000000"/>
                </a:solidFill>
              </a:rPr>
              <a:t>WQSA May 2016</a:t>
            </a:r>
            <a:endParaRPr lang="en-US" dirty="0">
              <a:solidFill>
                <a:srgbClr val="000000"/>
              </a:solidFill>
            </a:endParaRPr>
          </a:p>
        </p:txBody>
      </p:sp>
    </p:spTree>
    <p:extLst>
      <p:ext uri="{BB962C8B-B14F-4D97-AF65-F5344CB8AC3E}">
        <p14:creationId xmlns:p14="http://schemas.microsoft.com/office/powerpoint/2010/main" val="3612406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Here are some key sections of the CWA that outline some of (but not all) the major implementation programs. The first number of the section indicates the title of the Act in which that section is located, so "Section 303" is part of Title 3 of the Act.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Section 101 outlines the major goals as we saw a couple of slides ago.</a:t>
            </a:r>
          </a:p>
          <a:p>
            <a:r>
              <a:rPr lang="en-US" sz="1200" b="0" i="0" u="none" strike="noStrike" kern="1200" baseline="0" dirty="0">
                <a:solidFill>
                  <a:schemeClr val="tx1"/>
                </a:solidFill>
                <a:latin typeface="+mn-lt"/>
                <a:ea typeface="+mn-ea"/>
                <a:cs typeface="+mn-cs"/>
              </a:rPr>
              <a:t>Section 502 has definitions that apply throughout the Act.</a:t>
            </a:r>
          </a:p>
          <a:p>
            <a:r>
              <a:rPr lang="en-US" sz="1200" b="1" i="0" u="none" strike="noStrike" kern="1200" baseline="0" dirty="0">
                <a:solidFill>
                  <a:schemeClr val="tx1"/>
                </a:solidFill>
                <a:latin typeface="+mn-lt"/>
                <a:ea typeface="+mn-ea"/>
                <a:cs typeface="+mn-cs"/>
              </a:rPr>
              <a:t>Section 303 outlines the requirements for water quality standards, and provides the basis for EPA’s WQS regulation at 40 CFR part 131</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Section 402 outlines the requirements for point source permitting under National Pollutant Discharge Elimination System (NPDES), and 301 and 302 are related to developing effluent limits for such permits.</a:t>
            </a:r>
          </a:p>
          <a:p>
            <a:endParaRPr lang="en-US" sz="1200" b="0" i="0" u="none" strike="noStrike" kern="1200" baseline="0" dirty="0">
              <a:solidFill>
                <a:schemeClr val="tx1"/>
              </a:solidFill>
              <a:latin typeface="+mn-lt"/>
              <a:ea typeface="+mn-ea"/>
              <a:cs typeface="+mn-cs"/>
            </a:endParaRPr>
          </a:p>
          <a:p>
            <a:r>
              <a:rPr lang="en-US" dirty="0"/>
              <a:t>Section 319 talks about management for nonpoint source pollution, that is pollution not managed under Clean Water Act permits. It tasks states and authorized tribes to develop management plans and EPA to award grants for that management. The Clean Water Act does not provide direct regulatory authority over nonpoint sources of pollution.</a:t>
            </a:r>
          </a:p>
          <a:p>
            <a:endParaRPr lang="en-US" dirty="0"/>
          </a:p>
          <a:p>
            <a:r>
              <a:rPr lang="en-US" dirty="0"/>
              <a:t>Sections 401, 510 and 518 talk about roles of states and of tribes, which are somewhat different.</a:t>
            </a:r>
          </a:p>
        </p:txBody>
      </p:sp>
      <p:sp>
        <p:nvSpPr>
          <p:cNvPr id="4" name="Slide Number Placeholder 3"/>
          <p:cNvSpPr>
            <a:spLocks noGrp="1"/>
          </p:cNvSpPr>
          <p:nvPr>
            <p:ph type="sldNum" sz="quarter" idx="5"/>
          </p:nvPr>
        </p:nvSpPr>
        <p:spPr/>
        <p:txBody>
          <a:bodyPr/>
          <a:lstStyle/>
          <a:p>
            <a:fld id="{EA4393B9-4AFC-4344-9060-051C38BBC77E}" type="slidenum">
              <a:rPr lang="en-US" smtClean="0"/>
              <a:t>13</a:t>
            </a:fld>
            <a:endParaRPr lang="en-US"/>
          </a:p>
        </p:txBody>
      </p:sp>
    </p:spTree>
    <p:extLst>
      <p:ext uri="{BB962C8B-B14F-4D97-AF65-F5344CB8AC3E}">
        <p14:creationId xmlns:p14="http://schemas.microsoft.com/office/powerpoint/2010/main" val="2701510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2"/>
          <p:cNvSpPr>
            <a:spLocks noGrp="1" noRot="1" noChangeAspect="1" noChangeArrowheads="1" noTextEdit="1"/>
          </p:cNvSpPr>
          <p:nvPr>
            <p:ph type="sldImg"/>
          </p:nvPr>
        </p:nvSpPr>
        <p:spPr>
          <a:ln/>
        </p:spPr>
      </p:sp>
      <p:sp>
        <p:nvSpPr>
          <p:cNvPr id="118790" name="Rectangle 3"/>
          <p:cNvSpPr>
            <a:spLocks noGrp="1" noChangeArrowheads="1"/>
          </p:cNvSpPr>
          <p:nvPr>
            <p:ph type="body" idx="1"/>
          </p:nvPr>
        </p:nvSpPr>
        <p:spPr>
          <a:xfrm>
            <a:off x="597183" y="4490035"/>
            <a:ext cx="5971822" cy="4251166"/>
          </a:xfrm>
          <a:noFill/>
        </p:spPr>
        <p:txBody>
          <a:bodyPr lIns="93147" tIns="46572" rIns="93147" bIns="46572"/>
          <a:lstStyle/>
          <a:p>
            <a:r>
              <a:rPr lang="en-US" sz="1200" dirty="0"/>
              <a:t>The Clean Water Act provides for regulation of activities related to “point source discharges.” The Clean Water Act defines a point source as “any discernible, confined and discrete conveyance, including but not limited to any pipe, ditch, channel, tunnel, conduit, well, discrete fissure, container, rolling stock, concentrated animal feeding operation, or vessel or other floating craft, from which pollutants are or may be discharged.” </a:t>
            </a:r>
          </a:p>
          <a:p>
            <a:endParaRPr lang="en-US" sz="1200" dirty="0"/>
          </a:p>
          <a:p>
            <a:r>
              <a:rPr lang="en-US" sz="1200" dirty="0">
                <a:solidFill>
                  <a:srgbClr val="FF0000"/>
                </a:solidFill>
              </a:rPr>
              <a:t>Some examples of activities that have point source discharges that can affect water quality, and where water quality standards can drive decisions are NPDES permits to discharge pollutants from a point source into Waters of the U.S. This type of discharge, and the NPDES permitting process for it, are discussed in Section 402 of the C</a:t>
            </a:r>
            <a:r>
              <a:rPr lang="en-US" sz="1200" dirty="0"/>
              <a:t>lean Water Act</a:t>
            </a:r>
            <a:r>
              <a:rPr lang="en-US" sz="1200" dirty="0">
                <a:solidFill>
                  <a:srgbClr val="FF0000"/>
                </a:solidFill>
              </a:rPr>
              <a:t>. Remember, point source discharges include discharges from publicly owned treatment works, or “POTWs” for short, industrial wastewater, stormwater runoff through a storm sewer system, and concentrated animal feeding operations (or CAFOs). Permits for operations that may result in discharge of dredged or fill material to Waters of the U.S., and the permitting process for it, are discussed in Section 404 of the C</a:t>
            </a:r>
            <a:r>
              <a:rPr lang="en-US" sz="1200" dirty="0"/>
              <a:t>lean Water Act</a:t>
            </a:r>
            <a:r>
              <a:rPr lang="en-US" sz="1200" dirty="0">
                <a:solidFill>
                  <a:srgbClr val="FF0000"/>
                </a:solidFill>
              </a:rPr>
              <a:t>. Permits or licenses for Federal facilities that may result in discharge to Waters of the U.S. and the certification process for it are discussed in Section 401 of the C</a:t>
            </a:r>
            <a:r>
              <a:rPr lang="en-US" sz="1200" dirty="0"/>
              <a:t>lean Water Act.</a:t>
            </a:r>
            <a:r>
              <a:rPr lang="en-US" sz="1200" dirty="0">
                <a:solidFill>
                  <a:srgbClr val="FF0000"/>
                </a:solidFill>
              </a:rPr>
              <a:t> </a:t>
            </a:r>
          </a:p>
          <a:p>
            <a:endParaRPr lang="en-US" sz="1200" dirty="0"/>
          </a:p>
          <a:p>
            <a:r>
              <a:rPr lang="en-US" sz="1200" dirty="0"/>
              <a:t>Non-point source pollution is any source of water pollution that does not meet the legal definition of “point source” in Clean Water Act Section 402. Essentially, non-point source pollution is something that does not come out of a discrete conveyance like a pipe, channel, etc. </a:t>
            </a:r>
          </a:p>
          <a:p>
            <a:endParaRPr lang="en-US" sz="1200" dirty="0"/>
          </a:p>
          <a:p>
            <a:r>
              <a:rPr lang="en-US" sz="1200" dirty="0"/>
              <a:t>Non-point source pollution often cannot be tied to a single source. It occurs when rainfall, snowmelt, or irrigation runs over land or through the ground, picks up pollutants, and deposits them into rivers, lakes, or the ocean. It is well documented that these pollutants can have harmful effects on drinking water supplies, recreation, fisheries, and wildlife. Though the relative impact from a few non-point sources might be small, the cumulative impact from many non-point sources degrades water quality. </a:t>
            </a:r>
            <a:endParaRPr lang="en-US" sz="1200" b="1" i="1" dirty="0"/>
          </a:p>
          <a:p>
            <a:endParaRPr lang="en-US" sz="1200" b="1" i="1" dirty="0"/>
          </a:p>
          <a:p>
            <a:r>
              <a:rPr lang="en-US" sz="1200" dirty="0"/>
              <a:t>The Act does not regulate non-point sources of pollution. But to address non-point sources, the 1987 amendments to the Clean Water Act established the Section 319 Non-Point Source Management Program. </a:t>
            </a:r>
            <a:endParaRPr lang="en-US" dirty="0"/>
          </a:p>
        </p:txBody>
      </p:sp>
      <p:sp>
        <p:nvSpPr>
          <p:cNvPr id="7" name="Footer Placeholder 6"/>
          <p:cNvSpPr>
            <a:spLocks noGrp="1"/>
          </p:cNvSpPr>
          <p:nvPr>
            <p:ph type="ftr" sz="quarter" idx="11"/>
          </p:nvPr>
        </p:nvSpPr>
        <p:spPr/>
        <p:txBody>
          <a:bodyPr/>
          <a:lstStyle/>
          <a:p>
            <a:pPr>
              <a:defRPr/>
            </a:pPr>
            <a:r>
              <a:rPr lang="en-US" dirty="0">
                <a:solidFill>
                  <a:srgbClr val="000000"/>
                </a:solidFill>
              </a:rPr>
              <a:t>Overview</a:t>
            </a:r>
          </a:p>
          <a:p>
            <a:pPr>
              <a:defRPr/>
            </a:pPr>
            <a:endParaRPr lang="en-US" dirty="0">
              <a:solidFill>
                <a:srgbClr val="000000"/>
              </a:solidFill>
            </a:endParaRPr>
          </a:p>
          <a:p>
            <a:pPr>
              <a:defRPr/>
            </a:pPr>
            <a:endParaRPr lang="en-US" dirty="0">
              <a:solidFill>
                <a:srgbClr val="000000"/>
              </a:solidFill>
            </a:endParaRPr>
          </a:p>
          <a:p>
            <a:pPr>
              <a:defRPr/>
            </a:pPr>
            <a:r>
              <a:rPr lang="en-US" dirty="0">
                <a:solidFill>
                  <a:srgbClr val="000000"/>
                </a:solidFill>
              </a:rPr>
              <a:t> </a:t>
            </a:r>
          </a:p>
        </p:txBody>
      </p:sp>
      <p:sp>
        <p:nvSpPr>
          <p:cNvPr id="8" name="Header Placeholder 7"/>
          <p:cNvSpPr>
            <a:spLocks noGrp="1"/>
          </p:cNvSpPr>
          <p:nvPr>
            <p:ph type="hdr" sz="quarter" idx="12"/>
          </p:nvPr>
        </p:nvSpPr>
        <p:spPr/>
        <p:txBody>
          <a:bodyPr/>
          <a:lstStyle/>
          <a:p>
            <a:pPr>
              <a:defRPr/>
            </a:pPr>
            <a:r>
              <a:rPr lang="en-US">
                <a:solidFill>
                  <a:srgbClr val="000000"/>
                </a:solidFill>
              </a:rPr>
              <a:t>WQSA May 2016</a:t>
            </a:r>
            <a:endParaRPr lang="en-US" dirty="0">
              <a:solidFill>
                <a:srgbClr val="000000"/>
              </a:solidFill>
            </a:endParaRPr>
          </a:p>
        </p:txBody>
      </p:sp>
    </p:spTree>
    <p:extLst>
      <p:ext uri="{BB962C8B-B14F-4D97-AF65-F5344CB8AC3E}">
        <p14:creationId xmlns:p14="http://schemas.microsoft.com/office/powerpoint/2010/main" val="2493267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2"/>
          <p:cNvSpPr>
            <a:spLocks noGrp="1" noRot="1" noChangeAspect="1" noChangeArrowheads="1" noTextEdit="1"/>
          </p:cNvSpPr>
          <p:nvPr>
            <p:ph type="sldImg"/>
          </p:nvPr>
        </p:nvSpPr>
        <p:spPr>
          <a:xfrm>
            <a:off x="1177925" y="450850"/>
            <a:ext cx="4846638" cy="2727325"/>
          </a:xfrm>
          <a:ln/>
        </p:spPr>
      </p:sp>
      <p:sp>
        <p:nvSpPr>
          <p:cNvPr id="96262" name="Rectangle 3"/>
          <p:cNvSpPr>
            <a:spLocks noGrp="1" noChangeArrowheads="1"/>
          </p:cNvSpPr>
          <p:nvPr>
            <p:ph type="body" idx="1"/>
          </p:nvPr>
        </p:nvSpPr>
        <p:spPr>
          <a:xfrm>
            <a:off x="671832" y="3375480"/>
            <a:ext cx="6046470" cy="5812789"/>
          </a:xfrm>
          <a:noFill/>
        </p:spPr>
        <p:txBody>
          <a:bodyPr lIns="93147" tIns="46572" rIns="93147" bIns="46572"/>
          <a:lstStyle/>
          <a:p>
            <a:r>
              <a:rPr lang="en-US" sz="1000" dirty="0"/>
              <a:t>The CWA outlines 2 different but complementary types of protection, technology-based and water quality-based.  </a:t>
            </a:r>
          </a:p>
          <a:p>
            <a:endParaRPr lang="en-US" sz="1000" dirty="0"/>
          </a:p>
          <a:p>
            <a:r>
              <a:rPr lang="en-US" sz="1000" dirty="0"/>
              <a:t>The technology-based approach focuses on what each type of discharger can achieve for specific pollutants based on the performance of treatment and control technologies and does not look at the impacts of those pollutants on receiving waters. Permit writers calculate “technology based effluent limits” (or “TBELS”) for dischargers.</a:t>
            </a:r>
          </a:p>
          <a:p>
            <a:endParaRPr lang="en-US" sz="1000" dirty="0"/>
          </a:p>
          <a:p>
            <a:r>
              <a:rPr lang="en-US" sz="1000" dirty="0"/>
              <a:t>TBELs are derived from effluent guidelines that serve as national standards for wastewater discharges to surface waters and publicly owned treatment works (municipal sewage treatment plants). These federal effluent guidelines are for regulating different types of industries and provide the performance standards they must meet. To calculate the tech-based limits, you can look up those numbers in the CFR. You can think of TBELs as intended to level the playing field across the country, so that the same end of pipe limits are expected across the same industrial groups, and you won’t end up with some states allowing less stringency and becoming de facto “pollution havens.”</a:t>
            </a:r>
          </a:p>
          <a:p>
            <a:endParaRPr lang="en-US" sz="1000" dirty="0"/>
          </a:p>
          <a:p>
            <a:r>
              <a:rPr lang="en-US" sz="1000" dirty="0"/>
              <a:t>The water quality based approach focuses on meeting limits based on what is needed to achieve WQS that apply to the ambient receiving water and are derived on a case by case basis. Under the water quality approach, we calculate water quality based effluent limits, or WQBELs, for discharge permits.  WQBELs are derived from WQS which are applied to the waterbody. </a:t>
            </a:r>
          </a:p>
          <a:p>
            <a:endParaRPr lang="en-US" sz="1000" dirty="0"/>
          </a:p>
          <a:p>
            <a:r>
              <a:rPr lang="en-US" sz="1000" dirty="0"/>
              <a:t>But the boiled down version for these two approaches is that for permitting discharges of pollutants to waters of the US, you need to meet the more stringent of the tech based or water quality based approach.  Permit writers calculate what limits would be placed on a facility to meet each of these, ultimately the more stringent of the two ends up being the one that the permittee needs to meet (though they are both technically in the permit.)</a:t>
            </a:r>
          </a:p>
          <a:p>
            <a:endParaRPr lang="en-US" sz="1000" dirty="0"/>
          </a:p>
          <a:p>
            <a:r>
              <a:rPr lang="en-US" sz="1200" u="sng" kern="1200" dirty="0">
                <a:solidFill>
                  <a:schemeClr val="tx1"/>
                </a:solidFill>
                <a:effectLst/>
                <a:latin typeface="+mn-lt"/>
                <a:ea typeface="+mn-ea"/>
                <a:cs typeface="+mn-cs"/>
              </a:rPr>
              <a:t>Under the Clean Water Act, the EPA issues the permits for discharges to waters in Indian country.</a:t>
            </a:r>
            <a:r>
              <a:rPr lang="en-US" sz="1200" b="1" i="1" u="sng"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rPr>
              <a:t>That is because no tribes have TAS to administer the NPDES program at this point in time.</a:t>
            </a:r>
          </a:p>
          <a:p>
            <a:endParaRPr lang="en-US" sz="1000" u="sng" dirty="0"/>
          </a:p>
          <a:p>
            <a:r>
              <a:rPr lang="en-US" sz="1000" dirty="0"/>
              <a:t>For the rest of this presentation, we’ll be focusing on the water quality based approach, but I wanted to make sure that you were aware that the CWA set up this two-approach system.</a:t>
            </a:r>
          </a:p>
        </p:txBody>
      </p:sp>
      <p:sp>
        <p:nvSpPr>
          <p:cNvPr id="7" name="Footer Placeholder 6"/>
          <p:cNvSpPr>
            <a:spLocks noGrp="1"/>
          </p:cNvSpPr>
          <p:nvPr>
            <p:ph type="ftr" sz="quarter" idx="11"/>
          </p:nvPr>
        </p:nvSpPr>
        <p:spPr/>
        <p:txBody>
          <a:bodyPr/>
          <a:lstStyle/>
          <a:p>
            <a:pPr>
              <a:defRPr/>
            </a:pPr>
            <a:r>
              <a:rPr lang="en-US" dirty="0">
                <a:solidFill>
                  <a:srgbClr val="000000"/>
                </a:solidFill>
              </a:rPr>
              <a:t>Overview </a:t>
            </a: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p:txBody>
      </p:sp>
      <p:sp>
        <p:nvSpPr>
          <p:cNvPr id="8" name="Header Placeholder 7"/>
          <p:cNvSpPr>
            <a:spLocks noGrp="1"/>
          </p:cNvSpPr>
          <p:nvPr>
            <p:ph type="hdr" sz="quarter" idx="12"/>
          </p:nvPr>
        </p:nvSpPr>
        <p:spPr/>
        <p:txBody>
          <a:bodyPr/>
          <a:lstStyle/>
          <a:p>
            <a:pPr>
              <a:defRPr/>
            </a:pPr>
            <a:r>
              <a:rPr lang="en-US">
                <a:solidFill>
                  <a:srgbClr val="000000"/>
                </a:solidFill>
              </a:rPr>
              <a:t>WQSA May 2016</a:t>
            </a:r>
            <a:endParaRPr lang="en-US" dirty="0">
              <a:solidFill>
                <a:srgbClr val="000000"/>
              </a:solidFill>
            </a:endParaRPr>
          </a:p>
        </p:txBody>
      </p:sp>
    </p:spTree>
    <p:extLst>
      <p:ext uri="{BB962C8B-B14F-4D97-AF65-F5344CB8AC3E}">
        <p14:creationId xmlns:p14="http://schemas.microsoft.com/office/powerpoint/2010/main" val="1888206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4393B9-4AFC-4344-9060-051C38BBC77E}" type="slidenum">
              <a:rPr lang="en-US" smtClean="0"/>
              <a:t>16</a:t>
            </a:fld>
            <a:endParaRPr lang="en-US"/>
          </a:p>
        </p:txBody>
      </p:sp>
    </p:spTree>
    <p:extLst>
      <p:ext uri="{BB962C8B-B14F-4D97-AF65-F5344CB8AC3E}">
        <p14:creationId xmlns:p14="http://schemas.microsoft.com/office/powerpoint/2010/main" val="3645699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talked about the Clean Water Act, which provides the statutory basis for water quality standards, let’s talk about what water quality standards are.</a:t>
            </a:r>
          </a:p>
        </p:txBody>
      </p:sp>
      <p:sp>
        <p:nvSpPr>
          <p:cNvPr id="4" name="Slide Number Placeholder 3"/>
          <p:cNvSpPr>
            <a:spLocks noGrp="1"/>
          </p:cNvSpPr>
          <p:nvPr>
            <p:ph type="sldNum" sz="quarter" idx="5"/>
          </p:nvPr>
        </p:nvSpPr>
        <p:spPr/>
        <p:txBody>
          <a:bodyPr/>
          <a:lstStyle/>
          <a:p>
            <a:fld id="{EA4393B9-4AFC-4344-9060-051C38BBC77E}" type="slidenum">
              <a:rPr lang="en-US" smtClean="0"/>
              <a:t>17</a:t>
            </a:fld>
            <a:endParaRPr lang="en-US"/>
          </a:p>
        </p:txBody>
      </p:sp>
    </p:spTree>
    <p:extLst>
      <p:ext uri="{BB962C8B-B14F-4D97-AF65-F5344CB8AC3E}">
        <p14:creationId xmlns:p14="http://schemas.microsoft.com/office/powerpoint/2010/main" val="1731508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Clean Water Act sets out expectations for Water Quality Standards in Section 303. Water quality standards are the goals for a waterbody. They describe: “where we want to get to”; “what we are going to manage our programs to attain”; “what we want our water quality to be”; and the “level of protection” we want for a given waterbody. </a:t>
            </a:r>
          </a:p>
          <a:p>
            <a:endParaRPr lang="en-US" dirty="0"/>
          </a:p>
          <a:p>
            <a:r>
              <a:rPr lang="en-US" dirty="0"/>
              <a:t>Probably the most important function of water quality standards is to provide a regulatory </a:t>
            </a:r>
            <a:r>
              <a:rPr lang="en-US" b="0" dirty="0"/>
              <a:t>basis </a:t>
            </a:r>
            <a:r>
              <a:rPr lang="en-US" dirty="0"/>
              <a:t>for the many water quality management actions in the Clean Water Act, for example reporting on water quality conditions through assessment and listing, or developing water quality based effluent limits in NPDES permits. Water quality standards drive management action beyond just installing available pollution control technologies in facilities that discharge pollutants. That alone is not always good enough to meet the goals of the Clean Water Act. </a:t>
            </a:r>
          </a:p>
        </p:txBody>
      </p:sp>
      <p:sp>
        <p:nvSpPr>
          <p:cNvPr id="4" name="Slide Number Placeholder 3"/>
          <p:cNvSpPr>
            <a:spLocks noGrp="1"/>
          </p:cNvSpPr>
          <p:nvPr>
            <p:ph type="sldNum" sz="quarter" idx="5"/>
          </p:nvPr>
        </p:nvSpPr>
        <p:spPr/>
        <p:txBody>
          <a:bodyPr/>
          <a:lstStyle/>
          <a:p>
            <a:fld id="{EA4393B9-4AFC-4344-9060-051C38BBC77E}" type="slidenum">
              <a:rPr lang="en-US" smtClean="0"/>
              <a:t>18</a:t>
            </a:fld>
            <a:endParaRPr lang="en-US"/>
          </a:p>
        </p:txBody>
      </p:sp>
    </p:spTree>
    <p:extLst>
      <p:ext uri="{BB962C8B-B14F-4D97-AF65-F5344CB8AC3E}">
        <p14:creationId xmlns:p14="http://schemas.microsoft.com/office/powerpoint/2010/main" val="3464020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2"/>
          <p:cNvSpPr>
            <a:spLocks noGrp="1" noRot="1" noChangeAspect="1" noChangeArrowheads="1" noTextEdit="1"/>
          </p:cNvSpPr>
          <p:nvPr>
            <p:ph type="sldImg"/>
          </p:nvPr>
        </p:nvSpPr>
        <p:spPr>
          <a:xfrm>
            <a:off x="393700" y="309563"/>
            <a:ext cx="6299200" cy="3543300"/>
          </a:xfrm>
          <a:ln/>
        </p:spPr>
      </p:sp>
      <p:sp>
        <p:nvSpPr>
          <p:cNvPr id="103430" name="Rectangle 3"/>
          <p:cNvSpPr>
            <a:spLocks noGrp="1" noChangeArrowheads="1"/>
          </p:cNvSpPr>
          <p:nvPr>
            <p:ph type="body" idx="1"/>
          </p:nvPr>
        </p:nvSpPr>
        <p:spPr>
          <a:xfrm>
            <a:off x="447887" y="4038126"/>
            <a:ext cx="6484621" cy="5188183"/>
          </a:xfrm>
          <a:noFill/>
        </p:spPr>
        <p:txBody>
          <a:bodyPr lIns="93147" tIns="46572" rIns="93147" bIns="46572"/>
          <a:lstStyle/>
          <a:p>
            <a:pPr defTabSz="949478">
              <a:defRPr/>
            </a:pPr>
            <a:r>
              <a:rPr lang="en-US" sz="1000" dirty="0"/>
              <a:t>Water quality standards are the core of water quality management programs and establish the water quality goals for a water body.  Water quality standards provide a regulatory basis for controls which may require effluent limits more stringent than the technology based effluent limits.</a:t>
            </a:r>
          </a:p>
          <a:p>
            <a:pPr defTabSz="949478">
              <a:defRPr/>
            </a:pPr>
            <a:endParaRPr lang="en-US" sz="1000" dirty="0"/>
          </a:p>
          <a:p>
            <a:pPr>
              <a:buFont typeface="Wingdings" panose="05000000000000000000" pitchFamily="2" charset="2"/>
              <a:buChar char="§"/>
            </a:pPr>
            <a:r>
              <a:rPr lang="en-US" sz="1000" dirty="0"/>
              <a:t>Authorized tribes, states, and territories adopt WQS to protect public health or welfare, enhance the quality of the water, and serve the purposes of the Clean Water Act including sections101(a) and 101(a)(2).  </a:t>
            </a:r>
          </a:p>
          <a:p>
            <a:pPr>
              <a:buFont typeface="Wingdings" panose="05000000000000000000" pitchFamily="2" charset="2"/>
              <a:buChar char="§"/>
            </a:pPr>
            <a:endParaRPr lang="en-US" sz="1000" dirty="0"/>
          </a:p>
          <a:p>
            <a:pPr>
              <a:buFont typeface="Wingdings" panose="05000000000000000000" pitchFamily="2" charset="2"/>
              <a:buChar char="§"/>
            </a:pPr>
            <a:r>
              <a:rPr lang="en-US" sz="1000" dirty="0"/>
              <a:t>Water quality standards establish water quality goals for a water body and provide a regulatory basis for controls.</a:t>
            </a:r>
          </a:p>
          <a:p>
            <a:pPr defTabSz="949478">
              <a:defRPr/>
            </a:pPr>
            <a:endParaRPr lang="en-US" sz="1000" dirty="0"/>
          </a:p>
          <a:p>
            <a:pPr eaLnBrk="1" hangingPunct="1"/>
            <a:r>
              <a:rPr lang="en-US" sz="1000" dirty="0"/>
              <a:t>The current federal regulation implementing the water quality standards requirements was published on October 2015 in the Federal Register, and it is codified in Title 40 of the Code of Federal Regulations (or CFR), Part 131.  The Part 131 and 132 regulations contain the requirements and procedures for developing, revising, and approving tribal and state-adopted water quality standards and for promulgation of tribal and state standards by EPA. </a:t>
            </a:r>
          </a:p>
          <a:p>
            <a:pPr eaLnBrk="1" hangingPunct="1"/>
            <a:endParaRPr lang="en-US" sz="1000" dirty="0"/>
          </a:p>
          <a:p>
            <a:pPr eaLnBrk="1" hangingPunct="1"/>
            <a:r>
              <a:rPr lang="en-US" sz="1000" dirty="0"/>
              <a:t>For any who are curious about the history, the Water Quality Standards program was created by the Water Quality Act of 1965 and was expanded by the 1972 amendments to the Clean Water Act (or the ‘modern’ Clean Water Act).  The first federal Water Quality Standards regulation was published in 1983. EPA most recently amended the regulation in 2015.</a:t>
            </a:r>
          </a:p>
          <a:p>
            <a:pPr eaLnBrk="1" hangingPunct="1"/>
            <a:endParaRPr lang="en-US" sz="1000" dirty="0"/>
          </a:p>
          <a:p>
            <a:pPr eaLnBrk="1" hangingPunct="1"/>
            <a:r>
              <a:rPr lang="en-US" sz="1000" dirty="0"/>
              <a:t>While tribes, states, and territories are in the driver’s seat as far as adopting their own WQS, EPA has an oversight function, because EPA has authority to approve or disapprove WQS. </a:t>
            </a:r>
            <a:r>
              <a:rPr lang="en-US" sz="1000" b="0" dirty="0"/>
              <a:t>Note that since 2000, any new or revised water quality standards must be approved by EPA to be effective for Clean Water Act purposes. </a:t>
            </a:r>
          </a:p>
          <a:p>
            <a:pPr defTabSz="931774">
              <a:buFont typeface="Wingdings" panose="05000000000000000000" pitchFamily="2" charset="2"/>
              <a:buChar char="§"/>
              <a:defRPr/>
            </a:pPr>
            <a:endParaRPr lang="en-US" sz="1000" dirty="0"/>
          </a:p>
          <a:p>
            <a:pPr defTabSz="931774">
              <a:buFont typeface="Wingdings" panose="05000000000000000000" pitchFamily="2" charset="2"/>
              <a:buChar char="§"/>
              <a:defRPr/>
            </a:pPr>
            <a:r>
              <a:rPr lang="en-US" sz="1000" dirty="0"/>
              <a:t>Authorized tribes, states, and territories have the discretion to go above and beyond the EPA regulatory requirements, and EPA-approved tribal water quality standards can be supplemented by other tribal programs.</a:t>
            </a:r>
          </a:p>
          <a:p>
            <a:pPr defTabSz="931774">
              <a:buFont typeface="Wingdings" panose="05000000000000000000" pitchFamily="2" charset="2"/>
              <a:buChar char="§"/>
              <a:defRPr/>
            </a:pPr>
            <a:endParaRPr lang="en-US" sz="1000" dirty="0"/>
          </a:p>
          <a:p>
            <a:pPr marL="0" marR="0" lvl="0" indent="0" algn="l" defTabSz="93177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u="none" dirty="0"/>
              <a:t>Note that where the EPA’s WQS regulations say “state”, the definition of state at 40 CFR (Code of Federal Regulations) 131.3 includes authorized tribes (i.e. tribes with TAS) and territories. </a:t>
            </a:r>
          </a:p>
          <a:p>
            <a:pPr defTabSz="931774">
              <a:buFont typeface="Wingdings" panose="05000000000000000000" pitchFamily="2" charset="2"/>
              <a:buChar char="§"/>
              <a:defRPr/>
            </a:pPr>
            <a:endParaRPr lang="en-US" sz="1000" dirty="0"/>
          </a:p>
          <a:p>
            <a:pPr eaLnBrk="1" hangingPunct="1"/>
            <a:endParaRPr lang="en-US" sz="1000" i="0" dirty="0"/>
          </a:p>
        </p:txBody>
      </p:sp>
      <p:sp>
        <p:nvSpPr>
          <p:cNvPr id="7" name="Footer Placeholder 6"/>
          <p:cNvSpPr>
            <a:spLocks noGrp="1"/>
          </p:cNvSpPr>
          <p:nvPr>
            <p:ph type="ftr" sz="quarter" idx="11"/>
          </p:nvPr>
        </p:nvSpPr>
        <p:spPr/>
        <p:txBody>
          <a:bodyPr/>
          <a:lstStyle/>
          <a:p>
            <a:pPr>
              <a:defRPr/>
            </a:pPr>
            <a:r>
              <a:rPr lang="en-US" dirty="0">
                <a:solidFill>
                  <a:srgbClr val="000000"/>
                </a:solidFill>
              </a:rPr>
              <a:t>Overview</a:t>
            </a:r>
          </a:p>
          <a:p>
            <a:pPr>
              <a:defRPr/>
            </a:pPr>
            <a:endParaRPr lang="en-US" dirty="0">
              <a:solidFill>
                <a:srgbClr val="000000"/>
              </a:solidFill>
            </a:endParaRPr>
          </a:p>
          <a:p>
            <a:pPr>
              <a:defRPr/>
            </a:pPr>
            <a:endParaRPr lang="en-US" dirty="0">
              <a:solidFill>
                <a:srgbClr val="000000"/>
              </a:solidFill>
            </a:endParaRPr>
          </a:p>
          <a:p>
            <a:pPr>
              <a:defRPr/>
            </a:pPr>
            <a:r>
              <a:rPr lang="en-US" dirty="0">
                <a:solidFill>
                  <a:srgbClr val="000000"/>
                </a:solidFill>
              </a:rPr>
              <a:t> </a:t>
            </a:r>
          </a:p>
        </p:txBody>
      </p:sp>
      <p:sp>
        <p:nvSpPr>
          <p:cNvPr id="8" name="Header Placeholder 7"/>
          <p:cNvSpPr>
            <a:spLocks noGrp="1"/>
          </p:cNvSpPr>
          <p:nvPr>
            <p:ph type="hdr" sz="quarter" idx="12"/>
          </p:nvPr>
        </p:nvSpPr>
        <p:spPr/>
        <p:txBody>
          <a:bodyPr/>
          <a:lstStyle/>
          <a:p>
            <a:pPr>
              <a:defRPr/>
            </a:pPr>
            <a:r>
              <a:rPr lang="en-US">
                <a:solidFill>
                  <a:srgbClr val="000000"/>
                </a:solidFill>
              </a:rPr>
              <a:t>WQSA May 2016</a:t>
            </a:r>
            <a:endParaRPr lang="en-US" dirty="0">
              <a:solidFill>
                <a:srgbClr val="000000"/>
              </a:solidFill>
            </a:endParaRPr>
          </a:p>
        </p:txBody>
      </p:sp>
    </p:spTree>
    <p:extLst>
      <p:ext uri="{BB962C8B-B14F-4D97-AF65-F5344CB8AC3E}">
        <p14:creationId xmlns:p14="http://schemas.microsoft.com/office/powerpoint/2010/main" val="399995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disclaimers]</a:t>
            </a:r>
          </a:p>
          <a:p>
            <a:endParaRPr lang="en-US" dirty="0"/>
          </a:p>
        </p:txBody>
      </p:sp>
      <p:sp>
        <p:nvSpPr>
          <p:cNvPr id="4" name="Slide Number Placeholder 3"/>
          <p:cNvSpPr>
            <a:spLocks noGrp="1"/>
          </p:cNvSpPr>
          <p:nvPr>
            <p:ph type="sldNum" sz="quarter" idx="10"/>
          </p:nvPr>
        </p:nvSpPr>
        <p:spPr/>
        <p:txBody>
          <a:bodyPr/>
          <a:lstStyle/>
          <a:p>
            <a:fld id="{084F023A-E6A0-4D59-B97A-1FACB063ACD6}" type="slidenum">
              <a:rPr lang="en-US" smtClean="0"/>
              <a:t>2</a:t>
            </a:fld>
            <a:endParaRPr lang="en-US"/>
          </a:p>
        </p:txBody>
      </p:sp>
    </p:spTree>
    <p:extLst>
      <p:ext uri="{BB962C8B-B14F-4D97-AF65-F5344CB8AC3E}">
        <p14:creationId xmlns:p14="http://schemas.microsoft.com/office/powerpoint/2010/main" val="799313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6808" y="4446389"/>
            <a:ext cx="5385391" cy="3637955"/>
          </a:xfrm>
        </p:spPr>
        <p:txBody>
          <a:bodyPr/>
          <a:lstStyle/>
          <a:p>
            <a:r>
              <a:rPr lang="en-US" dirty="0"/>
              <a:t>As of </a:t>
            </a:r>
            <a:r>
              <a:rPr lang="en-US" b="1" dirty="0"/>
              <a:t>February 2020, 64</a:t>
            </a:r>
            <a:r>
              <a:rPr lang="en-US" dirty="0"/>
              <a:t> tribes have TAS for WQS. The most running any EPA regulatory program. </a:t>
            </a:r>
          </a:p>
          <a:p>
            <a:r>
              <a:rPr lang="en-US" dirty="0"/>
              <a:t>[</a:t>
            </a:r>
            <a:r>
              <a:rPr lang="en-US" b="1" dirty="0"/>
              <a:t>Please check EPA website for any updates to this number</a:t>
            </a:r>
            <a:r>
              <a:rPr lang="en-US" dirty="0"/>
              <a:t>.  Website: </a:t>
            </a:r>
            <a:r>
              <a:rPr lang="en-US" dirty="0">
                <a:hlinkClick r:id="rId3"/>
              </a:rPr>
              <a:t>https://www.epa.gov/wqs-tech/epa-actions-tribal-water-quality-standards-and-contacts</a:t>
            </a:r>
            <a:r>
              <a:rPr lang="en-US" dirty="0"/>
              <a:t>]</a:t>
            </a:r>
          </a:p>
          <a:p>
            <a:endParaRPr lang="en-US" sz="800" dirty="0"/>
          </a:p>
          <a:p>
            <a:r>
              <a:rPr lang="en-US" b="1" dirty="0"/>
              <a:t>45</a:t>
            </a:r>
            <a:r>
              <a:rPr lang="en-US" dirty="0"/>
              <a:t> of those tribes now have EPA-approved tribal WQS; most of the rest are in the process of developing WQS.</a:t>
            </a:r>
          </a:p>
          <a:p>
            <a:endParaRPr lang="en-US" sz="800" dirty="0"/>
          </a:p>
          <a:p>
            <a:r>
              <a:rPr lang="en-US" dirty="0"/>
              <a:t>Several more tribes are currently going through the TAS submission/approval process.  </a:t>
            </a:r>
            <a:endParaRPr lang="en-US" dirty="0">
              <a:solidFill>
                <a:srgbClr val="FF0000"/>
              </a:solidFill>
            </a:endParaRPr>
          </a:p>
          <a:p>
            <a:endParaRPr lang="en-US" dirty="0">
              <a:solidFill>
                <a:srgbClr val="FF0000"/>
              </a:solidFill>
            </a:endParaRPr>
          </a:p>
          <a:p>
            <a:r>
              <a:rPr lang="en-US" dirty="0"/>
              <a:t>Before EPA set up the TAS process, EPA promulgated federal WQS for the Colville Reservation which is not included in the above totals. The Colville, incidentally, just received TAS approval and is now developing its own tribal WQS for EPA to approve.</a:t>
            </a:r>
            <a:endParaRPr lang="en-US" dirty="0">
              <a:solidFill>
                <a:schemeClr val="accent1"/>
              </a:solidFill>
            </a:endParaRPr>
          </a:p>
          <a:p>
            <a:endParaRPr lang="en-US" dirty="0"/>
          </a:p>
          <a:p>
            <a:r>
              <a:rPr lang="en-US" dirty="0"/>
              <a:t>So, while progress is being made, there is still a gap in CWA coverage for tribal lands. </a:t>
            </a:r>
          </a:p>
          <a:p>
            <a:endParaRPr lang="en-US" dirty="0"/>
          </a:p>
          <a:p>
            <a:endParaRPr lang="en-US" dirty="0"/>
          </a:p>
        </p:txBody>
      </p:sp>
      <p:sp>
        <p:nvSpPr>
          <p:cNvPr id="4" name="Slide Number Placeholder 3"/>
          <p:cNvSpPr>
            <a:spLocks noGrp="1"/>
          </p:cNvSpPr>
          <p:nvPr>
            <p:ph type="sldNum" sz="quarter" idx="10"/>
          </p:nvPr>
        </p:nvSpPr>
        <p:spPr/>
        <p:txBody>
          <a:bodyPr/>
          <a:lstStyle/>
          <a:p>
            <a:fld id="{06CD3058-1DA4-445E-BC2D-1851C97DC345}" type="slidenum">
              <a:rPr lang="en-US" smtClean="0"/>
              <a:t>20</a:t>
            </a:fld>
            <a:endParaRPr lang="en-US"/>
          </a:p>
        </p:txBody>
      </p:sp>
    </p:spTree>
    <p:extLst>
      <p:ext uri="{BB962C8B-B14F-4D97-AF65-F5344CB8AC3E}">
        <p14:creationId xmlns:p14="http://schemas.microsoft.com/office/powerpoint/2010/main" val="3392634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dirty="0">
                <a:latin typeface="Calibri" pitchFamily="34" charset="0"/>
              </a:rPr>
              <a:t>Now that we know the regulatory framework for water quality standards, what do water quality standards look like?</a:t>
            </a:r>
          </a:p>
          <a:p>
            <a:pPr lvl="0"/>
            <a:endParaRPr lang="en-US" dirty="0">
              <a:latin typeface="Calibri" pitchFamily="34" charset="0"/>
            </a:endParaRPr>
          </a:p>
          <a:p>
            <a:pPr lvl="0"/>
            <a:r>
              <a:rPr lang="en-US" dirty="0">
                <a:latin typeface="Calibri" pitchFamily="34" charset="0"/>
              </a:rPr>
              <a:t>Water quality standards consist of 3 core components, which tribal WQS must contain..</a:t>
            </a:r>
          </a:p>
          <a:p>
            <a:pPr lvl="0"/>
            <a:r>
              <a:rPr lang="en-US" dirty="0">
                <a:latin typeface="Calibri" pitchFamily="34" charset="0"/>
              </a:rPr>
              <a:t>These three components are created with the 101(a) and 101(a)(2) Clean Water Act goals in mind to:</a:t>
            </a:r>
          </a:p>
          <a:p>
            <a:pPr lvl="0"/>
            <a:r>
              <a:rPr lang="en-US" dirty="0">
                <a:latin typeface="Calibri" pitchFamily="34" charset="0"/>
              </a:rPr>
              <a:t>	-“restore and maintain the chemical, physical, and biological integrity of the Nation's waters,” and;</a:t>
            </a:r>
          </a:p>
          <a:p>
            <a:pPr lvl="0"/>
            <a:r>
              <a:rPr lang="en-US" dirty="0">
                <a:latin typeface="Calibri" pitchFamily="34" charset="0"/>
              </a:rPr>
              <a:t>	-“wherever attainable, achieve a level of water quality that provide for the protection and propagation of fish, shellfish, and wildlife, and for recreation in and on the water”.</a:t>
            </a:r>
          </a:p>
          <a:p>
            <a:pPr lvl="0"/>
            <a:endParaRPr lang="en-US" dirty="0">
              <a:latin typeface="Calibri" pitchFamily="34" charset="0"/>
            </a:endParaRPr>
          </a:p>
          <a:p>
            <a:pPr lvl="0"/>
            <a:r>
              <a:rPr lang="en-US" dirty="0">
                <a:latin typeface="Calibri" pitchFamily="34" charset="0"/>
              </a:rPr>
              <a:t>First, we need to define the goals for the water body, otherwise we wouldn’t know what levels of a pollutant would be protective. Authorized tribes do this by designating uses.</a:t>
            </a:r>
          </a:p>
          <a:p>
            <a:pPr lvl="0"/>
            <a:endParaRPr lang="en-US" dirty="0">
              <a:latin typeface="Calibri" pitchFamily="34" charset="0"/>
            </a:endParaRPr>
          </a:p>
          <a:p>
            <a:pPr defTabSz="931774">
              <a:defRPr/>
            </a:pPr>
            <a:r>
              <a:rPr lang="en-US" dirty="0">
                <a:latin typeface="Calibri" pitchFamily="34" charset="0"/>
              </a:rPr>
              <a:t>Second, we need to define how to protect the designated uses by describing limits for pollutants that would prevent attainment of those uses. Authorized tribes do this by assigning criteria to protect the designated uses.</a:t>
            </a:r>
          </a:p>
          <a:p>
            <a:pPr lvl="0"/>
            <a:endParaRPr lang="en-US" dirty="0">
              <a:latin typeface="Calibri" pitchFamily="34" charset="0"/>
            </a:endParaRPr>
          </a:p>
          <a:p>
            <a:pPr defTabSz="931774">
              <a:defRPr/>
            </a:pPr>
            <a:r>
              <a:rPr lang="en-US" dirty="0">
                <a:latin typeface="Calibri" pitchFamily="34" charset="0"/>
              </a:rPr>
              <a:t>Third, authorized tribes have structures for additional protections for existing water quality and high water quality, under the antidegradation requirements.</a:t>
            </a:r>
          </a:p>
          <a:p>
            <a:pPr lvl="0"/>
            <a:endParaRPr lang="en-US" dirty="0">
              <a:latin typeface="Calibri" pitchFamily="34" charset="0"/>
            </a:endParaRPr>
          </a:p>
          <a:p>
            <a:pPr lvl="0"/>
            <a:r>
              <a:rPr lang="en-US" dirty="0">
                <a:latin typeface="Calibri" pitchFamily="34" charset="0"/>
              </a:rPr>
              <a:t>Every authorized tribe with water quality standards has these 3 required components. They may choose to include additional components as well. While these additional components are not required to be included in WQS, to the extent that they are included, EPA has authority to approve or disapprove just as for the core components.</a:t>
            </a:r>
          </a:p>
          <a:p>
            <a:pPr lvl="0"/>
            <a:endParaRPr lang="en-US"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BD60DE18-916C-4994-ACEE-F018717E7B65}"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090808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xfrm>
            <a:off x="393700" y="387350"/>
            <a:ext cx="6299200" cy="3543300"/>
          </a:xfrm>
          <a:ln/>
        </p:spPr>
      </p:sp>
      <p:sp>
        <p:nvSpPr>
          <p:cNvPr id="32772" name="Rectangle 3"/>
          <p:cNvSpPr>
            <a:spLocks noGrp="1" noChangeArrowheads="1"/>
          </p:cNvSpPr>
          <p:nvPr>
            <p:ph type="body" idx="1"/>
          </p:nvPr>
        </p:nvSpPr>
        <p:spPr>
          <a:xfrm>
            <a:off x="934723" y="4183383"/>
            <a:ext cx="5254554" cy="4251166"/>
          </a:xfrm>
          <a:noFill/>
          <a:ln/>
        </p:spPr>
        <p:txBody>
          <a:bodyPr/>
          <a:lstStyle/>
          <a:p>
            <a:pPr eaLnBrk="1" hangingPunct="1">
              <a:buFontTx/>
              <a:buNone/>
            </a:pPr>
            <a:r>
              <a:rPr lang="en-US" sz="1000" dirty="0"/>
              <a:t>Here is a schematic of the three main components of water quality standards and how they work together and then get implemented through other </a:t>
            </a:r>
            <a:r>
              <a:rPr lang="en-US" sz="1000" dirty="0">
                <a:latin typeface="Calibri" pitchFamily="34" charset="0"/>
              </a:rPr>
              <a:t>Clean Water Act </a:t>
            </a:r>
            <a:r>
              <a:rPr lang="en-US" sz="1000" dirty="0"/>
              <a:t>programs.</a:t>
            </a:r>
          </a:p>
          <a:p>
            <a:pPr eaLnBrk="1" hangingPunct="1">
              <a:buFontTx/>
              <a:buNone/>
            </a:pPr>
            <a:endParaRPr lang="en-US" sz="1000" dirty="0"/>
          </a:p>
          <a:p>
            <a:pPr defTabSz="949478" fontAlgn="base">
              <a:spcBef>
                <a:spcPct val="30000"/>
              </a:spcBef>
              <a:spcAft>
                <a:spcPct val="0"/>
              </a:spcAft>
              <a:buFontTx/>
              <a:buNone/>
              <a:defRPr/>
            </a:pPr>
            <a:r>
              <a:rPr lang="en-US" sz="1000" dirty="0"/>
              <a:t>Let’s start on the </a:t>
            </a:r>
            <a:r>
              <a:rPr lang="en-US" sz="1000" b="1" dirty="0"/>
              <a:t>left-hand side </a:t>
            </a:r>
            <a:r>
              <a:rPr lang="en-US" sz="1000" dirty="0"/>
              <a:t>with water quality standards. An authorized tribe’s water quality standards are made up of three basic components: designated uses, criteria, and antidegradation regulations, all of which will be discussed in detail in the next few slides.</a:t>
            </a:r>
          </a:p>
          <a:p>
            <a:pPr eaLnBrk="1" hangingPunct="1">
              <a:buFontTx/>
              <a:buChar char="-"/>
            </a:pPr>
            <a:endParaRPr lang="en-US" sz="1000" dirty="0"/>
          </a:p>
          <a:p>
            <a:pPr eaLnBrk="1" hangingPunct="1">
              <a:buFontTx/>
              <a:buNone/>
            </a:pPr>
            <a:r>
              <a:rPr lang="en-US" sz="1000" dirty="0"/>
              <a:t>After the vertical line we have Implementation of these standards, through on the ground programs.</a:t>
            </a:r>
          </a:p>
          <a:p>
            <a:pPr lvl="1" eaLnBrk="1" hangingPunct="1">
              <a:buFontTx/>
              <a:buChar char="-"/>
            </a:pPr>
            <a:r>
              <a:rPr lang="en-US" sz="1000" dirty="0"/>
              <a:t>A permit limit is a limitation on the pollutants that can be discharged into water body.  It is set by the National Pollutant Discharge Elimination System (or NPDES) permitting authority. </a:t>
            </a:r>
          </a:p>
          <a:p>
            <a:pPr lvl="1" eaLnBrk="1" hangingPunct="1">
              <a:buFontTx/>
              <a:buChar char="-"/>
            </a:pPr>
            <a:r>
              <a:rPr lang="en-US" sz="1000" dirty="0"/>
              <a:t>Permit limits must derive from and comply with water quality standards.</a:t>
            </a:r>
          </a:p>
          <a:p>
            <a:pPr lvl="1" eaLnBrk="1" hangingPunct="1">
              <a:buFontTx/>
              <a:buChar char="-"/>
            </a:pPr>
            <a:r>
              <a:rPr lang="en-US" sz="1000" dirty="0"/>
              <a:t>Permit writers need to look at the criteria to ensure permit limits will comply with water quality standards.</a:t>
            </a:r>
          </a:p>
          <a:p>
            <a:pPr lvl="1" eaLnBrk="1" hangingPunct="1">
              <a:buFontTx/>
              <a:buChar char="-"/>
            </a:pPr>
            <a:r>
              <a:rPr lang="en-US" sz="1200" kern="1200" dirty="0">
                <a:solidFill>
                  <a:schemeClr val="tx1"/>
                </a:solidFill>
                <a:effectLst/>
                <a:latin typeface="+mn-lt"/>
                <a:ea typeface="+mn-ea"/>
                <a:cs typeface="+mn-cs"/>
              </a:rPr>
              <a:t>Once the permit with pollutant limits is issued, it is enforceable with fines and penalties on the discharger.</a:t>
            </a:r>
            <a:endParaRPr lang="en-US" sz="1000" dirty="0"/>
          </a:p>
          <a:p>
            <a:pPr lvl="1" eaLnBrk="1" hangingPunct="1">
              <a:buFontTx/>
              <a:buNone/>
            </a:pPr>
            <a:endParaRPr lang="en-US" sz="1000" dirty="0"/>
          </a:p>
          <a:p>
            <a:pPr eaLnBrk="1" hangingPunct="1">
              <a:buFontTx/>
              <a:buChar char="-"/>
            </a:pPr>
            <a:r>
              <a:rPr lang="en-US" sz="1000" dirty="0"/>
              <a:t>Two other ways water quality standards come into play is through Section 401 certification of federally licensed/permitted activities., and through Total Maximum Daily Loads, or TMDLs.  </a:t>
            </a:r>
          </a:p>
          <a:p>
            <a:pPr eaLnBrk="1" hangingPunct="1">
              <a:buFontTx/>
              <a:buNone/>
            </a:pPr>
            <a:endParaRPr lang="en-US" sz="1000" dirty="0">
              <a:sym typeface="Wingdings" pitchFamily="2" charset="2"/>
            </a:endParaRPr>
          </a:p>
          <a:p>
            <a:pPr eaLnBrk="1" hangingPunct="1">
              <a:buFontTx/>
              <a:buChar char="-"/>
            </a:pPr>
            <a:r>
              <a:rPr lang="en-US" sz="1000" dirty="0"/>
              <a:t>Authorized tribes may also have their own specific mechanisms to enforce water quality standards in addition to the NPDES and TMDL implementation tools.</a:t>
            </a:r>
          </a:p>
          <a:p>
            <a:pPr eaLnBrk="1" hangingPunct="1">
              <a:buFontTx/>
              <a:buNone/>
            </a:pPr>
            <a:endParaRPr lang="en-US" sz="1000" dirty="0"/>
          </a:p>
          <a:p>
            <a:pPr eaLnBrk="1" hangingPunct="1">
              <a:buFontTx/>
              <a:buChar char="-"/>
            </a:pPr>
            <a:r>
              <a:rPr lang="en-US" sz="1000" dirty="0"/>
              <a:t>That’s the basic system of how water quality standards fit in with programs that implement them.</a:t>
            </a:r>
          </a:p>
        </p:txBody>
      </p:sp>
      <p:sp>
        <p:nvSpPr>
          <p:cNvPr id="7" name="Footer Placeholder 6"/>
          <p:cNvSpPr>
            <a:spLocks noGrp="1"/>
          </p:cNvSpPr>
          <p:nvPr>
            <p:ph type="ftr" sz="quarter" idx="11"/>
          </p:nvPr>
        </p:nvSpPr>
        <p:spPr/>
        <p:txBody>
          <a:bodyPr/>
          <a:lstStyle/>
          <a:p>
            <a:pPr>
              <a:defRPr/>
            </a:pPr>
            <a:r>
              <a:rPr lang="en-US" dirty="0">
                <a:solidFill>
                  <a:srgbClr val="000000"/>
                </a:solidFill>
              </a:rPr>
              <a:t>Overview</a:t>
            </a:r>
          </a:p>
          <a:p>
            <a:pPr>
              <a:defRPr/>
            </a:pPr>
            <a:endParaRPr lang="en-US" dirty="0">
              <a:solidFill>
                <a:srgbClr val="000000"/>
              </a:solidFill>
            </a:endParaRPr>
          </a:p>
          <a:p>
            <a:pPr>
              <a:defRPr/>
            </a:pPr>
            <a:endParaRPr lang="en-US" dirty="0">
              <a:solidFill>
                <a:srgbClr val="000000"/>
              </a:solidFill>
            </a:endParaRPr>
          </a:p>
          <a:p>
            <a:pPr>
              <a:defRPr/>
            </a:pPr>
            <a:r>
              <a:rPr lang="en-US" dirty="0">
                <a:solidFill>
                  <a:srgbClr val="000000"/>
                </a:solidFill>
              </a:rPr>
              <a:t> </a:t>
            </a:r>
          </a:p>
        </p:txBody>
      </p:sp>
      <p:sp>
        <p:nvSpPr>
          <p:cNvPr id="8" name="Header Placeholder 7"/>
          <p:cNvSpPr>
            <a:spLocks noGrp="1"/>
          </p:cNvSpPr>
          <p:nvPr>
            <p:ph type="hdr" sz="quarter" idx="12"/>
          </p:nvPr>
        </p:nvSpPr>
        <p:spPr/>
        <p:txBody>
          <a:bodyPr/>
          <a:lstStyle/>
          <a:p>
            <a:pPr>
              <a:defRPr/>
            </a:pPr>
            <a:r>
              <a:rPr lang="en-US">
                <a:solidFill>
                  <a:srgbClr val="000000"/>
                </a:solidFill>
              </a:rPr>
              <a:t>WQSA May 2016</a:t>
            </a:r>
            <a:endParaRPr lang="en-US" dirty="0">
              <a:solidFill>
                <a:srgbClr val="000000"/>
              </a:solidFill>
            </a:endParaRPr>
          </a:p>
        </p:txBody>
      </p:sp>
    </p:spTree>
    <p:extLst>
      <p:ext uri="{BB962C8B-B14F-4D97-AF65-F5344CB8AC3E}">
        <p14:creationId xmlns:p14="http://schemas.microsoft.com/office/powerpoint/2010/main" val="3842413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B695FD-5C3D-4D1B-ABFC-DE4EAA33DCA9}"/>
              </a:ext>
            </a:extLst>
          </p:cNvPr>
          <p:cNvSpPr>
            <a:spLocks noGrp="1"/>
          </p:cNvSpPr>
          <p:nvPr>
            <p:ph type="body" idx="1"/>
          </p:nvPr>
        </p:nvSpPr>
        <p:spPr/>
        <p:txBody>
          <a:bodyPr/>
          <a:lstStyle/>
          <a:p>
            <a:pPr eaLnBrk="1" hangingPunct="1"/>
            <a:r>
              <a:rPr lang="en-US" sz="1200" dirty="0"/>
              <a:t>The first component of the Water Quality Standards program is designated uses. Designated uses describe the desired condition of a waterbody and can be aspirational. They don’t need to be attained right now, they could be a goal for the future.</a:t>
            </a:r>
          </a:p>
          <a:p>
            <a:pPr eaLnBrk="1" hangingPunct="1">
              <a:lnSpc>
                <a:spcPct val="90000"/>
              </a:lnSpc>
            </a:pPr>
            <a:endParaRPr lang="en-US" sz="1200" dirty="0"/>
          </a:p>
          <a:p>
            <a:pPr eaLnBrk="1" hangingPunct="1">
              <a:lnSpc>
                <a:spcPct val="90000"/>
              </a:lnSpc>
            </a:pPr>
            <a:r>
              <a:rPr lang="en-US" sz="1200" dirty="0"/>
              <a:t>Note that designated uses</a:t>
            </a:r>
            <a:r>
              <a:rPr lang="en-US" sz="1200" b="0" dirty="0"/>
              <a:t> should be considered a tool to help communicate a state’s/tribe’s water </a:t>
            </a:r>
            <a:r>
              <a:rPr lang="en-US" sz="1200" dirty="0"/>
              <a:t>quality goals to the public.  </a:t>
            </a:r>
            <a:r>
              <a:rPr lang="en-US" sz="1200" b="0" dirty="0"/>
              <a:t>Designated uses</a:t>
            </a:r>
            <a:r>
              <a:rPr lang="en-US" sz="1200" dirty="0"/>
              <a:t> are typically narrative and can be described in ways that people can easily visualize.  </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8FE5B2D-E005-4400-A8D2-7AE5073BC250}"/>
              </a:ext>
            </a:extLst>
          </p:cNvPr>
          <p:cNvSpPr>
            <a:spLocks noGrp="1"/>
          </p:cNvSpPr>
          <p:nvPr>
            <p:ph type="body" idx="1"/>
          </p:nvPr>
        </p:nvSpPr>
        <p:spPr/>
        <p:txBody>
          <a:bodyPr/>
          <a:lstStyle/>
          <a:p>
            <a:pPr marL="171450" indent="-171450" eaLnBrk="1" hangingPunct="1">
              <a:lnSpc>
                <a:spcPct val="90000"/>
              </a:lnSpc>
              <a:buFont typeface="Arial" panose="020B0604020202020204" pitchFamily="34" charset="0"/>
              <a:buChar char="•"/>
            </a:pPr>
            <a:r>
              <a:rPr lang="en-US" sz="1200" dirty="0">
                <a:highlight>
                  <a:srgbClr val="FFFF00"/>
                </a:highlight>
              </a:rPr>
              <a:t>Clean Water Act 303(c)(2)(A) says that states and authorized tribes must establish uses for their waters taking into consideration their use and value for:</a:t>
            </a:r>
          </a:p>
          <a:p>
            <a:pPr eaLnBrk="1" hangingPunct="1">
              <a:lnSpc>
                <a:spcPct val="90000"/>
              </a:lnSpc>
            </a:pPr>
            <a:r>
              <a:rPr lang="en-US" sz="1200" dirty="0">
                <a:highlight>
                  <a:srgbClr val="FFFF00"/>
                </a:highlight>
              </a:rPr>
              <a:t> 	-</a:t>
            </a:r>
            <a:r>
              <a:rPr lang="en-US" sz="1200" b="0" i="0" kern="1200" dirty="0">
                <a:solidFill>
                  <a:schemeClr val="tx1"/>
                </a:solidFill>
                <a:effectLst/>
                <a:highlight>
                  <a:srgbClr val="FFFF00"/>
                </a:highlight>
                <a:latin typeface="+mn-lt"/>
                <a:ea typeface="+mn-ea"/>
                <a:cs typeface="+mn-cs"/>
              </a:rPr>
              <a:t>propagation of fish and wildlife, recreational purposes</a:t>
            </a:r>
            <a:endParaRPr lang="en-US" sz="1200" dirty="0">
              <a:highlight>
                <a:srgbClr val="FFFF00"/>
              </a:highlight>
            </a:endParaRPr>
          </a:p>
          <a:p>
            <a:pPr eaLnBrk="1" hangingPunct="1">
              <a:lnSpc>
                <a:spcPct val="90000"/>
              </a:lnSpc>
            </a:pPr>
            <a:r>
              <a:rPr lang="en-US" sz="1200" dirty="0">
                <a:highlight>
                  <a:srgbClr val="FFFF00"/>
                </a:highlight>
              </a:rPr>
              <a:t>	- public drinking water supplies; and</a:t>
            </a:r>
          </a:p>
          <a:p>
            <a:pPr eaLnBrk="1" hangingPunct="1">
              <a:lnSpc>
                <a:spcPct val="90000"/>
              </a:lnSpc>
            </a:pPr>
            <a:r>
              <a:rPr lang="en-US" sz="1200" dirty="0">
                <a:highlight>
                  <a:srgbClr val="FFFF00"/>
                </a:highlight>
              </a:rPr>
              <a:t> 	-agricultural, industrial, cooling, and other purposes, including navigation.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ighlight>
                  <a:srgbClr val="FFFF00"/>
                </a:highlight>
              </a:rPr>
              <a:t>Section 101(a)(2) of the Clean Water Act specifies – “it is a national goal” and “water quality provides for” “Protection and propagation of fish, shellfish, and wildlife…and recreation in and on the water”. They are commonly expressed as the “fishable/swimmable” goals of the Clean Water Act,  or the “uses specified in Section 101(a)(2) of the 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ighlight>
                  <a:srgbClr val="FFFF00"/>
                </a:highlight>
              </a:rPr>
              <a:t>The phrase “protection and propagation of fish, shellfish, and wildlife” is often shorthanded to “aquatic life.  This includes protection of aquatic life directly as well as protection of human health when consuming aquatic life (EPA has made this statement publicly in a variety of places, most recently in the preamble to the Part 131. revisions in 2015).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ighlight>
                  <a:srgbClr val="FFFF00"/>
                </a:highlight>
              </a:rPr>
              <a:t>The phrase “recreation in and on the water” is often shorthanded to “primary contact recreation”.</a:t>
            </a:r>
          </a:p>
          <a:p>
            <a:endParaRPr lang="en-US" sz="1200" dirty="0">
              <a:highlight>
                <a:srgbClr val="FFFF00"/>
              </a:highlight>
            </a:endParaRPr>
          </a:p>
          <a:p>
            <a:pPr defTabSz="931774">
              <a:defRPr/>
            </a:pPr>
            <a:r>
              <a:rPr lang="en-US" sz="1200" b="1" dirty="0">
                <a:highlight>
                  <a:srgbClr val="FFFF00"/>
                </a:highlight>
              </a:rPr>
              <a:t>Note that Congress put a higher bar for those uses specified in CWA section 101(a)(2) than any other uses mentioned in CWA 303(c) by “provided for” (i.e., designated) unless demonstrated to be unattainable, effectively creating a rebuttable presumption. Non 101(a)(2) uses, on the other hand, do not have to be designated but must at least be considered.  </a:t>
            </a:r>
          </a:p>
          <a:p>
            <a:pPr defTabSz="931774">
              <a:defRPr/>
            </a:pPr>
            <a:endParaRPr lang="en-US" sz="1200" b="1" dirty="0">
              <a:highlight>
                <a:srgbClr val="FFFF00"/>
              </a:highlight>
            </a:endParaRPr>
          </a:p>
          <a:p>
            <a:pPr defTabSz="931774">
              <a:defRPr/>
            </a:pPr>
            <a:r>
              <a:rPr lang="en-US" sz="1200" dirty="0">
                <a:highlight>
                  <a:srgbClr val="FFFF00"/>
                </a:highlight>
              </a:rPr>
              <a:t>It is important to note here that use designations aren’t automatic. The state or authorized tribe has to specifically designate their designated uses to express their goals; if they don’t designate a use, there is no ‘default’.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rPr>
              <a:t>You cannot designate a water of the U.S. for waste transport or assimilation. That is specifically prohibited by Clean Water Act.</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Rectangle 2"/>
          <p:cNvSpPr>
            <a:spLocks noGrp="1" noRot="1" noChangeAspect="1" noChangeArrowheads="1" noTextEdit="1"/>
          </p:cNvSpPr>
          <p:nvPr>
            <p:ph type="sldImg"/>
          </p:nvPr>
        </p:nvSpPr>
        <p:spPr>
          <a:xfrm>
            <a:off x="393700" y="309563"/>
            <a:ext cx="6299200" cy="3543300"/>
          </a:xfrm>
          <a:ln/>
        </p:spPr>
      </p:sp>
      <p:sp>
        <p:nvSpPr>
          <p:cNvPr id="105478" name="Rectangle 3"/>
          <p:cNvSpPr>
            <a:spLocks noGrp="1" noChangeArrowheads="1"/>
          </p:cNvSpPr>
          <p:nvPr>
            <p:ph type="body" idx="1"/>
          </p:nvPr>
        </p:nvSpPr>
        <p:spPr>
          <a:xfrm>
            <a:off x="467362" y="4028443"/>
            <a:ext cx="6132478" cy="4251166"/>
          </a:xfrm>
          <a:noFill/>
        </p:spPr>
        <p:txBody>
          <a:bodyPr lIns="93147" tIns="46572" rIns="93147" bIns="46572"/>
          <a:lstStyle/>
          <a:p>
            <a:pPr defTabSz="931774">
              <a:lnSpc>
                <a:spcPct val="90000"/>
              </a:lnSpc>
              <a:defRPr/>
            </a:pPr>
            <a:r>
              <a:rPr lang="en-US" dirty="0"/>
              <a:t>Authorized tribes must specifically identify designated uses to express their goals. There are no federal defaults to automatically apply if an authorized tribe fails to do so.</a:t>
            </a:r>
          </a:p>
          <a:p>
            <a:pPr defTabSz="931774">
              <a:lnSpc>
                <a:spcPct val="90000"/>
              </a:lnSpc>
              <a:defRPr/>
            </a:pPr>
            <a:endParaRPr lang="en-US" dirty="0"/>
          </a:p>
          <a:p>
            <a:pPr eaLnBrk="1" hangingPunct="1">
              <a:lnSpc>
                <a:spcPct val="90000"/>
              </a:lnSpc>
            </a:pPr>
            <a:r>
              <a:rPr lang="en-US" dirty="0"/>
              <a:t>Authorized tribes have the discretion in designating uses. They do not need to be constrained by the wording or the use categories articulated in the Clean Water Act, but can come up with their own categories of uses.  Not all authorized tribes have the same designated use categories. For example, some may say “recreation” or “water contact recreation” or “whole body contact recreation” while others may say “Class 1 waters” or “Class A waters”. </a:t>
            </a:r>
          </a:p>
          <a:p>
            <a:pPr eaLnBrk="1" hangingPunct="1">
              <a:lnSpc>
                <a:spcPct val="90000"/>
              </a:lnSpc>
            </a:pPr>
            <a:endParaRPr lang="en-US" dirty="0"/>
          </a:p>
          <a:p>
            <a:pPr eaLnBrk="1" hangingPunct="1">
              <a:lnSpc>
                <a:spcPct val="90000"/>
              </a:lnSpc>
            </a:pPr>
            <a:r>
              <a:rPr lang="en-US" dirty="0"/>
              <a:t>Authorized tribes can and usually do designated multiple uses for each water.</a:t>
            </a:r>
          </a:p>
          <a:p>
            <a:pPr eaLnBrk="1" hangingPunct="1"/>
            <a:endParaRPr lang="en-US" sz="1200" dirty="0"/>
          </a:p>
          <a:p>
            <a:pPr eaLnBrk="1" hangingPunct="1">
              <a:lnSpc>
                <a:spcPct val="90000"/>
              </a:lnSpc>
            </a:pPr>
            <a:r>
              <a:rPr lang="en-US" sz="1200" dirty="0"/>
              <a:t>Because waters are connected, EPA’s Water Quality Standards regulations (and NPDES regulations) also require consideration of downstream protection. </a:t>
            </a:r>
          </a:p>
          <a:p>
            <a:pPr eaLnBrk="1" hangingPunct="1"/>
            <a:endParaRPr lang="en-US" sz="1200" dirty="0"/>
          </a:p>
        </p:txBody>
      </p:sp>
      <p:sp>
        <p:nvSpPr>
          <p:cNvPr id="7" name="Footer Placeholder 6"/>
          <p:cNvSpPr>
            <a:spLocks noGrp="1"/>
          </p:cNvSpPr>
          <p:nvPr>
            <p:ph type="ftr" sz="quarter" idx="11"/>
          </p:nvPr>
        </p:nvSpPr>
        <p:spPr/>
        <p:txBody>
          <a:bodyPr/>
          <a:lstStyle/>
          <a:p>
            <a:pPr>
              <a:defRPr/>
            </a:pPr>
            <a:r>
              <a:rPr lang="en-US" dirty="0">
                <a:solidFill>
                  <a:srgbClr val="000000"/>
                </a:solidFill>
              </a:rPr>
              <a:t>Overview </a:t>
            </a: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p:txBody>
      </p:sp>
      <p:sp>
        <p:nvSpPr>
          <p:cNvPr id="8" name="Header Placeholder 7"/>
          <p:cNvSpPr>
            <a:spLocks noGrp="1"/>
          </p:cNvSpPr>
          <p:nvPr>
            <p:ph type="hdr" sz="quarter" idx="12"/>
          </p:nvPr>
        </p:nvSpPr>
        <p:spPr/>
        <p:txBody>
          <a:bodyPr/>
          <a:lstStyle/>
          <a:p>
            <a:pPr>
              <a:defRPr/>
            </a:pPr>
            <a:r>
              <a:rPr lang="en-US">
                <a:solidFill>
                  <a:srgbClr val="000000"/>
                </a:solidFill>
              </a:rPr>
              <a:t>WQSA May 2016</a:t>
            </a:r>
            <a:endParaRPr lang="en-US" dirty="0">
              <a:solidFill>
                <a:srgbClr val="000000"/>
              </a:solidFill>
            </a:endParaRPr>
          </a:p>
        </p:txBody>
      </p:sp>
    </p:spTree>
    <p:extLst>
      <p:ext uri="{BB962C8B-B14F-4D97-AF65-F5344CB8AC3E}">
        <p14:creationId xmlns:p14="http://schemas.microsoft.com/office/powerpoint/2010/main" val="3176312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Rectangle 2"/>
          <p:cNvSpPr>
            <a:spLocks noGrp="1" noRot="1" noChangeAspect="1" noChangeArrowheads="1" noTextEdit="1"/>
          </p:cNvSpPr>
          <p:nvPr>
            <p:ph type="sldImg"/>
          </p:nvPr>
        </p:nvSpPr>
        <p:spPr>
          <a:xfrm>
            <a:off x="369888" y="304800"/>
            <a:ext cx="6192837" cy="3484563"/>
          </a:xfrm>
          <a:ln/>
        </p:spPr>
      </p:sp>
      <p:sp>
        <p:nvSpPr>
          <p:cNvPr id="105478" name="Rectangle 3"/>
          <p:cNvSpPr>
            <a:spLocks noGrp="1" noChangeArrowheads="1"/>
          </p:cNvSpPr>
          <p:nvPr>
            <p:ph type="body" idx="1"/>
          </p:nvPr>
        </p:nvSpPr>
        <p:spPr>
          <a:xfrm>
            <a:off x="457202" y="3962402"/>
            <a:ext cx="5999163" cy="4181475"/>
          </a:xfrm>
          <a:noFill/>
        </p:spPr>
        <p:txBody>
          <a:bodyPr lIns="91410" tIns="45704" rIns="91410" bIns="45704"/>
          <a:lstStyle/>
          <a:p>
            <a:pPr defTabSz="931774">
              <a:lnSpc>
                <a:spcPct val="90000"/>
              </a:lnSpc>
              <a:defRPr/>
            </a:pPr>
            <a:r>
              <a:rPr lang="en-US" dirty="0">
                <a:solidFill>
                  <a:schemeClr val="tx1"/>
                </a:solidFill>
              </a:rPr>
              <a:t>Creation of a use classification system is the authorized tribe’s choice.  EPA has no specific recommended way of classifying waters.  The basic water uses mentioned in the Clean Water Act should, however, be reflected in the tribal use classification systems. </a:t>
            </a:r>
          </a:p>
          <a:p>
            <a:pPr defTabSz="931774">
              <a:lnSpc>
                <a:spcPct val="90000"/>
              </a:lnSpc>
              <a:defRPr/>
            </a:pPr>
            <a:endParaRPr lang="en-US" dirty="0">
              <a:solidFill>
                <a:schemeClr val="tx1"/>
              </a:solidFill>
            </a:endParaRPr>
          </a:p>
          <a:p>
            <a:pPr defTabSz="931774">
              <a:lnSpc>
                <a:spcPct val="90000"/>
              </a:lnSpc>
              <a:defRPr/>
            </a:pPr>
            <a:r>
              <a:rPr lang="en-US" u="none" dirty="0">
                <a:solidFill>
                  <a:schemeClr val="tx1"/>
                </a:solidFill>
              </a:rPr>
              <a:t>This slide shows a couple of examples of approaches an authorized tribe may take to designate uses. There are different ways that authorized tribes can designate their waters; they can either use a designation system where they specifically designate multiple uses to each water (as in example Tribe A on this slide; or they can use a classification system where they designate a class but that class contains multiple different uses (as in example Tribe B on this slide). </a:t>
            </a:r>
          </a:p>
          <a:p>
            <a:pPr defTabSz="931774">
              <a:lnSpc>
                <a:spcPct val="90000"/>
              </a:lnSpc>
              <a:defRPr/>
            </a:pPr>
            <a:endParaRPr lang="en-US" u="none" dirty="0">
              <a:solidFill>
                <a:schemeClr val="tx1"/>
              </a:solidFill>
            </a:endParaRPr>
          </a:p>
          <a:p>
            <a:pPr eaLnBrk="1" hangingPunct="1">
              <a:lnSpc>
                <a:spcPct val="90000"/>
              </a:lnSpc>
            </a:pPr>
            <a:r>
              <a:rPr lang="en-US" u="none" dirty="0">
                <a:solidFill>
                  <a:schemeClr val="tx1"/>
                </a:solidFill>
              </a:rPr>
              <a:t>Authorized tribes have the discretion in designating uses. They do not need to be constrained by the wording or the use categories articulated in the Clean Water Act, but can come up with their own categories of uses.  Not all authorized tribes have the same designated use categories. For example, some may say “recreation” or “water contact recreation” or “whole body contact recreation” while others may say “Class 1 waters” or “Class A waters”. </a:t>
            </a:r>
          </a:p>
          <a:p>
            <a:pPr eaLnBrk="1" hangingPunct="1">
              <a:lnSpc>
                <a:spcPct val="90000"/>
              </a:lnSpc>
            </a:pPr>
            <a:endParaRPr lang="en-US" sz="1200" u="none" dirty="0">
              <a:solidFill>
                <a:schemeClr val="tx1"/>
              </a:solidFill>
              <a:latin typeface="+mn-lt"/>
            </a:endParaRPr>
          </a:p>
          <a:p>
            <a:r>
              <a:rPr lang="en-US" u="none" dirty="0">
                <a:solidFill>
                  <a:schemeClr val="tx1"/>
                </a:solidFill>
              </a:rPr>
              <a:t>In addition to the 101(a)(2) protection and propagation / recreation goals, some tribes have also included </a:t>
            </a:r>
            <a:r>
              <a:rPr lang="en-US" sz="1400" b="1" u="none" dirty="0">
                <a:solidFill>
                  <a:schemeClr val="tx1"/>
                </a:solidFill>
              </a:rPr>
              <a:t>unique</a:t>
            </a:r>
            <a:r>
              <a:rPr lang="en-US" u="none" dirty="0">
                <a:solidFill>
                  <a:schemeClr val="tx1"/>
                </a:solidFill>
              </a:rPr>
              <a:t> designated uses in their approved WQS.  For example, the </a:t>
            </a:r>
            <a:r>
              <a:rPr lang="en-US" b="1" u="none" dirty="0">
                <a:solidFill>
                  <a:schemeClr val="tx1"/>
                </a:solidFill>
              </a:rPr>
              <a:t>Lac du Flambeau Band of Lake Superior Chippewa Indians </a:t>
            </a:r>
            <a:r>
              <a:rPr lang="en-US" u="none" dirty="0">
                <a:solidFill>
                  <a:schemeClr val="tx1"/>
                </a:solidFill>
              </a:rPr>
              <a:t>(R5) depend on the waters for traditional fishing, hunting and gathering activities, as well as ceremonial and cultural practices…  …therefore, the tribe’s WQS include protection of wildlife and fish and aquatic life uses, ceremonial and recreational uses, which supports the 101(a)(2) requirements of the Act.</a:t>
            </a:r>
          </a:p>
          <a:p>
            <a:endParaRPr lang="en-US" u="none" dirty="0">
              <a:solidFill>
                <a:schemeClr val="tx1"/>
              </a:solidFill>
            </a:endParaRPr>
          </a:p>
          <a:p>
            <a:r>
              <a:rPr lang="en-US" u="none" dirty="0">
                <a:solidFill>
                  <a:schemeClr val="tx1"/>
                </a:solidFill>
              </a:rPr>
              <a:t>In addition, they also have a unique designated use for the protection of wild rice, which is an important food source for the tribe.</a:t>
            </a:r>
          </a:p>
          <a:p>
            <a:endParaRPr lang="en-US" u="none" dirty="0">
              <a:solidFill>
                <a:schemeClr val="tx1"/>
              </a:solidFill>
            </a:endParaRPr>
          </a:p>
          <a:p>
            <a:r>
              <a:rPr lang="en-US" u="none" dirty="0">
                <a:solidFill>
                  <a:schemeClr val="tx1"/>
                </a:solidFill>
              </a:rPr>
              <a:t>Another tribe with unique designated uses is the </a:t>
            </a:r>
            <a:r>
              <a:rPr lang="en-US" b="1" u="none" dirty="0">
                <a:solidFill>
                  <a:schemeClr val="tx1"/>
                </a:solidFill>
              </a:rPr>
              <a:t>Miccosukee Tribe</a:t>
            </a:r>
            <a:r>
              <a:rPr lang="en-US" u="none" dirty="0">
                <a:solidFill>
                  <a:schemeClr val="tx1"/>
                </a:solidFill>
              </a:rPr>
              <a:t>, which includes the uses of </a:t>
            </a:r>
            <a:r>
              <a:rPr lang="en-US" b="1" u="none" dirty="0">
                <a:solidFill>
                  <a:schemeClr val="tx1"/>
                </a:solidFill>
              </a:rPr>
              <a:t>frogging</a:t>
            </a:r>
            <a:r>
              <a:rPr lang="en-US" u="none" dirty="0">
                <a:solidFill>
                  <a:schemeClr val="tx1"/>
                </a:solidFill>
              </a:rPr>
              <a:t> and </a:t>
            </a:r>
            <a:r>
              <a:rPr lang="en-US" b="1" u="none" dirty="0">
                <a:solidFill>
                  <a:schemeClr val="tx1"/>
                </a:solidFill>
              </a:rPr>
              <a:t>air boating </a:t>
            </a:r>
            <a:r>
              <a:rPr lang="en-US" u="none" dirty="0">
                <a:solidFill>
                  <a:schemeClr val="tx1"/>
                </a:solidFill>
              </a:rPr>
              <a:t>in their water quality standards.</a:t>
            </a:r>
          </a:p>
          <a:p>
            <a:pPr eaLnBrk="1" hangingPunct="1">
              <a:lnSpc>
                <a:spcPct val="90000"/>
              </a:lnSpc>
            </a:pPr>
            <a:endParaRPr lang="en-US" sz="1200" dirty="0">
              <a:latin typeface="+mn-lt"/>
            </a:endParaRPr>
          </a:p>
        </p:txBody>
      </p:sp>
      <p:sp>
        <p:nvSpPr>
          <p:cNvPr id="7" name="Footer Placeholder 6"/>
          <p:cNvSpPr>
            <a:spLocks noGrp="1"/>
          </p:cNvSpPr>
          <p:nvPr>
            <p:ph type="ftr" sz="quarter" idx="11"/>
          </p:nvPr>
        </p:nvSpPr>
        <p:spPr/>
        <p:txBody>
          <a:bodyPr/>
          <a:lstStyle/>
          <a:p>
            <a:pPr>
              <a:defRPr/>
            </a:pPr>
            <a:r>
              <a:rPr lang="en-US" dirty="0">
                <a:solidFill>
                  <a:srgbClr val="000000"/>
                </a:solidFill>
              </a:rPr>
              <a:t>Overview </a:t>
            </a: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p:txBody>
      </p:sp>
      <p:sp>
        <p:nvSpPr>
          <p:cNvPr id="8" name="Header Placeholder 7"/>
          <p:cNvSpPr>
            <a:spLocks noGrp="1"/>
          </p:cNvSpPr>
          <p:nvPr>
            <p:ph type="hdr" sz="quarter" idx="12"/>
          </p:nvPr>
        </p:nvSpPr>
        <p:spPr/>
        <p:txBody>
          <a:bodyPr/>
          <a:lstStyle/>
          <a:p>
            <a:pPr>
              <a:defRPr/>
            </a:pPr>
            <a:r>
              <a:rPr lang="en-US">
                <a:solidFill>
                  <a:srgbClr val="000000"/>
                </a:solidFill>
              </a:rPr>
              <a:t>WQSA May 2016</a:t>
            </a:r>
            <a:endParaRPr lang="en-US" dirty="0">
              <a:solidFill>
                <a:srgbClr val="000000"/>
              </a:solidFill>
            </a:endParaRPr>
          </a:p>
        </p:txBody>
      </p:sp>
    </p:spTree>
    <p:extLst>
      <p:ext uri="{BB962C8B-B14F-4D97-AF65-F5344CB8AC3E}">
        <p14:creationId xmlns:p14="http://schemas.microsoft.com/office/powerpoint/2010/main" val="7080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solidFill>
                  <a:srgbClr val="FF0000"/>
                </a:solidFill>
              </a:rPr>
              <a:t>Sometimes states and authorized tribes may wish to revise their designated uses and associated criteria because the designated uses are not attainable</a:t>
            </a:r>
            <a:r>
              <a:rPr lang="en-US" sz="1100" dirty="0"/>
              <a:t>.  While there are certain circumstances where a use cannot be removed, Clean Water Act Section 101(a)(2) allows for circumstances where a designated use may not be attainable in a water body, and therefore the use may be removed. </a:t>
            </a:r>
          </a:p>
          <a:p>
            <a:endParaRPr lang="en-US" sz="1100" dirty="0"/>
          </a:p>
          <a:p>
            <a:r>
              <a:rPr lang="en-US" sz="1100" dirty="0"/>
              <a:t>Designated uses can be revised to reflect:</a:t>
            </a:r>
          </a:p>
          <a:p>
            <a:endParaRPr lang="en-US" sz="1100" dirty="0"/>
          </a:p>
          <a:p>
            <a:pPr lvl="1"/>
            <a:r>
              <a:rPr lang="en-US" sz="1100" b="0" dirty="0"/>
              <a:t>A more specific desired condition (for example: revising a more general aquatic life use to a cold water- or warm water-aquatic life use),</a:t>
            </a:r>
          </a:p>
          <a:p>
            <a:pPr lvl="1"/>
            <a:endParaRPr lang="en-US" sz="1100" b="0" dirty="0"/>
          </a:p>
          <a:p>
            <a:pPr lvl="1"/>
            <a:r>
              <a:rPr lang="en-US" sz="1100" b="0" dirty="0"/>
              <a:t>Or a clearer articulation of the attainable use </a:t>
            </a:r>
            <a:r>
              <a:rPr lang="en-US" sz="1100" dirty="0"/>
              <a:t>(for example: a primary versus secondary-contact recreation use).</a:t>
            </a:r>
          </a:p>
          <a:p>
            <a:endParaRPr lang="en-US" sz="1100" dirty="0"/>
          </a:p>
          <a:p>
            <a:r>
              <a:rPr lang="en-US" sz="1100" dirty="0"/>
              <a:t>Revising designated uses can lead to more effective criteria, permits, and TMDLs.</a:t>
            </a:r>
          </a:p>
          <a:p>
            <a:endParaRPr lang="en-US" sz="1100" dirty="0"/>
          </a:p>
          <a:p>
            <a:pPr defTabSz="931774">
              <a:defRPr/>
            </a:pPr>
            <a:r>
              <a:rPr lang="en-US" sz="1100" dirty="0"/>
              <a:t>The rationale needed depends on the use an authorized tribe wishes to revise. </a:t>
            </a:r>
            <a:r>
              <a:rPr lang="en-US" sz="1100" dirty="0">
                <a:solidFill>
                  <a:srgbClr val="FF0000"/>
                </a:solidFill>
              </a:rPr>
              <a:t>For all designated use revisions, the CWA and regulations generally require the e</a:t>
            </a:r>
            <a:r>
              <a:rPr lang="en-US" sz="1100" dirty="0">
                <a:solidFill>
                  <a:schemeClr val="tx1"/>
                </a:solidFill>
              </a:rPr>
              <a:t>valuation </a:t>
            </a:r>
            <a:r>
              <a:rPr lang="en-US" sz="1100" dirty="0"/>
              <a:t>of the use and value for that use. However, Congress established more prescriptive requirements for uses related to 101(a)(2) uses (i.e., a Use Attainability Analysis or UAA). A UAA is a “structured scientific assessment of the physical, chemical, biological and economic factors affecting the attainment of the use.” </a:t>
            </a:r>
          </a:p>
          <a:p>
            <a:pPr defTabSz="931774">
              <a:defRPr/>
            </a:pPr>
            <a:r>
              <a:rPr lang="en-US" sz="1100" dirty="0"/>
              <a:t>We will talk about those requirements next.</a:t>
            </a:r>
          </a:p>
          <a:p>
            <a:pPr defTabSz="931774">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EA4393B9-4AFC-4344-9060-051C38BBC77E}" type="slidenum">
              <a:rPr lang="en-US" smtClean="0"/>
              <a:t>27</a:t>
            </a:fld>
            <a:endParaRPr lang="en-US"/>
          </a:p>
        </p:txBody>
      </p:sp>
    </p:spTree>
    <p:extLst>
      <p:ext uri="{BB962C8B-B14F-4D97-AF65-F5344CB8AC3E}">
        <p14:creationId xmlns:p14="http://schemas.microsoft.com/office/powerpoint/2010/main" val="2501955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finished covering designated uses, so I will pause for questions.</a:t>
            </a:r>
          </a:p>
        </p:txBody>
      </p:sp>
      <p:sp>
        <p:nvSpPr>
          <p:cNvPr id="4" name="Slide Number Placeholder 3"/>
          <p:cNvSpPr>
            <a:spLocks noGrp="1"/>
          </p:cNvSpPr>
          <p:nvPr>
            <p:ph type="sldNum" sz="quarter" idx="5"/>
          </p:nvPr>
        </p:nvSpPr>
        <p:spPr/>
        <p:txBody>
          <a:bodyPr/>
          <a:lstStyle/>
          <a:p>
            <a:fld id="{EA4393B9-4AFC-4344-9060-051C38BBC77E}" type="slidenum">
              <a:rPr lang="en-US" smtClean="0"/>
              <a:t>28</a:t>
            </a:fld>
            <a:endParaRPr lang="en-US"/>
          </a:p>
        </p:txBody>
      </p:sp>
    </p:spTree>
    <p:extLst>
      <p:ext uri="{BB962C8B-B14F-4D97-AF65-F5344CB8AC3E}">
        <p14:creationId xmlns:p14="http://schemas.microsoft.com/office/powerpoint/2010/main" val="3551111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2"/>
          <p:cNvSpPr>
            <a:spLocks noGrp="1" noRot="1" noChangeAspect="1" noChangeArrowheads="1" noTextEdit="1"/>
          </p:cNvSpPr>
          <p:nvPr>
            <p:ph type="sldImg"/>
          </p:nvPr>
        </p:nvSpPr>
        <p:spPr>
          <a:xfrm>
            <a:off x="1585913" y="309563"/>
            <a:ext cx="3990975" cy="2246312"/>
          </a:xfrm>
          <a:ln/>
        </p:spPr>
      </p:sp>
      <p:sp>
        <p:nvSpPr>
          <p:cNvPr id="107526" name="Rectangle 3"/>
          <p:cNvSpPr>
            <a:spLocks noGrp="1" noChangeArrowheads="1"/>
          </p:cNvSpPr>
          <p:nvPr>
            <p:ph type="body" idx="1"/>
          </p:nvPr>
        </p:nvSpPr>
        <p:spPr>
          <a:xfrm>
            <a:off x="597184" y="2700384"/>
            <a:ext cx="6255810" cy="636360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7" tIns="46572" rIns="93147" bIns="46572">
            <a:noAutofit/>
          </a:bodyPr>
          <a:lstStyle/>
          <a:p>
            <a:pPr defTabSz="949478" fontAlgn="base">
              <a:spcBef>
                <a:spcPct val="30000"/>
              </a:spcBef>
              <a:spcAft>
                <a:spcPct val="0"/>
              </a:spcAft>
              <a:defRPr/>
            </a:pPr>
            <a:r>
              <a:rPr lang="en-US" sz="1000" dirty="0"/>
              <a:t>The second core component of the Water Quality Standards program is water quality criteria.  Water quality criteria are limits on a particular pollutant or limits on a condition of a water body designed to protect and support a designated use. 40 CFR 131.3 says that when criteria are met, water quality will generally protect the designated use. So, when appropriate criteria are selected for a particular waterbody, and when water quality in that waterbody meets all the criteria, the designated use should be protected.</a:t>
            </a:r>
          </a:p>
          <a:p>
            <a:pPr eaLnBrk="1" hangingPunct="1">
              <a:defRPr/>
            </a:pPr>
            <a:endParaRPr lang="en-US" sz="1000" dirty="0"/>
          </a:p>
          <a:p>
            <a:pPr eaLnBrk="1" hangingPunct="1">
              <a:defRPr/>
            </a:pPr>
            <a:r>
              <a:rPr lang="en-US" sz="1000" dirty="0"/>
              <a:t>Authorized tribes adopt water quality criteria as part of their water quality standards.  They consider which criteria are needed to protect the designated use and then incorporate these criteria into their water quality standards.</a:t>
            </a:r>
          </a:p>
          <a:p>
            <a:pPr defTabSz="931774" fontAlgn="base">
              <a:spcBef>
                <a:spcPct val="30000"/>
              </a:spcBef>
              <a:spcAft>
                <a:spcPct val="0"/>
              </a:spcAft>
              <a:defRPr/>
            </a:pPr>
            <a:endParaRPr lang="en-US" sz="1000" dirty="0"/>
          </a:p>
        </p:txBody>
      </p:sp>
      <p:sp>
        <p:nvSpPr>
          <p:cNvPr id="7" name="Footer Placeholder 6"/>
          <p:cNvSpPr>
            <a:spLocks noGrp="1"/>
          </p:cNvSpPr>
          <p:nvPr>
            <p:ph type="ftr" sz="quarter" idx="11"/>
          </p:nvPr>
        </p:nvSpPr>
        <p:spPr/>
        <p:txBody>
          <a:bodyPr/>
          <a:lstStyle/>
          <a:p>
            <a:pPr>
              <a:defRPr/>
            </a:pPr>
            <a:r>
              <a:rPr lang="en-US" dirty="0">
                <a:solidFill>
                  <a:srgbClr val="000000"/>
                </a:solidFill>
              </a:rPr>
              <a:t>Overview </a:t>
            </a: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p:txBody>
      </p:sp>
      <p:sp>
        <p:nvSpPr>
          <p:cNvPr id="8" name="Header Placeholder 7"/>
          <p:cNvSpPr>
            <a:spLocks noGrp="1"/>
          </p:cNvSpPr>
          <p:nvPr>
            <p:ph type="hdr" sz="quarter" idx="12"/>
          </p:nvPr>
        </p:nvSpPr>
        <p:spPr/>
        <p:txBody>
          <a:bodyPr/>
          <a:lstStyle/>
          <a:p>
            <a:pPr>
              <a:defRPr/>
            </a:pPr>
            <a:r>
              <a:rPr lang="en-US">
                <a:solidFill>
                  <a:srgbClr val="000000"/>
                </a:solidFill>
              </a:rPr>
              <a:t>WQSA May 2016</a:t>
            </a:r>
            <a:endParaRPr lang="en-US" dirty="0">
              <a:solidFill>
                <a:srgbClr val="000000"/>
              </a:solidFill>
            </a:endParaRPr>
          </a:p>
        </p:txBody>
      </p:sp>
    </p:spTree>
    <p:extLst>
      <p:ext uri="{BB962C8B-B14F-4D97-AF65-F5344CB8AC3E}">
        <p14:creationId xmlns:p14="http://schemas.microsoft.com/office/powerpoint/2010/main" val="2503065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topics we will cover in this presentation.</a:t>
            </a:r>
          </a:p>
        </p:txBody>
      </p:sp>
      <p:sp>
        <p:nvSpPr>
          <p:cNvPr id="4" name="Slide Number Placeholder 3"/>
          <p:cNvSpPr>
            <a:spLocks noGrp="1"/>
          </p:cNvSpPr>
          <p:nvPr>
            <p:ph type="sldNum" sz="quarter" idx="5"/>
          </p:nvPr>
        </p:nvSpPr>
        <p:spPr/>
        <p:txBody>
          <a:bodyPr/>
          <a:lstStyle/>
          <a:p>
            <a:fld id="{EA4393B9-4AFC-4344-9060-051C38BBC77E}" type="slidenum">
              <a:rPr lang="en-US" smtClean="0"/>
              <a:t>3</a:t>
            </a:fld>
            <a:endParaRPr lang="en-US"/>
          </a:p>
        </p:txBody>
      </p:sp>
    </p:spTree>
    <p:extLst>
      <p:ext uri="{BB962C8B-B14F-4D97-AF65-F5344CB8AC3E}">
        <p14:creationId xmlns:p14="http://schemas.microsoft.com/office/powerpoint/2010/main" val="3731291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lnSpc>
                <a:spcPct val="90000"/>
              </a:lnSpc>
              <a:defRPr/>
            </a:pPr>
            <a:r>
              <a:rPr lang="en-US" dirty="0"/>
              <a:t>The Clean Water Act requirements for criteria are in two different places.</a:t>
            </a:r>
          </a:p>
          <a:p>
            <a:pPr>
              <a:lnSpc>
                <a:spcPct val="90000"/>
              </a:lnSpc>
              <a:defRPr/>
            </a:pPr>
            <a:endParaRPr lang="en-US" baseline="0" dirty="0"/>
          </a:p>
          <a:p>
            <a:pPr>
              <a:lnSpc>
                <a:spcPct val="90000"/>
              </a:lnSpc>
              <a:defRPr/>
            </a:pPr>
            <a:r>
              <a:rPr lang="en-US" baseline="0" dirty="0"/>
              <a:t>Clean Water Act section 303(c)(1) requires states and authorized tribes to adopt criteria to protect designated uses into their water quality standards. That’s the general requirement.</a:t>
            </a:r>
          </a:p>
          <a:p>
            <a:pPr>
              <a:lnSpc>
                <a:spcPct val="90000"/>
              </a:lnSpc>
              <a:defRPr/>
            </a:pPr>
            <a:endParaRPr lang="en-US" baseline="0" dirty="0"/>
          </a:p>
          <a:p>
            <a:pPr>
              <a:lnSpc>
                <a:spcPct val="90000"/>
              </a:lnSpc>
              <a:defRPr/>
            </a:pPr>
            <a:r>
              <a:rPr lang="en-US" baseline="0" dirty="0"/>
              <a:t>There’s also a more specific requirement for a specific list of over 100 pollutants, that states and authorized tribes </a:t>
            </a:r>
            <a:r>
              <a:rPr lang="en-US" b="1" baseline="0" dirty="0"/>
              <a:t>shall </a:t>
            </a:r>
            <a:r>
              <a:rPr lang="en-US" baseline="0" dirty="0"/>
              <a:t>adopt criteria for those pollutants into their water quality standards. These are called ‘priority pollutants” or “toxic pollutants,” and the list was generated based on litigation that resulted in a list. The list is based on legal and policy decisions and contains many legacy pollutants, such as DDT.</a:t>
            </a:r>
          </a:p>
        </p:txBody>
      </p:sp>
      <p:sp>
        <p:nvSpPr>
          <p:cNvPr id="6" name="Header Placeholder 5"/>
          <p:cNvSpPr>
            <a:spLocks noGrp="1"/>
          </p:cNvSpPr>
          <p:nvPr>
            <p:ph type="hdr" sz="quarter" idx="11"/>
          </p:nvPr>
        </p:nvSpPr>
        <p:spPr/>
        <p:txBody>
          <a:bodyPr/>
          <a:lstStyle/>
          <a:p>
            <a:pPr>
              <a:defRPr/>
            </a:pPr>
            <a:r>
              <a:rPr lang="en-US"/>
              <a:t>WQSA May 2016</a:t>
            </a:r>
            <a:endParaRPr lang="en-US" dirty="0"/>
          </a:p>
        </p:txBody>
      </p:sp>
      <p:sp>
        <p:nvSpPr>
          <p:cNvPr id="8" name="Slide Number Placeholder 7"/>
          <p:cNvSpPr>
            <a:spLocks noGrp="1"/>
          </p:cNvSpPr>
          <p:nvPr>
            <p:ph type="sldNum" sz="quarter" idx="12"/>
          </p:nvPr>
        </p:nvSpPr>
        <p:spPr/>
        <p:txBody>
          <a:bodyPr/>
          <a:lstStyle/>
          <a:p>
            <a:fld id="{4B954D7B-1620-4CA3-96B1-850E78C22BBB}" type="slidenum">
              <a:rPr lang="en-US" smtClean="0"/>
              <a:pPr/>
              <a:t>30</a:t>
            </a:fld>
            <a:endParaRPr lang="en-US"/>
          </a:p>
        </p:txBody>
      </p:sp>
      <p:sp>
        <p:nvSpPr>
          <p:cNvPr id="9" name="Footer Placeholder 8"/>
          <p:cNvSpPr>
            <a:spLocks noGrp="1"/>
          </p:cNvSpPr>
          <p:nvPr>
            <p:ph type="ftr" sz="quarter" idx="13"/>
          </p:nvPr>
        </p:nvSpPr>
        <p:spPr/>
        <p:txBody>
          <a:bodyPr/>
          <a:lstStyle/>
          <a:p>
            <a:pPr>
              <a:defRPr/>
            </a:pPr>
            <a:endParaRPr lang="en-US"/>
          </a:p>
          <a:p>
            <a:pPr>
              <a:defRPr/>
            </a:pPr>
            <a:r>
              <a:rPr lang="en-US"/>
              <a:t>Intro to Criteria</a:t>
            </a:r>
            <a:endParaRPr lang="en-US" dirty="0"/>
          </a:p>
        </p:txBody>
      </p:sp>
    </p:spTree>
    <p:extLst>
      <p:ext uri="{BB962C8B-B14F-4D97-AF65-F5344CB8AC3E}">
        <p14:creationId xmlns:p14="http://schemas.microsoft.com/office/powerpoint/2010/main" val="2145969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sz="1200" baseline="0" dirty="0"/>
              <a:t>The Water Quality Standards regulation gives more details to implement the Clean Water Act requirements that pertain to criteria.</a:t>
            </a:r>
          </a:p>
          <a:p>
            <a:pPr>
              <a:lnSpc>
                <a:spcPct val="90000"/>
              </a:lnSpc>
              <a:defRPr/>
            </a:pPr>
            <a:endParaRPr lang="en-US" sz="1200" baseline="0" dirty="0"/>
          </a:p>
          <a:p>
            <a:pPr defTabSz="931774">
              <a:defRPr/>
            </a:pPr>
            <a:r>
              <a:rPr lang="en-US" sz="1200" baseline="0" dirty="0"/>
              <a:t>Criteria must be based on sound scientific rationale.</a:t>
            </a:r>
            <a:r>
              <a:rPr lang="en-US" sz="1200" dirty="0"/>
              <a:t> </a:t>
            </a:r>
          </a:p>
          <a:p>
            <a:pPr defTabSz="931774">
              <a:defRPr/>
            </a:pPr>
            <a:endParaRPr lang="en-US" sz="1200" dirty="0"/>
          </a:p>
          <a:p>
            <a:pPr defTabSz="931774">
              <a:defRPr/>
            </a:pPr>
            <a:r>
              <a:rPr lang="en-US" sz="1200" dirty="0"/>
              <a:t>EPA produces national water quality criteria </a:t>
            </a:r>
            <a:r>
              <a:rPr lang="en-US" sz="1200" i="1" dirty="0"/>
              <a:t>recommendations </a:t>
            </a:r>
            <a:r>
              <a:rPr lang="en-US" sz="1200" dirty="0"/>
              <a:t>under Section 304(a) of the Act.  These criteria recommendations are often used as the basis for tribal water quality standards. However, the regulation allows the authorized tribes to develop its own criteria or make site-specific modifications to EPA's recommendations. The 304(a) criteria are scientific recommendations and are not Federal rules. </a:t>
            </a:r>
          </a:p>
          <a:p>
            <a:pPr defTabSz="931774">
              <a:defRPr/>
            </a:pPr>
            <a:endParaRPr lang="en-US" sz="1200" dirty="0"/>
          </a:p>
          <a:p>
            <a:pPr defTabSz="931774">
              <a:defRPr/>
            </a:pPr>
            <a:r>
              <a:rPr lang="en-US" sz="1200" b="0" dirty="0"/>
              <a:t>States/authorized tribes may not consider </a:t>
            </a:r>
            <a:r>
              <a:rPr lang="en-US" sz="1200" dirty="0"/>
              <a:t>other factors, such as technological feasibility, social and economic costs, and the benefits of achieving criteria levels, in criteria development.  </a:t>
            </a:r>
          </a:p>
          <a:p>
            <a:pPr defTabSz="931774">
              <a:defRPr/>
            </a:pPr>
            <a:endParaRPr lang="en-US" sz="1200" dirty="0"/>
          </a:p>
          <a:p>
            <a:pPr defTabSz="931774">
              <a:defRPr/>
            </a:pPr>
            <a:r>
              <a:rPr lang="en-US" sz="1200" dirty="0"/>
              <a:t>Criteria may be revised from time to time as new scientific data or methodologies are developed. </a:t>
            </a:r>
          </a:p>
          <a:p>
            <a:pPr>
              <a:lnSpc>
                <a:spcPct val="90000"/>
              </a:lnSpc>
            </a:pPr>
            <a:endParaRPr lang="en-US" sz="1200" baseline="0" dirty="0"/>
          </a:p>
          <a:p>
            <a:r>
              <a:rPr lang="en-US" sz="1200" baseline="0" dirty="0"/>
              <a:t>Criteria must contain sufficient parameters to protect the designated use. This means, make sure that the parameters relevant to the designated uses of the water are considered. For example, if the use is ‘human recreation’ but the only criteria are for nitrogen and phosphorus, you’re missing something…you need bacteria criteria to help protect people recreating in the water from getting gastrointestinal illnesses.</a:t>
            </a:r>
          </a:p>
          <a:p>
            <a:pPr marL="237355" indent="-237355"/>
            <a:endParaRPr lang="en-US" sz="1200" baseline="0" dirty="0"/>
          </a:p>
          <a:p>
            <a:r>
              <a:rPr lang="en-US" sz="1200" baseline="0" dirty="0"/>
              <a:t>For waters with multiple use designations, the criteria shall support the most sensitive use. Most waters have more than one use.  Criteria for a parameter can depend on the use – for example, aquatic life are less sensitive to something like Dieldrin (a pesticide) than humans (if humans eat fish from the water and consume the water). So, if you have both aquatic life and shellfish harvesting uses, you want </a:t>
            </a:r>
            <a:r>
              <a:rPr lang="en-US" sz="1200" dirty="0"/>
              <a:t>to implement </a:t>
            </a:r>
            <a:r>
              <a:rPr lang="en-US" sz="1200" baseline="0" dirty="0"/>
              <a:t>the criterion</a:t>
            </a:r>
            <a:r>
              <a:rPr lang="en-US" sz="1200" dirty="0"/>
              <a:t> which would protect both uses</a:t>
            </a:r>
            <a:r>
              <a:rPr lang="en-US" sz="1200" baseline="0" dirty="0"/>
              <a:t>. It’s not always that one particular use is the most sensitive.  It could be that aquatic life is more sensitive to one pollutant while human health is more sensitive to another.</a:t>
            </a:r>
            <a:r>
              <a:rPr lang="en-US" sz="1200" dirty="0"/>
              <a:t> EPA encourages authorized tribes, states, and territories to reach out to the local communities and learn how they use the water body. This information will help you to make more informed decisions that support the most sensitive use. </a:t>
            </a:r>
          </a:p>
        </p:txBody>
      </p:sp>
      <p:sp>
        <p:nvSpPr>
          <p:cNvPr id="4" name="Slide Number Placeholder 3"/>
          <p:cNvSpPr>
            <a:spLocks noGrp="1"/>
          </p:cNvSpPr>
          <p:nvPr>
            <p:ph type="sldNum" sz="quarter" idx="5"/>
          </p:nvPr>
        </p:nvSpPr>
        <p:spPr/>
        <p:txBody>
          <a:bodyPr/>
          <a:lstStyle/>
          <a:p>
            <a:fld id="{EA4393B9-4AFC-4344-9060-051C38BBC77E}" type="slidenum">
              <a:rPr lang="en-US" smtClean="0"/>
              <a:t>31</a:t>
            </a:fld>
            <a:endParaRPr lang="en-US"/>
          </a:p>
        </p:txBody>
      </p:sp>
    </p:spTree>
    <p:extLst>
      <p:ext uri="{BB962C8B-B14F-4D97-AF65-F5344CB8AC3E}">
        <p14:creationId xmlns:p14="http://schemas.microsoft.com/office/powerpoint/2010/main" val="1487940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t>EPA’s WQS regulation allows for </a:t>
            </a:r>
            <a:r>
              <a:rPr lang="en-US" sz="1100" b="0" i="0" dirty="0"/>
              <a:t>both numeric and</a:t>
            </a:r>
            <a:r>
              <a:rPr lang="en-US" sz="1100" b="0" i="0" baseline="0" dirty="0"/>
              <a:t> narrative criteria. While states and authorized tribes will often use EPA’s 304(a) criteria recommendations when adopting state/tribal WQS, it is important to recognize that the regulations provide multiple options for establishing criteria.</a:t>
            </a:r>
          </a:p>
          <a:p>
            <a:endParaRPr lang="en-US" sz="1100" i="0" baseline="0" dirty="0"/>
          </a:p>
          <a:p>
            <a:endParaRPr lang="en-US" sz="1100" i="0" baseline="0" dirty="0"/>
          </a:p>
          <a:p>
            <a:pPr>
              <a:lnSpc>
                <a:spcPct val="90000"/>
              </a:lnSpc>
              <a:buSzPct val="55000"/>
            </a:pPr>
            <a:r>
              <a:rPr lang="en-US" sz="1100" dirty="0"/>
              <a:t>40 CFR 131.11(b) states that authorized tribes should establish </a:t>
            </a:r>
            <a:r>
              <a:rPr lang="en-US" sz="1100" b="1" dirty="0"/>
              <a:t>numeric</a:t>
            </a:r>
            <a:r>
              <a:rPr lang="en-US" sz="1100" dirty="0"/>
              <a:t> values based on:</a:t>
            </a:r>
          </a:p>
          <a:p>
            <a:pPr marL="1041775">
              <a:lnSpc>
                <a:spcPct val="90000"/>
              </a:lnSpc>
              <a:buSzPct val="45000"/>
            </a:pPr>
            <a:r>
              <a:rPr lang="en-US" sz="1100" dirty="0"/>
              <a:t>EPA’s 304(a) national recommended water quality criteria. </a:t>
            </a:r>
          </a:p>
          <a:p>
            <a:pPr marL="1371931" lvl="1">
              <a:lnSpc>
                <a:spcPct val="90000"/>
              </a:lnSpc>
              <a:buSzPct val="45000"/>
            </a:pPr>
            <a:r>
              <a:rPr lang="en-US" sz="1100" u="sng" dirty="0">
                <a:cs typeface="Times New Roman" pitchFamily="18" charset="0"/>
              </a:rPr>
              <a:t>304 criteria are recommendations</a:t>
            </a:r>
            <a:r>
              <a:rPr lang="en-US" sz="1100" dirty="0">
                <a:cs typeface="Times New Roman" pitchFamily="18" charset="0"/>
              </a:rPr>
              <a:t> developed by EPA based on the latest scientific knowledge, issued periodically as guidance to states/tribes for use in developing their own criteria. Note that the number 304a indicates the section of the Clean Water Act that directed EPA to develop these recommendations.</a:t>
            </a:r>
          </a:p>
          <a:p>
            <a:pPr marL="1371931" lvl="1">
              <a:lnSpc>
                <a:spcPct val="90000"/>
              </a:lnSpc>
              <a:buSzPct val="45000"/>
            </a:pPr>
            <a:r>
              <a:rPr lang="en-US" sz="1100" dirty="0">
                <a:cs typeface="Times New Roman" pitchFamily="18" charset="0"/>
              </a:rPr>
              <a:t>NOTE: EPA will use these as basis for promulgation if necessary.</a:t>
            </a:r>
            <a:endParaRPr lang="en-US" sz="1100" dirty="0"/>
          </a:p>
          <a:p>
            <a:pPr marL="1041775">
              <a:lnSpc>
                <a:spcPct val="90000"/>
              </a:lnSpc>
              <a:buSzPct val="45000"/>
            </a:pPr>
            <a:r>
              <a:rPr lang="en-US" sz="1100" dirty="0"/>
              <a:t>Authorized tribes can also modify 304(a) recommendations modified to reflect site-specific conditions, or they can use other scientifically defensible methods.</a:t>
            </a:r>
          </a:p>
          <a:p>
            <a:pPr>
              <a:lnSpc>
                <a:spcPct val="90000"/>
              </a:lnSpc>
              <a:buSzPct val="55000"/>
            </a:pPr>
            <a:endParaRPr lang="en-US" sz="1100" dirty="0"/>
          </a:p>
          <a:p>
            <a:pPr>
              <a:lnSpc>
                <a:spcPct val="90000"/>
              </a:lnSpc>
              <a:buSzPct val="55000"/>
            </a:pPr>
            <a:r>
              <a:rPr lang="en-US" sz="1100" dirty="0"/>
              <a:t>The Water Quality Standards regulations also allow for </a:t>
            </a:r>
            <a:r>
              <a:rPr lang="en-US" sz="1100" b="1" dirty="0"/>
              <a:t>narrative criteria:</a:t>
            </a:r>
          </a:p>
          <a:p>
            <a:pPr marL="1103246">
              <a:lnSpc>
                <a:spcPct val="90000"/>
              </a:lnSpc>
              <a:buSzPct val="45000"/>
            </a:pPr>
            <a:r>
              <a:rPr lang="en-US" sz="1100" dirty="0"/>
              <a:t>Where numeric criteria cannot be established, or</a:t>
            </a:r>
          </a:p>
          <a:p>
            <a:pPr marL="1103246">
              <a:lnSpc>
                <a:spcPct val="90000"/>
              </a:lnSpc>
              <a:buSzPct val="45000"/>
            </a:pPr>
            <a:r>
              <a:rPr lang="en-US" sz="1100" dirty="0"/>
              <a:t>To supplement numeric criteria.</a:t>
            </a:r>
          </a:p>
          <a:p>
            <a:pPr marL="1103246">
              <a:lnSpc>
                <a:spcPct val="90000"/>
              </a:lnSpc>
              <a:buSzPct val="45000"/>
            </a:pPr>
            <a:endParaRPr lang="en-US" sz="1100" dirty="0"/>
          </a:p>
          <a:p>
            <a:pPr>
              <a:buFont typeface="Wingdings" panose="05000000000000000000" pitchFamily="2" charset="2"/>
              <a:buChar char="v"/>
            </a:pPr>
            <a:r>
              <a:rPr lang="en-US" sz="1100" dirty="0"/>
              <a:t>Both forms of criteria provide a </a:t>
            </a:r>
            <a:r>
              <a:rPr lang="en-US" sz="1100" b="0" dirty="0">
                <a:solidFill>
                  <a:schemeClr val="tx1"/>
                </a:solidFill>
              </a:rPr>
              <a:t>regulatory basis for implementation and management actions like NPDES permit limits, water quality assessments and TMDL development.</a:t>
            </a:r>
          </a:p>
        </p:txBody>
      </p:sp>
      <p:sp>
        <p:nvSpPr>
          <p:cNvPr id="4" name="Header Placeholder 3"/>
          <p:cNvSpPr>
            <a:spLocks noGrp="1"/>
          </p:cNvSpPr>
          <p:nvPr>
            <p:ph type="hdr" sz="quarter" idx="10"/>
          </p:nvPr>
        </p:nvSpPr>
        <p:spPr/>
        <p:txBody>
          <a:bodyPr/>
          <a:lstStyle/>
          <a:p>
            <a:pPr>
              <a:defRPr/>
            </a:pPr>
            <a:r>
              <a:rPr lang="en-US">
                <a:solidFill>
                  <a:srgbClr val="000000"/>
                </a:solidFill>
              </a:rPr>
              <a:t>WQSA May 2016</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Overview</a:t>
            </a:r>
          </a:p>
          <a:p>
            <a:pPr>
              <a:defRPr/>
            </a:pPr>
            <a:endParaRPr lang="en-US" dirty="0">
              <a:solidFill>
                <a:srgbClr val="000000"/>
              </a:solidFill>
            </a:endParaRPr>
          </a:p>
          <a:p>
            <a:pPr>
              <a:defRPr/>
            </a:pPr>
            <a:endParaRPr lang="en-US" dirty="0">
              <a:solidFill>
                <a:srgbClr val="000000"/>
              </a:solidFill>
            </a:endParaRPr>
          </a:p>
          <a:p>
            <a:pPr>
              <a:defRPr/>
            </a:pPr>
            <a:r>
              <a:rPr lang="en-US" dirty="0">
                <a:solidFill>
                  <a:srgbClr val="000000"/>
                </a:solidFill>
              </a:rPr>
              <a:t> </a:t>
            </a:r>
          </a:p>
        </p:txBody>
      </p:sp>
    </p:spTree>
    <p:extLst>
      <p:ext uri="{BB962C8B-B14F-4D97-AF65-F5344CB8AC3E}">
        <p14:creationId xmlns:p14="http://schemas.microsoft.com/office/powerpoint/2010/main" val="746782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Folks are generally familiar with numeric criteria, but let’s look for a moment at an example of narrative criteria so you’ll know what I’m referring to.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Narrative criteria exist in all WQS regulations and often include the term "free from,” like this example. Another common example is “no toxics in toxic amounts.”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Narrative criteria provide a qualitative benchmark for assessing water quality. They are useful as indicators of water quality when a numeric criterion is either not available or cannot be applied; for example, when particular pollutants or water conditions cannot be precisely measured. </a:t>
            </a:r>
          </a:p>
          <a:p>
            <a:endParaRPr lang="en-US" dirty="0"/>
          </a:p>
          <a:p>
            <a:r>
              <a:rPr lang="en-US" dirty="0"/>
              <a:t>EPA’s view is that effective tribal water quality standards should include both numeric and narrative criteria.  The use of both ensures that a water is fully protected for both chemical specific effects and the synergistic effects of mixtures of chemicals or other less measurable pollutants (e.g., floatable debris, objectionable deposits).  AND when there are no numeric criteria or 304a recommendations</a:t>
            </a:r>
            <a:r>
              <a:rPr lang="en-US" baseline="0" dirty="0"/>
              <a:t> for a particular pollutant that may be present.</a:t>
            </a:r>
            <a:endParaRPr lang="en-US" dirty="0"/>
          </a:p>
          <a:p>
            <a:endParaRPr lang="en-US" dirty="0"/>
          </a:p>
        </p:txBody>
      </p:sp>
      <p:sp>
        <p:nvSpPr>
          <p:cNvPr id="6" name="Header Placeholder 5"/>
          <p:cNvSpPr>
            <a:spLocks noGrp="1"/>
          </p:cNvSpPr>
          <p:nvPr>
            <p:ph type="hdr" sz="quarter" idx="11"/>
          </p:nvPr>
        </p:nvSpPr>
        <p:spPr/>
        <p:txBody>
          <a:bodyPr/>
          <a:lstStyle/>
          <a:p>
            <a:pPr>
              <a:defRPr/>
            </a:pPr>
            <a:r>
              <a:rPr lang="en-US"/>
              <a:t>WQSA May 2016</a:t>
            </a:r>
            <a:endParaRPr lang="en-US" dirty="0"/>
          </a:p>
        </p:txBody>
      </p:sp>
      <p:sp>
        <p:nvSpPr>
          <p:cNvPr id="8" name="Slide Number Placeholder 7"/>
          <p:cNvSpPr>
            <a:spLocks noGrp="1"/>
          </p:cNvSpPr>
          <p:nvPr>
            <p:ph type="sldNum" sz="quarter" idx="12"/>
          </p:nvPr>
        </p:nvSpPr>
        <p:spPr/>
        <p:txBody>
          <a:bodyPr/>
          <a:lstStyle/>
          <a:p>
            <a:fld id="{4B954D7B-1620-4CA3-96B1-850E78C22BBB}" type="slidenum">
              <a:rPr lang="en-US" smtClean="0"/>
              <a:pPr/>
              <a:t>33</a:t>
            </a:fld>
            <a:endParaRPr lang="en-US"/>
          </a:p>
        </p:txBody>
      </p:sp>
      <p:sp>
        <p:nvSpPr>
          <p:cNvPr id="9" name="Footer Placeholder 8"/>
          <p:cNvSpPr>
            <a:spLocks noGrp="1"/>
          </p:cNvSpPr>
          <p:nvPr>
            <p:ph type="ftr" sz="quarter" idx="13"/>
          </p:nvPr>
        </p:nvSpPr>
        <p:spPr/>
        <p:txBody>
          <a:bodyPr/>
          <a:lstStyle/>
          <a:p>
            <a:pPr>
              <a:defRPr/>
            </a:pPr>
            <a:endParaRPr lang="en-US"/>
          </a:p>
          <a:p>
            <a:pPr>
              <a:defRPr/>
            </a:pPr>
            <a:r>
              <a:rPr lang="en-US"/>
              <a:t>Intro to Criteria</a:t>
            </a:r>
            <a:endParaRPr lang="en-US" dirty="0"/>
          </a:p>
        </p:txBody>
      </p:sp>
    </p:spTree>
    <p:extLst>
      <p:ext uri="{BB962C8B-B14F-4D97-AF65-F5344CB8AC3E}">
        <p14:creationId xmlns:p14="http://schemas.microsoft.com/office/powerpoint/2010/main" val="611898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sz="1000" dirty="0"/>
              <a:t>EPA’s water quality recommendations under Clean Water Act Section 304(a) include the various types of water quality criteria.  Each type has a different protective focus:  </a:t>
            </a:r>
          </a:p>
          <a:p>
            <a:pPr eaLnBrk="1" hangingPunct="1"/>
            <a:endParaRPr lang="en-US" sz="1000" dirty="0"/>
          </a:p>
          <a:p>
            <a:pPr eaLnBrk="1" hangingPunct="1">
              <a:buFontTx/>
              <a:buChar char="•"/>
            </a:pPr>
            <a:r>
              <a:rPr lang="en-US" sz="1000" dirty="0"/>
              <a:t>Aquatic life criteria protect aquatic life from specific chemical pollutants in the water column.  In addition to typical surface waters, EPA recommendations are largely applicable to wetlands, but some may need adjustments, for example, because of natural factors such as </a:t>
            </a:r>
            <a:r>
              <a:rPr lang="en-US" sz="1000" dirty="0" err="1"/>
              <a:t>pH.</a:t>
            </a:r>
            <a:endParaRPr lang="en-US" sz="1000" dirty="0"/>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1000" dirty="0"/>
              <a:t>Biological criteria describe the desired biological condition of a water (using for example, a fish index, macroinvertebrate index or diatom index) </a:t>
            </a:r>
          </a:p>
          <a:p>
            <a:pPr eaLnBrk="1" hangingPunct="1">
              <a:buFontTx/>
              <a:buChar char="•"/>
            </a:pPr>
            <a:r>
              <a:rPr lang="en-US" sz="1000" dirty="0"/>
              <a:t>Human health criteria protect humans from specific chemical pollutants in both water and fish tissue.  </a:t>
            </a:r>
          </a:p>
          <a:p>
            <a:pPr eaLnBrk="1" hangingPunct="1">
              <a:buFontTx/>
              <a:buChar char="•"/>
            </a:pPr>
            <a:r>
              <a:rPr lang="en-US" sz="1000" dirty="0"/>
              <a:t>Recreational criteria protect humans for uses like primary contact recreation or swimming</a:t>
            </a:r>
          </a:p>
          <a:p>
            <a:pPr eaLnBrk="1" hangingPunct="1">
              <a:buFontTx/>
              <a:buChar char="•"/>
            </a:pPr>
            <a:r>
              <a:rPr lang="en-US" sz="1000" dirty="0"/>
              <a:t>Nutrient criteria protect aquatic life and source water for public water supplies and/or recreation. </a:t>
            </a:r>
          </a:p>
          <a:p>
            <a:pPr eaLnBrk="1" hangingPunct="1">
              <a:buFontTx/>
              <a:buChar char="•"/>
            </a:pPr>
            <a:r>
              <a:rPr lang="en-US" sz="1000" dirty="0"/>
              <a:t>Other types of criteria may also be included in state WQS</a:t>
            </a:r>
          </a:p>
        </p:txBody>
      </p:sp>
    </p:spTree>
    <p:extLst>
      <p:ext uri="{BB962C8B-B14F-4D97-AF65-F5344CB8AC3E}">
        <p14:creationId xmlns:p14="http://schemas.microsoft.com/office/powerpoint/2010/main" val="3972769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Because of their different protective focuses, these different types of water quality criteria are complementary.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Since there is no single number that will guarantee protection of </a:t>
            </a:r>
            <a:r>
              <a:rPr lang="en-US" sz="1200" u="sng" dirty="0"/>
              <a:t>all</a:t>
            </a:r>
            <a:r>
              <a:rPr lang="en-US" sz="1200" dirty="0"/>
              <a:t> forms of life, ideally all categories of water quality criteria are considered when setting standards and evaluating the condition of a waterbody.  If any criterion is exceeded, there may be a potential risk to some portion of the intricate web of human, animal, and plant life connected with a waterbody.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different types of water quality criteria </a:t>
            </a:r>
            <a:r>
              <a:rPr lang="en-US" sz="1200" u="sng" dirty="0"/>
              <a:t>collectively</a:t>
            </a:r>
            <a:r>
              <a:rPr lang="en-US" sz="1200" dirty="0"/>
              <a:t> provide a valuable tool for setting standards and making water quality management decisions that help protect the broad diversity of life affected by water pollutants.  </a:t>
            </a:r>
          </a:p>
          <a:p>
            <a:endParaRPr lang="en-US" dirty="0"/>
          </a:p>
        </p:txBody>
      </p:sp>
      <p:sp>
        <p:nvSpPr>
          <p:cNvPr id="4" name="Slide Number Placeholder 3"/>
          <p:cNvSpPr>
            <a:spLocks noGrp="1"/>
          </p:cNvSpPr>
          <p:nvPr>
            <p:ph type="sldNum" sz="quarter" idx="5"/>
          </p:nvPr>
        </p:nvSpPr>
        <p:spPr/>
        <p:txBody>
          <a:bodyPr/>
          <a:lstStyle/>
          <a:p>
            <a:fld id="{EA4393B9-4AFC-4344-9060-051C38BBC77E}" type="slidenum">
              <a:rPr lang="en-US" smtClean="0"/>
              <a:t>35</a:t>
            </a:fld>
            <a:endParaRPr lang="en-US"/>
          </a:p>
        </p:txBody>
      </p:sp>
    </p:spTree>
    <p:extLst>
      <p:ext uri="{BB962C8B-B14F-4D97-AF65-F5344CB8AC3E}">
        <p14:creationId xmlns:p14="http://schemas.microsoft.com/office/powerpoint/2010/main" val="2857992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defTabSz="116465"/>
            <a:r>
              <a:rPr lang="en-US" dirty="0"/>
              <a:t>Let's take a look at aquatic life criteria.  Aquatic life criteria are designed to protect all aquatic organisms, including </a:t>
            </a:r>
            <a:r>
              <a:rPr lang="en-US" u="sng" dirty="0"/>
              <a:t>both animals and plants</a:t>
            </a:r>
            <a:r>
              <a:rPr lang="en-US" dirty="0"/>
              <a:t>.</a:t>
            </a:r>
          </a:p>
          <a:p>
            <a:pPr defTabSz="116465"/>
            <a:endParaRPr lang="en-US" dirty="0"/>
          </a:p>
          <a:p>
            <a:pPr marL="0" marR="0" lvl="0" indent="0" algn="l" defTabSz="116465"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Helvetica" pitchFamily="2" charset="0"/>
              </a:rPr>
              <a:t>In addition to typical surface waters, EPA recommendations are largely applicable to wetlands, but some may need adjustments, for example, because of natural factors such as </a:t>
            </a:r>
            <a:r>
              <a:rPr lang="en-US" sz="1200" dirty="0" err="1">
                <a:solidFill>
                  <a:schemeClr val="bg1"/>
                </a:solidFill>
                <a:latin typeface="Helvetica" pitchFamily="2" charset="0"/>
              </a:rPr>
              <a:t>pH.</a:t>
            </a:r>
            <a:endParaRPr lang="en-US" sz="1200" dirty="0">
              <a:solidFill>
                <a:schemeClr val="bg1"/>
              </a:solidFill>
              <a:latin typeface="Helvetica" pitchFamily="2" charset="0"/>
            </a:endParaRPr>
          </a:p>
          <a:p>
            <a:pPr defTabSz="116465"/>
            <a:endParaRPr lang="en-US" dirty="0"/>
          </a:p>
          <a:p>
            <a:pPr defTabSz="116465"/>
            <a:r>
              <a:rPr lang="en-US" dirty="0"/>
              <a:t> Each aquatic life criterion refers to a particular concentration of a particular parameter in ambient water. An aquatic life criterion typically contains three components:  </a:t>
            </a:r>
          </a:p>
          <a:p>
            <a:pPr defTabSz="116465"/>
            <a:endParaRPr lang="en-US" dirty="0"/>
          </a:p>
          <a:p>
            <a:pPr defTabSz="116465">
              <a:buFontTx/>
              <a:buChar char="•"/>
            </a:pPr>
            <a:r>
              <a:rPr lang="en-US" dirty="0"/>
              <a:t> 	a concentration or magnitude (how much of the parameter),</a:t>
            </a:r>
          </a:p>
          <a:p>
            <a:pPr defTabSz="116465">
              <a:buFontTx/>
              <a:buChar char="•"/>
            </a:pPr>
            <a:r>
              <a:rPr lang="en-US" dirty="0"/>
              <a:t> 	a period of time (or duration) over which the instream concentration is 	averaged (for how long), and</a:t>
            </a:r>
          </a:p>
          <a:p>
            <a:pPr defTabSz="116465">
              <a:buFontTx/>
              <a:buChar char="•"/>
            </a:pPr>
            <a:r>
              <a:rPr lang="en-US" dirty="0"/>
              <a:t> 	a frequency indicating how often the average concentration can be exceeded 	(how often).</a:t>
            </a:r>
          </a:p>
          <a:p>
            <a:pPr defTabSz="116465">
              <a:buFontTx/>
              <a:buChar char="•"/>
            </a:pPr>
            <a:endParaRPr lang="en-US" dirty="0"/>
          </a:p>
          <a:p>
            <a:pPr defTabSz="116465">
              <a:buFontTx/>
              <a:buNone/>
            </a:pPr>
            <a:r>
              <a:rPr lang="en-US" dirty="0"/>
              <a:t>An example for Zinc in saltwater is included on this slide.</a:t>
            </a:r>
          </a:p>
        </p:txBody>
      </p:sp>
      <p:sp>
        <p:nvSpPr>
          <p:cNvPr id="6" name="Header Placeholder 5"/>
          <p:cNvSpPr>
            <a:spLocks noGrp="1"/>
          </p:cNvSpPr>
          <p:nvPr>
            <p:ph type="hdr" sz="quarter" idx="11"/>
          </p:nvPr>
        </p:nvSpPr>
        <p:spPr/>
        <p:txBody>
          <a:bodyPr/>
          <a:lstStyle/>
          <a:p>
            <a:pPr>
              <a:defRPr/>
            </a:pPr>
            <a:r>
              <a:rPr lang="en-US"/>
              <a:t>WQSA May 2016</a:t>
            </a:r>
            <a:endParaRPr lang="en-US" dirty="0"/>
          </a:p>
        </p:txBody>
      </p:sp>
      <p:sp>
        <p:nvSpPr>
          <p:cNvPr id="8" name="Slide Number Placeholder 7"/>
          <p:cNvSpPr>
            <a:spLocks noGrp="1"/>
          </p:cNvSpPr>
          <p:nvPr>
            <p:ph type="sldNum" sz="quarter" idx="12"/>
          </p:nvPr>
        </p:nvSpPr>
        <p:spPr/>
        <p:txBody>
          <a:bodyPr/>
          <a:lstStyle/>
          <a:p>
            <a:fld id="{4B954D7B-1620-4CA3-96B1-850E78C22BBB}" type="slidenum">
              <a:rPr lang="en-US" smtClean="0"/>
              <a:pPr/>
              <a:t>36</a:t>
            </a:fld>
            <a:endParaRPr lang="en-US"/>
          </a:p>
        </p:txBody>
      </p:sp>
      <p:sp>
        <p:nvSpPr>
          <p:cNvPr id="9" name="Footer Placeholder 8"/>
          <p:cNvSpPr>
            <a:spLocks noGrp="1"/>
          </p:cNvSpPr>
          <p:nvPr>
            <p:ph type="ftr" sz="quarter" idx="13"/>
          </p:nvPr>
        </p:nvSpPr>
        <p:spPr/>
        <p:txBody>
          <a:bodyPr/>
          <a:lstStyle/>
          <a:p>
            <a:pPr>
              <a:defRPr/>
            </a:pPr>
            <a:endParaRPr lang="en-US"/>
          </a:p>
          <a:p>
            <a:pPr>
              <a:defRPr/>
            </a:pPr>
            <a:r>
              <a:rPr lang="en-US"/>
              <a:t>Intro to Criteria</a:t>
            </a:r>
            <a:endParaRPr lang="en-US" dirty="0"/>
          </a:p>
        </p:txBody>
      </p:sp>
    </p:spTree>
    <p:extLst>
      <p:ext uri="{BB962C8B-B14F-4D97-AF65-F5344CB8AC3E}">
        <p14:creationId xmlns:p14="http://schemas.microsoft.com/office/powerpoint/2010/main" val="613683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aquatic life criterion would</a:t>
            </a:r>
            <a:r>
              <a:rPr lang="en-US" baseline="0" dirty="0"/>
              <a:t> contain something like </a:t>
            </a:r>
            <a:r>
              <a:rPr lang="en-US" dirty="0"/>
              <a:t>a 4-day average, designed to protect against chronic (extended) exposure to lower concentrations, and a 1-hour average, designed to protect against acute (short) exposures to higher concentrations.</a:t>
            </a:r>
          </a:p>
          <a:p>
            <a:endParaRPr lang="en-US" dirty="0"/>
          </a:p>
          <a:p>
            <a:r>
              <a:rPr lang="en-US" dirty="0"/>
              <a:t>So, where data allow, there can in fact be four separate aquatic life criteria for a particular chemical:  saltwater acute and chronic, and freshwater acute and chronic.</a:t>
            </a:r>
          </a:p>
          <a:p>
            <a:endParaRPr lang="en-US" dirty="0"/>
          </a:p>
          <a:p>
            <a:r>
              <a:rPr lang="en-US" sz="1300" dirty="0"/>
              <a:t>There are cases where we don’t have one or the other (for example, a chemical that is highly bioaccumulative probably doesn’t need an acute value as the chronic endpoint is far more sensitive</a:t>
            </a:r>
          </a:p>
          <a:p>
            <a:endParaRPr lang="en-US" dirty="0"/>
          </a:p>
          <a:p>
            <a:r>
              <a:rPr lang="en-US" dirty="0"/>
              <a:t>In some cases, the aquatic life criteria developed by EPA may actually be more stringent than necessary or not protective enough for any particular waterbody.  This depends on such factors as whether the species at the site are more or less sensitive than those used to calculate the national criteria, and on whether the particular physical and chemical characteristics of the site alter the biological availability or toxicity of the chemical.  In such cases, a site-specific criterion can be developed based on toxicity data for a more appropriate species water conditions at the site. That’s another topic for another day!</a:t>
            </a:r>
          </a:p>
        </p:txBody>
      </p:sp>
      <p:sp>
        <p:nvSpPr>
          <p:cNvPr id="6" name="Header Placeholder 5"/>
          <p:cNvSpPr>
            <a:spLocks noGrp="1"/>
          </p:cNvSpPr>
          <p:nvPr>
            <p:ph type="hdr" sz="quarter" idx="11"/>
          </p:nvPr>
        </p:nvSpPr>
        <p:spPr/>
        <p:txBody>
          <a:bodyPr/>
          <a:lstStyle/>
          <a:p>
            <a:pPr>
              <a:defRPr/>
            </a:pPr>
            <a:r>
              <a:rPr lang="en-US"/>
              <a:t>WQSA May 2016</a:t>
            </a:r>
            <a:endParaRPr lang="en-US" dirty="0"/>
          </a:p>
        </p:txBody>
      </p:sp>
      <p:sp>
        <p:nvSpPr>
          <p:cNvPr id="8" name="Slide Number Placeholder 7"/>
          <p:cNvSpPr>
            <a:spLocks noGrp="1"/>
          </p:cNvSpPr>
          <p:nvPr>
            <p:ph type="sldNum" sz="quarter" idx="12"/>
          </p:nvPr>
        </p:nvSpPr>
        <p:spPr/>
        <p:txBody>
          <a:bodyPr/>
          <a:lstStyle/>
          <a:p>
            <a:fld id="{4B954D7B-1620-4CA3-96B1-850E78C22BBB}" type="slidenum">
              <a:rPr lang="en-US" smtClean="0"/>
              <a:pPr/>
              <a:t>37</a:t>
            </a:fld>
            <a:endParaRPr lang="en-US"/>
          </a:p>
        </p:txBody>
      </p:sp>
      <p:sp>
        <p:nvSpPr>
          <p:cNvPr id="9" name="Footer Placeholder 8"/>
          <p:cNvSpPr>
            <a:spLocks noGrp="1"/>
          </p:cNvSpPr>
          <p:nvPr>
            <p:ph type="ftr" sz="quarter" idx="13"/>
          </p:nvPr>
        </p:nvSpPr>
        <p:spPr/>
        <p:txBody>
          <a:bodyPr/>
          <a:lstStyle/>
          <a:p>
            <a:pPr>
              <a:defRPr/>
            </a:pPr>
            <a:endParaRPr lang="en-US"/>
          </a:p>
          <a:p>
            <a:pPr>
              <a:defRPr/>
            </a:pPr>
            <a:r>
              <a:rPr lang="en-US"/>
              <a:t>Intro to Criteria</a:t>
            </a:r>
            <a:endParaRPr lang="en-US" dirty="0"/>
          </a:p>
        </p:txBody>
      </p:sp>
    </p:spTree>
    <p:extLst>
      <p:ext uri="{BB962C8B-B14F-4D97-AF65-F5344CB8AC3E}">
        <p14:creationId xmlns:p14="http://schemas.microsoft.com/office/powerpoint/2010/main" val="414366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xfrm>
            <a:off x="701040" y="4415790"/>
            <a:ext cx="5608320" cy="4652010"/>
          </a:xfrm>
          <a:noFill/>
        </p:spPr>
        <p:txBody>
          <a:bodyPr wrap="square" numCol="1" anchor="t" anchorCtr="0" compatLnSpc="1">
            <a:prstTxWarp prst="textNoShape">
              <a:avLst/>
            </a:prstTxWarp>
            <a:normAutofit/>
          </a:bodyPr>
          <a:lstStyle/>
          <a:p>
            <a:pPr>
              <a:lnSpc>
                <a:spcPct val="80000"/>
              </a:lnSpc>
            </a:pPr>
            <a:r>
              <a:rPr lang="en-US" sz="1100" dirty="0"/>
              <a:t>Biological criteria are based on the premise that the structure and function of an aquatic biological community within a specific type of waterbody provide critical information about the quality of surface waters.</a:t>
            </a:r>
          </a:p>
          <a:p>
            <a:pPr>
              <a:lnSpc>
                <a:spcPct val="80000"/>
              </a:lnSpc>
            </a:pPr>
            <a:endParaRPr lang="en-US" sz="1100" dirty="0"/>
          </a:p>
          <a:p>
            <a:pPr>
              <a:lnSpc>
                <a:spcPct val="80000"/>
              </a:lnSpc>
            </a:pPr>
            <a:r>
              <a:rPr lang="en-US" sz="1100" dirty="0"/>
              <a:t>Biological criteria are </a:t>
            </a:r>
            <a:r>
              <a:rPr lang="en-US" sz="1100" u="sng" dirty="0"/>
              <a:t>threshold levels</a:t>
            </a:r>
            <a:r>
              <a:rPr lang="en-US" sz="1100" dirty="0"/>
              <a:t> or guidelines that describe the desired biological integrity of aquatic communities of surface waters.  </a:t>
            </a:r>
          </a:p>
          <a:p>
            <a:pPr>
              <a:lnSpc>
                <a:spcPct val="80000"/>
              </a:lnSpc>
            </a:pPr>
            <a:endParaRPr lang="en-US" sz="1100" dirty="0"/>
          </a:p>
          <a:p>
            <a:pPr>
              <a:lnSpc>
                <a:spcPct val="80000"/>
              </a:lnSpc>
            </a:pPr>
            <a:r>
              <a:rPr lang="en-US" sz="1100" dirty="0"/>
              <a:t>For example, biological criteria may refer to relatively simple indices such as the number of different species present in a given area or the number of individuals of a given species, or to more complex properties, such as the complexity of food webs or the efficiency of nutrient cycling in the waterbody.  </a:t>
            </a:r>
          </a:p>
          <a:p>
            <a:pPr>
              <a:lnSpc>
                <a:spcPct val="80000"/>
              </a:lnSpc>
            </a:pPr>
            <a:endParaRPr lang="en-US" sz="1100" dirty="0"/>
          </a:p>
          <a:p>
            <a:pPr>
              <a:lnSpc>
                <a:spcPct val="80000"/>
              </a:lnSpc>
            </a:pPr>
            <a:r>
              <a:rPr lang="en-US" sz="1100" dirty="0"/>
              <a:t>Biological criteria can help identify water quality degradation that cannot be identified by chemical or physical test procedures alone.  Followed by a stressor identification evaluation, biological criteria can initiate the process to identify and address the cause(s) of water quality degradation.</a:t>
            </a:r>
          </a:p>
          <a:p>
            <a:pPr>
              <a:lnSpc>
                <a:spcPct val="80000"/>
              </a:lnSpc>
            </a:pPr>
            <a:endParaRPr lang="en-US" sz="1100" dirty="0"/>
          </a:p>
          <a:p>
            <a:pPr>
              <a:lnSpc>
                <a:spcPct val="80000"/>
              </a:lnSpc>
            </a:pPr>
            <a:r>
              <a:rPr lang="en-US" sz="1100" u="none" dirty="0"/>
              <a:t>Biological criteria are developed by the tribe </a:t>
            </a:r>
            <a:r>
              <a:rPr lang="en-US" sz="1100" dirty="0"/>
              <a:t>to reflect local conditions and the designated use classification system of the tribe.  The biological criteria must protect the designated use of the waterbody and the propagation of wildlife, fish, and shellfish.  Different criteria are developed for different designated uses.</a:t>
            </a:r>
          </a:p>
          <a:p>
            <a:pPr>
              <a:lnSpc>
                <a:spcPct val="80000"/>
              </a:lnSpc>
            </a:pPr>
            <a:endParaRPr lang="en-US" sz="1100" dirty="0"/>
          </a:p>
          <a:p>
            <a:pPr>
              <a:lnSpc>
                <a:spcPct val="80000"/>
              </a:lnSpc>
            </a:pPr>
            <a:r>
              <a:rPr lang="en-US" sz="1100" dirty="0"/>
              <a:t>Biological criteria may be numeric or narrative expressions that describe the desired biological integrity of aquatic communities inhabiting waters of a given use category.  Narrative biological criteria are general statements of attainable or attained conditions of biological integrity and water quality for a given use designation.  Numeric criteria are specific quantitative indicators of that condition. You can see examples of both narrative and numeric criteria on the slide.</a:t>
            </a:r>
          </a:p>
        </p:txBody>
      </p:sp>
      <p:sp>
        <p:nvSpPr>
          <p:cNvPr id="6" name="Header Placeholder 5"/>
          <p:cNvSpPr>
            <a:spLocks noGrp="1"/>
          </p:cNvSpPr>
          <p:nvPr>
            <p:ph type="hdr" sz="quarter" idx="11"/>
          </p:nvPr>
        </p:nvSpPr>
        <p:spPr/>
        <p:txBody>
          <a:bodyPr/>
          <a:lstStyle/>
          <a:p>
            <a:pPr>
              <a:defRPr/>
            </a:pPr>
            <a:r>
              <a:rPr lang="en-US"/>
              <a:t>WQSA May 2016</a:t>
            </a:r>
            <a:endParaRPr lang="en-US" dirty="0"/>
          </a:p>
        </p:txBody>
      </p:sp>
      <p:sp>
        <p:nvSpPr>
          <p:cNvPr id="8" name="Slide Number Placeholder 7"/>
          <p:cNvSpPr>
            <a:spLocks noGrp="1"/>
          </p:cNvSpPr>
          <p:nvPr>
            <p:ph type="sldNum" sz="quarter" idx="12"/>
          </p:nvPr>
        </p:nvSpPr>
        <p:spPr/>
        <p:txBody>
          <a:bodyPr/>
          <a:lstStyle/>
          <a:p>
            <a:fld id="{4B954D7B-1620-4CA3-96B1-850E78C22BBB}" type="slidenum">
              <a:rPr lang="en-US" smtClean="0"/>
              <a:pPr/>
              <a:t>38</a:t>
            </a:fld>
            <a:endParaRPr lang="en-US"/>
          </a:p>
        </p:txBody>
      </p:sp>
      <p:sp>
        <p:nvSpPr>
          <p:cNvPr id="9" name="Footer Placeholder 8"/>
          <p:cNvSpPr>
            <a:spLocks noGrp="1"/>
          </p:cNvSpPr>
          <p:nvPr>
            <p:ph type="ftr" sz="quarter" idx="13"/>
          </p:nvPr>
        </p:nvSpPr>
        <p:spPr/>
        <p:txBody>
          <a:bodyPr/>
          <a:lstStyle/>
          <a:p>
            <a:pPr>
              <a:defRPr/>
            </a:pPr>
            <a:endParaRPr lang="en-US"/>
          </a:p>
          <a:p>
            <a:pPr>
              <a:defRPr/>
            </a:pPr>
            <a:r>
              <a:rPr lang="en-US"/>
              <a:t>Intro to Criteria</a:t>
            </a:r>
            <a:endParaRPr lang="en-US" dirty="0"/>
          </a:p>
        </p:txBody>
      </p:sp>
    </p:spTree>
    <p:extLst>
      <p:ext uri="{BB962C8B-B14F-4D97-AF65-F5344CB8AC3E}">
        <p14:creationId xmlns:p14="http://schemas.microsoft.com/office/powerpoint/2010/main" val="2483840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defTabSz="174697"/>
            <a:r>
              <a:rPr lang="en-US" sz="1200" dirty="0"/>
              <a:t>Most WQS also adopt “human health criteria” which focus on protecting humans over their lifetime from chronic exposure to pollutants. This is about protecting people not just from developing an acute immediate illness following swimming, but from things like developing cancer from lifetime exposure to a carcinogenic chemical in water. A human health criterion is the highest concentration of a pollutant in water that is not expected to pose a significant risk to human health.  (Exceeding a criterion does not necessarily mean there is or will be an environmental effect - only that there is the potential for one.)</a:t>
            </a:r>
          </a:p>
          <a:p>
            <a:pPr defTabSz="174697"/>
            <a:endParaRPr lang="en-US" sz="1200" dirty="0"/>
          </a:p>
          <a:p>
            <a:pPr defTabSz="174697"/>
            <a:r>
              <a:rPr lang="en-US" sz="1200" dirty="0"/>
              <a:t>EPA publishes human health criteria recommendations for the effects of pollutants from ingestion of aquatic organisms (“org only”) and for ingestion of water and the organisms (“water + org”).</a:t>
            </a:r>
          </a:p>
          <a:p>
            <a:pPr defTabSz="174697"/>
            <a:r>
              <a:rPr lang="en-US" sz="1200" dirty="0"/>
              <a:t>Human health criteria are designed to protect human health under average conditions of exposure and</a:t>
            </a:r>
          </a:p>
          <a:p>
            <a:pPr defTabSz="174697">
              <a:buFontTx/>
              <a:buChar char="•"/>
            </a:pPr>
            <a:r>
              <a:rPr lang="en-US" sz="1200" dirty="0"/>
              <a:t> 	do not take into account local water quality conditions, and</a:t>
            </a:r>
          </a:p>
          <a:p>
            <a:pPr defTabSz="174697">
              <a:buFontTx/>
              <a:buChar char="•"/>
            </a:pPr>
            <a:r>
              <a:rPr lang="en-US" sz="1200" dirty="0"/>
              <a:t> 	do not take into account potential reactions between the chemical of concern and other chemicals that could increase or reduce the toxicity of the chemical of concern.</a:t>
            </a:r>
          </a:p>
          <a:p>
            <a:pPr defTabSz="174697"/>
            <a:endParaRPr lang="en-US" sz="1200" dirty="0"/>
          </a:p>
        </p:txBody>
      </p:sp>
      <p:sp>
        <p:nvSpPr>
          <p:cNvPr id="6" name="Header Placeholder 5"/>
          <p:cNvSpPr>
            <a:spLocks noGrp="1"/>
          </p:cNvSpPr>
          <p:nvPr>
            <p:ph type="hdr" sz="quarter" idx="11"/>
          </p:nvPr>
        </p:nvSpPr>
        <p:spPr/>
        <p:txBody>
          <a:bodyPr/>
          <a:lstStyle/>
          <a:p>
            <a:pPr>
              <a:defRPr/>
            </a:pPr>
            <a:r>
              <a:rPr lang="en-US"/>
              <a:t>WQSA May 2016</a:t>
            </a:r>
            <a:endParaRPr lang="en-US" dirty="0"/>
          </a:p>
        </p:txBody>
      </p:sp>
      <p:sp>
        <p:nvSpPr>
          <p:cNvPr id="8" name="Slide Number Placeholder 7"/>
          <p:cNvSpPr>
            <a:spLocks noGrp="1"/>
          </p:cNvSpPr>
          <p:nvPr>
            <p:ph type="sldNum" sz="quarter" idx="12"/>
          </p:nvPr>
        </p:nvSpPr>
        <p:spPr/>
        <p:txBody>
          <a:bodyPr/>
          <a:lstStyle/>
          <a:p>
            <a:fld id="{4B954D7B-1620-4CA3-96B1-850E78C22BBB}" type="slidenum">
              <a:rPr lang="en-US" smtClean="0"/>
              <a:pPr/>
              <a:t>39</a:t>
            </a:fld>
            <a:endParaRPr lang="en-US"/>
          </a:p>
        </p:txBody>
      </p:sp>
      <p:sp>
        <p:nvSpPr>
          <p:cNvPr id="9" name="Footer Placeholder 8"/>
          <p:cNvSpPr>
            <a:spLocks noGrp="1"/>
          </p:cNvSpPr>
          <p:nvPr>
            <p:ph type="ftr" sz="quarter" idx="13"/>
          </p:nvPr>
        </p:nvSpPr>
        <p:spPr/>
        <p:txBody>
          <a:bodyPr/>
          <a:lstStyle/>
          <a:p>
            <a:pPr>
              <a:defRPr/>
            </a:pPr>
            <a:endParaRPr lang="en-US"/>
          </a:p>
          <a:p>
            <a:pPr>
              <a:defRPr/>
            </a:pPr>
            <a:r>
              <a:rPr lang="en-US"/>
              <a:t>Intro to Criteria</a:t>
            </a:r>
            <a:endParaRPr lang="en-US" dirty="0"/>
          </a:p>
        </p:txBody>
      </p:sp>
    </p:spTree>
    <p:extLst>
      <p:ext uri="{BB962C8B-B14F-4D97-AF65-F5344CB8AC3E}">
        <p14:creationId xmlns:p14="http://schemas.microsoft.com/office/powerpoint/2010/main" val="134639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at the legal basis for the water quality standards program, The Clean Water Act.</a:t>
            </a:r>
          </a:p>
        </p:txBody>
      </p:sp>
      <p:sp>
        <p:nvSpPr>
          <p:cNvPr id="4" name="Slide Number Placeholder 3"/>
          <p:cNvSpPr>
            <a:spLocks noGrp="1"/>
          </p:cNvSpPr>
          <p:nvPr>
            <p:ph type="sldNum" sz="quarter" idx="5"/>
          </p:nvPr>
        </p:nvSpPr>
        <p:spPr/>
        <p:txBody>
          <a:bodyPr/>
          <a:lstStyle/>
          <a:p>
            <a:fld id="{EA4393B9-4AFC-4344-9060-051C38BBC77E}" type="slidenum">
              <a:rPr lang="en-US" smtClean="0"/>
              <a:t>4</a:t>
            </a:fld>
            <a:endParaRPr lang="en-US"/>
          </a:p>
        </p:txBody>
      </p:sp>
    </p:spTree>
    <p:extLst>
      <p:ext uri="{BB962C8B-B14F-4D97-AF65-F5344CB8AC3E}">
        <p14:creationId xmlns:p14="http://schemas.microsoft.com/office/powerpoint/2010/main" val="896282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This is a simplified version of the equation used to develop protective human health criteria.  The toxicity factors will depend on whether the pollutant is carcinogenic or not, but generally, human health criteria factor in average adult weight, water intake, fish consumption, and bioaccumulation of the pollutant.  All of these factors can vary and can be varied in criteria derivation, depending on the situations of an individual tribe and its members.</a:t>
            </a:r>
          </a:p>
          <a:p>
            <a:endParaRPr lang="en-US" dirty="0">
              <a:solidFill>
                <a:schemeClr val="tx1"/>
              </a:solidFill>
            </a:endParaRPr>
          </a:p>
          <a:p>
            <a:r>
              <a:rPr lang="en-US" dirty="0">
                <a:solidFill>
                  <a:schemeClr val="tx1"/>
                </a:solidFill>
              </a:rPr>
              <a:t>To determine how much of a pollutant to allow in water where the pollutant can accumulate in fish that are caught, the tribe needs to know how much people typically eat per day, commonly referred to as the Fish Consumption Rate, or FCR. (Refers to the red box).</a:t>
            </a:r>
          </a:p>
          <a:p>
            <a:endParaRPr lang="en-US" dirty="0"/>
          </a:p>
        </p:txBody>
      </p:sp>
      <p:sp>
        <p:nvSpPr>
          <p:cNvPr id="4" name="Slide Number Placeholder 3"/>
          <p:cNvSpPr>
            <a:spLocks noGrp="1"/>
          </p:cNvSpPr>
          <p:nvPr>
            <p:ph type="sldNum" sz="quarter" idx="10"/>
          </p:nvPr>
        </p:nvSpPr>
        <p:spPr/>
        <p:txBody>
          <a:bodyPr/>
          <a:lstStyle/>
          <a:p>
            <a:fld id="{260BAEC1-B986-4832-AF17-AA76FB62AE25}" type="slidenum">
              <a:rPr lang="en-US" smtClean="0"/>
              <a:pPr/>
              <a:t>40</a:t>
            </a:fld>
            <a:endParaRPr lang="en-US" dirty="0"/>
          </a:p>
        </p:txBody>
      </p:sp>
    </p:spTree>
    <p:extLst>
      <p:ext uri="{BB962C8B-B14F-4D97-AF65-F5344CB8AC3E}">
        <p14:creationId xmlns:p14="http://schemas.microsoft.com/office/powerpoint/2010/main" val="4150390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303" y="4446389"/>
            <a:ext cx="6113720" cy="3637955"/>
          </a:xfrm>
        </p:spPr>
        <p:txBody>
          <a:bodyPr/>
          <a:lstStyle/>
          <a:p>
            <a:r>
              <a:rPr lang="en-US" sz="1100" dirty="0"/>
              <a:t>Through various scientific studies, EPA has found that the average person in the U.S. eats 22 grams of fish per day. So in developing EPA’s national recommended criteria, EPA assumes that the national default rate for the general population is 22 grams per day, while the default for subsistence fishers is 142 grams per day.</a:t>
            </a:r>
          </a:p>
          <a:p>
            <a:endParaRPr lang="en-US" sz="1100" dirty="0"/>
          </a:p>
          <a:p>
            <a:r>
              <a:rPr lang="en-US" sz="1100" dirty="0"/>
              <a:t>Authorize tribes developing their own WQS can specify the representative fish consumption rate used in their human health criteria development. </a:t>
            </a:r>
          </a:p>
          <a:p>
            <a:endParaRPr lang="en-US" sz="1100" i="1" dirty="0">
              <a:solidFill>
                <a:schemeClr val="accent1"/>
              </a:solidFill>
            </a:endParaRPr>
          </a:p>
          <a:p>
            <a:r>
              <a:rPr lang="en-US" sz="1100" dirty="0"/>
              <a:t>The </a:t>
            </a:r>
            <a:r>
              <a:rPr lang="en-US" sz="1100" b="1" dirty="0"/>
              <a:t>Spokane Tribe</a:t>
            </a:r>
            <a:r>
              <a:rPr lang="en-US" sz="1100" dirty="0"/>
              <a:t>, when setting their own CWA-effective WQS, used a FCR </a:t>
            </a:r>
            <a:r>
              <a:rPr lang="en-US" sz="1100" b="1" dirty="0"/>
              <a:t>of 865 grams per day </a:t>
            </a:r>
            <a:r>
              <a:rPr lang="en-US" sz="1100" dirty="0"/>
              <a:t>based upon anthropological data. The Tribe’s estimates of the FCRs for traditional subsistence lifestyle were based on (1) open peer-reviewed literature, (2) ethnographic documents and reports concerning traditional lifestyles and practices, and (3) confirmatory statements from tribally-recognized cultural experts whose expertise derives from their traditional environmental knowledge.  </a:t>
            </a:r>
          </a:p>
          <a:p>
            <a:endParaRPr lang="en-US" dirty="0"/>
          </a:p>
        </p:txBody>
      </p:sp>
      <p:sp>
        <p:nvSpPr>
          <p:cNvPr id="4" name="Slide Number Placeholder 3"/>
          <p:cNvSpPr>
            <a:spLocks noGrp="1"/>
          </p:cNvSpPr>
          <p:nvPr>
            <p:ph type="sldNum" sz="quarter" idx="10"/>
          </p:nvPr>
        </p:nvSpPr>
        <p:spPr/>
        <p:txBody>
          <a:bodyPr/>
          <a:lstStyle/>
          <a:p>
            <a:fld id="{260BAEC1-B986-4832-AF17-AA76FB62AE25}" type="slidenum">
              <a:rPr lang="en-US" smtClean="0"/>
              <a:pPr/>
              <a:t>41</a:t>
            </a:fld>
            <a:endParaRPr lang="en-US"/>
          </a:p>
        </p:txBody>
      </p:sp>
    </p:spTree>
    <p:extLst>
      <p:ext uri="{BB962C8B-B14F-4D97-AF65-F5344CB8AC3E}">
        <p14:creationId xmlns:p14="http://schemas.microsoft.com/office/powerpoint/2010/main" val="4118343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This slide demonstrates how much just varying the FCR can affect the ultimately-derived protective Water Quality Criteria.  </a:t>
            </a:r>
          </a:p>
          <a:p>
            <a:endParaRPr lang="en-US" dirty="0"/>
          </a:p>
          <a:p>
            <a:endParaRPr lang="en-US" dirty="0"/>
          </a:p>
        </p:txBody>
      </p:sp>
      <p:sp>
        <p:nvSpPr>
          <p:cNvPr id="4" name="Slide Number Placeholder 3"/>
          <p:cNvSpPr>
            <a:spLocks noGrp="1"/>
          </p:cNvSpPr>
          <p:nvPr>
            <p:ph type="sldNum" sz="quarter" idx="10"/>
          </p:nvPr>
        </p:nvSpPr>
        <p:spPr/>
        <p:txBody>
          <a:bodyPr/>
          <a:lstStyle/>
          <a:p>
            <a:fld id="{06CD3058-1DA4-445E-BC2D-1851C97DC345}" type="slidenum">
              <a:rPr lang="en-US" smtClean="0"/>
              <a:t>42</a:t>
            </a:fld>
            <a:endParaRPr lang="en-US"/>
          </a:p>
        </p:txBody>
      </p:sp>
    </p:spTree>
    <p:extLst>
      <p:ext uri="{BB962C8B-B14F-4D97-AF65-F5344CB8AC3E}">
        <p14:creationId xmlns:p14="http://schemas.microsoft.com/office/powerpoint/2010/main" val="3212848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aseline="0" dirty="0"/>
              <a:t>Tribes adopt recreational criteria to protect humans from illness or organ damage during recreational activities in water, such as swimming, surfing, kayaking, or ceremonial activities.</a:t>
            </a:r>
          </a:p>
          <a:p>
            <a:pPr>
              <a:spcBef>
                <a:spcPct val="0"/>
              </a:spcBef>
            </a:pPr>
            <a:endParaRPr lang="en-US" sz="1200" dirty="0">
              <a:solidFill>
                <a:schemeClr val="tx1"/>
              </a:solidFill>
              <a:cs typeface="Times New Roman" pitchFamily="18" charset="0"/>
            </a:endParaRPr>
          </a:p>
          <a:p>
            <a:pPr>
              <a:spcBef>
                <a:spcPct val="0"/>
              </a:spcBef>
            </a:pPr>
            <a:r>
              <a:rPr lang="en-US" sz="1200" dirty="0">
                <a:solidFill>
                  <a:schemeClr val="tx1"/>
                </a:solidFill>
                <a:cs typeface="Times New Roman" pitchFamily="18" charset="0"/>
              </a:rPr>
              <a:t>Recreational criteria are designed to protect people from illnesses (including gastrointestinal, skin, eye, ear, etc. effects) due to exposure to fecal contamination in water, and kidney and liver damage due to exposure to certain cyanotoxins.</a:t>
            </a:r>
          </a:p>
          <a:p>
            <a:pPr>
              <a:spcBef>
                <a:spcPct val="0"/>
              </a:spcBef>
            </a:pPr>
            <a:endParaRPr lang="en-US" sz="1200" dirty="0">
              <a:solidFill>
                <a:schemeClr val="tx1"/>
              </a:solidFill>
              <a:cs typeface="Times New Roman" pitchFamily="18" charset="0"/>
            </a:endParaRPr>
          </a:p>
          <a:p>
            <a:pPr>
              <a:spcBef>
                <a:spcPct val="0"/>
              </a:spcBef>
            </a:pPr>
            <a:r>
              <a:rPr lang="en-US" sz="1200" dirty="0">
                <a:solidFill>
                  <a:schemeClr val="tx1"/>
                </a:solidFill>
                <a:cs typeface="Times New Roman" pitchFamily="18" charset="0"/>
              </a:rPr>
              <a:t>For fecal contamination, EPA has published criteria recommendations based on epidemiological studies involving swimmers, looking at an association between water quality and illness.</a:t>
            </a:r>
            <a:endParaRPr lang="en-US" sz="1200" dirty="0">
              <a:cs typeface="Times New Roman" pitchFamily="18" charset="0"/>
            </a:endParaRPr>
          </a:p>
        </p:txBody>
      </p:sp>
      <p:sp>
        <p:nvSpPr>
          <p:cNvPr id="6" name="Header Placeholder 5"/>
          <p:cNvSpPr>
            <a:spLocks noGrp="1"/>
          </p:cNvSpPr>
          <p:nvPr>
            <p:ph type="hdr" sz="quarter" idx="11"/>
          </p:nvPr>
        </p:nvSpPr>
        <p:spPr/>
        <p:txBody>
          <a:bodyPr/>
          <a:lstStyle/>
          <a:p>
            <a:pPr>
              <a:defRPr/>
            </a:pPr>
            <a:r>
              <a:rPr lang="en-US"/>
              <a:t>WQSA May 2016</a:t>
            </a:r>
            <a:endParaRPr lang="en-US" dirty="0"/>
          </a:p>
        </p:txBody>
      </p:sp>
      <p:sp>
        <p:nvSpPr>
          <p:cNvPr id="8" name="Slide Number Placeholder 7"/>
          <p:cNvSpPr>
            <a:spLocks noGrp="1"/>
          </p:cNvSpPr>
          <p:nvPr>
            <p:ph type="sldNum" sz="quarter" idx="12"/>
          </p:nvPr>
        </p:nvSpPr>
        <p:spPr/>
        <p:txBody>
          <a:bodyPr/>
          <a:lstStyle/>
          <a:p>
            <a:fld id="{4B954D7B-1620-4CA3-96B1-850E78C22BBB}" type="slidenum">
              <a:rPr lang="en-US" smtClean="0"/>
              <a:pPr/>
              <a:t>43</a:t>
            </a:fld>
            <a:endParaRPr lang="en-US"/>
          </a:p>
        </p:txBody>
      </p:sp>
      <p:sp>
        <p:nvSpPr>
          <p:cNvPr id="9" name="Footer Placeholder 8"/>
          <p:cNvSpPr>
            <a:spLocks noGrp="1"/>
          </p:cNvSpPr>
          <p:nvPr>
            <p:ph type="ftr" sz="quarter" idx="13"/>
          </p:nvPr>
        </p:nvSpPr>
        <p:spPr/>
        <p:txBody>
          <a:bodyPr/>
          <a:lstStyle/>
          <a:p>
            <a:pPr>
              <a:defRPr/>
            </a:pPr>
            <a:endParaRPr lang="en-US"/>
          </a:p>
          <a:p>
            <a:pPr>
              <a:defRPr/>
            </a:pPr>
            <a:r>
              <a:rPr lang="en-US"/>
              <a:t>Intro to Criteria</a:t>
            </a:r>
            <a:endParaRPr lang="en-US" dirty="0"/>
          </a:p>
        </p:txBody>
      </p:sp>
    </p:spTree>
    <p:extLst>
      <p:ext uri="{BB962C8B-B14F-4D97-AF65-F5344CB8AC3E}">
        <p14:creationId xmlns:p14="http://schemas.microsoft.com/office/powerpoint/2010/main" val="1751139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a:t>Examples of two different types of recreational criteria are shown here. I won’t read them for you, but you can see that much like aquatic life criteria, there are elements of magnitude or concentration, and time (duration and frequency)</a:t>
            </a:r>
          </a:p>
        </p:txBody>
      </p:sp>
      <p:sp>
        <p:nvSpPr>
          <p:cNvPr id="6" name="Header Placeholder 5"/>
          <p:cNvSpPr>
            <a:spLocks noGrp="1"/>
          </p:cNvSpPr>
          <p:nvPr>
            <p:ph type="hdr" sz="quarter" idx="11"/>
          </p:nvPr>
        </p:nvSpPr>
        <p:spPr/>
        <p:txBody>
          <a:bodyPr/>
          <a:lstStyle/>
          <a:p>
            <a:pPr>
              <a:defRPr/>
            </a:pPr>
            <a:r>
              <a:rPr lang="en-US"/>
              <a:t>WQSA May 2016</a:t>
            </a:r>
            <a:endParaRPr lang="en-US" dirty="0"/>
          </a:p>
        </p:txBody>
      </p:sp>
      <p:sp>
        <p:nvSpPr>
          <p:cNvPr id="8" name="Slide Number Placeholder 7"/>
          <p:cNvSpPr>
            <a:spLocks noGrp="1"/>
          </p:cNvSpPr>
          <p:nvPr>
            <p:ph type="sldNum" sz="quarter" idx="12"/>
          </p:nvPr>
        </p:nvSpPr>
        <p:spPr/>
        <p:txBody>
          <a:bodyPr/>
          <a:lstStyle/>
          <a:p>
            <a:fld id="{4B954D7B-1620-4CA3-96B1-850E78C22BBB}" type="slidenum">
              <a:rPr lang="en-US" smtClean="0"/>
              <a:pPr/>
              <a:t>44</a:t>
            </a:fld>
            <a:endParaRPr lang="en-US"/>
          </a:p>
        </p:txBody>
      </p:sp>
      <p:sp>
        <p:nvSpPr>
          <p:cNvPr id="9" name="Footer Placeholder 8"/>
          <p:cNvSpPr>
            <a:spLocks noGrp="1"/>
          </p:cNvSpPr>
          <p:nvPr>
            <p:ph type="ftr" sz="quarter" idx="13"/>
          </p:nvPr>
        </p:nvSpPr>
        <p:spPr/>
        <p:txBody>
          <a:bodyPr/>
          <a:lstStyle/>
          <a:p>
            <a:pPr>
              <a:defRPr/>
            </a:pPr>
            <a:endParaRPr lang="en-US"/>
          </a:p>
          <a:p>
            <a:pPr>
              <a:defRPr/>
            </a:pPr>
            <a:r>
              <a:rPr lang="en-US"/>
              <a:t>Intro to Criteria</a:t>
            </a:r>
            <a:endParaRPr lang="en-US" dirty="0"/>
          </a:p>
        </p:txBody>
      </p:sp>
    </p:spTree>
    <p:extLst>
      <p:ext uri="{BB962C8B-B14F-4D97-AF65-F5344CB8AC3E}">
        <p14:creationId xmlns:p14="http://schemas.microsoft.com/office/powerpoint/2010/main" val="3632146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Much of the water quality degradation around the country has been linked to nutrient over-enrichment. For example, hypoxia in the Gulf of Mexico, harmful algal blooms and fisheries degradation in the Chesapeake Bay.</a:t>
            </a:r>
          </a:p>
          <a:p>
            <a:endParaRPr lang="en-US" dirty="0"/>
          </a:p>
          <a:p>
            <a:r>
              <a:rPr lang="en-US" dirty="0"/>
              <a:t>Authorized tribes adopt nutrient criteria to protect both aquatic life and human uses of water. </a:t>
            </a:r>
            <a:r>
              <a:rPr lang="en-US" sz="1200" dirty="0">
                <a:solidFill>
                  <a:schemeClr val="tx1"/>
                </a:solidFill>
                <a:cs typeface="Times New Roman" pitchFamily="18" charset="0"/>
              </a:rPr>
              <a:t>Nutrient criteria are numeric limits of total nitrogen and total phosphorus that protect designated uses (aquatic life, recreational, and public water supply) from the effects of eutrophication.</a:t>
            </a:r>
          </a:p>
          <a:p>
            <a:pPr>
              <a:spcBef>
                <a:spcPct val="0"/>
              </a:spcBef>
              <a:spcAft>
                <a:spcPts val="1200"/>
              </a:spcAft>
            </a:pPr>
            <a:endParaRPr lang="en-US" sz="1200" dirty="0">
              <a:solidFill>
                <a:schemeClr val="tx1"/>
              </a:solidFill>
              <a:cs typeface="Times New Roman" pitchFamily="18" charset="0"/>
            </a:endParaRPr>
          </a:p>
          <a:p>
            <a:pPr>
              <a:spcBef>
                <a:spcPct val="0"/>
              </a:spcBef>
            </a:pPr>
            <a:r>
              <a:rPr lang="en-US" sz="1200" dirty="0">
                <a:solidFill>
                  <a:schemeClr val="tx1"/>
                </a:solidFill>
                <a:cs typeface="Times New Roman" pitchFamily="18" charset="0"/>
              </a:rPr>
              <a:t>Nutrient criteria are developed for different water body types using field data of nutrient concentrations (the </a:t>
            </a:r>
            <a:r>
              <a:rPr lang="en-US" sz="1200" i="1" dirty="0">
                <a:solidFill>
                  <a:schemeClr val="tx1"/>
                </a:solidFill>
                <a:cs typeface="Times New Roman" pitchFamily="18" charset="0"/>
              </a:rPr>
              <a:t>stressors</a:t>
            </a:r>
            <a:r>
              <a:rPr lang="en-US" sz="1200" dirty="0">
                <a:solidFill>
                  <a:schemeClr val="tx1"/>
                </a:solidFill>
                <a:cs typeface="Times New Roman" pitchFamily="18" charset="0"/>
              </a:rPr>
              <a:t>) and different ecological effects symptomatic of eutrophication (the </a:t>
            </a:r>
            <a:r>
              <a:rPr lang="en-US" sz="1200" i="1" dirty="0">
                <a:solidFill>
                  <a:schemeClr val="tx1"/>
                </a:solidFill>
                <a:cs typeface="Times New Roman" pitchFamily="18" charset="0"/>
              </a:rPr>
              <a:t>responses</a:t>
            </a:r>
            <a:r>
              <a:rPr lang="en-US" sz="1200" dirty="0">
                <a:solidFill>
                  <a:schemeClr val="tx1"/>
                </a:solidFill>
                <a:cs typeface="Times New Roman" pitchFamily="18" charset="0"/>
              </a:rPr>
              <a:t>).</a:t>
            </a:r>
          </a:p>
        </p:txBody>
      </p:sp>
      <p:sp>
        <p:nvSpPr>
          <p:cNvPr id="6" name="Header Placeholder 5"/>
          <p:cNvSpPr>
            <a:spLocks noGrp="1"/>
          </p:cNvSpPr>
          <p:nvPr>
            <p:ph type="hdr" sz="quarter" idx="11"/>
          </p:nvPr>
        </p:nvSpPr>
        <p:spPr/>
        <p:txBody>
          <a:bodyPr/>
          <a:lstStyle/>
          <a:p>
            <a:pPr>
              <a:defRPr/>
            </a:pPr>
            <a:r>
              <a:rPr lang="en-US"/>
              <a:t>WQSA May 2016</a:t>
            </a:r>
            <a:endParaRPr lang="en-US" dirty="0"/>
          </a:p>
        </p:txBody>
      </p:sp>
      <p:sp>
        <p:nvSpPr>
          <p:cNvPr id="8" name="Slide Number Placeholder 7"/>
          <p:cNvSpPr>
            <a:spLocks noGrp="1"/>
          </p:cNvSpPr>
          <p:nvPr>
            <p:ph type="sldNum" sz="quarter" idx="12"/>
          </p:nvPr>
        </p:nvSpPr>
        <p:spPr/>
        <p:txBody>
          <a:bodyPr/>
          <a:lstStyle/>
          <a:p>
            <a:fld id="{4B954D7B-1620-4CA3-96B1-850E78C22BBB}" type="slidenum">
              <a:rPr lang="en-US" smtClean="0"/>
              <a:pPr/>
              <a:t>45</a:t>
            </a:fld>
            <a:endParaRPr lang="en-US"/>
          </a:p>
        </p:txBody>
      </p:sp>
      <p:sp>
        <p:nvSpPr>
          <p:cNvPr id="9" name="Footer Placeholder 8"/>
          <p:cNvSpPr>
            <a:spLocks noGrp="1"/>
          </p:cNvSpPr>
          <p:nvPr>
            <p:ph type="ftr" sz="quarter" idx="13"/>
          </p:nvPr>
        </p:nvSpPr>
        <p:spPr/>
        <p:txBody>
          <a:bodyPr/>
          <a:lstStyle/>
          <a:p>
            <a:pPr>
              <a:defRPr/>
            </a:pPr>
            <a:endParaRPr lang="en-US"/>
          </a:p>
          <a:p>
            <a:pPr>
              <a:defRPr/>
            </a:pPr>
            <a:r>
              <a:rPr lang="en-US"/>
              <a:t>Intro to Criteria</a:t>
            </a:r>
            <a:endParaRPr lang="en-US" dirty="0"/>
          </a:p>
        </p:txBody>
      </p:sp>
    </p:spTree>
    <p:extLst>
      <p:ext uri="{BB962C8B-B14F-4D97-AF65-F5344CB8AC3E}">
        <p14:creationId xmlns:p14="http://schemas.microsoft.com/office/powerpoint/2010/main" val="36335756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rPr>
              <a:t>Remember that a single waterbody may have many uses, and that each use will have several different criteria. This sometimes results in different numeric criteria for the exact same parameter. For example, a lake that’s a drinking water source might have one concentration requirement for nitrate to protect drinking water, and another – much lower – concentration for nitrate because the lake also supports aquatic life. When there are two separate values for the same numeric criterion, the most protective criteria for the most sensitive use is the one you have to meet. That ensures that all the designated uses are supported.</a:t>
            </a:r>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46</a:t>
            </a:fld>
            <a:endParaRPr lang="en-US"/>
          </a:p>
        </p:txBody>
      </p:sp>
    </p:spTree>
    <p:extLst>
      <p:ext uri="{BB962C8B-B14F-4D97-AF65-F5344CB8AC3E}">
        <p14:creationId xmlns:p14="http://schemas.microsoft.com/office/powerpoint/2010/main" val="13321001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introduced criteria, I will pause </a:t>
            </a:r>
            <a:r>
              <a:rPr lang="en-US"/>
              <a:t>for questions.</a:t>
            </a:r>
          </a:p>
        </p:txBody>
      </p:sp>
      <p:sp>
        <p:nvSpPr>
          <p:cNvPr id="4" name="Slide Number Placeholder 3"/>
          <p:cNvSpPr>
            <a:spLocks noGrp="1"/>
          </p:cNvSpPr>
          <p:nvPr>
            <p:ph type="sldNum" sz="quarter" idx="5"/>
          </p:nvPr>
        </p:nvSpPr>
        <p:spPr/>
        <p:txBody>
          <a:bodyPr/>
          <a:lstStyle/>
          <a:p>
            <a:fld id="{EA4393B9-4AFC-4344-9060-051C38BBC77E}" type="slidenum">
              <a:rPr lang="en-US" smtClean="0"/>
              <a:t>47</a:t>
            </a:fld>
            <a:endParaRPr lang="en-US"/>
          </a:p>
        </p:txBody>
      </p:sp>
    </p:spTree>
    <p:extLst>
      <p:ext uri="{BB962C8B-B14F-4D97-AF65-F5344CB8AC3E}">
        <p14:creationId xmlns:p14="http://schemas.microsoft.com/office/powerpoint/2010/main" val="3726275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Antidegradation is the third core element of WQS, and it’s in section 131.12 of the regulation</a:t>
            </a:r>
            <a:r>
              <a:rPr lang="en-US" sz="1200" b="0" dirty="0"/>
              <a:t>. The purpose of antidegradation is to provide a framework to implement the CWA requirements to “maintain” the chemical, physical and biological integrity of the nation’s waters.</a:t>
            </a:r>
          </a:p>
          <a:p>
            <a:endParaRPr lang="en-US" sz="1200" dirty="0"/>
          </a:p>
          <a:p>
            <a:r>
              <a:rPr lang="en-US" sz="1200" b="0" dirty="0"/>
              <a:t>Section 131.12 describes </a:t>
            </a:r>
            <a:r>
              <a:rPr lang="en-US" sz="1200" dirty="0"/>
              <a:t>that states and authorized tribes shall develop and adopt an antidegradation policy that is legally binding. That policy provides additional protections for waters of the US beyond designated uses and criteria. The regulation also requires that they shall also develop antidegradation implementation methods. those may or may not be legally binding but must be available to the public and subject to public involvement.</a:t>
            </a:r>
          </a:p>
          <a:p>
            <a:endParaRPr lang="en-US" sz="1200" dirty="0"/>
          </a:p>
          <a:p>
            <a:r>
              <a:rPr lang="en-US" sz="1200" dirty="0"/>
              <a:t>The line between</a:t>
            </a:r>
            <a:r>
              <a:rPr lang="en-US" sz="1200" baseline="0" dirty="0"/>
              <a:t> antidegradation policy and implementation methods isn’t always clear. At a minimum, to be consistent with the Federal Regulation, the elements specified 40 CFR 131.12(a) must be addressed in legally binding language somewhere in state/tribal regulations.</a:t>
            </a:r>
          </a:p>
          <a:p>
            <a:endParaRPr lang="en-US" sz="1200" baseline="0" dirty="0"/>
          </a:p>
        </p:txBody>
      </p:sp>
      <p:sp>
        <p:nvSpPr>
          <p:cNvPr id="5" name="Footer Placeholder 4"/>
          <p:cNvSpPr>
            <a:spLocks noGrp="1"/>
          </p:cNvSpPr>
          <p:nvPr>
            <p:ph type="ftr" sz="quarter" idx="10"/>
          </p:nvPr>
        </p:nvSpPr>
        <p:spPr/>
        <p:txBody>
          <a:bodyPr/>
          <a:lstStyle/>
          <a:p>
            <a:r>
              <a:rPr lang="en-US"/>
              <a:t>Antidegradation</a:t>
            </a:r>
          </a:p>
        </p:txBody>
      </p:sp>
      <p:sp>
        <p:nvSpPr>
          <p:cNvPr id="6" name="Header Placeholder 5"/>
          <p:cNvSpPr>
            <a:spLocks noGrp="1"/>
          </p:cNvSpPr>
          <p:nvPr>
            <p:ph type="hdr" sz="quarter" idx="11"/>
          </p:nvPr>
        </p:nvSpPr>
        <p:spPr/>
        <p:txBody>
          <a:bodyPr/>
          <a:lstStyle/>
          <a:p>
            <a:r>
              <a:rPr lang="en-US"/>
              <a:t>WQSA December 2016</a:t>
            </a:r>
          </a:p>
        </p:txBody>
      </p:sp>
    </p:spTree>
    <p:extLst>
      <p:ext uri="{BB962C8B-B14F-4D97-AF65-F5344CB8AC3E}">
        <p14:creationId xmlns:p14="http://schemas.microsoft.com/office/powerpoint/2010/main" val="22096278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talk about the policy first, and then after that we will talk about the implementation methods.</a:t>
            </a:r>
          </a:p>
          <a:p>
            <a:pPr marL="0" indent="0">
              <a:buFont typeface="Courier New" panose="02070309020205020404" pitchFamily="49" charset="0"/>
              <a:buNone/>
            </a:pPr>
            <a:endParaRPr lang="en-US" sz="1200" dirty="0">
              <a:solidFill>
                <a:schemeClr val="tx1"/>
              </a:solidFill>
              <a:ea typeface="+mn-ea"/>
              <a:cs typeface="+mn-cs"/>
            </a:endParaRPr>
          </a:p>
          <a:p>
            <a:pPr marL="0" indent="0">
              <a:buFont typeface="Courier New" panose="02070309020205020404" pitchFamily="49" charset="0"/>
              <a:buNone/>
            </a:pPr>
            <a:r>
              <a:rPr lang="en-US" sz="1200" dirty="0">
                <a:solidFill>
                  <a:schemeClr val="tx1"/>
                </a:solidFill>
                <a:ea typeface="Microsoft Sans Serif" panose="020B0604020202020204" pitchFamily="34" charset="0"/>
                <a:cs typeface="Microsoft Sans Serif" panose="020B0604020202020204" pitchFamily="34" charset="0"/>
              </a:rPr>
              <a:t>States and authorized tribes must develop and </a:t>
            </a:r>
            <a:r>
              <a:rPr lang="en-US" sz="1200" u="sng" dirty="0">
                <a:solidFill>
                  <a:schemeClr val="tx1"/>
                </a:solidFill>
                <a:ea typeface="Microsoft Sans Serif" panose="020B0604020202020204" pitchFamily="34" charset="0"/>
                <a:cs typeface="Microsoft Sans Serif" panose="020B0604020202020204" pitchFamily="34" charset="0"/>
              </a:rPr>
              <a:t>adopt</a:t>
            </a:r>
            <a:r>
              <a:rPr lang="en-US" sz="1200" dirty="0">
                <a:solidFill>
                  <a:schemeClr val="tx1"/>
                </a:solidFill>
                <a:ea typeface="Microsoft Sans Serif" panose="020B0604020202020204" pitchFamily="34" charset="0"/>
                <a:cs typeface="Microsoft Sans Serif" panose="020B0604020202020204" pitchFamily="34" charset="0"/>
              </a:rPr>
              <a:t> a statewide antidegradation </a:t>
            </a:r>
            <a:r>
              <a:rPr lang="en-US" sz="1200" u="sng" dirty="0">
                <a:solidFill>
                  <a:schemeClr val="tx1"/>
                </a:solidFill>
                <a:ea typeface="Microsoft Sans Serif" panose="020B0604020202020204" pitchFamily="34" charset="0"/>
                <a:cs typeface="Microsoft Sans Serif" panose="020B0604020202020204" pitchFamily="34" charset="0"/>
              </a:rPr>
              <a:t>policy</a:t>
            </a:r>
            <a:r>
              <a:rPr lang="en-US" sz="1200" dirty="0">
                <a:solidFill>
                  <a:schemeClr val="tx1"/>
                </a:solidFill>
                <a:ea typeface="Microsoft Sans Serif" panose="020B0604020202020204" pitchFamily="34" charset="0"/>
                <a:cs typeface="Microsoft Sans Serif" panose="020B0604020202020204" pitchFamily="34" charset="0"/>
              </a:rPr>
              <a:t> that includes 4 elements:</a:t>
            </a:r>
          </a:p>
          <a:p>
            <a:pPr marL="457200" indent="-457200">
              <a:buFont typeface="Courier New" panose="02070309020205020404" pitchFamily="49" charset="0"/>
              <a:buAutoNum type="arabicPeriod"/>
            </a:pPr>
            <a:r>
              <a:rPr lang="en-US" sz="1200" dirty="0">
                <a:solidFill>
                  <a:schemeClr val="tx1"/>
                </a:solidFill>
                <a:ea typeface="Microsoft Sans Serif" panose="020B0604020202020204" pitchFamily="34" charset="0"/>
                <a:cs typeface="Microsoft Sans Serif" panose="020B0604020202020204" pitchFamily="34" charset="0"/>
              </a:rPr>
              <a:t>Protection for </a:t>
            </a:r>
            <a:r>
              <a:rPr lang="en-US" sz="1200" b="1" dirty="0">
                <a:solidFill>
                  <a:schemeClr val="tx1"/>
                </a:solidFill>
                <a:ea typeface="Microsoft Sans Serif" panose="020B0604020202020204" pitchFamily="34" charset="0"/>
                <a:cs typeface="Microsoft Sans Serif" panose="020B0604020202020204" pitchFamily="34" charset="0"/>
              </a:rPr>
              <a:t>existing uses </a:t>
            </a:r>
            <a:r>
              <a:rPr lang="en-US" sz="1200" dirty="0">
                <a:solidFill>
                  <a:schemeClr val="tx1"/>
                </a:solidFill>
                <a:ea typeface="Microsoft Sans Serif" panose="020B0604020202020204" pitchFamily="34" charset="0"/>
                <a:cs typeface="Microsoft Sans Serif" panose="020B0604020202020204" pitchFamily="34" charset="0"/>
              </a:rPr>
              <a:t>for all waters of the U.S.;</a:t>
            </a:r>
          </a:p>
          <a:p>
            <a:pPr marL="457200" indent="-457200">
              <a:buFont typeface="Courier New" panose="02070309020205020404" pitchFamily="49" charset="0"/>
              <a:buAutoNum type="arabicPeriod"/>
            </a:pPr>
            <a:r>
              <a:rPr lang="en-US" sz="1200" dirty="0">
                <a:solidFill>
                  <a:schemeClr val="tx1"/>
                </a:solidFill>
                <a:ea typeface="Microsoft Sans Serif" panose="020B0604020202020204" pitchFamily="34" charset="0"/>
                <a:cs typeface="Microsoft Sans Serif" panose="020B0604020202020204" pitchFamily="34" charset="0"/>
              </a:rPr>
              <a:t>2. Protection for </a:t>
            </a:r>
            <a:r>
              <a:rPr lang="en-US" sz="1200" b="1" dirty="0">
                <a:solidFill>
                  <a:schemeClr val="tx1"/>
                </a:solidFill>
                <a:ea typeface="Microsoft Sans Serif" panose="020B0604020202020204" pitchFamily="34" charset="0"/>
                <a:cs typeface="Microsoft Sans Serif" panose="020B0604020202020204" pitchFamily="34" charset="0"/>
              </a:rPr>
              <a:t>high quality waters </a:t>
            </a:r>
            <a:r>
              <a:rPr lang="en-US" sz="1200" dirty="0">
                <a:solidFill>
                  <a:schemeClr val="tx1"/>
                </a:solidFill>
                <a:ea typeface="Microsoft Sans Serif" panose="020B0604020202020204" pitchFamily="34" charset="0"/>
                <a:cs typeface="Microsoft Sans Serif" panose="020B0604020202020204" pitchFamily="34" charset="0"/>
              </a:rPr>
              <a:t>(water quality that exceeds the levels necessary to support protection and propagation of fish, shellfish and wildlife and recreation in and on the waters);</a:t>
            </a:r>
          </a:p>
          <a:p>
            <a:pPr marL="457200" indent="-457200">
              <a:buFont typeface="Courier New" panose="02070309020205020404" pitchFamily="49" charset="0"/>
              <a:buAutoNum type="arabicPeriod"/>
            </a:pPr>
            <a:r>
              <a:rPr lang="en-US" sz="1200" dirty="0">
                <a:solidFill>
                  <a:schemeClr val="tx1"/>
                </a:solidFill>
                <a:ea typeface="Microsoft Sans Serif" panose="020B0604020202020204" pitchFamily="34" charset="0"/>
                <a:cs typeface="Microsoft Sans Serif" panose="020B0604020202020204" pitchFamily="34" charset="0"/>
              </a:rPr>
              <a:t>Protection for </a:t>
            </a:r>
            <a:r>
              <a:rPr lang="en-US" sz="1200" b="1" dirty="0">
                <a:solidFill>
                  <a:schemeClr val="tx1"/>
                </a:solidFill>
                <a:ea typeface="Microsoft Sans Serif" panose="020B0604020202020204" pitchFamily="34" charset="0"/>
                <a:cs typeface="Microsoft Sans Serif" panose="020B0604020202020204" pitchFamily="34" charset="0"/>
              </a:rPr>
              <a:t>Outstanding National Resource Waters </a:t>
            </a:r>
            <a:r>
              <a:rPr lang="en-US" sz="1200" dirty="0">
                <a:solidFill>
                  <a:schemeClr val="tx1"/>
                </a:solidFill>
                <a:ea typeface="Microsoft Sans Serif" panose="020B0604020202020204" pitchFamily="34" charset="0"/>
                <a:cs typeface="Microsoft Sans Serif" panose="020B0604020202020204" pitchFamily="34" charset="0"/>
              </a:rPr>
              <a:t>(ONRWs) identified by the state/tribe; and</a:t>
            </a:r>
          </a:p>
          <a:p>
            <a:pPr marL="457200" indent="-457200">
              <a:buFont typeface="Courier New" panose="02070309020205020404" pitchFamily="49" charset="0"/>
              <a:buAutoNum type="arabicPeriod"/>
            </a:pPr>
            <a:r>
              <a:rPr lang="en-US" sz="1200" dirty="0">
                <a:solidFill>
                  <a:schemeClr val="tx1"/>
                </a:solidFill>
                <a:ea typeface="Microsoft Sans Serif" panose="020B0604020202020204" pitchFamily="34" charset="0"/>
                <a:cs typeface="Microsoft Sans Serif" panose="020B0604020202020204" pitchFamily="34" charset="0"/>
              </a:rPr>
              <a:t>Compliance with CWA 316 in regard to thermal discharges.</a:t>
            </a:r>
            <a:endParaRPr lang="en-US" sz="1200" dirty="0">
              <a:solidFill>
                <a:schemeClr val="tx1"/>
              </a:solidFill>
            </a:endParaRPr>
          </a:p>
          <a:p>
            <a:pPr eaLnBrk="1" hangingPunct="1"/>
            <a:endParaRPr lang="en-US" dirty="0"/>
          </a:p>
        </p:txBody>
      </p:sp>
      <p:sp>
        <p:nvSpPr>
          <p:cNvPr id="5" name="Footer Placeholder 4"/>
          <p:cNvSpPr>
            <a:spLocks noGrp="1"/>
          </p:cNvSpPr>
          <p:nvPr>
            <p:ph type="ftr" sz="quarter" idx="10"/>
          </p:nvPr>
        </p:nvSpPr>
        <p:spPr/>
        <p:txBody>
          <a:bodyPr/>
          <a:lstStyle/>
          <a:p>
            <a:r>
              <a:rPr lang="en-US"/>
              <a:t>Antidegradation</a:t>
            </a:r>
          </a:p>
        </p:txBody>
      </p:sp>
      <p:sp>
        <p:nvSpPr>
          <p:cNvPr id="6" name="Header Placeholder 5"/>
          <p:cNvSpPr>
            <a:spLocks noGrp="1"/>
          </p:cNvSpPr>
          <p:nvPr>
            <p:ph type="hdr" sz="quarter" idx="11"/>
          </p:nvPr>
        </p:nvSpPr>
        <p:spPr/>
        <p:txBody>
          <a:bodyPr/>
          <a:lstStyle/>
          <a:p>
            <a:r>
              <a:rPr lang="en-US"/>
              <a:t>WQSA December 2016</a:t>
            </a:r>
          </a:p>
        </p:txBody>
      </p:sp>
    </p:spTree>
    <p:extLst>
      <p:ext uri="{BB962C8B-B14F-4D97-AF65-F5344CB8AC3E}">
        <p14:creationId xmlns:p14="http://schemas.microsoft.com/office/powerpoint/2010/main" val="359404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a:t>Congressional statutes have mentioned</a:t>
            </a:r>
            <a:r>
              <a:rPr lang="en-US" sz="1200" baseline="0" dirty="0"/>
              <a:t> water back as early as the 1800s. For example, the Rivers and Harbors Act, which focused on protecting navigation routes.</a:t>
            </a:r>
          </a:p>
          <a:p>
            <a:pPr defTabSz="931774">
              <a:defRPr/>
            </a:pPr>
            <a:endParaRPr lang="en-US" sz="1200" baseline="0" dirty="0"/>
          </a:p>
          <a:p>
            <a:pPr defTabSz="931774">
              <a:defRPr/>
            </a:pPr>
            <a:r>
              <a:rPr lang="en-US" sz="1200" baseline="0" dirty="0"/>
              <a:t>The Federal Water Pollution Control Act, which was enacted in 1948, is the root of the modern Clean Water Act, because it focused on protection for water quality, not only for navigation. In 1972, that Act was amended to add many of the key programs we are familiar with today, and we call the 1972 and subsequent versions of the statute the “Clean Water Act” or CWA for short. </a:t>
            </a:r>
          </a:p>
          <a:p>
            <a:pPr defTabSz="931774">
              <a:defRPr/>
            </a:pPr>
            <a:endParaRPr lang="en-US" sz="1200" baseline="0" dirty="0"/>
          </a:p>
          <a:p>
            <a:pPr defTabSz="931774">
              <a:defRPr/>
            </a:pPr>
            <a:r>
              <a:rPr lang="en-US" sz="1200" baseline="0" dirty="0"/>
              <a:t>The modern Clean Water Act includes some changes along the way. For example, the construction grants added in 1972 were replaced in 1987 by the Clean Water State Revolving Fund.</a:t>
            </a:r>
            <a:endParaRPr lang="en-US" baseline="0" dirty="0"/>
          </a:p>
        </p:txBody>
      </p:sp>
      <p:sp>
        <p:nvSpPr>
          <p:cNvPr id="4" name="Slide Number Placeholder 3"/>
          <p:cNvSpPr>
            <a:spLocks noGrp="1"/>
          </p:cNvSpPr>
          <p:nvPr>
            <p:ph type="sldNum" sz="quarter" idx="10"/>
          </p:nvPr>
        </p:nvSpPr>
        <p:spPr/>
        <p:txBody>
          <a:bodyPr/>
          <a:lstStyle/>
          <a:p>
            <a:fld id="{EA4393B9-4AFC-4344-9060-051C38BBC77E}" type="slidenum">
              <a:rPr lang="en-US" smtClean="0"/>
              <a:t>5</a:t>
            </a:fld>
            <a:endParaRPr lang="en-US"/>
          </a:p>
        </p:txBody>
      </p:sp>
    </p:spTree>
    <p:extLst>
      <p:ext uri="{BB962C8B-B14F-4D97-AF65-F5344CB8AC3E}">
        <p14:creationId xmlns:p14="http://schemas.microsoft.com/office/powerpoint/2010/main" val="29652242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902" rtl="0" eaLnBrk="1" fontAlgn="auto" latinLnBrk="0" hangingPunct="1">
              <a:lnSpc>
                <a:spcPct val="100000"/>
              </a:lnSpc>
              <a:spcBef>
                <a:spcPts val="0"/>
              </a:spcBef>
              <a:spcAft>
                <a:spcPts val="0"/>
              </a:spcAft>
              <a:buClrTx/>
              <a:buSzTx/>
              <a:buFontTx/>
              <a:buNone/>
              <a:tabLst/>
              <a:defRPr/>
            </a:pPr>
            <a:r>
              <a:rPr lang="en-US" dirty="0"/>
              <a:t>People often refer to antidegradation as having three “tiers” of protection, like stairsteps. All waters have at least Tier 1 protection, while some waters have Tier 2 or Tier 3 protection as well. The higher the number, the more stringent the protection.</a:t>
            </a:r>
          </a:p>
          <a:p>
            <a:pPr defTabSz="182902"/>
            <a:endParaRPr lang="en-US" dirty="0"/>
          </a:p>
          <a:p>
            <a:pPr defTabSz="182902"/>
            <a:r>
              <a:rPr lang="en-US" dirty="0"/>
              <a:t>I will now explain what protection each of the 3 tiers includes.</a:t>
            </a:r>
          </a:p>
        </p:txBody>
      </p:sp>
      <p:sp>
        <p:nvSpPr>
          <p:cNvPr id="5" name="Footer Placeholder 4"/>
          <p:cNvSpPr>
            <a:spLocks noGrp="1"/>
          </p:cNvSpPr>
          <p:nvPr>
            <p:ph type="ftr" sz="quarter" idx="10"/>
          </p:nvPr>
        </p:nvSpPr>
        <p:spPr/>
        <p:txBody>
          <a:bodyPr/>
          <a:lstStyle/>
          <a:p>
            <a:r>
              <a:rPr lang="en-US"/>
              <a:t>Antidegradation</a:t>
            </a:r>
          </a:p>
        </p:txBody>
      </p:sp>
      <p:sp>
        <p:nvSpPr>
          <p:cNvPr id="6" name="Header Placeholder 5"/>
          <p:cNvSpPr>
            <a:spLocks noGrp="1"/>
          </p:cNvSpPr>
          <p:nvPr>
            <p:ph type="hdr" sz="quarter" idx="11"/>
          </p:nvPr>
        </p:nvSpPr>
        <p:spPr/>
        <p:txBody>
          <a:bodyPr/>
          <a:lstStyle/>
          <a:p>
            <a:r>
              <a:rPr lang="en-US"/>
              <a:t>WQSA December 2016</a:t>
            </a:r>
          </a:p>
        </p:txBody>
      </p:sp>
    </p:spTree>
    <p:extLst>
      <p:ext uri="{BB962C8B-B14F-4D97-AF65-F5344CB8AC3E}">
        <p14:creationId xmlns:p14="http://schemas.microsoft.com/office/powerpoint/2010/main" val="19349375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Courier New" panose="02070309020205020404" pitchFamily="49" charset="0"/>
              <a:buNone/>
            </a:pPr>
            <a:r>
              <a:rPr lang="en-US" sz="1200" dirty="0">
                <a:solidFill>
                  <a:schemeClr val="tx1"/>
                </a:solidFill>
                <a:latin typeface="+mn-lt"/>
                <a:ea typeface="Microsoft Sans Serif" panose="020B0604020202020204" pitchFamily="34" charset="0"/>
                <a:cs typeface="Microsoft Sans Serif" panose="020B0604020202020204" pitchFamily="34" charset="0"/>
              </a:rPr>
              <a:t>Tier 1 protection requires the maintenance and protection of existing uses</a:t>
            </a:r>
          </a:p>
          <a:p>
            <a:pPr marL="0" indent="0">
              <a:lnSpc>
                <a:spcPct val="100000"/>
              </a:lnSpc>
              <a:buFont typeface="Courier New" panose="02070309020205020404" pitchFamily="49" charset="0"/>
              <a:buNone/>
            </a:pPr>
            <a:endParaRPr lang="en-US" sz="1200" dirty="0">
              <a:solidFill>
                <a:schemeClr val="tx1"/>
              </a:solidFill>
              <a:latin typeface="+mn-lt"/>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dirty="0">
                <a:solidFill>
                  <a:schemeClr val="tx1">
                    <a:lumMod val="65000"/>
                    <a:lumOff val="35000"/>
                  </a:schemeClr>
                </a:solidFill>
                <a:latin typeface="+mn-lt"/>
                <a:ea typeface="Microsoft Sans Serif" panose="020B0604020202020204" pitchFamily="34" charset="0"/>
                <a:cs typeface="Microsoft Sans Serif" panose="020B0604020202020204" pitchFamily="34" charset="0"/>
              </a:rPr>
              <a:t>40 CFR 131.3(e) defines existing uses as: </a:t>
            </a:r>
            <a:r>
              <a:rPr lang="en-US" sz="1200" dirty="0">
                <a:solidFill>
                  <a:schemeClr val="tx1"/>
                </a:solidFill>
                <a:latin typeface="+mn-lt"/>
                <a:ea typeface="Microsoft Sans Serif" panose="020B0604020202020204" pitchFamily="34" charset="0"/>
                <a:cs typeface="Microsoft Sans Serif" panose="020B0604020202020204" pitchFamily="34" charset="0"/>
              </a:rPr>
              <a:t>“those uses actually attained in the water body on or after November 28, 1975, whether or not they are included in the water quality standards.”</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200" dirty="0">
              <a:solidFill>
                <a:schemeClr val="tx1">
                  <a:lumMod val="65000"/>
                  <a:lumOff val="35000"/>
                </a:schemeClr>
              </a:solidFill>
              <a:latin typeface="+mn-lt"/>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dirty="0">
                <a:solidFill>
                  <a:schemeClr val="tx1">
                    <a:lumMod val="65000"/>
                    <a:lumOff val="35000"/>
                  </a:schemeClr>
                </a:solidFill>
                <a:latin typeface="+mn-lt"/>
                <a:ea typeface="Microsoft Sans Serif" panose="020B0604020202020204" pitchFamily="34" charset="0"/>
                <a:cs typeface="Microsoft Sans Serif" panose="020B0604020202020204" pitchFamily="34" charset="0"/>
              </a:rPr>
              <a:t>Tier 1 protection applies to all waters of the U.S. This means that w</a:t>
            </a:r>
            <a:r>
              <a:rPr lang="en-US" sz="1200" dirty="0">
                <a:solidFill>
                  <a:schemeClr val="tx1"/>
                </a:solidFill>
                <a:latin typeface="+mn-lt"/>
                <a:ea typeface="Microsoft Sans Serif" panose="020B0604020202020204" pitchFamily="34" charset="0"/>
                <a:cs typeface="Microsoft Sans Serif" panose="020B0604020202020204" pitchFamily="34" charset="0"/>
              </a:rPr>
              <a:t>aters receiving Tier 2 or 3 protection receive Tier 1 protection in addition to either Tier 2 or Tier 3 protection.</a:t>
            </a:r>
          </a:p>
        </p:txBody>
      </p:sp>
      <p:sp>
        <p:nvSpPr>
          <p:cNvPr id="5" name="Footer Placeholder 4"/>
          <p:cNvSpPr>
            <a:spLocks noGrp="1"/>
          </p:cNvSpPr>
          <p:nvPr>
            <p:ph type="ftr" sz="quarter" idx="10"/>
          </p:nvPr>
        </p:nvSpPr>
        <p:spPr/>
        <p:txBody>
          <a:bodyPr/>
          <a:lstStyle/>
          <a:p>
            <a:r>
              <a:rPr lang="en-US"/>
              <a:t>Antidegradation</a:t>
            </a:r>
          </a:p>
        </p:txBody>
      </p:sp>
      <p:sp>
        <p:nvSpPr>
          <p:cNvPr id="6" name="Header Placeholder 5"/>
          <p:cNvSpPr>
            <a:spLocks noGrp="1"/>
          </p:cNvSpPr>
          <p:nvPr>
            <p:ph type="hdr" sz="quarter" idx="11"/>
          </p:nvPr>
        </p:nvSpPr>
        <p:spPr/>
        <p:txBody>
          <a:bodyPr/>
          <a:lstStyle/>
          <a:p>
            <a:r>
              <a:rPr lang="en-US"/>
              <a:t>WQSA December 2016</a:t>
            </a:r>
          </a:p>
        </p:txBody>
      </p:sp>
    </p:spTree>
    <p:extLst>
      <p:ext uri="{BB962C8B-B14F-4D97-AF65-F5344CB8AC3E}">
        <p14:creationId xmlns:p14="http://schemas.microsoft.com/office/powerpoint/2010/main" val="35855129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latin typeface="+mn-lt"/>
              </a:rPr>
              <a:t>The regulation language for Tier 2 protection can be found at 40 CFR 131.12 (a)(2).  As it is somewhat complex, the slide summarizes the main points here.  Along with defining which waters will be protected and how, the regulation also lays out the requirements of a Tier 2 review. </a:t>
            </a:r>
          </a:p>
          <a:p>
            <a:pPr eaLnBrk="1" hangingPunct="1"/>
            <a:endParaRPr lang="en-US" sz="1200" dirty="0">
              <a:latin typeface="+mn-lt"/>
            </a:endParaRPr>
          </a:p>
          <a:p>
            <a:pPr eaLnBrk="1" hangingPunct="1"/>
            <a:r>
              <a:rPr lang="en-US" sz="1200" dirty="0">
                <a:latin typeface="+mn-lt"/>
              </a:rPr>
              <a:t>Essentially</a:t>
            </a:r>
            <a:r>
              <a:rPr lang="en-US" sz="1200" b="0" dirty="0">
                <a:latin typeface="+mn-lt"/>
              </a:rPr>
              <a:t>, </a:t>
            </a:r>
            <a:r>
              <a:rPr lang="en-US" sz="1200" b="0" dirty="0">
                <a:solidFill>
                  <a:srgbClr val="FF0000"/>
                </a:solidFill>
                <a:latin typeface="+mn-lt"/>
              </a:rPr>
              <a:t>a </a:t>
            </a:r>
            <a:r>
              <a:rPr lang="en-US" sz="1200" b="0" dirty="0">
                <a:latin typeface="+mn-lt"/>
              </a:rPr>
              <a:t>Tier 2 review is </a:t>
            </a:r>
            <a:r>
              <a:rPr lang="en-US" sz="1200" dirty="0">
                <a:latin typeface="+mn-lt"/>
              </a:rPr>
              <a:t>a decision-making process for what to do with high water quality where it exists, that is, water quality better than necessary to support CWA 101a2 uses. The regulation says that high water quality shall be maintained and protected, UNLESS a finding is made that </a:t>
            </a:r>
          </a:p>
          <a:p>
            <a:pPr marL="1320170" lvl="4" indent="-285750">
              <a:spcBef>
                <a:spcPts val="500"/>
              </a:spcBef>
              <a:buFont typeface="Wingdings" panose="05000000000000000000" pitchFamily="2" charset="2"/>
              <a:buChar char="§"/>
            </a:pPr>
            <a:r>
              <a:rPr lang="en-US" sz="1200" dirty="0">
                <a:solidFill>
                  <a:schemeClr val="tx1"/>
                </a:solidFill>
                <a:latin typeface="+mn-lt"/>
                <a:ea typeface="Microsoft Sans Serif" panose="020B0604020202020204" pitchFamily="34" charset="0"/>
                <a:cs typeface="Microsoft Sans Serif" panose="020B0604020202020204" pitchFamily="34" charset="0"/>
              </a:rPr>
              <a:t>Use of the assimilative capacity is necessary to accommodate important economic or social development in the area in which the waters are located. And,</a:t>
            </a:r>
          </a:p>
          <a:p>
            <a:pPr marL="1320170" lvl="4" indent="-285750">
              <a:spcBef>
                <a:spcPts val="500"/>
              </a:spcBef>
              <a:buFont typeface="Wingdings" panose="05000000000000000000" pitchFamily="2" charset="2"/>
              <a:buChar char="§"/>
            </a:pPr>
            <a:r>
              <a:rPr lang="en-US" sz="1200" dirty="0">
                <a:solidFill>
                  <a:schemeClr val="tx1"/>
                </a:solidFill>
                <a:latin typeface="+mn-lt"/>
                <a:ea typeface="Microsoft Sans Serif" panose="020B0604020202020204" pitchFamily="34" charset="0"/>
                <a:cs typeface="Microsoft Sans Serif" panose="020B0604020202020204" pitchFamily="34" charset="0"/>
              </a:rPr>
              <a:t>If this is the case, in order to allow that lowering, there must be a Tier 2 Review, including public participation, to demonstrate these circumstances are met.</a:t>
            </a:r>
          </a:p>
          <a:p>
            <a:pPr eaLnBrk="1" hangingPunct="1"/>
            <a:endParaRPr lang="en-US" sz="1200" dirty="0">
              <a:solidFill>
                <a:schemeClr val="tx1"/>
              </a:solidFill>
              <a:latin typeface="+mn-lt"/>
              <a:ea typeface="Microsoft Sans Serif" panose="020B0604020202020204" pitchFamily="34" charset="0"/>
              <a:cs typeface="Microsoft Sans Serif" panose="020B0604020202020204" pitchFamily="34" charset="0"/>
            </a:endParaRPr>
          </a:p>
        </p:txBody>
      </p:sp>
      <p:sp>
        <p:nvSpPr>
          <p:cNvPr id="5" name="Footer Placeholder 4"/>
          <p:cNvSpPr>
            <a:spLocks noGrp="1"/>
          </p:cNvSpPr>
          <p:nvPr>
            <p:ph type="ftr" sz="quarter" idx="10"/>
          </p:nvPr>
        </p:nvSpPr>
        <p:spPr/>
        <p:txBody>
          <a:bodyPr/>
          <a:lstStyle/>
          <a:p>
            <a:r>
              <a:rPr lang="en-US"/>
              <a:t>Antidegradation</a:t>
            </a:r>
          </a:p>
        </p:txBody>
      </p:sp>
      <p:sp>
        <p:nvSpPr>
          <p:cNvPr id="6" name="Header Placeholder 5"/>
          <p:cNvSpPr>
            <a:spLocks noGrp="1"/>
          </p:cNvSpPr>
          <p:nvPr>
            <p:ph type="hdr" sz="quarter" idx="11"/>
          </p:nvPr>
        </p:nvSpPr>
        <p:spPr/>
        <p:txBody>
          <a:bodyPr/>
          <a:lstStyle/>
          <a:p>
            <a:r>
              <a:rPr lang="en-US"/>
              <a:t>WQSA December 2016</a:t>
            </a:r>
          </a:p>
        </p:txBody>
      </p:sp>
    </p:spTree>
    <p:extLst>
      <p:ext uri="{BB962C8B-B14F-4D97-AF65-F5344CB8AC3E}">
        <p14:creationId xmlns:p14="http://schemas.microsoft.com/office/powerpoint/2010/main" val="887827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0000"/>
              </a:lnSpc>
              <a:buFont typeface="Courier New" panose="02070309020205020404" pitchFamily="49" charset="0"/>
              <a:buChar char="o"/>
            </a:pPr>
            <a:r>
              <a:rPr lang="en-US" sz="1200" dirty="0">
                <a:solidFill>
                  <a:schemeClr val="tx1"/>
                </a:solidFill>
                <a:latin typeface="+mn-lt"/>
                <a:ea typeface="Microsoft Sans Serif" panose="020B0604020202020204" pitchFamily="34" charset="0"/>
                <a:cs typeface="Microsoft Sans Serif" panose="020B0604020202020204" pitchFamily="34" charset="0"/>
              </a:rPr>
              <a:t>Tier 3 protection is for “</a:t>
            </a:r>
            <a:r>
              <a:rPr lang="en-US" sz="1200" b="0" dirty="0">
                <a:solidFill>
                  <a:schemeClr val="tx1"/>
                </a:solidFill>
                <a:latin typeface="+mn-lt"/>
                <a:ea typeface="Microsoft Sans Serif" panose="020B0604020202020204" pitchFamily="34" charset="0"/>
                <a:cs typeface="Microsoft Sans Serif" panose="020B0604020202020204" pitchFamily="34" charset="0"/>
              </a:rPr>
              <a:t>outstanding national resource waters” or ONRWs. States and authorized tribes must ensure that the water quality of such waters is </a:t>
            </a:r>
            <a:r>
              <a:rPr lang="en-US" sz="1200" dirty="0">
                <a:solidFill>
                  <a:schemeClr val="tx1"/>
                </a:solidFill>
                <a:latin typeface="+mn-lt"/>
                <a:ea typeface="Microsoft Sans Serif" panose="020B0604020202020204" pitchFamily="34" charset="0"/>
                <a:cs typeface="Microsoft Sans Serif" panose="020B0604020202020204" pitchFamily="34" charset="0"/>
              </a:rPr>
              <a:t>maintained and protected.</a:t>
            </a:r>
          </a:p>
          <a:p>
            <a:pPr marL="514350" lvl="1" indent="-342900">
              <a:lnSpc>
                <a:spcPct val="110000"/>
              </a:lnSpc>
              <a:buSzPct val="110000"/>
              <a:buFont typeface="Arial" panose="020B0604020202020204" pitchFamily="34" charset="0"/>
              <a:buChar char="•"/>
            </a:pPr>
            <a:r>
              <a:rPr lang="en-US" sz="1200" dirty="0">
                <a:solidFill>
                  <a:schemeClr val="tx1"/>
                </a:solidFill>
                <a:latin typeface="+mn-lt"/>
                <a:ea typeface="Microsoft Sans Serif" panose="020B0604020202020204" pitchFamily="34" charset="0"/>
                <a:cs typeface="Microsoft Sans Serif" panose="020B0604020202020204" pitchFamily="34" charset="0"/>
              </a:rPr>
              <a:t>It’s important to note that although the regulation provides some suggestions as to types of waters that could be considered for Tier 3 protection, it is up to the state or tribe to identify their Tier 3 waters themselves. EPA does not identify Tier 3 waters for states or tribes. </a:t>
            </a:r>
          </a:p>
          <a:p>
            <a:pPr marL="514350" lvl="1" indent="-342900">
              <a:lnSpc>
                <a:spcPct val="110000"/>
              </a:lnSpc>
              <a:buSzPct val="110000"/>
              <a:buFont typeface="Arial" panose="020B0604020202020204" pitchFamily="34" charset="0"/>
              <a:buChar char="•"/>
            </a:pPr>
            <a:r>
              <a:rPr lang="en-US" sz="1200" dirty="0">
                <a:solidFill>
                  <a:schemeClr val="tx1"/>
                </a:solidFill>
                <a:latin typeface="+mn-lt"/>
                <a:ea typeface="Microsoft Sans Serif" panose="020B0604020202020204" pitchFamily="34" charset="0"/>
                <a:cs typeface="Microsoft Sans Serif" panose="020B0604020202020204" pitchFamily="34" charset="0"/>
              </a:rPr>
              <a:t>A state or tribe can classify </a:t>
            </a:r>
            <a:r>
              <a:rPr lang="en-US" sz="1200" u="sng" dirty="0">
                <a:solidFill>
                  <a:schemeClr val="tx1"/>
                </a:solidFill>
                <a:latin typeface="+mn-lt"/>
                <a:ea typeface="Microsoft Sans Serif" panose="020B0604020202020204" pitchFamily="34" charset="0"/>
                <a:cs typeface="Microsoft Sans Serif" panose="020B0604020202020204" pitchFamily="34" charset="0"/>
              </a:rPr>
              <a:t>any</a:t>
            </a:r>
            <a:r>
              <a:rPr lang="en-US" sz="1200" dirty="0">
                <a:solidFill>
                  <a:schemeClr val="tx1"/>
                </a:solidFill>
                <a:latin typeface="+mn-lt"/>
                <a:ea typeface="Microsoft Sans Serif" panose="020B0604020202020204" pitchFamily="34" charset="0"/>
                <a:cs typeface="Microsoft Sans Serif" panose="020B0604020202020204" pitchFamily="34" charset="0"/>
              </a:rPr>
              <a:t> water body as an ONRW. These often include:</a:t>
            </a:r>
          </a:p>
          <a:p>
            <a:pPr marL="971550" lvl="2" indent="-342900">
              <a:lnSpc>
                <a:spcPct val="110000"/>
              </a:lnSpc>
              <a:buSzPct val="110000"/>
              <a:buFont typeface="Arial" panose="020B0604020202020204" pitchFamily="34" charset="0"/>
              <a:buChar char="•"/>
            </a:pPr>
            <a:r>
              <a:rPr lang="en-US" sz="1200" dirty="0">
                <a:solidFill>
                  <a:schemeClr val="tx1"/>
                </a:solidFill>
                <a:latin typeface="+mn-lt"/>
                <a:ea typeface="Microsoft Sans Serif" panose="020B0604020202020204" pitchFamily="34" charset="0"/>
                <a:cs typeface="Microsoft Sans Serif" panose="020B0604020202020204" pitchFamily="34" charset="0"/>
              </a:rPr>
              <a:t>Waters that are viewed as pristine</a:t>
            </a:r>
          </a:p>
          <a:p>
            <a:pPr marL="971550" lvl="2" indent="-342900">
              <a:lnSpc>
                <a:spcPct val="110000"/>
              </a:lnSpc>
              <a:buSzPct val="110000"/>
              <a:buFont typeface="Arial" panose="020B0604020202020204" pitchFamily="34" charset="0"/>
              <a:buChar char="•"/>
            </a:pPr>
            <a:r>
              <a:rPr lang="en-US" sz="1200" dirty="0">
                <a:solidFill>
                  <a:schemeClr val="tx1"/>
                </a:solidFill>
                <a:latin typeface="+mn-lt"/>
                <a:ea typeface="Microsoft Sans Serif" panose="020B0604020202020204" pitchFamily="34" charset="0"/>
                <a:cs typeface="Microsoft Sans Serif" panose="020B0604020202020204" pitchFamily="34" charset="0"/>
              </a:rPr>
              <a:t>Highly valued waters: important to recreation or tourism; </a:t>
            </a:r>
            <a:r>
              <a:rPr lang="en-US" sz="1200" b="1" dirty="0">
                <a:solidFill>
                  <a:schemeClr val="tx1"/>
                </a:solidFill>
                <a:latin typeface="+mn-lt"/>
                <a:ea typeface="Microsoft Sans Serif" panose="020B0604020202020204" pitchFamily="34" charset="0"/>
                <a:cs typeface="Microsoft Sans Serif" panose="020B0604020202020204" pitchFamily="34" charset="0"/>
              </a:rPr>
              <a:t>or</a:t>
            </a:r>
            <a:endParaRPr lang="en-US" sz="1200" dirty="0">
              <a:solidFill>
                <a:schemeClr val="tx1"/>
              </a:solidFill>
              <a:latin typeface="+mn-lt"/>
              <a:ea typeface="Microsoft Sans Serif" panose="020B0604020202020204" pitchFamily="34" charset="0"/>
              <a:cs typeface="Microsoft Sans Serif" panose="020B0604020202020204" pitchFamily="34" charset="0"/>
            </a:endParaRPr>
          </a:p>
          <a:p>
            <a:pPr marL="971550" lvl="2" indent="-342900">
              <a:lnSpc>
                <a:spcPct val="110000"/>
              </a:lnSpc>
              <a:buSzPct val="110000"/>
              <a:buFont typeface="Arial" panose="020B0604020202020204" pitchFamily="34" charset="0"/>
              <a:buChar char="•"/>
            </a:pPr>
            <a:r>
              <a:rPr lang="en-US" sz="1200" dirty="0">
                <a:solidFill>
                  <a:schemeClr val="tx1"/>
                </a:solidFill>
                <a:latin typeface="+mn-lt"/>
                <a:ea typeface="Microsoft Sans Serif" panose="020B0604020202020204" pitchFamily="34" charset="0"/>
                <a:cs typeface="Microsoft Sans Serif" panose="020B0604020202020204" pitchFamily="34" charset="0"/>
              </a:rPr>
              <a:t>Water of exceptional ecological significance: important, unique, or sensitive ecologically</a:t>
            </a:r>
          </a:p>
          <a:p>
            <a:pPr marL="342900" lvl="1" indent="-171450">
              <a:lnSpc>
                <a:spcPct val="110000"/>
              </a:lnSpc>
              <a:buSzPct val="110000"/>
              <a:buFont typeface="Arial" panose="020B0604020202020204" pitchFamily="34" charset="0"/>
              <a:buChar char="•"/>
            </a:pPr>
            <a:r>
              <a:rPr lang="en-US" sz="1200" b="0" dirty="0">
                <a:solidFill>
                  <a:schemeClr val="tx1"/>
                </a:solidFill>
                <a:latin typeface="+mn-lt"/>
                <a:ea typeface="Microsoft Sans Serif" panose="020B0604020202020204" pitchFamily="34" charset="0"/>
                <a:cs typeface="Microsoft Sans Serif" panose="020B0604020202020204" pitchFamily="34" charset="0"/>
              </a:rPr>
              <a:t>It is important to note that a waterbody does not have to be pristine or a high quality water in order for a state or tribe to identify the water as an ONRW. For example, a water could be of exceptional ecological significance but not yet be of sufficient water quality, thus warranting stringent protection to help maintain and restore the water body.</a:t>
            </a:r>
          </a:p>
          <a:p>
            <a:pPr marL="342900" indent="-342900">
              <a:lnSpc>
                <a:spcPct val="110000"/>
              </a:lnSpc>
              <a:buFont typeface="Courier New" panose="02070309020205020404" pitchFamily="49" charset="0"/>
              <a:buChar char="o"/>
            </a:pPr>
            <a:r>
              <a:rPr lang="en-US" sz="1200" b="0" dirty="0">
                <a:solidFill>
                  <a:schemeClr val="tx1"/>
                </a:solidFill>
                <a:latin typeface="+mn-lt"/>
                <a:ea typeface="Microsoft Sans Serif" panose="020B0604020202020204" pitchFamily="34" charset="0"/>
                <a:cs typeface="Microsoft Sans Serif" panose="020B0604020202020204" pitchFamily="34" charset="0"/>
              </a:rPr>
              <a:t>Tier 3 protection is the most protective of all three tiers of antidegradation protection because it does not allow any degradation. However, some states and tribes choose to allow an exception for temporary or short term degradation, to which EPA has established national policy that such temporary degradation can only be consistent with the regulations if it occurs for weeks or months, not years. This could allow for activities such as restoration projects that will ultimately restore and/or protect water quality but will cause disruption in the short term.</a:t>
            </a:r>
          </a:p>
          <a:p>
            <a:endParaRPr lang="en-US" b="0" dirty="0"/>
          </a:p>
          <a:p>
            <a:r>
              <a:rPr lang="en-US" b="0" dirty="0"/>
              <a:t>Some states have created a “Tier 2.5” or “Tier 2 ½” category to provide more restrictive protection than Tier 2, without the “no degradation” restriction of Tier 3. This looks different in different states, and is at their discretion since it is not described in EPA’s national regulation. When reviewing such provisions, EPA would act based on whether such provisions and decisions are consistent with Tier 2 requirements at 40 CFR 131.12(a)(2).  </a:t>
            </a:r>
            <a:endParaRPr lang="en-US" b="0" strike="sngStrike" dirty="0"/>
          </a:p>
          <a:p>
            <a:endParaRPr lang="en-US" dirty="0"/>
          </a:p>
        </p:txBody>
      </p:sp>
      <p:sp>
        <p:nvSpPr>
          <p:cNvPr id="5" name="Footer Placeholder 4"/>
          <p:cNvSpPr>
            <a:spLocks noGrp="1"/>
          </p:cNvSpPr>
          <p:nvPr>
            <p:ph type="ftr" sz="quarter" idx="10"/>
          </p:nvPr>
        </p:nvSpPr>
        <p:spPr/>
        <p:txBody>
          <a:bodyPr/>
          <a:lstStyle/>
          <a:p>
            <a:r>
              <a:rPr lang="en-US"/>
              <a:t>Antidegradation</a:t>
            </a:r>
          </a:p>
        </p:txBody>
      </p:sp>
      <p:sp>
        <p:nvSpPr>
          <p:cNvPr id="6" name="Header Placeholder 5"/>
          <p:cNvSpPr>
            <a:spLocks noGrp="1"/>
          </p:cNvSpPr>
          <p:nvPr>
            <p:ph type="hdr" sz="quarter" idx="11"/>
          </p:nvPr>
        </p:nvSpPr>
        <p:spPr/>
        <p:txBody>
          <a:bodyPr/>
          <a:lstStyle/>
          <a:p>
            <a:r>
              <a:rPr lang="en-US"/>
              <a:t>WQSA December 2016</a:t>
            </a:r>
          </a:p>
        </p:txBody>
      </p:sp>
    </p:spTree>
    <p:extLst>
      <p:ext uri="{BB962C8B-B14F-4D97-AF65-F5344CB8AC3E}">
        <p14:creationId xmlns:p14="http://schemas.microsoft.com/office/powerpoint/2010/main" val="26747742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latin typeface="+mn-lt"/>
              </a:rPr>
              <a:t>We just talked about the basic elements that an authorized tribe’s policy must address. What about those implementation methods?</a:t>
            </a:r>
          </a:p>
          <a:p>
            <a:pPr eaLnBrk="1" hangingPunct="1"/>
            <a:endParaRPr lang="en-US" sz="1200" dirty="0">
              <a:latin typeface="+mn-lt"/>
            </a:endParaRPr>
          </a:p>
          <a:p>
            <a:pPr marL="457200" indent="-457200">
              <a:buFont typeface="Courier New" panose="02070309020205020404" pitchFamily="49" charset="0"/>
              <a:buChar char="o"/>
            </a:pPr>
            <a:r>
              <a:rPr lang="en-US" sz="1200" dirty="0">
                <a:solidFill>
                  <a:schemeClr val="tx1"/>
                </a:solidFill>
                <a:latin typeface="+mn-lt"/>
                <a:ea typeface="Microsoft Sans Serif" panose="020B0604020202020204" pitchFamily="34" charset="0"/>
                <a:cs typeface="Microsoft Sans Serif" panose="020B0604020202020204" pitchFamily="34" charset="0"/>
              </a:rPr>
              <a:t>Authorized tribes must </a:t>
            </a:r>
            <a:r>
              <a:rPr lang="en-US" sz="1200" u="sng" dirty="0">
                <a:solidFill>
                  <a:schemeClr val="tx1"/>
                </a:solidFill>
                <a:latin typeface="+mn-lt"/>
                <a:ea typeface="Microsoft Sans Serif" panose="020B0604020202020204" pitchFamily="34" charset="0"/>
                <a:cs typeface="Microsoft Sans Serif" panose="020B0604020202020204" pitchFamily="34" charset="0"/>
              </a:rPr>
              <a:t>develop implementation methods</a:t>
            </a:r>
            <a:r>
              <a:rPr lang="en-US" sz="1200" dirty="0">
                <a:solidFill>
                  <a:schemeClr val="tx1"/>
                </a:solidFill>
                <a:latin typeface="+mn-lt"/>
                <a:ea typeface="Microsoft Sans Serif" panose="020B0604020202020204" pitchFamily="34" charset="0"/>
                <a:cs typeface="Microsoft Sans Serif" panose="020B0604020202020204" pitchFamily="34" charset="0"/>
              </a:rPr>
              <a:t> that describe how the policy will be applied</a:t>
            </a:r>
          </a:p>
          <a:p>
            <a:pPr marL="720090" lvl="2" indent="-342900">
              <a:buSzPct val="120000"/>
              <a:buFont typeface="Arial" panose="020B0604020202020204" pitchFamily="34" charset="0"/>
              <a:buChar char="•"/>
            </a:pPr>
            <a:r>
              <a:rPr lang="en-US" sz="1200" dirty="0">
                <a:solidFill>
                  <a:schemeClr val="tx1"/>
                </a:solidFill>
                <a:latin typeface="+mn-lt"/>
                <a:ea typeface="Microsoft Sans Serif" panose="020B0604020202020204" pitchFamily="34" charset="0"/>
                <a:cs typeface="Microsoft Sans Serif" panose="020B0604020202020204" pitchFamily="34" charset="0"/>
              </a:rPr>
              <a:t>The methods must be consistent with and address all components of the tribes’ policy and EPA’s regulation</a:t>
            </a:r>
          </a:p>
          <a:p>
            <a:pPr marL="1091570" lvl="4" indent="-342900">
              <a:buSzPct val="120000"/>
              <a:buFont typeface="Wingdings" panose="05000000000000000000" pitchFamily="2" charset="2"/>
              <a:buChar char="§"/>
            </a:pPr>
            <a:r>
              <a:rPr lang="en-US" sz="1200" dirty="0">
                <a:solidFill>
                  <a:schemeClr val="tx1"/>
                </a:solidFill>
                <a:latin typeface="+mn-lt"/>
                <a:ea typeface="Microsoft Sans Serif" panose="020B0604020202020204" pitchFamily="34" charset="0"/>
                <a:cs typeface="Microsoft Sans Serif" panose="020B0604020202020204" pitchFamily="34" charset="0"/>
              </a:rPr>
              <a:t>3 Tiers of Protection, the Components of Tier 2 review, and CWA §316 Compliance for thermal discharges</a:t>
            </a:r>
          </a:p>
          <a:p>
            <a:pPr marL="720090" lvl="2" indent="-342900">
              <a:buSzPct val="120000"/>
              <a:buFont typeface="Arial" panose="020B0604020202020204" pitchFamily="34" charset="0"/>
              <a:buChar char="•"/>
            </a:pPr>
            <a:r>
              <a:rPr lang="en-US" sz="1200" dirty="0">
                <a:solidFill>
                  <a:schemeClr val="tx1"/>
                </a:solidFill>
                <a:latin typeface="+mn-lt"/>
                <a:ea typeface="Microsoft Sans Serif" panose="020B0604020202020204" pitchFamily="34" charset="0"/>
                <a:cs typeface="Microsoft Sans Serif" panose="020B0604020202020204" pitchFamily="34" charset="0"/>
              </a:rPr>
              <a:t>The methods must be publicly available</a:t>
            </a:r>
          </a:p>
          <a:p>
            <a:pPr marL="720090" lvl="2" indent="-342900">
              <a:buSzPct val="120000"/>
              <a:buFont typeface="Arial" panose="020B0604020202020204" pitchFamily="34" charset="0"/>
              <a:buChar char="•"/>
            </a:pPr>
            <a:r>
              <a:rPr lang="en-US" sz="1200" dirty="0">
                <a:solidFill>
                  <a:schemeClr val="tx1"/>
                </a:solidFill>
                <a:latin typeface="+mn-lt"/>
                <a:ea typeface="Microsoft Sans Serif" panose="020B0604020202020204" pitchFamily="34" charset="0"/>
                <a:cs typeface="Microsoft Sans Serif" panose="020B0604020202020204" pitchFamily="34" charset="0"/>
              </a:rPr>
              <a:t>The tribe must provide an opportunity for public involvement during development and revisions of implementation methods. (Note that doesn’t mean necessarily a public hearing, but there should be documentation of what the public involvement was)</a:t>
            </a:r>
          </a:p>
          <a:p>
            <a:pPr marL="126090" indent="-342900">
              <a:buSzPct val="120000"/>
              <a:buFont typeface="Courier New" panose="02070309020205020404" pitchFamily="49" charset="0"/>
              <a:buChar char="o"/>
            </a:pPr>
            <a:r>
              <a:rPr lang="en-US" sz="1200" dirty="0">
                <a:solidFill>
                  <a:schemeClr val="tx1"/>
                </a:solidFill>
                <a:latin typeface="+mn-lt"/>
                <a:ea typeface="Microsoft Sans Serif" panose="020B0604020202020204" pitchFamily="34" charset="0"/>
                <a:cs typeface="Microsoft Sans Serif" panose="020B0604020202020204" pitchFamily="34" charset="0"/>
              </a:rPr>
              <a:t>In addition:</a:t>
            </a:r>
          </a:p>
          <a:p>
            <a:pPr marL="720090" lvl="2" indent="-342900">
              <a:buSzPct val="120000"/>
              <a:buFont typeface="Arial" panose="020B0604020202020204" pitchFamily="34" charset="0"/>
              <a:buChar char="•"/>
            </a:pPr>
            <a:r>
              <a:rPr lang="en-US" sz="1200" dirty="0">
                <a:solidFill>
                  <a:schemeClr val="tx1"/>
                </a:solidFill>
                <a:latin typeface="+mn-lt"/>
                <a:ea typeface="Microsoft Sans Serif" panose="020B0604020202020204" pitchFamily="34" charset="0"/>
                <a:cs typeface="Microsoft Sans Serif" panose="020B0604020202020204" pitchFamily="34" charset="0"/>
              </a:rPr>
              <a:t>Methods may provide additional details that explain how the state’s/tribes’ policy will be implemented</a:t>
            </a:r>
          </a:p>
          <a:p>
            <a:pPr marL="720090" lvl="2" indent="-342900">
              <a:buSzPct val="120000"/>
              <a:buFont typeface="Arial" panose="020B0604020202020204" pitchFamily="34" charset="0"/>
              <a:buChar char="•"/>
            </a:pPr>
            <a:r>
              <a:rPr lang="en-US" sz="1200" dirty="0">
                <a:solidFill>
                  <a:schemeClr val="tx1"/>
                </a:solidFill>
                <a:latin typeface="+mn-lt"/>
                <a:ea typeface="Microsoft Sans Serif" panose="020B0604020202020204" pitchFamily="34" charset="0"/>
                <a:cs typeface="Microsoft Sans Serif" panose="020B0604020202020204" pitchFamily="34" charset="0"/>
              </a:rPr>
              <a:t>The methods can be adopted as WQS provisions (binding), incorporated by reference (binding), or written as guidance documents (non-binding)</a:t>
            </a:r>
          </a:p>
          <a:p>
            <a:pPr marL="126090" lvl="2" indent="-342900" algn="l" defTabSz="914400" rtl="0" eaLnBrk="1" latinLnBrk="0" hangingPunct="1">
              <a:buSzPct val="120000"/>
              <a:buFont typeface="Courier New" panose="02070309020205020404" pitchFamily="49" charset="0"/>
              <a:buChar char="o"/>
            </a:pPr>
            <a:endParaRPr lang="en-US" sz="1200" kern="1200" dirty="0">
              <a:solidFill>
                <a:schemeClr val="tx1"/>
              </a:solidFill>
              <a:latin typeface="+mn-lt"/>
              <a:ea typeface="Microsoft Sans Serif" panose="020B0604020202020204" pitchFamily="34" charset="0"/>
              <a:cs typeface="Microsoft Sans Serif" panose="020B0604020202020204" pitchFamily="34" charset="0"/>
            </a:endParaRPr>
          </a:p>
          <a:p>
            <a:pPr marL="126090" lvl="2" indent="-342900" algn="l" defTabSz="914400" rtl="0" eaLnBrk="1" latinLnBrk="0" hangingPunct="1">
              <a:buSzPct val="120000"/>
              <a:buFont typeface="Courier New" panose="02070309020205020404" pitchFamily="49" charset="0"/>
              <a:buChar char="o"/>
            </a:pPr>
            <a:r>
              <a:rPr lang="en-US" sz="1200" kern="1200" dirty="0">
                <a:solidFill>
                  <a:schemeClr val="tx1"/>
                </a:solidFill>
                <a:latin typeface="+mn-lt"/>
                <a:ea typeface="Microsoft Sans Serif" panose="020B0604020202020204" pitchFamily="34" charset="0"/>
                <a:cs typeface="Microsoft Sans Serif" panose="020B0604020202020204" pitchFamily="34" charset="0"/>
              </a:rPr>
              <a:t>While this may seem like a lot to address, EPA has developed a model tribal WQS template (which we’ll describe in more detail later in the presentation) that is accessible on our website and provides template language that can be readily incorporated and modified as a tribe is developing or revising its WQS regulations.</a:t>
            </a:r>
          </a:p>
          <a:p>
            <a:pPr eaLnBrk="1" hangingPunct="1"/>
            <a:endParaRPr lang="en-US" sz="1200" dirty="0">
              <a:latin typeface="+mn-lt"/>
            </a:endParaRPr>
          </a:p>
        </p:txBody>
      </p:sp>
      <p:sp>
        <p:nvSpPr>
          <p:cNvPr id="5" name="Footer Placeholder 4"/>
          <p:cNvSpPr>
            <a:spLocks noGrp="1"/>
          </p:cNvSpPr>
          <p:nvPr>
            <p:ph type="ftr" sz="quarter" idx="10"/>
          </p:nvPr>
        </p:nvSpPr>
        <p:spPr/>
        <p:txBody>
          <a:bodyPr/>
          <a:lstStyle/>
          <a:p>
            <a:r>
              <a:rPr lang="en-US"/>
              <a:t>Antidegradation</a:t>
            </a:r>
          </a:p>
        </p:txBody>
      </p:sp>
      <p:sp>
        <p:nvSpPr>
          <p:cNvPr id="6" name="Header Placeholder 5"/>
          <p:cNvSpPr>
            <a:spLocks noGrp="1"/>
          </p:cNvSpPr>
          <p:nvPr>
            <p:ph type="hdr" sz="quarter" idx="11"/>
          </p:nvPr>
        </p:nvSpPr>
        <p:spPr/>
        <p:txBody>
          <a:bodyPr/>
          <a:lstStyle/>
          <a:p>
            <a:r>
              <a:rPr lang="en-US"/>
              <a:t>WQSA December 2016</a:t>
            </a:r>
          </a:p>
        </p:txBody>
      </p:sp>
    </p:spTree>
    <p:extLst>
      <p:ext uri="{BB962C8B-B14F-4D97-AF65-F5344CB8AC3E}">
        <p14:creationId xmlns:p14="http://schemas.microsoft.com/office/powerpoint/2010/main" val="27962807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Rectangle 2"/>
          <p:cNvSpPr>
            <a:spLocks noGrp="1" noRot="1" noChangeAspect="1" noChangeArrowheads="1" noTextEdit="1"/>
          </p:cNvSpPr>
          <p:nvPr>
            <p:ph type="sldImg"/>
          </p:nvPr>
        </p:nvSpPr>
        <p:spPr>
          <a:ln/>
        </p:spPr>
      </p:sp>
      <p:sp>
        <p:nvSpPr>
          <p:cNvPr id="114694" name="Rectangle 3"/>
          <p:cNvSpPr>
            <a:spLocks noGrp="1" noChangeArrowheads="1"/>
          </p:cNvSpPr>
          <p:nvPr>
            <p:ph type="body" idx="1"/>
          </p:nvPr>
        </p:nvSpPr>
        <p:spPr>
          <a:noFill/>
        </p:spPr>
        <p:txBody>
          <a:bodyPr lIns="93147" tIns="46572" rIns="93147" bIns="46572"/>
          <a:lstStyle/>
          <a:p>
            <a:pPr eaLnBrk="1" hangingPunct="1"/>
            <a:r>
              <a:rPr lang="en-US" dirty="0"/>
              <a:t>Sections</a:t>
            </a:r>
            <a:r>
              <a:rPr lang="en-US" baseline="0" dirty="0"/>
              <a:t> 131.13-131.15 of the WQS regulation allow authorized tribes to adopt additional policies affecting the application and implementation of WQS such as mixing zone policies, low flow policies ,WQS variance policies, WQS variances themselves, and provisions authorizing the use of compliance schedules for WQBELs in NPDES permits. </a:t>
            </a:r>
          </a:p>
          <a:p>
            <a:pPr eaLnBrk="1" hangingPunct="1"/>
            <a:endParaRPr lang="en-US" baseline="0" dirty="0"/>
          </a:p>
          <a:p>
            <a:pPr eaLnBrk="1" hangingPunct="1"/>
            <a:r>
              <a:rPr lang="en-US" baseline="0" dirty="0"/>
              <a:t>These policies are not required elements in authorized tribal WQS, but if they are included, they are subject to EPA review and approval as WQS.</a:t>
            </a:r>
          </a:p>
          <a:p>
            <a:pPr eaLnBrk="1" hangingPunct="1"/>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icrosoft Sans Serif" panose="020B0604020202020204" pitchFamily="34" charset="0"/>
                <a:cs typeface="Microsoft Sans Serif" panose="020B0604020202020204" pitchFamily="34" charset="0"/>
              </a:rPr>
              <a:t>Again, use of EPA’s model tribal WQS template provides language for tribes to consider when deciding whether or not to adopt language regarding mixing zone policies and WQS variance policies.  </a:t>
            </a:r>
            <a:endParaRPr lang="en-US" baseline="0" dirty="0"/>
          </a:p>
          <a:p>
            <a:pPr eaLnBrk="1" hangingPunct="1"/>
            <a:endParaRPr lang="en-US" baseline="0" dirty="0"/>
          </a:p>
          <a:p>
            <a:pPr eaLnBrk="1" hangingPunct="1"/>
            <a:endParaRPr lang="en-US" baseline="0" dirty="0"/>
          </a:p>
        </p:txBody>
      </p:sp>
      <p:sp>
        <p:nvSpPr>
          <p:cNvPr id="7" name="Footer Placeholder 6"/>
          <p:cNvSpPr>
            <a:spLocks noGrp="1"/>
          </p:cNvSpPr>
          <p:nvPr>
            <p:ph type="ftr" sz="quarter" idx="11"/>
          </p:nvPr>
        </p:nvSpPr>
        <p:spPr/>
        <p:txBody>
          <a:bodyPr/>
          <a:lstStyle/>
          <a:p>
            <a:pPr>
              <a:defRPr/>
            </a:pPr>
            <a:r>
              <a:rPr lang="en-US" dirty="0">
                <a:solidFill>
                  <a:srgbClr val="000000"/>
                </a:solidFill>
              </a:rPr>
              <a:t>Overview</a:t>
            </a:r>
          </a:p>
          <a:p>
            <a:pPr>
              <a:defRPr/>
            </a:pPr>
            <a:endParaRPr lang="en-US" dirty="0">
              <a:solidFill>
                <a:srgbClr val="000000"/>
              </a:solidFill>
            </a:endParaRPr>
          </a:p>
          <a:p>
            <a:pPr>
              <a:defRPr/>
            </a:pPr>
            <a:endParaRPr lang="en-US" dirty="0">
              <a:solidFill>
                <a:srgbClr val="000000"/>
              </a:solidFill>
            </a:endParaRPr>
          </a:p>
          <a:p>
            <a:pPr>
              <a:defRPr/>
            </a:pPr>
            <a:r>
              <a:rPr lang="en-US" dirty="0">
                <a:solidFill>
                  <a:srgbClr val="000000"/>
                </a:solidFill>
              </a:rPr>
              <a:t> </a:t>
            </a:r>
          </a:p>
        </p:txBody>
      </p:sp>
      <p:sp>
        <p:nvSpPr>
          <p:cNvPr id="8" name="Header Placeholder 7"/>
          <p:cNvSpPr>
            <a:spLocks noGrp="1"/>
          </p:cNvSpPr>
          <p:nvPr>
            <p:ph type="hdr" sz="quarter" idx="12"/>
          </p:nvPr>
        </p:nvSpPr>
        <p:spPr/>
        <p:txBody>
          <a:bodyPr/>
          <a:lstStyle/>
          <a:p>
            <a:pPr>
              <a:defRPr/>
            </a:pPr>
            <a:r>
              <a:rPr lang="en-US">
                <a:solidFill>
                  <a:srgbClr val="000000"/>
                </a:solidFill>
              </a:rPr>
              <a:t>WQSA May 2016</a:t>
            </a:r>
            <a:endParaRPr lang="en-US" dirty="0">
              <a:solidFill>
                <a:srgbClr val="000000"/>
              </a:solidFill>
            </a:endParaRPr>
          </a:p>
        </p:txBody>
      </p:sp>
    </p:spTree>
    <p:extLst>
      <p:ext uri="{BB962C8B-B14F-4D97-AF65-F5344CB8AC3E}">
        <p14:creationId xmlns:p14="http://schemas.microsoft.com/office/powerpoint/2010/main" val="21352004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now covered the 3 core components of water quality standards and mentioned the additional policies that can also be included in state or tribal standards. I’ll pause here for any questions.</a:t>
            </a:r>
          </a:p>
        </p:txBody>
      </p:sp>
      <p:sp>
        <p:nvSpPr>
          <p:cNvPr id="4" name="Slide Number Placeholder 3"/>
          <p:cNvSpPr>
            <a:spLocks noGrp="1"/>
          </p:cNvSpPr>
          <p:nvPr>
            <p:ph type="sldNum" sz="quarter" idx="5"/>
          </p:nvPr>
        </p:nvSpPr>
        <p:spPr/>
        <p:txBody>
          <a:bodyPr/>
          <a:lstStyle/>
          <a:p>
            <a:fld id="{EA4393B9-4AFC-4344-9060-051C38BBC77E}" type="slidenum">
              <a:rPr lang="en-US" smtClean="0"/>
              <a:t>56</a:t>
            </a:fld>
            <a:endParaRPr lang="en-US"/>
          </a:p>
        </p:txBody>
      </p:sp>
    </p:spTree>
    <p:extLst>
      <p:ext uri="{BB962C8B-B14F-4D97-AF65-F5344CB8AC3E}">
        <p14:creationId xmlns:p14="http://schemas.microsoft.com/office/powerpoint/2010/main" val="6892518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xfrm>
            <a:off x="597182" y="4350618"/>
            <a:ext cx="6195767" cy="4251166"/>
          </a:xfrm>
          <a:noFill/>
        </p:spPr>
        <p:txBody>
          <a:bodyPr lIns="93147" tIns="46572" rIns="93147" bIns="46572"/>
          <a:lstStyle/>
          <a:p>
            <a:pPr eaLnBrk="1" hangingPunct="1"/>
            <a:r>
              <a:rPr lang="en-US" dirty="0"/>
              <a:t>States, authorized Tribes, and territories do the “heavy lifting” in the WQS program:  They determine the designated uses, adopt the protective criteria and the uses, adopt antidegradation and implementation procedures. When a Tribe adopts new or revised water quality standards, it is required under section 303(c) of the Clean Water Act to submit the standards to EPA for review, and then EPA either approves or disapproves.  At least once every 3 years, they must hold public hearings for the purposes of reviewing applicable water quality standards, and modify and/or adopt new and/or revised standards, where appropriate.  This is often called the triennial review. </a:t>
            </a:r>
          </a:p>
          <a:p>
            <a:pPr eaLnBrk="1" hangingPunct="1"/>
            <a:endParaRPr lang="en-US" dirty="0"/>
          </a:p>
          <a:p>
            <a:pPr eaLnBrk="1" hangingPunct="1"/>
            <a:r>
              <a:rPr lang="en-US" dirty="0"/>
              <a:t>The responsibility for water quality standards is given to the States by statute (CWA section 303(c)) and they have no option but to participate in the program.  Indian Tribes, however, may or may not assume responsibility for administering the standards program at their option.</a:t>
            </a:r>
          </a:p>
        </p:txBody>
      </p:sp>
      <p:sp>
        <p:nvSpPr>
          <p:cNvPr id="7" name="Footer Placeholder 6"/>
          <p:cNvSpPr>
            <a:spLocks noGrp="1"/>
          </p:cNvSpPr>
          <p:nvPr>
            <p:ph type="ftr" sz="quarter" idx="11"/>
          </p:nvPr>
        </p:nvSpPr>
        <p:spPr/>
        <p:txBody>
          <a:bodyPr/>
          <a:lstStyle/>
          <a:p>
            <a:pPr>
              <a:defRPr/>
            </a:pPr>
            <a:r>
              <a:rPr lang="en-US" dirty="0">
                <a:solidFill>
                  <a:prstClr val="black"/>
                </a:solidFill>
              </a:rPr>
              <a:t>Overview</a:t>
            </a:r>
          </a:p>
          <a:p>
            <a:pPr>
              <a:defRPr/>
            </a:pPr>
            <a:endParaRPr lang="en-US" dirty="0">
              <a:solidFill>
                <a:prstClr val="black"/>
              </a:solidFill>
            </a:endParaRPr>
          </a:p>
          <a:p>
            <a:pPr>
              <a:defRPr/>
            </a:pPr>
            <a:endParaRPr lang="en-US" dirty="0">
              <a:solidFill>
                <a:prstClr val="black"/>
              </a:solidFill>
            </a:endParaRPr>
          </a:p>
          <a:p>
            <a:pPr>
              <a:defRPr/>
            </a:pPr>
            <a:r>
              <a:rPr lang="en-US" dirty="0">
                <a:solidFill>
                  <a:prstClr val="black"/>
                </a:solidFill>
              </a:rPr>
              <a:t> </a:t>
            </a:r>
          </a:p>
        </p:txBody>
      </p:sp>
      <p:sp>
        <p:nvSpPr>
          <p:cNvPr id="8" name="Header Placeholder 7"/>
          <p:cNvSpPr>
            <a:spLocks noGrp="1"/>
          </p:cNvSpPr>
          <p:nvPr>
            <p:ph type="hdr" sz="quarter" idx="12"/>
          </p:nvPr>
        </p:nvSpPr>
        <p:spPr/>
        <p:txBody>
          <a:bodyPr/>
          <a:lstStyle/>
          <a:p>
            <a:pPr>
              <a:defRPr/>
            </a:pPr>
            <a:r>
              <a:rPr lang="en-US">
                <a:solidFill>
                  <a:prstClr val="black"/>
                </a:solidFill>
              </a:rPr>
              <a:t>WQSA May 2016</a:t>
            </a:r>
            <a:endParaRPr lang="en-US" dirty="0">
              <a:solidFill>
                <a:prstClr val="black"/>
              </a:solidFill>
            </a:endParaRPr>
          </a:p>
        </p:txBody>
      </p:sp>
    </p:spTree>
    <p:extLst>
      <p:ext uri="{BB962C8B-B14F-4D97-AF65-F5344CB8AC3E}">
        <p14:creationId xmlns:p14="http://schemas.microsoft.com/office/powerpoint/2010/main" val="1783787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with your regional EPA office to learn more about applying for TAS for WQS.</a:t>
            </a:r>
          </a:p>
          <a:p>
            <a:endParaRPr lang="en-US" dirty="0"/>
          </a:p>
          <a:p>
            <a:pPr lvl="0"/>
            <a:r>
              <a:rPr lang="en-US" sz="1200" kern="1200" dirty="0">
                <a:solidFill>
                  <a:schemeClr val="tx1"/>
                </a:solidFill>
                <a:effectLst/>
                <a:latin typeface="+mn-lt"/>
                <a:ea typeface="+mn-ea"/>
                <a:cs typeface="+mn-cs"/>
              </a:rPr>
              <a:t>Additional considerations: </a:t>
            </a:r>
          </a:p>
          <a:p>
            <a:pPr lvl="0"/>
            <a:r>
              <a:rPr lang="en-US" sz="1200" kern="1200" dirty="0">
                <a:solidFill>
                  <a:schemeClr val="tx1"/>
                </a:solidFill>
                <a:effectLst/>
                <a:latin typeface="+mn-lt"/>
                <a:ea typeface="+mn-ea"/>
                <a:cs typeface="+mn-cs"/>
              </a:rPr>
              <a:t>A few tribes have chosen to seek TAS for a portion of the waters within their reservation (rather than all waters) if boundary issues are still being worked through.  Tribes are also able to submit supplemental TAS applications (following the same regulatory requirements to submit as TAS application) if they decide to include additional waters at a later date as tribal lands are expanded (e.g., putting additional lands into trust).</a:t>
            </a:r>
            <a:endParaRPr lang="en-US" dirty="0"/>
          </a:p>
        </p:txBody>
      </p:sp>
      <p:sp>
        <p:nvSpPr>
          <p:cNvPr id="4" name="Slide Number Placeholder 3"/>
          <p:cNvSpPr>
            <a:spLocks noGrp="1"/>
          </p:cNvSpPr>
          <p:nvPr>
            <p:ph type="sldNum" sz="quarter" idx="10"/>
          </p:nvPr>
        </p:nvSpPr>
        <p:spPr/>
        <p:txBody>
          <a:bodyPr/>
          <a:lstStyle/>
          <a:p>
            <a:fld id="{3457515B-B88C-4B7B-AD83-BAD308C04516}" type="slidenum">
              <a:rPr lang="en-US" smtClean="0"/>
              <a:pPr/>
              <a:t>58</a:t>
            </a:fld>
            <a:endParaRPr lang="en-US"/>
          </a:p>
        </p:txBody>
      </p:sp>
    </p:spTree>
    <p:extLst>
      <p:ext uri="{BB962C8B-B14F-4D97-AF65-F5344CB8AC3E}">
        <p14:creationId xmlns:p14="http://schemas.microsoft.com/office/powerpoint/2010/main" val="5115139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Tribes who apply for TAS under the WQS program often apply for TAS under the 401 program within the same TAS application.  TAS may then be given for both programs, consistent with EPA’s WQS regulations.</a:t>
            </a:r>
          </a:p>
        </p:txBody>
      </p:sp>
      <p:sp>
        <p:nvSpPr>
          <p:cNvPr id="4" name="Slide Number Placeholder 3"/>
          <p:cNvSpPr>
            <a:spLocks noGrp="1"/>
          </p:cNvSpPr>
          <p:nvPr>
            <p:ph type="sldNum" sz="quarter" idx="10"/>
          </p:nvPr>
        </p:nvSpPr>
        <p:spPr/>
        <p:txBody>
          <a:bodyPr/>
          <a:lstStyle/>
          <a:p>
            <a:fld id="{3457515B-B88C-4B7B-AD83-BAD308C04516}" type="slidenum">
              <a:rPr lang="en-US" smtClean="0"/>
              <a:pPr/>
              <a:t>59</a:t>
            </a:fld>
            <a:endParaRPr lang="en-US"/>
          </a:p>
        </p:txBody>
      </p:sp>
    </p:spTree>
    <p:extLst>
      <p:ext uri="{BB962C8B-B14F-4D97-AF65-F5344CB8AC3E}">
        <p14:creationId xmlns:p14="http://schemas.microsoft.com/office/powerpoint/2010/main" val="43433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p:spPr>
        <p:txBody>
          <a:bodyPr lIns="93147" tIns="46572" rIns="93147" bIns="46572"/>
          <a:lstStyle/>
          <a:p>
            <a:pPr defTabSz="931501">
              <a:defRPr/>
            </a:pPr>
            <a:r>
              <a:rPr lang="en-US" sz="1200" dirty="0"/>
              <a:t>The 1972 amendments were critical to establishing the modern Clean Water Act because they provided a robust structure and some major requirements that enhanced the legal mechanisms for protecting clean water. </a:t>
            </a:r>
          </a:p>
          <a:p>
            <a:pPr defTabSz="931501">
              <a:defRPr/>
            </a:pPr>
            <a:endParaRPr lang="en-US" sz="1200" dirty="0"/>
          </a:p>
          <a:p>
            <a:pPr defTabSz="931501">
              <a:defRPr/>
            </a:pPr>
            <a:r>
              <a:rPr lang="en-US" sz="1200" dirty="0"/>
              <a:t>At a “50,000 foot level,” some of the most major additions were that it:</a:t>
            </a:r>
          </a:p>
          <a:p>
            <a:pPr defTabSz="931501">
              <a:defRPr/>
            </a:pPr>
            <a:endParaRPr lang="en-US" sz="1200" dirty="0"/>
          </a:p>
          <a:p>
            <a:pPr marL="855663" lvl="1" indent="-398463"/>
            <a:r>
              <a:rPr lang="en-US" sz="1200" dirty="0"/>
              <a:t>-Established the </a:t>
            </a:r>
            <a:r>
              <a:rPr lang="en-US" sz="1200" u="sng" dirty="0"/>
              <a:t>basic structure </a:t>
            </a:r>
            <a:r>
              <a:rPr lang="en-US" sz="1200" dirty="0"/>
              <a:t>for regulating pollutants discharged into the “waters of the US.”</a:t>
            </a:r>
          </a:p>
          <a:p>
            <a:pPr marL="855663" lvl="1" indent="-398463"/>
            <a:r>
              <a:rPr lang="en-US" sz="1200" dirty="0"/>
              <a:t>-Made it unlawful for any person to discharge any pollutant from a point source into navigable waters, unless a </a:t>
            </a:r>
            <a:r>
              <a:rPr lang="en-US" sz="1200" u="sng" dirty="0"/>
              <a:t>permit </a:t>
            </a:r>
            <a:r>
              <a:rPr lang="en-US" sz="1200" dirty="0"/>
              <a:t>was obtained under its provisions.</a:t>
            </a:r>
          </a:p>
          <a:p>
            <a:pPr marL="855663" lvl="1" indent="-398463"/>
            <a:r>
              <a:rPr lang="en-US" sz="1200" u="sng" dirty="0"/>
              <a:t>-Funded</a:t>
            </a:r>
            <a:r>
              <a:rPr lang="en-US" sz="1200" dirty="0"/>
              <a:t> the construction of sewage treatment plants under the construction grants program. (This has subsequently been replaced for states by the clean water state revolving fund – tribes and territories can still get grants)</a:t>
            </a:r>
          </a:p>
          <a:p>
            <a:pPr marL="855663" lvl="1" indent="-398463"/>
            <a:r>
              <a:rPr lang="en-US" sz="1200" dirty="0"/>
              <a:t>-Required each state to adopt </a:t>
            </a:r>
            <a:r>
              <a:rPr lang="en-US" sz="1200" u="sng" dirty="0"/>
              <a:t>water quality standards </a:t>
            </a:r>
            <a:r>
              <a:rPr lang="en-US" sz="1200" dirty="0"/>
              <a:t>for all interstate and intrastate waters and provided for EPA review and approval or disapproval. THIS IS THE ASPECT WE WILL BE TALKING MOST ABOUT TODAY.</a:t>
            </a:r>
          </a:p>
          <a:p>
            <a:pPr marL="855663" lvl="1" indent="-398463"/>
            <a:r>
              <a:rPr lang="en-US" sz="1200" dirty="0"/>
              <a:t>and</a:t>
            </a:r>
          </a:p>
          <a:p>
            <a:pPr marL="855663" lvl="1" indent="-398463">
              <a:buFontTx/>
              <a:buChar char="-"/>
            </a:pPr>
            <a:r>
              <a:rPr lang="en-US" sz="1200" dirty="0"/>
              <a:t>Provided opportunities for meaningful public engagement.</a:t>
            </a:r>
          </a:p>
          <a:p>
            <a:pPr marL="855663" lvl="1" indent="-398463">
              <a:buFontTx/>
              <a:buChar char="-"/>
            </a:pPr>
            <a:endParaRPr lang="en-US" sz="1200" dirty="0"/>
          </a:p>
        </p:txBody>
      </p:sp>
      <p:sp>
        <p:nvSpPr>
          <p:cNvPr id="7" name="Footer Placeholder 6"/>
          <p:cNvSpPr>
            <a:spLocks noGrp="1"/>
          </p:cNvSpPr>
          <p:nvPr>
            <p:ph type="ftr" sz="quarter" idx="11"/>
          </p:nvPr>
        </p:nvSpPr>
        <p:spPr/>
        <p:txBody>
          <a:bodyPr/>
          <a:lstStyle/>
          <a:p>
            <a:pPr>
              <a:defRPr/>
            </a:pPr>
            <a:r>
              <a:rPr lang="en-US" dirty="0">
                <a:solidFill>
                  <a:srgbClr val="000000"/>
                </a:solidFill>
              </a:rPr>
              <a:t>Overview</a:t>
            </a:r>
          </a:p>
          <a:p>
            <a:pPr>
              <a:defRPr/>
            </a:pPr>
            <a:endParaRPr lang="en-US" dirty="0">
              <a:solidFill>
                <a:srgbClr val="000000"/>
              </a:solidFill>
            </a:endParaRPr>
          </a:p>
          <a:p>
            <a:pPr>
              <a:defRPr/>
            </a:pPr>
            <a:endParaRPr lang="en-US" dirty="0">
              <a:solidFill>
                <a:srgbClr val="000000"/>
              </a:solidFill>
            </a:endParaRPr>
          </a:p>
          <a:p>
            <a:pPr>
              <a:defRPr/>
            </a:pPr>
            <a:r>
              <a:rPr lang="en-US" dirty="0">
                <a:solidFill>
                  <a:srgbClr val="000000"/>
                </a:solidFill>
              </a:rPr>
              <a:t> </a:t>
            </a:r>
          </a:p>
        </p:txBody>
      </p:sp>
      <p:sp>
        <p:nvSpPr>
          <p:cNvPr id="8" name="Header Placeholder 7"/>
          <p:cNvSpPr>
            <a:spLocks noGrp="1"/>
          </p:cNvSpPr>
          <p:nvPr>
            <p:ph type="hdr" sz="quarter" idx="12"/>
          </p:nvPr>
        </p:nvSpPr>
        <p:spPr/>
        <p:txBody>
          <a:bodyPr/>
          <a:lstStyle/>
          <a:p>
            <a:pPr>
              <a:defRPr/>
            </a:pPr>
            <a:r>
              <a:rPr lang="en-US">
                <a:solidFill>
                  <a:srgbClr val="000000"/>
                </a:solidFill>
              </a:rPr>
              <a:t>WQSA May 2016</a:t>
            </a:r>
            <a:endParaRPr lang="en-US" dirty="0">
              <a:solidFill>
                <a:srgbClr val="000000"/>
              </a:solidFill>
            </a:endParaRPr>
          </a:p>
        </p:txBody>
      </p:sp>
    </p:spTree>
    <p:extLst>
      <p:ext uri="{BB962C8B-B14F-4D97-AF65-F5344CB8AC3E}">
        <p14:creationId xmlns:p14="http://schemas.microsoft.com/office/powerpoint/2010/main" val="21821090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515740" y="4426244"/>
            <a:ext cx="6202561" cy="4274991"/>
          </a:xfrm>
          <a:noFill/>
          <a:ln/>
        </p:spPr>
        <p:txBody>
          <a:bodyPr lIns="86785" tIns="43392" rIns="86785" bIns="43392"/>
          <a:lstStyle/>
          <a:p>
            <a:pPr eaLnBrk="1" hangingPunct="1">
              <a:lnSpc>
                <a:spcPct val="90000"/>
              </a:lnSpc>
            </a:pPr>
            <a:r>
              <a:rPr lang="en-US" sz="1200" dirty="0">
                <a:latin typeface="+mn-lt"/>
                <a:cs typeface="Times New Roman" pitchFamily="18" charset="0"/>
              </a:rPr>
              <a:t>After being adopted into a</a:t>
            </a:r>
            <a:r>
              <a:rPr lang="en-US" sz="1200" baseline="0" dirty="0">
                <a:latin typeface="+mn-lt"/>
                <a:cs typeface="Times New Roman" pitchFamily="18" charset="0"/>
              </a:rPr>
              <a:t> tribe’s regulations, an </a:t>
            </a:r>
            <a:r>
              <a:rPr lang="en-US" sz="1200" dirty="0">
                <a:latin typeface="+mn-lt"/>
                <a:cs typeface="Times New Roman" pitchFamily="18" charset="0"/>
              </a:rPr>
              <a:t>authorized Tribe will submit its standards to EPA for review under CWA 303(c).</a:t>
            </a:r>
          </a:p>
          <a:p>
            <a:pPr eaLnBrk="1" hangingPunct="1">
              <a:lnSpc>
                <a:spcPct val="90000"/>
              </a:lnSpc>
            </a:pPr>
            <a:endParaRPr lang="en-US" sz="1200" baseline="0" dirty="0">
              <a:latin typeface="+mn-lt"/>
              <a:cs typeface="Times New Roman" pitchFamily="18" charset="0"/>
            </a:endParaRPr>
          </a:p>
          <a:p>
            <a:pPr eaLnBrk="1" hangingPunct="1">
              <a:lnSpc>
                <a:spcPct val="90000"/>
              </a:lnSpc>
            </a:pPr>
            <a:r>
              <a:rPr lang="en-US" sz="1200" baseline="0" dirty="0">
                <a:latin typeface="+mn-lt"/>
                <a:cs typeface="Times New Roman" pitchFamily="18" charset="0"/>
              </a:rPr>
              <a:t>An authorized tribe’s submittal </a:t>
            </a:r>
            <a:r>
              <a:rPr lang="en-US" sz="1200" dirty="0">
                <a:latin typeface="+mn-lt"/>
                <a:cs typeface="Times New Roman" pitchFamily="18" charset="0"/>
              </a:rPr>
              <a:t>must include:</a:t>
            </a:r>
          </a:p>
          <a:p>
            <a:pPr eaLnBrk="1" hangingPunct="1">
              <a:lnSpc>
                <a:spcPct val="90000"/>
              </a:lnSpc>
            </a:pPr>
            <a:endParaRPr lang="en-US" sz="1200" b="1" dirty="0">
              <a:latin typeface="+mn-lt"/>
              <a:cs typeface="Times New Roman" pitchFamily="18" charset="0"/>
            </a:endParaRPr>
          </a:p>
          <a:p>
            <a:pPr lvl="1"/>
            <a:r>
              <a:rPr lang="en-US" sz="1200" b="1" dirty="0">
                <a:latin typeface="+mn-lt"/>
              </a:rPr>
              <a:t>the new or revised WQS provisions presented for review </a:t>
            </a:r>
            <a:r>
              <a:rPr lang="en-US" sz="1200" dirty="0">
                <a:latin typeface="+mn-lt"/>
              </a:rPr>
              <a:t>– could be uses, criteria, and antidegradation for all waters of the tribe all at once, or just a few specific changes, or WQS for a specific basin in the state. Whatever it is, it should be clear what the new or revised WQS are – so you’d want to show state regulation numbers to reference, and if it’s a revision, a redline strikeout version can help with comparison.</a:t>
            </a:r>
          </a:p>
          <a:p>
            <a:pPr lvl="1"/>
            <a:endParaRPr lang="en-US" sz="1200" dirty="0">
              <a:latin typeface="+mn-lt"/>
            </a:endParaRPr>
          </a:p>
          <a:p>
            <a:pPr lvl="1"/>
            <a:r>
              <a:rPr lang="en-US" sz="1200" b="1" dirty="0">
                <a:latin typeface="+mn-lt"/>
              </a:rPr>
              <a:t>supporting information regarding those provisions </a:t>
            </a:r>
            <a:r>
              <a:rPr lang="en-US" sz="1200" b="0" dirty="0">
                <a:latin typeface="+mn-lt"/>
              </a:rPr>
              <a:t>– for example, if a designated use is being revised to something less than 101(a)(2) use, you would need to submit a UAA. The UAA itself isn’t something that the EPA would ‘act on’ to approve or disapprove, but the EPA would evaluate the UAA as it shows the basis for the use change that EPA does need to action.</a:t>
            </a:r>
            <a:endParaRPr lang="en-US" sz="1200" b="1" dirty="0">
              <a:latin typeface="+mn-lt"/>
            </a:endParaRPr>
          </a:p>
          <a:p>
            <a:pPr lvl="1"/>
            <a:endParaRPr lang="en-US" sz="1200" dirty="0">
              <a:latin typeface="+mn-lt"/>
            </a:endParaRPr>
          </a:p>
          <a:p>
            <a:pPr lvl="1"/>
            <a:r>
              <a:rPr lang="en-US" sz="1200" b="1" dirty="0">
                <a:latin typeface="+mn-lt"/>
              </a:rPr>
              <a:t>certification that the standards were duly adopted </a:t>
            </a:r>
            <a:r>
              <a:rPr lang="en-US" sz="1200" dirty="0">
                <a:latin typeface="+mn-lt"/>
              </a:rPr>
              <a:t>according to state or tribal law (often called “Attorney General Certification” or “AG Cert”</a:t>
            </a:r>
          </a:p>
          <a:p>
            <a:pPr lvl="1"/>
            <a:endParaRPr lang="en-US" sz="1200" dirty="0">
              <a:latin typeface="+mn-lt"/>
            </a:endParaRPr>
          </a:p>
          <a:p>
            <a:pPr lvl="1"/>
            <a:r>
              <a:rPr lang="en-US" sz="1200" b="1" dirty="0">
                <a:latin typeface="+mn-lt"/>
              </a:rPr>
              <a:t>evidence of public participation. </a:t>
            </a:r>
            <a:r>
              <a:rPr lang="en-US" sz="1200" dirty="0">
                <a:latin typeface="+mn-lt"/>
              </a:rPr>
              <a:t>EPA’s regulation at 40 CFR 131.20(b), as revised in 2015, makes clear that states and authorized tribes must conduct a public hearing on all new and revised WQS consistent with 40 CFR 25.5, regardless of whether the revisions are connected to a triennial review or not. </a:t>
            </a:r>
          </a:p>
          <a:p>
            <a:pPr lvl="1"/>
            <a:r>
              <a:rPr lang="en-US" sz="1200" kern="1200" dirty="0">
                <a:solidFill>
                  <a:schemeClr val="tx1"/>
                </a:solidFill>
                <a:effectLst/>
                <a:latin typeface="+mn-lt"/>
                <a:ea typeface="+mn-ea"/>
                <a:cs typeface="+mn-cs"/>
              </a:rPr>
              <a:t>In order words, authorized tribes must comply with EPA’s public participation requirements when administering WQS programs under the CWA. This means that tribes must hold well-publicized public hearings consistent with 40 CFR 25.5 when adopting their initial water quality standards, among other things. </a:t>
            </a:r>
            <a:r>
              <a:rPr lang="en-US" sz="1200" i="1" kern="1200" dirty="0">
                <a:solidFill>
                  <a:schemeClr val="tx1"/>
                </a:solidFill>
                <a:effectLst/>
                <a:latin typeface="+mn-lt"/>
                <a:ea typeface="+mn-ea"/>
                <a:cs typeface="+mn-cs"/>
              </a:rPr>
              <a:t>Tribes should work with their EPA regional offices to ensure they are addressing public participation requirements.</a:t>
            </a:r>
            <a:r>
              <a:rPr lang="en-US" sz="1200" kern="1200" dirty="0">
                <a:solidFill>
                  <a:schemeClr val="tx1"/>
                </a:solidFill>
                <a:effectLst/>
                <a:latin typeface="+mn-lt"/>
                <a:ea typeface="+mn-ea"/>
                <a:cs typeface="+mn-cs"/>
              </a:rPr>
              <a:t> </a:t>
            </a:r>
            <a:endParaRPr lang="en-US" sz="1200" dirty="0">
              <a:latin typeface="+mn-lt"/>
              <a:cs typeface="Times New Roman" pitchFamily="18" charset="0"/>
            </a:endParaRPr>
          </a:p>
          <a:p>
            <a:pPr eaLnBrk="1" hangingPunct="1">
              <a:lnSpc>
                <a:spcPct val="90000"/>
              </a:lnSpc>
            </a:pPr>
            <a:endParaRPr lang="en-US" sz="1200" dirty="0">
              <a:latin typeface="+mn-lt"/>
              <a:cs typeface="Times New Roman" pitchFamily="18" charset="0"/>
            </a:endParaRPr>
          </a:p>
        </p:txBody>
      </p:sp>
      <p:sp>
        <p:nvSpPr>
          <p:cNvPr id="4" name="Footer Placeholder 3"/>
          <p:cNvSpPr>
            <a:spLocks noGrp="1"/>
          </p:cNvSpPr>
          <p:nvPr>
            <p:ph type="ftr" sz="quarter" idx="10"/>
          </p:nvPr>
        </p:nvSpPr>
        <p:spPr/>
        <p:txBody>
          <a:bodyPr/>
          <a:lstStyle/>
          <a:p>
            <a:pPr>
              <a:defRPr/>
            </a:pPr>
            <a:r>
              <a:rPr lang="en-US">
                <a:solidFill>
                  <a:srgbClr val="000000"/>
                </a:solidFill>
              </a:rPr>
              <a:t>Overview</a:t>
            </a:r>
          </a:p>
          <a:p>
            <a:pPr>
              <a:defRPr/>
            </a:pPr>
            <a:endParaRPr lang="en-US">
              <a:solidFill>
                <a:srgbClr val="000000"/>
              </a:solidFill>
            </a:endParaRPr>
          </a:p>
          <a:p>
            <a:pPr>
              <a:defRPr/>
            </a:pPr>
            <a:endParaRPr lang="en-US">
              <a:solidFill>
                <a:srgbClr val="000000"/>
              </a:solidFill>
            </a:endParaRPr>
          </a:p>
          <a:p>
            <a:pPr>
              <a:defRPr/>
            </a:pPr>
            <a:r>
              <a:rPr lang="en-US">
                <a:solidFill>
                  <a:srgbClr val="000000"/>
                </a:solidFill>
              </a:rPr>
              <a:t> </a:t>
            </a:r>
            <a:endParaRPr lang="en-US" dirty="0">
              <a:solidFill>
                <a:srgbClr val="000000"/>
              </a:solidFill>
            </a:endParaRPr>
          </a:p>
        </p:txBody>
      </p:sp>
      <p:sp>
        <p:nvSpPr>
          <p:cNvPr id="5" name="Header Placeholder 4"/>
          <p:cNvSpPr>
            <a:spLocks noGrp="1"/>
          </p:cNvSpPr>
          <p:nvPr>
            <p:ph type="hdr" sz="quarter" idx="11"/>
          </p:nvPr>
        </p:nvSpPr>
        <p:spPr/>
        <p:txBody>
          <a:bodyPr/>
          <a:lstStyle/>
          <a:p>
            <a:pPr>
              <a:defRPr/>
            </a:pPr>
            <a:r>
              <a:rPr lang="en-US">
                <a:solidFill>
                  <a:srgbClr val="000000"/>
                </a:solidFill>
              </a:rPr>
              <a:t>WQSA May 2016</a:t>
            </a:r>
            <a:endParaRPr lang="en-US" dirty="0">
              <a:solidFill>
                <a:srgbClr val="000000"/>
              </a:solidFill>
            </a:endParaRPr>
          </a:p>
        </p:txBody>
      </p:sp>
    </p:spTree>
    <p:extLst>
      <p:ext uri="{BB962C8B-B14F-4D97-AF65-F5344CB8AC3E}">
        <p14:creationId xmlns:p14="http://schemas.microsoft.com/office/powerpoint/2010/main" val="2458040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Times New Roman" pitchFamily="18" charset="0"/>
              </a:rPr>
              <a:t>Any revision or review of a WQS must be subject to a public hearing. But, it’s not limited to that.</a:t>
            </a:r>
          </a:p>
          <a:p>
            <a:pPr defTabSz="931774">
              <a:defRPr/>
            </a:pPr>
            <a:endParaRPr lang="en-US" dirty="0">
              <a:latin typeface="Times New Roman" pitchFamily="18" charset="0"/>
            </a:endParaRPr>
          </a:p>
          <a:p>
            <a:pPr defTabSz="931774">
              <a:defRPr/>
            </a:pPr>
            <a:r>
              <a:rPr lang="en-US" dirty="0">
                <a:latin typeface="Times New Roman" pitchFamily="18" charset="0"/>
              </a:rPr>
              <a:t>EPA encourages authorized tribes, states, and territories to reach out to the local communities and learn how they use their water body and to keep those communities informed of any WQS issues that could impact that water body.  By engaging early and often, WQS decisions will best reflect the variables and needs of a local community which will benefit the public and implementing agency alike (see outermost circle of figure).</a:t>
            </a:r>
          </a:p>
          <a:p>
            <a:endParaRPr lang="en-US" dirty="0">
              <a:latin typeface="Times New Roman" pitchFamily="18" charset="0"/>
            </a:endParaRPr>
          </a:p>
          <a:p>
            <a:pPr defTabSz="931774">
              <a:defRPr/>
            </a:pPr>
            <a:r>
              <a:rPr lang="en-US" dirty="0">
                <a:latin typeface="Times New Roman" pitchFamily="18" charset="0"/>
              </a:rPr>
              <a:t>Community members should be engaged meaningfully throughout the decision-making process through public meetings, webinars, and public hearings as necessary. Keep in mind that each community has unique considerations, and outreach should be tailored to meet those needs. Considerations to keep in mind when engaging the local community might include language, age, rural population vs. urban population, community work schedules (for purposes of planning public hearings, for example), income and education levels, illiteracy rates, and similar demographics. </a:t>
            </a:r>
          </a:p>
        </p:txBody>
      </p:sp>
      <p:sp>
        <p:nvSpPr>
          <p:cNvPr id="4" name="Header Placeholder 3"/>
          <p:cNvSpPr>
            <a:spLocks noGrp="1"/>
          </p:cNvSpPr>
          <p:nvPr>
            <p:ph type="hdr" sz="quarter" idx="10"/>
          </p:nvPr>
        </p:nvSpPr>
        <p:spPr/>
        <p:txBody>
          <a:bodyPr/>
          <a:lstStyle/>
          <a:p>
            <a:pPr>
              <a:defRPr/>
            </a:pPr>
            <a:r>
              <a:rPr lang="en-US">
                <a:solidFill>
                  <a:srgbClr val="000000"/>
                </a:solidFill>
              </a:rPr>
              <a:t>WQSA May 2016</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Overview</a:t>
            </a:r>
          </a:p>
          <a:p>
            <a:pPr>
              <a:defRPr/>
            </a:pPr>
            <a:endParaRPr lang="en-US">
              <a:solidFill>
                <a:srgbClr val="000000"/>
              </a:solidFill>
            </a:endParaRPr>
          </a:p>
          <a:p>
            <a:pPr>
              <a:defRPr/>
            </a:pPr>
            <a:endParaRPr lang="en-US">
              <a:solidFill>
                <a:srgbClr val="000000"/>
              </a:solidFill>
            </a:endParaRPr>
          </a:p>
          <a:p>
            <a:pPr>
              <a:defRPr/>
            </a:pPr>
            <a:r>
              <a:rPr lang="en-US">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5793493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has developed tools to assist tribes with TAS applications and WQS development.  On the featured website, you can find:</a:t>
            </a:r>
          </a:p>
          <a:p>
            <a:endParaRPr lang="en-US" dirty="0"/>
          </a:p>
          <a:p>
            <a:r>
              <a:rPr lang="en-US" dirty="0"/>
              <a:t>A streamlined TAS application that outlines the requirements for eligibility and identifies places where applicants can refer to previously-approved TAS applications.</a:t>
            </a:r>
          </a:p>
          <a:p>
            <a:endParaRPr lang="en-US" dirty="0"/>
          </a:p>
          <a:p>
            <a:r>
              <a:rPr lang="en-US" dirty="0"/>
              <a:t>A model WQS template that provides example language that tribes can use as a possible starting point for developing WQS.</a:t>
            </a:r>
          </a:p>
          <a:p>
            <a:endParaRPr lang="en-US" dirty="0"/>
          </a:p>
          <a:p>
            <a:r>
              <a:rPr lang="en-US" dirty="0"/>
              <a:t>A Human Health Criteria calculator that produces a table of numeric criteria using specified fish consumption rates and cancer risk levels.</a:t>
            </a:r>
          </a:p>
          <a:p>
            <a:endParaRPr lang="en-US" dirty="0"/>
          </a:p>
          <a:p>
            <a:r>
              <a:rPr lang="en-US" dirty="0"/>
              <a:t>We strongly recommend that tribes work with regional EPA offices if they are interested in starting the TAS and CWA WQS process.</a:t>
            </a:r>
          </a:p>
          <a:p>
            <a:endParaRPr lang="en-US" dirty="0"/>
          </a:p>
        </p:txBody>
      </p:sp>
      <p:sp>
        <p:nvSpPr>
          <p:cNvPr id="4" name="Slide Number Placeholder 3"/>
          <p:cNvSpPr>
            <a:spLocks noGrp="1"/>
          </p:cNvSpPr>
          <p:nvPr>
            <p:ph type="sldNum" sz="quarter" idx="10"/>
          </p:nvPr>
        </p:nvSpPr>
        <p:spPr/>
        <p:txBody>
          <a:bodyPr/>
          <a:lstStyle/>
          <a:p>
            <a:fld id="{260BAEC1-B986-4832-AF17-AA76FB62AE25}" type="slidenum">
              <a:rPr lang="en-US" smtClean="0"/>
              <a:pPr/>
              <a:t>62</a:t>
            </a:fld>
            <a:endParaRPr lang="en-US"/>
          </a:p>
        </p:txBody>
      </p:sp>
    </p:spTree>
    <p:extLst>
      <p:ext uri="{BB962C8B-B14F-4D97-AF65-F5344CB8AC3E}">
        <p14:creationId xmlns:p14="http://schemas.microsoft.com/office/powerpoint/2010/main" val="8199654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dt" sz="quarter" idx="1"/>
          </p:nvPr>
        </p:nvSpPr>
        <p:spPr>
          <a:noFill/>
        </p:spPr>
        <p:txBody>
          <a:bodyPr/>
          <a:lstStyle/>
          <a:p>
            <a:r>
              <a:rPr lang="en-US">
                <a:solidFill>
                  <a:prstClr val="black"/>
                </a:solidFill>
              </a:rPr>
              <a:t>7-14-09</a:t>
            </a:r>
          </a:p>
        </p:txBody>
      </p:sp>
      <p:sp>
        <p:nvSpPr>
          <p:cNvPr id="122883" name="Rectangle 6"/>
          <p:cNvSpPr>
            <a:spLocks noGrp="1" noChangeArrowheads="1"/>
          </p:cNvSpPr>
          <p:nvPr>
            <p:ph type="ftr" sz="quarter" idx="4"/>
          </p:nvPr>
        </p:nvSpPr>
        <p:spPr>
          <a:noFill/>
        </p:spPr>
        <p:txBody>
          <a:bodyPr/>
          <a:lstStyle/>
          <a:p>
            <a:r>
              <a:rPr lang="en-US">
                <a:solidFill>
                  <a:prstClr val="black"/>
                </a:solidFill>
              </a:rPr>
              <a:t>WQSA Module 2: Overview </a:t>
            </a:r>
          </a:p>
        </p:txBody>
      </p:sp>
      <p:sp>
        <p:nvSpPr>
          <p:cNvPr id="122884" name="Rectangle 7"/>
          <p:cNvSpPr>
            <a:spLocks noGrp="1" noChangeArrowheads="1"/>
          </p:cNvSpPr>
          <p:nvPr>
            <p:ph type="sldNum" sz="quarter" idx="5"/>
          </p:nvPr>
        </p:nvSpPr>
        <p:spPr>
          <a:noFill/>
        </p:spPr>
        <p:txBody>
          <a:bodyPr/>
          <a:lstStyle/>
          <a:p>
            <a:fld id="{C4E91011-E81C-4305-877A-A9867A5EAEF8}" type="slidenum">
              <a:rPr lang="en-US" smtClean="0">
                <a:solidFill>
                  <a:prstClr val="black"/>
                </a:solidFill>
              </a:rPr>
              <a:pPr/>
              <a:t>63</a:t>
            </a:fld>
            <a:endParaRPr lang="en-US">
              <a:solidFill>
                <a:prstClr val="black"/>
              </a:solidFill>
            </a:endParaRPr>
          </a:p>
        </p:txBody>
      </p:sp>
      <p:sp>
        <p:nvSpPr>
          <p:cNvPr id="122885" name="Rectangle 2"/>
          <p:cNvSpPr>
            <a:spLocks noGrp="1" noRot="1" noChangeAspect="1" noChangeArrowheads="1" noTextEdit="1"/>
          </p:cNvSpPr>
          <p:nvPr>
            <p:ph type="sldImg"/>
          </p:nvPr>
        </p:nvSpPr>
        <p:spPr>
          <a:ln/>
        </p:spPr>
      </p:sp>
      <p:sp>
        <p:nvSpPr>
          <p:cNvPr id="122886" name="Rectangle 3"/>
          <p:cNvSpPr>
            <a:spLocks noGrp="1" noChangeArrowheads="1"/>
          </p:cNvSpPr>
          <p:nvPr>
            <p:ph type="body" idx="1"/>
          </p:nvPr>
        </p:nvSpPr>
        <p:spPr>
          <a:xfrm>
            <a:off x="159033" y="4490033"/>
            <a:ext cx="6768607" cy="4251166"/>
          </a:xfrm>
          <a:noFill/>
          <a:ln/>
        </p:spPr>
        <p:txBody>
          <a:bodyPr lIns="93174" tIns="46587" rIns="93174" bIns="46587"/>
          <a:lstStyle/>
          <a:p>
            <a:r>
              <a:rPr lang="en-US" dirty="0">
                <a:solidFill>
                  <a:schemeClr val="tx1"/>
                </a:solidFill>
              </a:rPr>
              <a:t>EPA serves several roles for water quality standards.</a:t>
            </a:r>
          </a:p>
          <a:p>
            <a:pPr>
              <a:lnSpc>
                <a:spcPct val="120000"/>
              </a:lnSpc>
            </a:pPr>
            <a:endParaRPr lang="en-US" sz="1200" dirty="0">
              <a:solidFill>
                <a:schemeClr val="tx1"/>
              </a:solidFill>
            </a:endParaRPr>
          </a:p>
          <a:p>
            <a:pPr>
              <a:lnSpc>
                <a:spcPct val="120000"/>
              </a:lnSpc>
            </a:pPr>
            <a:r>
              <a:rPr lang="en-US" sz="1200" dirty="0">
                <a:solidFill>
                  <a:schemeClr val="tx1"/>
                </a:solidFill>
              </a:rPr>
              <a:t>For one, it facilitates development of regulations and policies that guide EPA’s review of submitted WQS</a:t>
            </a:r>
          </a:p>
          <a:p>
            <a:pPr>
              <a:lnSpc>
                <a:spcPct val="120000"/>
              </a:lnSpc>
            </a:pPr>
            <a:r>
              <a:rPr lang="en-US" sz="1200" dirty="0">
                <a:solidFill>
                  <a:schemeClr val="tx1"/>
                </a:solidFill>
              </a:rPr>
              <a:t>EPA also coordinates with and provide technical assistance to authorized Tribes</a:t>
            </a:r>
          </a:p>
          <a:p>
            <a:pPr>
              <a:lnSpc>
                <a:spcPct val="120000"/>
              </a:lnSpc>
            </a:pPr>
            <a:r>
              <a:rPr lang="en-US" sz="1200" dirty="0">
                <a:solidFill>
                  <a:schemeClr val="tx1"/>
                </a:solidFill>
              </a:rPr>
              <a:t>EPA develops and publishes national  CWA 304(a) criteria recommendations (based on latest science)</a:t>
            </a:r>
          </a:p>
          <a:p>
            <a:endParaRPr lang="en-US" dirty="0">
              <a:solidFill>
                <a:schemeClr val="tx1"/>
              </a:solidFill>
            </a:endParaRPr>
          </a:p>
          <a:p>
            <a:r>
              <a:rPr lang="en-US" dirty="0">
                <a:solidFill>
                  <a:schemeClr val="tx1"/>
                </a:solidFill>
              </a:rPr>
              <a:t>EPA has delegated authority to approve or disapprove tribal WQS under CWA 303(c). The Act sets out a statutory timeframe for action: 60 days to approve or 90 days to disapprove. WQS do not become legally binding, or useable, for CWA purposes until EPA approves them. Once EPA approves, they become effective for CWA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eaLnBrk="1" hangingPunct="1"/>
            <a:r>
              <a:rPr lang="en-US" dirty="0">
                <a:solidFill>
                  <a:schemeClr val="tx1"/>
                </a:solidFill>
              </a:rPr>
              <a:t>EPA’s </a:t>
            </a:r>
            <a:r>
              <a:rPr lang="en-US" b="0" dirty="0">
                <a:solidFill>
                  <a:schemeClr val="tx1"/>
                </a:solidFill>
              </a:rPr>
              <a:t>basis for review and approval or disapproval is whether the submitted WQS are </a:t>
            </a:r>
            <a:r>
              <a:rPr lang="en-US" dirty="0">
                <a:solidFill>
                  <a:schemeClr val="tx1"/>
                </a:solidFill>
              </a:rPr>
              <a:t>consistent with the CWA and/or federal WQS regulation. Note that while EPA reviews Tribal standards to ensure that they meet the minimum requirements and the intent of the Clean Water Act, EPA does not have the authority to disapprove a Tribe’s standards on the grounds that the standards are too stringent.  Section 510 recognizes a Tribe's authority to adopt standards that are more stringent than those required by the Act.</a:t>
            </a:r>
            <a:r>
              <a:rPr lang="en-US" baseline="0" dirty="0">
                <a:solidFill>
                  <a:schemeClr val="tx1"/>
                </a:solidFill>
              </a:rPr>
              <a:t> </a:t>
            </a:r>
          </a:p>
          <a:p>
            <a:pPr eaLnBrk="1" hangingPunct="1"/>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If EPA disapproves, EPA provides a </a:t>
            </a:r>
            <a:r>
              <a:rPr lang="en-US" b="1" dirty="0">
                <a:solidFill>
                  <a:schemeClr val="tx1"/>
                </a:solidFill>
              </a:rPr>
              <a:t>an opportunity for the tribes to revise their WQS. </a:t>
            </a:r>
            <a:r>
              <a:rPr lang="en-US" b="1" strike="noStrike" dirty="0">
                <a:solidFill>
                  <a:schemeClr val="tx1"/>
                </a:solidFill>
              </a:rPr>
              <a:t>As specified in the CWA, </a:t>
            </a:r>
            <a:r>
              <a:rPr lang="en-US" sz="1200" dirty="0">
                <a:solidFill>
                  <a:schemeClr val="tx1"/>
                </a:solidFill>
              </a:rPr>
              <a:t>If a tribe does not adopt specified changes within 90 days, the EPA Administrator must promptly propose and promulgate replacement WQS.</a:t>
            </a:r>
          </a:p>
          <a:p>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7637116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One way to think about the difference between WQS and Implementation is that WQS</a:t>
            </a:r>
            <a:r>
              <a:rPr lang="en-US" baseline="0" dirty="0">
                <a:sym typeface="Wingdings" pitchFamily="2" charset="2"/>
              </a:rPr>
              <a:t> are the theoretical basis for lots of implementation programs.  Think of WQS as the theory, plans, process.  Then implemented through permits to discharge (as the slide shows), or other programs like assessment and 303(d) listing of impaired waters. Implementation is where the rubber meets the road for water quality protection.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84F023A-E6A0-4D59-B97A-1FACB063ACD6}" type="slidenum">
              <a:rPr lang="en-US" smtClean="0"/>
              <a:t>64</a:t>
            </a:fld>
            <a:endParaRPr lang="en-US"/>
          </a:p>
        </p:txBody>
      </p:sp>
    </p:spTree>
    <p:extLst>
      <p:ext uri="{BB962C8B-B14F-4D97-AF65-F5344CB8AC3E}">
        <p14:creationId xmlns:p14="http://schemas.microsoft.com/office/powerpoint/2010/main" val="33295126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xfrm>
            <a:off x="393700" y="387350"/>
            <a:ext cx="6299200" cy="3543300"/>
          </a:xfrm>
          <a:ln/>
        </p:spPr>
      </p:sp>
      <p:sp>
        <p:nvSpPr>
          <p:cNvPr id="32772" name="Rectangle 3"/>
          <p:cNvSpPr>
            <a:spLocks noGrp="1" noChangeArrowheads="1"/>
          </p:cNvSpPr>
          <p:nvPr>
            <p:ph type="body" idx="1"/>
          </p:nvPr>
        </p:nvSpPr>
        <p:spPr>
          <a:xfrm>
            <a:off x="934723" y="4183383"/>
            <a:ext cx="5254554" cy="4251166"/>
          </a:xfrm>
          <a:noFill/>
          <a:ln/>
        </p:spPr>
        <p:txBody>
          <a:bodyPr/>
          <a:lstStyle/>
          <a:p>
            <a:pPr eaLnBrk="1" hangingPunct="1">
              <a:buFontTx/>
              <a:buNone/>
            </a:pPr>
            <a:r>
              <a:rPr lang="en-US" sz="1000" dirty="0"/>
              <a:t>What that boils down to is, you set up your tribal WQS in order to provide the basis for your other CWA programs to work off of.  Permits to discharge pollutants (via NPDES) or to discharge dredged or fill material (via section 404 permits) need to be structured in order to attain WQS. And, when you assess whether a water is impaired or not attaining its WQS, you will assess the water based on your WQs. If you end up developing a TMDL as a means to help restore water quality, you will use the WQS to set the target of the TMDL.</a:t>
            </a:r>
          </a:p>
          <a:p>
            <a:pPr eaLnBrk="1" hangingPunct="1">
              <a:buFontTx/>
              <a:buNone/>
            </a:pPr>
            <a:endParaRPr lang="en-US" sz="1000" dirty="0"/>
          </a:p>
          <a:p>
            <a:pPr eaLnBrk="1" hangingPunct="1">
              <a:buFontTx/>
              <a:buNone/>
            </a:pPr>
            <a:r>
              <a:rPr lang="en-US" sz="1000" dirty="0"/>
              <a:t>Hopefully you have a sense now of why WQS are important as a base for all the other implementation programs.</a:t>
            </a:r>
          </a:p>
          <a:p>
            <a:pPr eaLnBrk="1" hangingPunct="1">
              <a:buFontTx/>
              <a:buNone/>
            </a:pPr>
            <a:endParaRPr lang="en-US" sz="1000" dirty="0"/>
          </a:p>
          <a:p>
            <a:pPr eaLnBrk="1" hangingPunct="1">
              <a:buFontTx/>
              <a:buNone/>
            </a:pPr>
            <a:r>
              <a:rPr lang="en-US" sz="1000" dirty="0"/>
              <a:t>Before we end I will mention a few “tools” that you may be familiar with or may be hearing about in your future, tools that can help to achieve WQS. We know that many waters are impaired or aren’t attaining their WQS in the short term, but under the CWA framework, we need to work towards achieving the WQS, adjusting where needed and restoring where needed.</a:t>
            </a:r>
          </a:p>
        </p:txBody>
      </p:sp>
      <p:sp>
        <p:nvSpPr>
          <p:cNvPr id="7" name="Footer Placeholder 6"/>
          <p:cNvSpPr>
            <a:spLocks noGrp="1"/>
          </p:cNvSpPr>
          <p:nvPr>
            <p:ph type="ftr" sz="quarter" idx="11"/>
          </p:nvPr>
        </p:nvSpPr>
        <p:spPr/>
        <p:txBody>
          <a:bodyPr/>
          <a:lstStyle/>
          <a:p>
            <a:pPr>
              <a:defRPr/>
            </a:pPr>
            <a:r>
              <a:rPr lang="en-US" dirty="0">
                <a:solidFill>
                  <a:srgbClr val="000000"/>
                </a:solidFill>
              </a:rPr>
              <a:t>Overview</a:t>
            </a:r>
          </a:p>
          <a:p>
            <a:pPr>
              <a:defRPr/>
            </a:pPr>
            <a:endParaRPr lang="en-US" dirty="0">
              <a:solidFill>
                <a:srgbClr val="000000"/>
              </a:solidFill>
            </a:endParaRPr>
          </a:p>
          <a:p>
            <a:pPr>
              <a:defRPr/>
            </a:pPr>
            <a:endParaRPr lang="en-US" dirty="0">
              <a:solidFill>
                <a:srgbClr val="000000"/>
              </a:solidFill>
            </a:endParaRPr>
          </a:p>
          <a:p>
            <a:pPr>
              <a:defRPr/>
            </a:pPr>
            <a:r>
              <a:rPr lang="en-US" dirty="0">
                <a:solidFill>
                  <a:srgbClr val="000000"/>
                </a:solidFill>
              </a:rPr>
              <a:t> </a:t>
            </a:r>
          </a:p>
        </p:txBody>
      </p:sp>
      <p:sp>
        <p:nvSpPr>
          <p:cNvPr id="8" name="Header Placeholder 7"/>
          <p:cNvSpPr>
            <a:spLocks noGrp="1"/>
          </p:cNvSpPr>
          <p:nvPr>
            <p:ph type="hdr" sz="quarter" idx="12"/>
          </p:nvPr>
        </p:nvSpPr>
        <p:spPr/>
        <p:txBody>
          <a:bodyPr/>
          <a:lstStyle/>
          <a:p>
            <a:pPr>
              <a:defRPr/>
            </a:pPr>
            <a:r>
              <a:rPr lang="en-US">
                <a:solidFill>
                  <a:srgbClr val="000000"/>
                </a:solidFill>
              </a:rPr>
              <a:t>WQSA May 2016</a:t>
            </a:r>
            <a:endParaRPr lang="en-US" dirty="0">
              <a:solidFill>
                <a:srgbClr val="000000"/>
              </a:solidFill>
            </a:endParaRPr>
          </a:p>
        </p:txBody>
      </p:sp>
    </p:spTree>
    <p:extLst>
      <p:ext uri="{BB962C8B-B14F-4D97-AF65-F5344CB8AC3E}">
        <p14:creationId xmlns:p14="http://schemas.microsoft.com/office/powerpoint/2010/main" val="25099326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xfrm>
            <a:off x="711200" y="266700"/>
            <a:ext cx="5892800" cy="3314700"/>
          </a:xfrm>
          <a:ln/>
        </p:spPr>
      </p:sp>
      <p:sp>
        <p:nvSpPr>
          <p:cNvPr id="32772" name="Rectangle 3"/>
          <p:cNvSpPr>
            <a:spLocks noGrp="1" noChangeArrowheads="1"/>
          </p:cNvSpPr>
          <p:nvPr>
            <p:ph type="body" idx="1"/>
          </p:nvPr>
        </p:nvSpPr>
        <p:spPr>
          <a:xfrm>
            <a:off x="762000" y="3702407"/>
            <a:ext cx="6241209" cy="5593993"/>
          </a:xfrm>
          <a:noFill/>
          <a:ln/>
        </p:spPr>
        <p:txBody>
          <a:bodyPr/>
          <a:lstStyle/>
          <a:p>
            <a:pPr marL="0" indent="0" eaLnBrk="1" hangingPunct="1">
              <a:buFont typeface="Arial" panose="020B0604020202020204" pitchFamily="34" charset="0"/>
              <a:buNone/>
            </a:pPr>
            <a:r>
              <a:rPr lang="en-US" sz="1000" baseline="0" dirty="0"/>
              <a:t>Here are a variety of tools that you may encounter, some relating to the WQS themselves, and some relating to implementation programs (simplified in this diagram as ‘permit limit’)</a:t>
            </a:r>
          </a:p>
          <a:p>
            <a:pPr marL="0" indent="0" eaLnBrk="1" hangingPunct="1">
              <a:buFont typeface="Arial" panose="020B0604020202020204" pitchFamily="34" charset="0"/>
              <a:buNone/>
            </a:pPr>
            <a:endParaRPr lang="en-US" sz="1000" baseline="0" dirty="0"/>
          </a:p>
          <a:p>
            <a:pPr marL="0" indent="0" eaLnBrk="1" hangingPunct="1">
              <a:buFont typeface="Arial" panose="020B0604020202020204" pitchFamily="34" charset="0"/>
              <a:buNone/>
            </a:pPr>
            <a:r>
              <a:rPr lang="en-US" sz="1000" baseline="0" dirty="0"/>
              <a:t>In the realm of water quality standards, shown at left, we have variances and site specific criteria, I’m going to tell you a little about these now.</a:t>
            </a:r>
          </a:p>
        </p:txBody>
      </p:sp>
      <p:sp>
        <p:nvSpPr>
          <p:cNvPr id="9" name="Header Placeholder 8"/>
          <p:cNvSpPr>
            <a:spLocks noGrp="1"/>
          </p:cNvSpPr>
          <p:nvPr>
            <p:ph type="hdr" sz="quarter" idx="12"/>
          </p:nvPr>
        </p:nvSpPr>
        <p:spPr/>
        <p:txBody>
          <a:bodyPr/>
          <a:lstStyle/>
          <a:p>
            <a:pPr>
              <a:defRPr/>
            </a:pPr>
            <a:r>
              <a:rPr lang="en-US"/>
              <a:t>WQSA December 2018</a:t>
            </a:r>
            <a:endParaRPr lang="en-US" dirty="0"/>
          </a:p>
        </p:txBody>
      </p:sp>
    </p:spTree>
    <p:extLst>
      <p:ext uri="{BB962C8B-B14F-4D97-AF65-F5344CB8AC3E}">
        <p14:creationId xmlns:p14="http://schemas.microsoft.com/office/powerpoint/2010/main" val="10770869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xfrm>
            <a:off x="1036638" y="661988"/>
            <a:ext cx="5189537" cy="2919412"/>
          </a:xfrm>
          <a:ln/>
        </p:spPr>
      </p:sp>
      <p:sp>
        <p:nvSpPr>
          <p:cNvPr id="32772" name="Rectangle 3"/>
          <p:cNvSpPr>
            <a:spLocks noGrp="1" noChangeArrowheads="1"/>
          </p:cNvSpPr>
          <p:nvPr>
            <p:ph type="body" idx="1"/>
          </p:nvPr>
        </p:nvSpPr>
        <p:spPr>
          <a:xfrm>
            <a:off x="550964" y="3962400"/>
            <a:ext cx="6452245" cy="5333999"/>
          </a:xfrm>
          <a:noFill/>
          <a:ln/>
        </p:spPr>
        <p:txBody>
          <a:bodyPr/>
          <a:lstStyle/>
          <a:p>
            <a:pPr marL="171450" indent="-171450" eaLnBrk="1" hangingPunct="1">
              <a:spcBef>
                <a:spcPts val="0"/>
              </a:spcBef>
              <a:spcAft>
                <a:spcPts val="600"/>
              </a:spcAft>
              <a:buFont typeface="Arial" panose="020B0604020202020204" pitchFamily="34" charset="0"/>
              <a:buChar char="•"/>
            </a:pPr>
            <a:r>
              <a:rPr lang="en-US" sz="1200" i="0" dirty="0">
                <a:solidFill>
                  <a:schemeClr val="tx1"/>
                </a:solidFill>
                <a:cs typeface="Arial" pitchFamily="34" charset="0"/>
              </a:rPr>
              <a:t>A WQS variance is a time-limited designated use and criterion for a specific pollutant(s) or water quality parameter(s) that reflects the highest attainable condition during the term of the WQS variance. </a:t>
            </a:r>
            <a:r>
              <a:rPr lang="en-US" sz="1200" baseline="0" dirty="0">
                <a:solidFill>
                  <a:schemeClr val="tx1"/>
                </a:solidFill>
              </a:rPr>
              <a:t>Unlike use revisions, WQS variances do not change the underlying designated use, and they only apply for the dischargers, waterbodies, and pollutant or water quality parameter identified within the WQS variance and only for the length of time specified in the WQS variance.</a:t>
            </a:r>
          </a:p>
          <a:p>
            <a:pPr marL="171450" indent="-171450" eaLnBrk="1" hangingPunct="1">
              <a:spcBef>
                <a:spcPts val="0"/>
              </a:spcBef>
              <a:spcAft>
                <a:spcPts val="600"/>
              </a:spcAft>
              <a:buFont typeface="Arial" panose="020B0604020202020204" pitchFamily="34" charset="0"/>
              <a:buChar char="•"/>
            </a:pPr>
            <a:endParaRPr lang="en-US" sz="1200" baseline="0" dirty="0">
              <a:solidFill>
                <a:schemeClr val="tx1"/>
              </a:solidFill>
            </a:endParaRPr>
          </a:p>
          <a:p>
            <a:pPr marL="171450" indent="-171450" eaLnBrk="1" hangingPunct="1">
              <a:spcBef>
                <a:spcPts val="0"/>
              </a:spcBef>
              <a:spcAft>
                <a:spcPts val="600"/>
              </a:spcAft>
              <a:buFont typeface="Arial" panose="020B0604020202020204" pitchFamily="34" charset="0"/>
              <a:buChar char="•"/>
            </a:pPr>
            <a:r>
              <a:rPr lang="en-US" sz="1200" dirty="0">
                <a:solidFill>
                  <a:schemeClr val="tx1"/>
                </a:solidFill>
              </a:rPr>
              <a:t>WQS variances are a</a:t>
            </a:r>
            <a:r>
              <a:rPr lang="en-US" sz="1200" baseline="0" dirty="0">
                <a:solidFill>
                  <a:schemeClr val="tx1"/>
                </a:solidFill>
              </a:rPr>
              <a:t> useful</a:t>
            </a:r>
            <a:r>
              <a:rPr lang="en-US" sz="1200" dirty="0">
                <a:solidFill>
                  <a:schemeClr val="tx1"/>
                </a:solidFill>
              </a:rPr>
              <a:t> tool for when</a:t>
            </a:r>
            <a:r>
              <a:rPr lang="en-US" sz="1200" baseline="0" dirty="0">
                <a:solidFill>
                  <a:schemeClr val="tx1"/>
                </a:solidFill>
              </a:rPr>
              <a:t> there </a:t>
            </a:r>
            <a:r>
              <a:rPr lang="en-US" sz="1200" u="none" baseline="0" dirty="0">
                <a:solidFill>
                  <a:schemeClr val="tx1"/>
                </a:solidFill>
              </a:rPr>
              <a:t>is </a:t>
            </a:r>
            <a:r>
              <a:rPr lang="en-US" sz="1200" b="0" u="none" baseline="0" dirty="0">
                <a:solidFill>
                  <a:schemeClr val="tx1"/>
                </a:solidFill>
              </a:rPr>
              <a:t>uncertainty around whether the standards can be attained, </a:t>
            </a:r>
            <a:r>
              <a:rPr lang="en-US" sz="1200" u="none" baseline="0" dirty="0">
                <a:solidFill>
                  <a:schemeClr val="tx1"/>
                </a:solidFill>
              </a:rPr>
              <a:t>but </a:t>
            </a:r>
            <a:r>
              <a:rPr lang="en-US" sz="1200" baseline="0" dirty="0">
                <a:solidFill>
                  <a:schemeClr val="tx1"/>
                </a:solidFill>
              </a:rPr>
              <a:t>you know you could make incremental improvements.</a:t>
            </a:r>
            <a:r>
              <a:rPr lang="en-US" sz="1200" dirty="0">
                <a:solidFill>
                  <a:schemeClr val="tx1"/>
                </a:solidFill>
              </a:rPr>
              <a:t> They allow time to implement actions, assess the</a:t>
            </a:r>
            <a:r>
              <a:rPr lang="en-US" sz="1200" baseline="0" dirty="0">
                <a:solidFill>
                  <a:schemeClr val="tx1"/>
                </a:solidFill>
              </a:rPr>
              <a:t> impact of those</a:t>
            </a:r>
            <a:r>
              <a:rPr lang="en-US" sz="1200" dirty="0">
                <a:solidFill>
                  <a:schemeClr val="tx1"/>
                </a:solidFill>
              </a:rPr>
              <a:t> actions, and then adapt those actions in order to effectively improve water quality.</a:t>
            </a:r>
            <a:r>
              <a:rPr lang="en-US" sz="1200" baseline="0" dirty="0">
                <a:solidFill>
                  <a:schemeClr val="tx1"/>
                </a:solidFill>
              </a:rPr>
              <a:t>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chemeClr val="tx1"/>
                </a:solidFill>
              </a:rPr>
              <a:t>A regulatory mechanism that </a:t>
            </a:r>
            <a:r>
              <a:rPr lang="en-US" sz="1200" b="1" dirty="0">
                <a:solidFill>
                  <a:schemeClr val="tx1"/>
                </a:solidFill>
              </a:rPr>
              <a:t>ensures incremental water quality improvements</a:t>
            </a:r>
            <a:r>
              <a:rPr lang="en-US" sz="1200" dirty="0">
                <a:solidFill>
                  <a:schemeClr val="tx1"/>
                </a:solidFill>
              </a:rPr>
              <a:t> when the designated use and criterion are not currently attainable.</a:t>
            </a:r>
          </a:p>
          <a:p>
            <a:pPr marL="0" indent="0" eaLnBrk="1" hangingPunct="1">
              <a:spcBef>
                <a:spcPts val="0"/>
              </a:spcBef>
              <a:spcAft>
                <a:spcPts val="600"/>
              </a:spcAft>
              <a:buFont typeface="Arial" panose="020B0604020202020204" pitchFamily="34" charset="0"/>
              <a:buNone/>
            </a:pPr>
            <a:endParaRPr lang="en-US" dirty="0">
              <a:solidFill>
                <a:schemeClr val="tx1"/>
              </a:solidFill>
            </a:endParaRPr>
          </a:p>
          <a:p>
            <a:pPr eaLnBrk="1" hangingPunct="1"/>
            <a:endParaRPr lang="en-US" dirty="0"/>
          </a:p>
          <a:p>
            <a:pPr eaLnBrk="1" hangingPunct="1"/>
            <a:endParaRPr lang="en-US" dirty="0"/>
          </a:p>
        </p:txBody>
      </p:sp>
      <p:sp>
        <p:nvSpPr>
          <p:cNvPr id="9" name="Header Placeholder 8"/>
          <p:cNvSpPr>
            <a:spLocks noGrp="1"/>
          </p:cNvSpPr>
          <p:nvPr>
            <p:ph type="hdr" sz="quarter" idx="12"/>
          </p:nvPr>
        </p:nvSpPr>
        <p:spPr/>
        <p:txBody>
          <a:bodyPr/>
          <a:lstStyle/>
          <a:p>
            <a:pPr>
              <a:defRPr/>
            </a:pPr>
            <a:r>
              <a:rPr lang="en-US"/>
              <a:t>WQSA December 2018</a:t>
            </a:r>
            <a:endParaRPr lang="en-US" dirty="0"/>
          </a:p>
        </p:txBody>
      </p:sp>
    </p:spTree>
    <p:extLst>
      <p:ext uri="{BB962C8B-B14F-4D97-AF65-F5344CB8AC3E}">
        <p14:creationId xmlns:p14="http://schemas.microsoft.com/office/powerpoint/2010/main" val="25088300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xfrm>
            <a:off x="576263" y="309563"/>
            <a:ext cx="6356350" cy="3576637"/>
          </a:xfrm>
          <a:ln/>
        </p:spPr>
      </p:sp>
      <p:sp>
        <p:nvSpPr>
          <p:cNvPr id="32772" name="Rectangle 3"/>
          <p:cNvSpPr>
            <a:spLocks noGrp="1" noChangeArrowheads="1"/>
          </p:cNvSpPr>
          <p:nvPr>
            <p:ph type="body" idx="1"/>
          </p:nvPr>
        </p:nvSpPr>
        <p:spPr>
          <a:xfrm>
            <a:off x="550963" y="3932547"/>
            <a:ext cx="6292931" cy="4974868"/>
          </a:xfrm>
          <a:noFill/>
          <a:ln/>
        </p:spPr>
        <p:txBody>
          <a:bodyPr/>
          <a:lstStyle/>
          <a:p>
            <a:pPr marL="171450" indent="-171450" eaLnBrk="1" hangingPunct="1">
              <a:buFont typeface="Arial" panose="020B0604020202020204" pitchFamily="34" charset="0"/>
              <a:buChar char="•"/>
            </a:pPr>
            <a:endParaRPr lang="en-US" sz="1100" dirty="0"/>
          </a:p>
          <a:p>
            <a:pPr marL="171450" indent="-171450" eaLnBrk="1" hangingPunct="1">
              <a:buFont typeface="Arial" panose="020B0604020202020204" pitchFamily="34" charset="0"/>
              <a:buChar char="•"/>
            </a:pPr>
            <a:r>
              <a:rPr lang="en-US" sz="1100" dirty="0"/>
              <a:t>Site specific criteria are another tool for meeting WQS.</a:t>
            </a:r>
            <a:r>
              <a:rPr lang="en-US" sz="1100" baseline="0" dirty="0"/>
              <a:t> </a:t>
            </a:r>
            <a:r>
              <a:rPr lang="en-US" sz="1100" dirty="0"/>
              <a:t>If you are having trouble meeting the WQS in a water body, it is possible that you might not have the right criteria to protect</a:t>
            </a:r>
            <a:r>
              <a:rPr lang="en-US" sz="1100" baseline="0" dirty="0"/>
              <a:t> the use</a:t>
            </a:r>
            <a:r>
              <a:rPr lang="en-US" sz="1100" dirty="0"/>
              <a:t>.</a:t>
            </a:r>
            <a:r>
              <a:rPr lang="en-US" sz="1100" baseline="0" dirty="0"/>
              <a:t> </a:t>
            </a:r>
            <a:r>
              <a:rPr lang="en-US" sz="1100" dirty="0"/>
              <a:t>Site specific criteria are best used when you have additional scientific information that can more accurately express a level for a water quality parameter to protect the designated use based on the water body’s specific physical, chemical, and biological characteristics.</a:t>
            </a:r>
          </a:p>
          <a:p>
            <a:pPr marL="171450" lvl="0" indent="-171450" eaLnBrk="1" hangingPunct="1">
              <a:buFont typeface="Arial" panose="020B0604020202020204" pitchFamily="34" charset="0"/>
              <a:buChar char="•"/>
            </a:pPr>
            <a:r>
              <a:rPr lang="en-US" sz="1100" dirty="0"/>
              <a:t>Under Section 131.11(b)(1) of the regulations, Tribes may adopt numeric criteria based on: </a:t>
            </a:r>
          </a:p>
          <a:p>
            <a:pPr marL="628650" lvl="1" indent="-171450" eaLnBrk="1" hangingPunct="1">
              <a:buFont typeface="Arial" panose="020B0604020202020204" pitchFamily="34" charset="0"/>
              <a:buChar char="•"/>
            </a:pPr>
            <a:r>
              <a:rPr lang="en-US" sz="1100" dirty="0"/>
              <a:t>Published CWA Section 304(a) guidance;</a:t>
            </a:r>
          </a:p>
          <a:p>
            <a:pPr marL="628650" lvl="1" indent="-171450" eaLnBrk="1" hangingPunct="1">
              <a:buFont typeface="Arial" panose="020B0604020202020204" pitchFamily="34" charset="0"/>
              <a:buChar char="•"/>
            </a:pPr>
            <a:r>
              <a:rPr lang="en-US" sz="1100" dirty="0"/>
              <a:t>Section 304(a) guidance modified to reflect site specific conditions;</a:t>
            </a:r>
            <a:r>
              <a:rPr lang="en-US" sz="1100" baseline="0" dirty="0"/>
              <a:t> or,</a:t>
            </a:r>
            <a:endParaRPr lang="en-US" sz="1100" dirty="0"/>
          </a:p>
          <a:p>
            <a:pPr marL="628650" lvl="1" indent="-171450" eaLnBrk="1" hangingPunct="1">
              <a:buFont typeface="Arial" panose="020B0604020202020204" pitchFamily="34" charset="0"/>
              <a:buChar char="•"/>
            </a:pPr>
            <a:r>
              <a:rPr lang="en-US" sz="1100" dirty="0"/>
              <a:t>Other scientifically defensible methods</a:t>
            </a:r>
          </a:p>
          <a:p>
            <a:pPr marL="171450" indent="-171450" eaLnBrk="1" hangingPunct="1">
              <a:buFont typeface="Arial" panose="020B0604020202020204" pitchFamily="34" charset="0"/>
              <a:buChar char="•"/>
            </a:pPr>
            <a:endParaRPr lang="en-US" sz="1100" dirty="0"/>
          </a:p>
        </p:txBody>
      </p:sp>
      <p:sp>
        <p:nvSpPr>
          <p:cNvPr id="9" name="Header Placeholder 8"/>
          <p:cNvSpPr>
            <a:spLocks noGrp="1"/>
          </p:cNvSpPr>
          <p:nvPr>
            <p:ph type="hdr" sz="quarter" idx="12"/>
          </p:nvPr>
        </p:nvSpPr>
        <p:spPr/>
        <p:txBody>
          <a:bodyPr/>
          <a:lstStyle/>
          <a:p>
            <a:pPr>
              <a:defRPr/>
            </a:pPr>
            <a:r>
              <a:rPr lang="en-US"/>
              <a:t>WQSA December 2018</a:t>
            </a:r>
            <a:endParaRPr lang="en-US" dirty="0"/>
          </a:p>
        </p:txBody>
      </p:sp>
    </p:spTree>
    <p:extLst>
      <p:ext uri="{BB962C8B-B14F-4D97-AF65-F5344CB8AC3E}">
        <p14:creationId xmlns:p14="http://schemas.microsoft.com/office/powerpoint/2010/main" val="21962322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xfrm>
            <a:off x="495300" y="307975"/>
            <a:ext cx="6359525" cy="3578225"/>
          </a:xfrm>
          <a:ln/>
        </p:spPr>
      </p:sp>
      <p:sp>
        <p:nvSpPr>
          <p:cNvPr id="32772" name="Rectangle 3"/>
          <p:cNvSpPr>
            <a:spLocks noGrp="1" noChangeArrowheads="1"/>
          </p:cNvSpPr>
          <p:nvPr>
            <p:ph type="body" idx="1"/>
          </p:nvPr>
        </p:nvSpPr>
        <p:spPr>
          <a:xfrm>
            <a:off x="471306" y="4038599"/>
            <a:ext cx="6611560" cy="4868815"/>
          </a:xfrm>
          <a:noFill/>
          <a:ln/>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t>Another tool that “lives” in NPDES permits is NPDES permit compliance schedules.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t>If an authorized tribe has authorized the use of NPDES permit compliance schedules in its WQS via an authorizing provision (see this indicated on the left in the diagram), NPDES permits discharging to waters in the tribe may include permit compliance schedules as needed. This would be when a permittee cannot immediately comply with the permit’s water quality-based effluent limits upon the effective date of the permit. If that is the case, where appropriate, the permit can include a schedule of compliance that grants time to the permittee to take additional actions needed to meet the limits (such as adding treatment or expansion). The regulation requires that the water quality effluent limits be met “as soon as possible.”</a:t>
            </a:r>
          </a:p>
          <a:p>
            <a:pPr marL="0" indent="0" eaLnBrk="1" hangingPunct="1">
              <a:buFont typeface="Arial" panose="020B0604020202020204" pitchFamily="34" charset="0"/>
              <a:buNone/>
            </a:pPr>
            <a:endParaRPr lang="en-US" sz="1100" baseline="0" dirty="0"/>
          </a:p>
          <a:p>
            <a:pPr marL="0" lvl="0" indent="0">
              <a:buFont typeface="Arial" panose="020B0604020202020204" pitchFamily="34" charset="0"/>
              <a:buNone/>
            </a:pPr>
            <a:endParaRPr lang="en-US" sz="1100" kern="1200" dirty="0">
              <a:solidFill>
                <a:schemeClr val="tx1"/>
              </a:solidFill>
              <a:effectLst/>
              <a:latin typeface="+mn-lt"/>
              <a:ea typeface="+mn-ea"/>
              <a:cs typeface="+mn-cs"/>
            </a:endParaRPr>
          </a:p>
          <a:p>
            <a:pPr marL="171450" indent="-171450" eaLnBrk="1" hangingPunct="1">
              <a:buFont typeface="Arial" pitchFamily="34" charset="0"/>
              <a:buChar char="•"/>
            </a:pPr>
            <a:endParaRPr lang="en-US" sz="1100" dirty="0"/>
          </a:p>
        </p:txBody>
      </p:sp>
      <p:sp>
        <p:nvSpPr>
          <p:cNvPr id="9" name="Header Placeholder 8"/>
          <p:cNvSpPr>
            <a:spLocks noGrp="1"/>
          </p:cNvSpPr>
          <p:nvPr>
            <p:ph type="hdr" sz="quarter" idx="13"/>
          </p:nvPr>
        </p:nvSpPr>
        <p:spPr/>
        <p:txBody>
          <a:bodyPr/>
          <a:lstStyle/>
          <a:p>
            <a:pPr>
              <a:defRPr/>
            </a:pPr>
            <a:r>
              <a:rPr lang="en-US"/>
              <a:t>WQSA December 2018</a:t>
            </a:r>
            <a:endParaRPr lang="en-US" dirty="0"/>
          </a:p>
        </p:txBody>
      </p:sp>
    </p:spTree>
    <p:extLst>
      <p:ext uri="{BB962C8B-B14F-4D97-AF65-F5344CB8AC3E}">
        <p14:creationId xmlns:p14="http://schemas.microsoft.com/office/powerpoint/2010/main" val="20180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dirty="0"/>
              <a:t>In 1987, Congress amended the Clean Water Act in part by adding Section 518 authorizing the EPA Administrator to treat tribes in a similar manner as states (TAS) for purposes of administering certain Clean Water Act programs, as long as the tribes can meet certain eligibility criteria. </a:t>
            </a:r>
          </a:p>
          <a:p>
            <a:pPr marL="0" indent="0">
              <a:buFont typeface="Arial" panose="020B0604020202020204" pitchFamily="34" charset="0"/>
              <a:buNone/>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These programs include: 303(c) water quality standards,401 water quality certifications,</a:t>
            </a:r>
            <a:r>
              <a:rPr lang="en-US" sz="1100" dirty="0"/>
              <a:t> </a:t>
            </a:r>
            <a:r>
              <a:rPr lang="en-US" dirty="0"/>
              <a:t>303(d) impaired water listings and TMDLs, 402 NPDES permits</a:t>
            </a:r>
            <a:r>
              <a:rPr lang="en-US" sz="1100" dirty="0"/>
              <a:t>, </a:t>
            </a:r>
            <a:r>
              <a:rPr lang="en-US" dirty="0"/>
              <a:t>404 dredge or fill permits</a:t>
            </a:r>
            <a:r>
              <a:rPr lang="en-US" sz="1100" dirty="0"/>
              <a:t> </a:t>
            </a:r>
            <a:r>
              <a:rPr lang="en-US" dirty="0"/>
              <a:t>106 and 319 grants.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Under Clean Water Act Section 518(e) EPA can authorize tribes to establish water quality standards to protect waters under their jurisdiction.  </a:t>
            </a:r>
          </a:p>
          <a:p>
            <a:endParaRPr lang="en-US" dirty="0"/>
          </a:p>
          <a:p>
            <a:r>
              <a:rPr lang="en-US" sz="1200" kern="1200" dirty="0">
                <a:solidFill>
                  <a:schemeClr val="tx1"/>
                </a:solidFill>
                <a:effectLst/>
                <a:latin typeface="+mn-lt"/>
                <a:ea typeface="+mn-ea"/>
                <a:cs typeface="+mn-cs"/>
              </a:rPr>
              <a:t>We make use of the word “Tribes” in this presentation, recognizing that some identify themselves as “Bands,” “Nations,” “Rancherias”, “Communities,” “Pueblos,” “Colonies,” “Towns,” “Indians,” aboriginal names, and “Villages.” EPA tries to respect the tribe’s identity whenever we can, but the federal government has settled on “tribes” (and less frequently as “Indian tribal entities” or “Alaskan native entities”) as generic terms. </a:t>
            </a:r>
            <a:endParaRPr lang="en-US" dirty="0"/>
          </a:p>
          <a:p>
            <a:pPr marL="0" indent="0">
              <a:buFont typeface="Arial" panose="020B0604020202020204" pitchFamily="34" charset="0"/>
              <a:buNone/>
              <a:defRPr/>
            </a:pPr>
            <a:endParaRPr lang="en-US" strike="sngStrik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 that “authorized tribe” refers to a tribe that has TAS.  We’ll use this term throughout this presentation.</a:t>
            </a:r>
          </a:p>
          <a:p>
            <a:pPr marL="0" indent="0">
              <a:buFont typeface="Arial" panose="020B0604020202020204" pitchFamily="34" charset="0"/>
              <a:buNone/>
              <a:defRPr/>
            </a:pPr>
            <a:endParaRPr lang="en-US" strike="sngStrike" dirty="0"/>
          </a:p>
          <a:p>
            <a:endParaRPr lang="en-US" dirty="0"/>
          </a:p>
        </p:txBody>
      </p:sp>
      <p:sp>
        <p:nvSpPr>
          <p:cNvPr id="4" name="Slide Number Placeholder 3"/>
          <p:cNvSpPr>
            <a:spLocks noGrp="1"/>
          </p:cNvSpPr>
          <p:nvPr>
            <p:ph type="sldNum" sz="quarter" idx="5"/>
          </p:nvPr>
        </p:nvSpPr>
        <p:spPr/>
        <p:txBody>
          <a:bodyPr/>
          <a:lstStyle/>
          <a:p>
            <a:fld id="{EA4393B9-4AFC-4344-9060-051C38BBC77E}" type="slidenum">
              <a:rPr lang="en-US" smtClean="0"/>
              <a:t>7</a:t>
            </a:fld>
            <a:endParaRPr lang="en-US"/>
          </a:p>
        </p:txBody>
      </p:sp>
    </p:spTree>
    <p:extLst>
      <p:ext uri="{BB962C8B-B14F-4D97-AF65-F5344CB8AC3E}">
        <p14:creationId xmlns:p14="http://schemas.microsoft.com/office/powerpoint/2010/main" val="7781341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xfrm>
            <a:off x="1117600" y="603250"/>
            <a:ext cx="5080000" cy="2857500"/>
          </a:xfrm>
          <a:ln/>
        </p:spPr>
      </p:sp>
      <p:sp>
        <p:nvSpPr>
          <p:cNvPr id="32772" name="Rectangle 3"/>
          <p:cNvSpPr>
            <a:spLocks noGrp="1" noChangeArrowheads="1"/>
          </p:cNvSpPr>
          <p:nvPr>
            <p:ph type="body" idx="1"/>
          </p:nvPr>
        </p:nvSpPr>
        <p:spPr>
          <a:xfrm>
            <a:off x="914401" y="3886200"/>
            <a:ext cx="5562600" cy="4800599"/>
          </a:xfrm>
          <a:noFill/>
          <a:ln/>
        </p:spPr>
        <p:txBody>
          <a:bodyPr/>
          <a:lstStyle/>
          <a:p>
            <a:pPr marL="0" indent="0" eaLnBrk="1" hangingPunct="1">
              <a:buFont typeface="Arial" panose="020B0604020202020204" pitchFamily="34" charset="0"/>
              <a:buNone/>
            </a:pPr>
            <a:r>
              <a:rPr lang="en-US" sz="1100" baseline="0" dirty="0"/>
              <a:t>Now I’ll mention some tools for achieving standards that “live” in the realm of implementation programs.</a:t>
            </a:r>
          </a:p>
          <a:p>
            <a:pPr marL="0" indent="0" eaLnBrk="1" hangingPunct="1">
              <a:buFont typeface="Arial" panose="020B0604020202020204" pitchFamily="34" charset="0"/>
              <a:buNone/>
            </a:pPr>
            <a:endParaRPr lang="en-US" sz="1100" baseline="0" dirty="0"/>
          </a:p>
          <a:p>
            <a:pPr marL="0" indent="0" eaLnBrk="1" hangingPunct="1">
              <a:buFont typeface="Arial" panose="020B0604020202020204" pitchFamily="34" charset="0"/>
              <a:buNone/>
            </a:pPr>
            <a:r>
              <a:rPr lang="en-US" sz="1100" baseline="0" dirty="0"/>
              <a:t>An NPDES permit may in some circumstances include a “mixing zone,” which is a provision allowing an initial zone of dilution around the outfall in which criteria can be exceeded, but the WQS of the water body as a whole will be met. The rationale for allowing this in some permits is that sometimes organisms can be exposed to pollutant concentrations above a criterion magnitude for a short duration without interfering with the designated use of the waterbody as a whole.</a:t>
            </a:r>
          </a:p>
          <a:p>
            <a:pPr marL="0" indent="0" eaLnBrk="1" hangingPunct="1">
              <a:buFont typeface="Arial" panose="020B0604020202020204" pitchFamily="34" charset="0"/>
              <a:buNone/>
            </a:pPr>
            <a:endParaRPr lang="en-US" sz="1100" baseline="0" dirty="0"/>
          </a:p>
          <a:p>
            <a:pPr marL="0" indent="0" eaLnBrk="1" hangingPunct="1">
              <a:buFont typeface="Arial" panose="020B0604020202020204" pitchFamily="34" charset="0"/>
              <a:buNone/>
            </a:pPr>
            <a:r>
              <a:rPr lang="en-US" sz="1100" baseline="0" dirty="0"/>
              <a:t>The “mixing zone” provision itself is contained in the actual NPDES permit, as you see on the right in the diagram, but the tribe’s WQS would contain a policy about mixing zones, as you see on the left. That policy would outline details such as descriptions of circumstances under which mixing zones would or would not be allowed.</a:t>
            </a:r>
          </a:p>
          <a:p>
            <a:pPr eaLnBrk="1" hangingPunct="1"/>
            <a:endParaRPr lang="en-US" sz="1100" dirty="0"/>
          </a:p>
        </p:txBody>
      </p:sp>
      <p:sp>
        <p:nvSpPr>
          <p:cNvPr id="9" name="Header Placeholder 8"/>
          <p:cNvSpPr>
            <a:spLocks noGrp="1"/>
          </p:cNvSpPr>
          <p:nvPr>
            <p:ph type="hdr" sz="quarter" idx="12"/>
          </p:nvPr>
        </p:nvSpPr>
        <p:spPr/>
        <p:txBody>
          <a:bodyPr/>
          <a:lstStyle/>
          <a:p>
            <a:pPr>
              <a:defRPr/>
            </a:pPr>
            <a:r>
              <a:rPr lang="en-US"/>
              <a:t>WQSA December 2018</a:t>
            </a:r>
            <a:endParaRPr lang="en-US" dirty="0"/>
          </a:p>
        </p:txBody>
      </p:sp>
    </p:spTree>
    <p:extLst>
      <p:ext uri="{BB962C8B-B14F-4D97-AF65-F5344CB8AC3E}">
        <p14:creationId xmlns:p14="http://schemas.microsoft.com/office/powerpoint/2010/main" val="12720164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xfrm>
            <a:off x="755650" y="269875"/>
            <a:ext cx="5751513" cy="3235325"/>
          </a:xfrm>
          <a:ln/>
        </p:spPr>
      </p:sp>
      <p:sp>
        <p:nvSpPr>
          <p:cNvPr id="32772" name="Rectangle 3"/>
          <p:cNvSpPr>
            <a:spLocks noGrp="1" noChangeArrowheads="1"/>
          </p:cNvSpPr>
          <p:nvPr>
            <p:ph type="body" idx="1"/>
          </p:nvPr>
        </p:nvSpPr>
        <p:spPr>
          <a:xfrm>
            <a:off x="710278" y="3616890"/>
            <a:ext cx="6372588" cy="5589740"/>
          </a:xfrm>
          <a:noFill/>
          <a:ln/>
        </p:spPr>
        <p:txBody>
          <a:bodyPr/>
          <a:lstStyle/>
          <a:p>
            <a:pPr marL="0" indent="0" eaLnBrk="1" hangingPunct="1">
              <a:buFont typeface="Arial" panose="020B0604020202020204" pitchFamily="34" charset="0"/>
              <a:buNone/>
            </a:pPr>
            <a:r>
              <a:rPr lang="en-US" sz="900" baseline="0" dirty="0"/>
              <a:t>A Total Maximum Daily Load (TMDL) is another tool to help achieve WQS.</a:t>
            </a:r>
          </a:p>
          <a:p>
            <a:pPr marL="0" indent="0" eaLnBrk="1" hangingPunct="1">
              <a:buFont typeface="Arial" panose="020B0604020202020204" pitchFamily="34" charset="0"/>
              <a:buNone/>
            </a:pPr>
            <a:endParaRPr lang="en-US" sz="900" baseline="0" dirty="0"/>
          </a:p>
          <a:p>
            <a:pPr marL="0" indent="0" eaLnBrk="1" hangingPunct="1">
              <a:buFont typeface="Arial" panose="020B0604020202020204" pitchFamily="34" charset="0"/>
              <a:buNone/>
            </a:pPr>
            <a:r>
              <a:rPr lang="en-US" sz="900" baseline="0" dirty="0"/>
              <a:t>States are required to assess the quality of their waters every two years, and part of this assessment includes making a list of waters that are not meeting their water quality standards. This is called the “CWA 303(d) list.” Waters that get put on this list are in queue to have a Total Maximum Daily Load, which is a plan for how to get the water to meet its WQS.</a:t>
            </a:r>
          </a:p>
          <a:p>
            <a:pPr marL="0" indent="0" eaLnBrk="1" hangingPunct="1">
              <a:buFont typeface="Arial" panose="020B0604020202020204" pitchFamily="34" charset="0"/>
              <a:buNone/>
            </a:pPr>
            <a:endParaRPr lang="en-US" sz="900" kern="1200" baseline="0" dirty="0">
              <a:solidFill>
                <a:schemeClr val="tx1"/>
              </a:solidFill>
              <a:effectLst/>
              <a:latin typeface="+mn-lt"/>
              <a:ea typeface="+mn-ea"/>
              <a:cs typeface="+mn-cs"/>
            </a:endParaRPr>
          </a:p>
          <a:p>
            <a:pPr marL="0" indent="0" eaLnBrk="1" hangingPunct="1">
              <a:buFont typeface="Arial" panose="020B0604020202020204" pitchFamily="34" charset="0"/>
              <a:buNone/>
            </a:pPr>
            <a:r>
              <a:rPr lang="en-US" sz="900" dirty="0">
                <a:solidFill>
                  <a:schemeClr val="tx1"/>
                </a:solidFill>
                <a:cs typeface="Arial" pitchFamily="34" charset="0"/>
              </a:rPr>
              <a:t>A TMDL is a calculation of the maximum amount of a pollutant that a water body can receive and still meet water quality standards, and an allocation of that amount to the pollutant’s sources (waste load allocations for point sources and load allocations for nonpoint sources). A TMDL would be developed for a water not meeting its standards, with the goal being that once actions are taken to reduce the relevant loads, the water would then meet its WQS.</a:t>
            </a:r>
          </a:p>
          <a:p>
            <a:pPr marL="171450" indent="-171450" eaLnBrk="1" hangingPunct="1">
              <a:buFont typeface="Arial" panose="020B0604020202020204" pitchFamily="34" charset="0"/>
              <a:buChar char="•"/>
            </a:pPr>
            <a:endParaRPr lang="en-US" sz="900" dirty="0"/>
          </a:p>
        </p:txBody>
      </p:sp>
      <p:sp>
        <p:nvSpPr>
          <p:cNvPr id="9" name="Header Placeholder 8"/>
          <p:cNvSpPr>
            <a:spLocks noGrp="1"/>
          </p:cNvSpPr>
          <p:nvPr>
            <p:ph type="hdr" sz="quarter" idx="12"/>
          </p:nvPr>
        </p:nvSpPr>
        <p:spPr/>
        <p:txBody>
          <a:bodyPr/>
          <a:lstStyle/>
          <a:p>
            <a:pPr>
              <a:defRPr/>
            </a:pPr>
            <a:r>
              <a:rPr lang="en-US"/>
              <a:t>WQSA December 2018</a:t>
            </a:r>
            <a:endParaRPr lang="en-US" dirty="0"/>
          </a:p>
        </p:txBody>
      </p:sp>
    </p:spTree>
    <p:extLst>
      <p:ext uri="{BB962C8B-B14F-4D97-AF65-F5344CB8AC3E}">
        <p14:creationId xmlns:p14="http://schemas.microsoft.com/office/powerpoint/2010/main" val="40605500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Enforcement actions are established outside the permitting and WQS development framework to resolve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violations and support implementation of permits. Enforcement actions are intended to return a facility to compliance with the permit limit, and consequently, the underlying WQS.</a:t>
            </a:r>
          </a:p>
        </p:txBody>
      </p:sp>
      <p:sp>
        <p:nvSpPr>
          <p:cNvPr id="9" name="Header Placeholder 8"/>
          <p:cNvSpPr>
            <a:spLocks noGrp="1"/>
          </p:cNvSpPr>
          <p:nvPr>
            <p:ph type="hdr" sz="quarter" idx="13"/>
          </p:nvPr>
        </p:nvSpPr>
        <p:spPr/>
        <p:txBody>
          <a:bodyPr/>
          <a:lstStyle/>
          <a:p>
            <a:pPr>
              <a:defRPr/>
            </a:pPr>
            <a:r>
              <a:rPr lang="en-US"/>
              <a:t>WQSA December 2018</a:t>
            </a:r>
            <a:endParaRPr lang="en-US" dirty="0"/>
          </a:p>
        </p:txBody>
      </p:sp>
    </p:spTree>
    <p:extLst>
      <p:ext uri="{BB962C8B-B14F-4D97-AF65-F5344CB8AC3E}">
        <p14:creationId xmlns:p14="http://schemas.microsoft.com/office/powerpoint/2010/main" val="9710552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649" y="4466490"/>
            <a:ext cx="5486400" cy="3637955"/>
          </a:xfrm>
        </p:spPr>
        <p:txBody>
          <a:bodyPr/>
          <a:lstStyle/>
          <a:p>
            <a:r>
              <a:rPr lang="en-US" dirty="0">
                <a:solidFill>
                  <a:schemeClr val="tx1"/>
                </a:solidFill>
              </a:rPr>
              <a:t>There is no special funding just for WQS, but developing TAS applications and developing WQS are allowable uses of Clean Water Act Section 106 and 319 grant programs. </a:t>
            </a:r>
          </a:p>
          <a:p>
            <a:endParaRPr lang="en-US" dirty="0">
              <a:solidFill>
                <a:schemeClr val="tx1"/>
              </a:solidFill>
            </a:endParaRPr>
          </a:p>
          <a:p>
            <a:r>
              <a:rPr lang="en-US" dirty="0">
                <a:solidFill>
                  <a:schemeClr val="tx1"/>
                </a:solidFill>
              </a:rPr>
              <a:t>There are also grant funds available under EPA’s General Assistance Program for Tribes (GAP grants) offered through the Regional offices. The GAP grants do not come from the Clean Water Act but rather cover all environmental programs administered by EPA. </a:t>
            </a:r>
          </a:p>
        </p:txBody>
      </p:sp>
      <p:sp>
        <p:nvSpPr>
          <p:cNvPr id="4" name="Slide Number Placeholder 3"/>
          <p:cNvSpPr>
            <a:spLocks noGrp="1"/>
          </p:cNvSpPr>
          <p:nvPr>
            <p:ph type="sldNum" sz="quarter" idx="10"/>
          </p:nvPr>
        </p:nvSpPr>
        <p:spPr/>
        <p:txBody>
          <a:bodyPr/>
          <a:lstStyle/>
          <a:p>
            <a:fld id="{260BAEC1-B986-4832-AF17-AA76FB62AE25}" type="slidenum">
              <a:rPr lang="en-US" smtClean="0"/>
              <a:pPr/>
              <a:t>73</a:t>
            </a:fld>
            <a:endParaRPr lang="en-US"/>
          </a:p>
        </p:txBody>
      </p:sp>
    </p:spTree>
    <p:extLst>
      <p:ext uri="{BB962C8B-B14F-4D97-AF65-F5344CB8AC3E}">
        <p14:creationId xmlns:p14="http://schemas.microsoft.com/office/powerpoint/2010/main" val="27563342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7"/>
          <p:cNvSpPr txBox="1">
            <a:spLocks noGrp="1" noChangeArrowheads="1"/>
          </p:cNvSpPr>
          <p:nvPr/>
        </p:nvSpPr>
        <p:spPr bwMode="auto">
          <a:xfrm>
            <a:off x="4060191" y="8980064"/>
            <a:ext cx="3105996" cy="471276"/>
          </a:xfrm>
          <a:prstGeom prst="rect">
            <a:avLst/>
          </a:prstGeom>
          <a:noFill/>
          <a:ln w="9525">
            <a:noFill/>
            <a:miter lim="800000"/>
            <a:headEnd/>
            <a:tailEnd/>
          </a:ln>
        </p:spPr>
        <p:txBody>
          <a:bodyPr lIns="95748" tIns="47873" rIns="95748" bIns="47873" anchor="b"/>
          <a:lstStyle/>
          <a:p>
            <a:pPr algn="r" defTabSz="958174" fontAlgn="base">
              <a:spcBef>
                <a:spcPct val="0"/>
              </a:spcBef>
              <a:spcAft>
                <a:spcPct val="0"/>
              </a:spcAft>
            </a:pPr>
            <a:endParaRPr lang="en-US" sz="1300" dirty="0">
              <a:solidFill>
                <a:srgbClr val="000000"/>
              </a:solidFill>
              <a:latin typeface="Times New Roman" pitchFamily="18" charset="0"/>
            </a:endParaRPr>
          </a:p>
        </p:txBody>
      </p:sp>
      <p:sp>
        <p:nvSpPr>
          <p:cNvPr id="46085" name="Rectangle 2"/>
          <p:cNvSpPr>
            <a:spLocks noGrp="1" noRot="1" noChangeAspect="1" noChangeArrowheads="1" noTextEdit="1"/>
          </p:cNvSpPr>
          <p:nvPr>
            <p:ph type="sldImg"/>
          </p:nvPr>
        </p:nvSpPr>
        <p:spPr>
          <a:xfrm>
            <a:off x="438150" y="708025"/>
            <a:ext cx="6294438" cy="3541713"/>
          </a:xfrm>
          <a:ln/>
        </p:spPr>
      </p:sp>
      <p:sp>
        <p:nvSpPr>
          <p:cNvPr id="46086" name="Rectangle 3"/>
          <p:cNvSpPr>
            <a:spLocks noGrp="1" noChangeArrowheads="1"/>
          </p:cNvSpPr>
          <p:nvPr>
            <p:ph type="body" idx="1"/>
          </p:nvPr>
        </p:nvSpPr>
        <p:spPr>
          <a:xfrm>
            <a:off x="959066" y="4488421"/>
            <a:ext cx="5248063" cy="4254395"/>
          </a:xfrm>
          <a:noFill/>
          <a:ln/>
        </p:spPr>
        <p:txBody>
          <a:bodyPr/>
          <a:lstStyle/>
          <a:p>
            <a:pPr defTabSz="931774">
              <a:defRPr/>
            </a:pPr>
            <a:r>
              <a:rPr lang="en-US" dirty="0"/>
              <a:t>As you can see by now, WQS provide the basis for many other CWA programs, and we can think of this as the ““Water Quality Based Approach.”</a:t>
            </a:r>
          </a:p>
          <a:p>
            <a:pPr defTabSz="931774">
              <a:defRPr/>
            </a:pPr>
            <a:endParaRPr lang="en-US" dirty="0"/>
          </a:p>
          <a:p>
            <a:pPr defTabSz="931774">
              <a:defRPr/>
            </a:pPr>
            <a:r>
              <a:rPr lang="en-US" dirty="0"/>
              <a:t>The activities described</a:t>
            </a:r>
            <a:r>
              <a:rPr lang="en-US" baseline="0" dirty="0"/>
              <a:t> </a:t>
            </a:r>
            <a:r>
              <a:rPr lang="en-US" dirty="0"/>
              <a:t>in this slide (the pie slices) are a sampling of the implementation</a:t>
            </a:r>
            <a:r>
              <a:rPr lang="en-US" baseline="0" dirty="0"/>
              <a:t> tools that </a:t>
            </a:r>
            <a:r>
              <a:rPr lang="en-US" dirty="0"/>
              <a:t>rely on Water Quality Standards (WQS) to define the water quality goal that needs to be achieved.</a:t>
            </a:r>
            <a:r>
              <a:rPr lang="en-US" baseline="0" dirty="0"/>
              <a:t>  </a:t>
            </a:r>
            <a:r>
              <a:rPr lang="en-US" dirty="0"/>
              <a:t>WQS</a:t>
            </a:r>
            <a:r>
              <a:rPr lang="en-US" baseline="0" dirty="0"/>
              <a:t> is the base or “target” for the implementation programs, which is why it is at the center of the wheel. </a:t>
            </a:r>
          </a:p>
          <a:p>
            <a:pPr eaLnBrk="1" hangingPunct="1"/>
            <a:endParaRPr lang="en-US" baseline="0" dirty="0"/>
          </a:p>
          <a:p>
            <a:pPr eaLnBrk="1" hangingPunct="1"/>
            <a:r>
              <a:rPr lang="en-US" baseline="0" dirty="0"/>
              <a:t>The water quality-based approach emphasizes the overall quality of water within a water body and provides an mechanism through which the amount of pollution entering a water body is controlled based on the intrinsic conditions of that body and the standards set to protect it.  </a:t>
            </a:r>
          </a:p>
          <a:p>
            <a:pPr eaLnBrk="1" hangingPunct="1"/>
            <a:endParaRPr lang="en-US" baseline="0" dirty="0"/>
          </a:p>
          <a:p>
            <a:pPr eaLnBrk="1" hangingPunct="1"/>
            <a:r>
              <a:rPr lang="en-US" sz="1200" baseline="0" dirty="0"/>
              <a:t>The Water Quality Based approach is a cyclic process which starts at the center with establishing water quality standards and then either goes to “conduct monitoring and assessment” or “write permits.” For example, if you start with “write permits” at the 7pm wedge, which are written to comply with the underlying WQS, then the state or authorized tribe will monitor the effluent to see if it is meeting its permit limits and monitor the ambient water to track the water body’s health.  Based on how these assessments compare to the water quality standards (the water quality goal of the water body), a waterbody may be listed as impaired.  If a water is listed as impaired, it is then slated to receive a Total Maximum Daily Load (or TMDL). That TMDL is implemented through integration into permits, and the cycle begins over again.</a:t>
            </a:r>
          </a:p>
          <a:p>
            <a:pPr eaLnBrk="1" hangingPunct="1"/>
            <a:endParaRPr lang="en-US" sz="1200" baseline="0" dirty="0"/>
          </a:p>
          <a:p>
            <a:pPr defTabSz="949478" fontAlgn="base">
              <a:spcBef>
                <a:spcPct val="30000"/>
              </a:spcBef>
              <a:spcAft>
                <a:spcPct val="0"/>
              </a:spcAft>
              <a:defRPr/>
            </a:pPr>
            <a:r>
              <a:rPr lang="en-US" sz="1200" dirty="0"/>
              <a:t>Beyond public involvement in the development of water quality standards, the implementation of water quality standards also provides opportunities for meaningful community engagement at the tribal, state, and local levels. The arrows on the outside of the “pie slices” in the diagram refer to this. For instance, the community surrounding a water body can monitor the water quality and provide data and information to their tribe.</a:t>
            </a:r>
          </a:p>
          <a:p>
            <a:pPr defTabSz="949478" fontAlgn="base">
              <a:spcBef>
                <a:spcPct val="30000"/>
              </a:spcBef>
              <a:spcAft>
                <a:spcPct val="0"/>
              </a:spcAft>
              <a:defRPr/>
            </a:pPr>
            <a:endParaRPr lang="en-US" sz="1200" dirty="0"/>
          </a:p>
          <a:p>
            <a:pPr defTabSz="949478" fontAlgn="base">
              <a:spcBef>
                <a:spcPct val="30000"/>
              </a:spcBef>
              <a:spcAft>
                <a:spcPct val="0"/>
              </a:spcAft>
              <a:defRPr/>
            </a:pPr>
            <a:r>
              <a:rPr lang="en-US" sz="1200" dirty="0"/>
              <a:t>I hope that you now have a good sense for what WQS are, how they are implemented, and the roles of various entities in WQS.</a:t>
            </a:r>
            <a:endParaRPr lang="en-US" dirty="0"/>
          </a:p>
        </p:txBody>
      </p:sp>
      <p:sp>
        <p:nvSpPr>
          <p:cNvPr id="2" name="Header Placeholder 1"/>
          <p:cNvSpPr>
            <a:spLocks noGrp="1"/>
          </p:cNvSpPr>
          <p:nvPr>
            <p:ph type="hdr" sz="quarter" idx="10"/>
          </p:nvPr>
        </p:nvSpPr>
        <p:spPr/>
        <p:txBody>
          <a:bodyPr/>
          <a:lstStyle/>
          <a:p>
            <a:pPr>
              <a:defRPr/>
            </a:pPr>
            <a:r>
              <a:rPr lang="en-US">
                <a:solidFill>
                  <a:srgbClr val="000000"/>
                </a:solidFill>
              </a:rPr>
              <a:t>WQSA May 2016</a:t>
            </a:r>
            <a:endParaRPr lang="en-US" dirty="0">
              <a:solidFill>
                <a:srgbClr val="000000"/>
              </a:solidFill>
            </a:endParaRPr>
          </a:p>
        </p:txBody>
      </p:sp>
      <p:sp>
        <p:nvSpPr>
          <p:cNvPr id="8" name="Footer Placeholder 7"/>
          <p:cNvSpPr>
            <a:spLocks noGrp="1"/>
          </p:cNvSpPr>
          <p:nvPr>
            <p:ph type="ftr" sz="quarter" idx="12"/>
          </p:nvPr>
        </p:nvSpPr>
        <p:spPr/>
        <p:txBody>
          <a:bodyPr/>
          <a:lstStyle/>
          <a:p>
            <a:pPr>
              <a:defRPr/>
            </a:pPr>
            <a:r>
              <a:rPr lang="en-US" dirty="0">
                <a:solidFill>
                  <a:srgbClr val="000000"/>
                </a:solidFill>
              </a:rPr>
              <a:t>Overview </a:t>
            </a: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p:txBody>
      </p:sp>
    </p:spTree>
    <p:extLst>
      <p:ext uri="{BB962C8B-B14F-4D97-AF65-F5344CB8AC3E}">
        <p14:creationId xmlns:p14="http://schemas.microsoft.com/office/powerpoint/2010/main" val="13742863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 I will now take questions.</a:t>
            </a:r>
          </a:p>
        </p:txBody>
      </p:sp>
      <p:sp>
        <p:nvSpPr>
          <p:cNvPr id="4" name="Slide Number Placeholder 3"/>
          <p:cNvSpPr>
            <a:spLocks noGrp="1"/>
          </p:cNvSpPr>
          <p:nvPr>
            <p:ph type="sldNum" sz="quarter" idx="5"/>
          </p:nvPr>
        </p:nvSpPr>
        <p:spPr/>
        <p:txBody>
          <a:bodyPr/>
          <a:lstStyle/>
          <a:p>
            <a:fld id="{EA4393B9-4AFC-4344-9060-051C38BBC77E}" type="slidenum">
              <a:rPr lang="en-US" smtClean="0"/>
              <a:t>75</a:t>
            </a:fld>
            <a:endParaRPr lang="en-US"/>
          </a:p>
        </p:txBody>
      </p:sp>
    </p:spTree>
    <p:extLst>
      <p:ext uri="{BB962C8B-B14F-4D97-AF65-F5344CB8AC3E}">
        <p14:creationId xmlns:p14="http://schemas.microsoft.com/office/powerpoint/2010/main" val="49392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1774" eaLnBrk="0" fontAlgn="base" hangingPunct="0">
              <a:spcBef>
                <a:spcPct val="30000"/>
              </a:spcBef>
              <a:spcAft>
                <a:spcPct val="0"/>
              </a:spcAft>
              <a:defRPr/>
            </a:pPr>
            <a:r>
              <a:rPr lang="en-US" sz="1200" dirty="0"/>
              <a:t>In less than 50 years, the CWA has had a big impact on improving and protecting our nation’s water quality,</a:t>
            </a:r>
            <a:r>
              <a:rPr lang="en-US" sz="1200" baseline="0" dirty="0"/>
              <a:t> but p</a:t>
            </a:r>
            <a:r>
              <a:rPr lang="en-US" sz="1200" dirty="0"/>
              <a:t>eople may not be aware of how big its impact has been.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may be familiar with the Cuyahoga River, "the river that caught fire", located in Northeast Ohio. At one time, the Cuyahoga River was one of the most polluted rivers in the United States, and the reach from Akron to Cleveland was completely devoid of fish.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least 13 fires were reported on the Cuyahoga River, the first occurring in 1868, and the largest in 1952, which burned for three days and was reported to cause over 1.5 million dollars in damage. Then, in 1969, a river fire captured the attention of Time Magazine, which described the Cuyahoga as the river that "oozes rather than flows". The impairment of this river helped to spur the environmental movement in the late 1960s, and is one of the reasons why we have the CWA, which is intended to help prevent the impairment of our waters.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picture on the right shows the Cuyahoga today. What happened between the days when the river was burning and oozing and now? Well, several things - the CWA and EPA regulations implementing the Act were put into place, the federal EPA and the Ohio EPA were created. All of these, along with public involvement, brought a lot more attention to the sources of pollution to the river, and work began to remedy the problems.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river today still faces environmental challenges, but it has been restored in many respects, it flows again, doesn’t catch fire, contains fish and other aquatic life, and attracts kayakers.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While this is an extreme case showing the benefits of the Clean Water Act, the Act and its implementing regulations can still have an effect in today’s waters. For example, having tribal water quality standards as part of tribal laws gives greater control in determining how waters are protected and in defining the goals for restoration of degraded waters. </a:t>
            </a:r>
            <a:r>
              <a:rPr lang="en-US" sz="1200" i="0" dirty="0"/>
              <a:t>Water quality standards also are important in overall efforts to prevent or minimize communities’ exposure to pollutants and harmful substances. Because water quality standards set the foundation for what level of water quality must be met by other CWA programs, they provide particular opportunities for ensuring water quality protection in areas used by sensitive and environmentally overburdened populations.</a:t>
            </a:r>
            <a:endParaRPr lang="en-US" sz="1200" dirty="0"/>
          </a:p>
        </p:txBody>
      </p:sp>
      <p:sp>
        <p:nvSpPr>
          <p:cNvPr id="4" name="Header Placeholder 3"/>
          <p:cNvSpPr>
            <a:spLocks noGrp="1"/>
          </p:cNvSpPr>
          <p:nvPr>
            <p:ph type="hdr" sz="quarter" idx="10"/>
          </p:nvPr>
        </p:nvSpPr>
        <p:spPr/>
        <p:txBody>
          <a:bodyPr/>
          <a:lstStyle/>
          <a:p>
            <a:pPr>
              <a:defRPr/>
            </a:pPr>
            <a:r>
              <a:rPr lang="en-US">
                <a:solidFill>
                  <a:prstClr val="black"/>
                </a:solidFill>
              </a:rPr>
              <a:t>WQSA May 2016</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Overview</a:t>
            </a:r>
          </a:p>
          <a:p>
            <a:pPr>
              <a:defRPr/>
            </a:pPr>
            <a:endParaRPr lang="en-US">
              <a:solidFill>
                <a:prstClr val="black"/>
              </a:solidFill>
            </a:endParaRPr>
          </a:p>
          <a:p>
            <a:pPr>
              <a:defRPr/>
            </a:pPr>
            <a:endParaRPr lang="en-US">
              <a:solidFill>
                <a:prstClr val="black"/>
              </a:solidFill>
            </a:endParaRPr>
          </a:p>
          <a:p>
            <a:pPr>
              <a:defRPr/>
            </a:pPr>
            <a:r>
              <a:rPr lang="en-US">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4089321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pitchFamily="18" charset="0"/>
              </a:rPr>
              <a:t>We will now talk about the basic legal framework of how the Clean Water Act gets implemented through EPA programs, specifically the WQS regulation.  What people may not know is that the passing of a law like the Clean Water Act is just the beginning of addressing problems like water pollution from the federal level.</a:t>
            </a:r>
          </a:p>
        </p:txBody>
      </p:sp>
      <p:sp>
        <p:nvSpPr>
          <p:cNvPr id="4" name="Slide Number Placeholder 3"/>
          <p:cNvSpPr>
            <a:spLocks noGrp="1"/>
          </p:cNvSpPr>
          <p:nvPr>
            <p:ph type="sldNum" sz="quarter" idx="5"/>
          </p:nvPr>
        </p:nvSpPr>
        <p:spPr/>
        <p:txBody>
          <a:bodyPr/>
          <a:lstStyle/>
          <a:p>
            <a:fld id="{EA4393B9-4AFC-4344-9060-051C38BBC77E}" type="slidenum">
              <a:rPr lang="en-US" smtClean="0"/>
              <a:t>9</a:t>
            </a:fld>
            <a:endParaRPr lang="en-US"/>
          </a:p>
        </p:txBody>
      </p:sp>
    </p:spTree>
    <p:extLst>
      <p:ext uri="{BB962C8B-B14F-4D97-AF65-F5344CB8AC3E}">
        <p14:creationId xmlns:p14="http://schemas.microsoft.com/office/powerpoint/2010/main" val="1902604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A482E55-83A8-40E9-B2C6-86616B083390}" type="datetime1">
              <a:rPr lang="en-US" smtClean="0"/>
              <a:t>2/1/2021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January 2020</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9747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2932B7-B097-44A0-A4D4-37413F957BA6}" type="datetime1">
              <a:rPr lang="en-US" smtClean="0"/>
              <a:t>2/1/2021</a:t>
            </a:fld>
            <a:endParaRPr lang="en-US" dirty="0"/>
          </a:p>
        </p:txBody>
      </p:sp>
      <p:sp>
        <p:nvSpPr>
          <p:cNvPr id="5" name="Footer Placeholder 4"/>
          <p:cNvSpPr>
            <a:spLocks noGrp="1"/>
          </p:cNvSpPr>
          <p:nvPr>
            <p:ph type="ftr" sz="quarter" idx="11"/>
          </p:nvPr>
        </p:nvSpPr>
        <p:spPr/>
        <p:txBody>
          <a:bodyPr/>
          <a:lstStyle/>
          <a:p>
            <a:r>
              <a:rPr lang="en-US"/>
              <a:t>January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780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7A62631-F81D-4FA3-8119-EF9F66A2E371}" type="datetime1">
              <a:rPr lang="en-US" smtClean="0"/>
              <a:t>2/1/2021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January 2020</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061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4B050-E5D2-4735-B11C-4BA7DBF9FF6A}" type="datetime1">
              <a:rPr lang="en-US" smtClean="0"/>
              <a:t>2/1/2021</a:t>
            </a:fld>
            <a:endParaRPr lang="en-US" dirty="0"/>
          </a:p>
        </p:txBody>
      </p:sp>
      <p:sp>
        <p:nvSpPr>
          <p:cNvPr id="5" name="Footer Placeholder 4"/>
          <p:cNvSpPr>
            <a:spLocks noGrp="1"/>
          </p:cNvSpPr>
          <p:nvPr>
            <p:ph type="ftr" sz="quarter" idx="11"/>
          </p:nvPr>
        </p:nvSpPr>
        <p:spPr/>
        <p:txBody>
          <a:bodyPr/>
          <a:lstStyle/>
          <a:p>
            <a:r>
              <a:rPr lang="en-US"/>
              <a:t>January 2020</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2758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2C7C3C4-7BCF-4E64-830B-FC7B1917E668}" type="datetime1">
              <a:rPr lang="en-US" smtClean="0"/>
              <a:t>2/1/2021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January 2020</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37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FED209-72D2-4CAE-85E1-6AC53B4482C6}" type="datetime1">
              <a:rPr lang="en-US" smtClean="0"/>
              <a:t>2/1/2021</a:t>
            </a:fld>
            <a:endParaRPr lang="en-US" dirty="0"/>
          </a:p>
        </p:txBody>
      </p:sp>
      <p:sp>
        <p:nvSpPr>
          <p:cNvPr id="6" name="Footer Placeholder 5"/>
          <p:cNvSpPr>
            <a:spLocks noGrp="1"/>
          </p:cNvSpPr>
          <p:nvPr>
            <p:ph type="ftr" sz="quarter" idx="11"/>
          </p:nvPr>
        </p:nvSpPr>
        <p:spPr/>
        <p:txBody>
          <a:bodyPr/>
          <a:lstStyle/>
          <a:p>
            <a:r>
              <a:rPr lang="en-US"/>
              <a:t>January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258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61D4A-B344-4E51-BCED-333DA51C42EA}" type="datetime1">
              <a:rPr lang="en-US" smtClean="0"/>
              <a:t>2/1/2021</a:t>
            </a:fld>
            <a:endParaRPr lang="en-US" dirty="0"/>
          </a:p>
        </p:txBody>
      </p:sp>
      <p:sp>
        <p:nvSpPr>
          <p:cNvPr id="8" name="Footer Placeholder 7"/>
          <p:cNvSpPr>
            <a:spLocks noGrp="1"/>
          </p:cNvSpPr>
          <p:nvPr>
            <p:ph type="ftr" sz="quarter" idx="11"/>
          </p:nvPr>
        </p:nvSpPr>
        <p:spPr/>
        <p:txBody>
          <a:bodyPr/>
          <a:lstStyle/>
          <a:p>
            <a:r>
              <a:rPr lang="en-US"/>
              <a:t>January 2020</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3801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A74A8B-0E9A-4B6E-965E-2A85ED33860E}" type="datetime1">
              <a:rPr lang="en-US" smtClean="0"/>
              <a:t>2/1/2021</a:t>
            </a:fld>
            <a:endParaRPr lang="en-US" dirty="0"/>
          </a:p>
        </p:txBody>
      </p:sp>
      <p:sp>
        <p:nvSpPr>
          <p:cNvPr id="4" name="Footer Placeholder 3"/>
          <p:cNvSpPr>
            <a:spLocks noGrp="1"/>
          </p:cNvSpPr>
          <p:nvPr>
            <p:ph type="ftr" sz="quarter" idx="11"/>
          </p:nvPr>
        </p:nvSpPr>
        <p:spPr/>
        <p:txBody>
          <a:bodyPr/>
          <a:lstStyle/>
          <a:p>
            <a:r>
              <a:rPr lang="en-US"/>
              <a:t>January 2020</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741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2791F-1FCA-45D0-9B12-C831F1AD8010}" type="datetime1">
              <a:rPr lang="en-US" smtClean="0"/>
              <a:t>2/1/2021</a:t>
            </a:fld>
            <a:endParaRPr lang="en-US" dirty="0"/>
          </a:p>
        </p:txBody>
      </p:sp>
      <p:sp>
        <p:nvSpPr>
          <p:cNvPr id="3" name="Footer Placeholder 2"/>
          <p:cNvSpPr>
            <a:spLocks noGrp="1"/>
          </p:cNvSpPr>
          <p:nvPr>
            <p:ph type="ftr" sz="quarter" idx="11"/>
          </p:nvPr>
        </p:nvSpPr>
        <p:spPr/>
        <p:txBody>
          <a:bodyPr/>
          <a:lstStyle/>
          <a:p>
            <a:r>
              <a:rPr lang="en-US"/>
              <a:t>January 2020</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263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1D47CDB-6D20-4843-8B63-41F76BFBD8FB}" type="datetime1">
              <a:rPr lang="en-US" smtClean="0"/>
              <a:t>2/1/2021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January 2020</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929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2E4A59-4EF2-4B5C-AD61-45A12968E51E}" type="datetime1">
              <a:rPr lang="en-US" smtClean="0"/>
              <a:t>2/1/2021</a:t>
            </a:fld>
            <a:endParaRPr lang="en-US" dirty="0"/>
          </a:p>
        </p:txBody>
      </p:sp>
      <p:sp>
        <p:nvSpPr>
          <p:cNvPr id="6" name="Footer Placeholder 5"/>
          <p:cNvSpPr>
            <a:spLocks noGrp="1"/>
          </p:cNvSpPr>
          <p:nvPr>
            <p:ph type="ftr" sz="quarter" idx="11"/>
          </p:nvPr>
        </p:nvSpPr>
        <p:spPr/>
        <p:txBody>
          <a:bodyPr/>
          <a:lstStyle/>
          <a:p>
            <a:r>
              <a:rPr lang="en-US"/>
              <a:t>January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769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70874DA-1524-4A2B-86A4-DD6EE830AEB2}" type="datetime1">
              <a:rPr lang="en-US" smtClean="0"/>
              <a:t>2/1/2021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January 2020</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047714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pa.gov/wotus-rul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en.wikipedia.org/wiki/Snow_remova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Discharge_pipe_feeding_water_into_the_River_E_-_geograph.org.uk_-_588708.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0.jpg"/><Relationship Id="rId7" Type="http://schemas.openxmlformats.org/officeDocument/2006/relationships/hyperlink" Target="http://www.publicdomainpictures.net/view-image.php?image=9405&amp;picture=pair-of-swimming-mallard-ducks&amp;large=1" TargetMode="External"/><Relationship Id="rId12" Type="http://schemas.openxmlformats.org/officeDocument/2006/relationships/hyperlink" Target="https://creativecommons.org/licenses/by-nc-nd/3.0/"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1.jpg"/><Relationship Id="rId11" Type="http://schemas.openxmlformats.org/officeDocument/2006/relationships/hyperlink" Target="https://edithmg.wordpress.com/" TargetMode="External"/><Relationship Id="rId5" Type="http://schemas.openxmlformats.org/officeDocument/2006/relationships/hyperlink" Target="https://creativecommons.org/licenses/by-sa/3.0/" TargetMode="External"/><Relationship Id="rId10" Type="http://schemas.openxmlformats.org/officeDocument/2006/relationships/image" Target="../media/image13.jpg"/><Relationship Id="rId4" Type="http://schemas.openxmlformats.org/officeDocument/2006/relationships/hyperlink" Target="https://en.wikipedia.org/wiki/Aquatic_Garter_Snake" TargetMode="External"/><Relationship Id="rId9" Type="http://schemas.openxmlformats.org/officeDocument/2006/relationships/hyperlink" Target="http://commons.wikimedia.org/wiki/File:Boating_on_the_lake_(5888439766).jp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epa.gov/wqs-tech/water-quality-standards-variance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epa.gov/wqs-tech/water-quality-standards-tools-tribe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3.jpg"/><Relationship Id="rId7" Type="http://schemas.openxmlformats.org/officeDocument/2006/relationships/hyperlink" Target="http://englishedrissis.blogspot.com/2011/04/world-book-day.html"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s://creativecommons.org/licenses/by-nc/3.0/" TargetMode="External"/><Relationship Id="rId10" Type="http://schemas.openxmlformats.org/officeDocument/2006/relationships/hyperlink" Target="https://creativecommons.org/licenses/by-sa/3.0/" TargetMode="External"/><Relationship Id="rId4" Type="http://schemas.openxmlformats.org/officeDocument/2006/relationships/hyperlink" Target="http://www.ministrybestpractices.com/2013/06/do-you-have-90-day-plan-to-leave-your.html" TargetMode="External"/><Relationship Id="rId9" Type="http://schemas.openxmlformats.org/officeDocument/2006/relationships/hyperlink" Target="http://www.creative-commons-images.com/clipboard/permit.html"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CD87-F4A7-4939-9193-79FB3C450CB1}"/>
              </a:ext>
            </a:extLst>
          </p:cNvPr>
          <p:cNvSpPr>
            <a:spLocks noGrp="1"/>
          </p:cNvSpPr>
          <p:nvPr>
            <p:ph type="ctrTitle"/>
          </p:nvPr>
        </p:nvSpPr>
        <p:spPr/>
        <p:txBody>
          <a:bodyPr>
            <a:normAutofit/>
          </a:bodyPr>
          <a:lstStyle/>
          <a:p>
            <a:pPr algn="ctr"/>
            <a:r>
              <a:rPr lang="en-US" sz="4000" dirty="0"/>
              <a:t>Introduction to clean water act</a:t>
            </a:r>
            <a:br>
              <a:rPr lang="en-US" sz="4000" dirty="0"/>
            </a:br>
            <a:r>
              <a:rPr lang="en-US" sz="4000" dirty="0"/>
              <a:t>Water Quality Standards for tribes	</a:t>
            </a:r>
          </a:p>
        </p:txBody>
      </p:sp>
      <p:sp>
        <p:nvSpPr>
          <p:cNvPr id="4" name="TextBox 3">
            <a:extLst>
              <a:ext uri="{FF2B5EF4-FFF2-40B4-BE49-F238E27FC236}">
                <a16:creationId xmlns:a16="http://schemas.microsoft.com/office/drawing/2014/main" id="{F51EBDDF-096D-42CF-B93A-EDE998B83B5F}"/>
              </a:ext>
            </a:extLst>
          </p:cNvPr>
          <p:cNvSpPr txBox="1"/>
          <p:nvPr/>
        </p:nvSpPr>
        <p:spPr>
          <a:xfrm>
            <a:off x="5098942" y="4804475"/>
            <a:ext cx="6475798" cy="1754326"/>
          </a:xfrm>
          <a:prstGeom prst="rect">
            <a:avLst/>
          </a:prstGeom>
          <a:noFill/>
        </p:spPr>
        <p:txBody>
          <a:bodyPr wrap="square" rtlCol="0">
            <a:spAutoFit/>
          </a:bodyPr>
          <a:lstStyle/>
          <a:p>
            <a:pPr algn="r"/>
            <a:r>
              <a:rPr lang="en-US" sz="3000" dirty="0">
                <a:solidFill>
                  <a:schemeClr val="accent2"/>
                </a:solidFill>
              </a:rPr>
              <a:t>Office of Science and Technology</a:t>
            </a:r>
          </a:p>
          <a:p>
            <a:pPr algn="r"/>
            <a:r>
              <a:rPr lang="en-US" sz="3000" dirty="0">
                <a:solidFill>
                  <a:schemeClr val="accent2"/>
                </a:solidFill>
              </a:rPr>
              <a:t>Office of Water</a:t>
            </a:r>
          </a:p>
          <a:p>
            <a:pPr algn="r"/>
            <a:r>
              <a:rPr lang="en-US" sz="3000" dirty="0">
                <a:solidFill>
                  <a:schemeClr val="accent2"/>
                </a:solidFill>
              </a:rPr>
              <a:t>U.S. EPA</a:t>
            </a:r>
          </a:p>
          <a:p>
            <a:endParaRPr lang="en-US" dirty="0"/>
          </a:p>
        </p:txBody>
      </p:sp>
    </p:spTree>
    <p:extLst>
      <p:ext uri="{BB962C8B-B14F-4D97-AF65-F5344CB8AC3E}">
        <p14:creationId xmlns:p14="http://schemas.microsoft.com/office/powerpoint/2010/main" val="237051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840603"/>
            <a:ext cx="11029616" cy="988332"/>
          </a:xfrm>
        </p:spPr>
        <p:txBody>
          <a:bodyPr>
            <a:noAutofit/>
          </a:bodyPr>
          <a:lstStyle/>
          <a:p>
            <a:r>
              <a:rPr lang="en-US" sz="4000" dirty="0"/>
              <a:t>Working Toward CWA Goals:</a:t>
            </a:r>
            <a:br>
              <a:rPr lang="en-US" sz="4000" dirty="0"/>
            </a:br>
            <a:r>
              <a:rPr lang="en-US" sz="4000" dirty="0"/>
              <a:t>It’s a Hierarchy</a:t>
            </a:r>
          </a:p>
        </p:txBody>
      </p:sp>
      <p:graphicFrame>
        <p:nvGraphicFramePr>
          <p:cNvPr id="9" name="Content Placeholder 8" descr="flow chart showing statute with picture of Congress; regulations with epa logo; and guidance and policy with picture of a stack of books&#10;">
            <a:extLst>
              <a:ext uri="{FF2B5EF4-FFF2-40B4-BE49-F238E27FC236}">
                <a16:creationId xmlns:a16="http://schemas.microsoft.com/office/drawing/2014/main" id="{00E0549E-B772-4398-9C0A-12BA122706A5}"/>
              </a:ext>
            </a:extLst>
          </p:cNvPr>
          <p:cNvGraphicFramePr>
            <a:graphicFrameLocks noGrp="1"/>
          </p:cNvGraphicFramePr>
          <p:nvPr>
            <p:ph sz="half" idx="1"/>
            <p:extLst>
              <p:ext uri="{D42A27DB-BD31-4B8C-83A1-F6EECF244321}">
                <p14:modId xmlns:p14="http://schemas.microsoft.com/office/powerpoint/2010/main" val="413450446"/>
              </p:ext>
            </p:extLst>
          </p:nvPr>
        </p:nvGraphicFramePr>
        <p:xfrm>
          <a:off x="581193" y="2044382"/>
          <a:ext cx="5388533" cy="4722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12">
            <a:extLst>
              <a:ext uri="{FF2B5EF4-FFF2-40B4-BE49-F238E27FC236}">
                <a16:creationId xmlns:a16="http://schemas.microsoft.com/office/drawing/2014/main" id="{E3956951-BF05-48CC-94AE-3A127AC4835A}"/>
              </a:ext>
            </a:extLst>
          </p:cNvPr>
          <p:cNvSpPr>
            <a:spLocks noGrp="1"/>
          </p:cNvSpPr>
          <p:nvPr>
            <p:ph sz="half" idx="2"/>
          </p:nvPr>
        </p:nvSpPr>
        <p:spPr>
          <a:xfrm>
            <a:off x="4947445" y="2475277"/>
            <a:ext cx="6534806" cy="4617674"/>
          </a:xfrm>
        </p:spPr>
        <p:txBody>
          <a:bodyPr>
            <a:normAutofit fontScale="55000" lnSpcReduction="20000"/>
          </a:bodyPr>
          <a:lstStyle/>
          <a:p>
            <a:pPr>
              <a:buClr>
                <a:srgbClr val="002060"/>
              </a:buClr>
            </a:pPr>
            <a:r>
              <a:rPr lang="en-US" sz="3400" dirty="0">
                <a:solidFill>
                  <a:schemeClr val="tx1"/>
                </a:solidFill>
              </a:rPr>
              <a:t>The Clean Water Act (CWA) is a statute.</a:t>
            </a:r>
          </a:p>
          <a:p>
            <a:pPr lvl="1">
              <a:buClr>
                <a:srgbClr val="002060"/>
              </a:buClr>
            </a:pPr>
            <a:r>
              <a:rPr lang="en-US" sz="3200" dirty="0">
                <a:solidFill>
                  <a:schemeClr val="tx1"/>
                </a:solidFill>
              </a:rPr>
              <a:t>Statutes are passed by Congress.</a:t>
            </a:r>
          </a:p>
          <a:p>
            <a:pPr lvl="1">
              <a:buClr>
                <a:srgbClr val="002060"/>
              </a:buClr>
            </a:pPr>
            <a:r>
              <a:rPr lang="en-US" sz="3200" dirty="0">
                <a:solidFill>
                  <a:schemeClr val="tx1"/>
                </a:solidFill>
              </a:rPr>
              <a:t>Statutes are laws that impose requirements or “musts.”</a:t>
            </a:r>
          </a:p>
          <a:p>
            <a:pPr marL="0" indent="0">
              <a:buClr>
                <a:srgbClr val="002060"/>
              </a:buClr>
              <a:buNone/>
            </a:pPr>
            <a:endParaRPr lang="en-US" sz="3400" dirty="0">
              <a:solidFill>
                <a:schemeClr val="tx1"/>
              </a:solidFill>
            </a:endParaRPr>
          </a:p>
          <a:p>
            <a:pPr>
              <a:buClr>
                <a:srgbClr val="0070C0"/>
              </a:buClr>
            </a:pPr>
            <a:r>
              <a:rPr lang="en-US" sz="3400" dirty="0">
                <a:solidFill>
                  <a:schemeClr val="tx1"/>
                </a:solidFill>
              </a:rPr>
              <a:t>The CWA gave EPA the authority to promulgate regulations.</a:t>
            </a:r>
          </a:p>
          <a:p>
            <a:pPr lvl="1">
              <a:buClr>
                <a:srgbClr val="0070C0"/>
              </a:buClr>
            </a:pPr>
            <a:r>
              <a:rPr lang="en-US" sz="3200" dirty="0">
                <a:solidFill>
                  <a:schemeClr val="tx1"/>
                </a:solidFill>
              </a:rPr>
              <a:t>These are substantive rules (or “musts”) to implement the statute. </a:t>
            </a:r>
          </a:p>
          <a:p>
            <a:pPr lvl="1">
              <a:buClr>
                <a:srgbClr val="0070C0"/>
              </a:buClr>
            </a:pPr>
            <a:r>
              <a:rPr lang="en-US" sz="3200" dirty="0">
                <a:solidFill>
                  <a:schemeClr val="tx1"/>
                </a:solidFill>
              </a:rPr>
              <a:t>This presentation will mention several of EPA’s regulations under the CWA, including WQS (40 CFR 131), NPDES (40 CFR 122), and TMDL (40 CFR 130.7).</a:t>
            </a:r>
          </a:p>
          <a:p>
            <a:pPr marL="324000" lvl="1" indent="0">
              <a:buClr>
                <a:srgbClr val="0070C0"/>
              </a:buClr>
              <a:buNone/>
            </a:pPr>
            <a:endParaRPr lang="en-US" sz="3400" dirty="0">
              <a:solidFill>
                <a:schemeClr val="tx1"/>
              </a:solidFill>
            </a:endParaRPr>
          </a:p>
          <a:p>
            <a:pPr>
              <a:buClr>
                <a:srgbClr val="00B0F0"/>
              </a:buClr>
            </a:pPr>
            <a:r>
              <a:rPr lang="en-US" sz="3400" dirty="0">
                <a:solidFill>
                  <a:schemeClr val="tx1"/>
                </a:solidFill>
              </a:rPr>
              <a:t>EPA publishes guidance to assist states and authorized tribes</a:t>
            </a:r>
          </a:p>
          <a:p>
            <a:pPr lvl="1">
              <a:buClr>
                <a:srgbClr val="00B0F0"/>
              </a:buClr>
            </a:pPr>
            <a:r>
              <a:rPr lang="en-US" sz="3000" dirty="0">
                <a:solidFill>
                  <a:schemeClr val="tx1"/>
                </a:solidFill>
              </a:rPr>
              <a:t>Guidance does not have the force of law.</a:t>
            </a:r>
            <a:endParaRPr lang="en-US" dirty="0">
              <a:solidFill>
                <a:schemeClr val="tx1"/>
              </a:solidFill>
            </a:endParaRPr>
          </a:p>
          <a:p>
            <a:pPr>
              <a:buClr>
                <a:srgbClr val="002060"/>
              </a:buClr>
            </a:pPr>
            <a:endParaRPr lang="en-US" dirty="0">
              <a:solidFill>
                <a:schemeClr val="tx1"/>
              </a:solidFill>
            </a:endParaRPr>
          </a:p>
          <a:p>
            <a:pPr>
              <a:buClr>
                <a:srgbClr val="002060"/>
              </a:buClr>
            </a:pPr>
            <a:endParaRPr lang="en-US" dirty="0">
              <a:solidFill>
                <a:schemeClr val="tx1"/>
              </a:solidFill>
            </a:endParaRPr>
          </a:p>
          <a:p>
            <a:pPr>
              <a:buClr>
                <a:srgbClr val="002060"/>
              </a:buClr>
            </a:pPr>
            <a:endParaRPr lang="en-US" dirty="0">
              <a:solidFill>
                <a:schemeClr val="tx1"/>
              </a:solidFill>
            </a:endParaRPr>
          </a:p>
        </p:txBody>
      </p:sp>
      <p:sp>
        <p:nvSpPr>
          <p:cNvPr id="3" name="Footer Placeholder 2">
            <a:extLst>
              <a:ext uri="{FF2B5EF4-FFF2-40B4-BE49-F238E27FC236}">
                <a16:creationId xmlns:a16="http://schemas.microsoft.com/office/drawing/2014/main" id="{1F59F307-4251-44A4-A200-EBC3B6928255}"/>
              </a:ext>
            </a:extLst>
          </p:cNvPr>
          <p:cNvSpPr>
            <a:spLocks noGrp="1"/>
          </p:cNvSpPr>
          <p:nvPr>
            <p:ph type="ftr" sz="quarter" idx="11"/>
          </p:nvPr>
        </p:nvSpPr>
        <p:spPr>
          <a:xfrm>
            <a:off x="0" y="6492875"/>
            <a:ext cx="6917210" cy="365125"/>
          </a:xfrm>
        </p:spPr>
        <p:txBody>
          <a:bodyPr/>
          <a:lstStyle/>
          <a:p>
            <a:r>
              <a:rPr lang="en-US" dirty="0" err="1"/>
              <a:t>february</a:t>
            </a:r>
            <a:r>
              <a:rPr lang="en-US" dirty="0"/>
              <a:t> 2020</a:t>
            </a:r>
          </a:p>
        </p:txBody>
      </p:sp>
      <p:sp>
        <p:nvSpPr>
          <p:cNvPr id="4" name="Slide Number Placeholder 3">
            <a:extLst>
              <a:ext uri="{FF2B5EF4-FFF2-40B4-BE49-F238E27FC236}">
                <a16:creationId xmlns:a16="http://schemas.microsoft.com/office/drawing/2014/main" id="{881E43CD-416C-46DE-A164-3A93335241D9}"/>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9909395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rmAutofit/>
          </a:bodyPr>
          <a:lstStyle/>
          <a:p>
            <a:r>
              <a:rPr lang="en-US" sz="4000" dirty="0"/>
              <a:t>Law: Clean Water act</a:t>
            </a:r>
          </a:p>
        </p:txBody>
      </p:sp>
      <p:sp>
        <p:nvSpPr>
          <p:cNvPr id="17413" name="Rectangle 3"/>
          <p:cNvSpPr>
            <a:spLocks noGrp="1" noChangeArrowheads="1"/>
          </p:cNvSpPr>
          <p:nvPr>
            <p:ph idx="1"/>
          </p:nvPr>
        </p:nvSpPr>
        <p:spPr>
          <a:xfrm>
            <a:off x="440514" y="2023899"/>
            <a:ext cx="10831223" cy="3145978"/>
          </a:xfrm>
        </p:spPr>
        <p:txBody>
          <a:bodyPr>
            <a:noAutofit/>
          </a:bodyPr>
          <a:lstStyle/>
          <a:p>
            <a:pPr>
              <a:buNone/>
            </a:pPr>
            <a:endParaRPr lang="en-US" sz="2500" dirty="0">
              <a:solidFill>
                <a:schemeClr val="tx1"/>
              </a:solidFill>
            </a:endParaRPr>
          </a:p>
          <a:p>
            <a:pPr>
              <a:lnSpc>
                <a:spcPct val="105000"/>
              </a:lnSpc>
            </a:pPr>
            <a:r>
              <a:rPr lang="en-US" sz="2500" u="sng" dirty="0">
                <a:solidFill>
                  <a:schemeClr val="tx1"/>
                </a:solidFill>
              </a:rPr>
              <a:t>Objective:</a:t>
            </a:r>
            <a:r>
              <a:rPr lang="en-US" sz="2500" dirty="0">
                <a:solidFill>
                  <a:schemeClr val="tx1"/>
                </a:solidFill>
              </a:rPr>
              <a:t> “restore and maintain the chemical, physical and biological integrity of the Nation’s waters.” (CWA 101(a))</a:t>
            </a:r>
          </a:p>
          <a:p>
            <a:endParaRPr lang="en-US" sz="2500" dirty="0">
              <a:solidFill>
                <a:schemeClr val="tx1"/>
              </a:solidFill>
            </a:endParaRPr>
          </a:p>
          <a:p>
            <a:pPr>
              <a:lnSpc>
                <a:spcPct val="105000"/>
              </a:lnSpc>
            </a:pPr>
            <a:r>
              <a:rPr lang="en-US" sz="2500" u="sng" dirty="0">
                <a:solidFill>
                  <a:schemeClr val="tx1"/>
                </a:solidFill>
              </a:rPr>
              <a:t>Interim goal:</a:t>
            </a:r>
            <a:r>
              <a:rPr lang="en-US" sz="2500" dirty="0">
                <a:solidFill>
                  <a:schemeClr val="tx1"/>
                </a:solidFill>
              </a:rPr>
              <a:t> “wherever attainable…water quality which provides for the protection and propagation of fish, shellfish and wildlife and provides for recreation in and on the water.” (CWA 101(a)(2))</a:t>
            </a:r>
          </a:p>
        </p:txBody>
      </p:sp>
      <p:sp>
        <p:nvSpPr>
          <p:cNvPr id="2" name="Footer Placeholder 1">
            <a:extLst>
              <a:ext uri="{FF2B5EF4-FFF2-40B4-BE49-F238E27FC236}">
                <a16:creationId xmlns:a16="http://schemas.microsoft.com/office/drawing/2014/main" id="{786EDF2E-054A-4639-B39F-C220E49FDCDE}"/>
              </a:ext>
            </a:extLst>
          </p:cNvPr>
          <p:cNvSpPr>
            <a:spLocks noGrp="1"/>
          </p:cNvSpPr>
          <p:nvPr>
            <p:ph type="ftr" sz="quarter" idx="11"/>
          </p:nvPr>
        </p:nvSpPr>
        <p:spPr>
          <a:xfrm>
            <a:off x="141577" y="6306332"/>
            <a:ext cx="6917210" cy="365125"/>
          </a:xfrm>
        </p:spPr>
        <p:txBody>
          <a:bodyPr/>
          <a:lstStyle/>
          <a:p>
            <a:r>
              <a:rPr lang="en-US" dirty="0" err="1"/>
              <a:t>february</a:t>
            </a:r>
            <a:r>
              <a:rPr lang="en-US" dirty="0"/>
              <a:t> 2020</a:t>
            </a:r>
          </a:p>
        </p:txBody>
      </p:sp>
      <p:sp>
        <p:nvSpPr>
          <p:cNvPr id="3" name="Slide Number Placeholder 2">
            <a:extLst>
              <a:ext uri="{FF2B5EF4-FFF2-40B4-BE49-F238E27FC236}">
                <a16:creationId xmlns:a16="http://schemas.microsoft.com/office/drawing/2014/main" id="{B6786BE6-5AA9-4BFC-94DD-B8D77533AB17}"/>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2407869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487615" y="845128"/>
            <a:ext cx="10504639" cy="990600"/>
          </a:xfrm>
        </p:spPr>
        <p:txBody>
          <a:bodyPr>
            <a:noAutofit/>
          </a:bodyPr>
          <a:lstStyle/>
          <a:p>
            <a:r>
              <a:rPr lang="en-US" sz="4000" dirty="0"/>
              <a:t>waters under </a:t>
            </a:r>
            <a:r>
              <a:rPr lang="en-US" sz="4000" dirty="0" err="1"/>
              <a:t>cwa</a:t>
            </a:r>
            <a:r>
              <a:rPr lang="en-US" sz="4000" dirty="0"/>
              <a:t> jurisdiction</a:t>
            </a:r>
          </a:p>
        </p:txBody>
      </p:sp>
      <p:sp>
        <p:nvSpPr>
          <p:cNvPr id="44037" name="Rectangle 3"/>
          <p:cNvSpPr>
            <a:spLocks noGrp="1" noChangeArrowheads="1"/>
          </p:cNvSpPr>
          <p:nvPr>
            <p:ph idx="1"/>
          </p:nvPr>
        </p:nvSpPr>
        <p:spPr>
          <a:xfrm>
            <a:off x="351428" y="2044430"/>
            <a:ext cx="10777014" cy="4343400"/>
          </a:xfrm>
        </p:spPr>
        <p:txBody>
          <a:bodyPr>
            <a:normAutofit fontScale="70000" lnSpcReduction="20000"/>
          </a:bodyPr>
          <a:lstStyle/>
          <a:p>
            <a:pPr>
              <a:lnSpc>
                <a:spcPct val="90000"/>
              </a:lnSpc>
              <a:buNone/>
            </a:pPr>
            <a:r>
              <a:rPr lang="en-US" sz="2900" dirty="0">
                <a:solidFill>
                  <a:schemeClr val="tx1"/>
                </a:solidFill>
                <a:hlinkClick r:id="rId3">
                  <a:extLst>
                    <a:ext uri="{A12FA001-AC4F-418D-AE19-62706E023703}">
                      <ahyp:hlinkClr xmlns:ahyp="http://schemas.microsoft.com/office/drawing/2018/hyperlinkcolor" val="tx"/>
                    </a:ext>
                  </a:extLst>
                </a:hlinkClick>
              </a:rPr>
              <a:t>“Waters of the United States” (WOTUS</a:t>
            </a:r>
            <a:r>
              <a:rPr lang="en-US" sz="2500" dirty="0">
                <a:solidFill>
                  <a:schemeClr val="tx1"/>
                </a:solidFill>
                <a:hlinkClick r:id="rId3">
                  <a:extLst>
                    <a:ext uri="{A12FA001-AC4F-418D-AE19-62706E023703}">
                      <ahyp:hlinkClr xmlns:ahyp="http://schemas.microsoft.com/office/drawing/2018/hyperlinkcolor" val="tx"/>
                    </a:ext>
                  </a:extLst>
                </a:hlinkClick>
              </a:rPr>
              <a:t>)</a:t>
            </a:r>
            <a:endParaRPr lang="en-US" sz="2500" dirty="0">
              <a:solidFill>
                <a:schemeClr val="tx1"/>
              </a:solidFill>
            </a:endParaRPr>
          </a:p>
          <a:p>
            <a:pPr>
              <a:lnSpc>
                <a:spcPct val="90000"/>
              </a:lnSpc>
              <a:buNone/>
            </a:pPr>
            <a:r>
              <a:rPr lang="en-US" sz="3600" dirty="0">
                <a:solidFill>
                  <a:schemeClr val="tx1"/>
                </a:solidFill>
              </a:rPr>
              <a:t>The U.S. EPA and the Army recently signed the Navigable Waters Protection Rule, which when effective will define WOTUS as:</a:t>
            </a:r>
          </a:p>
          <a:p>
            <a:pPr lvl="0"/>
            <a:r>
              <a:rPr lang="en-US" sz="2800" dirty="0">
                <a:solidFill>
                  <a:schemeClr val="tx1"/>
                </a:solidFill>
              </a:rPr>
              <a:t>The territorial seas and traditional navigable waters,</a:t>
            </a:r>
          </a:p>
          <a:p>
            <a:pPr lvl="0"/>
            <a:r>
              <a:rPr lang="en-US" sz="2800" dirty="0">
                <a:solidFill>
                  <a:schemeClr val="tx1"/>
                </a:solidFill>
              </a:rPr>
              <a:t>Perennial and intermittent tributaries to those waters,</a:t>
            </a:r>
          </a:p>
          <a:p>
            <a:pPr lvl="0"/>
            <a:r>
              <a:rPr lang="en-US" sz="2800" dirty="0">
                <a:solidFill>
                  <a:schemeClr val="tx1"/>
                </a:solidFill>
              </a:rPr>
              <a:t>Certain lakes, ponds, and impoundments, and</a:t>
            </a:r>
          </a:p>
          <a:p>
            <a:pPr lvl="0"/>
            <a:r>
              <a:rPr lang="en-US" sz="2800" dirty="0">
                <a:solidFill>
                  <a:schemeClr val="tx1"/>
                </a:solidFill>
              </a:rPr>
              <a:t>Wetlands adjacent to jurisdictional waters</a:t>
            </a:r>
          </a:p>
          <a:p>
            <a:pPr lvl="0"/>
            <a:r>
              <a:rPr lang="en-US" sz="2800" dirty="0">
                <a:solidFill>
                  <a:schemeClr val="tx1"/>
                </a:solidFill>
              </a:rPr>
              <a:t>The final rule also details 12 categories of exclusions, features that are not “waters of the United States,” such as features that only contain water in direct response to rainfall (e.g., ephemeral features); groundwater; many ditches; prior converted cropland; and waste treatment systems.</a:t>
            </a:r>
          </a:p>
          <a:p>
            <a:pPr lvl="0"/>
            <a:r>
              <a:rPr lang="en-US" sz="2800" i="1" dirty="0">
                <a:solidFill>
                  <a:schemeClr val="tx1"/>
                </a:solidFill>
              </a:rPr>
              <a:t>States and tribes have discretion to adopt state/tribal rules to protect groundwater, and any non-WOTUS, if they choose. Such waters would not be regulated under the Clean Water Act.</a:t>
            </a:r>
            <a:endParaRPr lang="en-US" sz="2800" dirty="0">
              <a:solidFill>
                <a:schemeClr val="tx1"/>
              </a:solidFill>
            </a:endParaRPr>
          </a:p>
        </p:txBody>
      </p:sp>
      <p:sp>
        <p:nvSpPr>
          <p:cNvPr id="2" name="Footer Placeholder 1">
            <a:extLst>
              <a:ext uri="{FF2B5EF4-FFF2-40B4-BE49-F238E27FC236}">
                <a16:creationId xmlns:a16="http://schemas.microsoft.com/office/drawing/2014/main" id="{DAA44427-7CB9-4ACC-89B8-02C4F05E8852}"/>
              </a:ext>
            </a:extLst>
          </p:cNvPr>
          <p:cNvSpPr>
            <a:spLocks noGrp="1"/>
          </p:cNvSpPr>
          <p:nvPr>
            <p:ph type="ftr" sz="quarter" idx="11"/>
          </p:nvPr>
        </p:nvSpPr>
        <p:spPr>
          <a:xfrm>
            <a:off x="351428" y="6413969"/>
            <a:ext cx="6917210" cy="365125"/>
          </a:xfrm>
        </p:spPr>
        <p:txBody>
          <a:bodyPr/>
          <a:lstStyle/>
          <a:p>
            <a:r>
              <a:rPr lang="en-US" dirty="0" err="1"/>
              <a:t>february</a:t>
            </a:r>
            <a:r>
              <a:rPr lang="en-US" dirty="0"/>
              <a:t> 2020</a:t>
            </a:r>
          </a:p>
        </p:txBody>
      </p:sp>
      <p:sp>
        <p:nvSpPr>
          <p:cNvPr id="3" name="Slide Number Placeholder 2">
            <a:extLst>
              <a:ext uri="{FF2B5EF4-FFF2-40B4-BE49-F238E27FC236}">
                <a16:creationId xmlns:a16="http://schemas.microsoft.com/office/drawing/2014/main" id="{BE0DB41D-2D17-4CF3-9821-70398EF33848}"/>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356254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DAB4-8C6C-4784-885B-3C4E4ABB380A}"/>
              </a:ext>
            </a:extLst>
          </p:cNvPr>
          <p:cNvSpPr>
            <a:spLocks noGrp="1"/>
          </p:cNvSpPr>
          <p:nvPr>
            <p:ph type="title"/>
          </p:nvPr>
        </p:nvSpPr>
        <p:spPr>
          <a:xfrm>
            <a:off x="581192" y="707219"/>
            <a:ext cx="11029616" cy="1013800"/>
          </a:xfrm>
        </p:spPr>
        <p:txBody>
          <a:bodyPr>
            <a:normAutofit/>
          </a:bodyPr>
          <a:lstStyle/>
          <a:p>
            <a:r>
              <a:rPr lang="en-US" sz="4000" dirty="0"/>
              <a:t>KEY CWA Sections</a:t>
            </a:r>
          </a:p>
        </p:txBody>
      </p:sp>
      <p:sp>
        <p:nvSpPr>
          <p:cNvPr id="3" name="Content Placeholder 2">
            <a:extLst>
              <a:ext uri="{FF2B5EF4-FFF2-40B4-BE49-F238E27FC236}">
                <a16:creationId xmlns:a16="http://schemas.microsoft.com/office/drawing/2014/main" id="{F5C3ECDC-356E-414D-830C-CC9B2D9C448C}"/>
              </a:ext>
            </a:extLst>
          </p:cNvPr>
          <p:cNvSpPr>
            <a:spLocks noGrp="1"/>
          </p:cNvSpPr>
          <p:nvPr>
            <p:ph idx="1"/>
          </p:nvPr>
        </p:nvSpPr>
        <p:spPr>
          <a:xfrm>
            <a:off x="410781" y="1894735"/>
            <a:ext cx="11029615" cy="4426527"/>
          </a:xfrm>
        </p:spPr>
        <p:txBody>
          <a:bodyPr>
            <a:normAutofit fontScale="47500" lnSpcReduction="20000"/>
          </a:bodyPr>
          <a:lstStyle/>
          <a:p>
            <a:pPr marL="0" indent="0">
              <a:buNone/>
            </a:pPr>
            <a:r>
              <a:rPr lang="en-US" sz="4000" dirty="0">
                <a:solidFill>
                  <a:schemeClr val="tx1"/>
                </a:solidFill>
                <a:latin typeface="Gill Sans MT" panose="020B0502020104020203" pitchFamily="34" charset="0"/>
                <a:cs typeface="Helvetica" panose="020B0604020202020204" pitchFamily="34" charset="0"/>
              </a:rPr>
              <a:t>The following are key sections that outline a portion of the major implementation programs. The first number of the section indicates the title of the Act in which that section is located.</a:t>
            </a:r>
            <a:endParaRPr lang="en-US" sz="3800" dirty="0">
              <a:solidFill>
                <a:schemeClr val="tx1"/>
              </a:solidFill>
              <a:latin typeface="Gill Sans MT" panose="020B0502020104020203" pitchFamily="34" charset="0"/>
            </a:endParaRPr>
          </a:p>
          <a:p>
            <a:r>
              <a:rPr lang="en-US" sz="3800" dirty="0">
                <a:solidFill>
                  <a:schemeClr val="tx1"/>
                </a:solidFill>
                <a:latin typeface="Gill Sans MT" panose="020B0502020104020203" pitchFamily="34" charset="0"/>
              </a:rPr>
              <a:t>CWA 101 - Goals and Policy </a:t>
            </a:r>
          </a:p>
          <a:p>
            <a:r>
              <a:rPr lang="en-US" sz="3800" dirty="0">
                <a:solidFill>
                  <a:schemeClr val="tx1"/>
                </a:solidFill>
                <a:latin typeface="Gill Sans MT" panose="020B0502020104020203" pitchFamily="34" charset="0"/>
              </a:rPr>
              <a:t>CWA 301 - Technology Based Effluent Limits </a:t>
            </a:r>
          </a:p>
          <a:p>
            <a:r>
              <a:rPr lang="en-US" sz="3800" dirty="0">
                <a:solidFill>
                  <a:schemeClr val="tx1"/>
                </a:solidFill>
                <a:latin typeface="Gill Sans MT" panose="020B0502020104020203" pitchFamily="34" charset="0"/>
              </a:rPr>
              <a:t>CWA 302 - Water Quality Based Effluent Limits </a:t>
            </a:r>
          </a:p>
          <a:p>
            <a:r>
              <a:rPr lang="en-US" sz="3800" dirty="0">
                <a:solidFill>
                  <a:schemeClr val="tx1"/>
                </a:solidFill>
                <a:latin typeface="Gill Sans MT" panose="020B0502020104020203" pitchFamily="34" charset="0"/>
              </a:rPr>
              <a:t>CWA 303 - Water Quality Standards and Implementation </a:t>
            </a:r>
          </a:p>
          <a:p>
            <a:r>
              <a:rPr lang="en-US" sz="3800" dirty="0">
                <a:solidFill>
                  <a:schemeClr val="tx1"/>
                </a:solidFill>
                <a:latin typeface="Gill Sans MT" panose="020B0502020104020203" pitchFamily="34" charset="0"/>
              </a:rPr>
              <a:t>CWA </a:t>
            </a:r>
            <a:r>
              <a:rPr lang="fr-FR" sz="3800" dirty="0">
                <a:solidFill>
                  <a:schemeClr val="tx1"/>
                </a:solidFill>
                <a:latin typeface="Gill Sans MT" panose="020B0502020104020203" pitchFamily="34" charset="0"/>
              </a:rPr>
              <a:t>319 - Nonpoint Source Management </a:t>
            </a:r>
          </a:p>
          <a:p>
            <a:r>
              <a:rPr lang="en-US" sz="3800" dirty="0">
                <a:solidFill>
                  <a:schemeClr val="tx1"/>
                </a:solidFill>
                <a:latin typeface="Gill Sans MT" panose="020B0502020104020203" pitchFamily="34" charset="0"/>
              </a:rPr>
              <a:t>CWA 401 - State/Tribal Certification </a:t>
            </a:r>
          </a:p>
          <a:p>
            <a:r>
              <a:rPr lang="en-US" sz="3800" dirty="0">
                <a:solidFill>
                  <a:schemeClr val="tx1"/>
                </a:solidFill>
                <a:latin typeface="Gill Sans MT" panose="020B0502020104020203" pitchFamily="34" charset="0"/>
              </a:rPr>
              <a:t>CWA 402 - Point Source Permitting (NPDES) </a:t>
            </a:r>
          </a:p>
          <a:p>
            <a:r>
              <a:rPr lang="en-US" sz="3800" dirty="0">
                <a:solidFill>
                  <a:schemeClr val="tx1"/>
                </a:solidFill>
                <a:latin typeface="Gill Sans MT" panose="020B0502020104020203" pitchFamily="34" charset="0"/>
              </a:rPr>
              <a:t>CWA </a:t>
            </a:r>
            <a:r>
              <a:rPr lang="fr-FR" sz="3800" dirty="0">
                <a:solidFill>
                  <a:schemeClr val="tx1"/>
                </a:solidFill>
                <a:latin typeface="Gill Sans MT" panose="020B0502020104020203" pitchFamily="34" charset="0"/>
              </a:rPr>
              <a:t>502 - Definitions: Navigable, Pollutant… </a:t>
            </a:r>
          </a:p>
          <a:p>
            <a:r>
              <a:rPr lang="en-US" sz="3800" dirty="0">
                <a:solidFill>
                  <a:schemeClr val="tx1"/>
                </a:solidFill>
                <a:latin typeface="Gill Sans MT" panose="020B0502020104020203" pitchFamily="34" charset="0"/>
              </a:rPr>
              <a:t>CWA 510 - State/Tribal Authority </a:t>
            </a:r>
          </a:p>
          <a:p>
            <a:r>
              <a:rPr lang="en-US" sz="3800" dirty="0">
                <a:solidFill>
                  <a:schemeClr val="tx1"/>
                </a:solidFill>
                <a:latin typeface="Gill Sans MT" panose="020B0502020104020203" pitchFamily="34" charset="0"/>
              </a:rPr>
              <a:t>CWA 518 - Indian Tribes </a:t>
            </a:r>
          </a:p>
          <a:p>
            <a:endParaRPr lang="en-US" dirty="0"/>
          </a:p>
        </p:txBody>
      </p:sp>
      <p:sp>
        <p:nvSpPr>
          <p:cNvPr id="5" name="Footer Placeholder 4">
            <a:extLst>
              <a:ext uri="{FF2B5EF4-FFF2-40B4-BE49-F238E27FC236}">
                <a16:creationId xmlns:a16="http://schemas.microsoft.com/office/drawing/2014/main" id="{AA1F2904-4E84-4E87-B741-253AF360D570}"/>
              </a:ext>
            </a:extLst>
          </p:cNvPr>
          <p:cNvSpPr>
            <a:spLocks noGrp="1"/>
          </p:cNvSpPr>
          <p:nvPr>
            <p:ph type="ftr" sz="quarter" idx="11"/>
          </p:nvPr>
        </p:nvSpPr>
        <p:spPr>
          <a:xfrm>
            <a:off x="176745" y="6351384"/>
            <a:ext cx="6917210" cy="365125"/>
          </a:xfrm>
        </p:spPr>
        <p:txBody>
          <a:bodyPr/>
          <a:lstStyle/>
          <a:p>
            <a:r>
              <a:rPr lang="en-US" dirty="0" err="1"/>
              <a:t>february</a:t>
            </a:r>
            <a:r>
              <a:rPr lang="en-US" dirty="0"/>
              <a:t> 2020</a:t>
            </a:r>
          </a:p>
        </p:txBody>
      </p:sp>
      <p:sp>
        <p:nvSpPr>
          <p:cNvPr id="6" name="Slide Number Placeholder 5">
            <a:extLst>
              <a:ext uri="{FF2B5EF4-FFF2-40B4-BE49-F238E27FC236}">
                <a16:creationId xmlns:a16="http://schemas.microsoft.com/office/drawing/2014/main" id="{3D8B30C2-1109-4ED5-80AB-9717B6A2651C}"/>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826575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581193" y="807084"/>
            <a:ext cx="11029616" cy="988332"/>
          </a:xfrm>
        </p:spPr>
        <p:txBody>
          <a:bodyPr>
            <a:noAutofit/>
          </a:bodyPr>
          <a:lstStyle/>
          <a:p>
            <a:r>
              <a:rPr lang="en-US" sz="4000" dirty="0"/>
              <a:t>What activities are regulated under </a:t>
            </a:r>
            <a:r>
              <a:rPr lang="en-US" sz="4000" dirty="0" err="1"/>
              <a:t>cwa</a:t>
            </a:r>
            <a:r>
              <a:rPr lang="en-US" sz="4000" dirty="0"/>
              <a:t>?</a:t>
            </a:r>
          </a:p>
        </p:txBody>
      </p:sp>
      <p:sp>
        <p:nvSpPr>
          <p:cNvPr id="44037" name="Rectangle 3"/>
          <p:cNvSpPr>
            <a:spLocks noGrp="1" noChangeArrowheads="1"/>
          </p:cNvSpPr>
          <p:nvPr>
            <p:ph sz="half" idx="1"/>
          </p:nvPr>
        </p:nvSpPr>
        <p:spPr>
          <a:xfrm>
            <a:off x="442913" y="1818329"/>
            <a:ext cx="5843587" cy="4547647"/>
          </a:xfrm>
          <a:ln w="38100">
            <a:solidFill>
              <a:schemeClr val="accent1"/>
            </a:solidFill>
          </a:ln>
        </p:spPr>
        <p:txBody>
          <a:bodyPr>
            <a:normAutofit fontScale="92500" lnSpcReduction="10000"/>
          </a:bodyPr>
          <a:lstStyle/>
          <a:p>
            <a:r>
              <a:rPr lang="en-US" sz="2700" dirty="0">
                <a:solidFill>
                  <a:schemeClr val="tx1"/>
                </a:solidFill>
              </a:rPr>
              <a:t>‘Point source’ – regulated under CWA</a:t>
            </a:r>
          </a:p>
          <a:p>
            <a:pPr lvl="1"/>
            <a:r>
              <a:rPr lang="en-US" sz="2200" dirty="0">
                <a:solidFill>
                  <a:schemeClr val="tx1"/>
                </a:solidFill>
              </a:rPr>
              <a:t>Defined at CWA 502(14) “any discernable, confined and discrete conveyance including…any pipe, ditch, channel…[etc] from which pollutants are or may be discharged.”</a:t>
            </a:r>
          </a:p>
          <a:p>
            <a:pPr lvl="1"/>
            <a:r>
              <a:rPr lang="en-US" sz="2200" dirty="0">
                <a:solidFill>
                  <a:schemeClr val="tx1"/>
                </a:solidFill>
              </a:rPr>
              <a:t>These discharges generally must be regulated in a manner consistent with state/tribal WQS. For example, discharges of point source pollutants regulated under the National Pollutant Discharge Elimination System (NPDES) must be permitted and permit limits must be derived from and comply with WQS.</a:t>
            </a:r>
          </a:p>
          <a:p>
            <a:pPr lvl="1"/>
            <a:endParaRPr lang="en-US" sz="2200" dirty="0">
              <a:solidFill>
                <a:schemeClr val="tx1"/>
              </a:solidFill>
            </a:endParaRPr>
          </a:p>
        </p:txBody>
      </p:sp>
      <p:sp>
        <p:nvSpPr>
          <p:cNvPr id="3" name="Content Placeholder 2">
            <a:extLst>
              <a:ext uri="{FF2B5EF4-FFF2-40B4-BE49-F238E27FC236}">
                <a16:creationId xmlns:a16="http://schemas.microsoft.com/office/drawing/2014/main" id="{9CC71AD7-4216-4475-9832-D5F3E9B26BD2}"/>
              </a:ext>
            </a:extLst>
          </p:cNvPr>
          <p:cNvSpPr>
            <a:spLocks noGrp="1"/>
          </p:cNvSpPr>
          <p:nvPr>
            <p:ph sz="half" idx="2"/>
          </p:nvPr>
        </p:nvSpPr>
        <p:spPr>
          <a:xfrm>
            <a:off x="6480247" y="2340594"/>
            <a:ext cx="5422392" cy="3059484"/>
          </a:xfrm>
        </p:spPr>
        <p:txBody>
          <a:bodyPr>
            <a:normAutofit fontScale="92500" lnSpcReduction="10000"/>
          </a:bodyPr>
          <a:lstStyle/>
          <a:p>
            <a:r>
              <a:rPr lang="en-US" sz="2700" dirty="0">
                <a:solidFill>
                  <a:schemeClr val="tx1"/>
                </a:solidFill>
              </a:rPr>
              <a:t>‘Nonpoint source’ – </a:t>
            </a:r>
            <a:r>
              <a:rPr lang="en-US" sz="2700" i="1" dirty="0">
                <a:solidFill>
                  <a:schemeClr val="tx1"/>
                </a:solidFill>
              </a:rPr>
              <a:t>not regulated under CWA</a:t>
            </a:r>
          </a:p>
          <a:p>
            <a:pPr lvl="1"/>
            <a:r>
              <a:rPr lang="en-US" sz="2200" dirty="0">
                <a:solidFill>
                  <a:schemeClr val="tx1"/>
                </a:solidFill>
              </a:rPr>
              <a:t>Any source of water pollution that does not meet the definition at CWA 502(14).</a:t>
            </a:r>
          </a:p>
          <a:p>
            <a:pPr lvl="1"/>
            <a:r>
              <a:rPr lang="en-US" sz="2200" dirty="0">
                <a:solidFill>
                  <a:schemeClr val="tx1"/>
                </a:solidFill>
              </a:rPr>
              <a:t>Polluted runoff from rain or snowmelt carrying natural and anthropogenic pollutants to waters. Examples include runoff from agricultural lands, stream erosion, and atmospheric deposition.</a:t>
            </a:r>
            <a:endParaRPr lang="en-US" sz="2800" dirty="0">
              <a:solidFill>
                <a:schemeClr val="tx1"/>
              </a:solidFill>
            </a:endParaRPr>
          </a:p>
          <a:p>
            <a:endParaRPr lang="en-US" dirty="0"/>
          </a:p>
        </p:txBody>
      </p:sp>
      <p:sp>
        <p:nvSpPr>
          <p:cNvPr id="2" name="Footer Placeholder 1">
            <a:extLst>
              <a:ext uri="{FF2B5EF4-FFF2-40B4-BE49-F238E27FC236}">
                <a16:creationId xmlns:a16="http://schemas.microsoft.com/office/drawing/2014/main" id="{438B9A1C-9C68-414B-BF19-EEA8A8932764}"/>
              </a:ext>
            </a:extLst>
          </p:cNvPr>
          <p:cNvSpPr>
            <a:spLocks noGrp="1"/>
          </p:cNvSpPr>
          <p:nvPr>
            <p:ph type="ftr" sz="quarter" idx="11"/>
          </p:nvPr>
        </p:nvSpPr>
        <p:spPr>
          <a:xfrm>
            <a:off x="109190" y="6488668"/>
            <a:ext cx="6917210" cy="365125"/>
          </a:xfrm>
        </p:spPr>
        <p:txBody>
          <a:bodyPr/>
          <a:lstStyle/>
          <a:p>
            <a:r>
              <a:rPr lang="en-US" dirty="0"/>
              <a:t>February 2020</a:t>
            </a:r>
          </a:p>
        </p:txBody>
      </p:sp>
      <p:grpSp>
        <p:nvGrpSpPr>
          <p:cNvPr id="10" name="Group 9" descr="pipe discharging to stream">
            <a:extLst>
              <a:ext uri="{FF2B5EF4-FFF2-40B4-BE49-F238E27FC236}">
                <a16:creationId xmlns:a16="http://schemas.microsoft.com/office/drawing/2014/main" id="{C30B137D-9262-4D49-84F4-4640EAE81885}"/>
              </a:ext>
            </a:extLst>
          </p:cNvPr>
          <p:cNvGrpSpPr/>
          <p:nvPr/>
        </p:nvGrpSpPr>
        <p:grpSpPr>
          <a:xfrm>
            <a:off x="4228446" y="5400078"/>
            <a:ext cx="2058054" cy="1576709"/>
            <a:chOff x="3681493" y="5281291"/>
            <a:chExt cx="2058054" cy="1576709"/>
          </a:xfrm>
        </p:grpSpPr>
        <p:pic>
          <p:nvPicPr>
            <p:cNvPr id="7" name="Picture 6" descr="discharge pipe">
              <a:extLst>
                <a:ext uri="{FF2B5EF4-FFF2-40B4-BE49-F238E27FC236}">
                  <a16:creationId xmlns:a16="http://schemas.microsoft.com/office/drawing/2014/main" id="{80C8BB88-E0AB-4F89-8132-798BC39D5CF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81493" y="5281291"/>
              <a:ext cx="2014706" cy="1341039"/>
            </a:xfrm>
            <a:prstGeom prst="rect">
              <a:avLst/>
            </a:prstGeom>
          </p:spPr>
        </p:pic>
        <p:sp>
          <p:nvSpPr>
            <p:cNvPr id="8" name="TextBox 7">
              <a:extLst>
                <a:ext uri="{FF2B5EF4-FFF2-40B4-BE49-F238E27FC236}">
                  <a16:creationId xmlns:a16="http://schemas.microsoft.com/office/drawing/2014/main" id="{3D14135F-7FFA-4D89-99D7-9330647F9E62}"/>
                </a:ext>
              </a:extLst>
            </p:cNvPr>
            <p:cNvSpPr txBox="1"/>
            <p:nvPr/>
          </p:nvSpPr>
          <p:spPr>
            <a:xfrm>
              <a:off x="3724841" y="6488668"/>
              <a:ext cx="2014706" cy="369332"/>
            </a:xfrm>
            <a:prstGeom prst="rect">
              <a:avLst/>
            </a:prstGeom>
            <a:noFill/>
          </p:spPr>
          <p:txBody>
            <a:bodyPr wrap="square" rtlCol="0">
              <a:spAutoFit/>
            </a:bodyPr>
            <a:lstStyle/>
            <a:p>
              <a:r>
                <a:rPr lang="en-US" sz="900" dirty="0">
                  <a:solidFill>
                    <a:schemeClr val="tx1">
                      <a:lumMod val="50000"/>
                      <a:lumOff val="50000"/>
                    </a:schemeClr>
                  </a:solidFill>
                  <a:hlinkClick r:id="rId4" tooltip="http://commons.wikimedia.org/wiki/File:Discharge_pipe_feeding_water_into_the_River_E_-_geograph.org.uk_-_588708.jpg"/>
                </a:rPr>
                <a:t>This Photo</a:t>
              </a:r>
              <a:r>
                <a:rPr lang="en-US" sz="900" dirty="0">
                  <a:solidFill>
                    <a:schemeClr val="tx1">
                      <a:lumMod val="50000"/>
                      <a:lumOff val="50000"/>
                    </a:schemeClr>
                  </a:solidFill>
                </a:rPr>
                <a:t> by Unknown Author is licensed under </a:t>
              </a:r>
              <a:r>
                <a:rPr lang="en-US" sz="900" dirty="0">
                  <a:solidFill>
                    <a:schemeClr val="tx1">
                      <a:lumMod val="50000"/>
                      <a:lumOff val="50000"/>
                    </a:schemeClr>
                  </a:solidFill>
                  <a:hlinkClick r:id="rId5" tooltip="https://creativecommons.org/licenses/by-sa/3.0/"/>
                </a:rPr>
                <a:t>CC BY-SA</a:t>
              </a:r>
              <a:endParaRPr lang="en-US" sz="900" dirty="0">
                <a:solidFill>
                  <a:schemeClr val="tx1">
                    <a:lumMod val="50000"/>
                    <a:lumOff val="50000"/>
                  </a:schemeClr>
                </a:solidFill>
              </a:endParaRPr>
            </a:p>
          </p:txBody>
        </p:sp>
      </p:grpSp>
      <p:grpSp>
        <p:nvGrpSpPr>
          <p:cNvPr id="14" name="Group 13" descr="road with melting snow">
            <a:extLst>
              <a:ext uri="{FF2B5EF4-FFF2-40B4-BE49-F238E27FC236}">
                <a16:creationId xmlns:a16="http://schemas.microsoft.com/office/drawing/2014/main" id="{4FA305DD-9A03-4F64-AFD6-C02D2218FBF0}"/>
              </a:ext>
            </a:extLst>
          </p:cNvPr>
          <p:cNvGrpSpPr/>
          <p:nvPr/>
        </p:nvGrpSpPr>
        <p:grpSpPr>
          <a:xfrm>
            <a:off x="8356600" y="5120640"/>
            <a:ext cx="2285451" cy="1796534"/>
            <a:chOff x="8356600" y="4783780"/>
            <a:chExt cx="2324370" cy="1889554"/>
          </a:xfrm>
        </p:grpSpPr>
        <p:pic>
          <p:nvPicPr>
            <p:cNvPr id="12" name="Picture 11" descr="Road with melting snow">
              <a:extLst>
                <a:ext uri="{FF2B5EF4-FFF2-40B4-BE49-F238E27FC236}">
                  <a16:creationId xmlns:a16="http://schemas.microsoft.com/office/drawing/2014/main" id="{D1D461D6-2627-4B6A-968D-32D1F3C8AC9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356600" y="4783780"/>
              <a:ext cx="2161751" cy="1621313"/>
            </a:xfrm>
            <a:prstGeom prst="rect">
              <a:avLst/>
            </a:prstGeom>
          </p:spPr>
        </p:pic>
        <p:sp>
          <p:nvSpPr>
            <p:cNvPr id="13" name="TextBox 12">
              <a:extLst>
                <a:ext uri="{FF2B5EF4-FFF2-40B4-BE49-F238E27FC236}">
                  <a16:creationId xmlns:a16="http://schemas.microsoft.com/office/drawing/2014/main" id="{A18A4CF3-AB86-49DF-BCCF-FF86E8E59D11}"/>
                </a:ext>
              </a:extLst>
            </p:cNvPr>
            <p:cNvSpPr txBox="1"/>
            <p:nvPr/>
          </p:nvSpPr>
          <p:spPr>
            <a:xfrm>
              <a:off x="8356600" y="6304002"/>
              <a:ext cx="2324370" cy="369332"/>
            </a:xfrm>
            <a:prstGeom prst="rect">
              <a:avLst/>
            </a:prstGeom>
            <a:noFill/>
          </p:spPr>
          <p:txBody>
            <a:bodyPr wrap="square" rtlCol="0">
              <a:spAutoFit/>
            </a:bodyPr>
            <a:lstStyle/>
            <a:p>
              <a:r>
                <a:rPr lang="en-US" sz="900" dirty="0">
                  <a:solidFill>
                    <a:schemeClr val="tx1">
                      <a:lumMod val="50000"/>
                      <a:lumOff val="50000"/>
                    </a:schemeClr>
                  </a:solidFill>
                  <a:hlinkClick r:id="rId7" tooltip="https://en.wikipedia.org/wiki/Snow_removal"/>
                </a:rPr>
                <a:t>This Photo</a:t>
              </a:r>
              <a:r>
                <a:rPr lang="en-US" sz="900" dirty="0">
                  <a:solidFill>
                    <a:schemeClr val="tx1">
                      <a:lumMod val="50000"/>
                      <a:lumOff val="50000"/>
                    </a:schemeClr>
                  </a:solidFill>
                </a:rPr>
                <a:t> by Unknown Author is licensed under </a:t>
              </a:r>
              <a:r>
                <a:rPr lang="en-US" sz="900" dirty="0">
                  <a:solidFill>
                    <a:schemeClr val="tx1">
                      <a:lumMod val="50000"/>
                      <a:lumOff val="50000"/>
                    </a:schemeClr>
                  </a:solidFill>
                  <a:hlinkClick r:id="rId5" tooltip="https://creativecommons.org/licenses/by-sa/3.0/"/>
                </a:rPr>
                <a:t>CC BY-SA</a:t>
              </a:r>
              <a:endParaRPr lang="en-US" sz="900" dirty="0">
                <a:solidFill>
                  <a:schemeClr val="tx1">
                    <a:lumMod val="50000"/>
                    <a:lumOff val="50000"/>
                  </a:schemeClr>
                </a:solidFill>
              </a:endParaRPr>
            </a:p>
          </p:txBody>
        </p:sp>
      </p:grpSp>
      <p:sp>
        <p:nvSpPr>
          <p:cNvPr id="4" name="Slide Number Placeholder 3">
            <a:extLst>
              <a:ext uri="{FF2B5EF4-FFF2-40B4-BE49-F238E27FC236}">
                <a16:creationId xmlns:a16="http://schemas.microsoft.com/office/drawing/2014/main" id="{88337438-DF5E-4133-A778-223588C9CFF1}"/>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549735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488775" y="862393"/>
            <a:ext cx="11029616" cy="988332"/>
          </a:xfrm>
        </p:spPr>
        <p:txBody>
          <a:bodyPr>
            <a:noAutofit/>
          </a:bodyPr>
          <a:lstStyle/>
          <a:p>
            <a:r>
              <a:rPr lang="en-US" sz="4000" dirty="0"/>
              <a:t>CWA’s Two Approaches to Maintain and Protect Water Quality</a:t>
            </a:r>
          </a:p>
        </p:txBody>
      </p:sp>
      <p:sp>
        <p:nvSpPr>
          <p:cNvPr id="6" name="Content Placeholder 5">
            <a:extLst>
              <a:ext uri="{FF2B5EF4-FFF2-40B4-BE49-F238E27FC236}">
                <a16:creationId xmlns:a16="http://schemas.microsoft.com/office/drawing/2014/main" id="{611F8554-3041-44B5-9DE1-4EA82D54B8E6}"/>
              </a:ext>
            </a:extLst>
          </p:cNvPr>
          <p:cNvSpPr>
            <a:spLocks noGrp="1"/>
          </p:cNvSpPr>
          <p:nvPr>
            <p:ph sz="half" idx="1"/>
          </p:nvPr>
        </p:nvSpPr>
        <p:spPr>
          <a:xfrm>
            <a:off x="581193" y="2287992"/>
            <a:ext cx="5422390" cy="4423520"/>
          </a:xfrm>
        </p:spPr>
        <p:txBody>
          <a:bodyPr>
            <a:normAutofit/>
          </a:bodyPr>
          <a:lstStyle/>
          <a:p>
            <a:pPr marL="0" indent="0" algn="ctr">
              <a:buNone/>
            </a:pPr>
            <a:r>
              <a:rPr lang="en-US" sz="2000" b="1" u="sng" dirty="0">
                <a:solidFill>
                  <a:schemeClr val="tx1"/>
                </a:solidFill>
              </a:rPr>
              <a:t>Technology-based Approach</a:t>
            </a:r>
          </a:p>
          <a:p>
            <a:r>
              <a:rPr lang="en-US" sz="2000" b="1" dirty="0">
                <a:solidFill>
                  <a:schemeClr val="tx1"/>
                </a:solidFill>
              </a:rPr>
              <a:t>Goal:  </a:t>
            </a:r>
            <a:r>
              <a:rPr lang="en-US" sz="2000" dirty="0">
                <a:solidFill>
                  <a:schemeClr val="tx1"/>
                </a:solidFill>
              </a:rPr>
              <a:t>Achieve a specific level of end-of-pipe performance.  </a:t>
            </a:r>
          </a:p>
          <a:p>
            <a:pPr>
              <a:buFont typeface="Wingdings" panose="05000000000000000000" pitchFamily="2" charset="2"/>
              <a:buChar char="§"/>
            </a:pPr>
            <a:r>
              <a:rPr lang="en-US" sz="2000" b="1" dirty="0">
                <a:solidFill>
                  <a:schemeClr val="tx1"/>
                </a:solidFill>
              </a:rPr>
              <a:t>Focuses on: </a:t>
            </a:r>
            <a:r>
              <a:rPr lang="en-US" sz="2000" dirty="0">
                <a:solidFill>
                  <a:schemeClr val="tx1"/>
                </a:solidFill>
              </a:rPr>
              <a:t>meeting limits derived from levels that EPA expects each type of industrial &amp; municipal discharger to achieve for specific pollutants based on the performance of treatment and control technologies.</a:t>
            </a:r>
          </a:p>
          <a:p>
            <a:pPr>
              <a:buFont typeface="Wingdings" panose="05000000000000000000" pitchFamily="2" charset="2"/>
              <a:buChar char="§"/>
            </a:pPr>
            <a:r>
              <a:rPr lang="en-US" sz="2000" dirty="0">
                <a:solidFill>
                  <a:schemeClr val="tx1"/>
                </a:solidFill>
              </a:rPr>
              <a:t>Calculate technology-based effluent limits (TBELs) derived from federal effluent guidelines established in regulation.</a:t>
            </a:r>
          </a:p>
          <a:p>
            <a:pPr marL="0" indent="0">
              <a:buNone/>
            </a:pPr>
            <a:endParaRPr lang="en-US" sz="2000" dirty="0">
              <a:solidFill>
                <a:schemeClr val="tx1"/>
              </a:solidFill>
            </a:endParaRPr>
          </a:p>
          <a:p>
            <a:pPr marL="0" indent="0">
              <a:buNone/>
            </a:pPr>
            <a:endParaRPr lang="en-US" sz="2000" dirty="0"/>
          </a:p>
        </p:txBody>
      </p:sp>
      <p:sp>
        <p:nvSpPr>
          <p:cNvPr id="8" name="Content Placeholder 7">
            <a:extLst>
              <a:ext uri="{FF2B5EF4-FFF2-40B4-BE49-F238E27FC236}">
                <a16:creationId xmlns:a16="http://schemas.microsoft.com/office/drawing/2014/main" id="{4C27F0DA-82D6-47E5-8721-9590B32EF3D9}"/>
              </a:ext>
            </a:extLst>
          </p:cNvPr>
          <p:cNvSpPr>
            <a:spLocks noGrp="1"/>
          </p:cNvSpPr>
          <p:nvPr>
            <p:ph sz="half" idx="2"/>
          </p:nvPr>
        </p:nvSpPr>
        <p:spPr>
          <a:xfrm>
            <a:off x="6095999" y="1850725"/>
            <a:ext cx="5422392" cy="4423520"/>
          </a:xfrm>
        </p:spPr>
        <p:txBody>
          <a:bodyPr>
            <a:normAutofit/>
          </a:bodyPr>
          <a:lstStyle/>
          <a:p>
            <a:pPr marL="0" indent="0" algn="ctr">
              <a:buNone/>
            </a:pPr>
            <a:r>
              <a:rPr lang="en-US" sz="2000" b="1" u="sng" dirty="0">
                <a:solidFill>
                  <a:schemeClr val="tx1"/>
                </a:solidFill>
              </a:rPr>
              <a:t>Water Quality-based Approach</a:t>
            </a:r>
          </a:p>
          <a:p>
            <a:r>
              <a:rPr lang="en-US" sz="2000" b="1" dirty="0">
                <a:solidFill>
                  <a:schemeClr val="tx1"/>
                </a:solidFill>
              </a:rPr>
              <a:t>Goal: </a:t>
            </a:r>
            <a:r>
              <a:rPr lang="en-US" sz="2000" dirty="0">
                <a:solidFill>
                  <a:schemeClr val="tx1"/>
                </a:solidFill>
              </a:rPr>
              <a:t>Meet water quality standards (WQS) in the receiving water.</a:t>
            </a:r>
          </a:p>
          <a:p>
            <a:r>
              <a:rPr lang="en-US" sz="2000" b="1" dirty="0">
                <a:solidFill>
                  <a:schemeClr val="tx1"/>
                </a:solidFill>
              </a:rPr>
              <a:t>Focuses on: </a:t>
            </a:r>
            <a:r>
              <a:rPr lang="en-US" sz="2000" dirty="0">
                <a:solidFill>
                  <a:schemeClr val="tx1"/>
                </a:solidFill>
              </a:rPr>
              <a:t>meeting limits based on what is needed to achieve water quality standards that apply to the ambient receiving water and are derived on a case by case basis.</a:t>
            </a:r>
          </a:p>
          <a:p>
            <a:r>
              <a:rPr lang="en-US" sz="2000" dirty="0">
                <a:solidFill>
                  <a:schemeClr val="tx1"/>
                </a:solidFill>
              </a:rPr>
              <a:t>Calculate water quality-based effluent limits (WQBELs) derived from WQS which are applied to the water body. </a:t>
            </a:r>
          </a:p>
        </p:txBody>
      </p:sp>
      <p:sp>
        <p:nvSpPr>
          <p:cNvPr id="2" name="Footer Placeholder 1">
            <a:extLst>
              <a:ext uri="{FF2B5EF4-FFF2-40B4-BE49-F238E27FC236}">
                <a16:creationId xmlns:a16="http://schemas.microsoft.com/office/drawing/2014/main" id="{36C2762B-F675-4882-806A-081F7D7234CF}"/>
              </a:ext>
            </a:extLst>
          </p:cNvPr>
          <p:cNvSpPr>
            <a:spLocks noGrp="1"/>
          </p:cNvSpPr>
          <p:nvPr>
            <p:ph type="ftr" sz="quarter" idx="11"/>
          </p:nvPr>
        </p:nvSpPr>
        <p:spPr>
          <a:xfrm>
            <a:off x="194331" y="6516334"/>
            <a:ext cx="6917210" cy="365125"/>
          </a:xfrm>
        </p:spPr>
        <p:txBody>
          <a:bodyPr/>
          <a:lstStyle/>
          <a:p>
            <a:r>
              <a:rPr lang="en-US" dirty="0" err="1"/>
              <a:t>february</a:t>
            </a:r>
            <a:r>
              <a:rPr lang="en-US" dirty="0"/>
              <a:t> 2020</a:t>
            </a:r>
          </a:p>
        </p:txBody>
      </p:sp>
      <p:pic>
        <p:nvPicPr>
          <p:cNvPr id="9" name="Picture 8" descr="congress">
            <a:extLst>
              <a:ext uri="{FF2B5EF4-FFF2-40B4-BE49-F238E27FC236}">
                <a16:creationId xmlns:a16="http://schemas.microsoft.com/office/drawing/2014/main" id="{384E2F38-1F28-4BF0-9CBD-096826CB60CB}"/>
              </a:ext>
            </a:extLst>
          </p:cNvPr>
          <p:cNvPicPr>
            <a:picLocks noChangeAspect="1"/>
          </p:cNvPicPr>
          <p:nvPr/>
        </p:nvPicPr>
        <p:blipFill>
          <a:blip r:embed="rId3"/>
          <a:stretch>
            <a:fillRect/>
          </a:stretch>
        </p:blipFill>
        <p:spPr>
          <a:xfrm>
            <a:off x="11287302" y="708174"/>
            <a:ext cx="737680" cy="987638"/>
          </a:xfrm>
          <a:prstGeom prst="rect">
            <a:avLst/>
          </a:prstGeom>
        </p:spPr>
      </p:pic>
      <p:sp>
        <p:nvSpPr>
          <p:cNvPr id="3" name="Slide Number Placeholder 2">
            <a:extLst>
              <a:ext uri="{FF2B5EF4-FFF2-40B4-BE49-F238E27FC236}">
                <a16:creationId xmlns:a16="http://schemas.microsoft.com/office/drawing/2014/main" id="{D5052982-1EBE-41BD-B2FE-8D062AEDCCF6}"/>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797316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0CED-015E-4D80-B945-9CA9D19E0C2A}"/>
              </a:ext>
            </a:extLst>
          </p:cNvPr>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75DC3AE8-EF1D-4167-9374-49ECDEE4E229}"/>
              </a:ext>
            </a:extLst>
          </p:cNvPr>
          <p:cNvSpPr>
            <a:spLocks noGrp="1"/>
          </p:cNvSpPr>
          <p:nvPr>
            <p:ph type="ftr" sz="quarter" idx="11"/>
          </p:nvPr>
        </p:nvSpPr>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04D36256-A172-43F9-A707-BC538DCB8FC1}"/>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764183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16EDB-49BD-4069-95CF-F71C08961C20}"/>
              </a:ext>
            </a:extLst>
          </p:cNvPr>
          <p:cNvSpPr>
            <a:spLocks noGrp="1"/>
          </p:cNvSpPr>
          <p:nvPr>
            <p:ph type="title"/>
          </p:nvPr>
        </p:nvSpPr>
        <p:spPr/>
        <p:txBody>
          <a:bodyPr>
            <a:normAutofit/>
          </a:bodyPr>
          <a:lstStyle/>
          <a:p>
            <a:r>
              <a:rPr lang="en-US" sz="4000" dirty="0"/>
              <a:t>CWA Water Quality Standards</a:t>
            </a:r>
          </a:p>
        </p:txBody>
      </p:sp>
      <p:sp>
        <p:nvSpPr>
          <p:cNvPr id="3" name="Footer Placeholder 2">
            <a:extLst>
              <a:ext uri="{FF2B5EF4-FFF2-40B4-BE49-F238E27FC236}">
                <a16:creationId xmlns:a16="http://schemas.microsoft.com/office/drawing/2014/main" id="{F042582B-B6D7-4E59-921C-138C115BEEE5}"/>
              </a:ext>
            </a:extLst>
          </p:cNvPr>
          <p:cNvSpPr>
            <a:spLocks noGrp="1"/>
          </p:cNvSpPr>
          <p:nvPr>
            <p:ph type="ftr" sz="quarter" idx="11"/>
          </p:nvPr>
        </p:nvSpPr>
        <p:spPr/>
        <p:txBody>
          <a:bodyPr/>
          <a:lstStyle/>
          <a:p>
            <a:r>
              <a:rPr lang="en-US" dirty="0" err="1"/>
              <a:t>february</a:t>
            </a:r>
            <a:r>
              <a:rPr lang="en-US" dirty="0"/>
              <a:t> 2020</a:t>
            </a:r>
          </a:p>
        </p:txBody>
      </p:sp>
      <p:sp>
        <p:nvSpPr>
          <p:cNvPr id="4" name="Slide Number Placeholder 3">
            <a:extLst>
              <a:ext uri="{FF2B5EF4-FFF2-40B4-BE49-F238E27FC236}">
                <a16:creationId xmlns:a16="http://schemas.microsoft.com/office/drawing/2014/main" id="{D0D78CDC-9948-4511-8C80-CC2913C0E65F}"/>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405020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D689-3324-4E46-B046-0C5C7A66BA60}"/>
              </a:ext>
            </a:extLst>
          </p:cNvPr>
          <p:cNvSpPr>
            <a:spLocks noGrp="1"/>
          </p:cNvSpPr>
          <p:nvPr>
            <p:ph type="title"/>
          </p:nvPr>
        </p:nvSpPr>
        <p:spPr>
          <a:xfrm>
            <a:off x="581191" y="826981"/>
            <a:ext cx="11029616" cy="814093"/>
          </a:xfrm>
        </p:spPr>
        <p:txBody>
          <a:bodyPr>
            <a:normAutofit fontScale="90000"/>
          </a:bodyPr>
          <a:lstStyle/>
          <a:p>
            <a:r>
              <a:rPr lang="en-US" sz="4000" dirty="0"/>
              <a:t>CWA 303: basis for water quality standards</a:t>
            </a:r>
          </a:p>
        </p:txBody>
      </p:sp>
      <p:sp>
        <p:nvSpPr>
          <p:cNvPr id="3" name="Content Placeholder 2">
            <a:extLst>
              <a:ext uri="{FF2B5EF4-FFF2-40B4-BE49-F238E27FC236}">
                <a16:creationId xmlns:a16="http://schemas.microsoft.com/office/drawing/2014/main" id="{37F5B204-CE94-40F7-84DF-54A2A5A6B3EF}"/>
              </a:ext>
            </a:extLst>
          </p:cNvPr>
          <p:cNvSpPr>
            <a:spLocks noGrp="1"/>
          </p:cNvSpPr>
          <p:nvPr>
            <p:ph idx="1"/>
          </p:nvPr>
        </p:nvSpPr>
        <p:spPr>
          <a:xfrm>
            <a:off x="379714" y="1848253"/>
            <a:ext cx="11029615" cy="4290446"/>
          </a:xfrm>
        </p:spPr>
        <p:txBody>
          <a:bodyPr>
            <a:normAutofit fontScale="92500" lnSpcReduction="20000"/>
          </a:bodyPr>
          <a:lstStyle/>
          <a:p>
            <a:pPr marL="0" indent="0">
              <a:buNone/>
            </a:pPr>
            <a:endParaRPr lang="en-US" sz="3000" dirty="0"/>
          </a:p>
          <a:p>
            <a:r>
              <a:rPr lang="en-US" sz="3000" dirty="0">
                <a:solidFill>
                  <a:schemeClr val="tx1"/>
                </a:solidFill>
              </a:rPr>
              <a:t>WQS define the water quality goals for a waterbody.</a:t>
            </a:r>
          </a:p>
          <a:p>
            <a:r>
              <a:rPr lang="en-US" sz="3000" dirty="0">
                <a:solidFill>
                  <a:schemeClr val="tx1"/>
                </a:solidFill>
              </a:rPr>
              <a:t>WQS provide a regulatory basis for many actions, e.g.,</a:t>
            </a:r>
          </a:p>
          <a:p>
            <a:pPr lvl="1"/>
            <a:r>
              <a:rPr lang="en-US" sz="2800" dirty="0">
                <a:solidFill>
                  <a:schemeClr val="tx1"/>
                </a:solidFill>
              </a:rPr>
              <a:t>Reporting on water quality conditions and status.</a:t>
            </a:r>
          </a:p>
          <a:p>
            <a:pPr lvl="1"/>
            <a:r>
              <a:rPr lang="en-US" sz="2800" dirty="0">
                <a:solidFill>
                  <a:schemeClr val="tx1"/>
                </a:solidFill>
              </a:rPr>
              <a:t>Developing water quality-based effluent limits in National Pollutant Discharge Elimination System (NPDES) permits for point sources. </a:t>
            </a:r>
          </a:p>
          <a:p>
            <a:pPr lvl="1"/>
            <a:r>
              <a:rPr lang="en-US" sz="2800" dirty="0">
                <a:solidFill>
                  <a:schemeClr val="tx1"/>
                </a:solidFill>
              </a:rPr>
              <a:t>Setting targets for Total Maximum Daily Loads (TMDLs).</a:t>
            </a:r>
          </a:p>
          <a:p>
            <a:r>
              <a:rPr lang="en-US" sz="3000" dirty="0">
                <a:solidFill>
                  <a:schemeClr val="tx1"/>
                </a:solidFill>
              </a:rPr>
              <a:t>An important function of  WQS is to provide a regulatory basis for the water quality management activities authorized under the CWA.</a:t>
            </a:r>
          </a:p>
        </p:txBody>
      </p:sp>
      <p:sp>
        <p:nvSpPr>
          <p:cNvPr id="5" name="Footer Placeholder 4">
            <a:extLst>
              <a:ext uri="{FF2B5EF4-FFF2-40B4-BE49-F238E27FC236}">
                <a16:creationId xmlns:a16="http://schemas.microsoft.com/office/drawing/2014/main" id="{A2189B3E-8401-43EC-B5A6-F685A2FFEE98}"/>
              </a:ext>
            </a:extLst>
          </p:cNvPr>
          <p:cNvSpPr>
            <a:spLocks noGrp="1"/>
          </p:cNvSpPr>
          <p:nvPr>
            <p:ph type="ftr" sz="quarter" idx="11"/>
          </p:nvPr>
        </p:nvSpPr>
        <p:spPr>
          <a:xfrm>
            <a:off x="194331" y="6358415"/>
            <a:ext cx="6917210" cy="365125"/>
          </a:xfrm>
        </p:spPr>
        <p:txBody>
          <a:bodyPr/>
          <a:lstStyle/>
          <a:p>
            <a:r>
              <a:rPr lang="en-US" dirty="0" err="1"/>
              <a:t>february</a:t>
            </a:r>
            <a:r>
              <a:rPr lang="en-US" dirty="0"/>
              <a:t> 2020</a:t>
            </a:r>
          </a:p>
        </p:txBody>
      </p:sp>
      <p:sp>
        <p:nvSpPr>
          <p:cNvPr id="6" name="Slide Number Placeholder 5">
            <a:extLst>
              <a:ext uri="{FF2B5EF4-FFF2-40B4-BE49-F238E27FC236}">
                <a16:creationId xmlns:a16="http://schemas.microsoft.com/office/drawing/2014/main" id="{3F21F071-6922-47B0-9010-6C7E9CF3B2E9}"/>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729391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510143" y="847907"/>
            <a:ext cx="7086600" cy="990600"/>
          </a:xfrm>
        </p:spPr>
        <p:txBody>
          <a:bodyPr>
            <a:noAutofit/>
          </a:bodyPr>
          <a:lstStyle/>
          <a:p>
            <a:r>
              <a:rPr lang="en-US" sz="4000" dirty="0"/>
              <a:t>Regulation: </a:t>
            </a:r>
            <a:br>
              <a:rPr lang="en-US" sz="4000" dirty="0"/>
            </a:br>
            <a:r>
              <a:rPr lang="en-US" sz="4000" dirty="0"/>
              <a:t>Water Quality Standards</a:t>
            </a:r>
          </a:p>
        </p:txBody>
      </p:sp>
      <p:sp>
        <p:nvSpPr>
          <p:cNvPr id="28677" name="Rectangle 3"/>
          <p:cNvSpPr>
            <a:spLocks noGrp="1" noChangeArrowheads="1"/>
          </p:cNvSpPr>
          <p:nvPr>
            <p:ph idx="1"/>
          </p:nvPr>
        </p:nvSpPr>
        <p:spPr>
          <a:xfrm>
            <a:off x="510143" y="1832811"/>
            <a:ext cx="11185328" cy="4720389"/>
          </a:xfrm>
        </p:spPr>
        <p:txBody>
          <a:bodyPr>
            <a:normAutofit/>
          </a:bodyPr>
          <a:lstStyle/>
          <a:p>
            <a:pPr>
              <a:buFont typeface="Wingdings" panose="05000000000000000000" pitchFamily="2" charset="2"/>
              <a:buChar char="§"/>
            </a:pPr>
            <a:r>
              <a:rPr lang="en-US" sz="2400" dirty="0">
                <a:solidFill>
                  <a:schemeClr val="tx1"/>
                </a:solidFill>
              </a:rPr>
              <a:t>Water quality standards (WQS) are the core of water management programs. </a:t>
            </a:r>
          </a:p>
          <a:p>
            <a:pPr>
              <a:buFont typeface="Wingdings" panose="05000000000000000000" pitchFamily="2" charset="2"/>
              <a:buChar char="§"/>
            </a:pPr>
            <a:r>
              <a:rPr lang="en-US" sz="2400" dirty="0">
                <a:solidFill>
                  <a:schemeClr val="tx1"/>
                </a:solidFill>
              </a:rPr>
              <a:t>Authorized tribes adopt WQS to protect public health or welfare, enhance the quality of the water, and serve the purposes of the Clean Water Act including sections101(a) and 101(a)(2).</a:t>
            </a:r>
          </a:p>
          <a:p>
            <a:pPr>
              <a:buFont typeface="Wingdings" panose="05000000000000000000" pitchFamily="2" charset="2"/>
              <a:buChar char="§"/>
            </a:pPr>
            <a:r>
              <a:rPr lang="en-US" sz="2400" dirty="0">
                <a:solidFill>
                  <a:schemeClr val="tx1"/>
                </a:solidFill>
              </a:rPr>
              <a:t>Tribal WQS establish water quality goals for a water body and provide a regulatory basis for controls.</a:t>
            </a:r>
          </a:p>
          <a:p>
            <a:pPr>
              <a:buFont typeface="Wingdings" panose="05000000000000000000" pitchFamily="2" charset="2"/>
              <a:buChar char="§"/>
            </a:pPr>
            <a:r>
              <a:rPr lang="en-US" sz="2400" dirty="0">
                <a:solidFill>
                  <a:schemeClr val="tx1"/>
                </a:solidFill>
              </a:rPr>
              <a:t>The current federal regulation is in the Code of Federal Regulations (CFR) part 131, as well as part 132 for the Great Lakes area. The federal regulation contains procedures for developing, revising, and approving tribal-adopted WQS and for promulgation of state and tribal WQS by EPA.</a:t>
            </a:r>
          </a:p>
          <a:p>
            <a:pPr>
              <a:buFont typeface="Wingdings" panose="05000000000000000000" pitchFamily="2" charset="2"/>
              <a:buChar char="§"/>
            </a:pPr>
            <a:r>
              <a:rPr lang="en-US" sz="2400" dirty="0">
                <a:solidFill>
                  <a:schemeClr val="tx1"/>
                </a:solidFill>
              </a:rPr>
              <a:t>EPA-approved tribal WQS can be supplemented by other tribal programs.</a:t>
            </a:r>
          </a:p>
        </p:txBody>
      </p:sp>
      <p:sp>
        <p:nvSpPr>
          <p:cNvPr id="2" name="Footer Placeholder 1">
            <a:extLst>
              <a:ext uri="{FF2B5EF4-FFF2-40B4-BE49-F238E27FC236}">
                <a16:creationId xmlns:a16="http://schemas.microsoft.com/office/drawing/2014/main" id="{2C30E92B-BBFA-4969-8E77-A6F22100714D}"/>
              </a:ext>
            </a:extLst>
          </p:cNvPr>
          <p:cNvSpPr>
            <a:spLocks noGrp="1"/>
          </p:cNvSpPr>
          <p:nvPr>
            <p:ph type="ftr" sz="quarter" idx="11"/>
          </p:nvPr>
        </p:nvSpPr>
        <p:spPr>
          <a:xfrm>
            <a:off x="159161" y="6437130"/>
            <a:ext cx="6917210" cy="365125"/>
          </a:xfrm>
        </p:spPr>
        <p:txBody>
          <a:bodyPr/>
          <a:lstStyle/>
          <a:p>
            <a:r>
              <a:rPr lang="en-US" dirty="0"/>
              <a:t>February 2020</a:t>
            </a:r>
          </a:p>
        </p:txBody>
      </p:sp>
      <p:sp>
        <p:nvSpPr>
          <p:cNvPr id="3" name="Slide Number Placeholder 2">
            <a:extLst>
              <a:ext uri="{FF2B5EF4-FFF2-40B4-BE49-F238E27FC236}">
                <a16:creationId xmlns:a16="http://schemas.microsoft.com/office/drawing/2014/main" id="{34010445-380E-4C65-A3B5-E58CA1DFEAE0}"/>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793277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Disclaimers</a:t>
            </a:r>
          </a:p>
        </p:txBody>
      </p:sp>
      <p:sp>
        <p:nvSpPr>
          <p:cNvPr id="3" name="Content Placeholder 2"/>
          <p:cNvSpPr>
            <a:spLocks noGrp="1"/>
          </p:cNvSpPr>
          <p:nvPr>
            <p:ph idx="1"/>
          </p:nvPr>
        </p:nvSpPr>
        <p:spPr>
          <a:xfrm>
            <a:off x="392137" y="1935481"/>
            <a:ext cx="11407726" cy="4516120"/>
          </a:xfrm>
        </p:spPr>
        <p:txBody>
          <a:bodyPr>
            <a:normAutofit/>
          </a:bodyPr>
          <a:lstStyle/>
          <a:p>
            <a:r>
              <a:rPr lang="en-US" sz="2400" dirty="0">
                <a:solidFill>
                  <a:schemeClr val="tx1"/>
                </a:solidFill>
              </a:rPr>
              <a:t>This presentation does not:</a:t>
            </a:r>
          </a:p>
          <a:p>
            <a:pPr lvl="1"/>
            <a:r>
              <a:rPr lang="en-US" sz="2000" dirty="0">
                <a:solidFill>
                  <a:schemeClr val="tx1"/>
                </a:solidFill>
              </a:rPr>
              <a:t>Impose any binding requirements</a:t>
            </a:r>
          </a:p>
          <a:p>
            <a:pPr lvl="1"/>
            <a:r>
              <a:rPr lang="en-US" sz="2000" dirty="0">
                <a:solidFill>
                  <a:schemeClr val="tx1"/>
                </a:solidFill>
              </a:rPr>
              <a:t>Determine the obligations of the regulated community</a:t>
            </a:r>
          </a:p>
          <a:p>
            <a:pPr lvl="1"/>
            <a:r>
              <a:rPr lang="en-US" sz="2000" dirty="0">
                <a:solidFill>
                  <a:schemeClr val="tx1"/>
                </a:solidFill>
              </a:rPr>
              <a:t>Change or substitute for any statutory provision or regulation requirement</a:t>
            </a:r>
          </a:p>
          <a:p>
            <a:pPr lvl="1"/>
            <a:r>
              <a:rPr lang="en-US" sz="2000" dirty="0">
                <a:solidFill>
                  <a:schemeClr val="tx1"/>
                </a:solidFill>
              </a:rPr>
              <a:t>Represent, change, or substitute for any Agency policy or guidance</a:t>
            </a:r>
          </a:p>
          <a:p>
            <a:pPr lvl="1"/>
            <a:r>
              <a:rPr lang="en-US" sz="2000" dirty="0">
                <a:solidFill>
                  <a:schemeClr val="tx1"/>
                </a:solidFill>
              </a:rPr>
              <a:t>Control in any case of conflict between this discussion and statute, regulation, policy, or guidance</a:t>
            </a:r>
          </a:p>
          <a:p>
            <a:pPr marL="0" indent="0">
              <a:buNone/>
            </a:pPr>
            <a:endParaRPr lang="en-US" sz="2500" dirty="0">
              <a:solidFill>
                <a:schemeClr val="tx1"/>
              </a:solidFill>
            </a:endParaRPr>
          </a:p>
          <a:p>
            <a:pPr marL="0" indent="0">
              <a:buNone/>
            </a:pPr>
            <a:r>
              <a:rPr lang="en-US" sz="2500" dirty="0">
                <a:solidFill>
                  <a:schemeClr val="tx1"/>
                </a:solidFill>
              </a:rPr>
              <a:t>The views expressed in presentation are those of the author(s) and do not necessarily represent the views or policies of the U.S. Environmental Protection Agency</a:t>
            </a:r>
            <a:r>
              <a:rPr lang="en-US" sz="2500" dirty="0"/>
              <a:t>.</a:t>
            </a:r>
          </a:p>
        </p:txBody>
      </p:sp>
      <p:sp>
        <p:nvSpPr>
          <p:cNvPr id="4" name="Footer Placeholder 3">
            <a:extLst>
              <a:ext uri="{FF2B5EF4-FFF2-40B4-BE49-F238E27FC236}">
                <a16:creationId xmlns:a16="http://schemas.microsoft.com/office/drawing/2014/main" id="{5EACC14C-AB0C-4B49-9AF3-21B14181BECE}"/>
              </a:ext>
            </a:extLst>
          </p:cNvPr>
          <p:cNvSpPr>
            <a:spLocks noGrp="1"/>
          </p:cNvSpPr>
          <p:nvPr>
            <p:ph type="ftr" sz="quarter" idx="11"/>
          </p:nvPr>
        </p:nvSpPr>
        <p:spPr>
          <a:xfrm>
            <a:off x="581192" y="6306001"/>
            <a:ext cx="6917210" cy="365125"/>
          </a:xfrm>
        </p:spPr>
        <p:txBody>
          <a:bodyPr/>
          <a:lstStyle/>
          <a:p>
            <a:r>
              <a:rPr lang="en-US" dirty="0"/>
              <a:t>February 2020</a:t>
            </a:r>
          </a:p>
        </p:txBody>
      </p:sp>
      <p:sp>
        <p:nvSpPr>
          <p:cNvPr id="5" name="Slide Number Placeholder 4">
            <a:extLst>
              <a:ext uri="{FF2B5EF4-FFF2-40B4-BE49-F238E27FC236}">
                <a16:creationId xmlns:a16="http://schemas.microsoft.com/office/drawing/2014/main" id="{3D3BD89F-6E85-45F5-8EAB-7C77B390168D}"/>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454462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810580"/>
          </a:xfrm>
        </p:spPr>
        <p:txBody>
          <a:bodyPr>
            <a:normAutofit/>
          </a:bodyPr>
          <a:lstStyle/>
          <a:p>
            <a:r>
              <a:rPr lang="en-US" sz="3800" dirty="0"/>
              <a:t>WQS in Indian Country</a:t>
            </a:r>
          </a:p>
        </p:txBody>
      </p:sp>
      <p:sp>
        <p:nvSpPr>
          <p:cNvPr id="4" name="Content Placeholder 2"/>
          <p:cNvSpPr>
            <a:spLocks noGrp="1"/>
          </p:cNvSpPr>
          <p:nvPr>
            <p:ph idx="1"/>
          </p:nvPr>
        </p:nvSpPr>
        <p:spPr>
          <a:xfrm>
            <a:off x="1488100" y="1654227"/>
            <a:ext cx="3197468" cy="771620"/>
          </a:xfrm>
        </p:spPr>
        <p:txBody>
          <a:bodyPr>
            <a:noAutofit/>
          </a:bodyPr>
          <a:lstStyle/>
          <a:p>
            <a:pPr marL="0" indent="0">
              <a:buNone/>
            </a:pPr>
            <a:r>
              <a:rPr lang="en-US" sz="1950" dirty="0">
                <a:solidFill>
                  <a:schemeClr val="accent4">
                    <a:lumMod val="75000"/>
                  </a:schemeClr>
                </a:solidFill>
              </a:rPr>
              <a:t>Federally Recognized Tribes</a:t>
            </a:r>
          </a:p>
        </p:txBody>
      </p:sp>
      <p:graphicFrame>
        <p:nvGraphicFramePr>
          <p:cNvPr id="3" name="Diagram 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6560674"/>
              </p:ext>
            </p:extLst>
          </p:nvPr>
        </p:nvGraphicFramePr>
        <p:xfrm>
          <a:off x="839755" y="1938236"/>
          <a:ext cx="9825355" cy="4625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txBox="1">
            <a:spLocks/>
          </p:cNvSpPr>
          <p:nvPr/>
        </p:nvSpPr>
        <p:spPr>
          <a:xfrm>
            <a:off x="8427099" y="2860401"/>
            <a:ext cx="2967404" cy="1037493"/>
          </a:xfrm>
          <a:prstGeom prst="rect">
            <a:avLst/>
          </a:prstGeom>
        </p:spPr>
        <p:txBody>
          <a:bodyPr vert="horz" lIns="68580" tIns="34290" rIns="68580" bIns="3429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950" dirty="0">
                <a:solidFill>
                  <a:schemeClr val="accent4">
                    <a:lumMod val="75000"/>
                  </a:schemeClr>
                </a:solidFill>
              </a:rPr>
              <a:t>With Reservations</a:t>
            </a:r>
          </a:p>
        </p:txBody>
      </p:sp>
      <p:sp>
        <p:nvSpPr>
          <p:cNvPr id="10" name="Content Placeholder 2"/>
          <p:cNvSpPr txBox="1">
            <a:spLocks/>
          </p:cNvSpPr>
          <p:nvPr/>
        </p:nvSpPr>
        <p:spPr>
          <a:xfrm>
            <a:off x="983825" y="3897894"/>
            <a:ext cx="2967404" cy="1037493"/>
          </a:xfrm>
          <a:prstGeom prst="rect">
            <a:avLst/>
          </a:prstGeom>
        </p:spPr>
        <p:txBody>
          <a:bodyPr vert="horz" lIns="68580" tIns="34290" rIns="68580" bIns="3429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950" dirty="0">
                <a:solidFill>
                  <a:schemeClr val="accent4">
                    <a:lumMod val="75000"/>
                  </a:schemeClr>
                </a:solidFill>
              </a:rPr>
              <a:t>With TAS for WQS</a:t>
            </a:r>
          </a:p>
        </p:txBody>
      </p:sp>
      <p:sp>
        <p:nvSpPr>
          <p:cNvPr id="11" name="Content Placeholder 2"/>
          <p:cNvSpPr txBox="1">
            <a:spLocks/>
          </p:cNvSpPr>
          <p:nvPr/>
        </p:nvSpPr>
        <p:spPr>
          <a:xfrm>
            <a:off x="7824262" y="5453667"/>
            <a:ext cx="3182814" cy="1037493"/>
          </a:xfrm>
          <a:prstGeom prst="rect">
            <a:avLst/>
          </a:prstGeom>
        </p:spPr>
        <p:txBody>
          <a:bodyPr vert="horz" lIns="68580" tIns="34290" rIns="68580" bIns="3429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950" dirty="0">
                <a:solidFill>
                  <a:schemeClr val="accent4">
                    <a:lumMod val="75000"/>
                  </a:schemeClr>
                </a:solidFill>
              </a:rPr>
              <a:t>With EPA-Approved WQS</a:t>
            </a:r>
          </a:p>
        </p:txBody>
      </p:sp>
      <p:cxnSp>
        <p:nvCxnSpPr>
          <p:cNvPr id="6" name="Elbow Connector 5" descr="arrow"/>
          <p:cNvCxnSpPr/>
          <p:nvPr/>
        </p:nvCxnSpPr>
        <p:spPr>
          <a:xfrm rot="10800000">
            <a:off x="3668811" y="2352367"/>
            <a:ext cx="1381453" cy="177950"/>
          </a:xfrm>
          <a:prstGeom prst="bentConnector3">
            <a:avLst>
              <a:gd name="adj1" fmla="val 50000"/>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descr="arrow"/>
          <p:cNvCxnSpPr/>
          <p:nvPr/>
        </p:nvCxnSpPr>
        <p:spPr>
          <a:xfrm rot="10800000" flipV="1">
            <a:off x="3020321" y="4359406"/>
            <a:ext cx="2445362" cy="221966"/>
          </a:xfrm>
          <a:prstGeom prst="bentConnector3">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descr="arrow"/>
          <p:cNvCxnSpPr/>
          <p:nvPr/>
        </p:nvCxnSpPr>
        <p:spPr>
          <a:xfrm flipV="1">
            <a:off x="6419846" y="3379148"/>
            <a:ext cx="2007253" cy="209765"/>
          </a:xfrm>
          <a:prstGeom prst="bentConnector3">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descr="arrow"/>
          <p:cNvCxnSpPr/>
          <p:nvPr/>
        </p:nvCxnSpPr>
        <p:spPr>
          <a:xfrm>
            <a:off x="6286341" y="5571272"/>
            <a:ext cx="1537921" cy="380201"/>
          </a:xfrm>
          <a:prstGeom prst="bentConnector3">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p:nvPr/>
        </p:nvCxnSpPr>
        <p:spPr>
          <a:xfrm>
            <a:off x="1752600" y="6705600"/>
            <a:ext cx="8763000"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8BBCF69B-7311-46D8-9C89-7468D2C66EF1}"/>
              </a:ext>
            </a:extLst>
          </p:cNvPr>
          <p:cNvSpPr>
            <a:spLocks noGrp="1"/>
          </p:cNvSpPr>
          <p:nvPr>
            <p:ph type="ftr" sz="quarter" idx="11"/>
          </p:nvPr>
        </p:nvSpPr>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FD01192D-BF5B-440B-95F7-3E5B95DE7EE2}"/>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052445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52" y="639097"/>
            <a:ext cx="6986016" cy="990600"/>
          </a:xfrm>
        </p:spPr>
        <p:txBody>
          <a:bodyPr>
            <a:normAutofit/>
          </a:bodyPr>
          <a:lstStyle/>
          <a:p>
            <a:r>
              <a:rPr lang="en-US" sz="4000" dirty="0"/>
              <a:t>components of WQS</a:t>
            </a:r>
          </a:p>
        </p:txBody>
      </p:sp>
      <p:sp>
        <p:nvSpPr>
          <p:cNvPr id="3" name="Content Placeholder 2"/>
          <p:cNvSpPr>
            <a:spLocks noGrp="1"/>
          </p:cNvSpPr>
          <p:nvPr>
            <p:ph idx="1"/>
          </p:nvPr>
        </p:nvSpPr>
        <p:spPr>
          <a:xfrm>
            <a:off x="268316" y="1932039"/>
            <a:ext cx="11633632" cy="4748981"/>
          </a:xfrm>
        </p:spPr>
        <p:txBody>
          <a:bodyPr>
            <a:noAutofit/>
          </a:bodyPr>
          <a:lstStyle/>
          <a:p>
            <a:pPr>
              <a:spcAft>
                <a:spcPts val="500"/>
              </a:spcAft>
            </a:pPr>
            <a:r>
              <a:rPr lang="en-US" sz="2500" dirty="0">
                <a:solidFill>
                  <a:schemeClr val="tx1"/>
                </a:solidFill>
              </a:rPr>
              <a:t>WQS consist of 3 core components:</a:t>
            </a:r>
          </a:p>
          <a:p>
            <a:pPr lvl="1">
              <a:spcAft>
                <a:spcPts val="400"/>
              </a:spcAft>
              <a:buSzPct val="50000"/>
            </a:pPr>
            <a:r>
              <a:rPr lang="en-US" sz="2500" dirty="0">
                <a:solidFill>
                  <a:schemeClr val="tx1"/>
                </a:solidFill>
              </a:rPr>
              <a:t>Designated uses (sometimes known as “beneficial uses”),</a:t>
            </a:r>
          </a:p>
          <a:p>
            <a:pPr lvl="1">
              <a:spcAft>
                <a:spcPts val="400"/>
              </a:spcAft>
              <a:buSzPct val="50000"/>
            </a:pPr>
            <a:r>
              <a:rPr lang="en-US" sz="2500" dirty="0">
                <a:solidFill>
                  <a:schemeClr val="tx1"/>
                </a:solidFill>
              </a:rPr>
              <a:t>Criteria to protect those uses, and</a:t>
            </a:r>
          </a:p>
          <a:p>
            <a:pPr lvl="1">
              <a:buSzPct val="50000"/>
            </a:pPr>
            <a:r>
              <a:rPr lang="en-US" sz="2500" dirty="0">
                <a:solidFill>
                  <a:schemeClr val="tx1"/>
                </a:solidFill>
              </a:rPr>
              <a:t>Antidegradation requirements.</a:t>
            </a:r>
          </a:p>
          <a:p>
            <a:pPr lvl="1">
              <a:buSzPct val="50000"/>
            </a:pPr>
            <a:endParaRPr lang="en-US" sz="2500" dirty="0">
              <a:solidFill>
                <a:schemeClr val="tx1"/>
              </a:solidFill>
            </a:endParaRPr>
          </a:p>
          <a:p>
            <a:r>
              <a:rPr lang="en-US" sz="2500" dirty="0">
                <a:solidFill>
                  <a:schemeClr val="tx1"/>
                </a:solidFill>
              </a:rPr>
              <a:t>Additional components: general policies (e.g., low flow provisions, mixing zone policies) (40 CFR 131.13), WQS variances (40 CFR 131.14), compliance schedule authorizing provisions (40 CFR 131.15).</a:t>
            </a:r>
          </a:p>
        </p:txBody>
      </p:sp>
      <p:sp>
        <p:nvSpPr>
          <p:cNvPr id="4" name="Footer Placeholder 3">
            <a:extLst>
              <a:ext uri="{FF2B5EF4-FFF2-40B4-BE49-F238E27FC236}">
                <a16:creationId xmlns:a16="http://schemas.microsoft.com/office/drawing/2014/main" id="{44EF5625-D8FA-496F-955E-4217F37D1821}"/>
              </a:ext>
            </a:extLst>
          </p:cNvPr>
          <p:cNvSpPr>
            <a:spLocks noGrp="1"/>
          </p:cNvSpPr>
          <p:nvPr>
            <p:ph type="ftr" sz="quarter" idx="11"/>
          </p:nvPr>
        </p:nvSpPr>
        <p:spPr>
          <a:xfrm>
            <a:off x="141577" y="6492875"/>
            <a:ext cx="6917210" cy="365125"/>
          </a:xfrm>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94585D79-6E4E-406B-BE2B-290BEA9466C0}"/>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0592724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noAutofit/>
          </a:bodyPr>
          <a:lstStyle/>
          <a:p>
            <a:pPr eaLnBrk="1" hangingPunct="1">
              <a:defRPr/>
            </a:pPr>
            <a:r>
              <a:rPr lang="en-US" sz="4000" dirty="0"/>
              <a:t>Water Quality Standards Schematic</a:t>
            </a:r>
          </a:p>
        </p:txBody>
      </p:sp>
      <p:pic>
        <p:nvPicPr>
          <p:cNvPr id="7" name="Content Placeholder 6" descr="WQS schematic">
            <a:extLst>
              <a:ext uri="{FF2B5EF4-FFF2-40B4-BE49-F238E27FC236}">
                <a16:creationId xmlns:a16="http://schemas.microsoft.com/office/drawing/2014/main" id="{BD404023-2D65-4BF3-97FB-8A6E9AB070D6}"/>
              </a:ext>
            </a:extLst>
          </p:cNvPr>
          <p:cNvPicPr>
            <a:picLocks noGrp="1" noChangeAspect="1"/>
          </p:cNvPicPr>
          <p:nvPr>
            <p:ph idx="1"/>
          </p:nvPr>
        </p:nvPicPr>
        <p:blipFill rotWithShape="1">
          <a:blip r:embed="rId3"/>
          <a:srcRect t="9876"/>
          <a:stretch/>
        </p:blipFill>
        <p:spPr>
          <a:xfrm>
            <a:off x="1328739" y="1969477"/>
            <a:ext cx="9229562" cy="4747845"/>
          </a:xfrm>
        </p:spPr>
      </p:pic>
      <p:sp>
        <p:nvSpPr>
          <p:cNvPr id="2" name="Footer Placeholder 1">
            <a:extLst>
              <a:ext uri="{FF2B5EF4-FFF2-40B4-BE49-F238E27FC236}">
                <a16:creationId xmlns:a16="http://schemas.microsoft.com/office/drawing/2014/main" id="{4C346F76-F7F4-4D56-B4CF-0A2C8DE5D095}"/>
              </a:ext>
            </a:extLst>
          </p:cNvPr>
          <p:cNvSpPr>
            <a:spLocks noGrp="1"/>
          </p:cNvSpPr>
          <p:nvPr>
            <p:ph type="ftr" sz="quarter" idx="11"/>
          </p:nvPr>
        </p:nvSpPr>
        <p:spPr>
          <a:xfrm>
            <a:off x="159161" y="6352197"/>
            <a:ext cx="6917210" cy="365125"/>
          </a:xfrm>
        </p:spPr>
        <p:txBody>
          <a:bodyPr/>
          <a:lstStyle/>
          <a:p>
            <a:r>
              <a:rPr lang="en-US" dirty="0" err="1"/>
              <a:t>february</a:t>
            </a:r>
            <a:r>
              <a:rPr lang="en-US" dirty="0"/>
              <a:t> 2020</a:t>
            </a:r>
          </a:p>
        </p:txBody>
      </p:sp>
      <p:sp>
        <p:nvSpPr>
          <p:cNvPr id="3" name="Slide Number Placeholder 2">
            <a:extLst>
              <a:ext uri="{FF2B5EF4-FFF2-40B4-BE49-F238E27FC236}">
                <a16:creationId xmlns:a16="http://schemas.microsoft.com/office/drawing/2014/main" id="{D78D65A2-CA37-4823-A566-1D4DA99E6463}"/>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701834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581192" y="748864"/>
            <a:ext cx="11029616" cy="1013800"/>
          </a:xfrm>
        </p:spPr>
        <p:txBody>
          <a:bodyPr>
            <a:noAutofit/>
          </a:bodyPr>
          <a:lstStyle/>
          <a:p>
            <a:r>
              <a:rPr lang="en-US" sz="4000" dirty="0"/>
              <a:t>Designated Uses</a:t>
            </a:r>
            <a:br>
              <a:rPr lang="en-US" sz="4000" dirty="0"/>
            </a:br>
            <a:r>
              <a:rPr lang="en-US" sz="3500" dirty="0"/>
              <a:t>(40 CFR 131.10)</a:t>
            </a:r>
          </a:p>
        </p:txBody>
      </p:sp>
      <p:sp>
        <p:nvSpPr>
          <p:cNvPr id="30725" name="Rectangle 3"/>
          <p:cNvSpPr>
            <a:spLocks noGrp="1" noChangeArrowheads="1"/>
          </p:cNvSpPr>
          <p:nvPr>
            <p:ph idx="1"/>
          </p:nvPr>
        </p:nvSpPr>
        <p:spPr>
          <a:xfrm>
            <a:off x="332116" y="1762664"/>
            <a:ext cx="11527767" cy="3899582"/>
          </a:xfrm>
        </p:spPr>
        <p:txBody>
          <a:bodyPr>
            <a:noAutofit/>
          </a:bodyPr>
          <a:lstStyle/>
          <a:p>
            <a:pPr eaLnBrk="1" hangingPunct="1">
              <a:buSzPct val="120000"/>
              <a:buFont typeface="Wingdings" pitchFamily="2" charset="2"/>
              <a:buChar char="§"/>
            </a:pPr>
            <a:r>
              <a:rPr lang="en-US" sz="2500" dirty="0">
                <a:solidFill>
                  <a:schemeClr val="tx1"/>
                </a:solidFill>
              </a:rPr>
              <a:t>Designated uses are those uses specified in an authorized tribes’ water quality standards regulations for each water body or segment, whether or not they are being attained.</a:t>
            </a:r>
          </a:p>
          <a:p>
            <a:pPr eaLnBrk="1" hangingPunct="1">
              <a:buSzPct val="120000"/>
              <a:buFont typeface="Wingdings" pitchFamily="2" charset="2"/>
              <a:buChar char="§"/>
            </a:pPr>
            <a:r>
              <a:rPr lang="en-US" sz="2500" dirty="0">
                <a:solidFill>
                  <a:schemeClr val="tx1"/>
                </a:solidFill>
              </a:rPr>
              <a:t>They describe the water quality goals or desired condition for a specific water body, and the functions and/or activities that are supported by a level of water quality, e.g.,</a:t>
            </a:r>
          </a:p>
          <a:p>
            <a:pPr>
              <a:lnSpc>
                <a:spcPct val="90000"/>
              </a:lnSpc>
            </a:pPr>
            <a:r>
              <a:rPr lang="en-US" sz="2500" dirty="0">
                <a:solidFill>
                  <a:schemeClr val="tx1"/>
                </a:solidFill>
              </a:rPr>
              <a:t>They also serve as tools to communicate water quality goals to the public.</a:t>
            </a:r>
          </a:p>
        </p:txBody>
      </p:sp>
      <p:sp>
        <p:nvSpPr>
          <p:cNvPr id="3" name="Slide Number Placeholder 2">
            <a:extLst>
              <a:ext uri="{FF2B5EF4-FFF2-40B4-BE49-F238E27FC236}">
                <a16:creationId xmlns:a16="http://schemas.microsoft.com/office/drawing/2014/main" id="{476BD987-2B6D-489B-B6A2-D67A9C787B51}"/>
              </a:ext>
            </a:extLst>
          </p:cNvPr>
          <p:cNvSpPr>
            <a:spLocks noGrp="1"/>
          </p:cNvSpPr>
          <p:nvPr>
            <p:ph type="sldNum" sz="quarter" idx="12"/>
          </p:nvPr>
        </p:nvSpPr>
        <p:spPr>
          <a:xfrm>
            <a:off x="10807375" y="6310312"/>
            <a:ext cx="1052508" cy="365125"/>
          </a:xfrm>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9506410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z="4000" dirty="0"/>
              <a:t>What does the </a:t>
            </a:r>
            <a:r>
              <a:rPr lang="en-US" sz="4000" dirty="0" err="1"/>
              <a:t>cwa</a:t>
            </a:r>
            <a:r>
              <a:rPr lang="en-US" sz="4000" dirty="0"/>
              <a:t> say About Uses?</a:t>
            </a:r>
          </a:p>
        </p:txBody>
      </p:sp>
      <p:sp>
        <p:nvSpPr>
          <p:cNvPr id="14340" name="Rectangle 3"/>
          <p:cNvSpPr>
            <a:spLocks noGrp="1" noChangeArrowheads="1"/>
          </p:cNvSpPr>
          <p:nvPr>
            <p:ph idx="1"/>
          </p:nvPr>
        </p:nvSpPr>
        <p:spPr>
          <a:xfrm>
            <a:off x="206054" y="1940802"/>
            <a:ext cx="11628392" cy="4737652"/>
          </a:xfrm>
        </p:spPr>
        <p:txBody>
          <a:bodyPr>
            <a:normAutofit fontScale="85000" lnSpcReduction="20000"/>
          </a:bodyPr>
          <a:lstStyle/>
          <a:p>
            <a:pPr>
              <a:lnSpc>
                <a:spcPct val="90000"/>
              </a:lnSpc>
            </a:pPr>
            <a:r>
              <a:rPr lang="en-US" sz="2600" dirty="0">
                <a:solidFill>
                  <a:schemeClr val="tx1"/>
                </a:solidFill>
              </a:rPr>
              <a:t>CWA 303 (c)(2)(a): water quality standards shall serve the purposes of the [Act] and “shall be established taking into consideration their use and value for public water supplies, propagation of fish and wildlife, recreational purposes, and agricultural, industrial, and other purposes, and…navigation.”</a:t>
            </a:r>
            <a:endParaRPr lang="en-US" sz="2200" dirty="0">
              <a:solidFill>
                <a:schemeClr val="tx1"/>
              </a:solidFill>
            </a:endParaRPr>
          </a:p>
          <a:p>
            <a:pPr eaLnBrk="1" hangingPunct="1">
              <a:lnSpc>
                <a:spcPct val="90000"/>
              </a:lnSpc>
            </a:pPr>
            <a:r>
              <a:rPr lang="en-US" sz="2600" dirty="0">
                <a:solidFill>
                  <a:schemeClr val="tx1"/>
                </a:solidFill>
              </a:rPr>
              <a:t>CWA 101(a)(2) sets a national goal that, “</a:t>
            </a:r>
            <a:r>
              <a:rPr lang="en-US" sz="2600" u="sng" dirty="0">
                <a:solidFill>
                  <a:schemeClr val="tx1"/>
                </a:solidFill>
              </a:rPr>
              <a:t>wherever attainable…</a:t>
            </a:r>
            <a:r>
              <a:rPr lang="en-US" sz="2600" dirty="0">
                <a:solidFill>
                  <a:schemeClr val="tx1"/>
                </a:solidFill>
              </a:rPr>
              <a:t>water quality which provides for the protection and propagation of fish, shellfish and wildlife, and…recreation in and on the water…”</a:t>
            </a:r>
          </a:p>
          <a:p>
            <a:pPr lvl="1">
              <a:lnSpc>
                <a:spcPct val="90000"/>
              </a:lnSpc>
            </a:pPr>
            <a:r>
              <a:rPr lang="en-US" sz="2000" b="1" dirty="0">
                <a:solidFill>
                  <a:schemeClr val="tx1"/>
                </a:solidFill>
              </a:rPr>
              <a:t>“Uses specified in section 101(a)(2) of the Act” -</a:t>
            </a:r>
            <a:endParaRPr lang="en-US" sz="2000" dirty="0">
              <a:solidFill>
                <a:schemeClr val="tx1"/>
              </a:solidFill>
            </a:endParaRPr>
          </a:p>
          <a:p>
            <a:pPr lvl="2">
              <a:lnSpc>
                <a:spcPct val="90000"/>
              </a:lnSpc>
            </a:pPr>
            <a:r>
              <a:rPr lang="en-US" sz="1800" dirty="0">
                <a:solidFill>
                  <a:schemeClr val="tx1"/>
                </a:solidFill>
              </a:rPr>
              <a:t>Protection and propagation of fish, shellfish and wildlife</a:t>
            </a:r>
          </a:p>
          <a:p>
            <a:pPr lvl="2">
              <a:lnSpc>
                <a:spcPct val="90000"/>
              </a:lnSpc>
            </a:pPr>
            <a:r>
              <a:rPr lang="en-US" sz="1800" dirty="0">
                <a:solidFill>
                  <a:schemeClr val="tx1"/>
                </a:solidFill>
              </a:rPr>
              <a:t>Recreation in and on the water</a:t>
            </a:r>
          </a:p>
          <a:p>
            <a:pPr lvl="1">
              <a:lnSpc>
                <a:spcPct val="90000"/>
              </a:lnSpc>
            </a:pPr>
            <a:r>
              <a:rPr lang="en-US" sz="2000" dirty="0">
                <a:solidFill>
                  <a:schemeClr val="tx1"/>
                </a:solidFill>
              </a:rPr>
              <a:t>“</a:t>
            </a:r>
            <a:r>
              <a:rPr lang="en-US" sz="2000" b="1" dirty="0">
                <a:solidFill>
                  <a:schemeClr val="tx1"/>
                </a:solidFill>
              </a:rPr>
              <a:t>Non-101(a)(2) uses</a:t>
            </a:r>
            <a:r>
              <a:rPr lang="en-US" sz="2000" dirty="0">
                <a:solidFill>
                  <a:schemeClr val="tx1"/>
                </a:solidFill>
              </a:rPr>
              <a:t>”:  Any uses not unrelated to the protection and propagation of fish, shellfish, wildlife or recreation in and on the water (40 CFR 131.3(q)</a:t>
            </a:r>
            <a:r>
              <a:rPr lang="en-US" sz="1800" dirty="0">
                <a:solidFill>
                  <a:schemeClr val="tx1"/>
                </a:solidFill>
              </a:rPr>
              <a:t>. </a:t>
            </a:r>
          </a:p>
          <a:p>
            <a:r>
              <a:rPr lang="en-US" sz="2400" dirty="0">
                <a:solidFill>
                  <a:schemeClr val="tx1"/>
                </a:solidFill>
              </a:rPr>
              <a:t>The WQS regulations at 40 CFR Part 131 interpret the CWA to effectively establish a “rebuttable presumption” that CWA 101 (a)(2) uses are attainable and must be designated. If a state or tribe disagrees, they may demonstrate that such uses are not attainable through a Use Attainability Analysis (UAA)</a:t>
            </a:r>
            <a:endParaRPr lang="en-US" sz="2600" dirty="0">
              <a:solidFill>
                <a:schemeClr val="tx1"/>
              </a:solidFill>
            </a:endParaRPr>
          </a:p>
          <a:p>
            <a:r>
              <a:rPr lang="en-US" sz="2400" dirty="0">
                <a:solidFill>
                  <a:schemeClr val="tx1"/>
                </a:solidFill>
              </a:rPr>
              <a:t>States and tribes are not required to designate non 101(a)(2) uses but their use and value must be considered.</a:t>
            </a:r>
            <a:endParaRPr lang="en-US" sz="2600" dirty="0">
              <a:solidFill>
                <a:schemeClr val="tx1"/>
              </a:solidFill>
            </a:endParaRPr>
          </a:p>
        </p:txBody>
      </p:sp>
      <p:sp>
        <p:nvSpPr>
          <p:cNvPr id="3" name="Slide Number Placeholder 2">
            <a:extLst>
              <a:ext uri="{FF2B5EF4-FFF2-40B4-BE49-F238E27FC236}">
                <a16:creationId xmlns:a16="http://schemas.microsoft.com/office/drawing/2014/main" id="{D337E1D9-D1FD-4B53-8C8F-8F92933A3B72}"/>
              </a:ext>
            </a:extLst>
          </p:cNvPr>
          <p:cNvSpPr>
            <a:spLocks noGrp="1"/>
          </p:cNvSpPr>
          <p:nvPr>
            <p:ph type="sldNum" sz="quarter" idx="12"/>
          </p:nvPr>
        </p:nvSpPr>
        <p:spPr>
          <a:xfrm>
            <a:off x="10933438" y="6401026"/>
            <a:ext cx="1052508" cy="365125"/>
          </a:xfrm>
        </p:spPr>
        <p:txBody>
          <a:bodyPr/>
          <a:lstStyle/>
          <a:p>
            <a:fld id="{D57F1E4F-1CFF-5643-939E-217C01CDF565}" type="slidenum">
              <a:rPr lang="en-US" smtClean="0"/>
              <a:pPr/>
              <a:t>24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581192" y="748864"/>
            <a:ext cx="11029616" cy="1013800"/>
          </a:xfrm>
        </p:spPr>
        <p:txBody>
          <a:bodyPr>
            <a:noAutofit/>
          </a:bodyPr>
          <a:lstStyle/>
          <a:p>
            <a:r>
              <a:rPr lang="en-US" sz="4000" dirty="0"/>
              <a:t>Designated Uses-Tribal Roles</a:t>
            </a:r>
            <a:br>
              <a:rPr lang="en-US" sz="4000" dirty="0"/>
            </a:br>
            <a:r>
              <a:rPr lang="en-US" sz="3500" dirty="0"/>
              <a:t>(40 CFR 131.10)</a:t>
            </a:r>
          </a:p>
        </p:txBody>
      </p:sp>
      <p:sp>
        <p:nvSpPr>
          <p:cNvPr id="30725" name="Rectangle 3"/>
          <p:cNvSpPr>
            <a:spLocks noGrp="1" noChangeArrowheads="1"/>
          </p:cNvSpPr>
          <p:nvPr>
            <p:ph idx="1"/>
          </p:nvPr>
        </p:nvSpPr>
        <p:spPr>
          <a:xfrm>
            <a:off x="332116" y="2137356"/>
            <a:ext cx="11527767" cy="4478188"/>
          </a:xfrm>
        </p:spPr>
        <p:txBody>
          <a:bodyPr>
            <a:noAutofit/>
          </a:bodyPr>
          <a:lstStyle/>
          <a:p>
            <a:pPr eaLnBrk="1" hangingPunct="1">
              <a:buSzPct val="120000"/>
              <a:buFont typeface="Wingdings" pitchFamily="2" charset="2"/>
              <a:buChar char="§"/>
            </a:pPr>
            <a:r>
              <a:rPr lang="en-US" sz="2500" dirty="0">
                <a:solidFill>
                  <a:schemeClr val="tx1"/>
                </a:solidFill>
              </a:rPr>
              <a:t>Authorized tribes must specifically identify designated uses to express their goals. </a:t>
            </a:r>
          </a:p>
          <a:p>
            <a:pPr lvl="1">
              <a:buSzPct val="120000"/>
              <a:buFont typeface="Wingdings" pitchFamily="2" charset="2"/>
              <a:buChar char="§"/>
            </a:pPr>
            <a:r>
              <a:rPr lang="en-US" sz="2300" dirty="0">
                <a:solidFill>
                  <a:schemeClr val="tx1"/>
                </a:solidFill>
              </a:rPr>
              <a:t>There are no federal “default” designated uses.</a:t>
            </a:r>
          </a:p>
          <a:p>
            <a:pPr>
              <a:buSzPct val="120000"/>
              <a:buFont typeface="Wingdings" pitchFamily="2" charset="2"/>
              <a:buChar char="§"/>
            </a:pPr>
            <a:r>
              <a:rPr lang="en-US" sz="2500" dirty="0">
                <a:solidFill>
                  <a:schemeClr val="tx1"/>
                </a:solidFill>
              </a:rPr>
              <a:t>Authorized tribes have discretion in designating uses and how to articulate them as long as the system established allows protection of waters consistent with the CWA and regulations.  Authorized tribes can designate multiple uses for each water body.</a:t>
            </a:r>
          </a:p>
          <a:p>
            <a:pPr eaLnBrk="1" hangingPunct="1">
              <a:buSzPct val="120000"/>
              <a:buFont typeface="Wingdings" pitchFamily="2" charset="2"/>
              <a:buChar char="§"/>
            </a:pPr>
            <a:r>
              <a:rPr lang="en-US" sz="2500" dirty="0">
                <a:solidFill>
                  <a:schemeClr val="tx1"/>
                </a:solidFill>
              </a:rPr>
              <a:t>Authorized tribes must take into account downstream protection when designating uses.</a:t>
            </a:r>
          </a:p>
        </p:txBody>
      </p:sp>
      <p:sp>
        <p:nvSpPr>
          <p:cNvPr id="2" name="Footer Placeholder 1">
            <a:extLst>
              <a:ext uri="{FF2B5EF4-FFF2-40B4-BE49-F238E27FC236}">
                <a16:creationId xmlns:a16="http://schemas.microsoft.com/office/drawing/2014/main" id="{507374F0-B322-4B45-AC16-7DE85E2C6F74}"/>
              </a:ext>
            </a:extLst>
          </p:cNvPr>
          <p:cNvSpPr>
            <a:spLocks noGrp="1"/>
          </p:cNvSpPr>
          <p:nvPr>
            <p:ph type="ftr" sz="quarter" idx="11"/>
          </p:nvPr>
        </p:nvSpPr>
        <p:spPr>
          <a:xfrm>
            <a:off x="332116" y="6478437"/>
            <a:ext cx="14211043" cy="365125"/>
          </a:xfrm>
        </p:spPr>
        <p:txBody>
          <a:bodyPr/>
          <a:lstStyle/>
          <a:p>
            <a:r>
              <a:rPr lang="en-US" dirty="0" err="1"/>
              <a:t>february</a:t>
            </a:r>
            <a:r>
              <a:rPr lang="en-US" dirty="0"/>
              <a:t> 2020</a:t>
            </a:r>
          </a:p>
        </p:txBody>
      </p:sp>
      <p:sp>
        <p:nvSpPr>
          <p:cNvPr id="3" name="Slide Number Placeholder 2">
            <a:extLst>
              <a:ext uri="{FF2B5EF4-FFF2-40B4-BE49-F238E27FC236}">
                <a16:creationId xmlns:a16="http://schemas.microsoft.com/office/drawing/2014/main" id="{817B413C-DDF9-479A-8428-B746A5C78C45}"/>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40019256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54E889-E8EF-4DA6-B1B4-D05A4641646C}"/>
              </a:ext>
            </a:extLst>
          </p:cNvPr>
          <p:cNvSpPr>
            <a:spLocks noGrp="1"/>
          </p:cNvSpPr>
          <p:nvPr>
            <p:ph type="title"/>
          </p:nvPr>
        </p:nvSpPr>
        <p:spPr/>
        <p:txBody>
          <a:bodyPr>
            <a:normAutofit/>
          </a:bodyPr>
          <a:lstStyle/>
          <a:p>
            <a:r>
              <a:rPr lang="en-US" sz="4000" dirty="0"/>
              <a:t>Examples of designated use APPROACHES</a:t>
            </a:r>
          </a:p>
        </p:txBody>
      </p:sp>
      <p:graphicFrame>
        <p:nvGraphicFramePr>
          <p:cNvPr id="5" name="Content Placeholder 4">
            <a:extLst>
              <a:ext uri="{FF2B5EF4-FFF2-40B4-BE49-F238E27FC236}">
                <a16:creationId xmlns:a16="http://schemas.microsoft.com/office/drawing/2014/main" id="{104376D3-9A58-43FA-B494-8FB7AFB3E9C1}"/>
              </a:ext>
            </a:extLst>
          </p:cNvPr>
          <p:cNvGraphicFramePr>
            <a:graphicFrameLocks noGrp="1"/>
          </p:cNvGraphicFramePr>
          <p:nvPr>
            <p:ph idx="1"/>
            <p:extLst>
              <p:ext uri="{D42A27DB-BD31-4B8C-83A1-F6EECF244321}">
                <p14:modId xmlns:p14="http://schemas.microsoft.com/office/powerpoint/2010/main" val="1462734021"/>
              </p:ext>
            </p:extLst>
          </p:nvPr>
        </p:nvGraphicFramePr>
        <p:xfrm>
          <a:off x="1628774" y="1983740"/>
          <a:ext cx="8734426" cy="4668520"/>
        </p:xfrm>
        <a:graphic>
          <a:graphicData uri="http://schemas.openxmlformats.org/drawingml/2006/table">
            <a:tbl>
              <a:tblPr firstRow="1" bandRow="1">
                <a:tableStyleId>{5C22544A-7EE6-4342-B048-85BDC9FD1C3A}</a:tableStyleId>
              </a:tblPr>
              <a:tblGrid>
                <a:gridCol w="4367213">
                  <a:extLst>
                    <a:ext uri="{9D8B030D-6E8A-4147-A177-3AD203B41FA5}">
                      <a16:colId xmlns:a16="http://schemas.microsoft.com/office/drawing/2014/main" val="1242732219"/>
                    </a:ext>
                  </a:extLst>
                </a:gridCol>
                <a:gridCol w="4367213">
                  <a:extLst>
                    <a:ext uri="{9D8B030D-6E8A-4147-A177-3AD203B41FA5}">
                      <a16:colId xmlns:a16="http://schemas.microsoft.com/office/drawing/2014/main" val="2521248377"/>
                    </a:ext>
                  </a:extLst>
                </a:gridCol>
              </a:tblGrid>
              <a:tr h="370840">
                <a:tc>
                  <a:txBody>
                    <a:bodyPr/>
                    <a:lstStyle/>
                    <a:p>
                      <a:r>
                        <a:rPr lang="en-US" dirty="0"/>
                        <a:t>Tribe A</a:t>
                      </a:r>
                    </a:p>
                  </a:txBody>
                  <a:tcPr/>
                </a:tc>
                <a:tc>
                  <a:txBody>
                    <a:bodyPr/>
                    <a:lstStyle/>
                    <a:p>
                      <a:r>
                        <a:rPr lang="en-US" dirty="0"/>
                        <a:t>Tribe B</a:t>
                      </a:r>
                    </a:p>
                  </a:txBody>
                  <a:tcPr/>
                </a:tc>
                <a:extLst>
                  <a:ext uri="{0D108BD9-81ED-4DB2-BD59-A6C34878D82A}">
                    <a16:rowId xmlns:a16="http://schemas.microsoft.com/office/drawing/2014/main" val="4037222245"/>
                  </a:ext>
                </a:extLst>
              </a:tr>
              <a:tr h="594360">
                <a:tc>
                  <a:txBody>
                    <a:bodyPr/>
                    <a:lstStyle/>
                    <a:p>
                      <a:r>
                        <a:rPr lang="en-US" dirty="0"/>
                        <a:t>Specifically designates multiple uses to each water. </a:t>
                      </a:r>
                    </a:p>
                  </a:txBody>
                  <a:tcPr/>
                </a:tc>
                <a:tc>
                  <a:txBody>
                    <a:bodyPr/>
                    <a:lstStyle/>
                    <a:p>
                      <a:r>
                        <a:rPr lang="en-US" dirty="0"/>
                        <a:t>Designates a “class” that contains multiple different uses.</a:t>
                      </a:r>
                    </a:p>
                  </a:txBody>
                  <a:tcPr/>
                </a:tc>
                <a:extLst>
                  <a:ext uri="{0D108BD9-81ED-4DB2-BD59-A6C34878D82A}">
                    <a16:rowId xmlns:a16="http://schemas.microsoft.com/office/drawing/2014/main" val="327010077"/>
                  </a:ext>
                </a:extLst>
              </a:tr>
              <a:tr h="2011680">
                <a:tc>
                  <a:txBody>
                    <a:bodyPr/>
                    <a:lstStyle/>
                    <a:p>
                      <a:r>
                        <a:rPr lang="en-US" dirty="0"/>
                        <a:t>For example, one water body designated for:</a:t>
                      </a:r>
                    </a:p>
                    <a:p>
                      <a:endParaRPr lang="en-US" dirty="0"/>
                    </a:p>
                    <a:p>
                      <a:r>
                        <a:rPr lang="en-US" dirty="0"/>
                        <a:t>Warm water aquatic life use,</a:t>
                      </a:r>
                    </a:p>
                    <a:p>
                      <a:r>
                        <a:rPr lang="en-US" dirty="0"/>
                        <a:t>Public water supply use,</a:t>
                      </a:r>
                    </a:p>
                    <a:p>
                      <a:r>
                        <a:rPr lang="en-US" dirty="0"/>
                        <a:t>Agricultural use, and</a:t>
                      </a:r>
                    </a:p>
                    <a:p>
                      <a:r>
                        <a:rPr lang="en-US" dirty="0"/>
                        <a:t>Primary contact recreation use</a:t>
                      </a:r>
                    </a:p>
                    <a:p>
                      <a:r>
                        <a:rPr lang="en-US" dirty="0"/>
                        <a:t>Cultural and traditional use</a:t>
                      </a:r>
                    </a:p>
                  </a:txBody>
                  <a:tcPr/>
                </a:tc>
                <a:tc>
                  <a:txBody>
                    <a:bodyPr/>
                    <a:lstStyle/>
                    <a:p>
                      <a:r>
                        <a:rPr lang="en-US" dirty="0"/>
                        <a:t>For example, designations may be: </a:t>
                      </a:r>
                    </a:p>
                    <a:p>
                      <a:r>
                        <a:rPr lang="en-US" dirty="0"/>
                        <a:t>Class A(1):</a:t>
                      </a:r>
                    </a:p>
                    <a:p>
                      <a:pPr marL="285750" indent="-285750">
                        <a:buFontTx/>
                        <a:buChar char="-"/>
                      </a:pPr>
                      <a:r>
                        <a:rPr lang="en-US" dirty="0"/>
                        <a:t>Aquatic biota, wildlife and aquatic habitat use</a:t>
                      </a:r>
                    </a:p>
                    <a:p>
                      <a:pPr marL="285750" indent="-285750">
                        <a:buFontTx/>
                        <a:buChar char="-"/>
                      </a:pPr>
                      <a:r>
                        <a:rPr lang="en-US" dirty="0"/>
                        <a:t>Cultural and Traditional use</a:t>
                      </a:r>
                    </a:p>
                    <a:p>
                      <a:pPr marL="285750" indent="-285750">
                        <a:buFontTx/>
                        <a:buChar char="-"/>
                      </a:pPr>
                      <a:r>
                        <a:rPr lang="en-US" dirty="0"/>
                        <a:t>Swimming and other primary contact recreation use</a:t>
                      </a:r>
                    </a:p>
                    <a:p>
                      <a:pPr marL="285750" indent="-285750">
                        <a:buFontTx/>
                        <a:buChar char="-"/>
                      </a:pPr>
                      <a:r>
                        <a:rPr lang="en-US" dirty="0"/>
                        <a:t>Boating, fishing and other recreation use</a:t>
                      </a:r>
                    </a:p>
                    <a:p>
                      <a:pPr marL="0" indent="0">
                        <a:buFontTx/>
                        <a:buNone/>
                      </a:pPr>
                      <a:r>
                        <a:rPr lang="en-US" dirty="0"/>
                        <a:t>Class A(2)</a:t>
                      </a:r>
                    </a:p>
                    <a:p>
                      <a:pPr marL="285750" indent="-285750">
                        <a:buFontTx/>
                        <a:buChar char="-"/>
                      </a:pPr>
                      <a:r>
                        <a:rPr lang="en-US" dirty="0"/>
                        <a:t>Includes Class A(1) + Public Water Supply</a:t>
                      </a:r>
                    </a:p>
                    <a:p>
                      <a:pPr marL="0" indent="0">
                        <a:buFontTx/>
                        <a:buNone/>
                      </a:pPr>
                      <a:r>
                        <a:rPr lang="en-US" dirty="0"/>
                        <a:t>Class B</a:t>
                      </a:r>
                    </a:p>
                    <a:p>
                      <a:pPr marL="0" indent="0">
                        <a:buFontTx/>
                        <a:buNone/>
                      </a:pPr>
                      <a:r>
                        <a:rPr lang="en-US" dirty="0"/>
                        <a:t>- Includes Class A(1), Class A(2), + irrigation of crops and other agricultural uses</a:t>
                      </a:r>
                    </a:p>
                  </a:txBody>
                  <a:tcPr/>
                </a:tc>
                <a:extLst>
                  <a:ext uri="{0D108BD9-81ED-4DB2-BD59-A6C34878D82A}">
                    <a16:rowId xmlns:a16="http://schemas.microsoft.com/office/drawing/2014/main" val="439037551"/>
                  </a:ext>
                </a:extLst>
              </a:tr>
            </a:tbl>
          </a:graphicData>
        </a:graphic>
      </p:graphicFrame>
      <p:sp>
        <p:nvSpPr>
          <p:cNvPr id="4" name="Footer Placeholder 3">
            <a:extLst>
              <a:ext uri="{FF2B5EF4-FFF2-40B4-BE49-F238E27FC236}">
                <a16:creationId xmlns:a16="http://schemas.microsoft.com/office/drawing/2014/main" id="{6AA9CCE0-A332-48DC-9C12-A2B6FDFF5D95}"/>
              </a:ext>
            </a:extLst>
          </p:cNvPr>
          <p:cNvSpPr>
            <a:spLocks noGrp="1"/>
          </p:cNvSpPr>
          <p:nvPr>
            <p:ph type="ftr" sz="quarter" idx="11"/>
          </p:nvPr>
        </p:nvSpPr>
        <p:spPr>
          <a:xfrm>
            <a:off x="176746" y="6489895"/>
            <a:ext cx="6917210" cy="365125"/>
          </a:xfrm>
        </p:spPr>
        <p:txBody>
          <a:bodyPr/>
          <a:lstStyle/>
          <a:p>
            <a:r>
              <a:rPr lang="en-US" dirty="0" err="1"/>
              <a:t>february</a:t>
            </a:r>
            <a:r>
              <a:rPr lang="en-US" dirty="0"/>
              <a:t> 2020</a:t>
            </a:r>
          </a:p>
        </p:txBody>
      </p:sp>
      <p:sp>
        <p:nvSpPr>
          <p:cNvPr id="6" name="Slide Number Placeholder 5">
            <a:extLst>
              <a:ext uri="{FF2B5EF4-FFF2-40B4-BE49-F238E27FC236}">
                <a16:creationId xmlns:a16="http://schemas.microsoft.com/office/drawing/2014/main" id="{8F04D55F-EC9F-4DBE-8526-69477D047DB4}"/>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92829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247A2-74A4-4CD4-A391-8F4F1E9232DC}"/>
              </a:ext>
            </a:extLst>
          </p:cNvPr>
          <p:cNvSpPr>
            <a:spLocks noGrp="1"/>
          </p:cNvSpPr>
          <p:nvPr>
            <p:ph type="title"/>
          </p:nvPr>
        </p:nvSpPr>
        <p:spPr/>
        <p:txBody>
          <a:bodyPr>
            <a:normAutofit/>
          </a:bodyPr>
          <a:lstStyle/>
          <a:p>
            <a:r>
              <a:rPr lang="en-US" sz="4000" dirty="0"/>
              <a:t>Revising Designated Uses</a:t>
            </a:r>
          </a:p>
        </p:txBody>
      </p:sp>
      <p:sp>
        <p:nvSpPr>
          <p:cNvPr id="3" name="Content Placeholder 2">
            <a:extLst>
              <a:ext uri="{FF2B5EF4-FFF2-40B4-BE49-F238E27FC236}">
                <a16:creationId xmlns:a16="http://schemas.microsoft.com/office/drawing/2014/main" id="{2B4E64C9-9958-4977-A78A-4BFBEA028730}"/>
              </a:ext>
            </a:extLst>
          </p:cNvPr>
          <p:cNvSpPr>
            <a:spLocks noGrp="1"/>
          </p:cNvSpPr>
          <p:nvPr>
            <p:ph idx="1"/>
          </p:nvPr>
        </p:nvSpPr>
        <p:spPr>
          <a:xfrm>
            <a:off x="581192" y="2180496"/>
            <a:ext cx="11029615" cy="4490468"/>
          </a:xfrm>
        </p:spPr>
        <p:txBody>
          <a:bodyPr>
            <a:normAutofit fontScale="77500" lnSpcReduction="20000"/>
          </a:bodyPr>
          <a:lstStyle/>
          <a:p>
            <a:r>
              <a:rPr lang="en-US" sz="2700" dirty="0">
                <a:solidFill>
                  <a:schemeClr val="tx1"/>
                </a:solidFill>
              </a:rPr>
              <a:t>Sometimes states and authorized tribes may wish to revise their designated uses and associated criteria because the designated uses are not attainable.</a:t>
            </a:r>
          </a:p>
          <a:p>
            <a:r>
              <a:rPr lang="en-US" sz="2700" dirty="0">
                <a:solidFill>
                  <a:schemeClr val="tx1"/>
                </a:solidFill>
              </a:rPr>
              <a:t>Except in certain circumstances, designated uses can be revised to reflect:</a:t>
            </a:r>
          </a:p>
          <a:p>
            <a:pPr lvl="1"/>
            <a:r>
              <a:rPr lang="en-US" sz="2700" b="1" dirty="0">
                <a:solidFill>
                  <a:schemeClr val="tx1"/>
                </a:solidFill>
              </a:rPr>
              <a:t>More specific </a:t>
            </a:r>
            <a:r>
              <a:rPr lang="en-US" sz="2700" dirty="0">
                <a:solidFill>
                  <a:schemeClr val="tx1"/>
                </a:solidFill>
              </a:rPr>
              <a:t>desired condition (e.g., aquatic life use to cold water- or warm water-aquatic life use).</a:t>
            </a:r>
          </a:p>
          <a:p>
            <a:pPr lvl="1"/>
            <a:r>
              <a:rPr lang="en-US" sz="2700" dirty="0">
                <a:solidFill>
                  <a:schemeClr val="tx1"/>
                </a:solidFill>
              </a:rPr>
              <a:t>Clearer articulation of the </a:t>
            </a:r>
            <a:r>
              <a:rPr lang="en-US" sz="2700" b="1" dirty="0">
                <a:solidFill>
                  <a:schemeClr val="tx1"/>
                </a:solidFill>
              </a:rPr>
              <a:t>attainable</a:t>
            </a:r>
            <a:r>
              <a:rPr lang="en-US" sz="2700" dirty="0">
                <a:solidFill>
                  <a:schemeClr val="tx1"/>
                </a:solidFill>
              </a:rPr>
              <a:t> use (e.g. primary vs secondary contact recreation use).</a:t>
            </a:r>
          </a:p>
          <a:p>
            <a:r>
              <a:rPr lang="en-US" sz="2800" dirty="0">
                <a:solidFill>
                  <a:schemeClr val="tx1"/>
                </a:solidFill>
              </a:rPr>
              <a:t>Revising designated uses can lead to more effective criteria, permits, TMDLs.</a:t>
            </a:r>
          </a:p>
          <a:p>
            <a:r>
              <a:rPr lang="en-US" sz="2800" dirty="0">
                <a:solidFill>
                  <a:schemeClr val="tx1"/>
                </a:solidFill>
              </a:rPr>
              <a:t>For all designated use revisions, the CWA and regulations generally require the evaluation of the use and value for that use. However Congress established more prescriptive requirements for uses related to CWA 101(a)(2) uses.</a:t>
            </a:r>
          </a:p>
          <a:p>
            <a:pPr lvl="1"/>
            <a:r>
              <a:rPr lang="en-US" sz="2600" dirty="0">
                <a:solidFill>
                  <a:schemeClr val="tx1"/>
                </a:solidFill>
              </a:rPr>
              <a:t>For CWA 101(a)(2) uses, revisions must be accompanied by a UAA (a “structured scientific assessment of the physical, chemical, biological and economic factors affecting attainment of the use.”)</a:t>
            </a:r>
            <a:endParaRPr lang="en-US" dirty="0">
              <a:solidFill>
                <a:schemeClr val="tx1"/>
              </a:solidFill>
            </a:endParaRPr>
          </a:p>
        </p:txBody>
      </p:sp>
      <p:sp>
        <p:nvSpPr>
          <p:cNvPr id="4" name="Footer Placeholder 3">
            <a:extLst>
              <a:ext uri="{FF2B5EF4-FFF2-40B4-BE49-F238E27FC236}">
                <a16:creationId xmlns:a16="http://schemas.microsoft.com/office/drawing/2014/main" id="{A4350290-952D-4954-B828-1723D8764244}"/>
              </a:ext>
            </a:extLst>
          </p:cNvPr>
          <p:cNvSpPr>
            <a:spLocks noGrp="1"/>
          </p:cNvSpPr>
          <p:nvPr>
            <p:ph type="ftr" sz="quarter" idx="11"/>
          </p:nvPr>
        </p:nvSpPr>
        <p:spPr>
          <a:xfrm>
            <a:off x="176746" y="6488401"/>
            <a:ext cx="6917210" cy="365125"/>
          </a:xfrm>
        </p:spPr>
        <p:txBody>
          <a:bodyPr/>
          <a:lstStyle/>
          <a:p>
            <a:r>
              <a:rPr lang="en-US" dirty="0" err="1"/>
              <a:t>february</a:t>
            </a:r>
            <a:r>
              <a:rPr lang="en-US" dirty="0"/>
              <a:t> 2020</a:t>
            </a:r>
          </a:p>
        </p:txBody>
      </p:sp>
      <p:sp>
        <p:nvSpPr>
          <p:cNvPr id="6" name="Slide Number Placeholder 5">
            <a:extLst>
              <a:ext uri="{FF2B5EF4-FFF2-40B4-BE49-F238E27FC236}">
                <a16:creationId xmlns:a16="http://schemas.microsoft.com/office/drawing/2014/main" id="{BC82434C-513F-41F2-90BF-2F037AEA91BF}"/>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354398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0CED-015E-4D80-B945-9CA9D19E0C2A}"/>
              </a:ext>
            </a:extLst>
          </p:cNvPr>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E69B6425-DBC7-4651-B994-35ABC070EAC9}"/>
              </a:ext>
            </a:extLst>
          </p:cNvPr>
          <p:cNvSpPr>
            <a:spLocks noGrp="1"/>
          </p:cNvSpPr>
          <p:nvPr>
            <p:ph type="ftr" sz="quarter" idx="11"/>
          </p:nvPr>
        </p:nvSpPr>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F2D3C7C7-97E3-4B94-9BA7-E95AEE9B757D}"/>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223784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581192" y="771167"/>
            <a:ext cx="11029616" cy="1013800"/>
          </a:xfrm>
        </p:spPr>
        <p:txBody>
          <a:bodyPr>
            <a:normAutofit fontScale="90000"/>
          </a:bodyPr>
          <a:lstStyle/>
          <a:p>
            <a:r>
              <a:rPr lang="en-US" sz="4400" dirty="0"/>
              <a:t>Water Quality Criteria</a:t>
            </a:r>
            <a:br>
              <a:rPr lang="en-US" sz="4000" dirty="0"/>
            </a:br>
            <a:r>
              <a:rPr lang="en-US" sz="4000" dirty="0"/>
              <a:t>40 CFR 131.11</a:t>
            </a:r>
            <a:endParaRPr lang="en-US" sz="3900" dirty="0"/>
          </a:p>
        </p:txBody>
      </p:sp>
      <p:sp>
        <p:nvSpPr>
          <p:cNvPr id="31749" name="Rectangle 3"/>
          <p:cNvSpPr>
            <a:spLocks noGrp="1" noChangeArrowheads="1"/>
          </p:cNvSpPr>
          <p:nvPr>
            <p:ph idx="1"/>
          </p:nvPr>
        </p:nvSpPr>
        <p:spPr>
          <a:xfrm>
            <a:off x="581192" y="1994140"/>
            <a:ext cx="11029616" cy="4343400"/>
          </a:xfrm>
        </p:spPr>
        <p:txBody>
          <a:bodyPr>
            <a:normAutofit/>
          </a:bodyPr>
          <a:lstStyle/>
          <a:p>
            <a:r>
              <a:rPr lang="en-US" sz="2700" dirty="0">
                <a:solidFill>
                  <a:schemeClr val="tx1"/>
                </a:solidFill>
              </a:rPr>
              <a:t>Criteria are the water quality levels that will protect the designated use.</a:t>
            </a:r>
          </a:p>
          <a:p>
            <a:r>
              <a:rPr lang="en-US" sz="2700" dirty="0">
                <a:solidFill>
                  <a:schemeClr val="tx1"/>
                </a:solidFill>
              </a:rPr>
              <a:t>Definition (40 CFR 131.3(b)): “Elements of State water quality standards, expressed as constituent concentrations, levels or narrative statements, representing water quality that supports a particular designated use. When criteria are met, water quality will generally protect the designated use.”</a:t>
            </a:r>
          </a:p>
          <a:p>
            <a:pPr marL="457200" lvl="1" indent="0">
              <a:buNone/>
            </a:pPr>
            <a:endParaRPr lang="en-US" sz="2800" dirty="0"/>
          </a:p>
        </p:txBody>
      </p:sp>
      <p:sp>
        <p:nvSpPr>
          <p:cNvPr id="2" name="Footer Placeholder 1">
            <a:extLst>
              <a:ext uri="{FF2B5EF4-FFF2-40B4-BE49-F238E27FC236}">
                <a16:creationId xmlns:a16="http://schemas.microsoft.com/office/drawing/2014/main" id="{B393700B-54DC-4CE8-88A5-258FF41351DD}"/>
              </a:ext>
            </a:extLst>
          </p:cNvPr>
          <p:cNvSpPr>
            <a:spLocks noGrp="1"/>
          </p:cNvSpPr>
          <p:nvPr>
            <p:ph type="ftr" sz="quarter" idx="11"/>
          </p:nvPr>
        </p:nvSpPr>
        <p:spPr>
          <a:xfrm>
            <a:off x="247084" y="6236898"/>
            <a:ext cx="6917210" cy="365125"/>
          </a:xfrm>
        </p:spPr>
        <p:txBody>
          <a:bodyPr/>
          <a:lstStyle/>
          <a:p>
            <a:r>
              <a:rPr lang="en-US" dirty="0" err="1"/>
              <a:t>february</a:t>
            </a:r>
            <a:r>
              <a:rPr lang="en-US" dirty="0"/>
              <a:t> 2020</a:t>
            </a:r>
          </a:p>
        </p:txBody>
      </p:sp>
      <p:sp>
        <p:nvSpPr>
          <p:cNvPr id="3" name="Slide Number Placeholder 2">
            <a:extLst>
              <a:ext uri="{FF2B5EF4-FFF2-40B4-BE49-F238E27FC236}">
                <a16:creationId xmlns:a16="http://schemas.microsoft.com/office/drawing/2014/main" id="{9A661192-96F1-4846-AD99-F223137E173E}"/>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278613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9E10-2915-4487-AD04-660DDAF6ECC3}"/>
              </a:ext>
            </a:extLst>
          </p:cNvPr>
          <p:cNvSpPr>
            <a:spLocks noGrp="1"/>
          </p:cNvSpPr>
          <p:nvPr>
            <p:ph type="title"/>
          </p:nvPr>
        </p:nvSpPr>
        <p:spPr/>
        <p:txBody>
          <a:bodyPr>
            <a:normAutofit/>
          </a:bodyPr>
          <a:lstStyle/>
          <a:p>
            <a:r>
              <a:rPr lang="en-US" sz="4000" dirty="0"/>
              <a:t>Overview</a:t>
            </a:r>
          </a:p>
        </p:txBody>
      </p:sp>
      <p:sp>
        <p:nvSpPr>
          <p:cNvPr id="3" name="Content Placeholder 2">
            <a:extLst>
              <a:ext uri="{FF2B5EF4-FFF2-40B4-BE49-F238E27FC236}">
                <a16:creationId xmlns:a16="http://schemas.microsoft.com/office/drawing/2014/main" id="{6136B6B9-3536-4A33-B187-E4056B3D5C9A}"/>
              </a:ext>
            </a:extLst>
          </p:cNvPr>
          <p:cNvSpPr>
            <a:spLocks noGrp="1"/>
          </p:cNvSpPr>
          <p:nvPr>
            <p:ph idx="1"/>
          </p:nvPr>
        </p:nvSpPr>
        <p:spPr>
          <a:xfrm>
            <a:off x="348717" y="1996895"/>
            <a:ext cx="11029615" cy="4636380"/>
          </a:xfrm>
        </p:spPr>
        <p:txBody>
          <a:bodyPr>
            <a:normAutofit fontScale="77500" lnSpcReduction="20000"/>
          </a:bodyPr>
          <a:lstStyle/>
          <a:p>
            <a:r>
              <a:rPr lang="en-US" sz="3000" dirty="0">
                <a:solidFill>
                  <a:schemeClr val="tx1"/>
                </a:solidFill>
              </a:rPr>
              <a:t>History of the Clean Water Act</a:t>
            </a:r>
          </a:p>
          <a:p>
            <a:r>
              <a:rPr lang="en-US" sz="3000" dirty="0">
                <a:solidFill>
                  <a:schemeClr val="tx1"/>
                </a:solidFill>
              </a:rPr>
              <a:t>Laws, Regulations and Guidance Related to Water Quality Standards (WQS)</a:t>
            </a:r>
          </a:p>
          <a:p>
            <a:r>
              <a:rPr lang="en-US" sz="3000" dirty="0">
                <a:solidFill>
                  <a:schemeClr val="tx1"/>
                </a:solidFill>
              </a:rPr>
              <a:t>Water Quality Standards</a:t>
            </a:r>
          </a:p>
          <a:p>
            <a:pPr lvl="1"/>
            <a:r>
              <a:rPr lang="en-US" sz="3000" dirty="0">
                <a:solidFill>
                  <a:schemeClr val="tx1"/>
                </a:solidFill>
              </a:rPr>
              <a:t>Core components of WQS:</a:t>
            </a:r>
          </a:p>
          <a:p>
            <a:pPr lvl="2"/>
            <a:r>
              <a:rPr lang="en-US" sz="2800" dirty="0">
                <a:solidFill>
                  <a:schemeClr val="tx1"/>
                </a:solidFill>
              </a:rPr>
              <a:t>Designated Uses</a:t>
            </a:r>
          </a:p>
          <a:p>
            <a:pPr lvl="2"/>
            <a:r>
              <a:rPr lang="en-US" sz="2800" dirty="0">
                <a:solidFill>
                  <a:schemeClr val="tx1"/>
                </a:solidFill>
              </a:rPr>
              <a:t>Water Quality Criteria</a:t>
            </a:r>
          </a:p>
          <a:p>
            <a:pPr lvl="2"/>
            <a:r>
              <a:rPr lang="en-US" sz="2800" dirty="0">
                <a:solidFill>
                  <a:schemeClr val="tx1"/>
                </a:solidFill>
              </a:rPr>
              <a:t>Antidegradation</a:t>
            </a:r>
          </a:p>
          <a:p>
            <a:pPr lvl="1"/>
            <a:r>
              <a:rPr lang="en-US" sz="3000" dirty="0">
                <a:solidFill>
                  <a:schemeClr val="tx1"/>
                </a:solidFill>
              </a:rPr>
              <a:t>Additional Components of WQS</a:t>
            </a:r>
          </a:p>
          <a:p>
            <a:r>
              <a:rPr lang="en-US" sz="3000" dirty="0">
                <a:solidFill>
                  <a:schemeClr val="tx1"/>
                </a:solidFill>
              </a:rPr>
              <a:t>Roles of Authorized Tribes, States, Territories, the Public, and the EPA</a:t>
            </a:r>
          </a:p>
          <a:p>
            <a:r>
              <a:rPr lang="en-US" sz="3000" dirty="0">
                <a:solidFill>
                  <a:schemeClr val="tx1"/>
                </a:solidFill>
              </a:rPr>
              <a:t>Implementing WQS</a:t>
            </a:r>
          </a:p>
          <a:p>
            <a:endParaRPr lang="en-US" dirty="0"/>
          </a:p>
        </p:txBody>
      </p:sp>
      <p:sp>
        <p:nvSpPr>
          <p:cNvPr id="5" name="Footer Placeholder 4">
            <a:extLst>
              <a:ext uri="{FF2B5EF4-FFF2-40B4-BE49-F238E27FC236}">
                <a16:creationId xmlns:a16="http://schemas.microsoft.com/office/drawing/2014/main" id="{96744742-D29A-42EB-91F9-3CBDCCC9B6A8}"/>
              </a:ext>
            </a:extLst>
          </p:cNvPr>
          <p:cNvSpPr>
            <a:spLocks noGrp="1"/>
          </p:cNvSpPr>
          <p:nvPr>
            <p:ph type="ftr" sz="quarter" idx="11"/>
          </p:nvPr>
        </p:nvSpPr>
        <p:spPr>
          <a:xfrm>
            <a:off x="348717" y="6450712"/>
            <a:ext cx="6917210" cy="365125"/>
          </a:xfrm>
        </p:spPr>
        <p:txBody>
          <a:bodyPr/>
          <a:lstStyle/>
          <a:p>
            <a:r>
              <a:rPr lang="en-US" dirty="0" err="1"/>
              <a:t>february</a:t>
            </a:r>
            <a:r>
              <a:rPr lang="en-US" dirty="0"/>
              <a:t> 2020</a:t>
            </a:r>
          </a:p>
        </p:txBody>
      </p:sp>
      <p:sp>
        <p:nvSpPr>
          <p:cNvPr id="6" name="Slide Number Placeholder 5">
            <a:extLst>
              <a:ext uri="{FF2B5EF4-FFF2-40B4-BE49-F238E27FC236}">
                <a16:creationId xmlns:a16="http://schemas.microsoft.com/office/drawing/2014/main" id="{9A1F30D3-6893-4B0B-BCD3-341C70F51190}"/>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829451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3BBEA-D6F5-4207-B57C-F8DA09D46F31}"/>
              </a:ext>
            </a:extLst>
          </p:cNvPr>
          <p:cNvSpPr>
            <a:spLocks noGrp="1"/>
          </p:cNvSpPr>
          <p:nvPr>
            <p:ph type="title"/>
          </p:nvPr>
        </p:nvSpPr>
        <p:spPr/>
        <p:txBody>
          <a:bodyPr>
            <a:normAutofit/>
          </a:bodyPr>
          <a:lstStyle/>
          <a:p>
            <a:r>
              <a:rPr lang="en-US" sz="4000" dirty="0"/>
              <a:t>CWA requirements for criteria</a:t>
            </a:r>
          </a:p>
        </p:txBody>
      </p:sp>
      <p:sp>
        <p:nvSpPr>
          <p:cNvPr id="11267" name="Content Placeholder 2"/>
          <p:cNvSpPr>
            <a:spLocks noGrp="1"/>
          </p:cNvSpPr>
          <p:nvPr>
            <p:ph idx="1"/>
          </p:nvPr>
        </p:nvSpPr>
        <p:spPr>
          <a:xfrm>
            <a:off x="787789" y="1903830"/>
            <a:ext cx="10255348" cy="4947138"/>
          </a:xfrm>
        </p:spPr>
        <p:txBody>
          <a:bodyPr>
            <a:normAutofit/>
          </a:bodyPr>
          <a:lstStyle/>
          <a:p>
            <a:pPr eaLnBrk="1" hangingPunct="1">
              <a:lnSpc>
                <a:spcPct val="110000"/>
              </a:lnSpc>
              <a:spcBef>
                <a:spcPct val="0"/>
              </a:spcBef>
            </a:pPr>
            <a:r>
              <a:rPr lang="en-US" sz="2800" dirty="0">
                <a:solidFill>
                  <a:schemeClr val="tx1"/>
                </a:solidFill>
                <a:cs typeface="Times New Roman" pitchFamily="18" charset="0"/>
              </a:rPr>
              <a:t>CWA 303(c)(1): </a:t>
            </a:r>
            <a:r>
              <a:rPr lang="en-US" sz="2800" i="1" dirty="0">
                <a:solidFill>
                  <a:schemeClr val="tx1"/>
                </a:solidFill>
                <a:cs typeface="Times New Roman" pitchFamily="18" charset="0"/>
              </a:rPr>
              <a:t>“</a:t>
            </a:r>
            <a:r>
              <a:rPr lang="en-US" sz="2800" dirty="0">
                <a:solidFill>
                  <a:schemeClr val="tx1"/>
                </a:solidFill>
                <a:cs typeface="Times New Roman" pitchFamily="18" charset="0"/>
              </a:rPr>
              <a:t>States/Tribes shall adopt criteria to protect designated uses into their WQS.”</a:t>
            </a:r>
          </a:p>
          <a:p>
            <a:pPr marL="0" indent="0" eaLnBrk="1" hangingPunct="1">
              <a:lnSpc>
                <a:spcPct val="110000"/>
              </a:lnSpc>
              <a:spcBef>
                <a:spcPct val="0"/>
              </a:spcBef>
              <a:buNone/>
            </a:pPr>
            <a:endParaRPr lang="en-US" sz="2600" dirty="0">
              <a:solidFill>
                <a:schemeClr val="tx1"/>
              </a:solidFill>
              <a:cs typeface="Times New Roman" pitchFamily="18" charset="0"/>
            </a:endParaRPr>
          </a:p>
          <a:p>
            <a:pPr eaLnBrk="1" hangingPunct="1">
              <a:lnSpc>
                <a:spcPct val="110000"/>
              </a:lnSpc>
              <a:spcBef>
                <a:spcPct val="0"/>
              </a:spcBef>
            </a:pPr>
            <a:r>
              <a:rPr lang="en-US" sz="2800" dirty="0">
                <a:solidFill>
                  <a:schemeClr val="tx1"/>
                </a:solidFill>
                <a:cs typeface="Times New Roman" pitchFamily="18" charset="0"/>
              </a:rPr>
              <a:t>CWA 303(c)(2)(b): </a:t>
            </a:r>
            <a:r>
              <a:rPr lang="en-US" sz="2800" i="1" dirty="0">
                <a:solidFill>
                  <a:schemeClr val="tx1"/>
                </a:solidFill>
                <a:cs typeface="Times New Roman" pitchFamily="18" charset="0"/>
              </a:rPr>
              <a:t>“</a:t>
            </a:r>
            <a:r>
              <a:rPr lang="en-US" sz="2800" dirty="0">
                <a:solidFill>
                  <a:schemeClr val="tx1"/>
                </a:solidFill>
                <a:cs typeface="Times New Roman" pitchFamily="18" charset="0"/>
              </a:rPr>
              <a:t>States/Tribes shall adopt criteria for “priority pollutants” (a list of “toxic pollutants” from a Congressional committee report referenced in </a:t>
            </a:r>
            <a:r>
              <a:rPr lang="en-US" sz="2800" i="1" dirty="0">
                <a:solidFill>
                  <a:schemeClr val="tx1"/>
                </a:solidFill>
                <a:cs typeface="Times New Roman" pitchFamily="18" charset="0"/>
              </a:rPr>
              <a:t>CWA </a:t>
            </a:r>
            <a:r>
              <a:rPr lang="en-US" sz="2800" i="1" u="sng" dirty="0">
                <a:solidFill>
                  <a:schemeClr val="tx1"/>
                </a:solidFill>
                <a:cs typeface="Times New Roman" pitchFamily="18" charset="0"/>
              </a:rPr>
              <a:t>307(a)</a:t>
            </a:r>
            <a:r>
              <a:rPr lang="en-US" sz="2800" dirty="0">
                <a:solidFill>
                  <a:schemeClr val="tx1"/>
                </a:solidFill>
                <a:cs typeface="Times New Roman" pitchFamily="18" charset="0"/>
              </a:rPr>
              <a:t>).</a:t>
            </a:r>
          </a:p>
          <a:p>
            <a:pPr eaLnBrk="1" hangingPunct="1">
              <a:lnSpc>
                <a:spcPct val="110000"/>
              </a:lnSpc>
              <a:spcBef>
                <a:spcPct val="0"/>
              </a:spcBef>
            </a:pPr>
            <a:endParaRPr lang="en-US" sz="2800" dirty="0">
              <a:solidFill>
                <a:srgbClr val="FF0000"/>
              </a:solidFill>
              <a:cs typeface="Times New Roman" pitchFamily="18" charset="0"/>
            </a:endParaRPr>
          </a:p>
          <a:p>
            <a:pPr eaLnBrk="1" hangingPunct="1">
              <a:lnSpc>
                <a:spcPct val="110000"/>
              </a:lnSpc>
              <a:spcBef>
                <a:spcPct val="0"/>
              </a:spcBef>
            </a:pPr>
            <a:endParaRPr lang="en-US" sz="2800" dirty="0">
              <a:cs typeface="Times New Roman" pitchFamily="18" charset="0"/>
            </a:endParaRPr>
          </a:p>
        </p:txBody>
      </p:sp>
      <p:sp>
        <p:nvSpPr>
          <p:cNvPr id="2" name="Footer Placeholder 1">
            <a:extLst>
              <a:ext uri="{FF2B5EF4-FFF2-40B4-BE49-F238E27FC236}">
                <a16:creationId xmlns:a16="http://schemas.microsoft.com/office/drawing/2014/main" id="{47EB83D9-BB43-4D17-B44C-4192044F2BA0}"/>
              </a:ext>
            </a:extLst>
          </p:cNvPr>
          <p:cNvSpPr>
            <a:spLocks noGrp="1"/>
          </p:cNvSpPr>
          <p:nvPr>
            <p:ph type="ftr" sz="quarter" idx="11"/>
          </p:nvPr>
        </p:nvSpPr>
        <p:spPr>
          <a:xfrm>
            <a:off x="581192" y="6185966"/>
            <a:ext cx="6917210" cy="365125"/>
          </a:xfrm>
        </p:spPr>
        <p:txBody>
          <a:bodyPr/>
          <a:lstStyle/>
          <a:p>
            <a:r>
              <a:rPr lang="en-US" dirty="0" err="1"/>
              <a:t>february</a:t>
            </a:r>
            <a:r>
              <a:rPr lang="en-US" dirty="0"/>
              <a:t> 2020</a:t>
            </a:r>
          </a:p>
        </p:txBody>
      </p:sp>
      <p:sp>
        <p:nvSpPr>
          <p:cNvPr id="3" name="Slide Number Placeholder 2">
            <a:extLst>
              <a:ext uri="{FF2B5EF4-FFF2-40B4-BE49-F238E27FC236}">
                <a16:creationId xmlns:a16="http://schemas.microsoft.com/office/drawing/2014/main" id="{726D879E-069E-47F5-8AB7-54E0C204F757}"/>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9041080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6A33-147E-4BC8-B429-D15F1438532D}"/>
              </a:ext>
            </a:extLst>
          </p:cNvPr>
          <p:cNvSpPr>
            <a:spLocks noGrp="1"/>
          </p:cNvSpPr>
          <p:nvPr>
            <p:ph type="title"/>
          </p:nvPr>
        </p:nvSpPr>
        <p:spPr>
          <a:xfrm>
            <a:off x="581191" y="826846"/>
            <a:ext cx="11029616" cy="1013800"/>
          </a:xfrm>
        </p:spPr>
        <p:txBody>
          <a:bodyPr>
            <a:noAutofit/>
          </a:bodyPr>
          <a:lstStyle/>
          <a:p>
            <a:r>
              <a:rPr lang="en-US" sz="4000" dirty="0"/>
              <a:t>WQS regulatory requirements for criteria</a:t>
            </a:r>
          </a:p>
        </p:txBody>
      </p:sp>
      <p:sp>
        <p:nvSpPr>
          <p:cNvPr id="3" name="Content Placeholder 2">
            <a:extLst>
              <a:ext uri="{FF2B5EF4-FFF2-40B4-BE49-F238E27FC236}">
                <a16:creationId xmlns:a16="http://schemas.microsoft.com/office/drawing/2014/main" id="{3FA4D1AA-3C3B-47D5-BF73-4D87C12248CE}"/>
              </a:ext>
            </a:extLst>
          </p:cNvPr>
          <p:cNvSpPr>
            <a:spLocks noGrp="1"/>
          </p:cNvSpPr>
          <p:nvPr>
            <p:ph idx="1"/>
          </p:nvPr>
        </p:nvSpPr>
        <p:spPr>
          <a:xfrm>
            <a:off x="581192" y="1883510"/>
            <a:ext cx="11029615" cy="4480616"/>
          </a:xfrm>
        </p:spPr>
        <p:txBody>
          <a:bodyPr>
            <a:normAutofit fontScale="85000" lnSpcReduction="20000"/>
          </a:bodyPr>
          <a:lstStyle/>
          <a:p>
            <a:r>
              <a:rPr lang="en-US" sz="3000" dirty="0">
                <a:solidFill>
                  <a:schemeClr val="tx1"/>
                </a:solidFill>
                <a:cs typeface="Times New Roman" pitchFamily="18" charset="0"/>
              </a:rPr>
              <a:t>WQS regulation at 40 CFR 131.11: “States/Tribes must adopt those water quality criteria to that protect the designated use.”</a:t>
            </a:r>
          </a:p>
          <a:p>
            <a:pPr lvl="1"/>
            <a:r>
              <a:rPr lang="en-US" sz="2400" dirty="0">
                <a:solidFill>
                  <a:schemeClr val="tx1"/>
                </a:solidFill>
                <a:cs typeface="Times New Roman" pitchFamily="18" charset="0"/>
              </a:rPr>
              <a:t>Criteria must be based on </a:t>
            </a:r>
            <a:r>
              <a:rPr lang="en-US" sz="2400" u="sng" dirty="0">
                <a:solidFill>
                  <a:schemeClr val="tx1"/>
                </a:solidFill>
                <a:cs typeface="Times New Roman" pitchFamily="18" charset="0"/>
              </a:rPr>
              <a:t>sound scientific rationale</a:t>
            </a:r>
            <a:r>
              <a:rPr lang="en-US" sz="2400" dirty="0">
                <a:solidFill>
                  <a:schemeClr val="tx1"/>
                </a:solidFill>
                <a:cs typeface="Times New Roman" pitchFamily="18" charset="0"/>
              </a:rPr>
              <a:t>.</a:t>
            </a:r>
          </a:p>
          <a:p>
            <a:pPr lvl="2"/>
            <a:r>
              <a:rPr lang="en-US" sz="2200" dirty="0">
                <a:solidFill>
                  <a:schemeClr val="tx1"/>
                </a:solidFill>
                <a:cs typeface="Times New Roman" pitchFamily="18" charset="0"/>
              </a:rPr>
              <a:t>EPA produces national water quality criteria </a:t>
            </a:r>
            <a:r>
              <a:rPr lang="en-US" sz="2200" i="1" dirty="0">
                <a:solidFill>
                  <a:schemeClr val="tx1"/>
                </a:solidFill>
                <a:cs typeface="Times New Roman" pitchFamily="18" charset="0"/>
              </a:rPr>
              <a:t>recommendations</a:t>
            </a:r>
            <a:r>
              <a:rPr lang="en-US" sz="2200" dirty="0">
                <a:solidFill>
                  <a:schemeClr val="tx1"/>
                </a:solidFill>
                <a:cs typeface="Times New Roman" pitchFamily="18" charset="0"/>
              </a:rPr>
              <a:t> under CWA 304(a) (these are recommendations, not Federal rules).</a:t>
            </a:r>
          </a:p>
          <a:p>
            <a:pPr lvl="2"/>
            <a:r>
              <a:rPr lang="en-US" sz="2200" dirty="0">
                <a:solidFill>
                  <a:schemeClr val="tx1"/>
                </a:solidFill>
                <a:cs typeface="Times New Roman" pitchFamily="18" charset="0"/>
              </a:rPr>
              <a:t>Factors such as technological feasibility, social and economic costs, and the benefits of achieving criteria levels are not considered in criteria development.</a:t>
            </a:r>
          </a:p>
          <a:p>
            <a:pPr lvl="2"/>
            <a:r>
              <a:rPr lang="en-US" sz="2200" dirty="0">
                <a:solidFill>
                  <a:schemeClr val="tx1"/>
                </a:solidFill>
                <a:cs typeface="Times New Roman" pitchFamily="18" charset="0"/>
              </a:rPr>
              <a:t>Criteria may be revised as new scientific data or methodologies are developed.</a:t>
            </a:r>
          </a:p>
          <a:p>
            <a:pPr lvl="1"/>
            <a:r>
              <a:rPr lang="en-US" sz="2400" dirty="0">
                <a:solidFill>
                  <a:schemeClr val="tx1"/>
                </a:solidFill>
                <a:cs typeface="Times New Roman" pitchFamily="18" charset="0"/>
              </a:rPr>
              <a:t>Criteria must contain </a:t>
            </a:r>
            <a:r>
              <a:rPr lang="en-US" sz="2400" u="sng" dirty="0">
                <a:solidFill>
                  <a:schemeClr val="tx1"/>
                </a:solidFill>
                <a:cs typeface="Times New Roman" pitchFamily="18" charset="0"/>
              </a:rPr>
              <a:t>sufficient parameters or constituents</a:t>
            </a:r>
            <a:r>
              <a:rPr lang="en-US" sz="2400" dirty="0">
                <a:solidFill>
                  <a:schemeClr val="tx1"/>
                </a:solidFill>
                <a:cs typeface="Times New Roman" pitchFamily="18" charset="0"/>
              </a:rPr>
              <a:t> to protect the designated use.</a:t>
            </a:r>
          </a:p>
          <a:p>
            <a:pPr lvl="1"/>
            <a:r>
              <a:rPr lang="en-US" sz="2400" dirty="0">
                <a:solidFill>
                  <a:schemeClr val="tx1"/>
                </a:solidFill>
                <a:cs typeface="Times New Roman" pitchFamily="18" charset="0"/>
              </a:rPr>
              <a:t>For waters with multiple use designations, the criteria shall support the </a:t>
            </a:r>
            <a:r>
              <a:rPr lang="en-US" sz="2400" u="sng" dirty="0">
                <a:solidFill>
                  <a:schemeClr val="tx1"/>
                </a:solidFill>
                <a:cs typeface="Times New Roman" pitchFamily="18" charset="0"/>
              </a:rPr>
              <a:t>most sensitive use</a:t>
            </a:r>
            <a:r>
              <a:rPr lang="en-US" sz="2400" dirty="0">
                <a:solidFill>
                  <a:schemeClr val="tx1"/>
                </a:solidFill>
                <a:cs typeface="Times New Roman" pitchFamily="18" charset="0"/>
              </a:rPr>
              <a:t>.</a:t>
            </a:r>
          </a:p>
          <a:p>
            <a:pPr lvl="2"/>
            <a:r>
              <a:rPr lang="en-US" sz="2200" dirty="0">
                <a:solidFill>
                  <a:schemeClr val="tx1"/>
                </a:solidFill>
                <a:cs typeface="Times New Roman" pitchFamily="18" charset="0"/>
              </a:rPr>
              <a:t>EPA encourages states and tribes to reach out to the local communities to learn how they use particular water bodies. This information will help make more informed decisions on how to support the most sensitive use.</a:t>
            </a:r>
          </a:p>
          <a:p>
            <a:endParaRPr lang="en-US" dirty="0"/>
          </a:p>
        </p:txBody>
      </p:sp>
      <p:sp>
        <p:nvSpPr>
          <p:cNvPr id="4" name="Footer Placeholder 3">
            <a:extLst>
              <a:ext uri="{FF2B5EF4-FFF2-40B4-BE49-F238E27FC236}">
                <a16:creationId xmlns:a16="http://schemas.microsoft.com/office/drawing/2014/main" id="{6501D458-D8E1-4924-A114-CA4FD2DDE3B1}"/>
              </a:ext>
            </a:extLst>
          </p:cNvPr>
          <p:cNvSpPr>
            <a:spLocks noGrp="1"/>
          </p:cNvSpPr>
          <p:nvPr>
            <p:ph type="ftr" sz="quarter" idx="11"/>
          </p:nvPr>
        </p:nvSpPr>
        <p:spPr/>
        <p:txBody>
          <a:bodyPr/>
          <a:lstStyle/>
          <a:p>
            <a:r>
              <a:rPr lang="en-US" dirty="0" err="1"/>
              <a:t>february</a:t>
            </a:r>
            <a:r>
              <a:rPr lang="en-US" dirty="0"/>
              <a:t> 2020</a:t>
            </a:r>
          </a:p>
        </p:txBody>
      </p:sp>
      <p:sp>
        <p:nvSpPr>
          <p:cNvPr id="6" name="Slide Number Placeholder 5">
            <a:extLst>
              <a:ext uri="{FF2B5EF4-FFF2-40B4-BE49-F238E27FC236}">
                <a16:creationId xmlns:a16="http://schemas.microsoft.com/office/drawing/2014/main" id="{8F2E378B-4E2D-46C8-9393-A6B03DD5C804}"/>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649910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Two Forms of Criteria</a:t>
            </a:r>
          </a:p>
        </p:txBody>
      </p:sp>
      <p:sp>
        <p:nvSpPr>
          <p:cNvPr id="3" name="Content Placeholder 2"/>
          <p:cNvSpPr>
            <a:spLocks noGrp="1"/>
          </p:cNvSpPr>
          <p:nvPr>
            <p:ph idx="1"/>
          </p:nvPr>
        </p:nvSpPr>
        <p:spPr>
          <a:xfrm>
            <a:off x="0" y="2005878"/>
            <a:ext cx="12192000" cy="4852122"/>
          </a:xfrm>
        </p:spPr>
        <p:txBody>
          <a:bodyPr>
            <a:normAutofit fontScale="77500" lnSpcReduction="20000"/>
          </a:bodyPr>
          <a:lstStyle/>
          <a:p>
            <a:pPr indent="0">
              <a:lnSpc>
                <a:spcPct val="90000"/>
              </a:lnSpc>
              <a:buSzPct val="55000"/>
            </a:pPr>
            <a:r>
              <a:rPr lang="en-US" sz="3100" dirty="0"/>
              <a:t> </a:t>
            </a:r>
            <a:r>
              <a:rPr lang="en-US" sz="3100" b="1" dirty="0">
                <a:solidFill>
                  <a:schemeClr val="tx1"/>
                </a:solidFill>
              </a:rPr>
              <a:t>Numeric</a:t>
            </a:r>
            <a:r>
              <a:rPr lang="en-US" sz="3100" dirty="0">
                <a:solidFill>
                  <a:schemeClr val="tx1"/>
                </a:solidFill>
              </a:rPr>
              <a:t> </a:t>
            </a:r>
            <a:r>
              <a:rPr lang="en-US" sz="2900" dirty="0">
                <a:solidFill>
                  <a:schemeClr val="tx1"/>
                </a:solidFill>
              </a:rPr>
              <a:t>– 40 CFR 131.11(b) provides that states/tribes should establish numeric values based on:</a:t>
            </a:r>
          </a:p>
          <a:p>
            <a:pPr marL="1022350">
              <a:lnSpc>
                <a:spcPct val="90000"/>
              </a:lnSpc>
              <a:buSzPct val="45000"/>
            </a:pPr>
            <a:r>
              <a:rPr lang="en-US" sz="2900" dirty="0">
                <a:solidFill>
                  <a:schemeClr val="tx1"/>
                </a:solidFill>
              </a:rPr>
              <a:t>EPA’s 304(a) national recommended water quality criteria, </a:t>
            </a:r>
          </a:p>
          <a:p>
            <a:pPr marL="1346350" lvl="1">
              <a:lnSpc>
                <a:spcPct val="90000"/>
              </a:lnSpc>
              <a:buSzPct val="45000"/>
            </a:pPr>
            <a:r>
              <a:rPr lang="en-US" sz="2900" u="sng" dirty="0">
                <a:solidFill>
                  <a:schemeClr val="tx1"/>
                </a:solidFill>
                <a:cs typeface="Times New Roman" pitchFamily="18" charset="0"/>
              </a:rPr>
              <a:t>Recommendations</a:t>
            </a:r>
            <a:r>
              <a:rPr lang="en-US" sz="2900" dirty="0">
                <a:solidFill>
                  <a:schemeClr val="tx1"/>
                </a:solidFill>
                <a:cs typeface="Times New Roman" pitchFamily="18" charset="0"/>
              </a:rPr>
              <a:t> developed by EPA based on the latest scientific knowledge, issued periodically as guidance to states/tribes for use in developing their own criteria. </a:t>
            </a:r>
          </a:p>
          <a:p>
            <a:pPr marL="1346350" lvl="1">
              <a:lnSpc>
                <a:spcPct val="90000"/>
              </a:lnSpc>
              <a:buSzPct val="45000"/>
            </a:pPr>
            <a:r>
              <a:rPr lang="en-US" sz="2900" dirty="0">
                <a:solidFill>
                  <a:schemeClr val="tx1"/>
                </a:solidFill>
                <a:cs typeface="Times New Roman" pitchFamily="18" charset="0"/>
              </a:rPr>
              <a:t>NOTE: EPA typically uses these as basis for promulgation if necessary.</a:t>
            </a:r>
            <a:endParaRPr lang="en-US" sz="2900" dirty="0">
              <a:solidFill>
                <a:schemeClr val="tx1"/>
              </a:solidFill>
            </a:endParaRPr>
          </a:p>
          <a:p>
            <a:pPr marL="1022350">
              <a:lnSpc>
                <a:spcPct val="90000"/>
              </a:lnSpc>
              <a:buSzPct val="45000"/>
            </a:pPr>
            <a:r>
              <a:rPr lang="en-US" sz="2900" dirty="0">
                <a:solidFill>
                  <a:schemeClr val="tx1"/>
                </a:solidFill>
              </a:rPr>
              <a:t>304(a) recommendations modified to reflect site-specific conditions, or</a:t>
            </a:r>
          </a:p>
          <a:p>
            <a:pPr marL="1022350">
              <a:lnSpc>
                <a:spcPct val="90000"/>
              </a:lnSpc>
              <a:spcAft>
                <a:spcPts val="1200"/>
              </a:spcAft>
              <a:buSzPct val="45000"/>
            </a:pPr>
            <a:r>
              <a:rPr lang="en-US" sz="2900" dirty="0">
                <a:solidFill>
                  <a:schemeClr val="tx1"/>
                </a:solidFill>
              </a:rPr>
              <a:t>Other scientifically defensible methods.</a:t>
            </a:r>
          </a:p>
          <a:p>
            <a:pPr indent="0">
              <a:lnSpc>
                <a:spcPct val="90000"/>
              </a:lnSpc>
              <a:buSzPct val="55000"/>
            </a:pPr>
            <a:r>
              <a:rPr lang="en-US" sz="2900" dirty="0">
                <a:solidFill>
                  <a:schemeClr val="tx1"/>
                </a:solidFill>
              </a:rPr>
              <a:t> </a:t>
            </a:r>
            <a:r>
              <a:rPr lang="en-US" sz="3100" b="1" dirty="0">
                <a:solidFill>
                  <a:schemeClr val="tx1"/>
                </a:solidFill>
              </a:rPr>
              <a:t>Narrative </a:t>
            </a:r>
            <a:r>
              <a:rPr lang="en-US" sz="3100" dirty="0">
                <a:solidFill>
                  <a:schemeClr val="tx1"/>
                </a:solidFill>
              </a:rPr>
              <a:t>– states/tribes should establish narrative criteria</a:t>
            </a:r>
            <a:endParaRPr lang="en-US" sz="3100" b="1" dirty="0">
              <a:solidFill>
                <a:schemeClr val="tx1"/>
              </a:solidFill>
            </a:endParaRPr>
          </a:p>
          <a:p>
            <a:pPr marL="1082675">
              <a:lnSpc>
                <a:spcPct val="90000"/>
              </a:lnSpc>
              <a:buSzPct val="45000"/>
            </a:pPr>
            <a:r>
              <a:rPr lang="en-US" sz="2900" dirty="0">
                <a:solidFill>
                  <a:schemeClr val="tx1"/>
                </a:solidFill>
              </a:rPr>
              <a:t>Where numeric criteria cannot be established, and</a:t>
            </a:r>
          </a:p>
          <a:p>
            <a:pPr marL="1082675">
              <a:lnSpc>
                <a:spcPct val="90000"/>
              </a:lnSpc>
              <a:buSzPct val="45000"/>
            </a:pPr>
            <a:r>
              <a:rPr lang="en-US" sz="2900" dirty="0">
                <a:solidFill>
                  <a:schemeClr val="tx1"/>
                </a:solidFill>
              </a:rPr>
              <a:t>To supplement numeric criteria.</a:t>
            </a:r>
          </a:p>
          <a:p>
            <a:pPr>
              <a:buFont typeface="Wingdings" panose="05000000000000000000" pitchFamily="2" charset="2"/>
              <a:buChar char="v"/>
            </a:pPr>
            <a:r>
              <a:rPr lang="en-US" sz="3100" dirty="0">
                <a:solidFill>
                  <a:schemeClr val="tx1"/>
                </a:solidFill>
              </a:rPr>
              <a:t>Both numeric and narrative forms of criteria provide a regulatory basis for implementation and management actions like NPDES permit limits.</a:t>
            </a:r>
          </a:p>
          <a:p>
            <a:endParaRPr lang="en-US" dirty="0"/>
          </a:p>
        </p:txBody>
      </p:sp>
      <p:sp>
        <p:nvSpPr>
          <p:cNvPr id="4" name="Footer Placeholder 3">
            <a:extLst>
              <a:ext uri="{FF2B5EF4-FFF2-40B4-BE49-F238E27FC236}">
                <a16:creationId xmlns:a16="http://schemas.microsoft.com/office/drawing/2014/main" id="{D9DD8328-7388-4100-947F-41E55B91B2C6}"/>
              </a:ext>
            </a:extLst>
          </p:cNvPr>
          <p:cNvSpPr>
            <a:spLocks noGrp="1"/>
          </p:cNvSpPr>
          <p:nvPr>
            <p:ph type="ftr" sz="quarter" idx="11"/>
          </p:nvPr>
        </p:nvSpPr>
        <p:spPr>
          <a:xfrm>
            <a:off x="581192" y="6492875"/>
            <a:ext cx="6917210" cy="365125"/>
          </a:xfrm>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14293E1B-BBE0-452F-B93A-5ECBA5AB106B}"/>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4143264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36738"/>
            <a:ext cx="11029616" cy="1013800"/>
          </a:xfrm>
        </p:spPr>
        <p:txBody>
          <a:bodyPr>
            <a:normAutofit/>
          </a:bodyPr>
          <a:lstStyle/>
          <a:p>
            <a:pPr>
              <a:defRPr/>
            </a:pPr>
            <a:r>
              <a:rPr lang="en-US" sz="4000" dirty="0"/>
              <a:t>Narrative Criteria</a:t>
            </a:r>
          </a:p>
        </p:txBody>
      </p:sp>
      <p:sp>
        <p:nvSpPr>
          <p:cNvPr id="18435" name="Content Placeholder 2"/>
          <p:cNvSpPr>
            <a:spLocks noGrp="1"/>
          </p:cNvSpPr>
          <p:nvPr>
            <p:ph idx="1"/>
          </p:nvPr>
        </p:nvSpPr>
        <p:spPr>
          <a:xfrm>
            <a:off x="581192" y="1924537"/>
            <a:ext cx="8001000" cy="3657600"/>
          </a:xfrm>
        </p:spPr>
        <p:txBody>
          <a:bodyPr/>
          <a:lstStyle/>
          <a:p>
            <a:r>
              <a:rPr lang="en-US" sz="2800" dirty="0">
                <a:solidFill>
                  <a:schemeClr val="tx1"/>
                </a:solidFill>
                <a:cs typeface="Times New Roman" pitchFamily="18" charset="0"/>
              </a:rPr>
              <a:t>Example: </a:t>
            </a:r>
          </a:p>
          <a:p>
            <a:pPr>
              <a:buNone/>
            </a:pPr>
            <a:r>
              <a:rPr lang="en-US" sz="2800" dirty="0">
                <a:solidFill>
                  <a:schemeClr val="tx1"/>
                </a:solidFill>
                <a:cs typeface="Times New Roman" pitchFamily="18" charset="0"/>
              </a:rPr>
              <a:t>  “Surface waters </a:t>
            </a:r>
            <a:r>
              <a:rPr lang="en-US" sz="2800" i="1" dirty="0">
                <a:solidFill>
                  <a:schemeClr val="tx1"/>
                </a:solidFill>
                <a:cs typeface="Times New Roman" pitchFamily="18" charset="0"/>
              </a:rPr>
              <a:t>shall be free from </a:t>
            </a:r>
            <a:r>
              <a:rPr lang="en-US" sz="2800" dirty="0">
                <a:solidFill>
                  <a:schemeClr val="tx1"/>
                </a:solidFill>
                <a:cs typeface="Times New Roman" pitchFamily="18" charset="0"/>
              </a:rPr>
              <a:t>substances attributable to wastewater discharges or other pollutant sources that cause injury to, or are toxic to, or produce adverse physiological responses in humans, animals, or plants.”</a:t>
            </a:r>
          </a:p>
          <a:p>
            <a:pPr>
              <a:buNone/>
            </a:pPr>
            <a:endParaRPr lang="en-US" sz="2800" dirty="0">
              <a:cs typeface="Times New Roman" pitchFamily="18" charset="0"/>
            </a:endParaRPr>
          </a:p>
        </p:txBody>
      </p:sp>
      <p:sp>
        <p:nvSpPr>
          <p:cNvPr id="3" name="Footer Placeholder 2">
            <a:extLst>
              <a:ext uri="{FF2B5EF4-FFF2-40B4-BE49-F238E27FC236}">
                <a16:creationId xmlns:a16="http://schemas.microsoft.com/office/drawing/2014/main" id="{C8A7A02A-A66B-4C78-AE6A-6B82688C24B7}"/>
              </a:ext>
            </a:extLst>
          </p:cNvPr>
          <p:cNvSpPr>
            <a:spLocks noGrp="1"/>
          </p:cNvSpPr>
          <p:nvPr>
            <p:ph type="ftr" sz="quarter" idx="11"/>
          </p:nvPr>
        </p:nvSpPr>
        <p:spPr>
          <a:xfrm>
            <a:off x="141577" y="6321262"/>
            <a:ext cx="6917210" cy="365125"/>
          </a:xfrm>
        </p:spPr>
        <p:txBody>
          <a:bodyPr/>
          <a:lstStyle/>
          <a:p>
            <a:r>
              <a:rPr lang="en-US" dirty="0" err="1"/>
              <a:t>february</a:t>
            </a:r>
            <a:r>
              <a:rPr lang="en-US" dirty="0"/>
              <a:t> 2020</a:t>
            </a:r>
          </a:p>
        </p:txBody>
      </p:sp>
      <p:sp>
        <p:nvSpPr>
          <p:cNvPr id="4" name="TextBox 3"/>
          <p:cNvSpPr txBox="1"/>
          <p:nvPr/>
        </p:nvSpPr>
        <p:spPr>
          <a:xfrm>
            <a:off x="4581692" y="4747395"/>
            <a:ext cx="6248400" cy="1938992"/>
          </a:xfrm>
          <a:prstGeom prst="rect">
            <a:avLst/>
          </a:prstGeom>
          <a:noFill/>
          <a:ln>
            <a:solidFill>
              <a:schemeClr val="tx1"/>
            </a:solidFill>
          </a:ln>
        </p:spPr>
        <p:txBody>
          <a:bodyPr wrap="square" rtlCol="0">
            <a:spAutoFit/>
          </a:bodyPr>
          <a:lstStyle/>
          <a:p>
            <a:r>
              <a:rPr lang="en-US" sz="2400" dirty="0">
                <a:solidFill>
                  <a:srgbClr val="0070C0"/>
                </a:solidFill>
                <a:cs typeface="Times New Roman" pitchFamily="18" charset="0"/>
              </a:rPr>
              <a:t>Note:  For CWA 307(a) toxics, a state/tribe must provide a method of </a:t>
            </a:r>
            <a:r>
              <a:rPr lang="en-US" sz="2400" u="sng" dirty="0">
                <a:solidFill>
                  <a:srgbClr val="0070C0"/>
                </a:solidFill>
                <a:cs typeface="Times New Roman" pitchFamily="18" charset="0"/>
              </a:rPr>
              <a:t>translating</a:t>
            </a:r>
            <a:r>
              <a:rPr lang="en-US" sz="2400" dirty="0">
                <a:solidFill>
                  <a:srgbClr val="0070C0"/>
                </a:solidFill>
                <a:cs typeface="Times New Roman" pitchFamily="18" charset="0"/>
              </a:rPr>
              <a:t> a narrative criterion into something numeric from which a permit writer can derive effluent limits (40 CFR 131.11(a)(2)).</a:t>
            </a:r>
          </a:p>
        </p:txBody>
      </p:sp>
      <p:sp>
        <p:nvSpPr>
          <p:cNvPr id="6" name="Slide Number Placeholder 5">
            <a:extLst>
              <a:ext uri="{FF2B5EF4-FFF2-40B4-BE49-F238E27FC236}">
                <a16:creationId xmlns:a16="http://schemas.microsoft.com/office/drawing/2014/main" id="{E71BDA85-E803-484D-9A3C-6A64127AB59A}"/>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547188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sz="4000" dirty="0"/>
              <a:t>Types of Criteria</a:t>
            </a:r>
          </a:p>
        </p:txBody>
      </p:sp>
      <p:sp>
        <p:nvSpPr>
          <p:cNvPr id="15363" name="Rectangle 3"/>
          <p:cNvSpPr>
            <a:spLocks noGrp="1" noChangeArrowheads="1"/>
          </p:cNvSpPr>
          <p:nvPr>
            <p:ph sz="half" idx="1"/>
          </p:nvPr>
        </p:nvSpPr>
        <p:spPr/>
        <p:txBody>
          <a:bodyPr>
            <a:normAutofit/>
          </a:bodyPr>
          <a:lstStyle/>
          <a:p>
            <a:pPr eaLnBrk="1" hangingPunct="1"/>
            <a:r>
              <a:rPr lang="en-US" sz="2500" dirty="0">
                <a:solidFill>
                  <a:schemeClr val="tx1"/>
                </a:solidFill>
              </a:rPr>
              <a:t>Aquatic life</a:t>
            </a:r>
          </a:p>
          <a:p>
            <a:pPr eaLnBrk="1" hangingPunct="1"/>
            <a:r>
              <a:rPr lang="en-US" sz="2500" dirty="0">
                <a:solidFill>
                  <a:schemeClr val="tx1"/>
                </a:solidFill>
              </a:rPr>
              <a:t>Biological</a:t>
            </a:r>
          </a:p>
          <a:p>
            <a:pPr eaLnBrk="1" hangingPunct="1"/>
            <a:r>
              <a:rPr lang="en-US" sz="2500" dirty="0">
                <a:solidFill>
                  <a:schemeClr val="tx1"/>
                </a:solidFill>
              </a:rPr>
              <a:t>Human health</a:t>
            </a:r>
          </a:p>
          <a:p>
            <a:pPr eaLnBrk="1" hangingPunct="1"/>
            <a:r>
              <a:rPr lang="en-US" sz="2500" dirty="0">
                <a:solidFill>
                  <a:schemeClr val="tx1"/>
                </a:solidFill>
              </a:rPr>
              <a:t>Recreational</a:t>
            </a:r>
          </a:p>
          <a:p>
            <a:pPr eaLnBrk="1" hangingPunct="1"/>
            <a:r>
              <a:rPr lang="en-US" sz="2500" dirty="0">
                <a:solidFill>
                  <a:schemeClr val="tx1"/>
                </a:solidFill>
              </a:rPr>
              <a:t>Nutrient</a:t>
            </a:r>
          </a:p>
          <a:p>
            <a:pPr eaLnBrk="1" hangingPunct="1"/>
            <a:r>
              <a:rPr lang="en-US" sz="2500" dirty="0">
                <a:solidFill>
                  <a:schemeClr val="tx1"/>
                </a:solidFill>
              </a:rPr>
              <a:t>Other (e.g., hydrologic, sediment)</a:t>
            </a:r>
          </a:p>
          <a:p>
            <a:pPr marL="0" indent="0">
              <a:buNone/>
            </a:pPr>
            <a:endParaRPr lang="en-US" dirty="0"/>
          </a:p>
        </p:txBody>
      </p:sp>
      <p:pic>
        <p:nvPicPr>
          <p:cNvPr id="5" name="Content Placeholder 4" descr="aquatic life including water snake">
            <a:extLst>
              <a:ext uri="{FF2B5EF4-FFF2-40B4-BE49-F238E27FC236}">
                <a16:creationId xmlns:a16="http://schemas.microsoft.com/office/drawing/2014/main" id="{0930E032-A707-4F46-AA92-DB649A52F22B}"/>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3872589" y="1981794"/>
            <a:ext cx="4536627" cy="2275874"/>
          </a:xfrm>
        </p:spPr>
      </p:pic>
      <p:sp>
        <p:nvSpPr>
          <p:cNvPr id="2" name="Footer Placeholder 1">
            <a:extLst>
              <a:ext uri="{FF2B5EF4-FFF2-40B4-BE49-F238E27FC236}">
                <a16:creationId xmlns:a16="http://schemas.microsoft.com/office/drawing/2014/main" id="{3540BA5B-7708-4A62-91D4-C5EDA86CD068}"/>
              </a:ext>
            </a:extLst>
          </p:cNvPr>
          <p:cNvSpPr>
            <a:spLocks noGrp="1"/>
          </p:cNvSpPr>
          <p:nvPr>
            <p:ph type="ftr" sz="quarter" idx="11"/>
          </p:nvPr>
        </p:nvSpPr>
        <p:spPr/>
        <p:txBody>
          <a:bodyPr/>
          <a:lstStyle/>
          <a:p>
            <a:r>
              <a:rPr lang="en-US" dirty="0" err="1"/>
              <a:t>february</a:t>
            </a:r>
            <a:r>
              <a:rPr lang="en-US" dirty="0"/>
              <a:t> 2020</a:t>
            </a:r>
          </a:p>
        </p:txBody>
      </p:sp>
      <p:sp>
        <p:nvSpPr>
          <p:cNvPr id="6" name="TextBox 5">
            <a:extLst>
              <a:ext uri="{FF2B5EF4-FFF2-40B4-BE49-F238E27FC236}">
                <a16:creationId xmlns:a16="http://schemas.microsoft.com/office/drawing/2014/main" id="{BF0D2C46-A613-4C25-9BBB-073BC16ED5E3}"/>
              </a:ext>
            </a:extLst>
          </p:cNvPr>
          <p:cNvSpPr txBox="1"/>
          <p:nvPr/>
        </p:nvSpPr>
        <p:spPr>
          <a:xfrm>
            <a:off x="5341910" y="4211502"/>
            <a:ext cx="3088660" cy="230832"/>
          </a:xfrm>
          <a:prstGeom prst="rect">
            <a:avLst/>
          </a:prstGeom>
          <a:noFill/>
        </p:spPr>
        <p:txBody>
          <a:bodyPr wrap="square" rtlCol="0">
            <a:spAutoFit/>
          </a:bodyPr>
          <a:lstStyle/>
          <a:p>
            <a:r>
              <a:rPr lang="en-US" sz="900" dirty="0">
                <a:solidFill>
                  <a:schemeClr val="tx1">
                    <a:lumMod val="50000"/>
                    <a:lumOff val="50000"/>
                  </a:schemeClr>
                </a:solidFill>
                <a:hlinkClick r:id="rId4" tooltip="https://en.wikipedia.org/wiki/Aquatic_Garter_Snake"/>
              </a:rPr>
              <a:t>This Photo</a:t>
            </a:r>
            <a:r>
              <a:rPr lang="en-US" sz="900" dirty="0">
                <a:solidFill>
                  <a:schemeClr val="tx1">
                    <a:lumMod val="50000"/>
                    <a:lumOff val="50000"/>
                  </a:schemeClr>
                </a:solidFill>
              </a:rPr>
              <a:t> by Unknown Author is licensed under </a:t>
            </a:r>
            <a:r>
              <a:rPr lang="en-US" sz="900" dirty="0">
                <a:solidFill>
                  <a:schemeClr val="tx1">
                    <a:lumMod val="50000"/>
                    <a:lumOff val="50000"/>
                  </a:schemeClr>
                </a:solidFill>
                <a:hlinkClick r:id="rId5" tooltip="https://creativecommons.org/licenses/by-sa/3.0/"/>
              </a:rPr>
              <a:t>CC BY-SA</a:t>
            </a:r>
            <a:endParaRPr lang="en-US" sz="900" dirty="0">
              <a:solidFill>
                <a:schemeClr val="tx1">
                  <a:lumMod val="50000"/>
                  <a:lumOff val="50000"/>
                </a:schemeClr>
              </a:solidFill>
            </a:endParaRPr>
          </a:p>
        </p:txBody>
      </p:sp>
      <p:pic>
        <p:nvPicPr>
          <p:cNvPr id="8" name="Picture 7" descr="two mallard ducks">
            <a:extLst>
              <a:ext uri="{FF2B5EF4-FFF2-40B4-BE49-F238E27FC236}">
                <a16:creationId xmlns:a16="http://schemas.microsoft.com/office/drawing/2014/main" id="{39712DE7-5541-412C-A63C-8BD17BADD05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840902" y="2274426"/>
            <a:ext cx="2879296" cy="1918780"/>
          </a:xfrm>
          <a:prstGeom prst="rect">
            <a:avLst/>
          </a:prstGeom>
        </p:spPr>
      </p:pic>
      <p:grpSp>
        <p:nvGrpSpPr>
          <p:cNvPr id="12" name="Group 11" descr="boater fishing">
            <a:extLst>
              <a:ext uri="{FF2B5EF4-FFF2-40B4-BE49-F238E27FC236}">
                <a16:creationId xmlns:a16="http://schemas.microsoft.com/office/drawing/2014/main" id="{BE81833A-0424-4B5A-97B2-8C5B56669049}"/>
              </a:ext>
            </a:extLst>
          </p:cNvPr>
          <p:cNvGrpSpPr/>
          <p:nvPr/>
        </p:nvGrpSpPr>
        <p:grpSpPr>
          <a:xfrm>
            <a:off x="6084238" y="4496568"/>
            <a:ext cx="3282043" cy="2333092"/>
            <a:chOff x="6278822" y="4010672"/>
            <a:chExt cx="3058531" cy="1931464"/>
          </a:xfrm>
        </p:grpSpPr>
        <p:pic>
          <p:nvPicPr>
            <p:cNvPr id="10" name="Picture 9" descr="canoer">
              <a:extLst>
                <a:ext uri="{FF2B5EF4-FFF2-40B4-BE49-F238E27FC236}">
                  <a16:creationId xmlns:a16="http://schemas.microsoft.com/office/drawing/2014/main" id="{06B02E32-10A4-480F-80E0-DF45AD48E27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278822" y="4010672"/>
              <a:ext cx="2620704" cy="1740368"/>
            </a:xfrm>
            <a:prstGeom prst="rect">
              <a:avLst/>
            </a:prstGeom>
          </p:spPr>
        </p:pic>
        <p:sp>
          <p:nvSpPr>
            <p:cNvPr id="11" name="TextBox 10">
              <a:extLst>
                <a:ext uri="{FF2B5EF4-FFF2-40B4-BE49-F238E27FC236}">
                  <a16:creationId xmlns:a16="http://schemas.microsoft.com/office/drawing/2014/main" id="{B0CD4A7E-280F-4433-8400-A7A067E3033B}"/>
                </a:ext>
              </a:extLst>
            </p:cNvPr>
            <p:cNvSpPr txBox="1"/>
            <p:nvPr/>
          </p:nvSpPr>
          <p:spPr>
            <a:xfrm>
              <a:off x="6278822" y="5751040"/>
              <a:ext cx="3058531" cy="191096"/>
            </a:xfrm>
            <a:prstGeom prst="rect">
              <a:avLst/>
            </a:prstGeom>
            <a:noFill/>
          </p:spPr>
          <p:txBody>
            <a:bodyPr wrap="square" rtlCol="0">
              <a:spAutoFit/>
            </a:bodyPr>
            <a:lstStyle/>
            <a:p>
              <a:r>
                <a:rPr lang="en-US" sz="900" dirty="0">
                  <a:solidFill>
                    <a:schemeClr val="tx1">
                      <a:lumMod val="50000"/>
                      <a:lumOff val="50000"/>
                    </a:schemeClr>
                  </a:solidFill>
                  <a:hlinkClick r:id="rId9" tooltip="http://commons.wikimedia.org/wiki/File:Boating_on_the_lake_(5888439766).jpg"/>
                </a:rPr>
                <a:t>This Photo</a:t>
              </a:r>
              <a:r>
                <a:rPr lang="en-US" sz="900" dirty="0">
                  <a:solidFill>
                    <a:schemeClr val="tx1">
                      <a:lumMod val="50000"/>
                      <a:lumOff val="50000"/>
                    </a:schemeClr>
                  </a:solidFill>
                </a:rPr>
                <a:t> by Unknown Author is licensed under </a:t>
              </a:r>
              <a:r>
                <a:rPr lang="en-US" sz="900" dirty="0">
                  <a:solidFill>
                    <a:schemeClr val="tx1">
                      <a:lumMod val="50000"/>
                      <a:lumOff val="50000"/>
                    </a:schemeClr>
                  </a:solidFill>
                  <a:hlinkClick r:id="rId5" tooltip="https://creativecommons.org/licenses/by-sa/3.0/"/>
                </a:rPr>
                <a:t>CC BY-SA</a:t>
              </a:r>
              <a:endParaRPr lang="en-US" sz="900" dirty="0">
                <a:solidFill>
                  <a:schemeClr val="tx1">
                    <a:lumMod val="50000"/>
                    <a:lumOff val="50000"/>
                  </a:schemeClr>
                </a:solidFill>
              </a:endParaRPr>
            </a:p>
          </p:txBody>
        </p:sp>
      </p:grpSp>
      <p:grpSp>
        <p:nvGrpSpPr>
          <p:cNvPr id="16" name="Group 15" descr="bacteria">
            <a:extLst>
              <a:ext uri="{FF2B5EF4-FFF2-40B4-BE49-F238E27FC236}">
                <a16:creationId xmlns:a16="http://schemas.microsoft.com/office/drawing/2014/main" id="{8012D31B-1732-4D0D-8E24-C41DE82A0208}"/>
              </a:ext>
            </a:extLst>
          </p:cNvPr>
          <p:cNvGrpSpPr/>
          <p:nvPr/>
        </p:nvGrpSpPr>
        <p:grpSpPr>
          <a:xfrm>
            <a:off x="9285026" y="4424038"/>
            <a:ext cx="2435172" cy="1871428"/>
            <a:chOff x="9285026" y="4424038"/>
            <a:chExt cx="2244528" cy="1658382"/>
          </a:xfrm>
        </p:grpSpPr>
        <p:pic>
          <p:nvPicPr>
            <p:cNvPr id="14" name="Picture 13" descr="bacteria">
              <a:extLst>
                <a:ext uri="{FF2B5EF4-FFF2-40B4-BE49-F238E27FC236}">
                  <a16:creationId xmlns:a16="http://schemas.microsoft.com/office/drawing/2014/main" id="{A4A0AFF9-A540-464B-900B-57CE9B836F3F}"/>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366281" y="4424038"/>
              <a:ext cx="2082019" cy="1301262"/>
            </a:xfrm>
            <a:prstGeom prst="rect">
              <a:avLst/>
            </a:prstGeom>
          </p:spPr>
        </p:pic>
        <p:sp>
          <p:nvSpPr>
            <p:cNvPr id="15" name="TextBox 14">
              <a:extLst>
                <a:ext uri="{FF2B5EF4-FFF2-40B4-BE49-F238E27FC236}">
                  <a16:creationId xmlns:a16="http://schemas.microsoft.com/office/drawing/2014/main" id="{F806C252-EF53-45C9-B161-3FB58AC75DFF}"/>
                </a:ext>
              </a:extLst>
            </p:cNvPr>
            <p:cNvSpPr txBox="1"/>
            <p:nvPr/>
          </p:nvSpPr>
          <p:spPr>
            <a:xfrm>
              <a:off x="9285026" y="5713088"/>
              <a:ext cx="2244528" cy="369332"/>
            </a:xfrm>
            <a:prstGeom prst="rect">
              <a:avLst/>
            </a:prstGeom>
            <a:noFill/>
          </p:spPr>
          <p:txBody>
            <a:bodyPr wrap="square" rtlCol="0">
              <a:spAutoFit/>
            </a:bodyPr>
            <a:lstStyle/>
            <a:p>
              <a:r>
                <a:rPr lang="en-US" sz="900" dirty="0">
                  <a:solidFill>
                    <a:schemeClr val="tx1">
                      <a:lumMod val="50000"/>
                      <a:lumOff val="50000"/>
                    </a:schemeClr>
                  </a:solidFill>
                  <a:hlinkClick r:id="rId11" tooltip="https://edithmg.wordpress.com/"/>
                </a:rPr>
                <a:t>This Photo</a:t>
              </a:r>
              <a:r>
                <a:rPr lang="en-US" sz="900" dirty="0">
                  <a:solidFill>
                    <a:schemeClr val="tx1">
                      <a:lumMod val="50000"/>
                      <a:lumOff val="50000"/>
                    </a:schemeClr>
                  </a:solidFill>
                </a:rPr>
                <a:t> by Unknown Author is licensed under </a:t>
              </a:r>
              <a:r>
                <a:rPr lang="en-US" sz="900" dirty="0">
                  <a:solidFill>
                    <a:schemeClr val="tx1">
                      <a:lumMod val="50000"/>
                      <a:lumOff val="50000"/>
                    </a:schemeClr>
                  </a:solidFill>
                  <a:hlinkClick r:id="rId12" tooltip="https://creativecommons.org/licenses/by-nc-nd/3.0/"/>
                </a:rPr>
                <a:t>CC BY-NC-ND</a:t>
              </a:r>
              <a:endParaRPr lang="en-US" sz="900" dirty="0">
                <a:solidFill>
                  <a:schemeClr val="tx1">
                    <a:lumMod val="50000"/>
                    <a:lumOff val="50000"/>
                  </a:schemeClr>
                </a:solidFill>
              </a:endParaRPr>
            </a:p>
          </p:txBody>
        </p:sp>
      </p:grpSp>
      <p:sp>
        <p:nvSpPr>
          <p:cNvPr id="3" name="Slide Number Placeholder 2">
            <a:extLst>
              <a:ext uri="{FF2B5EF4-FFF2-40B4-BE49-F238E27FC236}">
                <a16:creationId xmlns:a16="http://schemas.microsoft.com/office/drawing/2014/main" id="{C32F5048-D4E4-4C87-B909-0895FA7C28D6}"/>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7875133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64CB-B8A9-4CA4-AA0B-D4F008884AD5}"/>
              </a:ext>
            </a:extLst>
          </p:cNvPr>
          <p:cNvSpPr>
            <a:spLocks noGrp="1"/>
          </p:cNvSpPr>
          <p:nvPr>
            <p:ph type="title"/>
          </p:nvPr>
        </p:nvSpPr>
        <p:spPr/>
        <p:txBody>
          <a:bodyPr>
            <a:normAutofit/>
          </a:bodyPr>
          <a:lstStyle/>
          <a:p>
            <a:r>
              <a:rPr lang="en-US" sz="4000" dirty="0"/>
              <a:t>Types of criteria</a:t>
            </a:r>
          </a:p>
        </p:txBody>
      </p:sp>
      <p:sp>
        <p:nvSpPr>
          <p:cNvPr id="3" name="Content Placeholder 2">
            <a:extLst>
              <a:ext uri="{FF2B5EF4-FFF2-40B4-BE49-F238E27FC236}">
                <a16:creationId xmlns:a16="http://schemas.microsoft.com/office/drawing/2014/main" id="{07C1FED3-B6DF-4663-8E0F-3D8BB2B4C958}"/>
              </a:ext>
            </a:extLst>
          </p:cNvPr>
          <p:cNvSpPr>
            <a:spLocks noGrp="1"/>
          </p:cNvSpPr>
          <p:nvPr>
            <p:ph sz="half" idx="1"/>
          </p:nvPr>
        </p:nvSpPr>
        <p:spPr>
          <a:xfrm>
            <a:off x="581192" y="2228003"/>
            <a:ext cx="11029615" cy="3633047"/>
          </a:xfrm>
        </p:spPr>
        <p:txBody>
          <a:bodyPr>
            <a:normAutofit/>
          </a:bodyPr>
          <a:lstStyle/>
          <a:p>
            <a:pPr marL="342900" indent="-342900">
              <a:buFont typeface="Arial" panose="020B0604020202020204" pitchFamily="34" charset="0"/>
              <a:buChar char="•"/>
            </a:pPr>
            <a:r>
              <a:rPr lang="en-US" sz="2400" dirty="0">
                <a:solidFill>
                  <a:srgbClr val="4D4D4D"/>
                </a:solidFill>
                <a:latin typeface="Gill Sans MT" panose="020B0502020104020203" pitchFamily="34" charset="0"/>
                <a:cs typeface="Helvetica" panose="020B0604020202020204" pitchFamily="34" charset="0"/>
              </a:rPr>
              <a:t>Different types of water quality criteria are complementary.  There is no one type of criteria that will guarantee protection of all designated uses.</a:t>
            </a:r>
          </a:p>
          <a:p>
            <a:pPr marL="342900" indent="-342900">
              <a:buFont typeface="Arial" panose="020B0604020202020204" pitchFamily="34" charset="0"/>
              <a:buChar char="•"/>
            </a:pPr>
            <a:r>
              <a:rPr lang="en-US" sz="2400" dirty="0">
                <a:solidFill>
                  <a:srgbClr val="4D4D4D"/>
                </a:solidFill>
                <a:latin typeface="Gill Sans MT" panose="020B0502020104020203" pitchFamily="34" charset="0"/>
                <a:cs typeface="Helvetica" panose="020B0604020202020204" pitchFamily="34" charset="0"/>
              </a:rPr>
              <a:t>Ideally all types of water quality criteria are considered when setting standards and evaluating the condition of a waterbody. </a:t>
            </a:r>
          </a:p>
          <a:p>
            <a:pPr marL="342900" indent="-342900">
              <a:buFont typeface="Arial" panose="020B0604020202020204" pitchFamily="34" charset="0"/>
              <a:buChar char="•"/>
            </a:pPr>
            <a:r>
              <a:rPr lang="en-US" sz="2400" dirty="0">
                <a:solidFill>
                  <a:srgbClr val="4D4D4D"/>
                </a:solidFill>
                <a:latin typeface="Gill Sans MT" panose="020B0502020104020203" pitchFamily="34" charset="0"/>
                <a:cs typeface="Helvetica" panose="020B0604020202020204" pitchFamily="34" charset="0"/>
              </a:rPr>
              <a:t>Different types of water quality criteria </a:t>
            </a:r>
            <a:r>
              <a:rPr lang="en-US" sz="2400" u="sng" dirty="0">
                <a:solidFill>
                  <a:srgbClr val="4D4D4D"/>
                </a:solidFill>
                <a:latin typeface="Gill Sans MT" panose="020B0502020104020203" pitchFamily="34" charset="0"/>
                <a:cs typeface="Helvetica" panose="020B0604020202020204" pitchFamily="34" charset="0"/>
              </a:rPr>
              <a:t>collectively</a:t>
            </a:r>
            <a:r>
              <a:rPr lang="en-US" sz="2400" dirty="0">
                <a:solidFill>
                  <a:srgbClr val="4D4D4D"/>
                </a:solidFill>
                <a:latin typeface="Gill Sans MT" panose="020B0502020104020203" pitchFamily="34" charset="0"/>
                <a:cs typeface="Helvetica" panose="020B0604020202020204" pitchFamily="34" charset="0"/>
              </a:rPr>
              <a:t> provide a valuable tool for setting standards and making water quality management decisions that help protect the broad diversity of life affected by water pollutants.  </a:t>
            </a:r>
          </a:p>
          <a:p>
            <a:endParaRPr lang="en-US" dirty="0"/>
          </a:p>
        </p:txBody>
      </p:sp>
      <p:sp>
        <p:nvSpPr>
          <p:cNvPr id="5" name="Footer Placeholder 4">
            <a:extLst>
              <a:ext uri="{FF2B5EF4-FFF2-40B4-BE49-F238E27FC236}">
                <a16:creationId xmlns:a16="http://schemas.microsoft.com/office/drawing/2014/main" id="{67B8ADB0-366B-4172-8C50-707AF601AFF0}"/>
              </a:ext>
            </a:extLst>
          </p:cNvPr>
          <p:cNvSpPr>
            <a:spLocks noGrp="1"/>
          </p:cNvSpPr>
          <p:nvPr>
            <p:ph type="ftr" sz="quarter" idx="11"/>
          </p:nvPr>
        </p:nvSpPr>
        <p:spPr/>
        <p:txBody>
          <a:bodyPr/>
          <a:lstStyle/>
          <a:p>
            <a:r>
              <a:rPr lang="en-US" dirty="0" err="1"/>
              <a:t>february</a:t>
            </a:r>
            <a:r>
              <a:rPr lang="en-US" dirty="0"/>
              <a:t> 2020</a:t>
            </a:r>
          </a:p>
        </p:txBody>
      </p:sp>
      <p:sp>
        <p:nvSpPr>
          <p:cNvPr id="4" name="Slide Number Placeholder 3">
            <a:extLst>
              <a:ext uri="{FF2B5EF4-FFF2-40B4-BE49-F238E27FC236}">
                <a16:creationId xmlns:a16="http://schemas.microsoft.com/office/drawing/2014/main" id="{73C618AE-65CD-48DF-AEE8-53875279C032}"/>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997481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t>Aquatic Life Criteria</a:t>
            </a:r>
          </a:p>
        </p:txBody>
      </p:sp>
      <p:sp>
        <p:nvSpPr>
          <p:cNvPr id="23555" name="Content Placeholder 2"/>
          <p:cNvSpPr>
            <a:spLocks noGrp="1"/>
          </p:cNvSpPr>
          <p:nvPr>
            <p:ph idx="1"/>
          </p:nvPr>
        </p:nvSpPr>
        <p:spPr>
          <a:xfrm>
            <a:off x="304800" y="2111554"/>
            <a:ext cx="11539538" cy="3503434"/>
          </a:xfrm>
        </p:spPr>
        <p:txBody>
          <a:bodyPr>
            <a:normAutofit lnSpcReduction="10000"/>
          </a:bodyPr>
          <a:lstStyle/>
          <a:p>
            <a:pPr defTabSz="114300">
              <a:spcBef>
                <a:spcPct val="0"/>
              </a:spcBef>
              <a:spcAft>
                <a:spcPts val="300"/>
              </a:spcAft>
            </a:pPr>
            <a:r>
              <a:rPr lang="en-US" sz="2600" dirty="0">
                <a:solidFill>
                  <a:schemeClr val="tx1"/>
                </a:solidFill>
                <a:cs typeface="Times New Roman" pitchFamily="18" charset="0"/>
              </a:rPr>
              <a:t>Aquatic life criteria protect aquatic life from specific pollutants in the water column.</a:t>
            </a:r>
          </a:p>
          <a:p>
            <a:pPr defTabSz="114300">
              <a:spcBef>
                <a:spcPct val="0"/>
              </a:spcBef>
              <a:spcAft>
                <a:spcPts val="300"/>
              </a:spcAft>
            </a:pPr>
            <a:r>
              <a:rPr lang="en-US" sz="2600" dirty="0">
                <a:solidFill>
                  <a:schemeClr val="tx1"/>
                </a:solidFill>
                <a:cs typeface="Times New Roman" pitchFamily="18" charset="0"/>
              </a:rPr>
              <a:t>In addition to typical surface waters, EPA recommendations are largely applicable to wetlands, but some may need adjustments, for example because of natural factors such as </a:t>
            </a:r>
            <a:r>
              <a:rPr lang="en-US" sz="2600" dirty="0" err="1">
                <a:solidFill>
                  <a:schemeClr val="tx1"/>
                </a:solidFill>
                <a:cs typeface="Times New Roman" pitchFamily="18" charset="0"/>
              </a:rPr>
              <a:t>pH.</a:t>
            </a:r>
            <a:endParaRPr lang="en-US" sz="2600" dirty="0">
              <a:solidFill>
                <a:schemeClr val="tx1"/>
              </a:solidFill>
              <a:cs typeface="Times New Roman" pitchFamily="18" charset="0"/>
            </a:endParaRPr>
          </a:p>
          <a:p>
            <a:pPr defTabSz="114300">
              <a:spcBef>
                <a:spcPct val="0"/>
              </a:spcBef>
              <a:spcAft>
                <a:spcPts val="300"/>
              </a:spcAft>
            </a:pPr>
            <a:r>
              <a:rPr lang="en-US" sz="2600" dirty="0">
                <a:solidFill>
                  <a:schemeClr val="tx1"/>
                </a:solidFill>
                <a:cs typeface="Times New Roman" pitchFamily="18" charset="0"/>
              </a:rPr>
              <a:t>An aquatic life criterion typically contains three components:</a:t>
            </a:r>
          </a:p>
          <a:p>
            <a:pPr lvl="1" defTabSz="114300">
              <a:spcBef>
                <a:spcPct val="0"/>
              </a:spcBef>
              <a:spcAft>
                <a:spcPts val="300"/>
              </a:spcAft>
            </a:pPr>
            <a:r>
              <a:rPr lang="en-US" sz="2400" b="1" dirty="0">
                <a:solidFill>
                  <a:schemeClr val="tx1"/>
                </a:solidFill>
                <a:cs typeface="Times New Roman" pitchFamily="18" charset="0"/>
              </a:rPr>
              <a:t>Magnitude </a:t>
            </a:r>
            <a:r>
              <a:rPr lang="en-US" sz="2400" dirty="0">
                <a:solidFill>
                  <a:schemeClr val="tx1"/>
                </a:solidFill>
                <a:cs typeface="Times New Roman" pitchFamily="18" charset="0"/>
              </a:rPr>
              <a:t>(or concentration) – how much of a parameter</a:t>
            </a:r>
          </a:p>
          <a:p>
            <a:pPr lvl="1" defTabSz="114300">
              <a:spcBef>
                <a:spcPct val="0"/>
              </a:spcBef>
              <a:spcAft>
                <a:spcPts val="300"/>
              </a:spcAft>
            </a:pPr>
            <a:r>
              <a:rPr lang="en-US" sz="2400" b="1" dirty="0">
                <a:solidFill>
                  <a:schemeClr val="tx1"/>
                </a:solidFill>
                <a:cs typeface="Times New Roman" pitchFamily="18" charset="0"/>
              </a:rPr>
              <a:t>Duration </a:t>
            </a:r>
            <a:r>
              <a:rPr lang="en-US" sz="2400" dirty="0">
                <a:solidFill>
                  <a:schemeClr val="tx1"/>
                </a:solidFill>
                <a:cs typeface="Times New Roman" pitchFamily="18" charset="0"/>
              </a:rPr>
              <a:t>– period of time over which the instream concentration is averaged</a:t>
            </a:r>
          </a:p>
          <a:p>
            <a:pPr lvl="1" defTabSz="114300">
              <a:spcBef>
                <a:spcPct val="0"/>
              </a:spcBef>
              <a:spcAft>
                <a:spcPts val="300"/>
              </a:spcAft>
            </a:pPr>
            <a:r>
              <a:rPr lang="en-US" sz="2400" b="1" dirty="0">
                <a:solidFill>
                  <a:schemeClr val="tx1"/>
                </a:solidFill>
                <a:cs typeface="Times New Roman" pitchFamily="18" charset="0"/>
              </a:rPr>
              <a:t>Frequency</a:t>
            </a:r>
            <a:r>
              <a:rPr lang="en-US" sz="2400" dirty="0">
                <a:solidFill>
                  <a:schemeClr val="tx1"/>
                </a:solidFill>
                <a:cs typeface="Times New Roman" pitchFamily="18" charset="0"/>
              </a:rPr>
              <a:t> – how often the magnitude can be exceeded</a:t>
            </a:r>
            <a:endParaRPr lang="en-US" sz="2600" dirty="0">
              <a:solidFill>
                <a:schemeClr val="tx1"/>
              </a:solidFill>
              <a:cs typeface="Times New Roman" pitchFamily="18" charset="0"/>
            </a:endParaRPr>
          </a:p>
          <a:p>
            <a:pPr marL="609600" lvl="2" indent="-282575">
              <a:spcBef>
                <a:spcPct val="0"/>
              </a:spcBef>
              <a:spcAft>
                <a:spcPts val="300"/>
              </a:spcAft>
              <a:buSzPct val="80000"/>
              <a:buNone/>
            </a:pPr>
            <a:endParaRPr lang="en-US" sz="2600" dirty="0">
              <a:cs typeface="Times New Roman" pitchFamily="18" charset="0"/>
            </a:endParaRPr>
          </a:p>
        </p:txBody>
      </p:sp>
      <p:sp>
        <p:nvSpPr>
          <p:cNvPr id="3" name="Footer Placeholder 2">
            <a:extLst>
              <a:ext uri="{FF2B5EF4-FFF2-40B4-BE49-F238E27FC236}">
                <a16:creationId xmlns:a16="http://schemas.microsoft.com/office/drawing/2014/main" id="{9BF5E760-B78D-4C58-9FBE-B03A5EB86179}"/>
              </a:ext>
            </a:extLst>
          </p:cNvPr>
          <p:cNvSpPr>
            <a:spLocks noGrp="1"/>
          </p:cNvSpPr>
          <p:nvPr>
            <p:ph type="ftr" sz="quarter" idx="11"/>
          </p:nvPr>
        </p:nvSpPr>
        <p:spPr>
          <a:xfrm>
            <a:off x="304800" y="6321262"/>
            <a:ext cx="6917210" cy="365125"/>
          </a:xfrm>
        </p:spPr>
        <p:txBody>
          <a:bodyPr/>
          <a:lstStyle/>
          <a:p>
            <a:r>
              <a:rPr lang="en-US" dirty="0" err="1"/>
              <a:t>february</a:t>
            </a:r>
            <a:r>
              <a:rPr lang="en-US" dirty="0"/>
              <a:t> 2020</a:t>
            </a:r>
          </a:p>
        </p:txBody>
      </p:sp>
      <p:sp>
        <p:nvSpPr>
          <p:cNvPr id="5" name="TextBox 4"/>
          <p:cNvSpPr txBox="1"/>
          <p:nvPr/>
        </p:nvSpPr>
        <p:spPr>
          <a:xfrm>
            <a:off x="3763405" y="5438405"/>
            <a:ext cx="4814892" cy="1200329"/>
          </a:xfrm>
          <a:prstGeom prst="rect">
            <a:avLst/>
          </a:prstGeom>
          <a:noFill/>
        </p:spPr>
        <p:txBody>
          <a:bodyPr wrap="square" rtlCol="0">
            <a:spAutoFit/>
          </a:bodyPr>
          <a:lstStyle/>
          <a:p>
            <a:pPr marL="0" lvl="2">
              <a:spcAft>
                <a:spcPts val="300"/>
              </a:spcAft>
            </a:pPr>
            <a:r>
              <a:rPr lang="en-US" dirty="0">
                <a:cs typeface="Times New Roman" pitchFamily="18" charset="0"/>
              </a:rPr>
              <a:t>Example:  “To protect the Aquatic Life Use from acute toxicity in saltwater, dissolved Zinc </a:t>
            </a:r>
            <a:r>
              <a:rPr lang="en-US" i="1" dirty="0">
                <a:cs typeface="Times New Roman" pitchFamily="18" charset="0"/>
              </a:rPr>
              <a:t>shall not </a:t>
            </a:r>
            <a:r>
              <a:rPr lang="en-US" dirty="0">
                <a:cs typeface="Times New Roman" pitchFamily="18" charset="0"/>
              </a:rPr>
              <a:t>exceed </a:t>
            </a:r>
            <a:r>
              <a:rPr lang="en-US" u="sng" dirty="0">
                <a:cs typeface="Times New Roman" pitchFamily="18" charset="0"/>
              </a:rPr>
              <a:t>90 micrograms per liter</a:t>
            </a:r>
            <a:r>
              <a:rPr lang="en-US" dirty="0">
                <a:cs typeface="Times New Roman" pitchFamily="18" charset="0"/>
              </a:rPr>
              <a:t> as a </a:t>
            </a:r>
            <a:r>
              <a:rPr lang="en-US" u="sng" dirty="0">
                <a:cs typeface="Times New Roman" pitchFamily="18" charset="0"/>
              </a:rPr>
              <a:t>one hour average more than once every three years</a:t>
            </a:r>
            <a:r>
              <a:rPr lang="en-US" dirty="0">
                <a:cs typeface="Times New Roman" pitchFamily="18" charset="0"/>
              </a:rPr>
              <a:t>.”</a:t>
            </a:r>
            <a:endParaRPr lang="en-US" dirty="0"/>
          </a:p>
        </p:txBody>
      </p:sp>
      <p:sp>
        <p:nvSpPr>
          <p:cNvPr id="4" name="Slide Number Placeholder 3">
            <a:extLst>
              <a:ext uri="{FF2B5EF4-FFF2-40B4-BE49-F238E27FC236}">
                <a16:creationId xmlns:a16="http://schemas.microsoft.com/office/drawing/2014/main" id="{F213C54A-D69D-44C5-A00E-3159E212C7E6}"/>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2687364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542030"/>
            <a:ext cx="9317182" cy="1143000"/>
          </a:xfrm>
        </p:spPr>
        <p:txBody>
          <a:bodyPr>
            <a:normAutofit/>
          </a:bodyPr>
          <a:lstStyle/>
          <a:p>
            <a:pPr>
              <a:defRPr/>
            </a:pPr>
            <a:r>
              <a:rPr lang="en-US" sz="4000" dirty="0"/>
              <a:t>Aquatic Life Criteria</a:t>
            </a:r>
          </a:p>
        </p:txBody>
      </p:sp>
      <p:sp>
        <p:nvSpPr>
          <p:cNvPr id="24579" name="Content Placeholder 2"/>
          <p:cNvSpPr>
            <a:spLocks noGrp="1"/>
          </p:cNvSpPr>
          <p:nvPr>
            <p:ph idx="1"/>
          </p:nvPr>
        </p:nvSpPr>
        <p:spPr>
          <a:xfrm>
            <a:off x="2362200" y="1529753"/>
            <a:ext cx="8153400" cy="2438400"/>
          </a:xfrm>
        </p:spPr>
        <p:txBody>
          <a:bodyPr>
            <a:normAutofit/>
          </a:bodyPr>
          <a:lstStyle/>
          <a:p>
            <a:pPr defTabSz="114300">
              <a:spcBef>
                <a:spcPct val="0"/>
              </a:spcBef>
            </a:pPr>
            <a:r>
              <a:rPr lang="en-US" sz="2400" dirty="0">
                <a:solidFill>
                  <a:schemeClr val="tx1"/>
                </a:solidFill>
                <a:cs typeface="Times New Roman" pitchFamily="18" charset="0"/>
              </a:rPr>
              <a:t>Aquatic life criteria usually include: </a:t>
            </a:r>
          </a:p>
          <a:p>
            <a:pPr lvl="1" defTabSz="114300">
              <a:spcBef>
                <a:spcPct val="0"/>
              </a:spcBef>
            </a:pPr>
            <a:r>
              <a:rPr lang="en-US" sz="2200" dirty="0">
                <a:solidFill>
                  <a:schemeClr val="tx1"/>
                </a:solidFill>
                <a:cs typeface="Times New Roman" pitchFamily="18" charset="0"/>
              </a:rPr>
              <a:t>An acute value to protect against short exposure periods,</a:t>
            </a:r>
          </a:p>
          <a:p>
            <a:pPr lvl="1" defTabSz="114300">
              <a:spcBef>
                <a:spcPct val="0"/>
              </a:spcBef>
            </a:pPr>
            <a:r>
              <a:rPr lang="en-US" sz="2200" dirty="0">
                <a:solidFill>
                  <a:schemeClr val="tx1"/>
                </a:solidFill>
                <a:cs typeface="Times New Roman" pitchFamily="18" charset="0"/>
              </a:rPr>
              <a:t>A chronic value to protect against long term exposure, and</a:t>
            </a:r>
          </a:p>
          <a:p>
            <a:pPr lvl="1" defTabSz="114300">
              <a:spcBef>
                <a:spcPct val="0"/>
              </a:spcBef>
            </a:pPr>
            <a:r>
              <a:rPr lang="en-US" sz="2200" dirty="0">
                <a:solidFill>
                  <a:schemeClr val="tx1"/>
                </a:solidFill>
                <a:cs typeface="Times New Roman" pitchFamily="18" charset="0"/>
              </a:rPr>
              <a:t>Separate saltwater values and freshwater values to account for different effects depending on salinity.</a:t>
            </a:r>
          </a:p>
        </p:txBody>
      </p:sp>
      <p:sp>
        <p:nvSpPr>
          <p:cNvPr id="3" name="Footer Placeholder 2">
            <a:extLst>
              <a:ext uri="{FF2B5EF4-FFF2-40B4-BE49-F238E27FC236}">
                <a16:creationId xmlns:a16="http://schemas.microsoft.com/office/drawing/2014/main" id="{BA0924BE-BA82-4F44-B8AD-A15D8D9E9BDD}"/>
              </a:ext>
            </a:extLst>
          </p:cNvPr>
          <p:cNvSpPr>
            <a:spLocks noGrp="1"/>
          </p:cNvSpPr>
          <p:nvPr>
            <p:ph type="ftr" sz="quarter" idx="11"/>
          </p:nvPr>
        </p:nvSpPr>
        <p:spPr>
          <a:xfrm>
            <a:off x="102013" y="152400"/>
            <a:ext cx="6917210" cy="365125"/>
          </a:xfrm>
        </p:spPr>
        <p:txBody>
          <a:bodyPr/>
          <a:lstStyle/>
          <a:p>
            <a:r>
              <a:rPr lang="en-US"/>
              <a:t>January 2020</a:t>
            </a:r>
            <a:endParaRPr lang="en-US" dirty="0"/>
          </a:p>
        </p:txBody>
      </p:sp>
      <p:pic>
        <p:nvPicPr>
          <p:cNvPr id="5" name="Picture 4" descr="Haven Lake.jpg"/>
          <p:cNvPicPr>
            <a:picLocks noChangeAspect="1"/>
          </p:cNvPicPr>
          <p:nvPr/>
        </p:nvPicPr>
        <p:blipFill>
          <a:blip r:embed="rId3" cstate="print"/>
          <a:stretch>
            <a:fillRect/>
          </a:stretch>
        </p:blipFill>
        <p:spPr>
          <a:xfrm>
            <a:off x="7696200" y="4800600"/>
            <a:ext cx="28575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82" name="TextBox 5"/>
          <p:cNvSpPr txBox="1">
            <a:spLocks noChangeArrowheads="1"/>
          </p:cNvSpPr>
          <p:nvPr/>
        </p:nvSpPr>
        <p:spPr bwMode="auto">
          <a:xfrm>
            <a:off x="8953501" y="4343400"/>
            <a:ext cx="1327671" cy="400110"/>
          </a:xfrm>
          <a:prstGeom prst="rect">
            <a:avLst/>
          </a:prstGeom>
          <a:noFill/>
          <a:ln w="9525">
            <a:noFill/>
            <a:miter lim="800000"/>
            <a:headEnd/>
            <a:tailEnd/>
          </a:ln>
        </p:spPr>
        <p:txBody>
          <a:bodyPr wrap="none">
            <a:spAutoFit/>
          </a:bodyPr>
          <a:lstStyle/>
          <a:p>
            <a:r>
              <a:rPr lang="en-US" sz="2000" i="1" dirty="0"/>
              <a:t>Haven Lake</a:t>
            </a:r>
          </a:p>
        </p:txBody>
      </p:sp>
      <p:sp>
        <p:nvSpPr>
          <p:cNvPr id="8" name="TextBox 7"/>
          <p:cNvSpPr txBox="1"/>
          <p:nvPr/>
        </p:nvSpPr>
        <p:spPr>
          <a:xfrm>
            <a:off x="665018" y="3843278"/>
            <a:ext cx="5791200" cy="2862322"/>
          </a:xfrm>
          <a:prstGeom prst="rect">
            <a:avLst/>
          </a:prstGeom>
          <a:noFill/>
          <a:ln>
            <a:solidFill>
              <a:schemeClr val="accent1"/>
            </a:solidFill>
          </a:ln>
        </p:spPr>
        <p:txBody>
          <a:bodyPr wrap="square" rtlCol="0">
            <a:spAutoFit/>
          </a:bodyPr>
          <a:lstStyle/>
          <a:p>
            <a:pPr marL="0" lvl="2"/>
            <a:r>
              <a:rPr lang="en-US" sz="2000" b="1" dirty="0">
                <a:cs typeface="Times New Roman" pitchFamily="18" charset="0"/>
              </a:rPr>
              <a:t>Example:  </a:t>
            </a:r>
            <a:r>
              <a:rPr lang="en-US" sz="2000" dirty="0">
                <a:cs typeface="Times New Roman" pitchFamily="18" charset="0"/>
              </a:rPr>
              <a:t>Dissolved Zinc Aquatic Life Criteria</a:t>
            </a:r>
          </a:p>
          <a:p>
            <a:pPr marL="0" lvl="2"/>
            <a:r>
              <a:rPr lang="en-US" sz="2000" dirty="0">
                <a:cs typeface="Times New Roman" pitchFamily="18" charset="0"/>
              </a:rPr>
              <a:t>For all of the below, concentrations shall not exceed the specified number as a 1 hour average (for acute) or a 4 day average (chronic) more than once every 3 years.</a:t>
            </a:r>
          </a:p>
          <a:p>
            <a:pPr marL="0" lvl="2"/>
            <a:r>
              <a:rPr lang="en-US" sz="2000" dirty="0">
                <a:cs typeface="Times New Roman" pitchFamily="18" charset="0"/>
              </a:rPr>
              <a:t>Saltwater acute:  90 ug/L as a 1-hour average</a:t>
            </a:r>
          </a:p>
          <a:p>
            <a:pPr marL="0" lvl="2"/>
            <a:r>
              <a:rPr lang="en-US" sz="2000" dirty="0">
                <a:cs typeface="Times New Roman" pitchFamily="18" charset="0"/>
              </a:rPr>
              <a:t>Saltwater chronic: 81 ug/L as a 4 day average</a:t>
            </a:r>
          </a:p>
          <a:p>
            <a:pPr marL="0" lvl="2"/>
            <a:r>
              <a:rPr lang="en-US" sz="2000" dirty="0">
                <a:cs typeface="Times New Roman" pitchFamily="18" charset="0"/>
              </a:rPr>
              <a:t>Freshwater acute: 120 ug/L as a 1-hour average</a:t>
            </a:r>
          </a:p>
          <a:p>
            <a:pPr marL="0" lvl="2"/>
            <a:r>
              <a:rPr lang="en-US" sz="2000" dirty="0">
                <a:cs typeface="Times New Roman" pitchFamily="18" charset="0"/>
              </a:rPr>
              <a:t>Freshwater chronic: 120 ug/L as a 4 day average</a:t>
            </a:r>
            <a:endParaRPr lang="en-US" sz="2000" dirty="0"/>
          </a:p>
        </p:txBody>
      </p:sp>
      <p:sp>
        <p:nvSpPr>
          <p:cNvPr id="4" name="Slide Number Placeholder 3">
            <a:extLst>
              <a:ext uri="{FF2B5EF4-FFF2-40B4-BE49-F238E27FC236}">
                <a16:creationId xmlns:a16="http://schemas.microsoft.com/office/drawing/2014/main" id="{EBF4E85F-1F6A-49D0-9AE7-ACE53DB7B8CF}"/>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3488096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01531"/>
            <a:ext cx="10439400" cy="1143000"/>
          </a:xfrm>
        </p:spPr>
        <p:txBody>
          <a:bodyPr>
            <a:noAutofit/>
          </a:bodyPr>
          <a:lstStyle/>
          <a:p>
            <a:pPr>
              <a:defRPr/>
            </a:pPr>
            <a:r>
              <a:rPr lang="en-US" sz="4000" dirty="0"/>
              <a:t>Biological Criteria </a:t>
            </a:r>
            <a:br>
              <a:rPr lang="en-US" sz="4000" dirty="0"/>
            </a:br>
            <a:r>
              <a:rPr lang="en-US" sz="4000" dirty="0"/>
              <a:t>(or ‘biocriteria’)</a:t>
            </a:r>
          </a:p>
        </p:txBody>
      </p:sp>
      <p:sp>
        <p:nvSpPr>
          <p:cNvPr id="21507" name="Content Placeholder 2"/>
          <p:cNvSpPr>
            <a:spLocks noGrp="1"/>
          </p:cNvSpPr>
          <p:nvPr>
            <p:ph idx="1"/>
          </p:nvPr>
        </p:nvSpPr>
        <p:spPr>
          <a:xfrm>
            <a:off x="581192" y="3317600"/>
            <a:ext cx="9858208" cy="3346307"/>
          </a:xfrm>
        </p:spPr>
        <p:txBody>
          <a:bodyPr>
            <a:noAutofit/>
          </a:bodyPr>
          <a:lstStyle/>
          <a:p>
            <a:pPr>
              <a:spcBef>
                <a:spcPct val="0"/>
              </a:spcBef>
            </a:pPr>
            <a:r>
              <a:rPr lang="en-US" sz="2800" dirty="0">
                <a:solidFill>
                  <a:schemeClr val="tx1"/>
                </a:solidFill>
                <a:cs typeface="Times New Roman" pitchFamily="18" charset="0"/>
              </a:rPr>
              <a:t>Biological criteria protect aquatic life uses by describing the desired biological condition of surface waters for a specific aquatic life designated use.</a:t>
            </a:r>
          </a:p>
          <a:p>
            <a:pPr>
              <a:lnSpc>
                <a:spcPct val="110000"/>
              </a:lnSpc>
              <a:spcBef>
                <a:spcPct val="0"/>
              </a:spcBef>
            </a:pPr>
            <a:r>
              <a:rPr lang="en-US" sz="2800" dirty="0">
                <a:solidFill>
                  <a:schemeClr val="tx1"/>
                </a:solidFill>
                <a:cs typeface="Times New Roman" pitchFamily="18" charset="0"/>
              </a:rPr>
              <a:t>Examples:</a:t>
            </a:r>
          </a:p>
          <a:p>
            <a:pPr lvl="1">
              <a:lnSpc>
                <a:spcPct val="110000"/>
              </a:lnSpc>
              <a:spcBef>
                <a:spcPct val="0"/>
              </a:spcBef>
            </a:pPr>
            <a:r>
              <a:rPr lang="en-US" sz="2400" dirty="0">
                <a:solidFill>
                  <a:schemeClr val="tx1"/>
                </a:solidFill>
                <a:cs typeface="Times New Roman" pitchFamily="18" charset="0"/>
              </a:rPr>
              <a:t>Narrative: “Waters shall be free from substances in concentrations or combinations that would adversely alter the structure and function of aquatic communities, as defined by the reference condition.”</a:t>
            </a:r>
          </a:p>
          <a:p>
            <a:pPr lvl="1">
              <a:lnSpc>
                <a:spcPct val="110000"/>
              </a:lnSpc>
              <a:spcBef>
                <a:spcPts val="1200"/>
              </a:spcBef>
            </a:pPr>
            <a:r>
              <a:rPr lang="en-US" sz="2400" dirty="0">
                <a:solidFill>
                  <a:schemeClr val="tx1"/>
                </a:solidFill>
                <a:cs typeface="Times New Roman" pitchFamily="18" charset="0"/>
              </a:rPr>
              <a:t>Numeric: Class I: Cool Water Aquatic Life, </a:t>
            </a:r>
          </a:p>
          <a:p>
            <a:pPr lvl="3">
              <a:lnSpc>
                <a:spcPct val="110000"/>
              </a:lnSpc>
              <a:spcBef>
                <a:spcPct val="0"/>
              </a:spcBef>
            </a:pPr>
            <a:r>
              <a:rPr lang="en-US" sz="2400" dirty="0">
                <a:solidFill>
                  <a:schemeClr val="tx1"/>
                </a:solidFill>
                <a:cs typeface="Times New Roman" pitchFamily="18" charset="0"/>
              </a:rPr>
              <a:t>Taxa Richness: 5</a:t>
            </a:r>
          </a:p>
          <a:p>
            <a:pPr lvl="3">
              <a:lnSpc>
                <a:spcPct val="110000"/>
              </a:lnSpc>
              <a:spcBef>
                <a:spcPct val="0"/>
              </a:spcBef>
            </a:pPr>
            <a:r>
              <a:rPr lang="en-US" sz="2400" dirty="0">
                <a:solidFill>
                  <a:schemeClr val="tx1"/>
                </a:solidFill>
                <a:cs typeface="Times New Roman" pitchFamily="18" charset="0"/>
              </a:rPr>
              <a:t>EPT Index: 3</a:t>
            </a:r>
          </a:p>
          <a:p>
            <a:pPr>
              <a:spcBef>
                <a:spcPct val="0"/>
              </a:spcBef>
            </a:pPr>
            <a:endParaRPr lang="en-US" sz="2800" dirty="0">
              <a:cs typeface="Times New Roman" pitchFamily="18" charset="0"/>
            </a:endParaRPr>
          </a:p>
          <a:p>
            <a:pPr>
              <a:spcBef>
                <a:spcPct val="0"/>
              </a:spcBef>
            </a:pPr>
            <a:endParaRPr lang="en-US" sz="2800" dirty="0">
              <a:cs typeface="Times New Roman" pitchFamily="18" charset="0"/>
            </a:endParaRPr>
          </a:p>
          <a:p>
            <a:pPr>
              <a:spcBef>
                <a:spcPct val="0"/>
              </a:spcBef>
              <a:buNone/>
            </a:pPr>
            <a:endParaRPr lang="en-US" sz="2800" dirty="0">
              <a:cs typeface="Times New Roman" pitchFamily="18" charset="0"/>
            </a:endParaRPr>
          </a:p>
        </p:txBody>
      </p:sp>
      <p:sp>
        <p:nvSpPr>
          <p:cNvPr id="3" name="Footer Placeholder 2">
            <a:extLst>
              <a:ext uri="{FF2B5EF4-FFF2-40B4-BE49-F238E27FC236}">
                <a16:creationId xmlns:a16="http://schemas.microsoft.com/office/drawing/2014/main" id="{E26C1AD7-F820-411B-A0D6-E5C57241979A}"/>
              </a:ext>
            </a:extLst>
          </p:cNvPr>
          <p:cNvSpPr>
            <a:spLocks noGrp="1"/>
          </p:cNvSpPr>
          <p:nvPr>
            <p:ph type="ftr" sz="quarter" idx="11"/>
          </p:nvPr>
        </p:nvSpPr>
        <p:spPr>
          <a:xfrm>
            <a:off x="317422" y="6481344"/>
            <a:ext cx="6917210" cy="365125"/>
          </a:xfrm>
        </p:spPr>
        <p:txBody>
          <a:bodyPr/>
          <a:lstStyle/>
          <a:p>
            <a:r>
              <a:rPr lang="en-US" dirty="0" err="1"/>
              <a:t>february</a:t>
            </a:r>
            <a:r>
              <a:rPr lang="en-US" dirty="0"/>
              <a:t> 2020</a:t>
            </a:r>
          </a:p>
        </p:txBody>
      </p:sp>
      <p:pic>
        <p:nvPicPr>
          <p:cNvPr id="5" name="Picture 4" descr="Tuolumne River and Trails.jpg"/>
          <p:cNvPicPr>
            <a:picLocks noChangeAspect="1"/>
          </p:cNvPicPr>
          <p:nvPr/>
        </p:nvPicPr>
        <p:blipFill>
          <a:blip r:embed="rId3" cstate="print"/>
          <a:stretch>
            <a:fillRect/>
          </a:stretch>
        </p:blipFill>
        <p:spPr>
          <a:xfrm>
            <a:off x="8166339" y="5120738"/>
            <a:ext cx="2314755" cy="1543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a:extLst>
              <a:ext uri="{FF2B5EF4-FFF2-40B4-BE49-F238E27FC236}">
                <a16:creationId xmlns:a16="http://schemas.microsoft.com/office/drawing/2014/main" id="{A8DE3F53-0663-45A2-B66B-1EAF27851460}"/>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774617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t>Human Health Criteria</a:t>
            </a:r>
          </a:p>
        </p:txBody>
      </p:sp>
      <p:sp>
        <p:nvSpPr>
          <p:cNvPr id="20483" name="Content Placeholder 2"/>
          <p:cNvSpPr>
            <a:spLocks noGrp="1"/>
          </p:cNvSpPr>
          <p:nvPr>
            <p:ph idx="1"/>
          </p:nvPr>
        </p:nvSpPr>
        <p:spPr>
          <a:xfrm>
            <a:off x="581192" y="1787237"/>
            <a:ext cx="11029616" cy="5105400"/>
          </a:xfrm>
        </p:spPr>
        <p:txBody>
          <a:bodyPr>
            <a:normAutofit/>
          </a:bodyPr>
          <a:lstStyle/>
          <a:p>
            <a:pPr>
              <a:spcBef>
                <a:spcPts val="0"/>
              </a:spcBef>
              <a:spcAft>
                <a:spcPts val="1800"/>
              </a:spcAft>
            </a:pPr>
            <a:r>
              <a:rPr lang="en-US" sz="2800" dirty="0">
                <a:solidFill>
                  <a:schemeClr val="tx1"/>
                </a:solidFill>
                <a:cs typeface="Times New Roman" pitchFamily="18" charset="0"/>
              </a:rPr>
              <a:t>Human health criteria are developed to protect humans from specific pollutants in both water and fish tissue that humans might ingest.</a:t>
            </a:r>
          </a:p>
          <a:p>
            <a:pPr>
              <a:spcBef>
                <a:spcPts val="0"/>
              </a:spcBef>
              <a:spcAft>
                <a:spcPts val="1800"/>
              </a:spcAft>
            </a:pPr>
            <a:r>
              <a:rPr lang="en-US" sz="2800" dirty="0">
                <a:solidFill>
                  <a:schemeClr val="tx1"/>
                </a:solidFill>
                <a:cs typeface="Times New Roman" pitchFamily="18" charset="0"/>
              </a:rPr>
              <a:t>Calculated to protect from effects of pollutants from ingestion of aquatic organisms in the water (“org only”) and for ingestion of water and organisms (“water + org”).</a:t>
            </a:r>
          </a:p>
          <a:p>
            <a:pPr>
              <a:spcBef>
                <a:spcPts val="0"/>
              </a:spcBef>
              <a:spcAft>
                <a:spcPts val="1800"/>
              </a:spcAft>
            </a:pPr>
            <a:r>
              <a:rPr lang="en-US" sz="2800" dirty="0">
                <a:solidFill>
                  <a:schemeClr val="tx1"/>
                </a:solidFill>
                <a:cs typeface="Times New Roman" pitchFamily="18" charset="0"/>
              </a:rPr>
              <a:t>Expressed as a pollutant concentration based on:</a:t>
            </a:r>
          </a:p>
          <a:p>
            <a:pPr lvl="1">
              <a:spcBef>
                <a:spcPts val="0"/>
              </a:spcBef>
              <a:spcAft>
                <a:spcPts val="1800"/>
              </a:spcAft>
            </a:pPr>
            <a:r>
              <a:rPr lang="en-US" sz="2400" dirty="0">
                <a:solidFill>
                  <a:schemeClr val="tx1"/>
                </a:solidFill>
                <a:cs typeface="Times New Roman" pitchFamily="18" charset="0"/>
              </a:rPr>
              <a:t>Toxicological Assessment</a:t>
            </a:r>
          </a:p>
          <a:p>
            <a:pPr lvl="1">
              <a:spcBef>
                <a:spcPts val="0"/>
              </a:spcBef>
              <a:spcAft>
                <a:spcPts val="1800"/>
              </a:spcAft>
            </a:pPr>
            <a:r>
              <a:rPr lang="en-US" sz="2400" dirty="0">
                <a:solidFill>
                  <a:schemeClr val="tx1"/>
                </a:solidFill>
                <a:cs typeface="Times New Roman" pitchFamily="18" charset="0"/>
              </a:rPr>
              <a:t>Exposure Scenario</a:t>
            </a:r>
          </a:p>
          <a:p>
            <a:pPr lvl="1">
              <a:spcBef>
                <a:spcPts val="0"/>
              </a:spcBef>
              <a:spcAft>
                <a:spcPts val="1800"/>
              </a:spcAft>
            </a:pPr>
            <a:endParaRPr lang="en-US" dirty="0">
              <a:cs typeface="Times New Roman" pitchFamily="18" charset="0"/>
            </a:endParaRPr>
          </a:p>
        </p:txBody>
      </p:sp>
      <p:sp>
        <p:nvSpPr>
          <p:cNvPr id="3" name="Footer Placeholder 2">
            <a:extLst>
              <a:ext uri="{FF2B5EF4-FFF2-40B4-BE49-F238E27FC236}">
                <a16:creationId xmlns:a16="http://schemas.microsoft.com/office/drawing/2014/main" id="{46A82C8B-1724-49CE-ACF5-D06F7D67529A}"/>
              </a:ext>
            </a:extLst>
          </p:cNvPr>
          <p:cNvSpPr>
            <a:spLocks noGrp="1"/>
          </p:cNvSpPr>
          <p:nvPr>
            <p:ph type="ftr" sz="quarter" idx="11"/>
          </p:nvPr>
        </p:nvSpPr>
        <p:spPr>
          <a:xfrm>
            <a:off x="299838" y="6321262"/>
            <a:ext cx="6917210" cy="365125"/>
          </a:xfrm>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EE827D9E-5897-44FC-973C-2FE7C57C7F49}"/>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42631759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30A5-3456-4E6F-BE37-FF6BB71A07EF}"/>
              </a:ext>
            </a:extLst>
          </p:cNvPr>
          <p:cNvSpPr>
            <a:spLocks noGrp="1"/>
          </p:cNvSpPr>
          <p:nvPr>
            <p:ph type="title"/>
          </p:nvPr>
        </p:nvSpPr>
        <p:spPr>
          <a:xfrm>
            <a:off x="430081" y="3069975"/>
            <a:ext cx="11610807" cy="1497507"/>
          </a:xfrm>
        </p:spPr>
        <p:txBody>
          <a:bodyPr>
            <a:normAutofit/>
          </a:bodyPr>
          <a:lstStyle/>
          <a:p>
            <a:r>
              <a:rPr lang="en-US" sz="4000" dirty="0"/>
              <a:t>History of the Clean Water Act</a:t>
            </a:r>
          </a:p>
        </p:txBody>
      </p:sp>
      <p:sp>
        <p:nvSpPr>
          <p:cNvPr id="3" name="Footer Placeholder 2">
            <a:extLst>
              <a:ext uri="{FF2B5EF4-FFF2-40B4-BE49-F238E27FC236}">
                <a16:creationId xmlns:a16="http://schemas.microsoft.com/office/drawing/2014/main" id="{A27F8128-E96C-40E9-BD6E-BEBEA2F12E4A}"/>
              </a:ext>
            </a:extLst>
          </p:cNvPr>
          <p:cNvSpPr>
            <a:spLocks noGrp="1"/>
          </p:cNvSpPr>
          <p:nvPr>
            <p:ph type="ftr" sz="quarter" idx="11"/>
          </p:nvPr>
        </p:nvSpPr>
        <p:spPr/>
        <p:txBody>
          <a:bodyPr/>
          <a:lstStyle/>
          <a:p>
            <a:r>
              <a:rPr lang="en-US" dirty="0" err="1"/>
              <a:t>february</a:t>
            </a:r>
            <a:r>
              <a:rPr lang="en-US" dirty="0"/>
              <a:t> 2020</a:t>
            </a:r>
          </a:p>
        </p:txBody>
      </p:sp>
      <p:sp>
        <p:nvSpPr>
          <p:cNvPr id="4" name="Slide Number Placeholder 3">
            <a:extLst>
              <a:ext uri="{FF2B5EF4-FFF2-40B4-BE49-F238E27FC236}">
                <a16:creationId xmlns:a16="http://schemas.microsoft.com/office/drawing/2014/main" id="{5151D606-1586-450C-9F7A-56CCB8CEE34D}"/>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680094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Human Health Criteria</a:t>
            </a:r>
          </a:p>
        </p:txBody>
      </p:sp>
      <p:pic>
        <p:nvPicPr>
          <p:cNvPr id="6" name="Content Placeholder 5" descr="Simplified equation for calculating human health criteria.  Numerator includes the product of toxicity factors and average adult body weight.  Denominator includes water intake plus the product of fish consumption rate and bioaccumulation factor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9253" y="1690689"/>
            <a:ext cx="11723348" cy="4585948"/>
          </a:xfrm>
        </p:spPr>
      </p:pic>
      <p:sp>
        <p:nvSpPr>
          <p:cNvPr id="5" name="Footer Placeholder 3">
            <a:extLst>
              <a:ext uri="{FF2B5EF4-FFF2-40B4-BE49-F238E27FC236}">
                <a16:creationId xmlns:a16="http://schemas.microsoft.com/office/drawing/2014/main" id="{02044737-800A-431A-8486-DF5C9486C736}"/>
              </a:ext>
            </a:extLst>
          </p:cNvPr>
          <p:cNvSpPr>
            <a:spLocks noGrp="1"/>
          </p:cNvSpPr>
          <p:nvPr>
            <p:ph type="ftr" sz="quarter" idx="11"/>
          </p:nvPr>
        </p:nvSpPr>
        <p:spPr>
          <a:xfrm>
            <a:off x="581192" y="6492875"/>
            <a:ext cx="6917210" cy="365125"/>
          </a:xfrm>
        </p:spPr>
        <p:txBody>
          <a:bodyPr/>
          <a:lstStyle/>
          <a:p>
            <a:r>
              <a:rPr lang="en-US" dirty="0" err="1"/>
              <a:t>february</a:t>
            </a:r>
            <a:r>
              <a:rPr lang="en-US" dirty="0"/>
              <a:t> 2020</a:t>
            </a:r>
          </a:p>
        </p:txBody>
      </p:sp>
      <p:sp>
        <p:nvSpPr>
          <p:cNvPr id="4" name="Slide Number Placeholder 3">
            <a:extLst>
              <a:ext uri="{FF2B5EF4-FFF2-40B4-BE49-F238E27FC236}">
                <a16:creationId xmlns:a16="http://schemas.microsoft.com/office/drawing/2014/main" id="{2608FEE3-237D-450F-8D96-372B28C4711C}"/>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2308035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Human Health Criteria (cont.)</a:t>
            </a:r>
          </a:p>
        </p:txBody>
      </p:sp>
      <p:sp>
        <p:nvSpPr>
          <p:cNvPr id="3" name="Content Placeholder 2"/>
          <p:cNvSpPr>
            <a:spLocks noGrp="1"/>
          </p:cNvSpPr>
          <p:nvPr>
            <p:ph sz="half" idx="1"/>
          </p:nvPr>
        </p:nvSpPr>
        <p:spPr>
          <a:xfrm>
            <a:off x="610221" y="2082863"/>
            <a:ext cx="5422390" cy="4317940"/>
          </a:xfrm>
        </p:spPr>
        <p:txBody>
          <a:bodyPr>
            <a:normAutofit fontScale="92500" lnSpcReduction="20000"/>
          </a:bodyPr>
          <a:lstStyle/>
          <a:p>
            <a:pPr marL="0" indent="0">
              <a:spcBef>
                <a:spcPts val="0"/>
              </a:spcBef>
              <a:buNone/>
            </a:pPr>
            <a:r>
              <a:rPr lang="en-US" sz="3000" b="1" dirty="0"/>
              <a:t>Fish Consumption Rate</a:t>
            </a:r>
          </a:p>
          <a:p>
            <a:r>
              <a:rPr lang="en-US" sz="2800" dirty="0"/>
              <a:t>In EPA’s recommended criteria</a:t>
            </a:r>
          </a:p>
          <a:p>
            <a:pPr marL="685800" lvl="1">
              <a:buFont typeface="Arial" panose="020B0604020202020204" pitchFamily="34" charset="0"/>
              <a:buChar char="•"/>
            </a:pPr>
            <a:r>
              <a:rPr lang="en-US" sz="2600" dirty="0"/>
              <a:t>National default for general population: </a:t>
            </a:r>
            <a:r>
              <a:rPr lang="en-US" sz="2600" u="sng" dirty="0"/>
              <a:t>22 grams per day</a:t>
            </a:r>
          </a:p>
          <a:p>
            <a:pPr marL="685800" lvl="1">
              <a:buFont typeface="Arial" panose="020B0604020202020204" pitchFamily="34" charset="0"/>
              <a:buChar char="•"/>
            </a:pPr>
            <a:r>
              <a:rPr lang="en-US" sz="2600" dirty="0"/>
              <a:t>Default for subsistence fishers: </a:t>
            </a:r>
            <a:r>
              <a:rPr lang="en-US" sz="2600" u="sng" dirty="0"/>
              <a:t>142 grams per day</a:t>
            </a:r>
          </a:p>
          <a:p>
            <a:r>
              <a:rPr lang="en-US" sz="2800" dirty="0"/>
              <a:t>Tribal Subsistence Fishing</a:t>
            </a:r>
          </a:p>
          <a:p>
            <a:pPr marL="685800" lvl="1">
              <a:buFont typeface="Arial" panose="020B0604020202020204" pitchFamily="34" charset="0"/>
              <a:buChar char="•"/>
            </a:pPr>
            <a:r>
              <a:rPr lang="en-US" sz="2600" dirty="0"/>
              <a:t>Oregon state WQS: </a:t>
            </a:r>
            <a:r>
              <a:rPr lang="en-US" sz="2600" u="sng" dirty="0"/>
              <a:t>175 grams per day</a:t>
            </a:r>
          </a:p>
          <a:p>
            <a:pPr marL="685800" lvl="1">
              <a:buFont typeface="Arial" panose="020B0604020202020204" pitchFamily="34" charset="0"/>
              <a:buChar char="•"/>
            </a:pPr>
            <a:r>
              <a:rPr lang="en-US" sz="2600" dirty="0"/>
              <a:t>Spokane Tribe of Indians WQS: </a:t>
            </a:r>
            <a:r>
              <a:rPr lang="en-US" sz="2600" u="sng" dirty="0"/>
              <a:t>865 grams per day</a:t>
            </a:r>
          </a:p>
        </p:txBody>
      </p:sp>
      <p:sp>
        <p:nvSpPr>
          <p:cNvPr id="5" name="Footer Placeholder 3">
            <a:extLst>
              <a:ext uri="{FF2B5EF4-FFF2-40B4-BE49-F238E27FC236}">
                <a16:creationId xmlns:a16="http://schemas.microsoft.com/office/drawing/2014/main" id="{7435BF95-9352-45E1-94D2-BA2924D39110}"/>
              </a:ext>
            </a:extLst>
          </p:cNvPr>
          <p:cNvSpPr>
            <a:spLocks noGrp="1"/>
          </p:cNvSpPr>
          <p:nvPr>
            <p:ph type="ftr" sz="quarter" idx="11"/>
          </p:nvPr>
        </p:nvSpPr>
        <p:spPr>
          <a:xfrm>
            <a:off x="581193" y="6457340"/>
            <a:ext cx="1560808" cy="419252"/>
          </a:xfrm>
        </p:spPr>
        <p:txBody>
          <a:bodyPr/>
          <a:lstStyle/>
          <a:p>
            <a:r>
              <a:rPr lang="en-US" dirty="0" err="1"/>
              <a:t>february</a:t>
            </a:r>
            <a:r>
              <a:rPr lang="en-US" dirty="0"/>
              <a:t> 2020</a:t>
            </a:r>
          </a:p>
        </p:txBody>
      </p:sp>
      <p:pic>
        <p:nvPicPr>
          <p:cNvPr id="6" name="Content Placeholder 5" descr="Photo of Lac du Flambeau Band of Lake Superior Chippewa Indians canoeing">
            <a:extLst>
              <a:ext uri="{FF2B5EF4-FFF2-40B4-BE49-F238E27FC236}">
                <a16:creationId xmlns:a16="http://schemas.microsoft.com/office/drawing/2014/main" id="{D8FA92CB-C2FA-4219-8BA4-56FBD091F375}"/>
              </a:ext>
            </a:extLst>
          </p:cNvPr>
          <p:cNvPicPr>
            <a:picLocks noGrp="1" noChangeAspect="1"/>
          </p:cNvPicPr>
          <p:nvPr>
            <p:ph sz="half" idx="2"/>
          </p:nvPr>
        </p:nvPicPr>
        <p:blipFill>
          <a:blip r:embed="rId3" cstate="print"/>
          <a:srcRect/>
          <a:stretch>
            <a:fillRect/>
          </a:stretch>
        </p:blipFill>
        <p:spPr>
          <a:xfrm>
            <a:off x="7017547" y="2315176"/>
            <a:ext cx="3923607" cy="2942705"/>
          </a:xfrm>
          <a:prstGeom prst="rect">
            <a:avLst/>
          </a:prstGeom>
        </p:spPr>
      </p:pic>
      <p:pic>
        <p:nvPicPr>
          <p:cNvPr id="7" name="Picture 6" descr="Photo of Lac du Flambeau Band of Lake Superior Chippewa Indians canoeing">
            <a:extLst>
              <a:ext uri="{FF2B5EF4-FFF2-40B4-BE49-F238E27FC236}">
                <a16:creationId xmlns:a16="http://schemas.microsoft.com/office/drawing/2014/main" id="{DE453BAE-CD87-4F6D-9503-DF8B8733D2C4}"/>
              </a:ext>
            </a:extLst>
          </p:cNvPr>
          <p:cNvPicPr>
            <a:picLocks noChangeAspect="1"/>
          </p:cNvPicPr>
          <p:nvPr/>
        </p:nvPicPr>
        <p:blipFill>
          <a:blip r:embed="rId4"/>
          <a:stretch>
            <a:fillRect/>
          </a:stretch>
        </p:blipFill>
        <p:spPr>
          <a:xfrm>
            <a:off x="6882144" y="5297252"/>
            <a:ext cx="4194412" cy="847417"/>
          </a:xfrm>
          <a:prstGeom prst="rect">
            <a:avLst/>
          </a:prstGeom>
        </p:spPr>
      </p:pic>
      <p:sp>
        <p:nvSpPr>
          <p:cNvPr id="8" name="Slide Number Placeholder 7">
            <a:extLst>
              <a:ext uri="{FF2B5EF4-FFF2-40B4-BE49-F238E27FC236}">
                <a16:creationId xmlns:a16="http://schemas.microsoft.com/office/drawing/2014/main" id="{65F901E4-B151-4C69-BF4B-D1B6703B44CA}"/>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3756940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Human Health Criteria (Example)</a:t>
            </a:r>
          </a:p>
        </p:txBody>
      </p:sp>
      <p:sp>
        <p:nvSpPr>
          <p:cNvPr id="15" name="Content Placeholder 2">
            <a:extLst>
              <a:ext uri="{C183D7F6-B498-43B3-948B-1728B52AA6E4}">
                <adec:decorative xmlns:adec="http://schemas.microsoft.com/office/drawing/2017/decorative" val="1"/>
              </a:ext>
            </a:extLst>
          </p:cNvPr>
          <p:cNvSpPr txBox="1">
            <a:spLocks/>
          </p:cNvSpPr>
          <p:nvPr/>
        </p:nvSpPr>
        <p:spPr>
          <a:xfrm>
            <a:off x="581193" y="4639960"/>
            <a:ext cx="5108408" cy="2051818"/>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2">
              <a:spcAft>
                <a:spcPts val="0"/>
              </a:spcAft>
              <a:buFont typeface="Arial" panose="020B0604020202020204" pitchFamily="34" charset="0"/>
              <a:buChar char="•"/>
            </a:pPr>
            <a:endParaRPr lang="en-US" sz="2800" dirty="0">
              <a:solidFill>
                <a:schemeClr val="tx1"/>
              </a:solidFill>
            </a:endParaRPr>
          </a:p>
        </p:txBody>
      </p:sp>
      <p:pic>
        <p:nvPicPr>
          <p:cNvPr id="6" name="Content Placeholder 5" descr="Diagram showing fish consumption rates in left column and then an example of nickel human health criteria for water plus organism in the right column.  For example, the national default fish consumption rate for the general population is 22 grams per day and in this example, the nickel human health criteria for water plus organism is 470 micrograms per liter; default for subsistence fishers is 142 grams per day and in this example, the nickel human health criteria for water plus organism is 180 micrograms per liter; Oregon state uses an FCR of 175 grams per day and in this example, the nickel human health criteria for water plus organism is 150 micrograms per liter; the Spokane tribe of Indians uses an FCR of 865 grams per day and in this example, the nickel human health criteria for water plus organism is 37 micrograms per liter.">
            <a:extLst>
              <a:ext uri="{FF2B5EF4-FFF2-40B4-BE49-F238E27FC236}">
                <a16:creationId xmlns:a16="http://schemas.microsoft.com/office/drawing/2014/main" id="{5B44C8C7-1EA4-4484-A674-F453D323F133}"/>
              </a:ex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5805" y="2089266"/>
            <a:ext cx="10575003" cy="4602512"/>
          </a:xfrm>
        </p:spPr>
      </p:pic>
      <p:sp>
        <p:nvSpPr>
          <p:cNvPr id="7" name="Footer Placeholder 6">
            <a:extLst>
              <a:ext uri="{FF2B5EF4-FFF2-40B4-BE49-F238E27FC236}">
                <a16:creationId xmlns:a16="http://schemas.microsoft.com/office/drawing/2014/main" id="{235657B6-608E-4B2C-9FBA-DD40C2831123}"/>
              </a:ext>
            </a:extLst>
          </p:cNvPr>
          <p:cNvSpPr>
            <a:spLocks noGrp="1"/>
          </p:cNvSpPr>
          <p:nvPr>
            <p:ph type="ftr" sz="quarter" idx="11"/>
          </p:nvPr>
        </p:nvSpPr>
        <p:spPr>
          <a:xfrm>
            <a:off x="227901" y="6492875"/>
            <a:ext cx="6917210" cy="365125"/>
          </a:xfrm>
        </p:spPr>
        <p:txBody>
          <a:bodyPr/>
          <a:lstStyle/>
          <a:p>
            <a:r>
              <a:rPr lang="en-US" dirty="0" err="1"/>
              <a:t>february</a:t>
            </a:r>
            <a:r>
              <a:rPr lang="en-US" dirty="0"/>
              <a:t> 2020</a:t>
            </a:r>
          </a:p>
        </p:txBody>
      </p:sp>
      <p:sp>
        <p:nvSpPr>
          <p:cNvPr id="4" name="Slide Number Placeholder 3">
            <a:extLst>
              <a:ext uri="{FF2B5EF4-FFF2-40B4-BE49-F238E27FC236}">
                <a16:creationId xmlns:a16="http://schemas.microsoft.com/office/drawing/2014/main" id="{663C31DA-1710-42FE-B6FB-84A3F3527B53}"/>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4150404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t>Recreational Criteria</a:t>
            </a:r>
          </a:p>
        </p:txBody>
      </p:sp>
      <p:sp>
        <p:nvSpPr>
          <p:cNvPr id="25603" name="Content Placeholder 2"/>
          <p:cNvSpPr>
            <a:spLocks noGrp="1"/>
          </p:cNvSpPr>
          <p:nvPr>
            <p:ph idx="1"/>
          </p:nvPr>
        </p:nvSpPr>
        <p:spPr>
          <a:xfrm>
            <a:off x="214745" y="2015837"/>
            <a:ext cx="11029616" cy="3668684"/>
          </a:xfrm>
        </p:spPr>
        <p:txBody>
          <a:bodyPr>
            <a:normAutofit/>
          </a:bodyPr>
          <a:lstStyle/>
          <a:p>
            <a:pPr>
              <a:spcBef>
                <a:spcPct val="0"/>
              </a:spcBef>
            </a:pPr>
            <a:r>
              <a:rPr lang="en-US" sz="2400" dirty="0">
                <a:solidFill>
                  <a:schemeClr val="tx1"/>
                </a:solidFill>
                <a:cs typeface="Times New Roman" pitchFamily="18" charset="0"/>
              </a:rPr>
              <a:t>Recreational criteria protect recreational designated uses (activities including swimming, bathing, surfing, etc.).</a:t>
            </a:r>
          </a:p>
          <a:p>
            <a:pPr>
              <a:spcBef>
                <a:spcPct val="0"/>
              </a:spcBef>
            </a:pPr>
            <a:r>
              <a:rPr lang="en-US" sz="2400" dirty="0">
                <a:solidFill>
                  <a:schemeClr val="tx1"/>
                </a:solidFill>
                <a:cs typeface="Times New Roman" pitchFamily="18" charset="0"/>
              </a:rPr>
              <a:t>Designed to protect people from illnesses (including gastrointestinal, skin, eye, ear, etc. effects) due to exposure to fecal contamination in water, and kidney and liver damage due to exposure to certain cyanotoxins.</a:t>
            </a:r>
          </a:p>
          <a:p>
            <a:pPr>
              <a:spcBef>
                <a:spcPct val="0"/>
              </a:spcBef>
            </a:pPr>
            <a:r>
              <a:rPr lang="en-US" sz="2400" dirty="0">
                <a:solidFill>
                  <a:schemeClr val="tx1"/>
                </a:solidFill>
                <a:cs typeface="Times New Roman" pitchFamily="18" charset="0"/>
              </a:rPr>
              <a:t>For fecal contamination, EPA has published criteria recommendations based on epidemiological studies involving swimmers, looking at an association between water quality and illness.</a:t>
            </a:r>
            <a:endParaRPr lang="en-US" sz="2400" dirty="0">
              <a:cs typeface="Times New Roman" pitchFamily="18" charset="0"/>
            </a:endParaRPr>
          </a:p>
        </p:txBody>
      </p:sp>
      <p:sp>
        <p:nvSpPr>
          <p:cNvPr id="3" name="Footer Placeholder 2">
            <a:extLst>
              <a:ext uri="{FF2B5EF4-FFF2-40B4-BE49-F238E27FC236}">
                <a16:creationId xmlns:a16="http://schemas.microsoft.com/office/drawing/2014/main" id="{97325636-738E-472C-AE07-85EB45637C2C}"/>
              </a:ext>
            </a:extLst>
          </p:cNvPr>
          <p:cNvSpPr>
            <a:spLocks noGrp="1"/>
          </p:cNvSpPr>
          <p:nvPr>
            <p:ph type="ftr" sz="quarter" idx="11"/>
          </p:nvPr>
        </p:nvSpPr>
        <p:spPr>
          <a:xfrm>
            <a:off x="214744" y="6438398"/>
            <a:ext cx="6917210" cy="365125"/>
          </a:xfrm>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09D3AE57-0D66-499F-9414-C88EE117EC3F}"/>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3560261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t>Recreational Criteria</a:t>
            </a:r>
          </a:p>
        </p:txBody>
      </p:sp>
      <p:sp>
        <p:nvSpPr>
          <p:cNvPr id="25603" name="Content Placeholder 2"/>
          <p:cNvSpPr>
            <a:spLocks noGrp="1"/>
          </p:cNvSpPr>
          <p:nvPr>
            <p:ph idx="1"/>
          </p:nvPr>
        </p:nvSpPr>
        <p:spPr>
          <a:xfrm>
            <a:off x="214745" y="2015837"/>
            <a:ext cx="11029616" cy="4705538"/>
          </a:xfrm>
        </p:spPr>
        <p:txBody>
          <a:bodyPr>
            <a:normAutofit/>
          </a:bodyPr>
          <a:lstStyle/>
          <a:p>
            <a:pPr marL="82550" lvl="1" indent="0">
              <a:spcBef>
                <a:spcPct val="0"/>
              </a:spcBef>
              <a:buSzPct val="80000"/>
              <a:buNone/>
            </a:pPr>
            <a:r>
              <a:rPr lang="en-US" sz="2400" dirty="0">
                <a:solidFill>
                  <a:schemeClr val="tx1"/>
                </a:solidFill>
                <a:cs typeface="Times New Roman" pitchFamily="18" charset="0"/>
              </a:rPr>
              <a:t>Examples</a:t>
            </a:r>
          </a:p>
          <a:p>
            <a:pPr>
              <a:spcBef>
                <a:spcPct val="0"/>
              </a:spcBef>
            </a:pPr>
            <a:r>
              <a:rPr lang="en-US" sz="2400" u="sng" dirty="0">
                <a:solidFill>
                  <a:schemeClr val="tx1"/>
                </a:solidFill>
                <a:cs typeface="Times New Roman" pitchFamily="18" charset="0"/>
              </a:rPr>
              <a:t>Fecal contamination</a:t>
            </a:r>
            <a:r>
              <a:rPr lang="en-US" sz="2400" dirty="0">
                <a:solidFill>
                  <a:schemeClr val="tx1"/>
                </a:solidFill>
                <a:cs typeface="Times New Roman" pitchFamily="18" charset="0"/>
              </a:rPr>
              <a:t>:</a:t>
            </a:r>
          </a:p>
          <a:p>
            <a:pPr lvl="1">
              <a:spcBef>
                <a:spcPct val="0"/>
              </a:spcBef>
            </a:pPr>
            <a:r>
              <a:rPr lang="en-US" sz="2400" dirty="0">
                <a:solidFill>
                  <a:schemeClr val="tx1"/>
                </a:solidFill>
                <a:cs typeface="Times New Roman" pitchFamily="18" charset="0"/>
              </a:rPr>
              <a:t>Criteria expressed in terms of fecal indicator bacteria, for example:  “</a:t>
            </a:r>
            <a:r>
              <a:rPr lang="en-US" sz="2400" dirty="0">
                <a:solidFill>
                  <a:schemeClr val="tx1"/>
                </a:solidFill>
              </a:rPr>
              <a:t>A 30 day</a:t>
            </a:r>
            <a:r>
              <a:rPr lang="en-US" sz="2400" dirty="0">
                <a:solidFill>
                  <a:schemeClr val="tx1"/>
                </a:solidFill>
                <a:cs typeface="Times New Roman" pitchFamily="18" charset="0"/>
              </a:rPr>
              <a:t> </a:t>
            </a:r>
            <a:r>
              <a:rPr lang="en-US" sz="2400" i="1" dirty="0">
                <a:solidFill>
                  <a:schemeClr val="tx1"/>
                </a:solidFill>
                <a:cs typeface="Times New Roman" pitchFamily="18" charset="0"/>
              </a:rPr>
              <a:t>geometric mean </a:t>
            </a:r>
            <a:r>
              <a:rPr lang="en-US" sz="2400" dirty="0">
                <a:solidFill>
                  <a:schemeClr val="tx1"/>
                </a:solidFill>
                <a:cs typeface="Times New Roman" pitchFamily="18" charset="0"/>
              </a:rPr>
              <a:t>of 30 colony forming units (</a:t>
            </a:r>
            <a:r>
              <a:rPr lang="en-US" sz="2400" dirty="0" err="1">
                <a:solidFill>
                  <a:schemeClr val="tx1"/>
                </a:solidFill>
                <a:cs typeface="Times New Roman" pitchFamily="18" charset="0"/>
              </a:rPr>
              <a:t>cfu</a:t>
            </a:r>
            <a:r>
              <a:rPr lang="en-US" sz="2400" dirty="0">
                <a:solidFill>
                  <a:schemeClr val="tx1"/>
                </a:solidFill>
                <a:cs typeface="Times New Roman" pitchFamily="18" charset="0"/>
              </a:rPr>
              <a:t>) enterococci /100 mL water, not to be exceeded, and a </a:t>
            </a:r>
            <a:r>
              <a:rPr lang="en-US" sz="2400" i="1" dirty="0">
                <a:solidFill>
                  <a:schemeClr val="tx1"/>
                </a:solidFill>
                <a:cs typeface="Times New Roman" pitchFamily="18" charset="0"/>
              </a:rPr>
              <a:t>statistical threshold value </a:t>
            </a:r>
            <a:r>
              <a:rPr lang="en-US" sz="2400" dirty="0">
                <a:solidFill>
                  <a:schemeClr val="tx1"/>
                </a:solidFill>
                <a:cs typeface="Times New Roman" pitchFamily="18" charset="0"/>
              </a:rPr>
              <a:t>of 110 </a:t>
            </a:r>
            <a:r>
              <a:rPr lang="en-US" sz="2400" dirty="0" err="1">
                <a:solidFill>
                  <a:schemeClr val="tx1"/>
                </a:solidFill>
                <a:cs typeface="Times New Roman" pitchFamily="18" charset="0"/>
              </a:rPr>
              <a:t>cfu</a:t>
            </a:r>
            <a:r>
              <a:rPr lang="en-US" sz="2400" dirty="0">
                <a:solidFill>
                  <a:schemeClr val="tx1"/>
                </a:solidFill>
                <a:cs typeface="Times New Roman" pitchFamily="18" charset="0"/>
              </a:rPr>
              <a:t>/100 mL for marine waters may not be exceeded in more than 10% of samples in a 30 day interval.</a:t>
            </a:r>
          </a:p>
          <a:p>
            <a:pPr>
              <a:spcBef>
                <a:spcPct val="0"/>
              </a:spcBef>
            </a:pPr>
            <a:r>
              <a:rPr lang="en-US" sz="2400" u="sng" dirty="0">
                <a:solidFill>
                  <a:schemeClr val="tx1"/>
                </a:solidFill>
                <a:cs typeface="Times New Roman" pitchFamily="18" charset="0"/>
              </a:rPr>
              <a:t>Cyanotoxins</a:t>
            </a:r>
            <a:r>
              <a:rPr lang="en-US" sz="2400" dirty="0">
                <a:solidFill>
                  <a:schemeClr val="tx1"/>
                </a:solidFill>
                <a:cs typeface="Times New Roman" pitchFamily="18" charset="0"/>
              </a:rPr>
              <a:t>:</a:t>
            </a:r>
          </a:p>
          <a:p>
            <a:pPr lvl="1">
              <a:spcBef>
                <a:spcPct val="0"/>
              </a:spcBef>
            </a:pPr>
            <a:r>
              <a:rPr lang="en-US" sz="2400" dirty="0">
                <a:solidFill>
                  <a:schemeClr val="tx1"/>
                </a:solidFill>
                <a:cs typeface="Times New Roman" pitchFamily="18" charset="0"/>
              </a:rPr>
              <a:t>Criteria expressed in terms of specific toxins, for example: “The concentration of total microcystins shall not exceed 8 </a:t>
            </a:r>
            <a:r>
              <a:rPr lang="en-US" sz="2400" dirty="0">
                <a:solidFill>
                  <a:schemeClr val="tx1"/>
                </a:solidFill>
              </a:rPr>
              <a:t>µg/L in more than three ten-day periods per recreational season, for more than one recreational season, over a 5-year period.”</a:t>
            </a:r>
            <a:endParaRPr lang="en-US" sz="2400" dirty="0">
              <a:solidFill>
                <a:schemeClr val="tx1"/>
              </a:solidFill>
              <a:cs typeface="Times New Roman" pitchFamily="18" charset="0"/>
            </a:endParaRPr>
          </a:p>
          <a:p>
            <a:pPr lvl="1">
              <a:spcBef>
                <a:spcPct val="0"/>
              </a:spcBef>
            </a:pPr>
            <a:endParaRPr lang="en-US" sz="2400" dirty="0">
              <a:cs typeface="Times New Roman" pitchFamily="18" charset="0"/>
            </a:endParaRPr>
          </a:p>
        </p:txBody>
      </p:sp>
      <p:sp>
        <p:nvSpPr>
          <p:cNvPr id="3" name="Footer Placeholder 2">
            <a:extLst>
              <a:ext uri="{FF2B5EF4-FFF2-40B4-BE49-F238E27FC236}">
                <a16:creationId xmlns:a16="http://schemas.microsoft.com/office/drawing/2014/main" id="{97325636-738E-472C-AE07-85EB45637C2C}"/>
              </a:ext>
            </a:extLst>
          </p:cNvPr>
          <p:cNvSpPr>
            <a:spLocks noGrp="1"/>
          </p:cNvSpPr>
          <p:nvPr>
            <p:ph type="ftr" sz="quarter" idx="11"/>
          </p:nvPr>
        </p:nvSpPr>
        <p:spPr>
          <a:xfrm>
            <a:off x="214744" y="6438398"/>
            <a:ext cx="6917210" cy="365125"/>
          </a:xfrm>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43ED53DE-9E01-406B-AA08-E6D5248A9F22}"/>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5733045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t>Nutrient Criteria</a:t>
            </a:r>
          </a:p>
        </p:txBody>
      </p:sp>
      <p:sp>
        <p:nvSpPr>
          <p:cNvPr id="27651" name="Content Placeholder 2"/>
          <p:cNvSpPr>
            <a:spLocks noGrp="1"/>
          </p:cNvSpPr>
          <p:nvPr>
            <p:ph idx="1"/>
          </p:nvPr>
        </p:nvSpPr>
        <p:spPr>
          <a:xfrm>
            <a:off x="435719" y="2006901"/>
            <a:ext cx="11029616" cy="4439888"/>
          </a:xfrm>
        </p:spPr>
        <p:txBody>
          <a:bodyPr/>
          <a:lstStyle/>
          <a:p>
            <a:pPr>
              <a:spcBef>
                <a:spcPct val="0"/>
              </a:spcBef>
              <a:spcAft>
                <a:spcPts val="1200"/>
              </a:spcAft>
            </a:pPr>
            <a:r>
              <a:rPr lang="en-US" sz="2400" dirty="0">
                <a:solidFill>
                  <a:schemeClr val="tx1"/>
                </a:solidFill>
                <a:cs typeface="Times New Roman" pitchFamily="18" charset="0"/>
              </a:rPr>
              <a:t>Nutrient criteria are numeric limits of total nitrogen and total phosphorus that protect designated uses (aquatic life, recreational, and public water supply) from the effects of eutrophication.</a:t>
            </a:r>
            <a:endParaRPr lang="en-US" sz="2200" dirty="0">
              <a:solidFill>
                <a:schemeClr val="tx1"/>
              </a:solidFill>
              <a:cs typeface="Times New Roman" pitchFamily="18" charset="0"/>
            </a:endParaRPr>
          </a:p>
          <a:p>
            <a:pPr>
              <a:spcBef>
                <a:spcPct val="0"/>
              </a:spcBef>
              <a:spcAft>
                <a:spcPts val="1200"/>
              </a:spcAft>
            </a:pPr>
            <a:endParaRPr lang="en-US" sz="2400" dirty="0">
              <a:solidFill>
                <a:schemeClr val="tx1"/>
              </a:solidFill>
              <a:cs typeface="Times New Roman" pitchFamily="18" charset="0"/>
            </a:endParaRPr>
          </a:p>
          <a:p>
            <a:pPr>
              <a:spcBef>
                <a:spcPct val="0"/>
              </a:spcBef>
            </a:pPr>
            <a:r>
              <a:rPr lang="en-US" sz="2400" dirty="0">
                <a:solidFill>
                  <a:schemeClr val="tx1"/>
                </a:solidFill>
                <a:cs typeface="Times New Roman" pitchFamily="18" charset="0"/>
              </a:rPr>
              <a:t>Nutrient criteria are developed for different water body types using field data of nutrient concentrations (the </a:t>
            </a:r>
            <a:r>
              <a:rPr lang="en-US" sz="2400" i="1" dirty="0">
                <a:solidFill>
                  <a:schemeClr val="tx1"/>
                </a:solidFill>
                <a:cs typeface="Times New Roman" pitchFamily="18" charset="0"/>
              </a:rPr>
              <a:t>stressors</a:t>
            </a:r>
            <a:r>
              <a:rPr lang="en-US" sz="2400" dirty="0">
                <a:solidFill>
                  <a:schemeClr val="tx1"/>
                </a:solidFill>
                <a:cs typeface="Times New Roman" pitchFamily="18" charset="0"/>
              </a:rPr>
              <a:t>) and different ecological effects symptomatic of eutrophication (the </a:t>
            </a:r>
            <a:r>
              <a:rPr lang="en-US" sz="2400" i="1" dirty="0">
                <a:solidFill>
                  <a:schemeClr val="tx1"/>
                </a:solidFill>
                <a:cs typeface="Times New Roman" pitchFamily="18" charset="0"/>
              </a:rPr>
              <a:t>responses</a:t>
            </a:r>
            <a:r>
              <a:rPr lang="en-US" sz="2400" dirty="0">
                <a:solidFill>
                  <a:schemeClr val="tx1"/>
                </a:solidFill>
                <a:cs typeface="Times New Roman" pitchFamily="18" charset="0"/>
              </a:rPr>
              <a:t>).</a:t>
            </a:r>
          </a:p>
          <a:p>
            <a:pPr>
              <a:spcAft>
                <a:spcPts val="1200"/>
              </a:spcAft>
              <a:buNone/>
            </a:pPr>
            <a:endParaRPr lang="en-US" dirty="0"/>
          </a:p>
        </p:txBody>
      </p:sp>
      <p:sp>
        <p:nvSpPr>
          <p:cNvPr id="4" name="Footer Placeholder 3">
            <a:extLst>
              <a:ext uri="{FF2B5EF4-FFF2-40B4-BE49-F238E27FC236}">
                <a16:creationId xmlns:a16="http://schemas.microsoft.com/office/drawing/2014/main" id="{F12401C2-EDC8-470F-B0D3-C17EE9C07A0E}"/>
              </a:ext>
            </a:extLst>
          </p:cNvPr>
          <p:cNvSpPr>
            <a:spLocks noGrp="1"/>
          </p:cNvSpPr>
          <p:nvPr>
            <p:ph type="ftr" sz="quarter" idx="11"/>
          </p:nvPr>
        </p:nvSpPr>
        <p:spPr>
          <a:xfrm>
            <a:off x="290246" y="6264226"/>
            <a:ext cx="6917210" cy="365125"/>
          </a:xfrm>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694C49B0-009F-4557-BFE7-2867F307AA8C}"/>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625072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C3B6-09C0-495D-B705-689D0D3CD940}"/>
              </a:ext>
            </a:extLst>
          </p:cNvPr>
          <p:cNvSpPr>
            <a:spLocks noGrp="1"/>
          </p:cNvSpPr>
          <p:nvPr>
            <p:ph type="title"/>
          </p:nvPr>
        </p:nvSpPr>
        <p:spPr>
          <a:xfrm>
            <a:off x="583018" y="365125"/>
            <a:ext cx="11475632" cy="1325563"/>
          </a:xfrm>
        </p:spPr>
        <p:txBody>
          <a:bodyPr>
            <a:noAutofit/>
          </a:bodyPr>
          <a:lstStyle/>
          <a:p>
            <a:r>
              <a:rPr lang="en-US" sz="3600" b="1" dirty="0"/>
              <a:t>Water Quality Criteria: Individual and Specific – But Complementary!</a:t>
            </a:r>
            <a:endParaRPr lang="en-US" sz="3600" dirty="0"/>
          </a:p>
        </p:txBody>
      </p:sp>
      <p:sp>
        <p:nvSpPr>
          <p:cNvPr id="3" name="Content Placeholder 2">
            <a:extLst>
              <a:ext uri="{FF2B5EF4-FFF2-40B4-BE49-F238E27FC236}">
                <a16:creationId xmlns:a16="http://schemas.microsoft.com/office/drawing/2014/main" id="{B0EE0177-7E4C-4527-A9E2-A0E413689B2C}"/>
              </a:ext>
            </a:extLst>
          </p:cNvPr>
          <p:cNvSpPr>
            <a:spLocks noGrp="1"/>
          </p:cNvSpPr>
          <p:nvPr>
            <p:ph idx="1"/>
          </p:nvPr>
        </p:nvSpPr>
        <p:spPr>
          <a:xfrm>
            <a:off x="189614" y="1992128"/>
            <a:ext cx="6806609" cy="4500747"/>
          </a:xfrm>
        </p:spPr>
        <p:txBody>
          <a:bodyPr>
            <a:normAutofit fontScale="92500" lnSpcReduction="10000"/>
          </a:bodyPr>
          <a:lstStyle/>
          <a:p>
            <a:pPr lvl="1"/>
            <a:r>
              <a:rPr lang="en-US" sz="3600" dirty="0"/>
              <a:t>Each criterion has a specific focus and designated use application</a:t>
            </a:r>
          </a:p>
          <a:p>
            <a:pPr lvl="1"/>
            <a:r>
              <a:rPr lang="en-US" sz="3600" dirty="0"/>
              <a:t>There are usually multiple criteria for each designated use</a:t>
            </a:r>
          </a:p>
          <a:p>
            <a:pPr lvl="1"/>
            <a:r>
              <a:rPr lang="en-US" sz="3600" dirty="0"/>
              <a:t>Criteria work together to ensure that uses are protected</a:t>
            </a:r>
          </a:p>
          <a:p>
            <a:pPr lvl="1"/>
            <a:r>
              <a:rPr lang="en-US" sz="3600" dirty="0"/>
              <a:t>The most protective criterion is the one you have to meet</a:t>
            </a:r>
          </a:p>
        </p:txBody>
      </p:sp>
      <p:pic>
        <p:nvPicPr>
          <p:cNvPr id="4" name="Picture 3">
            <a:extLst>
              <a:ext uri="{FF2B5EF4-FFF2-40B4-BE49-F238E27FC236}">
                <a16:creationId xmlns:a16="http://schemas.microsoft.com/office/drawing/2014/main" id="{DE5E6532-6466-43E9-9AF7-2CA2D76631B5}"/>
              </a:ext>
            </a:extLst>
          </p:cNvPr>
          <p:cNvPicPr>
            <a:picLocks noChangeAspect="1"/>
          </p:cNvPicPr>
          <p:nvPr/>
        </p:nvPicPr>
        <p:blipFill>
          <a:blip r:embed="rId3"/>
          <a:stretch>
            <a:fillRect/>
          </a:stretch>
        </p:blipFill>
        <p:spPr>
          <a:xfrm>
            <a:off x="7525033" y="1992128"/>
            <a:ext cx="3726838" cy="4500747"/>
          </a:xfrm>
          <a:prstGeom prst="rect">
            <a:avLst/>
          </a:prstGeom>
        </p:spPr>
      </p:pic>
      <p:sp>
        <p:nvSpPr>
          <p:cNvPr id="5" name="Footer Placeholder 4">
            <a:extLst>
              <a:ext uri="{FF2B5EF4-FFF2-40B4-BE49-F238E27FC236}">
                <a16:creationId xmlns:a16="http://schemas.microsoft.com/office/drawing/2014/main" id="{E3D6A2DE-FC61-4923-A0DA-FDC67D60E21A}"/>
              </a:ext>
            </a:extLst>
          </p:cNvPr>
          <p:cNvSpPr>
            <a:spLocks noGrp="1"/>
          </p:cNvSpPr>
          <p:nvPr>
            <p:ph type="ftr" sz="quarter" idx="11"/>
          </p:nvPr>
        </p:nvSpPr>
        <p:spPr>
          <a:xfrm>
            <a:off x="581192" y="6310312"/>
            <a:ext cx="6917210" cy="365125"/>
          </a:xfrm>
        </p:spPr>
        <p:txBody>
          <a:bodyPr/>
          <a:lstStyle/>
          <a:p>
            <a:r>
              <a:rPr lang="en-US" dirty="0" err="1"/>
              <a:t>february</a:t>
            </a:r>
            <a:r>
              <a:rPr lang="en-US" dirty="0"/>
              <a:t> 2020</a:t>
            </a:r>
          </a:p>
        </p:txBody>
      </p:sp>
      <p:sp>
        <p:nvSpPr>
          <p:cNvPr id="6" name="Slide Number Placeholder 5">
            <a:extLst>
              <a:ext uri="{FF2B5EF4-FFF2-40B4-BE49-F238E27FC236}">
                <a16:creationId xmlns:a16="http://schemas.microsoft.com/office/drawing/2014/main" id="{B96DFB3C-EBE6-471F-A799-2F7819E50602}"/>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273063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0CED-015E-4D80-B945-9CA9D19E0C2A}"/>
              </a:ext>
            </a:extLst>
          </p:cNvPr>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DA544FA7-536B-4C2D-8082-99FBD6580731}"/>
              </a:ext>
            </a:extLst>
          </p:cNvPr>
          <p:cNvSpPr>
            <a:spLocks noGrp="1"/>
          </p:cNvSpPr>
          <p:nvPr>
            <p:ph type="ftr" sz="quarter" idx="11"/>
          </p:nvPr>
        </p:nvSpPr>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64A78F78-5A35-4369-9B32-6FC1D2DF5CA3}"/>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1402550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9708"/>
            <a:ext cx="8942219" cy="1095703"/>
          </a:xfrm>
        </p:spPr>
        <p:txBody>
          <a:bodyPr>
            <a:noAutofit/>
          </a:bodyPr>
          <a:lstStyle/>
          <a:p>
            <a:r>
              <a:rPr lang="en-US" sz="4000" dirty="0">
                <a:latin typeface="Gill Sans MT" panose="020B0502020104020203" pitchFamily="34" charset="0"/>
                <a:ea typeface="Tahoma" panose="020B0604030504040204" pitchFamily="34" charset="0"/>
                <a:cs typeface="Tahoma" panose="020B0604030504040204" pitchFamily="34" charset="0"/>
              </a:rPr>
              <a:t>Antidegradation</a:t>
            </a:r>
            <a:br>
              <a:rPr lang="en-US" sz="4000" dirty="0">
                <a:latin typeface="Gill Sans MT" panose="020B0502020104020203" pitchFamily="34" charset="0"/>
                <a:ea typeface="Tahoma" panose="020B0604030504040204" pitchFamily="34" charset="0"/>
                <a:cs typeface="Tahoma" panose="020B0604030504040204" pitchFamily="34" charset="0"/>
              </a:rPr>
            </a:br>
            <a:r>
              <a:rPr lang="en-US" sz="4000" dirty="0">
                <a:latin typeface="Gill Sans MT" panose="020B0502020104020203" pitchFamily="34" charset="0"/>
                <a:ea typeface="Tahoma" panose="020B0604030504040204" pitchFamily="34" charset="0"/>
                <a:cs typeface="Tahoma" panose="020B0604030504040204" pitchFamily="34" charset="0"/>
              </a:rPr>
              <a:t>40 CFR 131.12</a:t>
            </a:r>
          </a:p>
        </p:txBody>
      </p:sp>
      <p:sp>
        <p:nvSpPr>
          <p:cNvPr id="3" name="Content Placeholder 2"/>
          <p:cNvSpPr>
            <a:spLocks noGrp="1"/>
          </p:cNvSpPr>
          <p:nvPr>
            <p:ph idx="1"/>
          </p:nvPr>
        </p:nvSpPr>
        <p:spPr>
          <a:xfrm>
            <a:off x="329344" y="2084835"/>
            <a:ext cx="11038311" cy="4235717"/>
          </a:xfrm>
        </p:spPr>
        <p:txBody>
          <a:bodyPr>
            <a:noAutofit/>
          </a:bodyPr>
          <a:lstStyle/>
          <a:p>
            <a:pPr indent="-136525">
              <a:buFont typeface="Courier New" panose="02070309020205020404" pitchFamily="49" charset="0"/>
              <a:buChar char="o"/>
              <a:tabLst>
                <a:tab pos="344488" algn="l"/>
                <a:tab pos="463550" algn="l"/>
              </a:tabLst>
            </a:pPr>
            <a:r>
              <a:rPr lang="en-US" sz="2000" b="1" dirty="0">
                <a:solidFill>
                  <a:schemeClr val="tx1"/>
                </a:solidFill>
                <a:ea typeface="Microsoft Sans Serif" panose="020B0604020202020204" pitchFamily="34" charset="0"/>
                <a:cs typeface="Microsoft Sans Serif" panose="020B0604020202020204" pitchFamily="34" charset="0"/>
              </a:rPr>
              <a:t> Policy: </a:t>
            </a:r>
          </a:p>
          <a:p>
            <a:pPr lvl="2"/>
            <a:r>
              <a:rPr lang="en-US" sz="2000" dirty="0">
                <a:solidFill>
                  <a:schemeClr val="tx1"/>
                </a:solidFill>
                <a:ea typeface="Microsoft Sans Serif" panose="020B0604020202020204" pitchFamily="34" charset="0"/>
                <a:cs typeface="Microsoft Sans Serif" panose="020B0604020202020204" pitchFamily="34" charset="0"/>
              </a:rPr>
              <a:t>40 CFR 131.12 (a): The State shall develop and </a:t>
            </a:r>
            <a:r>
              <a:rPr lang="en-US" sz="2000" u="sng" dirty="0">
                <a:solidFill>
                  <a:schemeClr val="tx1"/>
                </a:solidFill>
                <a:ea typeface="Microsoft Sans Serif" panose="020B0604020202020204" pitchFamily="34" charset="0"/>
                <a:cs typeface="Microsoft Sans Serif" panose="020B0604020202020204" pitchFamily="34" charset="0"/>
              </a:rPr>
              <a:t>adopt</a:t>
            </a:r>
            <a:r>
              <a:rPr lang="en-US" sz="2000" dirty="0">
                <a:solidFill>
                  <a:schemeClr val="tx1"/>
                </a:solidFill>
                <a:ea typeface="Microsoft Sans Serif" panose="020B0604020202020204" pitchFamily="34" charset="0"/>
                <a:cs typeface="Microsoft Sans Serif" panose="020B0604020202020204" pitchFamily="34" charset="0"/>
              </a:rPr>
              <a:t> a statewide antidegradation policy. </a:t>
            </a:r>
          </a:p>
          <a:p>
            <a:pPr lvl="2"/>
            <a:r>
              <a:rPr lang="en-US" sz="2000" dirty="0">
                <a:solidFill>
                  <a:schemeClr val="tx1"/>
                </a:solidFill>
                <a:ea typeface="Microsoft Sans Serif" panose="020B0604020202020204" pitchFamily="34" charset="0"/>
                <a:cs typeface="Microsoft Sans Serif" panose="020B0604020202020204" pitchFamily="34" charset="0"/>
              </a:rPr>
              <a:t>Antidegradation adds additional protections for waters of the U.S. above and beyond designated uses and criteria. The antidegradation policy provides the goals and framework of protection.</a:t>
            </a:r>
          </a:p>
          <a:p>
            <a:pPr marL="344488" indent="-290513">
              <a:buFont typeface="Courier New" panose="02070309020205020404" pitchFamily="49" charset="0"/>
              <a:buChar char="o"/>
            </a:pPr>
            <a:r>
              <a:rPr lang="en-US" sz="2000" b="1" dirty="0">
                <a:solidFill>
                  <a:schemeClr val="tx1"/>
                </a:solidFill>
                <a:ea typeface="Microsoft Sans Serif" panose="020B0604020202020204" pitchFamily="34" charset="0"/>
                <a:cs typeface="Microsoft Sans Serif" panose="020B0604020202020204" pitchFamily="34" charset="0"/>
              </a:rPr>
              <a:t>Implementation Methods: </a:t>
            </a:r>
          </a:p>
          <a:p>
            <a:pPr marL="690563" lvl="2" indent="-225425"/>
            <a:r>
              <a:rPr lang="en-US" sz="2000" dirty="0">
                <a:solidFill>
                  <a:schemeClr val="tx1"/>
                </a:solidFill>
                <a:ea typeface="Microsoft Sans Serif" panose="020B0604020202020204" pitchFamily="34" charset="0"/>
                <a:cs typeface="Microsoft Sans Serif" panose="020B0604020202020204" pitchFamily="34" charset="0"/>
              </a:rPr>
              <a:t>40 CFR 131.12(b): The State shall </a:t>
            </a:r>
            <a:r>
              <a:rPr lang="en-US" sz="2000" u="sng" dirty="0">
                <a:solidFill>
                  <a:schemeClr val="tx1"/>
                </a:solidFill>
                <a:ea typeface="Microsoft Sans Serif" panose="020B0604020202020204" pitchFamily="34" charset="0"/>
                <a:cs typeface="Microsoft Sans Serif" panose="020B0604020202020204" pitchFamily="34" charset="0"/>
              </a:rPr>
              <a:t>develop methods for implementing</a:t>
            </a:r>
            <a:r>
              <a:rPr lang="en-US" sz="2000" dirty="0">
                <a:solidFill>
                  <a:schemeClr val="tx1"/>
                </a:solidFill>
                <a:ea typeface="Microsoft Sans Serif" panose="020B0604020202020204" pitchFamily="34" charset="0"/>
                <a:cs typeface="Microsoft Sans Serif" panose="020B0604020202020204" pitchFamily="34" charset="0"/>
              </a:rPr>
              <a:t> the antidegradation policy that are, at a minimum, consistent with the State's policy and with paragraph (a) of this section. The State shall provide an opportunity for public involvement during the development and any subsequent revisions of the implementation methods, and shall make the methods available to the public.</a:t>
            </a:r>
          </a:p>
          <a:p>
            <a:pPr marL="690563" lvl="2" indent="-225425"/>
            <a:r>
              <a:rPr lang="en-US" sz="2000" dirty="0">
                <a:solidFill>
                  <a:schemeClr val="tx1"/>
                </a:solidFill>
                <a:ea typeface="Microsoft Sans Serif" panose="020B0604020202020204" pitchFamily="34" charset="0"/>
                <a:cs typeface="Microsoft Sans Serif" panose="020B0604020202020204" pitchFamily="34" charset="0"/>
              </a:rPr>
              <a:t>The antidegradation implementation method describes how the state/tribe will implement the policy.</a:t>
            </a:r>
            <a:endParaRPr lang="en-US" sz="2000" strike="sngStrike" dirty="0">
              <a:solidFill>
                <a:schemeClr val="tx1"/>
              </a:solidFill>
              <a:ea typeface="Microsoft Sans Serif" panose="020B0604020202020204" pitchFamily="34" charset="0"/>
              <a:cs typeface="Microsoft Sans Serif" panose="020B0604020202020204" pitchFamily="34" charset="0"/>
            </a:endParaRPr>
          </a:p>
        </p:txBody>
      </p:sp>
      <p:sp>
        <p:nvSpPr>
          <p:cNvPr id="5" name="Footer Placeholder 4">
            <a:extLst>
              <a:ext uri="{FF2B5EF4-FFF2-40B4-BE49-F238E27FC236}">
                <a16:creationId xmlns:a16="http://schemas.microsoft.com/office/drawing/2014/main" id="{F6149D23-93DE-44DC-8893-991DB22CEAF1}"/>
              </a:ext>
            </a:extLst>
          </p:cNvPr>
          <p:cNvSpPr>
            <a:spLocks noGrp="1"/>
          </p:cNvSpPr>
          <p:nvPr>
            <p:ph type="ftr" sz="quarter" idx="11"/>
          </p:nvPr>
        </p:nvSpPr>
        <p:spPr>
          <a:xfrm>
            <a:off x="86191" y="6321262"/>
            <a:ext cx="6917210" cy="365125"/>
          </a:xfrm>
        </p:spPr>
        <p:txBody>
          <a:bodyPr/>
          <a:lstStyle/>
          <a:p>
            <a:r>
              <a:rPr lang="en-US" dirty="0" err="1"/>
              <a:t>february</a:t>
            </a:r>
            <a:r>
              <a:rPr lang="en-US" dirty="0"/>
              <a:t> 2020</a:t>
            </a:r>
          </a:p>
        </p:txBody>
      </p:sp>
      <p:sp>
        <p:nvSpPr>
          <p:cNvPr id="6" name="Slide Number Placeholder 5">
            <a:extLst>
              <a:ext uri="{FF2B5EF4-FFF2-40B4-BE49-F238E27FC236}">
                <a16:creationId xmlns:a16="http://schemas.microsoft.com/office/drawing/2014/main" id="{DA2AD49F-8E3A-4559-B4EC-5ABC6076DD10}"/>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1420945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3" y="972483"/>
            <a:ext cx="10571017" cy="870137"/>
          </a:xfrm>
        </p:spPr>
        <p:txBody>
          <a:bodyPr>
            <a:noAutofit/>
          </a:bodyPr>
          <a:lstStyle/>
          <a:p>
            <a:r>
              <a:rPr lang="en-US" sz="4000" dirty="0">
                <a:latin typeface="Gill Sans MT" panose="020B0502020104020203" pitchFamily="34" charset="0"/>
                <a:ea typeface="Tahoma" panose="020B0604030504040204" pitchFamily="34" charset="0"/>
                <a:cs typeface="Tahoma" panose="020B0604030504040204" pitchFamily="34" charset="0"/>
              </a:rPr>
              <a:t>Antidegradation Requirements</a:t>
            </a:r>
            <a:br>
              <a:rPr lang="en-US" sz="4000" dirty="0">
                <a:latin typeface="Gill Sans MT" panose="020B0502020104020203" pitchFamily="34" charset="0"/>
                <a:ea typeface="Tahoma" panose="020B0604030504040204" pitchFamily="34" charset="0"/>
                <a:cs typeface="Tahoma" panose="020B0604030504040204" pitchFamily="34" charset="0"/>
              </a:rPr>
            </a:br>
            <a:r>
              <a:rPr lang="en-US" sz="4000" dirty="0">
                <a:latin typeface="Gill Sans MT" panose="020B0502020104020203" pitchFamily="34" charset="0"/>
                <a:ea typeface="Tahoma" panose="020B0604030504040204" pitchFamily="34" charset="0"/>
                <a:cs typeface="Tahoma" panose="020B0604030504040204" pitchFamily="34" charset="0"/>
              </a:rPr>
              <a:t>40 CFR 131.12 (a): Policy</a:t>
            </a:r>
          </a:p>
        </p:txBody>
      </p:sp>
      <p:sp>
        <p:nvSpPr>
          <p:cNvPr id="8" name="Content Placeholder 2"/>
          <p:cNvSpPr>
            <a:spLocks noGrp="1"/>
          </p:cNvSpPr>
          <p:nvPr>
            <p:ph idx="1"/>
          </p:nvPr>
        </p:nvSpPr>
        <p:spPr>
          <a:xfrm>
            <a:off x="316385" y="1842620"/>
            <a:ext cx="11559229" cy="4827575"/>
          </a:xfrm>
        </p:spPr>
        <p:txBody>
          <a:bodyPr>
            <a:noAutofit/>
          </a:bodyPr>
          <a:lstStyle/>
          <a:p>
            <a:pPr marL="457200" indent="-457200">
              <a:buFont typeface="Courier New" panose="02070309020205020404" pitchFamily="49" charset="0"/>
              <a:buChar char="o"/>
            </a:pPr>
            <a:r>
              <a:rPr lang="en-US" sz="2400" dirty="0">
                <a:solidFill>
                  <a:schemeClr val="tx1"/>
                </a:solidFill>
                <a:ea typeface="Microsoft Sans Serif" panose="020B0604020202020204" pitchFamily="34" charset="0"/>
                <a:cs typeface="Microsoft Sans Serif" panose="020B0604020202020204" pitchFamily="34" charset="0"/>
              </a:rPr>
              <a:t>Authorized tribes must develop and </a:t>
            </a:r>
            <a:r>
              <a:rPr lang="en-US" sz="2400" u="sng" dirty="0">
                <a:solidFill>
                  <a:schemeClr val="tx1"/>
                </a:solidFill>
                <a:ea typeface="Microsoft Sans Serif" panose="020B0604020202020204" pitchFamily="34" charset="0"/>
                <a:cs typeface="Microsoft Sans Serif" panose="020B0604020202020204" pitchFamily="34" charset="0"/>
              </a:rPr>
              <a:t>adopt</a:t>
            </a:r>
            <a:r>
              <a:rPr lang="en-US" sz="2400" dirty="0">
                <a:solidFill>
                  <a:schemeClr val="tx1"/>
                </a:solidFill>
                <a:ea typeface="Microsoft Sans Serif" panose="020B0604020202020204" pitchFamily="34" charset="0"/>
                <a:cs typeface="Microsoft Sans Serif" panose="020B0604020202020204" pitchFamily="34" charset="0"/>
              </a:rPr>
              <a:t> a statewide antidegradation </a:t>
            </a:r>
            <a:r>
              <a:rPr lang="en-US" sz="2400" u="sng" dirty="0">
                <a:solidFill>
                  <a:schemeClr val="tx1"/>
                </a:solidFill>
                <a:ea typeface="Microsoft Sans Serif" panose="020B0604020202020204" pitchFamily="34" charset="0"/>
                <a:cs typeface="Microsoft Sans Serif" panose="020B0604020202020204" pitchFamily="34" charset="0"/>
              </a:rPr>
              <a:t>policy</a:t>
            </a:r>
            <a:r>
              <a:rPr lang="en-US" sz="2400" dirty="0">
                <a:solidFill>
                  <a:schemeClr val="tx1"/>
                </a:solidFill>
                <a:ea typeface="Microsoft Sans Serif" panose="020B0604020202020204" pitchFamily="34" charset="0"/>
                <a:cs typeface="Microsoft Sans Serif" panose="020B0604020202020204" pitchFamily="34" charset="0"/>
              </a:rPr>
              <a:t> that includes:</a:t>
            </a:r>
            <a:endParaRPr lang="en-US" sz="1600" dirty="0">
              <a:solidFill>
                <a:schemeClr val="tx1"/>
              </a:solidFill>
              <a:ea typeface="Microsoft Sans Serif" panose="020B0604020202020204" pitchFamily="34" charset="0"/>
              <a:cs typeface="Microsoft Sans Serif" panose="020B0604020202020204" pitchFamily="34" charset="0"/>
            </a:endParaRPr>
          </a:p>
          <a:p>
            <a:pPr marL="576263" lvl="2" indent="287338"/>
            <a:r>
              <a:rPr lang="en-US" sz="2000" dirty="0">
                <a:solidFill>
                  <a:schemeClr val="tx1"/>
                </a:solidFill>
                <a:ea typeface="Microsoft Sans Serif" panose="020B0604020202020204" pitchFamily="34" charset="0"/>
                <a:cs typeface="Microsoft Sans Serif" panose="020B0604020202020204" pitchFamily="34" charset="0"/>
              </a:rPr>
              <a:t>Protection for </a:t>
            </a:r>
            <a:r>
              <a:rPr lang="en-US" sz="2000" b="1" dirty="0">
                <a:solidFill>
                  <a:schemeClr val="tx1"/>
                </a:solidFill>
                <a:ea typeface="Microsoft Sans Serif" panose="020B0604020202020204" pitchFamily="34" charset="0"/>
                <a:cs typeface="Microsoft Sans Serif" panose="020B0604020202020204" pitchFamily="34" charset="0"/>
              </a:rPr>
              <a:t>existing uses </a:t>
            </a:r>
            <a:r>
              <a:rPr lang="en-US" sz="2000" dirty="0">
                <a:solidFill>
                  <a:schemeClr val="tx1"/>
                </a:solidFill>
                <a:ea typeface="Microsoft Sans Serif" panose="020B0604020202020204" pitchFamily="34" charset="0"/>
                <a:cs typeface="Microsoft Sans Serif" panose="020B0604020202020204" pitchFamily="34" charset="0"/>
              </a:rPr>
              <a:t>for all waters of the U.S.;</a:t>
            </a:r>
          </a:p>
          <a:p>
            <a:pPr marL="863600" lvl="2" indent="-287338"/>
            <a:r>
              <a:rPr lang="en-US" sz="2000" dirty="0">
                <a:solidFill>
                  <a:schemeClr val="tx1"/>
                </a:solidFill>
                <a:ea typeface="Microsoft Sans Serif" panose="020B0604020202020204" pitchFamily="34" charset="0"/>
                <a:cs typeface="Microsoft Sans Serif" panose="020B0604020202020204" pitchFamily="34" charset="0"/>
              </a:rPr>
              <a:t>Protection for </a:t>
            </a:r>
            <a:r>
              <a:rPr lang="en-US" sz="2000" b="1" dirty="0">
                <a:solidFill>
                  <a:schemeClr val="tx1"/>
                </a:solidFill>
                <a:ea typeface="Microsoft Sans Serif" panose="020B0604020202020204" pitchFamily="34" charset="0"/>
                <a:cs typeface="Microsoft Sans Serif" panose="020B0604020202020204" pitchFamily="34" charset="0"/>
              </a:rPr>
              <a:t>high quality waters </a:t>
            </a:r>
            <a:r>
              <a:rPr lang="en-US" sz="2000" dirty="0">
                <a:solidFill>
                  <a:schemeClr val="tx1"/>
                </a:solidFill>
                <a:ea typeface="Microsoft Sans Serif" panose="020B0604020202020204" pitchFamily="34" charset="0"/>
                <a:cs typeface="Microsoft Sans Serif" panose="020B0604020202020204" pitchFamily="34" charset="0"/>
              </a:rPr>
              <a:t>(water quality that exceeds the levels necessary to support protection and propagation of fish, shellfish and wildlife and recreation in and on the waters); </a:t>
            </a:r>
          </a:p>
          <a:p>
            <a:pPr marL="1614960" lvl="6" indent="-287338"/>
            <a:r>
              <a:rPr lang="en-US" sz="2000" dirty="0">
                <a:solidFill>
                  <a:schemeClr val="tx1"/>
                </a:solidFill>
                <a:ea typeface="Microsoft Sans Serif" panose="020B0604020202020204" pitchFamily="34" charset="0"/>
                <a:cs typeface="Microsoft Sans Serif" panose="020B0604020202020204" pitchFamily="34" charset="0"/>
              </a:rPr>
              <a:t>Identification of High Quality Waters</a:t>
            </a:r>
          </a:p>
          <a:p>
            <a:pPr marL="1614960" lvl="6" indent="-287338"/>
            <a:r>
              <a:rPr lang="en-US" sz="2000" dirty="0">
                <a:solidFill>
                  <a:schemeClr val="tx1"/>
                </a:solidFill>
                <a:ea typeface="Microsoft Sans Serif" panose="020B0604020202020204" pitchFamily="34" charset="0"/>
                <a:cs typeface="Microsoft Sans Serif" panose="020B0604020202020204" pitchFamily="34" charset="0"/>
              </a:rPr>
              <a:t>Analysis of Alternatives</a:t>
            </a:r>
          </a:p>
          <a:p>
            <a:pPr marL="863600" lvl="2" indent="-287338"/>
            <a:r>
              <a:rPr lang="en-US" sz="2000" dirty="0">
                <a:solidFill>
                  <a:schemeClr val="tx1"/>
                </a:solidFill>
                <a:ea typeface="Microsoft Sans Serif" panose="020B0604020202020204" pitchFamily="34" charset="0"/>
                <a:cs typeface="Microsoft Sans Serif" panose="020B0604020202020204" pitchFamily="34" charset="0"/>
              </a:rPr>
              <a:t>Protection for </a:t>
            </a:r>
            <a:r>
              <a:rPr lang="en-US" sz="2000" b="1" dirty="0">
                <a:solidFill>
                  <a:schemeClr val="tx1"/>
                </a:solidFill>
                <a:ea typeface="Microsoft Sans Serif" panose="020B0604020202020204" pitchFamily="34" charset="0"/>
                <a:cs typeface="Microsoft Sans Serif" panose="020B0604020202020204" pitchFamily="34" charset="0"/>
              </a:rPr>
              <a:t>Outstanding National Resource Waters </a:t>
            </a:r>
            <a:r>
              <a:rPr lang="en-US" sz="2000" dirty="0">
                <a:solidFill>
                  <a:schemeClr val="tx1"/>
                </a:solidFill>
                <a:ea typeface="Microsoft Sans Serif" panose="020B0604020202020204" pitchFamily="34" charset="0"/>
                <a:cs typeface="Microsoft Sans Serif" panose="020B0604020202020204" pitchFamily="34" charset="0"/>
              </a:rPr>
              <a:t>(ONRWs) identified by the state/tribe; and</a:t>
            </a:r>
          </a:p>
          <a:p>
            <a:pPr marL="863600" lvl="2" indent="-287338"/>
            <a:r>
              <a:rPr lang="en-US" sz="2000" dirty="0">
                <a:solidFill>
                  <a:schemeClr val="tx1"/>
                </a:solidFill>
                <a:ea typeface="Microsoft Sans Serif" panose="020B0604020202020204" pitchFamily="34" charset="0"/>
                <a:cs typeface="Microsoft Sans Serif" panose="020B0604020202020204" pitchFamily="34" charset="0"/>
              </a:rPr>
              <a:t>Compliance with CWA 316 in regard to thermal discharges.</a:t>
            </a:r>
            <a:endParaRPr lang="en-US" sz="2000" dirty="0">
              <a:solidFill>
                <a:schemeClr val="tx1"/>
              </a:solidFill>
            </a:endParaRPr>
          </a:p>
        </p:txBody>
      </p:sp>
      <p:sp>
        <p:nvSpPr>
          <p:cNvPr id="4" name="Footer Placeholder 3">
            <a:extLst>
              <a:ext uri="{FF2B5EF4-FFF2-40B4-BE49-F238E27FC236}">
                <a16:creationId xmlns:a16="http://schemas.microsoft.com/office/drawing/2014/main" id="{6BD865A3-1AAC-4F44-A7F4-C7916432B6E6}"/>
              </a:ext>
            </a:extLst>
          </p:cNvPr>
          <p:cNvSpPr>
            <a:spLocks noGrp="1"/>
          </p:cNvSpPr>
          <p:nvPr>
            <p:ph type="ftr" sz="quarter" idx="11"/>
          </p:nvPr>
        </p:nvSpPr>
        <p:spPr>
          <a:xfrm>
            <a:off x="0" y="6469961"/>
            <a:ext cx="6917210" cy="365125"/>
          </a:xfrm>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9A3A1985-CD6E-46BB-A580-C5540B41A479}"/>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207965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13DC-C741-4C49-9E6E-518A319D01AF}"/>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4000" dirty="0"/>
              <a:t>History of CWA Amendments</a:t>
            </a:r>
          </a:p>
        </p:txBody>
      </p:sp>
      <p:sp>
        <p:nvSpPr>
          <p:cNvPr id="3" name="Content Placeholder 2">
            <a:extLst>
              <a:ext uri="{FF2B5EF4-FFF2-40B4-BE49-F238E27FC236}">
                <a16:creationId xmlns:a16="http://schemas.microsoft.com/office/drawing/2014/main" id="{81C40CDF-B961-441C-BE9F-0CDAE89E2810}"/>
              </a:ext>
            </a:extLst>
          </p:cNvPr>
          <p:cNvSpPr>
            <a:spLocks noGrp="1"/>
          </p:cNvSpPr>
          <p:nvPr>
            <p:ph sz="half" idx="1"/>
          </p:nvPr>
        </p:nvSpPr>
        <p:spPr>
          <a:xfrm>
            <a:off x="6335805" y="2180496"/>
            <a:ext cx="5409662" cy="4045683"/>
          </a:xfrm>
        </p:spPr>
        <p:txBody>
          <a:bodyPr vert="horz" lIns="91440" tIns="45720" rIns="91440" bIns="45720" rtlCol="0" anchor="ctr">
            <a:normAutofit/>
          </a:bodyPr>
          <a:lstStyle/>
          <a:p>
            <a:pPr>
              <a:lnSpc>
                <a:spcPct val="90000"/>
              </a:lnSpc>
            </a:pPr>
            <a:r>
              <a:rPr lang="en-US" b="0" dirty="0">
                <a:solidFill>
                  <a:schemeClr val="tx1"/>
                </a:solidFill>
              </a:rPr>
              <a:t>1948: Federal Water Pollution Control Act (FWPCA).</a:t>
            </a:r>
          </a:p>
          <a:p>
            <a:pPr>
              <a:lnSpc>
                <a:spcPct val="90000"/>
              </a:lnSpc>
            </a:pPr>
            <a:r>
              <a:rPr lang="en-US" sz="2000" b="1" dirty="0">
                <a:solidFill>
                  <a:schemeClr val="tx1"/>
                </a:solidFill>
              </a:rPr>
              <a:t>1972: Major set of amendments, as amended to “Clean Water Act” (CWA).</a:t>
            </a:r>
          </a:p>
          <a:p>
            <a:pPr>
              <a:lnSpc>
                <a:spcPct val="90000"/>
              </a:lnSpc>
            </a:pPr>
            <a:r>
              <a:rPr lang="en-US" dirty="0">
                <a:solidFill>
                  <a:schemeClr val="tx1"/>
                </a:solidFill>
              </a:rPr>
              <a:t>2000: The “BEACH Act” amendments established a grant program to support monitoring and advisory programs at coastal marine and Great Lakes beaches. Also required research and development of recreational criteria by EPA.</a:t>
            </a:r>
            <a:endParaRPr lang="en-US" b="0" dirty="0">
              <a:solidFill>
                <a:schemeClr val="tx1"/>
              </a:solidFill>
            </a:endParaRPr>
          </a:p>
          <a:p>
            <a:pPr>
              <a:lnSpc>
                <a:spcPct val="90000"/>
              </a:lnSpc>
            </a:pPr>
            <a:r>
              <a:rPr lang="en-US" b="0" dirty="0">
                <a:solidFill>
                  <a:schemeClr val="tx1"/>
                </a:solidFill>
              </a:rPr>
              <a:t>Today:  The “Modern” Clean Water Act.</a:t>
            </a:r>
          </a:p>
          <a:p>
            <a:pPr>
              <a:lnSpc>
                <a:spcPct val="90000"/>
              </a:lnSpc>
            </a:pPr>
            <a:endParaRPr lang="en-US" dirty="0"/>
          </a:p>
        </p:txBody>
      </p:sp>
      <p:pic>
        <p:nvPicPr>
          <p:cNvPr id="15" name="Content Placeholder 14" descr="Pictures of Cleveland's Cuyahoga river on fire and Cleveland mayor Carl Stokes on the banks of the Cuyahoga, 1969">
            <a:extLst>
              <a:ext uri="{FF2B5EF4-FFF2-40B4-BE49-F238E27FC236}">
                <a16:creationId xmlns:a16="http://schemas.microsoft.com/office/drawing/2014/main" id="{FF9504BA-1126-4959-80A1-08B183A8C958}"/>
              </a:ext>
            </a:extLst>
          </p:cNvPr>
          <p:cNvPicPr>
            <a:picLocks noGrp="1" noChangeAspect="1"/>
          </p:cNvPicPr>
          <p:nvPr>
            <p:ph sz="half" idx="2"/>
          </p:nvPr>
        </p:nvPicPr>
        <p:blipFill>
          <a:blip r:embed="rId3"/>
          <a:stretch>
            <a:fillRect/>
          </a:stretch>
        </p:blipFill>
        <p:spPr>
          <a:xfrm>
            <a:off x="581192" y="2485319"/>
            <a:ext cx="5206116" cy="3436036"/>
          </a:xfrm>
          <a:prstGeom prst="rect">
            <a:avLst/>
          </a:prstGeom>
        </p:spPr>
      </p:pic>
      <p:sp>
        <p:nvSpPr>
          <p:cNvPr id="4" name="Footer Placeholder 3">
            <a:extLst>
              <a:ext uri="{FF2B5EF4-FFF2-40B4-BE49-F238E27FC236}">
                <a16:creationId xmlns:a16="http://schemas.microsoft.com/office/drawing/2014/main" id="{AA4B908D-A57C-4281-8EAA-D72B8CC35A60}"/>
              </a:ext>
            </a:extLst>
          </p:cNvPr>
          <p:cNvSpPr>
            <a:spLocks noGrp="1"/>
          </p:cNvSpPr>
          <p:nvPr>
            <p:ph type="ftr" sz="quarter" idx="11"/>
          </p:nvPr>
        </p:nvSpPr>
        <p:spPr>
          <a:xfrm>
            <a:off x="581192" y="6373686"/>
            <a:ext cx="6917210" cy="365125"/>
          </a:xfrm>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2A4C3CA7-AB3F-4976-A8D8-DC41135DCBED}"/>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3956914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304800"/>
            <a:ext cx="9217429" cy="1356360"/>
          </a:xfrm>
        </p:spPr>
        <p:txBody>
          <a:bodyPr>
            <a:noAutofit/>
          </a:bodyPr>
          <a:lstStyle/>
          <a:p>
            <a:r>
              <a:rPr lang="en-US" sz="4000" dirty="0">
                <a:latin typeface="Gill Sans MT" panose="020B0502020104020203" pitchFamily="34" charset="0"/>
                <a:ea typeface="Tahoma" panose="020B0604030504040204" pitchFamily="34" charset="0"/>
                <a:cs typeface="Tahoma" panose="020B0604030504040204" pitchFamily="34" charset="0"/>
              </a:rPr>
              <a:t>The 3 “Tiers” of Protection</a:t>
            </a:r>
          </a:p>
        </p:txBody>
      </p:sp>
      <p:pic>
        <p:nvPicPr>
          <p:cNvPr id="5" name="Content Placeholder 4" descr="Antidegradation protection consists of three tiers, or levels, of protection.  Tier 1 is the protection of existing uses.  The protection applies to all water of the US, even if they have additional levels of protection.  Tier 2 protection is for high quality waters, which are waters that have water quality that is better than necessary to support CWA Section 101(a)(2) uses.  Tier 2 protection protects the assimilative capacity of a water body unless it can be demonstrated that lowering the level of water quality is necessary to accommodate important economic or social development in the area in which the waters are located.  Tier 3 protection is the most stringent and is for Outstanding National Resource Waters.  Tier 3 protection does not allow for any degradation to the water body unless it is short term and temporary."/>
          <p:cNvPicPr>
            <a:picLocks noGrp="1" noChangeAspect="1"/>
          </p:cNvPicPr>
          <p:nvPr>
            <p:ph idx="1"/>
          </p:nvPr>
        </p:nvPicPr>
        <p:blipFill rotWithShape="1">
          <a:blip r:embed="rId3">
            <a:extLst>
              <a:ext uri="{28A0092B-C50C-407E-A947-70E740481C1C}">
                <a14:useLocalDpi xmlns:a14="http://schemas.microsoft.com/office/drawing/2010/main" val="0"/>
              </a:ext>
            </a:extLst>
          </a:blip>
          <a:srcRect l="6845" t="24332" r="5450" b="20093"/>
          <a:stretch/>
        </p:blipFill>
        <p:spPr>
          <a:xfrm>
            <a:off x="1532863" y="2159219"/>
            <a:ext cx="8511116" cy="4167361"/>
          </a:xfrm>
        </p:spPr>
      </p:pic>
      <p:sp>
        <p:nvSpPr>
          <p:cNvPr id="4" name="Footer Placeholder 3">
            <a:extLst>
              <a:ext uri="{FF2B5EF4-FFF2-40B4-BE49-F238E27FC236}">
                <a16:creationId xmlns:a16="http://schemas.microsoft.com/office/drawing/2014/main" id="{355D8855-5287-40FB-A76F-AD6C57A04E55}"/>
              </a:ext>
            </a:extLst>
          </p:cNvPr>
          <p:cNvSpPr>
            <a:spLocks noGrp="1"/>
          </p:cNvSpPr>
          <p:nvPr>
            <p:ph type="ftr" sz="quarter" idx="11"/>
          </p:nvPr>
        </p:nvSpPr>
        <p:spPr>
          <a:xfrm>
            <a:off x="229500" y="6316214"/>
            <a:ext cx="6917210" cy="365125"/>
          </a:xfrm>
        </p:spPr>
        <p:txBody>
          <a:bodyPr/>
          <a:lstStyle/>
          <a:p>
            <a:r>
              <a:rPr lang="en-US" dirty="0" err="1"/>
              <a:t>february</a:t>
            </a:r>
            <a:r>
              <a:rPr lang="en-US" dirty="0"/>
              <a:t> 2020</a:t>
            </a:r>
          </a:p>
        </p:txBody>
      </p:sp>
      <p:sp>
        <p:nvSpPr>
          <p:cNvPr id="6" name="Slide Number Placeholder 5">
            <a:extLst>
              <a:ext uri="{FF2B5EF4-FFF2-40B4-BE49-F238E27FC236}">
                <a16:creationId xmlns:a16="http://schemas.microsoft.com/office/drawing/2014/main" id="{F3A2AB8C-880C-4B8F-B16C-5A566BEB1487}"/>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12262392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774370"/>
            <a:ext cx="10564091" cy="870137"/>
          </a:xfrm>
        </p:spPr>
        <p:txBody>
          <a:bodyPr>
            <a:noAutofit/>
          </a:bodyPr>
          <a:lstStyle/>
          <a:p>
            <a:r>
              <a:rPr lang="en-US" sz="4000" dirty="0">
                <a:latin typeface="Gill Sans MT" panose="020B0502020104020203" pitchFamily="34" charset="0"/>
                <a:ea typeface="Tahoma" panose="020B0604030504040204" pitchFamily="34" charset="0"/>
                <a:cs typeface="Tahoma" panose="020B0604030504040204" pitchFamily="34" charset="0"/>
              </a:rPr>
              <a:t>“Tier </a:t>
            </a:r>
            <a:r>
              <a:rPr lang="en-US" sz="4000" dirty="0">
                <a:latin typeface="Gill Sans MT" panose="020B0502020104020203" pitchFamily="34" charset="0"/>
                <a:ea typeface="Segoe UI" panose="020B0502040204020203" pitchFamily="34" charset="0"/>
                <a:cs typeface="Segoe UI" panose="020B0502040204020203" pitchFamily="34" charset="0"/>
              </a:rPr>
              <a:t>1</a:t>
            </a:r>
            <a:r>
              <a:rPr lang="en-US" sz="4000" dirty="0">
                <a:latin typeface="Gill Sans MT" panose="020B0502020104020203" pitchFamily="34" charset="0"/>
                <a:ea typeface="Tahoma" panose="020B0604030504040204" pitchFamily="34" charset="0"/>
                <a:cs typeface="Tahoma" panose="020B0604030504040204" pitchFamily="34" charset="0"/>
              </a:rPr>
              <a:t>” Protection: Existing Uses</a:t>
            </a:r>
          </a:p>
        </p:txBody>
      </p:sp>
      <p:sp>
        <p:nvSpPr>
          <p:cNvPr id="9" name="Content Placeholder 8"/>
          <p:cNvSpPr>
            <a:spLocks noGrp="1"/>
          </p:cNvSpPr>
          <p:nvPr>
            <p:ph idx="1"/>
          </p:nvPr>
        </p:nvSpPr>
        <p:spPr>
          <a:xfrm>
            <a:off x="945397" y="2388592"/>
            <a:ext cx="10306372" cy="3509289"/>
          </a:xfrm>
          <a:prstGeom prst="rect">
            <a:avLst/>
          </a:prstGeom>
        </p:spPr>
        <p:txBody>
          <a:bodyPr vert="horz" lIns="91440" tIns="45720" rIns="91440" bIns="45720" rtlCol="0" anchor="ctr">
            <a:noAutofit/>
          </a:bodyPr>
          <a:lstStyle/>
          <a:p>
            <a:pPr marL="605790" indent="-571500"/>
            <a:r>
              <a:rPr lang="en-US" sz="3600" dirty="0">
                <a:solidFill>
                  <a:schemeClr val="tx1"/>
                </a:solidFill>
                <a:ea typeface="Microsoft Sans Serif" panose="020B0604020202020204" pitchFamily="34" charset="0"/>
                <a:cs typeface="Microsoft Sans Serif" panose="020B0604020202020204" pitchFamily="34" charset="0"/>
              </a:rPr>
              <a:t>40 CFR 131.12 (a)(1): </a:t>
            </a:r>
            <a:r>
              <a:rPr lang="en-US" sz="3200" dirty="0">
                <a:solidFill>
                  <a:schemeClr val="tx1"/>
                </a:solidFill>
                <a:ea typeface="Microsoft Sans Serif" panose="020B0604020202020204" pitchFamily="34" charset="0"/>
                <a:cs typeface="Microsoft Sans Serif" panose="020B0604020202020204" pitchFamily="34" charset="0"/>
              </a:rPr>
              <a:t>“Existing instream water uses and the level of water quality necessary to protect the existing uses shall be maintained and protected.”</a:t>
            </a:r>
          </a:p>
          <a:p>
            <a:pPr marL="491490" indent="-457200"/>
            <a:endParaRPr lang="en-US" sz="3200" dirty="0">
              <a:solidFill>
                <a:schemeClr val="tx1"/>
              </a:solidFill>
              <a:ea typeface="Microsoft Sans Serif" panose="020B0604020202020204" pitchFamily="34" charset="0"/>
              <a:cs typeface="Microsoft Sans Serif" panose="020B0604020202020204" pitchFamily="34" charset="0"/>
            </a:endParaRPr>
          </a:p>
          <a:p>
            <a:pPr marL="491490" indent="-457200"/>
            <a:r>
              <a:rPr lang="en-US" sz="3200" dirty="0">
                <a:solidFill>
                  <a:schemeClr val="tx1"/>
                </a:solidFill>
                <a:ea typeface="Microsoft Sans Serif" panose="020B0604020202020204" pitchFamily="34" charset="0"/>
                <a:cs typeface="Microsoft Sans Serif" panose="020B0604020202020204" pitchFamily="34" charset="0"/>
              </a:rPr>
              <a:t>This protection applies to all waters of the U.S.</a:t>
            </a:r>
          </a:p>
        </p:txBody>
      </p:sp>
      <p:sp>
        <p:nvSpPr>
          <p:cNvPr id="4" name="Footer Placeholder 3">
            <a:extLst>
              <a:ext uri="{FF2B5EF4-FFF2-40B4-BE49-F238E27FC236}">
                <a16:creationId xmlns:a16="http://schemas.microsoft.com/office/drawing/2014/main" id="{772A3B90-DB77-43D6-B2F8-EF2BF8D44528}"/>
              </a:ext>
            </a:extLst>
          </p:cNvPr>
          <p:cNvSpPr>
            <a:spLocks noGrp="1"/>
          </p:cNvSpPr>
          <p:nvPr>
            <p:ph type="ftr" sz="quarter" idx="11"/>
          </p:nvPr>
        </p:nvSpPr>
        <p:spPr>
          <a:xfrm>
            <a:off x="405346" y="6345881"/>
            <a:ext cx="6917210" cy="365125"/>
          </a:xfrm>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F4340CC8-4B87-44BE-ADF7-BDA124024D8B}"/>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796744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1055609"/>
            <a:ext cx="10339303" cy="870137"/>
          </a:xfrm>
        </p:spPr>
        <p:txBody>
          <a:bodyPr>
            <a:noAutofit/>
          </a:bodyPr>
          <a:lstStyle/>
          <a:p>
            <a:r>
              <a:rPr lang="en-US" sz="4000" dirty="0">
                <a:latin typeface="Gill Sans MT" panose="020B0502020104020203" pitchFamily="34" charset="0"/>
                <a:ea typeface="Microsoft Sans Serif" panose="020B0604020202020204" pitchFamily="34" charset="0"/>
                <a:cs typeface="Microsoft Sans Serif" panose="020B0604020202020204" pitchFamily="34" charset="0"/>
              </a:rPr>
              <a:t>“Tier 2” Protection: High Quality Waters</a:t>
            </a:r>
          </a:p>
        </p:txBody>
      </p:sp>
      <p:sp>
        <p:nvSpPr>
          <p:cNvPr id="9" name="Content Placeholder 8"/>
          <p:cNvSpPr>
            <a:spLocks noGrp="1"/>
          </p:cNvSpPr>
          <p:nvPr>
            <p:ph idx="1"/>
          </p:nvPr>
        </p:nvSpPr>
        <p:spPr>
          <a:xfrm>
            <a:off x="402874" y="1925746"/>
            <a:ext cx="11255725" cy="4742908"/>
          </a:xfrm>
          <a:prstGeom prst="rect">
            <a:avLst/>
          </a:prstGeom>
        </p:spPr>
        <p:txBody>
          <a:bodyPr vert="horz" lIns="91440" tIns="45720" rIns="91440" bIns="45720" rtlCol="0" anchor="ctr">
            <a:normAutofit/>
          </a:bodyPr>
          <a:lstStyle/>
          <a:p>
            <a:pPr marL="742950" lvl="1" indent="-285750">
              <a:spcBef>
                <a:spcPts val="500"/>
              </a:spcBef>
              <a:buFont typeface="Courier New" panose="02070309020205020404" pitchFamily="49" charset="0"/>
              <a:buChar char="o"/>
            </a:pPr>
            <a:r>
              <a:rPr lang="en-US" sz="2400" dirty="0">
                <a:solidFill>
                  <a:schemeClr val="tx1"/>
                </a:solidFill>
                <a:ea typeface="Microsoft Sans Serif" panose="020B0604020202020204" pitchFamily="34" charset="0"/>
                <a:cs typeface="Microsoft Sans Serif" panose="020B0604020202020204" pitchFamily="34" charset="0"/>
              </a:rPr>
              <a:t>What is Tier 2 Protection?</a:t>
            </a:r>
          </a:p>
          <a:p>
            <a:pPr marL="948690" lvl="2" indent="-285750">
              <a:spcBef>
                <a:spcPts val="500"/>
              </a:spcBef>
            </a:pPr>
            <a:r>
              <a:rPr lang="en-US" sz="2200" dirty="0">
                <a:solidFill>
                  <a:schemeClr val="tx1"/>
                </a:solidFill>
                <a:ea typeface="Microsoft Sans Serif" panose="020B0604020202020204" pitchFamily="34" charset="0"/>
                <a:cs typeface="Microsoft Sans Serif" panose="020B0604020202020204" pitchFamily="34" charset="0"/>
              </a:rPr>
              <a:t>40 CFR 131.12(a)(2):  Maintenance and protection of high quality waters: waters where water quality is better than necessary to support CWA 101(a)(2) uses (protection and propagation of fish, shellfish and wildlife and recreation in and on the water.)</a:t>
            </a:r>
          </a:p>
          <a:p>
            <a:pPr marL="948690" lvl="2" indent="-285750">
              <a:spcBef>
                <a:spcPts val="500"/>
              </a:spcBef>
            </a:pPr>
            <a:r>
              <a:rPr lang="en-US" sz="2200" dirty="0">
                <a:solidFill>
                  <a:schemeClr val="tx1"/>
                </a:solidFill>
                <a:ea typeface="Microsoft Sans Serif" panose="020B0604020202020204" pitchFamily="34" charset="0"/>
                <a:cs typeface="Microsoft Sans Serif" panose="020B0604020202020204" pitchFamily="34" charset="0"/>
              </a:rPr>
              <a:t>High water quality shall be maintained and protected UNLESS:</a:t>
            </a:r>
          </a:p>
          <a:p>
            <a:pPr marL="1320170" lvl="4" indent="-285750">
              <a:spcBef>
                <a:spcPts val="500"/>
              </a:spcBef>
              <a:buFont typeface="Wingdings" panose="05000000000000000000" pitchFamily="2" charset="2"/>
              <a:buChar char="§"/>
            </a:pPr>
            <a:r>
              <a:rPr lang="en-US" sz="2200" dirty="0">
                <a:solidFill>
                  <a:schemeClr val="tx1"/>
                </a:solidFill>
                <a:ea typeface="Microsoft Sans Serif" panose="020B0604020202020204" pitchFamily="34" charset="0"/>
                <a:cs typeface="Microsoft Sans Serif" panose="020B0604020202020204" pitchFamily="34" charset="0"/>
              </a:rPr>
              <a:t>Use of the assimilative capacity is necessary to accommodate important economic or social development in the area in which the waters are located.</a:t>
            </a:r>
          </a:p>
          <a:p>
            <a:pPr marL="1320170" lvl="4" indent="-285750">
              <a:spcBef>
                <a:spcPts val="500"/>
              </a:spcBef>
              <a:buFont typeface="Wingdings" panose="05000000000000000000" pitchFamily="2" charset="2"/>
              <a:buChar char="§"/>
            </a:pPr>
            <a:r>
              <a:rPr lang="en-US" sz="2200" dirty="0">
                <a:solidFill>
                  <a:schemeClr val="tx1"/>
                </a:solidFill>
                <a:ea typeface="Microsoft Sans Serif" panose="020B0604020202020204" pitchFamily="34" charset="0"/>
                <a:cs typeface="Microsoft Sans Serif" panose="020B0604020202020204" pitchFamily="34" charset="0"/>
              </a:rPr>
              <a:t>If this is the case, in order to allow that lowering there must be a Tier 2 Review, including analysis of alternatives, a socio-economic analysis, and public participation, to demonstrate these circumstances are met.</a:t>
            </a:r>
          </a:p>
          <a:p>
            <a:pPr marL="948690" lvl="2" indent="-285750">
              <a:spcBef>
                <a:spcPts val="500"/>
              </a:spcBef>
            </a:pP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Footer Placeholder 3">
            <a:extLst>
              <a:ext uri="{FF2B5EF4-FFF2-40B4-BE49-F238E27FC236}">
                <a16:creationId xmlns:a16="http://schemas.microsoft.com/office/drawing/2014/main" id="{DE8023F7-5402-4414-979D-70167C366A3D}"/>
              </a:ext>
            </a:extLst>
          </p:cNvPr>
          <p:cNvSpPr>
            <a:spLocks noGrp="1"/>
          </p:cNvSpPr>
          <p:nvPr>
            <p:ph type="ftr" sz="quarter" idx="11"/>
          </p:nvPr>
        </p:nvSpPr>
        <p:spPr>
          <a:xfrm>
            <a:off x="402874" y="6303529"/>
            <a:ext cx="6917210" cy="365125"/>
          </a:xfrm>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DE352261-A56B-46F3-B733-589F98EFFEA9}"/>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3451508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968333"/>
            <a:ext cx="11104418" cy="870137"/>
          </a:xfrm>
        </p:spPr>
        <p:txBody>
          <a:bodyPr>
            <a:noAutofit/>
          </a:bodyPr>
          <a:lstStyle/>
          <a:p>
            <a:r>
              <a:rPr lang="en-US" sz="4000" dirty="0">
                <a:latin typeface="Gill Sans MT" panose="020B0502020104020203" pitchFamily="34" charset="0"/>
                <a:ea typeface="Tahoma" panose="020B0604030504040204" pitchFamily="34" charset="0"/>
                <a:cs typeface="Tahoma" panose="020B0604030504040204" pitchFamily="34" charset="0"/>
              </a:rPr>
              <a:t>“Tier </a:t>
            </a:r>
            <a:r>
              <a:rPr lang="en-US" sz="4000" dirty="0">
                <a:latin typeface="Gill Sans MT" panose="020B0502020104020203" pitchFamily="34" charset="0"/>
                <a:ea typeface="Segoe UI" panose="020B0502040204020203" pitchFamily="34" charset="0"/>
                <a:cs typeface="Segoe UI" panose="020B0502040204020203" pitchFamily="34" charset="0"/>
              </a:rPr>
              <a:t>3</a:t>
            </a:r>
            <a:r>
              <a:rPr lang="en-US" sz="4000" dirty="0">
                <a:latin typeface="Gill Sans MT" panose="020B0502020104020203" pitchFamily="34" charset="0"/>
                <a:ea typeface="Tahoma" panose="020B0604030504040204" pitchFamily="34" charset="0"/>
                <a:cs typeface="Tahoma" panose="020B0604030504040204" pitchFamily="34" charset="0"/>
              </a:rPr>
              <a:t>” Protection: Outstanding National Resource Waters (ONRWs)</a:t>
            </a:r>
          </a:p>
        </p:txBody>
      </p:sp>
      <p:sp>
        <p:nvSpPr>
          <p:cNvPr id="9" name="Content Placeholder 8"/>
          <p:cNvSpPr>
            <a:spLocks noGrp="1"/>
          </p:cNvSpPr>
          <p:nvPr>
            <p:ph idx="1"/>
          </p:nvPr>
        </p:nvSpPr>
        <p:spPr>
          <a:xfrm>
            <a:off x="471055" y="2251433"/>
            <a:ext cx="11249890" cy="4429906"/>
          </a:xfrm>
          <a:prstGeom prst="rect">
            <a:avLst/>
          </a:prstGeom>
        </p:spPr>
        <p:txBody>
          <a:bodyPr vert="horz" lIns="91440" tIns="45720" rIns="91440" bIns="45720" rtlCol="0" anchor="ctr">
            <a:noAutofit/>
          </a:bodyPr>
          <a:lstStyle/>
          <a:p>
            <a:r>
              <a:rPr lang="en-US" sz="2400" dirty="0">
                <a:solidFill>
                  <a:schemeClr val="tx1"/>
                </a:solidFill>
                <a:ea typeface="Microsoft Sans Serif" panose="020B0604020202020204" pitchFamily="34" charset="0"/>
                <a:cs typeface="Microsoft Sans Serif" panose="020B0604020202020204" pitchFamily="34" charset="0"/>
              </a:rPr>
              <a:t>40 CFR 131.12 (a)(3) “Where high quality waters constitute an outstanding National resource, such as waters of National and State parks and wildlife refuges and waters of exceptional recreational or ecological significance, that water quality shall be maintained and protected.”</a:t>
            </a:r>
          </a:p>
          <a:p>
            <a:r>
              <a:rPr lang="en-US" sz="2400" dirty="0">
                <a:solidFill>
                  <a:schemeClr val="tx1"/>
                </a:solidFill>
                <a:ea typeface="Microsoft Sans Serif" panose="020B0604020202020204" pitchFamily="34" charset="0"/>
                <a:cs typeface="Microsoft Sans Serif" panose="020B0604020202020204" pitchFamily="34" charset="0"/>
              </a:rPr>
              <a:t>An authorized tribe can identify any water body as an ONRW.</a:t>
            </a:r>
          </a:p>
          <a:p>
            <a:r>
              <a:rPr lang="en-US" sz="2400" dirty="0">
                <a:solidFill>
                  <a:schemeClr val="tx1"/>
                </a:solidFill>
                <a:ea typeface="Microsoft Sans Serif" panose="020B0604020202020204" pitchFamily="34" charset="0"/>
                <a:cs typeface="Microsoft Sans Serif" panose="020B0604020202020204" pitchFamily="34" charset="0"/>
              </a:rPr>
              <a:t>ONRWs typically include: waters that are viewed as pristine, highly valued waters (important to recreation or tourism), and/or waters of exceptional ecological significance (important, unique or sensitive ecologically).</a:t>
            </a:r>
          </a:p>
          <a:p>
            <a:r>
              <a:rPr lang="en-US" sz="2400" dirty="0">
                <a:solidFill>
                  <a:schemeClr val="tx1"/>
                </a:solidFill>
                <a:ea typeface="Microsoft Sans Serif" panose="020B0604020202020204" pitchFamily="34" charset="0"/>
                <a:cs typeface="Microsoft Sans Serif" panose="020B0604020202020204" pitchFamily="34" charset="0"/>
              </a:rPr>
              <a:t>This is the most stringent protection. No degradation is allowed, except on a short term or temporary basis (weeks or months, not years).</a:t>
            </a:r>
          </a:p>
          <a:p>
            <a:r>
              <a:rPr lang="en-US" sz="2400" dirty="0">
                <a:solidFill>
                  <a:schemeClr val="tx1"/>
                </a:solidFill>
                <a:ea typeface="Microsoft Sans Serif" panose="020B0604020202020204" pitchFamily="34" charset="0"/>
                <a:cs typeface="Microsoft Sans Serif" panose="020B0604020202020204" pitchFamily="34" charset="0"/>
              </a:rPr>
              <a:t>Some states have created a “Tier 2.5” category as a slightly less restrictive protection.</a:t>
            </a:r>
          </a:p>
          <a:p>
            <a:endParaRPr lang="en-US" sz="2400" dirty="0">
              <a:solidFill>
                <a:schemeClr val="tx1"/>
              </a:solidFill>
              <a:ea typeface="Microsoft Sans Serif" panose="020B0604020202020204" pitchFamily="34" charset="0"/>
              <a:cs typeface="Microsoft Sans Serif" panose="020B0604020202020204" pitchFamily="34" charset="0"/>
            </a:endParaRPr>
          </a:p>
        </p:txBody>
      </p:sp>
      <p:sp>
        <p:nvSpPr>
          <p:cNvPr id="4" name="Footer Placeholder 3">
            <a:extLst>
              <a:ext uri="{FF2B5EF4-FFF2-40B4-BE49-F238E27FC236}">
                <a16:creationId xmlns:a16="http://schemas.microsoft.com/office/drawing/2014/main" id="{09348DB5-221D-4417-952D-7304BB78C88C}"/>
              </a:ext>
            </a:extLst>
          </p:cNvPr>
          <p:cNvSpPr>
            <a:spLocks noGrp="1"/>
          </p:cNvSpPr>
          <p:nvPr>
            <p:ph type="ftr" sz="quarter" idx="11"/>
          </p:nvPr>
        </p:nvSpPr>
        <p:spPr>
          <a:xfrm>
            <a:off x="471055" y="6472714"/>
            <a:ext cx="6917210" cy="365125"/>
          </a:xfrm>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78A75C53-264A-4957-A697-5A91B747D7B0}"/>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641473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893519"/>
            <a:ext cx="10688781" cy="870137"/>
          </a:xfrm>
        </p:spPr>
        <p:txBody>
          <a:bodyPr>
            <a:noAutofit/>
          </a:bodyPr>
          <a:lstStyle/>
          <a:p>
            <a:r>
              <a:rPr lang="en-US" sz="3600" dirty="0">
                <a:latin typeface="Gill Sans MT" panose="020B0502020104020203" pitchFamily="34" charset="0"/>
                <a:ea typeface="Tahoma" panose="020B0604030504040204" pitchFamily="34" charset="0"/>
                <a:cs typeface="Tahoma" panose="020B0604030504040204" pitchFamily="34" charset="0"/>
              </a:rPr>
              <a:t>Antidegradation Requirements</a:t>
            </a:r>
            <a:br>
              <a:rPr lang="en-US" sz="3600" dirty="0">
                <a:latin typeface="Gill Sans MT" panose="020B0502020104020203" pitchFamily="34" charset="0"/>
                <a:ea typeface="Tahoma" panose="020B0604030504040204" pitchFamily="34" charset="0"/>
                <a:cs typeface="Tahoma" panose="020B0604030504040204" pitchFamily="34" charset="0"/>
              </a:rPr>
            </a:br>
            <a:r>
              <a:rPr lang="en-US" sz="3600" dirty="0">
                <a:latin typeface="Gill Sans MT" panose="020B0502020104020203" pitchFamily="34" charset="0"/>
                <a:ea typeface="Tahoma" panose="020B0604030504040204" pitchFamily="34" charset="0"/>
                <a:cs typeface="Tahoma" panose="020B0604030504040204" pitchFamily="34" charset="0"/>
              </a:rPr>
              <a:t>40 CFR 131.12 (b): Implementation Methods</a:t>
            </a:r>
          </a:p>
        </p:txBody>
      </p:sp>
      <p:sp>
        <p:nvSpPr>
          <p:cNvPr id="8" name="Content Placeholder 2"/>
          <p:cNvSpPr>
            <a:spLocks noGrp="1"/>
          </p:cNvSpPr>
          <p:nvPr>
            <p:ph idx="1"/>
          </p:nvPr>
        </p:nvSpPr>
        <p:spPr>
          <a:xfrm>
            <a:off x="181611" y="2487353"/>
            <a:ext cx="11828778" cy="4267777"/>
          </a:xfrm>
        </p:spPr>
        <p:txBody>
          <a:bodyPr>
            <a:noAutofit/>
          </a:bodyPr>
          <a:lstStyle/>
          <a:p>
            <a:pPr marL="457200" indent="-457200">
              <a:buFont typeface="Courier New" panose="02070309020205020404" pitchFamily="49" charset="0"/>
              <a:buChar char="o"/>
            </a:pPr>
            <a:r>
              <a:rPr lang="en-US" sz="2300" dirty="0">
                <a:solidFill>
                  <a:schemeClr val="tx1"/>
                </a:solidFill>
                <a:ea typeface="Microsoft Sans Serif" panose="020B0604020202020204" pitchFamily="34" charset="0"/>
                <a:cs typeface="Microsoft Sans Serif" panose="020B0604020202020204" pitchFamily="34" charset="0"/>
              </a:rPr>
              <a:t>States/tribes must </a:t>
            </a:r>
            <a:r>
              <a:rPr lang="en-US" sz="2300" u="sng" dirty="0">
                <a:solidFill>
                  <a:schemeClr val="tx1"/>
                </a:solidFill>
                <a:ea typeface="Microsoft Sans Serif" panose="020B0604020202020204" pitchFamily="34" charset="0"/>
                <a:cs typeface="Microsoft Sans Serif" panose="020B0604020202020204" pitchFamily="34" charset="0"/>
              </a:rPr>
              <a:t>develop implementation methods</a:t>
            </a:r>
            <a:r>
              <a:rPr lang="en-US" sz="2300" dirty="0">
                <a:solidFill>
                  <a:schemeClr val="tx1"/>
                </a:solidFill>
                <a:ea typeface="Microsoft Sans Serif" panose="020B0604020202020204" pitchFamily="34" charset="0"/>
                <a:cs typeface="Microsoft Sans Serif" panose="020B0604020202020204" pitchFamily="34" charset="0"/>
              </a:rPr>
              <a:t> that describe how the policy will be applied.</a:t>
            </a:r>
          </a:p>
          <a:p>
            <a:pPr marL="720090" lvl="2" indent="-342900">
              <a:buSzPct val="120000"/>
              <a:buFont typeface="Arial" panose="020B0604020202020204" pitchFamily="34" charset="0"/>
              <a:buChar char="•"/>
            </a:pPr>
            <a:r>
              <a:rPr lang="en-US" sz="2100" dirty="0">
                <a:solidFill>
                  <a:schemeClr val="tx1"/>
                </a:solidFill>
                <a:ea typeface="Microsoft Sans Serif" panose="020B0604020202020204" pitchFamily="34" charset="0"/>
                <a:cs typeface="Microsoft Sans Serif" panose="020B0604020202020204" pitchFamily="34" charset="0"/>
              </a:rPr>
              <a:t>Must be consistent with and address all components of the state’s/tribe’s policy and EPA’s regulation.</a:t>
            </a:r>
          </a:p>
          <a:p>
            <a:pPr marL="1091570" lvl="4" indent="-342900">
              <a:buSzPct val="120000"/>
              <a:buFont typeface="Wingdings" panose="05000000000000000000" pitchFamily="2" charset="2"/>
              <a:buChar char="§"/>
            </a:pPr>
            <a:r>
              <a:rPr lang="en-US" sz="1800" dirty="0">
                <a:solidFill>
                  <a:schemeClr val="tx1"/>
                </a:solidFill>
                <a:ea typeface="Microsoft Sans Serif" panose="020B0604020202020204" pitchFamily="34" charset="0"/>
                <a:cs typeface="Microsoft Sans Serif" panose="020B0604020202020204" pitchFamily="34" charset="0"/>
              </a:rPr>
              <a:t>3 Tiers of Protection, Components of Tier 2 review, CWA 316 Compliance</a:t>
            </a:r>
            <a:endParaRPr lang="en-US" sz="2100" dirty="0">
              <a:solidFill>
                <a:schemeClr val="tx1"/>
              </a:solidFill>
              <a:ea typeface="Microsoft Sans Serif" panose="020B0604020202020204" pitchFamily="34" charset="0"/>
              <a:cs typeface="Microsoft Sans Serif" panose="020B0604020202020204" pitchFamily="34" charset="0"/>
            </a:endParaRPr>
          </a:p>
          <a:p>
            <a:pPr marL="720090" lvl="2" indent="-342900">
              <a:buSzPct val="120000"/>
              <a:buFont typeface="Arial" panose="020B0604020202020204" pitchFamily="34" charset="0"/>
              <a:buChar char="•"/>
            </a:pPr>
            <a:r>
              <a:rPr lang="en-US" sz="2100" dirty="0">
                <a:solidFill>
                  <a:schemeClr val="tx1"/>
                </a:solidFill>
                <a:ea typeface="Microsoft Sans Serif" panose="020B0604020202020204" pitchFamily="34" charset="0"/>
                <a:cs typeface="Microsoft Sans Serif" panose="020B0604020202020204" pitchFamily="34" charset="0"/>
              </a:rPr>
              <a:t>Must be publicly available.</a:t>
            </a:r>
          </a:p>
          <a:p>
            <a:pPr marL="720090" lvl="2" indent="-342900">
              <a:buSzPct val="120000"/>
              <a:buFont typeface="Arial" panose="020B0604020202020204" pitchFamily="34" charset="0"/>
              <a:buChar char="•"/>
            </a:pPr>
            <a:r>
              <a:rPr lang="en-US" sz="2100" dirty="0">
                <a:solidFill>
                  <a:schemeClr val="tx1"/>
                </a:solidFill>
                <a:ea typeface="Microsoft Sans Serif" panose="020B0604020202020204" pitchFamily="34" charset="0"/>
                <a:cs typeface="Microsoft Sans Serif" panose="020B0604020202020204" pitchFamily="34" charset="0"/>
              </a:rPr>
              <a:t>State/tribe must provide an opportunity for public involvement during development and revisions of implementation methods.</a:t>
            </a:r>
          </a:p>
          <a:p>
            <a:pPr marL="126090" indent="-342900">
              <a:buSzPct val="120000"/>
              <a:buFont typeface="Courier New" panose="02070309020205020404" pitchFamily="49" charset="0"/>
              <a:buChar char="o"/>
            </a:pPr>
            <a:r>
              <a:rPr lang="en-US" sz="2300" dirty="0">
                <a:solidFill>
                  <a:schemeClr val="tx1"/>
                </a:solidFill>
                <a:ea typeface="Microsoft Sans Serif" panose="020B0604020202020204" pitchFamily="34" charset="0"/>
                <a:cs typeface="Microsoft Sans Serif" panose="020B0604020202020204" pitchFamily="34" charset="0"/>
              </a:rPr>
              <a:t>In addition:</a:t>
            </a:r>
          </a:p>
          <a:p>
            <a:pPr marL="720090" lvl="2" indent="-342900">
              <a:buSzPct val="120000"/>
              <a:buFont typeface="Arial" panose="020B0604020202020204" pitchFamily="34" charset="0"/>
              <a:buChar char="•"/>
            </a:pPr>
            <a:r>
              <a:rPr lang="en-US" sz="2100" dirty="0">
                <a:solidFill>
                  <a:schemeClr val="tx1"/>
                </a:solidFill>
                <a:ea typeface="Microsoft Sans Serif" panose="020B0604020202020204" pitchFamily="34" charset="0"/>
                <a:cs typeface="Microsoft Sans Serif" panose="020B0604020202020204" pitchFamily="34" charset="0"/>
              </a:rPr>
              <a:t>May provide additional details that explain how the state’s/tribe’s policy will be implemented.</a:t>
            </a:r>
          </a:p>
          <a:p>
            <a:pPr marL="720090" lvl="2" indent="-342900">
              <a:buSzPct val="120000"/>
              <a:buFont typeface="Arial" panose="020B0604020202020204" pitchFamily="34" charset="0"/>
              <a:buChar char="•"/>
            </a:pPr>
            <a:r>
              <a:rPr lang="en-US" sz="2100" dirty="0">
                <a:solidFill>
                  <a:schemeClr val="tx1"/>
                </a:solidFill>
                <a:ea typeface="Microsoft Sans Serif" panose="020B0604020202020204" pitchFamily="34" charset="0"/>
                <a:cs typeface="Microsoft Sans Serif" panose="020B0604020202020204" pitchFamily="34" charset="0"/>
              </a:rPr>
              <a:t>Can be adopted as WQS provisions (binding), incorporated by reference (binding), or written as guidance documents (non-binding).</a:t>
            </a:r>
          </a:p>
          <a:p>
            <a:pPr marL="0" indent="0">
              <a:buNone/>
            </a:pPr>
            <a:endParaRPr lang="en-US" sz="2800" dirty="0">
              <a:latin typeface="Gill Sans MT" panose="020B0502020104020203" pitchFamily="34" charset="0"/>
            </a:endParaRPr>
          </a:p>
        </p:txBody>
      </p:sp>
      <p:sp>
        <p:nvSpPr>
          <p:cNvPr id="4" name="Footer Placeholder 3">
            <a:extLst>
              <a:ext uri="{FF2B5EF4-FFF2-40B4-BE49-F238E27FC236}">
                <a16:creationId xmlns:a16="http://schemas.microsoft.com/office/drawing/2014/main" id="{A7DDE093-937C-4F7B-971F-52FB8E44BA64}"/>
              </a:ext>
            </a:extLst>
          </p:cNvPr>
          <p:cNvSpPr>
            <a:spLocks noGrp="1"/>
          </p:cNvSpPr>
          <p:nvPr>
            <p:ph type="ftr" sz="quarter" idx="11"/>
          </p:nvPr>
        </p:nvSpPr>
        <p:spPr>
          <a:xfrm>
            <a:off x="181611" y="102870"/>
            <a:ext cx="6917210" cy="365125"/>
          </a:xfrm>
        </p:spPr>
        <p:txBody>
          <a:bodyPr/>
          <a:lstStyle/>
          <a:p>
            <a:r>
              <a:rPr lang="en-US"/>
              <a:t>January 2020</a:t>
            </a:r>
            <a:endParaRPr lang="en-US" dirty="0"/>
          </a:p>
        </p:txBody>
      </p:sp>
      <p:sp>
        <p:nvSpPr>
          <p:cNvPr id="5" name="Slide Number Placeholder 4">
            <a:extLst>
              <a:ext uri="{FF2B5EF4-FFF2-40B4-BE49-F238E27FC236}">
                <a16:creationId xmlns:a16="http://schemas.microsoft.com/office/drawing/2014/main" id="{162E5BF7-3C82-4B0E-8A0C-DA7F089C500A}"/>
              </a:ext>
            </a:extLst>
          </p:cNvPr>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2351215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543092" y="719740"/>
            <a:ext cx="11029616" cy="1013800"/>
          </a:xfrm>
        </p:spPr>
        <p:txBody>
          <a:bodyPr>
            <a:noAutofit/>
          </a:bodyPr>
          <a:lstStyle/>
          <a:p>
            <a:r>
              <a:rPr lang="en-US" sz="4000" dirty="0"/>
              <a:t>Additional components of WQS</a:t>
            </a:r>
            <a:br>
              <a:rPr lang="en-US" sz="4000" dirty="0"/>
            </a:br>
            <a:r>
              <a:rPr lang="en-US" sz="3500" dirty="0"/>
              <a:t>(40 CFR 131.13-131.15)</a:t>
            </a:r>
          </a:p>
        </p:txBody>
      </p:sp>
      <p:sp>
        <p:nvSpPr>
          <p:cNvPr id="39941" name="Rectangle 3"/>
          <p:cNvSpPr>
            <a:spLocks noGrp="1" noChangeArrowheads="1"/>
          </p:cNvSpPr>
          <p:nvPr>
            <p:ph idx="1"/>
          </p:nvPr>
        </p:nvSpPr>
        <p:spPr>
          <a:xfrm>
            <a:off x="247084" y="2022235"/>
            <a:ext cx="11622531" cy="4466488"/>
          </a:xfrm>
        </p:spPr>
        <p:txBody>
          <a:bodyPr>
            <a:normAutofit fontScale="92500" lnSpcReduction="10000"/>
          </a:bodyPr>
          <a:lstStyle/>
          <a:p>
            <a:pPr>
              <a:lnSpc>
                <a:spcPct val="90000"/>
              </a:lnSpc>
            </a:pPr>
            <a:r>
              <a:rPr lang="en-US" sz="2600" dirty="0">
                <a:solidFill>
                  <a:schemeClr val="tx1"/>
                </a:solidFill>
              </a:rPr>
              <a:t>Authorized tribes </a:t>
            </a:r>
            <a:r>
              <a:rPr lang="en-US" sz="2600" u="sng" dirty="0">
                <a:solidFill>
                  <a:schemeClr val="tx1"/>
                </a:solidFill>
              </a:rPr>
              <a:t>may</a:t>
            </a:r>
            <a:r>
              <a:rPr lang="en-US" sz="2600" dirty="0">
                <a:solidFill>
                  <a:schemeClr val="tx1"/>
                </a:solidFill>
              </a:rPr>
              <a:t> adopt additional policies affecting the application and implementation of water quality standards in addition to WQS such as:</a:t>
            </a:r>
            <a:endParaRPr lang="en-US" dirty="0">
              <a:solidFill>
                <a:schemeClr val="tx1"/>
              </a:solidFill>
            </a:endParaRPr>
          </a:p>
          <a:p>
            <a:pPr marL="796925" lvl="1" indent="-339725"/>
            <a:r>
              <a:rPr lang="en-US" sz="2200" dirty="0">
                <a:solidFill>
                  <a:schemeClr val="tx1"/>
                </a:solidFill>
              </a:rPr>
              <a:t>Mixing zone policies (40 CFR 131.13)</a:t>
            </a:r>
          </a:p>
          <a:p>
            <a:pPr marL="796925" lvl="1" indent="-339725"/>
            <a:r>
              <a:rPr lang="en-US" sz="2200" dirty="0">
                <a:solidFill>
                  <a:schemeClr val="tx1"/>
                </a:solidFill>
              </a:rPr>
              <a:t>Low flow policies (40 CFR 131.13)</a:t>
            </a:r>
          </a:p>
          <a:p>
            <a:pPr marL="796925" lvl="1" indent="-339725"/>
            <a:r>
              <a:rPr lang="en-US" sz="2200" dirty="0">
                <a:solidFill>
                  <a:schemeClr val="tx1"/>
                </a:solidFill>
              </a:rPr>
              <a:t>WQS variance policies (includes WQS variance policies, procedures and authorizing provisions) (40 CFR 131.14)</a:t>
            </a:r>
          </a:p>
          <a:p>
            <a:pPr marL="1066925" lvl="2" indent="-339725"/>
            <a:r>
              <a:rPr lang="en-US" sz="1800" dirty="0">
                <a:solidFill>
                  <a:schemeClr val="tx1"/>
                </a:solidFill>
              </a:rPr>
              <a:t>More information on WQS variances can be found at: </a:t>
            </a:r>
            <a:r>
              <a:rPr lang="en-US" sz="1800" dirty="0">
                <a:solidFill>
                  <a:schemeClr val="tx1"/>
                </a:solidFill>
                <a:hlinkClick r:id="rId3">
                  <a:extLst>
                    <a:ext uri="{A12FA001-AC4F-418D-AE19-62706E023703}">
                      <ahyp:hlinkClr xmlns:ahyp="http://schemas.microsoft.com/office/drawing/2018/hyperlinkcolor" val="tx"/>
                    </a:ext>
                  </a:extLst>
                </a:hlinkClick>
              </a:rPr>
              <a:t>https://www.epa.gov/wqs-tech/water-quality-standards-variances</a:t>
            </a:r>
            <a:r>
              <a:rPr lang="en-US" sz="1800" dirty="0">
                <a:solidFill>
                  <a:schemeClr val="tx1"/>
                </a:solidFill>
              </a:rPr>
              <a:t> (40 CFR 131.13)</a:t>
            </a:r>
          </a:p>
          <a:p>
            <a:pPr marL="796925" lvl="1" indent="-339725"/>
            <a:r>
              <a:rPr lang="en-US" sz="2200" dirty="0">
                <a:solidFill>
                  <a:schemeClr val="tx1"/>
                </a:solidFill>
              </a:rPr>
              <a:t>Provisions authorizing use of compliance schedules for WQBELs in NPDES permits (40 CFR 131.15)</a:t>
            </a:r>
          </a:p>
          <a:p>
            <a:pPr marL="796925" lvl="1" indent="-339725">
              <a:buNone/>
            </a:pPr>
            <a:endParaRPr lang="en-US" sz="800" dirty="0">
              <a:solidFill>
                <a:schemeClr val="tx1"/>
              </a:solidFill>
            </a:endParaRPr>
          </a:p>
          <a:p>
            <a:r>
              <a:rPr lang="en-US" sz="2600" dirty="0">
                <a:solidFill>
                  <a:schemeClr val="tx1"/>
                </a:solidFill>
              </a:rPr>
              <a:t>If these additional policies are legally binding provisions, then they are considered new or revised WQS and are subject to EPA review and approval.</a:t>
            </a:r>
          </a:p>
        </p:txBody>
      </p:sp>
      <p:sp>
        <p:nvSpPr>
          <p:cNvPr id="2" name="Footer Placeholder 1">
            <a:extLst>
              <a:ext uri="{FF2B5EF4-FFF2-40B4-BE49-F238E27FC236}">
                <a16:creationId xmlns:a16="http://schemas.microsoft.com/office/drawing/2014/main" id="{A12AE2D8-BD63-4C9A-93B3-E62C23A7A467}"/>
              </a:ext>
            </a:extLst>
          </p:cNvPr>
          <p:cNvSpPr>
            <a:spLocks noGrp="1"/>
          </p:cNvSpPr>
          <p:nvPr>
            <p:ph type="ftr" sz="quarter" idx="11"/>
          </p:nvPr>
        </p:nvSpPr>
        <p:spPr>
          <a:xfrm>
            <a:off x="0" y="6412292"/>
            <a:ext cx="6917210" cy="365125"/>
          </a:xfrm>
        </p:spPr>
        <p:txBody>
          <a:bodyPr/>
          <a:lstStyle/>
          <a:p>
            <a:r>
              <a:rPr lang="en-US" dirty="0" err="1"/>
              <a:t>february</a:t>
            </a:r>
            <a:r>
              <a:rPr lang="en-US" dirty="0"/>
              <a:t> 2020</a:t>
            </a:r>
          </a:p>
        </p:txBody>
      </p:sp>
      <p:sp>
        <p:nvSpPr>
          <p:cNvPr id="3" name="Slide Number Placeholder 2">
            <a:extLst>
              <a:ext uri="{FF2B5EF4-FFF2-40B4-BE49-F238E27FC236}">
                <a16:creationId xmlns:a16="http://schemas.microsoft.com/office/drawing/2014/main" id="{46E5CCD5-67D2-491E-95F5-EFA432E42852}"/>
              </a:ext>
            </a:extLst>
          </p:cNvPr>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573594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0CED-015E-4D80-B945-9CA9D19E0C2A}"/>
              </a:ext>
            </a:extLst>
          </p:cNvPr>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7A81B0F3-B400-48C6-8709-1015366522AF}"/>
              </a:ext>
            </a:extLst>
          </p:cNvPr>
          <p:cNvSpPr>
            <a:spLocks noGrp="1"/>
          </p:cNvSpPr>
          <p:nvPr>
            <p:ph type="ftr" sz="quarter" idx="11"/>
          </p:nvPr>
        </p:nvSpPr>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6A862F91-D36D-458D-8FD9-1683C1859389}"/>
              </a:ext>
            </a:extLst>
          </p:cNvPr>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2759031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581192" y="857799"/>
            <a:ext cx="11029616" cy="1013800"/>
          </a:xfrm>
        </p:spPr>
        <p:txBody>
          <a:bodyPr>
            <a:noAutofit/>
          </a:bodyPr>
          <a:lstStyle/>
          <a:p>
            <a:r>
              <a:rPr lang="en-US" sz="4000" dirty="0"/>
              <a:t>Role:  Authorized Tribes, states, territories</a:t>
            </a:r>
          </a:p>
        </p:txBody>
      </p:sp>
      <p:sp>
        <p:nvSpPr>
          <p:cNvPr id="13317" name="Rectangle 3"/>
          <p:cNvSpPr>
            <a:spLocks noGrp="1" noChangeArrowheads="1"/>
          </p:cNvSpPr>
          <p:nvPr>
            <p:ph idx="1"/>
          </p:nvPr>
        </p:nvSpPr>
        <p:spPr>
          <a:xfrm>
            <a:off x="384630" y="2053087"/>
            <a:ext cx="11422740" cy="4638015"/>
          </a:xfrm>
        </p:spPr>
        <p:txBody>
          <a:bodyPr>
            <a:normAutofit fontScale="92500" lnSpcReduction="10000"/>
          </a:bodyPr>
          <a:lstStyle/>
          <a:p>
            <a:pPr>
              <a:lnSpc>
                <a:spcPct val="90000"/>
              </a:lnSpc>
            </a:pPr>
            <a:r>
              <a:rPr lang="en-US" sz="2700" dirty="0">
                <a:solidFill>
                  <a:schemeClr val="tx1"/>
                </a:solidFill>
              </a:rPr>
              <a:t>Authorized tribes, states, and territories have the primary authority to adopt, review and revise WQS and implementation procedures (CWA 303(c)). They must:</a:t>
            </a:r>
          </a:p>
          <a:p>
            <a:pPr marL="855663" lvl="1" indent="-398463">
              <a:lnSpc>
                <a:spcPct val="90000"/>
              </a:lnSpc>
            </a:pPr>
            <a:r>
              <a:rPr lang="en-US" sz="2700" dirty="0">
                <a:solidFill>
                  <a:schemeClr val="tx1"/>
                </a:solidFill>
              </a:rPr>
              <a:t>submit their WQS to EPA for review and approval or disapproval after adoption into their state or tribe’s regulations,</a:t>
            </a:r>
          </a:p>
          <a:p>
            <a:pPr marL="855663" lvl="1" indent="-398463">
              <a:lnSpc>
                <a:spcPct val="90000"/>
              </a:lnSpc>
            </a:pPr>
            <a:r>
              <a:rPr lang="en-US" sz="2700" dirty="0">
                <a:solidFill>
                  <a:schemeClr val="tx1"/>
                </a:solidFill>
              </a:rPr>
              <a:t>review their WQS triennially, and</a:t>
            </a:r>
          </a:p>
          <a:p>
            <a:pPr marL="855663" lvl="1" indent="-398463">
              <a:lnSpc>
                <a:spcPct val="90000"/>
              </a:lnSpc>
            </a:pPr>
            <a:r>
              <a:rPr lang="en-US" sz="2700" dirty="0">
                <a:solidFill>
                  <a:schemeClr val="tx1"/>
                </a:solidFill>
              </a:rPr>
              <a:t>conduct a public hearing to involve the public.</a:t>
            </a:r>
          </a:p>
          <a:p>
            <a:pPr>
              <a:lnSpc>
                <a:spcPct val="90000"/>
              </a:lnSpc>
            </a:pPr>
            <a:r>
              <a:rPr lang="en-US" sz="2700" dirty="0">
                <a:solidFill>
                  <a:schemeClr val="tx1"/>
                </a:solidFill>
              </a:rPr>
              <a:t>They may adopt standards more stringent than recommended by EPA (CWA 510).</a:t>
            </a:r>
          </a:p>
          <a:p>
            <a:r>
              <a:rPr lang="en-US" sz="2700" dirty="0">
                <a:solidFill>
                  <a:schemeClr val="tx1"/>
                </a:solidFill>
              </a:rPr>
              <a:t>Tribes may choose to seek responsibility for administering the WQS program. Applicant tribes must meet four criteria specified in the Clean Water Act Section 518 in order to receive “Treatment in a Similar Manner as a State” (TAS) for the program</a:t>
            </a:r>
          </a:p>
          <a:p>
            <a:pPr marL="0" indent="0">
              <a:buNone/>
            </a:pPr>
            <a:endParaRPr lang="en-US" sz="2800" dirty="0"/>
          </a:p>
        </p:txBody>
      </p:sp>
      <p:sp>
        <p:nvSpPr>
          <p:cNvPr id="2" name="Footer Placeholder 1">
            <a:extLst>
              <a:ext uri="{FF2B5EF4-FFF2-40B4-BE49-F238E27FC236}">
                <a16:creationId xmlns:a16="http://schemas.microsoft.com/office/drawing/2014/main" id="{2E901296-9E55-4632-8688-62415D6569B4}"/>
              </a:ext>
            </a:extLst>
          </p:cNvPr>
          <p:cNvSpPr>
            <a:spLocks noGrp="1"/>
          </p:cNvSpPr>
          <p:nvPr>
            <p:ph type="ftr" sz="quarter" idx="11"/>
          </p:nvPr>
        </p:nvSpPr>
        <p:spPr>
          <a:xfrm>
            <a:off x="384630" y="6325977"/>
            <a:ext cx="6917210" cy="365125"/>
          </a:xfrm>
        </p:spPr>
        <p:txBody>
          <a:bodyPr/>
          <a:lstStyle/>
          <a:p>
            <a:r>
              <a:rPr lang="en-US" dirty="0" err="1"/>
              <a:t>february</a:t>
            </a:r>
            <a:r>
              <a:rPr lang="en-US" dirty="0"/>
              <a:t> 2020</a:t>
            </a:r>
          </a:p>
        </p:txBody>
      </p:sp>
      <p:sp>
        <p:nvSpPr>
          <p:cNvPr id="3" name="Slide Number Placeholder 2">
            <a:extLst>
              <a:ext uri="{FF2B5EF4-FFF2-40B4-BE49-F238E27FC236}">
                <a16:creationId xmlns:a16="http://schemas.microsoft.com/office/drawing/2014/main" id="{FFC3038F-F511-4229-AD4D-62B627403127}"/>
              </a:ext>
            </a:extLst>
          </p:cNvPr>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465963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57199"/>
            <a:ext cx="10629900" cy="1447801"/>
          </a:xfrm>
        </p:spPr>
        <p:txBody>
          <a:bodyPr>
            <a:noAutofit/>
          </a:bodyPr>
          <a:lstStyle/>
          <a:p>
            <a:r>
              <a:rPr lang="en-US" sz="3400" dirty="0"/>
              <a:t>Benefits of TAS under the CWA 303 (c)  (Water Quality Standards) program</a:t>
            </a:r>
          </a:p>
        </p:txBody>
      </p:sp>
      <p:sp>
        <p:nvSpPr>
          <p:cNvPr id="3" name="Content Placeholder 2"/>
          <p:cNvSpPr>
            <a:spLocks noGrp="1"/>
          </p:cNvSpPr>
          <p:nvPr>
            <p:ph idx="1"/>
          </p:nvPr>
        </p:nvSpPr>
        <p:spPr>
          <a:xfrm>
            <a:off x="666750" y="1905001"/>
            <a:ext cx="10972800" cy="4102291"/>
          </a:xfrm>
        </p:spPr>
        <p:txBody>
          <a:bodyPr>
            <a:normAutofit/>
          </a:bodyPr>
          <a:lstStyle/>
          <a:p>
            <a:r>
              <a:rPr lang="en-US" sz="2500" dirty="0">
                <a:solidFill>
                  <a:schemeClr val="tx1"/>
                </a:solidFill>
              </a:rPr>
              <a:t>Authorizes the tribe to administer the water quality standards program under the Clean Water Act</a:t>
            </a:r>
          </a:p>
          <a:p>
            <a:r>
              <a:rPr lang="en-US" sz="2500" dirty="0">
                <a:solidFill>
                  <a:schemeClr val="tx1"/>
                </a:solidFill>
              </a:rPr>
              <a:t>Demonstrates tribal self-governance</a:t>
            </a:r>
          </a:p>
          <a:p>
            <a:r>
              <a:rPr lang="en-US" sz="2500" dirty="0">
                <a:solidFill>
                  <a:schemeClr val="tx1"/>
                </a:solidFill>
              </a:rPr>
              <a:t>Ensures waters are fishable and swimmable for everyone, including tribal members and non-members</a:t>
            </a:r>
          </a:p>
          <a:p>
            <a:r>
              <a:rPr lang="en-US" sz="2500" dirty="0">
                <a:solidFill>
                  <a:schemeClr val="tx1"/>
                </a:solidFill>
              </a:rPr>
              <a:t>Once established and approved by EPA, the tribes’ water quality standards would serve as a basis for limits in permits for discharges into reservation waters e.g., National Pollutant Discharge Elimination System (NPDES) permits. Such limits are then enforceable under the CWA.</a:t>
            </a:r>
          </a:p>
        </p:txBody>
      </p:sp>
      <p:sp>
        <p:nvSpPr>
          <p:cNvPr id="4" name="Footer Placeholder 3">
            <a:extLst>
              <a:ext uri="{FF2B5EF4-FFF2-40B4-BE49-F238E27FC236}">
                <a16:creationId xmlns:a16="http://schemas.microsoft.com/office/drawing/2014/main" id="{95ECFDCA-55D4-475F-ADE0-D5D864653500}"/>
              </a:ext>
            </a:extLst>
          </p:cNvPr>
          <p:cNvSpPr>
            <a:spLocks noGrp="1"/>
          </p:cNvSpPr>
          <p:nvPr>
            <p:ph type="ftr" sz="quarter" idx="11"/>
          </p:nvPr>
        </p:nvSpPr>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0E5F79D0-1AE1-4C53-8D5A-983F99083954}"/>
              </a:ext>
            </a:extLst>
          </p:cNvPr>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18424720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10820400" cy="1143000"/>
          </a:xfrm>
        </p:spPr>
        <p:txBody>
          <a:bodyPr>
            <a:normAutofit/>
          </a:bodyPr>
          <a:lstStyle/>
          <a:p>
            <a:r>
              <a:rPr lang="en-US" sz="3200" dirty="0"/>
              <a:t>Benefits of TAS under the CWA </a:t>
            </a:r>
            <a:r>
              <a:rPr lang="en-US" sz="3200" dirty="0">
                <a:latin typeface="Century Gothic"/>
              </a:rPr>
              <a:t>§</a:t>
            </a:r>
            <a:r>
              <a:rPr lang="en-US" sz="3200" dirty="0"/>
              <a:t>401 Water Quality Certification Program</a:t>
            </a:r>
          </a:p>
        </p:txBody>
      </p:sp>
      <p:sp>
        <p:nvSpPr>
          <p:cNvPr id="3" name="Content Placeholder 2"/>
          <p:cNvSpPr>
            <a:spLocks noGrp="1"/>
          </p:cNvSpPr>
          <p:nvPr>
            <p:ph idx="1"/>
          </p:nvPr>
        </p:nvSpPr>
        <p:spPr>
          <a:xfrm>
            <a:off x="762000" y="1752601"/>
            <a:ext cx="11010900" cy="4438649"/>
          </a:xfrm>
        </p:spPr>
        <p:txBody>
          <a:bodyPr>
            <a:normAutofit/>
          </a:bodyPr>
          <a:lstStyle/>
          <a:p>
            <a:r>
              <a:rPr lang="en-US" sz="2500" dirty="0">
                <a:solidFill>
                  <a:schemeClr val="tx1"/>
                </a:solidFill>
              </a:rPr>
              <a:t>Provides Tribes with mechanism to require conditions for discharges to reservation waters</a:t>
            </a:r>
          </a:p>
          <a:p>
            <a:r>
              <a:rPr lang="en-US" sz="2500" dirty="0">
                <a:solidFill>
                  <a:schemeClr val="tx1"/>
                </a:solidFill>
              </a:rPr>
              <a:t>With approved TAS for WQS and 401, Tribes review proposed federal permits and licenses for activities that may result in a discharge to determine whether discharges comply with WQS and other Tribal laws</a:t>
            </a:r>
          </a:p>
          <a:p>
            <a:r>
              <a:rPr lang="en-US" sz="2500" dirty="0">
                <a:solidFill>
                  <a:schemeClr val="tx1"/>
                </a:solidFill>
              </a:rPr>
              <a:t>Tribes either certify that discharges comply, certify with conditions, deny certification, or waive certification </a:t>
            </a:r>
          </a:p>
        </p:txBody>
      </p:sp>
      <p:sp>
        <p:nvSpPr>
          <p:cNvPr id="4" name="Footer Placeholder 3">
            <a:extLst>
              <a:ext uri="{FF2B5EF4-FFF2-40B4-BE49-F238E27FC236}">
                <a16:creationId xmlns:a16="http://schemas.microsoft.com/office/drawing/2014/main" id="{36F61157-240F-4F6D-A75C-E10CD22FB506}"/>
              </a:ext>
            </a:extLst>
          </p:cNvPr>
          <p:cNvSpPr>
            <a:spLocks noGrp="1"/>
          </p:cNvSpPr>
          <p:nvPr>
            <p:ph type="ftr" sz="quarter" idx="11"/>
          </p:nvPr>
        </p:nvSpPr>
        <p:spPr/>
        <p:txBody>
          <a:bodyPr/>
          <a:lstStyle/>
          <a:p>
            <a:r>
              <a:rPr lang="en-US" dirty="0" err="1"/>
              <a:t>february</a:t>
            </a:r>
            <a:r>
              <a:rPr lang="en-US" dirty="0"/>
              <a:t> 2020</a:t>
            </a:r>
          </a:p>
        </p:txBody>
      </p:sp>
      <p:sp>
        <p:nvSpPr>
          <p:cNvPr id="5" name="Slide Number Placeholder 4">
            <a:extLst>
              <a:ext uri="{FF2B5EF4-FFF2-40B4-BE49-F238E27FC236}">
                <a16:creationId xmlns:a16="http://schemas.microsoft.com/office/drawing/2014/main" id="{09B6649E-6FBA-4F99-A76A-B9C6648E16F9}"/>
              </a:ext>
            </a:extLst>
          </p:cNvPr>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957056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026"/>
          <p:cNvSpPr>
            <a:spLocks noGrp="1" noChangeArrowheads="1"/>
          </p:cNvSpPr>
          <p:nvPr>
            <p:ph type="title"/>
          </p:nvPr>
        </p:nvSpPr>
        <p:spPr>
          <a:xfrm>
            <a:off x="479959" y="846730"/>
            <a:ext cx="10927282" cy="990600"/>
          </a:xfrm>
        </p:spPr>
        <p:txBody>
          <a:bodyPr>
            <a:noAutofit/>
          </a:bodyPr>
          <a:lstStyle/>
          <a:p>
            <a:r>
              <a:rPr lang="en-US" sz="4000" dirty="0"/>
              <a:t>The 1972 Amendments to FWPCA: </a:t>
            </a:r>
            <a:br>
              <a:rPr lang="en-US" sz="4000" dirty="0"/>
            </a:br>
            <a:r>
              <a:rPr lang="en-US" sz="4000" dirty="0"/>
              <a:t>“Clean Water Act (CWA)”</a:t>
            </a:r>
          </a:p>
        </p:txBody>
      </p:sp>
      <p:sp>
        <p:nvSpPr>
          <p:cNvPr id="6149" name="Rectangle 1027"/>
          <p:cNvSpPr>
            <a:spLocks noGrp="1" noChangeArrowheads="1"/>
          </p:cNvSpPr>
          <p:nvPr>
            <p:ph idx="1"/>
          </p:nvPr>
        </p:nvSpPr>
        <p:spPr>
          <a:xfrm>
            <a:off x="0" y="1342030"/>
            <a:ext cx="11150222" cy="5410200"/>
          </a:xfrm>
        </p:spPr>
        <p:txBody>
          <a:bodyPr/>
          <a:lstStyle/>
          <a:p>
            <a:pPr>
              <a:buNone/>
            </a:pPr>
            <a:endParaRPr lang="en-US" dirty="0"/>
          </a:p>
          <a:p>
            <a:pPr marL="855663" lvl="1" indent="-398463"/>
            <a:r>
              <a:rPr lang="en-US" sz="2400" dirty="0">
                <a:solidFill>
                  <a:schemeClr val="tx1"/>
                </a:solidFill>
              </a:rPr>
              <a:t>Established the </a:t>
            </a:r>
            <a:r>
              <a:rPr lang="en-US" sz="2400" u="sng" dirty="0">
                <a:solidFill>
                  <a:schemeClr val="tx1"/>
                </a:solidFill>
              </a:rPr>
              <a:t>basic structure</a:t>
            </a:r>
            <a:r>
              <a:rPr lang="en-US" sz="2400" dirty="0">
                <a:solidFill>
                  <a:schemeClr val="tx1"/>
                </a:solidFill>
              </a:rPr>
              <a:t> for regulating pollutants discharged into the “waters of the US.”</a:t>
            </a:r>
          </a:p>
          <a:p>
            <a:pPr marL="855663" lvl="1" indent="-398463"/>
            <a:r>
              <a:rPr lang="en-US" sz="2400" dirty="0">
                <a:solidFill>
                  <a:schemeClr val="tx1"/>
                </a:solidFill>
              </a:rPr>
              <a:t>Made it unlawful for any person to discharge any pollutant from a point source into navigable waters, unless a </a:t>
            </a:r>
            <a:r>
              <a:rPr lang="en-US" sz="2400" u="sng" dirty="0">
                <a:solidFill>
                  <a:schemeClr val="tx1"/>
                </a:solidFill>
              </a:rPr>
              <a:t>permit</a:t>
            </a:r>
            <a:r>
              <a:rPr lang="en-US" sz="2400" dirty="0">
                <a:solidFill>
                  <a:schemeClr val="tx1"/>
                </a:solidFill>
              </a:rPr>
              <a:t> was obtained under its provisions.</a:t>
            </a:r>
          </a:p>
          <a:p>
            <a:pPr marL="855663" lvl="1" indent="-398463"/>
            <a:r>
              <a:rPr lang="en-US" sz="2400" u="sng" dirty="0">
                <a:solidFill>
                  <a:schemeClr val="tx1"/>
                </a:solidFill>
              </a:rPr>
              <a:t>Funded</a:t>
            </a:r>
            <a:r>
              <a:rPr lang="en-US" sz="2400" dirty="0">
                <a:solidFill>
                  <a:schemeClr val="tx1"/>
                </a:solidFill>
              </a:rPr>
              <a:t> the construction of sewage treatment plants under the construction grants program.</a:t>
            </a:r>
          </a:p>
          <a:p>
            <a:pPr marL="855663" lvl="1" indent="-398463"/>
            <a:r>
              <a:rPr lang="en-US" sz="2400" dirty="0">
                <a:solidFill>
                  <a:schemeClr val="tx1"/>
                </a:solidFill>
              </a:rPr>
              <a:t>Required each state and territory to adopt </a:t>
            </a:r>
            <a:r>
              <a:rPr lang="en-US" sz="2400" u="sng" dirty="0">
                <a:solidFill>
                  <a:schemeClr val="tx1"/>
                </a:solidFill>
              </a:rPr>
              <a:t>water quality standards</a:t>
            </a:r>
            <a:r>
              <a:rPr lang="en-US" sz="2400" dirty="0">
                <a:solidFill>
                  <a:schemeClr val="tx1"/>
                </a:solidFill>
              </a:rPr>
              <a:t> for all intrastate waters and provided for EPA review and approval or disapproval.</a:t>
            </a:r>
          </a:p>
          <a:p>
            <a:pPr marL="855663" lvl="1" indent="-398463"/>
            <a:r>
              <a:rPr lang="en-US" sz="2400" dirty="0">
                <a:solidFill>
                  <a:schemeClr val="tx1"/>
                </a:solidFill>
              </a:rPr>
              <a:t>Provided opportunities for meaningful public engagement.</a:t>
            </a:r>
          </a:p>
        </p:txBody>
      </p:sp>
      <p:sp>
        <p:nvSpPr>
          <p:cNvPr id="2" name="Footer Placeholder 1">
            <a:extLst>
              <a:ext uri="{FF2B5EF4-FFF2-40B4-BE49-F238E27FC236}">
                <a16:creationId xmlns:a16="http://schemas.microsoft.com/office/drawing/2014/main" id="{2583428C-1C81-48AC-81A8-E10278431659}"/>
              </a:ext>
            </a:extLst>
          </p:cNvPr>
          <p:cNvSpPr>
            <a:spLocks noGrp="1"/>
          </p:cNvSpPr>
          <p:nvPr>
            <p:ph type="ftr" sz="quarter" idx="11"/>
          </p:nvPr>
        </p:nvSpPr>
        <p:spPr>
          <a:xfrm>
            <a:off x="515524" y="6437190"/>
            <a:ext cx="6917210" cy="365125"/>
          </a:xfrm>
        </p:spPr>
        <p:txBody>
          <a:bodyPr/>
          <a:lstStyle/>
          <a:p>
            <a:r>
              <a:rPr lang="en-US" dirty="0" err="1"/>
              <a:t>february</a:t>
            </a:r>
            <a:r>
              <a:rPr lang="en-US" dirty="0"/>
              <a:t> 2020</a:t>
            </a:r>
          </a:p>
        </p:txBody>
      </p:sp>
      <p:sp>
        <p:nvSpPr>
          <p:cNvPr id="3" name="Slide Number Placeholder 2">
            <a:extLst>
              <a:ext uri="{FF2B5EF4-FFF2-40B4-BE49-F238E27FC236}">
                <a16:creationId xmlns:a16="http://schemas.microsoft.com/office/drawing/2014/main" id="{089B194A-0A8A-4542-8952-5C80BC37BB1E}"/>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80646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title"/>
          </p:nvPr>
        </p:nvSpPr>
        <p:spPr>
          <a:xfrm>
            <a:off x="512984" y="899809"/>
            <a:ext cx="10571570" cy="990600"/>
          </a:xfrm>
        </p:spPr>
        <p:txBody>
          <a:bodyPr>
            <a:noAutofit/>
          </a:bodyPr>
          <a:lstStyle/>
          <a:p>
            <a:r>
              <a:rPr lang="en-US" sz="4000" dirty="0"/>
              <a:t>tribal WQS submittals to EPA for review under </a:t>
            </a:r>
            <a:r>
              <a:rPr lang="en-US" sz="4000" dirty="0" err="1"/>
              <a:t>cwa</a:t>
            </a:r>
            <a:r>
              <a:rPr lang="en-US" sz="4000" dirty="0"/>
              <a:t> 303(</a:t>
            </a:r>
            <a:r>
              <a:rPr lang="en-US" sz="2000" dirty="0"/>
              <a:t>C</a:t>
            </a:r>
            <a:r>
              <a:rPr lang="en-US" sz="4000" dirty="0"/>
              <a:t>)</a:t>
            </a:r>
          </a:p>
        </p:txBody>
      </p:sp>
      <p:sp>
        <p:nvSpPr>
          <p:cNvPr id="55299" name="Rectangle 7"/>
          <p:cNvSpPr>
            <a:spLocks noGrp="1" noChangeArrowheads="1"/>
          </p:cNvSpPr>
          <p:nvPr>
            <p:ph idx="1"/>
          </p:nvPr>
        </p:nvSpPr>
        <p:spPr>
          <a:xfrm>
            <a:off x="512984" y="1890409"/>
            <a:ext cx="11259916" cy="4684278"/>
          </a:xfrm>
        </p:spPr>
        <p:txBody>
          <a:bodyPr>
            <a:noAutofit/>
          </a:bodyPr>
          <a:lstStyle/>
          <a:p>
            <a:r>
              <a:rPr lang="en-US" sz="2000" dirty="0">
                <a:solidFill>
                  <a:schemeClr val="tx1"/>
                </a:solidFill>
              </a:rPr>
              <a:t>Must include </a:t>
            </a:r>
            <a:r>
              <a:rPr lang="en-US" sz="2000" b="1" dirty="0">
                <a:solidFill>
                  <a:schemeClr val="tx1"/>
                </a:solidFill>
              </a:rPr>
              <a:t>the new or revised WQS provisions that have been adopted</a:t>
            </a:r>
          </a:p>
          <a:p>
            <a:r>
              <a:rPr lang="en-US" sz="2000" dirty="0">
                <a:solidFill>
                  <a:schemeClr val="tx1"/>
                </a:solidFill>
              </a:rPr>
              <a:t>Must include </a:t>
            </a:r>
            <a:r>
              <a:rPr lang="en-US" sz="2000" b="1" dirty="0">
                <a:solidFill>
                  <a:schemeClr val="tx1"/>
                </a:solidFill>
              </a:rPr>
              <a:t>supporting information </a:t>
            </a:r>
            <a:r>
              <a:rPr lang="en-US" sz="2000" dirty="0">
                <a:solidFill>
                  <a:schemeClr val="tx1"/>
                </a:solidFill>
              </a:rPr>
              <a:t>regarding those provisions</a:t>
            </a:r>
          </a:p>
          <a:p>
            <a:pPr lvl="1"/>
            <a:r>
              <a:rPr lang="en-US" sz="2000" dirty="0">
                <a:solidFill>
                  <a:srgbClr val="4D4D4D"/>
                </a:solidFill>
                <a:cs typeface="Helvetica" panose="020B0604020202020204" pitchFamily="34" charset="0"/>
              </a:rPr>
              <a:t>For example, if an authorized tribe is revising a use specified in CWA 101(a)(2) to require less stringent criteria, the authorized tribe would need to submit a UAA.</a:t>
            </a:r>
            <a:endParaRPr lang="en-US" sz="2000" dirty="0">
              <a:solidFill>
                <a:schemeClr val="tx1"/>
              </a:solidFill>
            </a:endParaRPr>
          </a:p>
          <a:p>
            <a:r>
              <a:rPr lang="en-US" sz="2000" dirty="0">
                <a:solidFill>
                  <a:schemeClr val="tx1"/>
                </a:solidFill>
              </a:rPr>
              <a:t>Must include </a:t>
            </a:r>
            <a:r>
              <a:rPr lang="en-US" sz="2000" b="1" dirty="0">
                <a:solidFill>
                  <a:schemeClr val="tx1"/>
                </a:solidFill>
              </a:rPr>
              <a:t>certification that the standards were duly adopted according to state or tribal law</a:t>
            </a:r>
          </a:p>
          <a:p>
            <a:pPr lvl="1"/>
            <a:r>
              <a:rPr lang="en-US" sz="2000" dirty="0">
                <a:solidFill>
                  <a:srgbClr val="4D4D4D"/>
                </a:solidFill>
                <a:cs typeface="Helvetica" panose="020B0604020202020204" pitchFamily="34" charset="0"/>
              </a:rPr>
              <a:t>This certification must be provided either by the tribe’s Attorney General or appropriate legal authority within the authorized tribe. This is often called “Attorney General Certification” or “AG Cert”).</a:t>
            </a:r>
          </a:p>
          <a:p>
            <a:r>
              <a:rPr lang="en-US" sz="2000" dirty="0">
                <a:solidFill>
                  <a:schemeClr val="tx1"/>
                </a:solidFill>
              </a:rPr>
              <a:t>Must include evidence of </a:t>
            </a:r>
            <a:r>
              <a:rPr lang="en-US" sz="2000" b="1" dirty="0">
                <a:solidFill>
                  <a:schemeClr val="tx1"/>
                </a:solidFill>
              </a:rPr>
              <a:t>public participation</a:t>
            </a:r>
          </a:p>
          <a:p>
            <a:pPr lvl="1"/>
            <a:r>
              <a:rPr lang="en-US" sz="2000" dirty="0">
                <a:solidFill>
                  <a:srgbClr val="4D4D4D"/>
                </a:solidFill>
                <a:cs typeface="Helvetica" panose="020B0604020202020204" pitchFamily="34" charset="0"/>
              </a:rPr>
              <a:t>EPA regulations require notifying state and local governments and affected parties, seeking public comments, holding a public hearing, and publishing a responsiveness summary.</a:t>
            </a:r>
          </a:p>
        </p:txBody>
      </p:sp>
      <p:sp>
        <p:nvSpPr>
          <p:cNvPr id="2" name="Footer Placeholder 1">
            <a:extLst>
              <a:ext uri="{FF2B5EF4-FFF2-40B4-BE49-F238E27FC236}">
                <a16:creationId xmlns:a16="http://schemas.microsoft.com/office/drawing/2014/main" id="{EC7F4066-BF4E-4CD3-BEC4-35CDB1EFD351}"/>
              </a:ext>
            </a:extLst>
          </p:cNvPr>
          <p:cNvSpPr>
            <a:spLocks noGrp="1"/>
          </p:cNvSpPr>
          <p:nvPr>
            <p:ph type="ftr" sz="quarter" idx="11"/>
          </p:nvPr>
        </p:nvSpPr>
        <p:spPr>
          <a:xfrm>
            <a:off x="123992" y="6339297"/>
            <a:ext cx="6917210" cy="365125"/>
          </a:xfrm>
        </p:spPr>
        <p:txBody>
          <a:bodyPr/>
          <a:lstStyle/>
          <a:p>
            <a:r>
              <a:rPr lang="en-US" dirty="0" err="1"/>
              <a:t>february</a:t>
            </a:r>
            <a:r>
              <a:rPr lang="en-US" dirty="0"/>
              <a:t> 2020</a:t>
            </a:r>
          </a:p>
        </p:txBody>
      </p:sp>
      <p:sp>
        <p:nvSpPr>
          <p:cNvPr id="3" name="Slide Number Placeholder 2">
            <a:extLst>
              <a:ext uri="{FF2B5EF4-FFF2-40B4-BE49-F238E27FC236}">
                <a16:creationId xmlns:a16="http://schemas.microsoft.com/office/drawing/2014/main" id="{F9E68764-A615-4450-A7A4-1EB193F64A59}"/>
              </a:ext>
            </a:extLst>
          </p:cNvPr>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3070319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653" y="685800"/>
            <a:ext cx="10964694" cy="990600"/>
          </a:xfrm>
        </p:spPr>
        <p:txBody>
          <a:bodyPr>
            <a:noAutofit/>
          </a:bodyPr>
          <a:lstStyle/>
          <a:p>
            <a:r>
              <a:rPr lang="en-US" sz="4000" dirty="0"/>
              <a:t>Role: Community / public Involvement</a:t>
            </a:r>
          </a:p>
        </p:txBody>
      </p:sp>
      <p:pic>
        <p:nvPicPr>
          <p:cNvPr id="5" name="Picture 2" descr="Photos of people using water, and description of the benefits of public involvement, such as transparency, sustainability, and saving time and money."/>
          <p:cNvPicPr>
            <a:picLocks noGrp="1" noChangeAspect="1" noChangeArrowheads="1"/>
          </p:cNvPicPr>
          <p:nvPr>
            <p:ph idx="1"/>
          </p:nvPr>
        </p:nvPicPr>
        <p:blipFill>
          <a:blip r:embed="rId3" cstate="print"/>
          <a:srcRect/>
          <a:stretch>
            <a:fillRect/>
          </a:stretch>
        </p:blipFill>
        <p:spPr bwMode="auto">
          <a:xfrm>
            <a:off x="119054" y="1852518"/>
            <a:ext cx="5181600" cy="4891178"/>
          </a:xfrm>
          <a:prstGeom prst="rect">
            <a:avLst/>
          </a:prstGeom>
          <a:noFill/>
        </p:spPr>
      </p:pic>
      <p:sp>
        <p:nvSpPr>
          <p:cNvPr id="6" name="Footer Placeholder 5">
            <a:extLst>
              <a:ext uri="{FF2B5EF4-FFF2-40B4-BE49-F238E27FC236}">
                <a16:creationId xmlns:a16="http://schemas.microsoft.com/office/drawing/2014/main" id="{474CE287-FB25-45A5-9D15-C76E28B2BAED}"/>
              </a:ext>
            </a:extLst>
          </p:cNvPr>
          <p:cNvSpPr>
            <a:spLocks noGrp="1"/>
          </p:cNvSpPr>
          <p:nvPr>
            <p:ph type="ftr" sz="quarter" idx="11"/>
          </p:nvPr>
        </p:nvSpPr>
        <p:spPr>
          <a:xfrm>
            <a:off x="219125" y="6321262"/>
            <a:ext cx="6917210" cy="365125"/>
          </a:xfrm>
        </p:spPr>
        <p:txBody>
          <a:bodyPr/>
          <a:lstStyle/>
          <a:p>
            <a:r>
              <a:rPr lang="en-US" dirty="0" err="1"/>
              <a:t>february</a:t>
            </a:r>
            <a:r>
              <a:rPr lang="en-US" dirty="0"/>
              <a:t> 2020</a:t>
            </a:r>
          </a:p>
        </p:txBody>
      </p:sp>
      <p:sp>
        <p:nvSpPr>
          <p:cNvPr id="7" name="Rectangle 7">
            <a:extLst>
              <a:ext uri="{FF2B5EF4-FFF2-40B4-BE49-F238E27FC236}">
                <a16:creationId xmlns:a16="http://schemas.microsoft.com/office/drawing/2014/main" id="{F9C83406-A814-4CD6-A02D-1EB1C354C1EB}"/>
              </a:ext>
            </a:extLst>
          </p:cNvPr>
          <p:cNvSpPr txBox="1">
            <a:spLocks noChangeArrowheads="1"/>
          </p:cNvSpPr>
          <p:nvPr/>
        </p:nvSpPr>
        <p:spPr>
          <a:xfrm>
            <a:off x="5243502" y="2032343"/>
            <a:ext cx="6572149" cy="4471481"/>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85750" indent="-285750" defTabSz="949478">
              <a:buFont typeface="Arial" panose="020B0604020202020204" pitchFamily="34" charset="0"/>
              <a:buChar char="•"/>
              <a:defRPr/>
            </a:pPr>
            <a:r>
              <a:rPr lang="en-US" dirty="0">
                <a:solidFill>
                  <a:schemeClr val="tx1"/>
                </a:solidFill>
                <a:latin typeface="Gill Sans MT" panose="020B0502020104020203" pitchFamily="34" charset="0"/>
                <a:cs typeface="Helvetica" panose="020B0604020202020204" pitchFamily="34" charset="0"/>
              </a:rPr>
              <a:t>EPA encourages authorized tribes to reach out to the local communities and learn how they use their water body and to keep those communities informed. By engaging early and often, WQS decisions will best reflect the variables and needs of a local community which will benefit the public and implementing agency.</a:t>
            </a:r>
          </a:p>
          <a:p>
            <a:pPr marL="285750" indent="-285750" defTabSz="949478">
              <a:buFont typeface="Arial" panose="020B0604020202020204" pitchFamily="34" charset="0"/>
              <a:buChar char="•"/>
              <a:defRPr/>
            </a:pPr>
            <a:r>
              <a:rPr lang="en-US" dirty="0">
                <a:solidFill>
                  <a:schemeClr val="tx1"/>
                </a:solidFill>
                <a:latin typeface="Gill Sans MT" panose="020B0502020104020203" pitchFamily="34" charset="0"/>
                <a:cs typeface="Helvetica" panose="020B0604020202020204" pitchFamily="34" charset="0"/>
              </a:rPr>
              <a:t>Community members should be engaged meaningfully throughout the decision-making process through public meetings, webinars, and public hearings as necessary. </a:t>
            </a:r>
          </a:p>
          <a:p>
            <a:pPr marL="285750" indent="-285750" defTabSz="949478">
              <a:buFont typeface="Arial" panose="020B0604020202020204" pitchFamily="34" charset="0"/>
              <a:buChar char="•"/>
              <a:defRPr/>
            </a:pPr>
            <a:r>
              <a:rPr lang="en-US" dirty="0">
                <a:solidFill>
                  <a:schemeClr val="tx1"/>
                </a:solidFill>
                <a:latin typeface="Gill Sans MT" panose="020B0502020104020203" pitchFamily="34" charset="0"/>
                <a:cs typeface="Helvetica" panose="020B0604020202020204" pitchFamily="34" charset="0"/>
              </a:rPr>
              <a:t>Each community has unique considerations, and outreach should be tailored to meet those needs. Considerations when engaging the local community might include: language, age, rural/urban population, community work schedules, income and education levels, literacy rates, and community demographics.</a:t>
            </a:r>
          </a:p>
        </p:txBody>
      </p:sp>
      <p:sp>
        <p:nvSpPr>
          <p:cNvPr id="3" name="Slide Number Placeholder 2">
            <a:extLst>
              <a:ext uri="{FF2B5EF4-FFF2-40B4-BE49-F238E27FC236}">
                <a16:creationId xmlns:a16="http://schemas.microsoft.com/office/drawing/2014/main" id="{F1522863-BEB1-46E5-AB88-D637D46A6C09}"/>
              </a:ext>
            </a:extLst>
          </p:cNvPr>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1511120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WQS Tools for tribes</a:t>
            </a:r>
          </a:p>
        </p:txBody>
      </p:sp>
      <p:sp>
        <p:nvSpPr>
          <p:cNvPr id="3" name="Content Placeholder 2"/>
          <p:cNvSpPr>
            <a:spLocks noGrp="1"/>
          </p:cNvSpPr>
          <p:nvPr>
            <p:ph idx="1"/>
          </p:nvPr>
        </p:nvSpPr>
        <p:spPr>
          <a:xfrm>
            <a:off x="581192" y="2063237"/>
            <a:ext cx="11163504" cy="4429638"/>
          </a:xfrm>
        </p:spPr>
        <p:txBody>
          <a:bodyPr>
            <a:normAutofit fontScale="92500" lnSpcReduction="20000"/>
          </a:bodyPr>
          <a:lstStyle/>
          <a:p>
            <a:pPr marL="306000" lvl="1"/>
            <a:r>
              <a:rPr lang="en-US" sz="2500" b="1" dirty="0">
                <a:solidFill>
                  <a:schemeClr val="tx1"/>
                </a:solidFill>
              </a:rPr>
              <a:t>Streamlined TAS Application</a:t>
            </a:r>
          </a:p>
          <a:p>
            <a:pPr marL="648000" lvl="3" indent="-306000"/>
            <a:r>
              <a:rPr lang="en-US" sz="2300" dirty="0">
                <a:solidFill>
                  <a:schemeClr val="tx1"/>
                </a:solidFill>
              </a:rPr>
              <a:t>Provides interested tribes with a template that includes simple explanations and organization of relevant language to address eligibility requirements for TAS approval for CWA Section 303(c) WQS and CWA Section 401 certification.</a:t>
            </a:r>
          </a:p>
          <a:p>
            <a:pPr marL="306000" lvl="1"/>
            <a:r>
              <a:rPr lang="en-US" sz="2500" b="1" dirty="0">
                <a:solidFill>
                  <a:schemeClr val="tx1"/>
                </a:solidFill>
              </a:rPr>
              <a:t>Model WQS Template</a:t>
            </a:r>
          </a:p>
          <a:p>
            <a:pPr marL="648000" lvl="3" indent="-306000"/>
            <a:r>
              <a:rPr lang="en-US" sz="2300" dirty="0">
                <a:solidFill>
                  <a:schemeClr val="tx1"/>
                </a:solidFill>
              </a:rPr>
              <a:t>Facilitates drafting of WQS.  EPA expects that tribes will be able to incorporate the template language and tables directly into their draft WQS after tribes have made changes to the text and/or tables in coordination with the appropriate EPA Regional Office.</a:t>
            </a:r>
          </a:p>
          <a:p>
            <a:pPr marL="306000" lvl="1"/>
            <a:r>
              <a:rPr lang="en-US" sz="2500" b="1" dirty="0">
                <a:solidFill>
                  <a:schemeClr val="tx1"/>
                </a:solidFill>
              </a:rPr>
              <a:t>Human Health Criteria Calculator</a:t>
            </a:r>
          </a:p>
          <a:p>
            <a:pPr marL="648000" lvl="3" indent="-306000"/>
            <a:r>
              <a:rPr lang="en-US" sz="2300" dirty="0">
                <a:solidFill>
                  <a:schemeClr val="tx1"/>
                </a:solidFill>
              </a:rPr>
              <a:t>This calculator generates a customized numeric HHC table based upon a selected fish consumption rate and cancer risk level. The calculator generates a table and footnotes to include in draft WQS. </a:t>
            </a:r>
          </a:p>
          <a:p>
            <a:pPr marL="306000" lvl="1"/>
            <a:r>
              <a:rPr lang="en-US" sz="2500" dirty="0">
                <a:solidFill>
                  <a:schemeClr val="tx1"/>
                </a:solidFill>
              </a:rPr>
              <a:t>Website: </a:t>
            </a:r>
            <a:r>
              <a:rPr lang="en-US" sz="2500" dirty="0">
                <a:solidFill>
                  <a:schemeClr val="tx1"/>
                </a:solidFill>
                <a:hlinkClick r:id="rId3">
                  <a:extLst>
                    <a:ext uri="{A12FA001-AC4F-418D-AE19-62706E023703}">
                      <ahyp:hlinkClr xmlns:ahyp="http://schemas.microsoft.com/office/drawing/2018/hyperlinkcolor" val="tx"/>
                    </a:ext>
                  </a:extLst>
                </a:hlinkClick>
              </a:rPr>
              <a:t>https://www.epa.gov/wqs-tech/water-quality-standards-tools-tribes</a:t>
            </a:r>
            <a:endParaRPr lang="en-US" sz="2500" dirty="0">
              <a:solidFill>
                <a:schemeClr val="tx1"/>
              </a:solidFill>
            </a:endParaRPr>
          </a:p>
        </p:txBody>
      </p:sp>
      <p:sp>
        <p:nvSpPr>
          <p:cNvPr id="5" name="Footer Placeholder 3">
            <a:extLst>
              <a:ext uri="{FF2B5EF4-FFF2-40B4-BE49-F238E27FC236}">
                <a16:creationId xmlns:a16="http://schemas.microsoft.com/office/drawing/2014/main" id="{9DF1B427-84F2-41EB-AA59-C88768CB2E18}"/>
              </a:ext>
            </a:extLst>
          </p:cNvPr>
          <p:cNvSpPr>
            <a:spLocks noGrp="1"/>
          </p:cNvSpPr>
          <p:nvPr>
            <p:ph type="ftr" sz="quarter" idx="11"/>
          </p:nvPr>
        </p:nvSpPr>
        <p:spPr>
          <a:xfrm>
            <a:off x="581192" y="6492875"/>
            <a:ext cx="6917210" cy="365125"/>
          </a:xfrm>
        </p:spPr>
        <p:txBody>
          <a:bodyPr/>
          <a:lstStyle/>
          <a:p>
            <a:r>
              <a:rPr lang="en-US" dirty="0" err="1"/>
              <a:t>february</a:t>
            </a:r>
            <a:r>
              <a:rPr lang="en-US" dirty="0"/>
              <a:t> 2020</a:t>
            </a:r>
          </a:p>
        </p:txBody>
      </p:sp>
      <p:sp>
        <p:nvSpPr>
          <p:cNvPr id="6" name="Slide Number Placeholder 5">
            <a:extLst>
              <a:ext uri="{FF2B5EF4-FFF2-40B4-BE49-F238E27FC236}">
                <a16:creationId xmlns:a16="http://schemas.microsoft.com/office/drawing/2014/main" id="{A9C7370B-DE5C-46ED-899F-BC45EE3983FA}"/>
              </a:ext>
            </a:extLst>
          </p:cNvPr>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val="3820536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
          <p:cNvSpPr>
            <a:spLocks noGrp="1" noChangeArrowheads="1"/>
          </p:cNvSpPr>
          <p:nvPr>
            <p:ph type="title"/>
          </p:nvPr>
        </p:nvSpPr>
        <p:spPr>
          <a:xfrm>
            <a:off x="488005" y="890514"/>
            <a:ext cx="8083751" cy="752475"/>
          </a:xfrm>
        </p:spPr>
        <p:txBody>
          <a:bodyPr>
            <a:noAutofit/>
          </a:bodyPr>
          <a:lstStyle/>
          <a:p>
            <a:r>
              <a:rPr lang="en-US" sz="4000" dirty="0"/>
              <a:t>Role: EPA</a:t>
            </a:r>
          </a:p>
        </p:txBody>
      </p:sp>
      <p:sp>
        <p:nvSpPr>
          <p:cNvPr id="92165" name="Rectangle 3"/>
          <p:cNvSpPr>
            <a:spLocks noGrp="1" noChangeArrowheads="1"/>
          </p:cNvSpPr>
          <p:nvPr>
            <p:ph idx="1"/>
          </p:nvPr>
        </p:nvSpPr>
        <p:spPr>
          <a:xfrm>
            <a:off x="488005" y="1876452"/>
            <a:ext cx="11496472" cy="4981547"/>
          </a:xfrm>
        </p:spPr>
        <p:txBody>
          <a:bodyPr>
            <a:normAutofit fontScale="55000" lnSpcReduction="20000"/>
          </a:bodyPr>
          <a:lstStyle/>
          <a:p>
            <a:pPr marL="0" indent="0">
              <a:buNone/>
            </a:pPr>
            <a:endParaRPr lang="en-US" sz="3200" dirty="0"/>
          </a:p>
          <a:p>
            <a:pPr>
              <a:lnSpc>
                <a:spcPct val="120000"/>
              </a:lnSpc>
            </a:pPr>
            <a:r>
              <a:rPr lang="en-US" sz="3800" dirty="0">
                <a:solidFill>
                  <a:schemeClr val="tx1"/>
                </a:solidFill>
              </a:rPr>
              <a:t>Facilitate development of regulations and policies that guide EPA’s review of submitted WQS.</a:t>
            </a:r>
          </a:p>
          <a:p>
            <a:pPr>
              <a:lnSpc>
                <a:spcPct val="120000"/>
              </a:lnSpc>
            </a:pPr>
            <a:r>
              <a:rPr lang="en-US" sz="3800" dirty="0">
                <a:solidFill>
                  <a:schemeClr val="tx1"/>
                </a:solidFill>
              </a:rPr>
              <a:t>Coordinate with and provide technical assistance to authorized tribes.</a:t>
            </a:r>
          </a:p>
          <a:p>
            <a:pPr>
              <a:lnSpc>
                <a:spcPct val="120000"/>
              </a:lnSpc>
            </a:pPr>
            <a:r>
              <a:rPr lang="en-US" sz="3800" dirty="0">
                <a:solidFill>
                  <a:schemeClr val="tx1"/>
                </a:solidFill>
              </a:rPr>
              <a:t>Develop and publish CWA 304(a) criteria recommendations (based on latest science).</a:t>
            </a:r>
          </a:p>
          <a:p>
            <a:pPr>
              <a:lnSpc>
                <a:spcPct val="120000"/>
              </a:lnSpc>
            </a:pPr>
            <a:r>
              <a:rPr lang="en-US" sz="3800" dirty="0">
                <a:solidFill>
                  <a:schemeClr val="tx1"/>
                </a:solidFill>
              </a:rPr>
              <a:t>Approve/disapprove WQS submitted by authorized tribes. CWA requires EPA to approve within 60 or disapprove within 90 days. (CWA 303(c)). </a:t>
            </a:r>
          </a:p>
          <a:p>
            <a:pPr lvl="2">
              <a:lnSpc>
                <a:spcPct val="120000"/>
              </a:lnSpc>
            </a:pPr>
            <a:r>
              <a:rPr lang="en-US" sz="3800" dirty="0">
                <a:solidFill>
                  <a:schemeClr val="tx1"/>
                </a:solidFill>
              </a:rPr>
              <a:t>If EPA </a:t>
            </a:r>
            <a:r>
              <a:rPr lang="en-US" sz="3800" u="sng" dirty="0">
                <a:solidFill>
                  <a:schemeClr val="tx1"/>
                </a:solidFill>
              </a:rPr>
              <a:t>approves</a:t>
            </a:r>
            <a:r>
              <a:rPr lang="en-US" sz="3800" dirty="0">
                <a:solidFill>
                  <a:schemeClr val="tx1"/>
                </a:solidFill>
              </a:rPr>
              <a:t> as consistent with the CWA and WQS regulation, the new/revised WQS becomes effective for CWA purposes.</a:t>
            </a:r>
          </a:p>
          <a:p>
            <a:pPr lvl="2">
              <a:lnSpc>
                <a:spcPct val="120000"/>
              </a:lnSpc>
            </a:pPr>
            <a:r>
              <a:rPr lang="en-US" sz="3800" dirty="0">
                <a:solidFill>
                  <a:schemeClr val="tx1"/>
                </a:solidFill>
              </a:rPr>
              <a:t>If EPA </a:t>
            </a:r>
            <a:r>
              <a:rPr lang="en-US" sz="3800" u="sng" dirty="0">
                <a:solidFill>
                  <a:schemeClr val="tx1"/>
                </a:solidFill>
              </a:rPr>
              <a:t>disapproves,</a:t>
            </a:r>
            <a:r>
              <a:rPr lang="en-US" sz="3800" dirty="0">
                <a:solidFill>
                  <a:schemeClr val="tx1"/>
                </a:solidFill>
              </a:rPr>
              <a:t> the tribe has the chance to revise. Consistent with the CWA, if the tribe does not adopt specified changes within 90 days, the EPA Administrator must promptly propose and promulgate replacement WQS.</a:t>
            </a:r>
          </a:p>
          <a:p>
            <a:pPr>
              <a:lnSpc>
                <a:spcPct val="120000"/>
              </a:lnSpc>
            </a:pPr>
            <a:endParaRPr lang="en-US" sz="2500" dirty="0"/>
          </a:p>
          <a:p>
            <a:endParaRPr lang="en-US" sz="2800" dirty="0"/>
          </a:p>
        </p:txBody>
      </p:sp>
      <p:sp>
        <p:nvSpPr>
          <p:cNvPr id="2" name="Footer Placeholder 1">
            <a:extLst>
              <a:ext uri="{FF2B5EF4-FFF2-40B4-BE49-F238E27FC236}">
                <a16:creationId xmlns:a16="http://schemas.microsoft.com/office/drawing/2014/main" id="{45F2D5EE-C402-4A16-8D3F-4765B7C2EEB9}"/>
              </a:ext>
            </a:extLst>
          </p:cNvPr>
          <p:cNvSpPr>
            <a:spLocks noGrp="1"/>
          </p:cNvSpPr>
          <p:nvPr>
            <p:ph type="ftr" sz="quarter" idx="11"/>
          </p:nvPr>
        </p:nvSpPr>
        <p:spPr>
          <a:xfrm>
            <a:off x="282253" y="6342090"/>
            <a:ext cx="6917210" cy="365125"/>
          </a:xfrm>
        </p:spPr>
        <p:txBody>
          <a:bodyPr/>
          <a:lstStyle/>
          <a:p>
            <a:r>
              <a:rPr lang="en-US" dirty="0" err="1"/>
              <a:t>february</a:t>
            </a:r>
            <a:r>
              <a:rPr lang="en-US" dirty="0"/>
              <a:t> 2020</a:t>
            </a:r>
          </a:p>
        </p:txBody>
      </p:sp>
      <p:sp>
        <p:nvSpPr>
          <p:cNvPr id="3" name="Slide Number Placeholder 2">
            <a:extLst>
              <a:ext uri="{FF2B5EF4-FFF2-40B4-BE49-F238E27FC236}">
                <a16:creationId xmlns:a16="http://schemas.microsoft.com/office/drawing/2014/main" id="{CE3DEC62-12FB-417E-B265-9B928C2DCA22}"/>
              </a:ext>
            </a:extLst>
          </p:cNvPr>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val="1868185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Implementing WQS</a:t>
            </a:r>
          </a:p>
        </p:txBody>
      </p:sp>
      <p:sp>
        <p:nvSpPr>
          <p:cNvPr id="3" name="Content Placeholder 2"/>
          <p:cNvSpPr>
            <a:spLocks noGrp="1"/>
          </p:cNvSpPr>
          <p:nvPr>
            <p:ph idx="1"/>
          </p:nvPr>
        </p:nvSpPr>
        <p:spPr>
          <a:xfrm>
            <a:off x="581192" y="2180496"/>
            <a:ext cx="11029615" cy="757257"/>
          </a:xfrm>
        </p:spPr>
        <p:txBody>
          <a:bodyPr>
            <a:noAutofit/>
          </a:bodyPr>
          <a:lstStyle/>
          <a:p>
            <a:pPr marL="0" indent="0" algn="ctr">
              <a:buNone/>
            </a:pPr>
            <a:r>
              <a:rPr lang="en-US" sz="2500" dirty="0">
                <a:solidFill>
                  <a:schemeClr val="tx1"/>
                </a:solidFill>
              </a:rPr>
              <a:t>An authorized tribe has adopted WQS into their regulations and EPA has approved them under CWA 303(c).  Now what?</a:t>
            </a:r>
          </a:p>
        </p:txBody>
      </p:sp>
      <p:sp>
        <p:nvSpPr>
          <p:cNvPr id="4" name="Footer Placeholder 3">
            <a:extLst>
              <a:ext uri="{FF2B5EF4-FFF2-40B4-BE49-F238E27FC236}">
                <a16:creationId xmlns:a16="http://schemas.microsoft.com/office/drawing/2014/main" id="{FE2D41E5-5F4C-4147-A4C8-68F4A89C33C1}"/>
              </a:ext>
            </a:extLst>
          </p:cNvPr>
          <p:cNvSpPr>
            <a:spLocks noGrp="1"/>
          </p:cNvSpPr>
          <p:nvPr>
            <p:ph type="ftr" sz="quarter" idx="11"/>
          </p:nvPr>
        </p:nvSpPr>
        <p:spPr>
          <a:xfrm>
            <a:off x="135343" y="55053"/>
            <a:ext cx="6917210" cy="365125"/>
          </a:xfrm>
        </p:spPr>
        <p:txBody>
          <a:bodyPr/>
          <a:lstStyle/>
          <a:p>
            <a:r>
              <a:rPr lang="en-US"/>
              <a:t>January 2020</a:t>
            </a:r>
            <a:endParaRPr lang="en-US" dirty="0"/>
          </a:p>
        </p:txBody>
      </p:sp>
      <p:grpSp>
        <p:nvGrpSpPr>
          <p:cNvPr id="9" name="Group 8" descr="notebook with plan written on it">
            <a:extLst>
              <a:ext uri="{FF2B5EF4-FFF2-40B4-BE49-F238E27FC236}">
                <a16:creationId xmlns:a16="http://schemas.microsoft.com/office/drawing/2014/main" id="{2E3297D7-8EE8-4896-9495-608E1C726305}"/>
              </a:ext>
            </a:extLst>
          </p:cNvPr>
          <p:cNvGrpSpPr/>
          <p:nvPr/>
        </p:nvGrpSpPr>
        <p:grpSpPr>
          <a:xfrm>
            <a:off x="2710349" y="4381516"/>
            <a:ext cx="2788846" cy="2346528"/>
            <a:chOff x="2540000" y="4216400"/>
            <a:chExt cx="2788846" cy="2346528"/>
          </a:xfrm>
        </p:grpSpPr>
        <p:pic>
          <p:nvPicPr>
            <p:cNvPr id="7" name="Picture 6" descr="book with the word plan on it">
              <a:extLst>
                <a:ext uri="{FF2B5EF4-FFF2-40B4-BE49-F238E27FC236}">
                  <a16:creationId xmlns:a16="http://schemas.microsoft.com/office/drawing/2014/main" id="{658004ED-17FF-46DD-A0B4-02854B9E9A9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40000" y="4216400"/>
              <a:ext cx="2788846" cy="1851968"/>
            </a:xfrm>
            <a:prstGeom prst="rect">
              <a:avLst/>
            </a:prstGeom>
          </p:spPr>
        </p:pic>
        <p:sp>
          <p:nvSpPr>
            <p:cNvPr id="8" name="TextBox 7">
              <a:extLst>
                <a:ext uri="{FF2B5EF4-FFF2-40B4-BE49-F238E27FC236}">
                  <a16:creationId xmlns:a16="http://schemas.microsoft.com/office/drawing/2014/main" id="{15CD6CE7-934E-446F-8254-828A914C1D43}"/>
                </a:ext>
              </a:extLst>
            </p:cNvPr>
            <p:cNvSpPr txBox="1"/>
            <p:nvPr/>
          </p:nvSpPr>
          <p:spPr>
            <a:xfrm>
              <a:off x="2540000" y="6193596"/>
              <a:ext cx="2788846" cy="369332"/>
            </a:xfrm>
            <a:prstGeom prst="rect">
              <a:avLst/>
            </a:prstGeom>
            <a:noFill/>
          </p:spPr>
          <p:txBody>
            <a:bodyPr wrap="square" rtlCol="0">
              <a:spAutoFit/>
            </a:bodyPr>
            <a:lstStyle/>
            <a:p>
              <a:r>
                <a:rPr lang="en-US" sz="900" dirty="0">
                  <a:solidFill>
                    <a:schemeClr val="tx1">
                      <a:lumMod val="50000"/>
                      <a:lumOff val="50000"/>
                    </a:schemeClr>
                  </a:solidFill>
                  <a:hlinkClick r:id="rId4" tooltip="http://www.ministrybestpractices.com/2013/06/do-you-have-90-day-plan-to-leave-your.html"/>
                </a:rPr>
                <a:t>This Photo</a:t>
              </a:r>
              <a:r>
                <a:rPr lang="en-US" sz="900" dirty="0">
                  <a:solidFill>
                    <a:schemeClr val="tx1">
                      <a:lumMod val="50000"/>
                      <a:lumOff val="50000"/>
                    </a:schemeClr>
                  </a:solidFill>
                </a:rPr>
                <a:t> by Unknown Author is licensed under </a:t>
              </a:r>
              <a:r>
                <a:rPr lang="en-US" sz="900" dirty="0">
                  <a:solidFill>
                    <a:schemeClr val="tx1">
                      <a:lumMod val="50000"/>
                      <a:lumOff val="50000"/>
                    </a:schemeClr>
                  </a:solidFill>
                  <a:hlinkClick r:id="rId5" tooltip="https://creativecommons.org/licenses/by-nc/3.0/"/>
                </a:rPr>
                <a:t>CC BY-NC</a:t>
              </a:r>
              <a:endParaRPr lang="en-US" sz="900" dirty="0">
                <a:solidFill>
                  <a:schemeClr val="tx1">
                    <a:lumMod val="50000"/>
                    <a:lumOff val="50000"/>
                  </a:schemeClr>
                </a:solidFill>
              </a:endParaRPr>
            </a:p>
          </p:txBody>
        </p:sp>
      </p:grpSp>
      <p:pic>
        <p:nvPicPr>
          <p:cNvPr id="12" name="Picture 11" descr="stack of books">
            <a:extLst>
              <a:ext uri="{FF2B5EF4-FFF2-40B4-BE49-F238E27FC236}">
                <a16:creationId xmlns:a16="http://schemas.microsoft.com/office/drawing/2014/main" id="{EDAD7D8B-F538-4FF2-BD9F-D95E6FFF46D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81192" y="3402293"/>
            <a:ext cx="2007976" cy="3325751"/>
          </a:xfrm>
          <a:prstGeom prst="rect">
            <a:avLst/>
          </a:prstGeom>
        </p:spPr>
      </p:pic>
      <p:sp>
        <p:nvSpPr>
          <p:cNvPr id="10" name="Arrow: Right 9" descr="right arrow">
            <a:extLst>
              <a:ext uri="{FF2B5EF4-FFF2-40B4-BE49-F238E27FC236}">
                <a16:creationId xmlns:a16="http://schemas.microsoft.com/office/drawing/2014/main" id="{2227A906-D3BF-43DF-BD96-848CD013B5AB}"/>
              </a:ext>
            </a:extLst>
          </p:cNvPr>
          <p:cNvSpPr/>
          <p:nvPr/>
        </p:nvSpPr>
        <p:spPr>
          <a:xfrm>
            <a:off x="5875506" y="5065168"/>
            <a:ext cx="2354094" cy="674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FC45E15-DAD8-4196-8FBE-34C60CDC10B3}"/>
              </a:ext>
            </a:extLst>
          </p:cNvPr>
          <p:cNvSpPr txBox="1"/>
          <p:nvPr/>
        </p:nvSpPr>
        <p:spPr>
          <a:xfrm>
            <a:off x="2126690" y="3287472"/>
            <a:ext cx="3593174" cy="861774"/>
          </a:xfrm>
          <a:prstGeom prst="rect">
            <a:avLst/>
          </a:prstGeom>
          <a:noFill/>
        </p:spPr>
        <p:txBody>
          <a:bodyPr wrap="square" rtlCol="0">
            <a:spAutoFit/>
          </a:bodyPr>
          <a:lstStyle/>
          <a:p>
            <a:pPr algn="ctr"/>
            <a:r>
              <a:rPr lang="en-US" sz="2500" b="1" dirty="0"/>
              <a:t>WQS: </a:t>
            </a:r>
          </a:p>
          <a:p>
            <a:pPr algn="ctr"/>
            <a:r>
              <a:rPr lang="en-US" sz="2500" b="1" dirty="0"/>
              <a:t>Theory, Plans, Process</a:t>
            </a:r>
          </a:p>
        </p:txBody>
      </p:sp>
      <p:sp>
        <p:nvSpPr>
          <p:cNvPr id="15" name="TextBox 14">
            <a:extLst>
              <a:ext uri="{FF2B5EF4-FFF2-40B4-BE49-F238E27FC236}">
                <a16:creationId xmlns:a16="http://schemas.microsoft.com/office/drawing/2014/main" id="{E0DF9853-317A-4C1E-94CD-C0362B7232A2}"/>
              </a:ext>
            </a:extLst>
          </p:cNvPr>
          <p:cNvSpPr txBox="1"/>
          <p:nvPr/>
        </p:nvSpPr>
        <p:spPr>
          <a:xfrm>
            <a:off x="8229600" y="3185852"/>
            <a:ext cx="3501957" cy="1631216"/>
          </a:xfrm>
          <a:prstGeom prst="rect">
            <a:avLst/>
          </a:prstGeom>
          <a:noFill/>
        </p:spPr>
        <p:txBody>
          <a:bodyPr wrap="square" rtlCol="0">
            <a:spAutoFit/>
          </a:bodyPr>
          <a:lstStyle/>
          <a:p>
            <a:r>
              <a:rPr lang="en-US" sz="2500" b="1" dirty="0"/>
              <a:t>Implementation: Permits to discharge or waterbody assessment program</a:t>
            </a:r>
          </a:p>
        </p:txBody>
      </p:sp>
      <p:pic>
        <p:nvPicPr>
          <p:cNvPr id="17" name="Picture 16" descr="permit">
            <a:extLst>
              <a:ext uri="{FF2B5EF4-FFF2-40B4-BE49-F238E27FC236}">
                <a16:creationId xmlns:a16="http://schemas.microsoft.com/office/drawing/2014/main" id="{EB9859F5-3F85-418B-B959-0E7F05A278B0}"/>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450379" y="4785655"/>
            <a:ext cx="2689248" cy="1792832"/>
          </a:xfrm>
          <a:prstGeom prst="rect">
            <a:avLst/>
          </a:prstGeom>
        </p:spPr>
      </p:pic>
      <p:sp>
        <p:nvSpPr>
          <p:cNvPr id="18" name="TextBox 17">
            <a:extLst>
              <a:ext uri="{FF2B5EF4-FFF2-40B4-BE49-F238E27FC236}">
                <a16:creationId xmlns:a16="http://schemas.microsoft.com/office/drawing/2014/main" id="{ADE29AE8-C19D-47CF-9D5C-12FDABC31827}"/>
              </a:ext>
            </a:extLst>
          </p:cNvPr>
          <p:cNvSpPr txBox="1"/>
          <p:nvPr/>
        </p:nvSpPr>
        <p:spPr>
          <a:xfrm>
            <a:off x="8232180" y="6523058"/>
            <a:ext cx="3125646" cy="230832"/>
          </a:xfrm>
          <a:prstGeom prst="rect">
            <a:avLst/>
          </a:prstGeom>
          <a:noFill/>
        </p:spPr>
        <p:txBody>
          <a:bodyPr wrap="square" rtlCol="0">
            <a:spAutoFit/>
          </a:bodyPr>
          <a:lstStyle/>
          <a:p>
            <a:r>
              <a:rPr lang="en-US" sz="900" dirty="0">
                <a:solidFill>
                  <a:schemeClr val="tx1">
                    <a:lumMod val="50000"/>
                    <a:lumOff val="50000"/>
                  </a:schemeClr>
                </a:solidFill>
                <a:hlinkClick r:id="rId9" tooltip="http://www.creative-commons-images.com/clipboard/permit.html"/>
              </a:rPr>
              <a:t>This Photo</a:t>
            </a:r>
            <a:r>
              <a:rPr lang="en-US" sz="900" dirty="0">
                <a:solidFill>
                  <a:schemeClr val="tx1">
                    <a:lumMod val="50000"/>
                    <a:lumOff val="50000"/>
                  </a:schemeClr>
                </a:solidFill>
              </a:rPr>
              <a:t> by Unknown Author is licensed under </a:t>
            </a:r>
            <a:r>
              <a:rPr lang="en-US" sz="900" dirty="0">
                <a:solidFill>
                  <a:schemeClr val="tx1">
                    <a:lumMod val="50000"/>
                    <a:lumOff val="50000"/>
                  </a:schemeClr>
                </a:solidFill>
                <a:hlinkClick r:id="rId10" tooltip="https://creativecommons.org/licenses/by-sa/3.0/"/>
              </a:rPr>
              <a:t>CC BY-SA</a:t>
            </a:r>
            <a:endParaRPr lang="en-US" sz="9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FEA8BE23-9C11-47AA-9121-81B9994D58F7}"/>
              </a:ext>
            </a:extLst>
          </p:cNvPr>
          <p:cNvSpPr>
            <a:spLocks noGrp="1"/>
          </p:cNvSpPr>
          <p:nvPr>
            <p:ph type="sldNum" sz="quarter" idx="12"/>
          </p:nvPr>
        </p:nvSpPr>
        <p:spPr/>
        <p:txBody>
          <a:bodyPr/>
          <a:lstStyle/>
          <a:p>
            <a:fld id="{D57F1E4F-1CFF-5643-939E-217C01CDF565}" type="slidenum">
              <a:rPr lang="en-US" smtClean="0"/>
              <a:pPr/>
              <a:t>64</a:t>
            </a:fld>
            <a:endParaRPr lang="en-US" dirty="0"/>
          </a:p>
        </p:txBody>
      </p:sp>
    </p:spTree>
    <p:extLst>
      <p:ext uri="{BB962C8B-B14F-4D97-AF65-F5344CB8AC3E}">
        <p14:creationId xmlns:p14="http://schemas.microsoft.com/office/powerpoint/2010/main" val="3813240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normAutofit/>
          </a:bodyPr>
          <a:lstStyle/>
          <a:p>
            <a:pPr eaLnBrk="1" hangingPunct="1">
              <a:defRPr/>
            </a:pPr>
            <a:r>
              <a:rPr lang="en-US" sz="4000" dirty="0"/>
              <a:t>Water Quality Standards Schematic</a:t>
            </a:r>
          </a:p>
        </p:txBody>
      </p:sp>
      <p:sp>
        <p:nvSpPr>
          <p:cNvPr id="2" name="Footer Placeholder 1">
            <a:extLst>
              <a:ext uri="{FF2B5EF4-FFF2-40B4-BE49-F238E27FC236}">
                <a16:creationId xmlns:a16="http://schemas.microsoft.com/office/drawing/2014/main" id="{C59B1D2F-EAEF-4CD2-A370-8024DD644D5D}"/>
              </a:ext>
            </a:extLst>
          </p:cNvPr>
          <p:cNvSpPr>
            <a:spLocks noGrp="1"/>
          </p:cNvSpPr>
          <p:nvPr>
            <p:ph type="ftr" sz="quarter" idx="11"/>
          </p:nvPr>
        </p:nvSpPr>
        <p:spPr>
          <a:xfrm>
            <a:off x="123992" y="6310312"/>
            <a:ext cx="6917210" cy="365125"/>
          </a:xfrm>
        </p:spPr>
        <p:txBody>
          <a:bodyPr/>
          <a:lstStyle/>
          <a:p>
            <a:r>
              <a:rPr lang="en-US" dirty="0" err="1"/>
              <a:t>february</a:t>
            </a:r>
            <a:r>
              <a:rPr lang="en-US" dirty="0"/>
              <a:t> 2020</a:t>
            </a:r>
          </a:p>
        </p:txBody>
      </p:sp>
      <p:pic>
        <p:nvPicPr>
          <p:cNvPr id="7" name="Content Placeholder 6" descr="WQS schematic">
            <a:extLst>
              <a:ext uri="{FF2B5EF4-FFF2-40B4-BE49-F238E27FC236}">
                <a16:creationId xmlns:a16="http://schemas.microsoft.com/office/drawing/2014/main" id="{A2697EFA-218C-4412-AAA2-1AB735B1AB4D}"/>
              </a:ext>
            </a:extLst>
          </p:cNvPr>
          <p:cNvPicPr>
            <a:picLocks noChangeAspect="1"/>
          </p:cNvPicPr>
          <p:nvPr/>
        </p:nvPicPr>
        <p:blipFill rotWithShape="1">
          <a:blip r:embed="rId3"/>
          <a:srcRect t="9876"/>
          <a:stretch/>
        </p:blipFill>
        <p:spPr>
          <a:xfrm>
            <a:off x="2221269" y="1927592"/>
            <a:ext cx="6817565" cy="4747845"/>
          </a:xfrm>
          <a:prstGeom prst="rect">
            <a:avLst/>
          </a:prstGeom>
        </p:spPr>
      </p:pic>
      <p:sp>
        <p:nvSpPr>
          <p:cNvPr id="3" name="Slide Number Placeholder 2">
            <a:extLst>
              <a:ext uri="{FF2B5EF4-FFF2-40B4-BE49-F238E27FC236}">
                <a16:creationId xmlns:a16="http://schemas.microsoft.com/office/drawing/2014/main" id="{CC68352C-837E-4F23-A99E-7D41DA9084AE}"/>
              </a:ext>
            </a:extLst>
          </p:cNvPr>
          <p:cNvSpPr>
            <a:spLocks noGrp="1"/>
          </p:cNvSpPr>
          <p:nvPr>
            <p:ph type="sldNum" sz="quarter" idx="12"/>
          </p:nvPr>
        </p:nvSpPr>
        <p:spPr/>
        <p:txBody>
          <a:bodyPr/>
          <a:lstStyle/>
          <a:p>
            <a:fld id="{D57F1E4F-1CFF-5643-939E-217C01CDF565}" type="slidenum">
              <a:rPr lang="en-US" smtClean="0"/>
              <a:pPr/>
              <a:t>65</a:t>
            </a:fld>
            <a:endParaRPr lang="en-US" dirty="0"/>
          </a:p>
        </p:txBody>
      </p:sp>
    </p:spTree>
    <p:extLst>
      <p:ext uri="{BB962C8B-B14F-4D97-AF65-F5344CB8AC3E}">
        <p14:creationId xmlns:p14="http://schemas.microsoft.com/office/powerpoint/2010/main" val="971730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1104900" y="139198"/>
            <a:ext cx="9982200" cy="1450757"/>
          </a:xfrm>
        </p:spPr>
        <p:txBody>
          <a:bodyPr>
            <a:normAutofit/>
          </a:bodyPr>
          <a:lstStyle/>
          <a:p>
            <a:pPr algn="ctr" eaLnBrk="1" hangingPunct="1">
              <a:defRPr/>
            </a:pPr>
            <a:r>
              <a:rPr lang="en-US" sz="4000" dirty="0"/>
              <a:t>A Variety of Tools To Help Meet WQS</a:t>
            </a:r>
          </a:p>
        </p:txBody>
      </p:sp>
      <p:pic>
        <p:nvPicPr>
          <p:cNvPr id="12" name="Content Placeholder 11">
            <a:extLst>
              <a:ext uri="{FF2B5EF4-FFF2-40B4-BE49-F238E27FC236}">
                <a16:creationId xmlns:a16="http://schemas.microsoft.com/office/drawing/2014/main" id="{B05DC12B-E36B-486C-AF75-3A276C216039}"/>
              </a:ext>
            </a:extLst>
          </p:cNvPr>
          <p:cNvPicPr>
            <a:picLocks noGrp="1" noChangeAspect="1"/>
          </p:cNvPicPr>
          <p:nvPr>
            <p:ph idx="1"/>
          </p:nvPr>
        </p:nvPicPr>
        <p:blipFill>
          <a:blip r:embed="rId3"/>
          <a:stretch>
            <a:fillRect/>
          </a:stretch>
        </p:blipFill>
        <p:spPr>
          <a:xfrm>
            <a:off x="2285999" y="2181224"/>
            <a:ext cx="7358063" cy="4172451"/>
          </a:xfrm>
        </p:spPr>
      </p:pic>
      <p:sp>
        <p:nvSpPr>
          <p:cNvPr id="3" name="Footer Placeholder 2">
            <a:extLst>
              <a:ext uri="{FF2B5EF4-FFF2-40B4-BE49-F238E27FC236}">
                <a16:creationId xmlns:a16="http://schemas.microsoft.com/office/drawing/2014/main" id="{0B431B8D-796B-4BE1-86F2-3721C9452EC9}"/>
              </a:ext>
            </a:extLst>
          </p:cNvPr>
          <p:cNvSpPr>
            <a:spLocks noGrp="1"/>
          </p:cNvSpPr>
          <p:nvPr>
            <p:ph type="ftr" sz="quarter" idx="11"/>
          </p:nvPr>
        </p:nvSpPr>
        <p:spPr>
          <a:xfrm>
            <a:off x="159162" y="6353677"/>
            <a:ext cx="6917210" cy="365125"/>
          </a:xfrm>
        </p:spPr>
        <p:txBody>
          <a:bodyPr/>
          <a:lstStyle/>
          <a:p>
            <a:r>
              <a:rPr lang="en-US" dirty="0" err="1"/>
              <a:t>february</a:t>
            </a:r>
            <a:r>
              <a:rPr lang="en-US" dirty="0"/>
              <a:t> 2020</a:t>
            </a:r>
          </a:p>
        </p:txBody>
      </p:sp>
      <p:sp>
        <p:nvSpPr>
          <p:cNvPr id="4" name="Slide Number Placeholder 3">
            <a:extLst>
              <a:ext uri="{FF2B5EF4-FFF2-40B4-BE49-F238E27FC236}">
                <a16:creationId xmlns:a16="http://schemas.microsoft.com/office/drawing/2014/main" id="{AE3F65A7-0354-45ED-BB3B-23A8267833B5}"/>
              </a:ext>
            </a:extLst>
          </p:cNvPr>
          <p:cNvSpPr>
            <a:spLocks noGrp="1"/>
          </p:cNvSpPr>
          <p:nvPr>
            <p:ph type="sldNum" sz="quarter" idx="12"/>
          </p:nvPr>
        </p:nvSpPr>
        <p:spPr/>
        <p:txBody>
          <a:bodyPr/>
          <a:lstStyle/>
          <a:p>
            <a:fld id="{D57F1E4F-1CFF-5643-939E-217C01CDF565}" type="slidenum">
              <a:rPr lang="en-US" smtClean="0"/>
              <a:pPr/>
              <a:t>66</a:t>
            </a:fld>
            <a:endParaRPr lang="en-US" dirty="0"/>
          </a:p>
        </p:txBody>
      </p:sp>
    </p:spTree>
    <p:extLst>
      <p:ext uri="{BB962C8B-B14F-4D97-AF65-F5344CB8AC3E}">
        <p14:creationId xmlns:p14="http://schemas.microsoft.com/office/powerpoint/2010/main" val="281359161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780F36-730A-4E53-ACAB-B2ADF855194A}"/>
              </a:ext>
            </a:extLst>
          </p:cNvPr>
          <p:cNvSpPr>
            <a:spLocks noGrp="1"/>
          </p:cNvSpPr>
          <p:nvPr>
            <p:ph type="title"/>
          </p:nvPr>
        </p:nvSpPr>
        <p:spPr/>
        <p:txBody>
          <a:bodyPr>
            <a:normAutofit/>
          </a:bodyPr>
          <a:lstStyle/>
          <a:p>
            <a:r>
              <a:rPr lang="en-US" sz="4000" dirty="0"/>
              <a:t>WQS Variance</a:t>
            </a:r>
          </a:p>
        </p:txBody>
      </p:sp>
      <p:pic>
        <p:nvPicPr>
          <p:cNvPr id="8" name="Content Placeholder 7" descr="WQS schematic with WQS variance tool"/>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34483"/>
          <a:stretch/>
        </p:blipFill>
        <p:spPr>
          <a:xfrm>
            <a:off x="2775312" y="3288641"/>
            <a:ext cx="6641374" cy="2973535"/>
          </a:xfrm>
        </p:spPr>
      </p:pic>
      <p:sp>
        <p:nvSpPr>
          <p:cNvPr id="3" name="Footer Placeholder 2">
            <a:extLst>
              <a:ext uri="{FF2B5EF4-FFF2-40B4-BE49-F238E27FC236}">
                <a16:creationId xmlns:a16="http://schemas.microsoft.com/office/drawing/2014/main" id="{3FE0EC72-7DE5-4C78-9F6B-CD116863F70D}"/>
              </a:ext>
            </a:extLst>
          </p:cNvPr>
          <p:cNvSpPr>
            <a:spLocks noGrp="1"/>
          </p:cNvSpPr>
          <p:nvPr>
            <p:ph type="ftr" sz="quarter" idx="11"/>
          </p:nvPr>
        </p:nvSpPr>
        <p:spPr/>
        <p:txBody>
          <a:bodyPr/>
          <a:lstStyle/>
          <a:p>
            <a:r>
              <a:rPr lang="en-US" dirty="0" err="1"/>
              <a:t>february</a:t>
            </a:r>
            <a:r>
              <a:rPr lang="en-US" dirty="0"/>
              <a:t> 2020</a:t>
            </a:r>
          </a:p>
        </p:txBody>
      </p:sp>
      <p:sp>
        <p:nvSpPr>
          <p:cNvPr id="5" name="TextBox 4">
            <a:extLst>
              <a:ext uri="{FF2B5EF4-FFF2-40B4-BE49-F238E27FC236}">
                <a16:creationId xmlns:a16="http://schemas.microsoft.com/office/drawing/2014/main" id="{4EB3181E-06CB-41CA-8D45-E905A039E9FE}"/>
              </a:ext>
            </a:extLst>
          </p:cNvPr>
          <p:cNvSpPr txBox="1"/>
          <p:nvPr/>
        </p:nvSpPr>
        <p:spPr>
          <a:xfrm>
            <a:off x="1443121" y="2075511"/>
            <a:ext cx="9305757" cy="1523494"/>
          </a:xfrm>
          <a:prstGeom prst="rect">
            <a:avLst/>
          </a:prstGeom>
          <a:noFill/>
        </p:spPr>
        <p:txBody>
          <a:bodyPr wrap="square" rtlCol="0">
            <a:spAutoFit/>
          </a:bodyPr>
          <a:lstStyle/>
          <a:p>
            <a:r>
              <a:rPr lang="en-US" sz="2500" dirty="0">
                <a:cs typeface="Arial" pitchFamily="34" charset="0"/>
              </a:rPr>
              <a:t>Time-limited designated use and criterion for a specific pollutant(s) or water quality parameter(s) that reflect the highest attainable condition during the term of the WQS variance (40 CFR131.14)</a:t>
            </a:r>
            <a:r>
              <a:rPr lang="en-US" dirty="0">
                <a:cs typeface="Arial" pitchFamily="34" charset="0"/>
              </a:rPr>
              <a:t>.</a:t>
            </a:r>
            <a:br>
              <a:rPr lang="en-US" sz="2000" dirty="0">
                <a:cs typeface="Arial" pitchFamily="34" charset="0"/>
              </a:rPr>
            </a:br>
            <a:endParaRPr lang="en-US" dirty="0"/>
          </a:p>
        </p:txBody>
      </p:sp>
      <p:sp>
        <p:nvSpPr>
          <p:cNvPr id="6" name="Slide Number Placeholder 5">
            <a:extLst>
              <a:ext uri="{FF2B5EF4-FFF2-40B4-BE49-F238E27FC236}">
                <a16:creationId xmlns:a16="http://schemas.microsoft.com/office/drawing/2014/main" id="{2921588F-ECC3-4D6A-AB17-96B2A793429E}"/>
              </a:ext>
            </a:extLst>
          </p:cNvPr>
          <p:cNvSpPr>
            <a:spLocks noGrp="1"/>
          </p:cNvSpPr>
          <p:nvPr>
            <p:ph type="sldNum" sz="quarter" idx="12"/>
          </p:nvPr>
        </p:nvSpPr>
        <p:spPr/>
        <p:txBody>
          <a:bodyPr/>
          <a:lstStyle/>
          <a:p>
            <a:fld id="{D57F1E4F-1CFF-5643-939E-217C01CDF565}" type="slidenum">
              <a:rPr lang="en-US" smtClean="0"/>
              <a:pPr/>
              <a:t>67</a:t>
            </a:fld>
            <a:endParaRPr lang="en-US" dirty="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581891" y="869159"/>
            <a:ext cx="11028919" cy="975361"/>
          </a:xfrm>
        </p:spPr>
        <p:txBody>
          <a:bodyPr>
            <a:normAutofit/>
          </a:bodyPr>
          <a:lstStyle/>
          <a:p>
            <a:pPr>
              <a:defRPr/>
            </a:pPr>
            <a:r>
              <a:rPr lang="en-US" sz="3600" dirty="0"/>
              <a:t>Site </a:t>
            </a:r>
            <a:r>
              <a:rPr lang="en-US" sz="3600"/>
              <a:t>Specific Criteria</a:t>
            </a:r>
            <a:endParaRPr lang="en-US" sz="3600" dirty="0"/>
          </a:p>
        </p:txBody>
      </p:sp>
      <p:sp>
        <p:nvSpPr>
          <p:cNvPr id="13" name="Content Placeholder 12">
            <a:extLst>
              <a:ext uri="{FF2B5EF4-FFF2-40B4-BE49-F238E27FC236}">
                <a16:creationId xmlns:a16="http://schemas.microsoft.com/office/drawing/2014/main" id="{1B5F6DC8-8E88-4E0F-943D-45F15C00B994}"/>
              </a:ext>
            </a:extLst>
          </p:cNvPr>
          <p:cNvSpPr>
            <a:spLocks noGrp="1"/>
          </p:cNvSpPr>
          <p:nvPr>
            <p:ph sz="half" idx="2"/>
          </p:nvPr>
        </p:nvSpPr>
        <p:spPr>
          <a:xfrm>
            <a:off x="55636" y="4455915"/>
            <a:ext cx="11028919" cy="2454840"/>
          </a:xfrm>
        </p:spPr>
        <p:txBody>
          <a:bodyPr>
            <a:normAutofit/>
          </a:bodyPr>
          <a:lstStyle/>
          <a:p>
            <a:pPr marL="174625" indent="-174625">
              <a:lnSpc>
                <a:spcPct val="110000"/>
              </a:lnSpc>
              <a:buFont typeface="Arial" panose="020B0604020202020204" pitchFamily="34" charset="0"/>
              <a:buChar char="•"/>
              <a:defRPr/>
            </a:pPr>
            <a:r>
              <a:rPr lang="en-US" dirty="0">
                <a:solidFill>
                  <a:schemeClr val="tx1"/>
                </a:solidFill>
                <a:cs typeface="Arial" pitchFamily="34" charset="0"/>
              </a:rPr>
              <a:t>Best used when you have additional scientific information that more accurately expresses a level/concentration for a water quality parameter to protect the designated use.</a:t>
            </a:r>
          </a:p>
          <a:p>
            <a:pPr marL="171450" indent="-171450">
              <a:buFont typeface="Arial" panose="020B0604020202020204" pitchFamily="34" charset="0"/>
              <a:buChar char="•"/>
            </a:pPr>
            <a:r>
              <a:rPr lang="en-US" dirty="0">
                <a:solidFill>
                  <a:schemeClr val="tx1"/>
                </a:solidFill>
              </a:rPr>
              <a:t>Under Section 131.11(b)(1) of the regulations, States and Tribes may adopt numeric criteria based on: </a:t>
            </a:r>
          </a:p>
          <a:p>
            <a:pPr marL="628650" lvl="1" indent="-171450">
              <a:buFont typeface="Arial" panose="020B0604020202020204" pitchFamily="34" charset="0"/>
              <a:buChar char="•"/>
            </a:pPr>
            <a:r>
              <a:rPr lang="en-US" sz="1800" dirty="0">
                <a:solidFill>
                  <a:schemeClr val="tx1"/>
                </a:solidFill>
              </a:rPr>
              <a:t>Published CWA 304(a) guidance;</a:t>
            </a:r>
          </a:p>
          <a:p>
            <a:pPr marL="628650" lvl="1" indent="-171450">
              <a:buFont typeface="Arial" panose="020B0604020202020204" pitchFamily="34" charset="0"/>
              <a:buChar char="•"/>
            </a:pPr>
            <a:r>
              <a:rPr lang="en-US" sz="1800" dirty="0">
                <a:solidFill>
                  <a:schemeClr val="tx1"/>
                </a:solidFill>
              </a:rPr>
              <a:t>CWA 304(a) guidance modified to reflect site specific conditions; or,</a:t>
            </a:r>
          </a:p>
          <a:p>
            <a:pPr marL="628650" lvl="1" indent="-171450">
              <a:buFont typeface="Arial" panose="020B0604020202020204" pitchFamily="34" charset="0"/>
              <a:buChar char="•"/>
            </a:pPr>
            <a:r>
              <a:rPr lang="en-US" sz="1800" dirty="0">
                <a:solidFill>
                  <a:schemeClr val="tx1"/>
                </a:solidFill>
              </a:rPr>
              <a:t>Other scientifically defensible methods.</a:t>
            </a:r>
          </a:p>
        </p:txBody>
      </p:sp>
      <p:pic>
        <p:nvPicPr>
          <p:cNvPr id="5" name="Content Placeholder 4" descr="WQS schematic.  Site-specific criteria is a tool to tailor standards to local conditions/key species"/>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5779" t="11144" r="7825" b="35533"/>
          <a:stretch/>
        </p:blipFill>
        <p:spPr>
          <a:xfrm>
            <a:off x="3078801" y="1879690"/>
            <a:ext cx="6154615" cy="2576225"/>
          </a:xfrm>
        </p:spPr>
      </p:pic>
      <p:sp>
        <p:nvSpPr>
          <p:cNvPr id="3" name="Slide Number Placeholder 2">
            <a:extLst>
              <a:ext uri="{FF2B5EF4-FFF2-40B4-BE49-F238E27FC236}">
                <a16:creationId xmlns:a16="http://schemas.microsoft.com/office/drawing/2014/main" id="{6E9B170E-4ADE-4CF0-B3F1-AD8F9AB583D9}"/>
              </a:ext>
            </a:extLst>
          </p:cNvPr>
          <p:cNvSpPr>
            <a:spLocks noGrp="1"/>
          </p:cNvSpPr>
          <p:nvPr>
            <p:ph type="sldNum" sz="quarter" idx="12"/>
          </p:nvPr>
        </p:nvSpPr>
        <p:spPr/>
        <p:txBody>
          <a:bodyPr/>
          <a:lstStyle/>
          <a:p>
            <a:fld id="{D57F1E4F-1CFF-5643-939E-217C01CDF565}" type="slidenum">
              <a:rPr lang="en-US" smtClean="0"/>
              <a:pPr/>
              <a:t>68</a:t>
            </a:fld>
            <a:endParaRPr lang="en-US" dirty="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509953" y="186652"/>
            <a:ext cx="11172091" cy="1450757"/>
          </a:xfrm>
        </p:spPr>
        <p:txBody>
          <a:bodyPr>
            <a:normAutofit/>
          </a:bodyPr>
          <a:lstStyle/>
          <a:p>
            <a:pPr>
              <a:defRPr/>
            </a:pPr>
            <a:r>
              <a:rPr lang="en-US" sz="3600" u="sng" dirty="0"/>
              <a:t>Permit Compliance Schedule</a:t>
            </a:r>
            <a:endParaRPr lang="en-US" sz="3600" dirty="0"/>
          </a:p>
        </p:txBody>
      </p:sp>
      <p:sp>
        <p:nvSpPr>
          <p:cNvPr id="16" name="Rectangle 3"/>
          <p:cNvSpPr>
            <a:spLocks noGrp="1" noChangeArrowheads="1"/>
          </p:cNvSpPr>
          <p:nvPr>
            <p:ph sz="half" idx="1"/>
          </p:nvPr>
        </p:nvSpPr>
        <p:spPr>
          <a:xfrm>
            <a:off x="216878" y="2982723"/>
            <a:ext cx="4689230" cy="2890656"/>
          </a:xfrm>
        </p:spPr>
        <p:txBody>
          <a:bodyPr>
            <a:noAutofit/>
          </a:bodyPr>
          <a:lstStyle/>
          <a:p>
            <a:pPr>
              <a:lnSpc>
                <a:spcPct val="120000"/>
              </a:lnSpc>
              <a:spcBef>
                <a:spcPts val="500"/>
              </a:spcBef>
              <a:spcAft>
                <a:spcPts val="500"/>
              </a:spcAft>
              <a:defRPr/>
            </a:pPr>
            <a:r>
              <a:rPr lang="en-US" sz="2000" dirty="0">
                <a:solidFill>
                  <a:schemeClr val="tx1"/>
                </a:solidFill>
              </a:rPr>
              <a:t>If a permittee cannot immediately comply with the permit WQBEL upon effective date of permit, the permit may include, where appropriate, a schedule of compliance granting time to a NPDES permittee to meet new or revised WQS  “as soon as possible.”</a:t>
            </a:r>
          </a:p>
        </p:txBody>
      </p:sp>
      <p:pic>
        <p:nvPicPr>
          <p:cNvPr id="5" name="Content Placeholder 4" descr="WQS schematic.  Permit compliance schedule is one implementation tool. While they apply to specific permits, compliance schedules must be authorized as part of the applicable WQS through what’s called a permit compliance schedule authorizing provision."/>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0548" b="22585"/>
          <a:stretch/>
        </p:blipFill>
        <p:spPr>
          <a:xfrm>
            <a:off x="5043943" y="2641044"/>
            <a:ext cx="6770106" cy="3574013"/>
          </a:xfrm>
        </p:spPr>
      </p:pic>
      <p:sp>
        <p:nvSpPr>
          <p:cNvPr id="2" name="Footer Placeholder 1">
            <a:extLst>
              <a:ext uri="{FF2B5EF4-FFF2-40B4-BE49-F238E27FC236}">
                <a16:creationId xmlns:a16="http://schemas.microsoft.com/office/drawing/2014/main" id="{2A6A6A36-92B4-4A26-91F0-7F0ED2438116}"/>
              </a:ext>
            </a:extLst>
          </p:cNvPr>
          <p:cNvSpPr>
            <a:spLocks noGrp="1"/>
          </p:cNvSpPr>
          <p:nvPr>
            <p:ph type="ftr" sz="quarter" idx="11"/>
          </p:nvPr>
        </p:nvSpPr>
        <p:spPr/>
        <p:txBody>
          <a:bodyPr/>
          <a:lstStyle/>
          <a:p>
            <a:r>
              <a:rPr lang="en-US" dirty="0" err="1"/>
              <a:t>february</a:t>
            </a:r>
            <a:r>
              <a:rPr lang="en-US" dirty="0"/>
              <a:t> 2020</a:t>
            </a:r>
          </a:p>
        </p:txBody>
      </p:sp>
      <p:sp>
        <p:nvSpPr>
          <p:cNvPr id="3" name="TextBox 2">
            <a:extLst>
              <a:ext uri="{FF2B5EF4-FFF2-40B4-BE49-F238E27FC236}">
                <a16:creationId xmlns:a16="http://schemas.microsoft.com/office/drawing/2014/main" id="{073A69D3-D328-4D1C-8FFC-924FB4C0F709}"/>
              </a:ext>
            </a:extLst>
          </p:cNvPr>
          <p:cNvSpPr txBox="1"/>
          <p:nvPr/>
        </p:nvSpPr>
        <p:spPr>
          <a:xfrm>
            <a:off x="873367" y="2086928"/>
            <a:ext cx="10445261" cy="446276"/>
          </a:xfrm>
          <a:prstGeom prst="rect">
            <a:avLst/>
          </a:prstGeom>
          <a:noFill/>
        </p:spPr>
        <p:txBody>
          <a:bodyPr wrap="square" rtlCol="0">
            <a:spAutoFit/>
          </a:bodyPr>
          <a:lstStyle/>
          <a:p>
            <a:r>
              <a:rPr lang="en-US" sz="2300" dirty="0">
                <a:cs typeface="Arial" pitchFamily="34" charset="0"/>
              </a:rPr>
              <a:t>A tool that allows additional time to take specific actions to meet an NPDES WQBEL.</a:t>
            </a:r>
            <a:endParaRPr lang="en-US" sz="2300" dirty="0"/>
          </a:p>
        </p:txBody>
      </p:sp>
      <p:sp>
        <p:nvSpPr>
          <p:cNvPr id="6" name="Slide Number Placeholder 5">
            <a:extLst>
              <a:ext uri="{FF2B5EF4-FFF2-40B4-BE49-F238E27FC236}">
                <a16:creationId xmlns:a16="http://schemas.microsoft.com/office/drawing/2014/main" id="{1D74A463-2CEA-4100-A646-E45C4F0C2514}"/>
              </a:ext>
            </a:extLst>
          </p:cNvPr>
          <p:cNvSpPr>
            <a:spLocks noGrp="1"/>
          </p:cNvSpPr>
          <p:nvPr>
            <p:ph type="sldNum" sz="quarter" idx="12"/>
          </p:nvPr>
        </p:nvSpPr>
        <p:spPr/>
        <p:txBody>
          <a:bodyPr/>
          <a:lstStyle/>
          <a:p>
            <a:fld id="{D57F1E4F-1CFF-5643-939E-217C01CDF565}" type="slidenum">
              <a:rPr lang="en-US" smtClean="0"/>
              <a:pPr/>
              <a:t>69</a:t>
            </a:fld>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EF32-553C-4F20-8F68-62137AE2B60A}"/>
              </a:ext>
            </a:extLst>
          </p:cNvPr>
          <p:cNvSpPr>
            <a:spLocks noGrp="1"/>
          </p:cNvSpPr>
          <p:nvPr>
            <p:ph type="title"/>
          </p:nvPr>
        </p:nvSpPr>
        <p:spPr>
          <a:xfrm>
            <a:off x="581193" y="536738"/>
            <a:ext cx="9977108" cy="1013800"/>
          </a:xfrm>
        </p:spPr>
        <p:txBody>
          <a:bodyPr/>
          <a:lstStyle/>
          <a:p>
            <a:r>
              <a:rPr lang="en-US" sz="4000" dirty="0"/>
              <a:t>CWA Section 518</a:t>
            </a:r>
            <a:endParaRPr lang="en-US" sz="4000" b="1" dirty="0">
              <a:solidFill>
                <a:srgbClr val="FF0000"/>
              </a:solidFill>
            </a:endParaRPr>
          </a:p>
        </p:txBody>
      </p:sp>
      <p:sp>
        <p:nvSpPr>
          <p:cNvPr id="3" name="Content Placeholder 2">
            <a:extLst>
              <a:ext uri="{FF2B5EF4-FFF2-40B4-BE49-F238E27FC236}">
                <a16:creationId xmlns:a16="http://schemas.microsoft.com/office/drawing/2014/main" id="{34828EDC-0179-4EE1-AB10-DB57570CC8F8}"/>
              </a:ext>
            </a:extLst>
          </p:cNvPr>
          <p:cNvSpPr>
            <a:spLocks noGrp="1"/>
          </p:cNvSpPr>
          <p:nvPr>
            <p:ph idx="1"/>
          </p:nvPr>
        </p:nvSpPr>
        <p:spPr>
          <a:xfrm>
            <a:off x="581192" y="1550538"/>
            <a:ext cx="11029615" cy="5040762"/>
          </a:xfrm>
        </p:spPr>
        <p:txBody>
          <a:bodyPr>
            <a:normAutofit fontScale="92500"/>
          </a:bodyPr>
          <a:lstStyle/>
          <a:p>
            <a:pPr>
              <a:buNone/>
            </a:pPr>
            <a:endParaRPr lang="en-US" dirty="0">
              <a:highlight>
                <a:srgbClr val="00FFFF"/>
              </a:highlight>
            </a:endParaRPr>
          </a:p>
          <a:p>
            <a:pPr>
              <a:buNone/>
            </a:pPr>
            <a:endParaRPr lang="en-US" sz="2600" dirty="0">
              <a:highlight>
                <a:srgbClr val="00FFFF"/>
              </a:highlight>
            </a:endParaRPr>
          </a:p>
          <a:p>
            <a:pPr marL="457200" lvl="1"/>
            <a:r>
              <a:rPr lang="en-US" sz="2600" dirty="0"/>
              <a:t>In 1987, Congress amended the Clean Water Act in part by adding Section 518 authorizing the EPA Administrator to treat tribes in a similar manner as states (TAS) for purposes of administering certain Clean Water Act programs including: </a:t>
            </a:r>
          </a:p>
          <a:p>
            <a:pPr marL="727200" lvl="2"/>
            <a:r>
              <a:rPr lang="en-US" sz="2600" dirty="0"/>
              <a:t>106 and 319 grants</a:t>
            </a:r>
          </a:p>
          <a:p>
            <a:pPr marL="727200" lvl="2"/>
            <a:r>
              <a:rPr lang="en-US" sz="2600" b="1" dirty="0"/>
              <a:t>303(c) WQS and 401 water quality certification</a:t>
            </a:r>
          </a:p>
          <a:p>
            <a:pPr marL="727200" lvl="2"/>
            <a:r>
              <a:rPr lang="en-US" sz="2600" dirty="0"/>
              <a:t>303(d) listings and TMDLs</a:t>
            </a:r>
          </a:p>
          <a:p>
            <a:pPr marL="727200" lvl="2"/>
            <a:r>
              <a:rPr lang="en-US" sz="2600" dirty="0"/>
              <a:t>402 NPDES permits</a:t>
            </a:r>
          </a:p>
          <a:p>
            <a:pPr marL="727200" lvl="2"/>
            <a:r>
              <a:rPr lang="en-US" sz="2600" dirty="0"/>
              <a:t>404 dredge and fill permits</a:t>
            </a:r>
          </a:p>
          <a:p>
            <a:endParaRPr lang="en-US" b="1" u="sng" dirty="0">
              <a:solidFill>
                <a:srgbClr val="FF0000"/>
              </a:solidFill>
            </a:endParaRPr>
          </a:p>
          <a:p>
            <a:endParaRPr lang="en-US" b="1" u="sng" dirty="0">
              <a:solidFill>
                <a:srgbClr val="FF0000"/>
              </a:solidFill>
            </a:endParaRPr>
          </a:p>
          <a:p>
            <a:endParaRPr lang="en-US" dirty="0"/>
          </a:p>
        </p:txBody>
      </p:sp>
      <p:sp>
        <p:nvSpPr>
          <p:cNvPr id="4" name="Footer Placeholder 3">
            <a:extLst>
              <a:ext uri="{FF2B5EF4-FFF2-40B4-BE49-F238E27FC236}">
                <a16:creationId xmlns:a16="http://schemas.microsoft.com/office/drawing/2014/main" id="{8A968116-8FBC-48F7-8597-2283CB5DAB07}"/>
              </a:ext>
            </a:extLst>
          </p:cNvPr>
          <p:cNvSpPr>
            <a:spLocks noGrp="1"/>
          </p:cNvSpPr>
          <p:nvPr>
            <p:ph type="ftr" sz="quarter" idx="11"/>
          </p:nvPr>
        </p:nvSpPr>
        <p:spPr>
          <a:xfrm>
            <a:off x="581191" y="6138699"/>
            <a:ext cx="6917210" cy="365125"/>
          </a:xfrm>
        </p:spPr>
        <p:txBody>
          <a:bodyPr/>
          <a:lstStyle/>
          <a:p>
            <a:r>
              <a:rPr lang="en-US" dirty="0" err="1"/>
              <a:t>february</a:t>
            </a:r>
            <a:r>
              <a:rPr lang="en-US" dirty="0"/>
              <a:t> 2020</a:t>
            </a:r>
          </a:p>
        </p:txBody>
      </p:sp>
      <p:sp>
        <p:nvSpPr>
          <p:cNvPr id="6" name="Slide Number Placeholder 5">
            <a:extLst>
              <a:ext uri="{FF2B5EF4-FFF2-40B4-BE49-F238E27FC236}">
                <a16:creationId xmlns:a16="http://schemas.microsoft.com/office/drawing/2014/main" id="{60F8192C-8FE0-408D-A695-8FBA996B47FC}"/>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8774084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CE4049-D80E-41EF-91C9-4662AD3519F9}"/>
              </a:ext>
            </a:extLst>
          </p:cNvPr>
          <p:cNvSpPr>
            <a:spLocks noGrp="1"/>
          </p:cNvSpPr>
          <p:nvPr>
            <p:ph type="title"/>
          </p:nvPr>
        </p:nvSpPr>
        <p:spPr>
          <a:xfrm>
            <a:off x="581192" y="624151"/>
            <a:ext cx="11029616" cy="988332"/>
          </a:xfrm>
        </p:spPr>
        <p:txBody>
          <a:bodyPr>
            <a:normAutofit/>
          </a:bodyPr>
          <a:lstStyle/>
          <a:p>
            <a:r>
              <a:rPr lang="en-US" sz="3600" u="sng" dirty="0"/>
              <a:t>Mixing Zone</a:t>
            </a:r>
            <a:endParaRPr lang="en-US" sz="3600" dirty="0"/>
          </a:p>
        </p:txBody>
      </p:sp>
      <p:sp>
        <p:nvSpPr>
          <p:cNvPr id="18" name="Rectangle 3"/>
          <p:cNvSpPr>
            <a:spLocks noGrp="1" noChangeArrowheads="1"/>
          </p:cNvSpPr>
          <p:nvPr>
            <p:ph sz="half" idx="1"/>
          </p:nvPr>
        </p:nvSpPr>
        <p:spPr>
          <a:xfrm>
            <a:off x="0" y="3295756"/>
            <a:ext cx="5422390" cy="3220605"/>
          </a:xfrm>
        </p:spPr>
        <p:txBody>
          <a:bodyPr>
            <a:noAutofit/>
          </a:bodyPr>
          <a:lstStyle/>
          <a:p>
            <a:r>
              <a:rPr lang="en-US" sz="2000" dirty="0">
                <a:solidFill>
                  <a:schemeClr val="tx1"/>
                </a:solidFill>
                <a:cs typeface="Arial" pitchFamily="34" charset="0"/>
              </a:rPr>
              <a:t>A </a:t>
            </a:r>
            <a:r>
              <a:rPr lang="en-US" sz="2000" b="1" dirty="0">
                <a:solidFill>
                  <a:schemeClr val="tx1"/>
                </a:solidFill>
                <a:cs typeface="Arial" pitchFamily="34" charset="0"/>
              </a:rPr>
              <a:t>mixing zone </a:t>
            </a:r>
            <a:r>
              <a:rPr lang="en-US" sz="2000" dirty="0">
                <a:solidFill>
                  <a:schemeClr val="tx1"/>
                </a:solidFill>
                <a:cs typeface="Arial" pitchFamily="34" charset="0"/>
              </a:rPr>
              <a:t>is a limited area or volume of water where initial dilution of a discharge takes place and where certain numeric water quality criteria may be exceeded.</a:t>
            </a:r>
          </a:p>
          <a:p>
            <a:r>
              <a:rPr lang="en-US" sz="2000" b="1" dirty="0">
                <a:solidFill>
                  <a:schemeClr val="tx1"/>
                </a:solidFill>
              </a:rPr>
              <a:t>Rationale:</a:t>
            </a:r>
            <a:r>
              <a:rPr lang="en-US" sz="2000" dirty="0">
                <a:solidFill>
                  <a:schemeClr val="tx1"/>
                </a:solidFill>
              </a:rPr>
              <a:t> Sometimes organisms can be exposed to pollutant concentrations above a criterion magnitude for a short duration without interfering with the designated use of a </a:t>
            </a:r>
            <a:r>
              <a:rPr lang="en-US" sz="2000" u="sng" dirty="0">
                <a:solidFill>
                  <a:schemeClr val="tx1"/>
                </a:solidFill>
              </a:rPr>
              <a:t>waterbody as a whole</a:t>
            </a:r>
            <a:r>
              <a:rPr lang="en-US" sz="2000" dirty="0">
                <a:solidFill>
                  <a:schemeClr val="tx1"/>
                </a:solidFill>
              </a:rPr>
              <a:t>.</a:t>
            </a:r>
          </a:p>
          <a:p>
            <a:pPr marL="0" indent="0">
              <a:buNone/>
            </a:pPr>
            <a:endParaRPr lang="en-US" sz="2400" dirty="0">
              <a:cs typeface="Arial" pitchFamily="34" charset="0"/>
            </a:endParaRPr>
          </a:p>
        </p:txBody>
      </p:sp>
      <p:pic>
        <p:nvPicPr>
          <p:cNvPr id="5" name="Content Placeholder 4" descr="WQS schematic with mixing zone implementation tool and mixing zone policy WQS tool"/>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839" t="9843" r="4790" b="34506"/>
          <a:stretch/>
        </p:blipFill>
        <p:spPr>
          <a:xfrm>
            <a:off x="5422390" y="2987358"/>
            <a:ext cx="6469770" cy="3113071"/>
          </a:xfrm>
        </p:spPr>
      </p:pic>
      <p:sp>
        <p:nvSpPr>
          <p:cNvPr id="2" name="Footer Placeholder 1">
            <a:extLst>
              <a:ext uri="{FF2B5EF4-FFF2-40B4-BE49-F238E27FC236}">
                <a16:creationId xmlns:a16="http://schemas.microsoft.com/office/drawing/2014/main" id="{22616A53-82ED-40EF-9404-40C39F1F7C37}"/>
              </a:ext>
            </a:extLst>
          </p:cNvPr>
          <p:cNvSpPr>
            <a:spLocks noGrp="1"/>
          </p:cNvSpPr>
          <p:nvPr>
            <p:ph type="ftr" sz="quarter" idx="11"/>
          </p:nvPr>
        </p:nvSpPr>
        <p:spPr>
          <a:xfrm>
            <a:off x="317423" y="6333799"/>
            <a:ext cx="6917210" cy="365125"/>
          </a:xfrm>
        </p:spPr>
        <p:txBody>
          <a:bodyPr/>
          <a:lstStyle/>
          <a:p>
            <a:r>
              <a:rPr lang="en-US" dirty="0" err="1"/>
              <a:t>february</a:t>
            </a:r>
            <a:r>
              <a:rPr lang="en-US" dirty="0"/>
              <a:t> 2020</a:t>
            </a:r>
          </a:p>
        </p:txBody>
      </p:sp>
      <p:sp>
        <p:nvSpPr>
          <p:cNvPr id="8" name="TextBox 7">
            <a:extLst>
              <a:ext uri="{FF2B5EF4-FFF2-40B4-BE49-F238E27FC236}">
                <a16:creationId xmlns:a16="http://schemas.microsoft.com/office/drawing/2014/main" id="{AB3BB010-8132-401C-8F13-6DEC074CCE55}"/>
              </a:ext>
            </a:extLst>
          </p:cNvPr>
          <p:cNvSpPr txBox="1"/>
          <p:nvPr/>
        </p:nvSpPr>
        <p:spPr>
          <a:xfrm>
            <a:off x="1230923" y="2215662"/>
            <a:ext cx="9337431" cy="446276"/>
          </a:xfrm>
          <a:prstGeom prst="rect">
            <a:avLst/>
          </a:prstGeom>
          <a:noFill/>
        </p:spPr>
        <p:txBody>
          <a:bodyPr wrap="square" rtlCol="0">
            <a:spAutoFit/>
          </a:bodyPr>
          <a:lstStyle/>
          <a:p>
            <a:r>
              <a:rPr lang="en-US" sz="2300" dirty="0"/>
              <a:t>A tool that allows for dilution of a discharge before criteria must be met.</a:t>
            </a:r>
          </a:p>
        </p:txBody>
      </p:sp>
      <p:sp>
        <p:nvSpPr>
          <p:cNvPr id="4" name="Slide Number Placeholder 3">
            <a:extLst>
              <a:ext uri="{FF2B5EF4-FFF2-40B4-BE49-F238E27FC236}">
                <a16:creationId xmlns:a16="http://schemas.microsoft.com/office/drawing/2014/main" id="{451BDE72-FEDA-4AE3-AE72-5FF98C5A542E}"/>
              </a:ext>
            </a:extLst>
          </p:cNvPr>
          <p:cNvSpPr>
            <a:spLocks noGrp="1"/>
          </p:cNvSpPr>
          <p:nvPr>
            <p:ph type="sldNum" sz="quarter" idx="12"/>
          </p:nvPr>
        </p:nvSpPr>
        <p:spPr/>
        <p:txBody>
          <a:bodyPr/>
          <a:lstStyle/>
          <a:p>
            <a:fld id="{D57F1E4F-1CFF-5643-939E-217C01CDF565}" type="slidenum">
              <a:rPr lang="en-US" smtClean="0"/>
              <a:pPr/>
              <a:t>70</a:t>
            </a:fld>
            <a:endParaRPr lang="en-US" dirty="0"/>
          </a:p>
        </p:txBody>
      </p:sp>
    </p:spTree>
    <p:extLst>
      <p:ext uri="{BB962C8B-B14F-4D97-AF65-F5344CB8AC3E}">
        <p14:creationId xmlns:p14="http://schemas.microsoft.com/office/powerpoint/2010/main" val="416719855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662354" y="587031"/>
            <a:ext cx="9448800" cy="967195"/>
          </a:xfrm>
        </p:spPr>
        <p:txBody>
          <a:bodyPr>
            <a:noAutofit/>
          </a:bodyPr>
          <a:lstStyle/>
          <a:p>
            <a:pPr eaLnBrk="1" hangingPunct="1">
              <a:defRPr/>
            </a:pPr>
            <a:r>
              <a:rPr lang="en-US" sz="3600" u="sng" dirty="0"/>
              <a:t>Total Maximum Daily Load (TMDL)</a:t>
            </a:r>
            <a:endParaRPr lang="en-US" sz="3600" dirty="0"/>
          </a:p>
        </p:txBody>
      </p:sp>
      <p:sp>
        <p:nvSpPr>
          <p:cNvPr id="18" name="Rectangle 3"/>
          <p:cNvSpPr>
            <a:spLocks noGrp="1" noChangeArrowheads="1"/>
          </p:cNvSpPr>
          <p:nvPr>
            <p:ph sz="half" idx="1"/>
          </p:nvPr>
        </p:nvSpPr>
        <p:spPr>
          <a:xfrm>
            <a:off x="209707" y="3715196"/>
            <a:ext cx="4819493" cy="1982220"/>
          </a:xfrm>
        </p:spPr>
        <p:txBody>
          <a:bodyPr>
            <a:noAutofit/>
          </a:bodyPr>
          <a:lstStyle/>
          <a:p>
            <a:pPr>
              <a:defRPr/>
            </a:pPr>
            <a:r>
              <a:rPr lang="en-US" sz="2000" dirty="0">
                <a:solidFill>
                  <a:schemeClr val="tx1"/>
                </a:solidFill>
                <a:cs typeface="Arial" pitchFamily="34" charset="0"/>
              </a:rPr>
              <a:t>A TMDL is a calculation of the maximum amount of a pollutant that a water body can receive and still meet water quality standards, and an allocation of that amount to the pollutant’s sources </a:t>
            </a:r>
            <a:r>
              <a:rPr lang="en-US" sz="2000">
                <a:solidFill>
                  <a:schemeClr val="tx1"/>
                </a:solidFill>
                <a:cs typeface="Arial" pitchFamily="34" charset="0"/>
              </a:rPr>
              <a:t>(wasteload </a:t>
            </a:r>
            <a:r>
              <a:rPr lang="en-US" sz="2000" dirty="0">
                <a:solidFill>
                  <a:schemeClr val="tx1"/>
                </a:solidFill>
                <a:cs typeface="Arial" pitchFamily="34" charset="0"/>
              </a:rPr>
              <a:t>allocations for point sources and load allocations for nonpoint sources).</a:t>
            </a:r>
          </a:p>
          <a:p>
            <a:pPr lvl="1">
              <a:buFont typeface="Arial" panose="020B0604020202020204" pitchFamily="34" charset="0"/>
              <a:buChar char="•"/>
              <a:defRPr/>
            </a:pPr>
            <a:r>
              <a:rPr lang="en-US" sz="2000" dirty="0">
                <a:solidFill>
                  <a:schemeClr val="tx1"/>
                </a:solidFill>
                <a:cs typeface="Arial" pitchFamily="34" charset="0"/>
              </a:rPr>
              <a:t>Every 2 years states/tribes develop a list of waters that are not meeting applicable WQS and need a TMDL.</a:t>
            </a:r>
          </a:p>
        </p:txBody>
      </p:sp>
      <p:pic>
        <p:nvPicPr>
          <p:cNvPr id="5" name="Content Placeholder 4" descr="WQS schematic.  Listing and TMDLs are one implementation tool."/>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9686" b="37345"/>
          <a:stretch/>
        </p:blipFill>
        <p:spPr>
          <a:xfrm>
            <a:off x="5029200" y="3142804"/>
            <a:ext cx="7162800" cy="2644567"/>
          </a:xfrm>
        </p:spPr>
      </p:pic>
      <p:sp>
        <p:nvSpPr>
          <p:cNvPr id="2" name="Footer Placeholder 1">
            <a:extLst>
              <a:ext uri="{FF2B5EF4-FFF2-40B4-BE49-F238E27FC236}">
                <a16:creationId xmlns:a16="http://schemas.microsoft.com/office/drawing/2014/main" id="{BCF094CC-A6ED-457F-A1F2-9CAF402454DB}"/>
              </a:ext>
            </a:extLst>
          </p:cNvPr>
          <p:cNvSpPr>
            <a:spLocks noGrp="1"/>
          </p:cNvSpPr>
          <p:nvPr>
            <p:ph type="ftr" sz="quarter" idx="11"/>
          </p:nvPr>
        </p:nvSpPr>
        <p:spPr>
          <a:xfrm>
            <a:off x="352592" y="6357281"/>
            <a:ext cx="6917210" cy="365125"/>
          </a:xfrm>
        </p:spPr>
        <p:txBody>
          <a:bodyPr/>
          <a:lstStyle/>
          <a:p>
            <a:r>
              <a:rPr lang="en-US" dirty="0" err="1"/>
              <a:t>february</a:t>
            </a:r>
            <a:r>
              <a:rPr lang="en-US" dirty="0"/>
              <a:t> 2020</a:t>
            </a:r>
          </a:p>
        </p:txBody>
      </p:sp>
      <p:sp>
        <p:nvSpPr>
          <p:cNvPr id="3" name="TextBox 2">
            <a:extLst>
              <a:ext uri="{FF2B5EF4-FFF2-40B4-BE49-F238E27FC236}">
                <a16:creationId xmlns:a16="http://schemas.microsoft.com/office/drawing/2014/main" id="{8CA45F8B-42B5-43DD-8045-7B92E45428B3}"/>
              </a:ext>
            </a:extLst>
          </p:cNvPr>
          <p:cNvSpPr txBox="1"/>
          <p:nvPr/>
        </p:nvSpPr>
        <p:spPr>
          <a:xfrm>
            <a:off x="1934308" y="2126618"/>
            <a:ext cx="9126416" cy="800219"/>
          </a:xfrm>
          <a:prstGeom prst="rect">
            <a:avLst/>
          </a:prstGeom>
          <a:noFill/>
        </p:spPr>
        <p:txBody>
          <a:bodyPr wrap="square" rtlCol="0">
            <a:spAutoFit/>
          </a:bodyPr>
          <a:lstStyle/>
          <a:p>
            <a:r>
              <a:rPr lang="en-US" sz="2300" dirty="0"/>
              <a:t>A tool to calculate needed source reductions (point sources and nonpoint sources) to meet WQS</a:t>
            </a:r>
            <a:r>
              <a:rPr lang="en-US" dirty="0"/>
              <a:t>.</a:t>
            </a:r>
          </a:p>
        </p:txBody>
      </p:sp>
      <p:sp>
        <p:nvSpPr>
          <p:cNvPr id="6" name="Slide Number Placeholder 5">
            <a:extLst>
              <a:ext uri="{FF2B5EF4-FFF2-40B4-BE49-F238E27FC236}">
                <a16:creationId xmlns:a16="http://schemas.microsoft.com/office/drawing/2014/main" id="{1849E05E-63FC-45BD-9C1C-84C311D80C2D}"/>
              </a:ext>
            </a:extLst>
          </p:cNvPr>
          <p:cNvSpPr>
            <a:spLocks noGrp="1"/>
          </p:cNvSpPr>
          <p:nvPr>
            <p:ph type="sldNum" sz="quarter" idx="12"/>
          </p:nvPr>
        </p:nvSpPr>
        <p:spPr/>
        <p:txBody>
          <a:bodyPr/>
          <a:lstStyle/>
          <a:p>
            <a:fld id="{D57F1E4F-1CFF-5643-939E-217C01CDF565}" type="slidenum">
              <a:rPr lang="en-US" smtClean="0"/>
              <a:pPr/>
              <a:t>71</a:t>
            </a:fld>
            <a:endParaRPr lang="en-US" dirty="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672336" y="562279"/>
            <a:ext cx="10757664" cy="1066800"/>
          </a:xfrm>
        </p:spPr>
        <p:txBody>
          <a:bodyPr>
            <a:normAutofit/>
          </a:bodyPr>
          <a:lstStyle/>
          <a:p>
            <a:pPr>
              <a:defRPr/>
            </a:pPr>
            <a:r>
              <a:rPr lang="en-US" sz="3600" u="sng" dirty="0"/>
              <a:t>Enforcement Tools</a:t>
            </a:r>
            <a:endParaRPr lang="en-US" sz="3600" dirty="0"/>
          </a:p>
        </p:txBody>
      </p:sp>
      <p:sp>
        <p:nvSpPr>
          <p:cNvPr id="13" name="Rectangle 3"/>
          <p:cNvSpPr>
            <a:spLocks noGrp="1" noChangeArrowheads="1"/>
          </p:cNvSpPr>
          <p:nvPr>
            <p:ph sz="half" idx="1"/>
          </p:nvPr>
        </p:nvSpPr>
        <p:spPr>
          <a:xfrm>
            <a:off x="368912" y="4769229"/>
            <a:ext cx="4273062" cy="120752"/>
          </a:xfrm>
        </p:spPr>
        <p:txBody>
          <a:bodyPr>
            <a:noAutofit/>
          </a:bodyPr>
          <a:lstStyle/>
          <a:p>
            <a:pPr>
              <a:defRPr/>
            </a:pPr>
            <a:r>
              <a:rPr lang="en-US" sz="2000" dirty="0">
                <a:solidFill>
                  <a:schemeClr val="tx1"/>
                </a:solidFill>
              </a:rPr>
              <a:t>Enforcement tools support implementation of NPDES permit limits and the underlying WQS.</a:t>
            </a:r>
          </a:p>
          <a:p>
            <a:pPr lvl="1">
              <a:defRPr/>
            </a:pPr>
            <a:r>
              <a:rPr lang="en-US" sz="2000" dirty="0">
                <a:solidFill>
                  <a:schemeClr val="tx1"/>
                </a:solidFill>
              </a:rPr>
              <a:t>For example, administrative orders and civil judicial consent decrees contain enforceable corrective actions and deadlines to return to compliance.</a:t>
            </a:r>
          </a:p>
          <a:p>
            <a:pPr eaLnBrk="1" hangingPunct="1">
              <a:defRPr/>
            </a:pPr>
            <a:endParaRPr lang="en-US" dirty="0"/>
          </a:p>
        </p:txBody>
      </p:sp>
      <p:pic>
        <p:nvPicPr>
          <p:cNvPr id="5" name="Content Placeholder 4" descr="WQS schematic.  Enforcement tools play a role in implementation but are a part of the enforcement realm, not a part of the WQS or NPDES programs"/>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9190" b="41188"/>
          <a:stretch/>
        </p:blipFill>
        <p:spPr>
          <a:xfrm>
            <a:off x="4641974" y="3255179"/>
            <a:ext cx="6952150" cy="2680458"/>
          </a:xfrm>
        </p:spPr>
      </p:pic>
      <p:sp>
        <p:nvSpPr>
          <p:cNvPr id="2" name="Footer Placeholder 1">
            <a:extLst>
              <a:ext uri="{FF2B5EF4-FFF2-40B4-BE49-F238E27FC236}">
                <a16:creationId xmlns:a16="http://schemas.microsoft.com/office/drawing/2014/main" id="{09C4FD25-E9F7-4B09-8135-0B856EBE556C}"/>
              </a:ext>
            </a:extLst>
          </p:cNvPr>
          <p:cNvSpPr>
            <a:spLocks noGrp="1"/>
          </p:cNvSpPr>
          <p:nvPr>
            <p:ph type="ftr" sz="quarter" idx="11"/>
          </p:nvPr>
        </p:nvSpPr>
        <p:spPr/>
        <p:txBody>
          <a:bodyPr/>
          <a:lstStyle/>
          <a:p>
            <a:r>
              <a:rPr lang="en-US" dirty="0" err="1"/>
              <a:t>february</a:t>
            </a:r>
            <a:r>
              <a:rPr lang="en-US" dirty="0"/>
              <a:t> 2020</a:t>
            </a:r>
          </a:p>
        </p:txBody>
      </p:sp>
      <p:sp>
        <p:nvSpPr>
          <p:cNvPr id="3" name="TextBox 2">
            <a:extLst>
              <a:ext uri="{FF2B5EF4-FFF2-40B4-BE49-F238E27FC236}">
                <a16:creationId xmlns:a16="http://schemas.microsoft.com/office/drawing/2014/main" id="{A0C95B4A-433B-4821-B577-A358D169D7B8}"/>
              </a:ext>
            </a:extLst>
          </p:cNvPr>
          <p:cNvSpPr txBox="1"/>
          <p:nvPr/>
        </p:nvSpPr>
        <p:spPr>
          <a:xfrm>
            <a:off x="2822330" y="2218991"/>
            <a:ext cx="7411915" cy="446276"/>
          </a:xfrm>
          <a:prstGeom prst="rect">
            <a:avLst/>
          </a:prstGeom>
          <a:noFill/>
        </p:spPr>
        <p:txBody>
          <a:bodyPr wrap="square" rtlCol="0">
            <a:spAutoFit/>
          </a:bodyPr>
          <a:lstStyle/>
          <a:p>
            <a:r>
              <a:rPr lang="en-US" sz="2300" dirty="0">
                <a:cs typeface="Arial" pitchFamily="34" charset="0"/>
              </a:rPr>
              <a:t> Requirements outside of WQS to take specific actions</a:t>
            </a:r>
            <a:r>
              <a:rPr lang="en-US" dirty="0">
                <a:cs typeface="Arial" pitchFamily="34" charset="0"/>
              </a:rPr>
              <a:t>.</a:t>
            </a:r>
            <a:endParaRPr lang="en-US" dirty="0"/>
          </a:p>
        </p:txBody>
      </p:sp>
      <p:sp>
        <p:nvSpPr>
          <p:cNvPr id="6" name="Slide Number Placeholder 5">
            <a:extLst>
              <a:ext uri="{FF2B5EF4-FFF2-40B4-BE49-F238E27FC236}">
                <a16:creationId xmlns:a16="http://schemas.microsoft.com/office/drawing/2014/main" id="{BC8FAEFE-2E48-40ED-A50A-529A312C31AF}"/>
              </a:ext>
            </a:extLst>
          </p:cNvPr>
          <p:cNvSpPr>
            <a:spLocks noGrp="1"/>
          </p:cNvSpPr>
          <p:nvPr>
            <p:ph type="sldNum" sz="quarter" idx="12"/>
          </p:nvPr>
        </p:nvSpPr>
        <p:spPr/>
        <p:txBody>
          <a:bodyPr/>
          <a:lstStyle/>
          <a:p>
            <a:fld id="{D57F1E4F-1CFF-5643-939E-217C01CDF565}" type="slidenum">
              <a:rPr lang="en-US" smtClean="0"/>
              <a:pPr/>
              <a:t>72</a:t>
            </a:fld>
            <a:endParaRPr lang="en-US" dirty="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Grants</a:t>
            </a:r>
          </a:p>
        </p:txBody>
      </p:sp>
      <p:sp>
        <p:nvSpPr>
          <p:cNvPr id="3" name="Content Placeholder 2"/>
          <p:cNvSpPr>
            <a:spLocks noGrp="1"/>
          </p:cNvSpPr>
          <p:nvPr>
            <p:ph idx="1"/>
          </p:nvPr>
        </p:nvSpPr>
        <p:spPr>
          <a:xfrm>
            <a:off x="581192" y="1891738"/>
            <a:ext cx="11029615" cy="3678303"/>
          </a:xfrm>
        </p:spPr>
        <p:txBody>
          <a:bodyPr>
            <a:normAutofit/>
          </a:bodyPr>
          <a:lstStyle/>
          <a:p>
            <a:r>
              <a:rPr lang="en-US" sz="2800" b="1" dirty="0"/>
              <a:t>CWA Section 106 program</a:t>
            </a:r>
            <a:r>
              <a:rPr lang="en-US" sz="2800" dirty="0"/>
              <a:t>: for developing, maintaining, and expanding water quality programs. These programs are designed to control, prevent, and eliminate water pollution as well as to educate tribal members and the general public.</a:t>
            </a:r>
          </a:p>
          <a:p>
            <a:r>
              <a:rPr lang="en-US" sz="2800" b="1" dirty="0"/>
              <a:t>CWA Section 319 program</a:t>
            </a:r>
            <a:r>
              <a:rPr lang="en-US" sz="2800" dirty="0"/>
              <a:t>: grants and technical assistance to support tribal environmental programs in assessing and managing their nonpoint source pollution problems and threats.</a:t>
            </a:r>
          </a:p>
        </p:txBody>
      </p:sp>
      <p:sp>
        <p:nvSpPr>
          <p:cNvPr id="5" name="Footer Placeholder 3">
            <a:extLst>
              <a:ext uri="{FF2B5EF4-FFF2-40B4-BE49-F238E27FC236}">
                <a16:creationId xmlns:a16="http://schemas.microsoft.com/office/drawing/2014/main" id="{142EF7BD-354F-444C-BCCC-EBD3EE68B0D4}"/>
              </a:ext>
            </a:extLst>
          </p:cNvPr>
          <p:cNvSpPr>
            <a:spLocks noGrp="1"/>
          </p:cNvSpPr>
          <p:nvPr>
            <p:ph type="ftr" sz="quarter" idx="11"/>
          </p:nvPr>
        </p:nvSpPr>
        <p:spPr>
          <a:xfrm>
            <a:off x="581192" y="6492875"/>
            <a:ext cx="6917210" cy="365125"/>
          </a:xfrm>
        </p:spPr>
        <p:txBody>
          <a:bodyPr/>
          <a:lstStyle/>
          <a:p>
            <a:r>
              <a:rPr lang="en-US" dirty="0" err="1"/>
              <a:t>february</a:t>
            </a:r>
            <a:r>
              <a:rPr lang="en-US" dirty="0"/>
              <a:t> 2020</a:t>
            </a:r>
          </a:p>
        </p:txBody>
      </p:sp>
      <p:sp>
        <p:nvSpPr>
          <p:cNvPr id="6" name="Slide Number Placeholder 5">
            <a:extLst>
              <a:ext uri="{FF2B5EF4-FFF2-40B4-BE49-F238E27FC236}">
                <a16:creationId xmlns:a16="http://schemas.microsoft.com/office/drawing/2014/main" id="{DFC64B76-CD61-45E5-9ECE-AF14B83579B3}"/>
              </a:ext>
            </a:extLst>
          </p:cNvPr>
          <p:cNvSpPr>
            <a:spLocks noGrp="1"/>
          </p:cNvSpPr>
          <p:nvPr>
            <p:ph type="sldNum" sz="quarter" idx="12"/>
          </p:nvPr>
        </p:nvSpPr>
        <p:spPr/>
        <p:txBody>
          <a:bodyPr/>
          <a:lstStyle/>
          <a:p>
            <a:fld id="{D57F1E4F-1CFF-5643-939E-217C01CDF565}" type="slidenum">
              <a:rPr lang="en-US" smtClean="0"/>
              <a:pPr/>
              <a:t>73</a:t>
            </a:fld>
            <a:endParaRPr lang="en-US" dirty="0"/>
          </a:p>
        </p:txBody>
      </p:sp>
    </p:spTree>
    <p:extLst>
      <p:ext uri="{BB962C8B-B14F-4D97-AF65-F5344CB8AC3E}">
        <p14:creationId xmlns:p14="http://schemas.microsoft.com/office/powerpoint/2010/main" val="36352368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2438400" y="685800"/>
            <a:ext cx="7772400" cy="838200"/>
          </a:xfrm>
        </p:spPr>
        <p:txBody>
          <a:bodyPr>
            <a:normAutofit/>
          </a:bodyPr>
          <a:lstStyle/>
          <a:p>
            <a:pPr eaLnBrk="1" hangingPunct="1"/>
            <a:r>
              <a:rPr lang="en-US" sz="3600"/>
              <a:t>Water </a:t>
            </a:r>
            <a:r>
              <a:rPr lang="en-US" sz="3600" dirty="0"/>
              <a:t>Quality Based Approach</a:t>
            </a:r>
          </a:p>
        </p:txBody>
      </p:sp>
      <p:sp>
        <p:nvSpPr>
          <p:cNvPr id="2" name="Footer Placeholder 1">
            <a:extLst>
              <a:ext uri="{FF2B5EF4-FFF2-40B4-BE49-F238E27FC236}">
                <a16:creationId xmlns:a16="http://schemas.microsoft.com/office/drawing/2014/main" id="{FC673B37-A330-4C6A-B1DA-5EF23310D8B2}"/>
              </a:ext>
            </a:extLst>
          </p:cNvPr>
          <p:cNvSpPr>
            <a:spLocks noGrp="1"/>
          </p:cNvSpPr>
          <p:nvPr>
            <p:ph type="ftr" sz="quarter" idx="11"/>
          </p:nvPr>
        </p:nvSpPr>
        <p:spPr/>
        <p:txBody>
          <a:bodyPr/>
          <a:lstStyle/>
          <a:p>
            <a:r>
              <a:rPr lang="en-US" dirty="0" err="1"/>
              <a:t>february</a:t>
            </a:r>
            <a:r>
              <a:rPr lang="en-US" dirty="0"/>
              <a:t> 2020</a:t>
            </a:r>
          </a:p>
        </p:txBody>
      </p:sp>
      <p:pic>
        <p:nvPicPr>
          <p:cNvPr id="17" name="Picture 4" descr="Diagram with WQS at the center, and the different Clean Water Act Implementation programs radiating out from it."/>
          <p:cNvPicPr>
            <a:picLocks noChangeAspect="1" noChangeArrowheads="1"/>
          </p:cNvPicPr>
          <p:nvPr/>
        </p:nvPicPr>
        <p:blipFill rotWithShape="1">
          <a:blip r:embed="rId3" cstate="print"/>
          <a:srcRect t="2899"/>
          <a:stretch/>
        </p:blipFill>
        <p:spPr bwMode="auto">
          <a:xfrm>
            <a:off x="3365156" y="1964986"/>
            <a:ext cx="5257800" cy="4893013"/>
          </a:xfrm>
          <a:prstGeom prst="rect">
            <a:avLst/>
          </a:prstGeom>
          <a:noFill/>
        </p:spPr>
      </p:pic>
      <p:sp>
        <p:nvSpPr>
          <p:cNvPr id="3" name="Slide Number Placeholder 2">
            <a:extLst>
              <a:ext uri="{FF2B5EF4-FFF2-40B4-BE49-F238E27FC236}">
                <a16:creationId xmlns:a16="http://schemas.microsoft.com/office/drawing/2014/main" id="{8CA6C12E-8725-400F-8411-FE4EE08C60DE}"/>
              </a:ext>
            </a:extLst>
          </p:cNvPr>
          <p:cNvSpPr>
            <a:spLocks noGrp="1"/>
          </p:cNvSpPr>
          <p:nvPr>
            <p:ph type="sldNum" sz="quarter" idx="12"/>
          </p:nvPr>
        </p:nvSpPr>
        <p:spPr/>
        <p:txBody>
          <a:bodyPr/>
          <a:lstStyle/>
          <a:p>
            <a:fld id="{D57F1E4F-1CFF-5643-939E-217C01CDF565}" type="slidenum">
              <a:rPr lang="en-US" smtClean="0"/>
              <a:pPr/>
              <a:t>74</a:t>
            </a:fld>
            <a:endParaRPr lang="en-US" dirty="0"/>
          </a:p>
        </p:txBody>
      </p:sp>
    </p:spTree>
    <p:extLst>
      <p:ext uri="{BB962C8B-B14F-4D97-AF65-F5344CB8AC3E}">
        <p14:creationId xmlns:p14="http://schemas.microsoft.com/office/powerpoint/2010/main" val="37783746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5C22-268F-468F-A718-E3141CD7625E}"/>
              </a:ext>
            </a:extLst>
          </p:cNvPr>
          <p:cNvSpPr>
            <a:spLocks noGrp="1"/>
          </p:cNvSpPr>
          <p:nvPr>
            <p:ph type="title"/>
          </p:nvPr>
        </p:nvSpPr>
        <p:spPr/>
        <p:txBody>
          <a:bodyPr>
            <a:normAutofit/>
          </a:bodyPr>
          <a:lstStyle/>
          <a:p>
            <a:r>
              <a:rPr lang="en-US" sz="4000" dirty="0"/>
              <a:t>Thank you!	</a:t>
            </a:r>
          </a:p>
        </p:txBody>
      </p:sp>
      <p:sp>
        <p:nvSpPr>
          <p:cNvPr id="3" name="Content Placeholder 2">
            <a:extLst>
              <a:ext uri="{FF2B5EF4-FFF2-40B4-BE49-F238E27FC236}">
                <a16:creationId xmlns:a16="http://schemas.microsoft.com/office/drawing/2014/main" id="{0E099479-2159-48A8-9E77-C8C934500F63}"/>
              </a:ext>
            </a:extLst>
          </p:cNvPr>
          <p:cNvSpPr>
            <a:spLocks noGrp="1"/>
          </p:cNvSpPr>
          <p:nvPr>
            <p:ph idx="1"/>
          </p:nvPr>
        </p:nvSpPr>
        <p:spPr/>
        <p:txBody>
          <a:bodyPr/>
          <a:lstStyle/>
          <a:p>
            <a:r>
              <a:rPr lang="en-US" sz="4000" dirty="0"/>
              <a:t>Questions?</a:t>
            </a:r>
          </a:p>
        </p:txBody>
      </p:sp>
      <p:sp>
        <p:nvSpPr>
          <p:cNvPr id="5" name="Footer Placeholder 4">
            <a:extLst>
              <a:ext uri="{FF2B5EF4-FFF2-40B4-BE49-F238E27FC236}">
                <a16:creationId xmlns:a16="http://schemas.microsoft.com/office/drawing/2014/main" id="{086D7A58-D2B8-45BC-9DED-1367A1682EC0}"/>
              </a:ext>
            </a:extLst>
          </p:cNvPr>
          <p:cNvSpPr>
            <a:spLocks noGrp="1"/>
          </p:cNvSpPr>
          <p:nvPr>
            <p:ph type="ftr" sz="quarter" idx="11"/>
          </p:nvPr>
        </p:nvSpPr>
        <p:spPr/>
        <p:txBody>
          <a:bodyPr/>
          <a:lstStyle/>
          <a:p>
            <a:r>
              <a:rPr lang="en-US" dirty="0" err="1"/>
              <a:t>february</a:t>
            </a:r>
            <a:r>
              <a:rPr lang="en-US" dirty="0"/>
              <a:t> 2020</a:t>
            </a:r>
          </a:p>
        </p:txBody>
      </p:sp>
      <p:sp>
        <p:nvSpPr>
          <p:cNvPr id="6" name="Slide Number Placeholder 5">
            <a:extLst>
              <a:ext uri="{FF2B5EF4-FFF2-40B4-BE49-F238E27FC236}">
                <a16:creationId xmlns:a16="http://schemas.microsoft.com/office/drawing/2014/main" id="{5D90E092-D75B-4EF8-9AB0-CFE9013DF009}"/>
              </a:ext>
            </a:extLst>
          </p:cNvPr>
          <p:cNvSpPr>
            <a:spLocks noGrp="1"/>
          </p:cNvSpPr>
          <p:nvPr>
            <p:ph type="sldNum" sz="quarter" idx="12"/>
          </p:nvPr>
        </p:nvSpPr>
        <p:spPr/>
        <p:txBody>
          <a:bodyPr/>
          <a:lstStyle/>
          <a:p>
            <a:fld id="{D57F1E4F-1CFF-5643-939E-217C01CDF565}" type="slidenum">
              <a:rPr lang="en-US" smtClean="0"/>
              <a:pPr/>
              <a:t>75</a:t>
            </a:fld>
            <a:endParaRPr lang="en-US" dirty="0"/>
          </a:p>
        </p:txBody>
      </p:sp>
    </p:spTree>
    <p:extLst>
      <p:ext uri="{BB962C8B-B14F-4D97-AF65-F5344CB8AC3E}">
        <p14:creationId xmlns:p14="http://schemas.microsoft.com/office/powerpoint/2010/main" val="17720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77335" y="884832"/>
            <a:ext cx="10650442" cy="990600"/>
          </a:xfrm>
        </p:spPr>
        <p:txBody>
          <a:bodyPr>
            <a:normAutofit fontScale="90000"/>
          </a:bodyPr>
          <a:lstStyle/>
          <a:p>
            <a:r>
              <a:rPr lang="en-US" sz="4400" dirty="0"/>
              <a:t>Why does the Clean Water Act matter?</a:t>
            </a:r>
            <a:br>
              <a:rPr lang="en-US" dirty="0"/>
            </a:br>
            <a:endParaRPr lang="en-US" dirty="0"/>
          </a:p>
        </p:txBody>
      </p:sp>
      <p:pic>
        <p:nvPicPr>
          <p:cNvPr id="11267" name="Picture 2" descr="Cuyahoga river in 1969, covered in flames and smoke. Followed by Cuyahoga river redeveloped waterfront area, without fire or debri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7998" y="1875432"/>
            <a:ext cx="6914452" cy="3457226"/>
          </a:xfrm>
          <a:noFill/>
        </p:spPr>
      </p:pic>
      <p:sp>
        <p:nvSpPr>
          <p:cNvPr id="2" name="Footer Placeholder 1">
            <a:extLst>
              <a:ext uri="{FF2B5EF4-FFF2-40B4-BE49-F238E27FC236}">
                <a16:creationId xmlns:a16="http://schemas.microsoft.com/office/drawing/2014/main" id="{7D757EB5-B52A-4FDD-9A25-AAFBE2098C62}"/>
              </a:ext>
            </a:extLst>
          </p:cNvPr>
          <p:cNvSpPr>
            <a:spLocks noGrp="1"/>
          </p:cNvSpPr>
          <p:nvPr>
            <p:ph type="ftr" sz="quarter" idx="11"/>
          </p:nvPr>
        </p:nvSpPr>
        <p:spPr>
          <a:xfrm>
            <a:off x="222441" y="6384056"/>
            <a:ext cx="6917210" cy="365125"/>
          </a:xfrm>
        </p:spPr>
        <p:txBody>
          <a:bodyPr/>
          <a:lstStyle/>
          <a:p>
            <a:r>
              <a:rPr lang="en-US" dirty="0" err="1"/>
              <a:t>february</a:t>
            </a:r>
            <a:r>
              <a:rPr lang="en-US" dirty="0"/>
              <a:t> 2020</a:t>
            </a:r>
          </a:p>
        </p:txBody>
      </p:sp>
      <p:sp>
        <p:nvSpPr>
          <p:cNvPr id="6" name="TextBox 5"/>
          <p:cNvSpPr txBox="1"/>
          <p:nvPr/>
        </p:nvSpPr>
        <p:spPr>
          <a:xfrm>
            <a:off x="1283677" y="5786952"/>
            <a:ext cx="9944100" cy="707886"/>
          </a:xfrm>
          <a:prstGeom prst="rect">
            <a:avLst/>
          </a:prstGeom>
          <a:noFill/>
        </p:spPr>
        <p:txBody>
          <a:bodyPr wrap="square" rtlCol="0">
            <a:spAutoFit/>
          </a:bodyPr>
          <a:lstStyle/>
          <a:p>
            <a:pPr algn="ctr"/>
            <a:r>
              <a:rPr lang="en-US" sz="2000" kern="0" dirty="0"/>
              <a:t>Cuyahoga River water quality improvements in recent years reflect the effects of requirements of the CWA 1972 amendments.</a:t>
            </a:r>
            <a:endParaRPr lang="en-US" sz="2000" dirty="0"/>
          </a:p>
        </p:txBody>
      </p:sp>
      <p:sp>
        <p:nvSpPr>
          <p:cNvPr id="4" name="TextBox 11"/>
          <p:cNvSpPr txBox="1">
            <a:spLocks noChangeArrowheads="1"/>
          </p:cNvSpPr>
          <p:nvPr/>
        </p:nvSpPr>
        <p:spPr bwMode="auto">
          <a:xfrm>
            <a:off x="3681046" y="5375139"/>
            <a:ext cx="145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000000"/>
                </a:solidFill>
              </a:rPr>
              <a:t>Ca. 1960s</a:t>
            </a:r>
          </a:p>
        </p:txBody>
      </p:sp>
      <p:sp>
        <p:nvSpPr>
          <p:cNvPr id="5" name="TextBox 11"/>
          <p:cNvSpPr txBox="1">
            <a:spLocks noChangeArrowheads="1"/>
          </p:cNvSpPr>
          <p:nvPr/>
        </p:nvSpPr>
        <p:spPr bwMode="auto">
          <a:xfrm>
            <a:off x="7221415" y="5396380"/>
            <a:ext cx="1453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000000"/>
                </a:solidFill>
              </a:rPr>
              <a:t>present day</a:t>
            </a:r>
          </a:p>
        </p:txBody>
      </p:sp>
      <p:sp>
        <p:nvSpPr>
          <p:cNvPr id="3" name="Slide Number Placeholder 2">
            <a:extLst>
              <a:ext uri="{FF2B5EF4-FFF2-40B4-BE49-F238E27FC236}">
                <a16:creationId xmlns:a16="http://schemas.microsoft.com/office/drawing/2014/main" id="{8DFF4E37-E21E-448D-9E0B-B9C55C730920}"/>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141791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8488-8366-4194-A5A9-6B2B962B7BDC}"/>
              </a:ext>
            </a:extLst>
          </p:cNvPr>
          <p:cNvSpPr>
            <a:spLocks noGrp="1"/>
          </p:cNvSpPr>
          <p:nvPr>
            <p:ph type="title"/>
          </p:nvPr>
        </p:nvSpPr>
        <p:spPr/>
        <p:txBody>
          <a:bodyPr/>
          <a:lstStyle/>
          <a:p>
            <a:r>
              <a:rPr lang="en-US" dirty="0"/>
              <a:t>Laws, Regulations and Guidance Related to </a:t>
            </a:r>
            <a:r>
              <a:rPr lang="en-US" dirty="0" err="1"/>
              <a:t>cwa</a:t>
            </a:r>
            <a:r>
              <a:rPr lang="en-US" dirty="0"/>
              <a:t> Water Quality Standards</a:t>
            </a:r>
          </a:p>
        </p:txBody>
      </p:sp>
      <p:sp>
        <p:nvSpPr>
          <p:cNvPr id="3" name="Footer Placeholder 2">
            <a:extLst>
              <a:ext uri="{FF2B5EF4-FFF2-40B4-BE49-F238E27FC236}">
                <a16:creationId xmlns:a16="http://schemas.microsoft.com/office/drawing/2014/main" id="{4E9D4953-537A-4FE8-A54C-4A4A13CD6A2B}"/>
              </a:ext>
            </a:extLst>
          </p:cNvPr>
          <p:cNvSpPr>
            <a:spLocks noGrp="1"/>
          </p:cNvSpPr>
          <p:nvPr>
            <p:ph type="ftr" sz="quarter" idx="11"/>
          </p:nvPr>
        </p:nvSpPr>
        <p:spPr/>
        <p:txBody>
          <a:bodyPr/>
          <a:lstStyle/>
          <a:p>
            <a:r>
              <a:rPr lang="en-US" dirty="0" err="1"/>
              <a:t>february</a:t>
            </a:r>
            <a:r>
              <a:rPr lang="en-US" dirty="0"/>
              <a:t> 2020</a:t>
            </a:r>
          </a:p>
        </p:txBody>
      </p:sp>
      <p:sp>
        <p:nvSpPr>
          <p:cNvPr id="4" name="Slide Number Placeholder 3">
            <a:extLst>
              <a:ext uri="{FF2B5EF4-FFF2-40B4-BE49-F238E27FC236}">
                <a16:creationId xmlns:a16="http://schemas.microsoft.com/office/drawing/2014/main" id="{68ED53E1-519D-4E79-B0E5-E1BBD5DEC861}"/>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68250781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mso-contentType ?>
<FormTemplates xmlns="http://schemas.microsoft.com/sharepoint/v3/contenttype/forms">
  <Display>DocumentLibraryForm</Display>
  <Edit>DocumentLibraryForm</Edit>
  <New>DocumentLibraryForm</New>
</FormTemplates>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ct:contentTypeSchema xmlns:ct="http://schemas.microsoft.com/office/2006/metadata/contentType" xmlns:ma="http://schemas.microsoft.com/office/2006/metadata/properties/metaAttributes" ct:_="" ma:_="" ma:contentTypeName="Document" ma:contentTypeID="0x0101000B83ACF31DB80748B7453B9FACF981BC" ma:contentTypeVersion="13" ma:contentTypeDescription="Create a new document." ma:contentTypeScope="" ma:versionID="ef06208ddc01b70306deeb32cc571ad0">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1ad0269c-2511-4159-98ac-392385d4262d" xmlns:ns6="a7db1446-cb89-4ded-bc17-cae444e6e5df" targetNamespace="http://schemas.microsoft.com/office/2006/metadata/properties" ma:root="true" ma:fieldsID="ae226d3759cabbe9c734a8fddf4a1263" ns1:_="" ns2:_="" ns3:_="" ns4:_="" ns5:_="" ns6:_="">
    <xsd:import namespace="http://schemas.microsoft.com/sharepoint/v3"/>
    <xsd:import namespace="4ffa91fb-a0ff-4ac5-b2db-65c790d184a4"/>
    <xsd:import namespace="http://schemas.microsoft.com/sharepoint.v3"/>
    <xsd:import namespace="http://schemas.microsoft.com/sharepoint/v3/fields"/>
    <xsd:import namespace="1ad0269c-2511-4159-98ac-392385d4262d"/>
    <xsd:import namespace="a7db1446-cb89-4ded-bc17-cae444e6e5df"/>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element ref="ns6:MediaServiceMetadata" minOccurs="0"/>
                <xsd:element ref="ns6:MediaServiceFastMetadata" minOccurs="0"/>
                <xsd:element ref="ns6:MediaServiceDateTaken" minOccurs="0"/>
                <xsd:element ref="ns6:MediaServiceEventHashCode" minOccurs="0"/>
                <xsd:element ref="ns6:MediaServiceGenerationTime" minOccurs="0"/>
                <xsd:element ref="ns6:MediaServiceAutoTags" minOccurs="0"/>
                <xsd:element ref="ns6: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8c9e5fc3-0796-456f-a58e-d4ef9f2e0eb8}" ma:internalName="TaxCatchAllLabel" ma:readOnly="true" ma:showField="CatchAllDataLabel" ma:web="1ad0269c-2511-4159-98ac-392385d4262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8c9e5fc3-0796-456f-a58e-d4ef9f2e0eb8}" ma:internalName="TaxCatchAll" ma:showField="CatchAllData" ma:web="1ad0269c-2511-4159-98ac-392385d4262d">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d0269c-2511-4159-98ac-392385d4262d"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db1446-cb89-4ded-bc17-cae444e6e5df"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3" nillable="true" ma:displayName="MediaServiceDateTaken" ma:description="" ma:hidden="true" ma:internalName="MediaServiceDateTaken"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AutoTags" ma:index="36" nillable="true" ma:displayName="Tags" ma:internalName="MediaServiceAutoTags"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7.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2018-10-24T15:53:33+00:00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SharedWithUsers xmlns="1ad0269c-2511-4159-98ac-392385d4262d">
      <UserInfo>
        <DisplayName>Goss, Heather</DisplayName>
        <AccountId>543</AccountId>
        <AccountType/>
      </UserInfo>
      <UserInfo>
        <DisplayName>Vlcan, Manjali</DisplayName>
        <AccountId>1492</AccountId>
        <AccountType/>
      </UserInfo>
      <UserInfo>
        <DisplayName>Khoury, Samar</DisplayName>
        <AccountId>8114</AccountId>
        <AccountType/>
      </UserInfo>
      <UserInfo>
        <DisplayName>Kesler, Karen</DisplayName>
        <AccountId>4874</AccountId>
        <AccountType/>
      </UserInfo>
      <UserInfo>
        <DisplayName>Barash, Shari</DisplayName>
        <AccountId>443</AccountId>
        <AccountType/>
      </UserInfo>
      <UserInfo>
        <DisplayName>Dreyfus, Melissa G.</DisplayName>
        <AccountId>5402</AccountId>
        <AccountType/>
      </UserInfo>
    </SharedWithUsers>
    <e3f09c3df709400db2417a7161762d62 xmlns="4ffa91fb-a0ff-4ac5-b2db-65c790d184a4">
      <Terms xmlns="http://schemas.microsoft.com/office/infopath/2007/PartnerControls"/>
    </e3f09c3df709400db2417a7161762d62>
  </documentManagement>
</p:properties>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mso-contentType ?>
<SharedContentType xmlns="Microsoft.SharePoint.Taxonomy.ContentTypeSync" SourceId="29f62856-1543-49d4-a736-4569d363f533" ContentTypeId="0x0101" PreviousValue="false"/>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7545497-6135-4B64-A74E-43FD3AABD84B}">
  <ds:schemaRefs>
    <ds:schemaRef ds:uri="ESRI.ArcGIS.Mapping.OfficeIntegration.PowerPointInfo"/>
  </ds:schemaRefs>
</ds:datastoreItem>
</file>

<file path=customXml/itemProps10.xml><?xml version="1.0" encoding="utf-8"?>
<ds:datastoreItem xmlns:ds="http://schemas.openxmlformats.org/officeDocument/2006/customXml" ds:itemID="{997AD491-BBDA-40A9-80ED-B5A33F51CC06}">
  <ds:schemaRefs>
    <ds:schemaRef ds:uri="ESRI.ArcGIS.Mapping.OfficeIntegration.PowerPointInfo"/>
  </ds:schemaRefs>
</ds:datastoreItem>
</file>

<file path=customXml/itemProps11.xml><?xml version="1.0" encoding="utf-8"?>
<ds:datastoreItem xmlns:ds="http://schemas.openxmlformats.org/officeDocument/2006/customXml" ds:itemID="{9BB85D59-D68B-40D9-B885-51ABA30104FF}">
  <ds:schemaRefs>
    <ds:schemaRef ds:uri="ESRI.ArcGIS.Mapping.OfficeIntegration.PowerPointInfo"/>
  </ds:schemaRefs>
</ds:datastoreItem>
</file>

<file path=customXml/itemProps12.xml><?xml version="1.0" encoding="utf-8"?>
<ds:datastoreItem xmlns:ds="http://schemas.openxmlformats.org/officeDocument/2006/customXml" ds:itemID="{7A3A0301-7BDE-4F07-A0FC-311F05137711}">
  <ds:schemaRefs>
    <ds:schemaRef ds:uri="ESRI.ArcGIS.Mapping.OfficeIntegration.PowerPointInfo"/>
  </ds:schemaRefs>
</ds:datastoreItem>
</file>

<file path=customXml/itemProps13.xml><?xml version="1.0" encoding="utf-8"?>
<ds:datastoreItem xmlns:ds="http://schemas.openxmlformats.org/officeDocument/2006/customXml" ds:itemID="{DA10C90A-F188-47F7-A9A9-970031402B3C}">
  <ds:schemaRefs>
    <ds:schemaRef ds:uri="ESRI.ArcGIS.Mapping.OfficeIntegration.PowerPointInfo"/>
  </ds:schemaRefs>
</ds:datastoreItem>
</file>

<file path=customXml/itemProps14.xml><?xml version="1.0" encoding="utf-8"?>
<ds:datastoreItem xmlns:ds="http://schemas.openxmlformats.org/officeDocument/2006/customXml" ds:itemID="{4E9739E9-FE3C-4B5C-9CFA-CD223A937B19}">
  <ds:schemaRefs>
    <ds:schemaRef ds:uri="ESRI.ArcGIS.Mapping.OfficeIntegration.PowerPointInfo"/>
  </ds:schemaRefs>
</ds:datastoreItem>
</file>

<file path=customXml/itemProps15.xml><?xml version="1.0" encoding="utf-8"?>
<ds:datastoreItem xmlns:ds="http://schemas.openxmlformats.org/officeDocument/2006/customXml" ds:itemID="{AA51E51F-6166-4F0E-9088-1743B5DD188F}">
  <ds:schemaRefs>
    <ds:schemaRef ds:uri="ESRI.ArcGIS.Mapping.OfficeIntegration.PowerPointInfo"/>
  </ds:schemaRefs>
</ds:datastoreItem>
</file>

<file path=customXml/itemProps16.xml><?xml version="1.0" encoding="utf-8"?>
<ds:datastoreItem xmlns:ds="http://schemas.openxmlformats.org/officeDocument/2006/customXml" ds:itemID="{90BAAB2C-7B3E-4008-98DD-0DDA36B80915}">
  <ds:schemaRefs>
    <ds:schemaRef ds:uri="ESRI.ArcGIS.Mapping.OfficeIntegration.PowerPointInfo"/>
  </ds:schemaRefs>
</ds:datastoreItem>
</file>

<file path=customXml/itemProps17.xml><?xml version="1.0" encoding="utf-8"?>
<ds:datastoreItem xmlns:ds="http://schemas.openxmlformats.org/officeDocument/2006/customXml" ds:itemID="{D1038142-CC21-4C84-BCE7-23FE5A89E501}">
  <ds:schemaRefs>
    <ds:schemaRef ds:uri="ESRI.ArcGIS.Mapping.OfficeIntegration.PowerPointInfo"/>
  </ds:schemaRefs>
</ds:datastoreItem>
</file>

<file path=customXml/itemProps18.xml><?xml version="1.0" encoding="utf-8"?>
<ds:datastoreItem xmlns:ds="http://schemas.openxmlformats.org/officeDocument/2006/customXml" ds:itemID="{D6E1DD63-371D-4F6F-8984-2912835CA60D}">
  <ds:schemaRefs>
    <ds:schemaRef ds:uri="ESRI.ArcGIS.Mapping.OfficeIntegration.PowerPointInfo"/>
  </ds:schemaRefs>
</ds:datastoreItem>
</file>

<file path=customXml/itemProps19.xml><?xml version="1.0" encoding="utf-8"?>
<ds:datastoreItem xmlns:ds="http://schemas.openxmlformats.org/officeDocument/2006/customXml" ds:itemID="{4E496DAC-2EBC-4D25-9FEC-B1C9AA9ECA19}">
  <ds:schemaRefs>
    <ds:schemaRef ds:uri="ESRI.ArcGIS.Mapping.OfficeIntegration.PowerPointInfo"/>
  </ds:schemaRefs>
</ds:datastoreItem>
</file>

<file path=customXml/itemProps2.xml><?xml version="1.0" encoding="utf-8"?>
<ds:datastoreItem xmlns:ds="http://schemas.openxmlformats.org/officeDocument/2006/customXml" ds:itemID="{77C1B3D2-64C8-46AB-8638-5BC75891E9AF}">
  <ds:schemaRefs>
    <ds:schemaRef ds:uri="ESRI.ArcGIS.Mapping.OfficeIntegration.PowerPointInfo"/>
  </ds:schemaRefs>
</ds:datastoreItem>
</file>

<file path=customXml/itemProps20.xml><?xml version="1.0" encoding="utf-8"?>
<ds:datastoreItem xmlns:ds="http://schemas.openxmlformats.org/officeDocument/2006/customXml" ds:itemID="{101B8AB9-02E2-4517-9F44-98D4F2667520}">
  <ds:schemaRefs>
    <ds:schemaRef ds:uri="http://schemas.microsoft.com/sharepoint/v3/contenttype/forms"/>
  </ds:schemaRefs>
</ds:datastoreItem>
</file>

<file path=customXml/itemProps21.xml><?xml version="1.0" encoding="utf-8"?>
<ds:datastoreItem xmlns:ds="http://schemas.openxmlformats.org/officeDocument/2006/customXml" ds:itemID="{8815B56E-0328-4D82-B1AC-46CDE6CB41DC}">
  <ds:schemaRefs>
    <ds:schemaRef ds:uri="ESRI.ArcGIS.Mapping.OfficeIntegration.PowerPointInfo"/>
  </ds:schemaRefs>
</ds:datastoreItem>
</file>

<file path=customXml/itemProps22.xml><?xml version="1.0" encoding="utf-8"?>
<ds:datastoreItem xmlns:ds="http://schemas.openxmlformats.org/officeDocument/2006/customXml" ds:itemID="{EF321812-AB52-4C92-84BA-0DCC128F98FD}">
  <ds:schemaRefs>
    <ds:schemaRef ds:uri="ESRI.ArcGIS.Mapping.OfficeIntegration.PowerPointInfo"/>
  </ds:schemaRefs>
</ds:datastoreItem>
</file>

<file path=customXml/itemProps23.xml><?xml version="1.0" encoding="utf-8"?>
<ds:datastoreItem xmlns:ds="http://schemas.openxmlformats.org/officeDocument/2006/customXml" ds:itemID="{39C3A61E-7A54-4EEE-8E0E-5EEF08881863}">
  <ds:schemaRefs>
    <ds:schemaRef ds:uri="ESRI.ArcGIS.Mapping.OfficeIntegration.PowerPointInfo"/>
  </ds:schemaRefs>
</ds:datastoreItem>
</file>

<file path=customXml/itemProps24.xml><?xml version="1.0" encoding="utf-8"?>
<ds:datastoreItem xmlns:ds="http://schemas.openxmlformats.org/officeDocument/2006/customXml" ds:itemID="{EE6A9DC3-974D-4470-9136-99E63BABE0AC}">
  <ds:schemaRefs>
    <ds:schemaRef ds:uri="ESRI.ArcGIS.Mapping.OfficeIntegration.PowerPointInfo"/>
  </ds:schemaRefs>
</ds:datastoreItem>
</file>

<file path=customXml/itemProps25.xml><?xml version="1.0" encoding="utf-8"?>
<ds:datastoreItem xmlns:ds="http://schemas.openxmlformats.org/officeDocument/2006/customXml" ds:itemID="{62DD4742-3ED9-449E-980F-C72C64EA897C}">
  <ds:schemaRefs>
    <ds:schemaRef ds:uri="ESRI.ArcGIS.Mapping.OfficeIntegration.PowerPointInfo"/>
  </ds:schemaRefs>
</ds:datastoreItem>
</file>

<file path=customXml/itemProps26.xml><?xml version="1.0" encoding="utf-8"?>
<ds:datastoreItem xmlns:ds="http://schemas.openxmlformats.org/officeDocument/2006/customXml" ds:itemID="{DC552118-6A11-4DD7-9754-F5689AA59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1ad0269c-2511-4159-98ac-392385d4262d"/>
    <ds:schemaRef ds:uri="a7db1446-cb89-4ded-bc17-cae444e6e5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7.xml><?xml version="1.0" encoding="utf-8"?>
<ds:datastoreItem xmlns:ds="http://schemas.openxmlformats.org/officeDocument/2006/customXml" ds:itemID="{1D06D39F-FDDB-4A90-A179-F9E95CF20004}">
  <ds:schemaRefs>
    <ds:schemaRef ds:uri="http://purl.org/dc/elements/1.1/"/>
    <ds:schemaRef ds:uri="http://schemas.microsoft.com/office/2006/documentManagement/types"/>
    <ds:schemaRef ds:uri="http://schemas.openxmlformats.org/package/2006/metadata/core-properties"/>
    <ds:schemaRef ds:uri="http://schemas.microsoft.com/sharepoint/v3"/>
    <ds:schemaRef ds:uri="http://schemas.microsoft.com/office/infopath/2007/PartnerControls"/>
    <ds:schemaRef ds:uri="http://purl.org/dc/terms/"/>
    <ds:schemaRef ds:uri="4ffa91fb-a0ff-4ac5-b2db-65c790d184a4"/>
    <ds:schemaRef ds:uri="http://purl.org/dc/dcmitype/"/>
    <ds:schemaRef ds:uri="a7db1446-cb89-4ded-bc17-cae444e6e5df"/>
    <ds:schemaRef ds:uri="1ad0269c-2511-4159-98ac-392385d4262d"/>
    <ds:schemaRef ds:uri="http://schemas.microsoft.com/sharepoint/v3/fields"/>
    <ds:schemaRef ds:uri="http://schemas.microsoft.com/sharepoint.v3"/>
    <ds:schemaRef ds:uri="http://schemas.microsoft.com/office/2006/metadata/properties"/>
    <ds:schemaRef ds:uri="http://www.w3.org/XML/1998/namespace"/>
  </ds:schemaRefs>
</ds:datastoreItem>
</file>

<file path=customXml/itemProps28.xml><?xml version="1.0" encoding="utf-8"?>
<ds:datastoreItem xmlns:ds="http://schemas.openxmlformats.org/officeDocument/2006/customXml" ds:itemID="{FEE18742-D09C-4A46-9E6E-47D2DAAF1770}">
  <ds:schemaRefs>
    <ds:schemaRef ds:uri="ESRI.ArcGIS.Mapping.OfficeIntegration.PowerPointInfo"/>
  </ds:schemaRefs>
</ds:datastoreItem>
</file>

<file path=customXml/itemProps29.xml><?xml version="1.0" encoding="utf-8"?>
<ds:datastoreItem xmlns:ds="http://schemas.openxmlformats.org/officeDocument/2006/customXml" ds:itemID="{822F6B97-5974-45FF-A893-7AE1893DFABE}">
  <ds:schemaRefs>
    <ds:schemaRef ds:uri="ESRI.ArcGIS.Mapping.OfficeIntegration.PowerPointInfo"/>
  </ds:schemaRefs>
</ds:datastoreItem>
</file>

<file path=customXml/itemProps3.xml><?xml version="1.0" encoding="utf-8"?>
<ds:datastoreItem xmlns:ds="http://schemas.openxmlformats.org/officeDocument/2006/customXml" ds:itemID="{53D251A1-767E-4EC7-96D5-6F4696E56DEC}">
  <ds:schemaRefs>
    <ds:schemaRef ds:uri="ESRI.ArcGIS.Mapping.OfficeIntegration.PowerPointInfo"/>
  </ds:schemaRefs>
</ds:datastoreItem>
</file>

<file path=customXml/itemProps30.xml><?xml version="1.0" encoding="utf-8"?>
<ds:datastoreItem xmlns:ds="http://schemas.openxmlformats.org/officeDocument/2006/customXml" ds:itemID="{3AB1E660-2AFD-49FE-9A9B-2A5D319AE120}">
  <ds:schemaRefs>
    <ds:schemaRef ds:uri="ESRI.ArcGIS.Mapping.OfficeIntegration.PowerPointInfo"/>
  </ds:schemaRefs>
</ds:datastoreItem>
</file>

<file path=customXml/itemProps31.xml><?xml version="1.0" encoding="utf-8"?>
<ds:datastoreItem xmlns:ds="http://schemas.openxmlformats.org/officeDocument/2006/customXml" ds:itemID="{5242E66F-CB86-467D-AB01-66049BF0052A}">
  <ds:schemaRefs>
    <ds:schemaRef ds:uri="ESRI.ArcGIS.Mapping.OfficeIntegration.PowerPointInfo"/>
  </ds:schemaRefs>
</ds:datastoreItem>
</file>

<file path=customXml/itemProps32.xml><?xml version="1.0" encoding="utf-8"?>
<ds:datastoreItem xmlns:ds="http://schemas.openxmlformats.org/officeDocument/2006/customXml" ds:itemID="{203027F3-FCD2-4D1C-9FA3-B11FBA769458}">
  <ds:schemaRefs>
    <ds:schemaRef ds:uri="ESRI.ArcGIS.Mapping.OfficeIntegration.PowerPointInfo"/>
  </ds:schemaRefs>
</ds:datastoreItem>
</file>

<file path=customXml/itemProps33.xml><?xml version="1.0" encoding="utf-8"?>
<ds:datastoreItem xmlns:ds="http://schemas.openxmlformats.org/officeDocument/2006/customXml" ds:itemID="{2FB9C4A1-F567-435B-A76D-AD17EC5FE9F4}">
  <ds:schemaRefs>
    <ds:schemaRef ds:uri="ESRI.ArcGIS.Mapping.OfficeIntegration.PowerPointInfo"/>
  </ds:schemaRefs>
</ds:datastoreItem>
</file>

<file path=customXml/itemProps34.xml><?xml version="1.0" encoding="utf-8"?>
<ds:datastoreItem xmlns:ds="http://schemas.openxmlformats.org/officeDocument/2006/customXml" ds:itemID="{3DE86182-F079-4BB1-8A3D-6AFF0DA83108}">
  <ds:schemaRefs>
    <ds:schemaRef ds:uri="ESRI.ArcGIS.Mapping.OfficeIntegration.PowerPointInfo"/>
  </ds:schemaRefs>
</ds:datastoreItem>
</file>

<file path=customXml/itemProps35.xml><?xml version="1.0" encoding="utf-8"?>
<ds:datastoreItem xmlns:ds="http://schemas.openxmlformats.org/officeDocument/2006/customXml" ds:itemID="{C5AC3040-DCD1-4F57-BF3C-EEDE32C46EB9}">
  <ds:schemaRefs>
    <ds:schemaRef ds:uri="ESRI.ArcGIS.Mapping.OfficeIntegration.PowerPointInfo"/>
  </ds:schemaRefs>
</ds:datastoreItem>
</file>

<file path=customXml/itemProps36.xml><?xml version="1.0" encoding="utf-8"?>
<ds:datastoreItem xmlns:ds="http://schemas.openxmlformats.org/officeDocument/2006/customXml" ds:itemID="{99620C81-5F59-46BD-A1FC-41FD58B7F420}">
  <ds:schemaRefs>
    <ds:schemaRef ds:uri="ESRI.ArcGIS.Mapping.OfficeIntegration.PowerPointInfo"/>
  </ds:schemaRefs>
</ds:datastoreItem>
</file>

<file path=customXml/itemProps37.xml><?xml version="1.0" encoding="utf-8"?>
<ds:datastoreItem xmlns:ds="http://schemas.openxmlformats.org/officeDocument/2006/customXml" ds:itemID="{F0AD3706-8393-469A-B2B6-D00A5C9A495C}">
  <ds:schemaRefs>
    <ds:schemaRef ds:uri="ESRI.ArcGIS.Mapping.OfficeIntegration.PowerPointInfo"/>
  </ds:schemaRefs>
</ds:datastoreItem>
</file>

<file path=customXml/itemProps38.xml><?xml version="1.0" encoding="utf-8"?>
<ds:datastoreItem xmlns:ds="http://schemas.openxmlformats.org/officeDocument/2006/customXml" ds:itemID="{0784ECAD-8F62-4062-9732-B4B6E1386C57}">
  <ds:schemaRefs>
    <ds:schemaRef ds:uri="ESRI.ArcGIS.Mapping.OfficeIntegration.PowerPointInfo"/>
  </ds:schemaRefs>
</ds:datastoreItem>
</file>

<file path=customXml/itemProps39.xml><?xml version="1.0" encoding="utf-8"?>
<ds:datastoreItem xmlns:ds="http://schemas.openxmlformats.org/officeDocument/2006/customXml" ds:itemID="{3D303F7F-6C60-4318-BFF4-725FB4DBA3E1}">
  <ds:schemaRefs>
    <ds:schemaRef ds:uri="ESRI.ArcGIS.Mapping.OfficeIntegration.PowerPointInfo"/>
  </ds:schemaRefs>
</ds:datastoreItem>
</file>

<file path=customXml/itemProps4.xml><?xml version="1.0" encoding="utf-8"?>
<ds:datastoreItem xmlns:ds="http://schemas.openxmlformats.org/officeDocument/2006/customXml" ds:itemID="{29CE25DD-FF04-4642-97E2-6BEE947F4036}">
  <ds:schemaRefs>
    <ds:schemaRef ds:uri="ESRI.ArcGIS.Mapping.OfficeIntegration.PowerPointInfo"/>
  </ds:schemaRefs>
</ds:datastoreItem>
</file>

<file path=customXml/itemProps40.xml><?xml version="1.0" encoding="utf-8"?>
<ds:datastoreItem xmlns:ds="http://schemas.openxmlformats.org/officeDocument/2006/customXml" ds:itemID="{10F47F68-FFDA-49A8-828F-D5838D73DF66}">
  <ds:schemaRefs>
    <ds:schemaRef ds:uri="ESRI.ArcGIS.Mapping.OfficeIntegration.PowerPointInfo"/>
  </ds:schemaRefs>
</ds:datastoreItem>
</file>

<file path=customXml/itemProps41.xml><?xml version="1.0" encoding="utf-8"?>
<ds:datastoreItem xmlns:ds="http://schemas.openxmlformats.org/officeDocument/2006/customXml" ds:itemID="{5470A12C-59BD-437F-9C52-249309CA5346}">
  <ds:schemaRefs>
    <ds:schemaRef ds:uri="ESRI.ArcGIS.Mapping.OfficeIntegration.PowerPointInfo"/>
  </ds:schemaRefs>
</ds:datastoreItem>
</file>

<file path=customXml/itemProps42.xml><?xml version="1.0" encoding="utf-8"?>
<ds:datastoreItem xmlns:ds="http://schemas.openxmlformats.org/officeDocument/2006/customXml" ds:itemID="{65EA64C4-227E-496F-96B6-97F6F602CDB2}">
  <ds:schemaRefs>
    <ds:schemaRef ds:uri="Microsoft.SharePoint.Taxonomy.ContentTypeSync"/>
  </ds:schemaRefs>
</ds:datastoreItem>
</file>

<file path=customXml/itemProps43.xml><?xml version="1.0" encoding="utf-8"?>
<ds:datastoreItem xmlns:ds="http://schemas.openxmlformats.org/officeDocument/2006/customXml" ds:itemID="{BB6367A9-4F73-4A37-B3A7-520003F8AD70}">
  <ds:schemaRefs>
    <ds:schemaRef ds:uri="ESRI.ArcGIS.Mapping.OfficeIntegration.PowerPointInfo"/>
  </ds:schemaRefs>
</ds:datastoreItem>
</file>

<file path=customXml/itemProps44.xml><?xml version="1.0" encoding="utf-8"?>
<ds:datastoreItem xmlns:ds="http://schemas.openxmlformats.org/officeDocument/2006/customXml" ds:itemID="{CFA40C58-ECF4-4682-825E-5FE95F6332D9}">
  <ds:schemaRefs>
    <ds:schemaRef ds:uri="ESRI.ArcGIS.Mapping.OfficeIntegration.PowerPointInfo"/>
  </ds:schemaRefs>
</ds:datastoreItem>
</file>

<file path=customXml/itemProps45.xml><?xml version="1.0" encoding="utf-8"?>
<ds:datastoreItem xmlns:ds="http://schemas.openxmlformats.org/officeDocument/2006/customXml" ds:itemID="{DDCD893C-DCB6-4064-81BA-28B620A09603}">
  <ds:schemaRefs>
    <ds:schemaRef ds:uri="ESRI.ArcGIS.Mapping.OfficeIntegration.PowerPointInfo"/>
  </ds:schemaRefs>
</ds:datastoreItem>
</file>

<file path=customXml/itemProps46.xml><?xml version="1.0" encoding="utf-8"?>
<ds:datastoreItem xmlns:ds="http://schemas.openxmlformats.org/officeDocument/2006/customXml" ds:itemID="{489D097E-BCA0-4461-93DC-B51D87068747}">
  <ds:schemaRefs>
    <ds:schemaRef ds:uri="ESRI.ArcGIS.Mapping.OfficeIntegration.PowerPointInfo"/>
  </ds:schemaRefs>
</ds:datastoreItem>
</file>

<file path=customXml/itemProps47.xml><?xml version="1.0" encoding="utf-8"?>
<ds:datastoreItem xmlns:ds="http://schemas.openxmlformats.org/officeDocument/2006/customXml" ds:itemID="{7DBD20D6-5B1A-42D3-9190-FCBE4AAF9661}">
  <ds:schemaRefs>
    <ds:schemaRef ds:uri="ESRI.ArcGIS.Mapping.OfficeIntegration.PowerPointInfo"/>
  </ds:schemaRefs>
</ds:datastoreItem>
</file>

<file path=customXml/itemProps48.xml><?xml version="1.0" encoding="utf-8"?>
<ds:datastoreItem xmlns:ds="http://schemas.openxmlformats.org/officeDocument/2006/customXml" ds:itemID="{52E06BB2-4C21-4909-9740-4A32A6B8449F}">
  <ds:schemaRefs>
    <ds:schemaRef ds:uri="ESRI.ArcGIS.Mapping.OfficeIntegration.PowerPointInfo"/>
  </ds:schemaRefs>
</ds:datastoreItem>
</file>

<file path=customXml/itemProps49.xml><?xml version="1.0" encoding="utf-8"?>
<ds:datastoreItem xmlns:ds="http://schemas.openxmlformats.org/officeDocument/2006/customXml" ds:itemID="{3F85153B-84B0-428B-8183-29106C324262}">
  <ds:schemaRefs>
    <ds:schemaRef ds:uri="ESRI.ArcGIS.Mapping.OfficeIntegration.PowerPointInfo"/>
  </ds:schemaRefs>
</ds:datastoreItem>
</file>

<file path=customXml/itemProps5.xml><?xml version="1.0" encoding="utf-8"?>
<ds:datastoreItem xmlns:ds="http://schemas.openxmlformats.org/officeDocument/2006/customXml" ds:itemID="{061E7C29-808E-46BC-9DAA-03DDCE527AC0}">
  <ds:schemaRefs>
    <ds:schemaRef ds:uri="ESRI.ArcGIS.Mapping.OfficeIntegration.PowerPointInfo"/>
  </ds:schemaRefs>
</ds:datastoreItem>
</file>

<file path=customXml/itemProps50.xml><?xml version="1.0" encoding="utf-8"?>
<ds:datastoreItem xmlns:ds="http://schemas.openxmlformats.org/officeDocument/2006/customXml" ds:itemID="{DDECFF92-CC36-48DF-B732-28E8076DA9C7}">
  <ds:schemaRefs>
    <ds:schemaRef ds:uri="ESRI.ArcGIS.Mapping.OfficeIntegration.PowerPointInfo"/>
  </ds:schemaRefs>
</ds:datastoreItem>
</file>

<file path=customXml/itemProps51.xml><?xml version="1.0" encoding="utf-8"?>
<ds:datastoreItem xmlns:ds="http://schemas.openxmlformats.org/officeDocument/2006/customXml" ds:itemID="{20093308-6411-41BF-A3E4-A6B2DBFA1660}">
  <ds:schemaRefs>
    <ds:schemaRef ds:uri="ESRI.ArcGIS.Mapping.OfficeIntegration.PowerPointInfo"/>
  </ds:schemaRefs>
</ds:datastoreItem>
</file>

<file path=customXml/itemProps52.xml><?xml version="1.0" encoding="utf-8"?>
<ds:datastoreItem xmlns:ds="http://schemas.openxmlformats.org/officeDocument/2006/customXml" ds:itemID="{101096E4-4242-4D31-A982-4533AFCB4D85}">
  <ds:schemaRefs>
    <ds:schemaRef ds:uri="ESRI.ArcGIS.Mapping.OfficeIntegration.PowerPointInfo"/>
  </ds:schemaRefs>
</ds:datastoreItem>
</file>

<file path=customXml/itemProps53.xml><?xml version="1.0" encoding="utf-8"?>
<ds:datastoreItem xmlns:ds="http://schemas.openxmlformats.org/officeDocument/2006/customXml" ds:itemID="{0AD9891E-76B3-47A5-99DB-658895B22388}">
  <ds:schemaRefs>
    <ds:schemaRef ds:uri="ESRI.ArcGIS.Mapping.OfficeIntegration.PowerPointInfo"/>
  </ds:schemaRefs>
</ds:datastoreItem>
</file>

<file path=customXml/itemProps54.xml><?xml version="1.0" encoding="utf-8"?>
<ds:datastoreItem xmlns:ds="http://schemas.openxmlformats.org/officeDocument/2006/customXml" ds:itemID="{CFF53659-C908-414F-A384-DA9C0C77D95C}">
  <ds:schemaRefs>
    <ds:schemaRef ds:uri="ESRI.ArcGIS.Mapping.OfficeIntegration.PowerPointInfo"/>
  </ds:schemaRefs>
</ds:datastoreItem>
</file>

<file path=customXml/itemProps55.xml><?xml version="1.0" encoding="utf-8"?>
<ds:datastoreItem xmlns:ds="http://schemas.openxmlformats.org/officeDocument/2006/customXml" ds:itemID="{FB2E67EA-5A0F-4611-AD5E-23F2FF445943}">
  <ds:schemaRefs>
    <ds:schemaRef ds:uri="ESRI.ArcGIS.Mapping.OfficeIntegration.PowerPointInfo"/>
  </ds:schemaRefs>
</ds:datastoreItem>
</file>

<file path=customXml/itemProps56.xml><?xml version="1.0" encoding="utf-8"?>
<ds:datastoreItem xmlns:ds="http://schemas.openxmlformats.org/officeDocument/2006/customXml" ds:itemID="{50EFE7FA-9114-4F7B-A837-0D8C33FB55AA}">
  <ds:schemaRefs>
    <ds:schemaRef ds:uri="ESRI.ArcGIS.Mapping.OfficeIntegration.PowerPointInfo"/>
  </ds:schemaRefs>
</ds:datastoreItem>
</file>

<file path=customXml/itemProps57.xml><?xml version="1.0" encoding="utf-8"?>
<ds:datastoreItem xmlns:ds="http://schemas.openxmlformats.org/officeDocument/2006/customXml" ds:itemID="{DEFA65D4-AF03-485D-9950-95B3B4E91F92}">
  <ds:schemaRefs>
    <ds:schemaRef ds:uri="ESRI.ArcGIS.Mapping.OfficeIntegration.PowerPointInfo"/>
  </ds:schemaRefs>
</ds:datastoreItem>
</file>

<file path=customXml/itemProps6.xml><?xml version="1.0" encoding="utf-8"?>
<ds:datastoreItem xmlns:ds="http://schemas.openxmlformats.org/officeDocument/2006/customXml" ds:itemID="{B0B77B2C-D7C1-4F4A-BC7A-EFF87E332A28}">
  <ds:schemaRefs>
    <ds:schemaRef ds:uri="ESRI.ArcGIS.Mapping.OfficeIntegration.PowerPointInfo"/>
  </ds:schemaRefs>
</ds:datastoreItem>
</file>

<file path=customXml/itemProps7.xml><?xml version="1.0" encoding="utf-8"?>
<ds:datastoreItem xmlns:ds="http://schemas.openxmlformats.org/officeDocument/2006/customXml" ds:itemID="{634D2841-6DA4-4F12-B7EB-5A21DF317A3D}">
  <ds:schemaRefs>
    <ds:schemaRef ds:uri="ESRI.ArcGIS.Mapping.OfficeIntegration.PowerPointInfo"/>
  </ds:schemaRefs>
</ds:datastoreItem>
</file>

<file path=customXml/itemProps8.xml><?xml version="1.0" encoding="utf-8"?>
<ds:datastoreItem xmlns:ds="http://schemas.openxmlformats.org/officeDocument/2006/customXml" ds:itemID="{A8505D03-4AF2-4C47-A758-27CDF21A9A9B}">
  <ds:schemaRefs>
    <ds:schemaRef ds:uri="ESRI.ArcGIS.Mapping.OfficeIntegration.PowerPointInfo"/>
  </ds:schemaRefs>
</ds:datastoreItem>
</file>

<file path=customXml/itemProps9.xml><?xml version="1.0" encoding="utf-8"?>
<ds:datastoreItem xmlns:ds="http://schemas.openxmlformats.org/officeDocument/2006/customXml" ds:itemID="{35C7907D-8AF8-4083-B188-3BD1E14D411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5654</TotalTime>
  <Words>19494</Words>
  <Application>Microsoft Office PowerPoint</Application>
  <PresentationFormat>Widescreen</PresentationFormat>
  <Paragraphs>1221</Paragraphs>
  <Slides>75</Slides>
  <Notes>75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75</vt:i4>
      </vt:variant>
    </vt:vector>
  </HeadingPairs>
  <TitlesOfParts>
    <vt:vector size="87" baseType="lpstr">
      <vt:lpstr>Arial</vt:lpstr>
      <vt:lpstr>Calibri</vt:lpstr>
      <vt:lpstr>Century Gothic</vt:lpstr>
      <vt:lpstr>Courier New</vt:lpstr>
      <vt:lpstr>Gill Sans MT</vt:lpstr>
      <vt:lpstr>Helvetica</vt:lpstr>
      <vt:lpstr>Microsoft Sans Serif</vt:lpstr>
      <vt:lpstr>Times</vt:lpstr>
      <vt:lpstr>Times New Roman</vt:lpstr>
      <vt:lpstr>Wingdings</vt:lpstr>
      <vt:lpstr>Wingdings 2</vt:lpstr>
      <vt:lpstr>Dividend</vt:lpstr>
      <vt:lpstr>Introduction to clean water act Water Quality Standards for tribes </vt:lpstr>
      <vt:lpstr>Disclaimers</vt:lpstr>
      <vt:lpstr>Overview</vt:lpstr>
      <vt:lpstr>History of the Clean Water Act</vt:lpstr>
      <vt:lpstr>History of CWA Amendments</vt:lpstr>
      <vt:lpstr>The 1972 Amendments to FWPCA:  “Clean Water Act (CWA)”</vt:lpstr>
      <vt:lpstr>CWA Section 518</vt:lpstr>
      <vt:lpstr>Why does the Clean Water Act matter? </vt:lpstr>
      <vt:lpstr>Laws, Regulations and Guidance Related to cwa Water Quality Standards</vt:lpstr>
      <vt:lpstr>Working Toward CWA Goals: It’s a Hierarchy</vt:lpstr>
      <vt:lpstr>Law: Clean Water act</vt:lpstr>
      <vt:lpstr>waters under cwa jurisdiction</vt:lpstr>
      <vt:lpstr>KEY CWA Sections</vt:lpstr>
      <vt:lpstr>What activities are regulated under cwa?</vt:lpstr>
      <vt:lpstr>CWA’s Two Approaches to Maintain and Protect Water Quality</vt:lpstr>
      <vt:lpstr>Questions?</vt:lpstr>
      <vt:lpstr>CWA Water Quality Standards</vt:lpstr>
      <vt:lpstr>CWA 303: basis for water quality standards</vt:lpstr>
      <vt:lpstr>Regulation:  Water Quality Standards</vt:lpstr>
      <vt:lpstr>WQS in Indian Country</vt:lpstr>
      <vt:lpstr>components of WQS</vt:lpstr>
      <vt:lpstr>Water Quality Standards Schematic</vt:lpstr>
      <vt:lpstr>Designated Uses (40 CFR 131.10)</vt:lpstr>
      <vt:lpstr>What does the cwa say About Uses?</vt:lpstr>
      <vt:lpstr>Designated Uses-Tribal Roles (40 CFR 131.10)</vt:lpstr>
      <vt:lpstr>Examples of designated use APPROACHES</vt:lpstr>
      <vt:lpstr>Revising Designated Uses</vt:lpstr>
      <vt:lpstr>Questions?</vt:lpstr>
      <vt:lpstr>Water Quality Criteria 40 CFR 131.11</vt:lpstr>
      <vt:lpstr>CWA requirements for criteria</vt:lpstr>
      <vt:lpstr>WQS regulatory requirements for criteria</vt:lpstr>
      <vt:lpstr>Two Forms of Criteria</vt:lpstr>
      <vt:lpstr>Narrative Criteria</vt:lpstr>
      <vt:lpstr>Types of Criteria</vt:lpstr>
      <vt:lpstr>Types of criteria</vt:lpstr>
      <vt:lpstr>Aquatic Life Criteria</vt:lpstr>
      <vt:lpstr>Aquatic Life Criteria</vt:lpstr>
      <vt:lpstr>Biological Criteria  (or ‘biocriteria’)</vt:lpstr>
      <vt:lpstr>Human Health Criteria</vt:lpstr>
      <vt:lpstr>Human Health Criteria</vt:lpstr>
      <vt:lpstr>Human Health Criteria (cont.)</vt:lpstr>
      <vt:lpstr>Human Health Criteria (Example)</vt:lpstr>
      <vt:lpstr>Recreational Criteria</vt:lpstr>
      <vt:lpstr>Recreational Criteria</vt:lpstr>
      <vt:lpstr>Nutrient Criteria</vt:lpstr>
      <vt:lpstr>Water Quality Criteria: Individual and Specific – But Complementary!</vt:lpstr>
      <vt:lpstr>Questions?</vt:lpstr>
      <vt:lpstr>Antidegradation 40 CFR 131.12</vt:lpstr>
      <vt:lpstr>Antidegradation Requirements 40 CFR 131.12 (a): Policy</vt:lpstr>
      <vt:lpstr>The 3 “Tiers” of Protection</vt:lpstr>
      <vt:lpstr>“Tier 1” Protection: Existing Uses</vt:lpstr>
      <vt:lpstr>“Tier 2” Protection: High Quality Waters</vt:lpstr>
      <vt:lpstr>“Tier 3” Protection: Outstanding National Resource Waters (ONRWs)</vt:lpstr>
      <vt:lpstr>Antidegradation Requirements 40 CFR 131.12 (b): Implementation Methods</vt:lpstr>
      <vt:lpstr>Additional components of WQS (40 CFR 131.13-131.15)</vt:lpstr>
      <vt:lpstr>Questions?</vt:lpstr>
      <vt:lpstr>Role:  Authorized Tribes, states, territories</vt:lpstr>
      <vt:lpstr>Benefits of TAS under the CWA 303 (c)  (Water Quality Standards) program</vt:lpstr>
      <vt:lpstr>Benefits of TAS under the CWA §401 Water Quality Certification Program</vt:lpstr>
      <vt:lpstr>tribal WQS submittals to EPA for review under cwa 303(C)</vt:lpstr>
      <vt:lpstr>Role: Community / public Involvement</vt:lpstr>
      <vt:lpstr>WQS Tools for tribes</vt:lpstr>
      <vt:lpstr>Role: EPA</vt:lpstr>
      <vt:lpstr>Implementing WQS</vt:lpstr>
      <vt:lpstr>Water Quality Standards Schematic</vt:lpstr>
      <vt:lpstr>A Variety of Tools To Help Meet WQS</vt:lpstr>
      <vt:lpstr>WQS Variance</vt:lpstr>
      <vt:lpstr>Site Specific Criteria</vt:lpstr>
      <vt:lpstr>Permit Compliance Schedule</vt:lpstr>
      <vt:lpstr>Mixing Zone</vt:lpstr>
      <vt:lpstr>Total Maximum Daily Load (TMDL)</vt:lpstr>
      <vt:lpstr>Enforcement Tools</vt:lpstr>
      <vt:lpstr>Grants</vt:lpstr>
      <vt:lpstr>Water Quality Based Approach</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EPA the Clean Water Act,  and Water Quality Standards</dc:title>
  <dc:creator>Dreyfus, Melissa G.</dc:creator>
  <cp:lastModifiedBy>Shumway, Laura</cp:lastModifiedBy>
  <cp:revision>226</cp:revision>
  <dcterms:created xsi:type="dcterms:W3CDTF">2018-10-24T15:08:08Z</dcterms:created>
  <dcterms:modified xsi:type="dcterms:W3CDTF">2021-02-01T20:15:22Z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0x0101000B83ACF31DB80748B7453B9FACF981BC</vt:lpwstr>
  </property>
  <property fmtid="{D5CDD505-2E9C-101B-9397-08002B2CF9AE}" pid="3" name="TaxKeyword">
    <vt:lpwstr/>
  </property>
  <property fmtid="{D5CDD505-2E9C-101B-9397-08002B2CF9AE}" pid="4" name="EPA Subject">
    <vt:lpwstr/>
  </property>
  <property fmtid="{D5CDD505-2E9C-101B-9397-08002B2CF9AE}" pid="5" name="Document Type">
    <vt:lpwstr/>
  </property>
  <property fmtid="{D5CDD505-2E9C-101B-9397-08002B2CF9AE}" pid="6" name="AuthorIds_UIVersion_512">
    <vt:lpwstr>5402</vt:lpwstr>
  </property>
  <property fmtid="{D5CDD505-2E9C-101B-9397-08002B2CF9AE}" pid="7" name="AuthorIds_UIVersion_1024">
    <vt:lpwstr>5402</vt:lpwstr>
  </property>
</Properties>
</file>