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5"/>
  </p:sldMasterIdLst>
  <p:notesMasterIdLst>
    <p:notesMasterId r:id="rId26"/>
  </p:notesMasterIdLst>
  <p:handoutMasterIdLst>
    <p:handoutMasterId r:id="rId27"/>
  </p:handoutMasterIdLst>
  <p:sldIdLst>
    <p:sldId id="286" r:id="rId6"/>
    <p:sldId id="413" r:id="rId7"/>
    <p:sldId id="414" r:id="rId8"/>
    <p:sldId id="419" r:id="rId9"/>
    <p:sldId id="260" r:id="rId10"/>
    <p:sldId id="415" r:id="rId11"/>
    <p:sldId id="261" r:id="rId12"/>
    <p:sldId id="416" r:id="rId13"/>
    <p:sldId id="268" r:id="rId14"/>
    <p:sldId id="417" r:id="rId15"/>
    <p:sldId id="259" r:id="rId16"/>
    <p:sldId id="418" r:id="rId17"/>
    <p:sldId id="420" r:id="rId18"/>
    <p:sldId id="422" r:id="rId19"/>
    <p:sldId id="423" r:id="rId20"/>
    <p:sldId id="424" r:id="rId21"/>
    <p:sldId id="405" r:id="rId22"/>
    <p:sldId id="425" r:id="rId23"/>
    <p:sldId id="412" r:id="rId24"/>
    <p:sldId id="409"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 Sadowsky" initials="DS" lastIdx="4" clrIdx="0"/>
  <p:cmAuthor id="7" name="Blair, Susanna" initials="BS" lastIdx="9" clrIdx="7">
    <p:extLst>
      <p:ext uri="{19B8F6BF-5375-455C-9EA6-DF929625EA0E}">
        <p15:presenceInfo xmlns:p15="http://schemas.microsoft.com/office/powerpoint/2012/main" userId="S::Blair.Susanna@epa.gov::df339381-1d6f-404d-be5a-4ae935f80a5e" providerId="AD"/>
      </p:ext>
    </p:extLst>
  </p:cmAuthor>
  <p:cmAuthor id="1" name="THenry" initials="TH" lastIdx="11" clrIdx="1">
    <p:extLst>
      <p:ext uri="{19B8F6BF-5375-455C-9EA6-DF929625EA0E}">
        <p15:presenceInfo xmlns:p15="http://schemas.microsoft.com/office/powerpoint/2012/main" userId="THenry" providerId="None"/>
      </p:ext>
    </p:extLst>
  </p:cmAuthor>
  <p:cmAuthor id="8" name="OPPT" initials="OPPT" lastIdx="9" clrIdx="8">
    <p:extLst>
      <p:ext uri="{19B8F6BF-5375-455C-9EA6-DF929625EA0E}">
        <p15:presenceInfo xmlns:p15="http://schemas.microsoft.com/office/powerpoint/2012/main" userId="OPPT" providerId="None"/>
      </p:ext>
    </p:extLst>
  </p:cmAuthor>
  <p:cmAuthor id="2" name="Alwood, Jim" initials="AJ" lastIdx="13" clrIdx="2">
    <p:extLst>
      <p:ext uri="{19B8F6BF-5375-455C-9EA6-DF929625EA0E}">
        <p15:presenceInfo xmlns:p15="http://schemas.microsoft.com/office/powerpoint/2012/main" userId="S::Alwood.Jim@epa.gov::4ac834d3-5a0e-4e5a-a8fc-4e26591968bb" providerId="AD"/>
      </p:ext>
    </p:extLst>
  </p:cmAuthor>
  <p:cmAuthor id="3" name="Passe, Loraine" initials="PL" lastIdx="4" clrIdx="3">
    <p:extLst>
      <p:ext uri="{19B8F6BF-5375-455C-9EA6-DF929625EA0E}">
        <p15:presenceInfo xmlns:p15="http://schemas.microsoft.com/office/powerpoint/2012/main" userId="S::Passe.Loraine@epa.gov::496aac52-2a89-48e7-9723-d5635cf8d0f7" providerId="AD"/>
      </p:ext>
    </p:extLst>
  </p:cmAuthor>
  <p:cmAuthor id="4" name="Salazar, Keith" initials="SK" lastIdx="2" clrIdx="4">
    <p:extLst>
      <p:ext uri="{19B8F6BF-5375-455C-9EA6-DF929625EA0E}">
        <p15:presenceInfo xmlns:p15="http://schemas.microsoft.com/office/powerpoint/2012/main" userId="S::Salazar.Keith@epa.gov::85264f6b-1fb3-4a1c-b680-c6e079ee7690" providerId="AD"/>
      </p:ext>
    </p:extLst>
  </p:cmAuthor>
  <p:cmAuthor id="5" name="Sadowsky, Don" initials="SD" lastIdx="4" clrIdx="5">
    <p:extLst>
      <p:ext uri="{19B8F6BF-5375-455C-9EA6-DF929625EA0E}">
        <p15:presenceInfo xmlns:p15="http://schemas.microsoft.com/office/powerpoint/2012/main" userId="S::Sadowsky.Don@epa.gov::a85640d8-2fab-4b75-8170-d55cb81ec451" providerId="AD"/>
      </p:ext>
    </p:extLst>
  </p:cmAuthor>
  <p:cmAuthor id="6" name="Sonja Rodman" initials="SLR" lastIdx="1" clrIdx="6">
    <p:extLst>
      <p:ext uri="{19B8F6BF-5375-455C-9EA6-DF929625EA0E}">
        <p15:presenceInfo xmlns:p15="http://schemas.microsoft.com/office/powerpoint/2012/main" userId="Sonja Rod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28" autoAdjust="0"/>
  </p:normalViewPr>
  <p:slideViewPr>
    <p:cSldViewPr snapToGrid="0" snapToObjects="1">
      <p:cViewPr varScale="1">
        <p:scale>
          <a:sx n="81" d="100"/>
          <a:sy n="81" d="100"/>
        </p:scale>
        <p:origin x="86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6578"/>
          </a:xfrm>
          <a:prstGeom prst="rect">
            <a:avLst/>
          </a:prstGeom>
        </p:spPr>
        <p:txBody>
          <a:bodyPr vert="horz" lIns="91440" tIns="45720" rIns="91440" bIns="45720" rtlCol="0"/>
          <a:lstStyle>
            <a:lvl1pPr algn="r">
              <a:defRPr sz="1200"/>
            </a:lvl1pPr>
          </a:lstStyle>
          <a:p>
            <a:fld id="{6BFD00A6-B73F-4C75-B055-35258B8C98B4}" type="datetimeFigureOut">
              <a:rPr lang="en-US" smtClean="0"/>
              <a:t>4/5/2022</a:t>
            </a:fld>
            <a:endParaRPr lang="en-US" dirty="0"/>
          </a:p>
        </p:txBody>
      </p:sp>
      <p:sp>
        <p:nvSpPr>
          <p:cNvPr id="4" name="Footer Placeholder 3"/>
          <p:cNvSpPr>
            <a:spLocks noGrp="1"/>
          </p:cNvSpPr>
          <p:nvPr>
            <p:ph type="ftr" sz="quarter" idx="2"/>
          </p:nvPr>
        </p:nvSpPr>
        <p:spPr>
          <a:xfrm>
            <a:off x="1" y="8829822"/>
            <a:ext cx="3038475" cy="46657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822"/>
            <a:ext cx="3038475" cy="466578"/>
          </a:xfrm>
          <a:prstGeom prst="rect">
            <a:avLst/>
          </a:prstGeom>
        </p:spPr>
        <p:txBody>
          <a:bodyPr vert="horz" lIns="91440" tIns="45720" rIns="91440" bIns="45720" rtlCol="0" anchor="b"/>
          <a:lstStyle>
            <a:lvl1pPr algn="r">
              <a:defRPr sz="1200"/>
            </a:lvl1pPr>
          </a:lstStyle>
          <a:p>
            <a:fld id="{D6E8A0C5-7C95-4C94-9CF3-0BF07674B1ED}" type="slidenum">
              <a:rPr lang="en-US" smtClean="0"/>
              <a:t>‹#›</a:t>
            </a:fld>
            <a:endParaRPr lang="en-US" dirty="0"/>
          </a:p>
        </p:txBody>
      </p:sp>
    </p:spTree>
    <p:extLst>
      <p:ext uri="{BB962C8B-B14F-4D97-AF65-F5344CB8AC3E}">
        <p14:creationId xmlns:p14="http://schemas.microsoft.com/office/powerpoint/2010/main" val="86631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9" y="0"/>
            <a:ext cx="3038475" cy="466578"/>
          </a:xfrm>
          <a:prstGeom prst="rect">
            <a:avLst/>
          </a:prstGeom>
        </p:spPr>
        <p:txBody>
          <a:bodyPr vert="horz" lIns="91440" tIns="45720" rIns="91440" bIns="45720" rtlCol="0"/>
          <a:lstStyle>
            <a:lvl1pPr algn="r">
              <a:defRPr sz="1200"/>
            </a:lvl1pPr>
          </a:lstStyle>
          <a:p>
            <a:fld id="{5E67EC4B-5C7F-4662-BE0E-8E74874F3CA9}" type="datetimeFigureOut">
              <a:rPr lang="en-US" smtClean="0"/>
              <a:t>4/5/2022</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4033"/>
            <a:ext cx="5607050" cy="366071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822"/>
            <a:ext cx="3038475" cy="46657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822"/>
            <a:ext cx="3038475" cy="466578"/>
          </a:xfrm>
          <a:prstGeom prst="rect">
            <a:avLst/>
          </a:prstGeom>
        </p:spPr>
        <p:txBody>
          <a:bodyPr vert="horz" lIns="91440" tIns="45720" rIns="91440" bIns="45720" rtlCol="0" anchor="b"/>
          <a:lstStyle>
            <a:lvl1pPr algn="r">
              <a:defRPr sz="1200"/>
            </a:lvl1pPr>
          </a:lstStyle>
          <a:p>
            <a:fld id="{D6CFC3A2-30F7-46B0-A633-771A4012DC13}" type="slidenum">
              <a:rPr lang="en-US" smtClean="0"/>
              <a:t>‹#›</a:t>
            </a:fld>
            <a:endParaRPr lang="en-US" dirty="0"/>
          </a:p>
        </p:txBody>
      </p:sp>
    </p:spTree>
    <p:extLst>
      <p:ext uri="{BB962C8B-B14F-4D97-AF65-F5344CB8AC3E}">
        <p14:creationId xmlns:p14="http://schemas.microsoft.com/office/powerpoint/2010/main" val="413250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4294967295"/>
          </p:nvPr>
        </p:nvSpPr>
        <p:spPr bwMode="auto">
          <a:xfrm>
            <a:off x="3970938" y="8829967"/>
            <a:ext cx="3037840" cy="464820"/>
          </a:xfrm>
          <a:prstGeom prst="rect">
            <a:avLst/>
          </a:prstGeom>
          <a:noFill/>
          <a:ln>
            <a:miter lim="800000"/>
            <a:headEnd/>
            <a:tailEnd/>
          </a:ln>
        </p:spPr>
        <p:txBody>
          <a:bodyPr lIns="91574" tIns="45788" rIns="91574" bIns="45788"/>
          <a:lstStyle/>
          <a:p>
            <a:fld id="{EE9ED062-5704-4334-A965-CE39F08DAA22}" type="slidenum">
              <a:rPr lang="en-US"/>
              <a:pPr/>
              <a:t>1</a:t>
            </a:fld>
            <a:endParaRPr lang="en-US" dirty="0"/>
          </a:p>
        </p:txBody>
      </p:sp>
      <p:sp>
        <p:nvSpPr>
          <p:cNvPr id="19459" name="Rectangle 2"/>
          <p:cNvSpPr>
            <a:spLocks noGrp="1" noRot="1" noChangeAspect="1" noChangeArrowheads="1" noTextEdit="1"/>
          </p:cNvSpPr>
          <p:nvPr>
            <p:ph type="sldImg"/>
          </p:nvPr>
        </p:nvSpPr>
        <p:spPr>
          <a:xfrm>
            <a:off x="1189038" y="703263"/>
            <a:ext cx="4632325" cy="3473450"/>
          </a:xfrm>
          <a:ln/>
        </p:spPr>
      </p:sp>
      <p:sp>
        <p:nvSpPr>
          <p:cNvPr id="194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97996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10</a:t>
            </a:fld>
            <a:endParaRPr lang="en-US" dirty="0"/>
          </a:p>
        </p:txBody>
      </p:sp>
    </p:spTree>
    <p:extLst>
      <p:ext uri="{BB962C8B-B14F-4D97-AF65-F5344CB8AC3E}">
        <p14:creationId xmlns:p14="http://schemas.microsoft.com/office/powerpoint/2010/main" val="26280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11</a:t>
            </a:fld>
            <a:endParaRPr lang="en-US" dirty="0"/>
          </a:p>
        </p:txBody>
      </p:sp>
    </p:spTree>
    <p:extLst>
      <p:ext uri="{BB962C8B-B14F-4D97-AF65-F5344CB8AC3E}">
        <p14:creationId xmlns:p14="http://schemas.microsoft.com/office/powerpoint/2010/main" val="415804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12</a:t>
            </a:fld>
            <a:endParaRPr lang="en-US" dirty="0"/>
          </a:p>
        </p:txBody>
      </p:sp>
    </p:spTree>
    <p:extLst>
      <p:ext uri="{BB962C8B-B14F-4D97-AF65-F5344CB8AC3E}">
        <p14:creationId xmlns:p14="http://schemas.microsoft.com/office/powerpoint/2010/main" val="143099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13</a:t>
            </a:fld>
            <a:endParaRPr lang="en-US" dirty="0"/>
          </a:p>
        </p:txBody>
      </p:sp>
    </p:spTree>
    <p:extLst>
      <p:ext uri="{BB962C8B-B14F-4D97-AF65-F5344CB8AC3E}">
        <p14:creationId xmlns:p14="http://schemas.microsoft.com/office/powerpoint/2010/main" val="86302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15</a:t>
            </a:fld>
            <a:endParaRPr lang="en-US" dirty="0"/>
          </a:p>
        </p:txBody>
      </p:sp>
    </p:spTree>
    <p:extLst>
      <p:ext uri="{BB962C8B-B14F-4D97-AF65-F5344CB8AC3E}">
        <p14:creationId xmlns:p14="http://schemas.microsoft.com/office/powerpoint/2010/main" val="340386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CFC3A2-30F7-46B0-A633-771A4012DC13}" type="slidenum">
              <a:rPr lang="en-US" smtClean="0"/>
              <a:t>16</a:t>
            </a:fld>
            <a:endParaRPr lang="en-US" dirty="0"/>
          </a:p>
        </p:txBody>
      </p:sp>
    </p:spTree>
    <p:extLst>
      <p:ext uri="{BB962C8B-B14F-4D97-AF65-F5344CB8AC3E}">
        <p14:creationId xmlns:p14="http://schemas.microsoft.com/office/powerpoint/2010/main" val="1912236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17</a:t>
            </a:fld>
            <a:endParaRPr lang="en-US" dirty="0"/>
          </a:p>
        </p:txBody>
      </p:sp>
    </p:spTree>
    <p:extLst>
      <p:ext uri="{BB962C8B-B14F-4D97-AF65-F5344CB8AC3E}">
        <p14:creationId xmlns:p14="http://schemas.microsoft.com/office/powerpoint/2010/main" val="228775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18</a:t>
            </a:fld>
            <a:endParaRPr lang="en-US" dirty="0"/>
          </a:p>
        </p:txBody>
      </p:sp>
    </p:spTree>
    <p:extLst>
      <p:ext uri="{BB962C8B-B14F-4D97-AF65-F5344CB8AC3E}">
        <p14:creationId xmlns:p14="http://schemas.microsoft.com/office/powerpoint/2010/main" val="3720310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20</a:t>
            </a:fld>
            <a:endParaRPr lang="en-US" dirty="0"/>
          </a:p>
        </p:txBody>
      </p:sp>
    </p:spTree>
    <p:extLst>
      <p:ext uri="{BB962C8B-B14F-4D97-AF65-F5344CB8AC3E}">
        <p14:creationId xmlns:p14="http://schemas.microsoft.com/office/powerpoint/2010/main" val="87499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2</a:t>
            </a:fld>
            <a:endParaRPr lang="en-US" dirty="0"/>
          </a:p>
        </p:txBody>
      </p:sp>
    </p:spTree>
    <p:extLst>
      <p:ext uri="{BB962C8B-B14F-4D97-AF65-F5344CB8AC3E}">
        <p14:creationId xmlns:p14="http://schemas.microsoft.com/office/powerpoint/2010/main" val="210816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3</a:t>
            </a:fld>
            <a:endParaRPr lang="en-US" dirty="0"/>
          </a:p>
        </p:txBody>
      </p:sp>
    </p:spTree>
    <p:extLst>
      <p:ext uri="{BB962C8B-B14F-4D97-AF65-F5344CB8AC3E}">
        <p14:creationId xmlns:p14="http://schemas.microsoft.com/office/powerpoint/2010/main" val="264555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4</a:t>
            </a:fld>
            <a:endParaRPr lang="en-US" dirty="0"/>
          </a:p>
        </p:txBody>
      </p:sp>
    </p:spTree>
    <p:extLst>
      <p:ext uri="{BB962C8B-B14F-4D97-AF65-F5344CB8AC3E}">
        <p14:creationId xmlns:p14="http://schemas.microsoft.com/office/powerpoint/2010/main" val="272376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5</a:t>
            </a:fld>
            <a:endParaRPr lang="en-US" dirty="0"/>
          </a:p>
        </p:txBody>
      </p:sp>
    </p:spTree>
    <p:extLst>
      <p:ext uri="{BB962C8B-B14F-4D97-AF65-F5344CB8AC3E}">
        <p14:creationId xmlns:p14="http://schemas.microsoft.com/office/powerpoint/2010/main" val="4806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6</a:t>
            </a:fld>
            <a:endParaRPr lang="en-US" dirty="0"/>
          </a:p>
        </p:txBody>
      </p:sp>
    </p:spTree>
    <p:extLst>
      <p:ext uri="{BB962C8B-B14F-4D97-AF65-F5344CB8AC3E}">
        <p14:creationId xmlns:p14="http://schemas.microsoft.com/office/powerpoint/2010/main" val="28654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7</a:t>
            </a:fld>
            <a:endParaRPr lang="en-US" dirty="0"/>
          </a:p>
        </p:txBody>
      </p:sp>
    </p:spTree>
    <p:extLst>
      <p:ext uri="{BB962C8B-B14F-4D97-AF65-F5344CB8AC3E}">
        <p14:creationId xmlns:p14="http://schemas.microsoft.com/office/powerpoint/2010/main" val="165129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8</a:t>
            </a:fld>
            <a:endParaRPr lang="en-US" dirty="0"/>
          </a:p>
        </p:txBody>
      </p:sp>
    </p:spTree>
    <p:extLst>
      <p:ext uri="{BB962C8B-B14F-4D97-AF65-F5344CB8AC3E}">
        <p14:creationId xmlns:p14="http://schemas.microsoft.com/office/powerpoint/2010/main" val="165261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9</a:t>
            </a:fld>
            <a:endParaRPr lang="en-US" dirty="0"/>
          </a:p>
        </p:txBody>
      </p:sp>
    </p:spTree>
    <p:extLst>
      <p:ext uri="{BB962C8B-B14F-4D97-AF65-F5344CB8AC3E}">
        <p14:creationId xmlns:p14="http://schemas.microsoft.com/office/powerpoint/2010/main" val="155262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711903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4807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4106675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390398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ctr">
              <a:defRPr sz="36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a:xfrm>
            <a:off x="448965" y="1443835"/>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31707702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8"/>
            <a:ext cx="6710784" cy="1143000"/>
          </a:xfrm>
        </p:spPr>
        <p:txBody>
          <a:bodyPr>
            <a:normAutofit/>
          </a:bodyPr>
          <a:lstStyle>
            <a:lvl1pPr algn="l">
              <a:defRPr sz="360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1517900" y="1443836"/>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63588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87"/>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895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94470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269682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73697"/>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073697"/>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90969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65307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34041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8520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8E4D-051A-41E1-86A4-E56916468FD0}" type="datetimeFigureOut">
              <a:rPr lang="en-US" smtClean="0"/>
              <a:t>4/5/2022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BB73A-582F-4420-9A14-CB10A2B2E5E8}" type="slidenum">
              <a:rPr lang="en-US" smtClean="0"/>
              <a:t>‹#›</a:t>
            </a:fld>
            <a:endParaRPr lang="en-US" dirty="0"/>
          </a:p>
        </p:txBody>
      </p:sp>
    </p:spTree>
    <p:extLst>
      <p:ext uri="{BB962C8B-B14F-4D97-AF65-F5344CB8AC3E}">
        <p14:creationId xmlns:p14="http://schemas.microsoft.com/office/powerpoint/2010/main" val="29363501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epa.gov/tsca-inventory/how-access-tsca-inventory" TargetMode="External"/><Relationship Id="rId3" Type="http://schemas.openxmlformats.org/officeDocument/2006/relationships/slideLayout" Target="../slideLayouts/slideLayout2.xml"/><Relationship Id="rId7" Type="http://schemas.openxmlformats.org/officeDocument/2006/relationships/hyperlink" Target="https://www.epa.gov/reviewing-new-chemicals-under-toxic-substances-control-act-tsca/filing-pre-manufacture-notice-epa" TargetMode="External"/><Relationship Id="rId12"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epa.gov/sites/default/files/2020-12/documents/renewable_naphtha_compliance_advisory_web_v3_1.pdf" TargetMode="External"/><Relationship Id="rId11" Type="http://schemas.openxmlformats.org/officeDocument/2006/relationships/hyperlink" Target="https://www.epa.gov/reviewing-new-chemicals-under-toxic-substances-control-act-tsca/points-consider-when-preparing-tsca" TargetMode="External"/><Relationship Id="rId5" Type="http://schemas.openxmlformats.org/officeDocument/2006/relationships/hyperlink" Target="https://www.epa.gov/reviewing-new-chemicals-under-toxic-substances-control-act-tsca/integrated-approach-biofuel" TargetMode="External"/><Relationship Id="rId10" Type="http://schemas.openxmlformats.org/officeDocument/2006/relationships/hyperlink" Target="https://www.ecfr.gov/current/title-40/chapter-I/subchapter-R/part-721?toc=1" TargetMode="External"/><Relationship Id="rId4" Type="http://schemas.openxmlformats.org/officeDocument/2006/relationships/notesSlide" Target="../notesSlides/notesSlide18.xml"/><Relationship Id="rId9" Type="http://schemas.openxmlformats.org/officeDocument/2006/relationships/hyperlink" Target="https://www.ecfr.gov/current/title-40/chapter-I/subchapter-R/part-720/subpart-B/section-720.2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2381624" y="838200"/>
            <a:ext cx="5898776" cy="4173071"/>
          </a:xfrm>
        </p:spPr>
        <p:txBody>
          <a:bodyPr/>
          <a:lstStyle/>
          <a:p>
            <a:pPr>
              <a:defRPr/>
            </a:pPr>
            <a:r>
              <a:rPr lang="en-US" sz="3600" b="1" dirty="0"/>
              <a:t>New Chemical Risk Management Actions  under TSCA </a:t>
            </a:r>
            <a:br>
              <a:rPr lang="en-US" sz="3600" b="1" dirty="0"/>
            </a:br>
            <a:br>
              <a:rPr lang="en-US" sz="3600" b="1" dirty="0"/>
            </a:br>
            <a:br>
              <a:rPr lang="en-US" sz="2400" b="1" dirty="0"/>
            </a:br>
            <a:endParaRPr lang="en-US" sz="1600" b="0" dirty="0">
              <a:effectLst/>
            </a:endParaRPr>
          </a:p>
        </p:txBody>
      </p:sp>
      <p:sp>
        <p:nvSpPr>
          <p:cNvPr id="102403" name="Rectangle 3"/>
          <p:cNvSpPr>
            <a:spLocks noGrp="1" noChangeArrowheads="1"/>
          </p:cNvSpPr>
          <p:nvPr>
            <p:ph type="subTitle" idx="1"/>
          </p:nvPr>
        </p:nvSpPr>
        <p:spPr>
          <a:xfrm>
            <a:off x="1906494" y="3267308"/>
            <a:ext cx="6373906" cy="2118732"/>
          </a:xfrm>
        </p:spPr>
        <p:txBody>
          <a:bodyPr>
            <a:normAutofit/>
          </a:bodyPr>
          <a:lstStyle/>
          <a:p>
            <a:pPr marL="3084513" algn="l">
              <a:defRPr/>
            </a:pPr>
            <a:r>
              <a:rPr lang="en-US" sz="2400" b="1" dirty="0"/>
              <a:t>               </a:t>
            </a:r>
          </a:p>
          <a:p>
            <a:pPr marL="3084513">
              <a:defRPr/>
            </a:pPr>
            <a:r>
              <a:rPr lang="en-US" b="1" dirty="0"/>
              <a:t>TSCA Requirements and Premanufacture Notice (PMN) Process </a:t>
            </a:r>
          </a:p>
          <a:p>
            <a:pPr marL="3084513">
              <a:defRPr/>
            </a:pPr>
            <a:r>
              <a:rPr lang="en-US" sz="1600" b="1" dirty="0"/>
              <a:t>April 6, 2022</a:t>
            </a:r>
          </a:p>
        </p:txBody>
      </p:sp>
      <p:pic>
        <p:nvPicPr>
          <p:cNvPr id="5" name="Audio 4">
            <a:hlinkClick r:id="" action="ppaction://media"/>
            <a:extLst>
              <a:ext uri="{FF2B5EF4-FFF2-40B4-BE49-F238E27FC236}">
                <a16:creationId xmlns:a16="http://schemas.microsoft.com/office/drawing/2014/main" id="{1A19CB9B-95DF-4F6D-BEB9-C615A5FF3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96677129"/>
      </p:ext>
    </p:extLst>
  </p:cSld>
  <p:clrMapOvr>
    <a:masterClrMapping/>
  </p:clrMapOvr>
  <mc:AlternateContent xmlns:mc="http://schemas.openxmlformats.org/markup-compatibility/2006" xmlns:p14="http://schemas.microsoft.com/office/powerpoint/2010/main">
    <mc:Choice Requires="p14">
      <p:transition spd="slow" p14:dur="2000" advTm="23267"/>
    </mc:Choice>
    <mc:Fallback xmlns="">
      <p:transition spd="slow" advTm="23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76" y="339889"/>
            <a:ext cx="6631576" cy="970617"/>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447416" y="1327086"/>
            <a:ext cx="7396612" cy="4615473"/>
          </a:xfrm>
        </p:spPr>
        <p:txBody>
          <a:bodyPr>
            <a:normAutofit/>
          </a:bodyPr>
          <a:lstStyle/>
          <a:p>
            <a:r>
              <a:rPr lang="en-US" sz="2400" u="sng" dirty="0">
                <a:latin typeface="+mn-lt"/>
              </a:rPr>
              <a:t>Outcome</a:t>
            </a:r>
            <a:r>
              <a:rPr lang="en-US" sz="2400" dirty="0">
                <a:latin typeface="+mn-lt"/>
              </a:rPr>
              <a:t>: The Administrator shall take the actions required under section 5(e)</a:t>
            </a:r>
          </a:p>
          <a:p>
            <a:pPr lvl="1"/>
            <a:r>
              <a:rPr lang="en-US" dirty="0">
                <a:latin typeface="+mn-lt"/>
              </a:rPr>
              <a:t>Regulation under section 5(e): Regulation Pending the Development of Information</a:t>
            </a:r>
          </a:p>
          <a:p>
            <a:pPr lvl="2"/>
            <a:r>
              <a:rPr lang="en-US" sz="2400" dirty="0">
                <a:latin typeface="+mn-lt"/>
              </a:rPr>
              <a:t>Section 5(e) order - Typically a consent order</a:t>
            </a:r>
          </a:p>
          <a:p>
            <a:pPr lvl="2"/>
            <a:r>
              <a:rPr lang="en-US" sz="2400" dirty="0">
                <a:latin typeface="+mn-lt"/>
              </a:rPr>
              <a:t>Testing generally required before commercialization of the chemical substance can occur</a:t>
            </a: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10</a:t>
            </a:fld>
            <a:endParaRPr lang="en-US" dirty="0"/>
          </a:p>
        </p:txBody>
      </p:sp>
      <p:pic>
        <p:nvPicPr>
          <p:cNvPr id="6" name="Audio 5">
            <a:hlinkClick r:id="" action="ppaction://media"/>
            <a:extLst>
              <a:ext uri="{FF2B5EF4-FFF2-40B4-BE49-F238E27FC236}">
                <a16:creationId xmlns:a16="http://schemas.microsoft.com/office/drawing/2014/main" id="{B8388372-5017-4A2E-91DA-352CE0842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7080778"/>
      </p:ext>
    </p:extLst>
  </p:cSld>
  <p:clrMapOvr>
    <a:masterClrMapping/>
  </p:clrMapOvr>
  <mc:AlternateContent xmlns:mc="http://schemas.openxmlformats.org/markup-compatibility/2006" xmlns:p14="http://schemas.microsoft.com/office/powerpoint/2010/main">
    <mc:Choice Requires="p14">
      <p:transition spd="slow" p14:dur="2000" advTm="38270"/>
    </mc:Choice>
    <mc:Fallback xmlns="">
      <p:transition spd="slow" advTm="3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106" y="354801"/>
            <a:ext cx="6741459" cy="1066800"/>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371600" y="1524000"/>
            <a:ext cx="7432766" cy="4832349"/>
          </a:xfrm>
        </p:spPr>
        <p:txBody>
          <a:bodyPr>
            <a:normAutofit/>
          </a:bodyPr>
          <a:lstStyle/>
          <a:p>
            <a:pPr>
              <a:spcAft>
                <a:spcPts val="600"/>
              </a:spcAft>
            </a:pPr>
            <a:r>
              <a:rPr lang="en-US" sz="2400" u="sng" dirty="0">
                <a:latin typeface="+mn-lt"/>
              </a:rPr>
              <a:t>Determination</a:t>
            </a:r>
            <a:r>
              <a:rPr lang="en-US" sz="2400" dirty="0">
                <a:latin typeface="+mn-lt"/>
              </a:rPr>
              <a:t>: “Not Likely to Present an Unreasonable Risk”</a:t>
            </a:r>
          </a:p>
          <a:p>
            <a:pPr lvl="1">
              <a:spcAft>
                <a:spcPts val="1200"/>
              </a:spcAft>
            </a:pPr>
            <a:r>
              <a:rPr lang="en-US" dirty="0">
                <a:latin typeface="+mn-lt"/>
              </a:rPr>
              <a:t>The relevant chemical substance or significant new use is not likely to present an unreasonable risk of injury to health or the environment, without consideration of costs or other non-risk factors, including an unreasonable risk to a potentially exposed or susceptible subpopulation</a:t>
            </a:r>
            <a:r>
              <a:rPr lang="en-US" b="1" dirty="0">
                <a:latin typeface="+mn-lt"/>
              </a:rPr>
              <a:t> </a:t>
            </a:r>
            <a:r>
              <a:rPr lang="en-US" dirty="0">
                <a:latin typeface="+mn-lt"/>
              </a:rPr>
              <a:t>identified as relevant by the Administrator under the conditions of </a:t>
            </a:r>
            <a:r>
              <a:rPr lang="en-US" dirty="0">
                <a:solidFill>
                  <a:schemeClr val="tx1"/>
                </a:solidFill>
                <a:latin typeface="+mn-lt"/>
              </a:rPr>
              <a:t>use. TSCA §5(a)(3)(C).</a:t>
            </a:r>
          </a:p>
          <a:p>
            <a:endParaRPr lang="en-US" sz="1700" dirty="0">
              <a:latin typeface="+mn-lt"/>
            </a:endParaRPr>
          </a:p>
          <a:p>
            <a:endParaRPr lang="en-US"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11</a:t>
            </a:fld>
            <a:endParaRPr lang="en-US" dirty="0"/>
          </a:p>
        </p:txBody>
      </p:sp>
      <p:pic>
        <p:nvPicPr>
          <p:cNvPr id="7" name="Audio 6">
            <a:hlinkClick r:id="" action="ppaction://media"/>
            <a:extLst>
              <a:ext uri="{FF2B5EF4-FFF2-40B4-BE49-F238E27FC236}">
                <a16:creationId xmlns:a16="http://schemas.microsoft.com/office/drawing/2014/main" id="{AA396203-82EB-41D4-BC71-06641603EE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59683702"/>
      </p:ext>
    </p:extLst>
  </p:cSld>
  <p:clrMapOvr>
    <a:masterClrMapping/>
  </p:clrMapOvr>
  <mc:AlternateContent xmlns:mc="http://schemas.openxmlformats.org/markup-compatibility/2006" xmlns:p14="http://schemas.microsoft.com/office/powerpoint/2010/main">
    <mc:Choice Requires="p14">
      <p:transition spd="slow" p14:dur="2000" advTm="39270"/>
    </mc:Choice>
    <mc:Fallback xmlns="">
      <p:transition spd="slow" advTm="3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106" y="354801"/>
            <a:ext cx="6741459" cy="1066800"/>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371600" y="1524000"/>
            <a:ext cx="7432766" cy="4832349"/>
          </a:xfrm>
        </p:spPr>
        <p:txBody>
          <a:bodyPr>
            <a:normAutofit/>
          </a:bodyPr>
          <a:lstStyle/>
          <a:p>
            <a:r>
              <a:rPr lang="en-US" sz="2400" u="sng" dirty="0">
                <a:latin typeface="+mn-lt"/>
              </a:rPr>
              <a:t>Outcome</a:t>
            </a:r>
            <a:r>
              <a:rPr lang="en-US" sz="2400" dirty="0">
                <a:latin typeface="+mn-lt"/>
              </a:rPr>
              <a:t>: The submitter may commence manufacture of the chemical substance or manufacture or processing for a significant new use</a:t>
            </a:r>
          </a:p>
          <a:p>
            <a:pPr lvl="1"/>
            <a:r>
              <a:rPr lang="en-US" dirty="0">
                <a:latin typeface="+mn-lt"/>
              </a:rPr>
              <a:t>Section 5(g) </a:t>
            </a:r>
            <a:r>
              <a:rPr lang="mr-IN" dirty="0">
                <a:latin typeface="+mn-lt"/>
              </a:rPr>
              <a:t>–</a:t>
            </a:r>
            <a:r>
              <a:rPr lang="en-US" dirty="0">
                <a:latin typeface="+mn-lt"/>
              </a:rPr>
              <a:t> Statement on Administrator Finding</a:t>
            </a:r>
          </a:p>
          <a:p>
            <a:pPr lvl="2"/>
            <a:r>
              <a:rPr lang="en-US" sz="2400" dirty="0">
                <a:latin typeface="+mn-lt"/>
              </a:rPr>
              <a:t>Commercialization of the chemical substance can commence </a:t>
            </a:r>
            <a:r>
              <a:rPr lang="en-US" sz="2400" dirty="0">
                <a:solidFill>
                  <a:schemeClr val="tx1"/>
                </a:solidFill>
                <a:latin typeface="+mn-lt"/>
              </a:rPr>
              <a:t>after a “not likely to present” </a:t>
            </a:r>
            <a:r>
              <a:rPr lang="en-US" sz="2400" dirty="0">
                <a:latin typeface="+mn-lt"/>
              </a:rPr>
              <a:t>determination is made, notwithstanding any remaining portion of the review period</a:t>
            </a:r>
          </a:p>
          <a:p>
            <a:endParaRPr lang="en-US" sz="1700" dirty="0">
              <a:latin typeface="+mn-lt"/>
            </a:endParaRPr>
          </a:p>
          <a:p>
            <a:endParaRPr lang="en-US"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12</a:t>
            </a:fld>
            <a:endParaRPr lang="en-US" dirty="0"/>
          </a:p>
        </p:txBody>
      </p:sp>
      <p:pic>
        <p:nvPicPr>
          <p:cNvPr id="7" name="Audio 6">
            <a:hlinkClick r:id="" action="ppaction://media"/>
            <a:extLst>
              <a:ext uri="{FF2B5EF4-FFF2-40B4-BE49-F238E27FC236}">
                <a16:creationId xmlns:a16="http://schemas.microsoft.com/office/drawing/2014/main" id="{3FA55C37-50B5-4816-8947-578D81F5C7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35892677"/>
      </p:ext>
    </p:extLst>
  </p:cSld>
  <p:clrMapOvr>
    <a:masterClrMapping/>
  </p:clrMapOvr>
  <mc:AlternateContent xmlns:mc="http://schemas.openxmlformats.org/markup-compatibility/2006" xmlns:p14="http://schemas.microsoft.com/office/powerpoint/2010/main">
    <mc:Choice Requires="p14">
      <p:transition spd="slow" p14:dur="2000" advTm="40915"/>
    </mc:Choice>
    <mc:Fallback xmlns="">
      <p:transition spd="slow" advTm="4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050D-E215-4C1B-98DB-0ACBCD36BC21}"/>
              </a:ext>
            </a:extLst>
          </p:cNvPr>
          <p:cNvSpPr>
            <a:spLocks noGrp="1"/>
          </p:cNvSpPr>
          <p:nvPr>
            <p:ph type="title"/>
          </p:nvPr>
        </p:nvSpPr>
        <p:spPr/>
        <p:txBody>
          <a:bodyPr>
            <a:normAutofit/>
          </a:bodyPr>
          <a:lstStyle/>
          <a:p>
            <a:r>
              <a:rPr lang="en-US" sz="2800" dirty="0"/>
              <a:t>What is a SNUR? </a:t>
            </a:r>
          </a:p>
        </p:txBody>
      </p:sp>
      <p:sp>
        <p:nvSpPr>
          <p:cNvPr id="3" name="Content Placeholder 2">
            <a:extLst>
              <a:ext uri="{FF2B5EF4-FFF2-40B4-BE49-F238E27FC236}">
                <a16:creationId xmlns:a16="http://schemas.microsoft.com/office/drawing/2014/main" id="{D272F390-2BC3-4955-8FD0-42DAC05DF85C}"/>
              </a:ext>
            </a:extLst>
          </p:cNvPr>
          <p:cNvSpPr>
            <a:spLocks noGrp="1"/>
          </p:cNvSpPr>
          <p:nvPr>
            <p:ph idx="1"/>
          </p:nvPr>
        </p:nvSpPr>
        <p:spPr>
          <a:xfrm>
            <a:off x="1028700" y="1443835"/>
            <a:ext cx="7861299" cy="5011556"/>
          </a:xfrm>
        </p:spPr>
        <p:txBody>
          <a:bodyPr>
            <a:normAutofit fontScale="92500" lnSpcReduction="10000"/>
          </a:bodyPr>
          <a:lstStyle/>
          <a:p>
            <a:r>
              <a:rPr lang="en-US" sz="2600" dirty="0">
                <a:solidFill>
                  <a:schemeClr val="tx1"/>
                </a:solidFill>
                <a:latin typeface="Calibri" panose="020F0502020204030204" pitchFamily="34" charset="0"/>
                <a:cs typeface="Calibri" panose="020F0502020204030204" pitchFamily="34" charset="0"/>
              </a:rPr>
              <a:t>A SNUR is a Significant New </a:t>
            </a:r>
            <a:r>
              <a:rPr lang="en-US" sz="2600">
                <a:solidFill>
                  <a:schemeClr val="tx1"/>
                </a:solidFill>
                <a:latin typeface="Calibri" panose="020F0502020204030204" pitchFamily="34" charset="0"/>
                <a:cs typeface="Calibri" panose="020F0502020204030204" pitchFamily="34" charset="0"/>
              </a:rPr>
              <a:t>Use Rule, </a:t>
            </a:r>
            <a:r>
              <a:rPr lang="en-US" sz="2600" dirty="0">
                <a:solidFill>
                  <a:schemeClr val="tx1"/>
                </a:solidFill>
                <a:latin typeface="Calibri" panose="020F0502020204030204" pitchFamily="34" charset="0"/>
                <a:cs typeface="Calibri" panose="020F0502020204030204" pitchFamily="34" charset="0"/>
              </a:rPr>
              <a:t>issued under section 5(a)(2) of TSCA, that identifies a potential new use of a chemical as a “significant new use”</a:t>
            </a:r>
          </a:p>
          <a:p>
            <a:r>
              <a:rPr lang="en-US" sz="2600" dirty="0">
                <a:solidFill>
                  <a:schemeClr val="tx1"/>
                </a:solidFill>
                <a:latin typeface="Calibri" panose="020F0502020204030204" pitchFamily="34" charset="0"/>
                <a:cs typeface="Calibri" panose="020F0502020204030204" pitchFamily="34" charset="0"/>
              </a:rPr>
              <a:t>If a chemical is the subject of a SNUR, anyone intending to manufacture, import, and/or process the chemical for a “significant new use” must notify EPA at least 90 days before commencing that new use by submitting a Significant New Use Notice (SNUN) </a:t>
            </a:r>
          </a:p>
          <a:p>
            <a:pPr lvl="1"/>
            <a:r>
              <a:rPr lang="en-US" sz="2600" dirty="0">
                <a:solidFill>
                  <a:schemeClr val="tx1"/>
                </a:solidFill>
                <a:latin typeface="Calibri" panose="020F0502020204030204" pitchFamily="34" charset="0"/>
                <a:cs typeface="Calibri" panose="020F0502020204030204" pitchFamily="34" charset="0"/>
              </a:rPr>
              <a:t>EPA must review the notice and make the same determinations for the significant new use as described earlier for PMNs. </a:t>
            </a:r>
          </a:p>
          <a:p>
            <a:r>
              <a:rPr lang="en-US" sz="2600" dirty="0">
                <a:solidFill>
                  <a:schemeClr val="tx1"/>
                </a:solidFill>
                <a:latin typeface="Calibri" panose="020F0502020204030204" pitchFamily="34" charset="0"/>
                <a:cs typeface="Calibri" panose="020F0502020204030204" pitchFamily="34" charset="0"/>
              </a:rPr>
              <a:t>A SNUR is a </a:t>
            </a:r>
            <a:r>
              <a:rPr lang="en-US" sz="2600" u="sng" dirty="0">
                <a:solidFill>
                  <a:schemeClr val="tx1"/>
                </a:solidFill>
                <a:latin typeface="Calibri" panose="020F0502020204030204" pitchFamily="34" charset="0"/>
                <a:cs typeface="Calibri" panose="020F0502020204030204" pitchFamily="34" charset="0"/>
              </a:rPr>
              <a:t>not</a:t>
            </a:r>
            <a:r>
              <a:rPr lang="en-US" sz="2600" i="1" dirty="0">
                <a:solidFill>
                  <a:schemeClr val="tx1"/>
                </a:solidFill>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a ban or restriction on the use of a chemical</a:t>
            </a:r>
          </a:p>
          <a:p>
            <a:endParaRPr lang="en-US" dirty="0"/>
          </a:p>
        </p:txBody>
      </p:sp>
      <p:sp>
        <p:nvSpPr>
          <p:cNvPr id="4" name="Slide Number Placeholder 3">
            <a:extLst>
              <a:ext uri="{FF2B5EF4-FFF2-40B4-BE49-F238E27FC236}">
                <a16:creationId xmlns:a16="http://schemas.microsoft.com/office/drawing/2014/main" id="{1F972D3D-CDDF-486B-A9CD-2114081A9997}"/>
              </a:ext>
            </a:extLst>
          </p:cNvPr>
          <p:cNvSpPr>
            <a:spLocks noGrp="1"/>
          </p:cNvSpPr>
          <p:nvPr>
            <p:ph type="sldNum" sz="quarter" idx="12"/>
          </p:nvPr>
        </p:nvSpPr>
        <p:spPr/>
        <p:txBody>
          <a:bodyPr/>
          <a:lstStyle/>
          <a:p>
            <a:fld id="{886BB73A-582F-4420-9A14-CB10A2B2E5E8}" type="slidenum">
              <a:rPr lang="en-US" smtClean="0"/>
              <a:t>13</a:t>
            </a:fld>
            <a:endParaRPr lang="en-US" dirty="0"/>
          </a:p>
        </p:txBody>
      </p:sp>
      <p:pic>
        <p:nvPicPr>
          <p:cNvPr id="7" name="Audio 6">
            <a:hlinkClick r:id="" action="ppaction://media"/>
            <a:extLst>
              <a:ext uri="{FF2B5EF4-FFF2-40B4-BE49-F238E27FC236}">
                <a16:creationId xmlns:a16="http://schemas.microsoft.com/office/drawing/2014/main" id="{0574CE09-C9DD-4F3A-ACCC-D55141FD7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3166707"/>
      </p:ext>
    </p:extLst>
  </p:cSld>
  <p:clrMapOvr>
    <a:masterClrMapping/>
  </p:clrMapOvr>
  <mc:AlternateContent xmlns:mc="http://schemas.openxmlformats.org/markup-compatibility/2006" xmlns:p14="http://schemas.microsoft.com/office/powerpoint/2010/main">
    <mc:Choice Requires="p14">
      <p:transition spd="slow" p14:dur="2000" advTm="59250"/>
    </mc:Choice>
    <mc:Fallback xmlns="">
      <p:transition spd="slow" advTm="59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050D-E215-4C1B-98DB-0ACBCD36BC21}"/>
              </a:ext>
            </a:extLst>
          </p:cNvPr>
          <p:cNvSpPr>
            <a:spLocks noGrp="1"/>
          </p:cNvSpPr>
          <p:nvPr>
            <p:ph type="title"/>
          </p:nvPr>
        </p:nvSpPr>
        <p:spPr/>
        <p:txBody>
          <a:bodyPr>
            <a:normAutofit/>
          </a:bodyPr>
          <a:lstStyle/>
          <a:p>
            <a:r>
              <a:rPr lang="en-US" sz="2800" dirty="0"/>
              <a:t>Why are SNURs issued? </a:t>
            </a:r>
          </a:p>
        </p:txBody>
      </p:sp>
      <p:sp>
        <p:nvSpPr>
          <p:cNvPr id="3" name="Content Placeholder 2">
            <a:extLst>
              <a:ext uri="{FF2B5EF4-FFF2-40B4-BE49-F238E27FC236}">
                <a16:creationId xmlns:a16="http://schemas.microsoft.com/office/drawing/2014/main" id="{D272F390-2BC3-4955-8FD0-42DAC05DF85C}"/>
              </a:ext>
            </a:extLst>
          </p:cNvPr>
          <p:cNvSpPr>
            <a:spLocks noGrp="1"/>
          </p:cNvSpPr>
          <p:nvPr>
            <p:ph idx="1"/>
          </p:nvPr>
        </p:nvSpPr>
        <p:spPr>
          <a:xfrm>
            <a:off x="1244599" y="1443835"/>
            <a:ext cx="7607301" cy="4525963"/>
          </a:xfrm>
        </p:spPr>
        <p:txBody>
          <a:bodyPr/>
          <a:lstStyle/>
          <a:p>
            <a:r>
              <a:rPr lang="en-US" sz="2400" dirty="0">
                <a:latin typeface="Calibri" panose="020F0502020204030204" pitchFamily="34" charset="0"/>
                <a:cs typeface="Calibri" panose="020F0502020204030204" pitchFamily="34" charset="0"/>
              </a:rPr>
              <a:t>To allow EPA to review the significant new use before it occurs, make an appropriate determination on the SNUN, and take any risk management actions as are required as a result of that determination</a:t>
            </a:r>
          </a:p>
          <a:p>
            <a:endParaRPr lang="en-US" sz="2400" dirty="0">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EPA uses SNURs to examine new uses where the uses  may create concerns by changing the exposure of people or the environment to those chemicals</a:t>
            </a:r>
          </a:p>
          <a:p>
            <a:endParaRPr lang="en-US" dirty="0"/>
          </a:p>
        </p:txBody>
      </p:sp>
      <p:sp>
        <p:nvSpPr>
          <p:cNvPr id="4" name="Slide Number Placeholder 3">
            <a:extLst>
              <a:ext uri="{FF2B5EF4-FFF2-40B4-BE49-F238E27FC236}">
                <a16:creationId xmlns:a16="http://schemas.microsoft.com/office/drawing/2014/main" id="{1F972D3D-CDDF-486B-A9CD-2114081A9997}"/>
              </a:ext>
            </a:extLst>
          </p:cNvPr>
          <p:cNvSpPr>
            <a:spLocks noGrp="1"/>
          </p:cNvSpPr>
          <p:nvPr>
            <p:ph type="sldNum" sz="quarter" idx="12"/>
          </p:nvPr>
        </p:nvSpPr>
        <p:spPr/>
        <p:txBody>
          <a:bodyPr/>
          <a:lstStyle/>
          <a:p>
            <a:fld id="{886BB73A-582F-4420-9A14-CB10A2B2E5E8}" type="slidenum">
              <a:rPr lang="en-US" smtClean="0"/>
              <a:t>14</a:t>
            </a:fld>
            <a:endParaRPr lang="en-US" dirty="0"/>
          </a:p>
        </p:txBody>
      </p:sp>
      <p:pic>
        <p:nvPicPr>
          <p:cNvPr id="6" name="Audio 5">
            <a:hlinkClick r:id="" action="ppaction://media"/>
            <a:extLst>
              <a:ext uri="{FF2B5EF4-FFF2-40B4-BE49-F238E27FC236}">
                <a16:creationId xmlns:a16="http://schemas.microsoft.com/office/drawing/2014/main" id="{60EC2FD4-2B8A-4CD7-8A25-CA81EAE146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65188230"/>
      </p:ext>
    </p:extLst>
  </p:cSld>
  <p:clrMapOvr>
    <a:masterClrMapping/>
  </p:clrMapOvr>
  <mc:AlternateContent xmlns:mc="http://schemas.openxmlformats.org/markup-compatibility/2006" xmlns:p14="http://schemas.microsoft.com/office/powerpoint/2010/main">
    <mc:Choice Requires="p14">
      <p:transition spd="slow" p14:dur="2000" advTm="33559"/>
    </mc:Choice>
    <mc:Fallback xmlns="">
      <p:transition spd="slow" advTm="3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050D-E215-4C1B-98DB-0ACBCD36BC21}"/>
              </a:ext>
            </a:extLst>
          </p:cNvPr>
          <p:cNvSpPr>
            <a:spLocks noGrp="1"/>
          </p:cNvSpPr>
          <p:nvPr>
            <p:ph type="title"/>
          </p:nvPr>
        </p:nvSpPr>
        <p:spPr>
          <a:xfrm>
            <a:off x="1270000" y="148130"/>
            <a:ext cx="7416800" cy="1143000"/>
          </a:xfrm>
        </p:spPr>
        <p:txBody>
          <a:bodyPr>
            <a:normAutofit/>
          </a:bodyPr>
          <a:lstStyle/>
          <a:p>
            <a:r>
              <a:rPr lang="en-US" sz="2800" dirty="0"/>
              <a:t>SNURs - New Use Determination  </a:t>
            </a:r>
          </a:p>
        </p:txBody>
      </p:sp>
      <p:sp>
        <p:nvSpPr>
          <p:cNvPr id="3" name="Content Placeholder 2">
            <a:extLst>
              <a:ext uri="{FF2B5EF4-FFF2-40B4-BE49-F238E27FC236}">
                <a16:creationId xmlns:a16="http://schemas.microsoft.com/office/drawing/2014/main" id="{D272F390-2BC3-4955-8FD0-42DAC05DF85C}"/>
              </a:ext>
            </a:extLst>
          </p:cNvPr>
          <p:cNvSpPr>
            <a:spLocks noGrp="1"/>
          </p:cNvSpPr>
          <p:nvPr>
            <p:ph idx="1"/>
          </p:nvPr>
        </p:nvSpPr>
        <p:spPr>
          <a:xfrm>
            <a:off x="1100435" y="1171577"/>
            <a:ext cx="7687965" cy="5184774"/>
          </a:xfrm>
        </p:spPr>
        <p:txBody>
          <a:bodyPr>
            <a:normAutofit fontScale="85000" lnSpcReduction="20000"/>
          </a:bodyPr>
          <a:lstStyle/>
          <a:p>
            <a:r>
              <a:rPr lang="en-US" dirty="0">
                <a:solidFill>
                  <a:schemeClr val="tx1"/>
                </a:solidFill>
                <a:latin typeface="Calibri" panose="020F0502020204030204" pitchFamily="34" charset="0"/>
                <a:cs typeface="Calibri" panose="020F0502020204030204" pitchFamily="34" charset="0"/>
              </a:rPr>
              <a:t>Considerations required by statute:</a:t>
            </a:r>
          </a:p>
          <a:p>
            <a:pPr lvl="1"/>
            <a:r>
              <a:rPr lang="en-US" sz="2800" dirty="0">
                <a:solidFill>
                  <a:schemeClr val="tx1"/>
                </a:solidFill>
                <a:latin typeface="Calibri" panose="020F0502020204030204" pitchFamily="34" charset="0"/>
                <a:cs typeface="Calibri" panose="020F0502020204030204" pitchFamily="34" charset="0"/>
              </a:rPr>
              <a:t>Projected volume of manufacturing and processing of a chemical substance</a:t>
            </a:r>
          </a:p>
          <a:p>
            <a:pPr lvl="1"/>
            <a:r>
              <a:rPr lang="en-US" sz="2800" dirty="0">
                <a:solidFill>
                  <a:schemeClr val="tx1"/>
                </a:solidFill>
                <a:latin typeface="Calibri" panose="020F0502020204030204" pitchFamily="34" charset="0"/>
                <a:cs typeface="Calibri" panose="020F0502020204030204" pitchFamily="34" charset="0"/>
              </a:rPr>
              <a:t>Extent to which a use changes the type/form of exposure of humans/environment to a chemical substance</a:t>
            </a:r>
          </a:p>
          <a:p>
            <a:pPr lvl="1"/>
            <a:r>
              <a:rPr lang="en-US" sz="2800" dirty="0">
                <a:solidFill>
                  <a:schemeClr val="tx1"/>
                </a:solidFill>
                <a:latin typeface="Calibri" panose="020F0502020204030204" pitchFamily="34" charset="0"/>
                <a:cs typeface="Calibri" panose="020F0502020204030204" pitchFamily="34" charset="0"/>
              </a:rPr>
              <a:t>Extent to which a use changes the magnitude and duration of exposure of humans/environment to a chemical substance</a:t>
            </a:r>
          </a:p>
          <a:p>
            <a:pPr lvl="1"/>
            <a:r>
              <a:rPr lang="en-US" sz="2800" dirty="0">
                <a:solidFill>
                  <a:schemeClr val="tx1"/>
                </a:solidFill>
                <a:latin typeface="Calibri" panose="020F0502020204030204" pitchFamily="34" charset="0"/>
                <a:cs typeface="Calibri" panose="020F0502020204030204" pitchFamily="34" charset="0"/>
              </a:rPr>
              <a:t>The reasonably anticipated manner and methods of manufacturing, processing, distribution in commerce, and disposal of a chemical substance</a:t>
            </a:r>
          </a:p>
          <a:p>
            <a:r>
              <a:rPr lang="en-US" dirty="0">
                <a:solidFill>
                  <a:schemeClr val="tx1"/>
                </a:solidFill>
                <a:latin typeface="Calibri" panose="020F0502020204030204" pitchFamily="34" charset="0"/>
                <a:cs typeface="Calibri" panose="020F0502020204030204" pitchFamily="34" charset="0"/>
              </a:rPr>
              <a:t>No risk determination is required to issue a SNUR</a:t>
            </a:r>
          </a:p>
          <a:p>
            <a:pPr>
              <a:lnSpc>
                <a:spcPct val="120000"/>
              </a:lnSpc>
            </a:pPr>
            <a:r>
              <a:rPr lang="en-US" dirty="0">
                <a:solidFill>
                  <a:schemeClr val="tx1"/>
                </a:solidFill>
                <a:latin typeface="Calibri" panose="020F0502020204030204" pitchFamily="34" charset="0"/>
                <a:cs typeface="Calibri" panose="020F0502020204030204" pitchFamily="34" charset="0"/>
              </a:rPr>
              <a:t>Ongoing uses of a chemical may not be subject to a  SNUR</a:t>
            </a:r>
          </a:p>
          <a:p>
            <a:endParaRPr lang="en-US" dirty="0"/>
          </a:p>
        </p:txBody>
      </p:sp>
      <p:sp>
        <p:nvSpPr>
          <p:cNvPr id="4" name="Slide Number Placeholder 3">
            <a:extLst>
              <a:ext uri="{FF2B5EF4-FFF2-40B4-BE49-F238E27FC236}">
                <a16:creationId xmlns:a16="http://schemas.microsoft.com/office/drawing/2014/main" id="{1F972D3D-CDDF-486B-A9CD-2114081A9997}"/>
              </a:ext>
            </a:extLst>
          </p:cNvPr>
          <p:cNvSpPr>
            <a:spLocks noGrp="1"/>
          </p:cNvSpPr>
          <p:nvPr>
            <p:ph type="sldNum" sz="quarter" idx="12"/>
          </p:nvPr>
        </p:nvSpPr>
        <p:spPr/>
        <p:txBody>
          <a:bodyPr/>
          <a:lstStyle/>
          <a:p>
            <a:fld id="{886BB73A-582F-4420-9A14-CB10A2B2E5E8}" type="slidenum">
              <a:rPr lang="en-US" smtClean="0"/>
              <a:t>15</a:t>
            </a:fld>
            <a:endParaRPr lang="en-US" dirty="0"/>
          </a:p>
        </p:txBody>
      </p:sp>
      <p:pic>
        <p:nvPicPr>
          <p:cNvPr id="9" name="Audio 8">
            <a:hlinkClick r:id="" action="ppaction://media"/>
            <a:extLst>
              <a:ext uri="{FF2B5EF4-FFF2-40B4-BE49-F238E27FC236}">
                <a16:creationId xmlns:a16="http://schemas.microsoft.com/office/drawing/2014/main" id="{734C3887-B069-433C-92C3-C89EEA7E10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5491414"/>
      </p:ext>
    </p:extLst>
  </p:cSld>
  <p:clrMapOvr>
    <a:masterClrMapping/>
  </p:clrMapOvr>
  <mc:AlternateContent xmlns:mc="http://schemas.openxmlformats.org/markup-compatibility/2006" xmlns:p14="http://schemas.microsoft.com/office/powerpoint/2010/main">
    <mc:Choice Requires="p14">
      <p:transition spd="slow" p14:dur="2000" advTm="59788"/>
    </mc:Choice>
    <mc:Fallback xmlns="">
      <p:transition spd="slow" advTm="5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050D-E215-4C1B-98DB-0ACBCD36BC21}"/>
              </a:ext>
            </a:extLst>
          </p:cNvPr>
          <p:cNvSpPr>
            <a:spLocks noGrp="1"/>
          </p:cNvSpPr>
          <p:nvPr>
            <p:ph type="title"/>
          </p:nvPr>
        </p:nvSpPr>
        <p:spPr>
          <a:xfrm>
            <a:off x="1701800" y="136525"/>
            <a:ext cx="6985000" cy="1349375"/>
          </a:xfrm>
        </p:spPr>
        <p:txBody>
          <a:bodyPr>
            <a:normAutofit/>
          </a:bodyPr>
          <a:lstStyle/>
          <a:p>
            <a:r>
              <a:rPr lang="en-US" sz="2800" dirty="0"/>
              <a:t>SNURs That Follow Section 5(e) Orders </a:t>
            </a:r>
          </a:p>
        </p:txBody>
      </p:sp>
      <p:sp>
        <p:nvSpPr>
          <p:cNvPr id="3" name="Content Placeholder 2">
            <a:extLst>
              <a:ext uri="{FF2B5EF4-FFF2-40B4-BE49-F238E27FC236}">
                <a16:creationId xmlns:a16="http://schemas.microsoft.com/office/drawing/2014/main" id="{D272F390-2BC3-4955-8FD0-42DAC05DF85C}"/>
              </a:ext>
            </a:extLst>
          </p:cNvPr>
          <p:cNvSpPr>
            <a:spLocks noGrp="1"/>
          </p:cNvSpPr>
          <p:nvPr>
            <p:ph idx="1"/>
          </p:nvPr>
        </p:nvSpPr>
        <p:spPr>
          <a:xfrm>
            <a:off x="812799" y="1214651"/>
            <a:ext cx="8051801" cy="5363570"/>
          </a:xfrm>
        </p:spPr>
        <p:txBody>
          <a:bodyPr>
            <a:noAutofit/>
          </a:bodyPr>
          <a:lstStyle/>
          <a:p>
            <a:pPr lvl="1"/>
            <a:r>
              <a:rPr lang="en-US" dirty="0">
                <a:latin typeface="Calibri" panose="020F0502020204030204" pitchFamily="34" charset="0"/>
                <a:cs typeface="Calibri" panose="020F0502020204030204" pitchFamily="34" charset="0"/>
              </a:rPr>
              <a:t>TSCA section 5(e) consent orders apply only to the notice submitter, so a SNUR is used to extend those restrictions to other manufacturers, importers, and processors</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TSCA requires that EPA consider promulgating a SNUR following a 5(e) order (TSCA section 5(f)(4))</a:t>
            </a:r>
          </a:p>
          <a:p>
            <a:pPr lvl="2"/>
            <a:r>
              <a:rPr lang="en-US" sz="2400" dirty="0">
                <a:solidFill>
                  <a:schemeClr val="tx1"/>
                </a:solidFill>
                <a:latin typeface="Calibri" panose="020F0502020204030204" pitchFamily="34" charset="0"/>
                <a:cs typeface="Calibri" panose="020F0502020204030204" pitchFamily="34" charset="0"/>
              </a:rPr>
              <a:t>Must promulgate SNUR corresponding to the 5(e) order or explain why not</a:t>
            </a:r>
          </a:p>
          <a:p>
            <a:pPr lvl="1"/>
            <a:r>
              <a:rPr lang="en-US" dirty="0">
                <a:solidFill>
                  <a:schemeClr val="tx1"/>
                </a:solidFill>
                <a:latin typeface="Calibri" panose="020F0502020204030204" pitchFamily="34" charset="0"/>
                <a:cs typeface="Calibri" panose="020F0502020204030204" pitchFamily="34" charset="0"/>
              </a:rPr>
              <a:t>“5(e) SNURs” typically require notification for any use not conforming to the restrictions in the 5(e) order </a:t>
            </a:r>
          </a:p>
          <a:p>
            <a:pPr marL="457200" lvl="1" indent="0">
              <a:buNone/>
            </a:pPr>
            <a:endParaRPr lang="en-US" dirty="0">
              <a:solidFill>
                <a:schemeClr val="tx1"/>
              </a:solidFill>
              <a:latin typeface="Calibri" panose="020F0502020204030204" pitchFamily="34" charset="0"/>
              <a:cs typeface="Calibri" panose="020F0502020204030204" pitchFamily="34" charset="0"/>
            </a:endParaRPr>
          </a:p>
          <a:p>
            <a:pPr lvl="1"/>
            <a:r>
              <a:rPr lang="en-US" dirty="0">
                <a:solidFill>
                  <a:schemeClr val="tx1"/>
                </a:solidFill>
                <a:latin typeface="Calibri" panose="020F0502020204030204" pitchFamily="34" charset="0"/>
                <a:cs typeface="Calibri" panose="020F0502020204030204" pitchFamily="34" charset="0"/>
              </a:rPr>
              <a:t>The exemptions and exclusions specific to the 5(e) order are also included in the SNURs</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F972D3D-CDDF-486B-A9CD-2114081A9997}"/>
              </a:ext>
            </a:extLst>
          </p:cNvPr>
          <p:cNvSpPr>
            <a:spLocks noGrp="1"/>
          </p:cNvSpPr>
          <p:nvPr>
            <p:ph type="sldNum" sz="quarter" idx="12"/>
          </p:nvPr>
        </p:nvSpPr>
        <p:spPr/>
        <p:txBody>
          <a:bodyPr/>
          <a:lstStyle/>
          <a:p>
            <a:fld id="{886BB73A-582F-4420-9A14-CB10A2B2E5E8}" type="slidenum">
              <a:rPr lang="en-US" smtClean="0"/>
              <a:t>16</a:t>
            </a:fld>
            <a:endParaRPr lang="en-US" dirty="0"/>
          </a:p>
        </p:txBody>
      </p:sp>
      <p:pic>
        <p:nvPicPr>
          <p:cNvPr id="7" name="Audio 6">
            <a:hlinkClick r:id="" action="ppaction://media"/>
            <a:extLst>
              <a:ext uri="{FF2B5EF4-FFF2-40B4-BE49-F238E27FC236}">
                <a16:creationId xmlns:a16="http://schemas.microsoft.com/office/drawing/2014/main" id="{38114D34-89C3-482C-96EC-98EE5F9A1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5274881"/>
      </p:ext>
    </p:extLst>
  </p:cSld>
  <p:clrMapOvr>
    <a:masterClrMapping/>
  </p:clrMapOvr>
  <mc:AlternateContent xmlns:mc="http://schemas.openxmlformats.org/markup-compatibility/2006" xmlns:p14="http://schemas.microsoft.com/office/powerpoint/2010/main">
    <mc:Choice Requires="p14">
      <p:transition spd="slow" p14:dur="2000" advTm="54817"/>
    </mc:Choice>
    <mc:Fallback xmlns="">
      <p:transition spd="slow" advTm="5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11BC-8D7C-4FF0-9744-19585E6F7B72}"/>
              </a:ext>
            </a:extLst>
          </p:cNvPr>
          <p:cNvSpPr>
            <a:spLocks noGrp="1"/>
          </p:cNvSpPr>
          <p:nvPr>
            <p:ph type="title"/>
          </p:nvPr>
        </p:nvSpPr>
        <p:spPr>
          <a:xfrm>
            <a:off x="822960" y="136525"/>
            <a:ext cx="8229600" cy="1143000"/>
          </a:xfrm>
        </p:spPr>
        <p:txBody>
          <a:bodyPr>
            <a:normAutofit/>
          </a:bodyPr>
          <a:lstStyle/>
          <a:p>
            <a:r>
              <a:rPr lang="en-US" sz="2800" dirty="0"/>
              <a:t>Risk Management Outcomes</a:t>
            </a:r>
          </a:p>
        </p:txBody>
      </p:sp>
      <p:sp>
        <p:nvSpPr>
          <p:cNvPr id="3" name="Content Placeholder 2">
            <a:extLst>
              <a:ext uri="{FF2B5EF4-FFF2-40B4-BE49-F238E27FC236}">
                <a16:creationId xmlns:a16="http://schemas.microsoft.com/office/drawing/2014/main" id="{61C94DCD-0CC8-4DD0-BDE3-E65926278B17}"/>
              </a:ext>
            </a:extLst>
          </p:cNvPr>
          <p:cNvSpPr>
            <a:spLocks noGrp="1"/>
          </p:cNvSpPr>
          <p:nvPr>
            <p:ph idx="1"/>
          </p:nvPr>
        </p:nvSpPr>
        <p:spPr>
          <a:xfrm>
            <a:off x="1119117" y="1039084"/>
            <a:ext cx="7724632" cy="5327650"/>
          </a:xfrm>
        </p:spPr>
        <p:txBody>
          <a:bodyPr>
            <a:noAutofit/>
          </a:bodyPr>
          <a:lstStyle/>
          <a:p>
            <a:r>
              <a:rPr lang="en-US" sz="2400" b="1" dirty="0">
                <a:latin typeface="+mj-lt"/>
              </a:rPr>
              <a:t>Recently issued biofuels orders</a:t>
            </a:r>
            <a:r>
              <a:rPr lang="en-US" sz="2400" dirty="0">
                <a:latin typeface="+mj-lt"/>
              </a:rPr>
              <a:t>: </a:t>
            </a:r>
          </a:p>
          <a:p>
            <a:endParaRPr lang="en-US" sz="2400" dirty="0">
              <a:latin typeface="+mj-lt"/>
            </a:endParaRPr>
          </a:p>
          <a:p>
            <a:pPr lvl="1"/>
            <a:r>
              <a:rPr lang="en-US" dirty="0">
                <a:solidFill>
                  <a:schemeClr val="tx1"/>
                </a:solidFill>
                <a:latin typeface="+mj-lt"/>
              </a:rPr>
              <a:t>Determination: “May present an unreasonable risk…” determination</a:t>
            </a:r>
          </a:p>
          <a:p>
            <a:pPr lvl="1"/>
            <a:endParaRPr lang="en-US" dirty="0">
              <a:solidFill>
                <a:schemeClr val="tx1"/>
              </a:solidFill>
              <a:latin typeface="+mj-lt"/>
            </a:endParaRPr>
          </a:p>
          <a:p>
            <a:pPr lvl="1">
              <a:spcAft>
                <a:spcPts val="600"/>
              </a:spcAft>
            </a:pPr>
            <a:r>
              <a:rPr lang="en-US" dirty="0">
                <a:solidFill>
                  <a:schemeClr val="tx1"/>
                </a:solidFill>
                <a:latin typeface="+mj-lt"/>
              </a:rPr>
              <a:t>Regulatory Outcome: Section 5(e) consent order and a 5(e) SNUR will be issued</a:t>
            </a:r>
          </a:p>
          <a:p>
            <a:pPr marL="0" indent="0">
              <a:buNone/>
            </a:pPr>
            <a:endParaRPr lang="en-US" sz="2000" dirty="0">
              <a:latin typeface="+mj-lt"/>
            </a:endParaRPr>
          </a:p>
        </p:txBody>
      </p:sp>
      <p:sp>
        <p:nvSpPr>
          <p:cNvPr id="4" name="Slide Number Placeholder 3">
            <a:extLst>
              <a:ext uri="{FF2B5EF4-FFF2-40B4-BE49-F238E27FC236}">
                <a16:creationId xmlns:a16="http://schemas.microsoft.com/office/drawing/2014/main" id="{E383332F-F62A-4849-8FA9-89200A11CFE3}"/>
              </a:ext>
            </a:extLst>
          </p:cNvPr>
          <p:cNvSpPr>
            <a:spLocks noGrp="1"/>
          </p:cNvSpPr>
          <p:nvPr>
            <p:ph type="sldNum" sz="quarter" idx="12"/>
          </p:nvPr>
        </p:nvSpPr>
        <p:spPr/>
        <p:txBody>
          <a:bodyPr/>
          <a:lstStyle/>
          <a:p>
            <a:fld id="{886BB73A-582F-4420-9A14-CB10A2B2E5E8}" type="slidenum">
              <a:rPr lang="en-US" smtClean="0"/>
              <a:t>17</a:t>
            </a:fld>
            <a:endParaRPr lang="en-US" dirty="0"/>
          </a:p>
        </p:txBody>
      </p:sp>
      <p:pic>
        <p:nvPicPr>
          <p:cNvPr id="5" name="Audio 4">
            <a:hlinkClick r:id="" action="ppaction://media"/>
            <a:extLst>
              <a:ext uri="{FF2B5EF4-FFF2-40B4-BE49-F238E27FC236}">
                <a16:creationId xmlns:a16="http://schemas.microsoft.com/office/drawing/2014/main" id="{C190ADE0-99A5-4E71-95C3-F61426DF3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1206305"/>
      </p:ext>
    </p:extLst>
  </p:cSld>
  <p:clrMapOvr>
    <a:masterClrMapping/>
  </p:clrMapOvr>
  <mc:AlternateContent xmlns:mc="http://schemas.openxmlformats.org/markup-compatibility/2006" xmlns:p14="http://schemas.microsoft.com/office/powerpoint/2010/main">
    <mc:Choice Requires="p14">
      <p:transition spd="slow" p14:dur="2000" advTm="25381"/>
    </mc:Choice>
    <mc:Fallback xmlns="">
      <p:transition spd="slow" advTm="2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11BC-8D7C-4FF0-9744-19585E6F7B72}"/>
              </a:ext>
            </a:extLst>
          </p:cNvPr>
          <p:cNvSpPr>
            <a:spLocks noGrp="1"/>
          </p:cNvSpPr>
          <p:nvPr>
            <p:ph type="title"/>
          </p:nvPr>
        </p:nvSpPr>
        <p:spPr>
          <a:xfrm>
            <a:off x="822960" y="136525"/>
            <a:ext cx="8229600" cy="1143000"/>
          </a:xfrm>
        </p:spPr>
        <p:txBody>
          <a:bodyPr>
            <a:normAutofit/>
          </a:bodyPr>
          <a:lstStyle/>
          <a:p>
            <a:r>
              <a:rPr lang="en-US" sz="2800" dirty="0"/>
              <a:t>Risk Management Outcomes</a:t>
            </a:r>
          </a:p>
        </p:txBody>
      </p:sp>
      <p:sp>
        <p:nvSpPr>
          <p:cNvPr id="3" name="Content Placeholder 2">
            <a:extLst>
              <a:ext uri="{FF2B5EF4-FFF2-40B4-BE49-F238E27FC236}">
                <a16:creationId xmlns:a16="http://schemas.microsoft.com/office/drawing/2014/main" id="{61C94DCD-0CC8-4DD0-BDE3-E65926278B17}"/>
              </a:ext>
            </a:extLst>
          </p:cNvPr>
          <p:cNvSpPr>
            <a:spLocks noGrp="1"/>
          </p:cNvSpPr>
          <p:nvPr>
            <p:ph idx="1"/>
          </p:nvPr>
        </p:nvSpPr>
        <p:spPr>
          <a:xfrm>
            <a:off x="1119117" y="1039084"/>
            <a:ext cx="7724632" cy="5327650"/>
          </a:xfrm>
        </p:spPr>
        <p:txBody>
          <a:bodyPr>
            <a:noAutofit/>
          </a:bodyPr>
          <a:lstStyle/>
          <a:p>
            <a:r>
              <a:rPr lang="en-US" sz="2400" b="1" dirty="0">
                <a:latin typeface="+mj-lt"/>
              </a:rPr>
              <a:t>Example </a:t>
            </a:r>
            <a:r>
              <a:rPr lang="en-US" sz="2400" b="1" dirty="0">
                <a:solidFill>
                  <a:schemeClr val="tx1"/>
                </a:solidFill>
                <a:latin typeface="+mj-lt"/>
              </a:rPr>
              <a:t>5 (e) </a:t>
            </a:r>
            <a:r>
              <a:rPr lang="en-US" sz="2400" b="1" dirty="0">
                <a:latin typeface="+mj-lt"/>
              </a:rPr>
              <a:t>Consent Order conditions</a:t>
            </a:r>
            <a:r>
              <a:rPr lang="en-US" sz="2400" dirty="0">
                <a:latin typeface="+mj-lt"/>
              </a:rPr>
              <a:t>:</a:t>
            </a:r>
          </a:p>
          <a:p>
            <a:pPr lvl="1"/>
            <a:r>
              <a:rPr lang="en-US" dirty="0">
                <a:latin typeface="+mj-lt"/>
              </a:rPr>
              <a:t>Use only as a fuel or other use identified in the PMN</a:t>
            </a:r>
          </a:p>
          <a:p>
            <a:pPr lvl="1"/>
            <a:r>
              <a:rPr lang="en-US" dirty="0">
                <a:latin typeface="+mj-lt"/>
              </a:rPr>
              <a:t>If potential exposure to BTEX chemicals benzene, toluene, ethylbenzene, and xylene or hexane/heptane, then order will reference following OSHA requirements for monitoring and meeting those exposure limits</a:t>
            </a:r>
          </a:p>
          <a:p>
            <a:pPr lvl="1"/>
            <a:r>
              <a:rPr lang="en-US" dirty="0">
                <a:latin typeface="+mj-lt"/>
              </a:rPr>
              <a:t>Order will also reference complying with other applicable EPA and OSHA regulations for handling, storing, and disposal of gasoline/petroleum products</a:t>
            </a:r>
          </a:p>
          <a:p>
            <a:pPr lvl="1"/>
            <a:r>
              <a:rPr lang="en-US" dirty="0">
                <a:latin typeface="+mj-lt"/>
              </a:rPr>
              <a:t>If biofuel is imported, order will limit use to import as a fuel</a:t>
            </a:r>
          </a:p>
        </p:txBody>
      </p:sp>
      <p:sp>
        <p:nvSpPr>
          <p:cNvPr id="4" name="Slide Number Placeholder 3">
            <a:extLst>
              <a:ext uri="{FF2B5EF4-FFF2-40B4-BE49-F238E27FC236}">
                <a16:creationId xmlns:a16="http://schemas.microsoft.com/office/drawing/2014/main" id="{E383332F-F62A-4849-8FA9-89200A11CFE3}"/>
              </a:ext>
            </a:extLst>
          </p:cNvPr>
          <p:cNvSpPr>
            <a:spLocks noGrp="1"/>
          </p:cNvSpPr>
          <p:nvPr>
            <p:ph type="sldNum" sz="quarter" idx="12"/>
          </p:nvPr>
        </p:nvSpPr>
        <p:spPr/>
        <p:txBody>
          <a:bodyPr/>
          <a:lstStyle/>
          <a:p>
            <a:fld id="{886BB73A-582F-4420-9A14-CB10A2B2E5E8}" type="slidenum">
              <a:rPr lang="en-US" smtClean="0"/>
              <a:t>18</a:t>
            </a:fld>
            <a:endParaRPr lang="en-US" dirty="0"/>
          </a:p>
        </p:txBody>
      </p:sp>
      <p:pic>
        <p:nvPicPr>
          <p:cNvPr id="7" name="Audio 6">
            <a:hlinkClick r:id="" action="ppaction://media"/>
            <a:extLst>
              <a:ext uri="{FF2B5EF4-FFF2-40B4-BE49-F238E27FC236}">
                <a16:creationId xmlns:a16="http://schemas.microsoft.com/office/drawing/2014/main" id="{D0558606-237C-4689-9975-571F372CA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0162726"/>
      </p:ext>
    </p:extLst>
  </p:cSld>
  <p:clrMapOvr>
    <a:masterClrMapping/>
  </p:clrMapOvr>
  <mc:AlternateContent xmlns:mc="http://schemas.openxmlformats.org/markup-compatibility/2006" xmlns:p14="http://schemas.microsoft.com/office/powerpoint/2010/main">
    <mc:Choice Requires="p14">
      <p:transition spd="slow" p14:dur="2000" advTm="54448"/>
    </mc:Choice>
    <mc:Fallback xmlns="">
      <p:transition spd="slow" advTm="5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D021-FC2A-4BD0-95CE-B46B78260019}"/>
              </a:ext>
            </a:extLst>
          </p:cNvPr>
          <p:cNvSpPr>
            <a:spLocks noGrp="1"/>
          </p:cNvSpPr>
          <p:nvPr>
            <p:ph type="title"/>
          </p:nvPr>
        </p:nvSpPr>
        <p:spPr>
          <a:xfrm>
            <a:off x="914400" y="136693"/>
            <a:ext cx="8229600" cy="1143000"/>
          </a:xfrm>
        </p:spPr>
        <p:txBody>
          <a:bodyPr>
            <a:normAutofit/>
          </a:bodyPr>
          <a:lstStyle/>
          <a:p>
            <a:r>
              <a:rPr lang="en-US" sz="2800" dirty="0"/>
              <a:t>Risk Management Outcomes</a:t>
            </a:r>
          </a:p>
        </p:txBody>
      </p:sp>
      <p:sp>
        <p:nvSpPr>
          <p:cNvPr id="3" name="Content Placeholder 2">
            <a:extLst>
              <a:ext uri="{FF2B5EF4-FFF2-40B4-BE49-F238E27FC236}">
                <a16:creationId xmlns:a16="http://schemas.microsoft.com/office/drawing/2014/main" id="{9F3E9A02-D180-4AC0-9F2F-0880EAB0AF1C}"/>
              </a:ext>
            </a:extLst>
          </p:cNvPr>
          <p:cNvSpPr>
            <a:spLocks noGrp="1"/>
          </p:cNvSpPr>
          <p:nvPr>
            <p:ph idx="1"/>
          </p:nvPr>
        </p:nvSpPr>
        <p:spPr>
          <a:xfrm>
            <a:off x="1502702" y="1291214"/>
            <a:ext cx="7136201" cy="4766686"/>
          </a:xfrm>
        </p:spPr>
        <p:txBody>
          <a:bodyPr>
            <a:normAutofit/>
          </a:bodyPr>
          <a:lstStyle/>
          <a:p>
            <a:pPr>
              <a:spcAft>
                <a:spcPts val="600"/>
              </a:spcAft>
            </a:pPr>
            <a:r>
              <a:rPr lang="en-US" sz="2400" dirty="0">
                <a:solidFill>
                  <a:schemeClr val="tx1"/>
                </a:solidFill>
                <a:latin typeface="+mj-lt"/>
              </a:rPr>
              <a:t>OPPT’s general approach is that 5(e) consent </a:t>
            </a:r>
            <a:r>
              <a:rPr lang="en-US" sz="2400" dirty="0">
                <a:latin typeface="+mj-lt"/>
              </a:rPr>
              <a:t>order and SNUR requirements will be exempted once the chemical is incorporated in the final product, such as gasoline or other fuels </a:t>
            </a:r>
          </a:p>
          <a:p>
            <a:pPr lvl="1"/>
            <a:r>
              <a:rPr lang="en-US" dirty="0">
                <a:latin typeface="+mj-lt"/>
              </a:rPr>
              <a:t>new chemical biofuels do not change the fuel composition or risks</a:t>
            </a:r>
          </a:p>
          <a:p>
            <a:pPr lvl="1"/>
            <a:r>
              <a:rPr lang="en-US" dirty="0">
                <a:latin typeface="+mj-lt"/>
              </a:rPr>
              <a:t>this will allow consumer use </a:t>
            </a:r>
          </a:p>
          <a:p>
            <a:pPr lvl="1"/>
            <a:r>
              <a:rPr lang="en-US" dirty="0">
                <a:latin typeface="+mj-lt"/>
              </a:rPr>
              <a:t>Because the conditions of the 5(e) consent order are in place, commercialization can occur without waiting for a final SNUR to be issued</a:t>
            </a:r>
          </a:p>
          <a:p>
            <a:endParaRPr lang="en-US" dirty="0"/>
          </a:p>
        </p:txBody>
      </p:sp>
      <p:sp>
        <p:nvSpPr>
          <p:cNvPr id="4" name="Slide Number Placeholder 3">
            <a:extLst>
              <a:ext uri="{FF2B5EF4-FFF2-40B4-BE49-F238E27FC236}">
                <a16:creationId xmlns:a16="http://schemas.microsoft.com/office/drawing/2014/main" id="{D5D93834-8F78-40F1-BDE1-706D9B01F0CB}"/>
              </a:ext>
            </a:extLst>
          </p:cNvPr>
          <p:cNvSpPr>
            <a:spLocks noGrp="1"/>
          </p:cNvSpPr>
          <p:nvPr>
            <p:ph type="sldNum" sz="quarter" idx="12"/>
          </p:nvPr>
        </p:nvSpPr>
        <p:spPr/>
        <p:txBody>
          <a:bodyPr/>
          <a:lstStyle/>
          <a:p>
            <a:fld id="{886BB73A-582F-4420-9A14-CB10A2B2E5E8}" type="slidenum">
              <a:rPr lang="en-US" smtClean="0"/>
              <a:t>19</a:t>
            </a:fld>
            <a:endParaRPr lang="en-US" dirty="0"/>
          </a:p>
        </p:txBody>
      </p:sp>
      <p:pic>
        <p:nvPicPr>
          <p:cNvPr id="5" name="Audio 4">
            <a:hlinkClick r:id="" action="ppaction://media"/>
            <a:extLst>
              <a:ext uri="{FF2B5EF4-FFF2-40B4-BE49-F238E27FC236}">
                <a16:creationId xmlns:a16="http://schemas.microsoft.com/office/drawing/2014/main" id="{9FEEB710-C383-479F-938C-3C81D240A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30914683"/>
      </p:ext>
    </p:extLst>
  </p:cSld>
  <p:clrMapOvr>
    <a:masterClrMapping/>
  </p:clrMapOvr>
  <mc:AlternateContent xmlns:mc="http://schemas.openxmlformats.org/markup-compatibility/2006" xmlns:p14="http://schemas.microsoft.com/office/powerpoint/2010/main">
    <mc:Choice Requires="p14">
      <p:transition spd="slow" p14:dur="2000" advTm="40291"/>
    </mc:Choice>
    <mc:Fallback xmlns="">
      <p:transition spd="slow" advTm="40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560" y="690"/>
            <a:ext cx="7087844" cy="676230"/>
          </a:xfrm>
        </p:spPr>
        <p:txBody>
          <a:bodyPr>
            <a:normAutofit fontScale="90000"/>
          </a:bodyPr>
          <a:lstStyle/>
          <a:p>
            <a:r>
              <a:rPr lang="en-US" sz="2800" b="1" dirty="0"/>
              <a:t>Determinations &amp; Requisite Actions for PMNs</a:t>
            </a:r>
            <a:endParaRPr lang="en-US" sz="2600" b="1" dirty="0">
              <a:effectLst/>
            </a:endParaRPr>
          </a:p>
        </p:txBody>
      </p:sp>
      <p:sp>
        <p:nvSpPr>
          <p:cNvPr id="5" name="Freeform: Shape 4">
            <a:extLst>
              <a:ext uri="{FF2B5EF4-FFF2-40B4-BE49-F238E27FC236}">
                <a16:creationId xmlns:a16="http://schemas.microsoft.com/office/drawing/2014/main" id="{33EBFF95-21B6-4CD9-9888-1E8370FA79A2}"/>
              </a:ext>
            </a:extLst>
          </p:cNvPr>
          <p:cNvSpPr/>
          <p:nvPr/>
        </p:nvSpPr>
        <p:spPr>
          <a:xfrm>
            <a:off x="7620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1012402" rIns="127000" bIns="1012402"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Presents</a:t>
            </a:r>
            <a:r>
              <a:rPr lang="en-US" sz="2000" kern="1200" dirty="0">
                <a:solidFill>
                  <a:schemeClr val="tx1"/>
                </a:solidFill>
              </a:rPr>
              <a:t> an Unreasonable Risk</a:t>
            </a:r>
          </a:p>
          <a:p>
            <a:pPr marL="0" lvl="0" indent="0" algn="l" defTabSz="889000">
              <a:lnSpc>
                <a:spcPct val="90000"/>
              </a:lnSpc>
              <a:spcBef>
                <a:spcPct val="0"/>
              </a:spcBef>
              <a:spcAft>
                <a:spcPct val="35000"/>
              </a:spcAft>
              <a:buNone/>
            </a:pPr>
            <a:endParaRPr lang="en-US" sz="1600" kern="1200" dirty="0">
              <a:solidFill>
                <a:schemeClr val="tx1"/>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r>
              <a:rPr lang="en-US" sz="1600" kern="1200" dirty="0">
                <a:solidFill>
                  <a:schemeClr val="tx2">
                    <a:lumMod val="75000"/>
                  </a:schemeClr>
                </a:solidFill>
              </a:rPr>
              <a:t>*Section 5(f) order or section 6(a) Rule: Restriction /prohibition of manufacturing, processing, or distribution or disposal</a:t>
            </a:r>
          </a:p>
        </p:txBody>
      </p:sp>
      <p:sp>
        <p:nvSpPr>
          <p:cNvPr id="7" name="Freeform: Shape 6">
            <a:extLst>
              <a:ext uri="{FF2B5EF4-FFF2-40B4-BE49-F238E27FC236}">
                <a16:creationId xmlns:a16="http://schemas.microsoft.com/office/drawing/2014/main" id="{94C45DAB-5CBE-4299-A65D-705C923146D4}"/>
              </a:ext>
            </a:extLst>
          </p:cNvPr>
          <p:cNvSpPr/>
          <p:nvPr/>
        </p:nvSpPr>
        <p:spPr>
          <a:xfrm>
            <a:off x="188976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1012402" rIns="127001" bIns="1012402"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Not Likely </a:t>
            </a:r>
            <a:r>
              <a:rPr lang="en-US" sz="2000" kern="1200" dirty="0">
                <a:solidFill>
                  <a:schemeClr val="tx1"/>
                </a:solidFill>
              </a:rPr>
              <a:t>to present an unreasonable risk</a:t>
            </a:r>
          </a:p>
          <a:p>
            <a:pPr marL="0" lvl="0" indent="0" algn="l" defTabSz="889000">
              <a:lnSpc>
                <a:spcPct val="90000"/>
              </a:lnSpc>
              <a:spcBef>
                <a:spcPct val="0"/>
              </a:spcBef>
              <a:spcAft>
                <a:spcPct val="35000"/>
              </a:spcAft>
              <a:buNone/>
            </a:pPr>
            <a:endParaRPr lang="en-US" sz="1600" kern="1200" dirty="0">
              <a:solidFill>
                <a:schemeClr val="tx1"/>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r>
              <a:rPr lang="en-US" sz="1600" kern="1200" dirty="0">
                <a:solidFill>
                  <a:schemeClr val="tx2">
                    <a:lumMod val="75000"/>
                  </a:schemeClr>
                </a:solidFill>
              </a:rPr>
              <a:t>*May commence manufacture after the determination is made</a:t>
            </a:r>
          </a:p>
          <a:p>
            <a:pPr marL="0" lvl="0" indent="0" algn="l" defTabSz="889000">
              <a:lnSpc>
                <a:spcPct val="90000"/>
              </a:lnSpc>
              <a:spcBef>
                <a:spcPct val="0"/>
              </a:spcBef>
              <a:spcAft>
                <a:spcPct val="35000"/>
              </a:spcAft>
              <a:buNone/>
            </a:pPr>
            <a:r>
              <a:rPr lang="en-US" sz="1600" dirty="0">
                <a:solidFill>
                  <a:schemeClr val="tx2">
                    <a:lumMod val="75000"/>
                  </a:schemeClr>
                </a:solidFill>
              </a:rPr>
              <a:t>*</a:t>
            </a:r>
            <a:r>
              <a:rPr lang="en-US" sz="1600" kern="1200" dirty="0">
                <a:solidFill>
                  <a:schemeClr val="tx2">
                    <a:lumMod val="75000"/>
                  </a:schemeClr>
                </a:solidFill>
              </a:rPr>
              <a:t>Section 5(g): Statement in the Federal Register</a:t>
            </a:r>
          </a:p>
        </p:txBody>
      </p:sp>
      <p:sp>
        <p:nvSpPr>
          <p:cNvPr id="8" name="Freeform: Shape 7">
            <a:extLst>
              <a:ext uri="{FF2B5EF4-FFF2-40B4-BE49-F238E27FC236}">
                <a16:creationId xmlns:a16="http://schemas.microsoft.com/office/drawing/2014/main" id="{47711436-4267-4C23-8A7A-05D58C40F70F}"/>
              </a:ext>
            </a:extLst>
          </p:cNvPr>
          <p:cNvSpPr/>
          <p:nvPr/>
        </p:nvSpPr>
        <p:spPr>
          <a:xfrm>
            <a:off x="370332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1" tIns="1012402" rIns="127000" bIns="1012402"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Information is insufficient </a:t>
            </a:r>
            <a:r>
              <a:rPr lang="en-US" sz="2000" kern="1200" dirty="0">
                <a:solidFill>
                  <a:schemeClr val="tx1"/>
                </a:solidFill>
              </a:rPr>
              <a:t>to permit a reasoned evaluation of the risk</a:t>
            </a: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r>
              <a:rPr lang="en-US" sz="1600" kern="1200" dirty="0">
                <a:solidFill>
                  <a:schemeClr val="tx2">
                    <a:lumMod val="75000"/>
                  </a:schemeClr>
                </a:solidFill>
              </a:rPr>
              <a:t>*Section 5(e) order: regulation pending development of more information</a:t>
            </a:r>
          </a:p>
        </p:txBody>
      </p:sp>
      <p:sp>
        <p:nvSpPr>
          <p:cNvPr id="9" name="Freeform: Shape 8">
            <a:extLst>
              <a:ext uri="{FF2B5EF4-FFF2-40B4-BE49-F238E27FC236}">
                <a16:creationId xmlns:a16="http://schemas.microsoft.com/office/drawing/2014/main" id="{632B83DB-4DE5-401F-BB3A-E429CF7366DB}"/>
              </a:ext>
            </a:extLst>
          </p:cNvPr>
          <p:cNvSpPr/>
          <p:nvPr/>
        </p:nvSpPr>
        <p:spPr>
          <a:xfrm>
            <a:off x="551688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1012403" rIns="127001" bIns="1012402"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Insufficient information to permit a reasoned evaluation &amp; </a:t>
            </a:r>
            <a:r>
              <a:rPr lang="en-US" sz="2000" b="1" kern="1200" dirty="0">
                <a:solidFill>
                  <a:schemeClr val="tx1"/>
                </a:solidFill>
              </a:rPr>
              <a:t>may present </a:t>
            </a:r>
            <a:r>
              <a:rPr lang="en-US" sz="2000" kern="1200" dirty="0">
                <a:solidFill>
                  <a:schemeClr val="tx1"/>
                </a:solidFill>
              </a:rPr>
              <a:t>unreasonable risk</a:t>
            </a:r>
          </a:p>
          <a:p>
            <a:pPr marL="0" lvl="0" indent="0" algn="l" defTabSz="889000">
              <a:lnSpc>
                <a:spcPct val="90000"/>
              </a:lnSpc>
              <a:spcBef>
                <a:spcPct val="0"/>
              </a:spcBef>
              <a:spcAft>
                <a:spcPct val="35000"/>
              </a:spcAft>
              <a:buNone/>
            </a:pPr>
            <a:r>
              <a:rPr lang="en-US" sz="1600" kern="1200" dirty="0">
                <a:solidFill>
                  <a:schemeClr val="tx2">
                    <a:lumMod val="75000"/>
                  </a:schemeClr>
                </a:solidFill>
              </a:rPr>
              <a:t>*Section 5(e) order: regulation pending development of more information</a:t>
            </a:r>
          </a:p>
        </p:txBody>
      </p:sp>
      <p:sp>
        <p:nvSpPr>
          <p:cNvPr id="10" name="Freeform: Shape 9">
            <a:extLst>
              <a:ext uri="{FF2B5EF4-FFF2-40B4-BE49-F238E27FC236}">
                <a16:creationId xmlns:a16="http://schemas.microsoft.com/office/drawing/2014/main" id="{58C9154E-81CF-42A1-9DAC-47C2F5846425}"/>
              </a:ext>
            </a:extLst>
          </p:cNvPr>
          <p:cNvSpPr/>
          <p:nvPr/>
        </p:nvSpPr>
        <p:spPr>
          <a:xfrm>
            <a:off x="733044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914400" rIns="127001" bIns="914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Produced in </a:t>
            </a:r>
            <a:r>
              <a:rPr lang="en-US" sz="2000" b="1" kern="1200" dirty="0">
                <a:solidFill>
                  <a:schemeClr val="tx1"/>
                </a:solidFill>
              </a:rPr>
              <a:t>substantial quantities </a:t>
            </a:r>
            <a:r>
              <a:rPr lang="en-US" kern="1200" dirty="0">
                <a:solidFill>
                  <a:schemeClr val="tx1"/>
                </a:solidFill>
              </a:rPr>
              <a:t>and may reasonably be anticipated to enter the environment in substantial quantities or there may be significant or substantial human exposure</a:t>
            </a:r>
          </a:p>
          <a:p>
            <a:pPr marL="0" lvl="0" indent="0" algn="l" defTabSz="889000">
              <a:lnSpc>
                <a:spcPct val="90000"/>
              </a:lnSpc>
              <a:spcBef>
                <a:spcPct val="0"/>
              </a:spcBef>
              <a:spcAft>
                <a:spcPct val="35000"/>
              </a:spcAft>
              <a:buNone/>
            </a:pPr>
            <a:r>
              <a:rPr lang="en-US" sz="1600" dirty="0">
                <a:solidFill>
                  <a:schemeClr val="tx2">
                    <a:lumMod val="75000"/>
                  </a:schemeClr>
                </a:solidFill>
              </a:rPr>
              <a:t>*</a:t>
            </a:r>
            <a:r>
              <a:rPr lang="en-US" sz="1600" kern="1200" dirty="0">
                <a:solidFill>
                  <a:schemeClr val="tx2">
                    <a:lumMod val="75000"/>
                  </a:schemeClr>
                </a:solidFill>
              </a:rPr>
              <a:t>Section 5(e) order</a:t>
            </a:r>
          </a:p>
        </p:txBody>
      </p:sp>
      <p:sp>
        <p:nvSpPr>
          <p:cNvPr id="3" name="Slide Number Placeholder 2"/>
          <p:cNvSpPr>
            <a:spLocks noGrp="1"/>
          </p:cNvSpPr>
          <p:nvPr>
            <p:ph type="sldNum" sz="quarter" idx="12"/>
          </p:nvPr>
        </p:nvSpPr>
        <p:spPr/>
        <p:txBody>
          <a:bodyPr/>
          <a:lstStyle/>
          <a:p>
            <a:fld id="{886BB73A-582F-4420-9A14-CB10A2B2E5E8}" type="slidenum">
              <a:rPr lang="en-US" smtClean="0"/>
              <a:t>2</a:t>
            </a:fld>
            <a:endParaRPr lang="en-US" dirty="0"/>
          </a:p>
        </p:txBody>
      </p:sp>
      <p:pic>
        <p:nvPicPr>
          <p:cNvPr id="18" name="Audio 17">
            <a:hlinkClick r:id="" action="ppaction://media"/>
            <a:extLst>
              <a:ext uri="{FF2B5EF4-FFF2-40B4-BE49-F238E27FC236}">
                <a16:creationId xmlns:a16="http://schemas.microsoft.com/office/drawing/2014/main" id="{1C4DFB17-06EE-44F8-9876-54052EF151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352538"/>
      </p:ext>
    </p:extLst>
  </p:cSld>
  <p:clrMapOvr>
    <a:masterClrMapping/>
  </p:clrMapOvr>
  <mc:AlternateContent xmlns:mc="http://schemas.openxmlformats.org/markup-compatibility/2006" xmlns:p14="http://schemas.microsoft.com/office/powerpoint/2010/main">
    <mc:Choice Requires="p14">
      <p:transition spd="slow" p14:dur="2000" advTm="113784"/>
    </mc:Choice>
    <mc:Fallback xmlns="">
      <p:transition spd="slow" advTm="11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68CF-2950-4395-AF1F-DBBD33AC86DE}"/>
              </a:ext>
            </a:extLst>
          </p:cNvPr>
          <p:cNvSpPr>
            <a:spLocks noGrp="1"/>
          </p:cNvSpPr>
          <p:nvPr>
            <p:ph type="title"/>
          </p:nvPr>
        </p:nvSpPr>
        <p:spPr>
          <a:xfrm>
            <a:off x="1180012" y="148130"/>
            <a:ext cx="8229600" cy="1143000"/>
          </a:xfrm>
        </p:spPr>
        <p:txBody>
          <a:bodyPr>
            <a:normAutofit/>
          </a:bodyPr>
          <a:lstStyle/>
          <a:p>
            <a:r>
              <a:rPr lang="en-US" sz="2800" dirty="0"/>
              <a:t>Additional Resources</a:t>
            </a:r>
          </a:p>
        </p:txBody>
      </p:sp>
      <p:sp>
        <p:nvSpPr>
          <p:cNvPr id="3" name="Content Placeholder 2">
            <a:extLst>
              <a:ext uri="{FF2B5EF4-FFF2-40B4-BE49-F238E27FC236}">
                <a16:creationId xmlns:a16="http://schemas.microsoft.com/office/drawing/2014/main" id="{FCB2EA6C-5A4A-446B-A134-6338E47D2243}"/>
              </a:ext>
            </a:extLst>
          </p:cNvPr>
          <p:cNvSpPr>
            <a:spLocks noGrp="1"/>
          </p:cNvSpPr>
          <p:nvPr>
            <p:ph idx="1"/>
          </p:nvPr>
        </p:nvSpPr>
        <p:spPr>
          <a:xfrm>
            <a:off x="1835332" y="1208630"/>
            <a:ext cx="6918959" cy="4957039"/>
          </a:xfrm>
        </p:spPr>
        <p:txBody>
          <a:bodyPr>
            <a:normAutofit fontScale="62500" lnSpcReduction="20000"/>
          </a:bodyPr>
          <a:lstStyle/>
          <a:p>
            <a:pPr>
              <a:spcAft>
                <a:spcPts val="600"/>
              </a:spcAft>
            </a:pPr>
            <a:r>
              <a:rPr lang="en-US" sz="3800" dirty="0">
                <a:latin typeface="+mj-lt"/>
              </a:rPr>
              <a:t>Points of Contact</a:t>
            </a:r>
          </a:p>
          <a:p>
            <a:pPr lvl="1">
              <a:spcAft>
                <a:spcPts val="200"/>
              </a:spcAft>
            </a:pPr>
            <a:r>
              <a:rPr lang="en-US" sz="2600" dirty="0">
                <a:latin typeface="+mj-lt"/>
              </a:rPr>
              <a:t>Inventory (Tracy Williamson)</a:t>
            </a:r>
          </a:p>
          <a:p>
            <a:pPr lvl="1">
              <a:spcAft>
                <a:spcPts val="200"/>
              </a:spcAft>
            </a:pPr>
            <a:r>
              <a:rPr lang="en-US" sz="2600" dirty="0">
                <a:latin typeface="+mj-lt"/>
              </a:rPr>
              <a:t>Risk Assessment (Jeff Gallagher)</a:t>
            </a:r>
          </a:p>
          <a:p>
            <a:pPr lvl="1">
              <a:spcAft>
                <a:spcPts val="200"/>
              </a:spcAft>
            </a:pPr>
            <a:r>
              <a:rPr lang="en-US" sz="2600" dirty="0">
                <a:latin typeface="+mj-lt"/>
              </a:rPr>
              <a:t>Risk Management (Jim Alwood)</a:t>
            </a:r>
          </a:p>
          <a:p>
            <a:pPr lvl="1">
              <a:spcAft>
                <a:spcPts val="200"/>
              </a:spcAft>
            </a:pPr>
            <a:r>
              <a:rPr lang="en-US" sz="2600" dirty="0">
                <a:latin typeface="+mj-lt"/>
              </a:rPr>
              <a:t>Pre-Notice Questions (Marian Rutigliano)</a:t>
            </a:r>
          </a:p>
          <a:p>
            <a:pPr marL="457200" lvl="1" indent="0">
              <a:buNone/>
            </a:pPr>
            <a:endParaRPr lang="en-US" sz="2600" dirty="0">
              <a:latin typeface="+mj-lt"/>
            </a:endParaRPr>
          </a:p>
          <a:p>
            <a:pPr>
              <a:spcAft>
                <a:spcPts val="600"/>
              </a:spcAft>
            </a:pPr>
            <a:r>
              <a:rPr lang="en-US" sz="3800" dirty="0">
                <a:latin typeface="+mj-lt"/>
              </a:rPr>
              <a:t>Additional Information</a:t>
            </a:r>
          </a:p>
          <a:p>
            <a:pPr lvl="1">
              <a:spcAft>
                <a:spcPts val="300"/>
              </a:spcAft>
            </a:pPr>
            <a:r>
              <a:rPr lang="en-US" sz="2600" dirty="0">
                <a:latin typeface="+mj-lt"/>
                <a:hlinkClick r:id="rId5"/>
              </a:rPr>
              <a:t>Integrated Approach for Biofuel Premanufacture Notices </a:t>
            </a:r>
            <a:r>
              <a:rPr lang="en-US" sz="2600" dirty="0">
                <a:latin typeface="+mj-lt"/>
              </a:rPr>
              <a:t>and Training </a:t>
            </a:r>
          </a:p>
          <a:p>
            <a:pPr lvl="1">
              <a:spcAft>
                <a:spcPts val="300"/>
              </a:spcAft>
            </a:pPr>
            <a:r>
              <a:rPr lang="en-US" sz="2600" dirty="0">
                <a:latin typeface="+mj-lt"/>
              </a:rPr>
              <a:t>TSCA </a:t>
            </a:r>
            <a:r>
              <a:rPr lang="en-US" sz="2600" dirty="0">
                <a:latin typeface="+mj-lt"/>
                <a:hlinkClick r:id="rId6"/>
              </a:rPr>
              <a:t>Compliance Advisory </a:t>
            </a:r>
            <a:r>
              <a:rPr lang="en-US" sz="2600" dirty="0">
                <a:latin typeface="+mj-lt"/>
              </a:rPr>
              <a:t>issued in December 2020</a:t>
            </a:r>
          </a:p>
          <a:p>
            <a:pPr lvl="1">
              <a:spcAft>
                <a:spcPts val="300"/>
              </a:spcAft>
            </a:pPr>
            <a:r>
              <a:rPr lang="en-US" sz="2600" dirty="0">
                <a:latin typeface="+mj-lt"/>
                <a:hlinkClick r:id="rId7"/>
              </a:rPr>
              <a:t>New Chemicals Review Process </a:t>
            </a:r>
            <a:r>
              <a:rPr lang="en-US" sz="2600" dirty="0">
                <a:latin typeface="+mj-lt"/>
              </a:rPr>
              <a:t>under TSCA</a:t>
            </a:r>
          </a:p>
          <a:p>
            <a:pPr lvl="1">
              <a:spcAft>
                <a:spcPts val="300"/>
              </a:spcAft>
            </a:pPr>
            <a:r>
              <a:rPr lang="en-US" sz="2600" dirty="0">
                <a:latin typeface="+mj-lt"/>
              </a:rPr>
              <a:t>TSCA </a:t>
            </a:r>
            <a:r>
              <a:rPr lang="en-US" sz="2600" dirty="0">
                <a:latin typeface="+mj-lt"/>
                <a:hlinkClick r:id="rId8"/>
              </a:rPr>
              <a:t>Inventory </a:t>
            </a:r>
            <a:r>
              <a:rPr lang="en-US" sz="2600" dirty="0">
                <a:latin typeface="+mj-lt"/>
              </a:rPr>
              <a:t>and </a:t>
            </a:r>
            <a:r>
              <a:rPr lang="en-US" sz="2600" dirty="0">
                <a:latin typeface="+mj-lt"/>
                <a:hlinkClick r:id="rId9"/>
              </a:rPr>
              <a:t>Bona Fide Process </a:t>
            </a:r>
            <a:r>
              <a:rPr lang="en-US" sz="2600" dirty="0">
                <a:latin typeface="+mj-lt"/>
              </a:rPr>
              <a:t>(40 CFR 720.25)</a:t>
            </a:r>
          </a:p>
          <a:p>
            <a:pPr lvl="1">
              <a:spcAft>
                <a:spcPts val="300"/>
              </a:spcAft>
            </a:pPr>
            <a:r>
              <a:rPr lang="en-US" sz="2600" dirty="0">
                <a:latin typeface="+mj-lt"/>
              </a:rPr>
              <a:t>Applicable Regulations for </a:t>
            </a:r>
            <a:r>
              <a:rPr lang="en-US" sz="2600" dirty="0">
                <a:latin typeface="+mj-lt"/>
                <a:hlinkClick r:id="rId9"/>
              </a:rPr>
              <a:t>Premanufacture Notice</a:t>
            </a:r>
            <a:r>
              <a:rPr lang="en-US" sz="2600" dirty="0">
                <a:latin typeface="+mj-lt"/>
              </a:rPr>
              <a:t> (40 CFR 720) and </a:t>
            </a:r>
            <a:r>
              <a:rPr lang="en-US" sz="2600" dirty="0">
                <a:latin typeface="+mj-lt"/>
                <a:hlinkClick r:id="rId10"/>
              </a:rPr>
              <a:t>Significant New Use Notice and Rules</a:t>
            </a:r>
            <a:r>
              <a:rPr lang="en-US" sz="2600" dirty="0">
                <a:latin typeface="+mj-lt"/>
              </a:rPr>
              <a:t> (40 CFR 721)</a:t>
            </a:r>
          </a:p>
          <a:p>
            <a:pPr lvl="1">
              <a:spcAft>
                <a:spcPts val="300"/>
              </a:spcAft>
            </a:pPr>
            <a:r>
              <a:rPr lang="en-US" sz="2600" u="sng" dirty="0">
                <a:latin typeface="+mj-lt"/>
                <a:hlinkClick r:id="rId11"/>
              </a:rPr>
              <a:t>EPA’s “Points to Consider When Preparing TSCA New Chemical Notifications”</a:t>
            </a:r>
            <a:endParaRPr lang="en-US" sz="2600" dirty="0">
              <a:latin typeface="+mj-lt"/>
            </a:endParaRPr>
          </a:p>
          <a:p>
            <a:pPr lvl="1">
              <a:spcAft>
                <a:spcPts val="300"/>
              </a:spcAft>
            </a:pPr>
            <a:r>
              <a:rPr lang="en-US" sz="2600" dirty="0">
                <a:latin typeface="+mj-lt"/>
                <a:hlinkClick r:id="rId7"/>
              </a:rPr>
              <a:t>Information about Filing a Premanufacture Notice </a:t>
            </a:r>
            <a:endParaRPr lang="en-US" sz="2600" dirty="0">
              <a:latin typeface="+mj-lt"/>
            </a:endParaRPr>
          </a:p>
          <a:p>
            <a:pPr lvl="1"/>
            <a:endParaRPr lang="en-US" dirty="0"/>
          </a:p>
          <a:p>
            <a:endParaRPr lang="en-US" dirty="0"/>
          </a:p>
        </p:txBody>
      </p:sp>
      <p:sp>
        <p:nvSpPr>
          <p:cNvPr id="4" name="Slide Number Placeholder 3">
            <a:extLst>
              <a:ext uri="{FF2B5EF4-FFF2-40B4-BE49-F238E27FC236}">
                <a16:creationId xmlns:a16="http://schemas.microsoft.com/office/drawing/2014/main" id="{33BD88A3-FEEF-4F7F-BA6B-70E919A48F13}"/>
              </a:ext>
            </a:extLst>
          </p:cNvPr>
          <p:cNvSpPr>
            <a:spLocks noGrp="1"/>
          </p:cNvSpPr>
          <p:nvPr>
            <p:ph type="sldNum" sz="quarter" idx="12"/>
          </p:nvPr>
        </p:nvSpPr>
        <p:spPr/>
        <p:txBody>
          <a:bodyPr/>
          <a:lstStyle/>
          <a:p>
            <a:fld id="{886BB73A-582F-4420-9A14-CB10A2B2E5E8}" type="slidenum">
              <a:rPr lang="en-US" smtClean="0"/>
              <a:t>20</a:t>
            </a:fld>
            <a:endParaRPr lang="en-US" dirty="0"/>
          </a:p>
        </p:txBody>
      </p:sp>
      <p:pic>
        <p:nvPicPr>
          <p:cNvPr id="5" name="Audio 4">
            <a:hlinkClick r:id="" action="ppaction://media"/>
            <a:extLst>
              <a:ext uri="{FF2B5EF4-FFF2-40B4-BE49-F238E27FC236}">
                <a16:creationId xmlns:a16="http://schemas.microsoft.com/office/drawing/2014/main" id="{31B81938-1620-4B74-8A8C-123AFC8DDE5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70996926"/>
      </p:ext>
    </p:extLst>
  </p:cSld>
  <p:clrMapOvr>
    <a:masterClrMapping/>
  </p:clrMapOvr>
  <mc:AlternateContent xmlns:mc="http://schemas.openxmlformats.org/markup-compatibility/2006" xmlns:p14="http://schemas.microsoft.com/office/powerpoint/2010/main">
    <mc:Choice Requires="p14">
      <p:transition spd="slow" p14:dur="2000" advTm="97327"/>
    </mc:Choice>
    <mc:Fallback xmlns="">
      <p:transition spd="slow" advTm="9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595" y="174664"/>
            <a:ext cx="7105650"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26704" y="1289342"/>
            <a:ext cx="7414541" cy="4822494"/>
          </a:xfrm>
        </p:spPr>
        <p:txBody>
          <a:bodyPr>
            <a:normAutofit/>
          </a:bodyPr>
          <a:lstStyle/>
          <a:p>
            <a:r>
              <a:rPr lang="en-US" sz="2400" u="sng" dirty="0">
                <a:latin typeface="+mn-lt"/>
              </a:rPr>
              <a:t>Determination</a:t>
            </a:r>
            <a:r>
              <a:rPr lang="en-US" sz="2400" dirty="0">
                <a:latin typeface="+mn-lt"/>
              </a:rPr>
              <a:t>: “Presents an unreasonable risk”</a:t>
            </a:r>
          </a:p>
          <a:p>
            <a:pPr lvl="1"/>
            <a:r>
              <a:rPr lang="en-US" dirty="0">
                <a:latin typeface="+mn-lt"/>
              </a:rPr>
              <a:t>The relevant chemical substance or significant new use presents an unreasonable risk of injury to health or the environment, without consideration of costs or other nonrisk factors, including an unreasonable risk to a potentially exposed or susceptible subpopulation identified as relevant by the Administrator under the conditions of </a:t>
            </a:r>
            <a:r>
              <a:rPr lang="en-US" dirty="0">
                <a:solidFill>
                  <a:schemeClr val="tx1"/>
                </a:solidFill>
                <a:latin typeface="+mn-lt"/>
              </a:rPr>
              <a:t>use. TSCA §5(a)(3)(A)</a:t>
            </a:r>
          </a:p>
          <a:p>
            <a:pPr marL="457200" lvl="1" indent="0">
              <a:buNone/>
            </a:pPr>
            <a:endParaRPr lang="en-US" sz="1800" strike="sngStrike" dirty="0">
              <a:solidFill>
                <a:schemeClr val="tx1"/>
              </a:solidFill>
              <a:latin typeface="+mn-lt"/>
            </a:endParaRP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3</a:t>
            </a:fld>
            <a:endParaRPr lang="en-US" dirty="0"/>
          </a:p>
        </p:txBody>
      </p:sp>
      <p:pic>
        <p:nvPicPr>
          <p:cNvPr id="7" name="Audio 6">
            <a:hlinkClick r:id="" action="ppaction://media"/>
            <a:extLst>
              <a:ext uri="{FF2B5EF4-FFF2-40B4-BE49-F238E27FC236}">
                <a16:creationId xmlns:a16="http://schemas.microsoft.com/office/drawing/2014/main" id="{80AE35B5-B21A-4F6E-917D-99681EDC1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8977193"/>
      </p:ext>
    </p:extLst>
  </p:cSld>
  <p:clrMapOvr>
    <a:masterClrMapping/>
  </p:clrMapOvr>
  <mc:AlternateContent xmlns:mc="http://schemas.openxmlformats.org/markup-compatibility/2006" xmlns:p14="http://schemas.microsoft.com/office/powerpoint/2010/main">
    <mc:Choice Requires="p14">
      <p:transition spd="slow" p14:dur="2000" advTm="47891"/>
    </mc:Choice>
    <mc:Fallback xmlns="">
      <p:transition spd="slow" advTm="4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595" y="174664"/>
            <a:ext cx="7105650"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26704" y="1289342"/>
            <a:ext cx="7414541" cy="4822494"/>
          </a:xfrm>
        </p:spPr>
        <p:txBody>
          <a:bodyPr>
            <a:normAutofit/>
          </a:bodyPr>
          <a:lstStyle/>
          <a:p>
            <a:pPr marL="457200" lvl="1" indent="0">
              <a:buNone/>
            </a:pPr>
            <a:endParaRPr lang="en-US" sz="1800" strike="sngStrike" dirty="0">
              <a:solidFill>
                <a:schemeClr val="tx1"/>
              </a:solidFill>
              <a:latin typeface="+mn-lt"/>
            </a:endParaRPr>
          </a:p>
          <a:p>
            <a:r>
              <a:rPr lang="en-US" sz="2400" u="sng" dirty="0">
                <a:latin typeface="+mn-lt"/>
              </a:rPr>
              <a:t>Outcome</a:t>
            </a:r>
            <a:r>
              <a:rPr lang="en-US" sz="2400" dirty="0">
                <a:latin typeface="+mn-lt"/>
              </a:rPr>
              <a:t>: The Administrator shall take the actions required under section 5(f)</a:t>
            </a:r>
          </a:p>
          <a:p>
            <a:pPr lvl="1"/>
            <a:r>
              <a:rPr lang="en-US" dirty="0">
                <a:latin typeface="+mn-lt"/>
              </a:rPr>
              <a:t>Regulation under section 5(f) </a:t>
            </a:r>
            <a:r>
              <a:rPr lang="mr-IN" dirty="0">
                <a:latin typeface="+mn-lt"/>
              </a:rPr>
              <a:t>–</a:t>
            </a:r>
            <a:r>
              <a:rPr lang="en-US" dirty="0">
                <a:latin typeface="+mn-lt"/>
              </a:rPr>
              <a:t> Protection Against Unreasonable Risks</a:t>
            </a:r>
          </a:p>
          <a:p>
            <a:pPr lvl="2"/>
            <a:r>
              <a:rPr lang="en-US" sz="2400" dirty="0">
                <a:latin typeface="+mn-lt"/>
              </a:rPr>
              <a:t>Section 5(f) order or section 6(a) proposed rule</a:t>
            </a:r>
          </a:p>
          <a:p>
            <a:pPr lvl="2"/>
            <a:r>
              <a:rPr lang="en-US" sz="2400" dirty="0">
                <a:latin typeface="+mn-lt"/>
              </a:rPr>
              <a:t>Restriction or prohibition of chemical substance</a:t>
            </a:r>
            <a:endParaRPr lang="en-US" sz="2400" strike="sngStrike" dirty="0">
              <a:latin typeface="+mn-lt"/>
            </a:endParaRP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AADCD393-BF8B-4A03-B6D1-96A67D60B7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10104409"/>
      </p:ext>
    </p:extLst>
  </p:cSld>
  <p:clrMapOvr>
    <a:masterClrMapping/>
  </p:clrMapOvr>
  <mc:AlternateContent xmlns:mc="http://schemas.openxmlformats.org/markup-compatibility/2006" xmlns:p14="http://schemas.microsoft.com/office/powerpoint/2010/main">
    <mc:Choice Requires="p14">
      <p:transition spd="slow" p14:dur="2000" advTm="39574"/>
    </mc:Choice>
    <mc:Fallback xmlns="">
      <p:transition spd="slow" advTm="3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2" y="148130"/>
            <a:ext cx="6759388"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63296" y="1128765"/>
            <a:ext cx="7450399" cy="5099537"/>
          </a:xfrm>
        </p:spPr>
        <p:txBody>
          <a:bodyPr>
            <a:normAutofit fontScale="92500"/>
          </a:bodyPr>
          <a:lstStyle/>
          <a:p>
            <a:pPr>
              <a:spcAft>
                <a:spcPts val="600"/>
              </a:spcAft>
            </a:pPr>
            <a:r>
              <a:rPr lang="en-US" sz="2600" u="sng" dirty="0">
                <a:latin typeface="+mn-lt"/>
              </a:rPr>
              <a:t>Determination</a:t>
            </a:r>
            <a:r>
              <a:rPr lang="en-US" sz="2600" dirty="0">
                <a:latin typeface="+mn-lt"/>
              </a:rPr>
              <a:t>: “May present an unreasonable risk”</a:t>
            </a:r>
          </a:p>
          <a:p>
            <a:pPr lvl="1"/>
            <a:r>
              <a:rPr lang="en-US" sz="2600" dirty="0">
                <a:solidFill>
                  <a:schemeClr val="tx1"/>
                </a:solidFill>
                <a:latin typeface="+mn-lt"/>
              </a:rPr>
              <a:t>In the absence of sufficient information to permit the Administrator to make a reasoned evaluation of the health and environmental effects of the chemical substance, the manufacture, processing, distribution in commerce, use, or disposal of such substance, or any combination of such activities, may present an unreasonable risk of injury to health or the environment, without consideration of costs or other nonrisk factors, including an unreasonable risk to a potentially exposed or susceptible subpopulation identified as relevant by the Administrator. TSCA §5(a)(3)(B)(i)(I).</a:t>
            </a:r>
          </a:p>
          <a:p>
            <a:endParaRPr lang="en-US" sz="2000" u="sng" dirty="0">
              <a:latin typeface="+mn-lt"/>
            </a:endParaRPr>
          </a:p>
          <a:p>
            <a:endParaRPr lang="en-US" sz="2000" dirty="0"/>
          </a:p>
          <a:p>
            <a:pPr lvl="1"/>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5</a:t>
            </a:fld>
            <a:endParaRPr lang="en-US" dirty="0"/>
          </a:p>
        </p:txBody>
      </p:sp>
      <p:pic>
        <p:nvPicPr>
          <p:cNvPr id="8" name="Audio 7">
            <a:hlinkClick r:id="" action="ppaction://media"/>
            <a:extLst>
              <a:ext uri="{FF2B5EF4-FFF2-40B4-BE49-F238E27FC236}">
                <a16:creationId xmlns:a16="http://schemas.microsoft.com/office/drawing/2014/main" id="{C788936D-DF4B-489C-B718-DA46E9FCF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17239682"/>
      </p:ext>
    </p:extLst>
  </p:cSld>
  <p:clrMapOvr>
    <a:masterClrMapping/>
  </p:clrMapOvr>
  <mc:AlternateContent xmlns:mc="http://schemas.openxmlformats.org/markup-compatibility/2006" xmlns:p14="http://schemas.microsoft.com/office/powerpoint/2010/main">
    <mc:Choice Requires="p14">
      <p:transition spd="slow" p14:dur="2000" advTm="49304"/>
    </mc:Choice>
    <mc:Fallback xmlns="">
      <p:transition spd="slow" advTm="4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2" y="148130"/>
            <a:ext cx="6759388"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63296" y="1128765"/>
            <a:ext cx="7450399" cy="5099537"/>
          </a:xfrm>
        </p:spPr>
        <p:txBody>
          <a:bodyPr>
            <a:normAutofit/>
          </a:bodyPr>
          <a:lstStyle/>
          <a:p>
            <a:endParaRPr lang="en-US" sz="2000" u="sng" dirty="0">
              <a:latin typeface="+mn-lt"/>
            </a:endParaRPr>
          </a:p>
          <a:p>
            <a:r>
              <a:rPr lang="en-US" sz="2400" u="sng" dirty="0">
                <a:latin typeface="+mn-lt"/>
              </a:rPr>
              <a:t>Outcome</a:t>
            </a:r>
            <a:r>
              <a:rPr lang="en-US" sz="2400" dirty="0">
                <a:latin typeface="+mn-lt"/>
              </a:rPr>
              <a:t>: The Administrator shall take the actions required under section 5(e)</a:t>
            </a:r>
          </a:p>
          <a:p>
            <a:pPr lvl="1"/>
            <a:r>
              <a:rPr lang="en-US" dirty="0">
                <a:latin typeface="+mn-lt"/>
              </a:rPr>
              <a:t>Regulation under section 5(e): Regulation Pending the Development of Information</a:t>
            </a:r>
          </a:p>
          <a:p>
            <a:pPr lvl="2"/>
            <a:r>
              <a:rPr lang="en-US" sz="2400" dirty="0">
                <a:latin typeface="+mn-lt"/>
              </a:rPr>
              <a:t>Section 5(e) order - Typically a consent order</a:t>
            </a:r>
          </a:p>
          <a:p>
            <a:pPr lvl="2"/>
            <a:r>
              <a:rPr lang="en-US" sz="2400" dirty="0">
                <a:latin typeface="+mn-lt"/>
              </a:rPr>
              <a:t>Commercialization with restrictions</a:t>
            </a:r>
          </a:p>
          <a:p>
            <a:pPr lvl="2"/>
            <a:r>
              <a:rPr lang="en-US" sz="2400" dirty="0">
                <a:latin typeface="+mn-lt"/>
              </a:rPr>
              <a:t>Testing, if required, is generally due at a specified point after commercialization of the chemical substance, unless risks cannot be mitigated then testing needed before commercialization of the chemical substance </a:t>
            </a:r>
          </a:p>
          <a:p>
            <a:endParaRPr lang="en-US" sz="2000" dirty="0"/>
          </a:p>
          <a:p>
            <a:pPr lvl="1"/>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6</a:t>
            </a:fld>
            <a:endParaRPr lang="en-US" dirty="0"/>
          </a:p>
        </p:txBody>
      </p:sp>
      <p:pic>
        <p:nvPicPr>
          <p:cNvPr id="6" name="Audio 5">
            <a:hlinkClick r:id="" action="ppaction://media"/>
            <a:extLst>
              <a:ext uri="{FF2B5EF4-FFF2-40B4-BE49-F238E27FC236}">
                <a16:creationId xmlns:a16="http://schemas.microsoft.com/office/drawing/2014/main" id="{1D3CBEC7-F22E-499E-8B15-709D4399AC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59186816"/>
      </p:ext>
    </p:extLst>
  </p:cSld>
  <p:clrMapOvr>
    <a:masterClrMapping/>
  </p:clrMapOvr>
  <mc:AlternateContent xmlns:mc="http://schemas.openxmlformats.org/markup-compatibility/2006" xmlns:p14="http://schemas.microsoft.com/office/powerpoint/2010/main">
    <mc:Choice Requires="p14">
      <p:transition spd="slow" p14:dur="2000" advTm="57985"/>
    </mc:Choice>
    <mc:Fallback xmlns="">
      <p:transition spd="slow" advTm="5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4" y="355653"/>
            <a:ext cx="6642846" cy="1075765"/>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604427" y="1431418"/>
            <a:ext cx="7387646" cy="4638456"/>
          </a:xfrm>
        </p:spPr>
        <p:txBody>
          <a:bodyPr>
            <a:normAutofit/>
          </a:bodyPr>
          <a:lstStyle/>
          <a:p>
            <a:pPr>
              <a:spcAft>
                <a:spcPts val="600"/>
              </a:spcAft>
            </a:pPr>
            <a:r>
              <a:rPr lang="en-US" sz="2400" u="sng" dirty="0">
                <a:latin typeface="+mn-lt"/>
              </a:rPr>
              <a:t>Determination</a:t>
            </a:r>
            <a:r>
              <a:rPr lang="en-US" sz="2400" dirty="0">
                <a:latin typeface="+mn-lt"/>
              </a:rPr>
              <a:t>: “Chemical substances produced in substantial quantities…” (i.e., the “exposure-based” finding)</a:t>
            </a:r>
          </a:p>
          <a:p>
            <a:pPr lvl="1">
              <a:spcAft>
                <a:spcPts val="1200"/>
              </a:spcAft>
            </a:pPr>
            <a:r>
              <a:rPr lang="en-US" dirty="0">
                <a:latin typeface="+mn-lt"/>
              </a:rPr>
              <a:t>Such substance is or will be produced in substantial quantities, and such substance either enters or may reasonably be anticipated to enter the environment in substantial quantities or there is or may be significant or substantial human exposure to the </a:t>
            </a:r>
            <a:r>
              <a:rPr lang="en-US" dirty="0">
                <a:solidFill>
                  <a:schemeClr val="tx1"/>
                </a:solidFill>
                <a:latin typeface="+mn-lt"/>
              </a:rPr>
              <a:t>substance. TSCA §5(a)(3)(B)(ii)(II).</a:t>
            </a:r>
          </a:p>
          <a:p>
            <a:endParaRPr lang="en-US" sz="1800"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7</a:t>
            </a:fld>
            <a:endParaRPr lang="en-US" dirty="0"/>
          </a:p>
        </p:txBody>
      </p:sp>
      <p:pic>
        <p:nvPicPr>
          <p:cNvPr id="6" name="Audio 5">
            <a:hlinkClick r:id="" action="ppaction://media"/>
            <a:extLst>
              <a:ext uri="{FF2B5EF4-FFF2-40B4-BE49-F238E27FC236}">
                <a16:creationId xmlns:a16="http://schemas.microsoft.com/office/drawing/2014/main" id="{07130FF4-20D8-4AD3-AC13-4F25EDACB3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78224280"/>
      </p:ext>
    </p:extLst>
  </p:cSld>
  <p:clrMapOvr>
    <a:masterClrMapping/>
  </p:clrMapOvr>
  <mc:AlternateContent xmlns:mc="http://schemas.openxmlformats.org/markup-compatibility/2006" xmlns:p14="http://schemas.microsoft.com/office/powerpoint/2010/main">
    <mc:Choice Requires="p14">
      <p:transition spd="slow" p14:dur="2000" advTm="37287"/>
    </mc:Choice>
    <mc:Fallback xmlns="">
      <p:transition spd="slow" advTm="3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4" y="355653"/>
            <a:ext cx="6642846" cy="1075765"/>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604427" y="1431418"/>
            <a:ext cx="7387646" cy="4638456"/>
          </a:xfrm>
        </p:spPr>
        <p:txBody>
          <a:bodyPr>
            <a:normAutofit/>
          </a:bodyPr>
          <a:lstStyle/>
          <a:p>
            <a:pPr>
              <a:spcAft>
                <a:spcPts val="600"/>
              </a:spcAft>
            </a:pPr>
            <a:r>
              <a:rPr lang="en-US" sz="2400" u="sng" dirty="0">
                <a:latin typeface="+mn-lt"/>
              </a:rPr>
              <a:t>Outcome</a:t>
            </a:r>
            <a:r>
              <a:rPr lang="en-US" sz="2400" dirty="0">
                <a:latin typeface="+mn-lt"/>
              </a:rPr>
              <a:t>: The Administrator shall take the actions required under section 5(e)</a:t>
            </a:r>
          </a:p>
          <a:p>
            <a:pPr lvl="1"/>
            <a:r>
              <a:rPr lang="en-US" dirty="0">
                <a:latin typeface="+mn-lt"/>
              </a:rPr>
              <a:t>Regulation under section 5(e): Regulation Pending the Development of Information</a:t>
            </a:r>
          </a:p>
          <a:p>
            <a:pPr lvl="2"/>
            <a:r>
              <a:rPr lang="en-US" sz="2400" dirty="0">
                <a:latin typeface="+mn-lt"/>
              </a:rPr>
              <a:t>Section 5(e) order - Typically a consent order</a:t>
            </a:r>
          </a:p>
          <a:p>
            <a:pPr lvl="2"/>
            <a:r>
              <a:rPr lang="en-US" sz="2400" dirty="0">
                <a:latin typeface="+mn-lt"/>
              </a:rPr>
              <a:t>Commercialization with restrictions</a:t>
            </a:r>
          </a:p>
          <a:p>
            <a:pPr lvl="2"/>
            <a:r>
              <a:rPr lang="en-US" sz="2400" dirty="0">
                <a:latin typeface="+mn-lt"/>
              </a:rPr>
              <a:t>Testing generally due at a specified point after commercialization of the chemical substance</a:t>
            </a:r>
          </a:p>
          <a:p>
            <a:endParaRPr lang="en-US" sz="1800"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8</a:t>
            </a:fld>
            <a:endParaRPr lang="en-US" dirty="0"/>
          </a:p>
        </p:txBody>
      </p:sp>
      <p:pic>
        <p:nvPicPr>
          <p:cNvPr id="10" name="Audio 9">
            <a:hlinkClick r:id="" action="ppaction://media"/>
            <a:extLst>
              <a:ext uri="{FF2B5EF4-FFF2-40B4-BE49-F238E27FC236}">
                <a16:creationId xmlns:a16="http://schemas.microsoft.com/office/drawing/2014/main" id="{296B9421-84A7-43B9-9AE8-FDB753C5E2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1243188"/>
      </p:ext>
    </p:extLst>
  </p:cSld>
  <p:clrMapOvr>
    <a:masterClrMapping/>
  </p:clrMapOvr>
  <mc:AlternateContent xmlns:mc="http://schemas.openxmlformats.org/markup-compatibility/2006" xmlns:p14="http://schemas.microsoft.com/office/powerpoint/2010/main">
    <mc:Choice Requires="p14">
      <p:transition spd="slow" p14:dur="2000" advTm="40236"/>
    </mc:Choice>
    <mc:Fallback xmlns="">
      <p:transition spd="slow" advTm="4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76" y="339889"/>
            <a:ext cx="6631576" cy="970617"/>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447416" y="1327086"/>
            <a:ext cx="7396612" cy="4615473"/>
          </a:xfrm>
        </p:spPr>
        <p:txBody>
          <a:bodyPr>
            <a:normAutofit/>
          </a:bodyPr>
          <a:lstStyle/>
          <a:p>
            <a:r>
              <a:rPr lang="en-US" sz="2400" u="sng" dirty="0">
                <a:latin typeface="+mn-lt"/>
              </a:rPr>
              <a:t>Determination</a:t>
            </a:r>
            <a:r>
              <a:rPr lang="en-US" sz="2400" dirty="0">
                <a:latin typeface="+mn-lt"/>
              </a:rPr>
              <a:t>: “Insufficient information available to permit a reasoned evaluation”</a:t>
            </a:r>
          </a:p>
          <a:p>
            <a:pPr lvl="1">
              <a:spcAft>
                <a:spcPts val="1200"/>
              </a:spcAft>
            </a:pPr>
            <a:r>
              <a:rPr lang="en-US" dirty="0">
                <a:latin typeface="+mn-lt"/>
              </a:rPr>
              <a:t>The information available to the Administrator is insufficient to permit a reasoned evaluation of the health and environmental effects of the relevant chemical substance or significant new </a:t>
            </a:r>
            <a:r>
              <a:rPr lang="en-US" dirty="0">
                <a:solidFill>
                  <a:schemeClr val="tx1"/>
                </a:solidFill>
                <a:latin typeface="+mn-lt"/>
              </a:rPr>
              <a:t>use. TSCA §5(a)(3)(B)(i).</a:t>
            </a: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9</a:t>
            </a:fld>
            <a:endParaRPr lang="en-US" dirty="0"/>
          </a:p>
        </p:txBody>
      </p:sp>
      <p:pic>
        <p:nvPicPr>
          <p:cNvPr id="5" name="Audio 4">
            <a:hlinkClick r:id="" action="ppaction://media"/>
            <a:extLst>
              <a:ext uri="{FF2B5EF4-FFF2-40B4-BE49-F238E27FC236}">
                <a16:creationId xmlns:a16="http://schemas.microsoft.com/office/drawing/2014/main" id="{A9F43456-4EAF-4792-A6BE-8C763726C6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89177208"/>
      </p:ext>
    </p:extLst>
  </p:cSld>
  <p:clrMapOvr>
    <a:masterClrMapping/>
  </p:clrMapOvr>
  <mc:AlternateContent xmlns:mc="http://schemas.openxmlformats.org/markup-compatibility/2006" xmlns:p14="http://schemas.microsoft.com/office/powerpoint/2010/main">
    <mc:Choice Requires="p14">
      <p:transition spd="slow" p14:dur="2000" advTm="25905"/>
    </mc:Choice>
    <mc:Fallback xmlns="">
      <p:transition spd="slow" advTm="2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0003-g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995498a8-b8f2-4d0e-ad91-51f1a9c6f799" xsi:nil="true"/>
    <Records_x0020_Status xmlns="995498a8-b8f2-4d0e-ad91-51f1a9c6f799">Pending</Records_x0020_Status>
    <Rights xmlns="4ffa91fb-a0ff-4ac5-b2db-65c790d184a4" xsi:nil="true"/>
    <Document_x0020_Creation_x0020_Date xmlns="4ffa91fb-a0ff-4ac5-b2db-65c790d184a4">2022-03-24T20:15:44+00:00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7789305A13814EAE06373667C0CFE0" ma:contentTypeVersion="32" ma:contentTypeDescription="Create a new document." ma:contentTypeScope="" ma:versionID="dcc83619edd60fcdb226583f466c38ec">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995498a8-b8f2-4d0e-ad91-51f1a9c6f799" xmlns:ns7="4f664d34-7863-4b57-a58e-2433e9c946fd" targetNamespace="http://schemas.microsoft.com/office/2006/metadata/properties" ma:root="true" ma:fieldsID="92cfe9a758c455439070f23b78117c05" ns1:_="" ns3:_="" ns4:_="" ns5:_="" ns6:_="" ns7:_="">
    <xsd:import namespace="http://schemas.microsoft.com/sharepoint/v3"/>
    <xsd:import namespace="4ffa91fb-a0ff-4ac5-b2db-65c790d184a4"/>
    <xsd:import namespace="http://schemas.microsoft.com/sharepoint.v3"/>
    <xsd:import namespace="http://schemas.microsoft.com/sharepoint/v3/fields"/>
    <xsd:import namespace="995498a8-b8f2-4d0e-ad91-51f1a9c6f799"/>
    <xsd:import namespace="4f664d34-7863-4b57-a58e-2433e9c946f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OCR" minOccurs="0"/>
                <xsd:element ref="ns7:MediaServiceLocation"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ec3ebdf0-68ca-4f3e-aa8e-6ea36fbf5588}" ma:internalName="TaxCatchAllLabel" ma:readOnly="true" ma:showField="CatchAllDataLabel" ma:web="995498a8-b8f2-4d0e-ad91-51f1a9c6f79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ec3ebdf0-68ca-4f3e-aa8e-6ea36fbf5588}" ma:internalName="TaxCatchAll" ma:showField="CatchAllData" ma:web="995498a8-b8f2-4d0e-ad91-51f1a9c6f7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5498a8-b8f2-4d0e-ad91-51f1a9c6f799"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f664d34-7863-4b57-a58e-2433e9c946fd"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MediaServiceAutoTags" ma:internalName="MediaServiceAutoTags" ma:readOnly="true">
      <xsd:simpleType>
        <xsd:restriction base="dms:Text"/>
      </xsd:simpleType>
    </xsd:element>
    <xsd:element name="MediaServiceOCR" ma:index="34" nillable="true" ma:displayName="MediaServiceOCR" ma:internalName="MediaServiceOCR" ma:readOnly="true">
      <xsd:simpleType>
        <xsd:restriction base="dms:Note">
          <xsd:maxLength value="255"/>
        </xsd:restriction>
      </xsd:simpleType>
    </xsd:element>
    <xsd:element name="MediaServiceLocation" ma:index="35" nillable="true" ma:displayName="MediaServiceLocation" ma:internalName="MediaServiceLocatio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4B886A47-FACC-4712-82ED-7AC843AD1702}">
  <ds:schemaRefs>
    <ds:schemaRef ds:uri="http://schemas.microsoft.com/sharepoint/v3/contenttype/forms"/>
  </ds:schemaRefs>
</ds:datastoreItem>
</file>

<file path=customXml/itemProps2.xml><?xml version="1.0" encoding="utf-8"?>
<ds:datastoreItem xmlns:ds="http://schemas.openxmlformats.org/officeDocument/2006/customXml" ds:itemID="{499AAC42-69D5-4814-A348-9A3B3B6E2E3C}">
  <ds:schemaRefs>
    <ds:schemaRef ds:uri="http://purl.org/dc/elements/1.1/"/>
    <ds:schemaRef ds:uri="http://schemas.microsoft.com/sharepoint/v3"/>
    <ds:schemaRef ds:uri="http://schemas.microsoft.com/sharepoint/v3/fields"/>
    <ds:schemaRef ds:uri="http://schemas.openxmlformats.org/package/2006/metadata/core-properties"/>
    <ds:schemaRef ds:uri="http://purl.org/dc/terms/"/>
    <ds:schemaRef ds:uri="http://schemas.microsoft.com/office/infopath/2007/PartnerControls"/>
    <ds:schemaRef ds:uri="4f664d34-7863-4b57-a58e-2433e9c946fd"/>
    <ds:schemaRef ds:uri="http://schemas.microsoft.com/office/2006/documentManagement/types"/>
    <ds:schemaRef ds:uri="4ffa91fb-a0ff-4ac5-b2db-65c790d184a4"/>
    <ds:schemaRef ds:uri="http://schemas.microsoft.com/office/2006/metadata/properties"/>
    <ds:schemaRef ds:uri="995498a8-b8f2-4d0e-ad91-51f1a9c6f799"/>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B5EEF872-FBA5-4375-B1DE-8207F2D6B0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95498a8-b8f2-4d0e-ad91-51f1a9c6f799"/>
    <ds:schemaRef ds:uri="4f664d34-7863-4b57-a58e-2433e9c946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44943F6-1AD8-4A97-8052-03D468CC13A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OPPT IO template</Template>
  <TotalTime>22893</TotalTime>
  <Words>1668</Words>
  <Application>Microsoft Office PowerPoint</Application>
  <PresentationFormat>On-screen Show (4:3)</PresentationFormat>
  <Paragraphs>164</Paragraphs>
  <Slides>20</Slides>
  <Notes>18</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Microsoft New Tai Lue</vt:lpstr>
      <vt:lpstr>20003-geography</vt:lpstr>
      <vt:lpstr>New Chemical Risk Management Actions  under TSCA    </vt:lpstr>
      <vt:lpstr>Determinations &amp; Requisite Actions for PMNs</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What is a SNUR? </vt:lpstr>
      <vt:lpstr>Why are SNURs issued? </vt:lpstr>
      <vt:lpstr>SNURs - New Use Determination  </vt:lpstr>
      <vt:lpstr>SNURs That Follow Section 5(e) Orders </vt:lpstr>
      <vt:lpstr>Risk Management Outcomes</vt:lpstr>
      <vt:lpstr>Risk Management Outcomes</vt:lpstr>
      <vt:lpstr>Risk Management Outcomes</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Doa</dc:creator>
  <cp:lastModifiedBy>Passe, Loraine</cp:lastModifiedBy>
  <cp:revision>199</cp:revision>
  <cp:lastPrinted>2016-12-13T12:39:41Z</cp:lastPrinted>
  <dcterms:created xsi:type="dcterms:W3CDTF">2016-11-15T15:53:51Z</dcterms:created>
  <dcterms:modified xsi:type="dcterms:W3CDTF">2022-04-05T19:57:03Z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0x010100F07789305A13814EAE06373667C0CFE0</vt:lpwstr>
  </property>
</Properties>
</file>