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7"/>
  </p:notesMasterIdLst>
  <p:sldIdLst>
    <p:sldId id="382" r:id="rId6"/>
    <p:sldId id="375" r:id="rId7"/>
    <p:sldId id="295" r:id="rId8"/>
    <p:sldId id="262" r:id="rId9"/>
    <p:sldId id="260" r:id="rId10"/>
    <p:sldId id="264" r:id="rId11"/>
    <p:sldId id="296" r:id="rId12"/>
    <p:sldId id="265" r:id="rId13"/>
    <p:sldId id="297" r:id="rId14"/>
    <p:sldId id="303" r:id="rId15"/>
    <p:sldId id="383" r:id="rId16"/>
    <p:sldId id="266" r:id="rId17"/>
    <p:sldId id="271" r:id="rId18"/>
    <p:sldId id="267" r:id="rId19"/>
    <p:sldId id="327" r:id="rId20"/>
    <p:sldId id="293" r:id="rId21"/>
    <p:sldId id="305" r:id="rId22"/>
    <p:sldId id="336" r:id="rId23"/>
    <p:sldId id="294" r:id="rId24"/>
    <p:sldId id="304" r:id="rId25"/>
    <p:sldId id="306" r:id="rId26"/>
    <p:sldId id="307" r:id="rId27"/>
    <p:sldId id="309" r:id="rId28"/>
    <p:sldId id="337" r:id="rId29"/>
    <p:sldId id="338" r:id="rId30"/>
    <p:sldId id="339" r:id="rId31"/>
    <p:sldId id="341" r:id="rId32"/>
    <p:sldId id="342" r:id="rId33"/>
    <p:sldId id="340" r:id="rId34"/>
    <p:sldId id="343" r:id="rId35"/>
    <p:sldId id="334" r:id="rId36"/>
    <p:sldId id="344" r:id="rId37"/>
    <p:sldId id="345" r:id="rId38"/>
    <p:sldId id="317" r:id="rId39"/>
    <p:sldId id="326" r:id="rId40"/>
    <p:sldId id="325" r:id="rId41"/>
    <p:sldId id="379" r:id="rId42"/>
    <p:sldId id="273" r:id="rId43"/>
    <p:sldId id="257" r:id="rId44"/>
    <p:sldId id="363" r:id="rId45"/>
    <p:sldId id="349" r:id="rId46"/>
    <p:sldId id="364" r:id="rId47"/>
    <p:sldId id="350" r:id="rId48"/>
    <p:sldId id="352" r:id="rId49"/>
    <p:sldId id="351" r:id="rId50"/>
    <p:sldId id="274" r:id="rId51"/>
    <p:sldId id="353" r:id="rId52"/>
    <p:sldId id="354" r:id="rId53"/>
    <p:sldId id="275" r:id="rId54"/>
    <p:sldId id="355" r:id="rId55"/>
    <p:sldId id="365" r:id="rId56"/>
    <p:sldId id="279" r:id="rId57"/>
    <p:sldId id="373" r:id="rId58"/>
    <p:sldId id="280" r:id="rId59"/>
    <p:sldId id="357" r:id="rId60"/>
    <p:sldId id="281" r:id="rId61"/>
    <p:sldId id="358" r:id="rId62"/>
    <p:sldId id="372" r:id="rId63"/>
    <p:sldId id="359" r:id="rId64"/>
    <p:sldId id="380" r:id="rId65"/>
    <p:sldId id="283" r:id="rId66"/>
    <p:sldId id="360" r:id="rId67"/>
    <p:sldId id="361" r:id="rId68"/>
    <p:sldId id="284" r:id="rId69"/>
    <p:sldId id="366" r:id="rId70"/>
    <p:sldId id="289" r:id="rId71"/>
    <p:sldId id="370" r:id="rId72"/>
    <p:sldId id="287" r:id="rId73"/>
    <p:sldId id="378" r:id="rId74"/>
    <p:sldId id="263" r:id="rId75"/>
    <p:sldId id="376" r:id="rId7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 id="2" name="Geonczy, Maria" initials="GM" lastIdx="5" clrIdx="1">
    <p:extLst>
      <p:ext uri="{19B8F6BF-5375-455C-9EA6-DF929625EA0E}">
        <p15:presenceInfo xmlns:p15="http://schemas.microsoft.com/office/powerpoint/2012/main" userId="Geonczy,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8" autoAdjust="0"/>
    <p:restoredTop sz="86370" autoAdjust="0"/>
  </p:normalViewPr>
  <p:slideViewPr>
    <p:cSldViewPr snapToGrid="0" showGuides="1">
      <p:cViewPr varScale="1">
        <p:scale>
          <a:sx n="56" d="100"/>
          <a:sy n="56" d="100"/>
        </p:scale>
        <p:origin x="9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C9F6DA9B-24A2-426E-A79C-837477A0F38A}"/>
    <pc:docChg chg="modSld">
      <pc:chgData name="Gamas, Julia" userId="c40aa719-84be-4bda-bbca-53dec2227883" providerId="ADAL" clId="{C9F6DA9B-24A2-426E-A79C-837477A0F38A}" dt="2022-03-25T12:56:04.599" v="130" actId="208"/>
      <pc:docMkLst>
        <pc:docMk/>
      </pc:docMkLst>
      <pc:sldChg chg="addSp modSp mod">
        <pc:chgData name="Gamas, Julia" userId="c40aa719-84be-4bda-bbca-53dec2227883" providerId="ADAL" clId="{C9F6DA9B-24A2-426E-A79C-837477A0F38A}" dt="2022-03-25T12:56:04.599" v="130" actId="208"/>
        <pc:sldMkLst>
          <pc:docMk/>
          <pc:sldMk cId="2557528987" sldId="370"/>
        </pc:sldMkLst>
        <pc:spChg chg="add mod">
          <ac:chgData name="Gamas, Julia" userId="c40aa719-84be-4bda-bbca-53dec2227883" providerId="ADAL" clId="{C9F6DA9B-24A2-426E-A79C-837477A0F38A}" dt="2022-03-25T12:56:04.599" v="130" actId="208"/>
          <ac:spMkLst>
            <pc:docMk/>
            <pc:sldMk cId="2557528987" sldId="370"/>
            <ac:spMk id="3" creationId="{B5C99827-089A-437A-9F9F-AFD7193006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9A52882-6952-4878-A71A-56F78F8C82A2}" type="datetimeFigureOut">
              <a:rPr lang="en-US" smtClean="0"/>
              <a:t>3/25/2022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5820260-DE25-4EE7-BC65-1FFE7F0445C8}" type="slidenum">
              <a:rPr lang="en-US" smtClean="0"/>
              <a:t>‹#›</a:t>
            </a:fld>
            <a:endParaRPr lang="en-US"/>
          </a:p>
        </p:txBody>
      </p:sp>
    </p:spTree>
    <p:extLst>
      <p:ext uri="{BB962C8B-B14F-4D97-AF65-F5344CB8AC3E}">
        <p14:creationId xmlns:p14="http://schemas.microsoft.com/office/powerpoint/2010/main" val="38646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166784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What if I don’t know who will certify yet? </a:t>
            </a:r>
            <a:r>
              <a:rPr lang="en-US" dirty="0"/>
              <a:t>You will be able to begin the report, but you won’t be able to send it to your SLT for review.  As soon as you know who your certifier will be, let your SLT know, and then the new certifier should go to CDX to register. Then the SLT will verify the new certifier is associated with the correct facility in CAERS.</a:t>
            </a:r>
          </a:p>
          <a:p>
            <a:r>
              <a:rPr lang="en-US" b="1" dirty="0"/>
              <a:t>What if our preparer or certifier leaves the company? </a:t>
            </a:r>
            <a:r>
              <a:rPr lang="en-US" dirty="0"/>
              <a:t> </a:t>
            </a:r>
            <a:r>
              <a:rPr lang="en-US" sz="1200" dirty="0"/>
              <a:t>Go to CDX to register the new person or add an existing preparer or certifier to that facility. Then the SLT will verify the new certifier is associated with the correct facility in CAERS. </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10</a:t>
            </a:fld>
            <a:endParaRPr lang="en-US" dirty="0"/>
          </a:p>
        </p:txBody>
      </p:sp>
    </p:spTree>
    <p:extLst>
      <p:ext uri="{BB962C8B-B14F-4D97-AF65-F5344CB8AC3E}">
        <p14:creationId xmlns:p14="http://schemas.microsoft.com/office/powerpoint/2010/main" val="381360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the CAER system, you will need:</a:t>
            </a:r>
          </a:p>
          <a:p>
            <a:pPr lvl="0"/>
            <a:r>
              <a:rPr lang="en-US" dirty="0"/>
              <a:t>Internet browser and connectivity: This should be a recent version of any internet browser such as Chrome, Explorer, or Firefox.  Your internet connectivity will determine how fast data can be uploaded.</a:t>
            </a:r>
          </a:p>
          <a:p>
            <a:pPr lvl="0"/>
            <a:r>
              <a:rPr lang="en-US" dirty="0"/>
              <a:t>Microsoft Excel:  Bulk uploads will be in “XLS” or “XLSX”.</a:t>
            </a:r>
          </a:p>
          <a:p>
            <a:r>
              <a:rPr lang="en-US" dirty="0"/>
              <a:t>If you are interested in sending your report using JSON, please send an email to </a:t>
            </a:r>
            <a:r>
              <a:rPr lang="en-US" u="sng" dirty="0">
                <a:hlinkClick r:id="rId3"/>
              </a:rPr>
              <a:t>caer@epa.gov</a:t>
            </a:r>
            <a:r>
              <a:rPr lang="en-US" dirty="0"/>
              <a:t> for more information and include the name and ID of your facility.  Our CAER IT staff will be able to provide guidance.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12</a:t>
            </a:fld>
            <a:endParaRPr lang="en-US" dirty="0"/>
          </a:p>
        </p:txBody>
      </p:sp>
    </p:spTree>
    <p:extLst>
      <p:ext uri="{BB962C8B-B14F-4D97-AF65-F5344CB8AC3E}">
        <p14:creationId xmlns:p14="http://schemas.microsoft.com/office/powerpoint/2010/main" val="202018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a:t>
            </a:r>
            <a:r>
              <a:rPr lang="en-US" dirty="0"/>
              <a:t>talk about the TRI option in CAERS.  You can enter HAPS/air toxics data in CAERS.  CAERS will add that data up to your facility total and that data will be available to prepopulate as part of your TRI-MEweb submission.  Regulations do not require your report to be reviewed by your SLT for your toxics data to be made available for TRI reporting.  You are also not required to report your HAPS/toxics through CAERS.</a:t>
            </a:r>
          </a:p>
          <a:p>
            <a:r>
              <a:rPr lang="en-US" dirty="0"/>
              <a:t>So how does this help facilities?</a:t>
            </a:r>
          </a:p>
          <a:p>
            <a:r>
              <a:rPr lang="en-US" dirty="0"/>
              <a:t>You’ll be able to enter this data and take advantage of the CAERS calculation features, where applicable, rather than have to do your calculations separately in a workbook.</a:t>
            </a:r>
          </a:p>
          <a:p>
            <a:pPr defTabSz="939363">
              <a:defRPr/>
            </a:pPr>
            <a:r>
              <a:rPr lang="en-US" dirty="0"/>
              <a:t>Also, there may be corrections that your SLT is requiring you to make to criteria pollutants, that may affect your toxics emissions as well.  So having your SLT review your criteria pollutant data </a:t>
            </a:r>
            <a:r>
              <a:rPr lang="en-US" i="1" dirty="0"/>
              <a:t>before</a:t>
            </a:r>
            <a:r>
              <a:rPr lang="en-US" dirty="0"/>
              <a:t> your data gets to TRI-MEweb gives you the opportunity to correct any related toxics data.  For example, assume your SLT finds an error with throughput for a unit/process affecting your facility’s CO and NOX emissions, that is also affecting your VOC calculations.  As you correct that throughput, all affected emissions are corrected as well.</a:t>
            </a:r>
          </a:p>
          <a:p>
            <a:r>
              <a:rPr lang="en-US" dirty="0"/>
              <a:t>We are encouraging facilities to submit HAPS data at the process level in CAERS.  EPA performs calculations on your data by performing HAP augmentation estimates.  These estimates may not be as accurate as your data.  By submitting your own HAPs emissions at process level at CAERS, facilities are in charge of their data.</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13</a:t>
            </a:fld>
            <a:endParaRPr lang="en-US" dirty="0"/>
          </a:p>
        </p:txBody>
      </p:sp>
    </p:spTree>
    <p:extLst>
      <p:ext uri="{BB962C8B-B14F-4D97-AF65-F5344CB8AC3E}">
        <p14:creationId xmlns:p14="http://schemas.microsoft.com/office/powerpoint/2010/main" val="173725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considerations to help you plan the timing of your submission in CAERS:</a:t>
            </a:r>
          </a:p>
          <a:p>
            <a:pPr defTabSz="939363">
              <a:defRPr/>
            </a:pPr>
            <a:r>
              <a:rPr lang="en-US" dirty="0"/>
              <a:t>The deadline for submission to TRI-MEweb is July 1</a:t>
            </a:r>
            <a:r>
              <a:rPr lang="en-US" baseline="30000" dirty="0"/>
              <a:t>st</a:t>
            </a:r>
            <a:r>
              <a:rPr lang="en-US" dirty="0"/>
              <a:t>. NEI/TRI facilities should certify their NEI forms </a:t>
            </a:r>
            <a:r>
              <a:rPr lang="en-US" i="1" dirty="0"/>
              <a:t>before</a:t>
            </a:r>
            <a:r>
              <a:rPr lang="en-US" dirty="0"/>
              <a:t> you start a TRI-MEweb submission because data is pushed from CAERS to TRI-MEweb.  </a:t>
            </a:r>
          </a:p>
          <a:p>
            <a:pPr defTabSz="939363">
              <a:defRPr/>
            </a:pPr>
            <a:r>
              <a:rPr lang="en-US" dirty="0"/>
              <a:t>By entering your data early, you can make sure to take advantage of the SLT review that might affect your HAPS/toxics data, and you help us keep data consistent across the NEI and TRI programs. Leave time for questions and resolution of issues and in case we need to address bugs.  With all of this in mind, you should include or delete any preparers or certifiers no later than two weeks after CAERS has opened for reporting.  We also encourage you to start your report no later than one month before and finish it no less than 2 weeks before your SLT deadline, or the TRI deadline, whichever comes first.  </a:t>
            </a:r>
          </a:p>
        </p:txBody>
      </p:sp>
      <p:sp>
        <p:nvSpPr>
          <p:cNvPr id="4" name="Slide Number Placeholder 3"/>
          <p:cNvSpPr>
            <a:spLocks noGrp="1"/>
          </p:cNvSpPr>
          <p:nvPr>
            <p:ph type="sldNum" sz="quarter" idx="5"/>
          </p:nvPr>
        </p:nvSpPr>
        <p:spPr/>
        <p:txBody>
          <a:bodyPr/>
          <a:lstStyle/>
          <a:p>
            <a:fld id="{D5820260-DE25-4EE7-BC65-1FFE7F0445C8}" type="slidenum">
              <a:rPr lang="en-US" smtClean="0"/>
              <a:t>14</a:t>
            </a:fld>
            <a:endParaRPr lang="en-US" dirty="0"/>
          </a:p>
        </p:txBody>
      </p:sp>
    </p:spTree>
    <p:extLst>
      <p:ext uri="{BB962C8B-B14F-4D97-AF65-F5344CB8AC3E}">
        <p14:creationId xmlns:p14="http://schemas.microsoft.com/office/powerpoint/2010/main" val="135741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steps for preparers and certifiers to register so they are able to begin reporting are:  </a:t>
            </a:r>
          </a:p>
          <a:p>
            <a:pPr marL="528392" indent="-528392">
              <a:buAutoNum type="arabicPeriod"/>
            </a:pPr>
            <a:r>
              <a:rPr lang="en-US" dirty="0"/>
              <a:t>Go through opt-in/opt-out process in GECO.  Use all the tools in GECO to enter all your information.  This will include providing preparer and certifier information.  </a:t>
            </a:r>
          </a:p>
          <a:p>
            <a:pPr marL="528392" indent="-528392" defTabSz="939363">
              <a:buFontTx/>
              <a:buAutoNum type="arabicPeriod"/>
              <a:defRPr/>
            </a:pPr>
            <a:r>
              <a:rPr lang="en-US" dirty="0"/>
              <a:t>Register in CDX, if you are new to CDX.  This will include waiting for an access email.</a:t>
            </a:r>
          </a:p>
          <a:p>
            <a:pPr marL="528392" indent="-528392" defTabSz="939363">
              <a:buFontTx/>
              <a:buAutoNum type="arabicPeriod"/>
              <a:defRPr/>
            </a:pPr>
            <a:r>
              <a:rPr lang="en-US" dirty="0"/>
              <a:t>Set up CAERS in CDX (if you did not report previously through CAERS)</a:t>
            </a:r>
          </a:p>
          <a:p>
            <a:pPr marL="528392" indent="-528392">
              <a:buAutoNum type="arabicPeriod"/>
            </a:pPr>
            <a:r>
              <a:rPr lang="en-US" dirty="0"/>
              <a:t>Receive approval email</a:t>
            </a:r>
          </a:p>
          <a:p>
            <a:r>
              <a:rPr lang="en-US" dirty="0"/>
              <a:t>Please don’t send separate emails to GADNR, as this will only delay your registration process.</a:t>
            </a:r>
          </a:p>
          <a:p>
            <a:r>
              <a:rPr lang="en-US" dirty="0"/>
              <a:t>Next, we’ll go over each one of these steps in more detail.</a:t>
            </a:r>
          </a:p>
        </p:txBody>
      </p:sp>
      <p:sp>
        <p:nvSpPr>
          <p:cNvPr id="4" name="Slide Number Placeholder 3"/>
          <p:cNvSpPr>
            <a:spLocks noGrp="1"/>
          </p:cNvSpPr>
          <p:nvPr>
            <p:ph type="sldNum" sz="quarter" idx="5"/>
          </p:nvPr>
        </p:nvSpPr>
        <p:spPr/>
        <p:txBody>
          <a:bodyPr/>
          <a:lstStyle/>
          <a:p>
            <a:fld id="{D5820260-DE25-4EE7-BC65-1FFE7F0445C8}" type="slidenum">
              <a:rPr lang="en-US" smtClean="0"/>
              <a:t>15</a:t>
            </a:fld>
            <a:endParaRPr lang="en-US" dirty="0"/>
          </a:p>
        </p:txBody>
      </p:sp>
    </p:spTree>
    <p:extLst>
      <p:ext uri="{BB962C8B-B14F-4D97-AF65-F5344CB8AC3E}">
        <p14:creationId xmlns:p14="http://schemas.microsoft.com/office/powerpoint/2010/main" val="257211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If you already have a CDX account, then you have already completed this part of the process and can move to “Step 2. Set up CAERS in CDX”. Note that may be able to use the same Electronic Signature Agreement (ESA) in CDX that you use for other programs/systems in CDX.  You may need additional ESAs for additional organizations you are associated with.  You should reach out to the help desk if you have questions about this.</a:t>
            </a:r>
          </a:p>
          <a:p>
            <a:pPr defTabSz="939363">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16</a:t>
            </a:fld>
            <a:endParaRPr lang="en-US" dirty="0"/>
          </a:p>
        </p:txBody>
      </p:sp>
    </p:spTree>
    <p:extLst>
      <p:ext uri="{BB962C8B-B14F-4D97-AF65-F5344CB8AC3E}">
        <p14:creationId xmlns:p14="http://schemas.microsoft.com/office/powerpoint/2010/main" val="8312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Enter the URL “https://cdx.epa.gov/” in your preferred web browser. This will bring you to the CDX login screen where you will click the “Register with CDX” button.</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17</a:t>
            </a:fld>
            <a:endParaRPr lang="en-US" dirty="0"/>
          </a:p>
        </p:txBody>
      </p:sp>
    </p:spTree>
    <p:extLst>
      <p:ext uri="{BB962C8B-B14F-4D97-AF65-F5344CB8AC3E}">
        <p14:creationId xmlns:p14="http://schemas.microsoft.com/office/powerpoint/2010/main" val="63015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lvl="0"/>
            <a:r>
              <a:rPr lang="en-US" dirty="0"/>
              <a:t>You will be directed to the Terms and Conditions screen for CDX registration. After reading these, check the box confirming that you are the registrant and click “Proceed” at the bottom left of your screen.</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18</a:t>
            </a:fld>
            <a:endParaRPr lang="en-US" dirty="0"/>
          </a:p>
        </p:txBody>
      </p:sp>
    </p:spTree>
    <p:extLst>
      <p:ext uri="{BB962C8B-B14F-4D97-AF65-F5344CB8AC3E}">
        <p14:creationId xmlns:p14="http://schemas.microsoft.com/office/powerpoint/2010/main" val="325103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19</a:t>
            </a:fld>
            <a:endParaRPr lang="en-US"/>
          </a:p>
        </p:txBody>
      </p:sp>
    </p:spTree>
    <p:extLst>
      <p:ext uri="{BB962C8B-B14F-4D97-AF65-F5344CB8AC3E}">
        <p14:creationId xmlns:p14="http://schemas.microsoft.com/office/powerpoint/2010/main" val="43251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taken to a list of EPA Systems.  Find “CAER: combined Air Emissions Reporting” in that list and click on it.</a:t>
            </a:r>
          </a:p>
        </p:txBody>
      </p:sp>
      <p:sp>
        <p:nvSpPr>
          <p:cNvPr id="4" name="Slide Number Placeholder 3"/>
          <p:cNvSpPr>
            <a:spLocks noGrp="1"/>
          </p:cNvSpPr>
          <p:nvPr>
            <p:ph type="sldNum" sz="quarter" idx="5"/>
          </p:nvPr>
        </p:nvSpPr>
        <p:spPr/>
        <p:txBody>
          <a:bodyPr/>
          <a:lstStyle/>
          <a:p>
            <a:fld id="{D5820260-DE25-4EE7-BC65-1FFE7F0445C8}" type="slidenum">
              <a:rPr lang="en-US" smtClean="0"/>
              <a:t>20</a:t>
            </a:fld>
            <a:endParaRPr lang="en-US" dirty="0"/>
          </a:p>
        </p:txBody>
      </p:sp>
    </p:spTree>
    <p:extLst>
      <p:ext uri="{BB962C8B-B14F-4D97-AF65-F5344CB8AC3E}">
        <p14:creationId xmlns:p14="http://schemas.microsoft.com/office/powerpoint/2010/main" val="29072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 </a:t>
            </a:r>
          </a:p>
          <a:p>
            <a:pPr lvl="1"/>
            <a:r>
              <a:rPr lang="en-US" dirty="0"/>
              <a:t>Help and resources</a:t>
            </a:r>
            <a:endParaRPr lang="en-US" sz="2100" dirty="0"/>
          </a:p>
          <a:p>
            <a:r>
              <a:rPr lang="en-US" sz="2100" dirty="0"/>
              <a:t>A copy of this power point presentation will be available for distribution after the training.</a:t>
            </a:r>
          </a:p>
          <a:p>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a:t>
            </a:fld>
            <a:endParaRPr lang="en-US" dirty="0"/>
          </a:p>
        </p:txBody>
      </p:sp>
    </p:spTree>
    <p:extLst>
      <p:ext uri="{BB962C8B-B14F-4D97-AF65-F5344CB8AC3E}">
        <p14:creationId xmlns:p14="http://schemas.microsoft.com/office/powerpoint/2010/main" val="223723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Or you can search for “CAER” in the Active Program Services List field. This will filter the list to only include “CAER: Combined Air Emissions Reporting”. Select “CAER” from the list.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21</a:t>
            </a:fld>
            <a:endParaRPr lang="en-US" dirty="0"/>
          </a:p>
        </p:txBody>
      </p:sp>
    </p:spTree>
    <p:extLst>
      <p:ext uri="{BB962C8B-B14F-4D97-AF65-F5344CB8AC3E}">
        <p14:creationId xmlns:p14="http://schemas.microsoft.com/office/powerpoint/2010/main" val="304120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already have access to CDX and need to add CAERS.  You can add CAERS by clicking on “Add Program Service” from your </a:t>
            </a:r>
            <a:r>
              <a:rPr lang="en-US" dirty="0" err="1"/>
              <a:t>MyCDX</a:t>
            </a:r>
            <a:r>
              <a:rPr lang="en-US"/>
              <a:t> page.</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22</a:t>
            </a:fld>
            <a:endParaRPr lang="en-US"/>
          </a:p>
        </p:txBody>
      </p:sp>
    </p:spTree>
    <p:extLst>
      <p:ext uri="{BB962C8B-B14F-4D97-AF65-F5344CB8AC3E}">
        <p14:creationId xmlns:p14="http://schemas.microsoft.com/office/powerpoint/2010/main" val="352882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On the Role Access screen you have the options of registering as either “NEI Certifier” or “Preparer”.   After selecting one or the other click “Request Role Access”.  You will be taken to a page where you will select a role: preparer or certifier.  While both roles are shown here for demonstration purposes, remember that if you are both a preparer and certifier for a facility, you only need to register as certifier.</a:t>
            </a:r>
          </a:p>
        </p:txBody>
      </p:sp>
      <p:sp>
        <p:nvSpPr>
          <p:cNvPr id="4" name="Slide Number Placeholder 3"/>
          <p:cNvSpPr>
            <a:spLocks noGrp="1"/>
          </p:cNvSpPr>
          <p:nvPr>
            <p:ph type="sldNum" sz="quarter" idx="5"/>
          </p:nvPr>
        </p:nvSpPr>
        <p:spPr/>
        <p:txBody>
          <a:bodyPr/>
          <a:lstStyle/>
          <a:p>
            <a:fld id="{D5820260-DE25-4EE7-BC65-1FFE7F0445C8}" type="slidenum">
              <a:rPr lang="en-US" smtClean="0"/>
              <a:t>23</a:t>
            </a:fld>
            <a:endParaRPr lang="en-US"/>
          </a:p>
        </p:txBody>
      </p:sp>
    </p:spTree>
    <p:extLst>
      <p:ext uri="{BB962C8B-B14F-4D97-AF65-F5344CB8AC3E}">
        <p14:creationId xmlns:p14="http://schemas.microsoft.com/office/powerpoint/2010/main" val="272034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On the User and Organization screen complete the User Information section, including your preferred User ID, password, and CDX security questions and answers. Make sure to follow all instructions that are provided, including the identity authentication questions asked.  Make sure you remember the answers to those.  The authentication questions is an additional step that is needed to ensure that only you, the authorized staff, can work on and submit the report, and to be in CROMERR compliance.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24</a:t>
            </a:fld>
            <a:endParaRPr lang="en-US"/>
          </a:p>
        </p:txBody>
      </p:sp>
    </p:spTree>
    <p:extLst>
      <p:ext uri="{BB962C8B-B14F-4D97-AF65-F5344CB8AC3E}">
        <p14:creationId xmlns:p14="http://schemas.microsoft.com/office/powerpoint/2010/main" val="3668785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entering User Information you will need to scroll to the bottom of the screen and enter Organization Information in the field.  If multiple individuals work for a company, then they should all register for the same company in CDX.  After you search for an organization click on an Organization ID link to select the respective organization.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25</a:t>
            </a:fld>
            <a:endParaRPr lang="en-US"/>
          </a:p>
        </p:txBody>
      </p:sp>
    </p:spTree>
    <p:extLst>
      <p:ext uri="{BB962C8B-B14F-4D97-AF65-F5344CB8AC3E}">
        <p14:creationId xmlns:p14="http://schemas.microsoft.com/office/powerpoint/2010/main" val="2903688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After selecting an organization you will be required to enter an email address and phone number where you can be contacted. Then, click “Submit Request for Access”. This will generate an email sent to the email address you provided and forward you to the confirmation screen.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26</a:t>
            </a:fld>
            <a:endParaRPr lang="en-US"/>
          </a:p>
        </p:txBody>
      </p:sp>
    </p:spTree>
    <p:extLst>
      <p:ext uri="{BB962C8B-B14F-4D97-AF65-F5344CB8AC3E}">
        <p14:creationId xmlns:p14="http://schemas.microsoft.com/office/powerpoint/2010/main" val="163123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Locate the email that was automatically sent to your address and enter the provided code. Once you have located the email and code, enter the code in the “Code” field here. If you have trouble finding the email please check you junk or spam folder. Then, click “Create Account”.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27</a:t>
            </a:fld>
            <a:endParaRPr lang="en-US"/>
          </a:p>
        </p:txBody>
      </p:sp>
    </p:spTree>
    <p:extLst>
      <p:ext uri="{BB962C8B-B14F-4D97-AF65-F5344CB8AC3E}">
        <p14:creationId xmlns:p14="http://schemas.microsoft.com/office/powerpoint/2010/main" val="2034525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 will then be brought to the ‘Identity Verification’ screen where you will need to provide your personal information to gain access to CDX. </a:t>
            </a:r>
          </a:p>
          <a:p>
            <a:pPr defTabSz="939363">
              <a:defRPr/>
            </a:pPr>
            <a:r>
              <a:rPr lang="en-US" b="1" dirty="0"/>
              <a:t>Important: </a:t>
            </a:r>
            <a:r>
              <a:rPr lang="en-US" dirty="0"/>
              <a:t>You MUST provide accurate personal information during CDX registration in order to pass LexisNexis Electronic Identity Verification. If you do not pass LexisNexis verification you will be prompted to view, print, and sign a paper ESA. If this happens simply view and sign the paper ESA by clicking the ‘Paper Verification’ link and then closing the resulting window. This will bring you to the ‘</a:t>
            </a:r>
            <a:r>
              <a:rPr lang="en-US" dirty="0" err="1"/>
              <a:t>MyCDX</a:t>
            </a:r>
            <a:r>
              <a:rPr lang="en-US" dirty="0"/>
              <a:t> Home’ screen.  Reach out to the CDX help desk for further instructions.</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28</a:t>
            </a:fld>
            <a:endParaRPr lang="en-US"/>
          </a:p>
        </p:txBody>
      </p:sp>
    </p:spTree>
    <p:extLst>
      <p:ext uri="{BB962C8B-B14F-4D97-AF65-F5344CB8AC3E}">
        <p14:creationId xmlns:p14="http://schemas.microsoft.com/office/powerpoint/2010/main" val="2361568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When you are done filling out your personal information, scroll to the bottom of the Identity Verification screen. Then, check the box as shown below and click the ‘Proceed to Verification’ button.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29</a:t>
            </a:fld>
            <a:endParaRPr lang="en-US"/>
          </a:p>
        </p:txBody>
      </p:sp>
    </p:spTree>
    <p:extLst>
      <p:ext uri="{BB962C8B-B14F-4D97-AF65-F5344CB8AC3E}">
        <p14:creationId xmlns:p14="http://schemas.microsoft.com/office/powerpoint/2010/main" val="3275537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If you have passed identity verification, you will then be directed to choose and answer 5 challenge questions as part of the verification process. These will be used when signing/submitting reports in CAER. After entering your answers, click the ‘Save Answers’ button.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30</a:t>
            </a:fld>
            <a:endParaRPr lang="en-US"/>
          </a:p>
        </p:txBody>
      </p:sp>
    </p:spTree>
    <p:extLst>
      <p:ext uri="{BB962C8B-B14F-4D97-AF65-F5344CB8AC3E}">
        <p14:creationId xmlns:p14="http://schemas.microsoft.com/office/powerpoint/2010/main" val="360223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disclaimer.  You may see facility names and some data in this training.  This training is intended for instructional purposes only.  So any data or facility information you see in the training, is illustrative only, and should not be confused with a facility’s live report for any given inventory year.  </a:t>
            </a:r>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You will then be prompted to electronically sign an ESA. Click the ‘Sign Electronically’ button as seen below. Click ‘Accept’ in the pop-up window that appears after clicking the button.   Remember that you may be able to use the same Electronic Signature Agreement (ESA) in CDX that you use for other programs/systems in CDX.  You may need additional ESAs for additional organizations you are associated with.  You should reach out to the help desk if you have questions about this.</a:t>
            </a:r>
          </a:p>
          <a:p>
            <a:pPr defTabSz="939363">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31</a:t>
            </a:fld>
            <a:endParaRPr lang="en-US"/>
          </a:p>
        </p:txBody>
      </p:sp>
    </p:spTree>
    <p:extLst>
      <p:ext uri="{BB962C8B-B14F-4D97-AF65-F5344CB8AC3E}">
        <p14:creationId xmlns:p14="http://schemas.microsoft.com/office/powerpoint/2010/main" val="3103590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Enter all required information in the ‘eSignature Widget’ pop-up. At the end of the 3 steps, click the ‘Sign’ button to complete the process.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32</a:t>
            </a:fld>
            <a:endParaRPr lang="en-US"/>
          </a:p>
        </p:txBody>
      </p:sp>
    </p:spTree>
    <p:extLst>
      <p:ext uri="{BB962C8B-B14F-4D97-AF65-F5344CB8AC3E}">
        <p14:creationId xmlns:p14="http://schemas.microsoft.com/office/powerpoint/2010/main" val="3942477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Following clicking to sign the Electronic Signature Agreement you should receive an email that the process is complete. You will also be redirected to the ‘</a:t>
            </a:r>
            <a:r>
              <a:rPr lang="en-US" dirty="0" err="1"/>
              <a:t>MyCDX</a:t>
            </a:r>
            <a:r>
              <a:rPr lang="en-US" dirty="0"/>
              <a:t> Home’ screen inside your CDX account automatically. Once redirected your account should be automatically activated. The ‘NEI Certifier’ link in the ‘Role’ column on the ‘</a:t>
            </a:r>
            <a:r>
              <a:rPr lang="en-US" dirty="0" err="1"/>
              <a:t>MyCDX</a:t>
            </a:r>
            <a:r>
              <a:rPr lang="en-US" dirty="0"/>
              <a:t> Home’ screen will be active and clickable as shown.</a:t>
            </a:r>
          </a:p>
          <a:p>
            <a:pPr defTabSz="939363">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33</a:t>
            </a:fld>
            <a:endParaRPr lang="en-US"/>
          </a:p>
        </p:txBody>
      </p:sp>
    </p:spTree>
    <p:extLst>
      <p:ext uri="{BB962C8B-B14F-4D97-AF65-F5344CB8AC3E}">
        <p14:creationId xmlns:p14="http://schemas.microsoft.com/office/powerpoint/2010/main" val="1320761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any point, you need help, refer to the CDX help desk.  To help facilitate getting you the answers you need quickly, you should ask all questions related to your registration in CDX, and questions about navigating the “MY CDX” page, to the CDX help desk, and not to SLT or EPA staff.  You will be taken to the right contact information for help by clicking on the “Help” tab above.</a:t>
            </a:r>
          </a:p>
        </p:txBody>
      </p:sp>
      <p:sp>
        <p:nvSpPr>
          <p:cNvPr id="4" name="Slide Number Placeholder 3"/>
          <p:cNvSpPr>
            <a:spLocks noGrp="1"/>
          </p:cNvSpPr>
          <p:nvPr>
            <p:ph type="sldNum" sz="quarter" idx="5"/>
          </p:nvPr>
        </p:nvSpPr>
        <p:spPr/>
        <p:txBody>
          <a:bodyPr/>
          <a:lstStyle/>
          <a:p>
            <a:fld id="{D5820260-DE25-4EE7-BC65-1FFE7F0445C8}" type="slidenum">
              <a:rPr lang="en-US" smtClean="0"/>
              <a:t>34</a:t>
            </a:fld>
            <a:endParaRPr lang="en-US"/>
          </a:p>
        </p:txBody>
      </p:sp>
    </p:spTree>
    <p:extLst>
      <p:ext uri="{BB962C8B-B14F-4D97-AF65-F5344CB8AC3E}">
        <p14:creationId xmlns:p14="http://schemas.microsoft.com/office/powerpoint/2010/main" val="267798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35</a:t>
            </a:fld>
            <a:endParaRPr lang="en-US"/>
          </a:p>
        </p:txBody>
      </p:sp>
    </p:spTree>
    <p:extLst>
      <p:ext uri="{BB962C8B-B14F-4D97-AF65-F5344CB8AC3E}">
        <p14:creationId xmlns:p14="http://schemas.microsoft.com/office/powerpoint/2010/main" val="788546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received your confirmation from your SLT, you should see all the facilities that your account is associated to listed in your “My Facilities” page. The My Facilities page in CAERS where the user can see a list of the facilities they are associated to.</a:t>
            </a:r>
          </a:p>
        </p:txBody>
      </p:sp>
      <p:sp>
        <p:nvSpPr>
          <p:cNvPr id="4" name="Slide Number Placeholder 3"/>
          <p:cNvSpPr>
            <a:spLocks noGrp="1"/>
          </p:cNvSpPr>
          <p:nvPr>
            <p:ph type="sldNum" sz="quarter" idx="5"/>
          </p:nvPr>
        </p:nvSpPr>
        <p:spPr/>
        <p:txBody>
          <a:bodyPr/>
          <a:lstStyle/>
          <a:p>
            <a:fld id="{D5820260-DE25-4EE7-BC65-1FFE7F0445C8}" type="slidenum">
              <a:rPr lang="en-US" smtClean="0"/>
              <a:t>36</a:t>
            </a:fld>
            <a:endParaRPr lang="en-US"/>
          </a:p>
        </p:txBody>
      </p:sp>
    </p:spTree>
    <p:extLst>
      <p:ext uri="{BB962C8B-B14F-4D97-AF65-F5344CB8AC3E}">
        <p14:creationId xmlns:p14="http://schemas.microsoft.com/office/powerpoint/2010/main" val="485729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In this training we highlight features you should be aware of in CAERS.  The time you spend understanding these basic features will help you navigate CAERS, and ensure that your reporting experience is as smooth as possible.  More detailed trainings on specific features of CAERS will be available soon.  So this training isn’t meant to cover any of the features exhaustively.  While we are updating our User Guide, the current version of that guide contains helpful information that you can refer to if you’d like to become more familiar with CAERS.</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38</a:t>
            </a:fld>
            <a:endParaRPr lang="en-US"/>
          </a:p>
        </p:txBody>
      </p:sp>
    </p:spTree>
    <p:extLst>
      <p:ext uri="{BB962C8B-B14F-4D97-AF65-F5344CB8AC3E}">
        <p14:creationId xmlns:p14="http://schemas.microsoft.com/office/powerpoint/2010/main" val="4037217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0" dirty="0"/>
              <a:t>To enter data you will have three options.  First, the </a:t>
            </a:r>
            <a:r>
              <a:rPr lang="en-US" b="1" dirty="0"/>
              <a:t>User interface</a:t>
            </a:r>
            <a:r>
              <a:rPr lang="en-US" dirty="0"/>
              <a:t> – is for users with few changes to a previous year report, and with different kinds of changes.  It can also be used to update a report if a few additional changes are needed after using the bulk upload.  </a:t>
            </a:r>
          </a:p>
        </p:txBody>
      </p:sp>
      <p:sp>
        <p:nvSpPr>
          <p:cNvPr id="4" name="Slide Number Placeholder 3"/>
          <p:cNvSpPr>
            <a:spLocks noGrp="1"/>
          </p:cNvSpPr>
          <p:nvPr>
            <p:ph type="sldNum" sz="quarter" idx="5"/>
          </p:nvPr>
        </p:nvSpPr>
        <p:spPr/>
        <p:txBody>
          <a:bodyPr/>
          <a:lstStyle/>
          <a:p>
            <a:fld id="{D5820260-DE25-4EE7-BC65-1FFE7F0445C8}" type="slidenum">
              <a:rPr lang="en-US" smtClean="0"/>
              <a:t>39</a:t>
            </a:fld>
            <a:endParaRPr lang="en-US"/>
          </a:p>
        </p:txBody>
      </p:sp>
    </p:spTree>
    <p:extLst>
      <p:ext uri="{BB962C8B-B14F-4D97-AF65-F5344CB8AC3E}">
        <p14:creationId xmlns:p14="http://schemas.microsoft.com/office/powerpoint/2010/main" val="1986525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0" dirty="0"/>
              <a:t>Whatever method you choose, you will eventually be in the user interface, so knowing the basics of this page will be very helpful.  At the top of the screen, t</a:t>
            </a:r>
            <a:r>
              <a:rPr lang="en-US" dirty="0"/>
              <a:t>here is a trail of breadcrumbs at the top left of the screen so you can go back to previous screens.  There is a step by step menu at the top-middle of your screen so you know which step of the process you are in.  The left-hand side menu has a series of links for both your facility inventory and your emissions inventory, plus other features, so you can access all of them from there.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40</a:t>
            </a:fld>
            <a:endParaRPr lang="en-US"/>
          </a:p>
        </p:txBody>
      </p:sp>
    </p:spTree>
    <p:extLst>
      <p:ext uri="{BB962C8B-B14F-4D97-AF65-F5344CB8AC3E}">
        <p14:creationId xmlns:p14="http://schemas.microsoft.com/office/powerpoint/2010/main" val="931854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screen will behave the same way.  For example, you can edit any part of your submission by clicking on the “Edit” button which will then open that box of information.  </a:t>
            </a:r>
          </a:p>
        </p:txBody>
      </p:sp>
      <p:sp>
        <p:nvSpPr>
          <p:cNvPr id="4" name="Slide Number Placeholder 3"/>
          <p:cNvSpPr>
            <a:spLocks noGrp="1"/>
          </p:cNvSpPr>
          <p:nvPr>
            <p:ph type="sldNum" sz="quarter" idx="5"/>
          </p:nvPr>
        </p:nvSpPr>
        <p:spPr/>
        <p:txBody>
          <a:bodyPr/>
          <a:lstStyle/>
          <a:p>
            <a:fld id="{D5820260-DE25-4EE7-BC65-1FFE7F0445C8}" type="slidenum">
              <a:rPr lang="en-US" smtClean="0"/>
              <a:t>41</a:t>
            </a:fld>
            <a:endParaRPr lang="en-US"/>
          </a:p>
        </p:txBody>
      </p:sp>
    </p:spTree>
    <p:extLst>
      <p:ext uri="{BB962C8B-B14F-4D97-AF65-F5344CB8AC3E}">
        <p14:creationId xmlns:p14="http://schemas.microsoft.com/office/powerpoint/2010/main" val="308293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This training will cover the registration process in the first part, then the user interface, bulk entry, and bulk </a:t>
            </a:r>
            <a:r>
              <a:rPr lang="en-US"/>
              <a:t>upload reporting in CAERS.</a:t>
            </a:r>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4</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shouldn’t be changed is greyed out. Once you’ve entered your new data or edits, then you can click on “Save” and this will take you back to the previous screen.  If you click “Cancel” it will take you back to the previous screen without saving any changes you might have made.</a:t>
            </a:r>
          </a:p>
        </p:txBody>
      </p:sp>
      <p:sp>
        <p:nvSpPr>
          <p:cNvPr id="4" name="Slide Number Placeholder 3"/>
          <p:cNvSpPr>
            <a:spLocks noGrp="1"/>
          </p:cNvSpPr>
          <p:nvPr>
            <p:ph type="sldNum" sz="quarter" idx="5"/>
          </p:nvPr>
        </p:nvSpPr>
        <p:spPr/>
        <p:txBody>
          <a:bodyPr/>
          <a:lstStyle/>
          <a:p>
            <a:fld id="{D5820260-DE25-4EE7-BC65-1FFE7F0445C8}" type="slidenum">
              <a:rPr lang="en-US" smtClean="0"/>
              <a:t>42</a:t>
            </a:fld>
            <a:endParaRPr lang="en-US"/>
          </a:p>
        </p:txBody>
      </p:sp>
    </p:spTree>
    <p:extLst>
      <p:ext uri="{BB962C8B-B14F-4D97-AF65-F5344CB8AC3E}">
        <p14:creationId xmlns:p14="http://schemas.microsoft.com/office/powerpoint/2010/main" val="392735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down menus allow you to select options to help you avoid typos or other entry errors. </a:t>
            </a:r>
          </a:p>
        </p:txBody>
      </p:sp>
      <p:sp>
        <p:nvSpPr>
          <p:cNvPr id="4" name="Slide Number Placeholder 3"/>
          <p:cNvSpPr>
            <a:spLocks noGrp="1"/>
          </p:cNvSpPr>
          <p:nvPr>
            <p:ph type="sldNum" sz="quarter" idx="5"/>
          </p:nvPr>
        </p:nvSpPr>
        <p:spPr/>
        <p:txBody>
          <a:bodyPr/>
          <a:lstStyle/>
          <a:p>
            <a:fld id="{D5820260-DE25-4EE7-BC65-1FFE7F0445C8}" type="slidenum">
              <a:rPr lang="en-US" smtClean="0"/>
              <a:t>43</a:t>
            </a:fld>
            <a:endParaRPr lang="en-US"/>
          </a:p>
        </p:txBody>
      </p:sp>
    </p:spTree>
    <p:extLst>
      <p:ext uri="{BB962C8B-B14F-4D97-AF65-F5344CB8AC3E}">
        <p14:creationId xmlns:p14="http://schemas.microsoft.com/office/powerpoint/2010/main" val="1410851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screen QA checks help you avoid having issues later.</a:t>
            </a:r>
          </a:p>
        </p:txBody>
      </p:sp>
      <p:sp>
        <p:nvSpPr>
          <p:cNvPr id="4" name="Slide Number Placeholder 3"/>
          <p:cNvSpPr>
            <a:spLocks noGrp="1"/>
          </p:cNvSpPr>
          <p:nvPr>
            <p:ph type="sldNum" sz="quarter" idx="5"/>
          </p:nvPr>
        </p:nvSpPr>
        <p:spPr/>
        <p:txBody>
          <a:bodyPr/>
          <a:lstStyle/>
          <a:p>
            <a:fld id="{D5820260-DE25-4EE7-BC65-1FFE7F0445C8}" type="slidenum">
              <a:rPr lang="en-US" smtClean="0"/>
              <a:t>44</a:t>
            </a:fld>
            <a:endParaRPr lang="en-US"/>
          </a:p>
        </p:txBody>
      </p:sp>
    </p:spTree>
    <p:extLst>
      <p:ext uri="{BB962C8B-B14F-4D97-AF65-F5344CB8AC3E}">
        <p14:creationId xmlns:p14="http://schemas.microsoft.com/office/powerpoint/2010/main" val="2723980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Modal windows help with searches such as for Source Classification Codes or SCCs and North American Industrial Classification System codes or NAICS.</a:t>
            </a:r>
          </a:p>
        </p:txBody>
      </p:sp>
      <p:sp>
        <p:nvSpPr>
          <p:cNvPr id="4" name="Slide Number Placeholder 3"/>
          <p:cNvSpPr>
            <a:spLocks noGrp="1"/>
          </p:cNvSpPr>
          <p:nvPr>
            <p:ph type="sldNum" sz="quarter" idx="5"/>
          </p:nvPr>
        </p:nvSpPr>
        <p:spPr/>
        <p:txBody>
          <a:bodyPr/>
          <a:lstStyle/>
          <a:p>
            <a:fld id="{D5820260-DE25-4EE7-BC65-1FFE7F0445C8}" type="slidenum">
              <a:rPr lang="en-US" smtClean="0"/>
              <a:t>45</a:t>
            </a:fld>
            <a:endParaRPr lang="en-US"/>
          </a:p>
        </p:txBody>
      </p:sp>
    </p:spTree>
    <p:extLst>
      <p:ext uri="{BB962C8B-B14F-4D97-AF65-F5344CB8AC3E}">
        <p14:creationId xmlns:p14="http://schemas.microsoft.com/office/powerpoint/2010/main" val="3376778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entry</a:t>
            </a:r>
            <a:r>
              <a:rPr lang="en-US" dirty="0"/>
              <a:t> – is for users with a few changes to their annual throughput and emissions estimation method, but with few to no changes to their facility inventory.  This method is also convenient if you do not have any control equipment information to include in your report.  There are two tabs.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46</a:t>
            </a:fld>
            <a:endParaRPr lang="en-US"/>
          </a:p>
        </p:txBody>
      </p:sp>
    </p:spTree>
    <p:extLst>
      <p:ext uri="{BB962C8B-B14F-4D97-AF65-F5344CB8AC3E}">
        <p14:creationId xmlns:p14="http://schemas.microsoft.com/office/powerpoint/2010/main" val="1730984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bulk-entry you should already have your units and processes set up.  Then all you have to do is enter the new throughput information in the “Process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47</a:t>
            </a:fld>
            <a:endParaRPr lang="en-US"/>
          </a:p>
        </p:txBody>
      </p:sp>
    </p:spTree>
    <p:extLst>
      <p:ext uri="{BB962C8B-B14F-4D97-AF65-F5344CB8AC3E}">
        <p14:creationId xmlns:p14="http://schemas.microsoft.com/office/powerpoint/2010/main" val="3580276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emissions information in the “Emissions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48</a:t>
            </a:fld>
            <a:endParaRPr lang="en-US"/>
          </a:p>
        </p:txBody>
      </p:sp>
    </p:spTree>
    <p:extLst>
      <p:ext uri="{BB962C8B-B14F-4D97-AF65-F5344CB8AC3E}">
        <p14:creationId xmlns:p14="http://schemas.microsoft.com/office/powerpoint/2010/main" val="2403836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upload</a:t>
            </a:r>
            <a:r>
              <a:rPr lang="en-US" dirty="0"/>
              <a:t> – is for users with a large number of changes, and/or with a variety of changes from a previous year report, this includes new and/or large facilities with no previous reporting history who will want to start a brand new report. </a:t>
            </a:r>
          </a:p>
          <a:p>
            <a:pPr lvl="2"/>
            <a:r>
              <a:rPr lang="en-US" b="1" dirty="0"/>
              <a:t>Via excel template </a:t>
            </a:r>
            <a:r>
              <a:rPr lang="en-US" dirty="0"/>
              <a:t>– for users who would like to work with excel</a:t>
            </a:r>
          </a:p>
          <a:p>
            <a:pPr lvl="2"/>
            <a:r>
              <a:rPr lang="en-US" b="1" dirty="0"/>
              <a:t>Via JSON upload </a:t>
            </a:r>
            <a:r>
              <a:rPr lang="en-US" dirty="0"/>
              <a:t>– for users who would like to send data directly from their custom systems.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49</a:t>
            </a:fld>
            <a:endParaRPr lang="en-US"/>
          </a:p>
        </p:txBody>
      </p:sp>
    </p:spTree>
    <p:extLst>
      <p:ext uri="{BB962C8B-B14F-4D97-AF65-F5344CB8AC3E}">
        <p14:creationId xmlns:p14="http://schemas.microsoft.com/office/powerpoint/2010/main" val="2335467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has blue and gray tabs.  The gray tabs have reference data.  The blue tabs are where you enter the data.  While you may need to invest some time entering the data in the blue tabs, and getting used to the format, in subsequent years, updating the bulk upload spreadsheet should be easier as you’ll only have to update the data.  </a:t>
            </a:r>
          </a:p>
        </p:txBody>
      </p:sp>
      <p:sp>
        <p:nvSpPr>
          <p:cNvPr id="4" name="Slide Number Placeholder 3"/>
          <p:cNvSpPr>
            <a:spLocks noGrp="1"/>
          </p:cNvSpPr>
          <p:nvPr>
            <p:ph type="sldNum" sz="quarter" idx="5"/>
          </p:nvPr>
        </p:nvSpPr>
        <p:spPr/>
        <p:txBody>
          <a:bodyPr/>
          <a:lstStyle/>
          <a:p>
            <a:fld id="{D5820260-DE25-4EE7-BC65-1FFE7F0445C8}" type="slidenum">
              <a:rPr lang="en-US" smtClean="0"/>
              <a:t>50</a:t>
            </a:fld>
            <a:endParaRPr lang="en-US"/>
          </a:p>
        </p:txBody>
      </p:sp>
    </p:spTree>
    <p:extLst>
      <p:ext uri="{BB962C8B-B14F-4D97-AF65-F5344CB8AC3E}">
        <p14:creationId xmlns:p14="http://schemas.microsoft.com/office/powerpoint/2010/main" val="1460771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upload template should be used carefully, as it also contains drop down menus and some formulas and references.  If you have a lot of data to update every year, you may consider using the JSON upload.  For more information about that send us an email to caer@epa.gov.</a:t>
            </a:r>
          </a:p>
        </p:txBody>
      </p:sp>
      <p:sp>
        <p:nvSpPr>
          <p:cNvPr id="4" name="Slide Number Placeholder 3"/>
          <p:cNvSpPr>
            <a:spLocks noGrp="1"/>
          </p:cNvSpPr>
          <p:nvPr>
            <p:ph type="sldNum" sz="quarter" idx="5"/>
          </p:nvPr>
        </p:nvSpPr>
        <p:spPr/>
        <p:txBody>
          <a:bodyPr/>
          <a:lstStyle/>
          <a:p>
            <a:fld id="{D5820260-DE25-4EE7-BC65-1FFE7F0445C8}" type="slidenum">
              <a:rPr lang="en-US" smtClean="0"/>
              <a:t>51</a:t>
            </a:fld>
            <a:endParaRPr lang="en-US"/>
          </a:p>
        </p:txBody>
      </p:sp>
    </p:spTree>
    <p:extLst>
      <p:ext uri="{BB962C8B-B14F-4D97-AF65-F5344CB8AC3E}">
        <p14:creationId xmlns:p14="http://schemas.microsoft.com/office/powerpoint/2010/main" val="417054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 Air Emissions Reporting System (CAERS) is an application that allows industry from subscribed State, Local, or Tribal authorities (or SLTs) to report their air emissions, so that you can:  </a:t>
            </a:r>
          </a:p>
          <a:p>
            <a:r>
              <a:rPr lang="en-US" dirty="0"/>
              <a:t>Meet specific SLT air emissions reporting requirements given individual SLT regulations.</a:t>
            </a:r>
          </a:p>
          <a:p>
            <a:r>
              <a:rPr lang="en-US" dirty="0"/>
              <a:t>Report annual or triennial emissions to meet the requirements of the U.S. EPA’s Air Emissions Reporting Rule (AERR), as per the Code of Federal Regulations (or CFR) 40, Part 51.</a:t>
            </a:r>
          </a:p>
          <a:p>
            <a:r>
              <a:rPr lang="en-US" dirty="0"/>
              <a:t>And, optionally, get a head start on reporting your facility’s toxics air emissions to the U.S. EPA’s Toxics Release Inventory (TRI), as per 40 CFR Part 372.</a:t>
            </a:r>
          </a:p>
          <a:p>
            <a:r>
              <a:rPr lang="en-US" dirty="0"/>
              <a:t>You should check with your SLT to determine if you meet the criteria.</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a:t>
            </a:fld>
            <a:endParaRPr lang="en-US" dirty="0"/>
          </a:p>
        </p:txBody>
      </p:sp>
    </p:spTree>
    <p:extLst>
      <p:ext uri="{BB962C8B-B14F-4D97-AF65-F5344CB8AC3E}">
        <p14:creationId xmlns:p14="http://schemas.microsoft.com/office/powerpoint/2010/main" val="4151320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However you choose to enter your data, your data will be pre-populated from data from your previous year submission unless you are reporting for a brand new facility. </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52</a:t>
            </a:fld>
            <a:endParaRPr lang="en-US"/>
          </a:p>
        </p:txBody>
      </p:sp>
    </p:spTree>
    <p:extLst>
      <p:ext uri="{BB962C8B-B14F-4D97-AF65-F5344CB8AC3E}">
        <p14:creationId xmlns:p14="http://schemas.microsoft.com/office/powerpoint/2010/main" val="3911751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year data is available as a starting point for a current inventory year report.  When you start a new report, data from your last report is automatically prepopulated in your current year report.  For example, if you reported last in 2018, your starting point for your 2020 report would be 2018 data that you would then update. </a:t>
            </a:r>
          </a:p>
        </p:txBody>
      </p:sp>
      <p:sp>
        <p:nvSpPr>
          <p:cNvPr id="4" name="Slide Number Placeholder 3"/>
          <p:cNvSpPr>
            <a:spLocks noGrp="1"/>
          </p:cNvSpPr>
          <p:nvPr>
            <p:ph type="sldNum" sz="quarter" idx="5"/>
          </p:nvPr>
        </p:nvSpPr>
        <p:spPr/>
        <p:txBody>
          <a:bodyPr/>
          <a:lstStyle/>
          <a:p>
            <a:fld id="{D5820260-DE25-4EE7-BC65-1FFE7F0445C8}" type="slidenum">
              <a:rPr lang="en-US" smtClean="0"/>
              <a:t>53</a:t>
            </a:fld>
            <a:endParaRPr lang="en-US" dirty="0"/>
          </a:p>
        </p:txBody>
      </p:sp>
    </p:spTree>
    <p:extLst>
      <p:ext uri="{BB962C8B-B14F-4D97-AF65-F5344CB8AC3E}">
        <p14:creationId xmlns:p14="http://schemas.microsoft.com/office/powerpoint/2010/main" val="1687340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addition, you will be able to download your previous year report in the excel template you will need for bulk upload.  This will allow you to make the relevant changes directly to the template.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54</a:t>
            </a:fld>
            <a:endParaRPr lang="en-US" dirty="0"/>
          </a:p>
        </p:txBody>
      </p:sp>
    </p:spTree>
    <p:extLst>
      <p:ext uri="{BB962C8B-B14F-4D97-AF65-F5344CB8AC3E}">
        <p14:creationId xmlns:p14="http://schemas.microsoft.com/office/powerpoint/2010/main" val="2109992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clicking on “Download as Template” from your Emissions Reports screen, you’ll be able to download your emissions report in the relevant excel template.  You’ll then be able to edit it and re-load it.  You’ll need to take care that any time you upload a template, you’ll be erasing everything that was there before.  </a:t>
            </a:r>
          </a:p>
        </p:txBody>
      </p:sp>
      <p:sp>
        <p:nvSpPr>
          <p:cNvPr id="4" name="Slide Number Placeholder 3"/>
          <p:cNvSpPr>
            <a:spLocks noGrp="1"/>
          </p:cNvSpPr>
          <p:nvPr>
            <p:ph type="sldNum" sz="quarter" idx="5"/>
          </p:nvPr>
        </p:nvSpPr>
        <p:spPr/>
        <p:txBody>
          <a:bodyPr/>
          <a:lstStyle/>
          <a:p>
            <a:fld id="{D5820260-DE25-4EE7-BC65-1FFE7F0445C8}" type="slidenum">
              <a:rPr lang="en-US" smtClean="0"/>
              <a:t>55</a:t>
            </a:fld>
            <a:endParaRPr lang="en-US" dirty="0"/>
          </a:p>
        </p:txBody>
      </p:sp>
    </p:spTree>
    <p:extLst>
      <p:ext uri="{BB962C8B-B14F-4D97-AF65-F5344CB8AC3E}">
        <p14:creationId xmlns:p14="http://schemas.microsoft.com/office/powerpoint/2010/main" val="3919925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Your SLT requires you to provide supplemental information to your estimates so they can replicate your estimates, such as data fields, formulas, and references to specific </a:t>
            </a:r>
            <a:r>
              <a:rPr lang="en-US" dirty="0" err="1"/>
              <a:t>souces</a:t>
            </a:r>
            <a:r>
              <a:rPr lang="en-US" dirty="0"/>
              <a:t> of emission factors. </a:t>
            </a:r>
          </a:p>
        </p:txBody>
      </p:sp>
      <p:sp>
        <p:nvSpPr>
          <p:cNvPr id="4" name="Slide Number Placeholder 3"/>
          <p:cNvSpPr>
            <a:spLocks noGrp="1"/>
          </p:cNvSpPr>
          <p:nvPr>
            <p:ph type="sldNum" sz="quarter" idx="5"/>
          </p:nvPr>
        </p:nvSpPr>
        <p:spPr/>
        <p:txBody>
          <a:bodyPr/>
          <a:lstStyle/>
          <a:p>
            <a:fld id="{D5820260-DE25-4EE7-BC65-1FFE7F0445C8}" type="slidenum">
              <a:rPr lang="en-US" smtClean="0"/>
              <a:t>56</a:t>
            </a:fld>
            <a:endParaRPr lang="en-US"/>
          </a:p>
        </p:txBody>
      </p:sp>
    </p:spTree>
    <p:extLst>
      <p:ext uri="{BB962C8B-B14F-4D97-AF65-F5344CB8AC3E}">
        <p14:creationId xmlns:p14="http://schemas.microsoft.com/office/powerpoint/2010/main" val="251996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by attaching any excel files that contain your calculations to your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57</a:t>
            </a:fld>
            <a:endParaRPr lang="en-US"/>
          </a:p>
        </p:txBody>
      </p:sp>
    </p:spTree>
    <p:extLst>
      <p:ext uri="{BB962C8B-B14F-4D97-AF65-F5344CB8AC3E}">
        <p14:creationId xmlns:p14="http://schemas.microsoft.com/office/powerpoint/2010/main" val="3684056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58</a:t>
            </a:fld>
            <a:endParaRPr lang="en-US"/>
          </a:p>
        </p:txBody>
      </p:sp>
    </p:spTree>
    <p:extLst>
      <p:ext uri="{BB962C8B-B14F-4D97-AF65-F5344CB8AC3E}">
        <p14:creationId xmlns:p14="http://schemas.microsoft.com/office/powerpoint/2010/main" val="1172584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 “Report History” page tracks major activities from reporters and certifiers such as attachments, certification, and submission of the report. You can always refer to the report history page to see if another reporter has worked on the report, for example.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59</a:t>
            </a:fld>
            <a:endParaRPr lang="en-US"/>
          </a:p>
        </p:txBody>
      </p:sp>
    </p:spTree>
    <p:extLst>
      <p:ext uri="{BB962C8B-B14F-4D97-AF65-F5344CB8AC3E}">
        <p14:creationId xmlns:p14="http://schemas.microsoft.com/office/powerpoint/2010/main" val="1696475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log page tracks relevant actions done in the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60</a:t>
            </a:fld>
            <a:endParaRPr lang="en-US"/>
          </a:p>
        </p:txBody>
      </p:sp>
    </p:spTree>
    <p:extLst>
      <p:ext uri="{BB962C8B-B14F-4D97-AF65-F5344CB8AC3E}">
        <p14:creationId xmlns:p14="http://schemas.microsoft.com/office/powerpoint/2010/main" val="2769518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61</a:t>
            </a:fld>
            <a:endParaRPr lang="en-US"/>
          </a:p>
        </p:txBody>
      </p:sp>
    </p:spTree>
    <p:extLst>
      <p:ext uri="{BB962C8B-B14F-4D97-AF65-F5344CB8AC3E}">
        <p14:creationId xmlns:p14="http://schemas.microsoft.com/office/powerpoint/2010/main" val="5986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There are two types of roles in CAERS: preparers and certifiers. You are a </a:t>
            </a:r>
            <a:r>
              <a:rPr lang="en-US" b="1" dirty="0"/>
              <a:t>Preparer</a:t>
            </a:r>
            <a:r>
              <a:rPr lang="en-US" dirty="0"/>
              <a:t> if you are authorized to prepare an emissions report for a facility. </a:t>
            </a:r>
          </a:p>
          <a:p>
            <a:r>
              <a:rPr lang="en-US" dirty="0"/>
              <a:t>For example, you might be a consultant or staff person working for the facility.</a:t>
            </a:r>
          </a:p>
          <a:p>
            <a:pPr lvl="0"/>
            <a:r>
              <a:rPr lang="en-US" dirty="0"/>
              <a:t>There may be more than one preparer for a facility, although each preparer will have their own account associated with that facility.</a:t>
            </a:r>
          </a:p>
          <a:p>
            <a:pPr lvl="0"/>
            <a:r>
              <a:rPr lang="en-US" dirty="0"/>
              <a:t>There may be a single preparer for more than one facility.  In this case the preparer’s account will be associated with more than one facility.</a:t>
            </a:r>
          </a:p>
          <a:p>
            <a:pPr lvl="0"/>
            <a:r>
              <a:rPr lang="en-US" dirty="0"/>
              <a:t>A preparer cannot fulfill the same role as the Certifier, as only the certifier is authorized to certify and submit the report on behalf of the facility.</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a:t>
            </a:fld>
            <a:endParaRPr lang="en-US" dirty="0"/>
          </a:p>
        </p:txBody>
      </p:sp>
    </p:spTree>
    <p:extLst>
      <p:ext uri="{BB962C8B-B14F-4D97-AF65-F5344CB8AC3E}">
        <p14:creationId xmlns:p14="http://schemas.microsoft.com/office/powerpoint/2010/main" val="1991200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not be confused with a bulk download, as the report will not provide a previous year submission in the correct excel template and is only a summary as opposed to the complete report with detailed data.  If you submit HAPs emissions at process level, you will get facility-wide summary for TRI-ME HAPs reporting.</a:t>
            </a:r>
          </a:p>
        </p:txBody>
      </p:sp>
      <p:sp>
        <p:nvSpPr>
          <p:cNvPr id="4" name="Slide Number Placeholder 3"/>
          <p:cNvSpPr>
            <a:spLocks noGrp="1"/>
          </p:cNvSpPr>
          <p:nvPr>
            <p:ph type="sldNum" sz="quarter" idx="5"/>
          </p:nvPr>
        </p:nvSpPr>
        <p:spPr/>
        <p:txBody>
          <a:bodyPr/>
          <a:lstStyle/>
          <a:p>
            <a:fld id="{D5820260-DE25-4EE7-BC65-1FFE7F0445C8}" type="slidenum">
              <a:rPr lang="en-US" smtClean="0"/>
              <a:t>62</a:t>
            </a:fld>
            <a:endParaRPr lang="en-US"/>
          </a:p>
        </p:txBody>
      </p:sp>
    </p:spTree>
    <p:extLst>
      <p:ext uri="{BB962C8B-B14F-4D97-AF65-F5344CB8AC3E}">
        <p14:creationId xmlns:p14="http://schemas.microsoft.com/office/powerpoint/2010/main" val="2226932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be able to see the summary of your report in an excel file.  The summary report will list your processes, estimation methods, throughputs, and other information.</a:t>
            </a:r>
          </a:p>
        </p:txBody>
      </p:sp>
      <p:sp>
        <p:nvSpPr>
          <p:cNvPr id="4" name="Slide Number Placeholder 3"/>
          <p:cNvSpPr>
            <a:spLocks noGrp="1"/>
          </p:cNvSpPr>
          <p:nvPr>
            <p:ph type="sldNum" sz="quarter" idx="5"/>
          </p:nvPr>
        </p:nvSpPr>
        <p:spPr/>
        <p:txBody>
          <a:bodyPr/>
          <a:lstStyle/>
          <a:p>
            <a:fld id="{D5820260-DE25-4EE7-BC65-1FFE7F0445C8}" type="slidenum">
              <a:rPr lang="en-US" smtClean="0"/>
              <a:t>63</a:t>
            </a:fld>
            <a:endParaRPr lang="en-US"/>
          </a:p>
        </p:txBody>
      </p:sp>
    </p:spTree>
    <p:extLst>
      <p:ext uri="{BB962C8B-B14F-4D97-AF65-F5344CB8AC3E}">
        <p14:creationId xmlns:p14="http://schemas.microsoft.com/office/powerpoint/2010/main" val="4053325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Let’s talk a bit about your ability to use data you have entered into CAERS to TRI.</a:t>
            </a:r>
          </a:p>
        </p:txBody>
      </p:sp>
      <p:sp>
        <p:nvSpPr>
          <p:cNvPr id="4" name="Slide Number Placeholder 3"/>
          <p:cNvSpPr>
            <a:spLocks noGrp="1"/>
          </p:cNvSpPr>
          <p:nvPr>
            <p:ph type="sldNum" sz="quarter" idx="5"/>
          </p:nvPr>
        </p:nvSpPr>
        <p:spPr/>
        <p:txBody>
          <a:bodyPr/>
          <a:lstStyle/>
          <a:p>
            <a:fld id="{D5820260-DE25-4EE7-BC65-1FFE7F0445C8}" type="slidenum">
              <a:rPr lang="en-US" smtClean="0"/>
              <a:t>64</a:t>
            </a:fld>
            <a:endParaRPr lang="en-US"/>
          </a:p>
        </p:txBody>
      </p:sp>
    </p:spTree>
    <p:extLst>
      <p:ext uri="{BB962C8B-B14F-4D97-AF65-F5344CB8AC3E}">
        <p14:creationId xmlns:p14="http://schemas.microsoft.com/office/powerpoint/2010/main" val="41126353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enter your data in CAERS, as shown, at the unit/process level.  Toxics data will be added up to totals by facility.  Once a reporter enters TRI-MEweb, they’ll be able to select the relevant report.  This feature is optional, but we highly encourage you to take advantage of it.  Furthermore, if you have HAPS, as explained earlier in the training you may want to enter your HAPS data rather than have EPA perform HAP augmentation on it.  The raw data that you provide will always provide better information than the HAP augmentation estimate, which may not be as accurate.  If your facility’s NEI reporter is a different person from your TRI-MEweb reporter, you may want to have them coordinate so that the TRI reporter is in TRI, once you have certified your submission.</a:t>
            </a:r>
          </a:p>
        </p:txBody>
      </p:sp>
      <p:sp>
        <p:nvSpPr>
          <p:cNvPr id="4" name="Slide Number Placeholder 3"/>
          <p:cNvSpPr>
            <a:spLocks noGrp="1"/>
          </p:cNvSpPr>
          <p:nvPr>
            <p:ph type="sldNum" sz="quarter" idx="5"/>
          </p:nvPr>
        </p:nvSpPr>
        <p:spPr/>
        <p:txBody>
          <a:bodyPr/>
          <a:lstStyle/>
          <a:p>
            <a:fld id="{D5820260-DE25-4EE7-BC65-1FFE7F0445C8}" type="slidenum">
              <a:rPr lang="en-US" smtClean="0"/>
              <a:t>65</a:t>
            </a:fld>
            <a:endParaRPr lang="en-US"/>
          </a:p>
        </p:txBody>
      </p:sp>
    </p:spTree>
    <p:extLst>
      <p:ext uri="{BB962C8B-B14F-4D97-AF65-F5344CB8AC3E}">
        <p14:creationId xmlns:p14="http://schemas.microsoft.com/office/powerpoint/2010/main" val="2977794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Finally, while our video tutorial is designed to illustrate the use of CAERS, you should supplement this video with the CAERS User Guide that contains additional information, as well as additional resources that can help you with your report.  An updated version of our current User Guide will be available for download from the CAER website.  </a:t>
            </a:r>
          </a:p>
        </p:txBody>
      </p:sp>
      <p:sp>
        <p:nvSpPr>
          <p:cNvPr id="4" name="Slide Number Placeholder 3"/>
          <p:cNvSpPr>
            <a:spLocks noGrp="1"/>
          </p:cNvSpPr>
          <p:nvPr>
            <p:ph type="sldNum" sz="quarter" idx="5"/>
          </p:nvPr>
        </p:nvSpPr>
        <p:spPr/>
        <p:txBody>
          <a:bodyPr/>
          <a:lstStyle/>
          <a:p>
            <a:fld id="{D5820260-DE25-4EE7-BC65-1FFE7F0445C8}" type="slidenum">
              <a:rPr lang="en-US" smtClean="0"/>
              <a:t>66</a:t>
            </a:fld>
            <a:endParaRPr lang="en-US"/>
          </a:p>
        </p:txBody>
      </p:sp>
    </p:spTree>
    <p:extLst>
      <p:ext uri="{BB962C8B-B14F-4D97-AF65-F5344CB8AC3E}">
        <p14:creationId xmlns:p14="http://schemas.microsoft.com/office/powerpoint/2010/main" val="2462791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It is also available by clicking on the “Help” link in CAERS.   Here you will find the user guide, a glossary, and also the information for the CDX help desk, program support with your SLT email or POC, and additional resources.</a:t>
            </a:r>
          </a:p>
        </p:txBody>
      </p:sp>
      <p:sp>
        <p:nvSpPr>
          <p:cNvPr id="4" name="Slide Number Placeholder 3"/>
          <p:cNvSpPr>
            <a:spLocks noGrp="1"/>
          </p:cNvSpPr>
          <p:nvPr>
            <p:ph type="sldNum" sz="quarter" idx="5"/>
          </p:nvPr>
        </p:nvSpPr>
        <p:spPr/>
        <p:txBody>
          <a:bodyPr/>
          <a:lstStyle/>
          <a:p>
            <a:fld id="{D5820260-DE25-4EE7-BC65-1FFE7F0445C8}" type="slidenum">
              <a:rPr lang="en-US" smtClean="0"/>
              <a:t>67</a:t>
            </a:fld>
            <a:endParaRPr lang="en-US"/>
          </a:p>
        </p:txBody>
      </p:sp>
    </p:spTree>
    <p:extLst>
      <p:ext uri="{BB962C8B-B14F-4D97-AF65-F5344CB8AC3E}">
        <p14:creationId xmlns:p14="http://schemas.microsoft.com/office/powerpoint/2010/main" val="4098071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how to use the application itself, you should reach out to the help desk for questions about how to enter data into CAERS:</a:t>
            </a:r>
          </a:p>
          <a:p>
            <a:pPr lvl="0"/>
            <a:r>
              <a:rPr lang="en-US" b="1" dirty="0"/>
              <a:t>By Phone:  </a:t>
            </a:r>
            <a:r>
              <a:rPr lang="en-US" dirty="0"/>
              <a:t>Person-to-person telephone support is available from 8:00 am to 6:00 pm (EST/EDT). Call our toll-free line at 888-890-1995 or our direct line at (970) 494-5500 for International callers.</a:t>
            </a:r>
          </a:p>
          <a:p>
            <a:pPr lvl="0"/>
            <a:r>
              <a:rPr lang="en-US" b="1" dirty="0"/>
              <a:t>By E-mail:  </a:t>
            </a:r>
            <a:r>
              <a:rPr lang="en-US" dirty="0"/>
              <a:t>Send e-mail our Technical Support team at </a:t>
            </a:r>
            <a:r>
              <a:rPr lang="en-US" u="sng" dirty="0">
                <a:hlinkClick r:id="rId3"/>
              </a:rPr>
              <a:t>helpdesk@epacdx.net</a:t>
            </a:r>
            <a:endParaRPr lang="en-US" dirty="0"/>
          </a:p>
          <a:p>
            <a:r>
              <a:rPr lang="en-US" dirty="0"/>
              <a:t>Note that the help desk above is not the right resource for questions about the data itself.  Those questions should be referred to your SLT Authority.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68</a:t>
            </a:fld>
            <a:endParaRPr lang="en-US"/>
          </a:p>
        </p:txBody>
      </p:sp>
    </p:spTree>
    <p:extLst>
      <p:ext uri="{BB962C8B-B14F-4D97-AF65-F5344CB8AC3E}">
        <p14:creationId xmlns:p14="http://schemas.microsoft.com/office/powerpoint/2010/main" val="3288862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69</a:t>
            </a:fld>
            <a:endParaRPr lang="en-US"/>
          </a:p>
        </p:txBody>
      </p:sp>
    </p:spTree>
    <p:extLst>
      <p:ext uri="{BB962C8B-B14F-4D97-AF65-F5344CB8AC3E}">
        <p14:creationId xmlns:p14="http://schemas.microsoft.com/office/powerpoint/2010/main" val="3066453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time during your use of CAERS you can send us feedback via our </a:t>
            </a:r>
            <a:r>
              <a:rPr lang="en-US" dirty="0" err="1"/>
              <a:t>caer</a:t>
            </a:r>
            <a:r>
              <a:rPr lang="en-US" dirty="0"/>
              <a:t> email, caers@epa.gov, letting us know what else you think CAERS should be able to do, and how CAERS can best do what you need it to do.  </a:t>
            </a:r>
          </a:p>
        </p:txBody>
      </p:sp>
      <p:sp>
        <p:nvSpPr>
          <p:cNvPr id="4" name="Slide Number Placeholder 3"/>
          <p:cNvSpPr>
            <a:spLocks noGrp="1"/>
          </p:cNvSpPr>
          <p:nvPr>
            <p:ph type="sldNum" sz="quarter" idx="5"/>
          </p:nvPr>
        </p:nvSpPr>
        <p:spPr/>
        <p:txBody>
          <a:bodyPr/>
          <a:lstStyle/>
          <a:p>
            <a:fld id="{D5820260-DE25-4EE7-BC65-1FFE7F0445C8}" type="slidenum">
              <a:rPr lang="en-US" smtClean="0"/>
              <a:t>70</a:t>
            </a:fld>
            <a:endParaRPr lang="en-US"/>
          </a:p>
        </p:txBody>
      </p:sp>
    </p:spTree>
    <p:extLst>
      <p:ext uri="{BB962C8B-B14F-4D97-AF65-F5344CB8AC3E}">
        <p14:creationId xmlns:p14="http://schemas.microsoft.com/office/powerpoint/2010/main" val="15840913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71</a:t>
            </a:fld>
            <a:endParaRPr lang="en-US"/>
          </a:p>
        </p:txBody>
      </p:sp>
    </p:spTree>
    <p:extLst>
      <p:ext uri="{BB962C8B-B14F-4D97-AF65-F5344CB8AC3E}">
        <p14:creationId xmlns:p14="http://schemas.microsoft.com/office/powerpoint/2010/main" val="125844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into your “My CDX” page, shown on this slide, you will see that role assigned to your account.  We’ll get to that later in the training.</a:t>
            </a:r>
          </a:p>
        </p:txBody>
      </p:sp>
      <p:sp>
        <p:nvSpPr>
          <p:cNvPr id="4" name="Slide Number Placeholder 3"/>
          <p:cNvSpPr>
            <a:spLocks noGrp="1"/>
          </p:cNvSpPr>
          <p:nvPr>
            <p:ph type="sldNum" sz="quarter" idx="5"/>
          </p:nvPr>
        </p:nvSpPr>
        <p:spPr/>
        <p:txBody>
          <a:bodyPr/>
          <a:lstStyle/>
          <a:p>
            <a:fld id="{D5820260-DE25-4EE7-BC65-1FFE7F0445C8}" type="slidenum">
              <a:rPr lang="en-US" smtClean="0"/>
              <a:t>7</a:t>
            </a:fld>
            <a:endParaRPr lang="en-US" dirty="0"/>
          </a:p>
        </p:txBody>
      </p:sp>
    </p:spTree>
    <p:extLst>
      <p:ext uri="{BB962C8B-B14F-4D97-AF65-F5344CB8AC3E}">
        <p14:creationId xmlns:p14="http://schemas.microsoft.com/office/powerpoint/2010/main" val="397326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 are a certifier if you are authorized to certify the emissions report to meet your legal reporting obligation to your State, Local, or Tribal authority (or SLT).  </a:t>
            </a:r>
          </a:p>
          <a:p>
            <a:pPr lvl="0"/>
            <a:r>
              <a:rPr lang="en-US" dirty="0"/>
              <a:t>There may be only </a:t>
            </a:r>
            <a:r>
              <a:rPr lang="en-US" i="1" dirty="0"/>
              <a:t>one</a:t>
            </a:r>
            <a:r>
              <a:rPr lang="en-US" dirty="0"/>
              <a:t> Certifier for a facility, even though there could be multiple preparers.</a:t>
            </a:r>
          </a:p>
          <a:p>
            <a:pPr lvl="0"/>
            <a:r>
              <a:rPr lang="en-US" dirty="0"/>
              <a:t>There may be a single Certifier for more than one facility, so that multiple facilities can be associated with one certifier account.</a:t>
            </a:r>
          </a:p>
          <a:p>
            <a:pPr lvl="0"/>
            <a:r>
              <a:rPr lang="en-US" dirty="0"/>
              <a:t>The Certifier is able to do everything a Preparer does in the System, and only needs one account to both prepare and certify the emissions report.</a:t>
            </a:r>
          </a:p>
          <a:p>
            <a:pPr defTabSz="939363">
              <a:defRPr/>
            </a:pPr>
            <a:r>
              <a:rPr lang="en-US" dirty="0"/>
              <a:t>If you are taking advantage of CAERS to help you calculate your toxics data, your certifying your report signals CAERS that your report is complete and any toxics air emissions data can be aggregated to facility totals and made available to TRI-MEweb.  You will not, however, be certifying air toxics data in CAERS, rather, this will be done in TRI-MEweb.</a:t>
            </a:r>
          </a:p>
          <a:p>
            <a:pPr lvl="0"/>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dirty="0"/>
          </a:p>
        </p:txBody>
      </p:sp>
    </p:spTree>
    <p:extLst>
      <p:ext uri="{BB962C8B-B14F-4D97-AF65-F5344CB8AC3E}">
        <p14:creationId xmlns:p14="http://schemas.microsoft.com/office/powerpoint/2010/main" val="194948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When you go into your “My CDX” page, you will see “NEI Certifier” next to your CAER account.</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9</a:t>
            </a:fld>
            <a:endParaRPr lang="en-US" dirty="0"/>
          </a:p>
        </p:txBody>
      </p:sp>
    </p:spTree>
    <p:extLst>
      <p:ext uri="{BB962C8B-B14F-4D97-AF65-F5344CB8AC3E}">
        <p14:creationId xmlns:p14="http://schemas.microsoft.com/office/powerpoint/2010/main" val="37200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272-CF74-4C19-BB93-9A08EB930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E69F0-30C3-4775-B38D-0E5716E4F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55DCD-B0E6-4EAD-A8A7-436DDD213A4A}"/>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EF475E99-B809-4216-8348-0DF5F4153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9987-7DF2-4CA5-AD24-CE382298CDD8}"/>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82242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5433-A27E-4C74-9C0C-AD0A0B336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6FAF-ED73-4224-8C65-AEA7195CD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6903-9266-4764-B36C-37BB6B50C974}"/>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56EC9DE7-D54F-4084-92F5-E6CC7B0E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9B21-2BB1-4B34-AFAA-7D81F5589E1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220A8-1D1F-43D1-8395-FD491BB2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1C152-75F2-4E42-9793-5BE15DCB0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8E7-6094-4D6B-A5EF-A90C6D354B24}"/>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3343A44C-D6EB-4C8B-9ED6-0E5E4F4A5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D6E6-4568-412F-9FAA-0DD9436AA96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598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A7-0707-4D2E-8494-34BBAE77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10D2-FC7E-4FC8-BD8E-ADF5B5BF5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EA4F-18A1-4B69-85D8-7797AA16CCF2}"/>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96F38768-05BE-4399-ADC6-CC74EE44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736C-56F0-40AD-8244-39490B611E9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4971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A21-3D9C-4D5D-AA9D-D4157C4A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FFAC0-46D1-4E33-AABD-034392F01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C0C9E-69AB-4BC7-9DD1-4472B5D42EA0}"/>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BF56DEB1-9DEF-449E-A19F-D7C794F99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5EB6-EEB8-43C8-846B-61250986E0E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019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13-598F-4CAA-8FB4-BAAF44148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22902-EB34-4362-9215-C87D971A9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920C-E8D8-4232-BFC5-489275607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A48F1D-330F-48B1-80E4-6DF64ADCE921}"/>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6" name="Footer Placeholder 5">
            <a:extLst>
              <a:ext uri="{FF2B5EF4-FFF2-40B4-BE49-F238E27FC236}">
                <a16:creationId xmlns:a16="http://schemas.microsoft.com/office/drawing/2014/main" id="{F46F2D04-F611-4EFB-936C-894F727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A506-65A7-48F1-AFBB-26BED7F607E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5331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D03-6232-4DCF-918C-F2EDB7A92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8F32F-D334-4510-895D-8944AB2F6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00B3E-9194-4F55-8BA6-77BB31FC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0BD8B-AD64-4A18-875E-A29E2E9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A3D9-5FD3-45C6-A134-6C43C010A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0AC9-0904-4446-B5B6-FFDA26718804}"/>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8" name="Footer Placeholder 7">
            <a:extLst>
              <a:ext uri="{FF2B5EF4-FFF2-40B4-BE49-F238E27FC236}">
                <a16:creationId xmlns:a16="http://schemas.microsoft.com/office/drawing/2014/main" id="{D7F957C6-8233-411A-853D-5F530D75F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66792-6849-4C5E-979B-A8BD0E117AF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2303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2FB-143D-46C0-8B49-438C72592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B1B68-4DF0-49F9-AAC5-D5A61FAE09E0}"/>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4" name="Footer Placeholder 3">
            <a:extLst>
              <a:ext uri="{FF2B5EF4-FFF2-40B4-BE49-F238E27FC236}">
                <a16:creationId xmlns:a16="http://schemas.microsoft.com/office/drawing/2014/main" id="{62F0DE5F-4ED8-4932-B83E-B73F57A56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99E80-1876-4E34-9D3A-2A30FFAE2EA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134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63248-18ED-4996-82E0-0BF6C842B139}"/>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3" name="Footer Placeholder 2">
            <a:extLst>
              <a:ext uri="{FF2B5EF4-FFF2-40B4-BE49-F238E27FC236}">
                <a16:creationId xmlns:a16="http://schemas.microsoft.com/office/drawing/2014/main" id="{A47FFAF8-E5E9-486C-B300-D4839FD18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5E-6A07-4103-A205-6E748C9825B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8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E400-C95A-438D-BD29-5F07377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E1C1B-DB8A-4B8F-AE61-5E18F46F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D834F-5296-4C75-BF61-20BA42E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7CDDC-2D74-442E-A8EA-EA185CC12661}"/>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6" name="Footer Placeholder 5">
            <a:extLst>
              <a:ext uri="{FF2B5EF4-FFF2-40B4-BE49-F238E27FC236}">
                <a16:creationId xmlns:a16="http://schemas.microsoft.com/office/drawing/2014/main" id="{24FB6458-AE39-4A93-8F47-02A0C7E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897F7-61DE-44E2-A320-F7B534F7058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139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B74E-0AAB-42B6-8F6A-D26949C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500CF-18A1-472F-B304-EDE2DA11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679ED-D1CC-4CCF-A826-C9DF2817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C1A3-4D9E-406A-879B-EEC5FAFE3AC3}"/>
              </a:ext>
            </a:extLst>
          </p:cNvPr>
          <p:cNvSpPr>
            <a:spLocks noGrp="1"/>
          </p:cNvSpPr>
          <p:nvPr>
            <p:ph type="dt" sz="half" idx="10"/>
          </p:nvPr>
        </p:nvSpPr>
        <p:spPr/>
        <p:txBody>
          <a:bodyPr/>
          <a:lstStyle/>
          <a:p>
            <a:fld id="{4E94F37B-F6DE-40EB-80DB-2D63CB19E94B}" type="datetimeFigureOut">
              <a:rPr lang="en-US" smtClean="0"/>
              <a:t>3/25/2022</a:t>
            </a:fld>
            <a:endParaRPr lang="en-US"/>
          </a:p>
        </p:txBody>
      </p:sp>
      <p:sp>
        <p:nvSpPr>
          <p:cNvPr id="6" name="Footer Placeholder 5">
            <a:extLst>
              <a:ext uri="{FF2B5EF4-FFF2-40B4-BE49-F238E27FC236}">
                <a16:creationId xmlns:a16="http://schemas.microsoft.com/office/drawing/2014/main" id="{B86C965E-84CB-4A67-B306-020173F4D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93065-3AA2-4205-AAF3-11724E2F6264}"/>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373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31965-A10E-4249-B1C3-A03809C58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624A4-ED42-4B26-9080-9780C2B8F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0AA35-4753-4721-B021-9710104BF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37B-F6DE-40EB-80DB-2D63CB19E94B}" type="datetimeFigureOut">
              <a:rPr lang="en-US" smtClean="0"/>
              <a:t>3/25/2022</a:t>
            </a:fld>
            <a:endParaRPr lang="en-US"/>
          </a:p>
        </p:txBody>
      </p:sp>
      <p:sp>
        <p:nvSpPr>
          <p:cNvPr id="5" name="Footer Placeholder 4">
            <a:extLst>
              <a:ext uri="{FF2B5EF4-FFF2-40B4-BE49-F238E27FC236}">
                <a16:creationId xmlns:a16="http://schemas.microsoft.com/office/drawing/2014/main" id="{C56C0AC7-0A89-479D-BA34-939B953D1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D93C6-044E-4895-9B5A-9157C60F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216CB-2964-44BE-A5BB-0982E1BD8B92}" type="slidenum">
              <a:rPr lang="en-US" smtClean="0"/>
              <a:t>‹#›</a:t>
            </a:fld>
            <a:endParaRPr lang="en-US"/>
          </a:p>
        </p:txBody>
      </p:sp>
    </p:spTree>
    <p:extLst>
      <p:ext uri="{BB962C8B-B14F-4D97-AF65-F5344CB8AC3E}">
        <p14:creationId xmlns:p14="http://schemas.microsoft.com/office/powerpoint/2010/main" val="41431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epa.gov/e-enterprise/e-enterprise-combined-air-emissions-reporting-ca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Emissions.Inventory@dnr.ga.gov" TargetMode="External"/><Relationship Id="rId7" Type="http://schemas.openxmlformats.org/officeDocument/2006/relationships/hyperlink" Target="mailto:air.quality@dc.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mailto:Alexi.Mangili@dem.ri.gov" TargetMode="External"/><Relationship Id="rId5" Type="http://schemas.openxmlformats.org/officeDocument/2006/relationships/hyperlink" Target="mailto:Janice.easley@pima.gov" TargetMode="External"/><Relationship Id="rId4" Type="http://schemas.openxmlformats.org/officeDocument/2006/relationships/hyperlink" Target="mailto:gbergstrom@lincoln.ne.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caers@epa.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al of the U.S. Environmental Protection Agency">
            <a:extLst>
              <a:ext uri="{FF2B5EF4-FFF2-40B4-BE49-F238E27FC236}">
                <a16:creationId xmlns:a16="http://schemas.microsoft.com/office/drawing/2014/main" id="{8F53D04B-E807-40BD-B95C-F57E5FED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869085"/>
            <a:ext cx="11233150" cy="4205144"/>
          </a:xfrm>
        </p:spPr>
        <p:txBody>
          <a:bodyPr>
            <a:noAutofit/>
          </a:bodyPr>
          <a:lstStyle/>
          <a:p>
            <a:r>
              <a:rPr lang="en-US" sz="4800" b="1" dirty="0"/>
              <a:t>Combined Air Emissions Reporting System (CAERS)</a:t>
            </a:r>
            <a:br>
              <a:rPr lang="en-US" sz="4800" b="1" dirty="0"/>
            </a:br>
            <a:r>
              <a:rPr lang="en-US" sz="5400" b="1" dirty="0"/>
              <a:t>Training</a:t>
            </a:r>
            <a:br>
              <a:rPr lang="en-US" sz="4800" b="1" dirty="0"/>
            </a:br>
            <a:r>
              <a:rPr lang="en-US" sz="4800" dirty="0"/>
              <a:t>for  </a:t>
            </a:r>
            <a:br>
              <a:rPr lang="en-US" sz="4800" dirty="0"/>
            </a:br>
            <a:r>
              <a:rPr lang="en-US" sz="4800" dirty="0"/>
              <a:t>Preparers and Certifiers</a:t>
            </a:r>
            <a:br>
              <a:rPr lang="en-US" sz="4800" dirty="0"/>
            </a:br>
            <a:r>
              <a:rPr lang="en-US" sz="3200" dirty="0"/>
              <a:t>3/23/2022</a:t>
            </a:r>
          </a:p>
        </p:txBody>
      </p:sp>
    </p:spTree>
    <p:extLst>
      <p:ext uri="{BB962C8B-B14F-4D97-AF65-F5344CB8AC3E}">
        <p14:creationId xmlns:p14="http://schemas.microsoft.com/office/powerpoint/2010/main" val="166609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4404-6537-4F82-8DE5-EC4E88B9C99E}"/>
              </a:ext>
            </a:extLst>
          </p:cNvPr>
          <p:cNvSpPr>
            <a:spLocks noGrp="1"/>
          </p:cNvSpPr>
          <p:nvPr>
            <p:ph type="title"/>
          </p:nvPr>
        </p:nvSpPr>
        <p:spPr/>
        <p:txBody>
          <a:bodyPr/>
          <a:lstStyle/>
          <a:p>
            <a:r>
              <a:rPr lang="en-US" b="1" dirty="0"/>
              <a:t>Establishing Preparer/Certifier Roles</a:t>
            </a:r>
          </a:p>
        </p:txBody>
      </p:sp>
      <p:sp>
        <p:nvSpPr>
          <p:cNvPr id="6" name="Callout: Quad Arrow 5" descr="A crossroads symbol indicating special instructions.">
            <a:extLst>
              <a:ext uri="{FF2B5EF4-FFF2-40B4-BE49-F238E27FC236}">
                <a16:creationId xmlns:a16="http://schemas.microsoft.com/office/drawing/2014/main" id="{8C9920CF-6A12-4085-B100-5898DA94D198}"/>
              </a:ext>
            </a:extLst>
          </p:cNvPr>
          <p:cNvSpPr/>
          <p:nvPr/>
        </p:nvSpPr>
        <p:spPr>
          <a:xfrm>
            <a:off x="464457" y="372829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A3D1CFA-63FF-4E8B-A50C-8948D8276F3F}"/>
              </a:ext>
            </a:extLst>
          </p:cNvPr>
          <p:cNvSpPr txBox="1">
            <a:spLocks/>
          </p:cNvSpPr>
          <p:nvPr/>
        </p:nvSpPr>
        <p:spPr>
          <a:xfrm>
            <a:off x="983343" y="3728295"/>
            <a:ext cx="10370457" cy="129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I don’t know who will certify yet? </a:t>
            </a:r>
            <a:r>
              <a:rPr lang="en-US" sz="2000" dirty="0"/>
              <a:t>You will be able to begin the report, but you won’t be able to send it to your SLT for review.  As soon as you know who your certifier will be, let your SLT know, and then the new certifier should go to CDX to register. </a:t>
            </a:r>
          </a:p>
        </p:txBody>
      </p:sp>
      <p:sp>
        <p:nvSpPr>
          <p:cNvPr id="5" name="Callout: Quad Arrow 4" descr="A crossroads symbol indicating special instructions.">
            <a:extLst>
              <a:ext uri="{FF2B5EF4-FFF2-40B4-BE49-F238E27FC236}">
                <a16:creationId xmlns:a16="http://schemas.microsoft.com/office/drawing/2014/main" id="{0D6961C1-3209-46E3-9D34-DA1FE9CCE210}"/>
              </a:ext>
            </a:extLst>
          </p:cNvPr>
          <p:cNvSpPr/>
          <p:nvPr/>
        </p:nvSpPr>
        <p:spPr>
          <a:xfrm>
            <a:off x="464457" y="498079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F0A33E7C-467A-4B1F-9C80-5019A625A0C9}"/>
              </a:ext>
            </a:extLst>
          </p:cNvPr>
          <p:cNvSpPr txBox="1">
            <a:spLocks/>
          </p:cNvSpPr>
          <p:nvPr/>
        </p:nvSpPr>
        <p:spPr>
          <a:xfrm>
            <a:off x="983343" y="5008714"/>
            <a:ext cx="10370457" cy="1472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What if our preparer or certifier leaves the company? </a:t>
            </a:r>
            <a:r>
              <a:rPr lang="en-US" sz="2000" dirty="0"/>
              <a:t> Let your SLT know of the staff change.  Then the new staff person should register in CDX per the above steps. The SLT will remove the old preparer/certifier in CAERS and your new staff should reach out to the SLT if the old preparer/certifier has not been removed within a reasonable amount of time.</a:t>
            </a:r>
          </a:p>
        </p:txBody>
      </p:sp>
      <p:sp>
        <p:nvSpPr>
          <p:cNvPr id="3" name="TextBox 2">
            <a:extLst>
              <a:ext uri="{FF2B5EF4-FFF2-40B4-BE49-F238E27FC236}">
                <a16:creationId xmlns:a16="http://schemas.microsoft.com/office/drawing/2014/main" id="{EA79FFAF-66E2-4F56-AFAD-353D872AEE92}"/>
              </a:ext>
            </a:extLst>
          </p:cNvPr>
          <p:cNvSpPr txBox="1"/>
          <p:nvPr/>
        </p:nvSpPr>
        <p:spPr>
          <a:xfrm>
            <a:off x="838201" y="1919750"/>
            <a:ext cx="10510380" cy="1631216"/>
          </a:xfrm>
          <a:prstGeom prst="rect">
            <a:avLst/>
          </a:prstGeom>
          <a:noFill/>
        </p:spPr>
        <p:txBody>
          <a:bodyPr wrap="square" rtlCol="0">
            <a:spAutoFit/>
          </a:bodyPr>
          <a:lstStyle/>
          <a:p>
            <a:r>
              <a:rPr lang="en-US" sz="2000" dirty="0"/>
              <a:t>Each SLT has its own process with its reporting facilities to establish who is preparer/certifier.  If you have not heard from your SLT about this already, of if you are new and missed the relevant communication from them, you should reach out to them directly to the POC information listed at the end of this presentation.  </a:t>
            </a:r>
            <a:r>
              <a:rPr lang="en-US" sz="2000" i="1" dirty="0"/>
              <a:t>Don’t try to register in CDX until you’ve communicated with your SLT, to avoid further delays.</a:t>
            </a:r>
          </a:p>
        </p:txBody>
      </p:sp>
    </p:spTree>
    <p:extLst>
      <p:ext uri="{BB962C8B-B14F-4D97-AF65-F5344CB8AC3E}">
        <p14:creationId xmlns:p14="http://schemas.microsoft.com/office/powerpoint/2010/main" val="223640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9EA5-324F-4E51-8C3F-50A03B92754D}"/>
              </a:ext>
            </a:extLst>
          </p:cNvPr>
          <p:cNvSpPr>
            <a:spLocks noGrp="1"/>
          </p:cNvSpPr>
          <p:nvPr>
            <p:ph type="title"/>
          </p:nvPr>
        </p:nvSpPr>
        <p:spPr/>
        <p:txBody>
          <a:bodyPr/>
          <a:lstStyle/>
          <a:p>
            <a:r>
              <a:rPr lang="en-US" b="1" dirty="0"/>
              <a:t>Reporters to GADNR Only</a:t>
            </a:r>
          </a:p>
        </p:txBody>
      </p:sp>
      <p:sp>
        <p:nvSpPr>
          <p:cNvPr id="3" name="Content Placeholder 2">
            <a:extLst>
              <a:ext uri="{FF2B5EF4-FFF2-40B4-BE49-F238E27FC236}">
                <a16:creationId xmlns:a16="http://schemas.microsoft.com/office/drawing/2014/main" id="{9997CAC3-D550-44ED-8D51-15C49C449361}"/>
              </a:ext>
            </a:extLst>
          </p:cNvPr>
          <p:cNvSpPr>
            <a:spLocks noGrp="1"/>
          </p:cNvSpPr>
          <p:nvPr>
            <p:ph idx="1"/>
          </p:nvPr>
        </p:nvSpPr>
        <p:spPr/>
        <p:txBody>
          <a:bodyPr/>
          <a:lstStyle/>
          <a:p>
            <a:pPr marL="0" indent="0">
              <a:buNone/>
            </a:pPr>
            <a:endParaRPr lang="en-US" dirty="0"/>
          </a:p>
          <a:p>
            <a:pPr marL="0" indent="0">
              <a:buNone/>
            </a:pPr>
            <a:r>
              <a:rPr lang="en-US" b="1" dirty="0"/>
              <a:t>For Georgia reporters only</a:t>
            </a:r>
            <a:r>
              <a:rPr lang="en-US" dirty="0"/>
              <a:t>, every CAERS preparer/NEI certifier will be checked against info at GECO EI. If they are not matched, then a Georgia Reviewer will reach out to the facility to resolve the discrepancy.   Otherwise, Georgia reviewer will remove the unmatched CAERS users from CAERS.</a:t>
            </a:r>
            <a:endParaRPr lang="en-US" b="1" dirty="0"/>
          </a:p>
          <a:p>
            <a:endParaRPr lang="en-US" dirty="0"/>
          </a:p>
          <a:p>
            <a:pPr marL="0" indent="0">
              <a:buNone/>
            </a:pPr>
            <a:endParaRPr lang="en-US" dirty="0"/>
          </a:p>
        </p:txBody>
      </p:sp>
    </p:spTree>
    <p:extLst>
      <p:ext uri="{BB962C8B-B14F-4D97-AF65-F5344CB8AC3E}">
        <p14:creationId xmlns:p14="http://schemas.microsoft.com/office/powerpoint/2010/main" val="307242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C5D3-C80C-4C88-837E-D005E58F8001}"/>
              </a:ext>
            </a:extLst>
          </p:cNvPr>
          <p:cNvSpPr>
            <a:spLocks noGrp="1"/>
          </p:cNvSpPr>
          <p:nvPr>
            <p:ph type="title"/>
          </p:nvPr>
        </p:nvSpPr>
        <p:spPr/>
        <p:txBody>
          <a:bodyPr/>
          <a:lstStyle/>
          <a:p>
            <a:r>
              <a:rPr lang="en-US" b="1" dirty="0"/>
              <a:t>System Requirements</a:t>
            </a:r>
          </a:p>
        </p:txBody>
      </p:sp>
      <p:sp>
        <p:nvSpPr>
          <p:cNvPr id="3" name="Content Placeholder 2">
            <a:extLst>
              <a:ext uri="{FF2B5EF4-FFF2-40B4-BE49-F238E27FC236}">
                <a16:creationId xmlns:a16="http://schemas.microsoft.com/office/drawing/2014/main" id="{CA5A952E-865D-4698-A2C4-8B223BB3A8D4}"/>
              </a:ext>
            </a:extLst>
          </p:cNvPr>
          <p:cNvSpPr>
            <a:spLocks noGrp="1"/>
          </p:cNvSpPr>
          <p:nvPr>
            <p:ph idx="1"/>
          </p:nvPr>
        </p:nvSpPr>
        <p:spPr/>
        <p:txBody>
          <a:bodyPr/>
          <a:lstStyle/>
          <a:p>
            <a:pPr marL="0" indent="0">
              <a:buNone/>
            </a:pPr>
            <a:r>
              <a:rPr lang="en-US" dirty="0"/>
              <a:t>To use CAERS, you will need:</a:t>
            </a:r>
          </a:p>
          <a:p>
            <a:pPr lvl="0"/>
            <a:r>
              <a:rPr lang="en-US" dirty="0"/>
              <a:t>A recent version of any internet browser such as Chrome, Explorer, Edge, or Firefox.  Your internet connectivity will determine how fast data can be uploaded.</a:t>
            </a:r>
          </a:p>
          <a:p>
            <a:pPr lvl="0"/>
            <a:r>
              <a:rPr lang="en-US" dirty="0"/>
              <a:t>Microsoft Excel:  Bulk uploads will be in “XLSX”.  </a:t>
            </a:r>
          </a:p>
          <a:p>
            <a:pPr marL="0" lvl="0" indent="0">
              <a:buNone/>
            </a:pPr>
            <a:endParaRPr lang="en-US" dirty="0"/>
          </a:p>
          <a:p>
            <a:pPr marL="0" lvl="0" indent="0">
              <a:buNone/>
            </a:pPr>
            <a:r>
              <a:rPr lang="en-US" dirty="0"/>
              <a:t>For JSON upload instructions send an email to </a:t>
            </a:r>
            <a:r>
              <a:rPr lang="en-US" dirty="0">
                <a:hlinkClick r:id="rId3"/>
              </a:rPr>
              <a:t>caer@epa.gov</a:t>
            </a:r>
            <a:r>
              <a:rPr lang="en-US" dirty="0"/>
              <a:t> with your facility name and ID.  Our CAER IT staff will be able to provide guidance.</a:t>
            </a:r>
          </a:p>
          <a:p>
            <a:endParaRPr lang="en-US" dirty="0"/>
          </a:p>
        </p:txBody>
      </p:sp>
    </p:spTree>
    <p:extLst>
      <p:ext uri="{BB962C8B-B14F-4D97-AF65-F5344CB8AC3E}">
        <p14:creationId xmlns:p14="http://schemas.microsoft.com/office/powerpoint/2010/main" val="328638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0751-9AC9-4621-B159-947BC0E6BED6}"/>
              </a:ext>
            </a:extLst>
          </p:cNvPr>
          <p:cNvSpPr>
            <a:spLocks noGrp="1"/>
          </p:cNvSpPr>
          <p:nvPr>
            <p:ph type="title"/>
          </p:nvPr>
        </p:nvSpPr>
        <p:spPr/>
        <p:txBody>
          <a:bodyPr/>
          <a:lstStyle/>
          <a:p>
            <a:r>
              <a:rPr lang="en-US" b="1" dirty="0"/>
              <a:t>TRI – bound HAPs Data</a:t>
            </a:r>
          </a:p>
        </p:txBody>
      </p:sp>
      <p:sp>
        <p:nvSpPr>
          <p:cNvPr id="3" name="Content Placeholder 2">
            <a:extLst>
              <a:ext uri="{FF2B5EF4-FFF2-40B4-BE49-F238E27FC236}">
                <a16:creationId xmlns:a16="http://schemas.microsoft.com/office/drawing/2014/main" id="{7EBAFCB7-825D-4F85-BF40-EFCCC2FBBA7A}"/>
              </a:ext>
            </a:extLst>
          </p:cNvPr>
          <p:cNvSpPr>
            <a:spLocks noGrp="1"/>
          </p:cNvSpPr>
          <p:nvPr>
            <p:ph idx="1"/>
          </p:nvPr>
        </p:nvSpPr>
        <p:spPr>
          <a:xfrm>
            <a:off x="838200" y="1825624"/>
            <a:ext cx="10515600" cy="4879975"/>
          </a:xfrm>
        </p:spPr>
        <p:txBody>
          <a:bodyPr>
            <a:normAutofit fontScale="77500" lnSpcReduction="20000"/>
          </a:bodyPr>
          <a:lstStyle/>
          <a:p>
            <a:pPr marL="0" indent="0">
              <a:buNone/>
            </a:pPr>
            <a:r>
              <a:rPr lang="en-US" dirty="0"/>
              <a:t>Optional HAPS/air toxics data entry in CAERS.  CAERS adds data up to the facility totals, ready for pre-population in TRI-MEweb.</a:t>
            </a:r>
          </a:p>
          <a:p>
            <a:pPr marL="0" indent="0">
              <a:buNone/>
            </a:pPr>
            <a:r>
              <a:rPr lang="en-US" dirty="0"/>
              <a:t>If not required by your SLT: </a:t>
            </a:r>
          </a:p>
          <a:p>
            <a:pPr lvl="1"/>
            <a:r>
              <a:rPr lang="en-US" dirty="0"/>
              <a:t>SLT review of reported HAPS/air toxics air emissions not required</a:t>
            </a:r>
          </a:p>
          <a:p>
            <a:pPr lvl="1"/>
            <a:r>
              <a:rPr lang="en-US" dirty="0"/>
              <a:t>Submission of HAPS/air toxics through CAERS.</a:t>
            </a:r>
          </a:p>
          <a:p>
            <a:pPr marL="0" indent="0">
              <a:buNone/>
            </a:pPr>
            <a:r>
              <a:rPr lang="en-US" dirty="0"/>
              <a:t>How does this help facilities? </a:t>
            </a:r>
          </a:p>
          <a:p>
            <a:r>
              <a:rPr lang="en-US" dirty="0"/>
              <a:t>Enter data into CAERS directly vs. separate workbooks for calculations then entered to TRI-MEweb.</a:t>
            </a:r>
          </a:p>
          <a:p>
            <a:r>
              <a:rPr lang="en-US" dirty="0"/>
              <a:t>SLT review of your criteria pollutant data </a:t>
            </a:r>
            <a:r>
              <a:rPr lang="en-US" i="1" dirty="0"/>
              <a:t>before</a:t>
            </a:r>
            <a:r>
              <a:rPr lang="en-US" dirty="0"/>
              <a:t> your data gets to TRI-MEweb gives you the opportunity to correct any related toxics data before it is available in TRI-MEweb.  </a:t>
            </a:r>
          </a:p>
          <a:p>
            <a:pPr lvl="1"/>
            <a:r>
              <a:rPr lang="en-US" dirty="0"/>
              <a:t>E.g., SLT finds throughput error for a unit/process affecting CO and NOX, that is also affecting your VOC calculations.  As you correct that throughput, all affected emissions are corrected.</a:t>
            </a:r>
          </a:p>
          <a:p>
            <a:r>
              <a:rPr lang="en-US" dirty="0"/>
              <a:t>We are encouraging facilities to submit HAPS data at process level in CAERS. </a:t>
            </a:r>
          </a:p>
          <a:p>
            <a:pPr lvl="1"/>
            <a:r>
              <a:rPr lang="en-US" dirty="0"/>
              <a:t>If HAPS aren’t reported, EPA does HAP augmentation on your data which could be inaccurate.</a:t>
            </a:r>
          </a:p>
          <a:p>
            <a:pPr lvl="1"/>
            <a:r>
              <a:rPr lang="en-US" dirty="0"/>
              <a:t>By submitting their own HAPs emissions at process level in CAERS, facilities take ownership of their data.</a:t>
            </a:r>
          </a:p>
          <a:p>
            <a:pPr lvl="1"/>
            <a:endParaRPr lang="en-US" dirty="0"/>
          </a:p>
        </p:txBody>
      </p:sp>
    </p:spTree>
    <p:extLst>
      <p:ext uri="{BB962C8B-B14F-4D97-AF65-F5344CB8AC3E}">
        <p14:creationId xmlns:p14="http://schemas.microsoft.com/office/powerpoint/2010/main" val="394837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A46F-4E74-49D9-93BB-47E1AEF19F3F}"/>
              </a:ext>
            </a:extLst>
          </p:cNvPr>
          <p:cNvSpPr>
            <a:spLocks noGrp="1"/>
          </p:cNvSpPr>
          <p:nvPr>
            <p:ph type="title"/>
          </p:nvPr>
        </p:nvSpPr>
        <p:spPr/>
        <p:txBody>
          <a:bodyPr/>
          <a:lstStyle/>
          <a:p>
            <a:r>
              <a:rPr lang="en-US" b="1" dirty="0"/>
              <a:t>Timing of Submissions</a:t>
            </a:r>
          </a:p>
        </p:txBody>
      </p:sp>
      <p:sp>
        <p:nvSpPr>
          <p:cNvPr id="3" name="Content Placeholder 2">
            <a:extLst>
              <a:ext uri="{FF2B5EF4-FFF2-40B4-BE49-F238E27FC236}">
                <a16:creationId xmlns:a16="http://schemas.microsoft.com/office/drawing/2014/main" id="{6C4F8BDE-E502-462C-823D-CBC5A6376CD4}"/>
              </a:ext>
            </a:extLst>
          </p:cNvPr>
          <p:cNvSpPr>
            <a:spLocks noGrp="1"/>
          </p:cNvSpPr>
          <p:nvPr>
            <p:ph idx="1"/>
          </p:nvPr>
        </p:nvSpPr>
        <p:spPr/>
        <p:txBody>
          <a:bodyPr>
            <a:normAutofit fontScale="85000" lnSpcReduction="20000"/>
          </a:bodyPr>
          <a:lstStyle/>
          <a:p>
            <a:r>
              <a:rPr lang="en-US" dirty="0"/>
              <a:t>TRI-MEweb is July 1</a:t>
            </a:r>
            <a:r>
              <a:rPr lang="en-US" baseline="30000" dirty="0"/>
              <a:t>st </a:t>
            </a:r>
          </a:p>
          <a:p>
            <a:pPr lvl="1"/>
            <a:r>
              <a:rPr lang="en-US" dirty="0"/>
              <a:t>NEI/TRI facilities should certify their NEI forms </a:t>
            </a:r>
            <a:r>
              <a:rPr lang="en-US" i="1" dirty="0"/>
              <a:t>before</a:t>
            </a:r>
            <a:r>
              <a:rPr lang="en-US" dirty="0"/>
              <a:t> you start a TRI-MEweb submission because data is pushed from CAERS to TRI-MEweb.  </a:t>
            </a:r>
          </a:p>
          <a:p>
            <a:pPr lvl="1"/>
            <a:r>
              <a:rPr lang="en-US" dirty="0"/>
              <a:t>Early data submittal and SLT review allows us to keep data consistent across NEI and TRI programs. </a:t>
            </a:r>
          </a:p>
          <a:p>
            <a:r>
              <a:rPr lang="en-US" dirty="0"/>
              <a:t>SLT deadline for submissions of Annual or Triennial reports.</a:t>
            </a:r>
          </a:p>
          <a:p>
            <a:pPr lvl="1"/>
            <a:r>
              <a:rPr lang="en-US" dirty="0"/>
              <a:t>Per your SLT deadline.</a:t>
            </a:r>
          </a:p>
          <a:p>
            <a:r>
              <a:rPr lang="en-US" dirty="0"/>
              <a:t>Leave time for questions and resolution of issues and in case we need to address bugs.</a:t>
            </a:r>
          </a:p>
          <a:p>
            <a:pPr marL="0" indent="0">
              <a:buNone/>
            </a:pPr>
            <a:r>
              <a:rPr lang="en-US" b="1" dirty="0"/>
              <a:t>Registrations:  </a:t>
            </a:r>
            <a:r>
              <a:rPr lang="en-US" dirty="0"/>
              <a:t>Include or delete registered Preparers and Certifiers </a:t>
            </a:r>
            <a:r>
              <a:rPr lang="en-US" b="1" dirty="0"/>
              <a:t>no later than two weeks after opening CAERS</a:t>
            </a:r>
            <a:r>
              <a:rPr lang="en-US" dirty="0"/>
              <a:t>.</a:t>
            </a:r>
          </a:p>
          <a:p>
            <a:pPr marL="0" indent="0">
              <a:buNone/>
            </a:pPr>
            <a:r>
              <a:rPr lang="en-US" b="1" dirty="0"/>
              <a:t>Reporting:  Start </a:t>
            </a:r>
            <a:r>
              <a:rPr lang="en-US" dirty="0"/>
              <a:t>no later than </a:t>
            </a:r>
            <a:r>
              <a:rPr lang="en-US" b="1" dirty="0"/>
              <a:t>one month before</a:t>
            </a:r>
            <a:r>
              <a:rPr lang="en-US" dirty="0"/>
              <a:t> and </a:t>
            </a:r>
            <a:r>
              <a:rPr lang="en-US" b="1" dirty="0"/>
              <a:t>submit no less than 2 weeks before</a:t>
            </a:r>
            <a:r>
              <a:rPr lang="en-US" dirty="0"/>
              <a:t> the SLT deadline.  </a:t>
            </a:r>
          </a:p>
          <a:p>
            <a:pPr marL="0" indent="0">
              <a:buNone/>
            </a:pPr>
            <a:r>
              <a:rPr lang="en-US" dirty="0"/>
              <a:t>We want to avoid last minute submissions. Submit your data early!</a:t>
            </a:r>
          </a:p>
          <a:p>
            <a:pPr marL="0" indent="0">
              <a:buNone/>
            </a:pPr>
            <a:endParaRPr lang="en-US" dirty="0"/>
          </a:p>
        </p:txBody>
      </p:sp>
    </p:spTree>
    <p:extLst>
      <p:ext uri="{BB962C8B-B14F-4D97-AF65-F5344CB8AC3E}">
        <p14:creationId xmlns:p14="http://schemas.microsoft.com/office/powerpoint/2010/main" val="421029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E230-187F-4BD0-9C14-F8A6BAC7E119}"/>
              </a:ext>
            </a:extLst>
          </p:cNvPr>
          <p:cNvSpPr>
            <a:spLocks noGrp="1"/>
          </p:cNvSpPr>
          <p:nvPr>
            <p:ph type="title"/>
          </p:nvPr>
        </p:nvSpPr>
        <p:spPr/>
        <p:txBody>
          <a:bodyPr/>
          <a:lstStyle/>
          <a:p>
            <a:r>
              <a:rPr lang="en-US" b="1" dirty="0"/>
              <a:t>Registration Process</a:t>
            </a:r>
          </a:p>
        </p:txBody>
      </p:sp>
      <p:sp>
        <p:nvSpPr>
          <p:cNvPr id="3" name="Content Placeholder 2">
            <a:extLst>
              <a:ext uri="{FF2B5EF4-FFF2-40B4-BE49-F238E27FC236}">
                <a16:creationId xmlns:a16="http://schemas.microsoft.com/office/drawing/2014/main" id="{F71B6D81-C9CD-43A0-B0D0-5EFC43FB35BB}"/>
              </a:ext>
            </a:extLst>
          </p:cNvPr>
          <p:cNvSpPr>
            <a:spLocks noGrp="1"/>
          </p:cNvSpPr>
          <p:nvPr>
            <p:ph idx="1"/>
          </p:nvPr>
        </p:nvSpPr>
        <p:spPr>
          <a:xfrm>
            <a:off x="838200" y="1825625"/>
            <a:ext cx="10515600" cy="3750392"/>
          </a:xfrm>
        </p:spPr>
        <p:txBody>
          <a:bodyPr>
            <a:normAutofit/>
          </a:bodyPr>
          <a:lstStyle/>
          <a:p>
            <a:pPr marL="0" indent="0">
              <a:buNone/>
            </a:pPr>
            <a:r>
              <a:rPr lang="en-US" dirty="0"/>
              <a:t>Three major steps:</a:t>
            </a:r>
          </a:p>
          <a:p>
            <a:pPr marL="0" indent="0">
              <a:buNone/>
            </a:pPr>
            <a:endParaRPr lang="en-US" dirty="0"/>
          </a:p>
          <a:p>
            <a:pPr marL="514350" indent="-514350">
              <a:buFont typeface="+mj-lt"/>
              <a:buAutoNum type="arabicPeriod"/>
            </a:pPr>
            <a:r>
              <a:rPr lang="en-US" dirty="0"/>
              <a:t>Register in CDX, if you are new to CDX (get access email)</a:t>
            </a:r>
          </a:p>
          <a:p>
            <a:pPr marL="514350" indent="-514350">
              <a:buAutoNum type="arabicPeriod"/>
            </a:pPr>
            <a:r>
              <a:rPr lang="en-US" dirty="0"/>
              <a:t>Set up CAERS in CDX (if you did not report previously through CAERS)</a:t>
            </a:r>
          </a:p>
          <a:p>
            <a:pPr marL="514350" indent="-514350">
              <a:buAutoNum type="arabicPeriod"/>
            </a:pPr>
            <a:r>
              <a:rPr lang="en-US" dirty="0"/>
              <a:t>Your SLT recognizes you and grants you entry to your facility in CAERS</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15306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2E4-9A4C-46A5-9683-1511D591C7F2}"/>
              </a:ext>
            </a:extLst>
          </p:cNvPr>
          <p:cNvSpPr>
            <a:spLocks noGrp="1"/>
          </p:cNvSpPr>
          <p:nvPr>
            <p:ph type="title"/>
          </p:nvPr>
        </p:nvSpPr>
        <p:spPr/>
        <p:txBody>
          <a:bodyPr/>
          <a:lstStyle/>
          <a:p>
            <a:r>
              <a:rPr lang="en-US" b="1" dirty="0"/>
              <a:t>1. Register in CDX</a:t>
            </a:r>
          </a:p>
        </p:txBody>
      </p:sp>
      <p:sp>
        <p:nvSpPr>
          <p:cNvPr id="4" name="Star: 5 Points 3" descr="A crossroads symbol indicating special instructions.">
            <a:extLst>
              <a:ext uri="{FF2B5EF4-FFF2-40B4-BE49-F238E27FC236}">
                <a16:creationId xmlns:a16="http://schemas.microsoft.com/office/drawing/2014/main" id="{936F98C4-4B87-4349-AC09-F801D548175C}"/>
              </a:ext>
            </a:extLst>
          </p:cNvPr>
          <p:cNvSpPr/>
          <p:nvPr/>
        </p:nvSpPr>
        <p:spPr>
          <a:xfrm>
            <a:off x="486288" y="1703133"/>
            <a:ext cx="445770" cy="42386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939BCB8-D257-4BB8-97E8-36126BCE4103}"/>
              </a:ext>
            </a:extLst>
          </p:cNvPr>
          <p:cNvSpPr txBox="1">
            <a:spLocks/>
          </p:cNvSpPr>
          <p:nvPr/>
        </p:nvSpPr>
        <p:spPr>
          <a:xfrm>
            <a:off x="967227" y="1703133"/>
            <a:ext cx="10515600" cy="39366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dirty="0"/>
              <a:t>If you already have a CDX account, you have already completed this part of the process and can move to “Step 2. Set up CAERS in CDX”. You may be able to use the same Electronic Signature Agreement (ESA) in CDX that you use for other programs/systems in CDX.  You may need additional ESAs for additional organizations you are associated with.   You should reach out to the CDX help desk if you have questions about this.</a:t>
            </a:r>
          </a:p>
          <a:p>
            <a:pPr marL="0" indent="0">
              <a:lnSpc>
                <a:spcPct val="100000"/>
              </a:lnSpc>
              <a:spcBef>
                <a:spcPts val="0"/>
              </a:spcBef>
              <a:buFont typeface="Arial" panose="020B0604020202020204" pitchFamily="34" charset="0"/>
              <a:buNone/>
              <a:defRPr/>
            </a:pPr>
            <a:endParaRPr lang="en-US" dirty="0"/>
          </a:p>
          <a:p>
            <a:pPr marL="0" indent="0">
              <a:lnSpc>
                <a:spcPct val="100000"/>
              </a:lnSpc>
              <a:spcBef>
                <a:spcPts val="0"/>
              </a:spcBef>
              <a:buNone/>
              <a:defRPr/>
            </a:pPr>
            <a:r>
              <a:rPr lang="en-US" b="1" dirty="0"/>
              <a:t>Reporters to GADNR</a:t>
            </a:r>
            <a:r>
              <a:rPr lang="en-US" dirty="0"/>
              <a:t>, even if you have a CDX account, you must register in GECO per slide 10.</a:t>
            </a:r>
          </a:p>
          <a:p>
            <a:pPr marL="0" indent="0">
              <a:lnSpc>
                <a:spcPct val="100000"/>
              </a:lnSpc>
              <a:spcBef>
                <a:spcPts val="0"/>
              </a:spcBef>
              <a:buFont typeface="Arial" panose="020B0604020202020204" pitchFamily="34" charset="0"/>
              <a:buNone/>
              <a:defRPr/>
            </a:pPr>
            <a:endParaRPr lang="en-US" dirty="0"/>
          </a:p>
        </p:txBody>
      </p:sp>
    </p:spTree>
    <p:extLst>
      <p:ext uri="{BB962C8B-B14F-4D97-AF65-F5344CB8AC3E}">
        <p14:creationId xmlns:p14="http://schemas.microsoft.com/office/powerpoint/2010/main" val="126995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13B4-3C30-42FD-94E9-E25B1CB6408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Login Page</a:t>
            </a:r>
          </a:p>
        </p:txBody>
      </p:sp>
      <p:sp>
        <p:nvSpPr>
          <p:cNvPr id="5" name="TextBox 4">
            <a:extLst>
              <a:ext uri="{FF2B5EF4-FFF2-40B4-BE49-F238E27FC236}">
                <a16:creationId xmlns:a16="http://schemas.microsoft.com/office/drawing/2014/main" id="{B12092A7-E326-41CA-8989-6749E44EB84D}"/>
              </a:ext>
            </a:extLst>
          </p:cNvPr>
          <p:cNvSpPr txBox="1"/>
          <p:nvPr/>
        </p:nvSpPr>
        <p:spPr>
          <a:xfrm>
            <a:off x="832338" y="621323"/>
            <a:ext cx="7655170" cy="369332"/>
          </a:xfrm>
          <a:prstGeom prst="rect">
            <a:avLst/>
          </a:prstGeom>
          <a:noFill/>
        </p:spPr>
        <p:txBody>
          <a:bodyPr wrap="square" rtlCol="0">
            <a:spAutoFit/>
          </a:bodyPr>
          <a:lstStyle/>
          <a:p>
            <a:r>
              <a:rPr lang="en-US" b="1" dirty="0"/>
              <a:t>Go to:  </a:t>
            </a:r>
            <a:r>
              <a:rPr lang="en-US" dirty="0"/>
              <a:t>https://cdx.epa.gov/</a:t>
            </a:r>
          </a:p>
        </p:txBody>
      </p:sp>
      <p:pic>
        <p:nvPicPr>
          <p:cNvPr id="7" name="Picture 6" descr="Shows a Central Data Exchange or CDX login page.">
            <a:extLst>
              <a:ext uri="{FF2B5EF4-FFF2-40B4-BE49-F238E27FC236}">
                <a16:creationId xmlns:a16="http://schemas.microsoft.com/office/drawing/2014/main" id="{6B72174E-29E4-4A6E-A2BC-AF0DB0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11" y="990655"/>
            <a:ext cx="10414351" cy="5597714"/>
          </a:xfrm>
          <a:prstGeom prst="rect">
            <a:avLst/>
          </a:prstGeom>
        </p:spPr>
      </p:pic>
      <p:sp>
        <p:nvSpPr>
          <p:cNvPr id="9" name="Rectangle 8" descr="A rectangle highlighting the Register with CDX button at the center right of the screen.">
            <a:extLst>
              <a:ext uri="{FF2B5EF4-FFF2-40B4-BE49-F238E27FC236}">
                <a16:creationId xmlns:a16="http://schemas.microsoft.com/office/drawing/2014/main" id="{F084850D-416C-4D5C-BCBF-E8FF44311F21}"/>
              </a:ext>
            </a:extLst>
          </p:cNvPr>
          <p:cNvSpPr/>
          <p:nvPr/>
        </p:nvSpPr>
        <p:spPr>
          <a:xfrm>
            <a:off x="7913077" y="3622431"/>
            <a:ext cx="961292"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25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35EB-E2CA-429E-9E7F-3078388FE2C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Terms and Conditions</a:t>
            </a:r>
          </a:p>
        </p:txBody>
      </p:sp>
      <p:pic>
        <p:nvPicPr>
          <p:cNvPr id="6" name="Picture 5" descr="Shows a Terms and Conditions screen in CDX, highlighting where the &quot;Registrant acceptance of the terms and conditions box is checked at the bottom left of the screen.  Also highlighted is the Proceed button at the bottom left of the screen.">
            <a:extLst>
              <a:ext uri="{FF2B5EF4-FFF2-40B4-BE49-F238E27FC236}">
                <a16:creationId xmlns:a16="http://schemas.microsoft.com/office/drawing/2014/main" id="{411178EA-C4A7-4BC8-BA48-E04AD16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37" y="213230"/>
            <a:ext cx="10071726" cy="6431539"/>
          </a:xfrm>
          <a:prstGeom prst="rect">
            <a:avLst/>
          </a:prstGeom>
        </p:spPr>
      </p:pic>
    </p:spTree>
    <p:extLst>
      <p:ext uri="{BB962C8B-B14F-4D97-AF65-F5344CB8AC3E}">
        <p14:creationId xmlns:p14="http://schemas.microsoft.com/office/powerpoint/2010/main" val="36462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6CDC-48DF-4984-AD33-6C97741BD0DB}"/>
              </a:ext>
            </a:extLst>
          </p:cNvPr>
          <p:cNvSpPr>
            <a:spLocks noGrp="1"/>
          </p:cNvSpPr>
          <p:nvPr>
            <p:ph type="title"/>
          </p:nvPr>
        </p:nvSpPr>
        <p:spPr/>
        <p:txBody>
          <a:bodyPr/>
          <a:lstStyle/>
          <a:p>
            <a:r>
              <a:rPr lang="en-US" b="1" dirty="0"/>
              <a:t>2. Set up CAERS in CDX</a:t>
            </a:r>
          </a:p>
        </p:txBody>
      </p:sp>
    </p:spTree>
    <p:extLst>
      <p:ext uri="{BB962C8B-B14F-4D97-AF65-F5344CB8AC3E}">
        <p14:creationId xmlns:p14="http://schemas.microsoft.com/office/powerpoint/2010/main" val="68819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Goal of Training</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a:xfrm>
            <a:off x="838200" y="1825624"/>
            <a:ext cx="10515600" cy="4892676"/>
          </a:xfrm>
        </p:spPr>
        <p:txBody>
          <a:bodyPr>
            <a:normAutofit/>
          </a:bodyPr>
          <a:lstStyle/>
          <a:p>
            <a:pPr marL="0" indent="0">
              <a:buNone/>
            </a:pPr>
            <a:r>
              <a:rPr lang="en-US" dirty="0"/>
              <a:t>Provide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 – Live Demo</a:t>
            </a:r>
          </a:p>
          <a:p>
            <a:pPr lvl="1"/>
            <a:r>
              <a:rPr lang="en-US" dirty="0"/>
              <a:t>Help and Resources – Live Demo</a:t>
            </a:r>
            <a:endParaRPr lang="en-US" sz="2000" dirty="0"/>
          </a:p>
          <a:p>
            <a:pPr marL="0" indent="0">
              <a:buNone/>
            </a:pPr>
            <a:r>
              <a:rPr lang="en-US" sz="2000" dirty="0"/>
              <a:t>A copy of this power point presentation will be available for distribution after the training.</a:t>
            </a:r>
          </a:p>
        </p:txBody>
      </p:sp>
    </p:spTree>
    <p:extLst>
      <p:ext uri="{BB962C8B-B14F-4D97-AF65-F5344CB8AC3E}">
        <p14:creationId xmlns:p14="http://schemas.microsoft.com/office/powerpoint/2010/main" val="390684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814-8AF8-4606-9DA5-CE54A681612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CAERS Program Service Selection</a:t>
            </a:r>
          </a:p>
        </p:txBody>
      </p:sp>
      <p:pic>
        <p:nvPicPr>
          <p:cNvPr id="12" name="Content Placeholder 11" descr="Shows the Program Services screen for the user in CDX, where all program services are listed for the user to select.">
            <a:extLst>
              <a:ext uri="{FF2B5EF4-FFF2-40B4-BE49-F238E27FC236}">
                <a16:creationId xmlns:a16="http://schemas.microsoft.com/office/drawing/2014/main" id="{9155F257-A12A-4156-9AE0-9607BFB89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21001"/>
            <a:ext cx="12281774" cy="5615998"/>
          </a:xfrm>
        </p:spPr>
      </p:pic>
      <p:sp>
        <p:nvSpPr>
          <p:cNvPr id="5" name="Oval 4" descr="A red oval highlighting the CAER: Combined Air Emissions Reporting Program Service in the Active Program Services List on the screen.">
            <a:extLst>
              <a:ext uri="{FF2B5EF4-FFF2-40B4-BE49-F238E27FC236}">
                <a16:creationId xmlns:a16="http://schemas.microsoft.com/office/drawing/2014/main" id="{06CD5609-E8F8-4DDF-A7E4-ACAF6AE1A775}"/>
              </a:ext>
            </a:extLst>
          </p:cNvPr>
          <p:cNvSpPr/>
          <p:nvPr/>
        </p:nvSpPr>
        <p:spPr>
          <a:xfrm>
            <a:off x="1998557" y="4089338"/>
            <a:ext cx="3804062"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626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813E-EF49-421D-8443-AF8D29ACDBA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Program Service Search</a:t>
            </a:r>
          </a:p>
        </p:txBody>
      </p:sp>
      <p:pic>
        <p:nvPicPr>
          <p:cNvPr id="5" name="Content Placeholder 4" descr="Shows screen where the CAER acronym has been typed into the search box to assist the user in finding it in the program services list.">
            <a:extLst>
              <a:ext uri="{FF2B5EF4-FFF2-40B4-BE49-F238E27FC236}">
                <a16:creationId xmlns:a16="http://schemas.microsoft.com/office/drawing/2014/main" id="{14C2F576-A245-426F-BCF1-998ACF7E7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65" y="365124"/>
            <a:ext cx="11054171" cy="5953613"/>
          </a:xfrm>
          <a:prstGeom prst="rect">
            <a:avLst/>
          </a:prstGeom>
        </p:spPr>
      </p:pic>
    </p:spTree>
    <p:extLst>
      <p:ext uri="{BB962C8B-B14F-4D97-AF65-F5344CB8AC3E}">
        <p14:creationId xmlns:p14="http://schemas.microsoft.com/office/powerpoint/2010/main" val="365389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83336-589F-4ECC-B3CE-F288FB919E6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Adding a Program Service</a:t>
            </a:r>
          </a:p>
        </p:txBody>
      </p:sp>
      <p:pic>
        <p:nvPicPr>
          <p:cNvPr id="12" name="Picture 11" descr="A screen showing the My CDX page where the user can select to add a program service or manager their program services.">
            <a:extLst>
              <a:ext uri="{FF2B5EF4-FFF2-40B4-BE49-F238E27FC236}">
                <a16:creationId xmlns:a16="http://schemas.microsoft.com/office/drawing/2014/main" id="{B7A57F38-9A92-4AC4-973A-47E0D5B0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 y="0"/>
            <a:ext cx="10267406" cy="6858000"/>
          </a:xfrm>
          <a:prstGeom prst="rect">
            <a:avLst/>
          </a:prstGeom>
        </p:spPr>
      </p:pic>
      <p:sp>
        <p:nvSpPr>
          <p:cNvPr id="7" name="Rectangle 6">
            <a:extLst>
              <a:ext uri="{FF2B5EF4-FFF2-40B4-BE49-F238E27FC236}">
                <a16:creationId xmlns:a16="http://schemas.microsoft.com/office/drawing/2014/main" id="{E5CEAFCD-6763-4524-A00C-81E63CF2F379}"/>
              </a:ext>
              <a:ext uri="{C183D7F6-B498-43B3-948B-1728B52AA6E4}">
                <adec:decorative xmlns:adec="http://schemas.microsoft.com/office/drawing/2017/decorative" val="1"/>
              </a:ext>
            </a:extLst>
          </p:cNvPr>
          <p:cNvSpPr/>
          <p:nvPr/>
        </p:nvSpPr>
        <p:spPr>
          <a:xfrm>
            <a:off x="2205990" y="2606040"/>
            <a:ext cx="4526280"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llout: Quad Arrow 8" descr="A crossroads symbol indicating special instructions.">
            <a:extLst>
              <a:ext uri="{FF2B5EF4-FFF2-40B4-BE49-F238E27FC236}">
                <a16:creationId xmlns:a16="http://schemas.microsoft.com/office/drawing/2014/main" id="{ADCECC9B-4907-4BD2-B18E-175878650605}"/>
              </a:ext>
            </a:extLst>
          </p:cNvPr>
          <p:cNvSpPr/>
          <p:nvPr/>
        </p:nvSpPr>
        <p:spPr>
          <a:xfrm>
            <a:off x="6165474" y="453570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DD99B1-A14F-49A7-B410-D41CD0236F3F}"/>
              </a:ext>
            </a:extLst>
          </p:cNvPr>
          <p:cNvSpPr txBox="1"/>
          <p:nvPr/>
        </p:nvSpPr>
        <p:spPr>
          <a:xfrm>
            <a:off x="6686073" y="4382868"/>
            <a:ext cx="3645877" cy="646331"/>
          </a:xfrm>
          <a:prstGeom prst="rect">
            <a:avLst/>
          </a:prstGeom>
          <a:noFill/>
          <a:ln>
            <a:solidFill>
              <a:srgbClr val="FF0000"/>
            </a:solidFill>
          </a:ln>
        </p:spPr>
        <p:txBody>
          <a:bodyPr wrap="square" rtlCol="0">
            <a:spAutoFit/>
          </a:bodyPr>
          <a:lstStyle/>
          <a:p>
            <a:r>
              <a:rPr lang="en-US" dirty="0"/>
              <a:t>Already have a CDX account?  Add CAERS by clicking here.</a:t>
            </a:r>
          </a:p>
        </p:txBody>
      </p:sp>
      <p:cxnSp>
        <p:nvCxnSpPr>
          <p:cNvPr id="10" name="Straight Arrow Connector 9" descr="An arrow pointing from the special instructions box ">
            <a:extLst>
              <a:ext uri="{FF2B5EF4-FFF2-40B4-BE49-F238E27FC236}">
                <a16:creationId xmlns:a16="http://schemas.microsoft.com/office/drawing/2014/main" id="{F5EF1054-3739-4920-A96F-D83BC79B424C}"/>
              </a:ext>
            </a:extLst>
          </p:cNvPr>
          <p:cNvCxnSpPr>
            <a:cxnSpLocks/>
          </p:cNvCxnSpPr>
          <p:nvPr/>
        </p:nvCxnSpPr>
        <p:spPr>
          <a:xfrm flipH="1" flipV="1">
            <a:off x="3613402" y="4535703"/>
            <a:ext cx="2413126" cy="2180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descr="A red oval highlighting the &quot;Add Program Service&quot; button towards the bottom right of the screen.">
            <a:extLst>
              <a:ext uri="{FF2B5EF4-FFF2-40B4-BE49-F238E27FC236}">
                <a16:creationId xmlns:a16="http://schemas.microsoft.com/office/drawing/2014/main" id="{1DB3EB83-F388-4B49-905B-5209608FEDB1}"/>
              </a:ext>
            </a:extLst>
          </p:cNvPr>
          <p:cNvSpPr/>
          <p:nvPr/>
        </p:nvSpPr>
        <p:spPr>
          <a:xfrm>
            <a:off x="1647442" y="4062465"/>
            <a:ext cx="1965960"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520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1B84-0046-4652-ADA4-BFC10E22830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Selecting a Role</a:t>
            </a:r>
          </a:p>
        </p:txBody>
      </p:sp>
      <p:pic>
        <p:nvPicPr>
          <p:cNvPr id="9" name="Picture 8" descr="A screen showing the Program Service page in CDX.">
            <a:extLst>
              <a:ext uri="{FF2B5EF4-FFF2-40B4-BE49-F238E27FC236}">
                <a16:creationId xmlns:a16="http://schemas.microsoft.com/office/drawing/2014/main" id="{4530F6ED-B0AD-4C56-AC48-BAF4869B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53" y="0"/>
            <a:ext cx="10511693" cy="6858000"/>
          </a:xfrm>
          <a:prstGeom prst="rect">
            <a:avLst/>
          </a:prstGeom>
        </p:spPr>
      </p:pic>
      <p:sp>
        <p:nvSpPr>
          <p:cNvPr id="7" name="Callout: Quad Arrow 6" descr="A crossroads symbol indicating special instructions.">
            <a:extLst>
              <a:ext uri="{FF2B5EF4-FFF2-40B4-BE49-F238E27FC236}">
                <a16:creationId xmlns:a16="http://schemas.microsoft.com/office/drawing/2014/main" id="{4B1AED2F-875D-4405-BD9D-098A1AAD3C3C}"/>
              </a:ext>
            </a:extLst>
          </p:cNvPr>
          <p:cNvSpPr/>
          <p:nvPr/>
        </p:nvSpPr>
        <p:spPr>
          <a:xfrm>
            <a:off x="5500925" y="416474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4F7F4-499F-444D-A22A-2E4F5E4DC576}"/>
              </a:ext>
            </a:extLst>
          </p:cNvPr>
          <p:cNvSpPr txBox="1"/>
          <p:nvPr/>
        </p:nvSpPr>
        <p:spPr>
          <a:xfrm>
            <a:off x="6119478" y="4064321"/>
            <a:ext cx="4185138" cy="646331"/>
          </a:xfrm>
          <a:prstGeom prst="rect">
            <a:avLst/>
          </a:prstGeom>
          <a:solidFill>
            <a:schemeClr val="bg1"/>
          </a:solidFill>
          <a:ln>
            <a:solidFill>
              <a:srgbClr val="FF0000"/>
            </a:solidFill>
          </a:ln>
        </p:spPr>
        <p:txBody>
          <a:bodyPr wrap="square" rtlCol="0">
            <a:spAutoFit/>
          </a:bodyPr>
          <a:lstStyle/>
          <a:p>
            <a:r>
              <a:rPr lang="en-US" dirty="0"/>
              <a:t>If you are both preparer and  certifier for a facility, you only need to select “Certifier”.</a:t>
            </a:r>
          </a:p>
        </p:txBody>
      </p:sp>
      <p:sp>
        <p:nvSpPr>
          <p:cNvPr id="6" name="Oval 5" descr="A red oval highlighting the ability to select an NEI Certifier or Preparer from the drop down list of &quot;Select Role&quot; on the bottom left hand side of the screen.">
            <a:extLst>
              <a:ext uri="{FF2B5EF4-FFF2-40B4-BE49-F238E27FC236}">
                <a16:creationId xmlns:a16="http://schemas.microsoft.com/office/drawing/2014/main" id="{DF5E7DDC-359B-40B8-BC41-C3D1EAAC8A35}"/>
              </a:ext>
            </a:extLst>
          </p:cNvPr>
          <p:cNvSpPr/>
          <p:nvPr/>
        </p:nvSpPr>
        <p:spPr>
          <a:xfrm>
            <a:off x="3106288" y="4002893"/>
            <a:ext cx="1965960" cy="970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descr="An arrow pointing from the special instructions box o the roles.">
            <a:extLst>
              <a:ext uri="{FF2B5EF4-FFF2-40B4-BE49-F238E27FC236}">
                <a16:creationId xmlns:a16="http://schemas.microsoft.com/office/drawing/2014/main" id="{80B94BC3-CABC-407F-8EC6-60913F346341}"/>
              </a:ext>
            </a:extLst>
          </p:cNvPr>
          <p:cNvCxnSpPr>
            <a:cxnSpLocks/>
          </p:cNvCxnSpPr>
          <p:nvPr/>
        </p:nvCxnSpPr>
        <p:spPr>
          <a:xfrm flipH="1" flipV="1">
            <a:off x="5072248" y="4387485"/>
            <a:ext cx="428677" cy="312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0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121B-C531-4364-A6DA-C11125B8A4B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Entry of User Information</a:t>
            </a:r>
          </a:p>
        </p:txBody>
      </p:sp>
      <p:pic>
        <p:nvPicPr>
          <p:cNvPr id="4" name="Picture 3" descr="A sreen showing the user information entry boxes such as User ID, Title, First and last name and identity questions.">
            <a:extLst>
              <a:ext uri="{FF2B5EF4-FFF2-40B4-BE49-F238E27FC236}">
                <a16:creationId xmlns:a16="http://schemas.microsoft.com/office/drawing/2014/main" id="{A21A6882-8550-4F3E-87CF-9C4567818E73}"/>
              </a:ext>
            </a:extLst>
          </p:cNvPr>
          <p:cNvPicPr>
            <a:picLocks noChangeAspect="1"/>
          </p:cNvPicPr>
          <p:nvPr/>
        </p:nvPicPr>
        <p:blipFill>
          <a:blip r:embed="rId3"/>
          <a:stretch>
            <a:fillRect/>
          </a:stretch>
        </p:blipFill>
        <p:spPr>
          <a:xfrm>
            <a:off x="1381564" y="360622"/>
            <a:ext cx="9428871" cy="6136756"/>
          </a:xfrm>
          <a:prstGeom prst="rect">
            <a:avLst/>
          </a:prstGeom>
        </p:spPr>
      </p:pic>
    </p:spTree>
    <p:extLst>
      <p:ext uri="{BB962C8B-B14F-4D97-AF65-F5344CB8AC3E}">
        <p14:creationId xmlns:p14="http://schemas.microsoft.com/office/powerpoint/2010/main" val="208486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E750-7C01-422B-BFDB-05C34A28824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Entry of Organization Information</a:t>
            </a:r>
          </a:p>
        </p:txBody>
      </p:sp>
      <p:pic>
        <p:nvPicPr>
          <p:cNvPr id="4" name="Picture 3" descr="A screen showing where the user selects her organization information in the registration process.">
            <a:extLst>
              <a:ext uri="{FF2B5EF4-FFF2-40B4-BE49-F238E27FC236}">
                <a16:creationId xmlns:a16="http://schemas.microsoft.com/office/drawing/2014/main" id="{5C2C4B3E-4FE4-4AA6-9D57-DB1A23B6727B}"/>
              </a:ext>
            </a:extLst>
          </p:cNvPr>
          <p:cNvPicPr>
            <a:picLocks noChangeAspect="1"/>
          </p:cNvPicPr>
          <p:nvPr/>
        </p:nvPicPr>
        <p:blipFill>
          <a:blip r:embed="rId3"/>
          <a:stretch>
            <a:fillRect/>
          </a:stretch>
        </p:blipFill>
        <p:spPr>
          <a:xfrm>
            <a:off x="439737" y="1379439"/>
            <a:ext cx="11312525" cy="3626315"/>
          </a:xfrm>
          <a:prstGeom prst="rect">
            <a:avLst/>
          </a:prstGeom>
        </p:spPr>
      </p:pic>
    </p:spTree>
    <p:extLst>
      <p:ext uri="{BB962C8B-B14F-4D97-AF65-F5344CB8AC3E}">
        <p14:creationId xmlns:p14="http://schemas.microsoft.com/office/powerpoint/2010/main" val="116491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703B68-F12C-494B-9C9D-D8BF9707B81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Entry of Organization Contact</a:t>
            </a:r>
          </a:p>
        </p:txBody>
      </p:sp>
      <p:pic>
        <p:nvPicPr>
          <p:cNvPr id="4" name="Picture 3" descr="A screen showing where the user enters their contact information.">
            <a:extLst>
              <a:ext uri="{FF2B5EF4-FFF2-40B4-BE49-F238E27FC236}">
                <a16:creationId xmlns:a16="http://schemas.microsoft.com/office/drawing/2014/main" id="{D215CB64-ABBE-410B-8DF6-2D768E4F7F14}"/>
              </a:ext>
            </a:extLst>
          </p:cNvPr>
          <p:cNvPicPr/>
          <p:nvPr/>
        </p:nvPicPr>
        <p:blipFill>
          <a:blip r:embed="rId3">
            <a:extLst>
              <a:ext uri="{28A0092B-C50C-407E-A947-70E740481C1C}">
                <a14:useLocalDpi xmlns:a14="http://schemas.microsoft.com/office/drawing/2010/main" val="0"/>
              </a:ext>
            </a:extLst>
          </a:blip>
          <a:stretch>
            <a:fillRect/>
          </a:stretch>
        </p:blipFill>
        <p:spPr>
          <a:xfrm>
            <a:off x="593481" y="283064"/>
            <a:ext cx="11005038" cy="6070844"/>
          </a:xfrm>
          <a:prstGeom prst="rect">
            <a:avLst/>
          </a:prstGeom>
        </p:spPr>
      </p:pic>
      <p:sp>
        <p:nvSpPr>
          <p:cNvPr id="8" name="Callout: Quad Arrow 7" descr="A crossroads symbol indicating special instructions.">
            <a:extLst>
              <a:ext uri="{FF2B5EF4-FFF2-40B4-BE49-F238E27FC236}">
                <a16:creationId xmlns:a16="http://schemas.microsoft.com/office/drawing/2014/main" id="{9AABFA72-B9E2-4CFC-BEE6-8641EC0CC438}"/>
              </a:ext>
            </a:extLst>
          </p:cNvPr>
          <p:cNvSpPr/>
          <p:nvPr/>
        </p:nvSpPr>
        <p:spPr>
          <a:xfrm>
            <a:off x="6344530" y="228828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B93187-CF92-473E-AC7B-1750E565632C}"/>
              </a:ext>
            </a:extLst>
          </p:cNvPr>
          <p:cNvSpPr txBox="1"/>
          <p:nvPr/>
        </p:nvSpPr>
        <p:spPr>
          <a:xfrm>
            <a:off x="6893169" y="1910862"/>
            <a:ext cx="3376246" cy="1200329"/>
          </a:xfrm>
          <a:prstGeom prst="rect">
            <a:avLst/>
          </a:prstGeom>
          <a:noFill/>
          <a:ln>
            <a:solidFill>
              <a:srgbClr val="FF0000"/>
            </a:solidFill>
          </a:ln>
        </p:spPr>
        <p:txBody>
          <a:bodyPr wrap="square" rtlCol="0">
            <a:spAutoFit/>
          </a:bodyPr>
          <a:lstStyle/>
          <a:p>
            <a:r>
              <a:rPr lang="en-US" dirty="0"/>
              <a:t>You will get an email.  Check your email and spam folder.  You need the code in that email for the next set of steps.</a:t>
            </a:r>
          </a:p>
        </p:txBody>
      </p:sp>
      <p:cxnSp>
        <p:nvCxnSpPr>
          <p:cNvPr id="9" name="Straight Arrow Connector 8" descr="An arrow pointing from the special instructions box to the Submit Request for Access button.">
            <a:extLst>
              <a:ext uri="{FF2B5EF4-FFF2-40B4-BE49-F238E27FC236}">
                <a16:creationId xmlns:a16="http://schemas.microsoft.com/office/drawing/2014/main" id="{276362BC-20C6-4D33-9E92-A45818256F3C}"/>
              </a:ext>
            </a:extLst>
          </p:cNvPr>
          <p:cNvCxnSpPr>
            <a:cxnSpLocks/>
          </p:cNvCxnSpPr>
          <p:nvPr/>
        </p:nvCxnSpPr>
        <p:spPr>
          <a:xfrm flipH="1">
            <a:off x="3411415" y="3111191"/>
            <a:ext cx="3390315" cy="24167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descr="A red oval highlighting the &quot;Submit Request for Access&quot; button on the bottom left-hand side of the screen.">
            <a:extLst>
              <a:ext uri="{FF2B5EF4-FFF2-40B4-BE49-F238E27FC236}">
                <a16:creationId xmlns:a16="http://schemas.microsoft.com/office/drawing/2014/main" id="{3EA1A92C-4855-45C4-BA53-A9FB1B8AAD27}"/>
              </a:ext>
            </a:extLst>
          </p:cNvPr>
          <p:cNvSpPr/>
          <p:nvPr/>
        </p:nvSpPr>
        <p:spPr>
          <a:xfrm>
            <a:off x="715987" y="5298605"/>
            <a:ext cx="2695428"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64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15AC-9AED-44CC-A1CE-C39B9E93C64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Entry of User Code</a:t>
            </a:r>
          </a:p>
        </p:txBody>
      </p:sp>
      <p:pic>
        <p:nvPicPr>
          <p:cNvPr id="11" name="Content Placeholder 10" descr="A screen where the user is confirming their identity by entering a code they received in an email from CDX.  The code entry is a the bottom left-hand side of the screen.">
            <a:extLst>
              <a:ext uri="{FF2B5EF4-FFF2-40B4-BE49-F238E27FC236}">
                <a16:creationId xmlns:a16="http://schemas.microsoft.com/office/drawing/2014/main" id="{3A047262-E2AC-4F78-A9C0-BED876C302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086" y="252345"/>
            <a:ext cx="11238087" cy="6078116"/>
          </a:xfrm>
        </p:spPr>
      </p:pic>
      <p:sp>
        <p:nvSpPr>
          <p:cNvPr id="7" name="Callout: Quad Arrow 6" descr="A crossroads symbol indicating special instructions.">
            <a:extLst>
              <a:ext uri="{FF2B5EF4-FFF2-40B4-BE49-F238E27FC236}">
                <a16:creationId xmlns:a16="http://schemas.microsoft.com/office/drawing/2014/main" id="{D19312E3-54D4-4E46-A8A3-BF361E1CEA57}"/>
              </a:ext>
            </a:extLst>
          </p:cNvPr>
          <p:cNvSpPr/>
          <p:nvPr/>
        </p:nvSpPr>
        <p:spPr>
          <a:xfrm>
            <a:off x="5734930" y="4849868"/>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5E01B1-8E04-4BCA-A7AA-4B4C9C5594E7}"/>
              </a:ext>
            </a:extLst>
          </p:cNvPr>
          <p:cNvSpPr txBox="1"/>
          <p:nvPr/>
        </p:nvSpPr>
        <p:spPr>
          <a:xfrm>
            <a:off x="6283570" y="4749440"/>
            <a:ext cx="3376246" cy="646331"/>
          </a:xfrm>
          <a:prstGeom prst="rect">
            <a:avLst/>
          </a:prstGeom>
          <a:noFill/>
          <a:ln>
            <a:solidFill>
              <a:srgbClr val="FF0000"/>
            </a:solidFill>
          </a:ln>
        </p:spPr>
        <p:txBody>
          <a:bodyPr wrap="square" rtlCol="0">
            <a:spAutoFit/>
          </a:bodyPr>
          <a:lstStyle/>
          <a:p>
            <a:r>
              <a:rPr lang="en-US" dirty="0"/>
              <a:t>Remember that email?  Enter the code contained in that email here.</a:t>
            </a:r>
          </a:p>
        </p:txBody>
      </p:sp>
      <p:cxnSp>
        <p:nvCxnSpPr>
          <p:cNvPr id="8" name="Straight Arrow Connector 7" descr="An arrow pointing from the special instructions to the code entry box on the screen.">
            <a:extLst>
              <a:ext uri="{FF2B5EF4-FFF2-40B4-BE49-F238E27FC236}">
                <a16:creationId xmlns:a16="http://schemas.microsoft.com/office/drawing/2014/main" id="{8092B8E6-CDE8-410D-82DE-6DC6F6B14FCD}"/>
              </a:ext>
            </a:extLst>
          </p:cNvPr>
          <p:cNvCxnSpPr>
            <a:cxnSpLocks/>
          </p:cNvCxnSpPr>
          <p:nvPr/>
        </p:nvCxnSpPr>
        <p:spPr>
          <a:xfrm flipH="1">
            <a:off x="4593162" y="5072606"/>
            <a:ext cx="105032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descr="A red oval highlighting the Code entry box.">
            <a:extLst>
              <a:ext uri="{FF2B5EF4-FFF2-40B4-BE49-F238E27FC236}">
                <a16:creationId xmlns:a16="http://schemas.microsoft.com/office/drawing/2014/main" id="{F4528A2D-25CD-45C6-91CD-76CD3FE86E73}"/>
              </a:ext>
            </a:extLst>
          </p:cNvPr>
          <p:cNvSpPr/>
          <p:nvPr/>
        </p:nvSpPr>
        <p:spPr>
          <a:xfrm>
            <a:off x="1806294" y="4704529"/>
            <a:ext cx="2695428"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87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1CDF-C67D-4A7B-AEB4-2F7A0091FC2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LexisNexis Identity Verification</a:t>
            </a:r>
          </a:p>
        </p:txBody>
      </p:sp>
      <p:pic>
        <p:nvPicPr>
          <p:cNvPr id="6" name="Content Placeholder 5" descr="A screen showing the Lexis Nexis registration page for the user to enter their contact information.">
            <a:extLst>
              <a:ext uri="{FF2B5EF4-FFF2-40B4-BE49-F238E27FC236}">
                <a16:creationId xmlns:a16="http://schemas.microsoft.com/office/drawing/2014/main" id="{E45E6F57-98C4-45F2-98AA-DCE6447B17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118" y="258762"/>
            <a:ext cx="9433764" cy="6340475"/>
          </a:xfrm>
        </p:spPr>
      </p:pic>
    </p:spTree>
    <p:extLst>
      <p:ext uri="{BB962C8B-B14F-4D97-AF65-F5344CB8AC3E}">
        <p14:creationId xmlns:p14="http://schemas.microsoft.com/office/powerpoint/2010/main" val="1404116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BB166A-029E-4B3D-86E3-875086D1266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LexisNexis Identity Verification Continued</a:t>
            </a:r>
          </a:p>
        </p:txBody>
      </p:sp>
      <p:pic>
        <p:nvPicPr>
          <p:cNvPr id="4" name="Picture 3" descr="The Lexis Nexis contact information screen continued where the identity validation box is checked and the Proceed with Verification button is highlighted.">
            <a:extLst>
              <a:ext uri="{FF2B5EF4-FFF2-40B4-BE49-F238E27FC236}">
                <a16:creationId xmlns:a16="http://schemas.microsoft.com/office/drawing/2014/main" id="{C1EE3CAC-0384-4D51-9DF7-3C3D522B70C3}"/>
              </a:ext>
            </a:extLst>
          </p:cNvPr>
          <p:cNvPicPr>
            <a:picLocks noChangeAspect="1"/>
          </p:cNvPicPr>
          <p:nvPr/>
        </p:nvPicPr>
        <p:blipFill>
          <a:blip r:embed="rId3"/>
          <a:stretch>
            <a:fillRect/>
          </a:stretch>
        </p:blipFill>
        <p:spPr>
          <a:xfrm>
            <a:off x="1992630" y="365125"/>
            <a:ext cx="8557260" cy="6141574"/>
          </a:xfrm>
          <a:prstGeom prst="rect">
            <a:avLst/>
          </a:prstGeom>
        </p:spPr>
      </p:pic>
    </p:spTree>
    <p:extLst>
      <p:ext uri="{BB962C8B-B14F-4D97-AF65-F5344CB8AC3E}">
        <p14:creationId xmlns:p14="http://schemas.microsoft.com/office/powerpoint/2010/main" val="228220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training is intended for instructional purposes only.  Any data or facility information shown in the training, is illustrative only, and should not be confused with a facility’s live report for any given inventory year.</a:t>
            </a:r>
          </a:p>
        </p:txBody>
      </p:sp>
    </p:spTree>
    <p:extLst>
      <p:ext uri="{BB962C8B-B14F-4D97-AF65-F5344CB8AC3E}">
        <p14:creationId xmlns:p14="http://schemas.microsoft.com/office/powerpoint/2010/main" val="104879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50A3E8-D86D-44FF-BDD9-CEEAEEBF814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Electronic Signature Agreement</a:t>
            </a:r>
          </a:p>
        </p:txBody>
      </p:sp>
      <p:pic>
        <p:nvPicPr>
          <p:cNvPr id="4" name="Picture 3" descr="A screen showing the challenge questions and example answers the user can enter to verify their identity.  At the bottom left of the screen the Save Answers button is highlighted.">
            <a:extLst>
              <a:ext uri="{FF2B5EF4-FFF2-40B4-BE49-F238E27FC236}">
                <a16:creationId xmlns:a16="http://schemas.microsoft.com/office/drawing/2014/main" id="{199BB232-C92A-4BF8-BF8B-FE6FCDE145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43719"/>
            <a:ext cx="10515600" cy="5308441"/>
          </a:xfrm>
          <a:prstGeom prst="rect">
            <a:avLst/>
          </a:prstGeom>
          <a:noFill/>
          <a:ln>
            <a:noFill/>
          </a:ln>
        </p:spPr>
      </p:pic>
    </p:spTree>
    <p:extLst>
      <p:ext uri="{BB962C8B-B14F-4D97-AF65-F5344CB8AC3E}">
        <p14:creationId xmlns:p14="http://schemas.microsoft.com/office/powerpoint/2010/main" val="337552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2617-87C7-40C5-9670-88516FABEA1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Electronic Signature Agreement Continued</a:t>
            </a:r>
          </a:p>
        </p:txBody>
      </p:sp>
      <p:pic>
        <p:nvPicPr>
          <p:cNvPr id="4" name="Picture 3" descr="The Electronic CDX Signature Agreement screen shown with the Sign Electronically button highlighted at the bottom left of the screen.">
            <a:extLst>
              <a:ext uri="{FF2B5EF4-FFF2-40B4-BE49-F238E27FC236}">
                <a16:creationId xmlns:a16="http://schemas.microsoft.com/office/drawing/2014/main" id="{24F89EC2-1DA4-4BCE-913E-84AAB35F3E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50623" y="270486"/>
            <a:ext cx="7098177" cy="6317028"/>
          </a:xfrm>
          <a:prstGeom prst="rect">
            <a:avLst/>
          </a:prstGeom>
        </p:spPr>
      </p:pic>
    </p:spTree>
    <p:extLst>
      <p:ext uri="{BB962C8B-B14F-4D97-AF65-F5344CB8AC3E}">
        <p14:creationId xmlns:p14="http://schemas.microsoft.com/office/powerpoint/2010/main" val="3484843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CCF7-1E50-447A-93DD-9F3C5A0C42B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eSignature Widget Password Entry</a:t>
            </a:r>
          </a:p>
        </p:txBody>
      </p:sp>
      <p:pic>
        <p:nvPicPr>
          <p:cNvPr id="4" name="Picture 3" descr="The eSignature Widget pop up window where the user enters her password.">
            <a:extLst>
              <a:ext uri="{FF2B5EF4-FFF2-40B4-BE49-F238E27FC236}">
                <a16:creationId xmlns:a16="http://schemas.microsoft.com/office/drawing/2014/main" id="{3F55B268-A6B0-46D4-8F7E-5F641588875B}"/>
              </a:ext>
            </a:extLst>
          </p:cNvPr>
          <p:cNvPicPr/>
          <p:nvPr/>
        </p:nvPicPr>
        <p:blipFill>
          <a:blip r:embed="rId3">
            <a:extLst>
              <a:ext uri="{28A0092B-C50C-407E-A947-70E740481C1C}">
                <a14:useLocalDpi xmlns:a14="http://schemas.microsoft.com/office/drawing/2010/main" val="0"/>
              </a:ext>
            </a:extLst>
          </a:blip>
          <a:stretch>
            <a:fillRect/>
          </a:stretch>
        </p:blipFill>
        <p:spPr>
          <a:xfrm>
            <a:off x="1952625" y="1272222"/>
            <a:ext cx="8286750" cy="4351338"/>
          </a:xfrm>
          <a:prstGeom prst="rect">
            <a:avLst/>
          </a:prstGeom>
        </p:spPr>
      </p:pic>
    </p:spTree>
    <p:extLst>
      <p:ext uri="{BB962C8B-B14F-4D97-AF65-F5344CB8AC3E}">
        <p14:creationId xmlns:p14="http://schemas.microsoft.com/office/powerpoint/2010/main" val="988088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F70-EEAC-4A97-B68C-EFB6902A7A7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MyCDX</a:t>
            </a:r>
            <a:r>
              <a:rPr lang="en-US" dirty="0"/>
              <a:t> Page After Registration</a:t>
            </a:r>
          </a:p>
        </p:txBody>
      </p:sp>
      <p:pic>
        <p:nvPicPr>
          <p:cNvPr id="7" name="Picture 6" descr="The user's MyCDX page showing their role as NEI Certifier highlighted.">
            <a:extLst>
              <a:ext uri="{FF2B5EF4-FFF2-40B4-BE49-F238E27FC236}">
                <a16:creationId xmlns:a16="http://schemas.microsoft.com/office/drawing/2014/main" id="{CBF9C944-6414-4E99-9795-87008D99D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17" y="0"/>
            <a:ext cx="10023966" cy="6865527"/>
          </a:xfrm>
          <a:prstGeom prst="rect">
            <a:avLst/>
          </a:prstGeom>
        </p:spPr>
      </p:pic>
    </p:spTree>
    <p:extLst>
      <p:ext uri="{BB962C8B-B14F-4D97-AF65-F5344CB8AC3E}">
        <p14:creationId xmlns:p14="http://schemas.microsoft.com/office/powerpoint/2010/main" val="421341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A56E-D65C-4EFC-B640-DD78955CEF2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Help in CDX</a:t>
            </a:r>
          </a:p>
        </p:txBody>
      </p:sp>
      <p:pic>
        <p:nvPicPr>
          <p:cNvPr id="3" name="Picture 2" descr="A CDX Program Service screen.">
            <a:extLst>
              <a:ext uri="{FF2B5EF4-FFF2-40B4-BE49-F238E27FC236}">
                <a16:creationId xmlns:a16="http://schemas.microsoft.com/office/drawing/2014/main" id="{94B1D753-9F51-4D8A-B134-FCBB443B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14" y="-8244"/>
            <a:ext cx="10538119" cy="6866243"/>
          </a:xfrm>
          <a:prstGeom prst="rect">
            <a:avLst/>
          </a:prstGeom>
        </p:spPr>
      </p:pic>
      <p:sp>
        <p:nvSpPr>
          <p:cNvPr id="5" name="Oval 4" descr="A red oval highlighting the &quot;Help&quot; tab on the top right-hand side of the screen.">
            <a:extLst>
              <a:ext uri="{FF2B5EF4-FFF2-40B4-BE49-F238E27FC236}">
                <a16:creationId xmlns:a16="http://schemas.microsoft.com/office/drawing/2014/main" id="{BDEFB48E-85EC-491C-9CD3-A9ACFAB70827}"/>
              </a:ext>
            </a:extLst>
          </p:cNvPr>
          <p:cNvSpPr/>
          <p:nvPr/>
        </p:nvSpPr>
        <p:spPr>
          <a:xfrm>
            <a:off x="6814038" y="378762"/>
            <a:ext cx="857250" cy="820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16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626-B026-4B23-9913-581CB9F870F5}"/>
              </a:ext>
            </a:extLst>
          </p:cNvPr>
          <p:cNvSpPr>
            <a:spLocks noGrp="1"/>
          </p:cNvSpPr>
          <p:nvPr>
            <p:ph type="title"/>
          </p:nvPr>
        </p:nvSpPr>
        <p:spPr/>
        <p:txBody>
          <a:bodyPr/>
          <a:lstStyle/>
          <a:p>
            <a:r>
              <a:rPr lang="en-US" b="1" dirty="0"/>
              <a:t>3. Receive Approval Notification from CAERS</a:t>
            </a:r>
          </a:p>
        </p:txBody>
      </p:sp>
      <p:sp>
        <p:nvSpPr>
          <p:cNvPr id="3" name="Content Placeholder 2">
            <a:extLst>
              <a:ext uri="{FF2B5EF4-FFF2-40B4-BE49-F238E27FC236}">
                <a16:creationId xmlns:a16="http://schemas.microsoft.com/office/drawing/2014/main" id="{CF4E9AEB-28F2-4AD3-87FB-068E8ADDD4E5}"/>
              </a:ext>
            </a:extLst>
          </p:cNvPr>
          <p:cNvSpPr>
            <a:spLocks noGrp="1"/>
          </p:cNvSpPr>
          <p:nvPr>
            <p:ph idx="1"/>
          </p:nvPr>
        </p:nvSpPr>
        <p:spPr/>
        <p:txBody>
          <a:bodyPr/>
          <a:lstStyle/>
          <a:p>
            <a:pPr marL="0" indent="0">
              <a:buNone/>
            </a:pPr>
            <a:r>
              <a:rPr lang="en-US" dirty="0"/>
              <a:t>With the previous steps completed your SLT will:</a:t>
            </a:r>
          </a:p>
          <a:p>
            <a:pPr marL="0" indent="0">
              <a:buNone/>
            </a:pPr>
            <a:endParaRPr lang="en-US" dirty="0"/>
          </a:p>
          <a:p>
            <a:pPr lvl="1"/>
            <a:r>
              <a:rPr lang="en-US" sz="2800" dirty="0"/>
              <a:t>Verify that your preparer and certifier contact information. </a:t>
            </a:r>
          </a:p>
          <a:p>
            <a:pPr lvl="2"/>
            <a:r>
              <a:rPr lang="en-US" sz="2400" b="1" dirty="0"/>
              <a:t>GADNR </a:t>
            </a:r>
            <a:r>
              <a:rPr lang="en-US" sz="2400" dirty="0"/>
              <a:t>reporter information will be compared with user information in GECO.</a:t>
            </a:r>
          </a:p>
          <a:p>
            <a:pPr lvl="1"/>
            <a:r>
              <a:rPr lang="en-US" sz="2800" dirty="0"/>
              <a:t>Approve your association with the correct facility(</a:t>
            </a:r>
            <a:r>
              <a:rPr lang="en-US" sz="2800" dirty="0" err="1"/>
              <a:t>ies</a:t>
            </a:r>
            <a:r>
              <a:rPr lang="en-US" sz="2800" dirty="0"/>
              <a:t>) in CAERS.</a:t>
            </a:r>
          </a:p>
          <a:p>
            <a:pPr lvl="1"/>
            <a:r>
              <a:rPr lang="en-US" sz="2800" dirty="0"/>
              <a:t>Send you a confirmation email – then you will be ready to begin reporting.</a:t>
            </a:r>
          </a:p>
        </p:txBody>
      </p:sp>
    </p:spTree>
    <p:extLst>
      <p:ext uri="{BB962C8B-B14F-4D97-AF65-F5344CB8AC3E}">
        <p14:creationId xmlns:p14="http://schemas.microsoft.com/office/powerpoint/2010/main" val="3635228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102-BDF6-4DC4-A7A0-E65289432B1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CAERS My Facilities Page</a:t>
            </a:r>
          </a:p>
        </p:txBody>
      </p:sp>
      <p:pic>
        <p:nvPicPr>
          <p:cNvPr id="4" name="Picture 3" descr="The My Facilities page in CAERS where the user can see a list of the facilities they are associated to.">
            <a:extLst>
              <a:ext uri="{FF2B5EF4-FFF2-40B4-BE49-F238E27FC236}">
                <a16:creationId xmlns:a16="http://schemas.microsoft.com/office/drawing/2014/main" id="{E7A4EC09-6D7F-4E43-A8BD-8EBF09F8CBE1}"/>
              </a:ext>
            </a:extLst>
          </p:cNvPr>
          <p:cNvPicPr>
            <a:picLocks noChangeAspect="1"/>
          </p:cNvPicPr>
          <p:nvPr/>
        </p:nvPicPr>
        <p:blipFill rotWithShape="1">
          <a:blip r:embed="rId3"/>
          <a:srcRect t="12500"/>
          <a:stretch/>
        </p:blipFill>
        <p:spPr>
          <a:xfrm>
            <a:off x="336584" y="0"/>
            <a:ext cx="11518832" cy="6858000"/>
          </a:xfrm>
          <a:prstGeom prst="rect">
            <a:avLst/>
          </a:prstGeom>
        </p:spPr>
      </p:pic>
      <p:sp>
        <p:nvSpPr>
          <p:cNvPr id="3" name="TextBox 2">
            <a:extLst>
              <a:ext uri="{FF2B5EF4-FFF2-40B4-BE49-F238E27FC236}">
                <a16:creationId xmlns:a16="http://schemas.microsoft.com/office/drawing/2014/main" id="{ACEF4F0E-5D15-48C4-91F5-D8E43E0671C1}"/>
              </a:ext>
            </a:extLst>
          </p:cNvPr>
          <p:cNvSpPr txBox="1"/>
          <p:nvPr/>
        </p:nvSpPr>
        <p:spPr>
          <a:xfrm>
            <a:off x="1043214" y="4847771"/>
            <a:ext cx="10105571" cy="1015663"/>
          </a:xfrm>
          <a:prstGeom prst="rect">
            <a:avLst/>
          </a:prstGeom>
          <a:noFill/>
        </p:spPr>
        <p:txBody>
          <a:bodyPr wrap="square" rtlCol="0">
            <a:spAutoFit/>
          </a:bodyPr>
          <a:lstStyle/>
          <a:p>
            <a:r>
              <a:rPr lang="en-US" sz="2000" dirty="0"/>
              <a:t>From this point, all facilities reporting to GADNR will go through the opt in process to be in the demo.  Facilities not reporting to GADNR will start their reports.  Aside from the live demo, please consult the User Guide for additional information.</a:t>
            </a:r>
          </a:p>
        </p:txBody>
      </p:sp>
    </p:spTree>
    <p:extLst>
      <p:ext uri="{BB962C8B-B14F-4D97-AF65-F5344CB8AC3E}">
        <p14:creationId xmlns:p14="http://schemas.microsoft.com/office/powerpoint/2010/main" val="364064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1B3-649E-413C-9E11-70C08AB16AF3}"/>
              </a:ext>
            </a:extLst>
          </p:cNvPr>
          <p:cNvSpPr>
            <a:spLocks noGrp="1"/>
          </p:cNvSpPr>
          <p:nvPr>
            <p:ph type="title"/>
          </p:nvPr>
        </p:nvSpPr>
        <p:spPr/>
        <p:txBody>
          <a:bodyPr/>
          <a:lstStyle/>
          <a:p>
            <a:pPr algn="ctr"/>
            <a:r>
              <a:rPr lang="en-US" b="1" dirty="0"/>
              <a:t>Questions so Far?</a:t>
            </a:r>
          </a:p>
        </p:txBody>
      </p:sp>
      <p:sp>
        <p:nvSpPr>
          <p:cNvPr id="3" name="Content Placeholder 2">
            <a:extLst>
              <a:ext uri="{FF2B5EF4-FFF2-40B4-BE49-F238E27FC236}">
                <a16:creationId xmlns:a16="http://schemas.microsoft.com/office/drawing/2014/main" id="{EFC1CB40-C243-472D-BE37-B84B446127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394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r>
              <a:rPr lang="en-US" dirty="0"/>
              <a:t>Familiarize you with CAERS features but not exhaustive</a:t>
            </a:r>
          </a:p>
          <a:p>
            <a:r>
              <a:rPr lang="en-US" dirty="0"/>
              <a:t>Detailed trainings on specific aspects of CAERS are forthcoming</a:t>
            </a:r>
          </a:p>
          <a:p>
            <a:r>
              <a:rPr lang="en-US" dirty="0"/>
              <a:t>Go to the User Guide for more information (will be updated for March release)</a:t>
            </a:r>
          </a:p>
        </p:txBody>
      </p:sp>
    </p:spTree>
    <p:extLst>
      <p:ext uri="{BB962C8B-B14F-4D97-AF65-F5344CB8AC3E}">
        <p14:creationId xmlns:p14="http://schemas.microsoft.com/office/powerpoint/2010/main" val="390695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pPr lvl="0"/>
            <a:r>
              <a:rPr lang="en-US" b="1" dirty="0"/>
              <a:t>Three options for data entry:</a:t>
            </a:r>
          </a:p>
          <a:p>
            <a:pPr lvl="1"/>
            <a:r>
              <a:rPr lang="en-US" b="1" dirty="0"/>
              <a:t>User interface</a:t>
            </a:r>
            <a:endParaRPr lang="en-US" dirty="0"/>
          </a:p>
        </p:txBody>
      </p:sp>
    </p:spTree>
    <p:extLst>
      <p:ext uri="{BB962C8B-B14F-4D97-AF65-F5344CB8AC3E}">
        <p14:creationId xmlns:p14="http://schemas.microsoft.com/office/powerpoint/2010/main" val="77618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al of the U.S. Environmental Protection Agency">
            <a:extLst>
              <a:ext uri="{FF2B5EF4-FFF2-40B4-BE49-F238E27FC236}">
                <a16:creationId xmlns:a16="http://schemas.microsoft.com/office/drawing/2014/main" id="{8F53D04B-E807-40BD-B95C-F57E5FED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869085"/>
            <a:ext cx="11233150" cy="4205144"/>
          </a:xfrm>
        </p:spPr>
        <p:txBody>
          <a:bodyPr>
            <a:noAutofit/>
          </a:bodyPr>
          <a:lstStyle/>
          <a:p>
            <a:r>
              <a:rPr lang="en-US" sz="4800" b="1" dirty="0"/>
              <a:t>Combined Air Emissions Reporting System (CAERS)</a:t>
            </a:r>
            <a:br>
              <a:rPr lang="en-US" sz="4800" b="1" dirty="0"/>
            </a:br>
            <a:r>
              <a:rPr lang="en-US" sz="5400" b="1" dirty="0"/>
              <a:t>Welcome to CAERS</a:t>
            </a:r>
            <a:br>
              <a:rPr lang="en-US" sz="4800" b="1" dirty="0"/>
            </a:br>
            <a:r>
              <a:rPr lang="en-US" sz="4800" dirty="0"/>
              <a:t>for  </a:t>
            </a:r>
            <a:br>
              <a:rPr lang="en-US" sz="4800" dirty="0"/>
            </a:br>
            <a:r>
              <a:rPr lang="en-US" sz="4800" dirty="0"/>
              <a:t>Preparers and Certifiers</a:t>
            </a:r>
            <a:br>
              <a:rPr lang="en-US" sz="4800" dirty="0"/>
            </a:br>
            <a:r>
              <a:rPr lang="en-US" sz="3200" dirty="0"/>
              <a:t>03/23/2022</a:t>
            </a:r>
          </a:p>
        </p:txBody>
      </p:sp>
    </p:spTree>
    <p:extLst>
      <p:ext uri="{BB962C8B-B14F-4D97-AF65-F5344CB8AC3E}">
        <p14:creationId xmlns:p14="http://schemas.microsoft.com/office/powerpoint/2010/main" val="136695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017-12E7-4BA7-B011-BBDF559876FD}"/>
              </a:ext>
            </a:extLst>
          </p:cNvPr>
          <p:cNvSpPr>
            <a:spLocks noGrp="1"/>
          </p:cNvSpPr>
          <p:nvPr>
            <p:ph type="title"/>
          </p:nvPr>
        </p:nvSpPr>
        <p:spPr>
          <a:xfrm>
            <a:off x="961710" y="111655"/>
            <a:ext cx="10268579" cy="884255"/>
          </a:xfrm>
        </p:spPr>
        <p:txBody>
          <a:bodyPr vert="horz" lIns="91440" tIns="45720" rIns="91440" bIns="45720" rtlCol="0" anchor="b">
            <a:normAutofit/>
          </a:bodyPr>
          <a:lstStyle/>
          <a:p>
            <a:r>
              <a:rPr lang="en-US" b="1" dirty="0"/>
              <a:t>CAERS Main Report Page</a:t>
            </a:r>
          </a:p>
        </p:txBody>
      </p:sp>
      <p:pic>
        <p:nvPicPr>
          <p:cNvPr id="24" name="Picture 23" descr="A screen showing the main Report Summary page for a given facility.">
            <a:extLst>
              <a:ext uri="{FF2B5EF4-FFF2-40B4-BE49-F238E27FC236}">
                <a16:creationId xmlns:a16="http://schemas.microsoft.com/office/drawing/2014/main" id="{4694C77A-CA1F-4EB9-BAA2-26579634DD62}"/>
              </a:ext>
            </a:extLst>
          </p:cNvPr>
          <p:cNvPicPr>
            <a:picLocks noChangeAspect="1"/>
          </p:cNvPicPr>
          <p:nvPr/>
        </p:nvPicPr>
        <p:blipFill rotWithShape="1">
          <a:blip r:embed="rId3">
            <a:extLst>
              <a:ext uri="{28A0092B-C50C-407E-A947-70E740481C1C}">
                <a14:useLocalDpi xmlns:a14="http://schemas.microsoft.com/office/drawing/2010/main" val="0"/>
              </a:ext>
            </a:extLst>
          </a:blip>
          <a:srcRect t="5915"/>
          <a:stretch/>
        </p:blipFill>
        <p:spPr>
          <a:xfrm>
            <a:off x="0" y="1067560"/>
            <a:ext cx="12192000" cy="5425717"/>
          </a:xfrm>
          <a:prstGeom prst="rect">
            <a:avLst/>
          </a:prstGeom>
        </p:spPr>
      </p:pic>
      <p:cxnSp>
        <p:nvCxnSpPr>
          <p:cNvPr id="6" name="Straight Arrow Connector 5" descr="An arrow pointing to the top left-hand side of the screen where breadcrumbs help the user go back to a previous screen.">
            <a:extLst>
              <a:ext uri="{FF2B5EF4-FFF2-40B4-BE49-F238E27FC236}">
                <a16:creationId xmlns:a16="http://schemas.microsoft.com/office/drawing/2014/main" id="{16EE4F01-DE0C-45F6-BF2D-54719F926250}"/>
              </a:ext>
            </a:extLst>
          </p:cNvPr>
          <p:cNvCxnSpPr/>
          <p:nvPr/>
        </p:nvCxnSpPr>
        <p:spPr>
          <a:xfrm flipH="1">
            <a:off x="4010967" y="1431924"/>
            <a:ext cx="14536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An arrow pointing to the top center of the screen, underneath the breadcrumbs level, where the user can see in which step of the reporting process their report is currently located. ">
            <a:extLst>
              <a:ext uri="{FF2B5EF4-FFF2-40B4-BE49-F238E27FC236}">
                <a16:creationId xmlns:a16="http://schemas.microsoft.com/office/drawing/2014/main" id="{9BE5722B-FBDF-427E-82E4-9816274F443A}"/>
              </a:ext>
            </a:extLst>
          </p:cNvPr>
          <p:cNvCxnSpPr>
            <a:cxnSpLocks/>
          </p:cNvCxnSpPr>
          <p:nvPr/>
        </p:nvCxnSpPr>
        <p:spPr>
          <a:xfrm>
            <a:off x="5787850" y="1431924"/>
            <a:ext cx="0" cy="418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n arrow pointing to the left-hand side of the screen where the menu for different data entry screens is shown.">
            <a:extLst>
              <a:ext uri="{FF2B5EF4-FFF2-40B4-BE49-F238E27FC236}">
                <a16:creationId xmlns:a16="http://schemas.microsoft.com/office/drawing/2014/main" id="{8D58327B-A1F4-47DA-9393-C5DBDE23ABE9}"/>
              </a:ext>
            </a:extLst>
          </p:cNvPr>
          <p:cNvCxnSpPr>
            <a:cxnSpLocks/>
          </p:cNvCxnSpPr>
          <p:nvPr/>
        </p:nvCxnSpPr>
        <p:spPr>
          <a:xfrm flipH="1">
            <a:off x="1570892" y="2363036"/>
            <a:ext cx="211017" cy="1266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06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DE8-5D25-4FCD-AB6B-6855D43C3C1C}"/>
              </a:ext>
            </a:extLst>
          </p:cNvPr>
          <p:cNvSpPr>
            <a:spLocks noGrp="1"/>
          </p:cNvSpPr>
          <p:nvPr>
            <p:ph type="title"/>
          </p:nvPr>
        </p:nvSpPr>
        <p:spPr>
          <a:xfrm>
            <a:off x="954592" y="0"/>
            <a:ext cx="10182329" cy="1165609"/>
          </a:xfrm>
        </p:spPr>
        <p:txBody>
          <a:bodyPr vert="horz" lIns="91440" tIns="45720" rIns="91440" bIns="45720" rtlCol="0" anchor="b">
            <a:normAutofit/>
          </a:bodyPr>
          <a:lstStyle/>
          <a:p>
            <a:r>
              <a:rPr lang="en-US" b="1" dirty="0"/>
              <a:t>CAERS Emissions Unit Information Page</a:t>
            </a:r>
          </a:p>
        </p:txBody>
      </p:sp>
      <p:pic>
        <p:nvPicPr>
          <p:cNvPr id="11" name="Picture 10" descr="A screen showing the Emissions Unit Information page in CAERS.">
            <a:extLst>
              <a:ext uri="{FF2B5EF4-FFF2-40B4-BE49-F238E27FC236}">
                <a16:creationId xmlns:a16="http://schemas.microsoft.com/office/drawing/2014/main" id="{814FE1BF-9190-4519-80DB-47D83BF80194}"/>
              </a:ext>
            </a:extLst>
          </p:cNvPr>
          <p:cNvPicPr>
            <a:picLocks noChangeAspect="1"/>
          </p:cNvPicPr>
          <p:nvPr/>
        </p:nvPicPr>
        <p:blipFill rotWithShape="1">
          <a:blip r:embed="rId3">
            <a:extLst>
              <a:ext uri="{28A0092B-C50C-407E-A947-70E740481C1C}">
                <a14:useLocalDpi xmlns:a14="http://schemas.microsoft.com/office/drawing/2010/main" val="0"/>
              </a:ext>
            </a:extLst>
          </a:blip>
          <a:srcRect t="5868"/>
          <a:stretch/>
        </p:blipFill>
        <p:spPr>
          <a:xfrm>
            <a:off x="0" y="1298673"/>
            <a:ext cx="12192000" cy="5422669"/>
          </a:xfrm>
          <a:prstGeom prst="rect">
            <a:avLst/>
          </a:prstGeom>
        </p:spPr>
      </p:pic>
      <p:sp>
        <p:nvSpPr>
          <p:cNvPr id="5" name="Oval 4" descr="A red oval highlighting the Edit button in the Emission Unit Information section on the top right-hand side of the screen">
            <a:extLst>
              <a:ext uri="{FF2B5EF4-FFF2-40B4-BE49-F238E27FC236}">
                <a16:creationId xmlns:a16="http://schemas.microsoft.com/office/drawing/2014/main" id="{C842EE27-D0E6-4F9C-A002-7CE242397B6B}"/>
              </a:ext>
            </a:extLst>
          </p:cNvPr>
          <p:cNvSpPr/>
          <p:nvPr/>
        </p:nvSpPr>
        <p:spPr>
          <a:xfrm>
            <a:off x="11136922" y="2639593"/>
            <a:ext cx="808893"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54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9E018-7D25-4B87-9CF9-F38EDBB213A4}"/>
              </a:ext>
            </a:extLst>
          </p:cNvPr>
          <p:cNvSpPr>
            <a:spLocks noGrp="1"/>
          </p:cNvSpPr>
          <p:nvPr>
            <p:ph type="title"/>
          </p:nvPr>
        </p:nvSpPr>
        <p:spPr>
          <a:xfrm>
            <a:off x="954592" y="0"/>
            <a:ext cx="10298723" cy="1110364"/>
          </a:xfrm>
        </p:spPr>
        <p:txBody>
          <a:bodyPr vert="horz" lIns="91440" tIns="45720" rIns="91440" bIns="45720" rtlCol="0" anchor="b">
            <a:normAutofit/>
          </a:bodyPr>
          <a:lstStyle/>
          <a:p>
            <a:r>
              <a:rPr lang="en-US" b="1" dirty="0"/>
              <a:t>CAERS Emissions Unit Information Edit Page</a:t>
            </a:r>
          </a:p>
        </p:txBody>
      </p:sp>
      <p:pic>
        <p:nvPicPr>
          <p:cNvPr id="11" name="Picture 10" descr="Shows an Emissions Unit Information page in editable format where the user can enter different data fields for the emissions unit.">
            <a:extLst>
              <a:ext uri="{FF2B5EF4-FFF2-40B4-BE49-F238E27FC236}">
                <a16:creationId xmlns:a16="http://schemas.microsoft.com/office/drawing/2014/main" id="{C2FB5F44-27BF-4E14-BA44-FE338166B221}"/>
              </a:ext>
            </a:extLst>
          </p:cNvPr>
          <p:cNvPicPr>
            <a:picLocks noChangeAspect="1"/>
          </p:cNvPicPr>
          <p:nvPr/>
        </p:nvPicPr>
        <p:blipFill rotWithShape="1">
          <a:blip r:embed="rId3">
            <a:extLst>
              <a:ext uri="{28A0092B-C50C-407E-A947-70E740481C1C}">
                <a14:useLocalDpi xmlns:a14="http://schemas.microsoft.com/office/drawing/2010/main" val="0"/>
              </a:ext>
            </a:extLst>
          </a:blip>
          <a:srcRect t="5937"/>
          <a:stretch/>
        </p:blipFill>
        <p:spPr>
          <a:xfrm>
            <a:off x="0" y="1248432"/>
            <a:ext cx="12192000" cy="5427159"/>
          </a:xfrm>
          <a:prstGeom prst="rect">
            <a:avLst/>
          </a:prstGeom>
        </p:spPr>
      </p:pic>
      <p:sp>
        <p:nvSpPr>
          <p:cNvPr id="5" name="Oval 4" descr="A red oval highlighting the Save button at the bottom right-hand side of the screen.  Next to it is a Cancel button.">
            <a:extLst>
              <a:ext uri="{FF2B5EF4-FFF2-40B4-BE49-F238E27FC236}">
                <a16:creationId xmlns:a16="http://schemas.microsoft.com/office/drawing/2014/main" id="{09D42CEA-8019-43D0-982A-A44B91D489B5}"/>
              </a:ext>
            </a:extLst>
          </p:cNvPr>
          <p:cNvSpPr/>
          <p:nvPr/>
        </p:nvSpPr>
        <p:spPr>
          <a:xfrm>
            <a:off x="11010898" y="5183500"/>
            <a:ext cx="808893"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8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41BA-65B8-4A2F-A79B-F6C9EC88D39A}"/>
              </a:ext>
            </a:extLst>
          </p:cNvPr>
          <p:cNvSpPr>
            <a:spLocks noGrp="1"/>
          </p:cNvSpPr>
          <p:nvPr>
            <p:ph type="title"/>
          </p:nvPr>
        </p:nvSpPr>
        <p:spPr>
          <a:xfrm>
            <a:off x="908538" y="0"/>
            <a:ext cx="10515600" cy="1049642"/>
          </a:xfrm>
        </p:spPr>
        <p:txBody>
          <a:bodyPr vert="horz" lIns="91440" tIns="45720" rIns="91440" bIns="45720" rtlCol="0" anchor="b">
            <a:normAutofit/>
          </a:bodyPr>
          <a:lstStyle/>
          <a:p>
            <a:r>
              <a:rPr lang="en-US" b="1" dirty="0"/>
              <a:t>CAERS Drop Down Menu Example</a:t>
            </a:r>
          </a:p>
        </p:txBody>
      </p:sp>
      <p:pic>
        <p:nvPicPr>
          <p:cNvPr id="8" name="Content Placeholder 7" descr="A screen showing an example of the use of a drop down menu where the Unit Type Code can be selected from the list instead of typed in.">
            <a:extLst>
              <a:ext uri="{FF2B5EF4-FFF2-40B4-BE49-F238E27FC236}">
                <a16:creationId xmlns:a16="http://schemas.microsoft.com/office/drawing/2014/main" id="{300F9518-52FA-4765-B983-58099A90AD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4849"/>
          <a:stretch/>
        </p:blipFill>
        <p:spPr>
          <a:xfrm>
            <a:off x="1086895" y="1112052"/>
            <a:ext cx="10158886" cy="5359087"/>
          </a:xfrm>
        </p:spPr>
      </p:pic>
    </p:spTree>
    <p:extLst>
      <p:ext uri="{BB962C8B-B14F-4D97-AF65-F5344CB8AC3E}">
        <p14:creationId xmlns:p14="http://schemas.microsoft.com/office/powerpoint/2010/main" val="796707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CF66-80A6-43D5-80CB-CCEF2E1A924B}"/>
              </a:ext>
            </a:extLst>
          </p:cNvPr>
          <p:cNvSpPr>
            <a:spLocks noGrp="1"/>
          </p:cNvSpPr>
          <p:nvPr>
            <p:ph type="title"/>
          </p:nvPr>
        </p:nvSpPr>
        <p:spPr>
          <a:xfrm>
            <a:off x="944545" y="-252356"/>
            <a:ext cx="10519787" cy="1325563"/>
          </a:xfrm>
        </p:spPr>
        <p:txBody>
          <a:bodyPr vert="horz" lIns="91440" tIns="45720" rIns="91440" bIns="45720" rtlCol="0" anchor="b">
            <a:normAutofit/>
          </a:bodyPr>
          <a:lstStyle/>
          <a:p>
            <a:r>
              <a:rPr lang="en-US" b="1" dirty="0"/>
              <a:t>CAERS On-screen Quality Assurance Checks</a:t>
            </a:r>
          </a:p>
        </p:txBody>
      </p:sp>
      <p:pic>
        <p:nvPicPr>
          <p:cNvPr id="11" name="Picture 10" descr="A continuation of the Emission Unit Information screen where a Quality Assurance check has appeared in red explaining that the Unit Status Year is missing for the Unit Status.">
            <a:extLst>
              <a:ext uri="{FF2B5EF4-FFF2-40B4-BE49-F238E27FC236}">
                <a16:creationId xmlns:a16="http://schemas.microsoft.com/office/drawing/2014/main" id="{CF8AFE57-8C88-4C38-85E3-2FC44407B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3207"/>
            <a:ext cx="12192000" cy="5784793"/>
          </a:xfrm>
          <a:prstGeom prst="rect">
            <a:avLst/>
          </a:prstGeom>
        </p:spPr>
      </p:pic>
    </p:spTree>
    <p:extLst>
      <p:ext uri="{BB962C8B-B14F-4D97-AF65-F5344CB8AC3E}">
        <p14:creationId xmlns:p14="http://schemas.microsoft.com/office/powerpoint/2010/main" val="2808315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90FA-3AF9-4D35-9C64-0EA040E74486}"/>
              </a:ext>
            </a:extLst>
          </p:cNvPr>
          <p:cNvSpPr>
            <a:spLocks noGrp="1"/>
          </p:cNvSpPr>
          <p:nvPr>
            <p:ph type="title"/>
          </p:nvPr>
        </p:nvSpPr>
        <p:spPr>
          <a:xfrm>
            <a:off x="954592" y="0"/>
            <a:ext cx="10238433" cy="1085222"/>
          </a:xfrm>
        </p:spPr>
        <p:txBody>
          <a:bodyPr vert="horz" lIns="91440" tIns="45720" rIns="91440" bIns="45720" rtlCol="0" anchor="b">
            <a:normAutofit/>
          </a:bodyPr>
          <a:lstStyle/>
          <a:p>
            <a:r>
              <a:rPr lang="en-US" b="1" dirty="0"/>
              <a:t>CAERS Search Pop-Up Window</a:t>
            </a:r>
          </a:p>
        </p:txBody>
      </p:sp>
      <p:pic>
        <p:nvPicPr>
          <p:cNvPr id="7" name="Picture 6" descr="An example of a pop-up or modal window where the user can search and select a Source Classification Code.">
            <a:extLst>
              <a:ext uri="{FF2B5EF4-FFF2-40B4-BE49-F238E27FC236}">
                <a16:creationId xmlns:a16="http://schemas.microsoft.com/office/drawing/2014/main" id="{59B4BD73-19C3-4073-B322-78CCA8CCB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6832"/>
            <a:ext cx="12192000" cy="5409170"/>
          </a:xfrm>
          <a:prstGeom prst="rect">
            <a:avLst/>
          </a:prstGeom>
        </p:spPr>
      </p:pic>
    </p:spTree>
    <p:extLst>
      <p:ext uri="{BB962C8B-B14F-4D97-AF65-F5344CB8AC3E}">
        <p14:creationId xmlns:p14="http://schemas.microsoft.com/office/powerpoint/2010/main" val="2230498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a:xfrm>
            <a:off x="838200" y="1825625"/>
            <a:ext cx="10515600" cy="1603375"/>
          </a:xfrm>
        </p:spPr>
        <p:txBody>
          <a:bodyPr>
            <a:normAutofit/>
          </a:bodyPr>
          <a:lstStyle/>
          <a:p>
            <a:pPr lvl="0"/>
            <a:r>
              <a:rPr lang="en-US" b="1" dirty="0"/>
              <a:t>Three options for data entry:</a:t>
            </a:r>
          </a:p>
          <a:p>
            <a:pPr lvl="1"/>
            <a:r>
              <a:rPr lang="en-US" dirty="0"/>
              <a:t>User interface </a:t>
            </a:r>
          </a:p>
        </p:txBody>
      </p:sp>
      <p:sp>
        <p:nvSpPr>
          <p:cNvPr id="4" name="Content Placeholder 2">
            <a:extLst>
              <a:ext uri="{FF2B5EF4-FFF2-40B4-BE49-F238E27FC236}">
                <a16:creationId xmlns:a16="http://schemas.microsoft.com/office/drawing/2014/main" id="{60711CE5-4201-44C3-9E8D-1094BC2BA90C}"/>
              </a:ext>
            </a:extLst>
          </p:cNvPr>
          <p:cNvSpPr txBox="1">
            <a:spLocks/>
          </p:cNvSpPr>
          <p:nvPr/>
        </p:nvSpPr>
        <p:spPr>
          <a:xfrm>
            <a:off x="838200" y="2687782"/>
            <a:ext cx="10515600" cy="463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t>Bulk entry</a:t>
            </a:r>
            <a:endParaRPr lang="en-US" dirty="0"/>
          </a:p>
        </p:txBody>
      </p:sp>
    </p:spTree>
    <p:extLst>
      <p:ext uri="{BB962C8B-B14F-4D97-AF65-F5344CB8AC3E}">
        <p14:creationId xmlns:p14="http://schemas.microsoft.com/office/powerpoint/2010/main" val="2411980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D9D-7532-4B17-B56C-77332A53198B}"/>
              </a:ext>
            </a:extLst>
          </p:cNvPr>
          <p:cNvSpPr>
            <a:spLocks noGrp="1"/>
          </p:cNvSpPr>
          <p:nvPr>
            <p:ph type="title"/>
          </p:nvPr>
        </p:nvSpPr>
        <p:spPr>
          <a:xfrm>
            <a:off x="838200" y="90435"/>
            <a:ext cx="10515600" cy="894303"/>
          </a:xfrm>
        </p:spPr>
        <p:txBody>
          <a:bodyPr vert="horz" lIns="91440" tIns="45720" rIns="91440" bIns="45720" rtlCol="0" anchor="b">
            <a:normAutofit/>
          </a:bodyPr>
          <a:lstStyle/>
          <a:p>
            <a:r>
              <a:rPr lang="en-US" b="1" dirty="0"/>
              <a:t>CAERS Throughput Bulk Entry </a:t>
            </a:r>
          </a:p>
        </p:txBody>
      </p:sp>
      <p:pic>
        <p:nvPicPr>
          <p:cNvPr id="10" name="Picture 9" descr="A Data Bulk Entry screen, in the Process Information tab, where the throughput value can be entered in the throughput value column, for each process and pollutant.">
            <a:extLst>
              <a:ext uri="{FF2B5EF4-FFF2-40B4-BE49-F238E27FC236}">
                <a16:creationId xmlns:a16="http://schemas.microsoft.com/office/drawing/2014/main" id="{D5CE6BB6-133D-4D7A-8B3C-072A6784B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616"/>
            <a:ext cx="12192000" cy="5760384"/>
          </a:xfrm>
          <a:prstGeom prst="rect">
            <a:avLst/>
          </a:prstGeom>
        </p:spPr>
      </p:pic>
      <p:cxnSp>
        <p:nvCxnSpPr>
          <p:cNvPr id="5" name="Straight Arrow Connector 4" descr="An arrow highlights one of the data entry boxes.">
            <a:extLst>
              <a:ext uri="{FF2B5EF4-FFF2-40B4-BE49-F238E27FC236}">
                <a16:creationId xmlns:a16="http://schemas.microsoft.com/office/drawing/2014/main" id="{E178850B-05FF-4BAB-B69D-6D3F841AE55D}"/>
              </a:ext>
            </a:extLst>
          </p:cNvPr>
          <p:cNvCxnSpPr>
            <a:cxnSpLocks/>
          </p:cNvCxnSpPr>
          <p:nvPr/>
        </p:nvCxnSpPr>
        <p:spPr>
          <a:xfrm flipH="1">
            <a:off x="6389077" y="2459670"/>
            <a:ext cx="808892" cy="785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65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73D-23F1-46DD-94E6-88E87FD37F78}"/>
              </a:ext>
            </a:extLst>
          </p:cNvPr>
          <p:cNvSpPr>
            <a:spLocks noGrp="1"/>
          </p:cNvSpPr>
          <p:nvPr>
            <p:ph type="title"/>
          </p:nvPr>
        </p:nvSpPr>
        <p:spPr>
          <a:xfrm>
            <a:off x="838200" y="0"/>
            <a:ext cx="10515600" cy="953083"/>
          </a:xfrm>
        </p:spPr>
        <p:txBody>
          <a:bodyPr vert="horz" lIns="91440" tIns="45720" rIns="91440" bIns="45720" rtlCol="0" anchor="b">
            <a:normAutofit/>
          </a:bodyPr>
          <a:lstStyle/>
          <a:p>
            <a:r>
              <a:rPr lang="en-US" b="1" dirty="0"/>
              <a:t>CAERS Total Emissions Bulk Entry</a:t>
            </a:r>
          </a:p>
        </p:txBody>
      </p:sp>
      <p:pic>
        <p:nvPicPr>
          <p:cNvPr id="11" name="Content Placeholder 10" descr="A Data Bulk Entry screen, in the Emission Information tab, where the total emissions value can be entered in he total emissions column for each process and pollutant.">
            <a:extLst>
              <a:ext uri="{FF2B5EF4-FFF2-40B4-BE49-F238E27FC236}">
                <a16:creationId xmlns:a16="http://schemas.microsoft.com/office/drawing/2014/main" id="{809B8AF1-A1CF-4D1D-9641-5901EDD8C7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63131"/>
            <a:ext cx="12192000" cy="5775800"/>
          </a:xfrm>
        </p:spPr>
      </p:pic>
      <p:cxnSp>
        <p:nvCxnSpPr>
          <p:cNvPr id="5" name="Straight Arrow Connector 4" descr="An arrow pointing at one of the data entry boxes.">
            <a:extLst>
              <a:ext uri="{FF2B5EF4-FFF2-40B4-BE49-F238E27FC236}">
                <a16:creationId xmlns:a16="http://schemas.microsoft.com/office/drawing/2014/main" id="{3E33012E-7F1A-4183-9619-2F0FDB888BCF}"/>
              </a:ext>
            </a:extLst>
          </p:cNvPr>
          <p:cNvCxnSpPr>
            <a:cxnSpLocks/>
          </p:cNvCxnSpPr>
          <p:nvPr/>
        </p:nvCxnSpPr>
        <p:spPr>
          <a:xfrm flipH="1">
            <a:off x="8440615" y="1770185"/>
            <a:ext cx="1031631"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9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p:txBody>
          <a:bodyPr>
            <a:normAutofit/>
          </a:bodyPr>
          <a:lstStyle/>
          <a:p>
            <a:pPr lvl="0"/>
            <a:r>
              <a:rPr lang="en-US" b="1" dirty="0"/>
              <a:t>Three options for data entry:</a:t>
            </a:r>
          </a:p>
          <a:p>
            <a:pPr lvl="1"/>
            <a:r>
              <a:rPr lang="en-US" dirty="0"/>
              <a:t>User interface </a:t>
            </a:r>
          </a:p>
          <a:p>
            <a:pPr lvl="1"/>
            <a:r>
              <a:rPr lang="en-US" dirty="0"/>
              <a:t>Bulk entry </a:t>
            </a:r>
          </a:p>
          <a:p>
            <a:pPr lvl="1"/>
            <a:r>
              <a:rPr lang="en-US" b="1" dirty="0"/>
              <a:t>Bulk upload</a:t>
            </a:r>
            <a:r>
              <a:rPr lang="en-US" dirty="0"/>
              <a:t> </a:t>
            </a:r>
          </a:p>
        </p:txBody>
      </p:sp>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4" name="Content Placeholder 2">
            <a:extLst>
              <a:ext uri="{FF2B5EF4-FFF2-40B4-BE49-F238E27FC236}">
                <a16:creationId xmlns:a16="http://schemas.microsoft.com/office/drawing/2014/main" id="{29E3C969-BD66-44CE-9D62-7A447D825BBA}"/>
              </a:ext>
            </a:extLst>
          </p:cNvPr>
          <p:cNvSpPr txBox="1">
            <a:spLocks/>
          </p:cNvSpPr>
          <p:nvPr/>
        </p:nvSpPr>
        <p:spPr>
          <a:xfrm>
            <a:off x="838200" y="3061855"/>
            <a:ext cx="10515600" cy="3115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2"/>
            <a:r>
              <a:rPr lang="en-US" b="1" dirty="0"/>
              <a:t>Via preformatted </a:t>
            </a:r>
          </a:p>
          <a:p>
            <a:pPr lvl="2"/>
            <a:r>
              <a:rPr lang="en-US" b="1" dirty="0"/>
              <a:t>Via JSON upload (email </a:t>
            </a:r>
            <a:r>
              <a:rPr lang="en-US" b="1" dirty="0">
                <a:hlinkClick r:id="rId3"/>
              </a:rPr>
              <a:t>caer@epa.gov</a:t>
            </a:r>
            <a:r>
              <a:rPr lang="en-US" b="1" dirty="0"/>
              <a:t> with questions)</a:t>
            </a:r>
            <a:endParaRPr lang="en-US" dirty="0"/>
          </a:p>
        </p:txBody>
      </p:sp>
    </p:spTree>
    <p:extLst>
      <p:ext uri="{BB962C8B-B14F-4D97-AF65-F5344CB8AC3E}">
        <p14:creationId xmlns:p14="http://schemas.microsoft.com/office/powerpoint/2010/main" val="45711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What is CAERS?</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p:txBody>
          <a:bodyPr>
            <a:normAutofit fontScale="85000" lnSpcReduction="20000"/>
          </a:bodyPr>
          <a:lstStyle/>
          <a:p>
            <a:pPr marL="0" indent="0">
              <a:buNone/>
            </a:pPr>
            <a:r>
              <a:rPr lang="en-US" dirty="0"/>
              <a:t>Combined Air Emissions Reporting System (CAERS): an application that allows industry from subscribed State, Local, or Tribal authorities (or SLTs) to report their air emissions so you can:</a:t>
            </a:r>
          </a:p>
          <a:p>
            <a:pPr marL="0" indent="0">
              <a:buNone/>
            </a:pPr>
            <a:endParaRPr lang="en-US" dirty="0"/>
          </a:p>
          <a:p>
            <a:pPr defTabSz="579438"/>
            <a:r>
              <a:rPr lang="en-US" dirty="0"/>
              <a:t>Meet SLT-specific air emissions reporting requirements </a:t>
            </a:r>
          </a:p>
          <a:p>
            <a:pPr defTabSz="579438"/>
            <a:r>
              <a:rPr lang="en-US" dirty="0"/>
              <a:t>Report annually or triennially to Air Emissions Reporting Rule (AERR per 40 Code of Federal Regulations or CFR, Part 51) via your SLT.</a:t>
            </a:r>
          </a:p>
          <a:p>
            <a:pPr defTabSz="579438"/>
            <a:r>
              <a:rPr lang="en-US" dirty="0"/>
              <a:t>Optionally, get a head start on Toxics Release Inventory (TRI) air toxics emissions (per 40 CFR, Part 372), to be finished in TRI-MEweb</a:t>
            </a:r>
          </a:p>
          <a:p>
            <a:pPr marL="0" indent="0">
              <a:buNone/>
            </a:pPr>
            <a:endParaRPr lang="en-US" dirty="0"/>
          </a:p>
          <a:p>
            <a:pPr marL="0" indent="0">
              <a:buNone/>
            </a:pPr>
            <a:r>
              <a:rPr lang="en-US" dirty="0"/>
              <a:t>You should check with your SLT to determine if you meet the criteria. Facilities reporting to Georgia Department of Natural Resources (GADNR) will follow the additional opt-in process in CAERS.  </a:t>
            </a:r>
          </a:p>
        </p:txBody>
      </p:sp>
    </p:spTree>
    <p:extLst>
      <p:ext uri="{BB962C8B-B14F-4D97-AF65-F5344CB8AC3E}">
        <p14:creationId xmlns:p14="http://schemas.microsoft.com/office/powerpoint/2010/main" val="38866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wing an example bulk upload template in excel where the Reporting Period tab is open, and the data fields to enter are in columns (such as Process ID, Reporting Period type and Throughput Value.">
            <a:extLst>
              <a:ext uri="{FF2B5EF4-FFF2-40B4-BE49-F238E27FC236}">
                <a16:creationId xmlns:a16="http://schemas.microsoft.com/office/drawing/2014/main" id="{7C49C322-251C-4DE3-9F3C-166B30C02E4B}"/>
              </a:ext>
            </a:extLst>
          </p:cNvPr>
          <p:cNvPicPr>
            <a:picLocks noChangeAspect="1"/>
          </p:cNvPicPr>
          <p:nvPr/>
        </p:nvPicPr>
        <p:blipFill>
          <a:blip r:embed="rId3"/>
          <a:stretch>
            <a:fillRect/>
          </a:stretch>
        </p:blipFill>
        <p:spPr>
          <a:xfrm>
            <a:off x="0" y="129099"/>
            <a:ext cx="12192000" cy="6599802"/>
          </a:xfrm>
          <a:prstGeom prst="rect">
            <a:avLst/>
          </a:prstGeom>
        </p:spPr>
      </p:pic>
      <p:sp>
        <p:nvSpPr>
          <p:cNvPr id="5" name="Title 4">
            <a:extLst>
              <a:ext uri="{FF2B5EF4-FFF2-40B4-BE49-F238E27FC236}">
                <a16:creationId xmlns:a16="http://schemas.microsoft.com/office/drawing/2014/main" id="{CBB8BA2A-8EDB-405A-B58F-9179311D99CC}"/>
              </a:ext>
            </a:extLst>
          </p:cNvPr>
          <p:cNvSpPr>
            <a:spLocks noGrp="1"/>
          </p:cNvSpPr>
          <p:nvPr>
            <p:ph type="title"/>
          </p:nvPr>
        </p:nvSpPr>
        <p:spPr>
          <a:xfrm>
            <a:off x="1873182" y="231112"/>
            <a:ext cx="8677588" cy="872267"/>
          </a:xfrm>
          <a:solidFill>
            <a:schemeClr val="bg1"/>
          </a:solidFill>
        </p:spPr>
        <p:txBody>
          <a:bodyPr vert="horz" lIns="91440" tIns="45720" rIns="91440" bIns="45720" rtlCol="0" anchor="b">
            <a:normAutofit/>
          </a:bodyPr>
          <a:lstStyle/>
          <a:p>
            <a:r>
              <a:rPr lang="en-US" b="1" dirty="0"/>
              <a:t>Bulk Upload Excel Template Example </a:t>
            </a:r>
          </a:p>
        </p:txBody>
      </p:sp>
    </p:spTree>
    <p:extLst>
      <p:ext uri="{BB962C8B-B14F-4D97-AF65-F5344CB8AC3E}">
        <p14:creationId xmlns:p14="http://schemas.microsoft.com/office/powerpoint/2010/main" val="2958439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example of the bulk upload excel file where the Control Pollutants tab is open and the drop down menu for Pollutant Name is open. ">
            <a:extLst>
              <a:ext uri="{FF2B5EF4-FFF2-40B4-BE49-F238E27FC236}">
                <a16:creationId xmlns:a16="http://schemas.microsoft.com/office/drawing/2014/main" id="{E8E674EB-49D5-4AF9-8EDC-DE2575802C2B}"/>
              </a:ext>
            </a:extLst>
          </p:cNvPr>
          <p:cNvPicPr>
            <a:picLocks noChangeAspect="1"/>
          </p:cNvPicPr>
          <p:nvPr/>
        </p:nvPicPr>
        <p:blipFill>
          <a:blip r:embed="rId3"/>
          <a:stretch>
            <a:fillRect/>
          </a:stretch>
        </p:blipFill>
        <p:spPr>
          <a:xfrm>
            <a:off x="0" y="129099"/>
            <a:ext cx="12192000" cy="6599802"/>
          </a:xfrm>
          <a:prstGeom prst="rect">
            <a:avLst/>
          </a:prstGeom>
        </p:spPr>
      </p:pic>
      <p:sp>
        <p:nvSpPr>
          <p:cNvPr id="5" name="Title 4">
            <a:extLst>
              <a:ext uri="{FF2B5EF4-FFF2-40B4-BE49-F238E27FC236}">
                <a16:creationId xmlns:a16="http://schemas.microsoft.com/office/drawing/2014/main" id="{73F5DFF5-F053-48AC-879B-96FA98D4747F}"/>
              </a:ext>
            </a:extLst>
          </p:cNvPr>
          <p:cNvSpPr>
            <a:spLocks noGrp="1"/>
          </p:cNvSpPr>
          <p:nvPr>
            <p:ph type="title"/>
          </p:nvPr>
        </p:nvSpPr>
        <p:spPr>
          <a:xfrm>
            <a:off x="5828046" y="1045848"/>
            <a:ext cx="5881634" cy="1473319"/>
          </a:xfrm>
          <a:solidFill>
            <a:schemeClr val="bg1">
              <a:lumMod val="95000"/>
            </a:schemeClr>
          </a:solidFill>
        </p:spPr>
        <p:txBody>
          <a:bodyPr vert="horz" lIns="91440" tIns="45720" rIns="91440" bIns="45720" rtlCol="0" anchor="b">
            <a:normAutofit fontScale="90000"/>
          </a:bodyPr>
          <a:lstStyle/>
          <a:p>
            <a:r>
              <a:rPr lang="en-US" b="1" dirty="0"/>
              <a:t>Bulk Upload Excel Template Example Continued</a:t>
            </a:r>
          </a:p>
        </p:txBody>
      </p:sp>
    </p:spTree>
    <p:extLst>
      <p:ext uri="{BB962C8B-B14F-4D97-AF65-F5344CB8AC3E}">
        <p14:creationId xmlns:p14="http://schemas.microsoft.com/office/powerpoint/2010/main" val="2342608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4" name="Content Placeholder 2">
            <a:extLst>
              <a:ext uri="{FF2B5EF4-FFF2-40B4-BE49-F238E27FC236}">
                <a16:creationId xmlns:a16="http://schemas.microsoft.com/office/drawing/2014/main" id="{5BA941C5-29B2-43C7-8F45-AFB75262CF02}"/>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endParaRPr lang="en-US" b="1" dirty="0"/>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341417"/>
            <a:ext cx="10515600" cy="775855"/>
          </a:xfrm>
        </p:spPr>
        <p:txBody>
          <a:bodyPr/>
          <a:lstStyle/>
          <a:p>
            <a:r>
              <a:rPr lang="en-US" b="1" dirty="0"/>
              <a:t>Previous Year Data</a:t>
            </a:r>
          </a:p>
        </p:txBody>
      </p:sp>
    </p:spTree>
    <p:extLst>
      <p:ext uri="{BB962C8B-B14F-4D97-AF65-F5344CB8AC3E}">
        <p14:creationId xmlns:p14="http://schemas.microsoft.com/office/powerpoint/2010/main" val="1638359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151B-580E-4B18-B899-B95EE55C615A}"/>
              </a:ext>
            </a:extLst>
          </p:cNvPr>
          <p:cNvSpPr>
            <a:spLocks noGrp="1"/>
          </p:cNvSpPr>
          <p:nvPr>
            <p:ph type="title"/>
          </p:nvPr>
        </p:nvSpPr>
        <p:spPr>
          <a:xfrm>
            <a:off x="1195752" y="149181"/>
            <a:ext cx="10409255" cy="803868"/>
          </a:xfrm>
        </p:spPr>
        <p:txBody>
          <a:bodyPr vert="horz" lIns="91440" tIns="45720" rIns="91440" bIns="45720" rtlCol="0" anchor="b">
            <a:normAutofit/>
          </a:bodyPr>
          <a:lstStyle/>
          <a:p>
            <a:r>
              <a:rPr lang="en-US" b="1" dirty="0"/>
              <a:t>CAERS Emissions Reports Page</a:t>
            </a:r>
          </a:p>
        </p:txBody>
      </p:sp>
      <p:pic>
        <p:nvPicPr>
          <p:cNvPr id="6" name="Content Placeholder 5" descr="A screen showing the Emissions Reports available for a facility.  In this example, the facility has reports for inventory year 2018 and 2019.">
            <a:extLst>
              <a:ext uri="{FF2B5EF4-FFF2-40B4-BE49-F238E27FC236}">
                <a16:creationId xmlns:a16="http://schemas.microsoft.com/office/drawing/2014/main" id="{F5458C82-9C15-4416-80CB-59D1C445D7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08755"/>
            <a:ext cx="12202664" cy="5384067"/>
          </a:xfrm>
        </p:spPr>
      </p:pic>
      <p:sp>
        <p:nvSpPr>
          <p:cNvPr id="7" name="Oval 6" descr="A red oval highlighting the Create New Report link next the 2019 Report on the top right-hand side of the screen.">
            <a:extLst>
              <a:ext uri="{FF2B5EF4-FFF2-40B4-BE49-F238E27FC236}">
                <a16:creationId xmlns:a16="http://schemas.microsoft.com/office/drawing/2014/main" id="{EC0F94AC-8D80-43EA-9C87-A1A069099050}"/>
              </a:ext>
            </a:extLst>
          </p:cNvPr>
          <p:cNvSpPr/>
          <p:nvPr/>
        </p:nvSpPr>
        <p:spPr>
          <a:xfrm>
            <a:off x="10688096" y="2224035"/>
            <a:ext cx="1289539" cy="5040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805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p:txBody>
      </p:sp>
      <p:sp>
        <p:nvSpPr>
          <p:cNvPr id="4" name="Content Placeholder 2">
            <a:extLst>
              <a:ext uri="{FF2B5EF4-FFF2-40B4-BE49-F238E27FC236}">
                <a16:creationId xmlns:a16="http://schemas.microsoft.com/office/drawing/2014/main" id="{6EB877DA-8DA4-4280-8286-6579B06D1106}"/>
              </a:ext>
            </a:extLst>
          </p:cNvPr>
          <p:cNvSpPr txBox="1">
            <a:spLocks/>
          </p:cNvSpPr>
          <p:nvPr/>
        </p:nvSpPr>
        <p:spPr>
          <a:xfrm>
            <a:off x="838200" y="2849859"/>
            <a:ext cx="10515600" cy="850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Bulk Download into Pre-formatted Excel Template</a:t>
            </a:r>
          </a:p>
        </p:txBody>
      </p:sp>
    </p:spTree>
    <p:extLst>
      <p:ext uri="{BB962C8B-B14F-4D97-AF65-F5344CB8AC3E}">
        <p14:creationId xmlns:p14="http://schemas.microsoft.com/office/powerpoint/2010/main" val="499123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8EF-81A6-4726-AC18-FBE0D70CEB35}"/>
              </a:ext>
            </a:extLst>
          </p:cNvPr>
          <p:cNvSpPr>
            <a:spLocks noGrp="1"/>
          </p:cNvSpPr>
          <p:nvPr>
            <p:ph type="title"/>
          </p:nvPr>
        </p:nvSpPr>
        <p:spPr>
          <a:xfrm>
            <a:off x="954593" y="250315"/>
            <a:ext cx="10740851" cy="1325563"/>
          </a:xfrm>
        </p:spPr>
        <p:txBody>
          <a:bodyPr vert="horz" lIns="91440" tIns="45720" rIns="91440" bIns="45720" rtlCol="0" anchor="b">
            <a:normAutofit/>
          </a:bodyPr>
          <a:lstStyle/>
          <a:p>
            <a:r>
              <a:rPr lang="en-US" b="1" dirty="0"/>
              <a:t>CAERS Emissions Reports Prepopulated Template Download</a:t>
            </a:r>
          </a:p>
        </p:txBody>
      </p:sp>
      <p:pic>
        <p:nvPicPr>
          <p:cNvPr id="10" name="Picture 9" descr="A screen showing the Emissions Reports available for a facility.  In this example, the facility ahs reports for inventory year 2017 and 2019.">
            <a:extLst>
              <a:ext uri="{FF2B5EF4-FFF2-40B4-BE49-F238E27FC236}">
                <a16:creationId xmlns:a16="http://schemas.microsoft.com/office/drawing/2014/main" id="{9CFCB2A7-B564-4F4A-8C5C-6BD5C5C01709}"/>
              </a:ext>
            </a:extLst>
          </p:cNvPr>
          <p:cNvPicPr>
            <a:picLocks noChangeAspect="1"/>
          </p:cNvPicPr>
          <p:nvPr/>
        </p:nvPicPr>
        <p:blipFill rotWithShape="1">
          <a:blip r:embed="rId3">
            <a:extLst>
              <a:ext uri="{28A0092B-C50C-407E-A947-70E740481C1C}">
                <a14:useLocalDpi xmlns:a14="http://schemas.microsoft.com/office/drawing/2010/main" val="0"/>
              </a:ext>
            </a:extLst>
          </a:blip>
          <a:srcRect t="7162"/>
          <a:stretch/>
        </p:blipFill>
        <p:spPr>
          <a:xfrm>
            <a:off x="0" y="1498508"/>
            <a:ext cx="12192000" cy="5359492"/>
          </a:xfrm>
          <a:prstGeom prst="rect">
            <a:avLst/>
          </a:prstGeom>
        </p:spPr>
      </p:pic>
      <p:sp>
        <p:nvSpPr>
          <p:cNvPr id="5" name="Oval 4" descr="A red oval highlighting the Download as Template link next to the 2019 Report on the top right-hand side of the screen.">
            <a:extLst>
              <a:ext uri="{FF2B5EF4-FFF2-40B4-BE49-F238E27FC236}">
                <a16:creationId xmlns:a16="http://schemas.microsoft.com/office/drawing/2014/main" id="{58EC6C65-3AED-4D32-9283-DE65B2CD9A8C}"/>
              </a:ext>
            </a:extLst>
          </p:cNvPr>
          <p:cNvSpPr/>
          <p:nvPr/>
        </p:nvSpPr>
        <p:spPr>
          <a:xfrm>
            <a:off x="9547609" y="2737758"/>
            <a:ext cx="2039816"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740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4" name="Content Placeholder 2">
            <a:extLst>
              <a:ext uri="{FF2B5EF4-FFF2-40B4-BE49-F238E27FC236}">
                <a16:creationId xmlns:a16="http://schemas.microsoft.com/office/drawing/2014/main" id="{D813BC35-357C-46A9-B53C-9255CD3FFC0A}"/>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r>
              <a:rPr lang="en-US" dirty="0"/>
              <a:t>Previous Year Data</a:t>
            </a:r>
          </a:p>
          <a:p>
            <a:r>
              <a:rPr lang="en-US" dirty="0"/>
              <a:t>Bulk Download into Pre-formatted Excel Template </a:t>
            </a:r>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3429000"/>
            <a:ext cx="9028814" cy="462516"/>
          </a:xfrm>
        </p:spPr>
        <p:txBody>
          <a:bodyPr>
            <a:normAutofit lnSpcReduction="10000"/>
          </a:bodyPr>
          <a:lstStyle/>
          <a:p>
            <a:r>
              <a:rPr lang="en-US" b="1" dirty="0"/>
              <a:t>File Attachments</a:t>
            </a:r>
          </a:p>
        </p:txBody>
      </p:sp>
    </p:spTree>
    <p:extLst>
      <p:ext uri="{BB962C8B-B14F-4D97-AF65-F5344CB8AC3E}">
        <p14:creationId xmlns:p14="http://schemas.microsoft.com/office/powerpoint/2010/main" val="163702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F5E-A30A-44BB-94BE-0B4658C9CF4E}"/>
              </a:ext>
            </a:extLst>
          </p:cNvPr>
          <p:cNvSpPr>
            <a:spLocks noGrp="1"/>
          </p:cNvSpPr>
          <p:nvPr>
            <p:ph type="title"/>
          </p:nvPr>
        </p:nvSpPr>
        <p:spPr>
          <a:xfrm>
            <a:off x="964642" y="251209"/>
            <a:ext cx="10168094" cy="713432"/>
          </a:xfrm>
        </p:spPr>
        <p:txBody>
          <a:bodyPr vert="horz" lIns="91440" tIns="45720" rIns="91440" bIns="45720" rtlCol="0" anchor="b">
            <a:normAutofit/>
          </a:bodyPr>
          <a:lstStyle/>
          <a:p>
            <a:r>
              <a:rPr lang="en-US" b="1" dirty="0"/>
              <a:t>CAERS Document Attachment Page</a:t>
            </a:r>
          </a:p>
        </p:txBody>
      </p:sp>
      <p:pic>
        <p:nvPicPr>
          <p:cNvPr id="9" name="Picture 8" descr="A screen showing the bottom of the Report Summary screen where attachments to the report are listed.">
            <a:extLst>
              <a:ext uri="{FF2B5EF4-FFF2-40B4-BE49-F238E27FC236}">
                <a16:creationId xmlns:a16="http://schemas.microsoft.com/office/drawing/2014/main" id="{565E29D0-521E-49A2-9C9B-52B0805FD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 y="1181636"/>
            <a:ext cx="12039917" cy="5676364"/>
          </a:xfrm>
          <a:prstGeom prst="rect">
            <a:avLst/>
          </a:prstGeom>
        </p:spPr>
      </p:pic>
      <p:sp>
        <p:nvSpPr>
          <p:cNvPr id="7" name="Oval 6" descr="A red oval highlighting the Attach Report Document button in the Preparer/NEI Certifier Attachments section on the bottom right-hand side of the screen.">
            <a:extLst>
              <a:ext uri="{FF2B5EF4-FFF2-40B4-BE49-F238E27FC236}">
                <a16:creationId xmlns:a16="http://schemas.microsoft.com/office/drawing/2014/main" id="{441B2C7B-F0F0-4D97-AE0E-5A0DA89466EA}"/>
              </a:ext>
            </a:extLst>
          </p:cNvPr>
          <p:cNvSpPr/>
          <p:nvPr/>
        </p:nvSpPr>
        <p:spPr>
          <a:xfrm>
            <a:off x="9915971" y="4832768"/>
            <a:ext cx="191763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9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p:txBody>
      </p:sp>
      <p:sp>
        <p:nvSpPr>
          <p:cNvPr id="4" name="Content Placeholder 2">
            <a:extLst>
              <a:ext uri="{FF2B5EF4-FFF2-40B4-BE49-F238E27FC236}">
                <a16:creationId xmlns:a16="http://schemas.microsoft.com/office/drawing/2014/main" id="{027A1D51-D673-4379-9F86-F64E8423572F}"/>
              </a:ext>
            </a:extLst>
          </p:cNvPr>
          <p:cNvSpPr txBox="1">
            <a:spLocks/>
          </p:cNvSpPr>
          <p:nvPr/>
        </p:nvSpPr>
        <p:spPr>
          <a:xfrm>
            <a:off x="838200" y="3870251"/>
            <a:ext cx="10515600" cy="230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History &amp; Log</a:t>
            </a:r>
          </a:p>
        </p:txBody>
      </p:sp>
    </p:spTree>
    <p:extLst>
      <p:ext uri="{BB962C8B-B14F-4D97-AF65-F5344CB8AC3E}">
        <p14:creationId xmlns:p14="http://schemas.microsoft.com/office/powerpoint/2010/main" val="733743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76CB-8599-4D28-92F9-0634E766C265}"/>
              </a:ext>
            </a:extLst>
          </p:cNvPr>
          <p:cNvSpPr>
            <a:spLocks noGrp="1"/>
          </p:cNvSpPr>
          <p:nvPr>
            <p:ph type="title"/>
          </p:nvPr>
        </p:nvSpPr>
        <p:spPr>
          <a:xfrm>
            <a:off x="944544" y="201787"/>
            <a:ext cx="9997273" cy="1124596"/>
          </a:xfrm>
        </p:spPr>
        <p:txBody>
          <a:bodyPr vert="horz" lIns="91440" tIns="45720" rIns="91440" bIns="45720" rtlCol="0" anchor="b">
            <a:normAutofit/>
          </a:bodyPr>
          <a:lstStyle/>
          <a:p>
            <a:r>
              <a:rPr lang="en-US" b="1" dirty="0"/>
              <a:t>CAERS Report History Page</a:t>
            </a:r>
          </a:p>
        </p:txBody>
      </p:sp>
      <p:pic>
        <p:nvPicPr>
          <p:cNvPr id="11" name="Picture 10" descr="A screen showing the Report History for this facility, listing all actions taken so far by preparers, certifiers, and SLT reviewers.">
            <a:extLst>
              <a:ext uri="{FF2B5EF4-FFF2-40B4-BE49-F238E27FC236}">
                <a16:creationId xmlns:a16="http://schemas.microsoft.com/office/drawing/2014/main" id="{1EE6EFFF-252D-4D88-8F4B-9EC4EE041037}"/>
              </a:ext>
            </a:extLst>
          </p:cNvPr>
          <p:cNvPicPr>
            <a:picLocks noChangeAspect="1"/>
          </p:cNvPicPr>
          <p:nvPr/>
        </p:nvPicPr>
        <p:blipFill rotWithShape="1">
          <a:blip r:embed="rId3">
            <a:extLst>
              <a:ext uri="{28A0092B-C50C-407E-A947-70E740481C1C}">
                <a14:useLocalDpi xmlns:a14="http://schemas.microsoft.com/office/drawing/2010/main" val="0"/>
              </a:ext>
            </a:extLst>
          </a:blip>
          <a:srcRect b="17007"/>
          <a:stretch/>
        </p:blipFill>
        <p:spPr>
          <a:xfrm>
            <a:off x="0" y="1433800"/>
            <a:ext cx="12192000" cy="4796179"/>
          </a:xfrm>
          <a:prstGeom prst="rect">
            <a:avLst/>
          </a:prstGeom>
        </p:spPr>
      </p:pic>
    </p:spTree>
    <p:extLst>
      <p:ext uri="{BB962C8B-B14F-4D97-AF65-F5344CB8AC3E}">
        <p14:creationId xmlns:p14="http://schemas.microsoft.com/office/powerpoint/2010/main" val="223257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A24-03D2-43C6-9F4F-CADBE5063640}"/>
              </a:ext>
            </a:extLst>
          </p:cNvPr>
          <p:cNvSpPr>
            <a:spLocks noGrp="1"/>
          </p:cNvSpPr>
          <p:nvPr>
            <p:ph type="title"/>
          </p:nvPr>
        </p:nvSpPr>
        <p:spPr/>
        <p:txBody>
          <a:bodyPr/>
          <a:lstStyle/>
          <a:p>
            <a:r>
              <a:rPr lang="en-US" b="1" dirty="0"/>
              <a:t>CAER User Roles - Preparer</a:t>
            </a:r>
          </a:p>
        </p:txBody>
      </p:sp>
      <p:sp>
        <p:nvSpPr>
          <p:cNvPr id="3" name="Content Placeholder 2">
            <a:extLst>
              <a:ext uri="{FF2B5EF4-FFF2-40B4-BE49-F238E27FC236}">
                <a16:creationId xmlns:a16="http://schemas.microsoft.com/office/drawing/2014/main" id="{D35C2904-35DA-4BDA-A92D-5D2F629F9FB9}"/>
              </a:ext>
            </a:extLst>
          </p:cNvPr>
          <p:cNvSpPr>
            <a:spLocks noGrp="1"/>
          </p:cNvSpPr>
          <p:nvPr>
            <p:ph idx="1"/>
          </p:nvPr>
        </p:nvSpPr>
        <p:spPr>
          <a:xfrm>
            <a:off x="838200" y="1767640"/>
            <a:ext cx="10515600" cy="4351338"/>
          </a:xfrm>
        </p:spPr>
        <p:txBody>
          <a:bodyPr>
            <a:normAutofit/>
          </a:bodyPr>
          <a:lstStyle/>
          <a:p>
            <a:pPr marL="0" indent="0">
              <a:buNone/>
            </a:pPr>
            <a:r>
              <a:rPr lang="en-US" dirty="0"/>
              <a:t>Is authorized to prepare an emissions report for that facility (e.g., consultant, staff person working for the facility).  </a:t>
            </a:r>
          </a:p>
          <a:p>
            <a:pPr lvl="0"/>
            <a:r>
              <a:rPr lang="en-US" dirty="0"/>
              <a:t>There may be more than one preparer for a facility (each with an account associated with the facility). If submitting HAPs data for TRI within CAERS, this could include the TRI preparer.</a:t>
            </a:r>
          </a:p>
          <a:p>
            <a:pPr lvl="0"/>
            <a:r>
              <a:rPr lang="en-US" dirty="0"/>
              <a:t>There may be a single preparer for more than one facility (with an account associated with several facilities).</a:t>
            </a:r>
          </a:p>
          <a:p>
            <a:r>
              <a:rPr lang="en-US" dirty="0"/>
              <a:t>A preparer cannot fulfill the same role as the Certifier, not authorized to certify and submit the report on behalf of the facility.</a:t>
            </a:r>
          </a:p>
        </p:txBody>
      </p:sp>
    </p:spTree>
    <p:extLst>
      <p:ext uri="{BB962C8B-B14F-4D97-AF65-F5344CB8AC3E}">
        <p14:creationId xmlns:p14="http://schemas.microsoft.com/office/powerpoint/2010/main" val="2668424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825B2-2E41-47D8-8474-9881C490BDA4}"/>
              </a:ext>
            </a:extLst>
          </p:cNvPr>
          <p:cNvSpPr txBox="1">
            <a:spLocks/>
          </p:cNvSpPr>
          <p:nvPr/>
        </p:nvSpPr>
        <p:spPr>
          <a:xfrm>
            <a:off x="954592" y="-119761"/>
            <a:ext cx="9796305"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CAERS Report Log Page</a:t>
            </a:r>
          </a:p>
        </p:txBody>
      </p:sp>
      <p:pic>
        <p:nvPicPr>
          <p:cNvPr id="5" name="Picture 4" descr="Log page showing an example of an action: NAICS removed from the report.">
            <a:extLst>
              <a:ext uri="{FF2B5EF4-FFF2-40B4-BE49-F238E27FC236}">
                <a16:creationId xmlns:a16="http://schemas.microsoft.com/office/drawing/2014/main" id="{2AAFD592-9797-4649-97F9-4B7F15E8BFFC}"/>
              </a:ext>
            </a:extLst>
          </p:cNvPr>
          <p:cNvPicPr>
            <a:picLocks noChangeAspect="1"/>
          </p:cNvPicPr>
          <p:nvPr/>
        </p:nvPicPr>
        <p:blipFill rotWithShape="1">
          <a:blip r:embed="rId3"/>
          <a:srcRect t="12308" b="22164"/>
          <a:stretch/>
        </p:blipFill>
        <p:spPr>
          <a:xfrm>
            <a:off x="108171" y="1396723"/>
            <a:ext cx="11975658" cy="5124658"/>
          </a:xfrm>
          <a:prstGeom prst="rect">
            <a:avLst/>
          </a:prstGeom>
        </p:spPr>
      </p:pic>
    </p:spTree>
    <p:extLst>
      <p:ext uri="{BB962C8B-B14F-4D97-AF65-F5344CB8AC3E}">
        <p14:creationId xmlns:p14="http://schemas.microsoft.com/office/powerpoint/2010/main" val="2341721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a:p>
            <a:r>
              <a:rPr lang="en-US" dirty="0"/>
              <a:t>Report History &amp; Log</a:t>
            </a:r>
          </a:p>
        </p:txBody>
      </p:sp>
      <p:sp>
        <p:nvSpPr>
          <p:cNvPr id="4" name="Content Placeholder 2">
            <a:extLst>
              <a:ext uri="{FF2B5EF4-FFF2-40B4-BE49-F238E27FC236}">
                <a16:creationId xmlns:a16="http://schemas.microsoft.com/office/drawing/2014/main" id="{37BD33FF-6745-4758-9E9A-33B95D96EE5A}"/>
              </a:ext>
            </a:extLst>
          </p:cNvPr>
          <p:cNvSpPr txBox="1">
            <a:spLocks/>
          </p:cNvSpPr>
          <p:nvPr/>
        </p:nvSpPr>
        <p:spPr>
          <a:xfrm>
            <a:off x="838200" y="4380613"/>
            <a:ext cx="10515600" cy="1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Summary Download</a:t>
            </a:r>
          </a:p>
        </p:txBody>
      </p:sp>
    </p:spTree>
    <p:extLst>
      <p:ext uri="{BB962C8B-B14F-4D97-AF65-F5344CB8AC3E}">
        <p14:creationId xmlns:p14="http://schemas.microsoft.com/office/powerpoint/2010/main" val="2799133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CE7D-B41E-48A5-B9D3-0DA2CEAB6B7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CAERS Summary Report Download </a:t>
            </a:r>
          </a:p>
        </p:txBody>
      </p:sp>
      <p:pic>
        <p:nvPicPr>
          <p:cNvPr id="8" name="Picture 7" descr="A screen showing the Report Summary screen in CAERS.">
            <a:extLst>
              <a:ext uri="{FF2B5EF4-FFF2-40B4-BE49-F238E27FC236}">
                <a16:creationId xmlns:a16="http://schemas.microsoft.com/office/drawing/2014/main" id="{11AC9E85-31F2-4590-A89D-134C74F80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140"/>
            <a:ext cx="12192000" cy="5647720"/>
          </a:xfrm>
          <a:prstGeom prst="rect">
            <a:avLst/>
          </a:prstGeom>
        </p:spPr>
      </p:pic>
      <p:sp>
        <p:nvSpPr>
          <p:cNvPr id="5" name="Oval 4" descr="A red oval highlighting the Download Report button in the Report Summary section on the bottom right-hand side of the screen.">
            <a:extLst>
              <a:ext uri="{FF2B5EF4-FFF2-40B4-BE49-F238E27FC236}">
                <a16:creationId xmlns:a16="http://schemas.microsoft.com/office/drawing/2014/main" id="{46218FD1-DA3B-483C-870A-C64B13EB9960}"/>
              </a:ext>
            </a:extLst>
          </p:cNvPr>
          <p:cNvSpPr/>
          <p:nvPr/>
        </p:nvSpPr>
        <p:spPr>
          <a:xfrm>
            <a:off x="10433538" y="3843006"/>
            <a:ext cx="151227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242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66976-714E-4C32-8EBF-8364F6A2904B}"/>
              </a:ext>
            </a:extLst>
          </p:cNvPr>
          <p:cNvSpPr>
            <a:spLocks noGrp="1"/>
          </p:cNvSpPr>
          <p:nvPr>
            <p:ph type="title"/>
          </p:nvPr>
        </p:nvSpPr>
        <p:spPr>
          <a:xfrm>
            <a:off x="954592" y="455669"/>
            <a:ext cx="10027417" cy="1014884"/>
          </a:xfrm>
        </p:spPr>
        <p:txBody>
          <a:bodyPr vert="horz" lIns="91440" tIns="45720" rIns="91440" bIns="45720" rtlCol="0" anchor="b">
            <a:normAutofit/>
          </a:bodyPr>
          <a:lstStyle/>
          <a:p>
            <a:r>
              <a:rPr lang="en-US" b="1" dirty="0"/>
              <a:t>CAERS Example Summary Report</a:t>
            </a:r>
          </a:p>
        </p:txBody>
      </p:sp>
      <p:pic>
        <p:nvPicPr>
          <p:cNvPr id="4" name="Picture 3" descr="Shows an excel file open where the summary of the facility report is shown: units, processes, release points, and other data is listed in columns.">
            <a:extLst>
              <a:ext uri="{FF2B5EF4-FFF2-40B4-BE49-F238E27FC236}">
                <a16:creationId xmlns:a16="http://schemas.microsoft.com/office/drawing/2014/main" id="{19ADB37D-CD36-466E-A250-AC8918DB6606}"/>
              </a:ext>
            </a:extLst>
          </p:cNvPr>
          <p:cNvPicPr>
            <a:picLocks noChangeAspect="1"/>
          </p:cNvPicPr>
          <p:nvPr/>
        </p:nvPicPr>
        <p:blipFill rotWithShape="1">
          <a:blip r:embed="rId3"/>
          <a:srcRect b="45775"/>
          <a:stretch/>
        </p:blipFill>
        <p:spPr>
          <a:xfrm>
            <a:off x="0" y="1808704"/>
            <a:ext cx="12192000" cy="3578743"/>
          </a:xfrm>
          <a:prstGeom prst="rect">
            <a:avLst/>
          </a:prstGeom>
        </p:spPr>
      </p:pic>
    </p:spTree>
    <p:extLst>
      <p:ext uri="{BB962C8B-B14F-4D97-AF65-F5344CB8AC3E}">
        <p14:creationId xmlns:p14="http://schemas.microsoft.com/office/powerpoint/2010/main" val="197664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a:p>
            <a:r>
              <a:rPr lang="en-US" dirty="0"/>
              <a:t>Report History &amp; Log</a:t>
            </a:r>
          </a:p>
          <a:p>
            <a:r>
              <a:rPr lang="en-US" dirty="0"/>
              <a:t>Report Summary Download </a:t>
            </a:r>
          </a:p>
        </p:txBody>
      </p:sp>
      <p:sp>
        <p:nvSpPr>
          <p:cNvPr id="4" name="Content Placeholder 2">
            <a:extLst>
              <a:ext uri="{FF2B5EF4-FFF2-40B4-BE49-F238E27FC236}">
                <a16:creationId xmlns:a16="http://schemas.microsoft.com/office/drawing/2014/main" id="{4C502EED-84E5-4E4A-AF78-54B6A813D467}"/>
              </a:ext>
            </a:extLst>
          </p:cNvPr>
          <p:cNvSpPr txBox="1">
            <a:spLocks/>
          </p:cNvSpPr>
          <p:nvPr/>
        </p:nvSpPr>
        <p:spPr>
          <a:xfrm>
            <a:off x="838199" y="4890977"/>
            <a:ext cx="10538637" cy="128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Toxics Air Emissions Calculated and Added for TRI-MEweb</a:t>
            </a:r>
          </a:p>
        </p:txBody>
      </p:sp>
    </p:spTree>
    <p:extLst>
      <p:ext uri="{BB962C8B-B14F-4D97-AF65-F5344CB8AC3E}">
        <p14:creationId xmlns:p14="http://schemas.microsoft.com/office/powerpoint/2010/main" val="998602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3C85-3163-4B2A-81D1-6097497A4C7A}"/>
              </a:ext>
            </a:extLst>
          </p:cNvPr>
          <p:cNvSpPr>
            <a:spLocks noGrp="1"/>
          </p:cNvSpPr>
          <p:nvPr>
            <p:ph type="title" idx="4294967295"/>
          </p:nvPr>
        </p:nvSpPr>
        <p:spPr>
          <a:xfrm>
            <a:off x="1177915" y="25682"/>
            <a:ext cx="10515600" cy="1325563"/>
          </a:xfrm>
        </p:spPr>
        <p:txBody>
          <a:bodyPr vert="horz" lIns="91440" tIns="45720" rIns="91440" bIns="45720" rtlCol="0" anchor="b">
            <a:normAutofit/>
          </a:bodyPr>
          <a:lstStyle/>
          <a:p>
            <a:r>
              <a:rPr lang="en-US" b="1" dirty="0"/>
              <a:t>TRI-MEweb Page for Use of CAERS Data</a:t>
            </a:r>
          </a:p>
        </p:txBody>
      </p:sp>
      <p:pic>
        <p:nvPicPr>
          <p:cNvPr id="4" name="Picture 3" descr="A screen showing the TRI-MEweb screen where the user is asked if she would like to use the toxics air emissions data reported to CAERS.">
            <a:extLst>
              <a:ext uri="{FF2B5EF4-FFF2-40B4-BE49-F238E27FC236}">
                <a16:creationId xmlns:a16="http://schemas.microsoft.com/office/drawing/2014/main" id="{08ED7D0C-4A05-4D1B-B6B6-47B512487D22}"/>
              </a:ext>
            </a:extLst>
          </p:cNvPr>
          <p:cNvPicPr>
            <a:picLocks noChangeAspect="1"/>
          </p:cNvPicPr>
          <p:nvPr/>
        </p:nvPicPr>
        <p:blipFill>
          <a:blip r:embed="rId3"/>
          <a:stretch>
            <a:fillRect/>
          </a:stretch>
        </p:blipFill>
        <p:spPr>
          <a:xfrm>
            <a:off x="1177915" y="1591757"/>
            <a:ext cx="9618927" cy="4577779"/>
          </a:xfrm>
          <a:prstGeom prst="rect">
            <a:avLst/>
          </a:prstGeom>
        </p:spPr>
      </p:pic>
    </p:spTree>
    <p:extLst>
      <p:ext uri="{BB962C8B-B14F-4D97-AF65-F5344CB8AC3E}">
        <p14:creationId xmlns:p14="http://schemas.microsoft.com/office/powerpoint/2010/main" val="276882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F868-0EE8-4968-BA24-90AEEC35941B}"/>
              </a:ext>
            </a:extLst>
          </p:cNvPr>
          <p:cNvSpPr>
            <a:spLocks noGrp="1"/>
          </p:cNvSpPr>
          <p:nvPr>
            <p:ph type="title"/>
          </p:nvPr>
        </p:nvSpPr>
        <p:spPr/>
        <p:txBody>
          <a:bodyPr/>
          <a:lstStyle/>
          <a:p>
            <a:r>
              <a:rPr lang="en-US" b="1" dirty="0"/>
              <a:t>Help and Resources</a:t>
            </a:r>
          </a:p>
        </p:txBody>
      </p:sp>
      <p:sp>
        <p:nvSpPr>
          <p:cNvPr id="3" name="Content Placeholder 2">
            <a:extLst>
              <a:ext uri="{FF2B5EF4-FFF2-40B4-BE49-F238E27FC236}">
                <a16:creationId xmlns:a16="http://schemas.microsoft.com/office/drawing/2014/main" id="{2ED840AD-B8E9-4673-8F95-0FFBC0BBBF15}"/>
              </a:ext>
            </a:extLst>
          </p:cNvPr>
          <p:cNvSpPr>
            <a:spLocks noGrp="1"/>
          </p:cNvSpPr>
          <p:nvPr>
            <p:ph idx="1"/>
          </p:nvPr>
        </p:nvSpPr>
        <p:spPr/>
        <p:txBody>
          <a:bodyPr/>
          <a:lstStyle/>
          <a:p>
            <a:r>
              <a:rPr lang="en-US" dirty="0"/>
              <a:t>User Guide and Training Videos (Forthcoming): </a:t>
            </a:r>
            <a:r>
              <a:rPr lang="en-US" dirty="0">
                <a:hlinkClick r:id="rId3"/>
              </a:rPr>
              <a:t>https://www.epa.gov/e-enterprise/e-enterprise-combined-air-emissions-reporting-caer</a:t>
            </a:r>
            <a:endParaRPr lang="en-US" dirty="0"/>
          </a:p>
          <a:p>
            <a:pPr marL="0" indent="0">
              <a:buNone/>
            </a:pPr>
            <a:r>
              <a:rPr lang="en-US" dirty="0"/>
              <a:t> </a:t>
            </a:r>
          </a:p>
          <a:p>
            <a:r>
              <a:rPr lang="en-US" dirty="0"/>
              <a:t>Help from within CAERS</a:t>
            </a:r>
          </a:p>
          <a:p>
            <a:pPr marL="0" indent="0">
              <a:buNone/>
            </a:pPr>
            <a:endParaRPr lang="en-US" dirty="0"/>
          </a:p>
        </p:txBody>
      </p:sp>
    </p:spTree>
    <p:extLst>
      <p:ext uri="{BB962C8B-B14F-4D97-AF65-F5344CB8AC3E}">
        <p14:creationId xmlns:p14="http://schemas.microsoft.com/office/powerpoint/2010/main" val="2958410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2159-3D9E-4598-B218-44EC48A0B1AE}"/>
              </a:ext>
            </a:extLst>
          </p:cNvPr>
          <p:cNvSpPr>
            <a:spLocks noGrp="1"/>
          </p:cNvSpPr>
          <p:nvPr>
            <p:ph type="title"/>
          </p:nvPr>
        </p:nvSpPr>
        <p:spPr>
          <a:xfrm>
            <a:off x="1024932" y="384881"/>
            <a:ext cx="10675231" cy="748145"/>
          </a:xfrm>
        </p:spPr>
        <p:txBody>
          <a:bodyPr vert="horz" lIns="91440" tIns="45720" rIns="91440" bIns="45720" rtlCol="0" anchor="b">
            <a:normAutofit/>
          </a:bodyPr>
          <a:lstStyle/>
          <a:p>
            <a:r>
              <a:rPr lang="en-US" b="1" dirty="0"/>
              <a:t>CAERS Help Resources Page</a:t>
            </a:r>
          </a:p>
        </p:txBody>
      </p:sp>
      <p:pic>
        <p:nvPicPr>
          <p:cNvPr id="7" name="Picture 6" descr="A screen showing the Help resources page in CAERS where the user can find support for various aspects of their reporting.">
            <a:extLst>
              <a:ext uri="{FF2B5EF4-FFF2-40B4-BE49-F238E27FC236}">
                <a16:creationId xmlns:a16="http://schemas.microsoft.com/office/drawing/2014/main" id="{9669305F-DC6A-4621-968B-560BFBBBB2C9}"/>
              </a:ext>
            </a:extLst>
          </p:cNvPr>
          <p:cNvPicPr>
            <a:picLocks noChangeAspect="1"/>
          </p:cNvPicPr>
          <p:nvPr/>
        </p:nvPicPr>
        <p:blipFill rotWithShape="1">
          <a:blip r:embed="rId3">
            <a:extLst>
              <a:ext uri="{28A0092B-C50C-407E-A947-70E740481C1C}">
                <a14:useLocalDpi xmlns:a14="http://schemas.microsoft.com/office/drawing/2010/main" val="0"/>
              </a:ext>
            </a:extLst>
          </a:blip>
          <a:srcRect t="6284"/>
          <a:stretch/>
        </p:blipFill>
        <p:spPr>
          <a:xfrm>
            <a:off x="0" y="1468580"/>
            <a:ext cx="12192000" cy="5004539"/>
          </a:xfrm>
          <a:prstGeom prst="rect">
            <a:avLst/>
          </a:prstGeom>
        </p:spPr>
      </p:pic>
      <p:sp>
        <p:nvSpPr>
          <p:cNvPr id="3" name="TextBox 2">
            <a:extLst>
              <a:ext uri="{FF2B5EF4-FFF2-40B4-BE49-F238E27FC236}">
                <a16:creationId xmlns:a16="http://schemas.microsoft.com/office/drawing/2014/main" id="{B5C99827-089A-437A-9F9F-AFD71930060E}"/>
              </a:ext>
            </a:extLst>
          </p:cNvPr>
          <p:cNvSpPr txBox="1"/>
          <p:nvPr/>
        </p:nvSpPr>
        <p:spPr>
          <a:xfrm>
            <a:off x="6987396" y="5244860"/>
            <a:ext cx="4712767" cy="923330"/>
          </a:xfrm>
          <a:prstGeom prst="rect">
            <a:avLst/>
          </a:prstGeom>
          <a:noFill/>
          <a:ln>
            <a:solidFill>
              <a:schemeClr val="accent1">
                <a:lumMod val="75000"/>
              </a:schemeClr>
            </a:solidFill>
          </a:ln>
        </p:spPr>
        <p:txBody>
          <a:bodyPr wrap="square" rtlCol="0">
            <a:spAutoFit/>
          </a:bodyPr>
          <a:lstStyle/>
          <a:p>
            <a:r>
              <a:rPr lang="en-US" dirty="0"/>
              <a:t>This help page will be updated soon, as the SLT compendium and emission factor updates are now provided to the user in CAERS.</a:t>
            </a:r>
          </a:p>
        </p:txBody>
      </p:sp>
    </p:spTree>
    <p:extLst>
      <p:ext uri="{BB962C8B-B14F-4D97-AF65-F5344CB8AC3E}">
        <p14:creationId xmlns:p14="http://schemas.microsoft.com/office/powerpoint/2010/main" val="2557528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A27-283D-4562-8489-458EED51930B}"/>
              </a:ext>
            </a:extLst>
          </p:cNvPr>
          <p:cNvSpPr>
            <a:spLocks noGrp="1"/>
          </p:cNvSpPr>
          <p:nvPr>
            <p:ph type="title"/>
          </p:nvPr>
        </p:nvSpPr>
        <p:spPr/>
        <p:txBody>
          <a:bodyPr/>
          <a:lstStyle/>
          <a:p>
            <a:r>
              <a:rPr lang="en-US" b="1" dirty="0"/>
              <a:t>Help from CDX Help Desk</a:t>
            </a:r>
          </a:p>
        </p:txBody>
      </p:sp>
      <p:sp>
        <p:nvSpPr>
          <p:cNvPr id="3" name="Content Placeholder 2">
            <a:extLst>
              <a:ext uri="{FF2B5EF4-FFF2-40B4-BE49-F238E27FC236}">
                <a16:creationId xmlns:a16="http://schemas.microsoft.com/office/drawing/2014/main" id="{2B78E8FD-DC26-4FCB-B701-32C6741993F7}"/>
              </a:ext>
            </a:extLst>
          </p:cNvPr>
          <p:cNvSpPr>
            <a:spLocks noGrp="1"/>
          </p:cNvSpPr>
          <p:nvPr>
            <p:ph idx="1"/>
          </p:nvPr>
        </p:nvSpPr>
        <p:spPr/>
        <p:txBody>
          <a:bodyPr>
            <a:normAutofit/>
          </a:bodyPr>
          <a:lstStyle/>
          <a:p>
            <a:pPr marL="0" indent="0">
              <a:buNone/>
            </a:pPr>
            <a:r>
              <a:rPr lang="en-US" sz="2000" b="1" dirty="0"/>
              <a:t>For CDX questions such as:</a:t>
            </a:r>
          </a:p>
          <a:p>
            <a:pPr lvl="1"/>
            <a:r>
              <a:rPr lang="en-US" sz="2000" dirty="0"/>
              <a:t>Can’t login/Password resets</a:t>
            </a:r>
          </a:p>
          <a:p>
            <a:pPr lvl="1"/>
            <a:r>
              <a:rPr lang="en-US" sz="2000" dirty="0"/>
              <a:t>Repudiation</a:t>
            </a:r>
          </a:p>
          <a:p>
            <a:pPr marL="0" indent="0">
              <a:buNone/>
            </a:pPr>
            <a:r>
              <a:rPr lang="en-US" sz="2000" b="1" dirty="0"/>
              <a:t>For CAERS application questions such as:</a:t>
            </a:r>
          </a:p>
          <a:p>
            <a:pPr lvl="1"/>
            <a:r>
              <a:rPr lang="en-US" sz="2000" dirty="0"/>
              <a:t>Unexplained errors while using the CAERS application</a:t>
            </a:r>
          </a:p>
          <a:p>
            <a:pPr lvl="1"/>
            <a:r>
              <a:rPr lang="en-US" sz="2000" dirty="0"/>
              <a:t>How to enter a specific piece of data</a:t>
            </a:r>
          </a:p>
          <a:p>
            <a:pPr lvl="1"/>
            <a:r>
              <a:rPr lang="en-US" sz="2000" dirty="0"/>
              <a:t>How to navigate from one screen to another</a:t>
            </a:r>
          </a:p>
          <a:p>
            <a:pPr marL="0" lvl="0" indent="0">
              <a:buNone/>
            </a:pPr>
            <a:r>
              <a:rPr lang="en-US" sz="2000" b="1"/>
              <a:t>CDX Help </a:t>
            </a:r>
            <a:r>
              <a:rPr lang="en-US" sz="2000" b="1" dirty="0"/>
              <a:t>Desk:</a:t>
            </a:r>
          </a:p>
          <a:p>
            <a:pPr lvl="0"/>
            <a:r>
              <a:rPr lang="en-US" sz="2000" b="1" dirty="0"/>
              <a:t>Phone:  </a:t>
            </a:r>
            <a:r>
              <a:rPr lang="en-US" sz="2000" dirty="0"/>
              <a:t>Person-to-person telephone support from 8:00 am to 6:00 pm (EST/EDT). Call our toll-free line at 888-890-1995 or our direct line at (970) 494-5500 for International callers.</a:t>
            </a:r>
          </a:p>
          <a:p>
            <a:pPr lvl="0"/>
            <a:r>
              <a:rPr lang="en-US" sz="2000" b="1" dirty="0"/>
              <a:t>E-mail:  </a:t>
            </a:r>
            <a:r>
              <a:rPr lang="en-US" sz="2000" dirty="0"/>
              <a:t>Technical Support at </a:t>
            </a:r>
            <a:r>
              <a:rPr lang="en-US" sz="2000" u="sng" dirty="0">
                <a:hlinkClick r:id="rId3"/>
              </a:rPr>
              <a:t>helpdesk@epacdx.net</a:t>
            </a:r>
            <a:endParaRPr lang="en-US" sz="2000" dirty="0"/>
          </a:p>
          <a:p>
            <a:endParaRPr lang="en-US" sz="2000" dirty="0"/>
          </a:p>
        </p:txBody>
      </p:sp>
    </p:spTree>
    <p:extLst>
      <p:ext uri="{BB962C8B-B14F-4D97-AF65-F5344CB8AC3E}">
        <p14:creationId xmlns:p14="http://schemas.microsoft.com/office/powerpoint/2010/main" val="3322218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FB-2DF7-438B-A04A-A22F1E73F981}"/>
              </a:ext>
            </a:extLst>
          </p:cNvPr>
          <p:cNvSpPr>
            <a:spLocks noGrp="1"/>
          </p:cNvSpPr>
          <p:nvPr>
            <p:ph type="title"/>
          </p:nvPr>
        </p:nvSpPr>
        <p:spPr/>
        <p:txBody>
          <a:bodyPr/>
          <a:lstStyle/>
          <a:p>
            <a:r>
              <a:rPr lang="en-US" b="1" dirty="0"/>
              <a:t>Program Questions </a:t>
            </a:r>
          </a:p>
        </p:txBody>
      </p:sp>
      <p:sp>
        <p:nvSpPr>
          <p:cNvPr id="3" name="Content Placeholder 2">
            <a:extLst>
              <a:ext uri="{FF2B5EF4-FFF2-40B4-BE49-F238E27FC236}">
                <a16:creationId xmlns:a16="http://schemas.microsoft.com/office/drawing/2014/main" id="{86356159-8060-4323-A3C6-F29FFB32E7F8}"/>
              </a:ext>
            </a:extLst>
          </p:cNvPr>
          <p:cNvSpPr>
            <a:spLocks noGrp="1"/>
          </p:cNvSpPr>
          <p:nvPr>
            <p:ph idx="1"/>
          </p:nvPr>
        </p:nvSpPr>
        <p:spPr/>
        <p:txBody>
          <a:bodyPr>
            <a:normAutofit fontScale="70000" lnSpcReduction="20000"/>
          </a:bodyPr>
          <a:lstStyle/>
          <a:p>
            <a:pPr marL="0" indent="0">
              <a:buNone/>
            </a:pPr>
            <a:r>
              <a:rPr lang="en-US" b="1" dirty="0"/>
              <a:t>For program questions such as:</a:t>
            </a:r>
          </a:p>
          <a:p>
            <a:pPr lvl="0"/>
            <a:r>
              <a:rPr lang="en-US" dirty="0"/>
              <a:t>What data to use to fix critical errors that appear in red. </a:t>
            </a:r>
          </a:p>
          <a:p>
            <a:pPr lvl="0"/>
            <a:r>
              <a:rPr lang="en-US" dirty="0"/>
              <a:t>Selecting an appropriate SCC and/or emission factor.</a:t>
            </a:r>
          </a:p>
          <a:p>
            <a:pPr lvl="0"/>
            <a:r>
              <a:rPr lang="en-US" dirty="0"/>
              <a:t>Finding out the unit capacity measure of a unit.</a:t>
            </a:r>
          </a:p>
          <a:p>
            <a:pPr lvl="0"/>
            <a:r>
              <a:rPr lang="en-US" dirty="0"/>
              <a:t>The appropriateness of a calculation method for the emission being estimated.</a:t>
            </a:r>
          </a:p>
          <a:p>
            <a:pPr marL="0" lvl="0" indent="0">
              <a:buNone/>
            </a:pPr>
            <a:r>
              <a:rPr lang="en-US" b="1" dirty="0"/>
              <a:t>POCS:</a:t>
            </a:r>
          </a:p>
          <a:p>
            <a:r>
              <a:rPr lang="en-US" dirty="0"/>
              <a:t>Georgia Department of Natural Resources (GADNR): </a:t>
            </a:r>
            <a:r>
              <a:rPr lang="en-US" dirty="0">
                <a:hlinkClick r:id="rId3"/>
              </a:rPr>
              <a:t>Emissions.Inventory@dnr.ga.gov</a:t>
            </a:r>
            <a:endParaRPr lang="en-US" dirty="0"/>
          </a:p>
          <a:p>
            <a:r>
              <a:rPr lang="en-US" dirty="0"/>
              <a:t>Lincoln Lancaster, NE County Health Department (LLCHD): </a:t>
            </a:r>
            <a:r>
              <a:rPr lang="en-US" dirty="0">
                <a:hlinkClick r:id="rId4"/>
              </a:rPr>
              <a:t>Gary Bergstrom, gbergstrom@lincoln.ne.gov</a:t>
            </a:r>
            <a:endParaRPr lang="en-US" dirty="0"/>
          </a:p>
          <a:p>
            <a:r>
              <a:rPr lang="en-US" dirty="0"/>
              <a:t>Pima, AZ Department of Environmental Quality (PDEQ): </a:t>
            </a:r>
            <a:r>
              <a:rPr lang="en-US" dirty="0">
                <a:hlinkClick r:id="rId5"/>
              </a:rPr>
              <a:t>Janice Easley, Janice.easley@pima.gov</a:t>
            </a:r>
            <a:endParaRPr lang="en-US" dirty="0"/>
          </a:p>
          <a:p>
            <a:r>
              <a:rPr lang="en-US" dirty="0"/>
              <a:t>Rhode Island Department of Environmental Management (RIDEM): </a:t>
            </a:r>
            <a:r>
              <a:rPr lang="en-US" dirty="0">
                <a:hlinkClick r:id="rId6"/>
              </a:rPr>
              <a:t>Alexi.Mangili@dem.ri.gov</a:t>
            </a:r>
            <a:endParaRPr lang="en-US" dirty="0"/>
          </a:p>
          <a:p>
            <a:r>
              <a:rPr lang="en-US" dirty="0"/>
              <a:t>Washington, D.C. Department of Energy &amp; Environment (DOEE): </a:t>
            </a:r>
            <a:r>
              <a:rPr lang="en-US" dirty="0">
                <a:hlinkClick r:id="rId7"/>
              </a:rPr>
              <a:t>air.quality@dc.gov</a:t>
            </a:r>
            <a:endParaRPr lang="en-US" dirty="0"/>
          </a:p>
          <a:p>
            <a:endParaRPr lang="en-US" sz="2000" dirty="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381379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4DB-FDED-494E-9BF1-363E2538E29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MyCDX</a:t>
            </a:r>
            <a:r>
              <a:rPr lang="en-US" dirty="0"/>
              <a:t> Page in CDX</a:t>
            </a:r>
          </a:p>
        </p:txBody>
      </p:sp>
      <p:pic>
        <p:nvPicPr>
          <p:cNvPr id="4" name="Picture 3" descr="A screen showing the user's My CDX page, listing CAER: Combined Air Emissions Reporting under the user's Services.">
            <a:extLst>
              <a:ext uri="{FF2B5EF4-FFF2-40B4-BE49-F238E27FC236}">
                <a16:creationId xmlns:a16="http://schemas.microsoft.com/office/drawing/2014/main" id="{3D79785B-1DCC-413B-8546-7A081B0B3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02" y="5238"/>
            <a:ext cx="10714395" cy="6852762"/>
          </a:xfrm>
          <a:prstGeom prst="rect">
            <a:avLst/>
          </a:prstGeom>
        </p:spPr>
      </p:pic>
      <p:sp>
        <p:nvSpPr>
          <p:cNvPr id="10" name="Oval 9" descr="Red oval highlighting the preparer role on the screen, next to the CAER Program Service listed under the user's Services.">
            <a:extLst>
              <a:ext uri="{FF2B5EF4-FFF2-40B4-BE49-F238E27FC236}">
                <a16:creationId xmlns:a16="http://schemas.microsoft.com/office/drawing/2014/main" id="{5B2A93D9-ACE0-45B6-A4E6-C4C07B339F85}"/>
              </a:ext>
            </a:extLst>
          </p:cNvPr>
          <p:cNvSpPr/>
          <p:nvPr/>
        </p:nvSpPr>
        <p:spPr>
          <a:xfrm>
            <a:off x="5029200" y="2964543"/>
            <a:ext cx="1348154" cy="4644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560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85AE-04E2-4094-966E-74E55B191CB8}"/>
              </a:ext>
            </a:extLst>
          </p:cNvPr>
          <p:cNvSpPr>
            <a:spLocks noGrp="1"/>
          </p:cNvSpPr>
          <p:nvPr>
            <p:ph type="title"/>
          </p:nvPr>
        </p:nvSpPr>
        <p:spPr/>
        <p:txBody>
          <a:bodyPr/>
          <a:lstStyle/>
          <a:p>
            <a:r>
              <a:rPr lang="en-US" b="1" dirty="0"/>
              <a:t>Want to make CAERS better?</a:t>
            </a:r>
          </a:p>
        </p:txBody>
      </p:sp>
      <p:sp>
        <p:nvSpPr>
          <p:cNvPr id="3" name="Content Placeholder 2">
            <a:extLst>
              <a:ext uri="{FF2B5EF4-FFF2-40B4-BE49-F238E27FC236}">
                <a16:creationId xmlns:a16="http://schemas.microsoft.com/office/drawing/2014/main" id="{3D14E61A-1713-431D-8FB7-8A451EE5393A}"/>
              </a:ext>
            </a:extLst>
          </p:cNvPr>
          <p:cNvSpPr>
            <a:spLocks noGrp="1"/>
          </p:cNvSpPr>
          <p:nvPr>
            <p:ph idx="1"/>
          </p:nvPr>
        </p:nvSpPr>
        <p:spPr/>
        <p:txBody>
          <a:bodyPr/>
          <a:lstStyle/>
          <a:p>
            <a:pPr marL="0" indent="0">
              <a:buNone/>
            </a:pPr>
            <a:r>
              <a:rPr lang="en-US" dirty="0"/>
              <a:t>Please help us make CAERS better by sending us feedback to </a:t>
            </a:r>
            <a:r>
              <a:rPr lang="en-US" dirty="0">
                <a:hlinkClick r:id="rId3"/>
              </a:rPr>
              <a:t>caers@epa.gov</a:t>
            </a:r>
            <a:r>
              <a:rPr lang="en-US" dirty="0"/>
              <a:t>.  Help us prioritize upcoming features and functionality.</a:t>
            </a:r>
          </a:p>
          <a:p>
            <a:pPr marL="0" indent="0">
              <a:buNone/>
            </a:pPr>
            <a:endParaRPr lang="en-US" dirty="0"/>
          </a:p>
          <a:p>
            <a:pPr marL="0" indent="0">
              <a:buNone/>
            </a:pPr>
            <a:r>
              <a:rPr lang="en-US" b="1" dirty="0"/>
              <a:t>To make your reporting easier:</a:t>
            </a:r>
            <a:endParaRPr lang="en-US" dirty="0"/>
          </a:p>
          <a:p>
            <a:r>
              <a:rPr lang="en-US" dirty="0"/>
              <a:t>What else should CAERS be able to do?</a:t>
            </a:r>
          </a:p>
          <a:p>
            <a:r>
              <a:rPr lang="en-US" dirty="0"/>
              <a:t>What data elements should CAERS collect to send to other SLT and EPA air programs?</a:t>
            </a:r>
          </a:p>
          <a:p>
            <a:r>
              <a:rPr lang="en-US" dirty="0"/>
              <a:t>How should CAERS do this?</a:t>
            </a:r>
          </a:p>
          <a:p>
            <a:r>
              <a:rPr lang="en-US" dirty="0"/>
              <a:t>How should CAERS </a:t>
            </a:r>
            <a:r>
              <a:rPr lang="en-US" i="1" dirty="0"/>
              <a:t>not</a:t>
            </a:r>
            <a:r>
              <a:rPr lang="en-US" dirty="0"/>
              <a:t> do this?</a:t>
            </a:r>
          </a:p>
        </p:txBody>
      </p:sp>
    </p:spTree>
    <p:extLst>
      <p:ext uri="{BB962C8B-B14F-4D97-AF65-F5344CB8AC3E}">
        <p14:creationId xmlns:p14="http://schemas.microsoft.com/office/powerpoint/2010/main" val="15548086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B2A-C9DE-4716-A53D-87E4679597FF}"/>
              </a:ext>
            </a:extLst>
          </p:cNvPr>
          <p:cNvSpPr>
            <a:spLocks noGrp="1"/>
          </p:cNvSpPr>
          <p:nvPr>
            <p:ph type="title"/>
          </p:nvPr>
        </p:nvSpPr>
        <p:spPr/>
        <p:txBody>
          <a:bodyPr/>
          <a:lstStyle/>
          <a:p>
            <a:pPr algn="ctr"/>
            <a:r>
              <a:rPr lang="en-US" b="1" dirty="0"/>
              <a:t>Questions </a:t>
            </a:r>
          </a:p>
        </p:txBody>
      </p:sp>
    </p:spTree>
    <p:extLst>
      <p:ext uri="{BB962C8B-B14F-4D97-AF65-F5344CB8AC3E}">
        <p14:creationId xmlns:p14="http://schemas.microsoft.com/office/powerpoint/2010/main" val="36961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52A5-456E-477F-85FD-56DCD0702B01}"/>
              </a:ext>
            </a:extLst>
          </p:cNvPr>
          <p:cNvSpPr>
            <a:spLocks noGrp="1"/>
          </p:cNvSpPr>
          <p:nvPr>
            <p:ph type="title"/>
          </p:nvPr>
        </p:nvSpPr>
        <p:spPr/>
        <p:txBody>
          <a:bodyPr/>
          <a:lstStyle/>
          <a:p>
            <a:r>
              <a:rPr lang="en-US" b="1" dirty="0"/>
              <a:t>CAERS User Roles - Certifier</a:t>
            </a:r>
          </a:p>
        </p:txBody>
      </p:sp>
      <p:sp>
        <p:nvSpPr>
          <p:cNvPr id="3" name="Content Placeholder 2">
            <a:extLst>
              <a:ext uri="{FF2B5EF4-FFF2-40B4-BE49-F238E27FC236}">
                <a16:creationId xmlns:a16="http://schemas.microsoft.com/office/drawing/2014/main" id="{778D0903-3C83-4A97-B25D-694E47A7CEAD}"/>
              </a:ext>
            </a:extLst>
          </p:cNvPr>
          <p:cNvSpPr>
            <a:spLocks noGrp="1"/>
          </p:cNvSpPr>
          <p:nvPr>
            <p:ph idx="1"/>
          </p:nvPr>
        </p:nvSpPr>
        <p:spPr>
          <a:xfrm>
            <a:off x="838200" y="1825625"/>
            <a:ext cx="10515600" cy="4667250"/>
          </a:xfrm>
        </p:spPr>
        <p:txBody>
          <a:bodyPr>
            <a:normAutofit fontScale="92500"/>
          </a:bodyPr>
          <a:lstStyle/>
          <a:p>
            <a:pPr marL="0" indent="0">
              <a:buNone/>
            </a:pPr>
            <a:r>
              <a:rPr lang="en-US" dirty="0"/>
              <a:t>Can prepare the emissions report and is also authorized to certify the emissions report to meet your legal obligation for reporting to your SLT.  </a:t>
            </a:r>
          </a:p>
          <a:p>
            <a:pPr lvl="0"/>
            <a:r>
              <a:rPr lang="en-US" dirty="0"/>
              <a:t>There may be only </a:t>
            </a:r>
            <a:r>
              <a:rPr lang="en-US" i="1" dirty="0"/>
              <a:t>one</a:t>
            </a:r>
            <a:r>
              <a:rPr lang="en-US" dirty="0"/>
              <a:t> Certifier for a facility.</a:t>
            </a:r>
          </a:p>
          <a:p>
            <a:pPr lvl="0"/>
            <a:r>
              <a:rPr lang="en-US" dirty="0"/>
              <a:t>There may be a single Certifier for more than one facility (multiple facilities associated with the certifier account).</a:t>
            </a:r>
          </a:p>
          <a:p>
            <a:r>
              <a:rPr lang="en-US" dirty="0"/>
              <a:t>The Certifier can also be the preparer (only one CAERS account needed).</a:t>
            </a:r>
          </a:p>
          <a:p>
            <a:pPr marL="0" indent="0">
              <a:buNone/>
            </a:pPr>
            <a:r>
              <a:rPr lang="en-US" dirty="0"/>
              <a:t> </a:t>
            </a:r>
          </a:p>
          <a:p>
            <a:pPr marL="0" indent="0">
              <a:buNone/>
            </a:pPr>
            <a:r>
              <a:rPr lang="en-US" dirty="0"/>
              <a:t>Total toxics air emissions are made available for TRI-MEweb once the facility has certified the report in CAERS. Certification of the report signals to CAERS that the report is complete, but it is not a certification of the TRI submission.  Toxics air data is certified in TRI-MEweb, not CAERS. </a:t>
            </a:r>
          </a:p>
        </p:txBody>
      </p:sp>
    </p:spTree>
    <p:extLst>
      <p:ext uri="{BB962C8B-B14F-4D97-AF65-F5344CB8AC3E}">
        <p14:creationId xmlns:p14="http://schemas.microsoft.com/office/powerpoint/2010/main" val="284505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972AF-5F9F-410D-9ACA-663AFCCBF9B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Preparer and NEI Certifier in </a:t>
            </a:r>
            <a:r>
              <a:rPr lang="en-US" dirty="0" err="1"/>
              <a:t>MyCDX</a:t>
            </a:r>
            <a:r>
              <a:rPr lang="en-US" dirty="0"/>
              <a:t> Page</a:t>
            </a:r>
          </a:p>
        </p:txBody>
      </p:sp>
      <p:pic>
        <p:nvPicPr>
          <p:cNvPr id="5" name="Picture 4" descr="A screen showing the user's My CDX page, listing the program services the user is subscribed to, as well as the role (preparer or NEI certifier) under which the user is registered.">
            <a:extLst>
              <a:ext uri="{FF2B5EF4-FFF2-40B4-BE49-F238E27FC236}">
                <a16:creationId xmlns:a16="http://schemas.microsoft.com/office/drawing/2014/main" id="{8E5D3D89-1204-4596-8B86-D50BBEC9D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02" y="5238"/>
            <a:ext cx="10714395" cy="6852762"/>
          </a:xfrm>
          <a:prstGeom prst="rect">
            <a:avLst/>
          </a:prstGeom>
        </p:spPr>
      </p:pic>
      <p:sp>
        <p:nvSpPr>
          <p:cNvPr id="8" name="Oval 7" descr="Red oval highlighting the certifier role on the screen, next to the CAER Program Service listed under the user's Services.">
            <a:extLst>
              <a:ext uri="{FF2B5EF4-FFF2-40B4-BE49-F238E27FC236}">
                <a16:creationId xmlns:a16="http://schemas.microsoft.com/office/drawing/2014/main" id="{E3E31A5E-D4C8-4479-B0D5-42AE01745735}"/>
              </a:ext>
            </a:extLst>
          </p:cNvPr>
          <p:cNvSpPr/>
          <p:nvPr/>
        </p:nvSpPr>
        <p:spPr>
          <a:xfrm>
            <a:off x="4947138" y="2659743"/>
            <a:ext cx="1524000" cy="4644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56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5" ma:contentTypeDescription="Create a new document." ma:contentTypeScope="" ma:versionID="2d1ce92a73788ed61e49d4ff3b1a35d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8d0bd2dbd8bcd5dfd02550734481e5ea"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emissions report</TermName>
          <TermId xmlns="http://schemas.microsoft.com/office/infopath/2007/PartnerControls">c039e4dd-a0db-4a00-b31e-cde32083cca2</TermId>
        </TermInfo>
        <TermInfo xmlns="http://schemas.microsoft.com/office/infopath/2007/PartnerControls">
          <TermName xmlns="http://schemas.microsoft.com/office/infopath/2007/PartnerControls">inventory</TermName>
          <TermId xmlns="http://schemas.microsoft.com/office/infopath/2007/PartnerControls">9c70a408-e2d5-4ad0-9a84-f8d75a230a88</TermId>
        </TermInfo>
        <TermInfo xmlns="http://schemas.microsoft.com/office/infopath/2007/PartnerControls">
          <TermName xmlns="http://schemas.microsoft.com/office/infopath/2007/PartnerControls">GADNR</TermName>
          <TermId xmlns="http://schemas.microsoft.com/office/infopath/2007/PartnerControls">58b97a08-b76d-4b49-8165-4d7a94cabfef</TermId>
        </TermInfo>
      </Terms>
    </TaxKeywordTaxHTField>
    <Record xmlns="4ffa91fb-a0ff-4ac5-b2db-65c790d184a4">Shared</Record>
    <Rights xmlns="4ffa91fb-a0ff-4ac5-b2db-65c790d184a4" xsi:nil="true"/>
    <Document_x0020_Creation_x0020_Date xmlns="4ffa91fb-a0ff-4ac5-b2db-65c790d184a4">2020-12-09T19:35:33+00:00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IMAddress xmlns="http://schemas.microsoft.com/sharepoint/v3" xsi:nil="true"/>
    <Records_x0020_Date xmlns="880c69db-6081-4d3e-9fff-859cf37511d0" xsi:nil="true"/>
    <Records_x0020_Status xmlns="880c69db-6081-4d3e-9fff-859cf37511d0">Pending</Records_x0020_Status>
  </documentManagement>
</p:properties>
</file>

<file path=customXml/itemProps1.xml><?xml version="1.0" encoding="utf-8"?>
<ds:datastoreItem xmlns:ds="http://schemas.openxmlformats.org/officeDocument/2006/customXml" ds:itemID="{AE28C744-E214-4EA9-92CD-62182E4D8C3D}">
  <ds:schemaRefs>
    <ds:schemaRef ds:uri="Microsoft.SharePoint.Taxonomy.ContentTypeSync"/>
  </ds:schemaRefs>
</ds:datastoreItem>
</file>

<file path=customXml/itemProps2.xml><?xml version="1.0" encoding="utf-8"?>
<ds:datastoreItem xmlns:ds="http://schemas.openxmlformats.org/officeDocument/2006/customXml" ds:itemID="{DCCFE837-7E38-452F-8DE8-D9E73E0CA7BB}">
  <ds:schemaRefs>
    <ds:schemaRef ds:uri="http://schemas.microsoft.com/sharepoint/v3/contenttype/forms"/>
  </ds:schemaRefs>
</ds:datastoreItem>
</file>

<file path=customXml/itemProps3.xml><?xml version="1.0" encoding="utf-8"?>
<ds:datastoreItem xmlns:ds="http://schemas.openxmlformats.org/officeDocument/2006/customXml" ds:itemID="{1BCEF1C3-799B-462E-AFA6-C13BB247D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3631D7E-0703-4AC2-8DF0-4314130E3880}">
  <ds:schemaRefs>
    <ds:schemaRef ds:uri="http://schemas.microsoft.com/office/2006/documentManagement/types"/>
    <ds:schemaRef ds:uri="http://schemas.microsoft.com/office/infopath/2007/PartnerControls"/>
    <ds:schemaRef ds:uri="http://schemas.openxmlformats.org/package/2006/metadata/core-properties"/>
    <ds:schemaRef ds:uri="7bfc3ca4-03a2-4e32-aca8-74fe42dd5ea3"/>
    <ds:schemaRef ds:uri="880c69db-6081-4d3e-9fff-859cf37511d0"/>
    <ds:schemaRef ds:uri="http://schemas.microsoft.com/office/2006/metadata/properties"/>
    <ds:schemaRef ds:uri="http://purl.org/dc/terms/"/>
    <ds:schemaRef ds:uri="http://schemas.microsoft.com/sharepoint/v3/fields"/>
    <ds:schemaRef ds:uri="http://www.w3.org/XML/1998/namespace"/>
    <ds:schemaRef ds:uri="http://schemas.microsoft.com/sharepoint.v3"/>
    <ds:schemaRef ds:uri="4ffa91fb-a0ff-4ac5-b2db-65c790d184a4"/>
    <ds:schemaRef ds:uri="http://schemas.microsoft.com/sharepoint/v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3892</TotalTime>
  <Words>6632</Words>
  <Application>Microsoft Office PowerPoint</Application>
  <PresentationFormat>Widescreen</PresentationFormat>
  <Paragraphs>402</Paragraphs>
  <Slides>71</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Combined Air Emissions Reporting System (CAERS) Training for   Preparers and Certifiers 3/23/2022</vt:lpstr>
      <vt:lpstr>Goal of Training</vt:lpstr>
      <vt:lpstr>Disclaimer</vt:lpstr>
      <vt:lpstr>Combined Air Emissions Reporting System (CAERS) Welcome to CAERS for   Preparers and Certifiers 03/23/2022</vt:lpstr>
      <vt:lpstr>What is CAERS?</vt:lpstr>
      <vt:lpstr>CAER User Roles - Preparer</vt:lpstr>
      <vt:lpstr>MyCDX Page in CDX</vt:lpstr>
      <vt:lpstr>CAERS User Roles - Certifier</vt:lpstr>
      <vt:lpstr>Preparer and NEI Certifier in MyCDX Page</vt:lpstr>
      <vt:lpstr>Establishing Preparer/Certifier Roles</vt:lpstr>
      <vt:lpstr>Reporters to GADNR Only</vt:lpstr>
      <vt:lpstr>System Requirements</vt:lpstr>
      <vt:lpstr>TRI – bound HAPs Data</vt:lpstr>
      <vt:lpstr>Timing of Submissions</vt:lpstr>
      <vt:lpstr>Registration Process</vt:lpstr>
      <vt:lpstr>1. Register in CDX</vt:lpstr>
      <vt:lpstr>CDX Login Page</vt:lpstr>
      <vt:lpstr>CDX Terms and Conditions</vt:lpstr>
      <vt:lpstr>2. Set up CAERS in CDX</vt:lpstr>
      <vt:lpstr>CDX CAERS Program Service Selection</vt:lpstr>
      <vt:lpstr>CDX Program Service Search</vt:lpstr>
      <vt:lpstr>CDX Adding a Program Service</vt:lpstr>
      <vt:lpstr>CDX Selecting a Role</vt:lpstr>
      <vt:lpstr>CDX Entry of User Information</vt:lpstr>
      <vt:lpstr>CDX Entry of Organization Information</vt:lpstr>
      <vt:lpstr>CDX Entry of Organization Contact</vt:lpstr>
      <vt:lpstr>CDX Entry of User Code</vt:lpstr>
      <vt:lpstr>CDX LexisNexis Identity Verification</vt:lpstr>
      <vt:lpstr>CDX LexisNexis Identity Verification Continued</vt:lpstr>
      <vt:lpstr>CDX Electronic Signature Agreement</vt:lpstr>
      <vt:lpstr>CDX Electronic Signature Agreement Continued</vt:lpstr>
      <vt:lpstr>eSignature Widget Password Entry</vt:lpstr>
      <vt:lpstr>MyCDX Page After Registration</vt:lpstr>
      <vt:lpstr>Help in CDX</vt:lpstr>
      <vt:lpstr>3. Receive Approval Notification from CAERS</vt:lpstr>
      <vt:lpstr>CAERS My Facilities Page</vt:lpstr>
      <vt:lpstr>Questions so Far?</vt:lpstr>
      <vt:lpstr>Highlights of CAERS Features</vt:lpstr>
      <vt:lpstr>Highlights of CAERS Features</vt:lpstr>
      <vt:lpstr>CAERS Main Report Page</vt:lpstr>
      <vt:lpstr>CAERS Emissions Unit Information Page</vt:lpstr>
      <vt:lpstr>CAERS Emissions Unit Information Edit Page</vt:lpstr>
      <vt:lpstr>CAERS Drop Down Menu Example</vt:lpstr>
      <vt:lpstr>CAERS On-screen Quality Assurance Checks</vt:lpstr>
      <vt:lpstr>CAERS Search Pop-Up Window</vt:lpstr>
      <vt:lpstr>Highlights of CAERS Features</vt:lpstr>
      <vt:lpstr>CAERS Throughput Bulk Entry </vt:lpstr>
      <vt:lpstr>CAERS Total Emissions Bulk Entry</vt:lpstr>
      <vt:lpstr>Highlights of CAERS Features</vt:lpstr>
      <vt:lpstr>Bulk Upload Excel Template Example </vt:lpstr>
      <vt:lpstr>Bulk Upload Excel Template Example Continued</vt:lpstr>
      <vt:lpstr>Highlights of CAERS Features</vt:lpstr>
      <vt:lpstr>CAERS Emissions Reports Page</vt:lpstr>
      <vt:lpstr>Highlights of CAERS Features</vt:lpstr>
      <vt:lpstr>CAERS Emissions Reports Prepopulated Template Download</vt:lpstr>
      <vt:lpstr>Highlights of CAERS Features</vt:lpstr>
      <vt:lpstr>CAERS Document Attachment Page</vt:lpstr>
      <vt:lpstr>Highlights of CAERS Features</vt:lpstr>
      <vt:lpstr>CAERS Report History Page</vt:lpstr>
      <vt:lpstr>PowerPoint Presentation</vt:lpstr>
      <vt:lpstr>Highlights of CAERS Features</vt:lpstr>
      <vt:lpstr>CAERS Summary Report Download </vt:lpstr>
      <vt:lpstr>CAERS Example Summary Report</vt:lpstr>
      <vt:lpstr>Highlights of CAERS Features</vt:lpstr>
      <vt:lpstr>TRI-MEweb Page for Use of CAERS Data</vt:lpstr>
      <vt:lpstr>Help and Resources</vt:lpstr>
      <vt:lpstr>CAERS Help Resources Page</vt:lpstr>
      <vt:lpstr>Help from CDX Help Desk</vt:lpstr>
      <vt:lpstr>Program Questions </vt:lpstr>
      <vt:lpstr>Want to make CAERS better?</vt:lpstr>
      <vt:lpstr>Questions </vt:lpstr>
    </vt:vector>
  </TitlesOfParts>
  <Company>U.S. Environmental Protection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Welcome to CAERS Training for GADNR</dc:subject>
  <dc:creator>Gamas, Julia</dc:creator>
  <cp:keywords>emissions report, inventory, GADNR</cp:keywords>
  <cp:lastModifiedBy>Gamas, Julia</cp:lastModifiedBy>
  <cp:revision>96</cp:revision>
  <cp:lastPrinted>2021-02-09T18:24:32Z</cp:lastPrinted>
  <dcterms:created xsi:type="dcterms:W3CDTF">2020-11-16T14:13:34Z</dcterms:created>
  <dcterms:modified xsi:type="dcterms:W3CDTF">2022-03-25T12:56:07Z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