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
  </p:sldMasterIdLst>
  <p:notesMasterIdLst>
    <p:notesMasterId r:id="rId79"/>
  </p:notesMasterIdLst>
  <p:sldIdLst>
    <p:sldId id="256" r:id="rId15"/>
    <p:sldId id="362" r:id="rId16"/>
    <p:sldId id="363" r:id="rId17"/>
    <p:sldId id="257" r:id="rId18"/>
    <p:sldId id="258" r:id="rId19"/>
    <p:sldId id="259" r:id="rId20"/>
    <p:sldId id="260" r:id="rId21"/>
    <p:sldId id="264" r:id="rId22"/>
    <p:sldId id="265" r:id="rId23"/>
    <p:sldId id="273" r:id="rId24"/>
    <p:sldId id="263" r:id="rId25"/>
    <p:sldId id="372" r:id="rId26"/>
    <p:sldId id="266" r:id="rId27"/>
    <p:sldId id="267" r:id="rId28"/>
    <p:sldId id="268" r:id="rId29"/>
    <p:sldId id="269" r:id="rId30"/>
    <p:sldId id="261" r:id="rId31"/>
    <p:sldId id="275" r:id="rId32"/>
    <p:sldId id="276" r:id="rId33"/>
    <p:sldId id="373" r:id="rId34"/>
    <p:sldId id="349" r:id="rId35"/>
    <p:sldId id="271" r:id="rId36"/>
    <p:sldId id="374" r:id="rId37"/>
    <p:sldId id="375" r:id="rId38"/>
    <p:sldId id="376" r:id="rId39"/>
    <p:sldId id="272" r:id="rId40"/>
    <p:sldId id="364" r:id="rId41"/>
    <p:sldId id="274" r:id="rId42"/>
    <p:sldId id="378" r:id="rId43"/>
    <p:sldId id="280" r:id="rId44"/>
    <p:sldId id="281" r:id="rId45"/>
    <p:sldId id="282" r:id="rId46"/>
    <p:sldId id="277" r:id="rId47"/>
    <p:sldId id="377" r:id="rId48"/>
    <p:sldId id="379" r:id="rId49"/>
    <p:sldId id="380" r:id="rId50"/>
    <p:sldId id="381" r:id="rId51"/>
    <p:sldId id="382" r:id="rId52"/>
    <p:sldId id="383" r:id="rId53"/>
    <p:sldId id="384" r:id="rId54"/>
    <p:sldId id="385" r:id="rId55"/>
    <p:sldId id="357" r:id="rId56"/>
    <p:sldId id="398" r:id="rId57"/>
    <p:sldId id="399" r:id="rId58"/>
    <p:sldId id="360" r:id="rId59"/>
    <p:sldId id="369" r:id="rId60"/>
    <p:sldId id="283" r:id="rId61"/>
    <p:sldId id="284" r:id="rId62"/>
    <p:sldId id="285" r:id="rId63"/>
    <p:sldId id="287" r:id="rId64"/>
    <p:sldId id="356" r:id="rId65"/>
    <p:sldId id="386" r:id="rId66"/>
    <p:sldId id="387" r:id="rId67"/>
    <p:sldId id="388" r:id="rId68"/>
    <p:sldId id="389" r:id="rId69"/>
    <p:sldId id="397" r:id="rId70"/>
    <p:sldId id="390" r:id="rId71"/>
    <p:sldId id="391" r:id="rId72"/>
    <p:sldId id="392" r:id="rId73"/>
    <p:sldId id="393" r:id="rId74"/>
    <p:sldId id="394" r:id="rId75"/>
    <p:sldId id="358" r:id="rId76"/>
    <p:sldId id="395" r:id="rId77"/>
    <p:sldId id="30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Coleman, Wendy" initials="BW" lastIdx="39" clrIdx="0">
    <p:extLst>
      <p:ext uri="{19B8F6BF-5375-455C-9EA6-DF929625EA0E}">
        <p15:presenceInfo xmlns:p15="http://schemas.microsoft.com/office/powerpoint/2012/main" userId="S::Blake-Coleman.Wendy@epa.gov::882a57f3-5210-4287-9b7b-62b151c92281" providerId="AD"/>
      </p:ext>
    </p:extLst>
  </p:cmAuthor>
  <p:cmAuthor id="2" name="McGown, Erin" initials="ME" lastIdx="33" clrIdx="1">
    <p:extLst>
      <p:ext uri="{19B8F6BF-5375-455C-9EA6-DF929625EA0E}">
        <p15:presenceInfo xmlns:p15="http://schemas.microsoft.com/office/powerpoint/2012/main" userId="S::mcgown.erin@epa.gov::ba29ef8d-9344-44c3-8ef7-94f4fe17adfb" providerId="AD"/>
      </p:ext>
    </p:extLst>
  </p:cmAuthor>
  <p:cmAuthor id="3" name="Beasley, Erika" initials="BE" lastIdx="1" clrIdx="2">
    <p:extLst>
      <p:ext uri="{19B8F6BF-5375-455C-9EA6-DF929625EA0E}">
        <p15:presenceInfo xmlns:p15="http://schemas.microsoft.com/office/powerpoint/2012/main" userId="S::beasley.erika@epa.gov::c4bb078b-f507-47fe-9134-2f1d27f2a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D1F0DB"/>
    <a:srgbClr val="1A7F38"/>
    <a:srgbClr val="146A31"/>
    <a:srgbClr val="10592B"/>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9" autoAdjust="0"/>
    <p:restoredTop sz="93792" autoAdjust="0"/>
  </p:normalViewPr>
  <p:slideViewPr>
    <p:cSldViewPr snapToGrid="0">
      <p:cViewPr varScale="1">
        <p:scale>
          <a:sx n="63" d="100"/>
          <a:sy n="63" d="100"/>
        </p:scale>
        <p:origin x="656" y="64"/>
      </p:cViewPr>
      <p:guideLst/>
    </p:cSldViewPr>
  </p:slideViewPr>
  <p:outlineViewPr>
    <p:cViewPr>
      <p:scale>
        <a:sx n="33" d="100"/>
        <a:sy n="33" d="100"/>
      </p:scale>
      <p:origin x="0" y="-206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tableStyles" Target="tableStyles.xml"/><Relationship Id="rId16" Type="http://schemas.openxmlformats.org/officeDocument/2006/relationships/slide" Target="slides/slide2.xml"/><Relationship Id="rId11" Type="http://schemas.openxmlformats.org/officeDocument/2006/relationships/customXml" Target="../customXml/item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notesMaster" Target="notesMasters/notesMaster1.xml"/><Relationship Id="rId5" Type="http://schemas.openxmlformats.org/officeDocument/2006/relationships/customXml" Target="../customXml/item5.xml"/><Relationship Id="rId19" Type="http://schemas.openxmlformats.org/officeDocument/2006/relationships/slide" Target="slides/slide5.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customXml" Target="../customXml/item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customXml" Target="../customXml/item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customXml" Target="../customXml/item7.xml"/><Relationship Id="rId71" Type="http://schemas.openxmlformats.org/officeDocument/2006/relationships/slide" Target="slides/slide57.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61" Type="http://schemas.openxmlformats.org/officeDocument/2006/relationships/slide" Target="slides/slide4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own, Erin" userId="ba29ef8d-9344-44c3-8ef7-94f4fe17adfb" providerId="ADAL" clId="{9BBC91C3-79C8-4A9B-8660-8DE8FC661E61}"/>
    <pc:docChg chg="undo redo custSel addSld delSld modSld sldOrd">
      <pc:chgData name="McGown, Erin" userId="ba29ef8d-9344-44c3-8ef7-94f4fe17adfb" providerId="ADAL" clId="{9BBC91C3-79C8-4A9B-8660-8DE8FC661E61}" dt="2022-04-11T18:14:51.312" v="7598" actId="20577"/>
      <pc:docMkLst>
        <pc:docMk/>
      </pc:docMkLst>
      <pc:sldChg chg="modSp mod">
        <pc:chgData name="McGown, Erin" userId="ba29ef8d-9344-44c3-8ef7-94f4fe17adfb" providerId="ADAL" clId="{9BBC91C3-79C8-4A9B-8660-8DE8FC661E61}" dt="2022-04-06T13:23:39.633" v="8" actId="20577"/>
        <pc:sldMkLst>
          <pc:docMk/>
          <pc:sldMk cId="3973036730" sldId="256"/>
        </pc:sldMkLst>
        <pc:spChg chg="mod">
          <ac:chgData name="McGown, Erin" userId="ba29ef8d-9344-44c3-8ef7-94f4fe17adfb" providerId="ADAL" clId="{9BBC91C3-79C8-4A9B-8660-8DE8FC661E61}" dt="2022-04-06T13:23:33.256" v="1" actId="20577"/>
          <ac:spMkLst>
            <pc:docMk/>
            <pc:sldMk cId="3973036730" sldId="256"/>
            <ac:spMk id="17" creationId="{00000000-0000-0000-0000-000000000000}"/>
          </ac:spMkLst>
        </pc:spChg>
        <pc:spChg chg="mod">
          <ac:chgData name="McGown, Erin" userId="ba29ef8d-9344-44c3-8ef7-94f4fe17adfb" providerId="ADAL" clId="{9BBC91C3-79C8-4A9B-8660-8DE8FC661E61}" dt="2022-04-06T13:23:39.633" v="8" actId="20577"/>
          <ac:spMkLst>
            <pc:docMk/>
            <pc:sldMk cId="3973036730" sldId="256"/>
            <ac:spMk id="18" creationId="{00000000-0000-0000-0000-000000000000}"/>
          </ac:spMkLst>
        </pc:spChg>
      </pc:sldChg>
      <pc:sldChg chg="modSp mod">
        <pc:chgData name="McGown, Erin" userId="ba29ef8d-9344-44c3-8ef7-94f4fe17adfb" providerId="ADAL" clId="{9BBC91C3-79C8-4A9B-8660-8DE8FC661E61}" dt="2022-04-06T15:57:11.118" v="5495" actId="20577"/>
        <pc:sldMkLst>
          <pc:docMk/>
          <pc:sldMk cId="1541601631" sldId="257"/>
        </pc:sldMkLst>
        <pc:spChg chg="mod">
          <ac:chgData name="McGown, Erin" userId="ba29ef8d-9344-44c3-8ef7-94f4fe17adfb" providerId="ADAL" clId="{9BBC91C3-79C8-4A9B-8660-8DE8FC661E61}" dt="2022-04-06T15:57:11.118" v="5495" actId="20577"/>
          <ac:spMkLst>
            <pc:docMk/>
            <pc:sldMk cId="1541601631" sldId="257"/>
            <ac:spMk id="3" creationId="{175F8FF5-EE5C-4886-A5BD-92E91FDAA3F6}"/>
          </ac:spMkLst>
        </pc:spChg>
      </pc:sldChg>
      <pc:sldChg chg="modSp mod">
        <pc:chgData name="McGown, Erin" userId="ba29ef8d-9344-44c3-8ef7-94f4fe17adfb" providerId="ADAL" clId="{9BBC91C3-79C8-4A9B-8660-8DE8FC661E61}" dt="2022-04-06T13:27:34.939" v="51" actId="20577"/>
        <pc:sldMkLst>
          <pc:docMk/>
          <pc:sldMk cId="1629217821" sldId="260"/>
        </pc:sldMkLst>
        <pc:spChg chg="mod">
          <ac:chgData name="McGown, Erin" userId="ba29ef8d-9344-44c3-8ef7-94f4fe17adfb" providerId="ADAL" clId="{9BBC91C3-79C8-4A9B-8660-8DE8FC661E61}" dt="2022-04-06T13:27:34.939" v="51" actId="20577"/>
          <ac:spMkLst>
            <pc:docMk/>
            <pc:sldMk cId="1629217821" sldId="260"/>
            <ac:spMk id="3" creationId="{9A54834F-6EA8-45BA-BB6D-56DF276B0937}"/>
          </ac:spMkLst>
        </pc:spChg>
      </pc:sldChg>
      <pc:sldChg chg="modSp mod">
        <pc:chgData name="McGown, Erin" userId="ba29ef8d-9344-44c3-8ef7-94f4fe17adfb" providerId="ADAL" clId="{9BBC91C3-79C8-4A9B-8660-8DE8FC661E61}" dt="2022-04-06T13:44:54.853" v="342" actId="20577"/>
        <pc:sldMkLst>
          <pc:docMk/>
          <pc:sldMk cId="1467496698" sldId="261"/>
        </pc:sldMkLst>
        <pc:spChg chg="mod">
          <ac:chgData name="McGown, Erin" userId="ba29ef8d-9344-44c3-8ef7-94f4fe17adfb" providerId="ADAL" clId="{9BBC91C3-79C8-4A9B-8660-8DE8FC661E61}" dt="2022-04-06T13:42:35.995" v="251" actId="20577"/>
          <ac:spMkLst>
            <pc:docMk/>
            <pc:sldMk cId="1467496698" sldId="261"/>
            <ac:spMk id="2" creationId="{0DDFF593-3DDD-4CB1-B9C2-065023CA416C}"/>
          </ac:spMkLst>
        </pc:spChg>
        <pc:spChg chg="mod">
          <ac:chgData name="McGown, Erin" userId="ba29ef8d-9344-44c3-8ef7-94f4fe17adfb" providerId="ADAL" clId="{9BBC91C3-79C8-4A9B-8660-8DE8FC661E61}" dt="2022-04-06T13:42:47.283" v="264" actId="20577"/>
          <ac:spMkLst>
            <pc:docMk/>
            <pc:sldMk cId="1467496698" sldId="261"/>
            <ac:spMk id="9" creationId="{47F23A23-935B-454C-8A70-E1EDD04B9EF6}"/>
          </ac:spMkLst>
        </pc:spChg>
        <pc:spChg chg="mod">
          <ac:chgData name="McGown, Erin" userId="ba29ef8d-9344-44c3-8ef7-94f4fe17adfb" providerId="ADAL" clId="{9BBC91C3-79C8-4A9B-8660-8DE8FC661E61}" dt="2022-04-06T13:44:45.646" v="339" actId="20577"/>
          <ac:spMkLst>
            <pc:docMk/>
            <pc:sldMk cId="1467496698" sldId="261"/>
            <ac:spMk id="10" creationId="{3BB8F32A-EE89-4B50-A8E7-381C6EB2583B}"/>
          </ac:spMkLst>
        </pc:spChg>
        <pc:spChg chg="mod">
          <ac:chgData name="McGown, Erin" userId="ba29ef8d-9344-44c3-8ef7-94f4fe17adfb" providerId="ADAL" clId="{9BBC91C3-79C8-4A9B-8660-8DE8FC661E61}" dt="2022-04-06T13:44:54.853" v="342" actId="20577"/>
          <ac:spMkLst>
            <pc:docMk/>
            <pc:sldMk cId="1467496698" sldId="261"/>
            <ac:spMk id="21" creationId="{0ADF772C-9A96-43DE-900B-5AA48E310F94}"/>
          </ac:spMkLst>
        </pc:spChg>
        <pc:spChg chg="mod">
          <ac:chgData name="McGown, Erin" userId="ba29ef8d-9344-44c3-8ef7-94f4fe17adfb" providerId="ADAL" clId="{9BBC91C3-79C8-4A9B-8660-8DE8FC661E61}" dt="2022-04-06T13:44:38.006" v="337" actId="20577"/>
          <ac:spMkLst>
            <pc:docMk/>
            <pc:sldMk cId="1467496698" sldId="261"/>
            <ac:spMk id="26" creationId="{9A2A9CBF-4055-4BEC-8249-0E8DE057C237}"/>
          </ac:spMkLst>
        </pc:spChg>
        <pc:spChg chg="mod">
          <ac:chgData name="McGown, Erin" userId="ba29ef8d-9344-44c3-8ef7-94f4fe17adfb" providerId="ADAL" clId="{9BBC91C3-79C8-4A9B-8660-8DE8FC661E61}" dt="2022-04-06T13:44:53.266" v="340" actId="1076"/>
          <ac:spMkLst>
            <pc:docMk/>
            <pc:sldMk cId="1467496698" sldId="261"/>
            <ac:spMk id="34" creationId="{5B88DFA4-46BA-4BF3-ADC8-7978D3210B7F}"/>
          </ac:spMkLst>
        </pc:spChg>
      </pc:sldChg>
      <pc:sldChg chg="del ord">
        <pc:chgData name="McGown, Erin" userId="ba29ef8d-9344-44c3-8ef7-94f4fe17adfb" providerId="ADAL" clId="{9BBC91C3-79C8-4A9B-8660-8DE8FC661E61}" dt="2022-04-06T16:00:30.013" v="5534" actId="47"/>
        <pc:sldMkLst>
          <pc:docMk/>
          <pc:sldMk cId="2914630111" sldId="262"/>
        </pc:sldMkLst>
      </pc:sldChg>
      <pc:sldChg chg="modSp mod ord">
        <pc:chgData name="McGown, Erin" userId="ba29ef8d-9344-44c3-8ef7-94f4fe17adfb" providerId="ADAL" clId="{9BBC91C3-79C8-4A9B-8660-8DE8FC661E61}" dt="2022-04-06T14:37:34.132" v="1903" actId="113"/>
        <pc:sldMkLst>
          <pc:docMk/>
          <pc:sldMk cId="3918398439" sldId="263"/>
        </pc:sldMkLst>
        <pc:spChg chg="mod">
          <ac:chgData name="McGown, Erin" userId="ba29ef8d-9344-44c3-8ef7-94f4fe17adfb" providerId="ADAL" clId="{9BBC91C3-79C8-4A9B-8660-8DE8FC661E61}" dt="2022-04-06T14:37:34.132" v="1903" actId="113"/>
          <ac:spMkLst>
            <pc:docMk/>
            <pc:sldMk cId="3918398439" sldId="263"/>
            <ac:spMk id="2" creationId="{0DDFF593-3DDD-4CB1-B9C2-065023CA416C}"/>
          </ac:spMkLst>
        </pc:spChg>
        <pc:spChg chg="mod">
          <ac:chgData name="McGown, Erin" userId="ba29ef8d-9344-44c3-8ef7-94f4fe17adfb" providerId="ADAL" clId="{9BBC91C3-79C8-4A9B-8660-8DE8FC661E61}" dt="2022-04-06T13:45:29.642" v="344" actId="20577"/>
          <ac:spMkLst>
            <pc:docMk/>
            <pc:sldMk cId="3918398439" sldId="263"/>
            <ac:spMk id="3" creationId="{9A54834F-6EA8-45BA-BB6D-56DF276B0937}"/>
          </ac:spMkLst>
        </pc:spChg>
      </pc:sldChg>
      <pc:sldChg chg="modSp mod modNotesTx">
        <pc:chgData name="McGown, Erin" userId="ba29ef8d-9344-44c3-8ef7-94f4fe17adfb" providerId="ADAL" clId="{9BBC91C3-79C8-4A9B-8660-8DE8FC661E61}" dt="2022-04-06T13:41:47.193" v="243" actId="20577"/>
        <pc:sldMkLst>
          <pc:docMk/>
          <pc:sldMk cId="1476726321" sldId="264"/>
        </pc:sldMkLst>
        <pc:spChg chg="mod">
          <ac:chgData name="McGown, Erin" userId="ba29ef8d-9344-44c3-8ef7-94f4fe17adfb" providerId="ADAL" clId="{9BBC91C3-79C8-4A9B-8660-8DE8FC661E61}" dt="2022-04-06T13:30:02.258" v="136" actId="27636"/>
          <ac:spMkLst>
            <pc:docMk/>
            <pc:sldMk cId="1476726321" sldId="264"/>
            <ac:spMk id="3" creationId="{9A54834F-6EA8-45BA-BB6D-56DF276B0937}"/>
          </ac:spMkLst>
        </pc:spChg>
      </pc:sldChg>
      <pc:sldChg chg="modSp mod">
        <pc:chgData name="McGown, Erin" userId="ba29ef8d-9344-44c3-8ef7-94f4fe17adfb" providerId="ADAL" clId="{9BBC91C3-79C8-4A9B-8660-8DE8FC661E61}" dt="2022-04-06T16:23:46.396" v="5779" actId="27636"/>
        <pc:sldMkLst>
          <pc:docMk/>
          <pc:sldMk cId="1206150892" sldId="265"/>
        </pc:sldMkLst>
        <pc:spChg chg="mod">
          <ac:chgData name="McGown, Erin" userId="ba29ef8d-9344-44c3-8ef7-94f4fe17adfb" providerId="ADAL" clId="{9BBC91C3-79C8-4A9B-8660-8DE8FC661E61}" dt="2022-04-06T16:23:46.396" v="5779" actId="27636"/>
          <ac:spMkLst>
            <pc:docMk/>
            <pc:sldMk cId="1206150892" sldId="265"/>
            <ac:spMk id="3" creationId="{9A54834F-6EA8-45BA-BB6D-56DF276B0937}"/>
          </ac:spMkLst>
        </pc:spChg>
      </pc:sldChg>
      <pc:sldChg chg="modSp mod ord">
        <pc:chgData name="McGown, Erin" userId="ba29ef8d-9344-44c3-8ef7-94f4fe17adfb" providerId="ADAL" clId="{9BBC91C3-79C8-4A9B-8660-8DE8FC661E61}" dt="2022-04-06T14:10:19.609" v="1152" actId="20577"/>
        <pc:sldMkLst>
          <pc:docMk/>
          <pc:sldMk cId="3743205787" sldId="266"/>
        </pc:sldMkLst>
        <pc:spChg chg="mod">
          <ac:chgData name="McGown, Erin" userId="ba29ef8d-9344-44c3-8ef7-94f4fe17adfb" providerId="ADAL" clId="{9BBC91C3-79C8-4A9B-8660-8DE8FC661E61}" dt="2022-04-06T14:10:19.609" v="1152" actId="20577"/>
          <ac:spMkLst>
            <pc:docMk/>
            <pc:sldMk cId="3743205787" sldId="266"/>
            <ac:spMk id="2" creationId="{0DDFF593-3DDD-4CB1-B9C2-065023CA416C}"/>
          </ac:spMkLst>
        </pc:spChg>
        <pc:spChg chg="mod">
          <ac:chgData name="McGown, Erin" userId="ba29ef8d-9344-44c3-8ef7-94f4fe17adfb" providerId="ADAL" clId="{9BBC91C3-79C8-4A9B-8660-8DE8FC661E61}" dt="2022-04-06T14:08:07.189" v="1008" actId="20577"/>
          <ac:spMkLst>
            <pc:docMk/>
            <pc:sldMk cId="3743205787" sldId="266"/>
            <ac:spMk id="3" creationId="{9A54834F-6EA8-45BA-BB6D-56DF276B0937}"/>
          </ac:spMkLst>
        </pc:spChg>
        <pc:graphicFrameChg chg="mod modGraphic">
          <ac:chgData name="McGown, Erin" userId="ba29ef8d-9344-44c3-8ef7-94f4fe17adfb" providerId="ADAL" clId="{9BBC91C3-79C8-4A9B-8660-8DE8FC661E61}" dt="2022-04-06T14:08:11.242" v="1009" actId="1076"/>
          <ac:graphicFrameMkLst>
            <pc:docMk/>
            <pc:sldMk cId="3743205787" sldId="266"/>
            <ac:graphicFrameMk id="4" creationId="{FE6B1123-7999-4F43-BF42-A57D5E721912}"/>
          </ac:graphicFrameMkLst>
        </pc:graphicFrameChg>
      </pc:sldChg>
      <pc:sldChg chg="modSp mod ord">
        <pc:chgData name="McGown, Erin" userId="ba29ef8d-9344-44c3-8ef7-94f4fe17adfb" providerId="ADAL" clId="{9BBC91C3-79C8-4A9B-8660-8DE8FC661E61}" dt="2022-04-06T20:25:29.887" v="7565" actId="20577"/>
        <pc:sldMkLst>
          <pc:docMk/>
          <pc:sldMk cId="2863135081" sldId="267"/>
        </pc:sldMkLst>
        <pc:spChg chg="mod">
          <ac:chgData name="McGown, Erin" userId="ba29ef8d-9344-44c3-8ef7-94f4fe17adfb" providerId="ADAL" clId="{9BBC91C3-79C8-4A9B-8660-8DE8FC661E61}" dt="2022-04-06T14:10:10.846" v="1127" actId="20577"/>
          <ac:spMkLst>
            <pc:docMk/>
            <pc:sldMk cId="2863135081" sldId="267"/>
            <ac:spMk id="2" creationId="{0DDFF593-3DDD-4CB1-B9C2-065023CA416C}"/>
          </ac:spMkLst>
        </pc:spChg>
        <pc:spChg chg="mod">
          <ac:chgData name="McGown, Erin" userId="ba29ef8d-9344-44c3-8ef7-94f4fe17adfb" providerId="ADAL" clId="{9BBC91C3-79C8-4A9B-8660-8DE8FC661E61}" dt="2022-04-06T20:25:29.887" v="7565" actId="20577"/>
          <ac:spMkLst>
            <pc:docMk/>
            <pc:sldMk cId="2863135081" sldId="267"/>
            <ac:spMk id="3" creationId="{9A54834F-6EA8-45BA-BB6D-56DF276B0937}"/>
          </ac:spMkLst>
        </pc:spChg>
      </pc:sldChg>
      <pc:sldChg chg="addSp delSp modSp mod ord">
        <pc:chgData name="McGown, Erin" userId="ba29ef8d-9344-44c3-8ef7-94f4fe17adfb" providerId="ADAL" clId="{9BBC91C3-79C8-4A9B-8660-8DE8FC661E61}" dt="2022-04-06T14:13:07.113" v="1190" actId="1076"/>
        <pc:sldMkLst>
          <pc:docMk/>
          <pc:sldMk cId="138800458" sldId="268"/>
        </pc:sldMkLst>
        <pc:spChg chg="mod">
          <ac:chgData name="McGown, Erin" userId="ba29ef8d-9344-44c3-8ef7-94f4fe17adfb" providerId="ADAL" clId="{9BBC91C3-79C8-4A9B-8660-8DE8FC661E61}" dt="2022-04-06T14:10:33.689" v="1155"/>
          <ac:spMkLst>
            <pc:docMk/>
            <pc:sldMk cId="138800458" sldId="268"/>
            <ac:spMk id="2" creationId="{0DDFF593-3DDD-4CB1-B9C2-065023CA416C}"/>
          </ac:spMkLst>
        </pc:spChg>
        <pc:spChg chg="mod">
          <ac:chgData name="McGown, Erin" userId="ba29ef8d-9344-44c3-8ef7-94f4fe17adfb" providerId="ADAL" clId="{9BBC91C3-79C8-4A9B-8660-8DE8FC661E61}" dt="2022-04-06T14:11:52.048" v="1177" actId="20577"/>
          <ac:spMkLst>
            <pc:docMk/>
            <pc:sldMk cId="138800458" sldId="268"/>
            <ac:spMk id="7" creationId="{8AF5D563-D1E0-49D3-A75A-8A5F825C91CF}"/>
          </ac:spMkLst>
        </pc:spChg>
        <pc:graphicFrameChg chg="del">
          <ac:chgData name="McGown, Erin" userId="ba29ef8d-9344-44c3-8ef7-94f4fe17adfb" providerId="ADAL" clId="{9BBC91C3-79C8-4A9B-8660-8DE8FC661E61}" dt="2022-04-06T14:11:08.477" v="1156" actId="478"/>
          <ac:graphicFrameMkLst>
            <pc:docMk/>
            <pc:sldMk cId="138800458" sldId="268"/>
            <ac:graphicFrameMk id="3" creationId="{C2B17CCB-6B17-4EC8-8746-71DBA04C01DA}"/>
          </ac:graphicFrameMkLst>
        </pc:graphicFrameChg>
        <pc:graphicFrameChg chg="add mod modGraphic">
          <ac:chgData name="McGown, Erin" userId="ba29ef8d-9344-44c3-8ef7-94f4fe17adfb" providerId="ADAL" clId="{9BBC91C3-79C8-4A9B-8660-8DE8FC661E61}" dt="2022-04-06T14:13:07.113" v="1190" actId="1076"/>
          <ac:graphicFrameMkLst>
            <pc:docMk/>
            <pc:sldMk cId="138800458" sldId="268"/>
            <ac:graphicFrameMk id="5" creationId="{466B01B3-8023-4BF2-81EB-A2B285159721}"/>
          </ac:graphicFrameMkLst>
        </pc:graphicFrameChg>
      </pc:sldChg>
      <pc:sldChg chg="modSp mod ord">
        <pc:chgData name="McGown, Erin" userId="ba29ef8d-9344-44c3-8ef7-94f4fe17adfb" providerId="ADAL" clId="{9BBC91C3-79C8-4A9B-8660-8DE8FC661E61}" dt="2022-04-06T14:23:19.168" v="1901" actId="115"/>
        <pc:sldMkLst>
          <pc:docMk/>
          <pc:sldMk cId="3319290067" sldId="269"/>
        </pc:sldMkLst>
        <pc:spChg chg="mod">
          <ac:chgData name="McGown, Erin" userId="ba29ef8d-9344-44c3-8ef7-94f4fe17adfb" providerId="ADAL" clId="{9BBC91C3-79C8-4A9B-8660-8DE8FC661E61}" dt="2022-04-06T14:17:33.571" v="1534" actId="20577"/>
          <ac:spMkLst>
            <pc:docMk/>
            <pc:sldMk cId="3319290067" sldId="269"/>
            <ac:spMk id="2" creationId="{0DDFF593-3DDD-4CB1-B9C2-065023CA416C}"/>
          </ac:spMkLst>
        </pc:spChg>
        <pc:spChg chg="mod">
          <ac:chgData name="McGown, Erin" userId="ba29ef8d-9344-44c3-8ef7-94f4fe17adfb" providerId="ADAL" clId="{9BBC91C3-79C8-4A9B-8660-8DE8FC661E61}" dt="2022-04-06T14:23:19.168" v="1901" actId="115"/>
          <ac:spMkLst>
            <pc:docMk/>
            <pc:sldMk cId="3319290067" sldId="269"/>
            <ac:spMk id="3" creationId="{9A54834F-6EA8-45BA-BB6D-56DF276B0937}"/>
          </ac:spMkLst>
        </pc:spChg>
        <pc:graphicFrameChg chg="mod modGraphic">
          <ac:chgData name="McGown, Erin" userId="ba29ef8d-9344-44c3-8ef7-94f4fe17adfb" providerId="ADAL" clId="{9BBC91C3-79C8-4A9B-8660-8DE8FC661E61}" dt="2022-04-06T14:18:38.329" v="1701" actId="20577"/>
          <ac:graphicFrameMkLst>
            <pc:docMk/>
            <pc:sldMk cId="3319290067" sldId="269"/>
            <ac:graphicFrameMk id="5" creationId="{B0DB2C35-57C6-49A5-8B5C-65E28835449D}"/>
          </ac:graphicFrameMkLst>
        </pc:graphicFrameChg>
      </pc:sldChg>
      <pc:sldChg chg="del ord">
        <pc:chgData name="McGown, Erin" userId="ba29ef8d-9344-44c3-8ef7-94f4fe17adfb" providerId="ADAL" clId="{9BBC91C3-79C8-4A9B-8660-8DE8FC661E61}" dt="2022-04-06T15:03:56.643" v="2398" actId="47"/>
        <pc:sldMkLst>
          <pc:docMk/>
          <pc:sldMk cId="279436826" sldId="270"/>
        </pc:sldMkLst>
      </pc:sldChg>
      <pc:sldChg chg="modSp mod ord">
        <pc:chgData name="McGown, Erin" userId="ba29ef8d-9344-44c3-8ef7-94f4fe17adfb" providerId="ADAL" clId="{9BBC91C3-79C8-4A9B-8660-8DE8FC661E61}" dt="2022-04-06T15:17:21.482" v="2963" actId="20577"/>
        <pc:sldMkLst>
          <pc:docMk/>
          <pc:sldMk cId="1372039345" sldId="271"/>
        </pc:sldMkLst>
        <pc:spChg chg="mod">
          <ac:chgData name="McGown, Erin" userId="ba29ef8d-9344-44c3-8ef7-94f4fe17adfb" providerId="ADAL" clId="{9BBC91C3-79C8-4A9B-8660-8DE8FC661E61}" dt="2022-04-06T15:17:21.482" v="2963" actId="20577"/>
          <ac:spMkLst>
            <pc:docMk/>
            <pc:sldMk cId="1372039345" sldId="271"/>
            <ac:spMk id="3" creationId="{9A54834F-6EA8-45BA-BB6D-56DF276B0937}"/>
          </ac:spMkLst>
        </pc:spChg>
      </pc:sldChg>
      <pc:sldChg chg="modSp add del mod ord">
        <pc:chgData name="McGown, Erin" userId="ba29ef8d-9344-44c3-8ef7-94f4fe17adfb" providerId="ADAL" clId="{9BBC91C3-79C8-4A9B-8660-8DE8FC661E61}" dt="2022-04-06T15:19:20.255" v="3083" actId="20577"/>
        <pc:sldMkLst>
          <pc:docMk/>
          <pc:sldMk cId="903285838" sldId="272"/>
        </pc:sldMkLst>
        <pc:spChg chg="mod">
          <ac:chgData name="McGown, Erin" userId="ba29ef8d-9344-44c3-8ef7-94f4fe17adfb" providerId="ADAL" clId="{9BBC91C3-79C8-4A9B-8660-8DE8FC661E61}" dt="2022-04-06T15:19:20.255" v="3083" actId="20577"/>
          <ac:spMkLst>
            <pc:docMk/>
            <pc:sldMk cId="903285838" sldId="272"/>
            <ac:spMk id="3" creationId="{9A54834F-6EA8-45BA-BB6D-56DF276B0937}"/>
          </ac:spMkLst>
        </pc:spChg>
      </pc:sldChg>
      <pc:sldChg chg="modSp mod ord">
        <pc:chgData name="McGown, Erin" userId="ba29ef8d-9344-44c3-8ef7-94f4fe17adfb" providerId="ADAL" clId="{9BBC91C3-79C8-4A9B-8660-8DE8FC661E61}" dt="2022-04-06T14:37:26.813" v="1902" actId="113"/>
        <pc:sldMkLst>
          <pc:docMk/>
          <pc:sldMk cId="3440232996" sldId="273"/>
        </pc:sldMkLst>
        <pc:spChg chg="mod">
          <ac:chgData name="McGown, Erin" userId="ba29ef8d-9344-44c3-8ef7-94f4fe17adfb" providerId="ADAL" clId="{9BBC91C3-79C8-4A9B-8660-8DE8FC661E61}" dt="2022-04-06T14:37:26.813" v="1902" actId="113"/>
          <ac:spMkLst>
            <pc:docMk/>
            <pc:sldMk cId="3440232996" sldId="273"/>
            <ac:spMk id="2" creationId="{0DDFF593-3DDD-4CB1-B9C2-065023CA416C}"/>
          </ac:spMkLst>
        </pc:spChg>
      </pc:sldChg>
      <pc:sldChg chg="modSp mod ord">
        <pc:chgData name="McGown, Erin" userId="ba29ef8d-9344-44c3-8ef7-94f4fe17adfb" providerId="ADAL" clId="{9BBC91C3-79C8-4A9B-8660-8DE8FC661E61}" dt="2022-04-06T15:21:35.134" v="3104" actId="20577"/>
        <pc:sldMkLst>
          <pc:docMk/>
          <pc:sldMk cId="1593565318" sldId="274"/>
        </pc:sldMkLst>
        <pc:spChg chg="mod">
          <ac:chgData name="McGown, Erin" userId="ba29ef8d-9344-44c3-8ef7-94f4fe17adfb" providerId="ADAL" clId="{9BBC91C3-79C8-4A9B-8660-8DE8FC661E61}" dt="2022-04-06T15:21:35.134" v="3104" actId="20577"/>
          <ac:spMkLst>
            <pc:docMk/>
            <pc:sldMk cId="1593565318" sldId="274"/>
            <ac:spMk id="3" creationId="{9A54834F-6EA8-45BA-BB6D-56DF276B0937}"/>
          </ac:spMkLst>
        </pc:spChg>
      </pc:sldChg>
      <pc:sldChg chg="modSp mod">
        <pc:chgData name="McGown, Erin" userId="ba29ef8d-9344-44c3-8ef7-94f4fe17adfb" providerId="ADAL" clId="{9BBC91C3-79C8-4A9B-8660-8DE8FC661E61}" dt="2022-04-06T14:39:32.615" v="1908" actId="20577"/>
        <pc:sldMkLst>
          <pc:docMk/>
          <pc:sldMk cId="2197472708" sldId="275"/>
        </pc:sldMkLst>
        <pc:spChg chg="mod">
          <ac:chgData name="McGown, Erin" userId="ba29ef8d-9344-44c3-8ef7-94f4fe17adfb" providerId="ADAL" clId="{9BBC91C3-79C8-4A9B-8660-8DE8FC661E61}" dt="2022-04-06T14:39:32.615" v="1908" actId="20577"/>
          <ac:spMkLst>
            <pc:docMk/>
            <pc:sldMk cId="2197472708" sldId="275"/>
            <ac:spMk id="6" creationId="{5A1FB212-C852-4D72-85E7-1FE108D50CF0}"/>
          </ac:spMkLst>
        </pc:spChg>
      </pc:sldChg>
      <pc:sldChg chg="modSp mod">
        <pc:chgData name="McGown, Erin" userId="ba29ef8d-9344-44c3-8ef7-94f4fe17adfb" providerId="ADAL" clId="{9BBC91C3-79C8-4A9B-8660-8DE8FC661E61}" dt="2022-04-11T17:57:40.785" v="7579" actId="20577"/>
        <pc:sldMkLst>
          <pc:docMk/>
          <pc:sldMk cId="282031874" sldId="276"/>
        </pc:sldMkLst>
        <pc:spChg chg="mod">
          <ac:chgData name="McGown, Erin" userId="ba29ef8d-9344-44c3-8ef7-94f4fe17adfb" providerId="ADAL" clId="{9BBC91C3-79C8-4A9B-8660-8DE8FC661E61}" dt="2022-04-06T14:39:47.955" v="1910" actId="20577"/>
          <ac:spMkLst>
            <pc:docMk/>
            <pc:sldMk cId="282031874" sldId="276"/>
            <ac:spMk id="2" creationId="{0DDFF593-3DDD-4CB1-B9C2-065023CA416C}"/>
          </ac:spMkLst>
        </pc:spChg>
        <pc:spChg chg="mod">
          <ac:chgData name="McGown, Erin" userId="ba29ef8d-9344-44c3-8ef7-94f4fe17adfb" providerId="ADAL" clId="{9BBC91C3-79C8-4A9B-8660-8DE8FC661E61}" dt="2022-04-11T17:57:40.785" v="7579" actId="20577"/>
          <ac:spMkLst>
            <pc:docMk/>
            <pc:sldMk cId="282031874" sldId="276"/>
            <ac:spMk id="3" creationId="{9A54834F-6EA8-45BA-BB6D-56DF276B0937}"/>
          </ac:spMkLst>
        </pc:spChg>
      </pc:sldChg>
      <pc:sldChg chg="modSp mod">
        <pc:chgData name="McGown, Erin" userId="ba29ef8d-9344-44c3-8ef7-94f4fe17adfb" providerId="ADAL" clId="{9BBC91C3-79C8-4A9B-8660-8DE8FC661E61}" dt="2022-04-06T15:32:30.416" v="4325" actId="948"/>
        <pc:sldMkLst>
          <pc:docMk/>
          <pc:sldMk cId="4152436863" sldId="277"/>
        </pc:sldMkLst>
        <pc:spChg chg="mod">
          <ac:chgData name="McGown, Erin" userId="ba29ef8d-9344-44c3-8ef7-94f4fe17adfb" providerId="ADAL" clId="{9BBC91C3-79C8-4A9B-8660-8DE8FC661E61}" dt="2022-04-06T15:20:05.351" v="3098" actId="20577"/>
          <ac:spMkLst>
            <pc:docMk/>
            <pc:sldMk cId="4152436863" sldId="277"/>
            <ac:spMk id="2" creationId="{0DDFF593-3DDD-4CB1-B9C2-065023CA416C}"/>
          </ac:spMkLst>
        </pc:spChg>
        <pc:spChg chg="mod">
          <ac:chgData name="McGown, Erin" userId="ba29ef8d-9344-44c3-8ef7-94f4fe17adfb" providerId="ADAL" clId="{9BBC91C3-79C8-4A9B-8660-8DE8FC661E61}" dt="2022-04-06T15:32:30.416" v="4325" actId="948"/>
          <ac:spMkLst>
            <pc:docMk/>
            <pc:sldMk cId="4152436863" sldId="277"/>
            <ac:spMk id="3" creationId="{9A54834F-6EA8-45BA-BB6D-56DF276B0937}"/>
          </ac:spMkLst>
        </pc:spChg>
      </pc:sldChg>
      <pc:sldChg chg="del">
        <pc:chgData name="McGown, Erin" userId="ba29ef8d-9344-44c3-8ef7-94f4fe17adfb" providerId="ADAL" clId="{9BBC91C3-79C8-4A9B-8660-8DE8FC661E61}" dt="2022-04-06T14:43:08.518" v="1923" actId="47"/>
        <pc:sldMkLst>
          <pc:docMk/>
          <pc:sldMk cId="2495922417" sldId="278"/>
        </pc:sldMkLst>
      </pc:sldChg>
      <pc:sldChg chg="ord">
        <pc:chgData name="McGown, Erin" userId="ba29ef8d-9344-44c3-8ef7-94f4fe17adfb" providerId="ADAL" clId="{9BBC91C3-79C8-4A9B-8660-8DE8FC661E61}" dt="2022-04-06T15:33:39.795" v="4424"/>
        <pc:sldMkLst>
          <pc:docMk/>
          <pc:sldMk cId="1211540828" sldId="280"/>
        </pc:sldMkLst>
      </pc:sldChg>
      <pc:sldChg chg="ord">
        <pc:chgData name="McGown, Erin" userId="ba29ef8d-9344-44c3-8ef7-94f4fe17adfb" providerId="ADAL" clId="{9BBC91C3-79C8-4A9B-8660-8DE8FC661E61}" dt="2022-04-06T15:33:39.795" v="4424"/>
        <pc:sldMkLst>
          <pc:docMk/>
          <pc:sldMk cId="2839805276" sldId="281"/>
        </pc:sldMkLst>
      </pc:sldChg>
      <pc:sldChg chg="ord">
        <pc:chgData name="McGown, Erin" userId="ba29ef8d-9344-44c3-8ef7-94f4fe17adfb" providerId="ADAL" clId="{9BBC91C3-79C8-4A9B-8660-8DE8FC661E61}" dt="2022-04-06T15:33:39.795" v="4424"/>
        <pc:sldMkLst>
          <pc:docMk/>
          <pc:sldMk cId="1966565058" sldId="282"/>
        </pc:sldMkLst>
      </pc:sldChg>
      <pc:sldChg chg="modSp mod">
        <pc:chgData name="McGown, Erin" userId="ba29ef8d-9344-44c3-8ef7-94f4fe17adfb" providerId="ADAL" clId="{9BBC91C3-79C8-4A9B-8660-8DE8FC661E61}" dt="2022-04-06T15:49:22.686" v="5465" actId="20577"/>
        <pc:sldMkLst>
          <pc:docMk/>
          <pc:sldMk cId="3734309555" sldId="283"/>
        </pc:sldMkLst>
        <pc:spChg chg="mod">
          <ac:chgData name="McGown, Erin" userId="ba29ef8d-9344-44c3-8ef7-94f4fe17adfb" providerId="ADAL" clId="{9BBC91C3-79C8-4A9B-8660-8DE8FC661E61}" dt="2022-04-06T15:49:22.686" v="5465" actId="20577"/>
          <ac:spMkLst>
            <pc:docMk/>
            <pc:sldMk cId="3734309555" sldId="283"/>
            <ac:spMk id="3" creationId="{9A54834F-6EA8-45BA-BB6D-56DF276B0937}"/>
          </ac:spMkLst>
        </pc:spChg>
      </pc:sldChg>
      <pc:sldChg chg="modSp mod">
        <pc:chgData name="McGown, Erin" userId="ba29ef8d-9344-44c3-8ef7-94f4fe17adfb" providerId="ADAL" clId="{9BBC91C3-79C8-4A9B-8660-8DE8FC661E61}" dt="2022-04-06T17:53:31.393" v="7091" actId="20577"/>
        <pc:sldMkLst>
          <pc:docMk/>
          <pc:sldMk cId="4200025754" sldId="285"/>
        </pc:sldMkLst>
        <pc:spChg chg="mod">
          <ac:chgData name="McGown, Erin" userId="ba29ef8d-9344-44c3-8ef7-94f4fe17adfb" providerId="ADAL" clId="{9BBC91C3-79C8-4A9B-8660-8DE8FC661E61}" dt="2022-04-06T17:53:31.393" v="7091" actId="20577"/>
          <ac:spMkLst>
            <pc:docMk/>
            <pc:sldMk cId="4200025754" sldId="285"/>
            <ac:spMk id="3" creationId="{9A54834F-6EA8-45BA-BB6D-56DF276B0937}"/>
          </ac:spMkLst>
        </pc:spChg>
      </pc:sldChg>
      <pc:sldChg chg="del">
        <pc:chgData name="McGown, Erin" userId="ba29ef8d-9344-44c3-8ef7-94f4fe17adfb" providerId="ADAL" clId="{9BBC91C3-79C8-4A9B-8660-8DE8FC661E61}" dt="2022-04-06T15:57:53.987" v="5496" actId="47"/>
        <pc:sldMkLst>
          <pc:docMk/>
          <pc:sldMk cId="1959955083" sldId="286"/>
        </pc:sldMkLst>
      </pc:sldChg>
      <pc:sldChg chg="modSp mod">
        <pc:chgData name="McGown, Erin" userId="ba29ef8d-9344-44c3-8ef7-94f4fe17adfb" providerId="ADAL" clId="{9BBC91C3-79C8-4A9B-8660-8DE8FC661E61}" dt="2022-04-06T16:02:49.570" v="5592" actId="20577"/>
        <pc:sldMkLst>
          <pc:docMk/>
          <pc:sldMk cId="3987263789" sldId="287"/>
        </pc:sldMkLst>
        <pc:spChg chg="mod">
          <ac:chgData name="McGown, Erin" userId="ba29ef8d-9344-44c3-8ef7-94f4fe17adfb" providerId="ADAL" clId="{9BBC91C3-79C8-4A9B-8660-8DE8FC661E61}" dt="2022-04-06T16:02:49.570" v="5592" actId="20577"/>
          <ac:spMkLst>
            <pc:docMk/>
            <pc:sldMk cId="3987263789" sldId="287"/>
            <ac:spMk id="3" creationId="{9A54834F-6EA8-45BA-BB6D-56DF276B0937}"/>
          </ac:spMkLst>
        </pc:spChg>
      </pc:sldChg>
      <pc:sldChg chg="add del ord">
        <pc:chgData name="McGown, Erin" userId="ba29ef8d-9344-44c3-8ef7-94f4fe17adfb" providerId="ADAL" clId="{9BBC91C3-79C8-4A9B-8660-8DE8FC661E61}" dt="2022-04-06T16:00:30.013" v="5534" actId="47"/>
        <pc:sldMkLst>
          <pc:docMk/>
          <pc:sldMk cId="1289345918" sldId="288"/>
        </pc:sldMkLst>
      </pc:sldChg>
      <pc:sldChg chg="del ord">
        <pc:chgData name="McGown, Erin" userId="ba29ef8d-9344-44c3-8ef7-94f4fe17adfb" providerId="ADAL" clId="{9BBC91C3-79C8-4A9B-8660-8DE8FC661E61}" dt="2022-04-06T16:00:30.013" v="5534" actId="47"/>
        <pc:sldMkLst>
          <pc:docMk/>
          <pc:sldMk cId="1962433376" sldId="289"/>
        </pc:sldMkLst>
      </pc:sldChg>
      <pc:sldChg chg="del ord">
        <pc:chgData name="McGown, Erin" userId="ba29ef8d-9344-44c3-8ef7-94f4fe17adfb" providerId="ADAL" clId="{9BBC91C3-79C8-4A9B-8660-8DE8FC661E61}" dt="2022-04-06T16:00:30.013" v="5534" actId="47"/>
        <pc:sldMkLst>
          <pc:docMk/>
          <pc:sldMk cId="3993731151" sldId="290"/>
        </pc:sldMkLst>
      </pc:sldChg>
      <pc:sldChg chg="add del">
        <pc:chgData name="McGown, Erin" userId="ba29ef8d-9344-44c3-8ef7-94f4fe17adfb" providerId="ADAL" clId="{9BBC91C3-79C8-4A9B-8660-8DE8FC661E61}" dt="2022-04-06T15:58:36.234" v="5500" actId="47"/>
        <pc:sldMkLst>
          <pc:docMk/>
          <pc:sldMk cId="1093185246" sldId="297"/>
        </pc:sldMkLst>
      </pc:sldChg>
      <pc:sldChg chg="add del">
        <pc:chgData name="McGown, Erin" userId="ba29ef8d-9344-44c3-8ef7-94f4fe17adfb" providerId="ADAL" clId="{9BBC91C3-79C8-4A9B-8660-8DE8FC661E61}" dt="2022-04-06T15:58:36.234" v="5500" actId="47"/>
        <pc:sldMkLst>
          <pc:docMk/>
          <pc:sldMk cId="3667940834" sldId="298"/>
        </pc:sldMkLst>
      </pc:sldChg>
      <pc:sldChg chg="add del">
        <pc:chgData name="McGown, Erin" userId="ba29ef8d-9344-44c3-8ef7-94f4fe17adfb" providerId="ADAL" clId="{9BBC91C3-79C8-4A9B-8660-8DE8FC661E61}" dt="2022-04-06T15:58:36.234" v="5500" actId="47"/>
        <pc:sldMkLst>
          <pc:docMk/>
          <pc:sldMk cId="1513047296" sldId="301"/>
        </pc:sldMkLst>
      </pc:sldChg>
      <pc:sldChg chg="add del">
        <pc:chgData name="McGown, Erin" userId="ba29ef8d-9344-44c3-8ef7-94f4fe17adfb" providerId="ADAL" clId="{9BBC91C3-79C8-4A9B-8660-8DE8FC661E61}" dt="2022-04-06T15:58:36.234" v="5500" actId="47"/>
        <pc:sldMkLst>
          <pc:docMk/>
          <pc:sldMk cId="2705803563" sldId="302"/>
        </pc:sldMkLst>
      </pc:sldChg>
      <pc:sldChg chg="add del">
        <pc:chgData name="McGown, Erin" userId="ba29ef8d-9344-44c3-8ef7-94f4fe17adfb" providerId="ADAL" clId="{9BBC91C3-79C8-4A9B-8660-8DE8FC661E61}" dt="2022-04-06T15:58:36.234" v="5500" actId="47"/>
        <pc:sldMkLst>
          <pc:docMk/>
          <pc:sldMk cId="2041761651" sldId="303"/>
        </pc:sldMkLst>
      </pc:sldChg>
      <pc:sldChg chg="add del">
        <pc:chgData name="McGown, Erin" userId="ba29ef8d-9344-44c3-8ef7-94f4fe17adfb" providerId="ADAL" clId="{9BBC91C3-79C8-4A9B-8660-8DE8FC661E61}" dt="2022-04-06T15:58:36.234" v="5500" actId="47"/>
        <pc:sldMkLst>
          <pc:docMk/>
          <pc:sldMk cId="2498988426" sldId="304"/>
        </pc:sldMkLst>
      </pc:sldChg>
      <pc:sldChg chg="add del">
        <pc:chgData name="McGown, Erin" userId="ba29ef8d-9344-44c3-8ef7-94f4fe17adfb" providerId="ADAL" clId="{9BBC91C3-79C8-4A9B-8660-8DE8FC661E61}" dt="2022-04-06T15:58:36.234" v="5500" actId="47"/>
        <pc:sldMkLst>
          <pc:docMk/>
          <pc:sldMk cId="2497049316" sldId="305"/>
        </pc:sldMkLst>
      </pc:sldChg>
      <pc:sldChg chg="add del">
        <pc:chgData name="McGown, Erin" userId="ba29ef8d-9344-44c3-8ef7-94f4fe17adfb" providerId="ADAL" clId="{9BBC91C3-79C8-4A9B-8660-8DE8FC661E61}" dt="2022-04-06T15:58:36.234" v="5500" actId="47"/>
        <pc:sldMkLst>
          <pc:docMk/>
          <pc:sldMk cId="2534783015" sldId="306"/>
        </pc:sldMkLst>
      </pc:sldChg>
      <pc:sldChg chg="del">
        <pc:chgData name="McGown, Erin" userId="ba29ef8d-9344-44c3-8ef7-94f4fe17adfb" providerId="ADAL" clId="{9BBC91C3-79C8-4A9B-8660-8DE8FC661E61}" dt="2022-04-06T16:05:18.828" v="5598"/>
        <pc:sldMkLst>
          <pc:docMk/>
          <pc:sldMk cId="2690660681" sldId="308"/>
        </pc:sldMkLst>
      </pc:sldChg>
      <pc:sldChg chg="modSp del mod">
        <pc:chgData name="McGown, Erin" userId="ba29ef8d-9344-44c3-8ef7-94f4fe17adfb" providerId="ADAL" clId="{9BBC91C3-79C8-4A9B-8660-8DE8FC661E61}" dt="2022-04-06T18:23:24.276" v="7507" actId="47"/>
        <pc:sldMkLst>
          <pc:docMk/>
          <pc:sldMk cId="2673224192" sldId="344"/>
        </pc:sldMkLst>
        <pc:spChg chg="mod">
          <ac:chgData name="McGown, Erin" userId="ba29ef8d-9344-44c3-8ef7-94f4fe17adfb" providerId="ADAL" clId="{9BBC91C3-79C8-4A9B-8660-8DE8FC661E61}" dt="2022-04-06T18:23:10.153" v="7506" actId="403"/>
          <ac:spMkLst>
            <pc:docMk/>
            <pc:sldMk cId="2673224192" sldId="344"/>
            <ac:spMk id="3" creationId="{53781A79-7B31-4749-B83B-6DF601BA66FC}"/>
          </ac:spMkLst>
        </pc:spChg>
      </pc:sldChg>
      <pc:sldChg chg="add del">
        <pc:chgData name="McGown, Erin" userId="ba29ef8d-9344-44c3-8ef7-94f4fe17adfb" providerId="ADAL" clId="{9BBC91C3-79C8-4A9B-8660-8DE8FC661E61}" dt="2022-04-06T15:58:36.234" v="5500" actId="47"/>
        <pc:sldMkLst>
          <pc:docMk/>
          <pc:sldMk cId="573878162" sldId="348"/>
        </pc:sldMkLst>
      </pc:sldChg>
      <pc:sldChg chg="modSp mod ord">
        <pc:chgData name="McGown, Erin" userId="ba29ef8d-9344-44c3-8ef7-94f4fe17adfb" providerId="ADAL" clId="{9BBC91C3-79C8-4A9B-8660-8DE8FC661E61}" dt="2022-04-06T15:08:20.592" v="2543" actId="20577"/>
        <pc:sldMkLst>
          <pc:docMk/>
          <pc:sldMk cId="1708492765" sldId="349"/>
        </pc:sldMkLst>
        <pc:spChg chg="mod">
          <ac:chgData name="McGown, Erin" userId="ba29ef8d-9344-44c3-8ef7-94f4fe17adfb" providerId="ADAL" clId="{9BBC91C3-79C8-4A9B-8660-8DE8FC661E61}" dt="2022-04-06T15:08:20.592" v="2543" actId="20577"/>
          <ac:spMkLst>
            <pc:docMk/>
            <pc:sldMk cId="1708492765" sldId="349"/>
            <ac:spMk id="6" creationId="{5A1FB212-C852-4D72-85E7-1FE108D50CF0}"/>
          </ac:spMkLst>
        </pc:spChg>
      </pc:sldChg>
      <pc:sldChg chg="del">
        <pc:chgData name="McGown, Erin" userId="ba29ef8d-9344-44c3-8ef7-94f4fe17adfb" providerId="ADAL" clId="{9BBC91C3-79C8-4A9B-8660-8DE8FC661E61}" dt="2022-04-06T15:54:47.800" v="5494" actId="47"/>
        <pc:sldMkLst>
          <pc:docMk/>
          <pc:sldMk cId="3446900696" sldId="350"/>
        </pc:sldMkLst>
      </pc:sldChg>
      <pc:sldChg chg="del">
        <pc:chgData name="McGown, Erin" userId="ba29ef8d-9344-44c3-8ef7-94f4fe17adfb" providerId="ADAL" clId="{9BBC91C3-79C8-4A9B-8660-8DE8FC661E61}" dt="2022-04-06T15:54:47.800" v="5494" actId="47"/>
        <pc:sldMkLst>
          <pc:docMk/>
          <pc:sldMk cId="2979588183" sldId="351"/>
        </pc:sldMkLst>
      </pc:sldChg>
      <pc:sldChg chg="del">
        <pc:chgData name="McGown, Erin" userId="ba29ef8d-9344-44c3-8ef7-94f4fe17adfb" providerId="ADAL" clId="{9BBC91C3-79C8-4A9B-8660-8DE8FC661E61}" dt="2022-04-06T15:54:47.800" v="5494" actId="47"/>
        <pc:sldMkLst>
          <pc:docMk/>
          <pc:sldMk cId="2338737959" sldId="352"/>
        </pc:sldMkLst>
      </pc:sldChg>
      <pc:sldChg chg="del">
        <pc:chgData name="McGown, Erin" userId="ba29ef8d-9344-44c3-8ef7-94f4fe17adfb" providerId="ADAL" clId="{9BBC91C3-79C8-4A9B-8660-8DE8FC661E61}" dt="2022-04-06T15:54:47.800" v="5494" actId="47"/>
        <pc:sldMkLst>
          <pc:docMk/>
          <pc:sldMk cId="4128207371" sldId="353"/>
        </pc:sldMkLst>
      </pc:sldChg>
      <pc:sldChg chg="del">
        <pc:chgData name="McGown, Erin" userId="ba29ef8d-9344-44c3-8ef7-94f4fe17adfb" providerId="ADAL" clId="{9BBC91C3-79C8-4A9B-8660-8DE8FC661E61}" dt="2022-04-06T15:54:47.800" v="5494" actId="47"/>
        <pc:sldMkLst>
          <pc:docMk/>
          <pc:sldMk cId="1435749325" sldId="354"/>
        </pc:sldMkLst>
      </pc:sldChg>
      <pc:sldChg chg="del">
        <pc:chgData name="McGown, Erin" userId="ba29ef8d-9344-44c3-8ef7-94f4fe17adfb" providerId="ADAL" clId="{9BBC91C3-79C8-4A9B-8660-8DE8FC661E61}" dt="2022-04-06T15:54:47.800" v="5494" actId="47"/>
        <pc:sldMkLst>
          <pc:docMk/>
          <pc:sldMk cId="4136437928" sldId="355"/>
        </pc:sldMkLst>
      </pc:sldChg>
      <pc:sldChg chg="modSp mod">
        <pc:chgData name="McGown, Erin" userId="ba29ef8d-9344-44c3-8ef7-94f4fe17adfb" providerId="ADAL" clId="{9BBC91C3-79C8-4A9B-8660-8DE8FC661E61}" dt="2022-04-06T17:58:08.503" v="7227" actId="14100"/>
        <pc:sldMkLst>
          <pc:docMk/>
          <pc:sldMk cId="2576491681" sldId="357"/>
        </pc:sldMkLst>
        <pc:graphicFrameChg chg="mod modGraphic">
          <ac:chgData name="McGown, Erin" userId="ba29ef8d-9344-44c3-8ef7-94f4fe17adfb" providerId="ADAL" clId="{9BBC91C3-79C8-4A9B-8660-8DE8FC661E61}" dt="2022-04-06T17:58:08.503" v="7227" actId="14100"/>
          <ac:graphicFrameMkLst>
            <pc:docMk/>
            <pc:sldMk cId="2576491681" sldId="357"/>
            <ac:graphicFrameMk id="5" creationId="{27D0872B-0A5E-492D-BFCA-6FDA5EC3D58F}"/>
          </ac:graphicFrameMkLst>
        </pc:graphicFrameChg>
      </pc:sldChg>
      <pc:sldChg chg="modSp mod">
        <pc:chgData name="McGown, Erin" userId="ba29ef8d-9344-44c3-8ef7-94f4fe17adfb" providerId="ADAL" clId="{9BBC91C3-79C8-4A9B-8660-8DE8FC661E61}" dt="2022-04-06T17:58:43.251" v="7239" actId="1076"/>
        <pc:sldMkLst>
          <pc:docMk/>
          <pc:sldMk cId="729279379" sldId="360"/>
        </pc:sldMkLst>
        <pc:spChg chg="mod">
          <ac:chgData name="McGown, Erin" userId="ba29ef8d-9344-44c3-8ef7-94f4fe17adfb" providerId="ADAL" clId="{9BBC91C3-79C8-4A9B-8660-8DE8FC661E61}" dt="2022-04-06T17:56:40.333" v="7160" actId="20577"/>
          <ac:spMkLst>
            <pc:docMk/>
            <pc:sldMk cId="729279379" sldId="360"/>
            <ac:spMk id="2" creationId="{B43A3DCD-ABD6-4C6F-A23D-EDEA631FAC75}"/>
          </ac:spMkLst>
        </pc:spChg>
        <pc:spChg chg="mod">
          <ac:chgData name="McGown, Erin" userId="ba29ef8d-9344-44c3-8ef7-94f4fe17adfb" providerId="ADAL" clId="{9BBC91C3-79C8-4A9B-8660-8DE8FC661E61}" dt="2022-04-06T17:58:39.034" v="7238" actId="1076"/>
          <ac:spMkLst>
            <pc:docMk/>
            <pc:sldMk cId="729279379" sldId="360"/>
            <ac:spMk id="3" creationId="{9EBEFA26-FA20-4D9D-A199-D73D67EDF7BC}"/>
          </ac:spMkLst>
        </pc:spChg>
        <pc:graphicFrameChg chg="mod modGraphic">
          <ac:chgData name="McGown, Erin" userId="ba29ef8d-9344-44c3-8ef7-94f4fe17adfb" providerId="ADAL" clId="{9BBC91C3-79C8-4A9B-8660-8DE8FC661E61}" dt="2022-04-06T17:58:43.251" v="7239" actId="1076"/>
          <ac:graphicFrameMkLst>
            <pc:docMk/>
            <pc:sldMk cId="729279379" sldId="360"/>
            <ac:graphicFrameMk id="5" creationId="{08CF6FDB-7AC5-4253-86F7-72184710C7B2}"/>
          </ac:graphicFrameMkLst>
        </pc:graphicFrameChg>
      </pc:sldChg>
      <pc:sldChg chg="modSp del mod ord">
        <pc:chgData name="McGown, Erin" userId="ba29ef8d-9344-44c3-8ef7-94f4fe17adfb" providerId="ADAL" clId="{9BBC91C3-79C8-4A9B-8660-8DE8FC661E61}" dt="2022-04-06T14:17:15.704" v="1476" actId="47"/>
        <pc:sldMkLst>
          <pc:docMk/>
          <pc:sldMk cId="968358290" sldId="360"/>
        </pc:sldMkLst>
        <pc:spChg chg="mod">
          <ac:chgData name="McGown, Erin" userId="ba29ef8d-9344-44c3-8ef7-94f4fe17adfb" providerId="ADAL" clId="{9BBC91C3-79C8-4A9B-8660-8DE8FC661E61}" dt="2022-04-06T14:15:16.056" v="1274" actId="20577"/>
          <ac:spMkLst>
            <pc:docMk/>
            <pc:sldMk cId="968358290" sldId="360"/>
            <ac:spMk id="2" creationId="{0DDFF593-3DDD-4CB1-B9C2-065023CA416C}"/>
          </ac:spMkLst>
        </pc:spChg>
      </pc:sldChg>
      <pc:sldChg chg="del ord">
        <pc:chgData name="McGown, Erin" userId="ba29ef8d-9344-44c3-8ef7-94f4fe17adfb" providerId="ADAL" clId="{9BBC91C3-79C8-4A9B-8660-8DE8FC661E61}" dt="2022-04-06T16:24:04.691" v="5780" actId="47"/>
        <pc:sldMkLst>
          <pc:docMk/>
          <pc:sldMk cId="3704739870" sldId="361"/>
        </pc:sldMkLst>
      </pc:sldChg>
      <pc:sldChg chg="ord">
        <pc:chgData name="McGown, Erin" userId="ba29ef8d-9344-44c3-8ef7-94f4fe17adfb" providerId="ADAL" clId="{9BBC91C3-79C8-4A9B-8660-8DE8FC661E61}" dt="2022-04-06T14:47:36.702" v="1942"/>
        <pc:sldMkLst>
          <pc:docMk/>
          <pc:sldMk cId="2905367421" sldId="364"/>
        </pc:sldMkLst>
      </pc:sldChg>
      <pc:sldChg chg="del">
        <pc:chgData name="McGown, Erin" userId="ba29ef8d-9344-44c3-8ef7-94f4fe17adfb" providerId="ADAL" clId="{9BBC91C3-79C8-4A9B-8660-8DE8FC661E61}" dt="2022-04-06T15:54:47.800" v="5494" actId="47"/>
        <pc:sldMkLst>
          <pc:docMk/>
          <pc:sldMk cId="874992801" sldId="366"/>
        </pc:sldMkLst>
      </pc:sldChg>
      <pc:sldChg chg="modSp del mod">
        <pc:chgData name="McGown, Erin" userId="ba29ef8d-9344-44c3-8ef7-94f4fe17adfb" providerId="ADAL" clId="{9BBC91C3-79C8-4A9B-8660-8DE8FC661E61}" dt="2022-04-06T16:10:13.493" v="5654" actId="47"/>
        <pc:sldMkLst>
          <pc:docMk/>
          <pc:sldMk cId="2272573733" sldId="366"/>
        </pc:sldMkLst>
        <pc:spChg chg="mod">
          <ac:chgData name="McGown, Erin" userId="ba29ef8d-9344-44c3-8ef7-94f4fe17adfb" providerId="ADAL" clId="{9BBC91C3-79C8-4A9B-8660-8DE8FC661E61}" dt="2022-04-06T16:05:52.995" v="5611" actId="20577"/>
          <ac:spMkLst>
            <pc:docMk/>
            <pc:sldMk cId="2272573733" sldId="366"/>
            <ac:spMk id="2" creationId="{D4731FAC-2411-4199-AD13-99DC7F5EEF72}"/>
          </ac:spMkLst>
        </pc:spChg>
        <pc:spChg chg="mod">
          <ac:chgData name="McGown, Erin" userId="ba29ef8d-9344-44c3-8ef7-94f4fe17adfb" providerId="ADAL" clId="{9BBC91C3-79C8-4A9B-8660-8DE8FC661E61}" dt="2022-04-06T16:05:49.173" v="5607" actId="12"/>
          <ac:spMkLst>
            <pc:docMk/>
            <pc:sldMk cId="2272573733" sldId="366"/>
            <ac:spMk id="3" creationId="{52639AFF-B54A-43C6-9171-14FA8091D647}"/>
          </ac:spMkLst>
        </pc:spChg>
      </pc:sldChg>
      <pc:sldChg chg="del">
        <pc:chgData name="McGown, Erin" userId="ba29ef8d-9344-44c3-8ef7-94f4fe17adfb" providerId="ADAL" clId="{9BBC91C3-79C8-4A9B-8660-8DE8FC661E61}" dt="2022-04-06T15:54:47.800" v="5494" actId="47"/>
        <pc:sldMkLst>
          <pc:docMk/>
          <pc:sldMk cId="1048454176" sldId="367"/>
        </pc:sldMkLst>
      </pc:sldChg>
      <pc:sldChg chg="del">
        <pc:chgData name="McGown, Erin" userId="ba29ef8d-9344-44c3-8ef7-94f4fe17adfb" providerId="ADAL" clId="{9BBC91C3-79C8-4A9B-8660-8DE8FC661E61}" dt="2022-04-06T15:54:47.800" v="5494" actId="47"/>
        <pc:sldMkLst>
          <pc:docMk/>
          <pc:sldMk cId="4122382864" sldId="368"/>
        </pc:sldMkLst>
      </pc:sldChg>
      <pc:sldChg chg="modSp mod ord">
        <pc:chgData name="McGown, Erin" userId="ba29ef8d-9344-44c3-8ef7-94f4fe17adfb" providerId="ADAL" clId="{9BBC91C3-79C8-4A9B-8660-8DE8FC661E61}" dt="2022-04-06T18:26:19.480" v="7543"/>
        <pc:sldMkLst>
          <pc:docMk/>
          <pc:sldMk cId="3813656749" sldId="369"/>
        </pc:sldMkLst>
        <pc:spChg chg="mod">
          <ac:chgData name="McGown, Erin" userId="ba29ef8d-9344-44c3-8ef7-94f4fe17adfb" providerId="ADAL" clId="{9BBC91C3-79C8-4A9B-8660-8DE8FC661E61}" dt="2022-04-06T17:58:58.460" v="7286" actId="20577"/>
          <ac:spMkLst>
            <pc:docMk/>
            <pc:sldMk cId="3813656749" sldId="369"/>
            <ac:spMk id="2" creationId="{0DDFF593-3DDD-4CB1-B9C2-065023CA416C}"/>
          </ac:spMkLst>
        </pc:spChg>
        <pc:picChg chg="mod">
          <ac:chgData name="McGown, Erin" userId="ba29ef8d-9344-44c3-8ef7-94f4fe17adfb" providerId="ADAL" clId="{9BBC91C3-79C8-4A9B-8660-8DE8FC661E61}" dt="2022-04-06T16:03:47.158" v="5595" actId="1076"/>
          <ac:picMkLst>
            <pc:docMk/>
            <pc:sldMk cId="3813656749" sldId="369"/>
            <ac:picMk id="4" creationId="{7E1AEA3F-BA1C-482F-A4A7-1E66ECBF4894}"/>
          </ac:picMkLst>
        </pc:picChg>
      </pc:sldChg>
      <pc:sldChg chg="del">
        <pc:chgData name="McGown, Erin" userId="ba29ef8d-9344-44c3-8ef7-94f4fe17adfb" providerId="ADAL" clId="{9BBC91C3-79C8-4A9B-8660-8DE8FC661E61}" dt="2022-04-06T15:54:47.800" v="5494" actId="47"/>
        <pc:sldMkLst>
          <pc:docMk/>
          <pc:sldMk cId="306385452" sldId="370"/>
        </pc:sldMkLst>
      </pc:sldChg>
      <pc:sldChg chg="modSp add del mod">
        <pc:chgData name="McGown, Erin" userId="ba29ef8d-9344-44c3-8ef7-94f4fe17adfb" providerId="ADAL" clId="{9BBC91C3-79C8-4A9B-8660-8DE8FC661E61}" dt="2022-04-06T14:09:50.370" v="1066" actId="47"/>
        <pc:sldMkLst>
          <pc:docMk/>
          <pc:sldMk cId="3317126555" sldId="371"/>
        </pc:sldMkLst>
        <pc:spChg chg="mod">
          <ac:chgData name="McGown, Erin" userId="ba29ef8d-9344-44c3-8ef7-94f4fe17adfb" providerId="ADAL" clId="{9BBC91C3-79C8-4A9B-8660-8DE8FC661E61}" dt="2022-04-06T13:46:38.027" v="396" actId="20577"/>
          <ac:spMkLst>
            <pc:docMk/>
            <pc:sldMk cId="3317126555" sldId="371"/>
            <ac:spMk id="2" creationId="{0DDFF593-3DDD-4CB1-B9C2-065023CA416C}"/>
          </ac:spMkLst>
        </pc:spChg>
        <pc:spChg chg="mod">
          <ac:chgData name="McGown, Erin" userId="ba29ef8d-9344-44c3-8ef7-94f4fe17adfb" providerId="ADAL" clId="{9BBC91C3-79C8-4A9B-8660-8DE8FC661E61}" dt="2022-04-06T13:47:42.341" v="483" actId="5793"/>
          <ac:spMkLst>
            <pc:docMk/>
            <pc:sldMk cId="3317126555" sldId="371"/>
            <ac:spMk id="3" creationId="{9A54834F-6EA8-45BA-BB6D-56DF276B0937}"/>
          </ac:spMkLst>
        </pc:spChg>
      </pc:sldChg>
      <pc:sldChg chg="modSp add mod modNotesTx">
        <pc:chgData name="McGown, Erin" userId="ba29ef8d-9344-44c3-8ef7-94f4fe17adfb" providerId="ADAL" clId="{9BBC91C3-79C8-4A9B-8660-8DE8FC661E61}" dt="2022-04-06T14:37:38.366" v="1904" actId="113"/>
        <pc:sldMkLst>
          <pc:docMk/>
          <pc:sldMk cId="1033113034" sldId="372"/>
        </pc:sldMkLst>
        <pc:spChg chg="mod">
          <ac:chgData name="McGown, Erin" userId="ba29ef8d-9344-44c3-8ef7-94f4fe17adfb" providerId="ADAL" clId="{9BBC91C3-79C8-4A9B-8660-8DE8FC661E61}" dt="2022-04-06T14:37:38.366" v="1904" actId="113"/>
          <ac:spMkLst>
            <pc:docMk/>
            <pc:sldMk cId="1033113034" sldId="372"/>
            <ac:spMk id="2" creationId="{0DDFF593-3DDD-4CB1-B9C2-065023CA416C}"/>
          </ac:spMkLst>
        </pc:spChg>
        <pc:spChg chg="mod">
          <ac:chgData name="McGown, Erin" userId="ba29ef8d-9344-44c3-8ef7-94f4fe17adfb" providerId="ADAL" clId="{9BBC91C3-79C8-4A9B-8660-8DE8FC661E61}" dt="2022-04-06T14:16:53.703" v="1374" actId="27636"/>
          <ac:spMkLst>
            <pc:docMk/>
            <pc:sldMk cId="1033113034" sldId="372"/>
            <ac:spMk id="3" creationId="{9A54834F-6EA8-45BA-BB6D-56DF276B0937}"/>
          </ac:spMkLst>
        </pc:spChg>
      </pc:sldChg>
      <pc:sldChg chg="modSp add mod">
        <pc:chgData name="McGown, Erin" userId="ba29ef8d-9344-44c3-8ef7-94f4fe17adfb" providerId="ADAL" clId="{9BBC91C3-79C8-4A9B-8660-8DE8FC661E61}" dt="2022-04-06T15:03:42.891" v="2397" actId="14100"/>
        <pc:sldMkLst>
          <pc:docMk/>
          <pc:sldMk cId="270925295" sldId="373"/>
        </pc:sldMkLst>
        <pc:spChg chg="mod">
          <ac:chgData name="McGown, Erin" userId="ba29ef8d-9344-44c3-8ef7-94f4fe17adfb" providerId="ADAL" clId="{9BBC91C3-79C8-4A9B-8660-8DE8FC661E61}" dt="2022-04-06T15:03:42.891" v="2397" actId="14100"/>
          <ac:spMkLst>
            <pc:docMk/>
            <pc:sldMk cId="270925295" sldId="373"/>
            <ac:spMk id="3" creationId="{9A54834F-6EA8-45BA-BB6D-56DF276B0937}"/>
          </ac:spMkLst>
        </pc:spChg>
      </pc:sldChg>
      <pc:sldChg chg="addSp modSp add mod">
        <pc:chgData name="McGown, Erin" userId="ba29ef8d-9344-44c3-8ef7-94f4fe17adfb" providerId="ADAL" clId="{9BBC91C3-79C8-4A9B-8660-8DE8FC661E61}" dt="2022-04-06T15:15:04.371" v="2751" actId="20577"/>
        <pc:sldMkLst>
          <pc:docMk/>
          <pc:sldMk cId="2811957658" sldId="374"/>
        </pc:sldMkLst>
        <pc:spChg chg="mod">
          <ac:chgData name="McGown, Erin" userId="ba29ef8d-9344-44c3-8ef7-94f4fe17adfb" providerId="ADAL" clId="{9BBC91C3-79C8-4A9B-8660-8DE8FC661E61}" dt="2022-04-06T15:15:04.371" v="2751" actId="20577"/>
          <ac:spMkLst>
            <pc:docMk/>
            <pc:sldMk cId="2811957658" sldId="374"/>
            <ac:spMk id="3" creationId="{9A54834F-6EA8-45BA-BB6D-56DF276B0937}"/>
          </ac:spMkLst>
        </pc:spChg>
        <pc:picChg chg="add mod">
          <ac:chgData name="McGown, Erin" userId="ba29ef8d-9344-44c3-8ef7-94f4fe17adfb" providerId="ADAL" clId="{9BBC91C3-79C8-4A9B-8660-8DE8FC661E61}" dt="2022-04-06T15:10:51.762" v="2667" actId="1076"/>
          <ac:picMkLst>
            <pc:docMk/>
            <pc:sldMk cId="2811957658" sldId="374"/>
            <ac:picMk id="5" creationId="{5B0AD51A-F11F-4E08-B55D-73CAD4407E75}"/>
          </ac:picMkLst>
        </pc:picChg>
      </pc:sldChg>
      <pc:sldChg chg="modSp add mod ord">
        <pc:chgData name="McGown, Erin" userId="ba29ef8d-9344-44c3-8ef7-94f4fe17adfb" providerId="ADAL" clId="{9BBC91C3-79C8-4A9B-8660-8DE8FC661E61}" dt="2022-04-06T15:12:50.534" v="2736" actId="255"/>
        <pc:sldMkLst>
          <pc:docMk/>
          <pc:sldMk cId="1346982147" sldId="375"/>
        </pc:sldMkLst>
        <pc:spChg chg="mod">
          <ac:chgData name="McGown, Erin" userId="ba29ef8d-9344-44c3-8ef7-94f4fe17adfb" providerId="ADAL" clId="{9BBC91C3-79C8-4A9B-8660-8DE8FC661E61}" dt="2022-04-06T15:12:50.534" v="2736" actId="255"/>
          <ac:spMkLst>
            <pc:docMk/>
            <pc:sldMk cId="1346982147" sldId="375"/>
            <ac:spMk id="3" creationId="{9A54834F-6EA8-45BA-BB6D-56DF276B0937}"/>
          </ac:spMkLst>
        </pc:spChg>
      </pc:sldChg>
      <pc:sldChg chg="addSp delSp modSp add mod">
        <pc:chgData name="McGown, Erin" userId="ba29ef8d-9344-44c3-8ef7-94f4fe17adfb" providerId="ADAL" clId="{9BBC91C3-79C8-4A9B-8660-8DE8FC661E61}" dt="2022-04-06T15:16:06.081" v="2905" actId="20577"/>
        <pc:sldMkLst>
          <pc:docMk/>
          <pc:sldMk cId="6358557" sldId="376"/>
        </pc:sldMkLst>
        <pc:spChg chg="del">
          <ac:chgData name="McGown, Erin" userId="ba29ef8d-9344-44c3-8ef7-94f4fe17adfb" providerId="ADAL" clId="{9BBC91C3-79C8-4A9B-8660-8DE8FC661E61}" dt="2022-04-06T15:14:10.695" v="2738" actId="478"/>
          <ac:spMkLst>
            <pc:docMk/>
            <pc:sldMk cId="6358557" sldId="376"/>
            <ac:spMk id="3" creationId="{9A54834F-6EA8-45BA-BB6D-56DF276B0937}"/>
          </ac:spMkLst>
        </pc:spChg>
        <pc:spChg chg="add del mod">
          <ac:chgData name="McGown, Erin" userId="ba29ef8d-9344-44c3-8ef7-94f4fe17adfb" providerId="ADAL" clId="{9BBC91C3-79C8-4A9B-8660-8DE8FC661E61}" dt="2022-04-06T15:14:13.335" v="2739" actId="478"/>
          <ac:spMkLst>
            <pc:docMk/>
            <pc:sldMk cId="6358557" sldId="376"/>
            <ac:spMk id="5" creationId="{A9BB0E77-AB16-4970-AC0B-1BBF6742A5DC}"/>
          </ac:spMkLst>
        </pc:spChg>
        <pc:spChg chg="add mod">
          <ac:chgData name="McGown, Erin" userId="ba29ef8d-9344-44c3-8ef7-94f4fe17adfb" providerId="ADAL" clId="{9BBC91C3-79C8-4A9B-8660-8DE8FC661E61}" dt="2022-04-06T15:15:17.695" v="2752" actId="164"/>
          <ac:spMkLst>
            <pc:docMk/>
            <pc:sldMk cId="6358557" sldId="376"/>
            <ac:spMk id="8" creationId="{D9D28C3C-DE49-4E6B-A256-324214236FFF}"/>
          </ac:spMkLst>
        </pc:spChg>
        <pc:spChg chg="add mod">
          <ac:chgData name="McGown, Erin" userId="ba29ef8d-9344-44c3-8ef7-94f4fe17adfb" providerId="ADAL" clId="{9BBC91C3-79C8-4A9B-8660-8DE8FC661E61}" dt="2022-04-06T15:16:06.081" v="2905" actId="20577"/>
          <ac:spMkLst>
            <pc:docMk/>
            <pc:sldMk cId="6358557" sldId="376"/>
            <ac:spMk id="10" creationId="{67154BE0-8693-48B1-AB3F-AF4B725BB1AB}"/>
          </ac:spMkLst>
        </pc:spChg>
        <pc:grpChg chg="add mod">
          <ac:chgData name="McGown, Erin" userId="ba29ef8d-9344-44c3-8ef7-94f4fe17adfb" providerId="ADAL" clId="{9BBC91C3-79C8-4A9B-8660-8DE8FC661E61}" dt="2022-04-06T15:15:21.393" v="2754" actId="1076"/>
          <ac:grpSpMkLst>
            <pc:docMk/>
            <pc:sldMk cId="6358557" sldId="376"/>
            <ac:grpSpMk id="9" creationId="{0B67947E-5B7F-4647-981E-F59B12AA4D1E}"/>
          </ac:grpSpMkLst>
        </pc:grpChg>
        <pc:picChg chg="add mod">
          <ac:chgData name="McGown, Erin" userId="ba29ef8d-9344-44c3-8ef7-94f4fe17adfb" providerId="ADAL" clId="{9BBC91C3-79C8-4A9B-8660-8DE8FC661E61}" dt="2022-04-06T15:15:17.695" v="2752" actId="164"/>
          <ac:picMkLst>
            <pc:docMk/>
            <pc:sldMk cId="6358557" sldId="376"/>
            <ac:picMk id="7" creationId="{3E4506EE-7AAD-465E-A779-BEE1AFACA510}"/>
          </ac:picMkLst>
        </pc:picChg>
      </pc:sldChg>
      <pc:sldChg chg="modSp add mod">
        <pc:chgData name="McGown, Erin" userId="ba29ef8d-9344-44c3-8ef7-94f4fe17adfb" providerId="ADAL" clId="{9BBC91C3-79C8-4A9B-8660-8DE8FC661E61}" dt="2022-04-06T15:28:21.228" v="3791" actId="948"/>
        <pc:sldMkLst>
          <pc:docMk/>
          <pc:sldMk cId="1264031893" sldId="377"/>
        </pc:sldMkLst>
        <pc:spChg chg="mod">
          <ac:chgData name="McGown, Erin" userId="ba29ef8d-9344-44c3-8ef7-94f4fe17adfb" providerId="ADAL" clId="{9BBC91C3-79C8-4A9B-8660-8DE8FC661E61}" dt="2022-04-06T15:28:21.228" v="3791" actId="948"/>
          <ac:spMkLst>
            <pc:docMk/>
            <pc:sldMk cId="1264031893" sldId="377"/>
            <ac:spMk id="3" creationId="{9A54834F-6EA8-45BA-BB6D-56DF276B0937}"/>
          </ac:spMkLst>
        </pc:spChg>
      </pc:sldChg>
      <pc:sldChg chg="modSp add mod ord">
        <pc:chgData name="McGown, Erin" userId="ba29ef8d-9344-44c3-8ef7-94f4fe17adfb" providerId="ADAL" clId="{9BBC91C3-79C8-4A9B-8660-8DE8FC661E61}" dt="2022-04-06T15:33:39.795" v="4424"/>
        <pc:sldMkLst>
          <pc:docMk/>
          <pc:sldMk cId="2221512465" sldId="378"/>
        </pc:sldMkLst>
        <pc:spChg chg="mod">
          <ac:chgData name="McGown, Erin" userId="ba29ef8d-9344-44c3-8ef7-94f4fe17adfb" providerId="ADAL" clId="{9BBC91C3-79C8-4A9B-8660-8DE8FC661E61}" dt="2022-04-06T15:28:45.681" v="3821" actId="20577"/>
          <ac:spMkLst>
            <pc:docMk/>
            <pc:sldMk cId="2221512465" sldId="378"/>
            <ac:spMk id="2" creationId="{0DDFF593-3DDD-4CB1-B9C2-065023CA416C}"/>
          </ac:spMkLst>
        </pc:spChg>
        <pc:spChg chg="mod">
          <ac:chgData name="McGown, Erin" userId="ba29ef8d-9344-44c3-8ef7-94f4fe17adfb" providerId="ADAL" clId="{9BBC91C3-79C8-4A9B-8660-8DE8FC661E61}" dt="2022-04-06T15:33:28.186" v="4422" actId="20577"/>
          <ac:spMkLst>
            <pc:docMk/>
            <pc:sldMk cId="2221512465" sldId="378"/>
            <ac:spMk id="3" creationId="{9A54834F-6EA8-45BA-BB6D-56DF276B0937}"/>
          </ac:spMkLst>
        </pc:spChg>
      </pc:sldChg>
      <pc:sldChg chg="modSp add mod">
        <pc:chgData name="McGown, Erin" userId="ba29ef8d-9344-44c3-8ef7-94f4fe17adfb" providerId="ADAL" clId="{9BBC91C3-79C8-4A9B-8660-8DE8FC661E61}" dt="2022-04-06T17:57:15.581" v="7213" actId="20577"/>
        <pc:sldMkLst>
          <pc:docMk/>
          <pc:sldMk cId="943777281" sldId="379"/>
        </pc:sldMkLst>
        <pc:spChg chg="mod">
          <ac:chgData name="McGown, Erin" userId="ba29ef8d-9344-44c3-8ef7-94f4fe17adfb" providerId="ADAL" clId="{9BBC91C3-79C8-4A9B-8660-8DE8FC661E61}" dt="2022-04-06T15:34:21.258" v="4453" actId="20577"/>
          <ac:spMkLst>
            <pc:docMk/>
            <pc:sldMk cId="943777281" sldId="379"/>
            <ac:spMk id="2" creationId="{0DDFF593-3DDD-4CB1-B9C2-065023CA416C}"/>
          </ac:spMkLst>
        </pc:spChg>
        <pc:spChg chg="mod">
          <ac:chgData name="McGown, Erin" userId="ba29ef8d-9344-44c3-8ef7-94f4fe17adfb" providerId="ADAL" clId="{9BBC91C3-79C8-4A9B-8660-8DE8FC661E61}" dt="2022-04-06T17:57:15.581" v="7213" actId="20577"/>
          <ac:spMkLst>
            <pc:docMk/>
            <pc:sldMk cId="943777281" sldId="379"/>
            <ac:spMk id="3" creationId="{9A54834F-6EA8-45BA-BB6D-56DF276B0937}"/>
          </ac:spMkLst>
        </pc:spChg>
      </pc:sldChg>
      <pc:sldChg chg="modSp mod">
        <pc:chgData name="McGown, Erin" userId="ba29ef8d-9344-44c3-8ef7-94f4fe17adfb" providerId="ADAL" clId="{9BBC91C3-79C8-4A9B-8660-8DE8FC661E61}" dt="2022-04-06T18:26:39.469" v="7545" actId="1076"/>
        <pc:sldMkLst>
          <pc:docMk/>
          <pc:sldMk cId="749965294" sldId="380"/>
        </pc:sldMkLst>
        <pc:spChg chg="mod">
          <ac:chgData name="McGown, Erin" userId="ba29ef8d-9344-44c3-8ef7-94f4fe17adfb" providerId="ADAL" clId="{9BBC91C3-79C8-4A9B-8660-8DE8FC661E61}" dt="2022-04-06T18:26:35.422" v="7544" actId="255"/>
          <ac:spMkLst>
            <pc:docMk/>
            <pc:sldMk cId="749965294" sldId="380"/>
            <ac:spMk id="3" creationId="{793B6C31-1EEB-4CDF-B5DE-B0CF62ED8C40}"/>
          </ac:spMkLst>
        </pc:spChg>
        <pc:graphicFrameChg chg="mod modGraphic">
          <ac:chgData name="McGown, Erin" userId="ba29ef8d-9344-44c3-8ef7-94f4fe17adfb" providerId="ADAL" clId="{9BBC91C3-79C8-4A9B-8660-8DE8FC661E61}" dt="2022-04-06T18:26:39.469" v="7545" actId="1076"/>
          <ac:graphicFrameMkLst>
            <pc:docMk/>
            <pc:sldMk cId="749965294" sldId="380"/>
            <ac:graphicFrameMk id="4" creationId="{21E05858-C90B-4D15-97D8-C592BF3FF4F6}"/>
          </ac:graphicFrameMkLst>
        </pc:graphicFrameChg>
      </pc:sldChg>
      <pc:sldChg chg="modSp mod">
        <pc:chgData name="McGown, Erin" userId="ba29ef8d-9344-44c3-8ef7-94f4fe17adfb" providerId="ADAL" clId="{9BBC91C3-79C8-4A9B-8660-8DE8FC661E61}" dt="2022-04-06T17:57:34.693" v="7217" actId="14100"/>
        <pc:sldMkLst>
          <pc:docMk/>
          <pc:sldMk cId="2324080467" sldId="381"/>
        </pc:sldMkLst>
        <pc:graphicFrameChg chg="mod modGraphic">
          <ac:chgData name="McGown, Erin" userId="ba29ef8d-9344-44c3-8ef7-94f4fe17adfb" providerId="ADAL" clId="{9BBC91C3-79C8-4A9B-8660-8DE8FC661E61}" dt="2022-04-06T17:57:34.693" v="7217" actId="14100"/>
          <ac:graphicFrameMkLst>
            <pc:docMk/>
            <pc:sldMk cId="2324080467" sldId="381"/>
            <ac:graphicFrameMk id="4" creationId="{C1B97051-CDDF-4F94-8341-6A6792D36854}"/>
          </ac:graphicFrameMkLst>
        </pc:graphicFrameChg>
      </pc:sldChg>
      <pc:sldChg chg="modSp mod">
        <pc:chgData name="McGown, Erin" userId="ba29ef8d-9344-44c3-8ef7-94f4fe17adfb" providerId="ADAL" clId="{9BBC91C3-79C8-4A9B-8660-8DE8FC661E61}" dt="2022-04-06T17:57:40.726" v="7219" actId="14100"/>
        <pc:sldMkLst>
          <pc:docMk/>
          <pc:sldMk cId="3365218335" sldId="382"/>
        </pc:sldMkLst>
        <pc:graphicFrameChg chg="mod modGraphic">
          <ac:chgData name="McGown, Erin" userId="ba29ef8d-9344-44c3-8ef7-94f4fe17adfb" providerId="ADAL" clId="{9BBC91C3-79C8-4A9B-8660-8DE8FC661E61}" dt="2022-04-06T17:57:40.726" v="7219" actId="14100"/>
          <ac:graphicFrameMkLst>
            <pc:docMk/>
            <pc:sldMk cId="3365218335" sldId="382"/>
            <ac:graphicFrameMk id="4" creationId="{7735551B-D193-4695-BAE4-C93558407882}"/>
          </ac:graphicFrameMkLst>
        </pc:graphicFrameChg>
      </pc:sldChg>
      <pc:sldChg chg="modSp mod">
        <pc:chgData name="McGown, Erin" userId="ba29ef8d-9344-44c3-8ef7-94f4fe17adfb" providerId="ADAL" clId="{9BBC91C3-79C8-4A9B-8660-8DE8FC661E61}" dt="2022-04-06T17:57:47.288" v="7221" actId="14100"/>
        <pc:sldMkLst>
          <pc:docMk/>
          <pc:sldMk cId="3425240509" sldId="383"/>
        </pc:sldMkLst>
        <pc:graphicFrameChg chg="mod modGraphic">
          <ac:chgData name="McGown, Erin" userId="ba29ef8d-9344-44c3-8ef7-94f4fe17adfb" providerId="ADAL" clId="{9BBC91C3-79C8-4A9B-8660-8DE8FC661E61}" dt="2022-04-06T17:57:47.288" v="7221" actId="14100"/>
          <ac:graphicFrameMkLst>
            <pc:docMk/>
            <pc:sldMk cId="3425240509" sldId="383"/>
            <ac:graphicFrameMk id="4" creationId="{8C706DA4-0CE6-44D5-9105-3E2564EB9979}"/>
          </ac:graphicFrameMkLst>
        </pc:graphicFrameChg>
      </pc:sldChg>
      <pc:sldChg chg="modSp mod">
        <pc:chgData name="McGown, Erin" userId="ba29ef8d-9344-44c3-8ef7-94f4fe17adfb" providerId="ADAL" clId="{9BBC91C3-79C8-4A9B-8660-8DE8FC661E61}" dt="2022-04-06T17:57:54.114" v="7223" actId="14100"/>
        <pc:sldMkLst>
          <pc:docMk/>
          <pc:sldMk cId="946875442" sldId="384"/>
        </pc:sldMkLst>
        <pc:graphicFrameChg chg="mod modGraphic">
          <ac:chgData name="McGown, Erin" userId="ba29ef8d-9344-44c3-8ef7-94f4fe17adfb" providerId="ADAL" clId="{9BBC91C3-79C8-4A9B-8660-8DE8FC661E61}" dt="2022-04-06T17:57:54.114" v="7223" actId="14100"/>
          <ac:graphicFrameMkLst>
            <pc:docMk/>
            <pc:sldMk cId="946875442" sldId="384"/>
            <ac:graphicFrameMk id="4" creationId="{775003E8-9774-424F-93B6-59F728841498}"/>
          </ac:graphicFrameMkLst>
        </pc:graphicFrameChg>
      </pc:sldChg>
      <pc:sldChg chg="modSp mod">
        <pc:chgData name="McGown, Erin" userId="ba29ef8d-9344-44c3-8ef7-94f4fe17adfb" providerId="ADAL" clId="{9BBC91C3-79C8-4A9B-8660-8DE8FC661E61}" dt="2022-04-06T18:26:48.354" v="7546" actId="1076"/>
        <pc:sldMkLst>
          <pc:docMk/>
          <pc:sldMk cId="817222432" sldId="385"/>
        </pc:sldMkLst>
        <pc:spChg chg="mod">
          <ac:chgData name="McGown, Erin" userId="ba29ef8d-9344-44c3-8ef7-94f4fe17adfb" providerId="ADAL" clId="{9BBC91C3-79C8-4A9B-8660-8DE8FC661E61}" dt="2022-04-06T18:26:48.354" v="7546" actId="1076"/>
          <ac:spMkLst>
            <pc:docMk/>
            <pc:sldMk cId="817222432" sldId="385"/>
            <ac:spMk id="3" creationId="{94175700-5E66-4C26-ABAB-44052A916980}"/>
          </ac:spMkLst>
        </pc:spChg>
        <pc:graphicFrameChg chg="mod modGraphic">
          <ac:chgData name="McGown, Erin" userId="ba29ef8d-9344-44c3-8ef7-94f4fe17adfb" providerId="ADAL" clId="{9BBC91C3-79C8-4A9B-8660-8DE8FC661E61}" dt="2022-04-06T17:58:00.830" v="7225" actId="14100"/>
          <ac:graphicFrameMkLst>
            <pc:docMk/>
            <pc:sldMk cId="817222432" sldId="385"/>
            <ac:graphicFrameMk id="4" creationId="{6A0832BE-B55F-4ED5-AD60-14372AD3E747}"/>
          </ac:graphicFrameMkLst>
        </pc:graphicFrameChg>
      </pc:sldChg>
      <pc:sldChg chg="add">
        <pc:chgData name="McGown, Erin" userId="ba29ef8d-9344-44c3-8ef7-94f4fe17adfb" providerId="ADAL" clId="{9BBC91C3-79C8-4A9B-8660-8DE8FC661E61}" dt="2022-04-06T15:58:16.291" v="5497"/>
        <pc:sldMkLst>
          <pc:docMk/>
          <pc:sldMk cId="3083673871" sldId="386"/>
        </pc:sldMkLst>
      </pc:sldChg>
      <pc:sldChg chg="delSp add del mod ord">
        <pc:chgData name="McGown, Erin" userId="ba29ef8d-9344-44c3-8ef7-94f4fe17adfb" providerId="ADAL" clId="{9BBC91C3-79C8-4A9B-8660-8DE8FC661E61}" dt="2022-04-06T15:49:58.837" v="5470" actId="47"/>
        <pc:sldMkLst>
          <pc:docMk/>
          <pc:sldMk cId="3647570226" sldId="386"/>
        </pc:sldMkLst>
        <pc:graphicFrameChg chg="del">
          <ac:chgData name="McGown, Erin" userId="ba29ef8d-9344-44c3-8ef7-94f4fe17adfb" providerId="ADAL" clId="{9BBC91C3-79C8-4A9B-8660-8DE8FC661E61}" dt="2022-04-06T15:49:36.931" v="5467" actId="478"/>
          <ac:graphicFrameMkLst>
            <pc:docMk/>
            <pc:sldMk cId="3647570226" sldId="386"/>
            <ac:graphicFrameMk id="5" creationId="{08CF6FDB-7AC5-4253-86F7-72184710C7B2}"/>
          </ac:graphicFrameMkLst>
        </pc:graphicFrameChg>
      </pc:sldChg>
      <pc:sldChg chg="modSp add mod">
        <pc:chgData name="McGown, Erin" userId="ba29ef8d-9344-44c3-8ef7-94f4fe17adfb" providerId="ADAL" clId="{9BBC91C3-79C8-4A9B-8660-8DE8FC661E61}" dt="2022-04-06T16:04:01.126" v="5597" actId="20577"/>
        <pc:sldMkLst>
          <pc:docMk/>
          <pc:sldMk cId="2163556255" sldId="387"/>
        </pc:sldMkLst>
        <pc:spChg chg="mod">
          <ac:chgData name="McGown, Erin" userId="ba29ef8d-9344-44c3-8ef7-94f4fe17adfb" providerId="ADAL" clId="{9BBC91C3-79C8-4A9B-8660-8DE8FC661E61}" dt="2022-04-06T16:04:01.126" v="5597" actId="20577"/>
          <ac:spMkLst>
            <pc:docMk/>
            <pc:sldMk cId="2163556255" sldId="387"/>
            <ac:spMk id="17" creationId="{6DAC301B-2148-465A-97B9-0E6F79EA27C1}"/>
          </ac:spMkLst>
        </pc:spChg>
      </pc:sldChg>
      <pc:sldChg chg="modSp add mod">
        <pc:chgData name="McGown, Erin" userId="ba29ef8d-9344-44c3-8ef7-94f4fe17adfb" providerId="ADAL" clId="{9BBC91C3-79C8-4A9B-8660-8DE8FC661E61}" dt="2022-04-06T17:51:46.832" v="7027" actId="6549"/>
        <pc:sldMkLst>
          <pc:docMk/>
          <pc:sldMk cId="1813021120" sldId="388"/>
        </pc:sldMkLst>
        <pc:spChg chg="mod">
          <ac:chgData name="McGown, Erin" userId="ba29ef8d-9344-44c3-8ef7-94f4fe17adfb" providerId="ADAL" clId="{9BBC91C3-79C8-4A9B-8660-8DE8FC661E61}" dt="2022-04-06T17:51:46.832" v="7027" actId="6549"/>
          <ac:spMkLst>
            <pc:docMk/>
            <pc:sldMk cId="1813021120" sldId="388"/>
            <ac:spMk id="17" creationId="{6DAC301B-2148-465A-97B9-0E6F79EA27C1}"/>
          </ac:spMkLst>
        </pc:spChg>
      </pc:sldChg>
      <pc:sldChg chg="modSp add mod modNotesTx">
        <pc:chgData name="McGown, Erin" userId="ba29ef8d-9344-44c3-8ef7-94f4fe17adfb" providerId="ADAL" clId="{9BBC91C3-79C8-4A9B-8660-8DE8FC661E61}" dt="2022-04-06T17:22:32.106" v="6526" actId="1076"/>
        <pc:sldMkLst>
          <pc:docMk/>
          <pc:sldMk cId="454704511" sldId="389"/>
        </pc:sldMkLst>
        <pc:spChg chg="mod">
          <ac:chgData name="McGown, Erin" userId="ba29ef8d-9344-44c3-8ef7-94f4fe17adfb" providerId="ADAL" clId="{9BBC91C3-79C8-4A9B-8660-8DE8FC661E61}" dt="2022-04-06T17:22:32.106" v="6526" actId="1076"/>
          <ac:spMkLst>
            <pc:docMk/>
            <pc:sldMk cId="454704511" sldId="389"/>
            <ac:spMk id="17" creationId="{6DAC301B-2148-465A-97B9-0E6F79EA27C1}"/>
          </ac:spMkLst>
        </pc:spChg>
      </pc:sldChg>
      <pc:sldChg chg="modSp add mod">
        <pc:chgData name="McGown, Erin" userId="ba29ef8d-9344-44c3-8ef7-94f4fe17adfb" providerId="ADAL" clId="{9BBC91C3-79C8-4A9B-8660-8DE8FC661E61}" dt="2022-04-11T18:14:26.381" v="7594" actId="113"/>
        <pc:sldMkLst>
          <pc:docMk/>
          <pc:sldMk cId="3604866679" sldId="390"/>
        </pc:sldMkLst>
        <pc:spChg chg="mod">
          <ac:chgData name="McGown, Erin" userId="ba29ef8d-9344-44c3-8ef7-94f4fe17adfb" providerId="ADAL" clId="{9BBC91C3-79C8-4A9B-8660-8DE8FC661E61}" dt="2022-04-11T18:14:26.381" v="7594" actId="113"/>
          <ac:spMkLst>
            <pc:docMk/>
            <pc:sldMk cId="3604866679" sldId="390"/>
            <ac:spMk id="17" creationId="{6DAC301B-2148-465A-97B9-0E6F79EA27C1}"/>
          </ac:spMkLst>
        </pc:spChg>
      </pc:sldChg>
      <pc:sldChg chg="addSp delSp modSp add mod">
        <pc:chgData name="McGown, Erin" userId="ba29ef8d-9344-44c3-8ef7-94f4fe17adfb" providerId="ADAL" clId="{9BBC91C3-79C8-4A9B-8660-8DE8FC661E61}" dt="2022-04-06T17:22:02.698" v="6524" actId="1076"/>
        <pc:sldMkLst>
          <pc:docMk/>
          <pc:sldMk cId="1297498470" sldId="391"/>
        </pc:sldMkLst>
        <pc:spChg chg="mod">
          <ac:chgData name="McGown, Erin" userId="ba29ef8d-9344-44c3-8ef7-94f4fe17adfb" providerId="ADAL" clId="{9BBC91C3-79C8-4A9B-8660-8DE8FC661E61}" dt="2022-04-06T17:22:02.698" v="6524" actId="1076"/>
          <ac:spMkLst>
            <pc:docMk/>
            <pc:sldMk cId="1297498470" sldId="391"/>
            <ac:spMk id="5" creationId="{D95012ED-7949-4CD1-9CE4-3216E2CD53DC}"/>
          </ac:spMkLst>
        </pc:spChg>
        <pc:picChg chg="del">
          <ac:chgData name="McGown, Erin" userId="ba29ef8d-9344-44c3-8ef7-94f4fe17adfb" providerId="ADAL" clId="{9BBC91C3-79C8-4A9B-8660-8DE8FC661E61}" dt="2022-04-06T15:59:14.374" v="5501" actId="478"/>
          <ac:picMkLst>
            <pc:docMk/>
            <pc:sldMk cId="1297498470" sldId="391"/>
            <ac:picMk id="3" creationId="{EE51265E-DF64-47BE-8126-66EFF089A993}"/>
          </ac:picMkLst>
        </pc:picChg>
        <pc:picChg chg="add mod modCrop">
          <ac:chgData name="McGown, Erin" userId="ba29ef8d-9344-44c3-8ef7-94f4fe17adfb" providerId="ADAL" clId="{9BBC91C3-79C8-4A9B-8660-8DE8FC661E61}" dt="2022-04-06T17:21:41.583" v="6502" actId="14100"/>
          <ac:picMkLst>
            <pc:docMk/>
            <pc:sldMk cId="1297498470" sldId="391"/>
            <ac:picMk id="4" creationId="{A7105701-01E9-4891-81F3-93B12DC54B5B}"/>
          </ac:picMkLst>
        </pc:picChg>
      </pc:sldChg>
      <pc:sldChg chg="add">
        <pc:chgData name="McGown, Erin" userId="ba29ef8d-9344-44c3-8ef7-94f4fe17adfb" providerId="ADAL" clId="{9BBC91C3-79C8-4A9B-8660-8DE8FC661E61}" dt="2022-04-06T15:58:16.291" v="5497"/>
        <pc:sldMkLst>
          <pc:docMk/>
          <pc:sldMk cId="4154098289" sldId="392"/>
        </pc:sldMkLst>
      </pc:sldChg>
      <pc:sldChg chg="modSp add mod">
        <pc:chgData name="McGown, Erin" userId="ba29ef8d-9344-44c3-8ef7-94f4fe17adfb" providerId="ADAL" clId="{9BBC91C3-79C8-4A9B-8660-8DE8FC661E61}" dt="2022-04-11T18:14:51.312" v="7598" actId="20577"/>
        <pc:sldMkLst>
          <pc:docMk/>
          <pc:sldMk cId="2176457902" sldId="393"/>
        </pc:sldMkLst>
        <pc:spChg chg="mod">
          <ac:chgData name="McGown, Erin" userId="ba29ef8d-9344-44c3-8ef7-94f4fe17adfb" providerId="ADAL" clId="{9BBC91C3-79C8-4A9B-8660-8DE8FC661E61}" dt="2022-04-11T18:14:51.312" v="7598" actId="20577"/>
          <ac:spMkLst>
            <pc:docMk/>
            <pc:sldMk cId="2176457902" sldId="393"/>
            <ac:spMk id="11" creationId="{82679928-24AD-42FA-A3F7-10772B62E904}"/>
          </ac:spMkLst>
        </pc:spChg>
      </pc:sldChg>
      <pc:sldChg chg="add">
        <pc:chgData name="McGown, Erin" userId="ba29ef8d-9344-44c3-8ef7-94f4fe17adfb" providerId="ADAL" clId="{9BBC91C3-79C8-4A9B-8660-8DE8FC661E61}" dt="2022-04-06T15:58:16.291" v="5497"/>
        <pc:sldMkLst>
          <pc:docMk/>
          <pc:sldMk cId="3482925322" sldId="394"/>
        </pc:sldMkLst>
      </pc:sldChg>
      <pc:sldChg chg="modSp mod">
        <pc:chgData name="McGown, Erin" userId="ba29ef8d-9344-44c3-8ef7-94f4fe17adfb" providerId="ADAL" clId="{9BBC91C3-79C8-4A9B-8660-8DE8FC661E61}" dt="2022-04-06T16:59:48.990" v="5842" actId="20577"/>
        <pc:sldMkLst>
          <pc:docMk/>
          <pc:sldMk cId="527826958" sldId="395"/>
        </pc:sldMkLst>
        <pc:spChg chg="mod">
          <ac:chgData name="McGown, Erin" userId="ba29ef8d-9344-44c3-8ef7-94f4fe17adfb" providerId="ADAL" clId="{9BBC91C3-79C8-4A9B-8660-8DE8FC661E61}" dt="2022-04-06T16:59:48.990" v="5842" actId="20577"/>
          <ac:spMkLst>
            <pc:docMk/>
            <pc:sldMk cId="527826958" sldId="395"/>
            <ac:spMk id="5" creationId="{D95012ED-7949-4CD1-9CE4-3216E2CD53DC}"/>
          </ac:spMkLst>
        </pc:spChg>
      </pc:sldChg>
      <pc:sldChg chg="modSp del mod">
        <pc:chgData name="McGown, Erin" userId="ba29ef8d-9344-44c3-8ef7-94f4fe17adfb" providerId="ADAL" clId="{9BBC91C3-79C8-4A9B-8660-8DE8FC661E61}" dt="2022-04-06T16:08:46.604" v="5623" actId="47"/>
        <pc:sldMkLst>
          <pc:docMk/>
          <pc:sldMk cId="2681415160" sldId="396"/>
        </pc:sldMkLst>
        <pc:spChg chg="mod">
          <ac:chgData name="McGown, Erin" userId="ba29ef8d-9344-44c3-8ef7-94f4fe17adfb" providerId="ADAL" clId="{9BBC91C3-79C8-4A9B-8660-8DE8FC661E61}" dt="2022-04-06T16:06:45.784" v="5612" actId="14100"/>
          <ac:spMkLst>
            <pc:docMk/>
            <pc:sldMk cId="2681415160" sldId="396"/>
            <ac:spMk id="3" creationId="{9AD948FE-55E7-4FA2-9103-C1B60AE3CDCD}"/>
          </ac:spMkLst>
        </pc:spChg>
      </pc:sldChg>
      <pc:sldChg chg="del">
        <pc:chgData name="McGown, Erin" userId="ba29ef8d-9344-44c3-8ef7-94f4fe17adfb" providerId="ADAL" clId="{9BBC91C3-79C8-4A9B-8660-8DE8FC661E61}" dt="2022-04-06T16:00:22.534" v="5532" actId="47"/>
        <pc:sldMkLst>
          <pc:docMk/>
          <pc:sldMk cId="2842341513" sldId="396"/>
        </pc:sldMkLst>
      </pc:sldChg>
      <pc:sldChg chg="del">
        <pc:chgData name="McGown, Erin" userId="ba29ef8d-9344-44c3-8ef7-94f4fe17adfb" providerId="ADAL" clId="{9BBC91C3-79C8-4A9B-8660-8DE8FC661E61}" dt="2022-04-06T16:05:18.828" v="5598"/>
        <pc:sldMkLst>
          <pc:docMk/>
          <pc:sldMk cId="3497412096" sldId="396"/>
        </pc:sldMkLst>
      </pc:sldChg>
      <pc:sldChg chg="modSp add mod">
        <pc:chgData name="McGown, Erin" userId="ba29ef8d-9344-44c3-8ef7-94f4fe17adfb" providerId="ADAL" clId="{9BBC91C3-79C8-4A9B-8660-8DE8FC661E61}" dt="2022-04-06T17:06:55.444" v="6458" actId="14100"/>
        <pc:sldMkLst>
          <pc:docMk/>
          <pc:sldMk cId="1156269074" sldId="397"/>
        </pc:sldMkLst>
        <pc:spChg chg="mod">
          <ac:chgData name="McGown, Erin" userId="ba29ef8d-9344-44c3-8ef7-94f4fe17adfb" providerId="ADAL" clId="{9BBC91C3-79C8-4A9B-8660-8DE8FC661E61}" dt="2022-04-06T17:00:20.409" v="5843" actId="20577"/>
          <ac:spMkLst>
            <pc:docMk/>
            <pc:sldMk cId="1156269074" sldId="397"/>
            <ac:spMk id="2" creationId="{D4731FAC-2411-4199-AD13-99DC7F5EEF72}"/>
          </ac:spMkLst>
        </pc:spChg>
        <pc:spChg chg="mod">
          <ac:chgData name="McGown, Erin" userId="ba29ef8d-9344-44c3-8ef7-94f4fe17adfb" providerId="ADAL" clId="{9BBC91C3-79C8-4A9B-8660-8DE8FC661E61}" dt="2022-04-06T17:06:55.444" v="6458" actId="14100"/>
          <ac:spMkLst>
            <pc:docMk/>
            <pc:sldMk cId="1156269074" sldId="397"/>
            <ac:spMk id="3" creationId="{52639AFF-B54A-43C6-9171-14FA8091D647}"/>
          </ac:spMkLst>
        </pc:spChg>
      </pc:sldChg>
      <pc:sldChg chg="addSp delSp modSp add del mod ord">
        <pc:chgData name="McGown, Erin" userId="ba29ef8d-9344-44c3-8ef7-94f4fe17adfb" providerId="ADAL" clId="{9BBC91C3-79C8-4A9B-8660-8DE8FC661E61}" dt="2022-04-06T17:51:55.111" v="7028" actId="47"/>
        <pc:sldMkLst>
          <pc:docMk/>
          <pc:sldMk cId="439481223" sldId="398"/>
        </pc:sldMkLst>
        <pc:spChg chg="mod">
          <ac:chgData name="McGown, Erin" userId="ba29ef8d-9344-44c3-8ef7-94f4fe17adfb" providerId="ADAL" clId="{9BBC91C3-79C8-4A9B-8660-8DE8FC661E61}" dt="2022-04-06T17:48:14.233" v="6623" actId="20577"/>
          <ac:spMkLst>
            <pc:docMk/>
            <pc:sldMk cId="439481223" sldId="398"/>
            <ac:spMk id="5" creationId="{D95012ED-7949-4CD1-9CE4-3216E2CD53DC}"/>
          </ac:spMkLst>
        </pc:spChg>
        <pc:picChg chg="add del mod">
          <ac:chgData name="McGown, Erin" userId="ba29ef8d-9344-44c3-8ef7-94f4fe17adfb" providerId="ADAL" clId="{9BBC91C3-79C8-4A9B-8660-8DE8FC661E61}" dt="2022-04-06T17:48:06.448" v="6612" actId="478"/>
          <ac:picMkLst>
            <pc:docMk/>
            <pc:sldMk cId="439481223" sldId="398"/>
            <ac:picMk id="3" creationId="{9F2C1486-D2CE-4A3F-A027-7A7C19B9A2BD}"/>
          </ac:picMkLst>
        </pc:picChg>
        <pc:picChg chg="del mod">
          <ac:chgData name="McGown, Erin" userId="ba29ef8d-9344-44c3-8ef7-94f4fe17adfb" providerId="ADAL" clId="{9BBC91C3-79C8-4A9B-8660-8DE8FC661E61}" dt="2022-04-06T17:47:03.594" v="6544" actId="478"/>
          <ac:picMkLst>
            <pc:docMk/>
            <pc:sldMk cId="439481223" sldId="398"/>
            <ac:picMk id="4" creationId="{A7105701-01E9-4891-81F3-93B12DC54B5B}"/>
          </ac:picMkLst>
        </pc:picChg>
      </pc:sldChg>
      <pc:sldChg chg="delSp modSp add mod ord">
        <pc:chgData name="McGown, Erin" userId="ba29ef8d-9344-44c3-8ef7-94f4fe17adfb" providerId="ADAL" clId="{9BBC91C3-79C8-4A9B-8660-8DE8FC661E61}" dt="2022-04-11T18:00:47.641" v="7584" actId="20577"/>
        <pc:sldMkLst>
          <pc:docMk/>
          <pc:sldMk cId="2417695226" sldId="398"/>
        </pc:sldMkLst>
        <pc:spChg chg="mod">
          <ac:chgData name="McGown, Erin" userId="ba29ef8d-9344-44c3-8ef7-94f4fe17adfb" providerId="ADAL" clId="{9BBC91C3-79C8-4A9B-8660-8DE8FC661E61}" dt="2022-04-06T17:59:17.588" v="7317" actId="20577"/>
          <ac:spMkLst>
            <pc:docMk/>
            <pc:sldMk cId="2417695226" sldId="398"/>
            <ac:spMk id="2" creationId="{B43A3DCD-ABD6-4C6F-A23D-EDEA631FAC75}"/>
          </ac:spMkLst>
        </pc:spChg>
        <pc:spChg chg="mod">
          <ac:chgData name="McGown, Erin" userId="ba29ef8d-9344-44c3-8ef7-94f4fe17adfb" providerId="ADAL" clId="{9BBC91C3-79C8-4A9B-8660-8DE8FC661E61}" dt="2022-04-11T18:00:47.641" v="7584" actId="20577"/>
          <ac:spMkLst>
            <pc:docMk/>
            <pc:sldMk cId="2417695226" sldId="398"/>
            <ac:spMk id="3" creationId="{9EBEFA26-FA20-4D9D-A199-D73D67EDF7BC}"/>
          </ac:spMkLst>
        </pc:spChg>
        <pc:graphicFrameChg chg="del">
          <ac:chgData name="McGown, Erin" userId="ba29ef8d-9344-44c3-8ef7-94f4fe17adfb" providerId="ADAL" clId="{9BBC91C3-79C8-4A9B-8660-8DE8FC661E61}" dt="2022-04-06T17:55:12.154" v="7101" actId="478"/>
          <ac:graphicFrameMkLst>
            <pc:docMk/>
            <pc:sldMk cId="2417695226" sldId="398"/>
            <ac:graphicFrameMk id="5" creationId="{08CF6FDB-7AC5-4253-86F7-72184710C7B2}"/>
          </ac:graphicFrameMkLst>
        </pc:graphicFrameChg>
      </pc:sldChg>
      <pc:sldChg chg="add">
        <pc:chgData name="McGown, Erin" userId="ba29ef8d-9344-44c3-8ef7-94f4fe17adfb" providerId="ADAL" clId="{9BBC91C3-79C8-4A9B-8660-8DE8FC661E61}" dt="2022-04-06T17:59:07.644" v="7287" actId="2890"/>
        <pc:sldMkLst>
          <pc:docMk/>
          <pc:sldMk cId="1124243162" sldId="399"/>
        </pc:sldMkLst>
      </pc:sldChg>
      <pc:sldChg chg="add del">
        <pc:chgData name="McGown, Erin" userId="ba29ef8d-9344-44c3-8ef7-94f4fe17adfb" providerId="ADAL" clId="{9BBC91C3-79C8-4A9B-8660-8DE8FC661E61}" dt="2022-04-06T18:26:05.004" v="7539" actId="47"/>
        <pc:sldMkLst>
          <pc:docMk/>
          <pc:sldMk cId="2424783120" sldId="400"/>
        </pc:sldMkLst>
      </pc:sldChg>
      <pc:sldChg chg="modSp add del mod">
        <pc:chgData name="McGown, Erin" userId="ba29ef8d-9344-44c3-8ef7-94f4fe17adfb" providerId="ADAL" clId="{9BBC91C3-79C8-4A9B-8660-8DE8FC661E61}" dt="2022-04-11T18:00:53.848" v="7585" actId="47"/>
        <pc:sldMkLst>
          <pc:docMk/>
          <pc:sldMk cId="151144212" sldId="401"/>
        </pc:sldMkLst>
        <pc:spChg chg="mod">
          <ac:chgData name="McGown, Erin" userId="ba29ef8d-9344-44c3-8ef7-94f4fe17adfb" providerId="ADAL" clId="{9BBC91C3-79C8-4A9B-8660-8DE8FC661E61}" dt="2022-04-06T18:25:03.044" v="7520" actId="20577"/>
          <ac:spMkLst>
            <pc:docMk/>
            <pc:sldMk cId="151144212" sldId="401"/>
            <ac:spMk id="2" creationId="{B43A3DCD-ABD6-4C6F-A23D-EDEA631FAC75}"/>
          </ac:spMkLst>
        </pc:spChg>
        <pc:spChg chg="mod">
          <ac:chgData name="McGown, Erin" userId="ba29ef8d-9344-44c3-8ef7-94f4fe17adfb" providerId="ADAL" clId="{9BBC91C3-79C8-4A9B-8660-8DE8FC661E61}" dt="2022-04-06T18:25:11.451" v="7536" actId="20577"/>
          <ac:spMkLst>
            <pc:docMk/>
            <pc:sldMk cId="151144212" sldId="401"/>
            <ac:spMk id="3" creationId="{9EBEFA26-FA20-4D9D-A199-D73D67EDF7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5598D-5AE4-4AA9-A033-01DBA586B282}"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819D9-6021-406D-BD0F-C8AFF6362012}" type="slidenum">
              <a:rPr lang="en-US" smtClean="0"/>
              <a:t>‹#›</a:t>
            </a:fld>
            <a:endParaRPr lang="en-US"/>
          </a:p>
        </p:txBody>
      </p:sp>
    </p:spTree>
    <p:extLst>
      <p:ext uri="{BB962C8B-B14F-4D97-AF65-F5344CB8AC3E}">
        <p14:creationId xmlns:p14="http://schemas.microsoft.com/office/powerpoint/2010/main" val="355965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GLOSSARYdeminimu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3</a:t>
            </a:fld>
            <a:endParaRPr lang="en-US"/>
          </a:p>
        </p:txBody>
      </p:sp>
    </p:spTree>
    <p:extLst>
      <p:ext uri="{BB962C8B-B14F-4D97-AF65-F5344CB8AC3E}">
        <p14:creationId xmlns:p14="http://schemas.microsoft.com/office/powerpoint/2010/main" val="348736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24</a:t>
            </a:fld>
            <a:endParaRPr lang="en-US"/>
          </a:p>
        </p:txBody>
      </p:sp>
    </p:spTree>
    <p:extLst>
      <p:ext uri="{BB962C8B-B14F-4D97-AF65-F5344CB8AC3E}">
        <p14:creationId xmlns:p14="http://schemas.microsoft.com/office/powerpoint/2010/main" val="413620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25</a:t>
            </a:fld>
            <a:endParaRPr lang="en-US"/>
          </a:p>
        </p:txBody>
      </p:sp>
    </p:spTree>
    <p:extLst>
      <p:ext uri="{BB962C8B-B14F-4D97-AF65-F5344CB8AC3E}">
        <p14:creationId xmlns:p14="http://schemas.microsoft.com/office/powerpoint/2010/main" val="82815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27</a:t>
            </a:fld>
            <a:endParaRPr lang="en-US"/>
          </a:p>
        </p:txBody>
      </p:sp>
    </p:spTree>
    <p:extLst>
      <p:ext uri="{BB962C8B-B14F-4D97-AF65-F5344CB8AC3E}">
        <p14:creationId xmlns:p14="http://schemas.microsoft.com/office/powerpoint/2010/main" val="43147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29</a:t>
            </a:fld>
            <a:endParaRPr lang="en-US"/>
          </a:p>
        </p:txBody>
      </p:sp>
    </p:spTree>
    <p:extLst>
      <p:ext uri="{BB962C8B-B14F-4D97-AF65-F5344CB8AC3E}">
        <p14:creationId xmlns:p14="http://schemas.microsoft.com/office/powerpoint/2010/main" val="421127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30</a:t>
            </a:fld>
            <a:endParaRPr lang="en-US"/>
          </a:p>
        </p:txBody>
      </p:sp>
    </p:spTree>
    <p:extLst>
      <p:ext uri="{BB962C8B-B14F-4D97-AF65-F5344CB8AC3E}">
        <p14:creationId xmlns:p14="http://schemas.microsoft.com/office/powerpoint/2010/main" val="263077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31</a:t>
            </a:fld>
            <a:endParaRPr lang="en-US"/>
          </a:p>
        </p:txBody>
      </p:sp>
    </p:spTree>
    <p:extLst>
      <p:ext uri="{BB962C8B-B14F-4D97-AF65-F5344CB8AC3E}">
        <p14:creationId xmlns:p14="http://schemas.microsoft.com/office/powerpoint/2010/main" val="370542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32</a:t>
            </a:fld>
            <a:endParaRPr lang="en-US"/>
          </a:p>
        </p:txBody>
      </p:sp>
    </p:spTree>
    <p:extLst>
      <p:ext uri="{BB962C8B-B14F-4D97-AF65-F5344CB8AC3E}">
        <p14:creationId xmlns:p14="http://schemas.microsoft.com/office/powerpoint/2010/main" val="153085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33</a:t>
            </a:fld>
            <a:endParaRPr lang="en-US"/>
          </a:p>
        </p:txBody>
      </p:sp>
    </p:spTree>
    <p:extLst>
      <p:ext uri="{BB962C8B-B14F-4D97-AF65-F5344CB8AC3E}">
        <p14:creationId xmlns:p14="http://schemas.microsoft.com/office/powerpoint/2010/main" val="364190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34</a:t>
            </a:fld>
            <a:endParaRPr lang="en-US"/>
          </a:p>
        </p:txBody>
      </p:sp>
    </p:spTree>
    <p:extLst>
      <p:ext uri="{BB962C8B-B14F-4D97-AF65-F5344CB8AC3E}">
        <p14:creationId xmlns:p14="http://schemas.microsoft.com/office/powerpoint/2010/main" val="155308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35</a:t>
            </a:fld>
            <a:endParaRPr lang="en-US"/>
          </a:p>
        </p:txBody>
      </p:sp>
    </p:spTree>
    <p:extLst>
      <p:ext uri="{BB962C8B-B14F-4D97-AF65-F5344CB8AC3E}">
        <p14:creationId xmlns:p14="http://schemas.microsoft.com/office/powerpoint/2010/main" val="81460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‘instrumentality of the tribe’ language here, as this is a new emphasis in our SN</a:t>
            </a:r>
          </a:p>
        </p:txBody>
      </p:sp>
      <p:sp>
        <p:nvSpPr>
          <p:cNvPr id="4" name="Slide Number Placeholder 3"/>
          <p:cNvSpPr>
            <a:spLocks noGrp="1"/>
          </p:cNvSpPr>
          <p:nvPr>
            <p:ph type="sldNum" sz="quarter" idx="5"/>
          </p:nvPr>
        </p:nvSpPr>
        <p:spPr/>
        <p:txBody>
          <a:bodyPr/>
          <a:lstStyle/>
          <a:p>
            <a:fld id="{9D2819D9-6021-406D-BD0F-C8AFF6362012}" type="slidenum">
              <a:rPr lang="en-US" smtClean="0"/>
              <a:t>8</a:t>
            </a:fld>
            <a:endParaRPr lang="en-US"/>
          </a:p>
        </p:txBody>
      </p:sp>
    </p:spTree>
    <p:extLst>
      <p:ext uri="{BB962C8B-B14F-4D97-AF65-F5344CB8AC3E}">
        <p14:creationId xmlns:p14="http://schemas.microsoft.com/office/powerpoint/2010/main" val="1878691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46</a:t>
            </a:fld>
            <a:endParaRPr lang="en-US"/>
          </a:p>
        </p:txBody>
      </p:sp>
    </p:spTree>
    <p:extLst>
      <p:ext uri="{BB962C8B-B14F-4D97-AF65-F5344CB8AC3E}">
        <p14:creationId xmlns:p14="http://schemas.microsoft.com/office/powerpoint/2010/main" val="3106694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47</a:t>
            </a:fld>
            <a:endParaRPr lang="en-US"/>
          </a:p>
        </p:txBody>
      </p:sp>
    </p:spTree>
    <p:extLst>
      <p:ext uri="{BB962C8B-B14F-4D97-AF65-F5344CB8AC3E}">
        <p14:creationId xmlns:p14="http://schemas.microsoft.com/office/powerpoint/2010/main" val="4199506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48</a:t>
            </a:fld>
            <a:endParaRPr lang="en-US"/>
          </a:p>
        </p:txBody>
      </p:sp>
    </p:spTree>
    <p:extLst>
      <p:ext uri="{BB962C8B-B14F-4D97-AF65-F5344CB8AC3E}">
        <p14:creationId xmlns:p14="http://schemas.microsoft.com/office/powerpoint/2010/main" val="498065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49</a:t>
            </a:fld>
            <a:endParaRPr lang="en-US"/>
          </a:p>
        </p:txBody>
      </p:sp>
    </p:spTree>
    <p:extLst>
      <p:ext uri="{BB962C8B-B14F-4D97-AF65-F5344CB8AC3E}">
        <p14:creationId xmlns:p14="http://schemas.microsoft.com/office/powerpoint/2010/main" val="2656945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50</a:t>
            </a:fld>
            <a:endParaRPr lang="en-US"/>
          </a:p>
        </p:txBody>
      </p:sp>
    </p:spTree>
    <p:extLst>
      <p:ext uri="{BB962C8B-B14F-4D97-AF65-F5344CB8AC3E}">
        <p14:creationId xmlns:p14="http://schemas.microsoft.com/office/powerpoint/2010/main" val="1769869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627BE-B14B-4CDA-8998-7F2D7606DB9D}" type="slidenum">
              <a:rPr lang="en-US" smtClean="0"/>
              <a:t>52</a:t>
            </a:fld>
            <a:endParaRPr lang="en-US"/>
          </a:p>
        </p:txBody>
      </p:sp>
    </p:spTree>
    <p:extLst>
      <p:ext uri="{BB962C8B-B14F-4D97-AF65-F5344CB8AC3E}">
        <p14:creationId xmlns:p14="http://schemas.microsoft.com/office/powerpoint/2010/main" val="3789230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627BE-B14B-4CDA-8998-7F2D7606DB9D}" type="slidenum">
              <a:rPr lang="en-US" smtClean="0"/>
              <a:t>53</a:t>
            </a:fld>
            <a:endParaRPr lang="en-US"/>
          </a:p>
        </p:txBody>
      </p:sp>
    </p:spTree>
    <p:extLst>
      <p:ext uri="{BB962C8B-B14F-4D97-AF65-F5344CB8AC3E}">
        <p14:creationId xmlns:p14="http://schemas.microsoft.com/office/powerpoint/2010/main" val="573570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travel costs to the National EE/EN Conference are not allowable by state and territory applicants, as these costs are covered by ECOS. However, tribal applicants can apply for funding for this.</a:t>
            </a:r>
          </a:p>
        </p:txBody>
      </p:sp>
      <p:sp>
        <p:nvSpPr>
          <p:cNvPr id="4" name="Slide Number Placeholder 3"/>
          <p:cNvSpPr>
            <a:spLocks noGrp="1"/>
          </p:cNvSpPr>
          <p:nvPr>
            <p:ph type="sldNum" sz="quarter" idx="5"/>
          </p:nvPr>
        </p:nvSpPr>
        <p:spPr/>
        <p:txBody>
          <a:bodyPr/>
          <a:lstStyle/>
          <a:p>
            <a:fld id="{16A627BE-B14B-4CDA-8998-7F2D7606DB9D}" type="slidenum">
              <a:rPr lang="en-US" smtClean="0"/>
              <a:t>54</a:t>
            </a:fld>
            <a:endParaRPr lang="en-US"/>
          </a:p>
        </p:txBody>
      </p:sp>
    </p:spTree>
    <p:extLst>
      <p:ext uri="{BB962C8B-B14F-4D97-AF65-F5344CB8AC3E}">
        <p14:creationId xmlns:p14="http://schemas.microsoft.com/office/powerpoint/2010/main" val="1548574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cs typeface="Calibri" panose="020F0502020204030204" pitchFamily="34" charset="0"/>
              </a:rPr>
              <a:t>Partnering organizations in </a:t>
            </a:r>
            <a:r>
              <a:rPr lang="en-US" sz="1200" b="0" i="0" strike="noStrike" baseline="0" dirty="0">
                <a:cs typeface="Calibri" panose="020F0502020204030204" pitchFamily="34" charset="0"/>
              </a:rPr>
              <a:t>EN partnership awards </a:t>
            </a:r>
            <a:r>
              <a:rPr lang="en-US" sz="1200" b="0" i="0" u="none" strike="noStrike" baseline="0" dirty="0">
                <a:solidFill>
                  <a:srgbClr val="000000"/>
                </a:solidFill>
                <a:cs typeface="Calibri" panose="020F0502020204030204" pitchFamily="34" charset="0"/>
              </a:rPr>
              <a:t>often receive subawards to carry out assistance agreement activities for, and in coordination with, the lead applicant.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cs typeface="Calibri" panose="020F0502020204030204" pitchFamily="34" charset="0"/>
              </a:rPr>
              <a:t>Like grant recipients, subrecipients measure performance against program objectives, comply with award requirements, use funds to carry out program activities, and make programmatic decisions</a:t>
            </a:r>
          </a:p>
          <a:p>
            <a:r>
              <a:rPr lang="en-US" sz="1200" b="0" i="0" u="none" strike="noStrike" baseline="0" dirty="0">
                <a:solidFill>
                  <a:srgbClr val="000000"/>
                </a:solidFill>
                <a:latin typeface="Calibri" panose="020F0502020204030204" pitchFamily="34" charset="0"/>
                <a:cs typeface="Calibri" panose="020F0502020204030204" pitchFamily="34" charset="0"/>
              </a:rPr>
              <a:t>A contractor operates in a competitive environment, with contractors providing goods and services to the assistance agreement recipient that are ancillary to program operations. Contractors are not subject to compliance requirements of the assistance agreement and must be selected in compliance with competition requirements specified in </a:t>
            </a:r>
            <a:r>
              <a:rPr lang="en-US" sz="1200" b="0" i="0" u="sng" strike="noStrike" baseline="0" dirty="0">
                <a:solidFill>
                  <a:srgbClr val="0562C1"/>
                </a:solidFill>
                <a:latin typeface="Calibri" panose="020F0502020204030204" pitchFamily="34" charset="0"/>
                <a:cs typeface="Calibri" panose="020F0502020204030204" pitchFamily="34" charset="0"/>
              </a:rPr>
              <a:t>2 CFR Part 200 </a:t>
            </a:r>
            <a:r>
              <a:rPr lang="en-US" sz="1200" b="0" i="0" u="none" strike="noStrike" baseline="0" dirty="0">
                <a:solidFill>
                  <a:srgbClr val="000000"/>
                </a:solidFill>
                <a:latin typeface="Calibri" panose="020F0502020204030204" pitchFamily="34" charset="0"/>
                <a:cs typeface="Calibri" panose="020F0502020204030204" pitchFamily="34" charset="0"/>
              </a:rPr>
              <a:t>as interpreted in EPA’s </a:t>
            </a:r>
            <a:r>
              <a:rPr lang="en-US" sz="1200" b="0" i="0" u="sng" strike="noStrike" baseline="0" dirty="0">
                <a:solidFill>
                  <a:srgbClr val="0562C1"/>
                </a:solidFill>
                <a:latin typeface="Calibri" panose="020F0502020204030204" pitchFamily="34" charset="0"/>
                <a:cs typeface="Calibri" panose="020F0502020204030204" pitchFamily="34" charset="0"/>
              </a:rPr>
              <a:t>Best Practice Guide for Procuring Services, Supplies, and Equipment Under EPA Assistance Agreements</a:t>
            </a:r>
            <a:r>
              <a:rPr lang="en-US" sz="1200" b="0" i="0" u="none" strike="noStrike" baseline="0" dirty="0">
                <a:solidFill>
                  <a:srgbClr val="000000"/>
                </a:solidFill>
                <a:latin typeface="Calibri" panose="020F0502020204030204" pitchFamily="34" charset="0"/>
                <a:cs typeface="Calibri" panose="020F0502020204030204" pitchFamily="34" charset="0"/>
              </a:rPr>
              <a:t>. </a:t>
            </a:r>
          </a:p>
          <a:p>
            <a:r>
              <a:rPr lang="en-US" sz="1200" b="0" i="0" u="none" strike="noStrike" baseline="0" dirty="0">
                <a:solidFill>
                  <a:srgbClr val="000000"/>
                </a:solidFill>
                <a:latin typeface="Calibri" panose="020F0502020204030204" pitchFamily="34" charset="0"/>
                <a:cs typeface="Calibri" panose="020F0502020204030204" pitchFamily="34" charset="0"/>
              </a:rPr>
              <a:t>Note: Contractor/vendor costs should be captured under the budget category ‘contractual’.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rgbClr val="000000"/>
              </a:solidFill>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A627BE-B14B-4CDA-8998-7F2D7606DB9D}" type="slidenum">
              <a:rPr lang="en-US" smtClean="0"/>
              <a:t>55</a:t>
            </a:fld>
            <a:endParaRPr lang="en-US"/>
          </a:p>
        </p:txBody>
      </p:sp>
    </p:spTree>
    <p:extLst>
      <p:ext uri="{BB962C8B-B14F-4D97-AF65-F5344CB8AC3E}">
        <p14:creationId xmlns:p14="http://schemas.microsoft.com/office/powerpoint/2010/main" val="3901871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627BE-B14B-4CDA-8998-7F2D7606DB9D}" type="slidenum">
              <a:rPr lang="en-US" smtClean="0"/>
              <a:t>57</a:t>
            </a:fld>
            <a:endParaRPr lang="en-US"/>
          </a:p>
        </p:txBody>
      </p:sp>
    </p:spTree>
    <p:extLst>
      <p:ext uri="{BB962C8B-B14F-4D97-AF65-F5344CB8AC3E}">
        <p14:creationId xmlns:p14="http://schemas.microsoft.com/office/powerpoint/2010/main" val="343992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proposing your own project, you must identify which EN Funding Area will be supported</a:t>
            </a:r>
          </a:p>
        </p:txBody>
      </p:sp>
      <p:sp>
        <p:nvSpPr>
          <p:cNvPr id="4" name="Slide Number Placeholder 3"/>
          <p:cNvSpPr>
            <a:spLocks noGrp="1"/>
          </p:cNvSpPr>
          <p:nvPr>
            <p:ph type="sldNum" sz="quarter" idx="5"/>
          </p:nvPr>
        </p:nvSpPr>
        <p:spPr/>
        <p:txBody>
          <a:bodyPr/>
          <a:lstStyle/>
          <a:p>
            <a:fld id="{9D2819D9-6021-406D-BD0F-C8AFF6362012}" type="slidenum">
              <a:rPr lang="en-US" smtClean="0"/>
              <a:t>12</a:t>
            </a:fld>
            <a:endParaRPr lang="en-US"/>
          </a:p>
        </p:txBody>
      </p:sp>
    </p:spTree>
    <p:extLst>
      <p:ext uri="{BB962C8B-B14F-4D97-AF65-F5344CB8AC3E}">
        <p14:creationId xmlns:p14="http://schemas.microsoft.com/office/powerpoint/2010/main" val="3401472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627BE-B14B-4CDA-8998-7F2D7606DB9D}" type="slidenum">
              <a:rPr lang="en-US" smtClean="0"/>
              <a:t>59</a:t>
            </a:fld>
            <a:endParaRPr lang="en-US"/>
          </a:p>
        </p:txBody>
      </p:sp>
    </p:spTree>
    <p:extLst>
      <p:ext uri="{BB962C8B-B14F-4D97-AF65-F5344CB8AC3E}">
        <p14:creationId xmlns:p14="http://schemas.microsoft.com/office/powerpoint/2010/main" val="1384582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!EPA may allow recipients that previously had IDC rates to also use the 10% </a:t>
            </a:r>
            <a:r>
              <a:rPr lang="en-US" sz="1200" u="sng" dirty="0">
                <a:hlinkClick r:id="rId3" action="ppaction://hlinkfile"/>
              </a:rPr>
              <a:t>de minimus</a:t>
            </a:r>
            <a:r>
              <a:rPr lang="en-US" sz="1200" dirty="0"/>
              <a:t> rate, provided they do not receive more than $35,000,000 in Federal funding per fiscal year and they have requested and received a regulatory exception.</a:t>
            </a:r>
          </a:p>
          <a:p>
            <a:endParaRPr lang="en-US" dirty="0"/>
          </a:p>
        </p:txBody>
      </p:sp>
      <p:sp>
        <p:nvSpPr>
          <p:cNvPr id="4" name="Slide Number Placeholder 3"/>
          <p:cNvSpPr>
            <a:spLocks noGrp="1"/>
          </p:cNvSpPr>
          <p:nvPr>
            <p:ph type="sldNum" sz="quarter" idx="5"/>
          </p:nvPr>
        </p:nvSpPr>
        <p:spPr/>
        <p:txBody>
          <a:bodyPr/>
          <a:lstStyle/>
          <a:p>
            <a:fld id="{16A627BE-B14B-4CDA-8998-7F2D7606DB9D}" type="slidenum">
              <a:rPr lang="en-US" smtClean="0"/>
              <a:t>60</a:t>
            </a:fld>
            <a:endParaRPr lang="en-US"/>
          </a:p>
        </p:txBody>
      </p:sp>
    </p:spTree>
    <p:extLst>
      <p:ext uri="{BB962C8B-B14F-4D97-AF65-F5344CB8AC3E}">
        <p14:creationId xmlns:p14="http://schemas.microsoft.com/office/powerpoint/2010/main" val="1350294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627BE-B14B-4CDA-8998-7F2D7606DB9D}" type="slidenum">
              <a:rPr lang="en-US" smtClean="0"/>
              <a:t>61</a:t>
            </a:fld>
            <a:endParaRPr lang="en-US"/>
          </a:p>
        </p:txBody>
      </p:sp>
    </p:spTree>
    <p:extLst>
      <p:ext uri="{BB962C8B-B14F-4D97-AF65-F5344CB8AC3E}">
        <p14:creationId xmlns:p14="http://schemas.microsoft.com/office/powerpoint/2010/main" val="1978074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627BE-B14B-4CDA-8998-7F2D7606DB9D}" type="slidenum">
              <a:rPr lang="en-US" smtClean="0"/>
              <a:t>63</a:t>
            </a:fld>
            <a:endParaRPr lang="en-US"/>
          </a:p>
        </p:txBody>
      </p:sp>
    </p:spTree>
    <p:extLst>
      <p:ext uri="{BB962C8B-B14F-4D97-AF65-F5344CB8AC3E}">
        <p14:creationId xmlns:p14="http://schemas.microsoft.com/office/powerpoint/2010/main" val="3442265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627BE-B14B-4CDA-8998-7F2D7606DB9D}" type="slidenum">
              <a:rPr lang="en-US" smtClean="0"/>
              <a:t>64</a:t>
            </a:fld>
            <a:endParaRPr lang="en-US"/>
          </a:p>
        </p:txBody>
      </p:sp>
    </p:spTree>
    <p:extLst>
      <p:ext uri="{BB962C8B-B14F-4D97-AF65-F5344CB8AC3E}">
        <p14:creationId xmlns:p14="http://schemas.microsoft.com/office/powerpoint/2010/main" val="307078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15</a:t>
            </a:fld>
            <a:endParaRPr lang="en-US"/>
          </a:p>
        </p:txBody>
      </p:sp>
    </p:spTree>
    <p:extLst>
      <p:ext uri="{BB962C8B-B14F-4D97-AF65-F5344CB8AC3E}">
        <p14:creationId xmlns:p14="http://schemas.microsoft.com/office/powerpoint/2010/main" val="129535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16</a:t>
            </a:fld>
            <a:endParaRPr lang="en-US"/>
          </a:p>
        </p:txBody>
      </p:sp>
    </p:spTree>
    <p:extLst>
      <p:ext uri="{BB962C8B-B14F-4D97-AF65-F5344CB8AC3E}">
        <p14:creationId xmlns:p14="http://schemas.microsoft.com/office/powerpoint/2010/main" val="198438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17</a:t>
            </a:fld>
            <a:endParaRPr lang="en-US"/>
          </a:p>
        </p:txBody>
      </p:sp>
    </p:spTree>
    <p:extLst>
      <p:ext uri="{BB962C8B-B14F-4D97-AF65-F5344CB8AC3E}">
        <p14:creationId xmlns:p14="http://schemas.microsoft.com/office/powerpoint/2010/main" val="239826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1B1B"/>
                </a:solidFill>
              </a:rPr>
              <a:t>Note: Applicants can still propose Radon/Open Dump projects </a:t>
            </a:r>
            <a:endParaRPr lang="en-US" sz="1200" b="0" i="0" dirty="0">
              <a:solidFill>
                <a:srgbClr val="1B1B1B"/>
              </a:solidFill>
              <a:effectLst/>
            </a:endParaRPr>
          </a:p>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19</a:t>
            </a:fld>
            <a:endParaRPr lang="en-US"/>
          </a:p>
        </p:txBody>
      </p:sp>
    </p:spTree>
    <p:extLst>
      <p:ext uri="{BB962C8B-B14F-4D97-AF65-F5344CB8AC3E}">
        <p14:creationId xmlns:p14="http://schemas.microsoft.com/office/powerpoint/2010/main" val="811129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22</a:t>
            </a:fld>
            <a:endParaRPr lang="en-US"/>
          </a:p>
        </p:txBody>
      </p:sp>
    </p:spTree>
    <p:extLst>
      <p:ext uri="{BB962C8B-B14F-4D97-AF65-F5344CB8AC3E}">
        <p14:creationId xmlns:p14="http://schemas.microsoft.com/office/powerpoint/2010/main" val="347486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819D9-6021-406D-BD0F-C8AFF6362012}" type="slidenum">
              <a:rPr lang="en-US" smtClean="0"/>
              <a:t>23</a:t>
            </a:fld>
            <a:endParaRPr lang="en-US"/>
          </a:p>
        </p:txBody>
      </p:sp>
    </p:spTree>
    <p:extLst>
      <p:ext uri="{BB962C8B-B14F-4D97-AF65-F5344CB8AC3E}">
        <p14:creationId xmlns:p14="http://schemas.microsoft.com/office/powerpoint/2010/main" val="253085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BE3E90-082D-43D8-9CF8-2C66BB679C11}"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403358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86522"/>
            <a:ext cx="10515600" cy="60416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E3E90-082D-43D8-9CF8-2C66BB679C11}"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25015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E3E90-082D-43D8-9CF8-2C66BB679C11}"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393638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54249"/>
            <a:ext cx="10515600" cy="636439"/>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BE3E90-082D-43D8-9CF8-2C66BB679C11}"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262390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6522"/>
            <a:ext cx="10515600" cy="604166"/>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E3E90-082D-43D8-9CF8-2C66BB679C11}"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284650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29553"/>
            <a:ext cx="10515600" cy="561135"/>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CBE3E90-082D-43D8-9CF8-2C66BB679C11}"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222263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E3E90-082D-43D8-9CF8-2C66BB679C11}"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24355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E3E90-082D-43D8-9CF8-2C66BB679C11}"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308164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E3E90-082D-43D8-9CF8-2C66BB679C11}"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F3C79-1EE7-49B3-8DE5-88AC9D6D9834}" type="slidenum">
              <a:rPr lang="en-US" smtClean="0"/>
              <a:t>‹#›</a:t>
            </a:fld>
            <a:endParaRPr lang="en-US"/>
          </a:p>
        </p:txBody>
      </p:sp>
    </p:spTree>
    <p:extLst>
      <p:ext uri="{BB962C8B-B14F-4D97-AF65-F5344CB8AC3E}">
        <p14:creationId xmlns:p14="http://schemas.microsoft.com/office/powerpoint/2010/main" val="282753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1"/>
          <a:srcRect b="75822"/>
          <a:stretch/>
        </p:blipFill>
        <p:spPr>
          <a:xfrm>
            <a:off x="0" y="-16136"/>
            <a:ext cx="12192000" cy="1527438"/>
          </a:xfrm>
          <a:prstGeom prst="rect">
            <a:avLst/>
          </a:prstGeom>
        </p:spPr>
      </p:pic>
      <p:pic>
        <p:nvPicPr>
          <p:cNvPr id="9" name="Picture 8"/>
          <p:cNvPicPr>
            <a:picLocks noChangeAspect="1"/>
          </p:cNvPicPr>
          <p:nvPr userDrawn="1"/>
        </p:nvPicPr>
        <p:blipFill rotWithShape="1">
          <a:blip r:embed="rId11"/>
          <a:srcRect l="24531" t="22998" r="25704" b="10336"/>
          <a:stretch/>
        </p:blipFill>
        <p:spPr>
          <a:xfrm>
            <a:off x="3815378" y="1690688"/>
            <a:ext cx="4561243" cy="4582757"/>
          </a:xfrm>
          <a:prstGeom prst="rect">
            <a:avLst/>
          </a:prstGeom>
        </p:spPr>
      </p:pic>
      <p:sp>
        <p:nvSpPr>
          <p:cNvPr id="2" name="Title Placeholder 1"/>
          <p:cNvSpPr>
            <a:spLocks noGrp="1"/>
          </p:cNvSpPr>
          <p:nvPr>
            <p:ph type="title"/>
          </p:nvPr>
        </p:nvSpPr>
        <p:spPr>
          <a:xfrm>
            <a:off x="838200" y="946673"/>
            <a:ext cx="10515600" cy="7440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895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E3E90-082D-43D8-9CF8-2C66BB679C11}" type="datetimeFigureOut">
              <a:rPr lang="en-US" smtClean="0"/>
              <a:t>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8833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F3C79-1EE7-49B3-8DE5-88AC9D6D9834}" type="slidenum">
              <a:rPr lang="en-US" smtClean="0"/>
              <a:t>‹#›</a:t>
            </a:fld>
            <a:endParaRPr lang="en-US"/>
          </a:p>
        </p:txBody>
      </p:sp>
    </p:spTree>
    <p:extLst>
      <p:ext uri="{BB962C8B-B14F-4D97-AF65-F5344CB8AC3E}">
        <p14:creationId xmlns:p14="http://schemas.microsoft.com/office/powerpoint/2010/main" val="2923780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pa.gov/exchangenetwork"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system/files/documents/2021-10/fy-2022-2026-epa-draft-strategic-pla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pa.gov/exchangenetwork/exchange-network-grant-program#Resour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eecip.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scatalog.epa.gov/sharedservicecatalog/sear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pa.gov/exchangenetwork/previous-exchange-network-grant-projec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enterprisefortheenvironment.net/wp-content/uploads/2019/08/Interim-E-Enterprise-Digital-Strategy-V-2.0.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pa.gov/exchangenetwork/exchange-network-grant-program#Resourc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s://www.epa.gov/exchangenetwork/exchange-network-grant-program#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ecfr.gov/current/title-2/subtitle-A/chapter-II/part-200?toc=1" TargetMode="External"/><Relationship Id="rId2" Type="http://schemas.openxmlformats.org/officeDocument/2006/relationships/hyperlink" Target="https://www.epa.gov/grants/grants-policy-issuance-gpi-16-01-epa-subaward-policy-epa-assistance-agreement-recipient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www.epa.gov/exchangenetwork" TargetMode="External"/><Relationship Id="rId2" Type="http://schemas.openxmlformats.org/officeDocument/2006/relationships/hyperlink" Target="https://secure.campaigner.com/CSB/Public/Form.aspx?fid=1544820"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hyperlink" Target="mailto:ENGrantProgram@epa.gov"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602566" y="672124"/>
            <a:ext cx="10986867" cy="2387600"/>
          </a:xfrm>
        </p:spPr>
        <p:txBody>
          <a:bodyPr>
            <a:normAutofit/>
          </a:bodyPr>
          <a:lstStyle/>
          <a:p>
            <a:r>
              <a:rPr lang="en-US" sz="5400" b="1" dirty="0"/>
              <a:t>Exchange Network Grants Program</a:t>
            </a:r>
            <a:br>
              <a:rPr lang="en-US" sz="5400" b="1" dirty="0"/>
            </a:br>
            <a:r>
              <a:rPr lang="en-US" sz="5400" b="1" dirty="0"/>
              <a:t>FY 22 Solicitation Notice Webinar</a:t>
            </a:r>
          </a:p>
        </p:txBody>
      </p:sp>
      <p:sp>
        <p:nvSpPr>
          <p:cNvPr id="18" name="Subtitle 17"/>
          <p:cNvSpPr>
            <a:spLocks noGrp="1"/>
          </p:cNvSpPr>
          <p:nvPr>
            <p:ph type="subTitle" idx="1"/>
          </p:nvPr>
        </p:nvSpPr>
        <p:spPr>
          <a:xfrm>
            <a:off x="1523999" y="3429000"/>
            <a:ext cx="9144000" cy="2387600"/>
          </a:xfrm>
        </p:spPr>
        <p:txBody>
          <a:bodyPr>
            <a:noAutofit/>
          </a:bodyPr>
          <a:lstStyle/>
          <a:p>
            <a:r>
              <a:rPr lang="en-US" dirty="0"/>
              <a:t>Office of Mission Support</a:t>
            </a:r>
          </a:p>
          <a:p>
            <a:r>
              <a:rPr lang="en-US" dirty="0"/>
              <a:t>Office of Information Management</a:t>
            </a:r>
          </a:p>
          <a:p>
            <a:r>
              <a:rPr lang="en-US" dirty="0"/>
              <a:t>Information Exchange Partnership Branch </a:t>
            </a:r>
          </a:p>
          <a:p>
            <a:r>
              <a:rPr lang="en-US" b="1" dirty="0">
                <a:solidFill>
                  <a:schemeClr val="accent6">
                    <a:lumMod val="75000"/>
                  </a:schemeClr>
                </a:solidFill>
              </a:rPr>
              <a:t>April 2022</a:t>
            </a:r>
          </a:p>
          <a:p>
            <a:r>
              <a:rPr lang="en-US" dirty="0">
                <a:hlinkClick r:id="rId2"/>
              </a:rPr>
              <a:t>www.epa.gov/exchangenetwork</a:t>
            </a:r>
            <a:r>
              <a:rPr lang="en-US" dirty="0"/>
              <a:t> </a:t>
            </a:r>
          </a:p>
        </p:txBody>
      </p:sp>
      <p:pic>
        <p:nvPicPr>
          <p:cNvPr id="4" name="Picture 9" descr="This is the Exchange Network logo, with Exchange Network spelled out with an artistic flair on the 'X' in exchange.">
            <a:extLst>
              <a:ext uri="{FF2B5EF4-FFF2-40B4-BE49-F238E27FC236}">
                <a16:creationId xmlns:a16="http://schemas.microsoft.com/office/drawing/2014/main" id="{B2F4B861-1403-45DF-98EE-D9A882A3FBAA}"/>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98" b="89420" l="3270" r="99312">
                        <a14:foregroundMark x1="12220" y1="43003" x2="12220" y2="43003"/>
                        <a14:foregroundMark x1="13081" y1="43345" x2="13081" y2="43345"/>
                        <a14:foregroundMark x1="12909" y1="45392" x2="12737" y2="46416"/>
                        <a14:foregroundMark x1="6920" y1="48024" x2="4819" y2="48123"/>
                        <a14:foregroundMark x1="12048" y1="47782" x2="9187" y2="47917"/>
                        <a14:foregroundMark x1="6506" y1="43803" x2="3442" y2="44027"/>
                        <a14:foregroundMark x1="12737" y1="43345" x2="10274" y2="43526"/>
                        <a14:foregroundMark x1="36489" y1="58703" x2="36489" y2="58703"/>
                        <a14:foregroundMark x1="51291" y1="53925" x2="51291" y2="53925"/>
                        <a14:foregroundMark x1="64716" y1="44710" x2="64716" y2="44710"/>
                        <a14:foregroundMark x1="76936" y1="43345" x2="76936" y2="43345"/>
                        <a14:foregroundMark x1="88812" y1="48805" x2="88812" y2="48805"/>
                        <a14:foregroundMark x1="99312" y1="47782" x2="99312" y2="47782"/>
                        <a14:foregroundMark x1="9811" y1="19454" x2="9811" y2="19454"/>
                        <a14:foregroundMark x1="8434" y1="19454" x2="8434" y2="19454"/>
                        <a14:foregroundMark x1="7573" y1="19113" x2="7573" y2="19113"/>
                        <a14:foregroundMark x1="6540" y1="18771" x2="6540" y2="18771"/>
                        <a14:foregroundMark x1="5508" y1="18089" x2="5508" y2="18089"/>
                        <a14:foregroundMark x1="4819" y1="18089" x2="4819" y2="18089"/>
                        <a14:foregroundMark x1="49398" y1="84983" x2="49398" y2="84983"/>
                        <a14:foregroundMark x1="57659" y1="82935" x2="57659" y2="82935"/>
                        <a14:foregroundMark x1="63167" y1="86348" x2="63167" y2="86348"/>
                        <a14:foregroundMark x1="72633" y1="86689" x2="72633" y2="86689"/>
                        <a14:foregroundMark x1="80723" y1="85324" x2="80723" y2="85324"/>
                        <a14:foregroundMark x1="86403" y1="82594" x2="86403" y2="82594"/>
                        <a14:foregroundMark x1="49053" y1="82935" x2="49053" y2="82935"/>
                        <a14:foregroundMark x1="49053" y1="82594" x2="49053" y2="82594"/>
                        <a14:foregroundMark x1="48881" y1="81911" x2="49225" y2="83618"/>
                        <a14:foregroundMark x1="38898" y1="48123" x2="38898" y2="48123"/>
                        <a14:backgroundMark x1="8090" y1="43003" x2="8090" y2="43003"/>
                        <a14:backgroundMark x1="8434" y1="41297" x2="8434" y2="41297"/>
                        <a14:backgroundMark x1="7573" y1="44027" x2="7573" y2="44027"/>
                        <a14:backgroundMark x1="8090" y1="44027" x2="10327" y2="43345"/>
                        <a14:backgroundMark x1="6713" y1="44369" x2="6713" y2="44369"/>
                        <a14:backgroundMark x1="5852" y1="44369" x2="5852" y2="44369"/>
                        <a14:backgroundMark x1="5508" y1="44369" x2="5508" y2="44369"/>
                        <a14:backgroundMark x1="5508" y1="43686" x2="5508" y2="43686"/>
                        <a14:backgroundMark x1="6540" y1="43686" x2="6540" y2="43686"/>
                        <a14:backgroundMark x1="7229" y1="43345" x2="7229" y2="43345"/>
                        <a14:backgroundMark x1="7401" y1="43345" x2="7401" y2="43345"/>
                        <a14:backgroundMark x1="7917" y1="43686" x2="6368" y2="43345"/>
                        <a14:backgroundMark x1="10671" y1="43345" x2="10671" y2="43345"/>
                        <a14:backgroundMark x1="11015" y1="43686" x2="11015" y2="43686"/>
                        <a14:backgroundMark x1="4991" y1="44027" x2="4991" y2="44027"/>
                        <a14:backgroundMark x1="6024" y1="44027" x2="6024" y2="44027"/>
                        <a14:backgroundMark x1="5336" y1="43686" x2="5336" y2="43686"/>
                        <a14:backgroundMark x1="6540" y1="44710" x2="6540" y2="44710"/>
                        <a14:backgroundMark x1="6540" y1="44027" x2="6540" y2="44027"/>
                        <a14:backgroundMark x1="5336" y1="43686" x2="5336" y2="43686"/>
                        <a14:backgroundMark x1="5336" y1="44369" x2="5336" y2="44369"/>
                        <a14:backgroundMark x1="4647" y1="44027" x2="4647" y2="44027"/>
                        <a14:backgroundMark x1="63511" y1="83276" x2="63511" y2="83276"/>
                        <a14:backgroundMark x1="67986" y1="83276" x2="67986" y2="83276"/>
                        <a14:backgroundMark x1="63683" y1="83959" x2="63683" y2="83959"/>
                        <a14:backgroundMark x1="65749" y1="83618" x2="65749" y2="83618"/>
                        <a14:backgroundMark x1="51635" y1="81911" x2="51635" y2="81911"/>
                        <a14:backgroundMark x1="4303" y1="17065" x2="4303" y2="17065"/>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1753" y="5221600"/>
            <a:ext cx="2689255" cy="13558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is is the EPA logo; it is a flower image with the words 'United States Environmental Protection Agency' in a circle around it.">
            <a:extLst>
              <a:ext uri="{FF2B5EF4-FFF2-40B4-BE49-F238E27FC236}">
                <a16:creationId xmlns:a16="http://schemas.microsoft.com/office/drawing/2014/main" id="{78AE9F72-F93F-44F8-9D59-66F038C33136}"/>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0156" y="5108570"/>
            <a:ext cx="1464733" cy="1450087"/>
          </a:xfrm>
          <a:prstGeom prst="rect">
            <a:avLst/>
          </a:prstGeom>
        </p:spPr>
      </p:pic>
    </p:spTree>
    <p:extLst>
      <p:ext uri="{BB962C8B-B14F-4D97-AF65-F5344CB8AC3E}">
        <p14:creationId xmlns:p14="http://schemas.microsoft.com/office/powerpoint/2010/main" val="397303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dirty="0"/>
              <a:t>What Can I Not Request Funding For in an EN Grant?</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0781714" cy="4336025"/>
          </a:xfrm>
        </p:spPr>
        <p:txBody>
          <a:bodyPr>
            <a:noAutofit/>
          </a:bodyPr>
          <a:lstStyle/>
          <a:p>
            <a:pPr>
              <a:spcAft>
                <a:spcPts val="600"/>
              </a:spcAft>
            </a:pPr>
            <a:r>
              <a:rPr lang="en-US" dirty="0"/>
              <a:t>Applicants can not request EN grant funds for:</a:t>
            </a:r>
          </a:p>
          <a:p>
            <a:pPr lvl="1">
              <a:spcAft>
                <a:spcPts val="600"/>
              </a:spcAft>
            </a:pPr>
            <a:r>
              <a:rPr lang="en-US" sz="2600" b="1" dirty="0">
                <a:solidFill>
                  <a:schemeClr val="accent6">
                    <a:lumMod val="75000"/>
                  </a:schemeClr>
                </a:solidFill>
              </a:rPr>
              <a:t>Construction Costs</a:t>
            </a:r>
          </a:p>
          <a:p>
            <a:pPr lvl="1">
              <a:spcAft>
                <a:spcPts val="600"/>
              </a:spcAft>
            </a:pPr>
            <a:r>
              <a:rPr lang="en-US" sz="2600" b="1" dirty="0">
                <a:solidFill>
                  <a:schemeClr val="accent6">
                    <a:lumMod val="75000"/>
                  </a:schemeClr>
                </a:solidFill>
              </a:rPr>
              <a:t>Operations and Maintenance</a:t>
            </a:r>
            <a:r>
              <a:rPr lang="en-US" sz="2600" dirty="0"/>
              <a:t>, including previous EN projects and flows </a:t>
            </a:r>
          </a:p>
          <a:p>
            <a:pPr lvl="1">
              <a:spcAft>
                <a:spcPts val="600"/>
              </a:spcAft>
            </a:pPr>
            <a:r>
              <a:rPr lang="en-US" sz="2600" b="1" dirty="0">
                <a:solidFill>
                  <a:schemeClr val="accent6">
                    <a:lumMod val="75000"/>
                  </a:schemeClr>
                </a:solidFill>
              </a:rPr>
              <a:t>Workshops and Conferences</a:t>
            </a:r>
            <a:r>
              <a:rPr lang="en-US" sz="2600" dirty="0"/>
              <a:t> not primarily benefitting the applicant/applicable partners or ones conducted primarily for EPA’s benefit</a:t>
            </a:r>
          </a:p>
          <a:p>
            <a:pPr lvl="1">
              <a:spcAft>
                <a:spcPts val="600"/>
              </a:spcAft>
            </a:pPr>
            <a:r>
              <a:rPr lang="en-US" sz="2600" b="1" dirty="0">
                <a:solidFill>
                  <a:schemeClr val="accent6">
                    <a:lumMod val="75000"/>
                  </a:schemeClr>
                </a:solidFill>
              </a:rPr>
              <a:t>Pre-Award Costs</a:t>
            </a:r>
          </a:p>
          <a:p>
            <a:pPr lvl="1">
              <a:spcAft>
                <a:spcPts val="600"/>
              </a:spcAft>
            </a:pPr>
            <a:r>
              <a:rPr lang="en-US" sz="2600" b="1" dirty="0">
                <a:solidFill>
                  <a:schemeClr val="accent6">
                    <a:lumMod val="75000"/>
                  </a:schemeClr>
                </a:solidFill>
              </a:rPr>
              <a:t>Management Fees</a:t>
            </a:r>
          </a:p>
          <a:p>
            <a:pPr lvl="1">
              <a:spcAft>
                <a:spcPts val="600"/>
              </a:spcAft>
            </a:pPr>
            <a:r>
              <a:rPr lang="en-US" sz="2600" b="1" dirty="0">
                <a:solidFill>
                  <a:schemeClr val="accent6">
                    <a:lumMod val="75000"/>
                  </a:schemeClr>
                </a:solidFill>
              </a:rPr>
              <a:t>Development and deployment of physical nodes</a:t>
            </a:r>
            <a:r>
              <a:rPr lang="en-US" sz="2600" dirty="0"/>
              <a:t> implementing the Exchange Network protocol and specification</a:t>
            </a:r>
          </a:p>
        </p:txBody>
      </p:sp>
    </p:spTree>
    <p:extLst>
      <p:ext uri="{BB962C8B-B14F-4D97-AF65-F5344CB8AC3E}">
        <p14:creationId xmlns:p14="http://schemas.microsoft.com/office/powerpoint/2010/main" val="344023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p:txBody>
          <a:bodyPr>
            <a:normAutofit fontScale="90000"/>
          </a:bodyPr>
          <a:lstStyle/>
          <a:p>
            <a:r>
              <a:rPr lang="en-US" dirty="0"/>
              <a:t>What are the FY22 EN Funding Areas?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p:txBody>
          <a:bodyPr>
            <a:normAutofit/>
          </a:bodyPr>
          <a:lstStyle/>
          <a:p>
            <a:endParaRPr lang="en-US" sz="1800" dirty="0"/>
          </a:p>
          <a:p>
            <a:pPr marL="0" indent="0">
              <a:buNone/>
            </a:pPr>
            <a:r>
              <a:rPr lang="en-US" dirty="0"/>
              <a:t>In FY22, there are three Exchange Network Funding Areas:</a:t>
            </a:r>
          </a:p>
          <a:p>
            <a:r>
              <a:rPr lang="en-US" dirty="0">
                <a:solidFill>
                  <a:schemeClr val="accent6">
                    <a:lumMod val="75000"/>
                  </a:schemeClr>
                </a:solidFill>
              </a:rPr>
              <a:t>EN Funding Area 1: </a:t>
            </a:r>
            <a:r>
              <a:rPr lang="en-US" dirty="0"/>
              <a:t>Increased Data Access and Innovative Business Processes</a:t>
            </a:r>
          </a:p>
          <a:p>
            <a:r>
              <a:rPr lang="en-US" dirty="0">
                <a:solidFill>
                  <a:schemeClr val="accent6">
                    <a:lumMod val="75000"/>
                  </a:schemeClr>
                </a:solidFill>
              </a:rPr>
              <a:t>EN Funding Area 2:</a:t>
            </a:r>
            <a:r>
              <a:rPr lang="en-US" dirty="0"/>
              <a:t> Eliminate paper submittals and expand e-reporting</a:t>
            </a:r>
          </a:p>
          <a:p>
            <a:r>
              <a:rPr lang="en-US" dirty="0">
                <a:solidFill>
                  <a:schemeClr val="accent6">
                    <a:lumMod val="75000"/>
                  </a:schemeClr>
                </a:solidFill>
              </a:rPr>
              <a:t>Funding Area 3: </a:t>
            </a:r>
            <a:r>
              <a:rPr lang="en-US" dirty="0"/>
              <a:t>Augment the information management capacity of EN partners</a:t>
            </a:r>
          </a:p>
        </p:txBody>
      </p:sp>
    </p:spTree>
    <p:extLst>
      <p:ext uri="{BB962C8B-B14F-4D97-AF65-F5344CB8AC3E}">
        <p14:creationId xmlns:p14="http://schemas.microsoft.com/office/powerpoint/2010/main" val="391839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p:txBody>
          <a:bodyPr>
            <a:normAutofit fontScale="90000"/>
          </a:bodyPr>
          <a:lstStyle/>
          <a:p>
            <a:r>
              <a:rPr lang="en-US" dirty="0"/>
              <a:t>What are EN Project Opportunities?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571935"/>
            <a:ext cx="10515600" cy="5032375"/>
          </a:xfrm>
        </p:spPr>
        <p:txBody>
          <a:bodyPr>
            <a:normAutofit lnSpcReduction="10000"/>
          </a:bodyPr>
          <a:lstStyle/>
          <a:p>
            <a:pPr marL="0" indent="0">
              <a:lnSpc>
                <a:spcPct val="100000"/>
              </a:lnSpc>
              <a:buNone/>
            </a:pPr>
            <a:endParaRPr lang="en-US" sz="1800" dirty="0"/>
          </a:p>
          <a:p>
            <a:pPr>
              <a:lnSpc>
                <a:spcPct val="100000"/>
              </a:lnSpc>
            </a:pPr>
            <a:r>
              <a:rPr lang="en-US" dirty="0"/>
              <a:t>EN Project Opportunities are specific project write-ups that provide potential applicants with the information needed to design a proposal for a particular data exchange, data service, or project type</a:t>
            </a:r>
          </a:p>
          <a:p>
            <a:pPr lvl="1">
              <a:lnSpc>
                <a:spcPct val="100000"/>
              </a:lnSpc>
              <a:spcBef>
                <a:spcPts val="1000"/>
              </a:spcBef>
            </a:pPr>
            <a:r>
              <a:rPr lang="en-US" sz="2800" dirty="0"/>
              <a:t>These write-ups are available in Appendices A-C</a:t>
            </a:r>
          </a:p>
          <a:p>
            <a:pPr lvl="1">
              <a:lnSpc>
                <a:spcPct val="100000"/>
              </a:lnSpc>
              <a:spcBef>
                <a:spcPts val="1000"/>
              </a:spcBef>
            </a:pPr>
            <a:r>
              <a:rPr lang="en-US" sz="2800" dirty="0"/>
              <a:t>Each includes a description, essential background information, suggested project activities, estimated costs, and helpful links/resources</a:t>
            </a:r>
          </a:p>
          <a:p>
            <a:pPr>
              <a:lnSpc>
                <a:spcPct val="100000"/>
              </a:lnSpc>
            </a:pPr>
            <a:r>
              <a:rPr lang="en-US" dirty="0"/>
              <a:t>Applicants can apply under one or multiple EN project opportunities or propose projects that do not have a specific EN project opportunity write-up</a:t>
            </a:r>
          </a:p>
        </p:txBody>
      </p:sp>
    </p:spTree>
    <p:extLst>
      <p:ext uri="{BB962C8B-B14F-4D97-AF65-F5344CB8AC3E}">
        <p14:creationId xmlns:p14="http://schemas.microsoft.com/office/powerpoint/2010/main" val="103311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52268" y="1086522"/>
            <a:ext cx="10515600" cy="604166"/>
          </a:xfrm>
        </p:spPr>
        <p:txBody>
          <a:bodyPr>
            <a:normAutofit fontScale="90000"/>
          </a:bodyPr>
          <a:lstStyle/>
          <a:p>
            <a:r>
              <a:rPr lang="en-US" b="1" dirty="0"/>
              <a:t>EN Project Opportunities under EN Funding Area 1</a:t>
            </a:r>
            <a:endParaRPr lang="en-US"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5"/>
            <a:ext cx="10401886" cy="2999593"/>
          </a:xfrm>
        </p:spPr>
        <p:txBody>
          <a:bodyPr>
            <a:normAutofit/>
          </a:bodyPr>
          <a:lstStyle/>
          <a:p>
            <a:pPr>
              <a:spcAft>
                <a:spcPts val="600"/>
              </a:spcAft>
            </a:pPr>
            <a:r>
              <a:rPr lang="en-US" dirty="0"/>
              <a:t>EN Project opportunities in </a:t>
            </a:r>
            <a:r>
              <a:rPr lang="en-US" dirty="0">
                <a:solidFill>
                  <a:schemeClr val="accent6">
                    <a:lumMod val="75000"/>
                  </a:schemeClr>
                </a:solidFill>
              </a:rPr>
              <a:t>Appendix A </a:t>
            </a:r>
            <a:r>
              <a:rPr lang="en-US" dirty="0"/>
              <a:t>fall under EN Funding Area 1</a:t>
            </a:r>
          </a:p>
          <a:p>
            <a:pPr>
              <a:spcAft>
                <a:spcPts val="600"/>
              </a:spcAft>
            </a:pPr>
            <a:r>
              <a:rPr lang="en-US" dirty="0"/>
              <a:t>Projects in this area help agencies adopt innovative business processes, data management practices and services to support applicant workflows</a:t>
            </a:r>
          </a:p>
          <a:p>
            <a:pPr>
              <a:spcAft>
                <a:spcPts val="600"/>
              </a:spcAft>
            </a:pPr>
            <a:r>
              <a:rPr lang="en-US" dirty="0"/>
              <a:t>EN Project Opportunities include: </a:t>
            </a:r>
          </a:p>
          <a:p>
            <a:pPr lvl="1"/>
            <a:endParaRPr lang="en-US" dirty="0"/>
          </a:p>
        </p:txBody>
      </p:sp>
      <p:graphicFrame>
        <p:nvGraphicFramePr>
          <p:cNvPr id="4" name="Table 4">
            <a:extLst>
              <a:ext uri="{FF2B5EF4-FFF2-40B4-BE49-F238E27FC236}">
                <a16:creationId xmlns:a16="http://schemas.microsoft.com/office/drawing/2014/main" id="{FE6B1123-7999-4F43-BF42-A57D5E721912}"/>
              </a:ext>
            </a:extLst>
          </p:cNvPr>
          <p:cNvGraphicFramePr>
            <a:graphicFrameLocks noGrp="1"/>
          </p:cNvGraphicFramePr>
          <p:nvPr>
            <p:extLst>
              <p:ext uri="{D42A27DB-BD31-4B8C-83A1-F6EECF244321}">
                <p14:modId xmlns:p14="http://schemas.microsoft.com/office/powerpoint/2010/main" val="909754265"/>
              </p:ext>
            </p:extLst>
          </p:nvPr>
        </p:nvGraphicFramePr>
        <p:xfrm>
          <a:off x="951914" y="4384617"/>
          <a:ext cx="10022058" cy="1492410"/>
        </p:xfrm>
        <a:graphic>
          <a:graphicData uri="http://schemas.openxmlformats.org/drawingml/2006/table">
            <a:tbl>
              <a:tblPr firstRow="1" bandRow="1">
                <a:tableStyleId>{5C22544A-7EE6-4342-B048-85BDC9FD1C3A}</a:tableStyleId>
              </a:tblPr>
              <a:tblGrid>
                <a:gridCol w="5011029">
                  <a:extLst>
                    <a:ext uri="{9D8B030D-6E8A-4147-A177-3AD203B41FA5}">
                      <a16:colId xmlns:a16="http://schemas.microsoft.com/office/drawing/2014/main" val="926756042"/>
                    </a:ext>
                  </a:extLst>
                </a:gridCol>
                <a:gridCol w="5011029">
                  <a:extLst>
                    <a:ext uri="{9D8B030D-6E8A-4147-A177-3AD203B41FA5}">
                      <a16:colId xmlns:a16="http://schemas.microsoft.com/office/drawing/2014/main" val="2000843287"/>
                    </a:ext>
                  </a:extLst>
                </a:gridCol>
              </a:tblGrid>
              <a:tr h="370840">
                <a:tc>
                  <a:txBody>
                    <a:bodyPr/>
                    <a:lstStyle/>
                    <a:p>
                      <a:r>
                        <a:rPr lang="en-US" dirty="0"/>
                        <a:t>EN SERVICES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r>
                        <a:rPr lang="en-US" dirty="0"/>
                        <a:t>INNOVATIVE BUSINESS PROCESSES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50000"/>
                      </a:schemeClr>
                    </a:solidFill>
                  </a:tcPr>
                </a:tc>
                <a:extLst>
                  <a:ext uri="{0D108BD9-81ED-4DB2-BD59-A6C34878D82A}">
                    <a16:rowId xmlns:a16="http://schemas.microsoft.com/office/drawing/2014/main" val="1651665310"/>
                  </a:ext>
                </a:extLst>
              </a:tr>
              <a:tr h="370840">
                <a:tc>
                  <a:txBody>
                    <a:bodyPr/>
                    <a:lstStyle/>
                    <a:p>
                      <a:r>
                        <a:rPr lang="en-US" dirty="0"/>
                        <a:t>Virtual Exchange Service (VES)</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dirty="0"/>
                        <a:t>Continuous Water Quality Monitoring</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927486373"/>
                  </a:ext>
                </a:extLst>
              </a:tr>
              <a:tr h="384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Shared CROMERR Services (SCS)</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Data Projects (including Geospatial Data)</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47430354"/>
                  </a:ext>
                </a:extLst>
              </a:tr>
              <a:tr h="310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Substance Registry Services (SRS)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i="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0978540"/>
                  </a:ext>
                </a:extLst>
              </a:tr>
            </a:tbl>
          </a:graphicData>
        </a:graphic>
      </p:graphicFrame>
    </p:spTree>
    <p:extLst>
      <p:ext uri="{BB962C8B-B14F-4D97-AF65-F5344CB8AC3E}">
        <p14:creationId xmlns:p14="http://schemas.microsoft.com/office/powerpoint/2010/main" val="374320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52268" y="1086522"/>
            <a:ext cx="10515600" cy="604166"/>
          </a:xfrm>
        </p:spPr>
        <p:txBody>
          <a:bodyPr>
            <a:normAutofit fontScale="90000"/>
          </a:bodyPr>
          <a:lstStyle/>
          <a:p>
            <a:r>
              <a:rPr lang="en-US" b="1" dirty="0"/>
              <a:t>EN Project Opportunities under Funding Area 2</a:t>
            </a:r>
            <a:endParaRPr lang="en-US"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52268" y="1980004"/>
            <a:ext cx="10401886" cy="3309083"/>
          </a:xfrm>
        </p:spPr>
        <p:txBody>
          <a:bodyPr>
            <a:normAutofit/>
          </a:bodyPr>
          <a:lstStyle/>
          <a:p>
            <a:pPr>
              <a:lnSpc>
                <a:spcPct val="100000"/>
              </a:lnSpc>
              <a:spcAft>
                <a:spcPts val="600"/>
              </a:spcAft>
            </a:pPr>
            <a:r>
              <a:rPr lang="en-US" dirty="0"/>
              <a:t>EN Project Opportunities in </a:t>
            </a:r>
            <a:r>
              <a:rPr lang="en-US" dirty="0">
                <a:solidFill>
                  <a:srgbClr val="548235"/>
                </a:solidFill>
              </a:rPr>
              <a:t>Appendix B </a:t>
            </a:r>
            <a:r>
              <a:rPr lang="en-US" dirty="0"/>
              <a:t>fall under EN Funding Area 2 </a:t>
            </a:r>
          </a:p>
          <a:p>
            <a:pPr>
              <a:lnSpc>
                <a:spcPct val="100000"/>
              </a:lnSpc>
              <a:spcAft>
                <a:spcPts val="600"/>
              </a:spcAft>
            </a:pPr>
            <a:r>
              <a:rPr lang="en-US" dirty="0"/>
              <a:t>Projects in this area are designed to eliminate paper submittals and expand e-reporting required as part of EPA programs</a:t>
            </a:r>
          </a:p>
          <a:p>
            <a:pPr>
              <a:lnSpc>
                <a:spcPct val="100000"/>
              </a:lnSpc>
              <a:spcAft>
                <a:spcPts val="600"/>
              </a:spcAft>
            </a:pPr>
            <a:r>
              <a:rPr lang="en-US" dirty="0"/>
              <a:t>Opportunities within </a:t>
            </a:r>
            <a:r>
              <a:rPr lang="en-US" dirty="0">
                <a:solidFill>
                  <a:schemeClr val="accent6">
                    <a:lumMod val="75000"/>
                  </a:schemeClr>
                </a:solidFill>
              </a:rPr>
              <a:t>Appendix B</a:t>
            </a:r>
            <a:r>
              <a:rPr lang="en-US" dirty="0"/>
              <a:t> are created by EPA National Program Offices to help stakeholders submit and share programmatic data </a:t>
            </a:r>
            <a:r>
              <a:rPr lang="en-US"/>
              <a:t>for thirteen </a:t>
            </a:r>
            <a:r>
              <a:rPr lang="en-US" dirty="0"/>
              <a:t>EPA programs</a:t>
            </a:r>
          </a:p>
        </p:txBody>
      </p:sp>
    </p:spTree>
    <p:extLst>
      <p:ext uri="{BB962C8B-B14F-4D97-AF65-F5344CB8AC3E}">
        <p14:creationId xmlns:p14="http://schemas.microsoft.com/office/powerpoint/2010/main" val="286313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52268" y="1086522"/>
            <a:ext cx="10515600" cy="604166"/>
          </a:xfrm>
        </p:spPr>
        <p:txBody>
          <a:bodyPr>
            <a:normAutofit fontScale="90000"/>
          </a:bodyPr>
          <a:lstStyle/>
          <a:p>
            <a:r>
              <a:rPr lang="en-US" b="1" dirty="0"/>
              <a:t>EN Project Opportunities under Funding Area 2</a:t>
            </a:r>
            <a:endParaRPr lang="en-US" dirty="0"/>
          </a:p>
        </p:txBody>
      </p:sp>
      <p:sp>
        <p:nvSpPr>
          <p:cNvPr id="7" name="Rectangle 6">
            <a:extLst>
              <a:ext uri="{FF2B5EF4-FFF2-40B4-BE49-F238E27FC236}">
                <a16:creationId xmlns:a16="http://schemas.microsoft.com/office/drawing/2014/main" id="{8AF5D563-D1E0-49D3-A75A-8A5F825C91CF}"/>
              </a:ext>
            </a:extLst>
          </p:cNvPr>
          <p:cNvSpPr/>
          <p:nvPr/>
        </p:nvSpPr>
        <p:spPr>
          <a:xfrm>
            <a:off x="852268" y="1756632"/>
            <a:ext cx="6803895" cy="523220"/>
          </a:xfrm>
          <a:prstGeom prst="rect">
            <a:avLst/>
          </a:prstGeom>
        </p:spPr>
        <p:txBody>
          <a:bodyPr wrap="square">
            <a:spAutoFit/>
          </a:bodyPr>
          <a:lstStyle/>
          <a:p>
            <a:pPr marL="457200" indent="-457200">
              <a:spcAft>
                <a:spcPts val="600"/>
              </a:spcAft>
              <a:buFont typeface="Arial" panose="020B0604020202020204" pitchFamily="34" charset="0"/>
              <a:buChar char="•"/>
            </a:pPr>
            <a:r>
              <a:rPr lang="en-US" sz="2800" dirty="0"/>
              <a:t>EN Project Opportunities include: </a:t>
            </a:r>
          </a:p>
        </p:txBody>
      </p:sp>
      <p:graphicFrame>
        <p:nvGraphicFramePr>
          <p:cNvPr id="5" name="Table 4">
            <a:extLst>
              <a:ext uri="{FF2B5EF4-FFF2-40B4-BE49-F238E27FC236}">
                <a16:creationId xmlns:a16="http://schemas.microsoft.com/office/drawing/2014/main" id="{466B01B3-8023-4BF2-81EB-A2B285159721}"/>
              </a:ext>
            </a:extLst>
          </p:cNvPr>
          <p:cNvGraphicFramePr>
            <a:graphicFrameLocks noGrp="1"/>
          </p:cNvGraphicFramePr>
          <p:nvPr>
            <p:extLst>
              <p:ext uri="{D42A27DB-BD31-4B8C-83A1-F6EECF244321}">
                <p14:modId xmlns:p14="http://schemas.microsoft.com/office/powerpoint/2010/main" val="504713391"/>
              </p:ext>
            </p:extLst>
          </p:nvPr>
        </p:nvGraphicFramePr>
        <p:xfrm>
          <a:off x="741005" y="2381212"/>
          <a:ext cx="10515600" cy="3851175"/>
        </p:xfrm>
        <a:graphic>
          <a:graphicData uri="http://schemas.openxmlformats.org/drawingml/2006/table">
            <a:tbl>
              <a:tblPr firstRow="1" bandRow="1">
                <a:tableStyleId>{5C22544A-7EE6-4342-B048-85BDC9FD1C3A}</a:tableStyleId>
              </a:tblPr>
              <a:tblGrid>
                <a:gridCol w="5647267">
                  <a:extLst>
                    <a:ext uri="{9D8B030D-6E8A-4147-A177-3AD203B41FA5}">
                      <a16:colId xmlns:a16="http://schemas.microsoft.com/office/drawing/2014/main" val="331968251"/>
                    </a:ext>
                  </a:extLst>
                </a:gridCol>
                <a:gridCol w="4868333">
                  <a:extLst>
                    <a:ext uri="{9D8B030D-6E8A-4147-A177-3AD203B41FA5}">
                      <a16:colId xmlns:a16="http://schemas.microsoft.com/office/drawing/2014/main" val="63197724"/>
                    </a:ext>
                  </a:extLst>
                </a:gridCol>
              </a:tblGrid>
              <a:tr h="306259">
                <a:tc>
                  <a:txBody>
                    <a:bodyPr/>
                    <a:lstStyle/>
                    <a:p>
                      <a:r>
                        <a:rPr lang="en-US" sz="1800" dirty="0"/>
                        <a:t>AIR</a:t>
                      </a: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r>
                        <a:rPr lang="en-US" sz="1800" b="1" dirty="0">
                          <a:solidFill>
                            <a:schemeClr val="bg1"/>
                          </a:solidFill>
                        </a:rPr>
                        <a:t>WATER</a:t>
                      </a: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50000"/>
                      </a:schemeClr>
                    </a:solidFill>
                  </a:tcPr>
                </a:tc>
                <a:extLst>
                  <a:ext uri="{0D108BD9-81ED-4DB2-BD59-A6C34878D82A}">
                    <a16:rowId xmlns:a16="http://schemas.microsoft.com/office/drawing/2014/main" val="2062684458"/>
                  </a:ext>
                </a:extLst>
              </a:tr>
              <a:tr h="306259">
                <a:tc>
                  <a:txBody>
                    <a:bodyPr/>
                    <a:lstStyle/>
                    <a:p>
                      <a:r>
                        <a:rPr lang="en-US" sz="1800"/>
                        <a:t>Air Quality System</a:t>
                      </a:r>
                      <a:r>
                        <a:rPr lang="en-US" sz="1800" baseline="0"/>
                        <a:t> (AQS)</a:t>
                      </a:r>
                      <a:endParaRPr lang="en-US" sz="1800"/>
                    </a:p>
                  </a:txBody>
                  <a:tcPr marL="51435" marR="51435" marT="25718" marB="25718">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800" dirty="0"/>
                        <a:t>eBeaches</a:t>
                      </a:r>
                    </a:p>
                  </a:txBody>
                  <a:tcPr marL="51435" marR="51435" marT="25718" marB="25718">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869590944"/>
                  </a:ext>
                </a:extLst>
              </a:tr>
              <a:tr h="30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Emission Inventory System (EIS) </a:t>
                      </a:r>
                    </a:p>
                  </a:txBody>
                  <a:tcPr marL="51435" marR="51435" marT="25718" marB="25718">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Safe Drinking Water Information System (SDWIS)</a:t>
                      </a:r>
                    </a:p>
                  </a:txBody>
                  <a:tcPr marL="51435" marR="51435" marT="25718" marB="25718">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778590033"/>
                  </a:ext>
                </a:extLst>
              </a:tr>
              <a:tr h="3062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Combined Air Emissions Reporting (CAER)</a:t>
                      </a:r>
                    </a:p>
                  </a:txBody>
                  <a:tcPr marL="51435" marR="51435" marT="25718" marB="25718">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Water Quality Exchange (WQX)</a:t>
                      </a:r>
                    </a:p>
                  </a:txBody>
                  <a:tcPr marL="51435" marR="51435" marT="25718" marB="25718">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843312409"/>
                  </a:ext>
                </a:extLst>
              </a:tr>
              <a:tr h="5641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Assessment TMDL Tracking And ImplementatioN System (ATTAINS)</a:t>
                      </a:r>
                    </a:p>
                  </a:txBody>
                  <a:tcPr marL="51435" marR="51435" marT="25718" marB="25718">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626522042"/>
                  </a:ext>
                </a:extLst>
              </a:tr>
              <a:tr h="564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ENFORCEMENT AND COMPLIANCE</a:t>
                      </a:r>
                    </a:p>
                  </a:txBody>
                  <a:tcPr marL="51435" marR="51435" marT="25718" marB="25718">
                    <a:lnL w="12700" cap="flat" cmpd="sng" algn="ctr">
                      <a:solidFill>
                        <a:schemeClr val="tx1"/>
                      </a:solidFill>
                      <a:prstDash val="solid"/>
                      <a:round/>
                      <a:headEnd type="none" w="med" len="med"/>
                      <a:tailEnd type="none" w="med" len="med"/>
                    </a:lnL>
                    <a:solidFill>
                      <a:schemeClr val="accent6">
                        <a:lumMod val="50000"/>
                      </a:schemeClr>
                    </a:solidFill>
                  </a:tcPr>
                </a:tc>
                <a:tc>
                  <a:txBody>
                    <a:bodyPr/>
                    <a:lstStyle/>
                    <a:p>
                      <a:r>
                        <a:rPr lang="en-US" sz="1800"/>
                        <a:t>Drinking Water State Revolving Fund &amp; Clean Water State Revolving Fund </a:t>
                      </a:r>
                    </a:p>
                  </a:txBody>
                  <a:tcPr marL="51435" marR="51435" marT="25718" marB="25718">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681494213"/>
                  </a:ext>
                </a:extLst>
              </a:tr>
              <a:tr h="370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ICIS (Integrated Compliance Information System)</a:t>
                      </a:r>
                    </a:p>
                  </a:txBody>
                  <a:tcPr marL="51435" marR="51435" marT="25718" marB="25718">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800"/>
                        <a:t>Underground Injection Control (UIC)</a:t>
                      </a:r>
                    </a:p>
                  </a:txBody>
                  <a:tcPr marL="51435" marR="51435" marT="25718" marB="25718">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645032478"/>
                  </a:ext>
                </a:extLst>
              </a:tr>
              <a:tr h="30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(NPDES) National Pollutant Discharge Elimination System</a:t>
                      </a:r>
                    </a:p>
                  </a:txBody>
                  <a:tcPr marL="51435" marR="51435" marT="25718" marB="25718">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OTHER DATA EXCHANGES</a:t>
                      </a:r>
                    </a:p>
                  </a:txBody>
                  <a:tcPr marL="51435" marR="51435" marT="25718" marB="25718">
                    <a:lnR w="12700" cap="flat" cmpd="sng" algn="ctr">
                      <a:solidFill>
                        <a:schemeClr val="tx1"/>
                      </a:solid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2070003091"/>
                  </a:ext>
                </a:extLst>
              </a:tr>
              <a:tr h="30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WASTE</a:t>
                      </a:r>
                    </a:p>
                  </a:txBody>
                  <a:tcPr marL="51435" marR="51435" marT="25718" marB="25718">
                    <a:lnL w="12700" cap="flat" cmpd="sng" algn="ctr">
                      <a:solidFill>
                        <a:schemeClr val="tx1"/>
                      </a:solidFill>
                      <a:prstDash val="solid"/>
                      <a:round/>
                      <a:headEnd type="none" w="med" len="med"/>
                      <a:tailEnd type="none" w="med" len="med"/>
                    </a:lnL>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Facility</a:t>
                      </a:r>
                      <a:r>
                        <a:rPr lang="en-US" sz="1800" baseline="0"/>
                        <a:t> Registry Service (FRS)</a:t>
                      </a:r>
                      <a:endParaRPr lang="en-US" sz="1800"/>
                    </a:p>
                  </a:txBody>
                  <a:tcPr marL="51435" marR="51435" marT="25718" marB="25718">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98788227"/>
                  </a:ext>
                </a:extLst>
              </a:tr>
              <a:tr h="286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Resource Conservation &amp;</a:t>
                      </a:r>
                      <a:r>
                        <a:rPr lang="en-US" sz="1800" baseline="0" dirty="0"/>
                        <a:t> Recovery Act (RCRA Info)</a:t>
                      </a:r>
                      <a:endParaRPr lang="en-US" sz="1800" dirty="0"/>
                    </a:p>
                  </a:txBody>
                  <a:tcPr marL="51435" marR="51435" marT="25718" marB="2571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51435" marR="51435" marT="25718" marB="2571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86150181"/>
                  </a:ext>
                </a:extLst>
              </a:tr>
            </a:tbl>
          </a:graphicData>
        </a:graphic>
      </p:graphicFrame>
    </p:spTree>
    <p:extLst>
      <p:ext uri="{BB962C8B-B14F-4D97-AF65-F5344CB8AC3E}">
        <p14:creationId xmlns:p14="http://schemas.microsoft.com/office/powerpoint/2010/main" val="13880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0529668" cy="604166"/>
          </a:xfrm>
        </p:spPr>
        <p:txBody>
          <a:bodyPr>
            <a:normAutofit fontScale="90000"/>
          </a:bodyPr>
          <a:lstStyle/>
          <a:p>
            <a:r>
              <a:rPr lang="en-US" b="1" dirty="0"/>
              <a:t>EN Project Opportunities Under Funding Area 3</a:t>
            </a:r>
            <a:endParaRPr lang="en-US"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5"/>
            <a:ext cx="10863020" cy="3352000"/>
          </a:xfrm>
        </p:spPr>
        <p:txBody>
          <a:bodyPr>
            <a:normAutofit fontScale="92500" lnSpcReduction="10000"/>
          </a:bodyPr>
          <a:lstStyle/>
          <a:p>
            <a:pPr>
              <a:spcAft>
                <a:spcPts val="600"/>
              </a:spcAft>
            </a:pPr>
            <a:r>
              <a:rPr lang="en-US" sz="3000" dirty="0"/>
              <a:t>EN Project Opportunities in </a:t>
            </a:r>
            <a:r>
              <a:rPr lang="en-US" sz="3000" dirty="0">
                <a:solidFill>
                  <a:schemeClr val="accent6">
                    <a:lumMod val="75000"/>
                  </a:schemeClr>
                </a:solidFill>
              </a:rPr>
              <a:t>Appendix C fall under </a:t>
            </a:r>
            <a:r>
              <a:rPr lang="en-US" sz="3000" dirty="0"/>
              <a:t>EN Funding Area 3 </a:t>
            </a:r>
          </a:p>
          <a:p>
            <a:pPr>
              <a:spcAft>
                <a:spcPts val="600"/>
              </a:spcAft>
            </a:pPr>
            <a:r>
              <a:rPr lang="en-US" sz="3000" dirty="0"/>
              <a:t>Projects in this area are intended to support applicants in building the IT and data management capacity necessary to manage environmental programs and enable increased participation in the EN</a:t>
            </a:r>
          </a:p>
          <a:p>
            <a:pPr>
              <a:spcAft>
                <a:spcPts val="600"/>
              </a:spcAft>
            </a:pPr>
            <a:r>
              <a:rPr lang="en-US" sz="3000" dirty="0"/>
              <a:t>Opportunities in this area are </a:t>
            </a:r>
            <a:r>
              <a:rPr lang="en-US" sz="3000" u="sng" dirty="0">
                <a:solidFill>
                  <a:srgbClr val="548235"/>
                </a:solidFill>
              </a:rPr>
              <a:t>only open to tribes and territorial applicants</a:t>
            </a:r>
          </a:p>
          <a:p>
            <a:pPr>
              <a:spcAft>
                <a:spcPts val="600"/>
              </a:spcAft>
            </a:pPr>
            <a:r>
              <a:rPr lang="en-US" sz="3000" dirty="0"/>
              <a:t>EN Project Opportunities include: </a:t>
            </a:r>
          </a:p>
          <a:p>
            <a:pPr lvl="1"/>
            <a:endParaRPr lang="en-US" dirty="0"/>
          </a:p>
        </p:txBody>
      </p:sp>
      <p:graphicFrame>
        <p:nvGraphicFramePr>
          <p:cNvPr id="5" name="Table 5">
            <a:extLst>
              <a:ext uri="{FF2B5EF4-FFF2-40B4-BE49-F238E27FC236}">
                <a16:creationId xmlns:a16="http://schemas.microsoft.com/office/drawing/2014/main" id="{B0DB2C35-57C6-49A5-8B5C-65E28835449D}"/>
              </a:ext>
            </a:extLst>
          </p:cNvPr>
          <p:cNvGraphicFramePr>
            <a:graphicFrameLocks noGrp="1"/>
          </p:cNvGraphicFramePr>
          <p:nvPr>
            <p:extLst>
              <p:ext uri="{D42A27DB-BD31-4B8C-83A1-F6EECF244321}">
                <p14:modId xmlns:p14="http://schemas.microsoft.com/office/powerpoint/2010/main" val="378453088"/>
              </p:ext>
            </p:extLst>
          </p:nvPr>
        </p:nvGraphicFramePr>
        <p:xfrm>
          <a:off x="490780" y="5177625"/>
          <a:ext cx="11210440" cy="1112520"/>
        </p:xfrm>
        <a:graphic>
          <a:graphicData uri="http://schemas.openxmlformats.org/drawingml/2006/table">
            <a:tbl>
              <a:tblPr firstRow="1" bandRow="1">
                <a:tableStyleId>{5C22544A-7EE6-4342-B048-85BDC9FD1C3A}</a:tableStyleId>
              </a:tblPr>
              <a:tblGrid>
                <a:gridCol w="5605220">
                  <a:extLst>
                    <a:ext uri="{9D8B030D-6E8A-4147-A177-3AD203B41FA5}">
                      <a16:colId xmlns:a16="http://schemas.microsoft.com/office/drawing/2014/main" val="3119209925"/>
                    </a:ext>
                  </a:extLst>
                </a:gridCol>
                <a:gridCol w="5605220">
                  <a:extLst>
                    <a:ext uri="{9D8B030D-6E8A-4147-A177-3AD203B41FA5}">
                      <a16:colId xmlns:a16="http://schemas.microsoft.com/office/drawing/2014/main" val="3452941194"/>
                    </a:ext>
                  </a:extLst>
                </a:gridCol>
              </a:tblGrid>
              <a:tr h="370840">
                <a:tc>
                  <a:txBody>
                    <a:bodyPr/>
                    <a:lstStyle/>
                    <a:p>
                      <a:r>
                        <a:rPr lang="en-US" dirty="0"/>
                        <a:t>EN CAPACITY BUILDING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 CAPACITY BUILDING CONTINUED)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50000"/>
                      </a:schemeClr>
                    </a:solidFill>
                  </a:tcPr>
                </a:tc>
                <a:extLst>
                  <a:ext uri="{0D108BD9-81ED-4DB2-BD59-A6C34878D82A}">
                    <a16:rowId xmlns:a16="http://schemas.microsoft.com/office/drawing/2014/main" val="475011946"/>
                  </a:ext>
                </a:extLst>
              </a:tr>
              <a:tr h="370840">
                <a:tc>
                  <a:txBody>
                    <a:bodyPr/>
                    <a:lstStyle/>
                    <a:p>
                      <a:r>
                        <a:rPr lang="en-US" dirty="0"/>
                        <a:t>Individual Capacity Building</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dirty="0"/>
                        <a:t>Individual Capacity</a:t>
                      </a:r>
                      <a:r>
                        <a:rPr lang="en-US" baseline="0" dirty="0"/>
                        <a:t> Building with Mentorship**</a:t>
                      </a:r>
                      <a:endParaRPr lang="en-US"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419713068"/>
                  </a:ext>
                </a:extLst>
              </a:tr>
              <a:tr h="370840">
                <a:tc>
                  <a:txBody>
                    <a:bodyPr/>
                    <a:lstStyle/>
                    <a:p>
                      <a:r>
                        <a:rPr lang="en-US" dirty="0"/>
                        <a:t>Collaborative Capacity Building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dirty="0"/>
                        <a:t>**</a:t>
                      </a:r>
                      <a:r>
                        <a:rPr lang="en-US" i="1" dirty="0"/>
                        <a:t>Funding threshold of $215,000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68332736"/>
                  </a:ext>
                </a:extLst>
              </a:tr>
            </a:tbl>
          </a:graphicData>
        </a:graphic>
      </p:graphicFrame>
    </p:spTree>
    <p:extLst>
      <p:ext uri="{BB962C8B-B14F-4D97-AF65-F5344CB8AC3E}">
        <p14:creationId xmlns:p14="http://schemas.microsoft.com/office/powerpoint/2010/main" val="331929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118606"/>
            <a:ext cx="10515600" cy="604166"/>
          </a:xfrm>
        </p:spPr>
        <p:txBody>
          <a:bodyPr>
            <a:normAutofit fontScale="90000"/>
          </a:bodyPr>
          <a:lstStyle/>
          <a:p>
            <a:r>
              <a:rPr lang="en-US" dirty="0"/>
              <a:t>FY22 Grant Cycle* </a:t>
            </a:r>
          </a:p>
        </p:txBody>
      </p:sp>
      <p:grpSp>
        <p:nvGrpSpPr>
          <p:cNvPr id="3" name="Group 2">
            <a:extLst>
              <a:ext uri="{FF2B5EF4-FFF2-40B4-BE49-F238E27FC236}">
                <a16:creationId xmlns:a16="http://schemas.microsoft.com/office/drawing/2014/main" id="{2F1A3201-94A1-43EC-AA56-EF0B9C0A746F}"/>
              </a:ext>
              <a:ext uri="{C183D7F6-B498-43B3-948B-1728B52AA6E4}">
                <adec:decorative xmlns:adec="http://schemas.microsoft.com/office/drawing/2017/decorative" val="1"/>
              </a:ext>
            </a:extLst>
          </p:cNvPr>
          <p:cNvGrpSpPr/>
          <p:nvPr/>
        </p:nvGrpSpPr>
        <p:grpSpPr>
          <a:xfrm>
            <a:off x="179616" y="2027156"/>
            <a:ext cx="11815208" cy="3541367"/>
            <a:chOff x="179616" y="2027156"/>
            <a:chExt cx="11815208" cy="3541367"/>
          </a:xfrm>
        </p:grpSpPr>
        <p:cxnSp>
          <p:nvCxnSpPr>
            <p:cNvPr id="8" name="Straight Connector 7">
              <a:extLst>
                <a:ext uri="{FF2B5EF4-FFF2-40B4-BE49-F238E27FC236}">
                  <a16:creationId xmlns:a16="http://schemas.microsoft.com/office/drawing/2014/main" id="{E23CCB2F-5158-4235-9F50-FB8EBE7F12D7}"/>
                </a:ext>
                <a:ext uri="{C183D7F6-B498-43B3-948B-1728B52AA6E4}">
                  <adec:decorative xmlns:adec="http://schemas.microsoft.com/office/drawing/2017/decorative" val="1"/>
                </a:ext>
              </a:extLst>
            </p:cNvPr>
            <p:cNvCxnSpPr>
              <a:cxnSpLocks/>
            </p:cNvCxnSpPr>
            <p:nvPr/>
          </p:nvCxnSpPr>
          <p:spPr>
            <a:xfrm>
              <a:off x="995165" y="2027356"/>
              <a:ext cx="10090252" cy="1044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F1F34E-8713-4D50-B6F6-1901E166DB8B}"/>
                </a:ext>
                <a:ext uri="{C183D7F6-B498-43B3-948B-1728B52AA6E4}">
                  <adec:decorative xmlns:adec="http://schemas.microsoft.com/office/drawing/2017/decorative" val="1"/>
                </a:ext>
              </a:extLst>
            </p:cNvPr>
            <p:cNvCxnSpPr>
              <a:cxnSpLocks/>
            </p:cNvCxnSpPr>
            <p:nvPr/>
          </p:nvCxnSpPr>
          <p:spPr>
            <a:xfrm>
              <a:off x="995183" y="2027156"/>
              <a:ext cx="0" cy="2305029"/>
            </a:xfrm>
            <a:prstGeom prst="line">
              <a:avLst/>
            </a:prstGeom>
            <a:ln w="28575">
              <a:solidFill>
                <a:srgbClr val="509E2F"/>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30E7486-0DBD-495A-9BC6-B65E29B0D5E8}"/>
                </a:ext>
                <a:ext uri="{C183D7F6-B498-43B3-948B-1728B52AA6E4}">
                  <adec:decorative xmlns:adec="http://schemas.microsoft.com/office/drawing/2017/decorative" val="1"/>
                </a:ext>
              </a:extLst>
            </p:cNvPr>
            <p:cNvSpPr/>
            <p:nvPr/>
          </p:nvSpPr>
          <p:spPr>
            <a:xfrm>
              <a:off x="179616" y="2888592"/>
              <a:ext cx="1631134" cy="1686337"/>
            </a:xfrm>
            <a:prstGeom prst="ellipse">
              <a:avLst/>
            </a:prstGeom>
            <a:solidFill>
              <a:srgbClr val="1A7F38"/>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2" name="Straight Connector 31">
              <a:extLst>
                <a:ext uri="{FF2B5EF4-FFF2-40B4-BE49-F238E27FC236}">
                  <a16:creationId xmlns:a16="http://schemas.microsoft.com/office/drawing/2014/main" id="{B71C4435-C9E4-49C8-BD13-EBB184E75AAE}"/>
                </a:ext>
                <a:ext uri="{C183D7F6-B498-43B3-948B-1728B52AA6E4}">
                  <adec:decorative xmlns:adec="http://schemas.microsoft.com/office/drawing/2017/decorative" val="1"/>
                </a:ext>
              </a:extLst>
            </p:cNvPr>
            <p:cNvCxnSpPr>
              <a:cxnSpLocks/>
            </p:cNvCxnSpPr>
            <p:nvPr/>
          </p:nvCxnSpPr>
          <p:spPr>
            <a:xfrm>
              <a:off x="2752356" y="2064309"/>
              <a:ext cx="0" cy="2305029"/>
            </a:xfrm>
            <a:prstGeom prst="line">
              <a:avLst/>
            </a:prstGeom>
            <a:ln w="28575">
              <a:solidFill>
                <a:srgbClr val="509E2F"/>
              </a:solidFill>
              <a:prstDash val="sysDot"/>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C9FE738-D073-4697-826F-A618973D2B4F}"/>
                </a:ext>
                <a:ext uri="{C183D7F6-B498-43B3-948B-1728B52AA6E4}">
                  <adec:decorative xmlns:adec="http://schemas.microsoft.com/office/drawing/2017/decorative" val="1"/>
                </a:ext>
              </a:extLst>
            </p:cNvPr>
            <p:cNvSpPr/>
            <p:nvPr/>
          </p:nvSpPr>
          <p:spPr>
            <a:xfrm>
              <a:off x="1926304" y="3120494"/>
              <a:ext cx="1631134" cy="1686337"/>
            </a:xfrm>
            <a:prstGeom prst="ellipse">
              <a:avLst/>
            </a:prstGeom>
            <a:solidFill>
              <a:srgbClr val="1A7F38"/>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Connector 12">
              <a:extLst>
                <a:ext uri="{FF2B5EF4-FFF2-40B4-BE49-F238E27FC236}">
                  <a16:creationId xmlns:a16="http://schemas.microsoft.com/office/drawing/2014/main" id="{D7456D53-74AC-40D0-A33C-6D36A670A840}"/>
                </a:ext>
                <a:ext uri="{C183D7F6-B498-43B3-948B-1728B52AA6E4}">
                  <adec:decorative xmlns:adec="http://schemas.microsoft.com/office/drawing/2017/decorative" val="1"/>
                </a:ext>
              </a:extLst>
            </p:cNvPr>
            <p:cNvCxnSpPr>
              <a:cxnSpLocks/>
            </p:cNvCxnSpPr>
            <p:nvPr/>
          </p:nvCxnSpPr>
          <p:spPr>
            <a:xfrm>
              <a:off x="4349906" y="2064440"/>
              <a:ext cx="0" cy="3308391"/>
            </a:xfrm>
            <a:prstGeom prst="line">
              <a:avLst/>
            </a:prstGeom>
            <a:ln w="28575">
              <a:solidFill>
                <a:srgbClr val="509E2F"/>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1A49B33-1B1E-4F97-A2DC-6F89C43131D7}"/>
                </a:ext>
                <a:ext uri="{C183D7F6-B498-43B3-948B-1728B52AA6E4}">
                  <adec:decorative xmlns:adec="http://schemas.microsoft.com/office/drawing/2017/decorative" val="1"/>
                </a:ext>
              </a:extLst>
            </p:cNvPr>
            <p:cNvSpPr/>
            <p:nvPr/>
          </p:nvSpPr>
          <p:spPr>
            <a:xfrm>
              <a:off x="3516191" y="3844661"/>
              <a:ext cx="1667430" cy="1723862"/>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661ECC7C-3280-497E-9EBE-F68540673FF2}"/>
                </a:ext>
                <a:ext uri="{C183D7F6-B498-43B3-948B-1728B52AA6E4}">
                  <adec:decorative xmlns:adec="http://schemas.microsoft.com/office/drawing/2017/decorative" val="1"/>
                </a:ext>
              </a:extLst>
            </p:cNvPr>
            <p:cNvCxnSpPr>
              <a:cxnSpLocks/>
            </p:cNvCxnSpPr>
            <p:nvPr/>
          </p:nvCxnSpPr>
          <p:spPr>
            <a:xfrm>
              <a:off x="6161263" y="2038618"/>
              <a:ext cx="0" cy="1008798"/>
            </a:xfrm>
            <a:prstGeom prst="line">
              <a:avLst/>
            </a:prstGeom>
            <a:ln w="28575">
              <a:solidFill>
                <a:srgbClr val="509E2F"/>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A4BA61D-5777-4F98-B5B9-C5C144FFC5E3}"/>
                </a:ext>
                <a:ext uri="{C183D7F6-B498-43B3-948B-1728B52AA6E4}">
                  <adec:decorative xmlns:adec="http://schemas.microsoft.com/office/drawing/2017/decorative" val="1"/>
                </a:ext>
              </a:extLst>
            </p:cNvPr>
            <p:cNvSpPr/>
            <p:nvPr/>
          </p:nvSpPr>
          <p:spPr>
            <a:xfrm>
              <a:off x="5278520" y="3046499"/>
              <a:ext cx="1692871" cy="1750169"/>
            </a:xfrm>
            <a:prstGeom prst="ellipse">
              <a:avLst/>
            </a:prstGeom>
            <a:solidFill>
              <a:srgbClr val="1A7F38"/>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Connector 5">
              <a:extLst>
                <a:ext uri="{FF2B5EF4-FFF2-40B4-BE49-F238E27FC236}">
                  <a16:creationId xmlns:a16="http://schemas.microsoft.com/office/drawing/2014/main" id="{714DB274-675A-44F6-AA10-FBDBBEFDB308}"/>
                </a:ext>
                <a:ext uri="{C183D7F6-B498-43B3-948B-1728B52AA6E4}">
                  <adec:decorative xmlns:adec="http://schemas.microsoft.com/office/drawing/2017/decorative" val="1"/>
                </a:ext>
              </a:extLst>
            </p:cNvPr>
            <p:cNvCxnSpPr>
              <a:cxnSpLocks/>
            </p:cNvCxnSpPr>
            <p:nvPr/>
          </p:nvCxnSpPr>
          <p:spPr>
            <a:xfrm flipH="1">
              <a:off x="7816636" y="2109731"/>
              <a:ext cx="4940" cy="1872984"/>
            </a:xfrm>
            <a:prstGeom prst="line">
              <a:avLst/>
            </a:prstGeom>
            <a:ln w="28575">
              <a:solidFill>
                <a:srgbClr val="509E2F"/>
              </a:solidFill>
              <a:prstDash val="sysDot"/>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1C39267-F5A7-43C7-88C3-9CCB95256895}"/>
                </a:ext>
                <a:ext uri="{C183D7F6-B498-43B3-948B-1728B52AA6E4}">
                  <adec:decorative xmlns:adec="http://schemas.microsoft.com/office/drawing/2017/decorative" val="1"/>
                </a:ext>
              </a:extLst>
            </p:cNvPr>
            <p:cNvSpPr/>
            <p:nvPr/>
          </p:nvSpPr>
          <p:spPr>
            <a:xfrm>
              <a:off x="6973866" y="3622596"/>
              <a:ext cx="1650906" cy="1706782"/>
            </a:xfrm>
            <a:prstGeom prst="ellipse">
              <a:avLst/>
            </a:prstGeom>
            <a:solidFill>
              <a:srgbClr val="1A7F38"/>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 name="Straight Connector 22">
              <a:extLst>
                <a:ext uri="{FF2B5EF4-FFF2-40B4-BE49-F238E27FC236}">
                  <a16:creationId xmlns:a16="http://schemas.microsoft.com/office/drawing/2014/main" id="{5BDACEB5-E294-4E47-AB11-7F0347308054}"/>
                </a:ext>
                <a:ext uri="{C183D7F6-B498-43B3-948B-1728B52AA6E4}">
                  <adec:decorative xmlns:adec="http://schemas.microsoft.com/office/drawing/2017/decorative" val="1"/>
                </a:ext>
              </a:extLst>
            </p:cNvPr>
            <p:cNvCxnSpPr>
              <a:cxnSpLocks/>
            </p:cNvCxnSpPr>
            <p:nvPr/>
          </p:nvCxnSpPr>
          <p:spPr>
            <a:xfrm>
              <a:off x="9515986" y="2094357"/>
              <a:ext cx="26165" cy="1806149"/>
            </a:xfrm>
            <a:prstGeom prst="line">
              <a:avLst/>
            </a:prstGeom>
            <a:ln w="28575">
              <a:solidFill>
                <a:srgbClr val="509E2F"/>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51FB830-E247-45B4-83AD-5498CF67EDF6}"/>
                </a:ext>
                <a:ext uri="{C183D7F6-B498-43B3-948B-1728B52AA6E4}">
                  <adec:decorative xmlns:adec="http://schemas.microsoft.com/office/drawing/2017/decorative" val="1"/>
                </a:ext>
              </a:extLst>
            </p:cNvPr>
            <p:cNvSpPr/>
            <p:nvPr/>
          </p:nvSpPr>
          <p:spPr>
            <a:xfrm>
              <a:off x="8716699" y="3638596"/>
              <a:ext cx="1650906" cy="1706782"/>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9DDE20A7-27A5-4D74-8EFD-A57C266FEC11}"/>
                </a:ext>
                <a:ext uri="{C183D7F6-B498-43B3-948B-1728B52AA6E4}">
                  <adec:decorative xmlns:adec="http://schemas.microsoft.com/office/drawing/2017/decorative" val="1"/>
                </a:ext>
              </a:extLst>
            </p:cNvPr>
            <p:cNvCxnSpPr>
              <a:cxnSpLocks/>
            </p:cNvCxnSpPr>
            <p:nvPr/>
          </p:nvCxnSpPr>
          <p:spPr>
            <a:xfrm>
              <a:off x="11085435" y="2069785"/>
              <a:ext cx="0" cy="1008798"/>
            </a:xfrm>
            <a:prstGeom prst="line">
              <a:avLst/>
            </a:prstGeom>
            <a:ln w="28575">
              <a:solidFill>
                <a:srgbClr val="509E2F"/>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4B0CFCD-CFC6-4B8B-9B0C-57491799D450}"/>
                </a:ext>
                <a:ext uri="{C183D7F6-B498-43B3-948B-1728B52AA6E4}">
                  <adec:decorative xmlns:adec="http://schemas.microsoft.com/office/drawing/2017/decorative" val="1"/>
                </a:ext>
              </a:extLst>
            </p:cNvPr>
            <p:cNvSpPr/>
            <p:nvPr/>
          </p:nvSpPr>
          <p:spPr>
            <a:xfrm>
              <a:off x="10176010" y="2427470"/>
              <a:ext cx="1818814" cy="1880372"/>
            </a:xfrm>
            <a:prstGeom prst="ellipse">
              <a:avLst/>
            </a:prstGeom>
            <a:solidFill>
              <a:srgbClr val="1A7F3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grpSp>
      <p:sp>
        <p:nvSpPr>
          <p:cNvPr id="21" name="TextBox 20">
            <a:extLst>
              <a:ext uri="{FF2B5EF4-FFF2-40B4-BE49-F238E27FC236}">
                <a16:creationId xmlns:a16="http://schemas.microsoft.com/office/drawing/2014/main" id="{0ADF772C-9A96-43DE-900B-5AA48E310F94}"/>
              </a:ext>
            </a:extLst>
          </p:cNvPr>
          <p:cNvSpPr txBox="1"/>
          <p:nvPr/>
        </p:nvSpPr>
        <p:spPr>
          <a:xfrm>
            <a:off x="229891" y="3572118"/>
            <a:ext cx="1564138" cy="369332"/>
          </a:xfrm>
          <a:prstGeom prst="rect">
            <a:avLst/>
          </a:prstGeom>
          <a:noFill/>
        </p:spPr>
        <p:txBody>
          <a:bodyPr wrap="square" rtlCol="0">
            <a:spAutoFit/>
          </a:bodyPr>
          <a:lstStyle/>
          <a:p>
            <a:pPr algn="ctr"/>
            <a:r>
              <a:rPr lang="en-US" b="1" dirty="0">
                <a:solidFill>
                  <a:schemeClr val="bg1"/>
                </a:solidFill>
              </a:rPr>
              <a:t>March 2</a:t>
            </a:r>
          </a:p>
        </p:txBody>
      </p:sp>
      <p:sp>
        <p:nvSpPr>
          <p:cNvPr id="9" name="TextBox 8">
            <a:extLst>
              <a:ext uri="{FF2B5EF4-FFF2-40B4-BE49-F238E27FC236}">
                <a16:creationId xmlns:a16="http://schemas.microsoft.com/office/drawing/2014/main" id="{47F23A23-935B-454C-8A70-E1EDD04B9EF6}"/>
              </a:ext>
            </a:extLst>
          </p:cNvPr>
          <p:cNvSpPr txBox="1"/>
          <p:nvPr/>
        </p:nvSpPr>
        <p:spPr>
          <a:xfrm>
            <a:off x="291352" y="4682231"/>
            <a:ext cx="1421166" cy="1323439"/>
          </a:xfrm>
          <a:prstGeom prst="rect">
            <a:avLst/>
          </a:prstGeom>
          <a:noFill/>
        </p:spPr>
        <p:txBody>
          <a:bodyPr wrap="square" rtlCol="0">
            <a:spAutoFit/>
          </a:bodyPr>
          <a:lstStyle/>
          <a:p>
            <a:pPr algn="ctr"/>
            <a:r>
              <a:rPr lang="en-US" sz="1600" dirty="0"/>
              <a:t>FY 2022 Solicitation Notice Published on </a:t>
            </a:r>
            <a:r>
              <a:rPr lang="en-US" sz="1600" dirty="0" err="1"/>
              <a:t>Grants.Gov</a:t>
            </a:r>
            <a:endParaRPr lang="en-US" sz="1600" dirty="0"/>
          </a:p>
        </p:txBody>
      </p:sp>
      <p:sp>
        <p:nvSpPr>
          <p:cNvPr id="34" name="TextBox 33">
            <a:extLst>
              <a:ext uri="{FF2B5EF4-FFF2-40B4-BE49-F238E27FC236}">
                <a16:creationId xmlns:a16="http://schemas.microsoft.com/office/drawing/2014/main" id="{5B88DFA4-46BA-4BF3-ADC8-7978D3210B7F}"/>
              </a:ext>
            </a:extLst>
          </p:cNvPr>
          <p:cNvSpPr txBox="1"/>
          <p:nvPr/>
        </p:nvSpPr>
        <p:spPr>
          <a:xfrm>
            <a:off x="1832873" y="3425718"/>
            <a:ext cx="1799941" cy="1138773"/>
          </a:xfrm>
          <a:prstGeom prst="rect">
            <a:avLst/>
          </a:prstGeom>
          <a:noFill/>
        </p:spPr>
        <p:txBody>
          <a:bodyPr wrap="square" rtlCol="0">
            <a:spAutoFit/>
          </a:bodyPr>
          <a:lstStyle/>
          <a:p>
            <a:pPr algn="ctr"/>
            <a:r>
              <a:rPr lang="en-US" b="1" dirty="0">
                <a:solidFill>
                  <a:schemeClr val="bg1"/>
                </a:solidFill>
              </a:rPr>
              <a:t>April 6</a:t>
            </a:r>
          </a:p>
          <a:p>
            <a:pPr algn="ctr"/>
            <a:r>
              <a:rPr lang="en-US" b="1" dirty="0">
                <a:solidFill>
                  <a:schemeClr val="bg1"/>
                </a:solidFill>
              </a:rPr>
              <a:t>April 11</a:t>
            </a:r>
          </a:p>
          <a:p>
            <a:pPr algn="ctr"/>
            <a:r>
              <a:rPr lang="en-US" b="1" dirty="0">
                <a:solidFill>
                  <a:schemeClr val="bg1"/>
                </a:solidFill>
              </a:rPr>
              <a:t>April 13*</a:t>
            </a:r>
          </a:p>
          <a:p>
            <a:pPr algn="ctr"/>
            <a:r>
              <a:rPr lang="en-US" sz="1400" b="1" dirty="0">
                <a:solidFill>
                  <a:schemeClr val="bg1"/>
                </a:solidFill>
              </a:rPr>
              <a:t>*Tribal Session</a:t>
            </a:r>
          </a:p>
        </p:txBody>
      </p:sp>
      <p:sp>
        <p:nvSpPr>
          <p:cNvPr id="35" name="TextBox 34">
            <a:extLst>
              <a:ext uri="{FF2B5EF4-FFF2-40B4-BE49-F238E27FC236}">
                <a16:creationId xmlns:a16="http://schemas.microsoft.com/office/drawing/2014/main" id="{1CE56AE3-3C83-4700-81CF-AF2416E104A6}"/>
              </a:ext>
            </a:extLst>
          </p:cNvPr>
          <p:cNvSpPr txBox="1"/>
          <p:nvPr/>
        </p:nvSpPr>
        <p:spPr>
          <a:xfrm>
            <a:off x="2035754" y="4886180"/>
            <a:ext cx="1421166" cy="584775"/>
          </a:xfrm>
          <a:prstGeom prst="rect">
            <a:avLst/>
          </a:prstGeom>
          <a:noFill/>
        </p:spPr>
        <p:txBody>
          <a:bodyPr wrap="square" rtlCol="0">
            <a:spAutoFit/>
          </a:bodyPr>
          <a:lstStyle/>
          <a:p>
            <a:pPr algn="ctr"/>
            <a:r>
              <a:rPr lang="en-US" sz="1600" dirty="0"/>
              <a:t>Applicant Webinars</a:t>
            </a:r>
          </a:p>
        </p:txBody>
      </p:sp>
      <p:sp>
        <p:nvSpPr>
          <p:cNvPr id="26" name="TextBox 25">
            <a:extLst>
              <a:ext uri="{FF2B5EF4-FFF2-40B4-BE49-F238E27FC236}">
                <a16:creationId xmlns:a16="http://schemas.microsoft.com/office/drawing/2014/main" id="{9A2A9CBF-4055-4BEC-8249-0E8DE057C237}"/>
              </a:ext>
            </a:extLst>
          </p:cNvPr>
          <p:cNvSpPr txBox="1"/>
          <p:nvPr/>
        </p:nvSpPr>
        <p:spPr>
          <a:xfrm>
            <a:off x="3631663" y="4407240"/>
            <a:ext cx="1443735" cy="646331"/>
          </a:xfrm>
          <a:prstGeom prst="rect">
            <a:avLst/>
          </a:prstGeom>
          <a:noFill/>
        </p:spPr>
        <p:txBody>
          <a:bodyPr wrap="square" rtlCol="0">
            <a:spAutoFit/>
          </a:bodyPr>
          <a:lstStyle/>
          <a:p>
            <a:pPr algn="ctr"/>
            <a:r>
              <a:rPr lang="en-US" b="1" dirty="0">
                <a:solidFill>
                  <a:schemeClr val="bg1"/>
                </a:solidFill>
              </a:rPr>
              <a:t>May 1, </a:t>
            </a:r>
          </a:p>
          <a:p>
            <a:pPr algn="ctr"/>
            <a:r>
              <a:rPr lang="en-US" b="1" dirty="0">
                <a:solidFill>
                  <a:schemeClr val="bg1"/>
                </a:solidFill>
              </a:rPr>
              <a:t>11:59 PM ET</a:t>
            </a:r>
          </a:p>
        </p:txBody>
      </p:sp>
      <p:sp>
        <p:nvSpPr>
          <p:cNvPr id="15" name="TextBox 14">
            <a:extLst>
              <a:ext uri="{FF2B5EF4-FFF2-40B4-BE49-F238E27FC236}">
                <a16:creationId xmlns:a16="http://schemas.microsoft.com/office/drawing/2014/main" id="{A48CBB46-3D7A-42D2-B7DE-8D003AFC811A}"/>
              </a:ext>
            </a:extLst>
          </p:cNvPr>
          <p:cNvSpPr txBox="1"/>
          <p:nvPr/>
        </p:nvSpPr>
        <p:spPr>
          <a:xfrm>
            <a:off x="3681258" y="5713282"/>
            <a:ext cx="1453889" cy="584775"/>
          </a:xfrm>
          <a:prstGeom prst="rect">
            <a:avLst/>
          </a:prstGeom>
          <a:noFill/>
        </p:spPr>
        <p:txBody>
          <a:bodyPr wrap="square" rtlCol="0">
            <a:spAutoFit/>
          </a:bodyPr>
          <a:lstStyle/>
          <a:p>
            <a:pPr algn="ctr"/>
            <a:r>
              <a:rPr lang="en-US" sz="1600" dirty="0"/>
              <a:t>Application Due Date</a:t>
            </a:r>
          </a:p>
        </p:txBody>
      </p:sp>
      <p:sp>
        <p:nvSpPr>
          <p:cNvPr id="27" name="TextBox 26">
            <a:extLst>
              <a:ext uri="{FF2B5EF4-FFF2-40B4-BE49-F238E27FC236}">
                <a16:creationId xmlns:a16="http://schemas.microsoft.com/office/drawing/2014/main" id="{9922BA55-1078-4E16-ABAF-6839FEF87A08}"/>
              </a:ext>
            </a:extLst>
          </p:cNvPr>
          <p:cNvSpPr txBox="1"/>
          <p:nvPr/>
        </p:nvSpPr>
        <p:spPr>
          <a:xfrm>
            <a:off x="5390934" y="3748992"/>
            <a:ext cx="1461895" cy="369332"/>
          </a:xfrm>
          <a:prstGeom prst="rect">
            <a:avLst/>
          </a:prstGeom>
          <a:noFill/>
        </p:spPr>
        <p:txBody>
          <a:bodyPr wrap="square" rtlCol="0">
            <a:spAutoFit/>
          </a:bodyPr>
          <a:lstStyle/>
          <a:p>
            <a:pPr algn="ctr"/>
            <a:r>
              <a:rPr lang="en-US" b="1" dirty="0">
                <a:solidFill>
                  <a:schemeClr val="bg1"/>
                </a:solidFill>
              </a:rPr>
              <a:t>April - May</a:t>
            </a:r>
          </a:p>
        </p:txBody>
      </p:sp>
      <p:sp>
        <p:nvSpPr>
          <p:cNvPr id="22" name="TextBox 21">
            <a:extLst>
              <a:ext uri="{FF2B5EF4-FFF2-40B4-BE49-F238E27FC236}">
                <a16:creationId xmlns:a16="http://schemas.microsoft.com/office/drawing/2014/main" id="{C25BBB97-A194-4035-A956-44226D70650E}"/>
              </a:ext>
            </a:extLst>
          </p:cNvPr>
          <p:cNvSpPr txBox="1"/>
          <p:nvPr/>
        </p:nvSpPr>
        <p:spPr>
          <a:xfrm>
            <a:off x="5383964" y="4886180"/>
            <a:ext cx="1542490" cy="830997"/>
          </a:xfrm>
          <a:prstGeom prst="rect">
            <a:avLst/>
          </a:prstGeom>
          <a:noFill/>
        </p:spPr>
        <p:txBody>
          <a:bodyPr wrap="square" rtlCol="0">
            <a:spAutoFit/>
          </a:bodyPr>
          <a:lstStyle/>
          <a:p>
            <a:pPr algn="ctr"/>
            <a:r>
              <a:rPr lang="en-US" sz="1600" dirty="0"/>
              <a:t>Application Scoring and Final Ranking</a:t>
            </a:r>
          </a:p>
        </p:txBody>
      </p:sp>
      <p:sp>
        <p:nvSpPr>
          <p:cNvPr id="28" name="TextBox 27">
            <a:extLst>
              <a:ext uri="{FF2B5EF4-FFF2-40B4-BE49-F238E27FC236}">
                <a16:creationId xmlns:a16="http://schemas.microsoft.com/office/drawing/2014/main" id="{139316BC-D6D8-4981-A98B-37FEF02F4C14}"/>
              </a:ext>
            </a:extLst>
          </p:cNvPr>
          <p:cNvSpPr txBox="1"/>
          <p:nvPr/>
        </p:nvSpPr>
        <p:spPr>
          <a:xfrm>
            <a:off x="7137677" y="4332881"/>
            <a:ext cx="1367798" cy="646331"/>
          </a:xfrm>
          <a:prstGeom prst="rect">
            <a:avLst/>
          </a:prstGeom>
          <a:noFill/>
        </p:spPr>
        <p:txBody>
          <a:bodyPr wrap="square" rtlCol="0">
            <a:spAutoFit/>
          </a:bodyPr>
          <a:lstStyle/>
          <a:p>
            <a:pPr algn="ctr"/>
            <a:r>
              <a:rPr lang="en-US" b="1" dirty="0">
                <a:solidFill>
                  <a:schemeClr val="bg1"/>
                </a:solidFill>
              </a:rPr>
              <a:t>June - July</a:t>
            </a:r>
          </a:p>
          <a:p>
            <a:pPr algn="ctr"/>
            <a:endParaRPr lang="en-US" b="1" dirty="0">
              <a:solidFill>
                <a:schemeClr val="bg1"/>
              </a:solidFill>
            </a:endParaRPr>
          </a:p>
        </p:txBody>
      </p:sp>
      <p:sp>
        <p:nvSpPr>
          <p:cNvPr id="10" name="TextBox 9">
            <a:extLst>
              <a:ext uri="{FF2B5EF4-FFF2-40B4-BE49-F238E27FC236}">
                <a16:creationId xmlns:a16="http://schemas.microsoft.com/office/drawing/2014/main" id="{3BB8F32A-EE89-4B50-A8E7-381C6EB2583B}"/>
              </a:ext>
            </a:extLst>
          </p:cNvPr>
          <p:cNvSpPr txBox="1"/>
          <p:nvPr/>
        </p:nvSpPr>
        <p:spPr>
          <a:xfrm>
            <a:off x="7046164" y="5401312"/>
            <a:ext cx="1506310" cy="584775"/>
          </a:xfrm>
          <a:prstGeom prst="rect">
            <a:avLst/>
          </a:prstGeom>
          <a:noFill/>
        </p:spPr>
        <p:txBody>
          <a:bodyPr wrap="square" rtlCol="0">
            <a:spAutoFit/>
          </a:bodyPr>
          <a:lstStyle/>
          <a:p>
            <a:pPr algn="ctr"/>
            <a:r>
              <a:rPr lang="en-US" sz="1600" dirty="0"/>
              <a:t>FY 2022 Grants Processed </a:t>
            </a:r>
          </a:p>
        </p:txBody>
      </p:sp>
      <p:sp>
        <p:nvSpPr>
          <p:cNvPr id="29" name="TextBox 28">
            <a:extLst>
              <a:ext uri="{FF2B5EF4-FFF2-40B4-BE49-F238E27FC236}">
                <a16:creationId xmlns:a16="http://schemas.microsoft.com/office/drawing/2014/main" id="{C1B0A921-2ACA-43DF-ADAE-5F5164E7A56B}"/>
              </a:ext>
            </a:extLst>
          </p:cNvPr>
          <p:cNvSpPr txBox="1"/>
          <p:nvPr/>
        </p:nvSpPr>
        <p:spPr>
          <a:xfrm>
            <a:off x="8849237" y="4337260"/>
            <a:ext cx="1462499" cy="369332"/>
          </a:xfrm>
          <a:prstGeom prst="rect">
            <a:avLst/>
          </a:prstGeom>
          <a:noFill/>
        </p:spPr>
        <p:txBody>
          <a:bodyPr wrap="square" rtlCol="0">
            <a:spAutoFit/>
          </a:bodyPr>
          <a:lstStyle/>
          <a:p>
            <a:pPr algn="ctr"/>
            <a:r>
              <a:rPr lang="en-US" b="1" dirty="0">
                <a:solidFill>
                  <a:schemeClr val="bg1"/>
                </a:solidFill>
              </a:rPr>
              <a:t>July/August</a:t>
            </a:r>
          </a:p>
        </p:txBody>
      </p:sp>
      <p:sp>
        <p:nvSpPr>
          <p:cNvPr id="24" name="TextBox 23">
            <a:extLst>
              <a:ext uri="{FF2B5EF4-FFF2-40B4-BE49-F238E27FC236}">
                <a16:creationId xmlns:a16="http://schemas.microsoft.com/office/drawing/2014/main" id="{B40F4B40-B8D5-4422-A7B6-7BEC4DFCCE6A}"/>
              </a:ext>
            </a:extLst>
          </p:cNvPr>
          <p:cNvSpPr txBox="1"/>
          <p:nvPr/>
        </p:nvSpPr>
        <p:spPr>
          <a:xfrm>
            <a:off x="8965609" y="5442882"/>
            <a:ext cx="1322894" cy="830997"/>
          </a:xfrm>
          <a:prstGeom prst="rect">
            <a:avLst/>
          </a:prstGeom>
          <a:noFill/>
        </p:spPr>
        <p:txBody>
          <a:bodyPr wrap="square" rtlCol="0">
            <a:spAutoFit/>
          </a:bodyPr>
          <a:lstStyle/>
          <a:p>
            <a:pPr algn="ctr"/>
            <a:r>
              <a:rPr lang="en-US" sz="1600" dirty="0"/>
              <a:t>Application Status Letters Mailed</a:t>
            </a:r>
          </a:p>
        </p:txBody>
      </p:sp>
      <p:sp>
        <p:nvSpPr>
          <p:cNvPr id="30" name="TextBox 29">
            <a:extLst>
              <a:ext uri="{FF2B5EF4-FFF2-40B4-BE49-F238E27FC236}">
                <a16:creationId xmlns:a16="http://schemas.microsoft.com/office/drawing/2014/main" id="{02E592F3-E178-4E77-A8B4-F7323F2AC8F4}"/>
              </a:ext>
            </a:extLst>
          </p:cNvPr>
          <p:cNvSpPr txBox="1"/>
          <p:nvPr/>
        </p:nvSpPr>
        <p:spPr>
          <a:xfrm>
            <a:off x="10175981" y="3182990"/>
            <a:ext cx="1957658" cy="369332"/>
          </a:xfrm>
          <a:prstGeom prst="rect">
            <a:avLst/>
          </a:prstGeom>
          <a:noFill/>
        </p:spPr>
        <p:txBody>
          <a:bodyPr wrap="square" rtlCol="0">
            <a:spAutoFit/>
          </a:bodyPr>
          <a:lstStyle/>
          <a:p>
            <a:pPr algn="ctr"/>
            <a:r>
              <a:rPr lang="en-US" b="1" dirty="0">
                <a:solidFill>
                  <a:schemeClr val="bg1"/>
                </a:solidFill>
              </a:rPr>
              <a:t>September 30</a:t>
            </a:r>
          </a:p>
        </p:txBody>
      </p:sp>
      <p:sp>
        <p:nvSpPr>
          <p:cNvPr id="11" name="TextBox 10">
            <a:extLst>
              <a:ext uri="{FF2B5EF4-FFF2-40B4-BE49-F238E27FC236}">
                <a16:creationId xmlns:a16="http://schemas.microsoft.com/office/drawing/2014/main" id="{AC7FD3E5-C9AC-400E-812D-8C19EAEF1157}"/>
              </a:ext>
            </a:extLst>
          </p:cNvPr>
          <p:cNvSpPr txBox="1"/>
          <p:nvPr/>
        </p:nvSpPr>
        <p:spPr>
          <a:xfrm>
            <a:off x="10567879" y="4475987"/>
            <a:ext cx="1226670" cy="1323439"/>
          </a:xfrm>
          <a:prstGeom prst="rect">
            <a:avLst/>
          </a:prstGeom>
          <a:noFill/>
        </p:spPr>
        <p:txBody>
          <a:bodyPr wrap="square" rtlCol="0">
            <a:spAutoFit/>
          </a:bodyPr>
          <a:lstStyle/>
          <a:p>
            <a:pPr algn="ctr"/>
            <a:r>
              <a:rPr lang="en-US" sz="1600" dirty="0"/>
              <a:t>EPA Tentative Deadline for Issuing Awards</a:t>
            </a:r>
          </a:p>
        </p:txBody>
      </p:sp>
      <p:sp>
        <p:nvSpPr>
          <p:cNvPr id="31" name="TextBox 30">
            <a:extLst>
              <a:ext uri="{FF2B5EF4-FFF2-40B4-BE49-F238E27FC236}">
                <a16:creationId xmlns:a16="http://schemas.microsoft.com/office/drawing/2014/main" id="{3A6B3F60-EFCC-4060-B868-FF6B0F130F7C}"/>
              </a:ext>
            </a:extLst>
          </p:cNvPr>
          <p:cNvSpPr txBox="1"/>
          <p:nvPr/>
        </p:nvSpPr>
        <p:spPr>
          <a:xfrm>
            <a:off x="10175981" y="6413221"/>
            <a:ext cx="2683323" cy="369332"/>
          </a:xfrm>
          <a:prstGeom prst="rect">
            <a:avLst/>
          </a:prstGeom>
          <a:noFill/>
        </p:spPr>
        <p:txBody>
          <a:bodyPr wrap="square" rtlCol="0">
            <a:spAutoFit/>
          </a:bodyPr>
          <a:lstStyle/>
          <a:p>
            <a:r>
              <a:rPr lang="en-US" dirty="0"/>
              <a:t>*Tentative timeline</a:t>
            </a:r>
          </a:p>
        </p:txBody>
      </p:sp>
    </p:spTree>
    <p:extLst>
      <p:ext uri="{BB962C8B-B14F-4D97-AF65-F5344CB8AC3E}">
        <p14:creationId xmlns:p14="http://schemas.microsoft.com/office/powerpoint/2010/main" val="146749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1FB212-C852-4D72-85E7-1FE108D50CF0}"/>
              </a:ext>
            </a:extLst>
          </p:cNvPr>
          <p:cNvSpPr>
            <a:spLocks noGrp="1"/>
          </p:cNvSpPr>
          <p:nvPr>
            <p:ph type="title" idx="4294967295"/>
          </p:nvPr>
        </p:nvSpPr>
        <p:spPr>
          <a:xfrm>
            <a:off x="0" y="2111570"/>
            <a:ext cx="12192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Notable Changes from FY2021</a:t>
            </a:r>
          </a:p>
        </p:txBody>
      </p:sp>
      <p:pic>
        <p:nvPicPr>
          <p:cNvPr id="8" name="Picture 9">
            <a:extLst>
              <a:ext uri="{FF2B5EF4-FFF2-40B4-BE49-F238E27FC236}">
                <a16:creationId xmlns:a16="http://schemas.microsoft.com/office/drawing/2014/main" id="{FF5EE268-B506-45EC-98E1-0BEC3B709611}"/>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98" b="89420" l="3270" r="99312">
                        <a14:foregroundMark x1="12220" y1="43003" x2="12220" y2="43003"/>
                        <a14:foregroundMark x1="13081" y1="43345" x2="13081" y2="43345"/>
                        <a14:foregroundMark x1="12909" y1="45392" x2="12737" y2="46416"/>
                        <a14:foregroundMark x1="6920" y1="48024" x2="4819" y2="48123"/>
                        <a14:foregroundMark x1="12048" y1="47782" x2="9187" y2="47917"/>
                        <a14:foregroundMark x1="6506" y1="43803" x2="3442" y2="44027"/>
                        <a14:foregroundMark x1="12737" y1="43345" x2="10274" y2="43526"/>
                        <a14:foregroundMark x1="36489" y1="58703" x2="36489" y2="58703"/>
                        <a14:foregroundMark x1="51291" y1="53925" x2="51291" y2="53925"/>
                        <a14:foregroundMark x1="64716" y1="44710" x2="64716" y2="44710"/>
                        <a14:foregroundMark x1="76936" y1="43345" x2="76936" y2="43345"/>
                        <a14:foregroundMark x1="88812" y1="48805" x2="88812" y2="48805"/>
                        <a14:foregroundMark x1="99312" y1="47782" x2="99312" y2="47782"/>
                        <a14:foregroundMark x1="9811" y1="19454" x2="9811" y2="19454"/>
                        <a14:foregroundMark x1="8434" y1="19454" x2="8434" y2="19454"/>
                        <a14:foregroundMark x1="7573" y1="19113" x2="7573" y2="19113"/>
                        <a14:foregroundMark x1="6540" y1="18771" x2="6540" y2="18771"/>
                        <a14:foregroundMark x1="5508" y1="18089" x2="5508" y2="18089"/>
                        <a14:foregroundMark x1="4819" y1="18089" x2="4819" y2="18089"/>
                        <a14:foregroundMark x1="49398" y1="84983" x2="49398" y2="84983"/>
                        <a14:foregroundMark x1="57659" y1="82935" x2="57659" y2="82935"/>
                        <a14:foregroundMark x1="63167" y1="86348" x2="63167" y2="86348"/>
                        <a14:foregroundMark x1="72633" y1="86689" x2="72633" y2="86689"/>
                        <a14:foregroundMark x1="80723" y1="85324" x2="80723" y2="85324"/>
                        <a14:foregroundMark x1="86403" y1="82594" x2="86403" y2="82594"/>
                        <a14:foregroundMark x1="49053" y1="82935" x2="49053" y2="82935"/>
                        <a14:foregroundMark x1="49053" y1="82594" x2="49053" y2="82594"/>
                        <a14:foregroundMark x1="48881" y1="81911" x2="49225" y2="83618"/>
                        <a14:foregroundMark x1="38898" y1="48123" x2="38898" y2="48123"/>
                        <a14:backgroundMark x1="8090" y1="43003" x2="8090" y2="43003"/>
                        <a14:backgroundMark x1="8434" y1="41297" x2="8434" y2="41297"/>
                        <a14:backgroundMark x1="7573" y1="44027" x2="7573" y2="44027"/>
                        <a14:backgroundMark x1="8090" y1="44027" x2="10327" y2="43345"/>
                        <a14:backgroundMark x1="6713" y1="44369" x2="6713" y2="44369"/>
                        <a14:backgroundMark x1="5852" y1="44369" x2="5852" y2="44369"/>
                        <a14:backgroundMark x1="5508" y1="44369" x2="5508" y2="44369"/>
                        <a14:backgroundMark x1="5508" y1="43686" x2="5508" y2="43686"/>
                        <a14:backgroundMark x1="6540" y1="43686" x2="6540" y2="43686"/>
                        <a14:backgroundMark x1="7229" y1="43345" x2="7229" y2="43345"/>
                        <a14:backgroundMark x1="7401" y1="43345" x2="7401" y2="43345"/>
                        <a14:backgroundMark x1="7917" y1="43686" x2="6368" y2="43345"/>
                        <a14:backgroundMark x1="10671" y1="43345" x2="10671" y2="43345"/>
                        <a14:backgroundMark x1="11015" y1="43686" x2="11015" y2="43686"/>
                        <a14:backgroundMark x1="4991" y1="44027" x2="4991" y2="44027"/>
                        <a14:backgroundMark x1="6024" y1="44027" x2="6024" y2="44027"/>
                        <a14:backgroundMark x1="5336" y1="43686" x2="5336" y2="43686"/>
                        <a14:backgroundMark x1="6540" y1="44710" x2="6540" y2="44710"/>
                        <a14:backgroundMark x1="6540" y1="44027" x2="6540" y2="44027"/>
                        <a14:backgroundMark x1="5336" y1="43686" x2="5336" y2="43686"/>
                        <a14:backgroundMark x1="5336" y1="44369" x2="5336" y2="44369"/>
                        <a14:backgroundMark x1="4647" y1="44027" x2="4647" y2="44027"/>
                        <a14:backgroundMark x1="63511" y1="83276" x2="63511" y2="83276"/>
                        <a14:backgroundMark x1="67986" y1="83276" x2="67986" y2="83276"/>
                        <a14:backgroundMark x1="63683" y1="83959" x2="63683" y2="83959"/>
                        <a14:backgroundMark x1="65749" y1="83618" x2="65749" y2="83618"/>
                        <a14:backgroundMark x1="51635" y1="81911" x2="51635" y2="81911"/>
                        <a14:backgroundMark x1="4303" y1="17065" x2="4303" y2="17065"/>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1753" y="5221600"/>
            <a:ext cx="2689255" cy="1355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85B9EA9-F33B-448C-929A-BE845F52372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156" y="5108570"/>
            <a:ext cx="1464733" cy="1450087"/>
          </a:xfrm>
          <a:prstGeom prst="rect">
            <a:avLst/>
          </a:prstGeom>
        </p:spPr>
      </p:pic>
    </p:spTree>
    <p:extLst>
      <p:ext uri="{BB962C8B-B14F-4D97-AF65-F5344CB8AC3E}">
        <p14:creationId xmlns:p14="http://schemas.microsoft.com/office/powerpoint/2010/main" val="219747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Notable Changes to the FY22 Solicitation Notice </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640278" y="1825624"/>
            <a:ext cx="11353800" cy="4336025"/>
          </a:xfrm>
        </p:spPr>
        <p:txBody>
          <a:bodyPr>
            <a:noAutofit/>
          </a:bodyPr>
          <a:lstStyle/>
          <a:p>
            <a:pPr algn="l">
              <a:buFont typeface="Arial" panose="020B0604020202020204" pitchFamily="34" charset="0"/>
              <a:buChar char="•"/>
            </a:pPr>
            <a:r>
              <a:rPr lang="en-US" b="0" i="0" dirty="0">
                <a:solidFill>
                  <a:srgbClr val="1B1B1B"/>
                </a:solidFill>
                <a:effectLst/>
              </a:rPr>
              <a:t>Renaming of 'EN Funding Opportunities' to 'EN Project Opportunities’ </a:t>
            </a:r>
          </a:p>
          <a:p>
            <a:pPr algn="l">
              <a:buFont typeface="Arial" panose="020B0604020202020204" pitchFamily="34" charset="0"/>
              <a:buChar char="•"/>
            </a:pPr>
            <a:r>
              <a:rPr lang="en-US" b="0" i="0" dirty="0">
                <a:solidFill>
                  <a:srgbClr val="1B1B1B"/>
                </a:solidFill>
                <a:effectLst/>
              </a:rPr>
              <a:t>Language updates for improved user clarity/document readability</a:t>
            </a:r>
          </a:p>
          <a:p>
            <a:pPr algn="l">
              <a:buFont typeface="Arial" panose="020B0604020202020204" pitchFamily="34" charset="0"/>
              <a:buChar char="•"/>
            </a:pPr>
            <a:r>
              <a:rPr lang="en-US" b="0" i="0" dirty="0">
                <a:solidFill>
                  <a:srgbClr val="1B1B1B"/>
                </a:solidFill>
                <a:effectLst/>
              </a:rPr>
              <a:t>New, streamlined templates for the </a:t>
            </a:r>
            <a:r>
              <a:rPr lang="en-US" dirty="0">
                <a:solidFill>
                  <a:srgbClr val="1B1B1B"/>
                </a:solidFill>
              </a:rPr>
              <a:t>project</a:t>
            </a:r>
            <a:r>
              <a:rPr lang="en-US" b="0" i="0" dirty="0">
                <a:solidFill>
                  <a:srgbClr val="1B1B1B"/>
                </a:solidFill>
                <a:effectLst/>
              </a:rPr>
              <a:t> opportunity write-ups in appendices A-C</a:t>
            </a:r>
          </a:p>
          <a:p>
            <a:pPr algn="l">
              <a:buFont typeface="Arial" panose="020B0604020202020204" pitchFamily="34" charset="0"/>
              <a:buChar char="•"/>
            </a:pPr>
            <a:r>
              <a:rPr lang="en-US" b="0" i="0" dirty="0">
                <a:solidFill>
                  <a:srgbClr val="1B1B1B"/>
                </a:solidFill>
                <a:effectLst/>
              </a:rPr>
              <a:t>Removal of the Radon and Open Dump as specific EN project opportunities</a:t>
            </a:r>
          </a:p>
          <a:p>
            <a:pPr algn="l">
              <a:buFont typeface="Arial" panose="020B0604020202020204" pitchFamily="34" charset="0"/>
              <a:buChar char="•"/>
            </a:pPr>
            <a:r>
              <a:rPr lang="en-US" b="0" i="0" dirty="0">
                <a:solidFill>
                  <a:srgbClr val="1B1B1B"/>
                </a:solidFill>
                <a:effectLst/>
              </a:rPr>
              <a:t>Projects must support the new EPA’s [Draft] FY 2022-2026 Strategic Plan</a:t>
            </a:r>
          </a:p>
          <a:p>
            <a:pPr lvl="1">
              <a:spcBef>
                <a:spcPts val="1000"/>
              </a:spcBef>
            </a:pPr>
            <a:r>
              <a:rPr lang="en-US" sz="2600" b="0" i="0" dirty="0">
                <a:solidFill>
                  <a:srgbClr val="1B1B1B"/>
                </a:solidFill>
                <a:effectLst/>
              </a:rPr>
              <a:t>See Section I-C. Environmental Results Supported by Assistance Activities</a:t>
            </a:r>
          </a:p>
          <a:p>
            <a:r>
              <a:rPr lang="en-US" b="0" i="0" dirty="0">
                <a:solidFill>
                  <a:srgbClr val="1B1B1B"/>
                </a:solidFill>
                <a:effectLst/>
              </a:rPr>
              <a:t>Additional optional project narrative table formats </a:t>
            </a:r>
          </a:p>
          <a:p>
            <a:pPr lvl="1"/>
            <a:r>
              <a:rPr lang="en-US" sz="2600" dirty="0">
                <a:solidFill>
                  <a:srgbClr val="1B1B1B"/>
                </a:solidFill>
              </a:rPr>
              <a:t>See Appendix E, Overview of the Project Narrative</a:t>
            </a:r>
          </a:p>
        </p:txBody>
      </p:sp>
    </p:spTree>
    <p:extLst>
      <p:ext uri="{BB962C8B-B14F-4D97-AF65-F5344CB8AC3E}">
        <p14:creationId xmlns:p14="http://schemas.microsoft.com/office/powerpoint/2010/main" val="28203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9411-35D4-4A25-8B83-BF7A76E2B369}"/>
              </a:ext>
            </a:extLst>
          </p:cNvPr>
          <p:cNvSpPr>
            <a:spLocks noGrp="1"/>
          </p:cNvSpPr>
          <p:nvPr>
            <p:ph type="title"/>
          </p:nvPr>
        </p:nvSpPr>
        <p:spPr/>
        <p:txBody>
          <a:bodyPr>
            <a:normAutofit fontScale="90000"/>
          </a:bodyPr>
          <a:lstStyle/>
          <a:p>
            <a:r>
              <a:rPr lang="en-US" dirty="0"/>
              <a:t>Notes for Participants</a:t>
            </a:r>
          </a:p>
        </p:txBody>
      </p:sp>
      <p:sp>
        <p:nvSpPr>
          <p:cNvPr id="3" name="Content Placeholder 2">
            <a:extLst>
              <a:ext uri="{FF2B5EF4-FFF2-40B4-BE49-F238E27FC236}">
                <a16:creationId xmlns:a16="http://schemas.microsoft.com/office/drawing/2014/main" id="{5CC75DB3-2175-4201-AF7D-767642B7EED5}"/>
              </a:ext>
            </a:extLst>
          </p:cNvPr>
          <p:cNvSpPr>
            <a:spLocks noGrp="1"/>
          </p:cNvSpPr>
          <p:nvPr>
            <p:ph idx="1"/>
          </p:nvPr>
        </p:nvSpPr>
        <p:spPr>
          <a:xfrm>
            <a:off x="838200" y="1825625"/>
            <a:ext cx="10298373" cy="3720736"/>
          </a:xfrm>
        </p:spPr>
        <p:txBody>
          <a:bodyPr>
            <a:normAutofit/>
          </a:bodyPr>
          <a:lstStyle/>
          <a:p>
            <a:r>
              <a:rPr lang="en-US" dirty="0"/>
              <a:t>If you did not pre-register for this session by emailing Shela Poke-Williams, please enter the following into the TEAMS chat:</a:t>
            </a:r>
          </a:p>
          <a:p>
            <a:pPr lvl="1">
              <a:spcBef>
                <a:spcPts val="1000"/>
              </a:spcBef>
            </a:pPr>
            <a:r>
              <a:rPr lang="en-US" sz="2600" dirty="0"/>
              <a:t>Your organization/division name</a:t>
            </a:r>
          </a:p>
          <a:p>
            <a:pPr lvl="1">
              <a:spcBef>
                <a:spcPts val="1000"/>
              </a:spcBef>
            </a:pPr>
            <a:r>
              <a:rPr lang="en-US" sz="2600" dirty="0"/>
              <a:t>Your tribe, state, or territory </a:t>
            </a:r>
          </a:p>
          <a:p>
            <a:r>
              <a:rPr lang="en-US" dirty="0"/>
              <a:t>EPA will maintain these records internally; they will not be shared with any third parties</a:t>
            </a:r>
          </a:p>
        </p:txBody>
      </p:sp>
    </p:spTree>
    <p:extLst>
      <p:ext uri="{BB962C8B-B14F-4D97-AF65-F5344CB8AC3E}">
        <p14:creationId xmlns:p14="http://schemas.microsoft.com/office/powerpoint/2010/main" val="397627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Notable Changes to the FY22 Solicitation Notice </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640278" y="1825624"/>
            <a:ext cx="10938164" cy="4336025"/>
          </a:xfrm>
        </p:spPr>
        <p:txBody>
          <a:bodyPr>
            <a:noAutofit/>
          </a:bodyPr>
          <a:lstStyle/>
          <a:p>
            <a:pPr algn="l">
              <a:buFont typeface="Arial" panose="020B0604020202020204" pitchFamily="34" charset="0"/>
              <a:buChar char="•"/>
            </a:pPr>
            <a:r>
              <a:rPr lang="en-US" sz="2700" b="0" i="0" dirty="0">
                <a:solidFill>
                  <a:srgbClr val="1B1B1B"/>
                </a:solidFill>
                <a:effectLst/>
              </a:rPr>
              <a:t>New stand-alone EEDS criteria</a:t>
            </a:r>
          </a:p>
          <a:p>
            <a:pPr lvl="1"/>
            <a:r>
              <a:rPr lang="en-US" sz="2500" dirty="0">
                <a:solidFill>
                  <a:srgbClr val="1B1B1B"/>
                </a:solidFill>
              </a:rPr>
              <a:t>See Section V-A Evaluation Criteria </a:t>
            </a:r>
            <a:endParaRPr lang="en-US" sz="2500" b="0" i="0" dirty="0">
              <a:solidFill>
                <a:srgbClr val="1B1B1B"/>
              </a:solidFill>
              <a:effectLst/>
            </a:endParaRPr>
          </a:p>
          <a:p>
            <a:r>
              <a:rPr lang="en-US" sz="2700" dirty="0">
                <a:solidFill>
                  <a:srgbClr val="1B1B1B"/>
                </a:solidFill>
              </a:rPr>
              <a:t>New EEDS project narrative section</a:t>
            </a:r>
          </a:p>
          <a:p>
            <a:pPr lvl="1"/>
            <a:r>
              <a:rPr lang="en-US" sz="2500" dirty="0">
                <a:solidFill>
                  <a:srgbClr val="1B1B1B"/>
                </a:solidFill>
              </a:rPr>
              <a:t>See Appendix E, Overview of the Project Narrative</a:t>
            </a:r>
          </a:p>
          <a:p>
            <a:pPr algn="l">
              <a:buFont typeface="Arial" panose="020B0604020202020204" pitchFamily="34" charset="0"/>
              <a:buChar char="•"/>
            </a:pPr>
            <a:r>
              <a:rPr lang="en-US" sz="2700" b="0" i="0" dirty="0">
                <a:solidFill>
                  <a:srgbClr val="1B1B1B"/>
                </a:solidFill>
                <a:effectLst/>
              </a:rPr>
              <a:t>New EEDS applicant guidance</a:t>
            </a:r>
          </a:p>
          <a:p>
            <a:pPr lvl="1"/>
            <a:r>
              <a:rPr lang="en-US" sz="2500" dirty="0">
                <a:solidFill>
                  <a:srgbClr val="1B1B1B"/>
                </a:solidFill>
              </a:rPr>
              <a:t>See Appendix D</a:t>
            </a:r>
            <a:endParaRPr lang="en-US" sz="2500" b="0" i="0" dirty="0">
              <a:solidFill>
                <a:srgbClr val="1B1B1B"/>
              </a:solidFill>
              <a:effectLst/>
            </a:endParaRPr>
          </a:p>
          <a:p>
            <a:pPr algn="l">
              <a:buFont typeface="Arial" panose="020B0604020202020204" pitchFamily="34" charset="0"/>
              <a:buChar char="•"/>
            </a:pPr>
            <a:r>
              <a:rPr lang="en-US" sz="2700" b="0" i="0" dirty="0">
                <a:solidFill>
                  <a:srgbClr val="1B1B1B"/>
                </a:solidFill>
                <a:effectLst/>
              </a:rPr>
              <a:t>New budget calculation guidance</a:t>
            </a:r>
          </a:p>
          <a:p>
            <a:pPr lvl="1"/>
            <a:r>
              <a:rPr lang="en-US" sz="2500" dirty="0">
                <a:solidFill>
                  <a:srgbClr val="1B1B1B"/>
                </a:solidFill>
              </a:rPr>
              <a:t>See Appendix D</a:t>
            </a:r>
            <a:endParaRPr lang="en-US" sz="2500" b="0" i="0" dirty="0">
              <a:solidFill>
                <a:srgbClr val="1B1B1B"/>
              </a:solidFill>
              <a:effectLst/>
            </a:endParaRPr>
          </a:p>
          <a:p>
            <a:pPr algn="l">
              <a:buFont typeface="Arial" panose="020B0604020202020204" pitchFamily="34" charset="0"/>
              <a:buChar char="•"/>
            </a:pPr>
            <a:r>
              <a:rPr lang="en-US" sz="2700" b="0" i="0" dirty="0">
                <a:solidFill>
                  <a:srgbClr val="1B1B1B"/>
                </a:solidFill>
                <a:effectLst/>
              </a:rPr>
              <a:t>Updated optional templates for the cover letter, project narrative, and budget narrative attachment form</a:t>
            </a:r>
          </a:p>
          <a:p>
            <a:pPr lvl="1"/>
            <a:r>
              <a:rPr lang="en-US" sz="2500" dirty="0">
                <a:solidFill>
                  <a:srgbClr val="1B1B1B"/>
                </a:solidFill>
              </a:rPr>
              <a:t>Available on the EN website or the grants.gov listing</a:t>
            </a:r>
            <a:endParaRPr lang="en-US" sz="2500" b="0" i="0" dirty="0">
              <a:solidFill>
                <a:srgbClr val="1B1B1B"/>
              </a:solidFill>
              <a:effectLst/>
            </a:endParaRPr>
          </a:p>
        </p:txBody>
      </p:sp>
    </p:spTree>
    <p:extLst>
      <p:ext uri="{BB962C8B-B14F-4D97-AF65-F5344CB8AC3E}">
        <p14:creationId xmlns:p14="http://schemas.microsoft.com/office/powerpoint/2010/main" val="27092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1FB212-C852-4D72-85E7-1FE108D50CF0}"/>
              </a:ext>
            </a:extLst>
          </p:cNvPr>
          <p:cNvSpPr>
            <a:spLocks noGrp="1"/>
          </p:cNvSpPr>
          <p:nvPr>
            <p:ph type="title" idx="4294967295"/>
          </p:nvPr>
        </p:nvSpPr>
        <p:spPr>
          <a:xfrm>
            <a:off x="0" y="2111570"/>
            <a:ext cx="12192000" cy="14219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4800" dirty="0">
                <a:latin typeface="+mn-lt"/>
              </a:rPr>
              <a:t>SN Guidance </a:t>
            </a:r>
            <a:br>
              <a:rPr lang="en-US" sz="4800" dirty="0">
                <a:latin typeface="+mn-lt"/>
              </a:rPr>
            </a:br>
            <a:r>
              <a:rPr lang="en-US" sz="4800" dirty="0">
                <a:latin typeface="+mn-lt"/>
              </a:rPr>
              <a:t>and Other Applicant Resources</a:t>
            </a:r>
          </a:p>
        </p:txBody>
      </p:sp>
      <p:pic>
        <p:nvPicPr>
          <p:cNvPr id="8" name="Picture 9">
            <a:extLst>
              <a:ext uri="{FF2B5EF4-FFF2-40B4-BE49-F238E27FC236}">
                <a16:creationId xmlns:a16="http://schemas.microsoft.com/office/drawing/2014/main" id="{3CE5B66A-5AF2-4214-AAF5-23A802ECF1EC}"/>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98" b="89420" l="3270" r="99312">
                        <a14:foregroundMark x1="12220" y1="43003" x2="12220" y2="43003"/>
                        <a14:foregroundMark x1="13081" y1="43345" x2="13081" y2="43345"/>
                        <a14:foregroundMark x1="12909" y1="45392" x2="12737" y2="46416"/>
                        <a14:foregroundMark x1="6920" y1="48024" x2="4819" y2="48123"/>
                        <a14:foregroundMark x1="12048" y1="47782" x2="9187" y2="47917"/>
                        <a14:foregroundMark x1="6506" y1="43803" x2="3442" y2="44027"/>
                        <a14:foregroundMark x1="12737" y1="43345" x2="10274" y2="43526"/>
                        <a14:foregroundMark x1="36489" y1="58703" x2="36489" y2="58703"/>
                        <a14:foregroundMark x1="51291" y1="53925" x2="51291" y2="53925"/>
                        <a14:foregroundMark x1="64716" y1="44710" x2="64716" y2="44710"/>
                        <a14:foregroundMark x1="76936" y1="43345" x2="76936" y2="43345"/>
                        <a14:foregroundMark x1="88812" y1="48805" x2="88812" y2="48805"/>
                        <a14:foregroundMark x1="99312" y1="47782" x2="99312" y2="47782"/>
                        <a14:foregroundMark x1="9811" y1="19454" x2="9811" y2="19454"/>
                        <a14:foregroundMark x1="8434" y1="19454" x2="8434" y2="19454"/>
                        <a14:foregroundMark x1="7573" y1="19113" x2="7573" y2="19113"/>
                        <a14:foregroundMark x1="6540" y1="18771" x2="6540" y2="18771"/>
                        <a14:foregroundMark x1="5508" y1="18089" x2="5508" y2="18089"/>
                        <a14:foregroundMark x1="4819" y1="18089" x2="4819" y2="18089"/>
                        <a14:foregroundMark x1="49398" y1="84983" x2="49398" y2="84983"/>
                        <a14:foregroundMark x1="57659" y1="82935" x2="57659" y2="82935"/>
                        <a14:foregroundMark x1="63167" y1="86348" x2="63167" y2="86348"/>
                        <a14:foregroundMark x1="72633" y1="86689" x2="72633" y2="86689"/>
                        <a14:foregroundMark x1="80723" y1="85324" x2="80723" y2="85324"/>
                        <a14:foregroundMark x1="86403" y1="82594" x2="86403" y2="82594"/>
                        <a14:foregroundMark x1="49053" y1="82935" x2="49053" y2="82935"/>
                        <a14:foregroundMark x1="49053" y1="82594" x2="49053" y2="82594"/>
                        <a14:foregroundMark x1="48881" y1="81911" x2="49225" y2="83618"/>
                        <a14:foregroundMark x1="38898" y1="48123" x2="38898" y2="48123"/>
                        <a14:backgroundMark x1="8090" y1="43003" x2="8090" y2="43003"/>
                        <a14:backgroundMark x1="8434" y1="41297" x2="8434" y2="41297"/>
                        <a14:backgroundMark x1="7573" y1="44027" x2="7573" y2="44027"/>
                        <a14:backgroundMark x1="8090" y1="44027" x2="10327" y2="43345"/>
                        <a14:backgroundMark x1="6713" y1="44369" x2="6713" y2="44369"/>
                        <a14:backgroundMark x1="5852" y1="44369" x2="5852" y2="44369"/>
                        <a14:backgroundMark x1="5508" y1="44369" x2="5508" y2="44369"/>
                        <a14:backgroundMark x1="5508" y1="43686" x2="5508" y2="43686"/>
                        <a14:backgroundMark x1="6540" y1="43686" x2="6540" y2="43686"/>
                        <a14:backgroundMark x1="7229" y1="43345" x2="7229" y2="43345"/>
                        <a14:backgroundMark x1="7401" y1="43345" x2="7401" y2="43345"/>
                        <a14:backgroundMark x1="7917" y1="43686" x2="6368" y2="43345"/>
                        <a14:backgroundMark x1="10671" y1="43345" x2="10671" y2="43345"/>
                        <a14:backgroundMark x1="11015" y1="43686" x2="11015" y2="43686"/>
                        <a14:backgroundMark x1="4991" y1="44027" x2="4991" y2="44027"/>
                        <a14:backgroundMark x1="6024" y1="44027" x2="6024" y2="44027"/>
                        <a14:backgroundMark x1="5336" y1="43686" x2="5336" y2="43686"/>
                        <a14:backgroundMark x1="6540" y1="44710" x2="6540" y2="44710"/>
                        <a14:backgroundMark x1="6540" y1="44027" x2="6540" y2="44027"/>
                        <a14:backgroundMark x1="5336" y1="43686" x2="5336" y2="43686"/>
                        <a14:backgroundMark x1="5336" y1="44369" x2="5336" y2="44369"/>
                        <a14:backgroundMark x1="4647" y1="44027" x2="4647" y2="44027"/>
                        <a14:backgroundMark x1="63511" y1="83276" x2="63511" y2="83276"/>
                        <a14:backgroundMark x1="67986" y1="83276" x2="67986" y2="83276"/>
                        <a14:backgroundMark x1="63683" y1="83959" x2="63683" y2="83959"/>
                        <a14:backgroundMark x1="65749" y1="83618" x2="65749" y2="83618"/>
                        <a14:backgroundMark x1="51635" y1="81911" x2="51635" y2="81911"/>
                        <a14:backgroundMark x1="4303" y1="17065" x2="4303" y2="17065"/>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1753" y="5221600"/>
            <a:ext cx="2689255" cy="1355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6DE1B93-DFCC-4EEB-B61A-1117F86FF44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156" y="5108570"/>
            <a:ext cx="1464733" cy="1450087"/>
          </a:xfrm>
          <a:prstGeom prst="rect">
            <a:avLst/>
          </a:prstGeom>
        </p:spPr>
      </p:pic>
    </p:spTree>
    <p:extLst>
      <p:ext uri="{BB962C8B-B14F-4D97-AF65-F5344CB8AC3E}">
        <p14:creationId xmlns:p14="http://schemas.microsoft.com/office/powerpoint/2010/main" val="170849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714214" y="993532"/>
            <a:ext cx="11353800" cy="604166"/>
          </a:xfrm>
        </p:spPr>
        <p:txBody>
          <a:bodyPr>
            <a:noAutofit/>
          </a:bodyPr>
          <a:lstStyle/>
          <a:p>
            <a:r>
              <a:rPr lang="en-US" sz="3600" b="1" dirty="0"/>
              <a:t>SN</a:t>
            </a:r>
            <a:r>
              <a:rPr lang="en-US" sz="3600" b="1" dirty="0">
                <a:solidFill>
                  <a:srgbClr val="FF0000"/>
                </a:solidFill>
              </a:rPr>
              <a:t> </a:t>
            </a:r>
            <a:r>
              <a:rPr lang="en-US" sz="3600" b="1" dirty="0"/>
              <a:t>I-C. Environ. Results Supported by Assistance Activities </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08614" y="1840675"/>
            <a:ext cx="10669172" cy="4599484"/>
          </a:xfrm>
        </p:spPr>
        <p:txBody>
          <a:bodyPr>
            <a:noAutofit/>
          </a:bodyPr>
          <a:lstStyle/>
          <a:p>
            <a:pPr>
              <a:spcAft>
                <a:spcPts val="600"/>
              </a:spcAft>
            </a:pPr>
            <a:r>
              <a:rPr lang="en-US" sz="2600" dirty="0"/>
              <a:t>The activities to be funded under this announcement support multiple goals and objectives under </a:t>
            </a:r>
            <a:r>
              <a:rPr lang="en-US" sz="2600" b="1" dirty="0">
                <a:solidFill>
                  <a:srgbClr val="548235"/>
                </a:solidFill>
              </a:rPr>
              <a:t>EPA’s Draft FY 2022-2026 Strategic Plan</a:t>
            </a:r>
            <a:r>
              <a:rPr lang="en-US" sz="2600" dirty="0"/>
              <a:t> </a:t>
            </a:r>
          </a:p>
          <a:p>
            <a:pPr>
              <a:spcAft>
                <a:spcPts val="600"/>
              </a:spcAft>
            </a:pPr>
            <a:r>
              <a:rPr lang="en-US" sz="2000" b="0" i="0" dirty="0">
                <a:solidFill>
                  <a:srgbClr val="1B1B1B"/>
                </a:solidFill>
                <a:effectLst/>
                <a:hlinkClick r:id="rId3"/>
              </a:rPr>
              <a:t>https://www.epa.gov/system/files/documents/2021-10/fy-2022-2026-epa-draft-strategic-plan.pdf</a:t>
            </a:r>
            <a:r>
              <a:rPr lang="en-US" sz="2000" b="0" i="0" dirty="0">
                <a:solidFill>
                  <a:srgbClr val="1B1B1B"/>
                </a:solidFill>
                <a:effectLst/>
              </a:rPr>
              <a:t> </a:t>
            </a:r>
            <a:endParaRPr lang="en-US" sz="2000" dirty="0"/>
          </a:p>
          <a:p>
            <a:pPr>
              <a:spcAft>
                <a:spcPts val="600"/>
              </a:spcAft>
            </a:pPr>
            <a:r>
              <a:rPr lang="en-US" sz="2600" dirty="0"/>
              <a:t>Applicants must: </a:t>
            </a:r>
          </a:p>
          <a:p>
            <a:pPr lvl="1">
              <a:spcAft>
                <a:spcPts val="600"/>
              </a:spcAft>
            </a:pPr>
            <a:r>
              <a:rPr lang="en-US" dirty="0"/>
              <a:t>Identify in the ‘project description’ section of their project narrative which goal(s) and objective(s) from the Draft Plan are supported by their proposed project. </a:t>
            </a:r>
          </a:p>
          <a:p>
            <a:pPr lvl="2">
              <a:spcAft>
                <a:spcPts val="600"/>
              </a:spcAft>
            </a:pPr>
            <a:r>
              <a:rPr lang="en-US" sz="2400" dirty="0"/>
              <a:t>Include both the number and title of each supported goal and objective (e.g., ‘Goal 1: Tackle the Climate Crisis, Objective 1.2 Accelerate Resilience and Adaption to Climate Change Impacts’)</a:t>
            </a:r>
          </a:p>
          <a:p>
            <a:pPr lvl="1">
              <a:spcAft>
                <a:spcPts val="600"/>
              </a:spcAft>
            </a:pPr>
            <a:r>
              <a:rPr lang="en-US" dirty="0"/>
              <a:t>Briefly describe for each how they will be supported by the proposed project. </a:t>
            </a:r>
          </a:p>
        </p:txBody>
      </p:sp>
    </p:spTree>
    <p:extLst>
      <p:ext uri="{BB962C8B-B14F-4D97-AF65-F5344CB8AC3E}">
        <p14:creationId xmlns:p14="http://schemas.microsoft.com/office/powerpoint/2010/main" val="137203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714214" y="993532"/>
            <a:ext cx="11353800" cy="604166"/>
          </a:xfrm>
        </p:spPr>
        <p:txBody>
          <a:bodyPr>
            <a:noAutofit/>
          </a:bodyPr>
          <a:lstStyle/>
          <a:p>
            <a:r>
              <a:rPr lang="en-US" sz="3600" b="1" dirty="0"/>
              <a:t>SN</a:t>
            </a:r>
            <a:r>
              <a:rPr lang="en-US" sz="3600" b="1" dirty="0">
                <a:solidFill>
                  <a:srgbClr val="FF0000"/>
                </a:solidFill>
              </a:rPr>
              <a:t> </a:t>
            </a:r>
            <a:r>
              <a:rPr lang="en-US" sz="3600" b="1" dirty="0"/>
              <a:t>I-C. Environ. Results Supported by Assistance Activities </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08614" y="1888177"/>
            <a:ext cx="3822763" cy="4551982"/>
          </a:xfrm>
        </p:spPr>
        <p:txBody>
          <a:bodyPr>
            <a:noAutofit/>
          </a:bodyPr>
          <a:lstStyle/>
          <a:p>
            <a:pPr>
              <a:spcAft>
                <a:spcPts val="600"/>
              </a:spcAft>
            </a:pPr>
            <a:r>
              <a:rPr lang="en-US" sz="2600" dirty="0"/>
              <a:t>Note: Proposed projects may support more than one strategic goal and objective</a:t>
            </a:r>
          </a:p>
          <a:p>
            <a:pPr>
              <a:spcAft>
                <a:spcPts val="600"/>
              </a:spcAft>
            </a:pPr>
            <a:r>
              <a:rPr lang="en-US" sz="2600" dirty="0"/>
              <a:t>Applicants should list and describe all that apply from the list included in the SN</a:t>
            </a:r>
          </a:p>
          <a:p>
            <a:pPr lvl="1">
              <a:spcAft>
                <a:spcPts val="600"/>
              </a:spcAft>
            </a:pPr>
            <a:r>
              <a:rPr lang="en-US" sz="2600" dirty="0"/>
              <a:t>See SN Page 7</a:t>
            </a:r>
          </a:p>
          <a:p>
            <a:pPr>
              <a:spcAft>
                <a:spcPts val="600"/>
              </a:spcAft>
            </a:pPr>
            <a:endParaRPr lang="en-US" sz="2600" dirty="0"/>
          </a:p>
        </p:txBody>
      </p:sp>
      <p:pic>
        <p:nvPicPr>
          <p:cNvPr id="5" name="Picture 4">
            <a:extLst>
              <a:ext uri="{FF2B5EF4-FFF2-40B4-BE49-F238E27FC236}">
                <a16:creationId xmlns:a16="http://schemas.microsoft.com/office/drawing/2014/main" id="{5B0AD51A-F11F-4E08-B55D-73CAD4407E75}"/>
              </a:ext>
            </a:extLst>
          </p:cNvPr>
          <p:cNvPicPr>
            <a:picLocks noChangeAspect="1"/>
          </p:cNvPicPr>
          <p:nvPr/>
        </p:nvPicPr>
        <p:blipFill>
          <a:blip r:embed="rId3"/>
          <a:stretch>
            <a:fillRect/>
          </a:stretch>
        </p:blipFill>
        <p:spPr>
          <a:xfrm>
            <a:off x="5284518" y="1780754"/>
            <a:ext cx="6206713" cy="4766827"/>
          </a:xfrm>
          <a:prstGeom prst="rect">
            <a:avLst/>
          </a:prstGeom>
        </p:spPr>
      </p:pic>
    </p:spTree>
    <p:extLst>
      <p:ext uri="{BB962C8B-B14F-4D97-AF65-F5344CB8AC3E}">
        <p14:creationId xmlns:p14="http://schemas.microsoft.com/office/powerpoint/2010/main" val="281195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714214" y="993532"/>
            <a:ext cx="11353800" cy="604166"/>
          </a:xfrm>
        </p:spPr>
        <p:txBody>
          <a:bodyPr>
            <a:noAutofit/>
          </a:bodyPr>
          <a:lstStyle/>
          <a:p>
            <a:r>
              <a:rPr lang="en-US" sz="3600" b="1" dirty="0"/>
              <a:t>SN</a:t>
            </a:r>
            <a:r>
              <a:rPr lang="en-US" sz="3600" b="1" dirty="0">
                <a:solidFill>
                  <a:srgbClr val="FF0000"/>
                </a:solidFill>
              </a:rPr>
              <a:t> </a:t>
            </a:r>
            <a:r>
              <a:rPr lang="en-US" sz="3600" b="1" dirty="0"/>
              <a:t>I-C. Environ. Results Supported by Assistance Activities </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08614" y="1852551"/>
            <a:ext cx="10669172" cy="4587608"/>
          </a:xfrm>
        </p:spPr>
        <p:txBody>
          <a:bodyPr>
            <a:noAutofit/>
          </a:bodyPr>
          <a:lstStyle/>
          <a:p>
            <a:pPr>
              <a:spcAft>
                <a:spcPts val="600"/>
              </a:spcAft>
            </a:pPr>
            <a:r>
              <a:rPr lang="en-US" dirty="0"/>
              <a:t>Applicants should also: </a:t>
            </a:r>
          </a:p>
          <a:p>
            <a:pPr lvl="1">
              <a:spcAft>
                <a:spcPts val="600"/>
              </a:spcAft>
            </a:pPr>
            <a:r>
              <a:rPr lang="en-US" sz="2800" dirty="0"/>
              <a:t>Identify which EPA strategic goal and objective from the list is </a:t>
            </a:r>
            <a:r>
              <a:rPr lang="en-US" sz="2800" b="1" dirty="0"/>
              <a:t>most supported </a:t>
            </a:r>
            <a:r>
              <a:rPr lang="en-US" sz="2800" dirty="0"/>
              <a:t>by each project goal as identified in the ‘Project Goals, Outputs, and Outcomes’ section of the project narrative. </a:t>
            </a:r>
          </a:p>
          <a:p>
            <a:pPr lvl="2">
              <a:spcAft>
                <a:spcPts val="600"/>
              </a:spcAft>
            </a:pPr>
            <a:r>
              <a:rPr lang="en-US" sz="2800" dirty="0"/>
              <a:t>Applicants should only list one strategic goal and objective per project goal</a:t>
            </a:r>
          </a:p>
          <a:p>
            <a:pPr lvl="3">
              <a:spcAft>
                <a:spcPts val="600"/>
              </a:spcAft>
            </a:pPr>
            <a:r>
              <a:rPr lang="en-US" sz="2800" dirty="0"/>
              <a:t>If there are multiple options, applicants should choose the best fit. </a:t>
            </a:r>
          </a:p>
          <a:p>
            <a:pPr lvl="2">
              <a:spcAft>
                <a:spcPts val="600"/>
              </a:spcAft>
            </a:pPr>
            <a:r>
              <a:rPr lang="en-US" sz="2800" dirty="0"/>
              <a:t>Please note that the same strategic goal and objective may be listed for multiple project goals. </a:t>
            </a:r>
          </a:p>
        </p:txBody>
      </p:sp>
    </p:spTree>
    <p:extLst>
      <p:ext uri="{BB962C8B-B14F-4D97-AF65-F5344CB8AC3E}">
        <p14:creationId xmlns:p14="http://schemas.microsoft.com/office/powerpoint/2010/main" val="134698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714214" y="993532"/>
            <a:ext cx="11353800" cy="604166"/>
          </a:xfrm>
        </p:spPr>
        <p:txBody>
          <a:bodyPr>
            <a:noAutofit/>
          </a:bodyPr>
          <a:lstStyle/>
          <a:p>
            <a:r>
              <a:rPr lang="en-US" sz="3600" b="1" dirty="0"/>
              <a:t>SN</a:t>
            </a:r>
            <a:r>
              <a:rPr lang="en-US" sz="3600" b="1" dirty="0">
                <a:solidFill>
                  <a:srgbClr val="FF0000"/>
                </a:solidFill>
              </a:rPr>
              <a:t> </a:t>
            </a:r>
            <a:r>
              <a:rPr lang="en-US" sz="3600" b="1" dirty="0"/>
              <a:t>I-C. Environ. Results Supported by Assistance Activities </a:t>
            </a:r>
            <a:endParaRPr lang="en-US" sz="3600" dirty="0"/>
          </a:p>
        </p:txBody>
      </p:sp>
      <p:grpSp>
        <p:nvGrpSpPr>
          <p:cNvPr id="9" name="Group 8">
            <a:extLst>
              <a:ext uri="{FF2B5EF4-FFF2-40B4-BE49-F238E27FC236}">
                <a16:creationId xmlns:a16="http://schemas.microsoft.com/office/drawing/2014/main" id="{0B67947E-5B7F-4647-981E-F59B12AA4D1E}"/>
              </a:ext>
            </a:extLst>
          </p:cNvPr>
          <p:cNvGrpSpPr/>
          <p:nvPr/>
        </p:nvGrpSpPr>
        <p:grpSpPr>
          <a:xfrm>
            <a:off x="1306286" y="1723098"/>
            <a:ext cx="8431481" cy="3692052"/>
            <a:chOff x="1318161" y="1889351"/>
            <a:chExt cx="9630888" cy="4124325"/>
          </a:xfrm>
        </p:grpSpPr>
        <p:pic>
          <p:nvPicPr>
            <p:cNvPr id="7" name="Picture 6">
              <a:extLst>
                <a:ext uri="{FF2B5EF4-FFF2-40B4-BE49-F238E27FC236}">
                  <a16:creationId xmlns:a16="http://schemas.microsoft.com/office/drawing/2014/main" id="{3E4506EE-7AAD-465E-A779-BEE1AFACA510}"/>
                </a:ext>
              </a:extLst>
            </p:cNvPr>
            <p:cNvPicPr>
              <a:picLocks noChangeAspect="1"/>
            </p:cNvPicPr>
            <p:nvPr/>
          </p:nvPicPr>
          <p:blipFill>
            <a:blip r:embed="rId3"/>
            <a:stretch>
              <a:fillRect/>
            </a:stretch>
          </p:blipFill>
          <p:spPr>
            <a:xfrm>
              <a:off x="1459489" y="1889351"/>
              <a:ext cx="9439275" cy="4124325"/>
            </a:xfrm>
            <a:prstGeom prst="rect">
              <a:avLst/>
            </a:prstGeom>
          </p:spPr>
        </p:pic>
        <p:sp>
          <p:nvSpPr>
            <p:cNvPr id="8" name="Rectangle: Rounded Corners 7">
              <a:extLst>
                <a:ext uri="{FF2B5EF4-FFF2-40B4-BE49-F238E27FC236}">
                  <a16:creationId xmlns:a16="http://schemas.microsoft.com/office/drawing/2014/main" id="{D9D28C3C-DE49-4E6B-A256-324214236FFF}"/>
                </a:ext>
              </a:extLst>
            </p:cNvPr>
            <p:cNvSpPr/>
            <p:nvPr/>
          </p:nvSpPr>
          <p:spPr>
            <a:xfrm>
              <a:off x="1318161" y="5082639"/>
              <a:ext cx="9630888" cy="7818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a:extLst>
              <a:ext uri="{FF2B5EF4-FFF2-40B4-BE49-F238E27FC236}">
                <a16:creationId xmlns:a16="http://schemas.microsoft.com/office/drawing/2014/main" id="{67154BE0-8693-48B1-AB3F-AF4B725BB1AB}"/>
              </a:ext>
            </a:extLst>
          </p:cNvPr>
          <p:cNvSpPr>
            <a:spLocks noGrp="1"/>
          </p:cNvSpPr>
          <p:nvPr>
            <p:ph idx="1"/>
          </p:nvPr>
        </p:nvSpPr>
        <p:spPr>
          <a:xfrm>
            <a:off x="808614" y="5740273"/>
            <a:ext cx="11066711" cy="699886"/>
          </a:xfrm>
        </p:spPr>
        <p:txBody>
          <a:bodyPr>
            <a:noAutofit/>
          </a:bodyPr>
          <a:lstStyle/>
          <a:p>
            <a:pPr>
              <a:spcAft>
                <a:spcPts val="600"/>
              </a:spcAft>
            </a:pPr>
            <a:r>
              <a:rPr lang="en-US" sz="2600" dirty="0"/>
              <a:t>Example from the optional ‘Project Goals, Outputs, and Outcomes’ table as provided on SN Page E4 </a:t>
            </a:r>
          </a:p>
          <a:p>
            <a:pPr>
              <a:spcAft>
                <a:spcPts val="600"/>
              </a:spcAft>
            </a:pPr>
            <a:endParaRPr lang="en-US" sz="2600" dirty="0"/>
          </a:p>
        </p:txBody>
      </p:sp>
    </p:spTree>
    <p:extLst>
      <p:ext uri="{BB962C8B-B14F-4D97-AF65-F5344CB8AC3E}">
        <p14:creationId xmlns:p14="http://schemas.microsoft.com/office/powerpoint/2010/main" val="6358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SN III-B. Threshold Eligibility Criteria for Applications</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0781714" cy="4842461"/>
          </a:xfrm>
        </p:spPr>
        <p:txBody>
          <a:bodyPr>
            <a:noAutofit/>
          </a:bodyPr>
          <a:lstStyle/>
          <a:p>
            <a:pPr>
              <a:lnSpc>
                <a:spcPct val="80000"/>
              </a:lnSpc>
              <a:spcAft>
                <a:spcPts val="600"/>
              </a:spcAft>
            </a:pPr>
            <a:r>
              <a:rPr lang="en-US" dirty="0"/>
              <a:t>Proposed projects must:</a:t>
            </a:r>
          </a:p>
          <a:p>
            <a:pPr lvl="1">
              <a:lnSpc>
                <a:spcPct val="80000"/>
              </a:lnSpc>
              <a:spcAft>
                <a:spcPts val="600"/>
              </a:spcAft>
            </a:pPr>
            <a:r>
              <a:rPr lang="en-US" sz="2600" dirty="0"/>
              <a:t>Lead to a completion of activities (brought into production)</a:t>
            </a:r>
          </a:p>
          <a:p>
            <a:pPr lvl="1">
              <a:lnSpc>
                <a:spcPct val="80000"/>
              </a:lnSpc>
              <a:spcAft>
                <a:spcPts val="600"/>
              </a:spcAft>
            </a:pPr>
            <a:r>
              <a:rPr lang="en-US" sz="2600" dirty="0"/>
              <a:t>Have a project period of 3 years</a:t>
            </a:r>
          </a:p>
          <a:p>
            <a:pPr lvl="1">
              <a:lnSpc>
                <a:spcPct val="80000"/>
              </a:lnSpc>
              <a:spcAft>
                <a:spcPts val="600"/>
              </a:spcAft>
            </a:pPr>
            <a:r>
              <a:rPr lang="en-US" sz="2600" dirty="0"/>
              <a:t>Not exceed the stated funding thresholds</a:t>
            </a:r>
          </a:p>
          <a:p>
            <a:pPr lvl="1">
              <a:lnSpc>
                <a:spcPct val="80000"/>
              </a:lnSpc>
              <a:spcAft>
                <a:spcPts val="600"/>
              </a:spcAft>
            </a:pPr>
            <a:r>
              <a:rPr lang="en-US" sz="2600" dirty="0"/>
              <a:t>Not request funds for previously funded activities or deliverables</a:t>
            </a:r>
          </a:p>
          <a:p>
            <a:pPr>
              <a:lnSpc>
                <a:spcPct val="80000"/>
              </a:lnSpc>
              <a:spcAft>
                <a:spcPts val="600"/>
              </a:spcAft>
            </a:pPr>
            <a:r>
              <a:rPr lang="en-US" sz="3000" dirty="0"/>
              <a:t>Applicants:</a:t>
            </a:r>
          </a:p>
          <a:p>
            <a:pPr lvl="1">
              <a:lnSpc>
                <a:spcPct val="80000"/>
              </a:lnSpc>
              <a:spcAft>
                <a:spcPts val="600"/>
              </a:spcAft>
            </a:pPr>
            <a:r>
              <a:rPr lang="en-US" sz="2600" dirty="0"/>
              <a:t>Must substantially comply with </a:t>
            </a:r>
            <a:r>
              <a:rPr lang="en-US" sz="2600" dirty="0">
                <a:solidFill>
                  <a:schemeClr val="accent6">
                    <a:lumMod val="75000"/>
                  </a:schemeClr>
                </a:solidFill>
              </a:rPr>
              <a:t>Section IV</a:t>
            </a:r>
            <a:r>
              <a:rPr lang="en-US" sz="2600" dirty="0"/>
              <a:t>’s instructions and requirements</a:t>
            </a:r>
            <a:endParaRPr lang="en-US" sz="2600" dirty="0">
              <a:solidFill>
                <a:schemeClr val="accent6">
                  <a:lumMod val="75000"/>
                </a:schemeClr>
              </a:solidFill>
            </a:endParaRPr>
          </a:p>
          <a:p>
            <a:pPr lvl="1">
              <a:lnSpc>
                <a:spcPct val="80000"/>
              </a:lnSpc>
              <a:spcAft>
                <a:spcPts val="600"/>
              </a:spcAft>
            </a:pPr>
            <a:r>
              <a:rPr lang="en-US" sz="2600" dirty="0"/>
              <a:t>May not have more than four active Exchange Network assistance agreements with the Agency as of December 31, 2021</a:t>
            </a:r>
          </a:p>
        </p:txBody>
      </p:sp>
    </p:spTree>
    <p:extLst>
      <p:ext uri="{BB962C8B-B14F-4D97-AF65-F5344CB8AC3E}">
        <p14:creationId xmlns:p14="http://schemas.microsoft.com/office/powerpoint/2010/main" val="903285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SN III-F. Performance Partnership Grants (PPG)</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Aft>
                <a:spcPts val="600"/>
              </a:spcAft>
            </a:pPr>
            <a:r>
              <a:rPr lang="en-US" dirty="0"/>
              <a:t>States, certain interstate agencies, and tribes can choose to combine two or more environmental program grants into a single PPG</a:t>
            </a:r>
          </a:p>
          <a:p>
            <a:pPr lvl="1">
              <a:spcAft>
                <a:spcPts val="600"/>
              </a:spcAft>
            </a:pPr>
            <a:r>
              <a:rPr lang="en-US" sz="2600" i="1" dirty="0"/>
              <a:t>Note:</a:t>
            </a:r>
            <a:r>
              <a:rPr lang="en-US" sz="2600" dirty="0"/>
              <a:t> Local governments are not eligible for PPGs</a:t>
            </a:r>
          </a:p>
          <a:p>
            <a:pPr>
              <a:spcAft>
                <a:spcPts val="600"/>
              </a:spcAft>
            </a:pPr>
            <a:r>
              <a:rPr lang="en-US" dirty="0"/>
              <a:t>Territories can consolidate various environmental program grants into a single Consolidated Grant (CG)</a:t>
            </a:r>
          </a:p>
          <a:p>
            <a:pPr>
              <a:lnSpc>
                <a:spcPct val="80000"/>
              </a:lnSpc>
              <a:spcBef>
                <a:spcPts val="800"/>
              </a:spcBef>
              <a:spcAft>
                <a:spcPts val="600"/>
              </a:spcAft>
            </a:pPr>
            <a:r>
              <a:rPr lang="en-US" dirty="0"/>
              <a:t>Applicants who wish to include awarded grant funds in a PPG/CG should: </a:t>
            </a:r>
          </a:p>
          <a:p>
            <a:pPr lvl="1">
              <a:lnSpc>
                <a:spcPct val="80000"/>
              </a:lnSpc>
              <a:spcBef>
                <a:spcPts val="800"/>
              </a:spcBef>
              <a:spcAft>
                <a:spcPts val="600"/>
              </a:spcAft>
            </a:pPr>
            <a:r>
              <a:rPr lang="en-US" sz="2600" dirty="0"/>
              <a:t>Clearly state this in the cover letter </a:t>
            </a:r>
            <a:r>
              <a:rPr lang="en-US" sz="2600" u="sng" dirty="0"/>
              <a:t>and</a:t>
            </a:r>
            <a:r>
              <a:rPr lang="en-US" sz="2600" dirty="0"/>
              <a:t> the ‘Project Description’ section of the project narrative</a:t>
            </a:r>
          </a:p>
          <a:p>
            <a:pPr lvl="2">
              <a:lnSpc>
                <a:spcPct val="80000"/>
              </a:lnSpc>
              <a:spcBef>
                <a:spcPts val="800"/>
              </a:spcBef>
              <a:spcAft>
                <a:spcPts val="600"/>
              </a:spcAft>
            </a:pPr>
            <a:r>
              <a:rPr lang="en-US" sz="2600" dirty="0"/>
              <a:t>Include the PPG/CG number </a:t>
            </a:r>
          </a:p>
        </p:txBody>
      </p:sp>
    </p:spTree>
    <p:extLst>
      <p:ext uri="{BB962C8B-B14F-4D97-AF65-F5344CB8AC3E}">
        <p14:creationId xmlns:p14="http://schemas.microsoft.com/office/powerpoint/2010/main" val="290536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SN V-A. Evaluation Criteria</a:t>
            </a:r>
            <a:endParaRPr lang="en-US" sz="3600" dirty="0"/>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Aft>
                <a:spcPts val="600"/>
              </a:spcAft>
            </a:pPr>
            <a:r>
              <a:rPr lang="en-US" sz="2600" dirty="0"/>
              <a:t>All applications are evaluated and scored on the following criteria: </a:t>
            </a:r>
          </a:p>
          <a:p>
            <a:pPr lvl="1">
              <a:spcAft>
                <a:spcPts val="600"/>
              </a:spcAft>
              <a:buFont typeface="Wingdings" panose="05000000000000000000" pitchFamily="2" charset="2"/>
              <a:buChar char="Ø"/>
            </a:pPr>
            <a:r>
              <a:rPr lang="en-US" dirty="0"/>
              <a:t> </a:t>
            </a:r>
            <a:r>
              <a:rPr lang="en-US" sz="2500" b="1" dirty="0">
                <a:solidFill>
                  <a:schemeClr val="accent6">
                    <a:lumMod val="75000"/>
                  </a:schemeClr>
                </a:solidFill>
              </a:rPr>
              <a:t>Project Outputs and Outcomes Leading to Environmental Results </a:t>
            </a:r>
            <a:r>
              <a:rPr lang="en-US" i="1" dirty="0"/>
              <a:t>(10 Points)</a:t>
            </a:r>
          </a:p>
          <a:p>
            <a:pPr lvl="1">
              <a:spcAft>
                <a:spcPts val="600"/>
              </a:spcAft>
              <a:buFont typeface="Wingdings" panose="05000000000000000000" pitchFamily="2" charset="2"/>
              <a:buChar char="Ø"/>
            </a:pPr>
            <a:r>
              <a:rPr lang="en-US" sz="2600" dirty="0"/>
              <a:t> </a:t>
            </a:r>
            <a:r>
              <a:rPr lang="en-US" sz="2500" b="1" dirty="0">
                <a:solidFill>
                  <a:schemeClr val="accent6">
                    <a:lumMod val="75000"/>
                  </a:schemeClr>
                </a:solidFill>
              </a:rPr>
              <a:t>Project Feasibility and Approach </a:t>
            </a:r>
            <a:r>
              <a:rPr lang="en-US" i="1" dirty="0"/>
              <a:t>(12 Points)</a:t>
            </a:r>
            <a:endParaRPr lang="en-US" dirty="0"/>
          </a:p>
          <a:p>
            <a:pPr lvl="1">
              <a:spcAft>
                <a:spcPts val="600"/>
              </a:spcAft>
              <a:buFont typeface="Wingdings" panose="05000000000000000000" pitchFamily="2" charset="2"/>
              <a:buChar char="Ø"/>
            </a:pPr>
            <a:r>
              <a:rPr lang="en-US" sz="2600" dirty="0"/>
              <a:t> </a:t>
            </a:r>
            <a:r>
              <a:rPr lang="en-US" sz="2500" b="1" dirty="0">
                <a:solidFill>
                  <a:schemeClr val="accent6">
                    <a:lumMod val="75000"/>
                  </a:schemeClr>
                </a:solidFill>
              </a:rPr>
              <a:t>Alignment with EN Funding Areas </a:t>
            </a:r>
            <a:r>
              <a:rPr lang="en-US" i="1" dirty="0"/>
              <a:t>(48 Points)</a:t>
            </a:r>
            <a:endParaRPr lang="en-US" dirty="0"/>
          </a:p>
          <a:p>
            <a:pPr lvl="1">
              <a:spcAft>
                <a:spcPts val="600"/>
              </a:spcAft>
              <a:buFont typeface="Wingdings" panose="05000000000000000000" pitchFamily="2" charset="2"/>
              <a:buChar char="Ø"/>
            </a:pPr>
            <a:r>
              <a:rPr lang="en-US" sz="2600" dirty="0"/>
              <a:t> </a:t>
            </a:r>
            <a:r>
              <a:rPr lang="en-US" sz="2500" b="1" dirty="0">
                <a:solidFill>
                  <a:schemeClr val="accent6">
                    <a:lumMod val="75000"/>
                  </a:schemeClr>
                </a:solidFill>
              </a:rPr>
              <a:t>Budget, Resources, and Key Personnel </a:t>
            </a:r>
            <a:r>
              <a:rPr lang="en-US" i="1" dirty="0"/>
              <a:t>(18 Points)</a:t>
            </a:r>
            <a:endParaRPr lang="en-US" sz="2600" dirty="0"/>
          </a:p>
          <a:p>
            <a:pPr lvl="1">
              <a:spcAft>
                <a:spcPts val="600"/>
              </a:spcAft>
              <a:buFont typeface="Wingdings" panose="05000000000000000000" pitchFamily="2" charset="2"/>
              <a:buChar char="Ø"/>
            </a:pPr>
            <a:r>
              <a:rPr lang="en-US" sz="2600" dirty="0"/>
              <a:t> </a:t>
            </a:r>
            <a:r>
              <a:rPr lang="en-US" sz="2500" b="1" dirty="0">
                <a:solidFill>
                  <a:schemeClr val="accent6">
                    <a:lumMod val="75000"/>
                  </a:schemeClr>
                </a:solidFill>
              </a:rPr>
              <a:t>Past Performance </a:t>
            </a:r>
            <a:r>
              <a:rPr lang="en-US" i="1" dirty="0"/>
              <a:t>(12 Points)</a:t>
            </a:r>
            <a:r>
              <a:rPr lang="en-US" sz="2600" dirty="0"/>
              <a:t> </a:t>
            </a:r>
          </a:p>
          <a:p>
            <a:pPr>
              <a:spcAft>
                <a:spcPts val="600"/>
              </a:spcAft>
            </a:pPr>
            <a:r>
              <a:rPr lang="en-US" sz="2600" dirty="0"/>
              <a:t>Applicants who have never received an EN grant must explicitly state this in the ‘Past Performance’ section of the project narrative</a:t>
            </a:r>
          </a:p>
        </p:txBody>
      </p:sp>
    </p:spTree>
    <p:extLst>
      <p:ext uri="{BB962C8B-B14F-4D97-AF65-F5344CB8AC3E}">
        <p14:creationId xmlns:p14="http://schemas.microsoft.com/office/powerpoint/2010/main" val="1593565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Appendix D: Identifying Items for Reuse</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Bef>
                <a:spcPts val="1200"/>
              </a:spcBef>
            </a:pPr>
            <a:r>
              <a:rPr lang="en-US" sz="2700" dirty="0"/>
              <a:t>Applicants must explicitly identify which EN data and technology management resources developed by EN partners will be reused or repurposed</a:t>
            </a:r>
          </a:p>
          <a:p>
            <a:pPr lvl="1">
              <a:spcBef>
                <a:spcPts val="1200"/>
              </a:spcBef>
            </a:pPr>
            <a:r>
              <a:rPr lang="en-US" sz="2700" dirty="0"/>
              <a:t>Should be addressed within the ‘Commitment to Reuse’ section of their project narrative</a:t>
            </a:r>
          </a:p>
          <a:p>
            <a:pPr>
              <a:spcBef>
                <a:spcPts val="1200"/>
              </a:spcBef>
            </a:pPr>
            <a:r>
              <a:rPr lang="en-US" sz="2700" dirty="0"/>
              <a:t>Applicants must also commit to register any newly developed resources (required since 2011) and commit to register the reuse of existing resources (required since 2018)</a:t>
            </a:r>
          </a:p>
          <a:p>
            <a:pPr lvl="1">
              <a:spcBef>
                <a:spcPts val="1200"/>
              </a:spcBef>
            </a:pPr>
            <a:r>
              <a:rPr lang="en-US" sz="2700" dirty="0"/>
              <a:t>Should be addressed through two distinct commitment statements within the ‘Commitment to Reuse’ section of their project narrative</a:t>
            </a:r>
          </a:p>
        </p:txBody>
      </p:sp>
    </p:spTree>
    <p:extLst>
      <p:ext uri="{BB962C8B-B14F-4D97-AF65-F5344CB8AC3E}">
        <p14:creationId xmlns:p14="http://schemas.microsoft.com/office/powerpoint/2010/main" val="222151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9411-35D4-4A25-8B83-BF7A76E2B369}"/>
              </a:ext>
            </a:extLst>
          </p:cNvPr>
          <p:cNvSpPr>
            <a:spLocks noGrp="1"/>
          </p:cNvSpPr>
          <p:nvPr>
            <p:ph type="title"/>
          </p:nvPr>
        </p:nvSpPr>
        <p:spPr/>
        <p:txBody>
          <a:bodyPr>
            <a:normAutofit fontScale="90000"/>
          </a:bodyPr>
          <a:lstStyle/>
          <a:p>
            <a:r>
              <a:rPr lang="en-US" dirty="0"/>
              <a:t>Notes for Participants</a:t>
            </a:r>
          </a:p>
        </p:txBody>
      </p:sp>
      <p:sp>
        <p:nvSpPr>
          <p:cNvPr id="3" name="Content Placeholder 2">
            <a:extLst>
              <a:ext uri="{FF2B5EF4-FFF2-40B4-BE49-F238E27FC236}">
                <a16:creationId xmlns:a16="http://schemas.microsoft.com/office/drawing/2014/main" id="{5CC75DB3-2175-4201-AF7D-767642B7EED5}"/>
              </a:ext>
            </a:extLst>
          </p:cNvPr>
          <p:cNvSpPr>
            <a:spLocks noGrp="1"/>
          </p:cNvSpPr>
          <p:nvPr>
            <p:ph idx="1"/>
          </p:nvPr>
        </p:nvSpPr>
        <p:spPr>
          <a:xfrm>
            <a:off x="838200" y="1825625"/>
            <a:ext cx="10298373" cy="3720736"/>
          </a:xfrm>
        </p:spPr>
        <p:txBody>
          <a:bodyPr>
            <a:noAutofit/>
          </a:bodyPr>
          <a:lstStyle/>
          <a:p>
            <a:r>
              <a:rPr lang="en-US" dirty="0"/>
              <a:t>To maintain audio quality for all participants, </a:t>
            </a:r>
            <a:r>
              <a:rPr lang="en-US" b="1" dirty="0">
                <a:solidFill>
                  <a:schemeClr val="accent6">
                    <a:lumMod val="75000"/>
                  </a:schemeClr>
                </a:solidFill>
              </a:rPr>
              <a:t>please keep yourself muted during the presentation</a:t>
            </a:r>
          </a:p>
          <a:p>
            <a:pPr lvl="1"/>
            <a:r>
              <a:rPr lang="en-US" sz="2600" i="1" dirty="0"/>
              <a:t>Note:</a:t>
            </a:r>
            <a:r>
              <a:rPr lang="en-US" sz="2600" dirty="0"/>
              <a:t> the webinar hosts may mute all or specific participants if background noise is present</a:t>
            </a:r>
          </a:p>
          <a:p>
            <a:r>
              <a:rPr lang="en-US" dirty="0"/>
              <a:t>If you have a question about a particular slide or topic during the presentation portion, please type it into the TEAMS chat</a:t>
            </a:r>
          </a:p>
          <a:p>
            <a:pPr lvl="1"/>
            <a:r>
              <a:rPr lang="en-US" sz="2600" dirty="0"/>
              <a:t>These questions will be addressed in the ‘Q &amp; A’ session</a:t>
            </a:r>
          </a:p>
          <a:p>
            <a:r>
              <a:rPr lang="en-US" dirty="0"/>
              <a:t>During the ‘Q &amp; A’ session, you may unmute yourself to ask a question or use the TEAMS chat feature</a:t>
            </a:r>
          </a:p>
          <a:p>
            <a:r>
              <a:rPr lang="en-US" dirty="0"/>
              <a:t>All questions/answers will be added to our FAQs on the </a:t>
            </a:r>
            <a:r>
              <a:rPr lang="en-US" dirty="0">
                <a:hlinkClick r:id="rId3"/>
              </a:rPr>
              <a:t>EN Website</a:t>
            </a:r>
            <a:endParaRPr lang="en-US" dirty="0"/>
          </a:p>
        </p:txBody>
      </p:sp>
      <p:pic>
        <p:nvPicPr>
          <p:cNvPr id="5" name="Picture 4" descr="Image result for teams microphone icon">
            <a:extLst>
              <a:ext uri="{FF2B5EF4-FFF2-40B4-BE49-F238E27FC236}">
                <a16:creationId xmlns:a16="http://schemas.microsoft.com/office/drawing/2014/main" id="{E7E5016C-C9FA-420B-9131-EE8A749DCB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14" t="39005" r="65208" b="27310"/>
          <a:stretch/>
        </p:blipFill>
        <p:spPr bwMode="auto">
          <a:xfrm>
            <a:off x="7302516" y="846895"/>
            <a:ext cx="609849" cy="609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719FCF0-795E-4327-969C-E559CFEFF464}"/>
              </a:ext>
            </a:extLst>
          </p:cNvPr>
          <p:cNvSpPr/>
          <p:nvPr/>
        </p:nvSpPr>
        <p:spPr>
          <a:xfrm>
            <a:off x="7994174" y="950654"/>
            <a:ext cx="1157881" cy="430887"/>
          </a:xfrm>
          <a:prstGeom prst="rect">
            <a:avLst/>
          </a:prstGeom>
        </p:spPr>
        <p:txBody>
          <a:bodyPr wrap="none">
            <a:spAutoFit/>
          </a:bodyPr>
          <a:lstStyle/>
          <a:p>
            <a:r>
              <a:rPr lang="en-US" sz="2200" dirty="0"/>
              <a:t>= Muted</a:t>
            </a:r>
          </a:p>
        </p:txBody>
      </p:sp>
      <p:pic>
        <p:nvPicPr>
          <p:cNvPr id="6" name="Picture 10" descr="Image result for teams microphone icon">
            <a:extLst>
              <a:ext uri="{FF2B5EF4-FFF2-40B4-BE49-F238E27FC236}">
                <a16:creationId xmlns:a16="http://schemas.microsoft.com/office/drawing/2014/main" id="{9DDFE5C0-7CDE-432E-BF93-B39E66D1E0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33" t="28906" r="66131" b="33869"/>
          <a:stretch/>
        </p:blipFill>
        <p:spPr bwMode="auto">
          <a:xfrm>
            <a:off x="9658533" y="846895"/>
            <a:ext cx="609849" cy="609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1F0D0D-80C9-48C0-8467-EA59393740A9}"/>
              </a:ext>
            </a:extLst>
          </p:cNvPr>
          <p:cNvSpPr txBox="1"/>
          <p:nvPr/>
        </p:nvSpPr>
        <p:spPr>
          <a:xfrm>
            <a:off x="10328643" y="664645"/>
            <a:ext cx="1507901" cy="707886"/>
          </a:xfrm>
          <a:prstGeom prst="rect">
            <a:avLst/>
          </a:prstGeom>
          <a:noFill/>
        </p:spPr>
        <p:txBody>
          <a:bodyPr wrap="square" rtlCol="0">
            <a:spAutoFit/>
          </a:bodyPr>
          <a:lstStyle/>
          <a:p>
            <a:endParaRPr lang="en-US" dirty="0"/>
          </a:p>
          <a:p>
            <a:r>
              <a:rPr lang="en-US" sz="2200" dirty="0"/>
              <a:t>= Unmuted</a:t>
            </a:r>
          </a:p>
        </p:txBody>
      </p:sp>
    </p:spTree>
    <p:extLst>
      <p:ext uri="{BB962C8B-B14F-4D97-AF65-F5344CB8AC3E}">
        <p14:creationId xmlns:p14="http://schemas.microsoft.com/office/powerpoint/2010/main" val="3321678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E-Enterprise Community Inventory Platform (EECIP)</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78980" cy="4336025"/>
          </a:xfrm>
        </p:spPr>
        <p:txBody>
          <a:bodyPr>
            <a:noAutofit/>
          </a:bodyPr>
          <a:lstStyle/>
          <a:p>
            <a:pPr marL="457200" indent="-457200">
              <a:spcAft>
                <a:spcPts val="600"/>
              </a:spcAft>
            </a:pPr>
            <a:r>
              <a:rPr lang="en-US" dirty="0"/>
              <a:t>Accessible at </a:t>
            </a:r>
            <a:r>
              <a:rPr lang="en-US" dirty="0">
                <a:solidFill>
                  <a:srgbClr val="509E2F"/>
                </a:solidFill>
                <a:hlinkClick r:id="rId3"/>
              </a:rPr>
              <a:t>https://www.eecip.net</a:t>
            </a:r>
            <a:r>
              <a:rPr lang="en-US" dirty="0">
                <a:solidFill>
                  <a:srgbClr val="509E2F"/>
                </a:solidFill>
              </a:rPr>
              <a:t>  </a:t>
            </a:r>
          </a:p>
          <a:p>
            <a:pPr marL="457200" indent="-457200">
              <a:spcAft>
                <a:spcPts val="600"/>
              </a:spcAft>
            </a:pPr>
            <a:r>
              <a:rPr lang="en-US" dirty="0"/>
              <a:t>EECIP is an online community and living project inventory for employees of federal, tribal, territorial and state environmental agencies to enter information about agency projects, technical environment and the professional interests of users</a:t>
            </a:r>
          </a:p>
          <a:p>
            <a:pPr marL="457200" indent="-457200">
              <a:spcAft>
                <a:spcPts val="600"/>
              </a:spcAft>
            </a:pPr>
            <a:r>
              <a:rPr lang="en-US" dirty="0"/>
              <a:t>Users can learn from and collaborate with colleagues and experts and discover, reuse or repurpose the work of others </a:t>
            </a:r>
          </a:p>
          <a:p>
            <a:pPr marL="457200" indent="-457200">
              <a:spcAft>
                <a:spcPts val="600"/>
              </a:spcAft>
            </a:pPr>
            <a:r>
              <a:rPr lang="en-US" dirty="0"/>
              <a:t>Site search includes projects, agencies, discussion topics and staff</a:t>
            </a:r>
            <a:endParaRPr lang="en-US" sz="3400" dirty="0">
              <a:solidFill>
                <a:srgbClr val="509E2F"/>
              </a:solidFill>
            </a:endParaRPr>
          </a:p>
        </p:txBody>
      </p:sp>
    </p:spTree>
    <p:extLst>
      <p:ext uri="{BB962C8B-B14F-4D97-AF65-F5344CB8AC3E}">
        <p14:creationId xmlns:p14="http://schemas.microsoft.com/office/powerpoint/2010/main" val="121154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Shared Services Resources Catalog (SSRC)</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0944069" cy="4336025"/>
          </a:xfrm>
        </p:spPr>
        <p:txBody>
          <a:bodyPr>
            <a:noAutofit/>
          </a:bodyPr>
          <a:lstStyle/>
          <a:p>
            <a:pPr marL="457200" indent="-457200">
              <a:spcAft>
                <a:spcPts val="600"/>
              </a:spcAft>
            </a:pPr>
            <a:r>
              <a:rPr lang="en-US" dirty="0"/>
              <a:t>Accessible at </a:t>
            </a:r>
            <a:r>
              <a:rPr lang="en-US" u="sng" dirty="0">
                <a:hlinkClick r:id="rId3"/>
              </a:rPr>
              <a:t>https://sscatalog.epa.gov/sharedservicecatalog/search</a:t>
            </a:r>
            <a:endParaRPr lang="en-US" u="sng" dirty="0"/>
          </a:p>
          <a:p>
            <a:pPr marL="457200" indent="-457200">
              <a:spcAft>
                <a:spcPts val="600"/>
              </a:spcAft>
            </a:pPr>
            <a:r>
              <a:rPr lang="en-US" dirty="0"/>
              <a:t>The Shared Services Resource Catalog (SSRC) is:</a:t>
            </a:r>
          </a:p>
          <a:p>
            <a:pPr marL="914400" lvl="1" indent="-457200">
              <a:spcAft>
                <a:spcPts val="600"/>
              </a:spcAft>
            </a:pPr>
            <a:r>
              <a:rPr lang="en-US" sz="2600" dirty="0"/>
              <a:t>Part of EPA’s System of Registries</a:t>
            </a:r>
          </a:p>
          <a:p>
            <a:pPr marL="914400" lvl="1" indent="-457200">
              <a:spcAft>
                <a:spcPts val="600"/>
              </a:spcAft>
            </a:pPr>
            <a:r>
              <a:rPr lang="en-US" sz="2600" dirty="0"/>
              <a:t>A catalog of EPA, state, tribal and territory services</a:t>
            </a:r>
          </a:p>
          <a:p>
            <a:pPr marL="914400" lvl="1" indent="-457200">
              <a:spcAft>
                <a:spcPts val="600"/>
              </a:spcAft>
            </a:pPr>
            <a:r>
              <a:rPr lang="en-US" sz="2600" dirty="0"/>
              <a:t>A registry of XML schema, widgets, plug-ins, web services and many other resources all of which can be reused by others</a:t>
            </a:r>
          </a:p>
          <a:p>
            <a:pPr marL="457200" indent="-457200">
              <a:spcAft>
                <a:spcPts val="600"/>
              </a:spcAft>
            </a:pPr>
            <a:r>
              <a:rPr lang="en-US" dirty="0"/>
              <a:t>Users can search for existing data and IT assets, grouped by similar resource types, through the searchable interface</a:t>
            </a:r>
          </a:p>
          <a:p>
            <a:pPr marL="457200" indent="-457200">
              <a:spcAft>
                <a:spcPts val="600"/>
              </a:spcAft>
            </a:pPr>
            <a:r>
              <a:rPr lang="en-US" dirty="0"/>
              <a:t>SSRC does not require registration or a password</a:t>
            </a:r>
          </a:p>
          <a:p>
            <a:pPr marL="457200" indent="-457200">
              <a:lnSpc>
                <a:spcPct val="100000"/>
              </a:lnSpc>
              <a:spcBef>
                <a:spcPts val="0"/>
              </a:spcBef>
              <a:spcAft>
                <a:spcPts val="600"/>
              </a:spcAft>
            </a:pPr>
            <a:endParaRPr lang="en-US" sz="3400" dirty="0">
              <a:solidFill>
                <a:srgbClr val="509E2F"/>
              </a:solidFill>
            </a:endParaRPr>
          </a:p>
        </p:txBody>
      </p:sp>
    </p:spTree>
    <p:extLst>
      <p:ext uri="{BB962C8B-B14F-4D97-AF65-F5344CB8AC3E}">
        <p14:creationId xmlns:p14="http://schemas.microsoft.com/office/powerpoint/2010/main" val="2839805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Previous EN Projects – EN Website</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Aft>
                <a:spcPts val="600"/>
              </a:spcAft>
            </a:pPr>
            <a:r>
              <a:rPr lang="en-US" dirty="0"/>
              <a:t>Accessible at: </a:t>
            </a:r>
            <a:r>
              <a:rPr lang="en-US" u="sng" dirty="0">
                <a:hlinkClick r:id="rId3"/>
              </a:rPr>
              <a:t>https://www.epa.gov/exchangenetwork/previous-exchange-network-grant-projects</a:t>
            </a:r>
            <a:r>
              <a:rPr lang="en-US" dirty="0"/>
              <a:t> </a:t>
            </a:r>
          </a:p>
          <a:p>
            <a:pPr>
              <a:spcAft>
                <a:spcPts val="600"/>
              </a:spcAft>
            </a:pPr>
            <a:r>
              <a:rPr lang="en-US" dirty="0"/>
              <a:t>This link provides records of all prior EN grant awards, listed by fiscal year</a:t>
            </a:r>
          </a:p>
          <a:p>
            <a:pPr>
              <a:spcAft>
                <a:spcPts val="600"/>
              </a:spcAft>
            </a:pPr>
            <a:r>
              <a:rPr lang="en-US" dirty="0"/>
              <a:t>Where available, these records also include links to reusable components registered in SSRC during grant close-outs</a:t>
            </a:r>
          </a:p>
          <a:p>
            <a:pPr lvl="1">
              <a:spcBef>
                <a:spcPts val="1000"/>
              </a:spcBef>
              <a:spcAft>
                <a:spcPts val="600"/>
              </a:spcAft>
            </a:pPr>
            <a:r>
              <a:rPr lang="en-US" sz="2600" dirty="0"/>
              <a:t>Registering the development and reuse of IT components in SSRC is a Term &amp; Condition of all Exchange Network grants; see </a:t>
            </a:r>
            <a:r>
              <a:rPr lang="en-US" sz="2600" dirty="0">
                <a:solidFill>
                  <a:schemeClr val="accent6">
                    <a:lumMod val="75000"/>
                  </a:schemeClr>
                </a:solidFill>
              </a:rPr>
              <a:t>Section VI-B</a:t>
            </a:r>
          </a:p>
          <a:p>
            <a:pPr marL="457200" indent="-457200">
              <a:spcAft>
                <a:spcPts val="600"/>
              </a:spcAft>
            </a:pPr>
            <a:r>
              <a:rPr lang="en-US" dirty="0"/>
              <a:t>Click the hyperlink in the ‘Registered Components’ column to directly access the associated SSRC record</a:t>
            </a:r>
            <a:endParaRPr lang="en-US" dirty="0">
              <a:solidFill>
                <a:srgbClr val="509E2F"/>
              </a:solidFill>
            </a:endParaRPr>
          </a:p>
        </p:txBody>
      </p:sp>
    </p:spTree>
    <p:extLst>
      <p:ext uri="{BB962C8B-B14F-4D97-AF65-F5344CB8AC3E}">
        <p14:creationId xmlns:p14="http://schemas.microsoft.com/office/powerpoint/2010/main" val="1966565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Appendix D: E-Enterprise Digital Strategy (EEDS)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Bef>
                <a:spcPts val="1200"/>
              </a:spcBef>
            </a:pPr>
            <a:r>
              <a:rPr lang="en-US" dirty="0"/>
              <a:t>Evaluation criteria awards points to projects that align with the principles of the E-Enterprise Digital Strategy (EEDS) </a:t>
            </a:r>
          </a:p>
          <a:p>
            <a:pPr lvl="1">
              <a:spcBef>
                <a:spcPts val="1200"/>
              </a:spcBef>
            </a:pPr>
            <a:r>
              <a:rPr lang="en-US" sz="2600" dirty="0"/>
              <a:t>See Criterion 3F in Section V-A ‘Evaluation Criteria’</a:t>
            </a:r>
          </a:p>
          <a:p>
            <a:pPr>
              <a:spcBef>
                <a:spcPts val="1200"/>
              </a:spcBef>
            </a:pPr>
            <a:r>
              <a:rPr lang="en-US" dirty="0"/>
              <a:t>The three principles of the EEDS are the:</a:t>
            </a:r>
          </a:p>
          <a:p>
            <a:pPr lvl="1">
              <a:spcBef>
                <a:spcPts val="1200"/>
              </a:spcBef>
            </a:pPr>
            <a:r>
              <a:rPr lang="en-US" sz="2600" dirty="0"/>
              <a:t>The ‘Information Centric Approach’, including an emphasis on ‘API-First’</a:t>
            </a:r>
          </a:p>
          <a:p>
            <a:pPr lvl="1">
              <a:spcBef>
                <a:spcPts val="1200"/>
              </a:spcBef>
            </a:pPr>
            <a:r>
              <a:rPr lang="en-US" sz="2600" dirty="0"/>
              <a:t>The ‘Shared Platform Approach’</a:t>
            </a:r>
          </a:p>
          <a:p>
            <a:pPr lvl="1">
              <a:spcBef>
                <a:spcPts val="1200"/>
              </a:spcBef>
            </a:pPr>
            <a:r>
              <a:rPr lang="en-US" sz="2600" dirty="0"/>
              <a:t>The ‘Customer Centric Approach’</a:t>
            </a:r>
          </a:p>
          <a:p>
            <a:pPr>
              <a:spcBef>
                <a:spcPts val="1200"/>
              </a:spcBef>
            </a:pPr>
            <a:r>
              <a:rPr lang="en-US" dirty="0"/>
              <a:t>Applicants should </a:t>
            </a:r>
            <a:r>
              <a:rPr lang="en-US" u="sng" dirty="0"/>
              <a:t>explicitly</a:t>
            </a:r>
            <a:r>
              <a:rPr lang="en-US" dirty="0"/>
              <a:t> address how their project aligns with the principles of EEDS in the ‘Project Alignment with the E-Enterprise Digital Strategy (EEDS)’ section of their project narrative</a:t>
            </a:r>
          </a:p>
        </p:txBody>
      </p:sp>
    </p:spTree>
    <p:extLst>
      <p:ext uri="{BB962C8B-B14F-4D97-AF65-F5344CB8AC3E}">
        <p14:creationId xmlns:p14="http://schemas.microsoft.com/office/powerpoint/2010/main" val="4152436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Appendix D: E-Enterprise Digital Strategy (EEDS)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Bef>
                <a:spcPts val="1200"/>
              </a:spcBef>
            </a:pPr>
            <a:r>
              <a:rPr lang="en-US" dirty="0"/>
              <a:t>Access the EEDS full text here: </a:t>
            </a:r>
          </a:p>
          <a:p>
            <a:pPr marL="0" indent="0">
              <a:spcBef>
                <a:spcPts val="1200"/>
              </a:spcBef>
              <a:buNone/>
            </a:pPr>
            <a:r>
              <a:rPr lang="en-US" sz="2400" u="sng" dirty="0">
                <a:hlinkClick r:id="rId3"/>
              </a:rPr>
              <a:t>https://e-enterprisefortheenvironment.net/wp-content/uploads/2019/08/Interim-E-Enterprise-Digital-Strategy-V-2.0.pdf</a:t>
            </a:r>
            <a:endParaRPr lang="en-US" sz="2400" dirty="0"/>
          </a:p>
          <a:p>
            <a:pPr>
              <a:spcBef>
                <a:spcPts val="1200"/>
              </a:spcBef>
              <a:spcAft>
                <a:spcPts val="600"/>
              </a:spcAft>
            </a:pPr>
            <a:r>
              <a:rPr lang="en-US" dirty="0"/>
              <a:t>Page D2 of the SN now includes a one-page applicant guide to EEDS</a:t>
            </a:r>
          </a:p>
          <a:p>
            <a:pPr lvl="1">
              <a:spcBef>
                <a:spcPts val="1200"/>
              </a:spcBef>
              <a:spcAft>
                <a:spcPts val="600"/>
              </a:spcAft>
            </a:pPr>
            <a:r>
              <a:rPr lang="en-US" sz="2800" dirty="0"/>
              <a:t>Includes an overview of each of the three principles</a:t>
            </a:r>
          </a:p>
          <a:p>
            <a:pPr lvl="1">
              <a:spcBef>
                <a:spcPts val="1200"/>
              </a:spcBef>
              <a:spcAft>
                <a:spcPts val="600"/>
              </a:spcAft>
            </a:pPr>
            <a:r>
              <a:rPr lang="en-US" sz="2800" dirty="0"/>
              <a:t>Includes example activities </a:t>
            </a:r>
          </a:p>
        </p:txBody>
      </p:sp>
    </p:spTree>
    <p:extLst>
      <p:ext uri="{BB962C8B-B14F-4D97-AF65-F5344CB8AC3E}">
        <p14:creationId xmlns:p14="http://schemas.microsoft.com/office/powerpoint/2010/main" val="1264031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Appendix D: How to Compose a Budget </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Bef>
                <a:spcPts val="1200"/>
              </a:spcBef>
            </a:pPr>
            <a:r>
              <a:rPr lang="en-US" dirty="0"/>
              <a:t>To help applicants avoid common budget errors, the FY22 Solicitation Notice now includes a detailed guide to composing a budget</a:t>
            </a:r>
          </a:p>
          <a:p>
            <a:pPr lvl="1">
              <a:spcBef>
                <a:spcPts val="1200"/>
              </a:spcBef>
            </a:pPr>
            <a:r>
              <a:rPr lang="en-US" dirty="0"/>
              <a:t>Includes a description of the cost category</a:t>
            </a:r>
          </a:p>
          <a:p>
            <a:pPr lvl="1">
              <a:spcBef>
                <a:spcPts val="1200"/>
              </a:spcBef>
            </a:pPr>
            <a:r>
              <a:rPr lang="en-US" dirty="0"/>
              <a:t>Includes a list of what details are needed when charging costs to this category</a:t>
            </a:r>
          </a:p>
          <a:p>
            <a:pPr lvl="1">
              <a:spcBef>
                <a:spcPts val="1200"/>
              </a:spcBef>
            </a:pPr>
            <a:r>
              <a:rPr lang="en-US" dirty="0"/>
              <a:t>Includes a description of how to calculate the costs in this category</a:t>
            </a:r>
          </a:p>
          <a:p>
            <a:pPr lvl="1">
              <a:spcBef>
                <a:spcPts val="1200"/>
              </a:spcBef>
            </a:pPr>
            <a:r>
              <a:rPr lang="en-US" dirty="0"/>
              <a:t>Includes an optional table format to help correctly calculate costs and provide all necessary information</a:t>
            </a:r>
          </a:p>
        </p:txBody>
      </p:sp>
    </p:spTree>
    <p:extLst>
      <p:ext uri="{BB962C8B-B14F-4D97-AF65-F5344CB8AC3E}">
        <p14:creationId xmlns:p14="http://schemas.microsoft.com/office/powerpoint/2010/main" val="943777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BD19-F25D-4402-A494-C9055DF80E9D}"/>
              </a:ext>
            </a:extLst>
          </p:cNvPr>
          <p:cNvSpPr>
            <a:spLocks noGrp="1"/>
          </p:cNvSpPr>
          <p:nvPr>
            <p:ph type="title"/>
          </p:nvPr>
        </p:nvSpPr>
        <p:spPr/>
        <p:txBody>
          <a:bodyPr>
            <a:normAutofit fontScale="90000"/>
          </a:bodyPr>
          <a:lstStyle/>
          <a:p>
            <a:r>
              <a:rPr lang="en-US" dirty="0"/>
              <a:t>Personnel</a:t>
            </a:r>
          </a:p>
        </p:txBody>
      </p:sp>
      <p:sp>
        <p:nvSpPr>
          <p:cNvPr id="3" name="Content Placeholder 2">
            <a:extLst>
              <a:ext uri="{FF2B5EF4-FFF2-40B4-BE49-F238E27FC236}">
                <a16:creationId xmlns:a16="http://schemas.microsoft.com/office/drawing/2014/main" id="{793B6C31-1EEB-4CDF-B5DE-B0CF62ED8C40}"/>
              </a:ext>
            </a:extLst>
          </p:cNvPr>
          <p:cNvSpPr>
            <a:spLocks noGrp="1"/>
          </p:cNvSpPr>
          <p:nvPr>
            <p:ph idx="1"/>
          </p:nvPr>
        </p:nvSpPr>
        <p:spPr/>
        <p:txBody>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calculate: multiply the annual salary and the percentage of time for each staff member. Add the personnel costs for all staff to get the total personnel cost. For example:</a:t>
            </a:r>
          </a:p>
          <a:p>
            <a:endParaRPr lang="en-US" i="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21E05858-C90B-4D15-97D8-C592BF3FF4F6}"/>
              </a:ext>
            </a:extLst>
          </p:cNvPr>
          <p:cNvGraphicFramePr>
            <a:graphicFrameLocks noGrp="1"/>
          </p:cNvGraphicFramePr>
          <p:nvPr>
            <p:extLst>
              <p:ext uri="{D42A27DB-BD31-4B8C-83A1-F6EECF244321}">
                <p14:modId xmlns:p14="http://schemas.microsoft.com/office/powerpoint/2010/main" val="4282156305"/>
              </p:ext>
            </p:extLst>
          </p:nvPr>
        </p:nvGraphicFramePr>
        <p:xfrm>
          <a:off x="603249" y="2859945"/>
          <a:ext cx="10985501" cy="3028038"/>
        </p:xfrm>
        <a:graphic>
          <a:graphicData uri="http://schemas.openxmlformats.org/drawingml/2006/table">
            <a:tbl>
              <a:tblPr firstRow="1" firstCol="1" bandRow="1"/>
              <a:tblGrid>
                <a:gridCol w="3004515">
                  <a:extLst>
                    <a:ext uri="{9D8B030D-6E8A-4147-A177-3AD203B41FA5}">
                      <a16:colId xmlns:a16="http://schemas.microsoft.com/office/drawing/2014/main" val="2428380701"/>
                    </a:ext>
                  </a:extLst>
                </a:gridCol>
                <a:gridCol w="1755364">
                  <a:extLst>
                    <a:ext uri="{9D8B030D-6E8A-4147-A177-3AD203B41FA5}">
                      <a16:colId xmlns:a16="http://schemas.microsoft.com/office/drawing/2014/main" val="1626956437"/>
                    </a:ext>
                  </a:extLst>
                </a:gridCol>
                <a:gridCol w="1359966">
                  <a:extLst>
                    <a:ext uri="{9D8B030D-6E8A-4147-A177-3AD203B41FA5}">
                      <a16:colId xmlns:a16="http://schemas.microsoft.com/office/drawing/2014/main" val="4273351"/>
                    </a:ext>
                  </a:extLst>
                </a:gridCol>
                <a:gridCol w="2712376">
                  <a:extLst>
                    <a:ext uri="{9D8B030D-6E8A-4147-A177-3AD203B41FA5}">
                      <a16:colId xmlns:a16="http://schemas.microsoft.com/office/drawing/2014/main" val="2515583855"/>
                    </a:ext>
                  </a:extLst>
                </a:gridCol>
                <a:gridCol w="2153280">
                  <a:extLst>
                    <a:ext uri="{9D8B030D-6E8A-4147-A177-3AD203B41FA5}">
                      <a16:colId xmlns:a16="http://schemas.microsoft.com/office/drawing/2014/main" val="714019029"/>
                    </a:ext>
                  </a:extLst>
                </a:gridCol>
              </a:tblGrid>
              <a:tr h="1043250">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Staff Position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(Project Role)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Staff 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Annual Salary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 of Time Devoted to Project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Personnel Cost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46662045"/>
                  </a:ext>
                </a:extLst>
              </a:tr>
              <a:tr h="496197">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Project Manager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Neal XXX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$125,000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$12,500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036559"/>
                  </a:ext>
                </a:extLst>
              </a:tr>
              <a:tr h="496197">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IT Specialist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Diana XXX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$75,000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$11,250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489656"/>
                  </a:ext>
                </a:extLst>
              </a:tr>
              <a:tr h="496197">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Env. Specialist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Karen XXX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$50,000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$15,000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738434"/>
                  </a:ext>
                </a:extLst>
              </a:tr>
              <a:tr h="496197">
                <a:tc>
                  <a:txBody>
                    <a:bodyPr/>
                    <a:lstStyle/>
                    <a:p>
                      <a:pPr marL="0" marR="0">
                        <a:lnSpc>
                          <a:spcPct val="105000"/>
                        </a:lnSpc>
                        <a:spcBef>
                          <a:spcPts val="0"/>
                        </a:spcBef>
                        <a:spcAft>
                          <a:spcPts val="105"/>
                        </a:spcAft>
                      </a:pPr>
                      <a:r>
                        <a:rPr lang="en-US" sz="2000" b="1">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Personnel Costs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b="1">
                          <a:effectLst/>
                          <a:latin typeface="Garamond" panose="02020404030301010803" pitchFamily="18"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b="1">
                          <a:effectLst/>
                          <a:latin typeface="Garamond" panose="02020404030301010803" pitchFamily="18"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b="1">
                          <a:effectLst/>
                          <a:latin typeface="Garamond" panose="02020404030301010803" pitchFamily="18"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$38,750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4064573557"/>
                  </a:ext>
                </a:extLst>
              </a:tr>
            </a:tbl>
          </a:graphicData>
        </a:graphic>
      </p:graphicFrame>
    </p:spTree>
    <p:extLst>
      <p:ext uri="{BB962C8B-B14F-4D97-AF65-F5344CB8AC3E}">
        <p14:creationId xmlns:p14="http://schemas.microsoft.com/office/powerpoint/2010/main" val="74996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BAD2-042B-4BFD-9B45-E8706D193B64}"/>
              </a:ext>
            </a:extLst>
          </p:cNvPr>
          <p:cNvSpPr>
            <a:spLocks noGrp="1"/>
          </p:cNvSpPr>
          <p:nvPr>
            <p:ph type="title"/>
          </p:nvPr>
        </p:nvSpPr>
        <p:spPr/>
        <p:txBody>
          <a:bodyPr>
            <a:normAutofit fontScale="90000"/>
          </a:bodyPr>
          <a:lstStyle/>
          <a:p>
            <a:r>
              <a:rPr lang="en-US" dirty="0"/>
              <a:t>Fringe Benefits</a:t>
            </a:r>
          </a:p>
        </p:txBody>
      </p:sp>
      <p:sp>
        <p:nvSpPr>
          <p:cNvPr id="3" name="Content Placeholder 2">
            <a:extLst>
              <a:ext uri="{FF2B5EF4-FFF2-40B4-BE49-F238E27FC236}">
                <a16:creationId xmlns:a16="http://schemas.microsoft.com/office/drawing/2014/main" id="{C9A9C1A0-144E-42E2-A70E-84F42404276D}"/>
              </a:ext>
            </a:extLst>
          </p:cNvPr>
          <p:cNvSpPr>
            <a:spLocks noGrp="1"/>
          </p:cNvSpPr>
          <p:nvPr>
            <p:ph idx="1"/>
          </p:nvPr>
        </p:nvSpPr>
        <p:spPr/>
        <p:txBody>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calculate (expressed as a percentage): multiply the personnel cost by the organization’s fringe benefit rate to calculate the fringe benefit cost for each employee. Add up all fringe benefit costs for all employees to calculate the total fringe benefit cost. For 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C1B97051-CDDF-4F94-8341-6A6792D36854}"/>
              </a:ext>
            </a:extLst>
          </p:cNvPr>
          <p:cNvGraphicFramePr>
            <a:graphicFrameLocks noGrp="1"/>
          </p:cNvGraphicFramePr>
          <p:nvPr>
            <p:extLst>
              <p:ext uri="{D42A27DB-BD31-4B8C-83A1-F6EECF244321}">
                <p14:modId xmlns:p14="http://schemas.microsoft.com/office/powerpoint/2010/main" val="2563246594"/>
              </p:ext>
            </p:extLst>
          </p:nvPr>
        </p:nvGraphicFramePr>
        <p:xfrm>
          <a:off x="609600" y="2837793"/>
          <a:ext cx="10998201" cy="2933682"/>
        </p:xfrm>
        <a:graphic>
          <a:graphicData uri="http://schemas.openxmlformats.org/drawingml/2006/table">
            <a:tbl>
              <a:tblPr firstRow="1" firstCol="1" bandRow="1"/>
              <a:tblGrid>
                <a:gridCol w="2432295">
                  <a:extLst>
                    <a:ext uri="{9D8B030D-6E8A-4147-A177-3AD203B41FA5}">
                      <a16:colId xmlns:a16="http://schemas.microsoft.com/office/drawing/2014/main" val="3283768306"/>
                    </a:ext>
                  </a:extLst>
                </a:gridCol>
                <a:gridCol w="2538047">
                  <a:extLst>
                    <a:ext uri="{9D8B030D-6E8A-4147-A177-3AD203B41FA5}">
                      <a16:colId xmlns:a16="http://schemas.microsoft.com/office/drawing/2014/main" val="1701492986"/>
                    </a:ext>
                  </a:extLst>
                </a:gridCol>
                <a:gridCol w="2009286">
                  <a:extLst>
                    <a:ext uri="{9D8B030D-6E8A-4147-A177-3AD203B41FA5}">
                      <a16:colId xmlns:a16="http://schemas.microsoft.com/office/drawing/2014/main" val="609001245"/>
                    </a:ext>
                  </a:extLst>
                </a:gridCol>
                <a:gridCol w="1586278">
                  <a:extLst>
                    <a:ext uri="{9D8B030D-6E8A-4147-A177-3AD203B41FA5}">
                      <a16:colId xmlns:a16="http://schemas.microsoft.com/office/drawing/2014/main" val="2135697417"/>
                    </a:ext>
                  </a:extLst>
                </a:gridCol>
                <a:gridCol w="2432295">
                  <a:extLst>
                    <a:ext uri="{9D8B030D-6E8A-4147-A177-3AD203B41FA5}">
                      <a16:colId xmlns:a16="http://schemas.microsoft.com/office/drawing/2014/main" val="3776545999"/>
                    </a:ext>
                  </a:extLst>
                </a:gridCol>
              </a:tblGrid>
              <a:tr h="988050">
                <a:tc>
                  <a:txBody>
                    <a:bodyPr/>
                    <a:lstStyle/>
                    <a:p>
                      <a:pPr marL="0" marR="0">
                        <a:lnSpc>
                          <a:spcPct val="105000"/>
                        </a:lnSpc>
                        <a:spcBef>
                          <a:spcPts val="0"/>
                        </a:spcBef>
                        <a:spcAft>
                          <a:spcPts val="30"/>
                        </a:spcAft>
                      </a:pPr>
                      <a:r>
                        <a:rPr lang="en-US" sz="2000">
                          <a:effectLst/>
                          <a:latin typeface="Garamond" panose="02020404030301010803" pitchFamily="18" charset="0"/>
                          <a:ea typeface="Calibri" panose="020F0502020204030204" pitchFamily="34" charset="0"/>
                          <a:cs typeface="Calibri" panose="020F0502020204030204" pitchFamily="34" charset="0"/>
                        </a:rPr>
                        <a:t>Staff </a:t>
                      </a: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30"/>
                        </a:spcAft>
                      </a:pP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Staff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30"/>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Personnel Cost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30"/>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Fringe Benefit Rate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30"/>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Fringe Benefits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71463833"/>
                  </a:ext>
                </a:extLst>
              </a:tr>
              <a:tr h="486408">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Project Manager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Neal XXX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$12,500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$2,750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380488"/>
                  </a:ext>
                </a:extLst>
              </a:tr>
              <a:tr h="486408">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IT Specialist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Diana XXX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$11,250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$2,475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774059"/>
                  </a:ext>
                </a:extLst>
              </a:tr>
              <a:tr h="486408">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Env. Specialist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Karen XXX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$15,000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Calibri" panose="020F0502020204030204" pitchFamily="34" charset="0"/>
                        </a:rPr>
                        <a:t>$3,300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159896"/>
                  </a:ext>
                </a:extLst>
              </a:tr>
              <a:tr h="486408">
                <a:tc>
                  <a:txBody>
                    <a:bodyPr/>
                    <a:lstStyle/>
                    <a:p>
                      <a:pPr marL="0" marR="0">
                        <a:lnSpc>
                          <a:spcPct val="105000"/>
                        </a:lnSpc>
                        <a:spcBef>
                          <a:spcPts val="0"/>
                        </a:spcBef>
                        <a:spcAft>
                          <a:spcPts val="105"/>
                        </a:spcAft>
                      </a:pPr>
                      <a:r>
                        <a:rPr lang="en-US" sz="2000" b="1">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Fringe Costs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$8,525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496432147"/>
                  </a:ext>
                </a:extLst>
              </a:tr>
            </a:tbl>
          </a:graphicData>
        </a:graphic>
      </p:graphicFrame>
    </p:spTree>
    <p:extLst>
      <p:ext uri="{BB962C8B-B14F-4D97-AF65-F5344CB8AC3E}">
        <p14:creationId xmlns:p14="http://schemas.microsoft.com/office/powerpoint/2010/main" val="2324080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706F-A1AC-4399-810A-958CCA3A796B}"/>
              </a:ext>
            </a:extLst>
          </p:cNvPr>
          <p:cNvSpPr>
            <a:spLocks noGrp="1"/>
          </p:cNvSpPr>
          <p:nvPr>
            <p:ph type="title"/>
          </p:nvPr>
        </p:nvSpPr>
        <p:spPr/>
        <p:txBody>
          <a:bodyPr>
            <a:normAutofit fontScale="90000"/>
          </a:bodyPr>
          <a:lstStyle/>
          <a:p>
            <a:r>
              <a:rPr lang="en-US" dirty="0"/>
              <a:t>Travel</a:t>
            </a:r>
          </a:p>
        </p:txBody>
      </p:sp>
      <p:sp>
        <p:nvSpPr>
          <p:cNvPr id="3" name="Content Placeholder 2">
            <a:extLst>
              <a:ext uri="{FF2B5EF4-FFF2-40B4-BE49-F238E27FC236}">
                <a16:creationId xmlns:a16="http://schemas.microsoft.com/office/drawing/2014/main" id="{509C111A-63E2-4CEC-8D36-A85E184FBB93}"/>
              </a:ext>
            </a:extLst>
          </p:cNvPr>
          <p:cNvSpPr>
            <a:spLocks noGrp="1"/>
          </p:cNvSpPr>
          <p:nvPr>
            <p:ph idx="1"/>
          </p:nvPr>
        </p:nvSpPr>
        <p:spPr/>
        <p:txBody>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calculate: for each project trip, multiply the estimated cost of each applicable trip item by the duration and number of travelers. Add up the total costs from each trip to calculate the total travel cost. For 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7735551B-D193-4695-BAE4-C93558407882}"/>
              </a:ext>
            </a:extLst>
          </p:cNvPr>
          <p:cNvGraphicFramePr>
            <a:graphicFrameLocks noGrp="1"/>
          </p:cNvGraphicFramePr>
          <p:nvPr>
            <p:extLst>
              <p:ext uri="{D42A27DB-BD31-4B8C-83A1-F6EECF244321}">
                <p14:modId xmlns:p14="http://schemas.microsoft.com/office/powerpoint/2010/main" val="1480172731"/>
              </p:ext>
            </p:extLst>
          </p:nvPr>
        </p:nvGraphicFramePr>
        <p:xfrm>
          <a:off x="584200" y="2570644"/>
          <a:ext cx="10985501" cy="3552069"/>
        </p:xfrm>
        <a:graphic>
          <a:graphicData uri="http://schemas.openxmlformats.org/drawingml/2006/table">
            <a:tbl>
              <a:tblPr firstRow="1" firstCol="1" bandRow="1"/>
              <a:tblGrid>
                <a:gridCol w="703304">
                  <a:extLst>
                    <a:ext uri="{9D8B030D-6E8A-4147-A177-3AD203B41FA5}">
                      <a16:colId xmlns:a16="http://schemas.microsoft.com/office/drawing/2014/main" val="3358818435"/>
                    </a:ext>
                  </a:extLst>
                </a:gridCol>
                <a:gridCol w="2272661">
                  <a:extLst>
                    <a:ext uri="{9D8B030D-6E8A-4147-A177-3AD203B41FA5}">
                      <a16:colId xmlns:a16="http://schemas.microsoft.com/office/drawing/2014/main" val="954060972"/>
                    </a:ext>
                  </a:extLst>
                </a:gridCol>
                <a:gridCol w="3940832">
                  <a:extLst>
                    <a:ext uri="{9D8B030D-6E8A-4147-A177-3AD203B41FA5}">
                      <a16:colId xmlns:a16="http://schemas.microsoft.com/office/drawing/2014/main" val="938700197"/>
                    </a:ext>
                  </a:extLst>
                </a:gridCol>
                <a:gridCol w="1254323">
                  <a:extLst>
                    <a:ext uri="{9D8B030D-6E8A-4147-A177-3AD203B41FA5}">
                      <a16:colId xmlns:a16="http://schemas.microsoft.com/office/drawing/2014/main" val="456264916"/>
                    </a:ext>
                  </a:extLst>
                </a:gridCol>
                <a:gridCol w="1563545">
                  <a:extLst>
                    <a:ext uri="{9D8B030D-6E8A-4147-A177-3AD203B41FA5}">
                      <a16:colId xmlns:a16="http://schemas.microsoft.com/office/drawing/2014/main" val="2476725623"/>
                    </a:ext>
                  </a:extLst>
                </a:gridCol>
                <a:gridCol w="1250836">
                  <a:extLst>
                    <a:ext uri="{9D8B030D-6E8A-4147-A177-3AD203B41FA5}">
                      <a16:colId xmlns:a16="http://schemas.microsoft.com/office/drawing/2014/main" val="2321049630"/>
                    </a:ext>
                  </a:extLst>
                </a:gridCol>
              </a:tblGrid>
              <a:tr h="596611">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Trip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Trip Item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Estimated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Duration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 of Travelers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47836041"/>
                  </a:ext>
                </a:extLst>
              </a:tr>
              <a:tr h="293706">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Airfare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$550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$1,100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406971"/>
                  </a:ext>
                </a:extLst>
              </a:tr>
              <a:tr h="596611">
                <a:tc>
                  <a:txBody>
                    <a:bodyPr/>
                    <a:lstStyle/>
                    <a:p>
                      <a:pPr marL="0" marR="0" algn="ctr">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Per Diem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$22 meals (x3 daily) + $124 lodging = $190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3 Nights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$1,140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779877"/>
                  </a:ext>
                </a:extLst>
              </a:tr>
              <a:tr h="293706">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Rental Car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4 Days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$480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216485"/>
                  </a:ext>
                </a:extLst>
              </a:tr>
              <a:tr h="293706">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Mileage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80 miles x $0.50 per mile = $40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4 Days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$320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314478"/>
                  </a:ext>
                </a:extLst>
              </a:tr>
              <a:tr h="293706">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Trip Destination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nSpc>
                          <a:spcPct val="105000"/>
                        </a:lnSpc>
                        <a:spcBef>
                          <a:spcPts val="0"/>
                        </a:spcBef>
                        <a:spcAft>
                          <a:spcPts val="105"/>
                        </a:spcAft>
                      </a:pPr>
                      <a:r>
                        <a:rPr lang="en-US" sz="18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San Francisco, California (EPA R9)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6480727"/>
                  </a:ext>
                </a:extLst>
              </a:tr>
              <a:tr h="293706">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Purpose of Travel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nSpc>
                          <a:spcPct val="105000"/>
                        </a:lnSpc>
                        <a:spcBef>
                          <a:spcPts val="0"/>
                        </a:spcBef>
                        <a:spcAft>
                          <a:spcPts val="105"/>
                        </a:spcAft>
                      </a:pPr>
                      <a:r>
                        <a:rPr lang="en-US" sz="18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Participation in Annual Regional EN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1319093"/>
                  </a:ext>
                </a:extLst>
              </a:tr>
              <a:tr h="293706">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Trip One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nSpc>
                          <a:spcPct val="105000"/>
                        </a:lnSpc>
                        <a:spcBef>
                          <a:spcPts val="0"/>
                        </a:spcBef>
                        <a:spcAft>
                          <a:spcPts val="105"/>
                        </a:spcAft>
                      </a:pPr>
                      <a:r>
                        <a:rPr lang="en-US" sz="18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$3,040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1115495"/>
                  </a:ext>
                </a:extLst>
              </a:tr>
              <a:tr h="596611">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Travel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$3,040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261652928"/>
                  </a:ext>
                </a:extLst>
              </a:tr>
            </a:tbl>
          </a:graphicData>
        </a:graphic>
      </p:graphicFrame>
    </p:spTree>
    <p:extLst>
      <p:ext uri="{BB962C8B-B14F-4D97-AF65-F5344CB8AC3E}">
        <p14:creationId xmlns:p14="http://schemas.microsoft.com/office/powerpoint/2010/main" val="3365218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2F46-8CAF-4942-926B-CC1343A93E40}"/>
              </a:ext>
            </a:extLst>
          </p:cNvPr>
          <p:cNvSpPr>
            <a:spLocks noGrp="1"/>
          </p:cNvSpPr>
          <p:nvPr>
            <p:ph type="title"/>
          </p:nvPr>
        </p:nvSpPr>
        <p:spPr/>
        <p:txBody>
          <a:bodyPr>
            <a:normAutofit fontScale="90000"/>
          </a:bodyPr>
          <a:lstStyle/>
          <a:p>
            <a:r>
              <a:rPr lang="en-US" dirty="0"/>
              <a:t>Equipment </a:t>
            </a:r>
          </a:p>
        </p:txBody>
      </p:sp>
      <p:sp>
        <p:nvSpPr>
          <p:cNvPr id="3" name="Content Placeholder 2">
            <a:extLst>
              <a:ext uri="{FF2B5EF4-FFF2-40B4-BE49-F238E27FC236}">
                <a16:creationId xmlns:a16="http://schemas.microsoft.com/office/drawing/2014/main" id="{808F7613-9BC2-4933-8DDA-D06262FAA8CD}"/>
              </a:ext>
            </a:extLst>
          </p:cNvPr>
          <p:cNvSpPr>
            <a:spLocks noGrp="1"/>
          </p:cNvSpPr>
          <p:nvPr>
            <p:ph idx="1"/>
          </p:nvPr>
        </p:nvSpPr>
        <p:spPr/>
        <p:txBody>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calculate: identify equipment items, the estimated costs for each item (Price per unit) and the number of units you expect to purchase (quantity). Multiply each equipment item’s price per unit cost by the quantity; then add up the costs to calculate the total. For 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8C706DA4-0CE6-44D5-9105-3E2564EB9979}"/>
              </a:ext>
            </a:extLst>
          </p:cNvPr>
          <p:cNvGraphicFramePr>
            <a:graphicFrameLocks noGrp="1"/>
          </p:cNvGraphicFramePr>
          <p:nvPr>
            <p:extLst>
              <p:ext uri="{D42A27DB-BD31-4B8C-83A1-F6EECF244321}">
                <p14:modId xmlns:p14="http://schemas.microsoft.com/office/powerpoint/2010/main" val="1896649425"/>
              </p:ext>
            </p:extLst>
          </p:nvPr>
        </p:nvGraphicFramePr>
        <p:xfrm>
          <a:off x="596900" y="3155088"/>
          <a:ext cx="10998200" cy="2499477"/>
        </p:xfrm>
        <a:graphic>
          <a:graphicData uri="http://schemas.openxmlformats.org/drawingml/2006/table">
            <a:tbl>
              <a:tblPr firstRow="1" firstCol="1" bandRow="1"/>
              <a:tblGrid>
                <a:gridCol w="5446727">
                  <a:extLst>
                    <a:ext uri="{9D8B030D-6E8A-4147-A177-3AD203B41FA5}">
                      <a16:colId xmlns:a16="http://schemas.microsoft.com/office/drawing/2014/main" val="2195466017"/>
                    </a:ext>
                  </a:extLst>
                </a:gridCol>
                <a:gridCol w="1361682">
                  <a:extLst>
                    <a:ext uri="{9D8B030D-6E8A-4147-A177-3AD203B41FA5}">
                      <a16:colId xmlns:a16="http://schemas.microsoft.com/office/drawing/2014/main" val="4130568541"/>
                    </a:ext>
                  </a:extLst>
                </a:gridCol>
                <a:gridCol w="2199641">
                  <a:extLst>
                    <a:ext uri="{9D8B030D-6E8A-4147-A177-3AD203B41FA5}">
                      <a16:colId xmlns:a16="http://schemas.microsoft.com/office/drawing/2014/main" val="745277918"/>
                    </a:ext>
                  </a:extLst>
                </a:gridCol>
                <a:gridCol w="1990150">
                  <a:extLst>
                    <a:ext uri="{9D8B030D-6E8A-4147-A177-3AD203B41FA5}">
                      <a16:colId xmlns:a16="http://schemas.microsoft.com/office/drawing/2014/main" val="2076380641"/>
                    </a:ext>
                  </a:extLst>
                </a:gridCol>
              </a:tblGrid>
              <a:tr h="551449">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Item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Quantity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Price Per Unit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Estimated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2572423"/>
                  </a:ext>
                </a:extLst>
              </a:tr>
              <a:tr h="556216">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Pix4Dmapper, Perpetual License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$4,000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$4,000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753060"/>
                  </a:ext>
                </a:extLst>
              </a:tr>
              <a:tr h="907109">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SLEIS Software Upgrade and License/Support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$15,000 + $40,000 = $55,000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$55,000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275220"/>
                  </a:ext>
                </a:extLst>
              </a:tr>
              <a:tr h="484703">
                <a:tc>
                  <a:txBody>
                    <a:bodyPr/>
                    <a:lstStyle/>
                    <a:p>
                      <a:pPr marL="0" marR="0">
                        <a:lnSpc>
                          <a:spcPct val="105000"/>
                        </a:lnSpc>
                        <a:spcBef>
                          <a:spcPts val="0"/>
                        </a:spcBef>
                        <a:spcAft>
                          <a:spcPts val="105"/>
                        </a:spcAft>
                      </a:pPr>
                      <a:r>
                        <a:rPr lang="en-US" sz="1800" b="1">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Equipment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$59,000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858039945"/>
                  </a:ext>
                </a:extLst>
              </a:tr>
            </a:tbl>
          </a:graphicData>
        </a:graphic>
      </p:graphicFrame>
    </p:spTree>
    <p:extLst>
      <p:ext uri="{BB962C8B-B14F-4D97-AF65-F5344CB8AC3E}">
        <p14:creationId xmlns:p14="http://schemas.microsoft.com/office/powerpoint/2010/main" val="342524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823A-C9B1-4D6D-922D-91AA0451EBA0}"/>
              </a:ext>
            </a:extLst>
          </p:cNvPr>
          <p:cNvSpPr>
            <a:spLocks noGrp="1"/>
          </p:cNvSpPr>
          <p:nvPr>
            <p:ph type="title"/>
          </p:nvPr>
        </p:nvSpPr>
        <p:spPr>
          <a:xfrm>
            <a:off x="838200" y="1145264"/>
            <a:ext cx="10515600" cy="604166"/>
          </a:xfrm>
        </p:spPr>
        <p:txBody>
          <a:bodyPr>
            <a:noAutofit/>
          </a:bodyPr>
          <a:lstStyle/>
          <a:p>
            <a:r>
              <a:rPr lang="en-US" sz="4800" b="1" dirty="0"/>
              <a:t>Agenda</a:t>
            </a:r>
          </a:p>
        </p:txBody>
      </p:sp>
      <p:sp>
        <p:nvSpPr>
          <p:cNvPr id="3" name="Content Placeholder 2">
            <a:extLst>
              <a:ext uri="{FF2B5EF4-FFF2-40B4-BE49-F238E27FC236}">
                <a16:creationId xmlns:a16="http://schemas.microsoft.com/office/drawing/2014/main" id="{175F8FF5-EE5C-4886-A5BD-92E91FDAA3F6}"/>
              </a:ext>
            </a:extLst>
          </p:cNvPr>
          <p:cNvSpPr>
            <a:spLocks noGrp="1"/>
          </p:cNvSpPr>
          <p:nvPr>
            <p:ph idx="1"/>
          </p:nvPr>
        </p:nvSpPr>
        <p:spPr>
          <a:xfrm>
            <a:off x="838200" y="1627360"/>
            <a:ext cx="10515600" cy="4351338"/>
          </a:xfrm>
        </p:spPr>
        <p:txBody>
          <a:bodyPr>
            <a:normAutofit/>
          </a:bodyPr>
          <a:lstStyle/>
          <a:p>
            <a:pPr marL="400050" indent="-400050">
              <a:buFont typeface="+mj-lt"/>
              <a:buAutoNum type="romanUcPeriod"/>
            </a:pPr>
            <a:endParaRPr lang="en-US" sz="2000" dirty="0"/>
          </a:p>
          <a:p>
            <a:pPr marL="571500" indent="-571500">
              <a:spcAft>
                <a:spcPts val="600"/>
              </a:spcAft>
              <a:buFont typeface="+mj-lt"/>
              <a:buAutoNum type="romanUcPeriod"/>
            </a:pPr>
            <a:r>
              <a:rPr lang="en-US" sz="3200" dirty="0"/>
              <a:t>EN Program Overview</a:t>
            </a:r>
          </a:p>
          <a:p>
            <a:pPr marL="571500" indent="-571500">
              <a:spcAft>
                <a:spcPts val="600"/>
              </a:spcAft>
              <a:buFont typeface="+mj-lt"/>
              <a:buAutoNum type="romanUcPeriod"/>
            </a:pPr>
            <a:r>
              <a:rPr lang="en-US" sz="3200" dirty="0"/>
              <a:t>Notable Changes from FY2021</a:t>
            </a:r>
          </a:p>
          <a:p>
            <a:pPr marL="571500" indent="-571500">
              <a:spcAft>
                <a:spcPts val="600"/>
              </a:spcAft>
              <a:buFont typeface="+mj-lt"/>
              <a:buAutoNum type="romanUcPeriod"/>
            </a:pPr>
            <a:r>
              <a:rPr lang="en-US" sz="3200" dirty="0"/>
              <a:t>SN Guidance and Other Applicant Resources</a:t>
            </a:r>
          </a:p>
          <a:p>
            <a:pPr marL="571500" indent="-571500">
              <a:spcAft>
                <a:spcPts val="600"/>
              </a:spcAft>
              <a:buFont typeface="+mj-lt"/>
              <a:buAutoNum type="romanUcPeriod"/>
            </a:pPr>
            <a:r>
              <a:rPr lang="en-US" sz="3200" dirty="0"/>
              <a:t>TOP 8: Common Applicant Mistakes to Avoid</a:t>
            </a:r>
          </a:p>
          <a:p>
            <a:pPr marL="571500" indent="-571500">
              <a:spcAft>
                <a:spcPts val="600"/>
              </a:spcAft>
              <a:buFont typeface="+mj-lt"/>
              <a:buAutoNum type="romanUcPeriod"/>
            </a:pPr>
            <a:r>
              <a:rPr lang="en-US" sz="3200" dirty="0"/>
              <a:t> Question and Answer (Q&amp;A) Session</a:t>
            </a:r>
          </a:p>
        </p:txBody>
      </p:sp>
      <p:pic>
        <p:nvPicPr>
          <p:cNvPr id="6" name="Picture 5">
            <a:extLst>
              <a:ext uri="{FF2B5EF4-FFF2-40B4-BE49-F238E27FC236}">
                <a16:creationId xmlns:a16="http://schemas.microsoft.com/office/drawing/2014/main" id="{823D8A71-CD24-41D0-B75F-0CDCA31B676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156" y="5108570"/>
            <a:ext cx="1464733" cy="1450087"/>
          </a:xfrm>
          <a:prstGeom prst="rect">
            <a:avLst/>
          </a:prstGeom>
        </p:spPr>
      </p:pic>
    </p:spTree>
    <p:extLst>
      <p:ext uri="{BB962C8B-B14F-4D97-AF65-F5344CB8AC3E}">
        <p14:creationId xmlns:p14="http://schemas.microsoft.com/office/powerpoint/2010/main" val="1541601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7E29-11DE-4505-926A-FEC192980958}"/>
              </a:ext>
            </a:extLst>
          </p:cNvPr>
          <p:cNvSpPr>
            <a:spLocks noGrp="1"/>
          </p:cNvSpPr>
          <p:nvPr>
            <p:ph type="title"/>
          </p:nvPr>
        </p:nvSpPr>
        <p:spPr/>
        <p:txBody>
          <a:bodyPr>
            <a:normAutofit fontScale="90000"/>
          </a:bodyPr>
          <a:lstStyle/>
          <a:p>
            <a:r>
              <a:rPr lang="en-US" dirty="0"/>
              <a:t>Supplies</a:t>
            </a:r>
          </a:p>
        </p:txBody>
      </p:sp>
      <p:sp>
        <p:nvSpPr>
          <p:cNvPr id="3" name="Content Placeholder 2">
            <a:extLst>
              <a:ext uri="{FF2B5EF4-FFF2-40B4-BE49-F238E27FC236}">
                <a16:creationId xmlns:a16="http://schemas.microsoft.com/office/drawing/2014/main" id="{0E459568-1CC2-46DE-968A-8227B50DC66B}"/>
              </a:ext>
            </a:extLst>
          </p:cNvPr>
          <p:cNvSpPr>
            <a:spLocks noGrp="1"/>
          </p:cNvSpPr>
          <p:nvPr>
            <p:ph idx="1"/>
          </p:nvPr>
        </p:nvSpPr>
        <p:spPr/>
        <p:txBody>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calculate: identify supply items, quantity, and price per unit for your project. Multiply each supply item’s quantity by its price per unit to find the supply cost. Then add up all supply costs to calculate the total. For 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775003E8-9774-424F-93B6-59F728841498}"/>
              </a:ext>
            </a:extLst>
          </p:cNvPr>
          <p:cNvGraphicFramePr>
            <a:graphicFrameLocks noGrp="1"/>
          </p:cNvGraphicFramePr>
          <p:nvPr>
            <p:extLst>
              <p:ext uri="{D42A27DB-BD31-4B8C-83A1-F6EECF244321}">
                <p14:modId xmlns:p14="http://schemas.microsoft.com/office/powerpoint/2010/main" val="4133041480"/>
              </p:ext>
            </p:extLst>
          </p:nvPr>
        </p:nvGraphicFramePr>
        <p:xfrm>
          <a:off x="505324" y="2831421"/>
          <a:ext cx="11089775" cy="2697018"/>
        </p:xfrm>
        <a:graphic>
          <a:graphicData uri="http://schemas.openxmlformats.org/drawingml/2006/table">
            <a:tbl>
              <a:tblPr firstRow="1" firstCol="1" bandRow="1"/>
              <a:tblGrid>
                <a:gridCol w="2624040">
                  <a:extLst>
                    <a:ext uri="{9D8B030D-6E8A-4147-A177-3AD203B41FA5}">
                      <a16:colId xmlns:a16="http://schemas.microsoft.com/office/drawing/2014/main" val="281675100"/>
                    </a:ext>
                  </a:extLst>
                </a:gridCol>
                <a:gridCol w="2836296">
                  <a:extLst>
                    <a:ext uri="{9D8B030D-6E8A-4147-A177-3AD203B41FA5}">
                      <a16:colId xmlns:a16="http://schemas.microsoft.com/office/drawing/2014/main" val="4070480052"/>
                    </a:ext>
                  </a:extLst>
                </a:gridCol>
                <a:gridCol w="1427478">
                  <a:extLst>
                    <a:ext uri="{9D8B030D-6E8A-4147-A177-3AD203B41FA5}">
                      <a16:colId xmlns:a16="http://schemas.microsoft.com/office/drawing/2014/main" val="3573174145"/>
                    </a:ext>
                  </a:extLst>
                </a:gridCol>
                <a:gridCol w="2101565">
                  <a:extLst>
                    <a:ext uri="{9D8B030D-6E8A-4147-A177-3AD203B41FA5}">
                      <a16:colId xmlns:a16="http://schemas.microsoft.com/office/drawing/2014/main" val="1136650065"/>
                    </a:ext>
                  </a:extLst>
                </a:gridCol>
                <a:gridCol w="2100396">
                  <a:extLst>
                    <a:ext uri="{9D8B030D-6E8A-4147-A177-3AD203B41FA5}">
                      <a16:colId xmlns:a16="http://schemas.microsoft.com/office/drawing/2014/main" val="310922125"/>
                    </a:ext>
                  </a:extLst>
                </a:gridCol>
              </a:tblGrid>
              <a:tr h="345916">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Calibri" panose="020F0502020204030204" pitchFamily="34" charset="0"/>
                        </a:rPr>
                        <a:t>Supply Category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Item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Quantity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Price Per Unit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2000">
                          <a:solidFill>
                            <a:srgbClr val="000000"/>
                          </a:solidFill>
                          <a:effectLst/>
                          <a:latin typeface="Garamond" panose="02020404030301010803" pitchFamily="18" charset="0"/>
                          <a:ea typeface="Calibri" panose="020F0502020204030204" pitchFamily="34" charset="0"/>
                          <a:cs typeface="Calibri" panose="020F0502020204030204" pitchFamily="34" charset="0"/>
                        </a:rPr>
                        <a:t>Estimated Cost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04372702"/>
                  </a:ext>
                </a:extLst>
              </a:tr>
              <a:tr h="353803">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Monitoring Supplies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Pressure Transducer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721039"/>
                  </a:ext>
                </a:extLst>
              </a:tr>
              <a:tr h="394367">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Computing Device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Laptop Computer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$800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$1,600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153816"/>
                  </a:ext>
                </a:extLst>
              </a:tr>
              <a:tr h="643156">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Testing Supplies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PVC Gloves, pack of 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$250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$250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381129"/>
                  </a:ext>
                </a:extLst>
              </a:tr>
              <a:tr h="643156">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Light Refreshments at Conference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Coffee packets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400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$0.29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$116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245717"/>
                  </a:ext>
                </a:extLst>
              </a:tr>
              <a:tr h="316620">
                <a:tc>
                  <a:txBody>
                    <a:bodyPr/>
                    <a:lstStyle/>
                    <a:p>
                      <a:pPr marL="0" marR="0">
                        <a:lnSpc>
                          <a:spcPct val="105000"/>
                        </a:lnSpc>
                        <a:spcBef>
                          <a:spcPts val="0"/>
                        </a:spcBef>
                        <a:spcAft>
                          <a:spcPts val="105"/>
                        </a:spcAft>
                      </a:pPr>
                      <a:r>
                        <a:rPr lang="en-US" sz="2000" b="1">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Supply Costs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a:effectLst/>
                          <a:latin typeface="Garamond" panose="02020404030301010803"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20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$2,966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1935051163"/>
                  </a:ext>
                </a:extLst>
              </a:tr>
            </a:tbl>
          </a:graphicData>
        </a:graphic>
      </p:graphicFrame>
    </p:spTree>
    <p:extLst>
      <p:ext uri="{BB962C8B-B14F-4D97-AF65-F5344CB8AC3E}">
        <p14:creationId xmlns:p14="http://schemas.microsoft.com/office/powerpoint/2010/main" val="946875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7AC2-2161-4766-9FB6-652396E238C4}"/>
              </a:ext>
            </a:extLst>
          </p:cNvPr>
          <p:cNvSpPr>
            <a:spLocks noGrp="1"/>
          </p:cNvSpPr>
          <p:nvPr>
            <p:ph type="title"/>
          </p:nvPr>
        </p:nvSpPr>
        <p:spPr/>
        <p:txBody>
          <a:bodyPr>
            <a:normAutofit fontScale="90000"/>
          </a:bodyPr>
          <a:lstStyle/>
          <a:p>
            <a:r>
              <a:rPr lang="en-US" dirty="0"/>
              <a:t>Contractual </a:t>
            </a:r>
          </a:p>
        </p:txBody>
      </p:sp>
      <p:sp>
        <p:nvSpPr>
          <p:cNvPr id="3" name="Content Placeholder 2">
            <a:extLst>
              <a:ext uri="{FF2B5EF4-FFF2-40B4-BE49-F238E27FC236}">
                <a16:creationId xmlns:a16="http://schemas.microsoft.com/office/drawing/2014/main" id="{94175700-5E66-4C26-ABAB-44052A916980}"/>
              </a:ext>
            </a:extLst>
          </p:cNvPr>
          <p:cNvSpPr>
            <a:spLocks noGrp="1"/>
          </p:cNvSpPr>
          <p:nvPr>
            <p:ph idx="1"/>
          </p:nvPr>
        </p:nvSpPr>
        <p:spPr>
          <a:xfrm>
            <a:off x="838200" y="1990725"/>
            <a:ext cx="10515600" cy="4351338"/>
          </a:xfrm>
        </p:spPr>
        <p:txBody>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calculate contractual cost: identify all contracts that your project will require. Then, add up the contract costs you calculated to find the total. For 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6A0832BE-B55F-4ED5-AD60-14372AD3E747}"/>
              </a:ext>
            </a:extLst>
          </p:cNvPr>
          <p:cNvGraphicFramePr>
            <a:graphicFrameLocks noGrp="1"/>
          </p:cNvGraphicFramePr>
          <p:nvPr>
            <p:extLst>
              <p:ext uri="{D42A27DB-BD31-4B8C-83A1-F6EECF244321}">
                <p14:modId xmlns:p14="http://schemas.microsoft.com/office/powerpoint/2010/main" val="730904460"/>
              </p:ext>
            </p:extLst>
          </p:nvPr>
        </p:nvGraphicFramePr>
        <p:xfrm>
          <a:off x="609600" y="2997549"/>
          <a:ext cx="10985499" cy="2979660"/>
        </p:xfrm>
        <a:graphic>
          <a:graphicData uri="http://schemas.openxmlformats.org/drawingml/2006/table">
            <a:tbl>
              <a:tblPr firstRow="1" firstCol="1" bandRow="1"/>
              <a:tblGrid>
                <a:gridCol w="3064901">
                  <a:extLst>
                    <a:ext uri="{9D8B030D-6E8A-4147-A177-3AD203B41FA5}">
                      <a16:colId xmlns:a16="http://schemas.microsoft.com/office/drawing/2014/main" val="639229849"/>
                    </a:ext>
                  </a:extLst>
                </a:gridCol>
                <a:gridCol w="951177">
                  <a:extLst>
                    <a:ext uri="{9D8B030D-6E8A-4147-A177-3AD203B41FA5}">
                      <a16:colId xmlns:a16="http://schemas.microsoft.com/office/drawing/2014/main" val="3099076551"/>
                    </a:ext>
                  </a:extLst>
                </a:gridCol>
                <a:gridCol w="1162547">
                  <a:extLst>
                    <a:ext uri="{9D8B030D-6E8A-4147-A177-3AD203B41FA5}">
                      <a16:colId xmlns:a16="http://schemas.microsoft.com/office/drawing/2014/main" val="4222918438"/>
                    </a:ext>
                  </a:extLst>
                </a:gridCol>
                <a:gridCol w="2113725">
                  <a:extLst>
                    <a:ext uri="{9D8B030D-6E8A-4147-A177-3AD203B41FA5}">
                      <a16:colId xmlns:a16="http://schemas.microsoft.com/office/drawing/2014/main" val="402642651"/>
                    </a:ext>
                  </a:extLst>
                </a:gridCol>
                <a:gridCol w="1689807">
                  <a:extLst>
                    <a:ext uri="{9D8B030D-6E8A-4147-A177-3AD203B41FA5}">
                      <a16:colId xmlns:a16="http://schemas.microsoft.com/office/drawing/2014/main" val="3511667473"/>
                    </a:ext>
                  </a:extLst>
                </a:gridCol>
                <a:gridCol w="2003342">
                  <a:extLst>
                    <a:ext uri="{9D8B030D-6E8A-4147-A177-3AD203B41FA5}">
                      <a16:colId xmlns:a16="http://schemas.microsoft.com/office/drawing/2014/main" val="1019505698"/>
                    </a:ext>
                  </a:extLst>
                </a:gridCol>
              </a:tblGrid>
              <a:tr h="527174">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Item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Hours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Rate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Contract Purpose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Procurement Method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Estimated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27008922"/>
                  </a:ext>
                </a:extLst>
              </a:tr>
              <a:tr h="2133078">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Gold Systems, Inc.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450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$185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To provide multiple environ-mental media system trainings, access, outreach, and support to the consortium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Competitive proposals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$83,250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534672"/>
                  </a:ext>
                </a:extLst>
              </a:tr>
              <a:tr h="259523">
                <a:tc>
                  <a:txBody>
                    <a:bodyPr/>
                    <a:lstStyle/>
                    <a:p>
                      <a:pPr marL="0" marR="0">
                        <a:lnSpc>
                          <a:spcPct val="105000"/>
                        </a:lnSpc>
                        <a:spcBef>
                          <a:spcPts val="0"/>
                        </a:spcBef>
                        <a:spcAft>
                          <a:spcPts val="105"/>
                        </a:spcAft>
                      </a:pPr>
                      <a:r>
                        <a:rPr lang="en-US" sz="1800" b="1">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Contractual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solidFill>
                            <a:srgbClr val="2F5496"/>
                          </a:solidFill>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solidFill>
                            <a:srgbClr val="2F5496"/>
                          </a:solidFill>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solidFill>
                            <a:srgbClr val="2F5496"/>
                          </a:solidFill>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$83,250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082122039"/>
                  </a:ext>
                </a:extLst>
              </a:tr>
            </a:tbl>
          </a:graphicData>
        </a:graphic>
      </p:graphicFrame>
    </p:spTree>
    <p:extLst>
      <p:ext uri="{BB962C8B-B14F-4D97-AF65-F5344CB8AC3E}">
        <p14:creationId xmlns:p14="http://schemas.microsoft.com/office/powerpoint/2010/main" val="817222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DADA-98C9-445A-AD25-DA6FD138CFB0}"/>
              </a:ext>
            </a:extLst>
          </p:cNvPr>
          <p:cNvSpPr>
            <a:spLocks noGrp="1"/>
          </p:cNvSpPr>
          <p:nvPr>
            <p:ph type="title"/>
          </p:nvPr>
        </p:nvSpPr>
        <p:spPr/>
        <p:txBody>
          <a:bodyPr>
            <a:normAutofit fontScale="90000"/>
          </a:bodyPr>
          <a:lstStyle/>
          <a:p>
            <a:r>
              <a:rPr lang="en-US" dirty="0"/>
              <a:t>Other </a:t>
            </a:r>
          </a:p>
        </p:txBody>
      </p:sp>
      <p:sp>
        <p:nvSpPr>
          <p:cNvPr id="3" name="Content Placeholder 2">
            <a:extLst>
              <a:ext uri="{FF2B5EF4-FFF2-40B4-BE49-F238E27FC236}">
                <a16:creationId xmlns:a16="http://schemas.microsoft.com/office/drawing/2014/main" id="{55547A8F-BC93-434C-9277-773690C87437}"/>
              </a:ext>
            </a:extLst>
          </p:cNvPr>
          <p:cNvSpPr>
            <a:spLocks noGrp="1"/>
          </p:cNvSpPr>
          <p:nvPr>
            <p:ph idx="1"/>
          </p:nvPr>
        </p:nvSpPr>
        <p:spPr/>
        <p:txBody>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calculate other cost: create a table to show how the costs are categorized as other direct costs. Add them up to calculate the total other direct costs. For example:</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5" name="Table 4">
            <a:extLst>
              <a:ext uri="{FF2B5EF4-FFF2-40B4-BE49-F238E27FC236}">
                <a16:creationId xmlns:a16="http://schemas.microsoft.com/office/drawing/2014/main" id="{27D0872B-0A5E-492D-BFCA-6FDA5EC3D58F}"/>
              </a:ext>
            </a:extLst>
          </p:cNvPr>
          <p:cNvGraphicFramePr>
            <a:graphicFrameLocks noGrp="1"/>
          </p:cNvGraphicFramePr>
          <p:nvPr>
            <p:extLst>
              <p:ext uri="{D42A27DB-BD31-4B8C-83A1-F6EECF244321}">
                <p14:modId xmlns:p14="http://schemas.microsoft.com/office/powerpoint/2010/main" val="2255270774"/>
              </p:ext>
            </p:extLst>
          </p:nvPr>
        </p:nvGraphicFramePr>
        <p:xfrm>
          <a:off x="622300" y="2718608"/>
          <a:ext cx="10960100" cy="3265598"/>
        </p:xfrm>
        <a:graphic>
          <a:graphicData uri="http://schemas.openxmlformats.org/drawingml/2006/table">
            <a:tbl>
              <a:tblPr firstRow="1" firstCol="1" bandRow="1"/>
              <a:tblGrid>
                <a:gridCol w="2271291">
                  <a:extLst>
                    <a:ext uri="{9D8B030D-6E8A-4147-A177-3AD203B41FA5}">
                      <a16:colId xmlns:a16="http://schemas.microsoft.com/office/drawing/2014/main" val="1882237816"/>
                    </a:ext>
                  </a:extLst>
                </a:gridCol>
                <a:gridCol w="3415554">
                  <a:extLst>
                    <a:ext uri="{9D8B030D-6E8A-4147-A177-3AD203B41FA5}">
                      <a16:colId xmlns:a16="http://schemas.microsoft.com/office/drawing/2014/main" val="3000855584"/>
                    </a:ext>
                  </a:extLst>
                </a:gridCol>
                <a:gridCol w="1240766">
                  <a:extLst>
                    <a:ext uri="{9D8B030D-6E8A-4147-A177-3AD203B41FA5}">
                      <a16:colId xmlns:a16="http://schemas.microsoft.com/office/drawing/2014/main" val="2625282894"/>
                    </a:ext>
                  </a:extLst>
                </a:gridCol>
                <a:gridCol w="2067942">
                  <a:extLst>
                    <a:ext uri="{9D8B030D-6E8A-4147-A177-3AD203B41FA5}">
                      <a16:colId xmlns:a16="http://schemas.microsoft.com/office/drawing/2014/main" val="249117406"/>
                    </a:ext>
                  </a:extLst>
                </a:gridCol>
                <a:gridCol w="1964547">
                  <a:extLst>
                    <a:ext uri="{9D8B030D-6E8A-4147-A177-3AD203B41FA5}">
                      <a16:colId xmlns:a16="http://schemas.microsoft.com/office/drawing/2014/main" val="2266327543"/>
                    </a:ext>
                  </a:extLst>
                </a:gridCol>
              </a:tblGrid>
              <a:tr h="403462">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Item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Quantity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Price Per Item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a:solidFill>
                            <a:srgbClr val="000000"/>
                          </a:solidFill>
                          <a:effectLst/>
                          <a:latin typeface="Garamond" panose="02020404030301010803" pitchFamily="18" charset="0"/>
                          <a:ea typeface="Calibri" panose="020F0502020204030204" pitchFamily="34" charset="0"/>
                          <a:cs typeface="Calibri" panose="020F0502020204030204" pitchFamily="34" charset="0"/>
                        </a:rPr>
                        <a:t>Estimated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51378081"/>
                  </a:ext>
                </a:extLst>
              </a:tr>
              <a:tr h="819558">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Rental and Lease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Suction Dredge Equipment Rental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322378"/>
                  </a:ext>
                </a:extLst>
              </a:tr>
              <a:tr h="819558">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Participant Support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Training fee for 3 community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$750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222018"/>
                  </a:ext>
                </a:extLst>
              </a:tr>
              <a:tr h="819558">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Subaward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Subaward to ABC [EN Partner Org. Name]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464329"/>
                  </a:ext>
                </a:extLst>
              </a:tr>
              <a:tr h="403462">
                <a:tc>
                  <a:txBody>
                    <a:bodyPr/>
                    <a:lstStyle/>
                    <a:p>
                      <a:pPr marL="0" marR="0">
                        <a:lnSpc>
                          <a:spcPct val="105000"/>
                        </a:lnSpc>
                        <a:spcBef>
                          <a:spcPts val="0"/>
                        </a:spcBef>
                        <a:spcAft>
                          <a:spcPts val="105"/>
                        </a:spcAft>
                      </a:pPr>
                      <a:r>
                        <a:rPr lang="en-US" sz="1800" b="1">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Other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a:effectLst/>
                          <a:latin typeface="Garamond" panose="02020404030301010803" pitchFamily="18"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$23,250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63920689"/>
                  </a:ext>
                </a:extLst>
              </a:tr>
            </a:tbl>
          </a:graphicData>
        </a:graphic>
      </p:graphicFrame>
    </p:spTree>
    <p:extLst>
      <p:ext uri="{BB962C8B-B14F-4D97-AF65-F5344CB8AC3E}">
        <p14:creationId xmlns:p14="http://schemas.microsoft.com/office/powerpoint/2010/main" val="2576491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3DCD-ABD6-4C6F-A23D-EDEA631FAC75}"/>
              </a:ext>
            </a:extLst>
          </p:cNvPr>
          <p:cNvSpPr>
            <a:spLocks noGrp="1"/>
          </p:cNvSpPr>
          <p:nvPr>
            <p:ph type="title"/>
          </p:nvPr>
        </p:nvSpPr>
        <p:spPr>
          <a:xfrm>
            <a:off x="838200" y="992859"/>
            <a:ext cx="10515600" cy="604166"/>
          </a:xfrm>
        </p:spPr>
        <p:txBody>
          <a:bodyPr>
            <a:normAutofit fontScale="90000"/>
          </a:bodyPr>
          <a:lstStyle/>
          <a:p>
            <a:r>
              <a:rPr lang="en-US" dirty="0"/>
              <a:t>Indirect Cost and Indirect Cost Agreements</a:t>
            </a:r>
          </a:p>
        </p:txBody>
      </p:sp>
      <p:sp>
        <p:nvSpPr>
          <p:cNvPr id="3" name="Content Placeholder 2">
            <a:extLst>
              <a:ext uri="{FF2B5EF4-FFF2-40B4-BE49-F238E27FC236}">
                <a16:creationId xmlns:a16="http://schemas.microsoft.com/office/drawing/2014/main" id="{9EBEFA26-FA20-4D9D-A199-D73D67EDF7BC}"/>
              </a:ext>
            </a:extLst>
          </p:cNvPr>
          <p:cNvSpPr>
            <a:spLocks noGrp="1"/>
          </p:cNvSpPr>
          <p:nvPr>
            <p:ph idx="1"/>
          </p:nvPr>
        </p:nvSpPr>
        <p:spPr>
          <a:xfrm>
            <a:off x="838200" y="1790700"/>
            <a:ext cx="10515600" cy="5067300"/>
          </a:xfrm>
        </p:spPr>
        <p:txBody>
          <a:bodyPr>
            <a:normAutofit lnSpcReduction="10000"/>
          </a:bodyPr>
          <a:lstStyle/>
          <a:p>
            <a:pPr marL="457200" indent="-457200" algn="l">
              <a:lnSpc>
                <a:spcPct val="100000"/>
              </a:lnSpc>
              <a:spcBef>
                <a:spcPts val="0"/>
              </a:spcBef>
              <a:spcAft>
                <a:spcPts val="1200"/>
              </a:spcAft>
              <a:buFont typeface="Arial" panose="020B0604020202020204" pitchFamily="34" charset="0"/>
              <a:buChar char="•"/>
            </a:pPr>
            <a:r>
              <a:rPr lang="en-US" sz="2600" dirty="0"/>
              <a:t>Indirect cost are those costs incurred for a common or joint purpose benefitting more than one cost objective, and not readily assignable to the cost objectives specifically benefitted. </a:t>
            </a:r>
          </a:p>
          <a:p>
            <a:pPr marL="914400" lvl="1" indent="-457200">
              <a:lnSpc>
                <a:spcPct val="100000"/>
              </a:lnSpc>
              <a:spcBef>
                <a:spcPts val="0"/>
              </a:spcBef>
              <a:spcAft>
                <a:spcPts val="1200"/>
              </a:spcAft>
            </a:pPr>
            <a:r>
              <a:rPr lang="en-US" dirty="0"/>
              <a:t>Examples may include overhead expenses (e.g., rent or utilities) or general and administrative expenses (e.g., personnel department costs)</a:t>
            </a:r>
          </a:p>
          <a:p>
            <a:pPr marL="457200" indent="-457200" algn="l">
              <a:lnSpc>
                <a:spcPct val="100000"/>
              </a:lnSpc>
              <a:spcBef>
                <a:spcPts val="0"/>
              </a:spcBef>
              <a:spcAft>
                <a:spcPts val="1200"/>
              </a:spcAft>
              <a:buFont typeface="Arial" panose="020B0604020202020204" pitchFamily="34" charset="0"/>
              <a:buChar char="•"/>
            </a:pPr>
            <a:r>
              <a:rPr lang="en-US" sz="2600" dirty="0"/>
              <a:t>If you wish to include indirect costs in your proposed budget when applying for an assistance agreement, you must provide a copy of your current approved indirect cost rate agreement </a:t>
            </a:r>
          </a:p>
          <a:p>
            <a:pPr marL="914400" lvl="1" indent="-457200">
              <a:lnSpc>
                <a:spcPct val="100000"/>
              </a:lnSpc>
              <a:spcBef>
                <a:spcPts val="0"/>
              </a:spcBef>
              <a:spcAft>
                <a:spcPts val="1200"/>
              </a:spcAft>
            </a:pPr>
            <a:r>
              <a:rPr lang="en-US" dirty="0"/>
              <a:t>Your cognizant agency is responsible for negotiating your indirect cost rate and issuing the appropriate ICR Agreement. </a:t>
            </a:r>
          </a:p>
          <a:p>
            <a:pPr marL="914400" lvl="1" indent="-457200">
              <a:lnSpc>
                <a:spcPct val="100000"/>
              </a:lnSpc>
              <a:spcBef>
                <a:spcPts val="0"/>
              </a:spcBef>
              <a:spcAft>
                <a:spcPts val="1200"/>
              </a:spcAft>
            </a:pPr>
            <a:r>
              <a:rPr lang="en-US" sz="2400" dirty="0"/>
              <a:t>An applicant’s ICR rate should be valid, at a minimum, </a:t>
            </a:r>
            <a:r>
              <a:rPr lang="en-US" sz="2400" b="1" dirty="0"/>
              <a:t>through the award period</a:t>
            </a:r>
            <a:endParaRPr lang="en-US" dirty="0">
              <a:solidFill>
                <a:srgbClr val="509E2F"/>
              </a:solidFill>
            </a:endParaRPr>
          </a:p>
          <a:p>
            <a:pPr marL="285750" indent="-285750">
              <a:lnSpc>
                <a:spcPct val="107000"/>
              </a:lnSpc>
              <a:spcBef>
                <a:spcPts val="1200"/>
              </a:spcBef>
              <a:buFont typeface="Courier New" panose="02070309020205020404" pitchFamily="49" charset="0"/>
              <a:buChar char="o"/>
            </a:pPr>
            <a:endParaRPr lang="en-US" sz="3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695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3DCD-ABD6-4C6F-A23D-EDEA631FAC75}"/>
              </a:ext>
            </a:extLst>
          </p:cNvPr>
          <p:cNvSpPr>
            <a:spLocks noGrp="1"/>
          </p:cNvSpPr>
          <p:nvPr>
            <p:ph type="title"/>
          </p:nvPr>
        </p:nvSpPr>
        <p:spPr>
          <a:xfrm>
            <a:off x="838200" y="992859"/>
            <a:ext cx="10515600" cy="604166"/>
          </a:xfrm>
        </p:spPr>
        <p:txBody>
          <a:bodyPr>
            <a:normAutofit fontScale="90000"/>
          </a:bodyPr>
          <a:lstStyle/>
          <a:p>
            <a:r>
              <a:rPr lang="en-US" dirty="0"/>
              <a:t>Indirect Cost - Example </a:t>
            </a:r>
          </a:p>
        </p:txBody>
      </p:sp>
      <p:sp>
        <p:nvSpPr>
          <p:cNvPr id="3" name="Content Placeholder 2">
            <a:extLst>
              <a:ext uri="{FF2B5EF4-FFF2-40B4-BE49-F238E27FC236}">
                <a16:creationId xmlns:a16="http://schemas.microsoft.com/office/drawing/2014/main" id="{9EBEFA26-FA20-4D9D-A199-D73D67EDF7BC}"/>
              </a:ext>
            </a:extLst>
          </p:cNvPr>
          <p:cNvSpPr>
            <a:spLocks noGrp="1"/>
          </p:cNvSpPr>
          <p:nvPr>
            <p:ph idx="1"/>
          </p:nvPr>
        </p:nvSpPr>
        <p:spPr>
          <a:xfrm>
            <a:off x="838200" y="1790700"/>
            <a:ext cx="10515600" cy="5067300"/>
          </a:xfrm>
        </p:spPr>
        <p:txBody>
          <a:bodyPr>
            <a:normAutofit fontScale="85000" lnSpcReduction="20000"/>
          </a:bodyPr>
          <a:lstStyle/>
          <a:p>
            <a:pPr marL="285750" indent="-285750">
              <a:lnSpc>
                <a:spcPct val="107000"/>
              </a:lnSpc>
              <a:spcBef>
                <a:spcPts val="1200"/>
              </a:spcBef>
              <a:buFont typeface="Courier New" panose="02070309020205020404" pitchFamily="49" charset="0"/>
              <a:buChar char="o"/>
            </a:pPr>
            <a:r>
              <a:rPr lang="en-US" sz="3100" dirty="0">
                <a:effectLst/>
                <a:ea typeface="Calibri" panose="020F0502020204030204" pitchFamily="34" charset="0"/>
                <a:cs typeface="Times New Roman" panose="02020603050405020304" pitchFamily="18" charset="0"/>
              </a:rPr>
              <a:t>An applicant’s rate, according to their Negotiated Indirect Cost Rate (IDC) agreement, is 19.6% and expires on 6/30/2023, making it valid through the period of performance start date of 10/1/2022.</a:t>
            </a:r>
          </a:p>
          <a:p>
            <a:pPr marL="285750" indent="-285750">
              <a:lnSpc>
                <a:spcPct val="107000"/>
              </a:lnSpc>
              <a:spcBef>
                <a:spcPts val="1200"/>
              </a:spcBef>
              <a:buFont typeface="Courier New" panose="02070309020205020404" pitchFamily="49" charset="0"/>
              <a:buChar char="o"/>
            </a:pPr>
            <a:r>
              <a:rPr lang="en-US" sz="3100" dirty="0">
                <a:effectLst/>
                <a:ea typeface="Calibri" panose="020F0502020204030204" pitchFamily="34" charset="0"/>
                <a:cs typeface="Times New Roman" panose="02020603050405020304" pitchFamily="18" charset="0"/>
              </a:rPr>
              <a:t>Their IDC agreement states that the base amount is comprised of: total direct costs excluding capital expenditures (buildings, individual items of equipment, and alterations and renovations) and subawards.</a:t>
            </a:r>
          </a:p>
          <a:p>
            <a:pPr marL="285750" indent="-285750">
              <a:lnSpc>
                <a:spcPct val="107000"/>
              </a:lnSpc>
              <a:spcBef>
                <a:spcPts val="1200"/>
              </a:spcBef>
              <a:buFont typeface="Courier New" panose="02070309020205020404" pitchFamily="49" charset="0"/>
              <a:buChar char="o"/>
            </a:pPr>
            <a:r>
              <a:rPr lang="en-US" sz="3100" dirty="0">
                <a:effectLst/>
                <a:ea typeface="Calibri" panose="020F0502020204030204" pitchFamily="34" charset="0"/>
                <a:cs typeface="Times New Roman" panose="02020603050405020304" pitchFamily="18" charset="0"/>
              </a:rPr>
              <a:t>Their budget reads as follows: Personnel: $15,072; Fringe: $6,782; Travel: $4,500; Contractual Services: $118,035; and Other (a subaward): $20,804.</a:t>
            </a:r>
          </a:p>
          <a:p>
            <a:pPr lvl="1">
              <a:lnSpc>
                <a:spcPct val="107000"/>
              </a:lnSpc>
              <a:spcBef>
                <a:spcPts val="1200"/>
              </a:spcBef>
              <a:buFont typeface="Wingdings" panose="05000000000000000000" pitchFamily="2" charset="2"/>
              <a:buChar char=""/>
            </a:pPr>
            <a:r>
              <a:rPr lang="en-US" sz="3100" dirty="0">
                <a:effectLst/>
                <a:ea typeface="Calibri" panose="020F0502020204030204" pitchFamily="34" charset="0"/>
                <a:cs typeface="Times New Roman" panose="02020603050405020304" pitchFamily="18" charset="0"/>
              </a:rPr>
              <a:t>Their total direct cost amount is $165,193; there are no capital expenditures, but there is a subaward which cannot be included in the base. </a:t>
            </a:r>
          </a:p>
          <a:p>
            <a:pPr lvl="2">
              <a:lnSpc>
                <a:spcPct val="107000"/>
              </a:lnSpc>
              <a:spcBef>
                <a:spcPts val="1200"/>
              </a:spcBef>
              <a:buFont typeface="Symbol" panose="05050102010706020507" pitchFamily="18" charset="2"/>
              <a:buChar char=""/>
            </a:pPr>
            <a:r>
              <a:rPr lang="en-US" sz="3100" dirty="0">
                <a:effectLst/>
                <a:ea typeface="Calibri" panose="020F0502020204030204" pitchFamily="34" charset="0"/>
                <a:cs typeface="Times New Roman" panose="02020603050405020304" pitchFamily="18" charset="0"/>
              </a:rPr>
              <a:t>Therefore, the base amount is $144,389 ($165,193 - $20,804).</a:t>
            </a:r>
          </a:p>
        </p:txBody>
      </p:sp>
    </p:spTree>
    <p:extLst>
      <p:ext uri="{BB962C8B-B14F-4D97-AF65-F5344CB8AC3E}">
        <p14:creationId xmlns:p14="http://schemas.microsoft.com/office/powerpoint/2010/main" val="1124243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3DCD-ABD6-4C6F-A23D-EDEA631FAC75}"/>
              </a:ext>
            </a:extLst>
          </p:cNvPr>
          <p:cNvSpPr>
            <a:spLocks noGrp="1"/>
          </p:cNvSpPr>
          <p:nvPr>
            <p:ph type="title"/>
          </p:nvPr>
        </p:nvSpPr>
        <p:spPr>
          <a:xfrm>
            <a:off x="838200" y="992859"/>
            <a:ext cx="10515600" cy="604166"/>
          </a:xfrm>
        </p:spPr>
        <p:txBody>
          <a:bodyPr>
            <a:normAutofit fontScale="90000"/>
          </a:bodyPr>
          <a:lstStyle/>
          <a:p>
            <a:r>
              <a:rPr lang="en-US" dirty="0"/>
              <a:t>Indirect Cost – Example (Cont.) </a:t>
            </a:r>
          </a:p>
        </p:txBody>
      </p:sp>
      <p:sp>
        <p:nvSpPr>
          <p:cNvPr id="3" name="Content Placeholder 2">
            <a:extLst>
              <a:ext uri="{FF2B5EF4-FFF2-40B4-BE49-F238E27FC236}">
                <a16:creationId xmlns:a16="http://schemas.microsoft.com/office/drawing/2014/main" id="{9EBEFA26-FA20-4D9D-A199-D73D67EDF7BC}"/>
              </a:ext>
            </a:extLst>
          </p:cNvPr>
          <p:cNvSpPr>
            <a:spLocks noGrp="1"/>
          </p:cNvSpPr>
          <p:nvPr>
            <p:ph idx="1"/>
          </p:nvPr>
        </p:nvSpPr>
        <p:spPr>
          <a:xfrm>
            <a:off x="838200" y="1782562"/>
            <a:ext cx="10515600" cy="4351338"/>
          </a:xfrm>
        </p:spPr>
        <p:txBody>
          <a:bodyPr/>
          <a:lstStyle/>
          <a:p>
            <a:pPr marL="285750" indent="-285750">
              <a:lnSpc>
                <a:spcPct val="107000"/>
              </a:lnSpc>
              <a:spcBef>
                <a:spcPts val="0"/>
              </a:spcBef>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To calculate their indirect costs, the applicant multiplies the rate by the base amount:</a:t>
            </a:r>
          </a:p>
          <a:p>
            <a:pPr lvl="1">
              <a:lnSpc>
                <a:spcPct val="107000"/>
              </a:lnSpc>
              <a:spcBef>
                <a:spcPts val="0"/>
              </a:spcBef>
              <a:buFont typeface="Wingdings" panose="05000000000000000000" pitchFamily="2" charset="2"/>
              <a:buChar char=""/>
            </a:pPr>
            <a:r>
              <a:rPr lang="en-US" sz="2800" dirty="0">
                <a:effectLst/>
                <a:ea typeface="Calibri" panose="020F0502020204030204" pitchFamily="34" charset="0"/>
                <a:cs typeface="Times New Roman" panose="02020603050405020304" pitchFamily="18" charset="0"/>
              </a:rPr>
              <a:t>19.6% can be expressed as a decimal by dividing it by 100: 19.6/100 = 0.196</a:t>
            </a:r>
          </a:p>
          <a:p>
            <a:pPr lvl="1">
              <a:lnSpc>
                <a:spcPct val="107000"/>
              </a:lnSpc>
              <a:spcBef>
                <a:spcPts val="0"/>
              </a:spcBef>
              <a:buFont typeface="Wingdings" panose="05000000000000000000" pitchFamily="2" charset="2"/>
              <a:buChar char=""/>
            </a:pPr>
            <a:r>
              <a:rPr lang="en-US" sz="2800" dirty="0">
                <a:effectLst/>
                <a:ea typeface="Calibri" panose="020F0502020204030204" pitchFamily="34" charset="0"/>
                <a:cs typeface="Times New Roman" panose="02020603050405020304" pitchFamily="18" charset="0"/>
              </a:rPr>
              <a:t>0.196 (rate) x 144389 (base amount) = $28,300.244</a:t>
            </a:r>
          </a:p>
          <a:p>
            <a:pPr lvl="1">
              <a:lnSpc>
                <a:spcPct val="107000"/>
              </a:lnSpc>
              <a:spcBef>
                <a:spcPts val="0"/>
              </a:spcBef>
              <a:buFont typeface="Wingdings" panose="05000000000000000000" pitchFamily="2" charset="2"/>
              <a:buChar char=""/>
            </a:pPr>
            <a:r>
              <a:rPr lang="en-US" sz="2800" dirty="0">
                <a:effectLst/>
                <a:ea typeface="Calibri" panose="020F0502020204030204" pitchFamily="34" charset="0"/>
                <a:cs typeface="Times New Roman" panose="02020603050405020304" pitchFamily="18" charset="0"/>
              </a:rPr>
              <a:t>The applicant rounds this to the nearest whole dollar amount: $28,300. </a:t>
            </a:r>
          </a:p>
          <a:p>
            <a:endParaRPr lang="en-US" dirty="0"/>
          </a:p>
        </p:txBody>
      </p:sp>
      <p:graphicFrame>
        <p:nvGraphicFramePr>
          <p:cNvPr id="5" name="Table 4">
            <a:extLst>
              <a:ext uri="{FF2B5EF4-FFF2-40B4-BE49-F238E27FC236}">
                <a16:creationId xmlns:a16="http://schemas.microsoft.com/office/drawing/2014/main" id="{08CF6FDB-7AC5-4253-86F7-72184710C7B2}"/>
              </a:ext>
            </a:extLst>
          </p:cNvPr>
          <p:cNvGraphicFramePr>
            <a:graphicFrameLocks noGrp="1"/>
          </p:cNvGraphicFramePr>
          <p:nvPr>
            <p:extLst>
              <p:ext uri="{D42A27DB-BD31-4B8C-83A1-F6EECF244321}">
                <p14:modId xmlns:p14="http://schemas.microsoft.com/office/powerpoint/2010/main" val="608790484"/>
              </p:ext>
            </p:extLst>
          </p:nvPr>
        </p:nvGraphicFramePr>
        <p:xfrm>
          <a:off x="1082842" y="5295863"/>
          <a:ext cx="10270958" cy="1138555"/>
        </p:xfrm>
        <a:graphic>
          <a:graphicData uri="http://schemas.openxmlformats.org/drawingml/2006/table">
            <a:tbl>
              <a:tblPr firstRow="1" firstCol="1" bandRow="1"/>
              <a:tblGrid>
                <a:gridCol w="2422397">
                  <a:extLst>
                    <a:ext uri="{9D8B030D-6E8A-4147-A177-3AD203B41FA5}">
                      <a16:colId xmlns:a16="http://schemas.microsoft.com/office/drawing/2014/main" val="3217424312"/>
                    </a:ext>
                  </a:extLst>
                </a:gridCol>
                <a:gridCol w="1207967">
                  <a:extLst>
                    <a:ext uri="{9D8B030D-6E8A-4147-A177-3AD203B41FA5}">
                      <a16:colId xmlns:a16="http://schemas.microsoft.com/office/drawing/2014/main" val="3469162772"/>
                    </a:ext>
                  </a:extLst>
                </a:gridCol>
                <a:gridCol w="2861656">
                  <a:extLst>
                    <a:ext uri="{9D8B030D-6E8A-4147-A177-3AD203B41FA5}">
                      <a16:colId xmlns:a16="http://schemas.microsoft.com/office/drawing/2014/main" val="3249205873"/>
                    </a:ext>
                  </a:extLst>
                </a:gridCol>
                <a:gridCol w="1948681">
                  <a:extLst>
                    <a:ext uri="{9D8B030D-6E8A-4147-A177-3AD203B41FA5}">
                      <a16:colId xmlns:a16="http://schemas.microsoft.com/office/drawing/2014/main" val="2669130414"/>
                    </a:ext>
                  </a:extLst>
                </a:gridCol>
                <a:gridCol w="1830257">
                  <a:extLst>
                    <a:ext uri="{9D8B030D-6E8A-4147-A177-3AD203B41FA5}">
                      <a16:colId xmlns:a16="http://schemas.microsoft.com/office/drawing/2014/main" val="1084053780"/>
                    </a:ext>
                  </a:extLst>
                </a:gridCol>
              </a:tblGrid>
              <a:tr h="238148">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Effective Period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IDC Rate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Description of Base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Base Amount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5000"/>
                        </a:lnSpc>
                        <a:spcBef>
                          <a:spcPts val="0"/>
                        </a:spcBef>
                        <a:spcAft>
                          <a:spcPts val="105"/>
                        </a:spcAft>
                      </a:pPr>
                      <a:r>
                        <a:rPr lang="en-US" sz="18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54883512"/>
                  </a:ext>
                </a:extLst>
              </a:tr>
              <a:tr h="332412">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07/01/2022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06/03/2023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19.6%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Total direct costs excluding capital expenditures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$144,389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$28,300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600535"/>
                  </a:ext>
                </a:extLst>
              </a:tr>
              <a:tr h="204904">
                <a:tc>
                  <a:txBody>
                    <a:bodyPr/>
                    <a:lstStyle/>
                    <a:p>
                      <a:pPr marL="0" marR="0">
                        <a:lnSpc>
                          <a:spcPct val="105000"/>
                        </a:lnSpc>
                        <a:spcBef>
                          <a:spcPts val="0"/>
                        </a:spcBef>
                        <a:spcAft>
                          <a:spcPts val="105"/>
                        </a:spcAft>
                      </a:pPr>
                      <a:r>
                        <a:rPr lang="en-US" sz="18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Total Indirect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dirty="0">
                          <a:solidFill>
                            <a:srgbClr val="2F5496"/>
                          </a:solidFill>
                          <a:effectLst/>
                          <a:latin typeface="Garamond" panose="02020404030301010803" pitchFamily="18"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dirty="0">
                          <a:effectLst/>
                          <a:latin typeface="Garamond" panose="02020404030301010803" pitchFamily="18"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dirty="0">
                          <a:effectLst/>
                          <a:latin typeface="Garamond" panose="02020404030301010803" pitchFamily="18"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05000"/>
                        </a:lnSpc>
                        <a:spcBef>
                          <a:spcPts val="0"/>
                        </a:spcBef>
                        <a:spcAft>
                          <a:spcPts val="105"/>
                        </a:spcAft>
                      </a:pPr>
                      <a:r>
                        <a:rPr lang="en-US" sz="1800" b="1"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$28,300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413964056"/>
                  </a:ext>
                </a:extLst>
              </a:tr>
            </a:tbl>
          </a:graphicData>
        </a:graphic>
      </p:graphicFrame>
    </p:spTree>
    <p:extLst>
      <p:ext uri="{BB962C8B-B14F-4D97-AF65-F5344CB8AC3E}">
        <p14:creationId xmlns:p14="http://schemas.microsoft.com/office/powerpoint/2010/main" val="729279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4000" b="1" dirty="0"/>
              <a:t>Indirect Cost Rate Agreement</a:t>
            </a:r>
          </a:p>
        </p:txBody>
      </p:sp>
      <p:pic>
        <p:nvPicPr>
          <p:cNvPr id="4" name="Picture 3" descr="This is an image of a Negotiated Indirect Cost Rate agreement, showing that it is a fixed carryforward agreement at a rate of 10.68 (for the example program of the Land and Water Conservation Fund).  It also notes that the Base is the total direct salaries and wages, including fringe benefit. ">
            <a:extLst>
              <a:ext uri="{FF2B5EF4-FFF2-40B4-BE49-F238E27FC236}">
                <a16:creationId xmlns:a16="http://schemas.microsoft.com/office/drawing/2014/main" id="{7E1AEA3F-BA1C-482F-A4A7-1E66ECBF4894}"/>
              </a:ext>
            </a:extLst>
          </p:cNvPr>
          <p:cNvPicPr>
            <a:picLocks noChangeAspect="1"/>
          </p:cNvPicPr>
          <p:nvPr/>
        </p:nvPicPr>
        <p:blipFill>
          <a:blip r:embed="rId3"/>
          <a:stretch>
            <a:fillRect/>
          </a:stretch>
        </p:blipFill>
        <p:spPr>
          <a:xfrm>
            <a:off x="1414315" y="2086084"/>
            <a:ext cx="9363369" cy="3932915"/>
          </a:xfrm>
          <a:prstGeom prst="rect">
            <a:avLst/>
          </a:prstGeom>
        </p:spPr>
      </p:pic>
    </p:spTree>
    <p:extLst>
      <p:ext uri="{BB962C8B-B14F-4D97-AF65-F5344CB8AC3E}">
        <p14:creationId xmlns:p14="http://schemas.microsoft.com/office/powerpoint/2010/main" val="3813656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Optional, Fillable Templates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Aft>
                <a:spcPts val="600"/>
              </a:spcAft>
            </a:pPr>
            <a:r>
              <a:rPr lang="en-US" dirty="0"/>
              <a:t>In FY22, optional, fillable templates are available to applicants for:  </a:t>
            </a:r>
          </a:p>
          <a:p>
            <a:pPr lvl="1">
              <a:spcAft>
                <a:spcPts val="600"/>
              </a:spcAft>
            </a:pPr>
            <a:r>
              <a:rPr lang="en-US" sz="2600" dirty="0"/>
              <a:t>the Cover Letter</a:t>
            </a:r>
          </a:p>
          <a:p>
            <a:pPr lvl="1">
              <a:spcAft>
                <a:spcPts val="600"/>
              </a:spcAft>
            </a:pPr>
            <a:r>
              <a:rPr lang="en-US" sz="2600" dirty="0"/>
              <a:t>the Project Narrative</a:t>
            </a:r>
          </a:p>
          <a:p>
            <a:pPr lvl="1">
              <a:spcAft>
                <a:spcPts val="600"/>
              </a:spcAft>
            </a:pPr>
            <a:r>
              <a:rPr lang="en-US" sz="2600" dirty="0"/>
              <a:t>the Budget Narrative Attachment Form</a:t>
            </a:r>
          </a:p>
          <a:p>
            <a:pPr>
              <a:spcAft>
                <a:spcPts val="600"/>
              </a:spcAft>
            </a:pPr>
            <a:r>
              <a:rPr lang="en-US" dirty="0"/>
              <a:t>Available as Word documents for ease of applicant access and editing</a:t>
            </a:r>
          </a:p>
          <a:p>
            <a:pPr>
              <a:spcAft>
                <a:spcPts val="600"/>
              </a:spcAft>
            </a:pPr>
            <a:r>
              <a:rPr lang="en-US" dirty="0"/>
              <a:t>The use of these templates is not required, nor do they guarantee a high application score and/or funding</a:t>
            </a:r>
          </a:p>
          <a:p>
            <a:pPr lvl="1">
              <a:spcAft>
                <a:spcPts val="600"/>
              </a:spcAft>
            </a:pPr>
            <a:r>
              <a:rPr lang="en-US" sz="2600" dirty="0"/>
              <a:t>These tools have been provided to applicants to help ensure all required information is appropriately captured in these required attachments</a:t>
            </a:r>
          </a:p>
          <a:p>
            <a:pPr>
              <a:spcAft>
                <a:spcPts val="600"/>
              </a:spcAft>
            </a:pPr>
            <a:endParaRPr lang="en-US" dirty="0"/>
          </a:p>
        </p:txBody>
      </p:sp>
    </p:spTree>
    <p:extLst>
      <p:ext uri="{BB962C8B-B14F-4D97-AF65-F5344CB8AC3E}">
        <p14:creationId xmlns:p14="http://schemas.microsoft.com/office/powerpoint/2010/main" val="3734309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Optional, Fillable Templates (Continued)</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336025"/>
          </a:xfrm>
        </p:spPr>
        <p:txBody>
          <a:bodyPr>
            <a:noAutofit/>
          </a:bodyPr>
          <a:lstStyle/>
          <a:p>
            <a:pPr>
              <a:spcAft>
                <a:spcPts val="600"/>
              </a:spcAft>
            </a:pPr>
            <a:r>
              <a:rPr lang="en-US" dirty="0"/>
              <a:t>Available at: </a:t>
            </a:r>
            <a:r>
              <a:rPr lang="en-US" dirty="0">
                <a:hlinkClick r:id="rId3"/>
              </a:rPr>
              <a:t>https://www.epa.gov/exchangenetwork/exchange-network-grant-program#Resources</a:t>
            </a:r>
            <a:r>
              <a:rPr lang="en-US" dirty="0"/>
              <a:t> </a:t>
            </a:r>
          </a:p>
          <a:p>
            <a:pPr>
              <a:spcAft>
                <a:spcPts val="600"/>
              </a:spcAft>
            </a:pPr>
            <a:r>
              <a:rPr lang="en-US" dirty="0"/>
              <a:t>Applicants using the optional templates should feel free to expand and edit the suggested text as needed/desired</a:t>
            </a:r>
          </a:p>
          <a:p>
            <a:pPr>
              <a:spcAft>
                <a:spcPts val="600"/>
              </a:spcAft>
            </a:pPr>
            <a:r>
              <a:rPr lang="en-US" dirty="0"/>
              <a:t>Blue text enclosed in brackets signifies text to expand/edit </a:t>
            </a:r>
            <a:endParaRPr lang="en-US" sz="2600" dirty="0">
              <a:solidFill>
                <a:schemeClr val="accent5">
                  <a:lumMod val="75000"/>
                </a:schemeClr>
              </a:solidFill>
            </a:endParaRPr>
          </a:p>
          <a:p>
            <a:pPr lvl="1">
              <a:spcAft>
                <a:spcPts val="600"/>
              </a:spcAft>
            </a:pPr>
            <a:r>
              <a:rPr lang="en-US" sz="2600" dirty="0"/>
              <a:t>Change all text to black and remove brackets before submitting</a:t>
            </a:r>
          </a:p>
          <a:p>
            <a:pPr lvl="1">
              <a:spcAft>
                <a:spcPts val="600"/>
              </a:spcAft>
            </a:pPr>
            <a:r>
              <a:rPr lang="en-US" sz="2600" dirty="0"/>
              <a:t>Remove any sections of blue bracketed text that are not applicable to you</a:t>
            </a:r>
          </a:p>
          <a:p>
            <a:pPr>
              <a:spcAft>
                <a:spcPts val="600"/>
              </a:spcAft>
            </a:pPr>
            <a:r>
              <a:rPr lang="en-US" dirty="0"/>
              <a:t>Delete all template notes (1</a:t>
            </a:r>
            <a:r>
              <a:rPr lang="en-US" baseline="30000" dirty="0"/>
              <a:t>st</a:t>
            </a:r>
            <a:r>
              <a:rPr lang="en-US" dirty="0"/>
              <a:t> page of each template doc) and all footnotes before submitting</a:t>
            </a:r>
            <a:endParaRPr lang="en-US" sz="2600" dirty="0"/>
          </a:p>
          <a:p>
            <a:pPr>
              <a:spcAft>
                <a:spcPts val="600"/>
              </a:spcAft>
            </a:pPr>
            <a:endParaRPr lang="en-US" dirty="0"/>
          </a:p>
        </p:txBody>
      </p:sp>
    </p:spTree>
    <p:extLst>
      <p:ext uri="{BB962C8B-B14F-4D97-AF65-F5344CB8AC3E}">
        <p14:creationId xmlns:p14="http://schemas.microsoft.com/office/powerpoint/2010/main" val="2135543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Optional, Fillable Templates (Example)</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19020" cy="4680107"/>
          </a:xfrm>
        </p:spPr>
        <p:txBody>
          <a:bodyPr>
            <a:noAutofit/>
          </a:bodyPr>
          <a:lstStyle/>
          <a:p>
            <a:pPr marL="0" marR="0" indent="0" algn="just">
              <a:spcBef>
                <a:spcPts val="0"/>
              </a:spcBef>
              <a:spcAft>
                <a:spcPts val="1200"/>
              </a:spcAft>
              <a:buNone/>
            </a:pPr>
            <a:r>
              <a:rPr lang="en-US" sz="2400" dirty="0">
                <a:latin typeface="Calibri" panose="020F0502020204030204" pitchFamily="34" charset="0"/>
                <a:ea typeface="Calibri" panose="020F0502020204030204" pitchFamily="34" charset="0"/>
                <a:cs typeface="Calibri" panose="020F0502020204030204" pitchFamily="34" charset="0"/>
              </a:rPr>
              <a:t>The </a:t>
            </a:r>
            <a:r>
              <a:rPr lang="en-US" sz="2400" dirty="0">
                <a:solidFill>
                  <a:srgbClr val="2F5496"/>
                </a:solidFill>
                <a:latin typeface="Calibri" panose="020F0502020204030204" pitchFamily="34" charset="0"/>
                <a:ea typeface="Calibri" panose="020F0502020204030204" pitchFamily="34" charset="0"/>
                <a:cs typeface="Calibri" panose="020F0502020204030204" pitchFamily="34" charset="0"/>
              </a:rPr>
              <a:t>[State, Tribe or Territory Name] [Name of Department or Agency]</a:t>
            </a:r>
            <a:r>
              <a:rPr lang="en-US" sz="2400" dirty="0">
                <a:latin typeface="Calibri" panose="020F0502020204030204" pitchFamily="34" charset="0"/>
                <a:ea typeface="Calibri" panose="020F0502020204030204" pitchFamily="34" charset="0"/>
                <a:cs typeface="Calibri" panose="020F0502020204030204" pitchFamily="34" charset="0"/>
              </a:rPr>
              <a:t>’s </a:t>
            </a:r>
            <a:r>
              <a:rPr lang="en-US" sz="2400" dirty="0">
                <a:solidFill>
                  <a:srgbClr val="2F5496"/>
                </a:solidFill>
                <a:latin typeface="Calibri" panose="020F0502020204030204" pitchFamily="34" charset="0"/>
                <a:ea typeface="Calibri" panose="020F0502020204030204" pitchFamily="34" charset="0"/>
                <a:cs typeface="Calibri" panose="020F0502020204030204" pitchFamily="34" charset="0"/>
              </a:rPr>
              <a:t>[program]</a:t>
            </a:r>
            <a:r>
              <a:rPr lang="en-US" sz="2400" dirty="0">
                <a:latin typeface="Calibri" panose="020F0502020204030204" pitchFamily="34" charset="0"/>
                <a:ea typeface="Calibri" panose="020F0502020204030204" pitchFamily="34" charset="0"/>
                <a:cs typeface="Calibri" panose="020F0502020204030204" pitchFamily="34" charset="0"/>
              </a:rPr>
              <a:t> submits this application under </a:t>
            </a:r>
            <a:r>
              <a:rPr lang="en-US" sz="2400" dirty="0">
                <a:solidFill>
                  <a:srgbClr val="2F5496"/>
                </a:solidFill>
                <a:latin typeface="Calibri" panose="020F0502020204030204" pitchFamily="34" charset="0"/>
                <a:ea typeface="Calibri" panose="020F0502020204030204" pitchFamily="34" charset="0"/>
                <a:cs typeface="Calibri" panose="020F0502020204030204" pitchFamily="34" charset="0"/>
              </a:rPr>
              <a:t>[‘insert project opportunity name(s)’]</a:t>
            </a:r>
            <a:r>
              <a:rPr lang="en-US" sz="2400" dirty="0">
                <a:latin typeface="Calibri" panose="020F0502020204030204" pitchFamily="34" charset="0"/>
                <a:ea typeface="Calibri" panose="020F0502020204030204" pitchFamily="34" charset="0"/>
                <a:cs typeface="Calibri" panose="020F0502020204030204" pitchFamily="34" charset="0"/>
              </a:rPr>
              <a:t>. If successful, this application will allow the </a:t>
            </a:r>
            <a:r>
              <a:rPr lang="en-US" sz="2400" dirty="0">
                <a:solidFill>
                  <a:srgbClr val="2F5496"/>
                </a:solidFill>
                <a:latin typeface="Calibri" panose="020F0502020204030204" pitchFamily="34" charset="0"/>
                <a:ea typeface="Calibri" panose="020F0502020204030204" pitchFamily="34" charset="0"/>
                <a:cs typeface="Calibri" panose="020F0502020204030204" pitchFamily="34" charset="0"/>
              </a:rPr>
              <a:t>[Department/Agency name or abbreviation]</a:t>
            </a:r>
            <a:r>
              <a:rPr lang="en-US" sz="2400" dirty="0">
                <a:latin typeface="Calibri" panose="020F0502020204030204" pitchFamily="34" charset="0"/>
                <a:ea typeface="Calibri" panose="020F0502020204030204" pitchFamily="34" charset="0"/>
                <a:cs typeface="Calibri" panose="020F0502020204030204" pitchFamily="34" charset="0"/>
              </a:rPr>
              <a:t> to </a:t>
            </a:r>
            <a:r>
              <a:rPr lang="en-US" sz="2400" dirty="0">
                <a:solidFill>
                  <a:srgbClr val="2F5496"/>
                </a:solidFill>
                <a:latin typeface="Calibri" panose="020F0502020204030204" pitchFamily="34" charset="0"/>
                <a:ea typeface="Calibri" panose="020F0502020204030204" pitchFamily="34" charset="0"/>
                <a:cs typeface="Calibri" panose="020F0502020204030204" pitchFamily="34" charset="0"/>
              </a:rPr>
              <a:t>[brief description of work to be accomplished]</a:t>
            </a:r>
            <a:r>
              <a:rPr lang="en-US" sz="2400" dirty="0">
                <a:latin typeface="Calibri" panose="020F0502020204030204" pitchFamily="34" charset="0"/>
                <a:ea typeface="Calibri" panose="020F0502020204030204" pitchFamily="34" charset="0"/>
                <a:cs typeface="Calibri" panose="020F0502020204030204" pitchFamily="34" charset="0"/>
              </a:rPr>
              <a:t>. This supports EN Funding Area(s) </a:t>
            </a:r>
            <a:r>
              <a:rPr lang="en-US" sz="2400" dirty="0">
                <a:solidFill>
                  <a:srgbClr val="2F5496"/>
                </a:solidFill>
                <a:latin typeface="Calibri" panose="020F0502020204030204" pitchFamily="34" charset="0"/>
                <a:ea typeface="Calibri" panose="020F0502020204030204" pitchFamily="34" charset="0"/>
                <a:cs typeface="Calibri" panose="020F0502020204030204" pitchFamily="34" charset="0"/>
              </a:rPr>
              <a:t>[‘1’, ‘2’, and/or ‘3’] </a:t>
            </a:r>
            <a:r>
              <a:rPr lang="en-US" sz="2400" dirty="0">
                <a:latin typeface="Calibri" panose="020F0502020204030204" pitchFamily="34" charset="0"/>
                <a:ea typeface="Calibri" panose="020F0502020204030204" pitchFamily="34" charset="0"/>
                <a:cs typeface="Calibri" panose="020F0502020204030204" pitchFamily="34" charset="0"/>
              </a:rPr>
              <a:t>by </a:t>
            </a:r>
            <a:r>
              <a:rPr lang="en-US" sz="2400" dirty="0">
                <a:solidFill>
                  <a:srgbClr val="2F5496"/>
                </a:solidFill>
                <a:latin typeface="Calibri" panose="020F0502020204030204" pitchFamily="34" charset="0"/>
                <a:ea typeface="Calibri" panose="020F0502020204030204" pitchFamily="34" charset="0"/>
                <a:cs typeface="Calibri" panose="020F0502020204030204" pitchFamily="34" charset="0"/>
              </a:rPr>
              <a:t>[describe how the proposed work specifically supports one or more EN Funding Areas]</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US" sz="2400" dirty="0"/>
          </a:p>
          <a:p>
            <a:pPr>
              <a:spcAft>
                <a:spcPts val="600"/>
              </a:spcAft>
            </a:pPr>
            <a:r>
              <a:rPr lang="en-US" sz="2400" dirty="0"/>
              <a:t>The </a:t>
            </a:r>
            <a:r>
              <a:rPr lang="en-US" sz="2400" dirty="0">
                <a:highlight>
                  <a:srgbClr val="FFFF00"/>
                </a:highlight>
              </a:rPr>
              <a:t>Narnia Department of Unicorn’s Environmental Program (DUEP) </a:t>
            </a:r>
            <a:r>
              <a:rPr lang="en-US" sz="2400" dirty="0"/>
              <a:t>submits this application under </a:t>
            </a:r>
            <a:r>
              <a:rPr lang="en-US" sz="2400" dirty="0">
                <a:highlight>
                  <a:srgbClr val="FFFF00"/>
                </a:highlight>
              </a:rPr>
              <a:t>EN project opportunities Open Data Projects including Geospatial and Individual Capacity Building.</a:t>
            </a:r>
            <a:r>
              <a:rPr lang="en-US" sz="2400" dirty="0"/>
              <a:t> If successful, this application will allow the </a:t>
            </a:r>
            <a:r>
              <a:rPr lang="en-US" sz="2400" dirty="0">
                <a:highlight>
                  <a:srgbClr val="FFFF00"/>
                </a:highlight>
              </a:rPr>
              <a:t>DUEP</a:t>
            </a:r>
            <a:r>
              <a:rPr lang="en-US" sz="2400" dirty="0"/>
              <a:t> to </a:t>
            </a:r>
            <a:r>
              <a:rPr lang="en-US" sz="2400" dirty="0">
                <a:highlight>
                  <a:srgbClr val="FFFF00"/>
                </a:highlight>
              </a:rPr>
              <a:t>develop an innovative drone monitoring system for Narnia’s network of enchanted streams and to develop and implement a reporting system to submit this information to EPA</a:t>
            </a:r>
            <a:r>
              <a:rPr lang="en-US" sz="2400" dirty="0"/>
              <a:t>. This supports EN Funding Areas </a:t>
            </a:r>
            <a:r>
              <a:rPr lang="en-US" sz="2400" dirty="0">
                <a:highlight>
                  <a:srgbClr val="FFFF00"/>
                </a:highlight>
              </a:rPr>
              <a:t>1 and 2</a:t>
            </a:r>
            <a:r>
              <a:rPr lang="en-US" sz="2400" dirty="0"/>
              <a:t> by building </a:t>
            </a:r>
            <a:r>
              <a:rPr lang="en-US" sz="2400" dirty="0">
                <a:highlight>
                  <a:srgbClr val="FFFF00"/>
                </a:highlight>
              </a:rPr>
              <a:t>an innovative business process for stream monitoring and building the reporting capacity of DUEP. </a:t>
            </a:r>
          </a:p>
        </p:txBody>
      </p:sp>
    </p:spTree>
    <p:extLst>
      <p:ext uri="{BB962C8B-B14F-4D97-AF65-F5344CB8AC3E}">
        <p14:creationId xmlns:p14="http://schemas.microsoft.com/office/powerpoint/2010/main" val="420002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1FB212-C852-4D72-85E7-1FE108D50CF0}"/>
              </a:ext>
            </a:extLst>
          </p:cNvPr>
          <p:cNvSpPr>
            <a:spLocks noGrp="1"/>
          </p:cNvSpPr>
          <p:nvPr>
            <p:ph type="title" idx="4294967295"/>
          </p:nvPr>
        </p:nvSpPr>
        <p:spPr>
          <a:xfrm>
            <a:off x="1524000" y="2111570"/>
            <a:ext cx="9144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Overview of the EN Grants Program</a:t>
            </a:r>
          </a:p>
        </p:txBody>
      </p:sp>
      <p:pic>
        <p:nvPicPr>
          <p:cNvPr id="8" name="Picture 9">
            <a:extLst>
              <a:ext uri="{FF2B5EF4-FFF2-40B4-BE49-F238E27FC236}">
                <a16:creationId xmlns:a16="http://schemas.microsoft.com/office/drawing/2014/main" id="{427AD39B-7F31-4264-BA1A-CAF630670E4B}"/>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98" b="89420" l="3270" r="99312">
                        <a14:foregroundMark x1="12220" y1="43003" x2="12220" y2="43003"/>
                        <a14:foregroundMark x1="13081" y1="43345" x2="13081" y2="43345"/>
                        <a14:foregroundMark x1="12909" y1="45392" x2="12737" y2="46416"/>
                        <a14:foregroundMark x1="6920" y1="48024" x2="4819" y2="48123"/>
                        <a14:foregroundMark x1="12048" y1="47782" x2="9187" y2="47917"/>
                        <a14:foregroundMark x1="6506" y1="43803" x2="3442" y2="44027"/>
                        <a14:foregroundMark x1="12737" y1="43345" x2="10274" y2="43526"/>
                        <a14:foregroundMark x1="36489" y1="58703" x2="36489" y2="58703"/>
                        <a14:foregroundMark x1="51291" y1="53925" x2="51291" y2="53925"/>
                        <a14:foregroundMark x1="64716" y1="44710" x2="64716" y2="44710"/>
                        <a14:foregroundMark x1="76936" y1="43345" x2="76936" y2="43345"/>
                        <a14:foregroundMark x1="88812" y1="48805" x2="88812" y2="48805"/>
                        <a14:foregroundMark x1="99312" y1="47782" x2="99312" y2="47782"/>
                        <a14:foregroundMark x1="9811" y1="19454" x2="9811" y2="19454"/>
                        <a14:foregroundMark x1="8434" y1="19454" x2="8434" y2="19454"/>
                        <a14:foregroundMark x1="7573" y1="19113" x2="7573" y2="19113"/>
                        <a14:foregroundMark x1="6540" y1="18771" x2="6540" y2="18771"/>
                        <a14:foregroundMark x1="5508" y1="18089" x2="5508" y2="18089"/>
                        <a14:foregroundMark x1="4819" y1="18089" x2="4819" y2="18089"/>
                        <a14:foregroundMark x1="49398" y1="84983" x2="49398" y2="84983"/>
                        <a14:foregroundMark x1="57659" y1="82935" x2="57659" y2="82935"/>
                        <a14:foregroundMark x1="63167" y1="86348" x2="63167" y2="86348"/>
                        <a14:foregroundMark x1="72633" y1="86689" x2="72633" y2="86689"/>
                        <a14:foregroundMark x1="80723" y1="85324" x2="80723" y2="85324"/>
                        <a14:foregroundMark x1="86403" y1="82594" x2="86403" y2="82594"/>
                        <a14:foregroundMark x1="49053" y1="82935" x2="49053" y2="82935"/>
                        <a14:foregroundMark x1="49053" y1="82594" x2="49053" y2="82594"/>
                        <a14:foregroundMark x1="48881" y1="81911" x2="49225" y2="83618"/>
                        <a14:foregroundMark x1="38898" y1="48123" x2="38898" y2="48123"/>
                        <a14:backgroundMark x1="8090" y1="43003" x2="8090" y2="43003"/>
                        <a14:backgroundMark x1="8434" y1="41297" x2="8434" y2="41297"/>
                        <a14:backgroundMark x1="7573" y1="44027" x2="7573" y2="44027"/>
                        <a14:backgroundMark x1="8090" y1="44027" x2="10327" y2="43345"/>
                        <a14:backgroundMark x1="6713" y1="44369" x2="6713" y2="44369"/>
                        <a14:backgroundMark x1="5852" y1="44369" x2="5852" y2="44369"/>
                        <a14:backgroundMark x1="5508" y1="44369" x2="5508" y2="44369"/>
                        <a14:backgroundMark x1="5508" y1="43686" x2="5508" y2="43686"/>
                        <a14:backgroundMark x1="6540" y1="43686" x2="6540" y2="43686"/>
                        <a14:backgroundMark x1="7229" y1="43345" x2="7229" y2="43345"/>
                        <a14:backgroundMark x1="7401" y1="43345" x2="7401" y2="43345"/>
                        <a14:backgroundMark x1="7917" y1="43686" x2="6368" y2="43345"/>
                        <a14:backgroundMark x1="10671" y1="43345" x2="10671" y2="43345"/>
                        <a14:backgroundMark x1="11015" y1="43686" x2="11015" y2="43686"/>
                        <a14:backgroundMark x1="4991" y1="44027" x2="4991" y2="44027"/>
                        <a14:backgroundMark x1="6024" y1="44027" x2="6024" y2="44027"/>
                        <a14:backgroundMark x1="5336" y1="43686" x2="5336" y2="43686"/>
                        <a14:backgroundMark x1="6540" y1="44710" x2="6540" y2="44710"/>
                        <a14:backgroundMark x1="6540" y1="44027" x2="6540" y2="44027"/>
                        <a14:backgroundMark x1="5336" y1="43686" x2="5336" y2="43686"/>
                        <a14:backgroundMark x1="5336" y1="44369" x2="5336" y2="44369"/>
                        <a14:backgroundMark x1="4647" y1="44027" x2="4647" y2="44027"/>
                        <a14:backgroundMark x1="63511" y1="83276" x2="63511" y2="83276"/>
                        <a14:backgroundMark x1="67986" y1="83276" x2="67986" y2="83276"/>
                        <a14:backgroundMark x1="63683" y1="83959" x2="63683" y2="83959"/>
                        <a14:backgroundMark x1="65749" y1="83618" x2="65749" y2="83618"/>
                        <a14:backgroundMark x1="51635" y1="81911" x2="51635" y2="81911"/>
                        <a14:backgroundMark x1="4303" y1="17065" x2="4303" y2="17065"/>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1753" y="5221600"/>
            <a:ext cx="2689255" cy="1355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5CF9DA-9FAA-4E02-AE35-8EAE9C1B384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156" y="5108570"/>
            <a:ext cx="1464733" cy="1450087"/>
          </a:xfrm>
          <a:prstGeom prst="rect">
            <a:avLst/>
          </a:prstGeom>
        </p:spPr>
      </p:pic>
    </p:spTree>
    <p:extLst>
      <p:ext uri="{BB962C8B-B14F-4D97-AF65-F5344CB8AC3E}">
        <p14:creationId xmlns:p14="http://schemas.microsoft.com/office/powerpoint/2010/main" val="2567782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1353800" cy="604166"/>
          </a:xfrm>
        </p:spPr>
        <p:txBody>
          <a:bodyPr>
            <a:noAutofit/>
          </a:bodyPr>
          <a:lstStyle/>
          <a:p>
            <a:r>
              <a:rPr lang="en-US" sz="3600" b="1" dirty="0"/>
              <a:t>Other Applicant Resources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1" y="1825624"/>
            <a:ext cx="9939728" cy="4680107"/>
          </a:xfrm>
        </p:spPr>
        <p:txBody>
          <a:bodyPr>
            <a:noAutofit/>
          </a:bodyPr>
          <a:lstStyle/>
          <a:p>
            <a:pPr marL="0" marR="0">
              <a:spcBef>
                <a:spcPts val="0"/>
              </a:spcBef>
              <a:spcAft>
                <a:spcPts val="1200"/>
              </a:spcAft>
            </a:pPr>
            <a:r>
              <a:rPr lang="en-US" dirty="0">
                <a:solidFill>
                  <a:schemeClr val="accent6">
                    <a:lumMod val="75000"/>
                  </a:schemeClr>
                </a:solidFill>
                <a:ea typeface="Calibri" panose="020F0502020204030204" pitchFamily="34" charset="0"/>
                <a:cs typeface="Calibri" panose="020F0502020204030204" pitchFamily="34" charset="0"/>
              </a:rPr>
              <a:t>Appendix E </a:t>
            </a:r>
            <a:r>
              <a:rPr lang="en-US" dirty="0">
                <a:ea typeface="Calibri" panose="020F0502020204030204" pitchFamily="34" charset="0"/>
                <a:cs typeface="Calibri" panose="020F0502020204030204" pitchFamily="34" charset="0"/>
              </a:rPr>
              <a:t>of the Solicitation Notice contains:</a:t>
            </a:r>
          </a:p>
          <a:p>
            <a:pPr marL="457200" lvl="1">
              <a:spcBef>
                <a:spcPts val="0"/>
              </a:spcBef>
              <a:spcAft>
                <a:spcPts val="1200"/>
              </a:spcAft>
            </a:pPr>
            <a:r>
              <a:rPr lang="en-US" sz="2600" dirty="0">
                <a:cs typeface="Calibri" panose="020F0502020204030204" pitchFamily="34" charset="0"/>
              </a:rPr>
              <a:t> An overview of the project narrative (see </a:t>
            </a:r>
            <a:r>
              <a:rPr lang="en-US" sz="2600" dirty="0">
                <a:solidFill>
                  <a:schemeClr val="accent6">
                    <a:lumMod val="75000"/>
                  </a:schemeClr>
                </a:solidFill>
                <a:cs typeface="Calibri" panose="020F0502020204030204" pitchFamily="34" charset="0"/>
              </a:rPr>
              <a:t>pages E3 – E9</a:t>
            </a:r>
            <a:r>
              <a:rPr lang="en-US" sz="2600" dirty="0">
                <a:cs typeface="Calibri" panose="020F0502020204030204" pitchFamily="34" charset="0"/>
              </a:rPr>
              <a:t>)</a:t>
            </a:r>
          </a:p>
          <a:p>
            <a:pPr marL="457200" lvl="1">
              <a:spcBef>
                <a:spcPts val="0"/>
              </a:spcBef>
              <a:spcAft>
                <a:spcPts val="1200"/>
              </a:spcAft>
            </a:pPr>
            <a:r>
              <a:rPr lang="en-US" sz="2600" dirty="0">
                <a:cs typeface="Calibri" panose="020F0502020204030204" pitchFamily="34" charset="0"/>
              </a:rPr>
              <a:t>An overview of mandatory and additional application attachments (see </a:t>
            </a:r>
            <a:r>
              <a:rPr lang="en-US" sz="2600" dirty="0">
                <a:solidFill>
                  <a:schemeClr val="accent6">
                    <a:lumMod val="75000"/>
                  </a:schemeClr>
                </a:solidFill>
                <a:cs typeface="Calibri" panose="020F0502020204030204" pitchFamily="34" charset="0"/>
              </a:rPr>
              <a:t>pages E10 – E12</a:t>
            </a:r>
            <a:r>
              <a:rPr lang="en-US" sz="2600" dirty="0">
                <a:cs typeface="Calibri" panose="020F0502020204030204" pitchFamily="34" charset="0"/>
              </a:rPr>
              <a:t>) </a:t>
            </a:r>
          </a:p>
          <a:p>
            <a:pPr marL="457200" lvl="1">
              <a:spcBef>
                <a:spcPts val="0"/>
              </a:spcBef>
              <a:spcAft>
                <a:spcPts val="1200"/>
              </a:spcAft>
            </a:pPr>
            <a:r>
              <a:rPr lang="en-US" sz="2600" dirty="0"/>
              <a:t>Detailed instructions for submitting applications through Grants.gov (see </a:t>
            </a:r>
            <a:r>
              <a:rPr lang="en-US" sz="2600" dirty="0">
                <a:solidFill>
                  <a:schemeClr val="accent6">
                    <a:lumMod val="75000"/>
                  </a:schemeClr>
                </a:solidFill>
              </a:rPr>
              <a:t>pages E13 – E15</a:t>
            </a:r>
            <a:r>
              <a:rPr lang="en-US" sz="2600" dirty="0"/>
              <a:t>)</a:t>
            </a:r>
          </a:p>
          <a:p>
            <a:pPr marL="0">
              <a:spcBef>
                <a:spcPts val="0"/>
              </a:spcBef>
              <a:spcAft>
                <a:spcPts val="1200"/>
              </a:spcAft>
            </a:pPr>
            <a:r>
              <a:rPr lang="en-US" dirty="0">
                <a:solidFill>
                  <a:schemeClr val="accent6">
                    <a:lumMod val="75000"/>
                  </a:schemeClr>
                </a:solidFill>
              </a:rPr>
              <a:t>Appendix F </a:t>
            </a:r>
            <a:r>
              <a:rPr lang="en-US" dirty="0"/>
              <a:t>of the Solicitation Notice contains an optional pre-submission checklist for applicants</a:t>
            </a:r>
          </a:p>
          <a:p>
            <a:pPr marL="0">
              <a:spcBef>
                <a:spcPts val="0"/>
              </a:spcBef>
              <a:spcAft>
                <a:spcPts val="1200"/>
              </a:spcAft>
            </a:pPr>
            <a:r>
              <a:rPr lang="en-US" dirty="0"/>
              <a:t>The EN website contains detailed applicant FAQs (see </a:t>
            </a:r>
            <a:r>
              <a:rPr lang="en-US" sz="2000" dirty="0">
                <a:hlinkClick r:id="rId3"/>
              </a:rPr>
              <a:t>https://www.epa.gov/exchangenetwork/exchange-network-grant-program#Resources</a:t>
            </a:r>
            <a:r>
              <a:rPr lang="en-US" dirty="0"/>
              <a:t>)</a:t>
            </a:r>
          </a:p>
        </p:txBody>
      </p:sp>
    </p:spTree>
    <p:extLst>
      <p:ext uri="{BB962C8B-B14F-4D97-AF65-F5344CB8AC3E}">
        <p14:creationId xmlns:p14="http://schemas.microsoft.com/office/powerpoint/2010/main" val="3987263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1FB212-C852-4D72-85E7-1FE108D50CF0}"/>
              </a:ext>
            </a:extLst>
          </p:cNvPr>
          <p:cNvSpPr>
            <a:spLocks noGrp="1"/>
          </p:cNvSpPr>
          <p:nvPr>
            <p:ph type="title" idx="4294967295"/>
          </p:nvPr>
        </p:nvSpPr>
        <p:spPr>
          <a:xfrm>
            <a:off x="2021304" y="2111570"/>
            <a:ext cx="8197517"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TOP 8: Common Applicant Mistakes to Avoid</a:t>
            </a:r>
          </a:p>
        </p:txBody>
      </p:sp>
      <p:pic>
        <p:nvPicPr>
          <p:cNvPr id="8" name="Picture 9">
            <a:extLst>
              <a:ext uri="{FF2B5EF4-FFF2-40B4-BE49-F238E27FC236}">
                <a16:creationId xmlns:a16="http://schemas.microsoft.com/office/drawing/2014/main" id="{C0EC1682-9663-40CD-937B-E752E10CA78A}"/>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98" b="89420" l="3270" r="99312">
                        <a14:foregroundMark x1="12220" y1="43003" x2="12220" y2="43003"/>
                        <a14:foregroundMark x1="13081" y1="43345" x2="13081" y2="43345"/>
                        <a14:foregroundMark x1="12909" y1="45392" x2="12737" y2="46416"/>
                        <a14:foregroundMark x1="6920" y1="48024" x2="4819" y2="48123"/>
                        <a14:foregroundMark x1="12048" y1="47782" x2="9187" y2="47917"/>
                        <a14:foregroundMark x1="6506" y1="43803" x2="3442" y2="44027"/>
                        <a14:foregroundMark x1="12737" y1="43345" x2="10274" y2="43526"/>
                        <a14:foregroundMark x1="36489" y1="58703" x2="36489" y2="58703"/>
                        <a14:foregroundMark x1="51291" y1="53925" x2="51291" y2="53925"/>
                        <a14:foregroundMark x1="64716" y1="44710" x2="64716" y2="44710"/>
                        <a14:foregroundMark x1="76936" y1="43345" x2="76936" y2="43345"/>
                        <a14:foregroundMark x1="88812" y1="48805" x2="88812" y2="48805"/>
                        <a14:foregroundMark x1="99312" y1="47782" x2="99312" y2="47782"/>
                        <a14:foregroundMark x1="9811" y1="19454" x2="9811" y2="19454"/>
                        <a14:foregroundMark x1="8434" y1="19454" x2="8434" y2="19454"/>
                        <a14:foregroundMark x1="7573" y1="19113" x2="7573" y2="19113"/>
                        <a14:foregroundMark x1="6540" y1="18771" x2="6540" y2="18771"/>
                        <a14:foregroundMark x1="5508" y1="18089" x2="5508" y2="18089"/>
                        <a14:foregroundMark x1="4819" y1="18089" x2="4819" y2="18089"/>
                        <a14:foregroundMark x1="49398" y1="84983" x2="49398" y2="84983"/>
                        <a14:foregroundMark x1="57659" y1="82935" x2="57659" y2="82935"/>
                        <a14:foregroundMark x1="63167" y1="86348" x2="63167" y2="86348"/>
                        <a14:foregroundMark x1="72633" y1="86689" x2="72633" y2="86689"/>
                        <a14:foregroundMark x1="80723" y1="85324" x2="80723" y2="85324"/>
                        <a14:foregroundMark x1="86403" y1="82594" x2="86403" y2="82594"/>
                        <a14:foregroundMark x1="49053" y1="82935" x2="49053" y2="82935"/>
                        <a14:foregroundMark x1="49053" y1="82594" x2="49053" y2="82594"/>
                        <a14:foregroundMark x1="48881" y1="81911" x2="49225" y2="83618"/>
                        <a14:foregroundMark x1="38898" y1="48123" x2="38898" y2="48123"/>
                        <a14:backgroundMark x1="8090" y1="43003" x2="8090" y2="43003"/>
                        <a14:backgroundMark x1="8434" y1="41297" x2="8434" y2="41297"/>
                        <a14:backgroundMark x1="7573" y1="44027" x2="7573" y2="44027"/>
                        <a14:backgroundMark x1="8090" y1="44027" x2="10327" y2="43345"/>
                        <a14:backgroundMark x1="6713" y1="44369" x2="6713" y2="44369"/>
                        <a14:backgroundMark x1="5852" y1="44369" x2="5852" y2="44369"/>
                        <a14:backgroundMark x1="5508" y1="44369" x2="5508" y2="44369"/>
                        <a14:backgroundMark x1="5508" y1="43686" x2="5508" y2="43686"/>
                        <a14:backgroundMark x1="6540" y1="43686" x2="6540" y2="43686"/>
                        <a14:backgroundMark x1="7229" y1="43345" x2="7229" y2="43345"/>
                        <a14:backgroundMark x1="7401" y1="43345" x2="7401" y2="43345"/>
                        <a14:backgroundMark x1="7917" y1="43686" x2="6368" y2="43345"/>
                        <a14:backgroundMark x1="10671" y1="43345" x2="10671" y2="43345"/>
                        <a14:backgroundMark x1="11015" y1="43686" x2="11015" y2="43686"/>
                        <a14:backgroundMark x1="4991" y1="44027" x2="4991" y2="44027"/>
                        <a14:backgroundMark x1="6024" y1="44027" x2="6024" y2="44027"/>
                        <a14:backgroundMark x1="5336" y1="43686" x2="5336" y2="43686"/>
                        <a14:backgroundMark x1="6540" y1="44710" x2="6540" y2="44710"/>
                        <a14:backgroundMark x1="6540" y1="44027" x2="6540" y2="44027"/>
                        <a14:backgroundMark x1="5336" y1="43686" x2="5336" y2="43686"/>
                        <a14:backgroundMark x1="5336" y1="44369" x2="5336" y2="44369"/>
                        <a14:backgroundMark x1="4647" y1="44027" x2="4647" y2="44027"/>
                        <a14:backgroundMark x1="63511" y1="83276" x2="63511" y2="83276"/>
                        <a14:backgroundMark x1="67986" y1="83276" x2="67986" y2="83276"/>
                        <a14:backgroundMark x1="63683" y1="83959" x2="63683" y2="83959"/>
                        <a14:backgroundMark x1="65749" y1="83618" x2="65749" y2="83618"/>
                        <a14:backgroundMark x1="51635" y1="81911" x2="51635" y2="81911"/>
                        <a14:backgroundMark x1="4303" y1="17065" x2="4303" y2="17065"/>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1753" y="5221600"/>
            <a:ext cx="2689255" cy="1355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258435B-140E-4DB6-9A79-B37FECF5EA2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156" y="5108570"/>
            <a:ext cx="1464733" cy="1450087"/>
          </a:xfrm>
          <a:prstGeom prst="rect">
            <a:avLst/>
          </a:prstGeom>
        </p:spPr>
      </p:pic>
    </p:spTree>
    <p:extLst>
      <p:ext uri="{BB962C8B-B14F-4D97-AF65-F5344CB8AC3E}">
        <p14:creationId xmlns:p14="http://schemas.microsoft.com/office/powerpoint/2010/main" val="37139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151704" y="1767615"/>
            <a:ext cx="4013200" cy="39399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t>Including Penny Amounts in your Budget (Amounts &lt; $1)</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5536504" y="1114816"/>
            <a:ext cx="6355624" cy="544882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spcBef>
                <a:spcPts val="0"/>
              </a:spcBef>
              <a:spcAft>
                <a:spcPts val="2400"/>
              </a:spcAft>
              <a:buFont typeface="Arial" panose="020B0604020202020204" pitchFamily="34" charset="0"/>
              <a:buChar char="•"/>
            </a:pPr>
            <a:r>
              <a:rPr lang="en-US" sz="2600" dirty="0">
                <a:solidFill>
                  <a:srgbClr val="000000"/>
                </a:solidFill>
              </a:rPr>
              <a:t>Please do not include any monetary amounts </a:t>
            </a:r>
            <a:r>
              <a:rPr lang="en-US" sz="2600" b="1" dirty="0">
                <a:solidFill>
                  <a:srgbClr val="000000"/>
                </a:solidFill>
              </a:rPr>
              <a:t>less than one dollar </a:t>
            </a:r>
            <a:r>
              <a:rPr lang="en-US" sz="2600" dirty="0">
                <a:solidFill>
                  <a:srgbClr val="000000"/>
                </a:solidFill>
              </a:rPr>
              <a:t>in your application budget amounts</a:t>
            </a:r>
          </a:p>
          <a:p>
            <a:pPr marL="1028700" lvl="1" indent="-571500" algn="l">
              <a:spcBef>
                <a:spcPts val="0"/>
              </a:spcBef>
              <a:spcAft>
                <a:spcPts val="2400"/>
              </a:spcAft>
              <a:buFont typeface="Arial" panose="020B0604020202020204" pitchFamily="34" charset="0"/>
              <a:buChar char="•"/>
            </a:pPr>
            <a:r>
              <a:rPr lang="en-US" sz="2200" dirty="0">
                <a:solidFill>
                  <a:srgbClr val="000000"/>
                </a:solidFill>
              </a:rPr>
              <a:t>E.g. $13,369.67 should be $13,370</a:t>
            </a:r>
          </a:p>
          <a:p>
            <a:pPr marL="571500" indent="-571500" algn="l">
              <a:spcBef>
                <a:spcPts val="0"/>
              </a:spcBef>
              <a:spcAft>
                <a:spcPts val="2400"/>
              </a:spcAft>
              <a:buFont typeface="Arial" panose="020B0604020202020204" pitchFamily="34" charset="0"/>
              <a:buChar char="•"/>
            </a:pPr>
            <a:r>
              <a:rPr lang="en-US" sz="2600" dirty="0">
                <a:solidFill>
                  <a:srgbClr val="000000"/>
                </a:solidFill>
              </a:rPr>
              <a:t>Round these amounts up or down to the nearest whole dollar amount and recalculate your budget(s) (in the project narrative &amp; on all budget forms) before submitting </a:t>
            </a:r>
          </a:p>
        </p:txBody>
      </p:sp>
      <p:sp>
        <p:nvSpPr>
          <p:cNvPr id="18" name="TextBox 17">
            <a:extLst>
              <a:ext uri="{FF2B5EF4-FFF2-40B4-BE49-F238E27FC236}">
                <a16:creationId xmlns:a16="http://schemas.microsoft.com/office/drawing/2014/main" id="{2345D07B-15A6-4B13-A08A-A91D7D387770}"/>
              </a:ext>
            </a:extLst>
          </p:cNvPr>
          <p:cNvSpPr txBox="1"/>
          <p:nvPr/>
        </p:nvSpPr>
        <p:spPr>
          <a:xfrm>
            <a:off x="1294704" y="1767615"/>
            <a:ext cx="1218292"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#8</a:t>
            </a:r>
          </a:p>
        </p:txBody>
      </p:sp>
    </p:spTree>
    <p:extLst>
      <p:ext uri="{BB962C8B-B14F-4D97-AF65-F5344CB8AC3E}">
        <p14:creationId xmlns:p14="http://schemas.microsoft.com/office/powerpoint/2010/main" val="3083673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67501" y="1589296"/>
            <a:ext cx="4013200" cy="35714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t>Incorrect Period of Performance Dates</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5536504" y="1114816"/>
            <a:ext cx="6223696" cy="544882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spcAft>
                <a:spcPts val="1500"/>
              </a:spcAft>
              <a:buFont typeface="Arial" panose="020B0604020202020204" pitchFamily="34" charset="0"/>
              <a:buChar char="•"/>
            </a:pPr>
            <a:r>
              <a:rPr lang="en-US" sz="2600" dirty="0"/>
              <a:t>The Exchange Network grant period of performance is </a:t>
            </a:r>
            <a:r>
              <a:rPr lang="en-US" sz="2600" u="sng" dirty="0"/>
              <a:t>three years</a:t>
            </a:r>
          </a:p>
          <a:p>
            <a:pPr marL="800100" lvl="1" indent="-342900" algn="l">
              <a:lnSpc>
                <a:spcPct val="100000"/>
              </a:lnSpc>
              <a:spcBef>
                <a:spcPts val="0"/>
              </a:spcBef>
              <a:spcAft>
                <a:spcPts val="1500"/>
              </a:spcAft>
              <a:buFont typeface="Arial" panose="020B0604020202020204" pitchFamily="34" charset="0"/>
              <a:buChar char="•"/>
            </a:pPr>
            <a:r>
              <a:rPr lang="en-US" sz="2600" dirty="0"/>
              <a:t>List the </a:t>
            </a:r>
            <a:r>
              <a:rPr lang="en-US" sz="2600" b="1" dirty="0"/>
              <a:t>project start date </a:t>
            </a:r>
            <a:r>
              <a:rPr lang="en-US" sz="2600" dirty="0"/>
              <a:t>as</a:t>
            </a:r>
            <a:r>
              <a:rPr lang="en-US" sz="2600" b="1" dirty="0"/>
              <a:t> October 1</a:t>
            </a:r>
            <a:r>
              <a:rPr lang="en-US" sz="2600" b="1" baseline="30000" dirty="0"/>
              <a:t>st</a:t>
            </a:r>
            <a:r>
              <a:rPr lang="en-US" sz="2600" b="1" dirty="0"/>
              <a:t>, 2022</a:t>
            </a:r>
          </a:p>
          <a:p>
            <a:pPr marL="800100" lvl="1" indent="-342900" algn="l">
              <a:lnSpc>
                <a:spcPct val="100000"/>
              </a:lnSpc>
              <a:spcBef>
                <a:spcPts val="0"/>
              </a:spcBef>
              <a:spcAft>
                <a:spcPts val="1500"/>
              </a:spcAft>
              <a:buFont typeface="Arial" panose="020B0604020202020204" pitchFamily="34" charset="0"/>
              <a:buChar char="•"/>
            </a:pPr>
            <a:r>
              <a:rPr lang="en-US" sz="2600" dirty="0"/>
              <a:t>List the </a:t>
            </a:r>
            <a:r>
              <a:rPr lang="en-US" sz="2600" b="1" dirty="0"/>
              <a:t>project end date </a:t>
            </a:r>
            <a:r>
              <a:rPr lang="en-US" sz="2600" dirty="0"/>
              <a:t>as </a:t>
            </a:r>
            <a:r>
              <a:rPr lang="en-US" sz="2600" b="1" dirty="0"/>
              <a:t>September 30, 2025</a:t>
            </a:r>
          </a:p>
          <a:p>
            <a:pPr marL="342900" indent="-342900" algn="l">
              <a:lnSpc>
                <a:spcPct val="100000"/>
              </a:lnSpc>
              <a:spcBef>
                <a:spcPts val="0"/>
              </a:spcBef>
              <a:spcAft>
                <a:spcPts val="1500"/>
              </a:spcAft>
              <a:buFont typeface="Arial" panose="020B0604020202020204" pitchFamily="34" charset="0"/>
              <a:buChar char="•"/>
            </a:pPr>
            <a:r>
              <a:rPr lang="en-US" sz="2600" dirty="0"/>
              <a:t>We encourage applicants to include realistic and generous </a:t>
            </a:r>
            <a:r>
              <a:rPr lang="en-US" sz="2600" b="1" dirty="0"/>
              <a:t>scheduled completion dates (list for each output and goal)</a:t>
            </a:r>
            <a:r>
              <a:rPr lang="en-US" sz="2600" dirty="0"/>
              <a:t> which stretches over the entire 3-year period of performance</a:t>
            </a:r>
          </a:p>
        </p:txBody>
      </p:sp>
      <p:sp>
        <p:nvSpPr>
          <p:cNvPr id="18" name="TextBox 17">
            <a:extLst>
              <a:ext uri="{FF2B5EF4-FFF2-40B4-BE49-F238E27FC236}">
                <a16:creationId xmlns:a16="http://schemas.microsoft.com/office/drawing/2014/main" id="{2345D07B-15A6-4B13-A08A-A91D7D387770}"/>
              </a:ext>
            </a:extLst>
          </p:cNvPr>
          <p:cNvSpPr txBox="1"/>
          <p:nvPr/>
        </p:nvSpPr>
        <p:spPr>
          <a:xfrm>
            <a:off x="1394565" y="1697277"/>
            <a:ext cx="1173271"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#7</a:t>
            </a:r>
          </a:p>
        </p:txBody>
      </p:sp>
    </p:spTree>
    <p:extLst>
      <p:ext uri="{BB962C8B-B14F-4D97-AF65-F5344CB8AC3E}">
        <p14:creationId xmlns:p14="http://schemas.microsoft.com/office/powerpoint/2010/main" val="2163556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11722" y="2180211"/>
            <a:ext cx="4013200" cy="35474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t>Budgeting for Travel, But Not Including Key Details</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5536504" y="1232876"/>
            <a:ext cx="6223696" cy="520376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spcAft>
                <a:spcPts val="1200"/>
              </a:spcAft>
              <a:buFont typeface="Arial" panose="020B0604020202020204" pitchFamily="34" charset="0"/>
              <a:buChar char="•"/>
            </a:pPr>
            <a:r>
              <a:rPr lang="en-US" dirty="0">
                <a:solidFill>
                  <a:srgbClr val="000000"/>
                </a:solidFill>
              </a:rPr>
              <a:t>Applicants who are requesting funds for travel must document in their Budget Narrative Attachment Form:</a:t>
            </a:r>
          </a:p>
          <a:p>
            <a:pPr marL="800100" lvl="1" indent="-342900" algn="l">
              <a:lnSpc>
                <a:spcPct val="100000"/>
              </a:lnSpc>
              <a:spcBef>
                <a:spcPts val="0"/>
              </a:spcBef>
              <a:buFont typeface="Arial" panose="020B0604020202020204" pitchFamily="34" charset="0"/>
              <a:buChar char="•"/>
            </a:pPr>
            <a:r>
              <a:rPr lang="en-US" sz="2400" dirty="0">
                <a:solidFill>
                  <a:srgbClr val="000000"/>
                </a:solidFill>
              </a:rPr>
              <a:t>trip item (e.g., ‘airfare’, ‘mileage’, etc.)</a:t>
            </a:r>
          </a:p>
          <a:p>
            <a:pPr marL="800100" lvl="1" indent="-342900" algn="l">
              <a:lnSpc>
                <a:spcPct val="100000"/>
              </a:lnSpc>
              <a:spcBef>
                <a:spcPts val="0"/>
              </a:spcBef>
              <a:buFont typeface="Arial" panose="020B0604020202020204" pitchFamily="34" charset="0"/>
              <a:buChar char="•"/>
            </a:pPr>
            <a:r>
              <a:rPr lang="en-US" sz="2400" dirty="0">
                <a:solidFill>
                  <a:srgbClr val="000000"/>
                </a:solidFill>
              </a:rPr>
              <a:t>estimated cost per trip item</a:t>
            </a:r>
          </a:p>
          <a:p>
            <a:pPr marL="800100" lvl="1" indent="-342900" algn="l">
              <a:lnSpc>
                <a:spcPct val="100000"/>
              </a:lnSpc>
              <a:spcBef>
                <a:spcPts val="0"/>
              </a:spcBef>
              <a:buFont typeface="Arial" panose="020B0604020202020204" pitchFamily="34" charset="0"/>
              <a:buChar char="•"/>
            </a:pPr>
            <a:r>
              <a:rPr lang="en-US" sz="2400" dirty="0">
                <a:solidFill>
                  <a:srgbClr val="000000"/>
                </a:solidFill>
              </a:rPr>
              <a:t>duration</a:t>
            </a:r>
          </a:p>
          <a:p>
            <a:pPr marL="800100" lvl="1" indent="-342900" algn="l">
              <a:lnSpc>
                <a:spcPct val="100000"/>
              </a:lnSpc>
              <a:spcBef>
                <a:spcPts val="0"/>
              </a:spcBef>
              <a:buFont typeface="Arial" panose="020B0604020202020204" pitchFamily="34" charset="0"/>
              <a:buChar char="•"/>
            </a:pPr>
            <a:r>
              <a:rPr lang="en-US" sz="2400" dirty="0">
                <a:solidFill>
                  <a:srgbClr val="000000"/>
                </a:solidFill>
              </a:rPr>
              <a:t>number of travelers</a:t>
            </a:r>
          </a:p>
          <a:p>
            <a:pPr marL="800100" lvl="1" indent="-342900" algn="l">
              <a:lnSpc>
                <a:spcPct val="100000"/>
              </a:lnSpc>
              <a:spcBef>
                <a:spcPts val="0"/>
              </a:spcBef>
              <a:buFont typeface="Arial" panose="020B0604020202020204" pitchFamily="34" charset="0"/>
              <a:buChar char="•"/>
            </a:pPr>
            <a:r>
              <a:rPr lang="en-US" sz="2400" dirty="0">
                <a:solidFill>
                  <a:srgbClr val="000000"/>
                </a:solidFill>
              </a:rPr>
              <a:t>destination</a:t>
            </a:r>
          </a:p>
          <a:p>
            <a:pPr marL="800100" lvl="1" indent="-342900" algn="l">
              <a:lnSpc>
                <a:spcPct val="100000"/>
              </a:lnSpc>
              <a:spcBef>
                <a:spcPts val="0"/>
              </a:spcBef>
              <a:buFont typeface="Arial" panose="020B0604020202020204" pitchFamily="34" charset="0"/>
              <a:buChar char="•"/>
            </a:pPr>
            <a:r>
              <a:rPr lang="en-US" sz="2400" dirty="0">
                <a:solidFill>
                  <a:srgbClr val="000000"/>
                </a:solidFill>
              </a:rPr>
              <a:t>purpose of travel</a:t>
            </a:r>
          </a:p>
          <a:p>
            <a:pPr marL="342900" indent="-342900" algn="l">
              <a:buFont typeface="Arial" panose="020B0604020202020204" pitchFamily="34" charset="0"/>
              <a:buChar char="•"/>
            </a:pPr>
            <a:r>
              <a:rPr lang="en-US" dirty="0">
                <a:solidFill>
                  <a:srgbClr val="000000"/>
                </a:solidFill>
              </a:rPr>
              <a:t>Project Narrative Section 7 ‘Overview of Project Budget’ should also a travel summary, including t</a:t>
            </a:r>
            <a:r>
              <a:rPr lang="en-US" i="0" u="none" strike="noStrike" baseline="0" dirty="0">
                <a:solidFill>
                  <a:srgbClr val="000000"/>
                </a:solidFill>
              </a:rPr>
              <a:t>ravel costs and each travel destination, traveler name, and cost per participant</a:t>
            </a:r>
          </a:p>
          <a:p>
            <a:pPr marL="342900" indent="-342900" algn="l">
              <a:lnSpc>
                <a:spcPct val="100000"/>
              </a:lnSpc>
              <a:spcBef>
                <a:spcPts val="0"/>
              </a:spcBef>
              <a:buFont typeface="Arial" panose="020B0604020202020204" pitchFamily="34" charset="0"/>
              <a:buChar char="•"/>
            </a:pPr>
            <a:endParaRPr lang="en-US" b="1" dirty="0">
              <a:solidFill>
                <a:srgbClr val="000000"/>
              </a:solidFill>
            </a:endParaRPr>
          </a:p>
        </p:txBody>
      </p:sp>
      <p:sp>
        <p:nvSpPr>
          <p:cNvPr id="18" name="TextBox 17">
            <a:extLst>
              <a:ext uri="{FF2B5EF4-FFF2-40B4-BE49-F238E27FC236}">
                <a16:creationId xmlns:a16="http://schemas.microsoft.com/office/drawing/2014/main" id="{2345D07B-15A6-4B13-A08A-A91D7D387770}"/>
              </a:ext>
            </a:extLst>
          </p:cNvPr>
          <p:cNvSpPr txBox="1"/>
          <p:nvPr/>
        </p:nvSpPr>
        <p:spPr>
          <a:xfrm>
            <a:off x="1394565" y="1697277"/>
            <a:ext cx="1173271"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#6</a:t>
            </a:r>
          </a:p>
        </p:txBody>
      </p:sp>
    </p:spTree>
    <p:extLst>
      <p:ext uri="{BB962C8B-B14F-4D97-AF65-F5344CB8AC3E}">
        <p14:creationId xmlns:p14="http://schemas.microsoft.com/office/powerpoint/2010/main" val="1813021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0" y="2897606"/>
            <a:ext cx="4013200" cy="22280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t>Confusion on Contracts vs. Subawards </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4775200" y="1306648"/>
            <a:ext cx="6985000" cy="525780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lvl="0" indent="-228600" algn="l">
              <a:spcBef>
                <a:spcPts val="1200"/>
              </a:spcBef>
              <a:buFont typeface="Arial" panose="020B0604020202020204" pitchFamily="34" charset="0"/>
              <a:buChar char="•"/>
            </a:pPr>
            <a:r>
              <a:rPr lang="en-US" sz="2800" dirty="0">
                <a:solidFill>
                  <a:prstClr val="black"/>
                </a:solidFill>
              </a:rPr>
              <a:t>With subawards, the </a:t>
            </a:r>
            <a:r>
              <a:rPr lang="en-US" sz="2800" dirty="0" err="1">
                <a:solidFill>
                  <a:prstClr val="black"/>
                </a:solidFill>
              </a:rPr>
              <a:t>subawardees</a:t>
            </a:r>
            <a:r>
              <a:rPr lang="en-US" sz="2800" dirty="0">
                <a:solidFill>
                  <a:prstClr val="black"/>
                </a:solidFill>
              </a:rPr>
              <a:t>(s) would get something for themselves by carrying out their portion of the proposed work. </a:t>
            </a:r>
          </a:p>
          <a:p>
            <a:pPr lvl="0" algn="l">
              <a:spcBef>
                <a:spcPts val="1200"/>
              </a:spcBef>
            </a:pPr>
            <a:r>
              <a:rPr lang="en-US" sz="2800" dirty="0">
                <a:solidFill>
                  <a:prstClr val="black"/>
                </a:solidFill>
              </a:rPr>
              <a:t>- </a:t>
            </a:r>
            <a:r>
              <a:rPr lang="en-US" dirty="0">
                <a:solidFill>
                  <a:prstClr val="black"/>
                </a:solidFill>
              </a:rPr>
              <a:t>All cost associated with a subaward should be captured in the “Other” budget category</a:t>
            </a:r>
          </a:p>
          <a:p>
            <a:pPr algn="l">
              <a:spcBef>
                <a:spcPts val="1200"/>
              </a:spcBef>
            </a:pPr>
            <a:r>
              <a:rPr lang="en-US" sz="2400" b="0" i="0" u="none" strike="noStrike" baseline="0" dirty="0">
                <a:solidFill>
                  <a:srgbClr val="000000"/>
                </a:solidFill>
                <a:cs typeface="Calibri" panose="020F0502020204030204" pitchFamily="34" charset="0"/>
              </a:rPr>
              <a:t>- Partnering organizations in </a:t>
            </a:r>
            <a:r>
              <a:rPr lang="en-US" sz="2400" b="0" i="0" strike="noStrike" baseline="0" dirty="0">
                <a:cs typeface="Calibri" panose="020F0502020204030204" pitchFamily="34" charset="0"/>
              </a:rPr>
              <a:t>EN partnership awards </a:t>
            </a:r>
            <a:r>
              <a:rPr lang="en-US" sz="2400" b="0" i="0" u="none" strike="noStrike" baseline="0" dirty="0">
                <a:solidFill>
                  <a:srgbClr val="000000"/>
                </a:solidFill>
                <a:cs typeface="Calibri" panose="020F0502020204030204" pitchFamily="34" charset="0"/>
              </a:rPr>
              <a:t>often receive subawards to carry out assistance agreement activities for, and in coordination with, the lead applicant. </a:t>
            </a:r>
            <a:endParaRPr lang="en-US" sz="1000" dirty="0">
              <a:solidFill>
                <a:prstClr val="black"/>
              </a:solidFill>
            </a:endParaRPr>
          </a:p>
          <a:p>
            <a:pPr marL="228600" lvl="0" indent="-228600" algn="l">
              <a:spcBef>
                <a:spcPts val="1200"/>
              </a:spcBef>
              <a:buFont typeface="Arial" panose="020B0604020202020204" pitchFamily="34" charset="0"/>
              <a:buChar char="•"/>
            </a:pPr>
            <a:r>
              <a:rPr lang="en-US" sz="2800" dirty="0">
                <a:solidFill>
                  <a:prstClr val="black"/>
                </a:solidFill>
              </a:rPr>
              <a:t>By comparison, a contract entails the hiring of person(s) to complete a set tasks.</a:t>
            </a:r>
          </a:p>
          <a:p>
            <a:pPr marL="685800" lvl="1" indent="-228600" algn="l">
              <a:spcBef>
                <a:spcPts val="1200"/>
              </a:spcBef>
              <a:buFontTx/>
              <a:buChar char="-"/>
            </a:pPr>
            <a:r>
              <a:rPr lang="en-US" sz="2400" dirty="0">
                <a:solidFill>
                  <a:prstClr val="black"/>
                </a:solidFill>
              </a:rPr>
              <a:t>These cost should  be captured in the “Contractual” category. </a:t>
            </a:r>
          </a:p>
          <a:p>
            <a:pPr marL="685800" lvl="1" indent="-228600" algn="l">
              <a:buFontTx/>
              <a:buChar char="-"/>
            </a:pPr>
            <a:endParaRPr lang="en-US" sz="2400" dirty="0">
              <a:solidFill>
                <a:prstClr val="black"/>
              </a:solidFill>
            </a:endParaRPr>
          </a:p>
        </p:txBody>
      </p:sp>
      <p:sp>
        <p:nvSpPr>
          <p:cNvPr id="18" name="TextBox 17">
            <a:extLst>
              <a:ext uri="{FF2B5EF4-FFF2-40B4-BE49-F238E27FC236}">
                <a16:creationId xmlns:a16="http://schemas.microsoft.com/office/drawing/2014/main" id="{2345D07B-15A6-4B13-A08A-A91D7D387770}"/>
              </a:ext>
            </a:extLst>
          </p:cNvPr>
          <p:cNvSpPr txBox="1"/>
          <p:nvPr/>
        </p:nvSpPr>
        <p:spPr>
          <a:xfrm>
            <a:off x="1394565" y="1697277"/>
            <a:ext cx="1173271"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#5</a:t>
            </a:r>
          </a:p>
        </p:txBody>
      </p:sp>
    </p:spTree>
    <p:extLst>
      <p:ext uri="{BB962C8B-B14F-4D97-AF65-F5344CB8AC3E}">
        <p14:creationId xmlns:p14="http://schemas.microsoft.com/office/powerpoint/2010/main" val="454704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1FAC-2411-4199-AD13-99DC7F5EEF72}"/>
              </a:ext>
            </a:extLst>
          </p:cNvPr>
          <p:cNvSpPr>
            <a:spLocks noGrp="1"/>
          </p:cNvSpPr>
          <p:nvPr>
            <p:ph type="title"/>
          </p:nvPr>
        </p:nvSpPr>
        <p:spPr/>
        <p:txBody>
          <a:bodyPr>
            <a:normAutofit fontScale="90000"/>
          </a:bodyPr>
          <a:lstStyle/>
          <a:p>
            <a:r>
              <a:rPr lang="en-US" dirty="0"/>
              <a:t>Notes on Subawards and Contracts</a:t>
            </a:r>
          </a:p>
        </p:txBody>
      </p:sp>
      <p:sp>
        <p:nvSpPr>
          <p:cNvPr id="3" name="Content Placeholder 2">
            <a:extLst>
              <a:ext uri="{FF2B5EF4-FFF2-40B4-BE49-F238E27FC236}">
                <a16:creationId xmlns:a16="http://schemas.microsoft.com/office/drawing/2014/main" id="{52639AFF-B54A-43C6-9171-14FA8091D647}"/>
              </a:ext>
            </a:extLst>
          </p:cNvPr>
          <p:cNvSpPr>
            <a:spLocks noGrp="1"/>
          </p:cNvSpPr>
          <p:nvPr>
            <p:ph idx="1"/>
          </p:nvPr>
        </p:nvSpPr>
        <p:spPr>
          <a:xfrm>
            <a:off x="838200" y="1825624"/>
            <a:ext cx="11099800" cy="5299076"/>
          </a:xfrm>
        </p:spPr>
        <p:txBody>
          <a:bodyPr>
            <a:normAutofit/>
          </a:bodyPr>
          <a:lstStyle/>
          <a:p>
            <a:r>
              <a:rPr lang="en-US" sz="2600" b="0" i="0" u="none" strike="noStrike" baseline="0" dirty="0">
                <a:solidFill>
                  <a:srgbClr val="000000"/>
                </a:solidFill>
                <a:cs typeface="Calibri" panose="020F0502020204030204" pitchFamily="34" charset="0"/>
              </a:rPr>
              <a:t>See Section II-A of the SN for more information on subawards and contracts</a:t>
            </a:r>
          </a:p>
          <a:p>
            <a:r>
              <a:rPr lang="en-US" sz="2600" b="0" i="0" u="none" strike="noStrike" baseline="0" dirty="0">
                <a:solidFill>
                  <a:srgbClr val="000000"/>
                </a:solidFill>
                <a:cs typeface="Calibri" panose="020F0502020204030204" pitchFamily="34" charset="0"/>
              </a:rPr>
              <a:t>For applications that include a subaward, applicants should also review:</a:t>
            </a:r>
          </a:p>
          <a:p>
            <a:pPr lvl="1">
              <a:spcBef>
                <a:spcPts val="1000"/>
              </a:spcBef>
            </a:pPr>
            <a:r>
              <a:rPr lang="en-US" sz="2200" b="0" i="0" u="none" strike="noStrike" baseline="0" dirty="0">
                <a:solidFill>
                  <a:srgbClr val="000000"/>
                </a:solidFill>
                <a:cs typeface="Calibri" panose="020F0502020204030204" pitchFamily="34" charset="0"/>
              </a:rPr>
              <a:t>The EPA subaward policy: </a:t>
            </a:r>
            <a:r>
              <a:rPr lang="en-US" sz="2200" b="0" i="0" u="none" strike="noStrike" baseline="0" dirty="0">
                <a:solidFill>
                  <a:srgbClr val="000000"/>
                </a:solidFill>
                <a:cs typeface="Calibri" panose="020F0502020204030204" pitchFamily="34" charset="0"/>
                <a:hlinkClick r:id="rId2"/>
              </a:rPr>
              <a:t>https://www.epa.gov/grants/grants-policy-issuance-gpi-16-01-epa-subaward-policy-epa-assistance-agreement-recipients</a:t>
            </a:r>
            <a:r>
              <a:rPr lang="en-US" sz="2200" dirty="0">
                <a:solidFill>
                  <a:srgbClr val="000000"/>
                </a:solidFill>
                <a:cs typeface="Calibri" panose="020F0502020204030204" pitchFamily="34" charset="0"/>
              </a:rPr>
              <a:t> </a:t>
            </a:r>
            <a:endParaRPr lang="en-US" sz="2200" b="0" i="0" u="none" strike="noStrike" baseline="0" dirty="0">
              <a:solidFill>
                <a:srgbClr val="000000"/>
              </a:solidFill>
              <a:cs typeface="Calibri" panose="020F0502020204030204" pitchFamily="34" charset="0"/>
            </a:endParaRPr>
          </a:p>
          <a:p>
            <a:r>
              <a:rPr lang="en-US" sz="2600" dirty="0">
                <a:solidFill>
                  <a:srgbClr val="000000"/>
                </a:solidFill>
                <a:cs typeface="Calibri" panose="020F0502020204030204" pitchFamily="34" charset="0"/>
              </a:rPr>
              <a:t>For applications that include a contract, applicants should also review:</a:t>
            </a:r>
          </a:p>
          <a:p>
            <a:pPr lvl="1">
              <a:spcBef>
                <a:spcPts val="1000"/>
              </a:spcBef>
            </a:pPr>
            <a:r>
              <a:rPr lang="en-US" sz="2200" dirty="0">
                <a:solidFill>
                  <a:srgbClr val="000000"/>
                </a:solidFill>
                <a:cs typeface="Calibri" panose="020F0502020204030204" pitchFamily="34" charset="0"/>
              </a:rPr>
              <a:t>The competition requirements specified in </a:t>
            </a:r>
            <a:r>
              <a:rPr lang="en-US" sz="2200" dirty="0">
                <a:solidFill>
                  <a:srgbClr val="000000"/>
                </a:solidFill>
                <a:cs typeface="Calibri" panose="020F0502020204030204" pitchFamily="34" charset="0"/>
                <a:hlinkClick r:id="rId3"/>
              </a:rPr>
              <a:t>2 CFR Part 200 </a:t>
            </a:r>
            <a:endParaRPr lang="en-US" sz="2200" dirty="0">
              <a:solidFill>
                <a:srgbClr val="000000"/>
              </a:solidFill>
              <a:cs typeface="Calibri" panose="020F0502020204030204" pitchFamily="34" charset="0"/>
            </a:endParaRPr>
          </a:p>
          <a:p>
            <a:pPr lvl="1">
              <a:spcBef>
                <a:spcPts val="1000"/>
              </a:spcBef>
            </a:pPr>
            <a:r>
              <a:rPr lang="en-US" sz="2200" b="0" i="0" u="none" strike="noStrike" baseline="0" dirty="0">
                <a:solidFill>
                  <a:srgbClr val="000000"/>
                </a:solidFill>
              </a:rPr>
              <a:t>EPA’s </a:t>
            </a:r>
            <a:r>
              <a:rPr lang="en-US" sz="2200" b="0" i="0" u="sng" strike="noStrike" baseline="0" dirty="0">
                <a:solidFill>
                  <a:srgbClr val="0562C1"/>
                </a:solidFill>
              </a:rPr>
              <a:t>Best Practice Guide for Procuring Services, Supplies, and Equipment Under EPA Assistance Agreements </a:t>
            </a:r>
            <a:endParaRPr lang="en-US" sz="2200" dirty="0">
              <a:solidFill>
                <a:srgbClr val="000000"/>
              </a:solidFill>
              <a:cs typeface="Calibri" panose="020F0502020204030204" pitchFamily="34" charset="0"/>
            </a:endParaRPr>
          </a:p>
          <a:p>
            <a:r>
              <a:rPr lang="en-US" sz="2400" b="0" i="0" u="none" strike="noStrike" baseline="0" dirty="0">
                <a:solidFill>
                  <a:srgbClr val="000000"/>
                </a:solidFill>
                <a:cs typeface="Calibri" panose="020F0502020204030204" pitchFamily="34" charset="0"/>
              </a:rPr>
              <a:t>Applicants that intend to distribute </a:t>
            </a:r>
            <a:r>
              <a:rPr lang="en-US" sz="2400" b="0" i="0" u="sng" strike="noStrike" baseline="0" dirty="0">
                <a:solidFill>
                  <a:srgbClr val="000000"/>
                </a:solidFill>
                <a:cs typeface="Calibri" panose="020F0502020204030204" pitchFamily="34" charset="0"/>
              </a:rPr>
              <a:t>all </a:t>
            </a:r>
            <a:r>
              <a:rPr lang="en-US" sz="2400" b="0" i="0" u="none" strike="noStrike" baseline="0" dirty="0">
                <a:solidFill>
                  <a:srgbClr val="000000"/>
                </a:solidFill>
                <a:cs typeface="Calibri" panose="020F0502020204030204" pitchFamily="34" charset="0"/>
              </a:rPr>
              <a:t>their EPA funding for subaward(s) and/or procurement contracts must explain how they will manage these transactions in compliance with applicable Federal requirements without EPA funding for personnel. </a:t>
            </a:r>
          </a:p>
          <a:p>
            <a:pPr lvl="1">
              <a:spcBef>
                <a:spcPts val="1000"/>
              </a:spcBef>
            </a:pPr>
            <a:r>
              <a:rPr lang="en-US" b="0" i="0" u="none" strike="noStrike" baseline="0" dirty="0">
                <a:solidFill>
                  <a:srgbClr val="000000"/>
                </a:solidFill>
                <a:cs typeface="Calibri" panose="020F0502020204030204" pitchFamily="34" charset="0"/>
              </a:rPr>
              <a:t>Applicants remain accountable to EPA for proper expenditures of EPA funding</a:t>
            </a:r>
            <a:endParaRPr lang="en-US" dirty="0">
              <a:cs typeface="Calibri" panose="020F0502020204030204" pitchFamily="34" charset="0"/>
            </a:endParaRPr>
          </a:p>
        </p:txBody>
      </p:sp>
    </p:spTree>
    <p:extLst>
      <p:ext uri="{BB962C8B-B14F-4D97-AF65-F5344CB8AC3E}">
        <p14:creationId xmlns:p14="http://schemas.microsoft.com/office/powerpoint/2010/main" val="1156269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38970" y="2667819"/>
            <a:ext cx="4013200" cy="35714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t>Not Including Critical Information in a Detailed Project Plan</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4356836" y="1013098"/>
            <a:ext cx="7518400" cy="564686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spcAft>
                <a:spcPts val="600"/>
              </a:spcAft>
              <a:buFont typeface="Arial" panose="020B0604020202020204" pitchFamily="34" charset="0"/>
              <a:buChar char="•"/>
            </a:pPr>
            <a:r>
              <a:rPr lang="en-US" sz="2600" dirty="0">
                <a:solidFill>
                  <a:srgbClr val="000000"/>
                </a:solidFill>
              </a:rPr>
              <a:t>Applicants should outline a detailed project plan, which includes: </a:t>
            </a:r>
          </a:p>
          <a:p>
            <a:pPr lvl="1" algn="l">
              <a:lnSpc>
                <a:spcPct val="100000"/>
              </a:lnSpc>
              <a:spcBef>
                <a:spcPts val="0"/>
              </a:spcBef>
              <a:spcAft>
                <a:spcPts val="600"/>
              </a:spcAft>
            </a:pPr>
            <a:r>
              <a:rPr lang="en-US" sz="2300" dirty="0">
                <a:solidFill>
                  <a:srgbClr val="000000"/>
                </a:solidFill>
              </a:rPr>
              <a:t>• each </a:t>
            </a:r>
            <a:r>
              <a:rPr lang="en-US" sz="2300" b="1" dirty="0">
                <a:solidFill>
                  <a:srgbClr val="000000"/>
                </a:solidFill>
              </a:rPr>
              <a:t>project goal and its cost</a:t>
            </a:r>
            <a:r>
              <a:rPr lang="en-US" sz="2300" dirty="0">
                <a:solidFill>
                  <a:srgbClr val="000000"/>
                </a:solidFill>
              </a:rPr>
              <a:t>;</a:t>
            </a:r>
          </a:p>
          <a:p>
            <a:pPr lvl="1" algn="l">
              <a:lnSpc>
                <a:spcPct val="100000"/>
              </a:lnSpc>
              <a:spcBef>
                <a:spcPts val="0"/>
              </a:spcBef>
              <a:spcAft>
                <a:spcPts val="600"/>
              </a:spcAft>
            </a:pPr>
            <a:r>
              <a:rPr lang="en-US" sz="2300" dirty="0">
                <a:solidFill>
                  <a:srgbClr val="000000"/>
                </a:solidFill>
              </a:rPr>
              <a:t>• all </a:t>
            </a:r>
            <a:r>
              <a:rPr lang="en-US" sz="2300" b="1" dirty="0">
                <a:solidFill>
                  <a:srgbClr val="000000"/>
                </a:solidFill>
              </a:rPr>
              <a:t>output(s)</a:t>
            </a:r>
            <a:r>
              <a:rPr lang="en-US" sz="2300" dirty="0">
                <a:solidFill>
                  <a:srgbClr val="000000"/>
                </a:solidFill>
              </a:rPr>
              <a:t> associated with that project goal;</a:t>
            </a:r>
          </a:p>
          <a:p>
            <a:pPr lvl="1" algn="l">
              <a:lnSpc>
                <a:spcPct val="100000"/>
              </a:lnSpc>
              <a:spcBef>
                <a:spcPts val="0"/>
              </a:spcBef>
              <a:spcAft>
                <a:spcPts val="600"/>
              </a:spcAft>
            </a:pPr>
            <a:r>
              <a:rPr lang="en-US" sz="2300" dirty="0">
                <a:solidFill>
                  <a:srgbClr val="000000"/>
                </a:solidFill>
              </a:rPr>
              <a:t>• a </a:t>
            </a:r>
            <a:r>
              <a:rPr lang="en-US" sz="2300" b="1" dirty="0">
                <a:solidFill>
                  <a:srgbClr val="000000"/>
                </a:solidFill>
              </a:rPr>
              <a:t>scheduled completion date </a:t>
            </a:r>
            <a:r>
              <a:rPr lang="en-US" sz="2300" dirty="0">
                <a:solidFill>
                  <a:srgbClr val="000000"/>
                </a:solidFill>
              </a:rPr>
              <a:t>for each listed output;</a:t>
            </a:r>
          </a:p>
          <a:p>
            <a:pPr lvl="1" algn="l">
              <a:lnSpc>
                <a:spcPct val="100000"/>
              </a:lnSpc>
              <a:spcBef>
                <a:spcPts val="0"/>
              </a:spcBef>
              <a:spcAft>
                <a:spcPts val="600"/>
              </a:spcAft>
            </a:pPr>
            <a:r>
              <a:rPr lang="en-US" sz="2300" dirty="0">
                <a:solidFill>
                  <a:srgbClr val="000000"/>
                </a:solidFill>
              </a:rPr>
              <a:t>• a brief </a:t>
            </a:r>
            <a:r>
              <a:rPr lang="en-US" sz="2300" b="1" dirty="0">
                <a:solidFill>
                  <a:srgbClr val="000000"/>
                </a:solidFill>
              </a:rPr>
              <a:t>rationale for how each output date was selected </a:t>
            </a:r>
            <a:r>
              <a:rPr lang="en-US" sz="2300" dirty="0">
                <a:solidFill>
                  <a:srgbClr val="000000"/>
                </a:solidFill>
              </a:rPr>
              <a:t>and deemed appropriate;</a:t>
            </a:r>
          </a:p>
          <a:p>
            <a:pPr lvl="1" algn="l">
              <a:lnSpc>
                <a:spcPct val="100000"/>
              </a:lnSpc>
              <a:spcBef>
                <a:spcPts val="0"/>
              </a:spcBef>
              <a:spcAft>
                <a:spcPts val="600"/>
              </a:spcAft>
            </a:pPr>
            <a:r>
              <a:rPr lang="en-US" sz="2300" dirty="0">
                <a:solidFill>
                  <a:srgbClr val="000000"/>
                </a:solidFill>
              </a:rPr>
              <a:t>• </a:t>
            </a:r>
            <a:r>
              <a:rPr lang="en-US" sz="2300" b="1" dirty="0">
                <a:solidFill>
                  <a:srgbClr val="000000"/>
                </a:solidFill>
              </a:rPr>
              <a:t>output cost(s)</a:t>
            </a:r>
            <a:r>
              <a:rPr lang="en-US" sz="2300" dirty="0">
                <a:solidFill>
                  <a:srgbClr val="000000"/>
                </a:solidFill>
              </a:rPr>
              <a:t>;</a:t>
            </a:r>
          </a:p>
          <a:p>
            <a:pPr lvl="1" algn="l">
              <a:lnSpc>
                <a:spcPct val="100000"/>
              </a:lnSpc>
              <a:spcBef>
                <a:spcPts val="0"/>
              </a:spcBef>
              <a:spcAft>
                <a:spcPts val="600"/>
              </a:spcAft>
            </a:pPr>
            <a:r>
              <a:rPr lang="en-US" sz="2300" dirty="0">
                <a:solidFill>
                  <a:srgbClr val="000000"/>
                </a:solidFill>
              </a:rPr>
              <a:t>• anticipated </a:t>
            </a:r>
            <a:r>
              <a:rPr lang="en-US" sz="2300" b="1" dirty="0">
                <a:solidFill>
                  <a:srgbClr val="000000"/>
                </a:solidFill>
              </a:rPr>
              <a:t>outcome(s) </a:t>
            </a:r>
            <a:r>
              <a:rPr lang="en-US" sz="2300" dirty="0">
                <a:solidFill>
                  <a:srgbClr val="000000"/>
                </a:solidFill>
              </a:rPr>
              <a:t>affiliated with each project goal;</a:t>
            </a:r>
          </a:p>
          <a:p>
            <a:pPr lvl="1" algn="l">
              <a:lnSpc>
                <a:spcPct val="100000"/>
              </a:lnSpc>
              <a:spcBef>
                <a:spcPts val="0"/>
              </a:spcBef>
              <a:spcAft>
                <a:spcPts val="600"/>
              </a:spcAft>
            </a:pPr>
            <a:r>
              <a:rPr lang="en-US" sz="2300" dirty="0">
                <a:solidFill>
                  <a:srgbClr val="000000"/>
                </a:solidFill>
              </a:rPr>
              <a:t>• the </a:t>
            </a:r>
            <a:r>
              <a:rPr lang="en-US" sz="2300" b="1" dirty="0">
                <a:solidFill>
                  <a:srgbClr val="000000"/>
                </a:solidFill>
              </a:rPr>
              <a:t>business and/or administrative need(s) </a:t>
            </a:r>
            <a:r>
              <a:rPr lang="en-US" sz="2300" dirty="0">
                <a:solidFill>
                  <a:srgbClr val="000000"/>
                </a:solidFill>
              </a:rPr>
              <a:t>which will be supported by each project goal; and</a:t>
            </a:r>
          </a:p>
          <a:p>
            <a:pPr lvl="1" algn="l">
              <a:lnSpc>
                <a:spcPct val="100000"/>
              </a:lnSpc>
              <a:spcBef>
                <a:spcPts val="0"/>
              </a:spcBef>
              <a:spcAft>
                <a:spcPts val="600"/>
              </a:spcAft>
            </a:pPr>
            <a:r>
              <a:rPr lang="en-US" sz="2300" dirty="0">
                <a:solidFill>
                  <a:srgbClr val="000000"/>
                </a:solidFill>
              </a:rPr>
              <a:t>• </a:t>
            </a:r>
            <a:r>
              <a:rPr lang="en-US" sz="2300" b="1" dirty="0">
                <a:solidFill>
                  <a:srgbClr val="000000"/>
                </a:solidFill>
              </a:rPr>
              <a:t>the (one) EPA strategic goal and objective which is most supported by each project goal.</a:t>
            </a:r>
            <a:endParaRPr lang="en-US" sz="2300" b="1" dirty="0">
              <a:solidFill>
                <a:srgbClr val="1A8239"/>
              </a:solidFill>
            </a:endParaRPr>
          </a:p>
        </p:txBody>
      </p:sp>
      <p:sp>
        <p:nvSpPr>
          <p:cNvPr id="18" name="TextBox 17">
            <a:extLst>
              <a:ext uri="{FF2B5EF4-FFF2-40B4-BE49-F238E27FC236}">
                <a16:creationId xmlns:a16="http://schemas.microsoft.com/office/drawing/2014/main" id="{2345D07B-15A6-4B13-A08A-A91D7D387770}"/>
              </a:ext>
            </a:extLst>
          </p:cNvPr>
          <p:cNvSpPr txBox="1"/>
          <p:nvPr/>
        </p:nvSpPr>
        <p:spPr>
          <a:xfrm>
            <a:off x="1394565" y="1697277"/>
            <a:ext cx="1173271"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#4</a:t>
            </a:r>
          </a:p>
        </p:txBody>
      </p:sp>
    </p:spTree>
    <p:extLst>
      <p:ext uri="{BB962C8B-B14F-4D97-AF65-F5344CB8AC3E}">
        <p14:creationId xmlns:p14="http://schemas.microsoft.com/office/powerpoint/2010/main" val="3604866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95012ED-7949-4CD1-9CE4-3216E2CD53DC}"/>
              </a:ext>
            </a:extLst>
          </p:cNvPr>
          <p:cNvSpPr txBox="1">
            <a:spLocks/>
          </p:cNvSpPr>
          <p:nvPr/>
        </p:nvSpPr>
        <p:spPr>
          <a:xfrm>
            <a:off x="4921640" y="698500"/>
            <a:ext cx="11792990" cy="4375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1500"/>
              </a:spcAft>
            </a:pPr>
            <a:r>
              <a:rPr lang="en-US" sz="3200" dirty="0">
                <a:latin typeface="+mj-lt"/>
              </a:rPr>
              <a:t>(Optional) </a:t>
            </a:r>
          </a:p>
          <a:p>
            <a:pPr>
              <a:lnSpc>
                <a:spcPct val="100000"/>
              </a:lnSpc>
              <a:spcBef>
                <a:spcPts val="0"/>
              </a:spcBef>
              <a:spcAft>
                <a:spcPts val="1500"/>
              </a:spcAft>
            </a:pPr>
            <a:r>
              <a:rPr lang="en-US" sz="3200" dirty="0">
                <a:latin typeface="+mj-lt"/>
              </a:rPr>
              <a:t>Workplan </a:t>
            </a:r>
          </a:p>
          <a:p>
            <a:pPr>
              <a:lnSpc>
                <a:spcPct val="100000"/>
              </a:lnSpc>
              <a:spcBef>
                <a:spcPts val="0"/>
              </a:spcBef>
              <a:spcAft>
                <a:spcPts val="1500"/>
              </a:spcAft>
            </a:pPr>
            <a:r>
              <a:rPr lang="en-US" sz="3200" dirty="0">
                <a:latin typeface="+mj-lt"/>
              </a:rPr>
              <a:t>Table </a:t>
            </a:r>
          </a:p>
          <a:p>
            <a:pPr>
              <a:lnSpc>
                <a:spcPct val="100000"/>
              </a:lnSpc>
              <a:spcBef>
                <a:spcPts val="0"/>
              </a:spcBef>
              <a:spcAft>
                <a:spcPts val="1500"/>
              </a:spcAft>
            </a:pPr>
            <a:r>
              <a:rPr lang="en-US" sz="3200" dirty="0">
                <a:latin typeface="+mj-lt"/>
              </a:rPr>
              <a:t>Template</a:t>
            </a:r>
            <a:endParaRPr lang="en-US" sz="3200" i="1" dirty="0">
              <a:latin typeface="+mj-lt"/>
            </a:endParaRPr>
          </a:p>
        </p:txBody>
      </p:sp>
      <p:sp>
        <p:nvSpPr>
          <p:cNvPr id="9" name="Rectangle 4">
            <a:extLst>
              <a:ext uri="{FF2B5EF4-FFF2-40B4-BE49-F238E27FC236}">
                <a16:creationId xmlns:a16="http://schemas.microsoft.com/office/drawing/2014/main" id="{8DA505E6-53D6-450F-A71F-38B7831CD42B}"/>
              </a:ext>
            </a:extLst>
          </p:cNvPr>
          <p:cNvSpPr>
            <a:spLocks noChangeArrowheads="1"/>
          </p:cNvSpPr>
          <p:nvPr/>
        </p:nvSpPr>
        <p:spPr bwMode="auto">
          <a:xfrm>
            <a:off x="869871" y="1491034"/>
            <a:ext cx="148902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A7105701-01E9-4891-81F3-93B12DC54B5B}"/>
              </a:ext>
            </a:extLst>
          </p:cNvPr>
          <p:cNvPicPr>
            <a:picLocks noChangeAspect="1"/>
          </p:cNvPicPr>
          <p:nvPr/>
        </p:nvPicPr>
        <p:blipFill rotWithShape="1">
          <a:blip r:embed="rId3"/>
          <a:srcRect b="10596"/>
          <a:stretch/>
        </p:blipFill>
        <p:spPr>
          <a:xfrm>
            <a:off x="336245" y="698500"/>
            <a:ext cx="9170791" cy="5774487"/>
          </a:xfrm>
          <a:prstGeom prst="rect">
            <a:avLst/>
          </a:prstGeom>
        </p:spPr>
      </p:pic>
    </p:spTree>
    <p:extLst>
      <p:ext uri="{BB962C8B-B14F-4D97-AF65-F5344CB8AC3E}">
        <p14:creationId xmlns:p14="http://schemas.microsoft.com/office/powerpoint/2010/main" val="1297498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0" y="2297441"/>
            <a:ext cx="4503615" cy="39399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600" b="1" dirty="0"/>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5536504" y="1114816"/>
            <a:ext cx="6355624" cy="544882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spcAft>
                <a:spcPts val="1500"/>
              </a:spcAft>
              <a:buFont typeface="Arial" panose="020B0604020202020204" pitchFamily="34" charset="0"/>
              <a:buChar char="•"/>
            </a:pPr>
            <a:endParaRPr lang="en-US" sz="2600" i="1" dirty="0">
              <a:solidFill>
                <a:srgbClr val="1A8239"/>
              </a:solidFill>
            </a:endParaRPr>
          </a:p>
        </p:txBody>
      </p:sp>
      <p:sp>
        <p:nvSpPr>
          <p:cNvPr id="18" name="TextBox 17">
            <a:extLst>
              <a:ext uri="{FF2B5EF4-FFF2-40B4-BE49-F238E27FC236}">
                <a16:creationId xmlns:a16="http://schemas.microsoft.com/office/drawing/2014/main" id="{2345D07B-15A6-4B13-A08A-A91D7D387770}"/>
              </a:ext>
            </a:extLst>
          </p:cNvPr>
          <p:cNvSpPr txBox="1"/>
          <p:nvPr/>
        </p:nvSpPr>
        <p:spPr>
          <a:xfrm>
            <a:off x="1394565" y="1697277"/>
            <a:ext cx="1173271"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#3</a:t>
            </a:r>
          </a:p>
        </p:txBody>
      </p:sp>
      <p:sp>
        <p:nvSpPr>
          <p:cNvPr id="10" name="Title 1">
            <a:extLst>
              <a:ext uri="{FF2B5EF4-FFF2-40B4-BE49-F238E27FC236}">
                <a16:creationId xmlns:a16="http://schemas.microsoft.com/office/drawing/2014/main" id="{99B604A6-74EC-45FB-A23A-424C919A852F}"/>
              </a:ext>
            </a:extLst>
          </p:cNvPr>
          <p:cNvSpPr txBox="1">
            <a:spLocks/>
          </p:cNvSpPr>
          <p:nvPr/>
        </p:nvSpPr>
        <p:spPr>
          <a:xfrm>
            <a:off x="-85047" y="3839227"/>
            <a:ext cx="4673707" cy="16646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t>Wrong Contact Names and Addresses on</a:t>
            </a:r>
          </a:p>
          <a:p>
            <a:endParaRPr lang="en-US" sz="4200" b="1" dirty="0"/>
          </a:p>
        </p:txBody>
      </p:sp>
      <p:sp>
        <p:nvSpPr>
          <p:cNvPr id="11" name="Content Placeholder 2">
            <a:extLst>
              <a:ext uri="{FF2B5EF4-FFF2-40B4-BE49-F238E27FC236}">
                <a16:creationId xmlns:a16="http://schemas.microsoft.com/office/drawing/2014/main" id="{6BDDF8BF-9181-4A85-8465-F62A77D7E053}"/>
              </a:ext>
            </a:extLst>
          </p:cNvPr>
          <p:cNvSpPr txBox="1">
            <a:spLocks/>
          </p:cNvSpPr>
          <p:nvPr/>
        </p:nvSpPr>
        <p:spPr>
          <a:xfrm>
            <a:off x="4885151" y="506549"/>
            <a:ext cx="7306849" cy="584490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lnSpc>
                <a:spcPct val="100000"/>
              </a:lnSpc>
              <a:spcBef>
                <a:spcPts val="0"/>
              </a:spcBef>
              <a:spcAft>
                <a:spcPts val="1200"/>
              </a:spcAft>
              <a:buFont typeface="Arial" panose="020B0604020202020204" pitchFamily="34" charset="0"/>
              <a:buChar char="•"/>
            </a:pPr>
            <a:r>
              <a:rPr lang="en-US" sz="2600" dirty="0">
                <a:solidFill>
                  <a:srgbClr val="000000"/>
                </a:solidFill>
              </a:rPr>
              <a:t>Applicable to both the 424 form and the Key Contacts Attachment Form (mandatory)</a:t>
            </a:r>
          </a:p>
          <a:p>
            <a:pPr marL="914400" lvl="1" indent="-457200" algn="l">
              <a:lnSpc>
                <a:spcPct val="100000"/>
              </a:lnSpc>
              <a:spcBef>
                <a:spcPts val="0"/>
              </a:spcBef>
              <a:spcAft>
                <a:spcPts val="600"/>
              </a:spcAft>
              <a:buFont typeface="Arial" panose="020B0604020202020204" pitchFamily="34" charset="0"/>
              <a:buChar char="•"/>
            </a:pPr>
            <a:r>
              <a:rPr lang="en-US" sz="2600" dirty="0">
                <a:solidFill>
                  <a:srgbClr val="000000"/>
                </a:solidFill>
              </a:rPr>
              <a:t>Authorized Representative (AOR)</a:t>
            </a:r>
          </a:p>
          <a:p>
            <a:pPr marL="914400" lvl="1" indent="-457200" algn="l">
              <a:lnSpc>
                <a:spcPct val="100000"/>
              </a:lnSpc>
              <a:spcBef>
                <a:spcPts val="0"/>
              </a:spcBef>
              <a:spcAft>
                <a:spcPts val="600"/>
              </a:spcAft>
              <a:buFont typeface="Arial" panose="020B0604020202020204" pitchFamily="34" charset="0"/>
              <a:buChar char="•"/>
            </a:pPr>
            <a:r>
              <a:rPr lang="en-US" sz="2600" dirty="0">
                <a:solidFill>
                  <a:srgbClr val="000000"/>
                </a:solidFill>
              </a:rPr>
              <a:t>Payee</a:t>
            </a:r>
          </a:p>
          <a:p>
            <a:pPr marL="914400" lvl="1" indent="-457200" algn="l">
              <a:lnSpc>
                <a:spcPct val="100000"/>
              </a:lnSpc>
              <a:spcBef>
                <a:spcPts val="0"/>
              </a:spcBef>
              <a:spcAft>
                <a:spcPts val="600"/>
              </a:spcAft>
              <a:buFont typeface="Arial" panose="020B0604020202020204" pitchFamily="34" charset="0"/>
              <a:buChar char="•"/>
            </a:pPr>
            <a:r>
              <a:rPr lang="en-US" sz="2600" dirty="0">
                <a:solidFill>
                  <a:srgbClr val="000000"/>
                </a:solidFill>
              </a:rPr>
              <a:t>Administrative Contact (POC)</a:t>
            </a:r>
          </a:p>
          <a:p>
            <a:pPr marL="914400" lvl="1" indent="-457200" algn="l">
              <a:lnSpc>
                <a:spcPct val="100000"/>
              </a:lnSpc>
              <a:spcBef>
                <a:spcPts val="0"/>
              </a:spcBef>
              <a:spcAft>
                <a:spcPts val="600"/>
              </a:spcAft>
              <a:buFont typeface="Arial" panose="020B0604020202020204" pitchFamily="34" charset="0"/>
              <a:buChar char="•"/>
            </a:pPr>
            <a:r>
              <a:rPr lang="en-US" sz="2600" dirty="0">
                <a:solidFill>
                  <a:srgbClr val="000000"/>
                </a:solidFill>
              </a:rPr>
              <a:t>Project Manager</a:t>
            </a:r>
          </a:p>
          <a:p>
            <a:pPr marL="457200" lvl="0" indent="-457200" algn="l">
              <a:lnSpc>
                <a:spcPct val="100000"/>
              </a:lnSpc>
              <a:spcBef>
                <a:spcPts val="0"/>
              </a:spcBef>
              <a:spcAft>
                <a:spcPts val="1200"/>
              </a:spcAft>
              <a:buFont typeface="Arial" panose="020B0604020202020204" pitchFamily="34" charset="0"/>
              <a:buChar char="•"/>
            </a:pPr>
            <a:r>
              <a:rPr lang="en-US" sz="2600" dirty="0">
                <a:solidFill>
                  <a:srgbClr val="000000"/>
                </a:solidFill>
              </a:rPr>
              <a:t>If any changes in key personnel occur, please reach out to Erin McGown ASAP with an updated Key Contact form  </a:t>
            </a:r>
          </a:p>
          <a:p>
            <a:pPr marL="457200" lvl="0" indent="-457200" algn="l">
              <a:lnSpc>
                <a:spcPct val="100000"/>
              </a:lnSpc>
              <a:spcBef>
                <a:spcPts val="0"/>
              </a:spcBef>
              <a:spcAft>
                <a:spcPts val="1200"/>
              </a:spcAft>
              <a:buFont typeface="Arial" panose="020B0604020202020204" pitchFamily="34" charset="0"/>
              <a:buChar char="•"/>
            </a:pPr>
            <a:r>
              <a:rPr lang="en-US" sz="2600" b="1" dirty="0">
                <a:solidFill>
                  <a:srgbClr val="000000"/>
                </a:solidFill>
              </a:rPr>
              <a:t>Please note the Authorized Representative and Payee can not be the same person. </a:t>
            </a:r>
          </a:p>
        </p:txBody>
      </p:sp>
    </p:spTree>
    <p:extLst>
      <p:ext uri="{BB962C8B-B14F-4D97-AF65-F5344CB8AC3E}">
        <p14:creationId xmlns:p14="http://schemas.microsoft.com/office/powerpoint/2010/main" val="415409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9411-35D4-4A25-8B83-BF7A76E2B369}"/>
              </a:ext>
            </a:extLst>
          </p:cNvPr>
          <p:cNvSpPr>
            <a:spLocks noGrp="1"/>
          </p:cNvSpPr>
          <p:nvPr>
            <p:ph type="title"/>
          </p:nvPr>
        </p:nvSpPr>
        <p:spPr/>
        <p:txBody>
          <a:bodyPr>
            <a:normAutofit fontScale="90000"/>
          </a:bodyPr>
          <a:lstStyle/>
          <a:p>
            <a:r>
              <a:rPr lang="en-US" dirty="0"/>
              <a:t>Exchange Network (EN) Grant Purpose</a:t>
            </a:r>
          </a:p>
        </p:txBody>
      </p:sp>
      <p:sp>
        <p:nvSpPr>
          <p:cNvPr id="3" name="Content Placeholder 2">
            <a:extLst>
              <a:ext uri="{FF2B5EF4-FFF2-40B4-BE49-F238E27FC236}">
                <a16:creationId xmlns:a16="http://schemas.microsoft.com/office/drawing/2014/main" id="{5CC75DB3-2175-4201-AF7D-767642B7EED5}"/>
              </a:ext>
            </a:extLst>
          </p:cNvPr>
          <p:cNvSpPr>
            <a:spLocks noGrp="1"/>
          </p:cNvSpPr>
          <p:nvPr>
            <p:ph idx="1"/>
          </p:nvPr>
        </p:nvSpPr>
        <p:spPr>
          <a:xfrm>
            <a:off x="838200" y="1825625"/>
            <a:ext cx="10298373" cy="4351338"/>
          </a:xfrm>
        </p:spPr>
        <p:txBody>
          <a:bodyPr>
            <a:normAutofit/>
          </a:bodyPr>
          <a:lstStyle/>
          <a:p>
            <a:pPr>
              <a:buFont typeface="Wingdings" panose="05000000000000000000" pitchFamily="2" charset="2"/>
              <a:buChar char="Ø"/>
            </a:pPr>
            <a:endParaRPr lang="en-US" sz="1800" dirty="0"/>
          </a:p>
          <a:p>
            <a:pPr>
              <a:spcAft>
                <a:spcPts val="600"/>
              </a:spcAft>
              <a:buFont typeface="Wingdings" panose="05000000000000000000" pitchFamily="2" charset="2"/>
              <a:buChar char="Ø"/>
            </a:pPr>
            <a:r>
              <a:rPr lang="en-US" dirty="0"/>
              <a:t> Facilitate sharing of environmental data</a:t>
            </a:r>
          </a:p>
          <a:p>
            <a:pPr>
              <a:spcAft>
                <a:spcPts val="600"/>
              </a:spcAft>
              <a:buFont typeface="Wingdings" panose="05000000000000000000" pitchFamily="2" charset="2"/>
              <a:buChar char="Ø"/>
            </a:pPr>
            <a:r>
              <a:rPr lang="en-US" dirty="0"/>
              <a:t> Reduce burden and avoid costs </a:t>
            </a:r>
          </a:p>
          <a:p>
            <a:pPr>
              <a:spcAft>
                <a:spcPts val="600"/>
              </a:spcAft>
              <a:buFont typeface="Wingdings" panose="05000000000000000000" pitchFamily="2" charset="2"/>
              <a:buChar char="Ø"/>
            </a:pPr>
            <a:r>
              <a:rPr lang="en-US" dirty="0"/>
              <a:t> Streamline data collection and exchanges </a:t>
            </a:r>
          </a:p>
          <a:p>
            <a:pPr>
              <a:spcAft>
                <a:spcPts val="600"/>
              </a:spcAft>
              <a:buFont typeface="Wingdings" panose="05000000000000000000" pitchFamily="2" charset="2"/>
              <a:buChar char="Ø"/>
            </a:pPr>
            <a:r>
              <a:rPr lang="en-US" dirty="0"/>
              <a:t> Increase the quality and access to environmental data through discovery, publishing, outbound and analytical services</a:t>
            </a:r>
          </a:p>
          <a:p>
            <a:pPr>
              <a:spcAft>
                <a:spcPts val="600"/>
              </a:spcAft>
              <a:buFont typeface="Wingdings" panose="05000000000000000000" pitchFamily="2" charset="2"/>
              <a:buChar char="Ø"/>
            </a:pPr>
            <a:r>
              <a:rPr lang="en-US" dirty="0"/>
              <a:t> Increase data and IT management capabilities to allow for full participation in the EN</a:t>
            </a:r>
          </a:p>
          <a:p>
            <a:endParaRPr lang="en-US" dirty="0"/>
          </a:p>
        </p:txBody>
      </p:sp>
    </p:spTree>
    <p:extLst>
      <p:ext uri="{BB962C8B-B14F-4D97-AF65-F5344CB8AC3E}">
        <p14:creationId xmlns:p14="http://schemas.microsoft.com/office/powerpoint/2010/main" val="193798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33751" y="2714712"/>
            <a:ext cx="4013200" cy="35714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t>Invalid or Incorrectly Calculated Indirect Cost Rates (ICRs)</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5536504" y="1114816"/>
            <a:ext cx="6037545" cy="544882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1500"/>
              </a:spcAft>
              <a:buFont typeface="Arial" panose="020B0604020202020204" pitchFamily="34" charset="0"/>
              <a:buChar char="•"/>
            </a:pPr>
            <a:endParaRPr lang="en-US" sz="2200" dirty="0"/>
          </a:p>
        </p:txBody>
      </p:sp>
      <p:sp>
        <p:nvSpPr>
          <p:cNvPr id="18" name="TextBox 17">
            <a:extLst>
              <a:ext uri="{FF2B5EF4-FFF2-40B4-BE49-F238E27FC236}">
                <a16:creationId xmlns:a16="http://schemas.microsoft.com/office/drawing/2014/main" id="{2345D07B-15A6-4B13-A08A-A91D7D387770}"/>
              </a:ext>
            </a:extLst>
          </p:cNvPr>
          <p:cNvSpPr txBox="1"/>
          <p:nvPr/>
        </p:nvSpPr>
        <p:spPr>
          <a:xfrm>
            <a:off x="1394565" y="1697277"/>
            <a:ext cx="1173271"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#2</a:t>
            </a:r>
          </a:p>
        </p:txBody>
      </p:sp>
      <p:sp>
        <p:nvSpPr>
          <p:cNvPr id="7" name="Content Placeholder 2">
            <a:extLst>
              <a:ext uri="{FF2B5EF4-FFF2-40B4-BE49-F238E27FC236}">
                <a16:creationId xmlns:a16="http://schemas.microsoft.com/office/drawing/2014/main" id="{09FD68A9-921F-43F2-B671-764C166B06A8}"/>
              </a:ext>
            </a:extLst>
          </p:cNvPr>
          <p:cNvSpPr txBox="1">
            <a:spLocks/>
          </p:cNvSpPr>
          <p:nvPr/>
        </p:nvSpPr>
        <p:spPr>
          <a:xfrm>
            <a:off x="4994031" y="877334"/>
            <a:ext cx="7197969" cy="584490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pPr>
            <a:endParaRPr lang="en-US" sz="2600" dirty="0"/>
          </a:p>
        </p:txBody>
      </p:sp>
      <p:sp>
        <p:nvSpPr>
          <p:cNvPr id="11" name="Content Placeholder 2">
            <a:extLst>
              <a:ext uri="{FF2B5EF4-FFF2-40B4-BE49-F238E27FC236}">
                <a16:creationId xmlns:a16="http://schemas.microsoft.com/office/drawing/2014/main" id="{82679928-24AD-42FA-A3F7-10772B62E904}"/>
              </a:ext>
            </a:extLst>
          </p:cNvPr>
          <p:cNvSpPr txBox="1">
            <a:spLocks/>
          </p:cNvSpPr>
          <p:nvPr/>
        </p:nvSpPr>
        <p:spPr>
          <a:xfrm>
            <a:off x="4557010" y="1050938"/>
            <a:ext cx="7347241" cy="564686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US" sz="2600" dirty="0"/>
              <a:t>Your ICR rate should be valid, at a minimum, through the award period</a:t>
            </a:r>
          </a:p>
          <a:p>
            <a:pPr marL="342900" lvl="0" indent="-342900" algn="l">
              <a:buFont typeface="Arial" panose="020B0604020202020204" pitchFamily="34" charset="0"/>
              <a:buChar char="•"/>
            </a:pPr>
            <a:r>
              <a:rPr lang="en-US" sz="2600" dirty="0"/>
              <a:t>Tribal applicants can submit a draft version of their current year ICR agreement, as submitted to DOI</a:t>
            </a:r>
          </a:p>
          <a:p>
            <a:pPr marL="342900" lvl="0" indent="-342900" algn="l">
              <a:buFont typeface="Arial" panose="020B0604020202020204" pitchFamily="34" charset="0"/>
              <a:buChar char="•"/>
            </a:pPr>
            <a:r>
              <a:rPr lang="en-US" sz="2600" dirty="0"/>
              <a:t>Tribal applicants may also request a Regulatory Exception to continue to use an expiring/expired fixed rate with carry-forward</a:t>
            </a:r>
          </a:p>
          <a:p>
            <a:pPr marL="342900" lvl="0" indent="-342900" algn="l">
              <a:buFont typeface="Arial" panose="020B0604020202020204" pitchFamily="34" charset="0"/>
              <a:buChar char="•"/>
            </a:pPr>
            <a:r>
              <a:rPr lang="en-US" sz="2600" dirty="0"/>
              <a:t>All applicants may also elect to use the De Minimis Rate of 10% of modified total direct cost </a:t>
            </a:r>
          </a:p>
          <a:p>
            <a:pPr lvl="0" algn="l"/>
            <a:r>
              <a:rPr lang="en-US" sz="2600" dirty="0"/>
              <a:t>* Please reference your base rate to ensure you are only charging to appropriate categories</a:t>
            </a:r>
          </a:p>
          <a:p>
            <a:pPr lvl="0" algn="l"/>
            <a:r>
              <a:rPr lang="en-US" sz="2600" dirty="0"/>
              <a:t>      </a:t>
            </a:r>
          </a:p>
        </p:txBody>
      </p:sp>
    </p:spTree>
    <p:extLst>
      <p:ext uri="{BB962C8B-B14F-4D97-AF65-F5344CB8AC3E}">
        <p14:creationId xmlns:p14="http://schemas.microsoft.com/office/powerpoint/2010/main" val="2176457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5D710-5BC5-4DE7-A5D2-2E985DA33A19}"/>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13098"/>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p:cNvSpPr>
          <p:nvPr/>
        </p:nvSpPr>
        <p:spPr>
          <a:xfrm>
            <a:off x="33751" y="2851571"/>
            <a:ext cx="4013200" cy="28950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t>Mismatching Budget Amounts across the Application</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6096000" y="0"/>
            <a:ext cx="5664200" cy="6858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000000"/>
              </a:solidFill>
            </a:endParaRPr>
          </a:p>
        </p:txBody>
      </p:sp>
      <p:sp>
        <p:nvSpPr>
          <p:cNvPr id="17" name="Content Placeholder 2">
            <a:extLst>
              <a:ext uri="{FF2B5EF4-FFF2-40B4-BE49-F238E27FC236}">
                <a16:creationId xmlns:a16="http://schemas.microsoft.com/office/drawing/2014/main" id="{6DAC301B-2148-465A-97B9-0E6F79EA27C1}"/>
              </a:ext>
            </a:extLst>
          </p:cNvPr>
          <p:cNvSpPr txBox="1">
            <a:spLocks/>
          </p:cNvSpPr>
          <p:nvPr/>
        </p:nvSpPr>
        <p:spPr>
          <a:xfrm>
            <a:off x="5344131" y="1154573"/>
            <a:ext cx="6397588" cy="528598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spcAft>
                <a:spcPts val="1500"/>
              </a:spcAft>
              <a:buFont typeface="Arial" panose="020B0604020202020204" pitchFamily="34" charset="0"/>
              <a:buChar char="•"/>
            </a:pPr>
            <a:r>
              <a:rPr lang="en-US" sz="2600" b="1" dirty="0">
                <a:solidFill>
                  <a:srgbClr val="000000"/>
                </a:solidFill>
              </a:rPr>
              <a:t>Please </a:t>
            </a:r>
            <a:r>
              <a:rPr lang="en-US" sz="2600" dirty="0">
                <a:solidFill>
                  <a:srgbClr val="000000"/>
                </a:solidFill>
              </a:rPr>
              <a:t>ensure that the budgets captured on the following forms </a:t>
            </a:r>
            <a:r>
              <a:rPr lang="en-US" sz="2600" b="1" dirty="0">
                <a:solidFill>
                  <a:srgbClr val="509E2F"/>
                </a:solidFill>
              </a:rPr>
              <a:t>match exactly </a:t>
            </a:r>
            <a:r>
              <a:rPr lang="en-US" sz="2600" dirty="0">
                <a:solidFill>
                  <a:srgbClr val="000000"/>
                </a:solidFill>
              </a:rPr>
              <a:t>before submitting your application:</a:t>
            </a:r>
          </a:p>
          <a:p>
            <a:pPr marL="457200" indent="-457200" algn="l">
              <a:lnSpc>
                <a:spcPct val="100000"/>
              </a:lnSpc>
              <a:spcBef>
                <a:spcPts val="0"/>
              </a:spcBef>
              <a:spcAft>
                <a:spcPts val="1500"/>
              </a:spcAft>
              <a:buFont typeface="Arial" panose="020B0604020202020204" pitchFamily="34" charset="0"/>
              <a:buChar char="•"/>
            </a:pPr>
            <a:r>
              <a:rPr lang="en-US" sz="2600" i="1" dirty="0">
                <a:solidFill>
                  <a:srgbClr val="000000"/>
                </a:solidFill>
              </a:rPr>
              <a:t>Project Narrative </a:t>
            </a:r>
            <a:r>
              <a:rPr lang="en-US" sz="2600" dirty="0">
                <a:solidFill>
                  <a:srgbClr val="000000"/>
                </a:solidFill>
              </a:rPr>
              <a:t>(sections 2 &amp; 7)</a:t>
            </a:r>
          </a:p>
          <a:p>
            <a:pPr marL="457200" indent="-457200" algn="l">
              <a:lnSpc>
                <a:spcPct val="100000"/>
              </a:lnSpc>
              <a:spcBef>
                <a:spcPts val="0"/>
              </a:spcBef>
              <a:spcAft>
                <a:spcPts val="1500"/>
              </a:spcAft>
              <a:buFont typeface="Arial" panose="020B0604020202020204" pitchFamily="34" charset="0"/>
              <a:buChar char="•"/>
            </a:pPr>
            <a:r>
              <a:rPr lang="en-US" sz="2600" i="1" dirty="0">
                <a:solidFill>
                  <a:srgbClr val="000000"/>
                </a:solidFill>
              </a:rPr>
              <a:t>Budget Narrative Attachment Form</a:t>
            </a:r>
          </a:p>
          <a:p>
            <a:pPr marL="457200" indent="-457200" algn="l">
              <a:lnSpc>
                <a:spcPct val="100000"/>
              </a:lnSpc>
              <a:spcBef>
                <a:spcPts val="0"/>
              </a:spcBef>
              <a:spcAft>
                <a:spcPts val="1500"/>
              </a:spcAft>
              <a:buFont typeface="Arial" panose="020B0604020202020204" pitchFamily="34" charset="0"/>
              <a:buChar char="•"/>
            </a:pPr>
            <a:r>
              <a:rPr lang="en-US" sz="2600" i="1" dirty="0">
                <a:solidFill>
                  <a:srgbClr val="000000"/>
                </a:solidFill>
              </a:rPr>
              <a:t>424 and 424A Forms</a:t>
            </a:r>
          </a:p>
          <a:p>
            <a:pPr marL="457200" indent="-457200" algn="l">
              <a:lnSpc>
                <a:spcPct val="100000"/>
              </a:lnSpc>
              <a:spcBef>
                <a:spcPts val="0"/>
              </a:spcBef>
              <a:spcAft>
                <a:spcPts val="1500"/>
              </a:spcAft>
              <a:buFont typeface="Arial" panose="020B0604020202020204" pitchFamily="34" charset="0"/>
              <a:buChar char="•"/>
            </a:pPr>
            <a:r>
              <a:rPr lang="en-US" sz="2600" dirty="0">
                <a:solidFill>
                  <a:srgbClr val="000000"/>
                </a:solidFill>
              </a:rPr>
              <a:t>Check the indirect cost rate and calculations across your budget objects  </a:t>
            </a:r>
          </a:p>
        </p:txBody>
      </p:sp>
      <p:sp>
        <p:nvSpPr>
          <p:cNvPr id="18" name="TextBox 17">
            <a:extLst>
              <a:ext uri="{FF2B5EF4-FFF2-40B4-BE49-F238E27FC236}">
                <a16:creationId xmlns:a16="http://schemas.microsoft.com/office/drawing/2014/main" id="{2345D07B-15A6-4B13-A08A-A91D7D387770}"/>
              </a:ext>
            </a:extLst>
          </p:cNvPr>
          <p:cNvSpPr txBox="1"/>
          <p:nvPr/>
        </p:nvSpPr>
        <p:spPr>
          <a:xfrm>
            <a:off x="1394565" y="1697277"/>
            <a:ext cx="1173271" cy="1200329"/>
          </a:xfrm>
          <a:prstGeom prst="rect">
            <a:avLst/>
          </a:prstGeom>
          <a:solidFill>
            <a:srgbClr val="34BE68">
              <a:alpha val="65098"/>
            </a:srgbClr>
          </a:solidFill>
          <a:ln w="19050">
            <a:solidFill>
              <a:schemeClr val="tx1"/>
            </a:solidFill>
          </a:ln>
        </p:spPr>
        <p:txBody>
          <a:bodyPr wrap="square" rtlCol="0">
            <a:spAutoFit/>
          </a:bodyPr>
          <a:lstStyle/>
          <a:p>
            <a:r>
              <a:rPr lang="en-US" sz="7200" dirty="0"/>
              <a:t>#1</a:t>
            </a:r>
          </a:p>
        </p:txBody>
      </p:sp>
    </p:spTree>
    <p:extLst>
      <p:ext uri="{BB962C8B-B14F-4D97-AF65-F5344CB8AC3E}">
        <p14:creationId xmlns:p14="http://schemas.microsoft.com/office/powerpoint/2010/main" val="3482925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447347"/>
            <a:ext cx="10515600" cy="604166"/>
          </a:xfrm>
        </p:spPr>
        <p:txBody>
          <a:bodyPr>
            <a:noAutofit/>
          </a:bodyPr>
          <a:lstStyle/>
          <a:p>
            <a:r>
              <a:rPr lang="en-US" sz="4800" b="1" dirty="0"/>
              <a:t>Stay Connected</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0515600" cy="4842461"/>
          </a:xfrm>
        </p:spPr>
        <p:txBody>
          <a:bodyPr>
            <a:noAutofit/>
          </a:bodyPr>
          <a:lstStyle/>
          <a:p>
            <a:pPr marL="342900" indent="-342900">
              <a:lnSpc>
                <a:spcPct val="80000"/>
              </a:lnSpc>
              <a:spcAft>
                <a:spcPts val="1000"/>
              </a:spcAft>
            </a:pPr>
            <a:endParaRPr lang="en-US" dirty="0"/>
          </a:p>
          <a:p>
            <a:pPr marL="342900" indent="-342900">
              <a:lnSpc>
                <a:spcPct val="80000"/>
              </a:lnSpc>
              <a:spcAft>
                <a:spcPts val="1000"/>
              </a:spcAft>
            </a:pPr>
            <a:r>
              <a:rPr lang="en-US" dirty="0"/>
              <a:t>Subscribe to </a:t>
            </a:r>
            <a:r>
              <a:rPr lang="en-US" dirty="0">
                <a:hlinkClick r:id="rId2"/>
              </a:rPr>
              <a:t>EN Alerts </a:t>
            </a:r>
            <a:endParaRPr lang="en-US" i="1" dirty="0"/>
          </a:p>
          <a:p>
            <a:pPr marL="342900" indent="-342900">
              <a:lnSpc>
                <a:spcPct val="80000"/>
              </a:lnSpc>
              <a:spcAft>
                <a:spcPts val="1000"/>
              </a:spcAft>
            </a:pPr>
            <a:r>
              <a:rPr lang="en-US" dirty="0"/>
              <a:t>Participate in EN Stakeholder conference calls</a:t>
            </a:r>
          </a:p>
          <a:p>
            <a:pPr marL="342900" indent="-342900">
              <a:lnSpc>
                <a:spcPct val="80000"/>
              </a:lnSpc>
              <a:spcAft>
                <a:spcPts val="1000"/>
              </a:spcAft>
            </a:pPr>
            <a:r>
              <a:rPr lang="en-US" dirty="0"/>
              <a:t>Visit our exchange network website for the latest information!</a:t>
            </a:r>
          </a:p>
          <a:p>
            <a:pPr marL="344488">
              <a:lnSpc>
                <a:spcPct val="80000"/>
              </a:lnSpc>
              <a:spcAft>
                <a:spcPts val="1000"/>
              </a:spcAft>
            </a:pPr>
            <a:r>
              <a:rPr lang="en-US" sz="2200" dirty="0">
                <a:solidFill>
                  <a:srgbClr val="0563C1"/>
                </a:solidFill>
                <a:hlinkClick r:id="rId3">
                  <a:extLst>
                    <a:ext uri="{A12FA001-AC4F-418D-AE19-62706E023703}">
                      <ahyp:hlinkClr xmlns:ahyp="http://schemas.microsoft.com/office/drawing/2018/hyperlinkcolor" val="tx"/>
                    </a:ext>
                  </a:extLst>
                </a:hlinkClick>
              </a:rPr>
              <a:t>http://www.epa.gov/exchangenetwork </a:t>
            </a:r>
            <a:endParaRPr lang="en-US" sz="2200" dirty="0"/>
          </a:p>
        </p:txBody>
      </p:sp>
      <p:pic>
        <p:nvPicPr>
          <p:cNvPr id="6" name="Picture 9">
            <a:extLst>
              <a:ext uri="{FF2B5EF4-FFF2-40B4-BE49-F238E27FC236}">
                <a16:creationId xmlns:a16="http://schemas.microsoft.com/office/drawing/2014/main" id="{255233B3-7431-49C9-ADD4-BF1C038147D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98" b="89420" l="3270" r="99312">
                        <a14:foregroundMark x1="12220" y1="43003" x2="12220" y2="43003"/>
                        <a14:foregroundMark x1="13081" y1="43345" x2="13081" y2="43345"/>
                        <a14:foregroundMark x1="12909" y1="45392" x2="12737" y2="46416"/>
                        <a14:foregroundMark x1="6920" y1="48024" x2="4819" y2="48123"/>
                        <a14:foregroundMark x1="12048" y1="47782" x2="9187" y2="47917"/>
                        <a14:foregroundMark x1="6506" y1="43803" x2="3442" y2="44027"/>
                        <a14:foregroundMark x1="12737" y1="43345" x2="10274" y2="43526"/>
                        <a14:foregroundMark x1="36489" y1="58703" x2="36489" y2="58703"/>
                        <a14:foregroundMark x1="51291" y1="53925" x2="51291" y2="53925"/>
                        <a14:foregroundMark x1="64716" y1="44710" x2="64716" y2="44710"/>
                        <a14:foregroundMark x1="76936" y1="43345" x2="76936" y2="43345"/>
                        <a14:foregroundMark x1="88812" y1="48805" x2="88812" y2="48805"/>
                        <a14:foregroundMark x1="99312" y1="47782" x2="99312" y2="47782"/>
                        <a14:foregroundMark x1="9811" y1="19454" x2="9811" y2="19454"/>
                        <a14:foregroundMark x1="8434" y1="19454" x2="8434" y2="19454"/>
                        <a14:foregroundMark x1="7573" y1="19113" x2="7573" y2="19113"/>
                        <a14:foregroundMark x1="6540" y1="18771" x2="6540" y2="18771"/>
                        <a14:foregroundMark x1="5508" y1="18089" x2="5508" y2="18089"/>
                        <a14:foregroundMark x1="4819" y1="18089" x2="4819" y2="18089"/>
                        <a14:foregroundMark x1="49398" y1="84983" x2="49398" y2="84983"/>
                        <a14:foregroundMark x1="57659" y1="82935" x2="57659" y2="82935"/>
                        <a14:foregroundMark x1="63167" y1="86348" x2="63167" y2="86348"/>
                        <a14:foregroundMark x1="72633" y1="86689" x2="72633" y2="86689"/>
                        <a14:foregroundMark x1="80723" y1="85324" x2="80723" y2="85324"/>
                        <a14:foregroundMark x1="86403" y1="82594" x2="86403" y2="82594"/>
                        <a14:foregroundMark x1="49053" y1="82935" x2="49053" y2="82935"/>
                        <a14:foregroundMark x1="49053" y1="82594" x2="49053" y2="82594"/>
                        <a14:foregroundMark x1="48881" y1="81911" x2="49225" y2="83618"/>
                        <a14:foregroundMark x1="38898" y1="48123" x2="38898" y2="48123"/>
                        <a14:backgroundMark x1="8090" y1="43003" x2="8090" y2="43003"/>
                        <a14:backgroundMark x1="8434" y1="41297" x2="8434" y2="41297"/>
                        <a14:backgroundMark x1="7573" y1="44027" x2="7573" y2="44027"/>
                        <a14:backgroundMark x1="8090" y1="44027" x2="10327" y2="43345"/>
                        <a14:backgroundMark x1="6713" y1="44369" x2="6713" y2="44369"/>
                        <a14:backgroundMark x1="5852" y1="44369" x2="5852" y2="44369"/>
                        <a14:backgroundMark x1="5508" y1="44369" x2="5508" y2="44369"/>
                        <a14:backgroundMark x1="5508" y1="43686" x2="5508" y2="43686"/>
                        <a14:backgroundMark x1="6540" y1="43686" x2="6540" y2="43686"/>
                        <a14:backgroundMark x1="7229" y1="43345" x2="7229" y2="43345"/>
                        <a14:backgroundMark x1="7401" y1="43345" x2="7401" y2="43345"/>
                        <a14:backgroundMark x1="7917" y1="43686" x2="6368" y2="43345"/>
                        <a14:backgroundMark x1="10671" y1="43345" x2="10671" y2="43345"/>
                        <a14:backgroundMark x1="11015" y1="43686" x2="11015" y2="43686"/>
                        <a14:backgroundMark x1="4991" y1="44027" x2="4991" y2="44027"/>
                        <a14:backgroundMark x1="6024" y1="44027" x2="6024" y2="44027"/>
                        <a14:backgroundMark x1="5336" y1="43686" x2="5336" y2="43686"/>
                        <a14:backgroundMark x1="6540" y1="44710" x2="6540" y2="44710"/>
                        <a14:backgroundMark x1="6540" y1="44027" x2="6540" y2="44027"/>
                        <a14:backgroundMark x1="5336" y1="43686" x2="5336" y2="43686"/>
                        <a14:backgroundMark x1="5336" y1="44369" x2="5336" y2="44369"/>
                        <a14:backgroundMark x1="4647" y1="44027" x2="4647" y2="44027"/>
                        <a14:backgroundMark x1="63511" y1="83276" x2="63511" y2="83276"/>
                        <a14:backgroundMark x1="67986" y1="83276" x2="67986" y2="83276"/>
                        <a14:backgroundMark x1="63683" y1="83959" x2="63683" y2="83959"/>
                        <a14:backgroundMark x1="65749" y1="83618" x2="65749" y2="83618"/>
                        <a14:backgroundMark x1="51635" y1="81911" x2="51635" y2="81911"/>
                        <a14:backgroundMark x1="4303" y1="17065" x2="4303" y2="17065"/>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1753" y="5221600"/>
            <a:ext cx="2689255" cy="13558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60A49A3-6653-4B63-9CFF-A2BCD6EB0E1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0156" y="5108570"/>
            <a:ext cx="1464733" cy="1450087"/>
          </a:xfrm>
          <a:prstGeom prst="rect">
            <a:avLst/>
          </a:prstGeom>
        </p:spPr>
      </p:pic>
    </p:spTree>
    <p:extLst>
      <p:ext uri="{BB962C8B-B14F-4D97-AF65-F5344CB8AC3E}">
        <p14:creationId xmlns:p14="http://schemas.microsoft.com/office/powerpoint/2010/main" val="3361578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9F61E2-DC6A-4D66-9218-713596978196}"/>
              </a:ext>
            </a:extLst>
          </p:cNvPr>
          <p:cNvSpPr txBox="1">
            <a:spLocks/>
          </p:cNvSpPr>
          <p:nvPr/>
        </p:nvSpPr>
        <p:spPr>
          <a:xfrm>
            <a:off x="0" y="1079500"/>
            <a:ext cx="12192000" cy="857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a:t>Contact Us</a:t>
            </a:r>
            <a:endParaRPr lang="en-US" sz="4800" dirty="0"/>
          </a:p>
        </p:txBody>
      </p:sp>
      <p:sp>
        <p:nvSpPr>
          <p:cNvPr id="5" name="Content Placeholder 2">
            <a:extLst>
              <a:ext uri="{FF2B5EF4-FFF2-40B4-BE49-F238E27FC236}">
                <a16:creationId xmlns:a16="http://schemas.microsoft.com/office/drawing/2014/main" id="{D95012ED-7949-4CD1-9CE4-3216E2CD53DC}"/>
              </a:ext>
            </a:extLst>
          </p:cNvPr>
          <p:cNvSpPr txBox="1">
            <a:spLocks/>
          </p:cNvSpPr>
          <p:nvPr/>
        </p:nvSpPr>
        <p:spPr>
          <a:xfrm>
            <a:off x="1148862" y="2166115"/>
            <a:ext cx="10522110" cy="44297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pPr>
            <a:r>
              <a:rPr lang="en-US" sz="2800" b="1" dirty="0"/>
              <a:t>Erin McGown</a:t>
            </a:r>
          </a:p>
          <a:p>
            <a:pPr algn="l">
              <a:spcBef>
                <a:spcPts val="0"/>
              </a:spcBef>
              <a:spcAft>
                <a:spcPts val="600"/>
              </a:spcAft>
            </a:pPr>
            <a:r>
              <a:rPr lang="en-US" sz="2800" dirty="0"/>
              <a:t>Acting Program Manager – </a:t>
            </a:r>
          </a:p>
          <a:p>
            <a:pPr algn="l">
              <a:spcBef>
                <a:spcPts val="0"/>
              </a:spcBef>
              <a:spcAft>
                <a:spcPts val="600"/>
              </a:spcAft>
            </a:pPr>
            <a:r>
              <a:rPr lang="en-US" sz="2800" dirty="0"/>
              <a:t>Exchange Network Grant Program</a:t>
            </a:r>
          </a:p>
          <a:p>
            <a:pPr algn="l">
              <a:spcBef>
                <a:spcPts val="0"/>
              </a:spcBef>
              <a:spcAft>
                <a:spcPts val="600"/>
              </a:spcAft>
            </a:pPr>
            <a:r>
              <a:rPr lang="en-US" sz="2800" dirty="0"/>
              <a:t>Office of Information Management</a:t>
            </a:r>
          </a:p>
          <a:p>
            <a:pPr algn="l">
              <a:spcBef>
                <a:spcPts val="0"/>
              </a:spcBef>
              <a:spcAft>
                <a:spcPts val="600"/>
              </a:spcAft>
            </a:pPr>
            <a:r>
              <a:rPr lang="en-US" sz="2800" dirty="0"/>
              <a:t>Information Exchange Partnership Branch</a:t>
            </a:r>
          </a:p>
          <a:p>
            <a:pPr algn="l">
              <a:spcBef>
                <a:spcPts val="0"/>
              </a:spcBef>
              <a:spcAft>
                <a:spcPts val="600"/>
              </a:spcAft>
            </a:pPr>
            <a:r>
              <a:rPr lang="en-US" sz="2800" dirty="0">
                <a:hlinkClick r:id="rId3"/>
              </a:rPr>
              <a:t>ENGrantProgram@epa.gov</a:t>
            </a:r>
            <a:r>
              <a:rPr lang="en-US" sz="2800" dirty="0"/>
              <a:t> </a:t>
            </a:r>
          </a:p>
        </p:txBody>
      </p:sp>
      <p:pic>
        <p:nvPicPr>
          <p:cNvPr id="6" name="Picture 5">
            <a:extLst>
              <a:ext uri="{FF2B5EF4-FFF2-40B4-BE49-F238E27FC236}">
                <a16:creationId xmlns:a16="http://schemas.microsoft.com/office/drawing/2014/main" id="{E96767C4-BEB6-4946-8DD3-74883DE71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4019" y="2166115"/>
            <a:ext cx="2166930" cy="2145261"/>
          </a:xfrm>
          <a:prstGeom prst="rect">
            <a:avLst/>
          </a:prstGeom>
        </p:spPr>
      </p:pic>
      <p:pic>
        <p:nvPicPr>
          <p:cNvPr id="7" name="Picture 9" descr="\\gsdsrv4\PubProjects\Projects\hullmw\Environ_Data_eXchange_Network\EDEN_FINAL_EPACHOICE\EDEN_Final5.jpg">
            <a:extLst>
              <a:ext uri="{FF2B5EF4-FFF2-40B4-BE49-F238E27FC236}">
                <a16:creationId xmlns:a16="http://schemas.microsoft.com/office/drawing/2014/main" id="{2EC628B9-C78D-4207-B12F-0A69FB1632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6884" y="5006568"/>
            <a:ext cx="2166930" cy="109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26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858C1-CFDA-437F-97F6-4CF444F151E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8937" t="17782" r="-1548" b="7361"/>
          <a:stretch/>
        </p:blipFill>
        <p:spPr>
          <a:xfrm>
            <a:off x="0" y="1003300"/>
            <a:ext cx="7518400" cy="5844902"/>
          </a:xfrm>
          <a:prstGeom prst="rect">
            <a:avLst/>
          </a:prstGeom>
        </p:spPr>
      </p:pic>
      <p:sp>
        <p:nvSpPr>
          <p:cNvPr id="8" name="Title 1">
            <a:extLst>
              <a:ext uri="{FF2B5EF4-FFF2-40B4-BE49-F238E27FC236}">
                <a16:creationId xmlns:a16="http://schemas.microsoft.com/office/drawing/2014/main" id="{1D78B0F9-9E34-4A75-AFF2-6BA3A6FC16FB}"/>
              </a:ext>
            </a:extLst>
          </p:cNvPr>
          <p:cNvSpPr txBox="1">
            <a:spLocks noGrp="1"/>
          </p:cNvSpPr>
          <p:nvPr>
            <p:ph type="title" idx="4294967295"/>
          </p:nvPr>
        </p:nvSpPr>
        <p:spPr>
          <a:xfrm>
            <a:off x="0" y="9798"/>
            <a:ext cx="4013200" cy="39399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ea typeface="+mj-ea"/>
                <a:cs typeface="+mj-cs"/>
              </a:rPr>
              <a:t>Questions?</a:t>
            </a:r>
          </a:p>
        </p:txBody>
      </p:sp>
      <p:sp>
        <p:nvSpPr>
          <p:cNvPr id="9" name="Content Placeholder 2">
            <a:extLst>
              <a:ext uri="{FF2B5EF4-FFF2-40B4-BE49-F238E27FC236}">
                <a16:creationId xmlns:a16="http://schemas.microsoft.com/office/drawing/2014/main" id="{1C1C7EC9-F665-48D2-AB97-192019AEB533}"/>
              </a:ext>
            </a:extLst>
          </p:cNvPr>
          <p:cNvSpPr txBox="1">
            <a:spLocks/>
          </p:cNvSpPr>
          <p:nvPr/>
        </p:nvSpPr>
        <p:spPr>
          <a:xfrm>
            <a:off x="5855110" y="0"/>
            <a:ext cx="5372523" cy="48615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a:p>
          <a:p>
            <a:r>
              <a:rPr lang="en-US" sz="3600" dirty="0"/>
              <a:t>Please feel free to ask questions over the phone or through the TEAMs chat</a:t>
            </a:r>
          </a:p>
          <a:p>
            <a:endParaRPr lang="en-US" sz="3600" dirty="0"/>
          </a:p>
          <a:p>
            <a:r>
              <a:rPr lang="en-US" sz="3600" dirty="0"/>
              <a:t>Click the microphone icon to unmute yourself</a:t>
            </a:r>
          </a:p>
        </p:txBody>
      </p:sp>
      <p:pic>
        <p:nvPicPr>
          <p:cNvPr id="2052" name="Picture 4" descr="Image result for teams microphone icon">
            <a:extLst>
              <a:ext uri="{FF2B5EF4-FFF2-40B4-BE49-F238E27FC236}">
                <a16:creationId xmlns:a16="http://schemas.microsoft.com/office/drawing/2014/main" id="{445A3625-575D-4274-AC6A-D77BC70D9E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59" t="38771" r="65863" b="27544"/>
          <a:stretch/>
        </p:blipFill>
        <p:spPr bwMode="auto">
          <a:xfrm>
            <a:off x="6841579" y="4528187"/>
            <a:ext cx="609849" cy="609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2B72ED-7E70-40C0-A974-8B622B3FE963}"/>
              </a:ext>
            </a:extLst>
          </p:cNvPr>
          <p:cNvSpPr txBox="1"/>
          <p:nvPr/>
        </p:nvSpPr>
        <p:spPr>
          <a:xfrm>
            <a:off x="7590815" y="4555440"/>
            <a:ext cx="2833141" cy="584775"/>
          </a:xfrm>
          <a:prstGeom prst="rect">
            <a:avLst/>
          </a:prstGeom>
          <a:noFill/>
        </p:spPr>
        <p:txBody>
          <a:bodyPr wrap="square" rtlCol="0">
            <a:spAutoFit/>
          </a:bodyPr>
          <a:lstStyle/>
          <a:p>
            <a:r>
              <a:rPr lang="en-US" sz="3200" dirty="0"/>
              <a:t>Muted</a:t>
            </a:r>
          </a:p>
        </p:txBody>
      </p:sp>
      <p:pic>
        <p:nvPicPr>
          <p:cNvPr id="2058" name="Picture 10" descr="Image result for teams microphone icon">
            <a:extLst>
              <a:ext uri="{FF2B5EF4-FFF2-40B4-BE49-F238E27FC236}">
                <a16:creationId xmlns:a16="http://schemas.microsoft.com/office/drawing/2014/main" id="{3AB46FA3-CA4E-4F1E-833D-85ADDD0F98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33" t="28906" r="66131" b="33869"/>
          <a:stretch/>
        </p:blipFill>
        <p:spPr bwMode="auto">
          <a:xfrm>
            <a:off x="6841578" y="5247938"/>
            <a:ext cx="609849" cy="6098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D706E0-FBA5-4CE9-97CB-3FF86D016905}"/>
              </a:ext>
            </a:extLst>
          </p:cNvPr>
          <p:cNvSpPr txBox="1"/>
          <p:nvPr/>
        </p:nvSpPr>
        <p:spPr>
          <a:xfrm>
            <a:off x="7590814" y="5273012"/>
            <a:ext cx="2833141" cy="584775"/>
          </a:xfrm>
          <a:prstGeom prst="rect">
            <a:avLst/>
          </a:prstGeom>
          <a:noFill/>
        </p:spPr>
        <p:txBody>
          <a:bodyPr wrap="square" rtlCol="0">
            <a:spAutoFit/>
          </a:bodyPr>
          <a:lstStyle/>
          <a:p>
            <a:r>
              <a:rPr lang="en-US" sz="3200" dirty="0"/>
              <a:t>Unmuted</a:t>
            </a:r>
          </a:p>
        </p:txBody>
      </p:sp>
    </p:spTree>
    <p:extLst>
      <p:ext uri="{BB962C8B-B14F-4D97-AF65-F5344CB8AC3E}">
        <p14:creationId xmlns:p14="http://schemas.microsoft.com/office/powerpoint/2010/main" val="413999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p:txBody>
          <a:bodyPr>
            <a:normAutofit fontScale="90000"/>
          </a:bodyPr>
          <a:lstStyle/>
          <a:p>
            <a:r>
              <a:rPr lang="en-US" dirty="0"/>
              <a:t>EN Grant Program Funding Summary</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p:txBody>
          <a:bodyPr>
            <a:normAutofit/>
          </a:bodyPr>
          <a:lstStyle/>
          <a:p>
            <a:endParaRPr lang="en-US" sz="1800" dirty="0"/>
          </a:p>
          <a:p>
            <a:pPr>
              <a:spcAft>
                <a:spcPts val="600"/>
              </a:spcAft>
            </a:pPr>
            <a:r>
              <a:rPr lang="en-US" dirty="0"/>
              <a:t>FY 2022 is the 21st year EPA will award competitive funding to eligible applicants</a:t>
            </a:r>
          </a:p>
          <a:p>
            <a:pPr>
              <a:spcAft>
                <a:spcPts val="600"/>
              </a:spcAft>
            </a:pPr>
            <a:r>
              <a:rPr lang="en-US" dirty="0"/>
              <a:t>Since 2002, the EN Grant Program has awarded 942 grants to states, tribes, and territories (approximately $252 million)</a:t>
            </a:r>
          </a:p>
          <a:p>
            <a:pPr>
              <a:spcAft>
                <a:spcPts val="600"/>
              </a:spcAft>
            </a:pPr>
            <a:r>
              <a:rPr lang="en-US" dirty="0"/>
              <a:t>All 50 states and the District of Columbia, 86 tribes, and 5 territories have received EN grants</a:t>
            </a:r>
          </a:p>
          <a:p>
            <a:pPr>
              <a:spcAft>
                <a:spcPts val="600"/>
              </a:spcAft>
            </a:pPr>
            <a:r>
              <a:rPr lang="en-US" dirty="0">
                <a:solidFill>
                  <a:schemeClr val="accent6">
                    <a:lumMod val="75000"/>
                  </a:schemeClr>
                </a:solidFill>
              </a:rPr>
              <a:t>In FY22, EPA expects to award approximately $8,000,000 in 25-35 assistance agreements</a:t>
            </a:r>
          </a:p>
          <a:p>
            <a:endParaRPr lang="en-US" dirty="0"/>
          </a:p>
        </p:txBody>
      </p:sp>
    </p:spTree>
    <p:extLst>
      <p:ext uri="{BB962C8B-B14F-4D97-AF65-F5344CB8AC3E}">
        <p14:creationId xmlns:p14="http://schemas.microsoft.com/office/powerpoint/2010/main" val="162921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0515600" cy="604166"/>
          </a:xfrm>
        </p:spPr>
        <p:txBody>
          <a:bodyPr>
            <a:normAutofit fontScale="90000"/>
          </a:bodyPr>
          <a:lstStyle/>
          <a:p>
            <a:r>
              <a:rPr lang="en-US" dirty="0"/>
              <a:t>Who is Eligible to Apply for EN Grants?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1049000" cy="5032376"/>
          </a:xfrm>
        </p:spPr>
        <p:txBody>
          <a:bodyPr>
            <a:normAutofit fontScale="85000" lnSpcReduction="20000"/>
          </a:bodyPr>
          <a:lstStyle/>
          <a:p>
            <a:endParaRPr lang="en-US" sz="1800" dirty="0"/>
          </a:p>
          <a:p>
            <a:pPr marL="0" indent="0">
              <a:spcAft>
                <a:spcPts val="600"/>
              </a:spcAft>
              <a:buNone/>
            </a:pPr>
            <a:r>
              <a:rPr lang="en-US" sz="3000" dirty="0"/>
              <a:t>Entities Eligible for Funding (see </a:t>
            </a:r>
            <a:r>
              <a:rPr lang="en-US" sz="3000" dirty="0">
                <a:solidFill>
                  <a:schemeClr val="accent6">
                    <a:lumMod val="75000"/>
                  </a:schemeClr>
                </a:solidFill>
              </a:rPr>
              <a:t>SN Section III-A</a:t>
            </a:r>
            <a:r>
              <a:rPr lang="en-US" sz="3000" dirty="0"/>
              <a:t>):</a:t>
            </a:r>
          </a:p>
          <a:p>
            <a:pPr lvl="1">
              <a:spcBef>
                <a:spcPts val="1000"/>
              </a:spcBef>
              <a:spcAft>
                <a:spcPts val="600"/>
              </a:spcAft>
              <a:buFont typeface="Wingdings" panose="05000000000000000000" pitchFamily="2" charset="2"/>
              <a:buChar char="Ø"/>
            </a:pPr>
            <a:r>
              <a:rPr lang="en-US" sz="2800" dirty="0"/>
              <a:t> States</a:t>
            </a:r>
          </a:p>
          <a:p>
            <a:pPr lvl="1">
              <a:spcBef>
                <a:spcPts val="1000"/>
              </a:spcBef>
              <a:spcAft>
                <a:spcPts val="600"/>
              </a:spcAft>
              <a:buFont typeface="Wingdings" panose="05000000000000000000" pitchFamily="2" charset="2"/>
              <a:buChar char="Ø"/>
            </a:pPr>
            <a:r>
              <a:rPr lang="en-US" sz="2800" dirty="0"/>
              <a:t> U.S. Territories</a:t>
            </a:r>
          </a:p>
          <a:p>
            <a:pPr lvl="1">
              <a:spcBef>
                <a:spcPts val="1000"/>
              </a:spcBef>
              <a:spcAft>
                <a:spcPts val="600"/>
              </a:spcAft>
              <a:buFont typeface="Wingdings" panose="05000000000000000000" pitchFamily="2" charset="2"/>
              <a:buChar char="Ø"/>
            </a:pPr>
            <a:r>
              <a:rPr lang="en-US" sz="2800" dirty="0"/>
              <a:t> Federally Recognized Tribes and Alaska Native Villages</a:t>
            </a:r>
          </a:p>
          <a:p>
            <a:pPr lvl="1">
              <a:spcBef>
                <a:spcPts val="1000"/>
              </a:spcBef>
              <a:spcAft>
                <a:spcPts val="600"/>
              </a:spcAft>
              <a:buFont typeface="Wingdings" panose="05000000000000000000" pitchFamily="2" charset="2"/>
              <a:buChar char="Ø"/>
            </a:pPr>
            <a:r>
              <a:rPr lang="en-US" sz="2800" dirty="0"/>
              <a:t> Inter-tribal Consortia of Federally Recognized Tribes</a:t>
            </a:r>
          </a:p>
          <a:p>
            <a:pPr lvl="1">
              <a:spcBef>
                <a:spcPts val="1000"/>
              </a:spcBef>
              <a:spcAft>
                <a:spcPts val="600"/>
              </a:spcAft>
              <a:buFont typeface="Wingdings" panose="05000000000000000000" pitchFamily="2" charset="2"/>
              <a:buChar char="Ø"/>
            </a:pPr>
            <a:r>
              <a:rPr lang="en-US" sz="2800" dirty="0"/>
              <a:t> Some other entities, if they are an instrumentality of a state or tribe</a:t>
            </a:r>
          </a:p>
          <a:p>
            <a:pPr lvl="2">
              <a:spcBef>
                <a:spcPts val="1000"/>
              </a:spcBef>
              <a:spcAft>
                <a:spcPts val="600"/>
              </a:spcAft>
            </a:pPr>
            <a:r>
              <a:rPr lang="en-US" sz="2800" dirty="0"/>
              <a:t>State and Territory Applicants: Provide a signed attorney general letter certifying this status</a:t>
            </a:r>
          </a:p>
          <a:p>
            <a:pPr lvl="2">
              <a:spcBef>
                <a:spcPts val="1000"/>
              </a:spcBef>
              <a:spcAft>
                <a:spcPts val="600"/>
              </a:spcAft>
            </a:pPr>
            <a:r>
              <a:rPr lang="en-US" sz="2800" dirty="0"/>
              <a:t>Tribal Applicants: Provide a certification and supporting documentation from the tribal council or other appropriate tribal government official certifying this status</a:t>
            </a:r>
            <a:endParaRPr lang="en-US" dirty="0"/>
          </a:p>
        </p:txBody>
      </p:sp>
    </p:spTree>
    <p:extLst>
      <p:ext uri="{BB962C8B-B14F-4D97-AF65-F5344CB8AC3E}">
        <p14:creationId xmlns:p14="http://schemas.microsoft.com/office/powerpoint/2010/main" val="147672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593-3DDD-4CB1-B9C2-065023CA416C}"/>
              </a:ext>
            </a:extLst>
          </p:cNvPr>
          <p:cNvSpPr>
            <a:spLocks noGrp="1"/>
          </p:cNvSpPr>
          <p:nvPr>
            <p:ph type="title"/>
          </p:nvPr>
        </p:nvSpPr>
        <p:spPr>
          <a:xfrm>
            <a:off x="838200" y="1086522"/>
            <a:ext cx="10515600" cy="604166"/>
          </a:xfrm>
        </p:spPr>
        <p:txBody>
          <a:bodyPr>
            <a:normAutofit fontScale="90000"/>
          </a:bodyPr>
          <a:lstStyle/>
          <a:p>
            <a:r>
              <a:rPr lang="en-US" dirty="0"/>
              <a:t>What are the Funding Thresholds for EN Grants?</a:t>
            </a:r>
          </a:p>
        </p:txBody>
      </p:sp>
      <p:sp>
        <p:nvSpPr>
          <p:cNvPr id="3" name="Content Placeholder 2">
            <a:extLst>
              <a:ext uri="{FF2B5EF4-FFF2-40B4-BE49-F238E27FC236}">
                <a16:creationId xmlns:a16="http://schemas.microsoft.com/office/drawing/2014/main" id="{9A54834F-6EA8-45BA-BB6D-56DF276B0937}"/>
              </a:ext>
            </a:extLst>
          </p:cNvPr>
          <p:cNvSpPr>
            <a:spLocks noGrp="1"/>
          </p:cNvSpPr>
          <p:nvPr>
            <p:ph idx="1"/>
          </p:nvPr>
        </p:nvSpPr>
        <p:spPr>
          <a:xfrm>
            <a:off x="838200" y="1825624"/>
            <a:ext cx="10839138" cy="4930018"/>
          </a:xfrm>
        </p:spPr>
        <p:txBody>
          <a:bodyPr>
            <a:normAutofit fontScale="92500" lnSpcReduction="10000"/>
          </a:bodyPr>
          <a:lstStyle/>
          <a:p>
            <a:endParaRPr lang="en-US" sz="1800" dirty="0"/>
          </a:p>
          <a:p>
            <a:pPr>
              <a:spcAft>
                <a:spcPts val="600"/>
              </a:spcAft>
              <a:buFont typeface="Wingdings" panose="05000000000000000000" pitchFamily="2" charset="2"/>
              <a:buChar char="Ø"/>
            </a:pPr>
            <a:r>
              <a:rPr lang="en-US" sz="3000" b="1" dirty="0"/>
              <a:t> </a:t>
            </a:r>
            <a:r>
              <a:rPr lang="en-US" b="1" dirty="0">
                <a:solidFill>
                  <a:schemeClr val="accent6">
                    <a:lumMod val="75000"/>
                  </a:schemeClr>
                </a:solidFill>
              </a:rPr>
              <a:t>Single Applicant Awards: </a:t>
            </a:r>
            <a:r>
              <a:rPr lang="en-US" dirty="0"/>
              <a:t>– may request up to $200,000 </a:t>
            </a:r>
          </a:p>
          <a:p>
            <a:pPr>
              <a:spcAft>
                <a:spcPts val="600"/>
              </a:spcAft>
              <a:buFont typeface="Wingdings" panose="05000000000000000000" pitchFamily="2" charset="2"/>
              <a:buChar char="Ø"/>
            </a:pPr>
            <a:r>
              <a:rPr lang="en-US" b="1" dirty="0"/>
              <a:t> </a:t>
            </a:r>
            <a:r>
              <a:rPr lang="en-US" b="1" dirty="0">
                <a:solidFill>
                  <a:schemeClr val="accent6">
                    <a:lumMod val="75000"/>
                  </a:schemeClr>
                </a:solidFill>
              </a:rPr>
              <a:t>Partnership Awards </a:t>
            </a:r>
            <a:r>
              <a:rPr lang="en-US" dirty="0"/>
              <a:t>– may request up to $400,000  </a:t>
            </a:r>
          </a:p>
          <a:p>
            <a:pPr lvl="1">
              <a:spcBef>
                <a:spcPts val="1000"/>
              </a:spcBef>
              <a:spcAft>
                <a:spcPts val="600"/>
              </a:spcAft>
            </a:pPr>
            <a:r>
              <a:rPr lang="en-US" sz="2600" dirty="0"/>
              <a:t> Partnership eligibility criteria (see </a:t>
            </a:r>
            <a:r>
              <a:rPr lang="en-US" sz="2600" dirty="0">
                <a:solidFill>
                  <a:schemeClr val="accent6">
                    <a:lumMod val="75000"/>
                  </a:schemeClr>
                </a:solidFill>
              </a:rPr>
              <a:t>SN Section III-D) </a:t>
            </a:r>
            <a:r>
              <a:rPr lang="en-US" sz="2600" dirty="0"/>
              <a:t>must be met</a:t>
            </a:r>
          </a:p>
          <a:p>
            <a:pPr lvl="1">
              <a:spcBef>
                <a:spcPts val="1000"/>
              </a:spcBef>
              <a:spcAft>
                <a:spcPts val="600"/>
              </a:spcAft>
            </a:pPr>
            <a:r>
              <a:rPr lang="en-US" sz="2400" i="1" dirty="0"/>
              <a:t>Note:</a:t>
            </a:r>
            <a:r>
              <a:rPr lang="en-US" sz="2400" dirty="0"/>
              <a:t> EPA will not consider partnerships formed from agencies within a single state, territorial, or tribal government as eligible </a:t>
            </a:r>
            <a:r>
              <a:rPr lang="en-US" sz="2600" dirty="0"/>
              <a:t> </a:t>
            </a:r>
          </a:p>
          <a:p>
            <a:pPr>
              <a:spcAft>
                <a:spcPts val="600"/>
              </a:spcAft>
              <a:buFont typeface="Wingdings" panose="05000000000000000000" pitchFamily="2" charset="2"/>
              <a:buChar char="Ø"/>
            </a:pPr>
            <a:r>
              <a:rPr lang="en-US" sz="3000" b="1" dirty="0"/>
              <a:t> </a:t>
            </a:r>
            <a:r>
              <a:rPr lang="en-US" b="1" dirty="0">
                <a:solidFill>
                  <a:schemeClr val="accent6">
                    <a:lumMod val="75000"/>
                  </a:schemeClr>
                </a:solidFill>
              </a:rPr>
              <a:t>Single Applicants Applying Under ‘Individual Capacity Building with Mentorship’ </a:t>
            </a:r>
            <a:r>
              <a:rPr lang="en-US" b="1" dirty="0"/>
              <a:t>– </a:t>
            </a:r>
            <a:r>
              <a:rPr lang="en-US" dirty="0"/>
              <a:t>may request up to $215,000</a:t>
            </a:r>
          </a:p>
          <a:p>
            <a:pPr lvl="1">
              <a:spcAft>
                <a:spcPts val="600"/>
              </a:spcAft>
            </a:pPr>
            <a:r>
              <a:rPr lang="en-US" sz="2600" dirty="0"/>
              <a:t>Up to $200,000 in project costs &amp; $15,000 in mentorship costs</a:t>
            </a:r>
          </a:p>
          <a:p>
            <a:pPr lvl="2">
              <a:spcBef>
                <a:spcPts val="1000"/>
              </a:spcBef>
              <a:spcAft>
                <a:spcPts val="600"/>
              </a:spcAft>
            </a:pPr>
            <a:r>
              <a:rPr lang="en-US" sz="2600" dirty="0"/>
              <a:t>Open to tribes and territories only</a:t>
            </a:r>
          </a:p>
          <a:p>
            <a:pPr lvl="2">
              <a:spcAft>
                <a:spcPts val="600"/>
              </a:spcAft>
            </a:pPr>
            <a:r>
              <a:rPr lang="en-US" sz="2600" dirty="0"/>
              <a:t>All opportunity requirements must be met </a:t>
            </a:r>
            <a:r>
              <a:rPr lang="en-US" sz="2500" dirty="0"/>
              <a:t>(see </a:t>
            </a:r>
            <a:r>
              <a:rPr lang="en-US" sz="2500" dirty="0">
                <a:solidFill>
                  <a:schemeClr val="accent6">
                    <a:lumMod val="75000"/>
                  </a:schemeClr>
                </a:solidFill>
              </a:rPr>
              <a:t>SN Appendix C, Page C3</a:t>
            </a:r>
            <a:r>
              <a:rPr lang="en-US" sz="2500" dirty="0"/>
              <a:t>)</a:t>
            </a:r>
          </a:p>
        </p:txBody>
      </p:sp>
    </p:spTree>
    <p:extLst>
      <p:ext uri="{BB962C8B-B14F-4D97-AF65-F5344CB8AC3E}">
        <p14:creationId xmlns:p14="http://schemas.microsoft.com/office/powerpoint/2010/main" val="1206150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B9B5B63-9102-4266-A15A-1FA745074D3F}">
  <ds:schemaRefs>
    <ds:schemaRef ds:uri="ESRI.ArcGIS.Mapping.OfficeIntegration.PowerPointInfo"/>
  </ds:schemaRefs>
</ds:datastoreItem>
</file>

<file path=customXml/itemProps10.xml><?xml version="1.0" encoding="utf-8"?>
<ds:datastoreItem xmlns:ds="http://schemas.openxmlformats.org/officeDocument/2006/customXml" ds:itemID="{C99379EE-06C6-4541-B6E1-032D0F20CF17}">
  <ds:schemaRefs>
    <ds:schemaRef ds:uri="ESRI.ArcGIS.Mapping.OfficeIntegration.PowerPointInfo"/>
  </ds:schemaRefs>
</ds:datastoreItem>
</file>

<file path=customXml/itemProps11.xml><?xml version="1.0" encoding="utf-8"?>
<ds:datastoreItem xmlns:ds="http://schemas.openxmlformats.org/officeDocument/2006/customXml" ds:itemID="{670F1FE0-19AE-4B1F-B943-2DDEB817CEAE}">
  <ds:schemaRefs>
    <ds:schemaRef ds:uri="ESRI.ArcGIS.Mapping.OfficeIntegration.PowerPointInfo"/>
  </ds:schemaRefs>
</ds:datastoreItem>
</file>

<file path=customXml/itemProps12.xml><?xml version="1.0" encoding="utf-8"?>
<ds:datastoreItem xmlns:ds="http://schemas.openxmlformats.org/officeDocument/2006/customXml" ds:itemID="{23E24408-7C24-482F-B4DB-B58B740F3772}">
  <ds:schemaRefs>
    <ds:schemaRef ds:uri="ESRI.ArcGIS.Mapping.OfficeIntegration.PowerPointInfo"/>
  </ds:schemaRefs>
</ds:datastoreItem>
</file>

<file path=customXml/itemProps13.xml><?xml version="1.0" encoding="utf-8"?>
<ds:datastoreItem xmlns:ds="http://schemas.openxmlformats.org/officeDocument/2006/customXml" ds:itemID="{FD704F71-86FE-4E41-ACCA-953C4FF1A4FD}">
  <ds:schemaRefs>
    <ds:schemaRef ds:uri="ESRI.ArcGIS.Mapping.OfficeIntegration.PowerPointInfo"/>
  </ds:schemaRefs>
</ds:datastoreItem>
</file>

<file path=customXml/itemProps2.xml><?xml version="1.0" encoding="utf-8"?>
<ds:datastoreItem xmlns:ds="http://schemas.openxmlformats.org/officeDocument/2006/customXml" ds:itemID="{155408D0-9F85-40AF-BB50-130BBEE74BB5}">
  <ds:schemaRefs>
    <ds:schemaRef ds:uri="ESRI.ArcGIS.Mapping.OfficeIntegration.PowerPointInfo"/>
  </ds:schemaRefs>
</ds:datastoreItem>
</file>

<file path=customXml/itemProps3.xml><?xml version="1.0" encoding="utf-8"?>
<ds:datastoreItem xmlns:ds="http://schemas.openxmlformats.org/officeDocument/2006/customXml" ds:itemID="{86B88FD1-B475-4C38-9DDC-DC7130AD0655}">
  <ds:schemaRefs>
    <ds:schemaRef ds:uri="ESRI.ArcGIS.Mapping.OfficeIntegration.PowerPointInfo"/>
  </ds:schemaRefs>
</ds:datastoreItem>
</file>

<file path=customXml/itemProps4.xml><?xml version="1.0" encoding="utf-8"?>
<ds:datastoreItem xmlns:ds="http://schemas.openxmlformats.org/officeDocument/2006/customXml" ds:itemID="{10C59621-E422-43E1-9D88-D344254F0F25}">
  <ds:schemaRefs>
    <ds:schemaRef ds:uri="ESRI.ArcGIS.Mapping.OfficeIntegration.PowerPointInfo"/>
  </ds:schemaRefs>
</ds:datastoreItem>
</file>

<file path=customXml/itemProps5.xml><?xml version="1.0" encoding="utf-8"?>
<ds:datastoreItem xmlns:ds="http://schemas.openxmlformats.org/officeDocument/2006/customXml" ds:itemID="{5D321133-B9BA-4DF7-BFA6-548BCB041BD6}">
  <ds:schemaRefs>
    <ds:schemaRef ds:uri="ESRI.ArcGIS.Mapping.OfficeIntegration.PowerPointInfo"/>
  </ds:schemaRefs>
</ds:datastoreItem>
</file>

<file path=customXml/itemProps6.xml><?xml version="1.0" encoding="utf-8"?>
<ds:datastoreItem xmlns:ds="http://schemas.openxmlformats.org/officeDocument/2006/customXml" ds:itemID="{66E1652D-55B1-463B-BA1A-986E8A5F1989}">
  <ds:schemaRefs>
    <ds:schemaRef ds:uri="ESRI.ArcGIS.Mapping.OfficeIntegration.PowerPointInfo"/>
  </ds:schemaRefs>
</ds:datastoreItem>
</file>

<file path=customXml/itemProps7.xml><?xml version="1.0" encoding="utf-8"?>
<ds:datastoreItem xmlns:ds="http://schemas.openxmlformats.org/officeDocument/2006/customXml" ds:itemID="{B948E5B3-46CF-4B3D-828E-082AA491CB8B}">
  <ds:schemaRefs>
    <ds:schemaRef ds:uri="ESRI.ArcGIS.Mapping.OfficeIntegration.PowerPointInfo"/>
  </ds:schemaRefs>
</ds:datastoreItem>
</file>

<file path=customXml/itemProps8.xml><?xml version="1.0" encoding="utf-8"?>
<ds:datastoreItem xmlns:ds="http://schemas.openxmlformats.org/officeDocument/2006/customXml" ds:itemID="{BA5B229B-AAAF-400F-93E0-ACE0D821CF00}">
  <ds:schemaRefs>
    <ds:schemaRef ds:uri="ESRI.ArcGIS.Mapping.OfficeIntegration.PowerPointInfo"/>
  </ds:schemaRefs>
</ds:datastoreItem>
</file>

<file path=customXml/itemProps9.xml><?xml version="1.0" encoding="utf-8"?>
<ds:datastoreItem xmlns:ds="http://schemas.openxmlformats.org/officeDocument/2006/customXml" ds:itemID="{F7323B74-E85B-4E81-818B-725CE08E4FF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2296</TotalTime>
  <Words>5310</Words>
  <Application>Microsoft Office PowerPoint</Application>
  <PresentationFormat>Widescreen</PresentationFormat>
  <Paragraphs>657</Paragraphs>
  <Slides>64</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Calibri Light</vt:lpstr>
      <vt:lpstr>Courier New</vt:lpstr>
      <vt:lpstr>Garamond</vt:lpstr>
      <vt:lpstr>Symbol</vt:lpstr>
      <vt:lpstr>Times New Roman</vt:lpstr>
      <vt:lpstr>Wingdings</vt:lpstr>
      <vt:lpstr>Office Theme</vt:lpstr>
      <vt:lpstr>Exchange Network Grants Program FY 22 Solicitation Notice Webinar</vt:lpstr>
      <vt:lpstr>Notes for Participants</vt:lpstr>
      <vt:lpstr>Notes for Participants</vt:lpstr>
      <vt:lpstr>Agenda</vt:lpstr>
      <vt:lpstr>Overview of the EN Grants Program</vt:lpstr>
      <vt:lpstr>Exchange Network (EN) Grant Purpose</vt:lpstr>
      <vt:lpstr>EN Grant Program Funding Summary</vt:lpstr>
      <vt:lpstr>Who is Eligible to Apply for EN Grants?</vt:lpstr>
      <vt:lpstr>What are the Funding Thresholds for EN Grants?</vt:lpstr>
      <vt:lpstr>What Can I Not Request Funding For in an EN Grant?</vt:lpstr>
      <vt:lpstr>What are the FY22 EN Funding Areas?</vt:lpstr>
      <vt:lpstr>What are EN Project Opportunities?</vt:lpstr>
      <vt:lpstr>EN Project Opportunities under EN Funding Area 1</vt:lpstr>
      <vt:lpstr>EN Project Opportunities under Funding Area 2</vt:lpstr>
      <vt:lpstr>EN Project Opportunities under Funding Area 2</vt:lpstr>
      <vt:lpstr>EN Project Opportunities Under Funding Area 3</vt:lpstr>
      <vt:lpstr>FY22 Grant Cycle* </vt:lpstr>
      <vt:lpstr>Notable Changes from FY2021</vt:lpstr>
      <vt:lpstr>Notable Changes to the FY22 Solicitation Notice </vt:lpstr>
      <vt:lpstr>Notable Changes to the FY22 Solicitation Notice </vt:lpstr>
      <vt:lpstr>SN Guidance  and Other Applicant Resources</vt:lpstr>
      <vt:lpstr>SN I-C. Environ. Results Supported by Assistance Activities </vt:lpstr>
      <vt:lpstr>SN I-C. Environ. Results Supported by Assistance Activities </vt:lpstr>
      <vt:lpstr>SN I-C. Environ. Results Supported by Assistance Activities </vt:lpstr>
      <vt:lpstr>SN I-C. Environ. Results Supported by Assistance Activities </vt:lpstr>
      <vt:lpstr>SN III-B. Threshold Eligibility Criteria for Applications</vt:lpstr>
      <vt:lpstr>SN III-F. Performance Partnership Grants (PPG)</vt:lpstr>
      <vt:lpstr>SN V-A. Evaluation Criteria</vt:lpstr>
      <vt:lpstr>Appendix D: Identifying Items for Reuse</vt:lpstr>
      <vt:lpstr>E-Enterprise Community Inventory Platform (EECIP)</vt:lpstr>
      <vt:lpstr>Shared Services Resources Catalog (SSRC)</vt:lpstr>
      <vt:lpstr>Previous EN Projects – EN Website</vt:lpstr>
      <vt:lpstr>Appendix D: E-Enterprise Digital Strategy (EEDS)</vt:lpstr>
      <vt:lpstr>Appendix D: E-Enterprise Digital Strategy (EEDS)</vt:lpstr>
      <vt:lpstr>Appendix D: How to Compose a Budget </vt:lpstr>
      <vt:lpstr>Personnel</vt:lpstr>
      <vt:lpstr>Fringe Benefits</vt:lpstr>
      <vt:lpstr>Travel</vt:lpstr>
      <vt:lpstr>Equipment </vt:lpstr>
      <vt:lpstr>Supplies</vt:lpstr>
      <vt:lpstr>Contractual </vt:lpstr>
      <vt:lpstr>Other </vt:lpstr>
      <vt:lpstr>Indirect Cost and Indirect Cost Agreements</vt:lpstr>
      <vt:lpstr>Indirect Cost - Example </vt:lpstr>
      <vt:lpstr>Indirect Cost – Example (Cont.) </vt:lpstr>
      <vt:lpstr>Indirect Cost Rate Agreement</vt:lpstr>
      <vt:lpstr>Optional, Fillable Templates</vt:lpstr>
      <vt:lpstr>Optional, Fillable Templates (Continued)</vt:lpstr>
      <vt:lpstr>Optional, Fillable Templates (Example)</vt:lpstr>
      <vt:lpstr>Other Applicant Resources</vt:lpstr>
      <vt:lpstr>TOP 8: Common Applicant Mistakes to Avoid</vt:lpstr>
      <vt:lpstr>PowerPoint Presentation</vt:lpstr>
      <vt:lpstr>PowerPoint Presentation</vt:lpstr>
      <vt:lpstr>PowerPoint Presentation</vt:lpstr>
      <vt:lpstr>PowerPoint Presentation</vt:lpstr>
      <vt:lpstr>Notes on Subawards and Contracts</vt:lpstr>
      <vt:lpstr>PowerPoint Presentation</vt:lpstr>
      <vt:lpstr>PowerPoint Presentation</vt:lpstr>
      <vt:lpstr>PowerPoint Presentation</vt:lpstr>
      <vt:lpstr>PowerPoint Presentation</vt:lpstr>
      <vt:lpstr>PowerPoint Presentation</vt:lpstr>
      <vt:lpstr>Stay Connected</vt:lpstr>
      <vt:lpstr>PowerPoint Presentation</vt:lpstr>
      <vt:lpstr>Questions?</vt:lpstr>
    </vt:vector>
  </TitlesOfParts>
  <Company>US EPA - Office of Mission Support - Office of Information Management - Information Exchange Services Division - Information Exchange Partnership Branch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FY21 Solicitation Notice Webinar</dc:title>
  <dc:subject>PowerPoint Presentation for Potentail FY21 Applicants</dc:subject>
  <dc:creator>beasley.erika@epa.gov;mcgown.erin@epa.gov</dc:creator>
  <cp:lastModifiedBy>McGown, Erin</cp:lastModifiedBy>
  <cp:revision>108</cp:revision>
  <dcterms:created xsi:type="dcterms:W3CDTF">2016-06-28T17:53:25Z</dcterms:created>
  <dcterms:modified xsi:type="dcterms:W3CDTF">2022-04-11T18:14:54Z</dcterms:modified>
  <cp:contentStatus>Final</cp:contentStatus>
</cp:coreProperties>
</file>