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tiff" ContentType="image/tiff"/>
  <Default Extension="tmp" ContentType="image/p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3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708" r:id="rId5"/>
  </p:sldMasterIdLst>
  <p:notesMasterIdLst>
    <p:notesMasterId r:id="rId85"/>
  </p:notesMasterIdLst>
  <p:handoutMasterIdLst>
    <p:handoutMasterId r:id="rId86"/>
  </p:handoutMasterIdLst>
  <p:sldIdLst>
    <p:sldId id="346" r:id="rId6"/>
    <p:sldId id="258" r:id="rId7"/>
    <p:sldId id="344" r:id="rId8"/>
    <p:sldId id="296" r:id="rId9"/>
    <p:sldId id="321" r:id="rId10"/>
    <p:sldId id="298" r:id="rId11"/>
    <p:sldId id="256" r:id="rId12"/>
    <p:sldId id="295" r:id="rId13"/>
    <p:sldId id="272" r:id="rId14"/>
    <p:sldId id="269" r:id="rId15"/>
    <p:sldId id="266" r:id="rId16"/>
    <p:sldId id="306" r:id="rId17"/>
    <p:sldId id="351" r:id="rId18"/>
    <p:sldId id="347" r:id="rId19"/>
    <p:sldId id="348" r:id="rId20"/>
    <p:sldId id="305" r:id="rId21"/>
    <p:sldId id="334" r:id="rId22"/>
    <p:sldId id="310" r:id="rId23"/>
    <p:sldId id="331" r:id="rId24"/>
    <p:sldId id="311" r:id="rId25"/>
    <p:sldId id="329" r:id="rId26"/>
    <p:sldId id="313" r:id="rId27"/>
    <p:sldId id="359" r:id="rId28"/>
    <p:sldId id="294" r:id="rId29"/>
    <p:sldId id="360" r:id="rId30"/>
    <p:sldId id="304" r:id="rId31"/>
    <p:sldId id="345" r:id="rId32"/>
    <p:sldId id="340" r:id="rId33"/>
    <p:sldId id="257" r:id="rId34"/>
    <p:sldId id="261" r:id="rId35"/>
    <p:sldId id="260" r:id="rId36"/>
    <p:sldId id="262" r:id="rId37"/>
    <p:sldId id="264" r:id="rId38"/>
    <p:sldId id="259" r:id="rId39"/>
    <p:sldId id="263" r:id="rId40"/>
    <p:sldId id="275" r:id="rId41"/>
    <p:sldId id="361" r:id="rId42"/>
    <p:sldId id="265" r:id="rId43"/>
    <p:sldId id="274" r:id="rId44"/>
    <p:sldId id="267" r:id="rId45"/>
    <p:sldId id="271" r:id="rId46"/>
    <p:sldId id="268" r:id="rId47"/>
    <p:sldId id="362" r:id="rId48"/>
    <p:sldId id="363" r:id="rId49"/>
    <p:sldId id="273" r:id="rId50"/>
    <p:sldId id="270" r:id="rId51"/>
    <p:sldId id="276" r:id="rId52"/>
    <p:sldId id="498" r:id="rId53"/>
    <p:sldId id="384" r:id="rId54"/>
    <p:sldId id="499" r:id="rId55"/>
    <p:sldId id="478" r:id="rId56"/>
    <p:sldId id="479" r:id="rId57"/>
    <p:sldId id="500" r:id="rId58"/>
    <p:sldId id="440" r:id="rId59"/>
    <p:sldId id="481" r:id="rId60"/>
    <p:sldId id="475" r:id="rId61"/>
    <p:sldId id="482" r:id="rId62"/>
    <p:sldId id="442" r:id="rId63"/>
    <p:sldId id="483" r:id="rId64"/>
    <p:sldId id="490" r:id="rId65"/>
    <p:sldId id="484" r:id="rId66"/>
    <p:sldId id="486" r:id="rId67"/>
    <p:sldId id="487" r:id="rId68"/>
    <p:sldId id="491" r:id="rId69"/>
    <p:sldId id="492" r:id="rId70"/>
    <p:sldId id="493" r:id="rId71"/>
    <p:sldId id="502" r:id="rId72"/>
    <p:sldId id="503" r:id="rId73"/>
    <p:sldId id="504" r:id="rId74"/>
    <p:sldId id="505" r:id="rId75"/>
    <p:sldId id="506" r:id="rId76"/>
    <p:sldId id="507" r:id="rId77"/>
    <p:sldId id="508" r:id="rId78"/>
    <p:sldId id="496" r:id="rId79"/>
    <p:sldId id="511" r:id="rId80"/>
    <p:sldId id="509" r:id="rId81"/>
    <p:sldId id="512" r:id="rId82"/>
    <p:sldId id="495" r:id="rId83"/>
    <p:sldId id="462" r:id="rId8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James Heiss" id="{C05A26F7-C9B2-4E5E-AE8F-4127A79E8870}">
          <p14:sldIdLst>
            <p14:sldId id="346"/>
            <p14:sldId id="258"/>
            <p14:sldId id="344"/>
            <p14:sldId id="296"/>
            <p14:sldId id="321"/>
            <p14:sldId id="298"/>
            <p14:sldId id="256"/>
            <p14:sldId id="295"/>
            <p14:sldId id="272"/>
            <p14:sldId id="269"/>
            <p14:sldId id="266"/>
            <p14:sldId id="306"/>
            <p14:sldId id="351"/>
            <p14:sldId id="347"/>
            <p14:sldId id="348"/>
            <p14:sldId id="305"/>
            <p14:sldId id="334"/>
            <p14:sldId id="310"/>
            <p14:sldId id="331"/>
            <p14:sldId id="311"/>
            <p14:sldId id="329"/>
            <p14:sldId id="313"/>
            <p14:sldId id="359"/>
            <p14:sldId id="294"/>
            <p14:sldId id="360"/>
            <p14:sldId id="304"/>
            <p14:sldId id="345"/>
            <p14:sldId id="340"/>
          </p14:sldIdLst>
        </p14:section>
        <p14:section name="Elisabeth Cianciola" id="{53C7F205-BD94-4643-A8FF-0EFAECA04A01}">
          <p14:sldIdLst>
            <p14:sldId id="257"/>
            <p14:sldId id="261"/>
            <p14:sldId id="260"/>
            <p14:sldId id="262"/>
            <p14:sldId id="264"/>
            <p14:sldId id="259"/>
            <p14:sldId id="263"/>
            <p14:sldId id="275"/>
            <p14:sldId id="361"/>
            <p14:sldId id="265"/>
            <p14:sldId id="274"/>
            <p14:sldId id="267"/>
            <p14:sldId id="271"/>
            <p14:sldId id="268"/>
            <p14:sldId id="362"/>
            <p14:sldId id="363"/>
            <p14:sldId id="273"/>
            <p14:sldId id="270"/>
            <p14:sldId id="276"/>
          </p14:sldIdLst>
        </p14:section>
        <p14:section name="Alicia Lehrer" id="{A50D4840-F2FA-4D9B-841F-DB93F44734A6}">
          <p14:sldIdLst>
            <p14:sldId id="498"/>
            <p14:sldId id="384"/>
            <p14:sldId id="499"/>
            <p14:sldId id="478"/>
            <p14:sldId id="479"/>
            <p14:sldId id="500"/>
            <p14:sldId id="440"/>
            <p14:sldId id="481"/>
            <p14:sldId id="475"/>
            <p14:sldId id="482"/>
            <p14:sldId id="442"/>
            <p14:sldId id="483"/>
            <p14:sldId id="490"/>
            <p14:sldId id="484"/>
            <p14:sldId id="486"/>
            <p14:sldId id="487"/>
            <p14:sldId id="491"/>
            <p14:sldId id="492"/>
            <p14:sldId id="493"/>
            <p14:sldId id="502"/>
            <p14:sldId id="503"/>
            <p14:sldId id="504"/>
            <p14:sldId id="505"/>
            <p14:sldId id="506"/>
            <p14:sldId id="507"/>
            <p14:sldId id="508"/>
            <p14:sldId id="496"/>
            <p14:sldId id="511"/>
            <p14:sldId id="509"/>
            <p14:sldId id="512"/>
            <p14:sldId id="495"/>
            <p14:sldId id="462"/>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a:srgbClr val="467E9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639" autoAdjust="0"/>
    <p:restoredTop sz="78136" autoAdjust="0"/>
  </p:normalViewPr>
  <p:slideViewPr>
    <p:cSldViewPr snapToGrid="0">
      <p:cViewPr varScale="1">
        <p:scale>
          <a:sx n="88" d="100"/>
          <a:sy n="88" d="100"/>
        </p:scale>
        <p:origin x="426" y="96"/>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slide" Target="slides/slide58.xml"/><Relationship Id="rId68" Type="http://schemas.openxmlformats.org/officeDocument/2006/relationships/slide" Target="slides/slide63.xml"/><Relationship Id="rId76" Type="http://schemas.openxmlformats.org/officeDocument/2006/relationships/slide" Target="slides/slide71.xml"/><Relationship Id="rId84" Type="http://schemas.openxmlformats.org/officeDocument/2006/relationships/slide" Target="slides/slide79.xml"/><Relationship Id="rId89" Type="http://schemas.openxmlformats.org/officeDocument/2006/relationships/theme" Target="theme/theme1.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slide" Target="slides/slide69.xml"/><Relationship Id="rId79" Type="http://schemas.openxmlformats.org/officeDocument/2006/relationships/slide" Target="slides/slide74.xml"/><Relationship Id="rId87"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slide" Target="slides/slide56.xml"/><Relationship Id="rId82" Type="http://schemas.openxmlformats.org/officeDocument/2006/relationships/slide" Target="slides/slide77.xml"/><Relationship Id="rId90" Type="http://schemas.openxmlformats.org/officeDocument/2006/relationships/tableStyles" Target="tableStyles.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file:///C:\Users\elisabeth.cianciola\Desktop\MA_ILF_Payments_2014_2020.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tx>
            <c:strRef>
              <c:f>PermitTypeGraphics!$B$587</c:f>
              <c:strCache>
                <c:ptCount val="1"/>
                <c:pt idx="0">
                  <c:v>Sum of ILF Required</c:v>
                </c:pt>
              </c:strCache>
            </c:strRef>
          </c:tx>
          <c:dPt>
            <c:idx val="0"/>
            <c:bubble3D val="0"/>
            <c:spPr>
              <a:solidFill>
                <a:schemeClr val="tx2"/>
              </a:solidFill>
              <a:ln w="19050">
                <a:solidFill>
                  <a:schemeClr val="lt1"/>
                </a:solidFill>
              </a:ln>
              <a:effectLst/>
            </c:spPr>
            <c:extLst>
              <c:ext xmlns:c16="http://schemas.microsoft.com/office/drawing/2014/chart" uri="{C3380CC4-5D6E-409C-BE32-E72D297353CC}">
                <c16:uniqueId val="{00000001-AA3A-490E-8E9B-705DDF6668A2}"/>
              </c:ext>
            </c:extLst>
          </c:dPt>
          <c:dPt>
            <c:idx val="1"/>
            <c:bubble3D val="0"/>
            <c:spPr>
              <a:solidFill>
                <a:srgbClr val="00B0F0"/>
              </a:solidFill>
              <a:ln w="19050">
                <a:solidFill>
                  <a:schemeClr val="lt1"/>
                </a:solidFill>
              </a:ln>
              <a:effectLst/>
            </c:spPr>
            <c:extLst>
              <c:ext xmlns:c16="http://schemas.microsoft.com/office/drawing/2014/chart" uri="{C3380CC4-5D6E-409C-BE32-E72D297353CC}">
                <c16:uniqueId val="{00000003-AA3A-490E-8E9B-705DDF6668A2}"/>
              </c:ext>
            </c:extLst>
          </c:dPt>
          <c:dPt>
            <c:idx val="2"/>
            <c:bubble3D val="0"/>
            <c:spPr>
              <a:solidFill>
                <a:schemeClr val="accent2">
                  <a:lumMod val="50000"/>
                </a:schemeClr>
              </a:solidFill>
              <a:ln w="19050">
                <a:solidFill>
                  <a:schemeClr val="lt1"/>
                </a:solidFill>
              </a:ln>
              <a:effectLst/>
            </c:spPr>
            <c:extLst>
              <c:ext xmlns:c16="http://schemas.microsoft.com/office/drawing/2014/chart" uri="{C3380CC4-5D6E-409C-BE32-E72D297353CC}">
                <c16:uniqueId val="{00000005-AA3A-490E-8E9B-705DDF6668A2}"/>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AA3A-490E-8E9B-705DDF6668A2}"/>
              </c:ext>
            </c:extLst>
          </c:dPt>
          <c:dPt>
            <c:idx val="4"/>
            <c:bubble3D val="0"/>
            <c:spPr>
              <a:solidFill>
                <a:schemeClr val="accent2"/>
              </a:solidFill>
              <a:ln w="19050">
                <a:solidFill>
                  <a:schemeClr val="lt1"/>
                </a:solidFill>
              </a:ln>
              <a:effectLst/>
            </c:spPr>
            <c:extLst>
              <c:ext xmlns:c16="http://schemas.microsoft.com/office/drawing/2014/chart" uri="{C3380CC4-5D6E-409C-BE32-E72D297353CC}">
                <c16:uniqueId val="{00000009-AA3A-490E-8E9B-705DDF6668A2}"/>
              </c:ext>
            </c:extLst>
          </c:dPt>
          <c:dPt>
            <c:idx val="5"/>
            <c:bubble3D val="0"/>
            <c:spPr>
              <a:solidFill>
                <a:srgbClr val="92D050"/>
              </a:solidFill>
              <a:ln w="19050">
                <a:solidFill>
                  <a:schemeClr val="lt1"/>
                </a:solidFill>
              </a:ln>
              <a:effectLst/>
            </c:spPr>
            <c:extLst>
              <c:ext xmlns:c16="http://schemas.microsoft.com/office/drawing/2014/chart" uri="{C3380CC4-5D6E-409C-BE32-E72D297353CC}">
                <c16:uniqueId val="{0000000B-AA3A-490E-8E9B-705DDF6668A2}"/>
              </c:ext>
            </c:extLst>
          </c:dPt>
          <c:dPt>
            <c:idx val="6"/>
            <c:bubble3D val="0"/>
            <c:spPr>
              <a:solidFill>
                <a:schemeClr val="accent6"/>
              </a:solidFill>
              <a:ln w="19050">
                <a:solidFill>
                  <a:schemeClr val="lt1"/>
                </a:solidFill>
              </a:ln>
              <a:effectLst/>
            </c:spPr>
            <c:extLst>
              <c:ext xmlns:c16="http://schemas.microsoft.com/office/drawing/2014/chart" uri="{C3380CC4-5D6E-409C-BE32-E72D297353CC}">
                <c16:uniqueId val="{0000000D-AA3A-490E-8E9B-705DDF6668A2}"/>
              </c:ext>
            </c:extLst>
          </c:dPt>
          <c:dPt>
            <c:idx val="7"/>
            <c:bubble3D val="0"/>
            <c:spPr>
              <a:solidFill>
                <a:schemeClr val="accent1"/>
              </a:solidFill>
              <a:ln w="19050">
                <a:solidFill>
                  <a:schemeClr val="lt1"/>
                </a:solidFill>
              </a:ln>
              <a:effectLst/>
            </c:spPr>
            <c:extLst>
              <c:ext xmlns:c16="http://schemas.microsoft.com/office/drawing/2014/chart" uri="{C3380CC4-5D6E-409C-BE32-E72D297353CC}">
                <c16:uniqueId val="{0000000F-AA3A-490E-8E9B-705DDF6668A2}"/>
              </c:ext>
            </c:extLst>
          </c:dPt>
          <c:dLbls>
            <c:dLbl>
              <c:idx val="0"/>
              <c:layout>
                <c:manualLayout>
                  <c:x val="-2.8542494135135764E-3"/>
                  <c:y val="3.7491292140762861E-4"/>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1-AA3A-490E-8E9B-705DDF6668A2}"/>
                </c:ext>
              </c:extLst>
            </c:dLbl>
            <c:dLbl>
              <c:idx val="1"/>
              <c:layout>
                <c:manualLayout>
                  <c:x val="8.741783383271781E-4"/>
                  <c:y val="7.3806055744372436E-3"/>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AA3A-490E-8E9B-705DDF6668A2}"/>
                </c:ext>
              </c:extLst>
            </c:dLbl>
            <c:dLbl>
              <c:idx val="2"/>
              <c:layout>
                <c:manualLayout>
                  <c:x val="-2.1789886883608577E-3"/>
                  <c:y val="-7.4036857993287032E-3"/>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5-AA3A-490E-8E9B-705DDF6668A2}"/>
                </c:ext>
              </c:extLst>
            </c:dLbl>
            <c:dLbl>
              <c:idx val="3"/>
              <c:layout>
                <c:manualLayout>
                  <c:x val="-2.2089982115067477E-3"/>
                  <c:y val="-1.3023439094241905E-3"/>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7-AA3A-490E-8E9B-705DDF6668A2}"/>
                </c:ext>
              </c:extLst>
            </c:dLbl>
            <c:dLbl>
              <c:idx val="6"/>
              <c:layout>
                <c:manualLayout>
                  <c:x val="2.9122430492648597E-2"/>
                  <c:y val="-3.4986243341566218E-4"/>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D-AA3A-490E-8E9B-705DDF6668A2}"/>
                </c:ext>
              </c:extLst>
            </c:dLbl>
            <c:dLbl>
              <c:idx val="7"/>
              <c:layout>
                <c:manualLayout>
                  <c:x val="-7.0771374817085921E-3"/>
                  <c:y val="9.4747137841013507E-3"/>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F-AA3A-490E-8E9B-705DDF6668A2}"/>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PermitTypeGraphics!$A$588:$A$595</c:f>
              <c:strCache>
                <c:ptCount val="8"/>
                <c:pt idx="0">
                  <c:v>Airport</c:v>
                </c:pt>
                <c:pt idx="1">
                  <c:v>Commercial</c:v>
                </c:pt>
                <c:pt idx="2">
                  <c:v>Military</c:v>
                </c:pt>
                <c:pt idx="3">
                  <c:v>Municipal</c:v>
                </c:pt>
                <c:pt idx="4">
                  <c:v>Recreation</c:v>
                </c:pt>
                <c:pt idx="5">
                  <c:v>Residential</c:v>
                </c:pt>
                <c:pt idx="6">
                  <c:v>Transportation</c:v>
                </c:pt>
                <c:pt idx="7">
                  <c:v>Utility</c:v>
                </c:pt>
              </c:strCache>
            </c:strRef>
          </c:cat>
          <c:val>
            <c:numRef>
              <c:f>PermitTypeGraphics!$B$588:$B$595</c:f>
              <c:numCache>
                <c:formatCode>General</c:formatCode>
                <c:ptCount val="8"/>
                <c:pt idx="0">
                  <c:v>392413.81</c:v>
                </c:pt>
                <c:pt idx="1">
                  <c:v>599563.90999999992</c:v>
                </c:pt>
                <c:pt idx="2">
                  <c:v>260890</c:v>
                </c:pt>
                <c:pt idx="3">
                  <c:v>384443.1</c:v>
                </c:pt>
                <c:pt idx="4">
                  <c:v>109035.95</c:v>
                </c:pt>
                <c:pt idx="5">
                  <c:v>87251.91</c:v>
                </c:pt>
                <c:pt idx="6">
                  <c:v>2274424.15</c:v>
                </c:pt>
                <c:pt idx="7">
                  <c:v>1576544.946</c:v>
                </c:pt>
              </c:numCache>
            </c:numRef>
          </c:val>
          <c:extLst>
            <c:ext xmlns:c16="http://schemas.microsoft.com/office/drawing/2014/chart" uri="{C3380CC4-5D6E-409C-BE32-E72D297353CC}">
              <c16:uniqueId val="{00000010-AA3A-490E-8E9B-705DDF6668A2}"/>
            </c:ext>
          </c:extLst>
        </c:ser>
        <c:ser>
          <c:idx val="1"/>
          <c:order val="1"/>
          <c:tx>
            <c:strRef>
              <c:f>PermitTypeGraphics!$C$587</c:f>
              <c:strCache>
                <c:ptCount val="1"/>
                <c:pt idx="0">
                  <c:v>%</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12-AA3A-490E-8E9B-705DDF6668A2}"/>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14-AA3A-490E-8E9B-705DDF6668A2}"/>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16-AA3A-490E-8E9B-705DDF6668A2}"/>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18-AA3A-490E-8E9B-705DDF6668A2}"/>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1A-AA3A-490E-8E9B-705DDF6668A2}"/>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1C-AA3A-490E-8E9B-705DDF6668A2}"/>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1E-AA3A-490E-8E9B-705DDF6668A2}"/>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20-AA3A-490E-8E9B-705DDF6668A2}"/>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PermitTypeGraphics!$A$588:$A$595</c:f>
              <c:strCache>
                <c:ptCount val="8"/>
                <c:pt idx="0">
                  <c:v>Airport</c:v>
                </c:pt>
                <c:pt idx="1">
                  <c:v>Commercial</c:v>
                </c:pt>
                <c:pt idx="2">
                  <c:v>Military</c:v>
                </c:pt>
                <c:pt idx="3">
                  <c:v>Municipal</c:v>
                </c:pt>
                <c:pt idx="4">
                  <c:v>Recreation</c:v>
                </c:pt>
                <c:pt idx="5">
                  <c:v>Residential</c:v>
                </c:pt>
                <c:pt idx="6">
                  <c:v>Transportation</c:v>
                </c:pt>
                <c:pt idx="7">
                  <c:v>Utility</c:v>
                </c:pt>
              </c:strCache>
            </c:strRef>
          </c:cat>
          <c:val>
            <c:numRef>
              <c:f>PermitTypeGraphics!$C$588:$C$595</c:f>
              <c:numCache>
                <c:formatCode>0.00</c:formatCode>
                <c:ptCount val="8"/>
                <c:pt idx="0">
                  <c:v>6.9031424281148377</c:v>
                </c:pt>
                <c:pt idx="1">
                  <c:v>10.547220714498874</c:v>
                </c:pt>
                <c:pt idx="2">
                  <c:v>4.5894430373662951</c:v>
                </c:pt>
                <c:pt idx="3">
                  <c:v>6.7629257869543258</c:v>
                </c:pt>
                <c:pt idx="4">
                  <c:v>1.9181044944233945</c:v>
                </c:pt>
                <c:pt idx="5">
                  <c:v>1.5348908384622277</c:v>
                </c:pt>
                <c:pt idx="6">
                  <c:v>40.010502814348008</c:v>
                </c:pt>
                <c:pt idx="7">
                  <c:v>27.733769885832039</c:v>
                </c:pt>
              </c:numCache>
            </c:numRef>
          </c:val>
          <c:extLst>
            <c:ext xmlns:c16="http://schemas.microsoft.com/office/drawing/2014/chart" uri="{C3380CC4-5D6E-409C-BE32-E72D297353CC}">
              <c16:uniqueId val="{00000021-AA3A-490E-8E9B-705DDF6668A2}"/>
            </c:ext>
          </c:extLst>
        </c:ser>
        <c:dLbls>
          <c:showLegendKey val="0"/>
          <c:showVal val="0"/>
          <c:showCatName val="0"/>
          <c:showSerName val="0"/>
          <c:showPercent val="1"/>
          <c:showBubbleSize val="0"/>
          <c:showLeaderLines val="1"/>
        </c:dLbls>
        <c:firstSliceAng val="0"/>
      </c:pieChart>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4084627-0665-436E-A2E3-8263F27F416A}" type="doc">
      <dgm:prSet loTypeId="urn:microsoft.com/office/officeart/2005/8/layout/hList1" loCatId="list" qsTypeId="urn:microsoft.com/office/officeart/2005/8/quickstyle/simple1" qsCatId="simple" csTypeId="urn:microsoft.com/office/officeart/2005/8/colors/colorful1" csCatId="colorful"/>
      <dgm:spPr/>
      <dgm:t>
        <a:bodyPr/>
        <a:lstStyle/>
        <a:p>
          <a:endParaRPr lang="en-US"/>
        </a:p>
      </dgm:t>
    </dgm:pt>
    <dgm:pt modelId="{76B994A5-88DF-4CE6-A559-E872F5C20652}">
      <dgm:prSet/>
      <dgm:spPr/>
      <dgm:t>
        <a:bodyPr/>
        <a:lstStyle/>
        <a:p>
          <a:r>
            <a:rPr lang="en-US" dirty="0"/>
            <a:t>Conservation projects</a:t>
          </a:r>
        </a:p>
      </dgm:t>
    </dgm:pt>
    <dgm:pt modelId="{138C2696-276D-474C-95E9-3819FB734C55}" type="parTrans" cxnId="{3B82AAF1-002C-44FE-ACC0-4AADB2F57C91}">
      <dgm:prSet/>
      <dgm:spPr/>
      <dgm:t>
        <a:bodyPr/>
        <a:lstStyle/>
        <a:p>
          <a:endParaRPr lang="en-US"/>
        </a:p>
      </dgm:t>
    </dgm:pt>
    <dgm:pt modelId="{0BDB97B0-74AE-41FB-9533-1AD6606D5C35}" type="sibTrans" cxnId="{3B82AAF1-002C-44FE-ACC0-4AADB2F57C91}">
      <dgm:prSet/>
      <dgm:spPr/>
      <dgm:t>
        <a:bodyPr/>
        <a:lstStyle/>
        <a:p>
          <a:endParaRPr lang="en-US"/>
        </a:p>
      </dgm:t>
    </dgm:pt>
    <dgm:pt modelId="{7FD20E0D-5968-4B74-ADEE-ECDEEE4D2A7B}">
      <dgm:prSet/>
      <dgm:spPr/>
      <dgm:t>
        <a:bodyPr/>
        <a:lstStyle/>
        <a:p>
          <a:r>
            <a:rPr lang="en-US" dirty="0" err="1"/>
            <a:t>Nemasket</a:t>
          </a:r>
          <a:r>
            <a:rPr lang="en-US" dirty="0"/>
            <a:t> River</a:t>
          </a:r>
        </a:p>
      </dgm:t>
    </dgm:pt>
    <dgm:pt modelId="{7AF294FB-4474-4C7D-83FC-4AF3E7B3A11A}" type="parTrans" cxnId="{C952CC7C-87A5-4B2D-89C1-58EBE21D5302}">
      <dgm:prSet/>
      <dgm:spPr/>
      <dgm:t>
        <a:bodyPr/>
        <a:lstStyle/>
        <a:p>
          <a:endParaRPr lang="en-US"/>
        </a:p>
      </dgm:t>
    </dgm:pt>
    <dgm:pt modelId="{B490B40A-1744-4933-BCAB-E7A213EB677B}" type="sibTrans" cxnId="{C952CC7C-87A5-4B2D-89C1-58EBE21D5302}">
      <dgm:prSet/>
      <dgm:spPr/>
      <dgm:t>
        <a:bodyPr/>
        <a:lstStyle/>
        <a:p>
          <a:endParaRPr lang="en-US"/>
        </a:p>
      </dgm:t>
    </dgm:pt>
    <dgm:pt modelId="{4FB63644-3D72-4D42-A645-B614E7CF7F33}">
      <dgm:prSet/>
      <dgm:spPr/>
      <dgm:t>
        <a:bodyPr/>
        <a:lstStyle/>
        <a:p>
          <a:r>
            <a:rPr lang="en-US" dirty="0"/>
            <a:t>Lyons Brook</a:t>
          </a:r>
        </a:p>
      </dgm:t>
    </dgm:pt>
    <dgm:pt modelId="{24024AA9-6445-46F7-82A5-EFA00BFF9342}" type="parTrans" cxnId="{2FDCBD17-6BA3-49B4-A9F7-55696357BBA3}">
      <dgm:prSet/>
      <dgm:spPr/>
      <dgm:t>
        <a:bodyPr/>
        <a:lstStyle/>
        <a:p>
          <a:endParaRPr lang="en-US"/>
        </a:p>
      </dgm:t>
    </dgm:pt>
    <dgm:pt modelId="{7D68AD37-AB84-4A5C-91C8-EB20210A717D}" type="sibTrans" cxnId="{2FDCBD17-6BA3-49B4-A9F7-55696357BBA3}">
      <dgm:prSet/>
      <dgm:spPr/>
      <dgm:t>
        <a:bodyPr/>
        <a:lstStyle/>
        <a:p>
          <a:endParaRPr lang="en-US"/>
        </a:p>
      </dgm:t>
    </dgm:pt>
    <dgm:pt modelId="{EA9C3FA5-41EE-4275-9A42-6BA4F7F69367}">
      <dgm:prSet/>
      <dgm:spPr/>
      <dgm:t>
        <a:bodyPr/>
        <a:lstStyle/>
        <a:p>
          <a:r>
            <a:rPr lang="en-US" dirty="0"/>
            <a:t>Tidal restoration projects</a:t>
          </a:r>
        </a:p>
      </dgm:t>
    </dgm:pt>
    <dgm:pt modelId="{81F77D44-F990-4577-99D8-02EA56EA6536}" type="parTrans" cxnId="{F80C12FC-3787-43CB-8F83-7C6BB3B1BC2C}">
      <dgm:prSet/>
      <dgm:spPr/>
      <dgm:t>
        <a:bodyPr/>
        <a:lstStyle/>
        <a:p>
          <a:endParaRPr lang="en-US"/>
        </a:p>
      </dgm:t>
    </dgm:pt>
    <dgm:pt modelId="{9D88D20A-6BD3-4632-9A95-60B27CC2708D}" type="sibTrans" cxnId="{F80C12FC-3787-43CB-8F83-7C6BB3B1BC2C}">
      <dgm:prSet/>
      <dgm:spPr/>
      <dgm:t>
        <a:bodyPr/>
        <a:lstStyle/>
        <a:p>
          <a:endParaRPr lang="en-US"/>
        </a:p>
      </dgm:t>
    </dgm:pt>
    <dgm:pt modelId="{0E1D8870-98F6-412F-97FD-2BB99F7E0C99}">
      <dgm:prSet/>
      <dgm:spPr/>
      <dgm:t>
        <a:bodyPr/>
        <a:lstStyle/>
        <a:p>
          <a:r>
            <a:rPr lang="en-US" dirty="0"/>
            <a:t>Yarmouth reef</a:t>
          </a:r>
        </a:p>
      </dgm:t>
    </dgm:pt>
    <dgm:pt modelId="{FE1A585E-84C0-499C-85B5-6029FDD7A247}" type="parTrans" cxnId="{83BBD82C-392D-4298-BA2D-9959EDE375D8}">
      <dgm:prSet/>
      <dgm:spPr/>
      <dgm:t>
        <a:bodyPr/>
        <a:lstStyle/>
        <a:p>
          <a:endParaRPr lang="en-US"/>
        </a:p>
      </dgm:t>
    </dgm:pt>
    <dgm:pt modelId="{663FE08B-59D2-4137-917E-312A09E0CD2D}" type="sibTrans" cxnId="{83BBD82C-392D-4298-BA2D-9959EDE375D8}">
      <dgm:prSet/>
      <dgm:spPr/>
      <dgm:t>
        <a:bodyPr/>
        <a:lstStyle/>
        <a:p>
          <a:endParaRPr lang="en-US"/>
        </a:p>
      </dgm:t>
    </dgm:pt>
    <dgm:pt modelId="{C214CB50-0AA8-4A44-A9BA-A00106EAE1A3}">
      <dgm:prSet/>
      <dgm:spPr/>
      <dgm:t>
        <a:bodyPr/>
        <a:lstStyle/>
        <a:p>
          <a:r>
            <a:rPr lang="en-US" dirty="0"/>
            <a:t>Nantucket reef</a:t>
          </a:r>
        </a:p>
      </dgm:t>
    </dgm:pt>
    <dgm:pt modelId="{37B30B58-5DC7-4086-8D64-E5965EC51A08}" type="parTrans" cxnId="{FE23E250-E641-45DB-B999-79628B507CCA}">
      <dgm:prSet/>
      <dgm:spPr/>
      <dgm:t>
        <a:bodyPr/>
        <a:lstStyle/>
        <a:p>
          <a:endParaRPr lang="en-US"/>
        </a:p>
      </dgm:t>
    </dgm:pt>
    <dgm:pt modelId="{8F9204B9-8521-47D0-987F-80551233E7D7}" type="sibTrans" cxnId="{FE23E250-E641-45DB-B999-79628B507CCA}">
      <dgm:prSet/>
      <dgm:spPr/>
      <dgm:t>
        <a:bodyPr/>
        <a:lstStyle/>
        <a:p>
          <a:endParaRPr lang="en-US"/>
        </a:p>
      </dgm:t>
    </dgm:pt>
    <dgm:pt modelId="{FFFBAD3E-0805-44F9-B5E9-FFBA3EF7E67A}">
      <dgm:prSet/>
      <dgm:spPr/>
      <dgm:t>
        <a:bodyPr/>
        <a:lstStyle/>
        <a:p>
          <a:r>
            <a:rPr lang="en-US" dirty="0"/>
            <a:t>Restoration projects in </a:t>
          </a:r>
          <a:r>
            <a:rPr lang="en-US" dirty="0">
              <a:latin typeface="Calibri Light" panose="020F0302020204030204"/>
            </a:rPr>
            <a:t>planning</a:t>
          </a:r>
          <a:endParaRPr lang="en-US" dirty="0"/>
        </a:p>
      </dgm:t>
    </dgm:pt>
    <dgm:pt modelId="{31BACE15-9F7A-49FF-83C2-5ED16EB8B02E}" type="parTrans" cxnId="{B7974A5A-C3C7-4962-91A1-E32D8D9D4C3C}">
      <dgm:prSet/>
      <dgm:spPr/>
      <dgm:t>
        <a:bodyPr/>
        <a:lstStyle/>
        <a:p>
          <a:endParaRPr lang="en-US"/>
        </a:p>
      </dgm:t>
    </dgm:pt>
    <dgm:pt modelId="{9E7FD94E-F909-44B6-95A2-C312A5CDDB5F}" type="sibTrans" cxnId="{B7974A5A-C3C7-4962-91A1-E32D8D9D4C3C}">
      <dgm:prSet/>
      <dgm:spPr/>
      <dgm:t>
        <a:bodyPr/>
        <a:lstStyle/>
        <a:p>
          <a:endParaRPr lang="en-US"/>
        </a:p>
      </dgm:t>
    </dgm:pt>
    <dgm:pt modelId="{FE90FBD0-4054-4C90-925F-2039D8D8A0B8}">
      <dgm:prSet/>
      <dgm:spPr/>
      <dgm:t>
        <a:bodyPr/>
        <a:lstStyle/>
        <a:p>
          <a:r>
            <a:rPr lang="en-US" dirty="0"/>
            <a:t>Nantucket eelgrass restoration</a:t>
          </a:r>
        </a:p>
      </dgm:t>
    </dgm:pt>
    <dgm:pt modelId="{5515FD49-CAF6-49FB-88CD-9B3129A9F331}" type="parTrans" cxnId="{82BE6547-8917-403D-9E92-AC5951B1F754}">
      <dgm:prSet/>
      <dgm:spPr/>
      <dgm:t>
        <a:bodyPr/>
        <a:lstStyle/>
        <a:p>
          <a:endParaRPr lang="en-US"/>
        </a:p>
      </dgm:t>
    </dgm:pt>
    <dgm:pt modelId="{61FFF65E-A5BF-4376-A099-A8084CACBE18}" type="sibTrans" cxnId="{82BE6547-8917-403D-9E92-AC5951B1F754}">
      <dgm:prSet/>
      <dgm:spPr/>
      <dgm:t>
        <a:bodyPr/>
        <a:lstStyle/>
        <a:p>
          <a:endParaRPr lang="en-US"/>
        </a:p>
      </dgm:t>
    </dgm:pt>
    <dgm:pt modelId="{881F2C2A-FC4C-4C9E-AD36-6B803B2C320B}">
      <dgm:prSet/>
      <dgm:spPr/>
      <dgm:t>
        <a:bodyPr/>
        <a:lstStyle/>
        <a:p>
          <a:r>
            <a:rPr lang="en-US" dirty="0"/>
            <a:t>Chop </a:t>
          </a:r>
          <a:r>
            <a:rPr lang="en-US" dirty="0" err="1"/>
            <a:t>Chaque</a:t>
          </a:r>
          <a:r>
            <a:rPr lang="en-US" dirty="0"/>
            <a:t> Bogs restoration</a:t>
          </a:r>
        </a:p>
      </dgm:t>
    </dgm:pt>
    <dgm:pt modelId="{463B1536-C2AB-46C3-AAAC-3BF26A8EAD71}" type="parTrans" cxnId="{0AC7AF5A-50FB-4BAC-BC7A-2AA16557B169}">
      <dgm:prSet/>
      <dgm:spPr/>
      <dgm:t>
        <a:bodyPr/>
        <a:lstStyle/>
        <a:p>
          <a:endParaRPr lang="en-US"/>
        </a:p>
      </dgm:t>
    </dgm:pt>
    <dgm:pt modelId="{DD0453E9-E38C-46F4-9882-C603867EEE25}" type="sibTrans" cxnId="{0AC7AF5A-50FB-4BAC-BC7A-2AA16557B169}">
      <dgm:prSet/>
      <dgm:spPr/>
      <dgm:t>
        <a:bodyPr/>
        <a:lstStyle/>
        <a:p>
          <a:endParaRPr lang="en-US"/>
        </a:p>
      </dgm:t>
    </dgm:pt>
    <dgm:pt modelId="{B019A255-8C0D-4227-B741-5FCECE957DCE}" type="pres">
      <dgm:prSet presAssocID="{B4084627-0665-436E-A2E3-8263F27F416A}" presName="Name0" presStyleCnt="0">
        <dgm:presLayoutVars>
          <dgm:dir/>
          <dgm:animLvl val="lvl"/>
          <dgm:resizeHandles val="exact"/>
        </dgm:presLayoutVars>
      </dgm:prSet>
      <dgm:spPr/>
    </dgm:pt>
    <dgm:pt modelId="{344B8C0B-646B-4722-92E0-53445CF50D88}" type="pres">
      <dgm:prSet presAssocID="{76B994A5-88DF-4CE6-A559-E872F5C20652}" presName="composite" presStyleCnt="0"/>
      <dgm:spPr/>
    </dgm:pt>
    <dgm:pt modelId="{2A45A662-9259-4D8C-B3B4-FA9A77D8A8F4}" type="pres">
      <dgm:prSet presAssocID="{76B994A5-88DF-4CE6-A559-E872F5C20652}" presName="parTx" presStyleLbl="alignNode1" presStyleIdx="0" presStyleCnt="3">
        <dgm:presLayoutVars>
          <dgm:chMax val="0"/>
          <dgm:chPref val="0"/>
          <dgm:bulletEnabled val="1"/>
        </dgm:presLayoutVars>
      </dgm:prSet>
      <dgm:spPr/>
    </dgm:pt>
    <dgm:pt modelId="{4E181B79-C831-4495-9A33-EB89CA91D6A9}" type="pres">
      <dgm:prSet presAssocID="{76B994A5-88DF-4CE6-A559-E872F5C20652}" presName="desTx" presStyleLbl="alignAccFollowNode1" presStyleIdx="0" presStyleCnt="3">
        <dgm:presLayoutVars>
          <dgm:bulletEnabled val="1"/>
        </dgm:presLayoutVars>
      </dgm:prSet>
      <dgm:spPr/>
    </dgm:pt>
    <dgm:pt modelId="{5D28CD77-0435-41CB-A247-A3EB2F95CC90}" type="pres">
      <dgm:prSet presAssocID="{0BDB97B0-74AE-41FB-9533-1AD6606D5C35}" presName="space" presStyleCnt="0"/>
      <dgm:spPr/>
    </dgm:pt>
    <dgm:pt modelId="{1403E02A-EDDB-4A09-BC63-595E29A98288}" type="pres">
      <dgm:prSet presAssocID="{EA9C3FA5-41EE-4275-9A42-6BA4F7F69367}" presName="composite" presStyleCnt="0"/>
      <dgm:spPr/>
    </dgm:pt>
    <dgm:pt modelId="{A832CEB7-9A81-448C-84DB-ECFE6F349788}" type="pres">
      <dgm:prSet presAssocID="{EA9C3FA5-41EE-4275-9A42-6BA4F7F69367}" presName="parTx" presStyleLbl="alignNode1" presStyleIdx="1" presStyleCnt="3">
        <dgm:presLayoutVars>
          <dgm:chMax val="0"/>
          <dgm:chPref val="0"/>
          <dgm:bulletEnabled val="1"/>
        </dgm:presLayoutVars>
      </dgm:prSet>
      <dgm:spPr/>
    </dgm:pt>
    <dgm:pt modelId="{0ABCA9FC-7390-41C8-9F64-BFF1A4E45B43}" type="pres">
      <dgm:prSet presAssocID="{EA9C3FA5-41EE-4275-9A42-6BA4F7F69367}" presName="desTx" presStyleLbl="alignAccFollowNode1" presStyleIdx="1" presStyleCnt="3">
        <dgm:presLayoutVars>
          <dgm:bulletEnabled val="1"/>
        </dgm:presLayoutVars>
      </dgm:prSet>
      <dgm:spPr/>
    </dgm:pt>
    <dgm:pt modelId="{502A16B3-C115-42E8-96F6-CEC022EF2EDA}" type="pres">
      <dgm:prSet presAssocID="{9D88D20A-6BD3-4632-9A95-60B27CC2708D}" presName="space" presStyleCnt="0"/>
      <dgm:spPr/>
    </dgm:pt>
    <dgm:pt modelId="{08ABC1EB-9848-47F0-A368-1F466800D13D}" type="pres">
      <dgm:prSet presAssocID="{FFFBAD3E-0805-44F9-B5E9-FFBA3EF7E67A}" presName="composite" presStyleCnt="0"/>
      <dgm:spPr/>
    </dgm:pt>
    <dgm:pt modelId="{E83DE10A-00F7-483A-BBD5-98DF35813BB3}" type="pres">
      <dgm:prSet presAssocID="{FFFBAD3E-0805-44F9-B5E9-FFBA3EF7E67A}" presName="parTx" presStyleLbl="alignNode1" presStyleIdx="2" presStyleCnt="3">
        <dgm:presLayoutVars>
          <dgm:chMax val="0"/>
          <dgm:chPref val="0"/>
          <dgm:bulletEnabled val="1"/>
        </dgm:presLayoutVars>
      </dgm:prSet>
      <dgm:spPr/>
    </dgm:pt>
    <dgm:pt modelId="{79D4376C-C977-408A-80F4-CD538A255866}" type="pres">
      <dgm:prSet presAssocID="{FFFBAD3E-0805-44F9-B5E9-FFBA3EF7E67A}" presName="desTx" presStyleLbl="alignAccFollowNode1" presStyleIdx="2" presStyleCnt="3">
        <dgm:presLayoutVars>
          <dgm:bulletEnabled val="1"/>
        </dgm:presLayoutVars>
      </dgm:prSet>
      <dgm:spPr/>
    </dgm:pt>
  </dgm:ptLst>
  <dgm:cxnLst>
    <dgm:cxn modelId="{2FDCBD17-6BA3-49B4-A9F7-55696357BBA3}" srcId="{76B994A5-88DF-4CE6-A559-E872F5C20652}" destId="{4FB63644-3D72-4D42-A645-B614E7CF7F33}" srcOrd="1" destOrd="0" parTransId="{24024AA9-6445-46F7-82A5-EFA00BFF9342}" sibTransId="{7D68AD37-AB84-4A5C-91C8-EB20210A717D}"/>
    <dgm:cxn modelId="{F88F6A1F-1534-47EB-9B29-469C4E58C9CE}" type="presOf" srcId="{0E1D8870-98F6-412F-97FD-2BB99F7E0C99}" destId="{0ABCA9FC-7390-41C8-9F64-BFF1A4E45B43}" srcOrd="0" destOrd="0" presId="urn:microsoft.com/office/officeart/2005/8/layout/hList1"/>
    <dgm:cxn modelId="{83BBD82C-392D-4298-BA2D-9959EDE375D8}" srcId="{EA9C3FA5-41EE-4275-9A42-6BA4F7F69367}" destId="{0E1D8870-98F6-412F-97FD-2BB99F7E0C99}" srcOrd="0" destOrd="0" parTransId="{FE1A585E-84C0-499C-85B5-6029FDD7A247}" sibTransId="{663FE08B-59D2-4137-917E-312A09E0CD2D}"/>
    <dgm:cxn modelId="{BBC3E066-4252-457C-9836-54006EB59E50}" type="presOf" srcId="{4FB63644-3D72-4D42-A645-B614E7CF7F33}" destId="{4E181B79-C831-4495-9A33-EB89CA91D6A9}" srcOrd="0" destOrd="1" presId="urn:microsoft.com/office/officeart/2005/8/layout/hList1"/>
    <dgm:cxn modelId="{82BE6547-8917-403D-9E92-AC5951B1F754}" srcId="{FFFBAD3E-0805-44F9-B5E9-FFBA3EF7E67A}" destId="{FE90FBD0-4054-4C90-925F-2039D8D8A0B8}" srcOrd="0" destOrd="0" parTransId="{5515FD49-CAF6-49FB-88CD-9B3129A9F331}" sibTransId="{61FFF65E-A5BF-4376-A099-A8084CACBE18}"/>
    <dgm:cxn modelId="{6C00474C-2025-4831-8BD1-5177A3BF4B88}" type="presOf" srcId="{C214CB50-0AA8-4A44-A9BA-A00106EAE1A3}" destId="{0ABCA9FC-7390-41C8-9F64-BFF1A4E45B43}" srcOrd="0" destOrd="1" presId="urn:microsoft.com/office/officeart/2005/8/layout/hList1"/>
    <dgm:cxn modelId="{FE23E250-E641-45DB-B999-79628B507CCA}" srcId="{EA9C3FA5-41EE-4275-9A42-6BA4F7F69367}" destId="{C214CB50-0AA8-4A44-A9BA-A00106EAE1A3}" srcOrd="1" destOrd="0" parTransId="{37B30B58-5DC7-4086-8D64-E5965EC51A08}" sibTransId="{8F9204B9-8521-47D0-987F-80551233E7D7}"/>
    <dgm:cxn modelId="{44DB4D55-E937-48B4-99CA-E5464DA5AEC1}" type="presOf" srcId="{7FD20E0D-5968-4B74-ADEE-ECDEEE4D2A7B}" destId="{4E181B79-C831-4495-9A33-EB89CA91D6A9}" srcOrd="0" destOrd="0" presId="urn:microsoft.com/office/officeart/2005/8/layout/hList1"/>
    <dgm:cxn modelId="{B7974A5A-C3C7-4962-91A1-E32D8D9D4C3C}" srcId="{B4084627-0665-436E-A2E3-8263F27F416A}" destId="{FFFBAD3E-0805-44F9-B5E9-FFBA3EF7E67A}" srcOrd="2" destOrd="0" parTransId="{31BACE15-9F7A-49FF-83C2-5ED16EB8B02E}" sibTransId="{9E7FD94E-F909-44B6-95A2-C312A5CDDB5F}"/>
    <dgm:cxn modelId="{0AC7AF5A-50FB-4BAC-BC7A-2AA16557B169}" srcId="{FFFBAD3E-0805-44F9-B5E9-FFBA3EF7E67A}" destId="{881F2C2A-FC4C-4C9E-AD36-6B803B2C320B}" srcOrd="1" destOrd="0" parTransId="{463B1536-C2AB-46C3-AAAC-3BF26A8EAD71}" sibTransId="{DD0453E9-E38C-46F4-9882-C603867EEE25}"/>
    <dgm:cxn modelId="{C952CC7C-87A5-4B2D-89C1-58EBE21D5302}" srcId="{76B994A5-88DF-4CE6-A559-E872F5C20652}" destId="{7FD20E0D-5968-4B74-ADEE-ECDEEE4D2A7B}" srcOrd="0" destOrd="0" parTransId="{7AF294FB-4474-4C7D-83FC-4AF3E7B3A11A}" sibTransId="{B490B40A-1744-4933-BCAB-E7A213EB677B}"/>
    <dgm:cxn modelId="{003C2FA7-73C9-414A-841B-C61C395352DA}" type="presOf" srcId="{FE90FBD0-4054-4C90-925F-2039D8D8A0B8}" destId="{79D4376C-C977-408A-80F4-CD538A255866}" srcOrd="0" destOrd="0" presId="urn:microsoft.com/office/officeart/2005/8/layout/hList1"/>
    <dgm:cxn modelId="{1F047FA9-29D3-436F-837F-9DFA6BDF6A30}" type="presOf" srcId="{B4084627-0665-436E-A2E3-8263F27F416A}" destId="{B019A255-8C0D-4227-B741-5FCECE957DCE}" srcOrd="0" destOrd="0" presId="urn:microsoft.com/office/officeart/2005/8/layout/hList1"/>
    <dgm:cxn modelId="{0F311BBC-47C9-4FDE-A4BD-ABE8FC5AD927}" type="presOf" srcId="{881F2C2A-FC4C-4C9E-AD36-6B803B2C320B}" destId="{79D4376C-C977-408A-80F4-CD538A255866}" srcOrd="0" destOrd="1" presId="urn:microsoft.com/office/officeart/2005/8/layout/hList1"/>
    <dgm:cxn modelId="{68E9AFDF-E858-4004-9C97-6F3E84D7D8F3}" type="presOf" srcId="{EA9C3FA5-41EE-4275-9A42-6BA4F7F69367}" destId="{A832CEB7-9A81-448C-84DB-ECFE6F349788}" srcOrd="0" destOrd="0" presId="urn:microsoft.com/office/officeart/2005/8/layout/hList1"/>
    <dgm:cxn modelId="{92B97DE4-069E-4317-8043-B6806A89DB4F}" type="presOf" srcId="{76B994A5-88DF-4CE6-A559-E872F5C20652}" destId="{2A45A662-9259-4D8C-B3B4-FA9A77D8A8F4}" srcOrd="0" destOrd="0" presId="urn:microsoft.com/office/officeart/2005/8/layout/hList1"/>
    <dgm:cxn modelId="{3B82AAF1-002C-44FE-ACC0-4AADB2F57C91}" srcId="{B4084627-0665-436E-A2E3-8263F27F416A}" destId="{76B994A5-88DF-4CE6-A559-E872F5C20652}" srcOrd="0" destOrd="0" parTransId="{138C2696-276D-474C-95E9-3819FB734C55}" sibTransId="{0BDB97B0-74AE-41FB-9533-1AD6606D5C35}"/>
    <dgm:cxn modelId="{F80C12FC-3787-43CB-8F83-7C6BB3B1BC2C}" srcId="{B4084627-0665-436E-A2E3-8263F27F416A}" destId="{EA9C3FA5-41EE-4275-9A42-6BA4F7F69367}" srcOrd="1" destOrd="0" parTransId="{81F77D44-F990-4577-99D8-02EA56EA6536}" sibTransId="{9D88D20A-6BD3-4632-9A95-60B27CC2708D}"/>
    <dgm:cxn modelId="{47AFF3FF-696D-477A-8718-D75E0FC4E577}" type="presOf" srcId="{FFFBAD3E-0805-44F9-B5E9-FFBA3EF7E67A}" destId="{E83DE10A-00F7-483A-BBD5-98DF35813BB3}" srcOrd="0" destOrd="0" presId="urn:microsoft.com/office/officeart/2005/8/layout/hList1"/>
    <dgm:cxn modelId="{6EA515CC-76F5-4EBC-BE93-5D501E1D0CE7}" type="presParOf" srcId="{B019A255-8C0D-4227-B741-5FCECE957DCE}" destId="{344B8C0B-646B-4722-92E0-53445CF50D88}" srcOrd="0" destOrd="0" presId="urn:microsoft.com/office/officeart/2005/8/layout/hList1"/>
    <dgm:cxn modelId="{C551EDAD-C365-43B3-BA6C-D066164A2FE2}" type="presParOf" srcId="{344B8C0B-646B-4722-92E0-53445CF50D88}" destId="{2A45A662-9259-4D8C-B3B4-FA9A77D8A8F4}" srcOrd="0" destOrd="0" presId="urn:microsoft.com/office/officeart/2005/8/layout/hList1"/>
    <dgm:cxn modelId="{393315AA-2A12-4988-8DE2-1B0A80C6E964}" type="presParOf" srcId="{344B8C0B-646B-4722-92E0-53445CF50D88}" destId="{4E181B79-C831-4495-9A33-EB89CA91D6A9}" srcOrd="1" destOrd="0" presId="urn:microsoft.com/office/officeart/2005/8/layout/hList1"/>
    <dgm:cxn modelId="{5DE327AF-0014-4672-B84E-DBF8EA2D79C1}" type="presParOf" srcId="{B019A255-8C0D-4227-B741-5FCECE957DCE}" destId="{5D28CD77-0435-41CB-A247-A3EB2F95CC90}" srcOrd="1" destOrd="0" presId="urn:microsoft.com/office/officeart/2005/8/layout/hList1"/>
    <dgm:cxn modelId="{A4EE74C0-03F9-4823-9067-AD5A3F71DECE}" type="presParOf" srcId="{B019A255-8C0D-4227-B741-5FCECE957DCE}" destId="{1403E02A-EDDB-4A09-BC63-595E29A98288}" srcOrd="2" destOrd="0" presId="urn:microsoft.com/office/officeart/2005/8/layout/hList1"/>
    <dgm:cxn modelId="{8181138E-F51D-48C8-A6A7-D2F7F2200D32}" type="presParOf" srcId="{1403E02A-EDDB-4A09-BC63-595E29A98288}" destId="{A832CEB7-9A81-448C-84DB-ECFE6F349788}" srcOrd="0" destOrd="0" presId="urn:microsoft.com/office/officeart/2005/8/layout/hList1"/>
    <dgm:cxn modelId="{D9BA3A3E-454D-411D-B735-F8CA145B326E}" type="presParOf" srcId="{1403E02A-EDDB-4A09-BC63-595E29A98288}" destId="{0ABCA9FC-7390-41C8-9F64-BFF1A4E45B43}" srcOrd="1" destOrd="0" presId="urn:microsoft.com/office/officeart/2005/8/layout/hList1"/>
    <dgm:cxn modelId="{A859D35C-1B90-4D7A-A70B-27673F19F835}" type="presParOf" srcId="{B019A255-8C0D-4227-B741-5FCECE957DCE}" destId="{502A16B3-C115-42E8-96F6-CEC022EF2EDA}" srcOrd="3" destOrd="0" presId="urn:microsoft.com/office/officeart/2005/8/layout/hList1"/>
    <dgm:cxn modelId="{F884C3BC-0627-4963-8BE9-1D40012AB17B}" type="presParOf" srcId="{B019A255-8C0D-4227-B741-5FCECE957DCE}" destId="{08ABC1EB-9848-47F0-A368-1F466800D13D}" srcOrd="4" destOrd="0" presId="urn:microsoft.com/office/officeart/2005/8/layout/hList1"/>
    <dgm:cxn modelId="{09E24604-4E21-4821-9434-8D9F7B618321}" type="presParOf" srcId="{08ABC1EB-9848-47F0-A368-1F466800D13D}" destId="{E83DE10A-00F7-483A-BBD5-98DF35813BB3}" srcOrd="0" destOrd="0" presId="urn:microsoft.com/office/officeart/2005/8/layout/hList1"/>
    <dgm:cxn modelId="{85A8C9C9-53DC-491D-BA0C-CF18494A45B9}" type="presParOf" srcId="{08ABC1EB-9848-47F0-A368-1F466800D13D}" destId="{79D4376C-C977-408A-80F4-CD538A255866}"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45A662-9259-4D8C-B3B4-FA9A77D8A8F4}">
      <dsp:nvSpPr>
        <dsp:cNvPr id="0" name=""/>
        <dsp:cNvSpPr/>
      </dsp:nvSpPr>
      <dsp:spPr>
        <a:xfrm>
          <a:off x="3360" y="328853"/>
          <a:ext cx="3276525" cy="977478"/>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2024" tIns="109728" rIns="192024" bIns="109728" numCol="1" spcCol="1270" anchor="ctr" anchorCtr="0">
          <a:noAutofit/>
        </a:bodyPr>
        <a:lstStyle/>
        <a:p>
          <a:pPr marL="0" lvl="0" indent="0" algn="ctr" defTabSz="1200150">
            <a:lnSpc>
              <a:spcPct val="90000"/>
            </a:lnSpc>
            <a:spcBef>
              <a:spcPct val="0"/>
            </a:spcBef>
            <a:spcAft>
              <a:spcPct val="35000"/>
            </a:spcAft>
            <a:buNone/>
          </a:pPr>
          <a:r>
            <a:rPr lang="en-US" sz="2700" kern="1200" dirty="0"/>
            <a:t>Conservation projects</a:t>
          </a:r>
        </a:p>
      </dsp:txBody>
      <dsp:txXfrm>
        <a:off x="3360" y="328853"/>
        <a:ext cx="3276525" cy="977478"/>
      </dsp:txXfrm>
    </dsp:sp>
    <dsp:sp modelId="{4E181B79-C831-4495-9A33-EB89CA91D6A9}">
      <dsp:nvSpPr>
        <dsp:cNvPr id="0" name=""/>
        <dsp:cNvSpPr/>
      </dsp:nvSpPr>
      <dsp:spPr>
        <a:xfrm>
          <a:off x="3360" y="1306332"/>
          <a:ext cx="3276525" cy="1964047"/>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4018" tIns="144018" rIns="192024" bIns="216027" numCol="1" spcCol="1270" anchor="t" anchorCtr="0">
          <a:noAutofit/>
        </a:bodyPr>
        <a:lstStyle/>
        <a:p>
          <a:pPr marL="228600" lvl="1" indent="-228600" algn="l" defTabSz="1200150">
            <a:lnSpc>
              <a:spcPct val="90000"/>
            </a:lnSpc>
            <a:spcBef>
              <a:spcPct val="0"/>
            </a:spcBef>
            <a:spcAft>
              <a:spcPct val="15000"/>
            </a:spcAft>
            <a:buChar char="•"/>
          </a:pPr>
          <a:r>
            <a:rPr lang="en-US" sz="2700" kern="1200" dirty="0" err="1"/>
            <a:t>Nemasket</a:t>
          </a:r>
          <a:r>
            <a:rPr lang="en-US" sz="2700" kern="1200" dirty="0"/>
            <a:t> River</a:t>
          </a:r>
        </a:p>
        <a:p>
          <a:pPr marL="228600" lvl="1" indent="-228600" algn="l" defTabSz="1200150">
            <a:lnSpc>
              <a:spcPct val="90000"/>
            </a:lnSpc>
            <a:spcBef>
              <a:spcPct val="0"/>
            </a:spcBef>
            <a:spcAft>
              <a:spcPct val="15000"/>
            </a:spcAft>
            <a:buChar char="•"/>
          </a:pPr>
          <a:r>
            <a:rPr lang="en-US" sz="2700" kern="1200" dirty="0"/>
            <a:t>Lyons Brook</a:t>
          </a:r>
        </a:p>
      </dsp:txBody>
      <dsp:txXfrm>
        <a:off x="3360" y="1306332"/>
        <a:ext cx="3276525" cy="1964047"/>
      </dsp:txXfrm>
    </dsp:sp>
    <dsp:sp modelId="{A832CEB7-9A81-448C-84DB-ECFE6F349788}">
      <dsp:nvSpPr>
        <dsp:cNvPr id="0" name=""/>
        <dsp:cNvSpPr/>
      </dsp:nvSpPr>
      <dsp:spPr>
        <a:xfrm>
          <a:off x="3738599" y="328853"/>
          <a:ext cx="3276525" cy="977478"/>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2024" tIns="109728" rIns="192024" bIns="109728" numCol="1" spcCol="1270" anchor="ctr" anchorCtr="0">
          <a:noAutofit/>
        </a:bodyPr>
        <a:lstStyle/>
        <a:p>
          <a:pPr marL="0" lvl="0" indent="0" algn="ctr" defTabSz="1200150">
            <a:lnSpc>
              <a:spcPct val="90000"/>
            </a:lnSpc>
            <a:spcBef>
              <a:spcPct val="0"/>
            </a:spcBef>
            <a:spcAft>
              <a:spcPct val="35000"/>
            </a:spcAft>
            <a:buNone/>
          </a:pPr>
          <a:r>
            <a:rPr lang="en-US" sz="2700" kern="1200" dirty="0"/>
            <a:t>Tidal restoration projects</a:t>
          </a:r>
        </a:p>
      </dsp:txBody>
      <dsp:txXfrm>
        <a:off x="3738599" y="328853"/>
        <a:ext cx="3276525" cy="977478"/>
      </dsp:txXfrm>
    </dsp:sp>
    <dsp:sp modelId="{0ABCA9FC-7390-41C8-9F64-BFF1A4E45B43}">
      <dsp:nvSpPr>
        <dsp:cNvPr id="0" name=""/>
        <dsp:cNvSpPr/>
      </dsp:nvSpPr>
      <dsp:spPr>
        <a:xfrm>
          <a:off x="3738599" y="1306332"/>
          <a:ext cx="3276525" cy="1964047"/>
        </a:xfrm>
        <a:prstGeom prst="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4018" tIns="144018" rIns="192024" bIns="216027" numCol="1" spcCol="1270" anchor="t" anchorCtr="0">
          <a:noAutofit/>
        </a:bodyPr>
        <a:lstStyle/>
        <a:p>
          <a:pPr marL="228600" lvl="1" indent="-228600" algn="l" defTabSz="1200150">
            <a:lnSpc>
              <a:spcPct val="90000"/>
            </a:lnSpc>
            <a:spcBef>
              <a:spcPct val="0"/>
            </a:spcBef>
            <a:spcAft>
              <a:spcPct val="15000"/>
            </a:spcAft>
            <a:buChar char="•"/>
          </a:pPr>
          <a:r>
            <a:rPr lang="en-US" sz="2700" kern="1200" dirty="0"/>
            <a:t>Yarmouth reef</a:t>
          </a:r>
        </a:p>
        <a:p>
          <a:pPr marL="228600" lvl="1" indent="-228600" algn="l" defTabSz="1200150">
            <a:lnSpc>
              <a:spcPct val="90000"/>
            </a:lnSpc>
            <a:spcBef>
              <a:spcPct val="0"/>
            </a:spcBef>
            <a:spcAft>
              <a:spcPct val="15000"/>
            </a:spcAft>
            <a:buChar char="•"/>
          </a:pPr>
          <a:r>
            <a:rPr lang="en-US" sz="2700" kern="1200" dirty="0"/>
            <a:t>Nantucket reef</a:t>
          </a:r>
        </a:p>
      </dsp:txBody>
      <dsp:txXfrm>
        <a:off x="3738599" y="1306332"/>
        <a:ext cx="3276525" cy="1964047"/>
      </dsp:txXfrm>
    </dsp:sp>
    <dsp:sp modelId="{E83DE10A-00F7-483A-BBD5-98DF35813BB3}">
      <dsp:nvSpPr>
        <dsp:cNvPr id="0" name=""/>
        <dsp:cNvSpPr/>
      </dsp:nvSpPr>
      <dsp:spPr>
        <a:xfrm>
          <a:off x="7473838" y="328853"/>
          <a:ext cx="3276525" cy="977478"/>
        </a:xfrm>
        <a:prstGeom prst="rect">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2024" tIns="109728" rIns="192024" bIns="109728" numCol="1" spcCol="1270" anchor="ctr" anchorCtr="0">
          <a:noAutofit/>
        </a:bodyPr>
        <a:lstStyle/>
        <a:p>
          <a:pPr marL="0" lvl="0" indent="0" algn="ctr" defTabSz="1200150">
            <a:lnSpc>
              <a:spcPct val="90000"/>
            </a:lnSpc>
            <a:spcBef>
              <a:spcPct val="0"/>
            </a:spcBef>
            <a:spcAft>
              <a:spcPct val="35000"/>
            </a:spcAft>
            <a:buNone/>
          </a:pPr>
          <a:r>
            <a:rPr lang="en-US" sz="2700" kern="1200" dirty="0"/>
            <a:t>Restoration projects in </a:t>
          </a:r>
          <a:r>
            <a:rPr lang="en-US" sz="2700" kern="1200" dirty="0">
              <a:latin typeface="Calibri Light" panose="020F0302020204030204"/>
            </a:rPr>
            <a:t>planning</a:t>
          </a:r>
          <a:endParaRPr lang="en-US" sz="2700" kern="1200" dirty="0"/>
        </a:p>
      </dsp:txBody>
      <dsp:txXfrm>
        <a:off x="7473838" y="328853"/>
        <a:ext cx="3276525" cy="977478"/>
      </dsp:txXfrm>
    </dsp:sp>
    <dsp:sp modelId="{79D4376C-C977-408A-80F4-CD538A255866}">
      <dsp:nvSpPr>
        <dsp:cNvPr id="0" name=""/>
        <dsp:cNvSpPr/>
      </dsp:nvSpPr>
      <dsp:spPr>
        <a:xfrm>
          <a:off x="7473838" y="1306332"/>
          <a:ext cx="3276525" cy="1964047"/>
        </a:xfrm>
        <a:prstGeom prst="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4018" tIns="144018" rIns="192024" bIns="216027" numCol="1" spcCol="1270" anchor="t" anchorCtr="0">
          <a:noAutofit/>
        </a:bodyPr>
        <a:lstStyle/>
        <a:p>
          <a:pPr marL="228600" lvl="1" indent="-228600" algn="l" defTabSz="1200150">
            <a:lnSpc>
              <a:spcPct val="90000"/>
            </a:lnSpc>
            <a:spcBef>
              <a:spcPct val="0"/>
            </a:spcBef>
            <a:spcAft>
              <a:spcPct val="15000"/>
            </a:spcAft>
            <a:buChar char="•"/>
          </a:pPr>
          <a:r>
            <a:rPr lang="en-US" sz="2700" kern="1200" dirty="0"/>
            <a:t>Nantucket eelgrass restoration</a:t>
          </a:r>
        </a:p>
        <a:p>
          <a:pPr marL="228600" lvl="1" indent="-228600" algn="l" defTabSz="1200150">
            <a:lnSpc>
              <a:spcPct val="90000"/>
            </a:lnSpc>
            <a:spcBef>
              <a:spcPct val="0"/>
            </a:spcBef>
            <a:spcAft>
              <a:spcPct val="15000"/>
            </a:spcAft>
            <a:buChar char="•"/>
          </a:pPr>
          <a:r>
            <a:rPr lang="en-US" sz="2700" kern="1200" dirty="0"/>
            <a:t>Chop </a:t>
          </a:r>
          <a:r>
            <a:rPr lang="en-US" sz="2700" kern="1200" dirty="0" err="1"/>
            <a:t>Chaque</a:t>
          </a:r>
          <a:r>
            <a:rPr lang="en-US" sz="2700" kern="1200" dirty="0"/>
            <a:t> Bogs restoration</a:t>
          </a:r>
        </a:p>
      </dsp:txBody>
      <dsp:txXfrm>
        <a:off x="7473838" y="1306332"/>
        <a:ext cx="3276525" cy="1964047"/>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2585DFF-44D5-4F91-8BCA-4653CFDADAC0}" type="datetimeFigureOut">
              <a:rPr lang="en-US" smtClean="0"/>
              <a:t>6/23/2022</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6F12C72-9F31-4C0A-A615-E9B3F449B2AD}" type="slidenum">
              <a:rPr lang="en-US" smtClean="0"/>
              <a:t>‹#›</a:t>
            </a:fld>
            <a:endParaRPr lang="en-US"/>
          </a:p>
        </p:txBody>
      </p:sp>
    </p:spTree>
    <p:extLst>
      <p:ext uri="{BB962C8B-B14F-4D97-AF65-F5344CB8AC3E}">
        <p14:creationId xmlns:p14="http://schemas.microsoft.com/office/powerpoint/2010/main" val="70725183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C68C5BE-3103-4653-B571-9088DECF0B10}" type="datetimeFigureOut">
              <a:rPr lang="en-US" smtClean="0"/>
              <a:t>6/23/2022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54BEA98-3319-42B6-8D14-F0E3A0A3A62F}" type="slidenum">
              <a:rPr lang="en-US" smtClean="0"/>
              <a:t>‹#›</a:t>
            </a:fld>
            <a:endParaRPr lang="en-US"/>
          </a:p>
        </p:txBody>
      </p:sp>
    </p:spTree>
    <p:extLst>
      <p:ext uri="{BB962C8B-B14F-4D97-AF65-F5344CB8AC3E}">
        <p14:creationId xmlns:p14="http://schemas.microsoft.com/office/powerpoint/2010/main" val="36741452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554BEA98-3319-42B6-8D14-F0E3A0A3A62F}" type="slidenum">
              <a:rPr lang="en-US" smtClean="0"/>
              <a:t>1</a:t>
            </a:fld>
            <a:endParaRPr lang="en-US"/>
          </a:p>
        </p:txBody>
      </p:sp>
    </p:spTree>
    <p:extLst>
      <p:ext uri="{BB962C8B-B14F-4D97-AF65-F5344CB8AC3E}">
        <p14:creationId xmlns:p14="http://schemas.microsoft.com/office/powerpoint/2010/main" val="22846890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554BEA98-3319-42B6-8D14-F0E3A0A3A62F}" type="slidenum">
              <a:rPr lang="en-US" smtClean="0"/>
              <a:t>10</a:t>
            </a:fld>
            <a:endParaRPr lang="en-US"/>
          </a:p>
        </p:txBody>
      </p:sp>
    </p:spTree>
    <p:extLst>
      <p:ext uri="{BB962C8B-B14F-4D97-AF65-F5344CB8AC3E}">
        <p14:creationId xmlns:p14="http://schemas.microsoft.com/office/powerpoint/2010/main" val="19534268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4BEA98-3319-42B6-8D14-F0E3A0A3A62F}" type="slidenum">
              <a:rPr lang="en-US" smtClean="0"/>
              <a:t>11</a:t>
            </a:fld>
            <a:endParaRPr lang="en-US"/>
          </a:p>
        </p:txBody>
      </p:sp>
    </p:spTree>
    <p:extLst>
      <p:ext uri="{BB962C8B-B14F-4D97-AF65-F5344CB8AC3E}">
        <p14:creationId xmlns:p14="http://schemas.microsoft.com/office/powerpoint/2010/main" val="32607958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554BEA98-3319-42B6-8D14-F0E3A0A3A62F}" type="slidenum">
              <a:rPr lang="en-US" smtClean="0"/>
              <a:t>12</a:t>
            </a:fld>
            <a:endParaRPr lang="en-US"/>
          </a:p>
        </p:txBody>
      </p:sp>
    </p:spTree>
    <p:extLst>
      <p:ext uri="{BB962C8B-B14F-4D97-AF65-F5344CB8AC3E}">
        <p14:creationId xmlns:p14="http://schemas.microsoft.com/office/powerpoint/2010/main" val="11362433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4BEA98-3319-42B6-8D14-F0E3A0A3A62F}" type="slidenum">
              <a:rPr lang="en-US" smtClean="0"/>
              <a:t>13</a:t>
            </a:fld>
            <a:endParaRPr lang="en-US"/>
          </a:p>
        </p:txBody>
      </p:sp>
    </p:spTree>
    <p:extLst>
      <p:ext uri="{BB962C8B-B14F-4D97-AF65-F5344CB8AC3E}">
        <p14:creationId xmlns:p14="http://schemas.microsoft.com/office/powerpoint/2010/main" val="12532535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554BEA98-3319-42B6-8D14-F0E3A0A3A62F}" type="slidenum">
              <a:rPr lang="en-US" smtClean="0"/>
              <a:t>14</a:t>
            </a:fld>
            <a:endParaRPr lang="en-US"/>
          </a:p>
        </p:txBody>
      </p:sp>
    </p:spTree>
    <p:extLst>
      <p:ext uri="{BB962C8B-B14F-4D97-AF65-F5344CB8AC3E}">
        <p14:creationId xmlns:p14="http://schemas.microsoft.com/office/powerpoint/2010/main" val="16053342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4BEA98-3319-42B6-8D14-F0E3A0A3A62F}" type="slidenum">
              <a:rPr lang="en-US" smtClean="0"/>
              <a:t>15</a:t>
            </a:fld>
            <a:endParaRPr lang="en-US"/>
          </a:p>
        </p:txBody>
      </p:sp>
    </p:spTree>
    <p:extLst>
      <p:ext uri="{BB962C8B-B14F-4D97-AF65-F5344CB8AC3E}">
        <p14:creationId xmlns:p14="http://schemas.microsoft.com/office/powerpoint/2010/main" val="14430261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554BEA98-3319-42B6-8D14-F0E3A0A3A62F}" type="slidenum">
              <a:rPr lang="en-US" smtClean="0"/>
              <a:t>16</a:t>
            </a:fld>
            <a:endParaRPr lang="en-US"/>
          </a:p>
        </p:txBody>
      </p:sp>
    </p:spTree>
    <p:extLst>
      <p:ext uri="{BB962C8B-B14F-4D97-AF65-F5344CB8AC3E}">
        <p14:creationId xmlns:p14="http://schemas.microsoft.com/office/powerpoint/2010/main" val="32076092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554BEA98-3319-42B6-8D14-F0E3A0A3A62F}" type="slidenum">
              <a:rPr lang="en-US" smtClean="0"/>
              <a:t>17</a:t>
            </a:fld>
            <a:endParaRPr lang="en-US"/>
          </a:p>
        </p:txBody>
      </p:sp>
    </p:spTree>
    <p:extLst>
      <p:ext uri="{BB962C8B-B14F-4D97-AF65-F5344CB8AC3E}">
        <p14:creationId xmlns:p14="http://schemas.microsoft.com/office/powerpoint/2010/main" val="19478631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554BEA98-3319-42B6-8D14-F0E3A0A3A62F}" type="slidenum">
              <a:rPr lang="en-US" smtClean="0"/>
              <a:t>18</a:t>
            </a:fld>
            <a:endParaRPr lang="en-US"/>
          </a:p>
        </p:txBody>
      </p:sp>
    </p:spTree>
    <p:extLst>
      <p:ext uri="{BB962C8B-B14F-4D97-AF65-F5344CB8AC3E}">
        <p14:creationId xmlns:p14="http://schemas.microsoft.com/office/powerpoint/2010/main" val="25827094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554BEA98-3319-42B6-8D14-F0E3A0A3A62F}" type="slidenum">
              <a:rPr lang="en-US" smtClean="0"/>
              <a:t>19</a:t>
            </a:fld>
            <a:endParaRPr lang="en-US"/>
          </a:p>
        </p:txBody>
      </p:sp>
    </p:spTree>
    <p:extLst>
      <p:ext uri="{BB962C8B-B14F-4D97-AF65-F5344CB8AC3E}">
        <p14:creationId xmlns:p14="http://schemas.microsoft.com/office/powerpoint/2010/main" val="28172146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554BEA98-3319-42B6-8D14-F0E3A0A3A62F}" type="slidenum">
              <a:rPr lang="en-US" smtClean="0"/>
              <a:t>2</a:t>
            </a:fld>
            <a:endParaRPr lang="en-US"/>
          </a:p>
        </p:txBody>
      </p:sp>
    </p:spTree>
    <p:extLst>
      <p:ext uri="{BB962C8B-B14F-4D97-AF65-F5344CB8AC3E}">
        <p14:creationId xmlns:p14="http://schemas.microsoft.com/office/powerpoint/2010/main" val="9112927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554BEA98-3319-42B6-8D14-F0E3A0A3A62F}" type="slidenum">
              <a:rPr lang="en-US" smtClean="0"/>
              <a:t>20</a:t>
            </a:fld>
            <a:endParaRPr lang="en-US"/>
          </a:p>
        </p:txBody>
      </p:sp>
    </p:spTree>
    <p:extLst>
      <p:ext uri="{BB962C8B-B14F-4D97-AF65-F5344CB8AC3E}">
        <p14:creationId xmlns:p14="http://schemas.microsoft.com/office/powerpoint/2010/main" val="23866853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554BEA98-3319-42B6-8D14-F0E3A0A3A62F}" type="slidenum">
              <a:rPr lang="en-US" smtClean="0"/>
              <a:t>21</a:t>
            </a:fld>
            <a:endParaRPr lang="en-US"/>
          </a:p>
        </p:txBody>
      </p:sp>
    </p:spTree>
    <p:extLst>
      <p:ext uri="{BB962C8B-B14F-4D97-AF65-F5344CB8AC3E}">
        <p14:creationId xmlns:p14="http://schemas.microsoft.com/office/powerpoint/2010/main" val="7555243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p:txBody>
      </p:sp>
      <p:sp>
        <p:nvSpPr>
          <p:cNvPr id="4" name="Slide Number Placeholder 3"/>
          <p:cNvSpPr>
            <a:spLocks noGrp="1"/>
          </p:cNvSpPr>
          <p:nvPr>
            <p:ph type="sldNum" sz="quarter" idx="10"/>
          </p:nvPr>
        </p:nvSpPr>
        <p:spPr/>
        <p:txBody>
          <a:bodyPr/>
          <a:lstStyle/>
          <a:p>
            <a:fld id="{554BEA98-3319-42B6-8D14-F0E3A0A3A62F}" type="slidenum">
              <a:rPr lang="en-US" smtClean="0"/>
              <a:t>22</a:t>
            </a:fld>
            <a:endParaRPr lang="en-US"/>
          </a:p>
        </p:txBody>
      </p:sp>
    </p:spTree>
    <p:extLst>
      <p:ext uri="{BB962C8B-B14F-4D97-AF65-F5344CB8AC3E}">
        <p14:creationId xmlns:p14="http://schemas.microsoft.com/office/powerpoint/2010/main" val="12921712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p:txBody>
      </p:sp>
      <p:sp>
        <p:nvSpPr>
          <p:cNvPr id="4" name="Slide Number Placeholder 3"/>
          <p:cNvSpPr>
            <a:spLocks noGrp="1"/>
          </p:cNvSpPr>
          <p:nvPr>
            <p:ph type="sldNum" sz="quarter" idx="10"/>
          </p:nvPr>
        </p:nvSpPr>
        <p:spPr/>
        <p:txBody>
          <a:bodyPr/>
          <a:lstStyle/>
          <a:p>
            <a:fld id="{554BEA98-3319-42B6-8D14-F0E3A0A3A62F}" type="slidenum">
              <a:rPr lang="en-US" smtClean="0"/>
              <a:t>23</a:t>
            </a:fld>
            <a:endParaRPr lang="en-US"/>
          </a:p>
        </p:txBody>
      </p:sp>
    </p:spTree>
    <p:extLst>
      <p:ext uri="{BB962C8B-B14F-4D97-AF65-F5344CB8AC3E}">
        <p14:creationId xmlns:p14="http://schemas.microsoft.com/office/powerpoint/2010/main" val="16669909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4BEA98-3319-42B6-8D14-F0E3A0A3A62F}" type="slidenum">
              <a:rPr lang="en-US" smtClean="0"/>
              <a:t>24</a:t>
            </a:fld>
            <a:endParaRPr lang="en-US"/>
          </a:p>
        </p:txBody>
      </p:sp>
    </p:spTree>
    <p:extLst>
      <p:ext uri="{BB962C8B-B14F-4D97-AF65-F5344CB8AC3E}">
        <p14:creationId xmlns:p14="http://schemas.microsoft.com/office/powerpoint/2010/main" val="20889232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4BEA98-3319-42B6-8D14-F0E3A0A3A62F}" type="slidenum">
              <a:rPr lang="en-US" smtClean="0"/>
              <a:t>25</a:t>
            </a:fld>
            <a:endParaRPr lang="en-US"/>
          </a:p>
        </p:txBody>
      </p:sp>
    </p:spTree>
    <p:extLst>
      <p:ext uri="{BB962C8B-B14F-4D97-AF65-F5344CB8AC3E}">
        <p14:creationId xmlns:p14="http://schemas.microsoft.com/office/powerpoint/2010/main" val="16666235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4BEA98-3319-42B6-8D14-F0E3A0A3A62F}" type="slidenum">
              <a:rPr lang="en-US" smtClean="0"/>
              <a:t>26</a:t>
            </a:fld>
            <a:endParaRPr lang="en-US"/>
          </a:p>
        </p:txBody>
      </p:sp>
    </p:spTree>
    <p:extLst>
      <p:ext uri="{BB962C8B-B14F-4D97-AF65-F5344CB8AC3E}">
        <p14:creationId xmlns:p14="http://schemas.microsoft.com/office/powerpoint/2010/main" val="137365468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4BEA98-3319-42B6-8D14-F0E3A0A3A62F}" type="slidenum">
              <a:rPr lang="en-US" smtClean="0"/>
              <a:t>27</a:t>
            </a:fld>
            <a:endParaRPr lang="en-US"/>
          </a:p>
        </p:txBody>
      </p:sp>
    </p:spTree>
    <p:extLst>
      <p:ext uri="{BB962C8B-B14F-4D97-AF65-F5344CB8AC3E}">
        <p14:creationId xmlns:p14="http://schemas.microsoft.com/office/powerpoint/2010/main" val="115781578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4BEA98-3319-42B6-8D14-F0E3A0A3A62F}" type="slidenum">
              <a:rPr lang="en-US" smtClean="0"/>
              <a:t>28</a:t>
            </a:fld>
            <a:endParaRPr lang="en-US"/>
          </a:p>
        </p:txBody>
      </p:sp>
    </p:spTree>
    <p:extLst>
      <p:ext uri="{BB962C8B-B14F-4D97-AF65-F5344CB8AC3E}">
        <p14:creationId xmlns:p14="http://schemas.microsoft.com/office/powerpoint/2010/main" val="146996268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39F43A-E603-4220-889B-356B3DAFE95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14176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4BEA98-3319-42B6-8D14-F0E3A0A3A62F}" type="slidenum">
              <a:rPr lang="en-US" smtClean="0"/>
              <a:t>3</a:t>
            </a:fld>
            <a:endParaRPr lang="en-US"/>
          </a:p>
        </p:txBody>
      </p:sp>
    </p:spTree>
    <p:extLst>
      <p:ext uri="{BB962C8B-B14F-4D97-AF65-F5344CB8AC3E}">
        <p14:creationId xmlns:p14="http://schemas.microsoft.com/office/powerpoint/2010/main" val="338806989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As shown in this table, multipliers are used to ensure that projects funded by in lieu fee programs provide greater ecological benefit than improving an area the same size as the area that will be impacted. For example, the fee for impacting a tenth of an acre of wetland would be used to restore at least two tenths of an acre of wetland. Preservation projects have the highest multipliers because they don't replace functions that are lost because of permitted impacts.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33D7F0-F5C7-47C9-9255-F849D6D4BBF1}"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971015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Service areas are defined by watershed and ecoregion boundaries.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33D7F0-F5C7-47C9-9255-F849D6D4BBF1}"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529902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Analysis done for the program's five-year report showed that the majority of ILF funds come from projects in the transportation and utility sectors. This is typical of ILF programs because linear </a:t>
            </a:r>
            <a:r>
              <a:rPr lang="en-US" dirty="0" err="1">
                <a:ea typeface="Calibri"/>
                <a:cs typeface="Calibri"/>
              </a:rPr>
              <a:t>right-of-ways</a:t>
            </a:r>
            <a:r>
              <a:rPr lang="en-US" dirty="0">
                <a:ea typeface="Calibri"/>
                <a:cs typeface="Calibri"/>
              </a:rPr>
              <a:t> often lack good opportunities for environmental mitigation.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33D7F0-F5C7-47C9-9255-F849D6D4BBF1}"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642337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As the density of points on the map shows, the program is most active in coastal watersheds.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39F43A-E603-4220-889B-356B3DAFE95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347016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For the Yarmouth reef project, DFG's Division of Marine Fisheries deployed 2,000 cubic yards of repurposed construction material over a 2.1-acre area to provide structured marine habitat. Some aspects of the project were different than expected. For example, transportation costs were higher because some of the material was granite that was moved over land where DMF had planned for concrete that would be transported by water. Inclement weather also delayed the deployment for a few weeks after the site was marked, giving the markers opportunity to move. But overall, the broad dispersal of material off of the barge was effective.</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39F43A-E603-4220-889B-356B3DAFE95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54242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39F43A-E603-4220-889B-356B3DAFE95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742224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39F43A-E603-4220-889B-356B3DAFE95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045772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39F43A-E603-4220-889B-356B3DAFE95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931327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Transitioning to preservation projects, </a:t>
            </a:r>
            <a:r>
              <a:rPr lang="en-US" dirty="0" err="1">
                <a:ea typeface="Calibri"/>
                <a:cs typeface="Calibri"/>
              </a:rPr>
              <a:t>MassWildlife</a:t>
            </a:r>
            <a:r>
              <a:rPr lang="en-US" dirty="0">
                <a:ea typeface="Calibri"/>
                <a:cs typeface="Calibri"/>
              </a:rPr>
              <a:t> used ILF funds to purchase land on the </a:t>
            </a:r>
            <a:r>
              <a:rPr lang="en-US" dirty="0" err="1">
                <a:ea typeface="Calibri"/>
                <a:cs typeface="Calibri"/>
              </a:rPr>
              <a:t>Nemasket</a:t>
            </a:r>
            <a:r>
              <a:rPr lang="en-US" dirty="0">
                <a:ea typeface="Calibri"/>
                <a:cs typeface="Calibri"/>
              </a:rPr>
              <a:t> River in Middleborough. It includes 8 acres of marsh and  6 acres of forested wetland. The property includes the left bank of about 5,000 feet of the river and both banks of another 1,000 feet. The majority of the property is forested upland.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39F43A-E603-4220-889B-356B3DAFE95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544659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Although there are some challenges with a utility easement and ATV use, the property provides valuable habitat for wildlife such as the red-bellied </a:t>
            </a:r>
            <a:r>
              <a:rPr lang="en-US" dirty="0" err="1">
                <a:ea typeface="Calibri"/>
                <a:cs typeface="Calibri"/>
              </a:rPr>
              <a:t>cooter</a:t>
            </a:r>
            <a:r>
              <a:rPr lang="en-US" dirty="0">
                <a:ea typeface="Calibri"/>
                <a:cs typeface="Calibri"/>
              </a:rPr>
              <a:t>. The property is managed as part of the Taunton River Wildlife Management Area.</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39F43A-E603-4220-889B-356B3DAFE95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88506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554BEA98-3319-42B6-8D14-F0E3A0A3A62F}" type="slidenum">
              <a:rPr lang="en-US" smtClean="0"/>
              <a:t>4</a:t>
            </a:fld>
            <a:endParaRPr lang="en-US"/>
          </a:p>
        </p:txBody>
      </p:sp>
    </p:spTree>
    <p:extLst>
      <p:ext uri="{BB962C8B-B14F-4D97-AF65-F5344CB8AC3E}">
        <p14:creationId xmlns:p14="http://schemas.microsoft.com/office/powerpoint/2010/main" val="412857329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Buzzards Bay Coalition also used ILF funds to grant a conservation restriction to the Westport Land Trust. The property includes 3.6 acres of forested wetland, 3,600 feet of stream, and 46 acres of forested upland.  It encompasses the majority of the Lyons Brook watershed, which drains into the East Branch of the Westport River.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39F43A-E603-4220-889B-356B3DAFE95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810574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The property has walking trails and has been posted with signs about the project.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39F43A-E603-4220-889B-356B3DAFE95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99814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The last projects that I'll describe today haven't been implemented yet. Nantucket Land Council is planning to restore a half acre of eelgrass at two locations. Eelgrass was present at both sites historically, and monitoring data suggest that these sites could support eelgrass now. Nantucket Land Council plans to divide the planting equally over a three year period and use a reference site on Hussey Shoal as a benchmark to see if the restoration sites are on track to support self-sustaining eelgrass meadows.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39F43A-E603-4220-889B-356B3DAFE95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971461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The Chop </a:t>
            </a:r>
            <a:r>
              <a:rPr lang="en-US" dirty="0" err="1">
                <a:ea typeface="Calibri"/>
                <a:cs typeface="Calibri"/>
              </a:rPr>
              <a:t>Chaque</a:t>
            </a:r>
            <a:r>
              <a:rPr lang="en-US" dirty="0">
                <a:ea typeface="Calibri"/>
                <a:cs typeface="Calibri"/>
              </a:rPr>
              <a:t> bog project will restore 6 acres of retired cranberry bogs by removing water control structures, moving sand off of the bogs, plugging the drainage ditches, and roughening the bog surface. The site is owned by the Town of Mashpee and will have a conservation restriction held by the Native Land Conservancy.</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39F43A-E603-4220-889B-356B3DAFE95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159405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For additional information about the in lieu fee program in Massachusetts including annual program reports, project reports and factsheets, and funding announcements, I encourage you to go to the program website. Thank you.</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39F43A-E603-4220-889B-356B3DAFE95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56387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p5:notes"/>
          <p:cNvSpPr txBox="1">
            <a:spLocks noGrp="1"/>
          </p:cNvSpPr>
          <p:nvPr>
            <p:ph type="body" idx="1"/>
          </p:nvPr>
        </p:nvSpPr>
        <p:spPr>
          <a:xfrm>
            <a:off x="701675" y="4473575"/>
            <a:ext cx="5607050" cy="366077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Olneyville is a densely settled target community for climate change issues like flooding and urban heat island.</a:t>
            </a:r>
            <a:endParaRPr/>
          </a:p>
        </p:txBody>
      </p:sp>
      <p:sp>
        <p:nvSpPr>
          <p:cNvPr id="193" name="Google Shape;193;p5: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7122242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g7fab9447ae_1_1055: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8" name="Google Shape;208;g7fab9447ae_1_1055:notes"/>
          <p:cNvSpPr txBox="1">
            <a:spLocks noGrp="1"/>
          </p:cNvSpPr>
          <p:nvPr>
            <p:ph type="body" idx="1"/>
          </p:nvPr>
        </p:nvSpPr>
        <p:spPr>
          <a:xfrm>
            <a:off x="701040" y="4415790"/>
            <a:ext cx="5608200" cy="41835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This map shows that the Woonasquatucket, the lower part of which is tidal, has double impacts as we move downstream when severe storms mixed with storm surge coming upstream from Narragansett Bay can create huge flooding problems. I’m going to show you some pictures of what was a 1,000 year storm but is now expected more like every 30 years or more.</a:t>
            </a:r>
            <a:endParaRPr/>
          </a:p>
        </p:txBody>
      </p:sp>
    </p:spTree>
    <p:extLst>
      <p:ext uri="{BB962C8B-B14F-4D97-AF65-F5344CB8AC3E}">
        <p14:creationId xmlns:p14="http://schemas.microsoft.com/office/powerpoint/2010/main" val="410242466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Combine with new slide further in presentation</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62E550-5F01-4077-8904-24D1B26FE54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138490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543DF4-E330-4F47-AE97-1292288D30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71461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543DF4-E330-4F47-AE97-1292288D30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79645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554BEA98-3319-42B6-8D14-F0E3A0A3A62F}" type="slidenum">
              <a:rPr lang="en-US" smtClean="0"/>
              <a:t>5</a:t>
            </a:fld>
            <a:endParaRPr lang="en-US"/>
          </a:p>
        </p:txBody>
      </p:sp>
    </p:spTree>
    <p:extLst>
      <p:ext uri="{BB962C8B-B14F-4D97-AF65-F5344CB8AC3E}">
        <p14:creationId xmlns:p14="http://schemas.microsoft.com/office/powerpoint/2010/main" val="144602272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dirty="0"/>
              <a:t>$1million for design secured. $5</a:t>
            </a:r>
            <a:r>
              <a:rPr lang="en-US" baseline="0" dirty="0"/>
              <a:t> million for construction currently in TIP but potentially moving out of TIP or wrapping into viaduct project?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62E550-5F01-4077-8904-24D1B26FE54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487028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7008f6e75c_1_17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2" name="Google Shape;342;g7008f6e75c_1_17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6895700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p3:notes"/>
          <p:cNvSpPr txBox="1">
            <a:spLocks noGrp="1"/>
          </p:cNvSpPr>
          <p:nvPr>
            <p:ph type="body" idx="1"/>
          </p:nvPr>
        </p:nvSpPr>
        <p:spPr>
          <a:xfrm>
            <a:off x="701675" y="4473575"/>
            <a:ext cx="5607050" cy="366077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SARA: Students speaking to adults in a different way - bigger impact and reach </a:t>
            </a:r>
            <a:endParaRPr/>
          </a:p>
          <a:p>
            <a:pPr marL="0" lvl="0" indent="0" algn="l" rtl="0">
              <a:spcBef>
                <a:spcPts val="0"/>
              </a:spcBef>
              <a:spcAft>
                <a:spcPts val="0"/>
              </a:spcAft>
              <a:buNone/>
            </a:pPr>
            <a:endParaRPr/>
          </a:p>
          <a:p>
            <a:pPr marL="0" lvl="0" indent="0" algn="l" rtl="0">
              <a:spcBef>
                <a:spcPts val="0"/>
              </a:spcBef>
              <a:spcAft>
                <a:spcPts val="0"/>
              </a:spcAft>
              <a:buNone/>
            </a:pPr>
            <a:r>
              <a:rPr lang="en-US"/>
              <a:t>Overall goal: Making sure that the residents of all ages in the community are comfortable and confident to speak out on climate resilience issues that matter most to them. To give the community members the tools to work together and create the solutions for their community. Working with youth and adults to create the most impactful, meaningful connections and highlight the importance of intergenerational efforts. </a:t>
            </a:r>
            <a:endParaRPr/>
          </a:p>
          <a:p>
            <a:pPr marL="0" lvl="0" indent="0" algn="l" rtl="0">
              <a:spcBef>
                <a:spcPts val="0"/>
              </a:spcBef>
              <a:spcAft>
                <a:spcPts val="0"/>
              </a:spcAft>
              <a:buNone/>
            </a:pPr>
            <a:endParaRPr/>
          </a:p>
        </p:txBody>
      </p:sp>
      <p:sp>
        <p:nvSpPr>
          <p:cNvPr id="222" name="Google Shape;222;p3: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5194826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dirty="0"/>
              <a:t>None of us can do this alone. Together we can keep transforming Providence. </a:t>
            </a:r>
          </a:p>
          <a:p>
            <a:endParaRPr lang="en-US" dirty="0"/>
          </a:p>
          <a:p>
            <a:r>
              <a:rPr lang="en-US" dirty="0"/>
              <a:t>We are committed to filling the gap by attracting both public and private resources. This shared revenue model positions our organization for sustainable success to continue the revitalization work that we take so seriously. With a lean staff, our pursuit of philanthropy will be modest but no less important. We look forward to our continued work together and continuing to bring great economic return to the state though our transformation of Woonasquatucket River Watershed and it's adjoining property.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062E550-5F01-4077-8904-24D1B26FE54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11385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554BEA98-3319-42B6-8D14-F0E3A0A3A62F}" type="slidenum">
              <a:rPr lang="en-US" smtClean="0"/>
              <a:t>6</a:t>
            </a:fld>
            <a:endParaRPr lang="en-US"/>
          </a:p>
        </p:txBody>
      </p:sp>
    </p:spTree>
    <p:extLst>
      <p:ext uri="{BB962C8B-B14F-4D97-AF65-F5344CB8AC3E}">
        <p14:creationId xmlns:p14="http://schemas.microsoft.com/office/powerpoint/2010/main" val="40291731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4BEA98-3319-42B6-8D14-F0E3A0A3A62F}" type="slidenum">
              <a:rPr lang="en-US" smtClean="0"/>
              <a:t>7</a:t>
            </a:fld>
            <a:endParaRPr lang="en-US"/>
          </a:p>
        </p:txBody>
      </p:sp>
    </p:spTree>
    <p:extLst>
      <p:ext uri="{BB962C8B-B14F-4D97-AF65-F5344CB8AC3E}">
        <p14:creationId xmlns:p14="http://schemas.microsoft.com/office/powerpoint/2010/main" val="1858395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554BEA98-3319-42B6-8D14-F0E3A0A3A62F}" type="slidenum">
              <a:rPr lang="en-US" smtClean="0"/>
              <a:t>8</a:t>
            </a:fld>
            <a:endParaRPr lang="en-US"/>
          </a:p>
        </p:txBody>
      </p:sp>
    </p:spTree>
    <p:extLst>
      <p:ext uri="{BB962C8B-B14F-4D97-AF65-F5344CB8AC3E}">
        <p14:creationId xmlns:p14="http://schemas.microsoft.com/office/powerpoint/2010/main" val="33530479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4BEA98-3319-42B6-8D14-F0E3A0A3A62F}" type="slidenum">
              <a:rPr lang="en-US" smtClean="0"/>
              <a:t>9</a:t>
            </a:fld>
            <a:endParaRPr lang="en-US"/>
          </a:p>
        </p:txBody>
      </p:sp>
    </p:spTree>
    <p:extLst>
      <p:ext uri="{BB962C8B-B14F-4D97-AF65-F5344CB8AC3E}">
        <p14:creationId xmlns:p14="http://schemas.microsoft.com/office/powerpoint/2010/main" val="30590166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633A027-8331-4EF1-A4F6-42EB0A4127E6}" type="datetimeFigureOut">
              <a:rPr lang="en-US" smtClean="0"/>
              <a:t>6/23/2022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776388-D111-4198-8E44-DD823418E0A3}" type="slidenum">
              <a:rPr lang="en-US" smtClean="0"/>
              <a:t>‹#›</a:t>
            </a:fld>
            <a:endParaRPr lang="en-US"/>
          </a:p>
        </p:txBody>
      </p:sp>
    </p:spTree>
    <p:extLst>
      <p:ext uri="{BB962C8B-B14F-4D97-AF65-F5344CB8AC3E}">
        <p14:creationId xmlns:p14="http://schemas.microsoft.com/office/powerpoint/2010/main" val="20179417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633A027-8331-4EF1-A4F6-42EB0A4127E6}" type="datetimeFigureOut">
              <a:rPr lang="en-US" smtClean="0"/>
              <a:t>6/23/2022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776388-D111-4198-8E44-DD823418E0A3}" type="slidenum">
              <a:rPr lang="en-US" smtClean="0"/>
              <a:t>‹#›</a:t>
            </a:fld>
            <a:endParaRPr lang="en-US"/>
          </a:p>
        </p:txBody>
      </p:sp>
    </p:spTree>
    <p:extLst>
      <p:ext uri="{BB962C8B-B14F-4D97-AF65-F5344CB8AC3E}">
        <p14:creationId xmlns:p14="http://schemas.microsoft.com/office/powerpoint/2010/main" val="35032795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633A027-8331-4EF1-A4F6-42EB0A4127E6}" type="datetimeFigureOut">
              <a:rPr lang="en-US" smtClean="0"/>
              <a:t>6/23/2022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776388-D111-4198-8E44-DD823418E0A3}" type="slidenum">
              <a:rPr lang="en-US" smtClean="0"/>
              <a:t>‹#›</a:t>
            </a:fld>
            <a:endParaRPr lang="en-US"/>
          </a:p>
        </p:txBody>
      </p:sp>
    </p:spTree>
    <p:extLst>
      <p:ext uri="{BB962C8B-B14F-4D97-AF65-F5344CB8AC3E}">
        <p14:creationId xmlns:p14="http://schemas.microsoft.com/office/powerpoint/2010/main" val="5535277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538A7A-896A-4ADF-BAF3-3C7568A1755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4426459-C3CE-429A-A606-7B9442372FC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B432FA6-72F1-412E-8DDB-1937ADAF2F82}"/>
              </a:ext>
            </a:extLst>
          </p:cNvPr>
          <p:cNvSpPr>
            <a:spLocks noGrp="1"/>
          </p:cNvSpPr>
          <p:nvPr>
            <p:ph type="dt" sz="half" idx="10"/>
          </p:nvPr>
        </p:nvSpPr>
        <p:spPr/>
        <p:txBody>
          <a:bodyPr/>
          <a:lstStyle/>
          <a:p>
            <a:fld id="{6206D7A5-BEDB-4615-BE84-5B9884C99256}" type="datetimeFigureOut">
              <a:rPr lang="en-US" smtClean="0"/>
              <a:t>6/23/2022</a:t>
            </a:fld>
            <a:endParaRPr lang="en-US"/>
          </a:p>
        </p:txBody>
      </p:sp>
      <p:sp>
        <p:nvSpPr>
          <p:cNvPr id="5" name="Footer Placeholder 4">
            <a:extLst>
              <a:ext uri="{FF2B5EF4-FFF2-40B4-BE49-F238E27FC236}">
                <a16:creationId xmlns:a16="http://schemas.microsoft.com/office/drawing/2014/main" id="{AA21FBE2-FAEE-49D4-BF45-0DFE4652E1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DFDE08D-D9CD-4DFF-B898-5B6ECF6E122D}"/>
              </a:ext>
            </a:extLst>
          </p:cNvPr>
          <p:cNvSpPr>
            <a:spLocks noGrp="1"/>
          </p:cNvSpPr>
          <p:nvPr>
            <p:ph type="sldNum" sz="quarter" idx="12"/>
          </p:nvPr>
        </p:nvSpPr>
        <p:spPr/>
        <p:txBody>
          <a:bodyPr/>
          <a:lstStyle/>
          <a:p>
            <a:fld id="{6B4944B9-86D8-4C84-84DA-01487586F0D2}" type="slidenum">
              <a:rPr lang="en-US" smtClean="0"/>
              <a:t>‹#›</a:t>
            </a:fld>
            <a:endParaRPr lang="en-US"/>
          </a:p>
        </p:txBody>
      </p:sp>
    </p:spTree>
    <p:extLst>
      <p:ext uri="{BB962C8B-B14F-4D97-AF65-F5344CB8AC3E}">
        <p14:creationId xmlns:p14="http://schemas.microsoft.com/office/powerpoint/2010/main" val="19504618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BC5364-2C97-43E0-9B0E-E8214B3088C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8EE1890-A239-40A1-A9E3-3307C2927E2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A7047A-4976-467B-98AD-569C53879F5A}"/>
              </a:ext>
            </a:extLst>
          </p:cNvPr>
          <p:cNvSpPr>
            <a:spLocks noGrp="1"/>
          </p:cNvSpPr>
          <p:nvPr>
            <p:ph type="dt" sz="half" idx="10"/>
          </p:nvPr>
        </p:nvSpPr>
        <p:spPr/>
        <p:txBody>
          <a:bodyPr/>
          <a:lstStyle/>
          <a:p>
            <a:fld id="{6206D7A5-BEDB-4615-BE84-5B9884C99256}" type="datetimeFigureOut">
              <a:rPr lang="en-US" smtClean="0"/>
              <a:t>6/23/2022</a:t>
            </a:fld>
            <a:endParaRPr lang="en-US"/>
          </a:p>
        </p:txBody>
      </p:sp>
      <p:sp>
        <p:nvSpPr>
          <p:cNvPr id="5" name="Footer Placeholder 4">
            <a:extLst>
              <a:ext uri="{FF2B5EF4-FFF2-40B4-BE49-F238E27FC236}">
                <a16:creationId xmlns:a16="http://schemas.microsoft.com/office/drawing/2014/main" id="{EA1CB1FA-A181-405E-A297-DB1596D29E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164B4D-AC13-4AC2-B098-0F4E58F68EA4}"/>
              </a:ext>
            </a:extLst>
          </p:cNvPr>
          <p:cNvSpPr>
            <a:spLocks noGrp="1"/>
          </p:cNvSpPr>
          <p:nvPr>
            <p:ph type="sldNum" sz="quarter" idx="12"/>
          </p:nvPr>
        </p:nvSpPr>
        <p:spPr/>
        <p:txBody>
          <a:bodyPr/>
          <a:lstStyle/>
          <a:p>
            <a:fld id="{6B4944B9-86D8-4C84-84DA-01487586F0D2}" type="slidenum">
              <a:rPr lang="en-US" smtClean="0"/>
              <a:t>‹#›</a:t>
            </a:fld>
            <a:endParaRPr lang="en-US"/>
          </a:p>
        </p:txBody>
      </p:sp>
    </p:spTree>
    <p:extLst>
      <p:ext uri="{BB962C8B-B14F-4D97-AF65-F5344CB8AC3E}">
        <p14:creationId xmlns:p14="http://schemas.microsoft.com/office/powerpoint/2010/main" val="34652232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5570E3-C578-492F-8E7C-E2208187DFF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6EF3BC2-B204-4008-AB37-83C24F8DF13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39616DC-E0E6-412E-B9F6-CA37653E94A3}"/>
              </a:ext>
            </a:extLst>
          </p:cNvPr>
          <p:cNvSpPr>
            <a:spLocks noGrp="1"/>
          </p:cNvSpPr>
          <p:nvPr>
            <p:ph type="dt" sz="half" idx="10"/>
          </p:nvPr>
        </p:nvSpPr>
        <p:spPr/>
        <p:txBody>
          <a:bodyPr/>
          <a:lstStyle/>
          <a:p>
            <a:fld id="{6206D7A5-BEDB-4615-BE84-5B9884C99256}" type="datetimeFigureOut">
              <a:rPr lang="en-US" smtClean="0"/>
              <a:t>6/23/2022</a:t>
            </a:fld>
            <a:endParaRPr lang="en-US"/>
          </a:p>
        </p:txBody>
      </p:sp>
      <p:sp>
        <p:nvSpPr>
          <p:cNvPr id="5" name="Footer Placeholder 4">
            <a:extLst>
              <a:ext uri="{FF2B5EF4-FFF2-40B4-BE49-F238E27FC236}">
                <a16:creationId xmlns:a16="http://schemas.microsoft.com/office/drawing/2014/main" id="{7A8A4B84-7AB9-4B6F-985F-7D0DB26642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A9B026-72AD-4149-B284-5DC023D7DF73}"/>
              </a:ext>
            </a:extLst>
          </p:cNvPr>
          <p:cNvSpPr>
            <a:spLocks noGrp="1"/>
          </p:cNvSpPr>
          <p:nvPr>
            <p:ph type="sldNum" sz="quarter" idx="12"/>
          </p:nvPr>
        </p:nvSpPr>
        <p:spPr/>
        <p:txBody>
          <a:bodyPr/>
          <a:lstStyle/>
          <a:p>
            <a:fld id="{6B4944B9-86D8-4C84-84DA-01487586F0D2}" type="slidenum">
              <a:rPr lang="en-US" smtClean="0"/>
              <a:t>‹#›</a:t>
            </a:fld>
            <a:endParaRPr lang="en-US"/>
          </a:p>
        </p:txBody>
      </p:sp>
    </p:spTree>
    <p:extLst>
      <p:ext uri="{BB962C8B-B14F-4D97-AF65-F5344CB8AC3E}">
        <p14:creationId xmlns:p14="http://schemas.microsoft.com/office/powerpoint/2010/main" val="34352608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8BEFA2-414D-42DC-B8EF-119EF241091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ED64BC8-53EC-4FFA-904D-5FD1DA6610C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A76A2D2-E66D-4DA7-85EF-D652B059B3A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D309712-5877-42A2-8B21-80A60FD21921}"/>
              </a:ext>
            </a:extLst>
          </p:cNvPr>
          <p:cNvSpPr>
            <a:spLocks noGrp="1"/>
          </p:cNvSpPr>
          <p:nvPr>
            <p:ph type="dt" sz="half" idx="10"/>
          </p:nvPr>
        </p:nvSpPr>
        <p:spPr/>
        <p:txBody>
          <a:bodyPr/>
          <a:lstStyle/>
          <a:p>
            <a:fld id="{6206D7A5-BEDB-4615-BE84-5B9884C99256}" type="datetimeFigureOut">
              <a:rPr lang="en-US" smtClean="0"/>
              <a:t>6/23/2022</a:t>
            </a:fld>
            <a:endParaRPr lang="en-US"/>
          </a:p>
        </p:txBody>
      </p:sp>
      <p:sp>
        <p:nvSpPr>
          <p:cNvPr id="6" name="Footer Placeholder 5">
            <a:extLst>
              <a:ext uri="{FF2B5EF4-FFF2-40B4-BE49-F238E27FC236}">
                <a16:creationId xmlns:a16="http://schemas.microsoft.com/office/drawing/2014/main" id="{1A9A15DB-2BA9-4E5B-8F42-2BD234A59AB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715FBC3-D302-494E-8080-2BC2DE836099}"/>
              </a:ext>
            </a:extLst>
          </p:cNvPr>
          <p:cNvSpPr>
            <a:spLocks noGrp="1"/>
          </p:cNvSpPr>
          <p:nvPr>
            <p:ph type="sldNum" sz="quarter" idx="12"/>
          </p:nvPr>
        </p:nvSpPr>
        <p:spPr/>
        <p:txBody>
          <a:bodyPr/>
          <a:lstStyle/>
          <a:p>
            <a:fld id="{6B4944B9-86D8-4C84-84DA-01487586F0D2}" type="slidenum">
              <a:rPr lang="en-US" smtClean="0"/>
              <a:t>‹#›</a:t>
            </a:fld>
            <a:endParaRPr lang="en-US"/>
          </a:p>
        </p:txBody>
      </p:sp>
    </p:spTree>
    <p:extLst>
      <p:ext uri="{BB962C8B-B14F-4D97-AF65-F5344CB8AC3E}">
        <p14:creationId xmlns:p14="http://schemas.microsoft.com/office/powerpoint/2010/main" val="22845530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43D0E5-6500-4FDA-B120-E785B279774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19B9FD4-4A4A-413F-98F8-E814A0691E4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41249BC-9547-40D0-8D86-592BF77FE02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F3D33A7-4CEE-4967-AD82-3EA12D90E8E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A8C3BF6-E5BB-4755-9220-9611219D068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40ABB8C-92BC-4B5C-B2FC-AA8DBB889F08}"/>
              </a:ext>
            </a:extLst>
          </p:cNvPr>
          <p:cNvSpPr>
            <a:spLocks noGrp="1"/>
          </p:cNvSpPr>
          <p:nvPr>
            <p:ph type="dt" sz="half" idx="10"/>
          </p:nvPr>
        </p:nvSpPr>
        <p:spPr/>
        <p:txBody>
          <a:bodyPr/>
          <a:lstStyle/>
          <a:p>
            <a:fld id="{6206D7A5-BEDB-4615-BE84-5B9884C99256}" type="datetimeFigureOut">
              <a:rPr lang="en-US" smtClean="0"/>
              <a:t>6/23/2022</a:t>
            </a:fld>
            <a:endParaRPr lang="en-US"/>
          </a:p>
        </p:txBody>
      </p:sp>
      <p:sp>
        <p:nvSpPr>
          <p:cNvPr id="8" name="Footer Placeholder 7">
            <a:extLst>
              <a:ext uri="{FF2B5EF4-FFF2-40B4-BE49-F238E27FC236}">
                <a16:creationId xmlns:a16="http://schemas.microsoft.com/office/drawing/2014/main" id="{DCCE5EB9-52A1-48E7-9117-0A849A9C106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BCC9A83-94E1-4275-B891-06369EEB0C34}"/>
              </a:ext>
            </a:extLst>
          </p:cNvPr>
          <p:cNvSpPr>
            <a:spLocks noGrp="1"/>
          </p:cNvSpPr>
          <p:nvPr>
            <p:ph type="sldNum" sz="quarter" idx="12"/>
          </p:nvPr>
        </p:nvSpPr>
        <p:spPr/>
        <p:txBody>
          <a:bodyPr/>
          <a:lstStyle/>
          <a:p>
            <a:fld id="{6B4944B9-86D8-4C84-84DA-01487586F0D2}" type="slidenum">
              <a:rPr lang="en-US" smtClean="0"/>
              <a:t>‹#›</a:t>
            </a:fld>
            <a:endParaRPr lang="en-US"/>
          </a:p>
        </p:txBody>
      </p:sp>
    </p:spTree>
    <p:extLst>
      <p:ext uri="{BB962C8B-B14F-4D97-AF65-F5344CB8AC3E}">
        <p14:creationId xmlns:p14="http://schemas.microsoft.com/office/powerpoint/2010/main" val="37169658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EDEBC5-95A7-4350-976D-D3498141CD5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E9CFDCA-FC60-45BD-A88C-E90394858F87}"/>
              </a:ext>
            </a:extLst>
          </p:cNvPr>
          <p:cNvSpPr>
            <a:spLocks noGrp="1"/>
          </p:cNvSpPr>
          <p:nvPr>
            <p:ph type="dt" sz="half" idx="10"/>
          </p:nvPr>
        </p:nvSpPr>
        <p:spPr/>
        <p:txBody>
          <a:bodyPr/>
          <a:lstStyle/>
          <a:p>
            <a:fld id="{6206D7A5-BEDB-4615-BE84-5B9884C99256}" type="datetimeFigureOut">
              <a:rPr lang="en-US" smtClean="0"/>
              <a:t>6/23/2022</a:t>
            </a:fld>
            <a:endParaRPr lang="en-US"/>
          </a:p>
        </p:txBody>
      </p:sp>
      <p:sp>
        <p:nvSpPr>
          <p:cNvPr id="4" name="Footer Placeholder 3">
            <a:extLst>
              <a:ext uri="{FF2B5EF4-FFF2-40B4-BE49-F238E27FC236}">
                <a16:creationId xmlns:a16="http://schemas.microsoft.com/office/drawing/2014/main" id="{63932486-B6B2-4E44-A30B-7BA40CEB5E0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A60A293-0283-40F4-8724-5553EBD60305}"/>
              </a:ext>
            </a:extLst>
          </p:cNvPr>
          <p:cNvSpPr>
            <a:spLocks noGrp="1"/>
          </p:cNvSpPr>
          <p:nvPr>
            <p:ph type="sldNum" sz="quarter" idx="12"/>
          </p:nvPr>
        </p:nvSpPr>
        <p:spPr/>
        <p:txBody>
          <a:bodyPr/>
          <a:lstStyle/>
          <a:p>
            <a:fld id="{6B4944B9-86D8-4C84-84DA-01487586F0D2}" type="slidenum">
              <a:rPr lang="en-US" smtClean="0"/>
              <a:t>‹#›</a:t>
            </a:fld>
            <a:endParaRPr lang="en-US"/>
          </a:p>
        </p:txBody>
      </p:sp>
    </p:spTree>
    <p:extLst>
      <p:ext uri="{BB962C8B-B14F-4D97-AF65-F5344CB8AC3E}">
        <p14:creationId xmlns:p14="http://schemas.microsoft.com/office/powerpoint/2010/main" val="28013303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E455D8F-B0D6-48B9-8606-F73FF473B1FD}"/>
              </a:ext>
            </a:extLst>
          </p:cNvPr>
          <p:cNvSpPr>
            <a:spLocks noGrp="1"/>
          </p:cNvSpPr>
          <p:nvPr>
            <p:ph type="dt" sz="half" idx="10"/>
          </p:nvPr>
        </p:nvSpPr>
        <p:spPr/>
        <p:txBody>
          <a:bodyPr/>
          <a:lstStyle/>
          <a:p>
            <a:fld id="{6206D7A5-BEDB-4615-BE84-5B9884C99256}" type="datetimeFigureOut">
              <a:rPr lang="en-US" smtClean="0"/>
              <a:t>6/23/2022</a:t>
            </a:fld>
            <a:endParaRPr lang="en-US"/>
          </a:p>
        </p:txBody>
      </p:sp>
      <p:sp>
        <p:nvSpPr>
          <p:cNvPr id="3" name="Footer Placeholder 2">
            <a:extLst>
              <a:ext uri="{FF2B5EF4-FFF2-40B4-BE49-F238E27FC236}">
                <a16:creationId xmlns:a16="http://schemas.microsoft.com/office/drawing/2014/main" id="{2EF49653-E47B-4C35-9315-D85BE22D870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E877770-C1E9-4F1E-8F07-560807E58E8F}"/>
              </a:ext>
            </a:extLst>
          </p:cNvPr>
          <p:cNvSpPr>
            <a:spLocks noGrp="1"/>
          </p:cNvSpPr>
          <p:nvPr>
            <p:ph type="sldNum" sz="quarter" idx="12"/>
          </p:nvPr>
        </p:nvSpPr>
        <p:spPr/>
        <p:txBody>
          <a:bodyPr/>
          <a:lstStyle/>
          <a:p>
            <a:fld id="{6B4944B9-86D8-4C84-84DA-01487586F0D2}" type="slidenum">
              <a:rPr lang="en-US" smtClean="0"/>
              <a:t>‹#›</a:t>
            </a:fld>
            <a:endParaRPr lang="en-US"/>
          </a:p>
        </p:txBody>
      </p:sp>
    </p:spTree>
    <p:extLst>
      <p:ext uri="{BB962C8B-B14F-4D97-AF65-F5344CB8AC3E}">
        <p14:creationId xmlns:p14="http://schemas.microsoft.com/office/powerpoint/2010/main" val="20937555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0A70D5-979F-4FD3-AF03-DB29AFB86F6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EEBE8E8-879D-4D7B-B022-7008B27626D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E4B1744-BDAF-49E0-960D-BCBFC25215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36FF266-86C3-4006-ABEF-A53026560080}"/>
              </a:ext>
            </a:extLst>
          </p:cNvPr>
          <p:cNvSpPr>
            <a:spLocks noGrp="1"/>
          </p:cNvSpPr>
          <p:nvPr>
            <p:ph type="dt" sz="half" idx="10"/>
          </p:nvPr>
        </p:nvSpPr>
        <p:spPr/>
        <p:txBody>
          <a:bodyPr/>
          <a:lstStyle/>
          <a:p>
            <a:fld id="{6206D7A5-BEDB-4615-BE84-5B9884C99256}" type="datetimeFigureOut">
              <a:rPr lang="en-US" smtClean="0"/>
              <a:t>6/23/2022</a:t>
            </a:fld>
            <a:endParaRPr lang="en-US"/>
          </a:p>
        </p:txBody>
      </p:sp>
      <p:sp>
        <p:nvSpPr>
          <p:cNvPr id="6" name="Footer Placeholder 5">
            <a:extLst>
              <a:ext uri="{FF2B5EF4-FFF2-40B4-BE49-F238E27FC236}">
                <a16:creationId xmlns:a16="http://schemas.microsoft.com/office/drawing/2014/main" id="{E843ED73-4393-4D89-A9DB-378CB3D6886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7FA3DB4-3C93-416F-9E86-DF773D40B36E}"/>
              </a:ext>
            </a:extLst>
          </p:cNvPr>
          <p:cNvSpPr>
            <a:spLocks noGrp="1"/>
          </p:cNvSpPr>
          <p:nvPr>
            <p:ph type="sldNum" sz="quarter" idx="12"/>
          </p:nvPr>
        </p:nvSpPr>
        <p:spPr/>
        <p:txBody>
          <a:bodyPr/>
          <a:lstStyle/>
          <a:p>
            <a:fld id="{6B4944B9-86D8-4C84-84DA-01487586F0D2}" type="slidenum">
              <a:rPr lang="en-US" smtClean="0"/>
              <a:t>‹#›</a:t>
            </a:fld>
            <a:endParaRPr lang="en-US"/>
          </a:p>
        </p:txBody>
      </p:sp>
    </p:spTree>
    <p:extLst>
      <p:ext uri="{BB962C8B-B14F-4D97-AF65-F5344CB8AC3E}">
        <p14:creationId xmlns:p14="http://schemas.microsoft.com/office/powerpoint/2010/main" val="34027649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633A027-8331-4EF1-A4F6-42EB0A4127E6}" type="datetimeFigureOut">
              <a:rPr lang="en-US" smtClean="0"/>
              <a:t>6/23/2022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776388-D111-4198-8E44-DD823418E0A3}" type="slidenum">
              <a:rPr lang="en-US" smtClean="0"/>
              <a:t>‹#›</a:t>
            </a:fld>
            <a:endParaRPr lang="en-US"/>
          </a:p>
        </p:txBody>
      </p:sp>
    </p:spTree>
    <p:extLst>
      <p:ext uri="{BB962C8B-B14F-4D97-AF65-F5344CB8AC3E}">
        <p14:creationId xmlns:p14="http://schemas.microsoft.com/office/powerpoint/2010/main" val="222684178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F773BA-47F6-4695-8A91-69531B9CD6E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2412F28-F612-43E2-BAA5-1751A18CA69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A3E88FA-0527-4132-922B-2345787C03C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4308377-7086-49D5-9E9B-47318A4ED34C}"/>
              </a:ext>
            </a:extLst>
          </p:cNvPr>
          <p:cNvSpPr>
            <a:spLocks noGrp="1"/>
          </p:cNvSpPr>
          <p:nvPr>
            <p:ph type="dt" sz="half" idx="10"/>
          </p:nvPr>
        </p:nvSpPr>
        <p:spPr/>
        <p:txBody>
          <a:bodyPr/>
          <a:lstStyle/>
          <a:p>
            <a:fld id="{6206D7A5-BEDB-4615-BE84-5B9884C99256}" type="datetimeFigureOut">
              <a:rPr lang="en-US" smtClean="0"/>
              <a:t>6/23/2022</a:t>
            </a:fld>
            <a:endParaRPr lang="en-US"/>
          </a:p>
        </p:txBody>
      </p:sp>
      <p:sp>
        <p:nvSpPr>
          <p:cNvPr id="6" name="Footer Placeholder 5">
            <a:extLst>
              <a:ext uri="{FF2B5EF4-FFF2-40B4-BE49-F238E27FC236}">
                <a16:creationId xmlns:a16="http://schemas.microsoft.com/office/drawing/2014/main" id="{5DE04789-0975-4DD5-AF90-F2FA7E7CB5D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FFF998C-5B2B-459A-8812-39D7E3B79D05}"/>
              </a:ext>
            </a:extLst>
          </p:cNvPr>
          <p:cNvSpPr>
            <a:spLocks noGrp="1"/>
          </p:cNvSpPr>
          <p:nvPr>
            <p:ph type="sldNum" sz="quarter" idx="12"/>
          </p:nvPr>
        </p:nvSpPr>
        <p:spPr/>
        <p:txBody>
          <a:bodyPr/>
          <a:lstStyle/>
          <a:p>
            <a:fld id="{6B4944B9-86D8-4C84-84DA-01487586F0D2}" type="slidenum">
              <a:rPr lang="en-US" smtClean="0"/>
              <a:t>‹#›</a:t>
            </a:fld>
            <a:endParaRPr lang="en-US"/>
          </a:p>
        </p:txBody>
      </p:sp>
    </p:spTree>
    <p:extLst>
      <p:ext uri="{BB962C8B-B14F-4D97-AF65-F5344CB8AC3E}">
        <p14:creationId xmlns:p14="http://schemas.microsoft.com/office/powerpoint/2010/main" val="12010944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611DD5-05FE-4E99-A8BA-E53132681E5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0E9A072-9663-450A-981C-0574B44F320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CAC3B9-B496-45B5-8709-E191BBEE6E02}"/>
              </a:ext>
            </a:extLst>
          </p:cNvPr>
          <p:cNvSpPr>
            <a:spLocks noGrp="1"/>
          </p:cNvSpPr>
          <p:nvPr>
            <p:ph type="dt" sz="half" idx="10"/>
          </p:nvPr>
        </p:nvSpPr>
        <p:spPr/>
        <p:txBody>
          <a:bodyPr/>
          <a:lstStyle/>
          <a:p>
            <a:fld id="{6206D7A5-BEDB-4615-BE84-5B9884C99256}" type="datetimeFigureOut">
              <a:rPr lang="en-US" smtClean="0"/>
              <a:t>6/23/2022</a:t>
            </a:fld>
            <a:endParaRPr lang="en-US"/>
          </a:p>
        </p:txBody>
      </p:sp>
      <p:sp>
        <p:nvSpPr>
          <p:cNvPr id="5" name="Footer Placeholder 4">
            <a:extLst>
              <a:ext uri="{FF2B5EF4-FFF2-40B4-BE49-F238E27FC236}">
                <a16:creationId xmlns:a16="http://schemas.microsoft.com/office/drawing/2014/main" id="{2D1B023D-7959-45E9-ACE5-8E04E3ED674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666090-56DF-4C4E-8858-BD99F4B47529}"/>
              </a:ext>
            </a:extLst>
          </p:cNvPr>
          <p:cNvSpPr>
            <a:spLocks noGrp="1"/>
          </p:cNvSpPr>
          <p:nvPr>
            <p:ph type="sldNum" sz="quarter" idx="12"/>
          </p:nvPr>
        </p:nvSpPr>
        <p:spPr/>
        <p:txBody>
          <a:bodyPr/>
          <a:lstStyle/>
          <a:p>
            <a:fld id="{6B4944B9-86D8-4C84-84DA-01487586F0D2}" type="slidenum">
              <a:rPr lang="en-US" smtClean="0"/>
              <a:t>‹#›</a:t>
            </a:fld>
            <a:endParaRPr lang="en-US"/>
          </a:p>
        </p:txBody>
      </p:sp>
    </p:spTree>
    <p:extLst>
      <p:ext uri="{BB962C8B-B14F-4D97-AF65-F5344CB8AC3E}">
        <p14:creationId xmlns:p14="http://schemas.microsoft.com/office/powerpoint/2010/main" val="28838131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A9D5F37-38A2-4CFD-89CA-889068E4E43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EDBF398-4812-481D-90A9-7DCA1DDB932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224655-1CB0-4AE5-A792-8FD6809E0E2F}"/>
              </a:ext>
            </a:extLst>
          </p:cNvPr>
          <p:cNvSpPr>
            <a:spLocks noGrp="1"/>
          </p:cNvSpPr>
          <p:nvPr>
            <p:ph type="dt" sz="half" idx="10"/>
          </p:nvPr>
        </p:nvSpPr>
        <p:spPr/>
        <p:txBody>
          <a:bodyPr/>
          <a:lstStyle/>
          <a:p>
            <a:fld id="{6206D7A5-BEDB-4615-BE84-5B9884C99256}" type="datetimeFigureOut">
              <a:rPr lang="en-US" smtClean="0"/>
              <a:t>6/23/2022</a:t>
            </a:fld>
            <a:endParaRPr lang="en-US"/>
          </a:p>
        </p:txBody>
      </p:sp>
      <p:sp>
        <p:nvSpPr>
          <p:cNvPr id="5" name="Footer Placeholder 4">
            <a:extLst>
              <a:ext uri="{FF2B5EF4-FFF2-40B4-BE49-F238E27FC236}">
                <a16:creationId xmlns:a16="http://schemas.microsoft.com/office/drawing/2014/main" id="{B8FA5584-9EB1-49F7-964B-E74FCDB606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729EE6-A5FD-4917-A553-48A3E0718E88}"/>
              </a:ext>
            </a:extLst>
          </p:cNvPr>
          <p:cNvSpPr>
            <a:spLocks noGrp="1"/>
          </p:cNvSpPr>
          <p:nvPr>
            <p:ph type="sldNum" sz="quarter" idx="12"/>
          </p:nvPr>
        </p:nvSpPr>
        <p:spPr/>
        <p:txBody>
          <a:bodyPr/>
          <a:lstStyle/>
          <a:p>
            <a:fld id="{6B4944B9-86D8-4C84-84DA-01487586F0D2}" type="slidenum">
              <a:rPr lang="en-US" smtClean="0"/>
              <a:t>‹#›</a:t>
            </a:fld>
            <a:endParaRPr lang="en-US"/>
          </a:p>
        </p:txBody>
      </p:sp>
    </p:spTree>
    <p:extLst>
      <p:ext uri="{BB962C8B-B14F-4D97-AF65-F5344CB8AC3E}">
        <p14:creationId xmlns:p14="http://schemas.microsoft.com/office/powerpoint/2010/main" val="179569497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03504" y="770467"/>
            <a:ext cx="10782300" cy="3352800"/>
          </a:xfrm>
        </p:spPr>
        <p:txBody>
          <a:bodyPr anchor="b">
            <a:noAutofit/>
          </a:bodyPr>
          <a:lstStyle>
            <a:lvl1pPr algn="l">
              <a:lnSpc>
                <a:spcPct val="80000"/>
              </a:lnSpc>
              <a:defRPr sz="8800" spc="-120" baseline="0">
                <a:solidFill>
                  <a:srgbClr val="FFFFFF"/>
                </a:solidFill>
              </a:defRPr>
            </a:lvl1pPr>
          </a:lstStyle>
          <a:p>
            <a:r>
              <a:rPr lang="en-US"/>
              <a:t>Click to edit Master title style</a:t>
            </a:r>
          </a:p>
        </p:txBody>
      </p:sp>
      <p:sp>
        <p:nvSpPr>
          <p:cNvPr id="3" name="Subtitle 2"/>
          <p:cNvSpPr>
            <a:spLocks noGrp="1"/>
          </p:cNvSpPr>
          <p:nvPr>
            <p:ph type="subTitle" idx="1"/>
          </p:nvPr>
        </p:nvSpPr>
        <p:spPr>
          <a:xfrm>
            <a:off x="667512" y="4206876"/>
            <a:ext cx="9228201" cy="1645920"/>
          </a:xfrm>
        </p:spPr>
        <p:txBody>
          <a:bodyPr>
            <a:normAutofit/>
          </a:bodyPr>
          <a:lstStyle>
            <a:lvl1pPr marL="0" indent="0" algn="l">
              <a:buNone/>
              <a:defRPr sz="32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7" name="Date Placeholder 6"/>
          <p:cNvSpPr>
            <a:spLocks noGrp="1"/>
          </p:cNvSpPr>
          <p:nvPr>
            <p:ph type="dt" sz="half" idx="10"/>
          </p:nvPr>
        </p:nvSpPr>
        <p:spPr/>
        <p:txBody>
          <a:bodyPr/>
          <a:lstStyle>
            <a:lvl1pPr>
              <a:defRPr>
                <a:solidFill>
                  <a:srgbClr val="FFFFFF">
                    <a:alpha val="80000"/>
                  </a:srgbClr>
                </a:solidFill>
              </a:defRPr>
            </a:lvl1pPr>
          </a:lstStyle>
          <a:p>
            <a:fld id="{E377246A-89C9-4A97-A1B0-D5AED38AC0BB}" type="datetimeFigureOut">
              <a:rPr lang="en-US" smtClean="0"/>
              <a:t>6/23/2022</a:t>
            </a:fld>
            <a:endParaRPr lang="en-US"/>
          </a:p>
        </p:txBody>
      </p:sp>
      <p:sp>
        <p:nvSpPr>
          <p:cNvPr id="8" name="Footer Placeholder 7"/>
          <p:cNvSpPr>
            <a:spLocks noGrp="1"/>
          </p:cNvSpPr>
          <p:nvPr>
            <p:ph type="ftr" sz="quarter" idx="11"/>
          </p:nvPr>
        </p:nvSpPr>
        <p:spPr/>
        <p:txBody>
          <a:bodyPr/>
          <a:lstStyle>
            <a:lvl1pPr>
              <a:defRPr>
                <a:solidFill>
                  <a:srgbClr val="FFFFFF">
                    <a:alpha val="80000"/>
                  </a:srgbClr>
                </a:solidFill>
              </a:defRPr>
            </a:lvl1pPr>
          </a:lstStyle>
          <a:p>
            <a:endParaRPr lang="en-US"/>
          </a:p>
        </p:txBody>
      </p:sp>
      <p:sp>
        <p:nvSpPr>
          <p:cNvPr id="9" name="Slide Number Placeholder 8"/>
          <p:cNvSpPr>
            <a:spLocks noGrp="1"/>
          </p:cNvSpPr>
          <p:nvPr>
            <p:ph type="sldNum" sz="quarter" idx="12"/>
          </p:nvPr>
        </p:nvSpPr>
        <p:spPr/>
        <p:txBody>
          <a:bodyPr/>
          <a:lstStyle>
            <a:lvl1pPr>
              <a:defRPr>
                <a:solidFill>
                  <a:srgbClr val="FFFFFF">
                    <a:alpha val="25000"/>
                  </a:srgbClr>
                </a:solidFill>
              </a:defRPr>
            </a:lvl1pPr>
          </a:lstStyle>
          <a:p>
            <a:fld id="{6373ACF2-7991-4706-9B5F-E80B52AACB9C}" type="slidenum">
              <a:rPr lang="en-US" smtClean="0"/>
              <a:t>‹#›</a:t>
            </a:fld>
            <a:endParaRPr lang="en-US"/>
          </a:p>
        </p:txBody>
      </p:sp>
    </p:spTree>
    <p:extLst>
      <p:ext uri="{BB962C8B-B14F-4D97-AF65-F5344CB8AC3E}">
        <p14:creationId xmlns:p14="http://schemas.microsoft.com/office/powerpoint/2010/main" val="207646086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377246A-89C9-4A97-A1B0-D5AED38AC0BB}" type="datetimeFigureOut">
              <a:rPr lang="en-US" smtClean="0"/>
              <a:t>6/23/2022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73ACF2-7991-4706-9B5F-E80B52AACB9C}" type="slidenum">
              <a:rPr lang="en-US" smtClean="0"/>
              <a:t>‹#›</a:t>
            </a:fld>
            <a:endParaRPr lang="en-US"/>
          </a:p>
        </p:txBody>
      </p:sp>
    </p:spTree>
    <p:extLst>
      <p:ext uri="{BB962C8B-B14F-4D97-AF65-F5344CB8AC3E}">
        <p14:creationId xmlns:p14="http://schemas.microsoft.com/office/powerpoint/2010/main" val="385733674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3504" y="767419"/>
            <a:ext cx="10780776" cy="3355848"/>
          </a:xfrm>
        </p:spPr>
        <p:txBody>
          <a:bodyPr anchor="b">
            <a:normAutofit/>
          </a:bodyPr>
          <a:lstStyle>
            <a:lvl1pPr>
              <a:lnSpc>
                <a:spcPct val="80000"/>
              </a:lnSpc>
              <a:defRPr sz="8800" b="0" baseline="0">
                <a:solidFill>
                  <a:schemeClr val="accent1"/>
                </a:solidFill>
              </a:defRPr>
            </a:lvl1pPr>
          </a:lstStyle>
          <a:p>
            <a:r>
              <a:rPr lang="en-US"/>
              <a:t>Click to edit Master title style</a:t>
            </a:r>
          </a:p>
        </p:txBody>
      </p:sp>
      <p:sp>
        <p:nvSpPr>
          <p:cNvPr id="3" name="Text Placeholder 2"/>
          <p:cNvSpPr>
            <a:spLocks noGrp="1"/>
          </p:cNvSpPr>
          <p:nvPr>
            <p:ph type="body" idx="1"/>
          </p:nvPr>
        </p:nvSpPr>
        <p:spPr>
          <a:xfrm>
            <a:off x="667512" y="4204209"/>
            <a:ext cx="9226296" cy="1645920"/>
          </a:xfrm>
        </p:spPr>
        <p:txBody>
          <a:bodyPr anchor="t">
            <a:normAutofit/>
          </a:bodyPr>
          <a:lstStyle>
            <a:lvl1pPr marL="0" indent="0">
              <a:buNone/>
              <a:defRPr sz="32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377246A-89C9-4A97-A1B0-D5AED38AC0BB}" type="datetimeFigureOut">
              <a:rPr lang="en-US" smtClean="0"/>
              <a:t>6/23/2022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73ACF2-7991-4706-9B5F-E80B52AACB9C}" type="slidenum">
              <a:rPr lang="en-US" smtClean="0"/>
              <a:t>‹#›</a:t>
            </a:fld>
            <a:endParaRPr lang="en-US"/>
          </a:p>
        </p:txBody>
      </p:sp>
    </p:spTree>
    <p:extLst>
      <p:ext uri="{BB962C8B-B14F-4D97-AF65-F5344CB8AC3E}">
        <p14:creationId xmlns:p14="http://schemas.microsoft.com/office/powerpoint/2010/main" val="276507682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76656" y="1998134"/>
            <a:ext cx="4663440" cy="37673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011330" y="1998134"/>
            <a:ext cx="4663440" cy="37673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377246A-89C9-4A97-A1B0-D5AED38AC0BB}" type="datetimeFigureOut">
              <a:rPr lang="en-US" smtClean="0"/>
              <a:t>6/23/2022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73ACF2-7991-4706-9B5F-E80B52AACB9C}" type="slidenum">
              <a:rPr lang="en-US" smtClean="0"/>
              <a:t>‹#›</a:t>
            </a:fld>
            <a:endParaRPr lang="en-US"/>
          </a:p>
        </p:txBody>
      </p:sp>
    </p:spTree>
    <p:extLst>
      <p:ext uri="{BB962C8B-B14F-4D97-AF65-F5344CB8AC3E}">
        <p14:creationId xmlns:p14="http://schemas.microsoft.com/office/powerpoint/2010/main" val="4615757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676656" y="2040467"/>
            <a:ext cx="4663440" cy="723400"/>
          </a:xfrm>
        </p:spPr>
        <p:txBody>
          <a:bodyPr anchor="ctr">
            <a:normAutofit/>
          </a:bodyPr>
          <a:lstStyle>
            <a:lvl1pPr marL="0" indent="0">
              <a:buNone/>
              <a:defRPr sz="22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6656" y="2753084"/>
            <a:ext cx="4663440"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007608" y="2038435"/>
            <a:ext cx="4663440" cy="722376"/>
          </a:xfrm>
        </p:spPr>
        <p:txBody>
          <a:bodyPr anchor="ctr">
            <a:normAutofit/>
          </a:bodyPr>
          <a:lstStyle>
            <a:lvl1pPr marL="0" indent="0">
              <a:buNone/>
              <a:defRPr sz="22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007608" y="2750990"/>
            <a:ext cx="4663440"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377246A-89C9-4A97-A1B0-D5AED38AC0BB}" type="datetimeFigureOut">
              <a:rPr lang="en-US" smtClean="0"/>
              <a:t>6/23/2022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373ACF2-7991-4706-9B5F-E80B52AACB9C}" type="slidenum">
              <a:rPr lang="en-US" smtClean="0"/>
              <a:t>‹#›</a:t>
            </a:fld>
            <a:endParaRPr lang="en-US"/>
          </a:p>
        </p:txBody>
      </p:sp>
    </p:spTree>
    <p:extLst>
      <p:ext uri="{BB962C8B-B14F-4D97-AF65-F5344CB8AC3E}">
        <p14:creationId xmlns:p14="http://schemas.microsoft.com/office/powerpoint/2010/main" val="415682544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377246A-89C9-4A97-A1B0-D5AED38AC0BB}" type="datetimeFigureOut">
              <a:rPr lang="en-US" smtClean="0"/>
              <a:t>6/23/2022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373ACF2-7991-4706-9B5F-E80B52AACB9C}" type="slidenum">
              <a:rPr lang="en-US" smtClean="0"/>
              <a:t>‹#›</a:t>
            </a:fld>
            <a:endParaRPr lang="en-US"/>
          </a:p>
        </p:txBody>
      </p:sp>
    </p:spTree>
    <p:extLst>
      <p:ext uri="{BB962C8B-B14F-4D97-AF65-F5344CB8AC3E}">
        <p14:creationId xmlns:p14="http://schemas.microsoft.com/office/powerpoint/2010/main" val="167000932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377246A-89C9-4A97-A1B0-D5AED38AC0BB}" type="datetimeFigureOut">
              <a:rPr lang="en-US" smtClean="0"/>
              <a:t>6/23/2022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373ACF2-7991-4706-9B5F-E80B52AACB9C}" type="slidenum">
              <a:rPr lang="en-US" smtClean="0"/>
              <a:t>‹#›</a:t>
            </a:fld>
            <a:endParaRPr lang="en-US"/>
          </a:p>
        </p:txBody>
      </p:sp>
    </p:spTree>
    <p:extLst>
      <p:ext uri="{BB962C8B-B14F-4D97-AF65-F5344CB8AC3E}">
        <p14:creationId xmlns:p14="http://schemas.microsoft.com/office/powerpoint/2010/main" val="9601865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633A027-8331-4EF1-A4F6-42EB0A4127E6}" type="datetimeFigureOut">
              <a:rPr lang="en-US" smtClean="0"/>
              <a:t>6/23/2022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3776388-D111-4198-8E44-DD823418E0A3}" type="slidenum">
              <a:rPr lang="en-US" smtClean="0"/>
              <a:t>‹#›</a:t>
            </a:fld>
            <a:endParaRPr lang="en-US"/>
          </a:p>
        </p:txBody>
      </p:sp>
    </p:spTree>
    <p:extLst>
      <p:ext uri="{BB962C8B-B14F-4D97-AF65-F5344CB8AC3E}">
        <p14:creationId xmlns:p14="http://schemas.microsoft.com/office/powerpoint/2010/main" val="311340404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7620000" y="0"/>
            <a:ext cx="457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8261404" y="542282"/>
            <a:ext cx="3383280" cy="1920240"/>
          </a:xfrm>
        </p:spPr>
        <p:txBody>
          <a:bodyPr anchor="b">
            <a:noAutofit/>
          </a:bodyPr>
          <a:lstStyle>
            <a:lvl1pPr>
              <a:lnSpc>
                <a:spcPct val="85000"/>
              </a:lnSpc>
              <a:defRPr sz="4000">
                <a:solidFill>
                  <a:srgbClr val="FFFFFF"/>
                </a:solidFill>
              </a:defRPr>
            </a:lvl1pPr>
          </a:lstStyle>
          <a:p>
            <a:r>
              <a:rPr lang="en-US"/>
              <a:t>Click to edit Master title style</a:t>
            </a:r>
          </a:p>
        </p:txBody>
      </p:sp>
      <p:sp>
        <p:nvSpPr>
          <p:cNvPr id="3" name="Content Placeholder 2"/>
          <p:cNvSpPr>
            <a:spLocks noGrp="1"/>
          </p:cNvSpPr>
          <p:nvPr>
            <p:ph idx="1"/>
          </p:nvPr>
        </p:nvSpPr>
        <p:spPr>
          <a:xfrm>
            <a:off x="762000" y="762000"/>
            <a:ext cx="6096000" cy="45720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275982" y="2511813"/>
            <a:ext cx="339852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8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5" name="Date Placeholder 4"/>
          <p:cNvSpPr>
            <a:spLocks noGrp="1"/>
          </p:cNvSpPr>
          <p:nvPr>
            <p:ph type="dt" sz="half" idx="10"/>
          </p:nvPr>
        </p:nvSpPr>
        <p:spPr/>
        <p:txBody>
          <a:bodyPr/>
          <a:lstStyle/>
          <a:p>
            <a:fld id="{E377246A-89C9-4A97-A1B0-D5AED38AC0BB}" type="datetimeFigureOut">
              <a:rPr lang="en-US" smtClean="0"/>
              <a:t>6/23/2022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a:solidFill>
                  <a:srgbClr val="FFFFFF">
                    <a:alpha val="20000"/>
                  </a:srgbClr>
                </a:solidFill>
              </a:defRPr>
            </a:lvl1pPr>
          </a:lstStyle>
          <a:p>
            <a:fld id="{6373ACF2-7991-4706-9B5F-E80B52AACB9C}" type="slidenum">
              <a:rPr lang="en-US" smtClean="0"/>
              <a:t>‹#›</a:t>
            </a:fld>
            <a:endParaRPr lang="en-US"/>
          </a:p>
        </p:txBody>
      </p:sp>
    </p:spTree>
    <p:extLst>
      <p:ext uri="{BB962C8B-B14F-4D97-AF65-F5344CB8AC3E}">
        <p14:creationId xmlns:p14="http://schemas.microsoft.com/office/powerpoint/2010/main" val="149803337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49224" y="5418667"/>
            <a:ext cx="10780776" cy="613283"/>
          </a:xfrm>
        </p:spPr>
        <p:txBody>
          <a:bodyPr anchor="b">
            <a:normAutofit/>
          </a:bodyPr>
          <a:lstStyle>
            <a:lvl1pPr>
              <a:defRPr sz="3200" b="0">
                <a:solidFill>
                  <a:srgbClr val="FFFFFF"/>
                </a:solidFill>
              </a:defRPr>
            </a:lvl1pPr>
          </a:lstStyle>
          <a:p>
            <a:r>
              <a:rPr lang="en-US"/>
              <a:t>Click to edit Master title style</a:t>
            </a:r>
          </a:p>
        </p:txBody>
      </p:sp>
      <p:sp>
        <p:nvSpPr>
          <p:cNvPr id="3" name="Picture Placeholder 2"/>
          <p:cNvSpPr>
            <a:spLocks noGrp="1" noChangeAspect="1"/>
          </p:cNvSpPr>
          <p:nvPr>
            <p:ph type="pic" idx="1"/>
          </p:nvPr>
        </p:nvSpPr>
        <p:spPr>
          <a:xfrm>
            <a:off x="0" y="0"/>
            <a:ext cx="12192000" cy="5330952"/>
          </a:xfrm>
          <a:solidFill>
            <a:schemeClr val="accent1">
              <a:lumMod val="40000"/>
              <a:lumOff val="60000"/>
            </a:schemeClr>
          </a:solidFill>
        </p:spPr>
        <p:txBody>
          <a:bodyPr anchor="t"/>
          <a:lstStyle>
            <a:lvl1pPr marL="0" indent="0" algn="ctr">
              <a:spcBef>
                <a:spcPts val="800"/>
              </a:spcBef>
              <a:buNone/>
              <a:defRPr sz="3200">
                <a:solidFill>
                  <a:schemeClr val="tx1">
                    <a:lumMod val="75000"/>
                    <a:lumOff val="2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76656" y="5909735"/>
            <a:ext cx="9229344" cy="533400"/>
          </a:xfrm>
        </p:spPr>
        <p:txBody>
          <a:bodyPr>
            <a:normAutofit/>
          </a:bodyPr>
          <a:lstStyle>
            <a:lvl1pPr marL="0" indent="0">
              <a:lnSpc>
                <a:spcPct val="90000"/>
              </a:lnSpc>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2" name="Date Placeholder 11"/>
          <p:cNvSpPr>
            <a:spLocks noGrp="1"/>
          </p:cNvSpPr>
          <p:nvPr>
            <p:ph type="dt" sz="half" idx="10"/>
          </p:nvPr>
        </p:nvSpPr>
        <p:spPr/>
        <p:txBody>
          <a:bodyPr/>
          <a:lstStyle>
            <a:lvl1pPr>
              <a:defRPr>
                <a:solidFill>
                  <a:srgbClr val="FFFFFF">
                    <a:alpha val="80000"/>
                  </a:srgbClr>
                </a:solidFill>
              </a:defRPr>
            </a:lvl1pPr>
          </a:lstStyle>
          <a:p>
            <a:fld id="{E377246A-89C9-4A97-A1B0-D5AED38AC0BB}" type="datetimeFigureOut">
              <a:rPr lang="en-US" smtClean="0"/>
              <a:t>6/23/2022</a:t>
            </a:fld>
            <a:endParaRPr lang="en-US"/>
          </a:p>
        </p:txBody>
      </p:sp>
      <p:sp>
        <p:nvSpPr>
          <p:cNvPr id="13" name="Footer Placeholder 12"/>
          <p:cNvSpPr>
            <a:spLocks noGrp="1"/>
          </p:cNvSpPr>
          <p:nvPr>
            <p:ph type="ftr" sz="quarter" idx="11"/>
          </p:nvPr>
        </p:nvSpPr>
        <p:spPr/>
        <p:txBody>
          <a:bodyPr/>
          <a:lstStyle>
            <a:lvl1pPr>
              <a:defRPr>
                <a:solidFill>
                  <a:srgbClr val="FFFFFF">
                    <a:alpha val="80000"/>
                  </a:srgbClr>
                </a:solidFill>
              </a:defRPr>
            </a:lvl1pPr>
          </a:lstStyle>
          <a:p>
            <a:endParaRPr lang="en-US"/>
          </a:p>
        </p:txBody>
      </p:sp>
      <p:sp>
        <p:nvSpPr>
          <p:cNvPr id="14" name="Slide Number Placeholder 13"/>
          <p:cNvSpPr>
            <a:spLocks noGrp="1"/>
          </p:cNvSpPr>
          <p:nvPr>
            <p:ph type="sldNum" sz="quarter" idx="12"/>
          </p:nvPr>
        </p:nvSpPr>
        <p:spPr/>
        <p:txBody>
          <a:bodyPr/>
          <a:lstStyle>
            <a:lvl1pPr>
              <a:defRPr>
                <a:solidFill>
                  <a:srgbClr val="FFFFFF">
                    <a:alpha val="25000"/>
                  </a:srgbClr>
                </a:solidFill>
              </a:defRPr>
            </a:lvl1pPr>
          </a:lstStyle>
          <a:p>
            <a:fld id="{6373ACF2-7991-4706-9B5F-E80B52AACB9C}" type="slidenum">
              <a:rPr lang="en-US" smtClean="0"/>
              <a:t>‹#›</a:t>
            </a:fld>
            <a:endParaRPr lang="en-US"/>
          </a:p>
        </p:txBody>
      </p:sp>
    </p:spTree>
    <p:extLst>
      <p:ext uri="{BB962C8B-B14F-4D97-AF65-F5344CB8AC3E}">
        <p14:creationId xmlns:p14="http://schemas.microsoft.com/office/powerpoint/2010/main" val="3143424801"/>
      </p:ext>
    </p:extLst>
  </p:cSld>
  <p:clrMapOvr>
    <a:overrideClrMapping bg1="lt1" tx1="dk1" bg2="lt2" tx2="dk2" accent1="accent1" accent2="accent2" accent3="accent3" accent4="accent4" accent5="accent5" accent6="accent6" hlink="hlink" folHlink="folHlink"/>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377246A-89C9-4A97-A1B0-D5AED38AC0BB}" type="datetimeFigureOut">
              <a:rPr lang="en-US" smtClean="0"/>
              <a:t>6/23/2022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73ACF2-7991-4706-9B5F-E80B52AACB9C}" type="slidenum">
              <a:rPr lang="en-US" smtClean="0"/>
              <a:t>‹#›</a:t>
            </a:fld>
            <a:endParaRPr lang="en-US"/>
          </a:p>
        </p:txBody>
      </p:sp>
    </p:spTree>
    <p:extLst>
      <p:ext uri="{BB962C8B-B14F-4D97-AF65-F5344CB8AC3E}">
        <p14:creationId xmlns:p14="http://schemas.microsoft.com/office/powerpoint/2010/main" val="284379176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43950" y="695325"/>
            <a:ext cx="2628900" cy="4800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71525" y="714375"/>
            <a:ext cx="7734300"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377246A-89C9-4A97-A1B0-D5AED38AC0BB}" type="datetimeFigureOut">
              <a:rPr lang="en-US" smtClean="0"/>
              <a:t>6/23/2022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73ACF2-7991-4706-9B5F-E80B52AACB9C}" type="slidenum">
              <a:rPr lang="en-US" smtClean="0"/>
              <a:t>‹#›</a:t>
            </a:fld>
            <a:endParaRPr lang="en-US"/>
          </a:p>
        </p:txBody>
      </p:sp>
    </p:spTree>
    <p:extLst>
      <p:ext uri="{BB962C8B-B14F-4D97-AF65-F5344CB8AC3E}">
        <p14:creationId xmlns:p14="http://schemas.microsoft.com/office/powerpoint/2010/main" val="62549467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03504" y="770467"/>
            <a:ext cx="10782300" cy="3352800"/>
          </a:xfrm>
        </p:spPr>
        <p:txBody>
          <a:bodyPr anchor="b">
            <a:noAutofit/>
          </a:bodyPr>
          <a:lstStyle>
            <a:lvl1pPr algn="l">
              <a:lnSpc>
                <a:spcPct val="80000"/>
              </a:lnSpc>
              <a:defRPr sz="8800" spc="-120" baseline="0">
                <a:solidFill>
                  <a:srgbClr val="FFFFFF"/>
                </a:solidFill>
              </a:defRPr>
            </a:lvl1pPr>
          </a:lstStyle>
          <a:p>
            <a:r>
              <a:rPr lang="en-US"/>
              <a:t>Click to edit Master title style</a:t>
            </a:r>
          </a:p>
        </p:txBody>
      </p:sp>
      <p:sp>
        <p:nvSpPr>
          <p:cNvPr id="3" name="Subtitle 2"/>
          <p:cNvSpPr>
            <a:spLocks noGrp="1"/>
          </p:cNvSpPr>
          <p:nvPr>
            <p:ph type="subTitle" idx="1"/>
          </p:nvPr>
        </p:nvSpPr>
        <p:spPr>
          <a:xfrm>
            <a:off x="667512" y="4206876"/>
            <a:ext cx="9228201" cy="1645920"/>
          </a:xfrm>
        </p:spPr>
        <p:txBody>
          <a:bodyPr>
            <a:normAutofit/>
          </a:bodyPr>
          <a:lstStyle>
            <a:lvl1pPr marL="0" indent="0" algn="l">
              <a:buNone/>
              <a:defRPr sz="32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7" name="Date Placeholder 6"/>
          <p:cNvSpPr>
            <a:spLocks noGrp="1"/>
          </p:cNvSpPr>
          <p:nvPr>
            <p:ph type="dt" sz="half" idx="10"/>
          </p:nvPr>
        </p:nvSpPr>
        <p:spPr/>
        <p:txBody>
          <a:bodyPr/>
          <a:lstStyle>
            <a:lvl1pPr>
              <a:defRPr>
                <a:solidFill>
                  <a:srgbClr val="FFFFFF">
                    <a:alpha val="80000"/>
                  </a:srgbClr>
                </a:solidFill>
              </a:defRPr>
            </a:lvl1pPr>
          </a:lstStyle>
          <a:p>
            <a:fld id="{E377246A-89C9-4A97-A1B0-D5AED38AC0BB}" type="datetimeFigureOut">
              <a:rPr lang="en-US" smtClean="0"/>
              <a:t>6/23/2022</a:t>
            </a:fld>
            <a:endParaRPr lang="en-US"/>
          </a:p>
        </p:txBody>
      </p:sp>
      <p:sp>
        <p:nvSpPr>
          <p:cNvPr id="8" name="Footer Placeholder 7"/>
          <p:cNvSpPr>
            <a:spLocks noGrp="1"/>
          </p:cNvSpPr>
          <p:nvPr>
            <p:ph type="ftr" sz="quarter" idx="11"/>
          </p:nvPr>
        </p:nvSpPr>
        <p:spPr/>
        <p:txBody>
          <a:bodyPr/>
          <a:lstStyle>
            <a:lvl1pPr>
              <a:defRPr>
                <a:solidFill>
                  <a:srgbClr val="FFFFFF">
                    <a:alpha val="80000"/>
                  </a:srgbClr>
                </a:solidFill>
              </a:defRPr>
            </a:lvl1pPr>
          </a:lstStyle>
          <a:p>
            <a:endParaRPr lang="en-US"/>
          </a:p>
        </p:txBody>
      </p:sp>
      <p:sp>
        <p:nvSpPr>
          <p:cNvPr id="9" name="Slide Number Placeholder 8"/>
          <p:cNvSpPr>
            <a:spLocks noGrp="1"/>
          </p:cNvSpPr>
          <p:nvPr>
            <p:ph type="sldNum" sz="quarter" idx="12"/>
          </p:nvPr>
        </p:nvSpPr>
        <p:spPr/>
        <p:txBody>
          <a:bodyPr/>
          <a:lstStyle>
            <a:lvl1pPr>
              <a:defRPr>
                <a:solidFill>
                  <a:srgbClr val="FFFFFF">
                    <a:alpha val="25000"/>
                  </a:srgbClr>
                </a:solidFill>
              </a:defRPr>
            </a:lvl1pPr>
          </a:lstStyle>
          <a:p>
            <a:fld id="{6373ACF2-7991-4706-9B5F-E80B52AACB9C}" type="slidenum">
              <a:rPr lang="en-US" smtClean="0"/>
              <a:t>‹#›</a:t>
            </a:fld>
            <a:endParaRPr lang="en-US"/>
          </a:p>
        </p:txBody>
      </p:sp>
    </p:spTree>
    <p:extLst>
      <p:ext uri="{BB962C8B-B14F-4D97-AF65-F5344CB8AC3E}">
        <p14:creationId xmlns:p14="http://schemas.microsoft.com/office/powerpoint/2010/main" val="183214130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377246A-89C9-4A97-A1B0-D5AED38AC0BB}" type="datetimeFigureOut">
              <a:rPr lang="en-US" smtClean="0"/>
              <a:t>6/23/2022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73ACF2-7991-4706-9B5F-E80B52AACB9C}" type="slidenum">
              <a:rPr lang="en-US" smtClean="0"/>
              <a:t>‹#›</a:t>
            </a:fld>
            <a:endParaRPr lang="en-US"/>
          </a:p>
        </p:txBody>
      </p:sp>
    </p:spTree>
    <p:extLst>
      <p:ext uri="{BB962C8B-B14F-4D97-AF65-F5344CB8AC3E}">
        <p14:creationId xmlns:p14="http://schemas.microsoft.com/office/powerpoint/2010/main" val="169529936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3504" y="767419"/>
            <a:ext cx="10780776" cy="3355848"/>
          </a:xfrm>
        </p:spPr>
        <p:txBody>
          <a:bodyPr anchor="b">
            <a:normAutofit/>
          </a:bodyPr>
          <a:lstStyle>
            <a:lvl1pPr>
              <a:lnSpc>
                <a:spcPct val="80000"/>
              </a:lnSpc>
              <a:defRPr sz="8800" b="0" baseline="0">
                <a:solidFill>
                  <a:schemeClr val="accent1"/>
                </a:solidFill>
              </a:defRPr>
            </a:lvl1pPr>
          </a:lstStyle>
          <a:p>
            <a:r>
              <a:rPr lang="en-US"/>
              <a:t>Click to edit Master title style</a:t>
            </a:r>
          </a:p>
        </p:txBody>
      </p:sp>
      <p:sp>
        <p:nvSpPr>
          <p:cNvPr id="3" name="Text Placeholder 2"/>
          <p:cNvSpPr>
            <a:spLocks noGrp="1"/>
          </p:cNvSpPr>
          <p:nvPr>
            <p:ph type="body" idx="1"/>
          </p:nvPr>
        </p:nvSpPr>
        <p:spPr>
          <a:xfrm>
            <a:off x="667512" y="4204209"/>
            <a:ext cx="9226296" cy="1645920"/>
          </a:xfrm>
        </p:spPr>
        <p:txBody>
          <a:bodyPr anchor="t">
            <a:normAutofit/>
          </a:bodyPr>
          <a:lstStyle>
            <a:lvl1pPr marL="0" indent="0">
              <a:buNone/>
              <a:defRPr sz="32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377246A-89C9-4A97-A1B0-D5AED38AC0BB}" type="datetimeFigureOut">
              <a:rPr lang="en-US" smtClean="0"/>
              <a:t>6/23/2022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73ACF2-7991-4706-9B5F-E80B52AACB9C}" type="slidenum">
              <a:rPr lang="en-US" smtClean="0"/>
              <a:t>‹#›</a:t>
            </a:fld>
            <a:endParaRPr lang="en-US"/>
          </a:p>
        </p:txBody>
      </p:sp>
    </p:spTree>
    <p:extLst>
      <p:ext uri="{BB962C8B-B14F-4D97-AF65-F5344CB8AC3E}">
        <p14:creationId xmlns:p14="http://schemas.microsoft.com/office/powerpoint/2010/main" val="303760533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76656" y="1998134"/>
            <a:ext cx="4663440" cy="37673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011330" y="1998134"/>
            <a:ext cx="4663440" cy="37673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377246A-89C9-4A97-A1B0-D5AED38AC0BB}" type="datetimeFigureOut">
              <a:rPr lang="en-US" smtClean="0"/>
              <a:t>6/23/2022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73ACF2-7991-4706-9B5F-E80B52AACB9C}" type="slidenum">
              <a:rPr lang="en-US" smtClean="0"/>
              <a:t>‹#›</a:t>
            </a:fld>
            <a:endParaRPr lang="en-US"/>
          </a:p>
        </p:txBody>
      </p:sp>
    </p:spTree>
    <p:extLst>
      <p:ext uri="{BB962C8B-B14F-4D97-AF65-F5344CB8AC3E}">
        <p14:creationId xmlns:p14="http://schemas.microsoft.com/office/powerpoint/2010/main" val="13953004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676656" y="2040467"/>
            <a:ext cx="4663440" cy="723400"/>
          </a:xfrm>
        </p:spPr>
        <p:txBody>
          <a:bodyPr anchor="ctr">
            <a:normAutofit/>
          </a:bodyPr>
          <a:lstStyle>
            <a:lvl1pPr marL="0" indent="0">
              <a:buNone/>
              <a:defRPr sz="22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6656" y="2753084"/>
            <a:ext cx="4663440"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007608" y="2038435"/>
            <a:ext cx="4663440" cy="722376"/>
          </a:xfrm>
        </p:spPr>
        <p:txBody>
          <a:bodyPr anchor="ctr">
            <a:normAutofit/>
          </a:bodyPr>
          <a:lstStyle>
            <a:lvl1pPr marL="0" indent="0">
              <a:buNone/>
              <a:defRPr sz="22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007608" y="2750990"/>
            <a:ext cx="4663440"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377246A-89C9-4A97-A1B0-D5AED38AC0BB}" type="datetimeFigureOut">
              <a:rPr lang="en-US" smtClean="0"/>
              <a:t>6/23/2022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373ACF2-7991-4706-9B5F-E80B52AACB9C}" type="slidenum">
              <a:rPr lang="en-US" smtClean="0"/>
              <a:t>‹#›</a:t>
            </a:fld>
            <a:endParaRPr lang="en-US"/>
          </a:p>
        </p:txBody>
      </p:sp>
    </p:spTree>
    <p:extLst>
      <p:ext uri="{BB962C8B-B14F-4D97-AF65-F5344CB8AC3E}">
        <p14:creationId xmlns:p14="http://schemas.microsoft.com/office/powerpoint/2010/main" val="33674888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377246A-89C9-4A97-A1B0-D5AED38AC0BB}" type="datetimeFigureOut">
              <a:rPr lang="en-US" smtClean="0"/>
              <a:t>6/23/2022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373ACF2-7991-4706-9B5F-E80B52AACB9C}" type="slidenum">
              <a:rPr lang="en-US" smtClean="0"/>
              <a:t>‹#›</a:t>
            </a:fld>
            <a:endParaRPr lang="en-US"/>
          </a:p>
        </p:txBody>
      </p:sp>
    </p:spTree>
    <p:extLst>
      <p:ext uri="{BB962C8B-B14F-4D97-AF65-F5344CB8AC3E}">
        <p14:creationId xmlns:p14="http://schemas.microsoft.com/office/powerpoint/2010/main" val="31022824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633A027-8331-4EF1-A4F6-42EB0A4127E6}" type="datetimeFigureOut">
              <a:rPr lang="en-US" smtClean="0"/>
              <a:t>6/23/2022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3776388-D111-4198-8E44-DD823418E0A3}" type="slidenum">
              <a:rPr lang="en-US" smtClean="0"/>
              <a:t>‹#›</a:t>
            </a:fld>
            <a:endParaRPr lang="en-US"/>
          </a:p>
        </p:txBody>
      </p:sp>
    </p:spTree>
    <p:extLst>
      <p:ext uri="{BB962C8B-B14F-4D97-AF65-F5344CB8AC3E}">
        <p14:creationId xmlns:p14="http://schemas.microsoft.com/office/powerpoint/2010/main" val="299367461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377246A-89C9-4A97-A1B0-D5AED38AC0BB}" type="datetimeFigureOut">
              <a:rPr lang="en-US" smtClean="0"/>
              <a:t>6/23/2022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373ACF2-7991-4706-9B5F-E80B52AACB9C}" type="slidenum">
              <a:rPr lang="en-US" smtClean="0"/>
              <a:t>‹#›</a:t>
            </a:fld>
            <a:endParaRPr lang="en-US"/>
          </a:p>
        </p:txBody>
      </p:sp>
    </p:spTree>
    <p:extLst>
      <p:ext uri="{BB962C8B-B14F-4D97-AF65-F5344CB8AC3E}">
        <p14:creationId xmlns:p14="http://schemas.microsoft.com/office/powerpoint/2010/main" val="226136106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7620000" y="0"/>
            <a:ext cx="457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8261404" y="542282"/>
            <a:ext cx="3383280" cy="1920240"/>
          </a:xfrm>
        </p:spPr>
        <p:txBody>
          <a:bodyPr anchor="b">
            <a:noAutofit/>
          </a:bodyPr>
          <a:lstStyle>
            <a:lvl1pPr>
              <a:lnSpc>
                <a:spcPct val="85000"/>
              </a:lnSpc>
              <a:defRPr sz="4000">
                <a:solidFill>
                  <a:srgbClr val="FFFFFF"/>
                </a:solidFill>
              </a:defRPr>
            </a:lvl1pPr>
          </a:lstStyle>
          <a:p>
            <a:r>
              <a:rPr lang="en-US"/>
              <a:t>Click to edit Master title style</a:t>
            </a:r>
          </a:p>
        </p:txBody>
      </p:sp>
      <p:sp>
        <p:nvSpPr>
          <p:cNvPr id="3" name="Content Placeholder 2"/>
          <p:cNvSpPr>
            <a:spLocks noGrp="1"/>
          </p:cNvSpPr>
          <p:nvPr>
            <p:ph idx="1"/>
          </p:nvPr>
        </p:nvSpPr>
        <p:spPr>
          <a:xfrm>
            <a:off x="762000" y="762000"/>
            <a:ext cx="6096000" cy="45720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275982" y="2511813"/>
            <a:ext cx="339852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8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5" name="Date Placeholder 4"/>
          <p:cNvSpPr>
            <a:spLocks noGrp="1"/>
          </p:cNvSpPr>
          <p:nvPr>
            <p:ph type="dt" sz="half" idx="10"/>
          </p:nvPr>
        </p:nvSpPr>
        <p:spPr/>
        <p:txBody>
          <a:bodyPr/>
          <a:lstStyle/>
          <a:p>
            <a:fld id="{E377246A-89C9-4A97-A1B0-D5AED38AC0BB}" type="datetimeFigureOut">
              <a:rPr lang="en-US" smtClean="0"/>
              <a:t>6/23/2022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a:solidFill>
                  <a:srgbClr val="FFFFFF">
                    <a:alpha val="20000"/>
                  </a:srgbClr>
                </a:solidFill>
              </a:defRPr>
            </a:lvl1pPr>
          </a:lstStyle>
          <a:p>
            <a:fld id="{6373ACF2-7991-4706-9B5F-E80B52AACB9C}" type="slidenum">
              <a:rPr lang="en-US" smtClean="0"/>
              <a:t>‹#›</a:t>
            </a:fld>
            <a:endParaRPr lang="en-US"/>
          </a:p>
        </p:txBody>
      </p:sp>
    </p:spTree>
    <p:extLst>
      <p:ext uri="{BB962C8B-B14F-4D97-AF65-F5344CB8AC3E}">
        <p14:creationId xmlns:p14="http://schemas.microsoft.com/office/powerpoint/2010/main" val="301377813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49224" y="5418667"/>
            <a:ext cx="10780776" cy="613283"/>
          </a:xfrm>
        </p:spPr>
        <p:txBody>
          <a:bodyPr anchor="b">
            <a:normAutofit/>
          </a:bodyPr>
          <a:lstStyle>
            <a:lvl1pPr>
              <a:defRPr sz="3200" b="0">
                <a:solidFill>
                  <a:srgbClr val="FFFFFF"/>
                </a:solidFill>
              </a:defRPr>
            </a:lvl1pPr>
          </a:lstStyle>
          <a:p>
            <a:r>
              <a:rPr lang="en-US"/>
              <a:t>Click to edit Master title style</a:t>
            </a:r>
          </a:p>
        </p:txBody>
      </p:sp>
      <p:sp>
        <p:nvSpPr>
          <p:cNvPr id="3" name="Picture Placeholder 2"/>
          <p:cNvSpPr>
            <a:spLocks noGrp="1" noChangeAspect="1"/>
          </p:cNvSpPr>
          <p:nvPr>
            <p:ph type="pic" idx="1"/>
          </p:nvPr>
        </p:nvSpPr>
        <p:spPr>
          <a:xfrm>
            <a:off x="0" y="0"/>
            <a:ext cx="12192000" cy="5330952"/>
          </a:xfrm>
          <a:solidFill>
            <a:schemeClr val="accent1">
              <a:lumMod val="40000"/>
              <a:lumOff val="60000"/>
            </a:schemeClr>
          </a:solidFill>
        </p:spPr>
        <p:txBody>
          <a:bodyPr anchor="t"/>
          <a:lstStyle>
            <a:lvl1pPr marL="0" indent="0" algn="ctr">
              <a:spcBef>
                <a:spcPts val="800"/>
              </a:spcBef>
              <a:buNone/>
              <a:defRPr sz="3200">
                <a:solidFill>
                  <a:schemeClr val="tx1">
                    <a:lumMod val="75000"/>
                    <a:lumOff val="2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76656" y="5909735"/>
            <a:ext cx="9229344" cy="533400"/>
          </a:xfrm>
        </p:spPr>
        <p:txBody>
          <a:bodyPr>
            <a:normAutofit/>
          </a:bodyPr>
          <a:lstStyle>
            <a:lvl1pPr marL="0" indent="0">
              <a:lnSpc>
                <a:spcPct val="90000"/>
              </a:lnSpc>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2" name="Date Placeholder 11"/>
          <p:cNvSpPr>
            <a:spLocks noGrp="1"/>
          </p:cNvSpPr>
          <p:nvPr>
            <p:ph type="dt" sz="half" idx="10"/>
          </p:nvPr>
        </p:nvSpPr>
        <p:spPr/>
        <p:txBody>
          <a:bodyPr/>
          <a:lstStyle>
            <a:lvl1pPr>
              <a:defRPr>
                <a:solidFill>
                  <a:srgbClr val="FFFFFF">
                    <a:alpha val="80000"/>
                  </a:srgbClr>
                </a:solidFill>
              </a:defRPr>
            </a:lvl1pPr>
          </a:lstStyle>
          <a:p>
            <a:fld id="{E377246A-89C9-4A97-A1B0-D5AED38AC0BB}" type="datetimeFigureOut">
              <a:rPr lang="en-US" smtClean="0"/>
              <a:t>6/23/2022</a:t>
            </a:fld>
            <a:endParaRPr lang="en-US"/>
          </a:p>
        </p:txBody>
      </p:sp>
      <p:sp>
        <p:nvSpPr>
          <p:cNvPr id="13" name="Footer Placeholder 12"/>
          <p:cNvSpPr>
            <a:spLocks noGrp="1"/>
          </p:cNvSpPr>
          <p:nvPr>
            <p:ph type="ftr" sz="quarter" idx="11"/>
          </p:nvPr>
        </p:nvSpPr>
        <p:spPr/>
        <p:txBody>
          <a:bodyPr/>
          <a:lstStyle>
            <a:lvl1pPr>
              <a:defRPr>
                <a:solidFill>
                  <a:srgbClr val="FFFFFF">
                    <a:alpha val="80000"/>
                  </a:srgbClr>
                </a:solidFill>
              </a:defRPr>
            </a:lvl1pPr>
          </a:lstStyle>
          <a:p>
            <a:endParaRPr lang="en-US"/>
          </a:p>
        </p:txBody>
      </p:sp>
      <p:sp>
        <p:nvSpPr>
          <p:cNvPr id="14" name="Slide Number Placeholder 13"/>
          <p:cNvSpPr>
            <a:spLocks noGrp="1"/>
          </p:cNvSpPr>
          <p:nvPr>
            <p:ph type="sldNum" sz="quarter" idx="12"/>
          </p:nvPr>
        </p:nvSpPr>
        <p:spPr/>
        <p:txBody>
          <a:bodyPr/>
          <a:lstStyle>
            <a:lvl1pPr>
              <a:defRPr>
                <a:solidFill>
                  <a:srgbClr val="FFFFFF">
                    <a:alpha val="25000"/>
                  </a:srgbClr>
                </a:solidFill>
              </a:defRPr>
            </a:lvl1pPr>
          </a:lstStyle>
          <a:p>
            <a:fld id="{6373ACF2-7991-4706-9B5F-E80B52AACB9C}" type="slidenum">
              <a:rPr lang="en-US" smtClean="0"/>
              <a:t>‹#›</a:t>
            </a:fld>
            <a:endParaRPr lang="en-US"/>
          </a:p>
        </p:txBody>
      </p:sp>
    </p:spTree>
    <p:extLst>
      <p:ext uri="{BB962C8B-B14F-4D97-AF65-F5344CB8AC3E}">
        <p14:creationId xmlns:p14="http://schemas.microsoft.com/office/powerpoint/2010/main" val="663537061"/>
      </p:ext>
    </p:extLst>
  </p:cSld>
  <p:clrMapOvr>
    <a:overrideClrMapping bg1="lt1" tx1="dk1" bg2="lt2" tx2="dk2" accent1="accent1" accent2="accent2" accent3="accent3" accent4="accent4" accent5="accent5" accent6="accent6" hlink="hlink" folHlink="folHlink"/>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377246A-89C9-4A97-A1B0-D5AED38AC0BB}" type="datetimeFigureOut">
              <a:rPr lang="en-US" smtClean="0"/>
              <a:t>6/23/2022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73ACF2-7991-4706-9B5F-E80B52AACB9C}" type="slidenum">
              <a:rPr lang="en-US" smtClean="0"/>
              <a:t>‹#›</a:t>
            </a:fld>
            <a:endParaRPr lang="en-US"/>
          </a:p>
        </p:txBody>
      </p:sp>
    </p:spTree>
    <p:extLst>
      <p:ext uri="{BB962C8B-B14F-4D97-AF65-F5344CB8AC3E}">
        <p14:creationId xmlns:p14="http://schemas.microsoft.com/office/powerpoint/2010/main" val="194814568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43950" y="695325"/>
            <a:ext cx="2628900" cy="4800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71525" y="714375"/>
            <a:ext cx="7734300"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377246A-89C9-4A97-A1B0-D5AED38AC0BB}" type="datetimeFigureOut">
              <a:rPr lang="en-US" smtClean="0"/>
              <a:t>6/23/2022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73ACF2-7991-4706-9B5F-E80B52AACB9C}" type="slidenum">
              <a:rPr lang="en-US" smtClean="0"/>
              <a:t>‹#›</a:t>
            </a:fld>
            <a:endParaRPr lang="en-US"/>
          </a:p>
        </p:txBody>
      </p:sp>
    </p:spTree>
    <p:extLst>
      <p:ext uri="{BB962C8B-B14F-4D97-AF65-F5344CB8AC3E}">
        <p14:creationId xmlns:p14="http://schemas.microsoft.com/office/powerpoint/2010/main" val="130244517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800">
                <a:ln w="13335" cmpd="sng">
                  <a:solidFill>
                    <a:srgbClr val="003057"/>
                  </a:solidFill>
                  <a:prstDash val="solid"/>
                </a:ln>
                <a:solidFill>
                  <a:srgbClr val="003057">
                    <a:alpha val="75000"/>
                  </a:srgbClr>
                </a:solidFill>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5C42A25-441C-4C46-BFF4-B3BE9E871075}" type="datetime1">
              <a:rPr lang="en-US" smtClean="0"/>
              <a:t>6/23/2022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0363200" y="6340476"/>
            <a:ext cx="1016000" cy="365125"/>
          </a:xfrm>
          <a:noFill/>
        </p:spPr>
        <p:txBody>
          <a:bodyPr/>
          <a:lstStyle>
            <a:lvl1pPr>
              <a:defRPr b="1"/>
            </a:lvl1pPr>
          </a:lstStyle>
          <a:p>
            <a:r>
              <a:rPr lang="en-US" dirty="0"/>
              <a:t>Page </a:t>
            </a:r>
            <a:fld id="{3FD09BE5-3FBD-450F-8A99-AFFA30BC1680}" type="slidenum">
              <a:rPr lang="en-US" smtClean="0"/>
              <a:pPr/>
              <a:t>‹#›</a:t>
            </a:fld>
            <a:endParaRPr lang="en-US" dirty="0"/>
          </a:p>
        </p:txBody>
      </p:sp>
    </p:spTree>
    <p:extLst>
      <p:ext uri="{BB962C8B-B14F-4D97-AF65-F5344CB8AC3E}">
        <p14:creationId xmlns:p14="http://schemas.microsoft.com/office/powerpoint/2010/main" val="1997126712"/>
      </p:ext>
    </p:extLst>
  </p:cSld>
  <p:clrMapOvr>
    <a:overrideClrMapping bg1="lt1" tx1="dk1" bg2="lt2" tx2="dk2" accent1="accent1" accent2="accent2" accent3="accent3" accent4="accent4" accent5="accent5" accent6="accent6" hlink="hlink" folHlink="folHlink"/>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cxnSp>
        <p:nvCxnSpPr>
          <p:cNvPr id="96" name="Straight Connector 95"/>
          <p:cNvCxnSpPr/>
          <p:nvPr/>
        </p:nvCxnSpPr>
        <p:spPr>
          <a:xfrm>
            <a:off x="0" y="4387368"/>
            <a:ext cx="1219200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0" y="6138380"/>
            <a:ext cx="1219200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95" name="Title 94"/>
          <p:cNvSpPr>
            <a:spLocks noGrp="1"/>
          </p:cNvSpPr>
          <p:nvPr>
            <p:ph type="title"/>
          </p:nvPr>
        </p:nvSpPr>
        <p:spPr>
          <a:xfrm>
            <a:off x="609600" y="1265998"/>
            <a:ext cx="11074400" cy="1143000"/>
          </a:xfrm>
        </p:spPr>
        <p:txBody>
          <a:bodyPr/>
          <a:lstStyle/>
          <a:p>
            <a:r>
              <a:rPr lang="en-US"/>
              <a:t>Click to edit Master title style</a:t>
            </a:r>
          </a:p>
        </p:txBody>
      </p:sp>
      <p:sp>
        <p:nvSpPr>
          <p:cNvPr id="2" name="Date Placeholder 1"/>
          <p:cNvSpPr>
            <a:spLocks noGrp="1"/>
          </p:cNvSpPr>
          <p:nvPr>
            <p:ph type="dt" sz="half" idx="10"/>
          </p:nvPr>
        </p:nvSpPr>
        <p:spPr/>
        <p:txBody>
          <a:bodyPr/>
          <a:lstStyle/>
          <a:p>
            <a:fld id="{F2D3787D-333D-4BCA-B7B3-BF7702F600A5}" type="datetime1">
              <a:rPr lang="en-US" smtClean="0"/>
              <a:t>6/23/2022</a:t>
            </a:fld>
            <a:endParaRPr lang="en-US"/>
          </a:p>
        </p:txBody>
      </p:sp>
      <p:sp>
        <p:nvSpPr>
          <p:cNvPr id="91" name="Footer Placeholder 90"/>
          <p:cNvSpPr>
            <a:spLocks noGrp="1"/>
          </p:cNvSpPr>
          <p:nvPr>
            <p:ph type="ftr" sz="quarter" idx="11"/>
          </p:nvPr>
        </p:nvSpPr>
        <p:spPr/>
        <p:txBody>
          <a:bodyPr/>
          <a:lstStyle/>
          <a:p>
            <a:endParaRPr lang="en-US"/>
          </a:p>
        </p:txBody>
      </p:sp>
      <p:sp>
        <p:nvSpPr>
          <p:cNvPr id="92" name="Slide Number Placeholder 91"/>
          <p:cNvSpPr>
            <a:spLocks noGrp="1"/>
          </p:cNvSpPr>
          <p:nvPr>
            <p:ph type="sldNum" sz="quarter" idx="12"/>
          </p:nvPr>
        </p:nvSpPr>
        <p:spPr/>
        <p:txBody>
          <a:bodyPr/>
          <a:lstStyle/>
          <a:p>
            <a:r>
              <a:rPr lang="en-US" dirty="0"/>
              <a:t>Page </a:t>
            </a:r>
            <a:fld id="{3FD09BE5-3FBD-450F-8A99-AFFA30BC1680}" type="slidenum">
              <a:rPr lang="en-US" smtClean="0"/>
              <a:pPr/>
              <a:t>‹#›</a:t>
            </a:fld>
            <a:endParaRPr lang="en-US" dirty="0"/>
          </a:p>
        </p:txBody>
      </p:sp>
      <p:pic>
        <p:nvPicPr>
          <p:cNvPr id="4" name="Picture 3"/>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4374668"/>
            <a:ext cx="12192000" cy="1828800"/>
          </a:xfrm>
          <a:prstGeom prst="rect">
            <a:avLst/>
          </a:prstGeom>
        </p:spPr>
      </p:pic>
    </p:spTree>
    <p:extLst>
      <p:ext uri="{BB962C8B-B14F-4D97-AF65-F5344CB8AC3E}">
        <p14:creationId xmlns:p14="http://schemas.microsoft.com/office/powerpoint/2010/main" val="160560822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normAutofit/>
          </a:bodyPr>
          <a:lstStyle>
            <a:lvl1pPr algn="l" defTabSz="914400" rtl="0" eaLnBrk="1" latinLnBrk="0" hangingPunct="1">
              <a:spcBef>
                <a:spcPct val="0"/>
              </a:spcBef>
              <a:buNone/>
              <a:tabLst>
                <a:tab pos="3830638" algn="l"/>
              </a:tabLst>
              <a:defRPr lang="en-US" sz="2800" b="1" kern="1200" cap="none" spc="50" dirty="0">
                <a:ln w="13335" cmpd="sng">
                  <a:solidFill>
                    <a:srgbClr val="003057"/>
                  </a:solidFill>
                  <a:prstDash val="solid"/>
                </a:ln>
                <a:solidFill>
                  <a:srgbClr val="003057">
                    <a:alpha val="75000"/>
                  </a:srgbClr>
                </a:solidFill>
                <a:effectLst/>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C46132F-E7A3-4D9C-8E97-9C581D2554F3}" type="datetime1">
              <a:rPr lang="en-US" smtClean="0"/>
              <a:t>6/23/2022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r>
              <a:rPr lang="en-US" dirty="0"/>
              <a:t>Page </a:t>
            </a:r>
            <a:fld id="{3FD09BE5-3FBD-450F-8A99-AFFA30BC1680}" type="slidenum">
              <a:rPr lang="en-US" smtClean="0"/>
              <a:pPr/>
              <a:t>‹#›</a:t>
            </a:fld>
            <a:endParaRPr lang="en-US" dirty="0"/>
          </a:p>
        </p:txBody>
      </p:sp>
    </p:spTree>
    <p:extLst>
      <p:ext uri="{BB962C8B-B14F-4D97-AF65-F5344CB8AC3E}">
        <p14:creationId xmlns:p14="http://schemas.microsoft.com/office/powerpoint/2010/main" val="241063730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l" defTabSz="914400" rtl="0" eaLnBrk="1" latinLnBrk="0" hangingPunct="1">
              <a:spcBef>
                <a:spcPct val="0"/>
              </a:spcBef>
              <a:buNone/>
              <a:tabLst>
                <a:tab pos="3830638" algn="l"/>
              </a:tabLst>
              <a:defRPr lang="en-US" sz="2800" b="1" kern="1200" cap="none" spc="50" dirty="0">
                <a:ln w="13335" cmpd="sng">
                  <a:solidFill>
                    <a:srgbClr val="003057"/>
                  </a:solidFill>
                  <a:prstDash val="solid"/>
                </a:ln>
                <a:solidFill>
                  <a:srgbClr val="003057">
                    <a:alpha val="75000"/>
                  </a:srgbClr>
                </a:solidFill>
                <a:effectLst/>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A5B4E01-1D19-491D-8598-B37EAA09699B}" type="datetime1">
              <a:rPr lang="en-US" smtClean="0"/>
              <a:t>6/23/2022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r>
              <a:rPr lang="en-US" dirty="0"/>
              <a:t>Page </a:t>
            </a:r>
            <a:fld id="{3FD09BE5-3FBD-450F-8A99-AFFA30BC1680}" type="slidenum">
              <a:rPr lang="en-US" smtClean="0"/>
              <a:pPr/>
              <a:t>‹#›</a:t>
            </a:fld>
            <a:endParaRPr lang="en-US" dirty="0"/>
          </a:p>
        </p:txBody>
      </p:sp>
    </p:spTree>
    <p:extLst>
      <p:ext uri="{BB962C8B-B14F-4D97-AF65-F5344CB8AC3E}">
        <p14:creationId xmlns:p14="http://schemas.microsoft.com/office/powerpoint/2010/main" val="338885210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l" defTabSz="914400" rtl="0" eaLnBrk="1" latinLnBrk="0" hangingPunct="1">
              <a:spcBef>
                <a:spcPct val="0"/>
              </a:spcBef>
              <a:buNone/>
              <a:tabLst>
                <a:tab pos="3830638" algn="l"/>
              </a:tabLst>
              <a:defRPr lang="en-US" sz="2800" b="1" kern="1200" cap="none" spc="50" dirty="0">
                <a:ln w="13335" cmpd="sng">
                  <a:solidFill>
                    <a:srgbClr val="003057"/>
                  </a:solidFill>
                  <a:prstDash val="solid"/>
                </a:ln>
                <a:solidFill>
                  <a:srgbClr val="003057">
                    <a:alpha val="75000"/>
                  </a:srgbClr>
                </a:solidFill>
                <a:effectLst/>
                <a:latin typeface="Verdana" panose="020B0604030504040204" pitchFamily="34" charset="0"/>
                <a:ea typeface="Verdana" panose="020B0604030504040204" pitchFamily="34" charset="0"/>
                <a:cs typeface="Verdana" panose="020B0604030504040204" pitchFamily="34" charset="0"/>
              </a:defRPr>
            </a:lvl1pPr>
          </a:lstStyle>
          <a:p>
            <a:r>
              <a:rPr lang="en-US" dirty="0"/>
              <a:t>Click to edit Master title style</a:t>
            </a:r>
          </a:p>
        </p:txBody>
      </p:sp>
      <p:sp>
        <p:nvSpPr>
          <p:cNvPr id="3" name="Date Placeholder 2"/>
          <p:cNvSpPr>
            <a:spLocks noGrp="1"/>
          </p:cNvSpPr>
          <p:nvPr>
            <p:ph type="dt" sz="half" idx="10"/>
          </p:nvPr>
        </p:nvSpPr>
        <p:spPr/>
        <p:txBody>
          <a:bodyPr/>
          <a:lstStyle/>
          <a:p>
            <a:fld id="{7A855BCF-424C-492D-9EA8-F455ABE00772}" type="datetime1">
              <a:rPr lang="en-US" smtClean="0"/>
              <a:t>6/23/2022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r>
              <a:rPr lang="en-US" dirty="0"/>
              <a:t>Page </a:t>
            </a:r>
            <a:fld id="{3FD09BE5-3FBD-450F-8A99-AFFA30BC1680}" type="slidenum">
              <a:rPr lang="en-US" smtClean="0"/>
              <a:pPr/>
              <a:t>‹#›</a:t>
            </a:fld>
            <a:endParaRPr lang="en-US" dirty="0"/>
          </a:p>
        </p:txBody>
      </p:sp>
    </p:spTree>
    <p:extLst>
      <p:ext uri="{BB962C8B-B14F-4D97-AF65-F5344CB8AC3E}">
        <p14:creationId xmlns:p14="http://schemas.microsoft.com/office/powerpoint/2010/main" val="13890612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633A027-8331-4EF1-A4F6-42EB0A4127E6}" type="datetimeFigureOut">
              <a:rPr lang="en-US" smtClean="0"/>
              <a:t>6/23/2022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3776388-D111-4198-8E44-DD823418E0A3}" type="slidenum">
              <a:rPr lang="en-US" smtClean="0"/>
              <a:t>‹#›</a:t>
            </a:fld>
            <a:endParaRPr lang="en-US"/>
          </a:p>
        </p:txBody>
      </p:sp>
    </p:spTree>
    <p:extLst>
      <p:ext uri="{BB962C8B-B14F-4D97-AF65-F5344CB8AC3E}">
        <p14:creationId xmlns:p14="http://schemas.microsoft.com/office/powerpoint/2010/main" val="262783891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8864094-A96A-4712-B703-24CB21794D40}" type="datetime1">
              <a:rPr lang="en-US" smtClean="0"/>
              <a:t>6/23/2022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r>
              <a:rPr lang="en-US" dirty="0"/>
              <a:t>Page </a:t>
            </a:r>
            <a:fld id="{3FD09BE5-3FBD-450F-8A99-AFFA30BC1680}" type="slidenum">
              <a:rPr lang="en-US" smtClean="0"/>
              <a:pPr/>
              <a:t>‹#›</a:t>
            </a:fld>
            <a:endParaRPr lang="en-US" dirty="0"/>
          </a:p>
        </p:txBody>
      </p:sp>
    </p:spTree>
    <p:extLst>
      <p:ext uri="{BB962C8B-B14F-4D97-AF65-F5344CB8AC3E}">
        <p14:creationId xmlns:p14="http://schemas.microsoft.com/office/powerpoint/2010/main" val="410519006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Content Placeholder 2"/>
          <p:cNvSpPr>
            <a:spLocks noGrp="1"/>
          </p:cNvSpPr>
          <p:nvPr>
            <p:ph idx="1"/>
          </p:nvPr>
        </p:nvSpPr>
        <p:spPr>
          <a:xfrm>
            <a:off x="4267200" y="273051"/>
            <a:ext cx="73152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8407320-3FEC-43A6-964D-A231BFDBB138}" type="datetime1">
              <a:rPr lang="en-US" smtClean="0"/>
              <a:t>6/23/2022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r>
              <a:rPr lang="en-US" dirty="0"/>
              <a:t>Page </a:t>
            </a:r>
            <a:fld id="{3FD09BE5-3FBD-450F-8A99-AFFA30BC1680}" type="slidenum">
              <a:rPr lang="en-US" smtClean="0"/>
              <a:pPr/>
              <a:t>‹#›</a:t>
            </a:fld>
            <a:endParaRPr lang="en-US" dirty="0"/>
          </a:p>
        </p:txBody>
      </p:sp>
      <p:sp>
        <p:nvSpPr>
          <p:cNvPr id="37" name="Rectangle 36"/>
          <p:cNvSpPr/>
          <p:nvPr/>
        </p:nvSpPr>
        <p:spPr>
          <a:xfrm>
            <a:off x="0" y="1563624"/>
            <a:ext cx="3681984" cy="3313176"/>
          </a:xfrm>
          <a:prstGeom prst="rect">
            <a:avLst/>
          </a:prstGeom>
          <a:solidFill>
            <a:schemeClr val="accent1"/>
          </a:solidFill>
          <a:ln>
            <a:noFill/>
          </a:ln>
          <a:effectLst>
            <a:outerShdw blurRad="50800" dist="38100" dir="27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800" kern="1200">
              <a:solidFill>
                <a:prstClr val="white"/>
              </a:solidFill>
              <a:latin typeface="Tw Cen MT"/>
              <a:ea typeface="+mn-ea"/>
              <a:cs typeface="+mn-cs"/>
            </a:endParaRPr>
          </a:p>
        </p:txBody>
      </p:sp>
      <p:cxnSp>
        <p:nvCxnSpPr>
          <p:cNvPr id="39" name="Straight Connector 38"/>
          <p:cNvCxnSpPr/>
          <p:nvPr/>
        </p:nvCxnSpPr>
        <p:spPr>
          <a:xfrm rot="5400000">
            <a:off x="2007129" y="3221207"/>
            <a:ext cx="3017520" cy="1059"/>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0" y="1712976"/>
            <a:ext cx="353568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0" y="4733544"/>
            <a:ext cx="353568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203200" y="1901952"/>
            <a:ext cx="3169920" cy="1371600"/>
          </a:xfrm>
        </p:spPr>
        <p:txBody>
          <a:bodyPr anchor="b">
            <a:normAutofit/>
          </a:bodyPr>
          <a:lstStyle>
            <a:lvl1pPr algn="l" defTabSz="914400" rtl="0" eaLnBrk="1" latinLnBrk="0" hangingPunct="1">
              <a:spcBef>
                <a:spcPct val="0"/>
              </a:spcBef>
              <a:buNone/>
              <a:tabLst>
                <a:tab pos="3830638" algn="l"/>
              </a:tabLst>
              <a:defRPr lang="en-US" sz="2600" b="1" kern="1200" cap="none" spc="20" baseline="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mj-lt"/>
                <a:ea typeface="+mj-ea"/>
                <a:cs typeface="+mj-cs"/>
              </a:defRPr>
            </a:lvl1pPr>
          </a:lstStyle>
          <a:p>
            <a:r>
              <a:rPr lang="en-US"/>
              <a:t>Click to edit Master title style</a:t>
            </a:r>
            <a:endParaRPr lang="en-US" dirty="0"/>
          </a:p>
        </p:txBody>
      </p:sp>
      <p:sp>
        <p:nvSpPr>
          <p:cNvPr id="4" name="Text Placeholder 3"/>
          <p:cNvSpPr>
            <a:spLocks noGrp="1"/>
          </p:cNvSpPr>
          <p:nvPr>
            <p:ph type="body" sz="half" idx="2"/>
          </p:nvPr>
        </p:nvSpPr>
        <p:spPr>
          <a:xfrm>
            <a:off x="203200" y="3273552"/>
            <a:ext cx="3169920" cy="1371600"/>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56046280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Picture Placeholder 2"/>
          <p:cNvSpPr>
            <a:spLocks noGrp="1"/>
          </p:cNvSpPr>
          <p:nvPr>
            <p:ph type="pic" idx="1"/>
          </p:nvPr>
        </p:nvSpPr>
        <p:spPr>
          <a:xfrm>
            <a:off x="4267200" y="381000"/>
            <a:ext cx="7416800" cy="5638800"/>
          </a:xfrm>
          <a:solidFill>
            <a:schemeClr val="bg2"/>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5" name="Date Placeholder 4"/>
          <p:cNvSpPr>
            <a:spLocks noGrp="1"/>
          </p:cNvSpPr>
          <p:nvPr>
            <p:ph type="dt" sz="half" idx="10"/>
          </p:nvPr>
        </p:nvSpPr>
        <p:spPr/>
        <p:txBody>
          <a:bodyPr/>
          <a:lstStyle/>
          <a:p>
            <a:fld id="{02C6C1F8-E0F3-4251-94A7-FDA9C79A79BA}" type="datetime1">
              <a:rPr lang="en-US" smtClean="0"/>
              <a:t>6/23/2022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r>
              <a:rPr lang="en-US" dirty="0"/>
              <a:t>Page </a:t>
            </a:r>
            <a:fld id="{3FD09BE5-3FBD-450F-8A99-AFFA30BC1680}" type="slidenum">
              <a:rPr lang="en-US" smtClean="0"/>
              <a:pPr/>
              <a:t>‹#›</a:t>
            </a:fld>
            <a:endParaRPr lang="en-US" dirty="0"/>
          </a:p>
        </p:txBody>
      </p:sp>
      <p:sp>
        <p:nvSpPr>
          <p:cNvPr id="33" name="Rectangle 32"/>
          <p:cNvSpPr/>
          <p:nvPr/>
        </p:nvSpPr>
        <p:spPr>
          <a:xfrm>
            <a:off x="0" y="1563624"/>
            <a:ext cx="3681984" cy="3313176"/>
          </a:xfrm>
          <a:prstGeom prst="rect">
            <a:avLst/>
          </a:prstGeom>
          <a:solidFill>
            <a:schemeClr val="accent1"/>
          </a:solidFill>
          <a:ln>
            <a:noFill/>
          </a:ln>
          <a:effectLst>
            <a:outerShdw blurRad="50800" dist="38100" dir="27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sz="1800" kern="1200">
              <a:solidFill>
                <a:prstClr val="white"/>
              </a:solidFill>
              <a:latin typeface="Tw Cen MT"/>
              <a:ea typeface="+mn-ea"/>
              <a:cs typeface="+mn-cs"/>
            </a:endParaRPr>
          </a:p>
        </p:txBody>
      </p:sp>
      <p:cxnSp>
        <p:nvCxnSpPr>
          <p:cNvPr id="34" name="Straight Connector 33"/>
          <p:cNvCxnSpPr/>
          <p:nvPr/>
        </p:nvCxnSpPr>
        <p:spPr>
          <a:xfrm rot="5400000">
            <a:off x="2007129" y="3221207"/>
            <a:ext cx="3017520" cy="1059"/>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0" y="1712976"/>
            <a:ext cx="353568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0" y="4733544"/>
            <a:ext cx="353568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207264" y="1905000"/>
            <a:ext cx="3169920" cy="1371600"/>
          </a:xfrm>
        </p:spPr>
        <p:txBody>
          <a:bodyPr anchor="b">
            <a:normAutofit/>
          </a:bodyPr>
          <a:lstStyle>
            <a:lvl1pPr algn="l">
              <a:defRPr sz="2600" b="1" cap="none" spc="20" baseline="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defRPr>
            </a:lvl1pPr>
          </a:lstStyle>
          <a:p>
            <a:r>
              <a:rPr lang="en-US"/>
              <a:t>Click to edit Master title style</a:t>
            </a:r>
            <a:endParaRPr lang="en-US" dirty="0"/>
          </a:p>
        </p:txBody>
      </p:sp>
      <p:sp>
        <p:nvSpPr>
          <p:cNvPr id="4" name="Text Placeholder 3"/>
          <p:cNvSpPr>
            <a:spLocks noGrp="1"/>
          </p:cNvSpPr>
          <p:nvPr>
            <p:ph type="body" sz="half" idx="2"/>
          </p:nvPr>
        </p:nvSpPr>
        <p:spPr>
          <a:xfrm>
            <a:off x="203200" y="3276600"/>
            <a:ext cx="3169920" cy="1371600"/>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36938199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EA894C1-62E6-49C9-8F07-87FFC85F482D}" type="datetime1">
              <a:rPr lang="en-US" smtClean="0"/>
              <a:t>6/23/2022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r>
              <a:rPr lang="en-US" dirty="0"/>
              <a:t>Page </a:t>
            </a:r>
            <a:fld id="{3FD09BE5-3FBD-450F-8A99-AFFA30BC1680}" type="slidenum">
              <a:rPr lang="en-US" smtClean="0"/>
              <a:pPr/>
              <a:t>‹#›</a:t>
            </a:fld>
            <a:endParaRPr lang="en-US" dirty="0"/>
          </a:p>
        </p:txBody>
      </p:sp>
    </p:spTree>
    <p:extLst>
      <p:ext uri="{BB962C8B-B14F-4D97-AF65-F5344CB8AC3E}">
        <p14:creationId xmlns:p14="http://schemas.microsoft.com/office/powerpoint/2010/main" val="250530733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FE6C64D-EE94-4963-8977-7369CD4A5BB3}" type="datetime1">
              <a:rPr lang="en-US" smtClean="0"/>
              <a:t>6/23/2022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r>
              <a:rPr lang="en-US" dirty="0"/>
              <a:t>Page </a:t>
            </a:r>
            <a:fld id="{3FD09BE5-3FBD-450F-8A99-AFFA30BC1680}" type="slidenum">
              <a:rPr lang="en-US" smtClean="0"/>
              <a:pPr/>
              <a:t>‹#›</a:t>
            </a:fld>
            <a:endParaRPr lang="en-US" dirty="0"/>
          </a:p>
        </p:txBody>
      </p:sp>
    </p:spTree>
    <p:extLst>
      <p:ext uri="{BB962C8B-B14F-4D97-AF65-F5344CB8AC3E}">
        <p14:creationId xmlns:p14="http://schemas.microsoft.com/office/powerpoint/2010/main" val="80394773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0"/>
        <p:cNvGrpSpPr/>
        <p:nvPr/>
      </p:nvGrpSpPr>
      <p:grpSpPr>
        <a:xfrm>
          <a:off x="0" y="0"/>
          <a:ext cx="0" cy="0"/>
          <a:chOff x="0" y="0"/>
          <a:chExt cx="0" cy="0"/>
        </a:xfrm>
      </p:grpSpPr>
      <p:sp>
        <p:nvSpPr>
          <p:cNvPr id="21" name="Google Shape;21;p4"/>
          <p:cNvSpPr txBox="1">
            <a:spLocks noGrp="1"/>
          </p:cNvSpPr>
          <p:nvPr>
            <p:ph type="title"/>
          </p:nvPr>
        </p:nvSpPr>
        <p:spPr>
          <a:xfrm>
            <a:off x="415600" y="593367"/>
            <a:ext cx="11360800" cy="7635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23" name="Google Shape;23;p4"/>
          <p:cNvSpPr txBox="1">
            <a:spLocks noGrp="1"/>
          </p:cNvSpPr>
          <p:nvPr>
            <p:ph type="sldNum" idx="12"/>
          </p:nvPr>
        </p:nvSpPr>
        <p:spPr>
          <a:xfrm>
            <a:off x="11296611" y="6217622"/>
            <a:ext cx="7316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5388623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633A027-8331-4EF1-A4F6-42EB0A4127E6}" type="datetimeFigureOut">
              <a:rPr lang="en-US" smtClean="0"/>
              <a:t>6/23/2022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3776388-D111-4198-8E44-DD823418E0A3}" type="slidenum">
              <a:rPr lang="en-US" smtClean="0"/>
              <a:t>‹#›</a:t>
            </a:fld>
            <a:endParaRPr lang="en-US"/>
          </a:p>
        </p:txBody>
      </p:sp>
    </p:spTree>
    <p:extLst>
      <p:ext uri="{BB962C8B-B14F-4D97-AF65-F5344CB8AC3E}">
        <p14:creationId xmlns:p14="http://schemas.microsoft.com/office/powerpoint/2010/main" val="17405778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633A027-8331-4EF1-A4F6-42EB0A4127E6}" type="datetimeFigureOut">
              <a:rPr lang="en-US" smtClean="0"/>
              <a:t>6/23/2022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3776388-D111-4198-8E44-DD823418E0A3}" type="slidenum">
              <a:rPr lang="en-US" smtClean="0"/>
              <a:t>‹#›</a:t>
            </a:fld>
            <a:endParaRPr lang="en-US"/>
          </a:p>
        </p:txBody>
      </p:sp>
    </p:spTree>
    <p:extLst>
      <p:ext uri="{BB962C8B-B14F-4D97-AF65-F5344CB8AC3E}">
        <p14:creationId xmlns:p14="http://schemas.microsoft.com/office/powerpoint/2010/main" val="38422261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633A027-8331-4EF1-A4F6-42EB0A4127E6}" type="datetimeFigureOut">
              <a:rPr lang="en-US" smtClean="0"/>
              <a:t>6/23/2022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3776388-D111-4198-8E44-DD823418E0A3}" type="slidenum">
              <a:rPr lang="en-US" smtClean="0"/>
              <a:t>‹#›</a:t>
            </a:fld>
            <a:endParaRPr lang="en-US"/>
          </a:p>
        </p:txBody>
      </p:sp>
    </p:spTree>
    <p:extLst>
      <p:ext uri="{BB962C8B-B14F-4D97-AF65-F5344CB8AC3E}">
        <p14:creationId xmlns:p14="http://schemas.microsoft.com/office/powerpoint/2010/main" val="35997150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633A027-8331-4EF1-A4F6-42EB0A4127E6}" type="datetimeFigureOut">
              <a:rPr lang="en-US" smtClean="0"/>
              <a:t>6/23/2022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3776388-D111-4198-8E44-DD823418E0A3}" type="slidenum">
              <a:rPr lang="en-US" smtClean="0"/>
              <a:t>‹#›</a:t>
            </a:fld>
            <a:endParaRPr lang="en-US"/>
          </a:p>
        </p:txBody>
      </p:sp>
    </p:spTree>
    <p:extLst>
      <p:ext uri="{BB962C8B-B14F-4D97-AF65-F5344CB8AC3E}">
        <p14:creationId xmlns:p14="http://schemas.microsoft.com/office/powerpoint/2010/main" val="8057801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jpe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633A027-8331-4EF1-A4F6-42EB0A4127E6}" type="datetimeFigureOut">
              <a:rPr lang="en-US" smtClean="0"/>
              <a:t>6/23/2022</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3776388-D111-4198-8E44-DD823418E0A3}" type="slidenum">
              <a:rPr lang="en-US" smtClean="0"/>
              <a:t>‹#›</a:t>
            </a:fld>
            <a:endParaRPr lang="en-US"/>
          </a:p>
        </p:txBody>
      </p:sp>
    </p:spTree>
    <p:extLst>
      <p:ext uri="{BB962C8B-B14F-4D97-AF65-F5344CB8AC3E}">
        <p14:creationId xmlns:p14="http://schemas.microsoft.com/office/powerpoint/2010/main" val="35676506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B0F0">
            <a:alpha val="24000"/>
          </a:srgb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3887CBD-7564-40A0-A21F-DB036A2F72D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C9438E4-DF39-4226-8BCE-3BE240D8F70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A996509-CC81-49F6-A310-944AD886D93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06D7A5-BEDB-4615-BE84-5B9884C99256}" type="datetimeFigureOut">
              <a:rPr lang="en-US" smtClean="0"/>
              <a:t>6/23/2022</a:t>
            </a:fld>
            <a:endParaRPr lang="en-US"/>
          </a:p>
        </p:txBody>
      </p:sp>
      <p:sp>
        <p:nvSpPr>
          <p:cNvPr id="5" name="Footer Placeholder 4">
            <a:extLst>
              <a:ext uri="{FF2B5EF4-FFF2-40B4-BE49-F238E27FC236}">
                <a16:creationId xmlns:a16="http://schemas.microsoft.com/office/drawing/2014/main" id="{6E8AA000-8EE0-43AB-AA76-66360B2F22A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8DC949D-818A-4E8A-B6AB-F3964C63713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B4944B9-86D8-4C84-84DA-01487586F0D2}" type="slidenum">
              <a:rPr lang="en-US" smtClean="0"/>
              <a:t>‹#›</a:t>
            </a:fld>
            <a:endParaRPr lang="en-US"/>
          </a:p>
        </p:txBody>
      </p:sp>
    </p:spTree>
    <p:extLst>
      <p:ext uri="{BB962C8B-B14F-4D97-AF65-F5344CB8AC3E}">
        <p14:creationId xmlns:p14="http://schemas.microsoft.com/office/powerpoint/2010/main" val="327007810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7224" y="499533"/>
            <a:ext cx="10772775" cy="1658198"/>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76656" y="2011680"/>
            <a:ext cx="10753725" cy="376618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85800" y="6412447"/>
            <a:ext cx="4114800" cy="228600"/>
          </a:xfrm>
          <a:prstGeom prst="rect">
            <a:avLst/>
          </a:prstGeom>
        </p:spPr>
        <p:txBody>
          <a:bodyPr vert="horz" lIns="91440" tIns="45720" rIns="91440" bIns="45720" rtlCol="0" anchor="ctr"/>
          <a:lstStyle>
            <a:lvl1pPr algn="l">
              <a:defRPr sz="950">
                <a:solidFill>
                  <a:schemeClr val="tx1">
                    <a:alpha val="80000"/>
                  </a:schemeClr>
                </a:solidFill>
              </a:defRPr>
            </a:lvl1pPr>
          </a:lstStyle>
          <a:p>
            <a:fld id="{E377246A-89C9-4A97-A1B0-D5AED38AC0BB}" type="datetimeFigureOut">
              <a:rPr lang="en-US" smtClean="0"/>
              <a:t>6/23/2022</a:t>
            </a:fld>
            <a:endParaRPr lang="en-US"/>
          </a:p>
        </p:txBody>
      </p:sp>
      <p:sp>
        <p:nvSpPr>
          <p:cNvPr id="5" name="Footer Placeholder 4"/>
          <p:cNvSpPr>
            <a:spLocks noGrp="1"/>
          </p:cNvSpPr>
          <p:nvPr>
            <p:ph type="ftr" sz="quarter" idx="3"/>
          </p:nvPr>
        </p:nvSpPr>
        <p:spPr>
          <a:xfrm>
            <a:off x="685800" y="6554697"/>
            <a:ext cx="5029200" cy="228600"/>
          </a:xfrm>
          <a:prstGeom prst="rect">
            <a:avLst/>
          </a:prstGeom>
        </p:spPr>
        <p:txBody>
          <a:bodyPr vert="horz" lIns="91440" tIns="45720" rIns="91440" bIns="45720" rtlCol="0" anchor="ctr"/>
          <a:lstStyle>
            <a:lvl1pPr algn="l">
              <a:defRPr sz="950" cap="all" baseline="0">
                <a:solidFill>
                  <a:schemeClr val="tx1">
                    <a:alpha val="80000"/>
                  </a:schemeClr>
                </a:solidFill>
              </a:defRPr>
            </a:lvl1pPr>
          </a:lstStyle>
          <a:p>
            <a:endParaRPr lang="en-US"/>
          </a:p>
        </p:txBody>
      </p:sp>
      <p:sp>
        <p:nvSpPr>
          <p:cNvPr id="6" name="Slide Number Placeholder 5"/>
          <p:cNvSpPr>
            <a:spLocks noGrp="1"/>
          </p:cNvSpPr>
          <p:nvPr>
            <p:ph type="sldNum" sz="quarter" idx="4"/>
          </p:nvPr>
        </p:nvSpPr>
        <p:spPr>
          <a:xfrm>
            <a:off x="8763926" y="5876412"/>
            <a:ext cx="2926080" cy="1397039"/>
          </a:xfrm>
          <a:prstGeom prst="rect">
            <a:avLst/>
          </a:prstGeom>
        </p:spPr>
        <p:txBody>
          <a:bodyPr vert="horz" lIns="91440" tIns="45720" rIns="91440" bIns="45720" rtlCol="0" anchor="b"/>
          <a:lstStyle>
            <a:lvl1pPr algn="r">
              <a:defRPr sz="10300" b="0">
                <a:ln>
                  <a:noFill/>
                </a:ln>
                <a:solidFill>
                  <a:schemeClr val="accent1">
                    <a:alpha val="25000"/>
                  </a:schemeClr>
                </a:solidFill>
                <a:latin typeface="+mj-lt"/>
              </a:defRPr>
            </a:lvl1pPr>
          </a:lstStyle>
          <a:p>
            <a:fld id="{6373ACF2-7991-4706-9B5F-E80B52AACB9C}" type="slidenum">
              <a:rPr lang="en-US" smtClean="0"/>
              <a:t>‹#›</a:t>
            </a:fld>
            <a:endParaRPr lang="en-US"/>
          </a:p>
        </p:txBody>
      </p:sp>
    </p:spTree>
    <p:extLst>
      <p:ext uri="{BB962C8B-B14F-4D97-AF65-F5344CB8AC3E}">
        <p14:creationId xmlns:p14="http://schemas.microsoft.com/office/powerpoint/2010/main" val="375722680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85000"/>
        </a:lnSpc>
        <a:spcBef>
          <a:spcPct val="0"/>
        </a:spcBef>
        <a:buNone/>
        <a:defRPr sz="5400" kern="1200" spc="-120" baseline="0">
          <a:solidFill>
            <a:schemeClr val="accent1"/>
          </a:solidFill>
          <a:latin typeface="+mj-lt"/>
          <a:ea typeface="+mj-ea"/>
          <a:cs typeface="+mj-cs"/>
        </a:defRPr>
      </a:lvl1pPr>
    </p:titleStyle>
    <p:bodyStyle>
      <a:lvl1pPr marL="91440" indent="-91440" algn="l" defTabSz="914400" rtl="0" eaLnBrk="1" latinLnBrk="0" hangingPunct="1">
        <a:lnSpc>
          <a:spcPct val="85000"/>
        </a:lnSpc>
        <a:spcBef>
          <a:spcPts val="1300"/>
        </a:spcBef>
        <a:buFont typeface="Arial" pitchFamily="34" charset="0"/>
        <a:buChar char=" "/>
        <a:defRPr sz="2400" kern="1200">
          <a:solidFill>
            <a:schemeClr val="tx1">
              <a:lumMod val="85000"/>
              <a:lumOff val="15000"/>
            </a:schemeClr>
          </a:solidFill>
          <a:latin typeface="+mn-lt"/>
          <a:ea typeface="+mn-ea"/>
          <a:cs typeface="+mn-cs"/>
        </a:defRPr>
      </a:lvl1pPr>
      <a:lvl2pPr marL="347472" indent="-342900" algn="l" defTabSz="914400" rtl="0" eaLnBrk="1" latinLnBrk="0" hangingPunct="1">
        <a:lnSpc>
          <a:spcPct val="85000"/>
        </a:lnSpc>
        <a:spcBef>
          <a:spcPts val="600"/>
        </a:spcBef>
        <a:buFont typeface="Arial" pitchFamily="34" charset="0"/>
        <a:buChar char=" "/>
        <a:defRPr sz="2400" kern="1200">
          <a:solidFill>
            <a:schemeClr val="tx1">
              <a:lumMod val="85000"/>
              <a:lumOff val="15000"/>
            </a:schemeClr>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tx1">
              <a:lumMod val="85000"/>
              <a:lumOff val="15000"/>
            </a:schemeClr>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00B0F0">
            <a:alpha val="24000"/>
          </a:srgb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7224" y="499533"/>
            <a:ext cx="10772775" cy="1658198"/>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76656" y="2011680"/>
            <a:ext cx="10753725" cy="376618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85800" y="6412447"/>
            <a:ext cx="4114800" cy="228600"/>
          </a:xfrm>
          <a:prstGeom prst="rect">
            <a:avLst/>
          </a:prstGeom>
        </p:spPr>
        <p:txBody>
          <a:bodyPr vert="horz" lIns="91440" tIns="45720" rIns="91440" bIns="45720" rtlCol="0" anchor="ctr"/>
          <a:lstStyle>
            <a:lvl1pPr algn="l">
              <a:defRPr sz="950">
                <a:solidFill>
                  <a:schemeClr val="tx1">
                    <a:alpha val="80000"/>
                  </a:schemeClr>
                </a:solidFill>
              </a:defRPr>
            </a:lvl1pPr>
          </a:lstStyle>
          <a:p>
            <a:fld id="{E377246A-89C9-4A97-A1B0-D5AED38AC0BB}" type="datetimeFigureOut">
              <a:rPr lang="en-US" smtClean="0"/>
              <a:t>6/23/2022</a:t>
            </a:fld>
            <a:endParaRPr lang="en-US"/>
          </a:p>
        </p:txBody>
      </p:sp>
      <p:sp>
        <p:nvSpPr>
          <p:cNvPr id="5" name="Footer Placeholder 4"/>
          <p:cNvSpPr>
            <a:spLocks noGrp="1"/>
          </p:cNvSpPr>
          <p:nvPr>
            <p:ph type="ftr" sz="quarter" idx="3"/>
          </p:nvPr>
        </p:nvSpPr>
        <p:spPr>
          <a:xfrm>
            <a:off x="685800" y="6554697"/>
            <a:ext cx="5029200" cy="228600"/>
          </a:xfrm>
          <a:prstGeom prst="rect">
            <a:avLst/>
          </a:prstGeom>
        </p:spPr>
        <p:txBody>
          <a:bodyPr vert="horz" lIns="91440" tIns="45720" rIns="91440" bIns="45720" rtlCol="0" anchor="ctr"/>
          <a:lstStyle>
            <a:lvl1pPr algn="l">
              <a:defRPr sz="950" cap="all" baseline="0">
                <a:solidFill>
                  <a:schemeClr val="tx1">
                    <a:alpha val="80000"/>
                  </a:schemeClr>
                </a:solidFill>
              </a:defRPr>
            </a:lvl1pPr>
          </a:lstStyle>
          <a:p>
            <a:endParaRPr lang="en-US"/>
          </a:p>
        </p:txBody>
      </p:sp>
      <p:sp>
        <p:nvSpPr>
          <p:cNvPr id="6" name="Slide Number Placeholder 5"/>
          <p:cNvSpPr>
            <a:spLocks noGrp="1"/>
          </p:cNvSpPr>
          <p:nvPr>
            <p:ph type="sldNum" sz="quarter" idx="4"/>
          </p:nvPr>
        </p:nvSpPr>
        <p:spPr>
          <a:xfrm>
            <a:off x="8763926" y="5876412"/>
            <a:ext cx="2926080" cy="1397039"/>
          </a:xfrm>
          <a:prstGeom prst="rect">
            <a:avLst/>
          </a:prstGeom>
        </p:spPr>
        <p:txBody>
          <a:bodyPr vert="horz" lIns="91440" tIns="45720" rIns="91440" bIns="45720" rtlCol="0" anchor="b"/>
          <a:lstStyle>
            <a:lvl1pPr algn="r">
              <a:defRPr sz="10300" b="0">
                <a:ln>
                  <a:noFill/>
                </a:ln>
                <a:solidFill>
                  <a:schemeClr val="accent1">
                    <a:alpha val="25000"/>
                  </a:schemeClr>
                </a:solidFill>
                <a:latin typeface="+mj-lt"/>
              </a:defRPr>
            </a:lvl1pPr>
          </a:lstStyle>
          <a:p>
            <a:fld id="{6373ACF2-7991-4706-9B5F-E80B52AACB9C}" type="slidenum">
              <a:rPr lang="en-US" smtClean="0"/>
              <a:t>‹#›</a:t>
            </a:fld>
            <a:endParaRPr lang="en-US"/>
          </a:p>
        </p:txBody>
      </p:sp>
    </p:spTree>
    <p:extLst>
      <p:ext uri="{BB962C8B-B14F-4D97-AF65-F5344CB8AC3E}">
        <p14:creationId xmlns:p14="http://schemas.microsoft.com/office/powerpoint/2010/main" val="2777195403"/>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85000"/>
        </a:lnSpc>
        <a:spcBef>
          <a:spcPct val="0"/>
        </a:spcBef>
        <a:buNone/>
        <a:defRPr sz="5400" kern="1200" spc="-120" baseline="0">
          <a:solidFill>
            <a:schemeClr val="accent1"/>
          </a:solidFill>
          <a:latin typeface="+mj-lt"/>
          <a:ea typeface="+mj-ea"/>
          <a:cs typeface="+mj-cs"/>
        </a:defRPr>
      </a:lvl1pPr>
    </p:titleStyle>
    <p:bodyStyle>
      <a:lvl1pPr marL="91440" indent="-91440" algn="l" defTabSz="914400" rtl="0" eaLnBrk="1" latinLnBrk="0" hangingPunct="1">
        <a:lnSpc>
          <a:spcPct val="85000"/>
        </a:lnSpc>
        <a:spcBef>
          <a:spcPts val="1300"/>
        </a:spcBef>
        <a:buFont typeface="Arial" pitchFamily="34" charset="0"/>
        <a:buChar char=" "/>
        <a:defRPr sz="2400" kern="1200">
          <a:solidFill>
            <a:schemeClr val="tx1">
              <a:lumMod val="85000"/>
              <a:lumOff val="15000"/>
            </a:schemeClr>
          </a:solidFill>
          <a:latin typeface="+mn-lt"/>
          <a:ea typeface="+mn-ea"/>
          <a:cs typeface="+mn-cs"/>
        </a:defRPr>
      </a:lvl1pPr>
      <a:lvl2pPr marL="347472" indent="-342900" algn="l" defTabSz="914400" rtl="0" eaLnBrk="1" latinLnBrk="0" hangingPunct="1">
        <a:lnSpc>
          <a:spcPct val="85000"/>
        </a:lnSpc>
        <a:spcBef>
          <a:spcPts val="600"/>
        </a:spcBef>
        <a:buFont typeface="Arial" pitchFamily="34" charset="0"/>
        <a:buChar char=" "/>
        <a:defRPr sz="2400" kern="1200">
          <a:solidFill>
            <a:schemeClr val="tx1">
              <a:lumMod val="85000"/>
              <a:lumOff val="15000"/>
            </a:schemeClr>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tx1">
              <a:lumMod val="85000"/>
              <a:lumOff val="15000"/>
            </a:schemeClr>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1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12409"/>
            <a:ext cx="2844800" cy="365125"/>
          </a:xfrm>
          <a:prstGeom prst="rect">
            <a:avLst/>
          </a:prstGeom>
        </p:spPr>
        <p:txBody>
          <a:bodyPr vert="horz" lIns="91440" tIns="45720" rIns="91440" bIns="45720" rtlCol="0" anchor="ctr"/>
          <a:lstStyle>
            <a:lvl1pPr algn="l">
              <a:defRPr sz="1200">
                <a:solidFill>
                  <a:schemeClr val="tx2"/>
                </a:solidFill>
              </a:defRPr>
            </a:lvl1pPr>
          </a:lstStyle>
          <a:p>
            <a:fld id="{9BAD86E8-C8C5-45AE-8C22-BB93B556E4B3}" type="datetime1">
              <a:rPr lang="en-US" smtClean="0"/>
              <a:t>6/23/2022</a:t>
            </a:fld>
            <a:endParaRPr lang="en-US"/>
          </a:p>
        </p:txBody>
      </p:sp>
      <p:sp>
        <p:nvSpPr>
          <p:cNvPr id="5" name="Footer Placeholder 4"/>
          <p:cNvSpPr>
            <a:spLocks noGrp="1"/>
          </p:cNvSpPr>
          <p:nvPr>
            <p:ph type="ftr" sz="quarter" idx="3"/>
          </p:nvPr>
        </p:nvSpPr>
        <p:spPr>
          <a:xfrm>
            <a:off x="3774831" y="6312409"/>
            <a:ext cx="4642339" cy="365125"/>
          </a:xfrm>
          <a:prstGeom prst="rect">
            <a:avLst/>
          </a:prstGeom>
        </p:spPr>
        <p:txBody>
          <a:bodyPr vert="horz" lIns="91440" tIns="45720" rIns="91440" bIns="45720" rtlCol="0" anchor="ctr"/>
          <a:lstStyle>
            <a:lvl1pPr algn="ctr">
              <a:defRPr sz="1200">
                <a:solidFill>
                  <a:schemeClr val="tx2"/>
                </a:solidFill>
              </a:defRPr>
            </a:lvl1pPr>
          </a:lstStyle>
          <a:p>
            <a:endParaRPr lang="en-US"/>
          </a:p>
        </p:txBody>
      </p:sp>
      <p:sp>
        <p:nvSpPr>
          <p:cNvPr id="6" name="Slide Number Placeholder 5"/>
          <p:cNvSpPr>
            <a:spLocks noGrp="1"/>
          </p:cNvSpPr>
          <p:nvPr>
            <p:ph type="sldNum" sz="quarter" idx="4"/>
          </p:nvPr>
        </p:nvSpPr>
        <p:spPr>
          <a:xfrm>
            <a:off x="8737600" y="6312409"/>
            <a:ext cx="2844800" cy="365125"/>
          </a:xfrm>
          <a:prstGeom prst="rect">
            <a:avLst/>
          </a:prstGeom>
        </p:spPr>
        <p:txBody>
          <a:bodyPr vert="horz" lIns="91440" tIns="45720" rIns="91440" bIns="45720" rtlCol="0" anchor="ctr"/>
          <a:lstStyle>
            <a:lvl1pPr algn="r">
              <a:defRPr sz="1200">
                <a:solidFill>
                  <a:schemeClr val="tx2"/>
                </a:solidFill>
              </a:defRPr>
            </a:lvl1pPr>
          </a:lstStyle>
          <a:p>
            <a:r>
              <a:rPr lang="en-US" dirty="0"/>
              <a:t>page </a:t>
            </a:r>
            <a:fld id="{3FD09BE5-3FBD-450F-8A99-AFFA30BC1680}" type="slidenum">
              <a:rPr lang="en-US" smtClean="0"/>
              <a:pPr/>
              <a:t>‹#›</a:t>
            </a:fld>
            <a:endParaRPr lang="en-US" dirty="0"/>
          </a:p>
        </p:txBody>
      </p:sp>
    </p:spTree>
    <p:extLst>
      <p:ext uri="{BB962C8B-B14F-4D97-AF65-F5344CB8AC3E}">
        <p14:creationId xmlns:p14="http://schemas.microsoft.com/office/powerpoint/2010/main" val="2860562842"/>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hf hdr="0" ftr="0" dt="0"/>
  <p:txStyles>
    <p:titleStyle>
      <a:lvl1pPr algn="l" defTabSz="914400" rtl="0" eaLnBrk="1" latinLnBrk="0" hangingPunct="1">
        <a:spcBef>
          <a:spcPct val="0"/>
        </a:spcBef>
        <a:buNone/>
        <a:tabLst>
          <a:tab pos="3830638" algn="l"/>
        </a:tabLst>
        <a:defRPr lang="en-US" sz="3600" b="1" kern="1200" cap="none" spc="50" dirty="0">
          <a:ln w="13335" cmpd="sng">
            <a:solidFill>
              <a:schemeClr val="accent1">
                <a:lumMod val="50000"/>
              </a:schemeClr>
            </a:solidFill>
            <a:prstDash val="solid"/>
          </a:ln>
          <a:solidFill>
            <a:srgbClr val="003057"/>
          </a:solidFill>
          <a:effectLst/>
          <a:latin typeface="+mj-lt"/>
          <a:ea typeface="+mj-ea"/>
          <a:cs typeface="+mj-cs"/>
        </a:defRPr>
      </a:lvl1pPr>
    </p:titleStyle>
    <p:bodyStyle>
      <a:lvl1pPr marL="274320" indent="-274320" algn="l" defTabSz="914400" rtl="0" eaLnBrk="1" latinLnBrk="0" hangingPunct="1">
        <a:spcBef>
          <a:spcPct val="20000"/>
        </a:spcBef>
        <a:buClr>
          <a:schemeClr val="accent1">
            <a:lumMod val="60000"/>
            <a:lumOff val="40000"/>
          </a:schemeClr>
        </a:buClr>
        <a:buFont typeface="Arial" pitchFamily="34" charset="0"/>
        <a:buChar char="•"/>
        <a:defRPr sz="2400" kern="1200">
          <a:solidFill>
            <a:schemeClr val="tx2"/>
          </a:solidFill>
          <a:latin typeface="+mn-lt"/>
          <a:ea typeface="+mn-ea"/>
          <a:cs typeface="+mn-cs"/>
        </a:defRPr>
      </a:lvl1pPr>
      <a:lvl2pPr marL="548640" indent="-182880" algn="l" defTabSz="914400" rtl="0" eaLnBrk="1" latinLnBrk="0" hangingPunct="1">
        <a:spcBef>
          <a:spcPct val="20000"/>
        </a:spcBef>
        <a:buClr>
          <a:schemeClr val="accent1">
            <a:lumMod val="60000"/>
            <a:lumOff val="40000"/>
          </a:schemeClr>
        </a:buClr>
        <a:buFont typeface="Arial" pitchFamily="34" charset="0"/>
        <a:buChar char="•"/>
        <a:defRPr sz="2000" kern="1200">
          <a:solidFill>
            <a:schemeClr val="tx1"/>
          </a:solidFill>
          <a:latin typeface="+mn-lt"/>
          <a:ea typeface="+mn-ea"/>
          <a:cs typeface="+mn-cs"/>
        </a:defRPr>
      </a:lvl2pPr>
      <a:lvl3pPr marL="914400" indent="-228600" algn="l" defTabSz="914400" rtl="0"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3pPr>
      <a:lvl4pPr marL="118872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4pPr>
      <a:lvl5pPr marL="1463040" indent="-228600" algn="l" defTabSz="914400" rtl="0" eaLnBrk="1" latinLnBrk="0" hangingPunct="1">
        <a:spcBef>
          <a:spcPct val="20000"/>
        </a:spcBef>
        <a:buClr>
          <a:schemeClr val="accent4"/>
        </a:buClr>
        <a:buFont typeface="Arial" pitchFamily="34" charset="0"/>
        <a:buChar char="•"/>
        <a:defRPr sz="1600" kern="1200" baseline="0">
          <a:solidFill>
            <a:schemeClr val="tx2"/>
          </a:solidFill>
          <a:latin typeface="+mn-lt"/>
          <a:ea typeface="+mn-ea"/>
          <a:cs typeface="+mn-cs"/>
        </a:defRPr>
      </a:lvl5pPr>
      <a:lvl6pPr marL="1691640" indent="-182880" algn="l" defTabSz="914400" rtl="0" eaLnBrk="1" latinLnBrk="0" hangingPunct="1">
        <a:spcBef>
          <a:spcPct val="20000"/>
        </a:spcBef>
        <a:buClr>
          <a:schemeClr val="accent5"/>
        </a:buClr>
        <a:buFont typeface="Arial" pitchFamily="34" charset="0"/>
        <a:buChar char="•"/>
        <a:defRPr sz="1600" kern="1200">
          <a:solidFill>
            <a:schemeClr val="tx1"/>
          </a:solidFill>
          <a:latin typeface="+mn-lt"/>
          <a:ea typeface="+mn-ea"/>
          <a:cs typeface="+mn-cs"/>
        </a:defRPr>
      </a:lvl6pPr>
      <a:lvl7pPr marL="1920240" indent="-182880" algn="l" defTabSz="914400" rtl="0" eaLnBrk="1" latinLnBrk="0" hangingPunct="1">
        <a:spcBef>
          <a:spcPct val="20000"/>
        </a:spcBef>
        <a:buClr>
          <a:schemeClr val="accent6"/>
        </a:buClr>
        <a:buFont typeface="Arial" pitchFamily="34" charset="0"/>
        <a:buChar char="•"/>
        <a:defRPr sz="1600" kern="1200">
          <a:solidFill>
            <a:schemeClr val="tx1"/>
          </a:solidFill>
          <a:latin typeface="+mn-lt"/>
          <a:ea typeface="+mn-ea"/>
          <a:cs typeface="+mn-cs"/>
        </a:defRPr>
      </a:lvl7pPr>
      <a:lvl8pPr marL="2148840" indent="-182880" algn="l" defTabSz="914400" rtl="0" eaLnBrk="1" latinLnBrk="0" hangingPunct="1">
        <a:spcBef>
          <a:spcPct val="20000"/>
        </a:spcBef>
        <a:buClr>
          <a:schemeClr val="accent3"/>
        </a:buClr>
        <a:buFont typeface="Arial" pitchFamily="34" charset="0"/>
        <a:buChar char="•"/>
        <a:defRPr sz="1600" kern="1200">
          <a:solidFill>
            <a:schemeClr val="tx1"/>
          </a:solidFill>
          <a:latin typeface="+mn-lt"/>
          <a:ea typeface="+mn-ea"/>
          <a:cs typeface="+mn-cs"/>
        </a:defRPr>
      </a:lvl8pPr>
      <a:lvl9pPr marL="2377440" indent="-182880" algn="l" defTabSz="914400" rtl="0" eaLnBrk="1" latinLnBrk="0" hangingPunct="1">
        <a:spcBef>
          <a:spcPct val="20000"/>
        </a:spcBef>
        <a:buClr>
          <a:schemeClr val="accent6"/>
        </a:buClr>
        <a:buFont typeface="Arial"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3.jpeg"/><Relationship Id="rId4" Type="http://schemas.openxmlformats.org/officeDocument/2006/relationships/image" Target="../media/image22.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26.jpe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30.jp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30.jpg"/><Relationship Id="rId5" Type="http://schemas.openxmlformats.org/officeDocument/2006/relationships/image" Target="../media/image32.jpeg"/><Relationship Id="rId4" Type="http://schemas.openxmlformats.org/officeDocument/2006/relationships/image" Target="../media/image29.jpeg"/></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33.jpeg"/><Relationship Id="rId4" Type="http://schemas.openxmlformats.org/officeDocument/2006/relationships/image" Target="../media/image32.jpeg"/></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18.xml.rels><?xml version="1.0" encoding="UTF-8" standalone="yes"?>
<Relationships xmlns="http://schemas.openxmlformats.org/package/2006/relationships"><Relationship Id="rId3" Type="http://schemas.openxmlformats.org/officeDocument/2006/relationships/image" Target="../media/image35.tiff"/><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37.png"/><Relationship Id="rId4" Type="http://schemas.openxmlformats.org/officeDocument/2006/relationships/image" Target="../media/image36.jpeg"/></Relationships>
</file>

<file path=ppt/slides/_rels/slide19.xml.rels><?xml version="1.0" encoding="UTF-8" standalone="yes"?>
<Relationships xmlns="http://schemas.openxmlformats.org/package/2006/relationships"><Relationship Id="rId3" Type="http://schemas.openxmlformats.org/officeDocument/2006/relationships/image" Target="../media/image35.tiff"/><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36.jpeg"/><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8.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39.tiff"/><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22.xml.rels><?xml version="1.0" encoding="UTF-8" standalone="yes"?>
<Relationships xmlns="http://schemas.openxmlformats.org/package/2006/relationships"><Relationship Id="rId3" Type="http://schemas.openxmlformats.org/officeDocument/2006/relationships/image" Target="../media/image41.tiff"/><Relationship Id="rId7" Type="http://schemas.openxmlformats.org/officeDocument/2006/relationships/image" Target="../media/image45.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jpeg"/></Relationships>
</file>

<file path=ppt/slides/_rels/slide2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47.jpeg"/></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2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jpeg"/><Relationship Id="rId7" Type="http://schemas.openxmlformats.org/officeDocument/2006/relationships/image" Target="../media/image58.jpe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2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9.xml"/><Relationship Id="rId1" Type="http://schemas.openxmlformats.org/officeDocument/2006/relationships/slideLayout" Target="../slideLayouts/slideLayout12.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jpe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0.xml"/><Relationship Id="rId1" Type="http://schemas.openxmlformats.org/officeDocument/2006/relationships/slideLayout" Target="../slideLayouts/slideLayout26.xml"/></Relationships>
</file>

<file path=ppt/slides/_rels/slide32.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notesSlide" Target="../notesSlides/notesSlide31.xml"/><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2.xml"/><Relationship Id="rId1" Type="http://schemas.openxmlformats.org/officeDocument/2006/relationships/slideLayout" Target="../slideLayouts/slideLayout23.xml"/></Relationships>
</file>

<file path=ppt/slides/_rels/slide3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3.xml"/><Relationship Id="rId1" Type="http://schemas.openxmlformats.org/officeDocument/2006/relationships/slideLayout" Target="../slideLayouts/slideLayout40.xml"/></Relationships>
</file>

<file path=ppt/slides/_rels/slide3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6.xml"/></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7.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34.xml"/><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35.xml"/><Relationship Id="rId1" Type="http://schemas.openxmlformats.org/officeDocument/2006/relationships/slideLayout" Target="../slideLayouts/slideLayout15.xml"/><Relationship Id="rId4" Type="http://schemas.openxmlformats.org/officeDocument/2006/relationships/hyperlink" Target="https://www.youtube.com/watch?v=0Jt7sWsBqGA"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6.xml"/><Relationship Id="rId1" Type="http://schemas.openxmlformats.org/officeDocument/2006/relationships/slideLayout" Target="../slideLayouts/slideLayout15.xml"/><Relationship Id="rId4" Type="http://schemas.openxmlformats.org/officeDocument/2006/relationships/image" Target="../media/image71.jpe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37.xml"/><Relationship Id="rId1" Type="http://schemas.openxmlformats.org/officeDocument/2006/relationships/slideLayout" Target="../slideLayouts/slideLayout15.xml"/><Relationship Id="rId4" Type="http://schemas.openxmlformats.org/officeDocument/2006/relationships/image" Target="../media/image73.png"/></Relationships>
</file>

<file path=ppt/slides/_rels/slide4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8.xml"/><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39.xml"/><Relationship Id="rId1" Type="http://schemas.openxmlformats.org/officeDocument/2006/relationships/slideLayout" Target="../slideLayouts/slideLayout15.xml"/><Relationship Id="rId6" Type="http://schemas.openxmlformats.org/officeDocument/2006/relationships/image" Target="../media/image78.jpeg"/><Relationship Id="rId5" Type="http://schemas.openxmlformats.org/officeDocument/2006/relationships/image" Target="../media/image77.jpeg"/><Relationship Id="rId4" Type="http://schemas.openxmlformats.org/officeDocument/2006/relationships/image" Target="../media/image76.jpeg"/></Relationships>
</file>

<file path=ppt/slides/_rels/slide4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40.xml"/><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41.xml"/><Relationship Id="rId1" Type="http://schemas.openxmlformats.org/officeDocument/2006/relationships/slideLayout" Target="../slideLayouts/slideLayout15.xml"/><Relationship Id="rId6" Type="http://schemas.openxmlformats.org/officeDocument/2006/relationships/image" Target="../media/image83.jpeg"/><Relationship Id="rId5" Type="http://schemas.openxmlformats.org/officeDocument/2006/relationships/image" Target="../media/image82.jpeg"/><Relationship Id="rId4" Type="http://schemas.openxmlformats.org/officeDocument/2006/relationships/image" Target="../media/image81.jpeg"/></Relationships>
</file>

<file path=ppt/slides/_rels/slide4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42.xml"/><Relationship Id="rId1" Type="http://schemas.openxmlformats.org/officeDocument/2006/relationships/slideLayout" Target="../slideLayouts/slideLayout15.xml"/></Relationships>
</file>

<file path=ppt/slides/_rels/slide46.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43.xml"/><Relationship Id="rId1" Type="http://schemas.openxmlformats.org/officeDocument/2006/relationships/slideLayout" Target="../slideLayouts/slideLayout15.xml"/></Relationships>
</file>

<file path=ppt/slides/_rels/slide47.xml.rels><?xml version="1.0" encoding="UTF-8" standalone="yes"?>
<Relationships xmlns="http://schemas.openxmlformats.org/package/2006/relationships"><Relationship Id="rId3" Type="http://schemas.openxmlformats.org/officeDocument/2006/relationships/hyperlink" Target="https://www.mass.gov/in-lieu-fee-program" TargetMode="External"/><Relationship Id="rId2" Type="http://schemas.openxmlformats.org/officeDocument/2006/relationships/notesSlide" Target="../notesSlides/notesSlide44.xml"/><Relationship Id="rId1" Type="http://schemas.openxmlformats.org/officeDocument/2006/relationships/slideLayout" Target="../slideLayouts/slideLayout13.xml"/><Relationship Id="rId4" Type="http://schemas.openxmlformats.org/officeDocument/2006/relationships/image" Target="../media/image86.png"/></Relationships>
</file>

<file path=ppt/slides/_rels/slide4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emf"/><Relationship Id="rId1" Type="http://schemas.openxmlformats.org/officeDocument/2006/relationships/slideLayout" Target="../slideLayouts/slideLayout50.xml"/></Relationships>
</file>

<file path=ppt/slides/_rels/slide4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9.png"/><Relationship Id="rId1" Type="http://schemas.openxmlformats.org/officeDocument/2006/relationships/slideLayout" Target="../slideLayouts/slideLayout50.xml"/><Relationship Id="rId4" Type="http://schemas.openxmlformats.org/officeDocument/2006/relationships/image" Target="../media/image90.pn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11.jpeg"/></Relationships>
</file>

<file path=ppt/slides/_rels/slide50.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50.xml"/></Relationships>
</file>

<file path=ppt/slides/_rels/slide51.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45.xml"/><Relationship Id="rId1" Type="http://schemas.openxmlformats.org/officeDocument/2006/relationships/slideLayout" Target="../slideLayouts/slideLayout45.xml"/></Relationships>
</file>

<file path=ppt/slides/_rels/slide52.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46.xml"/><Relationship Id="rId1" Type="http://schemas.openxmlformats.org/officeDocument/2006/relationships/slideLayout" Target="../slideLayouts/slideLayout55.xml"/></Relationships>
</file>

<file path=ppt/slides/_rels/slide5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45.xml"/><Relationship Id="rId4" Type="http://schemas.openxmlformats.org/officeDocument/2006/relationships/image" Target="../media/image96.jpeg"/></Relationships>
</file>

<file path=ppt/slides/_rels/slide54.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45.xml"/></Relationships>
</file>

<file path=ppt/slides/_rels/slide55.xml.rels><?xml version="1.0" encoding="UTF-8" standalone="yes"?>
<Relationships xmlns="http://schemas.openxmlformats.org/package/2006/relationships"><Relationship Id="rId3" Type="http://schemas.openxmlformats.org/officeDocument/2006/relationships/hyperlink" Target="http://www.google.com/url?sa=i&amp;rct=j&amp;q=&amp;esrc=s&amp;source=images&amp;cd=&amp;cad=rja&amp;uact=8&amp;ved=2ahUKEwiu04b19JbZAhXtmuAKHXHFD3wQjRx6BAgAEAY&amp;url=http://events.r20.constantcontact.com/register/event?oeidk%3Da07e70djmq4d31a04c6%26llr%3D6pittacab&amp;psig=AOvVaw3K6k6i6lXjByUl_aVWOFv3&amp;ust=1518199742059501" TargetMode="External"/><Relationship Id="rId2" Type="http://schemas.openxmlformats.org/officeDocument/2006/relationships/notesSlide" Target="../notesSlides/notesSlide47.xml"/><Relationship Id="rId1" Type="http://schemas.openxmlformats.org/officeDocument/2006/relationships/slideLayout" Target="../slideLayouts/slideLayout45.xml"/><Relationship Id="rId5" Type="http://schemas.openxmlformats.org/officeDocument/2006/relationships/image" Target="../media/image99.png"/><Relationship Id="rId4" Type="http://schemas.openxmlformats.org/officeDocument/2006/relationships/image" Target="../media/image98.jpeg"/></Relationships>
</file>

<file path=ppt/slides/_rels/slide56.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48.xml"/><Relationship Id="rId1" Type="http://schemas.openxmlformats.org/officeDocument/2006/relationships/slideLayout" Target="../slideLayouts/slideLayout45.xml"/></Relationships>
</file>

<file path=ppt/slides/_rels/slide57.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49.xml"/><Relationship Id="rId1" Type="http://schemas.openxmlformats.org/officeDocument/2006/relationships/slideLayout" Target="../slideLayouts/slideLayout45.xml"/></Relationships>
</file>

<file path=ppt/slides/_rels/slide58.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50.xml"/><Relationship Id="rId1" Type="http://schemas.openxmlformats.org/officeDocument/2006/relationships/slideLayout" Target="../slideLayouts/slideLayout45.xml"/><Relationship Id="rId4" Type="http://schemas.openxmlformats.org/officeDocument/2006/relationships/image" Target="../media/image103.jpeg"/></Relationships>
</file>

<file path=ppt/slides/_rels/slide59.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45.xml"/></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60.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5.jpeg"/><Relationship Id="rId1" Type="http://schemas.openxmlformats.org/officeDocument/2006/relationships/slideLayout" Target="../slideLayouts/slideLayout45.xml"/></Relationships>
</file>

<file path=ppt/slides/_rels/slide61.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51.xml"/><Relationship Id="rId1" Type="http://schemas.openxmlformats.org/officeDocument/2006/relationships/slideLayout" Target="../slideLayouts/slideLayout55.xml"/><Relationship Id="rId5" Type="http://schemas.openxmlformats.org/officeDocument/2006/relationships/image" Target="../media/image109.jpeg"/><Relationship Id="rId4" Type="http://schemas.openxmlformats.org/officeDocument/2006/relationships/image" Target="../media/image108.png"/></Relationships>
</file>

<file path=ppt/slides/_rels/slide62.xml.rels><?xml version="1.0" encoding="UTF-8" standalone="yes"?>
<Relationships xmlns="http://schemas.openxmlformats.org/package/2006/relationships"><Relationship Id="rId3" Type="http://schemas.openxmlformats.org/officeDocument/2006/relationships/image" Target="../media/image111.tmp"/><Relationship Id="rId2" Type="http://schemas.openxmlformats.org/officeDocument/2006/relationships/image" Target="../media/image110.png"/><Relationship Id="rId1" Type="http://schemas.openxmlformats.org/officeDocument/2006/relationships/slideLayout" Target="../slideLayouts/slideLayout45.xml"/></Relationships>
</file>

<file path=ppt/slides/_rels/slide63.xml.rels><?xml version="1.0" encoding="UTF-8" standalone="yes"?>
<Relationships xmlns="http://schemas.openxmlformats.org/package/2006/relationships"><Relationship Id="rId2" Type="http://schemas.openxmlformats.org/officeDocument/2006/relationships/image" Target="../media/image112.emf"/><Relationship Id="rId1" Type="http://schemas.openxmlformats.org/officeDocument/2006/relationships/slideLayout" Target="../slideLayouts/slideLayout45.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45.xml"/></Relationships>
</file>

<file path=ppt/slides/_rels/slide65.xml.rels><?xml version="1.0" encoding="UTF-8" standalone="yes"?>
<Relationships xmlns="http://schemas.openxmlformats.org/package/2006/relationships"><Relationship Id="rId2" Type="http://schemas.openxmlformats.org/officeDocument/2006/relationships/image" Target="../media/image113.emf"/><Relationship Id="rId1" Type="http://schemas.openxmlformats.org/officeDocument/2006/relationships/slideLayout" Target="../slideLayouts/slideLayout45.xml"/></Relationships>
</file>

<file path=ppt/slides/_rels/slide66.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45.xml"/></Relationships>
</file>

<file path=ppt/slides/_rels/slide67.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115.jpeg"/><Relationship Id="rId1" Type="http://schemas.openxmlformats.org/officeDocument/2006/relationships/slideLayout" Target="../slideLayouts/slideLayout45.xml"/></Relationships>
</file>

<file path=ppt/slides/_rels/slide68.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image" Target="../media/image117.jpeg"/><Relationship Id="rId1" Type="http://schemas.openxmlformats.org/officeDocument/2006/relationships/slideLayout" Target="../slideLayouts/slideLayout45.xml"/><Relationship Id="rId4" Type="http://schemas.openxmlformats.org/officeDocument/2006/relationships/image" Target="../media/image119.jpeg"/></Relationships>
</file>

<file path=ppt/slides/_rels/slide69.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45.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7" Type="http://schemas.microsoft.com/office/2007/relationships/hdphoto" Target="../media/hdphoto1.wdp"/><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70.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image" Target="../media/image121.jpeg"/><Relationship Id="rId1" Type="http://schemas.openxmlformats.org/officeDocument/2006/relationships/slideLayout" Target="../slideLayouts/slideLayout45.xml"/></Relationships>
</file>

<file path=ppt/slides/_rels/slide71.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image" Target="../media/image123.jpeg"/><Relationship Id="rId1" Type="http://schemas.openxmlformats.org/officeDocument/2006/relationships/slideLayout" Target="../slideLayouts/slideLayout45.xml"/></Relationships>
</file>

<file path=ppt/slides/_rels/slide72.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45.xml"/></Relationships>
</file>

<file path=ppt/slides/_rels/slide73.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image" Target="../media/image126.jpeg"/><Relationship Id="rId1" Type="http://schemas.openxmlformats.org/officeDocument/2006/relationships/slideLayout" Target="../slideLayouts/slideLayout45.xml"/></Relationships>
</file>

<file path=ppt/slides/_rels/slide74.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45.xml"/></Relationships>
</file>

<file path=ppt/slides/_rels/slide75.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45.xml"/></Relationships>
</file>

<file path=ppt/slides/_rels/slide76.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45.xml"/></Relationships>
</file>

<file path=ppt/slides/_rels/slide77.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image" Target="../media/image131.jpeg"/><Relationship Id="rId1" Type="http://schemas.openxmlformats.org/officeDocument/2006/relationships/slideLayout" Target="../slideLayouts/slideLayout45.xml"/><Relationship Id="rId4" Type="http://schemas.openxmlformats.org/officeDocument/2006/relationships/image" Target="../media/image133.jpeg"/></Relationships>
</file>

<file path=ppt/slides/_rels/slide78.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png"/><Relationship Id="rId1" Type="http://schemas.openxmlformats.org/officeDocument/2006/relationships/slideLayout" Target="../slideLayouts/slideLayout46.xml"/><Relationship Id="rId5" Type="http://schemas.openxmlformats.org/officeDocument/2006/relationships/image" Target="../media/image88.png"/><Relationship Id="rId4" Type="http://schemas.openxmlformats.org/officeDocument/2006/relationships/image" Target="../media/image136.png"/></Relationships>
</file>

<file path=ppt/slides/_rels/slide79.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53.xml"/><Relationship Id="rId1" Type="http://schemas.openxmlformats.org/officeDocument/2006/relationships/slideLayout" Target="../slideLayouts/slideLayout45.xml"/><Relationship Id="rId6" Type="http://schemas.openxmlformats.org/officeDocument/2006/relationships/image" Target="../media/image138.png"/><Relationship Id="rId5" Type="http://schemas.openxmlformats.org/officeDocument/2006/relationships/slide" Target="slide49.xml"/><Relationship Id="rId4" Type="http://schemas.microsoft.com/office/2007/relationships/hdphoto" Target="../media/hdphoto3.wdp"/></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1430" y="-1133100"/>
            <a:ext cx="12192000" cy="7991100"/>
          </a:xfrm>
          <a:prstGeom prst="rect">
            <a:avLst/>
          </a:prstGeom>
        </p:spPr>
      </p:pic>
      <p:sp>
        <p:nvSpPr>
          <p:cNvPr id="2" name="Title 1"/>
          <p:cNvSpPr>
            <a:spLocks noGrp="1"/>
          </p:cNvSpPr>
          <p:nvPr>
            <p:ph type="ctrTitle"/>
          </p:nvPr>
        </p:nvSpPr>
        <p:spPr>
          <a:xfrm>
            <a:off x="649705" y="463220"/>
            <a:ext cx="11039375" cy="1651000"/>
          </a:xfrm>
        </p:spPr>
        <p:txBody>
          <a:bodyPr>
            <a:normAutofit/>
          </a:bodyPr>
          <a:lstStyle/>
          <a:p>
            <a:r>
              <a:rPr lang="en-US" sz="4400" dirty="0">
                <a:latin typeface="Century Schoolbook" panose="02040604050505020304" pitchFamily="18" charset="0"/>
              </a:rPr>
              <a:t>Nuisance flooding in New England and effects on groundwater salinity</a:t>
            </a:r>
          </a:p>
        </p:txBody>
      </p:sp>
      <p:sp>
        <p:nvSpPr>
          <p:cNvPr id="7" name="Rectangle 6"/>
          <p:cNvSpPr/>
          <p:nvPr/>
        </p:nvSpPr>
        <p:spPr>
          <a:xfrm>
            <a:off x="4241916" y="3419503"/>
            <a:ext cx="4613564" cy="2127055"/>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 name="Subtitle 2"/>
          <p:cNvSpPr>
            <a:spLocks noGrp="1"/>
          </p:cNvSpPr>
          <p:nvPr>
            <p:ph type="subTitle" idx="1"/>
          </p:nvPr>
        </p:nvSpPr>
        <p:spPr>
          <a:xfrm>
            <a:off x="1975485" y="3485842"/>
            <a:ext cx="9144000" cy="2060716"/>
          </a:xfrm>
        </p:spPr>
        <p:txBody>
          <a:bodyPr>
            <a:noAutofit/>
          </a:bodyPr>
          <a:lstStyle/>
          <a:p>
            <a:r>
              <a:rPr lang="en-US" sz="1400" dirty="0">
                <a:latin typeface="Century Schoolbook" panose="02040604050505020304" pitchFamily="18" charset="0"/>
              </a:rPr>
              <a:t>James Heiss, PhD</a:t>
            </a:r>
          </a:p>
          <a:p>
            <a:r>
              <a:rPr lang="en-US" sz="1400" dirty="0">
                <a:latin typeface="Century Schoolbook" panose="02040604050505020304" pitchFamily="18" charset="0"/>
              </a:rPr>
              <a:t>Assistant Professor</a:t>
            </a:r>
          </a:p>
          <a:p>
            <a:r>
              <a:rPr lang="en-US" sz="1400" dirty="0">
                <a:latin typeface="Century Schoolbook" panose="02040604050505020304" pitchFamily="18" charset="0"/>
              </a:rPr>
              <a:t>Environmental, Earth, and Atmospheric Sciences</a:t>
            </a:r>
          </a:p>
          <a:p>
            <a:r>
              <a:rPr lang="en-US" sz="1400" dirty="0">
                <a:latin typeface="Century Schoolbook" panose="02040604050505020304" pitchFamily="18" charset="0"/>
              </a:rPr>
              <a:t>Kennedy College of Sciences</a:t>
            </a:r>
          </a:p>
          <a:p>
            <a:r>
              <a:rPr lang="en-US" sz="1400" dirty="0">
                <a:latin typeface="Century Schoolbook" panose="02040604050505020304" pitchFamily="18" charset="0"/>
              </a:rPr>
              <a:t>University of Massachusetts Lowell</a:t>
            </a:r>
          </a:p>
          <a:p>
            <a:r>
              <a:rPr lang="en-US" sz="1400" dirty="0">
                <a:latin typeface="Century Schoolbook" panose="02040604050505020304" pitchFamily="18" charset="0"/>
              </a:rPr>
              <a:t>james_heiss@uml.edu</a:t>
            </a:r>
          </a:p>
          <a:p>
            <a:endParaRPr lang="en-US" sz="1400" dirty="0">
              <a:latin typeface="Century Schoolbook" panose="02040604050505020304" pitchFamily="18" charset="0"/>
            </a:endParaRPr>
          </a:p>
        </p:txBody>
      </p:sp>
      <p:sp>
        <p:nvSpPr>
          <p:cNvPr id="8" name="TextBox 7"/>
          <p:cNvSpPr txBox="1"/>
          <p:nvPr/>
        </p:nvSpPr>
        <p:spPr>
          <a:xfrm>
            <a:off x="9932670" y="6405649"/>
            <a:ext cx="2251710" cy="338554"/>
          </a:xfrm>
          <a:prstGeom prst="rect">
            <a:avLst/>
          </a:prstGeom>
          <a:noFill/>
        </p:spPr>
        <p:txBody>
          <a:bodyPr wrap="square" rtlCol="0">
            <a:spAutoFit/>
          </a:bodyPr>
          <a:lstStyle/>
          <a:p>
            <a:r>
              <a:rPr lang="en-US" sz="1600" dirty="0">
                <a:solidFill>
                  <a:schemeClr val="bg1">
                    <a:lumMod val="65000"/>
                  </a:schemeClr>
                </a:solidFill>
                <a:latin typeface="Century Schoolbook" panose="02040604050505020304" pitchFamily="18" charset="0"/>
              </a:rPr>
              <a:t>Photo by Dan </a:t>
            </a:r>
            <a:r>
              <a:rPr lang="en-US" sz="1600" dirty="0" err="1">
                <a:solidFill>
                  <a:schemeClr val="bg1">
                    <a:lumMod val="65000"/>
                  </a:schemeClr>
                </a:solidFill>
                <a:latin typeface="Century Schoolbook" panose="02040604050505020304" pitchFamily="18" charset="0"/>
              </a:rPr>
              <a:t>Gobbi</a:t>
            </a:r>
            <a:endParaRPr lang="en-US" sz="1600" dirty="0">
              <a:solidFill>
                <a:schemeClr val="bg1">
                  <a:lumMod val="65000"/>
                </a:schemeClr>
              </a:solidFill>
              <a:latin typeface="Century Schoolbook" panose="02040604050505020304" pitchFamily="18" charset="0"/>
            </a:endParaRPr>
          </a:p>
        </p:txBody>
      </p:sp>
    </p:spTree>
    <p:extLst>
      <p:ext uri="{BB962C8B-B14F-4D97-AF65-F5344CB8AC3E}">
        <p14:creationId xmlns:p14="http://schemas.microsoft.com/office/powerpoint/2010/main" val="33567420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661840" y="1141596"/>
            <a:ext cx="10807349" cy="0"/>
          </a:xfrm>
          <a:prstGeom prst="line">
            <a:avLst/>
          </a:prstGeom>
          <a:ln w="50800" cmpd="dbl">
            <a:solidFill>
              <a:srgbClr val="467E93"/>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156753" y="153566"/>
            <a:ext cx="3030583" cy="307777"/>
          </a:xfrm>
          <a:prstGeom prst="rect">
            <a:avLst/>
          </a:prstGeom>
          <a:noFill/>
        </p:spPr>
        <p:txBody>
          <a:bodyPr wrap="square" rtlCol="0">
            <a:spAutoFit/>
          </a:bodyPr>
          <a:lstStyle/>
          <a:p>
            <a:endParaRPr lang="en-US" sz="1400" dirty="0">
              <a:latin typeface="Century Schoolbook" panose="02040604050505020304" pitchFamily="18" charset="0"/>
            </a:endParaRPr>
          </a:p>
        </p:txBody>
      </p:sp>
      <p:pic>
        <p:nvPicPr>
          <p:cNvPr id="11" name="Picture 10"/>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058886" y="1840567"/>
            <a:ext cx="5844507" cy="3543520"/>
          </a:xfrm>
          <a:prstGeom prst="rect">
            <a:avLst/>
          </a:prstGeom>
        </p:spPr>
      </p:pic>
      <p:sp>
        <p:nvSpPr>
          <p:cNvPr id="12" name="Rectangle 11"/>
          <p:cNvSpPr/>
          <p:nvPr/>
        </p:nvSpPr>
        <p:spPr>
          <a:xfrm>
            <a:off x="4061853" y="1959631"/>
            <a:ext cx="3014662" cy="3667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5010341" y="2031171"/>
            <a:ext cx="1788466" cy="400110"/>
          </a:xfrm>
          <a:prstGeom prst="rect">
            <a:avLst/>
          </a:prstGeom>
          <a:noFill/>
        </p:spPr>
        <p:txBody>
          <a:bodyPr wrap="square" rtlCol="0">
            <a:spAutoFit/>
          </a:bodyPr>
          <a:lstStyle/>
          <a:p>
            <a:r>
              <a:rPr lang="en-US" sz="2000" b="1" dirty="0">
                <a:solidFill>
                  <a:schemeClr val="accent6">
                    <a:lumMod val="50000"/>
                  </a:schemeClr>
                </a:solidFill>
              </a:rPr>
              <a:t>DO, DOC, SO</a:t>
            </a:r>
            <a:r>
              <a:rPr lang="en-US" sz="2000" b="1" baseline="-25000" dirty="0">
                <a:solidFill>
                  <a:schemeClr val="accent6">
                    <a:lumMod val="50000"/>
                  </a:schemeClr>
                </a:solidFill>
              </a:rPr>
              <a:t>4</a:t>
            </a:r>
            <a:r>
              <a:rPr lang="en-US" sz="2000" b="1" baseline="30000" dirty="0">
                <a:solidFill>
                  <a:schemeClr val="accent6">
                    <a:lumMod val="50000"/>
                  </a:schemeClr>
                </a:solidFill>
              </a:rPr>
              <a:t>2-</a:t>
            </a:r>
          </a:p>
        </p:txBody>
      </p:sp>
      <p:sp>
        <p:nvSpPr>
          <p:cNvPr id="14" name="Down Arrow 13"/>
          <p:cNvSpPr/>
          <p:nvPr/>
        </p:nvSpPr>
        <p:spPr>
          <a:xfrm>
            <a:off x="5409072" y="2452232"/>
            <a:ext cx="460166" cy="649678"/>
          </a:xfrm>
          <a:prstGeom prst="downArrow">
            <a:avLst/>
          </a:prstGeom>
          <a:solidFill>
            <a:schemeClr val="accent6">
              <a:lumMod val="50000"/>
            </a:schemeClr>
          </a:solidFill>
          <a:ln w="190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p:cNvSpPr txBox="1"/>
          <p:nvPr/>
        </p:nvSpPr>
        <p:spPr>
          <a:xfrm>
            <a:off x="3025226" y="3397606"/>
            <a:ext cx="835609" cy="1631216"/>
          </a:xfrm>
          <a:prstGeom prst="rect">
            <a:avLst/>
          </a:prstGeom>
          <a:noFill/>
        </p:spPr>
        <p:txBody>
          <a:bodyPr wrap="square" rtlCol="0">
            <a:spAutoFit/>
          </a:bodyPr>
          <a:lstStyle/>
          <a:p>
            <a:r>
              <a:rPr lang="en-US" sz="2000" b="1" dirty="0">
                <a:solidFill>
                  <a:schemeClr val="accent1">
                    <a:lumMod val="50000"/>
                  </a:schemeClr>
                </a:solidFill>
              </a:rPr>
              <a:t>NO</a:t>
            </a:r>
            <a:r>
              <a:rPr lang="en-US" sz="2000" b="1" baseline="-25000" dirty="0">
                <a:solidFill>
                  <a:schemeClr val="accent1">
                    <a:lumMod val="50000"/>
                  </a:schemeClr>
                </a:solidFill>
              </a:rPr>
              <a:t>3</a:t>
            </a:r>
            <a:r>
              <a:rPr lang="en-US" sz="2000" b="1" baseline="30000" dirty="0">
                <a:solidFill>
                  <a:schemeClr val="accent1">
                    <a:lumMod val="50000"/>
                  </a:schemeClr>
                </a:solidFill>
              </a:rPr>
              <a:t>-</a:t>
            </a:r>
          </a:p>
          <a:p>
            <a:endParaRPr lang="en-US" sz="2000" b="1" dirty="0">
              <a:solidFill>
                <a:schemeClr val="accent1">
                  <a:lumMod val="50000"/>
                </a:schemeClr>
              </a:solidFill>
            </a:endParaRPr>
          </a:p>
          <a:p>
            <a:r>
              <a:rPr lang="en-US" sz="2000" b="1" dirty="0">
                <a:solidFill>
                  <a:schemeClr val="accent1">
                    <a:lumMod val="50000"/>
                  </a:schemeClr>
                </a:solidFill>
              </a:rPr>
              <a:t>Fe</a:t>
            </a:r>
            <a:r>
              <a:rPr lang="en-US" sz="2000" b="1" baseline="30000" dirty="0">
                <a:solidFill>
                  <a:schemeClr val="accent1">
                    <a:lumMod val="50000"/>
                  </a:schemeClr>
                </a:solidFill>
              </a:rPr>
              <a:t>2+</a:t>
            </a:r>
          </a:p>
          <a:p>
            <a:endParaRPr lang="en-US" sz="2000" b="1" dirty="0">
              <a:solidFill>
                <a:schemeClr val="accent1">
                  <a:lumMod val="50000"/>
                </a:schemeClr>
              </a:solidFill>
            </a:endParaRPr>
          </a:p>
          <a:p>
            <a:r>
              <a:rPr lang="en-US" sz="2000" b="1" dirty="0">
                <a:solidFill>
                  <a:schemeClr val="accent1">
                    <a:lumMod val="50000"/>
                  </a:schemeClr>
                </a:solidFill>
              </a:rPr>
              <a:t>PO</a:t>
            </a:r>
            <a:r>
              <a:rPr lang="en-US" sz="2000" b="1" baseline="-25000" dirty="0">
                <a:solidFill>
                  <a:schemeClr val="accent1">
                    <a:lumMod val="50000"/>
                  </a:schemeClr>
                </a:solidFill>
              </a:rPr>
              <a:t>4</a:t>
            </a:r>
            <a:r>
              <a:rPr lang="en-US" sz="2000" b="1" baseline="30000" dirty="0">
                <a:solidFill>
                  <a:schemeClr val="accent1">
                    <a:lumMod val="50000"/>
                  </a:schemeClr>
                </a:solidFill>
              </a:rPr>
              <a:t>3-</a:t>
            </a:r>
          </a:p>
        </p:txBody>
      </p:sp>
      <p:sp>
        <p:nvSpPr>
          <p:cNvPr id="16" name="Right Arrow 15"/>
          <p:cNvSpPr/>
          <p:nvPr/>
        </p:nvSpPr>
        <p:spPr>
          <a:xfrm rot="20690145">
            <a:off x="5293213" y="3689463"/>
            <a:ext cx="653614" cy="407112"/>
          </a:xfrm>
          <a:prstGeom prst="rightArrow">
            <a:avLst/>
          </a:prstGeom>
          <a:solidFill>
            <a:schemeClr val="accent1">
              <a:lumMod val="50000"/>
            </a:schemeClr>
          </a:solidFill>
          <a:ln w="190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17" name="Down Arrow 16"/>
          <p:cNvSpPr/>
          <p:nvPr/>
        </p:nvSpPr>
        <p:spPr>
          <a:xfrm rot="16200000">
            <a:off x="3977103" y="3798263"/>
            <a:ext cx="460166" cy="649678"/>
          </a:xfrm>
          <a:prstGeom prst="downArrow">
            <a:avLst/>
          </a:prstGeom>
          <a:solidFill>
            <a:schemeClr val="accent1">
              <a:lumMod val="50000"/>
            </a:schemeClr>
          </a:solidFill>
          <a:ln w="190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ight Arrow 17"/>
          <p:cNvSpPr/>
          <p:nvPr/>
        </p:nvSpPr>
        <p:spPr>
          <a:xfrm rot="18177288">
            <a:off x="6405830" y="3020238"/>
            <a:ext cx="406966" cy="230211"/>
          </a:xfrm>
          <a:prstGeom prst="rightArrow">
            <a:avLst/>
          </a:prstGeom>
          <a:solidFill>
            <a:schemeClr val="accent1">
              <a:lumMod val="50000"/>
            </a:schemeClr>
          </a:solidFill>
          <a:ln w="1905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19" name="Freeform 18"/>
          <p:cNvSpPr/>
          <p:nvPr/>
        </p:nvSpPr>
        <p:spPr>
          <a:xfrm>
            <a:off x="5068496" y="2968041"/>
            <a:ext cx="1817519" cy="995506"/>
          </a:xfrm>
          <a:custGeom>
            <a:avLst/>
            <a:gdLst>
              <a:gd name="connsiteX0" fmla="*/ 1750844 w 1817519"/>
              <a:gd name="connsiteY0" fmla="*/ 444150 h 1027862"/>
              <a:gd name="connsiteX1" fmla="*/ 1465094 w 1817519"/>
              <a:gd name="connsiteY1" fmla="*/ 777525 h 1027862"/>
              <a:gd name="connsiteX2" fmla="*/ 1150769 w 1817519"/>
              <a:gd name="connsiteY2" fmla="*/ 968025 h 1027862"/>
              <a:gd name="connsiteX3" fmla="*/ 569744 w 1817519"/>
              <a:gd name="connsiteY3" fmla="*/ 1015650 h 1027862"/>
              <a:gd name="connsiteX4" fmla="*/ 293519 w 1817519"/>
              <a:gd name="connsiteY4" fmla="*/ 768000 h 1027862"/>
              <a:gd name="connsiteX5" fmla="*/ 131594 w 1817519"/>
              <a:gd name="connsiteY5" fmla="*/ 510825 h 1027862"/>
              <a:gd name="connsiteX6" fmla="*/ 7769 w 1817519"/>
              <a:gd name="connsiteY6" fmla="*/ 234600 h 1027862"/>
              <a:gd name="connsiteX7" fmla="*/ 36344 w 1817519"/>
              <a:gd name="connsiteY7" fmla="*/ 25050 h 1027862"/>
              <a:gd name="connsiteX8" fmla="*/ 226844 w 1817519"/>
              <a:gd name="connsiteY8" fmla="*/ 34575 h 1027862"/>
              <a:gd name="connsiteX9" fmla="*/ 350669 w 1817519"/>
              <a:gd name="connsiteY9" fmla="*/ 301275 h 1027862"/>
              <a:gd name="connsiteX10" fmla="*/ 503069 w 1817519"/>
              <a:gd name="connsiteY10" fmla="*/ 577500 h 1027862"/>
              <a:gd name="connsiteX11" fmla="*/ 731669 w 1817519"/>
              <a:gd name="connsiteY11" fmla="*/ 777525 h 1027862"/>
              <a:gd name="connsiteX12" fmla="*/ 1103144 w 1817519"/>
              <a:gd name="connsiteY12" fmla="*/ 672750 h 1027862"/>
              <a:gd name="connsiteX13" fmla="*/ 1388894 w 1817519"/>
              <a:gd name="connsiteY13" fmla="*/ 463200 h 1027862"/>
              <a:gd name="connsiteX14" fmla="*/ 1636544 w 1817519"/>
              <a:gd name="connsiteY14" fmla="*/ 272700 h 1027862"/>
              <a:gd name="connsiteX15" fmla="*/ 1817519 w 1817519"/>
              <a:gd name="connsiteY15" fmla="*/ 320325 h 1027862"/>
              <a:gd name="connsiteX0" fmla="*/ 1750844 w 1817519"/>
              <a:gd name="connsiteY0" fmla="*/ 444150 h 1027862"/>
              <a:gd name="connsiteX1" fmla="*/ 1465094 w 1817519"/>
              <a:gd name="connsiteY1" fmla="*/ 777525 h 1027862"/>
              <a:gd name="connsiteX2" fmla="*/ 1150769 w 1817519"/>
              <a:gd name="connsiteY2" fmla="*/ 968025 h 1027862"/>
              <a:gd name="connsiteX3" fmla="*/ 569744 w 1817519"/>
              <a:gd name="connsiteY3" fmla="*/ 1015650 h 1027862"/>
              <a:gd name="connsiteX4" fmla="*/ 293519 w 1817519"/>
              <a:gd name="connsiteY4" fmla="*/ 768000 h 1027862"/>
              <a:gd name="connsiteX5" fmla="*/ 131594 w 1817519"/>
              <a:gd name="connsiteY5" fmla="*/ 510825 h 1027862"/>
              <a:gd name="connsiteX6" fmla="*/ 7769 w 1817519"/>
              <a:gd name="connsiteY6" fmla="*/ 234600 h 1027862"/>
              <a:gd name="connsiteX7" fmla="*/ 36344 w 1817519"/>
              <a:gd name="connsiteY7" fmla="*/ 25050 h 1027862"/>
              <a:gd name="connsiteX8" fmla="*/ 226844 w 1817519"/>
              <a:gd name="connsiteY8" fmla="*/ 34575 h 1027862"/>
              <a:gd name="connsiteX9" fmla="*/ 350669 w 1817519"/>
              <a:gd name="connsiteY9" fmla="*/ 301275 h 1027862"/>
              <a:gd name="connsiteX10" fmla="*/ 503069 w 1817519"/>
              <a:gd name="connsiteY10" fmla="*/ 577500 h 1027862"/>
              <a:gd name="connsiteX11" fmla="*/ 731669 w 1817519"/>
              <a:gd name="connsiteY11" fmla="*/ 777525 h 1027862"/>
              <a:gd name="connsiteX12" fmla="*/ 1093619 w 1817519"/>
              <a:gd name="connsiteY12" fmla="*/ 634650 h 1027862"/>
              <a:gd name="connsiteX13" fmla="*/ 1388894 w 1817519"/>
              <a:gd name="connsiteY13" fmla="*/ 463200 h 1027862"/>
              <a:gd name="connsiteX14" fmla="*/ 1636544 w 1817519"/>
              <a:gd name="connsiteY14" fmla="*/ 272700 h 1027862"/>
              <a:gd name="connsiteX15" fmla="*/ 1817519 w 1817519"/>
              <a:gd name="connsiteY15" fmla="*/ 320325 h 1027862"/>
              <a:gd name="connsiteX0" fmla="*/ 1750844 w 1817519"/>
              <a:gd name="connsiteY0" fmla="*/ 444150 h 1021493"/>
              <a:gd name="connsiteX1" fmla="*/ 1465094 w 1817519"/>
              <a:gd name="connsiteY1" fmla="*/ 777525 h 1021493"/>
              <a:gd name="connsiteX2" fmla="*/ 1122194 w 1817519"/>
              <a:gd name="connsiteY2" fmla="*/ 929925 h 1021493"/>
              <a:gd name="connsiteX3" fmla="*/ 569744 w 1817519"/>
              <a:gd name="connsiteY3" fmla="*/ 1015650 h 1021493"/>
              <a:gd name="connsiteX4" fmla="*/ 293519 w 1817519"/>
              <a:gd name="connsiteY4" fmla="*/ 768000 h 1021493"/>
              <a:gd name="connsiteX5" fmla="*/ 131594 w 1817519"/>
              <a:gd name="connsiteY5" fmla="*/ 510825 h 1021493"/>
              <a:gd name="connsiteX6" fmla="*/ 7769 w 1817519"/>
              <a:gd name="connsiteY6" fmla="*/ 234600 h 1021493"/>
              <a:gd name="connsiteX7" fmla="*/ 36344 w 1817519"/>
              <a:gd name="connsiteY7" fmla="*/ 25050 h 1021493"/>
              <a:gd name="connsiteX8" fmla="*/ 226844 w 1817519"/>
              <a:gd name="connsiteY8" fmla="*/ 34575 h 1021493"/>
              <a:gd name="connsiteX9" fmla="*/ 350669 w 1817519"/>
              <a:gd name="connsiteY9" fmla="*/ 301275 h 1021493"/>
              <a:gd name="connsiteX10" fmla="*/ 503069 w 1817519"/>
              <a:gd name="connsiteY10" fmla="*/ 577500 h 1021493"/>
              <a:gd name="connsiteX11" fmla="*/ 731669 w 1817519"/>
              <a:gd name="connsiteY11" fmla="*/ 777525 h 1021493"/>
              <a:gd name="connsiteX12" fmla="*/ 1093619 w 1817519"/>
              <a:gd name="connsiteY12" fmla="*/ 634650 h 1021493"/>
              <a:gd name="connsiteX13" fmla="*/ 1388894 w 1817519"/>
              <a:gd name="connsiteY13" fmla="*/ 463200 h 1021493"/>
              <a:gd name="connsiteX14" fmla="*/ 1636544 w 1817519"/>
              <a:gd name="connsiteY14" fmla="*/ 272700 h 1021493"/>
              <a:gd name="connsiteX15" fmla="*/ 1817519 w 1817519"/>
              <a:gd name="connsiteY15" fmla="*/ 320325 h 1021493"/>
              <a:gd name="connsiteX0" fmla="*/ 1750844 w 1817519"/>
              <a:gd name="connsiteY0" fmla="*/ 444150 h 1022089"/>
              <a:gd name="connsiteX1" fmla="*/ 1417469 w 1817519"/>
              <a:gd name="connsiteY1" fmla="*/ 720375 h 1022089"/>
              <a:gd name="connsiteX2" fmla="*/ 1122194 w 1817519"/>
              <a:gd name="connsiteY2" fmla="*/ 929925 h 1022089"/>
              <a:gd name="connsiteX3" fmla="*/ 569744 w 1817519"/>
              <a:gd name="connsiteY3" fmla="*/ 1015650 h 1022089"/>
              <a:gd name="connsiteX4" fmla="*/ 293519 w 1817519"/>
              <a:gd name="connsiteY4" fmla="*/ 768000 h 1022089"/>
              <a:gd name="connsiteX5" fmla="*/ 131594 w 1817519"/>
              <a:gd name="connsiteY5" fmla="*/ 510825 h 1022089"/>
              <a:gd name="connsiteX6" fmla="*/ 7769 w 1817519"/>
              <a:gd name="connsiteY6" fmla="*/ 234600 h 1022089"/>
              <a:gd name="connsiteX7" fmla="*/ 36344 w 1817519"/>
              <a:gd name="connsiteY7" fmla="*/ 25050 h 1022089"/>
              <a:gd name="connsiteX8" fmla="*/ 226844 w 1817519"/>
              <a:gd name="connsiteY8" fmla="*/ 34575 h 1022089"/>
              <a:gd name="connsiteX9" fmla="*/ 350669 w 1817519"/>
              <a:gd name="connsiteY9" fmla="*/ 301275 h 1022089"/>
              <a:gd name="connsiteX10" fmla="*/ 503069 w 1817519"/>
              <a:gd name="connsiteY10" fmla="*/ 577500 h 1022089"/>
              <a:gd name="connsiteX11" fmla="*/ 731669 w 1817519"/>
              <a:gd name="connsiteY11" fmla="*/ 777525 h 1022089"/>
              <a:gd name="connsiteX12" fmla="*/ 1093619 w 1817519"/>
              <a:gd name="connsiteY12" fmla="*/ 634650 h 1022089"/>
              <a:gd name="connsiteX13" fmla="*/ 1388894 w 1817519"/>
              <a:gd name="connsiteY13" fmla="*/ 463200 h 1022089"/>
              <a:gd name="connsiteX14" fmla="*/ 1636544 w 1817519"/>
              <a:gd name="connsiteY14" fmla="*/ 272700 h 1022089"/>
              <a:gd name="connsiteX15" fmla="*/ 1817519 w 1817519"/>
              <a:gd name="connsiteY15" fmla="*/ 320325 h 1022089"/>
              <a:gd name="connsiteX0" fmla="*/ 1750844 w 1817519"/>
              <a:gd name="connsiteY0" fmla="*/ 444150 h 995870"/>
              <a:gd name="connsiteX1" fmla="*/ 1417469 w 1817519"/>
              <a:gd name="connsiteY1" fmla="*/ 720375 h 995870"/>
              <a:gd name="connsiteX2" fmla="*/ 1122194 w 1817519"/>
              <a:gd name="connsiteY2" fmla="*/ 929925 h 995870"/>
              <a:gd name="connsiteX3" fmla="*/ 636419 w 1817519"/>
              <a:gd name="connsiteY3" fmla="*/ 987075 h 995870"/>
              <a:gd name="connsiteX4" fmla="*/ 293519 w 1817519"/>
              <a:gd name="connsiteY4" fmla="*/ 768000 h 995870"/>
              <a:gd name="connsiteX5" fmla="*/ 131594 w 1817519"/>
              <a:gd name="connsiteY5" fmla="*/ 510825 h 995870"/>
              <a:gd name="connsiteX6" fmla="*/ 7769 w 1817519"/>
              <a:gd name="connsiteY6" fmla="*/ 234600 h 995870"/>
              <a:gd name="connsiteX7" fmla="*/ 36344 w 1817519"/>
              <a:gd name="connsiteY7" fmla="*/ 25050 h 995870"/>
              <a:gd name="connsiteX8" fmla="*/ 226844 w 1817519"/>
              <a:gd name="connsiteY8" fmla="*/ 34575 h 995870"/>
              <a:gd name="connsiteX9" fmla="*/ 350669 w 1817519"/>
              <a:gd name="connsiteY9" fmla="*/ 301275 h 995870"/>
              <a:gd name="connsiteX10" fmla="*/ 503069 w 1817519"/>
              <a:gd name="connsiteY10" fmla="*/ 577500 h 995870"/>
              <a:gd name="connsiteX11" fmla="*/ 731669 w 1817519"/>
              <a:gd name="connsiteY11" fmla="*/ 777525 h 995870"/>
              <a:gd name="connsiteX12" fmla="*/ 1093619 w 1817519"/>
              <a:gd name="connsiteY12" fmla="*/ 634650 h 995870"/>
              <a:gd name="connsiteX13" fmla="*/ 1388894 w 1817519"/>
              <a:gd name="connsiteY13" fmla="*/ 463200 h 995870"/>
              <a:gd name="connsiteX14" fmla="*/ 1636544 w 1817519"/>
              <a:gd name="connsiteY14" fmla="*/ 272700 h 995870"/>
              <a:gd name="connsiteX15" fmla="*/ 1817519 w 1817519"/>
              <a:gd name="connsiteY15" fmla="*/ 320325 h 995870"/>
              <a:gd name="connsiteX0" fmla="*/ 1750844 w 1817519"/>
              <a:gd name="connsiteY0" fmla="*/ 444150 h 995506"/>
              <a:gd name="connsiteX1" fmla="*/ 1455569 w 1817519"/>
              <a:gd name="connsiteY1" fmla="*/ 739425 h 995506"/>
              <a:gd name="connsiteX2" fmla="*/ 1122194 w 1817519"/>
              <a:gd name="connsiteY2" fmla="*/ 929925 h 995506"/>
              <a:gd name="connsiteX3" fmla="*/ 636419 w 1817519"/>
              <a:gd name="connsiteY3" fmla="*/ 987075 h 995506"/>
              <a:gd name="connsiteX4" fmla="*/ 293519 w 1817519"/>
              <a:gd name="connsiteY4" fmla="*/ 768000 h 995506"/>
              <a:gd name="connsiteX5" fmla="*/ 131594 w 1817519"/>
              <a:gd name="connsiteY5" fmla="*/ 510825 h 995506"/>
              <a:gd name="connsiteX6" fmla="*/ 7769 w 1817519"/>
              <a:gd name="connsiteY6" fmla="*/ 234600 h 995506"/>
              <a:gd name="connsiteX7" fmla="*/ 36344 w 1817519"/>
              <a:gd name="connsiteY7" fmla="*/ 25050 h 995506"/>
              <a:gd name="connsiteX8" fmla="*/ 226844 w 1817519"/>
              <a:gd name="connsiteY8" fmla="*/ 34575 h 995506"/>
              <a:gd name="connsiteX9" fmla="*/ 350669 w 1817519"/>
              <a:gd name="connsiteY9" fmla="*/ 301275 h 995506"/>
              <a:gd name="connsiteX10" fmla="*/ 503069 w 1817519"/>
              <a:gd name="connsiteY10" fmla="*/ 577500 h 995506"/>
              <a:gd name="connsiteX11" fmla="*/ 731669 w 1817519"/>
              <a:gd name="connsiteY11" fmla="*/ 777525 h 995506"/>
              <a:gd name="connsiteX12" fmla="*/ 1093619 w 1817519"/>
              <a:gd name="connsiteY12" fmla="*/ 634650 h 995506"/>
              <a:gd name="connsiteX13" fmla="*/ 1388894 w 1817519"/>
              <a:gd name="connsiteY13" fmla="*/ 463200 h 995506"/>
              <a:gd name="connsiteX14" fmla="*/ 1636544 w 1817519"/>
              <a:gd name="connsiteY14" fmla="*/ 272700 h 995506"/>
              <a:gd name="connsiteX15" fmla="*/ 1817519 w 1817519"/>
              <a:gd name="connsiteY15" fmla="*/ 320325 h 995506"/>
              <a:gd name="connsiteX0" fmla="*/ 1750844 w 1817519"/>
              <a:gd name="connsiteY0" fmla="*/ 444150 h 995506"/>
              <a:gd name="connsiteX1" fmla="*/ 1455569 w 1817519"/>
              <a:gd name="connsiteY1" fmla="*/ 739425 h 995506"/>
              <a:gd name="connsiteX2" fmla="*/ 1122194 w 1817519"/>
              <a:gd name="connsiteY2" fmla="*/ 929925 h 995506"/>
              <a:gd name="connsiteX3" fmla="*/ 636419 w 1817519"/>
              <a:gd name="connsiteY3" fmla="*/ 987075 h 995506"/>
              <a:gd name="connsiteX4" fmla="*/ 293519 w 1817519"/>
              <a:gd name="connsiteY4" fmla="*/ 768000 h 995506"/>
              <a:gd name="connsiteX5" fmla="*/ 131594 w 1817519"/>
              <a:gd name="connsiteY5" fmla="*/ 510825 h 995506"/>
              <a:gd name="connsiteX6" fmla="*/ 7769 w 1817519"/>
              <a:gd name="connsiteY6" fmla="*/ 234600 h 995506"/>
              <a:gd name="connsiteX7" fmla="*/ 36344 w 1817519"/>
              <a:gd name="connsiteY7" fmla="*/ 25050 h 995506"/>
              <a:gd name="connsiteX8" fmla="*/ 226844 w 1817519"/>
              <a:gd name="connsiteY8" fmla="*/ 34575 h 995506"/>
              <a:gd name="connsiteX9" fmla="*/ 350669 w 1817519"/>
              <a:gd name="connsiteY9" fmla="*/ 301275 h 995506"/>
              <a:gd name="connsiteX10" fmla="*/ 503069 w 1817519"/>
              <a:gd name="connsiteY10" fmla="*/ 577500 h 995506"/>
              <a:gd name="connsiteX11" fmla="*/ 731669 w 1817519"/>
              <a:gd name="connsiteY11" fmla="*/ 777525 h 995506"/>
              <a:gd name="connsiteX12" fmla="*/ 1093619 w 1817519"/>
              <a:gd name="connsiteY12" fmla="*/ 634650 h 995506"/>
              <a:gd name="connsiteX13" fmla="*/ 1331744 w 1817519"/>
              <a:gd name="connsiteY13" fmla="*/ 491775 h 995506"/>
              <a:gd name="connsiteX14" fmla="*/ 1636544 w 1817519"/>
              <a:gd name="connsiteY14" fmla="*/ 272700 h 995506"/>
              <a:gd name="connsiteX15" fmla="*/ 1817519 w 1817519"/>
              <a:gd name="connsiteY15" fmla="*/ 320325 h 995506"/>
              <a:gd name="connsiteX0" fmla="*/ 1750844 w 1817519"/>
              <a:gd name="connsiteY0" fmla="*/ 444150 h 995506"/>
              <a:gd name="connsiteX1" fmla="*/ 1455569 w 1817519"/>
              <a:gd name="connsiteY1" fmla="*/ 739425 h 995506"/>
              <a:gd name="connsiteX2" fmla="*/ 1122194 w 1817519"/>
              <a:gd name="connsiteY2" fmla="*/ 929925 h 995506"/>
              <a:gd name="connsiteX3" fmla="*/ 636419 w 1817519"/>
              <a:gd name="connsiteY3" fmla="*/ 987075 h 995506"/>
              <a:gd name="connsiteX4" fmla="*/ 293519 w 1817519"/>
              <a:gd name="connsiteY4" fmla="*/ 768000 h 995506"/>
              <a:gd name="connsiteX5" fmla="*/ 131594 w 1817519"/>
              <a:gd name="connsiteY5" fmla="*/ 510825 h 995506"/>
              <a:gd name="connsiteX6" fmla="*/ 7769 w 1817519"/>
              <a:gd name="connsiteY6" fmla="*/ 234600 h 995506"/>
              <a:gd name="connsiteX7" fmla="*/ 36344 w 1817519"/>
              <a:gd name="connsiteY7" fmla="*/ 25050 h 995506"/>
              <a:gd name="connsiteX8" fmla="*/ 226844 w 1817519"/>
              <a:gd name="connsiteY8" fmla="*/ 34575 h 995506"/>
              <a:gd name="connsiteX9" fmla="*/ 350669 w 1817519"/>
              <a:gd name="connsiteY9" fmla="*/ 301275 h 995506"/>
              <a:gd name="connsiteX10" fmla="*/ 503069 w 1817519"/>
              <a:gd name="connsiteY10" fmla="*/ 577500 h 995506"/>
              <a:gd name="connsiteX11" fmla="*/ 760244 w 1817519"/>
              <a:gd name="connsiteY11" fmla="*/ 710850 h 995506"/>
              <a:gd name="connsiteX12" fmla="*/ 1093619 w 1817519"/>
              <a:gd name="connsiteY12" fmla="*/ 634650 h 995506"/>
              <a:gd name="connsiteX13" fmla="*/ 1331744 w 1817519"/>
              <a:gd name="connsiteY13" fmla="*/ 491775 h 995506"/>
              <a:gd name="connsiteX14" fmla="*/ 1636544 w 1817519"/>
              <a:gd name="connsiteY14" fmla="*/ 272700 h 995506"/>
              <a:gd name="connsiteX15" fmla="*/ 1817519 w 1817519"/>
              <a:gd name="connsiteY15" fmla="*/ 320325 h 995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17519" h="995506">
                <a:moveTo>
                  <a:pt x="1750844" y="444150"/>
                </a:moveTo>
                <a:cubicBezTo>
                  <a:pt x="1657975" y="567181"/>
                  <a:pt x="1560344" y="658463"/>
                  <a:pt x="1455569" y="739425"/>
                </a:cubicBezTo>
                <a:cubicBezTo>
                  <a:pt x="1350794" y="820387"/>
                  <a:pt x="1258719" y="888650"/>
                  <a:pt x="1122194" y="929925"/>
                </a:cubicBezTo>
                <a:cubicBezTo>
                  <a:pt x="985669" y="971200"/>
                  <a:pt x="774532" y="1014063"/>
                  <a:pt x="636419" y="987075"/>
                </a:cubicBezTo>
                <a:cubicBezTo>
                  <a:pt x="498307" y="960088"/>
                  <a:pt x="377657" y="847375"/>
                  <a:pt x="293519" y="768000"/>
                </a:cubicBezTo>
                <a:cubicBezTo>
                  <a:pt x="209382" y="688625"/>
                  <a:pt x="179219" y="599725"/>
                  <a:pt x="131594" y="510825"/>
                </a:cubicBezTo>
                <a:cubicBezTo>
                  <a:pt x="83969" y="421925"/>
                  <a:pt x="23644" y="315562"/>
                  <a:pt x="7769" y="234600"/>
                </a:cubicBezTo>
                <a:cubicBezTo>
                  <a:pt x="-8106" y="153637"/>
                  <a:pt x="-169" y="58387"/>
                  <a:pt x="36344" y="25050"/>
                </a:cubicBezTo>
                <a:cubicBezTo>
                  <a:pt x="72856" y="-8288"/>
                  <a:pt x="174457" y="-11462"/>
                  <a:pt x="226844" y="34575"/>
                </a:cubicBezTo>
                <a:cubicBezTo>
                  <a:pt x="279231" y="80612"/>
                  <a:pt x="304631" y="210787"/>
                  <a:pt x="350669" y="301275"/>
                </a:cubicBezTo>
                <a:cubicBezTo>
                  <a:pt x="396706" y="391762"/>
                  <a:pt x="434807" y="509238"/>
                  <a:pt x="503069" y="577500"/>
                </a:cubicBezTo>
                <a:cubicBezTo>
                  <a:pt x="571331" y="645762"/>
                  <a:pt x="661819" y="701325"/>
                  <a:pt x="760244" y="710850"/>
                </a:cubicBezTo>
                <a:cubicBezTo>
                  <a:pt x="858669" y="720375"/>
                  <a:pt x="998369" y="671162"/>
                  <a:pt x="1093619" y="634650"/>
                </a:cubicBezTo>
                <a:cubicBezTo>
                  <a:pt x="1188869" y="598138"/>
                  <a:pt x="1241256" y="552100"/>
                  <a:pt x="1331744" y="491775"/>
                </a:cubicBezTo>
                <a:cubicBezTo>
                  <a:pt x="1422232" y="431450"/>
                  <a:pt x="1555582" y="301275"/>
                  <a:pt x="1636544" y="272700"/>
                </a:cubicBezTo>
                <a:cubicBezTo>
                  <a:pt x="1717507" y="244125"/>
                  <a:pt x="1762750" y="284606"/>
                  <a:pt x="1817519" y="320325"/>
                </a:cubicBezTo>
              </a:path>
            </a:pathLst>
          </a:custGeom>
          <a:solidFill>
            <a:srgbClr val="FF0000">
              <a:alpha val="4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4933587" y="3378783"/>
            <a:ext cx="2342755" cy="369332"/>
          </a:xfrm>
          <a:prstGeom prst="rect">
            <a:avLst/>
          </a:prstGeom>
          <a:noFill/>
        </p:spPr>
        <p:txBody>
          <a:bodyPr wrap="square" rtlCol="0">
            <a:spAutoFit/>
          </a:bodyPr>
          <a:lstStyle/>
          <a:p>
            <a:r>
              <a:rPr lang="en-US" b="1" dirty="0">
                <a:solidFill>
                  <a:srgbClr val="C00000"/>
                </a:solidFill>
              </a:rPr>
              <a:t>Chemical reactions</a:t>
            </a:r>
          </a:p>
        </p:txBody>
      </p:sp>
      <p:sp>
        <p:nvSpPr>
          <p:cNvPr id="36" name="TextBox 35"/>
          <p:cNvSpPr txBox="1"/>
          <p:nvPr/>
        </p:nvSpPr>
        <p:spPr>
          <a:xfrm>
            <a:off x="530098" y="2622504"/>
            <a:ext cx="1209069" cy="307777"/>
          </a:xfrm>
          <a:prstGeom prst="rect">
            <a:avLst/>
          </a:prstGeom>
          <a:noFill/>
        </p:spPr>
        <p:txBody>
          <a:bodyPr wrap="square" rtlCol="0">
            <a:spAutoFit/>
          </a:bodyPr>
          <a:lstStyle/>
          <a:p>
            <a:r>
              <a:rPr lang="en-US" sz="1400" dirty="0">
                <a:solidFill>
                  <a:schemeClr val="bg1"/>
                </a:solidFill>
              </a:rPr>
              <a:t>Modeled</a:t>
            </a:r>
          </a:p>
        </p:txBody>
      </p:sp>
      <p:sp>
        <p:nvSpPr>
          <p:cNvPr id="22" name="TextBox 21"/>
          <p:cNvSpPr txBox="1"/>
          <p:nvPr/>
        </p:nvSpPr>
        <p:spPr>
          <a:xfrm>
            <a:off x="583461" y="555631"/>
            <a:ext cx="9370423" cy="553998"/>
          </a:xfrm>
          <a:prstGeom prst="rect">
            <a:avLst/>
          </a:prstGeom>
          <a:noFill/>
        </p:spPr>
        <p:txBody>
          <a:bodyPr wrap="square" rtlCol="0">
            <a:spAutoFit/>
          </a:bodyPr>
          <a:lstStyle/>
          <a:p>
            <a:r>
              <a:rPr lang="en-US" sz="3000" spc="250" dirty="0">
                <a:solidFill>
                  <a:srgbClr val="467E93"/>
                </a:solidFill>
                <a:latin typeface="Century Schoolbook" panose="02040604050505020304" pitchFamily="18" charset="0"/>
                <a:ea typeface="Kozuka Mincho Pr6N H" panose="02020900000000000000" pitchFamily="18" charset="-128"/>
              </a:rPr>
              <a:t>Coastal groundwater systems</a:t>
            </a:r>
          </a:p>
        </p:txBody>
      </p:sp>
      <p:pic>
        <p:nvPicPr>
          <p:cNvPr id="21" name="Picture 20"/>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160127" y="1576692"/>
            <a:ext cx="2520687" cy="1644595"/>
          </a:xfrm>
          <a:prstGeom prst="rect">
            <a:avLst/>
          </a:prstGeom>
        </p:spPr>
      </p:pic>
      <p:pic>
        <p:nvPicPr>
          <p:cNvPr id="23" name="Picture 22"/>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184171" y="3288944"/>
            <a:ext cx="2506748" cy="1859845"/>
          </a:xfrm>
          <a:prstGeom prst="rect">
            <a:avLst/>
          </a:prstGeom>
        </p:spPr>
      </p:pic>
      <p:pic>
        <p:nvPicPr>
          <p:cNvPr id="2" name="Picture 1"/>
          <p:cNvPicPr>
            <a:picLocks noChangeAspect="1"/>
          </p:cNvPicPr>
          <p:nvPr/>
        </p:nvPicPr>
        <p:blipFill>
          <a:blip r:embed="rId6"/>
          <a:stretch>
            <a:fillRect/>
          </a:stretch>
        </p:blipFill>
        <p:spPr>
          <a:xfrm>
            <a:off x="9197273" y="5247433"/>
            <a:ext cx="2527103" cy="1326207"/>
          </a:xfrm>
          <a:prstGeom prst="rect">
            <a:avLst/>
          </a:prstGeom>
        </p:spPr>
      </p:pic>
      <p:sp>
        <p:nvSpPr>
          <p:cNvPr id="3" name="TextBox 2"/>
          <p:cNvSpPr txBox="1"/>
          <p:nvPr/>
        </p:nvSpPr>
        <p:spPr>
          <a:xfrm>
            <a:off x="400050" y="5748844"/>
            <a:ext cx="8503343" cy="769441"/>
          </a:xfrm>
          <a:prstGeom prst="rect">
            <a:avLst/>
          </a:prstGeom>
          <a:noFill/>
        </p:spPr>
        <p:txBody>
          <a:bodyPr wrap="square" rtlCol="0">
            <a:spAutoFit/>
          </a:bodyPr>
          <a:lstStyle/>
          <a:p>
            <a:r>
              <a:rPr lang="en-US" sz="2200" dirty="0"/>
              <a:t>Objective: Understand aquifer responses to increases in tidal flooding frequency</a:t>
            </a:r>
          </a:p>
        </p:txBody>
      </p:sp>
    </p:spTree>
    <p:extLst>
      <p:ext uri="{BB962C8B-B14F-4D97-AF65-F5344CB8AC3E}">
        <p14:creationId xmlns:p14="http://schemas.microsoft.com/office/powerpoint/2010/main" val="1192612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661840" y="1141596"/>
            <a:ext cx="10807349" cy="0"/>
          </a:xfrm>
          <a:prstGeom prst="line">
            <a:avLst/>
          </a:prstGeom>
          <a:ln w="50800" cmpd="dbl">
            <a:solidFill>
              <a:srgbClr val="467E93"/>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583461" y="555631"/>
            <a:ext cx="9370423" cy="553998"/>
          </a:xfrm>
          <a:prstGeom prst="rect">
            <a:avLst/>
          </a:prstGeom>
          <a:noFill/>
        </p:spPr>
        <p:txBody>
          <a:bodyPr wrap="square" rtlCol="0">
            <a:spAutoFit/>
          </a:bodyPr>
          <a:lstStyle/>
          <a:p>
            <a:r>
              <a:rPr lang="en-US" sz="3000" spc="250" dirty="0">
                <a:solidFill>
                  <a:srgbClr val="467E93"/>
                </a:solidFill>
                <a:latin typeface="Century Schoolbook" panose="02040604050505020304" pitchFamily="18" charset="0"/>
                <a:ea typeface="Kozuka Mincho Pr6N H" panose="02020900000000000000" pitchFamily="18" charset="-128"/>
              </a:rPr>
              <a:t>Driving research question</a:t>
            </a:r>
          </a:p>
        </p:txBody>
      </p:sp>
      <p:sp>
        <p:nvSpPr>
          <p:cNvPr id="10" name="TextBox 9"/>
          <p:cNvSpPr txBox="1"/>
          <p:nvPr/>
        </p:nvSpPr>
        <p:spPr>
          <a:xfrm>
            <a:off x="156753" y="153566"/>
            <a:ext cx="3030583" cy="307777"/>
          </a:xfrm>
          <a:prstGeom prst="rect">
            <a:avLst/>
          </a:prstGeom>
          <a:noFill/>
        </p:spPr>
        <p:txBody>
          <a:bodyPr wrap="square" rtlCol="0">
            <a:spAutoFit/>
          </a:bodyPr>
          <a:lstStyle/>
          <a:p>
            <a:endParaRPr lang="en-US" sz="1400" dirty="0">
              <a:latin typeface="Century Schoolbook" panose="02040604050505020304" pitchFamily="18" charset="0"/>
            </a:endParaRPr>
          </a:p>
        </p:txBody>
      </p:sp>
      <p:sp>
        <p:nvSpPr>
          <p:cNvPr id="5" name="TextBox 4"/>
          <p:cNvSpPr txBox="1"/>
          <p:nvPr/>
        </p:nvSpPr>
        <p:spPr>
          <a:xfrm>
            <a:off x="1672044" y="2568326"/>
            <a:ext cx="9129787" cy="1292662"/>
          </a:xfrm>
          <a:prstGeom prst="rect">
            <a:avLst/>
          </a:prstGeom>
          <a:noFill/>
        </p:spPr>
        <p:txBody>
          <a:bodyPr wrap="square" rtlCol="0">
            <a:spAutoFit/>
          </a:bodyPr>
          <a:lstStyle/>
          <a:p>
            <a:pPr algn="ctr"/>
            <a:r>
              <a:rPr lang="en-US" sz="2600" dirty="0"/>
              <a:t>How will salinity in coastal aquifers respond to increases in tidal flooding due to rising sea level? How sensitive are intertidal salinities to sea level rise projections?</a:t>
            </a:r>
          </a:p>
        </p:txBody>
      </p:sp>
    </p:spTree>
    <p:extLst>
      <p:ext uri="{BB962C8B-B14F-4D97-AF65-F5344CB8AC3E}">
        <p14:creationId xmlns:p14="http://schemas.microsoft.com/office/powerpoint/2010/main" val="19874866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80718" y="2262822"/>
            <a:ext cx="10688471" cy="3821228"/>
          </a:xfrm>
          <a:prstGeom prst="rect">
            <a:avLst/>
          </a:prstGeom>
        </p:spPr>
      </p:pic>
      <p:cxnSp>
        <p:nvCxnSpPr>
          <p:cNvPr id="6" name="Straight Connector 5"/>
          <p:cNvCxnSpPr/>
          <p:nvPr/>
        </p:nvCxnSpPr>
        <p:spPr>
          <a:xfrm>
            <a:off x="661840" y="1141596"/>
            <a:ext cx="10807349" cy="0"/>
          </a:xfrm>
          <a:prstGeom prst="line">
            <a:avLst/>
          </a:prstGeom>
          <a:ln w="50800" cmpd="dbl">
            <a:solidFill>
              <a:srgbClr val="467E93"/>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7839137" y="5423032"/>
            <a:ext cx="3041523" cy="338554"/>
          </a:xfrm>
          <a:prstGeom prst="rect">
            <a:avLst/>
          </a:prstGeom>
          <a:noFill/>
        </p:spPr>
        <p:txBody>
          <a:bodyPr wrap="square" rtlCol="0">
            <a:spAutoFit/>
          </a:bodyPr>
          <a:lstStyle/>
          <a:p>
            <a:r>
              <a:rPr lang="en-US" sz="1600" dirty="0"/>
              <a:t>Hydraulic conductivity = 10 m/d</a:t>
            </a:r>
          </a:p>
        </p:txBody>
      </p:sp>
      <p:sp>
        <p:nvSpPr>
          <p:cNvPr id="10" name="TextBox 9"/>
          <p:cNvSpPr txBox="1"/>
          <p:nvPr/>
        </p:nvSpPr>
        <p:spPr>
          <a:xfrm>
            <a:off x="156753" y="153566"/>
            <a:ext cx="4364447" cy="338554"/>
          </a:xfrm>
          <a:prstGeom prst="rect">
            <a:avLst/>
          </a:prstGeom>
          <a:noFill/>
        </p:spPr>
        <p:txBody>
          <a:bodyPr wrap="square" rtlCol="0">
            <a:spAutoFit/>
          </a:bodyPr>
          <a:lstStyle/>
          <a:p>
            <a:r>
              <a:rPr lang="en-US" sz="1600" dirty="0">
                <a:latin typeface="Century Schoolbook" panose="02040604050505020304" pitchFamily="18" charset="0"/>
              </a:rPr>
              <a:t>Model Domain and Boundary Conditions</a:t>
            </a:r>
          </a:p>
        </p:txBody>
      </p:sp>
      <p:sp>
        <p:nvSpPr>
          <p:cNvPr id="12" name="TextBox 11"/>
          <p:cNvSpPr txBox="1"/>
          <p:nvPr/>
        </p:nvSpPr>
        <p:spPr>
          <a:xfrm>
            <a:off x="583461" y="555631"/>
            <a:ext cx="10133845" cy="553998"/>
          </a:xfrm>
          <a:prstGeom prst="rect">
            <a:avLst/>
          </a:prstGeom>
          <a:noFill/>
        </p:spPr>
        <p:txBody>
          <a:bodyPr wrap="square" rtlCol="0">
            <a:spAutoFit/>
          </a:bodyPr>
          <a:lstStyle/>
          <a:p>
            <a:r>
              <a:rPr lang="en-US" sz="3000" spc="250" dirty="0">
                <a:solidFill>
                  <a:srgbClr val="467E93"/>
                </a:solidFill>
                <a:latin typeface="Century Schoolbook" panose="02040604050505020304" pitchFamily="18" charset="0"/>
                <a:ea typeface="Kozuka Mincho Pr6N H" panose="02020900000000000000" pitchFamily="18" charset="-128"/>
              </a:rPr>
              <a:t>Groundwater flow and transport model</a:t>
            </a:r>
          </a:p>
        </p:txBody>
      </p:sp>
      <p:sp>
        <p:nvSpPr>
          <p:cNvPr id="2" name="TextBox 1"/>
          <p:cNvSpPr txBox="1"/>
          <p:nvPr/>
        </p:nvSpPr>
        <p:spPr>
          <a:xfrm>
            <a:off x="1130650" y="1571026"/>
            <a:ext cx="10338539" cy="369332"/>
          </a:xfrm>
          <a:prstGeom prst="rect">
            <a:avLst/>
          </a:prstGeom>
          <a:noFill/>
        </p:spPr>
        <p:txBody>
          <a:bodyPr wrap="square" rtlCol="0">
            <a:spAutoFit/>
          </a:bodyPr>
          <a:lstStyle/>
          <a:p>
            <a:r>
              <a:rPr lang="en-US" dirty="0"/>
              <a:t>USGS SUTRA code for variably-saturated variable-density groundwater flow and salt transport</a:t>
            </a:r>
          </a:p>
        </p:txBody>
      </p:sp>
      <p:pic>
        <p:nvPicPr>
          <p:cNvPr id="8" name="Picture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833316" y="45044"/>
            <a:ext cx="2305783" cy="1397994"/>
          </a:xfrm>
          <a:prstGeom prst="rect">
            <a:avLst/>
          </a:prstGeom>
        </p:spPr>
      </p:pic>
    </p:spTree>
    <p:extLst>
      <p:ext uri="{BB962C8B-B14F-4D97-AF65-F5344CB8AC3E}">
        <p14:creationId xmlns:p14="http://schemas.microsoft.com/office/powerpoint/2010/main" val="2559489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661840" y="1141596"/>
            <a:ext cx="10807349" cy="0"/>
          </a:xfrm>
          <a:prstGeom prst="line">
            <a:avLst/>
          </a:prstGeom>
          <a:ln w="50800" cmpd="dbl">
            <a:solidFill>
              <a:srgbClr val="467E93"/>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156753" y="153566"/>
            <a:ext cx="3030583" cy="307777"/>
          </a:xfrm>
          <a:prstGeom prst="rect">
            <a:avLst/>
          </a:prstGeom>
          <a:noFill/>
        </p:spPr>
        <p:txBody>
          <a:bodyPr wrap="square" rtlCol="0">
            <a:spAutoFit/>
          </a:bodyPr>
          <a:lstStyle/>
          <a:p>
            <a:endParaRPr lang="en-US" sz="1400" dirty="0">
              <a:latin typeface="Century Schoolbook" panose="02040604050505020304" pitchFamily="18" charset="0"/>
            </a:endParaRPr>
          </a:p>
        </p:txBody>
      </p:sp>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52015" y="1933646"/>
            <a:ext cx="5777385" cy="4381428"/>
          </a:xfrm>
          <a:prstGeom prst="rect">
            <a:avLst/>
          </a:prstGeom>
        </p:spPr>
      </p:pic>
      <p:pic>
        <p:nvPicPr>
          <p:cNvPr id="3" name="Picture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139625" y="1933646"/>
            <a:ext cx="4129539" cy="3461525"/>
          </a:xfrm>
          <a:prstGeom prst="rect">
            <a:avLst/>
          </a:prstGeom>
        </p:spPr>
      </p:pic>
      <p:sp>
        <p:nvSpPr>
          <p:cNvPr id="8" name="TextBox 7"/>
          <p:cNvSpPr txBox="1"/>
          <p:nvPr/>
        </p:nvSpPr>
        <p:spPr>
          <a:xfrm>
            <a:off x="583461" y="555631"/>
            <a:ext cx="10133845" cy="553998"/>
          </a:xfrm>
          <a:prstGeom prst="rect">
            <a:avLst/>
          </a:prstGeom>
          <a:noFill/>
        </p:spPr>
        <p:txBody>
          <a:bodyPr wrap="square" rtlCol="0">
            <a:spAutoFit/>
          </a:bodyPr>
          <a:lstStyle/>
          <a:p>
            <a:r>
              <a:rPr lang="en-US" sz="3000" spc="250" dirty="0">
                <a:solidFill>
                  <a:srgbClr val="467E93"/>
                </a:solidFill>
                <a:latin typeface="Century Schoolbook" panose="02040604050505020304" pitchFamily="18" charset="0"/>
                <a:ea typeface="Kozuka Mincho Pr6N H" panose="02020900000000000000" pitchFamily="18" charset="-128"/>
              </a:rPr>
              <a:t>Hampton Beach, NH topographic slope</a:t>
            </a:r>
          </a:p>
        </p:txBody>
      </p:sp>
      <p:sp>
        <p:nvSpPr>
          <p:cNvPr id="4" name="Rectangle 3"/>
          <p:cNvSpPr/>
          <p:nvPr/>
        </p:nvSpPr>
        <p:spPr>
          <a:xfrm>
            <a:off x="3187336" y="2200275"/>
            <a:ext cx="455977" cy="414337"/>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p:cNvCxnSpPr/>
          <p:nvPr/>
        </p:nvCxnSpPr>
        <p:spPr>
          <a:xfrm>
            <a:off x="8243888" y="4124360"/>
            <a:ext cx="960506" cy="147603"/>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156753" y="153566"/>
            <a:ext cx="4364447" cy="338554"/>
          </a:xfrm>
          <a:prstGeom prst="rect">
            <a:avLst/>
          </a:prstGeom>
          <a:noFill/>
        </p:spPr>
        <p:txBody>
          <a:bodyPr wrap="square" rtlCol="0">
            <a:spAutoFit/>
          </a:bodyPr>
          <a:lstStyle/>
          <a:p>
            <a:r>
              <a:rPr lang="en-US" sz="1600" dirty="0">
                <a:latin typeface="Century Schoolbook" panose="02040604050505020304" pitchFamily="18" charset="0"/>
              </a:rPr>
              <a:t>Model Domain and Boundary Conditions</a:t>
            </a:r>
          </a:p>
        </p:txBody>
      </p:sp>
    </p:spTree>
    <p:extLst>
      <p:ext uri="{BB962C8B-B14F-4D97-AF65-F5344CB8AC3E}">
        <p14:creationId xmlns:p14="http://schemas.microsoft.com/office/powerpoint/2010/main" val="30449210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661840" y="1141596"/>
            <a:ext cx="10807349" cy="0"/>
          </a:xfrm>
          <a:prstGeom prst="line">
            <a:avLst/>
          </a:prstGeom>
          <a:ln w="50800" cmpd="dbl">
            <a:solidFill>
              <a:srgbClr val="467E93"/>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156753" y="153566"/>
            <a:ext cx="4364447" cy="338554"/>
          </a:xfrm>
          <a:prstGeom prst="rect">
            <a:avLst/>
          </a:prstGeom>
          <a:noFill/>
        </p:spPr>
        <p:txBody>
          <a:bodyPr wrap="square" rtlCol="0">
            <a:spAutoFit/>
          </a:bodyPr>
          <a:lstStyle/>
          <a:p>
            <a:r>
              <a:rPr lang="en-US" sz="1600" dirty="0">
                <a:latin typeface="Century Schoolbook" panose="02040604050505020304" pitchFamily="18" charset="0"/>
              </a:rPr>
              <a:t>Model Domain and Boundary Conditions</a:t>
            </a:r>
          </a:p>
        </p:txBody>
      </p:sp>
      <p:sp>
        <p:nvSpPr>
          <p:cNvPr id="17" name="TextBox 16"/>
          <p:cNvSpPr txBox="1"/>
          <p:nvPr/>
        </p:nvSpPr>
        <p:spPr>
          <a:xfrm>
            <a:off x="583461" y="555631"/>
            <a:ext cx="10133845" cy="553998"/>
          </a:xfrm>
          <a:prstGeom prst="rect">
            <a:avLst/>
          </a:prstGeom>
          <a:noFill/>
        </p:spPr>
        <p:txBody>
          <a:bodyPr wrap="square" rtlCol="0">
            <a:spAutoFit/>
          </a:bodyPr>
          <a:lstStyle/>
          <a:p>
            <a:r>
              <a:rPr lang="en-US" sz="3000" spc="250" dirty="0">
                <a:solidFill>
                  <a:srgbClr val="467E93"/>
                </a:solidFill>
                <a:latin typeface="Century Schoolbook" panose="02040604050505020304" pitchFamily="18" charset="0"/>
                <a:ea typeface="Kozuka Mincho Pr6N H" panose="02020900000000000000" pitchFamily="18" charset="-128"/>
              </a:rPr>
              <a:t>Hampton Beach, NH; </a:t>
            </a:r>
            <a:r>
              <a:rPr lang="en-US" sz="3000" spc="250" dirty="0" err="1">
                <a:solidFill>
                  <a:srgbClr val="467E93"/>
                </a:solidFill>
                <a:latin typeface="Century Schoolbook" panose="02040604050505020304" pitchFamily="18" charset="0"/>
                <a:ea typeface="Kozuka Mincho Pr6N H" panose="02020900000000000000" pitchFamily="18" charset="-128"/>
              </a:rPr>
              <a:t>Tide+SLR</a:t>
            </a:r>
            <a:endParaRPr lang="en-US" sz="3000" spc="250" dirty="0">
              <a:solidFill>
                <a:srgbClr val="467E93"/>
              </a:solidFill>
              <a:latin typeface="Century Schoolbook" panose="02040604050505020304" pitchFamily="18" charset="0"/>
              <a:ea typeface="Kozuka Mincho Pr6N H" panose="02020900000000000000" pitchFamily="18" charset="-128"/>
            </a:endParaRPr>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12019" y="1470481"/>
            <a:ext cx="3603026" cy="2049877"/>
          </a:xfrm>
          <a:prstGeom prst="rect">
            <a:avLst/>
          </a:prstGeom>
        </p:spPr>
      </p:pic>
      <p:sp>
        <p:nvSpPr>
          <p:cNvPr id="8" name="TextBox 7"/>
          <p:cNvSpPr txBox="1"/>
          <p:nvPr/>
        </p:nvSpPr>
        <p:spPr>
          <a:xfrm>
            <a:off x="2594807" y="1320162"/>
            <a:ext cx="1371600" cy="338554"/>
          </a:xfrm>
          <a:prstGeom prst="rect">
            <a:avLst/>
          </a:prstGeom>
          <a:noFill/>
        </p:spPr>
        <p:txBody>
          <a:bodyPr wrap="square" rtlCol="0">
            <a:spAutoFit/>
          </a:bodyPr>
          <a:lstStyle/>
          <a:p>
            <a:r>
              <a:rPr lang="en-US" sz="1600" dirty="0"/>
              <a:t>Tides only</a:t>
            </a:r>
          </a:p>
        </p:txBody>
      </p:sp>
      <p:pic>
        <p:nvPicPr>
          <p:cNvPr id="13" name="Picture 12"/>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67276" y="3576222"/>
            <a:ext cx="2171700" cy="1457325"/>
          </a:xfrm>
          <a:prstGeom prst="rect">
            <a:avLst/>
          </a:prstGeom>
        </p:spPr>
      </p:pic>
      <p:cxnSp>
        <p:nvCxnSpPr>
          <p:cNvPr id="20" name="Straight Connector 19"/>
          <p:cNvCxnSpPr/>
          <p:nvPr/>
        </p:nvCxnSpPr>
        <p:spPr>
          <a:xfrm>
            <a:off x="1998750" y="3481332"/>
            <a:ext cx="126583" cy="217832"/>
          </a:xfrm>
          <a:prstGeom prst="line">
            <a:avLst/>
          </a:prstGeom>
        </p:spPr>
        <p:style>
          <a:lnRef idx="1">
            <a:schemeClr val="dk1"/>
          </a:lnRef>
          <a:fillRef idx="0">
            <a:schemeClr val="dk1"/>
          </a:fillRef>
          <a:effectRef idx="0">
            <a:schemeClr val="dk1"/>
          </a:effectRef>
          <a:fontRef idx="minor">
            <a:schemeClr val="tx1"/>
          </a:fontRef>
        </p:style>
      </p:cxnSp>
      <p:cxnSp>
        <p:nvCxnSpPr>
          <p:cNvPr id="12" name="Straight Connector 11"/>
          <p:cNvCxnSpPr/>
          <p:nvPr/>
        </p:nvCxnSpPr>
        <p:spPr>
          <a:xfrm flipH="1">
            <a:off x="525663" y="3481332"/>
            <a:ext cx="1460748" cy="189345"/>
          </a:xfrm>
          <a:prstGeom prst="line">
            <a:avLst/>
          </a:prstGeom>
        </p:spPr>
        <p:style>
          <a:lnRef idx="1">
            <a:schemeClr val="dk1"/>
          </a:lnRef>
          <a:fillRef idx="0">
            <a:schemeClr val="dk1"/>
          </a:fillRef>
          <a:effectRef idx="0">
            <a:schemeClr val="dk1"/>
          </a:effectRef>
          <a:fontRef idx="minor">
            <a:schemeClr val="tx1"/>
          </a:fontRef>
        </p:style>
      </p:cxnSp>
      <p:cxnSp>
        <p:nvCxnSpPr>
          <p:cNvPr id="14" name="Straight Connector 13"/>
          <p:cNvCxnSpPr/>
          <p:nvPr/>
        </p:nvCxnSpPr>
        <p:spPr>
          <a:xfrm>
            <a:off x="1998750" y="1470481"/>
            <a:ext cx="0" cy="2010851"/>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027213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661840" y="1141596"/>
            <a:ext cx="10807349" cy="0"/>
          </a:xfrm>
          <a:prstGeom prst="line">
            <a:avLst/>
          </a:prstGeom>
          <a:ln w="50800" cmpd="dbl">
            <a:solidFill>
              <a:srgbClr val="467E93"/>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156753" y="153566"/>
            <a:ext cx="4364447" cy="338554"/>
          </a:xfrm>
          <a:prstGeom prst="rect">
            <a:avLst/>
          </a:prstGeom>
          <a:noFill/>
        </p:spPr>
        <p:txBody>
          <a:bodyPr wrap="square" rtlCol="0">
            <a:spAutoFit/>
          </a:bodyPr>
          <a:lstStyle/>
          <a:p>
            <a:r>
              <a:rPr lang="en-US" sz="1600" dirty="0">
                <a:latin typeface="Century Schoolbook" panose="02040604050505020304" pitchFamily="18" charset="0"/>
              </a:rPr>
              <a:t>Model Domain and Boundary Conditions</a:t>
            </a:r>
          </a:p>
        </p:txBody>
      </p:sp>
      <p:sp>
        <p:nvSpPr>
          <p:cNvPr id="17" name="TextBox 16"/>
          <p:cNvSpPr txBox="1"/>
          <p:nvPr/>
        </p:nvSpPr>
        <p:spPr>
          <a:xfrm>
            <a:off x="583461" y="555631"/>
            <a:ext cx="10133845" cy="553998"/>
          </a:xfrm>
          <a:prstGeom prst="rect">
            <a:avLst/>
          </a:prstGeom>
          <a:noFill/>
        </p:spPr>
        <p:txBody>
          <a:bodyPr wrap="square" rtlCol="0">
            <a:spAutoFit/>
          </a:bodyPr>
          <a:lstStyle/>
          <a:p>
            <a:r>
              <a:rPr lang="en-US" sz="3000" spc="250" dirty="0">
                <a:solidFill>
                  <a:srgbClr val="467E93"/>
                </a:solidFill>
                <a:latin typeface="Century Schoolbook" panose="02040604050505020304" pitchFamily="18" charset="0"/>
                <a:ea typeface="Kozuka Mincho Pr6N H" panose="02020900000000000000" pitchFamily="18" charset="-128"/>
              </a:rPr>
              <a:t>Hampton Beach, NH; </a:t>
            </a:r>
            <a:r>
              <a:rPr lang="en-US" sz="3000" spc="250" dirty="0" err="1">
                <a:solidFill>
                  <a:srgbClr val="467E93"/>
                </a:solidFill>
                <a:latin typeface="Century Schoolbook" panose="02040604050505020304" pitchFamily="18" charset="0"/>
                <a:ea typeface="Kozuka Mincho Pr6N H" panose="02020900000000000000" pitchFamily="18" charset="-128"/>
              </a:rPr>
              <a:t>Tide+SLR</a:t>
            </a:r>
            <a:endParaRPr lang="en-US" sz="3000" spc="250" dirty="0">
              <a:solidFill>
                <a:srgbClr val="467E93"/>
              </a:solidFill>
              <a:latin typeface="Century Schoolbook" panose="02040604050505020304" pitchFamily="18" charset="0"/>
              <a:ea typeface="Kozuka Mincho Pr6N H" panose="02020900000000000000" pitchFamily="18" charset="-128"/>
            </a:endParaRPr>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564194" y="1470481"/>
            <a:ext cx="3410435" cy="1876518"/>
          </a:xfrm>
          <a:prstGeom prst="rect">
            <a:avLst/>
          </a:prstGeom>
        </p:spPr>
      </p:pic>
      <p:pic>
        <p:nvPicPr>
          <p:cNvPr id="5" name="Pictur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312019" y="1470481"/>
            <a:ext cx="3603026" cy="2049877"/>
          </a:xfrm>
          <a:prstGeom prst="rect">
            <a:avLst/>
          </a:prstGeom>
        </p:spPr>
      </p:pic>
      <p:sp>
        <p:nvSpPr>
          <p:cNvPr id="7" name="TextBox 6"/>
          <p:cNvSpPr txBox="1"/>
          <p:nvPr/>
        </p:nvSpPr>
        <p:spPr>
          <a:xfrm>
            <a:off x="4717529" y="1601730"/>
            <a:ext cx="2137530" cy="1446550"/>
          </a:xfrm>
          <a:prstGeom prst="rect">
            <a:avLst/>
          </a:prstGeom>
          <a:noFill/>
        </p:spPr>
        <p:txBody>
          <a:bodyPr wrap="square" rtlCol="0">
            <a:spAutoFit/>
          </a:bodyPr>
          <a:lstStyle/>
          <a:p>
            <a:r>
              <a:rPr lang="en-US" sz="8800" dirty="0"/>
              <a:t>+</a:t>
            </a:r>
          </a:p>
        </p:txBody>
      </p:sp>
      <p:sp>
        <p:nvSpPr>
          <p:cNvPr id="12" name="TextBox 11"/>
          <p:cNvSpPr txBox="1"/>
          <p:nvPr/>
        </p:nvSpPr>
        <p:spPr>
          <a:xfrm>
            <a:off x="9241280" y="1642674"/>
            <a:ext cx="2137530" cy="1446550"/>
          </a:xfrm>
          <a:prstGeom prst="rect">
            <a:avLst/>
          </a:prstGeom>
          <a:noFill/>
        </p:spPr>
        <p:txBody>
          <a:bodyPr wrap="square" rtlCol="0">
            <a:spAutoFit/>
          </a:bodyPr>
          <a:lstStyle/>
          <a:p>
            <a:r>
              <a:rPr lang="en-US" sz="8800" dirty="0"/>
              <a:t>=</a:t>
            </a:r>
          </a:p>
        </p:txBody>
      </p:sp>
      <p:pic>
        <p:nvPicPr>
          <p:cNvPr id="15" name="Picture 1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032000" y="3481332"/>
            <a:ext cx="6350000" cy="2093968"/>
          </a:xfrm>
          <a:prstGeom prst="rect">
            <a:avLst/>
          </a:prstGeom>
        </p:spPr>
      </p:pic>
      <p:sp>
        <p:nvSpPr>
          <p:cNvPr id="8" name="TextBox 7"/>
          <p:cNvSpPr txBox="1"/>
          <p:nvPr/>
        </p:nvSpPr>
        <p:spPr>
          <a:xfrm>
            <a:off x="2594807" y="1320162"/>
            <a:ext cx="1371600" cy="338554"/>
          </a:xfrm>
          <a:prstGeom prst="rect">
            <a:avLst/>
          </a:prstGeom>
          <a:noFill/>
        </p:spPr>
        <p:txBody>
          <a:bodyPr wrap="square" rtlCol="0">
            <a:spAutoFit/>
          </a:bodyPr>
          <a:lstStyle/>
          <a:p>
            <a:r>
              <a:rPr lang="en-US" sz="1600" dirty="0"/>
              <a:t>Tides only</a:t>
            </a:r>
          </a:p>
        </p:txBody>
      </p:sp>
      <p:pic>
        <p:nvPicPr>
          <p:cNvPr id="13" name="Picture 12"/>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67276" y="3576222"/>
            <a:ext cx="2171700" cy="1457325"/>
          </a:xfrm>
          <a:prstGeom prst="rect">
            <a:avLst/>
          </a:prstGeom>
        </p:spPr>
      </p:pic>
      <p:cxnSp>
        <p:nvCxnSpPr>
          <p:cNvPr id="20" name="Straight Connector 19"/>
          <p:cNvCxnSpPr/>
          <p:nvPr/>
        </p:nvCxnSpPr>
        <p:spPr>
          <a:xfrm>
            <a:off x="1998750" y="3481332"/>
            <a:ext cx="126583" cy="217832"/>
          </a:xfrm>
          <a:prstGeom prst="line">
            <a:avLst/>
          </a:prstGeom>
        </p:spPr>
        <p:style>
          <a:lnRef idx="1">
            <a:schemeClr val="dk1"/>
          </a:lnRef>
          <a:fillRef idx="0">
            <a:schemeClr val="dk1"/>
          </a:fillRef>
          <a:effectRef idx="0">
            <a:schemeClr val="dk1"/>
          </a:effectRef>
          <a:fontRef idx="minor">
            <a:schemeClr val="tx1"/>
          </a:fontRef>
        </p:style>
      </p:cxnSp>
      <p:cxnSp>
        <p:nvCxnSpPr>
          <p:cNvPr id="22" name="Straight Connector 21"/>
          <p:cNvCxnSpPr/>
          <p:nvPr/>
        </p:nvCxnSpPr>
        <p:spPr>
          <a:xfrm flipH="1">
            <a:off x="525663" y="3481332"/>
            <a:ext cx="1460748" cy="189345"/>
          </a:xfrm>
          <a:prstGeom prst="line">
            <a:avLst/>
          </a:prstGeom>
        </p:spPr>
        <p:style>
          <a:lnRef idx="1">
            <a:schemeClr val="dk1"/>
          </a:lnRef>
          <a:fillRef idx="0">
            <a:schemeClr val="dk1"/>
          </a:fillRef>
          <a:effectRef idx="0">
            <a:schemeClr val="dk1"/>
          </a:effectRef>
          <a:fontRef idx="minor">
            <a:schemeClr val="tx1"/>
          </a:fontRef>
        </p:style>
      </p:cxnSp>
      <p:sp>
        <p:nvSpPr>
          <p:cNvPr id="2" name="TextBox 1"/>
          <p:cNvSpPr txBox="1"/>
          <p:nvPr/>
        </p:nvSpPr>
        <p:spPr>
          <a:xfrm>
            <a:off x="8865680" y="3848076"/>
            <a:ext cx="2762087" cy="1477328"/>
          </a:xfrm>
          <a:prstGeom prst="rect">
            <a:avLst/>
          </a:prstGeom>
          <a:noFill/>
        </p:spPr>
        <p:txBody>
          <a:bodyPr wrap="square" rtlCol="0">
            <a:spAutoFit/>
          </a:bodyPr>
          <a:lstStyle/>
          <a:p>
            <a:r>
              <a:rPr lang="en-US" b="1" dirty="0"/>
              <a:t>Model scenarios</a:t>
            </a:r>
            <a:r>
              <a:rPr lang="en-US" dirty="0"/>
              <a:t>:</a:t>
            </a:r>
          </a:p>
          <a:p>
            <a:pPr marL="285750" indent="-285750">
              <a:buFont typeface="Wingdings" panose="05000000000000000000" pitchFamily="2" charset="2"/>
              <a:buChar char="§"/>
            </a:pPr>
            <a:r>
              <a:rPr lang="en-US" dirty="0"/>
              <a:t>No SLR</a:t>
            </a:r>
          </a:p>
          <a:p>
            <a:pPr marL="285750" indent="-285750">
              <a:buFont typeface="Wingdings" panose="05000000000000000000" pitchFamily="2" charset="2"/>
              <a:buChar char="§"/>
            </a:pPr>
            <a:r>
              <a:rPr lang="en-US" dirty="0"/>
              <a:t>RCP 2.6 (0.85 m)</a:t>
            </a:r>
          </a:p>
          <a:p>
            <a:pPr marL="285750" indent="-285750">
              <a:buFont typeface="Wingdings" panose="05000000000000000000" pitchFamily="2" charset="2"/>
              <a:buChar char="§"/>
            </a:pPr>
            <a:r>
              <a:rPr lang="en-US" dirty="0"/>
              <a:t>RCP 4.5 (1.10 m)</a:t>
            </a:r>
          </a:p>
          <a:p>
            <a:pPr marL="285750" indent="-285750">
              <a:buFont typeface="Wingdings" panose="05000000000000000000" pitchFamily="2" charset="2"/>
              <a:buChar char="§"/>
            </a:pPr>
            <a:r>
              <a:rPr lang="en-US" dirty="0"/>
              <a:t>RCP 8.5 (1.49 m)</a:t>
            </a:r>
          </a:p>
        </p:txBody>
      </p:sp>
      <p:cxnSp>
        <p:nvCxnSpPr>
          <p:cNvPr id="10" name="Straight Connector 9"/>
          <p:cNvCxnSpPr/>
          <p:nvPr/>
        </p:nvCxnSpPr>
        <p:spPr>
          <a:xfrm>
            <a:off x="1998750" y="1470481"/>
            <a:ext cx="0" cy="2010851"/>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34430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80718" y="2262822"/>
            <a:ext cx="10688471" cy="3821228"/>
          </a:xfrm>
          <a:prstGeom prst="rect">
            <a:avLst/>
          </a:prstGeom>
        </p:spPr>
      </p:pic>
      <p:cxnSp>
        <p:nvCxnSpPr>
          <p:cNvPr id="6" name="Straight Connector 5"/>
          <p:cNvCxnSpPr/>
          <p:nvPr/>
        </p:nvCxnSpPr>
        <p:spPr>
          <a:xfrm>
            <a:off x="661840" y="1141596"/>
            <a:ext cx="10807349" cy="0"/>
          </a:xfrm>
          <a:prstGeom prst="line">
            <a:avLst/>
          </a:prstGeom>
          <a:ln w="50800" cmpd="dbl">
            <a:solidFill>
              <a:srgbClr val="467E93"/>
            </a:solidFill>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032000" y="3481332"/>
            <a:ext cx="6350000" cy="2093968"/>
          </a:xfrm>
          <a:prstGeom prst="rect">
            <a:avLst/>
          </a:prstGeom>
        </p:spPr>
      </p:pic>
      <p:cxnSp>
        <p:nvCxnSpPr>
          <p:cNvPr id="11" name="Straight Arrow Connector 10"/>
          <p:cNvCxnSpPr/>
          <p:nvPr/>
        </p:nvCxnSpPr>
        <p:spPr>
          <a:xfrm>
            <a:off x="7975600" y="4235450"/>
            <a:ext cx="952500" cy="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16" name="TextBox 15"/>
          <p:cNvSpPr txBox="1"/>
          <p:nvPr/>
        </p:nvSpPr>
        <p:spPr>
          <a:xfrm>
            <a:off x="8005983" y="5665826"/>
            <a:ext cx="3041523" cy="338554"/>
          </a:xfrm>
          <a:prstGeom prst="rect">
            <a:avLst/>
          </a:prstGeom>
          <a:noFill/>
        </p:spPr>
        <p:txBody>
          <a:bodyPr wrap="square" rtlCol="0">
            <a:spAutoFit/>
          </a:bodyPr>
          <a:lstStyle/>
          <a:p>
            <a:r>
              <a:rPr lang="en-US" sz="1600" dirty="0"/>
              <a:t>Hydraulic conductivity = 10 m/d</a:t>
            </a:r>
          </a:p>
        </p:txBody>
      </p:sp>
      <p:sp>
        <p:nvSpPr>
          <p:cNvPr id="10" name="TextBox 9"/>
          <p:cNvSpPr txBox="1"/>
          <p:nvPr/>
        </p:nvSpPr>
        <p:spPr>
          <a:xfrm>
            <a:off x="156753" y="153566"/>
            <a:ext cx="4364447" cy="338554"/>
          </a:xfrm>
          <a:prstGeom prst="rect">
            <a:avLst/>
          </a:prstGeom>
          <a:noFill/>
        </p:spPr>
        <p:txBody>
          <a:bodyPr wrap="square" rtlCol="0">
            <a:spAutoFit/>
          </a:bodyPr>
          <a:lstStyle/>
          <a:p>
            <a:r>
              <a:rPr lang="en-US" sz="1600" dirty="0">
                <a:latin typeface="Century Schoolbook" panose="02040604050505020304" pitchFamily="18" charset="0"/>
              </a:rPr>
              <a:t>Model Domain and Boundary Conditions</a:t>
            </a:r>
          </a:p>
        </p:txBody>
      </p:sp>
      <p:sp>
        <p:nvSpPr>
          <p:cNvPr id="12" name="TextBox 11"/>
          <p:cNvSpPr txBox="1"/>
          <p:nvPr/>
        </p:nvSpPr>
        <p:spPr>
          <a:xfrm>
            <a:off x="583461" y="555631"/>
            <a:ext cx="10133845" cy="553998"/>
          </a:xfrm>
          <a:prstGeom prst="rect">
            <a:avLst/>
          </a:prstGeom>
          <a:noFill/>
        </p:spPr>
        <p:txBody>
          <a:bodyPr wrap="square" rtlCol="0">
            <a:spAutoFit/>
          </a:bodyPr>
          <a:lstStyle/>
          <a:p>
            <a:r>
              <a:rPr lang="en-US" sz="3000" spc="250" dirty="0">
                <a:solidFill>
                  <a:srgbClr val="467E93"/>
                </a:solidFill>
                <a:latin typeface="Century Schoolbook" panose="02040604050505020304" pitchFamily="18" charset="0"/>
                <a:ea typeface="Kozuka Mincho Pr6N H" panose="02020900000000000000" pitchFamily="18" charset="-128"/>
              </a:rPr>
              <a:t>Groundwater flow and transport model</a:t>
            </a:r>
          </a:p>
        </p:txBody>
      </p:sp>
      <p:sp>
        <p:nvSpPr>
          <p:cNvPr id="15" name="TextBox 14"/>
          <p:cNvSpPr txBox="1"/>
          <p:nvPr/>
        </p:nvSpPr>
        <p:spPr>
          <a:xfrm>
            <a:off x="1113231" y="1330402"/>
            <a:ext cx="9934275" cy="646331"/>
          </a:xfrm>
          <a:prstGeom prst="rect">
            <a:avLst/>
          </a:prstGeom>
          <a:noFill/>
        </p:spPr>
        <p:txBody>
          <a:bodyPr wrap="square" rtlCol="0">
            <a:spAutoFit/>
          </a:bodyPr>
          <a:lstStyle/>
          <a:p>
            <a:r>
              <a:rPr lang="en-US" b="1" dirty="0"/>
              <a:t>4 Model scenarios</a:t>
            </a:r>
            <a:r>
              <a:rPr lang="en-US" dirty="0"/>
              <a:t>: No SLR, RCP 2.6 (0.85 m), RCP 4.5 (1.10 m), RCP 8.5 (1.49 m)</a:t>
            </a:r>
          </a:p>
          <a:p>
            <a:r>
              <a:rPr lang="en-US" b="1" dirty="0"/>
              <a:t>Temporal discretization</a:t>
            </a:r>
            <a:r>
              <a:rPr lang="en-US" dirty="0"/>
              <a:t>: 5 minute time steps to 2100</a:t>
            </a:r>
          </a:p>
        </p:txBody>
      </p:sp>
      <p:cxnSp>
        <p:nvCxnSpPr>
          <p:cNvPr id="19" name="Straight Connector 18"/>
          <p:cNvCxnSpPr/>
          <p:nvPr/>
        </p:nvCxnSpPr>
        <p:spPr>
          <a:xfrm flipH="1">
            <a:off x="3320716" y="3627814"/>
            <a:ext cx="15946" cy="1637205"/>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20" name="Picture 19"/>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871966" y="5575300"/>
            <a:ext cx="1643502" cy="1102876"/>
          </a:xfrm>
          <a:prstGeom prst="rect">
            <a:avLst/>
          </a:prstGeom>
        </p:spPr>
      </p:pic>
      <p:cxnSp>
        <p:nvCxnSpPr>
          <p:cNvPr id="17" name="Straight Connector 16"/>
          <p:cNvCxnSpPr/>
          <p:nvPr/>
        </p:nvCxnSpPr>
        <p:spPr>
          <a:xfrm>
            <a:off x="3329906" y="5265019"/>
            <a:ext cx="38937" cy="400807"/>
          </a:xfrm>
          <a:prstGeom prst="line">
            <a:avLst/>
          </a:prstGeom>
        </p:spPr>
        <p:style>
          <a:lnRef idx="1">
            <a:schemeClr val="dk1"/>
          </a:lnRef>
          <a:fillRef idx="0">
            <a:schemeClr val="dk1"/>
          </a:fillRef>
          <a:effectRef idx="0">
            <a:schemeClr val="dk1"/>
          </a:effectRef>
          <a:fontRef idx="minor">
            <a:schemeClr val="tx1"/>
          </a:fontRef>
        </p:style>
      </p:cxnSp>
      <p:cxnSp>
        <p:nvCxnSpPr>
          <p:cNvPr id="18" name="Straight Connector 17"/>
          <p:cNvCxnSpPr/>
          <p:nvPr/>
        </p:nvCxnSpPr>
        <p:spPr>
          <a:xfrm flipH="1">
            <a:off x="2079058" y="5245045"/>
            <a:ext cx="1203158" cy="391906"/>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7889045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80718" y="2262822"/>
            <a:ext cx="10688471" cy="3821228"/>
          </a:xfrm>
          <a:prstGeom prst="rect">
            <a:avLst/>
          </a:prstGeom>
        </p:spPr>
      </p:pic>
      <p:cxnSp>
        <p:nvCxnSpPr>
          <p:cNvPr id="6" name="Straight Connector 5"/>
          <p:cNvCxnSpPr/>
          <p:nvPr/>
        </p:nvCxnSpPr>
        <p:spPr>
          <a:xfrm>
            <a:off x="661840" y="1141596"/>
            <a:ext cx="10807349" cy="0"/>
          </a:xfrm>
          <a:prstGeom prst="line">
            <a:avLst/>
          </a:prstGeom>
          <a:ln w="50800" cmpd="dbl">
            <a:solidFill>
              <a:srgbClr val="467E93"/>
            </a:solidFill>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032000" y="3481332"/>
            <a:ext cx="6350000" cy="2093968"/>
          </a:xfrm>
          <a:prstGeom prst="rect">
            <a:avLst/>
          </a:prstGeom>
        </p:spPr>
      </p:pic>
      <p:cxnSp>
        <p:nvCxnSpPr>
          <p:cNvPr id="11" name="Straight Arrow Connector 10"/>
          <p:cNvCxnSpPr/>
          <p:nvPr/>
        </p:nvCxnSpPr>
        <p:spPr>
          <a:xfrm>
            <a:off x="7975600" y="4235450"/>
            <a:ext cx="952500" cy="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16" name="TextBox 15"/>
          <p:cNvSpPr txBox="1"/>
          <p:nvPr/>
        </p:nvSpPr>
        <p:spPr>
          <a:xfrm>
            <a:off x="8005983" y="5665826"/>
            <a:ext cx="3041523" cy="338554"/>
          </a:xfrm>
          <a:prstGeom prst="rect">
            <a:avLst/>
          </a:prstGeom>
          <a:noFill/>
        </p:spPr>
        <p:txBody>
          <a:bodyPr wrap="square" rtlCol="0">
            <a:spAutoFit/>
          </a:bodyPr>
          <a:lstStyle/>
          <a:p>
            <a:r>
              <a:rPr lang="en-US" sz="1600" dirty="0"/>
              <a:t>Hydraulic conductivity = 10 m/d</a:t>
            </a:r>
          </a:p>
        </p:txBody>
      </p:sp>
      <p:sp>
        <p:nvSpPr>
          <p:cNvPr id="10" name="TextBox 9"/>
          <p:cNvSpPr txBox="1"/>
          <p:nvPr/>
        </p:nvSpPr>
        <p:spPr>
          <a:xfrm>
            <a:off x="156753" y="153566"/>
            <a:ext cx="4364447" cy="338554"/>
          </a:xfrm>
          <a:prstGeom prst="rect">
            <a:avLst/>
          </a:prstGeom>
          <a:noFill/>
        </p:spPr>
        <p:txBody>
          <a:bodyPr wrap="square" rtlCol="0">
            <a:spAutoFit/>
          </a:bodyPr>
          <a:lstStyle/>
          <a:p>
            <a:r>
              <a:rPr lang="en-US" sz="1600" dirty="0">
                <a:latin typeface="Century Schoolbook" panose="02040604050505020304" pitchFamily="18" charset="0"/>
              </a:rPr>
              <a:t>Model Domain and Boundary Conditions</a:t>
            </a:r>
          </a:p>
        </p:txBody>
      </p:sp>
      <p:sp>
        <p:nvSpPr>
          <p:cNvPr id="12" name="TextBox 11"/>
          <p:cNvSpPr txBox="1"/>
          <p:nvPr/>
        </p:nvSpPr>
        <p:spPr>
          <a:xfrm>
            <a:off x="583461" y="555631"/>
            <a:ext cx="10133845" cy="553998"/>
          </a:xfrm>
          <a:prstGeom prst="rect">
            <a:avLst/>
          </a:prstGeom>
          <a:noFill/>
        </p:spPr>
        <p:txBody>
          <a:bodyPr wrap="square" rtlCol="0">
            <a:spAutoFit/>
          </a:bodyPr>
          <a:lstStyle/>
          <a:p>
            <a:r>
              <a:rPr lang="en-US" sz="3000" spc="250" dirty="0">
                <a:solidFill>
                  <a:srgbClr val="467E93"/>
                </a:solidFill>
                <a:latin typeface="Century Schoolbook" panose="02040604050505020304" pitchFamily="18" charset="0"/>
                <a:ea typeface="Kozuka Mincho Pr6N H" panose="02020900000000000000" pitchFamily="18" charset="-128"/>
              </a:rPr>
              <a:t>Groundwater flow and transport model</a:t>
            </a:r>
          </a:p>
        </p:txBody>
      </p:sp>
      <p:cxnSp>
        <p:nvCxnSpPr>
          <p:cNvPr id="19" name="Straight Connector 18"/>
          <p:cNvCxnSpPr/>
          <p:nvPr/>
        </p:nvCxnSpPr>
        <p:spPr>
          <a:xfrm flipH="1">
            <a:off x="3320716" y="3627814"/>
            <a:ext cx="15946" cy="1637205"/>
          </a:xfrm>
          <a:prstGeom prst="line">
            <a:avLst/>
          </a:prstGeom>
          <a:ln w="1905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20" name="Picture 19"/>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871966" y="5575300"/>
            <a:ext cx="1643502" cy="1102876"/>
          </a:xfrm>
          <a:prstGeom prst="rect">
            <a:avLst/>
          </a:prstGeom>
        </p:spPr>
      </p:pic>
      <p:cxnSp>
        <p:nvCxnSpPr>
          <p:cNvPr id="17" name="Straight Connector 16"/>
          <p:cNvCxnSpPr/>
          <p:nvPr/>
        </p:nvCxnSpPr>
        <p:spPr>
          <a:xfrm>
            <a:off x="3329906" y="5265019"/>
            <a:ext cx="38937" cy="400807"/>
          </a:xfrm>
          <a:prstGeom prst="line">
            <a:avLst/>
          </a:prstGeom>
        </p:spPr>
        <p:style>
          <a:lnRef idx="1">
            <a:schemeClr val="dk1"/>
          </a:lnRef>
          <a:fillRef idx="0">
            <a:schemeClr val="dk1"/>
          </a:fillRef>
          <a:effectRef idx="0">
            <a:schemeClr val="dk1"/>
          </a:effectRef>
          <a:fontRef idx="minor">
            <a:schemeClr val="tx1"/>
          </a:fontRef>
        </p:style>
      </p:cxnSp>
      <p:cxnSp>
        <p:nvCxnSpPr>
          <p:cNvPr id="18" name="Straight Connector 17"/>
          <p:cNvCxnSpPr/>
          <p:nvPr/>
        </p:nvCxnSpPr>
        <p:spPr>
          <a:xfrm flipH="1">
            <a:off x="2079058" y="5245045"/>
            <a:ext cx="1203158" cy="391906"/>
          </a:xfrm>
          <a:prstGeom prst="line">
            <a:avLst/>
          </a:prstGeom>
        </p:spPr>
        <p:style>
          <a:lnRef idx="1">
            <a:schemeClr val="dk1"/>
          </a:lnRef>
          <a:fillRef idx="0">
            <a:schemeClr val="dk1"/>
          </a:fillRef>
          <a:effectRef idx="0">
            <a:schemeClr val="dk1"/>
          </a:effectRef>
          <a:fontRef idx="minor">
            <a:schemeClr val="tx1"/>
          </a:fontRef>
        </p:style>
      </p:cxnSp>
      <p:pic>
        <p:nvPicPr>
          <p:cNvPr id="21" name="Picture 20"/>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31478" y="3026405"/>
            <a:ext cx="7068782" cy="3651771"/>
          </a:xfrm>
          <a:prstGeom prst="rect">
            <a:avLst/>
          </a:prstGeom>
        </p:spPr>
      </p:pic>
      <p:sp>
        <p:nvSpPr>
          <p:cNvPr id="3" name="Oval 2"/>
          <p:cNvSpPr/>
          <p:nvPr/>
        </p:nvSpPr>
        <p:spPr>
          <a:xfrm>
            <a:off x="7238198" y="2733573"/>
            <a:ext cx="259883" cy="25988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Arrow Connector 4"/>
          <p:cNvCxnSpPr/>
          <p:nvPr/>
        </p:nvCxnSpPr>
        <p:spPr>
          <a:xfrm flipH="1">
            <a:off x="6500813" y="2964754"/>
            <a:ext cx="737385" cy="426052"/>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sp>
        <p:nvSpPr>
          <p:cNvPr id="23" name="TextBox 22"/>
          <p:cNvSpPr txBox="1"/>
          <p:nvPr/>
        </p:nvSpPr>
        <p:spPr>
          <a:xfrm>
            <a:off x="1113231" y="1330402"/>
            <a:ext cx="9934275" cy="646331"/>
          </a:xfrm>
          <a:prstGeom prst="rect">
            <a:avLst/>
          </a:prstGeom>
          <a:noFill/>
        </p:spPr>
        <p:txBody>
          <a:bodyPr wrap="square" rtlCol="0">
            <a:spAutoFit/>
          </a:bodyPr>
          <a:lstStyle/>
          <a:p>
            <a:r>
              <a:rPr lang="en-US" b="1" dirty="0"/>
              <a:t>4 Model scenarios</a:t>
            </a:r>
            <a:r>
              <a:rPr lang="en-US" dirty="0"/>
              <a:t>: No SLR, RCP 2.6 (0.85 m), RCP 4.5 (1.10 m), RCP 8.5 (1.49 m)</a:t>
            </a:r>
          </a:p>
          <a:p>
            <a:r>
              <a:rPr lang="en-US" b="1" dirty="0"/>
              <a:t>Temporal discretization</a:t>
            </a:r>
            <a:r>
              <a:rPr lang="en-US" dirty="0"/>
              <a:t>: 5 minute time steps to 2100</a:t>
            </a:r>
          </a:p>
        </p:txBody>
      </p:sp>
    </p:spTree>
    <p:extLst>
      <p:ext uri="{BB962C8B-B14F-4D97-AF65-F5344CB8AC3E}">
        <p14:creationId xmlns:p14="http://schemas.microsoft.com/office/powerpoint/2010/main" val="15937883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661840" y="1141596"/>
            <a:ext cx="10807349" cy="0"/>
          </a:xfrm>
          <a:prstGeom prst="line">
            <a:avLst/>
          </a:prstGeom>
          <a:ln w="50800" cmpd="dbl">
            <a:solidFill>
              <a:srgbClr val="467E93"/>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583461" y="555631"/>
            <a:ext cx="10133845" cy="553998"/>
          </a:xfrm>
          <a:prstGeom prst="rect">
            <a:avLst/>
          </a:prstGeom>
          <a:noFill/>
        </p:spPr>
        <p:txBody>
          <a:bodyPr wrap="square" rtlCol="0">
            <a:spAutoFit/>
          </a:bodyPr>
          <a:lstStyle/>
          <a:p>
            <a:r>
              <a:rPr lang="en-US" sz="3000" spc="250" dirty="0">
                <a:solidFill>
                  <a:srgbClr val="467E93"/>
                </a:solidFill>
                <a:latin typeface="Century Schoolbook" panose="02040604050505020304" pitchFamily="18" charset="0"/>
                <a:ea typeface="Kozuka Mincho Pr6N H" panose="02020900000000000000" pitchFamily="18" charset="-128"/>
              </a:rPr>
              <a:t>Pore water salinity dynamics</a:t>
            </a:r>
          </a:p>
        </p:txBody>
      </p:sp>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69031" y="1596824"/>
            <a:ext cx="8654340" cy="4485000"/>
          </a:xfrm>
          <a:prstGeom prst="rect">
            <a:avLst/>
          </a:prstGeom>
        </p:spPr>
      </p:pic>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871406" y="79286"/>
            <a:ext cx="2187888" cy="1326514"/>
          </a:xfrm>
          <a:prstGeom prst="rect">
            <a:avLst/>
          </a:prstGeom>
        </p:spPr>
      </p:pic>
      <p:sp>
        <p:nvSpPr>
          <p:cNvPr id="3" name="TextBox 2"/>
          <p:cNvSpPr txBox="1"/>
          <p:nvPr/>
        </p:nvSpPr>
        <p:spPr>
          <a:xfrm>
            <a:off x="341980" y="1792260"/>
            <a:ext cx="1371600" cy="369332"/>
          </a:xfrm>
          <a:prstGeom prst="rect">
            <a:avLst/>
          </a:prstGeom>
          <a:noFill/>
        </p:spPr>
        <p:txBody>
          <a:bodyPr wrap="square" rtlCol="0">
            <a:spAutoFit/>
          </a:bodyPr>
          <a:lstStyle/>
          <a:p>
            <a:r>
              <a:rPr lang="en-US" dirty="0"/>
              <a:t>15 years</a:t>
            </a:r>
          </a:p>
        </p:txBody>
      </p:sp>
      <p:sp>
        <p:nvSpPr>
          <p:cNvPr id="8" name="TextBox 7"/>
          <p:cNvSpPr txBox="1"/>
          <p:nvPr/>
        </p:nvSpPr>
        <p:spPr>
          <a:xfrm>
            <a:off x="341980" y="3480624"/>
            <a:ext cx="1371600" cy="369332"/>
          </a:xfrm>
          <a:prstGeom prst="rect">
            <a:avLst/>
          </a:prstGeom>
          <a:noFill/>
        </p:spPr>
        <p:txBody>
          <a:bodyPr wrap="square" rtlCol="0">
            <a:spAutoFit/>
          </a:bodyPr>
          <a:lstStyle/>
          <a:p>
            <a:r>
              <a:rPr lang="en-US" dirty="0"/>
              <a:t>45 years</a:t>
            </a:r>
          </a:p>
        </p:txBody>
      </p:sp>
      <p:sp>
        <p:nvSpPr>
          <p:cNvPr id="10" name="TextBox 9"/>
          <p:cNvSpPr txBox="1"/>
          <p:nvPr/>
        </p:nvSpPr>
        <p:spPr>
          <a:xfrm>
            <a:off x="341980" y="2636442"/>
            <a:ext cx="1371600" cy="369332"/>
          </a:xfrm>
          <a:prstGeom prst="rect">
            <a:avLst/>
          </a:prstGeom>
          <a:noFill/>
        </p:spPr>
        <p:txBody>
          <a:bodyPr wrap="square" rtlCol="0">
            <a:spAutoFit/>
          </a:bodyPr>
          <a:lstStyle/>
          <a:p>
            <a:r>
              <a:rPr lang="en-US" dirty="0"/>
              <a:t>30 years</a:t>
            </a:r>
          </a:p>
        </p:txBody>
      </p:sp>
      <p:sp>
        <p:nvSpPr>
          <p:cNvPr id="11" name="TextBox 10"/>
          <p:cNvSpPr txBox="1"/>
          <p:nvPr/>
        </p:nvSpPr>
        <p:spPr>
          <a:xfrm>
            <a:off x="341980" y="4324807"/>
            <a:ext cx="1371600" cy="369332"/>
          </a:xfrm>
          <a:prstGeom prst="rect">
            <a:avLst/>
          </a:prstGeom>
          <a:noFill/>
        </p:spPr>
        <p:txBody>
          <a:bodyPr wrap="square" rtlCol="0">
            <a:spAutoFit/>
          </a:bodyPr>
          <a:lstStyle/>
          <a:p>
            <a:r>
              <a:rPr lang="en-US" dirty="0"/>
              <a:t>60 years</a:t>
            </a:r>
          </a:p>
        </p:txBody>
      </p:sp>
      <p:sp>
        <p:nvSpPr>
          <p:cNvPr id="13" name="TextBox 12"/>
          <p:cNvSpPr txBox="1"/>
          <p:nvPr/>
        </p:nvSpPr>
        <p:spPr>
          <a:xfrm>
            <a:off x="341980" y="5168990"/>
            <a:ext cx="1371600" cy="369332"/>
          </a:xfrm>
          <a:prstGeom prst="rect">
            <a:avLst/>
          </a:prstGeom>
          <a:noFill/>
        </p:spPr>
        <p:txBody>
          <a:bodyPr wrap="square" rtlCol="0">
            <a:spAutoFit/>
          </a:bodyPr>
          <a:lstStyle/>
          <a:p>
            <a:r>
              <a:rPr lang="en-US" dirty="0"/>
              <a:t>75 years</a:t>
            </a:r>
          </a:p>
        </p:txBody>
      </p:sp>
      <p:sp>
        <p:nvSpPr>
          <p:cNvPr id="4" name="Rectangle 3"/>
          <p:cNvSpPr/>
          <p:nvPr/>
        </p:nvSpPr>
        <p:spPr>
          <a:xfrm>
            <a:off x="278283" y="2414433"/>
            <a:ext cx="10744200" cy="8284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278283" y="3271633"/>
            <a:ext cx="10744200" cy="8284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193125" y="4103067"/>
            <a:ext cx="10744200" cy="8284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278283" y="4973045"/>
            <a:ext cx="10744200" cy="12487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1363881" y="4816549"/>
            <a:ext cx="222044" cy="4345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1828800" y="1265271"/>
            <a:ext cx="2668772" cy="369332"/>
          </a:xfrm>
          <a:prstGeom prst="rect">
            <a:avLst/>
          </a:prstGeom>
          <a:noFill/>
        </p:spPr>
        <p:txBody>
          <a:bodyPr wrap="square" rtlCol="0">
            <a:spAutoFit/>
          </a:bodyPr>
          <a:lstStyle/>
          <a:p>
            <a:pPr algn="ctr"/>
            <a:r>
              <a:rPr lang="en-US" dirty="0"/>
              <a:t>RCP 2.6</a:t>
            </a:r>
          </a:p>
        </p:txBody>
      </p:sp>
      <p:sp>
        <p:nvSpPr>
          <p:cNvPr id="19" name="TextBox 18"/>
          <p:cNvSpPr txBox="1"/>
          <p:nvPr/>
        </p:nvSpPr>
        <p:spPr>
          <a:xfrm>
            <a:off x="4623988" y="1265271"/>
            <a:ext cx="2668772" cy="369332"/>
          </a:xfrm>
          <a:prstGeom prst="rect">
            <a:avLst/>
          </a:prstGeom>
          <a:noFill/>
        </p:spPr>
        <p:txBody>
          <a:bodyPr wrap="square" rtlCol="0">
            <a:spAutoFit/>
          </a:bodyPr>
          <a:lstStyle/>
          <a:p>
            <a:pPr algn="ctr"/>
            <a:r>
              <a:rPr lang="en-US" dirty="0"/>
              <a:t>RCP 4.5</a:t>
            </a:r>
          </a:p>
        </p:txBody>
      </p:sp>
      <p:sp>
        <p:nvSpPr>
          <p:cNvPr id="20" name="TextBox 19"/>
          <p:cNvSpPr txBox="1"/>
          <p:nvPr/>
        </p:nvSpPr>
        <p:spPr>
          <a:xfrm>
            <a:off x="7425667" y="1265271"/>
            <a:ext cx="2668772" cy="369332"/>
          </a:xfrm>
          <a:prstGeom prst="rect">
            <a:avLst/>
          </a:prstGeom>
          <a:noFill/>
        </p:spPr>
        <p:txBody>
          <a:bodyPr wrap="square" rtlCol="0">
            <a:spAutoFit/>
          </a:bodyPr>
          <a:lstStyle/>
          <a:p>
            <a:pPr algn="ctr"/>
            <a:r>
              <a:rPr lang="en-US" dirty="0"/>
              <a:t>RCP 8.5</a:t>
            </a:r>
          </a:p>
        </p:txBody>
      </p:sp>
      <p:pic>
        <p:nvPicPr>
          <p:cNvPr id="21" name="Picture 20"/>
          <p:cNvPicPr>
            <a:picLocks noChangeAspect="1"/>
          </p:cNvPicPr>
          <p:nvPr/>
        </p:nvPicPr>
        <p:blipFill>
          <a:blip r:embed="rId5"/>
          <a:stretch>
            <a:fillRect/>
          </a:stretch>
        </p:blipFill>
        <p:spPr>
          <a:xfrm>
            <a:off x="10937325" y="2654542"/>
            <a:ext cx="619211" cy="2562583"/>
          </a:xfrm>
          <a:prstGeom prst="rect">
            <a:avLst/>
          </a:prstGeom>
        </p:spPr>
      </p:pic>
      <p:sp>
        <p:nvSpPr>
          <p:cNvPr id="9" name="Freeform 8"/>
          <p:cNvSpPr/>
          <p:nvPr/>
        </p:nvSpPr>
        <p:spPr>
          <a:xfrm>
            <a:off x="1843088" y="1685925"/>
            <a:ext cx="2457450" cy="585788"/>
          </a:xfrm>
          <a:custGeom>
            <a:avLst/>
            <a:gdLst>
              <a:gd name="connsiteX0" fmla="*/ 0 w 2457450"/>
              <a:gd name="connsiteY0" fmla="*/ 414338 h 585788"/>
              <a:gd name="connsiteX1" fmla="*/ 1957387 w 2457450"/>
              <a:gd name="connsiteY1" fmla="*/ 414338 h 585788"/>
              <a:gd name="connsiteX2" fmla="*/ 2100262 w 2457450"/>
              <a:gd name="connsiteY2" fmla="*/ 557213 h 585788"/>
              <a:gd name="connsiteX3" fmla="*/ 2257425 w 2457450"/>
              <a:gd name="connsiteY3" fmla="*/ 585788 h 585788"/>
              <a:gd name="connsiteX4" fmla="*/ 2357437 w 2457450"/>
              <a:gd name="connsiteY4" fmla="*/ 542925 h 585788"/>
              <a:gd name="connsiteX5" fmla="*/ 2414587 w 2457450"/>
              <a:gd name="connsiteY5" fmla="*/ 414338 h 585788"/>
              <a:gd name="connsiteX6" fmla="*/ 2457450 w 2457450"/>
              <a:gd name="connsiteY6" fmla="*/ 257175 h 585788"/>
              <a:gd name="connsiteX7" fmla="*/ 2457450 w 2457450"/>
              <a:gd name="connsiteY7" fmla="*/ 128588 h 585788"/>
              <a:gd name="connsiteX8" fmla="*/ 2457450 w 2457450"/>
              <a:gd name="connsiteY8" fmla="*/ 0 h 585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7450" h="585788">
                <a:moveTo>
                  <a:pt x="0" y="414338"/>
                </a:moveTo>
                <a:lnTo>
                  <a:pt x="1957387" y="414338"/>
                </a:lnTo>
                <a:lnTo>
                  <a:pt x="2100262" y="557213"/>
                </a:lnTo>
                <a:lnTo>
                  <a:pt x="2257425" y="585788"/>
                </a:lnTo>
                <a:lnTo>
                  <a:pt x="2357437" y="542925"/>
                </a:lnTo>
                <a:lnTo>
                  <a:pt x="2414587" y="414338"/>
                </a:lnTo>
                <a:lnTo>
                  <a:pt x="2457450" y="257175"/>
                </a:lnTo>
                <a:lnTo>
                  <a:pt x="2457450" y="128588"/>
                </a:lnTo>
                <a:lnTo>
                  <a:pt x="2457450" y="0"/>
                </a:lnTo>
              </a:path>
            </a:pathLst>
          </a:custGeom>
          <a:noFill/>
          <a:ln w="28575">
            <a:solidFill>
              <a:srgbClr val="FFFF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22"/>
          <p:cNvSpPr/>
          <p:nvPr/>
        </p:nvSpPr>
        <p:spPr>
          <a:xfrm>
            <a:off x="1857374" y="1771650"/>
            <a:ext cx="2357438" cy="371475"/>
          </a:xfrm>
          <a:custGeom>
            <a:avLst/>
            <a:gdLst>
              <a:gd name="connsiteX0" fmla="*/ 0 w 2357438"/>
              <a:gd name="connsiteY0" fmla="*/ 71438 h 371475"/>
              <a:gd name="connsiteX1" fmla="*/ 1914525 w 2357438"/>
              <a:gd name="connsiteY1" fmla="*/ 71438 h 371475"/>
              <a:gd name="connsiteX2" fmla="*/ 2028825 w 2357438"/>
              <a:gd name="connsiteY2" fmla="*/ 271463 h 371475"/>
              <a:gd name="connsiteX3" fmla="*/ 2171700 w 2357438"/>
              <a:gd name="connsiteY3" fmla="*/ 371475 h 371475"/>
              <a:gd name="connsiteX4" fmla="*/ 2286000 w 2357438"/>
              <a:gd name="connsiteY4" fmla="*/ 328613 h 371475"/>
              <a:gd name="connsiteX5" fmla="*/ 2357438 w 2357438"/>
              <a:gd name="connsiteY5" fmla="*/ 214313 h 371475"/>
              <a:gd name="connsiteX6" fmla="*/ 2357438 w 2357438"/>
              <a:gd name="connsiteY6" fmla="*/ 0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57438" h="371475">
                <a:moveTo>
                  <a:pt x="0" y="71438"/>
                </a:moveTo>
                <a:lnTo>
                  <a:pt x="1914525" y="71438"/>
                </a:lnTo>
                <a:lnTo>
                  <a:pt x="2028825" y="271463"/>
                </a:lnTo>
                <a:lnTo>
                  <a:pt x="2171700" y="371475"/>
                </a:lnTo>
                <a:lnTo>
                  <a:pt x="2286000" y="328613"/>
                </a:lnTo>
                <a:lnTo>
                  <a:pt x="2357438" y="214313"/>
                </a:lnTo>
                <a:lnTo>
                  <a:pt x="2357438" y="0"/>
                </a:lnTo>
              </a:path>
            </a:pathLst>
          </a:custGeom>
          <a:noFill/>
          <a:ln w="28575">
            <a:solidFill>
              <a:srgbClr val="FFFF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1920584" y="1587213"/>
            <a:ext cx="2443162" cy="307777"/>
          </a:xfrm>
          <a:prstGeom prst="rect">
            <a:avLst/>
          </a:prstGeom>
          <a:noFill/>
        </p:spPr>
        <p:txBody>
          <a:bodyPr wrap="square" rtlCol="0">
            <a:spAutoFit/>
          </a:bodyPr>
          <a:lstStyle/>
          <a:p>
            <a:r>
              <a:rPr lang="en-US" sz="1400" dirty="0">
                <a:solidFill>
                  <a:srgbClr val="FFFF00"/>
                </a:solidFill>
              </a:rPr>
              <a:t>Freshwater flow path</a:t>
            </a:r>
          </a:p>
        </p:txBody>
      </p:sp>
    </p:spTree>
    <p:extLst>
      <p:ext uri="{BB962C8B-B14F-4D97-AF65-F5344CB8AC3E}">
        <p14:creationId xmlns:p14="http://schemas.microsoft.com/office/powerpoint/2010/main" val="109866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hidden"/>
                                      </p:to>
                                    </p:set>
                                  </p:childTnLst>
                                </p:cTn>
                              </p:par>
                              <p:par>
                                <p:cTn id="19" presetID="1" presetClass="exit"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4" grpId="0" animBg="1"/>
      <p:bldP spid="15" grpId="0" animBg="1"/>
      <p:bldP spid="16" grpId="0" animBg="1"/>
      <p:bldP spid="1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661840" y="1141596"/>
            <a:ext cx="10807349" cy="0"/>
          </a:xfrm>
          <a:prstGeom prst="line">
            <a:avLst/>
          </a:prstGeom>
          <a:ln w="50800" cmpd="dbl">
            <a:solidFill>
              <a:srgbClr val="467E93"/>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583461" y="555631"/>
            <a:ext cx="10133845" cy="553998"/>
          </a:xfrm>
          <a:prstGeom prst="rect">
            <a:avLst/>
          </a:prstGeom>
          <a:noFill/>
        </p:spPr>
        <p:txBody>
          <a:bodyPr wrap="square" rtlCol="0">
            <a:spAutoFit/>
          </a:bodyPr>
          <a:lstStyle/>
          <a:p>
            <a:r>
              <a:rPr lang="en-US" sz="3000" spc="250" dirty="0">
                <a:solidFill>
                  <a:srgbClr val="467E93"/>
                </a:solidFill>
                <a:latin typeface="Century Schoolbook" panose="02040604050505020304" pitchFamily="18" charset="0"/>
                <a:ea typeface="Kozuka Mincho Pr6N H" panose="02020900000000000000" pitchFamily="18" charset="-128"/>
              </a:rPr>
              <a:t>Pore water salinity dynamics</a:t>
            </a:r>
          </a:p>
        </p:txBody>
      </p:sp>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69031" y="1596824"/>
            <a:ext cx="8654340" cy="4485000"/>
          </a:xfrm>
          <a:prstGeom prst="rect">
            <a:avLst/>
          </a:prstGeom>
        </p:spPr>
      </p:pic>
      <p:sp>
        <p:nvSpPr>
          <p:cNvPr id="3" name="TextBox 2"/>
          <p:cNvSpPr txBox="1"/>
          <p:nvPr/>
        </p:nvSpPr>
        <p:spPr>
          <a:xfrm>
            <a:off x="341980" y="1792260"/>
            <a:ext cx="1371600" cy="369332"/>
          </a:xfrm>
          <a:prstGeom prst="rect">
            <a:avLst/>
          </a:prstGeom>
          <a:noFill/>
        </p:spPr>
        <p:txBody>
          <a:bodyPr wrap="square" rtlCol="0">
            <a:spAutoFit/>
          </a:bodyPr>
          <a:lstStyle/>
          <a:p>
            <a:r>
              <a:rPr lang="en-US" dirty="0"/>
              <a:t>15 years</a:t>
            </a:r>
          </a:p>
        </p:txBody>
      </p:sp>
      <p:sp>
        <p:nvSpPr>
          <p:cNvPr id="8" name="TextBox 7"/>
          <p:cNvSpPr txBox="1"/>
          <p:nvPr/>
        </p:nvSpPr>
        <p:spPr>
          <a:xfrm>
            <a:off x="341980" y="3480624"/>
            <a:ext cx="1371600" cy="369332"/>
          </a:xfrm>
          <a:prstGeom prst="rect">
            <a:avLst/>
          </a:prstGeom>
          <a:noFill/>
        </p:spPr>
        <p:txBody>
          <a:bodyPr wrap="square" rtlCol="0">
            <a:spAutoFit/>
          </a:bodyPr>
          <a:lstStyle/>
          <a:p>
            <a:r>
              <a:rPr lang="en-US" dirty="0"/>
              <a:t>45 years</a:t>
            </a:r>
          </a:p>
        </p:txBody>
      </p:sp>
      <p:sp>
        <p:nvSpPr>
          <p:cNvPr id="10" name="TextBox 9"/>
          <p:cNvSpPr txBox="1"/>
          <p:nvPr/>
        </p:nvSpPr>
        <p:spPr>
          <a:xfrm>
            <a:off x="341980" y="2636442"/>
            <a:ext cx="1371600" cy="369332"/>
          </a:xfrm>
          <a:prstGeom prst="rect">
            <a:avLst/>
          </a:prstGeom>
          <a:noFill/>
        </p:spPr>
        <p:txBody>
          <a:bodyPr wrap="square" rtlCol="0">
            <a:spAutoFit/>
          </a:bodyPr>
          <a:lstStyle/>
          <a:p>
            <a:r>
              <a:rPr lang="en-US" dirty="0"/>
              <a:t>30 years</a:t>
            </a:r>
          </a:p>
        </p:txBody>
      </p:sp>
      <p:sp>
        <p:nvSpPr>
          <p:cNvPr id="11" name="TextBox 10"/>
          <p:cNvSpPr txBox="1"/>
          <p:nvPr/>
        </p:nvSpPr>
        <p:spPr>
          <a:xfrm>
            <a:off x="341980" y="4324807"/>
            <a:ext cx="1371600" cy="369332"/>
          </a:xfrm>
          <a:prstGeom prst="rect">
            <a:avLst/>
          </a:prstGeom>
          <a:noFill/>
        </p:spPr>
        <p:txBody>
          <a:bodyPr wrap="square" rtlCol="0">
            <a:spAutoFit/>
          </a:bodyPr>
          <a:lstStyle/>
          <a:p>
            <a:r>
              <a:rPr lang="en-US" dirty="0"/>
              <a:t>60 years</a:t>
            </a:r>
          </a:p>
        </p:txBody>
      </p:sp>
      <p:sp>
        <p:nvSpPr>
          <p:cNvPr id="13" name="TextBox 12"/>
          <p:cNvSpPr txBox="1"/>
          <p:nvPr/>
        </p:nvSpPr>
        <p:spPr>
          <a:xfrm>
            <a:off x="341980" y="5168990"/>
            <a:ext cx="1371600" cy="369332"/>
          </a:xfrm>
          <a:prstGeom prst="rect">
            <a:avLst/>
          </a:prstGeom>
          <a:noFill/>
        </p:spPr>
        <p:txBody>
          <a:bodyPr wrap="square" rtlCol="0">
            <a:spAutoFit/>
          </a:bodyPr>
          <a:lstStyle/>
          <a:p>
            <a:r>
              <a:rPr lang="en-US" dirty="0"/>
              <a:t>75 years</a:t>
            </a:r>
          </a:p>
        </p:txBody>
      </p:sp>
      <p:sp>
        <p:nvSpPr>
          <p:cNvPr id="17" name="Rectangle 16"/>
          <p:cNvSpPr/>
          <p:nvPr/>
        </p:nvSpPr>
        <p:spPr>
          <a:xfrm>
            <a:off x="1366062" y="4381624"/>
            <a:ext cx="222044" cy="4345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1828800" y="1265271"/>
            <a:ext cx="2668772" cy="369332"/>
          </a:xfrm>
          <a:prstGeom prst="rect">
            <a:avLst/>
          </a:prstGeom>
          <a:noFill/>
        </p:spPr>
        <p:txBody>
          <a:bodyPr wrap="square" rtlCol="0">
            <a:spAutoFit/>
          </a:bodyPr>
          <a:lstStyle/>
          <a:p>
            <a:pPr algn="ctr"/>
            <a:r>
              <a:rPr lang="en-US" dirty="0"/>
              <a:t>RCP 2.6</a:t>
            </a:r>
          </a:p>
        </p:txBody>
      </p:sp>
      <p:sp>
        <p:nvSpPr>
          <p:cNvPr id="19" name="TextBox 18"/>
          <p:cNvSpPr txBox="1"/>
          <p:nvPr/>
        </p:nvSpPr>
        <p:spPr>
          <a:xfrm>
            <a:off x="4623988" y="1265271"/>
            <a:ext cx="2668772" cy="369332"/>
          </a:xfrm>
          <a:prstGeom prst="rect">
            <a:avLst/>
          </a:prstGeom>
          <a:noFill/>
        </p:spPr>
        <p:txBody>
          <a:bodyPr wrap="square" rtlCol="0">
            <a:spAutoFit/>
          </a:bodyPr>
          <a:lstStyle/>
          <a:p>
            <a:pPr algn="ctr"/>
            <a:r>
              <a:rPr lang="en-US" dirty="0"/>
              <a:t>RCP 4.5</a:t>
            </a:r>
          </a:p>
        </p:txBody>
      </p:sp>
      <p:sp>
        <p:nvSpPr>
          <p:cNvPr id="20" name="TextBox 19"/>
          <p:cNvSpPr txBox="1"/>
          <p:nvPr/>
        </p:nvSpPr>
        <p:spPr>
          <a:xfrm>
            <a:off x="7425667" y="1265271"/>
            <a:ext cx="2668772" cy="369332"/>
          </a:xfrm>
          <a:prstGeom prst="rect">
            <a:avLst/>
          </a:prstGeom>
          <a:noFill/>
        </p:spPr>
        <p:txBody>
          <a:bodyPr wrap="square" rtlCol="0">
            <a:spAutoFit/>
          </a:bodyPr>
          <a:lstStyle/>
          <a:p>
            <a:pPr algn="ctr"/>
            <a:r>
              <a:rPr lang="en-US" dirty="0"/>
              <a:t>RCP 8.5</a:t>
            </a:r>
          </a:p>
        </p:txBody>
      </p:sp>
      <p:pic>
        <p:nvPicPr>
          <p:cNvPr id="23" name="Picture 22"/>
          <p:cNvPicPr>
            <a:picLocks noChangeAspect="1"/>
          </p:cNvPicPr>
          <p:nvPr/>
        </p:nvPicPr>
        <p:blipFill>
          <a:blip r:embed="rId4"/>
          <a:stretch>
            <a:fillRect/>
          </a:stretch>
        </p:blipFill>
        <p:spPr>
          <a:xfrm>
            <a:off x="10937325" y="2654542"/>
            <a:ext cx="619211" cy="2562583"/>
          </a:xfrm>
          <a:prstGeom prst="rect">
            <a:avLst/>
          </a:prstGeom>
        </p:spPr>
      </p:pic>
      <p:pic>
        <p:nvPicPr>
          <p:cNvPr id="22" name="Picture 2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871406" y="79286"/>
            <a:ext cx="2187888" cy="1326514"/>
          </a:xfrm>
          <a:prstGeom prst="rect">
            <a:avLst/>
          </a:prstGeom>
        </p:spPr>
      </p:pic>
      <p:sp>
        <p:nvSpPr>
          <p:cNvPr id="24" name="Freeform 23"/>
          <p:cNvSpPr/>
          <p:nvPr/>
        </p:nvSpPr>
        <p:spPr>
          <a:xfrm>
            <a:off x="1843088" y="1685925"/>
            <a:ext cx="2457450" cy="585788"/>
          </a:xfrm>
          <a:custGeom>
            <a:avLst/>
            <a:gdLst>
              <a:gd name="connsiteX0" fmla="*/ 0 w 2457450"/>
              <a:gd name="connsiteY0" fmla="*/ 414338 h 585788"/>
              <a:gd name="connsiteX1" fmla="*/ 1957387 w 2457450"/>
              <a:gd name="connsiteY1" fmla="*/ 414338 h 585788"/>
              <a:gd name="connsiteX2" fmla="*/ 2100262 w 2457450"/>
              <a:gd name="connsiteY2" fmla="*/ 557213 h 585788"/>
              <a:gd name="connsiteX3" fmla="*/ 2257425 w 2457450"/>
              <a:gd name="connsiteY3" fmla="*/ 585788 h 585788"/>
              <a:gd name="connsiteX4" fmla="*/ 2357437 w 2457450"/>
              <a:gd name="connsiteY4" fmla="*/ 542925 h 585788"/>
              <a:gd name="connsiteX5" fmla="*/ 2414587 w 2457450"/>
              <a:gd name="connsiteY5" fmla="*/ 414338 h 585788"/>
              <a:gd name="connsiteX6" fmla="*/ 2457450 w 2457450"/>
              <a:gd name="connsiteY6" fmla="*/ 257175 h 585788"/>
              <a:gd name="connsiteX7" fmla="*/ 2457450 w 2457450"/>
              <a:gd name="connsiteY7" fmla="*/ 128588 h 585788"/>
              <a:gd name="connsiteX8" fmla="*/ 2457450 w 2457450"/>
              <a:gd name="connsiteY8" fmla="*/ 0 h 585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7450" h="585788">
                <a:moveTo>
                  <a:pt x="0" y="414338"/>
                </a:moveTo>
                <a:lnTo>
                  <a:pt x="1957387" y="414338"/>
                </a:lnTo>
                <a:lnTo>
                  <a:pt x="2100262" y="557213"/>
                </a:lnTo>
                <a:lnTo>
                  <a:pt x="2257425" y="585788"/>
                </a:lnTo>
                <a:lnTo>
                  <a:pt x="2357437" y="542925"/>
                </a:lnTo>
                <a:lnTo>
                  <a:pt x="2414587" y="414338"/>
                </a:lnTo>
                <a:lnTo>
                  <a:pt x="2457450" y="257175"/>
                </a:lnTo>
                <a:lnTo>
                  <a:pt x="2457450" y="128588"/>
                </a:lnTo>
                <a:lnTo>
                  <a:pt x="2457450" y="0"/>
                </a:lnTo>
              </a:path>
            </a:pathLst>
          </a:custGeom>
          <a:noFill/>
          <a:ln w="28575">
            <a:solidFill>
              <a:srgbClr val="FFFF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a:off x="1920584" y="1587213"/>
            <a:ext cx="2443162" cy="307777"/>
          </a:xfrm>
          <a:prstGeom prst="rect">
            <a:avLst/>
          </a:prstGeom>
          <a:noFill/>
        </p:spPr>
        <p:txBody>
          <a:bodyPr wrap="square" rtlCol="0">
            <a:spAutoFit/>
          </a:bodyPr>
          <a:lstStyle/>
          <a:p>
            <a:r>
              <a:rPr lang="en-US" sz="1400" dirty="0">
                <a:solidFill>
                  <a:srgbClr val="FFFF00"/>
                </a:solidFill>
              </a:rPr>
              <a:t>Freshwater flow path</a:t>
            </a:r>
          </a:p>
        </p:txBody>
      </p:sp>
      <p:sp>
        <p:nvSpPr>
          <p:cNvPr id="26" name="Freeform 25"/>
          <p:cNvSpPr/>
          <p:nvPr/>
        </p:nvSpPr>
        <p:spPr>
          <a:xfrm>
            <a:off x="1857374" y="1771650"/>
            <a:ext cx="2357438" cy="371475"/>
          </a:xfrm>
          <a:custGeom>
            <a:avLst/>
            <a:gdLst>
              <a:gd name="connsiteX0" fmla="*/ 0 w 2357438"/>
              <a:gd name="connsiteY0" fmla="*/ 71438 h 371475"/>
              <a:gd name="connsiteX1" fmla="*/ 1914525 w 2357438"/>
              <a:gd name="connsiteY1" fmla="*/ 71438 h 371475"/>
              <a:gd name="connsiteX2" fmla="*/ 2028825 w 2357438"/>
              <a:gd name="connsiteY2" fmla="*/ 271463 h 371475"/>
              <a:gd name="connsiteX3" fmla="*/ 2171700 w 2357438"/>
              <a:gd name="connsiteY3" fmla="*/ 371475 h 371475"/>
              <a:gd name="connsiteX4" fmla="*/ 2286000 w 2357438"/>
              <a:gd name="connsiteY4" fmla="*/ 328613 h 371475"/>
              <a:gd name="connsiteX5" fmla="*/ 2357438 w 2357438"/>
              <a:gd name="connsiteY5" fmla="*/ 214313 h 371475"/>
              <a:gd name="connsiteX6" fmla="*/ 2357438 w 2357438"/>
              <a:gd name="connsiteY6" fmla="*/ 0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57438" h="371475">
                <a:moveTo>
                  <a:pt x="0" y="71438"/>
                </a:moveTo>
                <a:lnTo>
                  <a:pt x="1914525" y="71438"/>
                </a:lnTo>
                <a:lnTo>
                  <a:pt x="2028825" y="271463"/>
                </a:lnTo>
                <a:lnTo>
                  <a:pt x="2171700" y="371475"/>
                </a:lnTo>
                <a:lnTo>
                  <a:pt x="2286000" y="328613"/>
                </a:lnTo>
                <a:lnTo>
                  <a:pt x="2357438" y="214313"/>
                </a:lnTo>
                <a:lnTo>
                  <a:pt x="2357438" y="0"/>
                </a:lnTo>
              </a:path>
            </a:pathLst>
          </a:custGeom>
          <a:noFill/>
          <a:ln w="28575">
            <a:solidFill>
              <a:srgbClr val="FFFF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16008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661840" y="1141596"/>
            <a:ext cx="10807349" cy="0"/>
          </a:xfrm>
          <a:prstGeom prst="line">
            <a:avLst/>
          </a:prstGeom>
          <a:ln w="50800" cmpd="dbl">
            <a:solidFill>
              <a:srgbClr val="467E93"/>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583461" y="555631"/>
            <a:ext cx="9370423" cy="553998"/>
          </a:xfrm>
          <a:prstGeom prst="rect">
            <a:avLst/>
          </a:prstGeom>
          <a:noFill/>
        </p:spPr>
        <p:txBody>
          <a:bodyPr wrap="square" rtlCol="0">
            <a:spAutoFit/>
          </a:bodyPr>
          <a:lstStyle/>
          <a:p>
            <a:r>
              <a:rPr lang="en-US" sz="3000" spc="250" dirty="0">
                <a:solidFill>
                  <a:srgbClr val="467E93"/>
                </a:solidFill>
                <a:latin typeface="Century Schoolbook" panose="02040604050505020304" pitchFamily="18" charset="0"/>
                <a:ea typeface="Kozuka Mincho Pr6N H" panose="02020900000000000000" pitchFamily="18" charset="-128"/>
              </a:rPr>
              <a:t>Nuisance flooding</a:t>
            </a:r>
          </a:p>
        </p:txBody>
      </p:sp>
      <p:sp>
        <p:nvSpPr>
          <p:cNvPr id="8" name="TextBox 7"/>
          <p:cNvSpPr txBox="1"/>
          <p:nvPr/>
        </p:nvSpPr>
        <p:spPr>
          <a:xfrm>
            <a:off x="758627" y="1666284"/>
            <a:ext cx="4912376" cy="1200329"/>
          </a:xfrm>
          <a:prstGeom prst="rect">
            <a:avLst/>
          </a:prstGeom>
          <a:noFill/>
        </p:spPr>
        <p:txBody>
          <a:bodyPr wrap="square" rtlCol="0">
            <a:spAutoFit/>
          </a:bodyPr>
          <a:lstStyle/>
          <a:p>
            <a:r>
              <a:rPr lang="en-US" b="1" dirty="0"/>
              <a:t>Tidal flooding/sunny day flooding/nuisance flooding </a:t>
            </a:r>
            <a:r>
              <a:rPr lang="en-US" dirty="0"/>
              <a:t>is the inundation of coastal areas during exceptionally high tides, without the aid of winds or precipitation.</a:t>
            </a:r>
          </a:p>
        </p:txBody>
      </p:sp>
      <p:sp>
        <p:nvSpPr>
          <p:cNvPr id="11" name="TextBox 10"/>
          <p:cNvSpPr txBox="1"/>
          <p:nvPr/>
        </p:nvSpPr>
        <p:spPr>
          <a:xfrm>
            <a:off x="156753" y="153566"/>
            <a:ext cx="3488815" cy="338554"/>
          </a:xfrm>
          <a:prstGeom prst="rect">
            <a:avLst/>
          </a:prstGeom>
          <a:noFill/>
        </p:spPr>
        <p:txBody>
          <a:bodyPr wrap="square" rtlCol="0">
            <a:spAutoFit/>
          </a:bodyPr>
          <a:lstStyle/>
          <a:p>
            <a:r>
              <a:rPr lang="en-US" sz="1600" dirty="0">
                <a:latin typeface="Century Schoolbook" panose="02040604050505020304" pitchFamily="18" charset="0"/>
              </a:rPr>
              <a:t>What is nuisance flooding?</a:t>
            </a:r>
          </a:p>
        </p:txBody>
      </p:sp>
      <p:pic>
        <p:nvPicPr>
          <p:cNvPr id="12" name="Picture 1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136060" y="1641858"/>
            <a:ext cx="5596024" cy="3698824"/>
          </a:xfrm>
          <a:prstGeom prst="rect">
            <a:avLst/>
          </a:prstGeom>
          <a:ln>
            <a:solidFill>
              <a:schemeClr val="tx1"/>
            </a:solidFill>
          </a:ln>
        </p:spPr>
      </p:pic>
      <p:sp>
        <p:nvSpPr>
          <p:cNvPr id="13" name="TextBox 12"/>
          <p:cNvSpPr txBox="1"/>
          <p:nvPr/>
        </p:nvSpPr>
        <p:spPr>
          <a:xfrm>
            <a:off x="10006862" y="5063683"/>
            <a:ext cx="1870364" cy="276999"/>
          </a:xfrm>
          <a:prstGeom prst="rect">
            <a:avLst/>
          </a:prstGeom>
          <a:noFill/>
        </p:spPr>
        <p:txBody>
          <a:bodyPr wrap="square" rtlCol="0">
            <a:spAutoFit/>
          </a:bodyPr>
          <a:lstStyle/>
          <a:p>
            <a:r>
              <a:rPr lang="en-US" sz="1200" dirty="0"/>
              <a:t>Photo by Mary Sapienza</a:t>
            </a:r>
          </a:p>
        </p:txBody>
      </p:sp>
      <p:pic>
        <p:nvPicPr>
          <p:cNvPr id="14" name="Picture 1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83461" y="3349529"/>
            <a:ext cx="5262709" cy="2522064"/>
          </a:xfrm>
          <a:prstGeom prst="rect">
            <a:avLst/>
          </a:prstGeom>
          <a:ln>
            <a:solidFill>
              <a:schemeClr val="tx1"/>
            </a:solidFill>
          </a:ln>
        </p:spPr>
      </p:pic>
    </p:spTree>
    <p:extLst>
      <p:ext uri="{BB962C8B-B14F-4D97-AF65-F5344CB8AC3E}">
        <p14:creationId xmlns:p14="http://schemas.microsoft.com/office/powerpoint/2010/main" val="2862788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661840" y="1141596"/>
            <a:ext cx="10807349" cy="0"/>
          </a:xfrm>
          <a:prstGeom prst="line">
            <a:avLst/>
          </a:prstGeom>
          <a:ln w="50800" cmpd="dbl">
            <a:solidFill>
              <a:srgbClr val="467E93"/>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583461" y="555631"/>
            <a:ext cx="10133845" cy="553998"/>
          </a:xfrm>
          <a:prstGeom prst="rect">
            <a:avLst/>
          </a:prstGeom>
          <a:noFill/>
        </p:spPr>
        <p:txBody>
          <a:bodyPr wrap="square" rtlCol="0">
            <a:spAutoFit/>
          </a:bodyPr>
          <a:lstStyle/>
          <a:p>
            <a:r>
              <a:rPr lang="en-US" sz="3000" spc="250" dirty="0">
                <a:solidFill>
                  <a:srgbClr val="467E93"/>
                </a:solidFill>
                <a:latin typeface="Century Schoolbook" panose="02040604050505020304" pitchFamily="18" charset="0"/>
                <a:ea typeface="Kozuka Mincho Pr6N H" panose="02020900000000000000" pitchFamily="18" charset="-128"/>
              </a:rPr>
              <a:t>Pore water salinity dynamics</a:t>
            </a:r>
          </a:p>
        </p:txBody>
      </p:sp>
      <p:pic>
        <p:nvPicPr>
          <p:cNvPr id="2" name="tidal_floodi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186820" y="1321209"/>
            <a:ext cx="7423519" cy="4831179"/>
          </a:xfrm>
          <a:prstGeom prst="rect">
            <a:avLst/>
          </a:prstGeom>
        </p:spPr>
      </p:pic>
      <p:sp>
        <p:nvSpPr>
          <p:cNvPr id="3" name="Rectangle 2"/>
          <p:cNvSpPr/>
          <p:nvPr/>
        </p:nvSpPr>
        <p:spPr>
          <a:xfrm>
            <a:off x="1653149" y="6108547"/>
            <a:ext cx="7994468" cy="3104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9874281" y="2074373"/>
            <a:ext cx="1594908" cy="523220"/>
          </a:xfrm>
          <a:prstGeom prst="rect">
            <a:avLst/>
          </a:prstGeom>
          <a:noFill/>
        </p:spPr>
        <p:txBody>
          <a:bodyPr wrap="square" rtlCol="0">
            <a:spAutoFit/>
          </a:bodyPr>
          <a:lstStyle/>
          <a:p>
            <a:r>
              <a:rPr lang="en-US" sz="2800" dirty="0"/>
              <a:t>RCP 4.5</a:t>
            </a:r>
          </a:p>
        </p:txBody>
      </p:sp>
      <p:sp>
        <p:nvSpPr>
          <p:cNvPr id="5" name="TextBox 4"/>
          <p:cNvSpPr txBox="1"/>
          <p:nvPr/>
        </p:nvSpPr>
        <p:spPr>
          <a:xfrm>
            <a:off x="9874281" y="3085615"/>
            <a:ext cx="1603359" cy="830997"/>
          </a:xfrm>
          <a:prstGeom prst="rect">
            <a:avLst/>
          </a:prstGeom>
          <a:noFill/>
        </p:spPr>
        <p:txBody>
          <a:bodyPr wrap="square" rtlCol="0">
            <a:spAutoFit/>
          </a:bodyPr>
          <a:lstStyle/>
          <a:p>
            <a:r>
              <a:rPr lang="en-US" sz="2400" dirty="0"/>
              <a:t>Start: 2045</a:t>
            </a:r>
          </a:p>
          <a:p>
            <a:r>
              <a:rPr lang="en-US" sz="2400" dirty="0"/>
              <a:t>End: 2070</a:t>
            </a:r>
          </a:p>
        </p:txBody>
      </p:sp>
      <p:sp>
        <p:nvSpPr>
          <p:cNvPr id="7" name="TextBox 6"/>
          <p:cNvSpPr txBox="1"/>
          <p:nvPr/>
        </p:nvSpPr>
        <p:spPr>
          <a:xfrm>
            <a:off x="9363692" y="4404634"/>
            <a:ext cx="1725930" cy="369332"/>
          </a:xfrm>
          <a:prstGeom prst="rect">
            <a:avLst/>
          </a:prstGeom>
          <a:noFill/>
        </p:spPr>
        <p:txBody>
          <a:bodyPr wrap="square" rtlCol="0">
            <a:spAutoFit/>
          </a:bodyPr>
          <a:lstStyle/>
          <a:p>
            <a:r>
              <a:rPr lang="en-US" dirty="0">
                <a:solidFill>
                  <a:schemeClr val="accent2">
                    <a:lumMod val="50000"/>
                  </a:schemeClr>
                </a:solidFill>
              </a:rPr>
              <a:t>Berm elevation</a:t>
            </a:r>
          </a:p>
        </p:txBody>
      </p:sp>
      <p:sp>
        <p:nvSpPr>
          <p:cNvPr id="9" name="TextBox 8"/>
          <p:cNvSpPr txBox="1"/>
          <p:nvPr/>
        </p:nvSpPr>
        <p:spPr>
          <a:xfrm>
            <a:off x="9390648" y="4920539"/>
            <a:ext cx="1891224" cy="369332"/>
          </a:xfrm>
          <a:prstGeom prst="rect">
            <a:avLst/>
          </a:prstGeom>
          <a:noFill/>
        </p:spPr>
        <p:txBody>
          <a:bodyPr wrap="square" rtlCol="0">
            <a:spAutoFit/>
          </a:bodyPr>
          <a:lstStyle/>
          <a:p>
            <a:r>
              <a:rPr lang="en-US" dirty="0"/>
              <a:t>Mean high tide</a:t>
            </a:r>
          </a:p>
        </p:txBody>
      </p:sp>
      <p:cxnSp>
        <p:nvCxnSpPr>
          <p:cNvPr id="10" name="Straight Arrow Connector 9"/>
          <p:cNvCxnSpPr/>
          <p:nvPr/>
        </p:nvCxnSpPr>
        <p:spPr>
          <a:xfrm flipH="1">
            <a:off x="8947926" y="4618184"/>
            <a:ext cx="415766" cy="0"/>
          </a:xfrm>
          <a:prstGeom prst="straightConnector1">
            <a:avLst/>
          </a:prstGeom>
          <a:ln>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8952115" y="5098049"/>
            <a:ext cx="415766"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67484378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89119" y="1696454"/>
            <a:ext cx="6440771" cy="4747722"/>
          </a:xfrm>
          <a:prstGeom prst="rect">
            <a:avLst/>
          </a:prstGeom>
        </p:spPr>
      </p:pic>
      <p:cxnSp>
        <p:nvCxnSpPr>
          <p:cNvPr id="6" name="Straight Connector 5"/>
          <p:cNvCxnSpPr/>
          <p:nvPr/>
        </p:nvCxnSpPr>
        <p:spPr>
          <a:xfrm>
            <a:off x="661840" y="1141596"/>
            <a:ext cx="10807349" cy="0"/>
          </a:xfrm>
          <a:prstGeom prst="line">
            <a:avLst/>
          </a:prstGeom>
          <a:ln w="50800" cmpd="dbl">
            <a:solidFill>
              <a:srgbClr val="467E93"/>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583461" y="555631"/>
            <a:ext cx="10133845" cy="553998"/>
          </a:xfrm>
          <a:prstGeom prst="rect">
            <a:avLst/>
          </a:prstGeom>
          <a:noFill/>
        </p:spPr>
        <p:txBody>
          <a:bodyPr wrap="square" rtlCol="0">
            <a:spAutoFit/>
          </a:bodyPr>
          <a:lstStyle/>
          <a:p>
            <a:r>
              <a:rPr lang="en-US" sz="3000" spc="250" dirty="0">
                <a:solidFill>
                  <a:srgbClr val="467E93"/>
                </a:solidFill>
                <a:latin typeface="Century Schoolbook" panose="02040604050505020304" pitchFamily="18" charset="0"/>
                <a:ea typeface="Kozuka Mincho Pr6N H" panose="02020900000000000000" pitchFamily="18" charset="-128"/>
              </a:rPr>
              <a:t>Intertidal mixing zone size</a:t>
            </a:r>
          </a:p>
        </p:txBody>
      </p:sp>
      <p:sp>
        <p:nvSpPr>
          <p:cNvPr id="7" name="TextBox 6"/>
          <p:cNvSpPr txBox="1"/>
          <p:nvPr/>
        </p:nvSpPr>
        <p:spPr>
          <a:xfrm>
            <a:off x="847724" y="2019300"/>
            <a:ext cx="3305175" cy="2308324"/>
          </a:xfrm>
          <a:prstGeom prst="rect">
            <a:avLst/>
          </a:prstGeom>
          <a:noFill/>
        </p:spPr>
        <p:txBody>
          <a:bodyPr wrap="square" rtlCol="0">
            <a:spAutoFit/>
          </a:bodyPr>
          <a:lstStyle/>
          <a:p>
            <a:r>
              <a:rPr lang="en-US" dirty="0"/>
              <a:t>Mixing zone growth rates:</a:t>
            </a:r>
          </a:p>
          <a:p>
            <a:endParaRPr lang="en-US" dirty="0"/>
          </a:p>
          <a:p>
            <a:pPr marL="285750" indent="-285750">
              <a:buFont typeface="Wingdings" panose="05000000000000000000" pitchFamily="2" charset="2"/>
              <a:buChar char="§"/>
            </a:pPr>
            <a:r>
              <a:rPr lang="en-US" dirty="0"/>
              <a:t>RCP 2.6: 58 m</a:t>
            </a:r>
            <a:r>
              <a:rPr lang="en-US" baseline="30000" dirty="0"/>
              <a:t>2</a:t>
            </a:r>
            <a:r>
              <a:rPr lang="en-US" dirty="0"/>
              <a:t>/</a:t>
            </a:r>
            <a:r>
              <a:rPr lang="en-US" dirty="0" err="1"/>
              <a:t>yr</a:t>
            </a:r>
            <a:endParaRPr lang="en-US" dirty="0"/>
          </a:p>
          <a:p>
            <a:pPr marL="285750" indent="-285750">
              <a:buFont typeface="Wingdings" panose="05000000000000000000" pitchFamily="2" charset="2"/>
              <a:buChar char="§"/>
            </a:pPr>
            <a:endParaRPr lang="en-US" dirty="0"/>
          </a:p>
          <a:p>
            <a:pPr marL="285750" indent="-285750">
              <a:buFont typeface="Wingdings" panose="05000000000000000000" pitchFamily="2" charset="2"/>
              <a:buChar char="§"/>
            </a:pPr>
            <a:r>
              <a:rPr lang="en-US" dirty="0"/>
              <a:t>RCP 4.5: 63 m</a:t>
            </a:r>
            <a:r>
              <a:rPr lang="en-US" baseline="30000" dirty="0"/>
              <a:t>2</a:t>
            </a:r>
            <a:r>
              <a:rPr lang="en-US" dirty="0"/>
              <a:t>/</a:t>
            </a:r>
            <a:r>
              <a:rPr lang="en-US" dirty="0" err="1"/>
              <a:t>yr</a:t>
            </a:r>
            <a:endParaRPr lang="en-US" dirty="0"/>
          </a:p>
          <a:p>
            <a:pPr marL="285750" indent="-285750">
              <a:buFont typeface="Wingdings" panose="05000000000000000000" pitchFamily="2" charset="2"/>
              <a:buChar char="§"/>
            </a:pPr>
            <a:endParaRPr lang="en-US" dirty="0"/>
          </a:p>
          <a:p>
            <a:pPr marL="285750" indent="-285750">
              <a:buFont typeface="Wingdings" panose="05000000000000000000" pitchFamily="2" charset="2"/>
              <a:buChar char="§"/>
            </a:pPr>
            <a:r>
              <a:rPr lang="en-US" dirty="0"/>
              <a:t>RCP 8.5: 87 m</a:t>
            </a:r>
            <a:r>
              <a:rPr lang="en-US" baseline="30000" dirty="0"/>
              <a:t>2</a:t>
            </a:r>
            <a:r>
              <a:rPr lang="en-US" dirty="0"/>
              <a:t>/</a:t>
            </a:r>
            <a:r>
              <a:rPr lang="en-US" dirty="0" err="1"/>
              <a:t>yr</a:t>
            </a:r>
            <a:endParaRPr lang="en-US" dirty="0"/>
          </a:p>
          <a:p>
            <a:pPr marL="285750" indent="-285750">
              <a:buFont typeface="Wingdings" panose="05000000000000000000" pitchFamily="2" charset="2"/>
              <a:buChar char="§"/>
            </a:pPr>
            <a:endParaRPr lang="en-US" dirty="0"/>
          </a:p>
        </p:txBody>
      </p:sp>
      <p:sp>
        <p:nvSpPr>
          <p:cNvPr id="8" name="TextBox 7"/>
          <p:cNvSpPr txBox="1"/>
          <p:nvPr/>
        </p:nvSpPr>
        <p:spPr>
          <a:xfrm>
            <a:off x="5155984" y="4987031"/>
            <a:ext cx="1295401" cy="276999"/>
          </a:xfrm>
          <a:prstGeom prst="rect">
            <a:avLst/>
          </a:prstGeom>
          <a:noFill/>
        </p:spPr>
        <p:txBody>
          <a:bodyPr wrap="square" rtlCol="0">
            <a:spAutoFit/>
          </a:bodyPr>
          <a:lstStyle/>
          <a:p>
            <a:r>
              <a:rPr lang="en-US" sz="1200" dirty="0"/>
              <a:t>Berm elevation</a:t>
            </a:r>
          </a:p>
        </p:txBody>
      </p:sp>
      <p:sp>
        <p:nvSpPr>
          <p:cNvPr id="15" name="TextBox 14"/>
          <p:cNvSpPr txBox="1"/>
          <p:nvPr/>
        </p:nvSpPr>
        <p:spPr>
          <a:xfrm>
            <a:off x="5401870" y="2841412"/>
            <a:ext cx="1251285" cy="307777"/>
          </a:xfrm>
          <a:prstGeom prst="rect">
            <a:avLst/>
          </a:prstGeom>
          <a:noFill/>
        </p:spPr>
        <p:txBody>
          <a:bodyPr wrap="square" rtlCol="0">
            <a:spAutoFit/>
          </a:bodyPr>
          <a:lstStyle/>
          <a:p>
            <a:r>
              <a:rPr lang="en-US" sz="1400" dirty="0"/>
              <a:t>526 m</a:t>
            </a:r>
            <a:r>
              <a:rPr lang="en-US" sz="1400" baseline="30000" dirty="0"/>
              <a:t>2</a:t>
            </a:r>
          </a:p>
        </p:txBody>
      </p:sp>
      <p:cxnSp>
        <p:nvCxnSpPr>
          <p:cNvPr id="18" name="Straight Arrow Connector 17"/>
          <p:cNvCxnSpPr/>
          <p:nvPr/>
        </p:nvCxnSpPr>
        <p:spPr>
          <a:xfrm flipH="1">
            <a:off x="5216142" y="3071194"/>
            <a:ext cx="203627" cy="27672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9" name="Picture 18"/>
          <p:cNvPicPr>
            <a:picLocks noChangeAspect="1"/>
          </p:cNvPicPr>
          <p:nvPr/>
        </p:nvPicPr>
        <p:blipFill>
          <a:blip r:embed="rId4"/>
          <a:stretch>
            <a:fillRect/>
          </a:stretch>
        </p:blipFill>
        <p:spPr>
          <a:xfrm>
            <a:off x="1160544" y="4495555"/>
            <a:ext cx="2592590" cy="1558639"/>
          </a:xfrm>
          <a:prstGeom prst="rect">
            <a:avLst/>
          </a:prstGeom>
          <a:ln>
            <a:solidFill>
              <a:schemeClr val="tx1"/>
            </a:solidFill>
          </a:ln>
        </p:spPr>
      </p:pic>
      <p:sp>
        <p:nvSpPr>
          <p:cNvPr id="2" name="TextBox 1"/>
          <p:cNvSpPr txBox="1"/>
          <p:nvPr/>
        </p:nvSpPr>
        <p:spPr>
          <a:xfrm>
            <a:off x="11032104" y="2181339"/>
            <a:ext cx="751883" cy="523220"/>
          </a:xfrm>
          <a:prstGeom prst="rect">
            <a:avLst/>
          </a:prstGeom>
          <a:noFill/>
        </p:spPr>
        <p:txBody>
          <a:bodyPr wrap="square" rtlCol="0">
            <a:spAutoFit/>
          </a:bodyPr>
          <a:lstStyle/>
          <a:p>
            <a:r>
              <a:rPr lang="en-US" sz="2800" dirty="0"/>
              <a:t>8x</a:t>
            </a:r>
          </a:p>
        </p:txBody>
      </p:sp>
      <p:cxnSp>
        <p:nvCxnSpPr>
          <p:cNvPr id="4" name="Straight Arrow Connector 3"/>
          <p:cNvCxnSpPr/>
          <p:nvPr/>
        </p:nvCxnSpPr>
        <p:spPr>
          <a:xfrm flipH="1">
            <a:off x="10577016" y="2456597"/>
            <a:ext cx="42478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797733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661840" y="1141596"/>
            <a:ext cx="10807349" cy="0"/>
          </a:xfrm>
          <a:prstGeom prst="line">
            <a:avLst/>
          </a:prstGeom>
          <a:ln w="50800" cmpd="dbl">
            <a:solidFill>
              <a:srgbClr val="467E93"/>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65368" y="2005058"/>
            <a:ext cx="7238145" cy="3122856"/>
          </a:xfrm>
          <a:prstGeom prst="rect">
            <a:avLst/>
          </a:prstGeom>
        </p:spPr>
      </p:pic>
      <p:sp>
        <p:nvSpPr>
          <p:cNvPr id="7" name="TextBox 6"/>
          <p:cNvSpPr txBox="1"/>
          <p:nvPr/>
        </p:nvSpPr>
        <p:spPr>
          <a:xfrm>
            <a:off x="583461" y="555631"/>
            <a:ext cx="10133845" cy="553998"/>
          </a:xfrm>
          <a:prstGeom prst="rect">
            <a:avLst/>
          </a:prstGeom>
          <a:noFill/>
        </p:spPr>
        <p:txBody>
          <a:bodyPr wrap="square" rtlCol="0">
            <a:spAutoFit/>
          </a:bodyPr>
          <a:lstStyle/>
          <a:p>
            <a:r>
              <a:rPr lang="en-US" sz="3000" spc="250" dirty="0">
                <a:solidFill>
                  <a:srgbClr val="467E93"/>
                </a:solidFill>
                <a:latin typeface="Century Schoolbook" panose="02040604050505020304" pitchFamily="18" charset="0"/>
                <a:ea typeface="Kozuka Mincho Pr6N H" panose="02020900000000000000" pitchFamily="18" charset="-128"/>
              </a:rPr>
              <a:t>Water table salinity through time</a:t>
            </a:r>
          </a:p>
        </p:txBody>
      </p:sp>
      <p:sp>
        <p:nvSpPr>
          <p:cNvPr id="8" name="TextBox 7"/>
          <p:cNvSpPr txBox="1"/>
          <p:nvPr/>
        </p:nvSpPr>
        <p:spPr>
          <a:xfrm>
            <a:off x="5793044" y="1678473"/>
            <a:ext cx="984080" cy="369332"/>
          </a:xfrm>
          <a:prstGeom prst="rect">
            <a:avLst/>
          </a:prstGeom>
          <a:noFill/>
        </p:spPr>
        <p:txBody>
          <a:bodyPr wrap="square" rtlCol="0">
            <a:spAutoFit/>
          </a:bodyPr>
          <a:lstStyle/>
          <a:p>
            <a:r>
              <a:rPr lang="en-US" dirty="0">
                <a:solidFill>
                  <a:schemeClr val="accent6"/>
                </a:solidFill>
              </a:rPr>
              <a:t>RCP 4.5</a:t>
            </a:r>
          </a:p>
        </p:txBody>
      </p:sp>
      <p:sp>
        <p:nvSpPr>
          <p:cNvPr id="10" name="TextBox 9"/>
          <p:cNvSpPr txBox="1"/>
          <p:nvPr/>
        </p:nvSpPr>
        <p:spPr>
          <a:xfrm>
            <a:off x="7516515" y="1678473"/>
            <a:ext cx="984080" cy="369332"/>
          </a:xfrm>
          <a:prstGeom prst="rect">
            <a:avLst/>
          </a:prstGeom>
          <a:noFill/>
        </p:spPr>
        <p:txBody>
          <a:bodyPr wrap="square" rtlCol="0">
            <a:spAutoFit/>
          </a:bodyPr>
          <a:lstStyle/>
          <a:p>
            <a:r>
              <a:rPr lang="en-US" dirty="0">
                <a:solidFill>
                  <a:schemeClr val="accent4"/>
                </a:solidFill>
              </a:rPr>
              <a:t>RCP 8.5</a:t>
            </a:r>
          </a:p>
        </p:txBody>
      </p:sp>
      <p:sp>
        <p:nvSpPr>
          <p:cNvPr id="11" name="TextBox 10"/>
          <p:cNvSpPr txBox="1"/>
          <p:nvPr/>
        </p:nvSpPr>
        <p:spPr>
          <a:xfrm>
            <a:off x="4042121" y="1678473"/>
            <a:ext cx="984080" cy="369332"/>
          </a:xfrm>
          <a:prstGeom prst="rect">
            <a:avLst/>
          </a:prstGeom>
          <a:noFill/>
        </p:spPr>
        <p:txBody>
          <a:bodyPr wrap="square" rtlCol="0">
            <a:spAutoFit/>
          </a:bodyPr>
          <a:lstStyle/>
          <a:p>
            <a:r>
              <a:rPr lang="en-US" dirty="0">
                <a:solidFill>
                  <a:schemeClr val="accent2">
                    <a:lumMod val="75000"/>
                  </a:schemeClr>
                </a:solidFill>
              </a:rPr>
              <a:t>RCP 2.6</a:t>
            </a:r>
          </a:p>
        </p:txBody>
      </p:sp>
      <p:sp>
        <p:nvSpPr>
          <p:cNvPr id="13" name="TextBox 12"/>
          <p:cNvSpPr txBox="1"/>
          <p:nvPr/>
        </p:nvSpPr>
        <p:spPr>
          <a:xfrm>
            <a:off x="2298143" y="1678473"/>
            <a:ext cx="984080" cy="369332"/>
          </a:xfrm>
          <a:prstGeom prst="rect">
            <a:avLst/>
          </a:prstGeom>
          <a:noFill/>
        </p:spPr>
        <p:txBody>
          <a:bodyPr wrap="square" rtlCol="0">
            <a:spAutoFit/>
          </a:bodyPr>
          <a:lstStyle/>
          <a:p>
            <a:r>
              <a:rPr lang="en-US" dirty="0">
                <a:solidFill>
                  <a:schemeClr val="accent1">
                    <a:lumMod val="75000"/>
                  </a:schemeClr>
                </a:solidFill>
              </a:rPr>
              <a:t>No SLR</a:t>
            </a:r>
          </a:p>
        </p:txBody>
      </p:sp>
      <p:pic>
        <p:nvPicPr>
          <p:cNvPr id="14" name="Picture 1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912088" y="153496"/>
            <a:ext cx="2092216" cy="1306813"/>
          </a:xfrm>
          <a:prstGeom prst="rect">
            <a:avLst/>
          </a:prstGeom>
        </p:spPr>
      </p:pic>
      <p:pic>
        <p:nvPicPr>
          <p:cNvPr id="16" name="Picture 1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184439" y="5269833"/>
            <a:ext cx="5141367" cy="1070884"/>
          </a:xfrm>
          <a:prstGeom prst="rect">
            <a:avLst/>
          </a:prstGeom>
        </p:spPr>
      </p:pic>
      <p:pic>
        <p:nvPicPr>
          <p:cNvPr id="17" name="Picture 16"/>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501405" y="6340718"/>
            <a:ext cx="4617154" cy="352156"/>
          </a:xfrm>
          <a:prstGeom prst="rect">
            <a:avLst/>
          </a:prstGeom>
        </p:spPr>
      </p:pic>
      <p:sp>
        <p:nvSpPr>
          <p:cNvPr id="23" name="Rectangle 22"/>
          <p:cNvSpPr/>
          <p:nvPr/>
        </p:nvSpPr>
        <p:spPr>
          <a:xfrm>
            <a:off x="7089013" y="1678473"/>
            <a:ext cx="1714500" cy="34696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31"/>
          <p:cNvPicPr>
            <a:picLocks noChangeAspect="1"/>
          </p:cNvPicPr>
          <p:nvPr/>
        </p:nvPicPr>
        <p:blipFill>
          <a:blip r:embed="rId7"/>
          <a:stretch>
            <a:fillRect/>
          </a:stretch>
        </p:blipFill>
        <p:spPr>
          <a:xfrm>
            <a:off x="1832787" y="5428985"/>
            <a:ext cx="1914792" cy="752580"/>
          </a:xfrm>
          <a:prstGeom prst="rect">
            <a:avLst/>
          </a:prstGeom>
        </p:spPr>
      </p:pic>
      <p:sp>
        <p:nvSpPr>
          <p:cNvPr id="22" name="Rectangle 21"/>
          <p:cNvSpPr/>
          <p:nvPr/>
        </p:nvSpPr>
        <p:spPr>
          <a:xfrm>
            <a:off x="5301438" y="1678473"/>
            <a:ext cx="1887746" cy="34696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3615441" y="1703383"/>
            <a:ext cx="1784511" cy="34696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a:off x="2528749" y="1365263"/>
            <a:ext cx="1579932" cy="369332"/>
          </a:xfrm>
          <a:prstGeom prst="rect">
            <a:avLst/>
          </a:prstGeom>
          <a:noFill/>
        </p:spPr>
        <p:txBody>
          <a:bodyPr wrap="square" rtlCol="0">
            <a:spAutoFit/>
          </a:bodyPr>
          <a:lstStyle/>
          <a:p>
            <a:r>
              <a:rPr lang="en-US" dirty="0"/>
              <a:t>Berm = 450 m</a:t>
            </a:r>
          </a:p>
        </p:txBody>
      </p:sp>
      <p:cxnSp>
        <p:nvCxnSpPr>
          <p:cNvPr id="26" name="Straight Connector 25"/>
          <p:cNvCxnSpPr/>
          <p:nvPr/>
        </p:nvCxnSpPr>
        <p:spPr>
          <a:xfrm>
            <a:off x="3241279" y="1678473"/>
            <a:ext cx="0" cy="286687"/>
          </a:xfrm>
          <a:prstGeom prst="line">
            <a:avLst/>
          </a:prstGeom>
          <a:ln>
            <a:headEnd type="none" w="med" len="med"/>
            <a:tailEnd type="arrow" w="med" len="med"/>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77859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2" grpId="0" animBg="1"/>
      <p:bldP spid="2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661840" y="1141596"/>
            <a:ext cx="10807349" cy="0"/>
          </a:xfrm>
          <a:prstGeom prst="line">
            <a:avLst/>
          </a:prstGeom>
          <a:ln w="50800" cmpd="dbl">
            <a:solidFill>
              <a:srgbClr val="467E93"/>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583461" y="555631"/>
            <a:ext cx="10133845" cy="553998"/>
          </a:xfrm>
          <a:prstGeom prst="rect">
            <a:avLst/>
          </a:prstGeom>
          <a:noFill/>
        </p:spPr>
        <p:txBody>
          <a:bodyPr wrap="square" rtlCol="0">
            <a:spAutoFit/>
          </a:bodyPr>
          <a:lstStyle/>
          <a:p>
            <a:r>
              <a:rPr lang="en-US" sz="3000" spc="250" dirty="0">
                <a:solidFill>
                  <a:srgbClr val="467E93"/>
                </a:solidFill>
                <a:latin typeface="Century Schoolbook" panose="02040604050505020304" pitchFamily="18" charset="0"/>
                <a:ea typeface="Kozuka Mincho Pr6N H" panose="02020900000000000000" pitchFamily="18" charset="-128"/>
              </a:rPr>
              <a:t>Vertical fluid exchange</a:t>
            </a:r>
          </a:p>
        </p:txBody>
      </p:sp>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43181" y="2111566"/>
            <a:ext cx="6018730" cy="3893135"/>
          </a:xfrm>
          <a:prstGeom prst="rect">
            <a:avLst/>
          </a:prstGeom>
        </p:spPr>
      </p:pic>
      <p:pic>
        <p:nvPicPr>
          <p:cNvPr id="19" name="Picture 1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469410" y="2423497"/>
            <a:ext cx="4165753" cy="2525693"/>
          </a:xfrm>
          <a:prstGeom prst="rect">
            <a:avLst/>
          </a:prstGeom>
        </p:spPr>
      </p:pic>
      <p:sp>
        <p:nvSpPr>
          <p:cNvPr id="9" name="Freeform 8"/>
          <p:cNvSpPr/>
          <p:nvPr/>
        </p:nvSpPr>
        <p:spPr>
          <a:xfrm>
            <a:off x="7469410" y="2743200"/>
            <a:ext cx="4165753" cy="697230"/>
          </a:xfrm>
          <a:custGeom>
            <a:avLst/>
            <a:gdLst>
              <a:gd name="connsiteX0" fmla="*/ 0 w 4206240"/>
              <a:gd name="connsiteY0" fmla="*/ 0 h 697230"/>
              <a:gd name="connsiteX1" fmla="*/ 628650 w 4206240"/>
              <a:gd name="connsiteY1" fmla="*/ 91440 h 697230"/>
              <a:gd name="connsiteX2" fmla="*/ 1188720 w 4206240"/>
              <a:gd name="connsiteY2" fmla="*/ 205740 h 697230"/>
              <a:gd name="connsiteX3" fmla="*/ 1474470 w 4206240"/>
              <a:gd name="connsiteY3" fmla="*/ 320040 h 697230"/>
              <a:gd name="connsiteX4" fmla="*/ 1965960 w 4206240"/>
              <a:gd name="connsiteY4" fmla="*/ 480060 h 697230"/>
              <a:gd name="connsiteX5" fmla="*/ 2526030 w 4206240"/>
              <a:gd name="connsiteY5" fmla="*/ 617220 h 697230"/>
              <a:gd name="connsiteX6" fmla="*/ 3097530 w 4206240"/>
              <a:gd name="connsiteY6" fmla="*/ 674370 h 697230"/>
              <a:gd name="connsiteX7" fmla="*/ 4080510 w 4206240"/>
              <a:gd name="connsiteY7" fmla="*/ 697230 h 697230"/>
              <a:gd name="connsiteX8" fmla="*/ 4206240 w 4206240"/>
              <a:gd name="connsiteY8" fmla="*/ 697230 h 697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06240" h="697230">
                <a:moveTo>
                  <a:pt x="0" y="0"/>
                </a:moveTo>
                <a:lnTo>
                  <a:pt x="628650" y="91440"/>
                </a:lnTo>
                <a:lnTo>
                  <a:pt x="1188720" y="205740"/>
                </a:lnTo>
                <a:lnTo>
                  <a:pt x="1474470" y="320040"/>
                </a:lnTo>
                <a:lnTo>
                  <a:pt x="1965960" y="480060"/>
                </a:lnTo>
                <a:lnTo>
                  <a:pt x="2526030" y="617220"/>
                </a:lnTo>
                <a:lnTo>
                  <a:pt x="3097530" y="674370"/>
                </a:lnTo>
                <a:lnTo>
                  <a:pt x="4080510" y="697230"/>
                </a:lnTo>
                <a:lnTo>
                  <a:pt x="4206240" y="697230"/>
                </a:lnTo>
              </a:path>
            </a:pathLst>
          </a:cu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10238508" y="2423497"/>
            <a:ext cx="581892" cy="2525693"/>
          </a:xfrm>
          <a:prstGeom prst="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7699544" y="2423497"/>
            <a:ext cx="1610712" cy="2525693"/>
          </a:xfrm>
          <a:prstGeom prst="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1756483" y="2185043"/>
            <a:ext cx="2826328" cy="3050310"/>
          </a:xfrm>
          <a:prstGeom prst="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p:nvSpPr>
        <p:spPr>
          <a:xfrm>
            <a:off x="4865926" y="2185043"/>
            <a:ext cx="665922" cy="3050310"/>
          </a:xfrm>
          <a:prstGeom prst="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p:cNvSpPr txBox="1"/>
          <p:nvPr/>
        </p:nvSpPr>
        <p:spPr>
          <a:xfrm>
            <a:off x="1779644" y="4342711"/>
            <a:ext cx="2505188" cy="400110"/>
          </a:xfrm>
          <a:prstGeom prst="rect">
            <a:avLst/>
          </a:prstGeom>
          <a:solidFill>
            <a:schemeClr val="tx1"/>
          </a:solidFill>
        </p:spPr>
        <p:txBody>
          <a:bodyPr wrap="square" rtlCol="0">
            <a:spAutoFit/>
          </a:bodyPr>
          <a:lstStyle/>
          <a:p>
            <a:r>
              <a:rPr lang="en-US" sz="2000" dirty="0">
                <a:solidFill>
                  <a:schemeClr val="accent2">
                    <a:lumMod val="40000"/>
                    <a:lumOff val="60000"/>
                  </a:schemeClr>
                </a:solidFill>
              </a:rPr>
              <a:t>Tidal infiltration zone</a:t>
            </a:r>
          </a:p>
        </p:txBody>
      </p:sp>
      <p:sp>
        <p:nvSpPr>
          <p:cNvPr id="36" name="TextBox 35"/>
          <p:cNvSpPr txBox="1"/>
          <p:nvPr/>
        </p:nvSpPr>
        <p:spPr>
          <a:xfrm>
            <a:off x="7777730" y="3882999"/>
            <a:ext cx="1454339" cy="1015663"/>
          </a:xfrm>
          <a:prstGeom prst="rect">
            <a:avLst/>
          </a:prstGeom>
          <a:solidFill>
            <a:schemeClr val="tx1"/>
          </a:solidFill>
        </p:spPr>
        <p:txBody>
          <a:bodyPr wrap="square" rtlCol="0">
            <a:spAutoFit/>
          </a:bodyPr>
          <a:lstStyle/>
          <a:p>
            <a:r>
              <a:rPr lang="en-US" sz="2000" dirty="0">
                <a:solidFill>
                  <a:schemeClr val="accent2">
                    <a:lumMod val="40000"/>
                    <a:lumOff val="60000"/>
                  </a:schemeClr>
                </a:solidFill>
              </a:rPr>
              <a:t>Tidal infiltration zone</a:t>
            </a:r>
          </a:p>
        </p:txBody>
      </p:sp>
      <p:sp>
        <p:nvSpPr>
          <p:cNvPr id="37" name="TextBox 36"/>
          <p:cNvSpPr txBox="1"/>
          <p:nvPr/>
        </p:nvSpPr>
        <p:spPr>
          <a:xfrm>
            <a:off x="5014274" y="3738220"/>
            <a:ext cx="1306684" cy="1015663"/>
          </a:xfrm>
          <a:prstGeom prst="rect">
            <a:avLst/>
          </a:prstGeom>
          <a:solidFill>
            <a:schemeClr val="tx1"/>
          </a:solidFill>
        </p:spPr>
        <p:txBody>
          <a:bodyPr wrap="square" rtlCol="0">
            <a:spAutoFit/>
          </a:bodyPr>
          <a:lstStyle/>
          <a:p>
            <a:r>
              <a:rPr lang="en-US" sz="2000" dirty="0">
                <a:solidFill>
                  <a:schemeClr val="accent1">
                    <a:lumMod val="60000"/>
                    <a:lumOff val="40000"/>
                  </a:schemeClr>
                </a:solidFill>
              </a:rPr>
              <a:t>Fresh discharge zone</a:t>
            </a:r>
          </a:p>
        </p:txBody>
      </p:sp>
      <p:sp>
        <p:nvSpPr>
          <p:cNvPr id="38" name="TextBox 37"/>
          <p:cNvSpPr txBox="1"/>
          <p:nvPr/>
        </p:nvSpPr>
        <p:spPr>
          <a:xfrm>
            <a:off x="10116883" y="3686343"/>
            <a:ext cx="1306684" cy="1015663"/>
          </a:xfrm>
          <a:prstGeom prst="rect">
            <a:avLst/>
          </a:prstGeom>
          <a:solidFill>
            <a:schemeClr val="tx1"/>
          </a:solidFill>
        </p:spPr>
        <p:txBody>
          <a:bodyPr wrap="square" rtlCol="0">
            <a:spAutoFit/>
          </a:bodyPr>
          <a:lstStyle/>
          <a:p>
            <a:r>
              <a:rPr lang="en-US" sz="2000" dirty="0">
                <a:solidFill>
                  <a:schemeClr val="accent1">
                    <a:lumMod val="60000"/>
                    <a:lumOff val="40000"/>
                  </a:schemeClr>
                </a:solidFill>
              </a:rPr>
              <a:t>Fresh discharge zone</a:t>
            </a:r>
          </a:p>
        </p:txBody>
      </p:sp>
      <p:sp>
        <p:nvSpPr>
          <p:cNvPr id="18" name="TextBox 17"/>
          <p:cNvSpPr txBox="1"/>
          <p:nvPr/>
        </p:nvSpPr>
        <p:spPr>
          <a:xfrm>
            <a:off x="2003875" y="3838426"/>
            <a:ext cx="1357598" cy="415498"/>
          </a:xfrm>
          <a:prstGeom prst="rect">
            <a:avLst/>
          </a:prstGeom>
          <a:noFill/>
        </p:spPr>
        <p:txBody>
          <a:bodyPr wrap="square" rtlCol="0">
            <a:spAutoFit/>
          </a:bodyPr>
          <a:lstStyle/>
          <a:p>
            <a:r>
              <a:rPr lang="en-US" sz="2100" dirty="0">
                <a:latin typeface="Times New Roman" panose="02020603050405020304" pitchFamily="18" charset="0"/>
                <a:cs typeface="Times New Roman" panose="02020603050405020304" pitchFamily="18" charset="0"/>
              </a:rPr>
              <a:t>Infiltration</a:t>
            </a:r>
          </a:p>
        </p:txBody>
      </p:sp>
    </p:spTree>
    <p:extLst>
      <p:ext uri="{BB962C8B-B14F-4D97-AF65-F5344CB8AC3E}">
        <p14:creationId xmlns:p14="http://schemas.microsoft.com/office/powerpoint/2010/main" val="32217952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661840" y="1141596"/>
            <a:ext cx="10807349" cy="0"/>
          </a:xfrm>
          <a:prstGeom prst="line">
            <a:avLst/>
          </a:prstGeom>
          <a:ln w="50800" cmpd="dbl">
            <a:solidFill>
              <a:srgbClr val="467E93"/>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583461" y="555631"/>
            <a:ext cx="9370423" cy="553998"/>
          </a:xfrm>
          <a:prstGeom prst="rect">
            <a:avLst/>
          </a:prstGeom>
          <a:noFill/>
        </p:spPr>
        <p:txBody>
          <a:bodyPr wrap="square" rtlCol="0">
            <a:spAutoFit/>
          </a:bodyPr>
          <a:lstStyle/>
          <a:p>
            <a:r>
              <a:rPr lang="en-US" sz="3000" spc="250" dirty="0">
                <a:solidFill>
                  <a:srgbClr val="467E93"/>
                </a:solidFill>
                <a:latin typeface="Century Schoolbook" panose="02040604050505020304" pitchFamily="18" charset="0"/>
                <a:ea typeface="Kozuka Mincho Pr6N H" panose="02020900000000000000" pitchFamily="18" charset="-128"/>
              </a:rPr>
              <a:t>Summary</a:t>
            </a:r>
          </a:p>
        </p:txBody>
      </p:sp>
      <p:sp>
        <p:nvSpPr>
          <p:cNvPr id="10" name="TextBox 9"/>
          <p:cNvSpPr txBox="1"/>
          <p:nvPr/>
        </p:nvSpPr>
        <p:spPr>
          <a:xfrm>
            <a:off x="156753" y="153566"/>
            <a:ext cx="3030583" cy="307777"/>
          </a:xfrm>
          <a:prstGeom prst="rect">
            <a:avLst/>
          </a:prstGeom>
          <a:noFill/>
        </p:spPr>
        <p:txBody>
          <a:bodyPr wrap="square" rtlCol="0">
            <a:spAutoFit/>
          </a:bodyPr>
          <a:lstStyle/>
          <a:p>
            <a:endParaRPr lang="en-US" sz="1400" dirty="0">
              <a:latin typeface="Century Schoolbook" panose="02040604050505020304" pitchFamily="18" charset="0"/>
            </a:endParaRPr>
          </a:p>
        </p:txBody>
      </p:sp>
      <p:sp>
        <p:nvSpPr>
          <p:cNvPr id="5" name="TextBox 4"/>
          <p:cNvSpPr txBox="1"/>
          <p:nvPr/>
        </p:nvSpPr>
        <p:spPr>
          <a:xfrm>
            <a:off x="1017358" y="3955628"/>
            <a:ext cx="10811747" cy="2123658"/>
          </a:xfrm>
          <a:prstGeom prst="rect">
            <a:avLst/>
          </a:prstGeom>
          <a:noFill/>
        </p:spPr>
        <p:txBody>
          <a:bodyPr wrap="square" rtlCol="0">
            <a:spAutoFit/>
          </a:bodyPr>
          <a:lstStyle/>
          <a:p>
            <a:r>
              <a:rPr lang="en-US" sz="2200" dirty="0"/>
              <a:t>Model results show: Increased tidal flooding due to sea level rise disrupts intertidal mixing patterns over decadal time scales and leads to an 8 fold increase in the size of the saltwater-freshwater mixing zone.</a:t>
            </a:r>
          </a:p>
          <a:p>
            <a:endParaRPr lang="en-US" sz="2200" dirty="0"/>
          </a:p>
          <a:p>
            <a:r>
              <a:rPr lang="en-US" sz="2200" dirty="0"/>
              <a:t>Implications for biogeochemical processes and material fluxes to coastal ecosystems</a:t>
            </a:r>
          </a:p>
          <a:p>
            <a:endParaRPr lang="en-US" sz="2200" dirty="0"/>
          </a:p>
        </p:txBody>
      </p:sp>
      <p:grpSp>
        <p:nvGrpSpPr>
          <p:cNvPr id="2" name="Group 1"/>
          <p:cNvGrpSpPr/>
          <p:nvPr/>
        </p:nvGrpSpPr>
        <p:grpSpPr>
          <a:xfrm>
            <a:off x="6958513" y="1724929"/>
            <a:ext cx="4027936" cy="1650815"/>
            <a:chOff x="6821467" y="2126240"/>
            <a:chExt cx="4266632" cy="1806576"/>
          </a:xfrm>
        </p:grpSpPr>
        <p:pic>
          <p:nvPicPr>
            <p:cNvPr id="50" name="Picture 49"/>
            <p:cNvPicPr>
              <a:picLocks noChangeAspect="1"/>
            </p:cNvPicPr>
            <p:nvPr/>
          </p:nvPicPr>
          <p:blipFill>
            <a:blip r:embed="rId3"/>
            <a:stretch>
              <a:fillRect/>
            </a:stretch>
          </p:blipFill>
          <p:spPr>
            <a:xfrm>
              <a:off x="6821467" y="2314487"/>
              <a:ext cx="4045822" cy="1618329"/>
            </a:xfrm>
            <a:prstGeom prst="rect">
              <a:avLst/>
            </a:prstGeom>
          </p:spPr>
        </p:pic>
        <p:sp>
          <p:nvSpPr>
            <p:cNvPr id="51" name="Rectangle 50"/>
            <p:cNvSpPr/>
            <p:nvPr/>
          </p:nvSpPr>
          <p:spPr>
            <a:xfrm>
              <a:off x="7253586" y="2126240"/>
              <a:ext cx="3834513" cy="38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5" name="Group 54"/>
          <p:cNvGrpSpPr/>
          <p:nvPr/>
        </p:nvGrpSpPr>
        <p:grpSpPr>
          <a:xfrm>
            <a:off x="1340612" y="1896946"/>
            <a:ext cx="4104845" cy="1837137"/>
            <a:chOff x="4992603" y="1582555"/>
            <a:chExt cx="3036216" cy="1392032"/>
          </a:xfrm>
        </p:grpSpPr>
        <p:pic>
          <p:nvPicPr>
            <p:cNvPr id="52" name="Picture 51"/>
            <p:cNvPicPr>
              <a:picLocks noChangeAspect="1"/>
            </p:cNvPicPr>
            <p:nvPr/>
          </p:nvPicPr>
          <p:blipFill>
            <a:blip r:embed="rId4"/>
            <a:stretch>
              <a:fillRect/>
            </a:stretch>
          </p:blipFill>
          <p:spPr>
            <a:xfrm>
              <a:off x="5114778" y="1704828"/>
              <a:ext cx="2691303" cy="820899"/>
            </a:xfrm>
            <a:prstGeom prst="rect">
              <a:avLst/>
            </a:prstGeom>
          </p:spPr>
        </p:pic>
        <p:pic>
          <p:nvPicPr>
            <p:cNvPr id="53" name="Picture 52"/>
            <p:cNvPicPr>
              <a:picLocks noChangeAspect="1"/>
            </p:cNvPicPr>
            <p:nvPr/>
          </p:nvPicPr>
          <p:blipFill>
            <a:blip r:embed="rId5"/>
            <a:stretch>
              <a:fillRect/>
            </a:stretch>
          </p:blipFill>
          <p:spPr>
            <a:xfrm>
              <a:off x="5291610" y="2436922"/>
              <a:ext cx="2737209" cy="537665"/>
            </a:xfrm>
            <a:prstGeom prst="rect">
              <a:avLst/>
            </a:prstGeom>
          </p:spPr>
        </p:pic>
        <p:pic>
          <p:nvPicPr>
            <p:cNvPr id="54" name="Picture 53"/>
            <p:cNvPicPr>
              <a:picLocks noChangeAspect="1"/>
            </p:cNvPicPr>
            <p:nvPr/>
          </p:nvPicPr>
          <p:blipFill>
            <a:blip r:embed="rId6"/>
            <a:stretch>
              <a:fillRect/>
            </a:stretch>
          </p:blipFill>
          <p:spPr>
            <a:xfrm>
              <a:off x="4992603" y="1582555"/>
              <a:ext cx="222201" cy="931128"/>
            </a:xfrm>
            <a:prstGeom prst="rect">
              <a:avLst/>
            </a:prstGeom>
          </p:spPr>
        </p:pic>
      </p:grpSp>
      <p:cxnSp>
        <p:nvCxnSpPr>
          <p:cNvPr id="57" name="Straight Arrow Connector 56"/>
          <p:cNvCxnSpPr/>
          <p:nvPr/>
        </p:nvCxnSpPr>
        <p:spPr>
          <a:xfrm>
            <a:off x="5876596" y="2572894"/>
            <a:ext cx="546636" cy="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3932163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661840" y="1141596"/>
            <a:ext cx="10807349" cy="0"/>
          </a:xfrm>
          <a:prstGeom prst="line">
            <a:avLst/>
          </a:prstGeom>
          <a:ln w="50800" cmpd="dbl">
            <a:solidFill>
              <a:srgbClr val="467E93"/>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583461" y="555631"/>
            <a:ext cx="9370423" cy="553998"/>
          </a:xfrm>
          <a:prstGeom prst="rect">
            <a:avLst/>
          </a:prstGeom>
          <a:noFill/>
        </p:spPr>
        <p:txBody>
          <a:bodyPr wrap="square" rtlCol="0">
            <a:spAutoFit/>
          </a:bodyPr>
          <a:lstStyle/>
          <a:p>
            <a:r>
              <a:rPr lang="en-US" sz="3000" spc="250" dirty="0">
                <a:solidFill>
                  <a:srgbClr val="467E93"/>
                </a:solidFill>
                <a:latin typeface="Century Schoolbook" panose="02040604050505020304" pitchFamily="18" charset="0"/>
                <a:ea typeface="Kozuka Mincho Pr6N H" panose="02020900000000000000" pitchFamily="18" charset="-128"/>
              </a:rPr>
              <a:t>Moving forward</a:t>
            </a:r>
          </a:p>
        </p:txBody>
      </p:sp>
      <p:pic>
        <p:nvPicPr>
          <p:cNvPr id="9" name="Picture 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28300" y="153566"/>
            <a:ext cx="1490251" cy="224365"/>
          </a:xfrm>
          <a:prstGeom prst="rect">
            <a:avLst/>
          </a:prstGeom>
        </p:spPr>
      </p:pic>
      <p:sp>
        <p:nvSpPr>
          <p:cNvPr id="10" name="TextBox 9"/>
          <p:cNvSpPr txBox="1"/>
          <p:nvPr/>
        </p:nvSpPr>
        <p:spPr>
          <a:xfrm>
            <a:off x="156753" y="153566"/>
            <a:ext cx="3030583" cy="307777"/>
          </a:xfrm>
          <a:prstGeom prst="rect">
            <a:avLst/>
          </a:prstGeom>
          <a:noFill/>
        </p:spPr>
        <p:txBody>
          <a:bodyPr wrap="square" rtlCol="0">
            <a:spAutoFit/>
          </a:bodyPr>
          <a:lstStyle/>
          <a:p>
            <a:endParaRPr lang="en-US" sz="1400" dirty="0">
              <a:latin typeface="Century Schoolbook" panose="02040604050505020304" pitchFamily="18" charset="0"/>
            </a:endParaRPr>
          </a:p>
        </p:txBody>
      </p:sp>
      <p:sp>
        <p:nvSpPr>
          <p:cNvPr id="5" name="TextBox 4"/>
          <p:cNvSpPr txBox="1"/>
          <p:nvPr/>
        </p:nvSpPr>
        <p:spPr>
          <a:xfrm>
            <a:off x="1388613" y="1905262"/>
            <a:ext cx="10629937" cy="2308324"/>
          </a:xfrm>
          <a:prstGeom prst="rect">
            <a:avLst/>
          </a:prstGeom>
          <a:noFill/>
        </p:spPr>
        <p:txBody>
          <a:bodyPr wrap="square" rtlCol="0">
            <a:spAutoFit/>
          </a:bodyPr>
          <a:lstStyle/>
          <a:p>
            <a:pPr marL="342900" indent="-342900">
              <a:buFont typeface="Arial" panose="020B0604020202020204" pitchFamily="34" charset="0"/>
              <a:buChar char="•"/>
            </a:pPr>
            <a:r>
              <a:rPr lang="en-US" sz="2400" dirty="0"/>
              <a:t>These results are based on models that simplify the real-word</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Observe aquifer responses in the field</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Please be in touch if you have access to or are aware of a site that experiences tidal flooding that can be instrumented – james_heiss@uml.edu</a:t>
            </a:r>
          </a:p>
        </p:txBody>
      </p:sp>
      <p:sp>
        <p:nvSpPr>
          <p:cNvPr id="51" name="Rectangle 50"/>
          <p:cNvSpPr/>
          <p:nvPr/>
        </p:nvSpPr>
        <p:spPr>
          <a:xfrm>
            <a:off x="8844378" y="1268233"/>
            <a:ext cx="2959604" cy="38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5031191" y="5125452"/>
            <a:ext cx="2596830" cy="523220"/>
          </a:xfrm>
          <a:prstGeom prst="rect">
            <a:avLst/>
          </a:prstGeom>
          <a:noFill/>
        </p:spPr>
        <p:txBody>
          <a:bodyPr wrap="square" rtlCol="0">
            <a:spAutoFit/>
          </a:bodyPr>
          <a:lstStyle/>
          <a:p>
            <a:r>
              <a:rPr lang="en-US" sz="2800" dirty="0"/>
              <a:t>Thank you!</a:t>
            </a:r>
          </a:p>
        </p:txBody>
      </p:sp>
      <p:sp>
        <p:nvSpPr>
          <p:cNvPr id="4" name="Rectangle 3"/>
          <p:cNvSpPr/>
          <p:nvPr/>
        </p:nvSpPr>
        <p:spPr>
          <a:xfrm>
            <a:off x="1287379" y="3377546"/>
            <a:ext cx="10516603" cy="10924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1071304" y="4714905"/>
            <a:ext cx="10516603" cy="10924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29719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156753" y="153566"/>
            <a:ext cx="3030583" cy="307777"/>
          </a:xfrm>
          <a:prstGeom prst="rect">
            <a:avLst/>
          </a:prstGeom>
          <a:noFill/>
        </p:spPr>
        <p:txBody>
          <a:bodyPr wrap="square" rtlCol="0">
            <a:spAutoFit/>
          </a:bodyPr>
          <a:lstStyle/>
          <a:p>
            <a:endParaRPr lang="en-US" sz="1400" dirty="0">
              <a:latin typeface="Century Schoolbook" panose="02040604050505020304" pitchFamily="18" charset="0"/>
            </a:endParaRPr>
          </a:p>
        </p:txBody>
      </p:sp>
    </p:spTree>
    <p:extLst>
      <p:ext uri="{BB962C8B-B14F-4D97-AF65-F5344CB8AC3E}">
        <p14:creationId xmlns:p14="http://schemas.microsoft.com/office/powerpoint/2010/main" val="8837249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661840" y="1141596"/>
            <a:ext cx="10807349" cy="0"/>
          </a:xfrm>
          <a:prstGeom prst="line">
            <a:avLst/>
          </a:prstGeom>
          <a:ln w="50800" cmpd="dbl">
            <a:solidFill>
              <a:srgbClr val="467E93"/>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583461" y="555631"/>
            <a:ext cx="9370423" cy="553998"/>
          </a:xfrm>
          <a:prstGeom prst="rect">
            <a:avLst/>
          </a:prstGeom>
          <a:noFill/>
        </p:spPr>
        <p:txBody>
          <a:bodyPr wrap="square" rtlCol="0">
            <a:spAutoFit/>
          </a:bodyPr>
          <a:lstStyle/>
          <a:p>
            <a:r>
              <a:rPr lang="en-US" sz="3000" spc="250" dirty="0">
                <a:solidFill>
                  <a:srgbClr val="467E93"/>
                </a:solidFill>
                <a:latin typeface="Century Schoolbook" panose="02040604050505020304" pitchFamily="18" charset="0"/>
                <a:ea typeface="Kozuka Mincho Pr6N H" panose="02020900000000000000" pitchFamily="18" charset="-128"/>
              </a:rPr>
              <a:t>Boston, MA Sea Level Rise </a:t>
            </a:r>
          </a:p>
        </p:txBody>
      </p:sp>
      <p:sp>
        <p:nvSpPr>
          <p:cNvPr id="10" name="TextBox 9"/>
          <p:cNvSpPr txBox="1"/>
          <p:nvPr/>
        </p:nvSpPr>
        <p:spPr>
          <a:xfrm>
            <a:off x="156753" y="153566"/>
            <a:ext cx="3030583" cy="307777"/>
          </a:xfrm>
          <a:prstGeom prst="rect">
            <a:avLst/>
          </a:prstGeom>
          <a:noFill/>
        </p:spPr>
        <p:txBody>
          <a:bodyPr wrap="square" rtlCol="0">
            <a:spAutoFit/>
          </a:bodyPr>
          <a:lstStyle/>
          <a:p>
            <a:endParaRPr lang="en-US" sz="1400" dirty="0">
              <a:latin typeface="Century Schoolbook" panose="02040604050505020304" pitchFamily="18" charset="0"/>
            </a:endParaRPr>
          </a:p>
        </p:txBody>
      </p:sp>
      <p:sp>
        <p:nvSpPr>
          <p:cNvPr id="11" name="Rectangle 10"/>
          <p:cNvSpPr/>
          <p:nvPr/>
        </p:nvSpPr>
        <p:spPr>
          <a:xfrm>
            <a:off x="5796863" y="5449638"/>
            <a:ext cx="3068725" cy="276999"/>
          </a:xfrm>
          <a:prstGeom prst="rect">
            <a:avLst/>
          </a:prstGeom>
        </p:spPr>
        <p:txBody>
          <a:bodyPr wrap="none">
            <a:spAutoFit/>
          </a:bodyPr>
          <a:lstStyle/>
          <a:p>
            <a:pPr marL="304800" indent="-304800"/>
            <a:r>
              <a:rPr lang="en-US" sz="1200" dirty="0"/>
              <a:t>Boston Research Advisory Group Report, 2016</a:t>
            </a:r>
          </a:p>
        </p:txBody>
      </p:sp>
      <p:sp>
        <p:nvSpPr>
          <p:cNvPr id="13" name="TextBox 12"/>
          <p:cNvSpPr txBox="1"/>
          <p:nvPr/>
        </p:nvSpPr>
        <p:spPr>
          <a:xfrm>
            <a:off x="156753" y="153566"/>
            <a:ext cx="3030583" cy="338554"/>
          </a:xfrm>
          <a:prstGeom prst="rect">
            <a:avLst/>
          </a:prstGeom>
          <a:noFill/>
        </p:spPr>
        <p:txBody>
          <a:bodyPr wrap="square" rtlCol="0">
            <a:spAutoFit/>
          </a:bodyPr>
          <a:lstStyle/>
          <a:p>
            <a:r>
              <a:rPr lang="en-US" sz="1600" dirty="0">
                <a:latin typeface="Century Schoolbook" panose="02040604050505020304" pitchFamily="18" charset="0"/>
              </a:rPr>
              <a:t>What causes tidal flooding?</a:t>
            </a:r>
          </a:p>
        </p:txBody>
      </p:sp>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03300" y="2117771"/>
            <a:ext cx="9525000" cy="3810000"/>
          </a:xfrm>
          <a:prstGeom prst="rect">
            <a:avLst/>
          </a:prstGeom>
        </p:spPr>
      </p:pic>
    </p:spTree>
    <p:extLst>
      <p:ext uri="{BB962C8B-B14F-4D97-AF65-F5344CB8AC3E}">
        <p14:creationId xmlns:p14="http://schemas.microsoft.com/office/powerpoint/2010/main" val="18587389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661840" y="1141596"/>
            <a:ext cx="10807349" cy="0"/>
          </a:xfrm>
          <a:prstGeom prst="line">
            <a:avLst/>
          </a:prstGeom>
          <a:ln w="50800" cmpd="dbl">
            <a:solidFill>
              <a:srgbClr val="467E93"/>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583461" y="555631"/>
            <a:ext cx="10133845" cy="553998"/>
          </a:xfrm>
          <a:prstGeom prst="rect">
            <a:avLst/>
          </a:prstGeom>
          <a:noFill/>
        </p:spPr>
        <p:txBody>
          <a:bodyPr wrap="square" rtlCol="0">
            <a:spAutoFit/>
          </a:bodyPr>
          <a:lstStyle/>
          <a:p>
            <a:r>
              <a:rPr lang="en-US" sz="3000" spc="250" dirty="0">
                <a:solidFill>
                  <a:srgbClr val="467E93"/>
                </a:solidFill>
                <a:latin typeface="Century Schoolbook" panose="02040604050505020304" pitchFamily="18" charset="0"/>
                <a:ea typeface="Kozuka Mincho Pr6N H" panose="02020900000000000000" pitchFamily="18" charset="-128"/>
              </a:rPr>
              <a:t>Water table salinity through time</a:t>
            </a:r>
          </a:p>
        </p:txBody>
      </p:sp>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99460" y="1852029"/>
            <a:ext cx="6123311" cy="4853270"/>
          </a:xfrm>
          <a:prstGeom prst="rect">
            <a:avLst/>
          </a:prstGeom>
        </p:spPr>
      </p:pic>
      <p:sp>
        <p:nvSpPr>
          <p:cNvPr id="4" name="TextBox 3"/>
          <p:cNvSpPr txBox="1"/>
          <p:nvPr/>
        </p:nvSpPr>
        <p:spPr>
          <a:xfrm>
            <a:off x="4231758" y="1392865"/>
            <a:ext cx="2562447" cy="338554"/>
          </a:xfrm>
          <a:prstGeom prst="rect">
            <a:avLst/>
          </a:prstGeom>
          <a:noFill/>
        </p:spPr>
        <p:txBody>
          <a:bodyPr wrap="square" rtlCol="0">
            <a:spAutoFit/>
          </a:bodyPr>
          <a:lstStyle/>
          <a:p>
            <a:r>
              <a:rPr lang="en-US" sz="1600" dirty="0"/>
              <a:t>x-shore berm location</a:t>
            </a:r>
          </a:p>
        </p:txBody>
      </p:sp>
      <p:sp>
        <p:nvSpPr>
          <p:cNvPr id="8" name="TextBox 7"/>
          <p:cNvSpPr txBox="1"/>
          <p:nvPr/>
        </p:nvSpPr>
        <p:spPr>
          <a:xfrm>
            <a:off x="6610201" y="1392865"/>
            <a:ext cx="2562447" cy="338554"/>
          </a:xfrm>
          <a:prstGeom prst="rect">
            <a:avLst/>
          </a:prstGeom>
          <a:noFill/>
        </p:spPr>
        <p:txBody>
          <a:bodyPr wrap="square" rtlCol="0">
            <a:spAutoFit/>
          </a:bodyPr>
          <a:lstStyle/>
          <a:p>
            <a:r>
              <a:rPr lang="en-US" sz="1600" dirty="0"/>
              <a:t>berm elevation</a:t>
            </a:r>
          </a:p>
        </p:txBody>
      </p:sp>
      <p:cxnSp>
        <p:nvCxnSpPr>
          <p:cNvPr id="7" name="Straight Arrow Connector 6"/>
          <p:cNvCxnSpPr/>
          <p:nvPr/>
        </p:nvCxnSpPr>
        <p:spPr>
          <a:xfrm flipH="1">
            <a:off x="6390166" y="1731419"/>
            <a:ext cx="732605" cy="31003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4730907" y="1731419"/>
            <a:ext cx="256285" cy="31003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p:nvPicPr>
        <p:blipFill>
          <a:blip r:embed="rId4"/>
          <a:stretch>
            <a:fillRect/>
          </a:stretch>
        </p:blipFill>
        <p:spPr>
          <a:xfrm>
            <a:off x="8010143" y="2807556"/>
            <a:ext cx="2325010" cy="1525325"/>
          </a:xfrm>
          <a:prstGeom prst="rect">
            <a:avLst/>
          </a:prstGeom>
          <a:ln>
            <a:solidFill>
              <a:schemeClr val="tx1"/>
            </a:solidFill>
          </a:ln>
        </p:spPr>
      </p:pic>
      <p:sp>
        <p:nvSpPr>
          <p:cNvPr id="15" name="TextBox 14"/>
          <p:cNvSpPr txBox="1"/>
          <p:nvPr/>
        </p:nvSpPr>
        <p:spPr>
          <a:xfrm>
            <a:off x="8780426" y="4721293"/>
            <a:ext cx="1158948" cy="372140"/>
          </a:xfrm>
          <a:prstGeom prst="rect">
            <a:avLst/>
          </a:prstGeom>
          <a:noFill/>
        </p:spPr>
        <p:txBody>
          <a:bodyPr wrap="square" rtlCol="0">
            <a:spAutoFit/>
          </a:bodyPr>
          <a:lstStyle/>
          <a:p>
            <a:r>
              <a:rPr lang="en-US" dirty="0"/>
              <a:t>x = 450 m</a:t>
            </a:r>
          </a:p>
        </p:txBody>
      </p:sp>
      <p:sp>
        <p:nvSpPr>
          <p:cNvPr id="16" name="TextBox 15"/>
          <p:cNvSpPr txBox="1"/>
          <p:nvPr/>
        </p:nvSpPr>
        <p:spPr>
          <a:xfrm>
            <a:off x="10791171" y="3169205"/>
            <a:ext cx="1158948" cy="369332"/>
          </a:xfrm>
          <a:prstGeom prst="rect">
            <a:avLst/>
          </a:prstGeom>
          <a:noFill/>
        </p:spPr>
        <p:txBody>
          <a:bodyPr wrap="square" rtlCol="0">
            <a:spAutoFit/>
          </a:bodyPr>
          <a:lstStyle/>
          <a:p>
            <a:r>
              <a:rPr lang="en-US" dirty="0"/>
              <a:t>z = 2.25 m</a:t>
            </a:r>
          </a:p>
        </p:txBody>
      </p:sp>
      <p:cxnSp>
        <p:nvCxnSpPr>
          <p:cNvPr id="18" name="Straight Connector 17"/>
          <p:cNvCxnSpPr/>
          <p:nvPr/>
        </p:nvCxnSpPr>
        <p:spPr>
          <a:xfrm>
            <a:off x="9284595" y="3364504"/>
            <a:ext cx="1443650" cy="0"/>
          </a:xfrm>
          <a:prstGeom prst="line">
            <a:avLst/>
          </a:prstGeom>
          <a:ln>
            <a:prstDash val="dash"/>
          </a:ln>
        </p:spPr>
        <p:style>
          <a:lnRef idx="1">
            <a:schemeClr val="dk1"/>
          </a:lnRef>
          <a:fillRef idx="0">
            <a:schemeClr val="dk1"/>
          </a:fillRef>
          <a:effectRef idx="0">
            <a:schemeClr val="dk1"/>
          </a:effectRef>
          <a:fontRef idx="minor">
            <a:schemeClr val="tx1"/>
          </a:fontRef>
        </p:style>
      </p:cxnSp>
      <p:cxnSp>
        <p:nvCxnSpPr>
          <p:cNvPr id="22" name="Straight Connector 21"/>
          <p:cNvCxnSpPr/>
          <p:nvPr/>
        </p:nvCxnSpPr>
        <p:spPr>
          <a:xfrm>
            <a:off x="9236752" y="3382736"/>
            <a:ext cx="0" cy="1285517"/>
          </a:xfrm>
          <a:prstGeom prst="line">
            <a:avLst/>
          </a:prstGeom>
          <a:ln>
            <a:prstDash val="dash"/>
          </a:ln>
        </p:spPr>
        <p:style>
          <a:lnRef idx="1">
            <a:schemeClr val="dk1"/>
          </a:lnRef>
          <a:fillRef idx="0">
            <a:schemeClr val="dk1"/>
          </a:fillRef>
          <a:effectRef idx="0">
            <a:schemeClr val="dk1"/>
          </a:effectRef>
          <a:fontRef idx="minor">
            <a:schemeClr val="tx1"/>
          </a:fontRef>
        </p:style>
      </p:cxnSp>
      <p:sp>
        <p:nvSpPr>
          <p:cNvPr id="26" name="Rectangle 25"/>
          <p:cNvSpPr/>
          <p:nvPr/>
        </p:nvSpPr>
        <p:spPr>
          <a:xfrm>
            <a:off x="9384572" y="2757197"/>
            <a:ext cx="686406" cy="369332"/>
          </a:xfrm>
          <a:prstGeom prst="rect">
            <a:avLst/>
          </a:prstGeom>
        </p:spPr>
        <p:txBody>
          <a:bodyPr wrap="none">
            <a:spAutoFit/>
          </a:bodyPr>
          <a:lstStyle/>
          <a:p>
            <a:r>
              <a:rPr lang="en-US" dirty="0"/>
              <a:t>berm</a:t>
            </a:r>
          </a:p>
        </p:txBody>
      </p:sp>
      <p:cxnSp>
        <p:nvCxnSpPr>
          <p:cNvPr id="27" name="Straight Arrow Connector 26"/>
          <p:cNvCxnSpPr/>
          <p:nvPr/>
        </p:nvCxnSpPr>
        <p:spPr>
          <a:xfrm flipH="1">
            <a:off x="9284596" y="3092569"/>
            <a:ext cx="199952" cy="24776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3137661" y="1477374"/>
            <a:ext cx="984080" cy="369332"/>
          </a:xfrm>
          <a:prstGeom prst="rect">
            <a:avLst/>
          </a:prstGeom>
          <a:noFill/>
        </p:spPr>
        <p:txBody>
          <a:bodyPr wrap="square" rtlCol="0">
            <a:spAutoFit/>
          </a:bodyPr>
          <a:lstStyle/>
          <a:p>
            <a:r>
              <a:rPr lang="en-US" dirty="0"/>
              <a:t>RCP 4.5</a:t>
            </a:r>
          </a:p>
        </p:txBody>
      </p:sp>
      <p:pic>
        <p:nvPicPr>
          <p:cNvPr id="32" name="Picture 31"/>
          <p:cNvPicPr>
            <a:picLocks noChangeAspect="1"/>
          </p:cNvPicPr>
          <p:nvPr/>
        </p:nvPicPr>
        <p:blipFill>
          <a:blip r:embed="rId5"/>
          <a:stretch>
            <a:fillRect/>
          </a:stretch>
        </p:blipFill>
        <p:spPr>
          <a:xfrm>
            <a:off x="7166802" y="1780389"/>
            <a:ext cx="161948" cy="4563112"/>
          </a:xfrm>
          <a:prstGeom prst="rect">
            <a:avLst/>
          </a:prstGeom>
        </p:spPr>
      </p:pic>
      <p:pic>
        <p:nvPicPr>
          <p:cNvPr id="33" name="Picture 32"/>
          <p:cNvPicPr>
            <a:picLocks noChangeAspect="1"/>
          </p:cNvPicPr>
          <p:nvPr/>
        </p:nvPicPr>
        <p:blipFill>
          <a:blip r:embed="rId6"/>
          <a:stretch>
            <a:fillRect/>
          </a:stretch>
        </p:blipFill>
        <p:spPr>
          <a:xfrm rot="10800000">
            <a:off x="7372781" y="3699944"/>
            <a:ext cx="266737" cy="724001"/>
          </a:xfrm>
          <a:prstGeom prst="rect">
            <a:avLst/>
          </a:prstGeom>
        </p:spPr>
      </p:pic>
      <p:pic>
        <p:nvPicPr>
          <p:cNvPr id="34" name="Picture 33"/>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862941" y="1283516"/>
            <a:ext cx="1708729" cy="1067284"/>
          </a:xfrm>
          <a:prstGeom prst="rect">
            <a:avLst/>
          </a:prstGeom>
        </p:spPr>
      </p:pic>
      <p:pic>
        <p:nvPicPr>
          <p:cNvPr id="36" name="Picture 35"/>
          <p:cNvPicPr>
            <a:picLocks noChangeAspect="1"/>
          </p:cNvPicPr>
          <p:nvPr/>
        </p:nvPicPr>
        <p:blipFill>
          <a:blip r:embed="rId8"/>
          <a:stretch>
            <a:fillRect/>
          </a:stretch>
        </p:blipFill>
        <p:spPr>
          <a:xfrm>
            <a:off x="7751601" y="5179580"/>
            <a:ext cx="742693" cy="1163922"/>
          </a:xfrm>
          <a:prstGeom prst="rect">
            <a:avLst/>
          </a:prstGeom>
        </p:spPr>
      </p:pic>
    </p:spTree>
    <p:extLst>
      <p:ext uri="{BB962C8B-B14F-4D97-AF65-F5344CB8AC3E}">
        <p14:creationId xmlns:p14="http://schemas.microsoft.com/office/powerpoint/2010/main" val="16722561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928F64C6-FE22-4FC1-A763-DFCC514811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708357" y="3509963"/>
            <a:ext cx="7092215" cy="2967839"/>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082EF27B-0A1E-4CE9-9C27-DF7C06548390}"/>
              </a:ext>
            </a:extLst>
          </p:cNvPr>
          <p:cNvSpPr txBox="1"/>
          <p:nvPr/>
        </p:nvSpPr>
        <p:spPr>
          <a:xfrm>
            <a:off x="5021821" y="3877544"/>
            <a:ext cx="6465287" cy="1305444"/>
          </a:xfrm>
          <a:prstGeom prst="rect">
            <a:avLst/>
          </a:prstGeom>
        </p:spPr>
        <p:txBody>
          <a:bodyPr vert="horz" lIns="91440" tIns="45720" rIns="91440" bIns="45720" rtlCol="0" anchor="b">
            <a:no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3600" b="0" i="0" u="none" strike="noStrike" kern="1200" cap="none" spc="0" normalizeH="0" baseline="0" noProof="0">
                <a:ln>
                  <a:noFill/>
                </a:ln>
                <a:solidFill>
                  <a:srgbClr val="E7E6E6"/>
                </a:solidFill>
                <a:effectLst/>
                <a:uLnTx/>
                <a:uFillTx/>
                <a:latin typeface="Calibri" panose="020F0502020204030204"/>
                <a:ea typeface="+mn-ea"/>
                <a:cs typeface="+mn-cs"/>
              </a:rPr>
              <a:t>A Watershed Approach to Environmental Restoration and Preservation on a Changing Coast</a:t>
            </a:r>
            <a:endParaRPr kumimoji="0" lang="en-US" sz="3600" b="0" i="0" u="none" strike="noStrike" kern="1200" cap="none" spc="0" normalizeH="0" baseline="0" noProof="0">
              <a:ln>
                <a:noFill/>
              </a:ln>
              <a:solidFill>
                <a:srgbClr val="E7E6E6"/>
              </a:solidFill>
              <a:effectLst/>
              <a:uLnTx/>
              <a:uFillTx/>
              <a:latin typeface="Calibri"/>
              <a:ea typeface="+mn-ea"/>
              <a:cs typeface="Calibri"/>
            </a:endParaRPr>
          </a:p>
        </p:txBody>
      </p:sp>
      <p:sp>
        <p:nvSpPr>
          <p:cNvPr id="3" name="Subtitle 2">
            <a:extLst>
              <a:ext uri="{FF2B5EF4-FFF2-40B4-BE49-F238E27FC236}">
                <a16:creationId xmlns:a16="http://schemas.microsoft.com/office/drawing/2014/main" id="{D9F7E0F1-C587-4174-AE2F-452EAEC3A8A8}"/>
              </a:ext>
            </a:extLst>
          </p:cNvPr>
          <p:cNvSpPr>
            <a:spLocks noGrp="1"/>
          </p:cNvSpPr>
          <p:nvPr>
            <p:ph type="subTitle" idx="1"/>
          </p:nvPr>
        </p:nvSpPr>
        <p:spPr>
          <a:xfrm>
            <a:off x="5021821" y="5550568"/>
            <a:ext cx="6465286" cy="602551"/>
          </a:xfrm>
        </p:spPr>
        <p:txBody>
          <a:bodyPr vert="horz" lIns="91440" tIns="45720" rIns="91440" bIns="45720" rtlCol="0" anchor="t">
            <a:noAutofit/>
          </a:bodyPr>
          <a:lstStyle/>
          <a:p>
            <a:pPr algn="l"/>
            <a:r>
              <a:rPr lang="en-US" sz="2800">
                <a:solidFill>
                  <a:srgbClr val="FFFFFF"/>
                </a:solidFill>
                <a:latin typeface="+mj-lt"/>
                <a:ea typeface="+mj-ea"/>
                <a:cs typeface="+mj-cs"/>
              </a:rPr>
              <a:t>SNEP 2022</a:t>
            </a:r>
            <a:endParaRPr lang="en-US" sz="2800" kern="1200">
              <a:solidFill>
                <a:srgbClr val="E7E6E6"/>
              </a:solidFill>
              <a:latin typeface="+mn-lt"/>
              <a:ea typeface="+mn-ea"/>
              <a:cs typeface="+mn-cs"/>
            </a:endParaRPr>
          </a:p>
          <a:p>
            <a:pPr algn="l"/>
            <a:r>
              <a:rPr lang="en-US" sz="2800" kern="1200">
                <a:solidFill>
                  <a:srgbClr val="E7E6E6"/>
                </a:solidFill>
                <a:latin typeface="+mn-lt"/>
                <a:ea typeface="+mn-ea"/>
                <a:cs typeface="+mn-cs"/>
              </a:rPr>
              <a:t>Elisabeth Cianciola</a:t>
            </a:r>
            <a:endParaRPr lang="en-US" sz="2800" kern="1200">
              <a:solidFill>
                <a:srgbClr val="E7E6E6"/>
              </a:solidFill>
              <a:latin typeface="+mn-lt"/>
              <a:cs typeface="Calibri"/>
            </a:endParaRPr>
          </a:p>
        </p:txBody>
      </p:sp>
      <p:pic>
        <p:nvPicPr>
          <p:cNvPr id="9" name="Picture 8" descr="A close up of a sign&#10;&#10;Description automatically generated">
            <a:extLst>
              <a:ext uri="{FF2B5EF4-FFF2-40B4-BE49-F238E27FC236}">
                <a16:creationId xmlns:a16="http://schemas.microsoft.com/office/drawing/2014/main" id="{F0AF22D9-3663-47D3-8C9F-01017903BF8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852" r="-2" b="3216"/>
          <a:stretch/>
        </p:blipFill>
        <p:spPr>
          <a:xfrm>
            <a:off x="317635" y="321733"/>
            <a:ext cx="4151681" cy="3026834"/>
          </a:xfrm>
          <a:prstGeom prst="rect">
            <a:avLst/>
          </a:prstGeom>
        </p:spPr>
      </p:pic>
      <p:pic>
        <p:nvPicPr>
          <p:cNvPr id="6" name="Picture 5" descr="A group of ants on the ground&#10;&#10;Description automatically generated with low confidence">
            <a:extLst>
              <a:ext uri="{FF2B5EF4-FFF2-40B4-BE49-F238E27FC236}">
                <a16:creationId xmlns:a16="http://schemas.microsoft.com/office/drawing/2014/main" id="{722AD6A4-62EF-4474-9CF6-7CA4A508FBFB}"/>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638955" y="321733"/>
            <a:ext cx="3539976" cy="2985818"/>
          </a:xfrm>
          <a:prstGeom prst="rect">
            <a:avLst/>
          </a:prstGeom>
        </p:spPr>
      </p:pic>
      <p:pic>
        <p:nvPicPr>
          <p:cNvPr id="8" name="Picture 7" descr="A close-up of some grass&#10;&#10;Description automatically generated with low confidence">
            <a:extLst>
              <a:ext uri="{FF2B5EF4-FFF2-40B4-BE49-F238E27FC236}">
                <a16:creationId xmlns:a16="http://schemas.microsoft.com/office/drawing/2014/main" id="{551378FF-7C75-4B37-A4C0-3B67EA389D19}"/>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8348570" y="321734"/>
            <a:ext cx="3535590" cy="2985818"/>
          </a:xfrm>
          <a:prstGeom prst="rect">
            <a:avLst/>
          </a:prstGeom>
        </p:spPr>
      </p:pic>
      <p:cxnSp>
        <p:nvCxnSpPr>
          <p:cNvPr id="17" name="Straight Connector 16">
            <a:extLst>
              <a:ext uri="{FF2B5EF4-FFF2-40B4-BE49-F238E27FC236}">
                <a16:creationId xmlns:a16="http://schemas.microsoft.com/office/drawing/2014/main" id="{5C34627B-48E6-4F4D-B843-97717A86B49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38287" y="5443086"/>
            <a:ext cx="64008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4" name="Picture 3" descr="A field of tall grass&#10;&#10;Description automatically generated with low confidence">
            <a:extLst>
              <a:ext uri="{FF2B5EF4-FFF2-40B4-BE49-F238E27FC236}">
                <a16:creationId xmlns:a16="http://schemas.microsoft.com/office/drawing/2014/main" id="{EF656C5B-EAC6-42C5-8214-FF908EE3F5BE}"/>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r="-1" b="-1"/>
          <a:stretch/>
        </p:blipFill>
        <p:spPr>
          <a:xfrm>
            <a:off x="317635" y="3509433"/>
            <a:ext cx="4160452" cy="3026833"/>
          </a:xfrm>
          <a:prstGeom prst="rect">
            <a:avLst/>
          </a:prstGeom>
        </p:spPr>
      </p:pic>
    </p:spTree>
    <p:extLst>
      <p:ext uri="{BB962C8B-B14F-4D97-AF65-F5344CB8AC3E}">
        <p14:creationId xmlns:p14="http://schemas.microsoft.com/office/powerpoint/2010/main" val="36958603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391562" y="4130298"/>
            <a:ext cx="3939793" cy="2386477"/>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391562" y="1332200"/>
            <a:ext cx="3742325" cy="2413749"/>
          </a:xfrm>
          <a:prstGeom prst="rect">
            <a:avLst/>
          </a:prstGeom>
          <a:ln>
            <a:solidFill>
              <a:schemeClr val="tx1"/>
            </a:solidFill>
          </a:ln>
        </p:spPr>
      </p:pic>
      <p:pic>
        <p:nvPicPr>
          <p:cNvPr id="14" name="Picture 1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344886" y="1410164"/>
            <a:ext cx="3987153" cy="2478501"/>
          </a:xfrm>
          <a:prstGeom prst="rect">
            <a:avLst/>
          </a:prstGeom>
          <a:ln>
            <a:solidFill>
              <a:schemeClr val="tx1"/>
            </a:solidFill>
          </a:ln>
        </p:spPr>
      </p:pic>
      <p:pic>
        <p:nvPicPr>
          <p:cNvPr id="19" name="Picture 18"/>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607401" y="4070580"/>
            <a:ext cx="3462122" cy="2577613"/>
          </a:xfrm>
          <a:prstGeom prst="rect">
            <a:avLst/>
          </a:prstGeom>
          <a:ln>
            <a:solidFill>
              <a:schemeClr val="tx1"/>
            </a:solidFill>
          </a:ln>
        </p:spPr>
      </p:pic>
      <p:cxnSp>
        <p:nvCxnSpPr>
          <p:cNvPr id="6" name="Straight Connector 5"/>
          <p:cNvCxnSpPr/>
          <p:nvPr/>
        </p:nvCxnSpPr>
        <p:spPr>
          <a:xfrm>
            <a:off x="661840" y="1141596"/>
            <a:ext cx="10807349" cy="0"/>
          </a:xfrm>
          <a:prstGeom prst="line">
            <a:avLst/>
          </a:prstGeom>
          <a:ln w="50800" cmpd="dbl">
            <a:solidFill>
              <a:srgbClr val="467E93"/>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583461" y="555631"/>
            <a:ext cx="10443930" cy="553998"/>
          </a:xfrm>
          <a:prstGeom prst="rect">
            <a:avLst/>
          </a:prstGeom>
          <a:noFill/>
        </p:spPr>
        <p:txBody>
          <a:bodyPr wrap="square" rtlCol="0">
            <a:spAutoFit/>
          </a:bodyPr>
          <a:lstStyle/>
          <a:p>
            <a:r>
              <a:rPr lang="en-US" sz="3000" spc="250" dirty="0">
                <a:solidFill>
                  <a:srgbClr val="467E93"/>
                </a:solidFill>
                <a:latin typeface="Century Schoolbook" panose="02040604050505020304" pitchFamily="18" charset="0"/>
                <a:ea typeface="Kozuka Mincho Pr6N H" panose="02020900000000000000" pitchFamily="18" charset="-128"/>
              </a:rPr>
              <a:t>Nuisance flooding: Known and unknown impacts</a:t>
            </a:r>
          </a:p>
        </p:txBody>
      </p:sp>
      <p:sp>
        <p:nvSpPr>
          <p:cNvPr id="15" name="Rectangle 14"/>
          <p:cNvSpPr/>
          <p:nvPr/>
        </p:nvSpPr>
        <p:spPr>
          <a:xfrm>
            <a:off x="7792220" y="1411995"/>
            <a:ext cx="2341667" cy="369332"/>
          </a:xfrm>
          <a:prstGeom prst="rect">
            <a:avLst/>
          </a:prstGeom>
          <a:solidFill>
            <a:schemeClr val="bg1">
              <a:lumMod val="50000"/>
            </a:schemeClr>
          </a:solidFill>
        </p:spPr>
        <p:txBody>
          <a:bodyPr wrap="none">
            <a:spAutoFit/>
          </a:bodyPr>
          <a:lstStyle/>
          <a:p>
            <a:r>
              <a:rPr lang="en-US" dirty="0">
                <a:solidFill>
                  <a:schemeClr val="bg1"/>
                </a:solidFill>
              </a:rPr>
              <a:t>Frequent road closures</a:t>
            </a:r>
          </a:p>
        </p:txBody>
      </p:sp>
      <p:sp>
        <p:nvSpPr>
          <p:cNvPr id="16" name="Rectangle 15"/>
          <p:cNvSpPr/>
          <p:nvPr/>
        </p:nvSpPr>
        <p:spPr>
          <a:xfrm>
            <a:off x="1528715" y="1503962"/>
            <a:ext cx="1702454" cy="369332"/>
          </a:xfrm>
          <a:prstGeom prst="rect">
            <a:avLst/>
          </a:prstGeom>
          <a:solidFill>
            <a:schemeClr val="bg1">
              <a:lumMod val="50000"/>
            </a:schemeClr>
          </a:solidFill>
        </p:spPr>
        <p:txBody>
          <a:bodyPr wrap="none">
            <a:spAutoFit/>
          </a:bodyPr>
          <a:lstStyle/>
          <a:p>
            <a:r>
              <a:rPr lang="en-US" dirty="0">
                <a:solidFill>
                  <a:schemeClr val="bg1"/>
                </a:solidFill>
              </a:rPr>
              <a:t>Economic losses</a:t>
            </a:r>
          </a:p>
        </p:txBody>
      </p:sp>
      <p:sp>
        <p:nvSpPr>
          <p:cNvPr id="20" name="Rectangle 19"/>
          <p:cNvSpPr/>
          <p:nvPr/>
        </p:nvSpPr>
        <p:spPr>
          <a:xfrm>
            <a:off x="2186984" y="5987697"/>
            <a:ext cx="2738891" cy="369332"/>
          </a:xfrm>
          <a:prstGeom prst="rect">
            <a:avLst/>
          </a:prstGeom>
          <a:solidFill>
            <a:schemeClr val="bg1">
              <a:lumMod val="50000"/>
            </a:schemeClr>
          </a:solidFill>
        </p:spPr>
        <p:txBody>
          <a:bodyPr wrap="none">
            <a:spAutoFit/>
          </a:bodyPr>
          <a:lstStyle/>
          <a:p>
            <a:r>
              <a:rPr lang="en-US" dirty="0">
                <a:solidFill>
                  <a:schemeClr val="bg1"/>
                </a:solidFill>
              </a:rPr>
              <a:t>Overwhelmed storm drains</a:t>
            </a:r>
          </a:p>
        </p:txBody>
      </p:sp>
      <p:sp>
        <p:nvSpPr>
          <p:cNvPr id="22" name="Rectangle 21"/>
          <p:cNvSpPr/>
          <p:nvPr/>
        </p:nvSpPr>
        <p:spPr>
          <a:xfrm>
            <a:off x="3667743" y="3607450"/>
            <a:ext cx="1729063" cy="276999"/>
          </a:xfrm>
          <a:prstGeom prst="rect">
            <a:avLst/>
          </a:prstGeom>
        </p:spPr>
        <p:txBody>
          <a:bodyPr wrap="none">
            <a:spAutoFit/>
          </a:bodyPr>
          <a:lstStyle/>
          <a:p>
            <a:pPr marL="304800" indent="-304800"/>
            <a:r>
              <a:rPr lang="en-US" sz="1200" dirty="0"/>
              <a:t>Photo by Amy </a:t>
            </a:r>
            <a:r>
              <a:rPr lang="en-US" sz="1200" dirty="0" err="1"/>
              <a:t>McCovern</a:t>
            </a:r>
            <a:endParaRPr lang="en-US" sz="1200" dirty="0"/>
          </a:p>
        </p:txBody>
      </p:sp>
      <p:sp>
        <p:nvSpPr>
          <p:cNvPr id="23" name="Rectangle 22"/>
          <p:cNvSpPr/>
          <p:nvPr/>
        </p:nvSpPr>
        <p:spPr>
          <a:xfrm>
            <a:off x="3408491" y="6378276"/>
            <a:ext cx="1661032" cy="276999"/>
          </a:xfrm>
          <a:prstGeom prst="rect">
            <a:avLst/>
          </a:prstGeom>
        </p:spPr>
        <p:txBody>
          <a:bodyPr wrap="none">
            <a:spAutoFit/>
          </a:bodyPr>
          <a:lstStyle/>
          <a:p>
            <a:pPr marL="304800" indent="-304800"/>
            <a:r>
              <a:rPr lang="en-US" sz="1200" dirty="0"/>
              <a:t>Photo by Maren </a:t>
            </a:r>
            <a:r>
              <a:rPr lang="en-US" sz="1200" dirty="0" err="1"/>
              <a:t>Bhaget</a:t>
            </a:r>
            <a:endParaRPr lang="en-US" sz="1200" dirty="0"/>
          </a:p>
        </p:txBody>
      </p:sp>
      <p:sp>
        <p:nvSpPr>
          <p:cNvPr id="26" name="Rectangle 25"/>
          <p:cNvSpPr/>
          <p:nvPr/>
        </p:nvSpPr>
        <p:spPr>
          <a:xfrm>
            <a:off x="7795992" y="3490568"/>
            <a:ext cx="2398798" cy="276999"/>
          </a:xfrm>
          <a:prstGeom prst="rect">
            <a:avLst/>
          </a:prstGeom>
        </p:spPr>
        <p:txBody>
          <a:bodyPr wrap="none">
            <a:spAutoFit/>
          </a:bodyPr>
          <a:lstStyle/>
          <a:p>
            <a:pPr marL="304800" indent="-304800"/>
            <a:r>
              <a:rPr lang="en-US" sz="1200" dirty="0" err="1"/>
              <a:t>Lannis</a:t>
            </a:r>
            <a:r>
              <a:rPr lang="en-US" sz="1200" dirty="0"/>
              <a:t> Waters, palmbeachpost.com</a:t>
            </a:r>
          </a:p>
        </p:txBody>
      </p:sp>
      <p:sp>
        <p:nvSpPr>
          <p:cNvPr id="2" name="TextBox 1"/>
          <p:cNvSpPr txBox="1"/>
          <p:nvPr/>
        </p:nvSpPr>
        <p:spPr>
          <a:xfrm>
            <a:off x="6930189" y="4969593"/>
            <a:ext cx="3002154" cy="707886"/>
          </a:xfrm>
          <a:prstGeom prst="rect">
            <a:avLst/>
          </a:prstGeom>
          <a:noFill/>
        </p:spPr>
        <p:txBody>
          <a:bodyPr wrap="square" rtlCol="0">
            <a:spAutoFit/>
          </a:bodyPr>
          <a:lstStyle/>
          <a:p>
            <a:pPr algn="ctr"/>
            <a:r>
              <a:rPr lang="en-US" sz="2000" dirty="0"/>
              <a:t>Impacts to groundwater and nutrient loading?</a:t>
            </a:r>
          </a:p>
        </p:txBody>
      </p:sp>
      <p:sp>
        <p:nvSpPr>
          <p:cNvPr id="17" name="TextBox 16"/>
          <p:cNvSpPr txBox="1"/>
          <p:nvPr/>
        </p:nvSpPr>
        <p:spPr>
          <a:xfrm>
            <a:off x="156753" y="153566"/>
            <a:ext cx="3488815" cy="338554"/>
          </a:xfrm>
          <a:prstGeom prst="rect">
            <a:avLst/>
          </a:prstGeom>
          <a:noFill/>
        </p:spPr>
        <p:txBody>
          <a:bodyPr wrap="square" rtlCol="0">
            <a:spAutoFit/>
          </a:bodyPr>
          <a:lstStyle/>
          <a:p>
            <a:r>
              <a:rPr lang="en-US" sz="1600" dirty="0">
                <a:latin typeface="Century Schoolbook" panose="02040604050505020304" pitchFamily="18" charset="0"/>
              </a:rPr>
              <a:t>What is nuisance flooding?</a:t>
            </a:r>
          </a:p>
        </p:txBody>
      </p:sp>
      <p:sp>
        <p:nvSpPr>
          <p:cNvPr id="4" name="Rectangle 3"/>
          <p:cNvSpPr/>
          <p:nvPr/>
        </p:nvSpPr>
        <p:spPr>
          <a:xfrm>
            <a:off x="6065514" y="3926968"/>
            <a:ext cx="4475747" cy="27637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15997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1CCD5EF-766D-43B9-A25D-19122E5FB1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7" y="643467"/>
            <a:ext cx="10905065" cy="1989682"/>
          </a:xfrm>
          <a:prstGeom prst="rect">
            <a:avLst/>
          </a:prstGeom>
          <a:solidFill>
            <a:schemeClr val="accent1"/>
          </a:solidFill>
          <a:ln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panose="020F0302020204030204"/>
              <a:ea typeface="+mn-ea"/>
              <a:cs typeface="+mn-cs"/>
            </a:endParaRPr>
          </a:p>
        </p:txBody>
      </p:sp>
      <p:sp>
        <p:nvSpPr>
          <p:cNvPr id="10" name="Rectangle 9">
            <a:extLst>
              <a:ext uri="{FF2B5EF4-FFF2-40B4-BE49-F238E27FC236}">
                <a16:creationId xmlns:a16="http://schemas.microsoft.com/office/drawing/2014/main" id="{FD9699C9-77F1-4E33-A750-CB78C7EA29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6195" y="806204"/>
            <a:ext cx="10579608" cy="1664208"/>
          </a:xfrm>
          <a:prstGeom prst="rect">
            <a:avLst/>
          </a:prstGeom>
          <a:noFill/>
          <a:ln cap="sq">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panose="020F0302020204030204"/>
              <a:ea typeface="+mn-ea"/>
              <a:cs typeface="+mn-cs"/>
            </a:endParaRPr>
          </a:p>
        </p:txBody>
      </p:sp>
      <p:sp>
        <p:nvSpPr>
          <p:cNvPr id="2" name="Title 1">
            <a:extLst>
              <a:ext uri="{FF2B5EF4-FFF2-40B4-BE49-F238E27FC236}">
                <a16:creationId xmlns:a16="http://schemas.microsoft.com/office/drawing/2014/main" id="{AB7A11C5-1E15-4E01-A7D2-DB6CDDFBE617}"/>
              </a:ext>
            </a:extLst>
          </p:cNvPr>
          <p:cNvSpPr>
            <a:spLocks noGrp="1"/>
          </p:cNvSpPr>
          <p:nvPr>
            <p:ph type="title"/>
          </p:nvPr>
        </p:nvSpPr>
        <p:spPr>
          <a:xfrm>
            <a:off x="1071846" y="1059736"/>
            <a:ext cx="10040233" cy="1228130"/>
          </a:xfrm>
        </p:spPr>
        <p:txBody>
          <a:bodyPr>
            <a:normAutofit fontScale="90000"/>
          </a:bodyPr>
          <a:lstStyle/>
          <a:p>
            <a:pPr algn="ctr"/>
            <a:r>
              <a:rPr lang="en-US">
                <a:solidFill>
                  <a:srgbClr val="FFFFFF"/>
                </a:solidFill>
              </a:rPr>
              <a:t>What is an In-Lieu Fee Program (ILFP)?</a:t>
            </a:r>
          </a:p>
        </p:txBody>
      </p:sp>
      <p:sp>
        <p:nvSpPr>
          <p:cNvPr id="3" name="Content Placeholder 2">
            <a:extLst>
              <a:ext uri="{FF2B5EF4-FFF2-40B4-BE49-F238E27FC236}">
                <a16:creationId xmlns:a16="http://schemas.microsoft.com/office/drawing/2014/main" id="{729D0874-E06E-4EC0-BC90-AE6D0D4769A0}"/>
              </a:ext>
            </a:extLst>
          </p:cNvPr>
          <p:cNvSpPr>
            <a:spLocks noGrp="1"/>
          </p:cNvSpPr>
          <p:nvPr>
            <p:ph idx="1"/>
          </p:nvPr>
        </p:nvSpPr>
        <p:spPr>
          <a:xfrm>
            <a:off x="1071846" y="2973313"/>
            <a:ext cx="10040233" cy="3241220"/>
          </a:xfrm>
        </p:spPr>
        <p:txBody>
          <a:bodyPr vert="horz" lIns="91440" tIns="45720" rIns="91440" bIns="45720" rtlCol="0" anchor="t">
            <a:normAutofit/>
          </a:bodyPr>
          <a:lstStyle/>
          <a:p>
            <a:pPr marL="511175" indent="-285750">
              <a:buFont typeface="Arial" panose="020B0604020202020204" pitchFamily="34" charset="0"/>
              <a:buChar char="•"/>
            </a:pPr>
            <a:r>
              <a:rPr lang="en-US" dirty="0"/>
              <a:t>Under Section 404 of the Clean Water Act, the Army Corps of Engineers requires compensatory mitigation for unavoidable impacts to aquatic resources</a:t>
            </a:r>
          </a:p>
          <a:p>
            <a:pPr marL="511175" indent="-285750">
              <a:buFont typeface="Arial" panose="020B0604020202020204" pitchFamily="34" charset="0"/>
              <a:buChar char="•"/>
            </a:pPr>
            <a:r>
              <a:rPr lang="en-US" dirty="0"/>
              <a:t>ILFP allows Corps permittees to make payment rather than mitigate onsite</a:t>
            </a:r>
            <a:endParaRPr lang="en-US" dirty="0">
              <a:cs typeface="Calibri Light"/>
            </a:endParaRPr>
          </a:p>
          <a:p>
            <a:pPr marL="767080" lvl="1" indent="-285750">
              <a:buFont typeface="Arial" panose="020B0604020202020204" pitchFamily="34" charset="0"/>
              <a:buChar char="•"/>
            </a:pPr>
            <a:r>
              <a:rPr lang="en-US" sz="2000" dirty="0">
                <a:cs typeface="Calibri Light" panose="020F0302020204030204"/>
              </a:rPr>
              <a:t>Payment only allowed for impacts remaining after avoidance and minimization</a:t>
            </a:r>
            <a:endParaRPr lang="en-US" sz="2000" dirty="0">
              <a:ea typeface="Calibri Light"/>
              <a:cs typeface="Calibri Light" panose="020F0302020204030204"/>
            </a:endParaRPr>
          </a:p>
          <a:p>
            <a:pPr marL="767080" lvl="1" indent="-285750">
              <a:buFont typeface="Arial" panose="020B0604020202020204" pitchFamily="34" charset="0"/>
              <a:buChar char="•"/>
            </a:pPr>
            <a:r>
              <a:rPr lang="en-US" sz="2000" dirty="0">
                <a:cs typeface="Calibri Light" panose="020F0302020204030204"/>
              </a:rPr>
              <a:t>Corps decides whether onsite or in-lieu fee mitigation is appropriate</a:t>
            </a:r>
            <a:endParaRPr lang="en-US" sz="2000" dirty="0">
              <a:ea typeface="Calibri Light"/>
              <a:cs typeface="Calibri Light" panose="020F0302020204030204"/>
            </a:endParaRPr>
          </a:p>
          <a:p>
            <a:pPr marL="767080" lvl="1" indent="-285750">
              <a:buFont typeface="Arial" panose="020B0604020202020204" pitchFamily="34" charset="0"/>
              <a:buChar char="•"/>
            </a:pPr>
            <a:r>
              <a:rPr lang="en-US" sz="2000" dirty="0"/>
              <a:t>ILFP Sponsor uses payments to fund mitigation projects</a:t>
            </a:r>
            <a:endParaRPr lang="en-US" sz="2000" dirty="0">
              <a:cs typeface="Calibri Light"/>
            </a:endParaRPr>
          </a:p>
          <a:p>
            <a:pPr marL="968375" lvl="2" indent="-285750">
              <a:buFont typeface="Arial" panose="020B0604020202020204" pitchFamily="34" charset="0"/>
              <a:buChar char="•"/>
            </a:pPr>
            <a:r>
              <a:rPr lang="en-US" dirty="0"/>
              <a:t>Can take the form of preservation, enhancement, rehabilitation and restoration projects</a:t>
            </a:r>
            <a:endParaRPr lang="en-US" dirty="0">
              <a:ea typeface="Calibri Light"/>
              <a:cs typeface="Calibri Light"/>
            </a:endParaRPr>
          </a:p>
          <a:p>
            <a:pPr marL="481330" lvl="1" indent="0">
              <a:buNone/>
            </a:pPr>
            <a:endParaRPr lang="en-US">
              <a:cs typeface="Calibri Light" panose="020F0302020204030204"/>
            </a:endParaRPr>
          </a:p>
          <a:p>
            <a:endParaRPr lang="en-US" sz="2200"/>
          </a:p>
          <a:p>
            <a:endParaRPr lang="en-US" sz="2200"/>
          </a:p>
          <a:p>
            <a:endParaRPr lang="en-US" sz="2200"/>
          </a:p>
        </p:txBody>
      </p:sp>
    </p:spTree>
    <p:extLst>
      <p:ext uri="{BB962C8B-B14F-4D97-AF65-F5344CB8AC3E}">
        <p14:creationId xmlns:p14="http://schemas.microsoft.com/office/powerpoint/2010/main" val="5031711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B24556F0-C6D3-4AF9-8F3A-388FC6B6B05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17245" y="113824"/>
            <a:ext cx="10557510" cy="6744176"/>
          </a:xfrm>
          <a:prstGeom prst="rect">
            <a:avLst/>
          </a:prstGeom>
        </p:spPr>
      </p:pic>
    </p:spTree>
    <p:extLst>
      <p:ext uri="{BB962C8B-B14F-4D97-AF65-F5344CB8AC3E}">
        <p14:creationId xmlns:p14="http://schemas.microsoft.com/office/powerpoint/2010/main" val="148284404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7CEFFDD-605F-41E2-8017-6484074C5C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5992" y="0"/>
            <a:ext cx="4636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panose="020F0302020204030204"/>
              <a:ea typeface="+mn-ea"/>
              <a:cs typeface="+mn-cs"/>
            </a:endParaRPr>
          </a:p>
        </p:txBody>
      </p:sp>
      <p:sp>
        <p:nvSpPr>
          <p:cNvPr id="2" name="Title 1">
            <a:extLst>
              <a:ext uri="{FF2B5EF4-FFF2-40B4-BE49-F238E27FC236}">
                <a16:creationId xmlns:a16="http://schemas.microsoft.com/office/drawing/2014/main" id="{AB7A11C5-1E15-4E01-A7D2-DB6CDDFBE617}"/>
              </a:ext>
            </a:extLst>
          </p:cNvPr>
          <p:cNvSpPr>
            <a:spLocks noGrp="1"/>
          </p:cNvSpPr>
          <p:nvPr>
            <p:ph type="title"/>
          </p:nvPr>
        </p:nvSpPr>
        <p:spPr>
          <a:xfrm>
            <a:off x="7940841" y="499533"/>
            <a:ext cx="3834063" cy="719667"/>
          </a:xfrm>
        </p:spPr>
        <p:txBody>
          <a:bodyPr anchor="b">
            <a:normAutofit/>
          </a:bodyPr>
          <a:lstStyle/>
          <a:p>
            <a:r>
              <a:rPr lang="en-US" sz="4000">
                <a:solidFill>
                  <a:srgbClr val="FFFFFF"/>
                </a:solidFill>
              </a:rPr>
              <a:t>About the MA ILFP</a:t>
            </a:r>
          </a:p>
        </p:txBody>
      </p:sp>
      <p:sp>
        <p:nvSpPr>
          <p:cNvPr id="3" name="Content Placeholder 2">
            <a:extLst>
              <a:ext uri="{FF2B5EF4-FFF2-40B4-BE49-F238E27FC236}">
                <a16:creationId xmlns:a16="http://schemas.microsoft.com/office/drawing/2014/main" id="{729D0874-E06E-4EC0-BC90-AE6D0D4769A0}"/>
              </a:ext>
            </a:extLst>
          </p:cNvPr>
          <p:cNvSpPr>
            <a:spLocks noGrp="1"/>
          </p:cNvSpPr>
          <p:nvPr>
            <p:ph idx="1"/>
          </p:nvPr>
        </p:nvSpPr>
        <p:spPr>
          <a:xfrm>
            <a:off x="7555992" y="1363579"/>
            <a:ext cx="4636008" cy="4203032"/>
          </a:xfrm>
        </p:spPr>
        <p:txBody>
          <a:bodyPr>
            <a:normAutofit lnSpcReduction="10000"/>
          </a:bodyPr>
          <a:lstStyle/>
          <a:p>
            <a:pPr marL="511175" indent="-285750">
              <a:buFont typeface="Arial" panose="020B0604020202020204" pitchFamily="34" charset="0"/>
              <a:buChar char="•"/>
            </a:pPr>
            <a:r>
              <a:rPr lang="en-US">
                <a:solidFill>
                  <a:srgbClr val="FFFFFF"/>
                </a:solidFill>
              </a:rPr>
              <a:t>Established in 2014</a:t>
            </a:r>
          </a:p>
          <a:p>
            <a:pPr marL="511175" indent="-285750">
              <a:buFont typeface="Arial" panose="020B0604020202020204" pitchFamily="34" charset="0"/>
              <a:buChar char="•"/>
            </a:pPr>
            <a:r>
              <a:rPr lang="en-US">
                <a:solidFill>
                  <a:srgbClr val="FFFFFF"/>
                </a:solidFill>
              </a:rPr>
              <a:t>Sponsor = Department </a:t>
            </a:r>
            <a:br>
              <a:rPr lang="en-US">
                <a:solidFill>
                  <a:srgbClr val="FFFFFF"/>
                </a:solidFill>
              </a:rPr>
            </a:br>
            <a:r>
              <a:rPr lang="en-US">
                <a:solidFill>
                  <a:srgbClr val="FFFFFF"/>
                </a:solidFill>
              </a:rPr>
              <a:t>of Fish and Game (DFG)</a:t>
            </a:r>
          </a:p>
          <a:p>
            <a:pPr marL="511175" indent="-285750">
              <a:buFont typeface="Arial" panose="020B0604020202020204" pitchFamily="34" charset="0"/>
              <a:buChar char="•"/>
            </a:pPr>
            <a:r>
              <a:rPr lang="en-US">
                <a:solidFill>
                  <a:srgbClr val="FFFFFF"/>
                </a:solidFill>
              </a:rPr>
              <a:t>Four service areas</a:t>
            </a:r>
          </a:p>
          <a:p>
            <a:pPr marL="767207" lvl="1" indent="-285750">
              <a:buFont typeface="Arial" panose="020B0604020202020204" pitchFamily="34" charset="0"/>
              <a:buChar char="•"/>
            </a:pPr>
            <a:r>
              <a:rPr lang="en-US">
                <a:solidFill>
                  <a:srgbClr val="FFFFFF"/>
                </a:solidFill>
              </a:rPr>
              <a:t>Berkshire/Taconic</a:t>
            </a:r>
          </a:p>
          <a:p>
            <a:pPr marL="767207" lvl="1" indent="-285750">
              <a:buFont typeface="Arial" panose="020B0604020202020204" pitchFamily="34" charset="0"/>
              <a:buChar char="•"/>
            </a:pPr>
            <a:r>
              <a:rPr lang="en-US">
                <a:solidFill>
                  <a:srgbClr val="FFFFFF"/>
                </a:solidFill>
              </a:rPr>
              <a:t>CT River</a:t>
            </a:r>
          </a:p>
          <a:p>
            <a:pPr marL="767207" lvl="1" indent="-285750">
              <a:buFont typeface="Arial" panose="020B0604020202020204" pitchFamily="34" charset="0"/>
              <a:buChar char="•"/>
            </a:pPr>
            <a:r>
              <a:rPr lang="en-US" err="1">
                <a:solidFill>
                  <a:srgbClr val="FFFFFF"/>
                </a:solidFill>
              </a:rPr>
              <a:t>Quabbin</a:t>
            </a:r>
            <a:r>
              <a:rPr lang="en-US">
                <a:solidFill>
                  <a:srgbClr val="FFFFFF"/>
                </a:solidFill>
              </a:rPr>
              <a:t>/Worcester</a:t>
            </a:r>
          </a:p>
          <a:p>
            <a:pPr marL="767207" lvl="1" indent="-285750">
              <a:buFont typeface="Arial" panose="020B0604020202020204" pitchFamily="34" charset="0"/>
              <a:buChar char="•"/>
            </a:pPr>
            <a:r>
              <a:rPr lang="en-US">
                <a:solidFill>
                  <a:srgbClr val="FFFFFF"/>
                </a:solidFill>
              </a:rPr>
              <a:t>Coastal</a:t>
            </a:r>
          </a:p>
          <a:p>
            <a:pPr marL="968375" lvl="2" indent="-285750">
              <a:buFont typeface="Arial" panose="020B0604020202020204" pitchFamily="34" charset="0"/>
              <a:buChar char="•"/>
            </a:pPr>
            <a:r>
              <a:rPr lang="en-US">
                <a:solidFill>
                  <a:srgbClr val="FFFFFF"/>
                </a:solidFill>
              </a:rPr>
              <a:t>North</a:t>
            </a:r>
          </a:p>
          <a:p>
            <a:pPr marL="968375" lvl="2" indent="-285750">
              <a:buFont typeface="Arial" panose="020B0604020202020204" pitchFamily="34" charset="0"/>
              <a:buChar char="•"/>
            </a:pPr>
            <a:r>
              <a:rPr lang="en-US">
                <a:solidFill>
                  <a:srgbClr val="FFFFFF"/>
                </a:solidFill>
              </a:rPr>
              <a:t>Central</a:t>
            </a:r>
          </a:p>
          <a:p>
            <a:pPr marL="968375" lvl="2" indent="-285750">
              <a:buFont typeface="Arial" panose="020B0604020202020204" pitchFamily="34" charset="0"/>
              <a:buChar char="•"/>
            </a:pPr>
            <a:r>
              <a:rPr lang="en-US">
                <a:solidFill>
                  <a:srgbClr val="FFFFFF"/>
                </a:solidFill>
              </a:rPr>
              <a:t>South</a:t>
            </a:r>
          </a:p>
          <a:p>
            <a:pPr marL="225425" indent="0">
              <a:buNone/>
            </a:pPr>
            <a:endParaRPr lang="en-US" sz="1800">
              <a:solidFill>
                <a:srgbClr val="FFFFFF"/>
              </a:solidFill>
            </a:endParaRPr>
          </a:p>
          <a:p>
            <a:endParaRPr lang="en-US" sz="1800">
              <a:solidFill>
                <a:srgbClr val="FFFFFF"/>
              </a:solidFill>
            </a:endParaRPr>
          </a:p>
          <a:p>
            <a:endParaRPr lang="en-US" sz="1800">
              <a:solidFill>
                <a:srgbClr val="FFFFFF"/>
              </a:solidFill>
            </a:endParaRPr>
          </a:p>
          <a:p>
            <a:endParaRPr lang="en-US" sz="1800">
              <a:solidFill>
                <a:srgbClr val="FFFFFF"/>
              </a:solidFill>
            </a:endParaRPr>
          </a:p>
        </p:txBody>
      </p:sp>
      <p:pic>
        <p:nvPicPr>
          <p:cNvPr id="7" name="Picture 6">
            <a:extLst>
              <a:ext uri="{FF2B5EF4-FFF2-40B4-BE49-F238E27FC236}">
                <a16:creationId xmlns:a16="http://schemas.microsoft.com/office/drawing/2014/main" id="{5B1B355F-5A3D-43F8-A699-D89333A26FA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1219200"/>
            <a:ext cx="7568392" cy="4347411"/>
          </a:xfrm>
          <a:prstGeom prst="rect">
            <a:avLst/>
          </a:prstGeom>
        </p:spPr>
      </p:pic>
    </p:spTree>
    <p:extLst>
      <p:ext uri="{BB962C8B-B14F-4D97-AF65-F5344CB8AC3E}">
        <p14:creationId xmlns:p14="http://schemas.microsoft.com/office/powerpoint/2010/main" val="73991410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EDAFA9A5-03CC-4F94-B964-70682CDB0B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panose="020F0302020204030204"/>
              <a:ea typeface="+mn-ea"/>
              <a:cs typeface="+mn-cs"/>
            </a:endParaRPr>
          </a:p>
        </p:txBody>
      </p:sp>
      <p:sp>
        <p:nvSpPr>
          <p:cNvPr id="5" name="Title 4">
            <a:extLst>
              <a:ext uri="{FF2B5EF4-FFF2-40B4-BE49-F238E27FC236}">
                <a16:creationId xmlns:a16="http://schemas.microsoft.com/office/drawing/2014/main" id="{D26C6EFA-7A2B-4C75-93A1-B7857E0B7E3A}"/>
              </a:ext>
            </a:extLst>
          </p:cNvPr>
          <p:cNvSpPr>
            <a:spLocks noGrp="1"/>
          </p:cNvSpPr>
          <p:nvPr>
            <p:ph type="ctrTitle"/>
          </p:nvPr>
        </p:nvSpPr>
        <p:spPr>
          <a:xfrm>
            <a:off x="603504" y="770467"/>
            <a:ext cx="3467051" cy="3352800"/>
          </a:xfrm>
        </p:spPr>
        <p:txBody>
          <a:bodyPr>
            <a:normAutofit fontScale="90000"/>
          </a:bodyPr>
          <a:lstStyle/>
          <a:p>
            <a:r>
              <a:rPr lang="en-US" sz="6000"/>
              <a:t>MA ILFP Revenue by Permittee Type</a:t>
            </a:r>
          </a:p>
        </p:txBody>
      </p:sp>
      <p:sp>
        <p:nvSpPr>
          <p:cNvPr id="16" name="Rectangle 15">
            <a:extLst>
              <a:ext uri="{FF2B5EF4-FFF2-40B4-BE49-F238E27FC236}">
                <a16:creationId xmlns:a16="http://schemas.microsoft.com/office/drawing/2014/main" id="{73B36B60-731F-409B-A240-BBF521AB74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panose="020F0302020204030204"/>
              <a:ea typeface="+mn-ea"/>
              <a:cs typeface="+mn-cs"/>
            </a:endParaRPr>
          </a:p>
        </p:txBody>
      </p:sp>
      <p:graphicFrame>
        <p:nvGraphicFramePr>
          <p:cNvPr id="8" name="Content Placeholder 7">
            <a:extLst>
              <a:ext uri="{FF2B5EF4-FFF2-40B4-BE49-F238E27FC236}">
                <a16:creationId xmlns:a16="http://schemas.microsoft.com/office/drawing/2014/main" id="{DFE4AC53-204A-46C7-BCC4-1AF652AAA9EB}"/>
              </a:ext>
            </a:extLst>
          </p:cNvPr>
          <p:cNvGraphicFramePr>
            <a:graphicFrameLocks noGrp="1"/>
          </p:cNvGraphicFramePr>
          <p:nvPr>
            <p:ph idx="4294967295"/>
          </p:nvPr>
        </p:nvGraphicFramePr>
        <p:xfrm>
          <a:off x="4738068" y="235226"/>
          <a:ext cx="7453932" cy="638754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73954129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F4726ABB-391B-A654-9397-7388C92BA2C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22931" y="60007"/>
            <a:ext cx="11041380" cy="6737985"/>
          </a:xfrm>
          <a:prstGeom prst="rect">
            <a:avLst/>
          </a:prstGeom>
        </p:spPr>
      </p:pic>
      <p:sp>
        <p:nvSpPr>
          <p:cNvPr id="13" name="TextBox 12">
            <a:extLst>
              <a:ext uri="{FF2B5EF4-FFF2-40B4-BE49-F238E27FC236}">
                <a16:creationId xmlns:a16="http://schemas.microsoft.com/office/drawing/2014/main" id="{C9BF1594-BB69-4623-91A6-D0F3BD9A5BF6}"/>
              </a:ext>
            </a:extLst>
          </p:cNvPr>
          <p:cNvSpPr txBox="1"/>
          <p:nvPr/>
        </p:nvSpPr>
        <p:spPr>
          <a:xfrm>
            <a:off x="3765203" y="517207"/>
            <a:ext cx="6470073" cy="52322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70C0"/>
                </a:solidFill>
                <a:effectLst/>
                <a:uLnTx/>
                <a:uFillTx/>
                <a:latin typeface="Calibri Light" panose="020F0302020204030204"/>
                <a:ea typeface="+mn-ea"/>
                <a:cs typeface="+mn-cs"/>
              </a:rPr>
              <a:t>Locations of Impacts and Mitigation Projects</a:t>
            </a:r>
          </a:p>
        </p:txBody>
      </p:sp>
    </p:spTree>
    <p:extLst>
      <p:ext uri="{BB962C8B-B14F-4D97-AF65-F5344CB8AC3E}">
        <p14:creationId xmlns:p14="http://schemas.microsoft.com/office/powerpoint/2010/main" val="14098292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4FC2DE-A15F-46C7-A20B-2144B57B6AE7}"/>
              </a:ext>
            </a:extLst>
          </p:cNvPr>
          <p:cNvSpPr>
            <a:spLocks noGrp="1"/>
          </p:cNvSpPr>
          <p:nvPr>
            <p:ph type="title"/>
          </p:nvPr>
        </p:nvSpPr>
        <p:spPr>
          <a:xfrm>
            <a:off x="1292224" y="0"/>
            <a:ext cx="10772775" cy="1658198"/>
          </a:xfrm>
        </p:spPr>
        <p:txBody>
          <a:bodyPr/>
          <a:lstStyle/>
          <a:p>
            <a:r>
              <a:rPr lang="en-US">
                <a:solidFill>
                  <a:schemeClr val="bg1"/>
                </a:solidFill>
              </a:rPr>
              <a:t>PROGRAM GOALS</a:t>
            </a:r>
          </a:p>
        </p:txBody>
      </p:sp>
      <p:sp>
        <p:nvSpPr>
          <p:cNvPr id="3" name="Content Placeholder 2">
            <a:extLst>
              <a:ext uri="{FF2B5EF4-FFF2-40B4-BE49-F238E27FC236}">
                <a16:creationId xmlns:a16="http://schemas.microsoft.com/office/drawing/2014/main" id="{729D0874-E06E-4EC0-BC90-AE6D0D4769A0}"/>
              </a:ext>
            </a:extLst>
          </p:cNvPr>
          <p:cNvSpPr>
            <a:spLocks noGrp="1"/>
          </p:cNvSpPr>
          <p:nvPr>
            <p:ph sz="half" idx="1"/>
          </p:nvPr>
        </p:nvSpPr>
        <p:spPr>
          <a:xfrm>
            <a:off x="657224" y="1256433"/>
            <a:ext cx="6803750" cy="5049774"/>
          </a:xfrm>
        </p:spPr>
        <p:txBody>
          <a:bodyPr vert="horz" lIns="91440" tIns="45720" rIns="91440" bIns="45720" rtlCol="0" anchor="t">
            <a:normAutofit lnSpcReduction="10000"/>
          </a:bodyPr>
          <a:lstStyle/>
          <a:p>
            <a:pPr marL="225425" indent="0">
              <a:buNone/>
            </a:pPr>
            <a:endParaRPr lang="en-US" sz="1800"/>
          </a:p>
          <a:p>
            <a:pPr marL="767080" lvl="1" indent="-285750">
              <a:buFont typeface="Arial" panose="020B0604020202020204" pitchFamily="34" charset="0"/>
              <a:buChar char="•"/>
            </a:pPr>
            <a:r>
              <a:rPr lang="en-US" sz="2400" dirty="0">
                <a:solidFill>
                  <a:schemeClr val="bg1"/>
                </a:solidFill>
              </a:rPr>
              <a:t>Protect high-quality aquatic resources under threat of loss or adverse change</a:t>
            </a:r>
            <a:endParaRPr lang="en-US" sz="2400" dirty="0">
              <a:solidFill>
                <a:schemeClr val="bg1"/>
              </a:solidFill>
              <a:cs typeface="Calibri Light" panose="020F0302020204030204"/>
            </a:endParaRPr>
          </a:p>
          <a:p>
            <a:pPr marL="767080" lvl="1" indent="-285750">
              <a:buFont typeface="Arial" panose="020B0604020202020204" pitchFamily="34" charset="0"/>
              <a:buChar char="•"/>
            </a:pPr>
            <a:endParaRPr lang="en-US" sz="2400" dirty="0">
              <a:solidFill>
                <a:schemeClr val="bg1"/>
              </a:solidFill>
            </a:endParaRPr>
          </a:p>
          <a:p>
            <a:pPr marL="767080" lvl="1" indent="-285750">
              <a:buFont typeface="Arial" panose="020B0604020202020204" pitchFamily="34" charset="0"/>
              <a:buChar char="•"/>
            </a:pPr>
            <a:r>
              <a:rPr lang="en-US" sz="2400" dirty="0">
                <a:solidFill>
                  <a:schemeClr val="bg1"/>
                </a:solidFill>
              </a:rPr>
              <a:t>Restore degraded wetlands connected to high-quality wetlands</a:t>
            </a:r>
            <a:endParaRPr lang="en-US" sz="2400" dirty="0">
              <a:solidFill>
                <a:schemeClr val="bg1"/>
              </a:solidFill>
              <a:cs typeface="Calibri Light" panose="020F0302020204030204"/>
            </a:endParaRPr>
          </a:p>
          <a:p>
            <a:pPr marL="767080" lvl="1" indent="-285750">
              <a:buFont typeface="Arial" panose="020B0604020202020204" pitchFamily="34" charset="0"/>
              <a:buChar char="•"/>
            </a:pPr>
            <a:endParaRPr lang="en-US" sz="2400" dirty="0">
              <a:solidFill>
                <a:schemeClr val="bg1"/>
              </a:solidFill>
            </a:endParaRPr>
          </a:p>
          <a:p>
            <a:pPr marL="767080" lvl="1" indent="-285750">
              <a:buFont typeface="Arial" panose="020B0604020202020204" pitchFamily="34" charset="0"/>
              <a:buChar char="•"/>
            </a:pPr>
            <a:r>
              <a:rPr lang="en-US" sz="2400" dirty="0">
                <a:solidFill>
                  <a:schemeClr val="bg1"/>
                </a:solidFill>
              </a:rPr>
              <a:t>Restore riparian buffers on agricultural lands</a:t>
            </a:r>
            <a:endParaRPr lang="en-US" sz="2400" dirty="0">
              <a:solidFill>
                <a:schemeClr val="bg1"/>
              </a:solidFill>
              <a:cs typeface="Calibri Light"/>
            </a:endParaRPr>
          </a:p>
          <a:p>
            <a:pPr marL="767080" lvl="1" indent="-285750">
              <a:buFont typeface="Arial" panose="020B0604020202020204" pitchFamily="34" charset="0"/>
              <a:buChar char="•"/>
            </a:pPr>
            <a:endParaRPr lang="en-US" sz="2400" dirty="0">
              <a:solidFill>
                <a:schemeClr val="bg1"/>
              </a:solidFill>
            </a:endParaRPr>
          </a:p>
          <a:p>
            <a:pPr marL="767080" lvl="1" indent="-285750">
              <a:buFont typeface="Arial" panose="020B0604020202020204" pitchFamily="34" charset="0"/>
              <a:buChar char="•"/>
            </a:pPr>
            <a:r>
              <a:rPr lang="en-US" sz="2400" dirty="0">
                <a:solidFill>
                  <a:schemeClr val="bg1"/>
                </a:solidFill>
              </a:rPr>
              <a:t>Restore habitat continuity in </a:t>
            </a:r>
            <a:r>
              <a:rPr lang="en-US" sz="2400" dirty="0" err="1">
                <a:solidFill>
                  <a:schemeClr val="bg1"/>
                </a:solidFill>
              </a:rPr>
              <a:t>coldwater</a:t>
            </a:r>
            <a:r>
              <a:rPr lang="en-US" sz="2400" dirty="0">
                <a:solidFill>
                  <a:schemeClr val="bg1"/>
                </a:solidFill>
              </a:rPr>
              <a:t> streams and along the coast </a:t>
            </a:r>
          </a:p>
          <a:p>
            <a:pPr marL="767080" lvl="1" indent="-285750">
              <a:buFont typeface="Arial" panose="020B0604020202020204" pitchFamily="34" charset="0"/>
              <a:buChar char="•"/>
            </a:pPr>
            <a:endParaRPr lang="en-US" sz="2400" dirty="0">
              <a:solidFill>
                <a:schemeClr val="bg1"/>
              </a:solidFill>
              <a:ea typeface="Calibri Light"/>
              <a:cs typeface="Calibri Light"/>
            </a:endParaRPr>
          </a:p>
          <a:p>
            <a:pPr marL="767080" lvl="1" indent="-285750">
              <a:buFont typeface="Arial" panose="020B0604020202020204" pitchFamily="34" charset="0"/>
              <a:buChar char="•"/>
            </a:pPr>
            <a:r>
              <a:rPr lang="en-US" sz="2400" dirty="0">
                <a:solidFill>
                  <a:schemeClr val="bg1"/>
                </a:solidFill>
              </a:rPr>
              <a:t>Facilitate coastal wetland migration to adapt to sea level rise</a:t>
            </a:r>
            <a:endParaRPr lang="en-US" sz="2400" dirty="0">
              <a:solidFill>
                <a:schemeClr val="bg1"/>
              </a:solidFill>
              <a:cs typeface="Calibri Light" panose="020F0302020204030204"/>
            </a:endParaRPr>
          </a:p>
          <a:p>
            <a:pPr marL="767080" lvl="1" indent="-285750">
              <a:buFont typeface="Arial" panose="020B0604020202020204" pitchFamily="34" charset="0"/>
              <a:buChar char="•"/>
            </a:pPr>
            <a:endParaRPr lang="en-US" sz="1600">
              <a:cs typeface="Calibri Light" panose="020F0302020204030204"/>
            </a:endParaRPr>
          </a:p>
          <a:p>
            <a:pPr marL="767080" lvl="1" indent="-285750">
              <a:buFont typeface="Arial" panose="020B0604020202020204" pitchFamily="34" charset="0"/>
              <a:buChar char="•"/>
            </a:pPr>
            <a:endParaRPr lang="en-US" sz="1600">
              <a:cs typeface="Calibri Light" panose="020F0302020204030204"/>
            </a:endParaRPr>
          </a:p>
          <a:p>
            <a:pPr marL="767080" lvl="1" indent="-285750">
              <a:buFont typeface="Arial" panose="020B0604020202020204" pitchFamily="34" charset="0"/>
              <a:buChar char="•"/>
            </a:pPr>
            <a:endParaRPr lang="en-US" sz="1600">
              <a:cs typeface="Calibri Light" panose="020F0302020204030204"/>
            </a:endParaRPr>
          </a:p>
          <a:p>
            <a:endParaRPr lang="en-US" sz="2000"/>
          </a:p>
          <a:p>
            <a:endParaRPr lang="en-US" sz="200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445644" y="1256434"/>
            <a:ext cx="2809875" cy="4095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a:extLst>
              <a:ext uri="{FF2B5EF4-FFF2-40B4-BE49-F238E27FC236}">
                <a16:creationId xmlns:a16="http://schemas.microsoft.com/office/drawing/2014/main" id="{0437A6BD-5137-4FDC-AAD6-79BA26816FAD}"/>
              </a:ext>
            </a:extLst>
          </p:cNvPr>
          <p:cNvSpPr txBox="1"/>
          <p:nvPr/>
        </p:nvSpPr>
        <p:spPr>
          <a:xfrm>
            <a:off x="7908967" y="5360055"/>
            <a:ext cx="3954482" cy="215444"/>
          </a:xfrm>
          <a:prstGeom prst="rect">
            <a:avLst/>
          </a:prstGeom>
          <a:noFill/>
        </p:spPr>
        <p:txBody>
          <a:bodyPr wrap="square" rtlCol="0">
            <a:spAutoFit/>
          </a:bodyPr>
          <a:lstStyle/>
          <a:p>
            <a:pPr marL="225425"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black"/>
                </a:solidFill>
                <a:effectLst/>
                <a:uLnTx/>
                <a:uFillTx/>
                <a:latin typeface="Calibri Light" panose="020F0302020204030204"/>
                <a:ea typeface="+mn-ea"/>
                <a:cs typeface="+mn-cs"/>
              </a:rPr>
              <a:t>Google Images, 2019</a:t>
            </a:r>
          </a:p>
        </p:txBody>
      </p:sp>
    </p:spTree>
    <p:extLst>
      <p:ext uri="{BB962C8B-B14F-4D97-AF65-F5344CB8AC3E}">
        <p14:creationId xmlns:p14="http://schemas.microsoft.com/office/powerpoint/2010/main" val="343650105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7A11C5-1E15-4E01-A7D2-DB6CDDFBE617}"/>
              </a:ext>
            </a:extLst>
          </p:cNvPr>
          <p:cNvSpPr>
            <a:spLocks noGrp="1"/>
          </p:cNvSpPr>
          <p:nvPr>
            <p:ph type="title"/>
          </p:nvPr>
        </p:nvSpPr>
        <p:spPr>
          <a:xfrm>
            <a:off x="657224" y="499533"/>
            <a:ext cx="10772775" cy="1658198"/>
          </a:xfrm>
        </p:spPr>
        <p:txBody>
          <a:bodyPr>
            <a:normAutofit/>
          </a:bodyPr>
          <a:lstStyle/>
          <a:p>
            <a:pPr algn="ctr"/>
            <a:r>
              <a:rPr lang="en-US">
                <a:solidFill>
                  <a:schemeClr val="bg1"/>
                </a:solidFill>
              </a:rPr>
              <a:t>ILF in the SNEP Region</a:t>
            </a:r>
            <a:endParaRPr lang="en-US">
              <a:solidFill>
                <a:schemeClr val="bg1"/>
              </a:solidFill>
              <a:cs typeface="Calibri Light"/>
            </a:endParaRPr>
          </a:p>
        </p:txBody>
      </p:sp>
      <p:graphicFrame>
        <p:nvGraphicFramePr>
          <p:cNvPr id="13" name="Content Placeholder 2">
            <a:extLst>
              <a:ext uri="{FF2B5EF4-FFF2-40B4-BE49-F238E27FC236}">
                <a16:creationId xmlns:a16="http://schemas.microsoft.com/office/drawing/2014/main" id="{0CC62576-15CC-DD14-D02F-67EEC007B539}"/>
              </a:ext>
            </a:extLst>
          </p:cNvPr>
          <p:cNvGraphicFramePr>
            <a:graphicFrameLocks noGrp="1"/>
          </p:cNvGraphicFramePr>
          <p:nvPr>
            <p:ph idx="1"/>
          </p:nvPr>
        </p:nvGraphicFramePr>
        <p:xfrm>
          <a:off x="676275" y="2373549"/>
          <a:ext cx="10753725" cy="359923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3576687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190DE71-3554-4AE8-9278-2BD3109F40E4}"/>
              </a:ext>
            </a:extLst>
          </p:cNvPr>
          <p:cNvSpPr>
            <a:spLocks noGrp="1"/>
          </p:cNvSpPr>
          <p:nvPr>
            <p:ph type="title"/>
          </p:nvPr>
        </p:nvSpPr>
        <p:spPr/>
        <p:txBody>
          <a:bodyPr/>
          <a:lstStyle/>
          <a:p>
            <a:pPr algn="ctr"/>
            <a:r>
              <a:rPr lang="en-US">
                <a:solidFill>
                  <a:schemeClr val="bg1"/>
                </a:solidFill>
              </a:rPr>
              <a:t>Yarmouth Reef</a:t>
            </a:r>
          </a:p>
        </p:txBody>
      </p:sp>
      <p:sp>
        <p:nvSpPr>
          <p:cNvPr id="7" name="Content Placeholder 6">
            <a:extLst>
              <a:ext uri="{FF2B5EF4-FFF2-40B4-BE49-F238E27FC236}">
                <a16:creationId xmlns:a16="http://schemas.microsoft.com/office/drawing/2014/main" id="{EAE07911-F7B1-4331-B4FA-030E0F29D702}"/>
              </a:ext>
            </a:extLst>
          </p:cNvPr>
          <p:cNvSpPr>
            <a:spLocks noGrp="1"/>
          </p:cNvSpPr>
          <p:nvPr>
            <p:ph sz="half" idx="2"/>
          </p:nvPr>
        </p:nvSpPr>
        <p:spPr>
          <a:xfrm>
            <a:off x="6172199" y="1825625"/>
            <a:ext cx="5756231" cy="4351338"/>
          </a:xfrm>
        </p:spPr>
        <p:txBody>
          <a:bodyPr vert="horz" lIns="91440" tIns="45720" rIns="91440" bIns="45720" rtlCol="0" anchor="t">
            <a:normAutofit lnSpcReduction="10000"/>
          </a:bodyPr>
          <a:lstStyle/>
          <a:p>
            <a:r>
              <a:rPr lang="en-US" dirty="0">
                <a:solidFill>
                  <a:schemeClr val="bg1"/>
                </a:solidFill>
                <a:cs typeface="Calibri"/>
              </a:rPr>
              <a:t>Deployed 2,000 CY of material over 2.1 acres</a:t>
            </a:r>
          </a:p>
          <a:p>
            <a:endParaRPr lang="en-US">
              <a:solidFill>
                <a:schemeClr val="bg1"/>
              </a:solidFill>
              <a:cs typeface="Calibri"/>
            </a:endParaRPr>
          </a:p>
          <a:p>
            <a:r>
              <a:rPr lang="en-US" dirty="0">
                <a:solidFill>
                  <a:schemeClr val="bg1"/>
                </a:solidFill>
                <a:cs typeface="Calibri"/>
              </a:rPr>
              <a:t>Cost</a:t>
            </a:r>
            <a:r>
              <a:rPr lang="en-US" dirty="0">
                <a:solidFill>
                  <a:schemeClr val="bg1"/>
                </a:solidFill>
              </a:rPr>
              <a:t> of over-land transportation, weight of granite vs. concrete</a:t>
            </a:r>
            <a:endParaRPr lang="en-US" dirty="0">
              <a:solidFill>
                <a:schemeClr val="bg1"/>
              </a:solidFill>
              <a:cs typeface="Calibri"/>
            </a:endParaRPr>
          </a:p>
          <a:p>
            <a:pPr marL="0" indent="0">
              <a:buNone/>
            </a:pPr>
            <a:endParaRPr lang="en-US">
              <a:solidFill>
                <a:schemeClr val="bg1"/>
              </a:solidFill>
            </a:endParaRPr>
          </a:p>
          <a:p>
            <a:r>
              <a:rPr lang="en-US" dirty="0">
                <a:solidFill>
                  <a:schemeClr val="bg1"/>
                </a:solidFill>
              </a:rPr>
              <a:t>Site marking &amp; relationship to equipment size</a:t>
            </a:r>
            <a:endParaRPr lang="en-US" dirty="0">
              <a:solidFill>
                <a:schemeClr val="bg1"/>
              </a:solidFill>
              <a:cs typeface="Calibri"/>
            </a:endParaRPr>
          </a:p>
          <a:p>
            <a:pPr marL="0" indent="0">
              <a:buNone/>
            </a:pPr>
            <a:endParaRPr lang="en-US">
              <a:solidFill>
                <a:schemeClr val="bg1"/>
              </a:solidFill>
            </a:endParaRPr>
          </a:p>
          <a:p>
            <a:r>
              <a:rPr lang="en-US" dirty="0">
                <a:solidFill>
                  <a:schemeClr val="bg1"/>
                </a:solidFill>
              </a:rPr>
              <a:t>Broad dispersal off barge effective</a:t>
            </a:r>
            <a:endParaRPr lang="en-US" dirty="0">
              <a:solidFill>
                <a:schemeClr val="bg1"/>
              </a:solidFill>
              <a:cs typeface="Calibri"/>
            </a:endParaRPr>
          </a:p>
        </p:txBody>
      </p:sp>
      <p:sp>
        <p:nvSpPr>
          <p:cNvPr id="11" name="TextBox 10">
            <a:extLst>
              <a:ext uri="{FF2B5EF4-FFF2-40B4-BE49-F238E27FC236}">
                <a16:creationId xmlns:a16="http://schemas.microsoft.com/office/drawing/2014/main" id="{456441EC-5606-49A8-8F17-40BEC8E35AAF}"/>
              </a:ext>
            </a:extLst>
          </p:cNvPr>
          <p:cNvSpPr txBox="1"/>
          <p:nvPr/>
        </p:nvSpPr>
        <p:spPr>
          <a:xfrm>
            <a:off x="1625601" y="5763202"/>
            <a:ext cx="447039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Deployment on January 6, 2020</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a:t>
            </a:r>
          </a:p>
        </p:txBody>
      </p:sp>
      <p:pic>
        <p:nvPicPr>
          <p:cNvPr id="12" name="Picture 11">
            <a:extLst>
              <a:ext uri="{FF2B5EF4-FFF2-40B4-BE49-F238E27FC236}">
                <a16:creationId xmlns:a16="http://schemas.microsoft.com/office/drawing/2014/main" id="{A6980E89-CCF5-4194-978D-CD5DE5A2250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7369" y="1825625"/>
            <a:ext cx="5832431" cy="3893148"/>
          </a:xfrm>
          <a:prstGeom prst="rect">
            <a:avLst/>
          </a:prstGeom>
        </p:spPr>
      </p:pic>
    </p:spTree>
    <p:extLst>
      <p:ext uri="{BB962C8B-B14F-4D97-AF65-F5344CB8AC3E}">
        <p14:creationId xmlns:p14="http://schemas.microsoft.com/office/powerpoint/2010/main" val="217716271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190DE71-3554-4AE8-9278-2BD3109F40E4}"/>
              </a:ext>
            </a:extLst>
          </p:cNvPr>
          <p:cNvSpPr>
            <a:spLocks noGrp="1"/>
          </p:cNvSpPr>
          <p:nvPr>
            <p:ph type="title"/>
          </p:nvPr>
        </p:nvSpPr>
        <p:spPr/>
        <p:txBody>
          <a:bodyPr/>
          <a:lstStyle/>
          <a:p>
            <a:pPr algn="ctr"/>
            <a:r>
              <a:rPr lang="en-US">
                <a:solidFill>
                  <a:schemeClr val="bg1"/>
                </a:solidFill>
              </a:rPr>
              <a:t>Project Results</a:t>
            </a:r>
          </a:p>
        </p:txBody>
      </p:sp>
      <p:sp>
        <p:nvSpPr>
          <p:cNvPr id="6" name="Content Placeholder 5">
            <a:extLst>
              <a:ext uri="{FF2B5EF4-FFF2-40B4-BE49-F238E27FC236}">
                <a16:creationId xmlns:a16="http://schemas.microsoft.com/office/drawing/2014/main" id="{486C5909-5ECD-421E-AB3C-D1447AA6F604}"/>
              </a:ext>
            </a:extLst>
          </p:cNvPr>
          <p:cNvSpPr>
            <a:spLocks noGrp="1"/>
          </p:cNvSpPr>
          <p:nvPr>
            <p:ph sz="half" idx="1"/>
          </p:nvPr>
        </p:nvSpPr>
        <p:spPr/>
        <p:txBody>
          <a:bodyPr vert="horz" lIns="91440" tIns="45720" rIns="91440" bIns="45720" rtlCol="0" anchor="t">
            <a:normAutofit/>
          </a:bodyPr>
          <a:lstStyle/>
          <a:p>
            <a:r>
              <a:rPr lang="en-US" dirty="0">
                <a:solidFill>
                  <a:schemeClr val="bg1"/>
                </a:solidFill>
              </a:rPr>
              <a:t>Meets construction specifications open vs. structured</a:t>
            </a:r>
          </a:p>
          <a:p>
            <a:pPr marL="0" indent="0">
              <a:buNone/>
            </a:pPr>
            <a:endParaRPr lang="en-US">
              <a:solidFill>
                <a:schemeClr val="bg1"/>
              </a:solidFill>
              <a:cs typeface="Calibri"/>
            </a:endParaRPr>
          </a:p>
          <a:p>
            <a:r>
              <a:rPr lang="en-US" dirty="0">
                <a:solidFill>
                  <a:schemeClr val="bg1"/>
                </a:solidFill>
              </a:rPr>
              <a:t>Pre and post side-scan sonar </a:t>
            </a:r>
            <a:endParaRPr lang="en-US" dirty="0">
              <a:solidFill>
                <a:schemeClr val="bg1"/>
              </a:solidFill>
              <a:cs typeface="Calibri"/>
            </a:endParaRPr>
          </a:p>
          <a:p>
            <a:pPr marL="0" indent="0">
              <a:buNone/>
            </a:pPr>
            <a:endParaRPr lang="en-US">
              <a:solidFill>
                <a:schemeClr val="bg1"/>
              </a:solidFill>
            </a:endParaRPr>
          </a:p>
          <a:p>
            <a:r>
              <a:rPr lang="en-US" dirty="0">
                <a:solidFill>
                  <a:schemeClr val="bg1"/>
                </a:solidFill>
              </a:rPr>
              <a:t>5-yr monitoring 2021-2025</a:t>
            </a:r>
            <a:br>
              <a:rPr lang="en-US" dirty="0"/>
            </a:br>
            <a:r>
              <a:rPr lang="en-US" dirty="0">
                <a:solidFill>
                  <a:schemeClr val="bg1"/>
                </a:solidFill>
              </a:rPr>
              <a:t>ecological diversity &amp; production</a:t>
            </a:r>
            <a:endParaRPr lang="en-US" dirty="0">
              <a:solidFill>
                <a:schemeClr val="bg1"/>
              </a:solidFill>
              <a:cs typeface="Calibri"/>
            </a:endParaRPr>
          </a:p>
        </p:txBody>
      </p:sp>
      <p:pic>
        <p:nvPicPr>
          <p:cNvPr id="3" name="Content Placeholder 2">
            <a:extLst>
              <a:ext uri="{FF2B5EF4-FFF2-40B4-BE49-F238E27FC236}">
                <a16:creationId xmlns:a16="http://schemas.microsoft.com/office/drawing/2014/main" id="{10F9826C-085A-461C-A6AB-11DDA75A4B5D}"/>
              </a:ext>
            </a:extLst>
          </p:cNvPr>
          <p:cNvPicPr>
            <a:picLocks noGrp="1" noChangeAspect="1"/>
          </p:cNvPicPr>
          <p:nvPr>
            <p:ph sz="half" idx="2"/>
          </p:nvPr>
        </p:nvPicPr>
        <p:blipFill>
          <a:blip r:embed="rId3" cstate="email">
            <a:extLst>
              <a:ext uri="{28A0092B-C50C-407E-A947-70E740481C1C}">
                <a14:useLocalDpi xmlns:a14="http://schemas.microsoft.com/office/drawing/2010/main"/>
              </a:ext>
            </a:extLst>
          </a:blip>
          <a:stretch>
            <a:fillRect/>
          </a:stretch>
        </p:blipFill>
        <p:spPr>
          <a:xfrm>
            <a:off x="6172201" y="1825625"/>
            <a:ext cx="5371157" cy="3041857"/>
          </a:xfrm>
        </p:spPr>
      </p:pic>
      <p:sp>
        <p:nvSpPr>
          <p:cNvPr id="4" name="TextBox 3">
            <a:extLst>
              <a:ext uri="{FF2B5EF4-FFF2-40B4-BE49-F238E27FC236}">
                <a16:creationId xmlns:a16="http://schemas.microsoft.com/office/drawing/2014/main" id="{670649BC-4E98-4813-A3F6-56641F015E2A}"/>
              </a:ext>
            </a:extLst>
          </p:cNvPr>
          <p:cNvSpPr txBox="1"/>
          <p:nvPr/>
        </p:nvSpPr>
        <p:spPr>
          <a:xfrm>
            <a:off x="6273800" y="5219700"/>
            <a:ext cx="4978398" cy="646331"/>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sng" strike="noStrike" kern="1200" cap="none" spc="0" normalizeH="0" baseline="0" noProof="0">
                <a:ln>
                  <a:noFill/>
                </a:ln>
                <a:solidFill>
                  <a:prstClr val="white"/>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https://www.youtube.com/watch?v=0Jt7sWsBqGA</a:t>
            </a:r>
            <a:endParaRPr kumimoji="0" lang="en-US" sz="1800" b="0" i="0" u="sng" strike="noStrike" kern="1200" cap="none" spc="0" normalizeH="0" baseline="0" noProof="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931350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11">
            <a:extLst>
              <a:ext uri="{FF2B5EF4-FFF2-40B4-BE49-F238E27FC236}">
                <a16:creationId xmlns:a16="http://schemas.microsoft.com/office/drawing/2014/main" id="{5E52985E-2553-471E-82AA-5ED7A32989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3308" y="4462044"/>
            <a:ext cx="11438793" cy="1844256"/>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tle 4">
            <a:extLst>
              <a:ext uri="{FF2B5EF4-FFF2-40B4-BE49-F238E27FC236}">
                <a16:creationId xmlns:a16="http://schemas.microsoft.com/office/drawing/2014/main" id="{7190DE71-3554-4AE8-9278-2BD3109F40E4}"/>
              </a:ext>
            </a:extLst>
          </p:cNvPr>
          <p:cNvSpPr>
            <a:spLocks noGrp="1"/>
          </p:cNvSpPr>
          <p:nvPr>
            <p:ph type="title"/>
          </p:nvPr>
        </p:nvSpPr>
        <p:spPr>
          <a:xfrm>
            <a:off x="649270" y="4615840"/>
            <a:ext cx="3885141" cy="1526741"/>
          </a:xfrm>
        </p:spPr>
        <p:txBody>
          <a:bodyPr vert="horz" lIns="91440" tIns="45720" rIns="91440" bIns="45720" rtlCol="0" anchor="ctr">
            <a:normAutofit/>
          </a:bodyPr>
          <a:lstStyle/>
          <a:p>
            <a:pPr algn="r"/>
            <a:r>
              <a:rPr lang="en-US" sz="3000">
                <a:solidFill>
                  <a:schemeClr val="bg1"/>
                </a:solidFill>
              </a:rPr>
              <a:t>Nantucket Reef</a:t>
            </a:r>
          </a:p>
        </p:txBody>
      </p:sp>
      <p:pic>
        <p:nvPicPr>
          <p:cNvPr id="3" name="Picture 3">
            <a:extLst>
              <a:ext uri="{FF2B5EF4-FFF2-40B4-BE49-F238E27FC236}">
                <a16:creationId xmlns:a16="http://schemas.microsoft.com/office/drawing/2014/main" id="{534FCEB1-BC0F-7C87-31E3-55238C435DAB}"/>
              </a:ext>
            </a:extLst>
          </p:cNvPr>
          <p:cNvPicPr>
            <a:picLocks noChangeAspect="1"/>
          </p:cNvPicPr>
          <p:nvPr/>
        </p:nvPicPr>
        <p:blipFill>
          <a:blip r:embed="rId3"/>
          <a:stretch>
            <a:fillRect/>
          </a:stretch>
        </p:blipFill>
        <p:spPr>
          <a:xfrm>
            <a:off x="443595" y="352931"/>
            <a:ext cx="5458905" cy="3749040"/>
          </a:xfrm>
          <a:prstGeom prst="rect">
            <a:avLst/>
          </a:prstGeom>
        </p:spPr>
      </p:pic>
      <p:pic>
        <p:nvPicPr>
          <p:cNvPr id="2" name="Picture 2">
            <a:extLst>
              <a:ext uri="{FF2B5EF4-FFF2-40B4-BE49-F238E27FC236}">
                <a16:creationId xmlns:a16="http://schemas.microsoft.com/office/drawing/2014/main" id="{233232A6-8A40-2AE2-0F91-33E731C8136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598650" y="357013"/>
            <a:ext cx="4853126" cy="3749040"/>
          </a:xfrm>
          <a:prstGeom prst="rect">
            <a:avLst/>
          </a:prstGeom>
        </p:spPr>
      </p:pic>
      <p:cxnSp>
        <p:nvCxnSpPr>
          <p:cNvPr id="14" name="Straight Connector 13">
            <a:extLst>
              <a:ext uri="{FF2B5EF4-FFF2-40B4-BE49-F238E27FC236}">
                <a16:creationId xmlns:a16="http://schemas.microsoft.com/office/drawing/2014/main" id="{DAE3ABC6-4042-4293-A7DF-F01181363B7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739873" y="4690076"/>
            <a:ext cx="0" cy="1371600"/>
          </a:xfrm>
          <a:prstGeom prst="line">
            <a:avLst/>
          </a:prstGeom>
          <a:ln w="19050">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sp>
        <p:nvSpPr>
          <p:cNvPr id="7" name="Content Placeholder 6">
            <a:extLst>
              <a:ext uri="{FF2B5EF4-FFF2-40B4-BE49-F238E27FC236}">
                <a16:creationId xmlns:a16="http://schemas.microsoft.com/office/drawing/2014/main" id="{EAE07911-F7B1-4331-B4FA-030E0F29D702}"/>
              </a:ext>
            </a:extLst>
          </p:cNvPr>
          <p:cNvSpPr>
            <a:spLocks noGrp="1"/>
          </p:cNvSpPr>
          <p:nvPr>
            <p:ph sz="half" idx="2"/>
          </p:nvPr>
        </p:nvSpPr>
        <p:spPr>
          <a:xfrm>
            <a:off x="4945336" y="4734593"/>
            <a:ext cx="6609921" cy="1526741"/>
          </a:xfrm>
        </p:spPr>
        <p:txBody>
          <a:bodyPr vert="horz" lIns="91440" tIns="45720" rIns="91440" bIns="45720" rtlCol="0" anchor="ctr">
            <a:noAutofit/>
          </a:bodyPr>
          <a:lstStyle/>
          <a:p>
            <a:r>
              <a:rPr lang="en-US" sz="2000" dirty="0">
                <a:solidFill>
                  <a:schemeClr val="bg1"/>
                </a:solidFill>
              </a:rPr>
              <a:t>NCF installed 0.17 acre reef November 2021</a:t>
            </a:r>
            <a:endParaRPr lang="en-US" sz="2000">
              <a:solidFill>
                <a:schemeClr val="bg1"/>
              </a:solidFill>
              <a:cs typeface="Calibri"/>
            </a:endParaRPr>
          </a:p>
          <a:p>
            <a:pPr lvl="1"/>
            <a:r>
              <a:rPr lang="en-US" sz="2000" dirty="0">
                <a:solidFill>
                  <a:schemeClr val="bg1"/>
                </a:solidFill>
              </a:rPr>
              <a:t>500 oyster castles</a:t>
            </a:r>
            <a:endParaRPr lang="en-US" sz="2000" dirty="0">
              <a:solidFill>
                <a:schemeClr val="bg1"/>
              </a:solidFill>
              <a:cs typeface="Calibri"/>
            </a:endParaRPr>
          </a:p>
          <a:p>
            <a:pPr lvl="1"/>
            <a:r>
              <a:rPr lang="en-US" sz="2000" dirty="0">
                <a:solidFill>
                  <a:schemeClr val="bg1"/>
                </a:solidFill>
              </a:rPr>
              <a:t>30 shell bags with 1,093,675 spat</a:t>
            </a:r>
            <a:endParaRPr lang="en-US" sz="2000" dirty="0">
              <a:solidFill>
                <a:schemeClr val="bg1"/>
              </a:solidFill>
              <a:cs typeface="Calibri"/>
            </a:endParaRPr>
          </a:p>
          <a:p>
            <a:r>
              <a:rPr lang="en-US" sz="2000" dirty="0">
                <a:solidFill>
                  <a:schemeClr val="bg1"/>
                </a:solidFill>
              </a:rPr>
              <a:t>Purple crab trapping and native cordgrass planting </a:t>
            </a:r>
            <a:br>
              <a:rPr lang="en-US" sz="2000" dirty="0">
                <a:ea typeface="Calibri"/>
                <a:cs typeface="Calibri"/>
              </a:rPr>
            </a:br>
            <a:r>
              <a:rPr lang="en-US" sz="2000" dirty="0">
                <a:solidFill>
                  <a:schemeClr val="bg1"/>
                </a:solidFill>
              </a:rPr>
              <a:t>in 1.1-acre salt marsh dieback area</a:t>
            </a:r>
            <a:endParaRPr lang="en-US" sz="2000" dirty="0">
              <a:solidFill>
                <a:schemeClr val="bg1"/>
              </a:solidFill>
              <a:ea typeface="Calibri" panose="020F0502020204030204"/>
              <a:cs typeface="Calibri"/>
            </a:endParaRPr>
          </a:p>
          <a:p>
            <a:pPr lvl="1"/>
            <a:endParaRPr lang="en-US" sz="1400">
              <a:solidFill>
                <a:schemeClr val="bg1"/>
              </a:solidFill>
            </a:endParaRPr>
          </a:p>
        </p:txBody>
      </p:sp>
    </p:spTree>
    <p:extLst>
      <p:ext uri="{BB962C8B-B14F-4D97-AF65-F5344CB8AC3E}">
        <p14:creationId xmlns:p14="http://schemas.microsoft.com/office/powerpoint/2010/main" val="13092845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661840" y="1141596"/>
            <a:ext cx="10807349" cy="0"/>
          </a:xfrm>
          <a:prstGeom prst="line">
            <a:avLst/>
          </a:prstGeom>
          <a:ln w="50800" cmpd="dbl">
            <a:solidFill>
              <a:srgbClr val="467E93"/>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583461" y="555631"/>
            <a:ext cx="9370423" cy="553998"/>
          </a:xfrm>
          <a:prstGeom prst="rect">
            <a:avLst/>
          </a:prstGeom>
          <a:noFill/>
        </p:spPr>
        <p:txBody>
          <a:bodyPr wrap="square" rtlCol="0">
            <a:spAutoFit/>
          </a:bodyPr>
          <a:lstStyle/>
          <a:p>
            <a:r>
              <a:rPr lang="en-US" sz="3000" spc="250" dirty="0">
                <a:solidFill>
                  <a:srgbClr val="467E93"/>
                </a:solidFill>
                <a:latin typeface="Century Schoolbook" panose="02040604050505020304" pitchFamily="18" charset="0"/>
                <a:ea typeface="Kozuka Mincho Pr6N H" panose="02020900000000000000" pitchFamily="18" charset="-128"/>
              </a:rPr>
              <a:t>Background: The importance of tides</a:t>
            </a:r>
          </a:p>
        </p:txBody>
      </p:sp>
      <p:sp>
        <p:nvSpPr>
          <p:cNvPr id="8" name="TextBox 7"/>
          <p:cNvSpPr txBox="1"/>
          <p:nvPr/>
        </p:nvSpPr>
        <p:spPr>
          <a:xfrm>
            <a:off x="156753" y="153566"/>
            <a:ext cx="3849763" cy="338554"/>
          </a:xfrm>
          <a:prstGeom prst="rect">
            <a:avLst/>
          </a:prstGeom>
          <a:noFill/>
        </p:spPr>
        <p:txBody>
          <a:bodyPr wrap="square" rtlCol="0">
            <a:spAutoFit/>
          </a:bodyPr>
          <a:lstStyle/>
          <a:p>
            <a:r>
              <a:rPr lang="en-US" sz="1600" dirty="0">
                <a:latin typeface="Century Schoolbook" panose="02040604050505020304" pitchFamily="18" charset="0"/>
              </a:rPr>
              <a:t>What causes nuisance flooding?</a:t>
            </a:r>
          </a:p>
        </p:txBody>
      </p:sp>
      <p:sp>
        <p:nvSpPr>
          <p:cNvPr id="12" name="TextBox 11"/>
          <p:cNvSpPr txBox="1"/>
          <p:nvPr/>
        </p:nvSpPr>
        <p:spPr>
          <a:xfrm>
            <a:off x="823285" y="2633083"/>
            <a:ext cx="4263528" cy="584775"/>
          </a:xfrm>
          <a:prstGeom prst="rect">
            <a:avLst/>
          </a:prstGeom>
          <a:noFill/>
        </p:spPr>
        <p:txBody>
          <a:bodyPr wrap="square" rtlCol="0">
            <a:spAutoFit/>
          </a:bodyPr>
          <a:lstStyle/>
          <a:p>
            <a:r>
              <a:rPr lang="en-US" sz="3200" dirty="0"/>
              <a:t>2 days</a:t>
            </a:r>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384274" y="1885427"/>
            <a:ext cx="5727814" cy="2191843"/>
          </a:xfrm>
          <a:prstGeom prst="rect">
            <a:avLst/>
          </a:prstGeom>
        </p:spPr>
      </p:pic>
      <p:sp>
        <p:nvSpPr>
          <p:cNvPr id="3" name="TextBox 2"/>
          <p:cNvSpPr txBox="1"/>
          <p:nvPr/>
        </p:nvSpPr>
        <p:spPr>
          <a:xfrm>
            <a:off x="3203102" y="1525845"/>
            <a:ext cx="4263528" cy="461665"/>
          </a:xfrm>
          <a:prstGeom prst="rect">
            <a:avLst/>
          </a:prstGeom>
          <a:noFill/>
        </p:spPr>
        <p:txBody>
          <a:bodyPr wrap="square" rtlCol="0">
            <a:spAutoFit/>
          </a:bodyPr>
          <a:lstStyle/>
          <a:p>
            <a:pPr algn="ctr"/>
            <a:r>
              <a:rPr lang="en-US" sz="2400" dirty="0"/>
              <a:t>Tidal stage in Boston, MA</a:t>
            </a:r>
          </a:p>
        </p:txBody>
      </p:sp>
      <p:pic>
        <p:nvPicPr>
          <p:cNvPr id="11" name="Picture 10"/>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918546" y="1392682"/>
            <a:ext cx="3959873" cy="2211909"/>
          </a:xfrm>
          <a:prstGeom prst="rect">
            <a:avLst/>
          </a:prstGeom>
          <a:ln>
            <a:solidFill>
              <a:schemeClr val="tx1"/>
            </a:solidFill>
          </a:ln>
        </p:spPr>
      </p:pic>
      <p:sp>
        <p:nvSpPr>
          <p:cNvPr id="10" name="TextBox 9"/>
          <p:cNvSpPr txBox="1"/>
          <p:nvPr/>
        </p:nvSpPr>
        <p:spPr>
          <a:xfrm>
            <a:off x="3149583" y="2344747"/>
            <a:ext cx="2658979" cy="276999"/>
          </a:xfrm>
          <a:prstGeom prst="rect">
            <a:avLst/>
          </a:prstGeom>
          <a:noFill/>
        </p:spPr>
        <p:txBody>
          <a:bodyPr wrap="square" rtlCol="0">
            <a:spAutoFit/>
          </a:bodyPr>
          <a:lstStyle/>
          <a:p>
            <a:r>
              <a:rPr lang="en-US" sz="1200" dirty="0"/>
              <a:t>Tidal flood threshold</a:t>
            </a:r>
          </a:p>
        </p:txBody>
      </p:sp>
    </p:spTree>
    <p:extLst>
      <p:ext uri="{BB962C8B-B14F-4D97-AF65-F5344CB8AC3E}">
        <p14:creationId xmlns:p14="http://schemas.microsoft.com/office/powerpoint/2010/main" val="300964791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190DE71-3554-4AE8-9278-2BD3109F40E4}"/>
              </a:ext>
            </a:extLst>
          </p:cNvPr>
          <p:cNvSpPr>
            <a:spLocks noGrp="1"/>
          </p:cNvSpPr>
          <p:nvPr>
            <p:ph type="title"/>
          </p:nvPr>
        </p:nvSpPr>
        <p:spPr>
          <a:xfrm>
            <a:off x="26719" y="335437"/>
            <a:ext cx="5844640" cy="1325563"/>
          </a:xfrm>
        </p:spPr>
        <p:txBody>
          <a:bodyPr/>
          <a:lstStyle/>
          <a:p>
            <a:pPr algn="ctr"/>
            <a:r>
              <a:rPr lang="en-US">
                <a:solidFill>
                  <a:schemeClr val="bg1"/>
                </a:solidFill>
              </a:rPr>
              <a:t>Project Results</a:t>
            </a:r>
          </a:p>
        </p:txBody>
      </p:sp>
      <p:sp>
        <p:nvSpPr>
          <p:cNvPr id="6" name="Content Placeholder 5">
            <a:extLst>
              <a:ext uri="{FF2B5EF4-FFF2-40B4-BE49-F238E27FC236}">
                <a16:creationId xmlns:a16="http://schemas.microsoft.com/office/drawing/2014/main" id="{486C5909-5ECD-421E-AB3C-D1447AA6F604}"/>
              </a:ext>
            </a:extLst>
          </p:cNvPr>
          <p:cNvSpPr>
            <a:spLocks noGrp="1"/>
          </p:cNvSpPr>
          <p:nvPr>
            <p:ph sz="half" idx="1"/>
          </p:nvPr>
        </p:nvSpPr>
        <p:spPr>
          <a:xfrm>
            <a:off x="838200" y="1598015"/>
            <a:ext cx="4775860" cy="1788248"/>
          </a:xfrm>
        </p:spPr>
        <p:txBody>
          <a:bodyPr vert="horz" lIns="91440" tIns="45720" rIns="91440" bIns="45720" rtlCol="0" anchor="t">
            <a:normAutofit fontScale="85000" lnSpcReduction="20000"/>
          </a:bodyPr>
          <a:lstStyle/>
          <a:p>
            <a:r>
              <a:rPr lang="en-US">
                <a:solidFill>
                  <a:schemeClr val="bg1"/>
                </a:solidFill>
                <a:ea typeface="+mn-lt"/>
                <a:cs typeface="+mn-lt"/>
              </a:rPr>
              <a:t>Secure permits prior to purchasing supplies or setting oyster spat</a:t>
            </a:r>
            <a:endParaRPr lang="en-US">
              <a:solidFill>
                <a:schemeClr val="bg1"/>
              </a:solidFill>
              <a:cs typeface="Calibri"/>
            </a:endParaRPr>
          </a:p>
          <a:p>
            <a:r>
              <a:rPr lang="en-US">
                <a:solidFill>
                  <a:schemeClr val="bg1"/>
                </a:solidFill>
                <a:cs typeface="Calibri"/>
              </a:rPr>
              <a:t>Practice building on dry, flat land </a:t>
            </a:r>
          </a:p>
          <a:p>
            <a:r>
              <a:rPr lang="en-US">
                <a:solidFill>
                  <a:schemeClr val="bg1"/>
                </a:solidFill>
                <a:cs typeface="Calibri"/>
              </a:rPr>
              <a:t>Plan installation during lowest tides</a:t>
            </a:r>
          </a:p>
          <a:p>
            <a:pPr marL="0" indent="0">
              <a:buNone/>
            </a:pPr>
            <a:endParaRPr lang="en-US">
              <a:solidFill>
                <a:schemeClr val="bg1"/>
              </a:solidFill>
              <a:cs typeface="Calibri"/>
            </a:endParaRPr>
          </a:p>
        </p:txBody>
      </p:sp>
      <p:pic>
        <p:nvPicPr>
          <p:cNvPr id="8" name="Picture 8">
            <a:extLst>
              <a:ext uri="{FF2B5EF4-FFF2-40B4-BE49-F238E27FC236}">
                <a16:creationId xmlns:a16="http://schemas.microsoft.com/office/drawing/2014/main" id="{A4A2E12D-AC40-30B9-7FE8-6B4F1F30EC6A}"/>
              </a:ext>
            </a:extLst>
          </p:cNvPr>
          <p:cNvPicPr>
            <a:picLocks noGrp="1" noChangeAspect="1"/>
          </p:cNvPicPr>
          <p:nvPr>
            <p:ph sz="half" idx="2"/>
          </p:nvPr>
        </p:nvPicPr>
        <p:blipFill>
          <a:blip r:embed="rId3" cstate="email">
            <a:extLst>
              <a:ext uri="{28A0092B-C50C-407E-A947-70E740481C1C}">
                <a14:useLocalDpi xmlns:a14="http://schemas.microsoft.com/office/drawing/2010/main"/>
              </a:ext>
            </a:extLst>
          </a:blip>
          <a:stretch>
            <a:fillRect/>
          </a:stretch>
        </p:blipFill>
        <p:spPr>
          <a:xfrm>
            <a:off x="531420" y="3533466"/>
            <a:ext cx="5181600" cy="2914876"/>
          </a:xfrm>
        </p:spPr>
      </p:pic>
      <p:pic>
        <p:nvPicPr>
          <p:cNvPr id="9" name="Picture 9">
            <a:extLst>
              <a:ext uri="{FF2B5EF4-FFF2-40B4-BE49-F238E27FC236}">
                <a16:creationId xmlns:a16="http://schemas.microsoft.com/office/drawing/2014/main" id="{6546404C-E9C3-FAC2-C8FF-51FDD1FE4A96}"/>
              </a:ext>
            </a:extLst>
          </p:cNvPr>
          <p:cNvPicPr>
            <a:picLocks noChangeAspect="1"/>
          </p:cNvPicPr>
          <p:nvPr/>
        </p:nvPicPr>
        <p:blipFill>
          <a:blip r:embed="rId4"/>
          <a:stretch>
            <a:fillRect/>
          </a:stretch>
        </p:blipFill>
        <p:spPr>
          <a:xfrm>
            <a:off x="4863316" y="4330"/>
            <a:ext cx="8401050" cy="8401050"/>
          </a:xfrm>
          <a:prstGeom prst="rect">
            <a:avLst/>
          </a:prstGeom>
        </p:spPr>
      </p:pic>
      <p:sp>
        <p:nvSpPr>
          <p:cNvPr id="11" name="TextBox 10">
            <a:extLst>
              <a:ext uri="{FF2B5EF4-FFF2-40B4-BE49-F238E27FC236}">
                <a16:creationId xmlns:a16="http://schemas.microsoft.com/office/drawing/2014/main" id="{AC41B964-DBBB-53AE-A037-8FE0B07FBC86}"/>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720702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190DE71-3554-4AE8-9278-2BD3109F40E4}"/>
              </a:ext>
            </a:extLst>
          </p:cNvPr>
          <p:cNvSpPr>
            <a:spLocks noGrp="1"/>
          </p:cNvSpPr>
          <p:nvPr>
            <p:ph type="title"/>
          </p:nvPr>
        </p:nvSpPr>
        <p:spPr>
          <a:xfrm>
            <a:off x="648929" y="629266"/>
            <a:ext cx="3505495" cy="1622321"/>
          </a:xfrm>
        </p:spPr>
        <p:txBody>
          <a:bodyPr vert="horz" lIns="91440" tIns="45720" rIns="91440" bIns="45720" rtlCol="0" anchor="ctr">
            <a:normAutofit/>
          </a:bodyPr>
          <a:lstStyle/>
          <a:p>
            <a:r>
              <a:rPr lang="en-US" kern="1200">
                <a:solidFill>
                  <a:schemeClr val="tx1"/>
                </a:solidFill>
                <a:latin typeface="+mj-lt"/>
                <a:ea typeface="+mj-ea"/>
                <a:cs typeface="+mj-cs"/>
              </a:rPr>
              <a:t>Nemasket River</a:t>
            </a:r>
          </a:p>
        </p:txBody>
      </p:sp>
      <p:sp>
        <p:nvSpPr>
          <p:cNvPr id="6" name="TextBox 5">
            <a:extLst>
              <a:ext uri="{FF2B5EF4-FFF2-40B4-BE49-F238E27FC236}">
                <a16:creationId xmlns:a16="http://schemas.microsoft.com/office/drawing/2014/main" id="{C187FECD-46B1-64A2-36E8-BFCD505521A1}"/>
              </a:ext>
            </a:extLst>
          </p:cNvPr>
          <p:cNvSpPr txBox="1"/>
          <p:nvPr/>
        </p:nvSpPr>
        <p:spPr>
          <a:xfrm>
            <a:off x="460906" y="2250374"/>
            <a:ext cx="3693519" cy="3785419"/>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8.10 acres marsh</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Calibri"/>
            </a:endParaRP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6.64 acres forested wetland</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Calibri"/>
            </a:endParaRP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Calibri"/>
              <a:cs typeface="Calibri"/>
            </a:endParaRP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River </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Calibri"/>
            </a:endParaRPr>
          </a:p>
          <a:p>
            <a:pPr marL="742950" marR="0" lvl="1"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One bank only, 5,070'</a:t>
            </a: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a:p>
            <a:pPr marL="742950" marR="0" lvl="1"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Both banks and channel, 1,220'</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Calibri"/>
            </a:endParaRPr>
          </a:p>
          <a:p>
            <a:pPr marL="742950" marR="0" lvl="1"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Calibri"/>
            </a:endParaRP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lt"/>
                <a:cs typeface="Calibri" panose="020F0502020204030204"/>
              </a:rPr>
              <a:t>70.0 acres </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Pine-hardwood upland </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Calibri"/>
            </a:endParaRPr>
          </a:p>
        </p:txBody>
      </p:sp>
      <p:sp>
        <p:nvSpPr>
          <p:cNvPr id="18" name="Rectangle 17">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2">
            <a:extLst>
              <a:ext uri="{FF2B5EF4-FFF2-40B4-BE49-F238E27FC236}">
                <a16:creationId xmlns:a16="http://schemas.microsoft.com/office/drawing/2014/main" id="{818C29A6-56F9-D4F5-506F-241E585E08C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472028" y="807593"/>
            <a:ext cx="3886999" cy="5239568"/>
          </a:xfrm>
          <a:prstGeom prst="rect">
            <a:avLst/>
          </a:prstGeom>
          <a:effectLst/>
        </p:spPr>
      </p:pic>
    </p:spTree>
    <p:extLst>
      <p:ext uri="{BB962C8B-B14F-4D97-AF65-F5344CB8AC3E}">
        <p14:creationId xmlns:p14="http://schemas.microsoft.com/office/powerpoint/2010/main" val="219609985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190DE71-3554-4AE8-9278-2BD3109F40E4}"/>
              </a:ext>
            </a:extLst>
          </p:cNvPr>
          <p:cNvSpPr>
            <a:spLocks noGrp="1"/>
          </p:cNvSpPr>
          <p:nvPr>
            <p:ph type="title"/>
          </p:nvPr>
        </p:nvSpPr>
        <p:spPr>
          <a:xfrm>
            <a:off x="609601" y="4385066"/>
            <a:ext cx="10923638" cy="1317643"/>
          </a:xfrm>
        </p:spPr>
        <p:txBody>
          <a:bodyPr vert="horz" lIns="91440" tIns="45720" rIns="91440" bIns="45720" rtlCol="0" anchor="b">
            <a:normAutofit/>
          </a:bodyPr>
          <a:lstStyle/>
          <a:p>
            <a:r>
              <a:rPr lang="en-US" sz="6600" kern="1200">
                <a:solidFill>
                  <a:schemeClr val="tx1"/>
                </a:solidFill>
                <a:latin typeface="+mj-lt"/>
                <a:ea typeface="+mj-ea"/>
                <a:cs typeface="+mj-cs"/>
              </a:rPr>
              <a:t>Project Results</a:t>
            </a:r>
          </a:p>
        </p:txBody>
      </p:sp>
      <p:pic>
        <p:nvPicPr>
          <p:cNvPr id="10" name="Picture 10" descr="IMG_0196.JPG">
            <a:extLst>
              <a:ext uri="{FF2B5EF4-FFF2-40B4-BE49-F238E27FC236}">
                <a16:creationId xmlns:a16="http://schemas.microsoft.com/office/drawing/2014/main" id="{B7E7FCB1-8F6C-3A37-4122-28993BA0A0D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0" y="10"/>
            <a:ext cx="3008514" cy="4257356"/>
          </a:xfrm>
          <a:prstGeom prst="rect">
            <a:avLst/>
          </a:prstGeom>
        </p:spPr>
      </p:pic>
      <p:pic>
        <p:nvPicPr>
          <p:cNvPr id="9" name="Picture 9" descr="IMG_0181.JPG">
            <a:extLst>
              <a:ext uri="{FF2B5EF4-FFF2-40B4-BE49-F238E27FC236}">
                <a16:creationId xmlns:a16="http://schemas.microsoft.com/office/drawing/2014/main" id="{D01C48C6-7789-AFBA-5AB9-246A99F20485}"/>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061261" y="10"/>
            <a:ext cx="3008534" cy="4261094"/>
          </a:xfrm>
          <a:prstGeom prst="rect">
            <a:avLst/>
          </a:prstGeom>
        </p:spPr>
      </p:pic>
      <p:pic>
        <p:nvPicPr>
          <p:cNvPr id="8" name="Picture 8" descr="IMG_0171.JPG">
            <a:extLst>
              <a:ext uri="{FF2B5EF4-FFF2-40B4-BE49-F238E27FC236}">
                <a16:creationId xmlns:a16="http://schemas.microsoft.com/office/drawing/2014/main" id="{6D4A5506-17E8-4BF3-9378-14E7DB8A804E}"/>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r="-7"/>
          <a:stretch/>
        </p:blipFill>
        <p:spPr>
          <a:xfrm rot="5400000">
            <a:off x="5496158" y="626364"/>
            <a:ext cx="4261104" cy="3008376"/>
          </a:xfrm>
          <a:prstGeom prst="rect">
            <a:avLst/>
          </a:prstGeom>
        </p:spPr>
      </p:pic>
      <p:cxnSp>
        <p:nvCxnSpPr>
          <p:cNvPr id="22" name="Straight Connector 21">
            <a:extLst>
              <a:ext uri="{FF2B5EF4-FFF2-40B4-BE49-F238E27FC236}">
                <a16:creationId xmlns:a16="http://schemas.microsoft.com/office/drawing/2014/main" id="{EBAD6A72-88E8-42F7-88B9-CAF744536BE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82614" y="-680"/>
            <a:ext cx="0" cy="4242816"/>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pic>
        <p:nvPicPr>
          <p:cNvPr id="7" name="Picture 7" descr="IMG_0168.JPG">
            <a:extLst>
              <a:ext uri="{FF2B5EF4-FFF2-40B4-BE49-F238E27FC236}">
                <a16:creationId xmlns:a16="http://schemas.microsoft.com/office/drawing/2014/main" id="{E83117C4-6E93-C996-E5A7-DF0068066292}"/>
              </a:ext>
            </a:extLst>
          </p:cNvPr>
          <p:cNvPicPr>
            <a:picLocks noGrp="1" noChangeAspect="1"/>
          </p:cNvPicPr>
          <p:nvPr>
            <p:ph sz="half" idx="1"/>
          </p:nvPr>
        </p:nvPicPr>
        <p:blipFill rotWithShape="1">
          <a:blip r:embed="rId6" cstate="email">
            <a:extLst>
              <a:ext uri="{28A0092B-C50C-407E-A947-70E740481C1C}">
                <a14:useLocalDpi xmlns:a14="http://schemas.microsoft.com/office/drawing/2010/main"/>
              </a:ext>
            </a:extLst>
          </a:blip>
          <a:srcRect r="-7"/>
          <a:stretch/>
        </p:blipFill>
        <p:spPr>
          <a:xfrm rot="5400000">
            <a:off x="8557260" y="626364"/>
            <a:ext cx="4261104" cy="3008376"/>
          </a:xfrm>
          <a:prstGeom prst="rect">
            <a:avLst/>
          </a:prstGeom>
        </p:spPr>
      </p:pic>
      <p:cxnSp>
        <p:nvCxnSpPr>
          <p:cNvPr id="24" name="Straight Connector 23">
            <a:extLst>
              <a:ext uri="{FF2B5EF4-FFF2-40B4-BE49-F238E27FC236}">
                <a16:creationId xmlns:a16="http://schemas.microsoft.com/office/drawing/2014/main" id="{C800968E-0A99-46C4-A9B2-6A63AC66F4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 y="4242136"/>
            <a:ext cx="12192002" cy="0"/>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0627B73E-D784-4780-AA33-DCDFE7DA16E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027921" y="-680"/>
            <a:ext cx="0" cy="4242816"/>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99FF1850-8D1E-4E84-BD9E-F2E90695850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137307" y="-680"/>
            <a:ext cx="0" cy="4242816"/>
          </a:xfrm>
          <a:prstGeom prst="line">
            <a:avLst/>
          </a:prstGeom>
          <a:ln w="1016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3780596"/>
      </p:ext>
    </p:extLst>
  </p:cSld>
  <p:clrMapOvr>
    <a:overrideClrMapping bg1="dk1" tx1="lt1" bg2="dk2" tx2="lt2" accent1="accent1" accent2="accent2" accent3="accent3" accent4="accent4" accent5="accent5" accent6="accent6" hlink="hlink" folHlink="folHlink"/>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190DE71-3554-4AE8-9278-2BD3109F40E4}"/>
              </a:ext>
            </a:extLst>
          </p:cNvPr>
          <p:cNvSpPr>
            <a:spLocks noGrp="1"/>
          </p:cNvSpPr>
          <p:nvPr>
            <p:ph type="title"/>
          </p:nvPr>
        </p:nvSpPr>
        <p:spPr>
          <a:xfrm>
            <a:off x="648929" y="629266"/>
            <a:ext cx="3505495" cy="1622321"/>
          </a:xfrm>
        </p:spPr>
        <p:txBody>
          <a:bodyPr vert="horz" lIns="91440" tIns="45720" rIns="91440" bIns="45720" rtlCol="0" anchor="ctr">
            <a:normAutofit/>
          </a:bodyPr>
          <a:lstStyle/>
          <a:p>
            <a:r>
              <a:rPr lang="en-US" kern="1200" dirty="0">
                <a:latin typeface="+mj-lt"/>
                <a:ea typeface="+mj-ea"/>
                <a:cs typeface="+mj-cs"/>
              </a:rPr>
              <a:t>Lyons Brook</a:t>
            </a:r>
            <a:r>
              <a:rPr lang="en-US" dirty="0"/>
              <a:t>, Westport</a:t>
            </a:r>
            <a:endParaRPr lang="en-US" kern="1200" dirty="0">
              <a:latin typeface="+mj-lt"/>
              <a:ea typeface="+mj-ea"/>
              <a:cs typeface="+mj-cs"/>
            </a:endParaRPr>
          </a:p>
        </p:txBody>
      </p:sp>
      <p:sp>
        <p:nvSpPr>
          <p:cNvPr id="6" name="TextBox 5">
            <a:extLst>
              <a:ext uri="{FF2B5EF4-FFF2-40B4-BE49-F238E27FC236}">
                <a16:creationId xmlns:a16="http://schemas.microsoft.com/office/drawing/2014/main" id="{C7E2D3E7-ECF0-F0C3-D10D-9194FBD7B7D5}"/>
              </a:ext>
            </a:extLst>
          </p:cNvPr>
          <p:cNvSpPr txBox="1"/>
          <p:nvPr/>
        </p:nvSpPr>
        <p:spPr>
          <a:xfrm>
            <a:off x="648931" y="2438400"/>
            <a:ext cx="3505494" cy="3785419"/>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rmAutofit/>
          </a:bodyPr>
          <a:lstStyle/>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3.6 acres forested wetland</a:t>
            </a: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Calibri"/>
                <a:cs typeface="Calibri"/>
              </a:rPr>
              <a:t> 46.1 acres oak/beech forested upland</a:t>
            </a: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3,600' </a:t>
            </a:r>
            <a:r>
              <a:rPr kumimoji="0" lang="en-US" sz="2000" b="0" i="0" u="none" strike="noStrike" kern="1200" cap="none" spc="0" normalizeH="0" baseline="0" noProof="0" dirty="0">
                <a:ln>
                  <a:noFill/>
                </a:ln>
                <a:solidFill>
                  <a:prstClr val="black"/>
                </a:solidFill>
                <a:effectLst/>
                <a:uLnTx/>
                <a:uFillTx/>
                <a:latin typeface="Calibri" panose="020F0502020204030204"/>
                <a:ea typeface="+mn-lt"/>
                <a:cs typeface="Calibri" panose="020F0502020204030204"/>
              </a:rPr>
              <a:t>river</a:t>
            </a:r>
          </a:p>
          <a:p>
            <a:pPr marL="742950" marR="0" lvl="1"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Both banks, stream channel, &amp; 100’ buffer</a:t>
            </a:r>
            <a:endParaRPr kumimoji="0" lang="en-US" sz="2000" b="0" i="0" u="none" strike="noStrike" kern="1200" cap="none" spc="0" normalizeH="0" baseline="0" noProof="0" dirty="0">
              <a:ln>
                <a:noFill/>
              </a:ln>
              <a:solidFill>
                <a:prstClr val="black"/>
              </a:solidFill>
              <a:effectLst/>
              <a:uLnTx/>
              <a:uFillTx/>
              <a:latin typeface="Calibri" panose="020F0502020204030204"/>
              <a:ea typeface="Calibri"/>
              <a:cs typeface="Calibri"/>
            </a:endParaRPr>
          </a:p>
        </p:txBody>
      </p:sp>
      <p:sp>
        <p:nvSpPr>
          <p:cNvPr id="27" name="Rectangle 25">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2">
            <a:extLst>
              <a:ext uri="{FF2B5EF4-FFF2-40B4-BE49-F238E27FC236}">
                <a16:creationId xmlns:a16="http://schemas.microsoft.com/office/drawing/2014/main" id="{2FF7B7DC-678E-CDAD-F4D1-945333286A4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201000" y="807593"/>
            <a:ext cx="4429055" cy="5239568"/>
          </a:xfrm>
          <a:prstGeom prst="rect">
            <a:avLst/>
          </a:prstGeom>
          <a:effectLst/>
        </p:spPr>
      </p:pic>
    </p:spTree>
    <p:extLst>
      <p:ext uri="{BB962C8B-B14F-4D97-AF65-F5344CB8AC3E}">
        <p14:creationId xmlns:p14="http://schemas.microsoft.com/office/powerpoint/2010/main" val="145273807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928F64C6-FE22-4FC1-A763-DFCC514811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708357" y="3509963"/>
            <a:ext cx="7092215" cy="2967839"/>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tle 4">
            <a:extLst>
              <a:ext uri="{FF2B5EF4-FFF2-40B4-BE49-F238E27FC236}">
                <a16:creationId xmlns:a16="http://schemas.microsoft.com/office/drawing/2014/main" id="{7190DE71-3554-4AE8-9278-2BD3109F40E4}"/>
              </a:ext>
            </a:extLst>
          </p:cNvPr>
          <p:cNvSpPr>
            <a:spLocks noGrp="1"/>
          </p:cNvSpPr>
          <p:nvPr>
            <p:ph type="title"/>
          </p:nvPr>
        </p:nvSpPr>
        <p:spPr>
          <a:xfrm>
            <a:off x="5021821" y="3812954"/>
            <a:ext cx="6465287" cy="1516014"/>
          </a:xfrm>
        </p:spPr>
        <p:txBody>
          <a:bodyPr vert="horz" lIns="91440" tIns="45720" rIns="91440" bIns="45720" rtlCol="0" anchor="b">
            <a:normAutofit/>
          </a:bodyPr>
          <a:lstStyle/>
          <a:p>
            <a:r>
              <a:rPr lang="en-US" sz="4800" kern="1200">
                <a:solidFill>
                  <a:srgbClr val="FFFFFF"/>
                </a:solidFill>
                <a:latin typeface="+mj-lt"/>
                <a:ea typeface="+mj-ea"/>
                <a:cs typeface="+mj-cs"/>
              </a:rPr>
              <a:t>Project Results</a:t>
            </a:r>
          </a:p>
        </p:txBody>
      </p:sp>
      <p:pic>
        <p:nvPicPr>
          <p:cNvPr id="9" name="Picture 9" descr="IMG_0083.JPG">
            <a:extLst>
              <a:ext uri="{FF2B5EF4-FFF2-40B4-BE49-F238E27FC236}">
                <a16:creationId xmlns:a16="http://schemas.microsoft.com/office/drawing/2014/main" id="{CFFDFB22-71CD-A25E-B4D8-B376D720B28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17635" y="321733"/>
            <a:ext cx="4151681" cy="3026834"/>
          </a:xfrm>
          <a:prstGeom prst="rect">
            <a:avLst/>
          </a:prstGeom>
        </p:spPr>
      </p:pic>
      <p:pic>
        <p:nvPicPr>
          <p:cNvPr id="8" name="Picture 8" descr="IMG_0054.JPG">
            <a:extLst>
              <a:ext uri="{FF2B5EF4-FFF2-40B4-BE49-F238E27FC236}">
                <a16:creationId xmlns:a16="http://schemas.microsoft.com/office/drawing/2014/main" id="{8DB89189-6686-4E14-9508-82081388A59E}"/>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b="-7"/>
          <a:stretch/>
        </p:blipFill>
        <p:spPr>
          <a:xfrm>
            <a:off x="4638955" y="321733"/>
            <a:ext cx="3539976" cy="2985818"/>
          </a:xfrm>
          <a:prstGeom prst="rect">
            <a:avLst/>
          </a:prstGeom>
        </p:spPr>
      </p:pic>
      <p:pic>
        <p:nvPicPr>
          <p:cNvPr id="7" name="Picture 7" descr="IMG_0052.JPG">
            <a:extLst>
              <a:ext uri="{FF2B5EF4-FFF2-40B4-BE49-F238E27FC236}">
                <a16:creationId xmlns:a16="http://schemas.microsoft.com/office/drawing/2014/main" id="{788DC154-6956-F0F6-DDAA-647AEF1AB739}"/>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b="-7"/>
          <a:stretch/>
        </p:blipFill>
        <p:spPr>
          <a:xfrm>
            <a:off x="8348570" y="321734"/>
            <a:ext cx="3535590" cy="2985818"/>
          </a:xfrm>
          <a:prstGeom prst="rect">
            <a:avLst/>
          </a:prstGeom>
        </p:spPr>
      </p:pic>
      <p:cxnSp>
        <p:nvCxnSpPr>
          <p:cNvPr id="17" name="Straight Connector 16">
            <a:extLst>
              <a:ext uri="{FF2B5EF4-FFF2-40B4-BE49-F238E27FC236}">
                <a16:creationId xmlns:a16="http://schemas.microsoft.com/office/drawing/2014/main" id="{5C34627B-48E6-4F4D-B843-97717A86B49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38287" y="5443086"/>
            <a:ext cx="64008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10" name="Picture 10" descr="IMG_0124.JPG">
            <a:extLst>
              <a:ext uri="{FF2B5EF4-FFF2-40B4-BE49-F238E27FC236}">
                <a16:creationId xmlns:a16="http://schemas.microsoft.com/office/drawing/2014/main" id="{779930C2-0582-EF45-1A62-F84A54585AB0}"/>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317635" y="3509433"/>
            <a:ext cx="4160452" cy="3026833"/>
          </a:xfrm>
          <a:prstGeom prst="rect">
            <a:avLst/>
          </a:prstGeom>
        </p:spPr>
      </p:pic>
    </p:spTree>
    <p:extLst>
      <p:ext uri="{BB962C8B-B14F-4D97-AF65-F5344CB8AC3E}">
        <p14:creationId xmlns:p14="http://schemas.microsoft.com/office/powerpoint/2010/main" val="262192094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190DE71-3554-4AE8-9278-2BD3109F40E4}"/>
              </a:ext>
            </a:extLst>
          </p:cNvPr>
          <p:cNvSpPr>
            <a:spLocks noGrp="1"/>
          </p:cNvSpPr>
          <p:nvPr>
            <p:ph type="title"/>
          </p:nvPr>
        </p:nvSpPr>
        <p:spPr>
          <a:xfrm>
            <a:off x="648929" y="629266"/>
            <a:ext cx="3505495" cy="1622321"/>
          </a:xfrm>
        </p:spPr>
        <p:txBody>
          <a:bodyPr vert="horz" lIns="91440" tIns="45720" rIns="91440" bIns="45720" rtlCol="0" anchor="ctr">
            <a:normAutofit/>
          </a:bodyPr>
          <a:lstStyle/>
          <a:p>
            <a:r>
              <a:rPr lang="en-US" kern="1200">
                <a:solidFill>
                  <a:schemeClr val="tx1"/>
                </a:solidFill>
                <a:latin typeface="+mj-lt"/>
                <a:ea typeface="+mj-ea"/>
                <a:cs typeface="+mj-cs"/>
              </a:rPr>
              <a:t>Nantucket Eelgrass</a:t>
            </a:r>
          </a:p>
        </p:txBody>
      </p:sp>
      <p:sp>
        <p:nvSpPr>
          <p:cNvPr id="7" name="Content Placeholder 6">
            <a:extLst>
              <a:ext uri="{FF2B5EF4-FFF2-40B4-BE49-F238E27FC236}">
                <a16:creationId xmlns:a16="http://schemas.microsoft.com/office/drawing/2014/main" id="{EAE07911-F7B1-4331-B4FA-030E0F29D702}"/>
              </a:ext>
            </a:extLst>
          </p:cNvPr>
          <p:cNvSpPr>
            <a:spLocks noGrp="1"/>
          </p:cNvSpPr>
          <p:nvPr>
            <p:ph sz="half" idx="2"/>
          </p:nvPr>
        </p:nvSpPr>
        <p:spPr>
          <a:xfrm>
            <a:off x="648931" y="2438400"/>
            <a:ext cx="3505494" cy="3785419"/>
          </a:xfrm>
        </p:spPr>
        <p:txBody>
          <a:bodyPr vert="horz" lIns="91440" tIns="45720" rIns="91440" bIns="45720" rtlCol="0" anchor="t">
            <a:normAutofit/>
          </a:bodyPr>
          <a:lstStyle/>
          <a:p>
            <a:r>
              <a:rPr lang="en-US" sz="1700"/>
              <a:t>Restoration site A near Monomoy (41 ̊ 17’9.06”, -70 ̊ 4’39.78”)</a:t>
            </a:r>
          </a:p>
          <a:p>
            <a:r>
              <a:rPr lang="en-US" sz="1700"/>
              <a:t>Restoration site B near Coatue (41°19'37.12", -70° 2'6.46")</a:t>
            </a:r>
            <a:endParaRPr lang="en-US" sz="1700">
              <a:cs typeface="Calibri"/>
            </a:endParaRPr>
          </a:p>
          <a:p>
            <a:r>
              <a:rPr lang="en-US" sz="1700"/>
              <a:t>Both sites previously supported eelgrass</a:t>
            </a:r>
            <a:endParaRPr lang="en-US" sz="1700">
              <a:cs typeface="Calibri"/>
            </a:endParaRPr>
          </a:p>
          <a:p>
            <a:r>
              <a:rPr lang="en-US" sz="1700"/>
              <a:t>Environmental data suggest sites are suitable for eelgrass </a:t>
            </a:r>
            <a:endParaRPr lang="en-US" sz="1700">
              <a:cs typeface="Calibri"/>
            </a:endParaRPr>
          </a:p>
          <a:p>
            <a:r>
              <a:rPr lang="en-US" sz="1700"/>
              <a:t>Reference site on Hussey Shoal (41° 17.205’, 70° 4.936”) </a:t>
            </a:r>
            <a:endParaRPr lang="en-US" sz="1700">
              <a:cs typeface="Calibri"/>
            </a:endParaRPr>
          </a:p>
          <a:p>
            <a:r>
              <a:rPr lang="en-US" sz="1700"/>
              <a:t>Plant 1/3 acre annually 2022-2024</a:t>
            </a:r>
            <a:endParaRPr lang="en-US" sz="1700">
              <a:cs typeface="Calibri"/>
            </a:endParaRPr>
          </a:p>
          <a:p>
            <a:pPr marL="0"/>
            <a:endParaRPr lang="en-US" sz="1700"/>
          </a:p>
          <a:p>
            <a:endParaRPr lang="en-US" sz="1700"/>
          </a:p>
        </p:txBody>
      </p:sp>
      <p:sp>
        <p:nvSpPr>
          <p:cNvPr id="19" name="Rectangle 18">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2">
            <a:extLst>
              <a:ext uri="{FF2B5EF4-FFF2-40B4-BE49-F238E27FC236}">
                <a16:creationId xmlns:a16="http://schemas.microsoft.com/office/drawing/2014/main" id="{628D4439-1111-5998-0611-BF4A2726EA9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405862" y="861057"/>
            <a:ext cx="6019331" cy="5132641"/>
          </a:xfrm>
          <a:prstGeom prst="rect">
            <a:avLst/>
          </a:prstGeom>
          <a:effectLst/>
        </p:spPr>
      </p:pic>
    </p:spTree>
    <p:extLst>
      <p:ext uri="{BB962C8B-B14F-4D97-AF65-F5344CB8AC3E}">
        <p14:creationId xmlns:p14="http://schemas.microsoft.com/office/powerpoint/2010/main" val="9773933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321732"/>
            <a:ext cx="7058307" cy="1964266"/>
          </a:xfrm>
          <a:prstGeom prst="rect">
            <a:avLst/>
          </a:prstGeom>
          <a:solidFill>
            <a:srgbClr val="3A4F36">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tle 4">
            <a:extLst>
              <a:ext uri="{FF2B5EF4-FFF2-40B4-BE49-F238E27FC236}">
                <a16:creationId xmlns:a16="http://schemas.microsoft.com/office/drawing/2014/main" id="{7190DE71-3554-4AE8-9278-2BD3109F40E4}"/>
              </a:ext>
            </a:extLst>
          </p:cNvPr>
          <p:cNvSpPr>
            <a:spLocks noGrp="1"/>
          </p:cNvSpPr>
          <p:nvPr>
            <p:ph type="title"/>
          </p:nvPr>
        </p:nvSpPr>
        <p:spPr>
          <a:xfrm>
            <a:off x="524256" y="491260"/>
            <a:ext cx="6594189" cy="1625210"/>
          </a:xfrm>
        </p:spPr>
        <p:txBody>
          <a:bodyPr vert="horz" lIns="91440" tIns="45720" rIns="91440" bIns="45720" rtlCol="0" anchor="ctr">
            <a:normAutofit/>
          </a:bodyPr>
          <a:lstStyle/>
          <a:p>
            <a:r>
              <a:rPr lang="en-US">
                <a:solidFill>
                  <a:srgbClr val="FFFFFF"/>
                </a:solidFill>
              </a:rPr>
              <a:t>Chop Chaque Bogs</a:t>
            </a:r>
          </a:p>
        </p:txBody>
      </p:sp>
      <p:pic>
        <p:nvPicPr>
          <p:cNvPr id="2" name="Picture 2">
            <a:extLst>
              <a:ext uri="{FF2B5EF4-FFF2-40B4-BE49-F238E27FC236}">
                <a16:creationId xmlns:a16="http://schemas.microsoft.com/office/drawing/2014/main" id="{DC6276CC-5D9A-2267-0903-D59231928EC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27547" y="2454903"/>
            <a:ext cx="7058306" cy="4080254"/>
          </a:xfrm>
          <a:prstGeom prst="rect">
            <a:avLst/>
          </a:prstGeom>
        </p:spPr>
      </p:pic>
      <p:sp>
        <p:nvSpPr>
          <p:cNvPr id="13" name="Rectangle 12">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975" y="321732"/>
            <a:ext cx="431329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Content Placeholder 5">
            <a:extLst>
              <a:ext uri="{FF2B5EF4-FFF2-40B4-BE49-F238E27FC236}">
                <a16:creationId xmlns:a16="http://schemas.microsoft.com/office/drawing/2014/main" id="{486C5909-5ECD-421E-AB3C-D1447AA6F604}"/>
              </a:ext>
            </a:extLst>
          </p:cNvPr>
          <p:cNvSpPr>
            <a:spLocks noGrp="1"/>
          </p:cNvSpPr>
          <p:nvPr>
            <p:ph sz="half" idx="1"/>
          </p:nvPr>
        </p:nvSpPr>
        <p:spPr>
          <a:xfrm>
            <a:off x="7554307" y="323959"/>
            <a:ext cx="4315387" cy="6158647"/>
          </a:xfrm>
        </p:spPr>
        <p:txBody>
          <a:bodyPr vert="horz" lIns="91440" tIns="45720" rIns="91440" bIns="45720" rtlCol="0" anchor="ctr">
            <a:normAutofit/>
          </a:bodyPr>
          <a:lstStyle/>
          <a:p>
            <a:r>
              <a:rPr lang="en-US" sz="2400">
                <a:solidFill>
                  <a:srgbClr val="FFFFFF"/>
                </a:solidFill>
              </a:rPr>
              <a:t>Restore ~6 acres of </a:t>
            </a:r>
            <a:br>
              <a:rPr lang="en-US" sz="2400">
                <a:solidFill>
                  <a:srgbClr val="FFFFFF"/>
                </a:solidFill>
              </a:rPr>
            </a:br>
            <a:r>
              <a:rPr lang="en-US" sz="2400">
                <a:solidFill>
                  <a:srgbClr val="FFFFFF"/>
                </a:solidFill>
              </a:rPr>
              <a:t>retired cranberry bogs</a:t>
            </a:r>
            <a:endParaRPr lang="en-US" sz="2400">
              <a:solidFill>
                <a:srgbClr val="FFFFFF"/>
              </a:solidFill>
              <a:cs typeface="Calibri"/>
            </a:endParaRPr>
          </a:p>
          <a:p>
            <a:pPr lvl="1"/>
            <a:r>
              <a:rPr lang="en-US">
                <a:solidFill>
                  <a:srgbClr val="FFFFFF"/>
                </a:solidFill>
              </a:rPr>
              <a:t>Remove water </a:t>
            </a:r>
            <a:br>
              <a:rPr lang="en-US">
                <a:solidFill>
                  <a:srgbClr val="FFFFFF"/>
                </a:solidFill>
              </a:rPr>
            </a:br>
            <a:r>
              <a:rPr lang="en-US">
                <a:solidFill>
                  <a:srgbClr val="FFFFFF"/>
                </a:solidFill>
              </a:rPr>
              <a:t>control structures</a:t>
            </a:r>
            <a:endParaRPr lang="en-US">
              <a:solidFill>
                <a:srgbClr val="FFFFFF"/>
              </a:solidFill>
              <a:cs typeface="Calibri"/>
            </a:endParaRPr>
          </a:p>
          <a:p>
            <a:pPr lvl="1"/>
            <a:r>
              <a:rPr lang="en-US">
                <a:solidFill>
                  <a:srgbClr val="FFFFFF"/>
                </a:solidFill>
              </a:rPr>
              <a:t>Move sand out of wetlands</a:t>
            </a:r>
            <a:endParaRPr lang="en-US">
              <a:solidFill>
                <a:srgbClr val="FFFFFF"/>
              </a:solidFill>
              <a:cs typeface="Calibri"/>
            </a:endParaRPr>
          </a:p>
          <a:p>
            <a:pPr lvl="1"/>
            <a:r>
              <a:rPr lang="en-US">
                <a:solidFill>
                  <a:srgbClr val="FFFFFF"/>
                </a:solidFill>
                <a:cs typeface="Calibri"/>
              </a:rPr>
              <a:t>Plug ditches</a:t>
            </a:r>
          </a:p>
          <a:p>
            <a:pPr lvl="1"/>
            <a:r>
              <a:rPr lang="en-US">
                <a:solidFill>
                  <a:srgbClr val="FFFFFF"/>
                </a:solidFill>
                <a:cs typeface="Calibri"/>
              </a:rPr>
              <a:t>Roughen bog surface</a:t>
            </a:r>
          </a:p>
          <a:p>
            <a:endParaRPr lang="en-US" sz="2400">
              <a:solidFill>
                <a:srgbClr val="FFFFFF"/>
              </a:solidFill>
              <a:cs typeface="Calibri"/>
            </a:endParaRPr>
          </a:p>
          <a:p>
            <a:r>
              <a:rPr lang="en-US" sz="2400">
                <a:solidFill>
                  <a:srgbClr val="FFFFFF"/>
                </a:solidFill>
              </a:rPr>
              <a:t>Owned by Town of Mashpee</a:t>
            </a:r>
            <a:endParaRPr lang="en-US" sz="2400">
              <a:solidFill>
                <a:srgbClr val="FFFFFF"/>
              </a:solidFill>
              <a:cs typeface="Calibri"/>
            </a:endParaRPr>
          </a:p>
          <a:p>
            <a:pPr lvl="1"/>
            <a:r>
              <a:rPr lang="en-US">
                <a:solidFill>
                  <a:srgbClr val="FFFFFF"/>
                </a:solidFill>
              </a:rPr>
              <a:t>Conservation restriction </a:t>
            </a:r>
            <a:br>
              <a:rPr lang="en-US">
                <a:solidFill>
                  <a:srgbClr val="FFFFFF"/>
                </a:solidFill>
              </a:rPr>
            </a:br>
            <a:r>
              <a:rPr lang="en-US">
                <a:solidFill>
                  <a:srgbClr val="FFFFFF"/>
                </a:solidFill>
              </a:rPr>
              <a:t>to be held by </a:t>
            </a:r>
            <a:br>
              <a:rPr lang="en-US">
                <a:solidFill>
                  <a:srgbClr val="FFFFFF"/>
                </a:solidFill>
              </a:rPr>
            </a:br>
            <a:r>
              <a:rPr lang="en-US">
                <a:solidFill>
                  <a:srgbClr val="FFFFFF"/>
                </a:solidFill>
              </a:rPr>
              <a:t>Native Land Conservancy</a:t>
            </a:r>
            <a:endParaRPr lang="en-US">
              <a:solidFill>
                <a:srgbClr val="FFFFFF"/>
              </a:solidFill>
              <a:cs typeface="Calibri"/>
            </a:endParaRPr>
          </a:p>
          <a:p>
            <a:pPr marL="0"/>
            <a:endParaRPr lang="en-US" sz="2000">
              <a:solidFill>
                <a:srgbClr val="FFFFFF"/>
              </a:solidFill>
            </a:endParaRPr>
          </a:p>
          <a:p>
            <a:endParaRPr lang="en-US" sz="2000">
              <a:solidFill>
                <a:srgbClr val="FFFFFF"/>
              </a:solidFill>
            </a:endParaRPr>
          </a:p>
        </p:txBody>
      </p:sp>
    </p:spTree>
    <p:extLst>
      <p:ext uri="{BB962C8B-B14F-4D97-AF65-F5344CB8AC3E}">
        <p14:creationId xmlns:p14="http://schemas.microsoft.com/office/powerpoint/2010/main" val="229835602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3A58148-D452-4F6F-A2FE-EED968DE1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386463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2743B16-C37F-4CD7-BFFB-8C645FE7C7B6}"/>
              </a:ext>
            </a:extLst>
          </p:cNvPr>
          <p:cNvSpPr>
            <a:spLocks noGrp="1"/>
          </p:cNvSpPr>
          <p:nvPr>
            <p:ph type="title"/>
          </p:nvPr>
        </p:nvSpPr>
        <p:spPr>
          <a:xfrm>
            <a:off x="332516" y="1711842"/>
            <a:ext cx="3197013" cy="2743200"/>
          </a:xfrm>
        </p:spPr>
        <p:txBody>
          <a:bodyPr anchor="t">
            <a:normAutofit/>
          </a:bodyPr>
          <a:lstStyle/>
          <a:p>
            <a:pPr algn="ctr"/>
            <a:r>
              <a:rPr lang="en-US" sz="4800">
                <a:solidFill>
                  <a:schemeClr val="bg1"/>
                </a:solidFill>
              </a:rPr>
              <a:t>Additional Resources</a:t>
            </a:r>
          </a:p>
        </p:txBody>
      </p:sp>
      <p:sp>
        <p:nvSpPr>
          <p:cNvPr id="3" name="Content Placeholder 2">
            <a:extLst>
              <a:ext uri="{FF2B5EF4-FFF2-40B4-BE49-F238E27FC236}">
                <a16:creationId xmlns:a16="http://schemas.microsoft.com/office/drawing/2014/main" id="{FC7A640B-6372-470D-8038-92A193B133E6}"/>
              </a:ext>
            </a:extLst>
          </p:cNvPr>
          <p:cNvSpPr>
            <a:spLocks noGrp="1"/>
          </p:cNvSpPr>
          <p:nvPr>
            <p:ph idx="1"/>
          </p:nvPr>
        </p:nvSpPr>
        <p:spPr>
          <a:xfrm>
            <a:off x="4330719" y="641615"/>
            <a:ext cx="7289799" cy="5533496"/>
          </a:xfrm>
        </p:spPr>
        <p:txBody>
          <a:bodyPr vert="horz" lIns="91440" tIns="45720" rIns="91440" bIns="45720" rtlCol="0" anchor="ctr">
            <a:normAutofit/>
          </a:bodyPr>
          <a:lstStyle/>
          <a:p>
            <a:pPr marL="0" indent="0">
              <a:buNone/>
            </a:pPr>
            <a:r>
              <a:rPr lang="en-US"/>
              <a:t>MA In-Lieu Fee Program</a:t>
            </a:r>
          </a:p>
          <a:p>
            <a:pPr marL="0" indent="0">
              <a:buNone/>
            </a:pPr>
            <a:r>
              <a:rPr lang="en-US">
                <a:hlinkClick r:id="rId3"/>
              </a:rPr>
              <a:t>https://www.mass.gov/in-lieu-fee-program</a:t>
            </a:r>
            <a:endParaRPr lang="en-US"/>
          </a:p>
          <a:p>
            <a:pPr marL="0" indent="0">
              <a:buNone/>
            </a:pPr>
            <a:endParaRPr lang="en-US">
              <a:cs typeface="Calibri" panose="020F0502020204030204"/>
            </a:endParaRPr>
          </a:p>
          <a:p>
            <a:pPr marL="457200" indent="-457200"/>
            <a:r>
              <a:rPr lang="en-US">
                <a:cs typeface="Calibri" panose="020F0502020204030204"/>
              </a:rPr>
              <a:t>Annual program reports &amp; Instrument</a:t>
            </a:r>
          </a:p>
          <a:p>
            <a:pPr marL="457200" indent="-457200"/>
            <a:r>
              <a:rPr lang="en-US">
                <a:cs typeface="Calibri" panose="020F0502020204030204"/>
              </a:rPr>
              <a:t>Project reports &amp; factsheets</a:t>
            </a:r>
          </a:p>
          <a:p>
            <a:pPr marL="457200" indent="-457200"/>
            <a:r>
              <a:rPr lang="en-US">
                <a:cs typeface="Calibri" panose="020F0502020204030204"/>
              </a:rPr>
              <a:t>Funding announcements</a:t>
            </a:r>
          </a:p>
          <a:p>
            <a:pPr marL="0" indent="0">
              <a:buNone/>
            </a:pPr>
            <a:endParaRPr lang="en-US">
              <a:cs typeface="Calibri" panose="020F0502020204030204"/>
            </a:endParaRPr>
          </a:p>
          <a:p>
            <a:pPr marL="0" indent="0">
              <a:buNone/>
            </a:pPr>
            <a:endParaRPr lang="en-US">
              <a:cs typeface="Calibri" panose="020F0502020204030204"/>
            </a:endParaRPr>
          </a:p>
        </p:txBody>
      </p:sp>
      <p:pic>
        <p:nvPicPr>
          <p:cNvPr id="4" name="Picture 4">
            <a:extLst>
              <a:ext uri="{FF2B5EF4-FFF2-40B4-BE49-F238E27FC236}">
                <a16:creationId xmlns:a16="http://schemas.microsoft.com/office/drawing/2014/main" id="{BB778220-AB6C-A942-3D65-958F4D90ABC8}"/>
              </a:ext>
            </a:extLst>
          </p:cNvPr>
          <p:cNvPicPr>
            <a:picLocks noChangeAspect="1"/>
          </p:cNvPicPr>
          <p:nvPr/>
        </p:nvPicPr>
        <p:blipFill>
          <a:blip r:embed="rId4"/>
          <a:stretch>
            <a:fillRect/>
          </a:stretch>
        </p:blipFill>
        <p:spPr>
          <a:xfrm>
            <a:off x="1001053" y="3268436"/>
            <a:ext cx="1857375" cy="1409700"/>
          </a:xfrm>
          <a:prstGeom prst="rect">
            <a:avLst/>
          </a:prstGeom>
        </p:spPr>
      </p:pic>
    </p:spTree>
    <p:extLst>
      <p:ext uri="{BB962C8B-B14F-4D97-AF65-F5344CB8AC3E}">
        <p14:creationId xmlns:p14="http://schemas.microsoft.com/office/powerpoint/2010/main" val="308036352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D7B889A-27AE-582B-49FD-58CA7177FBE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D3641"/>
                </a:solidFill>
                <a:effectLst/>
                <a:uLnTx/>
                <a:uFillTx/>
                <a:latin typeface="Tw Cen MT"/>
                <a:ea typeface="+mn-ea"/>
                <a:cs typeface="+mn-cs"/>
              </a:rPr>
              <a:t>Page </a:t>
            </a:r>
            <a:fld id="{3FD09BE5-3FBD-450F-8A99-AFFA30BC1680}" type="slidenum">
              <a:rPr kumimoji="0" lang="en-US" sz="1200" b="0" i="0" u="none" strike="noStrike" kern="1200" cap="none" spc="0" normalizeH="0" baseline="0" noProof="0" smtClean="0">
                <a:ln>
                  <a:noFill/>
                </a:ln>
                <a:solidFill>
                  <a:srgbClr val="1D3641"/>
                </a:solidFill>
                <a:effectLst/>
                <a:uLnTx/>
                <a:uFillTx/>
                <a:latin typeface="Tw Cen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dirty="0">
              <a:ln>
                <a:noFill/>
              </a:ln>
              <a:solidFill>
                <a:srgbClr val="1D3641"/>
              </a:solidFill>
              <a:effectLst/>
              <a:uLnTx/>
              <a:uFillTx/>
              <a:latin typeface="Tw Cen MT"/>
              <a:ea typeface="+mn-ea"/>
              <a:cs typeface="+mn-cs"/>
            </a:endParaRPr>
          </a:p>
        </p:txBody>
      </p:sp>
      <p:pic>
        <p:nvPicPr>
          <p:cNvPr id="4" name="Picture 3">
            <a:extLst>
              <a:ext uri="{FF2B5EF4-FFF2-40B4-BE49-F238E27FC236}">
                <a16:creationId xmlns:a16="http://schemas.microsoft.com/office/drawing/2014/main" id="{39249C60-5A57-1D2A-45CD-272104E90CC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66700" y="1489982"/>
            <a:ext cx="11658600" cy="3878036"/>
          </a:xfrm>
          <a:prstGeom prst="rect">
            <a:avLst/>
          </a:prstGeom>
        </p:spPr>
      </p:pic>
      <p:pic>
        <p:nvPicPr>
          <p:cNvPr id="6" name="Picture 5" descr="A screenshot of a video game&#10;&#10;Description automatically generated with medium confidence">
            <a:extLst>
              <a:ext uri="{FF2B5EF4-FFF2-40B4-BE49-F238E27FC236}">
                <a16:creationId xmlns:a16="http://schemas.microsoft.com/office/drawing/2014/main" id="{031DE3D3-78F0-80E0-2457-FFA27AB4AA1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616946" y="253009"/>
            <a:ext cx="2950358" cy="964898"/>
          </a:xfrm>
          <a:prstGeom prst="rect">
            <a:avLst/>
          </a:prstGeom>
        </p:spPr>
      </p:pic>
      <p:sp>
        <p:nvSpPr>
          <p:cNvPr id="9" name="Title 4">
            <a:extLst>
              <a:ext uri="{FF2B5EF4-FFF2-40B4-BE49-F238E27FC236}">
                <a16:creationId xmlns:a16="http://schemas.microsoft.com/office/drawing/2014/main" id="{196827C3-9AB1-043F-F087-6010C1545BD9}"/>
              </a:ext>
            </a:extLst>
          </p:cNvPr>
          <p:cNvSpPr txBox="1">
            <a:spLocks/>
          </p:cNvSpPr>
          <p:nvPr/>
        </p:nvSpPr>
        <p:spPr>
          <a:xfrm>
            <a:off x="605725" y="5461991"/>
            <a:ext cx="10972800" cy="1143000"/>
          </a:xfrm>
          <a:prstGeom prst="rect">
            <a:avLst/>
          </a:prstGeom>
        </p:spPr>
        <p:txBody>
          <a:bodyPr anchor="t"/>
          <a:lstStyle>
            <a:lvl1pPr algn="l" defTabSz="914400" rtl="0" eaLnBrk="1" latinLnBrk="0" hangingPunct="1">
              <a:spcBef>
                <a:spcPct val="0"/>
              </a:spcBef>
              <a:buNone/>
              <a:tabLst>
                <a:tab pos="3830638" algn="l"/>
              </a:tabLst>
              <a:defRPr lang="en-US" sz="3600" b="1" kern="1200" cap="none" spc="50" dirty="0">
                <a:ln w="13335" cmpd="sng">
                  <a:solidFill>
                    <a:schemeClr val="accent1">
                      <a:lumMod val="50000"/>
                    </a:schemeClr>
                  </a:solidFill>
                  <a:prstDash val="solid"/>
                </a:ln>
                <a:solidFill>
                  <a:srgbClr val="003057"/>
                </a:solidFill>
                <a:effectLst/>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tab pos="3830638" algn="l"/>
              </a:tabLst>
              <a:defRPr/>
            </a:pPr>
            <a:r>
              <a:rPr kumimoji="0" lang="en-US" sz="3600" b="1" i="0" u="none" strike="noStrike" kern="1200" cap="none" spc="50" normalizeH="0" baseline="0" noProof="0" dirty="0">
                <a:ln w="13335" cmpd="sng">
                  <a:solidFill>
                    <a:srgbClr val="759AA5">
                      <a:lumMod val="50000"/>
                    </a:srgbClr>
                  </a:solidFill>
                  <a:prstDash val="solid"/>
                </a:ln>
                <a:solidFill>
                  <a:srgbClr val="003057"/>
                </a:solidFill>
                <a:effectLst/>
                <a:uLnTx/>
                <a:uFillTx/>
                <a:latin typeface="Tw Cen MT"/>
                <a:ea typeface="+mj-ea"/>
                <a:cs typeface="+mj-cs"/>
              </a:rPr>
              <a:t>Greening the Woonasquatucket River Greenway</a:t>
            </a:r>
          </a:p>
          <a:p>
            <a:pPr marL="0" marR="0" lvl="0" indent="0" algn="ctr" defTabSz="914400" rtl="0" eaLnBrk="1" fontAlgn="auto" latinLnBrk="0" hangingPunct="1">
              <a:lnSpc>
                <a:spcPct val="100000"/>
              </a:lnSpc>
              <a:spcBef>
                <a:spcPct val="0"/>
              </a:spcBef>
              <a:spcAft>
                <a:spcPts val="0"/>
              </a:spcAft>
              <a:buClrTx/>
              <a:buSzTx/>
              <a:buFontTx/>
              <a:buNone/>
              <a:tabLst>
                <a:tab pos="3830638" algn="l"/>
              </a:tabLst>
              <a:defRPr/>
            </a:pPr>
            <a:r>
              <a:rPr kumimoji="0" lang="en-US" sz="2000" b="1" i="0" u="none" strike="noStrike" kern="1200" cap="none" spc="50" normalizeH="0" baseline="0" noProof="0" dirty="0">
                <a:ln w="13335" cmpd="sng">
                  <a:solidFill>
                    <a:srgbClr val="759AA5">
                      <a:lumMod val="50000"/>
                    </a:srgbClr>
                  </a:solidFill>
                  <a:prstDash val="solid"/>
                </a:ln>
                <a:solidFill>
                  <a:srgbClr val="003057"/>
                </a:solidFill>
                <a:effectLst/>
                <a:uLnTx/>
                <a:uFillTx/>
                <a:latin typeface="Tw Cen MT"/>
                <a:ea typeface="+mj-ea"/>
                <a:cs typeface="+mj-cs"/>
              </a:rPr>
              <a:t>Alicia Lehrer, Woonasquatucket River Watershed Council (WRWC) Executive Director</a:t>
            </a:r>
          </a:p>
          <a:p>
            <a:pPr marL="0" marR="0" lvl="0" indent="0" algn="ctr" defTabSz="914400" rtl="0" eaLnBrk="1" fontAlgn="auto" latinLnBrk="0" hangingPunct="1">
              <a:lnSpc>
                <a:spcPct val="100000"/>
              </a:lnSpc>
              <a:spcBef>
                <a:spcPct val="0"/>
              </a:spcBef>
              <a:spcAft>
                <a:spcPts val="0"/>
              </a:spcAft>
              <a:buClrTx/>
              <a:buSzTx/>
              <a:buFontTx/>
              <a:buNone/>
              <a:tabLst>
                <a:tab pos="3830638" algn="l"/>
              </a:tabLst>
              <a:defRPr/>
            </a:pPr>
            <a:r>
              <a:rPr kumimoji="0" lang="en-US" sz="2000" b="1" i="0" u="none" strike="noStrike" kern="1200" cap="none" spc="50" normalizeH="0" baseline="0" noProof="0" dirty="0">
                <a:ln w="13335" cmpd="sng">
                  <a:solidFill>
                    <a:srgbClr val="759AA5">
                      <a:lumMod val="50000"/>
                    </a:srgbClr>
                  </a:solidFill>
                  <a:prstDash val="solid"/>
                </a:ln>
                <a:solidFill>
                  <a:srgbClr val="003057"/>
                </a:solidFill>
                <a:effectLst/>
                <a:uLnTx/>
                <a:uFillTx/>
                <a:latin typeface="Tw Cen MT"/>
                <a:ea typeface="+mj-ea"/>
                <a:cs typeface="+mj-cs"/>
              </a:rPr>
              <a:t>Understanding Regional Climate Change Impacts</a:t>
            </a:r>
          </a:p>
        </p:txBody>
      </p:sp>
    </p:spTree>
    <p:extLst>
      <p:ext uri="{BB962C8B-B14F-4D97-AF65-F5344CB8AC3E}">
        <p14:creationId xmlns:p14="http://schemas.microsoft.com/office/powerpoint/2010/main" val="127187783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email">
            <a:extLst>
              <a:ext uri="{BEBA8EAE-BF5A-486C-A8C5-ECC9F3942E4B}">
                <a14:imgProps xmlns:a14="http://schemas.microsoft.com/office/drawing/2010/main">
                  <a14:imgLayer r:embed="rId3">
                    <a14:imgEffect>
                      <a14:brightnessContrast bright="-38000"/>
                    </a14:imgEffect>
                  </a14:imgLayer>
                </a14:imgProps>
              </a:ex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TextBox 6"/>
          <p:cNvSpPr txBox="1"/>
          <p:nvPr/>
        </p:nvSpPr>
        <p:spPr>
          <a:xfrm>
            <a:off x="2171699" y="4519599"/>
            <a:ext cx="7848600" cy="181588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Tw Cen MT"/>
                <a:ea typeface="+mn-ea"/>
                <a:cs typeface="+mn-cs"/>
              </a:rPr>
              <a:t>WRWC Mission: Create positive environmental, social and economic change by revitalizing the Woonasquatucket River, its Greenway and its communities.</a:t>
            </a:r>
            <a:endParaRPr kumimoji="0" lang="en-US" sz="1800" b="0" i="0" u="none" strike="noStrike" kern="1200" cap="none" spc="0" normalizeH="0" baseline="0" noProof="0" dirty="0">
              <a:ln>
                <a:noFill/>
              </a:ln>
              <a:solidFill>
                <a:prstClr val="white"/>
              </a:solidFill>
              <a:effectLst/>
              <a:uLnTx/>
              <a:uFillTx/>
              <a:latin typeface="Tw Cen MT"/>
              <a:ea typeface="+mn-ea"/>
              <a:cs typeface="+mn-cs"/>
            </a:endParaRPr>
          </a:p>
        </p:txBody>
      </p:sp>
      <p:pic>
        <p:nvPicPr>
          <p:cNvPr id="2" name="Picture 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918201" y="592685"/>
            <a:ext cx="4355601" cy="1420371"/>
          </a:xfrm>
          <a:prstGeom prst="rect">
            <a:avLst/>
          </a:prstGeom>
        </p:spPr>
      </p:pic>
    </p:spTree>
    <p:extLst>
      <p:ext uri="{BB962C8B-B14F-4D97-AF65-F5344CB8AC3E}">
        <p14:creationId xmlns:p14="http://schemas.microsoft.com/office/powerpoint/2010/main" val="3803932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661840" y="1141596"/>
            <a:ext cx="10807349" cy="0"/>
          </a:xfrm>
          <a:prstGeom prst="line">
            <a:avLst/>
          </a:prstGeom>
          <a:ln w="50800" cmpd="dbl">
            <a:solidFill>
              <a:srgbClr val="467E93"/>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583461" y="555631"/>
            <a:ext cx="9370423" cy="553998"/>
          </a:xfrm>
          <a:prstGeom prst="rect">
            <a:avLst/>
          </a:prstGeom>
          <a:noFill/>
        </p:spPr>
        <p:txBody>
          <a:bodyPr wrap="square" rtlCol="0">
            <a:spAutoFit/>
          </a:bodyPr>
          <a:lstStyle/>
          <a:p>
            <a:r>
              <a:rPr lang="en-US" sz="3000" spc="250" dirty="0">
                <a:solidFill>
                  <a:srgbClr val="467E93"/>
                </a:solidFill>
                <a:latin typeface="Century Schoolbook" panose="02040604050505020304" pitchFamily="18" charset="0"/>
                <a:ea typeface="Kozuka Mincho Pr6N H" panose="02020900000000000000" pitchFamily="18" charset="-128"/>
              </a:rPr>
              <a:t>Background: The importance of tides</a:t>
            </a:r>
          </a:p>
        </p:txBody>
      </p:sp>
      <p:sp>
        <p:nvSpPr>
          <p:cNvPr id="8" name="TextBox 7"/>
          <p:cNvSpPr txBox="1"/>
          <p:nvPr/>
        </p:nvSpPr>
        <p:spPr>
          <a:xfrm>
            <a:off x="156753" y="153566"/>
            <a:ext cx="3772310" cy="338554"/>
          </a:xfrm>
          <a:prstGeom prst="rect">
            <a:avLst/>
          </a:prstGeom>
          <a:noFill/>
        </p:spPr>
        <p:txBody>
          <a:bodyPr wrap="square" rtlCol="0">
            <a:spAutoFit/>
          </a:bodyPr>
          <a:lstStyle/>
          <a:p>
            <a:r>
              <a:rPr lang="en-US" sz="1600" dirty="0">
                <a:latin typeface="Century Schoolbook" panose="02040604050505020304" pitchFamily="18" charset="0"/>
              </a:rPr>
              <a:t>What causes nuisance flooding?</a:t>
            </a:r>
          </a:p>
        </p:txBody>
      </p:sp>
      <p:sp>
        <p:nvSpPr>
          <p:cNvPr id="12" name="TextBox 11"/>
          <p:cNvSpPr txBox="1"/>
          <p:nvPr/>
        </p:nvSpPr>
        <p:spPr>
          <a:xfrm>
            <a:off x="823285" y="2633083"/>
            <a:ext cx="4263528" cy="584775"/>
          </a:xfrm>
          <a:prstGeom prst="rect">
            <a:avLst/>
          </a:prstGeom>
          <a:noFill/>
        </p:spPr>
        <p:txBody>
          <a:bodyPr wrap="square" rtlCol="0">
            <a:spAutoFit/>
          </a:bodyPr>
          <a:lstStyle/>
          <a:p>
            <a:r>
              <a:rPr lang="en-US" sz="3200" dirty="0"/>
              <a:t>2 days</a:t>
            </a:r>
          </a:p>
        </p:txBody>
      </p:sp>
      <p:sp>
        <p:nvSpPr>
          <p:cNvPr id="14" name="TextBox 13"/>
          <p:cNvSpPr txBox="1"/>
          <p:nvPr/>
        </p:nvSpPr>
        <p:spPr>
          <a:xfrm>
            <a:off x="823285" y="4826938"/>
            <a:ext cx="4263528" cy="584775"/>
          </a:xfrm>
          <a:prstGeom prst="rect">
            <a:avLst/>
          </a:prstGeom>
          <a:noFill/>
        </p:spPr>
        <p:txBody>
          <a:bodyPr wrap="square" rtlCol="0">
            <a:spAutoFit/>
          </a:bodyPr>
          <a:lstStyle/>
          <a:p>
            <a:r>
              <a:rPr lang="en-US" sz="3200" dirty="0"/>
              <a:t>35 days</a:t>
            </a:r>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384274" y="1885427"/>
            <a:ext cx="5727814" cy="2191843"/>
          </a:xfrm>
          <a:prstGeom prst="rect">
            <a:avLst/>
          </a:prstGeom>
        </p:spPr>
      </p:pic>
      <p:pic>
        <p:nvPicPr>
          <p:cNvPr id="5" name="Pictur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383003" y="4077270"/>
            <a:ext cx="5727814" cy="2269644"/>
          </a:xfrm>
          <a:prstGeom prst="rect">
            <a:avLst/>
          </a:prstGeom>
        </p:spPr>
      </p:pic>
      <p:sp>
        <p:nvSpPr>
          <p:cNvPr id="3" name="TextBox 2"/>
          <p:cNvSpPr txBox="1"/>
          <p:nvPr/>
        </p:nvSpPr>
        <p:spPr>
          <a:xfrm>
            <a:off x="3203102" y="1525845"/>
            <a:ext cx="4263528" cy="461665"/>
          </a:xfrm>
          <a:prstGeom prst="rect">
            <a:avLst/>
          </a:prstGeom>
          <a:noFill/>
        </p:spPr>
        <p:txBody>
          <a:bodyPr wrap="square" rtlCol="0">
            <a:spAutoFit/>
          </a:bodyPr>
          <a:lstStyle/>
          <a:p>
            <a:pPr algn="ctr"/>
            <a:r>
              <a:rPr lang="en-US" sz="2400" dirty="0"/>
              <a:t>Tidal stage in Boston, MA</a:t>
            </a:r>
          </a:p>
        </p:txBody>
      </p:sp>
      <p:pic>
        <p:nvPicPr>
          <p:cNvPr id="11" name="Picture 10"/>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918546" y="1392682"/>
            <a:ext cx="3959873" cy="2211909"/>
          </a:xfrm>
          <a:prstGeom prst="rect">
            <a:avLst/>
          </a:prstGeom>
          <a:ln>
            <a:solidFill>
              <a:schemeClr val="tx1"/>
            </a:solidFill>
          </a:ln>
        </p:spPr>
      </p:pic>
      <p:sp>
        <p:nvSpPr>
          <p:cNvPr id="15" name="TextBox 14"/>
          <p:cNvSpPr txBox="1"/>
          <p:nvPr/>
        </p:nvSpPr>
        <p:spPr>
          <a:xfrm>
            <a:off x="3149583" y="2344747"/>
            <a:ext cx="2658979" cy="276999"/>
          </a:xfrm>
          <a:prstGeom prst="rect">
            <a:avLst/>
          </a:prstGeom>
          <a:noFill/>
        </p:spPr>
        <p:txBody>
          <a:bodyPr wrap="square" rtlCol="0">
            <a:spAutoFit/>
          </a:bodyPr>
          <a:lstStyle/>
          <a:p>
            <a:r>
              <a:rPr lang="en-US" sz="1200" dirty="0"/>
              <a:t>Tidal flood threshold</a:t>
            </a:r>
          </a:p>
        </p:txBody>
      </p:sp>
    </p:spTree>
    <p:extLst>
      <p:ext uri="{BB962C8B-B14F-4D97-AF65-F5344CB8AC3E}">
        <p14:creationId xmlns:p14="http://schemas.microsoft.com/office/powerpoint/2010/main" val="309039994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1F5B9AD-1E73-8C44-9408-DE97CA5A192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1D3641"/>
                </a:solidFill>
                <a:effectLst/>
                <a:uLnTx/>
                <a:uFillTx/>
                <a:latin typeface="Tw Cen MT"/>
                <a:ea typeface="+mn-ea"/>
                <a:cs typeface="+mn-cs"/>
              </a:rPr>
              <a:t>Page </a:t>
            </a:r>
            <a:fld id="{3FD09BE5-3FBD-450F-8A99-AFFA30BC1680}" type="slidenum">
              <a:rPr kumimoji="0" lang="en-US" sz="1200" b="0" i="0" u="none" strike="noStrike" kern="1200" cap="none" spc="0" normalizeH="0" baseline="0" noProof="0" smtClean="0">
                <a:ln>
                  <a:noFill/>
                </a:ln>
                <a:solidFill>
                  <a:srgbClr val="1D3641"/>
                </a:solidFill>
                <a:effectLst/>
                <a:uLnTx/>
                <a:uFillTx/>
                <a:latin typeface="Tw Cen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dirty="0">
              <a:ln>
                <a:noFill/>
              </a:ln>
              <a:solidFill>
                <a:srgbClr val="1D3641"/>
              </a:solidFill>
              <a:effectLst/>
              <a:uLnTx/>
              <a:uFillTx/>
              <a:latin typeface="Tw Cen MT"/>
              <a:ea typeface="+mn-ea"/>
              <a:cs typeface="+mn-cs"/>
            </a:endParaRPr>
          </a:p>
        </p:txBody>
      </p:sp>
      <p:pic>
        <p:nvPicPr>
          <p:cNvPr id="3" name="Picture 2">
            <a:extLst>
              <a:ext uri="{FF2B5EF4-FFF2-40B4-BE49-F238E27FC236}">
                <a16:creationId xmlns:a16="http://schemas.microsoft.com/office/drawing/2014/main" id="{723DC720-9E7C-3375-9E46-14E3DDE54C46}"/>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419600" y="-132301"/>
            <a:ext cx="6324600" cy="7122602"/>
          </a:xfrm>
          <a:prstGeom prst="rect">
            <a:avLst/>
          </a:prstGeom>
          <a:noFill/>
        </p:spPr>
      </p:pic>
      <p:sp>
        <p:nvSpPr>
          <p:cNvPr id="4" name="Rectangle 3">
            <a:extLst>
              <a:ext uri="{FF2B5EF4-FFF2-40B4-BE49-F238E27FC236}">
                <a16:creationId xmlns:a16="http://schemas.microsoft.com/office/drawing/2014/main" id="{6E0E1F1F-C08B-7B07-58DB-B6CF9ACA21B6}"/>
              </a:ext>
            </a:extLst>
          </p:cNvPr>
          <p:cNvSpPr/>
          <p:nvPr/>
        </p:nvSpPr>
        <p:spPr>
          <a:xfrm>
            <a:off x="990600" y="2705100"/>
            <a:ext cx="2724150" cy="1447800"/>
          </a:xfrm>
          <a:prstGeom prst="rect">
            <a:avLst/>
          </a:prstGeom>
        </p:spPr>
        <p:txBody>
          <a:bodyPr vert="horz" lIns="91440" tIns="45720" rIns="91440" bIns="45720" rtlCol="0">
            <a:normAutofit lnSpcReduction="10000"/>
          </a:bodyPr>
          <a:lstStyle/>
          <a:p>
            <a:pPr marL="0" marR="0" lvl="0" indent="0" algn="ctr" defTabSz="914400" rtl="0" eaLnBrk="1" fontAlgn="auto" latinLnBrk="0" hangingPunct="1">
              <a:lnSpc>
                <a:spcPct val="100000"/>
              </a:lnSpc>
              <a:spcBef>
                <a:spcPct val="20000"/>
              </a:spcBef>
              <a:spcAft>
                <a:spcPts val="0"/>
              </a:spcAft>
              <a:buClrTx/>
              <a:buSzTx/>
              <a:buFontTx/>
              <a:buNone/>
              <a:tabLst/>
              <a:defRPr/>
            </a:pPr>
            <a:r>
              <a:rPr kumimoji="0" lang="en-US" sz="2800" b="1" i="0" u="none" strike="noStrike" kern="1200" cap="none" spc="0" normalizeH="0" baseline="0" noProof="0" dirty="0">
                <a:ln>
                  <a:noFill/>
                </a:ln>
                <a:solidFill>
                  <a:srgbClr val="1D3641"/>
                </a:solidFill>
                <a:effectLst/>
                <a:uLnTx/>
                <a:uFillTx/>
                <a:latin typeface="Tw Cen MT"/>
                <a:ea typeface="+mn-ea"/>
                <a:cs typeface="+mn-cs"/>
              </a:rPr>
              <a:t>283,757 total population</a:t>
            </a:r>
          </a:p>
          <a:p>
            <a:pPr marL="0" marR="0" lvl="0" indent="0" algn="ctr" defTabSz="914400" rtl="0" eaLnBrk="1" fontAlgn="auto" latinLnBrk="0" hangingPunct="1">
              <a:lnSpc>
                <a:spcPct val="100000"/>
              </a:lnSpc>
              <a:spcBef>
                <a:spcPct val="20000"/>
              </a:spcBef>
              <a:spcAft>
                <a:spcPts val="0"/>
              </a:spcAft>
              <a:buClrTx/>
              <a:buSzTx/>
              <a:buFontTx/>
              <a:buNone/>
              <a:tabLst/>
              <a:defRPr/>
            </a:pPr>
            <a:r>
              <a:rPr kumimoji="0" lang="en-US" sz="2800" b="0" i="0" u="none" strike="noStrike" kern="1200" cap="none" spc="0" normalizeH="0" baseline="0" noProof="0" dirty="0">
                <a:ln>
                  <a:noFill/>
                </a:ln>
                <a:solidFill>
                  <a:srgbClr val="1D3641"/>
                </a:solidFill>
                <a:effectLst/>
                <a:uLnTx/>
                <a:uFillTx/>
                <a:latin typeface="Tw Cen MT"/>
                <a:ea typeface="+mn-ea"/>
                <a:cs typeface="+mn-cs"/>
              </a:rPr>
              <a:t>(27% of RI)</a:t>
            </a:r>
          </a:p>
        </p:txBody>
      </p:sp>
    </p:spTree>
    <p:extLst>
      <p:ext uri="{BB962C8B-B14F-4D97-AF65-F5344CB8AC3E}">
        <p14:creationId xmlns:p14="http://schemas.microsoft.com/office/powerpoint/2010/main" val="338995412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pic>
        <p:nvPicPr>
          <p:cNvPr id="195" name="Google Shape;195;p32"/>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4841966" y="0"/>
            <a:ext cx="5791200" cy="6858000"/>
          </a:xfrm>
          <a:prstGeom prst="rect">
            <a:avLst/>
          </a:prstGeom>
          <a:noFill/>
          <a:ln>
            <a:noFill/>
          </a:ln>
        </p:spPr>
      </p:pic>
      <p:sp>
        <p:nvSpPr>
          <p:cNvPr id="196" name="Google Shape;196;p32"/>
          <p:cNvSpPr/>
          <p:nvPr/>
        </p:nvSpPr>
        <p:spPr>
          <a:xfrm>
            <a:off x="304800" y="838200"/>
            <a:ext cx="2743200" cy="1323439"/>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w Cen MT"/>
                <a:ea typeface="+mn-ea"/>
                <a:cs typeface="+mn-cs"/>
              </a:rPr>
              <a:t>More Than 7,000</a:t>
            </a:r>
            <a:endParaRPr kumimoji="0" sz="1800" b="0" i="0" u="none" strike="noStrike" kern="1200" cap="none" spc="0" normalizeH="0" baseline="0" noProof="0" dirty="0">
              <a:ln>
                <a:noFill/>
              </a:ln>
              <a:solidFill>
                <a:prstClr val="black"/>
              </a:solidFill>
              <a:effectLst/>
              <a:uLnTx/>
              <a:uFillTx/>
              <a:latin typeface="Tw Cen M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w Cen MT"/>
                <a:ea typeface="+mn-ea"/>
                <a:cs typeface="+mn-cs"/>
              </a:rPr>
              <a:t>people live in Olneyville</a:t>
            </a:r>
            <a:endParaRPr kumimoji="0" sz="1800" b="0" i="0" u="none" strike="noStrike" kern="1200" cap="none" spc="0" normalizeH="0" baseline="0" noProof="0" dirty="0">
              <a:ln>
                <a:noFill/>
              </a:ln>
              <a:solidFill>
                <a:prstClr val="black"/>
              </a:solidFill>
              <a:effectLst/>
              <a:uLnTx/>
              <a:uFillTx/>
              <a:latin typeface="Tw Cen MT"/>
              <a:ea typeface="+mn-ea"/>
              <a:cs typeface="+mn-cs"/>
            </a:endParaRPr>
          </a:p>
        </p:txBody>
      </p:sp>
      <p:sp>
        <p:nvSpPr>
          <p:cNvPr id="197" name="Google Shape;197;p32"/>
          <p:cNvSpPr/>
          <p:nvPr/>
        </p:nvSpPr>
        <p:spPr>
          <a:xfrm>
            <a:off x="4191001" y="2743201"/>
            <a:ext cx="45719" cy="45719"/>
          </a:xfrm>
          <a:prstGeom prst="arc">
            <a:avLst>
              <a:gd name="adj1" fmla="val 16200000"/>
              <a:gd name="adj2" fmla="val 0"/>
            </a:avLst>
          </a:prstGeom>
          <a:noFill/>
          <a:ln w="9525"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wentieth Century"/>
              <a:ea typeface="Twentieth Century"/>
              <a:cs typeface="Twentieth Century"/>
              <a:sym typeface="Twentieth Century"/>
            </a:endParaRPr>
          </a:p>
        </p:txBody>
      </p:sp>
      <p:sp>
        <p:nvSpPr>
          <p:cNvPr id="198" name="Google Shape;198;p32"/>
          <p:cNvSpPr/>
          <p:nvPr/>
        </p:nvSpPr>
        <p:spPr>
          <a:xfrm>
            <a:off x="5562600" y="2766060"/>
            <a:ext cx="1567543" cy="949234"/>
          </a:xfrm>
          <a:custGeom>
            <a:avLst/>
            <a:gdLst/>
            <a:ahLst/>
            <a:cxnLst/>
            <a:rect l="l" t="t" r="r" b="b"/>
            <a:pathLst>
              <a:path w="1567543" h="949234" extrusionOk="0">
                <a:moveTo>
                  <a:pt x="165463" y="0"/>
                </a:moveTo>
                <a:lnTo>
                  <a:pt x="1567543" y="130628"/>
                </a:lnTo>
                <a:lnTo>
                  <a:pt x="1323703" y="566057"/>
                </a:lnTo>
                <a:lnTo>
                  <a:pt x="1201783" y="940525"/>
                </a:lnTo>
                <a:lnTo>
                  <a:pt x="957943" y="949234"/>
                </a:lnTo>
                <a:lnTo>
                  <a:pt x="818606" y="844731"/>
                </a:lnTo>
                <a:lnTo>
                  <a:pt x="644435" y="566057"/>
                </a:lnTo>
                <a:lnTo>
                  <a:pt x="513806" y="418011"/>
                </a:lnTo>
                <a:lnTo>
                  <a:pt x="400595" y="348342"/>
                </a:lnTo>
                <a:lnTo>
                  <a:pt x="60960" y="252548"/>
                </a:lnTo>
                <a:lnTo>
                  <a:pt x="0" y="235131"/>
                </a:lnTo>
                <a:lnTo>
                  <a:pt x="165463" y="0"/>
                </a:lnTo>
                <a:close/>
              </a:path>
            </a:pathLst>
          </a:custGeom>
          <a:solidFill>
            <a:srgbClr val="FFFF00">
              <a:alpha val="44705"/>
            </a:srgbClr>
          </a:solidFill>
          <a:ln w="15875" cap="flat" cmpd="sng">
            <a:solidFill>
              <a:srgbClr val="55707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Twentieth Century"/>
              <a:ea typeface="Twentieth Century"/>
              <a:cs typeface="Twentieth Century"/>
              <a:sym typeface="Twentieth Century"/>
            </a:endParaRPr>
          </a:p>
        </p:txBody>
      </p:sp>
      <p:sp>
        <p:nvSpPr>
          <p:cNvPr id="199" name="Google Shape;199;p32"/>
          <p:cNvSpPr/>
          <p:nvPr/>
        </p:nvSpPr>
        <p:spPr>
          <a:xfrm>
            <a:off x="6327321" y="2895600"/>
            <a:ext cx="152400" cy="152400"/>
          </a:xfrm>
          <a:prstGeom prst="star5">
            <a:avLst>
              <a:gd name="adj" fmla="val 19098"/>
              <a:gd name="hf" fmla="val 105146"/>
              <a:gd name="vf" fmla="val 110557"/>
            </a:avLst>
          </a:prstGeom>
          <a:solidFill>
            <a:srgbClr val="FF0000"/>
          </a:solidFill>
          <a:ln w="15875" cap="flat" cmpd="sng">
            <a:solidFill>
              <a:srgbClr val="557078"/>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Twentieth Century"/>
              <a:ea typeface="Twentieth Century"/>
              <a:cs typeface="Twentieth Century"/>
              <a:sym typeface="Twentieth Century"/>
            </a:endParaRPr>
          </a:p>
        </p:txBody>
      </p:sp>
      <p:sp>
        <p:nvSpPr>
          <p:cNvPr id="2" name="TextBox 1"/>
          <p:cNvSpPr txBox="1"/>
          <p:nvPr/>
        </p:nvSpPr>
        <p:spPr>
          <a:xfrm>
            <a:off x="304800" y="2057400"/>
            <a:ext cx="4419600" cy="36933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w Cen MT"/>
                <a:ea typeface="+mn-ea"/>
                <a:cs typeface="+mn-cs"/>
              </a:rPr>
              <a:t>In EPA Region 1 – Northeast</a:t>
            </a:r>
          </a:p>
          <a:p>
            <a:pPr marL="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Tw Cen MT"/>
                <a:ea typeface="+mn-ea"/>
                <a:cs typeface="+mn-cs"/>
              </a:rPr>
              <a:t>92% all EJ Indexes </a:t>
            </a:r>
          </a:p>
          <a:p>
            <a:pPr marL="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Tw Cen MT"/>
                <a:ea typeface="+mn-ea"/>
                <a:cs typeface="+mn-cs"/>
              </a:rPr>
              <a:t>96% wastewater discharge</a:t>
            </a:r>
          </a:p>
          <a:p>
            <a:pPr marL="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Tw Cen M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w Cen M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w Cen MT"/>
                <a:ea typeface="+mn-ea"/>
                <a:cs typeface="+mn-cs"/>
              </a:rPr>
              <a:t>For the state of RI, Olneyville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Tw Cen MT"/>
                <a:ea typeface="+mn-ea"/>
                <a:cs typeface="+mn-cs"/>
              </a:rPr>
              <a:t>94% minority population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Tw Cen MT"/>
                <a:ea typeface="+mn-ea"/>
                <a:cs typeface="+mn-cs"/>
              </a:rPr>
              <a:t>94% low-income population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Tw Cen MT"/>
                <a:ea typeface="+mn-ea"/>
                <a:cs typeface="+mn-cs"/>
              </a:rPr>
              <a:t>86% linguistically isolated population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Tw Cen MT"/>
                <a:ea typeface="+mn-ea"/>
                <a:cs typeface="+mn-cs"/>
              </a:rPr>
              <a:t>95% population &lt; high school education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Tw Cen MT"/>
                <a:ea typeface="+mn-ea"/>
                <a:cs typeface="+mn-cs"/>
              </a:rPr>
              <a:t>Highest density native Spanish speaking population in Providence.</a:t>
            </a:r>
          </a:p>
          <a:p>
            <a:pPr marL="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595959"/>
              </a:solidFill>
              <a:effectLst/>
              <a:uLnTx/>
              <a:uFillTx/>
              <a:latin typeface="Tw Cen MT"/>
              <a:ea typeface="+mn-ea"/>
              <a:cs typeface="+mn-cs"/>
            </a:endParaRPr>
          </a:p>
        </p:txBody>
      </p:sp>
    </p:spTree>
    <p:extLst>
      <p:ext uri="{BB962C8B-B14F-4D97-AF65-F5344CB8AC3E}">
        <p14:creationId xmlns:p14="http://schemas.microsoft.com/office/powerpoint/2010/main" val="55036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Google Shape;210;p34"/>
          <p:cNvSpPr txBox="1">
            <a:spLocks noGrp="1"/>
          </p:cNvSpPr>
          <p:nvPr>
            <p:ph type="body" idx="1"/>
          </p:nvPr>
        </p:nvSpPr>
        <p:spPr>
          <a:xfrm>
            <a:off x="0" y="240700"/>
            <a:ext cx="12192000" cy="902300"/>
          </a:xfrm>
          <a:prstGeom prst="rect">
            <a:avLst/>
          </a:prstGeom>
        </p:spPr>
        <p:txBody>
          <a:bodyPr spcFirstLastPara="1" vert="horz" wrap="square" lIns="91425" tIns="91425" rIns="91425" bIns="91425" rtlCol="0" anchor="t" anchorCtr="0">
            <a:noAutofit/>
          </a:bodyPr>
          <a:lstStyle/>
          <a:p>
            <a:pPr marL="0" indent="0" algn="ctr">
              <a:buNone/>
            </a:pPr>
            <a:r>
              <a:rPr lang="en-US" sz="2800" b="1" spc="50" dirty="0">
                <a:ln w="13335" cmpd="sng">
                  <a:solidFill>
                    <a:srgbClr val="003057"/>
                  </a:solidFill>
                  <a:prstDash val="solid"/>
                </a:ln>
                <a:solidFill>
                  <a:srgbClr val="003057">
                    <a:alpha val="75000"/>
                  </a:srgbClr>
                </a:solidFill>
                <a:latin typeface="Verdana" panose="020B0604030504040204" pitchFamily="34" charset="0"/>
                <a:ea typeface="Verdana" panose="020B0604030504040204" pitchFamily="34" charset="0"/>
                <a:cs typeface="Verdana" panose="020B0604030504040204" pitchFamily="34" charset="0"/>
                <a:sym typeface="Calibri"/>
              </a:rPr>
              <a:t>100 Year Flood Zone</a:t>
            </a:r>
          </a:p>
        </p:txBody>
      </p:sp>
      <p:pic>
        <p:nvPicPr>
          <p:cNvPr id="211" name="Google Shape;211;p34"/>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1371599" y="838200"/>
            <a:ext cx="9448802" cy="5909650"/>
          </a:xfrm>
          <a:prstGeom prst="rect">
            <a:avLst/>
          </a:prstGeom>
          <a:noFill/>
          <a:ln>
            <a:noFill/>
          </a:ln>
        </p:spPr>
      </p:pic>
    </p:spTree>
    <p:extLst>
      <p:ext uri="{BB962C8B-B14F-4D97-AF65-F5344CB8AC3E}">
        <p14:creationId xmlns:p14="http://schemas.microsoft.com/office/powerpoint/2010/main" val="113372537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217;p35">
            <a:extLst>
              <a:ext uri="{FF2B5EF4-FFF2-40B4-BE49-F238E27FC236}">
                <a16:creationId xmlns:a16="http://schemas.microsoft.com/office/drawing/2014/main" id="{0A5FB370-148F-4E6D-90F8-756DA32D15BD}"/>
              </a:ext>
            </a:extLst>
          </p:cNvPr>
          <p:cNvPicPr preferRelativeResize="0"/>
          <p:nvPr/>
        </p:nvPicPr>
        <p:blipFill rotWithShape="1">
          <a:blip r:embed="rId2" cstate="email">
            <a:extLst>
              <a:ext uri="{28A0092B-C50C-407E-A947-70E740481C1C}">
                <a14:useLocalDpi xmlns:a14="http://schemas.microsoft.com/office/drawing/2010/main"/>
              </a:ext>
            </a:extLst>
          </a:blip>
          <a:srcRect/>
          <a:stretch/>
        </p:blipFill>
        <p:spPr>
          <a:xfrm rot="256250">
            <a:off x="-1809747" y="-795020"/>
            <a:ext cx="14214928" cy="8448050"/>
          </a:xfrm>
          <a:prstGeom prst="rect">
            <a:avLst/>
          </a:prstGeom>
          <a:noFill/>
        </p:spPr>
      </p:pic>
      <p:pic>
        <p:nvPicPr>
          <p:cNvPr id="5" name="Google Shape;218;p35">
            <a:extLst>
              <a:ext uri="{FF2B5EF4-FFF2-40B4-BE49-F238E27FC236}">
                <a16:creationId xmlns:a16="http://schemas.microsoft.com/office/drawing/2014/main" id="{E944637B-EDC7-409F-8CA2-0BC2A41814F3}"/>
              </a:ext>
            </a:extLst>
          </p:cNvPr>
          <p:cNvPicPr preferRelativeResize="0"/>
          <p:nvPr/>
        </p:nvPicPr>
        <p:blipFill rotWithShape="1">
          <a:blip r:embed="rId3" cstate="email">
            <a:extLst>
              <a:ext uri="{28A0092B-C50C-407E-A947-70E740481C1C}">
                <a14:useLocalDpi xmlns:a14="http://schemas.microsoft.com/office/drawing/2010/main"/>
              </a:ext>
            </a:extLst>
          </a:blip>
          <a:srcRect/>
          <a:stretch/>
        </p:blipFill>
        <p:spPr>
          <a:xfrm>
            <a:off x="5063089" y="1"/>
            <a:ext cx="7128913" cy="6853457"/>
          </a:xfrm>
          <a:custGeom>
            <a:avLst/>
            <a:gdLst/>
            <a:ahLst/>
            <a:cxnLst/>
            <a:rect l="l" t="t" r="r" b="b"/>
            <a:pathLst>
              <a:path w="7128913" h="6853457">
                <a:moveTo>
                  <a:pt x="2343548" y="0"/>
                </a:moveTo>
                <a:lnTo>
                  <a:pt x="5168877" y="0"/>
                </a:lnTo>
                <a:lnTo>
                  <a:pt x="5218299" y="19487"/>
                </a:lnTo>
                <a:cubicBezTo>
                  <a:pt x="5976640" y="340238"/>
                  <a:pt x="6607722" y="902948"/>
                  <a:pt x="7014769" y="1610837"/>
                </a:cubicBezTo>
                <a:lnTo>
                  <a:pt x="7128913" y="1827198"/>
                </a:lnTo>
                <a:lnTo>
                  <a:pt x="7128913" y="5131581"/>
                </a:lnTo>
                <a:lnTo>
                  <a:pt x="7091067" y="5210750"/>
                </a:lnTo>
                <a:cubicBezTo>
                  <a:pt x="6744936" y="5876527"/>
                  <a:pt x="6205281" y="6425584"/>
                  <a:pt x="5546646" y="6783375"/>
                </a:cubicBezTo>
                <a:lnTo>
                  <a:pt x="5409811" y="6853457"/>
                </a:lnTo>
                <a:lnTo>
                  <a:pt x="2102613" y="6853457"/>
                </a:lnTo>
                <a:lnTo>
                  <a:pt x="1965779" y="6783375"/>
                </a:lnTo>
                <a:cubicBezTo>
                  <a:pt x="794873" y="6147301"/>
                  <a:pt x="0" y="4906735"/>
                  <a:pt x="0" y="3480517"/>
                </a:cubicBezTo>
                <a:cubicBezTo>
                  <a:pt x="0" y="1924643"/>
                  <a:pt x="945964" y="589711"/>
                  <a:pt x="2294125" y="19487"/>
                </a:cubicBezTo>
                <a:close/>
              </a:path>
            </a:pathLst>
          </a:custGeom>
          <a:noFill/>
        </p:spPr>
      </p:pic>
      <p:sp>
        <p:nvSpPr>
          <p:cNvPr id="6" name="TextBox 5">
            <a:extLst>
              <a:ext uri="{FF2B5EF4-FFF2-40B4-BE49-F238E27FC236}">
                <a16:creationId xmlns:a16="http://schemas.microsoft.com/office/drawing/2014/main" id="{22CAE850-D1DA-4EF7-8667-BCCA627BE97F}"/>
              </a:ext>
            </a:extLst>
          </p:cNvPr>
          <p:cNvSpPr txBox="1"/>
          <p:nvPr/>
        </p:nvSpPr>
        <p:spPr>
          <a:xfrm>
            <a:off x="5297717" y="886265"/>
            <a:ext cx="565709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mn-cs"/>
              </a:rPr>
              <a:t>March 2010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mn-cs"/>
              </a:rPr>
              <a:t>Flood</a:t>
            </a:r>
            <a:endParaRPr kumimoji="0" lang="en-US" sz="24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p:txBody>
      </p:sp>
      <p:sp>
        <p:nvSpPr>
          <p:cNvPr id="8" name="TextBox 7">
            <a:extLst>
              <a:ext uri="{FF2B5EF4-FFF2-40B4-BE49-F238E27FC236}">
                <a16:creationId xmlns:a16="http://schemas.microsoft.com/office/drawing/2014/main" id="{4665FFB4-FC46-41CE-86BE-3362AECC680A}"/>
              </a:ext>
            </a:extLst>
          </p:cNvPr>
          <p:cNvSpPr txBox="1"/>
          <p:nvPr/>
        </p:nvSpPr>
        <p:spPr>
          <a:xfrm>
            <a:off x="-11766" y="5371570"/>
            <a:ext cx="565709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Frontline Resident Cohort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mn-cs"/>
              </a:rPr>
              <a:t>NRCS Flood Resilience Project</a:t>
            </a:r>
          </a:p>
        </p:txBody>
      </p:sp>
      <p:pic>
        <p:nvPicPr>
          <p:cNvPr id="4098" name="Picture 2">
            <a:extLst>
              <a:ext uri="{FF2B5EF4-FFF2-40B4-BE49-F238E27FC236}">
                <a16:creationId xmlns:a16="http://schemas.microsoft.com/office/drawing/2014/main" id="{9446D4D7-AC6B-5366-75F0-16BD73EBABF2}"/>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086600" y="3581400"/>
            <a:ext cx="5334000" cy="4000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727101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000" y="781804"/>
            <a:ext cx="9144000" cy="5923796"/>
          </a:xfrm>
          <a:prstGeom prst="rect">
            <a:avLst/>
          </a:prstGeom>
        </p:spPr>
      </p:pic>
      <p:sp>
        <p:nvSpPr>
          <p:cNvPr id="5" name="Title 4"/>
          <p:cNvSpPr>
            <a:spLocks noGrp="1"/>
          </p:cNvSpPr>
          <p:nvPr>
            <p:ph type="title"/>
          </p:nvPr>
        </p:nvSpPr>
        <p:spPr>
          <a:xfrm>
            <a:off x="609600" y="152400"/>
            <a:ext cx="10972800" cy="1143000"/>
          </a:xfrm>
        </p:spPr>
        <p:txBody>
          <a:bodyPr anchor="t"/>
          <a:lstStyle/>
          <a:p>
            <a:pPr algn="ctr"/>
            <a:r>
              <a:rPr lang="en-US" dirty="0"/>
              <a:t>The Woonasquatucket River Greenway</a:t>
            </a:r>
          </a:p>
        </p:txBody>
      </p:sp>
    </p:spTree>
    <p:extLst>
      <p:ext uri="{BB962C8B-B14F-4D97-AF65-F5344CB8AC3E}">
        <p14:creationId xmlns:p14="http://schemas.microsoft.com/office/powerpoint/2010/main" val="3396376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3539691" y="1281421"/>
            <a:ext cx="5207726" cy="4928489"/>
            <a:chOff x="1327223" y="871240"/>
            <a:chExt cx="6872113" cy="6503634"/>
          </a:xfrm>
        </p:grpSpPr>
        <p:grpSp>
          <p:nvGrpSpPr>
            <p:cNvPr id="20" name="Group 19"/>
            <p:cNvGrpSpPr/>
            <p:nvPr/>
          </p:nvGrpSpPr>
          <p:grpSpPr>
            <a:xfrm>
              <a:off x="1327223" y="871240"/>
              <a:ext cx="6872113" cy="6503634"/>
              <a:chOff x="1327223" y="871240"/>
              <a:chExt cx="6872113" cy="6503634"/>
            </a:xfrm>
          </p:grpSpPr>
          <p:sp>
            <p:nvSpPr>
              <p:cNvPr id="25" name="Oval 24"/>
              <p:cNvSpPr/>
              <p:nvPr/>
            </p:nvSpPr>
            <p:spPr>
              <a:xfrm>
                <a:off x="1327223" y="3505200"/>
                <a:ext cx="3930577" cy="3869674"/>
              </a:xfrm>
              <a:prstGeom prst="ellipse">
                <a:avLst/>
              </a:prstGeom>
              <a:solidFill>
                <a:srgbClr val="80B88A"/>
              </a:solidFill>
              <a:ln w="349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a:ea typeface="+mn-ea"/>
                  <a:cs typeface="+mn-cs"/>
                </a:endParaRPr>
              </a:p>
            </p:txBody>
          </p:sp>
          <p:sp>
            <p:nvSpPr>
              <p:cNvPr id="26" name="Oval 25"/>
              <p:cNvSpPr/>
              <p:nvPr/>
            </p:nvSpPr>
            <p:spPr>
              <a:xfrm>
                <a:off x="4190999" y="3505200"/>
                <a:ext cx="4008337" cy="3869674"/>
              </a:xfrm>
              <a:prstGeom prst="ellipse">
                <a:avLst/>
              </a:prstGeom>
              <a:solidFill>
                <a:srgbClr val="01244B">
                  <a:alpha val="49804"/>
                </a:srgbClr>
              </a:solidFill>
              <a:ln w="349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a:ea typeface="+mn-ea"/>
                  <a:cs typeface="+mn-cs"/>
                </a:endParaRPr>
              </a:p>
            </p:txBody>
          </p:sp>
          <p:sp>
            <p:nvSpPr>
              <p:cNvPr id="21" name="Oval 20"/>
              <p:cNvSpPr/>
              <p:nvPr/>
            </p:nvSpPr>
            <p:spPr>
              <a:xfrm>
                <a:off x="2706721" y="871240"/>
                <a:ext cx="3982769" cy="3928776"/>
              </a:xfrm>
              <a:prstGeom prst="ellipse">
                <a:avLst/>
              </a:prstGeom>
              <a:solidFill>
                <a:srgbClr val="006F62">
                  <a:alpha val="50000"/>
                </a:srgbClr>
              </a:solidFill>
              <a:ln w="349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a:ea typeface="+mn-ea"/>
                  <a:cs typeface="+mn-cs"/>
                </a:endParaRPr>
              </a:p>
            </p:txBody>
          </p:sp>
          <p:sp>
            <p:nvSpPr>
              <p:cNvPr id="22" name="TextBox 21"/>
              <p:cNvSpPr txBox="1"/>
              <p:nvPr/>
            </p:nvSpPr>
            <p:spPr>
              <a:xfrm flipH="1">
                <a:off x="1733983" y="4617247"/>
                <a:ext cx="2078185" cy="146211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prstClr val="white"/>
                    </a:solidFill>
                    <a:effectLst/>
                    <a:uLnTx/>
                    <a:uFillTx/>
                    <a:latin typeface="Tw Cen MT"/>
                    <a:ea typeface="+mn-ea"/>
                    <a:cs typeface="+mn-cs"/>
                  </a:rPr>
                  <a:t>Property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prstClr val="white"/>
                    </a:solidFill>
                    <a:effectLst/>
                    <a:uLnTx/>
                    <a:uFillTx/>
                    <a:latin typeface="Tw Cen MT"/>
                    <a:ea typeface="+mn-ea"/>
                    <a:cs typeface="+mn-cs"/>
                  </a:rPr>
                  <a:t>Owner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1" i="1" u="none" strike="noStrike" kern="1200" cap="none" spc="0" normalizeH="0" baseline="0" noProof="0" dirty="0">
                  <a:ln>
                    <a:noFill/>
                  </a:ln>
                  <a:solidFill>
                    <a:prstClr val="white"/>
                  </a:solidFill>
                  <a:effectLst/>
                  <a:uLnTx/>
                  <a:uFillTx/>
                  <a:latin typeface="Tw Cen M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white"/>
                    </a:solidFill>
                    <a:effectLst/>
                    <a:uLnTx/>
                    <a:uFillTx/>
                    <a:latin typeface="Tw Cen MT"/>
                    <a:ea typeface="+mn-ea"/>
                    <a:cs typeface="+mn-cs"/>
                  </a:rPr>
                  <a:t>Project Agreement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white"/>
                    </a:solidFill>
                    <a:effectLst/>
                    <a:uLnTx/>
                    <a:uFillTx/>
                    <a:latin typeface="Tw Cen MT"/>
                    <a:ea typeface="+mn-ea"/>
                    <a:cs typeface="+mn-cs"/>
                  </a:rPr>
                  <a:t>Easement for C&amp;M</a:t>
                </a:r>
              </a:p>
            </p:txBody>
          </p:sp>
          <p:sp>
            <p:nvSpPr>
              <p:cNvPr id="24" name="TextBox 23"/>
              <p:cNvSpPr txBox="1"/>
              <p:nvPr/>
            </p:nvSpPr>
            <p:spPr>
              <a:xfrm flipH="1">
                <a:off x="4320913" y="4215633"/>
                <a:ext cx="767892" cy="44675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Tw Cen MT"/>
                    <a:ea typeface="+mn-ea"/>
                    <a:cs typeface="+mn-cs"/>
                  </a:rPr>
                  <a:t>GI</a:t>
                </a:r>
              </a:p>
            </p:txBody>
          </p:sp>
          <p:sp>
            <p:nvSpPr>
              <p:cNvPr id="27" name="TextBox 26"/>
              <p:cNvSpPr txBox="1"/>
              <p:nvPr/>
            </p:nvSpPr>
            <p:spPr>
              <a:xfrm>
                <a:off x="3183326" y="3702187"/>
                <a:ext cx="1388675" cy="60921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white"/>
                    </a:solidFill>
                    <a:effectLst/>
                    <a:uLnTx/>
                    <a:uFillTx/>
                    <a:latin typeface="Tw Cen MT"/>
                    <a:ea typeface="+mn-ea"/>
                    <a:cs typeface="+mn-cs"/>
                  </a:rPr>
                  <a:t>Project Agreement</a:t>
                </a:r>
              </a:p>
            </p:txBody>
          </p:sp>
          <p:sp>
            <p:nvSpPr>
              <p:cNvPr id="28" name="TextBox 27"/>
              <p:cNvSpPr txBox="1"/>
              <p:nvPr/>
            </p:nvSpPr>
            <p:spPr>
              <a:xfrm>
                <a:off x="4872344" y="3873211"/>
                <a:ext cx="1295399" cy="36552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white"/>
                    </a:solidFill>
                    <a:effectLst/>
                    <a:uLnTx/>
                    <a:uFillTx/>
                    <a:latin typeface="Tw Cen MT"/>
                    <a:ea typeface="+mn-ea"/>
                    <a:cs typeface="+mn-cs"/>
                  </a:rPr>
                  <a:t>C&amp;M Charter</a:t>
                </a:r>
              </a:p>
            </p:txBody>
          </p:sp>
          <p:sp>
            <p:nvSpPr>
              <p:cNvPr id="23" name="TextBox 22"/>
              <p:cNvSpPr txBox="1"/>
              <p:nvPr/>
            </p:nvSpPr>
            <p:spPr>
              <a:xfrm flipH="1">
                <a:off x="5505432" y="4627834"/>
                <a:ext cx="2280524" cy="11371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prstClr val="white"/>
                    </a:solidFill>
                    <a:effectLst/>
                    <a:uLnTx/>
                    <a:uFillTx/>
                    <a:latin typeface="Tw Cen MT"/>
                    <a:ea typeface="+mn-ea"/>
                    <a:cs typeface="+mn-cs"/>
                  </a:rPr>
                  <a:t>RIDOT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1" i="1" u="none" strike="noStrike" kern="1200" cap="none" spc="0" normalizeH="0" baseline="0" noProof="0" dirty="0">
                  <a:ln>
                    <a:noFill/>
                  </a:ln>
                  <a:solidFill>
                    <a:prstClr val="white"/>
                  </a:solidFill>
                  <a:effectLst/>
                  <a:uLnTx/>
                  <a:uFillTx/>
                  <a:latin typeface="Tw Cen M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white"/>
                    </a:solidFill>
                    <a:effectLst/>
                    <a:uLnTx/>
                    <a:uFillTx/>
                    <a:latin typeface="Tw Cen MT"/>
                    <a:ea typeface="+mn-ea"/>
                    <a:cs typeface="+mn-cs"/>
                  </a:rPr>
                  <a:t>Feasibility &amp; Design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white"/>
                    </a:solidFill>
                    <a:effectLst/>
                    <a:uLnTx/>
                    <a:uFillTx/>
                    <a:latin typeface="Tw Cen MT"/>
                    <a:ea typeface="+mn-ea"/>
                    <a:cs typeface="+mn-cs"/>
                  </a:rPr>
                  <a:t>Funds for C&amp;M</a:t>
                </a:r>
              </a:p>
            </p:txBody>
          </p:sp>
          <p:sp>
            <p:nvSpPr>
              <p:cNvPr id="29" name="TextBox 28"/>
              <p:cNvSpPr txBox="1"/>
              <p:nvPr/>
            </p:nvSpPr>
            <p:spPr>
              <a:xfrm>
                <a:off x="4059800" y="4946394"/>
                <a:ext cx="1295399" cy="60921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white"/>
                    </a:solidFill>
                    <a:effectLst/>
                    <a:uLnTx/>
                    <a:uFillTx/>
                    <a:latin typeface="Tw Cen MT"/>
                    <a:ea typeface="+mn-ea"/>
                    <a:cs typeface="+mn-cs"/>
                  </a:rPr>
                  <a:t>C&amp;M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white"/>
                    </a:solidFill>
                    <a:effectLst/>
                    <a:uLnTx/>
                    <a:uFillTx/>
                    <a:latin typeface="Tw Cen MT"/>
                    <a:ea typeface="+mn-ea"/>
                    <a:cs typeface="+mn-cs"/>
                  </a:rPr>
                  <a:t>Easement</a:t>
                </a:r>
              </a:p>
            </p:txBody>
          </p:sp>
        </p:grpSp>
        <p:sp>
          <p:nvSpPr>
            <p:cNvPr id="19" name="TextBox 18"/>
            <p:cNvSpPr txBox="1"/>
            <p:nvPr/>
          </p:nvSpPr>
          <p:spPr>
            <a:xfrm flipH="1">
              <a:off x="2859101" y="1615907"/>
              <a:ext cx="2705099" cy="15839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prstClr val="white"/>
                  </a:solidFill>
                  <a:effectLst/>
                  <a:uLnTx/>
                  <a:uFillTx/>
                  <a:latin typeface="Tw Cen MT"/>
                  <a:ea typeface="+mn-ea"/>
                  <a:cs typeface="+mn-cs"/>
                </a:rPr>
                <a:t>WRWC</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1" i="1" u="none" strike="noStrike" kern="1200" cap="none" spc="0" normalizeH="0" baseline="0" noProof="0" dirty="0">
                <a:ln>
                  <a:noFill/>
                </a:ln>
                <a:solidFill>
                  <a:prstClr val="white"/>
                </a:solidFill>
                <a:effectLst/>
                <a:uLnTx/>
                <a:uFillTx/>
                <a:latin typeface="Tw Cen M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white"/>
                  </a:solidFill>
                  <a:effectLst/>
                  <a:uLnTx/>
                  <a:uFillTx/>
                  <a:latin typeface="Tw Cen MT"/>
                  <a:ea typeface="+mn-ea"/>
                  <a:cs typeface="+mn-cs"/>
                </a:rPr>
                <a:t>Build Partnerships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white"/>
                  </a:solidFill>
                  <a:effectLst/>
                  <a:uLnTx/>
                  <a:uFillTx/>
                  <a:latin typeface="Tw Cen MT"/>
                  <a:ea typeface="+mn-ea"/>
                  <a:cs typeface="+mn-cs"/>
                </a:rPr>
                <a:t>Leverage Funds – LIKE SNEP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white"/>
                  </a:solidFill>
                  <a:effectLst/>
                  <a:uLnTx/>
                  <a:uFillTx/>
                  <a:latin typeface="Tw Cen MT"/>
                  <a:ea typeface="+mn-ea"/>
                  <a:cs typeface="+mn-cs"/>
                </a:rPr>
                <a:t>Secure Loans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white"/>
                  </a:solidFill>
                  <a:effectLst/>
                  <a:uLnTx/>
                  <a:uFillTx/>
                  <a:latin typeface="Tw Cen MT"/>
                  <a:ea typeface="+mn-ea"/>
                  <a:cs typeface="+mn-cs"/>
                </a:rPr>
                <a:t>Landscape C&amp;M</a:t>
              </a:r>
            </a:p>
          </p:txBody>
        </p:sp>
      </p:grpSp>
      <p:sp>
        <p:nvSpPr>
          <p:cNvPr id="31" name="TextBox 30"/>
          <p:cNvSpPr txBox="1"/>
          <p:nvPr/>
        </p:nvSpPr>
        <p:spPr>
          <a:xfrm>
            <a:off x="0" y="345862"/>
            <a:ext cx="12192000" cy="913070"/>
          </a:xfrm>
          <a:prstGeom prst="rect">
            <a:avLst/>
          </a:prstGeom>
          <a:noFill/>
        </p:spPr>
        <p:txBody>
          <a:bodyPr wrap="square" rtlCol="0">
            <a:spAutoFit/>
          </a:bodyPr>
          <a:lstStyle/>
          <a:p>
            <a:pPr marL="0" marR="0" lvl="0" indent="0" algn="ctr" defTabSz="914400" rtl="0" eaLnBrk="1" fontAlgn="auto" latinLnBrk="0" hangingPunct="1">
              <a:lnSpc>
                <a:spcPts val="2600"/>
              </a:lnSpc>
              <a:spcBef>
                <a:spcPct val="0"/>
              </a:spcBef>
              <a:spcAft>
                <a:spcPts val="1200"/>
              </a:spcAft>
              <a:buClrTx/>
              <a:buSzTx/>
              <a:buFontTx/>
              <a:buNone/>
              <a:tabLst>
                <a:tab pos="3830638" algn="l"/>
              </a:tabLst>
              <a:defRPr/>
            </a:pPr>
            <a:r>
              <a:rPr kumimoji="0" lang="en-US" sz="2800" b="1" i="0" u="none" strike="noStrike" kern="1200" cap="none" spc="50" normalizeH="0" baseline="0" noProof="0" dirty="0">
                <a:ln w="13335" cmpd="sng">
                  <a:solidFill>
                    <a:srgbClr val="003057"/>
                  </a:solidFill>
                  <a:prstDash val="solid"/>
                </a:ln>
                <a:solidFill>
                  <a:srgbClr val="003057">
                    <a:alpha val="75000"/>
                  </a:srgbClr>
                </a:solidFill>
                <a:effectLst/>
                <a:uLnTx/>
                <a:uFillTx/>
                <a:latin typeface="Verdana" panose="020B0604030504040204" pitchFamily="34" charset="0"/>
                <a:ea typeface="Verdana" panose="020B0604030504040204" pitchFamily="34" charset="0"/>
                <a:cs typeface="Verdana" panose="020B0604030504040204" pitchFamily="34" charset="0"/>
              </a:rPr>
              <a:t>Using A Successful Public/Private Partnership</a:t>
            </a:r>
          </a:p>
          <a:p>
            <a:pPr marL="0" marR="0" lvl="0" indent="0" algn="ctr" defTabSz="914400" rtl="0" eaLnBrk="1" fontAlgn="auto" latinLnBrk="0" hangingPunct="1">
              <a:lnSpc>
                <a:spcPts val="2600"/>
              </a:lnSpc>
              <a:spcBef>
                <a:spcPct val="0"/>
              </a:spcBef>
              <a:spcAft>
                <a:spcPts val="1200"/>
              </a:spcAft>
              <a:buClrTx/>
              <a:buSzTx/>
              <a:buFontTx/>
              <a:buNone/>
              <a:tabLst>
                <a:tab pos="3830638" algn="l"/>
              </a:tabLst>
              <a:defRPr/>
            </a:pPr>
            <a:r>
              <a:rPr kumimoji="0" lang="en-US" sz="2800" b="1" i="0" u="none" strike="noStrike" kern="1200" cap="none" spc="50" normalizeH="0" baseline="0" noProof="0" dirty="0">
                <a:ln w="13335" cmpd="sng">
                  <a:solidFill>
                    <a:srgbClr val="003057"/>
                  </a:solidFill>
                  <a:prstDash val="solid"/>
                </a:ln>
                <a:solidFill>
                  <a:srgbClr val="003057">
                    <a:alpha val="75000"/>
                  </a:srgbClr>
                </a:solidFill>
                <a:effectLst/>
                <a:uLnTx/>
                <a:uFillTx/>
                <a:latin typeface="Verdana" panose="020B0604030504040204" pitchFamily="34" charset="0"/>
                <a:ea typeface="Verdana" panose="020B0604030504040204" pitchFamily="34" charset="0"/>
                <a:cs typeface="Verdana" panose="020B0604030504040204" pitchFamily="34" charset="0"/>
              </a:rPr>
              <a:t>To Green the Greenway</a:t>
            </a:r>
          </a:p>
        </p:txBody>
      </p:sp>
      <p:pic>
        <p:nvPicPr>
          <p:cNvPr id="30" name="Picture 10" descr="Image result for woonasquatucket river watershed council">
            <a:hlinkClick r:id="rId3"/>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6592115" y="2066671"/>
            <a:ext cx="537775" cy="716154"/>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1"/>
          <p:cNvPicPr/>
          <p:nvPr/>
        </p:nvPicPr>
        <p:blipFill>
          <a:blip r:embed="rId5" cstate="email">
            <a:extLst>
              <a:ext uri="{28A0092B-C50C-407E-A947-70E740481C1C}">
                <a14:useLocalDpi xmlns:a14="http://schemas.microsoft.com/office/drawing/2010/main"/>
              </a:ext>
            </a:extLst>
          </a:blip>
          <a:stretch>
            <a:fillRect/>
          </a:stretch>
        </p:blipFill>
        <p:spPr>
          <a:xfrm>
            <a:off x="6706494" y="5189813"/>
            <a:ext cx="1224280" cy="586740"/>
          </a:xfrm>
          <a:prstGeom prst="rect">
            <a:avLst/>
          </a:prstGeom>
        </p:spPr>
      </p:pic>
    </p:spTree>
    <p:extLst>
      <p:ext uri="{BB962C8B-B14F-4D97-AF65-F5344CB8AC3E}">
        <p14:creationId xmlns:p14="http://schemas.microsoft.com/office/powerpoint/2010/main" val="3573425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7" name="Picture 4"/>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1784462" y="1134896"/>
            <a:ext cx="5794898" cy="5438624"/>
          </a:xfrm>
          <a:prstGeom prst="rect">
            <a:avLst/>
          </a:prstGeom>
          <a:noFill/>
          <a:ln>
            <a:noFill/>
          </a:ln>
          <a:effectLst>
            <a:outerShdw blurRad="50800" dist="1016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7" name="Straight Connector 6"/>
          <p:cNvCxnSpPr/>
          <p:nvPr/>
        </p:nvCxnSpPr>
        <p:spPr bwMode="auto">
          <a:xfrm flipV="1">
            <a:off x="3613075" y="3318661"/>
            <a:ext cx="273304" cy="2265958"/>
          </a:xfrm>
          <a:prstGeom prst="line">
            <a:avLst/>
          </a:prstGeom>
          <a:solidFill>
            <a:srgbClr val="47008E">
              <a:alpha val="39999"/>
            </a:srgbClr>
          </a:solidFill>
          <a:ln w="50800" cap="flat" cmpd="sng" algn="ctr">
            <a:solidFill>
              <a:schemeClr val="accent2">
                <a:lumMod val="50000"/>
              </a:schemeClr>
            </a:solidFill>
            <a:prstDash val="dash"/>
            <a:round/>
            <a:headEnd type="none" w="med" len="med"/>
            <a:tailEnd type="none" w="med" len="med"/>
          </a:ln>
          <a:effectLst>
            <a:glow rad="50800">
              <a:schemeClr val="tx1">
                <a:lumMod val="20000"/>
                <a:lumOff val="80000"/>
                <a:alpha val="40000"/>
              </a:schemeClr>
            </a:glow>
          </a:effectLst>
        </p:spPr>
      </p:cxnSp>
      <p:cxnSp>
        <p:nvCxnSpPr>
          <p:cNvPr id="10" name="Straight Connector 9"/>
          <p:cNvCxnSpPr/>
          <p:nvPr/>
        </p:nvCxnSpPr>
        <p:spPr bwMode="auto">
          <a:xfrm>
            <a:off x="6714923" y="1921175"/>
            <a:ext cx="27432" cy="1737847"/>
          </a:xfrm>
          <a:prstGeom prst="line">
            <a:avLst/>
          </a:prstGeom>
          <a:solidFill>
            <a:srgbClr val="47008E">
              <a:alpha val="39999"/>
            </a:srgbClr>
          </a:solidFill>
          <a:ln w="50800" cap="flat" cmpd="sng" algn="ctr">
            <a:solidFill>
              <a:schemeClr val="accent2">
                <a:lumMod val="50000"/>
              </a:schemeClr>
            </a:solidFill>
            <a:prstDash val="dash"/>
            <a:round/>
            <a:headEnd type="none" w="med" len="med"/>
            <a:tailEnd type="none" w="med" len="med"/>
          </a:ln>
          <a:effectLst>
            <a:glow rad="50800">
              <a:schemeClr val="tx1">
                <a:lumMod val="20000"/>
                <a:lumOff val="80000"/>
                <a:alpha val="40000"/>
              </a:schemeClr>
            </a:glow>
          </a:effectLst>
        </p:spPr>
      </p:cxnSp>
      <p:cxnSp>
        <p:nvCxnSpPr>
          <p:cNvPr id="13" name="Straight Connector 12"/>
          <p:cNvCxnSpPr/>
          <p:nvPr/>
        </p:nvCxnSpPr>
        <p:spPr bwMode="auto">
          <a:xfrm flipH="1">
            <a:off x="3779191" y="1921174"/>
            <a:ext cx="2935732" cy="920936"/>
          </a:xfrm>
          <a:prstGeom prst="line">
            <a:avLst/>
          </a:prstGeom>
          <a:solidFill>
            <a:srgbClr val="47008E">
              <a:alpha val="39999"/>
            </a:srgbClr>
          </a:solidFill>
          <a:ln w="50800" cap="flat" cmpd="sng" algn="ctr">
            <a:solidFill>
              <a:schemeClr val="accent2">
                <a:lumMod val="50000"/>
              </a:schemeClr>
            </a:solidFill>
            <a:prstDash val="dash"/>
            <a:round/>
            <a:headEnd type="none" w="med" len="med"/>
            <a:tailEnd type="none" w="med" len="med"/>
          </a:ln>
          <a:effectLst>
            <a:glow rad="50800">
              <a:schemeClr val="tx1">
                <a:lumMod val="20000"/>
                <a:lumOff val="80000"/>
                <a:alpha val="40000"/>
              </a:schemeClr>
            </a:glow>
          </a:effectLst>
        </p:spPr>
      </p:cxnSp>
      <p:cxnSp>
        <p:nvCxnSpPr>
          <p:cNvPr id="16" name="Straight Connector 15"/>
          <p:cNvCxnSpPr/>
          <p:nvPr/>
        </p:nvCxnSpPr>
        <p:spPr bwMode="auto">
          <a:xfrm>
            <a:off x="3613075" y="5584619"/>
            <a:ext cx="2859772" cy="350336"/>
          </a:xfrm>
          <a:prstGeom prst="line">
            <a:avLst/>
          </a:prstGeom>
          <a:solidFill>
            <a:srgbClr val="47008E">
              <a:alpha val="39999"/>
            </a:srgbClr>
          </a:solidFill>
          <a:ln w="50800" cap="flat" cmpd="sng" algn="ctr">
            <a:solidFill>
              <a:schemeClr val="accent2">
                <a:lumMod val="50000"/>
              </a:schemeClr>
            </a:solidFill>
            <a:prstDash val="dash"/>
            <a:round/>
            <a:headEnd type="none" w="med" len="med"/>
            <a:tailEnd type="none" w="med" len="med"/>
          </a:ln>
          <a:effectLst>
            <a:glow rad="50800">
              <a:schemeClr val="tx1">
                <a:lumMod val="20000"/>
                <a:lumOff val="80000"/>
                <a:alpha val="40000"/>
              </a:schemeClr>
            </a:glow>
          </a:effectLst>
        </p:spPr>
      </p:cxnSp>
      <p:cxnSp>
        <p:nvCxnSpPr>
          <p:cNvPr id="19" name="Straight Connector 18"/>
          <p:cNvCxnSpPr/>
          <p:nvPr/>
        </p:nvCxnSpPr>
        <p:spPr bwMode="auto">
          <a:xfrm flipH="1">
            <a:off x="6501563" y="3659021"/>
            <a:ext cx="240792" cy="2284062"/>
          </a:xfrm>
          <a:prstGeom prst="line">
            <a:avLst/>
          </a:prstGeom>
          <a:solidFill>
            <a:srgbClr val="47008E">
              <a:alpha val="39999"/>
            </a:srgbClr>
          </a:solidFill>
          <a:ln w="50800" cap="flat" cmpd="sng" algn="ctr">
            <a:solidFill>
              <a:schemeClr val="accent2">
                <a:lumMod val="50000"/>
              </a:schemeClr>
            </a:solidFill>
            <a:prstDash val="dash"/>
            <a:round/>
            <a:headEnd type="none" w="med" len="med"/>
            <a:tailEnd type="none" w="med" len="med"/>
          </a:ln>
          <a:effectLst>
            <a:glow rad="50800">
              <a:schemeClr val="tx1">
                <a:lumMod val="20000"/>
                <a:lumOff val="80000"/>
                <a:alpha val="40000"/>
              </a:schemeClr>
            </a:glow>
          </a:effectLst>
        </p:spPr>
      </p:cxnSp>
      <p:sp>
        <p:nvSpPr>
          <p:cNvPr id="25" name="TextBox 24"/>
          <p:cNvSpPr txBox="1"/>
          <p:nvPr/>
        </p:nvSpPr>
        <p:spPr>
          <a:xfrm rot="20511807">
            <a:off x="1812292" y="1634907"/>
            <a:ext cx="3655982" cy="369332"/>
          </a:xfrm>
          <a:prstGeom prst="rect">
            <a:avLst/>
          </a:prstGeom>
          <a:noFill/>
        </p:spPr>
        <p:txBody>
          <a:bodyPr wrap="square" rtlCol="0">
            <a:spAutoFit/>
            <a:scene3d>
              <a:camera prst="orthographicFront"/>
              <a:lightRig rig="soft" dir="t">
                <a:rot lat="0" lon="0" rev="10800000"/>
              </a:lightRig>
            </a:scene3d>
            <a:sp3d>
              <a:bevelT w="27940" h="12700"/>
              <a:contourClr>
                <a:srgbClr val="DDDDDD"/>
              </a:contourClr>
            </a:sp3d>
          </a:bodyPr>
          <a:lstStyle>
            <a:defPPr>
              <a:defRPr lang="en-US"/>
            </a:defPPr>
            <a:lvl1pPr>
              <a:defRPr spc="150">
                <a:ln w="11430"/>
                <a:solidFill>
                  <a:srgbClr val="F8F8F8"/>
                </a:solidFill>
                <a:effectLst>
                  <a:glow rad="228600">
                    <a:schemeClr val="accent4">
                      <a:satMod val="175000"/>
                      <a:alpha val="40000"/>
                    </a:schemeClr>
                  </a:glow>
                  <a:outerShdw blurRad="25400" algn="tl" rotWithShape="0">
                    <a:srgbClr val="000000">
                      <a:alpha val="43000"/>
                    </a:srgbClr>
                  </a:outerShdw>
                </a:effectLs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150" normalizeH="0" baseline="0" noProof="0" dirty="0">
                <a:ln w="11430"/>
                <a:solidFill>
                  <a:srgbClr val="F8F8F8"/>
                </a:solidFill>
                <a:effectLst>
                  <a:glow rad="228600">
                    <a:srgbClr val="90AC97">
                      <a:satMod val="175000"/>
                      <a:alpha val="40000"/>
                    </a:srgbClr>
                  </a:glow>
                  <a:outerShdw blurRad="25400" algn="tl" rotWithShape="0">
                    <a:srgbClr val="000000">
                      <a:alpha val="43000"/>
                    </a:srgbClr>
                  </a:outerShdw>
                </a:effectLst>
                <a:uLnTx/>
                <a:uFillTx/>
                <a:latin typeface="Tw Cen MT"/>
                <a:ea typeface="+mn-ea"/>
                <a:cs typeface="+mn-cs"/>
              </a:rPr>
              <a:t>WOONASQUATUCKET</a:t>
            </a:r>
            <a:r>
              <a:rPr kumimoji="0" lang="en-US" sz="1800" b="0" i="0" u="none" strike="noStrike" kern="1200" cap="none" spc="150" normalizeH="0" baseline="0" noProof="0" dirty="0">
                <a:ln w="11430"/>
                <a:solidFill>
                  <a:srgbClr val="F8F8F8"/>
                </a:solidFill>
                <a:effectLst>
                  <a:glow rad="228600">
                    <a:srgbClr val="90AC97">
                      <a:satMod val="175000"/>
                      <a:alpha val="40000"/>
                    </a:srgbClr>
                  </a:glow>
                  <a:outerShdw blurRad="25400" algn="tl" rotWithShape="0">
                    <a:srgbClr val="000000">
                      <a:alpha val="43000"/>
                    </a:srgbClr>
                  </a:outerShdw>
                </a:effectLst>
                <a:uLnTx/>
                <a:uFillTx/>
                <a:latin typeface="Tw Cen MT"/>
                <a:ea typeface="+mn-ea"/>
                <a:cs typeface="+mn-cs"/>
              </a:rPr>
              <a:t> </a:t>
            </a:r>
            <a:r>
              <a:rPr kumimoji="0" lang="en-US" sz="1600" b="0" i="0" u="none" strike="noStrike" kern="1200" cap="none" spc="150" normalizeH="0" baseline="0" noProof="0" dirty="0">
                <a:ln w="11430"/>
                <a:solidFill>
                  <a:srgbClr val="F8F8F8"/>
                </a:solidFill>
                <a:effectLst>
                  <a:glow rad="228600">
                    <a:srgbClr val="90AC97">
                      <a:satMod val="175000"/>
                      <a:alpha val="40000"/>
                    </a:srgbClr>
                  </a:glow>
                  <a:outerShdw blurRad="25400" algn="tl" rotWithShape="0">
                    <a:srgbClr val="000000">
                      <a:alpha val="43000"/>
                    </a:srgbClr>
                  </a:outerShdw>
                </a:effectLst>
                <a:uLnTx/>
                <a:uFillTx/>
                <a:latin typeface="Tw Cen MT"/>
                <a:ea typeface="+mn-ea"/>
                <a:cs typeface="+mn-cs"/>
              </a:rPr>
              <a:t>RIVER</a:t>
            </a:r>
          </a:p>
        </p:txBody>
      </p:sp>
      <p:cxnSp>
        <p:nvCxnSpPr>
          <p:cNvPr id="27" name="Straight Connector 26"/>
          <p:cNvCxnSpPr/>
          <p:nvPr/>
        </p:nvCxnSpPr>
        <p:spPr bwMode="auto">
          <a:xfrm flipH="1" flipV="1">
            <a:off x="3779191" y="2842111"/>
            <a:ext cx="107188" cy="476551"/>
          </a:xfrm>
          <a:prstGeom prst="line">
            <a:avLst/>
          </a:prstGeom>
          <a:solidFill>
            <a:srgbClr val="47008E">
              <a:alpha val="39999"/>
            </a:srgbClr>
          </a:solidFill>
          <a:ln w="50800" cap="flat" cmpd="sng" algn="ctr">
            <a:solidFill>
              <a:schemeClr val="accent2">
                <a:lumMod val="50000"/>
              </a:schemeClr>
            </a:solidFill>
            <a:prstDash val="dash"/>
            <a:round/>
            <a:headEnd type="none" w="med" len="med"/>
            <a:tailEnd type="none" w="med" len="med"/>
          </a:ln>
          <a:effectLst>
            <a:glow rad="50800">
              <a:schemeClr val="tx1">
                <a:lumMod val="20000"/>
                <a:lumOff val="80000"/>
                <a:alpha val="40000"/>
              </a:schemeClr>
            </a:glow>
          </a:effectLst>
        </p:spPr>
      </p:cxnSp>
      <p:sp>
        <p:nvSpPr>
          <p:cNvPr id="34" name="TextBox 33"/>
          <p:cNvSpPr txBox="1"/>
          <p:nvPr/>
        </p:nvSpPr>
        <p:spPr>
          <a:xfrm rot="438647">
            <a:off x="2120767" y="5847399"/>
            <a:ext cx="2865120" cy="369332"/>
          </a:xfrm>
          <a:prstGeom prst="rect">
            <a:avLst/>
          </a:prstGeom>
          <a:noFill/>
        </p:spPr>
        <p:txBody>
          <a:bodyPr wrap="square" rtlCol="0">
            <a:spAutoFit/>
            <a:scene3d>
              <a:camera prst="orthographicFront"/>
              <a:lightRig rig="soft" dir="t">
                <a:rot lat="0" lon="0" rev="10800000"/>
              </a:lightRig>
            </a:scene3d>
            <a:sp3d>
              <a:bevelT w="27940" h="12700"/>
              <a:contourClr>
                <a:srgbClr val="DDDDDD"/>
              </a:contourClr>
            </a:sp3d>
          </a:bodyPr>
          <a:lstStyle>
            <a:defPPr>
              <a:defRPr lang="en-US"/>
            </a:defPPr>
            <a:lvl1pPr>
              <a:defRPr spc="50">
                <a:ln w="13500">
                  <a:solidFill>
                    <a:schemeClr val="accent1">
                      <a:shade val="2500"/>
                      <a:alpha val="6500"/>
                    </a:schemeClr>
                  </a:solidFill>
                  <a:prstDash val="solid"/>
                </a:ln>
                <a:solidFill>
                  <a:schemeClr val="accent1">
                    <a:tint val="3000"/>
                    <a:alpha val="95000"/>
                  </a:schemeClr>
                </a:solidFill>
                <a:effectLst>
                  <a:innerShdw blurRad="50900" dist="38500" dir="13500000">
                    <a:srgbClr val="000000">
                      <a:alpha val="60000"/>
                    </a:srgbClr>
                  </a:innerShdw>
                </a:effectLs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150" normalizeH="0" baseline="0" noProof="0" dirty="0">
                <a:ln w="11430"/>
                <a:solidFill>
                  <a:srgbClr val="F8F8F8"/>
                </a:solidFill>
                <a:effectLst>
                  <a:glow rad="228600">
                    <a:srgbClr val="90AC97">
                      <a:satMod val="175000"/>
                      <a:alpha val="40000"/>
                    </a:srgbClr>
                  </a:glow>
                  <a:outerShdw blurRad="25400" algn="tl" rotWithShape="0">
                    <a:srgbClr val="000000">
                      <a:alpha val="43000"/>
                    </a:srgbClr>
                  </a:outerShdw>
                </a:effectLst>
                <a:uLnTx/>
                <a:uFillTx/>
                <a:latin typeface="Tw Cen MT"/>
                <a:ea typeface="+mn-ea"/>
                <a:cs typeface="+mn-cs"/>
              </a:rPr>
              <a:t>WESTMINSTER</a:t>
            </a:r>
            <a:r>
              <a:rPr kumimoji="0" lang="en-US" sz="1800" b="0" i="0" u="none" strike="noStrike" kern="1200" cap="none" spc="150" normalizeH="0" baseline="0" noProof="0" dirty="0">
                <a:ln w="11430"/>
                <a:solidFill>
                  <a:srgbClr val="F8F8F8"/>
                </a:solidFill>
                <a:effectLst>
                  <a:glow rad="228600">
                    <a:srgbClr val="90AC97">
                      <a:satMod val="175000"/>
                      <a:alpha val="40000"/>
                    </a:srgbClr>
                  </a:glow>
                  <a:outerShdw blurRad="25400" algn="tl" rotWithShape="0">
                    <a:srgbClr val="000000">
                      <a:alpha val="43000"/>
                    </a:srgbClr>
                  </a:outerShdw>
                </a:effectLst>
                <a:uLnTx/>
                <a:uFillTx/>
                <a:latin typeface="Tw Cen MT"/>
                <a:ea typeface="+mn-ea"/>
                <a:cs typeface="+mn-cs"/>
              </a:rPr>
              <a:t> </a:t>
            </a:r>
            <a:r>
              <a:rPr kumimoji="0" lang="en-US" sz="1600" b="0" i="0" u="none" strike="noStrike" kern="1200" cap="none" spc="150" normalizeH="0" baseline="0" noProof="0" dirty="0">
                <a:ln w="11430"/>
                <a:solidFill>
                  <a:srgbClr val="F8F8F8"/>
                </a:solidFill>
                <a:effectLst>
                  <a:glow rad="228600">
                    <a:srgbClr val="90AC97">
                      <a:satMod val="175000"/>
                      <a:alpha val="40000"/>
                    </a:srgbClr>
                  </a:glow>
                  <a:outerShdw blurRad="25400" algn="tl" rotWithShape="0">
                    <a:srgbClr val="000000">
                      <a:alpha val="43000"/>
                    </a:srgbClr>
                  </a:outerShdw>
                </a:effectLst>
                <a:uLnTx/>
                <a:uFillTx/>
                <a:latin typeface="Tw Cen MT"/>
                <a:ea typeface="+mn-ea"/>
                <a:cs typeface="+mn-cs"/>
              </a:rPr>
              <a:t>STREET</a:t>
            </a:r>
          </a:p>
        </p:txBody>
      </p:sp>
      <p:sp>
        <p:nvSpPr>
          <p:cNvPr id="35" name="TextBox 34"/>
          <p:cNvSpPr txBox="1"/>
          <p:nvPr/>
        </p:nvSpPr>
        <p:spPr>
          <a:xfrm rot="20570232">
            <a:off x="2377911" y="2120707"/>
            <a:ext cx="4016722" cy="338554"/>
          </a:xfrm>
          <a:prstGeom prst="rect">
            <a:avLst/>
          </a:prstGeom>
          <a:noFill/>
        </p:spPr>
        <p:txBody>
          <a:bodyPr wrap="square" rtlCol="0">
            <a:spAutoFit/>
            <a:scene3d>
              <a:camera prst="orthographicFront"/>
              <a:lightRig rig="soft" dir="t">
                <a:rot lat="0" lon="0" rev="10800000"/>
              </a:lightRig>
            </a:scene3d>
            <a:sp3d>
              <a:bevelT w="27940" h="12700"/>
              <a:contourClr>
                <a:srgbClr val="DDDDDD"/>
              </a:contourClr>
            </a:sp3d>
          </a:bodyPr>
          <a:lstStyle>
            <a:defPPr>
              <a:defRPr lang="en-US"/>
            </a:defPPr>
            <a:lvl1pPr>
              <a:defRPr sz="1800" spc="150">
                <a:ln w="11430"/>
                <a:solidFill>
                  <a:srgbClr val="F8F8F8"/>
                </a:solidFill>
                <a:effectLst>
                  <a:glow rad="228600">
                    <a:schemeClr val="accent4">
                      <a:satMod val="175000"/>
                      <a:alpha val="40000"/>
                    </a:schemeClr>
                  </a:glow>
                  <a:outerShdw blurRad="25400" algn="tl" rotWithShape="0">
                    <a:srgbClr val="000000">
                      <a:alpha val="43000"/>
                    </a:srgbClr>
                  </a:outerShdw>
                </a:effectLs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150" normalizeH="0" baseline="0" noProof="0" dirty="0">
                <a:ln w="11430"/>
                <a:solidFill>
                  <a:srgbClr val="F8F8F8"/>
                </a:solidFill>
                <a:effectLst>
                  <a:glow rad="228600">
                    <a:srgbClr val="90AC97">
                      <a:satMod val="175000"/>
                      <a:alpha val="40000"/>
                    </a:srgbClr>
                  </a:glow>
                  <a:outerShdw blurRad="25400" algn="tl" rotWithShape="0">
                    <a:srgbClr val="000000">
                      <a:alpha val="43000"/>
                    </a:srgbClr>
                  </a:outerShdw>
                </a:effectLst>
                <a:uLnTx/>
                <a:uFillTx/>
                <a:latin typeface="Tw Cen MT"/>
                <a:ea typeface="+mn-ea"/>
                <a:cs typeface="+mn-cs"/>
              </a:rPr>
              <a:t>SAN SOUCI DRIVE (ONE WAY)</a:t>
            </a:r>
          </a:p>
        </p:txBody>
      </p:sp>
      <p:cxnSp>
        <p:nvCxnSpPr>
          <p:cNvPr id="2052" name="Straight Arrow Connector 2051"/>
          <p:cNvCxnSpPr/>
          <p:nvPr/>
        </p:nvCxnSpPr>
        <p:spPr bwMode="auto">
          <a:xfrm flipH="1">
            <a:off x="2096958" y="2895531"/>
            <a:ext cx="407029" cy="124968"/>
          </a:xfrm>
          <a:prstGeom prst="straightConnector1">
            <a:avLst/>
          </a:prstGeom>
          <a:solidFill>
            <a:srgbClr val="47008E">
              <a:alpha val="39999"/>
            </a:srgbClr>
          </a:solidFill>
          <a:ln w="28575" cap="flat" cmpd="sng" algn="ctr">
            <a:solidFill>
              <a:srgbClr val="FFFFFF"/>
            </a:solidFill>
            <a:prstDash val="solid"/>
            <a:round/>
            <a:headEnd type="none" w="med" len="med"/>
            <a:tailEnd type="arrow"/>
          </a:ln>
          <a:effectLst/>
        </p:spPr>
      </p:cxnSp>
      <p:sp>
        <p:nvSpPr>
          <p:cNvPr id="59" name="Content Placeholder 2"/>
          <p:cNvSpPr>
            <a:spLocks noGrp="1"/>
          </p:cNvSpPr>
          <p:nvPr>
            <p:ph idx="1"/>
          </p:nvPr>
        </p:nvSpPr>
        <p:spPr>
          <a:xfrm>
            <a:off x="7701281" y="1134896"/>
            <a:ext cx="2672080" cy="5251450"/>
          </a:xfrm>
        </p:spPr>
        <p:txBody>
          <a:bodyPr/>
          <a:lstStyle/>
          <a:p>
            <a:pPr marL="0" lvl="1" indent="0">
              <a:spcBef>
                <a:spcPts val="1200"/>
              </a:spcBef>
              <a:buNone/>
            </a:pPr>
            <a:r>
              <a:rPr lang="en-US" altLang="en-US" dirty="0"/>
              <a:t>90% Impervious</a:t>
            </a:r>
          </a:p>
          <a:p>
            <a:pPr marL="0" lvl="1" indent="0">
              <a:spcBef>
                <a:spcPts val="1200"/>
              </a:spcBef>
              <a:buNone/>
            </a:pPr>
            <a:r>
              <a:rPr lang="en-US" altLang="en-US" dirty="0"/>
              <a:t>42 Parking Spaces</a:t>
            </a:r>
          </a:p>
          <a:p>
            <a:pPr marL="0" lvl="1" indent="0">
              <a:spcBef>
                <a:spcPts val="1200"/>
              </a:spcBef>
              <a:buNone/>
            </a:pPr>
            <a:r>
              <a:rPr lang="en-US" altLang="en-US" dirty="0"/>
              <a:t>Entrances &amp; Exits</a:t>
            </a:r>
          </a:p>
          <a:p>
            <a:pPr marL="0" lvl="1" indent="0">
              <a:buNone/>
            </a:pPr>
            <a:r>
              <a:rPr lang="en-US" altLang="en-US" sz="1800" i="1" dirty="0"/>
              <a:t>   - Westminster Street (x1)</a:t>
            </a:r>
          </a:p>
          <a:p>
            <a:pPr marL="0" lvl="1" indent="0">
              <a:buNone/>
            </a:pPr>
            <a:r>
              <a:rPr lang="en-US" altLang="en-US" sz="1800" i="1" dirty="0"/>
              <a:t>   - San Souci Drive (x2)</a:t>
            </a:r>
          </a:p>
          <a:p>
            <a:pPr marL="0" lvl="1" indent="0">
              <a:spcBef>
                <a:spcPts val="1200"/>
              </a:spcBef>
              <a:buNone/>
            </a:pPr>
            <a:r>
              <a:rPr lang="en-US" altLang="en-US" sz="1800" i="1" dirty="0"/>
              <a:t>        </a:t>
            </a:r>
            <a:r>
              <a:rPr lang="en-US" altLang="en-US" dirty="0"/>
              <a:t>Catch Basin</a:t>
            </a:r>
          </a:p>
        </p:txBody>
      </p:sp>
      <p:cxnSp>
        <p:nvCxnSpPr>
          <p:cNvPr id="4" name="Straight Arrow Connector 3"/>
          <p:cNvCxnSpPr/>
          <p:nvPr/>
        </p:nvCxnSpPr>
        <p:spPr bwMode="auto">
          <a:xfrm flipH="1" flipV="1">
            <a:off x="7263896" y="1390628"/>
            <a:ext cx="9052" cy="481672"/>
          </a:xfrm>
          <a:prstGeom prst="straightConnector1">
            <a:avLst/>
          </a:prstGeom>
          <a:solidFill>
            <a:srgbClr val="47008E">
              <a:alpha val="39999"/>
            </a:srgbClr>
          </a:solidFill>
          <a:ln w="31750" cap="flat" cmpd="sng" algn="ctr">
            <a:solidFill>
              <a:srgbClr val="FFFFFF"/>
            </a:solidFill>
            <a:prstDash val="solid"/>
            <a:round/>
            <a:headEnd type="none" w="med" len="med"/>
            <a:tailEnd type="arrow"/>
          </a:ln>
          <a:effectLst/>
        </p:spPr>
      </p:cxnSp>
      <p:sp>
        <p:nvSpPr>
          <p:cNvPr id="20" name="TextBox 19"/>
          <p:cNvSpPr txBox="1"/>
          <p:nvPr/>
        </p:nvSpPr>
        <p:spPr>
          <a:xfrm>
            <a:off x="7099651" y="1887486"/>
            <a:ext cx="346595" cy="338554"/>
          </a:xfrm>
          <a:prstGeom prst="rect">
            <a:avLst/>
          </a:prstGeom>
          <a:noFill/>
        </p:spPr>
        <p:txBody>
          <a:bodyPr wrap="square" rtlCol="0">
            <a:spAutoFit/>
            <a:scene3d>
              <a:camera prst="orthographicFront"/>
              <a:lightRig rig="soft" dir="t">
                <a:rot lat="0" lon="0" rev="10800000"/>
              </a:lightRig>
            </a:scene3d>
            <a:sp3d>
              <a:bevelT w="27940" h="12700"/>
              <a:contourClr>
                <a:srgbClr val="DDDDDD"/>
              </a:contourClr>
            </a:sp3d>
          </a:bodyPr>
          <a:lstStyle>
            <a:defPPr>
              <a:defRPr lang="en-US"/>
            </a:defPPr>
            <a:lvl1pPr>
              <a:defRPr spc="150">
                <a:ln w="11430"/>
                <a:solidFill>
                  <a:srgbClr val="F8F8F8"/>
                </a:solidFill>
                <a:effectLst>
                  <a:glow rad="228600">
                    <a:schemeClr val="accent4">
                      <a:satMod val="175000"/>
                      <a:alpha val="40000"/>
                    </a:schemeClr>
                  </a:glow>
                  <a:outerShdw blurRad="25400" algn="tl" rotWithShape="0">
                    <a:srgbClr val="000000">
                      <a:alpha val="43000"/>
                    </a:srgbClr>
                  </a:outerShdw>
                </a:effectLs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150" normalizeH="0" baseline="0" noProof="0" dirty="0">
                <a:ln w="11430"/>
                <a:solidFill>
                  <a:srgbClr val="F8F8F8"/>
                </a:solidFill>
                <a:effectLst>
                  <a:glow rad="228600">
                    <a:srgbClr val="90AC97">
                      <a:satMod val="175000"/>
                      <a:alpha val="40000"/>
                    </a:srgbClr>
                  </a:glow>
                  <a:outerShdw blurRad="25400" algn="tl" rotWithShape="0">
                    <a:srgbClr val="000000">
                      <a:alpha val="43000"/>
                    </a:srgbClr>
                  </a:outerShdw>
                </a:effectLst>
                <a:uLnTx/>
                <a:uFillTx/>
                <a:latin typeface="Tw Cen MT"/>
                <a:ea typeface="+mn-ea"/>
                <a:cs typeface="+mn-cs"/>
              </a:rPr>
              <a:t>N</a:t>
            </a:r>
          </a:p>
        </p:txBody>
      </p:sp>
      <p:sp>
        <p:nvSpPr>
          <p:cNvPr id="21" name="TextBox 20"/>
          <p:cNvSpPr txBox="1"/>
          <p:nvPr/>
        </p:nvSpPr>
        <p:spPr>
          <a:xfrm>
            <a:off x="4880046" y="3149384"/>
            <a:ext cx="1475106" cy="338554"/>
          </a:xfrm>
          <a:prstGeom prst="rect">
            <a:avLst/>
          </a:prstGeom>
          <a:noFill/>
        </p:spPr>
        <p:txBody>
          <a:bodyPr wrap="square" rtlCol="0">
            <a:spAutoFit/>
            <a:scene3d>
              <a:camera prst="orthographicFront"/>
              <a:lightRig rig="soft" dir="t">
                <a:rot lat="0" lon="0" rev="10800000"/>
              </a:lightRig>
            </a:scene3d>
            <a:sp3d>
              <a:bevelT w="27940" h="12700"/>
              <a:contourClr>
                <a:srgbClr val="DDDDDD"/>
              </a:contourClr>
            </a:sp3d>
          </a:bodyPr>
          <a:lstStyle>
            <a:defPPr>
              <a:defRPr lang="en-US"/>
            </a:defPPr>
            <a:lvl1pPr>
              <a:defRPr sz="1800" spc="150">
                <a:ln w="11430"/>
                <a:solidFill>
                  <a:srgbClr val="F8F8F8"/>
                </a:solidFill>
                <a:effectLst>
                  <a:glow rad="228600">
                    <a:schemeClr val="accent4">
                      <a:satMod val="175000"/>
                      <a:alpha val="40000"/>
                    </a:schemeClr>
                  </a:glow>
                  <a:outerShdw blurRad="25400" algn="tl" rotWithShape="0">
                    <a:srgbClr val="000000">
                      <a:alpha val="43000"/>
                    </a:srgbClr>
                  </a:outerShdw>
                </a:effectLs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150" normalizeH="0" baseline="0" noProof="0" dirty="0">
                <a:ln w="11430"/>
                <a:solidFill>
                  <a:srgbClr val="F8F8F8"/>
                </a:solidFill>
                <a:effectLst>
                  <a:glow rad="228600">
                    <a:srgbClr val="90AC97">
                      <a:satMod val="175000"/>
                      <a:alpha val="40000"/>
                    </a:srgbClr>
                  </a:glow>
                  <a:outerShdw blurRad="25400" algn="tl" rotWithShape="0">
                    <a:srgbClr val="000000">
                      <a:alpha val="43000"/>
                    </a:srgbClr>
                  </a:outerShdw>
                </a:effectLst>
                <a:uLnTx/>
                <a:uFillTx/>
                <a:latin typeface="Tw Cen MT"/>
                <a:ea typeface="+mn-ea"/>
                <a:cs typeface="+mn-cs"/>
              </a:rPr>
              <a:t>0.71-acre </a:t>
            </a:r>
          </a:p>
        </p:txBody>
      </p:sp>
      <p:sp>
        <p:nvSpPr>
          <p:cNvPr id="26" name="Rectangle 25"/>
          <p:cNvSpPr/>
          <p:nvPr/>
        </p:nvSpPr>
        <p:spPr bwMode="auto">
          <a:xfrm rot="20510637">
            <a:off x="4795011" y="2756724"/>
            <a:ext cx="192024" cy="277617"/>
          </a:xfrm>
          <a:prstGeom prst="rect">
            <a:avLst/>
          </a:prstGeom>
          <a:solidFill>
            <a:schemeClr val="accent2">
              <a:lumMod val="50000"/>
            </a:schemeClr>
          </a:solidFill>
          <a:ln w="19050" cap="flat" cmpd="sng" algn="ctr">
            <a:solidFill>
              <a:schemeClr val="bg1">
                <a:lumMod val="10000"/>
              </a:schemeClr>
            </a:solidFill>
            <a:prstDash val="solid"/>
            <a:round/>
            <a:headEnd type="none" w="med" len="med"/>
            <a:tailEnd type="none" w="med" len="med"/>
          </a:ln>
          <a:effectLst/>
        </p:spPr>
        <p:txBody>
          <a:bodyPr vert="horz" wrap="square" lIns="92052" tIns="46026" rIns="92052" bIns="46026" numCol="1" rtlCol="0" anchor="ctr" anchorCtr="0" compatLnSpc="1">
            <a:prstTxWarp prst="textNoShape">
              <a:avLst/>
            </a:prstTxWarp>
            <a:spAutoFit/>
          </a:bodyPr>
          <a:lstStyle/>
          <a:p>
            <a:pPr marL="0" marR="0" lvl="0" indent="0" algn="ctr" defTabSz="914400" rtl="0" eaLnBrk="1" fontAlgn="base" latinLnBrk="0" hangingPunct="1">
              <a:lnSpc>
                <a:spcPct val="100000"/>
              </a:lnSpc>
              <a:spcBef>
                <a:spcPct val="50000"/>
              </a:spcBef>
              <a:spcAft>
                <a:spcPct val="0"/>
              </a:spcAft>
              <a:buClr>
                <a:srgbClr val="5482A4"/>
              </a:buClr>
              <a:buSzTx/>
              <a:buFontTx/>
              <a:buNone/>
              <a:tabLst/>
              <a:defRPr/>
            </a:pPr>
            <a:endParaRPr kumimoji="0" lang="en-US" sz="1200" b="1" i="0" u="none" strike="noStrike" kern="1200" cap="none" spc="0" normalizeH="0" baseline="0" noProof="0" dirty="0">
              <a:ln>
                <a:noFill/>
              </a:ln>
              <a:solidFill>
                <a:srgbClr val="E09A1B"/>
              </a:solidFill>
              <a:effectLst/>
              <a:uLnTx/>
              <a:uFillTx/>
              <a:latin typeface="Century Gothic" pitchFamily="34" charset="0"/>
              <a:ea typeface="+mn-ea"/>
              <a:cs typeface="+mn-cs"/>
            </a:endParaRPr>
          </a:p>
        </p:txBody>
      </p:sp>
      <p:sp>
        <p:nvSpPr>
          <p:cNvPr id="30" name="Rectangle 29"/>
          <p:cNvSpPr>
            <a:spLocks noChangeAspect="1"/>
          </p:cNvSpPr>
          <p:nvPr/>
        </p:nvSpPr>
        <p:spPr bwMode="auto">
          <a:xfrm rot="21600000">
            <a:off x="7817376" y="3339514"/>
            <a:ext cx="320040" cy="277617"/>
          </a:xfrm>
          <a:prstGeom prst="rect">
            <a:avLst/>
          </a:prstGeom>
          <a:solidFill>
            <a:schemeClr val="accent2">
              <a:lumMod val="50000"/>
            </a:schemeClr>
          </a:solidFill>
          <a:ln w="19050" cap="flat" cmpd="sng" algn="ctr">
            <a:solidFill>
              <a:schemeClr val="bg1">
                <a:lumMod val="10000"/>
              </a:schemeClr>
            </a:solidFill>
            <a:prstDash val="solid"/>
            <a:round/>
            <a:headEnd type="none" w="med" len="med"/>
            <a:tailEnd type="none" w="med" len="med"/>
          </a:ln>
          <a:effectLst/>
        </p:spPr>
        <p:txBody>
          <a:bodyPr vert="horz" wrap="square" lIns="92052" tIns="46026" rIns="92052" bIns="46026" numCol="1" rtlCol="0" anchor="ctr" anchorCtr="0" compatLnSpc="1">
            <a:prstTxWarp prst="textNoShape">
              <a:avLst/>
            </a:prstTxWarp>
            <a:spAutoFit/>
          </a:bodyPr>
          <a:lstStyle/>
          <a:p>
            <a:pPr marL="0" marR="0" lvl="0" indent="0" algn="ctr" defTabSz="914400" rtl="0" eaLnBrk="1" fontAlgn="base" latinLnBrk="0" hangingPunct="1">
              <a:lnSpc>
                <a:spcPct val="100000"/>
              </a:lnSpc>
              <a:spcBef>
                <a:spcPct val="50000"/>
              </a:spcBef>
              <a:spcAft>
                <a:spcPct val="0"/>
              </a:spcAft>
              <a:buClr>
                <a:srgbClr val="5482A4"/>
              </a:buClr>
              <a:buSzTx/>
              <a:buFontTx/>
              <a:buNone/>
              <a:tabLst/>
              <a:defRPr/>
            </a:pPr>
            <a:endParaRPr kumimoji="0" lang="en-US" sz="1200" b="1" i="0" u="none" strike="noStrike" kern="1200" cap="none" spc="0" normalizeH="0" baseline="0" noProof="0" dirty="0">
              <a:ln>
                <a:noFill/>
              </a:ln>
              <a:solidFill>
                <a:srgbClr val="E09A1B"/>
              </a:solidFill>
              <a:effectLst/>
              <a:uLnTx/>
              <a:uFillTx/>
              <a:latin typeface="Century Gothic" pitchFamily="34" charset="0"/>
              <a:ea typeface="+mn-ea"/>
              <a:cs typeface="+mn-cs"/>
            </a:endParaRPr>
          </a:p>
        </p:txBody>
      </p:sp>
      <p:sp>
        <p:nvSpPr>
          <p:cNvPr id="31" name="Rectangle 30"/>
          <p:cNvSpPr/>
          <p:nvPr/>
        </p:nvSpPr>
        <p:spPr bwMode="auto">
          <a:xfrm rot="20510637">
            <a:off x="4840991" y="2171325"/>
            <a:ext cx="192024" cy="277617"/>
          </a:xfrm>
          <a:prstGeom prst="rect">
            <a:avLst/>
          </a:prstGeom>
          <a:solidFill>
            <a:schemeClr val="accent2">
              <a:lumMod val="50000"/>
            </a:schemeClr>
          </a:solidFill>
          <a:ln w="19050" cap="flat" cmpd="sng" algn="ctr">
            <a:solidFill>
              <a:schemeClr val="bg1">
                <a:lumMod val="10000"/>
              </a:schemeClr>
            </a:solidFill>
            <a:prstDash val="solid"/>
            <a:round/>
            <a:headEnd type="none" w="med" len="med"/>
            <a:tailEnd type="none" w="med" len="med"/>
          </a:ln>
          <a:effectLst/>
        </p:spPr>
        <p:txBody>
          <a:bodyPr vert="horz" wrap="square" lIns="92052" tIns="46026" rIns="92052" bIns="46026" numCol="1" rtlCol="0" anchor="ctr" anchorCtr="0" compatLnSpc="1">
            <a:prstTxWarp prst="textNoShape">
              <a:avLst/>
            </a:prstTxWarp>
            <a:spAutoFit/>
          </a:bodyPr>
          <a:lstStyle/>
          <a:p>
            <a:pPr marL="0" marR="0" lvl="0" indent="0" algn="ctr" defTabSz="914400" rtl="0" eaLnBrk="1" fontAlgn="base" latinLnBrk="0" hangingPunct="1">
              <a:lnSpc>
                <a:spcPct val="100000"/>
              </a:lnSpc>
              <a:spcBef>
                <a:spcPct val="50000"/>
              </a:spcBef>
              <a:spcAft>
                <a:spcPct val="0"/>
              </a:spcAft>
              <a:buClr>
                <a:srgbClr val="5482A4"/>
              </a:buClr>
              <a:buSzTx/>
              <a:buFontTx/>
              <a:buNone/>
              <a:tabLst/>
              <a:defRPr/>
            </a:pPr>
            <a:endParaRPr kumimoji="0" lang="en-US" sz="1200" b="1" i="0" u="none" strike="noStrike" kern="1200" cap="none" spc="0" normalizeH="0" baseline="0" noProof="0" dirty="0">
              <a:ln>
                <a:noFill/>
              </a:ln>
              <a:solidFill>
                <a:srgbClr val="E09A1B"/>
              </a:solidFill>
              <a:effectLst/>
              <a:uLnTx/>
              <a:uFillTx/>
              <a:latin typeface="Century Gothic" pitchFamily="34" charset="0"/>
              <a:ea typeface="+mn-ea"/>
              <a:cs typeface="+mn-cs"/>
            </a:endParaRPr>
          </a:p>
        </p:txBody>
      </p:sp>
      <p:sp>
        <p:nvSpPr>
          <p:cNvPr id="32" name="Rectangle 31"/>
          <p:cNvSpPr/>
          <p:nvPr/>
        </p:nvSpPr>
        <p:spPr bwMode="auto">
          <a:xfrm rot="20510637">
            <a:off x="4671702" y="2228286"/>
            <a:ext cx="192024" cy="277617"/>
          </a:xfrm>
          <a:prstGeom prst="rect">
            <a:avLst/>
          </a:prstGeom>
          <a:solidFill>
            <a:schemeClr val="accent2">
              <a:lumMod val="50000"/>
            </a:schemeClr>
          </a:solidFill>
          <a:ln w="19050" cap="flat" cmpd="sng" algn="ctr">
            <a:solidFill>
              <a:schemeClr val="bg1">
                <a:lumMod val="10000"/>
              </a:schemeClr>
            </a:solidFill>
            <a:prstDash val="solid"/>
            <a:round/>
            <a:headEnd type="none" w="med" len="med"/>
            <a:tailEnd type="none" w="med" len="med"/>
          </a:ln>
          <a:effectLst/>
        </p:spPr>
        <p:txBody>
          <a:bodyPr vert="horz" wrap="square" lIns="92052" tIns="46026" rIns="92052" bIns="46026" numCol="1" rtlCol="0" anchor="ctr" anchorCtr="0" compatLnSpc="1">
            <a:prstTxWarp prst="textNoShape">
              <a:avLst/>
            </a:prstTxWarp>
            <a:spAutoFit/>
          </a:bodyPr>
          <a:lstStyle/>
          <a:p>
            <a:pPr marL="0" marR="0" lvl="0" indent="0" algn="ctr" defTabSz="914400" rtl="0" eaLnBrk="1" fontAlgn="base" latinLnBrk="0" hangingPunct="1">
              <a:lnSpc>
                <a:spcPct val="100000"/>
              </a:lnSpc>
              <a:spcBef>
                <a:spcPct val="50000"/>
              </a:spcBef>
              <a:spcAft>
                <a:spcPct val="0"/>
              </a:spcAft>
              <a:buClr>
                <a:srgbClr val="5482A4"/>
              </a:buClr>
              <a:buSzTx/>
              <a:buFontTx/>
              <a:buNone/>
              <a:tabLst/>
              <a:defRPr/>
            </a:pPr>
            <a:endParaRPr kumimoji="0" lang="en-US" sz="1200" b="1" i="0" u="none" strike="noStrike" kern="1200" cap="none" spc="0" normalizeH="0" baseline="0" noProof="0" dirty="0">
              <a:ln>
                <a:noFill/>
              </a:ln>
              <a:solidFill>
                <a:srgbClr val="E09A1B"/>
              </a:solidFill>
              <a:effectLst/>
              <a:uLnTx/>
              <a:uFillTx/>
              <a:latin typeface="Century Gothic" pitchFamily="34" charset="0"/>
              <a:ea typeface="+mn-ea"/>
              <a:cs typeface="+mn-cs"/>
            </a:endParaRPr>
          </a:p>
        </p:txBody>
      </p:sp>
      <p:sp>
        <p:nvSpPr>
          <p:cNvPr id="28" name="Title 4"/>
          <p:cNvSpPr txBox="1">
            <a:spLocks/>
          </p:cNvSpPr>
          <p:nvPr/>
        </p:nvSpPr>
        <p:spPr>
          <a:xfrm>
            <a:off x="609600" y="152400"/>
            <a:ext cx="10972800" cy="1143000"/>
          </a:xfrm>
          <a:prstGeom prst="rect">
            <a:avLst/>
          </a:prstGeom>
        </p:spPr>
        <p:txBody>
          <a:bodyPr vert="horz" lIns="91440" tIns="45720" rIns="91440" bIns="45720" rtlCol="0" anchor="t">
            <a:normAutofit/>
          </a:bodyPr>
          <a:lstStyle>
            <a:lvl1pPr algn="l" defTabSz="914400" rtl="0" eaLnBrk="1" latinLnBrk="0" hangingPunct="1">
              <a:spcBef>
                <a:spcPct val="0"/>
              </a:spcBef>
              <a:buNone/>
              <a:tabLst>
                <a:tab pos="3830638" algn="l"/>
              </a:tabLst>
              <a:defRPr lang="en-US" sz="2800" b="1" kern="1200" cap="none" spc="50">
                <a:ln w="13335" cmpd="sng">
                  <a:solidFill>
                    <a:srgbClr val="003057"/>
                  </a:solidFill>
                  <a:prstDash val="solid"/>
                </a:ln>
                <a:solidFill>
                  <a:srgbClr val="003057">
                    <a:alpha val="75000"/>
                  </a:srgbClr>
                </a:solidFill>
                <a:effectLst/>
                <a:latin typeface="Verdana" panose="020B0604030504040204" pitchFamily="34" charset="0"/>
                <a:ea typeface="Verdana" panose="020B0604030504040204" pitchFamily="34" charset="0"/>
                <a:cs typeface="Verdana" panose="020B0604030504040204" pitchFamily="34" charset="0"/>
              </a:defRPr>
            </a:lvl1pPr>
          </a:lstStyle>
          <a:p>
            <a:pPr marL="0" marR="0" lvl="0" indent="0" algn="ctr" defTabSz="914400" rtl="0" eaLnBrk="1" fontAlgn="auto" latinLnBrk="0" hangingPunct="1">
              <a:lnSpc>
                <a:spcPct val="100000"/>
              </a:lnSpc>
              <a:spcBef>
                <a:spcPct val="0"/>
              </a:spcBef>
              <a:spcAft>
                <a:spcPts val="0"/>
              </a:spcAft>
              <a:buClrTx/>
              <a:buSzTx/>
              <a:buFontTx/>
              <a:buNone/>
              <a:tabLst>
                <a:tab pos="3830638" algn="l"/>
              </a:tabLst>
              <a:defRPr/>
            </a:pPr>
            <a:r>
              <a:rPr kumimoji="0" lang="en-US" sz="2800" b="1" i="0" u="none" strike="noStrike" kern="1200" cap="none" spc="50" normalizeH="0" baseline="0" noProof="0" dirty="0">
                <a:ln w="13335" cmpd="sng">
                  <a:solidFill>
                    <a:srgbClr val="003057"/>
                  </a:solidFill>
                  <a:prstDash val="solid"/>
                </a:ln>
                <a:solidFill>
                  <a:srgbClr val="003057">
                    <a:alpha val="75000"/>
                  </a:srgbClr>
                </a:solidFill>
                <a:effectLst/>
                <a:uLnTx/>
                <a:uFillTx/>
                <a:latin typeface="Verdana" panose="020B0604030504040204" pitchFamily="34" charset="0"/>
                <a:ea typeface="Verdana" panose="020B0604030504040204" pitchFamily="34" charset="0"/>
              </a:rPr>
              <a:t>Greening the Greenway Pilot Project</a:t>
            </a:r>
          </a:p>
        </p:txBody>
      </p:sp>
    </p:spTree>
    <p:extLst>
      <p:ext uri="{BB962C8B-B14F-4D97-AF65-F5344CB8AC3E}">
        <p14:creationId xmlns:p14="http://schemas.microsoft.com/office/powerpoint/2010/main" val="62334964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22"/>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a:xfrm>
            <a:off x="1731818" y="1014683"/>
            <a:ext cx="6142420" cy="5769782"/>
          </a:xfrm>
          <a:prstGeom prst="rect">
            <a:avLst/>
          </a:prstGeom>
          <a:noFill/>
        </p:spPr>
      </p:pic>
      <p:sp>
        <p:nvSpPr>
          <p:cNvPr id="6" name="Content Placeholder 2"/>
          <p:cNvSpPr>
            <a:spLocks noGrp="1"/>
          </p:cNvSpPr>
          <p:nvPr>
            <p:ph idx="1"/>
          </p:nvPr>
        </p:nvSpPr>
        <p:spPr>
          <a:xfrm>
            <a:off x="7971302" y="1014683"/>
            <a:ext cx="3977834" cy="5251450"/>
          </a:xfrm>
        </p:spPr>
        <p:txBody>
          <a:bodyPr/>
          <a:lstStyle/>
          <a:p>
            <a:pPr marL="0" lvl="1" indent="0">
              <a:buNone/>
            </a:pPr>
            <a:r>
              <a:rPr lang="en-US" dirty="0"/>
              <a:t>6,000 SF of impervious surface  removed</a:t>
            </a:r>
          </a:p>
          <a:p>
            <a:pPr marL="0" lvl="1" indent="0">
              <a:spcBef>
                <a:spcPts val="1200"/>
              </a:spcBef>
              <a:buNone/>
            </a:pPr>
            <a:r>
              <a:rPr lang="en-US" altLang="en-US" dirty="0"/>
              <a:t>38 Parking Spaces</a:t>
            </a:r>
          </a:p>
          <a:p>
            <a:pPr marL="0" lvl="1" indent="0">
              <a:spcBef>
                <a:spcPts val="1200"/>
              </a:spcBef>
              <a:buNone/>
            </a:pPr>
            <a:r>
              <a:rPr lang="en-US" altLang="en-US" dirty="0"/>
              <a:t>Entrances &amp; Exits</a:t>
            </a:r>
          </a:p>
          <a:p>
            <a:pPr marL="0" lvl="1" indent="0">
              <a:buNone/>
            </a:pPr>
            <a:r>
              <a:rPr lang="en-US" altLang="en-US" sz="1800" i="1" dirty="0"/>
              <a:t>- Westminster Street (x1)</a:t>
            </a:r>
          </a:p>
          <a:p>
            <a:pPr marL="0" lvl="1" indent="0">
              <a:buNone/>
            </a:pPr>
            <a:r>
              <a:rPr lang="en-US" altLang="en-US" sz="1800" i="1" dirty="0"/>
              <a:t>- San Souci Drive (x1)</a:t>
            </a:r>
          </a:p>
          <a:p>
            <a:pPr marL="0" lvl="1" indent="0">
              <a:buNone/>
            </a:pPr>
            <a:endParaRPr lang="en-US" altLang="en-US" sz="1800" i="1" dirty="0"/>
          </a:p>
          <a:p>
            <a:pPr marL="0" lvl="1" indent="0">
              <a:spcBef>
                <a:spcPts val="1200"/>
              </a:spcBef>
              <a:buFont typeface="Times New Roman" pitchFamily="18" charset="0"/>
              <a:buNone/>
            </a:pPr>
            <a:r>
              <a:rPr lang="en-US" u="sng" kern="0" dirty="0" err="1"/>
              <a:t>Bioretention</a:t>
            </a:r>
            <a:r>
              <a:rPr lang="en-US" u="sng" kern="0" dirty="0"/>
              <a:t> Basin</a:t>
            </a:r>
          </a:p>
          <a:p>
            <a:pPr marL="0" lvl="1" indent="0">
              <a:spcBef>
                <a:spcPts val="1200"/>
              </a:spcBef>
              <a:buFont typeface="Times New Roman" pitchFamily="18" charset="0"/>
              <a:buNone/>
            </a:pPr>
            <a:r>
              <a:rPr lang="en-US" kern="0" dirty="0"/>
              <a:t>Volume: 1,450 CF</a:t>
            </a:r>
          </a:p>
          <a:p>
            <a:pPr marL="0" lvl="1" indent="0">
              <a:spcBef>
                <a:spcPts val="1200"/>
              </a:spcBef>
              <a:buFont typeface="Times New Roman" pitchFamily="18" charset="0"/>
              <a:buNone/>
            </a:pPr>
            <a:r>
              <a:rPr lang="en-US" kern="0" dirty="0"/>
              <a:t>Treats runoff from 17,400 SF of impervious surface</a:t>
            </a:r>
          </a:p>
          <a:p>
            <a:pPr marL="0" lvl="1" indent="0">
              <a:buNone/>
            </a:pPr>
            <a:endParaRPr lang="en-US" altLang="en-US" i="1" dirty="0"/>
          </a:p>
          <a:p>
            <a:pPr marL="0" lvl="1" indent="0">
              <a:buNone/>
            </a:pPr>
            <a:endParaRPr lang="en-US" altLang="en-US" i="1" dirty="0"/>
          </a:p>
          <a:p>
            <a:endParaRPr lang="en-US" sz="2000" dirty="0"/>
          </a:p>
        </p:txBody>
      </p:sp>
      <p:cxnSp>
        <p:nvCxnSpPr>
          <p:cNvPr id="4" name="Straight Connector 3"/>
          <p:cNvCxnSpPr/>
          <p:nvPr/>
        </p:nvCxnSpPr>
        <p:spPr bwMode="auto">
          <a:xfrm>
            <a:off x="4324351" y="2062163"/>
            <a:ext cx="809625" cy="4722302"/>
          </a:xfrm>
          <a:prstGeom prst="line">
            <a:avLst/>
          </a:prstGeom>
          <a:solidFill>
            <a:srgbClr val="47008E">
              <a:alpha val="39999"/>
            </a:srgbClr>
          </a:solidFill>
          <a:ln w="0" cap="flat" cmpd="sng" algn="ctr">
            <a:solidFill>
              <a:schemeClr val="tx1"/>
            </a:solidFill>
            <a:prstDash val="dash"/>
            <a:round/>
            <a:headEnd type="none" w="med" len="med"/>
            <a:tailEnd type="none" w="med" len="med"/>
          </a:ln>
          <a:effectLst/>
        </p:spPr>
      </p:cxnSp>
      <p:cxnSp>
        <p:nvCxnSpPr>
          <p:cNvPr id="10" name="Straight Connector 9"/>
          <p:cNvCxnSpPr/>
          <p:nvPr/>
        </p:nvCxnSpPr>
        <p:spPr bwMode="auto">
          <a:xfrm>
            <a:off x="4476751" y="2002108"/>
            <a:ext cx="809625" cy="4774690"/>
          </a:xfrm>
          <a:prstGeom prst="line">
            <a:avLst/>
          </a:prstGeom>
          <a:solidFill>
            <a:srgbClr val="47008E">
              <a:alpha val="39999"/>
            </a:srgbClr>
          </a:solidFill>
          <a:ln w="0" cap="flat" cmpd="sng" algn="ctr">
            <a:solidFill>
              <a:schemeClr val="tx1"/>
            </a:solidFill>
            <a:prstDash val="dash"/>
            <a:round/>
            <a:headEnd type="none" w="med" len="med"/>
            <a:tailEnd type="none" w="med" len="med"/>
          </a:ln>
          <a:effectLst/>
        </p:spPr>
      </p:cxnSp>
      <p:sp>
        <p:nvSpPr>
          <p:cNvPr id="3" name="Right Arrow 2"/>
          <p:cNvSpPr/>
          <p:nvPr/>
        </p:nvSpPr>
        <p:spPr bwMode="auto">
          <a:xfrm rot="4743776">
            <a:off x="6209212" y="1735168"/>
            <a:ext cx="217715" cy="551475"/>
          </a:xfrm>
          <a:prstGeom prst="rightArrow">
            <a:avLst/>
          </a:prstGeom>
          <a:solidFill>
            <a:srgbClr val="FFFFFF"/>
          </a:solidFill>
          <a:ln w="28575" cap="flat" cmpd="sng" algn="ctr">
            <a:solidFill>
              <a:srgbClr val="FFFFFF"/>
            </a:solidFill>
            <a:prstDash val="solid"/>
            <a:round/>
            <a:headEnd type="none" w="med" len="med"/>
            <a:tailEnd type="none" w="med" len="med"/>
          </a:ln>
          <a:effectLst/>
        </p:spPr>
        <p:txBody>
          <a:bodyPr vert="horz" wrap="square" lIns="92052" tIns="46026" rIns="92052" bIns="46026" numCol="1" rtlCol="0" anchor="ctr" anchorCtr="0" compatLnSpc="1">
            <a:prstTxWarp prst="textNoShape">
              <a:avLst/>
            </a:prstTxWarp>
            <a:spAutoFit/>
          </a:bodyPr>
          <a:lstStyle/>
          <a:p>
            <a:pPr marL="0" marR="0" lvl="0" indent="0" algn="ctr" defTabSz="914400" rtl="0" eaLnBrk="1" fontAlgn="base" latinLnBrk="0" hangingPunct="1">
              <a:lnSpc>
                <a:spcPct val="100000"/>
              </a:lnSpc>
              <a:spcBef>
                <a:spcPct val="50000"/>
              </a:spcBef>
              <a:spcAft>
                <a:spcPct val="0"/>
              </a:spcAft>
              <a:buClr>
                <a:srgbClr val="5482A4"/>
              </a:buClr>
              <a:buSzTx/>
              <a:buFontTx/>
              <a:buNone/>
              <a:tabLst/>
              <a:defRPr/>
            </a:pPr>
            <a:endParaRPr kumimoji="0" lang="en-US" sz="1200" b="1" i="0" u="none" strike="noStrike" kern="1200" cap="none" spc="0" normalizeH="0" baseline="0" noProof="0">
              <a:ln>
                <a:noFill/>
              </a:ln>
              <a:solidFill>
                <a:srgbClr val="E09A1B"/>
              </a:solidFill>
              <a:effectLst/>
              <a:uLnTx/>
              <a:uFillTx/>
              <a:latin typeface="Century Gothic" pitchFamily="34" charset="0"/>
              <a:ea typeface="+mn-ea"/>
              <a:cs typeface="+mn-cs"/>
            </a:endParaRPr>
          </a:p>
        </p:txBody>
      </p:sp>
      <p:sp>
        <p:nvSpPr>
          <p:cNvPr id="12" name="Right Arrow 11"/>
          <p:cNvSpPr/>
          <p:nvPr/>
        </p:nvSpPr>
        <p:spPr bwMode="auto">
          <a:xfrm rot="15515797">
            <a:off x="6468062" y="1667665"/>
            <a:ext cx="217715" cy="551475"/>
          </a:xfrm>
          <a:prstGeom prst="rightArrow">
            <a:avLst/>
          </a:prstGeom>
          <a:solidFill>
            <a:srgbClr val="FFFFFF"/>
          </a:solidFill>
          <a:ln w="28575" cap="flat" cmpd="sng" algn="ctr">
            <a:solidFill>
              <a:srgbClr val="FFFFFF"/>
            </a:solidFill>
            <a:prstDash val="solid"/>
            <a:round/>
            <a:headEnd type="none" w="med" len="med"/>
            <a:tailEnd type="none" w="med" len="med"/>
          </a:ln>
          <a:effectLst/>
        </p:spPr>
        <p:txBody>
          <a:bodyPr vert="horz" wrap="square" lIns="92052" tIns="46026" rIns="92052" bIns="46026" numCol="1" rtlCol="0" anchor="ctr" anchorCtr="0" compatLnSpc="1">
            <a:prstTxWarp prst="textNoShape">
              <a:avLst/>
            </a:prstTxWarp>
            <a:spAutoFit/>
          </a:bodyPr>
          <a:lstStyle/>
          <a:p>
            <a:pPr marL="0" marR="0" lvl="0" indent="0" algn="ctr" defTabSz="914400" rtl="0" eaLnBrk="1" fontAlgn="base" latinLnBrk="0" hangingPunct="1">
              <a:lnSpc>
                <a:spcPct val="100000"/>
              </a:lnSpc>
              <a:spcBef>
                <a:spcPct val="50000"/>
              </a:spcBef>
              <a:spcAft>
                <a:spcPct val="0"/>
              </a:spcAft>
              <a:buClr>
                <a:srgbClr val="5482A4"/>
              </a:buClr>
              <a:buSzTx/>
              <a:buFontTx/>
              <a:buNone/>
              <a:tabLst/>
              <a:defRPr/>
            </a:pPr>
            <a:endParaRPr kumimoji="0" lang="en-US" sz="1200" b="1" i="0" u="none" strike="noStrike" kern="1200" cap="none" spc="0" normalizeH="0" baseline="0" noProof="0">
              <a:ln>
                <a:noFill/>
              </a:ln>
              <a:solidFill>
                <a:srgbClr val="E09A1B"/>
              </a:solidFill>
              <a:effectLst/>
              <a:uLnTx/>
              <a:uFillTx/>
              <a:latin typeface="Century Gothic" pitchFamily="34" charset="0"/>
              <a:ea typeface="+mn-ea"/>
              <a:cs typeface="+mn-cs"/>
            </a:endParaRPr>
          </a:p>
        </p:txBody>
      </p:sp>
      <p:sp>
        <p:nvSpPr>
          <p:cNvPr id="15" name="Right Arrow 14"/>
          <p:cNvSpPr/>
          <p:nvPr/>
        </p:nvSpPr>
        <p:spPr bwMode="auto">
          <a:xfrm rot="5400000">
            <a:off x="4781278" y="5383282"/>
            <a:ext cx="217715" cy="551475"/>
          </a:xfrm>
          <a:prstGeom prst="rightArrow">
            <a:avLst/>
          </a:prstGeom>
          <a:solidFill>
            <a:srgbClr val="FFFFFF"/>
          </a:solidFill>
          <a:ln w="28575" cap="flat" cmpd="sng" algn="ctr">
            <a:solidFill>
              <a:srgbClr val="FFFFFF"/>
            </a:solidFill>
            <a:prstDash val="solid"/>
            <a:round/>
            <a:headEnd type="none" w="med" len="med"/>
            <a:tailEnd type="none" w="med" len="med"/>
          </a:ln>
          <a:effectLst/>
        </p:spPr>
        <p:txBody>
          <a:bodyPr vert="horz" wrap="square" lIns="92052" tIns="46026" rIns="92052" bIns="46026" numCol="1" rtlCol="0" anchor="ctr" anchorCtr="0" compatLnSpc="1">
            <a:prstTxWarp prst="textNoShape">
              <a:avLst/>
            </a:prstTxWarp>
            <a:spAutoFit/>
          </a:bodyPr>
          <a:lstStyle/>
          <a:p>
            <a:pPr marL="0" marR="0" lvl="0" indent="0" algn="ctr" defTabSz="914400" rtl="0" eaLnBrk="1" fontAlgn="base" latinLnBrk="0" hangingPunct="1">
              <a:lnSpc>
                <a:spcPct val="100000"/>
              </a:lnSpc>
              <a:spcBef>
                <a:spcPct val="50000"/>
              </a:spcBef>
              <a:spcAft>
                <a:spcPct val="0"/>
              </a:spcAft>
              <a:buClr>
                <a:srgbClr val="5482A4"/>
              </a:buClr>
              <a:buSzTx/>
              <a:buFontTx/>
              <a:buNone/>
              <a:tabLst/>
              <a:defRPr/>
            </a:pPr>
            <a:endParaRPr kumimoji="0" lang="en-US" sz="1200" b="1" i="0" u="none" strike="noStrike" kern="1200" cap="none" spc="0" normalizeH="0" baseline="0" noProof="0">
              <a:ln>
                <a:noFill/>
              </a:ln>
              <a:solidFill>
                <a:srgbClr val="E09A1B"/>
              </a:solidFill>
              <a:effectLst/>
              <a:uLnTx/>
              <a:uFillTx/>
              <a:latin typeface="Century Gothic" pitchFamily="34" charset="0"/>
              <a:ea typeface="+mn-ea"/>
              <a:cs typeface="+mn-cs"/>
            </a:endParaRPr>
          </a:p>
        </p:txBody>
      </p:sp>
      <p:sp>
        <p:nvSpPr>
          <p:cNvPr id="16" name="Right Arrow 15"/>
          <p:cNvSpPr/>
          <p:nvPr/>
        </p:nvSpPr>
        <p:spPr bwMode="auto">
          <a:xfrm rot="16200000">
            <a:off x="5040359" y="5383281"/>
            <a:ext cx="217715" cy="551475"/>
          </a:xfrm>
          <a:prstGeom prst="rightArrow">
            <a:avLst/>
          </a:prstGeom>
          <a:solidFill>
            <a:srgbClr val="FFFFFF"/>
          </a:solidFill>
          <a:ln w="28575" cap="flat" cmpd="sng" algn="ctr">
            <a:solidFill>
              <a:srgbClr val="FFFFFF"/>
            </a:solidFill>
            <a:prstDash val="solid"/>
            <a:round/>
            <a:headEnd type="none" w="med" len="med"/>
            <a:tailEnd type="none" w="med" len="med"/>
          </a:ln>
          <a:effectLst/>
        </p:spPr>
        <p:txBody>
          <a:bodyPr vert="horz" wrap="square" lIns="92052" tIns="46026" rIns="92052" bIns="46026" numCol="1" rtlCol="0" anchor="ctr" anchorCtr="0" compatLnSpc="1">
            <a:prstTxWarp prst="textNoShape">
              <a:avLst/>
            </a:prstTxWarp>
            <a:spAutoFit/>
          </a:bodyPr>
          <a:lstStyle/>
          <a:p>
            <a:pPr marL="0" marR="0" lvl="0" indent="0" algn="ctr" defTabSz="914400" rtl="0" eaLnBrk="1" fontAlgn="base" latinLnBrk="0" hangingPunct="1">
              <a:lnSpc>
                <a:spcPct val="100000"/>
              </a:lnSpc>
              <a:spcBef>
                <a:spcPct val="50000"/>
              </a:spcBef>
              <a:spcAft>
                <a:spcPct val="0"/>
              </a:spcAft>
              <a:buClr>
                <a:srgbClr val="5482A4"/>
              </a:buClr>
              <a:buSzTx/>
              <a:buFontTx/>
              <a:buNone/>
              <a:tabLst/>
              <a:defRPr/>
            </a:pPr>
            <a:endParaRPr kumimoji="0" lang="en-US" sz="1200" b="1" i="0" u="none" strike="noStrike" kern="1200" cap="none" spc="0" normalizeH="0" baseline="0" noProof="0">
              <a:ln>
                <a:noFill/>
              </a:ln>
              <a:solidFill>
                <a:srgbClr val="E09A1B"/>
              </a:solidFill>
              <a:effectLst/>
              <a:uLnTx/>
              <a:uFillTx/>
              <a:latin typeface="Century Gothic" pitchFamily="34" charset="0"/>
              <a:ea typeface="+mn-ea"/>
              <a:cs typeface="+mn-cs"/>
            </a:endParaRPr>
          </a:p>
        </p:txBody>
      </p:sp>
      <p:sp>
        <p:nvSpPr>
          <p:cNvPr id="17" name="Right Arrow 16"/>
          <p:cNvSpPr/>
          <p:nvPr/>
        </p:nvSpPr>
        <p:spPr bwMode="auto">
          <a:xfrm rot="10800000">
            <a:off x="5531191" y="2836336"/>
            <a:ext cx="217715" cy="551475"/>
          </a:xfrm>
          <a:prstGeom prst="rightArrow">
            <a:avLst/>
          </a:prstGeom>
          <a:solidFill>
            <a:srgbClr val="FFFFFF"/>
          </a:solidFill>
          <a:ln w="28575" cap="flat" cmpd="sng" algn="ctr">
            <a:solidFill>
              <a:srgbClr val="FFFFFF"/>
            </a:solidFill>
            <a:prstDash val="solid"/>
            <a:round/>
            <a:headEnd type="none" w="med" len="med"/>
            <a:tailEnd type="none" w="med" len="med"/>
          </a:ln>
          <a:effectLst/>
        </p:spPr>
        <p:txBody>
          <a:bodyPr vert="horz" wrap="square" lIns="92052" tIns="46026" rIns="92052" bIns="46026" numCol="1" rtlCol="0" anchor="ctr" anchorCtr="0" compatLnSpc="1">
            <a:prstTxWarp prst="textNoShape">
              <a:avLst/>
            </a:prstTxWarp>
            <a:spAutoFit/>
          </a:bodyPr>
          <a:lstStyle/>
          <a:p>
            <a:pPr marL="0" marR="0" lvl="0" indent="0" algn="ctr" defTabSz="914400" rtl="0" eaLnBrk="1" fontAlgn="base" latinLnBrk="0" hangingPunct="1">
              <a:lnSpc>
                <a:spcPct val="100000"/>
              </a:lnSpc>
              <a:spcBef>
                <a:spcPct val="50000"/>
              </a:spcBef>
              <a:spcAft>
                <a:spcPct val="0"/>
              </a:spcAft>
              <a:buClr>
                <a:srgbClr val="5482A4"/>
              </a:buClr>
              <a:buSzTx/>
              <a:buFontTx/>
              <a:buNone/>
              <a:tabLst/>
              <a:defRPr/>
            </a:pPr>
            <a:endParaRPr kumimoji="0" lang="en-US" sz="1200" b="1" i="0" u="none" strike="noStrike" kern="1200" cap="none" spc="0" normalizeH="0" baseline="0" noProof="0">
              <a:ln>
                <a:noFill/>
              </a:ln>
              <a:solidFill>
                <a:srgbClr val="E09A1B"/>
              </a:solidFill>
              <a:effectLst/>
              <a:uLnTx/>
              <a:uFillTx/>
              <a:latin typeface="Century Gothic" pitchFamily="34" charset="0"/>
              <a:ea typeface="+mn-ea"/>
              <a:cs typeface="+mn-cs"/>
            </a:endParaRPr>
          </a:p>
        </p:txBody>
      </p:sp>
      <p:sp>
        <p:nvSpPr>
          <p:cNvPr id="18" name="Right Arrow 17"/>
          <p:cNvSpPr/>
          <p:nvPr/>
        </p:nvSpPr>
        <p:spPr bwMode="auto">
          <a:xfrm>
            <a:off x="5653112" y="3114698"/>
            <a:ext cx="217715" cy="551475"/>
          </a:xfrm>
          <a:prstGeom prst="rightArrow">
            <a:avLst/>
          </a:prstGeom>
          <a:solidFill>
            <a:srgbClr val="FFFFFF"/>
          </a:solidFill>
          <a:ln w="28575" cap="flat" cmpd="sng" algn="ctr">
            <a:solidFill>
              <a:srgbClr val="FFFFFF"/>
            </a:solidFill>
            <a:prstDash val="solid"/>
            <a:round/>
            <a:headEnd type="none" w="med" len="med"/>
            <a:tailEnd type="none" w="med" len="med"/>
          </a:ln>
          <a:effectLst/>
        </p:spPr>
        <p:txBody>
          <a:bodyPr vert="horz" wrap="square" lIns="92052" tIns="46026" rIns="92052" bIns="46026" numCol="1" rtlCol="0" anchor="ctr" anchorCtr="0" compatLnSpc="1">
            <a:prstTxWarp prst="textNoShape">
              <a:avLst/>
            </a:prstTxWarp>
            <a:spAutoFit/>
          </a:bodyPr>
          <a:lstStyle/>
          <a:p>
            <a:pPr marL="0" marR="0" lvl="0" indent="0" algn="ctr" defTabSz="914400" rtl="0" eaLnBrk="1" fontAlgn="base" latinLnBrk="0" hangingPunct="1">
              <a:lnSpc>
                <a:spcPct val="100000"/>
              </a:lnSpc>
              <a:spcBef>
                <a:spcPct val="50000"/>
              </a:spcBef>
              <a:spcAft>
                <a:spcPct val="0"/>
              </a:spcAft>
              <a:buClr>
                <a:srgbClr val="5482A4"/>
              </a:buClr>
              <a:buSzTx/>
              <a:buFontTx/>
              <a:buNone/>
              <a:tabLst/>
              <a:defRPr/>
            </a:pPr>
            <a:endParaRPr kumimoji="0" lang="en-US" sz="1200" b="1" i="0" u="none" strike="noStrike" kern="1200" cap="none" spc="0" normalizeH="0" baseline="0" noProof="0">
              <a:ln>
                <a:noFill/>
              </a:ln>
              <a:solidFill>
                <a:srgbClr val="E09A1B"/>
              </a:solidFill>
              <a:effectLst/>
              <a:uLnTx/>
              <a:uFillTx/>
              <a:latin typeface="Century Gothic" pitchFamily="34" charset="0"/>
              <a:ea typeface="+mn-ea"/>
              <a:cs typeface="+mn-cs"/>
            </a:endParaRPr>
          </a:p>
        </p:txBody>
      </p:sp>
      <p:sp>
        <p:nvSpPr>
          <p:cNvPr id="19" name="Title 4"/>
          <p:cNvSpPr txBox="1">
            <a:spLocks/>
          </p:cNvSpPr>
          <p:nvPr/>
        </p:nvSpPr>
        <p:spPr>
          <a:xfrm>
            <a:off x="609600" y="152400"/>
            <a:ext cx="10972800" cy="1143000"/>
          </a:xfrm>
          <a:prstGeom prst="rect">
            <a:avLst/>
          </a:prstGeom>
        </p:spPr>
        <p:txBody>
          <a:bodyPr vert="horz" lIns="91440" tIns="45720" rIns="91440" bIns="45720" rtlCol="0" anchor="t">
            <a:normAutofit/>
          </a:bodyPr>
          <a:lstStyle>
            <a:lvl1pPr algn="l" defTabSz="914400" rtl="0" eaLnBrk="1" latinLnBrk="0" hangingPunct="1">
              <a:spcBef>
                <a:spcPct val="0"/>
              </a:spcBef>
              <a:buNone/>
              <a:tabLst>
                <a:tab pos="3830638" algn="l"/>
              </a:tabLst>
              <a:defRPr lang="en-US" sz="2800" b="1" kern="1200" cap="none" spc="50">
                <a:ln w="13335" cmpd="sng">
                  <a:solidFill>
                    <a:srgbClr val="003057"/>
                  </a:solidFill>
                  <a:prstDash val="solid"/>
                </a:ln>
                <a:solidFill>
                  <a:srgbClr val="003057">
                    <a:alpha val="75000"/>
                  </a:srgbClr>
                </a:solidFill>
                <a:effectLst/>
                <a:latin typeface="Verdana" panose="020B0604030504040204" pitchFamily="34" charset="0"/>
                <a:ea typeface="Verdana" panose="020B0604030504040204" pitchFamily="34" charset="0"/>
                <a:cs typeface="Verdana" panose="020B0604030504040204" pitchFamily="34" charset="0"/>
              </a:defRPr>
            </a:lvl1pPr>
          </a:lstStyle>
          <a:p>
            <a:pPr marL="0" marR="0" lvl="0" indent="0" algn="ctr" defTabSz="914400" rtl="0" eaLnBrk="1" fontAlgn="auto" latinLnBrk="0" hangingPunct="1">
              <a:lnSpc>
                <a:spcPct val="100000"/>
              </a:lnSpc>
              <a:spcBef>
                <a:spcPct val="0"/>
              </a:spcBef>
              <a:spcAft>
                <a:spcPts val="0"/>
              </a:spcAft>
              <a:buClrTx/>
              <a:buSzTx/>
              <a:buFontTx/>
              <a:buNone/>
              <a:tabLst>
                <a:tab pos="3830638" algn="l"/>
              </a:tabLst>
              <a:defRPr/>
            </a:pPr>
            <a:r>
              <a:rPr kumimoji="0" lang="en-US" sz="2800" b="1" i="0" u="none" strike="noStrike" kern="1200" cap="none" spc="50" normalizeH="0" baseline="0" noProof="0" dirty="0">
                <a:ln w="13335" cmpd="sng">
                  <a:solidFill>
                    <a:srgbClr val="003057"/>
                  </a:solidFill>
                  <a:prstDash val="solid"/>
                </a:ln>
                <a:solidFill>
                  <a:srgbClr val="003057">
                    <a:alpha val="75000"/>
                  </a:srgbClr>
                </a:solidFill>
                <a:effectLst/>
                <a:uLnTx/>
                <a:uFillTx/>
                <a:latin typeface="Verdana" panose="020B0604030504040204" pitchFamily="34" charset="0"/>
                <a:ea typeface="Verdana" panose="020B0604030504040204" pitchFamily="34" charset="0"/>
              </a:rPr>
              <a:t>Greening the Greenway Pilot Project</a:t>
            </a:r>
          </a:p>
        </p:txBody>
      </p:sp>
      <p:sp>
        <p:nvSpPr>
          <p:cNvPr id="20" name="Content Placeholder 2"/>
          <p:cNvSpPr txBox="1">
            <a:spLocks/>
          </p:cNvSpPr>
          <p:nvPr/>
        </p:nvSpPr>
        <p:spPr bwMode="auto">
          <a:xfrm>
            <a:off x="8355332" y="4267200"/>
            <a:ext cx="3227068" cy="18055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52" tIns="46026" rIns="92052" bIns="46026" numCol="1" anchor="t" anchorCtr="0" compatLnSpc="1">
            <a:prstTxWarp prst="textNoShape">
              <a:avLst/>
            </a:prstTxWarp>
          </a:bodyPr>
          <a:lstStyle>
            <a:lvl1pPr marL="341313" indent="-342900" algn="l" rtl="0" eaLnBrk="1" fontAlgn="base" hangingPunct="1">
              <a:spcBef>
                <a:spcPct val="40000"/>
              </a:spcBef>
              <a:spcAft>
                <a:spcPct val="0"/>
              </a:spcAft>
              <a:buClr>
                <a:srgbClr val="336699"/>
              </a:buClr>
              <a:buFont typeface="Arial" charset="0"/>
              <a:buChar char="•"/>
              <a:defRPr sz="2400" b="1">
                <a:solidFill>
                  <a:srgbClr val="336699"/>
                </a:solidFill>
                <a:latin typeface="Open Sans Light" panose="020B0306030504020204" pitchFamily="34" charset="0"/>
                <a:ea typeface="Open Sans Light" panose="020B0306030504020204" pitchFamily="34" charset="0"/>
                <a:cs typeface="Open Sans Light" panose="020B0306030504020204" pitchFamily="34" charset="0"/>
              </a:defRPr>
            </a:lvl1pPr>
            <a:lvl2pPr marL="741363" indent="-285750" algn="l" rtl="0" eaLnBrk="1" fontAlgn="base" hangingPunct="1">
              <a:spcBef>
                <a:spcPct val="40000"/>
              </a:spcBef>
              <a:spcAft>
                <a:spcPct val="0"/>
              </a:spcAft>
              <a:buClr>
                <a:srgbClr val="336699"/>
              </a:buClr>
              <a:buFont typeface="Times New Roman" pitchFamily="18" charset="0"/>
              <a:buChar char="–"/>
              <a:defRPr sz="2000" b="1" i="0">
                <a:solidFill>
                  <a:srgbClr val="336699"/>
                </a:solidFill>
                <a:latin typeface="Open Sans Light" panose="020B0306030504020204" pitchFamily="34" charset="0"/>
                <a:ea typeface="Open Sans Light" panose="020B0306030504020204" pitchFamily="34" charset="0"/>
                <a:cs typeface="Open Sans Light" panose="020B0306030504020204" pitchFamily="34" charset="0"/>
              </a:defRPr>
            </a:lvl2pPr>
            <a:lvl3pPr marL="1141413" indent="-228600" algn="l" rtl="0" eaLnBrk="1" fontAlgn="base" hangingPunct="1">
              <a:spcBef>
                <a:spcPct val="40000"/>
              </a:spcBef>
              <a:spcAft>
                <a:spcPct val="0"/>
              </a:spcAft>
              <a:buClr>
                <a:srgbClr val="336699"/>
              </a:buClr>
              <a:buChar char="•"/>
              <a:defRPr sz="1800" b="1" i="1">
                <a:solidFill>
                  <a:srgbClr val="336699"/>
                </a:solidFill>
                <a:latin typeface="Open Sans Light" panose="020B0306030504020204" pitchFamily="34" charset="0"/>
                <a:ea typeface="Open Sans Light" panose="020B0306030504020204" pitchFamily="34" charset="0"/>
                <a:cs typeface="Open Sans Light" panose="020B0306030504020204" pitchFamily="34" charset="0"/>
              </a:defRPr>
            </a:lvl3pPr>
            <a:lvl4pPr marL="1598613" indent="-228600" algn="l" rtl="0" eaLnBrk="1" fontAlgn="base" hangingPunct="1">
              <a:spcBef>
                <a:spcPct val="40000"/>
              </a:spcBef>
              <a:spcAft>
                <a:spcPct val="0"/>
              </a:spcAft>
              <a:buClr>
                <a:srgbClr val="336699"/>
              </a:buClr>
              <a:buFont typeface="Times New Roman" pitchFamily="18" charset="0"/>
              <a:buChar char="–"/>
              <a:defRPr sz="1600" b="1" i="0">
                <a:solidFill>
                  <a:srgbClr val="336699"/>
                </a:solidFill>
                <a:latin typeface="Open Sans Light" panose="020B0306030504020204" pitchFamily="34" charset="0"/>
                <a:ea typeface="Open Sans Light" panose="020B0306030504020204" pitchFamily="34" charset="0"/>
                <a:cs typeface="Open Sans Light" panose="020B0306030504020204" pitchFamily="34" charset="0"/>
              </a:defRPr>
            </a:lvl4pPr>
            <a:lvl5pPr marL="2055813" indent="-228600" algn="l" rtl="0" eaLnBrk="1" fontAlgn="base" hangingPunct="1">
              <a:spcBef>
                <a:spcPct val="40000"/>
              </a:spcBef>
              <a:spcAft>
                <a:spcPct val="0"/>
              </a:spcAft>
              <a:buClr>
                <a:srgbClr val="336699"/>
              </a:buClr>
              <a:buChar char="•"/>
              <a:defRPr sz="1600" b="1" i="1">
                <a:solidFill>
                  <a:srgbClr val="336699"/>
                </a:solidFill>
                <a:latin typeface="Open Sans Light" panose="020B0306030504020204" pitchFamily="34" charset="0"/>
                <a:ea typeface="Open Sans Light" panose="020B0306030504020204" pitchFamily="34" charset="0"/>
                <a:cs typeface="Open Sans Light" panose="020B0306030504020204" pitchFamily="34" charset="0"/>
              </a:defRPr>
            </a:lvl5pPr>
            <a:lvl6pPr marL="2514600" indent="-228600" algn="l" rtl="0" eaLnBrk="1" fontAlgn="base" hangingPunct="1">
              <a:spcBef>
                <a:spcPct val="40000"/>
              </a:spcBef>
              <a:spcAft>
                <a:spcPct val="0"/>
              </a:spcAft>
              <a:buClr>
                <a:srgbClr val="E09A1B"/>
              </a:buClr>
              <a:buChar char="•"/>
              <a:defRPr sz="2000" i="1">
                <a:solidFill>
                  <a:srgbClr val="FFFFFF"/>
                </a:solidFill>
                <a:latin typeface="Times New Roman" pitchFamily="18" charset="0"/>
              </a:defRPr>
            </a:lvl6pPr>
            <a:lvl7pPr marL="2971800" indent="-228600" algn="l" rtl="0" eaLnBrk="1" fontAlgn="base" hangingPunct="1">
              <a:spcBef>
                <a:spcPct val="40000"/>
              </a:spcBef>
              <a:spcAft>
                <a:spcPct val="0"/>
              </a:spcAft>
              <a:buClr>
                <a:srgbClr val="E09A1B"/>
              </a:buClr>
              <a:buChar char="•"/>
              <a:defRPr sz="2000" i="1">
                <a:solidFill>
                  <a:srgbClr val="FFFFFF"/>
                </a:solidFill>
                <a:latin typeface="Times New Roman" pitchFamily="18" charset="0"/>
              </a:defRPr>
            </a:lvl7pPr>
            <a:lvl8pPr marL="3429000" indent="-228600" algn="l" rtl="0" eaLnBrk="1" fontAlgn="base" hangingPunct="1">
              <a:spcBef>
                <a:spcPct val="40000"/>
              </a:spcBef>
              <a:spcAft>
                <a:spcPct val="0"/>
              </a:spcAft>
              <a:buClr>
                <a:srgbClr val="E09A1B"/>
              </a:buClr>
              <a:buChar char="•"/>
              <a:defRPr sz="2000" i="1">
                <a:solidFill>
                  <a:srgbClr val="FFFFFF"/>
                </a:solidFill>
                <a:latin typeface="Times New Roman" pitchFamily="18" charset="0"/>
              </a:defRPr>
            </a:lvl8pPr>
            <a:lvl9pPr marL="3886200" indent="-228600" algn="l" rtl="0" eaLnBrk="1" fontAlgn="base" hangingPunct="1">
              <a:spcBef>
                <a:spcPct val="40000"/>
              </a:spcBef>
              <a:spcAft>
                <a:spcPct val="0"/>
              </a:spcAft>
              <a:buClr>
                <a:srgbClr val="E09A1B"/>
              </a:buClr>
              <a:buChar char="•"/>
              <a:defRPr sz="2000" i="1">
                <a:solidFill>
                  <a:srgbClr val="FFFFFF"/>
                </a:solidFill>
                <a:latin typeface="Times New Roman" pitchFamily="18" charset="0"/>
              </a:defRPr>
            </a:lvl9pPr>
          </a:lstStyle>
          <a:p>
            <a:pPr marL="0" marR="0" lvl="1" indent="0" algn="l" defTabSz="914400" rtl="0" eaLnBrk="1" fontAlgn="base" latinLnBrk="0" hangingPunct="1">
              <a:lnSpc>
                <a:spcPct val="100000"/>
              </a:lnSpc>
              <a:spcBef>
                <a:spcPts val="1200"/>
              </a:spcBef>
              <a:spcAft>
                <a:spcPct val="0"/>
              </a:spcAft>
              <a:buClr>
                <a:srgbClr val="336699"/>
              </a:buClr>
              <a:buSzTx/>
              <a:buFont typeface="Times New Roman" pitchFamily="18" charset="0"/>
              <a:buNone/>
              <a:tabLst/>
              <a:defRPr/>
            </a:pPr>
            <a:endParaRPr kumimoji="0" lang="en-US" sz="1800" b="1" i="0" u="none" strike="noStrike" kern="0" cap="none" spc="0" normalizeH="0" baseline="0" noProof="0" dirty="0">
              <a:ln>
                <a:noFill/>
              </a:ln>
              <a:solidFill>
                <a:srgbClr val="336699"/>
              </a:solidFill>
              <a:effectLst/>
              <a:uLnTx/>
              <a:uFillTx/>
              <a:latin typeface="Open Sans Light" panose="020B0306030504020204" pitchFamily="34" charset="0"/>
              <a:ea typeface="Open Sans Light" panose="020B0306030504020204" pitchFamily="34" charset="0"/>
              <a:cs typeface="Open Sans Light" panose="020B0306030504020204" pitchFamily="34" charset="0"/>
            </a:endParaRPr>
          </a:p>
          <a:p>
            <a:pPr marL="0" marR="0" lvl="1" indent="0" algn="l" defTabSz="914400" rtl="0" eaLnBrk="1" fontAlgn="base" latinLnBrk="0" hangingPunct="1">
              <a:lnSpc>
                <a:spcPct val="100000"/>
              </a:lnSpc>
              <a:spcBef>
                <a:spcPts val="1200"/>
              </a:spcBef>
              <a:spcAft>
                <a:spcPct val="0"/>
              </a:spcAft>
              <a:buClr>
                <a:srgbClr val="336699"/>
              </a:buClr>
              <a:buSzTx/>
              <a:buFont typeface="Times New Roman" pitchFamily="18" charset="0"/>
              <a:buNone/>
              <a:tabLst/>
              <a:defRPr/>
            </a:pPr>
            <a:endParaRPr kumimoji="0" lang="en-US" sz="2000" b="1" i="0" u="none" strike="noStrike" kern="0" cap="none" spc="0" normalizeH="0" baseline="0" noProof="0" dirty="0">
              <a:ln>
                <a:noFill/>
              </a:ln>
              <a:solidFill>
                <a:srgbClr val="336699"/>
              </a:solidFill>
              <a:effectLst/>
              <a:uLnTx/>
              <a:uFillTx/>
              <a:latin typeface="Open Sans Light" panose="020B0306030504020204" pitchFamily="34" charset="0"/>
              <a:ea typeface="Open Sans Light" panose="020B0306030504020204" pitchFamily="34" charset="0"/>
              <a:cs typeface="Open Sans Light" panose="020B0306030504020204" pitchFamily="34" charset="0"/>
            </a:endParaRPr>
          </a:p>
          <a:p>
            <a:pPr marL="0" marR="0" lvl="1" indent="0" algn="l" defTabSz="914400" rtl="0" eaLnBrk="1" fontAlgn="base" latinLnBrk="0" hangingPunct="1">
              <a:lnSpc>
                <a:spcPct val="100000"/>
              </a:lnSpc>
              <a:spcBef>
                <a:spcPct val="40000"/>
              </a:spcBef>
              <a:spcAft>
                <a:spcPct val="0"/>
              </a:spcAft>
              <a:buClr>
                <a:srgbClr val="336699"/>
              </a:buClr>
              <a:buSzTx/>
              <a:buFont typeface="Times New Roman" pitchFamily="18" charset="0"/>
              <a:buNone/>
              <a:tabLst/>
              <a:defRPr/>
            </a:pPr>
            <a:endParaRPr kumimoji="0" lang="en-US" altLang="en-US" sz="1800" b="0" i="1" u="none" strike="noStrike" kern="0" cap="none" spc="0" normalizeH="0" baseline="0" noProof="0" dirty="0">
              <a:ln>
                <a:noFill/>
              </a:ln>
              <a:solidFill>
                <a:srgbClr val="336699"/>
              </a:solidFill>
              <a:effectLst/>
              <a:uLnTx/>
              <a:uFillTx/>
              <a:latin typeface="Open Sans Light" panose="020B0306030504020204" pitchFamily="34" charset="0"/>
              <a:ea typeface="Open Sans Light" panose="020B0306030504020204" pitchFamily="34" charset="0"/>
              <a:cs typeface="Open Sans Light" panose="020B0306030504020204" pitchFamily="34" charset="0"/>
            </a:endParaRPr>
          </a:p>
          <a:p>
            <a:pPr marL="0" marR="0" lvl="1" indent="0" algn="l" defTabSz="914400" rtl="0" eaLnBrk="1" fontAlgn="base" latinLnBrk="0" hangingPunct="1">
              <a:lnSpc>
                <a:spcPct val="100000"/>
              </a:lnSpc>
              <a:spcBef>
                <a:spcPct val="40000"/>
              </a:spcBef>
              <a:spcAft>
                <a:spcPct val="0"/>
              </a:spcAft>
              <a:buClr>
                <a:srgbClr val="336699"/>
              </a:buClr>
              <a:buSzTx/>
              <a:buFont typeface="Times New Roman" pitchFamily="18" charset="0"/>
              <a:buNone/>
              <a:tabLst/>
              <a:defRPr/>
            </a:pPr>
            <a:endParaRPr kumimoji="0" lang="en-US" altLang="en-US" sz="1800" b="0" i="1" u="none" strike="noStrike" kern="0" cap="none" spc="0" normalizeH="0" baseline="0" noProof="0" dirty="0">
              <a:ln>
                <a:noFill/>
              </a:ln>
              <a:solidFill>
                <a:srgbClr val="336699"/>
              </a:solidFill>
              <a:effectLst/>
              <a:uLnTx/>
              <a:uFillTx/>
              <a:latin typeface="Open Sans Light" panose="020B0306030504020204" pitchFamily="34" charset="0"/>
              <a:ea typeface="Open Sans Light" panose="020B0306030504020204" pitchFamily="34" charset="0"/>
              <a:cs typeface="Open Sans Light" panose="020B0306030504020204" pitchFamily="34" charset="0"/>
            </a:endParaRPr>
          </a:p>
          <a:p>
            <a:pPr marL="341313" marR="0" lvl="0" indent="-342900" algn="l" defTabSz="914400" rtl="0" eaLnBrk="1" fontAlgn="base" latinLnBrk="0" hangingPunct="1">
              <a:lnSpc>
                <a:spcPct val="100000"/>
              </a:lnSpc>
              <a:spcBef>
                <a:spcPct val="40000"/>
              </a:spcBef>
              <a:spcAft>
                <a:spcPct val="0"/>
              </a:spcAft>
              <a:buClr>
                <a:srgbClr val="336699"/>
              </a:buClr>
              <a:buSzTx/>
              <a:buFont typeface="Arial" charset="0"/>
              <a:buChar char="•"/>
              <a:tabLst/>
              <a:defRPr/>
            </a:pPr>
            <a:endParaRPr kumimoji="0" lang="en-US" sz="2000" b="1" i="0" u="none" strike="noStrike" kern="0" cap="none" spc="0" normalizeH="0" baseline="0" noProof="0" dirty="0">
              <a:ln>
                <a:noFill/>
              </a:ln>
              <a:solidFill>
                <a:srgbClr val="336699"/>
              </a:solidFill>
              <a:effectLst/>
              <a:uLnTx/>
              <a:uFillTx/>
              <a:latin typeface="Open Sans Light" panose="020B0306030504020204" pitchFamily="34" charset="0"/>
              <a:ea typeface="Open Sans Light" panose="020B0306030504020204" pitchFamily="34" charset="0"/>
              <a:cs typeface="Open Sans Light" panose="020B0306030504020204" pitchFamily="34" charset="0"/>
            </a:endParaRPr>
          </a:p>
        </p:txBody>
      </p:sp>
    </p:spTree>
    <p:extLst>
      <p:ext uri="{BB962C8B-B14F-4D97-AF65-F5344CB8AC3E}">
        <p14:creationId xmlns:p14="http://schemas.microsoft.com/office/powerpoint/2010/main" val="388618379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4"/>
          <p:cNvSpPr txBox="1">
            <a:spLocks/>
          </p:cNvSpPr>
          <p:nvPr/>
        </p:nvSpPr>
        <p:spPr>
          <a:xfrm>
            <a:off x="609600" y="152400"/>
            <a:ext cx="10972800" cy="1143000"/>
          </a:xfrm>
          <a:prstGeom prst="rect">
            <a:avLst/>
          </a:prstGeom>
        </p:spPr>
        <p:txBody>
          <a:bodyPr vert="horz" lIns="91440" tIns="45720" rIns="91440" bIns="45720" rtlCol="0" anchor="t">
            <a:normAutofit/>
          </a:bodyPr>
          <a:lstStyle>
            <a:lvl1pPr algn="l" defTabSz="914400" rtl="0" eaLnBrk="1" latinLnBrk="0" hangingPunct="1">
              <a:spcBef>
                <a:spcPct val="0"/>
              </a:spcBef>
              <a:buNone/>
              <a:tabLst>
                <a:tab pos="3830638" algn="l"/>
              </a:tabLst>
              <a:defRPr lang="en-US" sz="2800" b="1" kern="1200" cap="none" spc="50">
                <a:ln w="13335" cmpd="sng">
                  <a:solidFill>
                    <a:srgbClr val="003057"/>
                  </a:solidFill>
                  <a:prstDash val="solid"/>
                </a:ln>
                <a:solidFill>
                  <a:srgbClr val="003057">
                    <a:alpha val="75000"/>
                  </a:srgbClr>
                </a:solidFill>
                <a:effectLst/>
                <a:latin typeface="Verdana" panose="020B0604030504040204" pitchFamily="34" charset="0"/>
                <a:ea typeface="Verdana" panose="020B0604030504040204" pitchFamily="34" charset="0"/>
                <a:cs typeface="Verdana" panose="020B0604030504040204" pitchFamily="34" charset="0"/>
              </a:defRPr>
            </a:lvl1pPr>
          </a:lstStyle>
          <a:p>
            <a:pPr marL="0" marR="0" lvl="0" indent="0" algn="ctr" defTabSz="914400" rtl="0" eaLnBrk="1" fontAlgn="auto" latinLnBrk="0" hangingPunct="1">
              <a:lnSpc>
                <a:spcPct val="100000"/>
              </a:lnSpc>
              <a:spcBef>
                <a:spcPct val="0"/>
              </a:spcBef>
              <a:spcAft>
                <a:spcPts val="0"/>
              </a:spcAft>
              <a:buClrTx/>
              <a:buSzTx/>
              <a:buFontTx/>
              <a:buNone/>
              <a:tabLst>
                <a:tab pos="3830638" algn="l"/>
              </a:tabLst>
              <a:defRPr/>
            </a:pPr>
            <a:r>
              <a:rPr kumimoji="0" lang="en-US" sz="2800" b="1" i="0" u="none" strike="noStrike" kern="1200" cap="none" spc="50" normalizeH="0" baseline="0" noProof="0" dirty="0">
                <a:ln w="13335" cmpd="sng">
                  <a:solidFill>
                    <a:srgbClr val="003057"/>
                  </a:solidFill>
                  <a:prstDash val="solid"/>
                </a:ln>
                <a:solidFill>
                  <a:srgbClr val="003057">
                    <a:alpha val="75000"/>
                  </a:srgbClr>
                </a:solidFill>
                <a:effectLst/>
                <a:uLnTx/>
                <a:uFillTx/>
                <a:latin typeface="Verdana" panose="020B0604030504040204" pitchFamily="34" charset="0"/>
                <a:ea typeface="Verdana" panose="020B0604030504040204" pitchFamily="34" charset="0"/>
              </a:rPr>
              <a:t>GTG Pilot Construction </a:t>
            </a:r>
          </a:p>
          <a:p>
            <a:pPr marL="0" marR="0" lvl="0" indent="0" algn="ctr" defTabSz="914400" rtl="0" eaLnBrk="1" fontAlgn="auto" latinLnBrk="0" hangingPunct="1">
              <a:lnSpc>
                <a:spcPct val="100000"/>
              </a:lnSpc>
              <a:spcBef>
                <a:spcPct val="0"/>
              </a:spcBef>
              <a:spcAft>
                <a:spcPts val="0"/>
              </a:spcAft>
              <a:buClrTx/>
              <a:buSzTx/>
              <a:buFontTx/>
              <a:buNone/>
              <a:tabLst>
                <a:tab pos="3830638" algn="l"/>
              </a:tabLst>
              <a:defRPr/>
            </a:pPr>
            <a:r>
              <a:rPr kumimoji="0" lang="en-US" sz="2800" b="1" i="0" u="none" strike="noStrike" kern="1200" cap="none" spc="50" normalizeH="0" baseline="0" noProof="0" dirty="0">
                <a:ln w="13335" cmpd="sng">
                  <a:solidFill>
                    <a:srgbClr val="003057"/>
                  </a:solidFill>
                  <a:prstDash val="solid"/>
                </a:ln>
                <a:solidFill>
                  <a:srgbClr val="003057">
                    <a:alpha val="75000"/>
                  </a:srgbClr>
                </a:solidFill>
                <a:effectLst/>
                <a:uLnTx/>
                <a:uFillTx/>
                <a:latin typeface="Verdana" panose="020B0604030504040204" pitchFamily="34" charset="0"/>
                <a:ea typeface="Verdana" panose="020B0604030504040204" pitchFamily="34" charset="0"/>
              </a:rPr>
              <a:t>Concurrent w/ New Greenway Spur</a:t>
            </a:r>
          </a:p>
        </p:txBody>
      </p:sp>
      <p:pic>
        <p:nvPicPr>
          <p:cNvPr id="2050" name="Picture 2">
            <a:extLst>
              <a:ext uri="{FF2B5EF4-FFF2-40B4-BE49-F238E27FC236}">
                <a16:creationId xmlns:a16="http://schemas.microsoft.com/office/drawing/2014/main" id="{F3671BA4-1AA2-7E35-05B0-29D640622DA4}"/>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261875" y="1295400"/>
            <a:ext cx="3948925" cy="526256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457DAC5C-DDE7-F0F6-629B-4AB6C4D994BD}"/>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918475" y="1294065"/>
            <a:ext cx="3948925" cy="52652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5684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1716506" y="159418"/>
            <a:ext cx="8387932" cy="638176"/>
          </a:xfrm>
        </p:spPr>
        <p:txBody>
          <a:bodyPr/>
          <a:lstStyle/>
          <a:p>
            <a:r>
              <a:rPr lang="en-US" altLang="en-US" dirty="0"/>
              <a:t>Citizens Bank – Post Construction</a:t>
            </a:r>
            <a:r>
              <a:rPr lang="en-US" dirty="0"/>
              <a:t>	</a:t>
            </a:r>
          </a:p>
        </p:txBody>
      </p:sp>
      <p:pic>
        <p:nvPicPr>
          <p:cNvPr id="11" name="Picture 10"/>
          <p:cNvPicPr>
            <a:picLocks noChangeAspect="1"/>
          </p:cNvPicPr>
          <p:nvPr/>
        </p:nvPicPr>
        <p:blipFill rotWithShape="1">
          <a:blip r:embed="rId2" cstate="email">
            <a:extLst>
              <a:ext uri="{28A0092B-C50C-407E-A947-70E740481C1C}">
                <a14:useLocalDpi xmlns:a14="http://schemas.microsoft.com/office/drawing/2010/main"/>
              </a:ext>
            </a:extLst>
          </a:blip>
          <a:srcRect t="-160"/>
          <a:stretch/>
        </p:blipFill>
        <p:spPr>
          <a:xfrm>
            <a:off x="1735138" y="1062619"/>
            <a:ext cx="8666162" cy="5363145"/>
          </a:xfrm>
          <a:prstGeom prst="rect">
            <a:avLst/>
          </a:prstGeom>
        </p:spPr>
      </p:pic>
      <p:cxnSp>
        <p:nvCxnSpPr>
          <p:cNvPr id="29" name="Straight Connector 28"/>
          <p:cNvCxnSpPr/>
          <p:nvPr/>
        </p:nvCxnSpPr>
        <p:spPr bwMode="auto">
          <a:xfrm>
            <a:off x="2794000" y="2373721"/>
            <a:ext cx="5568950" cy="2680880"/>
          </a:xfrm>
          <a:prstGeom prst="line">
            <a:avLst/>
          </a:prstGeom>
          <a:solidFill>
            <a:srgbClr val="47008E">
              <a:alpha val="39999"/>
            </a:srgbClr>
          </a:solidFill>
          <a:ln w="28575" cap="flat" cmpd="sng" algn="ctr">
            <a:solidFill>
              <a:schemeClr val="tx1">
                <a:lumMod val="75000"/>
              </a:schemeClr>
            </a:solidFill>
            <a:prstDash val="solid"/>
            <a:round/>
            <a:headEnd type="none" w="med" len="med"/>
            <a:tailEnd type="none" w="med" len="med"/>
          </a:ln>
          <a:effectLst/>
        </p:spPr>
      </p:cxnSp>
      <p:cxnSp>
        <p:nvCxnSpPr>
          <p:cNvPr id="31" name="Straight Connector 30"/>
          <p:cNvCxnSpPr/>
          <p:nvPr/>
        </p:nvCxnSpPr>
        <p:spPr bwMode="auto">
          <a:xfrm>
            <a:off x="3016674" y="1223142"/>
            <a:ext cx="6797887" cy="2266818"/>
          </a:xfrm>
          <a:prstGeom prst="line">
            <a:avLst/>
          </a:prstGeom>
          <a:solidFill>
            <a:srgbClr val="47008E">
              <a:alpha val="39999"/>
            </a:srgbClr>
          </a:solidFill>
          <a:ln w="28575" cap="flat" cmpd="sng" algn="ctr">
            <a:solidFill>
              <a:schemeClr val="tx1">
                <a:lumMod val="75000"/>
              </a:schemeClr>
            </a:solidFill>
            <a:prstDash val="solid"/>
            <a:round/>
            <a:headEnd type="none" w="med" len="med"/>
            <a:tailEnd type="none" w="med" len="med"/>
          </a:ln>
          <a:effectLst/>
        </p:spPr>
      </p:cxnSp>
      <p:cxnSp>
        <p:nvCxnSpPr>
          <p:cNvPr id="33" name="Straight Connector 32"/>
          <p:cNvCxnSpPr/>
          <p:nvPr/>
        </p:nvCxnSpPr>
        <p:spPr bwMode="auto">
          <a:xfrm flipV="1">
            <a:off x="7879079" y="5054601"/>
            <a:ext cx="654602" cy="740298"/>
          </a:xfrm>
          <a:prstGeom prst="line">
            <a:avLst/>
          </a:prstGeom>
          <a:solidFill>
            <a:srgbClr val="47008E">
              <a:alpha val="39999"/>
            </a:srgbClr>
          </a:solidFill>
          <a:ln w="28575" cap="flat" cmpd="sng" algn="ctr">
            <a:solidFill>
              <a:schemeClr val="tx1">
                <a:lumMod val="75000"/>
              </a:schemeClr>
            </a:solidFill>
            <a:prstDash val="solid"/>
            <a:round/>
            <a:headEnd type="none" w="med" len="med"/>
            <a:tailEnd type="none" w="med" len="med"/>
          </a:ln>
          <a:effectLst/>
        </p:spPr>
      </p:cxnSp>
      <p:cxnSp>
        <p:nvCxnSpPr>
          <p:cNvPr id="36" name="Straight Connector 35"/>
          <p:cNvCxnSpPr/>
          <p:nvPr/>
        </p:nvCxnSpPr>
        <p:spPr bwMode="auto">
          <a:xfrm>
            <a:off x="7892098" y="5979844"/>
            <a:ext cx="1160462" cy="436395"/>
          </a:xfrm>
          <a:prstGeom prst="line">
            <a:avLst/>
          </a:prstGeom>
          <a:solidFill>
            <a:srgbClr val="47008E">
              <a:alpha val="39999"/>
            </a:srgbClr>
          </a:solidFill>
          <a:ln w="28575" cap="flat" cmpd="sng" algn="ctr">
            <a:solidFill>
              <a:schemeClr val="tx1">
                <a:lumMod val="75000"/>
              </a:schemeClr>
            </a:solidFill>
            <a:prstDash val="solid"/>
            <a:round/>
            <a:headEnd type="none" w="med" len="med"/>
            <a:tailEnd type="none" w="med" len="med"/>
          </a:ln>
          <a:effectLst/>
        </p:spPr>
      </p:cxnSp>
      <p:cxnSp>
        <p:nvCxnSpPr>
          <p:cNvPr id="42" name="Straight Connector 41"/>
          <p:cNvCxnSpPr/>
          <p:nvPr/>
        </p:nvCxnSpPr>
        <p:spPr bwMode="auto">
          <a:xfrm>
            <a:off x="1749534" y="2864217"/>
            <a:ext cx="536467" cy="263158"/>
          </a:xfrm>
          <a:prstGeom prst="line">
            <a:avLst/>
          </a:prstGeom>
          <a:solidFill>
            <a:srgbClr val="47008E">
              <a:alpha val="39999"/>
            </a:srgbClr>
          </a:solidFill>
          <a:ln w="28575" cap="flat" cmpd="sng" algn="ctr">
            <a:solidFill>
              <a:schemeClr val="tx1">
                <a:lumMod val="75000"/>
              </a:schemeClr>
            </a:solidFill>
            <a:prstDash val="solid"/>
            <a:round/>
            <a:headEnd type="none" w="med" len="med"/>
            <a:tailEnd type="none" w="med" len="med"/>
          </a:ln>
          <a:effectLst/>
        </p:spPr>
      </p:cxnSp>
      <p:cxnSp>
        <p:nvCxnSpPr>
          <p:cNvPr id="54" name="Straight Connector 53"/>
          <p:cNvCxnSpPr/>
          <p:nvPr/>
        </p:nvCxnSpPr>
        <p:spPr bwMode="auto">
          <a:xfrm>
            <a:off x="9814561" y="3489960"/>
            <a:ext cx="155989" cy="2926278"/>
          </a:xfrm>
          <a:prstGeom prst="line">
            <a:avLst/>
          </a:prstGeom>
          <a:solidFill>
            <a:srgbClr val="47008E">
              <a:alpha val="39999"/>
            </a:srgbClr>
          </a:solidFill>
          <a:ln w="28575" cap="flat" cmpd="sng" algn="ctr">
            <a:solidFill>
              <a:schemeClr val="tx1">
                <a:lumMod val="75000"/>
              </a:schemeClr>
            </a:solidFill>
            <a:prstDash val="solid"/>
            <a:round/>
            <a:headEnd type="none" w="med" len="med"/>
            <a:tailEnd type="none" w="med" len="med"/>
          </a:ln>
          <a:effectLst/>
        </p:spPr>
      </p:cxnSp>
      <p:cxnSp>
        <p:nvCxnSpPr>
          <p:cNvPr id="56" name="Straight Connector 55"/>
          <p:cNvCxnSpPr/>
          <p:nvPr/>
        </p:nvCxnSpPr>
        <p:spPr bwMode="auto">
          <a:xfrm flipH="1">
            <a:off x="1749534" y="1249915"/>
            <a:ext cx="1252745" cy="1625464"/>
          </a:xfrm>
          <a:prstGeom prst="line">
            <a:avLst/>
          </a:prstGeom>
          <a:solidFill>
            <a:srgbClr val="47008E">
              <a:alpha val="39999"/>
            </a:srgbClr>
          </a:solidFill>
          <a:ln w="28575" cap="flat" cmpd="sng" algn="ctr">
            <a:solidFill>
              <a:schemeClr val="tx1">
                <a:lumMod val="75000"/>
              </a:schemeClr>
            </a:solidFill>
            <a:prstDash val="solid"/>
            <a:round/>
            <a:headEnd type="none" w="med" len="med"/>
            <a:tailEnd type="none" w="med" len="med"/>
          </a:ln>
          <a:effectLst/>
        </p:spPr>
      </p:cxnSp>
      <p:cxnSp>
        <p:nvCxnSpPr>
          <p:cNvPr id="63" name="Straight Connector 62"/>
          <p:cNvCxnSpPr/>
          <p:nvPr/>
        </p:nvCxnSpPr>
        <p:spPr bwMode="auto">
          <a:xfrm>
            <a:off x="9052561" y="6412612"/>
            <a:ext cx="917989" cy="3627"/>
          </a:xfrm>
          <a:prstGeom prst="line">
            <a:avLst/>
          </a:prstGeom>
          <a:solidFill>
            <a:srgbClr val="47008E">
              <a:alpha val="39999"/>
            </a:srgbClr>
          </a:solidFill>
          <a:ln w="28575" cap="flat" cmpd="sng" algn="ctr">
            <a:solidFill>
              <a:schemeClr val="tx1">
                <a:lumMod val="75000"/>
              </a:schemeClr>
            </a:solidFill>
            <a:prstDash val="solid"/>
            <a:round/>
            <a:headEnd type="none" w="med" len="med"/>
            <a:tailEnd type="none" w="med" len="med"/>
          </a:ln>
          <a:effectLst/>
        </p:spPr>
      </p:cxnSp>
    </p:spTree>
    <p:extLst>
      <p:ext uri="{BB962C8B-B14F-4D97-AF65-F5344CB8AC3E}">
        <p14:creationId xmlns:p14="http://schemas.microsoft.com/office/powerpoint/2010/main" val="9673905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23861" y="2050093"/>
            <a:ext cx="9849702" cy="4225772"/>
          </a:xfrm>
          <a:prstGeom prst="rect">
            <a:avLst/>
          </a:prstGeom>
        </p:spPr>
      </p:pic>
      <p:cxnSp>
        <p:nvCxnSpPr>
          <p:cNvPr id="6" name="Straight Connector 5"/>
          <p:cNvCxnSpPr/>
          <p:nvPr/>
        </p:nvCxnSpPr>
        <p:spPr>
          <a:xfrm>
            <a:off x="661840" y="1141596"/>
            <a:ext cx="10807349" cy="0"/>
          </a:xfrm>
          <a:prstGeom prst="line">
            <a:avLst/>
          </a:prstGeom>
          <a:ln w="50800" cmpd="dbl">
            <a:solidFill>
              <a:srgbClr val="467E93"/>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583461" y="555631"/>
            <a:ext cx="9370423" cy="553998"/>
          </a:xfrm>
          <a:prstGeom prst="rect">
            <a:avLst/>
          </a:prstGeom>
          <a:noFill/>
        </p:spPr>
        <p:txBody>
          <a:bodyPr wrap="square" rtlCol="0">
            <a:spAutoFit/>
          </a:bodyPr>
          <a:lstStyle/>
          <a:p>
            <a:r>
              <a:rPr lang="en-US" sz="3000" spc="250" dirty="0">
                <a:solidFill>
                  <a:srgbClr val="467E93"/>
                </a:solidFill>
                <a:latin typeface="Century Schoolbook" panose="02040604050505020304" pitchFamily="18" charset="0"/>
                <a:ea typeface="Kozuka Mincho Pr6N H" panose="02020900000000000000" pitchFamily="18" charset="-128"/>
              </a:rPr>
              <a:t>Background: The importance of tides</a:t>
            </a:r>
          </a:p>
        </p:txBody>
      </p:sp>
      <p:sp>
        <p:nvSpPr>
          <p:cNvPr id="8" name="TextBox 7"/>
          <p:cNvSpPr txBox="1"/>
          <p:nvPr/>
        </p:nvSpPr>
        <p:spPr>
          <a:xfrm>
            <a:off x="156753" y="153566"/>
            <a:ext cx="3643722" cy="338554"/>
          </a:xfrm>
          <a:prstGeom prst="rect">
            <a:avLst/>
          </a:prstGeom>
          <a:noFill/>
        </p:spPr>
        <p:txBody>
          <a:bodyPr wrap="square" rtlCol="0">
            <a:spAutoFit/>
          </a:bodyPr>
          <a:lstStyle/>
          <a:p>
            <a:r>
              <a:rPr lang="en-US" sz="1600" dirty="0">
                <a:latin typeface="Century Schoolbook" panose="02040604050505020304" pitchFamily="18" charset="0"/>
              </a:rPr>
              <a:t>What causes nuisance flooding?</a:t>
            </a:r>
          </a:p>
        </p:txBody>
      </p:sp>
      <p:sp>
        <p:nvSpPr>
          <p:cNvPr id="3" name="TextBox 2"/>
          <p:cNvSpPr txBox="1"/>
          <p:nvPr/>
        </p:nvSpPr>
        <p:spPr>
          <a:xfrm>
            <a:off x="0" y="1556460"/>
            <a:ext cx="6751815" cy="461665"/>
          </a:xfrm>
          <a:prstGeom prst="rect">
            <a:avLst/>
          </a:prstGeom>
          <a:noFill/>
        </p:spPr>
        <p:txBody>
          <a:bodyPr wrap="square" rtlCol="0">
            <a:spAutoFit/>
          </a:bodyPr>
          <a:lstStyle/>
          <a:p>
            <a:pPr algn="ctr"/>
            <a:r>
              <a:rPr lang="en-US" sz="2400" dirty="0"/>
              <a:t>Monthly mean high tide level: Boston, MA</a:t>
            </a:r>
          </a:p>
        </p:txBody>
      </p:sp>
      <p:pic>
        <p:nvPicPr>
          <p:cNvPr id="12" name="Picture 1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00744" y="3950126"/>
            <a:ext cx="6368445" cy="2564286"/>
          </a:xfrm>
          <a:prstGeom prst="rect">
            <a:avLst/>
          </a:prstGeom>
          <a:ln>
            <a:solidFill>
              <a:schemeClr val="tx1"/>
            </a:solidFill>
          </a:ln>
        </p:spPr>
      </p:pic>
      <p:sp>
        <p:nvSpPr>
          <p:cNvPr id="10" name="TextBox 9"/>
          <p:cNvSpPr txBox="1"/>
          <p:nvPr/>
        </p:nvSpPr>
        <p:spPr>
          <a:xfrm>
            <a:off x="778533" y="2205937"/>
            <a:ext cx="1129755" cy="584775"/>
          </a:xfrm>
          <a:prstGeom prst="rect">
            <a:avLst/>
          </a:prstGeom>
          <a:noFill/>
        </p:spPr>
        <p:txBody>
          <a:bodyPr wrap="square" rtlCol="0">
            <a:spAutoFit/>
          </a:bodyPr>
          <a:lstStyle/>
          <a:p>
            <a:r>
              <a:rPr lang="en-US" sz="1600" dirty="0"/>
              <a:t>Tidal flood threshold</a:t>
            </a:r>
          </a:p>
        </p:txBody>
      </p:sp>
      <p:cxnSp>
        <p:nvCxnSpPr>
          <p:cNvPr id="5" name="Straight Arrow Connector 4"/>
          <p:cNvCxnSpPr/>
          <p:nvPr/>
        </p:nvCxnSpPr>
        <p:spPr>
          <a:xfrm>
            <a:off x="1871712" y="2645664"/>
            <a:ext cx="956832" cy="30480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159441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1716506" y="159418"/>
            <a:ext cx="8387932" cy="638176"/>
          </a:xfrm>
        </p:spPr>
        <p:txBody>
          <a:bodyPr>
            <a:normAutofit/>
          </a:bodyPr>
          <a:lstStyle/>
          <a:p>
            <a:r>
              <a:rPr lang="en-US" altLang="en-US" dirty="0"/>
              <a:t>GTG Pilot – Post Construction</a:t>
            </a:r>
            <a:r>
              <a:rPr lang="en-US" dirty="0"/>
              <a:t>	</a:t>
            </a:r>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81000" y="1066800"/>
            <a:ext cx="4800600" cy="3600450"/>
          </a:xfrm>
          <a:prstGeom prst="rect">
            <a:avLst/>
          </a:prstGeom>
        </p:spPr>
      </p:pic>
      <p:pic>
        <p:nvPicPr>
          <p:cNvPr id="14" name="Picture 1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410200" y="1066800"/>
            <a:ext cx="6425045" cy="4818784"/>
          </a:xfrm>
          <a:prstGeom prst="rect">
            <a:avLst/>
          </a:prstGeom>
        </p:spPr>
      </p:pic>
    </p:spTree>
    <p:extLst>
      <p:ext uri="{BB962C8B-B14F-4D97-AF65-F5344CB8AC3E}">
        <p14:creationId xmlns:p14="http://schemas.microsoft.com/office/powerpoint/2010/main" val="360087005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4" name="Google Shape;344;p22"/>
          <p:cNvSpPr txBox="1">
            <a:spLocks noGrp="1"/>
          </p:cNvSpPr>
          <p:nvPr>
            <p:ph type="title"/>
          </p:nvPr>
        </p:nvSpPr>
        <p:spPr>
          <a:xfrm>
            <a:off x="304800" y="56641"/>
            <a:ext cx="11661764" cy="999300"/>
          </a:xfrm>
          <a:prstGeom prst="rect">
            <a:avLst/>
          </a:prstGeom>
        </p:spPr>
        <p:txBody>
          <a:bodyPr spcFirstLastPara="1" vert="horz" wrap="square" lIns="91425" tIns="91425" rIns="91425" bIns="91425" numCol="1" rtlCol="0" anchor="t" anchorCtr="0" compatLnSpc="1">
            <a:prstTxWarp prst="textNoShape">
              <a:avLst/>
            </a:prstTxWarp>
            <a:noAutofit/>
          </a:bodyPr>
          <a:lstStyle/>
          <a:p>
            <a:pPr>
              <a:spcBef>
                <a:spcPct val="0"/>
              </a:spcBef>
            </a:pPr>
            <a:r>
              <a:rPr lang="en" sz="2800" dirty="0">
                <a:ln w="13335" cmpd="sng">
                  <a:solidFill>
                    <a:srgbClr val="003057"/>
                  </a:solidFill>
                  <a:prstDash val="solid"/>
                </a:ln>
                <a:solidFill>
                  <a:srgbClr val="003057">
                    <a:alpha val="75000"/>
                  </a:srgbClr>
                </a:solidFill>
                <a:latin typeface="Verdana" panose="020B0604030504040204" pitchFamily="34" charset="0"/>
                <a:ea typeface="Verdana" panose="020B0604030504040204" pitchFamily="34" charset="0"/>
                <a:cs typeface="Verdana" panose="020B0604030504040204" pitchFamily="34" charset="0"/>
              </a:rPr>
              <a:t>WRWC River Rangers Install GTG GI Job Training</a:t>
            </a:r>
            <a:endParaRPr lang="en-US" sz="2800" dirty="0">
              <a:ln w="13335" cmpd="sng">
                <a:solidFill>
                  <a:srgbClr val="003057"/>
                </a:solidFill>
                <a:prstDash val="solid"/>
              </a:ln>
              <a:solidFill>
                <a:srgbClr val="003057">
                  <a:alpha val="75000"/>
                </a:srgbClr>
              </a:solidFill>
              <a:latin typeface="Verdana" panose="020B0604030504040204" pitchFamily="34" charset="0"/>
              <a:ea typeface="Verdana" panose="020B0604030504040204" pitchFamily="34" charset="0"/>
              <a:cs typeface="Verdana" panose="020B0604030504040204" pitchFamily="34" charset="0"/>
            </a:endParaRPr>
          </a:p>
        </p:txBody>
      </p:sp>
      <p:pic>
        <p:nvPicPr>
          <p:cNvPr id="345" name="Google Shape;345;p22"/>
          <p:cNvPicPr preferRelativeResize="0"/>
          <p:nvPr/>
        </p:nvPicPr>
        <p:blipFill>
          <a:blip r:embed="rId3">
            <a:alphaModFix/>
          </a:blip>
          <a:stretch>
            <a:fillRect/>
          </a:stretch>
        </p:blipFill>
        <p:spPr>
          <a:xfrm>
            <a:off x="304800" y="1371600"/>
            <a:ext cx="3816909" cy="4953000"/>
          </a:xfrm>
          <a:prstGeom prst="rect">
            <a:avLst/>
          </a:prstGeom>
          <a:noFill/>
          <a:ln>
            <a:noFill/>
          </a:ln>
        </p:spPr>
      </p:pic>
      <p:pic>
        <p:nvPicPr>
          <p:cNvPr id="346" name="Google Shape;346;p22"/>
          <p:cNvPicPr preferRelativeResize="0"/>
          <p:nvPr/>
        </p:nvPicPr>
        <p:blipFill>
          <a:blip r:embed="rId4">
            <a:alphaModFix/>
          </a:blip>
          <a:stretch>
            <a:fillRect/>
          </a:stretch>
        </p:blipFill>
        <p:spPr>
          <a:xfrm>
            <a:off x="4334399" y="1358234"/>
            <a:ext cx="3714749" cy="4953000"/>
          </a:xfrm>
          <a:prstGeom prst="rect">
            <a:avLst/>
          </a:prstGeom>
          <a:noFill/>
          <a:ln>
            <a:noFill/>
          </a:ln>
        </p:spPr>
      </p:pic>
      <p:pic>
        <p:nvPicPr>
          <p:cNvPr id="8" name="Picture 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261838" y="1362075"/>
            <a:ext cx="3704726" cy="4939634"/>
          </a:xfrm>
          <a:prstGeom prst="rect">
            <a:avLst/>
          </a:prstGeom>
        </p:spPr>
      </p:pic>
      <p:sp>
        <p:nvSpPr>
          <p:cNvPr id="4" name="TextBox 3"/>
          <p:cNvSpPr txBox="1"/>
          <p:nvPr/>
        </p:nvSpPr>
        <p:spPr>
          <a:xfrm>
            <a:off x="8675249" y="6230719"/>
            <a:ext cx="2877903"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w Cen MT"/>
                <a:ea typeface="+mn-ea"/>
                <a:cs typeface="+mn-cs"/>
              </a:rPr>
              <a:t>Signage in English &amp; Spanish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w Cen MT"/>
                <a:ea typeface="+mn-ea"/>
                <a:cs typeface="+mn-cs"/>
              </a:rPr>
              <a:t>Engages Community</a:t>
            </a:r>
          </a:p>
        </p:txBody>
      </p:sp>
    </p:spTree>
    <p:extLst>
      <p:ext uri="{BB962C8B-B14F-4D97-AF65-F5344CB8AC3E}">
        <p14:creationId xmlns:p14="http://schemas.microsoft.com/office/powerpoint/2010/main" val="260291505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04800"/>
            <a:ext cx="12192000" cy="638176"/>
          </a:xfrm>
        </p:spPr>
        <p:txBody>
          <a:bodyPr>
            <a:normAutofit fontScale="90000"/>
          </a:bodyPr>
          <a:lstStyle/>
          <a:p>
            <a:pPr algn="ctr"/>
            <a:r>
              <a:rPr lang="en-US" dirty="0"/>
              <a:t>Building on the Pilot:</a:t>
            </a:r>
            <a:br>
              <a:rPr lang="en-US" dirty="0"/>
            </a:br>
            <a:r>
              <a:rPr lang="en-US" dirty="0"/>
              <a:t>Prioritizing Projects  - Highest Possible Score = 100</a:t>
            </a:r>
          </a:p>
        </p:txBody>
      </p:sp>
      <p:pic>
        <p:nvPicPr>
          <p:cNvPr id="7" name="Picture 6">
            <a:extLst>
              <a:ext uri="{FF2B5EF4-FFF2-40B4-BE49-F238E27FC236}">
                <a16:creationId xmlns:a16="http://schemas.microsoft.com/office/drawing/2014/main" id="{C9F5F4AA-B472-4045-90B5-8F9608781CC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903414" y="1924502"/>
            <a:ext cx="1073150" cy="284163"/>
          </a:xfrm>
          <a:prstGeom prst="rect">
            <a:avLst/>
          </a:prstGeom>
        </p:spPr>
      </p:pic>
      <p:pic>
        <p:nvPicPr>
          <p:cNvPr id="10" name="Picture 9" descr="Screen Clippi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04800" y="942976"/>
            <a:ext cx="11506200" cy="4544769"/>
          </a:xfrm>
          <a:prstGeom prst="rect">
            <a:avLst/>
          </a:prstGeom>
        </p:spPr>
      </p:pic>
      <p:sp>
        <p:nvSpPr>
          <p:cNvPr id="13" name="TextBox 12"/>
          <p:cNvSpPr txBox="1"/>
          <p:nvPr/>
        </p:nvSpPr>
        <p:spPr>
          <a:xfrm>
            <a:off x="304800" y="5430595"/>
            <a:ext cx="6183910"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663300"/>
                </a:solidFill>
                <a:effectLst/>
                <a:uLnTx/>
                <a:uFillTx/>
                <a:latin typeface="Tw Cen MT"/>
                <a:ea typeface="+mn-ea"/>
                <a:cs typeface="+mn-cs"/>
              </a:rPr>
              <a:t>Points For: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663300"/>
                </a:solidFill>
                <a:effectLst/>
                <a:uLnTx/>
                <a:uFillTx/>
                <a:latin typeface="Tw Cen MT"/>
                <a:ea typeface="+mn-ea"/>
                <a:cs typeface="+mn-cs"/>
              </a:rPr>
              <a:t>Drainage System (drains from &amp; to) – 3 to 25</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663300"/>
                </a:solidFill>
                <a:effectLst/>
                <a:uLnTx/>
                <a:uFillTx/>
                <a:latin typeface="Tw Cen MT"/>
                <a:ea typeface="+mn-ea"/>
                <a:cs typeface="+mn-cs"/>
              </a:rPr>
              <a:t>Visibility, Connection to Greenway – 0 to 20</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663300"/>
                </a:solidFill>
                <a:effectLst/>
                <a:uLnTx/>
                <a:uFillTx/>
                <a:latin typeface="Tw Cen MT"/>
                <a:ea typeface="+mn-ea"/>
                <a:cs typeface="+mn-cs"/>
              </a:rPr>
              <a:t>Matching Funding Opportunity – 0 to 5</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663300"/>
                </a:solidFill>
                <a:effectLst/>
                <a:uLnTx/>
                <a:uFillTx/>
                <a:latin typeface="Tw Cen MT"/>
                <a:ea typeface="+mn-ea"/>
                <a:cs typeface="+mn-cs"/>
              </a:rPr>
              <a:t>Existing Partnership – 0 to 10</a:t>
            </a:r>
          </a:p>
        </p:txBody>
      </p:sp>
      <p:sp>
        <p:nvSpPr>
          <p:cNvPr id="4" name="TextBox 3"/>
          <p:cNvSpPr txBox="1"/>
          <p:nvPr/>
        </p:nvSpPr>
        <p:spPr>
          <a:xfrm>
            <a:off x="6048375" y="5440120"/>
            <a:ext cx="5247462" cy="1477328"/>
          </a:xfrm>
          <a:prstGeom prst="rect">
            <a:avLst/>
          </a:prstGeom>
          <a:noFill/>
        </p:spPr>
        <p:txBody>
          <a:bodyPr wrap="none" rtlCol="0">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663300"/>
                </a:solidFill>
                <a:effectLst/>
                <a:uLnTx/>
                <a:uFillTx/>
                <a:latin typeface="Tw Cen MT"/>
                <a:ea typeface="+mn-ea"/>
                <a:cs typeface="+mn-cs"/>
              </a:rPr>
              <a:t>Educational Opportunity – 0 to 10</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663300"/>
                </a:solidFill>
                <a:effectLst/>
                <a:uLnTx/>
                <a:uFillTx/>
                <a:latin typeface="Tw Cen MT"/>
                <a:ea typeface="+mn-ea"/>
                <a:cs typeface="+mn-cs"/>
              </a:rPr>
              <a:t>RIDOT </a:t>
            </a:r>
            <a:r>
              <a:rPr kumimoji="0" lang="en-US" sz="1800" b="0" i="0" u="none" strike="noStrike" kern="1200" cap="none" spc="0" normalizeH="0" baseline="0" noProof="0" dirty="0" err="1">
                <a:ln>
                  <a:noFill/>
                </a:ln>
                <a:solidFill>
                  <a:srgbClr val="663300"/>
                </a:solidFill>
                <a:effectLst/>
                <a:uLnTx/>
                <a:uFillTx/>
                <a:latin typeface="Tw Cen MT"/>
                <a:ea typeface="+mn-ea"/>
                <a:cs typeface="+mn-cs"/>
              </a:rPr>
              <a:t>Stormwater</a:t>
            </a:r>
            <a:r>
              <a:rPr kumimoji="0" lang="en-US" sz="1800" b="0" i="0" u="none" strike="noStrike" kern="1200" cap="none" spc="0" normalizeH="0" baseline="0" noProof="0" dirty="0">
                <a:ln>
                  <a:noFill/>
                </a:ln>
                <a:solidFill>
                  <a:srgbClr val="663300"/>
                </a:solidFill>
                <a:effectLst/>
                <a:uLnTx/>
                <a:uFillTx/>
                <a:latin typeface="Tw Cen MT"/>
                <a:ea typeface="+mn-ea"/>
                <a:cs typeface="+mn-cs"/>
              </a:rPr>
              <a:t> Credits – 0 to 25</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663300"/>
                </a:solidFill>
                <a:effectLst/>
                <a:uLnTx/>
                <a:uFillTx/>
                <a:latin typeface="Tw Cen MT"/>
                <a:ea typeface="+mn-ea"/>
                <a:cs typeface="+mn-cs"/>
              </a:rPr>
              <a:t>Bonus Points (e.g. potential new section of Greenway)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663300"/>
                </a:solidFill>
                <a:effectLst/>
                <a:uLnTx/>
                <a:uFillTx/>
                <a:latin typeface="Tw Cen MT"/>
                <a:ea typeface="+mn-ea"/>
                <a:cs typeface="+mn-cs"/>
              </a:rPr>
              <a:t>Site Restrictions Negative Points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w Cen MT"/>
              <a:ea typeface="+mn-ea"/>
              <a:cs typeface="+mn-cs"/>
            </a:endParaRPr>
          </a:p>
        </p:txBody>
      </p:sp>
    </p:spTree>
    <p:extLst>
      <p:ext uri="{BB962C8B-B14F-4D97-AF65-F5344CB8AC3E}">
        <p14:creationId xmlns:p14="http://schemas.microsoft.com/office/powerpoint/2010/main" val="304494560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p>
            <a:pPr algn="ctr"/>
            <a:r>
              <a:rPr lang="en-US" dirty="0"/>
              <a:t>GTG Potential Projects</a:t>
            </a:r>
          </a:p>
        </p:txBody>
      </p:sp>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88615" y="846138"/>
            <a:ext cx="9014769" cy="5853404"/>
          </a:xfrm>
          <a:prstGeom prst="rect">
            <a:avLst/>
          </a:prstGeom>
        </p:spPr>
      </p:pic>
    </p:spTree>
    <p:extLst>
      <p:ext uri="{BB962C8B-B14F-4D97-AF65-F5344CB8AC3E}">
        <p14:creationId xmlns:p14="http://schemas.microsoft.com/office/powerpoint/2010/main" val="236884289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p36"/>
          <p:cNvSpPr txBox="1">
            <a:spLocks noGrp="1"/>
          </p:cNvSpPr>
          <p:nvPr>
            <p:ph type="title"/>
          </p:nvPr>
        </p:nvSpPr>
        <p:spPr>
          <a:xfrm>
            <a:off x="0" y="274645"/>
            <a:ext cx="12192000" cy="687300"/>
          </a:xfrm>
          <a:prstGeom prst="rect">
            <a:avLst/>
          </a:prstGeom>
          <a:noFill/>
          <a:ln>
            <a:noFill/>
          </a:ln>
        </p:spPr>
        <p:txBody>
          <a:bodyPr spcFirstLastPara="1" vert="horz" wrap="square" lIns="91425" tIns="45700" rIns="91425" bIns="45700" rtlCol="0" anchor="t" anchorCtr="0">
            <a:noAutofit/>
          </a:bodyPr>
          <a:lstStyle/>
          <a:p>
            <a:pPr algn="ctr">
              <a:spcBef>
                <a:spcPts val="0"/>
              </a:spcBef>
              <a:buClr>
                <a:srgbClr val="003057"/>
              </a:buClr>
              <a:buSzPts val="2800"/>
            </a:pPr>
            <a:r>
              <a:rPr lang="en-US" dirty="0">
                <a:cs typeface="Georgia"/>
                <a:sym typeface="Georgia"/>
              </a:rPr>
              <a:t>Project 1</a:t>
            </a:r>
            <a:br>
              <a:rPr lang="en-US" dirty="0">
                <a:cs typeface="Georgia"/>
                <a:sym typeface="Georgia"/>
              </a:rPr>
            </a:br>
            <a:r>
              <a:rPr lang="en-US" dirty="0">
                <a:cs typeface="Georgia"/>
                <a:sym typeface="Georgia"/>
              </a:rPr>
              <a:t>Greening &amp; Cleaning Manton Ave</a:t>
            </a:r>
            <a:endParaRPr b="1" dirty="0">
              <a:cs typeface="Georgia"/>
              <a:sym typeface="Georgia"/>
            </a:endParaRPr>
          </a:p>
        </p:txBody>
      </p:sp>
      <p:sp>
        <p:nvSpPr>
          <p:cNvPr id="225" name="Google Shape;225;p36"/>
          <p:cNvSpPr txBox="1">
            <a:spLocks noGrp="1"/>
          </p:cNvSpPr>
          <p:nvPr>
            <p:ph type="body" idx="1"/>
          </p:nvPr>
        </p:nvSpPr>
        <p:spPr>
          <a:xfrm>
            <a:off x="838200" y="1600200"/>
            <a:ext cx="11353800" cy="5184956"/>
          </a:xfrm>
          <a:prstGeom prst="rect">
            <a:avLst/>
          </a:prstGeom>
          <a:noFill/>
          <a:ln>
            <a:noFill/>
          </a:ln>
        </p:spPr>
        <p:txBody>
          <a:bodyPr spcFirstLastPara="1" vert="horz" wrap="square" lIns="91425" tIns="45700" rIns="91425" bIns="45700" rtlCol="0" anchor="t" anchorCtr="0">
            <a:noAutofit/>
          </a:bodyPr>
          <a:lstStyle/>
          <a:p>
            <a:pPr marL="0" indent="0">
              <a:spcBef>
                <a:spcPts val="0"/>
              </a:spcBef>
              <a:buSzPts val="3200"/>
              <a:buNone/>
            </a:pPr>
            <a:r>
              <a:rPr lang="en-US" b="1" dirty="0"/>
              <a:t>Goals</a:t>
            </a:r>
            <a:endParaRPr dirty="0"/>
          </a:p>
          <a:p>
            <a:pPr marL="457200" indent="-342900">
              <a:spcBef>
                <a:spcPts val="1200"/>
              </a:spcBef>
              <a:buClr>
                <a:schemeClr val="dk1"/>
              </a:buClr>
              <a:buSzPts val="1800"/>
              <a:buAutoNum type="arabicPeriod"/>
            </a:pPr>
            <a:r>
              <a:rPr lang="en-US" sz="2000" dirty="0"/>
              <a:t>Employ “Nature at Work” green infrastructure techniques along Manton Avenue to capture and treat </a:t>
            </a:r>
            <a:r>
              <a:rPr lang="en-US" sz="2000" dirty="0" err="1"/>
              <a:t>stormwater</a:t>
            </a:r>
            <a:r>
              <a:rPr lang="en-US" sz="2000" dirty="0"/>
              <a:t> runoff from the neighborhood, starting at Olneyville Square and moving northwest up Manton Avenue.</a:t>
            </a:r>
          </a:p>
          <a:p>
            <a:pPr marL="731520" lvl="1" indent="-342900">
              <a:spcBef>
                <a:spcPts val="1200"/>
              </a:spcBef>
              <a:buClr>
                <a:schemeClr val="dk1"/>
              </a:buClr>
              <a:buSzPts val="1800"/>
              <a:buFont typeface="+mj-lt"/>
              <a:buAutoNum type="alphaUcPeriod"/>
            </a:pPr>
            <a:r>
              <a:rPr lang="en-US" sz="1800" dirty="0">
                <a:solidFill>
                  <a:schemeClr val="dk1"/>
                </a:solidFill>
              </a:rPr>
              <a:t>Install Tree Filters – 4 Tree Filters w/ attached catch basins installed</a:t>
            </a:r>
          </a:p>
          <a:p>
            <a:pPr marL="731520" lvl="1" indent="-342900">
              <a:spcBef>
                <a:spcPts val="1200"/>
              </a:spcBef>
              <a:buClr>
                <a:schemeClr val="dk1"/>
              </a:buClr>
              <a:buSzPts val="1800"/>
              <a:buFont typeface="+mj-lt"/>
              <a:buAutoNum type="alphaUcPeriod"/>
            </a:pPr>
            <a:r>
              <a:rPr lang="en-US" sz="1800" dirty="0">
                <a:solidFill>
                  <a:schemeClr val="dk1"/>
                </a:solidFill>
              </a:rPr>
              <a:t>Install other green landscape elements – 8 sidewalk inset planting areas installed</a:t>
            </a:r>
            <a:endParaRPr sz="1800" dirty="0">
              <a:solidFill>
                <a:schemeClr val="dk1"/>
              </a:solidFill>
            </a:endParaRPr>
          </a:p>
        </p:txBody>
      </p:sp>
    </p:spTree>
    <p:extLst>
      <p:ext uri="{BB962C8B-B14F-4D97-AF65-F5344CB8AC3E}">
        <p14:creationId xmlns:p14="http://schemas.microsoft.com/office/powerpoint/2010/main" val="191652308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After Pilot: Site 1 – Manton Avenue, Olneyville</a:t>
            </a:r>
          </a:p>
        </p:txBody>
      </p:sp>
      <p:pic>
        <p:nvPicPr>
          <p:cNvPr id="7" name="Picture 6"/>
          <p:cNvPicPr>
            <a:picLocks noChangeAspect="1"/>
          </p:cNvPicPr>
          <p:nvPr/>
        </p:nvPicPr>
        <p:blipFill>
          <a:blip r:embed="rId2"/>
          <a:stretch>
            <a:fillRect/>
          </a:stretch>
        </p:blipFill>
        <p:spPr>
          <a:xfrm>
            <a:off x="1981200" y="1676401"/>
            <a:ext cx="8195126" cy="3887385"/>
          </a:xfrm>
          <a:prstGeom prst="rect">
            <a:avLst/>
          </a:prstGeom>
        </p:spPr>
      </p:pic>
      <p:sp>
        <p:nvSpPr>
          <p:cNvPr id="8" name="TextBox 7"/>
          <p:cNvSpPr txBox="1"/>
          <p:nvPr/>
        </p:nvSpPr>
        <p:spPr>
          <a:xfrm>
            <a:off x="5698199" y="6172200"/>
            <a:ext cx="795603"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w Cen MT"/>
                <a:ea typeface="+mn-ea"/>
                <a:cs typeface="+mn-cs"/>
              </a:rPr>
              <a:t>Before</a:t>
            </a:r>
          </a:p>
        </p:txBody>
      </p:sp>
    </p:spTree>
    <p:extLst>
      <p:ext uri="{BB962C8B-B14F-4D97-AF65-F5344CB8AC3E}">
        <p14:creationId xmlns:p14="http://schemas.microsoft.com/office/powerpoint/2010/main" val="387983694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After Pilot: Site 1 – Manton Avenue, Olneyville</a:t>
            </a:r>
          </a:p>
        </p:txBody>
      </p:sp>
      <p:pic>
        <p:nvPicPr>
          <p:cNvPr id="7" name="Picture 6"/>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169682" y="1600201"/>
            <a:ext cx="7852634" cy="4572000"/>
          </a:xfrm>
          <a:prstGeom prst="rect">
            <a:avLst/>
          </a:prstGeom>
        </p:spPr>
      </p:pic>
      <p:sp>
        <p:nvSpPr>
          <p:cNvPr id="8" name="TextBox 7"/>
          <p:cNvSpPr txBox="1"/>
          <p:nvPr/>
        </p:nvSpPr>
        <p:spPr>
          <a:xfrm>
            <a:off x="5768028" y="6172200"/>
            <a:ext cx="655949"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w Cen MT"/>
                <a:ea typeface="+mn-ea"/>
                <a:cs typeface="+mn-cs"/>
              </a:rPr>
              <a:t>After</a:t>
            </a:r>
          </a:p>
        </p:txBody>
      </p:sp>
      <p:cxnSp>
        <p:nvCxnSpPr>
          <p:cNvPr id="6" name="Straight Arrow Connector 5"/>
          <p:cNvCxnSpPr/>
          <p:nvPr/>
        </p:nvCxnSpPr>
        <p:spPr>
          <a:xfrm flipV="1">
            <a:off x="2590800" y="3733802"/>
            <a:ext cx="0" cy="1238071"/>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2169682" y="4971873"/>
            <a:ext cx="4800600"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00"/>
                </a:solidFill>
                <a:effectLst/>
                <a:uLnTx/>
                <a:uFillTx/>
                <a:latin typeface="Tw Cen MT"/>
                <a:ea typeface="+mn-ea"/>
                <a:cs typeface="+mn-cs"/>
              </a:rPr>
              <a:t>Note: Street tree shown in “Before” pic was knocked down by a car during the course of this project. The WRWC will be replacing the tree with remaining partner funds. </a:t>
            </a:r>
          </a:p>
        </p:txBody>
      </p:sp>
      <p:sp>
        <p:nvSpPr>
          <p:cNvPr id="13" name="TextBox 12"/>
          <p:cNvSpPr txBox="1"/>
          <p:nvPr/>
        </p:nvSpPr>
        <p:spPr>
          <a:xfrm>
            <a:off x="5417191" y="3872949"/>
            <a:ext cx="1692567"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8BF983"/>
                </a:solidFill>
                <a:effectLst/>
                <a:uLnTx/>
                <a:uFillTx/>
                <a:latin typeface="Tw Cen MT"/>
                <a:ea typeface="+mn-ea"/>
                <a:cs typeface="+mn-cs"/>
              </a:rPr>
              <a:t>New Tree Filter w/ attached catch basin</a:t>
            </a:r>
          </a:p>
        </p:txBody>
      </p:sp>
      <p:sp>
        <p:nvSpPr>
          <p:cNvPr id="15" name="TextBox 14"/>
          <p:cNvSpPr txBox="1"/>
          <p:nvPr/>
        </p:nvSpPr>
        <p:spPr>
          <a:xfrm>
            <a:off x="3505200" y="3843133"/>
            <a:ext cx="14478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8BF983"/>
                </a:solidFill>
                <a:effectLst/>
                <a:uLnTx/>
                <a:uFillTx/>
                <a:latin typeface="Tw Cen MT"/>
                <a:ea typeface="+mn-ea"/>
                <a:cs typeface="+mn-cs"/>
              </a:rPr>
              <a:t>New sidewalk planting bed</a:t>
            </a:r>
          </a:p>
        </p:txBody>
      </p:sp>
      <p:sp>
        <p:nvSpPr>
          <p:cNvPr id="16" name="TextBox 15"/>
          <p:cNvSpPr txBox="1"/>
          <p:nvPr/>
        </p:nvSpPr>
        <p:spPr>
          <a:xfrm>
            <a:off x="7391400" y="3886202"/>
            <a:ext cx="14478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8BF983"/>
                </a:solidFill>
                <a:effectLst/>
                <a:uLnTx/>
                <a:uFillTx/>
                <a:latin typeface="Tw Cen MT"/>
                <a:ea typeface="+mn-ea"/>
                <a:cs typeface="+mn-cs"/>
              </a:rPr>
              <a:t>New sidewalk planting bed</a:t>
            </a:r>
          </a:p>
        </p:txBody>
      </p:sp>
    </p:spTree>
    <p:extLst>
      <p:ext uri="{BB962C8B-B14F-4D97-AF65-F5344CB8AC3E}">
        <p14:creationId xmlns:p14="http://schemas.microsoft.com/office/powerpoint/2010/main" val="60941972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224;p36"/>
          <p:cNvSpPr txBox="1">
            <a:spLocks noGrp="1"/>
          </p:cNvSpPr>
          <p:nvPr>
            <p:ph type="title"/>
          </p:nvPr>
        </p:nvSpPr>
        <p:spPr>
          <a:prstGeom prst="rect">
            <a:avLst/>
          </a:prstGeom>
          <a:noFill/>
          <a:ln>
            <a:noFill/>
          </a:ln>
        </p:spPr>
        <p:txBody>
          <a:bodyPr spcFirstLastPara="1" vert="horz" wrap="square" lIns="91425" tIns="45700" rIns="91425" bIns="45700" rtlCol="0" anchor="t" anchorCtr="0">
            <a:noAutofit/>
          </a:bodyPr>
          <a:lstStyle/>
          <a:p>
            <a:pPr>
              <a:spcBef>
                <a:spcPts val="0"/>
              </a:spcBef>
              <a:buClr>
                <a:srgbClr val="003057"/>
              </a:buClr>
              <a:buSzPts val="2800"/>
            </a:pPr>
            <a:r>
              <a:rPr lang="en-US" dirty="0">
                <a:cs typeface="Georgia"/>
                <a:sym typeface="Georgia"/>
              </a:rPr>
              <a:t>Site 2 – Farm Fresh RI Food Hub</a:t>
            </a:r>
            <a:endParaRPr b="1" dirty="0">
              <a:cs typeface="Georgia"/>
              <a:sym typeface="Georgia"/>
            </a:endParaRPr>
          </a:p>
        </p:txBody>
      </p:sp>
      <p:pic>
        <p:nvPicPr>
          <p:cNvPr id="3" name="Picture 2" descr="An aerial view of a city&#10;&#10;Description automatically generated with medium confidence">
            <a:extLst>
              <a:ext uri="{FF2B5EF4-FFF2-40B4-BE49-F238E27FC236}">
                <a16:creationId xmlns:a16="http://schemas.microsoft.com/office/drawing/2014/main" id="{260BB61D-F9BA-33B9-54C5-71830885A46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6400800" y="1095026"/>
            <a:ext cx="5181600" cy="4667947"/>
          </a:xfrm>
          <a:prstGeom prst="rect">
            <a:avLst/>
          </a:prstGeom>
        </p:spPr>
      </p:pic>
      <p:pic>
        <p:nvPicPr>
          <p:cNvPr id="7" name="Picture 6" descr="An aerial view of a city&#10;&#10;Description automatically generated with medium confidence">
            <a:extLst>
              <a:ext uri="{FF2B5EF4-FFF2-40B4-BE49-F238E27FC236}">
                <a16:creationId xmlns:a16="http://schemas.microsoft.com/office/drawing/2014/main" id="{2CD6E5CE-D725-2345-33E1-9B8EBA5582A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57201" y="1095026"/>
            <a:ext cx="5334000" cy="4667947"/>
          </a:xfrm>
          <a:prstGeom prst="rect">
            <a:avLst/>
          </a:prstGeom>
        </p:spPr>
      </p:pic>
    </p:spTree>
    <p:extLst>
      <p:ext uri="{BB962C8B-B14F-4D97-AF65-F5344CB8AC3E}">
        <p14:creationId xmlns:p14="http://schemas.microsoft.com/office/powerpoint/2010/main" val="107069318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224;p36"/>
          <p:cNvSpPr txBox="1">
            <a:spLocks noGrp="1"/>
          </p:cNvSpPr>
          <p:nvPr>
            <p:ph type="title"/>
          </p:nvPr>
        </p:nvSpPr>
        <p:spPr>
          <a:prstGeom prst="rect">
            <a:avLst/>
          </a:prstGeom>
          <a:noFill/>
          <a:ln>
            <a:noFill/>
          </a:ln>
        </p:spPr>
        <p:txBody>
          <a:bodyPr spcFirstLastPara="1" vert="horz" wrap="square" lIns="91425" tIns="45700" rIns="91425" bIns="45700" rtlCol="0" anchor="t" anchorCtr="0">
            <a:noAutofit/>
          </a:bodyPr>
          <a:lstStyle/>
          <a:p>
            <a:pPr>
              <a:spcBef>
                <a:spcPts val="0"/>
              </a:spcBef>
              <a:buClr>
                <a:srgbClr val="003057"/>
              </a:buClr>
              <a:buSzPts val="2800"/>
            </a:pPr>
            <a:r>
              <a:rPr lang="en-US" dirty="0">
                <a:cs typeface="Georgia"/>
                <a:sym typeface="Georgia"/>
              </a:rPr>
              <a:t>Site 2 – Farm Fresh RI Food Hub – Ranger Install</a:t>
            </a:r>
            <a:endParaRPr b="1" dirty="0">
              <a:cs typeface="Georgia"/>
              <a:sym typeface="Georgia"/>
            </a:endParaRPr>
          </a:p>
        </p:txBody>
      </p:sp>
      <p:pic>
        <p:nvPicPr>
          <p:cNvPr id="6" name="Picture 5" descr="A picture containing sky, ground, outdoor, person&#10;&#10;Description automatically generated">
            <a:extLst>
              <a:ext uri="{FF2B5EF4-FFF2-40B4-BE49-F238E27FC236}">
                <a16:creationId xmlns:a16="http://schemas.microsoft.com/office/drawing/2014/main" id="{6DA770D1-D1CB-5177-EBC1-74D56CD8853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81000" y="846138"/>
            <a:ext cx="4914900" cy="3276600"/>
          </a:xfrm>
          <a:prstGeom prst="rect">
            <a:avLst/>
          </a:prstGeom>
        </p:spPr>
      </p:pic>
      <p:pic>
        <p:nvPicPr>
          <p:cNvPr id="3074" name="Picture 2" descr="SimsMarket-Outside2021">
            <a:extLst>
              <a:ext uri="{FF2B5EF4-FFF2-40B4-BE49-F238E27FC236}">
                <a16:creationId xmlns:a16="http://schemas.microsoft.com/office/drawing/2014/main" id="{8583700A-5810-7944-B8D8-2B304E91F526}"/>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715000" y="2286000"/>
            <a:ext cx="6096000" cy="344424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F2E74F6E-3C04-5A7A-6C64-FEFBB13CE281}"/>
              </a:ext>
            </a:extLst>
          </p:cNvPr>
          <p:cNvSpPr txBox="1"/>
          <p:nvPr/>
        </p:nvSpPr>
        <p:spPr>
          <a:xfrm>
            <a:off x="5715000" y="5730240"/>
            <a:ext cx="437299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w Cen MT"/>
                <a:ea typeface="+mn-ea"/>
                <a:cs typeface="+mn-cs"/>
              </a:rPr>
              <a:t>The Market Now!  Photo Credit: Farm Fresh RI</a:t>
            </a:r>
          </a:p>
        </p:txBody>
      </p:sp>
      <p:pic>
        <p:nvPicPr>
          <p:cNvPr id="3076" name="Picture 4">
            <a:extLst>
              <a:ext uri="{FF2B5EF4-FFF2-40B4-BE49-F238E27FC236}">
                <a16:creationId xmlns:a16="http://schemas.microsoft.com/office/drawing/2014/main" id="{62B4B801-EA16-49B6-3FD0-1FA185042798}"/>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54996" y="3306762"/>
            <a:ext cx="4366907" cy="3276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920188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224;p36"/>
          <p:cNvSpPr txBox="1">
            <a:spLocks noGrp="1"/>
          </p:cNvSpPr>
          <p:nvPr>
            <p:ph type="title"/>
          </p:nvPr>
        </p:nvSpPr>
        <p:spPr>
          <a:prstGeom prst="rect">
            <a:avLst/>
          </a:prstGeom>
          <a:noFill/>
          <a:ln>
            <a:noFill/>
          </a:ln>
        </p:spPr>
        <p:txBody>
          <a:bodyPr spcFirstLastPara="1" vert="horz" wrap="square" lIns="91425" tIns="45700" rIns="91425" bIns="45700" rtlCol="0" anchor="t" anchorCtr="0">
            <a:noAutofit/>
          </a:bodyPr>
          <a:lstStyle/>
          <a:p>
            <a:pPr>
              <a:spcBef>
                <a:spcPts val="0"/>
              </a:spcBef>
              <a:buClr>
                <a:srgbClr val="003057"/>
              </a:buClr>
              <a:buSzPts val="2800"/>
            </a:pPr>
            <a:r>
              <a:rPr lang="en-US" dirty="0">
                <a:cs typeface="Georgia"/>
                <a:sym typeface="Georgia"/>
              </a:rPr>
              <a:t>Site 3a – </a:t>
            </a:r>
            <a:r>
              <a:rPr lang="en-US" dirty="0" err="1">
                <a:cs typeface="Georgia"/>
                <a:sym typeface="Georgia"/>
              </a:rPr>
              <a:t>Iglesia</a:t>
            </a:r>
            <a:r>
              <a:rPr lang="en-US" dirty="0">
                <a:cs typeface="Georgia"/>
                <a:sym typeface="Georgia"/>
              </a:rPr>
              <a:t> Puerta De Refugio - Before</a:t>
            </a:r>
            <a:endParaRPr b="1" dirty="0">
              <a:cs typeface="Georgia"/>
              <a:sym typeface="Georgia"/>
            </a:endParaRPr>
          </a:p>
        </p:txBody>
      </p:sp>
      <p:pic>
        <p:nvPicPr>
          <p:cNvPr id="4" name="Picture 3">
            <a:extLst>
              <a:ext uri="{FF2B5EF4-FFF2-40B4-BE49-F238E27FC236}">
                <a16:creationId xmlns:a16="http://schemas.microsoft.com/office/drawing/2014/main" id="{588A03D0-6725-2921-27A8-64B47A5A7AE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828800" y="1417638"/>
            <a:ext cx="8534400" cy="4419600"/>
          </a:xfrm>
          <a:prstGeom prst="rect">
            <a:avLst/>
          </a:prstGeom>
        </p:spPr>
      </p:pic>
    </p:spTree>
    <p:extLst>
      <p:ext uri="{BB962C8B-B14F-4D97-AF65-F5344CB8AC3E}">
        <p14:creationId xmlns:p14="http://schemas.microsoft.com/office/powerpoint/2010/main" val="33048553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661840" y="1141596"/>
            <a:ext cx="10807349" cy="0"/>
          </a:xfrm>
          <a:prstGeom prst="line">
            <a:avLst/>
          </a:prstGeom>
          <a:ln w="50800" cmpd="dbl">
            <a:solidFill>
              <a:srgbClr val="467E93"/>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583461" y="555631"/>
            <a:ext cx="9370423" cy="553998"/>
          </a:xfrm>
          <a:prstGeom prst="rect">
            <a:avLst/>
          </a:prstGeom>
          <a:noFill/>
        </p:spPr>
        <p:txBody>
          <a:bodyPr wrap="square" rtlCol="0">
            <a:spAutoFit/>
          </a:bodyPr>
          <a:lstStyle/>
          <a:p>
            <a:r>
              <a:rPr lang="en-US" sz="3000" spc="250" dirty="0">
                <a:solidFill>
                  <a:srgbClr val="467E93"/>
                </a:solidFill>
                <a:latin typeface="Century Schoolbook" panose="02040604050505020304" pitchFamily="18" charset="0"/>
                <a:ea typeface="Kozuka Mincho Pr6N H" panose="02020900000000000000" pitchFamily="18" charset="-128"/>
              </a:rPr>
              <a:t>Background: Tidal Harmonics</a:t>
            </a:r>
          </a:p>
        </p:txBody>
      </p:sp>
      <p:sp>
        <p:nvSpPr>
          <p:cNvPr id="10" name="TextBox 9"/>
          <p:cNvSpPr txBox="1"/>
          <p:nvPr/>
        </p:nvSpPr>
        <p:spPr>
          <a:xfrm>
            <a:off x="156753" y="153566"/>
            <a:ext cx="3030583" cy="307777"/>
          </a:xfrm>
          <a:prstGeom prst="rect">
            <a:avLst/>
          </a:prstGeom>
          <a:noFill/>
        </p:spPr>
        <p:txBody>
          <a:bodyPr wrap="square" rtlCol="0">
            <a:spAutoFit/>
          </a:bodyPr>
          <a:lstStyle/>
          <a:p>
            <a:endParaRPr lang="en-US" sz="1400" dirty="0">
              <a:latin typeface="Century Schoolbook" panose="02040604050505020304" pitchFamily="18" charset="0"/>
            </a:endParaRPr>
          </a:p>
        </p:txBody>
      </p:sp>
      <p:sp>
        <p:nvSpPr>
          <p:cNvPr id="8" name="TextBox 7"/>
          <p:cNvSpPr txBox="1"/>
          <p:nvPr/>
        </p:nvSpPr>
        <p:spPr>
          <a:xfrm>
            <a:off x="156753" y="153566"/>
            <a:ext cx="3770147" cy="338554"/>
          </a:xfrm>
          <a:prstGeom prst="rect">
            <a:avLst/>
          </a:prstGeom>
          <a:noFill/>
        </p:spPr>
        <p:txBody>
          <a:bodyPr wrap="square" rtlCol="0">
            <a:spAutoFit/>
          </a:bodyPr>
          <a:lstStyle/>
          <a:p>
            <a:r>
              <a:rPr lang="en-US" sz="1600" dirty="0">
                <a:latin typeface="Century Schoolbook" panose="02040604050505020304" pitchFamily="18" charset="0"/>
              </a:rPr>
              <a:t>What causes nuisance flooding?</a:t>
            </a:r>
          </a:p>
        </p:txBody>
      </p:sp>
      <p:sp>
        <p:nvSpPr>
          <p:cNvPr id="4" name="Rectangle 3"/>
          <p:cNvSpPr/>
          <p:nvPr/>
        </p:nvSpPr>
        <p:spPr>
          <a:xfrm>
            <a:off x="939302" y="1397998"/>
            <a:ext cx="10529887" cy="2246769"/>
          </a:xfrm>
          <a:prstGeom prst="rect">
            <a:avLst/>
          </a:prstGeom>
        </p:spPr>
        <p:txBody>
          <a:bodyPr wrap="square">
            <a:spAutoFit/>
          </a:bodyPr>
          <a:lstStyle/>
          <a:p>
            <a:pPr marL="457200" indent="-457200">
              <a:buFont typeface="Arial" panose="020B0604020202020204" pitchFamily="34" charset="0"/>
              <a:buChar char="•"/>
            </a:pPr>
            <a:r>
              <a:rPr lang="en-US" sz="2800" dirty="0"/>
              <a:t>In tidal predictions, the long and short period tides are represented by tidal constituents</a:t>
            </a:r>
          </a:p>
          <a:p>
            <a:pPr marL="457200" lvl="0" indent="-457200" defTabSz="914400">
              <a:buFont typeface="Arial" panose="020B0604020202020204" pitchFamily="34" charset="0"/>
              <a:buChar char="•"/>
              <a:defRPr/>
            </a:pPr>
            <a:endParaRPr lang="en-US" sz="2800" dirty="0"/>
          </a:p>
          <a:p>
            <a:pPr marL="457200" lvl="0" indent="-457200" defTabSz="914400">
              <a:buFont typeface="Arial" panose="020B0604020202020204" pitchFamily="34" charset="0"/>
              <a:buChar char="•"/>
              <a:defRPr/>
            </a:pPr>
            <a:r>
              <a:rPr lang="en-US" sz="2800" dirty="0"/>
              <a:t>The tidal constituents represent motion of the Earth, Moon, and Sun system</a:t>
            </a:r>
          </a:p>
        </p:txBody>
      </p:sp>
      <p:pic>
        <p:nvPicPr>
          <p:cNvPr id="9" name="Picture 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967611" y="4283773"/>
            <a:ext cx="4669957" cy="2003531"/>
          </a:xfrm>
          <a:prstGeom prst="rect">
            <a:avLst/>
          </a:prstGeom>
        </p:spPr>
      </p:pic>
      <p:pic>
        <p:nvPicPr>
          <p:cNvPr id="11" name="Picture 10"/>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422057" y="4380819"/>
            <a:ext cx="3527582" cy="1978513"/>
          </a:xfrm>
          <a:prstGeom prst="rect">
            <a:avLst/>
          </a:prstGeom>
        </p:spPr>
      </p:pic>
      <p:pic>
        <p:nvPicPr>
          <p:cNvPr id="12" name="Picture 1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955925" y="5088933"/>
            <a:ext cx="574254" cy="593144"/>
          </a:xfrm>
          <a:prstGeom prst="rect">
            <a:avLst/>
          </a:prstGeom>
        </p:spPr>
      </p:pic>
      <p:pic>
        <p:nvPicPr>
          <p:cNvPr id="13" name="Picture 12"/>
          <p:cNvPicPr>
            <a:picLocks noChangeAspect="1"/>
          </p:cNvPicPr>
          <p:nvPr/>
        </p:nvPicPr>
        <p:blipFill>
          <a:blip r:embed="rId6" cstate="email">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3757853" y="4410918"/>
            <a:ext cx="477660" cy="477660"/>
          </a:xfrm>
          <a:prstGeom prst="rect">
            <a:avLst/>
          </a:prstGeom>
        </p:spPr>
      </p:pic>
      <p:sp>
        <p:nvSpPr>
          <p:cNvPr id="14" name="Right Arrow 13"/>
          <p:cNvSpPr/>
          <p:nvPr/>
        </p:nvSpPr>
        <p:spPr>
          <a:xfrm rot="20744520">
            <a:off x="3957915" y="5857199"/>
            <a:ext cx="295707" cy="288841"/>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5" name="Right Arrow 14"/>
          <p:cNvSpPr/>
          <p:nvPr/>
        </p:nvSpPr>
        <p:spPr>
          <a:xfrm rot="20229209">
            <a:off x="4591523" y="5698615"/>
            <a:ext cx="295707" cy="288841"/>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6" name="Right Arrow 15"/>
          <p:cNvSpPr/>
          <p:nvPr/>
        </p:nvSpPr>
        <p:spPr>
          <a:xfrm rot="16200000">
            <a:off x="4962110" y="5294657"/>
            <a:ext cx="295707" cy="288841"/>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cxnSp>
        <p:nvCxnSpPr>
          <p:cNvPr id="17" name="Straight Arrow Connector 16"/>
          <p:cNvCxnSpPr/>
          <p:nvPr/>
        </p:nvCxnSpPr>
        <p:spPr>
          <a:xfrm>
            <a:off x="6009662" y="5291223"/>
            <a:ext cx="772212" cy="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sp>
        <p:nvSpPr>
          <p:cNvPr id="18" name="Oval 17"/>
          <p:cNvSpPr/>
          <p:nvPr/>
        </p:nvSpPr>
        <p:spPr>
          <a:xfrm>
            <a:off x="-558809" y="4686352"/>
            <a:ext cx="1136157" cy="1198371"/>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3185848" y="3845165"/>
            <a:ext cx="6096000" cy="400110"/>
          </a:xfrm>
          <a:prstGeom prst="rect">
            <a:avLst/>
          </a:prstGeom>
        </p:spPr>
        <p:txBody>
          <a:bodyPr>
            <a:spAutoFit/>
          </a:bodyPr>
          <a:lstStyle/>
          <a:p>
            <a:r>
              <a:rPr lang="en-US" sz="2000" dirty="0"/>
              <a:t>Example: Lunar Nodal Cycle – Moon’s orbit wobbles</a:t>
            </a:r>
          </a:p>
        </p:txBody>
      </p:sp>
      <p:sp>
        <p:nvSpPr>
          <p:cNvPr id="5" name="Rectangle 4"/>
          <p:cNvSpPr/>
          <p:nvPr/>
        </p:nvSpPr>
        <p:spPr>
          <a:xfrm>
            <a:off x="5872163" y="4245275"/>
            <a:ext cx="5915025" cy="22698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646353" y="4304164"/>
            <a:ext cx="5915025" cy="22698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2955925" y="3806667"/>
            <a:ext cx="6773863" cy="36107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85003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9" grpId="0" animBg="1"/>
      <p:bldP spid="20"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224;p36"/>
          <p:cNvSpPr txBox="1">
            <a:spLocks noGrp="1"/>
          </p:cNvSpPr>
          <p:nvPr>
            <p:ph type="title"/>
          </p:nvPr>
        </p:nvSpPr>
        <p:spPr>
          <a:prstGeom prst="rect">
            <a:avLst/>
          </a:prstGeom>
          <a:noFill/>
          <a:ln>
            <a:noFill/>
          </a:ln>
        </p:spPr>
        <p:txBody>
          <a:bodyPr spcFirstLastPara="1" vert="horz" wrap="square" lIns="91425" tIns="45700" rIns="91425" bIns="45700" rtlCol="0" anchor="t" anchorCtr="0">
            <a:noAutofit/>
          </a:bodyPr>
          <a:lstStyle/>
          <a:p>
            <a:pPr>
              <a:spcBef>
                <a:spcPts val="0"/>
              </a:spcBef>
              <a:buClr>
                <a:srgbClr val="003057"/>
              </a:buClr>
              <a:buSzPts val="2800"/>
            </a:pPr>
            <a:r>
              <a:rPr lang="en-US" dirty="0">
                <a:cs typeface="Georgia"/>
                <a:sym typeface="Georgia"/>
              </a:rPr>
              <a:t>Site 3a – </a:t>
            </a:r>
            <a:r>
              <a:rPr lang="en-US" dirty="0" err="1">
                <a:cs typeface="Georgia"/>
                <a:sym typeface="Georgia"/>
              </a:rPr>
              <a:t>Iglesia</a:t>
            </a:r>
            <a:r>
              <a:rPr lang="en-US" dirty="0">
                <a:cs typeface="Georgia"/>
                <a:sym typeface="Georgia"/>
              </a:rPr>
              <a:t> Puerta De Refugio - After</a:t>
            </a:r>
            <a:endParaRPr b="1" dirty="0">
              <a:cs typeface="Georgia"/>
              <a:sym typeface="Georgia"/>
            </a:endParaRPr>
          </a:p>
        </p:txBody>
      </p:sp>
      <p:pic>
        <p:nvPicPr>
          <p:cNvPr id="2" name="Picture 1">
            <a:extLst>
              <a:ext uri="{FF2B5EF4-FFF2-40B4-BE49-F238E27FC236}">
                <a16:creationId xmlns:a16="http://schemas.microsoft.com/office/drawing/2014/main" id="{44124CAD-F653-AB22-CB0D-349B7C6CD3E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400800" y="846138"/>
            <a:ext cx="4234820" cy="5643563"/>
          </a:xfrm>
          <a:prstGeom prst="rect">
            <a:avLst/>
          </a:prstGeom>
        </p:spPr>
      </p:pic>
      <p:pic>
        <p:nvPicPr>
          <p:cNvPr id="3" name="Picture 2">
            <a:extLst>
              <a:ext uri="{FF2B5EF4-FFF2-40B4-BE49-F238E27FC236}">
                <a16:creationId xmlns:a16="http://schemas.microsoft.com/office/drawing/2014/main" id="{A23D9379-0FD4-8042-FC9F-0D9BAEAFA7C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30769" y="812006"/>
            <a:ext cx="4260432" cy="5677695"/>
          </a:xfrm>
          <a:prstGeom prst="rect">
            <a:avLst/>
          </a:prstGeom>
        </p:spPr>
      </p:pic>
    </p:spTree>
    <p:extLst>
      <p:ext uri="{BB962C8B-B14F-4D97-AF65-F5344CB8AC3E}">
        <p14:creationId xmlns:p14="http://schemas.microsoft.com/office/powerpoint/2010/main" val="94682081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224;p36"/>
          <p:cNvSpPr txBox="1">
            <a:spLocks noGrp="1"/>
          </p:cNvSpPr>
          <p:nvPr>
            <p:ph type="title"/>
          </p:nvPr>
        </p:nvSpPr>
        <p:spPr>
          <a:prstGeom prst="rect">
            <a:avLst/>
          </a:prstGeom>
          <a:noFill/>
          <a:ln>
            <a:noFill/>
          </a:ln>
        </p:spPr>
        <p:txBody>
          <a:bodyPr spcFirstLastPara="1" vert="horz" wrap="square" lIns="91425" tIns="45700" rIns="91425" bIns="45700" rtlCol="0" anchor="t" anchorCtr="0">
            <a:noAutofit/>
          </a:bodyPr>
          <a:lstStyle/>
          <a:p>
            <a:pPr>
              <a:spcBef>
                <a:spcPts val="0"/>
              </a:spcBef>
              <a:buClr>
                <a:srgbClr val="003057"/>
              </a:buClr>
              <a:buSzPts val="2800"/>
            </a:pPr>
            <a:r>
              <a:rPr lang="en-US" dirty="0">
                <a:cs typeface="Georgia"/>
                <a:sym typeface="Georgia"/>
              </a:rPr>
              <a:t>Site 3a – </a:t>
            </a:r>
            <a:r>
              <a:rPr lang="en-US" dirty="0" err="1">
                <a:cs typeface="Georgia"/>
                <a:sym typeface="Georgia"/>
              </a:rPr>
              <a:t>Iglesia</a:t>
            </a:r>
            <a:r>
              <a:rPr lang="en-US" dirty="0">
                <a:cs typeface="Georgia"/>
                <a:sym typeface="Georgia"/>
              </a:rPr>
              <a:t> Puerta De Refugio – Ranger Install</a:t>
            </a:r>
            <a:endParaRPr b="1" dirty="0">
              <a:cs typeface="Georgia"/>
              <a:sym typeface="Georgia"/>
            </a:endParaRPr>
          </a:p>
        </p:txBody>
      </p:sp>
      <p:pic>
        <p:nvPicPr>
          <p:cNvPr id="4" name="Picture 3">
            <a:extLst>
              <a:ext uri="{FF2B5EF4-FFF2-40B4-BE49-F238E27FC236}">
                <a16:creationId xmlns:a16="http://schemas.microsoft.com/office/drawing/2014/main" id="{2D3BD5BA-6510-4C51-3D7D-E9D19ECF945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99474" y="874714"/>
            <a:ext cx="4213377" cy="5614988"/>
          </a:xfrm>
          <a:prstGeom prst="rect">
            <a:avLst/>
          </a:prstGeom>
        </p:spPr>
      </p:pic>
      <p:pic>
        <p:nvPicPr>
          <p:cNvPr id="5" name="Picture 4">
            <a:extLst>
              <a:ext uri="{FF2B5EF4-FFF2-40B4-BE49-F238E27FC236}">
                <a16:creationId xmlns:a16="http://schemas.microsoft.com/office/drawing/2014/main" id="{5BF03585-2F7B-AA72-356B-FE98B8DB90E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05876" y="874714"/>
            <a:ext cx="7486650" cy="5614988"/>
          </a:xfrm>
          <a:prstGeom prst="rect">
            <a:avLst/>
          </a:prstGeom>
        </p:spPr>
      </p:pic>
    </p:spTree>
    <p:extLst>
      <p:ext uri="{BB962C8B-B14F-4D97-AF65-F5344CB8AC3E}">
        <p14:creationId xmlns:p14="http://schemas.microsoft.com/office/powerpoint/2010/main" val="244514218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224;p36"/>
          <p:cNvSpPr txBox="1">
            <a:spLocks noGrp="1"/>
          </p:cNvSpPr>
          <p:nvPr>
            <p:ph type="title"/>
          </p:nvPr>
        </p:nvSpPr>
        <p:spPr>
          <a:prstGeom prst="rect">
            <a:avLst/>
          </a:prstGeom>
          <a:noFill/>
          <a:ln>
            <a:noFill/>
          </a:ln>
        </p:spPr>
        <p:txBody>
          <a:bodyPr spcFirstLastPara="1" vert="horz" wrap="square" lIns="91425" tIns="45700" rIns="91425" bIns="45700" rtlCol="0" anchor="t" anchorCtr="0">
            <a:noAutofit/>
          </a:bodyPr>
          <a:lstStyle/>
          <a:p>
            <a:pPr>
              <a:spcBef>
                <a:spcPts val="0"/>
              </a:spcBef>
              <a:buClr>
                <a:srgbClr val="003057"/>
              </a:buClr>
              <a:buSzPts val="2800"/>
            </a:pPr>
            <a:r>
              <a:rPr lang="en-US" dirty="0">
                <a:cs typeface="Georgia"/>
                <a:sym typeface="Georgia"/>
              </a:rPr>
              <a:t>Site 3b – </a:t>
            </a:r>
            <a:r>
              <a:rPr lang="en-US" dirty="0" err="1">
                <a:cs typeface="Georgia"/>
                <a:sym typeface="Georgia"/>
              </a:rPr>
              <a:t>Iglesia</a:t>
            </a:r>
            <a:r>
              <a:rPr lang="en-US" dirty="0">
                <a:cs typeface="Georgia"/>
                <a:sym typeface="Georgia"/>
              </a:rPr>
              <a:t> Puerta De Refugio - Before</a:t>
            </a:r>
            <a:endParaRPr b="1" dirty="0">
              <a:cs typeface="Georgia"/>
              <a:sym typeface="Georgia"/>
            </a:endParaRPr>
          </a:p>
        </p:txBody>
      </p:sp>
      <p:pic>
        <p:nvPicPr>
          <p:cNvPr id="2" name="Picture 1">
            <a:extLst>
              <a:ext uri="{FF2B5EF4-FFF2-40B4-BE49-F238E27FC236}">
                <a16:creationId xmlns:a16="http://schemas.microsoft.com/office/drawing/2014/main" id="{B7869430-4A02-12E4-4148-D59A0F5B7359}"/>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33400" y="1219200"/>
            <a:ext cx="11125200" cy="4343400"/>
          </a:xfrm>
          <a:prstGeom prst="rect">
            <a:avLst/>
          </a:prstGeom>
        </p:spPr>
      </p:pic>
    </p:spTree>
    <p:extLst>
      <p:ext uri="{BB962C8B-B14F-4D97-AF65-F5344CB8AC3E}">
        <p14:creationId xmlns:p14="http://schemas.microsoft.com/office/powerpoint/2010/main" val="403266445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224;p36"/>
          <p:cNvSpPr txBox="1">
            <a:spLocks noGrp="1"/>
          </p:cNvSpPr>
          <p:nvPr>
            <p:ph type="title"/>
          </p:nvPr>
        </p:nvSpPr>
        <p:spPr>
          <a:prstGeom prst="rect">
            <a:avLst/>
          </a:prstGeom>
          <a:noFill/>
          <a:ln>
            <a:noFill/>
          </a:ln>
        </p:spPr>
        <p:txBody>
          <a:bodyPr spcFirstLastPara="1" vert="horz" wrap="square" lIns="91425" tIns="45700" rIns="91425" bIns="45700" rtlCol="0" anchor="t" anchorCtr="0">
            <a:noAutofit/>
          </a:bodyPr>
          <a:lstStyle/>
          <a:p>
            <a:pPr>
              <a:spcBef>
                <a:spcPts val="0"/>
              </a:spcBef>
              <a:buClr>
                <a:srgbClr val="003057"/>
              </a:buClr>
              <a:buSzPts val="2800"/>
            </a:pPr>
            <a:r>
              <a:rPr lang="en-US" dirty="0">
                <a:cs typeface="Georgia"/>
                <a:sym typeface="Georgia"/>
              </a:rPr>
              <a:t>Site 3b – </a:t>
            </a:r>
            <a:r>
              <a:rPr lang="en-US" dirty="0" err="1">
                <a:cs typeface="Georgia"/>
                <a:sym typeface="Georgia"/>
              </a:rPr>
              <a:t>Iglesia</a:t>
            </a:r>
            <a:r>
              <a:rPr lang="en-US" dirty="0">
                <a:cs typeface="Georgia"/>
                <a:sym typeface="Georgia"/>
              </a:rPr>
              <a:t> Puerta De Refugio - After</a:t>
            </a:r>
            <a:endParaRPr b="1" dirty="0">
              <a:cs typeface="Georgia"/>
              <a:sym typeface="Georgia"/>
            </a:endParaRPr>
          </a:p>
        </p:txBody>
      </p:sp>
      <p:pic>
        <p:nvPicPr>
          <p:cNvPr id="5" name="Picture 4">
            <a:extLst>
              <a:ext uri="{FF2B5EF4-FFF2-40B4-BE49-F238E27FC236}">
                <a16:creationId xmlns:a16="http://schemas.microsoft.com/office/drawing/2014/main" id="{53FB00E8-9703-DA3F-EF0D-8BB6B51163A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9001" y="954086"/>
            <a:ext cx="4224100" cy="5629276"/>
          </a:xfrm>
          <a:prstGeom prst="rect">
            <a:avLst/>
          </a:prstGeom>
        </p:spPr>
      </p:pic>
      <p:pic>
        <p:nvPicPr>
          <p:cNvPr id="7" name="Picture 6">
            <a:extLst>
              <a:ext uri="{FF2B5EF4-FFF2-40B4-BE49-F238E27FC236}">
                <a16:creationId xmlns:a16="http://schemas.microsoft.com/office/drawing/2014/main" id="{0C107EAB-75FB-B1EC-6B80-D380C52C9C9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438900" y="954086"/>
            <a:ext cx="4224100" cy="5629277"/>
          </a:xfrm>
          <a:prstGeom prst="rect">
            <a:avLst/>
          </a:prstGeom>
        </p:spPr>
      </p:pic>
    </p:spTree>
    <p:extLst>
      <p:ext uri="{BB962C8B-B14F-4D97-AF65-F5344CB8AC3E}">
        <p14:creationId xmlns:p14="http://schemas.microsoft.com/office/powerpoint/2010/main" val="287101899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224;p36"/>
          <p:cNvSpPr txBox="1">
            <a:spLocks noGrp="1"/>
          </p:cNvSpPr>
          <p:nvPr>
            <p:ph type="title"/>
          </p:nvPr>
        </p:nvSpPr>
        <p:spPr>
          <a:xfrm>
            <a:off x="533400" y="22521"/>
            <a:ext cx="10972800" cy="1143000"/>
          </a:xfrm>
          <a:prstGeom prst="rect">
            <a:avLst/>
          </a:prstGeom>
          <a:noFill/>
          <a:ln>
            <a:noFill/>
          </a:ln>
        </p:spPr>
        <p:txBody>
          <a:bodyPr spcFirstLastPara="1" vert="horz" wrap="square" lIns="91425" tIns="45700" rIns="91425" bIns="45700" rtlCol="0" anchor="t" anchorCtr="0">
            <a:noAutofit/>
          </a:bodyPr>
          <a:lstStyle/>
          <a:p>
            <a:pPr>
              <a:spcBef>
                <a:spcPts val="0"/>
              </a:spcBef>
              <a:buClr>
                <a:srgbClr val="003057"/>
              </a:buClr>
              <a:buSzPts val="2800"/>
            </a:pPr>
            <a:r>
              <a:rPr lang="en-US" dirty="0">
                <a:cs typeface="Georgia"/>
                <a:sym typeface="Georgia"/>
              </a:rPr>
              <a:t>In Design – GTG Phase II -Downtown Greenway</a:t>
            </a:r>
            <a:endParaRPr b="1" dirty="0">
              <a:cs typeface="Georgia"/>
              <a:sym typeface="Georgia"/>
            </a:endParaRPr>
          </a:p>
        </p:txBody>
      </p:sp>
      <p:pic>
        <p:nvPicPr>
          <p:cNvPr id="3" name="Picture 2" descr="A picture containing text, tree, plant&#10;&#10;Description automatically generated">
            <a:extLst>
              <a:ext uri="{FF2B5EF4-FFF2-40B4-BE49-F238E27FC236}">
                <a16:creationId xmlns:a16="http://schemas.microsoft.com/office/drawing/2014/main" id="{E41DA741-73DF-1827-1179-74D4099AFCF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594021"/>
            <a:ext cx="12192000" cy="6263979"/>
          </a:xfrm>
          <a:prstGeom prst="rect">
            <a:avLst/>
          </a:prstGeom>
        </p:spPr>
      </p:pic>
    </p:spTree>
    <p:extLst>
      <p:ext uri="{BB962C8B-B14F-4D97-AF65-F5344CB8AC3E}">
        <p14:creationId xmlns:p14="http://schemas.microsoft.com/office/powerpoint/2010/main" val="366201800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224;p36"/>
          <p:cNvSpPr txBox="1">
            <a:spLocks noGrp="1"/>
          </p:cNvSpPr>
          <p:nvPr>
            <p:ph type="title"/>
          </p:nvPr>
        </p:nvSpPr>
        <p:spPr>
          <a:xfrm>
            <a:off x="533399" y="22521"/>
            <a:ext cx="11649075" cy="1143000"/>
          </a:xfrm>
          <a:prstGeom prst="rect">
            <a:avLst/>
          </a:prstGeom>
          <a:noFill/>
          <a:ln>
            <a:noFill/>
          </a:ln>
        </p:spPr>
        <p:txBody>
          <a:bodyPr spcFirstLastPara="1" vert="horz" wrap="square" lIns="91425" tIns="45700" rIns="91425" bIns="45700" rtlCol="0" anchor="t" anchorCtr="0">
            <a:noAutofit/>
          </a:bodyPr>
          <a:lstStyle/>
          <a:p>
            <a:pPr>
              <a:spcBef>
                <a:spcPts val="0"/>
              </a:spcBef>
              <a:buClr>
                <a:srgbClr val="003057"/>
              </a:buClr>
              <a:buSzPts val="2800"/>
            </a:pPr>
            <a:r>
              <a:rPr lang="en-US" dirty="0">
                <a:cs typeface="Georgia"/>
                <a:sym typeface="Georgia"/>
              </a:rPr>
              <a:t>In Design – GTG Phase II -Downtown Greenway 2023</a:t>
            </a:r>
            <a:endParaRPr b="1" dirty="0">
              <a:cs typeface="Georgia"/>
              <a:sym typeface="Georgia"/>
            </a:endParaRPr>
          </a:p>
        </p:txBody>
      </p:sp>
      <p:pic>
        <p:nvPicPr>
          <p:cNvPr id="7170" name="Picture 2">
            <a:extLst>
              <a:ext uri="{FF2B5EF4-FFF2-40B4-BE49-F238E27FC236}">
                <a16:creationId xmlns:a16="http://schemas.microsoft.com/office/drawing/2014/main" id="{EE4F4E4F-3B52-4E62-1E1E-B0D424AA5A81}"/>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525" y="577554"/>
            <a:ext cx="12182475" cy="6257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814535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ree, outdoor&#10;&#10;Description automatically generated">
            <a:extLst>
              <a:ext uri="{FF2B5EF4-FFF2-40B4-BE49-F238E27FC236}">
                <a16:creationId xmlns:a16="http://schemas.microsoft.com/office/drawing/2014/main" id="{B6DA9782-8D85-8E02-71FE-0AC6BAAF95C6}"/>
              </a:ext>
            </a:extLst>
          </p:cNvPr>
          <p:cNvPicPr>
            <a:picLocks noChangeAspect="1"/>
          </p:cNvPicPr>
          <p:nvPr/>
        </p:nvPicPr>
        <p:blipFill>
          <a:blip r:embed="rId2" cstate="email">
            <a:alphaModFix amt="59000"/>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341648B4-A944-E622-2E2A-E2345D0362E4}"/>
              </a:ext>
            </a:extLst>
          </p:cNvPr>
          <p:cNvSpPr>
            <a:spLocks noGrp="1"/>
          </p:cNvSpPr>
          <p:nvPr>
            <p:ph type="title"/>
          </p:nvPr>
        </p:nvSpPr>
        <p:spPr/>
        <p:txBody>
          <a:bodyPr/>
          <a:lstStyle/>
          <a:p>
            <a:r>
              <a:rPr lang="en-US" dirty="0"/>
              <a:t>The Impact</a:t>
            </a:r>
          </a:p>
        </p:txBody>
      </p:sp>
      <p:sp>
        <p:nvSpPr>
          <p:cNvPr id="3" name="Slide Number Placeholder 2">
            <a:extLst>
              <a:ext uri="{FF2B5EF4-FFF2-40B4-BE49-F238E27FC236}">
                <a16:creationId xmlns:a16="http://schemas.microsoft.com/office/drawing/2014/main" id="{B9D65BD2-3FD3-636E-9438-F40E609557E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D3641"/>
                </a:solidFill>
                <a:effectLst/>
                <a:uLnTx/>
                <a:uFillTx/>
                <a:latin typeface="Tw Cen MT"/>
                <a:ea typeface="+mn-ea"/>
                <a:cs typeface="+mn-cs"/>
              </a:rPr>
              <a:t>Page </a:t>
            </a:r>
            <a:fld id="{3FD09BE5-3FBD-450F-8A99-AFFA30BC1680}" type="slidenum">
              <a:rPr kumimoji="0" lang="en-US" sz="1200" b="1" i="0" u="none" strike="noStrike" kern="1200" cap="none" spc="0" normalizeH="0" baseline="0" noProof="0" smtClean="0">
                <a:ln>
                  <a:noFill/>
                </a:ln>
                <a:solidFill>
                  <a:srgbClr val="1D3641"/>
                </a:solidFill>
                <a:effectLst/>
                <a:uLnTx/>
                <a:uFillTx/>
                <a:latin typeface="Tw Cen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200" b="1" i="0" u="none" strike="noStrike" kern="1200" cap="none" spc="0" normalizeH="0" baseline="0" noProof="0" dirty="0">
              <a:ln>
                <a:noFill/>
              </a:ln>
              <a:solidFill>
                <a:srgbClr val="1D3641"/>
              </a:solidFill>
              <a:effectLst/>
              <a:uLnTx/>
              <a:uFillTx/>
              <a:latin typeface="Tw Cen MT"/>
              <a:ea typeface="+mn-ea"/>
              <a:cs typeface="+mn-cs"/>
            </a:endParaRPr>
          </a:p>
        </p:txBody>
      </p:sp>
      <p:sp>
        <p:nvSpPr>
          <p:cNvPr id="7" name="TextBox 6">
            <a:extLst>
              <a:ext uri="{FF2B5EF4-FFF2-40B4-BE49-F238E27FC236}">
                <a16:creationId xmlns:a16="http://schemas.microsoft.com/office/drawing/2014/main" id="{91E52F41-858A-0824-9BE2-3CAF30D383F6}"/>
              </a:ext>
            </a:extLst>
          </p:cNvPr>
          <p:cNvSpPr txBox="1"/>
          <p:nvPr/>
        </p:nvSpPr>
        <p:spPr>
          <a:xfrm>
            <a:off x="1143000" y="2819400"/>
            <a:ext cx="8103500" cy="369331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mn-cs"/>
              </a:rPr>
              <a:t>GTG Stormwater Capture – 1” Design Storm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mn-cs"/>
              </a:rPr>
              <a:t>San Souci Pilot: 539 cubic feet, 4,032 gallons</a:t>
            </a: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mn-cs"/>
              </a:rPr>
              <a:t>Manton Tree Filters: 315 cubic feet, 2,356 gallons</a:t>
            </a: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mn-cs"/>
              </a:rPr>
              <a:t>Pleasant Valley Tree Filters: 1,250 cubic feet, 9,351 gallons </a:t>
            </a: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mn-cs"/>
              </a:rPr>
              <a:t>Greystone Social: 2,495 cubic feet, 18,664 gallons</a:t>
            </a: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mn-cs"/>
              </a:rPr>
              <a:t>Farm Fresh: 5,510 cubic feet, 41,150 gallons</a:t>
            </a: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mn-cs"/>
              </a:rPr>
              <a:t>TOTAL CAPTURE 1” Storm: 10,109 cubic feet, 75,553 total gallons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mn-cs"/>
              </a:rPr>
              <a:t>The Bad News: 5 sq mi capture needed to impact flooding = 600 Pilot Projects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w Cen MT"/>
              <a:ea typeface="+mn-ea"/>
              <a:cs typeface="+mn-cs"/>
            </a:endParaRPr>
          </a:p>
        </p:txBody>
      </p:sp>
    </p:spTree>
    <p:extLst>
      <p:ext uri="{BB962C8B-B14F-4D97-AF65-F5344CB8AC3E}">
        <p14:creationId xmlns:p14="http://schemas.microsoft.com/office/powerpoint/2010/main" val="155965678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41648B4-A944-E622-2E2A-E2345D0362E4}"/>
              </a:ext>
            </a:extLst>
          </p:cNvPr>
          <p:cNvSpPr>
            <a:spLocks noGrp="1"/>
          </p:cNvSpPr>
          <p:nvPr>
            <p:ph type="title"/>
          </p:nvPr>
        </p:nvSpPr>
        <p:spPr/>
        <p:txBody>
          <a:bodyPr/>
          <a:lstStyle/>
          <a:p>
            <a:r>
              <a:rPr lang="en-US" dirty="0"/>
              <a:t>The Good News: Education, New Stewards, Support</a:t>
            </a:r>
          </a:p>
        </p:txBody>
      </p:sp>
      <p:sp>
        <p:nvSpPr>
          <p:cNvPr id="3" name="Slide Number Placeholder 2">
            <a:extLst>
              <a:ext uri="{FF2B5EF4-FFF2-40B4-BE49-F238E27FC236}">
                <a16:creationId xmlns:a16="http://schemas.microsoft.com/office/drawing/2014/main" id="{B9D65BD2-3FD3-636E-9438-F40E609557E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1D3641"/>
                </a:solidFill>
                <a:effectLst/>
                <a:uLnTx/>
                <a:uFillTx/>
                <a:latin typeface="Tw Cen MT"/>
                <a:ea typeface="+mn-ea"/>
                <a:cs typeface="+mn-cs"/>
              </a:rPr>
              <a:t>Page </a:t>
            </a:r>
            <a:fld id="{3FD09BE5-3FBD-450F-8A99-AFFA30BC1680}" type="slidenum">
              <a:rPr kumimoji="0" lang="en-US" sz="1200" b="1" i="0" u="none" strike="noStrike" kern="1200" cap="none" spc="0" normalizeH="0" baseline="0" noProof="0" smtClean="0">
                <a:ln>
                  <a:noFill/>
                </a:ln>
                <a:solidFill>
                  <a:srgbClr val="1D3641"/>
                </a:solidFill>
                <a:effectLst/>
                <a:uLnTx/>
                <a:uFillTx/>
                <a:latin typeface="Tw Cen M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200" b="1" i="0" u="none" strike="noStrike" kern="1200" cap="none" spc="0" normalizeH="0" baseline="0" noProof="0" dirty="0">
              <a:ln>
                <a:noFill/>
              </a:ln>
              <a:solidFill>
                <a:srgbClr val="1D3641"/>
              </a:solidFill>
              <a:effectLst/>
              <a:uLnTx/>
              <a:uFillTx/>
              <a:latin typeface="Tw Cen MT"/>
              <a:ea typeface="+mn-ea"/>
              <a:cs typeface="+mn-cs"/>
            </a:endParaRPr>
          </a:p>
        </p:txBody>
      </p:sp>
      <p:pic>
        <p:nvPicPr>
          <p:cNvPr id="6" name="Picture 5">
            <a:extLst>
              <a:ext uri="{FF2B5EF4-FFF2-40B4-BE49-F238E27FC236}">
                <a16:creationId xmlns:a16="http://schemas.microsoft.com/office/drawing/2014/main" id="{26AE2EFC-89E0-5AE6-4EE1-7597484CDB5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1600200"/>
            <a:ext cx="3663029" cy="4881562"/>
          </a:xfrm>
          <a:prstGeom prst="rect">
            <a:avLst/>
          </a:prstGeom>
        </p:spPr>
      </p:pic>
      <p:pic>
        <p:nvPicPr>
          <p:cNvPr id="1026" name="Picture 2">
            <a:extLst>
              <a:ext uri="{FF2B5EF4-FFF2-40B4-BE49-F238E27FC236}">
                <a16:creationId xmlns:a16="http://schemas.microsoft.com/office/drawing/2014/main" id="{C170437B-0FEE-49E7-A2C9-838765EDA083}"/>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457674" y="1600200"/>
            <a:ext cx="3172645" cy="488156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99D08961-7940-8367-DBAE-236CA69FEF30}"/>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111996" y="2135980"/>
            <a:ext cx="5080004" cy="381000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99526D89-513C-9904-48B0-8D223A7B71E1}"/>
              </a:ext>
            </a:extLst>
          </p:cNvPr>
          <p:cNvSpPr txBox="1"/>
          <p:nvPr/>
        </p:nvSpPr>
        <p:spPr>
          <a:xfrm>
            <a:off x="609600" y="6488668"/>
            <a:ext cx="63748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w Cen MT"/>
                <a:ea typeface="+mn-ea"/>
                <a:cs typeface="+mn-cs"/>
              </a:rPr>
              <a:t>Tours</a:t>
            </a:r>
          </a:p>
        </p:txBody>
      </p:sp>
      <p:sp>
        <p:nvSpPr>
          <p:cNvPr id="10" name="TextBox 9">
            <a:extLst>
              <a:ext uri="{FF2B5EF4-FFF2-40B4-BE49-F238E27FC236}">
                <a16:creationId xmlns:a16="http://schemas.microsoft.com/office/drawing/2014/main" id="{72623E01-CA62-AF7A-2C97-BD4F741EA881}"/>
              </a:ext>
            </a:extLst>
          </p:cNvPr>
          <p:cNvSpPr txBox="1"/>
          <p:nvPr/>
        </p:nvSpPr>
        <p:spPr>
          <a:xfrm>
            <a:off x="4371461" y="6479658"/>
            <a:ext cx="218200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w Cen MT"/>
                <a:ea typeface="+mn-ea"/>
                <a:cs typeface="+mn-cs"/>
              </a:rPr>
              <a:t>Art Highlights Projects</a:t>
            </a:r>
          </a:p>
        </p:txBody>
      </p:sp>
      <p:sp>
        <p:nvSpPr>
          <p:cNvPr id="11" name="TextBox 10">
            <a:extLst>
              <a:ext uri="{FF2B5EF4-FFF2-40B4-BE49-F238E27FC236}">
                <a16:creationId xmlns:a16="http://schemas.microsoft.com/office/drawing/2014/main" id="{2E1B5E22-589E-058F-0673-0CA5BC87F82C}"/>
              </a:ext>
            </a:extLst>
          </p:cNvPr>
          <p:cNvSpPr txBox="1"/>
          <p:nvPr/>
        </p:nvSpPr>
        <p:spPr>
          <a:xfrm>
            <a:off x="8831228" y="5945982"/>
            <a:ext cx="164154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w Cen MT"/>
                <a:ea typeface="+mn-ea"/>
                <a:cs typeface="+mn-cs"/>
              </a:rPr>
              <a:t>Young Stewards</a:t>
            </a:r>
          </a:p>
        </p:txBody>
      </p:sp>
    </p:spTree>
    <p:extLst>
      <p:ext uri="{BB962C8B-B14F-4D97-AF65-F5344CB8AC3E}">
        <p14:creationId xmlns:p14="http://schemas.microsoft.com/office/powerpoint/2010/main" val="52051821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228601"/>
            <a:ext cx="12192000"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w Cen MT"/>
                <a:ea typeface="+mn-ea"/>
                <a:cs typeface="+mn-cs"/>
              </a:rPr>
              <a:t>Greening the Woonasquatucket River Greenway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w Cen MT"/>
                <a:ea typeface="+mn-ea"/>
                <a:cs typeface="+mn-cs"/>
              </a:rPr>
              <a:t>Clean Water, Environmental Justice, Community Engagement and Resilience</a:t>
            </a:r>
            <a:endParaRPr kumimoji="0" lang="en-US" sz="2800" b="0" i="1" u="none" strike="noStrike" kern="1200" cap="none" spc="0" normalizeH="0" baseline="0" noProof="0" dirty="0">
              <a:ln>
                <a:noFill/>
              </a:ln>
              <a:solidFill>
                <a:prstClr val="black">
                  <a:lumMod val="75000"/>
                  <a:lumOff val="25000"/>
                </a:prstClr>
              </a:solidFill>
              <a:effectLst/>
              <a:uLnTx/>
              <a:uFillTx/>
              <a:latin typeface="Tw Cen MT"/>
              <a:ea typeface="+mn-ea"/>
              <a:cs typeface="+mn-cs"/>
            </a:endParaRPr>
          </a:p>
        </p:txBody>
      </p:sp>
      <p:sp>
        <p:nvSpPr>
          <p:cNvPr id="8" name="TextBox 7"/>
          <p:cNvSpPr txBox="1"/>
          <p:nvPr/>
        </p:nvSpPr>
        <p:spPr>
          <a:xfrm>
            <a:off x="0" y="1524000"/>
            <a:ext cx="12192000" cy="34778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w Cen MT"/>
                <a:ea typeface="+mn-ea"/>
                <a:cs typeface="+mn-cs"/>
              </a:rPr>
              <a:t>Alicia Lehrer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lumMod val="75000"/>
                    <a:lumOff val="25000"/>
                  </a:prstClr>
                </a:solidFill>
                <a:effectLst/>
                <a:uLnTx/>
                <a:uFillTx/>
                <a:latin typeface="Tw Cen MT"/>
                <a:ea typeface="+mn-ea"/>
                <a:cs typeface="+mn-cs"/>
              </a:rPr>
              <a:t>Executive Director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lumMod val="75000"/>
                  <a:lumOff val="25000"/>
                </a:prstClr>
              </a:solidFill>
              <a:effectLst/>
              <a:uLnTx/>
              <a:uFillTx/>
              <a:latin typeface="Tw Cen M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lumMod val="75000"/>
                  <a:lumOff val="25000"/>
                </a:prstClr>
              </a:solidFill>
              <a:effectLst/>
              <a:uLnTx/>
              <a:uFillTx/>
              <a:latin typeface="Tw Cen M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lumMod val="75000"/>
                  <a:lumOff val="25000"/>
                </a:prstClr>
              </a:solidFill>
              <a:effectLst/>
              <a:uLnTx/>
              <a:uFillTx/>
              <a:latin typeface="Tw Cen MT"/>
              <a:ea typeface="+mn-ea"/>
              <a:cs typeface="+mn-cs"/>
              <a:hlinkClick r:id="" action="ppaction://noaction"/>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lumMod val="75000"/>
                    <a:lumOff val="25000"/>
                  </a:prstClr>
                </a:solidFill>
                <a:effectLst/>
                <a:uLnTx/>
                <a:uFillTx/>
                <a:latin typeface="Tw Cen MT"/>
                <a:ea typeface="+mn-ea"/>
                <a:cs typeface="+mn-cs"/>
                <a:hlinkClick r:id="" action="ppaction://noaction"/>
              </a:rPr>
              <a:t>alehrer@wrwc.org</a:t>
            </a:r>
            <a:endParaRPr kumimoji="0" lang="en-US" sz="2000" b="0" i="0" u="none" strike="noStrike" kern="1200" cap="none" spc="0" normalizeH="0" baseline="0" noProof="0" dirty="0">
              <a:ln>
                <a:noFill/>
              </a:ln>
              <a:solidFill>
                <a:prstClr val="black">
                  <a:lumMod val="75000"/>
                  <a:lumOff val="25000"/>
                </a:prstClr>
              </a:solidFill>
              <a:effectLst/>
              <a:uLnTx/>
              <a:uFillTx/>
              <a:latin typeface="Tw Cen M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lumMod val="75000"/>
                    <a:lumOff val="25000"/>
                  </a:prstClr>
                </a:solidFill>
                <a:effectLst/>
                <a:uLnTx/>
                <a:uFillTx/>
                <a:latin typeface="Tw Cen MT"/>
                <a:ea typeface="+mn-ea"/>
                <a:cs typeface="+mn-cs"/>
              </a:rPr>
              <a:t>(401) 861-9046</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lumMod val="75000"/>
                  <a:lumOff val="25000"/>
                </a:prstClr>
              </a:solidFill>
              <a:effectLst/>
              <a:uLnTx/>
              <a:uFillTx/>
              <a:latin typeface="Tw Cen M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lumMod val="75000"/>
                  <a:lumOff val="25000"/>
                </a:prstClr>
              </a:solidFill>
              <a:effectLst/>
              <a:uLnTx/>
              <a:uFillTx/>
              <a:latin typeface="Tw Cen MT"/>
              <a:ea typeface="+mn-ea"/>
              <a:cs typeface="+mn-cs"/>
            </a:endParaRPr>
          </a:p>
        </p:txBody>
      </p:sp>
      <p:pic>
        <p:nvPicPr>
          <p:cNvPr id="12" name="Picture 1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85800" y="6235782"/>
            <a:ext cx="609600" cy="609600"/>
          </a:xfrm>
          <a:prstGeom prst="rect">
            <a:avLst/>
          </a:prstGeom>
        </p:spPr>
      </p:pic>
      <p:pic>
        <p:nvPicPr>
          <p:cNvPr id="14" name="Picture 1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508359" y="6233518"/>
            <a:ext cx="609600" cy="609600"/>
          </a:xfrm>
          <a:prstGeom prst="rect">
            <a:avLst/>
          </a:prstGeom>
        </p:spPr>
      </p:pic>
      <p:sp>
        <p:nvSpPr>
          <p:cNvPr id="15" name="TextBox 14"/>
          <p:cNvSpPr txBox="1"/>
          <p:nvPr/>
        </p:nvSpPr>
        <p:spPr>
          <a:xfrm>
            <a:off x="1300681" y="6353652"/>
            <a:ext cx="252017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w Cen MT"/>
                <a:ea typeface="+mn-ea"/>
                <a:cs typeface="+mn-cs"/>
              </a:rPr>
              <a:t>@WRWCRI on Facebook</a:t>
            </a:r>
          </a:p>
        </p:txBody>
      </p:sp>
      <p:grpSp>
        <p:nvGrpSpPr>
          <p:cNvPr id="18" name="Group 17"/>
          <p:cNvGrpSpPr/>
          <p:nvPr/>
        </p:nvGrpSpPr>
        <p:grpSpPr>
          <a:xfrm>
            <a:off x="4532744" y="6233518"/>
            <a:ext cx="3137151" cy="609600"/>
            <a:chOff x="5791200" y="6261226"/>
            <a:chExt cx="3137151" cy="609600"/>
          </a:xfrm>
        </p:grpSpPr>
        <p:pic>
          <p:nvPicPr>
            <p:cNvPr id="13" name="Picture 12"/>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791200" y="6261226"/>
              <a:ext cx="609600" cy="609600"/>
            </a:xfrm>
            <a:prstGeom prst="rect">
              <a:avLst/>
            </a:prstGeom>
          </p:spPr>
        </p:pic>
        <p:sp>
          <p:nvSpPr>
            <p:cNvPr id="16" name="TextBox 15"/>
            <p:cNvSpPr txBox="1"/>
            <p:nvPr/>
          </p:nvSpPr>
          <p:spPr>
            <a:xfrm>
              <a:off x="6400800" y="6369288"/>
              <a:ext cx="252755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w Cen MT"/>
                  <a:ea typeface="+mn-ea"/>
                  <a:cs typeface="+mn-cs"/>
                </a:rPr>
                <a:t>@</a:t>
              </a:r>
              <a:r>
                <a:rPr kumimoji="0" lang="en-US" sz="1800" b="0" i="0" u="none" strike="noStrike" kern="1200" cap="none" spc="0" normalizeH="0" baseline="0" noProof="0" dirty="0" err="1">
                  <a:ln>
                    <a:noFill/>
                  </a:ln>
                  <a:solidFill>
                    <a:prstClr val="black"/>
                  </a:solidFill>
                  <a:effectLst/>
                  <a:uLnTx/>
                  <a:uFillTx/>
                  <a:latin typeface="Tw Cen MT"/>
                  <a:ea typeface="+mn-ea"/>
                  <a:cs typeface="+mn-cs"/>
                </a:rPr>
                <a:t>thewoony</a:t>
              </a:r>
              <a:r>
                <a:rPr kumimoji="0" lang="en-US" sz="1800" b="0" i="0" u="none" strike="noStrike" kern="1200" cap="none" spc="0" normalizeH="0" baseline="0" noProof="0" dirty="0">
                  <a:ln>
                    <a:noFill/>
                  </a:ln>
                  <a:solidFill>
                    <a:prstClr val="black"/>
                  </a:solidFill>
                  <a:effectLst/>
                  <a:uLnTx/>
                  <a:uFillTx/>
                  <a:latin typeface="Tw Cen MT"/>
                  <a:ea typeface="+mn-ea"/>
                  <a:cs typeface="+mn-cs"/>
                </a:rPr>
                <a:t> on Instagram</a:t>
              </a:r>
            </a:p>
          </p:txBody>
        </p:sp>
      </p:grpSp>
      <p:sp>
        <p:nvSpPr>
          <p:cNvPr id="17" name="TextBox 16"/>
          <p:cNvSpPr txBox="1"/>
          <p:nvPr/>
        </p:nvSpPr>
        <p:spPr>
          <a:xfrm>
            <a:off x="9126717" y="6313665"/>
            <a:ext cx="184608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w Cen MT"/>
                <a:ea typeface="+mn-ea"/>
                <a:cs typeface="+mn-cs"/>
              </a:rPr>
              <a:t>@</a:t>
            </a:r>
            <a:r>
              <a:rPr kumimoji="0" lang="en-US" sz="1800" b="0" i="0" u="none" strike="noStrike" kern="1200" cap="none" spc="0" normalizeH="0" baseline="0" noProof="0" dirty="0" err="1">
                <a:ln>
                  <a:noFill/>
                </a:ln>
                <a:solidFill>
                  <a:prstClr val="black"/>
                </a:solidFill>
                <a:effectLst/>
                <a:uLnTx/>
                <a:uFillTx/>
                <a:latin typeface="Tw Cen MT"/>
                <a:ea typeface="+mn-ea"/>
                <a:cs typeface="+mn-cs"/>
              </a:rPr>
              <a:t>wrwc</a:t>
            </a:r>
            <a:r>
              <a:rPr kumimoji="0" lang="en-US" sz="1800" b="0" i="0" u="none" strike="noStrike" kern="1200" cap="none" spc="0" normalizeH="0" baseline="0" noProof="0" dirty="0">
                <a:ln>
                  <a:noFill/>
                </a:ln>
                <a:solidFill>
                  <a:prstClr val="black"/>
                </a:solidFill>
                <a:effectLst/>
                <a:uLnTx/>
                <a:uFillTx/>
                <a:latin typeface="Tw Cen MT"/>
                <a:ea typeface="+mn-ea"/>
                <a:cs typeface="+mn-cs"/>
              </a:rPr>
              <a:t> on Twitter</a:t>
            </a:r>
          </a:p>
        </p:txBody>
      </p:sp>
      <p:pic>
        <p:nvPicPr>
          <p:cNvPr id="19" name="Picture 18"/>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450623" y="2461976"/>
            <a:ext cx="3290754" cy="1076222"/>
          </a:xfrm>
          <a:prstGeom prst="rect">
            <a:avLst/>
          </a:prstGeom>
        </p:spPr>
      </p:pic>
    </p:spTree>
    <p:extLst>
      <p:ext uri="{BB962C8B-B14F-4D97-AF65-F5344CB8AC3E}">
        <p14:creationId xmlns:p14="http://schemas.microsoft.com/office/powerpoint/2010/main" val="2769886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cstate="email">
            <a:extLst>
              <a:ext uri="{BEBA8EAE-BF5A-486C-A8C5-ECC9F3942E4B}">
                <a14:imgProps xmlns:a14="http://schemas.microsoft.com/office/drawing/2010/main">
                  <a14:imgLayer r:embed="rId4">
                    <a14:imgEffect>
                      <a14:brightnessContrast bright="-35000"/>
                    </a14:imgEffect>
                  </a14:imgLayer>
                </a14:imgProps>
              </a:ext>
              <a:ext uri="{28A0092B-C50C-407E-A947-70E740481C1C}">
                <a14:useLocalDpi xmlns:a14="http://schemas.microsoft.com/office/drawing/2010/main"/>
              </a:ext>
            </a:extLst>
          </a:blip>
          <a:stretch>
            <a:fillRect/>
          </a:stretch>
        </p:blipFill>
        <p:spPr>
          <a:xfrm>
            <a:off x="0" y="0"/>
            <a:ext cx="12191999" cy="6858000"/>
          </a:xfrm>
          <a:prstGeom prst="rect">
            <a:avLst/>
          </a:prstGeom>
        </p:spPr>
      </p:pic>
      <p:sp>
        <p:nvSpPr>
          <p:cNvPr id="4" name="Rectangle 3">
            <a:hlinkClick r:id="rId5" action="ppaction://hlinksldjump"/>
          </p:cNvPr>
          <p:cNvSpPr/>
          <p:nvPr/>
        </p:nvSpPr>
        <p:spPr>
          <a:xfrm>
            <a:off x="8382000" y="5486400"/>
            <a:ext cx="2286000" cy="13716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a:ea typeface="+mn-ea"/>
              <a:cs typeface="+mn-cs"/>
            </a:endParaRPr>
          </a:p>
        </p:txBody>
      </p:sp>
      <p:sp>
        <p:nvSpPr>
          <p:cNvPr id="5" name="Rectangle 4">
            <a:hlinkClick r:id="rId5" action="ppaction://hlinksldjump"/>
          </p:cNvPr>
          <p:cNvSpPr/>
          <p:nvPr/>
        </p:nvSpPr>
        <p:spPr>
          <a:xfrm>
            <a:off x="8534400" y="5638800"/>
            <a:ext cx="2286000" cy="13716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a:ea typeface="+mn-ea"/>
              <a:cs typeface="+mn-cs"/>
            </a:endParaRPr>
          </a:p>
        </p:txBody>
      </p:sp>
      <p:pic>
        <p:nvPicPr>
          <p:cNvPr id="8" name="Picture 7"/>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086600" y="5672091"/>
            <a:ext cx="3124200" cy="1018808"/>
          </a:xfrm>
          <a:prstGeom prst="rect">
            <a:avLst/>
          </a:prstGeom>
        </p:spPr>
      </p:pic>
      <p:sp>
        <p:nvSpPr>
          <p:cNvPr id="9" name="TextBox 8"/>
          <p:cNvSpPr txBox="1"/>
          <p:nvPr/>
        </p:nvSpPr>
        <p:spPr>
          <a:xfrm>
            <a:off x="2057400" y="5937781"/>
            <a:ext cx="1828800" cy="584775"/>
          </a:xfrm>
          <a:prstGeom prst="rect">
            <a:avLst/>
          </a:prstGeom>
          <a:solidFill>
            <a:schemeClr val="bg1">
              <a:alpha val="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w Cen MT"/>
                <a:ea typeface="+mn-ea"/>
                <a:cs typeface="+mn-cs"/>
              </a:rPr>
              <a:t>Thank You</a:t>
            </a:r>
          </a:p>
        </p:txBody>
      </p:sp>
    </p:spTree>
    <p:extLst>
      <p:ext uri="{BB962C8B-B14F-4D97-AF65-F5344CB8AC3E}">
        <p14:creationId xmlns:p14="http://schemas.microsoft.com/office/powerpoint/2010/main" val="425906225"/>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661840" y="1141596"/>
            <a:ext cx="10807349" cy="0"/>
          </a:xfrm>
          <a:prstGeom prst="line">
            <a:avLst/>
          </a:prstGeom>
          <a:ln w="50800" cmpd="dbl">
            <a:solidFill>
              <a:srgbClr val="467E93"/>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583461" y="555631"/>
            <a:ext cx="9370423" cy="553998"/>
          </a:xfrm>
          <a:prstGeom prst="rect">
            <a:avLst/>
          </a:prstGeom>
          <a:noFill/>
        </p:spPr>
        <p:txBody>
          <a:bodyPr wrap="square" rtlCol="0">
            <a:spAutoFit/>
          </a:bodyPr>
          <a:lstStyle/>
          <a:p>
            <a:r>
              <a:rPr lang="en-US" sz="3000" spc="250" dirty="0">
                <a:solidFill>
                  <a:srgbClr val="467E93"/>
                </a:solidFill>
                <a:latin typeface="Century Schoolbook" panose="02040604050505020304" pitchFamily="18" charset="0"/>
                <a:ea typeface="Kozuka Mincho Pr6N H" panose="02020900000000000000" pitchFamily="18" charset="-128"/>
              </a:rPr>
              <a:t>Background: Future nuisance flooding</a:t>
            </a:r>
          </a:p>
        </p:txBody>
      </p:sp>
      <p:sp>
        <p:nvSpPr>
          <p:cNvPr id="10" name="TextBox 9"/>
          <p:cNvSpPr txBox="1"/>
          <p:nvPr/>
        </p:nvSpPr>
        <p:spPr>
          <a:xfrm>
            <a:off x="156753" y="153566"/>
            <a:ext cx="3030583" cy="307777"/>
          </a:xfrm>
          <a:prstGeom prst="rect">
            <a:avLst/>
          </a:prstGeom>
          <a:noFill/>
        </p:spPr>
        <p:txBody>
          <a:bodyPr wrap="square" rtlCol="0">
            <a:spAutoFit/>
          </a:bodyPr>
          <a:lstStyle/>
          <a:p>
            <a:endParaRPr lang="en-US" sz="1400" dirty="0">
              <a:latin typeface="Century Schoolbook" panose="02040604050505020304" pitchFamily="18" charset="0"/>
            </a:endParaRPr>
          </a:p>
        </p:txBody>
      </p:sp>
      <p:grpSp>
        <p:nvGrpSpPr>
          <p:cNvPr id="18" name="Group 17"/>
          <p:cNvGrpSpPr/>
          <p:nvPr/>
        </p:nvGrpSpPr>
        <p:grpSpPr>
          <a:xfrm>
            <a:off x="5511451" y="1622581"/>
            <a:ext cx="5614318" cy="5069193"/>
            <a:chOff x="2887016" y="1784702"/>
            <a:chExt cx="4701243" cy="4363059"/>
          </a:xfrm>
        </p:grpSpPr>
        <p:pic>
          <p:nvPicPr>
            <p:cNvPr id="15" name="Picture 14"/>
            <p:cNvPicPr>
              <a:picLocks noChangeAspect="1"/>
            </p:cNvPicPr>
            <p:nvPr/>
          </p:nvPicPr>
          <p:blipFill>
            <a:blip r:embed="rId3"/>
            <a:stretch>
              <a:fillRect/>
            </a:stretch>
          </p:blipFill>
          <p:spPr>
            <a:xfrm>
              <a:off x="2887016" y="1784702"/>
              <a:ext cx="4201111" cy="3724795"/>
            </a:xfrm>
            <a:prstGeom prst="rect">
              <a:avLst/>
            </a:prstGeom>
          </p:spPr>
        </p:pic>
        <p:pic>
          <p:nvPicPr>
            <p:cNvPr id="16" name="Picture 15"/>
            <p:cNvPicPr>
              <a:picLocks noChangeAspect="1"/>
            </p:cNvPicPr>
            <p:nvPr/>
          </p:nvPicPr>
          <p:blipFill>
            <a:blip r:embed="rId4"/>
            <a:stretch>
              <a:fillRect/>
            </a:stretch>
          </p:blipFill>
          <p:spPr>
            <a:xfrm>
              <a:off x="6587994" y="3470863"/>
              <a:ext cx="1000265" cy="1571844"/>
            </a:xfrm>
            <a:prstGeom prst="rect">
              <a:avLst/>
            </a:prstGeom>
          </p:spPr>
        </p:pic>
        <p:pic>
          <p:nvPicPr>
            <p:cNvPr id="17" name="Picture 16"/>
            <p:cNvPicPr>
              <a:picLocks noChangeAspect="1"/>
            </p:cNvPicPr>
            <p:nvPr/>
          </p:nvPicPr>
          <p:blipFill>
            <a:blip r:embed="rId5"/>
            <a:stretch>
              <a:fillRect/>
            </a:stretch>
          </p:blipFill>
          <p:spPr>
            <a:xfrm>
              <a:off x="3787364" y="5509497"/>
              <a:ext cx="3200847" cy="638264"/>
            </a:xfrm>
            <a:prstGeom prst="rect">
              <a:avLst/>
            </a:prstGeom>
          </p:spPr>
        </p:pic>
      </p:grpSp>
      <p:sp>
        <p:nvSpPr>
          <p:cNvPr id="12" name="TextBox 11"/>
          <p:cNvSpPr txBox="1"/>
          <p:nvPr/>
        </p:nvSpPr>
        <p:spPr>
          <a:xfrm>
            <a:off x="8333482" y="1358490"/>
            <a:ext cx="2521528" cy="307777"/>
          </a:xfrm>
          <a:prstGeom prst="rect">
            <a:avLst/>
          </a:prstGeom>
          <a:noFill/>
        </p:spPr>
        <p:txBody>
          <a:bodyPr wrap="square" rtlCol="0">
            <a:spAutoFit/>
          </a:bodyPr>
          <a:lstStyle/>
          <a:p>
            <a:r>
              <a:rPr lang="en-US" sz="1400" dirty="0" err="1"/>
              <a:t>Spanger</a:t>
            </a:r>
            <a:r>
              <a:rPr lang="en-US" sz="1400" dirty="0"/>
              <a:t>-Siegfried et al. (2014)</a:t>
            </a:r>
          </a:p>
        </p:txBody>
      </p:sp>
      <p:sp>
        <p:nvSpPr>
          <p:cNvPr id="2" name="Rectangle 1"/>
          <p:cNvSpPr/>
          <p:nvPr/>
        </p:nvSpPr>
        <p:spPr>
          <a:xfrm>
            <a:off x="661840" y="1767972"/>
            <a:ext cx="4253061" cy="3170099"/>
          </a:xfrm>
          <a:prstGeom prst="rect">
            <a:avLst/>
          </a:prstGeom>
        </p:spPr>
        <p:txBody>
          <a:bodyPr wrap="square">
            <a:spAutoFit/>
          </a:bodyPr>
          <a:lstStyle/>
          <a:p>
            <a:r>
              <a:rPr lang="en-US" sz="2500" dirty="0"/>
              <a:t>City-by-city tidal flooding frequencies (events per year) from present day (</a:t>
            </a:r>
            <a:r>
              <a:rPr lang="en-US" sz="2500" dirty="0">
                <a:solidFill>
                  <a:schemeClr val="accent1">
                    <a:lumMod val="50000"/>
                  </a:schemeClr>
                </a:solidFill>
              </a:rPr>
              <a:t>dark blue</a:t>
            </a:r>
            <a:r>
              <a:rPr lang="en-US" sz="2500" dirty="0"/>
              <a:t>) to 2045 (</a:t>
            </a:r>
            <a:r>
              <a:rPr lang="en-US" sz="2500" dirty="0">
                <a:solidFill>
                  <a:schemeClr val="accent1">
                    <a:lumMod val="60000"/>
                    <a:lumOff val="40000"/>
                  </a:schemeClr>
                </a:solidFill>
              </a:rPr>
              <a:t>light blue</a:t>
            </a:r>
            <a:r>
              <a:rPr lang="en-US" sz="2500" dirty="0"/>
              <a:t>)</a:t>
            </a:r>
          </a:p>
          <a:p>
            <a:endParaRPr lang="en-US" sz="2500" dirty="0"/>
          </a:p>
          <a:p>
            <a:r>
              <a:rPr lang="en-US" sz="2500" dirty="0"/>
              <a:t>Across board there is going to be a large increase in the frequency of these events.</a:t>
            </a:r>
          </a:p>
        </p:txBody>
      </p:sp>
      <p:sp>
        <p:nvSpPr>
          <p:cNvPr id="3" name="Rectangle 2"/>
          <p:cNvSpPr/>
          <p:nvPr/>
        </p:nvSpPr>
        <p:spPr>
          <a:xfrm>
            <a:off x="661840" y="5284099"/>
            <a:ext cx="4567385" cy="1246495"/>
          </a:xfrm>
          <a:prstGeom prst="rect">
            <a:avLst/>
          </a:prstGeom>
        </p:spPr>
        <p:txBody>
          <a:bodyPr wrap="square">
            <a:spAutoFit/>
          </a:bodyPr>
          <a:lstStyle/>
          <a:p>
            <a:pPr lvl="0"/>
            <a:r>
              <a:rPr lang="en-US" sz="2500" dirty="0"/>
              <a:t>We anticipate that groundwater salinity will be strongly affected by these future events</a:t>
            </a:r>
          </a:p>
        </p:txBody>
      </p:sp>
    </p:spTree>
    <p:extLst>
      <p:ext uri="{BB962C8B-B14F-4D97-AF65-F5344CB8AC3E}">
        <p14:creationId xmlns:p14="http://schemas.microsoft.com/office/powerpoint/2010/main" val="3796505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661840" y="1141596"/>
            <a:ext cx="10807349" cy="0"/>
          </a:xfrm>
          <a:prstGeom prst="line">
            <a:avLst/>
          </a:prstGeom>
          <a:ln w="50800" cmpd="dbl">
            <a:solidFill>
              <a:srgbClr val="467E93"/>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583461" y="555631"/>
            <a:ext cx="9370423" cy="553998"/>
          </a:xfrm>
          <a:prstGeom prst="rect">
            <a:avLst/>
          </a:prstGeom>
          <a:noFill/>
        </p:spPr>
        <p:txBody>
          <a:bodyPr wrap="square" rtlCol="0">
            <a:spAutoFit/>
          </a:bodyPr>
          <a:lstStyle/>
          <a:p>
            <a:r>
              <a:rPr lang="en-US" sz="3000" spc="250" dirty="0">
                <a:solidFill>
                  <a:srgbClr val="467E93"/>
                </a:solidFill>
                <a:latin typeface="Century Schoolbook" panose="02040604050505020304" pitchFamily="18" charset="0"/>
                <a:ea typeface="Kozuka Mincho Pr6N H" panose="02020900000000000000" pitchFamily="18" charset="-128"/>
              </a:rPr>
              <a:t>Coastal groundwater systems</a:t>
            </a:r>
          </a:p>
        </p:txBody>
      </p:sp>
      <p:sp>
        <p:nvSpPr>
          <p:cNvPr id="10" name="TextBox 9"/>
          <p:cNvSpPr txBox="1"/>
          <p:nvPr/>
        </p:nvSpPr>
        <p:spPr>
          <a:xfrm>
            <a:off x="156753" y="153566"/>
            <a:ext cx="3030583" cy="307777"/>
          </a:xfrm>
          <a:prstGeom prst="rect">
            <a:avLst/>
          </a:prstGeom>
          <a:noFill/>
        </p:spPr>
        <p:txBody>
          <a:bodyPr wrap="square" rtlCol="0">
            <a:spAutoFit/>
          </a:bodyPr>
          <a:lstStyle/>
          <a:p>
            <a:endParaRPr lang="en-US" sz="1400" dirty="0">
              <a:latin typeface="Century Schoolbook" panose="02040604050505020304" pitchFamily="18" charset="0"/>
            </a:endParaRPr>
          </a:p>
        </p:txBody>
      </p:sp>
      <p:pic>
        <p:nvPicPr>
          <p:cNvPr id="11" name="Picture 10"/>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058886" y="1840567"/>
            <a:ext cx="5844507" cy="3543520"/>
          </a:xfrm>
          <a:prstGeom prst="rect">
            <a:avLst/>
          </a:prstGeom>
        </p:spPr>
      </p:pic>
      <p:sp>
        <p:nvSpPr>
          <p:cNvPr id="12" name="Rectangle 11"/>
          <p:cNvSpPr/>
          <p:nvPr/>
        </p:nvSpPr>
        <p:spPr>
          <a:xfrm>
            <a:off x="4061853" y="1959631"/>
            <a:ext cx="3014662" cy="3667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0443819"/>
      </p:ext>
    </p:extLst>
  </p:cSld>
  <p:clrMapOvr>
    <a:masterClrMapping/>
  </p:clrMapOvr>
</p:sld>
</file>

<file path=ppt/theme/theme1.xml><?xml version="1.0" encoding="utf-8"?>
<a:theme xmlns:a="http://schemas.openxmlformats.org/drawingml/2006/main" name="Theme1">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1" id="{37BE9D1E-CAC2-4F58-AC46-633FA14FE0A8}" vid="{6CF4AF47-766F-407E-BB02-8DCF7CB553F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Metropolitan">
  <a:themeElements>
    <a:clrScheme name="Metropolitan">
      <a:dk1>
        <a:sysClr val="windowText" lastClr="000000"/>
      </a:dk1>
      <a:lt1>
        <a:sysClr val="window" lastClr="FFFFFF"/>
      </a:lt1>
      <a:dk2>
        <a:srgbClr val="162F33"/>
      </a:dk2>
      <a:lt2>
        <a:srgbClr val="EAF0E0"/>
      </a:lt2>
      <a:accent1>
        <a:srgbClr val="50B4C8"/>
      </a:accent1>
      <a:accent2>
        <a:srgbClr val="A8B97F"/>
      </a:accent2>
      <a:accent3>
        <a:srgbClr val="9B9256"/>
      </a:accent3>
      <a:accent4>
        <a:srgbClr val="657689"/>
      </a:accent4>
      <a:accent5>
        <a:srgbClr val="7A855D"/>
      </a:accent5>
      <a:accent6>
        <a:srgbClr val="84AC9D"/>
      </a:accent6>
      <a:hlink>
        <a:srgbClr val="2370CD"/>
      </a:hlink>
      <a:folHlink>
        <a:srgbClr val="877589"/>
      </a:folHlink>
    </a:clrScheme>
    <a:fontScheme name="Metropolitan">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Metropolitan">
      <a:fillStyleLst>
        <a:solidFill>
          <a:schemeClr val="phClr"/>
        </a:solidFill>
        <a:gradFill rotWithShape="1">
          <a:gsLst>
            <a:gs pos="0">
              <a:schemeClr val="phClr">
                <a:tint val="70000"/>
                <a:satMod val="100000"/>
                <a:lumMod val="110000"/>
              </a:schemeClr>
            </a:gs>
            <a:gs pos="50000">
              <a:schemeClr val="phClr">
                <a:tint val="75000"/>
                <a:satMod val="101000"/>
                <a:lumMod val="105000"/>
              </a:schemeClr>
            </a:gs>
            <a:gs pos="100000">
              <a:schemeClr val="phClr">
                <a:tint val="82000"/>
                <a:satMod val="104000"/>
                <a:lumMod val="105000"/>
              </a:schemeClr>
            </a:gs>
          </a:gsLst>
          <a:lin ang="2700000" scaled="0"/>
        </a:gradFill>
        <a:gradFill rotWithShape="1">
          <a:gsLst>
            <a:gs pos="0">
              <a:schemeClr val="phClr">
                <a:tint val="97000"/>
                <a:satMod val="100000"/>
                <a:lumMod val="102000"/>
              </a:schemeClr>
            </a:gs>
            <a:gs pos="50000">
              <a:schemeClr val="phClr">
                <a:shade val="100000"/>
                <a:satMod val="100000"/>
                <a:lumMod val="100000"/>
              </a:schemeClr>
            </a:gs>
            <a:gs pos="100000">
              <a:schemeClr val="phClr">
                <a:shade val="80000"/>
                <a:satMod val="100000"/>
                <a:lumMod val="99000"/>
              </a:schemeClr>
            </a:gs>
          </a:gsLst>
          <a:lin ang="27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Metropolitan" id="{4C5440D6-04D2-4954-96CF-F251137069B2}" vid="{79CFCA13-9412-4290-BB4B-85112F88857B}"/>
    </a:ext>
  </a:extLst>
</a:theme>
</file>

<file path=ppt/theme/theme4.xml><?xml version="1.0" encoding="utf-8"?>
<a:theme xmlns:a="http://schemas.openxmlformats.org/drawingml/2006/main" name="1_Metropolitan">
  <a:themeElements>
    <a:clrScheme name="Metropolitan">
      <a:dk1>
        <a:sysClr val="windowText" lastClr="000000"/>
      </a:dk1>
      <a:lt1>
        <a:sysClr val="window" lastClr="FFFFFF"/>
      </a:lt1>
      <a:dk2>
        <a:srgbClr val="162F33"/>
      </a:dk2>
      <a:lt2>
        <a:srgbClr val="EAF0E0"/>
      </a:lt2>
      <a:accent1>
        <a:srgbClr val="50B4C8"/>
      </a:accent1>
      <a:accent2>
        <a:srgbClr val="A8B97F"/>
      </a:accent2>
      <a:accent3>
        <a:srgbClr val="9B9256"/>
      </a:accent3>
      <a:accent4>
        <a:srgbClr val="657689"/>
      </a:accent4>
      <a:accent5>
        <a:srgbClr val="7A855D"/>
      </a:accent5>
      <a:accent6>
        <a:srgbClr val="84AC9D"/>
      </a:accent6>
      <a:hlink>
        <a:srgbClr val="2370CD"/>
      </a:hlink>
      <a:folHlink>
        <a:srgbClr val="877589"/>
      </a:folHlink>
    </a:clrScheme>
    <a:fontScheme name="Metropolitan">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Metropolitan">
      <a:fillStyleLst>
        <a:solidFill>
          <a:schemeClr val="phClr"/>
        </a:solidFill>
        <a:gradFill rotWithShape="1">
          <a:gsLst>
            <a:gs pos="0">
              <a:schemeClr val="phClr">
                <a:tint val="70000"/>
                <a:satMod val="100000"/>
                <a:lumMod val="110000"/>
              </a:schemeClr>
            </a:gs>
            <a:gs pos="50000">
              <a:schemeClr val="phClr">
                <a:tint val="75000"/>
                <a:satMod val="101000"/>
                <a:lumMod val="105000"/>
              </a:schemeClr>
            </a:gs>
            <a:gs pos="100000">
              <a:schemeClr val="phClr">
                <a:tint val="82000"/>
                <a:satMod val="104000"/>
                <a:lumMod val="105000"/>
              </a:schemeClr>
            </a:gs>
          </a:gsLst>
          <a:lin ang="2700000" scaled="0"/>
        </a:gradFill>
        <a:gradFill rotWithShape="1">
          <a:gsLst>
            <a:gs pos="0">
              <a:schemeClr val="phClr">
                <a:tint val="97000"/>
                <a:satMod val="100000"/>
                <a:lumMod val="102000"/>
              </a:schemeClr>
            </a:gs>
            <a:gs pos="50000">
              <a:schemeClr val="phClr">
                <a:shade val="100000"/>
                <a:satMod val="100000"/>
                <a:lumMod val="100000"/>
              </a:schemeClr>
            </a:gs>
            <a:gs pos="100000">
              <a:schemeClr val="phClr">
                <a:shade val="80000"/>
                <a:satMod val="100000"/>
                <a:lumMod val="99000"/>
              </a:schemeClr>
            </a:gs>
          </a:gsLst>
          <a:lin ang="27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Metropolitan" id="{4C5440D6-04D2-4954-96CF-F251137069B2}" vid="{79CFCA13-9412-4290-BB4B-85112F88857B}"/>
    </a:ext>
  </a:extLst>
</a:theme>
</file>

<file path=ppt/theme/theme5.xml><?xml version="1.0" encoding="utf-8"?>
<a:theme xmlns:a="http://schemas.openxmlformats.org/drawingml/2006/main" name="Thatch">
  <a:themeElements>
    <a:clrScheme name="Thatch">
      <a:dk1>
        <a:sysClr val="windowText" lastClr="000000"/>
      </a:dk1>
      <a:lt1>
        <a:sysClr val="window" lastClr="FFFFFF"/>
      </a:lt1>
      <a:dk2>
        <a:srgbClr val="1D3641"/>
      </a:dk2>
      <a:lt2>
        <a:srgbClr val="DFE6D0"/>
      </a:lt2>
      <a:accent1>
        <a:srgbClr val="759AA5"/>
      </a:accent1>
      <a:accent2>
        <a:srgbClr val="CFC60D"/>
      </a:accent2>
      <a:accent3>
        <a:srgbClr val="99987F"/>
      </a:accent3>
      <a:accent4>
        <a:srgbClr val="90AC97"/>
      </a:accent4>
      <a:accent5>
        <a:srgbClr val="FFAD1C"/>
      </a:accent5>
      <a:accent6>
        <a:srgbClr val="B9AB6F"/>
      </a:accent6>
      <a:hlink>
        <a:srgbClr val="66AACD"/>
      </a:hlink>
      <a:folHlink>
        <a:srgbClr val="809DB3"/>
      </a:folHlink>
    </a:clrScheme>
    <a:fontScheme name="Median">
      <a:majorFont>
        <a:latin typeface="Tw Cen MT"/>
        <a:ea typeface=""/>
        <a:cs typeface=""/>
        <a:font script="Grek" typeface="Calibri"/>
        <a:font script="Cyrl" typeface="Calibri"/>
        <a:font script="Jpan" typeface="HG創英角ｺﾞｼｯｸUB"/>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HG創英角ｺﾞｼｯｸUB"/>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Thatch">
      <a:fillStyleLst>
        <a:solidFill>
          <a:schemeClr val="phClr"/>
        </a:solidFill>
        <a:gradFill rotWithShape="1">
          <a:gsLst>
            <a:gs pos="0">
              <a:schemeClr val="phClr">
                <a:tint val="79000"/>
                <a:satMod val="180000"/>
              </a:schemeClr>
            </a:gs>
            <a:gs pos="65000">
              <a:schemeClr val="phClr">
                <a:tint val="52000"/>
                <a:satMod val="250000"/>
              </a:schemeClr>
            </a:gs>
            <a:gs pos="100000">
              <a:schemeClr val="phClr">
                <a:tint val="29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15875" cap="flat" cmpd="sng" algn="ctr">
          <a:solidFill>
            <a:schemeClr val="phClr"/>
          </a:solidFill>
          <a:prstDash val="solid"/>
        </a:ln>
        <a:ln w="38100" cap="flat" cmpd="sng" algn="ctr">
          <a:solidFill>
            <a:schemeClr val="phClr"/>
          </a:solidFill>
          <a:prstDash val="solid"/>
        </a:ln>
      </a:lnStyleLst>
      <a:effectStyleLst>
        <a:effectStyle>
          <a:effectLst>
            <a:outerShdw blurRad="63500" dist="25400" dir="5400000" rotWithShape="0">
              <a:srgbClr val="000000">
                <a:alpha val="43000"/>
              </a:srgbClr>
            </a:outerShdw>
          </a:effectLst>
        </a:effectStyle>
        <a:effectStyle>
          <a:effectLst>
            <a:outerShdw blurRad="63500" dist="25400" dir="5400000" rotWithShape="0">
              <a:srgbClr val="000000">
                <a:alpha val="43000"/>
              </a:srgbClr>
            </a:outerShdw>
          </a:effectLst>
          <a:scene3d>
            <a:camera prst="orthographicFront">
              <a:rot lat="0" lon="0" rev="0"/>
            </a:camera>
            <a:lightRig rig="brightRoom" dir="t">
              <a:rot lat="0" lon="0" rev="8700000"/>
            </a:lightRig>
          </a:scene3d>
          <a:sp3d contourW="12700" prstMaterial="dkEdge">
            <a:bevelT w="0" h="0" prst="relaxedInset"/>
            <a:contourClr>
              <a:schemeClr val="phClr">
                <a:shade val="65000"/>
                <a:satMod val="150000"/>
              </a:schemeClr>
            </a:contourClr>
          </a:sp3d>
        </a:effectStyle>
        <a:effectStyle>
          <a:effectLst>
            <a:outerShdw blurRad="63500" dist="25400" dir="5400000" rotWithShape="0">
              <a:srgbClr val="000000">
                <a:alpha val="43000"/>
              </a:srgbClr>
            </a:outerShdw>
          </a:effectLst>
          <a:scene3d>
            <a:camera prst="orthographicFront">
              <a:rot lat="0" lon="0" rev="0"/>
            </a:camera>
            <a:lightRig rig="glow" dir="t">
              <a:rot lat="0" lon="0" rev="13200000"/>
            </a:lightRig>
          </a:scene3d>
          <a:sp3d prstMaterial="dkEdge">
            <a:bevelT w="63500" h="50800" prst="relaxedInset"/>
          </a:sp3d>
        </a:effectStyle>
      </a:effectStyleLst>
      <a:bgFillStyleLst>
        <a:solidFill>
          <a:schemeClr val="phClr"/>
        </a:solidFill>
        <a:gradFill rotWithShape="1">
          <a:gsLst>
            <a:gs pos="0">
              <a:schemeClr val="phClr">
                <a:tint val="85000"/>
                <a:shade val="95000"/>
                <a:satMod val="200000"/>
              </a:schemeClr>
            </a:gs>
            <a:gs pos="53000">
              <a:schemeClr val="phClr">
                <a:shade val="60000"/>
                <a:satMod val="220000"/>
              </a:schemeClr>
            </a:gs>
            <a:gs pos="100000">
              <a:schemeClr val="phClr">
                <a:shade val="45000"/>
                <a:satMod val="220000"/>
              </a:schemeClr>
            </a:gs>
          </a:gsLst>
          <a:lin ang="16200000" scaled="0"/>
        </a:gradFill>
        <a:gradFill rotWithShape="1">
          <a:gsLst>
            <a:gs pos="0">
              <a:schemeClr val="phClr">
                <a:tint val="83000"/>
                <a:shade val="97000"/>
                <a:satMod val="230000"/>
              </a:schemeClr>
            </a:gs>
            <a:gs pos="100000">
              <a:schemeClr val="phClr">
                <a:shade val="35000"/>
                <a:satMod val="250000"/>
              </a:schemeClr>
            </a:gs>
          </a:gsLst>
          <a:path path="circle">
            <a:fillToRect l="15000" t="50000" r="85000" b="6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Default Theme</Template>
  <TotalTime>14062</TotalTime>
  <Words>3134</Words>
  <Application>Microsoft Office PowerPoint</Application>
  <PresentationFormat>Widescreen</PresentationFormat>
  <Paragraphs>497</Paragraphs>
  <Slides>79</Slides>
  <Notes>53</Notes>
  <HiddenSlides>0</HiddenSlides>
  <MMClips>1</MMClips>
  <ScaleCrop>false</ScaleCrop>
  <HeadingPairs>
    <vt:vector size="6" baseType="variant">
      <vt:variant>
        <vt:lpstr>Fonts Used</vt:lpstr>
      </vt:variant>
      <vt:variant>
        <vt:i4>11</vt:i4>
      </vt:variant>
      <vt:variant>
        <vt:lpstr>Theme</vt:lpstr>
      </vt:variant>
      <vt:variant>
        <vt:i4>5</vt:i4>
      </vt:variant>
      <vt:variant>
        <vt:lpstr>Slide Titles</vt:lpstr>
      </vt:variant>
      <vt:variant>
        <vt:i4>79</vt:i4>
      </vt:variant>
    </vt:vector>
  </HeadingPairs>
  <TitlesOfParts>
    <vt:vector size="95" baseType="lpstr">
      <vt:lpstr>Arial</vt:lpstr>
      <vt:lpstr>Calibri</vt:lpstr>
      <vt:lpstr>Calibri Light</vt:lpstr>
      <vt:lpstr>Century Gothic</vt:lpstr>
      <vt:lpstr>Century Schoolbook</vt:lpstr>
      <vt:lpstr>Open Sans Light</vt:lpstr>
      <vt:lpstr>Times New Roman</vt:lpstr>
      <vt:lpstr>Tw Cen MT</vt:lpstr>
      <vt:lpstr>Twentieth Century</vt:lpstr>
      <vt:lpstr>Verdana</vt:lpstr>
      <vt:lpstr>Wingdings</vt:lpstr>
      <vt:lpstr>Theme1</vt:lpstr>
      <vt:lpstr>Office Theme</vt:lpstr>
      <vt:lpstr>Metropolitan</vt:lpstr>
      <vt:lpstr>1_Metropolitan</vt:lpstr>
      <vt:lpstr>Thatch</vt:lpstr>
      <vt:lpstr>Nuisance flooding in New England and effects on groundwater salinity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is an In-Lieu Fee Program (ILFP)?</vt:lpstr>
      <vt:lpstr>PowerPoint Presentation</vt:lpstr>
      <vt:lpstr>About the MA ILFP</vt:lpstr>
      <vt:lpstr>MA ILFP Revenue by Permittee Type</vt:lpstr>
      <vt:lpstr>PowerPoint Presentation</vt:lpstr>
      <vt:lpstr>PROGRAM GOALS</vt:lpstr>
      <vt:lpstr>ILF in the SNEP Region</vt:lpstr>
      <vt:lpstr>Yarmouth Reef</vt:lpstr>
      <vt:lpstr>Project Results</vt:lpstr>
      <vt:lpstr>Nantucket Reef</vt:lpstr>
      <vt:lpstr>Project Results</vt:lpstr>
      <vt:lpstr>Nemasket River</vt:lpstr>
      <vt:lpstr>Project Results</vt:lpstr>
      <vt:lpstr>Lyons Brook, Westport</vt:lpstr>
      <vt:lpstr>Project Results</vt:lpstr>
      <vt:lpstr>Nantucket Eelgrass</vt:lpstr>
      <vt:lpstr>Chop Chaque Bogs</vt:lpstr>
      <vt:lpstr>Additional Resources</vt:lpstr>
      <vt:lpstr>PowerPoint Presentation</vt:lpstr>
      <vt:lpstr>PowerPoint Presentation</vt:lpstr>
      <vt:lpstr>PowerPoint Presentation</vt:lpstr>
      <vt:lpstr>PowerPoint Presentation</vt:lpstr>
      <vt:lpstr>PowerPoint Presentation</vt:lpstr>
      <vt:lpstr>PowerPoint Presentation</vt:lpstr>
      <vt:lpstr>The Woonasquatucket River Greenway</vt:lpstr>
      <vt:lpstr>PowerPoint Presentation</vt:lpstr>
      <vt:lpstr>PowerPoint Presentation</vt:lpstr>
      <vt:lpstr>PowerPoint Presentation</vt:lpstr>
      <vt:lpstr>PowerPoint Presentation</vt:lpstr>
      <vt:lpstr>Citizens Bank – Post Construction </vt:lpstr>
      <vt:lpstr>GTG Pilot – Post Construction </vt:lpstr>
      <vt:lpstr>WRWC River Rangers Install GTG GI Job Training</vt:lpstr>
      <vt:lpstr>Building on the Pilot: Prioritizing Projects  - Highest Possible Score = 100</vt:lpstr>
      <vt:lpstr>GTG Potential Projects</vt:lpstr>
      <vt:lpstr>Project 1 Greening &amp; Cleaning Manton Ave</vt:lpstr>
      <vt:lpstr>After Pilot: Site 1 – Manton Avenue, Olneyville</vt:lpstr>
      <vt:lpstr>After Pilot: Site 1 – Manton Avenue, Olneyville</vt:lpstr>
      <vt:lpstr>Site 2 – Farm Fresh RI Food Hub</vt:lpstr>
      <vt:lpstr>Site 2 – Farm Fresh RI Food Hub – Ranger Install</vt:lpstr>
      <vt:lpstr>Site 3a – Iglesia Puerta De Refugio - Before</vt:lpstr>
      <vt:lpstr>Site 3a – Iglesia Puerta De Refugio - After</vt:lpstr>
      <vt:lpstr>Site 3a – Iglesia Puerta De Refugio – Ranger Install</vt:lpstr>
      <vt:lpstr>Site 3b – Iglesia Puerta De Refugio - Before</vt:lpstr>
      <vt:lpstr>Site 3b – Iglesia Puerta De Refugio - After</vt:lpstr>
      <vt:lpstr>In Design – GTG Phase II -Downtown Greenway</vt:lpstr>
      <vt:lpstr>In Design – GTG Phase II -Downtown Greenway 2023</vt:lpstr>
      <vt:lpstr>The Impact</vt:lpstr>
      <vt:lpstr>The Good News: Education, New Stewards, Support</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Heiss, James W</dc:creator>
  <cp:lastModifiedBy>jng</cp:lastModifiedBy>
  <cp:revision>283</cp:revision>
  <dcterms:created xsi:type="dcterms:W3CDTF">2019-10-19T22:43:47Z</dcterms:created>
  <dcterms:modified xsi:type="dcterms:W3CDTF">2022-06-23T12:36:22Z</dcterms:modified>
</cp:coreProperties>
</file>