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9" r:id="rId3"/>
    <p:sldId id="257" r:id="rId4"/>
    <p:sldId id="256" r:id="rId5"/>
    <p:sldId id="1160" r:id="rId6"/>
    <p:sldId id="1176" r:id="rId7"/>
    <p:sldId id="1197" r:id="rId8"/>
    <p:sldId id="1190" r:id="rId9"/>
    <p:sldId id="1189" r:id="rId10"/>
    <p:sldId id="1206" r:id="rId11"/>
    <p:sldId id="1207" r:id="rId12"/>
    <p:sldId id="1196" r:id="rId13"/>
    <p:sldId id="1198" r:id="rId14"/>
    <p:sldId id="1199" r:id="rId15"/>
    <p:sldId id="1202" r:id="rId16"/>
    <p:sldId id="11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gal, Danny" userId="ed40c3a9-c4d2-4d6b-9b63-3404e101cc52" providerId="ADAL" clId="{04F9E9D4-C9B2-45BE-94C2-7A0DFD6F14C8}"/>
    <pc:docChg chg="modSld">
      <pc:chgData name="Gogal, Danny" userId="ed40c3a9-c4d2-4d6b-9b63-3404e101cc52" providerId="ADAL" clId="{04F9E9D4-C9B2-45BE-94C2-7A0DFD6F14C8}" dt="2022-10-31T13:02:25.114" v="3" actId="20577"/>
      <pc:docMkLst>
        <pc:docMk/>
      </pc:docMkLst>
      <pc:sldChg chg="modSp mod">
        <pc:chgData name="Gogal, Danny" userId="ed40c3a9-c4d2-4d6b-9b63-3404e101cc52" providerId="ADAL" clId="{04F9E9D4-C9B2-45BE-94C2-7A0DFD6F14C8}" dt="2022-10-31T13:02:09.991" v="1" actId="6549"/>
        <pc:sldMkLst>
          <pc:docMk/>
          <pc:sldMk cId="2289684049" sldId="289"/>
        </pc:sldMkLst>
        <pc:spChg chg="mod">
          <ac:chgData name="Gogal, Danny" userId="ed40c3a9-c4d2-4d6b-9b63-3404e101cc52" providerId="ADAL" clId="{04F9E9D4-C9B2-45BE-94C2-7A0DFD6F14C8}" dt="2022-10-31T13:02:09.991" v="1" actId="6549"/>
          <ac:spMkLst>
            <pc:docMk/>
            <pc:sldMk cId="2289684049" sldId="289"/>
            <ac:spMk id="4" creationId="{61CCF97D-8DA1-4A0F-8792-3D752BBB1701}"/>
          </ac:spMkLst>
        </pc:spChg>
      </pc:sldChg>
      <pc:sldChg chg="modSp mod">
        <pc:chgData name="Gogal, Danny" userId="ed40c3a9-c4d2-4d6b-9b63-3404e101cc52" providerId="ADAL" clId="{04F9E9D4-C9B2-45BE-94C2-7A0DFD6F14C8}" dt="2022-10-31T13:02:25.114" v="3" actId="20577"/>
        <pc:sldMkLst>
          <pc:docMk/>
          <pc:sldMk cId="2265671141" sldId="1160"/>
        </pc:sldMkLst>
        <pc:spChg chg="mod">
          <ac:chgData name="Gogal, Danny" userId="ed40c3a9-c4d2-4d6b-9b63-3404e101cc52" providerId="ADAL" clId="{04F9E9D4-C9B2-45BE-94C2-7A0DFD6F14C8}" dt="2022-10-31T13:02:25.114" v="3" actId="20577"/>
          <ac:spMkLst>
            <pc:docMk/>
            <pc:sldMk cId="2265671141" sldId="1160"/>
            <ac:spMk id="15" creationId="{57386B05-FD89-4606-891C-5F573EACC4D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A7FEF-02C0-4549-8F0E-0E8D0CD9A6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1AE0CB-DDB1-4EFC-BE76-81758B8CF95F}">
      <dgm:prSet custT="1"/>
      <dgm:spPr/>
      <dgm:t>
        <a:bodyPr/>
        <a:lstStyle/>
        <a:p>
          <a:r>
            <a:rPr lang="en-US" sz="4000" b="1" i="0" baseline="0" dirty="0"/>
            <a:t>Office of Environmental Justice and External Civil Rights (OEJECR)</a:t>
          </a:r>
          <a:endParaRPr lang="en-US" sz="4000" dirty="0"/>
        </a:p>
      </dgm:t>
    </dgm:pt>
    <dgm:pt modelId="{07D1244A-F583-4782-96DB-22AEC83E8885}" type="parTrans" cxnId="{AB6474B7-14D7-4C7B-B3C9-0F1D11E4D6AB}">
      <dgm:prSet/>
      <dgm:spPr/>
      <dgm:t>
        <a:bodyPr/>
        <a:lstStyle/>
        <a:p>
          <a:endParaRPr lang="en-US"/>
        </a:p>
      </dgm:t>
    </dgm:pt>
    <dgm:pt modelId="{52A98844-818B-404F-9E03-CAA90C13C7FC}" type="sibTrans" cxnId="{AB6474B7-14D7-4C7B-B3C9-0F1D11E4D6AB}">
      <dgm:prSet/>
      <dgm:spPr/>
      <dgm:t>
        <a:bodyPr/>
        <a:lstStyle/>
        <a:p>
          <a:endParaRPr lang="en-US"/>
        </a:p>
      </dgm:t>
    </dgm:pt>
    <dgm:pt modelId="{B2A33C3B-1A7E-4092-8A88-9B7668B6BABF}">
      <dgm:prSet custT="1"/>
      <dgm:spPr/>
      <dgm:t>
        <a:bodyPr/>
        <a:lstStyle/>
        <a:p>
          <a:r>
            <a:rPr lang="en-US" sz="3600" b="1" i="0" baseline="0" dirty="0"/>
            <a:t>A New EPA National Program Office</a:t>
          </a:r>
        </a:p>
      </dgm:t>
    </dgm:pt>
    <dgm:pt modelId="{179FF263-ADCC-44EF-B1DF-7CFDAA4072E9}" type="parTrans" cxnId="{51560292-2D15-4D62-8877-1654F194CD2E}">
      <dgm:prSet/>
      <dgm:spPr/>
      <dgm:t>
        <a:bodyPr/>
        <a:lstStyle/>
        <a:p>
          <a:endParaRPr lang="en-US"/>
        </a:p>
      </dgm:t>
    </dgm:pt>
    <dgm:pt modelId="{4F9CB282-4DBA-4FC9-BF15-D54E5B35AE62}" type="sibTrans" cxnId="{51560292-2D15-4D62-8877-1654F194CD2E}">
      <dgm:prSet/>
      <dgm:spPr/>
      <dgm:t>
        <a:bodyPr/>
        <a:lstStyle/>
        <a:p>
          <a:endParaRPr lang="en-US"/>
        </a:p>
      </dgm:t>
    </dgm:pt>
    <dgm:pt modelId="{C2600ECF-B866-4ADC-9FB9-F1C84131C306}" type="pres">
      <dgm:prSet presAssocID="{672A7FEF-02C0-4549-8F0E-0E8D0CD9A64D}" presName="linear" presStyleCnt="0">
        <dgm:presLayoutVars>
          <dgm:animLvl val="lvl"/>
          <dgm:resizeHandles val="exact"/>
        </dgm:presLayoutVars>
      </dgm:prSet>
      <dgm:spPr/>
    </dgm:pt>
    <dgm:pt modelId="{63C584D9-07E7-4971-BEF0-EE5D97E40B8A}" type="pres">
      <dgm:prSet presAssocID="{721AE0CB-DDB1-4EFC-BE76-81758B8CF9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BDA9EF-A9DA-4F73-85FC-BA78CF40F878}" type="pres">
      <dgm:prSet presAssocID="{52A98844-818B-404F-9E03-CAA90C13C7FC}" presName="spacer" presStyleCnt="0"/>
      <dgm:spPr/>
    </dgm:pt>
    <dgm:pt modelId="{46313AC8-FFEA-42C1-A490-D3B29EAEEF7E}" type="pres">
      <dgm:prSet presAssocID="{B2A33C3B-1A7E-4092-8A88-9B7668B6BAB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22FCB37-6BCA-4B2C-A100-694C94634F0E}" type="presOf" srcId="{B2A33C3B-1A7E-4092-8A88-9B7668B6BABF}" destId="{46313AC8-FFEA-42C1-A490-D3B29EAEEF7E}" srcOrd="0" destOrd="0" presId="urn:microsoft.com/office/officeart/2005/8/layout/vList2"/>
    <dgm:cxn modelId="{51560292-2D15-4D62-8877-1654F194CD2E}" srcId="{672A7FEF-02C0-4549-8F0E-0E8D0CD9A64D}" destId="{B2A33C3B-1A7E-4092-8A88-9B7668B6BABF}" srcOrd="1" destOrd="0" parTransId="{179FF263-ADCC-44EF-B1DF-7CFDAA4072E9}" sibTransId="{4F9CB282-4DBA-4FC9-BF15-D54E5B35AE62}"/>
    <dgm:cxn modelId="{296936B2-AE8E-453B-897C-0EB5CFAB6B8D}" type="presOf" srcId="{721AE0CB-DDB1-4EFC-BE76-81758B8CF95F}" destId="{63C584D9-07E7-4971-BEF0-EE5D97E40B8A}" srcOrd="0" destOrd="0" presId="urn:microsoft.com/office/officeart/2005/8/layout/vList2"/>
    <dgm:cxn modelId="{AB6474B7-14D7-4C7B-B3C9-0F1D11E4D6AB}" srcId="{672A7FEF-02C0-4549-8F0E-0E8D0CD9A64D}" destId="{721AE0CB-DDB1-4EFC-BE76-81758B8CF95F}" srcOrd="0" destOrd="0" parTransId="{07D1244A-F583-4782-96DB-22AEC83E8885}" sibTransId="{52A98844-818B-404F-9E03-CAA90C13C7FC}"/>
    <dgm:cxn modelId="{66D82AE6-44CD-40C5-B7E9-C1398FE1B46D}" type="presOf" srcId="{672A7FEF-02C0-4549-8F0E-0E8D0CD9A64D}" destId="{C2600ECF-B866-4ADC-9FB9-F1C84131C306}" srcOrd="0" destOrd="0" presId="urn:microsoft.com/office/officeart/2005/8/layout/vList2"/>
    <dgm:cxn modelId="{DF6B972E-8D7A-46C3-9660-E39B01A5131D}" type="presParOf" srcId="{C2600ECF-B866-4ADC-9FB9-F1C84131C306}" destId="{63C584D9-07E7-4971-BEF0-EE5D97E40B8A}" srcOrd="0" destOrd="0" presId="urn:microsoft.com/office/officeart/2005/8/layout/vList2"/>
    <dgm:cxn modelId="{057F6E6C-3146-405D-9B5F-8E760F6F8C6E}" type="presParOf" srcId="{C2600ECF-B866-4ADC-9FB9-F1C84131C306}" destId="{B4BDA9EF-A9DA-4F73-85FC-BA78CF40F878}" srcOrd="1" destOrd="0" presId="urn:microsoft.com/office/officeart/2005/8/layout/vList2"/>
    <dgm:cxn modelId="{9E7528FF-C19E-4B94-8D71-C2FC4CAC61E5}" type="presParOf" srcId="{C2600ECF-B866-4ADC-9FB9-F1C84131C306}" destId="{46313AC8-FFEA-42C1-A490-D3B29EAEEF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1419D-086C-483D-887C-856DDBDBEA1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27FBA70-CEE2-4139-B71F-A0E71E984511}">
      <dgm:prSet phldrT="[Text]"/>
      <dgm:spPr/>
      <dgm:t>
        <a:bodyPr/>
        <a:lstStyle/>
        <a:p>
          <a:r>
            <a:rPr lang="en-US" b="1" dirty="0"/>
            <a:t>EJ Capacity and Implementation Grants</a:t>
          </a:r>
        </a:p>
      </dgm:t>
    </dgm:pt>
    <dgm:pt modelId="{903C3B40-ED91-4F2A-ABA7-34CA84D8A8DC}" type="parTrans" cxnId="{132BEB51-5907-4EB3-AE7F-7D4AB05ADCC9}">
      <dgm:prSet/>
      <dgm:spPr/>
      <dgm:t>
        <a:bodyPr/>
        <a:lstStyle/>
        <a:p>
          <a:endParaRPr lang="en-US"/>
        </a:p>
      </dgm:t>
    </dgm:pt>
    <dgm:pt modelId="{0D8F7E22-AC99-474A-BB90-E15C639C2BA6}" type="sibTrans" cxnId="{132BEB51-5907-4EB3-AE7F-7D4AB05ADCC9}">
      <dgm:prSet/>
      <dgm:spPr/>
      <dgm:t>
        <a:bodyPr/>
        <a:lstStyle/>
        <a:p>
          <a:endParaRPr lang="en-US"/>
        </a:p>
      </dgm:t>
    </dgm:pt>
    <dgm:pt modelId="{D96E5EC5-D156-496E-AA04-A0B9A59C59CC}">
      <dgm:prSet phldrT="[Text]"/>
      <dgm:spPr/>
      <dgm:t>
        <a:bodyPr/>
        <a:lstStyle/>
        <a:p>
          <a:r>
            <a:rPr lang="en-US" b="1"/>
            <a:t>EJ Tech </a:t>
          </a:r>
          <a:r>
            <a:rPr lang="en-US" b="1" dirty="0"/>
            <a:t>Assistance</a:t>
          </a:r>
        </a:p>
      </dgm:t>
    </dgm:pt>
    <dgm:pt modelId="{5950A261-DAB3-416A-8ACF-27668C5907D9}" type="parTrans" cxnId="{9AA4BFF3-89F5-474C-A88A-7C0E842FE9FF}">
      <dgm:prSet/>
      <dgm:spPr/>
      <dgm:t>
        <a:bodyPr/>
        <a:lstStyle/>
        <a:p>
          <a:endParaRPr lang="en-US"/>
        </a:p>
      </dgm:t>
    </dgm:pt>
    <dgm:pt modelId="{E63FDA1D-2C7E-475D-85A3-0B35327251DC}" type="sibTrans" cxnId="{9AA4BFF3-89F5-474C-A88A-7C0E842FE9FF}">
      <dgm:prSet/>
      <dgm:spPr/>
      <dgm:t>
        <a:bodyPr/>
        <a:lstStyle/>
        <a:p>
          <a:endParaRPr lang="en-US"/>
        </a:p>
      </dgm:t>
    </dgm:pt>
    <dgm:pt modelId="{613D3DE7-7700-4464-84DA-6E8B48806E87}">
      <dgm:prSet phldrT="[Text]"/>
      <dgm:spPr/>
      <dgm:t>
        <a:bodyPr/>
        <a:lstStyle/>
        <a:p>
          <a:r>
            <a:rPr lang="en-US" b="1" dirty="0"/>
            <a:t>EPA </a:t>
          </a:r>
          <a:br>
            <a:rPr lang="en-US" b="1" dirty="0"/>
          </a:br>
          <a:r>
            <a:rPr lang="en-US" b="1" dirty="0"/>
            <a:t>EJ Staff</a:t>
          </a:r>
        </a:p>
      </dgm:t>
    </dgm:pt>
    <dgm:pt modelId="{660F4109-C15B-4212-8519-74931CE37AC6}" type="parTrans" cxnId="{A7ABE56C-C907-469B-A060-BCA0277379D9}">
      <dgm:prSet/>
      <dgm:spPr/>
      <dgm:t>
        <a:bodyPr/>
        <a:lstStyle/>
        <a:p>
          <a:endParaRPr lang="en-US"/>
        </a:p>
      </dgm:t>
    </dgm:pt>
    <dgm:pt modelId="{83EE62D4-D508-40AB-A058-34730AE31DB7}" type="sibTrans" cxnId="{A7ABE56C-C907-469B-A060-BCA0277379D9}">
      <dgm:prSet/>
      <dgm:spPr/>
      <dgm:t>
        <a:bodyPr/>
        <a:lstStyle/>
        <a:p>
          <a:endParaRPr lang="en-US"/>
        </a:p>
      </dgm:t>
    </dgm:pt>
    <dgm:pt modelId="{EAAFC067-FB47-4E4D-B3AF-A079F0E8AA4D}" type="pres">
      <dgm:prSet presAssocID="{9551419D-086C-483D-887C-856DDBDBEA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FCACCC-1822-46EE-97C4-039DA7D20303}" type="pres">
      <dgm:prSet presAssocID="{A27FBA70-CEE2-4139-B71F-A0E71E984511}" presName="gear1" presStyleLbl="node1" presStyleIdx="0" presStyleCnt="3">
        <dgm:presLayoutVars>
          <dgm:chMax val="1"/>
          <dgm:bulletEnabled val="1"/>
        </dgm:presLayoutVars>
      </dgm:prSet>
      <dgm:spPr/>
    </dgm:pt>
    <dgm:pt modelId="{0DF65EF3-AD5A-4A6A-BE3B-92B33DE3881D}" type="pres">
      <dgm:prSet presAssocID="{A27FBA70-CEE2-4139-B71F-A0E71E984511}" presName="gear1srcNode" presStyleLbl="node1" presStyleIdx="0" presStyleCnt="3"/>
      <dgm:spPr/>
    </dgm:pt>
    <dgm:pt modelId="{6C7602C7-54BB-48A3-BE1B-6D39A4404483}" type="pres">
      <dgm:prSet presAssocID="{A27FBA70-CEE2-4139-B71F-A0E71E984511}" presName="gear1dstNode" presStyleLbl="node1" presStyleIdx="0" presStyleCnt="3"/>
      <dgm:spPr/>
    </dgm:pt>
    <dgm:pt modelId="{9C1906B8-BA38-4039-877D-E1BE4F9CF7EB}" type="pres">
      <dgm:prSet presAssocID="{D96E5EC5-D156-496E-AA04-A0B9A59C59CC}" presName="gear2" presStyleLbl="node1" presStyleIdx="1" presStyleCnt="3">
        <dgm:presLayoutVars>
          <dgm:chMax val="1"/>
          <dgm:bulletEnabled val="1"/>
        </dgm:presLayoutVars>
      </dgm:prSet>
      <dgm:spPr/>
    </dgm:pt>
    <dgm:pt modelId="{BF85B036-67A7-4E26-8260-4CB380525AF5}" type="pres">
      <dgm:prSet presAssocID="{D96E5EC5-D156-496E-AA04-A0B9A59C59CC}" presName="gear2srcNode" presStyleLbl="node1" presStyleIdx="1" presStyleCnt="3"/>
      <dgm:spPr/>
    </dgm:pt>
    <dgm:pt modelId="{97D27C93-ABAD-4004-8A9A-EA1955F3C831}" type="pres">
      <dgm:prSet presAssocID="{D96E5EC5-D156-496E-AA04-A0B9A59C59CC}" presName="gear2dstNode" presStyleLbl="node1" presStyleIdx="1" presStyleCnt="3"/>
      <dgm:spPr/>
    </dgm:pt>
    <dgm:pt modelId="{3C42ED5A-A270-434B-BAEF-49C2113104A5}" type="pres">
      <dgm:prSet presAssocID="{613D3DE7-7700-4464-84DA-6E8B48806E87}" presName="gear3" presStyleLbl="node1" presStyleIdx="2" presStyleCnt="3"/>
      <dgm:spPr/>
    </dgm:pt>
    <dgm:pt modelId="{ACEFDF70-3D02-498A-901E-8C70101022A3}" type="pres">
      <dgm:prSet presAssocID="{613D3DE7-7700-4464-84DA-6E8B48806E8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E219FEA-FE79-43FD-8658-62B8DACE0EA6}" type="pres">
      <dgm:prSet presAssocID="{613D3DE7-7700-4464-84DA-6E8B48806E87}" presName="gear3srcNode" presStyleLbl="node1" presStyleIdx="2" presStyleCnt="3"/>
      <dgm:spPr/>
    </dgm:pt>
    <dgm:pt modelId="{0114A7AB-7FA6-4760-9353-F9E453BD8B11}" type="pres">
      <dgm:prSet presAssocID="{613D3DE7-7700-4464-84DA-6E8B48806E87}" presName="gear3dstNode" presStyleLbl="node1" presStyleIdx="2" presStyleCnt="3"/>
      <dgm:spPr/>
    </dgm:pt>
    <dgm:pt modelId="{A988C1DA-D869-4DE9-BF81-358E603CFF8C}" type="pres">
      <dgm:prSet presAssocID="{0D8F7E22-AC99-474A-BB90-E15C639C2BA6}" presName="connector1" presStyleLbl="sibTrans2D1" presStyleIdx="0" presStyleCnt="3"/>
      <dgm:spPr/>
    </dgm:pt>
    <dgm:pt modelId="{F71044C9-0326-468C-9E8E-4C193D7944EB}" type="pres">
      <dgm:prSet presAssocID="{E63FDA1D-2C7E-475D-85A3-0B35327251DC}" presName="connector2" presStyleLbl="sibTrans2D1" presStyleIdx="1" presStyleCnt="3"/>
      <dgm:spPr/>
    </dgm:pt>
    <dgm:pt modelId="{7607C70E-7E1A-45A5-83EE-6E6B4A829F54}" type="pres">
      <dgm:prSet presAssocID="{83EE62D4-D508-40AB-A058-34730AE31DB7}" presName="connector3" presStyleLbl="sibTrans2D1" presStyleIdx="2" presStyleCnt="3"/>
      <dgm:spPr/>
    </dgm:pt>
  </dgm:ptLst>
  <dgm:cxnLst>
    <dgm:cxn modelId="{7BD3A91B-7CC4-4CF1-8067-8ABA1D2F15CC}" type="presOf" srcId="{613D3DE7-7700-4464-84DA-6E8B48806E87}" destId="{0114A7AB-7FA6-4760-9353-F9E453BD8B11}" srcOrd="3" destOrd="0" presId="urn:microsoft.com/office/officeart/2005/8/layout/gear1"/>
    <dgm:cxn modelId="{BD23261D-24B1-43DA-889E-D9CF1B3A3326}" type="presOf" srcId="{613D3DE7-7700-4464-84DA-6E8B48806E87}" destId="{3C42ED5A-A270-434B-BAEF-49C2113104A5}" srcOrd="0" destOrd="0" presId="urn:microsoft.com/office/officeart/2005/8/layout/gear1"/>
    <dgm:cxn modelId="{D5F45F2B-0CF0-4FB9-B73C-1E44F56655BC}" type="presOf" srcId="{9551419D-086C-483D-887C-856DDBDBEA12}" destId="{EAAFC067-FB47-4E4D-B3AF-A079F0E8AA4D}" srcOrd="0" destOrd="0" presId="urn:microsoft.com/office/officeart/2005/8/layout/gear1"/>
    <dgm:cxn modelId="{3BEF2B3F-2FF3-464B-8C6B-D6C420191DA8}" type="presOf" srcId="{613D3DE7-7700-4464-84DA-6E8B48806E87}" destId="{BE219FEA-FE79-43FD-8658-62B8DACE0EA6}" srcOrd="2" destOrd="0" presId="urn:microsoft.com/office/officeart/2005/8/layout/gear1"/>
    <dgm:cxn modelId="{2A56E861-8E2F-4CF8-A22F-A96949035D97}" type="presOf" srcId="{A27FBA70-CEE2-4139-B71F-A0E71E984511}" destId="{0DF65EF3-AD5A-4A6A-BE3B-92B33DE3881D}" srcOrd="1" destOrd="0" presId="urn:microsoft.com/office/officeart/2005/8/layout/gear1"/>
    <dgm:cxn modelId="{A7ABE56C-C907-469B-A060-BCA0277379D9}" srcId="{9551419D-086C-483D-887C-856DDBDBEA12}" destId="{613D3DE7-7700-4464-84DA-6E8B48806E87}" srcOrd="2" destOrd="0" parTransId="{660F4109-C15B-4212-8519-74931CE37AC6}" sibTransId="{83EE62D4-D508-40AB-A058-34730AE31DB7}"/>
    <dgm:cxn modelId="{132BEB51-5907-4EB3-AE7F-7D4AB05ADCC9}" srcId="{9551419D-086C-483D-887C-856DDBDBEA12}" destId="{A27FBA70-CEE2-4139-B71F-A0E71E984511}" srcOrd="0" destOrd="0" parTransId="{903C3B40-ED91-4F2A-ABA7-34CA84D8A8DC}" sibTransId="{0D8F7E22-AC99-474A-BB90-E15C639C2BA6}"/>
    <dgm:cxn modelId="{E9A99759-D199-42FF-AEC2-E1B9C5F0CC2D}" type="presOf" srcId="{0D8F7E22-AC99-474A-BB90-E15C639C2BA6}" destId="{A988C1DA-D869-4DE9-BF81-358E603CFF8C}" srcOrd="0" destOrd="0" presId="urn:microsoft.com/office/officeart/2005/8/layout/gear1"/>
    <dgm:cxn modelId="{5A83BD79-19D7-426D-A310-BE404AC43FAD}" type="presOf" srcId="{E63FDA1D-2C7E-475D-85A3-0B35327251DC}" destId="{F71044C9-0326-468C-9E8E-4C193D7944EB}" srcOrd="0" destOrd="0" presId="urn:microsoft.com/office/officeart/2005/8/layout/gear1"/>
    <dgm:cxn modelId="{5BB36E88-C19B-47C9-AD3F-C31EDFB80E86}" type="presOf" srcId="{D96E5EC5-D156-496E-AA04-A0B9A59C59CC}" destId="{9C1906B8-BA38-4039-877D-E1BE4F9CF7EB}" srcOrd="0" destOrd="0" presId="urn:microsoft.com/office/officeart/2005/8/layout/gear1"/>
    <dgm:cxn modelId="{B05A78B9-0062-4B08-8DC6-A7678A74F278}" type="presOf" srcId="{613D3DE7-7700-4464-84DA-6E8B48806E87}" destId="{ACEFDF70-3D02-498A-901E-8C70101022A3}" srcOrd="1" destOrd="0" presId="urn:microsoft.com/office/officeart/2005/8/layout/gear1"/>
    <dgm:cxn modelId="{D95EF6E4-132C-4E71-B312-8773EB3E3CBD}" type="presOf" srcId="{D96E5EC5-D156-496E-AA04-A0B9A59C59CC}" destId="{97D27C93-ABAD-4004-8A9A-EA1955F3C831}" srcOrd="2" destOrd="0" presId="urn:microsoft.com/office/officeart/2005/8/layout/gear1"/>
    <dgm:cxn modelId="{AC309CE6-927A-4BA1-8713-8251ED1F8DCE}" type="presOf" srcId="{A27FBA70-CEE2-4139-B71F-A0E71E984511}" destId="{6C7602C7-54BB-48A3-BE1B-6D39A4404483}" srcOrd="2" destOrd="0" presId="urn:microsoft.com/office/officeart/2005/8/layout/gear1"/>
    <dgm:cxn modelId="{12D12AE8-51E1-4F6C-A69F-7FF039EE8CB1}" type="presOf" srcId="{D96E5EC5-D156-496E-AA04-A0B9A59C59CC}" destId="{BF85B036-67A7-4E26-8260-4CB380525AF5}" srcOrd="1" destOrd="0" presId="urn:microsoft.com/office/officeart/2005/8/layout/gear1"/>
    <dgm:cxn modelId="{15989BE9-F7CF-4E8B-9574-3B8DC13FE329}" type="presOf" srcId="{83EE62D4-D508-40AB-A058-34730AE31DB7}" destId="{7607C70E-7E1A-45A5-83EE-6E6B4A829F54}" srcOrd="0" destOrd="0" presId="urn:microsoft.com/office/officeart/2005/8/layout/gear1"/>
    <dgm:cxn modelId="{9AA4BFF3-89F5-474C-A88A-7C0E842FE9FF}" srcId="{9551419D-086C-483D-887C-856DDBDBEA12}" destId="{D96E5EC5-D156-496E-AA04-A0B9A59C59CC}" srcOrd="1" destOrd="0" parTransId="{5950A261-DAB3-416A-8ACF-27668C5907D9}" sibTransId="{E63FDA1D-2C7E-475D-85A3-0B35327251DC}"/>
    <dgm:cxn modelId="{3D5C86F4-24C9-4F62-BF62-863FCD091CCA}" type="presOf" srcId="{A27FBA70-CEE2-4139-B71F-A0E71E984511}" destId="{D9FCACCC-1822-46EE-97C4-039DA7D20303}" srcOrd="0" destOrd="0" presId="urn:microsoft.com/office/officeart/2005/8/layout/gear1"/>
    <dgm:cxn modelId="{140E9274-2144-41D2-9490-E72661D10B25}" type="presParOf" srcId="{EAAFC067-FB47-4E4D-B3AF-A079F0E8AA4D}" destId="{D9FCACCC-1822-46EE-97C4-039DA7D20303}" srcOrd="0" destOrd="0" presId="urn:microsoft.com/office/officeart/2005/8/layout/gear1"/>
    <dgm:cxn modelId="{8F3D984F-E477-4074-8A0A-6CCE0814B8EF}" type="presParOf" srcId="{EAAFC067-FB47-4E4D-B3AF-A079F0E8AA4D}" destId="{0DF65EF3-AD5A-4A6A-BE3B-92B33DE3881D}" srcOrd="1" destOrd="0" presId="urn:microsoft.com/office/officeart/2005/8/layout/gear1"/>
    <dgm:cxn modelId="{147812F2-4E74-498E-8D1F-5A4B26F5C335}" type="presParOf" srcId="{EAAFC067-FB47-4E4D-B3AF-A079F0E8AA4D}" destId="{6C7602C7-54BB-48A3-BE1B-6D39A4404483}" srcOrd="2" destOrd="0" presId="urn:microsoft.com/office/officeart/2005/8/layout/gear1"/>
    <dgm:cxn modelId="{83DD521D-3F35-4233-8C7E-1C9B1E9158FE}" type="presParOf" srcId="{EAAFC067-FB47-4E4D-B3AF-A079F0E8AA4D}" destId="{9C1906B8-BA38-4039-877D-E1BE4F9CF7EB}" srcOrd="3" destOrd="0" presId="urn:microsoft.com/office/officeart/2005/8/layout/gear1"/>
    <dgm:cxn modelId="{8D69F6EF-E771-415C-8496-CFA54A764AB6}" type="presParOf" srcId="{EAAFC067-FB47-4E4D-B3AF-A079F0E8AA4D}" destId="{BF85B036-67A7-4E26-8260-4CB380525AF5}" srcOrd="4" destOrd="0" presId="urn:microsoft.com/office/officeart/2005/8/layout/gear1"/>
    <dgm:cxn modelId="{79DA793B-923E-41CB-8786-4430F44E4BAB}" type="presParOf" srcId="{EAAFC067-FB47-4E4D-B3AF-A079F0E8AA4D}" destId="{97D27C93-ABAD-4004-8A9A-EA1955F3C831}" srcOrd="5" destOrd="0" presId="urn:microsoft.com/office/officeart/2005/8/layout/gear1"/>
    <dgm:cxn modelId="{6B81D833-1B40-4B9B-9C94-A81F2A786E20}" type="presParOf" srcId="{EAAFC067-FB47-4E4D-B3AF-A079F0E8AA4D}" destId="{3C42ED5A-A270-434B-BAEF-49C2113104A5}" srcOrd="6" destOrd="0" presId="urn:microsoft.com/office/officeart/2005/8/layout/gear1"/>
    <dgm:cxn modelId="{19F0BBCD-4972-43FE-A78E-B81213BB85AB}" type="presParOf" srcId="{EAAFC067-FB47-4E4D-B3AF-A079F0E8AA4D}" destId="{ACEFDF70-3D02-498A-901E-8C70101022A3}" srcOrd="7" destOrd="0" presId="urn:microsoft.com/office/officeart/2005/8/layout/gear1"/>
    <dgm:cxn modelId="{429D74D4-1BE5-4175-9068-192B587F9914}" type="presParOf" srcId="{EAAFC067-FB47-4E4D-B3AF-A079F0E8AA4D}" destId="{BE219FEA-FE79-43FD-8658-62B8DACE0EA6}" srcOrd="8" destOrd="0" presId="urn:microsoft.com/office/officeart/2005/8/layout/gear1"/>
    <dgm:cxn modelId="{9B1A4F70-D04F-42FA-9134-BDCF18ECA781}" type="presParOf" srcId="{EAAFC067-FB47-4E4D-B3AF-A079F0E8AA4D}" destId="{0114A7AB-7FA6-4760-9353-F9E453BD8B11}" srcOrd="9" destOrd="0" presId="urn:microsoft.com/office/officeart/2005/8/layout/gear1"/>
    <dgm:cxn modelId="{C5DAD79F-3E79-429B-B1C1-2590F32F1C56}" type="presParOf" srcId="{EAAFC067-FB47-4E4D-B3AF-A079F0E8AA4D}" destId="{A988C1DA-D869-4DE9-BF81-358E603CFF8C}" srcOrd="10" destOrd="0" presId="urn:microsoft.com/office/officeart/2005/8/layout/gear1"/>
    <dgm:cxn modelId="{FDDE66DA-3D2A-4AA1-95C4-1BB8E09DB7CC}" type="presParOf" srcId="{EAAFC067-FB47-4E4D-B3AF-A079F0E8AA4D}" destId="{F71044C9-0326-468C-9E8E-4C193D7944EB}" srcOrd="11" destOrd="0" presId="urn:microsoft.com/office/officeart/2005/8/layout/gear1"/>
    <dgm:cxn modelId="{FB1239F6-C704-4D6B-85A6-119A7BB248A9}" type="presParOf" srcId="{EAAFC067-FB47-4E4D-B3AF-A079F0E8AA4D}" destId="{7607C70E-7E1A-45A5-83EE-6E6B4A829F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899E1-31CC-4827-9CCE-D1ACD4EC89CC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</dgm:pt>
    <dgm:pt modelId="{897FEB30-3548-43C4-8649-166A296FCC32}">
      <dgm:prSet phldrT="[Text]"/>
      <dgm:spPr/>
      <dgm:t>
        <a:bodyPr/>
        <a:lstStyle/>
        <a:p>
          <a:r>
            <a:rPr lang="en-US" b="1" u="none">
              <a:solidFill>
                <a:schemeClr val="tx1"/>
              </a:solidFill>
            </a:rPr>
            <a:t>EPA</a:t>
          </a:r>
        </a:p>
      </dgm:t>
    </dgm:pt>
    <dgm:pt modelId="{4B70573D-63FC-4973-916A-0031A6BF3639}" type="parTrans" cxnId="{62943D30-162D-42AC-B280-AA5C6AB7A2CA}">
      <dgm:prSet/>
      <dgm:spPr/>
      <dgm:t>
        <a:bodyPr/>
        <a:lstStyle/>
        <a:p>
          <a:endParaRPr lang="en-US"/>
        </a:p>
      </dgm:t>
    </dgm:pt>
    <dgm:pt modelId="{52A244DC-2AAC-4739-AF9C-51A8C9CD4687}" type="sibTrans" cxnId="{62943D30-162D-42AC-B280-AA5C6AB7A2CA}">
      <dgm:prSet/>
      <dgm:spPr/>
      <dgm:t>
        <a:bodyPr/>
        <a:lstStyle/>
        <a:p>
          <a:endParaRPr lang="en-US"/>
        </a:p>
      </dgm:t>
    </dgm:pt>
    <dgm:pt modelId="{1EFD985F-6178-410B-A8B6-10498855FD3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Funder(s) - nonprofit or college/university</a:t>
          </a:r>
        </a:p>
      </dgm:t>
    </dgm:pt>
    <dgm:pt modelId="{C9ADE1DC-3BFB-4203-AE47-DA2F9E03333F}" type="parTrans" cxnId="{FBAD1617-963E-49EF-96AD-C0D0CAC7468E}">
      <dgm:prSet/>
      <dgm:spPr/>
      <dgm:t>
        <a:bodyPr/>
        <a:lstStyle/>
        <a:p>
          <a:endParaRPr lang="en-US"/>
        </a:p>
      </dgm:t>
    </dgm:pt>
    <dgm:pt modelId="{C5A2CC63-20E5-4986-A0BD-B331E4397312}" type="sibTrans" cxnId="{FBAD1617-963E-49EF-96AD-C0D0CAC7468E}">
      <dgm:prSet/>
      <dgm:spPr/>
      <dgm:t>
        <a:bodyPr/>
        <a:lstStyle/>
        <a:p>
          <a:endParaRPr lang="en-US"/>
        </a:p>
      </dgm:t>
    </dgm:pt>
    <dgm:pt modelId="{2F443B4B-1551-4882-8F0E-ABC159123550}">
      <dgm:prSet phldrT="[Text]"/>
      <dgm:spPr/>
      <dgm:t>
        <a:bodyPr/>
        <a:lstStyle/>
        <a:p>
          <a:r>
            <a:rPr lang="en-US" b="1" u="none">
              <a:solidFill>
                <a:schemeClr val="tx1"/>
              </a:solidFill>
            </a:rPr>
            <a:t>Communities / Subgrantees</a:t>
          </a:r>
          <a:endParaRPr lang="en-US" u="none">
            <a:solidFill>
              <a:schemeClr val="tx1"/>
            </a:solidFill>
          </a:endParaRPr>
        </a:p>
      </dgm:t>
    </dgm:pt>
    <dgm:pt modelId="{071BDF56-1EBF-418D-A5A1-87912D65A4D3}" type="parTrans" cxnId="{5D551E2D-1C54-40DA-AAAB-778FFCABBF4F}">
      <dgm:prSet/>
      <dgm:spPr/>
      <dgm:t>
        <a:bodyPr/>
        <a:lstStyle/>
        <a:p>
          <a:endParaRPr lang="en-US"/>
        </a:p>
      </dgm:t>
    </dgm:pt>
    <dgm:pt modelId="{E2A1B6E0-C28D-47B2-8CE4-E154105FDBCD}" type="sibTrans" cxnId="{5D551E2D-1C54-40DA-AAAB-778FFCABBF4F}">
      <dgm:prSet/>
      <dgm:spPr/>
      <dgm:t>
        <a:bodyPr/>
        <a:lstStyle/>
        <a:p>
          <a:endParaRPr lang="en-US"/>
        </a:p>
      </dgm:t>
    </dgm:pt>
    <dgm:pt modelId="{69842A7B-5333-40E2-B39C-5878CF52D757}">
      <dgm:prSet/>
      <dgm:spPr/>
      <dgm:t>
        <a:bodyPr/>
        <a:lstStyle/>
        <a:p>
          <a:r>
            <a:rPr lang="en-US" b="0" dirty="0"/>
            <a:t>Agency will provide all funds for EJ Small Grants to 1 - 2 entities to manage the program</a:t>
          </a:r>
        </a:p>
      </dgm:t>
    </dgm:pt>
    <dgm:pt modelId="{0657CD48-A045-497A-9322-8A1E1E1A1F36}" type="parTrans" cxnId="{655E1969-B916-43A2-B2D0-44BBA1108763}">
      <dgm:prSet/>
      <dgm:spPr/>
      <dgm:t>
        <a:bodyPr/>
        <a:lstStyle/>
        <a:p>
          <a:endParaRPr lang="en-US"/>
        </a:p>
      </dgm:t>
    </dgm:pt>
    <dgm:pt modelId="{7482E290-3BFB-432E-966D-DE3D95DE3F9F}" type="sibTrans" cxnId="{655E1969-B916-43A2-B2D0-44BBA1108763}">
      <dgm:prSet/>
      <dgm:spPr/>
      <dgm:t>
        <a:bodyPr/>
        <a:lstStyle/>
        <a:p>
          <a:endParaRPr lang="en-US"/>
        </a:p>
      </dgm:t>
    </dgm:pt>
    <dgm:pt modelId="{A57BED11-AF98-446A-938E-CD0792092DBB}">
      <dgm:prSet/>
      <dgm:spPr/>
      <dgm:t>
        <a:bodyPr/>
        <a:lstStyle/>
        <a:p>
          <a:r>
            <a:rPr lang="en-US"/>
            <a:t>This organization will manage the competition process and subaward funds to communities</a:t>
          </a:r>
          <a:endParaRPr lang="en-US" b="0"/>
        </a:p>
      </dgm:t>
    </dgm:pt>
    <dgm:pt modelId="{4B85FF97-4D45-4D69-A8F3-064B41CFD1E3}" type="parTrans" cxnId="{F516DE56-CFFC-46A1-859E-809EA9EB5AEE}">
      <dgm:prSet/>
      <dgm:spPr/>
      <dgm:t>
        <a:bodyPr/>
        <a:lstStyle/>
        <a:p>
          <a:endParaRPr lang="en-US"/>
        </a:p>
      </dgm:t>
    </dgm:pt>
    <dgm:pt modelId="{2109FDE3-D478-4439-A161-4E6072DF9572}" type="sibTrans" cxnId="{F516DE56-CFFC-46A1-859E-809EA9EB5AEE}">
      <dgm:prSet/>
      <dgm:spPr/>
      <dgm:t>
        <a:bodyPr/>
        <a:lstStyle/>
        <a:p>
          <a:endParaRPr lang="en-US"/>
        </a:p>
      </dgm:t>
    </dgm:pt>
    <dgm:pt modelId="{806B0BA7-DB73-4E61-9FCA-200C4E103F95}">
      <dgm:prSet/>
      <dgm:spPr/>
      <dgm:t>
        <a:bodyPr/>
        <a:lstStyle/>
        <a:p>
          <a:r>
            <a:rPr lang="en-US"/>
            <a:t>Communities will technically be subgrantees and will receive the funds through the Funder(s) instead of directly through EPA</a:t>
          </a:r>
        </a:p>
      </dgm:t>
    </dgm:pt>
    <dgm:pt modelId="{D23FCD77-DB4E-4DB4-BE3D-297B41F38A9B}" type="parTrans" cxnId="{02667009-BB68-4202-BB5B-70E7216CA200}">
      <dgm:prSet/>
      <dgm:spPr/>
      <dgm:t>
        <a:bodyPr/>
        <a:lstStyle/>
        <a:p>
          <a:endParaRPr lang="en-US"/>
        </a:p>
      </dgm:t>
    </dgm:pt>
    <dgm:pt modelId="{EB2E305A-0CA7-4967-93FB-D0B5C3E88218}" type="sibTrans" cxnId="{02667009-BB68-4202-BB5B-70E7216CA200}">
      <dgm:prSet/>
      <dgm:spPr/>
      <dgm:t>
        <a:bodyPr/>
        <a:lstStyle/>
        <a:p>
          <a:endParaRPr lang="en-US"/>
        </a:p>
      </dgm:t>
    </dgm:pt>
    <dgm:pt modelId="{38FA6564-EF20-4507-9D4E-0DB67B359877}">
      <dgm:prSet/>
      <dgm:spPr/>
      <dgm:t>
        <a:bodyPr/>
        <a:lstStyle/>
        <a:p>
          <a:r>
            <a:rPr lang="en-US" b="0"/>
            <a:t>Two or more entities could manage the program collectively </a:t>
          </a:r>
        </a:p>
      </dgm:t>
    </dgm:pt>
    <dgm:pt modelId="{F8CC8FBC-A8D3-4647-BA72-01B156A704C5}" type="parTrans" cxnId="{6EB1F616-D543-412E-8CD7-33E537F95599}">
      <dgm:prSet/>
      <dgm:spPr/>
      <dgm:t>
        <a:bodyPr/>
        <a:lstStyle/>
        <a:p>
          <a:endParaRPr lang="en-US"/>
        </a:p>
      </dgm:t>
    </dgm:pt>
    <dgm:pt modelId="{E3B9BDE1-6D44-4BC2-9CE9-D2F972765446}" type="sibTrans" cxnId="{6EB1F616-D543-412E-8CD7-33E537F95599}">
      <dgm:prSet/>
      <dgm:spPr/>
      <dgm:t>
        <a:bodyPr/>
        <a:lstStyle/>
        <a:p>
          <a:endParaRPr lang="en-US"/>
        </a:p>
      </dgm:t>
    </dgm:pt>
    <dgm:pt modelId="{28B436AD-988E-4628-AD3F-FCFDF5E96587}">
      <dgm:prSet/>
      <dgm:spPr/>
      <dgm:t>
        <a:bodyPr/>
        <a:lstStyle/>
        <a:p>
          <a:r>
            <a:rPr lang="en-US" b="0" dirty="0"/>
            <a:t>The EPA Project Officer team will communicate primarily with funders, not necessarily communities</a:t>
          </a:r>
        </a:p>
      </dgm:t>
    </dgm:pt>
    <dgm:pt modelId="{6E3CD129-A1A6-462A-92B7-5A834AD02263}" type="parTrans" cxnId="{914B55FD-61D8-4D34-B186-0DB13A00B01B}">
      <dgm:prSet/>
      <dgm:spPr/>
      <dgm:t>
        <a:bodyPr/>
        <a:lstStyle/>
        <a:p>
          <a:endParaRPr lang="en-US"/>
        </a:p>
      </dgm:t>
    </dgm:pt>
    <dgm:pt modelId="{1516CA98-9015-44CC-913A-AA63282671A3}" type="sibTrans" cxnId="{914B55FD-61D8-4D34-B186-0DB13A00B01B}">
      <dgm:prSet/>
      <dgm:spPr/>
      <dgm:t>
        <a:bodyPr/>
        <a:lstStyle/>
        <a:p>
          <a:endParaRPr lang="en-US"/>
        </a:p>
      </dgm:t>
    </dgm:pt>
    <dgm:pt modelId="{105CBDF7-A2C7-428C-BD7E-F17907227ADB}">
      <dgm:prSet/>
      <dgm:spPr/>
      <dgm:t>
        <a:bodyPr/>
        <a:lstStyle/>
        <a:p>
          <a:r>
            <a:rPr lang="en-US" dirty="0"/>
            <a:t>Communities will submit reports and project updates to the funder(s) </a:t>
          </a:r>
        </a:p>
      </dgm:t>
    </dgm:pt>
    <dgm:pt modelId="{39590077-2686-4425-8753-8BDEB8B813C4}" type="parTrans" cxnId="{BFA48626-9164-407F-955D-30CF20CAAAFF}">
      <dgm:prSet/>
      <dgm:spPr/>
      <dgm:t>
        <a:bodyPr/>
        <a:lstStyle/>
        <a:p>
          <a:endParaRPr lang="en-US"/>
        </a:p>
      </dgm:t>
    </dgm:pt>
    <dgm:pt modelId="{6A731E9A-5B52-4931-B95C-EBD7B336BE52}" type="sibTrans" cxnId="{BFA48626-9164-407F-955D-30CF20CAAAFF}">
      <dgm:prSet/>
      <dgm:spPr/>
      <dgm:t>
        <a:bodyPr/>
        <a:lstStyle/>
        <a:p>
          <a:endParaRPr lang="en-US"/>
        </a:p>
      </dgm:t>
    </dgm:pt>
    <dgm:pt modelId="{7A3F7629-3196-4D4C-B677-1A7BD7CD643A}">
      <dgm:prSet/>
      <dgm:spPr/>
      <dgm:t>
        <a:bodyPr/>
        <a:lstStyle/>
        <a:p>
          <a:r>
            <a:rPr lang="en-US" dirty="0"/>
            <a:t>1 to 2-year projects</a:t>
          </a:r>
        </a:p>
      </dgm:t>
    </dgm:pt>
    <dgm:pt modelId="{1E678CAF-ECFC-42C5-BD1C-4A93F8BE916B}" type="parTrans" cxnId="{43A970AF-6FC3-4C46-9BD1-EEC74CA34F27}">
      <dgm:prSet/>
      <dgm:spPr/>
      <dgm:t>
        <a:bodyPr/>
        <a:lstStyle/>
        <a:p>
          <a:endParaRPr lang="en-US"/>
        </a:p>
      </dgm:t>
    </dgm:pt>
    <dgm:pt modelId="{BBAF404A-824C-406C-98DF-C288A4E25888}" type="sibTrans" cxnId="{43A970AF-6FC3-4C46-9BD1-EEC74CA34F27}">
      <dgm:prSet/>
      <dgm:spPr/>
      <dgm:t>
        <a:bodyPr/>
        <a:lstStyle/>
        <a:p>
          <a:endParaRPr lang="en-US"/>
        </a:p>
      </dgm:t>
    </dgm:pt>
    <dgm:pt modelId="{FE418AEA-5FCF-493B-A7A1-53689665671A}" type="pres">
      <dgm:prSet presAssocID="{64A899E1-31CC-4827-9CCE-D1ACD4EC89CC}" presName="Name0" presStyleCnt="0">
        <dgm:presLayoutVars>
          <dgm:dir/>
          <dgm:animLvl val="lvl"/>
          <dgm:resizeHandles val="exact"/>
        </dgm:presLayoutVars>
      </dgm:prSet>
      <dgm:spPr/>
    </dgm:pt>
    <dgm:pt modelId="{74A23071-FF6E-41B9-92D4-EEAA3B9D41AB}" type="pres">
      <dgm:prSet presAssocID="{897FEB30-3548-43C4-8649-166A296FCC32}" presName="composite" presStyleCnt="0"/>
      <dgm:spPr/>
    </dgm:pt>
    <dgm:pt modelId="{3F787F0E-0FD7-4641-B6A3-88AB079AAFA8}" type="pres">
      <dgm:prSet presAssocID="{897FEB30-3548-43C4-8649-166A296FCC32}" presName="parTx" presStyleLbl="alignNode1" presStyleIdx="0" presStyleCnt="3" custScaleX="86381" custScaleY="75829">
        <dgm:presLayoutVars>
          <dgm:chMax val="0"/>
          <dgm:chPref val="0"/>
          <dgm:bulletEnabled val="1"/>
        </dgm:presLayoutVars>
      </dgm:prSet>
      <dgm:spPr/>
    </dgm:pt>
    <dgm:pt modelId="{E6BCEF15-6922-435D-956B-C9D747B5861A}" type="pres">
      <dgm:prSet presAssocID="{897FEB30-3548-43C4-8649-166A296FCC32}" presName="desTx" presStyleLbl="alignAccFollowNode1" presStyleIdx="0" presStyleCnt="3" custScaleX="85793" custScaleY="80349">
        <dgm:presLayoutVars>
          <dgm:bulletEnabled val="1"/>
        </dgm:presLayoutVars>
      </dgm:prSet>
      <dgm:spPr/>
    </dgm:pt>
    <dgm:pt modelId="{FACE4869-7B08-42FD-BC6C-10B0B4EA8AB5}" type="pres">
      <dgm:prSet presAssocID="{52A244DC-2AAC-4739-AF9C-51A8C9CD4687}" presName="space" presStyleCnt="0"/>
      <dgm:spPr/>
    </dgm:pt>
    <dgm:pt modelId="{3631974E-AF79-4D30-A4E7-2275B49F48A3}" type="pres">
      <dgm:prSet presAssocID="{1EFD985F-6178-410B-A8B6-10498855FD3B}" presName="composite" presStyleCnt="0"/>
      <dgm:spPr/>
    </dgm:pt>
    <dgm:pt modelId="{F01B6823-7EB0-419F-AB13-E392E409AFDC}" type="pres">
      <dgm:prSet presAssocID="{1EFD985F-6178-410B-A8B6-10498855FD3B}" presName="parTx" presStyleLbl="alignNode1" presStyleIdx="1" presStyleCnt="3" custScaleX="88458" custScaleY="75730">
        <dgm:presLayoutVars>
          <dgm:chMax val="0"/>
          <dgm:chPref val="0"/>
          <dgm:bulletEnabled val="1"/>
        </dgm:presLayoutVars>
      </dgm:prSet>
      <dgm:spPr/>
    </dgm:pt>
    <dgm:pt modelId="{11E72F33-2392-44FC-893E-B87D11BEB2AC}" type="pres">
      <dgm:prSet presAssocID="{1EFD985F-6178-410B-A8B6-10498855FD3B}" presName="desTx" presStyleLbl="alignAccFollowNode1" presStyleIdx="1" presStyleCnt="3" custScaleX="86568" custScaleY="78162">
        <dgm:presLayoutVars>
          <dgm:bulletEnabled val="1"/>
        </dgm:presLayoutVars>
      </dgm:prSet>
      <dgm:spPr/>
    </dgm:pt>
    <dgm:pt modelId="{F4266FAA-75BC-434E-AF40-F67D43A1470C}" type="pres">
      <dgm:prSet presAssocID="{C5A2CC63-20E5-4986-A0BD-B331E4397312}" presName="space" presStyleCnt="0"/>
      <dgm:spPr/>
    </dgm:pt>
    <dgm:pt modelId="{90289B99-B051-48D6-AC0F-A7CB7B1362B2}" type="pres">
      <dgm:prSet presAssocID="{2F443B4B-1551-4882-8F0E-ABC159123550}" presName="composite" presStyleCnt="0"/>
      <dgm:spPr/>
    </dgm:pt>
    <dgm:pt modelId="{F87FCBA3-2EFC-4170-9F34-A59E7C25ACAB}" type="pres">
      <dgm:prSet presAssocID="{2F443B4B-1551-4882-8F0E-ABC159123550}" presName="parTx" presStyleLbl="alignNode1" presStyleIdx="2" presStyleCnt="3" custScaleX="90220" custScaleY="73727">
        <dgm:presLayoutVars>
          <dgm:chMax val="0"/>
          <dgm:chPref val="0"/>
          <dgm:bulletEnabled val="1"/>
        </dgm:presLayoutVars>
      </dgm:prSet>
      <dgm:spPr/>
    </dgm:pt>
    <dgm:pt modelId="{A8F73E74-5C2B-43F6-A312-47D2793D815A}" type="pres">
      <dgm:prSet presAssocID="{2F443B4B-1551-4882-8F0E-ABC159123550}" presName="desTx" presStyleLbl="alignAccFollowNode1" presStyleIdx="2" presStyleCnt="3" custScaleX="89396" custScaleY="81136" custLinFactNeighborX="0" custLinFactNeighborY="489">
        <dgm:presLayoutVars>
          <dgm:bulletEnabled val="1"/>
        </dgm:presLayoutVars>
      </dgm:prSet>
      <dgm:spPr/>
    </dgm:pt>
  </dgm:ptLst>
  <dgm:cxnLst>
    <dgm:cxn modelId="{E38BEB08-4C3D-4CC9-85C3-FCB12F42B8C8}" type="presOf" srcId="{38FA6564-EF20-4507-9D4E-0DB67B359877}" destId="{11E72F33-2392-44FC-893E-B87D11BEB2AC}" srcOrd="0" destOrd="1" presId="urn:microsoft.com/office/officeart/2005/8/layout/hList1"/>
    <dgm:cxn modelId="{02667009-BB68-4202-BB5B-70E7216CA200}" srcId="{2F443B4B-1551-4882-8F0E-ABC159123550}" destId="{806B0BA7-DB73-4E61-9FCA-200C4E103F95}" srcOrd="0" destOrd="0" parTransId="{D23FCD77-DB4E-4DB4-BE3D-297B41F38A9B}" sibTransId="{EB2E305A-0CA7-4967-93FB-D0B5C3E88218}"/>
    <dgm:cxn modelId="{05C5D616-E738-4A9A-9D4C-A9B13A1AD2FF}" type="presOf" srcId="{28B436AD-988E-4628-AD3F-FCFDF5E96587}" destId="{E6BCEF15-6922-435D-956B-C9D747B5861A}" srcOrd="0" destOrd="1" presId="urn:microsoft.com/office/officeart/2005/8/layout/hList1"/>
    <dgm:cxn modelId="{6EB1F616-D543-412E-8CD7-33E537F95599}" srcId="{1EFD985F-6178-410B-A8B6-10498855FD3B}" destId="{38FA6564-EF20-4507-9D4E-0DB67B359877}" srcOrd="1" destOrd="0" parTransId="{F8CC8FBC-A8D3-4647-BA72-01B156A704C5}" sibTransId="{E3B9BDE1-6D44-4BC2-9CE9-D2F972765446}"/>
    <dgm:cxn modelId="{FBAD1617-963E-49EF-96AD-C0D0CAC7468E}" srcId="{64A899E1-31CC-4827-9CCE-D1ACD4EC89CC}" destId="{1EFD985F-6178-410B-A8B6-10498855FD3B}" srcOrd="1" destOrd="0" parTransId="{C9ADE1DC-3BFB-4203-AE47-DA2F9E03333F}" sibTransId="{C5A2CC63-20E5-4986-A0BD-B331E4397312}"/>
    <dgm:cxn modelId="{BFA48626-9164-407F-955D-30CF20CAAAFF}" srcId="{2F443B4B-1551-4882-8F0E-ABC159123550}" destId="{105CBDF7-A2C7-428C-BD7E-F17907227ADB}" srcOrd="1" destOrd="0" parTransId="{39590077-2686-4425-8753-8BDEB8B813C4}" sibTransId="{6A731E9A-5B52-4931-B95C-EBD7B336BE52}"/>
    <dgm:cxn modelId="{5D551E2D-1C54-40DA-AAAB-778FFCABBF4F}" srcId="{64A899E1-31CC-4827-9CCE-D1ACD4EC89CC}" destId="{2F443B4B-1551-4882-8F0E-ABC159123550}" srcOrd="2" destOrd="0" parTransId="{071BDF56-1EBF-418D-A5A1-87912D65A4D3}" sibTransId="{E2A1B6E0-C28D-47B2-8CE4-E154105FDBCD}"/>
    <dgm:cxn modelId="{62943D30-162D-42AC-B280-AA5C6AB7A2CA}" srcId="{64A899E1-31CC-4827-9CCE-D1ACD4EC89CC}" destId="{897FEB30-3548-43C4-8649-166A296FCC32}" srcOrd="0" destOrd="0" parTransId="{4B70573D-63FC-4973-916A-0031A6BF3639}" sibTransId="{52A244DC-2AAC-4739-AF9C-51A8C9CD4687}"/>
    <dgm:cxn modelId="{A2444C3B-54E1-41FB-A9CA-21B4037571C7}" type="presOf" srcId="{A57BED11-AF98-446A-938E-CD0792092DBB}" destId="{11E72F33-2392-44FC-893E-B87D11BEB2AC}" srcOrd="0" destOrd="0" presId="urn:microsoft.com/office/officeart/2005/8/layout/hList1"/>
    <dgm:cxn modelId="{6AFC8F3F-2C94-40F5-A884-82F02F007498}" type="presOf" srcId="{897FEB30-3548-43C4-8649-166A296FCC32}" destId="{3F787F0E-0FD7-4641-B6A3-88AB079AAFA8}" srcOrd="0" destOrd="0" presId="urn:microsoft.com/office/officeart/2005/8/layout/hList1"/>
    <dgm:cxn modelId="{75FE1164-AF74-4F8E-980F-BDDA4A8073A4}" type="presOf" srcId="{105CBDF7-A2C7-428C-BD7E-F17907227ADB}" destId="{A8F73E74-5C2B-43F6-A312-47D2793D815A}" srcOrd="0" destOrd="1" presId="urn:microsoft.com/office/officeart/2005/8/layout/hList1"/>
    <dgm:cxn modelId="{655E1969-B916-43A2-B2D0-44BBA1108763}" srcId="{897FEB30-3548-43C4-8649-166A296FCC32}" destId="{69842A7B-5333-40E2-B39C-5878CF52D757}" srcOrd="0" destOrd="0" parTransId="{0657CD48-A045-497A-9322-8A1E1E1A1F36}" sibTransId="{7482E290-3BFB-432E-966D-DE3D95DE3F9F}"/>
    <dgm:cxn modelId="{CE96FB49-B963-4305-AB0C-4B8B89035713}" type="presOf" srcId="{7A3F7629-3196-4D4C-B677-1A7BD7CD643A}" destId="{A8F73E74-5C2B-43F6-A312-47D2793D815A}" srcOrd="0" destOrd="2" presId="urn:microsoft.com/office/officeart/2005/8/layout/hList1"/>
    <dgm:cxn modelId="{3C32AF52-AC44-4444-8DD5-9C98CFF7FD96}" type="presOf" srcId="{69842A7B-5333-40E2-B39C-5878CF52D757}" destId="{E6BCEF15-6922-435D-956B-C9D747B5861A}" srcOrd="0" destOrd="0" presId="urn:microsoft.com/office/officeart/2005/8/layout/hList1"/>
    <dgm:cxn modelId="{F516DE56-CFFC-46A1-859E-809EA9EB5AEE}" srcId="{1EFD985F-6178-410B-A8B6-10498855FD3B}" destId="{A57BED11-AF98-446A-938E-CD0792092DBB}" srcOrd="0" destOrd="0" parTransId="{4B85FF97-4D45-4D69-A8F3-064B41CFD1E3}" sibTransId="{2109FDE3-D478-4439-A161-4E6072DF9572}"/>
    <dgm:cxn modelId="{32979594-2225-45B8-9A05-ADD66402EA82}" type="presOf" srcId="{1EFD985F-6178-410B-A8B6-10498855FD3B}" destId="{F01B6823-7EB0-419F-AB13-E392E409AFDC}" srcOrd="0" destOrd="0" presId="urn:microsoft.com/office/officeart/2005/8/layout/hList1"/>
    <dgm:cxn modelId="{43A970AF-6FC3-4C46-9BD1-EEC74CA34F27}" srcId="{2F443B4B-1551-4882-8F0E-ABC159123550}" destId="{7A3F7629-3196-4D4C-B677-1A7BD7CD643A}" srcOrd="2" destOrd="0" parTransId="{1E678CAF-ECFC-42C5-BD1C-4A93F8BE916B}" sibTransId="{BBAF404A-824C-406C-98DF-C288A4E25888}"/>
    <dgm:cxn modelId="{1D3E7CBF-D54C-4CA9-A621-BF70004255E9}" type="presOf" srcId="{64A899E1-31CC-4827-9CCE-D1ACD4EC89CC}" destId="{FE418AEA-5FCF-493B-A7A1-53689665671A}" srcOrd="0" destOrd="0" presId="urn:microsoft.com/office/officeart/2005/8/layout/hList1"/>
    <dgm:cxn modelId="{D9BC92C5-A690-4D32-A4BD-DCC3A633A79C}" type="presOf" srcId="{2F443B4B-1551-4882-8F0E-ABC159123550}" destId="{F87FCBA3-2EFC-4170-9F34-A59E7C25ACAB}" srcOrd="0" destOrd="0" presId="urn:microsoft.com/office/officeart/2005/8/layout/hList1"/>
    <dgm:cxn modelId="{766802FA-A20B-45BA-8BDB-15BE78FDF923}" type="presOf" srcId="{806B0BA7-DB73-4E61-9FCA-200C4E103F95}" destId="{A8F73E74-5C2B-43F6-A312-47D2793D815A}" srcOrd="0" destOrd="0" presId="urn:microsoft.com/office/officeart/2005/8/layout/hList1"/>
    <dgm:cxn modelId="{914B55FD-61D8-4D34-B186-0DB13A00B01B}" srcId="{897FEB30-3548-43C4-8649-166A296FCC32}" destId="{28B436AD-988E-4628-AD3F-FCFDF5E96587}" srcOrd="1" destOrd="0" parTransId="{6E3CD129-A1A6-462A-92B7-5A834AD02263}" sibTransId="{1516CA98-9015-44CC-913A-AA63282671A3}"/>
    <dgm:cxn modelId="{293F3EBE-8653-461B-AEAB-F114F78F9A7B}" type="presParOf" srcId="{FE418AEA-5FCF-493B-A7A1-53689665671A}" destId="{74A23071-FF6E-41B9-92D4-EEAA3B9D41AB}" srcOrd="0" destOrd="0" presId="urn:microsoft.com/office/officeart/2005/8/layout/hList1"/>
    <dgm:cxn modelId="{EA74A7E3-57DA-4FC7-8454-67EC339955A7}" type="presParOf" srcId="{74A23071-FF6E-41B9-92D4-EEAA3B9D41AB}" destId="{3F787F0E-0FD7-4641-B6A3-88AB079AAFA8}" srcOrd="0" destOrd="0" presId="urn:microsoft.com/office/officeart/2005/8/layout/hList1"/>
    <dgm:cxn modelId="{7A93C449-C780-4DFC-BF36-3CDB05BD2496}" type="presParOf" srcId="{74A23071-FF6E-41B9-92D4-EEAA3B9D41AB}" destId="{E6BCEF15-6922-435D-956B-C9D747B5861A}" srcOrd="1" destOrd="0" presId="urn:microsoft.com/office/officeart/2005/8/layout/hList1"/>
    <dgm:cxn modelId="{36B5FD04-A762-4451-A171-5EA99FC59CBA}" type="presParOf" srcId="{FE418AEA-5FCF-493B-A7A1-53689665671A}" destId="{FACE4869-7B08-42FD-BC6C-10B0B4EA8AB5}" srcOrd="1" destOrd="0" presId="urn:microsoft.com/office/officeart/2005/8/layout/hList1"/>
    <dgm:cxn modelId="{53CC94E5-32C1-41CE-9391-A64CA8593E2C}" type="presParOf" srcId="{FE418AEA-5FCF-493B-A7A1-53689665671A}" destId="{3631974E-AF79-4D30-A4E7-2275B49F48A3}" srcOrd="2" destOrd="0" presId="urn:microsoft.com/office/officeart/2005/8/layout/hList1"/>
    <dgm:cxn modelId="{6AE7C3D3-898A-414B-A49B-984DBB565FBF}" type="presParOf" srcId="{3631974E-AF79-4D30-A4E7-2275B49F48A3}" destId="{F01B6823-7EB0-419F-AB13-E392E409AFDC}" srcOrd="0" destOrd="0" presId="urn:microsoft.com/office/officeart/2005/8/layout/hList1"/>
    <dgm:cxn modelId="{9A394F9B-564F-49E2-8793-BD388B249CFC}" type="presParOf" srcId="{3631974E-AF79-4D30-A4E7-2275B49F48A3}" destId="{11E72F33-2392-44FC-893E-B87D11BEB2AC}" srcOrd="1" destOrd="0" presId="urn:microsoft.com/office/officeart/2005/8/layout/hList1"/>
    <dgm:cxn modelId="{204EE31B-0A80-4DFA-AE48-6EEDD01243D9}" type="presParOf" srcId="{FE418AEA-5FCF-493B-A7A1-53689665671A}" destId="{F4266FAA-75BC-434E-AF40-F67D43A1470C}" srcOrd="3" destOrd="0" presId="urn:microsoft.com/office/officeart/2005/8/layout/hList1"/>
    <dgm:cxn modelId="{6C87156C-A739-4F13-873E-348017AB1381}" type="presParOf" srcId="{FE418AEA-5FCF-493B-A7A1-53689665671A}" destId="{90289B99-B051-48D6-AC0F-A7CB7B1362B2}" srcOrd="4" destOrd="0" presId="urn:microsoft.com/office/officeart/2005/8/layout/hList1"/>
    <dgm:cxn modelId="{5318C2B8-D54B-47EF-A253-3662C918057E}" type="presParOf" srcId="{90289B99-B051-48D6-AC0F-A7CB7B1362B2}" destId="{F87FCBA3-2EFC-4170-9F34-A59E7C25ACAB}" srcOrd="0" destOrd="0" presId="urn:microsoft.com/office/officeart/2005/8/layout/hList1"/>
    <dgm:cxn modelId="{2D756FA3-B1B7-47EF-A77C-59F4E81EDA78}" type="presParOf" srcId="{90289B99-B051-48D6-AC0F-A7CB7B1362B2}" destId="{A8F73E74-5C2B-43F6-A312-47D2793D81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84D9-07E7-4971-BEF0-EE5D97E40B8A}">
      <dsp:nvSpPr>
        <dsp:cNvPr id="0" name=""/>
        <dsp:cNvSpPr/>
      </dsp:nvSpPr>
      <dsp:spPr>
        <a:xfrm>
          <a:off x="0" y="320536"/>
          <a:ext cx="6369069" cy="2205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baseline="0" dirty="0"/>
            <a:t>Office of Environmental Justice and External Civil Rights (OEJECR)</a:t>
          </a:r>
          <a:endParaRPr lang="en-US" sz="4000" kern="1200" dirty="0"/>
        </a:p>
      </dsp:txBody>
      <dsp:txXfrm>
        <a:off x="107661" y="428197"/>
        <a:ext cx="6153747" cy="1990128"/>
      </dsp:txXfrm>
    </dsp:sp>
    <dsp:sp modelId="{46313AC8-FFEA-42C1-A490-D3B29EAEEF7E}">
      <dsp:nvSpPr>
        <dsp:cNvPr id="0" name=""/>
        <dsp:cNvSpPr/>
      </dsp:nvSpPr>
      <dsp:spPr>
        <a:xfrm>
          <a:off x="0" y="2713186"/>
          <a:ext cx="6369069" cy="22054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 dirty="0"/>
            <a:t>A New EPA National Program Office</a:t>
          </a:r>
        </a:p>
      </dsp:txBody>
      <dsp:txXfrm>
        <a:off x="107661" y="2820847"/>
        <a:ext cx="6153747" cy="1990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ACCC-1822-46EE-97C4-039DA7D20303}">
      <dsp:nvSpPr>
        <dsp:cNvPr id="0" name=""/>
        <dsp:cNvSpPr/>
      </dsp:nvSpPr>
      <dsp:spPr>
        <a:xfrm>
          <a:off x="4027363" y="2451573"/>
          <a:ext cx="2996367" cy="299636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EJ Capacity and Implementation Grants</a:t>
          </a:r>
        </a:p>
      </dsp:txBody>
      <dsp:txXfrm>
        <a:off x="4629766" y="3153458"/>
        <a:ext cx="1791561" cy="1540194"/>
      </dsp:txXfrm>
    </dsp:sp>
    <dsp:sp modelId="{9C1906B8-BA38-4039-877D-E1BE4F9CF7EB}">
      <dsp:nvSpPr>
        <dsp:cNvPr id="0" name=""/>
        <dsp:cNvSpPr/>
      </dsp:nvSpPr>
      <dsp:spPr>
        <a:xfrm>
          <a:off x="2284022" y="1743341"/>
          <a:ext cx="2179176" cy="21791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EJ Tech </a:t>
          </a:r>
          <a:r>
            <a:rPr lang="en-US" sz="1800" b="1" kern="1200" dirty="0"/>
            <a:t>Assistance</a:t>
          </a:r>
        </a:p>
      </dsp:txBody>
      <dsp:txXfrm>
        <a:off x="2832636" y="2295271"/>
        <a:ext cx="1081948" cy="1075316"/>
      </dsp:txXfrm>
    </dsp:sp>
    <dsp:sp modelId="{3C42ED5A-A270-434B-BAEF-49C2113104A5}">
      <dsp:nvSpPr>
        <dsp:cNvPr id="0" name=""/>
        <dsp:cNvSpPr/>
      </dsp:nvSpPr>
      <dsp:spPr>
        <a:xfrm rot="20700000">
          <a:off x="3504584" y="239931"/>
          <a:ext cx="2135148" cy="21351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EPA </a:t>
          </a:r>
          <a:br>
            <a:rPr lang="en-US" sz="1800" b="1" kern="1200" dirty="0"/>
          </a:br>
          <a:r>
            <a:rPr lang="en-US" sz="1800" b="1" kern="1200" dirty="0"/>
            <a:t>EJ Staff</a:t>
          </a:r>
        </a:p>
      </dsp:txBody>
      <dsp:txXfrm rot="-20700000">
        <a:off x="3972884" y="708232"/>
        <a:ext cx="1198547" cy="1198547"/>
      </dsp:txXfrm>
    </dsp:sp>
    <dsp:sp modelId="{A988C1DA-D869-4DE9-BF81-358E603CFF8C}">
      <dsp:nvSpPr>
        <dsp:cNvPr id="0" name=""/>
        <dsp:cNvSpPr/>
      </dsp:nvSpPr>
      <dsp:spPr>
        <a:xfrm>
          <a:off x="3810968" y="1991417"/>
          <a:ext cx="3835350" cy="3835350"/>
        </a:xfrm>
        <a:prstGeom prst="circularArrow">
          <a:avLst>
            <a:gd name="adj1" fmla="val 4687"/>
            <a:gd name="adj2" fmla="val 299029"/>
            <a:gd name="adj3" fmla="val 2539732"/>
            <a:gd name="adj4" fmla="val 15811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44C9-0326-468C-9E8E-4C193D7944EB}">
      <dsp:nvSpPr>
        <dsp:cNvPr id="0" name=""/>
        <dsp:cNvSpPr/>
      </dsp:nvSpPr>
      <dsp:spPr>
        <a:xfrm>
          <a:off x="1898094" y="1255791"/>
          <a:ext cx="2786621" cy="27866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C70E-7E1A-45A5-83EE-6E6B4A829F54}">
      <dsp:nvSpPr>
        <dsp:cNvPr id="0" name=""/>
        <dsp:cNvSpPr/>
      </dsp:nvSpPr>
      <dsp:spPr>
        <a:xfrm>
          <a:off x="3010702" y="-233125"/>
          <a:ext cx="3004539" cy="30045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7F0E-0FD7-4641-B6A3-88AB079AAFA8}">
      <dsp:nvSpPr>
        <dsp:cNvPr id="0" name=""/>
        <dsp:cNvSpPr/>
      </dsp:nvSpPr>
      <dsp:spPr>
        <a:xfrm>
          <a:off x="6285" y="430141"/>
          <a:ext cx="3095834" cy="631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none" kern="1200">
              <a:solidFill>
                <a:schemeClr val="tx1"/>
              </a:solidFill>
            </a:rPr>
            <a:t>EPA</a:t>
          </a:r>
        </a:p>
      </dsp:txBody>
      <dsp:txXfrm>
        <a:off x="6285" y="430141"/>
        <a:ext cx="3095834" cy="631392"/>
      </dsp:txXfrm>
    </dsp:sp>
    <dsp:sp modelId="{E6BCEF15-6922-435D-956B-C9D747B5861A}">
      <dsp:nvSpPr>
        <dsp:cNvPr id="0" name=""/>
        <dsp:cNvSpPr/>
      </dsp:nvSpPr>
      <dsp:spPr>
        <a:xfrm>
          <a:off x="16821" y="1317882"/>
          <a:ext cx="3074761" cy="29192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Agency will provide all funds for EJ Small Grants to 1 - 2 entities to manage the program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The EPA Project Officer team will communicate primarily with funders, not necessarily communities</a:t>
          </a:r>
        </a:p>
      </dsp:txBody>
      <dsp:txXfrm>
        <a:off x="16821" y="1317882"/>
        <a:ext cx="3074761" cy="2919226"/>
      </dsp:txXfrm>
    </dsp:sp>
    <dsp:sp modelId="{F01B6823-7EB0-419F-AB13-E392E409AFDC}">
      <dsp:nvSpPr>
        <dsp:cNvPr id="0" name=""/>
        <dsp:cNvSpPr/>
      </dsp:nvSpPr>
      <dsp:spPr>
        <a:xfrm>
          <a:off x="3603870" y="450624"/>
          <a:ext cx="3170272" cy="630568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Funder(s) - nonprofit or college/university</a:t>
          </a:r>
        </a:p>
      </dsp:txBody>
      <dsp:txXfrm>
        <a:off x="3603870" y="450624"/>
        <a:ext cx="3170272" cy="630568"/>
      </dsp:txXfrm>
    </dsp:sp>
    <dsp:sp modelId="{11E72F33-2392-44FC-893E-B87D11BEB2AC}">
      <dsp:nvSpPr>
        <dsp:cNvPr id="0" name=""/>
        <dsp:cNvSpPr/>
      </dsp:nvSpPr>
      <dsp:spPr>
        <a:xfrm>
          <a:off x="3637738" y="1376857"/>
          <a:ext cx="3102536" cy="2839768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This organization will manage the competition process and subaward funds to communities</a:t>
          </a:r>
          <a:endParaRPr lang="en-US" sz="1700" b="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Two or more entities could manage the program collectively </a:t>
          </a:r>
        </a:p>
      </dsp:txBody>
      <dsp:txXfrm>
        <a:off x="3637738" y="1376857"/>
        <a:ext cx="3102536" cy="2839768"/>
      </dsp:txXfrm>
    </dsp:sp>
    <dsp:sp modelId="{F87FCBA3-2EFC-4170-9F34-A59E7C25ACAB}">
      <dsp:nvSpPr>
        <dsp:cNvPr id="0" name=""/>
        <dsp:cNvSpPr/>
      </dsp:nvSpPr>
      <dsp:spPr>
        <a:xfrm>
          <a:off x="7275893" y="436120"/>
          <a:ext cx="3233421" cy="61389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none" kern="1200">
              <a:solidFill>
                <a:schemeClr val="tx1"/>
              </a:solidFill>
            </a:rPr>
            <a:t>Communities / Subgrantees</a:t>
          </a:r>
          <a:endParaRPr lang="en-US" sz="1700" u="none" kern="1200">
            <a:solidFill>
              <a:schemeClr val="tx1"/>
            </a:solidFill>
          </a:endParaRPr>
        </a:p>
      </dsp:txBody>
      <dsp:txXfrm>
        <a:off x="7275893" y="436120"/>
        <a:ext cx="3233421" cy="613890"/>
      </dsp:txXfrm>
    </dsp:sp>
    <dsp:sp modelId="{A8F73E74-5C2B-43F6-A312-47D2793D815A}">
      <dsp:nvSpPr>
        <dsp:cNvPr id="0" name=""/>
        <dsp:cNvSpPr/>
      </dsp:nvSpPr>
      <dsp:spPr>
        <a:xfrm>
          <a:off x="7290658" y="1301076"/>
          <a:ext cx="3203890" cy="294781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Communities will technically be subgrantees and will receive the funds through the Funder(s) instead of directly through EPA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Communities will submit reports and project updates to the funder(s)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 to 2-year projects</a:t>
          </a:r>
        </a:p>
      </dsp:txBody>
      <dsp:txXfrm>
        <a:off x="7290658" y="1301076"/>
        <a:ext cx="3203890" cy="294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53597-0D75-41A8-B742-2F43891F2F2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03E1-9A49-4055-AA9F-18DBC829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3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0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8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5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44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7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9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3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35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Not a new concept. We’ve been hearing from EJ stakeholders for years. We finally have resources to do it.  Plus there’s a great need.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cs typeface="Arial"/>
              </a:rPr>
              <a:t>REACH hubs are striving to lay the foundation for these multiple efforts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2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BDE1-5C33-4978-8371-F0DF4D2EE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995D-1ADD-42C2-B2A8-FE1BB7536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8457E-55E4-48F7-8091-05AC53CA3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046A-47B5-4CE4-A046-2CFE8C82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5878-4136-4736-9FDE-3122D7B8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48F5-9401-48F2-BBF1-30596F60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B537-404D-4EA6-B4F0-A1AD8857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E0715-B462-4ED1-9E95-842DECCF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DD10-AB98-485A-84A5-8427FA51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4D76-EA9F-478C-9CB4-7F6BBB39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D8E9-AE1C-4E5B-88F4-0D265C32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6F2BF-D969-4AE6-A07B-C7EBCF9FF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22898-4568-4ED7-A3AF-60BCDAE2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22A46-ECEF-4CB9-A5BC-A22103CF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7F1C6-1CCD-483C-985D-AB40514A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ABD8-6154-42F7-8089-2AEF4819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0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81A-5821-4567-802E-5B452A94E896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21BC-9C59-4EF9-B484-17F5C5FC060D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ED5A-310F-404F-9ADF-05265BA6C30C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9B36-47EF-4E44-AB91-26F578797AA2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7EF-54E5-4DCB-B672-8A07628A58FA}" type="datetime1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8604-430F-4BE0-BF8E-0341E529E1CE}" type="datetime1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9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0E77-7290-4797-85F7-563E4C38AD3F}" type="datetime1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3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C7F-09B9-4333-8A55-5AD51E8DF470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4FA2-7551-4A59-8EC9-9C01361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498C-FA04-4AA6-A8C3-CD031688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A5E3B-D545-48CE-81F1-C547F8BE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50BB-03CA-4A00-87E6-971C1504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3360-4DDB-4316-B6F9-55F70D13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F5B6-F0A6-429F-829D-EC2E2F7482F2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E32D-A056-4296-92D2-F22393F66AB1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2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15D-0AF5-4EE5-BDF4-241D7E777248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5EB5-964D-4DD7-A816-BC693F93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0260C-76E5-4796-9DBB-D8AB9C47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6F09A-36DB-40F7-B735-38922083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9D416-F102-4766-8201-E5A4CD66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B71F-AA01-449A-B65D-86CF0CE7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1EA4-BF52-4482-9332-B63D9DE5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872E-9C2E-41D6-9145-F20B3484A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CF13A-7A3B-439E-81E5-028FA3B3E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BFDE4-3049-4635-A4BC-158283F8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ED88-AC8C-4C78-B68C-99628D57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074CF-A156-4861-B6D6-5AD2CC0B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27D9-BF0B-4ED3-9ED4-EBC823C9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7813-C406-40E9-B2A7-6531635E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297FD-8FEF-4BA9-9926-F19E07B3B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C07B3-8D79-4926-A15E-C6C8BD0F0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BCEE7-923D-439B-B7F8-0AE0B1112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12230-DAE7-4879-A393-D41B91F6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1BFF8-E7CE-4F3A-89A4-0EBA7325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F2997-883F-469D-BB65-187E8633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C59F-74F7-4036-B64D-2D3BE47D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AB1F5-D550-48DF-977F-6F488531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33A89-1870-4449-ACE9-9E53C2E3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D840-3AA7-48BF-9603-51B46E20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261C2-03BE-4410-A49C-269B5AFD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89AA2-3C7A-42E1-B85D-DBF57CB1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B5A64-51D4-4599-89E2-6709462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F588-F5AA-4BF7-B508-EA61D3B0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9C8C-6628-4F6D-ACFE-10E4C86E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EDA92-1B58-447E-B45E-F53C11C4E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66768-8B44-4E77-9D6D-E9516BA5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5B51F-1AED-44BF-81DF-7C4E456D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AEAA0-05F2-448D-932F-0C520505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4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74C4-E6D1-4C6B-9224-21AF4388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E4E88-08C9-4611-8513-3344525FF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DFEA3-E443-4A07-B014-EE2FA8524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F8647-7A9C-4880-A442-8F7A7814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334BB-893B-4D03-B830-D26A231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48DC6-3ACD-4054-B71B-C0B3213D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D541F-49E1-4F7A-95EB-CBEF297D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CFF9-1D77-44C0-9538-570C5BFC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68610-D431-45A0-9EDA-CC853322F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55BC-2BE2-4ED6-9294-9B49479ED52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A50E-397F-4085-8263-79BC27BB8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55E82-914D-498E-A37A-DC3F2B279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A299-CDB7-4C98-8FF4-A1E43436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57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EF41-A4ED-4E9A-9228-F51FC79529FE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7A18-8D56-4C57-9859-1B2094A3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941CD4-ED55-9F31-5926-DF1F47FA1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346270"/>
              </p:ext>
            </p:extLst>
          </p:nvPr>
        </p:nvGraphicFramePr>
        <p:xfrm>
          <a:off x="4800600" y="683582"/>
          <a:ext cx="6369069" cy="523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CCF97D-8DA1-4A0F-8792-3D752BBB1701}"/>
              </a:ext>
            </a:extLst>
          </p:cNvPr>
          <p:cNvSpPr txBox="1"/>
          <p:nvPr/>
        </p:nvSpPr>
        <p:spPr>
          <a:xfrm>
            <a:off x="375328" y="948342"/>
            <a:ext cx="404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Tribal EPA Region 9 Conference  </a:t>
            </a:r>
          </a:p>
          <a:p>
            <a:pPr algn="ctr"/>
            <a:endParaRPr lang="en-US" sz="4000" dirty="0"/>
          </a:p>
          <a:p>
            <a:pPr algn="ctr"/>
            <a:r>
              <a:rPr lang="en-US" sz="3200" dirty="0"/>
              <a:t>October 24, 2022</a:t>
            </a:r>
          </a:p>
          <a:p>
            <a:pPr algn="ctr"/>
            <a:endParaRPr lang="en-US" sz="3200" dirty="0"/>
          </a:p>
          <a:p>
            <a:pPr algn="ctr"/>
            <a:r>
              <a:rPr lang="en-US" sz="2800" dirty="0"/>
              <a:t>Danny Gogal, Tribal and Indigenous Peoples Program Manager, OEJECR</a:t>
            </a:r>
          </a:p>
        </p:txBody>
      </p:sp>
    </p:spTree>
    <p:extLst>
      <p:ext uri="{BB962C8B-B14F-4D97-AF65-F5344CB8AC3E}">
        <p14:creationId xmlns:p14="http://schemas.microsoft.com/office/powerpoint/2010/main" val="228968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Excerpts from IRA Legislation -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257175" y="1743075"/>
            <a:ext cx="11220450" cy="4895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SEC. 60201. ENVIRONMENTAL AND CLIMATE JUSTICE BLOCK GRANTS.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(2) ELIGIBLE ACTIVITIES. —An eligible entity may use a grant awarded under this subsection for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—“(A) community-led air and other pollution monitoring, prevention, and remediation, and investments in low- and zero-emission and resilient technologies and related infrastructure and workforce development that help reduce greenhouse gas emissions and other air pollutants;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(B) mitigating climate and health risks from urban heat islands, extreme heat, wood heater emissions, and wildfire events;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(C) climate resiliency and adaptation;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(D) reducing indoor toxics and indoor air pollution; 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(E) facilitating engagement of disadvantaged communities in State and Federal advisory groups, workshops, rulemakings, and other public processes.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F4389-6D9C-4B7B-B296-72E88A4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5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636A27BB-98DA-426F-AA2C-C82E7C4CDC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318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7" name="Freeform: Shape 3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7" y="1983392"/>
            <a:ext cx="361345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</a:rPr>
              <a:t>Details for other Environmental Justice Grants Programs</a:t>
            </a:r>
            <a:br>
              <a:rPr lang="en-US" sz="3700" b="1" dirty="0">
                <a:solidFill>
                  <a:srgbClr val="FFFFFF"/>
                </a:solidFill>
              </a:rPr>
            </a:b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2022 - 2023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386B05-FD89-4606-891C-5F573EACC4D6}"/>
              </a:ext>
            </a:extLst>
          </p:cNvPr>
          <p:cNvSpPr txBox="1">
            <a:spLocks/>
          </p:cNvSpPr>
          <p:nvPr/>
        </p:nvSpPr>
        <p:spPr>
          <a:xfrm>
            <a:off x="7028496" y="3428999"/>
            <a:ext cx="5003947" cy="308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801CB-1F19-4848-8700-DBC3C263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Black"/>
              </a:rPr>
              <a:t>New Implementation Authority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Previously, EJ grant activities were limited to: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Research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Demonstrations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Training, and/or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Education activities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Now, EJ grant activities have been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expanded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to include implementation activities: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Small scale construction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Refurbishment and Mitigation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Hazardous Waste Disposal and general Clean ups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Installations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556DA-CB41-4502-9AC4-C33FDAFC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2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Redesign of EJ Small Grants </a:t>
            </a:r>
            <a:br>
              <a:rPr lang="en-US" sz="3600" b="1" dirty="0">
                <a:solidFill>
                  <a:schemeClr val="bg1"/>
                </a:solidFill>
                <a:latin typeface="Arial Black"/>
              </a:rPr>
            </a:br>
            <a:r>
              <a:rPr lang="en-US" sz="2400" b="1" dirty="0">
                <a:solidFill>
                  <a:schemeClr val="bg1"/>
                </a:solidFill>
                <a:latin typeface="Arial Black"/>
              </a:rPr>
              <a:t>EJ Communities Pass-through Funder (</a:t>
            </a:r>
            <a:r>
              <a:rPr lang="en-US" sz="2400" b="1" dirty="0" err="1">
                <a:solidFill>
                  <a:schemeClr val="bg1"/>
                </a:solidFill>
                <a:latin typeface="Arial Black"/>
              </a:rPr>
              <a:t>EJCPF</a:t>
            </a:r>
            <a:r>
              <a:rPr lang="en-US" sz="2400" b="1" dirty="0">
                <a:solidFill>
                  <a:schemeClr val="bg1"/>
                </a:solidFill>
                <a:latin typeface="Arial Black"/>
              </a:rPr>
              <a:t>) Program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55D2F522-5B2E-4639-8D7B-2ACEEBBEBC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33387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57C80AF7-D414-4B13-AC63-E0FF10E14BB8}"/>
              </a:ext>
            </a:extLst>
          </p:cNvPr>
          <p:cNvSpPr/>
          <p:nvPr/>
        </p:nvSpPr>
        <p:spPr>
          <a:xfrm>
            <a:off x="4084411" y="3429000"/>
            <a:ext cx="301658" cy="304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BC0D-34A4-4AD9-9177-FB26309CD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8376" y="3429000"/>
            <a:ext cx="323116" cy="3353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C74D0-BD48-43D5-9285-1282C0B5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7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Things to Consider (EJ Small Grants)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 Application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These small grants are specifically for community orgs who are capacity-constrained and will avoid Grants.gov and lengthy workplans.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Call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There will likely be an open call for applications so eligible entities can apply when they are ready rather than by a certain deadline.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Subaward Model Expedites Funding Process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– this restructuring will get funds to eligible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recipients 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expeditiously as possible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Connection/History with Communities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- All applicants will be evaluated on their historical connections with underserved communities/populations and capacity to do broad outreach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Direct Involvement/Oversight/Scoring by EPA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- EPA will have a direct hand in how the funder(s) develop the evaluation/scoring and management processes for the EJ Small Grants.  Additionally, Regional EJ staff will be on the subaward evaluation panels (i.e., scoring community applications)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974E9-E0C6-4738-B295-040343C8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6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Summary of EJ Grants Plan (22-23)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is a timeline and general details on the upcoming EJ grant opportunities: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Thriving Communities Technical Assistance Centers Program (EJ-TCTAC)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*NEW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 deadline date: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November 1, 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 Million for 5 – 10 centers  (colleges/universities, nonprofits, intertribal consortia)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Communities Pass-through Funder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EJCPF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Program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*NEW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 release date: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early November 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$100+ Million for 1 – 2 pass-thru funders (colleges/universities, nonprofits, intertribal consortia)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Collaborative Problem-Solving Program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EJCPS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 release date: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mid-November 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$30 Million (~60 awards) of up to $500K each (nonprofits)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EJ Cooperative Agreement Program (SEJCA)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 release date: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mid-November 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$60 - $70 Million (60+ awards) of up to $1M each (states, local governments, tribes, territories, FAS)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CDA6B-0BB4-4DDC-9E84-7ABA51FF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4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A58F-8F89-44ED-83E0-1FD524855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822960"/>
            <a:ext cx="9582149" cy="1386839"/>
          </a:xfrm>
        </p:spPr>
        <p:txBody>
          <a:bodyPr>
            <a:noAutofit/>
          </a:bodyPr>
          <a:lstStyle/>
          <a:p>
            <a:r>
              <a:rPr lang="en-US" sz="4400" b="1" dirty="0"/>
              <a:t>Office of Environmental Justice and External Civil Rights (OEJECR)</a:t>
            </a:r>
            <a:br>
              <a:rPr lang="en-US" sz="4400" b="1" dirty="0"/>
            </a:br>
            <a:r>
              <a:rPr lang="en-US" sz="3200" b="1" dirty="0"/>
              <a:t>A New EPA National Program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51E5A-5530-44E9-A68D-F9C743F88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B9BE5-83D1-42CD-854B-67F12638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254999"/>
            <a:ext cx="10663532" cy="46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A366-A76C-4FDA-AFEF-7ED97840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426721"/>
            <a:ext cx="9245599" cy="883919"/>
          </a:xfrm>
        </p:spPr>
        <p:txBody>
          <a:bodyPr>
            <a:noAutofit/>
          </a:bodyPr>
          <a:lstStyle/>
          <a:p>
            <a:r>
              <a:rPr lang="en-US" sz="2800" b="1" dirty="0"/>
              <a:t>Office of Environmental Justice and External Civil Rights </a:t>
            </a:r>
            <a:br>
              <a:rPr lang="en-US" sz="2800" b="1" dirty="0"/>
            </a:br>
            <a:r>
              <a:rPr lang="en-US" sz="2800" b="1" dirty="0"/>
              <a:t>Organizational Chart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F459F-5FDB-4206-AB82-CB6FFFC53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2B508-EC0B-4BFD-AEEE-64C2E093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7" y="1600200"/>
            <a:ext cx="11090986" cy="50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3" y="884373"/>
            <a:ext cx="5003947" cy="3081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EJ Grants &amp; Thriving Communities Technical Assistance Overview (‘22-23)</a:t>
            </a:r>
            <a:endParaRPr lang="en-US" sz="3600" b="1" dirty="0"/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636A27BB-98DA-426F-AA2C-C82E7C4CD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7386B05-FD89-4606-891C-5F573EACC4D6}"/>
              </a:ext>
            </a:extLst>
          </p:cNvPr>
          <p:cNvSpPr txBox="1">
            <a:spLocks/>
          </p:cNvSpPr>
          <p:nvPr/>
        </p:nvSpPr>
        <p:spPr>
          <a:xfrm>
            <a:off x="9286043" y="3428999"/>
            <a:ext cx="2746400" cy="308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Office of Environmental Justice &amp; External Civil Rights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October 24, 2022</a:t>
            </a:r>
          </a:p>
        </p:txBody>
      </p:sp>
    </p:spTree>
    <p:extLst>
      <p:ext uri="{BB962C8B-B14F-4D97-AF65-F5344CB8AC3E}">
        <p14:creationId xmlns:p14="http://schemas.microsoft.com/office/powerpoint/2010/main" val="2265671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EPA EJ Grants and Technical Assistance (TA) Strategy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0A5102-D2F7-4D4A-96B4-5DDC4AEDD770}"/>
              </a:ext>
            </a:extLst>
          </p:cNvPr>
          <p:cNvGraphicFramePr/>
          <p:nvPr/>
        </p:nvGraphicFramePr>
        <p:xfrm>
          <a:off x="1721925" y="1352810"/>
          <a:ext cx="8599522" cy="544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34DB6-52CE-4C55-B5BE-79BCAC0B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3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FY 2022 - 2023 EJ Grants &amp; TA Budget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Approximately $2.8 billion through Inflation Reduction Act (IRA) + funding from baseline EJ appropriations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Tentative breakdown: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$100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Thriving Communities Technical Assistance Centers Program (EJ-TCTAC)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$100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new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EJ Communities Pass-through Funder Program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EJCPF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) – to determine which external organization(s) will manage the EJ Small Grants program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$30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EJ Collaborative Problem-Solving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EJCPS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)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$60+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Government grants (State, Local, Tribal, Territories, Freely associated States)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Separate tracks for Tribes, States, and Local governments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Set-aside for US Territories and Freely Associated States (FAS)</a:t>
            </a: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$2+ billion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 Environment and Climate Justice Block Grants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F7AAA-B8B1-4A60-A77C-2FDA5931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EJ Thriving Communities Technical Assistance Centers (EJ-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TCTAC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85065"/>
            <a:ext cx="113514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2023, EPA plans to create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Thriving Communities Technical Assistance Centers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providing funding to 5 - 10 centers 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center will provide TA and resources to communities and stakeholders on a nationwide and/or regional basis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for applications: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1, 2022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entities to serve as centers: public/private universities, nonprofits, Intertribal Consortia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receive services from centers: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community stakeholders, including underserved communities interested in EPA grant programs such as community residents, nonprofits, grassroots organizations, local government entities, and state governmental entities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08390-51D4-4480-A335-F54866A4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0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Technical Assistance Services to be provided by TA Centers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195389" y="1644244"/>
            <a:ext cx="11910230" cy="514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TA to underserved communities and stakeholders: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“How to” assistance on writing competitive grant proposals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resource management assistance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engagement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Tracking and analyzing results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justice analysis of communities (EJSCREEN analysis, on-the-ground problem site identification, and/or interviews of community residents detailing their EJ concerns)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justice support and the transition to clean energy (e.g., workforce development)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 and/or facilitation services for meetings between local stakeholders (community residents, local elected officials, port authority, industry, etc.)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Translation and interpreting services 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meaningful engagement with Limited English-Speaking participants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C36FD-880F-4604-A357-7554AEB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4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A1A42-7042-4B68-AEB1-CDBE2ECF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38639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/>
              </a:rPr>
              <a:t>Excerpts from IRA Legislation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810AD1-9BAB-4CAD-AC19-F5A3878ABB37}"/>
              </a:ext>
            </a:extLst>
          </p:cNvPr>
          <p:cNvSpPr txBox="1">
            <a:spLocks/>
          </p:cNvSpPr>
          <p:nvPr/>
        </p:nvSpPr>
        <p:spPr>
          <a:xfrm>
            <a:off x="276225" y="1781175"/>
            <a:ext cx="11791950" cy="5049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SEC. 60201. ENVIRONMENTAL AND CLIMATE JUSTICE BLOCK GRANTS.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$2,800,000,000 to remain available until September 30, 2026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a)(1) to award grants for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periods of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 to 3 years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 eligible entities to carry out activities described in paragraph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(2) that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benefit disadvantaged communities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as defined by the Administrator.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(3) ELIGIBLE ENTITIES.—In this subsection, the term ‘eligible entity’ means—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(A) a partnership between— (i) an Indian tribe, a local government, or an institution of higher education;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(ii) a community-based nonprofit organization;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(B) a community-based nonprofit organization; 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(C) a partnership of community-based nonprofit organizations.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F4389-6D9C-4B7B-B296-72E88A4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D7A18-8D56-4C57-9859-1B2094A3B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5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3DAA7-0074-491E-96C5-B12F635BEB58}"/>
</file>

<file path=customXml/itemProps2.xml><?xml version="1.0" encoding="utf-8"?>
<ds:datastoreItem xmlns:ds="http://schemas.openxmlformats.org/officeDocument/2006/customXml" ds:itemID="{A00E99D6-484F-4CDB-B704-211325E189C6}"/>
</file>

<file path=customXml/itemProps3.xml><?xml version="1.0" encoding="utf-8"?>
<ds:datastoreItem xmlns:ds="http://schemas.openxmlformats.org/officeDocument/2006/customXml" ds:itemID="{15D2DCE8-7D7C-4161-B7D6-EB565853AD0C}"/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1330</Words>
  <Application>Microsoft Office PowerPoint</Application>
  <PresentationFormat>Widescreen</PresentationFormat>
  <Paragraphs>170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Courier New</vt:lpstr>
      <vt:lpstr>Office Theme</vt:lpstr>
      <vt:lpstr>1_Office Theme</vt:lpstr>
      <vt:lpstr>PowerPoint Presentation</vt:lpstr>
      <vt:lpstr>Office of Environmental Justice and External Civil Rights (OEJECR) A New EPA National Program Office</vt:lpstr>
      <vt:lpstr>Office of Environmental Justice and External Civil Rights  Organizational Chart</vt:lpstr>
      <vt:lpstr>EJ Grants &amp; Thriving Communities Technical Assistance Overview (‘22-23)</vt:lpstr>
      <vt:lpstr>EPA EJ Grants and Technical Assistance (TA) Strategy</vt:lpstr>
      <vt:lpstr>FY 2022 - 2023 EJ Grants &amp; TA Budget </vt:lpstr>
      <vt:lpstr>EJ Thriving Communities Technical Assistance Centers (EJ-TCTAC)</vt:lpstr>
      <vt:lpstr>Technical Assistance Services to be provided by TA Centers</vt:lpstr>
      <vt:lpstr>Excerpts from IRA Legislation </vt:lpstr>
      <vt:lpstr>Excerpts from IRA Legislation - Continued</vt:lpstr>
      <vt:lpstr>Details for other Environmental Justice Grants Programs  2022 - 2023</vt:lpstr>
      <vt:lpstr>New Implementation Authority</vt:lpstr>
      <vt:lpstr>Redesign of EJ Small Grants  EJ Communities Pass-through Funder (EJCPF) Program</vt:lpstr>
      <vt:lpstr>Things to Consider (EJ Small Grants)</vt:lpstr>
      <vt:lpstr>Summary of EJ Grants Plan (22-23)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Environmental Justice and External Civil Rights  Organizational Chart</dc:title>
  <dc:creator>Gogal, Danny</dc:creator>
  <cp:lastModifiedBy>Gogal, Danny</cp:lastModifiedBy>
  <cp:revision>16</cp:revision>
  <dcterms:created xsi:type="dcterms:W3CDTF">2022-10-19T15:13:02Z</dcterms:created>
  <dcterms:modified xsi:type="dcterms:W3CDTF">2022-10-31T13:02:51Z</dcterms:modified>
</cp:coreProperties>
</file>