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omments/modernComment_230_BAF1176C.xml" ContentType="application/vnd.ms-powerpoint.comments+xml"/>
  <Override PartName="/ppt/notesSlides/notesSlide3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4" r:id="rId6"/>
  </p:sldMasterIdLst>
  <p:notesMasterIdLst>
    <p:notesMasterId r:id="rId111"/>
  </p:notesMasterIdLst>
  <p:handoutMasterIdLst>
    <p:handoutMasterId r:id="rId112"/>
  </p:handoutMasterIdLst>
  <p:sldIdLst>
    <p:sldId id="256" r:id="rId7"/>
    <p:sldId id="336" r:id="rId8"/>
    <p:sldId id="516" r:id="rId9"/>
    <p:sldId id="520" r:id="rId10"/>
    <p:sldId id="563" r:id="rId11"/>
    <p:sldId id="519" r:id="rId12"/>
    <p:sldId id="528" r:id="rId13"/>
    <p:sldId id="316" r:id="rId14"/>
    <p:sldId id="521" r:id="rId15"/>
    <p:sldId id="531" r:id="rId16"/>
    <p:sldId id="532" r:id="rId17"/>
    <p:sldId id="522" r:id="rId18"/>
    <p:sldId id="523" r:id="rId19"/>
    <p:sldId id="524" r:id="rId20"/>
    <p:sldId id="530" r:id="rId21"/>
    <p:sldId id="447" r:id="rId22"/>
    <p:sldId id="492" r:id="rId23"/>
    <p:sldId id="493" r:id="rId24"/>
    <p:sldId id="486" r:id="rId25"/>
    <p:sldId id="449" r:id="rId26"/>
    <p:sldId id="258" r:id="rId27"/>
    <p:sldId id="506" r:id="rId28"/>
    <p:sldId id="431" r:id="rId29"/>
    <p:sldId id="451" r:id="rId30"/>
    <p:sldId id="450" r:id="rId31"/>
    <p:sldId id="494" r:id="rId32"/>
    <p:sldId id="414" r:id="rId33"/>
    <p:sldId id="432" r:id="rId34"/>
    <p:sldId id="415" r:id="rId35"/>
    <p:sldId id="505" r:id="rId36"/>
    <p:sldId id="537" r:id="rId37"/>
    <p:sldId id="508" r:id="rId38"/>
    <p:sldId id="538" r:id="rId39"/>
    <p:sldId id="565" r:id="rId40"/>
    <p:sldId id="483" r:id="rId41"/>
    <p:sldId id="453" r:id="rId42"/>
    <p:sldId id="498" r:id="rId43"/>
    <p:sldId id="417" r:id="rId44"/>
    <p:sldId id="502" r:id="rId45"/>
    <p:sldId id="419" r:id="rId46"/>
    <p:sldId id="422" r:id="rId47"/>
    <p:sldId id="421" r:id="rId48"/>
    <p:sldId id="423" r:id="rId49"/>
    <p:sldId id="425" r:id="rId50"/>
    <p:sldId id="426" r:id="rId51"/>
    <p:sldId id="424" r:id="rId52"/>
    <p:sldId id="427" r:id="rId53"/>
    <p:sldId id="428" r:id="rId54"/>
    <p:sldId id="509" r:id="rId55"/>
    <p:sldId id="455" r:id="rId56"/>
    <p:sldId id="454" r:id="rId57"/>
    <p:sldId id="543" r:id="rId58"/>
    <p:sldId id="435" r:id="rId59"/>
    <p:sldId id="437" r:id="rId60"/>
    <p:sldId id="456" r:id="rId61"/>
    <p:sldId id="484" r:id="rId62"/>
    <p:sldId id="457" r:id="rId63"/>
    <p:sldId id="489" r:id="rId64"/>
    <p:sldId id="458" r:id="rId65"/>
    <p:sldId id="500" r:id="rId66"/>
    <p:sldId id="459" r:id="rId67"/>
    <p:sldId id="442" r:id="rId68"/>
    <p:sldId id="440" r:id="rId69"/>
    <p:sldId id="439" r:id="rId70"/>
    <p:sldId id="443" r:id="rId71"/>
    <p:sldId id="445" r:id="rId72"/>
    <p:sldId id="503" r:id="rId73"/>
    <p:sldId id="545" r:id="rId74"/>
    <p:sldId id="461" r:id="rId75"/>
    <p:sldId id="460" r:id="rId76"/>
    <p:sldId id="546" r:id="rId77"/>
    <p:sldId id="544" r:id="rId78"/>
    <p:sldId id="465" r:id="rId79"/>
    <p:sldId id="499" r:id="rId80"/>
    <p:sldId id="547" r:id="rId81"/>
    <p:sldId id="548" r:id="rId82"/>
    <p:sldId id="430" r:id="rId83"/>
    <p:sldId id="549" r:id="rId84"/>
    <p:sldId id="550" r:id="rId85"/>
    <p:sldId id="478" r:id="rId86"/>
    <p:sldId id="551" r:id="rId87"/>
    <p:sldId id="552" r:id="rId88"/>
    <p:sldId id="481" r:id="rId89"/>
    <p:sldId id="482" r:id="rId90"/>
    <p:sldId id="553" r:id="rId91"/>
    <p:sldId id="554" r:id="rId92"/>
    <p:sldId id="469" r:id="rId93"/>
    <p:sldId id="467" r:id="rId94"/>
    <p:sldId id="470" r:id="rId95"/>
    <p:sldId id="472" r:id="rId96"/>
    <p:sldId id="511" r:id="rId97"/>
    <p:sldId id="555" r:id="rId98"/>
    <p:sldId id="556" r:id="rId99"/>
    <p:sldId id="473" r:id="rId100"/>
    <p:sldId id="474" r:id="rId101"/>
    <p:sldId id="476" r:id="rId102"/>
    <p:sldId id="477" r:id="rId103"/>
    <p:sldId id="557" r:id="rId104"/>
    <p:sldId id="513" r:id="rId105"/>
    <p:sldId id="558" r:id="rId106"/>
    <p:sldId id="495" r:id="rId107"/>
    <p:sldId id="562" r:id="rId108"/>
    <p:sldId id="560" r:id="rId109"/>
    <p:sldId id="561" r:id="rId110"/>
  </p:sldIdLst>
  <p:sldSz cx="12192000" cy="6858000"/>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1112F03-7A7B-A338-BFA8-B6D4B5C834E3}" name="cameoadmin" initials="c" userId="f58286a3fa3bcdb4" providerId="Windows Live"/>
  <p188:author id="{FE8C8375-95CA-FECA-E7D8-26C0DC4050C7}" name="Barre, Jennifer" initials="BJ" userId="S::Barre.Jennifer@epa.gov::16b51f53-b2b8-48f8-be37-006cb6285ab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eed, Lori" initials="RL" lastIdx="1" clrIdx="0">
    <p:extLst>
      <p:ext uri="{19B8F6BF-5375-455C-9EA6-DF929625EA0E}">
        <p15:presenceInfo xmlns:p15="http://schemas.microsoft.com/office/powerpoint/2012/main" userId="S-1-5-21-1339303556-449845944-1601390327-342573" providerId="AD"/>
      </p:ext>
    </p:extLst>
  </p:cmAuthor>
  <p:cmAuthor id="2" name="Barre, Jennifer" initials="BJ" lastIdx="2" clrIdx="1">
    <p:extLst>
      <p:ext uri="{19B8F6BF-5375-455C-9EA6-DF929625EA0E}">
        <p15:presenceInfo xmlns:p15="http://schemas.microsoft.com/office/powerpoint/2012/main" userId="S::Barre.Jennifer@epa.gov::16b51f53-b2b8-48f8-be37-006cb6285ab7" providerId="AD"/>
      </p:ext>
    </p:extLst>
  </p:cmAuthor>
  <p:cmAuthor id="3" name="cameoadmin" initials="c" lastIdx="2" clrIdx="2">
    <p:extLst>
      <p:ext uri="{19B8F6BF-5375-455C-9EA6-DF929625EA0E}">
        <p15:presenceInfo xmlns:p15="http://schemas.microsoft.com/office/powerpoint/2012/main" userId="f58286a3fa3bcdb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13D75"/>
    <a:srgbClr val="1A98E6"/>
    <a:srgbClr val="F3FFFF"/>
    <a:srgbClr val="037EB5"/>
    <a:srgbClr val="A3C2FF"/>
    <a:srgbClr val="082967"/>
    <a:srgbClr val="04219E"/>
    <a:srgbClr val="DBEBBE"/>
    <a:srgbClr val="D4E6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92" autoAdjust="0"/>
    <p:restoredTop sz="85871" autoAdjust="0"/>
  </p:normalViewPr>
  <p:slideViewPr>
    <p:cSldViewPr snapToGrid="0">
      <p:cViewPr varScale="1">
        <p:scale>
          <a:sx n="53" d="100"/>
          <a:sy n="53" d="100"/>
        </p:scale>
        <p:origin x="316" y="44"/>
      </p:cViewPr>
      <p:guideLst>
        <p:guide orient="horz" pos="2184"/>
        <p:guide pos="3840"/>
      </p:guideLst>
    </p:cSldViewPr>
  </p:slideViewPr>
  <p:outlineViewPr>
    <p:cViewPr>
      <p:scale>
        <a:sx n="33" d="100"/>
        <a:sy n="33" d="100"/>
      </p:scale>
      <p:origin x="0" y="-52228"/>
    </p:cViewPr>
  </p:outlineViewPr>
  <p:notesTextViewPr>
    <p:cViewPr>
      <p:scale>
        <a:sx n="1" d="1"/>
        <a:sy n="1" d="1"/>
      </p:scale>
      <p:origin x="0" y="0"/>
    </p:cViewPr>
  </p:notesTextViewPr>
  <p:sorterViewPr>
    <p:cViewPr>
      <p:scale>
        <a:sx n="100" d="100"/>
        <a:sy n="100" d="100"/>
      </p:scale>
      <p:origin x="0" y="-331"/>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tableStyles" Target="tableStyles.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handoutMaster" Target="handoutMasters/handoutMaster1.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5" Type="http://schemas.openxmlformats.org/officeDocument/2006/relationships/customXml" Target="../customXml/item5.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commentAuthors" Target="commentAuthors.xml"/><Relationship Id="rId118" Type="http://schemas.microsoft.com/office/2016/11/relationships/changesInfo" Target="changesInfos/changesInfo1.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customXml" Target="../customXml/item1.xml"/><Relationship Id="rId6" Type="http://schemas.openxmlformats.org/officeDocument/2006/relationships/slideMaster" Target="slideMasters/slideMaster1.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presProps" Target="presProps.xml"/><Relationship Id="rId119" Type="http://schemas.microsoft.com/office/2018/10/relationships/authors" Target="author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customXml" Target="../customXml/item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viewProps" Target="viewProps.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customXml" Target="../customXml/item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notesMaster" Target="notesMasters/notesMaster1.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iu, Enid" userId="10336bff-83a1-4064-ae99-6ffd9a7371ba" providerId="ADAL" clId="{1AAFBC45-A1A9-4034-870C-812AD7AFCC51}"/>
    <pc:docChg chg="custSel modSld">
      <pc:chgData name="Chiu, Enid" userId="10336bff-83a1-4064-ae99-6ffd9a7371ba" providerId="ADAL" clId="{1AAFBC45-A1A9-4034-870C-812AD7AFCC51}" dt="2023-01-10T15:44:02.660" v="0" actId="478"/>
      <pc:docMkLst>
        <pc:docMk/>
      </pc:docMkLst>
      <pc:sldChg chg="delSp mod delAnim">
        <pc:chgData name="Chiu, Enid" userId="10336bff-83a1-4064-ae99-6ffd9a7371ba" providerId="ADAL" clId="{1AAFBC45-A1A9-4034-870C-812AD7AFCC51}" dt="2023-01-10T15:44:02.660" v="0" actId="478"/>
        <pc:sldMkLst>
          <pc:docMk/>
          <pc:sldMk cId="2002891094" sldId="481"/>
        </pc:sldMkLst>
        <pc:cxnChg chg="del">
          <ac:chgData name="Chiu, Enid" userId="10336bff-83a1-4064-ae99-6ffd9a7371ba" providerId="ADAL" clId="{1AAFBC45-A1A9-4034-870C-812AD7AFCC51}" dt="2023-01-10T15:44:02.660" v="0" actId="478"/>
          <ac:cxnSpMkLst>
            <pc:docMk/>
            <pc:sldMk cId="2002891094" sldId="481"/>
            <ac:cxnSpMk id="10" creationId="{62DFD5C5-7AC9-4C03-9CCB-B93B0AFEAFB5}"/>
          </ac:cxnSpMkLst>
        </pc:cxnChg>
      </pc:sldChg>
    </pc:docChg>
  </pc:docChgLst>
</pc:chgInfo>
</file>

<file path=ppt/comments/modernComment_230_BAF1176C.xml><?xml version="1.0" encoding="utf-8"?>
<p188:cmLst xmlns:a="http://schemas.openxmlformats.org/drawingml/2006/main" xmlns:r="http://schemas.openxmlformats.org/officeDocument/2006/relationships" xmlns:p188="http://schemas.microsoft.com/office/powerpoint/2018/8/main">
  <p188:cm id="{6EAA627B-69D9-4D41-BC7F-05B682ED7550}" authorId="{FE8C8375-95CA-FECA-E7D8-26C0DC4050C7}" created="2022-11-03T19:24:44.346">
    <pc:sldMkLst xmlns:pc="http://schemas.microsoft.com/office/powerpoint/2013/main/command">
      <pc:docMk/>
      <pc:sldMk cId="3136362348" sldId="560"/>
    </pc:sldMkLst>
    <p188:txBody>
      <a:bodyPr/>
      <a:lstStyle/>
      <a:p>
        <a:r>
          <a:rPr lang="en-US"/>
          <a:t>This URL is moving</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FA8B34-0EFC-4500-BAD4-7C19BB3BA74A}"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5AD0B4E2-CAC0-4429-9468-B840F0F7B888}">
      <dgm:prSet/>
      <dgm:spPr/>
      <dgm:t>
        <a:bodyPr/>
        <a:lstStyle/>
        <a:p>
          <a:r>
            <a:rPr lang="en-US" dirty="0">
              <a:ln>
                <a:solidFill>
                  <a:schemeClr val="bg1"/>
                </a:solidFill>
              </a:ln>
              <a:solidFill>
                <a:schemeClr val="bg1"/>
              </a:solidFill>
            </a:rPr>
            <a:t>Your Chemicals</a:t>
          </a:r>
        </a:p>
      </dgm:t>
    </dgm:pt>
    <dgm:pt modelId="{773FCDB6-593B-4E65-AE8F-5F2B292F8E56}" type="parTrans" cxnId="{E773D34E-764A-4087-B352-6D0A74A6394A}">
      <dgm:prSet/>
      <dgm:spPr/>
      <dgm:t>
        <a:bodyPr/>
        <a:lstStyle/>
        <a:p>
          <a:endParaRPr lang="en-US"/>
        </a:p>
      </dgm:t>
    </dgm:pt>
    <dgm:pt modelId="{4ADEAF76-7240-4D44-B7C5-77E94B0F1460}" type="sibTrans" cxnId="{E773D34E-764A-4087-B352-6D0A74A6394A}">
      <dgm:prSet/>
      <dgm:spPr/>
      <dgm:t>
        <a:bodyPr/>
        <a:lstStyle/>
        <a:p>
          <a:endParaRPr lang="en-US"/>
        </a:p>
      </dgm:t>
    </dgm:pt>
    <dgm:pt modelId="{668225B4-CEEA-43D4-A4EE-C502ED4649CC}">
      <dgm:prSet/>
      <dgm:spPr/>
      <dgm:t>
        <a:bodyPr/>
        <a:lstStyle/>
        <a:p>
          <a:r>
            <a:rPr lang="en-US" b="0" i="0" dirty="0">
              <a:ln>
                <a:solidFill>
                  <a:schemeClr val="bg1"/>
                </a:solidFill>
              </a:ln>
              <a:solidFill>
                <a:schemeClr val="bg1"/>
              </a:solidFill>
            </a:rPr>
            <a:t>Your Facility</a:t>
          </a:r>
          <a:endParaRPr lang="en-US" dirty="0">
            <a:ln>
              <a:solidFill>
                <a:schemeClr val="bg1"/>
              </a:solidFill>
            </a:ln>
            <a:solidFill>
              <a:schemeClr val="bg1"/>
            </a:solidFill>
          </a:endParaRPr>
        </a:p>
      </dgm:t>
    </dgm:pt>
    <dgm:pt modelId="{912E3B6F-A9AD-4228-82D5-B80DB06C5755}" type="parTrans" cxnId="{7EB7BC0F-7561-41E5-B13E-3EB3CBE9C0E7}">
      <dgm:prSet/>
      <dgm:spPr/>
      <dgm:t>
        <a:bodyPr/>
        <a:lstStyle/>
        <a:p>
          <a:endParaRPr lang="en-US"/>
        </a:p>
      </dgm:t>
    </dgm:pt>
    <dgm:pt modelId="{D08F9A04-80C6-44C2-93DF-E9C43A0BC2E2}" type="sibTrans" cxnId="{7EB7BC0F-7561-41E5-B13E-3EB3CBE9C0E7}">
      <dgm:prSet/>
      <dgm:spPr/>
      <dgm:t>
        <a:bodyPr/>
        <a:lstStyle/>
        <a:p>
          <a:endParaRPr lang="en-US"/>
        </a:p>
      </dgm:t>
    </dgm:pt>
    <dgm:pt modelId="{5121E9B9-4799-4197-B9C3-4625EE82FB9A}">
      <dgm:prSet/>
      <dgm:spPr/>
      <dgm:t>
        <a:bodyPr/>
        <a:lstStyle/>
        <a:p>
          <a:r>
            <a:rPr lang="en-US" dirty="0">
              <a:ln>
                <a:solidFill>
                  <a:schemeClr val="bg1"/>
                </a:solidFill>
              </a:ln>
              <a:solidFill>
                <a:schemeClr val="bg1"/>
              </a:solidFill>
            </a:rPr>
            <a:t>Your state, tribe, or territory Specific Requirements</a:t>
          </a:r>
        </a:p>
      </dgm:t>
    </dgm:pt>
    <dgm:pt modelId="{A959E9DC-21B7-42F8-99A3-F0F852B814A7}" type="parTrans" cxnId="{CDE39F9D-2204-47CA-8513-8261FDC24402}">
      <dgm:prSet/>
      <dgm:spPr/>
      <dgm:t>
        <a:bodyPr/>
        <a:lstStyle/>
        <a:p>
          <a:endParaRPr lang="en-US"/>
        </a:p>
      </dgm:t>
    </dgm:pt>
    <dgm:pt modelId="{4301EDF0-DA6C-4236-91E9-19C7C887CB69}" type="sibTrans" cxnId="{CDE39F9D-2204-47CA-8513-8261FDC24402}">
      <dgm:prSet/>
      <dgm:spPr/>
      <dgm:t>
        <a:bodyPr/>
        <a:lstStyle/>
        <a:p>
          <a:endParaRPr lang="en-US"/>
        </a:p>
      </dgm:t>
    </dgm:pt>
    <dgm:pt modelId="{8D275404-E443-405F-9E0D-502E8D91B294}" type="pres">
      <dgm:prSet presAssocID="{38FA8B34-0EFC-4500-BAD4-7C19BB3BA74A}" presName="linear" presStyleCnt="0">
        <dgm:presLayoutVars>
          <dgm:animLvl val="lvl"/>
          <dgm:resizeHandles val="exact"/>
        </dgm:presLayoutVars>
      </dgm:prSet>
      <dgm:spPr/>
    </dgm:pt>
    <dgm:pt modelId="{08C2EE39-FB22-4042-B542-53FAD4CC97D8}" type="pres">
      <dgm:prSet presAssocID="{5AD0B4E2-CAC0-4429-9468-B840F0F7B888}" presName="parentText" presStyleLbl="node1" presStyleIdx="0" presStyleCnt="3" custLinFactNeighborX="-10372" custLinFactNeighborY="1947">
        <dgm:presLayoutVars>
          <dgm:chMax val="0"/>
          <dgm:bulletEnabled val="1"/>
        </dgm:presLayoutVars>
      </dgm:prSet>
      <dgm:spPr/>
    </dgm:pt>
    <dgm:pt modelId="{5B420D84-B4F9-4ABE-BDC1-5597EB4D7E09}" type="pres">
      <dgm:prSet presAssocID="{4ADEAF76-7240-4D44-B7C5-77E94B0F1460}" presName="spacer" presStyleCnt="0"/>
      <dgm:spPr/>
    </dgm:pt>
    <dgm:pt modelId="{FFD073E6-2F06-4059-8617-BC3E0B9E849B}" type="pres">
      <dgm:prSet presAssocID="{668225B4-CEEA-43D4-A4EE-C502ED4649CC}" presName="parentText" presStyleLbl="node1" presStyleIdx="1" presStyleCnt="3">
        <dgm:presLayoutVars>
          <dgm:chMax val="0"/>
          <dgm:bulletEnabled val="1"/>
        </dgm:presLayoutVars>
      </dgm:prSet>
      <dgm:spPr/>
    </dgm:pt>
    <dgm:pt modelId="{3AE494B5-19FC-4C52-9760-829B43E35E95}" type="pres">
      <dgm:prSet presAssocID="{D08F9A04-80C6-44C2-93DF-E9C43A0BC2E2}" presName="spacer" presStyleCnt="0"/>
      <dgm:spPr/>
    </dgm:pt>
    <dgm:pt modelId="{28558439-3D70-464E-B2E4-88845AB13116}" type="pres">
      <dgm:prSet presAssocID="{5121E9B9-4799-4197-B9C3-4625EE82FB9A}" presName="parentText" presStyleLbl="node1" presStyleIdx="2" presStyleCnt="3">
        <dgm:presLayoutVars>
          <dgm:chMax val="0"/>
          <dgm:bulletEnabled val="1"/>
        </dgm:presLayoutVars>
      </dgm:prSet>
      <dgm:spPr/>
    </dgm:pt>
  </dgm:ptLst>
  <dgm:cxnLst>
    <dgm:cxn modelId="{DA7B4D0C-7FB7-4F10-81FE-E965F61CB465}" type="presOf" srcId="{38FA8B34-0EFC-4500-BAD4-7C19BB3BA74A}" destId="{8D275404-E443-405F-9E0D-502E8D91B294}" srcOrd="0" destOrd="0" presId="urn:microsoft.com/office/officeart/2005/8/layout/vList2"/>
    <dgm:cxn modelId="{7EB7BC0F-7561-41E5-B13E-3EB3CBE9C0E7}" srcId="{38FA8B34-0EFC-4500-BAD4-7C19BB3BA74A}" destId="{668225B4-CEEA-43D4-A4EE-C502ED4649CC}" srcOrd="1" destOrd="0" parTransId="{912E3B6F-A9AD-4228-82D5-B80DB06C5755}" sibTransId="{D08F9A04-80C6-44C2-93DF-E9C43A0BC2E2}"/>
    <dgm:cxn modelId="{E773D34E-764A-4087-B352-6D0A74A6394A}" srcId="{38FA8B34-0EFC-4500-BAD4-7C19BB3BA74A}" destId="{5AD0B4E2-CAC0-4429-9468-B840F0F7B888}" srcOrd="0" destOrd="0" parTransId="{773FCDB6-593B-4E65-AE8F-5F2B292F8E56}" sibTransId="{4ADEAF76-7240-4D44-B7C5-77E94B0F1460}"/>
    <dgm:cxn modelId="{CDE39F9D-2204-47CA-8513-8261FDC24402}" srcId="{38FA8B34-0EFC-4500-BAD4-7C19BB3BA74A}" destId="{5121E9B9-4799-4197-B9C3-4625EE82FB9A}" srcOrd="2" destOrd="0" parTransId="{A959E9DC-21B7-42F8-99A3-F0F852B814A7}" sibTransId="{4301EDF0-DA6C-4236-91E9-19C7C887CB69}"/>
    <dgm:cxn modelId="{313E8BA2-58F5-43E8-B068-ABA2A53E60B7}" type="presOf" srcId="{668225B4-CEEA-43D4-A4EE-C502ED4649CC}" destId="{FFD073E6-2F06-4059-8617-BC3E0B9E849B}" srcOrd="0" destOrd="0" presId="urn:microsoft.com/office/officeart/2005/8/layout/vList2"/>
    <dgm:cxn modelId="{F488B3A7-7FD8-4EAB-9315-0FC53BC4DAD4}" type="presOf" srcId="{5121E9B9-4799-4197-B9C3-4625EE82FB9A}" destId="{28558439-3D70-464E-B2E4-88845AB13116}" srcOrd="0" destOrd="0" presId="urn:microsoft.com/office/officeart/2005/8/layout/vList2"/>
    <dgm:cxn modelId="{3C92E9C1-EF2B-43C4-9782-A480E3AB8A10}" type="presOf" srcId="{5AD0B4E2-CAC0-4429-9468-B840F0F7B888}" destId="{08C2EE39-FB22-4042-B542-53FAD4CC97D8}" srcOrd="0" destOrd="0" presId="urn:microsoft.com/office/officeart/2005/8/layout/vList2"/>
    <dgm:cxn modelId="{9AAA22A1-7810-41E9-99E9-EA075B36AFDB}" type="presParOf" srcId="{8D275404-E443-405F-9E0D-502E8D91B294}" destId="{08C2EE39-FB22-4042-B542-53FAD4CC97D8}" srcOrd="0" destOrd="0" presId="urn:microsoft.com/office/officeart/2005/8/layout/vList2"/>
    <dgm:cxn modelId="{6043E973-ECBE-490C-97A1-4B0F415F45C1}" type="presParOf" srcId="{8D275404-E443-405F-9E0D-502E8D91B294}" destId="{5B420D84-B4F9-4ABE-BDC1-5597EB4D7E09}" srcOrd="1" destOrd="0" presId="urn:microsoft.com/office/officeart/2005/8/layout/vList2"/>
    <dgm:cxn modelId="{DBD7385D-D59C-4F50-BDD3-1D50518DD54E}" type="presParOf" srcId="{8D275404-E443-405F-9E0D-502E8D91B294}" destId="{FFD073E6-2F06-4059-8617-BC3E0B9E849B}" srcOrd="2" destOrd="0" presId="urn:microsoft.com/office/officeart/2005/8/layout/vList2"/>
    <dgm:cxn modelId="{6AC6D1CD-8E4C-49A5-9A6C-FC70DB5C269D}" type="presParOf" srcId="{8D275404-E443-405F-9E0D-502E8D91B294}" destId="{3AE494B5-19FC-4C52-9760-829B43E35E95}" srcOrd="3" destOrd="0" presId="urn:microsoft.com/office/officeart/2005/8/layout/vList2"/>
    <dgm:cxn modelId="{C694ABFC-7F2E-4EDC-B992-B1CD482A83C2}" type="presParOf" srcId="{8D275404-E443-405F-9E0D-502E8D91B294}" destId="{28558439-3D70-464E-B2E4-88845AB1311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C2EE39-FB22-4042-B542-53FAD4CC97D8}">
      <dsp:nvSpPr>
        <dsp:cNvPr id="0" name=""/>
        <dsp:cNvSpPr/>
      </dsp:nvSpPr>
      <dsp:spPr>
        <a:xfrm>
          <a:off x="0" y="39180"/>
          <a:ext cx="6496050" cy="1430105"/>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ln>
                <a:solidFill>
                  <a:schemeClr val="bg1"/>
                </a:solidFill>
              </a:ln>
              <a:solidFill>
                <a:schemeClr val="bg1"/>
              </a:solidFill>
            </a:rPr>
            <a:t>Your Chemicals</a:t>
          </a:r>
        </a:p>
      </dsp:txBody>
      <dsp:txXfrm>
        <a:off x="69812" y="108992"/>
        <a:ext cx="6356426" cy="1290481"/>
      </dsp:txXfrm>
    </dsp:sp>
    <dsp:sp modelId="{FFD073E6-2F06-4059-8617-BC3E0B9E849B}">
      <dsp:nvSpPr>
        <dsp:cNvPr id="0" name=""/>
        <dsp:cNvSpPr/>
      </dsp:nvSpPr>
      <dsp:spPr>
        <a:xfrm>
          <a:off x="0" y="1570947"/>
          <a:ext cx="6496050" cy="1430105"/>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0" i="0" kern="1200" dirty="0">
              <a:ln>
                <a:solidFill>
                  <a:schemeClr val="bg1"/>
                </a:solidFill>
              </a:ln>
              <a:solidFill>
                <a:schemeClr val="bg1"/>
              </a:solidFill>
            </a:rPr>
            <a:t>Your Facility</a:t>
          </a:r>
          <a:endParaRPr lang="en-US" sz="3600" kern="1200" dirty="0">
            <a:ln>
              <a:solidFill>
                <a:schemeClr val="bg1"/>
              </a:solidFill>
            </a:ln>
            <a:solidFill>
              <a:schemeClr val="bg1"/>
            </a:solidFill>
          </a:endParaRPr>
        </a:p>
      </dsp:txBody>
      <dsp:txXfrm>
        <a:off x="69812" y="1640759"/>
        <a:ext cx="6356426" cy="1290481"/>
      </dsp:txXfrm>
    </dsp:sp>
    <dsp:sp modelId="{28558439-3D70-464E-B2E4-88845AB13116}">
      <dsp:nvSpPr>
        <dsp:cNvPr id="0" name=""/>
        <dsp:cNvSpPr/>
      </dsp:nvSpPr>
      <dsp:spPr>
        <a:xfrm>
          <a:off x="0" y="3104732"/>
          <a:ext cx="6496050" cy="1430105"/>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ln>
                <a:solidFill>
                  <a:schemeClr val="bg1"/>
                </a:solidFill>
              </a:ln>
              <a:solidFill>
                <a:schemeClr val="bg1"/>
              </a:solidFill>
            </a:rPr>
            <a:t>Your state, tribe, or territory Specific Requirements</a:t>
          </a:r>
        </a:p>
      </dsp:txBody>
      <dsp:txXfrm>
        <a:off x="69812" y="3174544"/>
        <a:ext cx="6356426" cy="129048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369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1"/>
            <a:ext cx="3037840" cy="463696"/>
          </a:xfrm>
          <a:prstGeom prst="rect">
            <a:avLst/>
          </a:prstGeom>
        </p:spPr>
        <p:txBody>
          <a:bodyPr vert="horz" lIns="91440" tIns="45720" rIns="91440" bIns="45720" rtlCol="0"/>
          <a:lstStyle>
            <a:lvl1pPr algn="r">
              <a:defRPr sz="1200"/>
            </a:lvl1pPr>
          </a:lstStyle>
          <a:p>
            <a:fld id="{82A21335-E48F-46D6-84A6-133855F5FC07}" type="datetimeFigureOut">
              <a:rPr lang="en-US" smtClean="0"/>
              <a:t>1/10/2023</a:t>
            </a:fld>
            <a:endParaRPr lang="en-US" dirty="0"/>
          </a:p>
        </p:txBody>
      </p:sp>
      <p:sp>
        <p:nvSpPr>
          <p:cNvPr id="4" name="Footer Placeholder 3"/>
          <p:cNvSpPr>
            <a:spLocks noGrp="1"/>
          </p:cNvSpPr>
          <p:nvPr>
            <p:ph type="ftr" sz="quarter" idx="2"/>
          </p:nvPr>
        </p:nvSpPr>
        <p:spPr>
          <a:xfrm>
            <a:off x="0" y="8772379"/>
            <a:ext cx="3037840" cy="46369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772379"/>
            <a:ext cx="3037840" cy="463696"/>
          </a:xfrm>
          <a:prstGeom prst="rect">
            <a:avLst/>
          </a:prstGeom>
        </p:spPr>
        <p:txBody>
          <a:bodyPr vert="horz" lIns="91440" tIns="45720" rIns="91440" bIns="45720" rtlCol="0" anchor="b"/>
          <a:lstStyle>
            <a:lvl1pPr algn="r">
              <a:defRPr sz="1200"/>
            </a:lvl1pPr>
          </a:lstStyle>
          <a:p>
            <a:fld id="{50B19A62-0AAF-4BC1-9951-B232B50DEA12}" type="slidenum">
              <a:rPr lang="en-US" smtClean="0"/>
              <a:t>‹#›</a:t>
            </a:fld>
            <a:endParaRPr lang="en-US" dirty="0"/>
          </a:p>
        </p:txBody>
      </p:sp>
    </p:spTree>
    <p:extLst>
      <p:ext uri="{BB962C8B-B14F-4D97-AF65-F5344CB8AC3E}">
        <p14:creationId xmlns:p14="http://schemas.microsoft.com/office/powerpoint/2010/main" val="7790453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3407"/>
          </a:xfrm>
          <a:prstGeom prst="rect">
            <a:avLst/>
          </a:prstGeom>
        </p:spPr>
        <p:txBody>
          <a:bodyPr vert="horz" lIns="91440" tIns="45720" rIns="91440" bIns="45720" rtlCol="0"/>
          <a:lstStyle>
            <a:lvl1pPr algn="r">
              <a:defRPr sz="1200"/>
            </a:lvl1pPr>
          </a:lstStyle>
          <a:p>
            <a:fld id="{8B3E9E99-C3BD-4517-B41E-DD25F046AB1B}" type="datetimeFigureOut">
              <a:rPr lang="en-US" smtClean="0"/>
              <a:t>1/10/2023</a:t>
            </a:fld>
            <a:endParaRPr lang="en-US" dirty="0"/>
          </a:p>
        </p:txBody>
      </p:sp>
      <p:sp>
        <p:nvSpPr>
          <p:cNvPr id="4" name="Slide Image Placeholder 3"/>
          <p:cNvSpPr>
            <a:spLocks noGrp="1" noRot="1" noChangeAspect="1"/>
          </p:cNvSpPr>
          <p:nvPr>
            <p:ph type="sldImg" idx="2"/>
          </p:nvPr>
        </p:nvSpPr>
        <p:spPr>
          <a:xfrm>
            <a:off x="735013" y="1154113"/>
            <a:ext cx="5540375" cy="311626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1440" tIns="45720" rIns="91440" bIns="45720" rtlCol="0" anchor="b"/>
          <a:lstStyle>
            <a:lvl1pPr algn="r">
              <a:defRPr sz="1200"/>
            </a:lvl1pPr>
          </a:lstStyle>
          <a:p>
            <a:fld id="{CC645CA7-2BB1-4785-916A-A8A178AE0B78}" type="slidenum">
              <a:rPr lang="en-US" smtClean="0"/>
              <a:t>‹#›</a:t>
            </a:fld>
            <a:endParaRPr lang="en-US" dirty="0"/>
          </a:p>
        </p:txBody>
      </p:sp>
    </p:spTree>
    <p:extLst>
      <p:ext uri="{BB962C8B-B14F-4D97-AF65-F5344CB8AC3E}">
        <p14:creationId xmlns:p14="http://schemas.microsoft.com/office/powerpoint/2010/main" val="1435249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645CA7-2BB1-4785-916A-A8A178AE0B78}" type="slidenum">
              <a:rPr lang="en-US" smtClean="0"/>
              <a:t>1</a:t>
            </a:fld>
            <a:endParaRPr lang="en-US" dirty="0"/>
          </a:p>
        </p:txBody>
      </p:sp>
    </p:spTree>
    <p:extLst>
      <p:ext uri="{BB962C8B-B14F-4D97-AF65-F5344CB8AC3E}">
        <p14:creationId xmlns:p14="http://schemas.microsoft.com/office/powerpoint/2010/main" val="3711481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645CA7-2BB1-4785-916A-A8A178AE0B78}" type="slidenum">
              <a:rPr lang="en-US" smtClean="0"/>
              <a:t>14</a:t>
            </a:fld>
            <a:endParaRPr lang="en-US" dirty="0"/>
          </a:p>
        </p:txBody>
      </p:sp>
    </p:spTree>
    <p:extLst>
      <p:ext uri="{BB962C8B-B14F-4D97-AF65-F5344CB8AC3E}">
        <p14:creationId xmlns:p14="http://schemas.microsoft.com/office/powerpoint/2010/main" val="1213671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645CA7-2BB1-4785-916A-A8A178AE0B78}" type="slidenum">
              <a:rPr lang="en-US" smtClean="0"/>
              <a:t>21</a:t>
            </a:fld>
            <a:endParaRPr lang="en-US" dirty="0"/>
          </a:p>
        </p:txBody>
      </p:sp>
    </p:spTree>
    <p:extLst>
      <p:ext uri="{BB962C8B-B14F-4D97-AF65-F5344CB8AC3E}">
        <p14:creationId xmlns:p14="http://schemas.microsoft.com/office/powerpoint/2010/main" val="3179037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645CA7-2BB1-4785-916A-A8A178AE0B78}" type="slidenum">
              <a:rPr lang="en-US" smtClean="0"/>
              <a:t>22</a:t>
            </a:fld>
            <a:endParaRPr lang="en-US" dirty="0"/>
          </a:p>
        </p:txBody>
      </p:sp>
    </p:spTree>
    <p:extLst>
      <p:ext uri="{BB962C8B-B14F-4D97-AF65-F5344CB8AC3E}">
        <p14:creationId xmlns:p14="http://schemas.microsoft.com/office/powerpoint/2010/main" val="1187387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645CA7-2BB1-4785-916A-A8A178AE0B78}" type="slidenum">
              <a:rPr lang="en-US" smtClean="0"/>
              <a:t>23</a:t>
            </a:fld>
            <a:endParaRPr lang="en-US" dirty="0"/>
          </a:p>
        </p:txBody>
      </p:sp>
    </p:spTree>
    <p:extLst>
      <p:ext uri="{BB962C8B-B14F-4D97-AF65-F5344CB8AC3E}">
        <p14:creationId xmlns:p14="http://schemas.microsoft.com/office/powerpoint/2010/main" val="3190257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645CA7-2BB1-4785-916A-A8A178AE0B78}" type="slidenum">
              <a:rPr lang="en-US" smtClean="0"/>
              <a:t>24</a:t>
            </a:fld>
            <a:endParaRPr lang="en-US" dirty="0"/>
          </a:p>
        </p:txBody>
      </p:sp>
    </p:spTree>
    <p:extLst>
      <p:ext uri="{BB962C8B-B14F-4D97-AF65-F5344CB8AC3E}">
        <p14:creationId xmlns:p14="http://schemas.microsoft.com/office/powerpoint/2010/main" val="63724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645CA7-2BB1-4785-916A-A8A178AE0B78}" type="slidenum">
              <a:rPr lang="en-US" smtClean="0"/>
              <a:t>29</a:t>
            </a:fld>
            <a:endParaRPr lang="en-US" dirty="0"/>
          </a:p>
        </p:txBody>
      </p:sp>
    </p:spTree>
    <p:extLst>
      <p:ext uri="{BB962C8B-B14F-4D97-AF65-F5344CB8AC3E}">
        <p14:creationId xmlns:p14="http://schemas.microsoft.com/office/powerpoint/2010/main" val="556099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645CA7-2BB1-4785-916A-A8A178AE0B78}" type="slidenum">
              <a:rPr lang="en-US" smtClean="0"/>
              <a:t>31</a:t>
            </a:fld>
            <a:endParaRPr lang="en-US" dirty="0"/>
          </a:p>
        </p:txBody>
      </p:sp>
    </p:spTree>
    <p:extLst>
      <p:ext uri="{BB962C8B-B14F-4D97-AF65-F5344CB8AC3E}">
        <p14:creationId xmlns:p14="http://schemas.microsoft.com/office/powerpoint/2010/main" val="1022769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645CA7-2BB1-4785-916A-A8A178AE0B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70713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645CA7-2BB1-4785-916A-A8A178AE0B78}" type="slidenum">
              <a:rPr lang="en-US" smtClean="0"/>
              <a:t>40</a:t>
            </a:fld>
            <a:endParaRPr lang="en-US" dirty="0"/>
          </a:p>
        </p:txBody>
      </p:sp>
    </p:spTree>
    <p:extLst>
      <p:ext uri="{BB962C8B-B14F-4D97-AF65-F5344CB8AC3E}">
        <p14:creationId xmlns:p14="http://schemas.microsoft.com/office/powerpoint/2010/main" val="2356039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645CA7-2BB1-4785-916A-A8A178AE0B78}" type="slidenum">
              <a:rPr lang="en-US" smtClean="0"/>
              <a:t>52</a:t>
            </a:fld>
            <a:endParaRPr lang="en-US" dirty="0"/>
          </a:p>
        </p:txBody>
      </p:sp>
    </p:spTree>
    <p:extLst>
      <p:ext uri="{BB962C8B-B14F-4D97-AF65-F5344CB8AC3E}">
        <p14:creationId xmlns:p14="http://schemas.microsoft.com/office/powerpoint/2010/main" val="1152827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645CA7-2BB1-4785-916A-A8A178AE0B78}" type="slidenum">
              <a:rPr lang="en-US" smtClean="0"/>
              <a:t>2</a:t>
            </a:fld>
            <a:endParaRPr lang="en-US" dirty="0"/>
          </a:p>
        </p:txBody>
      </p:sp>
    </p:spTree>
    <p:extLst>
      <p:ext uri="{BB962C8B-B14F-4D97-AF65-F5344CB8AC3E}">
        <p14:creationId xmlns:p14="http://schemas.microsoft.com/office/powerpoint/2010/main" val="19703765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645CA7-2BB1-4785-916A-A8A178AE0B78}" type="slidenum">
              <a:rPr lang="en-US" smtClean="0"/>
              <a:t>53</a:t>
            </a:fld>
            <a:endParaRPr lang="en-US" dirty="0"/>
          </a:p>
        </p:txBody>
      </p:sp>
    </p:spTree>
    <p:extLst>
      <p:ext uri="{BB962C8B-B14F-4D97-AF65-F5344CB8AC3E}">
        <p14:creationId xmlns:p14="http://schemas.microsoft.com/office/powerpoint/2010/main" val="2652141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645CA7-2BB1-4785-916A-A8A178AE0B78}" type="slidenum">
              <a:rPr lang="en-US" smtClean="0"/>
              <a:t>64</a:t>
            </a:fld>
            <a:endParaRPr lang="en-US" dirty="0"/>
          </a:p>
        </p:txBody>
      </p:sp>
    </p:spTree>
    <p:extLst>
      <p:ext uri="{BB962C8B-B14F-4D97-AF65-F5344CB8AC3E}">
        <p14:creationId xmlns:p14="http://schemas.microsoft.com/office/powerpoint/2010/main" val="21012249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645CA7-2BB1-4785-916A-A8A178AE0B78}" type="slidenum">
              <a:rPr lang="en-US" smtClean="0"/>
              <a:t>68</a:t>
            </a:fld>
            <a:endParaRPr lang="en-US" dirty="0"/>
          </a:p>
        </p:txBody>
      </p:sp>
    </p:spTree>
    <p:extLst>
      <p:ext uri="{BB962C8B-B14F-4D97-AF65-F5344CB8AC3E}">
        <p14:creationId xmlns:p14="http://schemas.microsoft.com/office/powerpoint/2010/main" val="8964018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645CA7-2BB1-4785-916A-A8A178AE0B78}" type="slidenum">
              <a:rPr lang="en-US" smtClean="0"/>
              <a:t>75</a:t>
            </a:fld>
            <a:endParaRPr lang="en-US" dirty="0"/>
          </a:p>
        </p:txBody>
      </p:sp>
    </p:spTree>
    <p:extLst>
      <p:ext uri="{BB962C8B-B14F-4D97-AF65-F5344CB8AC3E}">
        <p14:creationId xmlns:p14="http://schemas.microsoft.com/office/powerpoint/2010/main" val="38612619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645CA7-2BB1-4785-916A-A8A178AE0B78}" type="slidenum">
              <a:rPr lang="en-US" smtClean="0"/>
              <a:t>76</a:t>
            </a:fld>
            <a:endParaRPr lang="en-US" dirty="0"/>
          </a:p>
        </p:txBody>
      </p:sp>
    </p:spTree>
    <p:extLst>
      <p:ext uri="{BB962C8B-B14F-4D97-AF65-F5344CB8AC3E}">
        <p14:creationId xmlns:p14="http://schemas.microsoft.com/office/powerpoint/2010/main" val="30648304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645CA7-2BB1-4785-916A-A8A178AE0B78}" type="slidenum">
              <a:rPr lang="en-US" smtClean="0"/>
              <a:t>78</a:t>
            </a:fld>
            <a:endParaRPr lang="en-US" dirty="0"/>
          </a:p>
        </p:txBody>
      </p:sp>
    </p:spTree>
    <p:extLst>
      <p:ext uri="{BB962C8B-B14F-4D97-AF65-F5344CB8AC3E}">
        <p14:creationId xmlns:p14="http://schemas.microsoft.com/office/powerpoint/2010/main" val="27232562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645CA7-2BB1-4785-916A-A8A178AE0B78}" type="slidenum">
              <a:rPr lang="en-US" smtClean="0"/>
              <a:t>79</a:t>
            </a:fld>
            <a:endParaRPr lang="en-US" dirty="0"/>
          </a:p>
        </p:txBody>
      </p:sp>
    </p:spTree>
    <p:extLst>
      <p:ext uri="{BB962C8B-B14F-4D97-AF65-F5344CB8AC3E}">
        <p14:creationId xmlns:p14="http://schemas.microsoft.com/office/powerpoint/2010/main" val="30652915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645CA7-2BB1-4785-916A-A8A178AE0B78}" type="slidenum">
              <a:rPr lang="en-US" smtClean="0"/>
              <a:t>81</a:t>
            </a:fld>
            <a:endParaRPr lang="en-US" dirty="0"/>
          </a:p>
        </p:txBody>
      </p:sp>
    </p:spTree>
    <p:extLst>
      <p:ext uri="{BB962C8B-B14F-4D97-AF65-F5344CB8AC3E}">
        <p14:creationId xmlns:p14="http://schemas.microsoft.com/office/powerpoint/2010/main" val="20781465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645CA7-2BB1-4785-916A-A8A178AE0B78}" type="slidenum">
              <a:rPr lang="en-US" smtClean="0"/>
              <a:t>82</a:t>
            </a:fld>
            <a:endParaRPr lang="en-US" dirty="0"/>
          </a:p>
        </p:txBody>
      </p:sp>
    </p:spTree>
    <p:extLst>
      <p:ext uri="{BB962C8B-B14F-4D97-AF65-F5344CB8AC3E}">
        <p14:creationId xmlns:p14="http://schemas.microsoft.com/office/powerpoint/2010/main" val="20927064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645CA7-2BB1-4785-916A-A8A178AE0B78}" type="slidenum">
              <a:rPr lang="en-US" smtClean="0"/>
              <a:t>85</a:t>
            </a:fld>
            <a:endParaRPr lang="en-US" dirty="0"/>
          </a:p>
        </p:txBody>
      </p:sp>
    </p:spTree>
    <p:extLst>
      <p:ext uri="{BB962C8B-B14F-4D97-AF65-F5344CB8AC3E}">
        <p14:creationId xmlns:p14="http://schemas.microsoft.com/office/powerpoint/2010/main" val="857089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645CA7-2BB1-4785-916A-A8A178AE0B78}" type="slidenum">
              <a:rPr lang="en-US" smtClean="0"/>
              <a:t>3</a:t>
            </a:fld>
            <a:endParaRPr lang="en-US" dirty="0"/>
          </a:p>
        </p:txBody>
      </p:sp>
    </p:spTree>
    <p:extLst>
      <p:ext uri="{BB962C8B-B14F-4D97-AF65-F5344CB8AC3E}">
        <p14:creationId xmlns:p14="http://schemas.microsoft.com/office/powerpoint/2010/main" val="33615216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645CA7-2BB1-4785-916A-A8A178AE0B78}" type="slidenum">
              <a:rPr lang="en-US" smtClean="0"/>
              <a:t>86</a:t>
            </a:fld>
            <a:endParaRPr lang="en-US" dirty="0"/>
          </a:p>
        </p:txBody>
      </p:sp>
    </p:spTree>
    <p:extLst>
      <p:ext uri="{BB962C8B-B14F-4D97-AF65-F5344CB8AC3E}">
        <p14:creationId xmlns:p14="http://schemas.microsoft.com/office/powerpoint/2010/main" val="17040731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645CA7-2BB1-4785-916A-A8A178AE0B78}" type="slidenum">
              <a:rPr lang="en-US" smtClean="0"/>
              <a:t>92</a:t>
            </a:fld>
            <a:endParaRPr lang="en-US" dirty="0"/>
          </a:p>
        </p:txBody>
      </p:sp>
    </p:spTree>
    <p:extLst>
      <p:ext uri="{BB962C8B-B14F-4D97-AF65-F5344CB8AC3E}">
        <p14:creationId xmlns:p14="http://schemas.microsoft.com/office/powerpoint/2010/main" val="15671959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645CA7-2BB1-4785-916A-A8A178AE0B78}" type="slidenum">
              <a:rPr lang="en-US" smtClean="0"/>
              <a:t>93</a:t>
            </a:fld>
            <a:endParaRPr lang="en-US" dirty="0"/>
          </a:p>
        </p:txBody>
      </p:sp>
    </p:spTree>
    <p:extLst>
      <p:ext uri="{BB962C8B-B14F-4D97-AF65-F5344CB8AC3E}">
        <p14:creationId xmlns:p14="http://schemas.microsoft.com/office/powerpoint/2010/main" val="38281050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645CA7-2BB1-4785-916A-A8A178AE0B78}" type="slidenum">
              <a:rPr lang="en-US" smtClean="0"/>
              <a:t>98</a:t>
            </a:fld>
            <a:endParaRPr lang="en-US" dirty="0"/>
          </a:p>
        </p:txBody>
      </p:sp>
    </p:spTree>
    <p:extLst>
      <p:ext uri="{BB962C8B-B14F-4D97-AF65-F5344CB8AC3E}">
        <p14:creationId xmlns:p14="http://schemas.microsoft.com/office/powerpoint/2010/main" val="14664952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645CA7-2BB1-4785-916A-A8A178AE0B78}" type="slidenum">
              <a:rPr lang="en-US" smtClean="0"/>
              <a:t>101</a:t>
            </a:fld>
            <a:endParaRPr lang="en-US" dirty="0"/>
          </a:p>
        </p:txBody>
      </p:sp>
    </p:spTree>
    <p:extLst>
      <p:ext uri="{BB962C8B-B14F-4D97-AF65-F5344CB8AC3E}">
        <p14:creationId xmlns:p14="http://schemas.microsoft.com/office/powerpoint/2010/main" val="31831766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645CA7-2BB1-4785-916A-A8A178AE0B78}" type="slidenum">
              <a:rPr lang="en-US" smtClean="0"/>
              <a:t>102</a:t>
            </a:fld>
            <a:endParaRPr lang="en-US" dirty="0"/>
          </a:p>
        </p:txBody>
      </p:sp>
    </p:spTree>
    <p:extLst>
      <p:ext uri="{BB962C8B-B14F-4D97-AF65-F5344CB8AC3E}">
        <p14:creationId xmlns:p14="http://schemas.microsoft.com/office/powerpoint/2010/main" val="27168414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645CA7-2BB1-4785-916A-A8A178AE0B78}" type="slidenum">
              <a:rPr lang="en-US" smtClean="0"/>
              <a:t>103</a:t>
            </a:fld>
            <a:endParaRPr lang="en-US" dirty="0"/>
          </a:p>
        </p:txBody>
      </p:sp>
    </p:spTree>
    <p:extLst>
      <p:ext uri="{BB962C8B-B14F-4D97-AF65-F5344CB8AC3E}">
        <p14:creationId xmlns:p14="http://schemas.microsoft.com/office/powerpoint/2010/main" val="8929299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645CA7-2BB1-4785-916A-A8A178AE0B78}" type="slidenum">
              <a:rPr lang="en-US" smtClean="0"/>
              <a:t>104</a:t>
            </a:fld>
            <a:endParaRPr lang="en-US" dirty="0"/>
          </a:p>
        </p:txBody>
      </p:sp>
    </p:spTree>
    <p:extLst>
      <p:ext uri="{BB962C8B-B14F-4D97-AF65-F5344CB8AC3E}">
        <p14:creationId xmlns:p14="http://schemas.microsoft.com/office/powerpoint/2010/main" val="4289355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645CA7-2BB1-4785-916A-A8A178AE0B78}" type="slidenum">
              <a:rPr lang="en-US" smtClean="0"/>
              <a:t>4</a:t>
            </a:fld>
            <a:endParaRPr lang="en-US" dirty="0"/>
          </a:p>
        </p:txBody>
      </p:sp>
    </p:spTree>
    <p:extLst>
      <p:ext uri="{BB962C8B-B14F-4D97-AF65-F5344CB8AC3E}">
        <p14:creationId xmlns:p14="http://schemas.microsoft.com/office/powerpoint/2010/main" val="98342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645CA7-2BB1-4785-916A-A8A178AE0B78}" type="slidenum">
              <a:rPr lang="en-US" smtClean="0"/>
              <a:t>5</a:t>
            </a:fld>
            <a:endParaRPr lang="en-US" dirty="0"/>
          </a:p>
        </p:txBody>
      </p:sp>
    </p:spTree>
    <p:extLst>
      <p:ext uri="{BB962C8B-B14F-4D97-AF65-F5344CB8AC3E}">
        <p14:creationId xmlns:p14="http://schemas.microsoft.com/office/powerpoint/2010/main" val="3436237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645CA7-2BB1-4785-916A-A8A178AE0B78}" type="slidenum">
              <a:rPr lang="en-US" smtClean="0"/>
              <a:t>6</a:t>
            </a:fld>
            <a:endParaRPr lang="en-US" dirty="0"/>
          </a:p>
        </p:txBody>
      </p:sp>
    </p:spTree>
    <p:extLst>
      <p:ext uri="{BB962C8B-B14F-4D97-AF65-F5344CB8AC3E}">
        <p14:creationId xmlns:p14="http://schemas.microsoft.com/office/powerpoint/2010/main" val="3942248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645CA7-2BB1-4785-916A-A8A178AE0B78}" type="slidenum">
              <a:rPr lang="en-US" smtClean="0"/>
              <a:t>9</a:t>
            </a:fld>
            <a:endParaRPr lang="en-US" dirty="0"/>
          </a:p>
        </p:txBody>
      </p:sp>
    </p:spTree>
    <p:extLst>
      <p:ext uri="{BB962C8B-B14F-4D97-AF65-F5344CB8AC3E}">
        <p14:creationId xmlns:p14="http://schemas.microsoft.com/office/powerpoint/2010/main" val="3532268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645CA7-2BB1-4785-916A-A8A178AE0B78}" type="slidenum">
              <a:rPr lang="en-US" smtClean="0"/>
              <a:t>10</a:t>
            </a:fld>
            <a:endParaRPr lang="en-US" dirty="0"/>
          </a:p>
        </p:txBody>
      </p:sp>
    </p:spTree>
    <p:extLst>
      <p:ext uri="{BB962C8B-B14F-4D97-AF65-F5344CB8AC3E}">
        <p14:creationId xmlns:p14="http://schemas.microsoft.com/office/powerpoint/2010/main" val="2537890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645CA7-2BB1-4785-916A-A8A178AE0B78}" type="slidenum">
              <a:rPr lang="en-US" smtClean="0"/>
              <a:t>12</a:t>
            </a:fld>
            <a:endParaRPr lang="en-US" dirty="0"/>
          </a:p>
        </p:txBody>
      </p:sp>
    </p:spTree>
    <p:extLst>
      <p:ext uri="{BB962C8B-B14F-4D97-AF65-F5344CB8AC3E}">
        <p14:creationId xmlns:p14="http://schemas.microsoft.com/office/powerpoint/2010/main" val="3052200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35597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95671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42466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2BE140-39E5-44FD-A490-72FB43F9736D}" type="slidenum">
              <a:rPr lang="en-US" smtClean="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216337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761578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1/10/2023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04857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1/10/2023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212100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99772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481015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71330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27479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01863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smtClean="0"/>
              <a:t>1/10/2023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11465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smtClean="0"/>
              <a:t>1/10/2023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21277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1/10/2023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83021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42BE140-39E5-44FD-A490-72FB43F9736D}" type="slidenum">
              <a:rPr lang="en-US" smtClean="0"/>
              <a:pPr/>
              <a:t>‹#›</a:t>
            </a:fld>
            <a:endParaRPr lang="en-US" dirty="0"/>
          </a:p>
        </p:txBody>
      </p:sp>
    </p:spTree>
    <p:extLst>
      <p:ext uri="{BB962C8B-B14F-4D97-AF65-F5344CB8AC3E}">
        <p14:creationId xmlns:p14="http://schemas.microsoft.com/office/powerpoint/2010/main" val="2383909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1/10/2023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17837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85391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microsoft.com/office/2007/relationships/hdphoto" Target="../media/hdphoto1.wdp"/><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6.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duotone>
              <a:schemeClr val="bg2">
                <a:shade val="62000"/>
                <a:hueMod val="108000"/>
                <a:satMod val="164000"/>
                <a:lumMod val="69000"/>
              </a:schemeClr>
              <a:schemeClr val="bg2">
                <a:tint val="96000"/>
                <a:hueMod val="90000"/>
                <a:satMod val="130000"/>
                <a:lumMod val="134000"/>
              </a:schemeClr>
            </a:duotone>
            <a:extLst>
              <a:ext uri="{BEBA8EAE-BF5A-486C-A8C5-ECC9F3942E4B}">
                <a14:imgProps xmlns:a14="http://schemas.microsoft.com/office/drawing/2010/main">
                  <a14:imgLayer r:embed="rId21">
                    <a14:imgEffect>
                      <a14:artisticLightScreen/>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5">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42BE140-39E5-44FD-A490-72FB43F9736D}" type="slidenum">
              <a:rPr lang="en-US" smtClean="0"/>
              <a:t>‹#›</a:t>
            </a:fld>
            <a:endParaRPr lang="en-US" dirty="0"/>
          </a:p>
        </p:txBody>
      </p:sp>
    </p:spTree>
    <p:extLst>
      <p:ext uri="{BB962C8B-B14F-4D97-AF65-F5344CB8AC3E}">
        <p14:creationId xmlns:p14="http://schemas.microsoft.com/office/powerpoint/2010/main" val="3033452911"/>
      </p:ext>
    </p:extLst>
  </p:cSld>
  <p:clrMap bg1="dk1" tx1="lt1" bg2="dk2" tx2="lt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 id="2147484116" r:id="rId12"/>
    <p:sldLayoutId id="2147484117" r:id="rId13"/>
    <p:sldLayoutId id="2147484118" r:id="rId14"/>
    <p:sldLayoutId id="2147484119" r:id="rId15"/>
    <p:sldLayoutId id="2147484120" r:id="rId16"/>
    <p:sldLayoutId id="2147484121" r:id="rId17"/>
    <p:sldLayoutId id="2147484051" r:id="rId18"/>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cfr.gov/current/title-40/chapter-I/subchapter-J/part-370#370.14"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hyperlink" Target="https://www.epa.gov/sites/default/files/2014-01/gallonspoundsconversion.xls" TargetMode="External"/><Relationship Id="rId4" Type="http://schemas.openxmlformats.org/officeDocument/2006/relationships/hyperlink" Target="https://www.epa.gov/sites/default/files/2017-06/documents/tier_ii_inventory_form_instructions_2017.pdf" TargetMode="External"/></Relationships>
</file>

<file path=ppt/slides/_rels/slide10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10.png"/></Relationships>
</file>

<file path=ppt/slides/_rels/slide102.xml.rels><?xml version="1.0" encoding="UTF-8" standalone="yes"?>
<Relationships xmlns="http://schemas.openxmlformats.org/package/2006/relationships"><Relationship Id="rId8" Type="http://schemas.openxmlformats.org/officeDocument/2006/relationships/hyperlink" Target="https://www.govinfo.gov/content/pkg/USCODE-2019-title42/pdf/USCODE-2019-title42-chap116.pdf" TargetMode="External"/><Relationship Id="rId3" Type="http://schemas.openxmlformats.org/officeDocument/2006/relationships/hyperlink" Target="https://www.ecfr.gov/current/title-40/chapter-I/subchapter-J/part-350" TargetMode="External"/><Relationship Id="rId7" Type="http://schemas.openxmlformats.org/officeDocument/2006/relationships/hyperlink" Target="https://www.ecfr.gov/current/title-40/chapter-I/subchapter-J/part-370"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www.ecfr.gov/current/title-40/chapter-I/subchapter-J/part-355#Appendix-B-to-Part-355" TargetMode="External"/><Relationship Id="rId5" Type="http://schemas.openxmlformats.org/officeDocument/2006/relationships/hyperlink" Target="https://www.ecfr.gov/current/title-40/chapter-I/subchapter-J/part-355#Appendix-A-to-Part-355" TargetMode="External"/><Relationship Id="rId10" Type="http://schemas.openxmlformats.org/officeDocument/2006/relationships/image" Target="../media/image7.gif"/><Relationship Id="rId4" Type="http://schemas.openxmlformats.org/officeDocument/2006/relationships/hyperlink" Target="https://www.ecfr.gov/current/title-40/chapter-I/subchapter-J/part-355" TargetMode="External"/><Relationship Id="rId9" Type="http://schemas.openxmlformats.org/officeDocument/2006/relationships/hyperlink" Target="https://www.osha.gov/laws-regs/regulations/standardnumber/1910/1910.1200" TargetMode="External"/></Relationships>
</file>

<file path=ppt/slides/_rels/slide103.xml.rels><?xml version="1.0" encoding="UTF-8" standalone="yes"?>
<Relationships xmlns="http://schemas.openxmlformats.org/package/2006/relationships"><Relationship Id="rId8" Type="http://schemas.openxmlformats.org/officeDocument/2006/relationships/hyperlink" Target="https://www.epa.gov/epcra/state-tier-ii-reporting-requirements-and-procedures" TargetMode="External"/><Relationship Id="rId3" Type="http://schemas.microsoft.com/office/2018/10/relationships/comments" Target="../comments/modernComment_230_BAF1176C.xml"/><Relationship Id="rId7" Type="http://schemas.openxmlformats.org/officeDocument/2006/relationships/hyperlink" Target="https://www.epa.gov/sites/default/files/2020-10/documents/guide_to_epcra.pdf"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www.epa.gov/epcra/epcra-fact-sheets" TargetMode="External"/><Relationship Id="rId11" Type="http://schemas.openxmlformats.org/officeDocument/2006/relationships/image" Target="../media/image7.gif"/><Relationship Id="rId5" Type="http://schemas.openxmlformats.org/officeDocument/2006/relationships/hyperlink" Target="https://www.epa.gov/epcra/tier-ii-forms-and-instructions" TargetMode="External"/><Relationship Id="rId10" Type="http://schemas.openxmlformats.org/officeDocument/2006/relationships/hyperlink" Target="https://www.epa.gov/epcra/epcra-trade-secret-forms-and-instructions" TargetMode="External"/><Relationship Id="rId4" Type="http://schemas.openxmlformats.org/officeDocument/2006/relationships/hyperlink" Target="https://www.epa.gov/epcra" TargetMode="External"/><Relationship Id="rId9" Type="http://schemas.openxmlformats.org/officeDocument/2006/relationships/hyperlink" Target="https://www.epa.gov/sites/default/files/2017-06/documents/tier_ii_inventory_form_instructions_2017.pdf" TargetMode="External"/></Relationships>
</file>

<file path=ppt/slides/_rels/slide104.xml.rels><?xml version="1.0" encoding="UTF-8" standalone="yes"?>
<Relationships xmlns="http://schemas.openxmlformats.org/package/2006/relationships"><Relationship Id="rId8" Type="http://schemas.openxmlformats.org/officeDocument/2006/relationships/hyperlink" Target="https://www.epa.gov/sites/default/files/2014-01/gallonspoundsconversion.xls" TargetMode="External"/><Relationship Id="rId3" Type="http://schemas.openxmlformats.org/officeDocument/2006/relationships/hyperlink" Target="https://commonchemistry.cas.org/" TargetMode="External"/><Relationship Id="rId7" Type="http://schemas.openxmlformats.org/officeDocument/2006/relationships/hyperlink" Target="mailto:RMPRC@epacdx.net"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www.census.gov/naics/" TargetMode="External"/><Relationship Id="rId5" Type="http://schemas.openxmlformats.org/officeDocument/2006/relationships/hyperlink" Target="https://www.naics.com/search/" TargetMode="External"/><Relationship Id="rId4" Type="http://schemas.openxmlformats.org/officeDocument/2006/relationships/hyperlink" Target="https://www.dnb.com/duns-number.html" TargetMode="External"/><Relationship Id="rId9" Type="http://schemas.openxmlformats.org/officeDocument/2006/relationships/image" Target="../media/image7.gif"/></Relationships>
</file>

<file path=ppt/slides/_rels/slide11.xml.rels><?xml version="1.0" encoding="UTF-8" standalone="yes"?>
<Relationships xmlns="http://schemas.openxmlformats.org/package/2006/relationships"><Relationship Id="rId3" Type="http://schemas.openxmlformats.org/officeDocument/2006/relationships/hyperlink" Target="https://www.epa.gov/sites/default/files/2017-06/documents/tier_ii_inventory_form_instructions_2017.pdf" TargetMode="External"/><Relationship Id="rId2" Type="http://schemas.openxmlformats.org/officeDocument/2006/relationships/hyperlink" Target="https://www.ecfr.gov/current/title-40/chapter-I/subchapter-J/part-370#370.14" TargetMode="Externa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12.xml.rels><?xml version="1.0" encoding="UTF-8" standalone="yes"?>
<Relationships xmlns="http://schemas.openxmlformats.org/package/2006/relationships"><Relationship Id="rId3" Type="http://schemas.openxmlformats.org/officeDocument/2006/relationships/hyperlink" Target="https://www.dnb.com/duns-number.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hyperlink" Target="https://www.census.gov/naics/" TargetMode="External"/><Relationship Id="rId4" Type="http://schemas.openxmlformats.org/officeDocument/2006/relationships/hyperlink" Target="https://www.naics.com/search/"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epa.gov/epcra/state-tier-ii-reporting-requirements-and-procedures" TargetMode="External"/><Relationship Id="rId2" Type="http://schemas.openxmlformats.org/officeDocument/2006/relationships/hyperlink" Target="https://www.ecfr.gov/current/title-40/chapter-I/subchapter-J/part-370#part-370" TargetMode="Externa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1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hyperlink" Target="https://www.epa.gov/epcra/tier2-submit-softwar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ecfr.gov/current/title-40/chapter-I/subchapter-J/part-37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hyperlink" Target="https://www.epa.gov/epcra/state-tier-ii-reporting-requirements-and-procedures" TargetMode="External"/><Relationship Id="rId4" Type="http://schemas.openxmlformats.org/officeDocument/2006/relationships/hyperlink" Target="https://www.govinfo.gov/content/pkg/USCODE-2019-title42/pdf/USCODE-2019-title42-chap116.pdf"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7.gif"/></Relationships>
</file>

<file path=ppt/slides/_rels/slide2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hyperlink" Target="mailto:RMPRC@epacdx.net"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7.gif"/></Relationships>
</file>

<file path=ppt/slides/_rels/slide3.xml.rels><?xml version="1.0" encoding="UTF-8" standalone="yes"?>
<Relationships xmlns="http://schemas.openxmlformats.org/package/2006/relationships"><Relationship Id="rId3" Type="http://schemas.openxmlformats.org/officeDocument/2006/relationships/hyperlink" Target="https://www.ecfr.gov/current/title-40/chapter-I/subchapter-J/part-370"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7.gif"/><Relationship Id="rId5" Type="http://schemas.openxmlformats.org/officeDocument/2006/relationships/hyperlink" Target="https://www.epa.gov/epcra/tier2-submit-software" TargetMode="External"/><Relationship Id="rId4" Type="http://schemas.openxmlformats.org/officeDocument/2006/relationships/hyperlink" Target="https://www.epa.gov/cameo/cameo-data-manager-software"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ecfr.gov/current/title-40/chapter-I/subchapter-J/part-370"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7.gif"/><Relationship Id="rId4" Type="http://schemas.openxmlformats.org/officeDocument/2006/relationships/hyperlink" Target="https://www.epa.gov/epcra/tier-ii-forms-and-instructions"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7.gif"/></Relationships>
</file>

<file path=ppt/slides/_rels/slide41.xml.rels><?xml version="1.0" encoding="UTF-8" standalone="yes"?>
<Relationships xmlns="http://schemas.openxmlformats.org/package/2006/relationships"><Relationship Id="rId3" Type="http://schemas.openxmlformats.org/officeDocument/2006/relationships/hyperlink" Target="https://www.dnb.com/duns-number.html" TargetMode="External"/><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7.gif"/></Relationships>
</file>

<file path=ppt/slides/_rels/slide42.xml.rels><?xml version="1.0" encoding="UTF-8" standalone="yes"?>
<Relationships xmlns="http://schemas.openxmlformats.org/package/2006/relationships"><Relationship Id="rId3" Type="http://schemas.openxmlformats.org/officeDocument/2006/relationships/hyperlink" Target="https://www.naics.com/" TargetMode="External"/><Relationship Id="rId2" Type="http://schemas.openxmlformats.org/officeDocument/2006/relationships/image" Target="../media/image23.png"/><Relationship Id="rId1" Type="http://schemas.openxmlformats.org/officeDocument/2006/relationships/slideLayout" Target="../slideLayouts/slideLayout6.xml"/><Relationship Id="rId5" Type="http://schemas.openxmlformats.org/officeDocument/2006/relationships/image" Target="../media/image7.gif"/><Relationship Id="rId4" Type="http://schemas.openxmlformats.org/officeDocument/2006/relationships/hyperlink" Target="https://www.census.gov/naics/"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epa.gov/rmp" TargetMode="External"/><Relationship Id="rId1" Type="http://schemas.openxmlformats.org/officeDocument/2006/relationships/slideLayout" Target="../slideLayouts/slideLayout6.xml"/><Relationship Id="rId4" Type="http://schemas.openxmlformats.org/officeDocument/2006/relationships/image" Target="../media/image7.gif"/></Relationships>
</file>

<file path=ppt/slides/_rels/slide4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7.gif"/></Relationships>
</file>

<file path=ppt/slides/_rels/slide5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4" Type="http://schemas.openxmlformats.org/officeDocument/2006/relationships/image" Target="../media/image7.gif"/></Relationships>
</file>

<file path=ppt/slides/_rels/slide5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7.gif"/></Relationships>
</file>

<file path=ppt/slides/_rels/slide6.xml.rels><?xml version="1.0" encoding="UTF-8" standalone="yes"?>
<Relationships xmlns="http://schemas.openxmlformats.org/package/2006/relationships"><Relationship Id="rId3" Type="http://schemas.openxmlformats.org/officeDocument/2006/relationships/hyperlink" Target="https://www.osha.gov/laws-regs/regulations/standardnumber/1910/1910.1200" TargetMode="External"/><Relationship Id="rId7" Type="http://schemas.openxmlformats.org/officeDocument/2006/relationships/image" Target="../media/image7.gif"/><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hyperlink" Target="https://www.ecfr.gov/current/title-40/chapter-I/subchapter-J/part-355#Appendix-B-to-Part-355" TargetMode="External"/><Relationship Id="rId5" Type="http://schemas.openxmlformats.org/officeDocument/2006/relationships/hyperlink" Target="https://www.ecfr.gov/current/title-40/chapter-I/subchapter-J/part-355#Appendix-A-to-Part-355" TargetMode="External"/><Relationship Id="rId4" Type="http://schemas.openxmlformats.org/officeDocument/2006/relationships/hyperlink" Target="https://www.ecfr.gov/current/title-40/chapter-I/subchapter-J/part-355"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7.gif"/><Relationship Id="rId4" Type="http://schemas.openxmlformats.org/officeDocument/2006/relationships/hyperlink" Target="https://www.epa.gov/epcra/epcra-trade-secret-forms-and-instructions"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epa.gov/epcra/epcra-tier-ii-confidential-location-information-form" TargetMode="External"/><Relationship Id="rId1" Type="http://schemas.openxmlformats.org/officeDocument/2006/relationships/slideLayout" Target="../slideLayouts/slideLayout6.xml"/><Relationship Id="rId4" Type="http://schemas.openxmlformats.org/officeDocument/2006/relationships/image" Target="../media/image7.gif"/></Relationships>
</file>

<file path=ppt/slides/_rels/slide68.xml.rels><?xml version="1.0" encoding="UTF-8" standalone="yes"?>
<Relationships xmlns="http://schemas.openxmlformats.org/package/2006/relationships"><Relationship Id="rId3" Type="http://schemas.openxmlformats.org/officeDocument/2006/relationships/hyperlink" Target="https://www.ecfr.gov/current/title-40/chapter-I/subchapter-J/part-370#370.14"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hyperlink" Target="https://www.epa.gov/sites/default/files/2017-06/documents/tier_ii_inventory_form_instructions_2017.pdf"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s://www.ecfr.gov/current/title-40/chapter-I/subchapter-J/part-370#370.14" TargetMode="External"/><Relationship Id="rId2" Type="http://schemas.openxmlformats.org/officeDocument/2006/relationships/image" Target="../media/image36.png"/><Relationship Id="rId1" Type="http://schemas.openxmlformats.org/officeDocument/2006/relationships/slideLayout" Target="../slideLayouts/slideLayout6.xml"/><Relationship Id="rId5" Type="http://schemas.openxmlformats.org/officeDocument/2006/relationships/image" Target="../media/image7.gif"/><Relationship Id="rId4" Type="http://schemas.openxmlformats.org/officeDocument/2006/relationships/hyperlink" Target="https://www.epa.gov/sites/default/files/2017-06/documents/tier_ii_inventory_form_instructions_2017.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hyperlink" Target="https://www.osha.gov/laws-regs/regulations/standardnumber/1910/1910.1200" TargetMode="External"/><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3" Type="http://schemas.openxmlformats.org/officeDocument/2006/relationships/hyperlink" Target="https://www.ecfr.gov/current/title-40/chapter-I/subchapter-J/part-370#370.14" TargetMode="External"/><Relationship Id="rId2" Type="http://schemas.openxmlformats.org/officeDocument/2006/relationships/image" Target="../media/image37.png"/><Relationship Id="rId1" Type="http://schemas.openxmlformats.org/officeDocument/2006/relationships/slideLayout" Target="../slideLayouts/slideLayout6.xml"/><Relationship Id="rId5" Type="http://schemas.openxmlformats.org/officeDocument/2006/relationships/image" Target="../media/image7.gif"/><Relationship Id="rId4" Type="http://schemas.openxmlformats.org/officeDocument/2006/relationships/hyperlink" Target="https://www.epa.gov/sites/default/files/2017-06/documents/tier_ii_inventory_form_instructions_2017.pdf"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s://www.ecfr.gov/current/title-40/chapter-I/subchapter-J/part-370#370.14" TargetMode="External"/><Relationship Id="rId2" Type="http://schemas.openxmlformats.org/officeDocument/2006/relationships/image" Target="../media/image36.png"/><Relationship Id="rId1" Type="http://schemas.openxmlformats.org/officeDocument/2006/relationships/slideLayout" Target="../slideLayouts/slideLayout6.xml"/><Relationship Id="rId5" Type="http://schemas.openxmlformats.org/officeDocument/2006/relationships/image" Target="../media/image7.gif"/><Relationship Id="rId4" Type="http://schemas.openxmlformats.org/officeDocument/2006/relationships/hyperlink" Target="https://www.epa.gov/sites/default/files/2017-06/documents/tier_ii_inventory_form_instructions_2017.pdf"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s://www.ecfr.gov/current/title-40/chapter-I/subchapter-J/part-370#370.14" TargetMode="External"/><Relationship Id="rId2" Type="http://schemas.openxmlformats.org/officeDocument/2006/relationships/image" Target="../media/image37.png"/><Relationship Id="rId1" Type="http://schemas.openxmlformats.org/officeDocument/2006/relationships/slideLayout" Target="../slideLayouts/slideLayout6.xml"/><Relationship Id="rId5" Type="http://schemas.openxmlformats.org/officeDocument/2006/relationships/image" Target="../media/image7.gif"/><Relationship Id="rId4" Type="http://schemas.openxmlformats.org/officeDocument/2006/relationships/hyperlink" Target="https://www.epa.gov/sites/default/files/2017-06/documents/tier_ii_inventory_form_instructions_2017.pdf"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7.gif"/></Relationships>
</file>

<file path=ppt/slides/_rels/slide7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s://www.epa.gov/epcra/state-tier-ii-reporting-requirements-and-procedure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7.gif"/></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gi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7.gif"/></Relationships>
</file>

<file path=ppt/slides/_rels/slide8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epa.gov/epcra/state-tier-ii-reporting-requirements-and-procedures" TargetMode="External"/><Relationship Id="rId1" Type="http://schemas.openxmlformats.org/officeDocument/2006/relationships/slideLayout" Target="../slideLayouts/slideLayout6.xml"/><Relationship Id="rId4" Type="http://schemas.openxmlformats.org/officeDocument/2006/relationships/image" Target="../media/image7.gif"/></Relationships>
</file>

<file path=ppt/slides/_rels/slide8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7.gif"/></Relationships>
</file>

<file path=ppt/slides/_rels/slide8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hyperlink" Target="https://commonchemistry.cas.org/" TargetMode="External"/><Relationship Id="rId3" Type="http://schemas.openxmlformats.org/officeDocument/2006/relationships/hyperlink" Target="https://www.osha.gov/laws-regs/regulations/standardnumber/1910/1910.1200" TargetMode="External"/><Relationship Id="rId7" Type="http://schemas.openxmlformats.org/officeDocument/2006/relationships/hyperlink" Target="https://www.ecfr.gov/current/title-40/chapter-I/subchapter-J/part-355#Appendix-B-to-Part-355"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ecfr.gov/current/title-40/chapter-I/subchapter-J/part-355#Appendix-A-to-Part-355" TargetMode="External"/><Relationship Id="rId5" Type="http://schemas.openxmlformats.org/officeDocument/2006/relationships/hyperlink" Target="https://www.ecfr.gov/current/title-40/chapter-I/subchapter-J/part-355" TargetMode="External"/><Relationship Id="rId4" Type="http://schemas.openxmlformats.org/officeDocument/2006/relationships/hyperlink" Target="https://www.ecfr.gov/current/title-40/chapter-I/subchapter-J/part-370#370.13" TargetMode="External"/><Relationship Id="rId9" Type="http://schemas.openxmlformats.org/officeDocument/2006/relationships/image" Target="../media/image7.gif"/></Relationships>
</file>

<file path=ppt/slides/_rels/slide9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hyperlink" Target="https://www.epa.gov/epcra/state-tier-ii-reporting-requirements-and-procedures"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9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7.gif"/></Relationships>
</file>

<file path=ppt/slides/_rels/slide9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4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8E235F-5132-46F8-8E67-EEC269AB7DF2}"/>
              </a:ext>
            </a:extLst>
          </p:cNvPr>
          <p:cNvSpPr>
            <a:spLocks noGrp="1"/>
          </p:cNvSpPr>
          <p:nvPr>
            <p:ph type="ctrTitle"/>
          </p:nvPr>
        </p:nvSpPr>
        <p:spPr>
          <a:xfrm>
            <a:off x="5198427" y="1994475"/>
            <a:ext cx="6555048" cy="1209846"/>
          </a:xfrm>
        </p:spPr>
        <p:txBody>
          <a:bodyPr/>
          <a:lstStyle/>
          <a:p>
            <a:r>
              <a:rPr lang="en-US" b="1" dirty="0">
                <a:ln>
                  <a:solidFill>
                    <a:schemeClr val="bg1"/>
                  </a:solidFill>
                </a:ln>
              </a:rPr>
              <a:t>Tier2 Submit </a:t>
            </a:r>
            <a:r>
              <a:rPr lang="en-US" b="1" baseline="30000" dirty="0">
                <a:ln>
                  <a:solidFill>
                    <a:schemeClr val="bg1"/>
                  </a:solidFill>
                </a:ln>
              </a:rPr>
              <a:t>TM</a:t>
            </a:r>
            <a:endParaRPr lang="en-US" b="1" dirty="0">
              <a:ln>
                <a:solidFill>
                  <a:schemeClr val="bg1"/>
                </a:solidFill>
              </a:ln>
            </a:endParaRPr>
          </a:p>
        </p:txBody>
      </p:sp>
      <p:sp>
        <p:nvSpPr>
          <p:cNvPr id="3" name="Presentation Subtitle"/>
          <p:cNvSpPr>
            <a:spLocks noGrp="1"/>
          </p:cNvSpPr>
          <p:nvPr>
            <p:ph type="subTitle" idx="1"/>
          </p:nvPr>
        </p:nvSpPr>
        <p:spPr>
          <a:xfrm>
            <a:off x="5198427" y="3750579"/>
            <a:ext cx="6181152" cy="1209846"/>
          </a:xfrm>
          <a:solidFill>
            <a:srgbClr val="002060">
              <a:alpha val="60000"/>
            </a:srgbClr>
          </a:solidFill>
          <a:ln w="12700">
            <a:solidFill>
              <a:schemeClr val="accent1"/>
            </a:solidFill>
          </a:ln>
        </p:spPr>
        <p:txBody>
          <a:bodyPr anchor="ctr" anchorCtr="0">
            <a:normAutofit/>
          </a:bodyPr>
          <a:lstStyle/>
          <a:p>
            <a:pPr algn="ctr"/>
            <a:r>
              <a:rPr lang="en-US" sz="2400" b="1" cap="none" dirty="0"/>
              <a:t>How To Fill Out Your Tier II Form </a:t>
            </a:r>
          </a:p>
          <a:p>
            <a:pPr algn="ctr"/>
            <a:r>
              <a:rPr lang="en-US" sz="2400" b="1" cap="none" dirty="0"/>
              <a:t>Using Tier2 Submit Software</a:t>
            </a:r>
          </a:p>
        </p:txBody>
      </p:sp>
      <p:sp>
        <p:nvSpPr>
          <p:cNvPr id="6" name="Slide Number"/>
          <p:cNvSpPr>
            <a:spLocks noGrp="1"/>
          </p:cNvSpPr>
          <p:nvPr>
            <p:ph type="sldNum" sz="quarter" idx="12"/>
          </p:nvPr>
        </p:nvSpPr>
        <p:spPr/>
        <p:txBody>
          <a:bodyPr>
            <a:normAutofit/>
          </a:bodyPr>
          <a:lstStyle/>
          <a:p>
            <a:pPr>
              <a:spcAft>
                <a:spcPts val="600"/>
              </a:spcAft>
            </a:pPr>
            <a:fld id="{D42BE140-39E5-44FD-A490-72FB43F9736D}" type="slidenum">
              <a:rPr lang="en-US" smtClean="0"/>
              <a:pPr>
                <a:spcAft>
                  <a:spcPts val="600"/>
                </a:spcAft>
              </a:pPr>
              <a:t>1</a:t>
            </a:fld>
            <a:endParaRPr lang="en-US" dirty="0"/>
          </a:p>
        </p:txBody>
      </p:sp>
      <p:pic>
        <p:nvPicPr>
          <p:cNvPr id="5" name="EPA logo" descr="Logo for the U.S. Environmental Protection Agency (EP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54" y="1712893"/>
            <a:ext cx="3431749" cy="3431749"/>
          </a:xfrm>
          <a:prstGeom prst="rect">
            <a:avLst/>
          </a:prstGeom>
          <a:effectLst/>
        </p:spPr>
      </p:pic>
      <p:sp>
        <p:nvSpPr>
          <p:cNvPr id="14" name="Title 1">
            <a:extLst>
              <a:ext uri="{FF2B5EF4-FFF2-40B4-BE49-F238E27FC236}">
                <a16:creationId xmlns:a16="http://schemas.microsoft.com/office/drawing/2014/main" id="{AA3BA65D-8052-4624-9A56-204F2C9FD23D}"/>
              </a:ext>
              <a:ext uri="{C183D7F6-B498-43B3-948B-1728B52AA6E4}">
                <adec:decorative xmlns:adec="http://schemas.microsoft.com/office/drawing/2017/decorative" val="1"/>
              </a:ext>
            </a:extLst>
          </p:cNvPr>
          <p:cNvSpPr txBox="1">
            <a:spLocks/>
          </p:cNvSpPr>
          <p:nvPr/>
        </p:nvSpPr>
        <p:spPr>
          <a:xfrm>
            <a:off x="3048000" y="3152744"/>
            <a:ext cx="9144000" cy="2387600"/>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p>
        </p:txBody>
      </p:sp>
    </p:spTree>
    <p:extLst>
      <p:ext uri="{BB962C8B-B14F-4D97-AF65-F5344CB8AC3E}">
        <p14:creationId xmlns:p14="http://schemas.microsoft.com/office/powerpoint/2010/main" val="4286344023"/>
      </p:ext>
    </p:extLst>
  </p:cSld>
  <p:clrMapOvr>
    <a:masterClrMapping/>
  </p:clrMapOvr>
  <mc:AlternateContent xmlns:mc="http://schemas.openxmlformats.org/markup-compatibility/2006" xmlns:p14="http://schemas.microsoft.com/office/powerpoint/2010/main">
    <mc:Choice Requires="p14">
      <p:transition spd="med" p14:dur="700" advClick="0" advTm="10958">
        <p:fade/>
      </p:transition>
    </mc:Choice>
    <mc:Fallback xmlns="">
      <p:transition spd="med" advClick="0" advTm="10958">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B9B7E-1D67-4100-A1F3-45CB8D79A778}"/>
              </a:ext>
            </a:extLst>
          </p:cNvPr>
          <p:cNvSpPr>
            <a:spLocks noGrp="1"/>
          </p:cNvSpPr>
          <p:nvPr>
            <p:ph type="title"/>
          </p:nvPr>
        </p:nvSpPr>
        <p:spPr>
          <a:xfrm>
            <a:off x="646111" y="452717"/>
            <a:ext cx="9404723" cy="1798053"/>
          </a:xfrm>
        </p:spPr>
        <p:style>
          <a:lnRef idx="0">
            <a:schemeClr val="accent1"/>
          </a:lnRef>
          <a:fillRef idx="3">
            <a:schemeClr val="accent1"/>
          </a:fillRef>
          <a:effectRef idx="3">
            <a:schemeClr val="accent1"/>
          </a:effectRef>
          <a:fontRef idx="minor">
            <a:schemeClr val="lt1"/>
          </a:fontRef>
        </p:style>
        <p:txBody>
          <a:bodyPr anchor="ctr"/>
          <a:lstStyle/>
          <a:p>
            <a:r>
              <a:rPr lang="en-US" b="1" dirty="0">
                <a:solidFill>
                  <a:schemeClr val="bg1"/>
                </a:solidFill>
              </a:rPr>
              <a:t>  Your Chemicals – </a:t>
            </a:r>
            <a:br>
              <a:rPr lang="en-US" b="1" dirty="0">
                <a:solidFill>
                  <a:schemeClr val="bg1"/>
                </a:solidFill>
              </a:rPr>
            </a:br>
            <a:r>
              <a:rPr lang="en-US" b="1" dirty="0">
                <a:solidFill>
                  <a:schemeClr val="bg1"/>
                </a:solidFill>
              </a:rPr>
              <a:t>  Converting from gallons to pounds   	for liquids</a:t>
            </a:r>
          </a:p>
        </p:txBody>
      </p:sp>
      <p:sp>
        <p:nvSpPr>
          <p:cNvPr id="10" name="Content Placeholder 9">
            <a:extLst>
              <a:ext uri="{FF2B5EF4-FFF2-40B4-BE49-F238E27FC236}">
                <a16:creationId xmlns:a16="http://schemas.microsoft.com/office/drawing/2014/main" id="{653DA029-73E8-4151-A7A2-D6AFA74B5E08}"/>
              </a:ext>
            </a:extLst>
          </p:cNvPr>
          <p:cNvSpPr>
            <a:spLocks noGrp="1"/>
          </p:cNvSpPr>
          <p:nvPr>
            <p:ph idx="1"/>
          </p:nvPr>
        </p:nvSpPr>
        <p:spPr>
          <a:xfrm>
            <a:off x="646110" y="2538663"/>
            <a:ext cx="9404723" cy="4126831"/>
          </a:xfrm>
          <a:solidFill>
            <a:srgbClr val="002060">
              <a:alpha val="52000"/>
            </a:srgbClr>
          </a:solidFill>
          <a:ln>
            <a:solidFill>
              <a:schemeClr val="accent1"/>
            </a:solidFill>
          </a:ln>
        </p:spPr>
        <p:txBody>
          <a:bodyPr anchor="ctr" anchorCtr="0">
            <a:noAutofit/>
          </a:bodyPr>
          <a:lstStyle/>
          <a:p>
            <a:pPr marL="0" indent="0">
              <a:buNone/>
            </a:pPr>
            <a:r>
              <a:rPr lang="en-US" sz="1800" dirty="0">
                <a:latin typeface="Calibri Light" panose="020F0302020204030204" pitchFamily="34" charset="0"/>
                <a:cs typeface="Calibri Light" panose="020F0302020204030204" pitchFamily="34" charset="0"/>
              </a:rPr>
              <a:t>Refer to </a:t>
            </a:r>
            <a:r>
              <a:rPr lang="en-US" sz="1800" dirty="0">
                <a:latin typeface="Calibri Light" panose="020F0302020204030204" pitchFamily="34" charset="0"/>
                <a:cs typeface="Calibri Light" panose="020F0302020204030204" pitchFamily="34" charset="0"/>
                <a:hlinkClick r:id="rId3"/>
              </a:rPr>
              <a:t>40 CFR 370.14</a:t>
            </a:r>
            <a:r>
              <a:rPr lang="en-US" sz="1800" dirty="0">
                <a:latin typeface="Calibri Light" panose="020F0302020204030204" pitchFamily="34" charset="0"/>
                <a:cs typeface="Calibri Light" panose="020F0302020204030204" pitchFamily="34" charset="0"/>
              </a:rPr>
              <a:t> and the </a:t>
            </a:r>
            <a:r>
              <a:rPr lang="en-US" sz="1800" dirty="0">
                <a:latin typeface="Calibri Light" panose="020F0302020204030204" pitchFamily="34" charset="0"/>
                <a:cs typeface="Calibri Light" panose="020F0302020204030204" pitchFamily="34" charset="0"/>
                <a:hlinkClick r:id="rId4"/>
              </a:rPr>
              <a:t>Tier II Inventory Form Instructions</a:t>
            </a:r>
            <a:r>
              <a:rPr lang="en-US" sz="1800" dirty="0">
                <a:latin typeface="Calibri Light" panose="020F0302020204030204" pitchFamily="34" charset="0"/>
                <a:cs typeface="Calibri Light" panose="020F0302020204030204" pitchFamily="34" charset="0"/>
              </a:rPr>
              <a:t> for more detailed instructions.</a:t>
            </a:r>
          </a:p>
          <a:p>
            <a:r>
              <a:rPr lang="en-US" sz="1800" dirty="0">
                <a:latin typeface="Calibri Light" panose="020F0302020204030204" pitchFamily="34" charset="0"/>
                <a:cs typeface="Calibri Light" panose="020F0302020204030204" pitchFamily="34" charset="0"/>
              </a:rPr>
              <a:t>All amounts must be reported as weight in pounds. To convert gas or liquid volume to weight in pounds, multiply by an appropriate density factor.</a:t>
            </a:r>
          </a:p>
          <a:p>
            <a:pPr marL="457200" lvl="1" indent="0">
              <a:buNone/>
            </a:pPr>
            <a:r>
              <a:rPr lang="en-US" dirty="0">
                <a:latin typeface="Calibri Light" panose="020F0302020204030204" pitchFamily="34" charset="0"/>
                <a:cs typeface="Calibri Light" panose="020F0302020204030204" pitchFamily="34" charset="0"/>
              </a:rPr>
              <a:t>	Pounds = density (lbs/gal) x gallons on site</a:t>
            </a:r>
          </a:p>
          <a:p>
            <a:pPr marL="457200" lvl="1" indent="0">
              <a:buNone/>
            </a:pPr>
            <a:r>
              <a:rPr lang="en-US" dirty="0">
                <a:latin typeface="Calibri Light" panose="020F0302020204030204" pitchFamily="34" charset="0"/>
                <a:cs typeface="Calibri Light" panose="020F0302020204030204" pitchFamily="34" charset="0"/>
              </a:rPr>
              <a:t>	Density = specific gravity x 8.34 (lbs/gal)</a:t>
            </a:r>
          </a:p>
          <a:p>
            <a:pPr marL="457200" lvl="1" indent="0">
              <a:buNone/>
            </a:pPr>
            <a:r>
              <a:rPr lang="en-US" b="1" dirty="0">
                <a:latin typeface="Calibri Light" panose="020F0302020204030204" pitchFamily="34" charset="0"/>
                <a:cs typeface="Calibri Light" panose="020F0302020204030204" pitchFamily="34" charset="0"/>
              </a:rPr>
              <a:t>Example</a:t>
            </a:r>
            <a:r>
              <a:rPr lang="en-US" dirty="0">
                <a:latin typeface="Calibri Light" panose="020F0302020204030204" pitchFamily="34" charset="0"/>
                <a:cs typeface="Calibri Light" panose="020F0302020204030204" pitchFamily="34" charset="0"/>
              </a:rPr>
              <a:t>: You received one large shipment of a solvent mixture last year. The shipment filled five 5,000-gallon storage tanks. You know that the solvent contains 10% benzene, which is a hazardous chemical. You figure that 10% of 25,000 gallons is </a:t>
            </a:r>
            <a:r>
              <a:rPr lang="en-US" u="sng" dirty="0">
                <a:latin typeface="Calibri Light" panose="020F0302020204030204" pitchFamily="34" charset="0"/>
                <a:cs typeface="Calibri Light" panose="020F0302020204030204" pitchFamily="34" charset="0"/>
              </a:rPr>
              <a:t>2,500 gallons</a:t>
            </a:r>
            <a:r>
              <a:rPr lang="en-US" dirty="0">
                <a:latin typeface="Calibri Light" panose="020F0302020204030204" pitchFamily="34" charset="0"/>
                <a:cs typeface="Calibri Light" panose="020F0302020204030204" pitchFamily="34" charset="0"/>
              </a:rPr>
              <a:t>. You also know that </a:t>
            </a:r>
            <a:r>
              <a:rPr lang="en-US" u="sng" dirty="0">
                <a:latin typeface="Calibri Light" panose="020F0302020204030204" pitchFamily="34" charset="0"/>
                <a:cs typeface="Calibri Light" panose="020F0302020204030204" pitchFamily="34" charset="0"/>
              </a:rPr>
              <a:t>the density of benzene is 7.29 pounds per gallon</a:t>
            </a:r>
            <a:r>
              <a:rPr lang="en-US" dirty="0">
                <a:latin typeface="Calibri Light" panose="020F0302020204030204" pitchFamily="34" charset="0"/>
                <a:cs typeface="Calibri Light" panose="020F0302020204030204" pitchFamily="34" charset="0"/>
              </a:rPr>
              <a:t>, so you </a:t>
            </a:r>
            <a:r>
              <a:rPr lang="en-US" u="sng" dirty="0">
                <a:latin typeface="Calibri Light" panose="020F0302020204030204" pitchFamily="34" charset="0"/>
                <a:cs typeface="Calibri Light" panose="020F0302020204030204" pitchFamily="34" charset="0"/>
              </a:rPr>
              <a:t>multiply 2,500 gallons by 7.29 pounds per gallon to get a weight of 18,225</a:t>
            </a:r>
            <a:r>
              <a:rPr lang="en-US" dirty="0">
                <a:latin typeface="Calibri Light" panose="020F0302020204030204" pitchFamily="34" charset="0"/>
                <a:cs typeface="Calibri Light" panose="020F0302020204030204" pitchFamily="34" charset="0"/>
              </a:rPr>
              <a:t> </a:t>
            </a:r>
            <a:r>
              <a:rPr lang="en-US" u="sng" dirty="0">
                <a:latin typeface="Calibri Light" panose="020F0302020204030204" pitchFamily="34" charset="0"/>
                <a:cs typeface="Calibri Light" panose="020F0302020204030204" pitchFamily="34" charset="0"/>
              </a:rPr>
              <a:t>pounds</a:t>
            </a:r>
            <a:r>
              <a:rPr lang="en-US" dirty="0">
                <a:latin typeface="Calibri Light" panose="020F0302020204030204" pitchFamily="34" charset="0"/>
                <a:cs typeface="Calibri Light" panose="020F0302020204030204" pitchFamily="34" charset="0"/>
              </a:rPr>
              <a:t>. </a:t>
            </a:r>
          </a:p>
          <a:p>
            <a:r>
              <a:rPr lang="en-US" sz="1800" dirty="0">
                <a:latin typeface="Calibri Light" panose="020F0302020204030204" pitchFamily="34" charset="0"/>
                <a:cs typeface="Calibri Light" panose="020F0302020204030204" pitchFamily="34" charset="0"/>
              </a:rPr>
              <a:t>You may also use the </a:t>
            </a:r>
            <a:r>
              <a:rPr lang="en-US" sz="1800" dirty="0">
                <a:latin typeface="Calibri Light" panose="020F0302020204030204" pitchFamily="34" charset="0"/>
                <a:cs typeface="Calibri Light" panose="020F0302020204030204" pitchFamily="34" charset="0"/>
                <a:hlinkClick r:id="rId5"/>
              </a:rPr>
              <a:t>EPA Gallon to Pound Conversion Tool </a:t>
            </a:r>
            <a:endParaRPr lang="en-US" sz="1800" dirty="0">
              <a:latin typeface="Calibri Light" panose="020F0302020204030204" pitchFamily="34" charset="0"/>
              <a:cs typeface="Calibri Light" panose="020F0302020204030204" pitchFamily="34" charset="0"/>
            </a:endParaRPr>
          </a:p>
        </p:txBody>
      </p:sp>
      <p:sp>
        <p:nvSpPr>
          <p:cNvPr id="7" name="Slide Number Placeholder 6">
            <a:extLst>
              <a:ext uri="{FF2B5EF4-FFF2-40B4-BE49-F238E27FC236}">
                <a16:creationId xmlns:a16="http://schemas.microsoft.com/office/drawing/2014/main" id="{0F4174C5-AB90-4917-B80F-C1B9F01F80C9}"/>
              </a:ext>
            </a:extLst>
          </p:cNvPr>
          <p:cNvSpPr>
            <a:spLocks noGrp="1"/>
          </p:cNvSpPr>
          <p:nvPr>
            <p:ph type="sldNum" sz="quarter" idx="12"/>
          </p:nvPr>
        </p:nvSpPr>
        <p:spPr/>
        <p:txBody>
          <a:bodyPr/>
          <a:lstStyle/>
          <a:p>
            <a:fld id="{D57F1E4F-1CFF-5643-939E-02111984F565}" type="slidenum">
              <a:rPr lang="en-US" smtClean="0"/>
              <a:t>10</a:t>
            </a:fld>
            <a:endParaRPr lang="en-US" dirty="0"/>
          </a:p>
        </p:txBody>
      </p:sp>
      <p:pic>
        <p:nvPicPr>
          <p:cNvPr id="11" name="EPA logo" descr="Logo for the U.S. Environmental Protection Agency (EPA).">
            <a:extLst>
              <a:ext uri="{FF2B5EF4-FFF2-40B4-BE49-F238E27FC236}">
                <a16:creationId xmlns:a16="http://schemas.microsoft.com/office/drawing/2014/main" id="{F6C4D146-3359-4D35-8011-A3743CCB484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9693" y="5647871"/>
            <a:ext cx="914400" cy="914400"/>
          </a:xfrm>
          <a:prstGeom prst="rect">
            <a:avLst/>
          </a:prstGeom>
          <a:effectLst/>
        </p:spPr>
      </p:pic>
    </p:spTree>
    <p:extLst>
      <p:ext uri="{BB962C8B-B14F-4D97-AF65-F5344CB8AC3E}">
        <p14:creationId xmlns:p14="http://schemas.microsoft.com/office/powerpoint/2010/main" val="33737316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a:xfrm>
            <a:off x="646111" y="431451"/>
            <a:ext cx="8275320" cy="822960"/>
          </a:xfrm>
          <a:solidFill>
            <a:srgbClr val="002060">
              <a:alpha val="60000"/>
            </a:srgbClr>
          </a:solidFill>
          <a:ln>
            <a:solidFill>
              <a:schemeClr val="bg1"/>
            </a:solidFill>
          </a:ln>
        </p:spPr>
        <p:txBody>
          <a:bodyPr vert="horz" lIns="91440" tIns="45720" rIns="91440" bIns="45720" rtlCol="0" anchor="t">
            <a:noAutofit/>
          </a:bodyPr>
          <a:lstStyle/>
          <a:p>
            <a:r>
              <a:rPr lang="en-US" dirty="0"/>
              <a:t>Creating a PDF</a:t>
            </a:r>
          </a:p>
        </p:txBody>
      </p:sp>
      <p:sp>
        <p:nvSpPr>
          <p:cNvPr id="3" name="Slide Number"/>
          <p:cNvSpPr>
            <a:spLocks noGrp="1"/>
          </p:cNvSpPr>
          <p:nvPr>
            <p:ph type="sldNum" sz="quarter" idx="12"/>
          </p:nvPr>
        </p:nvSpPr>
        <p:spPr>
          <a:xfrm>
            <a:off x="10319206" y="339251"/>
            <a:ext cx="838199" cy="767687"/>
          </a:xfrm>
        </p:spPr>
        <p:txBody>
          <a:bodyPr/>
          <a:lstStyle/>
          <a:p>
            <a:fld id="{D42BE140-39E5-44FD-A490-72FB43F9736D}" type="slidenum">
              <a:rPr lang="en-US" smtClean="0"/>
              <a:t>100</a:t>
            </a:fld>
            <a:endParaRPr lang="en-US" dirty="0"/>
          </a:p>
        </p:txBody>
      </p:sp>
      <p:sp>
        <p:nvSpPr>
          <p:cNvPr id="8" name="TextBox 1">
            <a:extLst>
              <a:ext uri="{FF2B5EF4-FFF2-40B4-BE49-F238E27FC236}">
                <a16:creationId xmlns:a16="http://schemas.microsoft.com/office/drawing/2014/main" id="{EFE444FB-6318-48DA-BCF2-E5B1137E9F56}"/>
              </a:ext>
            </a:extLst>
          </p:cNvPr>
          <p:cNvSpPr txBox="1"/>
          <p:nvPr/>
        </p:nvSpPr>
        <p:spPr>
          <a:xfrm>
            <a:off x="7461202" y="1999143"/>
            <a:ext cx="4183583" cy="1737360"/>
          </a:xfrm>
          <a:prstGeom prst="rect">
            <a:avLst/>
          </a:prstGeom>
          <a:solidFill>
            <a:srgbClr val="002060"/>
          </a:solidFill>
          <a:ln w="34925">
            <a:solidFill>
              <a:srgbClr val="92D050"/>
            </a:solidFill>
          </a:ln>
        </p:spPr>
        <p:txBody>
          <a:bodyPr wrap="square" rtlCol="0" anchor="ctr" anchorCtr="1">
            <a:spAutoFit/>
          </a:bodyPr>
          <a:lstStyle/>
          <a:p>
            <a:pPr algn="ctr"/>
            <a:r>
              <a:rPr lang="en-US" b="1" u="sng" dirty="0"/>
              <a:t>Export/Submit</a:t>
            </a:r>
            <a:r>
              <a:rPr lang="en-US" b="1" dirty="0"/>
              <a:t>:</a:t>
            </a:r>
          </a:p>
          <a:p>
            <a:pPr marL="285750" indent="-285750">
              <a:buFont typeface="Wingdings" panose="05000000000000000000" pitchFamily="2" charset="2"/>
              <a:buChar char="§"/>
            </a:pPr>
            <a:r>
              <a:rPr lang="en-US" dirty="0"/>
              <a:t>Select “Create another kind of export file”</a:t>
            </a:r>
          </a:p>
          <a:p>
            <a:pPr marL="285750" indent="-285750">
              <a:buFont typeface="Wingdings" panose="05000000000000000000" pitchFamily="2" charset="2"/>
              <a:buChar char="§"/>
            </a:pPr>
            <a:r>
              <a:rPr lang="en-US" dirty="0"/>
              <a:t>Then select “Create a PDF file”</a:t>
            </a:r>
          </a:p>
          <a:p>
            <a:pPr marL="285750" indent="-285750">
              <a:buFont typeface="Wingdings" panose="05000000000000000000" pitchFamily="2" charset="2"/>
              <a:buChar char="§"/>
            </a:pPr>
            <a:r>
              <a:rPr lang="en-US" dirty="0"/>
              <a:t>Then select “Create File”</a:t>
            </a:r>
          </a:p>
        </p:txBody>
      </p:sp>
      <p:grpSp>
        <p:nvGrpSpPr>
          <p:cNvPr id="2" name="Group 1" descr="Screenshot of Export/Submit page, highlighting sections if you want to create another kind of export file">
            <a:extLst>
              <a:ext uri="{FF2B5EF4-FFF2-40B4-BE49-F238E27FC236}">
                <a16:creationId xmlns:a16="http://schemas.microsoft.com/office/drawing/2014/main" id="{32667489-2F57-4FE6-A93A-332330B590B7}"/>
              </a:ext>
            </a:extLst>
          </p:cNvPr>
          <p:cNvGrpSpPr/>
          <p:nvPr/>
        </p:nvGrpSpPr>
        <p:grpSpPr>
          <a:xfrm>
            <a:off x="646111" y="1560191"/>
            <a:ext cx="6557430" cy="4866358"/>
            <a:chOff x="646111" y="1560191"/>
            <a:chExt cx="6557430" cy="4866358"/>
          </a:xfrm>
        </p:grpSpPr>
        <p:grpSp>
          <p:nvGrpSpPr>
            <p:cNvPr id="11" name="Group 10">
              <a:extLst>
                <a:ext uri="{FF2B5EF4-FFF2-40B4-BE49-F238E27FC236}">
                  <a16:creationId xmlns:a16="http://schemas.microsoft.com/office/drawing/2014/main" id="{20FBC04F-A427-488B-8CE7-D359EFEA8204}"/>
                </a:ext>
              </a:extLst>
            </p:cNvPr>
            <p:cNvGrpSpPr/>
            <p:nvPr/>
          </p:nvGrpSpPr>
          <p:grpSpPr>
            <a:xfrm>
              <a:off x="646111" y="1560191"/>
              <a:ext cx="6557430" cy="4866358"/>
              <a:chOff x="4457215" y="1566312"/>
              <a:chExt cx="6557430" cy="4866358"/>
            </a:xfrm>
          </p:grpSpPr>
          <p:pic>
            <p:nvPicPr>
              <p:cNvPr id="12" name="Program Screenshot" descr="The Export/Submit window, where you have the option of what type of file to export and which records to include in that file.">
                <a:extLst>
                  <a:ext uri="{FF2B5EF4-FFF2-40B4-BE49-F238E27FC236}">
                    <a16:creationId xmlns:a16="http://schemas.microsoft.com/office/drawing/2014/main" id="{A07B2EED-720F-4FA5-90CE-1FD7401E32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7215" y="1566312"/>
                <a:ext cx="6557430" cy="4866358"/>
              </a:xfrm>
              <a:prstGeom prst="rect">
                <a:avLst/>
              </a:prstGeom>
              <a:ln w="25400">
                <a:solidFill>
                  <a:schemeClr val="accent1"/>
                </a:solidFill>
              </a:ln>
            </p:spPr>
          </p:pic>
          <p:sp>
            <p:nvSpPr>
              <p:cNvPr id="14" name="Rectangle 1" descr="Red rectangle to highlight the location of the Export/Submit feature.">
                <a:extLst>
                  <a:ext uri="{FF2B5EF4-FFF2-40B4-BE49-F238E27FC236}">
                    <a16:creationId xmlns:a16="http://schemas.microsoft.com/office/drawing/2014/main" id="{D7DC6B0E-3F3D-413C-BF86-ADFA9C76DAC9}"/>
                  </a:ext>
                </a:extLst>
              </p:cNvPr>
              <p:cNvSpPr/>
              <p:nvPr/>
            </p:nvSpPr>
            <p:spPr>
              <a:xfrm>
                <a:off x="4797802" y="2629030"/>
                <a:ext cx="4760868" cy="337812"/>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2" descr="Red rectangle to highlight the location of the Export/Submit feature.">
                <a:extLst>
                  <a:ext uri="{FF2B5EF4-FFF2-40B4-BE49-F238E27FC236}">
                    <a16:creationId xmlns:a16="http://schemas.microsoft.com/office/drawing/2014/main" id="{B06AA3B1-2F3C-44A9-83EA-61B86325FA2A}"/>
                  </a:ext>
                </a:extLst>
              </p:cNvPr>
              <p:cNvSpPr/>
              <p:nvPr/>
            </p:nvSpPr>
            <p:spPr>
              <a:xfrm>
                <a:off x="4996280" y="3436748"/>
                <a:ext cx="1319460" cy="30587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Rectangle 2" descr="Red rectangle to highlight the location of the Export/Submit feature.">
              <a:extLst>
                <a:ext uri="{FF2B5EF4-FFF2-40B4-BE49-F238E27FC236}">
                  <a16:creationId xmlns:a16="http://schemas.microsoft.com/office/drawing/2014/main" id="{720B345F-B887-4079-AD81-6534C99D7A67}"/>
                </a:ext>
              </a:extLst>
            </p:cNvPr>
            <p:cNvSpPr/>
            <p:nvPr/>
          </p:nvSpPr>
          <p:spPr>
            <a:xfrm>
              <a:off x="2902688" y="5816009"/>
              <a:ext cx="1020726" cy="53162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 name="EPA logo" descr="Logo for the U.S. Environmental Protection Agency (EPA).">
            <a:extLst>
              <a:ext uri="{FF2B5EF4-FFF2-40B4-BE49-F238E27FC236}">
                <a16:creationId xmlns:a16="http://schemas.microsoft.com/office/drawing/2014/main" id="{1913649B-A0DE-4D5E-80C5-686BEAA3C8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9693" y="5647871"/>
            <a:ext cx="914400" cy="914400"/>
          </a:xfrm>
          <a:prstGeom prst="rect">
            <a:avLst/>
          </a:prstGeom>
          <a:effectLst/>
        </p:spPr>
      </p:pic>
    </p:spTree>
    <p:extLst>
      <p:ext uri="{BB962C8B-B14F-4D97-AF65-F5344CB8AC3E}">
        <p14:creationId xmlns:p14="http://schemas.microsoft.com/office/powerpoint/2010/main" val="322019407"/>
      </p:ext>
    </p:extLst>
  </p:cSld>
  <p:clrMapOvr>
    <a:masterClrMapping/>
  </p:clrMapOvr>
  <mc:AlternateContent xmlns:mc="http://schemas.openxmlformats.org/markup-compatibility/2006" xmlns:p14="http://schemas.microsoft.com/office/powerpoint/2010/main">
    <mc:Choice Requires="p14">
      <p:transition spd="med" p14:dur="700" advTm="20487">
        <p:fade/>
      </p:transition>
    </mc:Choice>
    <mc:Fallback xmlns="">
      <p:transition spd="med" advTm="2048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103312" y="452718"/>
            <a:ext cx="8947522" cy="1400530"/>
          </a:xfrm>
        </p:spPr>
        <p:txBody>
          <a:bodyPr anchor="ctr">
            <a:normAutofit/>
          </a:bodyPr>
          <a:lstStyle/>
          <a:p>
            <a:r>
              <a:rPr lang="en-US" b="1" dirty="0">
                <a:solidFill>
                  <a:schemeClr val="tx1"/>
                </a:solidFill>
              </a:rPr>
              <a:t>Resources</a:t>
            </a:r>
          </a:p>
        </p:txBody>
      </p:sp>
      <p:sp>
        <p:nvSpPr>
          <p:cNvPr id="5" name="Slide Number"/>
          <p:cNvSpPr>
            <a:spLocks noGrp="1"/>
          </p:cNvSpPr>
          <p:nvPr>
            <p:ph type="sldNum" sz="quarter" idx="12"/>
          </p:nvPr>
        </p:nvSpPr>
        <p:spPr/>
        <p:txBody>
          <a:bodyPr>
            <a:normAutofit/>
          </a:bodyPr>
          <a:lstStyle/>
          <a:p>
            <a:pPr>
              <a:spcAft>
                <a:spcPts val="600"/>
              </a:spcAft>
            </a:pPr>
            <a:fld id="{D42BE140-39E5-44FD-A490-72FB43F9736D}" type="slidenum">
              <a:rPr lang="en-US">
                <a:solidFill>
                  <a:srgbClr val="FFFFFF"/>
                </a:solidFill>
              </a:rPr>
              <a:pPr>
                <a:spcAft>
                  <a:spcPts val="600"/>
                </a:spcAft>
              </a:pPr>
              <a:t>101</a:t>
            </a:fld>
            <a:endParaRPr lang="en-US" dirty="0">
              <a:solidFill>
                <a:srgbClr val="FFFFFF"/>
              </a:solidFill>
            </a:endParaRPr>
          </a:p>
        </p:txBody>
      </p:sp>
      <p:sp>
        <p:nvSpPr>
          <p:cNvPr id="8" name="Content Placeholder 7">
            <a:extLst>
              <a:ext uri="{FF2B5EF4-FFF2-40B4-BE49-F238E27FC236}">
                <a16:creationId xmlns:a16="http://schemas.microsoft.com/office/drawing/2014/main" id="{47A6C917-C199-400C-9DFF-37EB7177720B}"/>
              </a:ext>
            </a:extLst>
          </p:cNvPr>
          <p:cNvSpPr txBox="1">
            <a:spLocks noGrp="1"/>
          </p:cNvSpPr>
          <p:nvPr>
            <p:ph idx="1"/>
          </p:nvPr>
        </p:nvSpPr>
        <p:spPr>
          <a:xfrm>
            <a:off x="1103311" y="1751241"/>
            <a:ext cx="9249227" cy="1451679"/>
          </a:xfrm>
          <a:prstGeom prst="rect">
            <a:avLst/>
          </a:prstGeom>
          <a:solidFill>
            <a:schemeClr val="bg1"/>
          </a:solidFill>
          <a:ln>
            <a:solidFill>
              <a:schemeClr val="tx1">
                <a:lumMod val="95000"/>
                <a:lumOff val="5000"/>
              </a:schemeClr>
            </a:solidFill>
          </a:ln>
        </p:spPr>
        <p:txBody>
          <a:bodyPr wrap="square" rtlCol="0">
            <a:spAutoFit/>
          </a:bodyPr>
          <a:lstStyle/>
          <a:p>
            <a:pPr marL="0" indent="0">
              <a:buNone/>
            </a:pPr>
            <a:r>
              <a:rPr lang="en-US" dirty="0">
                <a:latin typeface="Calibri Light" panose="020F0302020204030204" pitchFamily="34" charset="0"/>
                <a:cs typeface="Calibri Light" panose="020F0302020204030204" pitchFamily="34" charset="0"/>
              </a:rPr>
              <a:t>As you work through entering your Tier II Information, you can use the “Help” in Tier2 Submit to locate guidance and resources. There are also information circles (     ) throughout the program to help you enter the information correctly. </a:t>
            </a:r>
          </a:p>
          <a:p>
            <a:pPr marL="0" indent="0">
              <a:buNone/>
            </a:pPr>
            <a:r>
              <a:rPr lang="en-US" dirty="0">
                <a:latin typeface="Calibri Light" panose="020F0302020204030204" pitchFamily="34" charset="0"/>
                <a:cs typeface="Calibri Light" panose="020F0302020204030204" pitchFamily="34" charset="0"/>
              </a:rPr>
              <a:t>The remaining slides also offer helpful links. </a:t>
            </a:r>
          </a:p>
        </p:txBody>
      </p:sp>
      <p:pic>
        <p:nvPicPr>
          <p:cNvPr id="9" name="Picture 8" descr="Icon of the letter &quot;i&quot; in a circle, indicating information">
            <a:extLst>
              <a:ext uri="{FF2B5EF4-FFF2-40B4-BE49-F238E27FC236}">
                <a16:creationId xmlns:a16="http://schemas.microsoft.com/office/drawing/2014/main" id="{DD77D02B-38A9-4CE1-A90B-FF38B8679BB2}"/>
              </a:ext>
            </a:extLst>
          </p:cNvPr>
          <p:cNvPicPr>
            <a:picLocks noChangeAspect="1"/>
          </p:cNvPicPr>
          <p:nvPr/>
        </p:nvPicPr>
        <p:blipFill>
          <a:blip r:embed="rId3"/>
          <a:stretch>
            <a:fillRect/>
          </a:stretch>
        </p:blipFill>
        <p:spPr>
          <a:xfrm>
            <a:off x="8974594" y="2094296"/>
            <a:ext cx="285750" cy="304800"/>
          </a:xfrm>
          <a:prstGeom prst="rect">
            <a:avLst/>
          </a:prstGeom>
        </p:spPr>
      </p:pic>
      <p:pic>
        <p:nvPicPr>
          <p:cNvPr id="10" name="Program Screenshot" descr="A blank facility list with the Help menu expanded. The Help menu has links to access the Quick Guide, among other features.">
            <a:extLst>
              <a:ext uri="{FF2B5EF4-FFF2-40B4-BE49-F238E27FC236}">
                <a16:creationId xmlns:a16="http://schemas.microsoft.com/office/drawing/2014/main" id="{BCDD859E-8D11-4D75-8FA3-2AFDA204E337}"/>
              </a:ext>
            </a:extLst>
          </p:cNvPr>
          <p:cNvPicPr>
            <a:picLocks noChangeAspect="1"/>
          </p:cNvPicPr>
          <p:nvPr/>
        </p:nvPicPr>
        <p:blipFill rotWithShape="1">
          <a:blip r:embed="rId4">
            <a:extLst>
              <a:ext uri="{28A0092B-C50C-407E-A947-70E740481C1C}">
                <a14:useLocalDpi xmlns:a14="http://schemas.microsoft.com/office/drawing/2010/main" val="0"/>
              </a:ext>
            </a:extLst>
          </a:blip>
          <a:srcRect b="48265"/>
          <a:stretch/>
        </p:blipFill>
        <p:spPr>
          <a:xfrm>
            <a:off x="1103311" y="3748768"/>
            <a:ext cx="9249227" cy="2457342"/>
          </a:xfrm>
          <a:prstGeom prst="rect">
            <a:avLst/>
          </a:prstGeom>
          <a:ln w="25400">
            <a:solidFill>
              <a:srgbClr val="002060"/>
            </a:solidFill>
          </a:ln>
        </p:spPr>
      </p:pic>
      <p:sp>
        <p:nvSpPr>
          <p:cNvPr id="11" name="Rectangle 10" descr="Rectangle highlighting the Help Menu">
            <a:extLst>
              <a:ext uri="{FF2B5EF4-FFF2-40B4-BE49-F238E27FC236}">
                <a16:creationId xmlns:a16="http://schemas.microsoft.com/office/drawing/2014/main" id="{A2695150-2EDC-4365-A80D-1B8EA55D5F89}"/>
              </a:ext>
            </a:extLst>
          </p:cNvPr>
          <p:cNvSpPr/>
          <p:nvPr/>
        </p:nvSpPr>
        <p:spPr>
          <a:xfrm>
            <a:off x="9695308" y="3748768"/>
            <a:ext cx="653872" cy="41919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EPA logo" descr="Logo for the U.S. Environmental Protection Agency (EPA).">
            <a:extLst>
              <a:ext uri="{FF2B5EF4-FFF2-40B4-BE49-F238E27FC236}">
                <a16:creationId xmlns:a16="http://schemas.microsoft.com/office/drawing/2014/main" id="{67BACBB2-D682-4378-A699-E119456D4E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99693" y="5647871"/>
            <a:ext cx="914400" cy="914400"/>
          </a:xfrm>
          <a:prstGeom prst="rect">
            <a:avLst/>
          </a:prstGeom>
          <a:effectLst/>
        </p:spPr>
      </p:pic>
    </p:spTree>
    <p:extLst>
      <p:ext uri="{BB962C8B-B14F-4D97-AF65-F5344CB8AC3E}">
        <p14:creationId xmlns:p14="http://schemas.microsoft.com/office/powerpoint/2010/main" val="26120406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Tm="30972">
        <p:fade/>
      </p:transition>
    </mc:Choice>
    <mc:Fallback xmlns="">
      <p:transition spd="med" advTm="30972">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103312" y="452718"/>
            <a:ext cx="8947522" cy="1400530"/>
          </a:xfrm>
        </p:spPr>
        <p:txBody>
          <a:bodyPr anchor="ctr">
            <a:normAutofit/>
          </a:bodyPr>
          <a:lstStyle/>
          <a:p>
            <a:r>
              <a:rPr lang="en-US" b="1" dirty="0">
                <a:solidFill>
                  <a:schemeClr val="tx1"/>
                </a:solidFill>
              </a:rPr>
              <a:t>Resources: Regulations and Rules</a:t>
            </a:r>
          </a:p>
        </p:txBody>
      </p:sp>
      <p:sp>
        <p:nvSpPr>
          <p:cNvPr id="5" name="Slide Number"/>
          <p:cNvSpPr>
            <a:spLocks noGrp="1"/>
          </p:cNvSpPr>
          <p:nvPr>
            <p:ph type="sldNum" sz="quarter" idx="12"/>
          </p:nvPr>
        </p:nvSpPr>
        <p:spPr/>
        <p:txBody>
          <a:bodyPr>
            <a:normAutofit/>
          </a:bodyPr>
          <a:lstStyle/>
          <a:p>
            <a:pPr>
              <a:spcAft>
                <a:spcPts val="600"/>
              </a:spcAft>
            </a:pPr>
            <a:fld id="{D42BE140-39E5-44FD-A490-72FB43F9736D}" type="slidenum">
              <a:rPr lang="en-US">
                <a:solidFill>
                  <a:srgbClr val="FFFFFF"/>
                </a:solidFill>
              </a:rPr>
              <a:pPr>
                <a:spcAft>
                  <a:spcPts val="600"/>
                </a:spcAft>
              </a:pPr>
              <a:t>102</a:t>
            </a:fld>
            <a:endParaRPr lang="en-US" dirty="0">
              <a:solidFill>
                <a:srgbClr val="FFFFFF"/>
              </a:solidFill>
            </a:endParaRPr>
          </a:p>
        </p:txBody>
      </p:sp>
      <p:sp>
        <p:nvSpPr>
          <p:cNvPr id="3" name="Content"/>
          <p:cNvSpPr>
            <a:spLocks noGrp="1"/>
          </p:cNvSpPr>
          <p:nvPr>
            <p:ph idx="1"/>
          </p:nvPr>
        </p:nvSpPr>
        <p:spPr>
          <a:xfrm>
            <a:off x="1103312" y="1853249"/>
            <a:ext cx="10087427" cy="4313636"/>
          </a:xfrm>
          <a:solidFill>
            <a:schemeClr val="bg1"/>
          </a:solidFill>
          <a:ln>
            <a:solidFill>
              <a:schemeClr val="tx1">
                <a:lumMod val="95000"/>
                <a:lumOff val="5000"/>
              </a:schemeClr>
            </a:solidFill>
          </a:ln>
        </p:spPr>
        <p:txBody>
          <a:bodyPr>
            <a:normAutofit fontScale="92500" lnSpcReduction="20000"/>
          </a:bodyPr>
          <a:lstStyle/>
          <a:p>
            <a:pPr marL="0" marR="0">
              <a:lnSpc>
                <a:spcPct val="90000"/>
              </a:lnSpc>
              <a:spcBef>
                <a:spcPts val="0"/>
              </a:spcBef>
              <a:spcAft>
                <a:spcPts val="800"/>
              </a:spcAft>
            </a:pPr>
            <a:endParaRPr lang="en-US" sz="17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90000"/>
              </a:lnSpc>
              <a:spcBef>
                <a:spcPts val="0"/>
              </a:spcBef>
              <a:spcAft>
                <a:spcPts val="800"/>
              </a:spcAft>
            </a:pPr>
            <a:r>
              <a:rPr lang="en-US" sz="1700" dirty="0">
                <a:effectLst/>
                <a:latin typeface="Calibri" panose="020F0502020204030204" pitchFamily="34" charset="0"/>
                <a:ea typeface="Calibri" panose="020F0502020204030204" pitchFamily="34" charset="0"/>
                <a:cs typeface="Calibri" panose="020F0502020204030204" pitchFamily="34" charset="0"/>
              </a:rPr>
              <a:t>PART 350 – Trade Secret Claims For Emergency Planning And Community Right-To-Know … </a:t>
            </a:r>
          </a:p>
          <a:p>
            <a:pPr marL="0" indent="0">
              <a:lnSpc>
                <a:spcPct val="90000"/>
              </a:lnSpc>
              <a:spcBef>
                <a:spcPts val="0"/>
              </a:spcBef>
              <a:spcAft>
                <a:spcPts val="800"/>
              </a:spcAft>
              <a:buNone/>
            </a:pPr>
            <a:r>
              <a:rPr lang="en-US" sz="1700" dirty="0">
                <a:latin typeface="Calibri" panose="020F0502020204030204" pitchFamily="34" charset="0"/>
                <a:ea typeface="Calibri" panose="020F0502020204030204" pitchFamily="34" charset="0"/>
                <a:cs typeface="Calibri" panose="020F0502020204030204" pitchFamily="34" charset="0"/>
              </a:rPr>
              <a:t>	</a:t>
            </a:r>
            <a:r>
              <a:rPr lang="en-US" sz="1700" u="sng" dirty="0">
                <a:solidFill>
                  <a:srgbClr val="0070C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https://www.ecfr.gov/current/title-40/chapter-I/subchapter-J/part-350</a:t>
            </a:r>
            <a:r>
              <a:rPr lang="en-US" sz="1700" u="sng" dirty="0">
                <a:solidFill>
                  <a:srgbClr val="0070C0"/>
                </a:solidFill>
                <a:latin typeface="Calibri" panose="020F0502020204030204" pitchFamily="34" charset="0"/>
                <a:cs typeface="Calibri" panose="020F0502020204030204" pitchFamily="34" charset="0"/>
              </a:rPr>
              <a:t> </a:t>
            </a:r>
          </a:p>
          <a:p>
            <a:pPr marL="0" marR="0">
              <a:lnSpc>
                <a:spcPct val="90000"/>
              </a:lnSpc>
              <a:spcBef>
                <a:spcPts val="0"/>
              </a:spcBef>
              <a:spcAft>
                <a:spcPts val="800"/>
              </a:spcAft>
            </a:pPr>
            <a:r>
              <a:rPr lang="en-US" sz="1700" dirty="0">
                <a:effectLst/>
                <a:latin typeface="Calibri" panose="020F0502020204030204" pitchFamily="34" charset="0"/>
                <a:ea typeface="Calibri" panose="020F0502020204030204" pitchFamily="34" charset="0"/>
                <a:cs typeface="Calibri" panose="020F0502020204030204" pitchFamily="34" charset="0"/>
              </a:rPr>
              <a:t>PART 355 - Emergency Planning and Notification   </a:t>
            </a:r>
          </a:p>
          <a:p>
            <a:pPr marL="0" marR="0" indent="0">
              <a:lnSpc>
                <a:spcPct val="90000"/>
              </a:lnSpc>
              <a:spcBef>
                <a:spcPts val="0"/>
              </a:spcBef>
              <a:spcAft>
                <a:spcPts val="800"/>
              </a:spcAft>
              <a:buNone/>
            </a:pPr>
            <a:r>
              <a:rPr lang="en-US" sz="1700" dirty="0">
                <a:latin typeface="Calibri" panose="020F0502020204030204" pitchFamily="34" charset="0"/>
                <a:ea typeface="Calibri" panose="020F0502020204030204" pitchFamily="34" charset="0"/>
                <a:cs typeface="Calibri" panose="020F0502020204030204" pitchFamily="34" charset="0"/>
              </a:rPr>
              <a:t>	</a:t>
            </a:r>
            <a:r>
              <a:rPr lang="en-US" sz="1700" u="sng"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https://www.ecfr.gov/current/title-40/chapter-I/subchapter-J/part-355</a:t>
            </a:r>
            <a:r>
              <a:rPr lang="en-US" sz="17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p>
          <a:p>
            <a:pPr marL="0" marR="0">
              <a:lnSpc>
                <a:spcPct val="90000"/>
              </a:lnSpc>
              <a:spcBef>
                <a:spcPts val="0"/>
              </a:spcBef>
              <a:spcAft>
                <a:spcPts val="800"/>
              </a:spcAft>
            </a:pPr>
            <a:r>
              <a:rPr lang="en-US" sz="1700" dirty="0">
                <a:effectLst/>
                <a:latin typeface="Calibri" panose="020F0502020204030204" pitchFamily="34" charset="0"/>
                <a:ea typeface="Calibri" panose="020F0502020204030204" pitchFamily="34" charset="0"/>
                <a:cs typeface="Calibri" panose="020F0502020204030204" pitchFamily="34" charset="0"/>
              </a:rPr>
              <a:t>Appendix A to Part 355 - The List of Extremely Hazardous Substances and Their TPQs (Alphabetical)</a:t>
            </a:r>
          </a:p>
          <a:p>
            <a:pPr marL="0" indent="0">
              <a:lnSpc>
                <a:spcPct val="90000"/>
              </a:lnSpc>
              <a:spcBef>
                <a:spcPts val="0"/>
              </a:spcBef>
              <a:spcAft>
                <a:spcPts val="800"/>
              </a:spcAft>
              <a:buNone/>
            </a:pPr>
            <a:r>
              <a:rPr lang="en-US" sz="1700" dirty="0">
                <a:effectLst/>
                <a:latin typeface="Calibri" panose="020F0502020204030204" pitchFamily="34" charset="0"/>
                <a:ea typeface="Calibri" panose="020F0502020204030204" pitchFamily="34" charset="0"/>
                <a:cs typeface="Calibri" panose="020F0502020204030204" pitchFamily="34" charset="0"/>
              </a:rPr>
              <a:t>	</a:t>
            </a:r>
            <a:r>
              <a:rPr lang="en-US" sz="1700"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https://www.ecfr.gov/current/title-40/chapter-I/subchapter-J/part-355#Appendix-A-to-Part-355</a:t>
            </a:r>
            <a:r>
              <a:rPr lang="en-US" sz="17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p>
          <a:p>
            <a:pPr marL="0">
              <a:lnSpc>
                <a:spcPct val="90000"/>
              </a:lnSpc>
              <a:spcBef>
                <a:spcPts val="0"/>
              </a:spcBef>
              <a:spcAft>
                <a:spcPts val="800"/>
              </a:spcAft>
            </a:pPr>
            <a:r>
              <a:rPr lang="en-US" sz="1700" dirty="0">
                <a:effectLst/>
                <a:latin typeface="Calibri" panose="020F0502020204030204" pitchFamily="34" charset="0"/>
                <a:ea typeface="Calibri" panose="020F0502020204030204" pitchFamily="34" charset="0"/>
                <a:cs typeface="Calibri" panose="020F0502020204030204" pitchFamily="34" charset="0"/>
              </a:rPr>
              <a:t>Appendix A to Part 355 - The List of Extremely Hazardous Substances and Their TPQs (CAS Number Order)</a:t>
            </a:r>
          </a:p>
          <a:p>
            <a:pPr marL="0" marR="0" indent="0">
              <a:lnSpc>
                <a:spcPct val="90000"/>
              </a:lnSpc>
              <a:spcBef>
                <a:spcPts val="0"/>
              </a:spcBef>
              <a:spcAft>
                <a:spcPts val="800"/>
              </a:spcAft>
              <a:buNone/>
            </a:pPr>
            <a:r>
              <a:rPr lang="en-US" sz="1700" dirty="0">
                <a:effectLst/>
                <a:latin typeface="Calibri" panose="020F0502020204030204" pitchFamily="34" charset="0"/>
                <a:ea typeface="Calibri" panose="020F0502020204030204" pitchFamily="34" charset="0"/>
                <a:cs typeface="Calibri" panose="020F0502020204030204" pitchFamily="34" charset="0"/>
              </a:rPr>
              <a:t>	</a:t>
            </a:r>
            <a:r>
              <a:rPr lang="en-US" sz="1700"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https://www.ecfr.gov/current/title-40/chapter-I/subchapter-J/part-355#Appendix-B-to-Part-355</a:t>
            </a:r>
            <a:r>
              <a:rPr lang="en-US" sz="17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p>
          <a:p>
            <a:pPr marL="0" marR="0">
              <a:lnSpc>
                <a:spcPct val="90000"/>
              </a:lnSpc>
              <a:spcBef>
                <a:spcPts val="0"/>
              </a:spcBef>
              <a:spcAft>
                <a:spcPts val="800"/>
              </a:spcAft>
            </a:pPr>
            <a:r>
              <a:rPr lang="en-US" sz="1700" dirty="0">
                <a:effectLst/>
                <a:latin typeface="Calibri" panose="020F0502020204030204" pitchFamily="34" charset="0"/>
                <a:ea typeface="Calibri" panose="020F0502020204030204" pitchFamily="34" charset="0"/>
                <a:cs typeface="Calibri" panose="020F0502020204030204" pitchFamily="34" charset="0"/>
              </a:rPr>
              <a:t>PART 370 - Hazardous Chemical Reporting: Community Right-To-Know  </a:t>
            </a:r>
          </a:p>
          <a:p>
            <a:pPr marL="0" marR="0" indent="0">
              <a:lnSpc>
                <a:spcPct val="90000"/>
              </a:lnSpc>
              <a:spcBef>
                <a:spcPts val="0"/>
              </a:spcBef>
              <a:spcAft>
                <a:spcPts val="800"/>
              </a:spcAft>
              <a:buNone/>
            </a:pPr>
            <a:r>
              <a:rPr lang="en-US" sz="1700" dirty="0">
                <a:latin typeface="Calibri" panose="020F0502020204030204" pitchFamily="34" charset="0"/>
                <a:ea typeface="Calibri" panose="020F0502020204030204" pitchFamily="34" charset="0"/>
                <a:cs typeface="Calibri" panose="020F0502020204030204" pitchFamily="34" charset="0"/>
              </a:rPr>
              <a:t>	</a:t>
            </a:r>
            <a:r>
              <a:rPr lang="en-US" sz="1700" u="sng"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https://www.ecfr.gov/current/title-40/chapter-I/subchapter-J/part-370</a:t>
            </a:r>
            <a:r>
              <a:rPr lang="en-US" sz="17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p>
          <a:p>
            <a:pPr marL="0" marR="0">
              <a:lnSpc>
                <a:spcPct val="90000"/>
              </a:lnSpc>
              <a:spcBef>
                <a:spcPts val="0"/>
              </a:spcBef>
              <a:spcAft>
                <a:spcPts val="800"/>
              </a:spcAft>
            </a:pPr>
            <a:r>
              <a:rPr lang="en-US" sz="1700" dirty="0">
                <a:effectLst/>
                <a:latin typeface="Calibri" panose="020F0502020204030204" pitchFamily="34" charset="0"/>
                <a:ea typeface="Calibri" panose="020F0502020204030204" pitchFamily="34" charset="0"/>
                <a:cs typeface="Calibri" panose="020F0502020204030204" pitchFamily="34" charset="0"/>
              </a:rPr>
              <a:t>42 U.S. Code § 11022  </a:t>
            </a:r>
          </a:p>
          <a:p>
            <a:pPr marL="0" marR="0" indent="0">
              <a:lnSpc>
                <a:spcPct val="90000"/>
              </a:lnSpc>
              <a:spcBef>
                <a:spcPts val="0"/>
              </a:spcBef>
              <a:spcAft>
                <a:spcPts val="800"/>
              </a:spcAft>
              <a:buNone/>
            </a:pPr>
            <a:r>
              <a:rPr lang="en-US" sz="1700" dirty="0">
                <a:latin typeface="Calibri" panose="020F0502020204030204" pitchFamily="34" charset="0"/>
                <a:ea typeface="Calibri" panose="020F0502020204030204" pitchFamily="34" charset="0"/>
                <a:cs typeface="Calibri" panose="020F0502020204030204" pitchFamily="34" charset="0"/>
              </a:rPr>
              <a:t>	</a:t>
            </a:r>
            <a:r>
              <a:rPr lang="en-US" sz="1600" u="sng"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https://www.govinfo.gov/content/pkg/USCODE-2019-title42/pdf/USCODE-2019-title42-chap116.pdf</a:t>
            </a:r>
            <a:r>
              <a:rPr lang="en-US" sz="16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p>
          <a:p>
            <a:pPr marL="0" marR="0">
              <a:lnSpc>
                <a:spcPct val="90000"/>
              </a:lnSpc>
              <a:spcBef>
                <a:spcPts val="0"/>
              </a:spcBef>
              <a:spcAft>
                <a:spcPts val="800"/>
              </a:spcAft>
            </a:pPr>
            <a:r>
              <a:rPr lang="en-US" sz="1700" dirty="0">
                <a:effectLst/>
                <a:latin typeface="Calibri" panose="020F0502020204030204" pitchFamily="34" charset="0"/>
                <a:ea typeface="Calibri" panose="020F0502020204030204" pitchFamily="34" charset="0"/>
                <a:cs typeface="Calibri" panose="020F0502020204030204" pitchFamily="34" charset="0"/>
              </a:rPr>
              <a:t>Occupational Safety and Health Administration (OSHA) Hazard Communication Standard (HCS)</a:t>
            </a:r>
          </a:p>
          <a:p>
            <a:pPr marL="0" marR="0" indent="0">
              <a:lnSpc>
                <a:spcPct val="90000"/>
              </a:lnSpc>
              <a:spcBef>
                <a:spcPts val="0"/>
              </a:spcBef>
              <a:spcAft>
                <a:spcPts val="800"/>
              </a:spcAft>
              <a:buNone/>
            </a:pPr>
            <a:r>
              <a:rPr lang="en-US" sz="1700" dirty="0">
                <a:latin typeface="Calibri" panose="020F0502020204030204" pitchFamily="34" charset="0"/>
                <a:ea typeface="Calibri" panose="020F0502020204030204" pitchFamily="34" charset="0"/>
                <a:cs typeface="Calibri" panose="020F0502020204030204" pitchFamily="34" charset="0"/>
              </a:rPr>
              <a:t>	</a:t>
            </a:r>
            <a:r>
              <a:rPr lang="en-US" sz="1700" u="sng"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https://www.osha.gov/laws-regs/regulations/standardnumber/1910/1910.1200</a:t>
            </a:r>
            <a:endParaRPr lang="en-US" sz="1700" u="sng"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0" marR="0">
              <a:lnSpc>
                <a:spcPct val="90000"/>
              </a:lnSpc>
              <a:spcBef>
                <a:spcPts val="0"/>
              </a:spcBef>
              <a:spcAft>
                <a:spcPts val="800"/>
              </a:spcAft>
            </a:pPr>
            <a:endParaRPr lang="en-US" sz="1700" dirty="0">
              <a:effectLst/>
              <a:latin typeface="Calibri Light" panose="020F0302020204030204" pitchFamily="34" charset="0"/>
              <a:ea typeface="Calibri" panose="020F0502020204030204" pitchFamily="34" charset="0"/>
              <a:cs typeface="Calibri Light" panose="020F0302020204030204" pitchFamily="34" charset="0"/>
            </a:endParaRPr>
          </a:p>
        </p:txBody>
      </p:sp>
      <p:pic>
        <p:nvPicPr>
          <p:cNvPr id="6" name="EPA logo" descr="Logo for the U.S. Environmental Protection Agency (EPA).">
            <a:extLst>
              <a:ext uri="{FF2B5EF4-FFF2-40B4-BE49-F238E27FC236}">
                <a16:creationId xmlns:a16="http://schemas.microsoft.com/office/drawing/2014/main" id="{67BACBB2-D682-4378-A699-E119456D4E7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999693" y="5647871"/>
            <a:ext cx="914400" cy="914400"/>
          </a:xfrm>
          <a:prstGeom prst="rect">
            <a:avLst/>
          </a:prstGeom>
          <a:effectLst/>
        </p:spPr>
      </p:pic>
    </p:spTree>
    <p:extLst>
      <p:ext uri="{BB962C8B-B14F-4D97-AF65-F5344CB8AC3E}">
        <p14:creationId xmlns:p14="http://schemas.microsoft.com/office/powerpoint/2010/main" val="11253332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Tm="30972">
        <p:fade/>
      </p:transition>
    </mc:Choice>
    <mc:Fallback xmlns="">
      <p:transition spd="med" advTm="30972">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103312" y="452718"/>
            <a:ext cx="8947522" cy="1400530"/>
          </a:xfrm>
        </p:spPr>
        <p:txBody>
          <a:bodyPr anchor="ctr">
            <a:normAutofit/>
          </a:bodyPr>
          <a:lstStyle/>
          <a:p>
            <a:r>
              <a:rPr lang="en-US" b="1" dirty="0">
                <a:solidFill>
                  <a:schemeClr val="tx1"/>
                </a:solidFill>
              </a:rPr>
              <a:t>Resources: EPA Guidance</a:t>
            </a:r>
          </a:p>
        </p:txBody>
      </p:sp>
      <p:sp>
        <p:nvSpPr>
          <p:cNvPr id="5" name="Slide Number"/>
          <p:cNvSpPr>
            <a:spLocks noGrp="1"/>
          </p:cNvSpPr>
          <p:nvPr>
            <p:ph type="sldNum" sz="quarter" idx="12"/>
          </p:nvPr>
        </p:nvSpPr>
        <p:spPr/>
        <p:txBody>
          <a:bodyPr>
            <a:normAutofit/>
          </a:bodyPr>
          <a:lstStyle/>
          <a:p>
            <a:pPr>
              <a:spcAft>
                <a:spcPts val="600"/>
              </a:spcAft>
            </a:pPr>
            <a:fld id="{D42BE140-39E5-44FD-A490-72FB43F9736D}" type="slidenum">
              <a:rPr lang="en-US">
                <a:solidFill>
                  <a:srgbClr val="FFFFFF"/>
                </a:solidFill>
              </a:rPr>
              <a:pPr>
                <a:spcAft>
                  <a:spcPts val="600"/>
                </a:spcAft>
              </a:pPr>
              <a:t>103</a:t>
            </a:fld>
            <a:endParaRPr lang="en-US" dirty="0">
              <a:solidFill>
                <a:srgbClr val="FFFFFF"/>
              </a:solidFill>
            </a:endParaRPr>
          </a:p>
        </p:txBody>
      </p:sp>
      <p:sp>
        <p:nvSpPr>
          <p:cNvPr id="3" name="Content"/>
          <p:cNvSpPr>
            <a:spLocks noGrp="1"/>
          </p:cNvSpPr>
          <p:nvPr>
            <p:ph idx="1"/>
          </p:nvPr>
        </p:nvSpPr>
        <p:spPr>
          <a:xfrm>
            <a:off x="701750" y="1853248"/>
            <a:ext cx="10488990" cy="4552033"/>
          </a:xfrm>
          <a:solidFill>
            <a:schemeClr val="bg1"/>
          </a:solidFill>
          <a:ln>
            <a:solidFill>
              <a:schemeClr val="tx1">
                <a:lumMod val="95000"/>
                <a:lumOff val="5000"/>
              </a:schemeClr>
            </a:solidFill>
          </a:ln>
        </p:spPr>
        <p:txBody>
          <a:bodyPr>
            <a:normAutofit fontScale="92500" lnSpcReduction="20000"/>
          </a:bodyPr>
          <a:lstStyle/>
          <a:p>
            <a:pPr marL="0" marR="0">
              <a:lnSpc>
                <a:spcPct val="90000"/>
              </a:lnSpc>
              <a:spcBef>
                <a:spcPts val="0"/>
              </a:spcBef>
              <a:spcAft>
                <a:spcPts val="80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90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Emergency Planning and Community Right-to-Know Act (EPCRA)</a:t>
            </a:r>
          </a:p>
          <a:p>
            <a:pPr marL="0" marR="0" indent="0">
              <a:lnSpc>
                <a:spcPct val="90000"/>
              </a:lnSpc>
              <a:spcBef>
                <a:spcPts val="0"/>
              </a:spcBef>
              <a:spcAft>
                <a:spcPts val="800"/>
              </a:spcAft>
              <a:buNone/>
            </a:pPr>
            <a:r>
              <a:rPr lang="en-US" sz="1800" dirty="0">
                <a:latin typeface="Calibri" panose="020F0502020204030204" pitchFamily="34" charset="0"/>
                <a:ea typeface="Calibri" panose="020F0502020204030204" pitchFamily="34" charset="0"/>
                <a:cs typeface="Calibri" panose="020F0502020204030204" pitchFamily="34" charset="0"/>
              </a:rPr>
              <a:t>	</a:t>
            </a:r>
            <a:r>
              <a:rPr lang="en-US" sz="1800"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https://www.epa.gov/epcra</a:t>
            </a:r>
            <a:r>
              <a:rPr lang="en-US" sz="18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p>
          <a:p>
            <a:pPr marL="0" marR="0">
              <a:lnSpc>
                <a:spcPct val="90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EPCRA Tier II Confidential Location Information Form</a:t>
            </a:r>
          </a:p>
          <a:p>
            <a:pPr marL="0" indent="0">
              <a:lnSpc>
                <a:spcPct val="90000"/>
              </a:lnSpc>
              <a:spcBef>
                <a:spcPts val="0"/>
              </a:spcBef>
              <a:spcAft>
                <a:spcPts val="800"/>
              </a:spcAft>
              <a:buNone/>
            </a:pPr>
            <a:r>
              <a:rPr lang="en-US" sz="1800" dirty="0">
                <a:latin typeface="Calibri" panose="020F0502020204030204" pitchFamily="34" charset="0"/>
                <a:ea typeface="Calibri" panose="020F0502020204030204" pitchFamily="34" charset="0"/>
                <a:cs typeface="Calibri" panose="020F0502020204030204" pitchFamily="34" charset="0"/>
              </a:rPr>
              <a:t>	</a:t>
            </a:r>
            <a:r>
              <a:rPr lang="en-US" sz="1800" dirty="0">
                <a:solidFill>
                  <a:srgbClr val="0070C0"/>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https://www.epa.gov/epcra/tier-ii-forms-and-instructions</a:t>
            </a:r>
            <a:r>
              <a:rPr lang="en-US" sz="1800" dirty="0">
                <a:solidFill>
                  <a:srgbClr val="0070C0"/>
                </a:solidFill>
                <a:latin typeface="Calibri" panose="020F0502020204030204" pitchFamily="34" charset="0"/>
                <a:cs typeface="Calibri" panose="020F0502020204030204" pitchFamily="34" charset="0"/>
              </a:rPr>
              <a:t> </a:t>
            </a:r>
          </a:p>
          <a:p>
            <a:pPr marL="0" marR="0">
              <a:lnSpc>
                <a:spcPct val="90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EPCRA Facts Sheets</a:t>
            </a:r>
          </a:p>
          <a:p>
            <a:pPr marL="0" marR="0" indent="0">
              <a:lnSpc>
                <a:spcPct val="90000"/>
              </a:lnSpc>
              <a:spcBef>
                <a:spcPts val="0"/>
              </a:spcBef>
              <a:spcAft>
                <a:spcPts val="800"/>
              </a:spcAft>
              <a:buNone/>
            </a:pPr>
            <a:r>
              <a:rPr lang="en-US" sz="1800" dirty="0">
                <a:latin typeface="Calibri" panose="020F0502020204030204" pitchFamily="34" charset="0"/>
                <a:ea typeface="Calibri" panose="020F0502020204030204" pitchFamily="34" charset="0"/>
                <a:cs typeface="Calibri" panose="020F0502020204030204" pitchFamily="34" charset="0"/>
              </a:rPr>
              <a:t>	</a:t>
            </a:r>
            <a:r>
              <a:rPr lang="en-US" sz="1800"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https://www.epa.gov/epcra/epcra-fact-sheets</a:t>
            </a:r>
            <a:r>
              <a:rPr lang="en-US" sz="18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p>
          <a:p>
            <a:pPr marL="0" marR="0">
              <a:lnSpc>
                <a:spcPct val="90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Guide to the Emergency Planning and Community Right-to-Know Act  </a:t>
            </a:r>
          </a:p>
          <a:p>
            <a:pPr marL="0" marR="0" indent="0">
              <a:lnSpc>
                <a:spcPct val="90000"/>
              </a:lnSpc>
              <a:spcBef>
                <a:spcPts val="0"/>
              </a:spcBef>
              <a:spcAft>
                <a:spcPts val="800"/>
              </a:spcAft>
              <a:buNone/>
            </a:pPr>
            <a:r>
              <a:rPr lang="en-US" sz="1800" dirty="0">
                <a:latin typeface="Calibri" panose="020F0502020204030204" pitchFamily="34" charset="0"/>
                <a:ea typeface="Calibri" panose="020F0502020204030204" pitchFamily="34" charset="0"/>
                <a:cs typeface="Calibri" panose="020F0502020204030204" pitchFamily="34" charset="0"/>
              </a:rPr>
              <a:t>	</a:t>
            </a:r>
            <a:r>
              <a:rPr lang="en-US" sz="1800" u="sng"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https://www.epa.gov/sites/default/files/2020-10/documents/guide_to_epcra.pdf</a:t>
            </a:r>
            <a:r>
              <a:rPr lang="en-US" sz="18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p>
          <a:p>
            <a:pPr marL="0" marR="0">
              <a:lnSpc>
                <a:spcPct val="90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State Tier II Reporting Requirements and Procedures</a:t>
            </a:r>
          </a:p>
          <a:p>
            <a:pPr marL="0" marR="0" indent="0">
              <a:lnSpc>
                <a:spcPct val="90000"/>
              </a:lnSpc>
              <a:spcBef>
                <a:spcPts val="0"/>
              </a:spcBef>
              <a:spcAft>
                <a:spcPts val="800"/>
              </a:spcAft>
              <a:buNone/>
            </a:pPr>
            <a:r>
              <a:rPr lang="en-US" sz="1800" dirty="0">
                <a:latin typeface="Calibri" panose="020F0502020204030204" pitchFamily="34" charset="0"/>
                <a:ea typeface="Calibri" panose="020F0502020204030204" pitchFamily="34" charset="0"/>
                <a:cs typeface="Calibri" panose="020F0502020204030204" pitchFamily="34" charset="0"/>
              </a:rPr>
              <a:t>	</a:t>
            </a:r>
            <a:r>
              <a:rPr lang="en-US" sz="1800" u="sng"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https://www.epa.gov/epcra/state-tier-ii-reporting-requirements-and-procedures</a:t>
            </a:r>
            <a:r>
              <a:rPr lang="en-US" sz="18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p>
          <a:p>
            <a:pPr marL="0" marR="0">
              <a:lnSpc>
                <a:spcPct val="90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Tier II Chemical Inventory Form Instructions</a:t>
            </a:r>
          </a:p>
          <a:p>
            <a:pPr marL="0" marR="0" indent="0">
              <a:lnSpc>
                <a:spcPct val="90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u="sng"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https://www.epa.gov/sites/default/files/2017-06/documents/tier_ii_inventory_form_instructions_2017.pdf</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90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Trade Secrets</a:t>
            </a:r>
          </a:p>
          <a:p>
            <a:pPr marL="0" marR="0" indent="0">
              <a:lnSpc>
                <a:spcPct val="90000"/>
              </a:lnSpc>
              <a:spcBef>
                <a:spcPts val="0"/>
              </a:spcBef>
              <a:spcAft>
                <a:spcPts val="800"/>
              </a:spcAft>
              <a:buNone/>
            </a:pP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800" u="sng" dirty="0">
                <a:solidFill>
                  <a:srgbClr val="0070C0"/>
                </a:solidFill>
                <a:latin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https://www.epa.gov/epcra/epcra-trade-secret-forms-and-instructions</a:t>
            </a:r>
            <a:endParaRPr lang="en-US" sz="1800" u="sng" dirty="0">
              <a:solidFill>
                <a:srgbClr val="0070C0"/>
              </a:solidFill>
              <a:latin typeface="Calibri" panose="020F0502020204030204" pitchFamily="34" charset="0"/>
              <a:cs typeface="Calibri" panose="020F0502020204030204" pitchFamily="34" charset="0"/>
            </a:endParaRPr>
          </a:p>
        </p:txBody>
      </p:sp>
      <p:pic>
        <p:nvPicPr>
          <p:cNvPr id="6" name="EPA logo" descr="Logo for the U.S. Environmental Protection Agency (EPA).">
            <a:extLst>
              <a:ext uri="{FF2B5EF4-FFF2-40B4-BE49-F238E27FC236}">
                <a16:creationId xmlns:a16="http://schemas.microsoft.com/office/drawing/2014/main" id="{B10B6E40-335E-4104-A7A9-222A40BE58B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999693" y="5647871"/>
            <a:ext cx="914400" cy="914400"/>
          </a:xfrm>
          <a:prstGeom prst="rect">
            <a:avLst/>
          </a:prstGeom>
          <a:effectLst/>
        </p:spPr>
      </p:pic>
    </p:spTree>
    <p:extLst>
      <p:ext uri="{BB962C8B-B14F-4D97-AF65-F5344CB8AC3E}">
        <p14:creationId xmlns:p14="http://schemas.microsoft.com/office/powerpoint/2010/main" val="31363623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Tm="30972">
        <p:fade/>
      </p:transition>
    </mc:Choice>
    <mc:Fallback xmlns="">
      <p:transition spd="med" advTm="30972">
        <p:fade/>
      </p:transition>
    </mc:Fallback>
  </mc:AlternateContent>
  <p:extLst>
    <p:ext uri="{6950BFC3-D8DA-4A85-94F7-54DA5524770B}">
      <p188:commentRel xmlns:p188="http://schemas.microsoft.com/office/powerpoint/2018/8/main" r:id="rId3"/>
    </p:ext>
  </p:extLs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103312" y="452718"/>
            <a:ext cx="8947522" cy="1400530"/>
          </a:xfrm>
        </p:spPr>
        <p:txBody>
          <a:bodyPr anchor="ctr">
            <a:normAutofit/>
          </a:bodyPr>
          <a:lstStyle/>
          <a:p>
            <a:r>
              <a:rPr lang="en-US" b="1" dirty="0">
                <a:solidFill>
                  <a:schemeClr val="tx1"/>
                </a:solidFill>
              </a:rPr>
              <a:t>Resources: Other Resources</a:t>
            </a:r>
          </a:p>
        </p:txBody>
      </p:sp>
      <p:sp>
        <p:nvSpPr>
          <p:cNvPr id="3" name="Content"/>
          <p:cNvSpPr>
            <a:spLocks noGrp="1"/>
          </p:cNvSpPr>
          <p:nvPr>
            <p:ph idx="1"/>
          </p:nvPr>
        </p:nvSpPr>
        <p:spPr>
          <a:xfrm>
            <a:off x="1103312" y="1853248"/>
            <a:ext cx="9249228" cy="4391141"/>
          </a:xfrm>
          <a:solidFill>
            <a:schemeClr val="bg1"/>
          </a:solidFill>
          <a:ln>
            <a:solidFill>
              <a:schemeClr val="tx1">
                <a:lumMod val="95000"/>
                <a:lumOff val="5000"/>
              </a:schemeClr>
            </a:solidFill>
          </a:ln>
        </p:spPr>
        <p:txBody>
          <a:bodyPr>
            <a:normAutofit/>
          </a:bodyPr>
          <a:lstStyle/>
          <a:p>
            <a:pPr marL="0" marR="0">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CAS Numbers</a:t>
            </a:r>
          </a:p>
          <a:p>
            <a:pPr marL="0" marR="0" indent="0">
              <a:spcBef>
                <a:spcPts val="0"/>
              </a:spcBef>
              <a:spcAft>
                <a:spcPts val="800"/>
              </a:spcAft>
              <a:buNone/>
            </a:pP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https://commonchemistry.cas.org/</a:t>
            </a: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Dun &amp; Bradstreet numbers</a:t>
            </a:r>
          </a:p>
          <a:p>
            <a:pPr marL="0" marR="0" indent="0">
              <a:spcBef>
                <a:spcPts val="0"/>
              </a:spcBef>
              <a:spcAft>
                <a:spcPts val="800"/>
              </a:spcAft>
              <a:buNone/>
            </a:pP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https://www.dnb.com/duns-number.html</a:t>
            </a: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NAICS Codes</a:t>
            </a:r>
          </a:p>
          <a:p>
            <a:pPr marL="0" marR="0" indent="0">
              <a:spcBef>
                <a:spcPts val="0"/>
              </a:spcBef>
              <a:spcAft>
                <a:spcPts val="800"/>
              </a:spcAft>
              <a:buNone/>
            </a:pP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https://www.naics.com/search/</a:t>
            </a: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or </a:t>
            </a:r>
            <a:r>
              <a:rPr lang="en-US" sz="1800"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https://www.census.gov/naics/</a:t>
            </a: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p>
          <a:p>
            <a:pPr marL="365760" marR="0">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RMP Reporting Center: For questions about using Tier2 Submit, contact the RMP Reporting Center via email (</a:t>
            </a:r>
            <a:r>
              <a:rPr lang="en-US" sz="1800"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RMPRC@epacdx.net</a:t>
            </a:r>
            <a:r>
              <a:rPr lang="en-US" sz="1800" dirty="0">
                <a:effectLst/>
                <a:latin typeface="Calibri" panose="020F0502020204030204" pitchFamily="34" charset="0"/>
                <a:ea typeface="Calibri" panose="020F0502020204030204" pitchFamily="34" charset="0"/>
                <a:cs typeface="Calibri" panose="020F0502020204030204" pitchFamily="34" charset="0"/>
              </a:rPr>
              <a:t>) or phone (703-227-7650) on weekdays 8:00am to 4:30pm Eastern Time. </a:t>
            </a:r>
          </a:p>
          <a:p>
            <a:pPr marL="365760" marR="0">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EPA Gallons to Pounds conversion Tool</a:t>
            </a:r>
            <a:endParaRPr lang="en-US" sz="1600" dirty="0">
              <a:latin typeface="Calibri" panose="020F0502020204030204" pitchFamily="34" charset="0"/>
              <a:ea typeface="Calibri" panose="020F0502020204030204" pitchFamily="34" charset="0"/>
              <a:cs typeface="Calibri" panose="020F0502020204030204" pitchFamily="34" charset="0"/>
            </a:endParaRPr>
          </a:p>
          <a:p>
            <a:pPr marL="457200" marR="0" indent="0">
              <a:spcBef>
                <a:spcPts val="0"/>
              </a:spcBef>
              <a:spcAft>
                <a:spcPts val="800"/>
              </a:spcAft>
              <a:buNone/>
            </a:pPr>
            <a:r>
              <a:rPr lang="en-US" sz="1800" u="sng" dirty="0">
                <a:solidFill>
                  <a:srgbClr val="0070C0"/>
                </a:solidFill>
                <a:latin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https://www.epa.gov/sites/default/files/2014-01/gallonspoundsconversion.xls</a:t>
            </a:r>
            <a:r>
              <a:rPr lang="en-US" sz="1800" u="sng" dirty="0">
                <a:solidFill>
                  <a:srgbClr val="0070C0"/>
                </a:solidFill>
                <a:latin typeface="Calibri" panose="020F0502020204030204" pitchFamily="34" charset="0"/>
                <a:cs typeface="Times New Roman" panose="02020603050405020304" pitchFamily="18" charset="0"/>
              </a:rPr>
              <a:t> </a:t>
            </a:r>
          </a:p>
        </p:txBody>
      </p:sp>
      <p:sp>
        <p:nvSpPr>
          <p:cNvPr id="5" name="Slide Number"/>
          <p:cNvSpPr>
            <a:spLocks noGrp="1"/>
          </p:cNvSpPr>
          <p:nvPr>
            <p:ph type="sldNum" sz="quarter" idx="12"/>
          </p:nvPr>
        </p:nvSpPr>
        <p:spPr/>
        <p:txBody>
          <a:bodyPr>
            <a:normAutofit/>
          </a:bodyPr>
          <a:lstStyle/>
          <a:p>
            <a:pPr>
              <a:spcAft>
                <a:spcPts val="600"/>
              </a:spcAft>
            </a:pPr>
            <a:fld id="{D42BE140-39E5-44FD-A490-72FB43F9736D}" type="slidenum">
              <a:rPr lang="en-US">
                <a:solidFill>
                  <a:srgbClr val="FFFFFF"/>
                </a:solidFill>
              </a:rPr>
              <a:pPr>
                <a:spcAft>
                  <a:spcPts val="600"/>
                </a:spcAft>
              </a:pPr>
              <a:t>104</a:t>
            </a:fld>
            <a:endParaRPr lang="en-US" dirty="0">
              <a:solidFill>
                <a:srgbClr val="FFFFFF"/>
              </a:solidFill>
            </a:endParaRPr>
          </a:p>
        </p:txBody>
      </p:sp>
      <p:pic>
        <p:nvPicPr>
          <p:cNvPr id="6" name="EPA logo" descr="Logo for the U.S. Environmental Protection Agency (EPA).">
            <a:extLst>
              <a:ext uri="{FF2B5EF4-FFF2-40B4-BE49-F238E27FC236}">
                <a16:creationId xmlns:a16="http://schemas.microsoft.com/office/drawing/2014/main" id="{B10B6E40-335E-4104-A7A9-222A40BE58B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99693" y="5647871"/>
            <a:ext cx="914400" cy="914400"/>
          </a:xfrm>
          <a:prstGeom prst="rect">
            <a:avLst/>
          </a:prstGeom>
          <a:effectLst/>
        </p:spPr>
      </p:pic>
    </p:spTree>
    <p:extLst>
      <p:ext uri="{BB962C8B-B14F-4D97-AF65-F5344CB8AC3E}">
        <p14:creationId xmlns:p14="http://schemas.microsoft.com/office/powerpoint/2010/main" val="38963568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Tm="30972">
        <p:fade/>
      </p:transition>
    </mc:Choice>
    <mc:Fallback xmlns="">
      <p:transition spd="med" advTm="30972">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B9B7E-1D67-4100-A1F3-45CB8D79A778}"/>
              </a:ext>
            </a:extLst>
          </p:cNvPr>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chor="ctr"/>
          <a:lstStyle/>
          <a:p>
            <a:r>
              <a:rPr lang="en-US" b="1" dirty="0">
                <a:solidFill>
                  <a:schemeClr val="bg1"/>
                </a:solidFill>
              </a:rPr>
              <a:t>  Your Chemicals – </a:t>
            </a:r>
            <a:br>
              <a:rPr lang="en-US" b="1" dirty="0">
                <a:solidFill>
                  <a:schemeClr val="bg1"/>
                </a:solidFill>
              </a:rPr>
            </a:br>
            <a:r>
              <a:rPr lang="en-US" b="1" dirty="0">
                <a:solidFill>
                  <a:schemeClr val="bg1"/>
                </a:solidFill>
              </a:rPr>
              <a:t>  Mixture Calculations</a:t>
            </a:r>
          </a:p>
        </p:txBody>
      </p:sp>
      <p:sp>
        <p:nvSpPr>
          <p:cNvPr id="7" name="Slide Number Placeholder 6">
            <a:extLst>
              <a:ext uri="{FF2B5EF4-FFF2-40B4-BE49-F238E27FC236}">
                <a16:creationId xmlns:a16="http://schemas.microsoft.com/office/drawing/2014/main" id="{0F4174C5-AB90-4917-B80F-C1B9F01F80C9}"/>
              </a:ext>
            </a:extLst>
          </p:cNvPr>
          <p:cNvSpPr>
            <a:spLocks noGrp="1"/>
          </p:cNvSpPr>
          <p:nvPr>
            <p:ph type="sldNum" sz="quarter" idx="12"/>
          </p:nvPr>
        </p:nvSpPr>
        <p:spPr/>
        <p:txBody>
          <a:bodyPr/>
          <a:lstStyle/>
          <a:p>
            <a:fld id="{D57F1E4F-1CFF-5643-939E-02111984F565}" type="slidenum">
              <a:rPr lang="en-US" smtClean="0"/>
              <a:t>11</a:t>
            </a:fld>
            <a:endParaRPr lang="en-US" dirty="0"/>
          </a:p>
        </p:txBody>
      </p:sp>
      <p:sp>
        <p:nvSpPr>
          <p:cNvPr id="10" name="Content Placeholder 9">
            <a:extLst>
              <a:ext uri="{FF2B5EF4-FFF2-40B4-BE49-F238E27FC236}">
                <a16:creationId xmlns:a16="http://schemas.microsoft.com/office/drawing/2014/main" id="{653DA029-73E8-4151-A7A2-D6AFA74B5E08}"/>
              </a:ext>
            </a:extLst>
          </p:cNvPr>
          <p:cNvSpPr>
            <a:spLocks noGrp="1"/>
          </p:cNvSpPr>
          <p:nvPr>
            <p:ph idx="1"/>
          </p:nvPr>
        </p:nvSpPr>
        <p:spPr>
          <a:xfrm>
            <a:off x="646111" y="2087592"/>
            <a:ext cx="10122952" cy="4317690"/>
          </a:xfrm>
          <a:solidFill>
            <a:srgbClr val="002060">
              <a:alpha val="52000"/>
            </a:srgbClr>
          </a:solidFill>
          <a:ln>
            <a:solidFill>
              <a:schemeClr val="accent1"/>
            </a:solidFill>
          </a:ln>
        </p:spPr>
        <p:txBody>
          <a:bodyPr anchor="ctr" anchorCtr="0">
            <a:noAutofit/>
          </a:bodyPr>
          <a:lstStyle/>
          <a:p>
            <a:pPr marL="0" indent="0">
              <a:buNone/>
            </a:pPr>
            <a:r>
              <a:rPr lang="en-US" dirty="0">
                <a:latin typeface="Calibri Light" panose="020F0302020204030204" pitchFamily="34" charset="0"/>
                <a:cs typeface="Calibri Light" panose="020F0302020204030204" pitchFamily="34" charset="0"/>
              </a:rPr>
              <a:t>Refer to the Help, Slide 69 of this presentation, </a:t>
            </a:r>
            <a:r>
              <a:rPr lang="en-US" dirty="0">
                <a:latin typeface="Calibri Light" panose="020F0302020204030204" pitchFamily="34" charset="0"/>
                <a:cs typeface="Calibri Light" panose="020F0302020204030204" pitchFamily="34" charset="0"/>
                <a:hlinkClick r:id="rId2"/>
              </a:rPr>
              <a:t>40 CFR 370.14</a:t>
            </a:r>
            <a:r>
              <a:rPr lang="en-US" dirty="0">
                <a:latin typeface="Calibri Light" panose="020F0302020204030204" pitchFamily="34" charset="0"/>
                <a:cs typeface="Calibri Light" panose="020F0302020204030204" pitchFamily="34" charset="0"/>
              </a:rPr>
              <a:t>, and the </a:t>
            </a:r>
            <a:r>
              <a:rPr lang="en-US" dirty="0">
                <a:latin typeface="Calibri Light" panose="020F0302020204030204" pitchFamily="34" charset="0"/>
                <a:cs typeface="Calibri Light" panose="020F0302020204030204" pitchFamily="34" charset="0"/>
                <a:hlinkClick r:id="rId3"/>
              </a:rPr>
              <a:t>Tier II Inventory Form Instructions</a:t>
            </a:r>
            <a:r>
              <a:rPr lang="en-US" dirty="0">
                <a:latin typeface="Calibri Light" panose="020F0302020204030204" pitchFamily="34" charset="0"/>
                <a:cs typeface="Calibri Light" panose="020F0302020204030204" pitchFamily="34" charset="0"/>
              </a:rPr>
              <a:t> for more detailed instructions.</a:t>
            </a:r>
          </a:p>
          <a:p>
            <a:r>
              <a:rPr lang="en-US" u="sng" dirty="0">
                <a:latin typeface="Calibri Light" panose="020F0302020204030204" pitchFamily="34" charset="0"/>
                <a:cs typeface="Calibri Light" panose="020F0302020204030204" pitchFamily="34" charset="0"/>
              </a:rPr>
              <a:t>EHS Mixture Threshold Determination</a:t>
            </a:r>
            <a:r>
              <a:rPr lang="en-US" dirty="0">
                <a:latin typeface="Calibri Light" panose="020F0302020204030204" pitchFamily="34" charset="0"/>
                <a:cs typeface="Calibri Light" panose="020F0302020204030204" pitchFamily="34" charset="0"/>
              </a:rPr>
              <a:t>: For determining if your facility met or exceeded the threshold levels for EHSs, you must use the aggregated value of the total quantity of each EHS present throughout your facility at any one time in the previous calendar year. For each EHS, add together the quantity of that EHS present as a component in all mixtures and all other quantities of the EHS. Reporting of EHS mixtures is the same as for non-EHS mixtures, as described in the first bullet on this page.</a:t>
            </a:r>
          </a:p>
          <a:p>
            <a:r>
              <a:rPr lang="en-US" u="sng" dirty="0">
                <a:latin typeface="Calibri Light" panose="020F0302020204030204" pitchFamily="34" charset="0"/>
                <a:cs typeface="Calibri Light" panose="020F0302020204030204" pitchFamily="34" charset="0"/>
              </a:rPr>
              <a:t>Options for Mixture reporting</a:t>
            </a:r>
            <a:r>
              <a:rPr lang="en-US" dirty="0">
                <a:latin typeface="Calibri Light" panose="020F0302020204030204" pitchFamily="34" charset="0"/>
                <a:cs typeface="Calibri Light" panose="020F0302020204030204" pitchFamily="34" charset="0"/>
              </a:rPr>
              <a:t>: If a hazardous chemical is part of a mixture, you have the option of reporting the entire mixture or only the portion of the mixture that is a particular hazardous chemical [e.g., If a hazardous solution weighs 100-pounds but is composed of only 5% of a particular hazardous chemical (remainder of the solution is water), you can indicate either 100-pounds of the mixture or 5-pounds of the hazardous chemical].</a:t>
            </a:r>
          </a:p>
        </p:txBody>
      </p:sp>
      <p:pic>
        <p:nvPicPr>
          <p:cNvPr id="11" name="EPA logo" descr="Logo for the U.S. Environmental Protection Agency (EPA).">
            <a:extLst>
              <a:ext uri="{FF2B5EF4-FFF2-40B4-BE49-F238E27FC236}">
                <a16:creationId xmlns:a16="http://schemas.microsoft.com/office/drawing/2014/main" id="{F6C4D146-3359-4D35-8011-A3743CCB48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99693" y="5647871"/>
            <a:ext cx="914400" cy="914400"/>
          </a:xfrm>
          <a:prstGeom prst="rect">
            <a:avLst/>
          </a:prstGeom>
          <a:effectLst/>
        </p:spPr>
      </p:pic>
    </p:spTree>
    <p:extLst>
      <p:ext uri="{BB962C8B-B14F-4D97-AF65-F5344CB8AC3E}">
        <p14:creationId xmlns:p14="http://schemas.microsoft.com/office/powerpoint/2010/main" val="179787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B9B7E-1D67-4100-A1F3-45CB8D79A778}"/>
              </a:ext>
            </a:extLst>
          </p:cNvPr>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chor="ctr"/>
          <a:lstStyle/>
          <a:p>
            <a:r>
              <a:rPr lang="en-US" b="1" dirty="0">
                <a:solidFill>
                  <a:schemeClr val="bg1"/>
                </a:solidFill>
              </a:rPr>
              <a:t>  Your Facility Information</a:t>
            </a:r>
          </a:p>
        </p:txBody>
      </p:sp>
      <p:sp>
        <p:nvSpPr>
          <p:cNvPr id="10" name="Content Placeholder 9">
            <a:extLst>
              <a:ext uri="{FF2B5EF4-FFF2-40B4-BE49-F238E27FC236}">
                <a16:creationId xmlns:a16="http://schemas.microsoft.com/office/drawing/2014/main" id="{653DA029-73E8-4151-A7A2-D6AFA74B5E08}"/>
              </a:ext>
            </a:extLst>
          </p:cNvPr>
          <p:cNvSpPr>
            <a:spLocks noGrp="1"/>
          </p:cNvSpPr>
          <p:nvPr>
            <p:ph idx="1"/>
          </p:nvPr>
        </p:nvSpPr>
        <p:spPr>
          <a:xfrm>
            <a:off x="645132" y="1949116"/>
            <a:ext cx="9404722" cy="4704347"/>
          </a:xfrm>
          <a:solidFill>
            <a:srgbClr val="002060">
              <a:alpha val="52000"/>
            </a:srgbClr>
          </a:solidFill>
          <a:ln>
            <a:solidFill>
              <a:schemeClr val="accent1"/>
            </a:solidFill>
          </a:ln>
        </p:spPr>
        <p:txBody>
          <a:bodyPr>
            <a:noAutofit/>
          </a:bodyPr>
          <a:lstStyle/>
          <a:p>
            <a:r>
              <a:rPr lang="en-US" b="1" dirty="0">
                <a:latin typeface="Calibri Light" panose="020F0302020204030204" pitchFamily="34" charset="0"/>
                <a:cs typeface="Calibri Light" panose="020F0302020204030204" pitchFamily="34" charset="0"/>
              </a:rPr>
              <a:t>Facility Name</a:t>
            </a:r>
          </a:p>
          <a:p>
            <a:r>
              <a:rPr lang="en-US" b="1" dirty="0">
                <a:latin typeface="Calibri Light" panose="020F0302020204030204" pitchFamily="34" charset="0"/>
                <a:cs typeface="Calibri Light" panose="020F0302020204030204" pitchFamily="34" charset="0"/>
              </a:rPr>
              <a:t>Facility Location &amp; Mailing Address</a:t>
            </a:r>
          </a:p>
          <a:p>
            <a:pPr lvl="1">
              <a:spcBef>
                <a:spcPts val="0"/>
              </a:spcBef>
            </a:pPr>
            <a:r>
              <a:rPr lang="en-US" sz="2000" dirty="0">
                <a:latin typeface="Calibri Light" panose="020F0302020204030204" pitchFamily="34" charset="0"/>
                <a:cs typeface="Calibri Light" panose="020F0302020204030204" pitchFamily="34" charset="0"/>
              </a:rPr>
              <a:t>Location of chemicals: official 911 address or legal description of location.</a:t>
            </a:r>
          </a:p>
          <a:p>
            <a:pPr lvl="1">
              <a:spcBef>
                <a:spcPts val="0"/>
              </a:spcBef>
            </a:pPr>
            <a:r>
              <a:rPr lang="en-US" sz="2000" dirty="0">
                <a:latin typeface="Calibri Light" panose="020F0302020204030204" pitchFamily="34" charset="0"/>
                <a:cs typeface="Calibri Light" panose="020F0302020204030204" pitchFamily="34" charset="0"/>
              </a:rPr>
              <a:t>Location of chemicals: Latitude and Longitude (Tier2 Submit can help provide this)</a:t>
            </a:r>
          </a:p>
          <a:p>
            <a:pPr lvl="1">
              <a:spcBef>
                <a:spcPts val="0"/>
              </a:spcBef>
            </a:pPr>
            <a:r>
              <a:rPr lang="en-US" sz="2000" dirty="0">
                <a:latin typeface="Calibri Light" panose="020F0302020204030204" pitchFamily="34" charset="0"/>
                <a:cs typeface="Calibri Light" panose="020F0302020204030204" pitchFamily="34" charset="0"/>
              </a:rPr>
              <a:t>Mailing Address for the facility</a:t>
            </a:r>
          </a:p>
          <a:p>
            <a:r>
              <a:rPr lang="en-US" b="1" dirty="0">
                <a:latin typeface="Calibri Light" panose="020F0302020204030204" pitchFamily="34" charset="0"/>
                <a:cs typeface="Calibri Light" panose="020F0302020204030204" pitchFamily="34" charset="0"/>
              </a:rPr>
              <a:t>The Dun &amp; Bradstreet number for your company</a:t>
            </a:r>
          </a:p>
          <a:p>
            <a:pPr lvl="1">
              <a:spcBef>
                <a:spcPts val="0"/>
              </a:spcBef>
            </a:pPr>
            <a:r>
              <a:rPr lang="en-US" sz="2000" dirty="0">
                <a:latin typeface="Calibri Light" panose="020F0302020204030204" pitchFamily="34" charset="0"/>
                <a:cs typeface="Calibri Light" panose="020F0302020204030204" pitchFamily="34" charset="0"/>
                <a:hlinkClick r:id="rId3"/>
              </a:rPr>
              <a:t>https://www.dnb.com/duns-number.html</a:t>
            </a:r>
            <a:r>
              <a:rPr lang="en-US" sz="2000" dirty="0">
                <a:latin typeface="Calibri Light" panose="020F0302020204030204" pitchFamily="34" charset="0"/>
                <a:cs typeface="Calibri Light" panose="020F0302020204030204" pitchFamily="34" charset="0"/>
              </a:rPr>
              <a:t> </a:t>
            </a:r>
          </a:p>
          <a:p>
            <a:r>
              <a:rPr lang="en-US" b="1" dirty="0">
                <a:latin typeface="Calibri Light" panose="020F0302020204030204" pitchFamily="34" charset="0"/>
                <a:cs typeface="Calibri Light" panose="020F0302020204030204" pitchFamily="34" charset="0"/>
              </a:rPr>
              <a:t>The NAICS Code for your industry</a:t>
            </a:r>
          </a:p>
          <a:p>
            <a:pPr lvl="1">
              <a:spcBef>
                <a:spcPts val="0"/>
              </a:spcBef>
            </a:pPr>
            <a:r>
              <a:rPr lang="en-US" sz="2000" dirty="0">
                <a:latin typeface="Calibri Light" panose="020F0302020204030204" pitchFamily="34" charset="0"/>
                <a:cs typeface="Calibri Light" panose="020F0302020204030204" pitchFamily="34" charset="0"/>
                <a:hlinkClick r:id="rId4"/>
              </a:rPr>
              <a:t>https://www.naics.com/search/</a:t>
            </a:r>
            <a:r>
              <a:rPr lang="en-US" sz="2000" dirty="0">
                <a:latin typeface="Calibri Light" panose="020F0302020204030204" pitchFamily="34" charset="0"/>
                <a:cs typeface="Calibri Light" panose="020F0302020204030204" pitchFamily="34" charset="0"/>
              </a:rPr>
              <a:t> or </a:t>
            </a:r>
            <a:r>
              <a:rPr lang="en-US" sz="2000" dirty="0">
                <a:latin typeface="Calibri Light" panose="020F0302020204030204" pitchFamily="34" charset="0"/>
                <a:cs typeface="Calibri Light" panose="020F0302020204030204" pitchFamily="34" charset="0"/>
                <a:hlinkClick r:id="rId5"/>
              </a:rPr>
              <a:t>https://www.census.gov/naics/</a:t>
            </a:r>
            <a:r>
              <a:rPr lang="en-US" sz="2000" dirty="0">
                <a:latin typeface="Calibri Light" panose="020F0302020204030204" pitchFamily="34" charset="0"/>
                <a:cs typeface="Calibri Light" panose="020F0302020204030204" pitchFamily="34" charset="0"/>
              </a:rPr>
              <a:t> </a:t>
            </a:r>
          </a:p>
          <a:p>
            <a:r>
              <a:rPr lang="en-US" b="1" dirty="0">
                <a:latin typeface="Calibri Light" panose="020F0302020204030204" pitchFamily="34" charset="0"/>
                <a:cs typeface="Calibri Light" panose="020F0302020204030204" pitchFamily="34" charset="0"/>
              </a:rPr>
              <a:t>Contact Information for: </a:t>
            </a:r>
          </a:p>
          <a:p>
            <a:pPr lvl="1">
              <a:spcBef>
                <a:spcPts val="0"/>
              </a:spcBef>
            </a:pPr>
            <a:r>
              <a:rPr lang="en-US" sz="2000" dirty="0">
                <a:latin typeface="Calibri Light" panose="020F0302020204030204" pitchFamily="34" charset="0"/>
                <a:cs typeface="Calibri Light" panose="020F0302020204030204" pitchFamily="34" charset="0"/>
              </a:rPr>
              <a:t>Two Emergency Phone Numbers.</a:t>
            </a:r>
            <a:r>
              <a:rPr lang="en-US" sz="2000" b="1" dirty="0">
                <a:latin typeface="Calibri Light" panose="020F0302020204030204" pitchFamily="34" charset="0"/>
                <a:cs typeface="Calibri Light" panose="020F0302020204030204" pitchFamily="34" charset="0"/>
              </a:rPr>
              <a:t> One must be a 24-hr/day 7-day/week number</a:t>
            </a:r>
            <a:endParaRPr lang="en-US" sz="2000" dirty="0">
              <a:latin typeface="Calibri Light" panose="020F0302020204030204" pitchFamily="34" charset="0"/>
              <a:cs typeface="Calibri Light" panose="020F0302020204030204" pitchFamily="34" charset="0"/>
            </a:endParaRPr>
          </a:p>
          <a:p>
            <a:pPr lvl="1">
              <a:spcBef>
                <a:spcPts val="0"/>
              </a:spcBef>
            </a:pPr>
            <a:r>
              <a:rPr lang="en-US" sz="2000" dirty="0">
                <a:latin typeface="Calibri Light" panose="020F0302020204030204" pitchFamily="34" charset="0"/>
                <a:cs typeface="Calibri Light" panose="020F0302020204030204" pitchFamily="34" charset="0"/>
              </a:rPr>
              <a:t>Owner or Operators</a:t>
            </a:r>
          </a:p>
          <a:p>
            <a:pPr lvl="1">
              <a:spcBef>
                <a:spcPts val="0"/>
              </a:spcBef>
            </a:pPr>
            <a:r>
              <a:rPr lang="en-US" sz="2000" dirty="0">
                <a:latin typeface="Calibri Light" panose="020F0302020204030204" pitchFamily="34" charset="0"/>
                <a:cs typeface="Calibri Light" panose="020F0302020204030204" pitchFamily="34" charset="0"/>
              </a:rPr>
              <a:t>Tier II Information Contact</a:t>
            </a:r>
          </a:p>
        </p:txBody>
      </p:sp>
      <p:sp>
        <p:nvSpPr>
          <p:cNvPr id="7" name="Slide Number Placeholder 6">
            <a:extLst>
              <a:ext uri="{FF2B5EF4-FFF2-40B4-BE49-F238E27FC236}">
                <a16:creationId xmlns:a16="http://schemas.microsoft.com/office/drawing/2014/main" id="{0F4174C5-AB90-4917-B80F-C1B9F01F80C9}"/>
              </a:ext>
            </a:extLst>
          </p:cNvPr>
          <p:cNvSpPr>
            <a:spLocks noGrp="1"/>
          </p:cNvSpPr>
          <p:nvPr>
            <p:ph type="sldNum" sz="quarter" idx="12"/>
          </p:nvPr>
        </p:nvSpPr>
        <p:spPr/>
        <p:txBody>
          <a:bodyPr/>
          <a:lstStyle/>
          <a:p>
            <a:fld id="{D57F1E4F-1CFF-5643-939E-02111984F565}" type="slidenum">
              <a:rPr lang="en-US" smtClean="0"/>
              <a:t>12</a:t>
            </a:fld>
            <a:endParaRPr lang="en-US" dirty="0"/>
          </a:p>
        </p:txBody>
      </p:sp>
      <p:pic>
        <p:nvPicPr>
          <p:cNvPr id="11" name="EPA logo" descr="Logo for the U.S. Environmental Protection Agency (EPA).">
            <a:extLst>
              <a:ext uri="{FF2B5EF4-FFF2-40B4-BE49-F238E27FC236}">
                <a16:creationId xmlns:a16="http://schemas.microsoft.com/office/drawing/2014/main" id="{F6C4D146-3359-4D35-8011-A3743CCB484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9693" y="5647871"/>
            <a:ext cx="914400" cy="914400"/>
          </a:xfrm>
          <a:prstGeom prst="rect">
            <a:avLst/>
          </a:prstGeom>
          <a:effectLst/>
        </p:spPr>
      </p:pic>
    </p:spTree>
    <p:extLst>
      <p:ext uri="{BB962C8B-B14F-4D97-AF65-F5344CB8AC3E}">
        <p14:creationId xmlns:p14="http://schemas.microsoft.com/office/powerpoint/2010/main" val="3712830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B9B7E-1D67-4100-A1F3-45CB8D79A778}"/>
              </a:ext>
            </a:extLst>
          </p:cNvPr>
          <p:cNvSpPr>
            <a:spLocks noGrp="1"/>
          </p:cNvSpPr>
          <p:nvPr>
            <p:ph type="title"/>
          </p:nvPr>
        </p:nvSpPr>
        <p:spPr>
          <a:xfrm>
            <a:off x="645132" y="586251"/>
            <a:ext cx="9404723" cy="1400530"/>
          </a:xfrm>
        </p:spPr>
        <p:style>
          <a:lnRef idx="0">
            <a:schemeClr val="accent1"/>
          </a:lnRef>
          <a:fillRef idx="3">
            <a:schemeClr val="accent1"/>
          </a:fillRef>
          <a:effectRef idx="3">
            <a:schemeClr val="accent1"/>
          </a:effectRef>
          <a:fontRef idx="minor">
            <a:schemeClr val="lt1"/>
          </a:fontRef>
        </p:style>
        <p:txBody>
          <a:bodyPr anchor="ctr"/>
          <a:lstStyle/>
          <a:p>
            <a:r>
              <a:rPr lang="en-US" b="1" dirty="0">
                <a:solidFill>
                  <a:schemeClr val="bg1"/>
                </a:solidFill>
              </a:rPr>
              <a:t>  Your state, tribe, or territory</a:t>
            </a:r>
            <a:br>
              <a:rPr lang="en-US" b="1" dirty="0">
                <a:solidFill>
                  <a:schemeClr val="bg1"/>
                </a:solidFill>
              </a:rPr>
            </a:br>
            <a:r>
              <a:rPr lang="en-US" b="1" dirty="0">
                <a:solidFill>
                  <a:schemeClr val="bg1"/>
                </a:solidFill>
              </a:rPr>
              <a:t>  Specific Requirements </a:t>
            </a:r>
          </a:p>
        </p:txBody>
      </p:sp>
      <p:sp>
        <p:nvSpPr>
          <p:cNvPr id="10" name="Content Placeholder 9">
            <a:extLst>
              <a:ext uri="{FF2B5EF4-FFF2-40B4-BE49-F238E27FC236}">
                <a16:creationId xmlns:a16="http://schemas.microsoft.com/office/drawing/2014/main" id="{653DA029-73E8-4151-A7A2-D6AFA74B5E08}"/>
              </a:ext>
            </a:extLst>
          </p:cNvPr>
          <p:cNvSpPr>
            <a:spLocks noGrp="1"/>
          </p:cNvSpPr>
          <p:nvPr>
            <p:ph idx="1"/>
          </p:nvPr>
        </p:nvSpPr>
        <p:spPr>
          <a:xfrm>
            <a:off x="645132" y="2052918"/>
            <a:ext cx="9404722" cy="4218831"/>
          </a:xfrm>
          <a:solidFill>
            <a:srgbClr val="002060">
              <a:alpha val="52000"/>
            </a:srgbClr>
          </a:solidFill>
          <a:ln>
            <a:solidFill>
              <a:schemeClr val="accent1"/>
            </a:solidFill>
          </a:ln>
        </p:spPr>
        <p:txBody>
          <a:bodyPr>
            <a:noAutofit/>
          </a:bodyPr>
          <a:lstStyle/>
          <a:p>
            <a:pPr marL="0" indent="0">
              <a:buNone/>
            </a:pPr>
            <a:r>
              <a:rPr lang="en-US" sz="2000" dirty="0">
                <a:latin typeface="Calibri Light" panose="020F0302020204030204" pitchFamily="34" charset="0"/>
                <a:cs typeface="Calibri Light" panose="020F0302020204030204" pitchFamily="34" charset="0"/>
              </a:rPr>
              <a:t>EPCRA </a:t>
            </a:r>
            <a:r>
              <a:rPr lang="en-US" dirty="0">
                <a:latin typeface="Calibri Light" panose="020F0302020204030204" pitchFamily="34" charset="0"/>
                <a:cs typeface="Calibri Light" panose="020F0302020204030204" pitchFamily="34" charset="0"/>
              </a:rPr>
              <a:t>(</a:t>
            </a:r>
            <a:r>
              <a:rPr lang="en-US" dirty="0">
                <a:latin typeface="Calibri Light" panose="020F0302020204030204" pitchFamily="34" charset="0"/>
                <a:cs typeface="Calibri Light" panose="020F0302020204030204" pitchFamily="34" charset="0"/>
                <a:hlinkClick r:id="rId2"/>
              </a:rPr>
              <a:t>40 CFR Part 370</a:t>
            </a:r>
            <a:r>
              <a:rPr lang="en-US" dirty="0">
                <a:latin typeface="Calibri Light" panose="020F0302020204030204" pitchFamily="34" charset="0"/>
                <a:cs typeface="Calibri Light" panose="020F0302020204030204" pitchFamily="34" charset="0"/>
              </a:rPr>
              <a:t>) provides flexibility to the states, tribes, and territories to enact more stringent requirements on facilities, within their jurisdictions, and to determine the method of submitting the information. </a:t>
            </a:r>
          </a:p>
          <a:p>
            <a:r>
              <a:rPr lang="en-US" dirty="0">
                <a:latin typeface="Calibri Light" panose="020F0302020204030204" pitchFamily="34" charset="0"/>
                <a:cs typeface="Calibri Light" panose="020F0302020204030204" pitchFamily="34" charset="0"/>
              </a:rPr>
              <a:t>Determine if your state, territory, or tribe allows submission of Tier2 Submit Submission Files. If your jurisdiction requires submission via a different software, you may not want to proceed with using Tier2 Submit. </a:t>
            </a:r>
          </a:p>
          <a:p>
            <a:r>
              <a:rPr lang="en-US" dirty="0">
                <a:latin typeface="Calibri Light" panose="020F0302020204030204" pitchFamily="34" charset="0"/>
                <a:cs typeface="Calibri Light" panose="020F0302020204030204" pitchFamily="34" charset="0"/>
              </a:rPr>
              <a:t>Determine if your state, territory, or tribe has reporting requirements in addition to the Federal mandates. Note that jurisdictions that use Tier2 Submit may request for additional data field be added to Tier2 Submit.</a:t>
            </a:r>
          </a:p>
          <a:p>
            <a:r>
              <a:rPr lang="en-US" dirty="0">
                <a:latin typeface="Calibri Light" panose="020F0302020204030204" pitchFamily="34" charset="0"/>
                <a:cs typeface="Calibri Light" panose="020F0302020204030204" pitchFamily="34" charset="0"/>
              </a:rPr>
              <a:t>The EPA website has a list of </a:t>
            </a:r>
            <a:r>
              <a:rPr lang="en-US" dirty="0">
                <a:latin typeface="Calibri Light" panose="020F0302020204030204" pitchFamily="34" charset="0"/>
                <a:cs typeface="Calibri Light" panose="020F0302020204030204" pitchFamily="34" charset="0"/>
                <a:hlinkClick r:id="rId3"/>
              </a:rPr>
              <a:t>state and territory Tier II reporting requirements and procedures, and contacts</a:t>
            </a:r>
            <a:r>
              <a:rPr lang="en-US" dirty="0">
                <a:latin typeface="Calibri Light" panose="020F0302020204030204" pitchFamily="34" charset="0"/>
                <a:cs typeface="Calibri Light" panose="020F0302020204030204" pitchFamily="34" charset="0"/>
              </a:rPr>
              <a:t>. You should verify with your jurisdiction that the information provided by the EPA is accurate prior to proceeding.    </a:t>
            </a:r>
            <a:endParaRPr lang="en-US" sz="2000" dirty="0">
              <a:latin typeface="Calibri Light" panose="020F0302020204030204" pitchFamily="34" charset="0"/>
              <a:cs typeface="Calibri Light" panose="020F0302020204030204" pitchFamily="34" charset="0"/>
            </a:endParaRPr>
          </a:p>
        </p:txBody>
      </p:sp>
      <p:sp>
        <p:nvSpPr>
          <p:cNvPr id="7" name="Slide Number Placeholder 6">
            <a:extLst>
              <a:ext uri="{FF2B5EF4-FFF2-40B4-BE49-F238E27FC236}">
                <a16:creationId xmlns:a16="http://schemas.microsoft.com/office/drawing/2014/main" id="{0F4174C5-AB90-4917-B80F-C1B9F01F80C9}"/>
              </a:ext>
            </a:extLst>
          </p:cNvPr>
          <p:cNvSpPr>
            <a:spLocks noGrp="1"/>
          </p:cNvSpPr>
          <p:nvPr>
            <p:ph type="sldNum" sz="quarter" idx="12"/>
          </p:nvPr>
        </p:nvSpPr>
        <p:spPr/>
        <p:txBody>
          <a:bodyPr/>
          <a:lstStyle/>
          <a:p>
            <a:fld id="{D57F1E4F-1CFF-5643-939E-02111984F565}" type="slidenum">
              <a:rPr lang="en-US" smtClean="0"/>
              <a:t>13</a:t>
            </a:fld>
            <a:endParaRPr lang="en-US" dirty="0"/>
          </a:p>
        </p:txBody>
      </p:sp>
      <p:pic>
        <p:nvPicPr>
          <p:cNvPr id="11" name="EPA logo" descr="Logo for the U.S. Environmental Protection Agency (EPA).">
            <a:extLst>
              <a:ext uri="{FF2B5EF4-FFF2-40B4-BE49-F238E27FC236}">
                <a16:creationId xmlns:a16="http://schemas.microsoft.com/office/drawing/2014/main" id="{F6C4D146-3359-4D35-8011-A3743CCB48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99693" y="5647871"/>
            <a:ext cx="914400" cy="914400"/>
          </a:xfrm>
          <a:prstGeom prst="rect">
            <a:avLst/>
          </a:prstGeom>
          <a:effectLst/>
        </p:spPr>
      </p:pic>
    </p:spTree>
    <p:extLst>
      <p:ext uri="{BB962C8B-B14F-4D97-AF65-F5344CB8AC3E}">
        <p14:creationId xmlns:p14="http://schemas.microsoft.com/office/powerpoint/2010/main" val="2234628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70E34-46DB-4D89-81C2-67E768D3BE65}"/>
              </a:ext>
            </a:extLst>
          </p:cNvPr>
          <p:cNvSpPr>
            <a:spLocks noGrp="1"/>
          </p:cNvSpPr>
          <p:nvPr>
            <p:ph type="title"/>
          </p:nvPr>
        </p:nvSpPr>
        <p:spPr>
          <a:xfrm>
            <a:off x="646111" y="452718"/>
            <a:ext cx="9404723" cy="1234192"/>
          </a:xfrm>
          <a:solidFill>
            <a:srgbClr val="002060">
              <a:alpha val="60000"/>
            </a:srgbClr>
          </a:solidFill>
          <a:ln>
            <a:solidFill>
              <a:schemeClr val="bg1"/>
            </a:solidFill>
          </a:ln>
        </p:spPr>
        <p:txBody>
          <a:bodyPr/>
          <a:lstStyle/>
          <a:p>
            <a:r>
              <a:rPr lang="en-US" sz="3600" b="1" dirty="0"/>
              <a:t>Reporting Thresholds:</a:t>
            </a:r>
            <a:br>
              <a:rPr lang="en-US" sz="3600" b="1" dirty="0"/>
            </a:br>
            <a:r>
              <a:rPr lang="en-US" sz="3600" b="1" dirty="0"/>
              <a:t>Do you need to submit a Tier II Report?</a:t>
            </a:r>
          </a:p>
        </p:txBody>
      </p:sp>
      <p:sp>
        <p:nvSpPr>
          <p:cNvPr id="3" name="Slide Number Placeholder 2">
            <a:extLst>
              <a:ext uri="{FF2B5EF4-FFF2-40B4-BE49-F238E27FC236}">
                <a16:creationId xmlns:a16="http://schemas.microsoft.com/office/drawing/2014/main" id="{3660EA4E-09D4-4E45-BCFC-9D6C7032FD0D}"/>
              </a:ext>
            </a:extLst>
          </p:cNvPr>
          <p:cNvSpPr>
            <a:spLocks noGrp="1"/>
          </p:cNvSpPr>
          <p:nvPr>
            <p:ph type="sldNum" sz="quarter" idx="12"/>
          </p:nvPr>
        </p:nvSpPr>
        <p:spPr/>
        <p:txBody>
          <a:bodyPr/>
          <a:lstStyle/>
          <a:p>
            <a:fld id="{D57F1E4F-1CFF-5643-939E-02111984F565}" type="slidenum">
              <a:rPr lang="en-US" smtClean="0"/>
              <a:t>14</a:t>
            </a:fld>
            <a:endParaRPr lang="en-US" dirty="0"/>
          </a:p>
        </p:txBody>
      </p:sp>
      <p:sp>
        <p:nvSpPr>
          <p:cNvPr id="6" name="TextBox 5">
            <a:extLst>
              <a:ext uri="{FF2B5EF4-FFF2-40B4-BE49-F238E27FC236}">
                <a16:creationId xmlns:a16="http://schemas.microsoft.com/office/drawing/2014/main" id="{FF5AB28F-C2B1-4D12-BDAF-510C5316F5E3}"/>
              </a:ext>
            </a:extLst>
          </p:cNvPr>
          <p:cNvSpPr txBox="1"/>
          <p:nvPr/>
        </p:nvSpPr>
        <p:spPr>
          <a:xfrm>
            <a:off x="646111" y="2081022"/>
            <a:ext cx="10121973" cy="4401205"/>
          </a:xfrm>
          <a:prstGeom prst="rect">
            <a:avLst/>
          </a:prstGeom>
          <a:solidFill>
            <a:srgbClr val="002060">
              <a:alpha val="52000"/>
            </a:srgbClr>
          </a:solidFill>
          <a:ln w="15875">
            <a:solidFill>
              <a:srgbClr val="92D050"/>
            </a:solidFill>
          </a:ln>
        </p:spPr>
        <p:txBody>
          <a:bodyPr wrap="square" rtlCol="0" anchor="ctr" anchorCtr="0">
            <a:spAutoFit/>
          </a:bodyPr>
          <a:lstStyle/>
          <a:p>
            <a:r>
              <a:rPr lang="en-US" sz="2000" dirty="0">
                <a:latin typeface="Calibri Light" panose="020F0302020204030204" pitchFamily="34" charset="0"/>
                <a:cs typeface="Calibri Light" panose="020F0302020204030204" pitchFamily="34" charset="0"/>
              </a:rPr>
              <a:t>Review your compiled list of all the chemicals present at your facility and the maximum quantity present (in pounds) at any time during the </a:t>
            </a:r>
            <a:r>
              <a:rPr lang="en-US" sz="2000" i="1" dirty="0">
                <a:latin typeface="Calibri Light" panose="020F0302020204030204" pitchFamily="34" charset="0"/>
                <a:cs typeface="Calibri Light" panose="020F0302020204030204" pitchFamily="34" charset="0"/>
              </a:rPr>
              <a:t>previous</a:t>
            </a:r>
            <a:r>
              <a:rPr lang="en-US" sz="2000" dirty="0">
                <a:latin typeface="Calibri Light" panose="020F0302020204030204" pitchFamily="34" charset="0"/>
                <a:cs typeface="Calibri Light" panose="020F0302020204030204" pitchFamily="34" charset="0"/>
              </a:rPr>
              <a:t> calendar year.</a:t>
            </a:r>
          </a:p>
          <a:p>
            <a:endParaRPr lang="en-US" sz="2000" dirty="0">
              <a:latin typeface="Calibri Light" panose="020F0302020204030204" pitchFamily="34" charset="0"/>
              <a:cs typeface="Calibri Light" panose="020F0302020204030204" pitchFamily="34" charset="0"/>
            </a:endParaRPr>
          </a:p>
          <a:p>
            <a:r>
              <a:rPr lang="en-US" sz="2000" b="1" u="sng" dirty="0">
                <a:latin typeface="Calibri Light" panose="020F0302020204030204" pitchFamily="34" charset="0"/>
                <a:cs typeface="Calibri Light" panose="020F0302020204030204" pitchFamily="34" charset="0"/>
              </a:rPr>
              <a:t>For the chemicals you determined to be EHSs</a:t>
            </a:r>
          </a:p>
          <a:p>
            <a:pPr marL="285750" indent="-285750">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Reporting is required for each EHS chemical that was present at your facility in quantities over the TPQ or 500 pounds (whichever is less)</a:t>
            </a:r>
          </a:p>
          <a:p>
            <a:endParaRPr lang="en-US" sz="2000" dirty="0">
              <a:latin typeface="Calibri Light" panose="020F0302020204030204" pitchFamily="34" charset="0"/>
              <a:cs typeface="Calibri Light" panose="020F0302020204030204" pitchFamily="34" charset="0"/>
            </a:endParaRPr>
          </a:p>
          <a:p>
            <a:r>
              <a:rPr lang="en-US" sz="2000" b="1" u="sng" dirty="0">
                <a:latin typeface="Calibri Light" panose="020F0302020204030204" pitchFamily="34" charset="0"/>
                <a:cs typeface="Calibri Light" panose="020F0302020204030204" pitchFamily="34" charset="0"/>
              </a:rPr>
              <a:t>For the chemicals you determined to be hazardous chemicals</a:t>
            </a:r>
            <a:r>
              <a:rPr lang="en-US" sz="2000" dirty="0">
                <a:latin typeface="Calibri Light" panose="020F0302020204030204" pitchFamily="34" charset="0"/>
                <a:cs typeface="Calibri Light" panose="020F0302020204030204" pitchFamily="34" charset="0"/>
              </a:rPr>
              <a:t>, but not EHSs</a:t>
            </a:r>
          </a:p>
          <a:p>
            <a:pPr marL="285750" indent="-285750">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Reporting is required for each non-EHS hazardous chemical which was present in quantities at or above 10,000 pounds</a:t>
            </a:r>
          </a:p>
          <a:p>
            <a:endParaRPr lang="en-US" sz="2000" dirty="0">
              <a:latin typeface="Calibri Light" panose="020F0302020204030204" pitchFamily="34" charset="0"/>
              <a:cs typeface="Calibri Light" panose="020F0302020204030204" pitchFamily="34" charset="0"/>
            </a:endParaRPr>
          </a:p>
          <a:p>
            <a:r>
              <a:rPr lang="en-US" sz="2000" b="1" u="sng" dirty="0">
                <a:latin typeface="Calibri Light" panose="020F0302020204030204" pitchFamily="34" charset="0"/>
                <a:cs typeface="Calibri Light" panose="020F0302020204030204" pitchFamily="34" charset="0"/>
              </a:rPr>
              <a:t>For Diesel and Gasoline, at retail gas stations, in underground storage tanks (UST) </a:t>
            </a:r>
          </a:p>
          <a:p>
            <a:pPr marL="285750" indent="-285750">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Gasoline: Reporting is required if more than 75,000 gallons was present</a:t>
            </a:r>
          </a:p>
          <a:p>
            <a:pPr marL="285750" indent="-285750">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Diesel: Reporting is required if over 100,000 gallons was present</a:t>
            </a:r>
          </a:p>
        </p:txBody>
      </p:sp>
      <p:pic>
        <p:nvPicPr>
          <p:cNvPr id="7" name="EPA logo" descr="Logo for the U.S. Environmental Protection Agency (EPA).">
            <a:extLst>
              <a:ext uri="{FF2B5EF4-FFF2-40B4-BE49-F238E27FC236}">
                <a16:creationId xmlns:a16="http://schemas.microsoft.com/office/drawing/2014/main" id="{2378A2A9-91F1-4098-8BD1-F5731C0613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9693" y="5647871"/>
            <a:ext cx="914400" cy="914400"/>
          </a:xfrm>
          <a:prstGeom prst="rect">
            <a:avLst/>
          </a:prstGeom>
          <a:effectLst/>
        </p:spPr>
      </p:pic>
    </p:spTree>
    <p:extLst>
      <p:ext uri="{BB962C8B-B14F-4D97-AF65-F5344CB8AC3E}">
        <p14:creationId xmlns:p14="http://schemas.microsoft.com/office/powerpoint/2010/main" val="2284268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4">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4" name="Rectangle 16">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itle"/>
          <p:cNvSpPr>
            <a:spLocks noGrp="1"/>
          </p:cNvSpPr>
          <p:nvPr>
            <p:ph type="title"/>
          </p:nvPr>
        </p:nvSpPr>
        <p:spPr>
          <a:xfrm>
            <a:off x="1103312" y="452718"/>
            <a:ext cx="8947522" cy="1400530"/>
          </a:xfrm>
        </p:spPr>
        <p:txBody>
          <a:bodyPr anchor="ctr">
            <a:normAutofit/>
          </a:bodyPr>
          <a:lstStyle/>
          <a:p>
            <a:r>
              <a:rPr lang="en-US" b="1" dirty="0">
                <a:solidFill>
                  <a:srgbClr val="FFFFFF"/>
                </a:solidFill>
              </a:rPr>
              <a:t>Getting Started:</a:t>
            </a:r>
          </a:p>
        </p:txBody>
      </p:sp>
      <p:sp>
        <p:nvSpPr>
          <p:cNvPr id="5" name="Slide Number"/>
          <p:cNvSpPr>
            <a:spLocks noGrp="1"/>
          </p:cNvSpPr>
          <p:nvPr>
            <p:ph type="sldNum" sz="quarter" idx="12"/>
          </p:nvPr>
        </p:nvSpPr>
        <p:spPr>
          <a:xfrm>
            <a:off x="10352540" y="295729"/>
            <a:ext cx="838199" cy="767687"/>
          </a:xfrm>
        </p:spPr>
        <p:txBody>
          <a:bodyPr>
            <a:normAutofit/>
          </a:bodyPr>
          <a:lstStyle/>
          <a:p>
            <a:pPr>
              <a:spcAft>
                <a:spcPts val="600"/>
              </a:spcAft>
            </a:pPr>
            <a:fld id="{D42BE140-39E5-44FD-A490-72FB43F9736D}" type="slidenum">
              <a:rPr lang="en-US">
                <a:solidFill>
                  <a:srgbClr val="FFFFFF"/>
                </a:solidFill>
              </a:rPr>
              <a:pPr>
                <a:spcAft>
                  <a:spcPts val="600"/>
                </a:spcAft>
              </a:pPr>
              <a:t>15</a:t>
            </a:fld>
            <a:endParaRPr lang="en-US" dirty="0">
              <a:solidFill>
                <a:srgbClr val="FFFFFF"/>
              </a:solidFill>
            </a:endParaRPr>
          </a:p>
        </p:txBody>
      </p:sp>
      <p:sp>
        <p:nvSpPr>
          <p:cNvPr id="19"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useBgFill="1">
        <p:nvSpPr>
          <p:cNvPr id="21" name="Freeform: Shape 20">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4" name="Content Placeholder 3">
            <a:extLst>
              <a:ext uri="{FF2B5EF4-FFF2-40B4-BE49-F238E27FC236}">
                <a16:creationId xmlns:a16="http://schemas.microsoft.com/office/drawing/2014/main" id="{F7FED247-1665-4B7D-B861-E6DB4E24BEF9}"/>
              </a:ext>
            </a:extLst>
          </p:cNvPr>
          <p:cNvSpPr>
            <a:spLocks noGrp="1"/>
          </p:cNvSpPr>
          <p:nvPr>
            <p:ph idx="1"/>
          </p:nvPr>
        </p:nvSpPr>
        <p:spPr>
          <a:xfrm>
            <a:off x="1103312" y="2763520"/>
            <a:ext cx="8946541" cy="3484879"/>
          </a:xfrm>
        </p:spPr>
        <p:txBody>
          <a:bodyPr anchorCtr="0">
            <a:normAutofit/>
          </a:bodyPr>
          <a:lstStyle/>
          <a:p>
            <a:r>
              <a:rPr lang="en-US" b="1" u="sng" dirty="0">
                <a:solidFill>
                  <a:schemeClr val="accent1"/>
                </a:solidFill>
                <a:latin typeface="+mn-lt"/>
                <a:cs typeface="Calibri Light" panose="020F0302020204030204" pitchFamily="34" charset="0"/>
                <a:hlinkClick r:id="rId2">
                  <a:extLst>
                    <a:ext uri="{A12FA001-AC4F-418D-AE19-62706E023703}">
                      <ahyp:hlinkClr xmlns:ahyp="http://schemas.microsoft.com/office/drawing/2018/hyperlinkcolor" val="tx"/>
                    </a:ext>
                  </a:extLst>
                </a:hlinkClick>
              </a:rPr>
              <a:t>Download</a:t>
            </a:r>
            <a:r>
              <a:rPr lang="en-US" dirty="0">
                <a:latin typeface="+mn-lt"/>
                <a:cs typeface="Calibri Light" panose="020F0302020204030204" pitchFamily="34" charset="0"/>
              </a:rPr>
              <a:t> and </a:t>
            </a:r>
            <a:r>
              <a:rPr lang="en-US" u="sng" dirty="0">
                <a:latin typeface="+mn-lt"/>
                <a:cs typeface="Calibri Light" panose="020F0302020204030204" pitchFamily="34" charset="0"/>
              </a:rPr>
              <a:t>Install</a:t>
            </a:r>
            <a:r>
              <a:rPr lang="en-US" dirty="0">
                <a:latin typeface="+mn-lt"/>
                <a:cs typeface="Calibri Light" panose="020F0302020204030204" pitchFamily="34" charset="0"/>
              </a:rPr>
              <a:t> the Tier2 Submit software for the previous calendar year’s reporting period. The versions are named for the reporting year; the March 2023 submissions will require you to use the Tier2 Submit 2022 software.</a:t>
            </a:r>
          </a:p>
          <a:p>
            <a:r>
              <a:rPr lang="en-US" u="sng" dirty="0">
                <a:latin typeface="+mn-lt"/>
                <a:cs typeface="Calibri Light" panose="020F0302020204030204" pitchFamily="34" charset="0"/>
              </a:rPr>
              <a:t>Open</a:t>
            </a:r>
            <a:r>
              <a:rPr lang="en-US" dirty="0">
                <a:latin typeface="+mn-lt"/>
                <a:cs typeface="Calibri Light" panose="020F0302020204030204" pitchFamily="34" charset="0"/>
              </a:rPr>
              <a:t> the newly installed software.</a:t>
            </a:r>
            <a:endParaRPr lang="en-US" dirty="0">
              <a:latin typeface="+mn-lt"/>
            </a:endParaRPr>
          </a:p>
        </p:txBody>
      </p:sp>
      <p:pic>
        <p:nvPicPr>
          <p:cNvPr id="10" name="EPA logo" descr="Logo for the U.S. Environmental Protection Agency (EPA).">
            <a:extLst>
              <a:ext uri="{FF2B5EF4-FFF2-40B4-BE49-F238E27FC236}">
                <a16:creationId xmlns:a16="http://schemas.microsoft.com/office/drawing/2014/main" id="{F2E4A01B-E9FF-4D9F-9103-2DC046799E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1232" y="5647871"/>
            <a:ext cx="914400" cy="914400"/>
          </a:xfrm>
          <a:prstGeom prst="rect">
            <a:avLst/>
          </a:prstGeom>
          <a:effectLst/>
        </p:spPr>
      </p:pic>
    </p:spTree>
    <p:extLst>
      <p:ext uri="{BB962C8B-B14F-4D97-AF65-F5344CB8AC3E}">
        <p14:creationId xmlns:p14="http://schemas.microsoft.com/office/powerpoint/2010/main" val="36004984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Tm="11667">
        <p:fade/>
      </p:transition>
    </mc:Choice>
    <mc:Fallback xmlns="">
      <p:transition spd="med" advTm="11667">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a:extLst>
              <a:ext uri="{FF2B5EF4-FFF2-40B4-BE49-F238E27FC236}">
                <a16:creationId xmlns:a16="http://schemas.microsoft.com/office/drawing/2014/main" id="{FF14F648-B92B-46F2-8F6B-DA06FA782382}"/>
              </a:ext>
            </a:extLst>
          </p:cNvPr>
          <p:cNvSpPr txBox="1">
            <a:spLocks noGrp="1"/>
          </p:cNvSpPr>
          <p:nvPr>
            <p:ph type="title" idx="4294967295"/>
          </p:nvPr>
        </p:nvSpPr>
        <p:spPr>
          <a:xfrm>
            <a:off x="628515" y="524973"/>
            <a:ext cx="8288263" cy="767688"/>
          </a:xfrm>
          <a:prstGeom prst="rect">
            <a:avLst/>
          </a:prstGeom>
          <a:solidFill>
            <a:srgbClr val="002060">
              <a:alpha val="60000"/>
            </a:srgbClr>
          </a:solidFill>
          <a:ln>
            <a:solidFill>
              <a:schemeClr val="bg1"/>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EBEBEB"/>
                </a:solidFill>
                <a:effectLst/>
                <a:uLnTx/>
                <a:uFillTx/>
                <a:latin typeface="+mj-lt"/>
                <a:ea typeface="+mj-ea"/>
                <a:cs typeface="+mj-cs"/>
              </a:rPr>
              <a:t>Getting Started:</a:t>
            </a:r>
          </a:p>
        </p:txBody>
      </p:sp>
      <p:sp>
        <p:nvSpPr>
          <p:cNvPr id="3" name="TextBox 1">
            <a:extLst>
              <a:ext uri="{FF2B5EF4-FFF2-40B4-BE49-F238E27FC236}">
                <a16:creationId xmlns:a16="http://schemas.microsoft.com/office/drawing/2014/main" id="{C1C1FA77-9DC5-4087-9FB9-3F251C5ED628}"/>
              </a:ext>
            </a:extLst>
          </p:cNvPr>
          <p:cNvSpPr txBox="1"/>
          <p:nvPr/>
        </p:nvSpPr>
        <p:spPr>
          <a:xfrm>
            <a:off x="9239513" y="1914969"/>
            <a:ext cx="2632541" cy="3416320"/>
          </a:xfrm>
          <a:prstGeom prst="rect">
            <a:avLst/>
          </a:prstGeom>
          <a:solidFill>
            <a:srgbClr val="002060"/>
          </a:solidFill>
          <a:ln w="34925">
            <a:solidFill>
              <a:srgbClr val="92D050"/>
            </a:solidFill>
          </a:ln>
        </p:spPr>
        <p:txBody>
          <a:bodyPr wrap="square" rtlCol="0" anchor="ctr" anchorCtr="1">
            <a:spAutoFit/>
          </a:bodyPr>
          <a:lstStyle/>
          <a:p>
            <a:pPr algn="ctr"/>
            <a:r>
              <a:rPr lang="en-US" b="1" u="sng" dirty="0"/>
              <a:t>Welcome Page</a:t>
            </a:r>
            <a:r>
              <a:rPr lang="en-US" b="1" dirty="0"/>
              <a:t>:</a:t>
            </a:r>
          </a:p>
          <a:p>
            <a:pPr algn="ctr"/>
            <a:r>
              <a:rPr lang="en-US" dirty="0"/>
              <a:t>This page contains information and links to understand Tier II reporting and your state, tribe, or territory specific requirements.</a:t>
            </a:r>
          </a:p>
          <a:p>
            <a:pPr algn="ctr"/>
            <a:endParaRPr lang="en-US" b="1" dirty="0"/>
          </a:p>
          <a:p>
            <a:pPr algn="ctr"/>
            <a:r>
              <a:rPr lang="en-US" dirty="0"/>
              <a:t>Click “</a:t>
            </a:r>
            <a:r>
              <a:rPr lang="en-US" b="1" dirty="0"/>
              <a:t>Start Tier2 Submit</a:t>
            </a:r>
            <a:r>
              <a:rPr lang="en-US" dirty="0"/>
              <a:t>” to start creating your Tier II report.</a:t>
            </a:r>
          </a:p>
        </p:txBody>
      </p:sp>
      <p:pic>
        <p:nvPicPr>
          <p:cNvPr id="5" name="Picture 4" descr="Screenshot of Tier2 Submit welcome page">
            <a:extLst>
              <a:ext uri="{FF2B5EF4-FFF2-40B4-BE49-F238E27FC236}">
                <a16:creationId xmlns:a16="http://schemas.microsoft.com/office/drawing/2014/main" id="{44D067E2-F644-46EE-AE41-FC7079F48D30}"/>
              </a:ext>
            </a:extLst>
          </p:cNvPr>
          <p:cNvPicPr>
            <a:picLocks noChangeAspect="1"/>
          </p:cNvPicPr>
          <p:nvPr/>
        </p:nvPicPr>
        <p:blipFill>
          <a:blip r:embed="rId2"/>
          <a:stretch>
            <a:fillRect/>
          </a:stretch>
        </p:blipFill>
        <p:spPr>
          <a:xfrm>
            <a:off x="628515" y="1659866"/>
            <a:ext cx="8288262" cy="4140834"/>
          </a:xfrm>
          <a:prstGeom prst="rect">
            <a:avLst/>
          </a:prstGeom>
          <a:ln w="38100">
            <a:solidFill>
              <a:schemeClr val="accent1"/>
            </a:solidFill>
          </a:ln>
        </p:spPr>
      </p:pic>
      <p:sp>
        <p:nvSpPr>
          <p:cNvPr id="2" name="Rectangle 1" descr="Rectangle highlighting button on Tier2 Submit welcome page to &quot;Start Tier2 Submit&quot;">
            <a:extLst>
              <a:ext uri="{FF2B5EF4-FFF2-40B4-BE49-F238E27FC236}">
                <a16:creationId xmlns:a16="http://schemas.microsoft.com/office/drawing/2014/main" id="{8C59DCCA-F251-43D1-8B65-3BA4453EF8AA}"/>
              </a:ext>
            </a:extLst>
          </p:cNvPr>
          <p:cNvSpPr/>
          <p:nvPr/>
        </p:nvSpPr>
        <p:spPr>
          <a:xfrm>
            <a:off x="3952839" y="5176774"/>
            <a:ext cx="1639614" cy="62392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cNvSpPr>
            <a:spLocks noGrp="1"/>
          </p:cNvSpPr>
          <p:nvPr>
            <p:ph type="sldNum" sz="quarter" idx="12"/>
          </p:nvPr>
        </p:nvSpPr>
        <p:spPr>
          <a:xfrm>
            <a:off x="10346914" y="311543"/>
            <a:ext cx="838199" cy="767687"/>
          </a:xfrm>
        </p:spPr>
        <p:txBody>
          <a:bodyPr/>
          <a:lstStyle/>
          <a:p>
            <a:fld id="{D42BE140-39E5-44FD-A490-72FB43F9736D}" type="slidenum">
              <a:rPr lang="en-US" smtClean="0"/>
              <a:t>16</a:t>
            </a:fld>
            <a:endParaRPr lang="en-US" dirty="0"/>
          </a:p>
        </p:txBody>
      </p:sp>
      <p:pic>
        <p:nvPicPr>
          <p:cNvPr id="26" name="EPA logo">
            <a:extLst>
              <a:ext uri="{FF2B5EF4-FFF2-40B4-BE49-F238E27FC236}">
                <a16:creationId xmlns:a16="http://schemas.microsoft.com/office/drawing/2014/main" id="{40A6C880-6D8C-4B89-B2FE-19F0CD90273B}"/>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9693" y="5647871"/>
            <a:ext cx="914400" cy="914400"/>
          </a:xfrm>
          <a:prstGeom prst="rect">
            <a:avLst/>
          </a:prstGeom>
          <a:effectLst/>
        </p:spPr>
      </p:pic>
    </p:spTree>
    <p:extLst>
      <p:ext uri="{BB962C8B-B14F-4D97-AF65-F5344CB8AC3E}">
        <p14:creationId xmlns:p14="http://schemas.microsoft.com/office/powerpoint/2010/main" val="3733115479"/>
      </p:ext>
    </p:extLst>
  </p:cSld>
  <p:clrMapOvr>
    <a:masterClrMapping/>
  </p:clrMapOvr>
  <mc:AlternateContent xmlns:mc="http://schemas.openxmlformats.org/markup-compatibility/2006" xmlns:p14="http://schemas.microsoft.com/office/powerpoint/2010/main">
    <mc:Choice Requires="p14">
      <p:transition spd="med" p14:dur="700" advTm="15217">
        <p:fade/>
      </p:transition>
    </mc:Choice>
    <mc:Fallback xmlns="">
      <p:transition spd="med" advTm="1521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a:spLocks noGrp="1"/>
          </p:cNvSpPr>
          <p:nvPr>
            <p:ph type="title"/>
          </p:nvPr>
        </p:nvSpPr>
        <p:spPr>
          <a:xfrm>
            <a:off x="646110" y="452718"/>
            <a:ext cx="8284464" cy="766482"/>
          </a:xfrm>
          <a:solidFill>
            <a:srgbClr val="002060">
              <a:alpha val="60000"/>
            </a:srgbClr>
          </a:solidFill>
          <a:ln>
            <a:solidFill>
              <a:schemeClr val="bg1"/>
            </a:solidFill>
          </a:ln>
        </p:spPr>
        <p:txBody>
          <a:bodyPr/>
          <a:lstStyle/>
          <a:p>
            <a:r>
              <a:rPr lang="en-US" b="1" dirty="0"/>
              <a:t>Getting Started:</a:t>
            </a:r>
          </a:p>
        </p:txBody>
      </p:sp>
      <p:sp>
        <p:nvSpPr>
          <p:cNvPr id="3" name="Slide Number"/>
          <p:cNvSpPr>
            <a:spLocks noGrp="1"/>
          </p:cNvSpPr>
          <p:nvPr>
            <p:ph type="sldNum" sz="quarter" idx="12"/>
          </p:nvPr>
        </p:nvSpPr>
        <p:spPr>
          <a:xfrm>
            <a:off x="10346914" y="311543"/>
            <a:ext cx="838199" cy="767687"/>
          </a:xfrm>
        </p:spPr>
        <p:txBody>
          <a:bodyPr/>
          <a:lstStyle/>
          <a:p>
            <a:fld id="{D42BE140-39E5-44FD-A490-72FB43F9736D}" type="slidenum">
              <a:rPr lang="en-US" smtClean="0"/>
              <a:t>17</a:t>
            </a:fld>
            <a:endParaRPr lang="en-US" dirty="0"/>
          </a:p>
        </p:txBody>
      </p:sp>
      <p:pic>
        <p:nvPicPr>
          <p:cNvPr id="5" name="Program Screenshot" descr="The Quick Guide, showing step one of five to use and submit data with Tier2 Submit."/>
          <p:cNvPicPr>
            <a:picLocks noChangeAspect="1"/>
          </p:cNvPicPr>
          <p:nvPr/>
        </p:nvPicPr>
        <p:blipFill rotWithShape="1">
          <a:blip r:embed="rId2">
            <a:extLst>
              <a:ext uri="{28A0092B-C50C-407E-A947-70E740481C1C}">
                <a14:useLocalDpi xmlns:a14="http://schemas.microsoft.com/office/drawing/2010/main" val="0"/>
              </a:ext>
            </a:extLst>
          </a:blip>
          <a:srcRect b="11776"/>
          <a:stretch/>
        </p:blipFill>
        <p:spPr>
          <a:xfrm>
            <a:off x="649860" y="1637070"/>
            <a:ext cx="8287451" cy="3754737"/>
          </a:xfrm>
          <a:prstGeom prst="rect">
            <a:avLst/>
          </a:prstGeom>
          <a:ln w="25400">
            <a:solidFill>
              <a:schemeClr val="accent1"/>
            </a:solidFill>
          </a:ln>
        </p:spPr>
      </p:pic>
      <p:sp>
        <p:nvSpPr>
          <p:cNvPr id="8" name="TextBox 1">
            <a:extLst>
              <a:ext uri="{FF2B5EF4-FFF2-40B4-BE49-F238E27FC236}">
                <a16:creationId xmlns:a16="http://schemas.microsoft.com/office/drawing/2014/main" id="{822902B0-01BA-49FE-BC2F-B193C71FAECF}"/>
              </a:ext>
            </a:extLst>
          </p:cNvPr>
          <p:cNvSpPr txBox="1"/>
          <p:nvPr/>
        </p:nvSpPr>
        <p:spPr>
          <a:xfrm>
            <a:off x="9182683" y="2234278"/>
            <a:ext cx="2632541" cy="2560320"/>
          </a:xfrm>
          <a:prstGeom prst="rect">
            <a:avLst/>
          </a:prstGeom>
          <a:solidFill>
            <a:srgbClr val="002060"/>
          </a:solidFill>
          <a:ln w="34925">
            <a:solidFill>
              <a:srgbClr val="92D050"/>
            </a:solidFill>
          </a:ln>
        </p:spPr>
        <p:txBody>
          <a:bodyPr wrap="square" rtlCol="0" anchor="ctr" anchorCtr="1">
            <a:spAutoFit/>
          </a:bodyPr>
          <a:lstStyle/>
          <a:p>
            <a:pPr algn="ctr"/>
            <a:r>
              <a:rPr lang="en-US" b="1" u="sng" dirty="0"/>
              <a:t>Quick Guide</a:t>
            </a:r>
            <a:r>
              <a:rPr lang="en-US" b="1" dirty="0"/>
              <a:t>:</a:t>
            </a:r>
            <a:endParaRPr lang="en-US" b="1" u="sng" dirty="0"/>
          </a:p>
          <a:p>
            <a:pPr algn="ctr"/>
            <a:r>
              <a:rPr lang="en-US" dirty="0"/>
              <a:t>The first time you open Tier2 Submit, you will see </a:t>
            </a:r>
          </a:p>
          <a:p>
            <a:pPr algn="ctr"/>
            <a:r>
              <a:rPr lang="en-US" dirty="0"/>
              <a:t>this Quick Guide.</a:t>
            </a:r>
          </a:p>
          <a:p>
            <a:pPr algn="ctr"/>
            <a:r>
              <a:rPr lang="en-US" dirty="0"/>
              <a:t>It walks you through the steps to generate your Tier II report.</a:t>
            </a:r>
          </a:p>
        </p:txBody>
      </p:sp>
      <p:pic>
        <p:nvPicPr>
          <p:cNvPr id="9" name="EPA logo" descr="Logo for the U.S. Environmental Protection Agency (EPA).">
            <a:extLst>
              <a:ext uri="{FF2B5EF4-FFF2-40B4-BE49-F238E27FC236}">
                <a16:creationId xmlns:a16="http://schemas.microsoft.com/office/drawing/2014/main" id="{390F6F07-3561-4A3A-92EF-C4520E78F6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9693" y="5647871"/>
            <a:ext cx="914400" cy="914400"/>
          </a:xfrm>
          <a:prstGeom prst="rect">
            <a:avLst/>
          </a:prstGeom>
          <a:effectLst/>
        </p:spPr>
      </p:pic>
    </p:spTree>
    <p:extLst>
      <p:ext uri="{BB962C8B-B14F-4D97-AF65-F5344CB8AC3E}">
        <p14:creationId xmlns:p14="http://schemas.microsoft.com/office/powerpoint/2010/main" val="3383446806"/>
      </p:ext>
    </p:extLst>
  </p:cSld>
  <p:clrMapOvr>
    <a:masterClrMapping/>
  </p:clrMapOvr>
  <mc:AlternateContent xmlns:mc="http://schemas.openxmlformats.org/markup-compatibility/2006" xmlns:p14="http://schemas.microsoft.com/office/powerpoint/2010/main">
    <mc:Choice Requires="p14">
      <p:transition spd="med" p14:dur="700" advTm="10630">
        <p:fade/>
      </p:transition>
    </mc:Choice>
    <mc:Fallback xmlns="">
      <p:transition spd="med" advTm="1063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title"/>
          </p:nvPr>
        </p:nvSpPr>
        <p:spPr>
          <a:xfrm>
            <a:off x="646111" y="452718"/>
            <a:ext cx="8284464" cy="727153"/>
          </a:xfrm>
          <a:solidFill>
            <a:srgbClr val="002060">
              <a:alpha val="60000"/>
            </a:srgbClr>
          </a:solidFill>
          <a:ln>
            <a:solidFill>
              <a:schemeClr val="bg1"/>
            </a:solidFill>
          </a:ln>
        </p:spPr>
        <p:txBody>
          <a:bodyPr/>
          <a:lstStyle/>
          <a:p>
            <a:r>
              <a:rPr lang="en-US" b="1" dirty="0"/>
              <a:t>Getting Started:</a:t>
            </a:r>
          </a:p>
        </p:txBody>
      </p:sp>
      <p:sp>
        <p:nvSpPr>
          <p:cNvPr id="5" name="Slide Number"/>
          <p:cNvSpPr>
            <a:spLocks noGrp="1"/>
          </p:cNvSpPr>
          <p:nvPr>
            <p:ph type="sldNum" sz="quarter" idx="12"/>
          </p:nvPr>
        </p:nvSpPr>
        <p:spPr>
          <a:xfrm>
            <a:off x="10346914" y="311543"/>
            <a:ext cx="838199" cy="767687"/>
          </a:xfrm>
        </p:spPr>
        <p:txBody>
          <a:bodyPr/>
          <a:lstStyle/>
          <a:p>
            <a:fld id="{D42BE140-39E5-44FD-A490-72FB43F9736D}" type="slidenum">
              <a:rPr lang="en-US" smtClean="0"/>
              <a:t>18</a:t>
            </a:fld>
            <a:endParaRPr lang="en-US" dirty="0"/>
          </a:p>
        </p:txBody>
      </p:sp>
      <p:sp>
        <p:nvSpPr>
          <p:cNvPr id="10" name="TextBox 1">
            <a:extLst>
              <a:ext uri="{FF2B5EF4-FFF2-40B4-BE49-F238E27FC236}">
                <a16:creationId xmlns:a16="http://schemas.microsoft.com/office/drawing/2014/main" id="{112CE34B-AA5D-4B42-A3FC-859F0A6DEFE4}"/>
              </a:ext>
            </a:extLst>
          </p:cNvPr>
          <p:cNvSpPr txBox="1"/>
          <p:nvPr/>
        </p:nvSpPr>
        <p:spPr>
          <a:xfrm>
            <a:off x="9238986" y="1863240"/>
            <a:ext cx="2632541" cy="1754326"/>
          </a:xfrm>
          <a:prstGeom prst="rect">
            <a:avLst/>
          </a:prstGeom>
          <a:solidFill>
            <a:srgbClr val="002060"/>
          </a:solidFill>
          <a:ln w="34925">
            <a:solidFill>
              <a:srgbClr val="92D050"/>
            </a:solidFill>
          </a:ln>
        </p:spPr>
        <p:txBody>
          <a:bodyPr wrap="square" rtlCol="0" anchor="ctr" anchorCtr="1">
            <a:spAutoFit/>
          </a:bodyPr>
          <a:lstStyle/>
          <a:p>
            <a:pPr algn="ctr"/>
            <a:r>
              <a:rPr lang="en-US" b="1" u="sng" dirty="0"/>
              <a:t>Quick Guide</a:t>
            </a:r>
            <a:r>
              <a:rPr lang="en-US" b="1" dirty="0"/>
              <a:t>:</a:t>
            </a:r>
          </a:p>
          <a:p>
            <a:pPr algn="ctr"/>
            <a:r>
              <a:rPr lang="en-US" dirty="0"/>
              <a:t>After you close</a:t>
            </a:r>
          </a:p>
          <a:p>
            <a:pPr algn="ctr"/>
            <a:r>
              <a:rPr lang="en-US" dirty="0"/>
              <a:t>the Quick Guide,</a:t>
            </a:r>
          </a:p>
          <a:p>
            <a:pPr algn="ctr"/>
            <a:r>
              <a:rPr lang="en-US" dirty="0"/>
              <a:t>it will be available</a:t>
            </a:r>
          </a:p>
          <a:p>
            <a:pPr algn="ctr"/>
            <a:r>
              <a:rPr lang="en-US" dirty="0"/>
              <a:t>at any time </a:t>
            </a:r>
          </a:p>
          <a:p>
            <a:pPr algn="ctr"/>
            <a:r>
              <a:rPr lang="en-US" dirty="0"/>
              <a:t>in the Help Menu</a:t>
            </a:r>
          </a:p>
        </p:txBody>
      </p:sp>
      <p:sp>
        <p:nvSpPr>
          <p:cNvPr id="12" name="TextBox 1">
            <a:extLst>
              <a:ext uri="{FF2B5EF4-FFF2-40B4-BE49-F238E27FC236}">
                <a16:creationId xmlns:a16="http://schemas.microsoft.com/office/drawing/2014/main" id="{25B62B48-7B63-4DB5-B9DB-7D54B68A4321}"/>
              </a:ext>
            </a:extLst>
          </p:cNvPr>
          <p:cNvSpPr txBox="1"/>
          <p:nvPr/>
        </p:nvSpPr>
        <p:spPr>
          <a:xfrm>
            <a:off x="9238985" y="3702274"/>
            <a:ext cx="2632541" cy="1554480"/>
          </a:xfrm>
          <a:prstGeom prst="rect">
            <a:avLst/>
          </a:prstGeom>
          <a:solidFill>
            <a:srgbClr val="002060"/>
          </a:solidFill>
          <a:ln w="34925">
            <a:solidFill>
              <a:srgbClr val="92D050"/>
            </a:solidFill>
          </a:ln>
        </p:spPr>
        <p:txBody>
          <a:bodyPr wrap="square" rtlCol="0" anchor="ctr" anchorCtr="1">
            <a:spAutoFit/>
          </a:bodyPr>
          <a:lstStyle/>
          <a:p>
            <a:pPr algn="ctr"/>
            <a:r>
              <a:rPr lang="en-US" b="1" u="sng" dirty="0"/>
              <a:t>Help Topics</a:t>
            </a:r>
            <a:r>
              <a:rPr lang="en-US" b="1" dirty="0"/>
              <a:t>:</a:t>
            </a:r>
            <a:endParaRPr lang="en-US" b="1" u="sng" dirty="0"/>
          </a:p>
          <a:p>
            <a:pPr algn="ctr"/>
            <a:r>
              <a:rPr lang="en-US" dirty="0"/>
              <a:t>The help topics are extensive. Use them freely throughout the application.</a:t>
            </a:r>
          </a:p>
        </p:txBody>
      </p:sp>
      <p:grpSp>
        <p:nvGrpSpPr>
          <p:cNvPr id="2" name="Group 1" descr="Screenshot of how to access the Quick Guide via the Help Menu">
            <a:extLst>
              <a:ext uri="{FF2B5EF4-FFF2-40B4-BE49-F238E27FC236}">
                <a16:creationId xmlns:a16="http://schemas.microsoft.com/office/drawing/2014/main" id="{4A98F5AA-D821-49E2-A1B4-C9CAF730B9CF}"/>
              </a:ext>
            </a:extLst>
          </p:cNvPr>
          <p:cNvGrpSpPr/>
          <p:nvPr/>
        </p:nvGrpSpPr>
        <p:grpSpPr>
          <a:xfrm>
            <a:off x="646111" y="1788766"/>
            <a:ext cx="8320932" cy="3463149"/>
            <a:chOff x="646111" y="1534520"/>
            <a:chExt cx="8320932" cy="3463149"/>
          </a:xfrm>
        </p:grpSpPr>
        <p:pic>
          <p:nvPicPr>
            <p:cNvPr id="9" name="Program Screenshot" descr="A blank facility list with the Help menu expanded. The Help menu has links to access the Quick Guide, among other features."/>
            <p:cNvPicPr>
              <a:picLocks noChangeAspect="1"/>
            </p:cNvPicPr>
            <p:nvPr/>
          </p:nvPicPr>
          <p:blipFill rotWithShape="1">
            <a:blip r:embed="rId2">
              <a:extLst>
                <a:ext uri="{28A0092B-C50C-407E-A947-70E740481C1C}">
                  <a14:useLocalDpi xmlns:a14="http://schemas.microsoft.com/office/drawing/2010/main" val="0"/>
                </a:ext>
              </a:extLst>
            </a:blip>
            <a:srcRect b="18495"/>
            <a:stretch/>
          </p:blipFill>
          <p:spPr>
            <a:xfrm>
              <a:off x="646111" y="1534520"/>
              <a:ext cx="8273986" cy="3463149"/>
            </a:xfrm>
            <a:prstGeom prst="rect">
              <a:avLst/>
            </a:prstGeom>
            <a:ln w="25400">
              <a:solidFill>
                <a:schemeClr val="accent1"/>
              </a:solidFill>
            </a:ln>
          </p:spPr>
        </p:pic>
        <p:sp>
          <p:nvSpPr>
            <p:cNvPr id="6" name="Rectangle 1" descr="Red rectangle to highlight the location of the Quick Guide.">
              <a:extLst>
                <a:ext uri="{FF2B5EF4-FFF2-40B4-BE49-F238E27FC236}">
                  <a16:creationId xmlns:a16="http://schemas.microsoft.com/office/drawing/2014/main" id="{530F42AA-5453-43B0-8C22-0D7F563B8400}"/>
                </a:ext>
              </a:extLst>
            </p:cNvPr>
            <p:cNvSpPr/>
            <p:nvPr/>
          </p:nvSpPr>
          <p:spPr>
            <a:xfrm>
              <a:off x="7088083" y="2081762"/>
              <a:ext cx="1229255" cy="234053"/>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2" descr="Red rectangle to highlight the location of the Quick Guide.">
              <a:extLst>
                <a:ext uri="{FF2B5EF4-FFF2-40B4-BE49-F238E27FC236}">
                  <a16:creationId xmlns:a16="http://schemas.microsoft.com/office/drawing/2014/main" id="{530F42AA-5453-43B0-8C22-0D7F563B8400}"/>
                </a:ext>
              </a:extLst>
            </p:cNvPr>
            <p:cNvSpPr/>
            <p:nvPr/>
          </p:nvSpPr>
          <p:spPr>
            <a:xfrm>
              <a:off x="8317338" y="1534520"/>
              <a:ext cx="649705" cy="357342"/>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 descr="Red rectangle to highlight the location of the Quick Guide.">
              <a:extLst>
                <a:ext uri="{FF2B5EF4-FFF2-40B4-BE49-F238E27FC236}">
                  <a16:creationId xmlns:a16="http://schemas.microsoft.com/office/drawing/2014/main" id="{F71030AF-AD06-4C6D-88A1-59B4AFA96FC1}"/>
                </a:ext>
              </a:extLst>
            </p:cNvPr>
            <p:cNvSpPr/>
            <p:nvPr/>
          </p:nvSpPr>
          <p:spPr>
            <a:xfrm>
              <a:off x="7099688" y="2322077"/>
              <a:ext cx="1820409" cy="234053"/>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EPA logo" descr="Logo for the U.S. Environmental Protection Agency (EPA).">
            <a:extLst>
              <a:ext uri="{FF2B5EF4-FFF2-40B4-BE49-F238E27FC236}">
                <a16:creationId xmlns:a16="http://schemas.microsoft.com/office/drawing/2014/main" id="{1A79B873-3C97-408D-B298-B6BCBF2A3A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9693" y="5647871"/>
            <a:ext cx="914400" cy="914400"/>
          </a:xfrm>
          <a:prstGeom prst="rect">
            <a:avLst/>
          </a:prstGeom>
          <a:effectLst/>
        </p:spPr>
      </p:pic>
    </p:spTree>
    <p:extLst>
      <p:ext uri="{BB962C8B-B14F-4D97-AF65-F5344CB8AC3E}">
        <p14:creationId xmlns:p14="http://schemas.microsoft.com/office/powerpoint/2010/main" val="1624320356"/>
      </p:ext>
    </p:extLst>
  </p:cSld>
  <p:clrMapOvr>
    <a:masterClrMapping/>
  </p:clrMapOvr>
  <mc:AlternateContent xmlns:mc="http://schemas.openxmlformats.org/markup-compatibility/2006" xmlns:p14="http://schemas.microsoft.com/office/powerpoint/2010/main">
    <mc:Choice Requires="p14">
      <p:transition spd="med" p14:dur="700" advTm="10630">
        <p:fade/>
      </p:transition>
    </mc:Choice>
    <mc:Fallback xmlns="">
      <p:transition spd="med" advTm="1063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cNvSpPr>
            <a:spLocks noGrp="1"/>
          </p:cNvSpPr>
          <p:nvPr>
            <p:ph type="title"/>
          </p:nvPr>
        </p:nvSpPr>
        <p:spPr>
          <a:xfrm>
            <a:off x="646111" y="452718"/>
            <a:ext cx="8284464" cy="772348"/>
          </a:xfrm>
          <a:solidFill>
            <a:srgbClr val="002060">
              <a:alpha val="60000"/>
            </a:srgbClr>
          </a:solidFill>
        </p:spPr>
        <p:txBody>
          <a:bodyPr/>
          <a:lstStyle/>
          <a:p>
            <a:r>
              <a:rPr lang="en-US" b="1" dirty="0"/>
              <a:t>Getting Started:</a:t>
            </a:r>
          </a:p>
        </p:txBody>
      </p:sp>
      <p:sp>
        <p:nvSpPr>
          <p:cNvPr id="4" name="Slide Number"/>
          <p:cNvSpPr>
            <a:spLocks noGrp="1"/>
          </p:cNvSpPr>
          <p:nvPr>
            <p:ph type="sldNum" sz="quarter" idx="12"/>
          </p:nvPr>
        </p:nvSpPr>
        <p:spPr>
          <a:xfrm>
            <a:off x="10346914" y="311543"/>
            <a:ext cx="838199" cy="767687"/>
          </a:xfrm>
        </p:spPr>
        <p:txBody>
          <a:bodyPr/>
          <a:lstStyle/>
          <a:p>
            <a:fld id="{D42BE140-39E5-44FD-A490-72FB43F9736D}" type="slidenum">
              <a:rPr lang="en-US" smtClean="0"/>
              <a:t>19</a:t>
            </a:fld>
            <a:endParaRPr lang="en-US" dirty="0"/>
          </a:p>
        </p:txBody>
      </p:sp>
      <p:pic>
        <p:nvPicPr>
          <p:cNvPr id="9" name="Program Screenshot" descr="A facility list with no facilities present."/>
          <p:cNvPicPr>
            <a:picLocks noChangeAspect="1"/>
          </p:cNvPicPr>
          <p:nvPr/>
        </p:nvPicPr>
        <p:blipFill rotWithShape="1">
          <a:blip r:embed="rId2">
            <a:extLst>
              <a:ext uri="{28A0092B-C50C-407E-A947-70E740481C1C}">
                <a14:useLocalDpi xmlns:a14="http://schemas.microsoft.com/office/drawing/2010/main" val="0"/>
              </a:ext>
            </a:extLst>
          </a:blip>
          <a:srcRect b="18495"/>
          <a:stretch/>
        </p:blipFill>
        <p:spPr>
          <a:xfrm>
            <a:off x="646112" y="1896038"/>
            <a:ext cx="8284464" cy="3501895"/>
          </a:xfrm>
          <a:prstGeom prst="rect">
            <a:avLst/>
          </a:prstGeom>
          <a:ln w="25400">
            <a:solidFill>
              <a:schemeClr val="accent1"/>
            </a:solidFill>
          </a:ln>
        </p:spPr>
      </p:pic>
      <p:sp>
        <p:nvSpPr>
          <p:cNvPr id="8" name="Rectangle" descr="Red rectangle to highlight the location of the toolbar.">
            <a:extLst>
              <a:ext uri="{FF2B5EF4-FFF2-40B4-BE49-F238E27FC236}">
                <a16:creationId xmlns:a16="http://schemas.microsoft.com/office/drawing/2014/main" id="{83FDDE07-8027-4705-9797-48325AD9FC8D}"/>
              </a:ext>
            </a:extLst>
          </p:cNvPr>
          <p:cNvSpPr/>
          <p:nvPr/>
        </p:nvSpPr>
        <p:spPr>
          <a:xfrm>
            <a:off x="492940" y="1794962"/>
            <a:ext cx="8437635" cy="50028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
            <a:extLst>
              <a:ext uri="{FF2B5EF4-FFF2-40B4-BE49-F238E27FC236}">
                <a16:creationId xmlns:a16="http://schemas.microsoft.com/office/drawing/2014/main" id="{6C1F1CB2-330C-4E5F-BDE2-DC2DD6A59703}"/>
              </a:ext>
            </a:extLst>
          </p:cNvPr>
          <p:cNvSpPr txBox="1"/>
          <p:nvPr/>
        </p:nvSpPr>
        <p:spPr>
          <a:xfrm>
            <a:off x="9179597" y="2206357"/>
            <a:ext cx="2632541" cy="1737360"/>
          </a:xfrm>
          <a:prstGeom prst="rect">
            <a:avLst/>
          </a:prstGeom>
          <a:solidFill>
            <a:srgbClr val="002060"/>
          </a:solidFill>
          <a:ln w="34925">
            <a:solidFill>
              <a:srgbClr val="92D050"/>
            </a:solidFill>
          </a:ln>
        </p:spPr>
        <p:txBody>
          <a:bodyPr wrap="square" rtlCol="0" anchor="ctr" anchorCtr="1">
            <a:spAutoFit/>
          </a:bodyPr>
          <a:lstStyle/>
          <a:p>
            <a:pPr algn="ctr"/>
            <a:r>
              <a:rPr lang="en-US" b="1" u="sng" dirty="0"/>
              <a:t>Page Layout</a:t>
            </a:r>
            <a:r>
              <a:rPr lang="en-US" b="1" dirty="0"/>
              <a:t>:</a:t>
            </a:r>
          </a:p>
          <a:p>
            <a:pPr algn="ctr"/>
            <a:r>
              <a:rPr lang="en-US" dirty="0"/>
              <a:t>The bar at the top</a:t>
            </a:r>
          </a:p>
          <a:p>
            <a:pPr algn="ctr"/>
            <a:r>
              <a:rPr lang="en-US" dirty="0"/>
              <a:t>will always be</a:t>
            </a:r>
          </a:p>
          <a:p>
            <a:pPr algn="ctr"/>
            <a:r>
              <a:rPr lang="en-US" dirty="0"/>
              <a:t>displayed to </a:t>
            </a:r>
          </a:p>
          <a:p>
            <a:pPr algn="ctr"/>
            <a:r>
              <a:rPr lang="en-US" dirty="0"/>
              <a:t>Provide navigation.</a:t>
            </a:r>
            <a:endParaRPr lang="en-US" sz="2000" dirty="0"/>
          </a:p>
        </p:txBody>
      </p:sp>
      <p:pic>
        <p:nvPicPr>
          <p:cNvPr id="13" name="EPA logo" descr="Logo for the U.S. Environmental Protection Agency (EPA).">
            <a:extLst>
              <a:ext uri="{FF2B5EF4-FFF2-40B4-BE49-F238E27FC236}">
                <a16:creationId xmlns:a16="http://schemas.microsoft.com/office/drawing/2014/main" id="{89B0B7C2-D516-440F-93CC-7D18203048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9693" y="5647871"/>
            <a:ext cx="914400" cy="914400"/>
          </a:xfrm>
          <a:prstGeom prst="rect">
            <a:avLst/>
          </a:prstGeom>
          <a:effectLst/>
        </p:spPr>
      </p:pic>
    </p:spTree>
    <p:extLst>
      <p:ext uri="{BB962C8B-B14F-4D97-AF65-F5344CB8AC3E}">
        <p14:creationId xmlns:p14="http://schemas.microsoft.com/office/powerpoint/2010/main" val="1373139302"/>
      </p:ext>
    </p:extLst>
  </p:cSld>
  <p:clrMapOvr>
    <a:masterClrMapping/>
  </p:clrMapOvr>
  <mc:AlternateContent xmlns:mc="http://schemas.openxmlformats.org/markup-compatibility/2006" xmlns:p14="http://schemas.microsoft.com/office/powerpoint/2010/main">
    <mc:Choice Requires="p14">
      <p:transition spd="med" p14:dur="700" advTm="15107">
        <p:fade/>
      </p:transition>
    </mc:Choice>
    <mc:Fallback xmlns="">
      <p:transition spd="med" advTm="1510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a:spLocks noGrp="1"/>
          </p:cNvSpPr>
          <p:nvPr>
            <p:ph type="title"/>
          </p:nvPr>
        </p:nvSpPr>
        <p:spPr>
          <a:xfrm>
            <a:off x="648930" y="629267"/>
            <a:ext cx="7246561" cy="1016654"/>
          </a:xfrm>
          <a:solidFill>
            <a:srgbClr val="002060">
              <a:alpha val="60000"/>
            </a:srgbClr>
          </a:solidFill>
          <a:ln>
            <a:solidFill>
              <a:schemeClr val="bg1"/>
            </a:solidFill>
          </a:ln>
        </p:spPr>
        <p:txBody>
          <a:bodyPr anchor="ctr" anchorCtr="0">
            <a:normAutofit/>
          </a:bodyPr>
          <a:lstStyle/>
          <a:p>
            <a:r>
              <a:rPr lang="en-US" b="1" spc="300" dirty="0"/>
              <a:t>Notice:</a:t>
            </a:r>
          </a:p>
        </p:txBody>
      </p:sp>
      <p:sp>
        <p:nvSpPr>
          <p:cNvPr id="7" name="Content"/>
          <p:cNvSpPr>
            <a:spLocks noGrp="1"/>
          </p:cNvSpPr>
          <p:nvPr>
            <p:ph idx="1"/>
          </p:nvPr>
        </p:nvSpPr>
        <p:spPr>
          <a:xfrm>
            <a:off x="648930" y="2033753"/>
            <a:ext cx="7246561" cy="4173218"/>
          </a:xfrm>
          <a:solidFill>
            <a:schemeClr val="accent4">
              <a:lumMod val="20000"/>
              <a:lumOff val="80000"/>
            </a:schemeClr>
          </a:solidFill>
        </p:spPr>
        <p:txBody>
          <a:bodyPr>
            <a:normAutofit lnSpcReduction="10000"/>
          </a:bodyPr>
          <a:lstStyle/>
          <a:p>
            <a:pPr marL="0" indent="0">
              <a:lnSpc>
                <a:spcPct val="90000"/>
              </a:lnSpc>
              <a:buNone/>
            </a:pPr>
            <a:r>
              <a:rPr lang="en-US" sz="1800" dirty="0">
                <a:solidFill>
                  <a:schemeClr val="bg1"/>
                </a:solidFill>
                <a:latin typeface="Calibri" panose="020F0502020204030204" pitchFamily="34" charset="0"/>
                <a:cs typeface="Calibri" panose="020F0502020204030204" pitchFamily="34" charset="0"/>
              </a:rPr>
              <a:t>This presentation provides guidance to facilities with Emergency Planning and Community Right-to-Know Act (EPCRA) Tier II reporting requirements. </a:t>
            </a:r>
          </a:p>
          <a:p>
            <a:pPr marL="0" indent="0">
              <a:lnSpc>
                <a:spcPct val="90000"/>
              </a:lnSpc>
              <a:buNone/>
            </a:pPr>
            <a:r>
              <a:rPr lang="en-US" sz="1800" dirty="0">
                <a:solidFill>
                  <a:schemeClr val="bg1"/>
                </a:solidFill>
                <a:latin typeface="Calibri" panose="020F0502020204030204" pitchFamily="34" charset="0"/>
                <a:cs typeface="Calibri" panose="020F0502020204030204" pitchFamily="34" charset="0"/>
              </a:rPr>
              <a:t>The statutory provisions and EPA regulations described in this guidance presentation contain legally binding requirements. </a:t>
            </a:r>
          </a:p>
          <a:p>
            <a:pPr marL="0" indent="0">
              <a:lnSpc>
                <a:spcPct val="90000"/>
              </a:lnSpc>
              <a:buNone/>
            </a:pPr>
            <a:r>
              <a:rPr lang="en-US" sz="1800" dirty="0">
                <a:solidFill>
                  <a:schemeClr val="bg1"/>
                </a:solidFill>
                <a:latin typeface="Calibri" panose="020F0502020204030204" pitchFamily="34" charset="0"/>
                <a:cs typeface="Calibri" panose="020F0502020204030204" pitchFamily="34" charset="0"/>
              </a:rPr>
              <a:t>This guidance presentation does not substitute for the provisions or regulations, nor is this presentation a regulation. </a:t>
            </a:r>
          </a:p>
          <a:p>
            <a:pPr marL="0" indent="0">
              <a:lnSpc>
                <a:spcPct val="90000"/>
              </a:lnSpc>
              <a:buNone/>
            </a:pPr>
            <a:r>
              <a:rPr lang="en-US" sz="1800" dirty="0">
                <a:solidFill>
                  <a:schemeClr val="bg1"/>
                </a:solidFill>
                <a:latin typeface="Calibri" panose="020F0502020204030204" pitchFamily="34" charset="0"/>
                <a:cs typeface="Calibri" panose="020F0502020204030204" pitchFamily="34" charset="0"/>
              </a:rPr>
              <a:t>In the event of a conflict between the discussion in this presentation and any statute or regulation, this presentation would not be controlling. </a:t>
            </a:r>
          </a:p>
          <a:p>
            <a:pPr marL="0" indent="0">
              <a:lnSpc>
                <a:spcPct val="90000"/>
              </a:lnSpc>
              <a:buNone/>
            </a:pPr>
            <a:r>
              <a:rPr lang="en-US" sz="1800" dirty="0">
                <a:solidFill>
                  <a:schemeClr val="bg1"/>
                </a:solidFill>
                <a:latin typeface="Calibri" panose="020F0502020204030204" pitchFamily="34" charset="0"/>
                <a:cs typeface="Calibri" panose="020F0502020204030204" pitchFamily="34" charset="0"/>
              </a:rPr>
              <a:t>This guidance does not impose legally binding requirements on the EPA or the regulated community, and it might not apply to a particular situation based upon circumstances. </a:t>
            </a:r>
          </a:p>
          <a:p>
            <a:pPr marL="0" indent="0">
              <a:lnSpc>
                <a:spcPct val="90000"/>
              </a:lnSpc>
              <a:buNone/>
            </a:pPr>
            <a:r>
              <a:rPr lang="en-US" sz="1800" dirty="0">
                <a:solidFill>
                  <a:schemeClr val="bg1"/>
                </a:solidFill>
                <a:latin typeface="Calibri" panose="020F0502020204030204" pitchFamily="34" charset="0"/>
                <a:cs typeface="Calibri" panose="020F0502020204030204" pitchFamily="34" charset="0"/>
              </a:rPr>
              <a:t>For specific requirements and details, refer to the implementing regulations of </a:t>
            </a:r>
            <a:r>
              <a:rPr lang="en-US" sz="1800" dirty="0">
                <a:solidFill>
                  <a:srgbClr val="0070C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40 CFR Part 370</a:t>
            </a:r>
            <a:r>
              <a:rPr lang="en-US" sz="1800" dirty="0">
                <a:solidFill>
                  <a:schemeClr val="bg1"/>
                </a:solidFill>
                <a:latin typeface="Calibri" panose="020F0502020204030204" pitchFamily="34" charset="0"/>
                <a:cs typeface="Calibri" panose="020F0502020204030204" pitchFamily="34" charset="0"/>
              </a:rPr>
              <a:t> (</a:t>
            </a:r>
            <a:r>
              <a:rPr lang="en-US" sz="1800" dirty="0">
                <a:solidFill>
                  <a:srgbClr val="0070C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42 U.S. Code § 11022</a:t>
            </a:r>
            <a:r>
              <a:rPr lang="en-US" sz="1800" dirty="0">
                <a:solidFill>
                  <a:schemeClr val="bg1"/>
                </a:solidFill>
                <a:latin typeface="Calibri" panose="020F0502020204030204" pitchFamily="34" charset="0"/>
                <a:cs typeface="Calibri" panose="020F0502020204030204" pitchFamily="34" charset="0"/>
              </a:rPr>
              <a:t>) and </a:t>
            </a:r>
            <a:r>
              <a:rPr lang="en-US" sz="1800" dirty="0">
                <a:solidFill>
                  <a:srgbClr val="0070C0"/>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check with your state, tribe, or territory</a:t>
            </a:r>
            <a:r>
              <a:rPr lang="en-US" sz="1800" dirty="0">
                <a:solidFill>
                  <a:srgbClr val="0070C0"/>
                </a:solidFill>
                <a:latin typeface="Calibri" panose="020F0502020204030204" pitchFamily="34" charset="0"/>
                <a:cs typeface="Calibri" panose="020F0502020204030204" pitchFamily="34" charset="0"/>
              </a:rPr>
              <a:t> </a:t>
            </a:r>
            <a:r>
              <a:rPr lang="en-US" sz="1800" dirty="0">
                <a:solidFill>
                  <a:schemeClr val="bg1"/>
                </a:solidFill>
                <a:latin typeface="Calibri" panose="020F0502020204030204" pitchFamily="34" charset="0"/>
                <a:cs typeface="Calibri" panose="020F0502020204030204" pitchFamily="34" charset="0"/>
              </a:rPr>
              <a:t>for your specific requirements.</a:t>
            </a:r>
          </a:p>
        </p:txBody>
      </p:sp>
      <p:sp>
        <p:nvSpPr>
          <p:cNvPr id="3" name="Slide Number"/>
          <p:cNvSpPr>
            <a:spLocks noGrp="1"/>
          </p:cNvSpPr>
          <p:nvPr>
            <p:ph type="sldNum" sz="quarter" idx="12"/>
          </p:nvPr>
        </p:nvSpPr>
        <p:spPr/>
        <p:txBody>
          <a:bodyPr>
            <a:normAutofit/>
          </a:bodyPr>
          <a:lstStyle/>
          <a:p>
            <a:pPr>
              <a:spcAft>
                <a:spcPts val="600"/>
              </a:spcAft>
            </a:pPr>
            <a:fld id="{D42BE140-39E5-44FD-A490-72FB43F9736D}" type="slidenum">
              <a:rPr lang="en-US"/>
              <a:pPr>
                <a:spcAft>
                  <a:spcPts val="600"/>
                </a:spcAft>
              </a:pPr>
              <a:t>2</a:t>
            </a:fld>
            <a:endParaRPr lang="en-US" dirty="0"/>
          </a:p>
        </p:txBody>
      </p:sp>
      <p:pic>
        <p:nvPicPr>
          <p:cNvPr id="13" name="EPA logo" descr="Logo for the U.S. Environmental Protection Agency (EPA).">
            <a:extLst>
              <a:ext uri="{FF2B5EF4-FFF2-40B4-BE49-F238E27FC236}">
                <a16:creationId xmlns:a16="http://schemas.microsoft.com/office/drawing/2014/main" id="{D3FADFED-BC96-4789-BCFF-E163015C953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29872" y="2672454"/>
            <a:ext cx="3413671" cy="3413671"/>
          </a:xfrm>
          <a:prstGeom prst="rect">
            <a:avLst/>
          </a:prstGeom>
          <a:effectLst/>
        </p:spPr>
      </p:pic>
    </p:spTree>
    <p:extLst>
      <p:ext uri="{BB962C8B-B14F-4D97-AF65-F5344CB8AC3E}">
        <p14:creationId xmlns:p14="http://schemas.microsoft.com/office/powerpoint/2010/main" val="1814579392"/>
      </p:ext>
    </p:extLst>
  </p:cSld>
  <p:clrMapOvr>
    <a:masterClrMapping/>
  </p:clrMapOvr>
  <mc:AlternateContent xmlns:mc="http://schemas.openxmlformats.org/markup-compatibility/2006" xmlns:p14="http://schemas.microsoft.com/office/powerpoint/2010/main">
    <mc:Choice Requires="p14">
      <p:transition spd="med" p14:dur="700" advTm="7800">
        <p:fade/>
      </p:transition>
    </mc:Choice>
    <mc:Fallback xmlns="">
      <p:transition spd="med" advTm="78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p:cNvSpPr>
            <a:spLocks noGrp="1"/>
          </p:cNvSpPr>
          <p:nvPr>
            <p:ph type="title"/>
          </p:nvPr>
        </p:nvSpPr>
        <p:spPr>
          <a:xfrm>
            <a:off x="646111" y="452718"/>
            <a:ext cx="8284464" cy="859697"/>
          </a:xfrm>
          <a:solidFill>
            <a:srgbClr val="002060">
              <a:alpha val="60000"/>
            </a:srgbClr>
          </a:solidFill>
          <a:ln>
            <a:solidFill>
              <a:schemeClr val="bg1"/>
            </a:solidFill>
          </a:ln>
        </p:spPr>
        <p:txBody>
          <a:bodyPr/>
          <a:lstStyle/>
          <a:p>
            <a:r>
              <a:rPr lang="en-US" b="1" dirty="0"/>
              <a:t>Getting Started:</a:t>
            </a:r>
          </a:p>
        </p:txBody>
      </p:sp>
      <p:sp>
        <p:nvSpPr>
          <p:cNvPr id="4" name="TextBox 1">
            <a:extLst>
              <a:ext uri="{FF2B5EF4-FFF2-40B4-BE49-F238E27FC236}">
                <a16:creationId xmlns:a16="http://schemas.microsoft.com/office/drawing/2014/main" id="{3CB0129F-3616-4B5F-B293-56C477085B83}"/>
              </a:ext>
            </a:extLst>
          </p:cNvPr>
          <p:cNvSpPr txBox="1"/>
          <p:nvPr/>
        </p:nvSpPr>
        <p:spPr>
          <a:xfrm>
            <a:off x="543278" y="2666949"/>
            <a:ext cx="5645774" cy="1754326"/>
          </a:xfrm>
          <a:prstGeom prst="rect">
            <a:avLst/>
          </a:prstGeom>
          <a:solidFill>
            <a:srgbClr val="F3FFFF"/>
          </a:solidFill>
          <a:ln w="25400">
            <a:solidFill>
              <a:schemeClr val="accent1"/>
            </a:solidFill>
          </a:ln>
        </p:spPr>
        <p:txBody>
          <a:bodyPr wrap="square" rtlCol="0">
            <a:spAutoFit/>
          </a:bodyPr>
          <a:lstStyle/>
          <a:p>
            <a:r>
              <a:rPr lang="en-US" b="1" u="sng" dirty="0">
                <a:solidFill>
                  <a:schemeClr val="bg1"/>
                </a:solidFill>
              </a:rPr>
              <a:t>Where are you?</a:t>
            </a:r>
          </a:p>
          <a:p>
            <a:endParaRPr lang="en-US" dirty="0">
              <a:solidFill>
                <a:schemeClr val="bg1"/>
              </a:solidFill>
            </a:endParaRPr>
          </a:p>
          <a:p>
            <a:r>
              <a:rPr lang="en-US" dirty="0">
                <a:solidFill>
                  <a:schemeClr val="bg1"/>
                </a:solidFill>
              </a:rPr>
              <a:t>The left side of the tool bar </a:t>
            </a:r>
          </a:p>
          <a:p>
            <a:r>
              <a:rPr lang="en-US" dirty="0">
                <a:solidFill>
                  <a:schemeClr val="bg1"/>
                </a:solidFill>
              </a:rPr>
              <a:t>indicates which part of Tier2 Submit you are in </a:t>
            </a:r>
          </a:p>
          <a:p>
            <a:r>
              <a:rPr lang="en-US" dirty="0">
                <a:solidFill>
                  <a:schemeClr val="bg1"/>
                </a:solidFill>
              </a:rPr>
              <a:t>with the white underline.</a:t>
            </a:r>
          </a:p>
          <a:p>
            <a:endParaRPr lang="en-US" dirty="0">
              <a:solidFill>
                <a:schemeClr val="bg1"/>
              </a:solidFill>
            </a:endParaRPr>
          </a:p>
        </p:txBody>
      </p:sp>
      <p:sp>
        <p:nvSpPr>
          <p:cNvPr id="9" name="TextBox 3">
            <a:extLst>
              <a:ext uri="{FF2B5EF4-FFF2-40B4-BE49-F238E27FC236}">
                <a16:creationId xmlns:a16="http://schemas.microsoft.com/office/drawing/2014/main" id="{01E47CA1-DDF8-4A8B-A517-FDD8371196B3}"/>
              </a:ext>
            </a:extLst>
          </p:cNvPr>
          <p:cNvSpPr txBox="1"/>
          <p:nvPr/>
        </p:nvSpPr>
        <p:spPr>
          <a:xfrm>
            <a:off x="535143" y="4775913"/>
            <a:ext cx="5653909" cy="1477328"/>
          </a:xfrm>
          <a:prstGeom prst="rect">
            <a:avLst/>
          </a:prstGeom>
          <a:solidFill>
            <a:srgbClr val="F3FFFF"/>
          </a:solidFill>
          <a:ln w="25400">
            <a:solidFill>
              <a:schemeClr val="accent1"/>
            </a:solidFill>
          </a:ln>
        </p:spPr>
        <p:txBody>
          <a:bodyPr wrap="square" rtlCol="0">
            <a:spAutoFit/>
          </a:bodyPr>
          <a:lstStyle/>
          <a:p>
            <a:r>
              <a:rPr lang="en-US" b="1" u="sng" dirty="0">
                <a:solidFill>
                  <a:sysClr val="windowText" lastClr="000000"/>
                </a:solidFill>
              </a:rPr>
              <a:t>Saving Your Data: </a:t>
            </a:r>
          </a:p>
          <a:p>
            <a:endParaRPr lang="en-US" b="1" u="sng" dirty="0">
              <a:solidFill>
                <a:sysClr val="windowText" lastClr="000000"/>
              </a:solidFill>
            </a:endParaRPr>
          </a:p>
          <a:p>
            <a:r>
              <a:rPr lang="en-US" dirty="0">
                <a:solidFill>
                  <a:sysClr val="windowText" lastClr="000000"/>
                </a:solidFill>
              </a:rPr>
              <a:t>There is no “Save” command.</a:t>
            </a:r>
          </a:p>
          <a:p>
            <a:r>
              <a:rPr lang="en-US" dirty="0">
                <a:solidFill>
                  <a:sysClr val="windowText" lastClr="000000"/>
                </a:solidFill>
              </a:rPr>
              <a:t>Your data is automatically saved as you type it.</a:t>
            </a:r>
          </a:p>
          <a:p>
            <a:endParaRPr lang="en-US" dirty="0">
              <a:solidFill>
                <a:sysClr val="windowText" lastClr="000000"/>
              </a:solidFill>
            </a:endParaRPr>
          </a:p>
        </p:txBody>
      </p:sp>
      <p:pic>
        <p:nvPicPr>
          <p:cNvPr id="10" name="Program Screenshot" title="The navigation bar of Tier2 Submit, including links to Facilities, Contacts, Chemicals, Import, Export/Submit, and Help."/>
          <p:cNvPicPr>
            <a:picLocks noChangeAspect="1"/>
          </p:cNvPicPr>
          <p:nvPr/>
        </p:nvPicPr>
        <p:blipFill>
          <a:blip r:embed="rId2"/>
          <a:stretch>
            <a:fillRect/>
          </a:stretch>
        </p:blipFill>
        <p:spPr>
          <a:xfrm>
            <a:off x="694086" y="1714275"/>
            <a:ext cx="10803828" cy="539091"/>
          </a:xfrm>
          <a:prstGeom prst="rect">
            <a:avLst/>
          </a:prstGeom>
          <a:ln w="34925">
            <a:solidFill>
              <a:schemeClr val="tx1"/>
            </a:solidFill>
          </a:ln>
        </p:spPr>
      </p:pic>
      <p:sp>
        <p:nvSpPr>
          <p:cNvPr id="11" name="Rectangle: Rounded Corners 10" descr="Rectangle highlighting left side of tool bar, which indicates which part of Tier2 Submit you are in">
            <a:extLst>
              <a:ext uri="{FF2B5EF4-FFF2-40B4-BE49-F238E27FC236}">
                <a16:creationId xmlns:a16="http://schemas.microsoft.com/office/drawing/2014/main" id="{1FEDC144-6FA5-4AF8-BED6-D32A1B177FB8}"/>
              </a:ext>
            </a:extLst>
          </p:cNvPr>
          <p:cNvSpPr/>
          <p:nvPr/>
        </p:nvSpPr>
        <p:spPr>
          <a:xfrm>
            <a:off x="543278" y="1576552"/>
            <a:ext cx="5653909" cy="75581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descr="Rectangle highlighting right side of the toolbar, which displays actions you may wish to take in Tier2 Submit">
            <a:extLst>
              <a:ext uri="{FF2B5EF4-FFF2-40B4-BE49-F238E27FC236}">
                <a16:creationId xmlns:a16="http://schemas.microsoft.com/office/drawing/2014/main" id="{77B3811D-F621-4E2A-9EEF-24CA62DAC764}"/>
              </a:ext>
            </a:extLst>
          </p:cNvPr>
          <p:cNvSpPr/>
          <p:nvPr/>
        </p:nvSpPr>
        <p:spPr>
          <a:xfrm>
            <a:off x="7902222" y="1576552"/>
            <a:ext cx="3746500" cy="76768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2">
            <a:extLst>
              <a:ext uri="{FF2B5EF4-FFF2-40B4-BE49-F238E27FC236}">
                <a16:creationId xmlns:a16="http://schemas.microsoft.com/office/drawing/2014/main" id="{DF31A489-CE07-48E9-B711-EBDEB23D86BE}"/>
              </a:ext>
            </a:extLst>
          </p:cNvPr>
          <p:cNvSpPr txBox="1"/>
          <p:nvPr/>
        </p:nvSpPr>
        <p:spPr>
          <a:xfrm>
            <a:off x="7902222" y="2666950"/>
            <a:ext cx="3746500" cy="3416320"/>
          </a:xfrm>
          <a:prstGeom prst="rect">
            <a:avLst/>
          </a:prstGeom>
          <a:solidFill>
            <a:srgbClr val="F3FFFF"/>
          </a:solidFill>
          <a:ln w="25400">
            <a:solidFill>
              <a:schemeClr val="accent1"/>
            </a:solidFill>
          </a:ln>
        </p:spPr>
        <p:txBody>
          <a:bodyPr wrap="square" rtlCol="0">
            <a:spAutoFit/>
          </a:bodyPr>
          <a:lstStyle/>
          <a:p>
            <a:r>
              <a:rPr lang="en-US" b="1" u="sng" dirty="0">
                <a:solidFill>
                  <a:schemeClr val="bg1"/>
                </a:solidFill>
              </a:rPr>
              <a:t>Special Actions</a:t>
            </a:r>
          </a:p>
          <a:p>
            <a:endParaRPr lang="en-US" dirty="0">
              <a:solidFill>
                <a:schemeClr val="bg1"/>
              </a:solidFill>
            </a:endParaRPr>
          </a:p>
          <a:p>
            <a:r>
              <a:rPr lang="en-US" dirty="0">
                <a:solidFill>
                  <a:schemeClr val="bg1"/>
                </a:solidFill>
              </a:rPr>
              <a:t>The right side of the toolbar displays some special actions you may wish to</a:t>
            </a:r>
            <a:r>
              <a:rPr lang="en-US" dirty="0"/>
              <a:t> </a:t>
            </a:r>
            <a:r>
              <a:rPr lang="en-US" dirty="0">
                <a:solidFill>
                  <a:schemeClr val="bg1"/>
                </a:solidFill>
              </a:rPr>
              <a:t>take. </a:t>
            </a:r>
          </a:p>
          <a:p>
            <a:endParaRPr lang="en-US" dirty="0">
              <a:solidFill>
                <a:schemeClr val="bg1"/>
              </a:solidFill>
            </a:endParaRPr>
          </a:p>
          <a:p>
            <a:pPr marL="285750" indent="-285750">
              <a:buFont typeface="Wingdings" panose="05000000000000000000" pitchFamily="2" charset="2"/>
              <a:buChar char="ü"/>
            </a:pPr>
            <a:r>
              <a:rPr lang="en-US" b="1" dirty="0">
                <a:solidFill>
                  <a:schemeClr val="bg1"/>
                </a:solidFill>
              </a:rPr>
              <a:t>Import</a:t>
            </a:r>
            <a:r>
              <a:rPr lang="en-US" dirty="0">
                <a:solidFill>
                  <a:schemeClr val="bg1"/>
                </a:solidFill>
              </a:rPr>
              <a:t> last year’s data</a:t>
            </a:r>
          </a:p>
          <a:p>
            <a:pPr marL="285750" indent="-285750">
              <a:buFont typeface="Wingdings" panose="05000000000000000000" pitchFamily="2" charset="2"/>
              <a:buChar char="ü"/>
            </a:pPr>
            <a:r>
              <a:rPr lang="en-US" b="1" dirty="0">
                <a:solidFill>
                  <a:schemeClr val="bg1"/>
                </a:solidFill>
              </a:rPr>
              <a:t>Export/Submit </a:t>
            </a:r>
            <a:r>
              <a:rPr lang="en-US" dirty="0">
                <a:solidFill>
                  <a:schemeClr val="bg1"/>
                </a:solidFill>
              </a:rPr>
              <a:t>this year’s data so that you may </a:t>
            </a:r>
          </a:p>
          <a:p>
            <a:r>
              <a:rPr lang="en-US" dirty="0">
                <a:solidFill>
                  <a:schemeClr val="bg1"/>
                </a:solidFill>
              </a:rPr>
              <a:t>     submit it</a:t>
            </a:r>
          </a:p>
          <a:p>
            <a:pPr marL="285750" indent="-285750">
              <a:buFont typeface="Wingdings" panose="05000000000000000000" pitchFamily="2" charset="2"/>
              <a:buChar char="ü"/>
            </a:pPr>
            <a:r>
              <a:rPr lang="en-US" b="1" dirty="0">
                <a:solidFill>
                  <a:schemeClr val="bg1"/>
                </a:solidFill>
              </a:rPr>
              <a:t>Help</a:t>
            </a:r>
            <a:r>
              <a:rPr lang="en-US" dirty="0">
                <a:solidFill>
                  <a:schemeClr val="bg1"/>
                </a:solidFill>
              </a:rPr>
              <a:t> menu</a:t>
            </a:r>
          </a:p>
          <a:p>
            <a:endParaRPr lang="en-US" dirty="0">
              <a:solidFill>
                <a:schemeClr val="bg1"/>
              </a:solidFill>
            </a:endParaRPr>
          </a:p>
        </p:txBody>
      </p:sp>
      <p:sp>
        <p:nvSpPr>
          <p:cNvPr id="3" name="Slide Number"/>
          <p:cNvSpPr>
            <a:spLocks noGrp="1"/>
          </p:cNvSpPr>
          <p:nvPr>
            <p:ph type="sldNum" sz="quarter" idx="12"/>
          </p:nvPr>
        </p:nvSpPr>
        <p:spPr>
          <a:xfrm>
            <a:off x="10346914" y="311543"/>
            <a:ext cx="838199" cy="767687"/>
          </a:xfrm>
        </p:spPr>
        <p:txBody>
          <a:bodyPr/>
          <a:lstStyle/>
          <a:p>
            <a:fld id="{D42BE140-39E5-44FD-A490-72FB43F9736D}" type="slidenum">
              <a:rPr lang="en-US" smtClean="0"/>
              <a:t>20</a:t>
            </a:fld>
            <a:endParaRPr lang="en-US" dirty="0"/>
          </a:p>
        </p:txBody>
      </p:sp>
      <p:pic>
        <p:nvPicPr>
          <p:cNvPr id="13" name="EPA logo">
            <a:extLst>
              <a:ext uri="{FF2B5EF4-FFF2-40B4-BE49-F238E27FC236}">
                <a16:creationId xmlns:a16="http://schemas.microsoft.com/office/drawing/2014/main" id="{0CF67891-202C-4CB5-A94F-A059AEF9793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9693" y="5647871"/>
            <a:ext cx="914400" cy="914400"/>
          </a:xfrm>
          <a:prstGeom prst="rect">
            <a:avLst/>
          </a:prstGeom>
          <a:effectLst/>
        </p:spPr>
      </p:pic>
    </p:spTree>
    <p:extLst>
      <p:ext uri="{BB962C8B-B14F-4D97-AF65-F5344CB8AC3E}">
        <p14:creationId xmlns:p14="http://schemas.microsoft.com/office/powerpoint/2010/main" val="54391502"/>
      </p:ext>
    </p:extLst>
  </p:cSld>
  <p:clrMapOvr>
    <a:masterClrMapping/>
  </p:clrMapOvr>
  <mc:AlternateContent xmlns:mc="http://schemas.openxmlformats.org/markup-compatibility/2006" xmlns:p14="http://schemas.microsoft.com/office/powerpoint/2010/main">
    <mc:Choice Requires="p14">
      <p:transition spd="med" p14:dur="700" advTm="2235">
        <p:fade/>
      </p:transition>
    </mc:Choice>
    <mc:Fallback xmlns="">
      <p:transition spd="med" advTm="223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3" name="Rectangle 1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itle"/>
          <p:cNvSpPr>
            <a:spLocks noGrp="1"/>
          </p:cNvSpPr>
          <p:nvPr>
            <p:ph type="title"/>
          </p:nvPr>
        </p:nvSpPr>
        <p:spPr>
          <a:xfrm>
            <a:off x="1103312" y="452718"/>
            <a:ext cx="8947522" cy="1400530"/>
          </a:xfrm>
        </p:spPr>
        <p:txBody>
          <a:bodyPr anchor="ctr">
            <a:normAutofit/>
          </a:bodyPr>
          <a:lstStyle/>
          <a:p>
            <a:r>
              <a:rPr lang="en-US" dirty="0">
                <a:solidFill>
                  <a:srgbClr val="FFFFFF"/>
                </a:solidFill>
              </a:rPr>
              <a:t>Importing a File From Last Year</a:t>
            </a:r>
          </a:p>
        </p:txBody>
      </p:sp>
      <p:sp>
        <p:nvSpPr>
          <p:cNvPr id="5" name="Slide Number"/>
          <p:cNvSpPr>
            <a:spLocks noGrp="1"/>
          </p:cNvSpPr>
          <p:nvPr>
            <p:ph type="sldNum" sz="quarter" idx="12"/>
          </p:nvPr>
        </p:nvSpPr>
        <p:spPr>
          <a:xfrm>
            <a:off x="10352540" y="295729"/>
            <a:ext cx="838199" cy="767687"/>
          </a:xfrm>
        </p:spPr>
        <p:txBody>
          <a:bodyPr>
            <a:normAutofit/>
          </a:bodyPr>
          <a:lstStyle/>
          <a:p>
            <a:pPr>
              <a:spcAft>
                <a:spcPts val="600"/>
              </a:spcAft>
            </a:pPr>
            <a:fld id="{D42BE140-39E5-44FD-A490-72FB43F9736D}" type="slidenum">
              <a:rPr lang="en-US">
                <a:solidFill>
                  <a:srgbClr val="FFFFFF"/>
                </a:solidFill>
              </a:rPr>
              <a:pPr>
                <a:spcAft>
                  <a:spcPts val="600"/>
                </a:spcAft>
              </a:pPr>
              <a:t>21</a:t>
            </a:fld>
            <a:endParaRPr lang="en-US" dirty="0">
              <a:solidFill>
                <a:srgbClr val="FFFFFF"/>
              </a:solidFill>
            </a:endParaRPr>
          </a:p>
        </p:txBody>
      </p:sp>
      <p:sp>
        <p:nvSpPr>
          <p:cNvPr id="15"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useBgFill="1">
        <p:nvSpPr>
          <p:cNvPr id="17" name="Freeform: Shape 1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4" name="Content"/>
          <p:cNvSpPr>
            <a:spLocks noGrp="1"/>
          </p:cNvSpPr>
          <p:nvPr>
            <p:ph idx="1"/>
          </p:nvPr>
        </p:nvSpPr>
        <p:spPr>
          <a:xfrm>
            <a:off x="1103312" y="2763520"/>
            <a:ext cx="8946541" cy="3484879"/>
          </a:xfrm>
        </p:spPr>
        <p:txBody>
          <a:bodyPr>
            <a:normAutofit/>
          </a:bodyPr>
          <a:lstStyle/>
          <a:p>
            <a:pPr marL="236538" marR="0" lvl="2" indent="0">
              <a:spcBef>
                <a:spcPts val="0"/>
              </a:spcBef>
              <a:spcAft>
                <a:spcPts val="1800"/>
              </a:spcAft>
              <a:buNone/>
            </a:pPr>
            <a:r>
              <a:rPr lang="en-US" sz="2000" dirty="0">
                <a:ea typeface="Calibri" panose="020F0502020204030204" pitchFamily="34" charset="0"/>
                <a:cs typeface="Times New Roman" panose="02020603050405020304" pitchFamily="18" charset="0"/>
              </a:rPr>
              <a:t>If you used Tier2 Submit for the last reporting year, you may import that data to be used as the starting point for this year’s filing. The data will need to be updated for the current reporting year.</a:t>
            </a:r>
          </a:p>
          <a:p>
            <a:pPr marL="236538" marR="0" lvl="2" indent="0">
              <a:spcBef>
                <a:spcPts val="0"/>
              </a:spcBef>
              <a:spcAft>
                <a:spcPts val="1800"/>
              </a:spcAft>
              <a:buNone/>
            </a:pPr>
            <a:r>
              <a:rPr lang="en-US" sz="2000" dirty="0">
                <a:ea typeface="Calibri" panose="020F0502020204030204" pitchFamily="34" charset="0"/>
                <a:cs typeface="Times New Roman" panose="02020603050405020304" pitchFamily="18" charset="0"/>
              </a:rPr>
              <a:t>Locate last year’s data file and use that path to import the data into Tier2 Submit. You may be able to get the file in electronic format from your state, tribe, or territory if you can’t find your submission file.</a:t>
            </a:r>
          </a:p>
          <a:p>
            <a:pPr marL="236538" marR="0" lvl="2" indent="0">
              <a:spcBef>
                <a:spcPts val="0"/>
              </a:spcBef>
              <a:spcAft>
                <a:spcPts val="1800"/>
              </a:spcAft>
              <a:buNone/>
            </a:pPr>
            <a:r>
              <a:rPr lang="en-US" sz="2000" dirty="0">
                <a:cs typeface="Times New Roman" panose="02020603050405020304" pitchFamily="18" charset="0"/>
              </a:rPr>
              <a:t>If you did not use Tier2 Submit last year, proceed to Slide 31</a:t>
            </a:r>
            <a:endParaRPr lang="en-US" sz="2000" dirty="0"/>
          </a:p>
        </p:txBody>
      </p:sp>
      <p:pic>
        <p:nvPicPr>
          <p:cNvPr id="6" name="EPA logo" descr="Logo for the U.S. Environmental Protection Agency (EPA).">
            <a:extLst>
              <a:ext uri="{FF2B5EF4-FFF2-40B4-BE49-F238E27FC236}">
                <a16:creationId xmlns:a16="http://schemas.microsoft.com/office/drawing/2014/main" id="{A7CDD140-B150-4628-8622-45B1BEE31C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9693" y="5647871"/>
            <a:ext cx="914400" cy="914400"/>
          </a:xfrm>
          <a:prstGeom prst="rect">
            <a:avLst/>
          </a:prstGeom>
          <a:effectLst/>
        </p:spPr>
      </p:pic>
    </p:spTree>
    <p:extLst>
      <p:ext uri="{BB962C8B-B14F-4D97-AF65-F5344CB8AC3E}">
        <p14:creationId xmlns:p14="http://schemas.microsoft.com/office/powerpoint/2010/main" val="26291752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Tm="10801">
        <p:fade/>
      </p:transition>
    </mc:Choice>
    <mc:Fallback xmlns="">
      <p:transition spd="med" advTm="10801">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p:cNvSpPr>
            <a:spLocks noGrp="1"/>
          </p:cNvSpPr>
          <p:nvPr>
            <p:ph type="title"/>
          </p:nvPr>
        </p:nvSpPr>
        <p:spPr>
          <a:xfrm>
            <a:off x="646111" y="452718"/>
            <a:ext cx="8275320" cy="786147"/>
          </a:xfrm>
          <a:solidFill>
            <a:srgbClr val="002060">
              <a:alpha val="60000"/>
            </a:srgbClr>
          </a:solidFill>
          <a:ln>
            <a:solidFill>
              <a:schemeClr val="bg1"/>
            </a:solidFill>
          </a:ln>
        </p:spPr>
        <p:txBody>
          <a:bodyPr/>
          <a:lstStyle/>
          <a:p>
            <a:r>
              <a:rPr lang="en-US" dirty="0"/>
              <a:t>Importing a file from last year</a:t>
            </a:r>
          </a:p>
        </p:txBody>
      </p:sp>
      <p:sp>
        <p:nvSpPr>
          <p:cNvPr id="3" name="Slide Number"/>
          <p:cNvSpPr>
            <a:spLocks noGrp="1"/>
          </p:cNvSpPr>
          <p:nvPr>
            <p:ph type="sldNum" sz="quarter" idx="12"/>
          </p:nvPr>
        </p:nvSpPr>
        <p:spPr>
          <a:xfrm>
            <a:off x="10319206" y="339251"/>
            <a:ext cx="838199" cy="767687"/>
          </a:xfrm>
        </p:spPr>
        <p:txBody>
          <a:bodyPr/>
          <a:lstStyle/>
          <a:p>
            <a:fld id="{D42BE140-39E5-44FD-A490-72FB43F9736D}" type="slidenum">
              <a:rPr lang="en-US" smtClean="0"/>
              <a:t>22</a:t>
            </a:fld>
            <a:endParaRPr lang="en-US" dirty="0"/>
          </a:p>
        </p:txBody>
      </p:sp>
      <p:pic>
        <p:nvPicPr>
          <p:cNvPr id="7" name="Program Screenshot" descr="A facility list with no facilities present."/>
          <p:cNvPicPr>
            <a:picLocks noChangeAspect="1"/>
          </p:cNvPicPr>
          <p:nvPr/>
        </p:nvPicPr>
        <p:blipFill>
          <a:blip r:embed="rId3"/>
          <a:stretch>
            <a:fillRect/>
          </a:stretch>
        </p:blipFill>
        <p:spPr>
          <a:xfrm>
            <a:off x="628344" y="1756700"/>
            <a:ext cx="8310853" cy="2989472"/>
          </a:xfrm>
          <a:prstGeom prst="rect">
            <a:avLst/>
          </a:prstGeom>
          <a:ln w="25400">
            <a:solidFill>
              <a:schemeClr val="accent1"/>
            </a:solidFill>
          </a:ln>
        </p:spPr>
      </p:pic>
      <p:sp>
        <p:nvSpPr>
          <p:cNvPr id="10" name="Rectangle" descr="Red rectangle to highlight the location of the import feature.">
            <a:extLst>
              <a:ext uri="{FF2B5EF4-FFF2-40B4-BE49-F238E27FC236}">
                <a16:creationId xmlns:a16="http://schemas.microsoft.com/office/drawing/2014/main" id="{BD2AD0E7-D295-42A7-819C-F8BE14E446D7}"/>
              </a:ext>
            </a:extLst>
          </p:cNvPr>
          <p:cNvSpPr/>
          <p:nvPr/>
        </p:nvSpPr>
        <p:spPr>
          <a:xfrm>
            <a:off x="6946440" y="1582529"/>
            <a:ext cx="684070" cy="645664"/>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EPA logo" descr="Logo for the U.S. Environmental Protection Agency (EPA).">
            <a:extLst>
              <a:ext uri="{FF2B5EF4-FFF2-40B4-BE49-F238E27FC236}">
                <a16:creationId xmlns:a16="http://schemas.microsoft.com/office/drawing/2014/main" id="{2E60D1E3-6EEA-4F4C-AC49-00EB78F565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99693" y="5647871"/>
            <a:ext cx="914400" cy="914400"/>
          </a:xfrm>
          <a:prstGeom prst="rect">
            <a:avLst/>
          </a:prstGeom>
          <a:effectLst/>
        </p:spPr>
      </p:pic>
      <p:sp>
        <p:nvSpPr>
          <p:cNvPr id="9" name="TextBox 1">
            <a:extLst>
              <a:ext uri="{FF2B5EF4-FFF2-40B4-BE49-F238E27FC236}">
                <a16:creationId xmlns:a16="http://schemas.microsoft.com/office/drawing/2014/main" id="{54D8F77B-8966-4CE4-9A3E-52B059D947F6}"/>
              </a:ext>
            </a:extLst>
          </p:cNvPr>
          <p:cNvSpPr txBox="1"/>
          <p:nvPr/>
        </p:nvSpPr>
        <p:spPr>
          <a:xfrm>
            <a:off x="9153320" y="2331720"/>
            <a:ext cx="2632541" cy="1097280"/>
          </a:xfrm>
          <a:prstGeom prst="rect">
            <a:avLst/>
          </a:prstGeom>
          <a:solidFill>
            <a:srgbClr val="002060"/>
          </a:solidFill>
          <a:ln w="34925">
            <a:solidFill>
              <a:srgbClr val="92D050"/>
            </a:solidFill>
          </a:ln>
        </p:spPr>
        <p:txBody>
          <a:bodyPr wrap="square" rtlCol="0" anchor="ctr" anchorCtr="1">
            <a:spAutoFit/>
          </a:bodyPr>
          <a:lstStyle/>
          <a:p>
            <a:pPr algn="ctr"/>
            <a:r>
              <a:rPr lang="en-US" b="1" u="sng" dirty="0"/>
              <a:t>Importing a File</a:t>
            </a:r>
            <a:r>
              <a:rPr lang="en-US" b="1" dirty="0"/>
              <a:t>:</a:t>
            </a:r>
          </a:p>
          <a:p>
            <a:pPr algn="ctr"/>
            <a:r>
              <a:rPr lang="en-US" dirty="0"/>
              <a:t>Start by clicking </a:t>
            </a:r>
          </a:p>
          <a:p>
            <a:pPr algn="ctr"/>
            <a:r>
              <a:rPr lang="en-US" dirty="0"/>
              <a:t>on “</a:t>
            </a:r>
            <a:r>
              <a:rPr lang="en-US" b="1" dirty="0"/>
              <a:t>Import</a:t>
            </a:r>
            <a:r>
              <a:rPr lang="en-US" dirty="0"/>
              <a:t>”</a:t>
            </a:r>
          </a:p>
        </p:txBody>
      </p:sp>
    </p:spTree>
    <p:extLst>
      <p:ext uri="{BB962C8B-B14F-4D97-AF65-F5344CB8AC3E}">
        <p14:creationId xmlns:p14="http://schemas.microsoft.com/office/powerpoint/2010/main" val="3087894728"/>
      </p:ext>
    </p:extLst>
  </p:cSld>
  <p:clrMapOvr>
    <a:masterClrMapping/>
  </p:clrMapOvr>
  <mc:AlternateContent xmlns:mc="http://schemas.openxmlformats.org/markup-compatibility/2006" xmlns:p14="http://schemas.microsoft.com/office/powerpoint/2010/main">
    <mc:Choice Requires="p14">
      <p:transition spd="med" p14:dur="700" advTm="20471">
        <p:fade/>
      </p:transition>
    </mc:Choice>
    <mc:Fallback xmlns="">
      <p:transition spd="med" advTm="2047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p:cNvSpPr>
            <a:spLocks noGrp="1"/>
          </p:cNvSpPr>
          <p:nvPr>
            <p:ph type="title"/>
          </p:nvPr>
        </p:nvSpPr>
        <p:spPr>
          <a:xfrm>
            <a:off x="646111" y="452718"/>
            <a:ext cx="8275320" cy="786147"/>
          </a:xfrm>
          <a:solidFill>
            <a:srgbClr val="002060">
              <a:alpha val="60000"/>
            </a:srgbClr>
          </a:solidFill>
          <a:ln>
            <a:solidFill>
              <a:schemeClr val="bg1"/>
            </a:solidFill>
          </a:ln>
        </p:spPr>
        <p:txBody>
          <a:bodyPr/>
          <a:lstStyle/>
          <a:p>
            <a:r>
              <a:rPr lang="en-US" dirty="0"/>
              <a:t>Importing a file from last year</a:t>
            </a:r>
          </a:p>
        </p:txBody>
      </p:sp>
      <p:sp>
        <p:nvSpPr>
          <p:cNvPr id="3" name="Slide Number"/>
          <p:cNvSpPr>
            <a:spLocks noGrp="1"/>
          </p:cNvSpPr>
          <p:nvPr>
            <p:ph type="sldNum" sz="quarter" idx="12"/>
          </p:nvPr>
        </p:nvSpPr>
        <p:spPr>
          <a:xfrm>
            <a:off x="10319206" y="339251"/>
            <a:ext cx="838199" cy="767687"/>
          </a:xfrm>
        </p:spPr>
        <p:txBody>
          <a:bodyPr/>
          <a:lstStyle/>
          <a:p>
            <a:fld id="{D42BE140-39E5-44FD-A490-72FB43F9736D}" type="slidenum">
              <a:rPr lang="en-US" smtClean="0"/>
              <a:t>23</a:t>
            </a:fld>
            <a:endParaRPr lang="en-US" dirty="0"/>
          </a:p>
        </p:txBody>
      </p:sp>
      <p:pic>
        <p:nvPicPr>
          <p:cNvPr id="4" name="Program Screenshot" descr="A facility list with the Import window displayed."/>
          <p:cNvPicPr>
            <a:picLocks noChangeAspect="1"/>
          </p:cNvPicPr>
          <p:nvPr/>
        </p:nvPicPr>
        <p:blipFill rotWithShape="1">
          <a:blip r:embed="rId3">
            <a:extLst>
              <a:ext uri="{28A0092B-C50C-407E-A947-70E740481C1C}">
                <a14:useLocalDpi xmlns:a14="http://schemas.microsoft.com/office/drawing/2010/main" val="0"/>
              </a:ext>
            </a:extLst>
          </a:blip>
          <a:srcRect b="3868"/>
          <a:stretch/>
        </p:blipFill>
        <p:spPr>
          <a:xfrm>
            <a:off x="649559" y="2029229"/>
            <a:ext cx="8271872" cy="4083644"/>
          </a:xfrm>
          <a:prstGeom prst="rect">
            <a:avLst/>
          </a:prstGeom>
          <a:ln w="25400">
            <a:solidFill>
              <a:srgbClr val="92D050"/>
            </a:solidFill>
          </a:ln>
        </p:spPr>
      </p:pic>
      <p:sp>
        <p:nvSpPr>
          <p:cNvPr id="9" name="Rectangle" descr="Red rectangle to highlight the location of the &quot;Browse to File&quot; feature.">
            <a:extLst>
              <a:ext uri="{FF2B5EF4-FFF2-40B4-BE49-F238E27FC236}">
                <a16:creationId xmlns:a16="http://schemas.microsoft.com/office/drawing/2014/main" id="{BD2AD0E7-D295-42A7-819C-F8BE14E446D7}"/>
              </a:ext>
            </a:extLst>
          </p:cNvPr>
          <p:cNvSpPr/>
          <p:nvPr/>
        </p:nvSpPr>
        <p:spPr>
          <a:xfrm>
            <a:off x="1443810" y="4071051"/>
            <a:ext cx="1235034" cy="44183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EPA logo" descr="Logo for the U.S. Environmental Protection Agency (EPA).">
            <a:extLst>
              <a:ext uri="{FF2B5EF4-FFF2-40B4-BE49-F238E27FC236}">
                <a16:creationId xmlns:a16="http://schemas.microsoft.com/office/drawing/2014/main" id="{00089E33-B8D3-40A0-A7A6-919B380487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99693" y="5647871"/>
            <a:ext cx="914400" cy="914400"/>
          </a:xfrm>
          <a:prstGeom prst="rect">
            <a:avLst/>
          </a:prstGeom>
          <a:effectLst/>
        </p:spPr>
      </p:pic>
      <p:sp>
        <p:nvSpPr>
          <p:cNvPr id="10" name="TextBox 1">
            <a:extLst>
              <a:ext uri="{FF2B5EF4-FFF2-40B4-BE49-F238E27FC236}">
                <a16:creationId xmlns:a16="http://schemas.microsoft.com/office/drawing/2014/main" id="{51107AAF-905E-49C5-8A36-F5F56939501F}"/>
              </a:ext>
            </a:extLst>
          </p:cNvPr>
          <p:cNvSpPr txBox="1"/>
          <p:nvPr/>
        </p:nvSpPr>
        <p:spPr>
          <a:xfrm>
            <a:off x="9281552" y="2590310"/>
            <a:ext cx="2632541" cy="2011680"/>
          </a:xfrm>
          <a:prstGeom prst="rect">
            <a:avLst/>
          </a:prstGeom>
          <a:solidFill>
            <a:srgbClr val="002060"/>
          </a:solidFill>
          <a:ln w="34925">
            <a:solidFill>
              <a:srgbClr val="92D050"/>
            </a:solidFill>
          </a:ln>
        </p:spPr>
        <p:txBody>
          <a:bodyPr wrap="square" rtlCol="0" anchor="ctr" anchorCtr="1">
            <a:spAutoFit/>
          </a:bodyPr>
          <a:lstStyle/>
          <a:p>
            <a:pPr algn="ctr"/>
            <a:r>
              <a:rPr lang="en-US" b="1" u="sng" dirty="0"/>
              <a:t>Importing a File</a:t>
            </a:r>
            <a:r>
              <a:rPr lang="en-US" b="1" dirty="0"/>
              <a:t>:</a:t>
            </a:r>
          </a:p>
          <a:p>
            <a:pPr algn="ctr"/>
            <a:r>
              <a:rPr lang="en-US" dirty="0"/>
              <a:t>Then select, </a:t>
            </a:r>
          </a:p>
          <a:p>
            <a:pPr algn="ctr"/>
            <a:r>
              <a:rPr lang="en-US" dirty="0"/>
              <a:t>“</a:t>
            </a:r>
            <a:r>
              <a:rPr lang="en-US" b="1" dirty="0"/>
              <a:t>Browse to File” </a:t>
            </a:r>
          </a:p>
          <a:p>
            <a:pPr algn="ctr"/>
            <a:r>
              <a:rPr lang="en-US" dirty="0"/>
              <a:t>to find where</a:t>
            </a:r>
          </a:p>
          <a:p>
            <a:pPr algn="ctr"/>
            <a:r>
              <a:rPr lang="en-US" dirty="0"/>
              <a:t>the file is stored on your computer.</a:t>
            </a:r>
          </a:p>
        </p:txBody>
      </p:sp>
    </p:spTree>
    <p:extLst>
      <p:ext uri="{BB962C8B-B14F-4D97-AF65-F5344CB8AC3E}">
        <p14:creationId xmlns:p14="http://schemas.microsoft.com/office/powerpoint/2010/main" val="3455856357"/>
      </p:ext>
    </p:extLst>
  </p:cSld>
  <p:clrMapOvr>
    <a:masterClrMapping/>
  </p:clrMapOvr>
  <mc:AlternateContent xmlns:mc="http://schemas.openxmlformats.org/markup-compatibility/2006" xmlns:p14="http://schemas.microsoft.com/office/powerpoint/2010/main">
    <mc:Choice Requires="p14">
      <p:transition spd="med" p14:dur="700" advTm="20471">
        <p:fade/>
      </p:transition>
    </mc:Choice>
    <mc:Fallback xmlns="">
      <p:transition spd="med" advTm="2047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646111" y="452718"/>
            <a:ext cx="8275320" cy="766482"/>
          </a:xfrm>
          <a:solidFill>
            <a:srgbClr val="002060">
              <a:alpha val="60000"/>
            </a:srgbClr>
          </a:solidFill>
          <a:ln>
            <a:solidFill>
              <a:schemeClr val="bg1"/>
            </a:solidFill>
          </a:ln>
        </p:spPr>
        <p:txBody>
          <a:bodyPr/>
          <a:lstStyle/>
          <a:p>
            <a:r>
              <a:rPr lang="en-US" dirty="0"/>
              <a:t>Importing a file from last year</a:t>
            </a:r>
          </a:p>
        </p:txBody>
      </p:sp>
      <p:sp>
        <p:nvSpPr>
          <p:cNvPr id="5" name="Slide Number"/>
          <p:cNvSpPr>
            <a:spLocks noGrp="1"/>
          </p:cNvSpPr>
          <p:nvPr>
            <p:ph type="sldNum" sz="quarter" idx="12"/>
          </p:nvPr>
        </p:nvSpPr>
        <p:spPr>
          <a:xfrm>
            <a:off x="10346914" y="311543"/>
            <a:ext cx="838199" cy="767687"/>
          </a:xfrm>
        </p:spPr>
        <p:txBody>
          <a:bodyPr/>
          <a:lstStyle/>
          <a:p>
            <a:fld id="{D42BE140-39E5-44FD-A490-72FB43F9736D}" type="slidenum">
              <a:rPr lang="en-US" smtClean="0"/>
              <a:t>24</a:t>
            </a:fld>
            <a:endParaRPr lang="en-US" dirty="0"/>
          </a:p>
        </p:txBody>
      </p:sp>
      <p:pic>
        <p:nvPicPr>
          <p:cNvPr id="10" name="Program Screenshot" descr="A file selection window with a .t2s file selected for impo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111" y="2069117"/>
            <a:ext cx="8275320" cy="3941204"/>
          </a:xfrm>
          <a:prstGeom prst="rect">
            <a:avLst/>
          </a:prstGeom>
          <a:ln w="25400">
            <a:solidFill>
              <a:schemeClr val="accent1"/>
            </a:solidFill>
          </a:ln>
        </p:spPr>
      </p:pic>
      <p:sp>
        <p:nvSpPr>
          <p:cNvPr id="8" name="Rectangle" descr="Red rectangle to highlight the selected file.">
            <a:extLst>
              <a:ext uri="{FF2B5EF4-FFF2-40B4-BE49-F238E27FC236}">
                <a16:creationId xmlns:a16="http://schemas.microsoft.com/office/drawing/2014/main" id="{BD2AD0E7-D295-42A7-819C-F8BE14E446D7}"/>
              </a:ext>
            </a:extLst>
          </p:cNvPr>
          <p:cNvSpPr/>
          <p:nvPr/>
        </p:nvSpPr>
        <p:spPr>
          <a:xfrm>
            <a:off x="6804058" y="5582812"/>
            <a:ext cx="1162262" cy="427509"/>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EPA logo" descr="Logo for the U.S. Environmental Protection Agency (EPA).">
            <a:extLst>
              <a:ext uri="{FF2B5EF4-FFF2-40B4-BE49-F238E27FC236}">
                <a16:creationId xmlns:a16="http://schemas.microsoft.com/office/drawing/2014/main" id="{B97093AE-B787-4B9E-AAAE-C5E37F3C76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99693" y="5647871"/>
            <a:ext cx="914400" cy="914400"/>
          </a:xfrm>
          <a:prstGeom prst="rect">
            <a:avLst/>
          </a:prstGeom>
          <a:effectLst/>
        </p:spPr>
      </p:pic>
      <p:sp>
        <p:nvSpPr>
          <p:cNvPr id="12" name="TextBox 1">
            <a:extLst>
              <a:ext uri="{FF2B5EF4-FFF2-40B4-BE49-F238E27FC236}">
                <a16:creationId xmlns:a16="http://schemas.microsoft.com/office/drawing/2014/main" id="{A57A427C-8BEF-4E51-A3C9-28E598AABE09}"/>
              </a:ext>
            </a:extLst>
          </p:cNvPr>
          <p:cNvSpPr txBox="1"/>
          <p:nvPr/>
        </p:nvSpPr>
        <p:spPr>
          <a:xfrm>
            <a:off x="9156157" y="2143337"/>
            <a:ext cx="2632541" cy="3139321"/>
          </a:xfrm>
          <a:prstGeom prst="rect">
            <a:avLst/>
          </a:prstGeom>
          <a:solidFill>
            <a:srgbClr val="002060"/>
          </a:solidFill>
          <a:ln w="34925">
            <a:solidFill>
              <a:srgbClr val="92D050"/>
            </a:solidFill>
          </a:ln>
        </p:spPr>
        <p:txBody>
          <a:bodyPr wrap="square" rtlCol="0" anchor="ctr" anchorCtr="1">
            <a:spAutoFit/>
          </a:bodyPr>
          <a:lstStyle/>
          <a:p>
            <a:pPr algn="ctr"/>
            <a:r>
              <a:rPr lang="en-US" b="1" u="sng" dirty="0"/>
              <a:t>Importing a File</a:t>
            </a:r>
            <a:r>
              <a:rPr lang="en-US" b="1" dirty="0"/>
              <a:t>:</a:t>
            </a:r>
          </a:p>
          <a:p>
            <a:pPr algn="ctr"/>
            <a:r>
              <a:rPr lang="en-US" dirty="0"/>
              <a:t>Find where</a:t>
            </a:r>
          </a:p>
          <a:p>
            <a:pPr algn="ctr"/>
            <a:r>
              <a:rPr lang="en-US" dirty="0"/>
              <a:t>the file is stored on your computer.</a:t>
            </a:r>
          </a:p>
          <a:p>
            <a:pPr algn="ctr"/>
            <a:endParaRPr lang="en-US" dirty="0"/>
          </a:p>
          <a:p>
            <a:pPr algn="ctr"/>
            <a:r>
              <a:rPr lang="en-US" dirty="0"/>
              <a:t>The file should have a .t2s extension. It may have a .zip extension.</a:t>
            </a:r>
          </a:p>
          <a:p>
            <a:pPr algn="ctr"/>
            <a:endParaRPr lang="en-US" dirty="0"/>
          </a:p>
          <a:p>
            <a:pPr algn="ctr"/>
            <a:r>
              <a:rPr lang="en-US" dirty="0"/>
              <a:t>Once you found the file, select “</a:t>
            </a:r>
            <a:r>
              <a:rPr lang="en-US" b="1" dirty="0"/>
              <a:t>Open</a:t>
            </a:r>
            <a:r>
              <a:rPr lang="en-US" dirty="0"/>
              <a:t>”. </a:t>
            </a:r>
          </a:p>
        </p:txBody>
      </p:sp>
    </p:spTree>
    <p:extLst>
      <p:ext uri="{BB962C8B-B14F-4D97-AF65-F5344CB8AC3E}">
        <p14:creationId xmlns:p14="http://schemas.microsoft.com/office/powerpoint/2010/main" val="376955532"/>
      </p:ext>
    </p:extLst>
  </p:cSld>
  <p:clrMapOvr>
    <a:masterClrMapping/>
  </p:clrMapOvr>
  <mc:AlternateContent xmlns:mc="http://schemas.openxmlformats.org/markup-compatibility/2006" xmlns:p14="http://schemas.microsoft.com/office/powerpoint/2010/main">
    <mc:Choice Requires="p14">
      <p:transition spd="med" p14:dur="700" advTm="15527">
        <p:fade/>
      </p:transition>
    </mc:Choice>
    <mc:Fallback xmlns="">
      <p:transition spd="med" advTm="1552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cNvSpPr>
            <a:spLocks noGrp="1"/>
          </p:cNvSpPr>
          <p:nvPr>
            <p:ph type="title"/>
          </p:nvPr>
        </p:nvSpPr>
        <p:spPr>
          <a:xfrm>
            <a:off x="646111" y="452718"/>
            <a:ext cx="8275320" cy="786147"/>
          </a:xfrm>
          <a:solidFill>
            <a:srgbClr val="002060">
              <a:alpha val="60000"/>
            </a:srgbClr>
          </a:solidFill>
          <a:ln>
            <a:solidFill>
              <a:schemeClr val="bg1"/>
            </a:solidFill>
          </a:ln>
        </p:spPr>
        <p:txBody>
          <a:bodyPr/>
          <a:lstStyle/>
          <a:p>
            <a:r>
              <a:rPr lang="en-US" dirty="0"/>
              <a:t>Importing a file from last year</a:t>
            </a:r>
          </a:p>
        </p:txBody>
      </p:sp>
      <p:sp>
        <p:nvSpPr>
          <p:cNvPr id="4" name="Slide Number"/>
          <p:cNvSpPr>
            <a:spLocks noGrp="1"/>
          </p:cNvSpPr>
          <p:nvPr>
            <p:ph type="sldNum" sz="quarter" idx="12"/>
          </p:nvPr>
        </p:nvSpPr>
        <p:spPr>
          <a:xfrm>
            <a:off x="10346914" y="311543"/>
            <a:ext cx="838199" cy="767687"/>
          </a:xfrm>
        </p:spPr>
        <p:txBody>
          <a:bodyPr/>
          <a:lstStyle/>
          <a:p>
            <a:fld id="{D42BE140-39E5-44FD-A490-72FB43F9736D}" type="slidenum">
              <a:rPr lang="en-US" smtClean="0"/>
              <a:t>25</a:t>
            </a:fld>
            <a:endParaRPr lang="en-US" dirty="0"/>
          </a:p>
        </p:txBody>
      </p:sp>
      <p:pic>
        <p:nvPicPr>
          <p:cNvPr id="8" name="Program Screenshot" descr="A facility list with the Import window displayed. A file has been selected for import."/>
          <p:cNvPicPr>
            <a:picLocks noChangeAspect="1"/>
          </p:cNvPicPr>
          <p:nvPr/>
        </p:nvPicPr>
        <p:blipFill rotWithShape="1">
          <a:blip r:embed="rId2">
            <a:extLst>
              <a:ext uri="{28A0092B-C50C-407E-A947-70E740481C1C}">
                <a14:useLocalDpi xmlns:a14="http://schemas.microsoft.com/office/drawing/2010/main" val="0"/>
              </a:ext>
            </a:extLst>
          </a:blip>
          <a:srcRect b="4297"/>
          <a:stretch/>
        </p:blipFill>
        <p:spPr>
          <a:xfrm>
            <a:off x="646111" y="1730304"/>
            <a:ext cx="8275320" cy="4067071"/>
          </a:xfrm>
          <a:prstGeom prst="rect">
            <a:avLst/>
          </a:prstGeom>
          <a:ln w="25400">
            <a:solidFill>
              <a:srgbClr val="92D050"/>
            </a:solidFill>
          </a:ln>
        </p:spPr>
      </p:pic>
      <p:sp>
        <p:nvSpPr>
          <p:cNvPr id="7" name="Rectangle" descr="Red rectangle to highlight the location of the &quot;Continue&quot; button.">
            <a:extLst>
              <a:ext uri="{FF2B5EF4-FFF2-40B4-BE49-F238E27FC236}">
                <a16:creationId xmlns:a16="http://schemas.microsoft.com/office/drawing/2014/main" id="{BD2AD0E7-D295-42A7-819C-F8BE14E446D7}"/>
              </a:ext>
            </a:extLst>
          </p:cNvPr>
          <p:cNvSpPr/>
          <p:nvPr/>
        </p:nvSpPr>
        <p:spPr>
          <a:xfrm>
            <a:off x="3918990" y="5220362"/>
            <a:ext cx="864781" cy="427509"/>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EPA logo" descr="Logo for the U.S. Environmental Protection Agency (EPA).">
            <a:extLst>
              <a:ext uri="{FF2B5EF4-FFF2-40B4-BE49-F238E27FC236}">
                <a16:creationId xmlns:a16="http://schemas.microsoft.com/office/drawing/2014/main" id="{41A4F137-7C61-4F2A-8C0C-9F3CEF2E63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9693" y="5647871"/>
            <a:ext cx="914400" cy="914400"/>
          </a:xfrm>
          <a:prstGeom prst="rect">
            <a:avLst/>
          </a:prstGeom>
          <a:effectLst/>
        </p:spPr>
      </p:pic>
      <p:sp>
        <p:nvSpPr>
          <p:cNvPr id="12" name="TextBox 1">
            <a:extLst>
              <a:ext uri="{FF2B5EF4-FFF2-40B4-BE49-F238E27FC236}">
                <a16:creationId xmlns:a16="http://schemas.microsoft.com/office/drawing/2014/main" id="{9564E947-7BB5-4A2C-93D9-4BE22F1799E0}"/>
              </a:ext>
            </a:extLst>
          </p:cNvPr>
          <p:cNvSpPr txBox="1"/>
          <p:nvPr/>
        </p:nvSpPr>
        <p:spPr>
          <a:xfrm>
            <a:off x="9223225" y="1745339"/>
            <a:ext cx="2632541" cy="1920240"/>
          </a:xfrm>
          <a:prstGeom prst="rect">
            <a:avLst/>
          </a:prstGeom>
          <a:solidFill>
            <a:srgbClr val="002060"/>
          </a:solidFill>
          <a:ln w="34925">
            <a:solidFill>
              <a:srgbClr val="92D050"/>
            </a:solidFill>
          </a:ln>
        </p:spPr>
        <p:txBody>
          <a:bodyPr wrap="square" rtlCol="0" anchor="ctr" anchorCtr="1">
            <a:spAutoFit/>
          </a:bodyPr>
          <a:lstStyle/>
          <a:p>
            <a:pPr algn="ctr"/>
            <a:r>
              <a:rPr lang="en-US" b="1" u="sng" dirty="0"/>
              <a:t>Importing a File</a:t>
            </a:r>
            <a:r>
              <a:rPr lang="en-US" b="1" dirty="0"/>
              <a:t>:</a:t>
            </a:r>
          </a:p>
          <a:p>
            <a:pPr algn="ctr"/>
            <a:r>
              <a:rPr lang="en-US" dirty="0"/>
              <a:t>If you have the correct file.</a:t>
            </a:r>
          </a:p>
          <a:p>
            <a:pPr algn="ctr"/>
            <a:endParaRPr lang="en-US" dirty="0"/>
          </a:p>
          <a:p>
            <a:pPr algn="ctr"/>
            <a:r>
              <a:rPr lang="en-US" dirty="0"/>
              <a:t>Select “</a:t>
            </a:r>
            <a:r>
              <a:rPr lang="en-US" b="1" dirty="0"/>
              <a:t>Continue</a:t>
            </a:r>
            <a:r>
              <a:rPr lang="en-US" dirty="0"/>
              <a:t>” </a:t>
            </a:r>
          </a:p>
          <a:p>
            <a:pPr algn="ctr"/>
            <a:r>
              <a:rPr lang="en-US" dirty="0"/>
              <a:t>to import the file. </a:t>
            </a:r>
          </a:p>
        </p:txBody>
      </p:sp>
    </p:spTree>
    <p:extLst>
      <p:ext uri="{BB962C8B-B14F-4D97-AF65-F5344CB8AC3E}">
        <p14:creationId xmlns:p14="http://schemas.microsoft.com/office/powerpoint/2010/main" val="214926677"/>
      </p:ext>
    </p:extLst>
  </p:cSld>
  <p:clrMapOvr>
    <a:masterClrMapping/>
  </p:clrMapOvr>
  <mc:AlternateContent xmlns:mc="http://schemas.openxmlformats.org/markup-compatibility/2006" xmlns:p14="http://schemas.microsoft.com/office/powerpoint/2010/main">
    <mc:Choice Requires="p14">
      <p:transition spd="med" p14:dur="700" advTm="15632">
        <p:fade/>
      </p:transition>
    </mc:Choice>
    <mc:Fallback xmlns="">
      <p:transition spd="med" advTm="1563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646111" y="452718"/>
            <a:ext cx="8275320" cy="766482"/>
          </a:xfrm>
          <a:solidFill>
            <a:srgbClr val="002060">
              <a:alpha val="60000"/>
            </a:srgbClr>
          </a:solidFill>
          <a:ln>
            <a:solidFill>
              <a:schemeClr val="bg1"/>
            </a:solidFill>
          </a:ln>
        </p:spPr>
        <p:txBody>
          <a:bodyPr/>
          <a:lstStyle/>
          <a:p>
            <a:r>
              <a:rPr lang="en-US" dirty="0"/>
              <a:t>Importing a file from last year</a:t>
            </a:r>
            <a:endParaRPr lang="en-US" b="1" dirty="0"/>
          </a:p>
        </p:txBody>
      </p:sp>
      <p:sp>
        <p:nvSpPr>
          <p:cNvPr id="5" name="Slide Number"/>
          <p:cNvSpPr>
            <a:spLocks noGrp="1"/>
          </p:cNvSpPr>
          <p:nvPr>
            <p:ph type="sldNum" sz="quarter" idx="12"/>
          </p:nvPr>
        </p:nvSpPr>
        <p:spPr>
          <a:xfrm>
            <a:off x="10346914" y="311543"/>
            <a:ext cx="838199" cy="767687"/>
          </a:xfrm>
        </p:spPr>
        <p:txBody>
          <a:bodyPr/>
          <a:lstStyle/>
          <a:p>
            <a:fld id="{D42BE140-39E5-44FD-A490-72FB43F9736D}" type="slidenum">
              <a:rPr lang="en-US" smtClean="0"/>
              <a:t>26</a:t>
            </a:fld>
            <a:endParaRPr lang="en-US" dirty="0"/>
          </a:p>
        </p:txBody>
      </p:sp>
      <p:pic>
        <p:nvPicPr>
          <p:cNvPr id="3" name="Program Screenshot" descr="An Import File Information window, which identifies several warnings associated with importing an example file."/>
          <p:cNvPicPr>
            <a:picLocks noChangeAspect="1"/>
          </p:cNvPicPr>
          <p:nvPr/>
        </p:nvPicPr>
        <p:blipFill>
          <a:blip r:embed="rId2"/>
          <a:stretch>
            <a:fillRect/>
          </a:stretch>
        </p:blipFill>
        <p:spPr>
          <a:xfrm>
            <a:off x="646111" y="1447093"/>
            <a:ext cx="7982606" cy="4958189"/>
          </a:xfrm>
          <a:prstGeom prst="rect">
            <a:avLst/>
          </a:prstGeom>
          <a:ln w="25400">
            <a:solidFill>
              <a:schemeClr val="accent1"/>
            </a:solidFill>
          </a:ln>
        </p:spPr>
      </p:pic>
      <p:pic>
        <p:nvPicPr>
          <p:cNvPr id="6" name="EPA logo" descr="Logo for the U.S. Environmental Protection Agency (EPA).">
            <a:extLst>
              <a:ext uri="{FF2B5EF4-FFF2-40B4-BE49-F238E27FC236}">
                <a16:creationId xmlns:a16="http://schemas.microsoft.com/office/drawing/2014/main" id="{CD6E85B3-2954-4EAE-9319-07C22DBF40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9693" y="5647871"/>
            <a:ext cx="914400" cy="914400"/>
          </a:xfrm>
          <a:prstGeom prst="rect">
            <a:avLst/>
          </a:prstGeom>
          <a:effectLst/>
        </p:spPr>
      </p:pic>
      <p:sp>
        <p:nvSpPr>
          <p:cNvPr id="7" name="TextBox 1">
            <a:extLst>
              <a:ext uri="{FF2B5EF4-FFF2-40B4-BE49-F238E27FC236}">
                <a16:creationId xmlns:a16="http://schemas.microsoft.com/office/drawing/2014/main" id="{48B42DA5-3753-4971-BDED-5F7626F0B066}"/>
              </a:ext>
            </a:extLst>
          </p:cNvPr>
          <p:cNvSpPr txBox="1"/>
          <p:nvPr/>
        </p:nvSpPr>
        <p:spPr>
          <a:xfrm>
            <a:off x="9030643" y="1939128"/>
            <a:ext cx="2632541" cy="2194560"/>
          </a:xfrm>
          <a:prstGeom prst="rect">
            <a:avLst/>
          </a:prstGeom>
          <a:solidFill>
            <a:srgbClr val="002060"/>
          </a:solidFill>
          <a:ln w="34925">
            <a:solidFill>
              <a:srgbClr val="92D050"/>
            </a:solidFill>
          </a:ln>
        </p:spPr>
        <p:txBody>
          <a:bodyPr wrap="square" rtlCol="0" anchor="ctr" anchorCtr="1">
            <a:spAutoFit/>
          </a:bodyPr>
          <a:lstStyle/>
          <a:p>
            <a:pPr algn="ctr"/>
            <a:r>
              <a:rPr lang="en-US" b="1" u="sng" dirty="0"/>
              <a:t>Importing a File</a:t>
            </a:r>
            <a:r>
              <a:rPr lang="en-US" b="1" dirty="0"/>
              <a:t>:</a:t>
            </a:r>
          </a:p>
          <a:p>
            <a:pPr algn="ctr"/>
            <a:r>
              <a:rPr lang="en-US" dirty="0"/>
              <a:t>You may see </a:t>
            </a:r>
          </a:p>
          <a:p>
            <a:pPr algn="ctr"/>
            <a:r>
              <a:rPr lang="en-US" dirty="0"/>
              <a:t>warning or errors.</a:t>
            </a:r>
          </a:p>
          <a:p>
            <a:pPr algn="ctr"/>
            <a:r>
              <a:rPr lang="en-US" dirty="0"/>
              <a:t>Read the messages carefully and contact </a:t>
            </a:r>
            <a:r>
              <a:rPr lang="en-US" dirty="0">
                <a:hlinkClick r:id="rId4"/>
              </a:rPr>
              <a:t>RMPRC@epacdx.net</a:t>
            </a:r>
            <a:endParaRPr lang="en-US" dirty="0"/>
          </a:p>
          <a:p>
            <a:pPr algn="ctr"/>
            <a:r>
              <a:rPr lang="en-US" dirty="0"/>
              <a:t>if you have questions. </a:t>
            </a:r>
          </a:p>
        </p:txBody>
      </p:sp>
    </p:spTree>
    <p:extLst>
      <p:ext uri="{BB962C8B-B14F-4D97-AF65-F5344CB8AC3E}">
        <p14:creationId xmlns:p14="http://schemas.microsoft.com/office/powerpoint/2010/main" val="595702708"/>
      </p:ext>
    </p:extLst>
  </p:cSld>
  <p:clrMapOvr>
    <a:masterClrMapping/>
  </p:clrMapOvr>
  <mc:AlternateContent xmlns:mc="http://schemas.openxmlformats.org/markup-compatibility/2006" xmlns:p14="http://schemas.microsoft.com/office/powerpoint/2010/main">
    <mc:Choice Requires="p14">
      <p:transition spd="med" p14:dur="700" advTm="15632">
        <p:fade/>
      </p:transition>
    </mc:Choice>
    <mc:Fallback xmlns="">
      <p:transition spd="med" advTm="1563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cNvSpPr>
            <a:spLocks noGrp="1"/>
          </p:cNvSpPr>
          <p:nvPr>
            <p:ph type="title"/>
          </p:nvPr>
        </p:nvSpPr>
        <p:spPr>
          <a:xfrm>
            <a:off x="646111" y="452718"/>
            <a:ext cx="8275320" cy="741901"/>
          </a:xfrm>
          <a:solidFill>
            <a:srgbClr val="002060">
              <a:alpha val="60000"/>
            </a:srgbClr>
          </a:solidFill>
          <a:ln>
            <a:solidFill>
              <a:schemeClr val="bg1"/>
            </a:solidFill>
          </a:ln>
        </p:spPr>
        <p:txBody>
          <a:bodyPr/>
          <a:lstStyle/>
          <a:p>
            <a:r>
              <a:rPr lang="en-US" dirty="0"/>
              <a:t>Importing a file from last year</a:t>
            </a:r>
          </a:p>
        </p:txBody>
      </p:sp>
      <p:sp>
        <p:nvSpPr>
          <p:cNvPr id="6" name="Slide Number"/>
          <p:cNvSpPr>
            <a:spLocks noGrp="1"/>
          </p:cNvSpPr>
          <p:nvPr>
            <p:ph type="sldNum" sz="quarter" idx="12"/>
          </p:nvPr>
        </p:nvSpPr>
        <p:spPr>
          <a:xfrm>
            <a:off x="10346914" y="311543"/>
            <a:ext cx="838199" cy="767687"/>
          </a:xfrm>
        </p:spPr>
        <p:txBody>
          <a:bodyPr/>
          <a:lstStyle/>
          <a:p>
            <a:fld id="{D42BE140-39E5-44FD-A490-72FB43F9736D}" type="slidenum">
              <a:rPr lang="en-US" smtClean="0"/>
              <a:t>27</a:t>
            </a:fld>
            <a:endParaRPr lang="en-US" dirty="0"/>
          </a:p>
        </p:txBody>
      </p:sp>
      <p:pic>
        <p:nvPicPr>
          <p:cNvPr id="7" name="Program Screenshot" descr="The Import Summary window, which shows how many facilities, contacts, chemicals were imported, and provides links to the view the import lo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111" y="1713117"/>
            <a:ext cx="8275320" cy="2615974"/>
          </a:xfrm>
          <a:prstGeom prst="rect">
            <a:avLst/>
          </a:prstGeom>
          <a:ln w="25400">
            <a:solidFill>
              <a:schemeClr val="accent1"/>
            </a:solidFill>
          </a:ln>
        </p:spPr>
      </p:pic>
      <p:sp>
        <p:nvSpPr>
          <p:cNvPr id="2" name="Rectangle 1" descr="Rectangle highlighting the &quot;OK&quot; button to import a file and continue">
            <a:extLst>
              <a:ext uri="{FF2B5EF4-FFF2-40B4-BE49-F238E27FC236}">
                <a16:creationId xmlns:a16="http://schemas.microsoft.com/office/drawing/2014/main" id="{3D180FCD-2D84-4CE2-A12E-77D0A31560AF}"/>
              </a:ext>
            </a:extLst>
          </p:cNvPr>
          <p:cNvSpPr/>
          <p:nvPr/>
        </p:nvSpPr>
        <p:spPr>
          <a:xfrm>
            <a:off x="4141076" y="3552497"/>
            <a:ext cx="1292772" cy="641131"/>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1">
            <a:extLst>
              <a:ext uri="{FF2B5EF4-FFF2-40B4-BE49-F238E27FC236}">
                <a16:creationId xmlns:a16="http://schemas.microsoft.com/office/drawing/2014/main" id="{07B592C8-9B1E-4231-B5ED-E13ADF8132B5}"/>
              </a:ext>
            </a:extLst>
          </p:cNvPr>
          <p:cNvSpPr txBox="1"/>
          <p:nvPr/>
        </p:nvSpPr>
        <p:spPr>
          <a:xfrm>
            <a:off x="9213852" y="1786664"/>
            <a:ext cx="2632541" cy="2468880"/>
          </a:xfrm>
          <a:prstGeom prst="rect">
            <a:avLst/>
          </a:prstGeom>
          <a:solidFill>
            <a:srgbClr val="002060"/>
          </a:solidFill>
          <a:ln w="34925">
            <a:solidFill>
              <a:srgbClr val="92D050"/>
            </a:solidFill>
          </a:ln>
        </p:spPr>
        <p:txBody>
          <a:bodyPr wrap="square" rtlCol="0" anchor="ctr" anchorCtr="1">
            <a:spAutoFit/>
          </a:bodyPr>
          <a:lstStyle/>
          <a:p>
            <a:pPr algn="ctr"/>
            <a:r>
              <a:rPr lang="en-US" b="1" u="sng" dirty="0"/>
              <a:t>Importing a File</a:t>
            </a:r>
            <a:r>
              <a:rPr lang="en-US" b="1" dirty="0"/>
              <a:t>:</a:t>
            </a:r>
          </a:p>
          <a:p>
            <a:pPr algn="ctr"/>
            <a:r>
              <a:rPr lang="en-US" dirty="0"/>
              <a:t>If the import is </a:t>
            </a:r>
          </a:p>
          <a:p>
            <a:pPr algn="ctr"/>
            <a:r>
              <a:rPr lang="en-US" dirty="0"/>
              <a:t>successful the </a:t>
            </a:r>
          </a:p>
          <a:p>
            <a:pPr algn="ctr"/>
            <a:r>
              <a:rPr lang="en-US" dirty="0"/>
              <a:t>screen will look </a:t>
            </a:r>
          </a:p>
          <a:p>
            <a:pPr algn="ctr"/>
            <a:r>
              <a:rPr lang="en-US" dirty="0"/>
              <a:t>like this.</a:t>
            </a:r>
          </a:p>
          <a:p>
            <a:pPr algn="ctr"/>
            <a:endParaRPr lang="en-US" dirty="0"/>
          </a:p>
          <a:p>
            <a:pPr algn="ctr"/>
            <a:r>
              <a:rPr lang="en-US" dirty="0"/>
              <a:t>Select “</a:t>
            </a:r>
            <a:r>
              <a:rPr lang="en-US" b="1" dirty="0"/>
              <a:t>OK</a:t>
            </a:r>
            <a:r>
              <a:rPr lang="en-US" dirty="0"/>
              <a:t>” </a:t>
            </a:r>
          </a:p>
          <a:p>
            <a:pPr algn="ctr"/>
            <a:r>
              <a:rPr lang="en-US" dirty="0"/>
              <a:t>to continue. </a:t>
            </a:r>
          </a:p>
        </p:txBody>
      </p:sp>
      <p:pic>
        <p:nvPicPr>
          <p:cNvPr id="8" name="EPA logo" descr="Logo for the U.S. Environmental Protection Agency (EPA).">
            <a:extLst>
              <a:ext uri="{FF2B5EF4-FFF2-40B4-BE49-F238E27FC236}">
                <a16:creationId xmlns:a16="http://schemas.microsoft.com/office/drawing/2014/main" id="{CFC2F261-2F09-438B-84F7-A25F9A4F30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9693" y="5647871"/>
            <a:ext cx="914400" cy="914400"/>
          </a:xfrm>
          <a:prstGeom prst="rect">
            <a:avLst/>
          </a:prstGeom>
          <a:effectLst/>
        </p:spPr>
      </p:pic>
    </p:spTree>
    <p:extLst>
      <p:ext uri="{BB962C8B-B14F-4D97-AF65-F5344CB8AC3E}">
        <p14:creationId xmlns:p14="http://schemas.microsoft.com/office/powerpoint/2010/main" val="3776206966"/>
      </p:ext>
    </p:extLst>
  </p:cSld>
  <p:clrMapOvr>
    <a:masterClrMapping/>
  </p:clrMapOvr>
  <mc:AlternateContent xmlns:mc="http://schemas.openxmlformats.org/markup-compatibility/2006" xmlns:p14="http://schemas.microsoft.com/office/powerpoint/2010/main">
    <mc:Choice Requires="p14">
      <p:transition spd="med" p14:dur="700" advTm="10860">
        <p:fade/>
      </p:transition>
    </mc:Choice>
    <mc:Fallback xmlns="">
      <p:transition spd="med" advTm="1086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a:xfrm>
            <a:off x="646111" y="452718"/>
            <a:ext cx="8275320" cy="737453"/>
          </a:xfrm>
          <a:solidFill>
            <a:srgbClr val="002060">
              <a:alpha val="60000"/>
            </a:srgbClr>
          </a:solidFill>
          <a:ln>
            <a:solidFill>
              <a:schemeClr val="bg1"/>
            </a:solidFill>
          </a:ln>
        </p:spPr>
        <p:txBody>
          <a:bodyPr/>
          <a:lstStyle/>
          <a:p>
            <a:r>
              <a:rPr lang="en-US" dirty="0"/>
              <a:t>Importing a file from last year</a:t>
            </a:r>
            <a:endParaRPr lang="en-US" b="1" dirty="0"/>
          </a:p>
        </p:txBody>
      </p:sp>
      <p:sp>
        <p:nvSpPr>
          <p:cNvPr id="8" name="Slide Number"/>
          <p:cNvSpPr>
            <a:spLocks noGrp="1"/>
          </p:cNvSpPr>
          <p:nvPr>
            <p:ph type="sldNum" sz="quarter" idx="12"/>
          </p:nvPr>
        </p:nvSpPr>
        <p:spPr>
          <a:xfrm>
            <a:off x="10346914" y="311543"/>
            <a:ext cx="838199" cy="767687"/>
          </a:xfrm>
        </p:spPr>
        <p:txBody>
          <a:bodyPr/>
          <a:lstStyle/>
          <a:p>
            <a:fld id="{D42BE140-39E5-44FD-A490-72FB43F9736D}" type="slidenum">
              <a:rPr lang="en-US" smtClean="0"/>
              <a:t>28</a:t>
            </a:fld>
            <a:endParaRPr lang="en-US" dirty="0"/>
          </a:p>
        </p:txBody>
      </p:sp>
      <p:pic>
        <p:nvPicPr>
          <p:cNvPr id="2" name="Program Screenshot" descr="The list view with one facility listed."/>
          <p:cNvPicPr>
            <a:picLocks noChangeAspect="1"/>
          </p:cNvPicPr>
          <p:nvPr/>
        </p:nvPicPr>
        <p:blipFill>
          <a:blip r:embed="rId2"/>
          <a:stretch>
            <a:fillRect/>
          </a:stretch>
        </p:blipFill>
        <p:spPr>
          <a:xfrm>
            <a:off x="708312" y="1670924"/>
            <a:ext cx="8275321" cy="3546566"/>
          </a:xfrm>
          <a:prstGeom prst="rect">
            <a:avLst/>
          </a:prstGeom>
          <a:ln w="25400">
            <a:solidFill>
              <a:schemeClr val="accent1"/>
            </a:solidFill>
          </a:ln>
        </p:spPr>
      </p:pic>
      <p:sp>
        <p:nvSpPr>
          <p:cNvPr id="10" name="TextBox 1">
            <a:extLst>
              <a:ext uri="{FF2B5EF4-FFF2-40B4-BE49-F238E27FC236}">
                <a16:creationId xmlns:a16="http://schemas.microsoft.com/office/drawing/2014/main" id="{5AFD2FC0-2107-469B-B3C9-B93A8067B3C8}"/>
              </a:ext>
            </a:extLst>
          </p:cNvPr>
          <p:cNvSpPr txBox="1"/>
          <p:nvPr/>
        </p:nvSpPr>
        <p:spPr>
          <a:xfrm>
            <a:off x="9281552" y="1670924"/>
            <a:ext cx="2632541" cy="3840480"/>
          </a:xfrm>
          <a:prstGeom prst="rect">
            <a:avLst/>
          </a:prstGeom>
          <a:solidFill>
            <a:srgbClr val="002060"/>
          </a:solidFill>
          <a:ln w="34925">
            <a:solidFill>
              <a:srgbClr val="92D050"/>
            </a:solidFill>
          </a:ln>
        </p:spPr>
        <p:txBody>
          <a:bodyPr wrap="square" rtlCol="0" anchor="ctr" anchorCtr="1">
            <a:spAutoFit/>
          </a:bodyPr>
          <a:lstStyle/>
          <a:p>
            <a:pPr algn="ctr"/>
            <a:r>
              <a:rPr lang="en-US" b="1" u="sng" dirty="0"/>
              <a:t>Importing a File</a:t>
            </a:r>
            <a:r>
              <a:rPr lang="en-US" b="1" dirty="0"/>
              <a:t>:</a:t>
            </a:r>
          </a:p>
          <a:p>
            <a:pPr algn="ctr"/>
            <a:r>
              <a:rPr lang="en-US" dirty="0"/>
              <a:t>After import, your</a:t>
            </a:r>
          </a:p>
          <a:p>
            <a:pPr algn="ctr"/>
            <a:r>
              <a:rPr lang="en-US" dirty="0"/>
              <a:t>facilities from last year will be listed under </a:t>
            </a:r>
            <a:r>
              <a:rPr lang="en-US" b="1" dirty="0"/>
              <a:t>“Facilities</a:t>
            </a:r>
            <a:r>
              <a:rPr lang="en-US" dirty="0"/>
              <a:t>”</a:t>
            </a:r>
            <a:r>
              <a:rPr lang="en-US" b="1" dirty="0"/>
              <a:t>.</a:t>
            </a:r>
          </a:p>
          <a:p>
            <a:pPr algn="ctr"/>
            <a:endParaRPr lang="en-US" dirty="0"/>
          </a:p>
          <a:p>
            <a:pPr algn="ctr"/>
            <a:r>
              <a:rPr lang="en-US" dirty="0"/>
              <a:t>To open and view details for a facility, double-click on it.</a:t>
            </a:r>
          </a:p>
          <a:p>
            <a:pPr algn="ctr"/>
            <a:r>
              <a:rPr lang="en-US" dirty="0"/>
              <a:t>The row will flash green and then you can proceed with updating for this year. </a:t>
            </a:r>
          </a:p>
        </p:txBody>
      </p:sp>
      <p:sp>
        <p:nvSpPr>
          <p:cNvPr id="3" name="Rectangle: Rounded Corners 2" descr="Rectangle highlighting the &quot;Facilities&quot; section of the toolbar">
            <a:extLst>
              <a:ext uri="{FF2B5EF4-FFF2-40B4-BE49-F238E27FC236}">
                <a16:creationId xmlns:a16="http://schemas.microsoft.com/office/drawing/2014/main" id="{BA7FDCEB-C34C-4876-82A2-CE96CEA94252}"/>
              </a:ext>
            </a:extLst>
          </p:cNvPr>
          <p:cNvSpPr/>
          <p:nvPr/>
        </p:nvSpPr>
        <p:spPr>
          <a:xfrm>
            <a:off x="1014608" y="1515649"/>
            <a:ext cx="914400" cy="53861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Rounded Corners 10" descr="Rectangle highlighting the section of the webpage that displays a facility name">
            <a:extLst>
              <a:ext uri="{FF2B5EF4-FFF2-40B4-BE49-F238E27FC236}">
                <a16:creationId xmlns:a16="http://schemas.microsoft.com/office/drawing/2014/main" id="{158C3AAB-9FC6-40B3-BD3E-483CECEC03DF}"/>
              </a:ext>
            </a:extLst>
          </p:cNvPr>
          <p:cNvSpPr/>
          <p:nvPr/>
        </p:nvSpPr>
        <p:spPr>
          <a:xfrm>
            <a:off x="646111" y="2110436"/>
            <a:ext cx="8337522" cy="53861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EPA logo" descr="Logo for the U.S. Environmental Protection Agency (EPA).">
            <a:extLst>
              <a:ext uri="{FF2B5EF4-FFF2-40B4-BE49-F238E27FC236}">
                <a16:creationId xmlns:a16="http://schemas.microsoft.com/office/drawing/2014/main" id="{F51171F2-C917-401A-B916-D5DDA904F8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9693" y="5647871"/>
            <a:ext cx="914400" cy="914400"/>
          </a:xfrm>
          <a:prstGeom prst="rect">
            <a:avLst/>
          </a:prstGeom>
          <a:effectLst/>
        </p:spPr>
      </p:pic>
    </p:spTree>
    <p:extLst>
      <p:ext uri="{BB962C8B-B14F-4D97-AF65-F5344CB8AC3E}">
        <p14:creationId xmlns:p14="http://schemas.microsoft.com/office/powerpoint/2010/main" val="579792194"/>
      </p:ext>
    </p:extLst>
  </p:cSld>
  <p:clrMapOvr>
    <a:masterClrMapping/>
  </p:clrMapOvr>
  <mc:AlternateContent xmlns:mc="http://schemas.openxmlformats.org/markup-compatibility/2006" xmlns:p14="http://schemas.microsoft.com/office/powerpoint/2010/main">
    <mc:Choice Requires="p14">
      <p:transition spd="med" p14:dur="700" advTm="15652">
        <p:fade/>
      </p:transition>
    </mc:Choice>
    <mc:Fallback xmlns="">
      <p:transition spd="med" advTm="1565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a:xfrm>
            <a:off x="646111" y="452718"/>
            <a:ext cx="8275320" cy="862958"/>
          </a:xfrm>
          <a:solidFill>
            <a:srgbClr val="002060">
              <a:alpha val="60000"/>
            </a:srgbClr>
          </a:solidFill>
          <a:ln w="9525">
            <a:solidFill>
              <a:schemeClr val="bg1"/>
            </a:solidFill>
          </a:ln>
        </p:spPr>
        <p:txBody>
          <a:bodyPr/>
          <a:lstStyle/>
          <a:p>
            <a:r>
              <a:rPr lang="en-US" dirty="0"/>
              <a:t>Importing a file from last year</a:t>
            </a:r>
          </a:p>
        </p:txBody>
      </p:sp>
      <p:sp>
        <p:nvSpPr>
          <p:cNvPr id="3" name="Slide Number"/>
          <p:cNvSpPr>
            <a:spLocks noGrp="1"/>
          </p:cNvSpPr>
          <p:nvPr>
            <p:ph type="sldNum" sz="quarter" idx="12"/>
          </p:nvPr>
        </p:nvSpPr>
        <p:spPr>
          <a:xfrm>
            <a:off x="10346914" y="311543"/>
            <a:ext cx="838199" cy="767687"/>
          </a:xfrm>
        </p:spPr>
        <p:txBody>
          <a:bodyPr/>
          <a:lstStyle/>
          <a:p>
            <a:fld id="{D42BE140-39E5-44FD-A490-72FB43F9736D}" type="slidenum">
              <a:rPr lang="en-US" smtClean="0"/>
              <a:t>29</a:t>
            </a:fld>
            <a:endParaRPr lang="en-US" dirty="0"/>
          </a:p>
        </p:txBody>
      </p:sp>
      <p:pic>
        <p:nvPicPr>
          <p:cNvPr id="8" name="Program Screenshot" descr="The list view with one facility listed."/>
          <p:cNvPicPr>
            <a:picLocks noChangeAspect="1"/>
          </p:cNvPicPr>
          <p:nvPr/>
        </p:nvPicPr>
        <p:blipFill>
          <a:blip r:embed="rId3"/>
          <a:stretch>
            <a:fillRect/>
          </a:stretch>
        </p:blipFill>
        <p:spPr>
          <a:xfrm>
            <a:off x="708312" y="1670924"/>
            <a:ext cx="8275321" cy="3546566"/>
          </a:xfrm>
          <a:prstGeom prst="rect">
            <a:avLst/>
          </a:prstGeom>
          <a:ln w="25400">
            <a:solidFill>
              <a:schemeClr val="accent1"/>
            </a:solidFill>
          </a:ln>
        </p:spPr>
      </p:pic>
      <p:sp>
        <p:nvSpPr>
          <p:cNvPr id="9" name="Rectangle" descr="Red rectangle to highlight the location of the red exclamation mark.">
            <a:extLst>
              <a:ext uri="{FF2B5EF4-FFF2-40B4-BE49-F238E27FC236}">
                <a16:creationId xmlns:a16="http://schemas.microsoft.com/office/drawing/2014/main" id="{D35A5427-0BAC-478A-9A66-9F0B7F0F1DB1}"/>
              </a:ext>
            </a:extLst>
          </p:cNvPr>
          <p:cNvSpPr/>
          <p:nvPr/>
        </p:nvSpPr>
        <p:spPr>
          <a:xfrm>
            <a:off x="867319" y="2332758"/>
            <a:ext cx="349582" cy="35789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EPA logo" descr="Logo for the U.S. Environmental Protection Agency (EPA).">
            <a:extLst>
              <a:ext uri="{FF2B5EF4-FFF2-40B4-BE49-F238E27FC236}">
                <a16:creationId xmlns:a16="http://schemas.microsoft.com/office/drawing/2014/main" id="{3E3747CB-43BA-4852-A1CA-F171CD5701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99693" y="5647871"/>
            <a:ext cx="914400" cy="914400"/>
          </a:xfrm>
          <a:prstGeom prst="rect">
            <a:avLst/>
          </a:prstGeom>
          <a:effectLst/>
        </p:spPr>
      </p:pic>
      <p:sp>
        <p:nvSpPr>
          <p:cNvPr id="11" name="TextBox 1">
            <a:extLst>
              <a:ext uri="{FF2B5EF4-FFF2-40B4-BE49-F238E27FC236}">
                <a16:creationId xmlns:a16="http://schemas.microsoft.com/office/drawing/2014/main" id="{23772266-135C-4C8A-B23F-64FC0F0C60FC}"/>
              </a:ext>
            </a:extLst>
          </p:cNvPr>
          <p:cNvSpPr txBox="1"/>
          <p:nvPr/>
        </p:nvSpPr>
        <p:spPr>
          <a:xfrm>
            <a:off x="9281552" y="2151544"/>
            <a:ext cx="2632541" cy="2743200"/>
          </a:xfrm>
          <a:prstGeom prst="rect">
            <a:avLst/>
          </a:prstGeom>
          <a:solidFill>
            <a:srgbClr val="002060"/>
          </a:solidFill>
          <a:ln w="34925">
            <a:solidFill>
              <a:srgbClr val="92D050"/>
            </a:solidFill>
          </a:ln>
        </p:spPr>
        <p:txBody>
          <a:bodyPr wrap="square" rtlCol="0" anchor="ctr" anchorCtr="1">
            <a:spAutoFit/>
          </a:bodyPr>
          <a:lstStyle/>
          <a:p>
            <a:pPr algn="ctr"/>
            <a:r>
              <a:rPr lang="en-US" b="1" u="sng" dirty="0"/>
              <a:t>Importing a File</a:t>
            </a:r>
            <a:r>
              <a:rPr lang="en-US" b="1" dirty="0"/>
              <a:t>:</a:t>
            </a:r>
          </a:p>
          <a:p>
            <a:pPr algn="ctr"/>
            <a:r>
              <a:rPr lang="en-US" dirty="0"/>
              <a:t>Tier2 Submit reviews the data and notes any errors or missing data. </a:t>
            </a:r>
          </a:p>
          <a:p>
            <a:pPr algn="ctr"/>
            <a:endParaRPr lang="en-US" dirty="0"/>
          </a:p>
          <a:p>
            <a:pPr algn="ctr"/>
            <a:r>
              <a:rPr lang="en-US" dirty="0"/>
              <a:t>To review the errors click the red exclamation mark (</a:t>
            </a:r>
            <a:r>
              <a:rPr lang="en-US" b="1" dirty="0">
                <a:solidFill>
                  <a:srgbClr val="FF0000"/>
                </a:solidFill>
              </a:rPr>
              <a:t>!</a:t>
            </a:r>
            <a:r>
              <a:rPr lang="en-US" dirty="0"/>
              <a:t>).</a:t>
            </a:r>
          </a:p>
        </p:txBody>
      </p:sp>
    </p:spTree>
    <p:extLst>
      <p:ext uri="{BB962C8B-B14F-4D97-AF65-F5344CB8AC3E}">
        <p14:creationId xmlns:p14="http://schemas.microsoft.com/office/powerpoint/2010/main" val="2633759244"/>
      </p:ext>
    </p:extLst>
  </p:cSld>
  <p:clrMapOvr>
    <a:masterClrMapping/>
  </p:clrMapOvr>
  <mc:AlternateContent xmlns:mc="http://schemas.openxmlformats.org/markup-compatibility/2006" xmlns:p14="http://schemas.microsoft.com/office/powerpoint/2010/main">
    <mc:Choice Requires="p14">
      <p:transition spd="med" p14:dur="700" advTm="15372">
        <p:fade/>
      </p:transition>
    </mc:Choice>
    <mc:Fallback xmlns="">
      <p:transition spd="med" advTm="1537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3BF22-C90A-4F40-A4FC-36541087E950}"/>
              </a:ext>
            </a:extLst>
          </p:cNvPr>
          <p:cNvSpPr>
            <a:spLocks noGrp="1"/>
          </p:cNvSpPr>
          <p:nvPr>
            <p:ph type="title"/>
          </p:nvPr>
        </p:nvSpPr>
        <p:spPr>
          <a:xfrm>
            <a:off x="1154954" y="1264920"/>
            <a:ext cx="8825659" cy="812768"/>
          </a:xfrm>
          <a:solidFill>
            <a:srgbClr val="002060">
              <a:alpha val="60000"/>
            </a:srgbClr>
          </a:solidFill>
          <a:ln>
            <a:solidFill>
              <a:schemeClr val="bg1"/>
            </a:solidFill>
          </a:ln>
        </p:spPr>
        <p:txBody>
          <a:bodyPr/>
          <a:lstStyle/>
          <a:p>
            <a:r>
              <a:rPr lang="en-US" b="1" dirty="0"/>
              <a:t>What is Tier2 Submit?</a:t>
            </a:r>
          </a:p>
        </p:txBody>
      </p:sp>
      <p:sp>
        <p:nvSpPr>
          <p:cNvPr id="3" name="Text Placeholder 2">
            <a:extLst>
              <a:ext uri="{FF2B5EF4-FFF2-40B4-BE49-F238E27FC236}">
                <a16:creationId xmlns:a16="http://schemas.microsoft.com/office/drawing/2014/main" id="{656679D3-CB4C-4FB5-B884-1B9F02D933B1}"/>
              </a:ext>
            </a:extLst>
          </p:cNvPr>
          <p:cNvSpPr>
            <a:spLocks noGrp="1"/>
          </p:cNvSpPr>
          <p:nvPr>
            <p:ph type="body" sz="half" idx="2"/>
          </p:nvPr>
        </p:nvSpPr>
        <p:spPr>
          <a:xfrm>
            <a:off x="1154954" y="2363373"/>
            <a:ext cx="8825659" cy="3516922"/>
          </a:xfrm>
          <a:solidFill>
            <a:srgbClr val="002060">
              <a:alpha val="52000"/>
            </a:srgbClr>
          </a:solidFill>
          <a:ln>
            <a:solidFill>
              <a:schemeClr val="accent1"/>
            </a:solidFill>
          </a:ln>
        </p:spPr>
        <p:txBody>
          <a:bodyPr>
            <a:normAutofit/>
          </a:bodyPr>
          <a:lstStyle/>
          <a:p>
            <a:r>
              <a:rPr lang="en-US" sz="2000" dirty="0">
                <a:latin typeface="Calibri Light" panose="020F0302020204030204" pitchFamily="34" charset="0"/>
                <a:cs typeface="Calibri Light" panose="020F0302020204030204" pitchFamily="34" charset="0"/>
              </a:rPr>
              <a:t>Tier2 Submit is a free software tool that is provided by the EPA to assist states, tribes, and territories in their collection of </a:t>
            </a:r>
            <a:r>
              <a:rPr lang="en-US" sz="2000" i="1" dirty="0">
                <a:latin typeface="Calibri Light" panose="020F0302020204030204" pitchFamily="34" charset="0"/>
                <a:cs typeface="Calibri Light" panose="020F0302020204030204" pitchFamily="34" charset="0"/>
              </a:rPr>
              <a:t>hazardous chemical </a:t>
            </a:r>
            <a:r>
              <a:rPr lang="en-US" sz="2000" dirty="0">
                <a:latin typeface="Calibri Light" panose="020F0302020204030204" pitchFamily="34" charset="0"/>
                <a:cs typeface="Calibri Light" panose="020F0302020204030204" pitchFamily="34" charset="0"/>
              </a:rPr>
              <a:t>and </a:t>
            </a:r>
            <a:r>
              <a:rPr lang="en-US" sz="2000" i="1" dirty="0">
                <a:latin typeface="Calibri Light" panose="020F0302020204030204" pitchFamily="34" charset="0"/>
                <a:cs typeface="Calibri Light" panose="020F0302020204030204" pitchFamily="34" charset="0"/>
              </a:rPr>
              <a:t>extremely hazardous chemical </a:t>
            </a:r>
            <a:r>
              <a:rPr lang="en-US" sz="2000" dirty="0">
                <a:latin typeface="Calibri Light" panose="020F0302020204030204" pitchFamily="34" charset="0"/>
                <a:cs typeface="Calibri Light" panose="020F0302020204030204" pitchFamily="34" charset="0"/>
              </a:rPr>
              <a:t>(EHS) Information. It is intended to help facilities meet their annual </a:t>
            </a:r>
          </a:p>
          <a:p>
            <a:pPr>
              <a:spcBef>
                <a:spcPts val="0"/>
              </a:spcBef>
            </a:pPr>
            <a:r>
              <a:rPr lang="en-US" sz="2000" dirty="0">
                <a:latin typeface="Calibri Light" panose="020F0302020204030204" pitchFamily="34" charset="0"/>
                <a:cs typeface="Calibri Light" panose="020F0302020204030204" pitchFamily="34" charset="0"/>
              </a:rPr>
              <a:t>Tier II submission requirements of the Emergency Planning and Community Right-to-Know Act (EPCRA) [</a:t>
            </a:r>
            <a:r>
              <a:rPr lang="en-US" sz="2000" dirty="0">
                <a:latin typeface="Calibri Light" panose="020F0302020204030204" pitchFamily="34" charset="0"/>
                <a:cs typeface="Calibri Light" panose="020F0302020204030204" pitchFamily="34" charset="0"/>
                <a:hlinkClick r:id="rId3"/>
              </a:rPr>
              <a:t>40 CFR Part 370</a:t>
            </a:r>
            <a:r>
              <a:rPr lang="en-US" sz="2000" dirty="0">
                <a:latin typeface="Calibri Light" panose="020F0302020204030204" pitchFamily="34" charset="0"/>
                <a:cs typeface="Calibri Light" panose="020F0302020204030204" pitchFamily="34" charset="0"/>
              </a:rPr>
              <a:t>]. EPCRA was authorized by Title III of the Superfund Amendments and Reauthorization Act (SARA Title III). </a:t>
            </a:r>
          </a:p>
          <a:p>
            <a:pPr>
              <a:spcBef>
                <a:spcPts val="0"/>
              </a:spcBef>
            </a:pPr>
            <a:endParaRPr lang="en-US" sz="2000" dirty="0">
              <a:latin typeface="Calibri Light" panose="020F0302020204030204" pitchFamily="34" charset="0"/>
              <a:cs typeface="Calibri Light" panose="020F0302020204030204" pitchFamily="34" charset="0"/>
            </a:endParaRPr>
          </a:p>
          <a:p>
            <a:pPr>
              <a:spcBef>
                <a:spcPts val="0"/>
              </a:spcBef>
            </a:pPr>
            <a:r>
              <a:rPr lang="en-US" sz="2000" dirty="0">
                <a:latin typeface="Calibri Light" panose="020F0302020204030204" pitchFamily="34" charset="0"/>
                <a:cs typeface="Calibri Light" panose="020F0302020204030204" pitchFamily="34" charset="0"/>
              </a:rPr>
              <a:t>New versions of Tier2 Submit are released annually. </a:t>
            </a:r>
          </a:p>
          <a:p>
            <a:pPr>
              <a:spcBef>
                <a:spcPts val="0"/>
              </a:spcBef>
            </a:pPr>
            <a:endParaRPr lang="en-US" sz="2000" dirty="0">
              <a:latin typeface="Calibri Light" panose="020F0302020204030204" pitchFamily="34" charset="0"/>
              <a:cs typeface="Calibri Light" panose="020F0302020204030204" pitchFamily="34" charset="0"/>
            </a:endParaRPr>
          </a:p>
          <a:p>
            <a:pPr>
              <a:spcBef>
                <a:spcPts val="0"/>
              </a:spcBef>
            </a:pPr>
            <a:r>
              <a:rPr lang="en-US" sz="2000" dirty="0">
                <a:latin typeface="Calibri Light" panose="020F0302020204030204" pitchFamily="34" charset="0"/>
                <a:cs typeface="Calibri Light" panose="020F0302020204030204" pitchFamily="34" charset="0"/>
              </a:rPr>
              <a:t>Tier2 Submit integrates with </a:t>
            </a:r>
            <a:r>
              <a:rPr lang="en-US" sz="2000" dirty="0">
                <a:latin typeface="Calibri Light" panose="020F0302020204030204" pitchFamily="34" charset="0"/>
                <a:cs typeface="Calibri Light" panose="020F0302020204030204" pitchFamily="34" charset="0"/>
                <a:hlinkClick r:id="rId4"/>
              </a:rPr>
              <a:t>CAMEO Data Manager</a:t>
            </a:r>
            <a:r>
              <a:rPr lang="en-US" sz="2000" dirty="0">
                <a:latin typeface="Calibri Light" panose="020F0302020204030204" pitchFamily="34" charset="0"/>
                <a:cs typeface="Calibri Light" panose="020F0302020204030204" pitchFamily="34" charset="0"/>
              </a:rPr>
              <a:t> and the the </a:t>
            </a:r>
            <a:r>
              <a:rPr lang="en-US" sz="2000" dirty="0">
                <a:latin typeface="Calibri Light" panose="020F0302020204030204" pitchFamily="34" charset="0"/>
                <a:cs typeface="Calibri Light" panose="020F0302020204030204" pitchFamily="34" charset="0"/>
                <a:hlinkClick r:id="rId4"/>
              </a:rPr>
              <a:t>CAMEO suite</a:t>
            </a:r>
            <a:r>
              <a:rPr lang="en-US" sz="2000" dirty="0">
                <a:latin typeface="Calibri Light" panose="020F0302020204030204" pitchFamily="34" charset="0"/>
                <a:cs typeface="Calibri Light" panose="020F0302020204030204" pitchFamily="34" charset="0"/>
              </a:rPr>
              <a:t> to assist in preparedness and response activities. </a:t>
            </a:r>
          </a:p>
        </p:txBody>
      </p:sp>
      <p:sp>
        <p:nvSpPr>
          <p:cNvPr id="4" name="Slide Number Placeholder 3">
            <a:extLst>
              <a:ext uri="{FF2B5EF4-FFF2-40B4-BE49-F238E27FC236}">
                <a16:creationId xmlns:a16="http://schemas.microsoft.com/office/drawing/2014/main" id="{D42E1C08-BA06-47EE-BFDF-2D3694EA9CAF}"/>
              </a:ext>
            </a:extLst>
          </p:cNvPr>
          <p:cNvSpPr>
            <a:spLocks noGrp="1"/>
          </p:cNvSpPr>
          <p:nvPr>
            <p:ph type="sldNum" sz="quarter" idx="12"/>
          </p:nvPr>
        </p:nvSpPr>
        <p:spPr/>
        <p:txBody>
          <a:bodyPr/>
          <a:lstStyle/>
          <a:p>
            <a:fld id="{D57F1E4F-1CFF-5643-939E-02111984F565}" type="slidenum">
              <a:rPr lang="en-US" smtClean="0"/>
              <a:t>3</a:t>
            </a:fld>
            <a:endParaRPr lang="en-US" dirty="0"/>
          </a:p>
        </p:txBody>
      </p:sp>
      <p:sp>
        <p:nvSpPr>
          <p:cNvPr id="5" name="TextBox 4">
            <a:extLst>
              <a:ext uri="{FF2B5EF4-FFF2-40B4-BE49-F238E27FC236}">
                <a16:creationId xmlns:a16="http://schemas.microsoft.com/office/drawing/2014/main" id="{94069218-B972-4D8F-BB8B-E2F5B094ED68}"/>
              </a:ext>
            </a:extLst>
          </p:cNvPr>
          <p:cNvSpPr txBox="1"/>
          <p:nvPr/>
        </p:nvSpPr>
        <p:spPr>
          <a:xfrm>
            <a:off x="2547265" y="6186171"/>
            <a:ext cx="6041036" cy="548640"/>
          </a:xfrm>
          <a:prstGeom prst="rect">
            <a:avLst/>
          </a:prstGeom>
          <a:solidFill>
            <a:srgbClr val="002060"/>
          </a:solidFill>
          <a:ln w="25400">
            <a:solidFill>
              <a:schemeClr val="bg1"/>
            </a:solidFill>
          </a:ln>
        </p:spPr>
        <p:txBody>
          <a:bodyPr wrap="square" rtlCol="0" anchor="ctr" anchorCtr="1">
            <a:spAutoFit/>
          </a:bodyPr>
          <a:lstStyle>
            <a:defPPr>
              <a:defRPr lang="en-US"/>
            </a:defPPr>
            <a:lvl1pPr>
              <a:defRPr>
                <a:cs typeface="Calibri Light" panose="020F0302020204030204" pitchFamily="34" charset="0"/>
              </a:defRPr>
            </a:lvl1pPr>
          </a:lstStyle>
          <a:p>
            <a:r>
              <a:rPr lang="en-US" dirty="0">
                <a:hlinkClick r:id="rId5"/>
              </a:rPr>
              <a:t>https://www.epa.gov/epcra/tier2-submit-software</a:t>
            </a:r>
            <a:endParaRPr lang="en-US" dirty="0"/>
          </a:p>
        </p:txBody>
      </p:sp>
      <p:pic>
        <p:nvPicPr>
          <p:cNvPr id="8" name="EPA logo" descr="Logo for the U.S. Environmental Protection Agency (EPA).">
            <a:extLst>
              <a:ext uri="{FF2B5EF4-FFF2-40B4-BE49-F238E27FC236}">
                <a16:creationId xmlns:a16="http://schemas.microsoft.com/office/drawing/2014/main" id="{1580A2D2-651D-4D41-A247-0DA4B4719D5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58488" y="5647871"/>
            <a:ext cx="914400" cy="914400"/>
          </a:xfrm>
          <a:prstGeom prst="rect">
            <a:avLst/>
          </a:prstGeom>
          <a:effectLst/>
        </p:spPr>
      </p:pic>
    </p:spTree>
    <p:extLst>
      <p:ext uri="{BB962C8B-B14F-4D97-AF65-F5344CB8AC3E}">
        <p14:creationId xmlns:p14="http://schemas.microsoft.com/office/powerpoint/2010/main" val="10242607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title"/>
          </p:nvPr>
        </p:nvSpPr>
        <p:spPr>
          <a:xfrm>
            <a:off x="646111" y="452718"/>
            <a:ext cx="8275320" cy="882596"/>
          </a:xfrm>
          <a:solidFill>
            <a:srgbClr val="002060">
              <a:alpha val="60000"/>
            </a:srgbClr>
          </a:solidFill>
          <a:ln w="9525">
            <a:solidFill>
              <a:schemeClr val="bg1"/>
            </a:solidFill>
          </a:ln>
        </p:spPr>
        <p:txBody>
          <a:bodyPr vert="horz" lIns="91440" tIns="45720" rIns="91440" bIns="45720" rtlCol="0" anchor="t">
            <a:noAutofit/>
          </a:bodyPr>
          <a:lstStyle/>
          <a:p>
            <a:r>
              <a:rPr lang="en-US" dirty="0"/>
              <a:t>Importing a file from last year</a:t>
            </a:r>
          </a:p>
        </p:txBody>
      </p:sp>
      <p:sp>
        <p:nvSpPr>
          <p:cNvPr id="6" name="Slide Number"/>
          <p:cNvSpPr>
            <a:spLocks noGrp="1"/>
          </p:cNvSpPr>
          <p:nvPr>
            <p:ph type="sldNum" sz="quarter" idx="12"/>
          </p:nvPr>
        </p:nvSpPr>
        <p:spPr>
          <a:xfrm>
            <a:off x="10346914" y="311543"/>
            <a:ext cx="838199" cy="767687"/>
          </a:xfrm>
        </p:spPr>
        <p:txBody>
          <a:bodyPr/>
          <a:lstStyle/>
          <a:p>
            <a:fld id="{D42BE140-39E5-44FD-A490-72FB43F9736D}" type="slidenum">
              <a:rPr lang="en-US" smtClean="0"/>
              <a:t>30</a:t>
            </a:fld>
            <a:endParaRPr lang="en-US" dirty="0"/>
          </a:p>
        </p:txBody>
      </p:sp>
      <p:sp>
        <p:nvSpPr>
          <p:cNvPr id="10" name="TextBox 1">
            <a:extLst>
              <a:ext uri="{FF2B5EF4-FFF2-40B4-BE49-F238E27FC236}">
                <a16:creationId xmlns:a16="http://schemas.microsoft.com/office/drawing/2014/main" id="{081EC566-D533-4EE8-A50C-71246C21CD3C}"/>
              </a:ext>
            </a:extLst>
          </p:cNvPr>
          <p:cNvSpPr txBox="1"/>
          <p:nvPr/>
        </p:nvSpPr>
        <p:spPr>
          <a:xfrm>
            <a:off x="9164062" y="2137306"/>
            <a:ext cx="2632541" cy="2560320"/>
          </a:xfrm>
          <a:prstGeom prst="rect">
            <a:avLst/>
          </a:prstGeom>
          <a:solidFill>
            <a:srgbClr val="002060"/>
          </a:solidFill>
          <a:ln w="34925">
            <a:solidFill>
              <a:srgbClr val="92D050"/>
            </a:solidFill>
          </a:ln>
        </p:spPr>
        <p:txBody>
          <a:bodyPr wrap="square" rtlCol="0" anchor="ctr" anchorCtr="1">
            <a:spAutoFit/>
          </a:bodyPr>
          <a:lstStyle/>
          <a:p>
            <a:pPr algn="ctr"/>
            <a:r>
              <a:rPr lang="en-US" b="1" u="sng" dirty="0"/>
              <a:t>Importing a File</a:t>
            </a:r>
            <a:r>
              <a:rPr lang="en-US" b="1" dirty="0"/>
              <a:t>:</a:t>
            </a:r>
          </a:p>
          <a:p>
            <a:pPr algn="ctr"/>
            <a:r>
              <a:rPr lang="en-US" dirty="0"/>
              <a:t>A list of errors will appear, don’t be alarmed. You will be prompted to update the data as you proceed through the application.</a:t>
            </a:r>
          </a:p>
        </p:txBody>
      </p:sp>
      <p:pic>
        <p:nvPicPr>
          <p:cNvPr id="2" name="Program Screenshot" descr="The list view with one facility listed. The facility has one error, and the lists of errors is expanded to show the error."/>
          <p:cNvPicPr>
            <a:picLocks noChangeAspect="1"/>
          </p:cNvPicPr>
          <p:nvPr/>
        </p:nvPicPr>
        <p:blipFill rotWithShape="1">
          <a:blip r:embed="rId2"/>
          <a:srcRect b="6312"/>
          <a:stretch/>
        </p:blipFill>
        <p:spPr>
          <a:xfrm>
            <a:off x="646111" y="1639688"/>
            <a:ext cx="8275320" cy="3555556"/>
          </a:xfrm>
          <a:prstGeom prst="rect">
            <a:avLst/>
          </a:prstGeom>
          <a:ln w="25400">
            <a:solidFill>
              <a:srgbClr val="92D050"/>
            </a:solidFill>
          </a:ln>
        </p:spPr>
      </p:pic>
      <p:sp>
        <p:nvSpPr>
          <p:cNvPr id="5" name="Rectangle 4" descr="Rectangle highlighting an error message ">
            <a:extLst>
              <a:ext uri="{FF2B5EF4-FFF2-40B4-BE49-F238E27FC236}">
                <a16:creationId xmlns:a16="http://schemas.microsoft.com/office/drawing/2014/main" id="{D6E436E2-5BE6-4208-AD10-10F42C988145}"/>
              </a:ext>
            </a:extLst>
          </p:cNvPr>
          <p:cNvSpPr/>
          <p:nvPr/>
        </p:nvSpPr>
        <p:spPr>
          <a:xfrm>
            <a:off x="830318" y="2186153"/>
            <a:ext cx="2680138" cy="1345324"/>
          </a:xfrm>
          <a:prstGeom prst="rect">
            <a:avLst/>
          </a:prstGeom>
          <a:noFill/>
          <a:ln w="698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EPA logo" descr="Logo for the U.S. Environmental Protection Agency (EPA).">
            <a:extLst>
              <a:ext uri="{FF2B5EF4-FFF2-40B4-BE49-F238E27FC236}">
                <a16:creationId xmlns:a16="http://schemas.microsoft.com/office/drawing/2014/main" id="{E46C625F-67BB-48FD-9828-128FD58577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9693" y="5647871"/>
            <a:ext cx="914400" cy="914400"/>
          </a:xfrm>
          <a:prstGeom prst="rect">
            <a:avLst/>
          </a:prstGeom>
          <a:effectLst/>
        </p:spPr>
      </p:pic>
    </p:spTree>
    <p:extLst>
      <p:ext uri="{BB962C8B-B14F-4D97-AF65-F5344CB8AC3E}">
        <p14:creationId xmlns:p14="http://schemas.microsoft.com/office/powerpoint/2010/main" val="880439109"/>
      </p:ext>
    </p:extLst>
  </p:cSld>
  <p:clrMapOvr>
    <a:masterClrMapping/>
  </p:clrMapOvr>
  <mc:AlternateContent xmlns:mc="http://schemas.openxmlformats.org/markup-compatibility/2006" xmlns:p14="http://schemas.microsoft.com/office/powerpoint/2010/main">
    <mc:Choice Requires="p14">
      <p:transition spd="med" p14:dur="700" advTm="15372">
        <p:fade/>
      </p:transition>
    </mc:Choice>
    <mc:Fallback xmlns="">
      <p:transition spd="med" advTm="1537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3" name="Rectangle 1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itle"/>
          <p:cNvSpPr>
            <a:spLocks noGrp="1"/>
          </p:cNvSpPr>
          <p:nvPr>
            <p:ph type="title"/>
          </p:nvPr>
        </p:nvSpPr>
        <p:spPr>
          <a:xfrm>
            <a:off x="1103312" y="452718"/>
            <a:ext cx="8947522" cy="1400530"/>
          </a:xfrm>
        </p:spPr>
        <p:txBody>
          <a:bodyPr anchor="ctr">
            <a:normAutofit/>
          </a:bodyPr>
          <a:lstStyle/>
          <a:p>
            <a:r>
              <a:rPr lang="en-US" dirty="0">
                <a:solidFill>
                  <a:srgbClr val="FFFFFF"/>
                </a:solidFill>
              </a:rPr>
              <a:t>Creating a new facility</a:t>
            </a:r>
          </a:p>
        </p:txBody>
      </p:sp>
      <p:sp>
        <p:nvSpPr>
          <p:cNvPr id="5" name="Slide Number"/>
          <p:cNvSpPr>
            <a:spLocks noGrp="1"/>
          </p:cNvSpPr>
          <p:nvPr>
            <p:ph type="sldNum" sz="quarter" idx="12"/>
          </p:nvPr>
        </p:nvSpPr>
        <p:spPr>
          <a:xfrm>
            <a:off x="10352540" y="295729"/>
            <a:ext cx="838199" cy="767687"/>
          </a:xfrm>
        </p:spPr>
        <p:txBody>
          <a:bodyPr>
            <a:normAutofit/>
          </a:bodyPr>
          <a:lstStyle/>
          <a:p>
            <a:pPr>
              <a:spcAft>
                <a:spcPts val="600"/>
              </a:spcAft>
            </a:pPr>
            <a:fld id="{D42BE140-39E5-44FD-A490-72FB43F9736D}" type="slidenum">
              <a:rPr lang="en-US">
                <a:solidFill>
                  <a:srgbClr val="FFFFFF"/>
                </a:solidFill>
              </a:rPr>
              <a:pPr>
                <a:spcAft>
                  <a:spcPts val="600"/>
                </a:spcAft>
              </a:pPr>
              <a:t>31</a:t>
            </a:fld>
            <a:endParaRPr lang="en-US" dirty="0">
              <a:solidFill>
                <a:srgbClr val="FFFFFF"/>
              </a:solidFill>
            </a:endParaRPr>
          </a:p>
        </p:txBody>
      </p:sp>
      <p:sp>
        <p:nvSpPr>
          <p:cNvPr id="15"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useBgFill="1">
        <p:nvSpPr>
          <p:cNvPr id="17" name="Freeform: Shape 1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4" name="Content"/>
          <p:cNvSpPr>
            <a:spLocks noGrp="1"/>
          </p:cNvSpPr>
          <p:nvPr>
            <p:ph idx="1"/>
          </p:nvPr>
        </p:nvSpPr>
        <p:spPr>
          <a:xfrm>
            <a:off x="1103313" y="2763520"/>
            <a:ext cx="6117294" cy="3484879"/>
          </a:xfrm>
        </p:spPr>
        <p:txBody>
          <a:bodyPr>
            <a:normAutofit/>
          </a:bodyPr>
          <a:lstStyle/>
          <a:p>
            <a:pPr marL="236538" marR="0" lvl="2" indent="0">
              <a:spcBef>
                <a:spcPts val="0"/>
              </a:spcBef>
              <a:spcAft>
                <a:spcPts val="1800"/>
              </a:spcAft>
              <a:buNone/>
            </a:pPr>
            <a:r>
              <a:rPr lang="en-US" sz="2000" dirty="0">
                <a:ea typeface="Calibri" panose="020F0502020204030204" pitchFamily="34" charset="0"/>
                <a:cs typeface="Times New Roman" panose="02020603050405020304" pitchFamily="18" charset="0"/>
              </a:rPr>
              <a:t>If you did not use Tier2 Submit last year, you will need to create a new facility.</a:t>
            </a:r>
          </a:p>
          <a:p>
            <a:pPr marL="236538" marR="0" lvl="2" indent="0">
              <a:spcBef>
                <a:spcPts val="0"/>
              </a:spcBef>
              <a:spcAft>
                <a:spcPts val="1800"/>
              </a:spcAft>
              <a:buNone/>
            </a:pPr>
            <a:r>
              <a:rPr lang="en-US" sz="2000" dirty="0">
                <a:cs typeface="Times New Roman" panose="02020603050405020304" pitchFamily="18" charset="0"/>
              </a:rPr>
              <a:t>If you imported your data file from last year and do not have any new facilities to add, proceed to Slide 34</a:t>
            </a:r>
            <a:endParaRPr lang="en-US" sz="2000" dirty="0"/>
          </a:p>
        </p:txBody>
      </p:sp>
      <p:pic>
        <p:nvPicPr>
          <p:cNvPr id="6" name="EPA logo" descr="Logo for the U.S. Environmental Protection Agency (EPA).">
            <a:extLst>
              <a:ext uri="{FF2B5EF4-FFF2-40B4-BE49-F238E27FC236}">
                <a16:creationId xmlns:a16="http://schemas.microsoft.com/office/drawing/2014/main" id="{A7CDD140-B150-4628-8622-45B1BEE31C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9693" y="5647871"/>
            <a:ext cx="914400" cy="914400"/>
          </a:xfrm>
          <a:prstGeom prst="rect">
            <a:avLst/>
          </a:prstGeom>
          <a:effectLst/>
        </p:spPr>
      </p:pic>
    </p:spTree>
    <p:extLst>
      <p:ext uri="{BB962C8B-B14F-4D97-AF65-F5344CB8AC3E}">
        <p14:creationId xmlns:p14="http://schemas.microsoft.com/office/powerpoint/2010/main" val="28771836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Tm="10801">
        <p:fade/>
      </p:transition>
    </mc:Choice>
    <mc:Fallback xmlns="">
      <p:transition spd="med" advTm="10801">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646111" y="452718"/>
            <a:ext cx="8284464" cy="741901"/>
          </a:xfrm>
          <a:solidFill>
            <a:srgbClr val="002060">
              <a:alpha val="60000"/>
            </a:srgbClr>
          </a:solidFill>
          <a:ln>
            <a:solidFill>
              <a:schemeClr val="bg1"/>
            </a:solidFill>
          </a:ln>
        </p:spPr>
        <p:txBody>
          <a:bodyPr/>
          <a:lstStyle/>
          <a:p>
            <a:r>
              <a:rPr lang="en-US" b="1" dirty="0"/>
              <a:t>Creating a New Facility:</a:t>
            </a:r>
          </a:p>
        </p:txBody>
      </p:sp>
      <p:sp>
        <p:nvSpPr>
          <p:cNvPr id="5" name="Slide Number"/>
          <p:cNvSpPr>
            <a:spLocks noGrp="1"/>
          </p:cNvSpPr>
          <p:nvPr>
            <p:ph type="sldNum" sz="quarter" idx="12"/>
          </p:nvPr>
        </p:nvSpPr>
        <p:spPr>
          <a:xfrm>
            <a:off x="10346914" y="311543"/>
            <a:ext cx="838199" cy="767687"/>
          </a:xfrm>
        </p:spPr>
        <p:txBody>
          <a:bodyPr/>
          <a:lstStyle/>
          <a:p>
            <a:fld id="{D42BE140-39E5-44FD-A490-72FB43F9736D}" type="slidenum">
              <a:rPr lang="en-US" smtClean="0"/>
              <a:t>32</a:t>
            </a:fld>
            <a:endParaRPr lang="en-US" dirty="0"/>
          </a:p>
        </p:txBody>
      </p:sp>
      <p:pic>
        <p:nvPicPr>
          <p:cNvPr id="11" name="Program Screenshot 2" descr="A facility list with no facilities present."/>
          <p:cNvPicPr>
            <a:picLocks noChangeAspect="1"/>
          </p:cNvPicPr>
          <p:nvPr/>
        </p:nvPicPr>
        <p:blipFill>
          <a:blip r:embed="rId2"/>
          <a:stretch>
            <a:fillRect/>
          </a:stretch>
        </p:blipFill>
        <p:spPr>
          <a:xfrm>
            <a:off x="646111" y="1714560"/>
            <a:ext cx="10646136" cy="1754325"/>
          </a:xfrm>
          <a:prstGeom prst="rect">
            <a:avLst/>
          </a:prstGeom>
          <a:ln w="25400">
            <a:solidFill>
              <a:srgbClr val="92D050"/>
            </a:solidFill>
          </a:ln>
        </p:spPr>
      </p:pic>
      <p:sp>
        <p:nvSpPr>
          <p:cNvPr id="17" name="Rectangle 2" descr="Red rectangle to highlight the location of the Help menu.">
            <a:extLst>
              <a:ext uri="{FF2B5EF4-FFF2-40B4-BE49-F238E27FC236}">
                <a16:creationId xmlns:a16="http://schemas.microsoft.com/office/drawing/2014/main" id="{BD2AD0E7-D295-42A7-819C-F8BE14E446D7}"/>
              </a:ext>
            </a:extLst>
          </p:cNvPr>
          <p:cNvSpPr/>
          <p:nvPr/>
        </p:nvSpPr>
        <p:spPr>
          <a:xfrm>
            <a:off x="1161035" y="2595890"/>
            <a:ext cx="1602815" cy="31667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
            <a:extLst>
              <a:ext uri="{FF2B5EF4-FFF2-40B4-BE49-F238E27FC236}">
                <a16:creationId xmlns:a16="http://schemas.microsoft.com/office/drawing/2014/main" id="{8CBE97AE-114E-45C1-B147-EB17D61586E1}"/>
              </a:ext>
            </a:extLst>
          </p:cNvPr>
          <p:cNvSpPr txBox="1"/>
          <p:nvPr/>
        </p:nvSpPr>
        <p:spPr>
          <a:xfrm>
            <a:off x="6579476" y="3861624"/>
            <a:ext cx="4186537" cy="1477328"/>
          </a:xfrm>
          <a:prstGeom prst="rect">
            <a:avLst/>
          </a:prstGeom>
          <a:solidFill>
            <a:srgbClr val="002060"/>
          </a:solidFill>
          <a:ln w="34925">
            <a:solidFill>
              <a:srgbClr val="92D050"/>
            </a:solidFill>
          </a:ln>
        </p:spPr>
        <p:txBody>
          <a:bodyPr wrap="square" rtlCol="0" anchor="ctr" anchorCtr="1">
            <a:spAutoFit/>
          </a:bodyPr>
          <a:lstStyle/>
          <a:p>
            <a:r>
              <a:rPr lang="en-US" b="1" u="sng" dirty="0"/>
              <a:t>Creating A New Facility</a:t>
            </a:r>
            <a:r>
              <a:rPr lang="en-US" dirty="0"/>
              <a:t>:</a:t>
            </a:r>
          </a:p>
          <a:p>
            <a:endParaRPr lang="en-US" dirty="0"/>
          </a:p>
          <a:p>
            <a:pPr marL="285750" indent="-285750">
              <a:buFont typeface="Wingdings" panose="05000000000000000000" pitchFamily="2" charset="2"/>
              <a:buChar char="Ø"/>
            </a:pPr>
            <a:r>
              <a:rPr lang="en-US" dirty="0"/>
              <a:t>Click on the </a:t>
            </a:r>
            <a:r>
              <a:rPr lang="en-US" b="1" dirty="0"/>
              <a:t>facility icon</a:t>
            </a:r>
          </a:p>
          <a:p>
            <a:pPr marL="285750" indent="-285750">
              <a:buFont typeface="Wingdings" panose="05000000000000000000" pitchFamily="2" charset="2"/>
              <a:buChar char="Ø"/>
            </a:pPr>
            <a:r>
              <a:rPr lang="en-US" dirty="0"/>
              <a:t>Then select “</a:t>
            </a:r>
            <a:r>
              <a:rPr lang="en-US" b="1" dirty="0"/>
              <a:t>Add a new facility”</a:t>
            </a:r>
          </a:p>
          <a:p>
            <a:pPr marL="285750" indent="-285750">
              <a:buFont typeface="Wingdings" panose="05000000000000000000" pitchFamily="2" charset="2"/>
              <a:buChar char="Ø"/>
            </a:pPr>
            <a:endParaRPr lang="en-US" dirty="0"/>
          </a:p>
        </p:txBody>
      </p:sp>
      <p:sp>
        <p:nvSpPr>
          <p:cNvPr id="9" name="Rectangle 1" descr="Red rectangle to highlight the location of the Help menu.">
            <a:extLst>
              <a:ext uri="{FF2B5EF4-FFF2-40B4-BE49-F238E27FC236}">
                <a16:creationId xmlns:a16="http://schemas.microsoft.com/office/drawing/2014/main" id="{BD2AD0E7-D295-42A7-819C-F8BE14E446D7}"/>
              </a:ext>
            </a:extLst>
          </p:cNvPr>
          <p:cNvSpPr/>
          <p:nvPr/>
        </p:nvSpPr>
        <p:spPr>
          <a:xfrm>
            <a:off x="1171187" y="2268981"/>
            <a:ext cx="540125" cy="322742"/>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EPA logo" descr="Logo for the U.S. Environmental Protection Agency (EPA).">
            <a:extLst>
              <a:ext uri="{FF2B5EF4-FFF2-40B4-BE49-F238E27FC236}">
                <a16:creationId xmlns:a16="http://schemas.microsoft.com/office/drawing/2014/main" id="{FD66522F-DCF0-4E22-9F24-66782FB669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9693" y="5647871"/>
            <a:ext cx="914400" cy="914400"/>
          </a:xfrm>
          <a:prstGeom prst="rect">
            <a:avLst/>
          </a:prstGeom>
          <a:effectLst/>
        </p:spPr>
      </p:pic>
    </p:spTree>
    <p:extLst>
      <p:ext uri="{BB962C8B-B14F-4D97-AF65-F5344CB8AC3E}">
        <p14:creationId xmlns:p14="http://schemas.microsoft.com/office/powerpoint/2010/main" val="400679922"/>
      </p:ext>
    </p:extLst>
  </p:cSld>
  <p:clrMapOvr>
    <a:masterClrMapping/>
  </p:clrMapOvr>
  <mc:AlternateContent xmlns:mc="http://schemas.openxmlformats.org/markup-compatibility/2006" xmlns:p14="http://schemas.microsoft.com/office/powerpoint/2010/main">
    <mc:Choice Requires="p14">
      <p:transition spd="med" p14:dur="700" advTm="17502">
        <p:fade/>
      </p:transition>
    </mc:Choice>
    <mc:Fallback xmlns="">
      <p:transition spd="med" advTm="1750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3CE3A58C-1878-4B6B-91A4-5F9A485E70AB}"/>
              </a:ext>
            </a:extLst>
          </p:cNvPr>
          <p:cNvSpPr>
            <a:spLocks noGrp="1"/>
          </p:cNvSpPr>
          <p:nvPr>
            <p:ph type="title"/>
          </p:nvPr>
        </p:nvSpPr>
        <p:spPr>
          <a:xfrm>
            <a:off x="646113" y="452438"/>
            <a:ext cx="8275320" cy="767687"/>
          </a:xfrm>
          <a:solidFill>
            <a:srgbClr val="002060">
              <a:alpha val="60000"/>
            </a:srgbClr>
          </a:solidFill>
          <a:ln>
            <a:solidFill>
              <a:schemeClr val="bg1"/>
            </a:solidFill>
          </a:ln>
        </p:spPr>
        <p:txBody>
          <a:bodyPr/>
          <a:lstStyle/>
          <a:p>
            <a:r>
              <a:rPr lang="en-US" b="1" dirty="0"/>
              <a:t>Creating a New Facility:</a:t>
            </a:r>
          </a:p>
        </p:txBody>
      </p:sp>
      <p:sp>
        <p:nvSpPr>
          <p:cNvPr id="4" name="Slide Number Placeholder 3">
            <a:extLst>
              <a:ext uri="{FF2B5EF4-FFF2-40B4-BE49-F238E27FC236}">
                <a16:creationId xmlns:a16="http://schemas.microsoft.com/office/drawing/2014/main" id="{C2C51245-A000-4D81-9EC5-92F103601180}"/>
              </a:ext>
            </a:extLst>
          </p:cNvPr>
          <p:cNvSpPr>
            <a:spLocks noGrp="1"/>
          </p:cNvSpPr>
          <p:nvPr>
            <p:ph type="sldNum" sz="quarter" idx="12"/>
          </p:nvPr>
        </p:nvSpPr>
        <p:spPr/>
        <p:txBody>
          <a:bodyPr/>
          <a:lstStyle/>
          <a:p>
            <a:fld id="{D57F1E4F-1CFF-5643-939E-02111984F565}" type="slidenum">
              <a:rPr lang="en-US" smtClean="0"/>
              <a:t>33</a:t>
            </a:fld>
            <a:endParaRPr lang="en-US" dirty="0"/>
          </a:p>
        </p:txBody>
      </p:sp>
      <p:sp>
        <p:nvSpPr>
          <p:cNvPr id="11" name="TextBox 1">
            <a:extLst>
              <a:ext uri="{FF2B5EF4-FFF2-40B4-BE49-F238E27FC236}">
                <a16:creationId xmlns:a16="http://schemas.microsoft.com/office/drawing/2014/main" id="{8D437BD3-EFA8-4E5C-9E8E-3D5DC28324F7}"/>
              </a:ext>
            </a:extLst>
          </p:cNvPr>
          <p:cNvSpPr txBox="1"/>
          <p:nvPr/>
        </p:nvSpPr>
        <p:spPr>
          <a:xfrm>
            <a:off x="9057153" y="2191726"/>
            <a:ext cx="2930513" cy="2468880"/>
          </a:xfrm>
          <a:prstGeom prst="rect">
            <a:avLst/>
          </a:prstGeom>
          <a:solidFill>
            <a:srgbClr val="002060"/>
          </a:solidFill>
          <a:ln w="34925">
            <a:solidFill>
              <a:srgbClr val="92D050"/>
            </a:solidFill>
          </a:ln>
        </p:spPr>
        <p:txBody>
          <a:bodyPr wrap="square" rtlCol="0" anchor="ctr" anchorCtr="1">
            <a:spAutoFit/>
          </a:bodyPr>
          <a:lstStyle/>
          <a:p>
            <a:r>
              <a:rPr lang="en-US" b="1" u="sng" dirty="0"/>
              <a:t>Creating A New Facility</a:t>
            </a:r>
            <a:r>
              <a:rPr lang="en-US" dirty="0"/>
              <a:t>:</a:t>
            </a:r>
          </a:p>
          <a:p>
            <a:pPr algn="ctr"/>
            <a:r>
              <a:rPr lang="en-US" dirty="0"/>
              <a:t>Answer the questions and enter the information that you prepared in the “</a:t>
            </a:r>
            <a:r>
              <a:rPr lang="en-US" i="1" dirty="0"/>
              <a:t>What you need to know before getting started</a:t>
            </a:r>
            <a:r>
              <a:rPr lang="en-US" dirty="0"/>
              <a:t>” section of this training. </a:t>
            </a:r>
            <a:endParaRPr lang="en-US" b="1" dirty="0"/>
          </a:p>
        </p:txBody>
      </p:sp>
      <p:pic>
        <p:nvPicPr>
          <p:cNvPr id="10" name="Content Placeholder 9" descr="Screenshot of page to create a new facility including the various fields where information can be input">
            <a:extLst>
              <a:ext uri="{FF2B5EF4-FFF2-40B4-BE49-F238E27FC236}">
                <a16:creationId xmlns:a16="http://schemas.microsoft.com/office/drawing/2014/main" id="{31BEA915-41AE-4785-914A-3B5C18D78B16}"/>
              </a:ext>
            </a:extLst>
          </p:cNvPr>
          <p:cNvPicPr>
            <a:picLocks noGrp="1" noChangeAspect="1"/>
          </p:cNvPicPr>
          <p:nvPr>
            <p:ph idx="1"/>
          </p:nvPr>
        </p:nvPicPr>
        <p:blipFill>
          <a:blip r:embed="rId2"/>
          <a:stretch>
            <a:fillRect/>
          </a:stretch>
        </p:blipFill>
        <p:spPr>
          <a:xfrm>
            <a:off x="646113" y="1472746"/>
            <a:ext cx="8276098" cy="4350538"/>
          </a:xfrm>
          <a:ln w="25400">
            <a:solidFill>
              <a:schemeClr val="accent1"/>
            </a:solidFill>
          </a:ln>
        </p:spPr>
      </p:pic>
      <p:pic>
        <p:nvPicPr>
          <p:cNvPr id="8" name="EPA logo" descr="Logo for the U.S. Environmental Protection Agency (EPA).">
            <a:extLst>
              <a:ext uri="{FF2B5EF4-FFF2-40B4-BE49-F238E27FC236}">
                <a16:creationId xmlns:a16="http://schemas.microsoft.com/office/drawing/2014/main" id="{0D8E4D39-0F6F-4F78-9F9B-794D6D3228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9693" y="5647871"/>
            <a:ext cx="914400" cy="914400"/>
          </a:xfrm>
          <a:prstGeom prst="rect">
            <a:avLst/>
          </a:prstGeom>
          <a:effectLst/>
        </p:spPr>
      </p:pic>
    </p:spTree>
    <p:extLst>
      <p:ext uri="{BB962C8B-B14F-4D97-AF65-F5344CB8AC3E}">
        <p14:creationId xmlns:p14="http://schemas.microsoft.com/office/powerpoint/2010/main" val="354066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Rectangle 1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7" name="Freeform: Shape 1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le"/>
          <p:cNvSpPr>
            <a:spLocks noGrp="1"/>
          </p:cNvSpPr>
          <p:nvPr>
            <p:ph type="title"/>
          </p:nvPr>
        </p:nvSpPr>
        <p:spPr>
          <a:xfrm>
            <a:off x="1103312" y="452718"/>
            <a:ext cx="8947522" cy="1400530"/>
          </a:xfrm>
        </p:spPr>
        <p:txBody>
          <a:bodyPr anchor="ctr">
            <a:normAutofit/>
          </a:bodyPr>
          <a:lstStyle/>
          <a:p>
            <a:r>
              <a:rPr lang="en-US" dirty="0">
                <a:solidFill>
                  <a:srgbClr val="FFFFFF"/>
                </a:solidFill>
              </a:rPr>
              <a:t>Facility data</a:t>
            </a:r>
          </a:p>
        </p:txBody>
      </p:sp>
      <p:sp>
        <p:nvSpPr>
          <p:cNvPr id="4" name="Content"/>
          <p:cNvSpPr>
            <a:spLocks noGrp="1"/>
          </p:cNvSpPr>
          <p:nvPr>
            <p:ph idx="1"/>
          </p:nvPr>
        </p:nvSpPr>
        <p:spPr>
          <a:xfrm>
            <a:off x="1103312" y="2763520"/>
            <a:ext cx="10235247" cy="3484879"/>
          </a:xfrm>
        </p:spPr>
        <p:txBody>
          <a:bodyPr>
            <a:normAutofit/>
          </a:bodyPr>
          <a:lstStyle/>
          <a:p>
            <a:pPr marL="236538" marR="0" lvl="2" indent="0">
              <a:spcBef>
                <a:spcPts val="0"/>
              </a:spcBef>
              <a:spcAft>
                <a:spcPts val="1800"/>
              </a:spcAft>
              <a:buNone/>
            </a:pPr>
            <a:r>
              <a:rPr lang="en-US" sz="2000" dirty="0">
                <a:ea typeface="Calibri" panose="020F0502020204030204" pitchFamily="34" charset="0"/>
                <a:cs typeface="Times New Roman" panose="02020603050405020304" pitchFamily="18" charset="0"/>
              </a:rPr>
              <a:t>If you created a new facility, you need to enter all the required information for your facility. </a:t>
            </a:r>
          </a:p>
          <a:p>
            <a:pPr marL="236538" marR="0" lvl="2" indent="0">
              <a:spcBef>
                <a:spcPts val="0"/>
              </a:spcBef>
              <a:spcAft>
                <a:spcPts val="1800"/>
              </a:spcAft>
              <a:buNone/>
            </a:pPr>
            <a:r>
              <a:rPr lang="en-US" sz="2000" dirty="0">
                <a:cs typeface="Times New Roman" panose="02020603050405020304" pitchFamily="18" charset="0"/>
              </a:rPr>
              <a:t>If you imported a data file from last year, please verify that the information is correct for this year. </a:t>
            </a:r>
          </a:p>
        </p:txBody>
      </p:sp>
      <p:sp>
        <p:nvSpPr>
          <p:cNvPr id="5" name="Slide Number"/>
          <p:cNvSpPr>
            <a:spLocks noGrp="1"/>
          </p:cNvSpPr>
          <p:nvPr>
            <p:ph type="sldNum" sz="quarter" idx="12"/>
          </p:nvPr>
        </p:nvSpPr>
        <p:spPr>
          <a:xfrm>
            <a:off x="10352540" y="295729"/>
            <a:ext cx="838199" cy="767687"/>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D42BE140-39E5-44FD-A490-72FB43F9736D}" type="slidenum">
              <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34</a:t>
            </a:fld>
            <a:endPar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pic>
        <p:nvPicPr>
          <p:cNvPr id="6" name="EPA logo">
            <a:extLst>
              <a:ext uri="{FF2B5EF4-FFF2-40B4-BE49-F238E27FC236}">
                <a16:creationId xmlns:a16="http://schemas.microsoft.com/office/drawing/2014/main" id="{A7CDD140-B150-4628-8622-45B1BEE31C4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9693" y="5647871"/>
            <a:ext cx="914400" cy="914400"/>
          </a:xfrm>
          <a:prstGeom prst="rect">
            <a:avLst/>
          </a:prstGeom>
          <a:effectLst/>
        </p:spPr>
      </p:pic>
    </p:spTree>
    <p:extLst>
      <p:ext uri="{BB962C8B-B14F-4D97-AF65-F5344CB8AC3E}">
        <p14:creationId xmlns:p14="http://schemas.microsoft.com/office/powerpoint/2010/main" val="37261001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646111" y="452718"/>
            <a:ext cx="8275320" cy="822591"/>
          </a:xfrm>
          <a:solidFill>
            <a:srgbClr val="002060">
              <a:alpha val="60000"/>
            </a:srgbClr>
          </a:solidFill>
          <a:ln>
            <a:solidFill>
              <a:schemeClr val="bg1"/>
            </a:solidFill>
          </a:ln>
        </p:spPr>
        <p:txBody>
          <a:bodyPr/>
          <a:lstStyle/>
          <a:p>
            <a:r>
              <a:rPr lang="en-US" dirty="0"/>
              <a:t>Facility data: Navigation</a:t>
            </a:r>
          </a:p>
        </p:txBody>
      </p:sp>
      <p:sp>
        <p:nvSpPr>
          <p:cNvPr id="6" name="Slide Number"/>
          <p:cNvSpPr>
            <a:spLocks noGrp="1"/>
          </p:cNvSpPr>
          <p:nvPr>
            <p:ph type="sldNum" sz="quarter" idx="12"/>
          </p:nvPr>
        </p:nvSpPr>
        <p:spPr>
          <a:xfrm>
            <a:off x="10346914" y="311543"/>
            <a:ext cx="838199" cy="767687"/>
          </a:xfrm>
        </p:spPr>
        <p:txBody>
          <a:bodyPr/>
          <a:lstStyle/>
          <a:p>
            <a:fld id="{D42BE140-39E5-44FD-A490-72FB43F9736D}" type="slidenum">
              <a:rPr lang="en-US" smtClean="0"/>
              <a:t>35</a:t>
            </a:fld>
            <a:endParaRPr lang="en-US" dirty="0"/>
          </a:p>
        </p:txBody>
      </p:sp>
      <p:sp>
        <p:nvSpPr>
          <p:cNvPr id="12" name="TextBox 1">
            <a:extLst>
              <a:ext uri="{FF2B5EF4-FFF2-40B4-BE49-F238E27FC236}">
                <a16:creationId xmlns:a16="http://schemas.microsoft.com/office/drawing/2014/main" id="{62C26EA8-F55D-4402-A125-FE8BD6F61325}"/>
              </a:ext>
            </a:extLst>
          </p:cNvPr>
          <p:cNvSpPr txBox="1"/>
          <p:nvPr/>
        </p:nvSpPr>
        <p:spPr>
          <a:xfrm>
            <a:off x="9162789" y="1893231"/>
            <a:ext cx="2632541" cy="3108960"/>
          </a:xfrm>
          <a:prstGeom prst="rect">
            <a:avLst/>
          </a:prstGeom>
          <a:solidFill>
            <a:srgbClr val="002060"/>
          </a:solidFill>
          <a:ln w="34925">
            <a:solidFill>
              <a:srgbClr val="92D050"/>
            </a:solidFill>
          </a:ln>
        </p:spPr>
        <p:txBody>
          <a:bodyPr wrap="square" rtlCol="0" anchor="ctr" anchorCtr="1">
            <a:spAutoFit/>
          </a:bodyPr>
          <a:lstStyle/>
          <a:p>
            <a:pPr algn="ctr"/>
            <a:r>
              <a:rPr lang="en-US" b="1" u="sng" dirty="0"/>
              <a:t>Navigation</a:t>
            </a:r>
            <a:r>
              <a:rPr lang="en-US" b="1" dirty="0"/>
              <a:t>:</a:t>
            </a:r>
          </a:p>
          <a:p>
            <a:pPr algn="ctr"/>
            <a:r>
              <a:rPr lang="en-US" dirty="0"/>
              <a:t>When you open a facility record, the </a:t>
            </a:r>
            <a:r>
              <a:rPr lang="en-US" b="1" dirty="0"/>
              <a:t>dark blue tool bar </a:t>
            </a:r>
            <a:r>
              <a:rPr lang="en-US" dirty="0"/>
              <a:t>at the top represents sections of the record</a:t>
            </a:r>
          </a:p>
          <a:p>
            <a:pPr algn="ctr"/>
            <a:endParaRPr lang="en-US" dirty="0"/>
          </a:p>
          <a:p>
            <a:pPr algn="ctr"/>
            <a:r>
              <a:rPr lang="en-US" dirty="0"/>
              <a:t>The </a:t>
            </a:r>
            <a:r>
              <a:rPr lang="en-US" b="1" dirty="0"/>
              <a:t>gray bars </a:t>
            </a:r>
            <a:r>
              <a:rPr lang="en-US" dirty="0"/>
              <a:t>correspond to those sections.</a:t>
            </a:r>
          </a:p>
        </p:txBody>
      </p:sp>
      <p:pic>
        <p:nvPicPr>
          <p:cNvPr id="9" name="Program Screenshot" descr="The top portion of a facility record."/>
          <p:cNvPicPr>
            <a:picLocks noChangeAspect="1"/>
          </p:cNvPicPr>
          <p:nvPr/>
        </p:nvPicPr>
        <p:blipFill>
          <a:blip r:embed="rId2"/>
          <a:stretch>
            <a:fillRect/>
          </a:stretch>
        </p:blipFill>
        <p:spPr>
          <a:xfrm>
            <a:off x="646111" y="1769912"/>
            <a:ext cx="8275320" cy="4261942"/>
          </a:xfrm>
          <a:prstGeom prst="rect">
            <a:avLst/>
          </a:prstGeom>
          <a:ln w="25400">
            <a:solidFill>
              <a:schemeClr val="accent1"/>
            </a:solidFill>
          </a:ln>
        </p:spPr>
      </p:pic>
      <p:sp>
        <p:nvSpPr>
          <p:cNvPr id="4" name="Rectangle: Rounded Corners 3" descr="Rectangle highlighting the toolbar at the top of the screen, which displays the sections of the record">
            <a:extLst>
              <a:ext uri="{FF2B5EF4-FFF2-40B4-BE49-F238E27FC236}">
                <a16:creationId xmlns:a16="http://schemas.microsoft.com/office/drawing/2014/main" id="{22437A9A-B281-43D1-B876-17B1C8BC112E}"/>
              </a:ext>
            </a:extLst>
          </p:cNvPr>
          <p:cNvSpPr/>
          <p:nvPr/>
        </p:nvSpPr>
        <p:spPr>
          <a:xfrm>
            <a:off x="457200" y="1939159"/>
            <a:ext cx="8576441" cy="472965"/>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descr="Rectangle highlighting a gray heading on the screen, which corresponds to the sections in the top toolbar">
            <a:extLst>
              <a:ext uri="{FF2B5EF4-FFF2-40B4-BE49-F238E27FC236}">
                <a16:creationId xmlns:a16="http://schemas.microsoft.com/office/drawing/2014/main" id="{5D25D3B0-56B3-427D-A866-412FC7053BBC}"/>
              </a:ext>
            </a:extLst>
          </p:cNvPr>
          <p:cNvSpPr/>
          <p:nvPr/>
        </p:nvSpPr>
        <p:spPr>
          <a:xfrm>
            <a:off x="495550" y="2948768"/>
            <a:ext cx="8576441" cy="472965"/>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EPA logo" descr="Logo for the U.S. Environmental Protection Agency (EPA).">
            <a:extLst>
              <a:ext uri="{FF2B5EF4-FFF2-40B4-BE49-F238E27FC236}">
                <a16:creationId xmlns:a16="http://schemas.microsoft.com/office/drawing/2014/main" id="{B0866562-FBCF-4646-ADDF-D9DE76EC7B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9693" y="5647871"/>
            <a:ext cx="914400" cy="914400"/>
          </a:xfrm>
          <a:prstGeom prst="rect">
            <a:avLst/>
          </a:prstGeom>
          <a:effectLst/>
        </p:spPr>
      </p:pic>
    </p:spTree>
    <p:extLst>
      <p:ext uri="{BB962C8B-B14F-4D97-AF65-F5344CB8AC3E}">
        <p14:creationId xmlns:p14="http://schemas.microsoft.com/office/powerpoint/2010/main" val="1312339668"/>
      </p:ext>
    </p:extLst>
  </p:cSld>
  <p:clrMapOvr>
    <a:masterClrMapping/>
  </p:clrMapOvr>
  <mc:AlternateContent xmlns:mc="http://schemas.openxmlformats.org/markup-compatibility/2006" xmlns:p14="http://schemas.microsoft.com/office/powerpoint/2010/main">
    <mc:Choice Requires="p14">
      <p:transition spd="med" p14:dur="700" advTm="4015">
        <p:fade/>
      </p:transition>
    </mc:Choice>
    <mc:Fallback xmlns="">
      <p:transition spd="med" advTm="401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646111" y="452718"/>
            <a:ext cx="9404723" cy="844498"/>
          </a:xfrm>
          <a:solidFill>
            <a:srgbClr val="002060">
              <a:alpha val="60000"/>
            </a:srgbClr>
          </a:solidFill>
          <a:ln>
            <a:solidFill>
              <a:schemeClr val="bg1"/>
            </a:solidFill>
          </a:ln>
        </p:spPr>
        <p:txBody>
          <a:bodyPr/>
          <a:lstStyle/>
          <a:p>
            <a:r>
              <a:rPr kumimoji="0" lang="en-US" sz="4200" b="0" i="0" u="none" strike="noStrike" kern="1200" cap="none" spc="0" normalizeH="0" baseline="0" noProof="0" dirty="0">
                <a:ln>
                  <a:noFill/>
                </a:ln>
                <a:solidFill>
                  <a:srgbClr val="EBEBEB"/>
                </a:solidFill>
                <a:effectLst/>
                <a:uLnTx/>
                <a:uFillTx/>
                <a:latin typeface="Century Gothic" panose="020B0502020202020204"/>
                <a:ea typeface="+mj-ea"/>
                <a:cs typeface="+mj-cs"/>
              </a:rPr>
              <a:t>Facility data: Location</a:t>
            </a:r>
            <a:endParaRPr lang="en-US" dirty="0"/>
          </a:p>
        </p:txBody>
      </p:sp>
      <p:sp>
        <p:nvSpPr>
          <p:cNvPr id="5" name="Slide Number"/>
          <p:cNvSpPr>
            <a:spLocks noGrp="1"/>
          </p:cNvSpPr>
          <p:nvPr>
            <p:ph type="sldNum" sz="quarter" idx="12"/>
          </p:nvPr>
        </p:nvSpPr>
        <p:spPr>
          <a:xfrm>
            <a:off x="10346914" y="311543"/>
            <a:ext cx="838199" cy="767687"/>
          </a:xfrm>
        </p:spPr>
        <p:txBody>
          <a:bodyPr/>
          <a:lstStyle/>
          <a:p>
            <a:fld id="{D42BE140-39E5-44FD-A490-72FB43F9736D}" type="slidenum">
              <a:rPr lang="en-US" smtClean="0"/>
              <a:t>36</a:t>
            </a:fld>
            <a:endParaRPr lang="en-US" dirty="0"/>
          </a:p>
        </p:txBody>
      </p:sp>
      <p:sp>
        <p:nvSpPr>
          <p:cNvPr id="13" name="TextBox 1">
            <a:extLst>
              <a:ext uri="{FF2B5EF4-FFF2-40B4-BE49-F238E27FC236}">
                <a16:creationId xmlns:a16="http://schemas.microsoft.com/office/drawing/2014/main" id="{3599339B-86FE-44F8-894C-8BAA62BB92F1}"/>
              </a:ext>
            </a:extLst>
          </p:cNvPr>
          <p:cNvSpPr txBox="1"/>
          <p:nvPr/>
        </p:nvSpPr>
        <p:spPr>
          <a:xfrm>
            <a:off x="9141000" y="1859338"/>
            <a:ext cx="2632541" cy="3383280"/>
          </a:xfrm>
          <a:prstGeom prst="rect">
            <a:avLst/>
          </a:prstGeom>
          <a:solidFill>
            <a:srgbClr val="002060"/>
          </a:solidFill>
          <a:ln w="34925">
            <a:solidFill>
              <a:srgbClr val="92D050"/>
            </a:solidFill>
          </a:ln>
        </p:spPr>
        <p:txBody>
          <a:bodyPr wrap="square" rtlCol="0" anchor="ctr" anchorCtr="1">
            <a:spAutoFit/>
          </a:bodyPr>
          <a:lstStyle/>
          <a:p>
            <a:pPr algn="ctr"/>
            <a:r>
              <a:rPr lang="en-US" b="1" u="sng" dirty="0"/>
              <a:t>Location</a:t>
            </a:r>
            <a:r>
              <a:rPr lang="en-US" b="1" dirty="0"/>
              <a:t>:</a:t>
            </a:r>
          </a:p>
          <a:p>
            <a:pPr algn="ctr"/>
            <a:r>
              <a:rPr lang="en-US" dirty="0"/>
              <a:t>Start at the top of the record, in the “</a:t>
            </a:r>
            <a:r>
              <a:rPr lang="en-US" b="1" dirty="0"/>
              <a:t>Location</a:t>
            </a:r>
            <a:r>
              <a:rPr lang="en-US" dirty="0"/>
              <a:t>” section.</a:t>
            </a:r>
          </a:p>
          <a:p>
            <a:pPr algn="ctr"/>
            <a:endParaRPr lang="en-US" dirty="0"/>
          </a:p>
          <a:p>
            <a:pPr algn="ctr"/>
            <a:r>
              <a:rPr lang="en-US" dirty="0"/>
              <a:t>This is the location of the facility where chemicals were in inventory, not headquarters or </a:t>
            </a:r>
          </a:p>
          <a:p>
            <a:pPr algn="ctr"/>
            <a:r>
              <a:rPr lang="en-US" dirty="0"/>
              <a:t>other locations.</a:t>
            </a:r>
          </a:p>
        </p:txBody>
      </p:sp>
      <p:pic>
        <p:nvPicPr>
          <p:cNvPr id="10" name="Program Screenshot" descr="The Locations section of a facility record."/>
          <p:cNvPicPr>
            <a:picLocks noChangeAspect="1"/>
          </p:cNvPicPr>
          <p:nvPr/>
        </p:nvPicPr>
        <p:blipFill>
          <a:blip r:embed="rId2"/>
          <a:stretch>
            <a:fillRect/>
          </a:stretch>
        </p:blipFill>
        <p:spPr>
          <a:xfrm>
            <a:off x="646111" y="1461386"/>
            <a:ext cx="8275320" cy="4261942"/>
          </a:xfrm>
          <a:prstGeom prst="rect">
            <a:avLst/>
          </a:prstGeom>
          <a:ln w="25400">
            <a:solidFill>
              <a:schemeClr val="accent1"/>
            </a:solidFill>
          </a:ln>
        </p:spPr>
      </p:pic>
      <p:sp>
        <p:nvSpPr>
          <p:cNvPr id="8" name="Rectangle" descr="Red rectangle to highlight the location of the Location section.">
            <a:extLst>
              <a:ext uri="{FF2B5EF4-FFF2-40B4-BE49-F238E27FC236}">
                <a16:creationId xmlns:a16="http://schemas.microsoft.com/office/drawing/2014/main" id="{D35A5427-0BAC-478A-9A66-9F0B7F0F1DB1}"/>
              </a:ext>
            </a:extLst>
          </p:cNvPr>
          <p:cNvSpPr/>
          <p:nvPr/>
        </p:nvSpPr>
        <p:spPr>
          <a:xfrm>
            <a:off x="825949" y="1754735"/>
            <a:ext cx="867595" cy="3556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Rounded Corners 13" descr="Rectangle highlighting the top toolbar">
            <a:extLst>
              <a:ext uri="{FF2B5EF4-FFF2-40B4-BE49-F238E27FC236}">
                <a16:creationId xmlns:a16="http://schemas.microsoft.com/office/drawing/2014/main" id="{3B47DBE3-AC31-4FE2-A043-C6FA5F872AEC}"/>
              </a:ext>
            </a:extLst>
          </p:cNvPr>
          <p:cNvSpPr/>
          <p:nvPr/>
        </p:nvSpPr>
        <p:spPr>
          <a:xfrm>
            <a:off x="495550" y="1696052"/>
            <a:ext cx="8576441" cy="472965"/>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EPA logo" descr="Logo for the U.S. Environmental Protection Agency (EPA).">
            <a:extLst>
              <a:ext uri="{FF2B5EF4-FFF2-40B4-BE49-F238E27FC236}">
                <a16:creationId xmlns:a16="http://schemas.microsoft.com/office/drawing/2014/main" id="{F993600B-DF91-4B34-A85A-33F981A988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9693" y="5647871"/>
            <a:ext cx="914400" cy="914400"/>
          </a:xfrm>
          <a:prstGeom prst="rect">
            <a:avLst/>
          </a:prstGeom>
          <a:effectLst/>
        </p:spPr>
      </p:pic>
    </p:spTree>
    <p:extLst>
      <p:ext uri="{BB962C8B-B14F-4D97-AF65-F5344CB8AC3E}">
        <p14:creationId xmlns:p14="http://schemas.microsoft.com/office/powerpoint/2010/main" val="484130252"/>
      </p:ext>
    </p:extLst>
  </p:cSld>
  <p:clrMapOvr>
    <a:masterClrMapping/>
  </p:clrMapOvr>
  <mc:AlternateContent xmlns:mc="http://schemas.openxmlformats.org/markup-compatibility/2006" xmlns:p14="http://schemas.microsoft.com/office/powerpoint/2010/main">
    <mc:Choice Requires="p14">
      <p:transition spd="med" p14:dur="700" advTm="20931">
        <p:fade/>
      </p:transition>
    </mc:Choice>
    <mc:Fallback xmlns="">
      <p:transition spd="med" advTm="2093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a:extLst>
              <a:ext uri="{FF2B5EF4-FFF2-40B4-BE49-F238E27FC236}">
                <a16:creationId xmlns:a16="http://schemas.microsoft.com/office/drawing/2014/main" id="{EFCE4CCF-BEDD-415F-8022-06E611A0ED17}"/>
              </a:ext>
            </a:extLst>
          </p:cNvPr>
          <p:cNvSpPr txBox="1">
            <a:spLocks noGrp="1"/>
          </p:cNvSpPr>
          <p:nvPr>
            <p:ph type="title"/>
          </p:nvPr>
        </p:nvSpPr>
        <p:spPr>
          <a:xfrm>
            <a:off x="646113" y="452438"/>
            <a:ext cx="9404350" cy="792162"/>
          </a:xfrm>
          <a:prstGeom prst="rect">
            <a:avLst/>
          </a:prstGeom>
          <a:solidFill>
            <a:srgbClr val="002060">
              <a:alpha val="60000"/>
            </a:srgbClr>
          </a:solidFill>
          <a:ln>
            <a:solidFill>
              <a:schemeClr val="bg1"/>
            </a:solidFill>
          </a:ln>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Facility data: Location</a:t>
            </a:r>
          </a:p>
        </p:txBody>
      </p:sp>
      <p:sp>
        <p:nvSpPr>
          <p:cNvPr id="4" name="Slide Number"/>
          <p:cNvSpPr>
            <a:spLocks noGrp="1"/>
          </p:cNvSpPr>
          <p:nvPr>
            <p:ph type="sldNum" sz="quarter" idx="12"/>
          </p:nvPr>
        </p:nvSpPr>
        <p:spPr>
          <a:xfrm>
            <a:off x="10346914" y="311543"/>
            <a:ext cx="838199" cy="767687"/>
          </a:xfrm>
        </p:spPr>
        <p:txBody>
          <a:bodyPr/>
          <a:lstStyle/>
          <a:p>
            <a:fld id="{D42BE140-39E5-44FD-A490-72FB43F9736D}" type="slidenum">
              <a:rPr lang="en-US" smtClean="0"/>
              <a:t>37</a:t>
            </a:fld>
            <a:endParaRPr lang="en-US" dirty="0"/>
          </a:p>
        </p:txBody>
      </p:sp>
      <p:sp>
        <p:nvSpPr>
          <p:cNvPr id="12" name="TextBox 1">
            <a:extLst>
              <a:ext uri="{FF2B5EF4-FFF2-40B4-BE49-F238E27FC236}">
                <a16:creationId xmlns:a16="http://schemas.microsoft.com/office/drawing/2014/main" id="{62F2EA5B-9DD8-4A55-BB14-5181DA635C8A}"/>
              </a:ext>
            </a:extLst>
          </p:cNvPr>
          <p:cNvSpPr txBox="1"/>
          <p:nvPr/>
        </p:nvSpPr>
        <p:spPr>
          <a:xfrm>
            <a:off x="9258220" y="1825071"/>
            <a:ext cx="2632541" cy="1463040"/>
          </a:xfrm>
          <a:prstGeom prst="rect">
            <a:avLst/>
          </a:prstGeom>
          <a:solidFill>
            <a:srgbClr val="002060"/>
          </a:solidFill>
          <a:ln w="34925">
            <a:solidFill>
              <a:srgbClr val="92D050"/>
            </a:solidFill>
          </a:ln>
        </p:spPr>
        <p:txBody>
          <a:bodyPr wrap="square" rtlCol="0" anchor="ctr" anchorCtr="1">
            <a:spAutoFit/>
          </a:bodyPr>
          <a:lstStyle/>
          <a:p>
            <a:pPr algn="ctr"/>
            <a:r>
              <a:rPr lang="en-US" b="1" u="sng" dirty="0"/>
              <a:t>Location</a:t>
            </a:r>
            <a:r>
              <a:rPr lang="en-US" b="1" dirty="0"/>
              <a:t>:</a:t>
            </a:r>
          </a:p>
          <a:p>
            <a:pPr algn="ctr"/>
            <a:r>
              <a:rPr lang="en-US" dirty="0"/>
              <a:t>Note that fields with red asterisks ( </a:t>
            </a:r>
            <a:r>
              <a:rPr lang="en-US" dirty="0">
                <a:solidFill>
                  <a:srgbClr val="FF0000"/>
                </a:solidFill>
              </a:rPr>
              <a:t>*</a:t>
            </a:r>
            <a:r>
              <a:rPr lang="en-US" dirty="0"/>
              <a:t> )</a:t>
            </a:r>
          </a:p>
          <a:p>
            <a:pPr algn="ctr"/>
            <a:r>
              <a:rPr lang="en-US" dirty="0"/>
              <a:t>Are required fields.</a:t>
            </a:r>
          </a:p>
        </p:txBody>
      </p:sp>
      <p:grpSp>
        <p:nvGrpSpPr>
          <p:cNvPr id="2" name="Group 1" descr="Screenshot of the Location page, including the various fields where information can be input">
            <a:extLst>
              <a:ext uri="{FF2B5EF4-FFF2-40B4-BE49-F238E27FC236}">
                <a16:creationId xmlns:a16="http://schemas.microsoft.com/office/drawing/2014/main" id="{9B192522-BC5C-41A5-8F28-0CB69AF2ED1F}"/>
              </a:ext>
            </a:extLst>
          </p:cNvPr>
          <p:cNvGrpSpPr/>
          <p:nvPr/>
        </p:nvGrpSpPr>
        <p:grpSpPr>
          <a:xfrm>
            <a:off x="646111" y="1453227"/>
            <a:ext cx="8275320" cy="4261942"/>
            <a:chOff x="646111" y="1453227"/>
            <a:chExt cx="8275320" cy="4261942"/>
          </a:xfrm>
        </p:grpSpPr>
        <p:pic>
          <p:nvPicPr>
            <p:cNvPr id="10" name="Program Screenshot" descr="The Locations section of a facility record."/>
            <p:cNvPicPr>
              <a:picLocks noChangeAspect="1"/>
            </p:cNvPicPr>
            <p:nvPr/>
          </p:nvPicPr>
          <p:blipFill>
            <a:blip r:embed="rId2"/>
            <a:stretch>
              <a:fillRect/>
            </a:stretch>
          </p:blipFill>
          <p:spPr>
            <a:xfrm>
              <a:off x="646111" y="1453227"/>
              <a:ext cx="8275320" cy="4261942"/>
            </a:xfrm>
            <a:prstGeom prst="rect">
              <a:avLst/>
            </a:prstGeom>
            <a:ln w="25400">
              <a:solidFill>
                <a:srgbClr val="92D050"/>
              </a:solidFill>
            </a:ln>
          </p:spPr>
        </p:pic>
        <p:sp>
          <p:nvSpPr>
            <p:cNvPr id="7" name="Rectangle" descr="Red rectangle to highlight the location of a red asterisk.">
              <a:extLst>
                <a:ext uri="{FF2B5EF4-FFF2-40B4-BE49-F238E27FC236}">
                  <a16:creationId xmlns:a16="http://schemas.microsoft.com/office/drawing/2014/main" id="{D35A5427-0BAC-478A-9A66-9F0B7F0F1DB1}"/>
                </a:ext>
              </a:extLst>
            </p:cNvPr>
            <p:cNvSpPr/>
            <p:nvPr/>
          </p:nvSpPr>
          <p:spPr>
            <a:xfrm>
              <a:off x="646111" y="3556284"/>
              <a:ext cx="670552" cy="395982"/>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descr="Red rectangle to highlight the location of a red asterisk.">
              <a:extLst>
                <a:ext uri="{FF2B5EF4-FFF2-40B4-BE49-F238E27FC236}">
                  <a16:creationId xmlns:a16="http://schemas.microsoft.com/office/drawing/2014/main" id="{EB2AB957-99E0-4E52-BC69-CB10347A7CE7}"/>
                </a:ext>
              </a:extLst>
            </p:cNvPr>
            <p:cNvSpPr/>
            <p:nvPr/>
          </p:nvSpPr>
          <p:spPr>
            <a:xfrm>
              <a:off x="646111" y="2958766"/>
              <a:ext cx="670553" cy="395982"/>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descr="Red rectangle to highlight the location of a red asterisk.">
              <a:extLst>
                <a:ext uri="{FF2B5EF4-FFF2-40B4-BE49-F238E27FC236}">
                  <a16:creationId xmlns:a16="http://schemas.microsoft.com/office/drawing/2014/main" id="{0DED5D39-6814-4F1C-B04E-642CB07DA6DF}"/>
                </a:ext>
              </a:extLst>
            </p:cNvPr>
            <p:cNvSpPr/>
            <p:nvPr/>
          </p:nvSpPr>
          <p:spPr>
            <a:xfrm>
              <a:off x="655650" y="2059537"/>
              <a:ext cx="661013" cy="395982"/>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descr="Red rectangle to highlight the location of a red asterisk.">
              <a:extLst>
                <a:ext uri="{FF2B5EF4-FFF2-40B4-BE49-F238E27FC236}">
                  <a16:creationId xmlns:a16="http://schemas.microsoft.com/office/drawing/2014/main" id="{BC7EA4A5-CBFC-4AA6-877B-EC72EE029A0E}"/>
                </a:ext>
              </a:extLst>
            </p:cNvPr>
            <p:cNvSpPr/>
            <p:nvPr/>
          </p:nvSpPr>
          <p:spPr>
            <a:xfrm>
              <a:off x="3547326" y="3185418"/>
              <a:ext cx="325736" cy="395982"/>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descr="Red rectangle to highlight the location of a red asterisk.">
              <a:extLst>
                <a:ext uri="{FF2B5EF4-FFF2-40B4-BE49-F238E27FC236}">
                  <a16:creationId xmlns:a16="http://schemas.microsoft.com/office/drawing/2014/main" id="{630801D1-9D91-4B1F-B4FC-923AB1C986ED}"/>
                </a:ext>
              </a:extLst>
            </p:cNvPr>
            <p:cNvSpPr/>
            <p:nvPr/>
          </p:nvSpPr>
          <p:spPr>
            <a:xfrm>
              <a:off x="655651" y="4025650"/>
              <a:ext cx="661012" cy="395982"/>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descr="Red rectangle to highlight the location of a red asterisk.">
              <a:extLst>
                <a:ext uri="{FF2B5EF4-FFF2-40B4-BE49-F238E27FC236}">
                  <a16:creationId xmlns:a16="http://schemas.microsoft.com/office/drawing/2014/main" id="{132BFDB9-F58E-4CC0-ACCE-617DEF276435}"/>
                </a:ext>
              </a:extLst>
            </p:cNvPr>
            <p:cNvSpPr/>
            <p:nvPr/>
          </p:nvSpPr>
          <p:spPr>
            <a:xfrm>
              <a:off x="1566125" y="3556284"/>
              <a:ext cx="661011" cy="395982"/>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descr="Red rectangle to highlight the location of a red asterisk.">
              <a:extLst>
                <a:ext uri="{FF2B5EF4-FFF2-40B4-BE49-F238E27FC236}">
                  <a16:creationId xmlns:a16="http://schemas.microsoft.com/office/drawing/2014/main" id="{5641A5BF-8F46-43C1-99A3-479AEA9EDFA4}"/>
                </a:ext>
              </a:extLst>
            </p:cNvPr>
            <p:cNvSpPr/>
            <p:nvPr/>
          </p:nvSpPr>
          <p:spPr>
            <a:xfrm>
              <a:off x="3237439" y="3556284"/>
              <a:ext cx="924657" cy="395982"/>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descr="Red rectangle to highlight the location of a red asterisk.">
              <a:extLst>
                <a:ext uri="{FF2B5EF4-FFF2-40B4-BE49-F238E27FC236}">
                  <a16:creationId xmlns:a16="http://schemas.microsoft.com/office/drawing/2014/main" id="{B32333F2-C87F-44B5-B86E-544A92FF39C9}"/>
                </a:ext>
              </a:extLst>
            </p:cNvPr>
            <p:cNvSpPr/>
            <p:nvPr/>
          </p:nvSpPr>
          <p:spPr>
            <a:xfrm>
              <a:off x="4609040" y="3556284"/>
              <a:ext cx="924657" cy="395982"/>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8" name="EPA logo" descr="Logo for the U.S. Environmental Protection Agency (EPA).">
            <a:extLst>
              <a:ext uri="{FF2B5EF4-FFF2-40B4-BE49-F238E27FC236}">
                <a16:creationId xmlns:a16="http://schemas.microsoft.com/office/drawing/2014/main" id="{40F91CE9-B099-4095-AE8B-A3965D1CFB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9693" y="5647871"/>
            <a:ext cx="914400" cy="914400"/>
          </a:xfrm>
          <a:prstGeom prst="rect">
            <a:avLst/>
          </a:prstGeom>
          <a:effectLst/>
        </p:spPr>
      </p:pic>
    </p:spTree>
    <p:extLst>
      <p:ext uri="{BB962C8B-B14F-4D97-AF65-F5344CB8AC3E}">
        <p14:creationId xmlns:p14="http://schemas.microsoft.com/office/powerpoint/2010/main" val="367691184"/>
      </p:ext>
    </p:extLst>
  </p:cSld>
  <p:clrMapOvr>
    <a:masterClrMapping/>
  </p:clrMapOvr>
  <mc:AlternateContent xmlns:mc="http://schemas.openxmlformats.org/markup-compatibility/2006" xmlns:p14="http://schemas.microsoft.com/office/powerpoint/2010/main">
    <mc:Choice Requires="p14">
      <p:transition spd="med" p14:dur="700" advTm="20931">
        <p:fade/>
      </p:transition>
    </mc:Choice>
    <mc:Fallback xmlns="">
      <p:transition spd="med" advTm="2093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646111" y="452718"/>
            <a:ext cx="8275320" cy="808923"/>
          </a:xfrm>
          <a:solidFill>
            <a:srgbClr val="002060">
              <a:alpha val="60000"/>
            </a:srgbClr>
          </a:solidFill>
          <a:ln>
            <a:solidFill>
              <a:schemeClr val="bg1"/>
            </a:solidFill>
          </a:ln>
        </p:spPr>
        <p:txBody>
          <a:bodyPr/>
          <a:lstStyle/>
          <a:p>
            <a:r>
              <a:rPr lang="en-US" dirty="0"/>
              <a:t>Facility data: Location</a:t>
            </a:r>
          </a:p>
        </p:txBody>
      </p:sp>
      <p:sp>
        <p:nvSpPr>
          <p:cNvPr id="6" name="Slide Number"/>
          <p:cNvSpPr>
            <a:spLocks noGrp="1"/>
          </p:cNvSpPr>
          <p:nvPr>
            <p:ph type="sldNum" sz="quarter" idx="12"/>
          </p:nvPr>
        </p:nvSpPr>
        <p:spPr>
          <a:xfrm>
            <a:off x="10346914" y="311543"/>
            <a:ext cx="838199" cy="767687"/>
          </a:xfrm>
        </p:spPr>
        <p:txBody>
          <a:bodyPr/>
          <a:lstStyle/>
          <a:p>
            <a:fld id="{D42BE140-39E5-44FD-A490-72FB43F9736D}" type="slidenum">
              <a:rPr lang="en-US" smtClean="0"/>
              <a:t>38</a:t>
            </a:fld>
            <a:endParaRPr lang="en-US" dirty="0"/>
          </a:p>
        </p:txBody>
      </p:sp>
      <p:sp>
        <p:nvSpPr>
          <p:cNvPr id="9" name="TextBox 1">
            <a:extLst>
              <a:ext uri="{FF2B5EF4-FFF2-40B4-BE49-F238E27FC236}">
                <a16:creationId xmlns:a16="http://schemas.microsoft.com/office/drawing/2014/main" id="{692DF284-1A66-4828-A025-CC163D09A615}"/>
              </a:ext>
            </a:extLst>
          </p:cNvPr>
          <p:cNvSpPr txBox="1"/>
          <p:nvPr/>
        </p:nvSpPr>
        <p:spPr>
          <a:xfrm>
            <a:off x="9222351" y="1591726"/>
            <a:ext cx="2632541" cy="4023360"/>
          </a:xfrm>
          <a:prstGeom prst="rect">
            <a:avLst/>
          </a:prstGeom>
          <a:solidFill>
            <a:srgbClr val="002060"/>
          </a:solidFill>
          <a:ln w="34925">
            <a:solidFill>
              <a:srgbClr val="92D050"/>
            </a:solidFill>
          </a:ln>
        </p:spPr>
        <p:txBody>
          <a:bodyPr wrap="square" rtlCol="0" anchor="ctr" anchorCtr="1">
            <a:spAutoFit/>
          </a:bodyPr>
          <a:lstStyle/>
          <a:p>
            <a:pPr algn="ctr"/>
            <a:r>
              <a:rPr lang="en-US" b="1" u="sng" dirty="0"/>
              <a:t>Location</a:t>
            </a:r>
            <a:r>
              <a:rPr lang="en-US" b="1" dirty="0"/>
              <a:t>:</a:t>
            </a:r>
          </a:p>
          <a:p>
            <a:pPr algn="ctr"/>
            <a:r>
              <a:rPr lang="en-US" dirty="0"/>
              <a:t>It is very important that the latitude and longitude are exact.</a:t>
            </a:r>
          </a:p>
          <a:p>
            <a:pPr algn="ctr"/>
            <a:endParaRPr lang="en-US" dirty="0"/>
          </a:p>
          <a:p>
            <a:pPr algn="ctr"/>
            <a:r>
              <a:rPr lang="en-US" dirty="0"/>
              <a:t>Tier2 Submit can help you determine the exact location.</a:t>
            </a:r>
          </a:p>
          <a:p>
            <a:pPr algn="ctr"/>
            <a:endParaRPr lang="en-US" dirty="0"/>
          </a:p>
          <a:p>
            <a:pPr algn="ctr"/>
            <a:r>
              <a:rPr lang="en-US" dirty="0"/>
              <a:t>Use Tier2 Submit to verify the location is correct, even if you imported last year’s data. </a:t>
            </a:r>
          </a:p>
        </p:txBody>
      </p:sp>
      <p:pic>
        <p:nvPicPr>
          <p:cNvPr id="7" name="Program Screenshot" descr="The Locations section of a facility record."/>
          <p:cNvPicPr>
            <a:picLocks noChangeAspect="1"/>
          </p:cNvPicPr>
          <p:nvPr/>
        </p:nvPicPr>
        <p:blipFill>
          <a:blip r:embed="rId2"/>
          <a:stretch>
            <a:fillRect/>
          </a:stretch>
        </p:blipFill>
        <p:spPr>
          <a:xfrm>
            <a:off x="646111" y="1453227"/>
            <a:ext cx="8275320" cy="4261942"/>
          </a:xfrm>
          <a:prstGeom prst="rect">
            <a:avLst/>
          </a:prstGeom>
          <a:ln w="25400">
            <a:solidFill>
              <a:srgbClr val="92D050"/>
            </a:solidFill>
          </a:ln>
        </p:spPr>
      </p:pic>
      <p:sp>
        <p:nvSpPr>
          <p:cNvPr id="10" name="Rectangle" descr="Red rectangle to highlight the location of a red asterisk.">
            <a:extLst>
              <a:ext uri="{FF2B5EF4-FFF2-40B4-BE49-F238E27FC236}">
                <a16:creationId xmlns:a16="http://schemas.microsoft.com/office/drawing/2014/main" id="{E90A0D44-F15C-4B21-8514-7838D1AC1144}"/>
              </a:ext>
            </a:extLst>
          </p:cNvPr>
          <p:cNvSpPr/>
          <p:nvPr/>
        </p:nvSpPr>
        <p:spPr>
          <a:xfrm>
            <a:off x="3358055" y="3556283"/>
            <a:ext cx="2554013" cy="858061"/>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EPA logo" descr="Logo for the U.S. Environmental Protection Agency (EPA).">
            <a:extLst>
              <a:ext uri="{FF2B5EF4-FFF2-40B4-BE49-F238E27FC236}">
                <a16:creationId xmlns:a16="http://schemas.microsoft.com/office/drawing/2014/main" id="{CE1480B0-3CB5-4A7A-8306-A625510D68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9693" y="5647871"/>
            <a:ext cx="914400" cy="914400"/>
          </a:xfrm>
          <a:prstGeom prst="rect">
            <a:avLst/>
          </a:prstGeom>
          <a:effectLst/>
        </p:spPr>
      </p:pic>
    </p:spTree>
    <p:extLst>
      <p:ext uri="{BB962C8B-B14F-4D97-AF65-F5344CB8AC3E}">
        <p14:creationId xmlns:p14="http://schemas.microsoft.com/office/powerpoint/2010/main" val="1751301945"/>
      </p:ext>
    </p:extLst>
  </p:cSld>
  <p:clrMapOvr>
    <a:masterClrMapping/>
  </p:clrMapOvr>
  <mc:AlternateContent xmlns:mc="http://schemas.openxmlformats.org/markup-compatibility/2006" xmlns:p14="http://schemas.microsoft.com/office/powerpoint/2010/main">
    <mc:Choice Requires="p14">
      <p:transition spd="med" p14:dur="700" advTm="18527">
        <p:fade/>
      </p:transition>
    </mc:Choice>
    <mc:Fallback xmlns="">
      <p:transition spd="med" advTm="1852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646110" y="452718"/>
            <a:ext cx="8275320" cy="820497"/>
          </a:xfrm>
          <a:solidFill>
            <a:srgbClr val="002060">
              <a:alpha val="60000"/>
            </a:srgbClr>
          </a:solidFill>
          <a:ln>
            <a:solidFill>
              <a:schemeClr val="bg1"/>
            </a:solidFill>
          </a:ln>
        </p:spPr>
        <p:txBody>
          <a:bodyPr/>
          <a:lstStyle/>
          <a:p>
            <a:r>
              <a:rPr lang="en-US" dirty="0"/>
              <a:t>Facility data: Location</a:t>
            </a:r>
          </a:p>
        </p:txBody>
      </p:sp>
      <p:sp>
        <p:nvSpPr>
          <p:cNvPr id="6" name="Slide Number"/>
          <p:cNvSpPr>
            <a:spLocks noGrp="1"/>
          </p:cNvSpPr>
          <p:nvPr>
            <p:ph type="sldNum" sz="quarter" idx="12"/>
          </p:nvPr>
        </p:nvSpPr>
        <p:spPr>
          <a:xfrm>
            <a:off x="10346914" y="311543"/>
            <a:ext cx="838199" cy="767687"/>
          </a:xfrm>
        </p:spPr>
        <p:txBody>
          <a:bodyPr/>
          <a:lstStyle/>
          <a:p>
            <a:fld id="{D42BE140-39E5-44FD-A490-72FB43F9736D}" type="slidenum">
              <a:rPr lang="en-US" smtClean="0"/>
              <a:t>39</a:t>
            </a:fld>
            <a:endParaRPr lang="en-US" dirty="0"/>
          </a:p>
        </p:txBody>
      </p:sp>
      <p:sp>
        <p:nvSpPr>
          <p:cNvPr id="9" name="TextBox 1">
            <a:extLst>
              <a:ext uri="{FF2B5EF4-FFF2-40B4-BE49-F238E27FC236}">
                <a16:creationId xmlns:a16="http://schemas.microsoft.com/office/drawing/2014/main" id="{1CAC245E-821F-45FA-BB76-86DB3B7AE7A1}"/>
              </a:ext>
            </a:extLst>
          </p:cNvPr>
          <p:cNvSpPr txBox="1"/>
          <p:nvPr/>
        </p:nvSpPr>
        <p:spPr>
          <a:xfrm>
            <a:off x="9169799" y="2690336"/>
            <a:ext cx="2632541" cy="1477328"/>
          </a:xfrm>
          <a:prstGeom prst="rect">
            <a:avLst/>
          </a:prstGeom>
          <a:solidFill>
            <a:srgbClr val="002060"/>
          </a:solidFill>
          <a:ln w="34925">
            <a:solidFill>
              <a:srgbClr val="92D050"/>
            </a:solidFill>
          </a:ln>
        </p:spPr>
        <p:txBody>
          <a:bodyPr wrap="square" rtlCol="0" anchor="ctr" anchorCtr="1">
            <a:spAutoFit/>
          </a:bodyPr>
          <a:lstStyle/>
          <a:p>
            <a:pPr algn="ctr"/>
            <a:r>
              <a:rPr lang="en-US" b="1" u="sng" dirty="0"/>
              <a:t>Location</a:t>
            </a:r>
            <a:r>
              <a:rPr lang="en-US" b="1" dirty="0"/>
              <a:t>:</a:t>
            </a:r>
          </a:p>
          <a:p>
            <a:pPr algn="ctr"/>
            <a:r>
              <a:rPr lang="en-US" dirty="0"/>
              <a:t>Note that states, tribes, and territories may have different requirements.</a:t>
            </a:r>
          </a:p>
        </p:txBody>
      </p:sp>
      <p:pic>
        <p:nvPicPr>
          <p:cNvPr id="8" name="Program Screenshot" descr="The Locations section of a facility record."/>
          <p:cNvPicPr>
            <a:picLocks noChangeAspect="1"/>
          </p:cNvPicPr>
          <p:nvPr/>
        </p:nvPicPr>
        <p:blipFill>
          <a:blip r:embed="rId2"/>
          <a:stretch>
            <a:fillRect/>
          </a:stretch>
        </p:blipFill>
        <p:spPr>
          <a:xfrm>
            <a:off x="646110" y="1689759"/>
            <a:ext cx="8275320" cy="4261942"/>
          </a:xfrm>
          <a:prstGeom prst="rect">
            <a:avLst/>
          </a:prstGeom>
          <a:ln w="25400">
            <a:solidFill>
              <a:schemeClr val="accent1"/>
            </a:solidFill>
          </a:ln>
        </p:spPr>
      </p:pic>
      <p:sp>
        <p:nvSpPr>
          <p:cNvPr id="10" name="Rectangle" descr="Red rectangle to highlight the location of a red asterisk.">
            <a:extLst>
              <a:ext uri="{FF2B5EF4-FFF2-40B4-BE49-F238E27FC236}">
                <a16:creationId xmlns:a16="http://schemas.microsoft.com/office/drawing/2014/main" id="{B85B4B7A-FC58-43E6-8392-70C9FCAC000A}"/>
              </a:ext>
            </a:extLst>
          </p:cNvPr>
          <p:cNvSpPr/>
          <p:nvPr/>
        </p:nvSpPr>
        <p:spPr>
          <a:xfrm>
            <a:off x="2443656" y="4739211"/>
            <a:ext cx="1324304" cy="731424"/>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EPA logo" descr="Logo for the U.S. Environmental Protection Agency (EPA).">
            <a:extLst>
              <a:ext uri="{FF2B5EF4-FFF2-40B4-BE49-F238E27FC236}">
                <a16:creationId xmlns:a16="http://schemas.microsoft.com/office/drawing/2014/main" id="{97769654-2613-431B-9498-072BDF696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9693" y="5647871"/>
            <a:ext cx="914400" cy="914400"/>
          </a:xfrm>
          <a:prstGeom prst="rect">
            <a:avLst/>
          </a:prstGeom>
          <a:effectLst/>
        </p:spPr>
      </p:pic>
    </p:spTree>
    <p:extLst>
      <p:ext uri="{BB962C8B-B14F-4D97-AF65-F5344CB8AC3E}">
        <p14:creationId xmlns:p14="http://schemas.microsoft.com/office/powerpoint/2010/main" val="2453152180"/>
      </p:ext>
    </p:extLst>
  </p:cSld>
  <p:clrMapOvr>
    <a:masterClrMapping/>
  </p:clrMapOvr>
  <mc:AlternateContent xmlns:mc="http://schemas.openxmlformats.org/markup-compatibility/2006" xmlns:p14="http://schemas.microsoft.com/office/powerpoint/2010/main">
    <mc:Choice Requires="p14">
      <p:transition spd="med" p14:dur="700" advTm="15215">
        <p:fade/>
      </p:transition>
    </mc:Choice>
    <mc:Fallback xmlns="">
      <p:transition spd="med" advTm="1521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3BF22-C90A-4F40-A4FC-36541087E950}"/>
              </a:ext>
            </a:extLst>
          </p:cNvPr>
          <p:cNvSpPr>
            <a:spLocks noGrp="1"/>
          </p:cNvSpPr>
          <p:nvPr>
            <p:ph type="title"/>
          </p:nvPr>
        </p:nvSpPr>
        <p:spPr>
          <a:xfrm>
            <a:off x="1154954" y="1447800"/>
            <a:ext cx="8825659" cy="812768"/>
          </a:xfrm>
          <a:solidFill>
            <a:srgbClr val="002060">
              <a:alpha val="60000"/>
            </a:srgbClr>
          </a:solidFill>
          <a:ln>
            <a:solidFill>
              <a:schemeClr val="bg1"/>
            </a:solidFill>
          </a:ln>
        </p:spPr>
        <p:txBody>
          <a:bodyPr/>
          <a:lstStyle/>
          <a:p>
            <a:r>
              <a:rPr lang="en-US" b="1" dirty="0"/>
              <a:t>What is a Tier II Report?</a:t>
            </a:r>
          </a:p>
        </p:txBody>
      </p:sp>
      <p:sp>
        <p:nvSpPr>
          <p:cNvPr id="3" name="Text Placeholder 2">
            <a:extLst>
              <a:ext uri="{FF2B5EF4-FFF2-40B4-BE49-F238E27FC236}">
                <a16:creationId xmlns:a16="http://schemas.microsoft.com/office/drawing/2014/main" id="{656679D3-CB4C-4FB5-B884-1B9F02D933B1}"/>
              </a:ext>
            </a:extLst>
          </p:cNvPr>
          <p:cNvSpPr>
            <a:spLocks noGrp="1"/>
          </p:cNvSpPr>
          <p:nvPr>
            <p:ph type="body" sz="half" idx="2"/>
          </p:nvPr>
        </p:nvSpPr>
        <p:spPr>
          <a:xfrm>
            <a:off x="1154954" y="2683240"/>
            <a:ext cx="8825659" cy="2726960"/>
          </a:xfrm>
          <a:solidFill>
            <a:srgbClr val="002060">
              <a:alpha val="52000"/>
            </a:srgbClr>
          </a:solidFill>
          <a:ln>
            <a:solidFill>
              <a:schemeClr val="accent1"/>
            </a:solidFill>
          </a:ln>
        </p:spPr>
        <p:txBody>
          <a:bodyPr>
            <a:normAutofit/>
          </a:bodyPr>
          <a:lstStyle/>
          <a:p>
            <a:r>
              <a:rPr lang="en-US" sz="2000" dirty="0">
                <a:latin typeface="Calibri Light" panose="020F0302020204030204" pitchFamily="34" charset="0"/>
                <a:cs typeface="Calibri Light" panose="020F0302020204030204" pitchFamily="34" charset="0"/>
              </a:rPr>
              <a:t>Section 312 of EPCRA [</a:t>
            </a:r>
            <a:r>
              <a:rPr lang="en-US" sz="2000" dirty="0">
                <a:latin typeface="Calibri Light" panose="020F0302020204030204" pitchFamily="34" charset="0"/>
                <a:cs typeface="Calibri Light" panose="020F0302020204030204" pitchFamily="34" charset="0"/>
                <a:hlinkClick r:id="rId3"/>
              </a:rPr>
              <a:t>40 CFR Part 370</a:t>
            </a:r>
            <a:r>
              <a:rPr lang="en-US" sz="2000" dirty="0">
                <a:latin typeface="Calibri Light" panose="020F0302020204030204" pitchFamily="34" charset="0"/>
                <a:cs typeface="Calibri Light" panose="020F0302020204030204" pitchFamily="34" charset="0"/>
              </a:rPr>
              <a:t>] requires that facilities submit Tier II Information for hazardous chemicals, which include EHSs. A Tier II Report is a means of submitting the required information to state or tribal and local planning and response agencies, which includes fire departments. Reports must include information on the chemicals present at the facility, facility information, and facility contacts. More information on the requirements are provided later in this document. </a:t>
            </a:r>
          </a:p>
        </p:txBody>
      </p:sp>
      <p:sp>
        <p:nvSpPr>
          <p:cNvPr id="4" name="Slide Number Placeholder 3">
            <a:extLst>
              <a:ext uri="{FF2B5EF4-FFF2-40B4-BE49-F238E27FC236}">
                <a16:creationId xmlns:a16="http://schemas.microsoft.com/office/drawing/2014/main" id="{D42E1C08-BA06-47EE-BFDF-2D3694EA9CAF}"/>
              </a:ext>
            </a:extLst>
          </p:cNvPr>
          <p:cNvSpPr>
            <a:spLocks noGrp="1"/>
          </p:cNvSpPr>
          <p:nvPr>
            <p:ph type="sldNum" sz="quarter" idx="12"/>
          </p:nvPr>
        </p:nvSpPr>
        <p:spPr/>
        <p:txBody>
          <a:bodyPr/>
          <a:lstStyle/>
          <a:p>
            <a:fld id="{D57F1E4F-1CFF-5643-939E-02111984F565}" type="slidenum">
              <a:rPr lang="en-US" smtClean="0"/>
              <a:t>4</a:t>
            </a:fld>
            <a:endParaRPr lang="en-US" dirty="0"/>
          </a:p>
        </p:txBody>
      </p:sp>
      <p:sp>
        <p:nvSpPr>
          <p:cNvPr id="5" name="TextBox 4">
            <a:extLst>
              <a:ext uri="{FF2B5EF4-FFF2-40B4-BE49-F238E27FC236}">
                <a16:creationId xmlns:a16="http://schemas.microsoft.com/office/drawing/2014/main" id="{94069218-B972-4D8F-BB8B-E2F5B094ED68}"/>
              </a:ext>
            </a:extLst>
          </p:cNvPr>
          <p:cNvSpPr txBox="1"/>
          <p:nvPr/>
        </p:nvSpPr>
        <p:spPr>
          <a:xfrm>
            <a:off x="2292432" y="6194725"/>
            <a:ext cx="6550701" cy="548640"/>
          </a:xfrm>
          <a:prstGeom prst="rect">
            <a:avLst/>
          </a:prstGeom>
          <a:solidFill>
            <a:srgbClr val="002060"/>
          </a:solidFill>
          <a:ln w="25400">
            <a:solidFill>
              <a:schemeClr val="bg1"/>
            </a:solidFill>
          </a:ln>
        </p:spPr>
        <p:txBody>
          <a:bodyPr wrap="square" rtlCol="0" anchor="ctr" anchorCtr="1">
            <a:spAutoFit/>
          </a:bodyPr>
          <a:lstStyle>
            <a:defPPr>
              <a:defRPr lang="en-US"/>
            </a:defPPr>
            <a:lvl1pPr>
              <a:defRPr>
                <a:cs typeface="Calibri Light" panose="020F0302020204030204" pitchFamily="34" charset="0"/>
              </a:defRPr>
            </a:lvl1pPr>
          </a:lstStyle>
          <a:p>
            <a:r>
              <a:rPr lang="en-US" dirty="0">
                <a:hlinkClick r:id="rId4"/>
              </a:rPr>
              <a:t>https://www.epa.gov/epcra/tier-ii-forms-and-instructions</a:t>
            </a:r>
            <a:endParaRPr lang="en-US" dirty="0"/>
          </a:p>
        </p:txBody>
      </p:sp>
      <p:pic>
        <p:nvPicPr>
          <p:cNvPr id="7" name="EPA logo" descr="Logo for the U.S. Environmental Protection Agency (EPA).">
            <a:extLst>
              <a:ext uri="{FF2B5EF4-FFF2-40B4-BE49-F238E27FC236}">
                <a16:creationId xmlns:a16="http://schemas.microsoft.com/office/drawing/2014/main" id="{5DCB7D02-9F04-4380-909F-D6E78FADFE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58488" y="5647871"/>
            <a:ext cx="914400" cy="914400"/>
          </a:xfrm>
          <a:prstGeom prst="rect">
            <a:avLst/>
          </a:prstGeom>
          <a:effectLst/>
        </p:spPr>
      </p:pic>
    </p:spTree>
    <p:extLst>
      <p:ext uri="{BB962C8B-B14F-4D97-AF65-F5344CB8AC3E}">
        <p14:creationId xmlns:p14="http://schemas.microsoft.com/office/powerpoint/2010/main" val="36084389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646111" y="452718"/>
            <a:ext cx="8275320" cy="844879"/>
          </a:xfrm>
          <a:solidFill>
            <a:srgbClr val="002060">
              <a:alpha val="60000"/>
            </a:srgbClr>
          </a:solidFill>
          <a:ln>
            <a:solidFill>
              <a:schemeClr val="bg1"/>
            </a:solidFill>
          </a:ln>
        </p:spPr>
        <p:txBody>
          <a:bodyPr/>
          <a:lstStyle/>
          <a:p>
            <a:r>
              <a:rPr lang="en-US" dirty="0"/>
              <a:t>Facility data</a:t>
            </a:r>
          </a:p>
        </p:txBody>
      </p:sp>
      <p:sp>
        <p:nvSpPr>
          <p:cNvPr id="5" name="Slide Number"/>
          <p:cNvSpPr>
            <a:spLocks noGrp="1"/>
          </p:cNvSpPr>
          <p:nvPr>
            <p:ph type="sldNum" sz="quarter" idx="12"/>
          </p:nvPr>
        </p:nvSpPr>
        <p:spPr>
          <a:xfrm>
            <a:off x="10346914" y="311543"/>
            <a:ext cx="838199" cy="767687"/>
          </a:xfrm>
        </p:spPr>
        <p:txBody>
          <a:bodyPr/>
          <a:lstStyle/>
          <a:p>
            <a:fld id="{D42BE140-39E5-44FD-A490-72FB43F9736D}" type="slidenum">
              <a:rPr lang="en-US" smtClean="0"/>
              <a:t>40</a:t>
            </a:fld>
            <a:endParaRPr lang="en-US" dirty="0"/>
          </a:p>
        </p:txBody>
      </p:sp>
      <p:sp>
        <p:nvSpPr>
          <p:cNvPr id="11" name="TextBox 1">
            <a:extLst>
              <a:ext uri="{FF2B5EF4-FFF2-40B4-BE49-F238E27FC236}">
                <a16:creationId xmlns:a16="http://schemas.microsoft.com/office/drawing/2014/main" id="{8BBDCE80-71E1-490B-8203-9C8DF7CE2E21}"/>
              </a:ext>
            </a:extLst>
          </p:cNvPr>
          <p:cNvSpPr txBox="1"/>
          <p:nvPr/>
        </p:nvSpPr>
        <p:spPr>
          <a:xfrm>
            <a:off x="9281552" y="2079917"/>
            <a:ext cx="2632541" cy="1920240"/>
          </a:xfrm>
          <a:prstGeom prst="rect">
            <a:avLst/>
          </a:prstGeom>
          <a:solidFill>
            <a:srgbClr val="002060"/>
          </a:solidFill>
          <a:ln w="34925">
            <a:solidFill>
              <a:srgbClr val="92D050"/>
            </a:solidFill>
          </a:ln>
        </p:spPr>
        <p:txBody>
          <a:bodyPr wrap="square" rtlCol="0" anchor="ctr" anchorCtr="1">
            <a:spAutoFit/>
          </a:bodyPr>
          <a:lstStyle/>
          <a:p>
            <a:pPr algn="ctr"/>
            <a:r>
              <a:rPr lang="en-US" b="1" u="sng" dirty="0"/>
              <a:t>ID and Regulations</a:t>
            </a:r>
            <a:r>
              <a:rPr lang="en-US" b="1" dirty="0"/>
              <a:t>:</a:t>
            </a:r>
          </a:p>
          <a:p>
            <a:pPr algn="ctr"/>
            <a:r>
              <a:rPr lang="en-US" dirty="0"/>
              <a:t>When finished with each section,</a:t>
            </a:r>
          </a:p>
          <a:p>
            <a:pPr algn="ctr"/>
            <a:r>
              <a:rPr lang="en-US" dirty="0"/>
              <a:t>click on the </a:t>
            </a:r>
          </a:p>
          <a:p>
            <a:pPr algn="ctr"/>
            <a:r>
              <a:rPr lang="en-US" dirty="0"/>
              <a:t>next section or </a:t>
            </a:r>
          </a:p>
          <a:p>
            <a:pPr algn="ctr"/>
            <a:r>
              <a:rPr lang="en-US" dirty="0"/>
              <a:t>scroll down the page. </a:t>
            </a:r>
          </a:p>
        </p:txBody>
      </p:sp>
      <p:pic>
        <p:nvPicPr>
          <p:cNvPr id="8" name="Program Screenshot" descr="The Locations section of a facility record."/>
          <p:cNvPicPr>
            <a:picLocks noChangeAspect="1"/>
          </p:cNvPicPr>
          <p:nvPr/>
        </p:nvPicPr>
        <p:blipFill>
          <a:blip r:embed="rId3"/>
          <a:stretch>
            <a:fillRect/>
          </a:stretch>
        </p:blipFill>
        <p:spPr>
          <a:xfrm>
            <a:off x="646111" y="1574595"/>
            <a:ext cx="8275320" cy="4261942"/>
          </a:xfrm>
          <a:prstGeom prst="rect">
            <a:avLst/>
          </a:prstGeom>
          <a:ln w="25400">
            <a:solidFill>
              <a:schemeClr val="accent1"/>
            </a:solidFill>
          </a:ln>
        </p:spPr>
      </p:pic>
      <p:sp>
        <p:nvSpPr>
          <p:cNvPr id="13" name="Rectangle" descr="Red rectangle to highlight the location of a red asterisk.">
            <a:extLst>
              <a:ext uri="{FF2B5EF4-FFF2-40B4-BE49-F238E27FC236}">
                <a16:creationId xmlns:a16="http://schemas.microsoft.com/office/drawing/2014/main" id="{6AA4FF26-EACE-464C-82AE-42A4B6F81E48}"/>
              </a:ext>
            </a:extLst>
          </p:cNvPr>
          <p:cNvSpPr/>
          <p:nvPr/>
        </p:nvSpPr>
        <p:spPr>
          <a:xfrm>
            <a:off x="1860332" y="1702676"/>
            <a:ext cx="1072054" cy="59909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EPA logo" descr="Logo for the U.S. Environmental Protection Agency (EPA).">
            <a:extLst>
              <a:ext uri="{FF2B5EF4-FFF2-40B4-BE49-F238E27FC236}">
                <a16:creationId xmlns:a16="http://schemas.microsoft.com/office/drawing/2014/main" id="{F4477FAA-C544-4125-A742-C48F051DF6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99693" y="5647871"/>
            <a:ext cx="914400" cy="914400"/>
          </a:xfrm>
          <a:prstGeom prst="rect">
            <a:avLst/>
          </a:prstGeom>
          <a:effectLst/>
        </p:spPr>
      </p:pic>
    </p:spTree>
    <p:extLst>
      <p:ext uri="{BB962C8B-B14F-4D97-AF65-F5344CB8AC3E}">
        <p14:creationId xmlns:p14="http://schemas.microsoft.com/office/powerpoint/2010/main" val="1737038605"/>
      </p:ext>
    </p:extLst>
  </p:cSld>
  <p:clrMapOvr>
    <a:masterClrMapping/>
  </p:clrMapOvr>
  <mc:AlternateContent xmlns:mc="http://schemas.openxmlformats.org/markup-compatibility/2006" xmlns:p14="http://schemas.microsoft.com/office/powerpoint/2010/main">
    <mc:Choice Requires="p14">
      <p:transition spd="med" p14:dur="700" advTm="11117">
        <p:fade/>
      </p:transition>
    </mc:Choice>
    <mc:Fallback xmlns="">
      <p:transition spd="med" advTm="1111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646111" y="452718"/>
            <a:ext cx="8572380" cy="786147"/>
          </a:xfrm>
          <a:solidFill>
            <a:srgbClr val="002060">
              <a:alpha val="60000"/>
            </a:srgbClr>
          </a:solidFill>
          <a:ln>
            <a:solidFill>
              <a:schemeClr val="bg1"/>
            </a:solidFill>
          </a:ln>
        </p:spPr>
        <p:txBody>
          <a:bodyPr/>
          <a:lstStyle/>
          <a:p>
            <a:r>
              <a:rPr lang="en-US" dirty="0"/>
              <a:t>Facility data: ID and Regulations</a:t>
            </a:r>
          </a:p>
        </p:txBody>
      </p:sp>
      <p:sp>
        <p:nvSpPr>
          <p:cNvPr id="4" name="Slide Number"/>
          <p:cNvSpPr>
            <a:spLocks noGrp="1"/>
          </p:cNvSpPr>
          <p:nvPr>
            <p:ph type="sldNum" sz="quarter" idx="12"/>
          </p:nvPr>
        </p:nvSpPr>
        <p:spPr>
          <a:xfrm>
            <a:off x="10346914" y="311543"/>
            <a:ext cx="838199" cy="767687"/>
          </a:xfrm>
        </p:spPr>
        <p:txBody>
          <a:bodyPr/>
          <a:lstStyle/>
          <a:p>
            <a:fld id="{D42BE140-39E5-44FD-A490-72FB43F9736D}" type="slidenum">
              <a:rPr lang="en-US" smtClean="0"/>
              <a:t>41</a:t>
            </a:fld>
            <a:endParaRPr lang="en-US" dirty="0"/>
          </a:p>
        </p:txBody>
      </p:sp>
      <p:pic>
        <p:nvPicPr>
          <p:cNvPr id="7" name="Program Screenshot" descr="The ID and Regulations section of a facility record."/>
          <p:cNvPicPr>
            <a:picLocks noChangeAspect="1"/>
          </p:cNvPicPr>
          <p:nvPr/>
        </p:nvPicPr>
        <p:blipFill>
          <a:blip r:embed="rId2"/>
          <a:stretch>
            <a:fillRect/>
          </a:stretch>
        </p:blipFill>
        <p:spPr>
          <a:xfrm>
            <a:off x="646112" y="1473636"/>
            <a:ext cx="8275320" cy="4243754"/>
          </a:xfrm>
          <a:prstGeom prst="rect">
            <a:avLst/>
          </a:prstGeom>
          <a:ln w="25400">
            <a:solidFill>
              <a:schemeClr val="accent1"/>
            </a:solidFill>
          </a:ln>
        </p:spPr>
      </p:pic>
      <p:sp>
        <p:nvSpPr>
          <p:cNvPr id="10" name="Rectangle" descr="Red rectangle to highlight the location of the Dun and Bradstreet ID row.">
            <a:extLst>
              <a:ext uri="{FF2B5EF4-FFF2-40B4-BE49-F238E27FC236}">
                <a16:creationId xmlns:a16="http://schemas.microsoft.com/office/drawing/2014/main" id="{C9A5AEB1-6CDF-4FC3-8639-4CDBB09DAE90}"/>
              </a:ext>
            </a:extLst>
          </p:cNvPr>
          <p:cNvSpPr/>
          <p:nvPr/>
        </p:nvSpPr>
        <p:spPr>
          <a:xfrm>
            <a:off x="646111" y="3366514"/>
            <a:ext cx="4099310" cy="45799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1">
            <a:extLst>
              <a:ext uri="{FF2B5EF4-FFF2-40B4-BE49-F238E27FC236}">
                <a16:creationId xmlns:a16="http://schemas.microsoft.com/office/drawing/2014/main" id="{4CF49F07-D95B-4991-898F-856FFC12E072}"/>
              </a:ext>
            </a:extLst>
          </p:cNvPr>
          <p:cNvSpPr txBox="1"/>
          <p:nvPr/>
        </p:nvSpPr>
        <p:spPr>
          <a:xfrm>
            <a:off x="9218491" y="1887352"/>
            <a:ext cx="2632541" cy="3657600"/>
          </a:xfrm>
          <a:prstGeom prst="rect">
            <a:avLst/>
          </a:prstGeom>
          <a:solidFill>
            <a:srgbClr val="002060"/>
          </a:solidFill>
          <a:ln w="34925">
            <a:solidFill>
              <a:srgbClr val="92D050"/>
            </a:solidFill>
          </a:ln>
        </p:spPr>
        <p:txBody>
          <a:bodyPr wrap="square" rtlCol="0" anchor="ctr" anchorCtr="1">
            <a:spAutoFit/>
          </a:bodyPr>
          <a:lstStyle/>
          <a:p>
            <a:pPr algn="ctr"/>
            <a:r>
              <a:rPr lang="en-US" b="1" u="sng" dirty="0"/>
              <a:t>ID and Regulations</a:t>
            </a:r>
            <a:r>
              <a:rPr lang="en-US" b="1" dirty="0"/>
              <a:t>:</a:t>
            </a:r>
          </a:p>
          <a:p>
            <a:pPr algn="ctr"/>
            <a:r>
              <a:rPr lang="en-US" dirty="0"/>
              <a:t>Enter the required and requested information.</a:t>
            </a:r>
          </a:p>
          <a:p>
            <a:pPr algn="ctr"/>
            <a:endParaRPr lang="en-US" dirty="0"/>
          </a:p>
          <a:p>
            <a:pPr algn="ctr"/>
            <a:r>
              <a:rPr lang="en-US" dirty="0"/>
              <a:t>The </a:t>
            </a:r>
            <a:r>
              <a:rPr lang="en-US" dirty="0">
                <a:hlinkClick r:id="rId3"/>
              </a:rPr>
              <a:t>Dun &amp; Bradstreet Website</a:t>
            </a:r>
            <a:r>
              <a:rPr lang="en-US" dirty="0"/>
              <a:t> can provide this number. If your facility is a public utility or other non-business entity, you may enter “N/A”.   </a:t>
            </a:r>
          </a:p>
        </p:txBody>
      </p:sp>
      <p:pic>
        <p:nvPicPr>
          <p:cNvPr id="11" name="EPA logo" descr="Logo for the U.S. Environmental Protection Agency (EPA).">
            <a:extLst>
              <a:ext uri="{FF2B5EF4-FFF2-40B4-BE49-F238E27FC236}">
                <a16:creationId xmlns:a16="http://schemas.microsoft.com/office/drawing/2014/main" id="{E2C834CD-24A0-4254-9526-50F660C4C7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99693" y="5647871"/>
            <a:ext cx="914400" cy="914400"/>
          </a:xfrm>
          <a:prstGeom prst="rect">
            <a:avLst/>
          </a:prstGeom>
          <a:effectLst/>
        </p:spPr>
      </p:pic>
    </p:spTree>
    <p:extLst>
      <p:ext uri="{BB962C8B-B14F-4D97-AF65-F5344CB8AC3E}">
        <p14:creationId xmlns:p14="http://schemas.microsoft.com/office/powerpoint/2010/main" val="2424129351"/>
      </p:ext>
    </p:extLst>
  </p:cSld>
  <p:clrMapOvr>
    <a:masterClrMapping/>
  </p:clrMapOvr>
  <mc:AlternateContent xmlns:mc="http://schemas.openxmlformats.org/markup-compatibility/2006" xmlns:p14="http://schemas.microsoft.com/office/powerpoint/2010/main">
    <mc:Choice Requires="p14">
      <p:transition spd="med" p14:dur="700" advTm="9188">
        <p:fade/>
      </p:transition>
    </mc:Choice>
    <mc:Fallback xmlns="">
      <p:transition spd="med" advTm="918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646111" y="452718"/>
            <a:ext cx="8572380" cy="855221"/>
          </a:xfrm>
          <a:solidFill>
            <a:srgbClr val="002060">
              <a:alpha val="60000"/>
            </a:srgbClr>
          </a:solidFill>
          <a:ln>
            <a:solidFill>
              <a:schemeClr val="bg1"/>
            </a:solidFill>
          </a:ln>
        </p:spPr>
        <p:txBody>
          <a:bodyPr/>
          <a:lstStyle/>
          <a:p>
            <a:r>
              <a:rPr lang="en-US" dirty="0"/>
              <a:t>Facility data: ID and Regulations</a:t>
            </a:r>
          </a:p>
        </p:txBody>
      </p:sp>
      <p:sp>
        <p:nvSpPr>
          <p:cNvPr id="4" name="Slide Number"/>
          <p:cNvSpPr>
            <a:spLocks noGrp="1"/>
          </p:cNvSpPr>
          <p:nvPr>
            <p:ph type="sldNum" sz="quarter" idx="12"/>
          </p:nvPr>
        </p:nvSpPr>
        <p:spPr>
          <a:xfrm>
            <a:off x="10346914" y="311543"/>
            <a:ext cx="838199" cy="767687"/>
          </a:xfrm>
        </p:spPr>
        <p:txBody>
          <a:bodyPr/>
          <a:lstStyle/>
          <a:p>
            <a:fld id="{D42BE140-39E5-44FD-A490-72FB43F9736D}" type="slidenum">
              <a:rPr lang="en-US" smtClean="0"/>
              <a:t>42</a:t>
            </a:fld>
            <a:endParaRPr lang="en-US" dirty="0"/>
          </a:p>
        </p:txBody>
      </p:sp>
      <p:pic>
        <p:nvPicPr>
          <p:cNvPr id="7" name="Program Screenshot" descr="The ID and Regulations section of a facility record."/>
          <p:cNvPicPr>
            <a:picLocks noChangeAspect="1"/>
          </p:cNvPicPr>
          <p:nvPr/>
        </p:nvPicPr>
        <p:blipFill>
          <a:blip r:embed="rId2"/>
          <a:stretch>
            <a:fillRect/>
          </a:stretch>
        </p:blipFill>
        <p:spPr>
          <a:xfrm>
            <a:off x="646112" y="1573797"/>
            <a:ext cx="8275320" cy="4243754"/>
          </a:xfrm>
          <a:prstGeom prst="rect">
            <a:avLst/>
          </a:prstGeom>
          <a:ln w="25400">
            <a:solidFill>
              <a:schemeClr val="accent1"/>
            </a:solidFill>
          </a:ln>
        </p:spPr>
      </p:pic>
      <p:sp>
        <p:nvSpPr>
          <p:cNvPr id="12" name="Rectangle" descr="Red rectangle to highlight the location of the NAICS ID row.">
            <a:extLst>
              <a:ext uri="{FF2B5EF4-FFF2-40B4-BE49-F238E27FC236}">
                <a16:creationId xmlns:a16="http://schemas.microsoft.com/office/drawing/2014/main" id="{0D43A66D-FD8C-4A0A-BD6F-0913540CF9EE}"/>
              </a:ext>
            </a:extLst>
          </p:cNvPr>
          <p:cNvSpPr/>
          <p:nvPr/>
        </p:nvSpPr>
        <p:spPr>
          <a:xfrm>
            <a:off x="472966" y="3890526"/>
            <a:ext cx="4193627" cy="545123"/>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1">
            <a:extLst>
              <a:ext uri="{FF2B5EF4-FFF2-40B4-BE49-F238E27FC236}">
                <a16:creationId xmlns:a16="http://schemas.microsoft.com/office/drawing/2014/main" id="{128F34A0-E37B-4504-89B6-7B39EC9A9B64}"/>
              </a:ext>
            </a:extLst>
          </p:cNvPr>
          <p:cNvSpPr txBox="1"/>
          <p:nvPr/>
        </p:nvSpPr>
        <p:spPr>
          <a:xfrm>
            <a:off x="9218491" y="2552165"/>
            <a:ext cx="2632541" cy="2585323"/>
          </a:xfrm>
          <a:prstGeom prst="rect">
            <a:avLst/>
          </a:prstGeom>
          <a:solidFill>
            <a:srgbClr val="002060"/>
          </a:solidFill>
          <a:ln w="34925">
            <a:solidFill>
              <a:srgbClr val="92D050"/>
            </a:solidFill>
          </a:ln>
        </p:spPr>
        <p:txBody>
          <a:bodyPr wrap="square" rtlCol="0" anchor="ctr" anchorCtr="1">
            <a:spAutoFit/>
          </a:bodyPr>
          <a:lstStyle/>
          <a:p>
            <a:pPr algn="ctr"/>
            <a:r>
              <a:rPr lang="en-US" b="1" u="sng" dirty="0"/>
              <a:t>ID and Regulations</a:t>
            </a:r>
            <a:r>
              <a:rPr lang="en-US" b="1" dirty="0"/>
              <a:t>:</a:t>
            </a:r>
          </a:p>
          <a:p>
            <a:pPr algn="ctr"/>
            <a:r>
              <a:rPr lang="en-US" dirty="0"/>
              <a:t>Enter the required and requested information.</a:t>
            </a:r>
          </a:p>
          <a:p>
            <a:pPr algn="ctr"/>
            <a:endParaRPr lang="en-US" dirty="0"/>
          </a:p>
          <a:p>
            <a:pPr algn="ctr"/>
            <a:r>
              <a:rPr lang="en-US" dirty="0"/>
              <a:t>You may get your NAICS number on the </a:t>
            </a:r>
            <a:r>
              <a:rPr lang="en-US" dirty="0">
                <a:effectLst>
                  <a:outerShdw blurRad="38100" dist="38100" dir="2700000" algn="tl">
                    <a:srgbClr val="000000">
                      <a:alpha val="43137"/>
                    </a:srgbClr>
                  </a:outerShdw>
                </a:effectLst>
                <a:cs typeface="Arial" panose="020B0604020202020204" pitchFamily="34" charset="0"/>
                <a:hlinkClick r:id="rId3"/>
              </a:rPr>
              <a:t>NAICS website</a:t>
            </a:r>
            <a:r>
              <a:rPr lang="en-US" dirty="0">
                <a:effectLst>
                  <a:outerShdw blurRad="38100" dist="38100" dir="2700000" algn="tl">
                    <a:srgbClr val="000000">
                      <a:alpha val="43137"/>
                    </a:srgbClr>
                  </a:outerShdw>
                </a:effectLst>
                <a:cs typeface="Arial" panose="020B0604020202020204" pitchFamily="34" charset="0"/>
              </a:rPr>
              <a:t> or the </a:t>
            </a:r>
            <a:r>
              <a:rPr lang="en-US" dirty="0">
                <a:effectLst>
                  <a:outerShdw blurRad="38100" dist="38100" dir="2700000" algn="tl">
                    <a:srgbClr val="000000">
                      <a:alpha val="43137"/>
                    </a:srgbClr>
                  </a:outerShdw>
                </a:effectLst>
                <a:cs typeface="Arial" panose="020B0604020202020204" pitchFamily="34" charset="0"/>
                <a:hlinkClick r:id="rId4"/>
              </a:rPr>
              <a:t>US Census website</a:t>
            </a:r>
            <a:r>
              <a:rPr lang="en-US" dirty="0">
                <a:effectLst>
                  <a:outerShdw blurRad="38100" dist="38100" dir="2700000" algn="tl">
                    <a:srgbClr val="000000">
                      <a:alpha val="43137"/>
                    </a:srgbClr>
                  </a:outerShdw>
                </a:effectLst>
                <a:cs typeface="Arial" panose="020B0604020202020204" pitchFamily="34" charset="0"/>
              </a:rPr>
              <a:t>.</a:t>
            </a:r>
            <a:r>
              <a:rPr lang="en-US" dirty="0"/>
              <a:t> </a:t>
            </a:r>
          </a:p>
        </p:txBody>
      </p:sp>
      <p:pic>
        <p:nvPicPr>
          <p:cNvPr id="9" name="EPA logo" descr="Logo for the U.S. Environmental Protection Agency (EPA).">
            <a:extLst>
              <a:ext uri="{FF2B5EF4-FFF2-40B4-BE49-F238E27FC236}">
                <a16:creationId xmlns:a16="http://schemas.microsoft.com/office/drawing/2014/main" id="{AAB0C049-9B2F-4960-9195-5E9A0A81C0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99693" y="5647871"/>
            <a:ext cx="914400" cy="914400"/>
          </a:xfrm>
          <a:prstGeom prst="rect">
            <a:avLst/>
          </a:prstGeom>
          <a:effectLst/>
        </p:spPr>
      </p:pic>
    </p:spTree>
    <p:extLst>
      <p:ext uri="{BB962C8B-B14F-4D97-AF65-F5344CB8AC3E}">
        <p14:creationId xmlns:p14="http://schemas.microsoft.com/office/powerpoint/2010/main" val="552390938"/>
      </p:ext>
    </p:extLst>
  </p:cSld>
  <p:clrMapOvr>
    <a:masterClrMapping/>
  </p:clrMapOvr>
  <mc:AlternateContent xmlns:mc="http://schemas.openxmlformats.org/markup-compatibility/2006" xmlns:p14="http://schemas.microsoft.com/office/powerpoint/2010/main">
    <mc:Choice Requires="p14">
      <p:transition spd="med" p14:dur="700" advTm="8314">
        <p:fade/>
      </p:transition>
    </mc:Choice>
    <mc:Fallback xmlns="">
      <p:transition spd="med" advTm="831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646111" y="452718"/>
            <a:ext cx="8572380" cy="785773"/>
          </a:xfrm>
          <a:solidFill>
            <a:srgbClr val="002060">
              <a:alpha val="60000"/>
            </a:srgbClr>
          </a:solidFill>
          <a:ln>
            <a:solidFill>
              <a:schemeClr val="bg1"/>
            </a:solidFill>
          </a:ln>
        </p:spPr>
        <p:txBody>
          <a:bodyPr/>
          <a:lstStyle/>
          <a:p>
            <a:r>
              <a:rPr lang="en-US" dirty="0"/>
              <a:t>Facility data: ID and Regulations</a:t>
            </a:r>
          </a:p>
        </p:txBody>
      </p:sp>
      <p:sp>
        <p:nvSpPr>
          <p:cNvPr id="7" name="Slide Number"/>
          <p:cNvSpPr>
            <a:spLocks noGrp="1"/>
          </p:cNvSpPr>
          <p:nvPr>
            <p:ph type="sldNum" sz="quarter" idx="12"/>
          </p:nvPr>
        </p:nvSpPr>
        <p:spPr>
          <a:xfrm>
            <a:off x="10346914" y="311543"/>
            <a:ext cx="838199" cy="767687"/>
          </a:xfrm>
        </p:spPr>
        <p:txBody>
          <a:bodyPr/>
          <a:lstStyle/>
          <a:p>
            <a:fld id="{D42BE140-39E5-44FD-A490-72FB43F9736D}" type="slidenum">
              <a:rPr lang="en-US" smtClean="0"/>
              <a:t>43</a:t>
            </a:fld>
            <a:endParaRPr lang="en-US" dirty="0"/>
          </a:p>
        </p:txBody>
      </p:sp>
      <p:pic>
        <p:nvPicPr>
          <p:cNvPr id="8" name="Program Screenshot" descr="The ID and Regulations section of a facility record."/>
          <p:cNvPicPr>
            <a:picLocks noChangeAspect="1"/>
          </p:cNvPicPr>
          <p:nvPr/>
        </p:nvPicPr>
        <p:blipFill>
          <a:blip r:embed="rId2"/>
          <a:stretch>
            <a:fillRect/>
          </a:stretch>
        </p:blipFill>
        <p:spPr>
          <a:xfrm>
            <a:off x="646111" y="1727089"/>
            <a:ext cx="8275320" cy="4243755"/>
          </a:xfrm>
          <a:prstGeom prst="rect">
            <a:avLst/>
          </a:prstGeom>
          <a:ln w="25400">
            <a:solidFill>
              <a:schemeClr val="accent1"/>
            </a:solidFill>
          </a:ln>
        </p:spPr>
      </p:pic>
      <p:sp>
        <p:nvSpPr>
          <p:cNvPr id="3" name="Rectangle" descr="Red rectangle to highlight the location of the questions about the number of people in the facility.">
            <a:extLst>
              <a:ext uri="{FF2B5EF4-FFF2-40B4-BE49-F238E27FC236}">
                <a16:creationId xmlns:a16="http://schemas.microsoft.com/office/drawing/2014/main" id="{6A4136D7-604C-474F-A5DC-0812A5A99EAC}"/>
              </a:ext>
            </a:extLst>
          </p:cNvPr>
          <p:cNvSpPr/>
          <p:nvPr/>
        </p:nvSpPr>
        <p:spPr>
          <a:xfrm>
            <a:off x="521694" y="5357777"/>
            <a:ext cx="3490191" cy="61306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1">
            <a:extLst>
              <a:ext uri="{FF2B5EF4-FFF2-40B4-BE49-F238E27FC236}">
                <a16:creationId xmlns:a16="http://schemas.microsoft.com/office/drawing/2014/main" id="{1D2B62BB-8107-41D8-B646-10B693DCEAFA}"/>
              </a:ext>
            </a:extLst>
          </p:cNvPr>
          <p:cNvSpPr txBox="1"/>
          <p:nvPr/>
        </p:nvSpPr>
        <p:spPr>
          <a:xfrm>
            <a:off x="9218491" y="2287674"/>
            <a:ext cx="2632541" cy="3108960"/>
          </a:xfrm>
          <a:prstGeom prst="rect">
            <a:avLst/>
          </a:prstGeom>
          <a:solidFill>
            <a:srgbClr val="002060"/>
          </a:solidFill>
          <a:ln w="34925">
            <a:solidFill>
              <a:srgbClr val="92D050"/>
            </a:solidFill>
          </a:ln>
        </p:spPr>
        <p:txBody>
          <a:bodyPr wrap="square" rtlCol="0" anchor="ctr" anchorCtr="1">
            <a:spAutoFit/>
          </a:bodyPr>
          <a:lstStyle/>
          <a:p>
            <a:pPr algn="ctr"/>
            <a:r>
              <a:rPr lang="en-US" b="1" u="sng" dirty="0"/>
              <a:t>ID and Regulations</a:t>
            </a:r>
            <a:r>
              <a:rPr lang="en-US" b="1" dirty="0"/>
              <a:t>:</a:t>
            </a:r>
          </a:p>
          <a:p>
            <a:pPr algn="ctr"/>
            <a:r>
              <a:rPr lang="en-US" dirty="0"/>
              <a:t>Facilities are considered “Manned” if there is ever one person there. The “maximum” is the largest number of people you’d ever expect at the facility.</a:t>
            </a:r>
          </a:p>
        </p:txBody>
      </p:sp>
      <p:pic>
        <p:nvPicPr>
          <p:cNvPr id="11" name="EPA logo" descr="Logo for the U.S. Environmental Protection Agency (EPA).">
            <a:extLst>
              <a:ext uri="{FF2B5EF4-FFF2-40B4-BE49-F238E27FC236}">
                <a16:creationId xmlns:a16="http://schemas.microsoft.com/office/drawing/2014/main" id="{5CEDB993-0079-4D98-9B34-32CF76D4DC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9693" y="5647871"/>
            <a:ext cx="914400" cy="914400"/>
          </a:xfrm>
          <a:prstGeom prst="rect">
            <a:avLst/>
          </a:prstGeom>
          <a:effectLst/>
        </p:spPr>
      </p:pic>
    </p:spTree>
    <p:extLst>
      <p:ext uri="{BB962C8B-B14F-4D97-AF65-F5344CB8AC3E}">
        <p14:creationId xmlns:p14="http://schemas.microsoft.com/office/powerpoint/2010/main" val="50718848"/>
      </p:ext>
    </p:extLst>
  </p:cSld>
  <p:clrMapOvr>
    <a:masterClrMapping/>
  </p:clrMapOvr>
  <mc:AlternateContent xmlns:mc="http://schemas.openxmlformats.org/markup-compatibility/2006" xmlns:p14="http://schemas.microsoft.com/office/powerpoint/2010/main">
    <mc:Choice Requires="p14">
      <p:transition spd="med" p14:dur="700" advTm="9794">
        <p:fade/>
      </p:transition>
    </mc:Choice>
    <mc:Fallback xmlns="">
      <p:transition spd="med" advTm="979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a:xfrm>
            <a:off x="646111" y="452718"/>
            <a:ext cx="8572380" cy="820497"/>
          </a:xfrm>
          <a:solidFill>
            <a:srgbClr val="002060">
              <a:alpha val="60000"/>
            </a:srgbClr>
          </a:solidFill>
          <a:ln>
            <a:solidFill>
              <a:schemeClr val="bg1"/>
            </a:solidFill>
          </a:ln>
        </p:spPr>
        <p:txBody>
          <a:bodyPr/>
          <a:lstStyle/>
          <a:p>
            <a:r>
              <a:rPr lang="en-US" dirty="0"/>
              <a:t>Facility data: ID and Regulations</a:t>
            </a:r>
          </a:p>
        </p:txBody>
      </p:sp>
      <p:sp>
        <p:nvSpPr>
          <p:cNvPr id="11" name="TextBox 1">
            <a:extLst>
              <a:ext uri="{FF2B5EF4-FFF2-40B4-BE49-F238E27FC236}">
                <a16:creationId xmlns:a16="http://schemas.microsoft.com/office/drawing/2014/main" id="{AC55FA24-7CF7-4D76-AE35-49E8C0595710}"/>
              </a:ext>
              <a:ext uri="{C183D7F6-B498-43B3-948B-1728B52AA6E4}">
                <adec:decorative xmlns:adec="http://schemas.microsoft.com/office/drawing/2017/decorative" val="0"/>
              </a:ext>
            </a:extLst>
          </p:cNvPr>
          <p:cNvSpPr txBox="1"/>
          <p:nvPr/>
        </p:nvSpPr>
        <p:spPr>
          <a:xfrm>
            <a:off x="9218491" y="2427507"/>
            <a:ext cx="2632541" cy="2834640"/>
          </a:xfrm>
          <a:prstGeom prst="rect">
            <a:avLst/>
          </a:prstGeom>
          <a:solidFill>
            <a:srgbClr val="002060"/>
          </a:solidFill>
          <a:ln w="34925">
            <a:solidFill>
              <a:srgbClr val="92D050"/>
            </a:solidFill>
          </a:ln>
        </p:spPr>
        <p:txBody>
          <a:bodyPr wrap="square" rtlCol="0" anchor="ctr" anchorCtr="1">
            <a:spAutoFit/>
          </a:bodyPr>
          <a:lstStyle/>
          <a:p>
            <a:pPr algn="ctr"/>
            <a:r>
              <a:rPr lang="en-US" b="1" u="sng" dirty="0"/>
              <a:t>ID and Regulations</a:t>
            </a:r>
            <a:r>
              <a:rPr lang="en-US" b="1" dirty="0"/>
              <a:t>:</a:t>
            </a:r>
          </a:p>
          <a:p>
            <a:pPr algn="ctr"/>
            <a:r>
              <a:rPr lang="en-US" dirty="0"/>
              <a:t>If your facility is required to have a </a:t>
            </a:r>
            <a:r>
              <a:rPr lang="en-US" b="1" dirty="0"/>
              <a:t>Risk Management Program,</a:t>
            </a:r>
            <a:r>
              <a:rPr lang="en-US" dirty="0"/>
              <a:t> you will </a:t>
            </a:r>
          </a:p>
          <a:p>
            <a:pPr algn="ctr"/>
            <a:r>
              <a:rPr lang="en-US" dirty="0"/>
              <a:t>need to enter its ID. </a:t>
            </a:r>
          </a:p>
          <a:p>
            <a:pPr algn="ctr"/>
            <a:r>
              <a:rPr lang="en-US" dirty="0"/>
              <a:t>For more information, visit the EPA </a:t>
            </a:r>
          </a:p>
          <a:p>
            <a:pPr algn="ctr"/>
            <a:r>
              <a:rPr lang="en-US" dirty="0">
                <a:hlinkClick r:id="rId2"/>
              </a:rPr>
              <a:t>RMP website</a:t>
            </a:r>
            <a:r>
              <a:rPr lang="en-US" dirty="0"/>
              <a:t>.  </a:t>
            </a:r>
          </a:p>
        </p:txBody>
      </p:sp>
      <p:pic>
        <p:nvPicPr>
          <p:cNvPr id="3" name="Program Screenshot" descr="The ID and Regulations section of a facility record."/>
          <p:cNvPicPr>
            <a:picLocks noChangeAspect="1"/>
          </p:cNvPicPr>
          <p:nvPr/>
        </p:nvPicPr>
        <p:blipFill>
          <a:blip r:embed="rId3"/>
          <a:stretch>
            <a:fillRect/>
          </a:stretch>
        </p:blipFill>
        <p:spPr>
          <a:xfrm>
            <a:off x="646111" y="1828668"/>
            <a:ext cx="8275320" cy="3783003"/>
          </a:xfrm>
          <a:prstGeom prst="rect">
            <a:avLst/>
          </a:prstGeom>
          <a:ln w="25400">
            <a:solidFill>
              <a:srgbClr val="92D050"/>
            </a:solidFill>
          </a:ln>
        </p:spPr>
      </p:pic>
      <p:sp>
        <p:nvSpPr>
          <p:cNvPr id="2" name="Rectangle" descr="Red rectangle to highlight the location of the RMP ID row.">
            <a:extLst>
              <a:ext uri="{FF2B5EF4-FFF2-40B4-BE49-F238E27FC236}">
                <a16:creationId xmlns:a16="http://schemas.microsoft.com/office/drawing/2014/main" id="{833F890B-14B2-45D5-90A3-EFE907745560}"/>
              </a:ext>
            </a:extLst>
          </p:cNvPr>
          <p:cNvSpPr/>
          <p:nvPr/>
        </p:nvSpPr>
        <p:spPr>
          <a:xfrm>
            <a:off x="380283" y="3153104"/>
            <a:ext cx="4443965" cy="409904"/>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descr="Red rectangle to highlight the location of the RMP ID row.">
            <a:extLst>
              <a:ext uri="{FF2B5EF4-FFF2-40B4-BE49-F238E27FC236}">
                <a16:creationId xmlns:a16="http://schemas.microsoft.com/office/drawing/2014/main" id="{35491372-86F7-4736-825C-96BFC9A7C570}"/>
              </a:ext>
            </a:extLst>
          </p:cNvPr>
          <p:cNvSpPr/>
          <p:nvPr/>
        </p:nvSpPr>
        <p:spPr>
          <a:xfrm>
            <a:off x="646112" y="4572000"/>
            <a:ext cx="5013710" cy="709449"/>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cNvSpPr>
            <a:spLocks noGrp="1"/>
          </p:cNvSpPr>
          <p:nvPr>
            <p:ph type="sldNum" sz="quarter" idx="12"/>
          </p:nvPr>
        </p:nvSpPr>
        <p:spPr>
          <a:xfrm>
            <a:off x="10346914" y="311543"/>
            <a:ext cx="838199" cy="767687"/>
          </a:xfrm>
        </p:spPr>
        <p:txBody>
          <a:bodyPr/>
          <a:lstStyle/>
          <a:p>
            <a:fld id="{D42BE140-39E5-44FD-A490-72FB43F9736D}" type="slidenum">
              <a:rPr lang="en-US" smtClean="0"/>
              <a:t>44</a:t>
            </a:fld>
            <a:endParaRPr lang="en-US" dirty="0"/>
          </a:p>
        </p:txBody>
      </p:sp>
      <p:pic>
        <p:nvPicPr>
          <p:cNvPr id="13" name="EPA logo">
            <a:extLst>
              <a:ext uri="{FF2B5EF4-FFF2-40B4-BE49-F238E27FC236}">
                <a16:creationId xmlns:a16="http://schemas.microsoft.com/office/drawing/2014/main" id="{582B8E19-69B3-44C5-8BB4-DBE9D6293349}"/>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99693" y="5647871"/>
            <a:ext cx="914400" cy="914400"/>
          </a:xfrm>
          <a:prstGeom prst="rect">
            <a:avLst/>
          </a:prstGeom>
          <a:effectLst/>
        </p:spPr>
      </p:pic>
    </p:spTree>
    <p:extLst>
      <p:ext uri="{BB962C8B-B14F-4D97-AF65-F5344CB8AC3E}">
        <p14:creationId xmlns:p14="http://schemas.microsoft.com/office/powerpoint/2010/main" val="1109508976"/>
      </p:ext>
    </p:extLst>
  </p:cSld>
  <p:clrMapOvr>
    <a:masterClrMapping/>
  </p:clrMapOvr>
  <mc:AlternateContent xmlns:mc="http://schemas.openxmlformats.org/markup-compatibility/2006" xmlns:p14="http://schemas.microsoft.com/office/powerpoint/2010/main">
    <mc:Choice Requires="p14">
      <p:transition spd="med" p14:dur="700" advTm="14382">
        <p:fade/>
      </p:transition>
    </mc:Choice>
    <mc:Fallback xmlns="">
      <p:transition spd="med" advTm="1438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P spid="1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title"/>
          </p:nvPr>
        </p:nvSpPr>
        <p:spPr>
          <a:xfrm>
            <a:off x="646111" y="452718"/>
            <a:ext cx="8572380" cy="820497"/>
          </a:xfrm>
          <a:solidFill>
            <a:srgbClr val="002060">
              <a:alpha val="60000"/>
            </a:srgbClr>
          </a:solidFill>
          <a:ln>
            <a:solidFill>
              <a:schemeClr val="bg1"/>
            </a:solidFill>
          </a:ln>
        </p:spPr>
        <p:txBody>
          <a:bodyPr/>
          <a:lstStyle/>
          <a:p>
            <a:r>
              <a:rPr lang="en-US" dirty="0"/>
              <a:t>Facility data: ID and Regulations</a:t>
            </a:r>
          </a:p>
        </p:txBody>
      </p:sp>
      <p:sp>
        <p:nvSpPr>
          <p:cNvPr id="10" name="TextBox 1">
            <a:extLst>
              <a:ext uri="{FF2B5EF4-FFF2-40B4-BE49-F238E27FC236}">
                <a16:creationId xmlns:a16="http://schemas.microsoft.com/office/drawing/2014/main" id="{5B426C88-9C54-4743-95C3-9E25A833B05A}"/>
              </a:ext>
            </a:extLst>
          </p:cNvPr>
          <p:cNvSpPr txBox="1"/>
          <p:nvPr/>
        </p:nvSpPr>
        <p:spPr>
          <a:xfrm>
            <a:off x="9218491" y="2692008"/>
            <a:ext cx="2632541" cy="2651760"/>
          </a:xfrm>
          <a:prstGeom prst="rect">
            <a:avLst/>
          </a:prstGeom>
          <a:solidFill>
            <a:srgbClr val="002060"/>
          </a:solidFill>
          <a:ln w="34925">
            <a:solidFill>
              <a:srgbClr val="92D050"/>
            </a:solidFill>
          </a:ln>
        </p:spPr>
        <p:txBody>
          <a:bodyPr wrap="square" rtlCol="0" anchor="ctr" anchorCtr="1">
            <a:spAutoFit/>
          </a:bodyPr>
          <a:lstStyle/>
          <a:p>
            <a:pPr algn="ctr"/>
            <a:r>
              <a:rPr lang="en-US" b="1" u="sng" dirty="0"/>
              <a:t>ID and Regulations</a:t>
            </a:r>
            <a:r>
              <a:rPr lang="en-US" b="1" dirty="0"/>
              <a:t>:</a:t>
            </a:r>
          </a:p>
          <a:p>
            <a:pPr algn="ctr"/>
            <a:r>
              <a:rPr lang="en-US" dirty="0"/>
              <a:t>If your facility is subject to Section 302 of EPCRA, you need to provide a </a:t>
            </a:r>
            <a:r>
              <a:rPr lang="en-US" b="1" dirty="0"/>
              <a:t>Facility Emergency Coordinator</a:t>
            </a:r>
            <a:r>
              <a:rPr lang="en-US" dirty="0"/>
              <a:t> in the “</a:t>
            </a:r>
            <a:r>
              <a:rPr lang="en-US" b="1" dirty="0"/>
              <a:t>Contacts</a:t>
            </a:r>
            <a:r>
              <a:rPr lang="en-US" dirty="0"/>
              <a:t>” section.</a:t>
            </a:r>
          </a:p>
        </p:txBody>
      </p:sp>
      <p:pic>
        <p:nvPicPr>
          <p:cNvPr id="7" name="Program Screenshot" descr="The ID and Regulations section of a facility record.">
            <a:extLs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646111" y="1887881"/>
            <a:ext cx="8275320" cy="3783003"/>
          </a:xfrm>
          <a:prstGeom prst="rect">
            <a:avLst/>
          </a:prstGeom>
          <a:ln w="25400">
            <a:solidFill>
              <a:schemeClr val="accent1"/>
            </a:solidFill>
          </a:ln>
        </p:spPr>
      </p:pic>
      <p:sp>
        <p:nvSpPr>
          <p:cNvPr id="2" name="Rectangle" descr="Red rectangle to highlight the location of the question about EPCRA Section 302.">
            <a:extLst>
              <a:ext uri="{FF2B5EF4-FFF2-40B4-BE49-F238E27FC236}">
                <a16:creationId xmlns:a16="http://schemas.microsoft.com/office/drawing/2014/main" id="{433DA3F8-3420-4744-B3A2-32AD9ECDB854}"/>
              </a:ext>
            </a:extLst>
          </p:cNvPr>
          <p:cNvSpPr/>
          <p:nvPr/>
        </p:nvSpPr>
        <p:spPr>
          <a:xfrm>
            <a:off x="527427" y="5260981"/>
            <a:ext cx="5305814" cy="529389"/>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descr="Red rectangle to highlight the location of the question about EPCRA Section 302.">
            <a:extLst>
              <a:ext uri="{FF2B5EF4-FFF2-40B4-BE49-F238E27FC236}">
                <a16:creationId xmlns:a16="http://schemas.microsoft.com/office/drawing/2014/main" id="{04BC8CBE-6ECE-4879-8D85-D9E0E8BCF29C}"/>
              </a:ext>
            </a:extLst>
          </p:cNvPr>
          <p:cNvSpPr/>
          <p:nvPr/>
        </p:nvSpPr>
        <p:spPr>
          <a:xfrm>
            <a:off x="3180334" y="2036621"/>
            <a:ext cx="1029059" cy="529389"/>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cNvSpPr>
            <a:spLocks noGrp="1"/>
          </p:cNvSpPr>
          <p:nvPr>
            <p:ph type="sldNum" sz="quarter" idx="12"/>
          </p:nvPr>
        </p:nvSpPr>
        <p:spPr>
          <a:xfrm>
            <a:off x="10346914" y="311543"/>
            <a:ext cx="838199" cy="767687"/>
          </a:xfrm>
        </p:spPr>
        <p:txBody>
          <a:bodyPr/>
          <a:lstStyle/>
          <a:p>
            <a:fld id="{D42BE140-39E5-44FD-A490-72FB43F9736D}" type="slidenum">
              <a:rPr lang="en-US" smtClean="0"/>
              <a:t>45</a:t>
            </a:fld>
            <a:endParaRPr lang="en-US" dirty="0"/>
          </a:p>
        </p:txBody>
      </p:sp>
      <p:pic>
        <p:nvPicPr>
          <p:cNvPr id="12" name="EPA logo">
            <a:extLst>
              <a:ext uri="{FF2B5EF4-FFF2-40B4-BE49-F238E27FC236}">
                <a16:creationId xmlns:a16="http://schemas.microsoft.com/office/drawing/2014/main" id="{6230F35E-D8A1-4782-8A8B-808E689D40F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9693" y="5647871"/>
            <a:ext cx="914400" cy="914400"/>
          </a:xfrm>
          <a:prstGeom prst="rect">
            <a:avLst/>
          </a:prstGeom>
          <a:effectLst/>
        </p:spPr>
      </p:pic>
    </p:spTree>
    <p:extLst>
      <p:ext uri="{BB962C8B-B14F-4D97-AF65-F5344CB8AC3E}">
        <p14:creationId xmlns:p14="http://schemas.microsoft.com/office/powerpoint/2010/main" val="1025096890"/>
      </p:ext>
    </p:extLst>
  </p:cSld>
  <p:clrMapOvr>
    <a:masterClrMapping/>
  </p:clrMapOvr>
  <mc:AlternateContent xmlns:mc="http://schemas.openxmlformats.org/markup-compatibility/2006" xmlns:p14="http://schemas.microsoft.com/office/powerpoint/2010/main">
    <mc:Choice Requires="p14">
      <p:transition spd="med" p14:dur="700" advTm="14368">
        <p:fade/>
      </p:transition>
    </mc:Choice>
    <mc:Fallback xmlns="">
      <p:transition spd="med" advTm="1436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p:cNvSpPr>
            <a:spLocks noGrp="1"/>
          </p:cNvSpPr>
          <p:nvPr>
            <p:ph type="title"/>
          </p:nvPr>
        </p:nvSpPr>
        <p:spPr>
          <a:xfrm>
            <a:off x="646111" y="452718"/>
            <a:ext cx="8275320" cy="742661"/>
          </a:xfrm>
          <a:solidFill>
            <a:srgbClr val="002060">
              <a:alpha val="60000"/>
            </a:srgbClr>
          </a:solidFill>
          <a:ln>
            <a:solidFill>
              <a:schemeClr val="bg1"/>
            </a:solidFill>
          </a:ln>
        </p:spPr>
        <p:txBody>
          <a:bodyPr/>
          <a:lstStyle/>
          <a:p>
            <a:r>
              <a:rPr lang="en-US" dirty="0"/>
              <a:t>Facility data: Contacts</a:t>
            </a:r>
          </a:p>
        </p:txBody>
      </p:sp>
      <p:sp>
        <p:nvSpPr>
          <p:cNvPr id="4" name="Slide Number"/>
          <p:cNvSpPr>
            <a:spLocks noGrp="1"/>
          </p:cNvSpPr>
          <p:nvPr>
            <p:ph type="sldNum" sz="quarter" idx="12"/>
          </p:nvPr>
        </p:nvSpPr>
        <p:spPr>
          <a:xfrm>
            <a:off x="10346914" y="311543"/>
            <a:ext cx="838199" cy="767687"/>
          </a:xfrm>
        </p:spPr>
        <p:txBody>
          <a:bodyPr/>
          <a:lstStyle/>
          <a:p>
            <a:fld id="{D42BE140-39E5-44FD-A490-72FB43F9736D}" type="slidenum">
              <a:rPr lang="en-US" smtClean="0"/>
              <a:t>46</a:t>
            </a:fld>
            <a:endParaRPr lang="en-US" dirty="0"/>
          </a:p>
        </p:txBody>
      </p:sp>
      <p:grpSp>
        <p:nvGrpSpPr>
          <p:cNvPr id="2" name="Group 1" descr="Screenshot of the Contacts page">
            <a:extLst>
              <a:ext uri="{FF2B5EF4-FFF2-40B4-BE49-F238E27FC236}">
                <a16:creationId xmlns:a16="http://schemas.microsoft.com/office/drawing/2014/main" id="{5F0A10D7-46E7-4F8E-BC21-7859089E1F1C}"/>
              </a:ext>
            </a:extLst>
          </p:cNvPr>
          <p:cNvGrpSpPr/>
          <p:nvPr/>
        </p:nvGrpSpPr>
        <p:grpSpPr>
          <a:xfrm>
            <a:off x="646111" y="1637529"/>
            <a:ext cx="8275320" cy="3582941"/>
            <a:chOff x="803767" y="2555577"/>
            <a:chExt cx="8275320" cy="3582941"/>
          </a:xfrm>
        </p:grpSpPr>
        <p:pic>
          <p:nvPicPr>
            <p:cNvPr id="9" name="Program Screenshot" descr="The Contacts section of a facility record."/>
            <p:cNvPicPr>
              <a:picLocks noChangeAspect="1"/>
            </p:cNvPicPr>
            <p:nvPr/>
          </p:nvPicPr>
          <p:blipFill>
            <a:blip r:embed="rId2"/>
            <a:stretch>
              <a:fillRect/>
            </a:stretch>
          </p:blipFill>
          <p:spPr>
            <a:xfrm>
              <a:off x="803767" y="2555577"/>
              <a:ext cx="8275320" cy="3582941"/>
            </a:xfrm>
            <a:prstGeom prst="rect">
              <a:avLst/>
            </a:prstGeom>
            <a:noFill/>
            <a:ln w="25400">
              <a:solidFill>
                <a:schemeClr val="accent1"/>
              </a:solidFill>
            </a:ln>
          </p:spPr>
        </p:pic>
        <p:sp>
          <p:nvSpPr>
            <p:cNvPr id="10" name="Rectangle" descr="Red rectangle to highlight the location of the &quot;Contacts&quot; section.">
              <a:extLst>
                <a:ext uri="{FF2B5EF4-FFF2-40B4-BE49-F238E27FC236}">
                  <a16:creationId xmlns:a16="http://schemas.microsoft.com/office/drawing/2014/main" id="{D35A5427-0BAC-478A-9A66-9F0B7F0F1DB1}"/>
                </a:ext>
              </a:extLst>
            </p:cNvPr>
            <p:cNvSpPr/>
            <p:nvPr/>
          </p:nvSpPr>
          <p:spPr>
            <a:xfrm>
              <a:off x="3336755" y="2848776"/>
              <a:ext cx="1009587" cy="3556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
            <a:extLst>
              <a:ext uri="{FF2B5EF4-FFF2-40B4-BE49-F238E27FC236}">
                <a16:creationId xmlns:a16="http://schemas.microsoft.com/office/drawing/2014/main" id="{D0F3EC8D-71C2-4AAD-B838-3A72DA6ED499}"/>
              </a:ext>
            </a:extLst>
          </p:cNvPr>
          <p:cNvSpPr txBox="1"/>
          <p:nvPr/>
        </p:nvSpPr>
        <p:spPr>
          <a:xfrm>
            <a:off x="9250021" y="2278090"/>
            <a:ext cx="2632541" cy="1920240"/>
          </a:xfrm>
          <a:prstGeom prst="rect">
            <a:avLst/>
          </a:prstGeom>
          <a:solidFill>
            <a:srgbClr val="002060"/>
          </a:solidFill>
          <a:ln w="34925">
            <a:solidFill>
              <a:srgbClr val="92D050"/>
            </a:solidFill>
          </a:ln>
        </p:spPr>
        <p:txBody>
          <a:bodyPr wrap="square" rtlCol="0" anchor="ctr" anchorCtr="1">
            <a:spAutoFit/>
          </a:bodyPr>
          <a:lstStyle/>
          <a:p>
            <a:pPr algn="ctr"/>
            <a:r>
              <a:rPr lang="en-US" b="1" u="sng" dirty="0"/>
              <a:t>Contacts</a:t>
            </a:r>
            <a:r>
              <a:rPr lang="en-US" b="1" dirty="0"/>
              <a:t>:</a:t>
            </a:r>
          </a:p>
          <a:p>
            <a:pPr algn="ctr"/>
            <a:r>
              <a:rPr lang="en-US" dirty="0"/>
              <a:t>When finished with each section,</a:t>
            </a:r>
          </a:p>
          <a:p>
            <a:pPr algn="ctr"/>
            <a:r>
              <a:rPr lang="en-US" dirty="0"/>
              <a:t>click on the </a:t>
            </a:r>
          </a:p>
          <a:p>
            <a:pPr algn="ctr"/>
            <a:r>
              <a:rPr lang="en-US" dirty="0"/>
              <a:t>next section or </a:t>
            </a:r>
          </a:p>
          <a:p>
            <a:pPr algn="ctr"/>
            <a:r>
              <a:rPr lang="en-US" dirty="0"/>
              <a:t>scroll down the page. </a:t>
            </a:r>
          </a:p>
        </p:txBody>
      </p:sp>
      <p:pic>
        <p:nvPicPr>
          <p:cNvPr id="12" name="EPA logo" descr="Logo for the U.S. Environmental Protection Agency (EPA).">
            <a:extLst>
              <a:ext uri="{FF2B5EF4-FFF2-40B4-BE49-F238E27FC236}">
                <a16:creationId xmlns:a16="http://schemas.microsoft.com/office/drawing/2014/main" id="{0F8A2A88-4C7C-4169-98D0-18C2AE77AF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9693" y="5647871"/>
            <a:ext cx="914400" cy="914400"/>
          </a:xfrm>
          <a:prstGeom prst="rect">
            <a:avLst/>
          </a:prstGeom>
          <a:effectLst/>
        </p:spPr>
      </p:pic>
    </p:spTree>
    <p:extLst>
      <p:ext uri="{BB962C8B-B14F-4D97-AF65-F5344CB8AC3E}">
        <p14:creationId xmlns:p14="http://schemas.microsoft.com/office/powerpoint/2010/main" val="949571213"/>
      </p:ext>
    </p:extLst>
  </p:cSld>
  <p:clrMapOvr>
    <a:masterClrMapping/>
  </p:clrMapOvr>
  <mc:AlternateContent xmlns:mc="http://schemas.openxmlformats.org/markup-compatibility/2006" xmlns:p14="http://schemas.microsoft.com/office/powerpoint/2010/main">
    <mc:Choice Requires="p14">
      <p:transition spd="med" p14:dur="700" advTm="9682">
        <p:fade/>
      </p:transition>
    </mc:Choice>
    <mc:Fallback xmlns="">
      <p:transition spd="med" advTm="968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p:cNvSpPr>
            <a:spLocks noGrp="1"/>
          </p:cNvSpPr>
          <p:nvPr>
            <p:ph type="title"/>
          </p:nvPr>
        </p:nvSpPr>
        <p:spPr>
          <a:xfrm>
            <a:off x="646111" y="452718"/>
            <a:ext cx="8275320" cy="742661"/>
          </a:xfrm>
          <a:solidFill>
            <a:srgbClr val="002060">
              <a:alpha val="60000"/>
            </a:srgbClr>
          </a:solidFill>
          <a:ln>
            <a:solidFill>
              <a:schemeClr val="bg1"/>
            </a:solidFill>
          </a:ln>
        </p:spPr>
        <p:txBody>
          <a:bodyPr/>
          <a:lstStyle/>
          <a:p>
            <a:r>
              <a:rPr lang="en-US" dirty="0"/>
              <a:t>Facility data: Contacts</a:t>
            </a:r>
          </a:p>
        </p:txBody>
      </p:sp>
      <p:sp>
        <p:nvSpPr>
          <p:cNvPr id="3" name="Slide Number"/>
          <p:cNvSpPr>
            <a:spLocks noGrp="1"/>
          </p:cNvSpPr>
          <p:nvPr>
            <p:ph type="sldNum" sz="quarter" idx="12"/>
          </p:nvPr>
        </p:nvSpPr>
        <p:spPr>
          <a:xfrm>
            <a:off x="10346914" y="311543"/>
            <a:ext cx="838199" cy="767687"/>
          </a:xfrm>
        </p:spPr>
        <p:txBody>
          <a:bodyPr/>
          <a:lstStyle/>
          <a:p>
            <a:fld id="{D42BE140-39E5-44FD-A490-72FB43F9736D}" type="slidenum">
              <a:rPr lang="en-US" smtClean="0"/>
              <a:t>47</a:t>
            </a:fld>
            <a:endParaRPr lang="en-US" dirty="0"/>
          </a:p>
        </p:txBody>
      </p:sp>
      <p:pic>
        <p:nvPicPr>
          <p:cNvPr id="18" name="Program Screenshot" descr="The Contacts section of a facility record."/>
          <p:cNvPicPr>
            <a:picLocks noChangeAspect="1"/>
          </p:cNvPicPr>
          <p:nvPr/>
        </p:nvPicPr>
        <p:blipFill>
          <a:blip r:embed="rId2"/>
          <a:stretch>
            <a:fillRect/>
          </a:stretch>
        </p:blipFill>
        <p:spPr>
          <a:xfrm>
            <a:off x="655159" y="1805349"/>
            <a:ext cx="8288485" cy="3588641"/>
          </a:xfrm>
          <a:prstGeom prst="rect">
            <a:avLst/>
          </a:prstGeom>
          <a:ln w="25400">
            <a:solidFill>
              <a:schemeClr val="accent1"/>
            </a:solidFill>
          </a:ln>
        </p:spPr>
      </p:pic>
      <p:sp>
        <p:nvSpPr>
          <p:cNvPr id="20" name="TextBox 1">
            <a:extLst>
              <a:ext uri="{FF2B5EF4-FFF2-40B4-BE49-F238E27FC236}">
                <a16:creationId xmlns:a16="http://schemas.microsoft.com/office/drawing/2014/main" id="{BD2143EB-C6A8-4B2A-ABE7-837265BC7D59}"/>
              </a:ext>
            </a:extLst>
          </p:cNvPr>
          <p:cNvSpPr txBox="1"/>
          <p:nvPr/>
        </p:nvSpPr>
        <p:spPr>
          <a:xfrm>
            <a:off x="9085534" y="1325325"/>
            <a:ext cx="2877076" cy="4247317"/>
          </a:xfrm>
          <a:prstGeom prst="rect">
            <a:avLst/>
          </a:prstGeom>
          <a:solidFill>
            <a:srgbClr val="002060"/>
          </a:solidFill>
          <a:ln w="34925">
            <a:solidFill>
              <a:srgbClr val="92D050"/>
            </a:solidFill>
          </a:ln>
        </p:spPr>
        <p:txBody>
          <a:bodyPr wrap="square" rtlCol="0" anchor="ctr" anchorCtr="1">
            <a:spAutoFit/>
          </a:bodyPr>
          <a:lstStyle/>
          <a:p>
            <a:pPr algn="ctr"/>
            <a:r>
              <a:rPr lang="en-US" b="1" u="sng" dirty="0"/>
              <a:t>Contacts</a:t>
            </a:r>
            <a:r>
              <a:rPr lang="en-US" b="1" dirty="0"/>
              <a:t>:</a:t>
            </a:r>
          </a:p>
          <a:p>
            <a:pPr algn="ctr"/>
            <a:r>
              <a:rPr lang="en-US" dirty="0"/>
              <a:t>Three contact types </a:t>
            </a:r>
          </a:p>
          <a:p>
            <a:pPr algn="ctr"/>
            <a:r>
              <a:rPr lang="en-US" dirty="0"/>
              <a:t>are required:</a:t>
            </a:r>
          </a:p>
          <a:p>
            <a:pPr algn="ctr"/>
            <a:r>
              <a:rPr lang="en-US" dirty="0"/>
              <a:t>Emergency (2)</a:t>
            </a:r>
          </a:p>
          <a:p>
            <a:pPr algn="ctr"/>
            <a:r>
              <a:rPr lang="en-US" dirty="0"/>
              <a:t>Owner / Operator (1)</a:t>
            </a:r>
          </a:p>
          <a:p>
            <a:pPr algn="ctr"/>
            <a:r>
              <a:rPr lang="en-US" dirty="0"/>
              <a:t>Tier II Information (1)</a:t>
            </a:r>
          </a:p>
          <a:p>
            <a:pPr algn="ctr"/>
            <a:endParaRPr lang="en-US" dirty="0">
              <a:solidFill>
                <a:srgbClr val="FF0000"/>
              </a:solidFill>
            </a:endParaRPr>
          </a:p>
          <a:p>
            <a:pPr algn="ctr"/>
            <a:r>
              <a:rPr lang="en-US" b="1" dirty="0">
                <a:solidFill>
                  <a:srgbClr val="FF0000"/>
                </a:solidFill>
              </a:rPr>
              <a:t>You must provide 2 Emergency Contacts:</a:t>
            </a:r>
            <a:endParaRPr lang="en-US" dirty="0">
              <a:solidFill>
                <a:srgbClr val="FF0000"/>
              </a:solidFill>
            </a:endParaRPr>
          </a:p>
          <a:p>
            <a:pPr algn="ctr"/>
            <a:r>
              <a:rPr lang="en-US" dirty="0"/>
              <a:t>Must be 2 different phone numbers provided, and 1 must be a 24-hr number. There must also be an email address provided.</a:t>
            </a:r>
          </a:p>
        </p:txBody>
      </p:sp>
      <p:pic>
        <p:nvPicPr>
          <p:cNvPr id="21" name="EPA logo" descr="Logo for the U.S. Environmental Protection Agency (EPA).">
            <a:extLst>
              <a:ext uri="{FF2B5EF4-FFF2-40B4-BE49-F238E27FC236}">
                <a16:creationId xmlns:a16="http://schemas.microsoft.com/office/drawing/2014/main" id="{B9C3D8E6-8429-4C9F-8139-2CE6199419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9693" y="5647871"/>
            <a:ext cx="914400" cy="914400"/>
          </a:xfrm>
          <a:prstGeom prst="rect">
            <a:avLst/>
          </a:prstGeom>
          <a:effectLst/>
        </p:spPr>
      </p:pic>
      <p:sp>
        <p:nvSpPr>
          <p:cNvPr id="22" name="Rectangle" descr="Red rectangle to highlight the location of the &quot;Back to Facility&quot; button.">
            <a:extLst>
              <a:ext uri="{FF2B5EF4-FFF2-40B4-BE49-F238E27FC236}">
                <a16:creationId xmlns:a16="http://schemas.microsoft.com/office/drawing/2014/main" id="{99983491-5707-47CC-B473-1D038A39B0E4}"/>
              </a:ext>
            </a:extLst>
          </p:cNvPr>
          <p:cNvSpPr/>
          <p:nvPr/>
        </p:nvSpPr>
        <p:spPr>
          <a:xfrm>
            <a:off x="4469077" y="3599668"/>
            <a:ext cx="1947490" cy="1224579"/>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00417605"/>
      </p:ext>
    </p:extLst>
  </p:cSld>
  <p:clrMapOvr>
    <a:masterClrMapping/>
  </p:clrMapOvr>
  <mc:AlternateContent xmlns:mc="http://schemas.openxmlformats.org/markup-compatibility/2006" xmlns:p14="http://schemas.microsoft.com/office/powerpoint/2010/main">
    <mc:Choice Requires="p14">
      <p:transition spd="med" p14:dur="700" advTm="25960">
        <p:fade/>
      </p:transition>
    </mc:Choice>
    <mc:Fallback xmlns="">
      <p:transition spd="med" advTm="2596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646111" y="452718"/>
            <a:ext cx="8275320" cy="753385"/>
          </a:xfrm>
          <a:solidFill>
            <a:srgbClr val="002060">
              <a:alpha val="60000"/>
            </a:srgbClr>
          </a:solidFill>
          <a:ln>
            <a:solidFill>
              <a:schemeClr val="bg1"/>
            </a:solidFill>
          </a:ln>
        </p:spPr>
        <p:txBody>
          <a:bodyPr/>
          <a:lstStyle/>
          <a:p>
            <a:r>
              <a:rPr lang="en-US" dirty="0"/>
              <a:t>Facility data: Contacts</a:t>
            </a:r>
          </a:p>
        </p:txBody>
      </p:sp>
      <p:sp>
        <p:nvSpPr>
          <p:cNvPr id="4" name="Slide Number"/>
          <p:cNvSpPr>
            <a:spLocks noGrp="1"/>
          </p:cNvSpPr>
          <p:nvPr>
            <p:ph type="sldNum" sz="quarter" idx="12"/>
          </p:nvPr>
        </p:nvSpPr>
        <p:spPr>
          <a:xfrm>
            <a:off x="10346914" y="311543"/>
            <a:ext cx="838199" cy="767687"/>
          </a:xfrm>
        </p:spPr>
        <p:txBody>
          <a:bodyPr/>
          <a:lstStyle/>
          <a:p>
            <a:fld id="{D42BE140-39E5-44FD-A490-72FB43F9736D}" type="slidenum">
              <a:rPr lang="en-US" smtClean="0"/>
              <a:t>48</a:t>
            </a:fld>
            <a:endParaRPr lang="en-US" dirty="0"/>
          </a:p>
        </p:txBody>
      </p:sp>
      <p:pic>
        <p:nvPicPr>
          <p:cNvPr id="11" name="Program Screenshot" descr="The Contacts section of a facility record."/>
          <p:cNvPicPr>
            <a:picLocks noChangeAspect="1"/>
          </p:cNvPicPr>
          <p:nvPr/>
        </p:nvPicPr>
        <p:blipFill>
          <a:blip r:embed="rId2"/>
          <a:stretch>
            <a:fillRect/>
          </a:stretch>
        </p:blipFill>
        <p:spPr>
          <a:xfrm>
            <a:off x="727417" y="1780429"/>
            <a:ext cx="8275321" cy="3582942"/>
          </a:xfrm>
          <a:prstGeom prst="rect">
            <a:avLst/>
          </a:prstGeom>
          <a:noFill/>
          <a:ln w="25400">
            <a:solidFill>
              <a:schemeClr val="accent1"/>
            </a:solidFill>
          </a:ln>
        </p:spPr>
      </p:pic>
      <p:sp>
        <p:nvSpPr>
          <p:cNvPr id="7" name="Rectangle" descr="Red rectangle to highlight the location of a Facility Emergency Coordinator.">
            <a:extLst>
              <a:ext uri="{FF2B5EF4-FFF2-40B4-BE49-F238E27FC236}">
                <a16:creationId xmlns:a16="http://schemas.microsoft.com/office/drawing/2014/main" id="{96F40AC5-5AA9-4EAF-9F90-0E23BDB87B9E}"/>
              </a:ext>
            </a:extLst>
          </p:cNvPr>
          <p:cNvSpPr/>
          <p:nvPr/>
        </p:nvSpPr>
        <p:spPr>
          <a:xfrm>
            <a:off x="863833" y="4282506"/>
            <a:ext cx="7069540" cy="364289"/>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1">
            <a:extLst>
              <a:ext uri="{FF2B5EF4-FFF2-40B4-BE49-F238E27FC236}">
                <a16:creationId xmlns:a16="http://schemas.microsoft.com/office/drawing/2014/main" id="{FCF28CC4-E2DB-4D77-8C25-F71C6890CCEF}"/>
              </a:ext>
            </a:extLst>
          </p:cNvPr>
          <p:cNvSpPr txBox="1"/>
          <p:nvPr/>
        </p:nvSpPr>
        <p:spPr>
          <a:xfrm>
            <a:off x="9139154" y="2378516"/>
            <a:ext cx="2877076" cy="2286000"/>
          </a:xfrm>
          <a:prstGeom prst="rect">
            <a:avLst/>
          </a:prstGeom>
          <a:solidFill>
            <a:srgbClr val="002060"/>
          </a:solidFill>
          <a:ln w="34925">
            <a:solidFill>
              <a:srgbClr val="92D050"/>
            </a:solidFill>
          </a:ln>
        </p:spPr>
        <p:txBody>
          <a:bodyPr wrap="square" rtlCol="0" anchor="ctr" anchorCtr="1">
            <a:spAutoFit/>
          </a:bodyPr>
          <a:lstStyle/>
          <a:p>
            <a:pPr algn="ctr"/>
            <a:r>
              <a:rPr lang="en-US" b="1" u="sng" dirty="0"/>
              <a:t>Contacts</a:t>
            </a:r>
            <a:r>
              <a:rPr lang="en-US" b="1" dirty="0"/>
              <a:t>:</a:t>
            </a:r>
          </a:p>
          <a:p>
            <a:pPr algn="ctr"/>
            <a:r>
              <a:rPr lang="en-US" dirty="0"/>
              <a:t>If you are subject to Section 302 of EPCRA, you will also need to provide a </a:t>
            </a:r>
            <a:r>
              <a:rPr lang="en-US" b="1" dirty="0"/>
              <a:t>Facility Emergency Coordinator</a:t>
            </a:r>
            <a:r>
              <a:rPr lang="en-US" dirty="0"/>
              <a:t> contact.</a:t>
            </a:r>
          </a:p>
        </p:txBody>
      </p:sp>
      <p:pic>
        <p:nvPicPr>
          <p:cNvPr id="12" name="EPA logo" descr="Logo for the U.S. Environmental Protection Agency (EPA).">
            <a:extLst>
              <a:ext uri="{FF2B5EF4-FFF2-40B4-BE49-F238E27FC236}">
                <a16:creationId xmlns:a16="http://schemas.microsoft.com/office/drawing/2014/main" id="{28BF573F-EF42-434F-B811-FE4165F807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9693" y="5647871"/>
            <a:ext cx="914400" cy="914400"/>
          </a:xfrm>
          <a:prstGeom prst="rect">
            <a:avLst/>
          </a:prstGeom>
          <a:effectLst/>
        </p:spPr>
      </p:pic>
    </p:spTree>
    <p:extLst>
      <p:ext uri="{BB962C8B-B14F-4D97-AF65-F5344CB8AC3E}">
        <p14:creationId xmlns:p14="http://schemas.microsoft.com/office/powerpoint/2010/main" val="881266580"/>
      </p:ext>
    </p:extLst>
  </p:cSld>
  <p:clrMapOvr>
    <a:masterClrMapping/>
  </p:clrMapOvr>
  <mc:AlternateContent xmlns:mc="http://schemas.openxmlformats.org/markup-compatibility/2006" xmlns:p14="http://schemas.microsoft.com/office/powerpoint/2010/main">
    <mc:Choice Requires="p14">
      <p:transition spd="med" p14:dur="700" advTm="15248">
        <p:fade/>
      </p:transition>
    </mc:Choice>
    <mc:Fallback xmlns="">
      <p:transition spd="med" advTm="1524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p:cNvSpPr>
            <a:spLocks noGrp="1"/>
          </p:cNvSpPr>
          <p:nvPr>
            <p:ph type="title"/>
          </p:nvPr>
        </p:nvSpPr>
        <p:spPr>
          <a:xfrm>
            <a:off x="646111" y="452718"/>
            <a:ext cx="8275320" cy="742661"/>
          </a:xfrm>
          <a:solidFill>
            <a:srgbClr val="002060">
              <a:alpha val="60000"/>
            </a:srgbClr>
          </a:solidFill>
          <a:ln>
            <a:solidFill>
              <a:schemeClr val="bg1"/>
            </a:solidFill>
          </a:ln>
        </p:spPr>
        <p:txBody>
          <a:bodyPr/>
          <a:lstStyle/>
          <a:p>
            <a:r>
              <a:rPr lang="en-US" dirty="0"/>
              <a:t>Facility data: Contacts</a:t>
            </a:r>
          </a:p>
        </p:txBody>
      </p:sp>
      <p:sp>
        <p:nvSpPr>
          <p:cNvPr id="4" name="Slide Number"/>
          <p:cNvSpPr>
            <a:spLocks noGrp="1"/>
          </p:cNvSpPr>
          <p:nvPr>
            <p:ph type="sldNum" sz="quarter" idx="12"/>
          </p:nvPr>
        </p:nvSpPr>
        <p:spPr>
          <a:xfrm>
            <a:off x="10346914" y="311543"/>
            <a:ext cx="838199" cy="767687"/>
          </a:xfrm>
        </p:spPr>
        <p:txBody>
          <a:bodyPr/>
          <a:lstStyle/>
          <a:p>
            <a:fld id="{D42BE140-39E5-44FD-A490-72FB43F9736D}" type="slidenum">
              <a:rPr lang="en-US" smtClean="0"/>
              <a:t>49</a:t>
            </a:fld>
            <a:endParaRPr lang="en-US" dirty="0"/>
          </a:p>
        </p:txBody>
      </p:sp>
      <p:pic>
        <p:nvPicPr>
          <p:cNvPr id="9" name="Program Screenshot" descr="The Contacts section of a facility record."/>
          <p:cNvPicPr>
            <a:picLocks noChangeAspect="1"/>
          </p:cNvPicPr>
          <p:nvPr/>
        </p:nvPicPr>
        <p:blipFill>
          <a:blip r:embed="rId2"/>
          <a:stretch>
            <a:fillRect/>
          </a:stretch>
        </p:blipFill>
        <p:spPr>
          <a:xfrm>
            <a:off x="646111" y="2082923"/>
            <a:ext cx="8275320" cy="3582942"/>
          </a:xfrm>
          <a:prstGeom prst="rect">
            <a:avLst/>
          </a:prstGeom>
          <a:ln w="25400">
            <a:solidFill>
              <a:schemeClr val="accent1"/>
            </a:solidFill>
          </a:ln>
        </p:spPr>
      </p:pic>
      <p:sp>
        <p:nvSpPr>
          <p:cNvPr id="10" name="Rectangle" descr="Red rectangle to highlight the location of the &quot;Contacts&quot; section.">
            <a:extLst>
              <a:ext uri="{FF2B5EF4-FFF2-40B4-BE49-F238E27FC236}">
                <a16:creationId xmlns:a16="http://schemas.microsoft.com/office/drawing/2014/main" id="{D35A5427-0BAC-478A-9A66-9F0B7F0F1DB1}"/>
              </a:ext>
            </a:extLst>
          </p:cNvPr>
          <p:cNvSpPr/>
          <p:nvPr/>
        </p:nvSpPr>
        <p:spPr>
          <a:xfrm>
            <a:off x="447020" y="3409311"/>
            <a:ext cx="8474412" cy="184060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
            <a:extLst>
              <a:ext uri="{FF2B5EF4-FFF2-40B4-BE49-F238E27FC236}">
                <a16:creationId xmlns:a16="http://schemas.microsoft.com/office/drawing/2014/main" id="{7463F776-D169-40D1-A69D-A16CB32F6A50}"/>
              </a:ext>
            </a:extLst>
          </p:cNvPr>
          <p:cNvSpPr txBox="1"/>
          <p:nvPr/>
        </p:nvSpPr>
        <p:spPr>
          <a:xfrm>
            <a:off x="9188179" y="2507145"/>
            <a:ext cx="2632541" cy="2308324"/>
          </a:xfrm>
          <a:prstGeom prst="rect">
            <a:avLst/>
          </a:prstGeom>
          <a:solidFill>
            <a:srgbClr val="002060"/>
          </a:solidFill>
          <a:ln w="34925">
            <a:solidFill>
              <a:srgbClr val="92D050"/>
            </a:solidFill>
          </a:ln>
        </p:spPr>
        <p:txBody>
          <a:bodyPr wrap="square" rtlCol="0" anchor="ctr" anchorCtr="1">
            <a:spAutoFit/>
          </a:bodyPr>
          <a:lstStyle/>
          <a:p>
            <a:pPr algn="ctr"/>
            <a:r>
              <a:rPr lang="en-US" b="1" u="sng" dirty="0"/>
              <a:t>Contacts</a:t>
            </a:r>
            <a:r>
              <a:rPr lang="en-US" b="1" dirty="0"/>
              <a:t>:</a:t>
            </a:r>
          </a:p>
          <a:p>
            <a:pPr algn="ctr"/>
            <a:r>
              <a:rPr lang="en-US" dirty="0"/>
              <a:t>If you imported a file from last year, you will see your contacts here. </a:t>
            </a:r>
          </a:p>
          <a:p>
            <a:pPr algn="ctr"/>
            <a:endParaRPr lang="en-US" dirty="0"/>
          </a:p>
          <a:p>
            <a:pPr algn="ctr"/>
            <a:r>
              <a:rPr lang="en-US" dirty="0"/>
              <a:t>If you did not, you will need to enter them.</a:t>
            </a:r>
          </a:p>
        </p:txBody>
      </p:sp>
      <p:pic>
        <p:nvPicPr>
          <p:cNvPr id="12" name="EPA logo" descr="Logo for the U.S. Environmental Protection Agency (EPA).">
            <a:extLst>
              <a:ext uri="{FF2B5EF4-FFF2-40B4-BE49-F238E27FC236}">
                <a16:creationId xmlns:a16="http://schemas.microsoft.com/office/drawing/2014/main" id="{0E650509-063E-4804-9DCF-A6EA246F40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9693" y="5647871"/>
            <a:ext cx="914400" cy="914400"/>
          </a:xfrm>
          <a:prstGeom prst="rect">
            <a:avLst/>
          </a:prstGeom>
          <a:effectLst/>
        </p:spPr>
      </p:pic>
    </p:spTree>
    <p:extLst>
      <p:ext uri="{BB962C8B-B14F-4D97-AF65-F5344CB8AC3E}">
        <p14:creationId xmlns:p14="http://schemas.microsoft.com/office/powerpoint/2010/main" val="3013327153"/>
      </p:ext>
    </p:extLst>
  </p:cSld>
  <p:clrMapOvr>
    <a:masterClrMapping/>
  </p:clrMapOvr>
  <mc:AlternateContent xmlns:mc="http://schemas.openxmlformats.org/markup-compatibility/2006" xmlns:p14="http://schemas.microsoft.com/office/powerpoint/2010/main">
    <mc:Choice Requires="p14">
      <p:transition spd="med" p14:dur="700" advTm="9682">
        <p:fade/>
      </p:transition>
    </mc:Choice>
    <mc:Fallback xmlns="">
      <p:transition spd="med" advTm="968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3BF22-C90A-4F40-A4FC-36541087E950}"/>
              </a:ext>
            </a:extLst>
          </p:cNvPr>
          <p:cNvSpPr>
            <a:spLocks noGrp="1"/>
          </p:cNvSpPr>
          <p:nvPr>
            <p:ph type="title"/>
          </p:nvPr>
        </p:nvSpPr>
        <p:spPr>
          <a:xfrm>
            <a:off x="646111" y="452718"/>
            <a:ext cx="9404723" cy="923330"/>
          </a:xfrm>
          <a:solidFill>
            <a:srgbClr val="002060">
              <a:alpha val="60000"/>
            </a:srgbClr>
          </a:solidFill>
          <a:ln>
            <a:solidFill>
              <a:schemeClr val="bg1"/>
            </a:solidFill>
          </a:ln>
        </p:spPr>
        <p:txBody>
          <a:bodyPr/>
          <a:lstStyle/>
          <a:p>
            <a:r>
              <a:rPr lang="en-US" b="1" dirty="0"/>
              <a:t>Submission Flow Using Tier2 Submit</a:t>
            </a:r>
          </a:p>
        </p:txBody>
      </p:sp>
      <p:sp>
        <p:nvSpPr>
          <p:cNvPr id="13" name="TextBox 12">
            <a:extLst>
              <a:ext uri="{FF2B5EF4-FFF2-40B4-BE49-F238E27FC236}">
                <a16:creationId xmlns:a16="http://schemas.microsoft.com/office/drawing/2014/main" id="{645248E7-9464-4D59-8D55-63773D41AF64}"/>
              </a:ext>
            </a:extLst>
          </p:cNvPr>
          <p:cNvSpPr txBox="1"/>
          <p:nvPr/>
        </p:nvSpPr>
        <p:spPr>
          <a:xfrm>
            <a:off x="646112" y="1629087"/>
            <a:ext cx="9404722" cy="4177747"/>
          </a:xfrm>
          <a:prstGeom prst="rect">
            <a:avLst/>
          </a:prstGeom>
          <a:solidFill>
            <a:srgbClr val="002060">
              <a:alpha val="90000"/>
            </a:srgbClr>
          </a:solidFill>
          <a:ln w="12700" cap="rnd">
            <a:solidFill>
              <a:schemeClr val="accent1"/>
            </a:solidFill>
          </a:ln>
          <a:effectLst>
            <a:glow rad="63500">
              <a:schemeClr val="accent6">
                <a:satMod val="175000"/>
                <a:alpha val="40000"/>
              </a:schemeClr>
            </a:glow>
            <a:softEdge rad="12700"/>
          </a:effectLst>
        </p:spPr>
        <p:txBody>
          <a:bodyPr wrap="square" rtlCol="0">
            <a:spAutoFit/>
          </a:bodyPr>
          <a:lstStyle/>
          <a:p>
            <a:pPr marL="342900" indent="-342900">
              <a:lnSpc>
                <a:spcPct val="150000"/>
              </a:lnSpc>
              <a:buFont typeface="+mj-lt"/>
              <a:buAutoNum type="arabicPeriod"/>
            </a:pPr>
            <a:endParaRPr lang="en-US" sz="800" dirty="0"/>
          </a:p>
          <a:p>
            <a:pPr marL="342900" indent="-342900">
              <a:lnSpc>
                <a:spcPct val="150000"/>
              </a:lnSpc>
              <a:buFont typeface="+mj-lt"/>
              <a:buAutoNum type="arabicPeriod"/>
            </a:pPr>
            <a:r>
              <a:rPr lang="en-US" b="1" dirty="0"/>
              <a:t>Chemicals</a:t>
            </a:r>
            <a:r>
              <a:rPr lang="en-US" dirty="0"/>
              <a:t>: Inventory and collect information on your chemicals.</a:t>
            </a:r>
          </a:p>
          <a:p>
            <a:pPr marL="342900" indent="-342900">
              <a:lnSpc>
                <a:spcPct val="150000"/>
              </a:lnSpc>
              <a:buFont typeface="+mj-lt"/>
              <a:buAutoNum type="arabicPeriod"/>
            </a:pPr>
            <a:r>
              <a:rPr lang="en-US" b="1" dirty="0"/>
              <a:t>Facility Information</a:t>
            </a:r>
            <a:r>
              <a:rPr lang="en-US" dirty="0"/>
              <a:t>: Gather information on your facility and required contacts.</a:t>
            </a:r>
          </a:p>
          <a:p>
            <a:pPr marL="342900" indent="-342900">
              <a:lnSpc>
                <a:spcPct val="150000"/>
              </a:lnSpc>
              <a:buFont typeface="+mj-lt"/>
              <a:buAutoNum type="arabicPeriod"/>
            </a:pPr>
            <a:r>
              <a:rPr lang="en-US" b="1" dirty="0"/>
              <a:t>Review and understand </a:t>
            </a:r>
            <a:r>
              <a:rPr lang="en-US" dirty="0"/>
              <a:t>your state, tribe, or territory and local requirements, including any additional reporting, fees, and submission methods.</a:t>
            </a:r>
          </a:p>
          <a:p>
            <a:pPr marL="342900" indent="-342900">
              <a:lnSpc>
                <a:spcPct val="150000"/>
              </a:lnSpc>
              <a:buFont typeface="+mj-lt"/>
              <a:buAutoNum type="arabicPeriod"/>
            </a:pPr>
            <a:r>
              <a:rPr lang="en-US" b="1" dirty="0"/>
              <a:t>Enter</a:t>
            </a:r>
            <a:r>
              <a:rPr lang="en-US" dirty="0"/>
              <a:t> required and requested information into Tier2 Submit.</a:t>
            </a:r>
          </a:p>
          <a:p>
            <a:pPr marL="342900" indent="-342900">
              <a:lnSpc>
                <a:spcPct val="150000"/>
              </a:lnSpc>
              <a:buFont typeface="+mj-lt"/>
              <a:buAutoNum type="arabicPeriod"/>
            </a:pPr>
            <a:r>
              <a:rPr lang="en-US" b="1" dirty="0"/>
              <a:t>Export </a:t>
            </a:r>
            <a:r>
              <a:rPr lang="en-US" dirty="0"/>
              <a:t>your submission file.</a:t>
            </a:r>
          </a:p>
          <a:p>
            <a:pPr marL="342900" indent="-342900">
              <a:lnSpc>
                <a:spcPct val="150000"/>
              </a:lnSpc>
              <a:buFont typeface="+mj-lt"/>
              <a:buAutoNum type="arabicPeriod"/>
            </a:pPr>
            <a:r>
              <a:rPr lang="en-US" b="1" dirty="0"/>
              <a:t>Submit</a:t>
            </a:r>
            <a:r>
              <a:rPr lang="en-US" dirty="0"/>
              <a:t> the submission file to your state, tribe, or territory. Ensure to also submit to the local planning and response agencies, including your fire department, if required in your state, tribe, or territory.</a:t>
            </a:r>
          </a:p>
          <a:p>
            <a:pPr marL="342900" indent="-342900">
              <a:lnSpc>
                <a:spcPct val="150000"/>
              </a:lnSpc>
              <a:buFont typeface="+mj-lt"/>
              <a:buAutoNum type="arabicPeriod"/>
            </a:pPr>
            <a:endParaRPr lang="en-US" sz="800" dirty="0"/>
          </a:p>
        </p:txBody>
      </p:sp>
      <p:sp>
        <p:nvSpPr>
          <p:cNvPr id="4" name="Slide Number Placeholder 3">
            <a:extLst>
              <a:ext uri="{FF2B5EF4-FFF2-40B4-BE49-F238E27FC236}">
                <a16:creationId xmlns:a16="http://schemas.microsoft.com/office/drawing/2014/main" id="{D42E1C08-BA06-47EE-BFDF-2D3694EA9CAF}"/>
              </a:ext>
            </a:extLst>
          </p:cNvPr>
          <p:cNvSpPr>
            <a:spLocks noGrp="1"/>
          </p:cNvSpPr>
          <p:nvPr>
            <p:ph type="sldNum" sz="quarter" idx="12"/>
          </p:nvPr>
        </p:nvSpPr>
        <p:spPr/>
        <p:txBody>
          <a:bodyPr/>
          <a:lstStyle/>
          <a:p>
            <a:fld id="{D57F1E4F-1CFF-5643-939E-02111984F565}" type="slidenum">
              <a:rPr lang="en-US" smtClean="0"/>
              <a:t>5</a:t>
            </a:fld>
            <a:endParaRPr lang="en-US" dirty="0"/>
          </a:p>
        </p:txBody>
      </p:sp>
      <p:pic>
        <p:nvPicPr>
          <p:cNvPr id="7" name="EPA logo">
            <a:extLst>
              <a:ext uri="{FF2B5EF4-FFF2-40B4-BE49-F238E27FC236}">
                <a16:creationId xmlns:a16="http://schemas.microsoft.com/office/drawing/2014/main" id="{5DCB7D02-9F04-4380-909F-D6E78FADFE36}"/>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8488" y="5647871"/>
            <a:ext cx="914400" cy="914400"/>
          </a:xfrm>
          <a:prstGeom prst="rect">
            <a:avLst/>
          </a:prstGeom>
          <a:effectLst/>
        </p:spPr>
      </p:pic>
    </p:spTree>
    <p:extLst>
      <p:ext uri="{BB962C8B-B14F-4D97-AF65-F5344CB8AC3E}">
        <p14:creationId xmlns:p14="http://schemas.microsoft.com/office/powerpoint/2010/main" val="35236501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646111" y="452717"/>
            <a:ext cx="8275320" cy="785773"/>
          </a:xfrm>
          <a:solidFill>
            <a:srgbClr val="002060">
              <a:alpha val="60000"/>
            </a:srgbClr>
          </a:solidFill>
          <a:ln>
            <a:solidFill>
              <a:schemeClr val="bg1"/>
            </a:solidFill>
          </a:ln>
        </p:spPr>
        <p:txBody>
          <a:bodyPr/>
          <a:lstStyle/>
          <a:p>
            <a:r>
              <a:rPr lang="en-US" dirty="0"/>
              <a:t>Facility data: Contacts</a:t>
            </a:r>
          </a:p>
        </p:txBody>
      </p:sp>
      <p:sp>
        <p:nvSpPr>
          <p:cNvPr id="4" name="Slide Number"/>
          <p:cNvSpPr>
            <a:spLocks noGrp="1"/>
          </p:cNvSpPr>
          <p:nvPr>
            <p:ph type="sldNum" sz="quarter" idx="12"/>
          </p:nvPr>
        </p:nvSpPr>
        <p:spPr>
          <a:xfrm>
            <a:off x="10346914" y="311543"/>
            <a:ext cx="838199" cy="767687"/>
          </a:xfrm>
        </p:spPr>
        <p:txBody>
          <a:bodyPr/>
          <a:lstStyle/>
          <a:p>
            <a:fld id="{D42BE140-39E5-44FD-A490-72FB43F9736D}" type="slidenum">
              <a:rPr lang="en-US" smtClean="0"/>
              <a:t>50</a:t>
            </a:fld>
            <a:endParaRPr lang="en-US" dirty="0"/>
          </a:p>
        </p:txBody>
      </p:sp>
      <p:pic>
        <p:nvPicPr>
          <p:cNvPr id="8" name="Program Screenshot" descr="The Contacts section of a facility record."/>
          <p:cNvPicPr>
            <a:picLocks noChangeAspect="1"/>
          </p:cNvPicPr>
          <p:nvPr/>
        </p:nvPicPr>
        <p:blipFill>
          <a:blip r:embed="rId2"/>
          <a:stretch>
            <a:fillRect/>
          </a:stretch>
        </p:blipFill>
        <p:spPr>
          <a:xfrm>
            <a:off x="646110" y="1657515"/>
            <a:ext cx="8275320" cy="3582941"/>
          </a:xfrm>
          <a:prstGeom prst="rect">
            <a:avLst/>
          </a:prstGeom>
          <a:ln w="25400">
            <a:solidFill>
              <a:schemeClr val="accent1"/>
            </a:solidFill>
          </a:ln>
        </p:spPr>
      </p:pic>
      <p:sp>
        <p:nvSpPr>
          <p:cNvPr id="18" name="Rectangle" descr="Red rectangle to highlight a row you can click on to open a contact.">
            <a:extLst>
              <a:ext uri="{FF2B5EF4-FFF2-40B4-BE49-F238E27FC236}">
                <a16:creationId xmlns:a16="http://schemas.microsoft.com/office/drawing/2014/main" id="{ECECF4B9-08BF-4FC2-86E3-9A2155E881E1}"/>
              </a:ext>
            </a:extLst>
          </p:cNvPr>
          <p:cNvSpPr/>
          <p:nvPr/>
        </p:nvSpPr>
        <p:spPr>
          <a:xfrm>
            <a:off x="715990" y="4170459"/>
            <a:ext cx="6956649" cy="33524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descr="Red rectangle to highlight the location of the &quot;Back to Facility&quot; button.">
            <a:extLst>
              <a:ext uri="{FF2B5EF4-FFF2-40B4-BE49-F238E27FC236}">
                <a16:creationId xmlns:a16="http://schemas.microsoft.com/office/drawing/2014/main" id="{7BC74A09-0DAF-4462-8A73-0B92DA3F1EEB}"/>
              </a:ext>
            </a:extLst>
          </p:cNvPr>
          <p:cNvSpPr/>
          <p:nvPr/>
        </p:nvSpPr>
        <p:spPr>
          <a:xfrm>
            <a:off x="6574221" y="4759257"/>
            <a:ext cx="1098418" cy="481199"/>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1">
            <a:extLst>
              <a:ext uri="{FF2B5EF4-FFF2-40B4-BE49-F238E27FC236}">
                <a16:creationId xmlns:a16="http://schemas.microsoft.com/office/drawing/2014/main" id="{EF0A6355-1C89-485C-AA7B-0E68C2684DE2}"/>
              </a:ext>
            </a:extLst>
          </p:cNvPr>
          <p:cNvSpPr txBox="1"/>
          <p:nvPr/>
        </p:nvSpPr>
        <p:spPr>
          <a:xfrm>
            <a:off x="9132831" y="2156322"/>
            <a:ext cx="2877076" cy="2834640"/>
          </a:xfrm>
          <a:prstGeom prst="rect">
            <a:avLst/>
          </a:prstGeom>
          <a:solidFill>
            <a:srgbClr val="002060"/>
          </a:solidFill>
          <a:ln w="34925">
            <a:solidFill>
              <a:srgbClr val="92D050"/>
            </a:solidFill>
          </a:ln>
        </p:spPr>
        <p:txBody>
          <a:bodyPr wrap="square" rtlCol="0" anchor="ctr" anchorCtr="1">
            <a:spAutoFit/>
          </a:bodyPr>
          <a:lstStyle/>
          <a:p>
            <a:pPr algn="ctr"/>
            <a:r>
              <a:rPr lang="en-US" b="1" u="sng" dirty="0"/>
              <a:t>Contacts</a:t>
            </a:r>
            <a:r>
              <a:rPr lang="en-US" b="1" dirty="0"/>
              <a:t>:</a:t>
            </a:r>
          </a:p>
          <a:p>
            <a:pPr algn="ctr"/>
            <a:r>
              <a:rPr lang="en-US" dirty="0"/>
              <a:t>Click “</a:t>
            </a:r>
            <a:r>
              <a:rPr lang="en-US" b="1" dirty="0"/>
              <a:t>Add Contact</a:t>
            </a:r>
            <a:r>
              <a:rPr lang="en-US" dirty="0"/>
              <a:t>”</a:t>
            </a:r>
          </a:p>
          <a:p>
            <a:pPr algn="ctr"/>
            <a:r>
              <a:rPr lang="en-US" dirty="0"/>
              <a:t>to add new contacts.</a:t>
            </a:r>
          </a:p>
          <a:p>
            <a:pPr algn="ctr"/>
            <a:endParaRPr lang="en-US" dirty="0"/>
          </a:p>
          <a:p>
            <a:pPr algn="ctr"/>
            <a:r>
              <a:rPr lang="en-US" dirty="0"/>
              <a:t>When there are contacts listed, </a:t>
            </a:r>
          </a:p>
          <a:p>
            <a:pPr algn="ctr"/>
            <a:r>
              <a:rPr lang="en-US" dirty="0"/>
              <a:t>double-click on a contact to edit the information.</a:t>
            </a:r>
          </a:p>
        </p:txBody>
      </p:sp>
      <p:pic>
        <p:nvPicPr>
          <p:cNvPr id="12" name="EPA logo" descr="Logo for the U.S. Environmental Protection Agency (EPA).">
            <a:extLst>
              <a:ext uri="{FF2B5EF4-FFF2-40B4-BE49-F238E27FC236}">
                <a16:creationId xmlns:a16="http://schemas.microsoft.com/office/drawing/2014/main" id="{B3F4D82B-2870-4178-A685-1F972F10AD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9693" y="5647871"/>
            <a:ext cx="914400" cy="914400"/>
          </a:xfrm>
          <a:prstGeom prst="rect">
            <a:avLst/>
          </a:prstGeom>
          <a:effectLst/>
        </p:spPr>
      </p:pic>
    </p:spTree>
    <p:extLst>
      <p:ext uri="{BB962C8B-B14F-4D97-AF65-F5344CB8AC3E}">
        <p14:creationId xmlns:p14="http://schemas.microsoft.com/office/powerpoint/2010/main" val="3962404665"/>
      </p:ext>
    </p:extLst>
  </p:cSld>
  <p:clrMapOvr>
    <a:masterClrMapping/>
  </p:clrMapOvr>
  <mc:AlternateContent xmlns:mc="http://schemas.openxmlformats.org/markup-compatibility/2006" xmlns:p14="http://schemas.microsoft.com/office/powerpoint/2010/main">
    <mc:Choice Requires="p14">
      <p:transition spd="med" p14:dur="700" advTm="10371">
        <p:fade/>
      </p:transition>
    </mc:Choice>
    <mc:Fallback xmlns="">
      <p:transition spd="med" advTm="1037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9" grpId="0" animBg="1"/>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646111" y="452718"/>
            <a:ext cx="8275320" cy="777102"/>
          </a:xfrm>
          <a:solidFill>
            <a:srgbClr val="002060">
              <a:alpha val="60000"/>
            </a:srgbClr>
          </a:solidFill>
          <a:ln>
            <a:solidFill>
              <a:schemeClr val="bg1"/>
            </a:solidFill>
          </a:ln>
        </p:spPr>
        <p:txBody>
          <a:bodyPr/>
          <a:lstStyle/>
          <a:p>
            <a:r>
              <a:rPr lang="en-US" dirty="0"/>
              <a:t>Facility: Contacts</a:t>
            </a:r>
          </a:p>
        </p:txBody>
      </p:sp>
      <p:sp>
        <p:nvSpPr>
          <p:cNvPr id="9" name="Slide Number"/>
          <p:cNvSpPr>
            <a:spLocks noGrp="1"/>
          </p:cNvSpPr>
          <p:nvPr>
            <p:ph type="sldNum" sz="quarter" idx="12"/>
          </p:nvPr>
        </p:nvSpPr>
        <p:spPr>
          <a:xfrm>
            <a:off x="10346914" y="311543"/>
            <a:ext cx="838199" cy="767687"/>
          </a:xfrm>
        </p:spPr>
        <p:txBody>
          <a:bodyPr/>
          <a:lstStyle/>
          <a:p>
            <a:fld id="{D42BE140-39E5-44FD-A490-72FB43F9736D}" type="slidenum">
              <a:rPr lang="en-US" smtClean="0"/>
              <a:t>51</a:t>
            </a:fld>
            <a:endParaRPr lang="en-US" dirty="0"/>
          </a:p>
        </p:txBody>
      </p:sp>
      <p:pic>
        <p:nvPicPr>
          <p:cNvPr id="3" name="Program Screenshot" descr="The Contacts section of a facility record."/>
          <p:cNvPicPr>
            <a:picLocks noChangeAspect="1"/>
          </p:cNvPicPr>
          <p:nvPr/>
        </p:nvPicPr>
        <p:blipFill>
          <a:blip r:embed="rId2"/>
          <a:stretch>
            <a:fillRect/>
          </a:stretch>
        </p:blipFill>
        <p:spPr>
          <a:xfrm>
            <a:off x="646111" y="1687191"/>
            <a:ext cx="8275320" cy="4255878"/>
          </a:xfrm>
          <a:prstGeom prst="rect">
            <a:avLst/>
          </a:prstGeom>
          <a:ln w="25400">
            <a:solidFill>
              <a:srgbClr val="92D050"/>
            </a:solidFill>
          </a:ln>
        </p:spPr>
      </p:pic>
      <p:sp>
        <p:nvSpPr>
          <p:cNvPr id="7" name="Rectangle" descr="Red rectangle to highlight the location of the &quot;Back to Facility&quot; button.">
            <a:extLst>
              <a:ext uri="{FF2B5EF4-FFF2-40B4-BE49-F238E27FC236}">
                <a16:creationId xmlns:a16="http://schemas.microsoft.com/office/drawing/2014/main" id="{ECECF4B9-08BF-4FC2-86E3-9A2155E881E1}"/>
              </a:ext>
            </a:extLst>
          </p:cNvPr>
          <p:cNvSpPr/>
          <p:nvPr/>
        </p:nvSpPr>
        <p:spPr>
          <a:xfrm>
            <a:off x="3538911" y="5394868"/>
            <a:ext cx="2489719" cy="56571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1">
            <a:extLst>
              <a:ext uri="{FF2B5EF4-FFF2-40B4-BE49-F238E27FC236}">
                <a16:creationId xmlns:a16="http://schemas.microsoft.com/office/drawing/2014/main" id="{5D370CCF-DD7F-4EC1-A79D-758CA3CA75BD}"/>
              </a:ext>
            </a:extLst>
          </p:cNvPr>
          <p:cNvSpPr txBox="1"/>
          <p:nvPr/>
        </p:nvSpPr>
        <p:spPr>
          <a:xfrm>
            <a:off x="9181690" y="1806491"/>
            <a:ext cx="2632541" cy="3693319"/>
          </a:xfrm>
          <a:prstGeom prst="rect">
            <a:avLst/>
          </a:prstGeom>
          <a:solidFill>
            <a:srgbClr val="002060"/>
          </a:solidFill>
          <a:ln w="34925">
            <a:solidFill>
              <a:srgbClr val="92D050"/>
            </a:solidFill>
          </a:ln>
        </p:spPr>
        <p:txBody>
          <a:bodyPr wrap="square" rtlCol="0" anchor="ctr" anchorCtr="1">
            <a:spAutoFit/>
          </a:bodyPr>
          <a:lstStyle/>
          <a:p>
            <a:pPr algn="ctr"/>
            <a:r>
              <a:rPr lang="en-US" b="1" u="sng" dirty="0"/>
              <a:t>Contacts</a:t>
            </a:r>
            <a:r>
              <a:rPr lang="en-US" b="1" dirty="0"/>
              <a:t>:</a:t>
            </a:r>
          </a:p>
          <a:p>
            <a:pPr algn="ctr"/>
            <a:r>
              <a:rPr lang="en-US" dirty="0"/>
              <a:t>This is the detailed contact information page. </a:t>
            </a:r>
          </a:p>
          <a:p>
            <a:pPr algn="ctr"/>
            <a:endParaRPr lang="en-US" dirty="0"/>
          </a:p>
          <a:p>
            <a:pPr algn="ctr"/>
            <a:r>
              <a:rPr lang="en-US" dirty="0"/>
              <a:t>Fill out one page for each contact you create.</a:t>
            </a:r>
          </a:p>
          <a:p>
            <a:pPr algn="ctr"/>
            <a:endParaRPr lang="en-US" dirty="0"/>
          </a:p>
          <a:p>
            <a:pPr algn="ctr"/>
            <a:r>
              <a:rPr lang="en-US" dirty="0"/>
              <a:t>Then return to the Facility Page by clicking “</a:t>
            </a:r>
            <a:r>
              <a:rPr lang="en-US" b="1" dirty="0"/>
              <a:t>Back to facility record</a:t>
            </a:r>
            <a:r>
              <a:rPr lang="en-US" dirty="0"/>
              <a:t>”.</a:t>
            </a:r>
          </a:p>
        </p:txBody>
      </p:sp>
      <p:pic>
        <p:nvPicPr>
          <p:cNvPr id="11" name="EPA logo" descr="Logo for the U.S. Environmental Protection Agency (EPA).">
            <a:extLst>
              <a:ext uri="{FF2B5EF4-FFF2-40B4-BE49-F238E27FC236}">
                <a16:creationId xmlns:a16="http://schemas.microsoft.com/office/drawing/2014/main" id="{EEDB7614-0FBB-48D5-8DB4-8417B1AC08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9693" y="5647871"/>
            <a:ext cx="914400" cy="914400"/>
          </a:xfrm>
          <a:prstGeom prst="rect">
            <a:avLst/>
          </a:prstGeom>
          <a:effectLst/>
        </p:spPr>
      </p:pic>
    </p:spTree>
    <p:extLst>
      <p:ext uri="{BB962C8B-B14F-4D97-AF65-F5344CB8AC3E}">
        <p14:creationId xmlns:p14="http://schemas.microsoft.com/office/powerpoint/2010/main" val="1499484161"/>
      </p:ext>
    </p:extLst>
  </p:cSld>
  <p:clrMapOvr>
    <a:masterClrMapping/>
  </p:clrMapOvr>
  <mc:AlternateContent xmlns:mc="http://schemas.openxmlformats.org/markup-compatibility/2006" xmlns:p14="http://schemas.microsoft.com/office/powerpoint/2010/main">
    <mc:Choice Requires="p14">
      <p:transition spd="med" p14:dur="700" advTm="16454">
        <p:fade/>
      </p:transition>
    </mc:Choice>
    <mc:Fallback xmlns="">
      <p:transition spd="med" advTm="1645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3" name="Rectangle 1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itle"/>
          <p:cNvSpPr>
            <a:spLocks noGrp="1"/>
          </p:cNvSpPr>
          <p:nvPr>
            <p:ph type="title"/>
          </p:nvPr>
        </p:nvSpPr>
        <p:spPr>
          <a:xfrm>
            <a:off x="1103312" y="452718"/>
            <a:ext cx="8947522" cy="1400530"/>
          </a:xfrm>
        </p:spPr>
        <p:txBody>
          <a:bodyPr anchor="ctr">
            <a:normAutofit/>
          </a:bodyPr>
          <a:lstStyle/>
          <a:p>
            <a:r>
              <a:rPr lang="en-US" dirty="0">
                <a:solidFill>
                  <a:srgbClr val="FFFFFF"/>
                </a:solidFill>
              </a:rPr>
              <a:t>Chemical Inventory</a:t>
            </a:r>
          </a:p>
        </p:txBody>
      </p:sp>
      <p:sp>
        <p:nvSpPr>
          <p:cNvPr id="5" name="Slide Number"/>
          <p:cNvSpPr>
            <a:spLocks noGrp="1"/>
          </p:cNvSpPr>
          <p:nvPr>
            <p:ph type="sldNum" sz="quarter" idx="12"/>
          </p:nvPr>
        </p:nvSpPr>
        <p:spPr>
          <a:xfrm>
            <a:off x="10352540" y="295729"/>
            <a:ext cx="838199" cy="767687"/>
          </a:xfrm>
        </p:spPr>
        <p:txBody>
          <a:bodyPr>
            <a:normAutofit/>
          </a:bodyPr>
          <a:lstStyle/>
          <a:p>
            <a:pPr>
              <a:spcAft>
                <a:spcPts val="600"/>
              </a:spcAft>
            </a:pPr>
            <a:fld id="{D42BE140-39E5-44FD-A490-72FB43F9736D}" type="slidenum">
              <a:rPr lang="en-US">
                <a:solidFill>
                  <a:srgbClr val="FFFFFF"/>
                </a:solidFill>
              </a:rPr>
              <a:pPr>
                <a:spcAft>
                  <a:spcPts val="600"/>
                </a:spcAft>
              </a:pPr>
              <a:t>52</a:t>
            </a:fld>
            <a:endParaRPr lang="en-US" dirty="0">
              <a:solidFill>
                <a:srgbClr val="FFFFFF"/>
              </a:solidFill>
            </a:endParaRPr>
          </a:p>
        </p:txBody>
      </p:sp>
      <p:sp>
        <p:nvSpPr>
          <p:cNvPr id="15"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useBgFill="1">
        <p:nvSpPr>
          <p:cNvPr id="17" name="Freeform: Shape 1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4" name="Content"/>
          <p:cNvSpPr>
            <a:spLocks noGrp="1"/>
          </p:cNvSpPr>
          <p:nvPr>
            <p:ph idx="1"/>
          </p:nvPr>
        </p:nvSpPr>
        <p:spPr>
          <a:xfrm>
            <a:off x="1103312" y="2763520"/>
            <a:ext cx="8947521" cy="3484879"/>
          </a:xfrm>
        </p:spPr>
        <p:txBody>
          <a:bodyPr>
            <a:normAutofit/>
          </a:bodyPr>
          <a:lstStyle/>
          <a:p>
            <a:pPr marL="0" indent="0">
              <a:lnSpc>
                <a:spcPct val="90000"/>
              </a:lnSpc>
              <a:spcBef>
                <a:spcPts val="600"/>
              </a:spcBef>
              <a:spcAft>
                <a:spcPts val="800"/>
              </a:spcAft>
              <a:buNone/>
            </a:pPr>
            <a:r>
              <a:rPr lang="en-US" dirty="0">
                <a:ea typeface="Calibri" panose="020F0502020204030204" pitchFamily="34" charset="0"/>
                <a:cs typeface="Times New Roman" panose="02020603050405020304" pitchFamily="18" charset="0"/>
              </a:rPr>
              <a:t>It is now time to add and verify your reportable chemical inventory. You may refer to Slides 6-14 of this presentation for more details. </a:t>
            </a:r>
          </a:p>
          <a:p>
            <a:pPr marL="0" indent="0">
              <a:lnSpc>
                <a:spcPct val="90000"/>
              </a:lnSpc>
              <a:spcBef>
                <a:spcPts val="600"/>
              </a:spcBef>
              <a:spcAft>
                <a:spcPts val="600"/>
              </a:spcAft>
              <a:buNone/>
            </a:pPr>
            <a:endParaRPr lang="en-US" dirty="0">
              <a:ea typeface="Calibri" panose="020F0502020204030204" pitchFamily="34" charset="0"/>
              <a:cs typeface="Times New Roman" panose="02020603050405020304" pitchFamily="18" charset="0"/>
            </a:endParaRPr>
          </a:p>
          <a:p>
            <a:pPr marL="0" indent="0">
              <a:lnSpc>
                <a:spcPct val="90000"/>
              </a:lnSpc>
              <a:spcBef>
                <a:spcPts val="600"/>
              </a:spcBef>
              <a:spcAft>
                <a:spcPts val="600"/>
              </a:spcAft>
              <a:buNone/>
            </a:pPr>
            <a:r>
              <a:rPr lang="en-US" b="1" u="sng" dirty="0">
                <a:ea typeface="Calibri" panose="020F0502020204030204" pitchFamily="34" charset="0"/>
                <a:cs typeface="Times New Roman" panose="02020603050405020304" pitchFamily="18" charset="0"/>
              </a:rPr>
              <a:t>QA Quick Recap of Reporting Thresholds</a:t>
            </a:r>
            <a:r>
              <a:rPr lang="en-US" b="1" dirty="0">
                <a:ea typeface="Calibri" panose="020F0502020204030204" pitchFamily="34" charset="0"/>
                <a:cs typeface="Times New Roman" panose="02020603050405020304" pitchFamily="18" charset="0"/>
              </a:rPr>
              <a:t>:</a:t>
            </a:r>
          </a:p>
          <a:p>
            <a:pPr>
              <a:lnSpc>
                <a:spcPct val="90000"/>
              </a:lnSpc>
              <a:spcBef>
                <a:spcPts val="600"/>
              </a:spcBef>
              <a:spcAft>
                <a:spcPts val="600"/>
              </a:spcAft>
              <a:buFont typeface="Arial" panose="020B0604020202020204" pitchFamily="34" charset="0"/>
              <a:buChar char="•"/>
            </a:pPr>
            <a:r>
              <a:rPr lang="en-US" b="1" dirty="0">
                <a:ea typeface="Calibri" panose="020F0502020204030204" pitchFamily="34" charset="0"/>
                <a:cs typeface="Times New Roman" panose="02020603050405020304" pitchFamily="18" charset="0"/>
              </a:rPr>
              <a:t>Extremely Hazardous Substances (EHS):</a:t>
            </a:r>
            <a:r>
              <a:rPr lang="en-US" dirty="0">
                <a:ea typeface="Calibri" panose="020F0502020204030204" pitchFamily="34" charset="0"/>
                <a:cs typeface="Times New Roman" panose="02020603050405020304" pitchFamily="18" charset="0"/>
              </a:rPr>
              <a:t> 500 pounds or the TPQ, whichever is lower</a:t>
            </a:r>
            <a:endParaRPr lang="en-US" b="1" dirty="0">
              <a:ea typeface="Calibri" panose="020F0502020204030204" pitchFamily="34" charset="0"/>
              <a:cs typeface="Times New Roman" panose="02020603050405020304" pitchFamily="18" charset="0"/>
            </a:endParaRPr>
          </a:p>
          <a:p>
            <a:pPr>
              <a:lnSpc>
                <a:spcPct val="90000"/>
              </a:lnSpc>
              <a:spcBef>
                <a:spcPts val="600"/>
              </a:spcBef>
              <a:spcAft>
                <a:spcPts val="600"/>
              </a:spcAft>
              <a:buFont typeface="Arial" panose="020B0604020202020204" pitchFamily="34" charset="0"/>
              <a:buChar char="•"/>
            </a:pPr>
            <a:r>
              <a:rPr lang="en-US" b="1" dirty="0">
                <a:ea typeface="Calibri" panose="020F0502020204030204" pitchFamily="34" charset="0"/>
                <a:cs typeface="Times New Roman" panose="02020603050405020304" pitchFamily="18" charset="0"/>
              </a:rPr>
              <a:t>Hazardous Chemicals (non-EHS): </a:t>
            </a:r>
            <a:r>
              <a:rPr lang="en-US" dirty="0">
                <a:ea typeface="Calibri" panose="020F0502020204030204" pitchFamily="34" charset="0"/>
                <a:cs typeface="Times New Roman" panose="02020603050405020304" pitchFamily="18" charset="0"/>
              </a:rPr>
              <a:t>10,000 pounds </a:t>
            </a:r>
          </a:p>
          <a:p>
            <a:pPr>
              <a:lnSpc>
                <a:spcPct val="90000"/>
              </a:lnSpc>
              <a:spcBef>
                <a:spcPts val="600"/>
              </a:spcBef>
              <a:spcAft>
                <a:spcPts val="600"/>
              </a:spcAft>
              <a:buFont typeface="Arial" panose="020B0604020202020204" pitchFamily="34" charset="0"/>
              <a:buChar char="•"/>
            </a:pPr>
            <a:r>
              <a:rPr lang="en-US" b="1" dirty="0">
                <a:ea typeface="Calibri" panose="020F0502020204030204" pitchFamily="34" charset="0"/>
                <a:cs typeface="Times New Roman" panose="02020603050405020304" pitchFamily="18" charset="0"/>
              </a:rPr>
              <a:t>Retail Gas Stations: </a:t>
            </a:r>
            <a:r>
              <a:rPr lang="en-US" dirty="0">
                <a:ea typeface="Calibri" panose="020F0502020204030204" pitchFamily="34" charset="0"/>
                <a:cs typeface="Times New Roman" panose="02020603050405020304" pitchFamily="18" charset="0"/>
              </a:rPr>
              <a:t>75,000 gallons for gasoline or 100,000 gallons for diesel, if in complaint Underground Storage Tanks (UST)</a:t>
            </a:r>
            <a:endParaRPr lang="en-US" dirty="0"/>
          </a:p>
        </p:txBody>
      </p:sp>
      <p:pic>
        <p:nvPicPr>
          <p:cNvPr id="6" name="EPA logo" descr="Logo for the U.S. Environmental Protection Agency (EPA).">
            <a:extLst>
              <a:ext uri="{FF2B5EF4-FFF2-40B4-BE49-F238E27FC236}">
                <a16:creationId xmlns:a16="http://schemas.microsoft.com/office/drawing/2014/main" id="{A7CDD140-B150-4628-8622-45B1BEE31C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9693" y="5647871"/>
            <a:ext cx="914400" cy="914400"/>
          </a:xfrm>
          <a:prstGeom prst="rect">
            <a:avLst/>
          </a:prstGeom>
          <a:effectLst/>
        </p:spPr>
      </p:pic>
    </p:spTree>
    <p:extLst>
      <p:ext uri="{BB962C8B-B14F-4D97-AF65-F5344CB8AC3E}">
        <p14:creationId xmlns:p14="http://schemas.microsoft.com/office/powerpoint/2010/main" val="23173258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Tm="10801">
        <p:fade/>
      </p:transition>
    </mc:Choice>
    <mc:Fallback xmlns="">
      <p:transition spd="med" advTm="10801">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a:xfrm>
            <a:off x="646111" y="452718"/>
            <a:ext cx="8275320" cy="720989"/>
          </a:xfrm>
          <a:solidFill>
            <a:srgbClr val="002060">
              <a:alpha val="60000"/>
            </a:srgbClr>
          </a:solidFill>
          <a:ln>
            <a:solidFill>
              <a:schemeClr val="bg1"/>
            </a:solidFill>
          </a:ln>
        </p:spPr>
        <p:txBody>
          <a:bodyPr/>
          <a:lstStyle/>
          <a:p>
            <a:r>
              <a:rPr lang="en-US" dirty="0"/>
              <a:t>Chemical Inventory</a:t>
            </a:r>
          </a:p>
        </p:txBody>
      </p:sp>
      <p:sp>
        <p:nvSpPr>
          <p:cNvPr id="6" name="Slide Number"/>
          <p:cNvSpPr>
            <a:spLocks noGrp="1"/>
          </p:cNvSpPr>
          <p:nvPr>
            <p:ph type="sldNum" sz="quarter" idx="12"/>
          </p:nvPr>
        </p:nvSpPr>
        <p:spPr>
          <a:xfrm>
            <a:off x="10346914" y="311543"/>
            <a:ext cx="838199" cy="767687"/>
          </a:xfrm>
        </p:spPr>
        <p:txBody>
          <a:bodyPr/>
          <a:lstStyle/>
          <a:p>
            <a:fld id="{D42BE140-39E5-44FD-A490-72FB43F9736D}" type="slidenum">
              <a:rPr lang="en-US" smtClean="0"/>
              <a:t>53</a:t>
            </a:fld>
            <a:endParaRPr lang="en-US" dirty="0"/>
          </a:p>
        </p:txBody>
      </p:sp>
      <p:pic>
        <p:nvPicPr>
          <p:cNvPr id="7" name="Program Screenshot" descr="The Chemicals section of a facility record."/>
          <p:cNvPicPr>
            <a:picLocks noChangeAspect="1"/>
          </p:cNvPicPr>
          <p:nvPr/>
        </p:nvPicPr>
        <p:blipFill>
          <a:blip r:embed="rId3"/>
          <a:stretch>
            <a:fillRect/>
          </a:stretch>
        </p:blipFill>
        <p:spPr>
          <a:xfrm>
            <a:off x="646111" y="1956267"/>
            <a:ext cx="8271249" cy="3005523"/>
          </a:xfrm>
          <a:prstGeom prst="rect">
            <a:avLst/>
          </a:prstGeom>
          <a:ln w="25400">
            <a:solidFill>
              <a:srgbClr val="92D050"/>
            </a:solidFill>
          </a:ln>
        </p:spPr>
      </p:pic>
      <p:sp>
        <p:nvSpPr>
          <p:cNvPr id="19" name="Rectangle 1" descr="Red rectangle to highlight the location of the &quot;Chemicals&quot; section.">
            <a:extLst>
              <a:ext uri="{FF2B5EF4-FFF2-40B4-BE49-F238E27FC236}">
                <a16:creationId xmlns:a16="http://schemas.microsoft.com/office/drawing/2014/main" id="{BE25B60F-A086-4970-B396-A1CBB0989553}"/>
              </a:ext>
            </a:extLst>
          </p:cNvPr>
          <p:cNvSpPr/>
          <p:nvPr/>
        </p:nvSpPr>
        <p:spPr>
          <a:xfrm>
            <a:off x="4339826" y="2131492"/>
            <a:ext cx="883817" cy="464449"/>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
            <a:extLst>
              <a:ext uri="{FF2B5EF4-FFF2-40B4-BE49-F238E27FC236}">
                <a16:creationId xmlns:a16="http://schemas.microsoft.com/office/drawing/2014/main" id="{62037C93-5400-4D7F-B7B7-B4502A13F4B8}"/>
              </a:ext>
            </a:extLst>
          </p:cNvPr>
          <p:cNvSpPr txBox="1"/>
          <p:nvPr/>
        </p:nvSpPr>
        <p:spPr>
          <a:xfrm>
            <a:off x="9281552" y="2260169"/>
            <a:ext cx="2632541" cy="1754326"/>
          </a:xfrm>
          <a:prstGeom prst="rect">
            <a:avLst/>
          </a:prstGeom>
          <a:solidFill>
            <a:srgbClr val="002060"/>
          </a:solidFill>
          <a:ln w="34925">
            <a:solidFill>
              <a:srgbClr val="92D050"/>
            </a:solidFill>
          </a:ln>
        </p:spPr>
        <p:txBody>
          <a:bodyPr wrap="square" rtlCol="0" anchor="ctr" anchorCtr="1">
            <a:spAutoFit/>
          </a:bodyPr>
          <a:lstStyle/>
          <a:p>
            <a:pPr algn="ctr"/>
            <a:r>
              <a:rPr lang="en-US" b="1" u="sng" dirty="0"/>
              <a:t>Chemicals</a:t>
            </a:r>
            <a:r>
              <a:rPr lang="en-US" b="1" dirty="0"/>
              <a:t>:</a:t>
            </a:r>
          </a:p>
          <a:p>
            <a:pPr algn="ctr"/>
            <a:r>
              <a:rPr lang="en-US" dirty="0"/>
              <a:t>When finished with each section,</a:t>
            </a:r>
          </a:p>
          <a:p>
            <a:pPr algn="ctr"/>
            <a:r>
              <a:rPr lang="en-US" dirty="0"/>
              <a:t>click on the </a:t>
            </a:r>
          </a:p>
          <a:p>
            <a:pPr algn="ctr"/>
            <a:r>
              <a:rPr lang="en-US" dirty="0"/>
              <a:t>next section or </a:t>
            </a:r>
          </a:p>
          <a:p>
            <a:pPr algn="ctr"/>
            <a:r>
              <a:rPr lang="en-US" dirty="0"/>
              <a:t>scroll down the page. </a:t>
            </a:r>
          </a:p>
        </p:txBody>
      </p:sp>
      <p:pic>
        <p:nvPicPr>
          <p:cNvPr id="12" name="EPA logo" descr="Logo for the U.S. Environmental Protection Agency (EPA).">
            <a:extLst>
              <a:ext uri="{FF2B5EF4-FFF2-40B4-BE49-F238E27FC236}">
                <a16:creationId xmlns:a16="http://schemas.microsoft.com/office/drawing/2014/main" id="{C59F3D93-4684-4740-AE0A-9C4C809B9E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99693" y="5647871"/>
            <a:ext cx="914400" cy="914400"/>
          </a:xfrm>
          <a:prstGeom prst="rect">
            <a:avLst/>
          </a:prstGeom>
          <a:effectLst/>
        </p:spPr>
      </p:pic>
    </p:spTree>
    <p:extLst>
      <p:ext uri="{BB962C8B-B14F-4D97-AF65-F5344CB8AC3E}">
        <p14:creationId xmlns:p14="http://schemas.microsoft.com/office/powerpoint/2010/main" val="2695587606"/>
      </p:ext>
    </p:extLst>
  </p:cSld>
  <p:clrMapOvr>
    <a:masterClrMapping/>
  </p:clrMapOvr>
  <mc:AlternateContent xmlns:mc="http://schemas.openxmlformats.org/markup-compatibility/2006" xmlns:p14="http://schemas.microsoft.com/office/powerpoint/2010/main">
    <mc:Choice Requires="p14">
      <p:transition spd="med" p14:dur="700" advTm="9421">
        <p:fade/>
      </p:transition>
    </mc:Choice>
    <mc:Fallback xmlns="">
      <p:transition spd="med" advTm="942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title"/>
          </p:nvPr>
        </p:nvSpPr>
        <p:spPr>
          <a:xfrm>
            <a:off x="646111" y="452718"/>
            <a:ext cx="8275320" cy="855419"/>
          </a:xfrm>
          <a:solidFill>
            <a:srgbClr val="002060">
              <a:alpha val="60000"/>
            </a:srgbClr>
          </a:solidFill>
          <a:ln>
            <a:solidFill>
              <a:schemeClr val="bg1"/>
            </a:solidFill>
          </a:ln>
        </p:spPr>
        <p:txBody>
          <a:bodyPr/>
          <a:lstStyle/>
          <a:p>
            <a:r>
              <a:rPr lang="en-US" dirty="0"/>
              <a:t>Chemical Inventory</a:t>
            </a:r>
          </a:p>
        </p:txBody>
      </p:sp>
      <p:sp>
        <p:nvSpPr>
          <p:cNvPr id="8" name="TextBox 1">
            <a:extLst>
              <a:ext uri="{FF2B5EF4-FFF2-40B4-BE49-F238E27FC236}">
                <a16:creationId xmlns:a16="http://schemas.microsoft.com/office/drawing/2014/main" id="{B622BB92-69DF-490F-96F1-9B8F2815F50B}"/>
              </a:ext>
            </a:extLst>
          </p:cNvPr>
          <p:cNvSpPr txBox="1"/>
          <p:nvPr/>
        </p:nvSpPr>
        <p:spPr>
          <a:xfrm>
            <a:off x="9198086" y="2690336"/>
            <a:ext cx="2632541" cy="1477328"/>
          </a:xfrm>
          <a:prstGeom prst="rect">
            <a:avLst/>
          </a:prstGeom>
          <a:solidFill>
            <a:srgbClr val="002060"/>
          </a:solidFill>
          <a:ln w="34925">
            <a:solidFill>
              <a:srgbClr val="92D050"/>
            </a:solidFill>
          </a:ln>
        </p:spPr>
        <p:txBody>
          <a:bodyPr wrap="square" rtlCol="0" anchor="ctr" anchorCtr="1">
            <a:spAutoFit/>
          </a:bodyPr>
          <a:lstStyle/>
          <a:p>
            <a:pPr algn="ctr"/>
            <a:r>
              <a:rPr lang="en-US" b="1" u="sng" dirty="0"/>
              <a:t>Chemicals</a:t>
            </a:r>
            <a:r>
              <a:rPr lang="en-US" b="1" dirty="0"/>
              <a:t>:</a:t>
            </a:r>
          </a:p>
          <a:p>
            <a:pPr algn="ctr"/>
            <a:r>
              <a:rPr lang="en-US" dirty="0"/>
              <a:t>If you imported your file from last year, you will see your chemicals listed here.</a:t>
            </a:r>
          </a:p>
        </p:txBody>
      </p:sp>
      <p:pic>
        <p:nvPicPr>
          <p:cNvPr id="13" name="Program Screenshot" descr="The Chemicals section of a facility record."/>
          <p:cNvPicPr>
            <a:picLocks noChangeAspect="1"/>
          </p:cNvPicPr>
          <p:nvPr/>
        </p:nvPicPr>
        <p:blipFill>
          <a:blip r:embed="rId2"/>
          <a:stretch>
            <a:fillRect/>
          </a:stretch>
        </p:blipFill>
        <p:spPr>
          <a:xfrm>
            <a:off x="646111" y="1976145"/>
            <a:ext cx="8270602" cy="3005288"/>
          </a:xfrm>
          <a:prstGeom prst="rect">
            <a:avLst/>
          </a:prstGeom>
          <a:ln w="25400">
            <a:solidFill>
              <a:srgbClr val="92D050"/>
            </a:solidFill>
          </a:ln>
        </p:spPr>
      </p:pic>
      <p:sp>
        <p:nvSpPr>
          <p:cNvPr id="9" name="Rectangle" descr="Red rectangle to highlight a chemical that you can double click to open.">
            <a:extLst>
              <a:ext uri="{FF2B5EF4-FFF2-40B4-BE49-F238E27FC236}">
                <a16:creationId xmlns:a16="http://schemas.microsoft.com/office/drawing/2014/main" id="{ACCEEB8F-E2C2-4D9A-A7BE-5BBAE26C7001}"/>
              </a:ext>
            </a:extLst>
          </p:cNvPr>
          <p:cNvSpPr/>
          <p:nvPr/>
        </p:nvSpPr>
        <p:spPr>
          <a:xfrm>
            <a:off x="506073" y="3319397"/>
            <a:ext cx="8275320" cy="124007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cNvSpPr>
            <a:spLocks noGrp="1"/>
          </p:cNvSpPr>
          <p:nvPr>
            <p:ph type="sldNum" sz="quarter" idx="12"/>
          </p:nvPr>
        </p:nvSpPr>
        <p:spPr>
          <a:xfrm>
            <a:off x="10346914" y="311543"/>
            <a:ext cx="838199" cy="767687"/>
          </a:xfrm>
        </p:spPr>
        <p:txBody>
          <a:bodyPr/>
          <a:lstStyle/>
          <a:p>
            <a:fld id="{D42BE140-39E5-44FD-A490-72FB43F9736D}" type="slidenum">
              <a:rPr lang="en-US" smtClean="0"/>
              <a:t>54</a:t>
            </a:fld>
            <a:endParaRPr lang="en-US" dirty="0"/>
          </a:p>
        </p:txBody>
      </p:sp>
      <p:pic>
        <p:nvPicPr>
          <p:cNvPr id="11" name="EPA logo">
            <a:extLst>
              <a:ext uri="{FF2B5EF4-FFF2-40B4-BE49-F238E27FC236}">
                <a16:creationId xmlns:a16="http://schemas.microsoft.com/office/drawing/2014/main" id="{158515F5-1DC3-45D1-AB56-D490286BD7F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9693" y="5647871"/>
            <a:ext cx="914400" cy="914400"/>
          </a:xfrm>
          <a:prstGeom prst="rect">
            <a:avLst/>
          </a:prstGeom>
          <a:effectLst/>
        </p:spPr>
      </p:pic>
    </p:spTree>
    <p:extLst>
      <p:ext uri="{BB962C8B-B14F-4D97-AF65-F5344CB8AC3E}">
        <p14:creationId xmlns:p14="http://schemas.microsoft.com/office/powerpoint/2010/main" val="1229531549"/>
      </p:ext>
    </p:extLst>
  </p:cSld>
  <p:clrMapOvr>
    <a:masterClrMapping/>
  </p:clrMapOvr>
  <mc:AlternateContent xmlns:mc="http://schemas.openxmlformats.org/markup-compatibility/2006" xmlns:p14="http://schemas.microsoft.com/office/powerpoint/2010/main">
    <mc:Choice Requires="p14">
      <p:transition spd="med" p14:dur="700" advTm="9064">
        <p:fade/>
      </p:transition>
    </mc:Choice>
    <mc:Fallback xmlns="">
      <p:transition spd="med" advTm="906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646111" y="452718"/>
            <a:ext cx="8275320" cy="806764"/>
          </a:xfrm>
          <a:solidFill>
            <a:srgbClr val="002060">
              <a:alpha val="60000"/>
            </a:srgbClr>
          </a:solidFill>
        </p:spPr>
        <p:txBody>
          <a:bodyPr/>
          <a:lstStyle/>
          <a:p>
            <a:r>
              <a:rPr lang="en-US" dirty="0"/>
              <a:t>Chemical Inventory</a:t>
            </a:r>
          </a:p>
        </p:txBody>
      </p:sp>
      <p:sp>
        <p:nvSpPr>
          <p:cNvPr id="4" name="Slide Number"/>
          <p:cNvSpPr>
            <a:spLocks noGrp="1"/>
          </p:cNvSpPr>
          <p:nvPr>
            <p:ph type="sldNum" sz="quarter" idx="12"/>
          </p:nvPr>
        </p:nvSpPr>
        <p:spPr>
          <a:xfrm>
            <a:off x="10346914" y="311543"/>
            <a:ext cx="838199" cy="767687"/>
          </a:xfrm>
        </p:spPr>
        <p:txBody>
          <a:bodyPr/>
          <a:lstStyle/>
          <a:p>
            <a:fld id="{D42BE140-39E5-44FD-A490-72FB43F9736D}" type="slidenum">
              <a:rPr lang="en-US" smtClean="0"/>
              <a:t>55</a:t>
            </a:fld>
            <a:endParaRPr lang="en-US" dirty="0"/>
          </a:p>
        </p:txBody>
      </p:sp>
      <p:pic>
        <p:nvPicPr>
          <p:cNvPr id="12" name="Program Screenshot" descr="The Chemicals section of a facility record."/>
          <p:cNvPicPr>
            <a:picLocks noChangeAspect="1"/>
          </p:cNvPicPr>
          <p:nvPr/>
        </p:nvPicPr>
        <p:blipFill>
          <a:blip r:embed="rId2"/>
          <a:stretch>
            <a:fillRect/>
          </a:stretch>
        </p:blipFill>
        <p:spPr>
          <a:xfrm>
            <a:off x="646111" y="1871406"/>
            <a:ext cx="8275320" cy="3007002"/>
          </a:xfrm>
          <a:prstGeom prst="rect">
            <a:avLst/>
          </a:prstGeom>
          <a:ln w="25400">
            <a:solidFill>
              <a:schemeClr val="accent1"/>
            </a:solidFill>
          </a:ln>
        </p:spPr>
      </p:pic>
      <p:sp>
        <p:nvSpPr>
          <p:cNvPr id="15" name="Rectangle" descr="Red rectangle to highlight a chemical that you can double click to open.">
            <a:extLst>
              <a:ext uri="{FF2B5EF4-FFF2-40B4-BE49-F238E27FC236}">
                <a16:creationId xmlns:a16="http://schemas.microsoft.com/office/drawing/2014/main" id="{A9EB5366-05CD-477A-8953-6577CA1CAE17}"/>
              </a:ext>
            </a:extLst>
          </p:cNvPr>
          <p:cNvSpPr/>
          <p:nvPr/>
        </p:nvSpPr>
        <p:spPr>
          <a:xfrm>
            <a:off x="646111" y="3834374"/>
            <a:ext cx="8135282" cy="28042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1">
            <a:extLst>
              <a:ext uri="{FF2B5EF4-FFF2-40B4-BE49-F238E27FC236}">
                <a16:creationId xmlns:a16="http://schemas.microsoft.com/office/drawing/2014/main" id="{09977BDC-CA80-4AE2-8922-476944D2B0B0}"/>
              </a:ext>
            </a:extLst>
          </p:cNvPr>
          <p:cNvSpPr txBox="1"/>
          <p:nvPr/>
        </p:nvSpPr>
        <p:spPr>
          <a:xfrm>
            <a:off x="9174069" y="2506227"/>
            <a:ext cx="2632541" cy="1737360"/>
          </a:xfrm>
          <a:prstGeom prst="rect">
            <a:avLst/>
          </a:prstGeom>
          <a:solidFill>
            <a:srgbClr val="002060"/>
          </a:solidFill>
          <a:ln w="34925">
            <a:solidFill>
              <a:srgbClr val="92D050"/>
            </a:solidFill>
          </a:ln>
        </p:spPr>
        <p:txBody>
          <a:bodyPr wrap="square" rtlCol="0" anchor="ctr" anchorCtr="1">
            <a:spAutoFit/>
          </a:bodyPr>
          <a:lstStyle/>
          <a:p>
            <a:pPr algn="ctr"/>
            <a:r>
              <a:rPr lang="en-US" b="1" u="sng" dirty="0"/>
              <a:t>Chemicals</a:t>
            </a:r>
            <a:r>
              <a:rPr lang="en-US" b="1" dirty="0"/>
              <a:t>:</a:t>
            </a:r>
          </a:p>
          <a:p>
            <a:pPr algn="ctr"/>
            <a:r>
              <a:rPr lang="en-US" dirty="0"/>
              <a:t>To update details for a chemical, double-click on the chemical to be updated.</a:t>
            </a:r>
          </a:p>
        </p:txBody>
      </p:sp>
      <p:pic>
        <p:nvPicPr>
          <p:cNvPr id="9" name="EPA logo" descr="Logo for the U.S. Environmental Protection Agency (EPA).">
            <a:extLst>
              <a:ext uri="{FF2B5EF4-FFF2-40B4-BE49-F238E27FC236}">
                <a16:creationId xmlns:a16="http://schemas.microsoft.com/office/drawing/2014/main" id="{8FF1B492-4E29-46B3-A0DC-4353F46DCB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9693" y="5647871"/>
            <a:ext cx="914400" cy="914400"/>
          </a:xfrm>
          <a:prstGeom prst="rect">
            <a:avLst/>
          </a:prstGeom>
          <a:effectLst/>
        </p:spPr>
      </p:pic>
    </p:spTree>
    <p:extLst>
      <p:ext uri="{BB962C8B-B14F-4D97-AF65-F5344CB8AC3E}">
        <p14:creationId xmlns:p14="http://schemas.microsoft.com/office/powerpoint/2010/main" val="591612322"/>
      </p:ext>
    </p:extLst>
  </p:cSld>
  <p:clrMapOvr>
    <a:masterClrMapping/>
  </p:clrMapOvr>
  <mc:AlternateContent xmlns:mc="http://schemas.openxmlformats.org/markup-compatibility/2006" xmlns:p14="http://schemas.microsoft.com/office/powerpoint/2010/main">
    <mc:Choice Requires="p14">
      <p:transition spd="med" p14:dur="700" advTm="10542">
        <p:fade/>
      </p:transition>
    </mc:Choice>
    <mc:Fallback xmlns="">
      <p:transition spd="med" advTm="1054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646111" y="452718"/>
            <a:ext cx="8275320" cy="820497"/>
          </a:xfrm>
          <a:solidFill>
            <a:srgbClr val="002060">
              <a:alpha val="60000"/>
            </a:srgbClr>
          </a:solidFill>
          <a:ln>
            <a:solidFill>
              <a:schemeClr val="bg1"/>
            </a:solidFill>
          </a:ln>
        </p:spPr>
        <p:txBody>
          <a:bodyPr/>
          <a:lstStyle/>
          <a:p>
            <a:r>
              <a:rPr lang="en-US" dirty="0"/>
              <a:t>Chemical Inventory</a:t>
            </a:r>
          </a:p>
        </p:txBody>
      </p:sp>
      <p:sp>
        <p:nvSpPr>
          <p:cNvPr id="5" name="Slide Number"/>
          <p:cNvSpPr>
            <a:spLocks noGrp="1"/>
          </p:cNvSpPr>
          <p:nvPr>
            <p:ph type="sldNum" sz="quarter" idx="12"/>
          </p:nvPr>
        </p:nvSpPr>
        <p:spPr>
          <a:xfrm>
            <a:off x="10346914" y="311543"/>
            <a:ext cx="838199" cy="767687"/>
          </a:xfrm>
        </p:spPr>
        <p:txBody>
          <a:bodyPr/>
          <a:lstStyle/>
          <a:p>
            <a:fld id="{D42BE140-39E5-44FD-A490-72FB43F9736D}" type="slidenum">
              <a:rPr lang="en-US" smtClean="0"/>
              <a:t>56</a:t>
            </a:fld>
            <a:endParaRPr lang="en-US" dirty="0"/>
          </a:p>
        </p:txBody>
      </p:sp>
      <p:pic>
        <p:nvPicPr>
          <p:cNvPr id="8" name="Program Screenshot" descr="The Chemicals section of a facility record."/>
          <p:cNvPicPr>
            <a:picLocks noChangeAspect="1"/>
          </p:cNvPicPr>
          <p:nvPr/>
        </p:nvPicPr>
        <p:blipFill>
          <a:blip r:embed="rId2"/>
          <a:stretch>
            <a:fillRect/>
          </a:stretch>
        </p:blipFill>
        <p:spPr>
          <a:xfrm>
            <a:off x="646111" y="1832009"/>
            <a:ext cx="8275320" cy="3007002"/>
          </a:xfrm>
          <a:prstGeom prst="rect">
            <a:avLst/>
          </a:prstGeom>
          <a:ln w="25400">
            <a:solidFill>
              <a:schemeClr val="accent1"/>
            </a:solidFill>
          </a:ln>
        </p:spPr>
      </p:pic>
      <p:sp>
        <p:nvSpPr>
          <p:cNvPr id="9" name="Rectangle" descr="Red rectangle to highlight the location of the &quot;Add Chemical&quot; button.">
            <a:extLst>
              <a:ext uri="{FF2B5EF4-FFF2-40B4-BE49-F238E27FC236}">
                <a16:creationId xmlns:a16="http://schemas.microsoft.com/office/drawing/2014/main" id="{7013F425-91F3-40D3-AACF-5C3897A43F54}"/>
              </a:ext>
            </a:extLst>
          </p:cNvPr>
          <p:cNvSpPr/>
          <p:nvPr/>
        </p:nvSpPr>
        <p:spPr>
          <a:xfrm>
            <a:off x="6491143" y="4259400"/>
            <a:ext cx="1379860" cy="539499"/>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1">
            <a:extLst>
              <a:ext uri="{FF2B5EF4-FFF2-40B4-BE49-F238E27FC236}">
                <a16:creationId xmlns:a16="http://schemas.microsoft.com/office/drawing/2014/main" id="{BBD916FF-8816-4CB4-9F2A-BDF2C1EF74F0}"/>
              </a:ext>
            </a:extLst>
          </p:cNvPr>
          <p:cNvSpPr txBox="1"/>
          <p:nvPr/>
        </p:nvSpPr>
        <p:spPr>
          <a:xfrm>
            <a:off x="9174069" y="2735344"/>
            <a:ext cx="2632541" cy="1463040"/>
          </a:xfrm>
          <a:prstGeom prst="rect">
            <a:avLst/>
          </a:prstGeom>
          <a:solidFill>
            <a:srgbClr val="002060"/>
          </a:solidFill>
          <a:ln w="34925">
            <a:solidFill>
              <a:srgbClr val="92D050"/>
            </a:solidFill>
          </a:ln>
        </p:spPr>
        <p:txBody>
          <a:bodyPr wrap="square" rtlCol="0" anchor="ctr" anchorCtr="1">
            <a:spAutoFit/>
          </a:bodyPr>
          <a:lstStyle/>
          <a:p>
            <a:pPr algn="ctr"/>
            <a:r>
              <a:rPr lang="en-US" b="1" u="sng" dirty="0"/>
              <a:t>Chemicals</a:t>
            </a:r>
            <a:r>
              <a:rPr lang="en-US" b="1" dirty="0"/>
              <a:t>:</a:t>
            </a:r>
          </a:p>
          <a:p>
            <a:pPr algn="ctr"/>
            <a:r>
              <a:rPr lang="en-US" dirty="0"/>
              <a:t>To add a new chemical, click </a:t>
            </a:r>
          </a:p>
          <a:p>
            <a:pPr algn="ctr"/>
            <a:r>
              <a:rPr lang="en-US" dirty="0"/>
              <a:t>“</a:t>
            </a:r>
            <a:r>
              <a:rPr lang="en-US" b="1" dirty="0"/>
              <a:t>Add Chemical</a:t>
            </a:r>
            <a:r>
              <a:rPr lang="en-US" dirty="0"/>
              <a:t>”.</a:t>
            </a:r>
          </a:p>
        </p:txBody>
      </p:sp>
      <p:pic>
        <p:nvPicPr>
          <p:cNvPr id="11" name="EPA logo" descr="Logo for the U.S. Environmental Protection Agency (EPA).">
            <a:extLst>
              <a:ext uri="{FF2B5EF4-FFF2-40B4-BE49-F238E27FC236}">
                <a16:creationId xmlns:a16="http://schemas.microsoft.com/office/drawing/2014/main" id="{61A4DCBD-D66A-40CB-8805-A79514C9C8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9693" y="5647871"/>
            <a:ext cx="914400" cy="914400"/>
          </a:xfrm>
          <a:prstGeom prst="rect">
            <a:avLst/>
          </a:prstGeom>
          <a:effectLst/>
        </p:spPr>
      </p:pic>
    </p:spTree>
    <p:extLst>
      <p:ext uri="{BB962C8B-B14F-4D97-AF65-F5344CB8AC3E}">
        <p14:creationId xmlns:p14="http://schemas.microsoft.com/office/powerpoint/2010/main" val="207479625"/>
      </p:ext>
    </p:extLst>
  </p:cSld>
  <p:clrMapOvr>
    <a:masterClrMapping/>
  </p:clrMapOvr>
  <mc:AlternateContent xmlns:mc="http://schemas.openxmlformats.org/markup-compatibility/2006" xmlns:p14="http://schemas.microsoft.com/office/powerpoint/2010/main">
    <mc:Choice Requires="p14">
      <p:transition spd="med" p14:dur="700" advTm="16175">
        <p:fade/>
      </p:transition>
    </mc:Choice>
    <mc:Fallback xmlns="">
      <p:transition spd="med" advTm="1617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646111" y="452718"/>
            <a:ext cx="8275320" cy="828599"/>
          </a:xfrm>
          <a:solidFill>
            <a:srgbClr val="002060">
              <a:alpha val="60000"/>
            </a:srgbClr>
          </a:solidFill>
          <a:ln>
            <a:solidFill>
              <a:schemeClr val="bg1"/>
            </a:solidFill>
          </a:ln>
        </p:spPr>
        <p:txBody>
          <a:bodyPr/>
          <a:lstStyle/>
          <a:p>
            <a:r>
              <a:rPr lang="en-US" dirty="0"/>
              <a:t>Chemical Inventory</a:t>
            </a:r>
          </a:p>
        </p:txBody>
      </p:sp>
      <p:sp>
        <p:nvSpPr>
          <p:cNvPr id="5" name="Slide Number"/>
          <p:cNvSpPr>
            <a:spLocks noGrp="1"/>
          </p:cNvSpPr>
          <p:nvPr>
            <p:ph type="sldNum" sz="quarter" idx="12"/>
          </p:nvPr>
        </p:nvSpPr>
        <p:spPr>
          <a:xfrm>
            <a:off x="10346914" y="311543"/>
            <a:ext cx="838199" cy="767687"/>
          </a:xfrm>
        </p:spPr>
        <p:txBody>
          <a:bodyPr/>
          <a:lstStyle/>
          <a:p>
            <a:fld id="{D42BE140-39E5-44FD-A490-72FB43F9736D}" type="slidenum">
              <a:rPr lang="en-US" smtClean="0"/>
              <a:t>57</a:t>
            </a:fld>
            <a:endParaRPr lang="en-US" dirty="0"/>
          </a:p>
        </p:txBody>
      </p:sp>
      <p:pic>
        <p:nvPicPr>
          <p:cNvPr id="6" name="Program Screenshot" descr="The top part of a chemical record."/>
          <p:cNvPicPr>
            <a:picLocks noChangeAspect="1"/>
          </p:cNvPicPr>
          <p:nvPr/>
        </p:nvPicPr>
        <p:blipFill>
          <a:blip r:embed="rId2"/>
          <a:stretch>
            <a:fillRect/>
          </a:stretch>
        </p:blipFill>
        <p:spPr>
          <a:xfrm>
            <a:off x="646111" y="1686650"/>
            <a:ext cx="8275320" cy="4261941"/>
          </a:xfrm>
          <a:prstGeom prst="rect">
            <a:avLst/>
          </a:prstGeom>
          <a:ln w="25400">
            <a:solidFill>
              <a:schemeClr val="accent1"/>
            </a:solidFill>
          </a:ln>
        </p:spPr>
      </p:pic>
      <p:sp>
        <p:nvSpPr>
          <p:cNvPr id="7" name="TextBox 1">
            <a:extLst>
              <a:ext uri="{FF2B5EF4-FFF2-40B4-BE49-F238E27FC236}">
                <a16:creationId xmlns:a16="http://schemas.microsoft.com/office/drawing/2014/main" id="{7A533166-0268-4828-81AE-4993D11D2FF5}"/>
              </a:ext>
            </a:extLst>
          </p:cNvPr>
          <p:cNvSpPr txBox="1"/>
          <p:nvPr/>
        </p:nvSpPr>
        <p:spPr>
          <a:xfrm>
            <a:off x="9174069" y="1281317"/>
            <a:ext cx="2632541" cy="4524315"/>
          </a:xfrm>
          <a:prstGeom prst="rect">
            <a:avLst/>
          </a:prstGeom>
          <a:solidFill>
            <a:srgbClr val="002060"/>
          </a:solidFill>
          <a:ln w="34925">
            <a:solidFill>
              <a:srgbClr val="92D050"/>
            </a:solidFill>
          </a:ln>
        </p:spPr>
        <p:txBody>
          <a:bodyPr wrap="square" rtlCol="0" anchor="ctr" anchorCtr="1">
            <a:spAutoFit/>
          </a:bodyPr>
          <a:lstStyle/>
          <a:p>
            <a:pPr algn="ctr"/>
            <a:r>
              <a:rPr lang="en-US" b="1" u="sng" dirty="0"/>
              <a:t>Chemicals</a:t>
            </a:r>
            <a:r>
              <a:rPr lang="en-US" b="1" dirty="0"/>
              <a:t>:</a:t>
            </a:r>
          </a:p>
          <a:p>
            <a:pPr algn="ctr"/>
            <a:r>
              <a:rPr lang="en-US" dirty="0"/>
              <a:t>After you double-click on a chemical </a:t>
            </a:r>
          </a:p>
          <a:p>
            <a:pPr algn="ctr"/>
            <a:r>
              <a:rPr lang="en-US" dirty="0"/>
              <a:t>or select </a:t>
            </a:r>
          </a:p>
          <a:p>
            <a:pPr algn="ctr"/>
            <a:r>
              <a:rPr lang="en-US" dirty="0"/>
              <a:t>“</a:t>
            </a:r>
            <a:r>
              <a:rPr lang="en-US" b="1" dirty="0"/>
              <a:t>Add Chemical</a:t>
            </a:r>
            <a:r>
              <a:rPr lang="en-US" dirty="0"/>
              <a:t>”, </a:t>
            </a:r>
          </a:p>
          <a:p>
            <a:pPr algn="ctr"/>
            <a:r>
              <a:rPr lang="en-US" dirty="0"/>
              <a:t>you will see a page for chemical details.</a:t>
            </a:r>
          </a:p>
          <a:p>
            <a:pPr algn="ctr"/>
            <a:endParaRPr lang="en-US" dirty="0"/>
          </a:p>
          <a:p>
            <a:pPr algn="ctr"/>
            <a:r>
              <a:rPr lang="en-US" dirty="0"/>
              <a:t>Update and complete the fields, ensuring to complete all required fields. </a:t>
            </a:r>
          </a:p>
          <a:p>
            <a:pPr algn="ctr"/>
            <a:endParaRPr lang="en-US" dirty="0"/>
          </a:p>
          <a:p>
            <a:pPr algn="ctr"/>
            <a:r>
              <a:rPr lang="en-US" dirty="0"/>
              <a:t>Note that fields with red asterisks ( </a:t>
            </a:r>
            <a:r>
              <a:rPr lang="en-US" dirty="0">
                <a:solidFill>
                  <a:srgbClr val="FF0000"/>
                </a:solidFill>
              </a:rPr>
              <a:t>*</a:t>
            </a:r>
            <a:r>
              <a:rPr lang="en-US" dirty="0"/>
              <a:t> )</a:t>
            </a:r>
          </a:p>
          <a:p>
            <a:pPr algn="ctr"/>
            <a:r>
              <a:rPr lang="en-US" dirty="0"/>
              <a:t>Are required fields.</a:t>
            </a:r>
          </a:p>
        </p:txBody>
      </p:sp>
      <p:pic>
        <p:nvPicPr>
          <p:cNvPr id="8" name="EPA logo" descr="Logo for the U.S. Environmental Protection Agency (EPA).">
            <a:extLst>
              <a:ext uri="{FF2B5EF4-FFF2-40B4-BE49-F238E27FC236}">
                <a16:creationId xmlns:a16="http://schemas.microsoft.com/office/drawing/2014/main" id="{C8EC2697-9582-41CA-9349-4EF5007731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2210" y="5805632"/>
            <a:ext cx="914400" cy="914400"/>
          </a:xfrm>
          <a:prstGeom prst="rect">
            <a:avLst/>
          </a:prstGeom>
          <a:effectLst/>
        </p:spPr>
      </p:pic>
    </p:spTree>
    <p:extLst>
      <p:ext uri="{BB962C8B-B14F-4D97-AF65-F5344CB8AC3E}">
        <p14:creationId xmlns:p14="http://schemas.microsoft.com/office/powerpoint/2010/main" val="1156364139"/>
      </p:ext>
    </p:extLst>
  </p:cSld>
  <p:clrMapOvr>
    <a:masterClrMapping/>
  </p:clrMapOvr>
  <mc:AlternateContent xmlns:mc="http://schemas.openxmlformats.org/markup-compatibility/2006" xmlns:p14="http://schemas.microsoft.com/office/powerpoint/2010/main">
    <mc:Choice Requires="p14">
      <p:transition spd="med" p14:dur="700" advTm="15336">
        <p:fade/>
      </p:transition>
    </mc:Choice>
    <mc:Fallback xmlns="">
      <p:transition spd="med" advTm="1533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646111" y="452718"/>
            <a:ext cx="8275320" cy="820497"/>
          </a:xfrm>
          <a:solidFill>
            <a:srgbClr val="002060">
              <a:alpha val="60000"/>
            </a:srgbClr>
          </a:solidFill>
          <a:ln>
            <a:solidFill>
              <a:schemeClr val="bg1"/>
            </a:solidFill>
          </a:ln>
        </p:spPr>
        <p:txBody>
          <a:bodyPr/>
          <a:lstStyle/>
          <a:p>
            <a:r>
              <a:rPr lang="en-US" dirty="0"/>
              <a:t>Chemical Inventory</a:t>
            </a:r>
          </a:p>
        </p:txBody>
      </p:sp>
      <p:sp>
        <p:nvSpPr>
          <p:cNvPr id="8" name="TextBox 1">
            <a:extLst>
              <a:ext uri="{FF2B5EF4-FFF2-40B4-BE49-F238E27FC236}">
                <a16:creationId xmlns:a16="http://schemas.microsoft.com/office/drawing/2014/main" id="{6D425439-062C-4AB4-9B76-B0EA7DE932A6}"/>
              </a:ext>
            </a:extLst>
          </p:cNvPr>
          <p:cNvSpPr txBox="1"/>
          <p:nvPr/>
        </p:nvSpPr>
        <p:spPr>
          <a:xfrm>
            <a:off x="9101887" y="1677959"/>
            <a:ext cx="2817354" cy="3931920"/>
          </a:xfrm>
          <a:prstGeom prst="rect">
            <a:avLst/>
          </a:prstGeom>
          <a:solidFill>
            <a:srgbClr val="002060"/>
          </a:solidFill>
          <a:ln w="34925">
            <a:solidFill>
              <a:srgbClr val="92D050"/>
            </a:solidFill>
          </a:ln>
        </p:spPr>
        <p:txBody>
          <a:bodyPr wrap="square" rtlCol="0" anchor="ctr" anchorCtr="1">
            <a:spAutoFit/>
          </a:bodyPr>
          <a:lstStyle/>
          <a:p>
            <a:pPr algn="ctr"/>
            <a:r>
              <a:rPr lang="en-US" b="1" u="sng" dirty="0"/>
              <a:t>Chemicals</a:t>
            </a:r>
            <a:r>
              <a:rPr lang="en-US" b="1" dirty="0"/>
              <a:t>:</a:t>
            </a:r>
          </a:p>
          <a:p>
            <a:pPr algn="ctr"/>
            <a:r>
              <a:rPr lang="en-US" dirty="0"/>
              <a:t>The Chemical Inventory can also be accessed via the top toolbar </a:t>
            </a:r>
          </a:p>
          <a:p>
            <a:pPr algn="ctr"/>
            <a:r>
              <a:rPr lang="en-US" dirty="0"/>
              <a:t>by clicking on </a:t>
            </a:r>
          </a:p>
          <a:p>
            <a:pPr algn="ctr"/>
            <a:r>
              <a:rPr lang="en-US" dirty="0"/>
              <a:t>“</a:t>
            </a:r>
            <a:r>
              <a:rPr lang="en-US" b="1" dirty="0"/>
              <a:t>Chemical Inventory</a:t>
            </a:r>
            <a:r>
              <a:rPr lang="en-US" dirty="0"/>
              <a:t>”.</a:t>
            </a:r>
          </a:p>
          <a:p>
            <a:pPr algn="ctr"/>
            <a:endParaRPr lang="en-US" dirty="0"/>
          </a:p>
          <a:p>
            <a:pPr algn="ctr"/>
            <a:r>
              <a:rPr lang="en-US" dirty="0"/>
              <a:t>In </a:t>
            </a:r>
            <a:r>
              <a:rPr lang="en-US" b="1" dirty="0"/>
              <a:t>Chemical Inventory</a:t>
            </a:r>
            <a:r>
              <a:rPr lang="en-US" dirty="0"/>
              <a:t> you can view the facility, add or edit chemicals, view or edit chemicals, and delete chemicals.</a:t>
            </a:r>
          </a:p>
        </p:txBody>
      </p:sp>
      <p:pic>
        <p:nvPicPr>
          <p:cNvPr id="7" name="Program Screenshot" descr="A list of chemicals in the database."/>
          <p:cNvPicPr>
            <a:picLocks noChangeAspect="1"/>
          </p:cNvPicPr>
          <p:nvPr/>
        </p:nvPicPr>
        <p:blipFill>
          <a:blip r:embed="rId2"/>
          <a:stretch>
            <a:fillRect/>
          </a:stretch>
        </p:blipFill>
        <p:spPr>
          <a:xfrm>
            <a:off x="646111" y="1679794"/>
            <a:ext cx="8275320" cy="1612232"/>
          </a:xfrm>
          <a:prstGeom prst="rect">
            <a:avLst/>
          </a:prstGeom>
          <a:ln w="25400">
            <a:solidFill>
              <a:srgbClr val="92D050"/>
            </a:solidFill>
          </a:ln>
        </p:spPr>
      </p:pic>
      <p:sp>
        <p:nvSpPr>
          <p:cNvPr id="6" name="Rectangle" descr="Red rectangle to highlight the location of the &quot;Chemical Inventory&quot; menu item.">
            <a:extLst>
              <a:ext uri="{FF2B5EF4-FFF2-40B4-BE49-F238E27FC236}">
                <a16:creationId xmlns:a16="http://schemas.microsoft.com/office/drawing/2014/main" id="{A9EB5366-05CD-477A-8953-6577CA1CAE17}"/>
              </a:ext>
            </a:extLst>
          </p:cNvPr>
          <p:cNvSpPr/>
          <p:nvPr/>
        </p:nvSpPr>
        <p:spPr>
          <a:xfrm>
            <a:off x="1052357" y="2037524"/>
            <a:ext cx="1141581" cy="27432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descr="Red rectangle to highlight the location of the &quot;Chemical Inventory&quot; menu item.">
            <a:extLst>
              <a:ext uri="{FF2B5EF4-FFF2-40B4-BE49-F238E27FC236}">
                <a16:creationId xmlns:a16="http://schemas.microsoft.com/office/drawing/2014/main" id="{F0C03F73-9EF7-41B4-B09D-D906E4DA2C07}"/>
              </a:ext>
            </a:extLst>
          </p:cNvPr>
          <p:cNvSpPr/>
          <p:nvPr/>
        </p:nvSpPr>
        <p:spPr>
          <a:xfrm>
            <a:off x="2455197" y="1671997"/>
            <a:ext cx="1402840" cy="35614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9" name="Straight Arrow Connector 38" descr="Arrow pointing from the Chemical Inventory Command Buttons in the screenshot, to the description of what each button means">
            <a:extLst>
              <a:ext uri="{FF2B5EF4-FFF2-40B4-BE49-F238E27FC236}">
                <a16:creationId xmlns:a16="http://schemas.microsoft.com/office/drawing/2014/main" id="{E4FA88BF-282C-4D52-9955-F6684348392E}"/>
              </a:ext>
            </a:extLst>
          </p:cNvPr>
          <p:cNvCxnSpPr>
            <a:cxnSpLocks/>
          </p:cNvCxnSpPr>
          <p:nvPr/>
        </p:nvCxnSpPr>
        <p:spPr>
          <a:xfrm>
            <a:off x="1052357" y="2275602"/>
            <a:ext cx="0" cy="1290373"/>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36" name="Group 35" descr="Screenshot and description of the Chemical Inventory Command Buttons. The icon of a building indicates &quot;View facility details for the chemical.&quot; The icon of the plus sign and flask indicates &quot;Add new or edit existing chemical.&quot; The icon of the pencil indicates &quot;View or edit details of existing chemical.&quot; The icon of the trash can indicates &quot;delete existing chemical.&quot;">
            <a:extLst>
              <a:ext uri="{FF2B5EF4-FFF2-40B4-BE49-F238E27FC236}">
                <a16:creationId xmlns:a16="http://schemas.microsoft.com/office/drawing/2014/main" id="{55C2AC4B-A0F9-453B-8487-C3B19E7C1DCB}"/>
              </a:ext>
            </a:extLst>
          </p:cNvPr>
          <p:cNvGrpSpPr/>
          <p:nvPr/>
        </p:nvGrpSpPr>
        <p:grpSpPr>
          <a:xfrm>
            <a:off x="646111" y="3643919"/>
            <a:ext cx="8104340" cy="2857089"/>
            <a:chOff x="513567" y="3643919"/>
            <a:chExt cx="8104340" cy="2857089"/>
          </a:xfrm>
        </p:grpSpPr>
        <p:sp>
          <p:nvSpPr>
            <p:cNvPr id="35" name="Rectangle 34">
              <a:extLst>
                <a:ext uri="{FF2B5EF4-FFF2-40B4-BE49-F238E27FC236}">
                  <a16:creationId xmlns:a16="http://schemas.microsoft.com/office/drawing/2014/main" id="{D1473934-8AA3-4554-B7DA-612EC1809CE9}"/>
                </a:ext>
              </a:extLst>
            </p:cNvPr>
            <p:cNvSpPr/>
            <p:nvPr/>
          </p:nvSpPr>
          <p:spPr>
            <a:xfrm>
              <a:off x="513567" y="3643919"/>
              <a:ext cx="8104340" cy="28570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EB130143-884B-47D4-8561-4231C9A913D3}"/>
                </a:ext>
              </a:extLst>
            </p:cNvPr>
            <p:cNvGrpSpPr/>
            <p:nvPr/>
          </p:nvGrpSpPr>
          <p:grpSpPr>
            <a:xfrm>
              <a:off x="646111" y="4047128"/>
              <a:ext cx="7849277" cy="2260813"/>
              <a:chOff x="637920" y="3548886"/>
              <a:chExt cx="7849277" cy="2260813"/>
            </a:xfrm>
          </p:grpSpPr>
          <p:sp>
            <p:nvSpPr>
              <p:cNvPr id="4" name="TextBox 3">
                <a:extLst>
                  <a:ext uri="{FF2B5EF4-FFF2-40B4-BE49-F238E27FC236}">
                    <a16:creationId xmlns:a16="http://schemas.microsoft.com/office/drawing/2014/main" id="{81E45804-D690-4437-88A1-4A6CCF9554FF}"/>
                  </a:ext>
                </a:extLst>
              </p:cNvPr>
              <p:cNvSpPr txBox="1"/>
              <p:nvPr/>
            </p:nvSpPr>
            <p:spPr>
              <a:xfrm>
                <a:off x="3768893" y="3548886"/>
                <a:ext cx="4718304" cy="420624"/>
              </a:xfrm>
              <a:prstGeom prst="rect">
                <a:avLst/>
              </a:prstGeom>
              <a:solidFill>
                <a:srgbClr val="002060"/>
              </a:solidFill>
              <a:ln w="25400">
                <a:solidFill>
                  <a:srgbClr val="92D050"/>
                </a:solidFill>
              </a:ln>
            </p:spPr>
            <p:txBody>
              <a:bodyPr wrap="square" rtlCol="0" anchor="ctr">
                <a:spAutoFit/>
              </a:bodyPr>
              <a:lstStyle/>
              <a:p>
                <a:r>
                  <a:rPr lang="en-US" dirty="0"/>
                  <a:t>View Facility Details for the chemical</a:t>
                </a:r>
              </a:p>
            </p:txBody>
          </p:sp>
          <p:grpSp>
            <p:nvGrpSpPr>
              <p:cNvPr id="26" name="Group 25">
                <a:extLst>
                  <a:ext uri="{FF2B5EF4-FFF2-40B4-BE49-F238E27FC236}">
                    <a16:creationId xmlns:a16="http://schemas.microsoft.com/office/drawing/2014/main" id="{CD580957-6118-4205-A4F1-0085129302A1}"/>
                  </a:ext>
                </a:extLst>
              </p:cNvPr>
              <p:cNvGrpSpPr/>
              <p:nvPr/>
            </p:nvGrpSpPr>
            <p:grpSpPr>
              <a:xfrm>
                <a:off x="637922" y="3548886"/>
                <a:ext cx="3055433" cy="413284"/>
                <a:chOff x="637922" y="3553139"/>
                <a:chExt cx="3055433" cy="413284"/>
              </a:xfrm>
            </p:grpSpPr>
            <p:pic>
              <p:nvPicPr>
                <p:cNvPr id="11" name="Program Screenshot 2" descr="An enlarged image of the toolbar.">
                  <a:extLst>
                    <a:ext uri="{FF2B5EF4-FFF2-40B4-BE49-F238E27FC236}">
                      <a16:creationId xmlns:a16="http://schemas.microsoft.com/office/drawing/2014/main" id="{3DC50FED-84A5-4543-8683-572FA34EE92B}"/>
                    </a:ext>
                  </a:extLst>
                </p:cNvPr>
                <p:cNvPicPr>
                  <a:picLocks noChangeAspect="1"/>
                </p:cNvPicPr>
                <p:nvPr/>
              </p:nvPicPr>
              <p:blipFill rotWithShape="1">
                <a:blip r:embed="rId3"/>
                <a:srcRect b="14138"/>
                <a:stretch/>
              </p:blipFill>
              <p:spPr>
                <a:xfrm>
                  <a:off x="637922" y="3553139"/>
                  <a:ext cx="3055433" cy="413284"/>
                </a:xfrm>
                <a:prstGeom prst="rect">
                  <a:avLst/>
                </a:prstGeom>
                <a:ln w="25400">
                  <a:solidFill>
                    <a:schemeClr val="accent1"/>
                  </a:solidFill>
                </a:ln>
              </p:spPr>
            </p:pic>
            <p:sp>
              <p:nvSpPr>
                <p:cNvPr id="16" name="Rectangle 15">
                  <a:extLst>
                    <a:ext uri="{FF2B5EF4-FFF2-40B4-BE49-F238E27FC236}">
                      <a16:creationId xmlns:a16="http://schemas.microsoft.com/office/drawing/2014/main" id="{506BA7E1-A323-439E-97A4-D85807D0E115}"/>
                    </a:ext>
                  </a:extLst>
                </p:cNvPr>
                <p:cNvSpPr/>
                <p:nvPr/>
              </p:nvSpPr>
              <p:spPr>
                <a:xfrm>
                  <a:off x="1540701" y="3553139"/>
                  <a:ext cx="2152652" cy="413284"/>
                </a:xfrm>
                <a:prstGeom prst="rect">
                  <a:avLst/>
                </a:prstGeom>
                <a:solidFill>
                  <a:srgbClr val="00206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265615AD-B641-4282-B523-F0F144776A4D}"/>
                  </a:ext>
                </a:extLst>
              </p:cNvPr>
              <p:cNvGrpSpPr/>
              <p:nvPr/>
            </p:nvGrpSpPr>
            <p:grpSpPr>
              <a:xfrm>
                <a:off x="637921" y="4142102"/>
                <a:ext cx="7849276" cy="420624"/>
                <a:chOff x="637921" y="4142102"/>
                <a:chExt cx="7849276" cy="420624"/>
              </a:xfrm>
            </p:grpSpPr>
            <p:grpSp>
              <p:nvGrpSpPr>
                <p:cNvPr id="27" name="Group 26">
                  <a:extLst>
                    <a:ext uri="{FF2B5EF4-FFF2-40B4-BE49-F238E27FC236}">
                      <a16:creationId xmlns:a16="http://schemas.microsoft.com/office/drawing/2014/main" id="{C74A805A-38AE-4686-882D-716D5648BC5C}"/>
                    </a:ext>
                  </a:extLst>
                </p:cNvPr>
                <p:cNvGrpSpPr/>
                <p:nvPr/>
              </p:nvGrpSpPr>
              <p:grpSpPr>
                <a:xfrm>
                  <a:off x="637921" y="4142102"/>
                  <a:ext cx="3055433" cy="419246"/>
                  <a:chOff x="637921" y="4142102"/>
                  <a:chExt cx="3055433" cy="419246"/>
                </a:xfrm>
              </p:grpSpPr>
              <p:pic>
                <p:nvPicPr>
                  <p:cNvPr id="13" name="Program Screenshot 2" descr="An enlarged image of the toolbar.">
                    <a:extLst>
                      <a:ext uri="{FF2B5EF4-FFF2-40B4-BE49-F238E27FC236}">
                        <a16:creationId xmlns:a16="http://schemas.microsoft.com/office/drawing/2014/main" id="{15DFF1AF-3EF3-45E1-8583-F9A388119BCE}"/>
                      </a:ext>
                    </a:extLst>
                  </p:cNvPr>
                  <p:cNvPicPr>
                    <a:picLocks noChangeAspect="1"/>
                  </p:cNvPicPr>
                  <p:nvPr/>
                </p:nvPicPr>
                <p:blipFill rotWithShape="1">
                  <a:blip r:embed="rId3"/>
                  <a:srcRect b="14138"/>
                  <a:stretch/>
                </p:blipFill>
                <p:spPr>
                  <a:xfrm>
                    <a:off x="637921" y="4148064"/>
                    <a:ext cx="3055433" cy="413284"/>
                  </a:xfrm>
                  <a:prstGeom prst="rect">
                    <a:avLst/>
                  </a:prstGeom>
                  <a:ln w="25400">
                    <a:solidFill>
                      <a:schemeClr val="accent1"/>
                    </a:solidFill>
                  </a:ln>
                </p:spPr>
              </p:pic>
              <p:sp>
                <p:nvSpPr>
                  <p:cNvPr id="20" name="Rectangle 19">
                    <a:extLst>
                      <a:ext uri="{FF2B5EF4-FFF2-40B4-BE49-F238E27FC236}">
                        <a16:creationId xmlns:a16="http://schemas.microsoft.com/office/drawing/2014/main" id="{353EF6E5-7523-4942-951E-C22EAF9B4C21}"/>
                      </a:ext>
                    </a:extLst>
                  </p:cNvPr>
                  <p:cNvSpPr/>
                  <p:nvPr/>
                </p:nvSpPr>
                <p:spPr>
                  <a:xfrm>
                    <a:off x="2053203" y="4142102"/>
                    <a:ext cx="1633626" cy="413284"/>
                  </a:xfrm>
                  <a:prstGeom prst="rect">
                    <a:avLst/>
                  </a:prstGeom>
                  <a:solidFill>
                    <a:srgbClr val="00206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CC1FAE9-47FE-47FE-93CA-DC704A0B9B52}"/>
                      </a:ext>
                    </a:extLst>
                  </p:cNvPr>
                  <p:cNvSpPr/>
                  <p:nvPr/>
                </p:nvSpPr>
                <p:spPr>
                  <a:xfrm>
                    <a:off x="652635" y="4142102"/>
                    <a:ext cx="888066" cy="413284"/>
                  </a:xfrm>
                  <a:prstGeom prst="rect">
                    <a:avLst/>
                  </a:prstGeom>
                  <a:solidFill>
                    <a:srgbClr val="00206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882D3195-3FD3-45C3-BDE3-F57D15BBB3FE}"/>
                    </a:ext>
                  </a:extLst>
                </p:cNvPr>
                <p:cNvSpPr txBox="1"/>
                <p:nvPr/>
              </p:nvSpPr>
              <p:spPr>
                <a:xfrm>
                  <a:off x="3768893" y="4142102"/>
                  <a:ext cx="4718304" cy="420624"/>
                </a:xfrm>
                <a:prstGeom prst="rect">
                  <a:avLst/>
                </a:prstGeom>
                <a:solidFill>
                  <a:srgbClr val="002060"/>
                </a:solidFill>
                <a:ln w="25400">
                  <a:solidFill>
                    <a:srgbClr val="92D050"/>
                  </a:solidFill>
                </a:ln>
              </p:spPr>
              <p:txBody>
                <a:bodyPr wrap="square" rtlCol="0" anchor="ctr">
                  <a:spAutoFit/>
                </a:bodyPr>
                <a:lstStyle/>
                <a:p>
                  <a:r>
                    <a:rPr lang="en-US" dirty="0"/>
                    <a:t>Add new or edit existing chemical</a:t>
                  </a:r>
                </a:p>
              </p:txBody>
            </p:sp>
          </p:grpSp>
          <p:grpSp>
            <p:nvGrpSpPr>
              <p:cNvPr id="31" name="Group 30">
                <a:extLst>
                  <a:ext uri="{FF2B5EF4-FFF2-40B4-BE49-F238E27FC236}">
                    <a16:creationId xmlns:a16="http://schemas.microsoft.com/office/drawing/2014/main" id="{E84AE2A0-5120-446D-B281-C7F279488B3F}"/>
                  </a:ext>
                </a:extLst>
              </p:cNvPr>
              <p:cNvGrpSpPr/>
              <p:nvPr/>
            </p:nvGrpSpPr>
            <p:grpSpPr>
              <a:xfrm>
                <a:off x="637921" y="4764251"/>
                <a:ext cx="7846759" cy="420624"/>
                <a:chOff x="637921" y="4764251"/>
                <a:chExt cx="7846759" cy="420624"/>
              </a:xfrm>
            </p:grpSpPr>
            <p:grpSp>
              <p:nvGrpSpPr>
                <p:cNvPr id="28" name="Group 27">
                  <a:extLst>
                    <a:ext uri="{FF2B5EF4-FFF2-40B4-BE49-F238E27FC236}">
                      <a16:creationId xmlns:a16="http://schemas.microsoft.com/office/drawing/2014/main" id="{8DC9DB73-4472-4A1D-9AD0-3D8BAE782DCF}"/>
                    </a:ext>
                  </a:extLst>
                </p:cNvPr>
                <p:cNvGrpSpPr/>
                <p:nvPr/>
              </p:nvGrpSpPr>
              <p:grpSpPr>
                <a:xfrm>
                  <a:off x="637921" y="4764251"/>
                  <a:ext cx="3055433" cy="413284"/>
                  <a:chOff x="637921" y="4764251"/>
                  <a:chExt cx="3055433" cy="413284"/>
                </a:xfrm>
              </p:grpSpPr>
              <p:pic>
                <p:nvPicPr>
                  <p:cNvPr id="14" name="Program Screenshot 2" descr="An enlarged image of the toolbar.">
                    <a:extLst>
                      <a:ext uri="{FF2B5EF4-FFF2-40B4-BE49-F238E27FC236}">
                        <a16:creationId xmlns:a16="http://schemas.microsoft.com/office/drawing/2014/main" id="{1E1117C2-214B-47F1-91B7-C6D6CC459CB5}"/>
                      </a:ext>
                    </a:extLst>
                  </p:cNvPr>
                  <p:cNvPicPr>
                    <a:picLocks noChangeAspect="1"/>
                  </p:cNvPicPr>
                  <p:nvPr/>
                </p:nvPicPr>
                <p:blipFill rotWithShape="1">
                  <a:blip r:embed="rId3"/>
                  <a:srcRect b="14138"/>
                  <a:stretch/>
                </p:blipFill>
                <p:spPr>
                  <a:xfrm>
                    <a:off x="637921" y="4764251"/>
                    <a:ext cx="3055433" cy="413284"/>
                  </a:xfrm>
                  <a:prstGeom prst="rect">
                    <a:avLst/>
                  </a:prstGeom>
                  <a:ln w="25400">
                    <a:solidFill>
                      <a:schemeClr val="accent1"/>
                    </a:solidFill>
                  </a:ln>
                </p:spPr>
              </p:pic>
              <p:sp>
                <p:nvSpPr>
                  <p:cNvPr id="18" name="Rectangle 17">
                    <a:extLst>
                      <a:ext uri="{FF2B5EF4-FFF2-40B4-BE49-F238E27FC236}">
                        <a16:creationId xmlns:a16="http://schemas.microsoft.com/office/drawing/2014/main" id="{EE16F073-9883-45CE-BD6C-ED3079C9EA78}"/>
                      </a:ext>
                    </a:extLst>
                  </p:cNvPr>
                  <p:cNvSpPr/>
                  <p:nvPr/>
                </p:nvSpPr>
                <p:spPr>
                  <a:xfrm>
                    <a:off x="2798763" y="4764251"/>
                    <a:ext cx="888066" cy="413284"/>
                  </a:xfrm>
                  <a:prstGeom prst="rect">
                    <a:avLst/>
                  </a:prstGeom>
                  <a:solidFill>
                    <a:srgbClr val="00206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68B0F33-F962-438A-8D28-BD9505DCA1C6}"/>
                      </a:ext>
                    </a:extLst>
                  </p:cNvPr>
                  <p:cNvSpPr/>
                  <p:nvPr/>
                </p:nvSpPr>
                <p:spPr>
                  <a:xfrm>
                    <a:off x="646111" y="4764251"/>
                    <a:ext cx="1633626" cy="413284"/>
                  </a:xfrm>
                  <a:prstGeom prst="rect">
                    <a:avLst/>
                  </a:prstGeom>
                  <a:solidFill>
                    <a:srgbClr val="00206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B331B381-52A7-4135-9455-BADE288BE68F}"/>
                    </a:ext>
                  </a:extLst>
                </p:cNvPr>
                <p:cNvSpPr txBox="1"/>
                <p:nvPr/>
              </p:nvSpPr>
              <p:spPr>
                <a:xfrm>
                  <a:off x="3768893" y="4764251"/>
                  <a:ext cx="4715787" cy="420624"/>
                </a:xfrm>
                <a:prstGeom prst="rect">
                  <a:avLst/>
                </a:prstGeom>
                <a:solidFill>
                  <a:srgbClr val="002060"/>
                </a:solidFill>
                <a:ln w="25400">
                  <a:solidFill>
                    <a:srgbClr val="92D050"/>
                  </a:solidFill>
                </a:ln>
              </p:spPr>
              <p:txBody>
                <a:bodyPr wrap="square" rtlCol="0" anchor="ctr">
                  <a:spAutoFit/>
                </a:bodyPr>
                <a:lstStyle/>
                <a:p>
                  <a:r>
                    <a:rPr lang="en-US" dirty="0"/>
                    <a:t>View or edit details of existing chemical</a:t>
                  </a:r>
                </a:p>
              </p:txBody>
            </p:sp>
          </p:grpSp>
          <p:grpSp>
            <p:nvGrpSpPr>
              <p:cNvPr id="32" name="Group 31">
                <a:extLst>
                  <a:ext uri="{FF2B5EF4-FFF2-40B4-BE49-F238E27FC236}">
                    <a16:creationId xmlns:a16="http://schemas.microsoft.com/office/drawing/2014/main" id="{858E39DE-2A0D-4CCA-947E-B82B0E60C124}"/>
                  </a:ext>
                </a:extLst>
              </p:cNvPr>
              <p:cNvGrpSpPr/>
              <p:nvPr/>
            </p:nvGrpSpPr>
            <p:grpSpPr>
              <a:xfrm>
                <a:off x="637920" y="5389075"/>
                <a:ext cx="7846760" cy="420624"/>
                <a:chOff x="637920" y="5389075"/>
                <a:chExt cx="7846760" cy="420624"/>
              </a:xfrm>
            </p:grpSpPr>
            <p:grpSp>
              <p:nvGrpSpPr>
                <p:cNvPr id="29" name="Group 28">
                  <a:extLst>
                    <a:ext uri="{FF2B5EF4-FFF2-40B4-BE49-F238E27FC236}">
                      <a16:creationId xmlns:a16="http://schemas.microsoft.com/office/drawing/2014/main" id="{96102EE1-6013-45B7-BCBD-19D83D4EEDEC}"/>
                    </a:ext>
                  </a:extLst>
                </p:cNvPr>
                <p:cNvGrpSpPr/>
                <p:nvPr/>
              </p:nvGrpSpPr>
              <p:grpSpPr>
                <a:xfrm>
                  <a:off x="637920" y="5389075"/>
                  <a:ext cx="3055433" cy="413284"/>
                  <a:chOff x="637920" y="5413259"/>
                  <a:chExt cx="3055433" cy="413284"/>
                </a:xfrm>
              </p:grpSpPr>
              <p:pic>
                <p:nvPicPr>
                  <p:cNvPr id="15" name="Program Screenshot 2" descr="An enlarged image of the toolbar.">
                    <a:extLst>
                      <a:ext uri="{FF2B5EF4-FFF2-40B4-BE49-F238E27FC236}">
                        <a16:creationId xmlns:a16="http://schemas.microsoft.com/office/drawing/2014/main" id="{F9163DD5-4B46-46BE-888C-4EE96BD06953}"/>
                      </a:ext>
                    </a:extLst>
                  </p:cNvPr>
                  <p:cNvPicPr>
                    <a:picLocks noChangeAspect="1"/>
                  </p:cNvPicPr>
                  <p:nvPr/>
                </p:nvPicPr>
                <p:blipFill rotWithShape="1">
                  <a:blip r:embed="rId3"/>
                  <a:srcRect b="14138"/>
                  <a:stretch/>
                </p:blipFill>
                <p:spPr>
                  <a:xfrm>
                    <a:off x="637920" y="5413259"/>
                    <a:ext cx="3055433" cy="413284"/>
                  </a:xfrm>
                  <a:prstGeom prst="rect">
                    <a:avLst/>
                  </a:prstGeom>
                  <a:ln w="25400">
                    <a:solidFill>
                      <a:schemeClr val="accent1"/>
                    </a:solidFill>
                  </a:ln>
                </p:spPr>
              </p:pic>
              <p:sp>
                <p:nvSpPr>
                  <p:cNvPr id="17" name="Rectangle 16">
                    <a:extLst>
                      <a:ext uri="{FF2B5EF4-FFF2-40B4-BE49-F238E27FC236}">
                        <a16:creationId xmlns:a16="http://schemas.microsoft.com/office/drawing/2014/main" id="{5317605F-8B89-4D7E-805E-07FA5A948239}"/>
                      </a:ext>
                    </a:extLst>
                  </p:cNvPr>
                  <p:cNvSpPr/>
                  <p:nvPr/>
                </p:nvSpPr>
                <p:spPr>
                  <a:xfrm>
                    <a:off x="646111" y="5413259"/>
                    <a:ext cx="2152652" cy="413284"/>
                  </a:xfrm>
                  <a:prstGeom prst="rect">
                    <a:avLst/>
                  </a:prstGeom>
                  <a:solidFill>
                    <a:srgbClr val="00206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DB635DCB-D037-4E76-B9B3-8FF13A15BD8B}"/>
                    </a:ext>
                  </a:extLst>
                </p:cNvPr>
                <p:cNvSpPr txBox="1"/>
                <p:nvPr/>
              </p:nvSpPr>
              <p:spPr>
                <a:xfrm>
                  <a:off x="3768893" y="5389075"/>
                  <a:ext cx="4715787" cy="420624"/>
                </a:xfrm>
                <a:prstGeom prst="rect">
                  <a:avLst/>
                </a:prstGeom>
                <a:solidFill>
                  <a:srgbClr val="002060"/>
                </a:solidFill>
                <a:ln w="25400">
                  <a:solidFill>
                    <a:srgbClr val="92D050"/>
                  </a:solidFill>
                </a:ln>
              </p:spPr>
              <p:txBody>
                <a:bodyPr wrap="square" rtlCol="0" anchor="ctr">
                  <a:spAutoFit/>
                </a:bodyPr>
                <a:lstStyle/>
                <a:p>
                  <a:r>
                    <a:rPr lang="en-US" dirty="0"/>
                    <a:t>Delete existing chemical</a:t>
                  </a:r>
                </a:p>
              </p:txBody>
            </p:sp>
          </p:grpSp>
        </p:grpSp>
        <p:sp>
          <p:nvSpPr>
            <p:cNvPr id="34" name="TextBox 33">
              <a:extLst>
                <a:ext uri="{FF2B5EF4-FFF2-40B4-BE49-F238E27FC236}">
                  <a16:creationId xmlns:a16="http://schemas.microsoft.com/office/drawing/2014/main" id="{C5BBDBE4-BE74-404C-A93D-BFFD5B5DDA1C}"/>
                </a:ext>
              </a:extLst>
            </p:cNvPr>
            <p:cNvSpPr txBox="1"/>
            <p:nvPr/>
          </p:nvSpPr>
          <p:spPr>
            <a:xfrm>
              <a:off x="660826" y="3643919"/>
              <a:ext cx="4548040" cy="369332"/>
            </a:xfrm>
            <a:prstGeom prst="rect">
              <a:avLst/>
            </a:prstGeom>
            <a:noFill/>
          </p:spPr>
          <p:txBody>
            <a:bodyPr wrap="none" rtlCol="0">
              <a:spAutoFit/>
            </a:bodyPr>
            <a:lstStyle/>
            <a:p>
              <a:r>
                <a:rPr lang="en-US" b="1" dirty="0">
                  <a:solidFill>
                    <a:srgbClr val="002060"/>
                  </a:solidFill>
                </a:rPr>
                <a:t>Chemical Inventory Command Buttons</a:t>
              </a:r>
            </a:p>
          </p:txBody>
        </p:sp>
      </p:grpSp>
      <p:sp>
        <p:nvSpPr>
          <p:cNvPr id="5" name="Slide Number"/>
          <p:cNvSpPr>
            <a:spLocks noGrp="1"/>
          </p:cNvSpPr>
          <p:nvPr>
            <p:ph type="sldNum" sz="quarter" idx="12"/>
          </p:nvPr>
        </p:nvSpPr>
        <p:spPr>
          <a:xfrm>
            <a:off x="10346914" y="311543"/>
            <a:ext cx="838199" cy="767687"/>
          </a:xfrm>
        </p:spPr>
        <p:txBody>
          <a:bodyPr/>
          <a:lstStyle/>
          <a:p>
            <a:fld id="{D42BE140-39E5-44FD-A490-72FB43F9736D}" type="slidenum">
              <a:rPr lang="en-US" smtClean="0"/>
              <a:t>58</a:t>
            </a:fld>
            <a:endParaRPr lang="en-US" dirty="0"/>
          </a:p>
        </p:txBody>
      </p:sp>
      <p:pic>
        <p:nvPicPr>
          <p:cNvPr id="10" name="EPA logo">
            <a:extLst>
              <a:ext uri="{FF2B5EF4-FFF2-40B4-BE49-F238E27FC236}">
                <a16:creationId xmlns:a16="http://schemas.microsoft.com/office/drawing/2014/main" id="{57CDB625-50C5-4050-869E-8004BB2106F2}"/>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92210" y="5805632"/>
            <a:ext cx="914400" cy="914400"/>
          </a:xfrm>
          <a:prstGeom prst="rect">
            <a:avLst/>
          </a:prstGeom>
          <a:effectLst/>
        </p:spPr>
      </p:pic>
    </p:spTree>
    <p:extLst>
      <p:ext uri="{BB962C8B-B14F-4D97-AF65-F5344CB8AC3E}">
        <p14:creationId xmlns:p14="http://schemas.microsoft.com/office/powerpoint/2010/main" val="2159525942"/>
      </p:ext>
    </p:extLst>
  </p:cSld>
  <p:clrMapOvr>
    <a:masterClrMapping/>
  </p:clrMapOvr>
  <mc:AlternateContent xmlns:mc="http://schemas.openxmlformats.org/markup-compatibility/2006" xmlns:p14="http://schemas.microsoft.com/office/powerpoint/2010/main">
    <mc:Choice Requires="p14">
      <p:transition spd="med" p14:dur="700" advTm="15134">
        <p:fade/>
      </p:transition>
    </mc:Choice>
    <mc:Fallback xmlns="">
      <p:transition spd="med" advTm="1513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3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a:xfrm>
            <a:off x="646111" y="452718"/>
            <a:ext cx="8275320" cy="787886"/>
          </a:xfrm>
          <a:solidFill>
            <a:srgbClr val="002060"/>
          </a:solidFill>
          <a:ln>
            <a:solidFill>
              <a:schemeClr val="bg1"/>
            </a:solidFill>
          </a:ln>
        </p:spPr>
        <p:txBody>
          <a:bodyPr/>
          <a:lstStyle/>
          <a:p>
            <a:r>
              <a:rPr lang="en-US" dirty="0"/>
              <a:t>Chemical Inventory</a:t>
            </a:r>
          </a:p>
        </p:txBody>
      </p:sp>
      <p:sp>
        <p:nvSpPr>
          <p:cNvPr id="8" name="Slide Number"/>
          <p:cNvSpPr>
            <a:spLocks noGrp="1"/>
          </p:cNvSpPr>
          <p:nvPr>
            <p:ph type="sldNum" sz="quarter" idx="12"/>
          </p:nvPr>
        </p:nvSpPr>
        <p:spPr>
          <a:xfrm>
            <a:off x="10346914" y="311543"/>
            <a:ext cx="838199" cy="767687"/>
          </a:xfrm>
        </p:spPr>
        <p:txBody>
          <a:bodyPr/>
          <a:lstStyle/>
          <a:p>
            <a:fld id="{D42BE140-39E5-44FD-A490-72FB43F9736D}" type="slidenum">
              <a:rPr lang="en-US" smtClean="0"/>
              <a:t>59</a:t>
            </a:fld>
            <a:endParaRPr lang="en-US" dirty="0"/>
          </a:p>
        </p:txBody>
      </p:sp>
      <p:grpSp>
        <p:nvGrpSpPr>
          <p:cNvPr id="10" name="Group 9" descr="Screenshot of the Chemical Inventory page">
            <a:extLst>
              <a:ext uri="{FF2B5EF4-FFF2-40B4-BE49-F238E27FC236}">
                <a16:creationId xmlns:a16="http://schemas.microsoft.com/office/drawing/2014/main" id="{F33BC843-A783-4DDE-A716-7B387BEE00D9}"/>
              </a:ext>
            </a:extLst>
          </p:cNvPr>
          <p:cNvGrpSpPr/>
          <p:nvPr/>
        </p:nvGrpSpPr>
        <p:grpSpPr>
          <a:xfrm>
            <a:off x="646111" y="1880193"/>
            <a:ext cx="8275320" cy="1382251"/>
            <a:chOff x="646112" y="1446566"/>
            <a:chExt cx="8275320" cy="1382251"/>
          </a:xfrm>
        </p:grpSpPr>
        <p:pic>
          <p:nvPicPr>
            <p:cNvPr id="2" name="Program Screenshot 1" descr="A list of chemicals in the database."/>
            <p:cNvPicPr>
              <a:picLocks noChangeAspect="1"/>
            </p:cNvPicPr>
            <p:nvPr/>
          </p:nvPicPr>
          <p:blipFill>
            <a:blip r:embed="rId2"/>
            <a:stretch>
              <a:fillRect/>
            </a:stretch>
          </p:blipFill>
          <p:spPr>
            <a:xfrm>
              <a:off x="646112" y="1446566"/>
              <a:ext cx="8275320" cy="1382251"/>
            </a:xfrm>
            <a:prstGeom prst="rect">
              <a:avLst/>
            </a:prstGeom>
            <a:ln w="25400">
              <a:solidFill>
                <a:schemeClr val="accent1"/>
              </a:solidFill>
            </a:ln>
          </p:spPr>
        </p:pic>
        <p:sp>
          <p:nvSpPr>
            <p:cNvPr id="11" name="Rectangle 1" descr="Red rectangle to highlight the location of the add chemical icon.">
              <a:extLst>
                <a:ext uri="{FF2B5EF4-FFF2-40B4-BE49-F238E27FC236}">
                  <a16:creationId xmlns:a16="http://schemas.microsoft.com/office/drawing/2014/main" id="{A9EB5366-05CD-477A-8953-6577CA1CAE17}"/>
                </a:ext>
              </a:extLst>
            </p:cNvPr>
            <p:cNvSpPr/>
            <p:nvPr/>
          </p:nvSpPr>
          <p:spPr>
            <a:xfrm>
              <a:off x="1345240" y="1801253"/>
              <a:ext cx="366347" cy="33643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4" descr="Screenshot of the Chemical Inventory page after clicking the command button to &quot;Add a new chemical&quot;">
            <a:extLst>
              <a:ext uri="{FF2B5EF4-FFF2-40B4-BE49-F238E27FC236}">
                <a16:creationId xmlns:a16="http://schemas.microsoft.com/office/drawing/2014/main" id="{161031BA-70E9-41C6-A013-6093EA166161}"/>
              </a:ext>
            </a:extLst>
          </p:cNvPr>
          <p:cNvGrpSpPr/>
          <p:nvPr/>
        </p:nvGrpSpPr>
        <p:grpSpPr>
          <a:xfrm>
            <a:off x="646111" y="4177975"/>
            <a:ext cx="8275320" cy="1455001"/>
            <a:chOff x="646112" y="3088211"/>
            <a:chExt cx="8275320" cy="1455001"/>
          </a:xfrm>
        </p:grpSpPr>
        <p:pic>
          <p:nvPicPr>
            <p:cNvPr id="9" name="Program screenshot 2" descr="A list of chemicals in the database."/>
            <p:cNvPicPr>
              <a:picLocks noChangeAspect="1"/>
            </p:cNvPicPr>
            <p:nvPr/>
          </p:nvPicPr>
          <p:blipFill>
            <a:blip r:embed="rId3"/>
            <a:stretch>
              <a:fillRect/>
            </a:stretch>
          </p:blipFill>
          <p:spPr>
            <a:xfrm>
              <a:off x="646112" y="3088211"/>
              <a:ext cx="8275320" cy="1455001"/>
            </a:xfrm>
            <a:prstGeom prst="rect">
              <a:avLst/>
            </a:prstGeom>
            <a:ln w="25400">
              <a:solidFill>
                <a:schemeClr val="accent1"/>
              </a:solidFill>
            </a:ln>
          </p:spPr>
        </p:pic>
        <p:sp>
          <p:nvSpPr>
            <p:cNvPr id="12" name="Rectangle 2" descr="Red rectangle to highlight the location of the &quot;Add a new chemical&quot; menu item.">
              <a:extLst>
                <a:ext uri="{FF2B5EF4-FFF2-40B4-BE49-F238E27FC236}">
                  <a16:creationId xmlns:a16="http://schemas.microsoft.com/office/drawing/2014/main" id="{A9EB5366-05CD-477A-8953-6577CA1CAE17}"/>
                </a:ext>
              </a:extLst>
            </p:cNvPr>
            <p:cNvSpPr/>
            <p:nvPr/>
          </p:nvSpPr>
          <p:spPr>
            <a:xfrm>
              <a:off x="1252603" y="3632549"/>
              <a:ext cx="2417523" cy="56367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
            <a:extLst>
              <a:ext uri="{FF2B5EF4-FFF2-40B4-BE49-F238E27FC236}">
                <a16:creationId xmlns:a16="http://schemas.microsoft.com/office/drawing/2014/main" id="{E8094789-7C6E-455D-81CD-6C281DB31FE4}"/>
              </a:ext>
            </a:extLst>
          </p:cNvPr>
          <p:cNvSpPr txBox="1"/>
          <p:nvPr/>
        </p:nvSpPr>
        <p:spPr>
          <a:xfrm>
            <a:off x="9089361" y="2423160"/>
            <a:ext cx="2817354" cy="2011680"/>
          </a:xfrm>
          <a:prstGeom prst="rect">
            <a:avLst/>
          </a:prstGeom>
          <a:solidFill>
            <a:srgbClr val="002060"/>
          </a:solidFill>
          <a:ln w="34925">
            <a:solidFill>
              <a:srgbClr val="92D050"/>
            </a:solidFill>
          </a:ln>
        </p:spPr>
        <p:txBody>
          <a:bodyPr wrap="square" rtlCol="0" anchor="ctr" anchorCtr="1">
            <a:spAutoFit/>
          </a:bodyPr>
          <a:lstStyle/>
          <a:p>
            <a:pPr algn="ctr"/>
            <a:r>
              <a:rPr lang="en-US" b="1" u="sng" dirty="0"/>
              <a:t>Chemicals</a:t>
            </a:r>
            <a:r>
              <a:rPr lang="en-US" b="1" dirty="0"/>
              <a:t>:</a:t>
            </a:r>
          </a:p>
          <a:p>
            <a:pPr algn="ctr"/>
            <a:r>
              <a:rPr lang="en-US" dirty="0"/>
              <a:t>To add a new chemical, click on the chemical beaker icon, and then click </a:t>
            </a:r>
            <a:r>
              <a:rPr lang="en-US" b="1" dirty="0"/>
              <a:t>“Add a new chemical</a:t>
            </a:r>
            <a:r>
              <a:rPr lang="en-US" dirty="0"/>
              <a:t>”</a:t>
            </a:r>
            <a:r>
              <a:rPr lang="en-US" b="1" dirty="0"/>
              <a:t>.</a:t>
            </a:r>
          </a:p>
        </p:txBody>
      </p:sp>
      <p:pic>
        <p:nvPicPr>
          <p:cNvPr id="14" name="EPA logo" descr="Logo for the U.S. Environmental Protection Agency (EPA).">
            <a:extLst>
              <a:ext uri="{FF2B5EF4-FFF2-40B4-BE49-F238E27FC236}">
                <a16:creationId xmlns:a16="http://schemas.microsoft.com/office/drawing/2014/main" id="{AB0AB695-1724-49E9-8B36-01B734A3DA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92210" y="5805632"/>
            <a:ext cx="914400" cy="914400"/>
          </a:xfrm>
          <a:prstGeom prst="rect">
            <a:avLst/>
          </a:prstGeom>
          <a:effectLst/>
        </p:spPr>
      </p:pic>
    </p:spTree>
    <p:extLst>
      <p:ext uri="{BB962C8B-B14F-4D97-AF65-F5344CB8AC3E}">
        <p14:creationId xmlns:p14="http://schemas.microsoft.com/office/powerpoint/2010/main" val="863657439"/>
      </p:ext>
    </p:extLst>
  </p:cSld>
  <p:clrMapOvr>
    <a:masterClrMapping/>
  </p:clrMapOvr>
  <mc:AlternateContent xmlns:mc="http://schemas.openxmlformats.org/markup-compatibility/2006" xmlns:p14="http://schemas.microsoft.com/office/powerpoint/2010/main">
    <mc:Choice Requires="p14">
      <p:transition spd="med" p14:dur="700" advTm="15336">
        <p:fade/>
      </p:transition>
    </mc:Choice>
    <mc:Fallback xmlns="">
      <p:transition spd="med" advTm="1533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3ADD0-8DED-41C1-AD5B-CBC46C79F4D1}"/>
              </a:ext>
            </a:extLst>
          </p:cNvPr>
          <p:cNvSpPr>
            <a:spLocks noGrp="1"/>
          </p:cNvSpPr>
          <p:nvPr>
            <p:ph type="title"/>
          </p:nvPr>
        </p:nvSpPr>
        <p:spPr>
          <a:xfrm>
            <a:off x="624590" y="443459"/>
            <a:ext cx="9011249" cy="767687"/>
          </a:xfrm>
          <a:solidFill>
            <a:srgbClr val="002060">
              <a:alpha val="60000"/>
            </a:srgbClr>
          </a:solidFill>
          <a:ln>
            <a:solidFill>
              <a:schemeClr val="bg1"/>
            </a:solidFill>
          </a:ln>
        </p:spPr>
        <p:txBody>
          <a:bodyPr/>
          <a:lstStyle/>
          <a:p>
            <a:r>
              <a:rPr lang="en-US" b="1" dirty="0"/>
              <a:t>EPA Terms and Acronyms</a:t>
            </a:r>
          </a:p>
        </p:txBody>
      </p:sp>
      <p:sp>
        <p:nvSpPr>
          <p:cNvPr id="4" name="Slide Number Placeholder 3">
            <a:extLst>
              <a:ext uri="{FF2B5EF4-FFF2-40B4-BE49-F238E27FC236}">
                <a16:creationId xmlns:a16="http://schemas.microsoft.com/office/drawing/2014/main" id="{CB0D353A-38B7-45CE-910A-43995BB828AC}"/>
              </a:ext>
              <a:ext uri="{C183D7F6-B498-43B3-948B-1728B52AA6E4}">
                <adec:decorative xmlns:adec="http://schemas.microsoft.com/office/drawing/2017/decorative" val="0"/>
              </a:ext>
            </a:extLst>
          </p:cNvPr>
          <p:cNvSpPr>
            <a:spLocks noGrp="1"/>
          </p:cNvSpPr>
          <p:nvPr>
            <p:ph type="sldNum" sz="quarter" idx="12"/>
          </p:nvPr>
        </p:nvSpPr>
        <p:spPr/>
        <p:txBody>
          <a:bodyPr/>
          <a:lstStyle/>
          <a:p>
            <a:fld id="{D57F1E4F-1CFF-5643-939E-02111984F565}" type="slidenum">
              <a:rPr lang="en-US" smtClean="0"/>
              <a:t>6</a:t>
            </a:fld>
            <a:endParaRPr lang="en-US" dirty="0"/>
          </a:p>
        </p:txBody>
      </p:sp>
      <p:sp>
        <p:nvSpPr>
          <p:cNvPr id="6" name="TextBox 5">
            <a:extLst>
              <a:ext uri="{FF2B5EF4-FFF2-40B4-BE49-F238E27FC236}">
                <a16:creationId xmlns:a16="http://schemas.microsoft.com/office/drawing/2014/main" id="{0C16C321-9E17-4919-9297-226D52C7BC3C}"/>
              </a:ext>
            </a:extLst>
          </p:cNvPr>
          <p:cNvSpPr txBox="1"/>
          <p:nvPr/>
        </p:nvSpPr>
        <p:spPr>
          <a:xfrm>
            <a:off x="451451" y="1637956"/>
            <a:ext cx="2468880" cy="1563624"/>
          </a:xfrm>
          <a:prstGeom prst="rect">
            <a:avLst/>
          </a:prstGeom>
          <a:solidFill>
            <a:srgbClr val="92D050"/>
          </a:solidFill>
          <a:ln>
            <a:solidFill>
              <a:srgbClr val="92D050"/>
            </a:solidFill>
          </a:ln>
          <a:effectLst>
            <a:glow rad="12700">
              <a:schemeClr val="accent1">
                <a:alpha val="40000"/>
              </a:schemeClr>
            </a:glow>
          </a:effectLst>
        </p:spPr>
        <p:txBody>
          <a:bodyPr wrap="square" rtlCol="0" anchor="ctr">
            <a:spAutoFit/>
          </a:bodyPr>
          <a:lstStyle/>
          <a:p>
            <a:r>
              <a:rPr lang="en-US" sz="2000" b="1" dirty="0">
                <a:solidFill>
                  <a:schemeClr val="bg1"/>
                </a:solidFill>
                <a:latin typeface="Calibri Light" panose="020F0302020204030204" pitchFamily="34" charset="0"/>
                <a:cs typeface="Calibri Light" panose="020F0302020204030204" pitchFamily="34" charset="0"/>
              </a:rPr>
              <a:t>Hazardous Chemical</a:t>
            </a:r>
          </a:p>
        </p:txBody>
      </p:sp>
      <p:sp>
        <p:nvSpPr>
          <p:cNvPr id="3" name="Text Placeholder 2">
            <a:extLst>
              <a:ext uri="{FF2B5EF4-FFF2-40B4-BE49-F238E27FC236}">
                <a16:creationId xmlns:a16="http://schemas.microsoft.com/office/drawing/2014/main" id="{E18E8170-2A65-4087-9928-5D72B89FB1DB}"/>
              </a:ext>
            </a:extLst>
          </p:cNvPr>
          <p:cNvSpPr>
            <a:spLocks noGrp="1"/>
          </p:cNvSpPr>
          <p:nvPr>
            <p:ph type="body" sz="half" idx="2"/>
          </p:nvPr>
        </p:nvSpPr>
        <p:spPr>
          <a:xfrm>
            <a:off x="2920331" y="1638063"/>
            <a:ext cx="7867073" cy="1558694"/>
          </a:xfrm>
          <a:solidFill>
            <a:srgbClr val="002060">
              <a:alpha val="52000"/>
            </a:srgbClr>
          </a:solidFill>
          <a:ln>
            <a:solidFill>
              <a:schemeClr val="accent1"/>
            </a:solidFill>
          </a:ln>
        </p:spPr>
        <p:txBody>
          <a:bodyPr anchor="t">
            <a:noAutofit/>
          </a:bodyPr>
          <a:lstStyle/>
          <a:p>
            <a:pPr>
              <a:spcBef>
                <a:spcPts val="0"/>
              </a:spcBef>
            </a:pPr>
            <a:r>
              <a:rPr lang="en-US" dirty="0">
                <a:latin typeface="Calibri Light" panose="020F0302020204030204" pitchFamily="34" charset="0"/>
                <a:cs typeface="Calibri Light" panose="020F0302020204030204" pitchFamily="34" charset="0"/>
              </a:rPr>
              <a:t>A chemical is a hazardous chemical if the Occupational Safety and Health Administration (OSHA) Hazard Communication Standard (HCS) [</a:t>
            </a:r>
            <a:r>
              <a:rPr lang="en-US" dirty="0">
                <a:latin typeface="Calibri Light" panose="020F0302020204030204" pitchFamily="34" charset="0"/>
                <a:cs typeface="Calibri Light" panose="020F0302020204030204" pitchFamily="34" charset="0"/>
                <a:hlinkClick r:id="rId3"/>
              </a:rPr>
              <a:t>29 CFR 1910.1200(g)</a:t>
            </a:r>
            <a:r>
              <a:rPr lang="en-US" dirty="0">
                <a:latin typeface="Calibri Light" panose="020F0302020204030204" pitchFamily="34" charset="0"/>
                <a:cs typeface="Calibri Light" panose="020F0302020204030204" pitchFamily="34" charset="0"/>
              </a:rPr>
              <a:t>] requires a Safety Data Sheet (SDS). Note that things you may not think of as chemicals (e.g., copper, sand, zinc, lead acid batteries, etc.) are included in the term </a:t>
            </a:r>
            <a:r>
              <a:rPr lang="en-US" i="1" dirty="0">
                <a:latin typeface="Calibri Light" panose="020F0302020204030204" pitchFamily="34" charset="0"/>
                <a:cs typeface="Calibri Light" panose="020F0302020204030204" pitchFamily="34" charset="0"/>
              </a:rPr>
              <a:t>Hazardous Chemical</a:t>
            </a:r>
            <a:r>
              <a:rPr lang="en-US" dirty="0">
                <a:latin typeface="Calibri Light" panose="020F0302020204030204" pitchFamily="34" charset="0"/>
                <a:cs typeface="Calibri Light" panose="020F0302020204030204" pitchFamily="34" charset="0"/>
              </a:rPr>
              <a:t>.</a:t>
            </a:r>
          </a:p>
        </p:txBody>
      </p:sp>
      <p:sp>
        <p:nvSpPr>
          <p:cNvPr id="7" name="TextBox 6">
            <a:extLst>
              <a:ext uri="{FF2B5EF4-FFF2-40B4-BE49-F238E27FC236}">
                <a16:creationId xmlns:a16="http://schemas.microsoft.com/office/drawing/2014/main" id="{FAC814C5-D0C9-4A0C-9FB1-B8B60F746F66}"/>
              </a:ext>
            </a:extLst>
          </p:cNvPr>
          <p:cNvSpPr txBox="1"/>
          <p:nvPr/>
        </p:nvSpPr>
        <p:spPr>
          <a:xfrm>
            <a:off x="435685" y="3305716"/>
            <a:ext cx="2468880" cy="969264"/>
          </a:xfrm>
          <a:prstGeom prst="rect">
            <a:avLst/>
          </a:prstGeom>
          <a:solidFill>
            <a:srgbClr val="92D050"/>
          </a:solidFill>
          <a:ln>
            <a:solidFill>
              <a:srgbClr val="92D050"/>
            </a:solidFill>
          </a:ln>
        </p:spPr>
        <p:txBody>
          <a:bodyPr wrap="square" rtlCol="0">
            <a:spAutoFit/>
          </a:bodyPr>
          <a:lstStyle/>
          <a:p>
            <a:r>
              <a:rPr lang="en-US" sz="2000" b="1" dirty="0">
                <a:solidFill>
                  <a:schemeClr val="bg1"/>
                </a:solidFill>
                <a:latin typeface="Calibri Light" panose="020F0302020204030204" pitchFamily="34" charset="0"/>
                <a:cs typeface="Calibri Light" panose="020F0302020204030204" pitchFamily="34" charset="0"/>
              </a:rPr>
              <a:t>Extremely Hazardous Substance (EHS)</a:t>
            </a:r>
          </a:p>
        </p:txBody>
      </p:sp>
      <p:sp>
        <p:nvSpPr>
          <p:cNvPr id="12" name="TextBox 11">
            <a:extLst>
              <a:ext uri="{FF2B5EF4-FFF2-40B4-BE49-F238E27FC236}">
                <a16:creationId xmlns:a16="http://schemas.microsoft.com/office/drawing/2014/main" id="{DD877151-A4DF-4DFF-B7FA-6BF1C5F2B34B}"/>
              </a:ext>
            </a:extLst>
          </p:cNvPr>
          <p:cNvSpPr txBox="1"/>
          <p:nvPr/>
        </p:nvSpPr>
        <p:spPr>
          <a:xfrm>
            <a:off x="2904565" y="3305716"/>
            <a:ext cx="7867073" cy="969264"/>
          </a:xfrm>
          <a:prstGeom prst="rect">
            <a:avLst/>
          </a:prstGeom>
          <a:solidFill>
            <a:srgbClr val="002060">
              <a:alpha val="52000"/>
            </a:srgbClr>
          </a:solidFill>
          <a:ln>
            <a:solidFill>
              <a:srgbClr val="92D050"/>
            </a:solidFill>
          </a:ln>
        </p:spPr>
        <p:txBody>
          <a:bodyPr wrap="square" rtlCol="0">
            <a:spAutoFit/>
          </a:bodyPr>
          <a:lstStyle/>
          <a:p>
            <a:r>
              <a:rPr lang="en-US" dirty="0">
                <a:latin typeface="Calibri Light" panose="020F0302020204030204" pitchFamily="34" charset="0"/>
                <a:cs typeface="Calibri Light" panose="020F0302020204030204" pitchFamily="34" charset="0"/>
              </a:rPr>
              <a:t>A chemical is an Extremely Hazardous substance (EHS) if it is listed in </a:t>
            </a:r>
          </a:p>
          <a:p>
            <a:r>
              <a:rPr lang="en-US" dirty="0">
                <a:latin typeface="Calibri Light" panose="020F0302020204030204" pitchFamily="34" charset="0"/>
                <a:cs typeface="Calibri Light" panose="020F0302020204030204" pitchFamily="34" charset="0"/>
                <a:hlinkClick r:id="rId4"/>
              </a:rPr>
              <a:t>40 CFR Part 355</a:t>
            </a:r>
            <a:r>
              <a:rPr lang="en-US" dirty="0">
                <a:latin typeface="Calibri Light" panose="020F0302020204030204" pitchFamily="34" charset="0"/>
                <a:cs typeface="Calibri Light" panose="020F0302020204030204" pitchFamily="34" charset="0"/>
              </a:rPr>
              <a:t> </a:t>
            </a:r>
            <a:r>
              <a:rPr lang="en-US" dirty="0">
                <a:latin typeface="Calibri Light" panose="020F0302020204030204" pitchFamily="34" charset="0"/>
                <a:cs typeface="Calibri Light" panose="020F0302020204030204" pitchFamily="34" charset="0"/>
                <a:hlinkClick r:id="rId5"/>
              </a:rPr>
              <a:t>Appendix A</a:t>
            </a:r>
            <a:r>
              <a:rPr lang="en-US" dirty="0">
                <a:latin typeface="Calibri Light" panose="020F0302020204030204" pitchFamily="34" charset="0"/>
                <a:cs typeface="Calibri Light" panose="020F0302020204030204" pitchFamily="34" charset="0"/>
              </a:rPr>
              <a:t> or </a:t>
            </a:r>
            <a:r>
              <a:rPr lang="en-US" dirty="0">
                <a:latin typeface="Calibri Light" panose="020F0302020204030204" pitchFamily="34" charset="0"/>
                <a:cs typeface="Calibri Light" panose="020F0302020204030204" pitchFamily="34" charset="0"/>
                <a:hlinkClick r:id="rId6"/>
              </a:rPr>
              <a:t>Appendix B</a:t>
            </a:r>
            <a:r>
              <a:rPr lang="en-US" dirty="0">
                <a:latin typeface="Calibri Light" panose="020F0302020204030204" pitchFamily="34" charset="0"/>
                <a:cs typeface="Calibri Light" panose="020F0302020204030204" pitchFamily="34" charset="0"/>
              </a:rPr>
              <a:t>. </a:t>
            </a:r>
          </a:p>
        </p:txBody>
      </p:sp>
      <p:sp>
        <p:nvSpPr>
          <p:cNvPr id="9" name="TextBox 8">
            <a:extLst>
              <a:ext uri="{FF2B5EF4-FFF2-40B4-BE49-F238E27FC236}">
                <a16:creationId xmlns:a16="http://schemas.microsoft.com/office/drawing/2014/main" id="{D18F5E63-60DF-4BEB-A303-6E741B2BB975}"/>
              </a:ext>
            </a:extLst>
          </p:cNvPr>
          <p:cNvSpPr txBox="1"/>
          <p:nvPr/>
        </p:nvSpPr>
        <p:spPr>
          <a:xfrm>
            <a:off x="435685" y="4386968"/>
            <a:ext cx="2468880" cy="923544"/>
          </a:xfrm>
          <a:prstGeom prst="rect">
            <a:avLst/>
          </a:prstGeom>
          <a:solidFill>
            <a:srgbClr val="92D050"/>
          </a:solidFill>
        </p:spPr>
        <p:txBody>
          <a:bodyPr wrap="square" rtlCol="0">
            <a:spAutoFit/>
          </a:bodyPr>
          <a:lstStyle/>
          <a:p>
            <a:r>
              <a:rPr lang="en-US" sz="2000" b="1" dirty="0">
                <a:solidFill>
                  <a:schemeClr val="bg1"/>
                </a:solidFill>
                <a:latin typeface="Calibri Light" panose="020F0302020204030204" pitchFamily="34" charset="0"/>
                <a:cs typeface="Calibri Light" panose="020F0302020204030204" pitchFamily="34" charset="0"/>
              </a:rPr>
              <a:t>Reporting Threshold</a:t>
            </a:r>
          </a:p>
        </p:txBody>
      </p:sp>
      <p:sp>
        <p:nvSpPr>
          <p:cNvPr id="14" name="TextBox 13">
            <a:extLst>
              <a:ext uri="{FF2B5EF4-FFF2-40B4-BE49-F238E27FC236}">
                <a16:creationId xmlns:a16="http://schemas.microsoft.com/office/drawing/2014/main" id="{93CC60CD-0050-441A-B9E8-2A6DF4577612}"/>
              </a:ext>
            </a:extLst>
          </p:cNvPr>
          <p:cNvSpPr txBox="1"/>
          <p:nvPr/>
        </p:nvSpPr>
        <p:spPr>
          <a:xfrm>
            <a:off x="2904565" y="4387075"/>
            <a:ext cx="7867073" cy="923330"/>
          </a:xfrm>
          <a:prstGeom prst="rect">
            <a:avLst/>
          </a:prstGeom>
          <a:solidFill>
            <a:srgbClr val="002060">
              <a:alpha val="52000"/>
            </a:srgbClr>
          </a:solidFill>
          <a:ln>
            <a:solidFill>
              <a:srgbClr val="92D050"/>
            </a:solidFill>
          </a:ln>
        </p:spPr>
        <p:txBody>
          <a:bodyPr wrap="square">
            <a:spAutoFit/>
          </a:bodyPr>
          <a:lstStyle/>
          <a:p>
            <a:r>
              <a:rPr lang="en-US" dirty="0">
                <a:latin typeface="Calibri Light" panose="020F0302020204030204" pitchFamily="34" charset="0"/>
                <a:cs typeface="Calibri Light" panose="020F0302020204030204" pitchFamily="34" charset="0"/>
              </a:rPr>
              <a:t>A quantity value used to determine if the specific hazardous chemical is required to be listed on your Tier II report. Note: the term hazardous chemical includes all substances that OSHA requires a SDS for.</a:t>
            </a:r>
          </a:p>
        </p:txBody>
      </p:sp>
      <p:sp>
        <p:nvSpPr>
          <p:cNvPr id="10" name="TextBox 9">
            <a:extLst>
              <a:ext uri="{FF2B5EF4-FFF2-40B4-BE49-F238E27FC236}">
                <a16:creationId xmlns:a16="http://schemas.microsoft.com/office/drawing/2014/main" id="{F91A3055-4CB8-44DE-8251-138309294298}"/>
              </a:ext>
            </a:extLst>
          </p:cNvPr>
          <p:cNvSpPr txBox="1"/>
          <p:nvPr/>
        </p:nvSpPr>
        <p:spPr>
          <a:xfrm>
            <a:off x="435685" y="5445277"/>
            <a:ext cx="2468880" cy="969264"/>
          </a:xfrm>
          <a:prstGeom prst="rect">
            <a:avLst/>
          </a:prstGeom>
          <a:solidFill>
            <a:srgbClr val="92D050"/>
          </a:solidFill>
          <a:ln>
            <a:solidFill>
              <a:srgbClr val="92D050"/>
            </a:solidFill>
          </a:ln>
        </p:spPr>
        <p:txBody>
          <a:bodyPr wrap="square" rtlCol="0">
            <a:spAutoFit/>
          </a:bodyPr>
          <a:lstStyle/>
          <a:p>
            <a:r>
              <a:rPr lang="en-US" sz="2000" b="1" dirty="0">
                <a:solidFill>
                  <a:schemeClr val="bg1"/>
                </a:solidFill>
                <a:latin typeface="Calibri Light" panose="020F0302020204030204" pitchFamily="34" charset="0"/>
                <a:cs typeface="Calibri Light" panose="020F0302020204030204" pitchFamily="34" charset="0"/>
              </a:rPr>
              <a:t>Threshold Planning Quantity (TPQ)</a:t>
            </a:r>
          </a:p>
        </p:txBody>
      </p:sp>
      <p:sp>
        <p:nvSpPr>
          <p:cNvPr id="11" name="TextBox 10">
            <a:extLst>
              <a:ext uri="{FF2B5EF4-FFF2-40B4-BE49-F238E27FC236}">
                <a16:creationId xmlns:a16="http://schemas.microsoft.com/office/drawing/2014/main" id="{3C3856BD-6795-41C7-9265-2F843910B15C}"/>
              </a:ext>
            </a:extLst>
          </p:cNvPr>
          <p:cNvSpPr txBox="1"/>
          <p:nvPr/>
        </p:nvSpPr>
        <p:spPr>
          <a:xfrm>
            <a:off x="2904565" y="5445277"/>
            <a:ext cx="7867073" cy="969264"/>
          </a:xfrm>
          <a:prstGeom prst="rect">
            <a:avLst/>
          </a:prstGeom>
          <a:solidFill>
            <a:srgbClr val="002060">
              <a:alpha val="52000"/>
            </a:srgbClr>
          </a:solidFill>
          <a:ln>
            <a:solidFill>
              <a:srgbClr val="92D050"/>
            </a:solidFill>
          </a:ln>
        </p:spPr>
        <p:txBody>
          <a:bodyPr wrap="square" rtlCol="0">
            <a:spAutoFit/>
          </a:bodyPr>
          <a:lstStyle/>
          <a:p>
            <a:r>
              <a:rPr lang="en-US" dirty="0">
                <a:latin typeface="Calibri Light" panose="020F0302020204030204" pitchFamily="34" charset="0"/>
                <a:cs typeface="Calibri Light" panose="020F0302020204030204" pitchFamily="34" charset="0"/>
              </a:rPr>
              <a:t>TPQs are quantity values (in pounds) established by the EPA for each EHS. TPQ values are provided in </a:t>
            </a:r>
            <a:r>
              <a:rPr lang="en-US" dirty="0">
                <a:latin typeface="Calibri Light" panose="020F0302020204030204" pitchFamily="34" charset="0"/>
                <a:cs typeface="Calibri Light" panose="020F0302020204030204" pitchFamily="34" charset="0"/>
                <a:hlinkClick r:id="rId4"/>
              </a:rPr>
              <a:t>40 CFR Part 355</a:t>
            </a:r>
            <a:r>
              <a:rPr lang="en-US" dirty="0">
                <a:latin typeface="Calibri Light" panose="020F0302020204030204" pitchFamily="34" charset="0"/>
                <a:cs typeface="Calibri Light" panose="020F0302020204030204" pitchFamily="34" charset="0"/>
              </a:rPr>
              <a:t> </a:t>
            </a:r>
            <a:r>
              <a:rPr lang="en-US" dirty="0">
                <a:latin typeface="Calibri Light" panose="020F0302020204030204" pitchFamily="34" charset="0"/>
                <a:cs typeface="Calibri Light" panose="020F0302020204030204" pitchFamily="34" charset="0"/>
                <a:hlinkClick r:id="rId5"/>
              </a:rPr>
              <a:t>Appendix A</a:t>
            </a:r>
            <a:r>
              <a:rPr lang="en-US" dirty="0">
                <a:latin typeface="Calibri Light" panose="020F0302020204030204" pitchFamily="34" charset="0"/>
                <a:cs typeface="Calibri Light" panose="020F0302020204030204" pitchFamily="34" charset="0"/>
              </a:rPr>
              <a:t> or </a:t>
            </a:r>
            <a:r>
              <a:rPr lang="en-US" dirty="0">
                <a:latin typeface="Calibri Light" panose="020F0302020204030204" pitchFamily="34" charset="0"/>
                <a:cs typeface="Calibri Light" panose="020F0302020204030204" pitchFamily="34" charset="0"/>
                <a:hlinkClick r:id="rId6"/>
              </a:rPr>
              <a:t>Appendix B</a:t>
            </a:r>
            <a:r>
              <a:rPr lang="en-US" dirty="0">
                <a:latin typeface="Calibri Light" panose="020F0302020204030204" pitchFamily="34" charset="0"/>
                <a:cs typeface="Calibri Light" panose="020F0302020204030204" pitchFamily="34" charset="0"/>
              </a:rPr>
              <a:t>.</a:t>
            </a:r>
          </a:p>
        </p:txBody>
      </p:sp>
      <p:pic>
        <p:nvPicPr>
          <p:cNvPr id="5" name="EPA logo" descr="Logo for the U.S. Environmental Protection Agency (EPA).">
            <a:extLst>
              <a:ext uri="{FF2B5EF4-FFF2-40B4-BE49-F238E27FC236}">
                <a16:creationId xmlns:a16="http://schemas.microsoft.com/office/drawing/2014/main" id="{30DDA1F9-427A-442C-A20F-B72AC9CD919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58488" y="5647871"/>
            <a:ext cx="914400" cy="914400"/>
          </a:xfrm>
          <a:prstGeom prst="rect">
            <a:avLst/>
          </a:prstGeom>
          <a:effectLst/>
        </p:spPr>
      </p:pic>
    </p:spTree>
    <p:extLst>
      <p:ext uri="{BB962C8B-B14F-4D97-AF65-F5344CB8AC3E}">
        <p14:creationId xmlns:p14="http://schemas.microsoft.com/office/powerpoint/2010/main" val="28052535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646111" y="452718"/>
            <a:ext cx="8275320" cy="828599"/>
          </a:xfrm>
          <a:solidFill>
            <a:srgbClr val="002060">
              <a:alpha val="60000"/>
            </a:srgbClr>
          </a:solidFill>
          <a:ln>
            <a:solidFill>
              <a:schemeClr val="bg1"/>
            </a:solidFill>
          </a:ln>
        </p:spPr>
        <p:txBody>
          <a:bodyPr/>
          <a:lstStyle/>
          <a:p>
            <a:r>
              <a:rPr lang="en-US" dirty="0"/>
              <a:t>Chemical Inventory</a:t>
            </a:r>
          </a:p>
        </p:txBody>
      </p:sp>
      <p:sp>
        <p:nvSpPr>
          <p:cNvPr id="8" name="TextBox 1">
            <a:extLst>
              <a:ext uri="{FF2B5EF4-FFF2-40B4-BE49-F238E27FC236}">
                <a16:creationId xmlns:a16="http://schemas.microsoft.com/office/drawing/2014/main" id="{7ABD3F6A-73D7-4032-A37E-458C93711A38}"/>
              </a:ext>
            </a:extLst>
          </p:cNvPr>
          <p:cNvSpPr txBox="1"/>
          <p:nvPr/>
        </p:nvSpPr>
        <p:spPr>
          <a:xfrm>
            <a:off x="9099994" y="2241798"/>
            <a:ext cx="2817354" cy="3017520"/>
          </a:xfrm>
          <a:prstGeom prst="rect">
            <a:avLst/>
          </a:prstGeom>
          <a:solidFill>
            <a:srgbClr val="002060"/>
          </a:solidFill>
          <a:ln w="34925">
            <a:solidFill>
              <a:srgbClr val="92D050"/>
            </a:solidFill>
          </a:ln>
        </p:spPr>
        <p:txBody>
          <a:bodyPr wrap="square" rtlCol="0" anchor="ctr" anchorCtr="1">
            <a:spAutoFit/>
          </a:bodyPr>
          <a:lstStyle/>
          <a:p>
            <a:pPr algn="ctr"/>
            <a:r>
              <a:rPr lang="en-US" b="1" u="sng" dirty="0"/>
              <a:t>Chemical Record</a:t>
            </a:r>
            <a:r>
              <a:rPr lang="en-US" b="1" dirty="0"/>
              <a:t>:</a:t>
            </a:r>
          </a:p>
          <a:p>
            <a:pPr algn="ctr"/>
            <a:r>
              <a:rPr lang="en-US" dirty="0"/>
              <a:t>In each chemical’s record, you will be asked to enter information about the chemical’s physical state, quantity, hazards, storage locations, and mixture components.</a:t>
            </a:r>
            <a:endParaRPr lang="en-US" b="1" dirty="0"/>
          </a:p>
        </p:txBody>
      </p:sp>
      <p:pic>
        <p:nvPicPr>
          <p:cNvPr id="1026" name="Picture 2" descr="Screenshot of Chemical Record page">
            <a:extLst>
              <a:ext uri="{FF2B5EF4-FFF2-40B4-BE49-F238E27FC236}">
                <a16:creationId xmlns:a16="http://schemas.microsoft.com/office/drawing/2014/main" id="{ACD8AF6F-5D94-4B54-B1C2-7EAD27E0FE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111" y="1702816"/>
            <a:ext cx="8297224" cy="4260102"/>
          </a:xfrm>
          <a:prstGeom prst="rect">
            <a:avLst/>
          </a:prstGeom>
          <a:noFill/>
          <a:ln w="254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5" name="Slide Number"/>
          <p:cNvSpPr>
            <a:spLocks noGrp="1"/>
          </p:cNvSpPr>
          <p:nvPr>
            <p:ph type="sldNum" sz="quarter" idx="12"/>
          </p:nvPr>
        </p:nvSpPr>
        <p:spPr>
          <a:xfrm>
            <a:off x="10346914" y="311543"/>
            <a:ext cx="838199" cy="767687"/>
          </a:xfrm>
        </p:spPr>
        <p:txBody>
          <a:bodyPr/>
          <a:lstStyle/>
          <a:p>
            <a:fld id="{D42BE140-39E5-44FD-A490-72FB43F9736D}" type="slidenum">
              <a:rPr lang="en-US" smtClean="0"/>
              <a:t>60</a:t>
            </a:fld>
            <a:endParaRPr lang="en-US" dirty="0"/>
          </a:p>
        </p:txBody>
      </p:sp>
      <p:pic>
        <p:nvPicPr>
          <p:cNvPr id="9" name="EPA logo">
            <a:extLst>
              <a:ext uri="{FF2B5EF4-FFF2-40B4-BE49-F238E27FC236}">
                <a16:creationId xmlns:a16="http://schemas.microsoft.com/office/drawing/2014/main" id="{DB2FA5C4-F5C1-4676-A405-AE1A1EEEFA6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2210" y="5805632"/>
            <a:ext cx="914400" cy="914400"/>
          </a:xfrm>
          <a:prstGeom prst="rect">
            <a:avLst/>
          </a:prstGeom>
          <a:effectLst/>
        </p:spPr>
      </p:pic>
    </p:spTree>
    <p:extLst>
      <p:ext uri="{BB962C8B-B14F-4D97-AF65-F5344CB8AC3E}">
        <p14:creationId xmlns:p14="http://schemas.microsoft.com/office/powerpoint/2010/main" val="2336714580"/>
      </p:ext>
    </p:extLst>
  </p:cSld>
  <p:clrMapOvr>
    <a:masterClrMapping/>
  </p:clrMapOvr>
  <mc:AlternateContent xmlns:mc="http://schemas.openxmlformats.org/markup-compatibility/2006" xmlns:p14="http://schemas.microsoft.com/office/powerpoint/2010/main">
    <mc:Choice Requires="p14">
      <p:transition spd="med" p14:dur="700" advTm="15336">
        <p:fade/>
      </p:transition>
    </mc:Choice>
    <mc:Fallback xmlns="">
      <p:transition spd="med" advTm="1533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a:xfrm>
            <a:off x="646111" y="452718"/>
            <a:ext cx="8275320" cy="822076"/>
          </a:xfrm>
          <a:solidFill>
            <a:srgbClr val="002060">
              <a:alpha val="60000"/>
            </a:srgbClr>
          </a:solidFill>
          <a:ln>
            <a:solidFill>
              <a:schemeClr val="bg1"/>
            </a:solidFill>
          </a:ln>
        </p:spPr>
        <p:txBody>
          <a:bodyPr vert="horz" lIns="91440" tIns="45720" rIns="91440" bIns="45720" rtlCol="0" anchor="t">
            <a:noAutofit/>
          </a:bodyPr>
          <a:lstStyle/>
          <a:p>
            <a:r>
              <a:rPr lang="en-US" dirty="0"/>
              <a:t>Chemical Inventory</a:t>
            </a:r>
          </a:p>
        </p:txBody>
      </p:sp>
      <p:sp>
        <p:nvSpPr>
          <p:cNvPr id="8" name="Slide Number"/>
          <p:cNvSpPr>
            <a:spLocks noGrp="1"/>
          </p:cNvSpPr>
          <p:nvPr>
            <p:ph type="sldNum" sz="quarter" idx="12"/>
          </p:nvPr>
        </p:nvSpPr>
        <p:spPr>
          <a:xfrm>
            <a:off x="10346914" y="311543"/>
            <a:ext cx="838199" cy="767687"/>
          </a:xfrm>
        </p:spPr>
        <p:txBody>
          <a:bodyPr/>
          <a:lstStyle/>
          <a:p>
            <a:fld id="{D42BE140-39E5-44FD-A490-72FB43F9736D}" type="slidenum">
              <a:rPr lang="en-US" smtClean="0"/>
              <a:t>61</a:t>
            </a:fld>
            <a:endParaRPr lang="en-US" dirty="0"/>
          </a:p>
        </p:txBody>
      </p:sp>
      <p:sp>
        <p:nvSpPr>
          <p:cNvPr id="9" name="TextBox 1">
            <a:extLst>
              <a:ext uri="{FF2B5EF4-FFF2-40B4-BE49-F238E27FC236}">
                <a16:creationId xmlns:a16="http://schemas.microsoft.com/office/drawing/2014/main" id="{3CED211B-7B59-42E0-9F78-E5610B3C4D4B}"/>
              </a:ext>
            </a:extLst>
          </p:cNvPr>
          <p:cNvSpPr txBox="1"/>
          <p:nvPr/>
        </p:nvSpPr>
        <p:spPr>
          <a:xfrm>
            <a:off x="9082374" y="1932108"/>
            <a:ext cx="2817354" cy="3416320"/>
          </a:xfrm>
          <a:prstGeom prst="rect">
            <a:avLst/>
          </a:prstGeom>
          <a:solidFill>
            <a:srgbClr val="002060"/>
          </a:solidFill>
          <a:ln w="34925">
            <a:solidFill>
              <a:srgbClr val="92D050"/>
            </a:solidFill>
          </a:ln>
        </p:spPr>
        <p:txBody>
          <a:bodyPr wrap="square" rtlCol="0" anchor="ctr" anchorCtr="1">
            <a:spAutoFit/>
          </a:bodyPr>
          <a:lstStyle/>
          <a:p>
            <a:pPr algn="ctr"/>
            <a:r>
              <a:rPr lang="en-US" b="1" u="sng" dirty="0"/>
              <a:t>Chemical Record</a:t>
            </a:r>
            <a:r>
              <a:rPr lang="en-US" b="1" dirty="0"/>
              <a:t>:</a:t>
            </a:r>
          </a:p>
          <a:p>
            <a:pPr algn="ctr"/>
            <a:r>
              <a:rPr lang="en-US" dirty="0"/>
              <a:t>In each chemical’s record, please ensure that you enter the correct </a:t>
            </a:r>
            <a:r>
              <a:rPr lang="en-US" b="1" dirty="0"/>
              <a:t>chemical name </a:t>
            </a:r>
            <a:r>
              <a:rPr lang="en-US" dirty="0"/>
              <a:t>and </a:t>
            </a:r>
            <a:r>
              <a:rPr lang="en-US" b="1" dirty="0"/>
              <a:t>CAS number</a:t>
            </a:r>
            <a:r>
              <a:rPr lang="en-US" dirty="0"/>
              <a:t>.</a:t>
            </a:r>
          </a:p>
          <a:p>
            <a:pPr algn="ctr"/>
            <a:endParaRPr lang="en-US" b="1" dirty="0"/>
          </a:p>
          <a:p>
            <a:pPr algn="ctr"/>
            <a:r>
              <a:rPr lang="en-US" dirty="0"/>
              <a:t>Also, select “Yes” or “No” to indicate if the chemical is an </a:t>
            </a:r>
            <a:r>
              <a:rPr lang="en-US" b="1" dirty="0"/>
              <a:t>Extremely Hazardous Substance</a:t>
            </a:r>
            <a:r>
              <a:rPr lang="en-US" dirty="0"/>
              <a:t> (</a:t>
            </a:r>
            <a:r>
              <a:rPr lang="en-US" b="1" dirty="0"/>
              <a:t>EHS)</a:t>
            </a:r>
            <a:r>
              <a:rPr lang="en-US" dirty="0"/>
              <a:t>.</a:t>
            </a:r>
          </a:p>
        </p:txBody>
      </p:sp>
      <p:grpSp>
        <p:nvGrpSpPr>
          <p:cNvPr id="3" name="Group 2" descr="Screenshot of Chemical Inventory page with Chemical Name and CAS number highlighted">
            <a:extLst>
              <a:ext uri="{FF2B5EF4-FFF2-40B4-BE49-F238E27FC236}">
                <a16:creationId xmlns:a16="http://schemas.microsoft.com/office/drawing/2014/main" id="{52D14F95-B045-4F36-A388-F6458DA25CAF}"/>
              </a:ext>
            </a:extLst>
          </p:cNvPr>
          <p:cNvGrpSpPr/>
          <p:nvPr/>
        </p:nvGrpSpPr>
        <p:grpSpPr>
          <a:xfrm>
            <a:off x="646111" y="1678576"/>
            <a:ext cx="8297224" cy="4260102"/>
            <a:chOff x="646111" y="1678576"/>
            <a:chExt cx="8297224" cy="4260102"/>
          </a:xfrm>
        </p:grpSpPr>
        <p:pic>
          <p:nvPicPr>
            <p:cNvPr id="12" name="Picture 2">
              <a:extLst>
                <a:ext uri="{FF2B5EF4-FFF2-40B4-BE49-F238E27FC236}">
                  <a16:creationId xmlns:a16="http://schemas.microsoft.com/office/drawing/2014/main" id="{71606BBB-1F53-49BB-AD8A-5A79216404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111" y="1678576"/>
              <a:ext cx="8297224" cy="4260102"/>
            </a:xfrm>
            <a:prstGeom prst="rect">
              <a:avLst/>
            </a:prstGeom>
            <a:noFill/>
            <a:ln w="254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98CDE65-323C-41CC-9E29-B53F947BDB8A}"/>
                </a:ext>
              </a:extLst>
            </p:cNvPr>
            <p:cNvSpPr/>
            <p:nvPr/>
          </p:nvSpPr>
          <p:spPr>
            <a:xfrm>
              <a:off x="2905686" y="2697168"/>
              <a:ext cx="1151159" cy="48851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2C09F82-E071-42B6-B50F-A9E941FA5E16}"/>
                </a:ext>
              </a:extLst>
            </p:cNvPr>
            <p:cNvSpPr/>
            <p:nvPr/>
          </p:nvSpPr>
          <p:spPr>
            <a:xfrm>
              <a:off x="682573" y="2697168"/>
              <a:ext cx="2223113" cy="48851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29D8959-54E8-4E18-A9B5-0D025F53C049}"/>
                </a:ext>
              </a:extLst>
            </p:cNvPr>
            <p:cNvSpPr/>
            <p:nvPr/>
          </p:nvSpPr>
          <p:spPr>
            <a:xfrm>
              <a:off x="5635157" y="2697168"/>
              <a:ext cx="921685" cy="48851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EPA logo" descr="Logo for the U.S. Environmental Protection Agency (EPA).">
            <a:extLst>
              <a:ext uri="{FF2B5EF4-FFF2-40B4-BE49-F238E27FC236}">
                <a16:creationId xmlns:a16="http://schemas.microsoft.com/office/drawing/2014/main" id="{DED34D42-9F34-4445-8120-29061E6F72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2210" y="5805632"/>
            <a:ext cx="914400" cy="914400"/>
          </a:xfrm>
          <a:prstGeom prst="rect">
            <a:avLst/>
          </a:prstGeom>
          <a:effectLst/>
        </p:spPr>
      </p:pic>
    </p:spTree>
    <p:extLst>
      <p:ext uri="{BB962C8B-B14F-4D97-AF65-F5344CB8AC3E}">
        <p14:creationId xmlns:p14="http://schemas.microsoft.com/office/powerpoint/2010/main" val="2523777626"/>
      </p:ext>
    </p:extLst>
  </p:cSld>
  <p:clrMapOvr>
    <a:masterClrMapping/>
  </p:clrMapOvr>
  <mc:AlternateContent xmlns:mc="http://schemas.openxmlformats.org/markup-compatibility/2006" xmlns:p14="http://schemas.microsoft.com/office/powerpoint/2010/main">
    <mc:Choice Requires="p14">
      <p:transition spd="med" p14:dur="700" advTm="20433">
        <p:fade/>
      </p:transition>
    </mc:Choice>
    <mc:Fallback xmlns="">
      <p:transition spd="med" advTm="2043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646111" y="452718"/>
            <a:ext cx="8275320" cy="828599"/>
          </a:xfrm>
          <a:solidFill>
            <a:srgbClr val="002060">
              <a:alpha val="60000"/>
            </a:srgbClr>
          </a:solidFill>
          <a:ln>
            <a:solidFill>
              <a:schemeClr val="bg1"/>
            </a:solidFill>
          </a:ln>
        </p:spPr>
        <p:txBody>
          <a:bodyPr vert="horz" lIns="91440" tIns="45720" rIns="91440" bIns="45720" rtlCol="0" anchor="t">
            <a:noAutofit/>
          </a:bodyPr>
          <a:lstStyle/>
          <a:p>
            <a:r>
              <a:rPr lang="en-US" dirty="0"/>
              <a:t>Chemical Inventory</a:t>
            </a:r>
          </a:p>
        </p:txBody>
      </p:sp>
      <p:sp>
        <p:nvSpPr>
          <p:cNvPr id="4" name="Slide Number"/>
          <p:cNvSpPr>
            <a:spLocks noGrp="1"/>
          </p:cNvSpPr>
          <p:nvPr>
            <p:ph type="sldNum" sz="quarter" idx="12"/>
          </p:nvPr>
        </p:nvSpPr>
        <p:spPr>
          <a:xfrm>
            <a:off x="10346914" y="311543"/>
            <a:ext cx="838199" cy="767687"/>
          </a:xfrm>
        </p:spPr>
        <p:txBody>
          <a:bodyPr/>
          <a:lstStyle/>
          <a:p>
            <a:fld id="{D42BE140-39E5-44FD-A490-72FB43F9736D}" type="slidenum">
              <a:rPr lang="en-US" smtClean="0"/>
              <a:t>62</a:t>
            </a:fld>
            <a:endParaRPr lang="en-US" dirty="0"/>
          </a:p>
        </p:txBody>
      </p:sp>
      <p:grpSp>
        <p:nvGrpSpPr>
          <p:cNvPr id="3" name="Group 2" descr="Screenshot of Chemical Inventory page with Physical State &amp; Amounts section highlighted">
            <a:extLst>
              <a:ext uri="{FF2B5EF4-FFF2-40B4-BE49-F238E27FC236}">
                <a16:creationId xmlns:a16="http://schemas.microsoft.com/office/drawing/2014/main" id="{9E2CE126-DAEE-44AB-998F-B02A44978505}"/>
              </a:ext>
            </a:extLst>
          </p:cNvPr>
          <p:cNvGrpSpPr/>
          <p:nvPr/>
        </p:nvGrpSpPr>
        <p:grpSpPr>
          <a:xfrm>
            <a:off x="646111" y="1702816"/>
            <a:ext cx="8297224" cy="4260102"/>
            <a:chOff x="646111" y="1702816"/>
            <a:chExt cx="8297224" cy="4260102"/>
          </a:xfrm>
        </p:grpSpPr>
        <p:pic>
          <p:nvPicPr>
            <p:cNvPr id="9" name="Picture 2">
              <a:extLst>
                <a:ext uri="{FF2B5EF4-FFF2-40B4-BE49-F238E27FC236}">
                  <a16:creationId xmlns:a16="http://schemas.microsoft.com/office/drawing/2014/main" id="{CDE44475-BD54-43E0-825C-9C53A7D75C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111" y="1702816"/>
              <a:ext cx="8297224" cy="4260102"/>
            </a:xfrm>
            <a:prstGeom prst="rect">
              <a:avLst/>
            </a:prstGeom>
            <a:noFill/>
            <a:ln w="254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20" name="Rectangle 1" descr="Red rectangle to highlight the location of the field called &quot;Chemical information is the same as last year.&quot;">
              <a:extLst>
                <a:ext uri="{FF2B5EF4-FFF2-40B4-BE49-F238E27FC236}">
                  <a16:creationId xmlns:a16="http://schemas.microsoft.com/office/drawing/2014/main" id="{7013F425-91F3-40D3-AACF-5C3897A43F54}"/>
                </a:ext>
              </a:extLst>
            </p:cNvPr>
            <p:cNvSpPr/>
            <p:nvPr/>
          </p:nvSpPr>
          <p:spPr>
            <a:xfrm>
              <a:off x="646111" y="4671481"/>
              <a:ext cx="2467073" cy="28688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2" descr="Red rectangle to highlight the location of the &quot;Physical States &amp; Amounts&quot; section.">
              <a:extLst>
                <a:ext uri="{FF2B5EF4-FFF2-40B4-BE49-F238E27FC236}">
                  <a16:creationId xmlns:a16="http://schemas.microsoft.com/office/drawing/2014/main" id="{086935CD-0EE5-44C8-B097-E93F30BA9F25}"/>
                </a:ext>
              </a:extLst>
            </p:cNvPr>
            <p:cNvSpPr/>
            <p:nvPr/>
          </p:nvSpPr>
          <p:spPr>
            <a:xfrm>
              <a:off x="646111" y="3274160"/>
              <a:ext cx="8297224" cy="32004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1">
            <a:extLst>
              <a:ext uri="{FF2B5EF4-FFF2-40B4-BE49-F238E27FC236}">
                <a16:creationId xmlns:a16="http://schemas.microsoft.com/office/drawing/2014/main" id="{B0F39471-BEAB-4ACD-8C14-6697D8FAE187}"/>
              </a:ext>
            </a:extLst>
          </p:cNvPr>
          <p:cNvSpPr txBox="1"/>
          <p:nvPr/>
        </p:nvSpPr>
        <p:spPr>
          <a:xfrm>
            <a:off x="9048141" y="1932111"/>
            <a:ext cx="2877059" cy="3657600"/>
          </a:xfrm>
          <a:prstGeom prst="rect">
            <a:avLst/>
          </a:prstGeom>
          <a:solidFill>
            <a:srgbClr val="002060"/>
          </a:solidFill>
          <a:ln w="34925">
            <a:solidFill>
              <a:srgbClr val="92D050"/>
            </a:solidFill>
          </a:ln>
        </p:spPr>
        <p:txBody>
          <a:bodyPr wrap="square" rtlCol="0" anchor="ctr" anchorCtr="1">
            <a:spAutoFit/>
          </a:bodyPr>
          <a:lstStyle/>
          <a:p>
            <a:pPr algn="ctr"/>
            <a:r>
              <a:rPr lang="en-US" b="1" u="sng" dirty="0"/>
              <a:t>Chemical Record</a:t>
            </a:r>
            <a:r>
              <a:rPr lang="en-US" b="1" dirty="0"/>
              <a:t>:</a:t>
            </a:r>
          </a:p>
          <a:p>
            <a:pPr algn="ctr"/>
            <a:r>
              <a:rPr lang="en-US" dirty="0"/>
              <a:t>If you imported last year’s data, and nothing has changed from the last year, </a:t>
            </a:r>
          </a:p>
          <a:p>
            <a:pPr algn="ctr"/>
            <a:r>
              <a:rPr lang="en-US" dirty="0"/>
              <a:t>Check the box for “</a:t>
            </a:r>
            <a:r>
              <a:rPr lang="en-US" b="1" dirty="0"/>
              <a:t>Chemical information is the same as last year”</a:t>
            </a:r>
            <a:r>
              <a:rPr lang="en-US" dirty="0"/>
              <a:t> in the “Physical State &amp; Amounts” section</a:t>
            </a:r>
          </a:p>
          <a:p>
            <a:pPr algn="ctr"/>
            <a:r>
              <a:rPr lang="en-US" dirty="0"/>
              <a:t>and don’t edit any other information.</a:t>
            </a:r>
            <a:endParaRPr lang="en-US" b="1" dirty="0"/>
          </a:p>
        </p:txBody>
      </p:sp>
      <p:pic>
        <p:nvPicPr>
          <p:cNvPr id="12" name="EPA logo" descr="Logo for the U.S. Environmental Protection Agency (EPA).">
            <a:extLst>
              <a:ext uri="{FF2B5EF4-FFF2-40B4-BE49-F238E27FC236}">
                <a16:creationId xmlns:a16="http://schemas.microsoft.com/office/drawing/2014/main" id="{03FD9123-715C-4F85-B7E5-FA4C05D34F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2210" y="5805632"/>
            <a:ext cx="914400" cy="914400"/>
          </a:xfrm>
          <a:prstGeom prst="rect">
            <a:avLst/>
          </a:prstGeom>
          <a:effectLst/>
        </p:spPr>
      </p:pic>
    </p:spTree>
    <p:extLst>
      <p:ext uri="{BB962C8B-B14F-4D97-AF65-F5344CB8AC3E}">
        <p14:creationId xmlns:p14="http://schemas.microsoft.com/office/powerpoint/2010/main" val="1545156355"/>
      </p:ext>
    </p:extLst>
  </p:cSld>
  <p:clrMapOvr>
    <a:masterClrMapping/>
  </p:clrMapOvr>
  <mc:AlternateContent xmlns:mc="http://schemas.openxmlformats.org/markup-compatibility/2006" xmlns:p14="http://schemas.microsoft.com/office/powerpoint/2010/main">
    <mc:Choice Requires="p14">
      <p:transition spd="med" p14:dur="700" advTm="10300">
        <p:fade/>
      </p:transition>
    </mc:Choice>
    <mc:Fallback xmlns="">
      <p:transition spd="med" advTm="103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646111" y="452718"/>
            <a:ext cx="8275320" cy="828599"/>
          </a:xfrm>
          <a:solidFill>
            <a:srgbClr val="002060">
              <a:alpha val="60000"/>
            </a:srgbClr>
          </a:solidFill>
          <a:ln>
            <a:solidFill>
              <a:schemeClr val="bg1"/>
            </a:solidFill>
          </a:ln>
        </p:spPr>
        <p:txBody>
          <a:bodyPr vert="horz" lIns="91440" tIns="45720" rIns="91440" bIns="45720" rtlCol="0" anchor="t">
            <a:noAutofit/>
          </a:bodyPr>
          <a:lstStyle/>
          <a:p>
            <a:r>
              <a:rPr lang="en-US" dirty="0"/>
              <a:t>Chemical Inventory</a:t>
            </a:r>
          </a:p>
        </p:txBody>
      </p:sp>
      <p:sp>
        <p:nvSpPr>
          <p:cNvPr id="12" name="TextBox 1">
            <a:extLst>
              <a:ext uri="{FF2B5EF4-FFF2-40B4-BE49-F238E27FC236}">
                <a16:creationId xmlns:a16="http://schemas.microsoft.com/office/drawing/2014/main" id="{C3606666-3B95-4E22-BFB9-3A0892F82E19}"/>
              </a:ext>
            </a:extLst>
          </p:cNvPr>
          <p:cNvSpPr txBox="1"/>
          <p:nvPr/>
        </p:nvSpPr>
        <p:spPr>
          <a:xfrm>
            <a:off x="9124040" y="1724327"/>
            <a:ext cx="2817354" cy="3931920"/>
          </a:xfrm>
          <a:prstGeom prst="rect">
            <a:avLst/>
          </a:prstGeom>
          <a:solidFill>
            <a:srgbClr val="002060"/>
          </a:solidFill>
          <a:ln w="34925">
            <a:solidFill>
              <a:srgbClr val="92D050"/>
            </a:solidFill>
          </a:ln>
        </p:spPr>
        <p:txBody>
          <a:bodyPr wrap="square" rtlCol="0" anchor="ctr" anchorCtr="1">
            <a:spAutoFit/>
          </a:bodyPr>
          <a:lstStyle/>
          <a:p>
            <a:pPr algn="ctr"/>
            <a:r>
              <a:rPr lang="en-US" b="1" u="sng" dirty="0"/>
              <a:t>Chemical Record</a:t>
            </a:r>
            <a:r>
              <a:rPr lang="en-US" b="1" dirty="0"/>
              <a:t>:</a:t>
            </a:r>
          </a:p>
          <a:p>
            <a:pPr algn="ctr"/>
            <a:r>
              <a:rPr lang="en-US" dirty="0"/>
              <a:t>Enter the Maximum and average quantities in pounds for each chemical.</a:t>
            </a:r>
          </a:p>
          <a:p>
            <a:pPr algn="ctr"/>
            <a:endParaRPr lang="en-US" b="1" dirty="0"/>
          </a:p>
          <a:p>
            <a:pPr algn="ctr"/>
            <a:r>
              <a:rPr lang="en-US" dirty="0"/>
              <a:t>After amounts are entered, Tier2 Submit should automatically populate the maximum and average range codes. Please verify this information is correct.</a:t>
            </a:r>
          </a:p>
        </p:txBody>
      </p:sp>
      <p:pic>
        <p:nvPicPr>
          <p:cNvPr id="9" name="Picture 2" descr="Screenshot of Chemical Inventory page with Physical State &amp; Amounts section highlighted">
            <a:extLst>
              <a:ext uri="{FF2B5EF4-FFF2-40B4-BE49-F238E27FC236}">
                <a16:creationId xmlns:a16="http://schemas.microsoft.com/office/drawing/2014/main" id="{5B89D1E7-B66D-4C3B-A764-921896CC14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111" y="1702816"/>
            <a:ext cx="8297224" cy="4260102"/>
          </a:xfrm>
          <a:prstGeom prst="rect">
            <a:avLst/>
          </a:prstGeom>
          <a:noFill/>
          <a:ln w="254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20" name="Rectangle 1" descr="Red rectangle to highlight the location of the chemical amount fields.">
            <a:extLst>
              <a:ext uri="{FF2B5EF4-FFF2-40B4-BE49-F238E27FC236}">
                <a16:creationId xmlns:a16="http://schemas.microsoft.com/office/drawing/2014/main" id="{7013F425-91F3-40D3-AACF-5C3897A43F54}"/>
              </a:ext>
            </a:extLst>
          </p:cNvPr>
          <p:cNvSpPr/>
          <p:nvPr/>
        </p:nvSpPr>
        <p:spPr>
          <a:xfrm>
            <a:off x="3218792" y="3622583"/>
            <a:ext cx="5577477" cy="1979113"/>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2" descr="Red rectangle to highlight the location of the &quot;Physical States &amp; Amounts&quot; section.">
            <a:extLst>
              <a:ext uri="{FF2B5EF4-FFF2-40B4-BE49-F238E27FC236}">
                <a16:creationId xmlns:a16="http://schemas.microsoft.com/office/drawing/2014/main" id="{086935CD-0EE5-44C8-B097-E93F30BA9F25}"/>
              </a:ext>
            </a:extLst>
          </p:cNvPr>
          <p:cNvSpPr/>
          <p:nvPr/>
        </p:nvSpPr>
        <p:spPr>
          <a:xfrm>
            <a:off x="646110" y="3225508"/>
            <a:ext cx="8403195" cy="406983"/>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cNvSpPr>
            <a:spLocks noGrp="1"/>
          </p:cNvSpPr>
          <p:nvPr>
            <p:ph type="sldNum" sz="quarter" idx="12"/>
          </p:nvPr>
        </p:nvSpPr>
        <p:spPr>
          <a:xfrm>
            <a:off x="10346914" y="311543"/>
            <a:ext cx="838199" cy="767687"/>
          </a:xfrm>
        </p:spPr>
        <p:txBody>
          <a:bodyPr/>
          <a:lstStyle/>
          <a:p>
            <a:fld id="{D42BE140-39E5-44FD-A490-72FB43F9736D}" type="slidenum">
              <a:rPr lang="en-US" smtClean="0"/>
              <a:t>63</a:t>
            </a:fld>
            <a:endParaRPr lang="en-US" dirty="0"/>
          </a:p>
        </p:txBody>
      </p:sp>
      <p:pic>
        <p:nvPicPr>
          <p:cNvPr id="14" name="EPA logo">
            <a:extLst>
              <a:ext uri="{FF2B5EF4-FFF2-40B4-BE49-F238E27FC236}">
                <a16:creationId xmlns:a16="http://schemas.microsoft.com/office/drawing/2014/main" id="{A9917882-9ADF-4B0A-9B6D-719B78BFC3B7}"/>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2210" y="5805632"/>
            <a:ext cx="914400" cy="914400"/>
          </a:xfrm>
          <a:prstGeom prst="rect">
            <a:avLst/>
          </a:prstGeom>
          <a:effectLst/>
        </p:spPr>
      </p:pic>
    </p:spTree>
    <p:extLst>
      <p:ext uri="{BB962C8B-B14F-4D97-AF65-F5344CB8AC3E}">
        <p14:creationId xmlns:p14="http://schemas.microsoft.com/office/powerpoint/2010/main" val="3842063174"/>
      </p:ext>
    </p:extLst>
  </p:cSld>
  <p:clrMapOvr>
    <a:masterClrMapping/>
  </p:clrMapOvr>
  <mc:AlternateContent xmlns:mc="http://schemas.openxmlformats.org/markup-compatibility/2006" xmlns:p14="http://schemas.microsoft.com/office/powerpoint/2010/main">
    <mc:Choice Requires="p14">
      <p:transition spd="med" p14:dur="700" advTm="10999">
        <p:fade/>
      </p:transition>
    </mc:Choice>
    <mc:Fallback xmlns="">
      <p:transition spd="med" advTm="1099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646111" y="452718"/>
            <a:ext cx="8275320" cy="828599"/>
          </a:xfrm>
          <a:solidFill>
            <a:srgbClr val="002060">
              <a:alpha val="60000"/>
            </a:srgbClr>
          </a:solidFill>
          <a:ln>
            <a:solidFill>
              <a:schemeClr val="bg1"/>
            </a:solidFill>
          </a:ln>
        </p:spPr>
        <p:txBody>
          <a:bodyPr vert="horz" lIns="91440" tIns="45720" rIns="91440" bIns="45720" rtlCol="0" anchor="t">
            <a:noAutofit/>
          </a:bodyPr>
          <a:lstStyle/>
          <a:p>
            <a:r>
              <a:rPr lang="en-US" dirty="0"/>
              <a:t>Chemical Inventory</a:t>
            </a:r>
          </a:p>
        </p:txBody>
      </p:sp>
      <p:sp>
        <p:nvSpPr>
          <p:cNvPr id="10" name="TextBox 1">
            <a:extLst>
              <a:ext uri="{FF2B5EF4-FFF2-40B4-BE49-F238E27FC236}">
                <a16:creationId xmlns:a16="http://schemas.microsoft.com/office/drawing/2014/main" id="{48CFF9D9-F698-4FBA-B88B-9D3FC0E733E0}"/>
              </a:ext>
            </a:extLst>
          </p:cNvPr>
          <p:cNvSpPr txBox="1"/>
          <p:nvPr/>
        </p:nvSpPr>
        <p:spPr>
          <a:xfrm>
            <a:off x="9093011" y="2536125"/>
            <a:ext cx="2817354" cy="2468880"/>
          </a:xfrm>
          <a:prstGeom prst="rect">
            <a:avLst/>
          </a:prstGeom>
          <a:solidFill>
            <a:srgbClr val="002060"/>
          </a:solidFill>
          <a:ln w="34925">
            <a:solidFill>
              <a:srgbClr val="92D050"/>
            </a:solidFill>
          </a:ln>
        </p:spPr>
        <p:txBody>
          <a:bodyPr wrap="square" rtlCol="0" anchor="ctr" anchorCtr="1">
            <a:spAutoFit/>
          </a:bodyPr>
          <a:lstStyle/>
          <a:p>
            <a:pPr algn="ctr"/>
            <a:r>
              <a:rPr lang="en-US" b="1" u="sng" dirty="0"/>
              <a:t>Chemical Record</a:t>
            </a:r>
            <a:r>
              <a:rPr lang="en-US" b="1" dirty="0"/>
              <a:t>:</a:t>
            </a:r>
          </a:p>
          <a:p>
            <a:pPr algn="ctr"/>
            <a:r>
              <a:rPr lang="en-US" dirty="0"/>
              <a:t>Select </a:t>
            </a:r>
            <a:r>
              <a:rPr lang="en-US" b="1" dirty="0"/>
              <a:t>Trade Secret</a:t>
            </a:r>
            <a:r>
              <a:rPr lang="en-US" dirty="0"/>
              <a:t> ONLY if your facility has followed all the steps to file trade secret claims.</a:t>
            </a:r>
          </a:p>
          <a:p>
            <a:pPr algn="ctr"/>
            <a:endParaRPr lang="en-US" dirty="0"/>
          </a:p>
          <a:p>
            <a:pPr algn="ctr"/>
            <a:r>
              <a:rPr lang="en-US" dirty="0"/>
              <a:t>See link at bottom of page for more details.</a:t>
            </a:r>
          </a:p>
        </p:txBody>
      </p:sp>
      <p:pic>
        <p:nvPicPr>
          <p:cNvPr id="13" name="Picture 2" descr="Screenshot of Chemical Inventory page with Physical State &amp; Amounts section and Trade Secret option highlighted">
            <a:extLst>
              <a:ext uri="{FF2B5EF4-FFF2-40B4-BE49-F238E27FC236}">
                <a16:creationId xmlns:a16="http://schemas.microsoft.com/office/drawing/2014/main" id="{B0CA5E9C-EFD4-45F4-803D-026E58360F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11" y="1702816"/>
            <a:ext cx="8297224" cy="4260102"/>
          </a:xfrm>
          <a:prstGeom prst="rect">
            <a:avLst/>
          </a:prstGeom>
          <a:noFill/>
          <a:ln w="254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1" descr="Red rectangle to highlight the location of the &quot;Trade Secret&quot; field.">
            <a:extLst>
              <a:ext uri="{FF2B5EF4-FFF2-40B4-BE49-F238E27FC236}">
                <a16:creationId xmlns:a16="http://schemas.microsoft.com/office/drawing/2014/main" id="{C259DFB7-20B4-4C8B-9AB5-C5078ADFA3CF}"/>
              </a:ext>
            </a:extLst>
          </p:cNvPr>
          <p:cNvSpPr/>
          <p:nvPr/>
        </p:nvSpPr>
        <p:spPr>
          <a:xfrm>
            <a:off x="646110" y="4946116"/>
            <a:ext cx="1347256" cy="36576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2" descr="Red rectangle to highlight the location of the &quot;Physical States &amp; Amounts&quot; section.">
            <a:extLst>
              <a:ext uri="{FF2B5EF4-FFF2-40B4-BE49-F238E27FC236}">
                <a16:creationId xmlns:a16="http://schemas.microsoft.com/office/drawing/2014/main" id="{086935CD-0EE5-44C8-B097-E93F30BA9F25}"/>
              </a:ext>
            </a:extLst>
          </p:cNvPr>
          <p:cNvSpPr/>
          <p:nvPr/>
        </p:nvSpPr>
        <p:spPr>
          <a:xfrm>
            <a:off x="560523" y="3226927"/>
            <a:ext cx="8382812" cy="37795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9E3F3C4-DD3D-4A6E-88FA-18A78AD1CC33}"/>
              </a:ext>
            </a:extLst>
          </p:cNvPr>
          <p:cNvSpPr txBox="1"/>
          <p:nvPr/>
        </p:nvSpPr>
        <p:spPr>
          <a:xfrm>
            <a:off x="646110" y="6051352"/>
            <a:ext cx="8275320" cy="548640"/>
          </a:xfrm>
          <a:prstGeom prst="rect">
            <a:avLst/>
          </a:prstGeom>
          <a:solidFill>
            <a:srgbClr val="002060"/>
          </a:solidFill>
          <a:ln w="34925">
            <a:solidFill>
              <a:schemeClr val="bg1"/>
            </a:solidFill>
          </a:ln>
        </p:spPr>
        <p:txBody>
          <a:bodyPr wrap="square" rtlCol="0" anchor="ctr" anchorCtr="1">
            <a:spAutoFit/>
          </a:bodyPr>
          <a:lstStyle>
            <a:defPPr>
              <a:defRPr lang="en-US"/>
            </a:defPPr>
            <a:lvl1pPr algn="ctr">
              <a:defRPr b="1" u="sng"/>
            </a:lvl1pPr>
          </a:lstStyle>
          <a:p>
            <a:r>
              <a:rPr lang="en-US" dirty="0">
                <a:solidFill>
                  <a:srgbClr val="1A98E6"/>
                </a:solidFill>
                <a:hlinkClick r:id="rId4">
                  <a:extLst>
                    <a:ext uri="{A12FA001-AC4F-418D-AE19-62706E023703}">
                      <ahyp:hlinkClr xmlns:ahyp="http://schemas.microsoft.com/office/drawing/2018/hyperlinkcolor" val="tx"/>
                    </a:ext>
                  </a:extLst>
                </a:hlinkClick>
              </a:rPr>
              <a:t>https://www.epa.gov/epcra/epcra-trade-secret-forms-and-instructions</a:t>
            </a:r>
            <a:r>
              <a:rPr lang="en-US" dirty="0">
                <a:solidFill>
                  <a:srgbClr val="1A98E6"/>
                </a:solidFill>
              </a:rPr>
              <a:t> </a:t>
            </a:r>
          </a:p>
        </p:txBody>
      </p:sp>
      <p:sp>
        <p:nvSpPr>
          <p:cNvPr id="7" name="Slide Number"/>
          <p:cNvSpPr>
            <a:spLocks noGrp="1"/>
          </p:cNvSpPr>
          <p:nvPr>
            <p:ph type="sldNum" sz="quarter" idx="12"/>
          </p:nvPr>
        </p:nvSpPr>
        <p:spPr>
          <a:xfrm>
            <a:off x="10346914" y="311543"/>
            <a:ext cx="838199" cy="767687"/>
          </a:xfrm>
        </p:spPr>
        <p:txBody>
          <a:bodyPr/>
          <a:lstStyle/>
          <a:p>
            <a:fld id="{D42BE140-39E5-44FD-A490-72FB43F9736D}" type="slidenum">
              <a:rPr lang="en-US" smtClean="0"/>
              <a:t>64</a:t>
            </a:fld>
            <a:endParaRPr lang="en-US" dirty="0"/>
          </a:p>
        </p:txBody>
      </p:sp>
      <p:pic>
        <p:nvPicPr>
          <p:cNvPr id="12" name="EPA logo">
            <a:extLst>
              <a:ext uri="{FF2B5EF4-FFF2-40B4-BE49-F238E27FC236}">
                <a16:creationId xmlns:a16="http://schemas.microsoft.com/office/drawing/2014/main" id="{E62F668E-818C-44AC-8DA3-28C8DE8230FF}"/>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92210" y="5805632"/>
            <a:ext cx="914400" cy="914400"/>
          </a:xfrm>
          <a:prstGeom prst="rect">
            <a:avLst/>
          </a:prstGeom>
          <a:effectLst/>
        </p:spPr>
      </p:pic>
    </p:spTree>
    <p:extLst>
      <p:ext uri="{BB962C8B-B14F-4D97-AF65-F5344CB8AC3E}">
        <p14:creationId xmlns:p14="http://schemas.microsoft.com/office/powerpoint/2010/main" val="2886823816"/>
      </p:ext>
    </p:extLst>
  </p:cSld>
  <p:clrMapOvr>
    <a:masterClrMapping/>
  </p:clrMapOvr>
  <mc:AlternateContent xmlns:mc="http://schemas.openxmlformats.org/markup-compatibility/2006" xmlns:p14="http://schemas.microsoft.com/office/powerpoint/2010/main">
    <mc:Choice Requires="p14">
      <p:transition spd="med" p14:dur="700" advTm="15213">
        <p:fade/>
      </p:transition>
    </mc:Choice>
    <mc:Fallback xmlns="">
      <p:transition spd="med" advTm="152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646111" y="452718"/>
            <a:ext cx="8275320" cy="840530"/>
          </a:xfrm>
          <a:solidFill>
            <a:srgbClr val="002060">
              <a:alpha val="60000"/>
            </a:srgbClr>
          </a:solidFill>
          <a:ln>
            <a:solidFill>
              <a:schemeClr val="bg1"/>
            </a:solidFill>
          </a:ln>
        </p:spPr>
        <p:txBody>
          <a:bodyPr vert="horz" lIns="91440" tIns="45720" rIns="91440" bIns="45720" rtlCol="0" anchor="t">
            <a:noAutofit/>
          </a:bodyPr>
          <a:lstStyle/>
          <a:p>
            <a:r>
              <a:rPr lang="en-US" dirty="0"/>
              <a:t>Chemical Inventory</a:t>
            </a:r>
          </a:p>
        </p:txBody>
      </p:sp>
      <p:sp>
        <p:nvSpPr>
          <p:cNvPr id="10" name="TextBox 1">
            <a:extLst>
              <a:ext uri="{FF2B5EF4-FFF2-40B4-BE49-F238E27FC236}">
                <a16:creationId xmlns:a16="http://schemas.microsoft.com/office/drawing/2014/main" id="{AF48CBB9-65B9-4F89-BA6B-04DD35253900}"/>
              </a:ext>
            </a:extLst>
          </p:cNvPr>
          <p:cNvSpPr txBox="1"/>
          <p:nvPr/>
        </p:nvSpPr>
        <p:spPr>
          <a:xfrm>
            <a:off x="9093011" y="2205734"/>
            <a:ext cx="2817354" cy="3139321"/>
          </a:xfrm>
          <a:prstGeom prst="rect">
            <a:avLst/>
          </a:prstGeom>
          <a:solidFill>
            <a:srgbClr val="002060"/>
          </a:solidFill>
          <a:ln w="34925">
            <a:solidFill>
              <a:srgbClr val="92D050"/>
            </a:solidFill>
          </a:ln>
        </p:spPr>
        <p:txBody>
          <a:bodyPr wrap="square" rtlCol="0" anchor="ctr" anchorCtr="1">
            <a:spAutoFit/>
          </a:bodyPr>
          <a:lstStyle/>
          <a:p>
            <a:pPr algn="ctr"/>
            <a:r>
              <a:rPr lang="en-US" b="1" u="sng" dirty="0"/>
              <a:t>Chemical Record</a:t>
            </a:r>
            <a:r>
              <a:rPr lang="en-US" b="1" dirty="0"/>
              <a:t>:</a:t>
            </a:r>
          </a:p>
          <a:p>
            <a:pPr algn="ctr"/>
            <a:r>
              <a:rPr lang="en-US" dirty="0"/>
              <a:t>Refer to the chemical’s SDS to complete the “</a:t>
            </a:r>
            <a:r>
              <a:rPr lang="en-US" b="1" dirty="0"/>
              <a:t>Hazards</a:t>
            </a:r>
            <a:r>
              <a:rPr lang="en-US" dirty="0"/>
              <a:t>” portion for each chemical’s record. </a:t>
            </a:r>
          </a:p>
          <a:p>
            <a:pPr algn="ctr"/>
            <a:endParaRPr lang="en-US" dirty="0"/>
          </a:p>
          <a:p>
            <a:pPr algn="ctr"/>
            <a:r>
              <a:rPr lang="en-US" dirty="0"/>
              <a:t>You must enter </a:t>
            </a:r>
            <a:r>
              <a:rPr lang="en-US" b="1" dirty="0"/>
              <a:t>all</a:t>
            </a:r>
            <a:r>
              <a:rPr lang="en-US" dirty="0"/>
              <a:t> physical and health hazards associated with each chemical.</a:t>
            </a:r>
          </a:p>
        </p:txBody>
      </p:sp>
      <p:pic>
        <p:nvPicPr>
          <p:cNvPr id="5" name="Picture 4" descr="Screenshot of Chemical Inventory page with Hazards section highlighted">
            <a:extLst>
              <a:ext uri="{FF2B5EF4-FFF2-40B4-BE49-F238E27FC236}">
                <a16:creationId xmlns:a16="http://schemas.microsoft.com/office/drawing/2014/main" id="{8D5CD8A3-A265-4A19-9133-FF528BF5C7CF}"/>
              </a:ext>
            </a:extLst>
          </p:cNvPr>
          <p:cNvPicPr>
            <a:picLocks noChangeAspect="1"/>
          </p:cNvPicPr>
          <p:nvPr/>
        </p:nvPicPr>
        <p:blipFill>
          <a:blip r:embed="rId2"/>
          <a:stretch>
            <a:fillRect/>
          </a:stretch>
        </p:blipFill>
        <p:spPr>
          <a:xfrm>
            <a:off x="646111" y="1380079"/>
            <a:ext cx="8275320" cy="5339953"/>
          </a:xfrm>
          <a:prstGeom prst="rect">
            <a:avLst/>
          </a:prstGeom>
          <a:ln w="25400">
            <a:solidFill>
              <a:schemeClr val="accent1"/>
            </a:solidFill>
          </a:ln>
        </p:spPr>
      </p:pic>
      <p:sp>
        <p:nvSpPr>
          <p:cNvPr id="14" name="Rectangle 1" descr="Red rectangle to highlight the location of the &quot;Hazards&quot; section.">
            <a:extLst>
              <a:ext uri="{FF2B5EF4-FFF2-40B4-BE49-F238E27FC236}">
                <a16:creationId xmlns:a16="http://schemas.microsoft.com/office/drawing/2014/main" id="{086935CD-0EE5-44C8-B097-E93F30BA9F25}"/>
              </a:ext>
            </a:extLst>
          </p:cNvPr>
          <p:cNvSpPr/>
          <p:nvPr/>
        </p:nvSpPr>
        <p:spPr>
          <a:xfrm>
            <a:off x="2930984" y="1664171"/>
            <a:ext cx="798000" cy="435892"/>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cNvSpPr>
            <a:spLocks noGrp="1"/>
          </p:cNvSpPr>
          <p:nvPr>
            <p:ph type="sldNum" sz="quarter" idx="12"/>
          </p:nvPr>
        </p:nvSpPr>
        <p:spPr>
          <a:xfrm>
            <a:off x="10346914" y="311543"/>
            <a:ext cx="838199" cy="767687"/>
          </a:xfrm>
        </p:spPr>
        <p:txBody>
          <a:bodyPr/>
          <a:lstStyle/>
          <a:p>
            <a:fld id="{D42BE140-39E5-44FD-A490-72FB43F9736D}" type="slidenum">
              <a:rPr lang="en-US" smtClean="0"/>
              <a:t>65</a:t>
            </a:fld>
            <a:endParaRPr lang="en-US" dirty="0"/>
          </a:p>
        </p:txBody>
      </p:sp>
      <p:pic>
        <p:nvPicPr>
          <p:cNvPr id="17" name="EPA logo">
            <a:extLst>
              <a:ext uri="{FF2B5EF4-FFF2-40B4-BE49-F238E27FC236}">
                <a16:creationId xmlns:a16="http://schemas.microsoft.com/office/drawing/2014/main" id="{272BBACE-5E2D-48C6-8E8B-7D98AFC6F18C}"/>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2210" y="5805632"/>
            <a:ext cx="914400" cy="914400"/>
          </a:xfrm>
          <a:prstGeom prst="rect">
            <a:avLst/>
          </a:prstGeom>
          <a:effectLst/>
        </p:spPr>
      </p:pic>
      <p:grpSp>
        <p:nvGrpSpPr>
          <p:cNvPr id="6" name="Group 5">
            <a:extLst>
              <a:ext uri="{FF2B5EF4-FFF2-40B4-BE49-F238E27FC236}">
                <a16:creationId xmlns:a16="http://schemas.microsoft.com/office/drawing/2014/main" id="{0D9C3876-66B3-4F79-8722-0687B5540158}"/>
              </a:ext>
              <a:ext uri="{C183D7F6-B498-43B3-948B-1728B52AA6E4}">
                <adec:decorative xmlns:adec="http://schemas.microsoft.com/office/drawing/2017/decorative" val="1"/>
              </a:ext>
            </a:extLst>
          </p:cNvPr>
          <p:cNvGrpSpPr/>
          <p:nvPr/>
        </p:nvGrpSpPr>
        <p:grpSpPr>
          <a:xfrm>
            <a:off x="608528" y="3082878"/>
            <a:ext cx="8350486" cy="3637154"/>
            <a:chOff x="608528" y="3082878"/>
            <a:chExt cx="8350486" cy="3637154"/>
          </a:xfrm>
        </p:grpSpPr>
        <p:sp>
          <p:nvSpPr>
            <p:cNvPr id="13" name="Rectangle 1" descr="Red rectangle to highlight the location of the &quot;Hazards&quot; section.">
              <a:extLst>
                <a:ext uri="{FF2B5EF4-FFF2-40B4-BE49-F238E27FC236}">
                  <a16:creationId xmlns:a16="http://schemas.microsoft.com/office/drawing/2014/main" id="{56DDDD9A-6EC3-440B-A614-675AB364583C}"/>
                </a:ext>
              </a:extLst>
            </p:cNvPr>
            <p:cNvSpPr/>
            <p:nvPr/>
          </p:nvSpPr>
          <p:spPr>
            <a:xfrm>
              <a:off x="608528" y="3082878"/>
              <a:ext cx="8350486" cy="346122"/>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 descr="Red rectangle to highlight the location of the &quot;Hazards&quot; section.">
              <a:extLst>
                <a:ext uri="{FF2B5EF4-FFF2-40B4-BE49-F238E27FC236}">
                  <a16:creationId xmlns:a16="http://schemas.microsoft.com/office/drawing/2014/main" id="{24AA627E-82EB-421C-80E1-05B37E506357}"/>
                </a:ext>
              </a:extLst>
            </p:cNvPr>
            <p:cNvSpPr/>
            <p:nvPr/>
          </p:nvSpPr>
          <p:spPr>
            <a:xfrm>
              <a:off x="608528" y="3456740"/>
              <a:ext cx="8350486" cy="3263292"/>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626419463"/>
      </p:ext>
    </p:extLst>
  </p:cSld>
  <p:clrMapOvr>
    <a:masterClrMapping/>
  </p:clrMapOvr>
  <mc:AlternateContent xmlns:mc="http://schemas.openxmlformats.org/markup-compatibility/2006" xmlns:p14="http://schemas.microsoft.com/office/powerpoint/2010/main">
    <mc:Choice Requires="p14">
      <p:transition spd="med" p14:dur="700" advTm="11677">
        <p:fade/>
      </p:transition>
    </mc:Choice>
    <mc:Fallback xmlns="">
      <p:transition spd="med" advTm="1167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title"/>
          </p:nvPr>
        </p:nvSpPr>
        <p:spPr>
          <a:xfrm>
            <a:off x="646111" y="452719"/>
            <a:ext cx="8275320" cy="767687"/>
          </a:xfrm>
          <a:solidFill>
            <a:srgbClr val="002060">
              <a:alpha val="60000"/>
            </a:srgbClr>
          </a:solidFill>
          <a:ln>
            <a:solidFill>
              <a:schemeClr val="bg1"/>
            </a:solidFill>
          </a:ln>
        </p:spPr>
        <p:txBody>
          <a:bodyPr vert="horz" lIns="91440" tIns="45720" rIns="91440" bIns="45720" rtlCol="0" anchor="t">
            <a:noAutofit/>
          </a:bodyPr>
          <a:lstStyle/>
          <a:p>
            <a:r>
              <a:rPr lang="en-US" dirty="0"/>
              <a:t>Chemical Inventory</a:t>
            </a:r>
          </a:p>
        </p:txBody>
      </p:sp>
      <p:sp>
        <p:nvSpPr>
          <p:cNvPr id="13" name="TextBox 1">
            <a:extLst>
              <a:ext uri="{FF2B5EF4-FFF2-40B4-BE49-F238E27FC236}">
                <a16:creationId xmlns:a16="http://schemas.microsoft.com/office/drawing/2014/main" id="{59DDE07C-A85D-4FA0-B3B8-1A41E126B343}"/>
              </a:ext>
            </a:extLst>
          </p:cNvPr>
          <p:cNvSpPr txBox="1"/>
          <p:nvPr/>
        </p:nvSpPr>
        <p:spPr>
          <a:xfrm>
            <a:off x="9125671" y="1657264"/>
            <a:ext cx="2817354" cy="3970318"/>
          </a:xfrm>
          <a:prstGeom prst="rect">
            <a:avLst/>
          </a:prstGeom>
          <a:solidFill>
            <a:srgbClr val="002060"/>
          </a:solidFill>
          <a:ln w="34925">
            <a:solidFill>
              <a:srgbClr val="92D050"/>
            </a:solidFill>
          </a:ln>
        </p:spPr>
        <p:txBody>
          <a:bodyPr wrap="square" rtlCol="0" anchor="ctr" anchorCtr="1">
            <a:spAutoFit/>
          </a:bodyPr>
          <a:lstStyle/>
          <a:p>
            <a:pPr algn="ctr"/>
            <a:r>
              <a:rPr lang="en-US" b="1" u="sng" dirty="0"/>
              <a:t>Chemical Record</a:t>
            </a:r>
            <a:r>
              <a:rPr lang="en-US" b="1" dirty="0"/>
              <a:t>:</a:t>
            </a:r>
          </a:p>
          <a:p>
            <a:pPr algn="ctr"/>
            <a:r>
              <a:rPr lang="en-US" dirty="0"/>
              <a:t>Fill out the storage location information to provide emergency responders the location and storage details of your chemicals.</a:t>
            </a:r>
          </a:p>
          <a:p>
            <a:pPr algn="ctr"/>
            <a:endParaRPr lang="en-US" dirty="0"/>
          </a:p>
          <a:p>
            <a:pPr algn="ctr"/>
            <a:r>
              <a:rPr lang="en-US" dirty="0"/>
              <a:t>If the chemical is stored in more than one location, click the “</a:t>
            </a:r>
            <a:r>
              <a:rPr lang="en-US" b="1" dirty="0"/>
              <a:t>Add Storage Location</a:t>
            </a:r>
            <a:r>
              <a:rPr lang="en-US" dirty="0"/>
              <a:t>” button to add more locations.</a:t>
            </a:r>
          </a:p>
        </p:txBody>
      </p:sp>
      <p:pic>
        <p:nvPicPr>
          <p:cNvPr id="8" name="Picture 7" descr="Screenshot of Chemical Inventory page with Storage Locations section highlighted">
            <a:extLst>
              <a:ext uri="{FF2B5EF4-FFF2-40B4-BE49-F238E27FC236}">
                <a16:creationId xmlns:a16="http://schemas.microsoft.com/office/drawing/2014/main" id="{CE9482EA-558A-4117-B161-D064F1ED659C}"/>
              </a:ext>
            </a:extLst>
          </p:cNvPr>
          <p:cNvPicPr>
            <a:picLocks noChangeAspect="1"/>
          </p:cNvPicPr>
          <p:nvPr/>
        </p:nvPicPr>
        <p:blipFill>
          <a:blip r:embed="rId2"/>
          <a:stretch>
            <a:fillRect/>
          </a:stretch>
        </p:blipFill>
        <p:spPr>
          <a:xfrm>
            <a:off x="646112" y="1448892"/>
            <a:ext cx="8275320" cy="4599184"/>
          </a:xfrm>
          <a:prstGeom prst="rect">
            <a:avLst/>
          </a:prstGeom>
          <a:ln w="25400">
            <a:solidFill>
              <a:schemeClr val="accent1"/>
            </a:solidFill>
          </a:ln>
        </p:spPr>
      </p:pic>
      <p:sp>
        <p:nvSpPr>
          <p:cNvPr id="4" name="Rectangle" descr="Red rectangle to highlight the location of the &quot;Storage Locations&quot; section.">
            <a:extLst>
              <a:ext uri="{FF2B5EF4-FFF2-40B4-BE49-F238E27FC236}">
                <a16:creationId xmlns:a16="http://schemas.microsoft.com/office/drawing/2014/main" id="{F7BEB6AF-09BD-4B99-9595-E7FB5CFD7938}"/>
              </a:ext>
            </a:extLst>
          </p:cNvPr>
          <p:cNvSpPr/>
          <p:nvPr/>
        </p:nvSpPr>
        <p:spPr>
          <a:xfrm>
            <a:off x="4081054" y="1753548"/>
            <a:ext cx="1434461" cy="42203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descr="Red rectangle to highlight the location of the &quot;Storage Locations&quot; section.">
            <a:extLst>
              <a:ext uri="{FF2B5EF4-FFF2-40B4-BE49-F238E27FC236}">
                <a16:creationId xmlns:a16="http://schemas.microsoft.com/office/drawing/2014/main" id="{3D1956BD-85EE-4430-92B1-FCCD5C290055}"/>
              </a:ext>
            </a:extLst>
          </p:cNvPr>
          <p:cNvSpPr/>
          <p:nvPr/>
        </p:nvSpPr>
        <p:spPr>
          <a:xfrm>
            <a:off x="646111" y="3165276"/>
            <a:ext cx="8275319" cy="52744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descr="Red rectangle to highlight the location of the &quot;Storage Locations&quot; section.">
            <a:extLst>
              <a:ext uri="{FF2B5EF4-FFF2-40B4-BE49-F238E27FC236}">
                <a16:creationId xmlns:a16="http://schemas.microsoft.com/office/drawing/2014/main" id="{F21F24AD-8764-4258-AFF3-41A760E6A9ED}"/>
              </a:ext>
            </a:extLst>
          </p:cNvPr>
          <p:cNvSpPr/>
          <p:nvPr/>
        </p:nvSpPr>
        <p:spPr>
          <a:xfrm>
            <a:off x="6730045" y="5637593"/>
            <a:ext cx="1347537" cy="41320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cNvSpPr>
            <a:spLocks noGrp="1"/>
          </p:cNvSpPr>
          <p:nvPr>
            <p:ph type="sldNum" sz="quarter" idx="12"/>
          </p:nvPr>
        </p:nvSpPr>
        <p:spPr>
          <a:xfrm>
            <a:off x="10346914" y="311543"/>
            <a:ext cx="838199" cy="767687"/>
          </a:xfrm>
        </p:spPr>
        <p:txBody>
          <a:bodyPr/>
          <a:lstStyle/>
          <a:p>
            <a:fld id="{D42BE140-39E5-44FD-A490-72FB43F9736D}" type="slidenum">
              <a:rPr lang="en-US" smtClean="0"/>
              <a:t>66</a:t>
            </a:fld>
            <a:endParaRPr lang="en-US" dirty="0"/>
          </a:p>
        </p:txBody>
      </p:sp>
      <p:pic>
        <p:nvPicPr>
          <p:cNvPr id="16" name="EPA logo">
            <a:extLst>
              <a:ext uri="{FF2B5EF4-FFF2-40B4-BE49-F238E27FC236}">
                <a16:creationId xmlns:a16="http://schemas.microsoft.com/office/drawing/2014/main" id="{7422A0ED-B2C2-476F-9BB2-B706CEABE89E}"/>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2210" y="5805632"/>
            <a:ext cx="914400" cy="914400"/>
          </a:xfrm>
          <a:prstGeom prst="rect">
            <a:avLst/>
          </a:prstGeom>
          <a:effectLst/>
        </p:spPr>
      </p:pic>
    </p:spTree>
    <p:extLst>
      <p:ext uri="{BB962C8B-B14F-4D97-AF65-F5344CB8AC3E}">
        <p14:creationId xmlns:p14="http://schemas.microsoft.com/office/powerpoint/2010/main" val="2703864431"/>
      </p:ext>
    </p:extLst>
  </p:cSld>
  <p:clrMapOvr>
    <a:masterClrMapping/>
  </p:clrMapOvr>
  <mc:AlternateContent xmlns:mc="http://schemas.openxmlformats.org/markup-compatibility/2006" xmlns:p14="http://schemas.microsoft.com/office/powerpoint/2010/main">
    <mc:Choice Requires="p14">
      <p:transition spd="med" p14:dur="700" advTm="10561">
        <p:fade/>
      </p:transition>
    </mc:Choice>
    <mc:Fallback xmlns="">
      <p:transition spd="med" advTm="1056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title"/>
          </p:nvPr>
        </p:nvSpPr>
        <p:spPr>
          <a:xfrm>
            <a:off x="646111" y="452718"/>
            <a:ext cx="8275320" cy="767687"/>
          </a:xfrm>
          <a:solidFill>
            <a:srgbClr val="002060">
              <a:alpha val="60000"/>
            </a:srgbClr>
          </a:solidFill>
          <a:ln>
            <a:solidFill>
              <a:schemeClr val="bg1"/>
            </a:solidFill>
          </a:ln>
        </p:spPr>
        <p:txBody>
          <a:bodyPr vert="horz" lIns="91440" tIns="45720" rIns="91440" bIns="45720" rtlCol="0" anchor="t">
            <a:noAutofit/>
          </a:bodyPr>
          <a:lstStyle/>
          <a:p>
            <a:r>
              <a:rPr lang="en-US" dirty="0"/>
              <a:t>Chemical Inventory</a:t>
            </a:r>
          </a:p>
        </p:txBody>
      </p:sp>
      <p:sp>
        <p:nvSpPr>
          <p:cNvPr id="11" name="TextBox 1">
            <a:extLst>
              <a:ext uri="{FF2B5EF4-FFF2-40B4-BE49-F238E27FC236}">
                <a16:creationId xmlns:a16="http://schemas.microsoft.com/office/drawing/2014/main" id="{819DE6B8-44CB-4060-948D-513919F7616E}"/>
              </a:ext>
            </a:extLst>
          </p:cNvPr>
          <p:cNvSpPr txBox="1"/>
          <p:nvPr/>
        </p:nvSpPr>
        <p:spPr>
          <a:xfrm>
            <a:off x="9173237" y="1724005"/>
            <a:ext cx="2817354" cy="3970318"/>
          </a:xfrm>
          <a:prstGeom prst="rect">
            <a:avLst/>
          </a:prstGeom>
          <a:solidFill>
            <a:srgbClr val="002060"/>
          </a:solidFill>
          <a:ln w="34925">
            <a:solidFill>
              <a:srgbClr val="92D050"/>
            </a:solidFill>
          </a:ln>
        </p:spPr>
        <p:txBody>
          <a:bodyPr wrap="square" rtlCol="0" anchor="ctr" anchorCtr="1">
            <a:spAutoFit/>
          </a:bodyPr>
          <a:lstStyle/>
          <a:p>
            <a:pPr algn="ctr"/>
            <a:r>
              <a:rPr lang="en-US" b="1" u="sng" dirty="0"/>
              <a:t>Chemical Record</a:t>
            </a:r>
            <a:r>
              <a:rPr lang="en-US" b="1" dirty="0"/>
              <a:t>:</a:t>
            </a:r>
          </a:p>
          <a:p>
            <a:pPr algn="ctr"/>
            <a:r>
              <a:rPr lang="en-US" dirty="0"/>
              <a:t>If you mark the “</a:t>
            </a:r>
            <a:r>
              <a:rPr lang="en-US" b="1" dirty="0"/>
              <a:t>Storage locations are confidential</a:t>
            </a:r>
            <a:r>
              <a:rPr lang="en-US" dirty="0"/>
              <a:t>” box, then you must complete and submit a </a:t>
            </a:r>
            <a:r>
              <a:rPr lang="en-US" dirty="0">
                <a:hlinkClick r:id="rId2"/>
              </a:rPr>
              <a:t>Tier II Confidential Location Information Form</a:t>
            </a:r>
            <a:r>
              <a:rPr lang="en-US" dirty="0"/>
              <a:t>. </a:t>
            </a:r>
          </a:p>
          <a:p>
            <a:pPr algn="ctr"/>
            <a:endParaRPr lang="en-US" dirty="0"/>
          </a:p>
          <a:p>
            <a:pPr algn="ctr"/>
            <a:r>
              <a:rPr lang="en-US" dirty="0"/>
              <a:t>You still need to fill in the type of storage, pressure, and temperature in this section.</a:t>
            </a:r>
          </a:p>
        </p:txBody>
      </p:sp>
      <p:pic>
        <p:nvPicPr>
          <p:cNvPr id="13" name="Picture 12" descr="Screenshot of Chemical Inventory page with Storage Location section highlighted">
            <a:extLst>
              <a:ext uri="{FF2B5EF4-FFF2-40B4-BE49-F238E27FC236}">
                <a16:creationId xmlns:a16="http://schemas.microsoft.com/office/drawing/2014/main" id="{E4ED91AB-E7EE-425E-9047-483863B789DB}"/>
              </a:ext>
            </a:extLst>
          </p:cNvPr>
          <p:cNvPicPr>
            <a:picLocks noChangeAspect="1"/>
          </p:cNvPicPr>
          <p:nvPr/>
        </p:nvPicPr>
        <p:blipFill>
          <a:blip r:embed="rId3"/>
          <a:stretch>
            <a:fillRect/>
          </a:stretch>
        </p:blipFill>
        <p:spPr>
          <a:xfrm>
            <a:off x="646111" y="1375640"/>
            <a:ext cx="8275320" cy="4599184"/>
          </a:xfrm>
          <a:prstGeom prst="rect">
            <a:avLst/>
          </a:prstGeom>
          <a:ln w="25400">
            <a:solidFill>
              <a:schemeClr val="accent1"/>
            </a:solidFill>
          </a:ln>
        </p:spPr>
      </p:pic>
      <p:sp>
        <p:nvSpPr>
          <p:cNvPr id="7" name="Rectangle 1" descr="Red rectangle to highlight the location of the &quot;Storage locations are confidential&quot; field.">
            <a:extLst>
              <a:ext uri="{FF2B5EF4-FFF2-40B4-BE49-F238E27FC236}">
                <a16:creationId xmlns:a16="http://schemas.microsoft.com/office/drawing/2014/main" id="{F7BEB6AF-09BD-4B99-9595-E7FB5CFD7938}"/>
              </a:ext>
            </a:extLst>
          </p:cNvPr>
          <p:cNvSpPr/>
          <p:nvPr/>
        </p:nvSpPr>
        <p:spPr>
          <a:xfrm>
            <a:off x="646111" y="3640699"/>
            <a:ext cx="2430050" cy="42203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2" descr="Red rectangle to highlight the location of the &quot;Storage Locations&quot; section.">
            <a:extLst>
              <a:ext uri="{FF2B5EF4-FFF2-40B4-BE49-F238E27FC236}">
                <a16:creationId xmlns:a16="http://schemas.microsoft.com/office/drawing/2014/main" id="{F7BEB6AF-09BD-4B99-9595-E7FB5CFD7938}"/>
              </a:ext>
            </a:extLst>
          </p:cNvPr>
          <p:cNvSpPr/>
          <p:nvPr/>
        </p:nvSpPr>
        <p:spPr>
          <a:xfrm>
            <a:off x="646111" y="3096128"/>
            <a:ext cx="8275320" cy="54389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46B9B0A5-3243-4E99-98C4-E8C933075900}"/>
              </a:ext>
            </a:extLst>
          </p:cNvPr>
          <p:cNvSpPr txBox="1"/>
          <p:nvPr/>
        </p:nvSpPr>
        <p:spPr>
          <a:xfrm>
            <a:off x="646111" y="6130059"/>
            <a:ext cx="8317715" cy="548640"/>
          </a:xfrm>
          <a:prstGeom prst="rect">
            <a:avLst/>
          </a:prstGeom>
          <a:solidFill>
            <a:srgbClr val="002060"/>
          </a:solidFill>
          <a:ln w="34925">
            <a:solidFill>
              <a:schemeClr val="bg1"/>
            </a:solidFill>
          </a:ln>
        </p:spPr>
        <p:txBody>
          <a:bodyPr wrap="square" rtlCol="0" anchor="ctr" anchorCtr="1">
            <a:spAutoFit/>
          </a:bodyPr>
          <a:lstStyle>
            <a:defPPr>
              <a:defRPr lang="en-US"/>
            </a:defPPr>
            <a:lvl1pPr algn="ctr">
              <a:defRPr b="1" u="sng">
                <a:solidFill>
                  <a:srgbClr val="1A98E6"/>
                </a:solidFill>
              </a:defRPr>
            </a:lvl1pPr>
          </a:lstStyle>
          <a:p>
            <a:r>
              <a:rPr lang="en-US" dirty="0"/>
              <a:t>https://www.ecfr.gov/current/title-40/chapter-I/subchapter-J/part-350</a:t>
            </a:r>
          </a:p>
        </p:txBody>
      </p:sp>
      <p:sp>
        <p:nvSpPr>
          <p:cNvPr id="6" name="Slide Number"/>
          <p:cNvSpPr>
            <a:spLocks noGrp="1"/>
          </p:cNvSpPr>
          <p:nvPr>
            <p:ph type="sldNum" sz="quarter" idx="12"/>
          </p:nvPr>
        </p:nvSpPr>
        <p:spPr>
          <a:xfrm>
            <a:off x="10346914" y="311543"/>
            <a:ext cx="838199" cy="767687"/>
          </a:xfrm>
        </p:spPr>
        <p:txBody>
          <a:bodyPr/>
          <a:lstStyle/>
          <a:p>
            <a:fld id="{D42BE140-39E5-44FD-A490-72FB43F9736D}" type="slidenum">
              <a:rPr lang="en-US" smtClean="0"/>
              <a:t>67</a:t>
            </a:fld>
            <a:endParaRPr lang="en-US" dirty="0"/>
          </a:p>
        </p:txBody>
      </p:sp>
      <p:pic>
        <p:nvPicPr>
          <p:cNvPr id="12" name="EPA logo">
            <a:extLst>
              <a:ext uri="{FF2B5EF4-FFF2-40B4-BE49-F238E27FC236}">
                <a16:creationId xmlns:a16="http://schemas.microsoft.com/office/drawing/2014/main" id="{0CD90AC9-43BF-4811-BFFA-E4AF46717ECD}"/>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92210" y="5805632"/>
            <a:ext cx="914400" cy="914400"/>
          </a:xfrm>
          <a:prstGeom prst="rect">
            <a:avLst/>
          </a:prstGeom>
          <a:effectLst/>
        </p:spPr>
      </p:pic>
    </p:spTree>
    <p:extLst>
      <p:ext uri="{BB962C8B-B14F-4D97-AF65-F5344CB8AC3E}">
        <p14:creationId xmlns:p14="http://schemas.microsoft.com/office/powerpoint/2010/main" val="83517946"/>
      </p:ext>
    </p:extLst>
  </p:cSld>
  <p:clrMapOvr>
    <a:masterClrMapping/>
  </p:clrMapOvr>
  <mc:AlternateContent xmlns:mc="http://schemas.openxmlformats.org/markup-compatibility/2006" xmlns:p14="http://schemas.microsoft.com/office/powerpoint/2010/main">
    <mc:Choice Requires="p14">
      <p:transition spd="med" p14:dur="700" advTm="10561">
        <p:fade/>
      </p:transition>
    </mc:Choice>
    <mc:Fallback xmlns="">
      <p:transition spd="med" advTm="1056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3" name="Rectangle 1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itle"/>
          <p:cNvSpPr>
            <a:spLocks noGrp="1"/>
          </p:cNvSpPr>
          <p:nvPr>
            <p:ph type="title"/>
          </p:nvPr>
        </p:nvSpPr>
        <p:spPr>
          <a:xfrm>
            <a:off x="1103312" y="452718"/>
            <a:ext cx="8947522" cy="1400530"/>
          </a:xfrm>
        </p:spPr>
        <p:txBody>
          <a:bodyPr anchor="ctr">
            <a:normAutofit/>
          </a:bodyPr>
          <a:lstStyle/>
          <a:p>
            <a:r>
              <a:rPr lang="en-US" dirty="0">
                <a:solidFill>
                  <a:srgbClr val="FFFFFF"/>
                </a:solidFill>
              </a:rPr>
              <a:t>Chemical Inventory: Mixtures</a:t>
            </a:r>
          </a:p>
        </p:txBody>
      </p:sp>
      <p:sp>
        <p:nvSpPr>
          <p:cNvPr id="5" name="Slide Number"/>
          <p:cNvSpPr>
            <a:spLocks noGrp="1"/>
          </p:cNvSpPr>
          <p:nvPr>
            <p:ph type="sldNum" sz="quarter" idx="12"/>
          </p:nvPr>
        </p:nvSpPr>
        <p:spPr>
          <a:xfrm>
            <a:off x="10352540" y="295729"/>
            <a:ext cx="838199" cy="767687"/>
          </a:xfrm>
        </p:spPr>
        <p:txBody>
          <a:bodyPr>
            <a:normAutofit/>
          </a:bodyPr>
          <a:lstStyle/>
          <a:p>
            <a:pPr>
              <a:spcAft>
                <a:spcPts val="600"/>
              </a:spcAft>
            </a:pPr>
            <a:fld id="{D42BE140-39E5-44FD-A490-72FB43F9736D}" type="slidenum">
              <a:rPr lang="en-US">
                <a:solidFill>
                  <a:srgbClr val="FFFFFF"/>
                </a:solidFill>
              </a:rPr>
              <a:pPr>
                <a:spcAft>
                  <a:spcPts val="600"/>
                </a:spcAft>
              </a:pPr>
              <a:t>68</a:t>
            </a:fld>
            <a:endParaRPr lang="en-US" dirty="0">
              <a:solidFill>
                <a:srgbClr val="FFFFFF"/>
              </a:solidFill>
            </a:endParaRPr>
          </a:p>
        </p:txBody>
      </p:sp>
      <p:sp>
        <p:nvSpPr>
          <p:cNvPr id="15"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useBgFill="1">
        <p:nvSpPr>
          <p:cNvPr id="17" name="Freeform: Shape 1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4" name="Content"/>
          <p:cNvSpPr>
            <a:spLocks noGrp="1"/>
          </p:cNvSpPr>
          <p:nvPr>
            <p:ph idx="1"/>
          </p:nvPr>
        </p:nvSpPr>
        <p:spPr>
          <a:xfrm>
            <a:off x="584791" y="2372765"/>
            <a:ext cx="10414484" cy="4189505"/>
          </a:xfrm>
        </p:spPr>
        <p:txBody>
          <a:bodyPr>
            <a:noAutofit/>
          </a:bodyPr>
          <a:lstStyle/>
          <a:p>
            <a:pPr marL="0" indent="0">
              <a:lnSpc>
                <a:spcPct val="90000"/>
              </a:lnSpc>
              <a:spcBef>
                <a:spcPts val="600"/>
              </a:spcBef>
              <a:spcAft>
                <a:spcPts val="800"/>
              </a:spcAft>
              <a:buNone/>
            </a:pPr>
            <a:r>
              <a:rPr lang="en-US" sz="1600" dirty="0">
                <a:ea typeface="Calibri" panose="020F0502020204030204" pitchFamily="34" charset="0"/>
                <a:cs typeface="Times New Roman" panose="02020603050405020304" pitchFamily="18" charset="0"/>
              </a:rPr>
              <a:t>The next 4 slides focus on chemicals that were stored as mixtures at your facility. For more detailed instructions refer to the Tier2 Submit Help, Slide 11 of this presentation,</a:t>
            </a:r>
            <a:r>
              <a:rPr lang="en-US" sz="1600" dirty="0">
                <a:cs typeface="Calibri Light" panose="020F0302020204030204" pitchFamily="34" charset="0"/>
              </a:rPr>
              <a:t> </a:t>
            </a:r>
            <a:r>
              <a:rPr lang="en-US" sz="1600" dirty="0">
                <a:solidFill>
                  <a:srgbClr val="0070C0"/>
                </a:solidFill>
                <a:cs typeface="Calibri Light" panose="020F0302020204030204" pitchFamily="34" charset="0"/>
                <a:hlinkClick r:id="rId3">
                  <a:extLst>
                    <a:ext uri="{A12FA001-AC4F-418D-AE19-62706E023703}">
                      <ahyp:hlinkClr xmlns:ahyp="http://schemas.microsoft.com/office/drawing/2018/hyperlinkcolor" val="tx"/>
                    </a:ext>
                  </a:extLst>
                </a:hlinkClick>
              </a:rPr>
              <a:t>40 CFR 370.14</a:t>
            </a:r>
            <a:r>
              <a:rPr lang="en-US" sz="1600" dirty="0">
                <a:cs typeface="Calibri Light" panose="020F0302020204030204" pitchFamily="34" charset="0"/>
              </a:rPr>
              <a:t>, and the </a:t>
            </a:r>
            <a:r>
              <a:rPr lang="en-US" sz="1600" dirty="0">
                <a:solidFill>
                  <a:srgbClr val="0070C0"/>
                </a:solidFill>
                <a:cs typeface="Calibri Light" panose="020F0302020204030204" pitchFamily="34" charset="0"/>
                <a:hlinkClick r:id="rId4">
                  <a:extLst>
                    <a:ext uri="{A12FA001-AC4F-418D-AE19-62706E023703}">
                      <ahyp:hlinkClr xmlns:ahyp="http://schemas.microsoft.com/office/drawing/2018/hyperlinkcolor" val="tx"/>
                    </a:ext>
                  </a:extLst>
                </a:hlinkClick>
              </a:rPr>
              <a:t>Tier II Inventory Form Instructions</a:t>
            </a:r>
            <a:r>
              <a:rPr lang="en-US" sz="1600" dirty="0">
                <a:cs typeface="Calibri Light" panose="020F0302020204030204" pitchFamily="34" charset="0"/>
              </a:rPr>
              <a:t>. </a:t>
            </a:r>
          </a:p>
          <a:p>
            <a:pPr marL="0" indent="0">
              <a:lnSpc>
                <a:spcPct val="90000"/>
              </a:lnSpc>
              <a:spcBef>
                <a:spcPts val="600"/>
              </a:spcBef>
              <a:spcAft>
                <a:spcPts val="800"/>
              </a:spcAft>
              <a:buNone/>
            </a:pPr>
            <a:r>
              <a:rPr lang="en-US" sz="1600" dirty="0">
                <a:cs typeface="Calibri Light" panose="020F0302020204030204" pitchFamily="34" charset="0"/>
              </a:rPr>
              <a:t>If you have mixtures with hazardous chemical components, you have the option of reporting the entire mixture </a:t>
            </a:r>
            <a:r>
              <a:rPr lang="en-US" sz="1600" b="1" dirty="0">
                <a:cs typeface="Calibri Light" panose="020F0302020204030204" pitchFamily="34" charset="0"/>
              </a:rPr>
              <a:t>or</a:t>
            </a:r>
            <a:r>
              <a:rPr lang="en-US" sz="1600" dirty="0">
                <a:cs typeface="Calibri Light" panose="020F0302020204030204" pitchFamily="34" charset="0"/>
              </a:rPr>
              <a:t> only reporting the portions of the mixture that are hazardous chemicals. Note: Your mixture reporting method must be consistent with your Section 311 reporting.</a:t>
            </a:r>
          </a:p>
          <a:p>
            <a:pPr marL="0" indent="0">
              <a:lnSpc>
                <a:spcPct val="120000"/>
              </a:lnSpc>
              <a:spcBef>
                <a:spcPts val="600"/>
              </a:spcBef>
              <a:spcAft>
                <a:spcPts val="800"/>
              </a:spcAft>
              <a:buNone/>
            </a:pPr>
            <a:r>
              <a:rPr lang="en-US" sz="1600" u="sng" dirty="0">
                <a:cs typeface="Calibri Light" panose="020F0302020204030204" pitchFamily="34" charset="0"/>
              </a:rPr>
              <a:t>Note for EHS Mixture Thresholds</a:t>
            </a:r>
            <a:r>
              <a:rPr lang="en-US" sz="1600" dirty="0">
                <a:cs typeface="Calibri Light" panose="020F0302020204030204" pitchFamily="34" charset="0"/>
              </a:rPr>
              <a:t>: If you stored a mixture containing a certain EHS, and you also stored that EHS in its pure form, </a:t>
            </a:r>
            <a:r>
              <a:rPr lang="en-US" sz="1600" b="1" dirty="0">
                <a:cs typeface="Calibri Light" panose="020F0302020204030204" pitchFamily="34" charset="0"/>
              </a:rPr>
              <a:t>you must combine the total quantities of all occurrences of that EHS to determine if the amount is over the reporting threshold</a:t>
            </a:r>
            <a:r>
              <a:rPr lang="en-US" sz="1600" dirty="0">
                <a:cs typeface="Calibri Light" panose="020F0302020204030204" pitchFamily="34" charset="0"/>
              </a:rPr>
              <a:t>. </a:t>
            </a:r>
          </a:p>
          <a:p>
            <a:pPr marL="0" indent="0">
              <a:lnSpc>
                <a:spcPct val="120000"/>
              </a:lnSpc>
              <a:spcBef>
                <a:spcPts val="600"/>
              </a:spcBef>
              <a:spcAft>
                <a:spcPts val="800"/>
              </a:spcAft>
              <a:buNone/>
            </a:pPr>
            <a:r>
              <a:rPr lang="en-US" sz="1600" u="sng" dirty="0">
                <a:cs typeface="Calibri Light" panose="020F0302020204030204" pitchFamily="34" charset="0"/>
              </a:rPr>
              <a:t>Note for non-EHS Mixture Thresholds</a:t>
            </a:r>
            <a:r>
              <a:rPr lang="en-US" sz="1600" dirty="0">
                <a:cs typeface="Calibri Light" panose="020F0302020204030204" pitchFamily="34" charset="0"/>
              </a:rPr>
              <a:t>: If you stored a mixture containing a certain non-EHS hazardous chemical, and you also stored that chemical in its pure form, </a:t>
            </a:r>
            <a:r>
              <a:rPr lang="en-US" sz="1600" b="1" dirty="0">
                <a:cs typeface="Calibri Light" panose="020F0302020204030204" pitchFamily="34" charset="0"/>
              </a:rPr>
              <a:t>you are not required to combine the amount in mixture and the pure amount to determine if the amount is over the reporting threshold</a:t>
            </a:r>
            <a:r>
              <a:rPr lang="en-US" sz="1600" dirty="0">
                <a:cs typeface="Calibri Light" panose="020F0302020204030204" pitchFamily="34" charset="0"/>
              </a:rPr>
              <a:t>.</a:t>
            </a:r>
          </a:p>
          <a:p>
            <a:pPr marL="0" indent="0">
              <a:lnSpc>
                <a:spcPct val="90000"/>
              </a:lnSpc>
              <a:spcBef>
                <a:spcPts val="600"/>
              </a:spcBef>
              <a:spcAft>
                <a:spcPts val="800"/>
              </a:spcAft>
              <a:buNone/>
            </a:pPr>
            <a:r>
              <a:rPr lang="en-US" sz="1600" dirty="0">
                <a:cs typeface="Calibri Light" panose="020F0302020204030204" pitchFamily="34" charset="0"/>
              </a:rPr>
              <a:t>Refer to Slide 14 of this presentation for more guidance on reporting thresholds.</a:t>
            </a:r>
          </a:p>
        </p:txBody>
      </p:sp>
      <p:pic>
        <p:nvPicPr>
          <p:cNvPr id="6" name="EPA logo" descr="Logo for the U.S. Environmental Protection Agency (EPA).">
            <a:extLst>
              <a:ext uri="{FF2B5EF4-FFF2-40B4-BE49-F238E27FC236}">
                <a16:creationId xmlns:a16="http://schemas.microsoft.com/office/drawing/2014/main" id="{A7CDD140-B150-4628-8622-45B1BEE31C4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99693" y="5647871"/>
            <a:ext cx="914400" cy="914400"/>
          </a:xfrm>
          <a:prstGeom prst="rect">
            <a:avLst/>
          </a:prstGeom>
          <a:effectLst/>
        </p:spPr>
      </p:pic>
    </p:spTree>
    <p:extLst>
      <p:ext uri="{BB962C8B-B14F-4D97-AF65-F5344CB8AC3E}">
        <p14:creationId xmlns:p14="http://schemas.microsoft.com/office/powerpoint/2010/main" val="20531833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Tm="10801">
        <p:fade/>
      </p:transition>
    </mc:Choice>
    <mc:Fallback xmlns="">
      <p:transition spd="med" advTm="10801">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title"/>
          </p:nvPr>
        </p:nvSpPr>
        <p:spPr>
          <a:xfrm>
            <a:off x="646111" y="452718"/>
            <a:ext cx="8275320" cy="814044"/>
          </a:xfrm>
          <a:solidFill>
            <a:srgbClr val="002060">
              <a:alpha val="60000"/>
            </a:srgbClr>
          </a:solidFill>
          <a:ln>
            <a:solidFill>
              <a:schemeClr val="bg1"/>
            </a:solidFill>
          </a:ln>
        </p:spPr>
        <p:txBody>
          <a:bodyPr vert="horz" lIns="91440" tIns="45720" rIns="91440" bIns="45720" rtlCol="0" anchor="t">
            <a:noAutofit/>
          </a:bodyPr>
          <a:lstStyle/>
          <a:p>
            <a:r>
              <a:rPr lang="en-US" dirty="0"/>
              <a:t>Chemical Inventory: Mixtures</a:t>
            </a:r>
          </a:p>
        </p:txBody>
      </p:sp>
      <p:sp>
        <p:nvSpPr>
          <p:cNvPr id="7" name="TextBox 1">
            <a:extLst>
              <a:ext uri="{FF2B5EF4-FFF2-40B4-BE49-F238E27FC236}">
                <a16:creationId xmlns:a16="http://schemas.microsoft.com/office/drawing/2014/main" id="{60120B1D-BB59-4A9E-920C-1C951A994330}"/>
              </a:ext>
            </a:extLst>
          </p:cNvPr>
          <p:cNvSpPr txBox="1"/>
          <p:nvPr/>
        </p:nvSpPr>
        <p:spPr>
          <a:xfrm>
            <a:off x="9006492" y="2037272"/>
            <a:ext cx="3047080" cy="3139321"/>
          </a:xfrm>
          <a:prstGeom prst="rect">
            <a:avLst/>
          </a:prstGeom>
          <a:solidFill>
            <a:srgbClr val="002060"/>
          </a:solidFill>
          <a:ln w="34925">
            <a:solidFill>
              <a:srgbClr val="92D050"/>
            </a:solidFill>
          </a:ln>
        </p:spPr>
        <p:txBody>
          <a:bodyPr wrap="square" rtlCol="0" anchor="ctr" anchorCtr="1">
            <a:spAutoFit/>
          </a:bodyPr>
          <a:lstStyle/>
          <a:p>
            <a:pPr algn="ctr"/>
            <a:r>
              <a:rPr lang="en-US" b="1" u="sng" dirty="0"/>
              <a:t>Mixtures as Mixtures</a:t>
            </a:r>
            <a:r>
              <a:rPr lang="en-US" b="1" dirty="0"/>
              <a:t>:</a:t>
            </a:r>
          </a:p>
          <a:p>
            <a:pPr marL="285750" indent="-285750">
              <a:buFont typeface="Wingdings" panose="05000000000000000000" pitchFamily="2" charset="2"/>
              <a:buChar char="§"/>
            </a:pPr>
            <a:r>
              <a:rPr lang="en-US" dirty="0">
                <a:cs typeface="Calibri Light" panose="020F0302020204030204" pitchFamily="34" charset="0"/>
              </a:rPr>
              <a:t>Provide the name, as provided on the SDS.</a:t>
            </a:r>
          </a:p>
          <a:p>
            <a:pPr marL="285750" indent="-285750">
              <a:buFont typeface="Wingdings" panose="05000000000000000000" pitchFamily="2" charset="2"/>
              <a:buChar char="§"/>
            </a:pPr>
            <a:r>
              <a:rPr lang="en-US" dirty="0">
                <a:cs typeface="Calibri Light" panose="020F0302020204030204" pitchFamily="34" charset="0"/>
              </a:rPr>
              <a:t>Enter the CAS number, if available. </a:t>
            </a:r>
          </a:p>
          <a:p>
            <a:pPr marL="285750" indent="-285750">
              <a:buFont typeface="Wingdings" panose="05000000000000000000" pitchFamily="2" charset="2"/>
              <a:buChar char="§"/>
            </a:pPr>
            <a:r>
              <a:rPr lang="en-US" dirty="0">
                <a:cs typeface="Calibri Light" panose="020F0302020204030204" pitchFamily="34" charset="0"/>
              </a:rPr>
              <a:t>Check the box next to “Mixture”.</a:t>
            </a:r>
          </a:p>
          <a:p>
            <a:pPr marL="285750" indent="-285750">
              <a:buFont typeface="Wingdings" panose="05000000000000000000" pitchFamily="2" charset="2"/>
              <a:buChar char="§"/>
            </a:pPr>
            <a:r>
              <a:rPr lang="en-US" dirty="0">
                <a:cs typeface="Calibri Light" panose="020F0302020204030204" pitchFamily="34" charset="0"/>
              </a:rPr>
              <a:t>If the mixture contains EHS(s), check “yes”.</a:t>
            </a:r>
          </a:p>
          <a:p>
            <a:pPr marL="285750" indent="-285750">
              <a:buFont typeface="Wingdings" panose="05000000000000000000" pitchFamily="2" charset="2"/>
              <a:buChar char="§"/>
            </a:pPr>
            <a:r>
              <a:rPr lang="en-US" dirty="0">
                <a:cs typeface="Calibri Light" panose="020F0302020204030204" pitchFamily="34" charset="0"/>
              </a:rPr>
              <a:t>Move down to Mixture Components section</a:t>
            </a:r>
          </a:p>
        </p:txBody>
      </p:sp>
      <p:pic>
        <p:nvPicPr>
          <p:cNvPr id="4" name="Picture 3" descr="Screenshot of Chemical Inventory page with Mixture Components section highlighted">
            <a:extLst>
              <a:ext uri="{FF2B5EF4-FFF2-40B4-BE49-F238E27FC236}">
                <a16:creationId xmlns:a16="http://schemas.microsoft.com/office/drawing/2014/main" id="{E4ECBCC0-2674-42BC-9715-D695CC99349F}"/>
              </a:ext>
            </a:extLst>
          </p:cNvPr>
          <p:cNvPicPr>
            <a:picLocks noChangeAspect="1"/>
          </p:cNvPicPr>
          <p:nvPr/>
        </p:nvPicPr>
        <p:blipFill>
          <a:blip r:embed="rId2"/>
          <a:stretch>
            <a:fillRect/>
          </a:stretch>
        </p:blipFill>
        <p:spPr>
          <a:xfrm>
            <a:off x="687630" y="1512313"/>
            <a:ext cx="8233802" cy="4241170"/>
          </a:xfrm>
          <a:prstGeom prst="rect">
            <a:avLst/>
          </a:prstGeom>
          <a:ln w="25400">
            <a:solidFill>
              <a:schemeClr val="accent1"/>
            </a:solidFill>
          </a:ln>
        </p:spPr>
      </p:pic>
      <p:sp>
        <p:nvSpPr>
          <p:cNvPr id="9" name="Rectangle" descr="Red rectangle to highlight the location of the &quot;Mixture Components&quot; section.">
            <a:extLst>
              <a:ext uri="{FF2B5EF4-FFF2-40B4-BE49-F238E27FC236}">
                <a16:creationId xmlns:a16="http://schemas.microsoft.com/office/drawing/2014/main" id="{FFDD129C-D0F3-4973-BCF6-641F1A1C5841}"/>
              </a:ext>
            </a:extLst>
          </p:cNvPr>
          <p:cNvSpPr/>
          <p:nvPr/>
        </p:nvSpPr>
        <p:spPr>
          <a:xfrm>
            <a:off x="646111" y="3342303"/>
            <a:ext cx="8275320" cy="55387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descr="Red rectangle to highlight the location of the &quot;Mixture Components&quot; section.">
            <a:extLst>
              <a:ext uri="{FF2B5EF4-FFF2-40B4-BE49-F238E27FC236}">
                <a16:creationId xmlns:a16="http://schemas.microsoft.com/office/drawing/2014/main" id="{1C071332-587C-48F5-AC17-F325E7160259}"/>
              </a:ext>
            </a:extLst>
          </p:cNvPr>
          <p:cNvSpPr/>
          <p:nvPr/>
        </p:nvSpPr>
        <p:spPr>
          <a:xfrm>
            <a:off x="5791200" y="2594508"/>
            <a:ext cx="999461" cy="55387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descr="Red rectangle to highlight the location of the &quot;Mixture Components&quot; section.">
            <a:extLst>
              <a:ext uri="{FF2B5EF4-FFF2-40B4-BE49-F238E27FC236}">
                <a16:creationId xmlns:a16="http://schemas.microsoft.com/office/drawing/2014/main" id="{B50CAD6E-CAA9-4367-A799-4BE2DDBDB74B}"/>
              </a:ext>
            </a:extLst>
          </p:cNvPr>
          <p:cNvSpPr/>
          <p:nvPr/>
        </p:nvSpPr>
        <p:spPr>
          <a:xfrm>
            <a:off x="4456973" y="2594666"/>
            <a:ext cx="1334227" cy="55387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descr="Red rectangle to highlight the location of the &quot;Mixture Components&quot; section.">
            <a:extLst>
              <a:ext uri="{FF2B5EF4-FFF2-40B4-BE49-F238E27FC236}">
                <a16:creationId xmlns:a16="http://schemas.microsoft.com/office/drawing/2014/main" id="{090CDAA6-06A9-4BC8-BD64-D4E4CC80CB32}"/>
              </a:ext>
            </a:extLst>
          </p:cNvPr>
          <p:cNvSpPr/>
          <p:nvPr/>
        </p:nvSpPr>
        <p:spPr>
          <a:xfrm>
            <a:off x="3384697" y="2594666"/>
            <a:ext cx="1072276" cy="55387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descr="Red rectangle to highlight the location of the &quot;Mixture Components&quot; section.">
            <a:extLst>
              <a:ext uri="{FF2B5EF4-FFF2-40B4-BE49-F238E27FC236}">
                <a16:creationId xmlns:a16="http://schemas.microsoft.com/office/drawing/2014/main" id="{51A13868-23E8-41AC-A7EA-47474A649572}"/>
              </a:ext>
            </a:extLst>
          </p:cNvPr>
          <p:cNvSpPr/>
          <p:nvPr/>
        </p:nvSpPr>
        <p:spPr>
          <a:xfrm>
            <a:off x="688642" y="2594665"/>
            <a:ext cx="2696055" cy="55387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
            <a:extLst>
              <a:ext uri="{FF2B5EF4-FFF2-40B4-BE49-F238E27FC236}">
                <a16:creationId xmlns:a16="http://schemas.microsoft.com/office/drawing/2014/main" id="{A9493F10-409C-4E6F-A733-536A35CF4EC2}"/>
              </a:ext>
            </a:extLst>
          </p:cNvPr>
          <p:cNvSpPr txBox="1"/>
          <p:nvPr/>
        </p:nvSpPr>
        <p:spPr>
          <a:xfrm>
            <a:off x="688642" y="6021552"/>
            <a:ext cx="8275319" cy="646331"/>
          </a:xfrm>
          <a:prstGeom prst="rect">
            <a:avLst/>
          </a:prstGeom>
          <a:solidFill>
            <a:srgbClr val="002060"/>
          </a:solidFill>
          <a:ln w="25400">
            <a:solidFill>
              <a:schemeClr val="bg1"/>
            </a:solidFill>
          </a:ln>
        </p:spPr>
        <p:txBody>
          <a:bodyPr wrap="square" rtlCol="0" anchor="ctr" anchorCtr="1">
            <a:spAutoFit/>
          </a:bodyPr>
          <a:lstStyle/>
          <a:p>
            <a:r>
              <a:rPr lang="en-US" dirty="0">
                <a:cs typeface="Calibri Light" panose="020F0302020204030204" pitchFamily="34" charset="0"/>
              </a:rPr>
              <a:t>Refer to the Help, Slides 11 and 68 of this presentation, </a:t>
            </a:r>
            <a:r>
              <a:rPr lang="en-US" dirty="0">
                <a:cs typeface="Calibri Light" panose="020F0302020204030204" pitchFamily="34" charset="0"/>
                <a:hlinkClick r:id="rId3"/>
              </a:rPr>
              <a:t>40 CFR 370.14</a:t>
            </a:r>
            <a:r>
              <a:rPr lang="en-US" dirty="0">
                <a:cs typeface="Calibri Light" panose="020F0302020204030204" pitchFamily="34" charset="0"/>
              </a:rPr>
              <a:t>, and the </a:t>
            </a:r>
            <a:r>
              <a:rPr lang="en-US" dirty="0">
                <a:cs typeface="Calibri Light" panose="020F0302020204030204" pitchFamily="34" charset="0"/>
                <a:hlinkClick r:id="rId4"/>
              </a:rPr>
              <a:t>Tier II Inventory Form Instructions</a:t>
            </a:r>
            <a:r>
              <a:rPr lang="en-US" dirty="0">
                <a:cs typeface="Calibri Light" panose="020F0302020204030204" pitchFamily="34" charset="0"/>
              </a:rPr>
              <a:t> for more detailed instructions.</a:t>
            </a:r>
          </a:p>
        </p:txBody>
      </p:sp>
      <p:sp>
        <p:nvSpPr>
          <p:cNvPr id="5" name="Slide Number"/>
          <p:cNvSpPr>
            <a:spLocks noGrp="1"/>
          </p:cNvSpPr>
          <p:nvPr>
            <p:ph type="sldNum" sz="quarter" idx="12"/>
          </p:nvPr>
        </p:nvSpPr>
        <p:spPr>
          <a:xfrm>
            <a:off x="10346914" y="311543"/>
            <a:ext cx="838199" cy="767687"/>
          </a:xfrm>
        </p:spPr>
        <p:txBody>
          <a:bodyPr/>
          <a:lstStyle/>
          <a:p>
            <a:fld id="{D42BE140-39E5-44FD-A490-72FB43F9736D}" type="slidenum">
              <a:rPr lang="en-US" smtClean="0"/>
              <a:t>69</a:t>
            </a:fld>
            <a:endParaRPr lang="en-US" dirty="0"/>
          </a:p>
        </p:txBody>
      </p:sp>
      <p:pic>
        <p:nvPicPr>
          <p:cNvPr id="16" name="EPA logo">
            <a:extLst>
              <a:ext uri="{FF2B5EF4-FFF2-40B4-BE49-F238E27FC236}">
                <a16:creationId xmlns:a16="http://schemas.microsoft.com/office/drawing/2014/main" id="{7D7561FB-0101-4473-9426-341EB07DF9A6}"/>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1601" y="5753483"/>
            <a:ext cx="914400" cy="914400"/>
          </a:xfrm>
          <a:prstGeom prst="rect">
            <a:avLst/>
          </a:prstGeom>
          <a:effectLst/>
        </p:spPr>
      </p:pic>
    </p:spTree>
    <p:extLst>
      <p:ext uri="{BB962C8B-B14F-4D97-AF65-F5344CB8AC3E}">
        <p14:creationId xmlns:p14="http://schemas.microsoft.com/office/powerpoint/2010/main" val="807778019"/>
      </p:ext>
    </p:extLst>
  </p:cSld>
  <p:clrMapOvr>
    <a:masterClrMapping/>
  </p:clrMapOvr>
  <mc:AlternateContent xmlns:mc="http://schemas.openxmlformats.org/markup-compatibility/2006" xmlns:p14="http://schemas.microsoft.com/office/powerpoint/2010/main">
    <mc:Choice Requires="p14">
      <p:transition spd="med" p14:dur="700" advTm="20402">
        <p:fade/>
      </p:transition>
    </mc:Choice>
    <mc:Fallback xmlns="">
      <p:transition spd="med" advTm="2040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3ADD0-8DED-41C1-AD5B-CBC46C79F4D1}"/>
              </a:ext>
            </a:extLst>
          </p:cNvPr>
          <p:cNvSpPr>
            <a:spLocks noGrp="1"/>
          </p:cNvSpPr>
          <p:nvPr>
            <p:ph type="title"/>
          </p:nvPr>
        </p:nvSpPr>
        <p:spPr>
          <a:xfrm>
            <a:off x="624590" y="443459"/>
            <a:ext cx="9011249" cy="767687"/>
          </a:xfrm>
          <a:solidFill>
            <a:srgbClr val="002060">
              <a:alpha val="60000"/>
            </a:srgbClr>
          </a:solidFill>
          <a:ln>
            <a:solidFill>
              <a:schemeClr val="bg1"/>
            </a:solidFill>
          </a:ln>
        </p:spPr>
        <p:txBody>
          <a:bodyPr/>
          <a:lstStyle/>
          <a:p>
            <a:r>
              <a:rPr lang="en-US" b="1" dirty="0"/>
              <a:t>EPA Terms and Acronyms</a:t>
            </a:r>
          </a:p>
        </p:txBody>
      </p:sp>
      <p:sp>
        <p:nvSpPr>
          <p:cNvPr id="4" name="Slide Number Placeholder 3">
            <a:extLst>
              <a:ext uri="{FF2B5EF4-FFF2-40B4-BE49-F238E27FC236}">
                <a16:creationId xmlns:a16="http://schemas.microsoft.com/office/drawing/2014/main" id="{CB0D353A-38B7-45CE-910A-43995BB828AC}"/>
              </a:ext>
            </a:extLst>
          </p:cNvPr>
          <p:cNvSpPr>
            <a:spLocks noGrp="1"/>
          </p:cNvSpPr>
          <p:nvPr>
            <p:ph type="sldNum" sz="quarter" idx="12"/>
          </p:nvPr>
        </p:nvSpPr>
        <p:spPr/>
        <p:txBody>
          <a:bodyPr/>
          <a:lstStyle/>
          <a:p>
            <a:fld id="{D57F1E4F-1CFF-5643-939E-02111984F565}" type="slidenum">
              <a:rPr lang="en-US" smtClean="0"/>
              <a:t>7</a:t>
            </a:fld>
            <a:endParaRPr lang="en-US" dirty="0"/>
          </a:p>
        </p:txBody>
      </p:sp>
      <p:sp>
        <p:nvSpPr>
          <p:cNvPr id="6" name="TextBox 5">
            <a:extLst>
              <a:ext uri="{FF2B5EF4-FFF2-40B4-BE49-F238E27FC236}">
                <a16:creationId xmlns:a16="http://schemas.microsoft.com/office/drawing/2014/main" id="{0C16C321-9E17-4919-9297-226D52C7BC3C}"/>
              </a:ext>
            </a:extLst>
          </p:cNvPr>
          <p:cNvSpPr txBox="1"/>
          <p:nvPr/>
        </p:nvSpPr>
        <p:spPr>
          <a:xfrm>
            <a:off x="435685" y="1513459"/>
            <a:ext cx="2468880" cy="1325880"/>
          </a:xfrm>
          <a:prstGeom prst="rect">
            <a:avLst/>
          </a:prstGeom>
          <a:solidFill>
            <a:srgbClr val="92D050"/>
          </a:solidFill>
          <a:ln>
            <a:solidFill>
              <a:srgbClr val="92D050"/>
            </a:solidFill>
          </a:ln>
          <a:effectLst>
            <a:glow rad="12700">
              <a:schemeClr val="accent1">
                <a:alpha val="40000"/>
              </a:schemeClr>
            </a:glow>
          </a:effectLst>
        </p:spPr>
        <p:txBody>
          <a:bodyPr wrap="square" rtlCol="0" anchor="ctr">
            <a:spAutoFit/>
          </a:bodyPr>
          <a:lstStyle/>
          <a:p>
            <a:r>
              <a:rPr lang="en-US" sz="2000" b="1" dirty="0">
                <a:solidFill>
                  <a:schemeClr val="bg1"/>
                </a:solidFill>
                <a:latin typeface="Calibri Light" panose="020F0302020204030204" pitchFamily="34" charset="0"/>
                <a:cs typeface="Calibri Light" panose="020F0302020204030204" pitchFamily="34" charset="0"/>
              </a:rPr>
              <a:t>Safety Data Sheet (SDS)</a:t>
            </a:r>
          </a:p>
        </p:txBody>
      </p:sp>
      <p:sp>
        <p:nvSpPr>
          <p:cNvPr id="3" name="Text Placeholder 2">
            <a:extLst>
              <a:ext uri="{FF2B5EF4-FFF2-40B4-BE49-F238E27FC236}">
                <a16:creationId xmlns:a16="http://schemas.microsoft.com/office/drawing/2014/main" id="{E18E8170-2A65-4087-9928-5D72B89FB1DB}"/>
              </a:ext>
            </a:extLst>
          </p:cNvPr>
          <p:cNvSpPr>
            <a:spLocks noGrp="1"/>
          </p:cNvSpPr>
          <p:nvPr>
            <p:ph type="body" sz="half" idx="2"/>
          </p:nvPr>
        </p:nvSpPr>
        <p:spPr>
          <a:xfrm>
            <a:off x="2904565" y="1513459"/>
            <a:ext cx="7867073" cy="1325880"/>
          </a:xfrm>
          <a:solidFill>
            <a:srgbClr val="002060">
              <a:alpha val="52000"/>
            </a:srgbClr>
          </a:solidFill>
          <a:ln>
            <a:solidFill>
              <a:schemeClr val="accent1"/>
            </a:solidFill>
          </a:ln>
        </p:spPr>
        <p:txBody>
          <a:bodyPr anchor="ctr" anchorCtr="0">
            <a:normAutofit lnSpcReduction="10000"/>
          </a:bodyPr>
          <a:lstStyle/>
          <a:p>
            <a:pPr>
              <a:spcBef>
                <a:spcPts val="0"/>
              </a:spcBef>
            </a:pPr>
            <a:r>
              <a:rPr lang="en-US" dirty="0">
                <a:latin typeface="Calibri Light" panose="020F0302020204030204" pitchFamily="34" charset="0"/>
                <a:cs typeface="Calibri Light" panose="020F0302020204030204" pitchFamily="34" charset="0"/>
              </a:rPr>
              <a:t>Chemical information sheets that are required by the OSHA HCS </a:t>
            </a:r>
          </a:p>
          <a:p>
            <a:pPr>
              <a:spcBef>
                <a:spcPts val="0"/>
              </a:spcBef>
            </a:pPr>
            <a:r>
              <a:rPr lang="en-US" dirty="0">
                <a:latin typeface="Calibri Light" panose="020F0302020204030204" pitchFamily="34" charset="0"/>
                <a:cs typeface="Calibri Light" panose="020F0302020204030204" pitchFamily="34" charset="0"/>
              </a:rPr>
              <a:t>[</a:t>
            </a:r>
            <a:r>
              <a:rPr lang="en-US" dirty="0">
                <a:latin typeface="Calibri Light" panose="020F0302020204030204" pitchFamily="34" charset="0"/>
                <a:cs typeface="Calibri Light" panose="020F0302020204030204" pitchFamily="34" charset="0"/>
                <a:hlinkClick r:id="rId2"/>
              </a:rPr>
              <a:t>29 CFR 1910.1200(g)</a:t>
            </a:r>
            <a:r>
              <a:rPr lang="en-US" dirty="0">
                <a:latin typeface="Calibri Light" panose="020F0302020204030204" pitchFamily="34" charset="0"/>
                <a:cs typeface="Calibri Light" panose="020F0302020204030204" pitchFamily="34" charset="0"/>
              </a:rPr>
              <a:t>]. These information sheets provide chemical information such as the properties of each chemical; physical, health, and environmental health hazards protective measures; and safety precautions for handling, sorting, and transporting the chemical. These are formally known as Material SDS (MSDS).</a:t>
            </a:r>
          </a:p>
        </p:txBody>
      </p:sp>
      <p:sp>
        <p:nvSpPr>
          <p:cNvPr id="7" name="TextBox 6">
            <a:extLst>
              <a:ext uri="{FF2B5EF4-FFF2-40B4-BE49-F238E27FC236}">
                <a16:creationId xmlns:a16="http://schemas.microsoft.com/office/drawing/2014/main" id="{FAC814C5-D0C9-4A0C-9FB1-B8B60F746F66}"/>
              </a:ext>
            </a:extLst>
          </p:cNvPr>
          <p:cNvSpPr txBox="1">
            <a:spLocks/>
          </p:cNvSpPr>
          <p:nvPr/>
        </p:nvSpPr>
        <p:spPr>
          <a:xfrm>
            <a:off x="435685" y="2999373"/>
            <a:ext cx="2468880" cy="1481328"/>
          </a:xfrm>
          <a:prstGeom prst="rect">
            <a:avLst/>
          </a:prstGeom>
          <a:solidFill>
            <a:srgbClr val="92D050"/>
          </a:solidFill>
          <a:ln>
            <a:solidFill>
              <a:srgbClr val="92D050"/>
            </a:solidFill>
          </a:ln>
        </p:spPr>
        <p:txBody>
          <a:bodyPr wrap="square" rtlCol="0">
            <a:spAutoFit/>
          </a:bodyPr>
          <a:lstStyle/>
          <a:p>
            <a:r>
              <a:rPr lang="en-US" sz="2000" b="1" dirty="0">
                <a:solidFill>
                  <a:schemeClr val="bg1"/>
                </a:solidFill>
                <a:latin typeface="Calibri Light" panose="020F0302020204030204" pitchFamily="34" charset="0"/>
                <a:cs typeface="Calibri Light" panose="020F0302020204030204" pitchFamily="34" charset="0"/>
              </a:rPr>
              <a:t>State or Tribal Emergency Response Commission </a:t>
            </a:r>
          </a:p>
          <a:p>
            <a:r>
              <a:rPr lang="en-US" sz="2000" b="1" dirty="0">
                <a:solidFill>
                  <a:schemeClr val="bg1"/>
                </a:solidFill>
                <a:latin typeface="Calibri Light" panose="020F0302020204030204" pitchFamily="34" charset="0"/>
                <a:cs typeface="Calibri Light" panose="020F0302020204030204" pitchFamily="34" charset="0"/>
              </a:rPr>
              <a:t>(SERC) or (TERC)</a:t>
            </a:r>
          </a:p>
        </p:txBody>
      </p:sp>
      <p:sp>
        <p:nvSpPr>
          <p:cNvPr id="12" name="TextBox 11">
            <a:extLst>
              <a:ext uri="{FF2B5EF4-FFF2-40B4-BE49-F238E27FC236}">
                <a16:creationId xmlns:a16="http://schemas.microsoft.com/office/drawing/2014/main" id="{DD877151-A4DF-4DFF-B7FA-6BF1C5F2B34B}"/>
              </a:ext>
            </a:extLst>
          </p:cNvPr>
          <p:cNvSpPr txBox="1"/>
          <p:nvPr/>
        </p:nvSpPr>
        <p:spPr>
          <a:xfrm>
            <a:off x="2904565" y="3003373"/>
            <a:ext cx="7867073" cy="1477328"/>
          </a:xfrm>
          <a:prstGeom prst="rect">
            <a:avLst/>
          </a:prstGeom>
          <a:solidFill>
            <a:srgbClr val="002060">
              <a:alpha val="52000"/>
            </a:srgbClr>
          </a:solidFill>
          <a:ln>
            <a:solidFill>
              <a:srgbClr val="92D050"/>
            </a:solidFill>
          </a:ln>
        </p:spPr>
        <p:txBody>
          <a:bodyPr wrap="square" rtlCol="0">
            <a:spAutoFit/>
          </a:bodyPr>
          <a:lstStyle/>
          <a:p>
            <a:r>
              <a:rPr lang="en-US" dirty="0">
                <a:latin typeface="Calibri Light" panose="020F0302020204030204" pitchFamily="34" charset="0"/>
                <a:cs typeface="Calibri Light" panose="020F0302020204030204" pitchFamily="34" charset="0"/>
              </a:rPr>
              <a:t>An organization designated by the Governor or Tribal leaders to implement the EPCRA provisions within the jurisdiction. Responsibilities include establishing procedures, responding to requests for information, designating local emergency planning districts, and appointing and supervising local or tribal emergency planning committees.</a:t>
            </a:r>
          </a:p>
        </p:txBody>
      </p:sp>
      <p:sp>
        <p:nvSpPr>
          <p:cNvPr id="13" name="TextBox 12">
            <a:extLst>
              <a:ext uri="{FF2B5EF4-FFF2-40B4-BE49-F238E27FC236}">
                <a16:creationId xmlns:a16="http://schemas.microsoft.com/office/drawing/2014/main" id="{A38C6AA3-2B2C-46C1-AC91-4A8151C8A981}"/>
              </a:ext>
            </a:extLst>
          </p:cNvPr>
          <p:cNvSpPr txBox="1"/>
          <p:nvPr/>
        </p:nvSpPr>
        <p:spPr>
          <a:xfrm>
            <a:off x="435685" y="4629363"/>
            <a:ext cx="2468880" cy="1755648"/>
          </a:xfrm>
          <a:prstGeom prst="rect">
            <a:avLst/>
          </a:prstGeom>
          <a:solidFill>
            <a:srgbClr val="92D050"/>
          </a:solidFill>
        </p:spPr>
        <p:txBody>
          <a:bodyPr wrap="square" rtlCol="0">
            <a:spAutoFit/>
          </a:bodyPr>
          <a:lstStyle/>
          <a:p>
            <a:r>
              <a:rPr lang="en-US" sz="2000" b="1" dirty="0">
                <a:solidFill>
                  <a:schemeClr val="bg1"/>
                </a:solidFill>
                <a:latin typeface="Calibri Light" panose="020F0302020204030204" pitchFamily="34" charset="0"/>
                <a:cs typeface="Calibri Light" panose="020F0302020204030204" pitchFamily="34" charset="0"/>
              </a:rPr>
              <a:t>Local or Tribal Emergency Planning Committee </a:t>
            </a:r>
          </a:p>
          <a:p>
            <a:r>
              <a:rPr lang="en-US" sz="2000" b="1" dirty="0">
                <a:solidFill>
                  <a:schemeClr val="bg1"/>
                </a:solidFill>
                <a:latin typeface="Calibri Light" panose="020F0302020204030204" pitchFamily="34" charset="0"/>
                <a:cs typeface="Calibri Light" panose="020F0302020204030204" pitchFamily="34" charset="0"/>
              </a:rPr>
              <a:t>(LEPC or TEPC)</a:t>
            </a:r>
          </a:p>
        </p:txBody>
      </p:sp>
      <p:sp>
        <p:nvSpPr>
          <p:cNvPr id="15" name="TextBox 14">
            <a:extLst>
              <a:ext uri="{FF2B5EF4-FFF2-40B4-BE49-F238E27FC236}">
                <a16:creationId xmlns:a16="http://schemas.microsoft.com/office/drawing/2014/main" id="{20DA52BD-6408-4808-B7AC-719E0C9885BD}"/>
              </a:ext>
            </a:extLst>
          </p:cNvPr>
          <p:cNvSpPr txBox="1"/>
          <p:nvPr/>
        </p:nvSpPr>
        <p:spPr>
          <a:xfrm>
            <a:off x="2904565" y="4629367"/>
            <a:ext cx="7867073" cy="1754326"/>
          </a:xfrm>
          <a:prstGeom prst="rect">
            <a:avLst/>
          </a:prstGeom>
          <a:solidFill>
            <a:srgbClr val="002060">
              <a:alpha val="52000"/>
            </a:srgbClr>
          </a:solidFill>
          <a:ln>
            <a:solidFill>
              <a:srgbClr val="92D050"/>
            </a:solidFill>
          </a:ln>
        </p:spPr>
        <p:txBody>
          <a:bodyPr wrap="square">
            <a:spAutoFit/>
          </a:bodyPr>
          <a:lstStyle/>
          <a:p>
            <a:r>
              <a:rPr lang="en-US" dirty="0">
                <a:latin typeface="Calibri Light" panose="020F0302020204030204" pitchFamily="34" charset="0"/>
                <a:cs typeface="Calibri Light" panose="020F0302020204030204" pitchFamily="34" charset="0"/>
              </a:rPr>
              <a:t>An organization appointed by the SERC or TERC to develop emergency response plans and to provide information about chemicals in the community to the citizens. Committees must include participation from State and local officials; police, fire, civil defense, and public health professionals; environment, transportation, and hospital officials; facility representatives, and representatives from community groups and the media.</a:t>
            </a:r>
          </a:p>
        </p:txBody>
      </p:sp>
      <p:pic>
        <p:nvPicPr>
          <p:cNvPr id="5" name="EPA logo" descr="Logo for the U.S. Environmental Protection Agency (EPA).">
            <a:extLst>
              <a:ext uri="{FF2B5EF4-FFF2-40B4-BE49-F238E27FC236}">
                <a16:creationId xmlns:a16="http://schemas.microsoft.com/office/drawing/2014/main" id="{30DDA1F9-427A-442C-A20F-B72AC9CD91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8488" y="5647871"/>
            <a:ext cx="914400" cy="914400"/>
          </a:xfrm>
          <a:prstGeom prst="rect">
            <a:avLst/>
          </a:prstGeom>
          <a:effectLst/>
        </p:spPr>
      </p:pic>
    </p:spTree>
    <p:extLst>
      <p:ext uri="{BB962C8B-B14F-4D97-AF65-F5344CB8AC3E}">
        <p14:creationId xmlns:p14="http://schemas.microsoft.com/office/powerpoint/2010/main" val="4649011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title"/>
          </p:nvPr>
        </p:nvSpPr>
        <p:spPr>
          <a:xfrm>
            <a:off x="646111" y="452718"/>
            <a:ext cx="8275320" cy="767687"/>
          </a:xfrm>
          <a:solidFill>
            <a:srgbClr val="002060">
              <a:alpha val="60000"/>
            </a:srgbClr>
          </a:solidFill>
          <a:ln>
            <a:solidFill>
              <a:schemeClr val="bg1"/>
            </a:solidFill>
          </a:ln>
        </p:spPr>
        <p:txBody>
          <a:bodyPr vert="horz" lIns="91440" tIns="45720" rIns="91440" bIns="45720" rtlCol="0" anchor="t">
            <a:noAutofit/>
          </a:bodyPr>
          <a:lstStyle/>
          <a:p>
            <a:r>
              <a:rPr lang="en-US" dirty="0"/>
              <a:t>Chemical Inventory: Mixtures</a:t>
            </a:r>
          </a:p>
        </p:txBody>
      </p:sp>
      <p:sp>
        <p:nvSpPr>
          <p:cNvPr id="10" name="TextBox 1">
            <a:extLst>
              <a:ext uri="{FF2B5EF4-FFF2-40B4-BE49-F238E27FC236}">
                <a16:creationId xmlns:a16="http://schemas.microsoft.com/office/drawing/2014/main" id="{31639991-5694-4836-995C-E23683330F7F}"/>
              </a:ext>
            </a:extLst>
          </p:cNvPr>
          <p:cNvSpPr txBox="1"/>
          <p:nvPr/>
        </p:nvSpPr>
        <p:spPr>
          <a:xfrm>
            <a:off x="9067102" y="2474814"/>
            <a:ext cx="2899754" cy="1737360"/>
          </a:xfrm>
          <a:prstGeom prst="rect">
            <a:avLst/>
          </a:prstGeom>
          <a:solidFill>
            <a:srgbClr val="002060"/>
          </a:solidFill>
          <a:ln w="34925">
            <a:solidFill>
              <a:srgbClr val="92D050"/>
            </a:solidFill>
          </a:ln>
        </p:spPr>
        <p:txBody>
          <a:bodyPr wrap="square" rtlCol="0" anchor="ctr" anchorCtr="1">
            <a:spAutoFit/>
          </a:bodyPr>
          <a:lstStyle/>
          <a:p>
            <a:pPr algn="ctr"/>
            <a:r>
              <a:rPr lang="en-US" b="1" u="sng" dirty="0"/>
              <a:t>Mixtures as Mixtures</a:t>
            </a:r>
            <a:r>
              <a:rPr lang="en-US" b="1" dirty="0"/>
              <a:t>:</a:t>
            </a:r>
          </a:p>
          <a:p>
            <a:pPr algn="ctr"/>
            <a:r>
              <a:rPr lang="en-US" dirty="0">
                <a:cs typeface="Calibri Light" panose="020F0302020204030204" pitchFamily="34" charset="0"/>
              </a:rPr>
              <a:t>In the Mixture Components section,</a:t>
            </a:r>
          </a:p>
          <a:p>
            <a:pPr algn="ctr"/>
            <a:r>
              <a:rPr lang="en-US" dirty="0">
                <a:cs typeface="Calibri Light" panose="020F0302020204030204" pitchFamily="34" charset="0"/>
              </a:rPr>
              <a:t>click </a:t>
            </a:r>
            <a:r>
              <a:rPr lang="en-US" b="1" dirty="0">
                <a:cs typeface="Calibri Light" panose="020F0302020204030204" pitchFamily="34" charset="0"/>
              </a:rPr>
              <a:t>“Add Mixture Component</a:t>
            </a:r>
            <a:r>
              <a:rPr lang="en-US" dirty="0">
                <a:cs typeface="Calibri Light" panose="020F0302020204030204" pitchFamily="34" charset="0"/>
              </a:rPr>
              <a:t>”</a:t>
            </a:r>
          </a:p>
        </p:txBody>
      </p:sp>
      <p:pic>
        <p:nvPicPr>
          <p:cNvPr id="6" name="Picture 5" descr="Screenshot of Chemical Inventory page with Mixture Components highlighted">
            <a:extLst>
              <a:ext uri="{FF2B5EF4-FFF2-40B4-BE49-F238E27FC236}">
                <a16:creationId xmlns:a16="http://schemas.microsoft.com/office/drawing/2014/main" id="{54F42C11-0F68-44AC-8B29-339CC42F5D89}"/>
              </a:ext>
            </a:extLst>
          </p:cNvPr>
          <p:cNvPicPr>
            <a:picLocks noChangeAspect="1"/>
          </p:cNvPicPr>
          <p:nvPr/>
        </p:nvPicPr>
        <p:blipFill>
          <a:blip r:embed="rId2"/>
          <a:stretch>
            <a:fillRect/>
          </a:stretch>
        </p:blipFill>
        <p:spPr>
          <a:xfrm>
            <a:off x="646111" y="1703795"/>
            <a:ext cx="8275319" cy="3755660"/>
          </a:xfrm>
          <a:prstGeom prst="rect">
            <a:avLst/>
          </a:prstGeom>
          <a:noFill/>
          <a:ln w="25400">
            <a:solidFill>
              <a:schemeClr val="accent1"/>
            </a:solidFill>
          </a:ln>
        </p:spPr>
      </p:pic>
      <p:sp>
        <p:nvSpPr>
          <p:cNvPr id="9" name="Rectangle 1" descr="Red rectangle to highlight the location of the &quot;Add Mixture Component&quot; button.">
            <a:extLst>
              <a:ext uri="{FF2B5EF4-FFF2-40B4-BE49-F238E27FC236}">
                <a16:creationId xmlns:a16="http://schemas.microsoft.com/office/drawing/2014/main" id="{FFDD129C-D0F3-4973-BCF6-641F1A1C5841}"/>
              </a:ext>
            </a:extLst>
          </p:cNvPr>
          <p:cNvSpPr/>
          <p:nvPr/>
        </p:nvSpPr>
        <p:spPr>
          <a:xfrm>
            <a:off x="6749142" y="4378641"/>
            <a:ext cx="1596571" cy="56250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2" descr="Red rectangle to highlight the location of the &quot;Mixture Components&quot; section.">
            <a:extLst>
              <a:ext uri="{FF2B5EF4-FFF2-40B4-BE49-F238E27FC236}">
                <a16:creationId xmlns:a16="http://schemas.microsoft.com/office/drawing/2014/main" id="{FFDD129C-D0F3-4973-BCF6-641F1A1C5841}"/>
              </a:ext>
            </a:extLst>
          </p:cNvPr>
          <p:cNvSpPr/>
          <p:nvPr/>
        </p:nvSpPr>
        <p:spPr>
          <a:xfrm>
            <a:off x="646111" y="3646598"/>
            <a:ext cx="8178912" cy="464903"/>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 descr="Red rectangle to highlight the location of the &quot;Add Mixture Component&quot; button.">
            <a:extLst>
              <a:ext uri="{FF2B5EF4-FFF2-40B4-BE49-F238E27FC236}">
                <a16:creationId xmlns:a16="http://schemas.microsoft.com/office/drawing/2014/main" id="{AC5E006C-4DC2-41ED-B450-3ED4C9037715}"/>
              </a:ext>
            </a:extLst>
          </p:cNvPr>
          <p:cNvSpPr/>
          <p:nvPr/>
        </p:nvSpPr>
        <p:spPr>
          <a:xfrm>
            <a:off x="5881344" y="1970935"/>
            <a:ext cx="1317742" cy="464903"/>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
            <a:extLst>
              <a:ext uri="{FF2B5EF4-FFF2-40B4-BE49-F238E27FC236}">
                <a16:creationId xmlns:a16="http://schemas.microsoft.com/office/drawing/2014/main" id="{DCADFA78-D640-4DD3-83A3-55BA51E7C38F}"/>
              </a:ext>
            </a:extLst>
          </p:cNvPr>
          <p:cNvSpPr txBox="1"/>
          <p:nvPr/>
        </p:nvSpPr>
        <p:spPr>
          <a:xfrm>
            <a:off x="691123" y="5942845"/>
            <a:ext cx="8275319" cy="646331"/>
          </a:xfrm>
          <a:prstGeom prst="rect">
            <a:avLst/>
          </a:prstGeom>
          <a:solidFill>
            <a:srgbClr val="002060"/>
          </a:solidFill>
          <a:ln w="25400">
            <a:solidFill>
              <a:schemeClr val="bg1"/>
            </a:solidFill>
          </a:ln>
        </p:spPr>
        <p:txBody>
          <a:bodyPr wrap="square" rtlCol="0" anchor="ctr" anchorCtr="1">
            <a:spAutoFit/>
          </a:bodyPr>
          <a:lstStyle/>
          <a:p>
            <a:r>
              <a:rPr lang="en-US" dirty="0">
                <a:cs typeface="Calibri Light" panose="020F0302020204030204" pitchFamily="34" charset="0"/>
              </a:rPr>
              <a:t>Refer to the Help, Slides 11 and 68 of this presentation, </a:t>
            </a:r>
            <a:r>
              <a:rPr lang="en-US" dirty="0">
                <a:cs typeface="Calibri Light" panose="020F0302020204030204" pitchFamily="34" charset="0"/>
                <a:hlinkClick r:id="rId3"/>
              </a:rPr>
              <a:t>40 CFR 370.14</a:t>
            </a:r>
            <a:r>
              <a:rPr lang="en-US" dirty="0">
                <a:cs typeface="Calibri Light" panose="020F0302020204030204" pitchFamily="34" charset="0"/>
              </a:rPr>
              <a:t>, and the </a:t>
            </a:r>
            <a:r>
              <a:rPr lang="en-US" dirty="0">
                <a:cs typeface="Calibri Light" panose="020F0302020204030204" pitchFamily="34" charset="0"/>
                <a:hlinkClick r:id="rId4"/>
              </a:rPr>
              <a:t>Tier II Inventory Form Instructions</a:t>
            </a:r>
            <a:r>
              <a:rPr lang="en-US" dirty="0">
                <a:cs typeface="Calibri Light" panose="020F0302020204030204" pitchFamily="34" charset="0"/>
              </a:rPr>
              <a:t> for more detailed instructions.</a:t>
            </a:r>
          </a:p>
        </p:txBody>
      </p:sp>
      <p:sp>
        <p:nvSpPr>
          <p:cNvPr id="7" name="Slide Number"/>
          <p:cNvSpPr>
            <a:spLocks noGrp="1"/>
          </p:cNvSpPr>
          <p:nvPr>
            <p:ph type="sldNum" sz="quarter" idx="12"/>
          </p:nvPr>
        </p:nvSpPr>
        <p:spPr>
          <a:xfrm>
            <a:off x="10346914" y="311543"/>
            <a:ext cx="838199" cy="767687"/>
          </a:xfrm>
        </p:spPr>
        <p:txBody>
          <a:bodyPr/>
          <a:lstStyle/>
          <a:p>
            <a:fld id="{D42BE140-39E5-44FD-A490-72FB43F9736D}" type="slidenum">
              <a:rPr lang="en-US" smtClean="0"/>
              <a:t>70</a:t>
            </a:fld>
            <a:endParaRPr lang="en-US" dirty="0"/>
          </a:p>
        </p:txBody>
      </p:sp>
      <p:pic>
        <p:nvPicPr>
          <p:cNvPr id="13" name="EPA logo">
            <a:extLst>
              <a:ext uri="{FF2B5EF4-FFF2-40B4-BE49-F238E27FC236}">
                <a16:creationId xmlns:a16="http://schemas.microsoft.com/office/drawing/2014/main" id="{23996717-1427-412B-B4F4-E0B6C4E544AF}"/>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92210" y="5805632"/>
            <a:ext cx="914400" cy="914400"/>
          </a:xfrm>
          <a:prstGeom prst="rect">
            <a:avLst/>
          </a:prstGeom>
          <a:effectLst/>
        </p:spPr>
      </p:pic>
    </p:spTree>
    <p:extLst>
      <p:ext uri="{BB962C8B-B14F-4D97-AF65-F5344CB8AC3E}">
        <p14:creationId xmlns:p14="http://schemas.microsoft.com/office/powerpoint/2010/main" val="3048288367"/>
      </p:ext>
    </p:extLst>
  </p:cSld>
  <p:clrMapOvr>
    <a:masterClrMapping/>
  </p:clrMapOvr>
  <mc:AlternateContent xmlns:mc="http://schemas.openxmlformats.org/markup-compatibility/2006" xmlns:p14="http://schemas.microsoft.com/office/powerpoint/2010/main">
    <mc:Choice Requires="p14">
      <p:transition spd="med" p14:dur="700" advTm="15520">
        <p:fade/>
      </p:transition>
    </mc:Choice>
    <mc:Fallback xmlns="">
      <p:transition spd="med" advTm="1552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title"/>
          </p:nvPr>
        </p:nvSpPr>
        <p:spPr>
          <a:xfrm>
            <a:off x="646111" y="452718"/>
            <a:ext cx="8275320" cy="767687"/>
          </a:xfrm>
          <a:solidFill>
            <a:srgbClr val="002060">
              <a:alpha val="60000"/>
            </a:srgbClr>
          </a:solidFill>
          <a:ln>
            <a:solidFill>
              <a:schemeClr val="bg1"/>
            </a:solidFill>
          </a:ln>
        </p:spPr>
        <p:txBody>
          <a:bodyPr vert="horz" lIns="91440" tIns="45720" rIns="91440" bIns="45720" rtlCol="0" anchor="t">
            <a:noAutofit/>
          </a:bodyPr>
          <a:lstStyle/>
          <a:p>
            <a:r>
              <a:rPr lang="en-US" dirty="0"/>
              <a:t>Chemical Inventory: Mixtures</a:t>
            </a:r>
          </a:p>
        </p:txBody>
      </p:sp>
      <p:sp>
        <p:nvSpPr>
          <p:cNvPr id="10" name="TextBox 1">
            <a:extLst>
              <a:ext uri="{FF2B5EF4-FFF2-40B4-BE49-F238E27FC236}">
                <a16:creationId xmlns:a16="http://schemas.microsoft.com/office/drawing/2014/main" id="{31639991-5694-4836-995C-E23683330F7F}"/>
              </a:ext>
            </a:extLst>
          </p:cNvPr>
          <p:cNvSpPr txBox="1"/>
          <p:nvPr/>
        </p:nvSpPr>
        <p:spPr>
          <a:xfrm>
            <a:off x="9056470" y="1585088"/>
            <a:ext cx="2899754" cy="4023360"/>
          </a:xfrm>
          <a:prstGeom prst="rect">
            <a:avLst/>
          </a:prstGeom>
          <a:solidFill>
            <a:srgbClr val="002060"/>
          </a:solidFill>
          <a:ln w="34925">
            <a:solidFill>
              <a:srgbClr val="92D050"/>
            </a:solidFill>
          </a:ln>
        </p:spPr>
        <p:txBody>
          <a:bodyPr wrap="square" rtlCol="0" anchor="ctr" anchorCtr="1">
            <a:spAutoFit/>
          </a:bodyPr>
          <a:lstStyle/>
          <a:p>
            <a:pPr algn="ctr"/>
            <a:r>
              <a:rPr lang="en-US" b="1" u="sng" dirty="0"/>
              <a:t>Mixtures as Mixtures</a:t>
            </a:r>
            <a:r>
              <a:rPr lang="en-US" b="1" dirty="0"/>
              <a:t>:</a:t>
            </a:r>
          </a:p>
          <a:p>
            <a:pPr marL="285750" indent="-285750">
              <a:buFont typeface="Wingdings" panose="05000000000000000000" pitchFamily="2" charset="2"/>
              <a:buChar char="§"/>
            </a:pPr>
            <a:r>
              <a:rPr lang="en-US" dirty="0">
                <a:cs typeface="Calibri Light" panose="020F0302020204030204" pitchFamily="34" charset="0"/>
              </a:rPr>
              <a:t>List all components of your mixture that are hazardous chemicals.</a:t>
            </a:r>
          </a:p>
          <a:p>
            <a:pPr marL="285750" indent="-285750">
              <a:buFont typeface="Wingdings" panose="05000000000000000000" pitchFamily="2" charset="2"/>
              <a:buChar char="§"/>
            </a:pPr>
            <a:r>
              <a:rPr lang="en-US" dirty="0">
                <a:cs typeface="Calibri Light" panose="020F0302020204030204" pitchFamily="34" charset="0"/>
              </a:rPr>
              <a:t>Check the EHS box, if appropriate.</a:t>
            </a:r>
          </a:p>
          <a:p>
            <a:pPr marL="285750" indent="-285750">
              <a:buFont typeface="Wingdings" panose="05000000000000000000" pitchFamily="2" charset="2"/>
              <a:buChar char="§"/>
            </a:pPr>
            <a:r>
              <a:rPr lang="en-US" dirty="0">
                <a:cs typeface="Calibri Light" panose="020F0302020204030204" pitchFamily="34" charset="0"/>
              </a:rPr>
              <a:t>Enter the CAS number of the component.</a:t>
            </a:r>
          </a:p>
          <a:p>
            <a:pPr marL="285750" indent="-285750">
              <a:buFont typeface="Wingdings" panose="05000000000000000000" pitchFamily="2" charset="2"/>
              <a:buChar char="§"/>
            </a:pPr>
            <a:r>
              <a:rPr lang="en-US" dirty="0">
                <a:cs typeface="Calibri Light" panose="020F0302020204030204" pitchFamily="34" charset="0"/>
              </a:rPr>
              <a:t>Enter the Component Name.</a:t>
            </a:r>
          </a:p>
          <a:p>
            <a:pPr marL="285750" indent="-285750">
              <a:buFont typeface="Wingdings" panose="05000000000000000000" pitchFamily="2" charset="2"/>
              <a:buChar char="§"/>
            </a:pPr>
            <a:r>
              <a:rPr lang="en-US" dirty="0">
                <a:cs typeface="Calibri Light" panose="020F0302020204030204" pitchFamily="34" charset="0"/>
              </a:rPr>
              <a:t>Enter Range Code, Percentage, and Weight/Volume.</a:t>
            </a:r>
          </a:p>
        </p:txBody>
      </p:sp>
      <p:pic>
        <p:nvPicPr>
          <p:cNvPr id="11" name="Picture 10" descr="Screenshot of Chemical Inventory page with Mixture Components section highlighted">
            <a:extLst>
              <a:ext uri="{FF2B5EF4-FFF2-40B4-BE49-F238E27FC236}">
                <a16:creationId xmlns:a16="http://schemas.microsoft.com/office/drawing/2014/main" id="{43F4BACD-B8C2-4303-880C-ACE7F8D5737F}"/>
              </a:ext>
            </a:extLst>
          </p:cNvPr>
          <p:cNvPicPr>
            <a:picLocks noChangeAspect="1"/>
          </p:cNvPicPr>
          <p:nvPr/>
        </p:nvPicPr>
        <p:blipFill>
          <a:blip r:embed="rId2"/>
          <a:stretch>
            <a:fillRect/>
          </a:stretch>
        </p:blipFill>
        <p:spPr>
          <a:xfrm>
            <a:off x="687630" y="1512313"/>
            <a:ext cx="8233802" cy="4241170"/>
          </a:xfrm>
          <a:prstGeom prst="rect">
            <a:avLst/>
          </a:prstGeom>
          <a:ln w="25400">
            <a:solidFill>
              <a:schemeClr val="accent1"/>
            </a:solidFill>
          </a:ln>
        </p:spPr>
      </p:pic>
      <p:sp>
        <p:nvSpPr>
          <p:cNvPr id="4" name="Rectangle 3" descr="Rectangle highlighting section of screenshot for adding information on chemical mixture components">
            <a:extLst>
              <a:ext uri="{FF2B5EF4-FFF2-40B4-BE49-F238E27FC236}">
                <a16:creationId xmlns:a16="http://schemas.microsoft.com/office/drawing/2014/main" id="{CCE02873-E7FC-48C2-AA4B-1BB6EB67737A}"/>
              </a:ext>
            </a:extLst>
          </p:cNvPr>
          <p:cNvSpPr/>
          <p:nvPr/>
        </p:nvSpPr>
        <p:spPr>
          <a:xfrm>
            <a:off x="646111" y="3429000"/>
            <a:ext cx="8264331" cy="14478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
            <a:extLst>
              <a:ext uri="{FF2B5EF4-FFF2-40B4-BE49-F238E27FC236}">
                <a16:creationId xmlns:a16="http://schemas.microsoft.com/office/drawing/2014/main" id="{DCADFA78-D640-4DD3-83A3-55BA51E7C38F}"/>
              </a:ext>
            </a:extLst>
          </p:cNvPr>
          <p:cNvSpPr txBox="1"/>
          <p:nvPr/>
        </p:nvSpPr>
        <p:spPr>
          <a:xfrm>
            <a:off x="691123" y="5942845"/>
            <a:ext cx="8275319" cy="646331"/>
          </a:xfrm>
          <a:prstGeom prst="rect">
            <a:avLst/>
          </a:prstGeom>
          <a:solidFill>
            <a:srgbClr val="002060"/>
          </a:solidFill>
          <a:ln w="25400">
            <a:solidFill>
              <a:schemeClr val="bg1"/>
            </a:solidFill>
          </a:ln>
        </p:spPr>
        <p:txBody>
          <a:bodyPr wrap="square" rtlCol="0" anchor="ctr" anchorCtr="1">
            <a:spAutoFit/>
          </a:bodyPr>
          <a:lstStyle/>
          <a:p>
            <a:r>
              <a:rPr lang="en-US" dirty="0">
                <a:cs typeface="Calibri Light" panose="020F0302020204030204" pitchFamily="34" charset="0"/>
              </a:rPr>
              <a:t>Refer to the Help, Slides 11 and 68 of this presentation, </a:t>
            </a:r>
            <a:r>
              <a:rPr lang="en-US" dirty="0">
                <a:cs typeface="Calibri Light" panose="020F0302020204030204" pitchFamily="34" charset="0"/>
                <a:hlinkClick r:id="rId3"/>
              </a:rPr>
              <a:t>40 CFR 370.14</a:t>
            </a:r>
            <a:r>
              <a:rPr lang="en-US" dirty="0">
                <a:cs typeface="Calibri Light" panose="020F0302020204030204" pitchFamily="34" charset="0"/>
              </a:rPr>
              <a:t>, and the </a:t>
            </a:r>
            <a:r>
              <a:rPr lang="en-US" dirty="0">
                <a:cs typeface="Calibri Light" panose="020F0302020204030204" pitchFamily="34" charset="0"/>
                <a:hlinkClick r:id="rId4"/>
              </a:rPr>
              <a:t>Tier II Inventory Form Instructions</a:t>
            </a:r>
            <a:r>
              <a:rPr lang="en-US" dirty="0">
                <a:cs typeface="Calibri Light" panose="020F0302020204030204" pitchFamily="34" charset="0"/>
              </a:rPr>
              <a:t> for more detailed instructions.</a:t>
            </a:r>
          </a:p>
        </p:txBody>
      </p:sp>
      <p:sp>
        <p:nvSpPr>
          <p:cNvPr id="7" name="Slide Number"/>
          <p:cNvSpPr>
            <a:spLocks noGrp="1"/>
          </p:cNvSpPr>
          <p:nvPr>
            <p:ph type="sldNum" sz="quarter" idx="12"/>
          </p:nvPr>
        </p:nvSpPr>
        <p:spPr>
          <a:xfrm>
            <a:off x="10346914" y="311543"/>
            <a:ext cx="838199" cy="767687"/>
          </a:xfrm>
        </p:spPr>
        <p:txBody>
          <a:bodyPr/>
          <a:lstStyle/>
          <a:p>
            <a:fld id="{D42BE140-39E5-44FD-A490-72FB43F9736D}" type="slidenum">
              <a:rPr lang="en-US" smtClean="0"/>
              <a:t>71</a:t>
            </a:fld>
            <a:endParaRPr lang="en-US" dirty="0"/>
          </a:p>
        </p:txBody>
      </p:sp>
      <p:pic>
        <p:nvPicPr>
          <p:cNvPr id="13" name="EPA logo">
            <a:extLst>
              <a:ext uri="{FF2B5EF4-FFF2-40B4-BE49-F238E27FC236}">
                <a16:creationId xmlns:a16="http://schemas.microsoft.com/office/drawing/2014/main" id="{23996717-1427-412B-B4F4-E0B6C4E544AF}"/>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92210" y="5805632"/>
            <a:ext cx="914400" cy="914400"/>
          </a:xfrm>
          <a:prstGeom prst="rect">
            <a:avLst/>
          </a:prstGeom>
          <a:effectLst/>
        </p:spPr>
      </p:pic>
    </p:spTree>
    <p:extLst>
      <p:ext uri="{BB962C8B-B14F-4D97-AF65-F5344CB8AC3E}">
        <p14:creationId xmlns:p14="http://schemas.microsoft.com/office/powerpoint/2010/main" val="3150636604"/>
      </p:ext>
    </p:extLst>
  </p:cSld>
  <p:clrMapOvr>
    <a:masterClrMapping/>
  </p:clrMapOvr>
  <mc:AlternateContent xmlns:mc="http://schemas.openxmlformats.org/markup-compatibility/2006" xmlns:p14="http://schemas.microsoft.com/office/powerpoint/2010/main">
    <mc:Choice Requires="p14">
      <p:transition spd="med" p14:dur="700" advTm="15520">
        <p:fade/>
      </p:transition>
    </mc:Choice>
    <mc:Fallback xmlns="">
      <p:transition spd="med" advTm="1552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646111" y="452718"/>
            <a:ext cx="8275320" cy="767687"/>
          </a:xfrm>
          <a:solidFill>
            <a:srgbClr val="002060">
              <a:alpha val="60000"/>
            </a:srgbClr>
          </a:solidFill>
          <a:ln>
            <a:solidFill>
              <a:schemeClr val="bg1"/>
            </a:solidFill>
          </a:ln>
        </p:spPr>
        <p:txBody>
          <a:bodyPr vert="horz" lIns="91440" tIns="45720" rIns="91440" bIns="45720" rtlCol="0" anchor="t">
            <a:noAutofit/>
          </a:bodyPr>
          <a:lstStyle/>
          <a:p>
            <a:r>
              <a:rPr lang="en-US" dirty="0"/>
              <a:t>Chemical Inventory: Mixtures</a:t>
            </a:r>
          </a:p>
        </p:txBody>
      </p:sp>
      <p:sp>
        <p:nvSpPr>
          <p:cNvPr id="9" name="TextBox 1">
            <a:extLst>
              <a:ext uri="{FF2B5EF4-FFF2-40B4-BE49-F238E27FC236}">
                <a16:creationId xmlns:a16="http://schemas.microsoft.com/office/drawing/2014/main" id="{F29FF24A-0D66-4C98-BBE2-A696FE2E3979}"/>
              </a:ext>
            </a:extLst>
          </p:cNvPr>
          <p:cNvSpPr txBox="1"/>
          <p:nvPr/>
        </p:nvSpPr>
        <p:spPr>
          <a:xfrm>
            <a:off x="9112102" y="2011680"/>
            <a:ext cx="2899754" cy="2834640"/>
          </a:xfrm>
          <a:prstGeom prst="rect">
            <a:avLst/>
          </a:prstGeom>
          <a:solidFill>
            <a:srgbClr val="002060"/>
          </a:solidFill>
          <a:ln w="34925">
            <a:solidFill>
              <a:srgbClr val="92D050"/>
            </a:solidFill>
          </a:ln>
        </p:spPr>
        <p:txBody>
          <a:bodyPr wrap="square" rtlCol="0" anchor="ctr" anchorCtr="1">
            <a:spAutoFit/>
          </a:bodyPr>
          <a:lstStyle/>
          <a:p>
            <a:pPr algn="ctr"/>
            <a:r>
              <a:rPr lang="en-US" b="1" u="sng" dirty="0"/>
              <a:t>Mixtures as Pure</a:t>
            </a:r>
            <a:r>
              <a:rPr lang="en-US" b="1" dirty="0"/>
              <a:t>:</a:t>
            </a:r>
          </a:p>
          <a:p>
            <a:pPr marL="285750" indent="-285750">
              <a:buFont typeface="Wingdings" panose="05000000000000000000" pitchFamily="2" charset="2"/>
              <a:buChar char="§"/>
            </a:pPr>
            <a:r>
              <a:rPr lang="en-US" dirty="0">
                <a:cs typeface="Calibri Light" panose="020F0302020204030204" pitchFamily="34" charset="0"/>
              </a:rPr>
              <a:t>Create a chemical record for each hazardous chemical in the mixture.</a:t>
            </a:r>
          </a:p>
          <a:p>
            <a:pPr marL="285750" indent="-285750">
              <a:buFont typeface="Wingdings" panose="05000000000000000000" pitchFamily="2" charset="2"/>
              <a:buChar char="§"/>
            </a:pPr>
            <a:r>
              <a:rPr lang="en-US" dirty="0">
                <a:cs typeface="Calibri Light" panose="020F0302020204030204" pitchFamily="34" charset="0"/>
              </a:rPr>
              <a:t>Check the box next to “Pure”.</a:t>
            </a:r>
          </a:p>
          <a:p>
            <a:pPr marL="285750" indent="-285750">
              <a:buFont typeface="Wingdings" panose="05000000000000000000" pitchFamily="2" charset="2"/>
              <a:buChar char="§"/>
            </a:pPr>
            <a:r>
              <a:rPr lang="en-US" dirty="0">
                <a:cs typeface="Calibri Light" panose="020F0302020204030204" pitchFamily="34" charset="0"/>
              </a:rPr>
              <a:t>Complete all required fields.</a:t>
            </a:r>
          </a:p>
        </p:txBody>
      </p:sp>
      <p:pic>
        <p:nvPicPr>
          <p:cNvPr id="14" name="Picture 13" descr="Screenshot of Chemical Inventory page with Mixture information highlighted">
            <a:extLst>
              <a:ext uri="{FF2B5EF4-FFF2-40B4-BE49-F238E27FC236}">
                <a16:creationId xmlns:a16="http://schemas.microsoft.com/office/drawing/2014/main" id="{DF4A5E49-8D83-4FA4-BBC0-8413618C60CA}"/>
              </a:ext>
            </a:extLst>
          </p:cNvPr>
          <p:cNvPicPr>
            <a:picLocks noChangeAspect="1"/>
          </p:cNvPicPr>
          <p:nvPr/>
        </p:nvPicPr>
        <p:blipFill>
          <a:blip r:embed="rId2"/>
          <a:stretch>
            <a:fillRect/>
          </a:stretch>
        </p:blipFill>
        <p:spPr>
          <a:xfrm>
            <a:off x="646111" y="1703795"/>
            <a:ext cx="8275319" cy="3755660"/>
          </a:xfrm>
          <a:prstGeom prst="rect">
            <a:avLst/>
          </a:prstGeom>
          <a:noFill/>
          <a:ln w="25400">
            <a:solidFill>
              <a:schemeClr val="accent1"/>
            </a:solidFill>
          </a:ln>
        </p:spPr>
      </p:pic>
      <p:sp>
        <p:nvSpPr>
          <p:cNvPr id="19" name="Rectangle" descr="Red rectangle to highlight the location of the &quot;Mixture Components&quot; section.">
            <a:extLst>
              <a:ext uri="{FF2B5EF4-FFF2-40B4-BE49-F238E27FC236}">
                <a16:creationId xmlns:a16="http://schemas.microsoft.com/office/drawing/2014/main" id="{211D2BB3-1C80-4DB0-9A75-88F08DC4AD7C}"/>
              </a:ext>
            </a:extLst>
          </p:cNvPr>
          <p:cNvSpPr/>
          <p:nvPr/>
        </p:nvSpPr>
        <p:spPr>
          <a:xfrm>
            <a:off x="4470401" y="2774405"/>
            <a:ext cx="1320799" cy="55387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descr="Red rectangle to highlight the location of the &quot;Mixture Components&quot; section.">
            <a:extLst>
              <a:ext uri="{FF2B5EF4-FFF2-40B4-BE49-F238E27FC236}">
                <a16:creationId xmlns:a16="http://schemas.microsoft.com/office/drawing/2014/main" id="{59569941-0FAC-459A-A9E6-9D813704565E}"/>
              </a:ext>
            </a:extLst>
          </p:cNvPr>
          <p:cNvSpPr/>
          <p:nvPr/>
        </p:nvSpPr>
        <p:spPr>
          <a:xfrm>
            <a:off x="654260" y="2774406"/>
            <a:ext cx="2690388" cy="55387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descr="Red rectangle to highlight the location of the &quot;Mixture Components&quot; section.">
            <a:extLst>
              <a:ext uri="{FF2B5EF4-FFF2-40B4-BE49-F238E27FC236}">
                <a16:creationId xmlns:a16="http://schemas.microsoft.com/office/drawing/2014/main" id="{D75A9C38-A50F-4572-AA83-4E2E2FE1B055}"/>
              </a:ext>
            </a:extLst>
          </p:cNvPr>
          <p:cNvSpPr/>
          <p:nvPr/>
        </p:nvSpPr>
        <p:spPr>
          <a:xfrm>
            <a:off x="5794753" y="2774404"/>
            <a:ext cx="983418" cy="55387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descr="Red rectangle to highlight the location of the &quot;Mixture Components&quot; section.">
            <a:extLst>
              <a:ext uri="{FF2B5EF4-FFF2-40B4-BE49-F238E27FC236}">
                <a16:creationId xmlns:a16="http://schemas.microsoft.com/office/drawing/2014/main" id="{E9FE7FEE-3883-4304-8F6F-9DE85044F1FE}"/>
              </a:ext>
            </a:extLst>
          </p:cNvPr>
          <p:cNvSpPr/>
          <p:nvPr/>
        </p:nvSpPr>
        <p:spPr>
          <a:xfrm>
            <a:off x="3344649" y="2774406"/>
            <a:ext cx="1125752" cy="55387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
            <a:extLst>
              <a:ext uri="{FF2B5EF4-FFF2-40B4-BE49-F238E27FC236}">
                <a16:creationId xmlns:a16="http://schemas.microsoft.com/office/drawing/2014/main" id="{0CF1179E-693F-4F38-9139-E180E3983026}"/>
              </a:ext>
            </a:extLst>
          </p:cNvPr>
          <p:cNvSpPr txBox="1"/>
          <p:nvPr/>
        </p:nvSpPr>
        <p:spPr>
          <a:xfrm>
            <a:off x="691123" y="5942845"/>
            <a:ext cx="8275319" cy="646331"/>
          </a:xfrm>
          <a:prstGeom prst="rect">
            <a:avLst/>
          </a:prstGeom>
          <a:solidFill>
            <a:srgbClr val="002060"/>
          </a:solidFill>
          <a:ln w="25400">
            <a:solidFill>
              <a:schemeClr val="bg1"/>
            </a:solidFill>
          </a:ln>
        </p:spPr>
        <p:txBody>
          <a:bodyPr wrap="square" rtlCol="0" anchor="ctr" anchorCtr="1">
            <a:spAutoFit/>
          </a:bodyPr>
          <a:lstStyle/>
          <a:p>
            <a:r>
              <a:rPr lang="en-US" dirty="0">
                <a:cs typeface="Calibri Light" panose="020F0302020204030204" pitchFamily="34" charset="0"/>
              </a:rPr>
              <a:t>Refer to the Help, Slides 11 and 68 of this presentation, </a:t>
            </a:r>
            <a:r>
              <a:rPr lang="en-US" dirty="0">
                <a:cs typeface="Calibri Light" panose="020F0302020204030204" pitchFamily="34" charset="0"/>
                <a:hlinkClick r:id="rId3"/>
              </a:rPr>
              <a:t>40 CFR 370.14</a:t>
            </a:r>
            <a:r>
              <a:rPr lang="en-US" dirty="0">
                <a:cs typeface="Calibri Light" panose="020F0302020204030204" pitchFamily="34" charset="0"/>
              </a:rPr>
              <a:t>, and the </a:t>
            </a:r>
            <a:r>
              <a:rPr lang="en-US" dirty="0">
                <a:cs typeface="Calibri Light" panose="020F0302020204030204" pitchFamily="34" charset="0"/>
                <a:hlinkClick r:id="rId4"/>
              </a:rPr>
              <a:t>Tier II Inventory Form Instructions</a:t>
            </a:r>
            <a:r>
              <a:rPr lang="en-US" dirty="0">
                <a:cs typeface="Calibri Light" panose="020F0302020204030204" pitchFamily="34" charset="0"/>
              </a:rPr>
              <a:t> for more detailed instructions.</a:t>
            </a:r>
          </a:p>
        </p:txBody>
      </p:sp>
      <p:sp>
        <p:nvSpPr>
          <p:cNvPr id="5" name="Slide Number"/>
          <p:cNvSpPr>
            <a:spLocks noGrp="1"/>
          </p:cNvSpPr>
          <p:nvPr>
            <p:ph type="sldNum" sz="quarter" idx="12"/>
          </p:nvPr>
        </p:nvSpPr>
        <p:spPr>
          <a:xfrm>
            <a:off x="10346914" y="311543"/>
            <a:ext cx="838199" cy="767687"/>
          </a:xfrm>
        </p:spPr>
        <p:txBody>
          <a:bodyPr/>
          <a:lstStyle/>
          <a:p>
            <a:fld id="{D42BE140-39E5-44FD-A490-72FB43F9736D}" type="slidenum">
              <a:rPr lang="en-US" smtClean="0"/>
              <a:t>72</a:t>
            </a:fld>
            <a:endParaRPr lang="en-US" dirty="0"/>
          </a:p>
        </p:txBody>
      </p:sp>
      <p:pic>
        <p:nvPicPr>
          <p:cNvPr id="23" name="EPA logo">
            <a:extLst>
              <a:ext uri="{FF2B5EF4-FFF2-40B4-BE49-F238E27FC236}">
                <a16:creationId xmlns:a16="http://schemas.microsoft.com/office/drawing/2014/main" id="{4362E846-63F2-4862-8DB7-EE76B50A4300}"/>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92210" y="5805632"/>
            <a:ext cx="914400" cy="914400"/>
          </a:xfrm>
          <a:prstGeom prst="rect">
            <a:avLst/>
          </a:prstGeom>
          <a:effectLst/>
        </p:spPr>
      </p:pic>
    </p:spTree>
    <p:extLst>
      <p:ext uri="{BB962C8B-B14F-4D97-AF65-F5344CB8AC3E}">
        <p14:creationId xmlns:p14="http://schemas.microsoft.com/office/powerpoint/2010/main" val="2306309590"/>
      </p:ext>
    </p:extLst>
  </p:cSld>
  <p:clrMapOvr>
    <a:masterClrMapping/>
  </p:clrMapOvr>
  <mc:AlternateContent xmlns:mc="http://schemas.openxmlformats.org/markup-compatibility/2006" xmlns:p14="http://schemas.microsoft.com/office/powerpoint/2010/main">
    <mc:Choice Requires="p14">
      <p:transition spd="med" p14:dur="700" advTm="10561">
        <p:fade/>
      </p:transition>
    </mc:Choice>
    <mc:Fallback xmlns="">
      <p:transition spd="med" advTm="1056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title"/>
          </p:nvPr>
        </p:nvSpPr>
        <p:spPr>
          <a:xfrm>
            <a:off x="646111" y="452718"/>
            <a:ext cx="8275320" cy="855221"/>
          </a:xfrm>
          <a:solidFill>
            <a:srgbClr val="002060">
              <a:alpha val="60000"/>
            </a:srgbClr>
          </a:solidFill>
          <a:ln>
            <a:solidFill>
              <a:schemeClr val="bg1"/>
            </a:solidFill>
          </a:ln>
        </p:spPr>
        <p:txBody>
          <a:bodyPr vert="horz" lIns="91440" tIns="45720" rIns="91440" bIns="45720" rtlCol="0" anchor="t">
            <a:noAutofit/>
          </a:bodyPr>
          <a:lstStyle/>
          <a:p>
            <a:r>
              <a:rPr lang="en-US" dirty="0"/>
              <a:t>Chemical Inventory</a:t>
            </a:r>
          </a:p>
        </p:txBody>
      </p:sp>
      <p:sp>
        <p:nvSpPr>
          <p:cNvPr id="6" name="TextBox 1">
            <a:extLst>
              <a:ext uri="{FF2B5EF4-FFF2-40B4-BE49-F238E27FC236}">
                <a16:creationId xmlns:a16="http://schemas.microsoft.com/office/drawing/2014/main" id="{C2CFFE6D-889F-48D6-8EAC-2A3424731FE3}"/>
              </a:ext>
            </a:extLst>
          </p:cNvPr>
          <p:cNvSpPr txBox="1"/>
          <p:nvPr/>
        </p:nvSpPr>
        <p:spPr>
          <a:xfrm>
            <a:off x="9058614" y="2136336"/>
            <a:ext cx="2899754" cy="2585323"/>
          </a:xfrm>
          <a:prstGeom prst="rect">
            <a:avLst/>
          </a:prstGeom>
          <a:solidFill>
            <a:srgbClr val="002060"/>
          </a:solidFill>
          <a:ln w="34925">
            <a:solidFill>
              <a:srgbClr val="92D050"/>
            </a:solidFill>
          </a:ln>
        </p:spPr>
        <p:txBody>
          <a:bodyPr wrap="square" rtlCol="0" anchor="ctr" anchorCtr="1">
            <a:spAutoFit/>
          </a:bodyPr>
          <a:lstStyle/>
          <a:p>
            <a:pPr algn="ctr"/>
            <a:r>
              <a:rPr lang="en-US" b="1" u="sng" dirty="0"/>
              <a:t>State Fields for Chemicals</a:t>
            </a:r>
            <a:r>
              <a:rPr lang="en-US" b="1" dirty="0"/>
              <a:t>:</a:t>
            </a:r>
          </a:p>
          <a:p>
            <a:pPr algn="ctr"/>
            <a:r>
              <a:rPr lang="en-US" dirty="0">
                <a:cs typeface="Calibri Light" panose="020F0302020204030204" pitchFamily="34" charset="0"/>
              </a:rPr>
              <a:t>Some states, tribes, and territories have “State Fields” for chemicals. Provide any information requested under the Chemical Inventory “State Fields” section. </a:t>
            </a:r>
          </a:p>
        </p:txBody>
      </p:sp>
      <p:pic>
        <p:nvPicPr>
          <p:cNvPr id="9" name="Picture 8" descr="Screenshot of Chemical Inventory page with State Fields section highlighted">
            <a:extLst>
              <a:ext uri="{FF2B5EF4-FFF2-40B4-BE49-F238E27FC236}">
                <a16:creationId xmlns:a16="http://schemas.microsoft.com/office/drawing/2014/main" id="{BF0006D5-DCA5-4B75-A3B0-A80226BD01FA}"/>
              </a:ext>
            </a:extLst>
          </p:cNvPr>
          <p:cNvPicPr>
            <a:picLocks noChangeAspect="1"/>
          </p:cNvPicPr>
          <p:nvPr/>
        </p:nvPicPr>
        <p:blipFill>
          <a:blip r:embed="rId2"/>
          <a:stretch>
            <a:fillRect/>
          </a:stretch>
        </p:blipFill>
        <p:spPr>
          <a:xfrm>
            <a:off x="646111" y="1452282"/>
            <a:ext cx="8275320" cy="4185960"/>
          </a:xfrm>
          <a:prstGeom prst="rect">
            <a:avLst/>
          </a:prstGeom>
          <a:ln w="25400">
            <a:solidFill>
              <a:schemeClr val="accent1"/>
            </a:solidFill>
          </a:ln>
        </p:spPr>
      </p:pic>
      <p:sp>
        <p:nvSpPr>
          <p:cNvPr id="4" name="Rectangle 3" descr="Rectangle highlighting part of the chemical inventory page about state fields for chemicals">
            <a:extLst>
              <a:ext uri="{FF2B5EF4-FFF2-40B4-BE49-F238E27FC236}">
                <a16:creationId xmlns:a16="http://schemas.microsoft.com/office/drawing/2014/main" id="{F2206A14-CC29-4D54-A3CE-75929F702265}"/>
              </a:ext>
            </a:extLst>
          </p:cNvPr>
          <p:cNvSpPr/>
          <p:nvPr/>
        </p:nvSpPr>
        <p:spPr>
          <a:xfrm>
            <a:off x="604818" y="4047291"/>
            <a:ext cx="8357905" cy="466651"/>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cNvSpPr>
            <a:spLocks noGrp="1"/>
          </p:cNvSpPr>
          <p:nvPr>
            <p:ph type="sldNum" sz="quarter" idx="12"/>
          </p:nvPr>
        </p:nvSpPr>
        <p:spPr>
          <a:xfrm>
            <a:off x="10346914" y="311543"/>
            <a:ext cx="838199" cy="767687"/>
          </a:xfrm>
        </p:spPr>
        <p:txBody>
          <a:bodyPr/>
          <a:lstStyle/>
          <a:p>
            <a:fld id="{D42BE140-39E5-44FD-A490-72FB43F9736D}" type="slidenum">
              <a:rPr lang="en-US" smtClean="0"/>
              <a:t>73</a:t>
            </a:fld>
            <a:endParaRPr lang="en-US" dirty="0"/>
          </a:p>
        </p:txBody>
      </p:sp>
      <p:pic>
        <p:nvPicPr>
          <p:cNvPr id="7" name="EPA logo">
            <a:extLst>
              <a:ext uri="{FF2B5EF4-FFF2-40B4-BE49-F238E27FC236}">
                <a16:creationId xmlns:a16="http://schemas.microsoft.com/office/drawing/2014/main" id="{F0A5A28E-87E9-4AC0-9039-2E62C9D3E4E8}"/>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2210" y="5805632"/>
            <a:ext cx="914400" cy="914400"/>
          </a:xfrm>
          <a:prstGeom prst="rect">
            <a:avLst/>
          </a:prstGeom>
          <a:effectLst/>
        </p:spPr>
      </p:pic>
    </p:spTree>
    <p:extLst>
      <p:ext uri="{BB962C8B-B14F-4D97-AF65-F5344CB8AC3E}">
        <p14:creationId xmlns:p14="http://schemas.microsoft.com/office/powerpoint/2010/main" val="2828489144"/>
      </p:ext>
    </p:extLst>
  </p:cSld>
  <p:clrMapOvr>
    <a:masterClrMapping/>
  </p:clrMapOvr>
  <mc:AlternateContent xmlns:mc="http://schemas.openxmlformats.org/markup-compatibility/2006" xmlns:p14="http://schemas.microsoft.com/office/powerpoint/2010/main">
    <mc:Choice Requires="p14">
      <p:transition spd="med" p14:dur="700" advTm="7854">
        <p:fade/>
      </p:transition>
    </mc:Choice>
    <mc:Fallback xmlns="">
      <p:transition spd="med" advTm="785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646111" y="452718"/>
            <a:ext cx="8275320" cy="774198"/>
          </a:xfrm>
          <a:solidFill>
            <a:srgbClr val="002060">
              <a:alpha val="60000"/>
            </a:srgbClr>
          </a:solidFill>
          <a:ln>
            <a:solidFill>
              <a:schemeClr val="bg1"/>
            </a:solidFill>
          </a:ln>
        </p:spPr>
        <p:txBody>
          <a:bodyPr vert="horz" lIns="91440" tIns="45720" rIns="91440" bIns="45720" rtlCol="0" anchor="t">
            <a:noAutofit/>
          </a:bodyPr>
          <a:lstStyle/>
          <a:p>
            <a:r>
              <a:rPr lang="en-US" dirty="0"/>
              <a:t>Chemical Inventory</a:t>
            </a:r>
          </a:p>
        </p:txBody>
      </p:sp>
      <p:sp>
        <p:nvSpPr>
          <p:cNvPr id="11" name="TextBox 1">
            <a:extLst>
              <a:ext uri="{FF2B5EF4-FFF2-40B4-BE49-F238E27FC236}">
                <a16:creationId xmlns:a16="http://schemas.microsoft.com/office/drawing/2014/main" id="{29147693-486C-4D64-B095-DFCF35061318}"/>
              </a:ext>
            </a:extLst>
          </p:cNvPr>
          <p:cNvSpPr txBox="1"/>
          <p:nvPr/>
        </p:nvSpPr>
        <p:spPr>
          <a:xfrm>
            <a:off x="9112102" y="2274838"/>
            <a:ext cx="2899754" cy="2308324"/>
          </a:xfrm>
          <a:prstGeom prst="rect">
            <a:avLst/>
          </a:prstGeom>
          <a:solidFill>
            <a:srgbClr val="002060"/>
          </a:solidFill>
          <a:ln w="34925">
            <a:solidFill>
              <a:srgbClr val="92D050"/>
            </a:solidFill>
          </a:ln>
        </p:spPr>
        <p:txBody>
          <a:bodyPr wrap="square" rtlCol="0" anchor="ctr" anchorCtr="1">
            <a:spAutoFit/>
          </a:bodyPr>
          <a:lstStyle/>
          <a:p>
            <a:pPr algn="ctr"/>
            <a:r>
              <a:rPr lang="en-US" b="1" u="sng" dirty="0">
                <a:cs typeface="Calibri Light" panose="020F0302020204030204" pitchFamily="34" charset="0"/>
              </a:rPr>
              <a:t>Chemical Record</a:t>
            </a:r>
            <a:r>
              <a:rPr lang="en-US" b="1" dirty="0">
                <a:cs typeface="Calibri Light" panose="020F0302020204030204" pitchFamily="34" charset="0"/>
              </a:rPr>
              <a:t>:</a:t>
            </a:r>
            <a:endParaRPr lang="en-US" dirty="0">
              <a:cs typeface="Calibri Light" panose="020F0302020204030204" pitchFamily="34" charset="0"/>
            </a:endParaRPr>
          </a:p>
          <a:p>
            <a:pPr algn="ctr"/>
            <a:r>
              <a:rPr lang="en-US" dirty="0">
                <a:cs typeface="Calibri Light" panose="020F0302020204030204" pitchFamily="34" charset="0"/>
              </a:rPr>
              <a:t>The “</a:t>
            </a:r>
            <a:r>
              <a:rPr lang="en-US" b="1" dirty="0">
                <a:cs typeface="Calibri Light" panose="020F0302020204030204" pitchFamily="34" charset="0"/>
              </a:rPr>
              <a:t>Back to facility record</a:t>
            </a:r>
            <a:r>
              <a:rPr lang="en-US" dirty="0">
                <a:cs typeface="Calibri Light" panose="020F0302020204030204" pitchFamily="34" charset="0"/>
              </a:rPr>
              <a:t>” button, at the bottom of each chemical record, will take you back to the chemical’s </a:t>
            </a:r>
          </a:p>
          <a:p>
            <a:pPr algn="ctr"/>
            <a:r>
              <a:rPr lang="en-US" dirty="0">
                <a:cs typeface="Calibri Light" panose="020F0302020204030204" pitchFamily="34" charset="0"/>
              </a:rPr>
              <a:t>facility page.</a:t>
            </a:r>
          </a:p>
        </p:txBody>
      </p:sp>
      <p:pic>
        <p:nvPicPr>
          <p:cNvPr id="8" name="Picture 7" descr="Screenshot of Chemical Inventory page with button to return to facility record highlighted">
            <a:extLst>
              <a:ext uri="{FF2B5EF4-FFF2-40B4-BE49-F238E27FC236}">
                <a16:creationId xmlns:a16="http://schemas.microsoft.com/office/drawing/2014/main" id="{0EE21091-B1D1-4235-8AA7-D9865A249DB8}"/>
              </a:ext>
            </a:extLst>
          </p:cNvPr>
          <p:cNvPicPr>
            <a:picLocks noChangeAspect="1"/>
          </p:cNvPicPr>
          <p:nvPr/>
        </p:nvPicPr>
        <p:blipFill>
          <a:blip r:embed="rId2"/>
          <a:stretch>
            <a:fillRect/>
          </a:stretch>
        </p:blipFill>
        <p:spPr>
          <a:xfrm>
            <a:off x="646111" y="1619672"/>
            <a:ext cx="8275320" cy="4185960"/>
          </a:xfrm>
          <a:prstGeom prst="rect">
            <a:avLst/>
          </a:prstGeom>
          <a:ln w="25400">
            <a:solidFill>
              <a:schemeClr val="accent1"/>
            </a:solidFill>
          </a:ln>
        </p:spPr>
      </p:pic>
      <p:sp>
        <p:nvSpPr>
          <p:cNvPr id="10" name="Rectangle" descr="Red rectangle to highlight the location of the &quot;Back to Facility&quot; button.">
            <a:extLst>
              <a:ext uri="{FF2B5EF4-FFF2-40B4-BE49-F238E27FC236}">
                <a16:creationId xmlns:a16="http://schemas.microsoft.com/office/drawing/2014/main" id="{FFDD129C-D0F3-4973-BCF6-641F1A1C5841}"/>
              </a:ext>
            </a:extLst>
          </p:cNvPr>
          <p:cNvSpPr/>
          <p:nvPr/>
        </p:nvSpPr>
        <p:spPr>
          <a:xfrm>
            <a:off x="3846286" y="5218330"/>
            <a:ext cx="1916861" cy="790584"/>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cNvSpPr>
            <a:spLocks noGrp="1"/>
          </p:cNvSpPr>
          <p:nvPr>
            <p:ph type="sldNum" sz="quarter" idx="12"/>
          </p:nvPr>
        </p:nvSpPr>
        <p:spPr>
          <a:xfrm>
            <a:off x="10346914" y="311543"/>
            <a:ext cx="838199" cy="767687"/>
          </a:xfrm>
        </p:spPr>
        <p:txBody>
          <a:bodyPr/>
          <a:lstStyle/>
          <a:p>
            <a:fld id="{D42BE140-39E5-44FD-A490-72FB43F9736D}" type="slidenum">
              <a:rPr lang="en-US" smtClean="0"/>
              <a:t>74</a:t>
            </a:fld>
            <a:endParaRPr lang="en-US" dirty="0"/>
          </a:p>
        </p:txBody>
      </p:sp>
      <p:pic>
        <p:nvPicPr>
          <p:cNvPr id="12" name="EPA logo">
            <a:extLst>
              <a:ext uri="{FF2B5EF4-FFF2-40B4-BE49-F238E27FC236}">
                <a16:creationId xmlns:a16="http://schemas.microsoft.com/office/drawing/2014/main" id="{E152B58E-DE37-4403-B2F1-51C0BE5ACED7}"/>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2210" y="5805632"/>
            <a:ext cx="914400" cy="914400"/>
          </a:xfrm>
          <a:prstGeom prst="rect">
            <a:avLst/>
          </a:prstGeom>
          <a:effectLst/>
        </p:spPr>
      </p:pic>
    </p:spTree>
    <p:extLst>
      <p:ext uri="{BB962C8B-B14F-4D97-AF65-F5344CB8AC3E}">
        <p14:creationId xmlns:p14="http://schemas.microsoft.com/office/powerpoint/2010/main" val="3969847065"/>
      </p:ext>
    </p:extLst>
  </p:cSld>
  <p:clrMapOvr>
    <a:masterClrMapping/>
  </p:clrMapOvr>
  <mc:AlternateContent xmlns:mc="http://schemas.openxmlformats.org/markup-compatibility/2006" xmlns:p14="http://schemas.microsoft.com/office/powerpoint/2010/main">
    <mc:Choice Requires="p14">
      <p:transition spd="med" p14:dur="700" advTm="7854">
        <p:fade/>
      </p:transition>
    </mc:Choice>
    <mc:Fallback xmlns="">
      <p:transition spd="med" advTm="785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3" name="Rectangle 1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itle"/>
          <p:cNvSpPr>
            <a:spLocks noGrp="1"/>
          </p:cNvSpPr>
          <p:nvPr>
            <p:ph type="title"/>
          </p:nvPr>
        </p:nvSpPr>
        <p:spPr>
          <a:xfrm>
            <a:off x="1103312" y="452718"/>
            <a:ext cx="8947522" cy="1400530"/>
          </a:xfrm>
        </p:spPr>
        <p:txBody>
          <a:bodyPr anchor="ctr">
            <a:normAutofit/>
          </a:bodyPr>
          <a:lstStyle/>
          <a:p>
            <a:r>
              <a:rPr lang="en-US" dirty="0">
                <a:solidFill>
                  <a:srgbClr val="FFFFFF"/>
                </a:solidFill>
              </a:rPr>
              <a:t>State Fields</a:t>
            </a:r>
          </a:p>
        </p:txBody>
      </p:sp>
      <p:sp>
        <p:nvSpPr>
          <p:cNvPr id="5" name="Slide Number"/>
          <p:cNvSpPr>
            <a:spLocks noGrp="1"/>
          </p:cNvSpPr>
          <p:nvPr>
            <p:ph type="sldNum" sz="quarter" idx="12"/>
          </p:nvPr>
        </p:nvSpPr>
        <p:spPr>
          <a:xfrm>
            <a:off x="10352540" y="295729"/>
            <a:ext cx="838199" cy="767687"/>
          </a:xfrm>
        </p:spPr>
        <p:txBody>
          <a:bodyPr>
            <a:normAutofit/>
          </a:bodyPr>
          <a:lstStyle/>
          <a:p>
            <a:pPr>
              <a:spcAft>
                <a:spcPts val="600"/>
              </a:spcAft>
            </a:pPr>
            <a:fld id="{D42BE140-39E5-44FD-A490-72FB43F9736D}" type="slidenum">
              <a:rPr lang="en-US">
                <a:solidFill>
                  <a:srgbClr val="FFFFFF"/>
                </a:solidFill>
              </a:rPr>
              <a:pPr>
                <a:spcAft>
                  <a:spcPts val="600"/>
                </a:spcAft>
              </a:pPr>
              <a:t>75</a:t>
            </a:fld>
            <a:endParaRPr lang="en-US" dirty="0">
              <a:solidFill>
                <a:srgbClr val="FFFFFF"/>
              </a:solidFill>
            </a:endParaRPr>
          </a:p>
        </p:txBody>
      </p:sp>
      <p:sp>
        <p:nvSpPr>
          <p:cNvPr id="15"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useBgFill="1">
        <p:nvSpPr>
          <p:cNvPr id="17" name="Freeform: Shape 1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4" name="Content"/>
          <p:cNvSpPr>
            <a:spLocks noGrp="1"/>
          </p:cNvSpPr>
          <p:nvPr>
            <p:ph idx="1"/>
          </p:nvPr>
        </p:nvSpPr>
        <p:spPr>
          <a:xfrm>
            <a:off x="1103312" y="2763520"/>
            <a:ext cx="8947521" cy="3484879"/>
          </a:xfrm>
        </p:spPr>
        <p:txBody>
          <a:bodyPr>
            <a:normAutofit/>
          </a:bodyPr>
          <a:lstStyle/>
          <a:p>
            <a:pPr marL="0" indent="0">
              <a:buNone/>
            </a:pPr>
            <a:r>
              <a:rPr lang="en-US" dirty="0">
                <a:solidFill>
                  <a:sysClr val="windowText" lastClr="000000"/>
                </a:solidFill>
              </a:rPr>
              <a:t>Some states, tribes, and territories require additional information in the “State Fields” section, and others do not. Depending on the state, tribe, or territory that you chose in the “Location” section of the facility page, there may or may not be specific State Fields to complete in this section.</a:t>
            </a:r>
          </a:p>
          <a:p>
            <a:pPr marL="0" indent="0">
              <a:buNone/>
            </a:pPr>
            <a:r>
              <a:rPr lang="en-US" dirty="0">
                <a:solidFill>
                  <a:sysClr val="windowText" lastClr="000000"/>
                </a:solidFill>
              </a:rPr>
              <a:t>Always check this section to verify if there are required or requested fields because the requirements may change from year to year.</a:t>
            </a:r>
            <a:endParaRPr lang="en-US" b="1" dirty="0">
              <a:solidFill>
                <a:sysClr val="windowText" lastClr="000000"/>
              </a:solidFill>
            </a:endParaRPr>
          </a:p>
        </p:txBody>
      </p:sp>
      <p:pic>
        <p:nvPicPr>
          <p:cNvPr id="6" name="EPA logo" descr="Logo for the U.S. Environmental Protection Agency (EPA).">
            <a:extLst>
              <a:ext uri="{FF2B5EF4-FFF2-40B4-BE49-F238E27FC236}">
                <a16:creationId xmlns:a16="http://schemas.microsoft.com/office/drawing/2014/main" id="{A7CDD140-B150-4628-8622-45B1BEE31C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9693" y="5647871"/>
            <a:ext cx="914400" cy="914400"/>
          </a:xfrm>
          <a:prstGeom prst="rect">
            <a:avLst/>
          </a:prstGeom>
          <a:effectLst/>
        </p:spPr>
      </p:pic>
    </p:spTree>
    <p:extLst>
      <p:ext uri="{BB962C8B-B14F-4D97-AF65-F5344CB8AC3E}">
        <p14:creationId xmlns:p14="http://schemas.microsoft.com/office/powerpoint/2010/main" val="3036289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Tm="10801">
        <p:fade/>
      </p:transition>
    </mc:Choice>
    <mc:Fallback xmlns="">
      <p:transition spd="med" advTm="10801">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a:xfrm>
            <a:off x="646111" y="452718"/>
            <a:ext cx="8275320" cy="720989"/>
          </a:xfrm>
          <a:solidFill>
            <a:srgbClr val="002060">
              <a:alpha val="60000"/>
            </a:srgbClr>
          </a:solidFill>
          <a:ln>
            <a:solidFill>
              <a:schemeClr val="bg1"/>
            </a:solidFill>
          </a:ln>
        </p:spPr>
        <p:txBody>
          <a:bodyPr/>
          <a:lstStyle/>
          <a:p>
            <a:r>
              <a:rPr lang="en-US" dirty="0"/>
              <a:t>State Fields</a:t>
            </a:r>
          </a:p>
        </p:txBody>
      </p:sp>
      <p:sp>
        <p:nvSpPr>
          <p:cNvPr id="6" name="Slide Number"/>
          <p:cNvSpPr>
            <a:spLocks noGrp="1"/>
          </p:cNvSpPr>
          <p:nvPr>
            <p:ph type="sldNum" sz="quarter" idx="12"/>
          </p:nvPr>
        </p:nvSpPr>
        <p:spPr>
          <a:xfrm>
            <a:off x="10346914" y="311543"/>
            <a:ext cx="838199" cy="767687"/>
          </a:xfrm>
        </p:spPr>
        <p:txBody>
          <a:bodyPr/>
          <a:lstStyle/>
          <a:p>
            <a:fld id="{D42BE140-39E5-44FD-A490-72FB43F9736D}" type="slidenum">
              <a:rPr lang="en-US" smtClean="0"/>
              <a:t>76</a:t>
            </a:fld>
            <a:endParaRPr lang="en-US" dirty="0"/>
          </a:p>
        </p:txBody>
      </p:sp>
      <p:sp>
        <p:nvSpPr>
          <p:cNvPr id="11" name="TextBox 1">
            <a:extLst>
              <a:ext uri="{FF2B5EF4-FFF2-40B4-BE49-F238E27FC236}">
                <a16:creationId xmlns:a16="http://schemas.microsoft.com/office/drawing/2014/main" id="{62037C93-5400-4D7F-B7B7-B4502A13F4B8}"/>
              </a:ext>
            </a:extLst>
          </p:cNvPr>
          <p:cNvSpPr txBox="1"/>
          <p:nvPr/>
        </p:nvSpPr>
        <p:spPr>
          <a:xfrm>
            <a:off x="9281552" y="2260169"/>
            <a:ext cx="2632541" cy="1754326"/>
          </a:xfrm>
          <a:prstGeom prst="rect">
            <a:avLst/>
          </a:prstGeom>
          <a:solidFill>
            <a:srgbClr val="002060"/>
          </a:solidFill>
          <a:ln w="34925">
            <a:solidFill>
              <a:srgbClr val="92D050"/>
            </a:solidFill>
          </a:ln>
        </p:spPr>
        <p:txBody>
          <a:bodyPr wrap="square" rtlCol="0" anchor="ctr" anchorCtr="1">
            <a:spAutoFit/>
          </a:bodyPr>
          <a:lstStyle/>
          <a:p>
            <a:pPr algn="ctr"/>
            <a:r>
              <a:rPr lang="en-US" b="1" u="sng" dirty="0"/>
              <a:t>State Fields</a:t>
            </a:r>
            <a:r>
              <a:rPr lang="en-US" b="1" dirty="0"/>
              <a:t>:</a:t>
            </a:r>
          </a:p>
          <a:p>
            <a:pPr algn="ctr"/>
            <a:r>
              <a:rPr lang="en-US" dirty="0"/>
              <a:t>When finished with each section,</a:t>
            </a:r>
          </a:p>
          <a:p>
            <a:pPr algn="ctr"/>
            <a:r>
              <a:rPr lang="en-US" dirty="0"/>
              <a:t>click on the </a:t>
            </a:r>
          </a:p>
          <a:p>
            <a:pPr algn="ctr"/>
            <a:r>
              <a:rPr lang="en-US" dirty="0"/>
              <a:t>next section or </a:t>
            </a:r>
          </a:p>
          <a:p>
            <a:pPr algn="ctr"/>
            <a:r>
              <a:rPr lang="en-US" dirty="0"/>
              <a:t>scroll down the page. </a:t>
            </a:r>
          </a:p>
        </p:txBody>
      </p:sp>
      <p:pic>
        <p:nvPicPr>
          <p:cNvPr id="8" name="Program Screenshot" descr="The State Fields section of a facility record. This record is for a facility in Colorado, so the state facility fields for Colorado are displayed.">
            <a:extLst>
              <a:ext uri="{FF2B5EF4-FFF2-40B4-BE49-F238E27FC236}">
                <a16:creationId xmlns:a16="http://schemas.microsoft.com/office/drawing/2014/main" id="{6EFA847B-1EF0-4695-B02B-A857540E17BE}"/>
              </a:ext>
            </a:extLst>
          </p:cNvPr>
          <p:cNvPicPr>
            <a:picLocks noChangeAspect="1"/>
          </p:cNvPicPr>
          <p:nvPr/>
        </p:nvPicPr>
        <p:blipFill>
          <a:blip r:embed="rId3"/>
          <a:stretch>
            <a:fillRect/>
          </a:stretch>
        </p:blipFill>
        <p:spPr>
          <a:xfrm>
            <a:off x="646111" y="1510540"/>
            <a:ext cx="8275320" cy="4261942"/>
          </a:xfrm>
          <a:prstGeom prst="rect">
            <a:avLst/>
          </a:prstGeom>
          <a:ln w="25400">
            <a:solidFill>
              <a:srgbClr val="92D050"/>
            </a:solidFill>
          </a:ln>
        </p:spPr>
      </p:pic>
      <p:sp>
        <p:nvSpPr>
          <p:cNvPr id="9" name="Rectangle" descr="Red rectangle to highlight the location of the &quot;State Fields&quot; section.">
            <a:extLst>
              <a:ext uri="{FF2B5EF4-FFF2-40B4-BE49-F238E27FC236}">
                <a16:creationId xmlns:a16="http://schemas.microsoft.com/office/drawing/2014/main" id="{7E375B9A-AA38-4A46-990B-228EC71C9200}"/>
              </a:ext>
            </a:extLst>
          </p:cNvPr>
          <p:cNvSpPr/>
          <p:nvPr/>
        </p:nvSpPr>
        <p:spPr>
          <a:xfrm>
            <a:off x="5374361" y="1709456"/>
            <a:ext cx="1044333" cy="42203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descr="Red rectangle to highlight the location of the &quot;State Fields&quot; section.">
            <a:extLst>
              <a:ext uri="{FF2B5EF4-FFF2-40B4-BE49-F238E27FC236}">
                <a16:creationId xmlns:a16="http://schemas.microsoft.com/office/drawing/2014/main" id="{B20E3E0B-7A1C-4B4A-BB31-DCA3B2052678}"/>
              </a:ext>
            </a:extLst>
          </p:cNvPr>
          <p:cNvSpPr/>
          <p:nvPr/>
        </p:nvSpPr>
        <p:spPr>
          <a:xfrm>
            <a:off x="508193" y="2580743"/>
            <a:ext cx="8561379" cy="42203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EPA logo" descr="Logo for the U.S. Environmental Protection Agency (EPA).">
            <a:extLst>
              <a:ext uri="{FF2B5EF4-FFF2-40B4-BE49-F238E27FC236}">
                <a16:creationId xmlns:a16="http://schemas.microsoft.com/office/drawing/2014/main" id="{C59F3D93-4684-4740-AE0A-9C4C809B9E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99693" y="5647871"/>
            <a:ext cx="914400" cy="914400"/>
          </a:xfrm>
          <a:prstGeom prst="rect">
            <a:avLst/>
          </a:prstGeom>
          <a:effectLst/>
        </p:spPr>
      </p:pic>
    </p:spTree>
    <p:extLst>
      <p:ext uri="{BB962C8B-B14F-4D97-AF65-F5344CB8AC3E}">
        <p14:creationId xmlns:p14="http://schemas.microsoft.com/office/powerpoint/2010/main" val="2623707181"/>
      </p:ext>
    </p:extLst>
  </p:cSld>
  <p:clrMapOvr>
    <a:masterClrMapping/>
  </p:clrMapOvr>
  <mc:AlternateContent xmlns:mc="http://schemas.openxmlformats.org/markup-compatibility/2006" xmlns:p14="http://schemas.microsoft.com/office/powerpoint/2010/main">
    <mc:Choice Requires="p14">
      <p:transition spd="med" p14:dur="700" advTm="9421">
        <p:fade/>
      </p:transition>
    </mc:Choice>
    <mc:Fallback xmlns="">
      <p:transition spd="med" advTm="942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10"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646111" y="452718"/>
            <a:ext cx="8275320" cy="849151"/>
          </a:xfrm>
          <a:solidFill>
            <a:srgbClr val="002060">
              <a:alpha val="60000"/>
            </a:srgbClr>
          </a:solidFill>
          <a:ln>
            <a:solidFill>
              <a:schemeClr val="bg1"/>
            </a:solidFill>
          </a:ln>
        </p:spPr>
        <p:txBody>
          <a:bodyPr vert="horz" lIns="91440" tIns="45720" rIns="91440" bIns="45720" rtlCol="0" anchor="t">
            <a:noAutofit/>
          </a:bodyPr>
          <a:lstStyle/>
          <a:p>
            <a:r>
              <a:rPr lang="en-US" dirty="0"/>
              <a:t>State Fields</a:t>
            </a:r>
          </a:p>
        </p:txBody>
      </p:sp>
      <p:sp>
        <p:nvSpPr>
          <p:cNvPr id="5" name="Slide Number"/>
          <p:cNvSpPr>
            <a:spLocks noGrp="1"/>
          </p:cNvSpPr>
          <p:nvPr>
            <p:ph type="sldNum" sz="quarter" idx="12"/>
          </p:nvPr>
        </p:nvSpPr>
        <p:spPr>
          <a:xfrm>
            <a:off x="10346914" y="311543"/>
            <a:ext cx="838199" cy="767687"/>
          </a:xfrm>
        </p:spPr>
        <p:txBody>
          <a:bodyPr/>
          <a:lstStyle/>
          <a:p>
            <a:fld id="{D42BE140-39E5-44FD-A490-72FB43F9736D}" type="slidenum">
              <a:rPr lang="en-US" smtClean="0"/>
              <a:t>77</a:t>
            </a:fld>
            <a:endParaRPr lang="en-US" dirty="0"/>
          </a:p>
        </p:txBody>
      </p:sp>
      <p:pic>
        <p:nvPicPr>
          <p:cNvPr id="9" name="Program Screenshot" descr="The State Fields section of a facility record. This record is for a facility in Colorado, so the state facility fields for Colorado are displayed."/>
          <p:cNvPicPr>
            <a:picLocks noChangeAspect="1"/>
          </p:cNvPicPr>
          <p:nvPr/>
        </p:nvPicPr>
        <p:blipFill>
          <a:blip r:embed="rId2"/>
          <a:stretch>
            <a:fillRect/>
          </a:stretch>
        </p:blipFill>
        <p:spPr>
          <a:xfrm>
            <a:off x="646111" y="1780334"/>
            <a:ext cx="8275320" cy="4261942"/>
          </a:xfrm>
          <a:prstGeom prst="rect">
            <a:avLst/>
          </a:prstGeom>
          <a:ln w="25400">
            <a:solidFill>
              <a:schemeClr val="accent1"/>
            </a:solidFill>
          </a:ln>
        </p:spPr>
      </p:pic>
      <p:sp>
        <p:nvSpPr>
          <p:cNvPr id="6" name="TextBox 1">
            <a:extLst>
              <a:ext uri="{FF2B5EF4-FFF2-40B4-BE49-F238E27FC236}">
                <a16:creationId xmlns:a16="http://schemas.microsoft.com/office/drawing/2014/main" id="{8AAB4788-C675-455F-9728-26A2734925FD}"/>
              </a:ext>
            </a:extLst>
          </p:cNvPr>
          <p:cNvSpPr txBox="1"/>
          <p:nvPr/>
        </p:nvSpPr>
        <p:spPr>
          <a:xfrm>
            <a:off x="9196492" y="2136338"/>
            <a:ext cx="2632541" cy="2585323"/>
          </a:xfrm>
          <a:prstGeom prst="rect">
            <a:avLst/>
          </a:prstGeom>
          <a:solidFill>
            <a:srgbClr val="002060"/>
          </a:solidFill>
          <a:ln w="34925">
            <a:solidFill>
              <a:srgbClr val="92D050"/>
            </a:solidFill>
          </a:ln>
        </p:spPr>
        <p:txBody>
          <a:bodyPr wrap="square" rtlCol="0" anchor="ctr" anchorCtr="1">
            <a:spAutoFit/>
          </a:bodyPr>
          <a:lstStyle/>
          <a:p>
            <a:pPr algn="ctr"/>
            <a:r>
              <a:rPr lang="en-US" b="1" u="sng" dirty="0"/>
              <a:t>State Fields</a:t>
            </a:r>
            <a:r>
              <a:rPr lang="en-US" b="1" dirty="0"/>
              <a:t>:</a:t>
            </a:r>
          </a:p>
          <a:p>
            <a:pPr algn="ctr"/>
            <a:r>
              <a:rPr lang="en-US" dirty="0"/>
              <a:t>Complete all the fields for your state, tribe, or territory. </a:t>
            </a:r>
          </a:p>
          <a:p>
            <a:pPr algn="ctr"/>
            <a:endParaRPr lang="en-US" dirty="0"/>
          </a:p>
          <a:p>
            <a:pPr algn="ctr"/>
            <a:r>
              <a:rPr lang="en-US" dirty="0"/>
              <a:t>Note: some answers may trigger more questions that you will need to answer.</a:t>
            </a:r>
          </a:p>
        </p:txBody>
      </p:sp>
      <p:pic>
        <p:nvPicPr>
          <p:cNvPr id="7" name="EPA logo" descr="Logo for the U.S. Environmental Protection Agency (EPA).">
            <a:extLst>
              <a:ext uri="{FF2B5EF4-FFF2-40B4-BE49-F238E27FC236}">
                <a16:creationId xmlns:a16="http://schemas.microsoft.com/office/drawing/2014/main" id="{B411C0D5-0284-41F0-B7B0-381D94CFED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9693" y="5626605"/>
            <a:ext cx="914400" cy="914400"/>
          </a:xfrm>
          <a:prstGeom prst="rect">
            <a:avLst/>
          </a:prstGeom>
          <a:effectLst/>
        </p:spPr>
      </p:pic>
    </p:spTree>
    <p:extLst>
      <p:ext uri="{BB962C8B-B14F-4D97-AF65-F5344CB8AC3E}">
        <p14:creationId xmlns:p14="http://schemas.microsoft.com/office/powerpoint/2010/main" val="409412386"/>
      </p:ext>
    </p:extLst>
  </p:cSld>
  <p:clrMapOvr>
    <a:masterClrMapping/>
  </p:clrMapOvr>
  <mc:AlternateContent xmlns:mc="http://schemas.openxmlformats.org/markup-compatibility/2006" xmlns:p14="http://schemas.microsoft.com/office/powerpoint/2010/main">
    <mc:Choice Requires="p14">
      <p:transition spd="med" p14:dur="700" advTm="11040">
        <p:fade/>
      </p:transition>
    </mc:Choice>
    <mc:Fallback xmlns="">
      <p:transition spd="med" advTm="1104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3" name="Rectangle 1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itle"/>
          <p:cNvSpPr>
            <a:spLocks noGrp="1"/>
          </p:cNvSpPr>
          <p:nvPr>
            <p:ph type="title"/>
          </p:nvPr>
        </p:nvSpPr>
        <p:spPr>
          <a:xfrm>
            <a:off x="1103312" y="452718"/>
            <a:ext cx="8947522" cy="1400530"/>
          </a:xfrm>
        </p:spPr>
        <p:txBody>
          <a:bodyPr anchor="ctr">
            <a:normAutofit/>
          </a:bodyPr>
          <a:lstStyle/>
          <a:p>
            <a:r>
              <a:rPr lang="en-US" dirty="0">
                <a:solidFill>
                  <a:srgbClr val="FFFFFF"/>
                </a:solidFill>
              </a:rPr>
              <a:t>Attachments</a:t>
            </a:r>
          </a:p>
        </p:txBody>
      </p:sp>
      <p:sp>
        <p:nvSpPr>
          <p:cNvPr id="5" name="Slide Number"/>
          <p:cNvSpPr>
            <a:spLocks noGrp="1"/>
          </p:cNvSpPr>
          <p:nvPr>
            <p:ph type="sldNum" sz="quarter" idx="12"/>
          </p:nvPr>
        </p:nvSpPr>
        <p:spPr>
          <a:xfrm>
            <a:off x="10352540" y="295729"/>
            <a:ext cx="838199" cy="767687"/>
          </a:xfrm>
        </p:spPr>
        <p:txBody>
          <a:bodyPr>
            <a:normAutofit/>
          </a:bodyPr>
          <a:lstStyle/>
          <a:p>
            <a:pPr>
              <a:spcAft>
                <a:spcPts val="600"/>
              </a:spcAft>
            </a:pPr>
            <a:fld id="{D42BE140-39E5-44FD-A490-72FB43F9736D}" type="slidenum">
              <a:rPr lang="en-US">
                <a:solidFill>
                  <a:srgbClr val="FFFFFF"/>
                </a:solidFill>
              </a:rPr>
              <a:pPr>
                <a:spcAft>
                  <a:spcPts val="600"/>
                </a:spcAft>
              </a:pPr>
              <a:t>78</a:t>
            </a:fld>
            <a:endParaRPr lang="en-US" dirty="0">
              <a:solidFill>
                <a:srgbClr val="FFFFFF"/>
              </a:solidFill>
            </a:endParaRPr>
          </a:p>
        </p:txBody>
      </p:sp>
      <p:sp>
        <p:nvSpPr>
          <p:cNvPr id="15"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useBgFill="1">
        <p:nvSpPr>
          <p:cNvPr id="17" name="Freeform: Shape 1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4" name="Content"/>
          <p:cNvSpPr>
            <a:spLocks noGrp="1"/>
          </p:cNvSpPr>
          <p:nvPr>
            <p:ph idx="1"/>
          </p:nvPr>
        </p:nvSpPr>
        <p:spPr>
          <a:xfrm>
            <a:off x="1103312" y="2763520"/>
            <a:ext cx="8947521" cy="3484879"/>
          </a:xfrm>
        </p:spPr>
        <p:txBody>
          <a:bodyPr>
            <a:normAutofit/>
          </a:bodyPr>
          <a:lstStyle/>
          <a:p>
            <a:pPr marL="0" indent="0">
              <a:buNone/>
            </a:pPr>
            <a:r>
              <a:rPr lang="en-US" dirty="0">
                <a:solidFill>
                  <a:sysClr val="windowText" lastClr="000000"/>
                </a:solidFill>
              </a:rPr>
              <a:t>Federal regulations do not require facilities to attach site plans or descriptions of dikes or other safeguard measures. </a:t>
            </a:r>
          </a:p>
          <a:p>
            <a:pPr marL="0" indent="0">
              <a:buNone/>
            </a:pPr>
            <a:r>
              <a:rPr lang="en-US" dirty="0">
                <a:solidFill>
                  <a:srgbClr val="0070C0"/>
                </a:solidFill>
                <a:hlinkClick r:id="rId3">
                  <a:extLst>
                    <a:ext uri="{A12FA001-AC4F-418D-AE19-62706E023703}">
                      <ahyp:hlinkClr xmlns:ahyp="http://schemas.microsoft.com/office/drawing/2018/hyperlinkcolor" val="tx"/>
                    </a:ext>
                  </a:extLst>
                </a:hlinkClick>
              </a:rPr>
              <a:t>Check with your state, tribe, or territory</a:t>
            </a:r>
            <a:r>
              <a:rPr lang="en-US" dirty="0">
                <a:solidFill>
                  <a:sysClr val="windowText" lastClr="000000"/>
                </a:solidFill>
              </a:rPr>
              <a:t> for any specific requirements that they may have.</a:t>
            </a:r>
          </a:p>
        </p:txBody>
      </p:sp>
      <p:pic>
        <p:nvPicPr>
          <p:cNvPr id="6" name="EPA logo" descr="Logo for the U.S. Environmental Protection Agency (EPA).">
            <a:extLst>
              <a:ext uri="{FF2B5EF4-FFF2-40B4-BE49-F238E27FC236}">
                <a16:creationId xmlns:a16="http://schemas.microsoft.com/office/drawing/2014/main" id="{A7CDD140-B150-4628-8622-45B1BEE31C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99693" y="5647871"/>
            <a:ext cx="914400" cy="914400"/>
          </a:xfrm>
          <a:prstGeom prst="rect">
            <a:avLst/>
          </a:prstGeom>
          <a:effectLst/>
        </p:spPr>
      </p:pic>
    </p:spTree>
    <p:extLst>
      <p:ext uri="{BB962C8B-B14F-4D97-AF65-F5344CB8AC3E}">
        <p14:creationId xmlns:p14="http://schemas.microsoft.com/office/powerpoint/2010/main" val="17833411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Tm="10801">
        <p:fade/>
      </p:transition>
    </mc:Choice>
    <mc:Fallback xmlns="">
      <p:transition spd="med" advTm="10801">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a:xfrm>
            <a:off x="646111" y="452718"/>
            <a:ext cx="8275320" cy="720989"/>
          </a:xfrm>
          <a:solidFill>
            <a:srgbClr val="002060">
              <a:alpha val="60000"/>
            </a:srgbClr>
          </a:solidFill>
          <a:ln>
            <a:solidFill>
              <a:schemeClr val="bg1"/>
            </a:solidFill>
          </a:ln>
        </p:spPr>
        <p:txBody>
          <a:bodyPr/>
          <a:lstStyle/>
          <a:p>
            <a:r>
              <a:rPr lang="en-US" dirty="0"/>
              <a:t>Attachments</a:t>
            </a:r>
          </a:p>
        </p:txBody>
      </p:sp>
      <p:sp>
        <p:nvSpPr>
          <p:cNvPr id="6" name="Slide Number"/>
          <p:cNvSpPr>
            <a:spLocks noGrp="1"/>
          </p:cNvSpPr>
          <p:nvPr>
            <p:ph type="sldNum" sz="quarter" idx="12"/>
          </p:nvPr>
        </p:nvSpPr>
        <p:spPr>
          <a:xfrm>
            <a:off x="10346914" y="311543"/>
            <a:ext cx="838199" cy="767687"/>
          </a:xfrm>
        </p:spPr>
        <p:txBody>
          <a:bodyPr/>
          <a:lstStyle/>
          <a:p>
            <a:fld id="{D42BE140-39E5-44FD-A490-72FB43F9736D}" type="slidenum">
              <a:rPr lang="en-US" smtClean="0"/>
              <a:t>79</a:t>
            </a:fld>
            <a:endParaRPr lang="en-US" dirty="0"/>
          </a:p>
        </p:txBody>
      </p:sp>
      <p:sp>
        <p:nvSpPr>
          <p:cNvPr id="11" name="TextBox 1">
            <a:extLst>
              <a:ext uri="{FF2B5EF4-FFF2-40B4-BE49-F238E27FC236}">
                <a16:creationId xmlns:a16="http://schemas.microsoft.com/office/drawing/2014/main" id="{62037C93-5400-4D7F-B7B7-B4502A13F4B8}"/>
              </a:ext>
            </a:extLst>
          </p:cNvPr>
          <p:cNvSpPr txBox="1"/>
          <p:nvPr/>
        </p:nvSpPr>
        <p:spPr>
          <a:xfrm>
            <a:off x="9207490" y="2340819"/>
            <a:ext cx="2632541" cy="1754326"/>
          </a:xfrm>
          <a:prstGeom prst="rect">
            <a:avLst/>
          </a:prstGeom>
          <a:solidFill>
            <a:srgbClr val="002060"/>
          </a:solidFill>
          <a:ln w="34925">
            <a:solidFill>
              <a:srgbClr val="92D050"/>
            </a:solidFill>
          </a:ln>
        </p:spPr>
        <p:txBody>
          <a:bodyPr wrap="square" rtlCol="0" anchor="ctr" anchorCtr="1">
            <a:spAutoFit/>
          </a:bodyPr>
          <a:lstStyle/>
          <a:p>
            <a:pPr algn="ctr"/>
            <a:r>
              <a:rPr lang="en-US" b="1" u="sng" dirty="0"/>
              <a:t>Attachments</a:t>
            </a:r>
            <a:r>
              <a:rPr lang="en-US" b="1" dirty="0"/>
              <a:t>:</a:t>
            </a:r>
          </a:p>
          <a:p>
            <a:pPr algn="ctr"/>
            <a:r>
              <a:rPr lang="en-US" dirty="0"/>
              <a:t>When finished with each section,</a:t>
            </a:r>
          </a:p>
          <a:p>
            <a:pPr algn="ctr"/>
            <a:r>
              <a:rPr lang="en-US" dirty="0"/>
              <a:t>click on the </a:t>
            </a:r>
          </a:p>
          <a:p>
            <a:pPr algn="ctr"/>
            <a:r>
              <a:rPr lang="en-US" dirty="0"/>
              <a:t>next section or </a:t>
            </a:r>
          </a:p>
          <a:p>
            <a:pPr algn="ctr"/>
            <a:r>
              <a:rPr lang="en-US" dirty="0"/>
              <a:t>scroll down the page. </a:t>
            </a:r>
          </a:p>
        </p:txBody>
      </p:sp>
      <p:pic>
        <p:nvPicPr>
          <p:cNvPr id="13" name="Program Screenshot" descr="The Attachments section of a facility record.">
            <a:extLst>
              <a:ext uri="{FF2B5EF4-FFF2-40B4-BE49-F238E27FC236}">
                <a16:creationId xmlns:a16="http://schemas.microsoft.com/office/drawing/2014/main" id="{D78819AC-4E08-4D47-A057-182493E88AE9}"/>
              </a:ext>
            </a:extLst>
          </p:cNvPr>
          <p:cNvPicPr>
            <a:picLocks noChangeAspect="1"/>
          </p:cNvPicPr>
          <p:nvPr/>
        </p:nvPicPr>
        <p:blipFill>
          <a:blip r:embed="rId3"/>
          <a:stretch>
            <a:fillRect/>
          </a:stretch>
        </p:blipFill>
        <p:spPr>
          <a:xfrm>
            <a:off x="646111" y="1709456"/>
            <a:ext cx="8277659" cy="3223092"/>
          </a:xfrm>
          <a:prstGeom prst="rect">
            <a:avLst/>
          </a:prstGeom>
          <a:ln w="25400">
            <a:solidFill>
              <a:srgbClr val="92D050"/>
            </a:solidFill>
          </a:ln>
        </p:spPr>
      </p:pic>
      <p:sp>
        <p:nvSpPr>
          <p:cNvPr id="9" name="Rectangle" descr="Red rectangle to highlight the location of the &quot;State Fields&quot; section.">
            <a:extLst>
              <a:ext uri="{FF2B5EF4-FFF2-40B4-BE49-F238E27FC236}">
                <a16:creationId xmlns:a16="http://schemas.microsoft.com/office/drawing/2014/main" id="{7E375B9A-AA38-4A46-990B-228EC71C9200}"/>
              </a:ext>
            </a:extLst>
          </p:cNvPr>
          <p:cNvSpPr/>
          <p:nvPr/>
        </p:nvSpPr>
        <p:spPr>
          <a:xfrm>
            <a:off x="6446192" y="1957293"/>
            <a:ext cx="1044333" cy="42203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descr="Red rectangle to highlight the location of the &quot;State Fields&quot; section.">
            <a:extLst>
              <a:ext uri="{FF2B5EF4-FFF2-40B4-BE49-F238E27FC236}">
                <a16:creationId xmlns:a16="http://schemas.microsoft.com/office/drawing/2014/main" id="{B20E3E0B-7A1C-4B4A-BB31-DCA3B2052678}"/>
              </a:ext>
            </a:extLst>
          </p:cNvPr>
          <p:cNvSpPr/>
          <p:nvPr/>
        </p:nvSpPr>
        <p:spPr>
          <a:xfrm>
            <a:off x="501044" y="3006964"/>
            <a:ext cx="8561379" cy="42203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EPA logo" descr="Logo for the U.S. Environmental Protection Agency (EPA).">
            <a:extLst>
              <a:ext uri="{FF2B5EF4-FFF2-40B4-BE49-F238E27FC236}">
                <a16:creationId xmlns:a16="http://schemas.microsoft.com/office/drawing/2014/main" id="{C59F3D93-4684-4740-AE0A-9C4C809B9E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99693" y="5647871"/>
            <a:ext cx="914400" cy="914400"/>
          </a:xfrm>
          <a:prstGeom prst="rect">
            <a:avLst/>
          </a:prstGeom>
          <a:effectLst/>
        </p:spPr>
      </p:pic>
    </p:spTree>
    <p:extLst>
      <p:ext uri="{BB962C8B-B14F-4D97-AF65-F5344CB8AC3E}">
        <p14:creationId xmlns:p14="http://schemas.microsoft.com/office/powerpoint/2010/main" val="935074631"/>
      </p:ext>
    </p:extLst>
  </p:cSld>
  <p:clrMapOvr>
    <a:masterClrMapping/>
  </p:clrMapOvr>
  <mc:AlternateContent xmlns:mc="http://schemas.openxmlformats.org/markup-compatibility/2006" xmlns:p14="http://schemas.microsoft.com/office/powerpoint/2010/main">
    <mc:Choice Requires="p14">
      <p:transition spd="med" p14:dur="700" advTm="9421">
        <p:fade/>
      </p:transition>
    </mc:Choice>
    <mc:Fallback xmlns="">
      <p:transition spd="med" advTm="942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title"/>
          </p:nvPr>
        </p:nvSpPr>
        <p:spPr>
          <a:xfrm>
            <a:off x="647700" y="1476703"/>
            <a:ext cx="3896156" cy="2554574"/>
          </a:xfrm>
          <a:solidFill>
            <a:srgbClr val="002060">
              <a:alpha val="60000"/>
            </a:srgbClr>
          </a:solidFill>
          <a:ln>
            <a:solidFill>
              <a:schemeClr val="bg1"/>
            </a:solidFill>
          </a:ln>
        </p:spPr>
        <p:txBody>
          <a:bodyPr anchor="t">
            <a:normAutofit/>
          </a:bodyPr>
          <a:lstStyle/>
          <a:p>
            <a:r>
              <a:rPr lang="en-US" sz="4000" b="1" dirty="0">
                <a:solidFill>
                  <a:srgbClr val="EBEBEB"/>
                </a:solidFill>
              </a:rPr>
              <a:t>What you </a:t>
            </a:r>
            <a:br>
              <a:rPr lang="en-US" sz="4000" b="1" dirty="0">
                <a:solidFill>
                  <a:srgbClr val="EBEBEB"/>
                </a:solidFill>
              </a:rPr>
            </a:br>
            <a:r>
              <a:rPr lang="en-US" sz="4000" b="1" dirty="0">
                <a:solidFill>
                  <a:srgbClr val="EBEBEB"/>
                </a:solidFill>
              </a:rPr>
              <a:t>need to know before getting started:</a:t>
            </a:r>
          </a:p>
        </p:txBody>
      </p:sp>
      <p:graphicFrame>
        <p:nvGraphicFramePr>
          <p:cNvPr id="7" name="Content">
            <a:extLst>
              <a:ext uri="{FF2B5EF4-FFF2-40B4-BE49-F238E27FC236}">
                <a16:creationId xmlns:a16="http://schemas.microsoft.com/office/drawing/2014/main" id="{B4FED132-BA61-4906-BCFB-91562CE6911F}"/>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763102255"/>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cNvSpPr>
            <a:spLocks noGrp="1"/>
          </p:cNvSpPr>
          <p:nvPr>
            <p:ph type="sldNum" sz="quarter" idx="12"/>
          </p:nvPr>
        </p:nvSpPr>
        <p:spPr/>
        <p:txBody>
          <a:bodyPr>
            <a:normAutofit/>
          </a:bodyPr>
          <a:lstStyle/>
          <a:p>
            <a:pPr>
              <a:spcAft>
                <a:spcPts val="600"/>
              </a:spcAft>
            </a:pPr>
            <a:fld id="{D42BE140-39E5-44FD-A490-72FB43F9736D}" type="slidenum">
              <a:rPr lang="en-US">
                <a:solidFill>
                  <a:srgbClr val="FFFFFF"/>
                </a:solidFill>
              </a:rPr>
              <a:pPr>
                <a:spcAft>
                  <a:spcPts val="600"/>
                </a:spcAft>
              </a:pPr>
              <a:t>8</a:t>
            </a:fld>
            <a:endParaRPr lang="en-US" dirty="0">
              <a:solidFill>
                <a:srgbClr val="FFFFFF"/>
              </a:solidFill>
            </a:endParaRPr>
          </a:p>
        </p:txBody>
      </p:sp>
      <p:pic>
        <p:nvPicPr>
          <p:cNvPr id="10" name="EPA logo" descr="Logo for the U.S. Environmental Protection Agency (EPA).">
            <a:extLst>
              <a:ext uri="{FF2B5EF4-FFF2-40B4-BE49-F238E27FC236}">
                <a16:creationId xmlns:a16="http://schemas.microsoft.com/office/drawing/2014/main" id="{F2E4A01B-E9FF-4D9F-9103-2DC046799ED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7163" y="5468112"/>
            <a:ext cx="914400" cy="914400"/>
          </a:xfrm>
          <a:prstGeom prst="rect">
            <a:avLst/>
          </a:prstGeom>
          <a:effectLst/>
        </p:spPr>
      </p:pic>
    </p:spTree>
    <p:extLst>
      <p:ext uri="{BB962C8B-B14F-4D97-AF65-F5344CB8AC3E}">
        <p14:creationId xmlns:p14="http://schemas.microsoft.com/office/powerpoint/2010/main" val="214350849"/>
      </p:ext>
    </p:extLst>
  </p:cSld>
  <p:clrMapOvr>
    <a:masterClrMapping/>
  </p:clrMapOvr>
  <mc:AlternateContent xmlns:mc="http://schemas.openxmlformats.org/markup-compatibility/2006" xmlns:p14="http://schemas.microsoft.com/office/powerpoint/2010/main">
    <mc:Choice Requires="p14">
      <p:transition spd="med" p14:dur="700" advTm="11667">
        <p:fade/>
      </p:transition>
    </mc:Choice>
    <mc:Fallback xmlns="">
      <p:transition spd="med" advTm="11667">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646111" y="452718"/>
            <a:ext cx="8275320" cy="776504"/>
          </a:xfrm>
          <a:solidFill>
            <a:srgbClr val="002060">
              <a:alpha val="60000"/>
            </a:srgbClr>
          </a:solidFill>
          <a:ln>
            <a:solidFill>
              <a:schemeClr val="bg1"/>
            </a:solidFill>
          </a:ln>
        </p:spPr>
        <p:txBody>
          <a:bodyPr vert="horz" lIns="91440" tIns="45720" rIns="91440" bIns="45720" rtlCol="0" anchor="t">
            <a:noAutofit/>
          </a:bodyPr>
          <a:lstStyle/>
          <a:p>
            <a:r>
              <a:rPr lang="en-US" dirty="0"/>
              <a:t>Attachments</a:t>
            </a:r>
          </a:p>
        </p:txBody>
      </p:sp>
      <p:sp>
        <p:nvSpPr>
          <p:cNvPr id="4" name="Slide Number"/>
          <p:cNvSpPr>
            <a:spLocks noGrp="1"/>
          </p:cNvSpPr>
          <p:nvPr>
            <p:ph type="sldNum" sz="quarter" idx="12"/>
          </p:nvPr>
        </p:nvSpPr>
        <p:spPr>
          <a:xfrm>
            <a:off x="10346914" y="311543"/>
            <a:ext cx="838199" cy="767687"/>
          </a:xfrm>
        </p:spPr>
        <p:txBody>
          <a:bodyPr/>
          <a:lstStyle/>
          <a:p>
            <a:fld id="{D42BE140-39E5-44FD-A490-72FB43F9736D}" type="slidenum">
              <a:rPr lang="en-US" smtClean="0"/>
              <a:t>80</a:t>
            </a:fld>
            <a:endParaRPr lang="en-US" dirty="0"/>
          </a:p>
        </p:txBody>
      </p:sp>
      <p:grpSp>
        <p:nvGrpSpPr>
          <p:cNvPr id="6" name="Group 5" descr="Screenshot of page where attachments can be added">
            <a:extLst>
              <a:ext uri="{FF2B5EF4-FFF2-40B4-BE49-F238E27FC236}">
                <a16:creationId xmlns:a16="http://schemas.microsoft.com/office/drawing/2014/main" id="{C138F1C6-2D3B-46D0-847F-3628EED18D3B}"/>
              </a:ext>
            </a:extLst>
          </p:cNvPr>
          <p:cNvGrpSpPr/>
          <p:nvPr/>
        </p:nvGrpSpPr>
        <p:grpSpPr>
          <a:xfrm>
            <a:off x="646111" y="1876728"/>
            <a:ext cx="8275320" cy="3104544"/>
            <a:chOff x="646111" y="1876728"/>
            <a:chExt cx="8275320" cy="3104544"/>
          </a:xfrm>
        </p:grpSpPr>
        <p:pic>
          <p:nvPicPr>
            <p:cNvPr id="8" name="Program Screenshot" descr="The Attachments section of a facility record."/>
            <p:cNvPicPr>
              <a:picLocks noChangeAspect="1"/>
            </p:cNvPicPr>
            <p:nvPr/>
          </p:nvPicPr>
          <p:blipFill>
            <a:blip r:embed="rId2"/>
            <a:stretch>
              <a:fillRect/>
            </a:stretch>
          </p:blipFill>
          <p:spPr>
            <a:xfrm>
              <a:off x="646111" y="1876728"/>
              <a:ext cx="8275320" cy="3104544"/>
            </a:xfrm>
            <a:prstGeom prst="rect">
              <a:avLst/>
            </a:prstGeom>
            <a:ln w="25400">
              <a:solidFill>
                <a:schemeClr val="accent1"/>
              </a:solidFill>
            </a:ln>
          </p:spPr>
        </p:pic>
        <p:grpSp>
          <p:nvGrpSpPr>
            <p:cNvPr id="3" name="Group 2">
              <a:extLst>
                <a:ext uri="{FF2B5EF4-FFF2-40B4-BE49-F238E27FC236}">
                  <a16:creationId xmlns:a16="http://schemas.microsoft.com/office/drawing/2014/main" id="{859E7D8D-37B9-4DD0-A2FE-331C97E36CF2}"/>
                </a:ext>
              </a:extLst>
            </p:cNvPr>
            <p:cNvGrpSpPr/>
            <p:nvPr/>
          </p:nvGrpSpPr>
          <p:grpSpPr>
            <a:xfrm>
              <a:off x="646111" y="2192438"/>
              <a:ext cx="8215714" cy="2057869"/>
              <a:chOff x="315070" y="2458791"/>
              <a:chExt cx="11348846" cy="2953181"/>
            </a:xfrm>
          </p:grpSpPr>
          <p:sp>
            <p:nvSpPr>
              <p:cNvPr id="11" name="Rectangle 1" descr="Red rectangle to highlight the location of the &quot;Attachments&quot; section.">
                <a:extLst>
                  <a:ext uri="{FF2B5EF4-FFF2-40B4-BE49-F238E27FC236}">
                    <a16:creationId xmlns:a16="http://schemas.microsoft.com/office/drawing/2014/main" id="{B42BFB31-6C59-4B9D-9FD7-FDC6AB0B4D14}"/>
                  </a:ext>
                </a:extLst>
              </p:cNvPr>
              <p:cNvSpPr/>
              <p:nvPr/>
            </p:nvSpPr>
            <p:spPr>
              <a:xfrm>
                <a:off x="10191153" y="4912242"/>
                <a:ext cx="1398335" cy="49973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2" descr="Red rectangle to highlight the location of the &quot;Attachments&quot; section.">
                <a:extLst>
                  <a:ext uri="{FF2B5EF4-FFF2-40B4-BE49-F238E27FC236}">
                    <a16:creationId xmlns:a16="http://schemas.microsoft.com/office/drawing/2014/main" id="{B4650E45-62AC-4B67-ABB3-80F15443CECF}"/>
                  </a:ext>
                </a:extLst>
              </p:cNvPr>
              <p:cNvSpPr/>
              <p:nvPr/>
            </p:nvSpPr>
            <p:spPr>
              <a:xfrm>
                <a:off x="315070" y="3818352"/>
                <a:ext cx="11348846" cy="529614"/>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3" descr="Red rectangle to highlight the location of the &quot;Attachments&quot; section.">
                <a:extLst>
                  <a:ext uri="{FF2B5EF4-FFF2-40B4-BE49-F238E27FC236}">
                    <a16:creationId xmlns:a16="http://schemas.microsoft.com/office/drawing/2014/main" id="{B42BFB31-6C59-4B9D-9FD7-FDC6AB0B4D14}"/>
                  </a:ext>
                </a:extLst>
              </p:cNvPr>
              <p:cNvSpPr/>
              <p:nvPr/>
            </p:nvSpPr>
            <p:spPr>
              <a:xfrm>
                <a:off x="8622146" y="2458791"/>
                <a:ext cx="1056903" cy="36813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4" name="TextBox 1">
            <a:extLst>
              <a:ext uri="{FF2B5EF4-FFF2-40B4-BE49-F238E27FC236}">
                <a16:creationId xmlns:a16="http://schemas.microsoft.com/office/drawing/2014/main" id="{2A7D5546-5599-497B-B004-AC3EBFB14066}"/>
              </a:ext>
            </a:extLst>
          </p:cNvPr>
          <p:cNvSpPr txBox="1"/>
          <p:nvPr/>
        </p:nvSpPr>
        <p:spPr>
          <a:xfrm>
            <a:off x="9196857" y="1855189"/>
            <a:ext cx="2632541" cy="3749040"/>
          </a:xfrm>
          <a:prstGeom prst="rect">
            <a:avLst/>
          </a:prstGeom>
          <a:solidFill>
            <a:srgbClr val="002060"/>
          </a:solidFill>
          <a:ln w="34925">
            <a:solidFill>
              <a:srgbClr val="92D050"/>
            </a:solidFill>
          </a:ln>
        </p:spPr>
        <p:txBody>
          <a:bodyPr wrap="square" rtlCol="0" anchor="ctr" anchorCtr="1">
            <a:spAutoFit/>
          </a:bodyPr>
          <a:lstStyle/>
          <a:p>
            <a:pPr algn="ctr"/>
            <a:r>
              <a:rPr lang="en-US" b="1" u="sng" dirty="0"/>
              <a:t>Attachments</a:t>
            </a:r>
            <a:r>
              <a:rPr lang="en-US" b="1" dirty="0"/>
              <a:t>:</a:t>
            </a:r>
          </a:p>
          <a:p>
            <a:pPr algn="ctr"/>
            <a:r>
              <a:rPr lang="en-US" dirty="0"/>
              <a:t>All attachments must be submitted in electronic format and submitted using the attachment process.</a:t>
            </a:r>
          </a:p>
          <a:p>
            <a:pPr algn="ctr"/>
            <a:endParaRPr lang="en-US" dirty="0"/>
          </a:p>
          <a:p>
            <a:pPr algn="ctr"/>
            <a:r>
              <a:rPr lang="en-US" dirty="0"/>
              <a:t>Attachments may be submitted in a wide variety of formats including: AVI, DOCX, GIF, JPG, MOV, PDF, PNG, TIF, and XLSX.</a:t>
            </a:r>
          </a:p>
        </p:txBody>
      </p:sp>
      <p:pic>
        <p:nvPicPr>
          <p:cNvPr id="15" name="EPA logo" descr="Logo for the U.S. Environmental Protection Agency (EPA).">
            <a:extLst>
              <a:ext uri="{FF2B5EF4-FFF2-40B4-BE49-F238E27FC236}">
                <a16:creationId xmlns:a16="http://schemas.microsoft.com/office/drawing/2014/main" id="{53561F36-0D6B-4626-A19D-DD3E0A5D2E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9693" y="5647871"/>
            <a:ext cx="914400" cy="914400"/>
          </a:xfrm>
          <a:prstGeom prst="rect">
            <a:avLst/>
          </a:prstGeom>
          <a:effectLst/>
        </p:spPr>
      </p:pic>
    </p:spTree>
    <p:extLst>
      <p:ext uri="{BB962C8B-B14F-4D97-AF65-F5344CB8AC3E}">
        <p14:creationId xmlns:p14="http://schemas.microsoft.com/office/powerpoint/2010/main" val="1103168504"/>
      </p:ext>
    </p:extLst>
  </p:cSld>
  <p:clrMapOvr>
    <a:masterClrMapping/>
  </p:clrMapOvr>
  <mc:AlternateContent xmlns:mc="http://schemas.openxmlformats.org/markup-compatibility/2006" xmlns:p14="http://schemas.microsoft.com/office/powerpoint/2010/main">
    <mc:Choice Requires="p14">
      <p:transition spd="med" p14:dur="700" advTm="25164">
        <p:fade/>
      </p:transition>
    </mc:Choice>
    <mc:Fallback xmlns="">
      <p:transition spd="med" advTm="2516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3" name="Rectangle 1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itle"/>
          <p:cNvSpPr>
            <a:spLocks noGrp="1"/>
          </p:cNvSpPr>
          <p:nvPr>
            <p:ph type="title"/>
          </p:nvPr>
        </p:nvSpPr>
        <p:spPr>
          <a:xfrm>
            <a:off x="1103312" y="452718"/>
            <a:ext cx="8947522" cy="1400530"/>
          </a:xfrm>
        </p:spPr>
        <p:txBody>
          <a:bodyPr anchor="ctr">
            <a:normAutofit/>
          </a:bodyPr>
          <a:lstStyle/>
          <a:p>
            <a:r>
              <a:rPr lang="en-US" dirty="0">
                <a:solidFill>
                  <a:srgbClr val="FFFFFF"/>
                </a:solidFill>
              </a:rPr>
              <a:t>Certification</a:t>
            </a:r>
          </a:p>
        </p:txBody>
      </p:sp>
      <p:sp>
        <p:nvSpPr>
          <p:cNvPr id="5" name="Slide Number"/>
          <p:cNvSpPr>
            <a:spLocks noGrp="1"/>
          </p:cNvSpPr>
          <p:nvPr>
            <p:ph type="sldNum" sz="quarter" idx="12"/>
          </p:nvPr>
        </p:nvSpPr>
        <p:spPr>
          <a:xfrm>
            <a:off x="10352540" y="295729"/>
            <a:ext cx="838199" cy="767687"/>
          </a:xfrm>
        </p:spPr>
        <p:txBody>
          <a:bodyPr>
            <a:normAutofit/>
          </a:bodyPr>
          <a:lstStyle/>
          <a:p>
            <a:pPr>
              <a:spcAft>
                <a:spcPts val="600"/>
              </a:spcAft>
            </a:pPr>
            <a:fld id="{D42BE140-39E5-44FD-A490-72FB43F9736D}" type="slidenum">
              <a:rPr lang="en-US">
                <a:solidFill>
                  <a:srgbClr val="FFFFFF"/>
                </a:solidFill>
              </a:rPr>
              <a:pPr>
                <a:spcAft>
                  <a:spcPts val="600"/>
                </a:spcAft>
              </a:pPr>
              <a:t>81</a:t>
            </a:fld>
            <a:endParaRPr lang="en-US" dirty="0">
              <a:solidFill>
                <a:srgbClr val="FFFFFF"/>
              </a:solidFill>
            </a:endParaRPr>
          </a:p>
        </p:txBody>
      </p:sp>
      <p:sp>
        <p:nvSpPr>
          <p:cNvPr id="15"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useBgFill="1">
        <p:nvSpPr>
          <p:cNvPr id="17" name="Freeform: Shape 1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4" name="Content"/>
          <p:cNvSpPr>
            <a:spLocks noGrp="1"/>
          </p:cNvSpPr>
          <p:nvPr>
            <p:ph idx="1"/>
          </p:nvPr>
        </p:nvSpPr>
        <p:spPr>
          <a:xfrm>
            <a:off x="1103312" y="2763520"/>
            <a:ext cx="8947521" cy="3484879"/>
          </a:xfrm>
        </p:spPr>
        <p:txBody>
          <a:bodyPr>
            <a:normAutofit/>
          </a:bodyPr>
          <a:lstStyle/>
          <a:p>
            <a:pPr marL="0" indent="0">
              <a:buNone/>
            </a:pPr>
            <a:r>
              <a:rPr lang="en-US" dirty="0">
                <a:solidFill>
                  <a:sysClr val="windowText" lastClr="000000"/>
                </a:solidFill>
              </a:rPr>
              <a:t>If you’ve entered all the information for each of the hazardous chemicals that were stored at your facility during the previous calendar year, at or above reporting thresholds, then you are close to completing your Tier II Form!!!</a:t>
            </a:r>
          </a:p>
          <a:p>
            <a:pPr marL="0" indent="0">
              <a:buNone/>
            </a:pPr>
            <a:r>
              <a:rPr lang="en-US" dirty="0">
                <a:solidFill>
                  <a:sysClr val="windowText" lastClr="000000"/>
                </a:solidFill>
              </a:rPr>
              <a:t>The next step is to certify the Tier II Form.</a:t>
            </a:r>
          </a:p>
        </p:txBody>
      </p:sp>
      <p:pic>
        <p:nvPicPr>
          <p:cNvPr id="6" name="EPA logo" descr="Logo for the U.S. Environmental Protection Agency (EPA).">
            <a:extLst>
              <a:ext uri="{FF2B5EF4-FFF2-40B4-BE49-F238E27FC236}">
                <a16:creationId xmlns:a16="http://schemas.microsoft.com/office/drawing/2014/main" id="{A7CDD140-B150-4628-8622-45B1BEE31C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9693" y="5647871"/>
            <a:ext cx="914400" cy="914400"/>
          </a:xfrm>
          <a:prstGeom prst="rect">
            <a:avLst/>
          </a:prstGeom>
          <a:effectLst/>
        </p:spPr>
      </p:pic>
    </p:spTree>
    <p:extLst>
      <p:ext uri="{BB962C8B-B14F-4D97-AF65-F5344CB8AC3E}">
        <p14:creationId xmlns:p14="http://schemas.microsoft.com/office/powerpoint/2010/main" val="8967314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Tm="10801">
        <p:fade/>
      </p:transition>
    </mc:Choice>
    <mc:Fallback xmlns="">
      <p:transition spd="med" advTm="10801">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a:xfrm>
            <a:off x="646111" y="452718"/>
            <a:ext cx="8275320" cy="720989"/>
          </a:xfrm>
          <a:solidFill>
            <a:srgbClr val="002060">
              <a:alpha val="60000"/>
            </a:srgbClr>
          </a:solidFill>
          <a:ln>
            <a:solidFill>
              <a:schemeClr val="bg1"/>
            </a:solidFill>
          </a:ln>
        </p:spPr>
        <p:txBody>
          <a:bodyPr/>
          <a:lstStyle/>
          <a:p>
            <a:r>
              <a:rPr lang="en-US" dirty="0"/>
              <a:t>Certification</a:t>
            </a:r>
          </a:p>
        </p:txBody>
      </p:sp>
      <p:sp>
        <p:nvSpPr>
          <p:cNvPr id="6" name="Slide Number"/>
          <p:cNvSpPr>
            <a:spLocks noGrp="1"/>
          </p:cNvSpPr>
          <p:nvPr>
            <p:ph type="sldNum" sz="quarter" idx="12"/>
          </p:nvPr>
        </p:nvSpPr>
        <p:spPr>
          <a:xfrm>
            <a:off x="10346914" y="311543"/>
            <a:ext cx="838199" cy="767687"/>
          </a:xfrm>
        </p:spPr>
        <p:txBody>
          <a:bodyPr/>
          <a:lstStyle/>
          <a:p>
            <a:fld id="{D42BE140-39E5-44FD-A490-72FB43F9736D}" type="slidenum">
              <a:rPr lang="en-US" smtClean="0"/>
              <a:t>82</a:t>
            </a:fld>
            <a:endParaRPr lang="en-US" dirty="0"/>
          </a:p>
        </p:txBody>
      </p:sp>
      <p:sp>
        <p:nvSpPr>
          <p:cNvPr id="11" name="TextBox 1">
            <a:extLst>
              <a:ext uri="{FF2B5EF4-FFF2-40B4-BE49-F238E27FC236}">
                <a16:creationId xmlns:a16="http://schemas.microsoft.com/office/drawing/2014/main" id="{62037C93-5400-4D7F-B7B7-B4502A13F4B8}"/>
              </a:ext>
            </a:extLst>
          </p:cNvPr>
          <p:cNvSpPr txBox="1"/>
          <p:nvPr/>
        </p:nvSpPr>
        <p:spPr>
          <a:xfrm>
            <a:off x="9207490" y="2469496"/>
            <a:ext cx="2632541" cy="1920240"/>
          </a:xfrm>
          <a:prstGeom prst="rect">
            <a:avLst/>
          </a:prstGeom>
          <a:solidFill>
            <a:srgbClr val="002060"/>
          </a:solidFill>
          <a:ln w="34925">
            <a:solidFill>
              <a:srgbClr val="92D050"/>
            </a:solidFill>
          </a:ln>
        </p:spPr>
        <p:txBody>
          <a:bodyPr wrap="square" rtlCol="0" anchor="ctr" anchorCtr="1">
            <a:spAutoFit/>
          </a:bodyPr>
          <a:lstStyle/>
          <a:p>
            <a:pPr algn="ctr"/>
            <a:r>
              <a:rPr lang="en-US" b="1" u="sng" dirty="0"/>
              <a:t>Certification</a:t>
            </a:r>
            <a:r>
              <a:rPr lang="en-US" b="1" dirty="0"/>
              <a:t>:</a:t>
            </a:r>
          </a:p>
          <a:p>
            <a:pPr algn="ctr"/>
            <a:r>
              <a:rPr lang="en-US" dirty="0"/>
              <a:t>When finished with each section,</a:t>
            </a:r>
          </a:p>
          <a:p>
            <a:pPr algn="ctr"/>
            <a:r>
              <a:rPr lang="en-US" dirty="0"/>
              <a:t>click on the </a:t>
            </a:r>
          </a:p>
          <a:p>
            <a:pPr algn="ctr"/>
            <a:r>
              <a:rPr lang="en-US" dirty="0"/>
              <a:t>next section or </a:t>
            </a:r>
          </a:p>
          <a:p>
            <a:pPr algn="ctr"/>
            <a:r>
              <a:rPr lang="en-US" dirty="0"/>
              <a:t>scroll down the page. </a:t>
            </a:r>
          </a:p>
        </p:txBody>
      </p:sp>
      <p:pic>
        <p:nvPicPr>
          <p:cNvPr id="14" name="Program Screenshot" descr="The Certification section of a facility record.">
            <a:extLst>
              <a:ext uri="{FF2B5EF4-FFF2-40B4-BE49-F238E27FC236}">
                <a16:creationId xmlns:a16="http://schemas.microsoft.com/office/drawing/2014/main" id="{5F3D0241-5929-4AFA-9D7A-64231B459C53}"/>
              </a:ext>
            </a:extLst>
          </p:cNvPr>
          <p:cNvPicPr>
            <a:picLocks noChangeAspect="1"/>
          </p:cNvPicPr>
          <p:nvPr/>
        </p:nvPicPr>
        <p:blipFill>
          <a:blip r:embed="rId3"/>
          <a:stretch>
            <a:fillRect/>
          </a:stretch>
        </p:blipFill>
        <p:spPr>
          <a:xfrm>
            <a:off x="646112" y="1424969"/>
            <a:ext cx="8275320" cy="4225566"/>
          </a:xfrm>
          <a:prstGeom prst="rect">
            <a:avLst/>
          </a:prstGeom>
          <a:ln w="25400">
            <a:solidFill>
              <a:srgbClr val="92D050"/>
            </a:solidFill>
          </a:ln>
        </p:spPr>
      </p:pic>
      <p:sp>
        <p:nvSpPr>
          <p:cNvPr id="9" name="Rectangle" descr="Red rectangle to highlight the location of the &quot;State Fields&quot; section.">
            <a:extLst>
              <a:ext uri="{FF2B5EF4-FFF2-40B4-BE49-F238E27FC236}">
                <a16:creationId xmlns:a16="http://schemas.microsoft.com/office/drawing/2014/main" id="{7E375B9A-AA38-4A46-990B-228EC71C9200}"/>
              </a:ext>
            </a:extLst>
          </p:cNvPr>
          <p:cNvSpPr/>
          <p:nvPr/>
        </p:nvSpPr>
        <p:spPr>
          <a:xfrm>
            <a:off x="7647671" y="1605744"/>
            <a:ext cx="1044333" cy="42203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descr="Red rectangle to highlight the location of the &quot;State Fields&quot; section.">
            <a:extLst>
              <a:ext uri="{FF2B5EF4-FFF2-40B4-BE49-F238E27FC236}">
                <a16:creationId xmlns:a16="http://schemas.microsoft.com/office/drawing/2014/main" id="{B20E3E0B-7A1C-4B4A-BB31-DCA3B2052678}"/>
              </a:ext>
            </a:extLst>
          </p:cNvPr>
          <p:cNvSpPr/>
          <p:nvPr/>
        </p:nvSpPr>
        <p:spPr>
          <a:xfrm>
            <a:off x="511677" y="2630591"/>
            <a:ext cx="8561379" cy="42203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EPA logo" descr="Logo for the U.S. Environmental Protection Agency (EPA).">
            <a:extLst>
              <a:ext uri="{FF2B5EF4-FFF2-40B4-BE49-F238E27FC236}">
                <a16:creationId xmlns:a16="http://schemas.microsoft.com/office/drawing/2014/main" id="{C59F3D93-4684-4740-AE0A-9C4C809B9E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99693" y="5647871"/>
            <a:ext cx="914400" cy="914400"/>
          </a:xfrm>
          <a:prstGeom prst="rect">
            <a:avLst/>
          </a:prstGeom>
          <a:effectLst/>
        </p:spPr>
      </p:pic>
    </p:spTree>
    <p:extLst>
      <p:ext uri="{BB962C8B-B14F-4D97-AF65-F5344CB8AC3E}">
        <p14:creationId xmlns:p14="http://schemas.microsoft.com/office/powerpoint/2010/main" val="2165619060"/>
      </p:ext>
    </p:extLst>
  </p:cSld>
  <p:clrMapOvr>
    <a:masterClrMapping/>
  </p:clrMapOvr>
  <mc:AlternateContent xmlns:mc="http://schemas.openxmlformats.org/markup-compatibility/2006" xmlns:p14="http://schemas.microsoft.com/office/powerpoint/2010/main">
    <mc:Choice Requires="p14">
      <p:transition spd="med" p14:dur="700" advTm="9421">
        <p:fade/>
      </p:transition>
    </mc:Choice>
    <mc:Fallback xmlns="">
      <p:transition spd="med" advTm="942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10"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646111" y="452718"/>
            <a:ext cx="8275320" cy="755247"/>
          </a:xfrm>
          <a:solidFill>
            <a:srgbClr val="002060">
              <a:alpha val="60000"/>
            </a:srgbClr>
          </a:solidFill>
          <a:ln>
            <a:solidFill>
              <a:schemeClr val="bg1"/>
            </a:solidFill>
          </a:ln>
        </p:spPr>
        <p:txBody>
          <a:bodyPr vert="horz" lIns="91440" tIns="45720" rIns="91440" bIns="45720" rtlCol="0" anchor="t">
            <a:noAutofit/>
          </a:bodyPr>
          <a:lstStyle/>
          <a:p>
            <a:r>
              <a:rPr lang="en-US" dirty="0"/>
              <a:t>Certification</a:t>
            </a:r>
          </a:p>
        </p:txBody>
      </p:sp>
      <p:sp>
        <p:nvSpPr>
          <p:cNvPr id="11" name="TextBox 1">
            <a:extLst>
              <a:ext uri="{FF2B5EF4-FFF2-40B4-BE49-F238E27FC236}">
                <a16:creationId xmlns:a16="http://schemas.microsoft.com/office/drawing/2014/main" id="{B88F8AED-449B-429A-A26E-886937B60204}"/>
              </a:ext>
            </a:extLst>
          </p:cNvPr>
          <p:cNvSpPr txBox="1"/>
          <p:nvPr/>
        </p:nvSpPr>
        <p:spPr>
          <a:xfrm>
            <a:off x="9169321" y="2111092"/>
            <a:ext cx="2632541" cy="2862322"/>
          </a:xfrm>
          <a:prstGeom prst="rect">
            <a:avLst/>
          </a:prstGeom>
          <a:solidFill>
            <a:srgbClr val="002060"/>
          </a:solidFill>
          <a:ln w="34925">
            <a:solidFill>
              <a:srgbClr val="92D050"/>
            </a:solidFill>
          </a:ln>
        </p:spPr>
        <p:txBody>
          <a:bodyPr wrap="square" rtlCol="0" anchor="ctr" anchorCtr="1">
            <a:spAutoFit/>
          </a:bodyPr>
          <a:lstStyle/>
          <a:p>
            <a:pPr algn="ctr"/>
            <a:r>
              <a:rPr lang="en-US" b="1" u="sng" dirty="0"/>
              <a:t>Certification</a:t>
            </a:r>
            <a:r>
              <a:rPr lang="en-US" b="1" dirty="0"/>
              <a:t>:</a:t>
            </a:r>
          </a:p>
          <a:p>
            <a:pPr algn="ctr"/>
            <a:r>
              <a:rPr lang="en-US" dirty="0"/>
              <a:t>You should </a:t>
            </a:r>
            <a:r>
              <a:rPr lang="en-US" dirty="0">
                <a:hlinkClick r:id="rId2"/>
              </a:rPr>
              <a:t>check with your state, tribe, or territory</a:t>
            </a:r>
            <a:r>
              <a:rPr lang="en-US" dirty="0"/>
              <a:t> to determine what fees you may owe. </a:t>
            </a:r>
          </a:p>
          <a:p>
            <a:pPr algn="ctr"/>
            <a:endParaRPr lang="en-US" dirty="0"/>
          </a:p>
          <a:p>
            <a:pPr algn="ctr"/>
            <a:r>
              <a:rPr lang="en-US" dirty="0"/>
              <a:t>Enter the total fees for your state, tribe, or territory (if any). </a:t>
            </a:r>
          </a:p>
        </p:txBody>
      </p:sp>
      <p:pic>
        <p:nvPicPr>
          <p:cNvPr id="6" name="Program Screenshot" descr="The Certification section of a facility record."/>
          <p:cNvPicPr>
            <a:picLocks noChangeAspect="1"/>
          </p:cNvPicPr>
          <p:nvPr/>
        </p:nvPicPr>
        <p:blipFill>
          <a:blip r:embed="rId3"/>
          <a:stretch>
            <a:fillRect/>
          </a:stretch>
        </p:blipFill>
        <p:spPr>
          <a:xfrm>
            <a:off x="646111" y="1625970"/>
            <a:ext cx="8275320" cy="4225566"/>
          </a:xfrm>
          <a:prstGeom prst="rect">
            <a:avLst/>
          </a:prstGeom>
          <a:ln w="25400">
            <a:solidFill>
              <a:srgbClr val="92D050"/>
            </a:solidFill>
          </a:ln>
        </p:spPr>
      </p:pic>
      <p:sp>
        <p:nvSpPr>
          <p:cNvPr id="4" name="Rectangle 1" descr="Red rectangle to highlight the location of the &quot;State/Local Fees Total&quot; fee.">
            <a:extLst>
              <a:ext uri="{FF2B5EF4-FFF2-40B4-BE49-F238E27FC236}">
                <a16:creationId xmlns:a16="http://schemas.microsoft.com/office/drawing/2014/main" id="{84844DC1-B723-4884-8F08-95CB033BEC5A}"/>
              </a:ext>
            </a:extLst>
          </p:cNvPr>
          <p:cNvSpPr/>
          <p:nvPr/>
        </p:nvSpPr>
        <p:spPr>
          <a:xfrm>
            <a:off x="646112" y="3297306"/>
            <a:ext cx="2033294" cy="405214"/>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2" descr="Red rectangle to highlight the location of the &quot;Certification&quot; section.">
            <a:extLst>
              <a:ext uri="{FF2B5EF4-FFF2-40B4-BE49-F238E27FC236}">
                <a16:creationId xmlns:a16="http://schemas.microsoft.com/office/drawing/2014/main" id="{4A775B20-7D7D-4AB1-91FE-3CFC1DEE56EA}"/>
              </a:ext>
            </a:extLst>
          </p:cNvPr>
          <p:cNvSpPr/>
          <p:nvPr/>
        </p:nvSpPr>
        <p:spPr>
          <a:xfrm>
            <a:off x="583035" y="2892092"/>
            <a:ext cx="8338395" cy="405214"/>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cNvSpPr>
            <a:spLocks noGrp="1"/>
          </p:cNvSpPr>
          <p:nvPr>
            <p:ph type="sldNum" sz="quarter" idx="12"/>
          </p:nvPr>
        </p:nvSpPr>
        <p:spPr>
          <a:xfrm>
            <a:off x="10346914" y="311543"/>
            <a:ext cx="838199" cy="767687"/>
          </a:xfrm>
        </p:spPr>
        <p:txBody>
          <a:bodyPr/>
          <a:lstStyle/>
          <a:p>
            <a:fld id="{D42BE140-39E5-44FD-A490-72FB43F9736D}" type="slidenum">
              <a:rPr lang="en-US" smtClean="0"/>
              <a:t>83</a:t>
            </a:fld>
            <a:endParaRPr lang="en-US" dirty="0"/>
          </a:p>
        </p:txBody>
      </p:sp>
      <p:pic>
        <p:nvPicPr>
          <p:cNvPr id="13" name="EPA logo">
            <a:extLst>
              <a:ext uri="{FF2B5EF4-FFF2-40B4-BE49-F238E27FC236}">
                <a16:creationId xmlns:a16="http://schemas.microsoft.com/office/drawing/2014/main" id="{6F6542E5-A18D-47F3-BC48-B31FBB915F9F}"/>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99693" y="5647871"/>
            <a:ext cx="914400" cy="914400"/>
          </a:xfrm>
          <a:prstGeom prst="rect">
            <a:avLst/>
          </a:prstGeom>
          <a:effectLst/>
        </p:spPr>
      </p:pic>
    </p:spTree>
    <p:extLst>
      <p:ext uri="{BB962C8B-B14F-4D97-AF65-F5344CB8AC3E}">
        <p14:creationId xmlns:p14="http://schemas.microsoft.com/office/powerpoint/2010/main" val="2002891094"/>
      </p:ext>
    </p:extLst>
  </p:cSld>
  <p:clrMapOvr>
    <a:masterClrMapping/>
  </p:clrMapOvr>
  <mc:AlternateContent xmlns:mc="http://schemas.openxmlformats.org/markup-compatibility/2006" xmlns:p14="http://schemas.microsoft.com/office/powerpoint/2010/main">
    <mc:Choice Requires="p14">
      <p:transition spd="med" p14:dur="700" advTm="11575">
        <p:fade/>
      </p:transition>
    </mc:Choice>
    <mc:Fallback xmlns="">
      <p:transition spd="med" advTm="1157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animBg="1"/>
      <p:bldP spid="5"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646111" y="452718"/>
            <a:ext cx="8275320" cy="797348"/>
          </a:xfrm>
          <a:solidFill>
            <a:srgbClr val="002060">
              <a:alpha val="60000"/>
            </a:srgbClr>
          </a:solidFill>
          <a:ln>
            <a:solidFill>
              <a:schemeClr val="bg1"/>
            </a:solidFill>
          </a:ln>
        </p:spPr>
        <p:txBody>
          <a:bodyPr vert="horz" lIns="91440" tIns="45720" rIns="91440" bIns="45720" rtlCol="0" anchor="t">
            <a:noAutofit/>
          </a:bodyPr>
          <a:lstStyle/>
          <a:p>
            <a:r>
              <a:rPr lang="en-US" dirty="0"/>
              <a:t>Certification</a:t>
            </a:r>
          </a:p>
        </p:txBody>
      </p:sp>
      <p:sp>
        <p:nvSpPr>
          <p:cNvPr id="7" name="Slide Number"/>
          <p:cNvSpPr>
            <a:spLocks noGrp="1"/>
          </p:cNvSpPr>
          <p:nvPr>
            <p:ph type="sldNum" sz="quarter" idx="12"/>
          </p:nvPr>
        </p:nvSpPr>
        <p:spPr>
          <a:xfrm>
            <a:off x="10346914" y="311543"/>
            <a:ext cx="838199" cy="767687"/>
          </a:xfrm>
        </p:spPr>
        <p:txBody>
          <a:bodyPr/>
          <a:lstStyle/>
          <a:p>
            <a:fld id="{D42BE140-39E5-44FD-A490-72FB43F9736D}" type="slidenum">
              <a:rPr lang="en-US" smtClean="0"/>
              <a:t>84</a:t>
            </a:fld>
            <a:endParaRPr lang="en-US" dirty="0"/>
          </a:p>
        </p:txBody>
      </p:sp>
      <p:pic>
        <p:nvPicPr>
          <p:cNvPr id="8" name="Program Screenshot" descr="The Certification section of a facility record."/>
          <p:cNvPicPr>
            <a:picLocks noChangeAspect="1"/>
          </p:cNvPicPr>
          <p:nvPr/>
        </p:nvPicPr>
        <p:blipFill>
          <a:blip r:embed="rId2"/>
          <a:stretch>
            <a:fillRect/>
          </a:stretch>
        </p:blipFill>
        <p:spPr>
          <a:xfrm>
            <a:off x="646111" y="1690152"/>
            <a:ext cx="8275320" cy="4225566"/>
          </a:xfrm>
          <a:prstGeom prst="rect">
            <a:avLst/>
          </a:prstGeom>
          <a:ln w="25400">
            <a:solidFill>
              <a:schemeClr val="accent1"/>
            </a:solidFill>
          </a:ln>
        </p:spPr>
      </p:pic>
      <p:sp>
        <p:nvSpPr>
          <p:cNvPr id="9" name="TextBox 1">
            <a:extLst>
              <a:ext uri="{FF2B5EF4-FFF2-40B4-BE49-F238E27FC236}">
                <a16:creationId xmlns:a16="http://schemas.microsoft.com/office/drawing/2014/main" id="{6CA8F5E3-F7FB-41DA-BA0A-7245D59CE437}"/>
              </a:ext>
            </a:extLst>
          </p:cNvPr>
          <p:cNvSpPr txBox="1"/>
          <p:nvPr/>
        </p:nvSpPr>
        <p:spPr>
          <a:xfrm>
            <a:off x="9190586" y="2240280"/>
            <a:ext cx="2632541" cy="1188720"/>
          </a:xfrm>
          <a:prstGeom prst="rect">
            <a:avLst/>
          </a:prstGeom>
          <a:solidFill>
            <a:srgbClr val="002060"/>
          </a:solidFill>
          <a:ln w="34925">
            <a:solidFill>
              <a:srgbClr val="92D050"/>
            </a:solidFill>
          </a:ln>
        </p:spPr>
        <p:txBody>
          <a:bodyPr wrap="square" rtlCol="0" anchor="ctr" anchorCtr="1">
            <a:spAutoFit/>
          </a:bodyPr>
          <a:lstStyle/>
          <a:p>
            <a:pPr algn="ctr"/>
            <a:r>
              <a:rPr lang="en-US" b="1" u="sng" dirty="0"/>
              <a:t>Certification</a:t>
            </a:r>
            <a:r>
              <a:rPr lang="en-US" b="1" dirty="0"/>
              <a:t>:</a:t>
            </a:r>
          </a:p>
          <a:p>
            <a:pPr algn="ctr"/>
            <a:r>
              <a:rPr lang="en-US" dirty="0"/>
              <a:t>Enter the correct name, title, and date.</a:t>
            </a:r>
          </a:p>
        </p:txBody>
      </p:sp>
      <p:sp>
        <p:nvSpPr>
          <p:cNvPr id="4" name="Rectangle 3" descr="Rectangle highlighting section of page to add signature for certification">
            <a:extLst>
              <a:ext uri="{FF2B5EF4-FFF2-40B4-BE49-F238E27FC236}">
                <a16:creationId xmlns:a16="http://schemas.microsoft.com/office/drawing/2014/main" id="{166D9A62-43DE-423D-94AE-CFFD1E8D4A1A}"/>
              </a:ext>
            </a:extLst>
          </p:cNvPr>
          <p:cNvSpPr/>
          <p:nvPr/>
        </p:nvSpPr>
        <p:spPr>
          <a:xfrm>
            <a:off x="646111" y="3689498"/>
            <a:ext cx="8168280" cy="94629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20116689"/>
      </p:ext>
    </p:extLst>
  </p:cSld>
  <p:clrMapOvr>
    <a:masterClrMapping/>
  </p:clrMapOvr>
  <mc:AlternateContent xmlns:mc="http://schemas.openxmlformats.org/markup-compatibility/2006" xmlns:p14="http://schemas.microsoft.com/office/powerpoint/2010/main">
    <mc:Choice Requires="p14">
      <p:transition spd="med" p14:dur="700" advTm="10753">
        <p:fade/>
      </p:transition>
    </mc:Choice>
    <mc:Fallback xmlns="">
      <p:transition spd="med" advTm="1075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3" name="Rectangle 1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itle"/>
          <p:cNvSpPr>
            <a:spLocks noGrp="1"/>
          </p:cNvSpPr>
          <p:nvPr>
            <p:ph type="title"/>
          </p:nvPr>
        </p:nvSpPr>
        <p:spPr>
          <a:xfrm>
            <a:off x="1103312" y="452718"/>
            <a:ext cx="8947522" cy="1400530"/>
          </a:xfrm>
        </p:spPr>
        <p:txBody>
          <a:bodyPr anchor="ctr">
            <a:normAutofit/>
          </a:bodyPr>
          <a:lstStyle/>
          <a:p>
            <a:r>
              <a:rPr lang="en-US" dirty="0">
                <a:solidFill>
                  <a:srgbClr val="FFFFFF"/>
                </a:solidFill>
              </a:rPr>
              <a:t>Checking for Errors</a:t>
            </a:r>
          </a:p>
        </p:txBody>
      </p:sp>
      <p:sp>
        <p:nvSpPr>
          <p:cNvPr id="5" name="Slide Number"/>
          <p:cNvSpPr>
            <a:spLocks noGrp="1"/>
          </p:cNvSpPr>
          <p:nvPr>
            <p:ph type="sldNum" sz="quarter" idx="12"/>
          </p:nvPr>
        </p:nvSpPr>
        <p:spPr>
          <a:xfrm>
            <a:off x="10352540" y="295729"/>
            <a:ext cx="838199" cy="767687"/>
          </a:xfrm>
        </p:spPr>
        <p:txBody>
          <a:bodyPr>
            <a:normAutofit/>
          </a:bodyPr>
          <a:lstStyle/>
          <a:p>
            <a:pPr>
              <a:spcAft>
                <a:spcPts val="600"/>
              </a:spcAft>
            </a:pPr>
            <a:fld id="{D42BE140-39E5-44FD-A490-72FB43F9736D}" type="slidenum">
              <a:rPr lang="en-US">
                <a:solidFill>
                  <a:srgbClr val="FFFFFF"/>
                </a:solidFill>
              </a:rPr>
              <a:pPr>
                <a:spcAft>
                  <a:spcPts val="600"/>
                </a:spcAft>
              </a:pPr>
              <a:t>85</a:t>
            </a:fld>
            <a:endParaRPr lang="en-US" dirty="0">
              <a:solidFill>
                <a:srgbClr val="FFFFFF"/>
              </a:solidFill>
            </a:endParaRPr>
          </a:p>
        </p:txBody>
      </p:sp>
      <p:sp>
        <p:nvSpPr>
          <p:cNvPr id="15"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useBgFill="1">
        <p:nvSpPr>
          <p:cNvPr id="17" name="Freeform: Shape 1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4" name="Content"/>
          <p:cNvSpPr>
            <a:spLocks noGrp="1"/>
          </p:cNvSpPr>
          <p:nvPr>
            <p:ph idx="1"/>
          </p:nvPr>
        </p:nvSpPr>
        <p:spPr>
          <a:xfrm>
            <a:off x="1103312" y="2763520"/>
            <a:ext cx="8947521" cy="3484879"/>
          </a:xfrm>
        </p:spPr>
        <p:txBody>
          <a:bodyPr>
            <a:normAutofit/>
          </a:bodyPr>
          <a:lstStyle/>
          <a:p>
            <a:pPr marL="0" indent="0">
              <a:buNone/>
            </a:pPr>
            <a:endParaRPr lang="en-US" dirty="0">
              <a:solidFill>
                <a:sysClr val="windowText" lastClr="000000"/>
              </a:solidFill>
            </a:endParaRPr>
          </a:p>
          <a:p>
            <a:pPr marL="0" indent="0">
              <a:buNone/>
            </a:pPr>
            <a:r>
              <a:rPr lang="en-US" dirty="0">
                <a:solidFill>
                  <a:sysClr val="windowText" lastClr="000000"/>
                </a:solidFill>
              </a:rPr>
              <a:t>You have been through the Tier2 Submit application and think that you have completely entered your Tier II Information. But before your data file can be exported to be submitted, it must be checked for errors. </a:t>
            </a:r>
          </a:p>
          <a:p>
            <a:pPr marL="0" indent="0">
              <a:buNone/>
            </a:pPr>
            <a:r>
              <a:rPr lang="en-US" dirty="0">
                <a:solidFill>
                  <a:sysClr val="windowText" lastClr="000000"/>
                </a:solidFill>
              </a:rPr>
              <a:t>Tier2 Submit does extensive error checking for you.</a:t>
            </a:r>
          </a:p>
        </p:txBody>
      </p:sp>
      <p:pic>
        <p:nvPicPr>
          <p:cNvPr id="6" name="EPA logo" descr="Logo for the U.S. Environmental Protection Agency (EPA).">
            <a:extLst>
              <a:ext uri="{FF2B5EF4-FFF2-40B4-BE49-F238E27FC236}">
                <a16:creationId xmlns:a16="http://schemas.microsoft.com/office/drawing/2014/main" id="{A7CDD140-B150-4628-8622-45B1BEE31C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9693" y="5647871"/>
            <a:ext cx="914400" cy="914400"/>
          </a:xfrm>
          <a:prstGeom prst="rect">
            <a:avLst/>
          </a:prstGeom>
          <a:effectLst/>
        </p:spPr>
      </p:pic>
    </p:spTree>
    <p:extLst>
      <p:ext uri="{BB962C8B-B14F-4D97-AF65-F5344CB8AC3E}">
        <p14:creationId xmlns:p14="http://schemas.microsoft.com/office/powerpoint/2010/main" val="16919839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Tm="10801">
        <p:fade/>
      </p:transition>
    </mc:Choice>
    <mc:Fallback xmlns="">
      <p:transition spd="med" advTm="10801">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a:xfrm>
            <a:off x="646111" y="452718"/>
            <a:ext cx="8275320" cy="720989"/>
          </a:xfrm>
          <a:solidFill>
            <a:srgbClr val="002060">
              <a:alpha val="60000"/>
            </a:srgbClr>
          </a:solidFill>
          <a:ln>
            <a:solidFill>
              <a:schemeClr val="bg1"/>
            </a:solidFill>
          </a:ln>
        </p:spPr>
        <p:txBody>
          <a:bodyPr/>
          <a:lstStyle/>
          <a:p>
            <a:r>
              <a:rPr lang="en-US" dirty="0"/>
              <a:t>Checking for Errors</a:t>
            </a:r>
          </a:p>
        </p:txBody>
      </p:sp>
      <p:sp>
        <p:nvSpPr>
          <p:cNvPr id="6" name="Slide Number"/>
          <p:cNvSpPr>
            <a:spLocks noGrp="1"/>
          </p:cNvSpPr>
          <p:nvPr>
            <p:ph type="sldNum" sz="quarter" idx="12"/>
          </p:nvPr>
        </p:nvSpPr>
        <p:spPr>
          <a:xfrm>
            <a:off x="10346914" y="311543"/>
            <a:ext cx="838199" cy="767687"/>
          </a:xfrm>
        </p:spPr>
        <p:txBody>
          <a:bodyPr/>
          <a:lstStyle/>
          <a:p>
            <a:fld id="{D42BE140-39E5-44FD-A490-72FB43F9736D}" type="slidenum">
              <a:rPr lang="en-US" smtClean="0"/>
              <a:t>86</a:t>
            </a:fld>
            <a:endParaRPr lang="en-US" dirty="0"/>
          </a:p>
        </p:txBody>
      </p:sp>
      <p:sp>
        <p:nvSpPr>
          <p:cNvPr id="11" name="TextBox 1">
            <a:extLst>
              <a:ext uri="{FF2B5EF4-FFF2-40B4-BE49-F238E27FC236}">
                <a16:creationId xmlns:a16="http://schemas.microsoft.com/office/drawing/2014/main" id="{62037C93-5400-4D7F-B7B7-B4502A13F4B8}"/>
              </a:ext>
            </a:extLst>
          </p:cNvPr>
          <p:cNvSpPr txBox="1"/>
          <p:nvPr/>
        </p:nvSpPr>
        <p:spPr>
          <a:xfrm>
            <a:off x="9207490" y="2469496"/>
            <a:ext cx="2632541" cy="1920240"/>
          </a:xfrm>
          <a:prstGeom prst="rect">
            <a:avLst/>
          </a:prstGeom>
          <a:solidFill>
            <a:srgbClr val="002060"/>
          </a:solidFill>
          <a:ln w="34925">
            <a:solidFill>
              <a:srgbClr val="92D050"/>
            </a:solidFill>
          </a:ln>
        </p:spPr>
        <p:txBody>
          <a:bodyPr wrap="square" rtlCol="0" anchor="ctr" anchorCtr="1">
            <a:spAutoFit/>
          </a:bodyPr>
          <a:lstStyle/>
          <a:p>
            <a:pPr algn="ctr"/>
            <a:r>
              <a:rPr lang="en-US" b="1" u="sng" dirty="0"/>
              <a:t>Checking for Errors</a:t>
            </a:r>
            <a:r>
              <a:rPr lang="en-US" b="1" dirty="0"/>
              <a:t>:</a:t>
            </a:r>
          </a:p>
          <a:p>
            <a:pPr algn="ctr"/>
            <a:r>
              <a:rPr lang="en-US" dirty="0"/>
              <a:t>When finished with each section,</a:t>
            </a:r>
          </a:p>
          <a:p>
            <a:pPr algn="ctr"/>
            <a:r>
              <a:rPr lang="en-US" dirty="0"/>
              <a:t>click on the </a:t>
            </a:r>
          </a:p>
          <a:p>
            <a:pPr algn="ctr"/>
            <a:r>
              <a:rPr lang="en-US" dirty="0"/>
              <a:t>next section or </a:t>
            </a:r>
          </a:p>
          <a:p>
            <a:pPr algn="ctr"/>
            <a:r>
              <a:rPr lang="en-US" dirty="0"/>
              <a:t>scroll down the page. </a:t>
            </a:r>
          </a:p>
        </p:txBody>
      </p:sp>
      <p:pic>
        <p:nvPicPr>
          <p:cNvPr id="14" name="Program Screenshot" descr="The Certification section of a facility record.">
            <a:extLst>
              <a:ext uri="{FF2B5EF4-FFF2-40B4-BE49-F238E27FC236}">
                <a16:creationId xmlns:a16="http://schemas.microsoft.com/office/drawing/2014/main" id="{5F3D0241-5929-4AFA-9D7A-64231B459C53}"/>
              </a:ext>
            </a:extLst>
          </p:cNvPr>
          <p:cNvPicPr>
            <a:picLocks noChangeAspect="1"/>
          </p:cNvPicPr>
          <p:nvPr/>
        </p:nvPicPr>
        <p:blipFill>
          <a:blip r:embed="rId3"/>
          <a:stretch>
            <a:fillRect/>
          </a:stretch>
        </p:blipFill>
        <p:spPr>
          <a:xfrm>
            <a:off x="646112" y="1424969"/>
            <a:ext cx="8275320" cy="4225566"/>
          </a:xfrm>
          <a:prstGeom prst="rect">
            <a:avLst/>
          </a:prstGeom>
          <a:ln w="25400">
            <a:solidFill>
              <a:srgbClr val="92D050"/>
            </a:solidFill>
          </a:ln>
        </p:spPr>
      </p:pic>
      <p:sp>
        <p:nvSpPr>
          <p:cNvPr id="9" name="Rectangle" descr="Red rectangle to highlight the location of the &quot;State Fields&quot; section.">
            <a:extLst>
              <a:ext uri="{FF2B5EF4-FFF2-40B4-BE49-F238E27FC236}">
                <a16:creationId xmlns:a16="http://schemas.microsoft.com/office/drawing/2014/main" id="{7E375B9A-AA38-4A46-990B-228EC71C9200}"/>
              </a:ext>
            </a:extLst>
          </p:cNvPr>
          <p:cNvSpPr/>
          <p:nvPr/>
        </p:nvSpPr>
        <p:spPr>
          <a:xfrm>
            <a:off x="7647671" y="1605744"/>
            <a:ext cx="1044333" cy="42203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descr="Red rectangle to highlight the location of the &quot;State Fields&quot; section.">
            <a:extLst>
              <a:ext uri="{FF2B5EF4-FFF2-40B4-BE49-F238E27FC236}">
                <a16:creationId xmlns:a16="http://schemas.microsoft.com/office/drawing/2014/main" id="{B20E3E0B-7A1C-4B4A-BB31-DCA3B2052678}"/>
              </a:ext>
            </a:extLst>
          </p:cNvPr>
          <p:cNvSpPr/>
          <p:nvPr/>
        </p:nvSpPr>
        <p:spPr>
          <a:xfrm>
            <a:off x="511677" y="2630591"/>
            <a:ext cx="8561379" cy="42203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EPA logo" descr="Logo for the U.S. Environmental Protection Agency (EPA).">
            <a:extLst>
              <a:ext uri="{FF2B5EF4-FFF2-40B4-BE49-F238E27FC236}">
                <a16:creationId xmlns:a16="http://schemas.microsoft.com/office/drawing/2014/main" id="{C59F3D93-4684-4740-AE0A-9C4C809B9E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99693" y="5647871"/>
            <a:ext cx="914400" cy="914400"/>
          </a:xfrm>
          <a:prstGeom prst="rect">
            <a:avLst/>
          </a:prstGeom>
          <a:effectLst/>
        </p:spPr>
      </p:pic>
    </p:spTree>
    <p:extLst>
      <p:ext uri="{BB962C8B-B14F-4D97-AF65-F5344CB8AC3E}">
        <p14:creationId xmlns:p14="http://schemas.microsoft.com/office/powerpoint/2010/main" val="2486351903"/>
      </p:ext>
    </p:extLst>
  </p:cSld>
  <p:clrMapOvr>
    <a:masterClrMapping/>
  </p:clrMapOvr>
  <mc:AlternateContent xmlns:mc="http://schemas.openxmlformats.org/markup-compatibility/2006" xmlns:p14="http://schemas.microsoft.com/office/powerpoint/2010/main">
    <mc:Choice Requires="p14">
      <p:transition spd="med" p14:dur="700" advTm="9421">
        <p:fade/>
      </p:transition>
    </mc:Choice>
    <mc:Fallback xmlns="">
      <p:transition spd="med" advTm="942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10"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646111" y="452718"/>
            <a:ext cx="8275320" cy="785773"/>
          </a:xfrm>
          <a:solidFill>
            <a:srgbClr val="002060">
              <a:alpha val="60000"/>
            </a:srgbClr>
          </a:solidFill>
          <a:ln>
            <a:solidFill>
              <a:schemeClr val="bg1"/>
            </a:solidFill>
          </a:ln>
        </p:spPr>
        <p:txBody>
          <a:bodyPr vert="horz" lIns="91440" tIns="45720" rIns="91440" bIns="45720" rtlCol="0" anchor="t">
            <a:noAutofit/>
          </a:bodyPr>
          <a:lstStyle/>
          <a:p>
            <a:r>
              <a:rPr lang="en-US" dirty="0"/>
              <a:t>Checking for Errors</a:t>
            </a:r>
          </a:p>
        </p:txBody>
      </p:sp>
      <p:sp>
        <p:nvSpPr>
          <p:cNvPr id="8" name="Slide Number"/>
          <p:cNvSpPr>
            <a:spLocks noGrp="1"/>
          </p:cNvSpPr>
          <p:nvPr>
            <p:ph type="sldNum" sz="quarter" idx="12"/>
          </p:nvPr>
        </p:nvSpPr>
        <p:spPr>
          <a:xfrm>
            <a:off x="10346914" y="311543"/>
            <a:ext cx="838199" cy="767687"/>
          </a:xfrm>
        </p:spPr>
        <p:txBody>
          <a:bodyPr/>
          <a:lstStyle/>
          <a:p>
            <a:fld id="{D42BE140-39E5-44FD-A490-72FB43F9736D}" type="slidenum">
              <a:rPr lang="en-US" smtClean="0"/>
              <a:t>87</a:t>
            </a:fld>
            <a:endParaRPr lang="en-US" dirty="0"/>
          </a:p>
        </p:txBody>
      </p:sp>
      <p:pic>
        <p:nvPicPr>
          <p:cNvPr id="7" name="Program Screenshot" descr="The top part of a facility record, which contains errors. The errors are indicated by a red exclamation mark in the upper right corner of the record."/>
          <p:cNvPicPr>
            <a:picLocks noChangeAspect="1"/>
          </p:cNvPicPr>
          <p:nvPr/>
        </p:nvPicPr>
        <p:blipFill>
          <a:blip r:embed="rId2"/>
          <a:stretch>
            <a:fillRect/>
          </a:stretch>
        </p:blipFill>
        <p:spPr>
          <a:xfrm>
            <a:off x="646111" y="1453227"/>
            <a:ext cx="8319988" cy="4284947"/>
          </a:xfrm>
          <a:prstGeom prst="rect">
            <a:avLst/>
          </a:prstGeom>
          <a:ln w="25400">
            <a:solidFill>
              <a:schemeClr val="accent1"/>
            </a:solidFill>
          </a:ln>
        </p:spPr>
      </p:pic>
      <p:sp>
        <p:nvSpPr>
          <p:cNvPr id="6" name="Rectangle" descr="Red rectangle to highlight the location of the red exclamation icon on the facility detail page.">
            <a:extLst>
              <a:ext uri="{FF2B5EF4-FFF2-40B4-BE49-F238E27FC236}">
                <a16:creationId xmlns:a16="http://schemas.microsoft.com/office/drawing/2014/main" id="{84844DC1-B723-4884-8F08-95CB033BEC5A}"/>
              </a:ext>
            </a:extLst>
          </p:cNvPr>
          <p:cNvSpPr/>
          <p:nvPr/>
        </p:nvSpPr>
        <p:spPr>
          <a:xfrm>
            <a:off x="8339716" y="2184744"/>
            <a:ext cx="581715" cy="44047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1">
            <a:extLst>
              <a:ext uri="{FF2B5EF4-FFF2-40B4-BE49-F238E27FC236}">
                <a16:creationId xmlns:a16="http://schemas.microsoft.com/office/drawing/2014/main" id="{9DAD7511-E504-4D02-83E5-26E4B11157CF}"/>
              </a:ext>
            </a:extLst>
          </p:cNvPr>
          <p:cNvSpPr txBox="1"/>
          <p:nvPr/>
        </p:nvSpPr>
        <p:spPr>
          <a:xfrm>
            <a:off x="9164960" y="2399056"/>
            <a:ext cx="2632541" cy="1645920"/>
          </a:xfrm>
          <a:prstGeom prst="rect">
            <a:avLst/>
          </a:prstGeom>
          <a:solidFill>
            <a:srgbClr val="002060"/>
          </a:solidFill>
          <a:ln w="34925">
            <a:solidFill>
              <a:srgbClr val="92D050"/>
            </a:solidFill>
          </a:ln>
        </p:spPr>
        <p:txBody>
          <a:bodyPr wrap="square" rtlCol="0" anchor="ctr" anchorCtr="1">
            <a:spAutoFit/>
          </a:bodyPr>
          <a:lstStyle/>
          <a:p>
            <a:pPr algn="ctr"/>
            <a:r>
              <a:rPr lang="en-US" b="1" u="sng" dirty="0"/>
              <a:t>Checking for Errors</a:t>
            </a:r>
            <a:r>
              <a:rPr lang="en-US" b="1" dirty="0"/>
              <a:t>:</a:t>
            </a:r>
          </a:p>
          <a:p>
            <a:pPr algn="ctr"/>
            <a:r>
              <a:rPr lang="en-US" dirty="0"/>
              <a:t>In your Facility Screen, click on the red exclamation mark (</a:t>
            </a:r>
            <a:r>
              <a:rPr lang="en-US" b="1" dirty="0">
                <a:solidFill>
                  <a:srgbClr val="FF0000"/>
                </a:solidFill>
              </a:rPr>
              <a:t>!</a:t>
            </a:r>
            <a:r>
              <a:rPr lang="en-US" dirty="0"/>
              <a:t>) to see your errors.</a:t>
            </a:r>
            <a:r>
              <a:rPr lang="en-US" dirty="0">
                <a:solidFill>
                  <a:srgbClr val="FF0000"/>
                </a:solidFill>
              </a:rPr>
              <a:t> </a:t>
            </a:r>
          </a:p>
        </p:txBody>
      </p:sp>
      <p:pic>
        <p:nvPicPr>
          <p:cNvPr id="10" name="EPA logo" descr="Logo for the U.S. Environmental Protection Agency (EPA).">
            <a:extLst>
              <a:ext uri="{FF2B5EF4-FFF2-40B4-BE49-F238E27FC236}">
                <a16:creationId xmlns:a16="http://schemas.microsoft.com/office/drawing/2014/main" id="{808530F7-534A-4A2E-ACD8-17D0C5E10D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9693" y="5647871"/>
            <a:ext cx="914400" cy="914400"/>
          </a:xfrm>
          <a:prstGeom prst="rect">
            <a:avLst/>
          </a:prstGeom>
          <a:effectLst/>
        </p:spPr>
      </p:pic>
    </p:spTree>
    <p:extLst>
      <p:ext uri="{BB962C8B-B14F-4D97-AF65-F5344CB8AC3E}">
        <p14:creationId xmlns:p14="http://schemas.microsoft.com/office/powerpoint/2010/main" val="2164375504"/>
      </p:ext>
    </p:extLst>
  </p:cSld>
  <p:clrMapOvr>
    <a:masterClrMapping/>
  </p:clrMapOvr>
  <mc:AlternateContent xmlns:mc="http://schemas.openxmlformats.org/markup-compatibility/2006" xmlns:p14="http://schemas.microsoft.com/office/powerpoint/2010/main">
    <mc:Choice Requires="p14">
      <p:transition spd="med" p14:dur="700" advTm="11248">
        <p:fade/>
      </p:transition>
    </mc:Choice>
    <mc:Fallback xmlns="">
      <p:transition spd="med" advTm="1124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a:xfrm>
            <a:off x="646111" y="452718"/>
            <a:ext cx="8275320" cy="774198"/>
          </a:xfrm>
          <a:solidFill>
            <a:srgbClr val="002060">
              <a:alpha val="60000"/>
            </a:srgbClr>
          </a:solidFill>
          <a:ln>
            <a:solidFill>
              <a:schemeClr val="bg1"/>
            </a:solidFill>
          </a:ln>
        </p:spPr>
        <p:txBody>
          <a:bodyPr vert="horz" lIns="91440" tIns="45720" rIns="91440" bIns="45720" rtlCol="0" anchor="t">
            <a:noAutofit/>
          </a:bodyPr>
          <a:lstStyle/>
          <a:p>
            <a:r>
              <a:rPr lang="en-US" dirty="0"/>
              <a:t>Checking for Errors</a:t>
            </a:r>
          </a:p>
        </p:txBody>
      </p:sp>
      <p:sp>
        <p:nvSpPr>
          <p:cNvPr id="5" name="Slide Number"/>
          <p:cNvSpPr>
            <a:spLocks noGrp="1"/>
          </p:cNvSpPr>
          <p:nvPr>
            <p:ph type="sldNum" sz="quarter" idx="12"/>
          </p:nvPr>
        </p:nvSpPr>
        <p:spPr>
          <a:xfrm>
            <a:off x="10346914" y="311543"/>
            <a:ext cx="838199" cy="767687"/>
          </a:xfrm>
        </p:spPr>
        <p:txBody>
          <a:bodyPr/>
          <a:lstStyle/>
          <a:p>
            <a:fld id="{D42BE140-39E5-44FD-A490-72FB43F9736D}" type="slidenum">
              <a:rPr lang="en-US" smtClean="0"/>
              <a:t>88</a:t>
            </a:fld>
            <a:endParaRPr lang="en-US" dirty="0"/>
          </a:p>
        </p:txBody>
      </p:sp>
      <p:pic>
        <p:nvPicPr>
          <p:cNvPr id="6" name="Program Screenshot" descr="The top part of a facility record, which contains errors. The errors are indicated by a red exclamation mark in the upper right corner of the record. When you click the red exclamation mark, the errors are displayed."/>
          <p:cNvPicPr>
            <a:picLocks noChangeAspect="1"/>
          </p:cNvPicPr>
          <p:nvPr/>
        </p:nvPicPr>
        <p:blipFill>
          <a:blip r:embed="rId2"/>
          <a:stretch>
            <a:fillRect/>
          </a:stretch>
        </p:blipFill>
        <p:spPr>
          <a:xfrm>
            <a:off x="646111" y="1521555"/>
            <a:ext cx="8275320" cy="4274066"/>
          </a:xfrm>
          <a:prstGeom prst="rect">
            <a:avLst/>
          </a:prstGeom>
          <a:ln w="25400">
            <a:solidFill>
              <a:schemeClr val="accent1"/>
            </a:solidFill>
          </a:ln>
        </p:spPr>
      </p:pic>
      <p:sp>
        <p:nvSpPr>
          <p:cNvPr id="7" name="TextBox 1">
            <a:extLst>
              <a:ext uri="{FF2B5EF4-FFF2-40B4-BE49-F238E27FC236}">
                <a16:creationId xmlns:a16="http://schemas.microsoft.com/office/drawing/2014/main" id="{D9B291C8-1023-4B70-ABCF-A732FCE0A5B7}"/>
              </a:ext>
            </a:extLst>
          </p:cNvPr>
          <p:cNvSpPr txBox="1"/>
          <p:nvPr/>
        </p:nvSpPr>
        <p:spPr>
          <a:xfrm>
            <a:off x="9196857" y="1859339"/>
            <a:ext cx="2632541" cy="3139321"/>
          </a:xfrm>
          <a:prstGeom prst="rect">
            <a:avLst/>
          </a:prstGeom>
          <a:solidFill>
            <a:srgbClr val="002060"/>
          </a:solidFill>
          <a:ln w="34925">
            <a:solidFill>
              <a:srgbClr val="92D050"/>
            </a:solidFill>
          </a:ln>
        </p:spPr>
        <p:txBody>
          <a:bodyPr wrap="square" rtlCol="0" anchor="ctr" anchorCtr="1">
            <a:spAutoFit/>
          </a:bodyPr>
          <a:lstStyle/>
          <a:p>
            <a:pPr algn="ctr"/>
            <a:r>
              <a:rPr lang="en-US" b="1" u="sng" dirty="0"/>
              <a:t>Checking for Errors</a:t>
            </a:r>
            <a:r>
              <a:rPr lang="en-US" b="1" dirty="0"/>
              <a:t>:</a:t>
            </a:r>
          </a:p>
          <a:p>
            <a:pPr algn="ctr"/>
            <a:r>
              <a:rPr lang="en-US" dirty="0"/>
              <a:t>In the list of errors, </a:t>
            </a:r>
          </a:p>
          <a:p>
            <a:pPr algn="ctr"/>
            <a:r>
              <a:rPr lang="en-US" dirty="0"/>
              <a:t>you will need to correct all the errors with a red exclamation mark (</a:t>
            </a:r>
            <a:r>
              <a:rPr lang="en-US" b="1" dirty="0">
                <a:solidFill>
                  <a:srgbClr val="FF0000"/>
                </a:solidFill>
              </a:rPr>
              <a:t>!</a:t>
            </a:r>
            <a:r>
              <a:rPr lang="en-US" dirty="0"/>
              <a:t>).</a:t>
            </a:r>
          </a:p>
          <a:p>
            <a:pPr algn="ctr"/>
            <a:endParaRPr lang="en-US" dirty="0"/>
          </a:p>
          <a:p>
            <a:pPr algn="ctr"/>
            <a:r>
              <a:rPr lang="en-US" dirty="0"/>
              <a:t>Click on each error and Tier2 Submit will take you to where you can fix the data.  </a:t>
            </a:r>
          </a:p>
        </p:txBody>
      </p:sp>
      <p:pic>
        <p:nvPicPr>
          <p:cNvPr id="8" name="EPA logo" descr="Logo for the U.S. Environmental Protection Agency (EPA).">
            <a:extLst>
              <a:ext uri="{FF2B5EF4-FFF2-40B4-BE49-F238E27FC236}">
                <a16:creationId xmlns:a16="http://schemas.microsoft.com/office/drawing/2014/main" id="{5833CD5F-0EDC-438E-A8EC-1E36369EBF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9693" y="5647871"/>
            <a:ext cx="914400" cy="914400"/>
          </a:xfrm>
          <a:prstGeom prst="rect">
            <a:avLst/>
          </a:prstGeom>
          <a:effectLst/>
        </p:spPr>
      </p:pic>
    </p:spTree>
    <p:extLst>
      <p:ext uri="{BB962C8B-B14F-4D97-AF65-F5344CB8AC3E}">
        <p14:creationId xmlns:p14="http://schemas.microsoft.com/office/powerpoint/2010/main" val="3852185200"/>
      </p:ext>
    </p:extLst>
  </p:cSld>
  <p:clrMapOvr>
    <a:masterClrMapping/>
  </p:clrMapOvr>
  <mc:AlternateContent xmlns:mc="http://schemas.openxmlformats.org/markup-compatibility/2006" xmlns:p14="http://schemas.microsoft.com/office/powerpoint/2010/main">
    <mc:Choice Requires="p14">
      <p:transition spd="med" p14:dur="700" advTm="13642">
        <p:fade/>
      </p:transition>
    </mc:Choice>
    <mc:Fallback xmlns="">
      <p:transition spd="med" advTm="1364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646111" y="452718"/>
            <a:ext cx="8275320" cy="797348"/>
          </a:xfrm>
          <a:solidFill>
            <a:srgbClr val="002060">
              <a:alpha val="60000"/>
            </a:srgbClr>
          </a:solidFill>
          <a:ln>
            <a:solidFill>
              <a:schemeClr val="bg1"/>
            </a:solidFill>
          </a:ln>
        </p:spPr>
        <p:txBody>
          <a:bodyPr vert="horz" lIns="91440" tIns="45720" rIns="91440" bIns="45720" rtlCol="0" anchor="t">
            <a:noAutofit/>
          </a:bodyPr>
          <a:lstStyle/>
          <a:p>
            <a:r>
              <a:rPr lang="en-US" dirty="0"/>
              <a:t>Checking for Errors</a:t>
            </a:r>
          </a:p>
        </p:txBody>
      </p:sp>
      <p:sp>
        <p:nvSpPr>
          <p:cNvPr id="6" name="Slide Number"/>
          <p:cNvSpPr>
            <a:spLocks noGrp="1"/>
          </p:cNvSpPr>
          <p:nvPr>
            <p:ph type="sldNum" sz="quarter" idx="12"/>
          </p:nvPr>
        </p:nvSpPr>
        <p:spPr>
          <a:xfrm>
            <a:off x="10346914" y="311543"/>
            <a:ext cx="838199" cy="767687"/>
          </a:xfrm>
        </p:spPr>
        <p:txBody>
          <a:bodyPr/>
          <a:lstStyle/>
          <a:p>
            <a:fld id="{D42BE140-39E5-44FD-A490-72FB43F9736D}" type="slidenum">
              <a:rPr lang="en-US" smtClean="0"/>
              <a:t>89</a:t>
            </a:fld>
            <a:endParaRPr lang="en-US" dirty="0"/>
          </a:p>
        </p:txBody>
      </p:sp>
      <p:sp>
        <p:nvSpPr>
          <p:cNvPr id="8" name="TextBox 1">
            <a:extLst>
              <a:ext uri="{FF2B5EF4-FFF2-40B4-BE49-F238E27FC236}">
                <a16:creationId xmlns:a16="http://schemas.microsoft.com/office/drawing/2014/main" id="{9292C976-8558-4715-8710-CF002BFEDE43}"/>
              </a:ext>
            </a:extLst>
          </p:cNvPr>
          <p:cNvSpPr txBox="1"/>
          <p:nvPr/>
        </p:nvSpPr>
        <p:spPr>
          <a:xfrm>
            <a:off x="9187294" y="1680287"/>
            <a:ext cx="2632541" cy="3840480"/>
          </a:xfrm>
          <a:prstGeom prst="rect">
            <a:avLst/>
          </a:prstGeom>
          <a:solidFill>
            <a:srgbClr val="002060"/>
          </a:solidFill>
          <a:ln w="34925">
            <a:solidFill>
              <a:srgbClr val="92D050"/>
            </a:solidFill>
          </a:ln>
        </p:spPr>
        <p:txBody>
          <a:bodyPr wrap="square" rtlCol="0" anchor="ctr" anchorCtr="1">
            <a:spAutoFit/>
          </a:bodyPr>
          <a:lstStyle/>
          <a:p>
            <a:pPr algn="ctr"/>
            <a:r>
              <a:rPr lang="en-US" b="1" u="sng" dirty="0"/>
              <a:t>Checking for Errors</a:t>
            </a:r>
            <a:r>
              <a:rPr lang="en-US" b="1" dirty="0"/>
              <a:t>:</a:t>
            </a:r>
          </a:p>
          <a:p>
            <a:pPr algn="ctr"/>
            <a:r>
              <a:rPr lang="en-US" dirty="0"/>
              <a:t>After correcting the red exclamation </a:t>
            </a:r>
          </a:p>
          <a:p>
            <a:pPr algn="ctr"/>
            <a:r>
              <a:rPr lang="en-US" dirty="0"/>
              <a:t>mark (</a:t>
            </a:r>
            <a:r>
              <a:rPr lang="en-US" b="1" dirty="0">
                <a:solidFill>
                  <a:srgbClr val="FF0000"/>
                </a:solidFill>
              </a:rPr>
              <a:t>!</a:t>
            </a:r>
            <a:r>
              <a:rPr lang="en-US" dirty="0"/>
              <a:t>) errors, there may be a yellow “</a:t>
            </a:r>
            <a:r>
              <a:rPr lang="en-US" dirty="0">
                <a:solidFill>
                  <a:schemeClr val="accent3"/>
                </a:solidFill>
              </a:rPr>
              <a:t>warning</a:t>
            </a:r>
            <a:r>
              <a:rPr lang="en-US" dirty="0"/>
              <a:t>”. You are not required to fix these warnings, but it please fix them. </a:t>
            </a:r>
          </a:p>
          <a:p>
            <a:pPr algn="ctr"/>
            <a:endParaRPr lang="en-US" dirty="0"/>
          </a:p>
          <a:p>
            <a:pPr algn="ctr"/>
            <a:r>
              <a:rPr lang="en-US" dirty="0"/>
              <a:t>Click the yellow “</a:t>
            </a:r>
            <a:r>
              <a:rPr lang="en-US" dirty="0">
                <a:solidFill>
                  <a:schemeClr val="accent3"/>
                </a:solidFill>
              </a:rPr>
              <a:t>warning</a:t>
            </a:r>
            <a:r>
              <a:rPr lang="en-US" dirty="0"/>
              <a:t>” icon to correct these.</a:t>
            </a:r>
          </a:p>
        </p:txBody>
      </p:sp>
      <p:pic>
        <p:nvPicPr>
          <p:cNvPr id="10" name="Program Screenshot" descr="The top part of a facility record, which contains warnings. The warnings are indicated by a yellow yield sign in the upper right corner of the record. When you click the yellow yield sign, the warnings are displayed.">
            <a:extLst>
              <a:ext uri="{FF2B5EF4-FFF2-40B4-BE49-F238E27FC236}">
                <a16:creationId xmlns:a16="http://schemas.microsoft.com/office/drawing/2014/main" id="{981EFBE0-EF09-4B03-9511-0AFC670BFC89}"/>
              </a:ext>
            </a:extLst>
          </p:cNvPr>
          <p:cNvPicPr>
            <a:picLocks noChangeAspect="1"/>
          </p:cNvPicPr>
          <p:nvPr/>
        </p:nvPicPr>
        <p:blipFill rotWithShape="1">
          <a:blip r:embed="rId2"/>
          <a:srcRect b="335"/>
          <a:stretch/>
        </p:blipFill>
        <p:spPr>
          <a:xfrm>
            <a:off x="646111" y="1680287"/>
            <a:ext cx="8275321" cy="3885156"/>
          </a:xfrm>
          <a:prstGeom prst="rect">
            <a:avLst/>
          </a:prstGeom>
          <a:ln w="25400">
            <a:solidFill>
              <a:schemeClr val="accent1"/>
            </a:solidFill>
          </a:ln>
        </p:spPr>
      </p:pic>
      <p:sp>
        <p:nvSpPr>
          <p:cNvPr id="9" name="Rectangle" descr="Red rectangle to highlight the location of the yellow yield sign.">
            <a:extLst>
              <a:ext uri="{FF2B5EF4-FFF2-40B4-BE49-F238E27FC236}">
                <a16:creationId xmlns:a16="http://schemas.microsoft.com/office/drawing/2014/main" id="{0CF62920-DDFC-48D5-9A38-209AD7C15938}"/>
              </a:ext>
            </a:extLst>
          </p:cNvPr>
          <p:cNvSpPr/>
          <p:nvPr/>
        </p:nvSpPr>
        <p:spPr>
          <a:xfrm>
            <a:off x="5178056" y="2434856"/>
            <a:ext cx="3743375" cy="1382232"/>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descr="Red rectangle to highlight the location of the yellow yield sign.">
            <a:extLst>
              <a:ext uri="{FF2B5EF4-FFF2-40B4-BE49-F238E27FC236}">
                <a16:creationId xmlns:a16="http://schemas.microsoft.com/office/drawing/2014/main" id="{56C060F9-BE7E-4A9F-9C75-052473AF9387}"/>
              </a:ext>
            </a:extLst>
          </p:cNvPr>
          <p:cNvSpPr/>
          <p:nvPr/>
        </p:nvSpPr>
        <p:spPr>
          <a:xfrm>
            <a:off x="8314659" y="2307265"/>
            <a:ext cx="733648" cy="542261"/>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EPA logo" descr="Logo for the U.S. Environmental Protection Agency (EPA).">
            <a:extLst>
              <a:ext uri="{FF2B5EF4-FFF2-40B4-BE49-F238E27FC236}">
                <a16:creationId xmlns:a16="http://schemas.microsoft.com/office/drawing/2014/main" id="{3B06953F-A0D9-4128-A455-4F5522F75C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9693" y="5647871"/>
            <a:ext cx="914400" cy="914400"/>
          </a:xfrm>
          <a:prstGeom prst="rect">
            <a:avLst/>
          </a:prstGeom>
          <a:effectLst/>
        </p:spPr>
      </p:pic>
    </p:spTree>
    <p:extLst>
      <p:ext uri="{BB962C8B-B14F-4D97-AF65-F5344CB8AC3E}">
        <p14:creationId xmlns:p14="http://schemas.microsoft.com/office/powerpoint/2010/main" val="2730525817"/>
      </p:ext>
    </p:extLst>
  </p:cSld>
  <p:clrMapOvr>
    <a:masterClrMapping/>
  </p:clrMapOvr>
  <mc:AlternateContent xmlns:mc="http://schemas.openxmlformats.org/markup-compatibility/2006" xmlns:p14="http://schemas.microsoft.com/office/powerpoint/2010/main">
    <mc:Choice Requires="p14">
      <p:transition spd="med" p14:dur="700" advTm="8008">
        <p:fade/>
      </p:transition>
    </mc:Choice>
    <mc:Fallback xmlns="">
      <p:transition spd="med" advTm="800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B9B7E-1D67-4100-A1F3-45CB8D79A778}"/>
              </a:ext>
            </a:extLst>
          </p:cNvPr>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chor="ctr"/>
          <a:lstStyle/>
          <a:p>
            <a:r>
              <a:rPr lang="en-US" b="1" dirty="0">
                <a:solidFill>
                  <a:schemeClr val="bg1"/>
                </a:solidFill>
              </a:rPr>
              <a:t>  Your Chemicals</a:t>
            </a:r>
          </a:p>
        </p:txBody>
      </p:sp>
      <p:sp>
        <p:nvSpPr>
          <p:cNvPr id="7" name="Slide Number Placeholder 6">
            <a:extLst>
              <a:ext uri="{FF2B5EF4-FFF2-40B4-BE49-F238E27FC236}">
                <a16:creationId xmlns:a16="http://schemas.microsoft.com/office/drawing/2014/main" id="{0F4174C5-AB90-4917-B80F-C1B9F01F80C9}"/>
              </a:ext>
            </a:extLst>
          </p:cNvPr>
          <p:cNvSpPr>
            <a:spLocks noGrp="1"/>
          </p:cNvSpPr>
          <p:nvPr>
            <p:ph type="sldNum" sz="quarter" idx="12"/>
          </p:nvPr>
        </p:nvSpPr>
        <p:spPr/>
        <p:txBody>
          <a:bodyPr/>
          <a:lstStyle/>
          <a:p>
            <a:fld id="{D57F1E4F-1CFF-5643-939E-02111984F565}" type="slidenum">
              <a:rPr lang="en-US" smtClean="0"/>
              <a:t>9</a:t>
            </a:fld>
            <a:endParaRPr lang="en-US" dirty="0"/>
          </a:p>
        </p:txBody>
      </p:sp>
      <p:sp>
        <p:nvSpPr>
          <p:cNvPr id="10" name="Content Placeholder 9">
            <a:extLst>
              <a:ext uri="{FF2B5EF4-FFF2-40B4-BE49-F238E27FC236}">
                <a16:creationId xmlns:a16="http://schemas.microsoft.com/office/drawing/2014/main" id="{653DA029-73E8-4151-A7A2-D6AFA74B5E08}"/>
              </a:ext>
            </a:extLst>
          </p:cNvPr>
          <p:cNvSpPr>
            <a:spLocks noGrp="1"/>
          </p:cNvSpPr>
          <p:nvPr>
            <p:ph idx="1"/>
          </p:nvPr>
        </p:nvSpPr>
        <p:spPr>
          <a:xfrm>
            <a:off x="646111" y="1895929"/>
            <a:ext cx="10122952" cy="4509353"/>
          </a:xfrm>
          <a:solidFill>
            <a:srgbClr val="002060">
              <a:alpha val="52000"/>
            </a:srgbClr>
          </a:solidFill>
          <a:ln>
            <a:solidFill>
              <a:schemeClr val="accent1"/>
            </a:solidFill>
          </a:ln>
        </p:spPr>
        <p:txBody>
          <a:bodyPr>
            <a:noAutofit/>
          </a:bodyPr>
          <a:lstStyle/>
          <a:p>
            <a:pPr>
              <a:spcBef>
                <a:spcPts val="600"/>
              </a:spcBef>
            </a:pPr>
            <a:r>
              <a:rPr lang="en-US" sz="1800" i="1" dirty="0">
                <a:latin typeface="Calibri Light" panose="020F0302020204030204" pitchFamily="34" charset="0"/>
                <a:cs typeface="Calibri Light" panose="020F0302020204030204" pitchFamily="34" charset="0"/>
              </a:rPr>
              <a:t>Compile</a:t>
            </a:r>
            <a:r>
              <a:rPr lang="en-US" sz="1800" dirty="0">
                <a:latin typeface="Calibri Light" panose="020F0302020204030204" pitchFamily="34" charset="0"/>
                <a:cs typeface="Calibri Light" panose="020F0302020204030204" pitchFamily="34" charset="0"/>
              </a:rPr>
              <a:t> a list of all the chemicals present at your facility and the maximum quantity present (in pounds) at any time during the </a:t>
            </a:r>
            <a:r>
              <a:rPr lang="en-US" sz="1800" b="1" i="1" dirty="0">
                <a:latin typeface="Calibri Light" panose="020F0302020204030204" pitchFamily="34" charset="0"/>
                <a:cs typeface="Calibri Light" panose="020F0302020204030204" pitchFamily="34" charset="0"/>
              </a:rPr>
              <a:t>previous</a:t>
            </a:r>
            <a:r>
              <a:rPr lang="en-US" sz="1800" dirty="0">
                <a:latin typeface="Calibri Light" panose="020F0302020204030204" pitchFamily="34" charset="0"/>
                <a:cs typeface="Calibri Light" panose="020F0302020204030204" pitchFamily="34" charset="0"/>
              </a:rPr>
              <a:t> </a:t>
            </a:r>
            <a:r>
              <a:rPr lang="en-US" sz="1800" u="sng" dirty="0">
                <a:latin typeface="Calibri Light" panose="020F0302020204030204" pitchFamily="34" charset="0"/>
                <a:cs typeface="Calibri Light" panose="020F0302020204030204" pitchFamily="34" charset="0"/>
              </a:rPr>
              <a:t>calendar year</a:t>
            </a:r>
            <a:r>
              <a:rPr lang="en-US" sz="1800" dirty="0">
                <a:latin typeface="Calibri Light" panose="020F0302020204030204" pitchFamily="34" charset="0"/>
                <a:cs typeface="Calibri Light" panose="020F0302020204030204" pitchFamily="34" charset="0"/>
              </a:rPr>
              <a:t>. Guidance to convert from gallons to pounds for liquids is provided on the next slide.</a:t>
            </a:r>
          </a:p>
          <a:p>
            <a:pPr>
              <a:spcBef>
                <a:spcPts val="600"/>
              </a:spcBef>
            </a:pPr>
            <a:r>
              <a:rPr lang="en-US" sz="1800" u="sng" dirty="0">
                <a:latin typeface="Calibri Light" panose="020F0302020204030204" pitchFamily="34" charset="0"/>
                <a:cs typeface="Calibri Light" panose="020F0302020204030204" pitchFamily="34" charset="0"/>
              </a:rPr>
              <a:t>Hazardous Chemical Determination</a:t>
            </a:r>
            <a:r>
              <a:rPr lang="en-US" sz="1800" dirty="0">
                <a:latin typeface="Calibri Light" panose="020F0302020204030204" pitchFamily="34" charset="0"/>
                <a:cs typeface="Calibri Light" panose="020F0302020204030204" pitchFamily="34" charset="0"/>
              </a:rPr>
              <a:t>: </a:t>
            </a:r>
            <a:r>
              <a:rPr lang="en-US" sz="1800" i="1" dirty="0">
                <a:latin typeface="Calibri Light" panose="020F0302020204030204" pitchFamily="34" charset="0"/>
                <a:cs typeface="Calibri Light" panose="020F0302020204030204" pitchFamily="34" charset="0"/>
              </a:rPr>
              <a:t>Determine</a:t>
            </a:r>
            <a:r>
              <a:rPr lang="en-US" sz="1800" dirty="0">
                <a:latin typeface="Calibri Light" panose="020F0302020204030204" pitchFamily="34" charset="0"/>
                <a:cs typeface="Calibri Light" panose="020F0302020204030204" pitchFamily="34" charset="0"/>
              </a:rPr>
              <a:t> which of your chemicals are required to have an SDS under the OSHA HCS [</a:t>
            </a:r>
            <a:r>
              <a:rPr lang="en-US" sz="1800" dirty="0">
                <a:latin typeface="Calibri Light" panose="020F0302020204030204" pitchFamily="34" charset="0"/>
                <a:cs typeface="Calibri Light" panose="020F0302020204030204" pitchFamily="34" charset="0"/>
                <a:hlinkClick r:id="rId3"/>
              </a:rPr>
              <a:t>29 CFR 1910.1200(g)</a:t>
            </a:r>
            <a:r>
              <a:rPr lang="en-US" sz="1800" dirty="0">
                <a:latin typeface="Calibri Light" panose="020F0302020204030204" pitchFamily="34" charset="0"/>
                <a:cs typeface="Calibri Light" panose="020F0302020204030204" pitchFamily="34" charset="0"/>
              </a:rPr>
              <a:t>]. </a:t>
            </a:r>
            <a:r>
              <a:rPr lang="en-US" sz="1800" i="1" dirty="0">
                <a:latin typeface="Calibri Light" panose="020F0302020204030204" pitchFamily="34" charset="0"/>
                <a:cs typeface="Calibri Light" panose="020F0302020204030204" pitchFamily="34" charset="0"/>
              </a:rPr>
              <a:t>Determine</a:t>
            </a:r>
            <a:r>
              <a:rPr lang="en-US" sz="1800" dirty="0">
                <a:latin typeface="Calibri Light" panose="020F0302020204030204" pitchFamily="34" charset="0"/>
                <a:cs typeface="Calibri Light" panose="020F0302020204030204" pitchFamily="34" charset="0"/>
              </a:rPr>
              <a:t> if any of these chemicals meet the exemptions provided in EPCRA Section 311(e) [</a:t>
            </a:r>
            <a:r>
              <a:rPr lang="en-US" sz="1800" dirty="0">
                <a:latin typeface="Calibri Light" panose="020F0302020204030204" pitchFamily="34" charset="0"/>
                <a:cs typeface="Calibri Light" panose="020F0302020204030204" pitchFamily="34" charset="0"/>
                <a:hlinkClick r:id="rId4"/>
              </a:rPr>
              <a:t>40 CFR Part 370.13</a:t>
            </a:r>
            <a:r>
              <a:rPr lang="en-US" sz="1800" dirty="0">
                <a:latin typeface="Calibri Light" panose="020F0302020204030204" pitchFamily="34" charset="0"/>
                <a:cs typeface="Calibri Light" panose="020F0302020204030204" pitchFamily="34" charset="0"/>
              </a:rPr>
              <a:t>]. Exempt chemicals do not need to be reported, unless required by your state, tribe, or territory. All other hazardous chemicals must be reported.</a:t>
            </a:r>
          </a:p>
          <a:p>
            <a:pPr>
              <a:spcBef>
                <a:spcPts val="600"/>
              </a:spcBef>
            </a:pPr>
            <a:r>
              <a:rPr lang="en-US" sz="1800" u="sng" dirty="0">
                <a:latin typeface="Calibri Light" panose="020F0302020204030204" pitchFamily="34" charset="0"/>
                <a:cs typeface="Calibri Light" panose="020F0302020204030204" pitchFamily="34" charset="0"/>
              </a:rPr>
              <a:t>Extremely Hazardous Substance (EHS) Determination</a:t>
            </a:r>
            <a:r>
              <a:rPr lang="en-US" sz="1800" dirty="0">
                <a:latin typeface="Calibri Light" panose="020F0302020204030204" pitchFamily="34" charset="0"/>
                <a:cs typeface="Calibri Light" panose="020F0302020204030204" pitchFamily="34" charset="0"/>
              </a:rPr>
              <a:t>: Determine whether each of the hazardous chemicals is also an EHS and note the threshold planning quantities (TPQ) for each of the EHS chemicals, by using </a:t>
            </a:r>
            <a:r>
              <a:rPr lang="en-US" sz="1800" dirty="0">
                <a:latin typeface="Calibri Light" panose="020F0302020204030204" pitchFamily="34" charset="0"/>
                <a:cs typeface="Calibri Light" panose="020F0302020204030204" pitchFamily="34" charset="0"/>
                <a:hlinkClick r:id="rId5"/>
              </a:rPr>
              <a:t>40 CFR Part 355</a:t>
            </a:r>
            <a:r>
              <a:rPr lang="en-US" sz="1800" dirty="0">
                <a:latin typeface="Calibri Light" panose="020F0302020204030204" pitchFamily="34" charset="0"/>
                <a:cs typeface="Calibri Light" panose="020F0302020204030204" pitchFamily="34" charset="0"/>
              </a:rPr>
              <a:t> </a:t>
            </a:r>
            <a:r>
              <a:rPr lang="en-US" sz="1800" dirty="0">
                <a:latin typeface="Calibri Light" panose="020F0302020204030204" pitchFamily="34" charset="0"/>
                <a:cs typeface="Calibri Light" panose="020F0302020204030204" pitchFamily="34" charset="0"/>
                <a:hlinkClick r:id="rId6"/>
              </a:rPr>
              <a:t>Appendix A</a:t>
            </a:r>
            <a:r>
              <a:rPr lang="en-US" sz="1800" dirty="0">
                <a:latin typeface="Calibri Light" panose="020F0302020204030204" pitchFamily="34" charset="0"/>
                <a:cs typeface="Calibri Light" panose="020F0302020204030204" pitchFamily="34" charset="0"/>
              </a:rPr>
              <a:t> and </a:t>
            </a:r>
            <a:r>
              <a:rPr lang="en-US" sz="1800" dirty="0">
                <a:latin typeface="Calibri Light" panose="020F0302020204030204" pitchFamily="34" charset="0"/>
                <a:cs typeface="Calibri Light" panose="020F0302020204030204" pitchFamily="34" charset="0"/>
                <a:hlinkClick r:id="rId7"/>
              </a:rPr>
              <a:t>Appendix B </a:t>
            </a:r>
            <a:endParaRPr lang="en-US" sz="1800" dirty="0">
              <a:latin typeface="Calibri Light" panose="020F0302020204030204" pitchFamily="34" charset="0"/>
              <a:cs typeface="Calibri Light" panose="020F0302020204030204" pitchFamily="34" charset="0"/>
            </a:endParaRPr>
          </a:p>
          <a:p>
            <a:pPr>
              <a:spcBef>
                <a:spcPts val="600"/>
              </a:spcBef>
            </a:pPr>
            <a:r>
              <a:rPr lang="en-US" sz="1800" dirty="0">
                <a:latin typeface="Calibri Light" panose="020F0302020204030204" pitchFamily="34" charset="0"/>
                <a:cs typeface="Calibri Light" panose="020F0302020204030204" pitchFamily="34" charset="0"/>
              </a:rPr>
              <a:t>Document the Chemical Abstract Service (CAS) numbers for each of your chemicals. You may use the SDS or this website to determine CAS numbers: </a:t>
            </a:r>
            <a:r>
              <a:rPr lang="en-US" sz="1800" dirty="0">
                <a:latin typeface="Calibri Light" panose="020F0302020204030204" pitchFamily="34" charset="0"/>
                <a:cs typeface="Calibri Light" panose="020F0302020204030204" pitchFamily="34" charset="0"/>
                <a:hlinkClick r:id="rId8"/>
              </a:rPr>
              <a:t>https://commonchemistry.cas.org/</a:t>
            </a:r>
            <a:r>
              <a:rPr lang="en-US" sz="1800" dirty="0">
                <a:latin typeface="Calibri Light" panose="020F0302020204030204" pitchFamily="34" charset="0"/>
                <a:cs typeface="Calibri Light" panose="020F0302020204030204" pitchFamily="34" charset="0"/>
              </a:rPr>
              <a:t> </a:t>
            </a:r>
          </a:p>
          <a:p>
            <a:pPr>
              <a:spcBef>
                <a:spcPts val="600"/>
              </a:spcBef>
            </a:pPr>
            <a:r>
              <a:rPr lang="en-US" sz="1800" dirty="0">
                <a:latin typeface="Calibri Light" panose="020F0302020204030204" pitchFamily="34" charset="0"/>
                <a:cs typeface="Calibri Light" panose="020F0302020204030204" pitchFamily="34" charset="0"/>
              </a:rPr>
              <a:t>Determine the reporting thresholds for each chemical. More information is provided on this later in this presentation on the page titled, “Do you need to submit a Tier II Report (Reporting Thresholds)”.</a:t>
            </a:r>
          </a:p>
        </p:txBody>
      </p:sp>
      <p:pic>
        <p:nvPicPr>
          <p:cNvPr id="11" name="EPA logo" descr="Logo for the U.S. Environmental Protection Agency (EPA).">
            <a:extLst>
              <a:ext uri="{FF2B5EF4-FFF2-40B4-BE49-F238E27FC236}">
                <a16:creationId xmlns:a16="http://schemas.microsoft.com/office/drawing/2014/main" id="{F6C4D146-3359-4D35-8011-A3743CCB484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99693" y="5647871"/>
            <a:ext cx="914400" cy="914400"/>
          </a:xfrm>
          <a:prstGeom prst="rect">
            <a:avLst/>
          </a:prstGeom>
          <a:effectLst/>
        </p:spPr>
      </p:pic>
    </p:spTree>
    <p:extLst>
      <p:ext uri="{BB962C8B-B14F-4D97-AF65-F5344CB8AC3E}">
        <p14:creationId xmlns:p14="http://schemas.microsoft.com/office/powerpoint/2010/main" val="225082340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a:extLst>
              <a:ext uri="{FF2B5EF4-FFF2-40B4-BE49-F238E27FC236}">
                <a16:creationId xmlns:a16="http://schemas.microsoft.com/office/drawing/2014/main" id="{60E21DFC-6D7C-4BF2-8E3C-558EC51A9BB0}"/>
              </a:ext>
            </a:extLst>
          </p:cNvPr>
          <p:cNvSpPr txBox="1"/>
          <p:nvPr/>
        </p:nvSpPr>
        <p:spPr>
          <a:xfrm>
            <a:off x="9270521" y="2263111"/>
            <a:ext cx="2632541" cy="2743200"/>
          </a:xfrm>
          <a:prstGeom prst="rect">
            <a:avLst/>
          </a:prstGeom>
          <a:solidFill>
            <a:srgbClr val="002060"/>
          </a:solidFill>
          <a:ln w="34925">
            <a:solidFill>
              <a:srgbClr val="92D050"/>
            </a:solidFill>
          </a:ln>
        </p:spPr>
        <p:txBody>
          <a:bodyPr wrap="square" rtlCol="0" anchor="ctr" anchorCtr="1">
            <a:spAutoFit/>
          </a:bodyPr>
          <a:lstStyle/>
          <a:p>
            <a:pPr algn="ctr"/>
            <a:r>
              <a:rPr lang="en-US" b="1" u="sng" dirty="0"/>
              <a:t>Checking for Errors</a:t>
            </a:r>
            <a:r>
              <a:rPr lang="en-US" b="1" dirty="0"/>
              <a:t>:</a:t>
            </a:r>
          </a:p>
          <a:p>
            <a:pPr algn="ctr"/>
            <a:r>
              <a:rPr lang="en-US" dirty="0"/>
              <a:t>Once you have fixed all the errors </a:t>
            </a:r>
          </a:p>
          <a:p>
            <a:pPr algn="ctr"/>
            <a:r>
              <a:rPr lang="en-US" dirty="0"/>
              <a:t>and warnings, </a:t>
            </a:r>
          </a:p>
          <a:p>
            <a:pPr algn="ctr"/>
            <a:r>
              <a:rPr lang="en-US" dirty="0"/>
              <a:t>you will see a green checkmark (</a:t>
            </a:r>
            <a:r>
              <a:rPr lang="en-US" dirty="0">
                <a:solidFill>
                  <a:srgbClr val="00B050"/>
                </a:solidFill>
                <a:sym typeface="Wingdings 2" panose="05020102010507070707" pitchFamily="18" charset="2"/>
              </a:rPr>
              <a:t></a:t>
            </a:r>
            <a:r>
              <a:rPr lang="en-US" dirty="0">
                <a:sym typeface="Wingdings 2" panose="05020102010507070707" pitchFamily="18" charset="2"/>
              </a:rPr>
              <a:t>). </a:t>
            </a:r>
          </a:p>
          <a:p>
            <a:pPr algn="ctr"/>
            <a:r>
              <a:rPr lang="en-US" dirty="0">
                <a:sym typeface="Wingdings 2" panose="05020102010507070707" pitchFamily="18" charset="2"/>
              </a:rPr>
              <a:t>This means the Tier II form is ready to export and submit.</a:t>
            </a:r>
            <a:endParaRPr lang="en-US" dirty="0"/>
          </a:p>
        </p:txBody>
      </p:sp>
      <p:sp>
        <p:nvSpPr>
          <p:cNvPr id="2" name="Title"/>
          <p:cNvSpPr>
            <a:spLocks noGrp="1"/>
          </p:cNvSpPr>
          <p:nvPr>
            <p:ph type="title"/>
          </p:nvPr>
        </p:nvSpPr>
        <p:spPr>
          <a:xfrm>
            <a:off x="646111" y="452718"/>
            <a:ext cx="8275320" cy="797348"/>
          </a:xfrm>
          <a:solidFill>
            <a:srgbClr val="002060">
              <a:alpha val="60000"/>
            </a:srgbClr>
          </a:solidFill>
          <a:ln>
            <a:solidFill>
              <a:schemeClr val="bg1"/>
            </a:solidFill>
          </a:ln>
        </p:spPr>
        <p:txBody>
          <a:bodyPr vert="horz" lIns="91440" tIns="45720" rIns="91440" bIns="45720" rtlCol="0" anchor="t">
            <a:noAutofit/>
          </a:bodyPr>
          <a:lstStyle/>
          <a:p>
            <a:r>
              <a:rPr lang="en-US" dirty="0"/>
              <a:t>Checking for Errors</a:t>
            </a:r>
          </a:p>
        </p:txBody>
      </p:sp>
      <p:sp>
        <p:nvSpPr>
          <p:cNvPr id="5" name="Slide Number"/>
          <p:cNvSpPr>
            <a:spLocks noGrp="1"/>
          </p:cNvSpPr>
          <p:nvPr>
            <p:ph type="sldNum" sz="quarter" idx="12"/>
          </p:nvPr>
        </p:nvSpPr>
        <p:spPr>
          <a:xfrm>
            <a:off x="10346914" y="311543"/>
            <a:ext cx="838199" cy="767687"/>
          </a:xfrm>
        </p:spPr>
        <p:txBody>
          <a:bodyPr/>
          <a:lstStyle/>
          <a:p>
            <a:fld id="{D42BE140-39E5-44FD-A490-72FB43F9736D}" type="slidenum">
              <a:rPr lang="en-US" smtClean="0"/>
              <a:t>90</a:t>
            </a:fld>
            <a:endParaRPr lang="en-US" dirty="0"/>
          </a:p>
        </p:txBody>
      </p:sp>
      <p:grpSp>
        <p:nvGrpSpPr>
          <p:cNvPr id="3" name="Group 2" descr="Screenshot of Facilities page after it has been checked for errors, indicated by a green checkmark on the upper right corner of the page">
            <a:extLst>
              <a:ext uri="{FF2B5EF4-FFF2-40B4-BE49-F238E27FC236}">
                <a16:creationId xmlns:a16="http://schemas.microsoft.com/office/drawing/2014/main" id="{DA743795-390B-4F7E-A231-E262A90172B0}"/>
              </a:ext>
            </a:extLst>
          </p:cNvPr>
          <p:cNvGrpSpPr/>
          <p:nvPr/>
        </p:nvGrpSpPr>
        <p:grpSpPr>
          <a:xfrm>
            <a:off x="646111" y="1680287"/>
            <a:ext cx="8297943" cy="3908848"/>
            <a:chOff x="646111" y="1680287"/>
            <a:chExt cx="8297943" cy="3908848"/>
          </a:xfrm>
        </p:grpSpPr>
        <p:pic>
          <p:nvPicPr>
            <p:cNvPr id="9" name="Program Screenshot" descr="The top part of a facility record, which is error-free, indicated by a green checkmark in the upper right corner of the record."/>
            <p:cNvPicPr>
              <a:picLocks noChangeAspect="1"/>
            </p:cNvPicPr>
            <p:nvPr/>
          </p:nvPicPr>
          <p:blipFill>
            <a:blip r:embed="rId2"/>
            <a:stretch>
              <a:fillRect/>
            </a:stretch>
          </p:blipFill>
          <p:spPr>
            <a:xfrm>
              <a:off x="646111" y="1680287"/>
              <a:ext cx="8297943" cy="3908848"/>
            </a:xfrm>
            <a:prstGeom prst="rect">
              <a:avLst/>
            </a:prstGeom>
            <a:ln w="25400">
              <a:solidFill>
                <a:schemeClr val="accent1"/>
              </a:solidFill>
            </a:ln>
          </p:spPr>
        </p:pic>
        <p:sp>
          <p:nvSpPr>
            <p:cNvPr id="10" name="Rectangle" descr="Red rectangle to highlight the location of the green checkmark icon.">
              <a:extLst>
                <a:ext uri="{FF2B5EF4-FFF2-40B4-BE49-F238E27FC236}">
                  <a16:creationId xmlns:a16="http://schemas.microsoft.com/office/drawing/2014/main" id="{84844DC1-B723-4884-8F08-95CB033BEC5A}"/>
                </a:ext>
              </a:extLst>
            </p:cNvPr>
            <p:cNvSpPr/>
            <p:nvPr/>
          </p:nvSpPr>
          <p:spPr>
            <a:xfrm>
              <a:off x="8336080" y="2369351"/>
              <a:ext cx="585351" cy="48934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EPA logo" descr="Logo for the U.S. Environmental Protection Agency (EPA).">
            <a:extLst>
              <a:ext uri="{FF2B5EF4-FFF2-40B4-BE49-F238E27FC236}">
                <a16:creationId xmlns:a16="http://schemas.microsoft.com/office/drawing/2014/main" id="{DB230D8D-2B16-471B-9292-84DF73FA20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9693" y="5647871"/>
            <a:ext cx="914400" cy="914400"/>
          </a:xfrm>
          <a:prstGeom prst="rect">
            <a:avLst/>
          </a:prstGeom>
          <a:effectLst/>
        </p:spPr>
      </p:pic>
    </p:spTree>
    <p:extLst>
      <p:ext uri="{BB962C8B-B14F-4D97-AF65-F5344CB8AC3E}">
        <p14:creationId xmlns:p14="http://schemas.microsoft.com/office/powerpoint/2010/main" val="1474103441"/>
      </p:ext>
    </p:extLst>
  </p:cSld>
  <p:clrMapOvr>
    <a:masterClrMapping/>
  </p:clrMapOvr>
  <mc:AlternateContent xmlns:mc="http://schemas.openxmlformats.org/markup-compatibility/2006" xmlns:p14="http://schemas.microsoft.com/office/powerpoint/2010/main">
    <mc:Choice Requires="p14">
      <p:transition spd="med" p14:dur="700" advTm="6030">
        <p:fade/>
      </p:transition>
    </mc:Choice>
    <mc:Fallback xmlns="">
      <p:transition spd="med" advTm="603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646111" y="452718"/>
            <a:ext cx="8275320" cy="797348"/>
          </a:xfrm>
          <a:solidFill>
            <a:srgbClr val="002060">
              <a:alpha val="60000"/>
            </a:srgbClr>
          </a:solidFill>
          <a:ln>
            <a:solidFill>
              <a:schemeClr val="bg1"/>
            </a:solidFill>
          </a:ln>
        </p:spPr>
        <p:txBody>
          <a:bodyPr vert="horz" lIns="91440" tIns="45720" rIns="91440" bIns="45720" rtlCol="0" anchor="t">
            <a:noAutofit/>
          </a:bodyPr>
          <a:lstStyle/>
          <a:p>
            <a:r>
              <a:rPr lang="en-US" dirty="0"/>
              <a:t>Checking for Errors</a:t>
            </a:r>
          </a:p>
        </p:txBody>
      </p:sp>
      <p:sp>
        <p:nvSpPr>
          <p:cNvPr id="7" name="Slide Number"/>
          <p:cNvSpPr>
            <a:spLocks noGrp="1"/>
          </p:cNvSpPr>
          <p:nvPr>
            <p:ph type="sldNum" sz="quarter" idx="12"/>
          </p:nvPr>
        </p:nvSpPr>
        <p:spPr>
          <a:xfrm>
            <a:off x="10346914" y="311543"/>
            <a:ext cx="838199" cy="767687"/>
          </a:xfrm>
        </p:spPr>
        <p:txBody>
          <a:bodyPr/>
          <a:lstStyle/>
          <a:p>
            <a:fld id="{D42BE140-39E5-44FD-A490-72FB43F9736D}" type="slidenum">
              <a:rPr lang="en-US" smtClean="0"/>
              <a:t>91</a:t>
            </a:fld>
            <a:endParaRPr lang="en-US" dirty="0"/>
          </a:p>
        </p:txBody>
      </p:sp>
      <p:pic>
        <p:nvPicPr>
          <p:cNvPr id="3" name="Program Screenshot" descr="A facility list with one facility shown. The facility has a green checkmark to the left, indicating that it is a valid record."/>
          <p:cNvPicPr>
            <a:picLocks noChangeAspect="1"/>
          </p:cNvPicPr>
          <p:nvPr/>
        </p:nvPicPr>
        <p:blipFill>
          <a:blip r:embed="rId2"/>
          <a:stretch>
            <a:fillRect/>
          </a:stretch>
        </p:blipFill>
        <p:spPr>
          <a:xfrm>
            <a:off x="646111" y="1893304"/>
            <a:ext cx="8275320" cy="1964252"/>
          </a:xfrm>
          <a:prstGeom prst="rect">
            <a:avLst/>
          </a:prstGeom>
          <a:ln w="25400">
            <a:solidFill>
              <a:srgbClr val="92D050"/>
            </a:solidFill>
          </a:ln>
        </p:spPr>
      </p:pic>
      <p:sp>
        <p:nvSpPr>
          <p:cNvPr id="10" name="Rectangle" descr="Red rectangle to highlight the location of the green checkmark icon.">
            <a:extLst>
              <a:ext uri="{FF2B5EF4-FFF2-40B4-BE49-F238E27FC236}">
                <a16:creationId xmlns:a16="http://schemas.microsoft.com/office/drawing/2014/main" id="{84844DC1-B723-4884-8F08-95CB033BEC5A}"/>
              </a:ext>
            </a:extLst>
          </p:cNvPr>
          <p:cNvSpPr/>
          <p:nvPr/>
        </p:nvSpPr>
        <p:spPr>
          <a:xfrm>
            <a:off x="786880" y="2492043"/>
            <a:ext cx="425232" cy="37874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1">
            <a:extLst>
              <a:ext uri="{FF2B5EF4-FFF2-40B4-BE49-F238E27FC236}">
                <a16:creationId xmlns:a16="http://schemas.microsoft.com/office/drawing/2014/main" id="{9A3DEF1C-C8D8-49F3-ABDC-811A3061EFFB}"/>
              </a:ext>
            </a:extLst>
          </p:cNvPr>
          <p:cNvSpPr txBox="1"/>
          <p:nvPr/>
        </p:nvSpPr>
        <p:spPr>
          <a:xfrm>
            <a:off x="9197926" y="1893304"/>
            <a:ext cx="2632541" cy="1737360"/>
          </a:xfrm>
          <a:prstGeom prst="rect">
            <a:avLst/>
          </a:prstGeom>
          <a:solidFill>
            <a:srgbClr val="002060"/>
          </a:solidFill>
          <a:ln w="34925">
            <a:solidFill>
              <a:srgbClr val="92D050"/>
            </a:solidFill>
          </a:ln>
        </p:spPr>
        <p:txBody>
          <a:bodyPr wrap="square" rtlCol="0" anchor="ctr" anchorCtr="1">
            <a:spAutoFit/>
          </a:bodyPr>
          <a:lstStyle/>
          <a:p>
            <a:pPr algn="ctr"/>
            <a:r>
              <a:rPr lang="en-US" b="1" u="sng" dirty="0"/>
              <a:t>Checking for Errors</a:t>
            </a:r>
            <a:r>
              <a:rPr lang="en-US" b="1" dirty="0"/>
              <a:t>:</a:t>
            </a:r>
          </a:p>
          <a:p>
            <a:pPr algn="ctr"/>
            <a:r>
              <a:rPr lang="en-US" dirty="0"/>
              <a:t>You can also check for the green checkmark (</a:t>
            </a:r>
            <a:r>
              <a:rPr lang="en-US" dirty="0">
                <a:solidFill>
                  <a:srgbClr val="00B050"/>
                </a:solidFill>
                <a:sym typeface="Wingdings 2" panose="05020102010507070707" pitchFamily="18" charset="2"/>
              </a:rPr>
              <a:t></a:t>
            </a:r>
            <a:r>
              <a:rPr lang="en-US" dirty="0">
                <a:sym typeface="Wingdings 2" panose="05020102010507070707" pitchFamily="18" charset="2"/>
              </a:rPr>
              <a:t>) in the Facilities list.</a:t>
            </a:r>
          </a:p>
        </p:txBody>
      </p:sp>
      <p:sp>
        <p:nvSpPr>
          <p:cNvPr id="9" name="Rectangle" descr="Red rectangle to highlight the location of the green checkmark icon.">
            <a:extLst>
              <a:ext uri="{FF2B5EF4-FFF2-40B4-BE49-F238E27FC236}">
                <a16:creationId xmlns:a16="http://schemas.microsoft.com/office/drawing/2014/main" id="{6E401F6B-8E06-4654-90A8-9ECD2BD98858}"/>
              </a:ext>
            </a:extLst>
          </p:cNvPr>
          <p:cNvSpPr/>
          <p:nvPr/>
        </p:nvSpPr>
        <p:spPr>
          <a:xfrm>
            <a:off x="999496" y="1893304"/>
            <a:ext cx="903732" cy="37874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EPA logo" descr="Logo for the U.S. Environmental Protection Agency (EPA).">
            <a:extLst>
              <a:ext uri="{FF2B5EF4-FFF2-40B4-BE49-F238E27FC236}">
                <a16:creationId xmlns:a16="http://schemas.microsoft.com/office/drawing/2014/main" id="{38774AA7-5CD9-4EAF-8D30-B6FE933184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9693" y="5647871"/>
            <a:ext cx="914400" cy="914400"/>
          </a:xfrm>
          <a:prstGeom prst="rect">
            <a:avLst/>
          </a:prstGeom>
          <a:effectLst/>
        </p:spPr>
      </p:pic>
    </p:spTree>
    <p:extLst>
      <p:ext uri="{BB962C8B-B14F-4D97-AF65-F5344CB8AC3E}">
        <p14:creationId xmlns:p14="http://schemas.microsoft.com/office/powerpoint/2010/main" val="706133138"/>
      </p:ext>
    </p:extLst>
  </p:cSld>
  <p:clrMapOvr>
    <a:masterClrMapping/>
  </p:clrMapOvr>
  <mc:AlternateContent xmlns:mc="http://schemas.openxmlformats.org/markup-compatibility/2006" xmlns:p14="http://schemas.microsoft.com/office/powerpoint/2010/main">
    <mc:Choice Requires="p14">
      <p:transition spd="med" p14:dur="700" advTm="6030">
        <p:fade/>
      </p:transition>
    </mc:Choice>
    <mc:Fallback xmlns="">
      <p:transition spd="med" advTm="603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9"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3" name="Rectangle 1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itle"/>
          <p:cNvSpPr>
            <a:spLocks noGrp="1"/>
          </p:cNvSpPr>
          <p:nvPr>
            <p:ph type="title"/>
          </p:nvPr>
        </p:nvSpPr>
        <p:spPr>
          <a:xfrm>
            <a:off x="1103312" y="452718"/>
            <a:ext cx="8947522" cy="1400530"/>
          </a:xfrm>
        </p:spPr>
        <p:txBody>
          <a:bodyPr anchor="ctr">
            <a:normAutofit/>
          </a:bodyPr>
          <a:lstStyle/>
          <a:p>
            <a:r>
              <a:rPr lang="en-US" dirty="0">
                <a:solidFill>
                  <a:srgbClr val="FFFFFF"/>
                </a:solidFill>
              </a:rPr>
              <a:t>Exporting Your Submission File</a:t>
            </a:r>
          </a:p>
        </p:txBody>
      </p:sp>
      <p:sp>
        <p:nvSpPr>
          <p:cNvPr id="5" name="Slide Number"/>
          <p:cNvSpPr>
            <a:spLocks noGrp="1"/>
          </p:cNvSpPr>
          <p:nvPr>
            <p:ph type="sldNum" sz="quarter" idx="12"/>
          </p:nvPr>
        </p:nvSpPr>
        <p:spPr>
          <a:xfrm>
            <a:off x="10352540" y="295729"/>
            <a:ext cx="838199" cy="767687"/>
          </a:xfrm>
        </p:spPr>
        <p:txBody>
          <a:bodyPr>
            <a:normAutofit/>
          </a:bodyPr>
          <a:lstStyle/>
          <a:p>
            <a:pPr>
              <a:spcAft>
                <a:spcPts val="600"/>
              </a:spcAft>
            </a:pPr>
            <a:fld id="{D42BE140-39E5-44FD-A490-72FB43F9736D}" type="slidenum">
              <a:rPr lang="en-US">
                <a:solidFill>
                  <a:srgbClr val="FFFFFF"/>
                </a:solidFill>
              </a:rPr>
              <a:pPr>
                <a:spcAft>
                  <a:spcPts val="600"/>
                </a:spcAft>
              </a:pPr>
              <a:t>92</a:t>
            </a:fld>
            <a:endParaRPr lang="en-US" dirty="0">
              <a:solidFill>
                <a:srgbClr val="FFFFFF"/>
              </a:solidFill>
            </a:endParaRPr>
          </a:p>
        </p:txBody>
      </p:sp>
      <p:sp>
        <p:nvSpPr>
          <p:cNvPr id="15"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useBgFill="1">
        <p:nvSpPr>
          <p:cNvPr id="17" name="Freeform: Shape 1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2" name="TextBox 11">
            <a:extLst>
              <a:ext uri="{FF2B5EF4-FFF2-40B4-BE49-F238E27FC236}">
                <a16:creationId xmlns:a16="http://schemas.microsoft.com/office/drawing/2014/main" id="{376841DC-375C-4992-8056-D40FEBE6F1DC}"/>
              </a:ext>
            </a:extLst>
          </p:cNvPr>
          <p:cNvSpPr txBox="1"/>
          <p:nvPr/>
        </p:nvSpPr>
        <p:spPr>
          <a:xfrm>
            <a:off x="825404" y="2463373"/>
            <a:ext cx="9896381" cy="3416320"/>
          </a:xfrm>
          <a:prstGeom prst="rect">
            <a:avLst/>
          </a:prstGeom>
          <a:noFill/>
        </p:spPr>
        <p:txBody>
          <a:bodyPr wrap="square">
            <a:spAutoFit/>
          </a:bodyPr>
          <a:lstStyle/>
          <a:p>
            <a:r>
              <a:rPr lang="en-US" dirty="0"/>
              <a:t>After entering all the Tier II Information and correcting the errors and warnings, it is time to export a Submission File </a:t>
            </a:r>
            <a:r>
              <a:rPr lang="en-US" b="1" dirty="0"/>
              <a:t>and</a:t>
            </a:r>
            <a:r>
              <a:rPr lang="en-US" dirty="0"/>
              <a:t> to then submit that file to your state, tribe, or territory. </a:t>
            </a:r>
          </a:p>
          <a:p>
            <a:endParaRPr lang="en-US" dirty="0"/>
          </a:p>
          <a:p>
            <a:r>
              <a:rPr lang="en-US" dirty="0"/>
              <a:t>You are not finished after you click “Create Submission File”. Tier2 Submit does not send your file anywhere.  It stores it on your computer for you to send.</a:t>
            </a:r>
          </a:p>
          <a:p>
            <a:endParaRPr lang="en-US" dirty="0"/>
          </a:p>
          <a:p>
            <a:r>
              <a:rPr lang="en-US" b="1" dirty="0"/>
              <a:t>You must submit the Tier2 Submit file directly to your state, tribe, or territory. </a:t>
            </a:r>
            <a:r>
              <a:rPr lang="en-US" dirty="0">
                <a:solidFill>
                  <a:srgbClr val="002060"/>
                </a:solidFill>
                <a:hlinkClick r:id="rId3">
                  <a:extLst>
                    <a:ext uri="{A12FA001-AC4F-418D-AE19-62706E023703}">
                      <ahyp:hlinkClr xmlns:ahyp="http://schemas.microsoft.com/office/drawing/2018/hyperlinkcolor" val="tx"/>
                    </a:ext>
                  </a:extLst>
                </a:hlinkClick>
              </a:rPr>
              <a:t>Check with your state, tribe, or territory</a:t>
            </a:r>
            <a:r>
              <a:rPr lang="en-US" dirty="0"/>
              <a:t> for submission requirements each year because submission requirements change frequently. </a:t>
            </a:r>
          </a:p>
          <a:p>
            <a:endParaRPr lang="en-US" dirty="0"/>
          </a:p>
          <a:p>
            <a:r>
              <a:rPr lang="en-US" dirty="0"/>
              <a:t>Save a copy of your T2S file in a safe place so that you can begin next year’s report with this year’s data, rather than starting from scratch. </a:t>
            </a:r>
          </a:p>
        </p:txBody>
      </p:sp>
      <p:pic>
        <p:nvPicPr>
          <p:cNvPr id="6" name="EPA logo" descr="Logo for the U.S. Environmental Protection Agency (EPA).">
            <a:extLst>
              <a:ext uri="{FF2B5EF4-FFF2-40B4-BE49-F238E27FC236}">
                <a16:creationId xmlns:a16="http://schemas.microsoft.com/office/drawing/2014/main" id="{A7CDD140-B150-4628-8622-45B1BEE31C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99693" y="5647871"/>
            <a:ext cx="914400" cy="914400"/>
          </a:xfrm>
          <a:prstGeom prst="rect">
            <a:avLst/>
          </a:prstGeom>
          <a:effectLst/>
        </p:spPr>
      </p:pic>
    </p:spTree>
    <p:extLst>
      <p:ext uri="{BB962C8B-B14F-4D97-AF65-F5344CB8AC3E}">
        <p14:creationId xmlns:p14="http://schemas.microsoft.com/office/powerpoint/2010/main" val="28167466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Tm="10801">
        <p:fade/>
      </p:transition>
    </mc:Choice>
    <mc:Fallback xmlns="">
      <p:transition spd="med" advTm="10801">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a:xfrm>
            <a:off x="646111" y="452718"/>
            <a:ext cx="8275320" cy="720989"/>
          </a:xfrm>
          <a:solidFill>
            <a:srgbClr val="002060">
              <a:alpha val="60000"/>
            </a:srgbClr>
          </a:solidFill>
          <a:ln>
            <a:solidFill>
              <a:schemeClr val="bg1"/>
            </a:solidFill>
          </a:ln>
        </p:spPr>
        <p:txBody>
          <a:bodyPr/>
          <a:lstStyle/>
          <a:p>
            <a:r>
              <a:rPr lang="en-US" dirty="0"/>
              <a:t>Exporting Your Submission File</a:t>
            </a:r>
          </a:p>
        </p:txBody>
      </p:sp>
      <p:sp>
        <p:nvSpPr>
          <p:cNvPr id="6" name="Slide Number"/>
          <p:cNvSpPr>
            <a:spLocks noGrp="1"/>
          </p:cNvSpPr>
          <p:nvPr>
            <p:ph type="sldNum" sz="quarter" idx="12"/>
          </p:nvPr>
        </p:nvSpPr>
        <p:spPr>
          <a:xfrm>
            <a:off x="10346914" y="311543"/>
            <a:ext cx="838199" cy="767687"/>
          </a:xfrm>
        </p:spPr>
        <p:txBody>
          <a:bodyPr/>
          <a:lstStyle/>
          <a:p>
            <a:fld id="{D42BE140-39E5-44FD-A490-72FB43F9736D}" type="slidenum">
              <a:rPr lang="en-US" smtClean="0"/>
              <a:t>93</a:t>
            </a:fld>
            <a:endParaRPr lang="en-US" dirty="0"/>
          </a:p>
        </p:txBody>
      </p:sp>
      <p:sp>
        <p:nvSpPr>
          <p:cNvPr id="11" name="TextBox 1">
            <a:extLst>
              <a:ext uri="{FF2B5EF4-FFF2-40B4-BE49-F238E27FC236}">
                <a16:creationId xmlns:a16="http://schemas.microsoft.com/office/drawing/2014/main" id="{62037C93-5400-4D7F-B7B7-B4502A13F4B8}"/>
              </a:ext>
            </a:extLst>
          </p:cNvPr>
          <p:cNvSpPr txBox="1"/>
          <p:nvPr/>
        </p:nvSpPr>
        <p:spPr>
          <a:xfrm>
            <a:off x="9257814" y="2305743"/>
            <a:ext cx="2632541" cy="1477328"/>
          </a:xfrm>
          <a:prstGeom prst="rect">
            <a:avLst/>
          </a:prstGeom>
          <a:solidFill>
            <a:srgbClr val="002060"/>
          </a:solidFill>
          <a:ln w="34925">
            <a:solidFill>
              <a:srgbClr val="92D050"/>
            </a:solidFill>
          </a:ln>
        </p:spPr>
        <p:txBody>
          <a:bodyPr wrap="square" rtlCol="0" anchor="ctr" anchorCtr="1">
            <a:spAutoFit/>
          </a:bodyPr>
          <a:lstStyle/>
          <a:p>
            <a:pPr algn="ctr"/>
            <a:r>
              <a:rPr lang="en-US" b="1" u="sng" dirty="0"/>
              <a:t>Export/Submit</a:t>
            </a:r>
            <a:r>
              <a:rPr lang="en-US" b="1" dirty="0"/>
              <a:t>:</a:t>
            </a:r>
          </a:p>
          <a:p>
            <a:pPr algn="ctr"/>
            <a:r>
              <a:rPr lang="en-US" dirty="0"/>
              <a:t>When you’re ready to export your submission file, click on </a:t>
            </a:r>
            <a:r>
              <a:rPr lang="en-US" b="1" dirty="0"/>
              <a:t>“Export/Submit</a:t>
            </a:r>
            <a:r>
              <a:rPr lang="en-US" dirty="0"/>
              <a:t>”</a:t>
            </a:r>
            <a:r>
              <a:rPr lang="en-US" b="1" dirty="0"/>
              <a:t>.</a:t>
            </a:r>
            <a:r>
              <a:rPr lang="en-US" dirty="0"/>
              <a:t> </a:t>
            </a:r>
          </a:p>
        </p:txBody>
      </p:sp>
      <p:grpSp>
        <p:nvGrpSpPr>
          <p:cNvPr id="2" name="Group 1" descr="Screenshot of page when the submission file is ready to be exported">
            <a:extLst>
              <a:ext uri="{FF2B5EF4-FFF2-40B4-BE49-F238E27FC236}">
                <a16:creationId xmlns:a16="http://schemas.microsoft.com/office/drawing/2014/main" id="{A9AF70A0-811E-41ED-A251-B564CD026723}"/>
              </a:ext>
            </a:extLst>
          </p:cNvPr>
          <p:cNvGrpSpPr/>
          <p:nvPr/>
        </p:nvGrpSpPr>
        <p:grpSpPr>
          <a:xfrm>
            <a:off x="654706" y="1691131"/>
            <a:ext cx="8275320" cy="3956740"/>
            <a:chOff x="654706" y="1691131"/>
            <a:chExt cx="8275320" cy="3956740"/>
          </a:xfrm>
        </p:grpSpPr>
        <p:pic>
          <p:nvPicPr>
            <p:cNvPr id="13" name="Program Screenshot" descr="The top part of a facility record, which is error-free, indicated by a green checkmark in the upper right corner of the record.">
              <a:extLst>
                <a:ext uri="{FF2B5EF4-FFF2-40B4-BE49-F238E27FC236}">
                  <a16:creationId xmlns:a16="http://schemas.microsoft.com/office/drawing/2014/main" id="{4AA605E3-008D-4169-B780-235BD0735ECC}"/>
                </a:ext>
              </a:extLst>
            </p:cNvPr>
            <p:cNvPicPr>
              <a:picLocks noChangeAspect="1"/>
            </p:cNvPicPr>
            <p:nvPr/>
          </p:nvPicPr>
          <p:blipFill>
            <a:blip r:embed="rId3"/>
            <a:stretch>
              <a:fillRect/>
            </a:stretch>
          </p:blipFill>
          <p:spPr>
            <a:xfrm>
              <a:off x="654706" y="1749680"/>
              <a:ext cx="8275320" cy="3898191"/>
            </a:xfrm>
            <a:prstGeom prst="rect">
              <a:avLst/>
            </a:prstGeom>
            <a:ln w="25400">
              <a:solidFill>
                <a:srgbClr val="92D050"/>
              </a:solidFill>
            </a:ln>
          </p:spPr>
        </p:pic>
        <p:sp>
          <p:nvSpPr>
            <p:cNvPr id="9" name="Rectangle" descr="Red rectangle to highlight the location of the &quot;State Fields&quot; section.">
              <a:extLst>
                <a:ext uri="{FF2B5EF4-FFF2-40B4-BE49-F238E27FC236}">
                  <a16:creationId xmlns:a16="http://schemas.microsoft.com/office/drawing/2014/main" id="{7E375B9A-AA38-4A46-990B-228EC71C9200}"/>
                </a:ext>
              </a:extLst>
            </p:cNvPr>
            <p:cNvSpPr/>
            <p:nvPr/>
          </p:nvSpPr>
          <p:spPr>
            <a:xfrm>
              <a:off x="7435042" y="1691131"/>
              <a:ext cx="1044333" cy="42203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EPA logo" descr="Logo for the U.S. Environmental Protection Agency (EPA).">
            <a:extLst>
              <a:ext uri="{FF2B5EF4-FFF2-40B4-BE49-F238E27FC236}">
                <a16:creationId xmlns:a16="http://schemas.microsoft.com/office/drawing/2014/main" id="{C59F3D93-4684-4740-AE0A-9C4C809B9E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99693" y="5647871"/>
            <a:ext cx="914400" cy="914400"/>
          </a:xfrm>
          <a:prstGeom prst="rect">
            <a:avLst/>
          </a:prstGeom>
          <a:effectLst/>
        </p:spPr>
      </p:pic>
    </p:spTree>
    <p:extLst>
      <p:ext uri="{BB962C8B-B14F-4D97-AF65-F5344CB8AC3E}">
        <p14:creationId xmlns:p14="http://schemas.microsoft.com/office/powerpoint/2010/main" val="1442216834"/>
      </p:ext>
    </p:extLst>
  </p:cSld>
  <p:clrMapOvr>
    <a:masterClrMapping/>
  </p:clrMapOvr>
  <mc:AlternateContent xmlns:mc="http://schemas.openxmlformats.org/markup-compatibility/2006" xmlns:p14="http://schemas.microsoft.com/office/powerpoint/2010/main">
    <mc:Choice Requires="p14">
      <p:transition spd="med" p14:dur="700" advTm="9421">
        <p:fade/>
      </p:transition>
    </mc:Choice>
    <mc:Fallback xmlns="">
      <p:transition spd="med" advTm="942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cNvSpPr>
            <a:spLocks noGrp="1"/>
          </p:cNvSpPr>
          <p:nvPr>
            <p:ph type="title"/>
          </p:nvPr>
        </p:nvSpPr>
        <p:spPr>
          <a:xfrm>
            <a:off x="646111" y="452718"/>
            <a:ext cx="8275320" cy="794533"/>
          </a:xfrm>
          <a:solidFill>
            <a:srgbClr val="002060">
              <a:alpha val="60000"/>
            </a:srgbClr>
          </a:solidFill>
          <a:ln>
            <a:solidFill>
              <a:schemeClr val="bg1"/>
            </a:solidFill>
          </a:ln>
        </p:spPr>
        <p:txBody>
          <a:bodyPr vert="horz" lIns="91440" tIns="45720" rIns="91440" bIns="45720" rtlCol="0" anchor="t">
            <a:noAutofit/>
          </a:bodyPr>
          <a:lstStyle/>
          <a:p>
            <a:r>
              <a:rPr lang="en-US" dirty="0"/>
              <a:t>Exporting Your Submission File</a:t>
            </a:r>
          </a:p>
        </p:txBody>
      </p:sp>
      <p:sp>
        <p:nvSpPr>
          <p:cNvPr id="4" name="Slide Number"/>
          <p:cNvSpPr>
            <a:spLocks noGrp="1"/>
          </p:cNvSpPr>
          <p:nvPr>
            <p:ph type="sldNum" sz="quarter" idx="12"/>
          </p:nvPr>
        </p:nvSpPr>
        <p:spPr>
          <a:xfrm>
            <a:off x="10346914" y="311543"/>
            <a:ext cx="838199" cy="767687"/>
          </a:xfrm>
        </p:spPr>
        <p:txBody>
          <a:bodyPr/>
          <a:lstStyle/>
          <a:p>
            <a:fld id="{D42BE140-39E5-44FD-A490-72FB43F9736D}" type="slidenum">
              <a:rPr lang="en-US" smtClean="0"/>
              <a:t>94</a:t>
            </a:fld>
            <a:endParaRPr lang="en-US" dirty="0"/>
          </a:p>
        </p:txBody>
      </p:sp>
      <p:grpSp>
        <p:nvGrpSpPr>
          <p:cNvPr id="2" name="Group 1" descr="Screenshot of the Export/Submit page">
            <a:extLst>
              <a:ext uri="{FF2B5EF4-FFF2-40B4-BE49-F238E27FC236}">
                <a16:creationId xmlns:a16="http://schemas.microsoft.com/office/drawing/2014/main" id="{5137B374-667B-4BE8-8DDE-C06AFD86A75C}"/>
              </a:ext>
            </a:extLst>
          </p:cNvPr>
          <p:cNvGrpSpPr/>
          <p:nvPr/>
        </p:nvGrpSpPr>
        <p:grpSpPr>
          <a:xfrm>
            <a:off x="646110" y="1598888"/>
            <a:ext cx="8305893" cy="4493567"/>
            <a:chOff x="646110" y="1598888"/>
            <a:chExt cx="8305893" cy="4493567"/>
          </a:xfrm>
        </p:grpSpPr>
        <p:pic>
          <p:nvPicPr>
            <p:cNvPr id="7" name="Program Screenshot" descr="The Export/Submit window, where you have the option of what type of file to export and which records to include in that fi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110" y="1598888"/>
              <a:ext cx="8305893" cy="4493567"/>
            </a:xfrm>
            <a:prstGeom prst="rect">
              <a:avLst/>
            </a:prstGeom>
            <a:ln w="25400">
              <a:solidFill>
                <a:schemeClr val="accent1"/>
              </a:solidFill>
            </a:ln>
          </p:spPr>
        </p:pic>
        <p:sp>
          <p:nvSpPr>
            <p:cNvPr id="17" name="Rectangle 1" descr="Red rectangle to highlight the location of the Export/Submit feature.">
              <a:extLst>
                <a:ext uri="{FF2B5EF4-FFF2-40B4-BE49-F238E27FC236}">
                  <a16:creationId xmlns:a16="http://schemas.microsoft.com/office/drawing/2014/main" id="{84844DC1-B723-4884-8F08-95CB033BEC5A}"/>
                </a:ext>
              </a:extLst>
            </p:cNvPr>
            <p:cNvSpPr/>
            <p:nvPr/>
          </p:nvSpPr>
          <p:spPr>
            <a:xfrm>
              <a:off x="733647" y="2243470"/>
              <a:ext cx="6592186" cy="3086083"/>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3" descr="Red rectangle to highlight the location of the Export/Submit feature.">
              <a:extLst>
                <a:ext uri="{FF2B5EF4-FFF2-40B4-BE49-F238E27FC236}">
                  <a16:creationId xmlns:a16="http://schemas.microsoft.com/office/drawing/2014/main" id="{84844DC1-B723-4884-8F08-95CB033BEC5A}"/>
                </a:ext>
              </a:extLst>
            </p:cNvPr>
            <p:cNvSpPr/>
            <p:nvPr/>
          </p:nvSpPr>
          <p:spPr>
            <a:xfrm>
              <a:off x="3577715" y="5435878"/>
              <a:ext cx="1206056" cy="550252"/>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Box 1">
            <a:extLst>
              <a:ext uri="{FF2B5EF4-FFF2-40B4-BE49-F238E27FC236}">
                <a16:creationId xmlns:a16="http://schemas.microsoft.com/office/drawing/2014/main" id="{E836DA49-4835-47B9-A69E-DA856A1C0914}"/>
              </a:ext>
            </a:extLst>
          </p:cNvPr>
          <p:cNvSpPr txBox="1"/>
          <p:nvPr/>
        </p:nvSpPr>
        <p:spPr>
          <a:xfrm>
            <a:off x="9172754" y="1778278"/>
            <a:ext cx="2632541" cy="3657600"/>
          </a:xfrm>
          <a:prstGeom prst="rect">
            <a:avLst/>
          </a:prstGeom>
          <a:solidFill>
            <a:srgbClr val="002060"/>
          </a:solidFill>
          <a:ln w="34925">
            <a:solidFill>
              <a:srgbClr val="92D050"/>
            </a:solidFill>
          </a:ln>
        </p:spPr>
        <p:txBody>
          <a:bodyPr wrap="square" rtlCol="0" anchor="ctr" anchorCtr="1">
            <a:spAutoFit/>
          </a:bodyPr>
          <a:lstStyle/>
          <a:p>
            <a:pPr algn="ctr"/>
            <a:r>
              <a:rPr lang="en-US" b="1" u="sng" dirty="0"/>
              <a:t>Export/Submit</a:t>
            </a:r>
            <a:r>
              <a:rPr lang="en-US" b="1" dirty="0"/>
              <a:t>:</a:t>
            </a:r>
          </a:p>
          <a:p>
            <a:pPr algn="ctr"/>
            <a:r>
              <a:rPr lang="en-US" dirty="0"/>
              <a:t>Choose what type of file you want to create and what facilities should be included.</a:t>
            </a:r>
          </a:p>
          <a:p>
            <a:pPr algn="ctr"/>
            <a:endParaRPr lang="en-US" dirty="0"/>
          </a:p>
          <a:p>
            <a:pPr algn="ctr"/>
            <a:r>
              <a:rPr lang="en-US" dirty="0"/>
              <a:t>Click “</a:t>
            </a:r>
            <a:r>
              <a:rPr lang="en-US" b="1" dirty="0"/>
              <a:t>Create File</a:t>
            </a:r>
            <a:r>
              <a:rPr lang="en-US" dirty="0"/>
              <a:t>”</a:t>
            </a:r>
          </a:p>
          <a:p>
            <a:pPr algn="ctr"/>
            <a:endParaRPr lang="en-US" dirty="0"/>
          </a:p>
          <a:p>
            <a:pPr algn="ctr"/>
            <a:r>
              <a:rPr lang="en-US" dirty="0"/>
              <a:t>Explore the Help if you need advanced export features.</a:t>
            </a:r>
          </a:p>
        </p:txBody>
      </p:sp>
      <p:pic>
        <p:nvPicPr>
          <p:cNvPr id="13" name="EPA logo" descr="Logo for the U.S. Environmental Protection Agency (EPA).">
            <a:extLst>
              <a:ext uri="{FF2B5EF4-FFF2-40B4-BE49-F238E27FC236}">
                <a16:creationId xmlns:a16="http://schemas.microsoft.com/office/drawing/2014/main" id="{D2B3612C-B6F8-4535-940F-F8CD22C078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9693" y="5647871"/>
            <a:ext cx="914400" cy="914400"/>
          </a:xfrm>
          <a:prstGeom prst="rect">
            <a:avLst/>
          </a:prstGeom>
          <a:effectLst/>
        </p:spPr>
      </p:pic>
    </p:spTree>
    <p:extLst>
      <p:ext uri="{BB962C8B-B14F-4D97-AF65-F5344CB8AC3E}">
        <p14:creationId xmlns:p14="http://schemas.microsoft.com/office/powerpoint/2010/main" val="589892286"/>
      </p:ext>
    </p:extLst>
  </p:cSld>
  <p:clrMapOvr>
    <a:masterClrMapping/>
  </p:clrMapOvr>
  <mc:AlternateContent xmlns:mc="http://schemas.openxmlformats.org/markup-compatibility/2006" xmlns:p14="http://schemas.microsoft.com/office/powerpoint/2010/main">
    <mc:Choice Requires="p14">
      <p:transition spd="med" p14:dur="700" advTm="10626">
        <p:fade/>
      </p:transition>
    </mc:Choice>
    <mc:Fallback xmlns="">
      <p:transition spd="med" advTm="1062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a:xfrm>
            <a:off x="646111" y="452718"/>
            <a:ext cx="8275320" cy="800895"/>
          </a:xfrm>
          <a:solidFill>
            <a:srgbClr val="002060">
              <a:alpha val="60000"/>
            </a:srgbClr>
          </a:solidFill>
          <a:ln>
            <a:solidFill>
              <a:schemeClr val="bg1"/>
            </a:solidFill>
          </a:ln>
        </p:spPr>
        <p:txBody>
          <a:bodyPr vert="horz" lIns="91440" tIns="45720" rIns="91440" bIns="45720" rtlCol="0" anchor="t">
            <a:noAutofit/>
          </a:bodyPr>
          <a:lstStyle/>
          <a:p>
            <a:r>
              <a:rPr lang="en-US" dirty="0"/>
              <a:t>Exporting Your Submission File</a:t>
            </a:r>
          </a:p>
        </p:txBody>
      </p:sp>
      <p:sp>
        <p:nvSpPr>
          <p:cNvPr id="6" name="Slide Number"/>
          <p:cNvSpPr>
            <a:spLocks noGrp="1"/>
          </p:cNvSpPr>
          <p:nvPr>
            <p:ph type="sldNum" sz="quarter" idx="12"/>
          </p:nvPr>
        </p:nvSpPr>
        <p:spPr>
          <a:xfrm>
            <a:off x="10346914" y="311543"/>
            <a:ext cx="838199" cy="767687"/>
          </a:xfrm>
        </p:spPr>
        <p:txBody>
          <a:bodyPr/>
          <a:lstStyle/>
          <a:p>
            <a:fld id="{D42BE140-39E5-44FD-A490-72FB43F9736D}" type="slidenum">
              <a:rPr lang="en-US" smtClean="0"/>
              <a:t>95</a:t>
            </a:fld>
            <a:endParaRPr lang="en-US" dirty="0"/>
          </a:p>
        </p:txBody>
      </p:sp>
      <p:pic>
        <p:nvPicPr>
          <p:cNvPr id="2" name="Program Screenshot" descr="A Submit window with a warning that should be read and considered before continuing.">
            <a:extLst>
              <a:ext uri="{FF2B5EF4-FFF2-40B4-BE49-F238E27FC236}">
                <a16:creationId xmlns:a16="http://schemas.microsoft.com/office/drawing/2014/main" id="{744CD4AE-3A57-4A27-BC01-6D27DA5C97F2}"/>
              </a:ext>
            </a:extLst>
          </p:cNvPr>
          <p:cNvPicPr>
            <a:picLocks noChangeAspect="1"/>
          </p:cNvPicPr>
          <p:nvPr/>
        </p:nvPicPr>
        <p:blipFill>
          <a:blip r:embed="rId2"/>
          <a:stretch>
            <a:fillRect/>
          </a:stretch>
        </p:blipFill>
        <p:spPr>
          <a:xfrm>
            <a:off x="646111" y="1755519"/>
            <a:ext cx="8275320" cy="2905292"/>
          </a:xfrm>
          <a:prstGeom prst="rect">
            <a:avLst/>
          </a:prstGeom>
          <a:ln w="25400">
            <a:solidFill>
              <a:schemeClr val="accent1"/>
            </a:solidFill>
          </a:ln>
        </p:spPr>
      </p:pic>
      <p:sp>
        <p:nvSpPr>
          <p:cNvPr id="7" name="Rectangle" descr="Red rectangle to highlight the location of the Export/Submit feature.">
            <a:extLst>
              <a:ext uri="{FF2B5EF4-FFF2-40B4-BE49-F238E27FC236}">
                <a16:creationId xmlns:a16="http://schemas.microsoft.com/office/drawing/2014/main" id="{84844DC1-B723-4884-8F08-95CB033BEC5A}"/>
              </a:ext>
            </a:extLst>
          </p:cNvPr>
          <p:cNvSpPr/>
          <p:nvPr/>
        </p:nvSpPr>
        <p:spPr>
          <a:xfrm>
            <a:off x="2332072" y="3578041"/>
            <a:ext cx="1931583" cy="71343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1">
            <a:extLst>
              <a:ext uri="{FF2B5EF4-FFF2-40B4-BE49-F238E27FC236}">
                <a16:creationId xmlns:a16="http://schemas.microsoft.com/office/drawing/2014/main" id="{ABB821CB-69CC-4DF3-BFA7-E422823B7D68}"/>
              </a:ext>
            </a:extLst>
          </p:cNvPr>
          <p:cNvSpPr txBox="1"/>
          <p:nvPr/>
        </p:nvSpPr>
        <p:spPr>
          <a:xfrm>
            <a:off x="9162121" y="2389321"/>
            <a:ext cx="2632541" cy="1188720"/>
          </a:xfrm>
          <a:prstGeom prst="rect">
            <a:avLst/>
          </a:prstGeom>
          <a:solidFill>
            <a:srgbClr val="002060"/>
          </a:solidFill>
          <a:ln w="34925">
            <a:solidFill>
              <a:srgbClr val="92D050"/>
            </a:solidFill>
          </a:ln>
        </p:spPr>
        <p:txBody>
          <a:bodyPr wrap="square" rtlCol="0" anchor="ctr" anchorCtr="1">
            <a:spAutoFit/>
          </a:bodyPr>
          <a:lstStyle/>
          <a:p>
            <a:pPr algn="ctr"/>
            <a:r>
              <a:rPr lang="en-US" b="1" u="sng" dirty="0"/>
              <a:t>Export/Submit</a:t>
            </a:r>
            <a:r>
              <a:rPr lang="en-US" b="1" dirty="0"/>
              <a:t>:</a:t>
            </a:r>
          </a:p>
          <a:p>
            <a:pPr algn="ctr"/>
            <a:r>
              <a:rPr lang="en-US" dirty="0"/>
              <a:t>Click “</a:t>
            </a:r>
            <a:r>
              <a:rPr lang="en-US" b="1" dirty="0"/>
              <a:t>Create Submission File</a:t>
            </a:r>
            <a:r>
              <a:rPr lang="en-US" dirty="0"/>
              <a:t>”</a:t>
            </a:r>
          </a:p>
        </p:txBody>
      </p:sp>
      <p:pic>
        <p:nvPicPr>
          <p:cNvPr id="9" name="EPA logo" descr="Logo for the U.S. Environmental Protection Agency (EPA).">
            <a:extLst>
              <a:ext uri="{FF2B5EF4-FFF2-40B4-BE49-F238E27FC236}">
                <a16:creationId xmlns:a16="http://schemas.microsoft.com/office/drawing/2014/main" id="{95DEC58E-D55B-425F-B5E9-6F3D33FE5F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9693" y="5647871"/>
            <a:ext cx="914400" cy="914400"/>
          </a:xfrm>
          <a:prstGeom prst="rect">
            <a:avLst/>
          </a:prstGeom>
          <a:effectLst/>
        </p:spPr>
      </p:pic>
    </p:spTree>
    <p:extLst>
      <p:ext uri="{BB962C8B-B14F-4D97-AF65-F5344CB8AC3E}">
        <p14:creationId xmlns:p14="http://schemas.microsoft.com/office/powerpoint/2010/main" val="994017069"/>
      </p:ext>
    </p:extLst>
  </p:cSld>
  <p:clrMapOvr>
    <a:masterClrMapping/>
  </p:clrMapOvr>
  <mc:AlternateContent xmlns:mc="http://schemas.openxmlformats.org/markup-compatibility/2006" xmlns:p14="http://schemas.microsoft.com/office/powerpoint/2010/main">
    <mc:Choice Requires="p14">
      <p:transition spd="med" p14:dur="700" advTm="15155">
        <p:fade/>
      </p:transition>
    </mc:Choice>
    <mc:Fallback xmlns="">
      <p:transition spd="med" advTm="1515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p:cNvSpPr>
            <a:spLocks noGrp="1"/>
          </p:cNvSpPr>
          <p:nvPr>
            <p:ph type="title"/>
          </p:nvPr>
        </p:nvSpPr>
        <p:spPr>
          <a:xfrm>
            <a:off x="646111" y="452718"/>
            <a:ext cx="8275320" cy="800895"/>
          </a:xfrm>
          <a:solidFill>
            <a:srgbClr val="002060">
              <a:alpha val="60000"/>
            </a:srgbClr>
          </a:solidFill>
          <a:ln>
            <a:solidFill>
              <a:schemeClr val="bg1"/>
            </a:solidFill>
          </a:ln>
        </p:spPr>
        <p:txBody>
          <a:bodyPr vert="horz" lIns="91440" tIns="45720" rIns="91440" bIns="45720" rtlCol="0" anchor="t">
            <a:noAutofit/>
          </a:bodyPr>
          <a:lstStyle/>
          <a:p>
            <a:r>
              <a:rPr lang="en-US" dirty="0"/>
              <a:t>Exporting Your Submission File</a:t>
            </a:r>
          </a:p>
        </p:txBody>
      </p:sp>
      <p:sp>
        <p:nvSpPr>
          <p:cNvPr id="4" name="Slide Number"/>
          <p:cNvSpPr>
            <a:spLocks noGrp="1"/>
          </p:cNvSpPr>
          <p:nvPr>
            <p:ph type="sldNum" sz="quarter" idx="12"/>
          </p:nvPr>
        </p:nvSpPr>
        <p:spPr>
          <a:xfrm>
            <a:off x="10346914" y="311543"/>
            <a:ext cx="838199" cy="767687"/>
          </a:xfrm>
        </p:spPr>
        <p:txBody>
          <a:bodyPr/>
          <a:lstStyle/>
          <a:p>
            <a:fld id="{D42BE140-39E5-44FD-A490-72FB43F9736D}" type="slidenum">
              <a:rPr lang="en-US" smtClean="0"/>
              <a:t>96</a:t>
            </a:fld>
            <a:endParaRPr lang="en-US" dirty="0"/>
          </a:p>
        </p:txBody>
      </p:sp>
      <p:pic>
        <p:nvPicPr>
          <p:cNvPr id="6" name="Program Screenshot" descr="A file selection window through which the user can decide what to name the file and where to save i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111" y="1816151"/>
            <a:ext cx="8275320" cy="3947249"/>
          </a:xfrm>
          <a:prstGeom prst="rect">
            <a:avLst/>
          </a:prstGeom>
          <a:ln w="25400">
            <a:solidFill>
              <a:schemeClr val="accent1"/>
            </a:solidFill>
          </a:ln>
        </p:spPr>
      </p:pic>
      <p:sp>
        <p:nvSpPr>
          <p:cNvPr id="8" name="TextBox 1">
            <a:extLst>
              <a:ext uri="{FF2B5EF4-FFF2-40B4-BE49-F238E27FC236}">
                <a16:creationId xmlns:a16="http://schemas.microsoft.com/office/drawing/2014/main" id="{27845021-7929-48FE-9BF2-B0554C86FDA1}"/>
              </a:ext>
            </a:extLst>
          </p:cNvPr>
          <p:cNvSpPr txBox="1"/>
          <p:nvPr/>
        </p:nvSpPr>
        <p:spPr>
          <a:xfrm>
            <a:off x="9162121" y="2136338"/>
            <a:ext cx="2632541" cy="2585323"/>
          </a:xfrm>
          <a:prstGeom prst="rect">
            <a:avLst/>
          </a:prstGeom>
          <a:solidFill>
            <a:srgbClr val="002060"/>
          </a:solidFill>
          <a:ln w="34925">
            <a:solidFill>
              <a:srgbClr val="92D050"/>
            </a:solidFill>
          </a:ln>
        </p:spPr>
        <p:txBody>
          <a:bodyPr wrap="square" rtlCol="0" anchor="ctr" anchorCtr="1">
            <a:spAutoFit/>
          </a:bodyPr>
          <a:lstStyle/>
          <a:p>
            <a:pPr algn="ctr"/>
            <a:r>
              <a:rPr lang="en-US" b="1" u="sng" dirty="0"/>
              <a:t>Export/Submit</a:t>
            </a:r>
            <a:r>
              <a:rPr lang="en-US" b="1" dirty="0"/>
              <a:t>:</a:t>
            </a:r>
          </a:p>
          <a:p>
            <a:pPr algn="ctr"/>
            <a:r>
              <a:rPr lang="en-US" dirty="0"/>
              <a:t>Enter the name you want to give to your file (usually the name of the facility and year) and the location you want to save it to on your computer. </a:t>
            </a:r>
          </a:p>
        </p:txBody>
      </p:sp>
      <p:pic>
        <p:nvPicPr>
          <p:cNvPr id="9" name="EPA logo" descr="Logo for the U.S. Environmental Protection Agency (EPA).">
            <a:extLst>
              <a:ext uri="{FF2B5EF4-FFF2-40B4-BE49-F238E27FC236}">
                <a16:creationId xmlns:a16="http://schemas.microsoft.com/office/drawing/2014/main" id="{E8CF6BB7-ED15-4C1F-85C6-B9FB748365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9693" y="5647871"/>
            <a:ext cx="914400" cy="914400"/>
          </a:xfrm>
          <a:prstGeom prst="rect">
            <a:avLst/>
          </a:prstGeom>
          <a:effectLst/>
        </p:spPr>
      </p:pic>
    </p:spTree>
    <p:extLst>
      <p:ext uri="{BB962C8B-B14F-4D97-AF65-F5344CB8AC3E}">
        <p14:creationId xmlns:p14="http://schemas.microsoft.com/office/powerpoint/2010/main" val="422162664"/>
      </p:ext>
    </p:extLst>
  </p:cSld>
  <p:clrMapOvr>
    <a:masterClrMapping/>
  </p:clrMapOvr>
  <mc:AlternateContent xmlns:mc="http://schemas.openxmlformats.org/markup-compatibility/2006" xmlns:p14="http://schemas.microsoft.com/office/powerpoint/2010/main">
    <mc:Choice Requires="p14">
      <p:transition spd="med" p14:dur="700" advTm="15341">
        <p:fade/>
      </p:transition>
    </mc:Choice>
    <mc:Fallback xmlns="">
      <p:transition spd="med" advTm="1534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a:xfrm>
            <a:off x="646111" y="452718"/>
            <a:ext cx="8275320" cy="818869"/>
          </a:xfrm>
          <a:solidFill>
            <a:srgbClr val="002060">
              <a:alpha val="60000"/>
            </a:srgbClr>
          </a:solidFill>
          <a:ln>
            <a:solidFill>
              <a:schemeClr val="bg1"/>
            </a:solidFill>
          </a:ln>
        </p:spPr>
        <p:txBody>
          <a:bodyPr vert="horz" lIns="91440" tIns="45720" rIns="91440" bIns="45720" rtlCol="0" anchor="t">
            <a:noAutofit/>
          </a:bodyPr>
          <a:lstStyle/>
          <a:p>
            <a:r>
              <a:rPr lang="en-US" dirty="0"/>
              <a:t>Exporting Your Submission File</a:t>
            </a:r>
          </a:p>
        </p:txBody>
      </p:sp>
      <p:sp>
        <p:nvSpPr>
          <p:cNvPr id="6" name="Slide Number"/>
          <p:cNvSpPr>
            <a:spLocks noGrp="1"/>
          </p:cNvSpPr>
          <p:nvPr>
            <p:ph type="sldNum" sz="quarter" idx="12"/>
          </p:nvPr>
        </p:nvSpPr>
        <p:spPr>
          <a:xfrm>
            <a:off x="10346914" y="311543"/>
            <a:ext cx="838199" cy="767687"/>
          </a:xfrm>
        </p:spPr>
        <p:txBody>
          <a:bodyPr/>
          <a:lstStyle/>
          <a:p>
            <a:fld id="{D42BE140-39E5-44FD-A490-72FB43F9736D}" type="slidenum">
              <a:rPr lang="en-US" smtClean="0"/>
              <a:t>97</a:t>
            </a:fld>
            <a:endParaRPr lang="en-US" dirty="0"/>
          </a:p>
        </p:txBody>
      </p:sp>
      <p:sp>
        <p:nvSpPr>
          <p:cNvPr id="9" name="TextBox 1">
            <a:extLst>
              <a:ext uri="{FF2B5EF4-FFF2-40B4-BE49-F238E27FC236}">
                <a16:creationId xmlns:a16="http://schemas.microsoft.com/office/drawing/2014/main" id="{06484ACB-6D25-443C-A472-03D793F192E7}"/>
              </a:ext>
            </a:extLst>
          </p:cNvPr>
          <p:cNvSpPr txBox="1"/>
          <p:nvPr/>
        </p:nvSpPr>
        <p:spPr>
          <a:xfrm>
            <a:off x="8552572" y="1484349"/>
            <a:ext cx="3270833" cy="4023360"/>
          </a:xfrm>
          <a:prstGeom prst="rect">
            <a:avLst/>
          </a:prstGeom>
          <a:solidFill>
            <a:srgbClr val="002060"/>
          </a:solidFill>
          <a:ln w="34925">
            <a:solidFill>
              <a:srgbClr val="92D050"/>
            </a:solidFill>
          </a:ln>
        </p:spPr>
        <p:txBody>
          <a:bodyPr wrap="square" rtlCol="0" anchor="ctr" anchorCtr="1">
            <a:spAutoFit/>
          </a:bodyPr>
          <a:lstStyle/>
          <a:p>
            <a:pPr algn="ctr"/>
            <a:r>
              <a:rPr lang="en-US" b="1" u="sng" dirty="0"/>
              <a:t>Export/Submit</a:t>
            </a:r>
            <a:r>
              <a:rPr lang="en-US" b="1" dirty="0"/>
              <a:t>:</a:t>
            </a:r>
          </a:p>
          <a:p>
            <a:pPr algn="ctr"/>
            <a:r>
              <a:rPr lang="en-US" dirty="0"/>
              <a:t>Your file is now saved, but </a:t>
            </a:r>
            <a:r>
              <a:rPr lang="en-US" b="1" dirty="0">
                <a:solidFill>
                  <a:srgbClr val="FF0000"/>
                </a:solidFill>
              </a:rPr>
              <a:t>you still need to submit the file to your state, tribe, or territory</a:t>
            </a:r>
            <a:r>
              <a:rPr lang="en-US" dirty="0"/>
              <a:t>.</a:t>
            </a:r>
            <a:r>
              <a:rPr lang="en-US" dirty="0">
                <a:solidFill>
                  <a:srgbClr val="FF0000"/>
                </a:solidFill>
              </a:rPr>
              <a:t> </a:t>
            </a:r>
          </a:p>
          <a:p>
            <a:pPr algn="ctr"/>
            <a:endParaRPr lang="en-US" dirty="0">
              <a:solidFill>
                <a:srgbClr val="FF0000"/>
              </a:solidFill>
            </a:endParaRPr>
          </a:p>
          <a:p>
            <a:pPr algn="ctr"/>
            <a:r>
              <a:rPr lang="en-US" dirty="0"/>
              <a:t>Click “Read Your State Instructions” to learn about how to submit your file.</a:t>
            </a:r>
          </a:p>
          <a:p>
            <a:pPr algn="ctr"/>
            <a:endParaRPr lang="en-US" dirty="0"/>
          </a:p>
          <a:p>
            <a:pPr algn="ctr"/>
            <a:r>
              <a:rPr lang="en-US" dirty="0"/>
              <a:t>Click “Show File in Folder” to open the folder on your computer where your file is saved.</a:t>
            </a:r>
          </a:p>
        </p:txBody>
      </p:sp>
      <p:grpSp>
        <p:nvGrpSpPr>
          <p:cNvPr id="2" name="Group 1" descr="Screenshot of the page to Submit Your File to Your State. Buttons on the page are highlighted to &quot;Read Your State Instructions&quot; and &quot;Show File in Folder&quot;.">
            <a:extLst>
              <a:ext uri="{FF2B5EF4-FFF2-40B4-BE49-F238E27FC236}">
                <a16:creationId xmlns:a16="http://schemas.microsoft.com/office/drawing/2014/main" id="{E7611546-222F-4E96-BA16-2899F2B0AF6A}"/>
              </a:ext>
            </a:extLst>
          </p:cNvPr>
          <p:cNvGrpSpPr/>
          <p:nvPr/>
        </p:nvGrpSpPr>
        <p:grpSpPr>
          <a:xfrm>
            <a:off x="646112" y="1516410"/>
            <a:ext cx="7530326" cy="3941221"/>
            <a:chOff x="646112" y="1516410"/>
            <a:chExt cx="7530326" cy="3941221"/>
          </a:xfrm>
        </p:grpSpPr>
        <p:pic>
          <p:nvPicPr>
            <p:cNvPr id="7" name="Program Screenshot" descr="A successful submission file window that reminds you to follow your state's instructions to send the file to the correct entiti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112" y="1516410"/>
              <a:ext cx="7530326" cy="3941221"/>
            </a:xfrm>
            <a:prstGeom prst="rect">
              <a:avLst/>
            </a:prstGeom>
            <a:ln w="25400">
              <a:solidFill>
                <a:srgbClr val="92D050"/>
              </a:solidFill>
            </a:ln>
          </p:spPr>
        </p:pic>
        <p:sp>
          <p:nvSpPr>
            <p:cNvPr id="8" name="Rectangle" descr="Red rectangle to highlight the location of the Export/Submit feature.">
              <a:extLst>
                <a:ext uri="{FF2B5EF4-FFF2-40B4-BE49-F238E27FC236}">
                  <a16:creationId xmlns:a16="http://schemas.microsoft.com/office/drawing/2014/main" id="{84844DC1-B723-4884-8F08-95CB033BEC5A}"/>
                </a:ext>
              </a:extLst>
            </p:cNvPr>
            <p:cNvSpPr/>
            <p:nvPr/>
          </p:nvSpPr>
          <p:spPr>
            <a:xfrm>
              <a:off x="3083277" y="3341735"/>
              <a:ext cx="2720500" cy="62421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descr="Red rectangle to highlight the location of the Export/Submit feature.">
              <a:extLst>
                <a:ext uri="{FF2B5EF4-FFF2-40B4-BE49-F238E27FC236}">
                  <a16:creationId xmlns:a16="http://schemas.microsoft.com/office/drawing/2014/main" id="{EBC3533B-6976-4373-9DE2-B2D818B18BEA}"/>
                </a:ext>
              </a:extLst>
            </p:cNvPr>
            <p:cNvSpPr/>
            <p:nvPr/>
          </p:nvSpPr>
          <p:spPr>
            <a:xfrm>
              <a:off x="2955850" y="4805916"/>
              <a:ext cx="1724419" cy="535674"/>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 name="EPA logo" descr="Logo for the U.S. Environmental Protection Agency (EPA).">
            <a:extLst>
              <a:ext uri="{FF2B5EF4-FFF2-40B4-BE49-F238E27FC236}">
                <a16:creationId xmlns:a16="http://schemas.microsoft.com/office/drawing/2014/main" id="{F367ED56-8254-4F09-BBC5-A9C09A0E43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9693" y="5647871"/>
            <a:ext cx="914400" cy="914400"/>
          </a:xfrm>
          <a:prstGeom prst="rect">
            <a:avLst/>
          </a:prstGeom>
          <a:effectLst/>
        </p:spPr>
      </p:pic>
    </p:spTree>
    <p:extLst>
      <p:ext uri="{BB962C8B-B14F-4D97-AF65-F5344CB8AC3E}">
        <p14:creationId xmlns:p14="http://schemas.microsoft.com/office/powerpoint/2010/main" val="2030130727"/>
      </p:ext>
    </p:extLst>
  </p:cSld>
  <p:clrMapOvr>
    <a:masterClrMapping/>
  </p:clrMapOvr>
  <mc:AlternateContent xmlns:mc="http://schemas.openxmlformats.org/markup-compatibility/2006" xmlns:p14="http://schemas.microsoft.com/office/powerpoint/2010/main">
    <mc:Choice Requires="p14">
      <p:transition spd="med" p14:dur="700" advTm="20487">
        <p:fade/>
      </p:transition>
    </mc:Choice>
    <mc:Fallback xmlns="">
      <p:transition spd="med" advTm="2048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3" name="Rectangle 1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itle"/>
          <p:cNvSpPr>
            <a:spLocks noGrp="1"/>
          </p:cNvSpPr>
          <p:nvPr>
            <p:ph type="title"/>
          </p:nvPr>
        </p:nvSpPr>
        <p:spPr>
          <a:xfrm>
            <a:off x="1103312" y="452718"/>
            <a:ext cx="8947522" cy="1400530"/>
          </a:xfrm>
        </p:spPr>
        <p:txBody>
          <a:bodyPr anchor="ctr">
            <a:normAutofit/>
          </a:bodyPr>
          <a:lstStyle/>
          <a:p>
            <a:r>
              <a:rPr lang="en-US" dirty="0">
                <a:solidFill>
                  <a:srgbClr val="FFFFFF"/>
                </a:solidFill>
              </a:rPr>
              <a:t>Creating a PDF</a:t>
            </a:r>
          </a:p>
        </p:txBody>
      </p:sp>
      <p:sp>
        <p:nvSpPr>
          <p:cNvPr id="5" name="Slide Number"/>
          <p:cNvSpPr>
            <a:spLocks noGrp="1"/>
          </p:cNvSpPr>
          <p:nvPr>
            <p:ph type="sldNum" sz="quarter" idx="12"/>
          </p:nvPr>
        </p:nvSpPr>
        <p:spPr>
          <a:xfrm>
            <a:off x="10352540" y="295729"/>
            <a:ext cx="838199" cy="767687"/>
          </a:xfrm>
        </p:spPr>
        <p:txBody>
          <a:bodyPr>
            <a:normAutofit/>
          </a:bodyPr>
          <a:lstStyle/>
          <a:p>
            <a:pPr>
              <a:spcAft>
                <a:spcPts val="600"/>
              </a:spcAft>
            </a:pPr>
            <a:fld id="{D42BE140-39E5-44FD-A490-72FB43F9736D}" type="slidenum">
              <a:rPr lang="en-US">
                <a:solidFill>
                  <a:srgbClr val="FFFFFF"/>
                </a:solidFill>
              </a:rPr>
              <a:pPr>
                <a:spcAft>
                  <a:spcPts val="600"/>
                </a:spcAft>
              </a:pPr>
              <a:t>98</a:t>
            </a:fld>
            <a:endParaRPr lang="en-US" dirty="0">
              <a:solidFill>
                <a:srgbClr val="FFFFFF"/>
              </a:solidFill>
            </a:endParaRPr>
          </a:p>
        </p:txBody>
      </p:sp>
      <p:sp>
        <p:nvSpPr>
          <p:cNvPr id="15"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useBgFill="1">
        <p:nvSpPr>
          <p:cNvPr id="17" name="Freeform: Shape 1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4" name="Content"/>
          <p:cNvSpPr>
            <a:spLocks noGrp="1"/>
          </p:cNvSpPr>
          <p:nvPr>
            <p:ph idx="1"/>
          </p:nvPr>
        </p:nvSpPr>
        <p:spPr>
          <a:xfrm>
            <a:off x="1103312" y="2763520"/>
            <a:ext cx="8947521" cy="3484879"/>
          </a:xfrm>
        </p:spPr>
        <p:txBody>
          <a:bodyPr>
            <a:normAutofit/>
          </a:bodyPr>
          <a:lstStyle/>
          <a:p>
            <a:pPr marL="0" indent="0">
              <a:buNone/>
            </a:pPr>
            <a:r>
              <a:rPr lang="en-US" dirty="0"/>
              <a:t>You may need to create a PDF if your state, tribe, territory, Local Emergency Planning Committee, or Fire Department require a hard copy of your Tier II Form. </a:t>
            </a:r>
          </a:p>
          <a:p>
            <a:pPr marL="0" indent="0">
              <a:buNone/>
            </a:pPr>
            <a:r>
              <a:rPr lang="en-US" dirty="0"/>
              <a:t>You may want to create a PDF to save on your computer and/or to print so that you have a paper copy of your Tier II Form.</a:t>
            </a:r>
          </a:p>
        </p:txBody>
      </p:sp>
      <p:pic>
        <p:nvPicPr>
          <p:cNvPr id="6" name="EPA logo" descr="Logo for the U.S. Environmental Protection Agency (EPA).">
            <a:extLst>
              <a:ext uri="{FF2B5EF4-FFF2-40B4-BE49-F238E27FC236}">
                <a16:creationId xmlns:a16="http://schemas.microsoft.com/office/drawing/2014/main" id="{A7CDD140-B150-4628-8622-45B1BEE31C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9693" y="5647871"/>
            <a:ext cx="914400" cy="914400"/>
          </a:xfrm>
          <a:prstGeom prst="rect">
            <a:avLst/>
          </a:prstGeom>
          <a:effectLst/>
        </p:spPr>
      </p:pic>
    </p:spTree>
    <p:extLst>
      <p:ext uri="{BB962C8B-B14F-4D97-AF65-F5344CB8AC3E}">
        <p14:creationId xmlns:p14="http://schemas.microsoft.com/office/powerpoint/2010/main" val="29770157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Tm="10801">
        <p:fade/>
      </p:transition>
    </mc:Choice>
    <mc:Fallback xmlns="">
      <p:transition spd="med" advTm="10801">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a:xfrm>
            <a:off x="646111" y="431451"/>
            <a:ext cx="8275320" cy="822960"/>
          </a:xfrm>
          <a:solidFill>
            <a:srgbClr val="002060">
              <a:alpha val="60000"/>
            </a:srgbClr>
          </a:solidFill>
          <a:ln>
            <a:solidFill>
              <a:schemeClr val="bg1"/>
            </a:solidFill>
          </a:ln>
        </p:spPr>
        <p:txBody>
          <a:bodyPr vert="horz" lIns="91440" tIns="45720" rIns="91440" bIns="45720" rtlCol="0" anchor="t">
            <a:noAutofit/>
          </a:bodyPr>
          <a:lstStyle/>
          <a:p>
            <a:r>
              <a:rPr lang="en-US" dirty="0"/>
              <a:t>Creating a PDF</a:t>
            </a:r>
          </a:p>
        </p:txBody>
      </p:sp>
      <p:sp>
        <p:nvSpPr>
          <p:cNvPr id="3" name="Slide Number"/>
          <p:cNvSpPr>
            <a:spLocks noGrp="1"/>
          </p:cNvSpPr>
          <p:nvPr>
            <p:ph type="sldNum" sz="quarter" idx="12"/>
          </p:nvPr>
        </p:nvSpPr>
        <p:spPr>
          <a:xfrm>
            <a:off x="10319206" y="339251"/>
            <a:ext cx="838199" cy="767687"/>
          </a:xfrm>
        </p:spPr>
        <p:txBody>
          <a:bodyPr/>
          <a:lstStyle/>
          <a:p>
            <a:fld id="{D42BE140-39E5-44FD-A490-72FB43F9736D}" type="slidenum">
              <a:rPr lang="en-US" smtClean="0"/>
              <a:t>99</a:t>
            </a:fld>
            <a:endParaRPr lang="en-US" dirty="0"/>
          </a:p>
        </p:txBody>
      </p:sp>
      <p:pic>
        <p:nvPicPr>
          <p:cNvPr id="10" name="Program Screenshot" descr="The top part of a facility record, which is error-free, indicated by a green checkmark in the upper right corner of the record."/>
          <p:cNvPicPr>
            <a:picLocks noChangeAspect="1"/>
          </p:cNvPicPr>
          <p:nvPr/>
        </p:nvPicPr>
        <p:blipFill rotWithShape="1">
          <a:blip r:embed="rId2"/>
          <a:srcRect b="17410"/>
          <a:stretch/>
        </p:blipFill>
        <p:spPr>
          <a:xfrm>
            <a:off x="646111" y="1915721"/>
            <a:ext cx="8275320" cy="3219503"/>
          </a:xfrm>
          <a:prstGeom prst="rect">
            <a:avLst/>
          </a:prstGeom>
          <a:ln w="25400">
            <a:solidFill>
              <a:schemeClr val="accent1"/>
            </a:solidFill>
          </a:ln>
        </p:spPr>
      </p:pic>
      <p:sp>
        <p:nvSpPr>
          <p:cNvPr id="13" name="Rectangle" descr="Red rectangle to highlight the location of the Export/Submit feature.">
            <a:extLst>
              <a:ext uri="{FF2B5EF4-FFF2-40B4-BE49-F238E27FC236}">
                <a16:creationId xmlns:a16="http://schemas.microsoft.com/office/drawing/2014/main" id="{84844DC1-B723-4884-8F08-95CB033BEC5A}"/>
              </a:ext>
            </a:extLst>
          </p:cNvPr>
          <p:cNvSpPr/>
          <p:nvPr/>
        </p:nvSpPr>
        <p:spPr>
          <a:xfrm>
            <a:off x="7331889" y="1908318"/>
            <a:ext cx="1087159" cy="36072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1">
            <a:extLst>
              <a:ext uri="{FF2B5EF4-FFF2-40B4-BE49-F238E27FC236}">
                <a16:creationId xmlns:a16="http://schemas.microsoft.com/office/drawing/2014/main" id="{EFE444FB-6318-48DA-BCF2-E5B1137E9F56}"/>
              </a:ext>
            </a:extLst>
          </p:cNvPr>
          <p:cNvSpPr txBox="1"/>
          <p:nvPr/>
        </p:nvSpPr>
        <p:spPr>
          <a:xfrm>
            <a:off x="9151488" y="2291032"/>
            <a:ext cx="2632541" cy="2468880"/>
          </a:xfrm>
          <a:prstGeom prst="rect">
            <a:avLst/>
          </a:prstGeom>
          <a:solidFill>
            <a:srgbClr val="002060"/>
          </a:solidFill>
          <a:ln w="34925">
            <a:solidFill>
              <a:srgbClr val="92D050"/>
            </a:solidFill>
          </a:ln>
        </p:spPr>
        <p:txBody>
          <a:bodyPr wrap="square" rtlCol="0" anchor="ctr" anchorCtr="1">
            <a:spAutoFit/>
          </a:bodyPr>
          <a:lstStyle/>
          <a:p>
            <a:pPr algn="ctr"/>
            <a:r>
              <a:rPr lang="en-US" b="1" u="sng" dirty="0"/>
              <a:t>Export/Submit</a:t>
            </a:r>
            <a:r>
              <a:rPr lang="en-US" b="1" dirty="0"/>
              <a:t>:</a:t>
            </a:r>
          </a:p>
          <a:p>
            <a:pPr algn="ctr"/>
            <a:r>
              <a:rPr lang="en-US" dirty="0"/>
              <a:t>If you’d like a PDF copy of your report</a:t>
            </a:r>
          </a:p>
          <a:p>
            <a:pPr algn="ctr"/>
            <a:r>
              <a:rPr lang="en-US" dirty="0"/>
              <a:t>click “</a:t>
            </a:r>
            <a:r>
              <a:rPr lang="en-US" b="1" dirty="0"/>
              <a:t>Export/Submit</a:t>
            </a:r>
            <a:r>
              <a:rPr lang="en-US" dirty="0"/>
              <a:t>”</a:t>
            </a:r>
          </a:p>
          <a:p>
            <a:pPr algn="ctr"/>
            <a:endParaRPr lang="en-US" dirty="0"/>
          </a:p>
          <a:p>
            <a:pPr algn="ctr"/>
            <a:r>
              <a:rPr lang="en-US" dirty="0"/>
              <a:t>This may be printed so that you have a hard copy.</a:t>
            </a:r>
          </a:p>
        </p:txBody>
      </p:sp>
      <p:pic>
        <p:nvPicPr>
          <p:cNvPr id="9" name="EPA logo" descr="Logo for the U.S. Environmental Protection Agency (EPA).">
            <a:extLst>
              <a:ext uri="{FF2B5EF4-FFF2-40B4-BE49-F238E27FC236}">
                <a16:creationId xmlns:a16="http://schemas.microsoft.com/office/drawing/2014/main" id="{1913649B-A0DE-4D5E-80C5-686BEAA3C8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9693" y="5647871"/>
            <a:ext cx="914400" cy="914400"/>
          </a:xfrm>
          <a:prstGeom prst="rect">
            <a:avLst/>
          </a:prstGeom>
          <a:effectLst/>
        </p:spPr>
      </p:pic>
    </p:spTree>
    <p:extLst>
      <p:ext uri="{BB962C8B-B14F-4D97-AF65-F5344CB8AC3E}">
        <p14:creationId xmlns:p14="http://schemas.microsoft.com/office/powerpoint/2010/main" val="2074352192"/>
      </p:ext>
    </p:extLst>
  </p:cSld>
  <p:clrMapOvr>
    <a:masterClrMapping/>
  </p:clrMapOvr>
  <mc:AlternateContent xmlns:mc="http://schemas.openxmlformats.org/markup-compatibility/2006" xmlns:p14="http://schemas.microsoft.com/office/powerpoint/2010/main">
    <mc:Choice Requires="p14">
      <p:transition spd="med" p14:dur="700" advTm="20487">
        <p:fade/>
      </p:transition>
    </mc:Choice>
    <mc:Fallback xmlns="">
      <p:transition spd="med" advTm="2048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29f62856-1543-49d4-a736-4569d363f533" ContentTypeId="0x0101" PreviousValue="false"/>
</file>

<file path=customXml/item3.xml><?xml version="1.0" encoding="utf-8"?>
<p:properties xmlns:p="http://schemas.microsoft.com/office/2006/metadata/properties" xmlns:xsi="http://www.w3.org/2001/XMLSchema-instance" xmlns:pc="http://schemas.microsoft.com/office/infopath/2007/PartnerControls">
  <documentManagement>
    <SharedWithUsers xmlns="845333bf-8c69-42e0-94c7-80dbf8b936d3">
      <UserInfo>
        <DisplayName>Mayer, Eileen</DisplayName>
        <AccountId>1256</AccountId>
        <AccountType/>
      </UserInfo>
      <UserInfo>
        <DisplayName>Jennings, Kim</DisplayName>
        <AccountId>682</AccountId>
        <AccountType/>
      </UserInfo>
      <UserInfo>
        <DisplayName>Jacob, Sicy</DisplayName>
        <AccountId>1210</AccountId>
        <AccountType/>
      </UserInfo>
      <UserInfo>
        <DisplayName>Gerardin, Margaret</DisplayName>
        <AccountId>681</AccountId>
        <AccountType/>
      </UserInfo>
    </SharedWithUsers>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axKeywordTaxHTField>
    <Record xmlns="4ffa91fb-a0ff-4ac5-b2db-65c790d184a4">Shared</Record>
    <lcf76f155ced4ddcb4097134ff3c332f xmlns="080741a9-4db9-4c34-b77b-8547535d10e8">
      <Terms xmlns="http://schemas.microsoft.com/office/infopath/2007/PartnerControls"/>
    </lcf76f155ced4ddcb4097134ff3c332f>
    <Rights xmlns="4ffa91fb-a0ff-4ac5-b2db-65c790d184a4" xsi:nil="true"/>
    <Document_x0020_Creation_x0020_Date xmlns="4ffa91fb-a0ff-4ac5-b2db-65c790d184a4">2023-01-09T19:42:19+00:00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BC9C445F6E5C1A40898C104F375C72CA" ma:contentTypeVersion="11" ma:contentTypeDescription="Create a new document." ma:contentTypeScope="" ma:versionID="55ff718455d1717d17d007408b40409d">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080741a9-4db9-4c34-b77b-8547535d10e8" xmlns:ns6="845333bf-8c69-42e0-94c7-80dbf8b936d3" targetNamespace="http://schemas.microsoft.com/office/2006/metadata/properties" ma:root="true" ma:fieldsID="d48c9eddf1091b066f6ca5fbdea8e7ea" ns1:_="" ns2:_="" ns3:_="" ns4:_="" ns5:_="" ns6:_="">
    <xsd:import namespace="http://schemas.microsoft.com/sharepoint/v3"/>
    <xsd:import namespace="4ffa91fb-a0ff-4ac5-b2db-65c790d184a4"/>
    <xsd:import namespace="http://schemas.microsoft.com/sharepoint.v3"/>
    <xsd:import namespace="http://schemas.microsoft.com/sharepoint/v3/fields"/>
    <xsd:import namespace="080741a9-4db9-4c34-b77b-8547535d10e8"/>
    <xsd:import namespace="845333bf-8c69-42e0-94c7-80dbf8b936d3"/>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5:MediaServiceMetadata" minOccurs="0"/>
                <xsd:element ref="ns5:MediaServiceFastMetadata" minOccurs="0"/>
                <xsd:element ref="ns6:SharedWithUsers" minOccurs="0"/>
                <xsd:element ref="ns6:SharedWithDetails" minOccurs="0"/>
                <xsd:element ref="ns5:lcf76f155ced4ddcb4097134ff3c332f" minOccurs="0"/>
                <xsd:element ref="ns5:MediaServiceOCR" minOccurs="0"/>
                <xsd:element ref="ns5:MediaServiceGenerationTime" minOccurs="0"/>
                <xsd:element ref="ns5:MediaServiceEventHashCode" minOccurs="0"/>
                <xsd:element ref="ns5:MediaServiceDateTaken" minOccurs="0"/>
                <xsd:element ref="ns5: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9f670d1d-cfcf-49a2-9450-78e2d49b5bcc}" ma:internalName="TaxCatchAllLabel" ma:readOnly="true" ma:showField="CatchAllDataLabel" ma:web="845333bf-8c69-42e0-94c7-80dbf8b936d3">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9f670d1d-cfcf-49a2-9450-78e2d49b5bcc}" ma:internalName="TaxCatchAll" ma:showField="CatchAllData" ma:web="845333bf-8c69-42e0-94c7-80dbf8b936d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80741a9-4db9-4c34-b77b-8547535d10e8" elementFormDefault="qualified">
    <xsd:import namespace="http://schemas.microsoft.com/office/2006/documentManagement/types"/>
    <xsd:import namespace="http://schemas.microsoft.com/office/infopath/2007/PartnerControls"/>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lcf76f155ced4ddcb4097134ff3c332f" ma:index="33" nillable="true" ma:taxonomy="true" ma:internalName="lcf76f155ced4ddcb4097134ff3c332f" ma:taxonomyFieldName="MediaServiceImageTags" ma:displayName="Image Tags" ma:readOnly="false" ma:fieldId="{5cf76f15-5ced-4ddc-b409-7134ff3c332f}" ma:taxonomyMulti="true" ma:sspId="29f62856-1543-49d4-a736-4569d363f533" ma:termSetId="09814cd3-568e-fe90-9814-8d621ff8fb84" ma:anchorId="fba54fb3-c3e1-fe81-a776-ca4b69148c4d" ma:open="true" ma:isKeyword="false">
      <xsd:complexType>
        <xsd:sequence>
          <xsd:element ref="pc:Terms" minOccurs="0" maxOccurs="1"/>
        </xsd:sequence>
      </xsd:complexType>
    </xsd:element>
    <xsd:element name="MediaServiceOCR" ma:index="34" nillable="true" ma:displayName="Extracted Text" ma:internalName="MediaServiceOCR" ma:readOnly="true">
      <xsd:simpleType>
        <xsd:restriction base="dms:Note">
          <xsd:maxLength value="255"/>
        </xsd:restriction>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DateTaken" ma:index="37" nillable="true" ma:displayName="MediaServiceDateTaken" ma:hidden="true" ma:internalName="MediaServiceDateTaken" ma:readOnly="true">
      <xsd:simpleType>
        <xsd:restriction base="dms:Text"/>
      </xsd:simpleType>
    </xsd:element>
    <xsd:element name="MediaLengthInSeconds" ma:index="3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45333bf-8c69-42e0-94c7-80dbf8b936d3" elementFormDefault="qualified">
    <xsd:import namespace="http://schemas.microsoft.com/office/2006/documentManagement/types"/>
    <xsd:import namespace="http://schemas.microsoft.com/office/infopath/2007/PartnerControls"/>
    <xsd:element name="SharedWithUsers" ma:index="3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EAE95B55-5E52-4A72-B096-1D7501F47150}">
  <ds:schemaRefs>
    <ds:schemaRef ds:uri="http://schemas.microsoft.com/sharepoint/v3/contenttype/forms"/>
  </ds:schemaRefs>
</ds:datastoreItem>
</file>

<file path=customXml/itemProps2.xml><?xml version="1.0" encoding="utf-8"?>
<ds:datastoreItem xmlns:ds="http://schemas.openxmlformats.org/officeDocument/2006/customXml" ds:itemID="{C16DDB68-DED4-49C1-B2AA-4123A3A2CBA3}">
  <ds:schemaRefs>
    <ds:schemaRef ds:uri="Microsoft.SharePoint.Taxonomy.ContentTypeSync"/>
  </ds:schemaRefs>
</ds:datastoreItem>
</file>

<file path=customXml/itemProps3.xml><?xml version="1.0" encoding="utf-8"?>
<ds:datastoreItem xmlns:ds="http://schemas.openxmlformats.org/officeDocument/2006/customXml" ds:itemID="{C633ADCF-AFC2-4180-B56F-1731ABBD02D4}">
  <ds:schemaRefs>
    <ds:schemaRef ds:uri="http://schemas.microsoft.com/office/2006/documentManagement/types"/>
    <ds:schemaRef ds:uri="59236d91-9ddd-487e-8858-d4c0f337132d"/>
    <ds:schemaRef ds:uri="http://purl.org/dc/terms/"/>
    <ds:schemaRef ds:uri="614c3480-f4dc-4ecc-b98f-cb2287a54c9c"/>
    <ds:schemaRef ds:uri="http://schemas.microsoft.com/office/infopath/2007/PartnerControls"/>
    <ds:schemaRef ds:uri="http://purl.org/dc/elements/1.1/"/>
    <ds:schemaRef ds:uri="http://schemas.microsoft.com/sharepoint/v3"/>
    <ds:schemaRef ds:uri="http://schemas.microsoft.com/office/2006/metadata/properties"/>
    <ds:schemaRef ds:uri="http://schemas.openxmlformats.org/package/2006/metadata/core-properties"/>
    <ds:schemaRef ds:uri="http://www.w3.org/XML/1998/namespace"/>
    <ds:schemaRef ds:uri="http://purl.org/dc/dcmitype/"/>
    <ds:schemaRef ds:uri="845333bf-8c69-42e0-94c7-80dbf8b936d3"/>
    <ds:schemaRef ds:uri="http://schemas.microsoft.com/sharepoint/v3/fields"/>
    <ds:schemaRef ds:uri="4ffa91fb-a0ff-4ac5-b2db-65c790d184a4"/>
    <ds:schemaRef ds:uri="080741a9-4db9-4c34-b77b-8547535d10e8"/>
    <ds:schemaRef ds:uri="http://schemas.microsoft.com/sharepoint.v3"/>
  </ds:schemaRefs>
</ds:datastoreItem>
</file>

<file path=customXml/itemProps4.xml><?xml version="1.0" encoding="utf-8"?>
<ds:datastoreItem xmlns:ds="http://schemas.openxmlformats.org/officeDocument/2006/customXml" ds:itemID="{A56FC723-3F17-46C4-8B14-53C98438C1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fa91fb-a0ff-4ac5-b2db-65c790d184a4"/>
    <ds:schemaRef ds:uri="http://schemas.microsoft.com/sharepoint.v3"/>
    <ds:schemaRef ds:uri="http://schemas.microsoft.com/sharepoint/v3/fields"/>
    <ds:schemaRef ds:uri="080741a9-4db9-4c34-b77b-8547535d10e8"/>
    <ds:schemaRef ds:uri="845333bf-8c69-42e0-94c7-80dbf8b936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CA1D5A55-BCB6-40C8-8F01-D83D25FAB3B1}">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Ion</Template>
  <TotalTime>27164</TotalTime>
  <Words>6417</Words>
  <Application>Microsoft Office PowerPoint</Application>
  <PresentationFormat>Widescreen</PresentationFormat>
  <Paragraphs>750</Paragraphs>
  <Slides>104</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104</vt:i4>
      </vt:variant>
    </vt:vector>
  </HeadingPairs>
  <TitlesOfParts>
    <vt:vector size="111" baseType="lpstr">
      <vt:lpstr>Arial</vt:lpstr>
      <vt:lpstr>Calibri</vt:lpstr>
      <vt:lpstr>Calibri Light</vt:lpstr>
      <vt:lpstr>Century Gothic</vt:lpstr>
      <vt:lpstr>Wingdings</vt:lpstr>
      <vt:lpstr>Wingdings 3</vt:lpstr>
      <vt:lpstr>Ion</vt:lpstr>
      <vt:lpstr>Tier2 Submit TM</vt:lpstr>
      <vt:lpstr>Notice:</vt:lpstr>
      <vt:lpstr>What is Tier2 Submit?</vt:lpstr>
      <vt:lpstr>What is a Tier II Report?</vt:lpstr>
      <vt:lpstr>Submission Flow Using Tier2 Submit</vt:lpstr>
      <vt:lpstr>EPA Terms and Acronyms</vt:lpstr>
      <vt:lpstr>EPA Terms and Acronyms</vt:lpstr>
      <vt:lpstr>What you  need to know before getting started:</vt:lpstr>
      <vt:lpstr>  Your Chemicals</vt:lpstr>
      <vt:lpstr>  Your Chemicals –    Converting from gallons to pounds    for liquids</vt:lpstr>
      <vt:lpstr>  Your Chemicals –    Mixture Calculations</vt:lpstr>
      <vt:lpstr>  Your Facility Information</vt:lpstr>
      <vt:lpstr>  Your state, tribe, or territory   Specific Requirements </vt:lpstr>
      <vt:lpstr>Reporting Thresholds: Do you need to submit a Tier II Report?</vt:lpstr>
      <vt:lpstr>Getting Started:</vt:lpstr>
      <vt:lpstr>Getting Started:</vt:lpstr>
      <vt:lpstr>Getting Started:</vt:lpstr>
      <vt:lpstr>Getting Started:</vt:lpstr>
      <vt:lpstr>Getting Started:</vt:lpstr>
      <vt:lpstr>Getting Started:</vt:lpstr>
      <vt:lpstr>Importing a File From Last Year</vt:lpstr>
      <vt:lpstr>Importing a file from last year</vt:lpstr>
      <vt:lpstr>Importing a file from last year</vt:lpstr>
      <vt:lpstr>Importing a file from last year</vt:lpstr>
      <vt:lpstr>Importing a file from last year</vt:lpstr>
      <vt:lpstr>Importing a file from last year</vt:lpstr>
      <vt:lpstr>Importing a file from last year</vt:lpstr>
      <vt:lpstr>Importing a file from last year</vt:lpstr>
      <vt:lpstr>Importing a file from last year</vt:lpstr>
      <vt:lpstr>Importing a file from last year</vt:lpstr>
      <vt:lpstr>Creating a new facility</vt:lpstr>
      <vt:lpstr>Creating a New Facility:</vt:lpstr>
      <vt:lpstr>Creating a New Facility:</vt:lpstr>
      <vt:lpstr>Facility data</vt:lpstr>
      <vt:lpstr>Facility data: Navigation</vt:lpstr>
      <vt:lpstr>Facility data: Location</vt:lpstr>
      <vt:lpstr>Facility data: Location</vt:lpstr>
      <vt:lpstr>Facility data: Location</vt:lpstr>
      <vt:lpstr>Facility data: Location</vt:lpstr>
      <vt:lpstr>Facility data</vt:lpstr>
      <vt:lpstr>Facility data: ID and Regulations</vt:lpstr>
      <vt:lpstr>Facility data: ID and Regulations</vt:lpstr>
      <vt:lpstr>Facility data: ID and Regulations</vt:lpstr>
      <vt:lpstr>Facility data: ID and Regulations</vt:lpstr>
      <vt:lpstr>Facility data: ID and Regulations</vt:lpstr>
      <vt:lpstr>Facility data: Contacts</vt:lpstr>
      <vt:lpstr>Facility data: Contacts</vt:lpstr>
      <vt:lpstr>Facility data: Contacts</vt:lpstr>
      <vt:lpstr>Facility data: Contacts</vt:lpstr>
      <vt:lpstr>Facility data: Contacts</vt:lpstr>
      <vt:lpstr>Facility: Contacts</vt:lpstr>
      <vt:lpstr>Chemical Inventory</vt:lpstr>
      <vt:lpstr>Chemical Inventory</vt:lpstr>
      <vt:lpstr>Chemical Inventory</vt:lpstr>
      <vt:lpstr>Chemical Inventory</vt:lpstr>
      <vt:lpstr>Chemical Inventory</vt:lpstr>
      <vt:lpstr>Chemical Inventory</vt:lpstr>
      <vt:lpstr>Chemical Inventory</vt:lpstr>
      <vt:lpstr>Chemical Inventory</vt:lpstr>
      <vt:lpstr>Chemical Inventory</vt:lpstr>
      <vt:lpstr>Chemical Inventory</vt:lpstr>
      <vt:lpstr>Chemical Inventory</vt:lpstr>
      <vt:lpstr>Chemical Inventory</vt:lpstr>
      <vt:lpstr>Chemical Inventory</vt:lpstr>
      <vt:lpstr>Chemical Inventory</vt:lpstr>
      <vt:lpstr>Chemical Inventory</vt:lpstr>
      <vt:lpstr>Chemical Inventory</vt:lpstr>
      <vt:lpstr>Chemical Inventory: Mixtures</vt:lpstr>
      <vt:lpstr>Chemical Inventory: Mixtures</vt:lpstr>
      <vt:lpstr>Chemical Inventory: Mixtures</vt:lpstr>
      <vt:lpstr>Chemical Inventory: Mixtures</vt:lpstr>
      <vt:lpstr>Chemical Inventory: Mixtures</vt:lpstr>
      <vt:lpstr>Chemical Inventory</vt:lpstr>
      <vt:lpstr>Chemical Inventory</vt:lpstr>
      <vt:lpstr>State Fields</vt:lpstr>
      <vt:lpstr>State Fields</vt:lpstr>
      <vt:lpstr>State Fields</vt:lpstr>
      <vt:lpstr>Attachments</vt:lpstr>
      <vt:lpstr>Attachments</vt:lpstr>
      <vt:lpstr>Attachments</vt:lpstr>
      <vt:lpstr>Certification</vt:lpstr>
      <vt:lpstr>Certification</vt:lpstr>
      <vt:lpstr>Certification</vt:lpstr>
      <vt:lpstr>Certification</vt:lpstr>
      <vt:lpstr>Checking for Errors</vt:lpstr>
      <vt:lpstr>Checking for Errors</vt:lpstr>
      <vt:lpstr>Checking for Errors</vt:lpstr>
      <vt:lpstr>Checking for Errors</vt:lpstr>
      <vt:lpstr>Checking for Errors</vt:lpstr>
      <vt:lpstr>Checking for Errors</vt:lpstr>
      <vt:lpstr>Checking for Errors</vt:lpstr>
      <vt:lpstr>Exporting Your Submission File</vt:lpstr>
      <vt:lpstr>Exporting Your Submission File</vt:lpstr>
      <vt:lpstr>Exporting Your Submission File</vt:lpstr>
      <vt:lpstr>Exporting Your Submission File</vt:lpstr>
      <vt:lpstr>Exporting Your Submission File</vt:lpstr>
      <vt:lpstr>Exporting Your Submission File</vt:lpstr>
      <vt:lpstr>Creating a PDF</vt:lpstr>
      <vt:lpstr>Creating a PDF</vt:lpstr>
      <vt:lpstr>Creating a PDF</vt:lpstr>
      <vt:lpstr>Resources</vt:lpstr>
      <vt:lpstr>Resources: Regulations and Rules</vt:lpstr>
      <vt:lpstr>Resources: EPA Guidance</vt:lpstr>
      <vt:lpstr>Resources: Other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Tier2 Submit</dc:title>
  <dc:creator>Reed, Lori</dc:creator>
  <cp:lastModifiedBy>Chiu, Enid</cp:lastModifiedBy>
  <cp:revision>976</cp:revision>
  <cp:lastPrinted>2015-12-08T14:58:32Z</cp:lastPrinted>
  <dcterms:created xsi:type="dcterms:W3CDTF">2015-08-04T16:47:25Z</dcterms:created>
  <dcterms:modified xsi:type="dcterms:W3CDTF">2023-01-10T15:45:09Z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0x010100B6053B602508934F833053B1294B1CBD</vt:lpwstr>
  </property>
  <property fmtid="{D5CDD505-2E9C-101B-9397-08002B2CF9AE}" pid="3" name="TaxKeyword">
    <vt:lpwstr/>
  </property>
  <property fmtid="{D5CDD505-2E9C-101B-9397-08002B2CF9AE}" pid="4" name="EPA Subject">
    <vt:lpwstr/>
  </property>
  <property fmtid="{D5CDD505-2E9C-101B-9397-08002B2CF9AE}" pid="5" name="Document Type">
    <vt:lpwstr/>
  </property>
</Properties>
</file>