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1235" r:id="rId5"/>
    <p:sldId id="259" r:id="rId6"/>
    <p:sldId id="260" r:id="rId7"/>
    <p:sldId id="261" r:id="rId8"/>
    <p:sldId id="262" r:id="rId9"/>
    <p:sldId id="263" r:id="rId10"/>
    <p:sldId id="264" r:id="rId11"/>
    <p:sldId id="123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36B8BCF-A7F8-FE09-5A7F-600EE872A8EF}" name="Albert, Ryan" initials="AR" userId="S::Albert.Ryan@epa.gov::845c2cf8-7271-4aff-a258-8c05e72d269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lizabeth Corr" initials="EC" lastIdx="5" clrIdx="0">
    <p:extLst>
      <p:ext uri="{19B8F6BF-5375-455C-9EA6-DF929625EA0E}">
        <p15:presenceInfo xmlns:p15="http://schemas.microsoft.com/office/powerpoint/2012/main" userId="Elizabeth Cor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560" autoAdjust="0"/>
  </p:normalViewPr>
  <p:slideViewPr>
    <p:cSldViewPr snapToGrid="0">
      <p:cViewPr varScale="1">
        <p:scale>
          <a:sx n="69" d="100"/>
          <a:sy n="69" d="100"/>
        </p:scale>
        <p:origin x="123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B7C51C-953B-4C5B-B845-E2DA8B355A97}" type="datetimeFigureOut">
              <a:rPr lang="en-US" smtClean="0"/>
              <a:t>2/17/2023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B10E2B-59D4-4728-9528-4E0A799348A3}" type="slidenum">
              <a:rPr lang="en-US" smtClean="0"/>
              <a:t>‹#›</a:t>
            </a:fld>
            <a:endParaRPr lang="en-US"/>
          </a:p>
        </p:txBody>
      </p:sp>
    </p:spTree>
    <p:extLst>
      <p:ext uri="{BB962C8B-B14F-4D97-AF65-F5344CB8AC3E}">
        <p14:creationId xmlns:p14="http://schemas.microsoft.com/office/powerpoint/2010/main" val="2945671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B10E2B-59D4-4728-9528-4E0A799348A3}" type="slidenum">
              <a:rPr lang="en-US" smtClean="0"/>
              <a:t>1</a:t>
            </a:fld>
            <a:endParaRPr lang="en-US"/>
          </a:p>
        </p:txBody>
      </p:sp>
    </p:spTree>
    <p:extLst>
      <p:ext uri="{BB962C8B-B14F-4D97-AF65-F5344CB8AC3E}">
        <p14:creationId xmlns:p14="http://schemas.microsoft.com/office/powerpoint/2010/main" val="1685467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B10E2B-59D4-4728-9528-4E0A799348A3}" type="slidenum">
              <a:rPr lang="en-US" smtClean="0"/>
              <a:t>3</a:t>
            </a:fld>
            <a:endParaRPr lang="en-US"/>
          </a:p>
        </p:txBody>
      </p:sp>
    </p:spTree>
    <p:extLst>
      <p:ext uri="{BB962C8B-B14F-4D97-AF65-F5344CB8AC3E}">
        <p14:creationId xmlns:p14="http://schemas.microsoft.com/office/powerpoint/2010/main" val="76874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50FB5AF-5AC3-DC4E-99EC-4ED94D6DB19A}" type="slidenum">
              <a:rPr lang="en-US" smtClean="0"/>
              <a:t>4</a:t>
            </a:fld>
            <a:endParaRPr lang="en-US" dirty="0"/>
          </a:p>
        </p:txBody>
      </p:sp>
    </p:spTree>
    <p:extLst>
      <p:ext uri="{BB962C8B-B14F-4D97-AF65-F5344CB8AC3E}">
        <p14:creationId xmlns:p14="http://schemas.microsoft.com/office/powerpoint/2010/main" val="3701887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B10E2B-59D4-4728-9528-4E0A799348A3}" type="slidenum">
              <a:rPr lang="en-US" smtClean="0"/>
              <a:t>5</a:t>
            </a:fld>
            <a:endParaRPr lang="en-US"/>
          </a:p>
        </p:txBody>
      </p:sp>
    </p:spTree>
    <p:extLst>
      <p:ext uri="{BB962C8B-B14F-4D97-AF65-F5344CB8AC3E}">
        <p14:creationId xmlns:p14="http://schemas.microsoft.com/office/powerpoint/2010/main" val="3052067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B10E2B-59D4-4728-9528-4E0A799348A3}" type="slidenum">
              <a:rPr lang="en-US" smtClean="0"/>
              <a:t>7</a:t>
            </a:fld>
            <a:endParaRPr lang="en-US"/>
          </a:p>
        </p:txBody>
      </p:sp>
    </p:spTree>
    <p:extLst>
      <p:ext uri="{BB962C8B-B14F-4D97-AF65-F5344CB8AC3E}">
        <p14:creationId xmlns:p14="http://schemas.microsoft.com/office/powerpoint/2010/main" val="319000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0021F-A024-462F-9EDF-7CFC99474A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D4E12C-B954-40D2-82AB-03BC35B0BC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B7BEA8-3A19-422F-B23A-C3A4B83F8B86}"/>
              </a:ext>
            </a:extLst>
          </p:cNvPr>
          <p:cNvSpPr>
            <a:spLocks noGrp="1"/>
          </p:cNvSpPr>
          <p:nvPr>
            <p:ph type="dt" sz="half" idx="10"/>
          </p:nvPr>
        </p:nvSpPr>
        <p:spPr/>
        <p:txBody>
          <a:bodyPr/>
          <a:lstStyle/>
          <a:p>
            <a:fld id="{318BFEAD-86B6-4CD4-A903-AA80FD6FEC58}" type="datetime1">
              <a:rPr lang="en-US" smtClean="0"/>
              <a:t>2/17/2023</a:t>
            </a:fld>
            <a:endParaRPr lang="en-US"/>
          </a:p>
        </p:txBody>
      </p:sp>
      <p:sp>
        <p:nvSpPr>
          <p:cNvPr id="5" name="Footer Placeholder 4">
            <a:extLst>
              <a:ext uri="{FF2B5EF4-FFF2-40B4-BE49-F238E27FC236}">
                <a16:creationId xmlns:a16="http://schemas.microsoft.com/office/drawing/2014/main" id="{AD2963D2-B56A-409F-B3DA-CA92FC4F1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30FDA1-1736-4BA4-B115-16C18D811EFB}"/>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799584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2489E-3053-46A9-AB57-8F69900383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3936C7-1EA8-4203-91FB-BB3B62B0CA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94462E-692C-4193-9DA5-99A3B797962A}"/>
              </a:ext>
            </a:extLst>
          </p:cNvPr>
          <p:cNvSpPr>
            <a:spLocks noGrp="1"/>
          </p:cNvSpPr>
          <p:nvPr>
            <p:ph type="dt" sz="half" idx="10"/>
          </p:nvPr>
        </p:nvSpPr>
        <p:spPr/>
        <p:txBody>
          <a:bodyPr/>
          <a:lstStyle/>
          <a:p>
            <a:fld id="{FA8C8315-E4C0-45E8-A444-9155764E8449}" type="datetime1">
              <a:rPr lang="en-US" smtClean="0"/>
              <a:t>2/17/2023</a:t>
            </a:fld>
            <a:endParaRPr lang="en-US"/>
          </a:p>
        </p:txBody>
      </p:sp>
      <p:sp>
        <p:nvSpPr>
          <p:cNvPr id="5" name="Footer Placeholder 4">
            <a:extLst>
              <a:ext uri="{FF2B5EF4-FFF2-40B4-BE49-F238E27FC236}">
                <a16:creationId xmlns:a16="http://schemas.microsoft.com/office/drawing/2014/main" id="{B77DE140-5C69-4E52-95B1-A244DD15DF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8F5186-440C-4CF0-BF4F-5FF9EF442E01}"/>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75738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AB2F48-B4C6-4FB5-A626-E4A3AF4572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6844A3-DDB2-47C4-8EF5-A1FE55B884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A64C5-3DF7-42B2-B405-B4EBB5338D28}"/>
              </a:ext>
            </a:extLst>
          </p:cNvPr>
          <p:cNvSpPr>
            <a:spLocks noGrp="1"/>
          </p:cNvSpPr>
          <p:nvPr>
            <p:ph type="dt" sz="half" idx="10"/>
          </p:nvPr>
        </p:nvSpPr>
        <p:spPr/>
        <p:txBody>
          <a:bodyPr/>
          <a:lstStyle/>
          <a:p>
            <a:fld id="{B692DC9D-54D1-4EA0-8A50-D912368773A6}" type="datetime1">
              <a:rPr lang="en-US" smtClean="0"/>
              <a:t>2/17/2023</a:t>
            </a:fld>
            <a:endParaRPr lang="en-US"/>
          </a:p>
        </p:txBody>
      </p:sp>
      <p:sp>
        <p:nvSpPr>
          <p:cNvPr id="5" name="Footer Placeholder 4">
            <a:extLst>
              <a:ext uri="{FF2B5EF4-FFF2-40B4-BE49-F238E27FC236}">
                <a16:creationId xmlns:a16="http://schemas.microsoft.com/office/drawing/2014/main" id="{091AE9B3-C8E4-4BD4-ADF4-B347B7DDF9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7D5ADB-11C4-4B66-984E-B8EB0B36E688}"/>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3490840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15D23-DF03-4449-A023-862A37E958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E8739C-F447-4A44-901A-8ACEE0387F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F78B9B-2DF0-45E5-A992-1300BCD70DBE}"/>
              </a:ext>
            </a:extLst>
          </p:cNvPr>
          <p:cNvSpPr>
            <a:spLocks noGrp="1"/>
          </p:cNvSpPr>
          <p:nvPr>
            <p:ph type="dt" sz="half" idx="10"/>
          </p:nvPr>
        </p:nvSpPr>
        <p:spPr/>
        <p:txBody>
          <a:bodyPr/>
          <a:lstStyle/>
          <a:p>
            <a:fld id="{18F4B0EA-D078-4FFA-B9A3-FC4D6F0F7635}" type="datetime1">
              <a:rPr lang="en-US" smtClean="0"/>
              <a:t>2/17/2023</a:t>
            </a:fld>
            <a:endParaRPr lang="en-US"/>
          </a:p>
        </p:txBody>
      </p:sp>
      <p:sp>
        <p:nvSpPr>
          <p:cNvPr id="5" name="Footer Placeholder 4">
            <a:extLst>
              <a:ext uri="{FF2B5EF4-FFF2-40B4-BE49-F238E27FC236}">
                <a16:creationId xmlns:a16="http://schemas.microsoft.com/office/drawing/2014/main" id="{0605741A-D062-43B3-B10D-753DF0CA1F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4C16B5-27C3-47CB-88EA-3F9AECCF20CC}"/>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6736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776AF-E753-44E0-A646-6022AE4EE2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7E78A3-F279-4E0E-94CF-0A4DE5ED2C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CD027D-C086-47E0-83E6-94AAC1DAD50B}"/>
              </a:ext>
            </a:extLst>
          </p:cNvPr>
          <p:cNvSpPr>
            <a:spLocks noGrp="1"/>
          </p:cNvSpPr>
          <p:nvPr>
            <p:ph type="dt" sz="half" idx="10"/>
          </p:nvPr>
        </p:nvSpPr>
        <p:spPr/>
        <p:txBody>
          <a:bodyPr/>
          <a:lstStyle/>
          <a:p>
            <a:fld id="{56DE7415-23D6-4FFF-A769-D4798C3CF9C3}" type="datetime1">
              <a:rPr lang="en-US" smtClean="0"/>
              <a:t>2/17/2023</a:t>
            </a:fld>
            <a:endParaRPr lang="en-US"/>
          </a:p>
        </p:txBody>
      </p:sp>
      <p:sp>
        <p:nvSpPr>
          <p:cNvPr id="5" name="Footer Placeholder 4">
            <a:extLst>
              <a:ext uri="{FF2B5EF4-FFF2-40B4-BE49-F238E27FC236}">
                <a16:creationId xmlns:a16="http://schemas.microsoft.com/office/drawing/2014/main" id="{4159C3E5-0359-477E-BA0D-A53451BB0B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4BE916-4510-4E71-A99E-22E7A32FB262}"/>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2325101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48055-9A42-4372-937D-64E0D2359C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B02F85-2B53-4544-917D-3BB28F6675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B6EAC4-1727-43B0-B8E4-5EB2F3EB8A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C13E92-C617-4D14-9F73-72A5C6AF6AA5}"/>
              </a:ext>
            </a:extLst>
          </p:cNvPr>
          <p:cNvSpPr>
            <a:spLocks noGrp="1"/>
          </p:cNvSpPr>
          <p:nvPr>
            <p:ph type="dt" sz="half" idx="10"/>
          </p:nvPr>
        </p:nvSpPr>
        <p:spPr/>
        <p:txBody>
          <a:bodyPr/>
          <a:lstStyle/>
          <a:p>
            <a:fld id="{84085606-ACD2-4B4B-B4CC-C0A4B6DD1B6D}" type="datetime1">
              <a:rPr lang="en-US" smtClean="0"/>
              <a:t>2/17/2023</a:t>
            </a:fld>
            <a:endParaRPr lang="en-US"/>
          </a:p>
        </p:txBody>
      </p:sp>
      <p:sp>
        <p:nvSpPr>
          <p:cNvPr id="6" name="Footer Placeholder 5">
            <a:extLst>
              <a:ext uri="{FF2B5EF4-FFF2-40B4-BE49-F238E27FC236}">
                <a16:creationId xmlns:a16="http://schemas.microsoft.com/office/drawing/2014/main" id="{0A367D1C-3FEC-4388-B290-416056EE8F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FB5068-A4FC-451D-9310-FC53C535F8B7}"/>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281397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E99E1-223D-4F44-8BDA-C3041C6A11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B59421-194B-4882-962D-27EDEF3934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FB5DD5-AE59-47A6-BBE5-887076F51C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F478CA0-624A-4900-8F00-BE0C90DD56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E2D1AF-F987-40FD-AD4F-70E09F97D5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82711E-126A-4171-B703-78D0BA93A193}"/>
              </a:ext>
            </a:extLst>
          </p:cNvPr>
          <p:cNvSpPr>
            <a:spLocks noGrp="1"/>
          </p:cNvSpPr>
          <p:nvPr>
            <p:ph type="dt" sz="half" idx="10"/>
          </p:nvPr>
        </p:nvSpPr>
        <p:spPr/>
        <p:txBody>
          <a:bodyPr/>
          <a:lstStyle/>
          <a:p>
            <a:fld id="{B924D5DA-FCBA-4A50-AC5C-79B0DF791791}" type="datetime1">
              <a:rPr lang="en-US" smtClean="0"/>
              <a:t>2/17/2023</a:t>
            </a:fld>
            <a:endParaRPr lang="en-US"/>
          </a:p>
        </p:txBody>
      </p:sp>
      <p:sp>
        <p:nvSpPr>
          <p:cNvPr id="8" name="Footer Placeholder 7">
            <a:extLst>
              <a:ext uri="{FF2B5EF4-FFF2-40B4-BE49-F238E27FC236}">
                <a16:creationId xmlns:a16="http://schemas.microsoft.com/office/drawing/2014/main" id="{B7184892-18C5-44BB-BFF7-2013EBC81E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BED196-3ABF-4003-BB35-8D2798F60602}"/>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358782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3977A-B67C-43DD-87A3-AAED26E7DA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14A1C4-E7E7-4FB1-95AB-A7695A3543FC}"/>
              </a:ext>
            </a:extLst>
          </p:cNvPr>
          <p:cNvSpPr>
            <a:spLocks noGrp="1"/>
          </p:cNvSpPr>
          <p:nvPr>
            <p:ph type="dt" sz="half" idx="10"/>
          </p:nvPr>
        </p:nvSpPr>
        <p:spPr/>
        <p:txBody>
          <a:bodyPr/>
          <a:lstStyle/>
          <a:p>
            <a:fld id="{099B868E-3903-42EE-B008-9FB6D30C0234}" type="datetime1">
              <a:rPr lang="en-US" smtClean="0"/>
              <a:t>2/17/2023</a:t>
            </a:fld>
            <a:endParaRPr lang="en-US"/>
          </a:p>
        </p:txBody>
      </p:sp>
      <p:sp>
        <p:nvSpPr>
          <p:cNvPr id="4" name="Footer Placeholder 3">
            <a:extLst>
              <a:ext uri="{FF2B5EF4-FFF2-40B4-BE49-F238E27FC236}">
                <a16:creationId xmlns:a16="http://schemas.microsoft.com/office/drawing/2014/main" id="{ADC1EFDD-21B2-4277-B79A-1BDF5E76DE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D3FE37-4A01-419E-969A-14B1ED97B774}"/>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1302756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C329F3-8305-49C9-97BB-AE2FF947AA72}"/>
              </a:ext>
            </a:extLst>
          </p:cNvPr>
          <p:cNvSpPr>
            <a:spLocks noGrp="1"/>
          </p:cNvSpPr>
          <p:nvPr>
            <p:ph type="dt" sz="half" idx="10"/>
          </p:nvPr>
        </p:nvSpPr>
        <p:spPr/>
        <p:txBody>
          <a:bodyPr/>
          <a:lstStyle/>
          <a:p>
            <a:fld id="{7EECD21E-B0E8-4F35-9BFE-8C18C5F4138C}" type="datetime1">
              <a:rPr lang="en-US" smtClean="0"/>
              <a:t>2/17/2023</a:t>
            </a:fld>
            <a:endParaRPr lang="en-US"/>
          </a:p>
        </p:txBody>
      </p:sp>
      <p:sp>
        <p:nvSpPr>
          <p:cNvPr id="3" name="Footer Placeholder 2">
            <a:extLst>
              <a:ext uri="{FF2B5EF4-FFF2-40B4-BE49-F238E27FC236}">
                <a16:creationId xmlns:a16="http://schemas.microsoft.com/office/drawing/2014/main" id="{20AD8348-D889-4CC7-AEAA-D89E964DB2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C43910-7F61-40FE-BFA9-0245D812E2C8}"/>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2223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0C3A0-84C1-40F2-8B28-60DA618DBF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171B27-6A49-4A7A-BFA5-FC5F0B78FC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575387-3782-4FAD-AA72-AED44534A8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0E7181-C10E-49BC-94DF-1B0108418CD9}"/>
              </a:ext>
            </a:extLst>
          </p:cNvPr>
          <p:cNvSpPr>
            <a:spLocks noGrp="1"/>
          </p:cNvSpPr>
          <p:nvPr>
            <p:ph type="dt" sz="half" idx="10"/>
          </p:nvPr>
        </p:nvSpPr>
        <p:spPr/>
        <p:txBody>
          <a:bodyPr/>
          <a:lstStyle/>
          <a:p>
            <a:fld id="{77A29728-C9C4-4BD9-8D7F-E78D643D99BB}" type="datetime1">
              <a:rPr lang="en-US" smtClean="0"/>
              <a:t>2/17/2023</a:t>
            </a:fld>
            <a:endParaRPr lang="en-US"/>
          </a:p>
        </p:txBody>
      </p:sp>
      <p:sp>
        <p:nvSpPr>
          <p:cNvPr id="6" name="Footer Placeholder 5">
            <a:extLst>
              <a:ext uri="{FF2B5EF4-FFF2-40B4-BE49-F238E27FC236}">
                <a16:creationId xmlns:a16="http://schemas.microsoft.com/office/drawing/2014/main" id="{F7003A09-B35F-4C1E-96EC-BF27821081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178300-9C1B-409A-8348-5970D0D5FA78}"/>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133679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E8CB8-BAA1-4DA5-8C0B-AE35649869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4BB2E1-3BFB-4C60-9725-209253D208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32CA9C-B314-4547-83E0-8B8A9BD84F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201240-A15C-4435-B168-5BD04A0093E7}"/>
              </a:ext>
            </a:extLst>
          </p:cNvPr>
          <p:cNvSpPr>
            <a:spLocks noGrp="1"/>
          </p:cNvSpPr>
          <p:nvPr>
            <p:ph type="dt" sz="half" idx="10"/>
          </p:nvPr>
        </p:nvSpPr>
        <p:spPr/>
        <p:txBody>
          <a:bodyPr/>
          <a:lstStyle/>
          <a:p>
            <a:fld id="{91388F01-4476-4112-B744-6EC463855AC0}" type="datetime1">
              <a:rPr lang="en-US" smtClean="0"/>
              <a:t>2/17/2023</a:t>
            </a:fld>
            <a:endParaRPr lang="en-US"/>
          </a:p>
        </p:txBody>
      </p:sp>
      <p:sp>
        <p:nvSpPr>
          <p:cNvPr id="6" name="Footer Placeholder 5">
            <a:extLst>
              <a:ext uri="{FF2B5EF4-FFF2-40B4-BE49-F238E27FC236}">
                <a16:creationId xmlns:a16="http://schemas.microsoft.com/office/drawing/2014/main" id="{DA4BDC0F-8883-41FF-BC05-87F19C637B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2181C2-004B-428C-A23F-D27D96B9C931}"/>
              </a:ext>
            </a:extLst>
          </p:cNvPr>
          <p:cNvSpPr>
            <a:spLocks noGrp="1"/>
          </p:cNvSpPr>
          <p:nvPr>
            <p:ph type="sldNum" sz="quarter" idx="12"/>
          </p:nvPr>
        </p:nvSpPr>
        <p:spPr/>
        <p:txBody>
          <a:bodyPr/>
          <a:lstStyle/>
          <a:p>
            <a:fld id="{6EE86E83-4A1B-46CA-AF8D-A1A4660F17C5}" type="slidenum">
              <a:rPr lang="en-US" smtClean="0"/>
              <a:t>‹#›</a:t>
            </a:fld>
            <a:endParaRPr lang="en-US"/>
          </a:p>
        </p:txBody>
      </p:sp>
    </p:spTree>
    <p:extLst>
      <p:ext uri="{BB962C8B-B14F-4D97-AF65-F5344CB8AC3E}">
        <p14:creationId xmlns:p14="http://schemas.microsoft.com/office/powerpoint/2010/main" val="3757372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5BA215-CBA3-4519-B809-29ABCD221A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72ABEC-B462-4DB9-8C61-447F0F3F75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96312-F6EF-482D-9EA7-E25202E131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A672B-EB1E-4FEC-88AB-DDADD4718425}" type="datetime1">
              <a:rPr lang="en-US" smtClean="0"/>
              <a:t>2/17/2023</a:t>
            </a:fld>
            <a:endParaRPr lang="en-US"/>
          </a:p>
        </p:txBody>
      </p:sp>
      <p:sp>
        <p:nvSpPr>
          <p:cNvPr id="5" name="Footer Placeholder 4">
            <a:extLst>
              <a:ext uri="{FF2B5EF4-FFF2-40B4-BE49-F238E27FC236}">
                <a16:creationId xmlns:a16="http://schemas.microsoft.com/office/drawing/2014/main" id="{D407A094-71F1-48C4-BFD9-E33BFB56D3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FB27A2-286E-4A2A-807B-87638285B7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86E83-4A1B-46CA-AF8D-A1A4660F17C5}" type="slidenum">
              <a:rPr lang="en-US" smtClean="0"/>
              <a:t>‹#›</a:t>
            </a:fld>
            <a:endParaRPr lang="en-US"/>
          </a:p>
        </p:txBody>
      </p:sp>
    </p:spTree>
    <p:extLst>
      <p:ext uri="{BB962C8B-B14F-4D97-AF65-F5344CB8AC3E}">
        <p14:creationId xmlns:p14="http://schemas.microsoft.com/office/powerpoint/2010/main" val="2881491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6AE46-FC4D-4D19-9AC7-09B6CA08C851}"/>
              </a:ext>
            </a:extLst>
          </p:cNvPr>
          <p:cNvSpPr>
            <a:spLocks noGrp="1"/>
          </p:cNvSpPr>
          <p:nvPr>
            <p:ph type="ctrTitle"/>
          </p:nvPr>
        </p:nvSpPr>
        <p:spPr>
          <a:xfrm>
            <a:off x="520392" y="912813"/>
            <a:ext cx="11210693" cy="2387600"/>
          </a:xfrm>
        </p:spPr>
        <p:txBody>
          <a:bodyPr>
            <a:noAutofit/>
          </a:bodyPr>
          <a:lstStyle/>
          <a:p>
            <a:r>
              <a:rPr lang="en-US" sz="4400" b="1" dirty="0"/>
              <a:t>Consideration of Potential MDBP Rule Revisions – </a:t>
            </a:r>
            <a:br>
              <a:rPr lang="en-US" sz="4400" b="1" dirty="0"/>
            </a:br>
            <a:r>
              <a:rPr lang="en-US" sz="4400" b="1" dirty="0"/>
              <a:t>Update about Working Group Activities to Inform NDWAC Advice and Recommendations</a:t>
            </a:r>
          </a:p>
        </p:txBody>
      </p:sp>
      <p:sp>
        <p:nvSpPr>
          <p:cNvPr id="3" name="Subtitle 2">
            <a:extLst>
              <a:ext uri="{FF2B5EF4-FFF2-40B4-BE49-F238E27FC236}">
                <a16:creationId xmlns:a16="http://schemas.microsoft.com/office/drawing/2014/main" id="{E4706A1F-DF36-4F18-A6F9-94C13820A4E4}"/>
              </a:ext>
            </a:extLst>
          </p:cNvPr>
          <p:cNvSpPr>
            <a:spLocks noGrp="1"/>
          </p:cNvSpPr>
          <p:nvPr>
            <p:ph type="subTitle" idx="1"/>
          </p:nvPr>
        </p:nvSpPr>
        <p:spPr/>
        <p:txBody>
          <a:bodyPr>
            <a:normAutofit lnSpcReduction="10000"/>
          </a:bodyPr>
          <a:lstStyle/>
          <a:p>
            <a:r>
              <a:rPr lang="en-US" dirty="0"/>
              <a:t>Lisa Daniels</a:t>
            </a:r>
          </a:p>
          <a:p>
            <a:r>
              <a:rPr lang="en-US" dirty="0"/>
              <a:t>Co-Chair, Microbial and Disinfection Byproducts Rule Revisions </a:t>
            </a:r>
          </a:p>
          <a:p>
            <a:r>
              <a:rPr lang="en-US" dirty="0"/>
              <a:t>Working Group</a:t>
            </a:r>
          </a:p>
          <a:p>
            <a:r>
              <a:rPr lang="en-US" dirty="0"/>
              <a:t>November 30, 2022</a:t>
            </a:r>
          </a:p>
        </p:txBody>
      </p:sp>
      <p:sp>
        <p:nvSpPr>
          <p:cNvPr id="4" name="Slide Number Placeholder 3">
            <a:extLst>
              <a:ext uri="{FF2B5EF4-FFF2-40B4-BE49-F238E27FC236}">
                <a16:creationId xmlns:a16="http://schemas.microsoft.com/office/drawing/2014/main" id="{F3E60D72-88C8-42E0-A2A7-5044E7A21180}"/>
              </a:ext>
            </a:extLst>
          </p:cNvPr>
          <p:cNvSpPr>
            <a:spLocks noGrp="1"/>
          </p:cNvSpPr>
          <p:nvPr>
            <p:ph type="sldNum" sz="quarter" idx="12"/>
          </p:nvPr>
        </p:nvSpPr>
        <p:spPr/>
        <p:txBody>
          <a:bodyPr/>
          <a:lstStyle/>
          <a:p>
            <a:fld id="{6EE86E83-4A1B-46CA-AF8D-A1A4660F17C5}" type="slidenum">
              <a:rPr lang="en-US" smtClean="0"/>
              <a:t>1</a:t>
            </a:fld>
            <a:endParaRPr lang="en-US"/>
          </a:p>
        </p:txBody>
      </p:sp>
    </p:spTree>
    <p:extLst>
      <p:ext uri="{BB962C8B-B14F-4D97-AF65-F5344CB8AC3E}">
        <p14:creationId xmlns:p14="http://schemas.microsoft.com/office/powerpoint/2010/main" val="3809471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8726-CB12-4FD9-9E32-8554F66AFC5B}"/>
              </a:ext>
            </a:extLst>
          </p:cNvPr>
          <p:cNvSpPr>
            <a:spLocks noGrp="1"/>
          </p:cNvSpPr>
          <p:nvPr>
            <p:ph type="title"/>
          </p:nvPr>
        </p:nvSpPr>
        <p:spPr/>
        <p:txBody>
          <a:bodyPr/>
          <a:lstStyle/>
          <a:p>
            <a:pPr algn="ctr"/>
            <a:r>
              <a:rPr lang="en-US" b="1" dirty="0"/>
              <a:t>Moving Forward</a:t>
            </a:r>
          </a:p>
        </p:txBody>
      </p:sp>
      <p:sp>
        <p:nvSpPr>
          <p:cNvPr id="3" name="Content Placeholder 2">
            <a:extLst>
              <a:ext uri="{FF2B5EF4-FFF2-40B4-BE49-F238E27FC236}">
                <a16:creationId xmlns:a16="http://schemas.microsoft.com/office/drawing/2014/main" id="{2613AC36-5150-487B-B40B-00A3DC931C4C}"/>
              </a:ext>
            </a:extLst>
          </p:cNvPr>
          <p:cNvSpPr>
            <a:spLocks noGrp="1"/>
          </p:cNvSpPr>
          <p:nvPr>
            <p:ph idx="1"/>
          </p:nvPr>
        </p:nvSpPr>
        <p:spPr/>
        <p:txBody>
          <a:bodyPr>
            <a:normAutofit/>
          </a:bodyPr>
          <a:lstStyle/>
          <a:p>
            <a:r>
              <a:rPr lang="en-US" sz="3200" dirty="0"/>
              <a:t>Planning for Working Group meetings:</a:t>
            </a:r>
          </a:p>
          <a:p>
            <a:pPr lvl="1"/>
            <a:r>
              <a:rPr lang="en-US" sz="3200" dirty="0"/>
              <a:t>Meeting #5 – December 13, 2022</a:t>
            </a:r>
          </a:p>
          <a:p>
            <a:pPr lvl="1"/>
            <a:r>
              <a:rPr lang="en-US" sz="3200" dirty="0"/>
              <a:t>Meeting #6 – January 24, 2023</a:t>
            </a:r>
          </a:p>
          <a:p>
            <a:pPr lvl="1"/>
            <a:r>
              <a:rPr lang="en-US" sz="3200" dirty="0"/>
              <a:t>Meeting #7 – March 9, 2023</a:t>
            </a:r>
          </a:p>
          <a:p>
            <a:r>
              <a:rPr lang="en-US" sz="3200" dirty="0"/>
              <a:t>Consideration of potential rule revisions.</a:t>
            </a:r>
          </a:p>
        </p:txBody>
      </p:sp>
      <p:sp>
        <p:nvSpPr>
          <p:cNvPr id="4" name="Slide Number Placeholder 3">
            <a:extLst>
              <a:ext uri="{FF2B5EF4-FFF2-40B4-BE49-F238E27FC236}">
                <a16:creationId xmlns:a16="http://schemas.microsoft.com/office/drawing/2014/main" id="{73F69B07-BE2F-421F-A5E7-6BB6DCF32409}"/>
              </a:ext>
            </a:extLst>
          </p:cNvPr>
          <p:cNvSpPr>
            <a:spLocks noGrp="1"/>
          </p:cNvSpPr>
          <p:nvPr>
            <p:ph type="sldNum" sz="quarter" idx="12"/>
          </p:nvPr>
        </p:nvSpPr>
        <p:spPr/>
        <p:txBody>
          <a:bodyPr/>
          <a:lstStyle/>
          <a:p>
            <a:fld id="{6EE86E83-4A1B-46CA-AF8D-A1A4660F17C5}" type="slidenum">
              <a:rPr lang="en-US" smtClean="0"/>
              <a:t>10</a:t>
            </a:fld>
            <a:endParaRPr lang="en-US"/>
          </a:p>
        </p:txBody>
      </p:sp>
    </p:spTree>
    <p:extLst>
      <p:ext uri="{BB962C8B-B14F-4D97-AF65-F5344CB8AC3E}">
        <p14:creationId xmlns:p14="http://schemas.microsoft.com/office/powerpoint/2010/main" val="1984698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8726-CB12-4FD9-9E32-8554F66AFC5B}"/>
              </a:ext>
            </a:extLst>
          </p:cNvPr>
          <p:cNvSpPr>
            <a:spLocks noGrp="1"/>
          </p:cNvSpPr>
          <p:nvPr>
            <p:ph type="title"/>
          </p:nvPr>
        </p:nvSpPr>
        <p:spPr/>
        <p:txBody>
          <a:bodyPr/>
          <a:lstStyle/>
          <a:p>
            <a:pPr algn="ctr"/>
            <a:r>
              <a:rPr lang="en-US" sz="4400" b="1" dirty="0"/>
              <a:t>Key Takeaways to Date</a:t>
            </a:r>
            <a:endParaRPr lang="en-US" b="1" dirty="0"/>
          </a:p>
        </p:txBody>
      </p:sp>
      <p:sp>
        <p:nvSpPr>
          <p:cNvPr id="3" name="Content Placeholder 2">
            <a:extLst>
              <a:ext uri="{FF2B5EF4-FFF2-40B4-BE49-F238E27FC236}">
                <a16:creationId xmlns:a16="http://schemas.microsoft.com/office/drawing/2014/main" id="{2613AC36-5150-487B-B40B-00A3DC931C4C}"/>
              </a:ext>
            </a:extLst>
          </p:cNvPr>
          <p:cNvSpPr>
            <a:spLocks noGrp="1"/>
          </p:cNvSpPr>
          <p:nvPr>
            <p:ph idx="1"/>
          </p:nvPr>
        </p:nvSpPr>
        <p:spPr>
          <a:xfrm>
            <a:off x="1048265" y="1417852"/>
            <a:ext cx="10515600" cy="4351338"/>
          </a:xfrm>
        </p:spPr>
        <p:txBody>
          <a:bodyPr>
            <a:normAutofit fontScale="92500"/>
          </a:bodyPr>
          <a:lstStyle/>
          <a:p>
            <a:r>
              <a:rPr lang="en-US" sz="3200" dirty="0"/>
              <a:t>Working Group members have provided valuable input and contributed to meaningful discussions relevant to the Working Group purpose. </a:t>
            </a:r>
          </a:p>
          <a:p>
            <a:r>
              <a:rPr lang="en-US" sz="3200" dirty="0"/>
              <a:t>There is recognition of the depth and complexity of technical information provided to the Working Group for supporting discussions and deliberations.</a:t>
            </a:r>
          </a:p>
          <a:p>
            <a:r>
              <a:rPr lang="en-US" sz="3200" dirty="0"/>
              <a:t>Information provided by the technical analysts is helpful for supporting the Working Group. </a:t>
            </a:r>
          </a:p>
          <a:p>
            <a:r>
              <a:rPr lang="en-US" sz="3200" b="1" dirty="0"/>
              <a:t>Input from NDWAC members serving on the Working Group.</a:t>
            </a:r>
          </a:p>
        </p:txBody>
      </p:sp>
      <p:sp>
        <p:nvSpPr>
          <p:cNvPr id="4" name="Slide Number Placeholder 3">
            <a:extLst>
              <a:ext uri="{FF2B5EF4-FFF2-40B4-BE49-F238E27FC236}">
                <a16:creationId xmlns:a16="http://schemas.microsoft.com/office/drawing/2014/main" id="{9E8E7B89-7991-4169-9014-2764416094B5}"/>
              </a:ext>
            </a:extLst>
          </p:cNvPr>
          <p:cNvSpPr>
            <a:spLocks noGrp="1"/>
          </p:cNvSpPr>
          <p:nvPr>
            <p:ph type="sldNum" sz="quarter" idx="12"/>
          </p:nvPr>
        </p:nvSpPr>
        <p:spPr/>
        <p:txBody>
          <a:bodyPr/>
          <a:lstStyle/>
          <a:p>
            <a:fld id="{6EE86E83-4A1B-46CA-AF8D-A1A4660F17C5}" type="slidenum">
              <a:rPr lang="en-US" smtClean="0"/>
              <a:t>11</a:t>
            </a:fld>
            <a:endParaRPr lang="en-US"/>
          </a:p>
        </p:txBody>
      </p:sp>
    </p:spTree>
    <p:extLst>
      <p:ext uri="{BB962C8B-B14F-4D97-AF65-F5344CB8AC3E}">
        <p14:creationId xmlns:p14="http://schemas.microsoft.com/office/powerpoint/2010/main" val="210906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8726-CB12-4FD9-9E32-8554F66AFC5B}"/>
              </a:ext>
            </a:extLst>
          </p:cNvPr>
          <p:cNvSpPr>
            <a:spLocks noGrp="1"/>
          </p:cNvSpPr>
          <p:nvPr>
            <p:ph type="title"/>
          </p:nvPr>
        </p:nvSpPr>
        <p:spPr/>
        <p:txBody>
          <a:bodyPr/>
          <a:lstStyle/>
          <a:p>
            <a:pPr algn="ctr"/>
            <a:r>
              <a:rPr lang="en-US" sz="4400" b="1" dirty="0">
                <a:cs typeface="Calibri" panose="020F0502020204030204" pitchFamily="34" charset="0"/>
              </a:rPr>
              <a:t>Presentation Overview</a:t>
            </a:r>
            <a:endParaRPr lang="en-US" b="1" dirty="0"/>
          </a:p>
        </p:txBody>
      </p:sp>
      <p:sp>
        <p:nvSpPr>
          <p:cNvPr id="3" name="Content Placeholder 2">
            <a:extLst>
              <a:ext uri="{FF2B5EF4-FFF2-40B4-BE49-F238E27FC236}">
                <a16:creationId xmlns:a16="http://schemas.microsoft.com/office/drawing/2014/main" id="{2613AC36-5150-487B-B40B-00A3DC931C4C}"/>
              </a:ext>
            </a:extLst>
          </p:cNvPr>
          <p:cNvSpPr>
            <a:spLocks noGrp="1"/>
          </p:cNvSpPr>
          <p:nvPr>
            <p:ph idx="1"/>
          </p:nvPr>
        </p:nvSpPr>
        <p:spPr>
          <a:xfrm>
            <a:off x="702527" y="1825625"/>
            <a:ext cx="10939346" cy="4667250"/>
          </a:xfrm>
        </p:spPr>
        <p:txBody>
          <a:bodyPr>
            <a:normAutofit/>
          </a:bodyPr>
          <a:lstStyle/>
          <a:p>
            <a:r>
              <a:rPr lang="en-US" sz="3200" dirty="0"/>
              <a:t>Microbial and Disinfection Byproducts (MDBP) Rule Revisions Working Group purpose </a:t>
            </a:r>
          </a:p>
          <a:p>
            <a:r>
              <a:rPr lang="en-US" sz="3200" dirty="0"/>
              <a:t>Working Group composition</a:t>
            </a:r>
          </a:p>
          <a:p>
            <a:r>
              <a:rPr lang="en-US" sz="3200" dirty="0"/>
              <a:t>Prior public engagements and input</a:t>
            </a:r>
          </a:p>
          <a:p>
            <a:r>
              <a:rPr lang="en-US" sz="3200" dirty="0"/>
              <a:t>Working Group meetings</a:t>
            </a:r>
          </a:p>
          <a:p>
            <a:r>
              <a:rPr lang="en-US" sz="3200" dirty="0"/>
              <a:t>Timeline for next steps</a:t>
            </a:r>
          </a:p>
        </p:txBody>
      </p:sp>
      <p:sp>
        <p:nvSpPr>
          <p:cNvPr id="4" name="Slide Number Placeholder 3">
            <a:extLst>
              <a:ext uri="{FF2B5EF4-FFF2-40B4-BE49-F238E27FC236}">
                <a16:creationId xmlns:a16="http://schemas.microsoft.com/office/drawing/2014/main" id="{E1E2724A-584C-4EF8-8F8E-FE8CB1846CF6}"/>
              </a:ext>
            </a:extLst>
          </p:cNvPr>
          <p:cNvSpPr>
            <a:spLocks noGrp="1"/>
          </p:cNvSpPr>
          <p:nvPr>
            <p:ph type="sldNum" sz="quarter" idx="12"/>
          </p:nvPr>
        </p:nvSpPr>
        <p:spPr/>
        <p:txBody>
          <a:bodyPr/>
          <a:lstStyle/>
          <a:p>
            <a:fld id="{6EE86E83-4A1B-46CA-AF8D-A1A4660F17C5}" type="slidenum">
              <a:rPr lang="en-US" smtClean="0"/>
              <a:t>2</a:t>
            </a:fld>
            <a:endParaRPr lang="en-US"/>
          </a:p>
        </p:txBody>
      </p:sp>
    </p:spTree>
    <p:extLst>
      <p:ext uri="{BB962C8B-B14F-4D97-AF65-F5344CB8AC3E}">
        <p14:creationId xmlns:p14="http://schemas.microsoft.com/office/powerpoint/2010/main" val="3629588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8726-CB12-4FD9-9E32-8554F66AFC5B}"/>
              </a:ext>
            </a:extLst>
          </p:cNvPr>
          <p:cNvSpPr>
            <a:spLocks noGrp="1"/>
          </p:cNvSpPr>
          <p:nvPr>
            <p:ph type="title"/>
          </p:nvPr>
        </p:nvSpPr>
        <p:spPr/>
        <p:txBody>
          <a:bodyPr>
            <a:normAutofit/>
          </a:bodyPr>
          <a:lstStyle/>
          <a:p>
            <a:pPr algn="ctr"/>
            <a:r>
              <a:rPr lang="en-US" b="1" dirty="0">
                <a:effectLst/>
              </a:rPr>
              <a:t>MDBP Rule Revisions Working Group </a:t>
            </a:r>
            <a:br>
              <a:rPr lang="en-US" b="1" dirty="0">
                <a:effectLst/>
              </a:rPr>
            </a:br>
            <a:r>
              <a:rPr lang="en-US" b="1" dirty="0">
                <a:effectLst/>
              </a:rPr>
              <a:t>Purpose and Charge</a:t>
            </a:r>
            <a:endParaRPr lang="en-US" b="1" dirty="0"/>
          </a:p>
        </p:txBody>
      </p:sp>
      <p:sp>
        <p:nvSpPr>
          <p:cNvPr id="3" name="Content Placeholder 2">
            <a:extLst>
              <a:ext uri="{FF2B5EF4-FFF2-40B4-BE49-F238E27FC236}">
                <a16:creationId xmlns:a16="http://schemas.microsoft.com/office/drawing/2014/main" id="{2613AC36-5150-487B-B40B-00A3DC931C4C}"/>
              </a:ext>
            </a:extLst>
          </p:cNvPr>
          <p:cNvSpPr>
            <a:spLocks noGrp="1"/>
          </p:cNvSpPr>
          <p:nvPr>
            <p:ph idx="1"/>
          </p:nvPr>
        </p:nvSpPr>
        <p:spPr>
          <a:xfrm>
            <a:off x="726690" y="1825624"/>
            <a:ext cx="10904032" cy="4552873"/>
          </a:xfrm>
        </p:spPr>
        <p:txBody>
          <a:bodyPr>
            <a:normAutofit fontScale="92500"/>
          </a:bodyPr>
          <a:lstStyle/>
          <a:p>
            <a:r>
              <a:rPr lang="en-US" dirty="0"/>
              <a:t>EPA is seeking consensus recommendations from the NDWAC that would improve public health protection provided by the MDBP regulations, better assure the regulations equitably protect consumers’ health, particularly disadvantaged communities, and be implementable.</a:t>
            </a:r>
          </a:p>
          <a:p>
            <a:r>
              <a:rPr lang="en-US" dirty="0"/>
              <a:t>EPA charged the NDWAC to provide the agency with consensus advice and recommendations on key issues related to potential revisions to MDBP rules.</a:t>
            </a:r>
          </a:p>
          <a:p>
            <a:r>
              <a:rPr lang="en-US" dirty="0"/>
              <a:t>To support the work of the NDWAC, EPA requested that the council form a working group (the MDBP Rule Revisions Working Group).</a:t>
            </a:r>
          </a:p>
          <a:p>
            <a:r>
              <a:rPr lang="en-US" dirty="0"/>
              <a:t>The MDBP Rule Revisions Working Group is asked to consider issues related to potential rule revisions. </a:t>
            </a:r>
          </a:p>
          <a:p>
            <a:r>
              <a:rPr lang="en-US" dirty="0"/>
              <a:t>The Working Group is endeavoring to conclude its work by Fall 2023.</a:t>
            </a:r>
          </a:p>
        </p:txBody>
      </p:sp>
      <p:sp>
        <p:nvSpPr>
          <p:cNvPr id="4" name="Slide Number Placeholder 3">
            <a:extLst>
              <a:ext uri="{FF2B5EF4-FFF2-40B4-BE49-F238E27FC236}">
                <a16:creationId xmlns:a16="http://schemas.microsoft.com/office/drawing/2014/main" id="{222940ED-96AA-4CED-A300-3FFFFE667DA6}"/>
              </a:ext>
            </a:extLst>
          </p:cNvPr>
          <p:cNvSpPr>
            <a:spLocks noGrp="1"/>
          </p:cNvSpPr>
          <p:nvPr>
            <p:ph type="sldNum" sz="quarter" idx="12"/>
          </p:nvPr>
        </p:nvSpPr>
        <p:spPr/>
        <p:txBody>
          <a:bodyPr/>
          <a:lstStyle/>
          <a:p>
            <a:fld id="{6EE86E83-4A1B-46CA-AF8D-A1A4660F17C5}" type="slidenum">
              <a:rPr lang="en-US" smtClean="0"/>
              <a:t>3</a:t>
            </a:fld>
            <a:endParaRPr lang="en-US"/>
          </a:p>
        </p:txBody>
      </p:sp>
    </p:spTree>
    <p:extLst>
      <p:ext uri="{BB962C8B-B14F-4D97-AF65-F5344CB8AC3E}">
        <p14:creationId xmlns:p14="http://schemas.microsoft.com/office/powerpoint/2010/main" val="2204681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2F1A7-EAF4-44C2-90B3-A648FD88575A}"/>
              </a:ext>
            </a:extLst>
          </p:cNvPr>
          <p:cNvSpPr>
            <a:spLocks noGrp="1"/>
          </p:cNvSpPr>
          <p:nvPr>
            <p:ph type="title"/>
          </p:nvPr>
        </p:nvSpPr>
        <p:spPr>
          <a:xfrm>
            <a:off x="4572000" y="-267431"/>
            <a:ext cx="7616952" cy="1220665"/>
          </a:xfrm>
        </p:spPr>
        <p:txBody>
          <a:bodyPr>
            <a:normAutofit/>
          </a:bodyPr>
          <a:lstStyle/>
          <a:p>
            <a:r>
              <a:rPr lang="en-US" sz="3600" b="1" dirty="0">
                <a:cs typeface="Calibri" panose="020F0502020204030204" pitchFamily="34" charset="0"/>
              </a:rPr>
              <a:t>Working Group Composition</a:t>
            </a:r>
          </a:p>
        </p:txBody>
      </p:sp>
      <p:pic>
        <p:nvPicPr>
          <p:cNvPr id="8" name="Picture 7" descr="Several hands raised and ready to answer a question">
            <a:extLst>
              <a:ext uri="{FF2B5EF4-FFF2-40B4-BE49-F238E27FC236}">
                <a16:creationId xmlns:a16="http://schemas.microsoft.com/office/drawing/2014/main" id="{35E03D37-D74B-4487-9C70-C690E5B2349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2266" r="18201"/>
          <a:stretch/>
        </p:blipFill>
        <p:spPr>
          <a:xfrm>
            <a:off x="27" y="13"/>
            <a:ext cx="3637259" cy="4546587"/>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4" name="Slide Number Placeholder 3">
            <a:extLst>
              <a:ext uri="{FF2B5EF4-FFF2-40B4-BE49-F238E27FC236}">
                <a16:creationId xmlns:a16="http://schemas.microsoft.com/office/drawing/2014/main" id="{320EEAFD-CD7B-40C7-B931-C213FF8633AC}"/>
              </a:ext>
            </a:extLst>
          </p:cNvPr>
          <p:cNvSpPr>
            <a:spLocks noGrp="1"/>
          </p:cNvSpPr>
          <p:nvPr>
            <p:ph type="sldNum" sz="quarter" idx="12"/>
          </p:nvPr>
        </p:nvSpPr>
        <p:spPr>
          <a:xfrm flipH="1">
            <a:off x="11191195" y="6413275"/>
            <a:ext cx="334537" cy="250898"/>
          </a:xfrm>
        </p:spPr>
        <p:txBody>
          <a:bodyPr>
            <a:normAutofit fontScale="92500" lnSpcReduction="10000"/>
          </a:bodyPr>
          <a:lstStyle/>
          <a:p>
            <a:pPr>
              <a:spcAft>
                <a:spcPts val="800"/>
              </a:spcAft>
            </a:pPr>
            <a:fld id="{F78498E3-9FBF-46FE-87F5-F028E832A097}" type="slidenum">
              <a:rPr lang="en-US" smtClean="0"/>
              <a:pPr>
                <a:spcAft>
                  <a:spcPts val="800"/>
                </a:spcAft>
              </a:pPr>
              <a:t>4</a:t>
            </a:fld>
            <a:endParaRPr lang="en-US" dirty="0"/>
          </a:p>
        </p:txBody>
      </p:sp>
      <p:sp>
        <p:nvSpPr>
          <p:cNvPr id="9" name="TextBox 8">
            <a:extLst>
              <a:ext uri="{FF2B5EF4-FFF2-40B4-BE49-F238E27FC236}">
                <a16:creationId xmlns:a16="http://schemas.microsoft.com/office/drawing/2014/main" id="{73AF7C62-614B-4C0D-85DB-A9D1B6A800CE}"/>
              </a:ext>
            </a:extLst>
          </p:cNvPr>
          <p:cNvSpPr txBox="1"/>
          <p:nvPr/>
        </p:nvSpPr>
        <p:spPr>
          <a:xfrm>
            <a:off x="3896136" y="6123226"/>
            <a:ext cx="7010400" cy="830997"/>
          </a:xfrm>
          <a:prstGeom prst="rect">
            <a:avLst/>
          </a:prstGeom>
          <a:noFill/>
        </p:spPr>
        <p:txBody>
          <a:bodyPr wrap="square" rtlCol="0">
            <a:spAutoFit/>
          </a:bodyPr>
          <a:lstStyle/>
          <a:p>
            <a:r>
              <a:rPr lang="en-US" sz="1600" dirty="0"/>
              <a:t>*Member of U.S. EPA’s National Drinking Water Advisory Council.</a:t>
            </a:r>
          </a:p>
          <a:p>
            <a:r>
              <a:rPr lang="en-US" sz="1600" dirty="0"/>
              <a:t>**Member of U.S. EPA’s National Environmental Justice Advisory Council.</a:t>
            </a:r>
          </a:p>
          <a:p>
            <a:endParaRPr lang="en-US" sz="1600" dirty="0"/>
          </a:p>
        </p:txBody>
      </p:sp>
      <p:graphicFrame>
        <p:nvGraphicFramePr>
          <p:cNvPr id="15" name="Table 15">
            <a:extLst>
              <a:ext uri="{FF2B5EF4-FFF2-40B4-BE49-F238E27FC236}">
                <a16:creationId xmlns:a16="http://schemas.microsoft.com/office/drawing/2014/main" id="{D8430C08-0836-465B-803B-9860D4B27F0E}"/>
              </a:ext>
            </a:extLst>
          </p:cNvPr>
          <p:cNvGraphicFramePr>
            <a:graphicFrameLocks noGrp="1"/>
          </p:cNvGraphicFramePr>
          <p:nvPr>
            <p:ph idx="1"/>
            <p:extLst>
              <p:ext uri="{D42A27DB-BD31-4B8C-83A1-F6EECF244321}">
                <p14:modId xmlns:p14="http://schemas.microsoft.com/office/powerpoint/2010/main" val="3860513360"/>
              </p:ext>
            </p:extLst>
          </p:nvPr>
        </p:nvGraphicFramePr>
        <p:xfrm>
          <a:off x="3637285" y="663502"/>
          <a:ext cx="7721179" cy="5486400"/>
        </p:xfrm>
        <a:graphic>
          <a:graphicData uri="http://schemas.openxmlformats.org/drawingml/2006/table">
            <a:tbl>
              <a:tblPr firstRow="1" bandRow="1">
                <a:tableStyleId>{5C22544A-7EE6-4342-B048-85BDC9FD1C3A}</a:tableStyleId>
              </a:tblPr>
              <a:tblGrid>
                <a:gridCol w="7721179">
                  <a:extLst>
                    <a:ext uri="{9D8B030D-6E8A-4147-A177-3AD203B41FA5}">
                      <a16:colId xmlns:a16="http://schemas.microsoft.com/office/drawing/2014/main" val="3241963101"/>
                    </a:ext>
                  </a:extLst>
                </a:gridCol>
              </a:tblGrid>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Lisa D. Daniels*</a:t>
                      </a:r>
                      <a:r>
                        <a:rPr lang="en-US" sz="1600" b="0" dirty="0">
                          <a:solidFill>
                            <a:schemeClr val="tx1"/>
                          </a:solidFill>
                          <a:effectLst/>
                          <a:latin typeface="+mn-lt"/>
                          <a:ea typeface="Calibri" panose="020F0502020204030204" pitchFamily="34" charset="0"/>
                          <a:cs typeface="Calibri" panose="020F0502020204030204" pitchFamily="34" charset="0"/>
                        </a:rPr>
                        <a:t> – WG Co-chair, Pennsylvania Dept of Environmental Protection</a:t>
                      </a:r>
                      <a:endParaRPr lang="en-US" sz="1600" b="0" dirty="0">
                        <a:solidFill>
                          <a:schemeClr val="tx1"/>
                        </a:solidFill>
                        <a:effectLst/>
                        <a:latin typeface="+mn-lt"/>
                        <a:ea typeface="Calibri" panose="020F0502020204030204" pitchFamily="34" charset="0"/>
                        <a:cs typeface="Times New Roman" panose="02020603050405020304" pitchFamily="18" charset="0"/>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2890763"/>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Andy </a:t>
                      </a:r>
                      <a:r>
                        <a:rPr lang="en-US" sz="1600" b="1" dirty="0" err="1">
                          <a:solidFill>
                            <a:schemeClr val="tx1"/>
                          </a:solidFill>
                          <a:effectLst/>
                          <a:latin typeface="+mn-lt"/>
                          <a:ea typeface="Calibri" panose="020F0502020204030204" pitchFamily="34" charset="0"/>
                          <a:cs typeface="Calibri" panose="020F0502020204030204" pitchFamily="34" charset="0"/>
                        </a:rPr>
                        <a:t>Kricun</a:t>
                      </a:r>
                      <a:r>
                        <a:rPr lang="en-US" sz="1600" dirty="0">
                          <a:solidFill>
                            <a:schemeClr val="tx1"/>
                          </a:solidFill>
                          <a:effectLst/>
                          <a:latin typeface="+mn-lt"/>
                          <a:ea typeface="Calibri" panose="020F0502020204030204" pitchFamily="34" charset="0"/>
                          <a:cs typeface="Calibri" panose="020F0502020204030204" pitchFamily="34" charset="0"/>
                        </a:rPr>
                        <a:t>**</a:t>
                      </a:r>
                      <a:r>
                        <a:rPr lang="en-US" sz="1600" b="0" dirty="0">
                          <a:solidFill>
                            <a:schemeClr val="tx1"/>
                          </a:solidFill>
                          <a:effectLst/>
                          <a:latin typeface="+mn-lt"/>
                          <a:ea typeface="Calibri" panose="020F0502020204030204" pitchFamily="34" charset="0"/>
                          <a:cs typeface="Calibri" panose="020F0502020204030204" pitchFamily="34" charset="0"/>
                        </a:rPr>
                        <a:t> – WG Co-chair,</a:t>
                      </a:r>
                      <a:r>
                        <a:rPr lang="en-US" sz="1600" b="1" dirty="0">
                          <a:solidFill>
                            <a:schemeClr val="tx1"/>
                          </a:solidFill>
                          <a:effectLst/>
                          <a:latin typeface="+mn-lt"/>
                          <a:ea typeface="Calibri" panose="020F0502020204030204" pitchFamily="34" charset="0"/>
                          <a:cs typeface="Calibri" panose="020F0502020204030204" pitchFamily="34" charset="0"/>
                        </a:rPr>
                        <a:t> </a:t>
                      </a:r>
                      <a:r>
                        <a:rPr lang="en-US" sz="1600" dirty="0">
                          <a:solidFill>
                            <a:schemeClr val="tx1"/>
                          </a:solidFill>
                          <a:effectLst/>
                          <a:latin typeface="+mn-lt"/>
                          <a:ea typeface="Calibri" panose="020F0502020204030204" pitchFamily="34" charset="0"/>
                          <a:cs typeface="Calibri" panose="020F0502020204030204" pitchFamily="34" charset="0"/>
                        </a:rPr>
                        <a:t>Moonshot Missions</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4277966"/>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Elin W. </a:t>
                      </a:r>
                      <a:r>
                        <a:rPr lang="en-US" sz="1600" b="1" dirty="0" err="1">
                          <a:solidFill>
                            <a:schemeClr val="tx1"/>
                          </a:solidFill>
                          <a:effectLst/>
                          <a:latin typeface="+mn-lt"/>
                          <a:ea typeface="Calibri" panose="020F0502020204030204" pitchFamily="34" charset="0"/>
                          <a:cs typeface="Calibri" panose="020F0502020204030204" pitchFamily="34" charset="0"/>
                        </a:rPr>
                        <a:t>Betanzo</a:t>
                      </a:r>
                      <a:r>
                        <a:rPr lang="en-US" sz="1600" b="1" dirty="0">
                          <a:solidFill>
                            <a:schemeClr val="tx1"/>
                          </a:solidFill>
                          <a:effectLst/>
                          <a:latin typeface="+mn-lt"/>
                          <a:ea typeface="Calibri" panose="020F0502020204030204" pitchFamily="34" charset="0"/>
                          <a:cs typeface="Calibri" panose="020F0502020204030204" pitchFamily="34" charset="0"/>
                        </a:rPr>
                        <a:t>*</a:t>
                      </a:r>
                      <a:r>
                        <a:rPr lang="en-US" sz="1600" dirty="0">
                          <a:solidFill>
                            <a:schemeClr val="tx1"/>
                          </a:solidFill>
                          <a:effectLst/>
                          <a:latin typeface="+mn-lt"/>
                          <a:ea typeface="Calibri" panose="020F0502020204030204" pitchFamily="34" charset="0"/>
                          <a:cs typeface="Calibri" panose="020F0502020204030204" pitchFamily="34" charset="0"/>
                        </a:rPr>
                        <a:t>,</a:t>
                      </a:r>
                      <a:r>
                        <a:rPr lang="en-US" sz="1600" b="1" dirty="0">
                          <a:solidFill>
                            <a:schemeClr val="tx1"/>
                          </a:solidFill>
                          <a:effectLst/>
                          <a:latin typeface="+mn-lt"/>
                          <a:ea typeface="Calibri" panose="020F0502020204030204" pitchFamily="34" charset="0"/>
                          <a:cs typeface="Calibri" panose="020F0502020204030204" pitchFamily="34" charset="0"/>
                        </a:rPr>
                        <a:t> </a:t>
                      </a:r>
                      <a:r>
                        <a:rPr lang="en-US" sz="1600" dirty="0">
                          <a:solidFill>
                            <a:schemeClr val="tx1"/>
                          </a:solidFill>
                          <a:effectLst/>
                          <a:latin typeface="+mn-lt"/>
                          <a:ea typeface="Calibri" panose="020F0502020204030204" pitchFamily="34" charset="0"/>
                          <a:cs typeface="Times New Roman" panose="02020603050405020304" pitchFamily="18" charset="0"/>
                        </a:rPr>
                        <a:t>Safe Water Engineering LLC</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1676739"/>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D. Scott Borman*, </a:t>
                      </a:r>
                      <a:r>
                        <a:rPr lang="en-US" sz="1600" dirty="0">
                          <a:solidFill>
                            <a:schemeClr val="tx1"/>
                          </a:solidFill>
                          <a:effectLst/>
                          <a:latin typeface="+mn-lt"/>
                          <a:ea typeface="Calibri" panose="020F0502020204030204" pitchFamily="34" charset="0"/>
                          <a:cs typeface="Times New Roman" panose="02020603050405020304" pitchFamily="18" charset="0"/>
                        </a:rPr>
                        <a:t>Benton/Washington Regional Public Water Authority</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2150278"/>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John Choate, </a:t>
                      </a:r>
                      <a:r>
                        <a:rPr lang="en-US" sz="1600" dirty="0">
                          <a:solidFill>
                            <a:schemeClr val="tx1"/>
                          </a:solidFill>
                          <a:effectLst/>
                          <a:latin typeface="+mn-lt"/>
                          <a:ea typeface="Calibri" panose="020F0502020204030204" pitchFamily="34" charset="0"/>
                          <a:cs typeface="Times New Roman" panose="02020603050405020304" pitchFamily="18" charset="0"/>
                        </a:rPr>
                        <a:t>Tri-County Regional Water Distribution District</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986979"/>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Kay Coffey</a:t>
                      </a:r>
                      <a:r>
                        <a:rPr lang="en-US" sz="1600" dirty="0">
                          <a:solidFill>
                            <a:schemeClr val="tx1"/>
                          </a:solidFill>
                          <a:effectLst/>
                          <a:latin typeface="+mn-lt"/>
                          <a:ea typeface="Calibri" panose="020F0502020204030204" pitchFamily="34" charset="0"/>
                          <a:cs typeface="Calibri" panose="020F0502020204030204" pitchFamily="34" charset="0"/>
                        </a:rPr>
                        <a:t>,</a:t>
                      </a:r>
                      <a:r>
                        <a:rPr lang="en-US" sz="1600" b="1" dirty="0">
                          <a:solidFill>
                            <a:schemeClr val="tx1"/>
                          </a:solidFill>
                          <a:effectLst/>
                          <a:latin typeface="+mn-lt"/>
                          <a:ea typeface="Calibri" panose="020F0502020204030204" pitchFamily="34" charset="0"/>
                          <a:cs typeface="Calibri" panose="020F0502020204030204" pitchFamily="34" charset="0"/>
                        </a:rPr>
                        <a:t> </a:t>
                      </a:r>
                      <a:r>
                        <a:rPr lang="en-US" sz="1600" dirty="0">
                          <a:solidFill>
                            <a:schemeClr val="tx1"/>
                          </a:solidFill>
                          <a:effectLst/>
                          <a:latin typeface="+mn-lt"/>
                          <a:ea typeface="Calibri" panose="020F0502020204030204" pitchFamily="34" charset="0"/>
                          <a:cs typeface="Times New Roman" panose="02020603050405020304" pitchFamily="18" charset="0"/>
                        </a:rPr>
                        <a:t>Oklahoma Department of Environmental Quality</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2315756"/>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Jeffrey K. Griffiths</a:t>
                      </a:r>
                      <a:r>
                        <a:rPr lang="en-US" sz="1600" dirty="0">
                          <a:solidFill>
                            <a:schemeClr val="tx1"/>
                          </a:solidFill>
                          <a:effectLst/>
                          <a:latin typeface="+mn-lt"/>
                          <a:ea typeface="Calibri" panose="020F0502020204030204" pitchFamily="34" charset="0"/>
                          <a:cs typeface="Calibri" panose="020F0502020204030204" pitchFamily="34" charset="0"/>
                        </a:rPr>
                        <a:t>, </a:t>
                      </a:r>
                      <a:r>
                        <a:rPr lang="en-US" sz="1600" dirty="0">
                          <a:solidFill>
                            <a:schemeClr val="tx1"/>
                          </a:solidFill>
                          <a:effectLst/>
                          <a:latin typeface="+mn-lt"/>
                          <a:ea typeface="Calibri" panose="020F0502020204030204" pitchFamily="34" charset="0"/>
                          <a:cs typeface="Times New Roman" panose="02020603050405020304" pitchFamily="18" charset="0"/>
                        </a:rPr>
                        <a:t>Tufts University School of Medicine</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7032853"/>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Michael Hotaling</a:t>
                      </a:r>
                      <a:r>
                        <a:rPr lang="en-US" sz="1600" dirty="0">
                          <a:solidFill>
                            <a:schemeClr val="tx1"/>
                          </a:solidFill>
                          <a:effectLst/>
                          <a:latin typeface="+mn-lt"/>
                          <a:ea typeface="Calibri" panose="020F0502020204030204" pitchFamily="34" charset="0"/>
                          <a:cs typeface="Calibri" panose="020F0502020204030204" pitchFamily="34" charset="0"/>
                        </a:rPr>
                        <a:t>, </a:t>
                      </a:r>
                      <a:r>
                        <a:rPr lang="en-US" sz="1600" dirty="0">
                          <a:solidFill>
                            <a:schemeClr val="tx1"/>
                          </a:solidFill>
                          <a:effectLst/>
                          <a:latin typeface="+mn-lt"/>
                          <a:ea typeface="Calibri" panose="020F0502020204030204" pitchFamily="34" charset="0"/>
                          <a:cs typeface="Times New Roman" panose="02020603050405020304" pitchFamily="18" charset="0"/>
                        </a:rPr>
                        <a:t>Newport News Waterworks Department</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4740036"/>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Jolyn Leslie</a:t>
                      </a:r>
                      <a:r>
                        <a:rPr lang="en-US" sz="1600" dirty="0">
                          <a:solidFill>
                            <a:schemeClr val="tx1"/>
                          </a:solidFill>
                          <a:effectLst/>
                          <a:latin typeface="+mn-lt"/>
                          <a:ea typeface="Calibri" panose="020F0502020204030204" pitchFamily="34" charset="0"/>
                          <a:cs typeface="Calibri" panose="020F0502020204030204" pitchFamily="34" charset="0"/>
                        </a:rPr>
                        <a:t>, </a:t>
                      </a:r>
                      <a:r>
                        <a:rPr lang="en-US" sz="1600" dirty="0">
                          <a:solidFill>
                            <a:schemeClr val="tx1"/>
                          </a:solidFill>
                          <a:effectLst/>
                          <a:latin typeface="+mn-lt"/>
                          <a:ea typeface="Calibri" panose="020F0502020204030204" pitchFamily="34" charset="0"/>
                          <a:cs typeface="Times New Roman" panose="02020603050405020304" pitchFamily="18" charset="0"/>
                        </a:rPr>
                        <a:t>Washington State Department of Health</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4933764"/>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Rosemary Menard</a:t>
                      </a:r>
                      <a:r>
                        <a:rPr lang="en-US" sz="1600" dirty="0">
                          <a:solidFill>
                            <a:schemeClr val="tx1"/>
                          </a:solidFill>
                          <a:effectLst/>
                          <a:latin typeface="+mn-lt"/>
                          <a:ea typeface="Calibri" panose="020F0502020204030204" pitchFamily="34" charset="0"/>
                          <a:cs typeface="Times New Roman" panose="02020603050405020304" pitchFamily="18" charset="0"/>
                        </a:rPr>
                        <a:t>, City of Santa Cruz</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4388984"/>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Times New Roman" panose="02020603050405020304" pitchFamily="18" charset="0"/>
                        </a:rPr>
                        <a:t>William F. Moody</a:t>
                      </a:r>
                      <a:r>
                        <a:rPr lang="en-US" sz="1600" dirty="0">
                          <a:solidFill>
                            <a:schemeClr val="tx1"/>
                          </a:solidFill>
                          <a:effectLst/>
                          <a:latin typeface="+mn-lt"/>
                          <a:ea typeface="Calibri" panose="020F0502020204030204" pitchFamily="34" charset="0"/>
                          <a:cs typeface="Times New Roman" panose="02020603050405020304" pitchFamily="18" charset="0"/>
                        </a:rPr>
                        <a:t>, Mississippi State Department of Health</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902646"/>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Erik D. Olson, </a:t>
                      </a:r>
                      <a:r>
                        <a:rPr lang="en-US" sz="1600" dirty="0">
                          <a:solidFill>
                            <a:schemeClr val="tx1"/>
                          </a:solidFill>
                          <a:effectLst/>
                          <a:latin typeface="+mn-lt"/>
                          <a:ea typeface="Calibri" panose="020F0502020204030204" pitchFamily="34" charset="0"/>
                          <a:cs typeface="Times New Roman" panose="02020603050405020304" pitchFamily="18" charset="0"/>
                        </a:rPr>
                        <a:t>Natural Resources Defense Council</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4086785"/>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Benjamin J. Pauli**</a:t>
                      </a:r>
                      <a:r>
                        <a:rPr lang="en-US" sz="1600" dirty="0">
                          <a:solidFill>
                            <a:schemeClr val="tx1"/>
                          </a:solidFill>
                          <a:effectLst/>
                          <a:latin typeface="+mn-lt"/>
                          <a:ea typeface="Calibri" panose="020F0502020204030204" pitchFamily="34" charset="0"/>
                          <a:cs typeface="Times New Roman" panose="02020603050405020304" pitchFamily="18" charset="0"/>
                        </a:rPr>
                        <a:t>, Kettering University</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351129"/>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Nancy A. Quirk*</a:t>
                      </a:r>
                      <a:r>
                        <a:rPr lang="en-US" sz="1600" dirty="0">
                          <a:solidFill>
                            <a:schemeClr val="tx1"/>
                          </a:solidFill>
                          <a:effectLst/>
                          <a:latin typeface="+mn-lt"/>
                          <a:ea typeface="Calibri" panose="020F0502020204030204" pitchFamily="34" charset="0"/>
                          <a:cs typeface="Calibri" panose="020F0502020204030204" pitchFamily="34" charset="0"/>
                        </a:rPr>
                        <a:t>,</a:t>
                      </a:r>
                      <a:r>
                        <a:rPr lang="en-US" sz="1600" dirty="0">
                          <a:solidFill>
                            <a:schemeClr val="tx1"/>
                          </a:solidFill>
                          <a:effectLst/>
                          <a:latin typeface="+mn-lt"/>
                          <a:ea typeface="Calibri" panose="020F0502020204030204" pitchFamily="34" charset="0"/>
                          <a:cs typeface="Times New Roman" panose="02020603050405020304" pitchFamily="18" charset="0"/>
                        </a:rPr>
                        <a:t> Green Bay Water Utility</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472587"/>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Lisa J. </a:t>
                      </a:r>
                      <a:r>
                        <a:rPr lang="en-US" sz="1600" b="1" dirty="0" err="1">
                          <a:solidFill>
                            <a:schemeClr val="tx1"/>
                          </a:solidFill>
                          <a:effectLst/>
                          <a:latin typeface="+mn-lt"/>
                          <a:ea typeface="Calibri" panose="020F0502020204030204" pitchFamily="34" charset="0"/>
                          <a:cs typeface="Calibri" panose="020F0502020204030204" pitchFamily="34" charset="0"/>
                        </a:rPr>
                        <a:t>Ragain</a:t>
                      </a:r>
                      <a:r>
                        <a:rPr lang="en-US" sz="1600" dirty="0">
                          <a:solidFill>
                            <a:schemeClr val="tx1"/>
                          </a:solidFill>
                          <a:effectLst/>
                          <a:latin typeface="+mn-lt"/>
                          <a:ea typeface="Calibri" panose="020F0502020204030204" pitchFamily="34" charset="0"/>
                          <a:cs typeface="Times New Roman" panose="02020603050405020304" pitchFamily="18" charset="0"/>
                        </a:rPr>
                        <a:t>, Metropolitan Washington Council of Governments</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7692977"/>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Alex Rodriguez*</a:t>
                      </a:r>
                      <a:r>
                        <a:rPr lang="en-US" sz="1600" dirty="0">
                          <a:solidFill>
                            <a:schemeClr val="tx1"/>
                          </a:solidFill>
                          <a:effectLst/>
                          <a:latin typeface="+mn-lt"/>
                          <a:ea typeface="Calibri" panose="020F0502020204030204" pitchFamily="34" charset="0"/>
                          <a:cs typeface="Times New Roman" panose="02020603050405020304" pitchFamily="18" charset="0"/>
                        </a:rPr>
                        <a:t>, Diversity Consulting Group</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2842010"/>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Lynn W. Thorp, </a:t>
                      </a:r>
                      <a:r>
                        <a:rPr lang="en-US" sz="1600" dirty="0">
                          <a:solidFill>
                            <a:schemeClr val="tx1"/>
                          </a:solidFill>
                          <a:effectLst/>
                          <a:latin typeface="+mn-lt"/>
                          <a:ea typeface="Calibri" panose="020F0502020204030204" pitchFamily="34" charset="0"/>
                          <a:cs typeface="Times New Roman" panose="02020603050405020304" pitchFamily="18" charset="0"/>
                        </a:rPr>
                        <a:t>Clean Water Action/Clean Water Fund</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6078850"/>
                  </a:ext>
                </a:extLst>
              </a:tr>
              <a:tr h="304800">
                <a:tc>
                  <a:txBody>
                    <a:bodyPr/>
                    <a:lstStyle/>
                    <a:p>
                      <a:pPr marL="0" marR="0">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Calibri" panose="020F0502020204030204" pitchFamily="34" charset="0"/>
                        </a:rPr>
                        <a:t>Gary Williams, </a:t>
                      </a:r>
                      <a:r>
                        <a:rPr lang="en-US" sz="1600" dirty="0">
                          <a:solidFill>
                            <a:schemeClr val="tx1"/>
                          </a:solidFill>
                          <a:effectLst/>
                          <a:latin typeface="+mn-lt"/>
                          <a:ea typeface="Calibri" panose="020F0502020204030204" pitchFamily="34" charset="0"/>
                          <a:cs typeface="Times New Roman" panose="02020603050405020304" pitchFamily="18" charset="0"/>
                        </a:rPr>
                        <a:t>Florida Rural Water Association</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9647"/>
                  </a:ext>
                </a:extLst>
              </a:tr>
            </a:tbl>
          </a:graphicData>
        </a:graphic>
      </p:graphicFrame>
    </p:spTree>
    <p:extLst>
      <p:ext uri="{BB962C8B-B14F-4D97-AF65-F5344CB8AC3E}">
        <p14:creationId xmlns:p14="http://schemas.microsoft.com/office/powerpoint/2010/main" val="1365188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8726-CB12-4FD9-9E32-8554F66AFC5B}"/>
              </a:ext>
            </a:extLst>
          </p:cNvPr>
          <p:cNvSpPr>
            <a:spLocks noGrp="1"/>
          </p:cNvSpPr>
          <p:nvPr>
            <p:ph type="title"/>
          </p:nvPr>
        </p:nvSpPr>
        <p:spPr>
          <a:xfrm>
            <a:off x="44609" y="97496"/>
            <a:ext cx="11407693" cy="1619791"/>
          </a:xfrm>
        </p:spPr>
        <p:txBody>
          <a:bodyPr>
            <a:normAutofit/>
          </a:bodyPr>
          <a:lstStyle/>
          <a:p>
            <a:pPr algn="ctr"/>
            <a:r>
              <a:rPr lang="en-US" b="1" dirty="0"/>
              <a:t>Public Engagements Prior to </a:t>
            </a:r>
            <a:br>
              <a:rPr lang="en-US" b="1" dirty="0"/>
            </a:br>
            <a:r>
              <a:rPr lang="en-US" b="1" dirty="0"/>
              <a:t>Working Group Formation</a:t>
            </a:r>
          </a:p>
        </p:txBody>
      </p:sp>
      <p:sp>
        <p:nvSpPr>
          <p:cNvPr id="3" name="Content Placeholder 2">
            <a:extLst>
              <a:ext uri="{FF2B5EF4-FFF2-40B4-BE49-F238E27FC236}">
                <a16:creationId xmlns:a16="http://schemas.microsoft.com/office/drawing/2014/main" id="{2613AC36-5150-487B-B40B-00A3DC931C4C}"/>
              </a:ext>
            </a:extLst>
          </p:cNvPr>
          <p:cNvSpPr>
            <a:spLocks noGrp="1"/>
          </p:cNvSpPr>
          <p:nvPr>
            <p:ph idx="1"/>
          </p:nvPr>
        </p:nvSpPr>
        <p:spPr/>
        <p:txBody>
          <a:bodyPr>
            <a:normAutofit lnSpcReduction="10000"/>
          </a:bodyPr>
          <a:lstStyle/>
          <a:p>
            <a:r>
              <a:rPr lang="en-US" sz="3200" dirty="0"/>
              <a:t>EPA held an initial virtual public meeting in October 2020, followed by six virtual meetings from May to November 2021 to solicit broad input and information on MDBPs in drinking water. </a:t>
            </a:r>
          </a:p>
          <a:p>
            <a:r>
              <a:rPr lang="en-US" sz="3200" dirty="0"/>
              <a:t>Each meeting in 2021 focused on specific topics identified through public feedback and new information.</a:t>
            </a:r>
          </a:p>
          <a:p>
            <a:r>
              <a:rPr lang="en-US" sz="3200" dirty="0"/>
              <a:t>EPA provided the MDBP Rule Revisions Working Group with the information gathered through the public docket, the virtual public meetings, and results of analyses conducted to inform deliberations. </a:t>
            </a:r>
          </a:p>
          <a:p>
            <a:endParaRPr lang="en-US" dirty="0"/>
          </a:p>
        </p:txBody>
      </p:sp>
      <p:sp>
        <p:nvSpPr>
          <p:cNvPr id="4" name="Slide Number Placeholder 3">
            <a:extLst>
              <a:ext uri="{FF2B5EF4-FFF2-40B4-BE49-F238E27FC236}">
                <a16:creationId xmlns:a16="http://schemas.microsoft.com/office/drawing/2014/main" id="{519A424F-272B-411B-831F-38682CEE3467}"/>
              </a:ext>
            </a:extLst>
          </p:cNvPr>
          <p:cNvSpPr>
            <a:spLocks noGrp="1"/>
          </p:cNvSpPr>
          <p:nvPr>
            <p:ph type="sldNum" sz="quarter" idx="12"/>
          </p:nvPr>
        </p:nvSpPr>
        <p:spPr/>
        <p:txBody>
          <a:bodyPr/>
          <a:lstStyle/>
          <a:p>
            <a:fld id="{6EE86E83-4A1B-46CA-AF8D-A1A4660F17C5}" type="slidenum">
              <a:rPr lang="en-US" smtClean="0"/>
              <a:t>5</a:t>
            </a:fld>
            <a:endParaRPr lang="en-US"/>
          </a:p>
        </p:txBody>
      </p:sp>
    </p:spTree>
    <p:extLst>
      <p:ext uri="{BB962C8B-B14F-4D97-AF65-F5344CB8AC3E}">
        <p14:creationId xmlns:p14="http://schemas.microsoft.com/office/powerpoint/2010/main" val="2089380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8726-CB12-4FD9-9E32-8554F66AFC5B}"/>
              </a:ext>
            </a:extLst>
          </p:cNvPr>
          <p:cNvSpPr>
            <a:spLocks noGrp="1"/>
          </p:cNvSpPr>
          <p:nvPr>
            <p:ph type="title"/>
          </p:nvPr>
        </p:nvSpPr>
        <p:spPr/>
        <p:txBody>
          <a:bodyPr>
            <a:noAutofit/>
          </a:bodyPr>
          <a:lstStyle/>
          <a:p>
            <a:pPr algn="ctr"/>
            <a:r>
              <a:rPr lang="en-US" b="1" dirty="0"/>
              <a:t>MDBP Rule Revisions Working Group </a:t>
            </a:r>
            <a:br>
              <a:rPr lang="en-US" b="1" dirty="0"/>
            </a:br>
            <a:r>
              <a:rPr lang="en-US" b="1" dirty="0"/>
              <a:t>Meeting #1: May 23, 2022</a:t>
            </a:r>
          </a:p>
        </p:txBody>
      </p:sp>
      <p:sp>
        <p:nvSpPr>
          <p:cNvPr id="3" name="Content Placeholder 2">
            <a:extLst>
              <a:ext uri="{FF2B5EF4-FFF2-40B4-BE49-F238E27FC236}">
                <a16:creationId xmlns:a16="http://schemas.microsoft.com/office/drawing/2014/main" id="{2613AC36-5150-487B-B40B-00A3DC931C4C}"/>
              </a:ext>
            </a:extLst>
          </p:cNvPr>
          <p:cNvSpPr>
            <a:spLocks noGrp="1"/>
          </p:cNvSpPr>
          <p:nvPr>
            <p:ph idx="1"/>
          </p:nvPr>
        </p:nvSpPr>
        <p:spPr/>
        <p:txBody>
          <a:bodyPr>
            <a:normAutofit lnSpcReduction="10000"/>
          </a:bodyPr>
          <a:lstStyle/>
          <a:p>
            <a:r>
              <a:rPr lang="en-US" sz="3200" dirty="0"/>
              <a:t>Purpose was to make member introductions, review previous public engagements (2020 and 2021) and Working Group member interview findings, and start a discussion on the use of technical support for the Working Group.</a:t>
            </a:r>
          </a:p>
          <a:p>
            <a:r>
              <a:rPr lang="en-US" sz="3200" dirty="0"/>
              <a:t>Key meeting highlights included preliminary discussions about Working Group priorities, challenges, and elements of common purpose related to the Working Group effort; and review of the Working Group process plan and approach for providing technical support to inform Working Group discussions.</a:t>
            </a:r>
          </a:p>
          <a:p>
            <a:endParaRPr lang="en-US" dirty="0"/>
          </a:p>
        </p:txBody>
      </p:sp>
      <p:sp>
        <p:nvSpPr>
          <p:cNvPr id="4" name="Slide Number Placeholder 3">
            <a:extLst>
              <a:ext uri="{FF2B5EF4-FFF2-40B4-BE49-F238E27FC236}">
                <a16:creationId xmlns:a16="http://schemas.microsoft.com/office/drawing/2014/main" id="{786F049A-0E7D-41F1-B355-8080B07259DD}"/>
              </a:ext>
            </a:extLst>
          </p:cNvPr>
          <p:cNvSpPr>
            <a:spLocks noGrp="1"/>
          </p:cNvSpPr>
          <p:nvPr>
            <p:ph type="sldNum" sz="quarter" idx="12"/>
          </p:nvPr>
        </p:nvSpPr>
        <p:spPr/>
        <p:txBody>
          <a:bodyPr/>
          <a:lstStyle/>
          <a:p>
            <a:fld id="{6EE86E83-4A1B-46CA-AF8D-A1A4660F17C5}" type="slidenum">
              <a:rPr lang="en-US" smtClean="0"/>
              <a:t>6</a:t>
            </a:fld>
            <a:endParaRPr lang="en-US"/>
          </a:p>
        </p:txBody>
      </p:sp>
    </p:spTree>
    <p:extLst>
      <p:ext uri="{BB962C8B-B14F-4D97-AF65-F5344CB8AC3E}">
        <p14:creationId xmlns:p14="http://schemas.microsoft.com/office/powerpoint/2010/main" val="2353938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8726-CB12-4FD9-9E32-8554F66AFC5B}"/>
              </a:ext>
            </a:extLst>
          </p:cNvPr>
          <p:cNvSpPr>
            <a:spLocks noGrp="1"/>
          </p:cNvSpPr>
          <p:nvPr>
            <p:ph type="title"/>
          </p:nvPr>
        </p:nvSpPr>
        <p:spPr/>
        <p:txBody>
          <a:bodyPr/>
          <a:lstStyle/>
          <a:p>
            <a:pPr algn="ctr"/>
            <a:r>
              <a:rPr lang="en-US" b="1" dirty="0"/>
              <a:t>MDBP Rule Revisions Working Group </a:t>
            </a:r>
            <a:br>
              <a:rPr lang="en-US" b="1" dirty="0"/>
            </a:br>
            <a:r>
              <a:rPr lang="en-US" b="1" dirty="0"/>
              <a:t>Meeting #2: August 17, 2022</a:t>
            </a:r>
          </a:p>
        </p:txBody>
      </p:sp>
      <p:sp>
        <p:nvSpPr>
          <p:cNvPr id="3" name="Content Placeholder 2">
            <a:extLst>
              <a:ext uri="{FF2B5EF4-FFF2-40B4-BE49-F238E27FC236}">
                <a16:creationId xmlns:a16="http://schemas.microsoft.com/office/drawing/2014/main" id="{2613AC36-5150-487B-B40B-00A3DC931C4C}"/>
              </a:ext>
            </a:extLst>
          </p:cNvPr>
          <p:cNvSpPr>
            <a:spLocks noGrp="1"/>
          </p:cNvSpPr>
          <p:nvPr>
            <p:ph idx="1"/>
          </p:nvPr>
        </p:nvSpPr>
        <p:spPr>
          <a:xfrm>
            <a:off x="557561" y="1853513"/>
            <a:ext cx="11162371" cy="4323449"/>
          </a:xfrm>
        </p:spPr>
        <p:txBody>
          <a:bodyPr>
            <a:normAutofit fontScale="92500" lnSpcReduction="10000"/>
          </a:bodyPr>
          <a:lstStyle/>
          <a:p>
            <a:r>
              <a:rPr lang="en-US" dirty="0"/>
              <a:t>Purpose was to create a common understanding of the current regulatory framework related to the Surface Water Treatment Rules (SWTRs); provide an inventory of Public Water Systems (PWSs) subject to the SWTRs; establish agreement about the proposed scope and content of overall problem characterization relative to the Working Group’s purpose; and begin problem characterization discussions on opportunistic pathogens and disinfectant residuals.</a:t>
            </a:r>
          </a:p>
          <a:p>
            <a:r>
              <a:rPr lang="en-US" dirty="0"/>
              <a:t>Key meeting highlights included discussions about problem characterization related to the SWTRs such as root causes, problem magnitude, and degree of certainty. In addition, Working Group members identified the types of information they were seeking that would be helpful to further understand opportunistic pathogen-related and disinfectant residual problems.</a:t>
            </a:r>
          </a:p>
        </p:txBody>
      </p:sp>
      <p:sp>
        <p:nvSpPr>
          <p:cNvPr id="4" name="Slide Number Placeholder 3">
            <a:extLst>
              <a:ext uri="{FF2B5EF4-FFF2-40B4-BE49-F238E27FC236}">
                <a16:creationId xmlns:a16="http://schemas.microsoft.com/office/drawing/2014/main" id="{EFDEC4E4-B32F-4C86-924D-FE3655EFFC7C}"/>
              </a:ext>
            </a:extLst>
          </p:cNvPr>
          <p:cNvSpPr>
            <a:spLocks noGrp="1"/>
          </p:cNvSpPr>
          <p:nvPr>
            <p:ph type="sldNum" sz="quarter" idx="12"/>
          </p:nvPr>
        </p:nvSpPr>
        <p:spPr/>
        <p:txBody>
          <a:bodyPr/>
          <a:lstStyle/>
          <a:p>
            <a:fld id="{6EE86E83-4A1B-46CA-AF8D-A1A4660F17C5}" type="slidenum">
              <a:rPr lang="en-US" smtClean="0"/>
              <a:t>7</a:t>
            </a:fld>
            <a:endParaRPr lang="en-US"/>
          </a:p>
        </p:txBody>
      </p:sp>
    </p:spTree>
    <p:extLst>
      <p:ext uri="{BB962C8B-B14F-4D97-AF65-F5344CB8AC3E}">
        <p14:creationId xmlns:p14="http://schemas.microsoft.com/office/powerpoint/2010/main" val="3837190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8726-CB12-4FD9-9E32-8554F66AFC5B}"/>
              </a:ext>
            </a:extLst>
          </p:cNvPr>
          <p:cNvSpPr>
            <a:spLocks noGrp="1"/>
          </p:cNvSpPr>
          <p:nvPr>
            <p:ph type="title"/>
          </p:nvPr>
        </p:nvSpPr>
        <p:spPr/>
        <p:txBody>
          <a:bodyPr>
            <a:normAutofit/>
          </a:bodyPr>
          <a:lstStyle/>
          <a:p>
            <a:pPr algn="ctr"/>
            <a:r>
              <a:rPr lang="en-US" b="1" dirty="0"/>
              <a:t>MDBP Rule Revisions Working Group </a:t>
            </a:r>
            <a:br>
              <a:rPr lang="en-US" b="1" dirty="0"/>
            </a:br>
            <a:r>
              <a:rPr lang="en-US" b="1" dirty="0"/>
              <a:t>Meeting #3: September 20, 2022</a:t>
            </a:r>
            <a:endParaRPr lang="en-US" dirty="0"/>
          </a:p>
        </p:txBody>
      </p:sp>
      <p:sp>
        <p:nvSpPr>
          <p:cNvPr id="3" name="Content Placeholder 2">
            <a:extLst>
              <a:ext uri="{FF2B5EF4-FFF2-40B4-BE49-F238E27FC236}">
                <a16:creationId xmlns:a16="http://schemas.microsoft.com/office/drawing/2014/main" id="{2613AC36-5150-487B-B40B-00A3DC931C4C}"/>
              </a:ext>
            </a:extLst>
          </p:cNvPr>
          <p:cNvSpPr>
            <a:spLocks noGrp="1"/>
          </p:cNvSpPr>
          <p:nvPr>
            <p:ph idx="1"/>
          </p:nvPr>
        </p:nvSpPr>
        <p:spPr>
          <a:xfrm>
            <a:off x="838200" y="1803322"/>
            <a:ext cx="11112500" cy="5054678"/>
          </a:xfrm>
        </p:spPr>
        <p:txBody>
          <a:bodyPr>
            <a:normAutofit lnSpcReduction="10000"/>
          </a:bodyPr>
          <a:lstStyle/>
          <a:p>
            <a:r>
              <a:rPr lang="en-US" dirty="0"/>
              <a:t>Purpose was to continue problem characterization discussions on opportunistic pathogens and disinfectant residuals; create a common understanding of the current regulatory framework related to the Disinfectants/Disinfection Byproducts Rules (D/DBPRs); provide an inventory of PWSs subject to the D/DBPRs; and begin problem characterization discussions on disinfection byproducts.</a:t>
            </a:r>
          </a:p>
          <a:p>
            <a:r>
              <a:rPr lang="en-US" dirty="0"/>
              <a:t>The meeting included input and panel discussions with technical analysts from different backgrounds to help inform Working Group discussions.</a:t>
            </a:r>
          </a:p>
          <a:p>
            <a:r>
              <a:rPr lang="en-US" dirty="0"/>
              <a:t>Key meeting highlights included discussions about problem characterization related to the D/DBPRs such as root causes, problem magnitude, and degree of certainty. In addition, Working Group members identified the types of information they were seeking that would be helpful to further understand DBP-related problems.</a:t>
            </a:r>
          </a:p>
        </p:txBody>
      </p:sp>
      <p:sp>
        <p:nvSpPr>
          <p:cNvPr id="4" name="Slide Number Placeholder 3">
            <a:extLst>
              <a:ext uri="{FF2B5EF4-FFF2-40B4-BE49-F238E27FC236}">
                <a16:creationId xmlns:a16="http://schemas.microsoft.com/office/drawing/2014/main" id="{9BA5F48C-49E9-4C2D-8F7E-57AE396B186D}"/>
              </a:ext>
            </a:extLst>
          </p:cNvPr>
          <p:cNvSpPr>
            <a:spLocks noGrp="1"/>
          </p:cNvSpPr>
          <p:nvPr>
            <p:ph type="sldNum" sz="quarter" idx="12"/>
          </p:nvPr>
        </p:nvSpPr>
        <p:spPr/>
        <p:txBody>
          <a:bodyPr/>
          <a:lstStyle/>
          <a:p>
            <a:fld id="{6EE86E83-4A1B-46CA-AF8D-A1A4660F17C5}" type="slidenum">
              <a:rPr lang="en-US" smtClean="0"/>
              <a:t>8</a:t>
            </a:fld>
            <a:endParaRPr lang="en-US"/>
          </a:p>
        </p:txBody>
      </p:sp>
    </p:spTree>
    <p:extLst>
      <p:ext uri="{BB962C8B-B14F-4D97-AF65-F5344CB8AC3E}">
        <p14:creationId xmlns:p14="http://schemas.microsoft.com/office/powerpoint/2010/main" val="3609018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8726-CB12-4FD9-9E32-8554F66AFC5B}"/>
              </a:ext>
            </a:extLst>
          </p:cNvPr>
          <p:cNvSpPr>
            <a:spLocks noGrp="1"/>
          </p:cNvSpPr>
          <p:nvPr>
            <p:ph type="title"/>
          </p:nvPr>
        </p:nvSpPr>
        <p:spPr/>
        <p:txBody>
          <a:bodyPr>
            <a:normAutofit/>
          </a:bodyPr>
          <a:lstStyle/>
          <a:p>
            <a:pPr algn="ctr"/>
            <a:r>
              <a:rPr lang="en-US" b="1" dirty="0"/>
              <a:t>MDBP Rule Revisions Working Group </a:t>
            </a:r>
            <a:br>
              <a:rPr lang="en-US" b="1" dirty="0"/>
            </a:br>
            <a:r>
              <a:rPr lang="en-US" b="1" dirty="0"/>
              <a:t>Meeting #4: November 3, 2022</a:t>
            </a:r>
            <a:endParaRPr lang="en-US" dirty="0"/>
          </a:p>
        </p:txBody>
      </p:sp>
      <p:sp>
        <p:nvSpPr>
          <p:cNvPr id="3" name="Content Placeholder 2">
            <a:extLst>
              <a:ext uri="{FF2B5EF4-FFF2-40B4-BE49-F238E27FC236}">
                <a16:creationId xmlns:a16="http://schemas.microsoft.com/office/drawing/2014/main" id="{2613AC36-5150-487B-B40B-00A3DC931C4C}"/>
              </a:ext>
            </a:extLst>
          </p:cNvPr>
          <p:cNvSpPr>
            <a:spLocks noGrp="1"/>
          </p:cNvSpPr>
          <p:nvPr>
            <p:ph idx="1"/>
          </p:nvPr>
        </p:nvSpPr>
        <p:spPr/>
        <p:txBody>
          <a:bodyPr>
            <a:normAutofit/>
          </a:bodyPr>
          <a:lstStyle/>
          <a:p>
            <a:r>
              <a:rPr lang="en-US" sz="3200" dirty="0"/>
              <a:t>Purpose was to continue problem characterization discussions on opportunistic pathogens, disinfectant residuals, and disinfection byproducts; and create a common understanding of the current regulatory framework related to interdependencies between the SWTRs and D/DBPRs. </a:t>
            </a:r>
          </a:p>
          <a:p>
            <a:r>
              <a:rPr lang="en-US" sz="3200" dirty="0"/>
              <a:t>Building on the success of the third meeting, the fourth meeting included input and panel discussions with technical analysts to help inform Working Group discussions.</a:t>
            </a:r>
          </a:p>
        </p:txBody>
      </p:sp>
      <p:sp>
        <p:nvSpPr>
          <p:cNvPr id="4" name="Slide Number Placeholder 3">
            <a:extLst>
              <a:ext uri="{FF2B5EF4-FFF2-40B4-BE49-F238E27FC236}">
                <a16:creationId xmlns:a16="http://schemas.microsoft.com/office/drawing/2014/main" id="{895E4660-B3B0-4447-87F1-8D30729B0500}"/>
              </a:ext>
            </a:extLst>
          </p:cNvPr>
          <p:cNvSpPr>
            <a:spLocks noGrp="1"/>
          </p:cNvSpPr>
          <p:nvPr>
            <p:ph type="sldNum" sz="quarter" idx="12"/>
          </p:nvPr>
        </p:nvSpPr>
        <p:spPr/>
        <p:txBody>
          <a:bodyPr/>
          <a:lstStyle/>
          <a:p>
            <a:fld id="{6EE86E83-4A1B-46CA-AF8D-A1A4660F17C5}" type="slidenum">
              <a:rPr lang="en-US" smtClean="0"/>
              <a:t>9</a:t>
            </a:fld>
            <a:endParaRPr lang="en-US"/>
          </a:p>
        </p:txBody>
      </p:sp>
    </p:spTree>
    <p:extLst>
      <p:ext uri="{BB962C8B-B14F-4D97-AF65-F5344CB8AC3E}">
        <p14:creationId xmlns:p14="http://schemas.microsoft.com/office/powerpoint/2010/main" val="3529023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1048</Words>
  <Application>Microsoft Office PowerPoint</Application>
  <PresentationFormat>Widescreen</PresentationFormat>
  <Paragraphs>82</Paragraphs>
  <Slides>11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Consideration of Potential MDBP Rule Revisions –  Update about Working Group Activities to Inform NDWAC Advice and Recommendations</vt:lpstr>
      <vt:lpstr>Presentation Overview</vt:lpstr>
      <vt:lpstr>MDBP Rule Revisions Working Group  Purpose and Charge</vt:lpstr>
      <vt:lpstr>Working Group Composition</vt:lpstr>
      <vt:lpstr>Public Engagements Prior to  Working Group Formation</vt:lpstr>
      <vt:lpstr>MDBP Rule Revisions Working Group  Meeting #1: May 23, 2022</vt:lpstr>
      <vt:lpstr>MDBP Rule Revisions Working Group  Meeting #2: August 17, 2022</vt:lpstr>
      <vt:lpstr>MDBP Rule Revisions Working Group  Meeting #3: September 20, 2022</vt:lpstr>
      <vt:lpstr>MDBP Rule Revisions Working Group  Meeting #4: November 3, 2022</vt:lpstr>
      <vt:lpstr>Moving Forward</vt:lpstr>
      <vt:lpstr>Key Takeaways to 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 of Potential MDBP Rule Revisions Update about Working Group Activities to Inform NDWAC Advice and Recommendations</dc:title>
  <dc:creator>Weisman, Richard</dc:creator>
  <cp:lastModifiedBy>Elizabeth Corr</cp:lastModifiedBy>
  <cp:revision>15</cp:revision>
  <dcterms:created xsi:type="dcterms:W3CDTF">2022-10-28T11:25:20Z</dcterms:created>
  <dcterms:modified xsi:type="dcterms:W3CDTF">2023-02-17T21:21:24Z</dcterms:modified>
</cp:coreProperties>
</file>