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5"/>
    <p:sldMasterId id="2147483665" r:id="rId6"/>
    <p:sldMasterId id="2147483697" r:id="rId7"/>
  </p:sldMasterIdLst>
  <p:notesMasterIdLst>
    <p:notesMasterId r:id="rId25"/>
  </p:notesMasterIdLst>
  <p:sldIdLst>
    <p:sldId id="390" r:id="rId8"/>
    <p:sldId id="349" r:id="rId9"/>
    <p:sldId id="351" r:id="rId10"/>
    <p:sldId id="350" r:id="rId11"/>
    <p:sldId id="282" r:id="rId12"/>
    <p:sldId id="352" r:id="rId13"/>
    <p:sldId id="373" r:id="rId14"/>
    <p:sldId id="384" r:id="rId15"/>
    <p:sldId id="371" r:id="rId16"/>
    <p:sldId id="376" r:id="rId17"/>
    <p:sldId id="385" r:id="rId18"/>
    <p:sldId id="377" r:id="rId19"/>
    <p:sldId id="382" r:id="rId20"/>
    <p:sldId id="386" r:id="rId21"/>
    <p:sldId id="383" r:id="rId22"/>
    <p:sldId id="353" r:id="rId23"/>
    <p:sldId id="388" r:id="rId2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0E5A07-0CD5-7554-E238-21991716C19B}" name="Huddle, Heather" initials="HH" userId="S::huddle.heather@epa.gov::c5496d2c-439b-411e-bfe8-abc9076f05eb" providerId="AD"/>
  <p188:author id="{B9E7921B-7D01-3D1E-6156-E87DB885EB4E}" name="Michelle Huffert" initials="MH" userId="S::Michelle.Huffert@erg.com::6d33b884-6959-49ca-9347-ad47dc1e359f" providerId="AD"/>
  <p188:author id="{A5D9221C-5AE6-84B7-00AD-03AE3C71B138}" name="DeYoung, Robyn" initials="DR" userId="S::deyoung.robyn@epa.gov::a544303c-b811-4a1f-b359-679402aa5348" providerId="AD"/>
  <p188:author id="{ED3DB026-5934-AA53-6177-8425503A53FD}" name="Deyoung, Robyn" initials="DR" userId="S::DeYoung.Robyn@epa.gov::a544303c-b811-4a1f-b359-679402aa5348" providerId="AD"/>
  <p188:author id="{B3B61F45-37E7-71BF-1A2F-494008F28AB9}" name="Biddle, Lisa" initials="BL" userId="S::Biddle.Lisa@epa.gov::f28f512d-4abc-4a93-b0ae-a00ac8b73802" providerId="AD"/>
  <p188:author id="{65259557-C480-BE5B-DBC5-7A246A68D608}" name="Helen Anthony" initials="HA" userId="S::Helen.Anthony@erg.com::7c7f34f3-6ace-4fe5-a70e-20eb988e4832" providerId="AD"/>
  <p188:author id="{7277ADB6-BCE2-BE2A-2B46-F8AF8598543C}" name="Huddle, Heather (she/her/hers)" initials="HH(" userId="S::Huddle.Heather@epa.gov::c5496d2c-439b-411e-bfe8-abc9076f05e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nnifer Sharp" initials="JS" lastIdx="25" clrIdx="0">
    <p:extLst>
      <p:ext uri="{19B8F6BF-5375-455C-9EA6-DF929625EA0E}">
        <p15:presenceInfo xmlns:p15="http://schemas.microsoft.com/office/powerpoint/2012/main" userId="Jennifer Sharp" providerId="None"/>
      </p:ext>
    </p:extLst>
  </p:cmAuthor>
  <p:cmAuthor id="2" name="Christy Williams" initials="CW" lastIdx="16" clrIdx="1">
    <p:extLst>
      <p:ext uri="{19B8F6BF-5375-455C-9EA6-DF929625EA0E}">
        <p15:presenceInfo xmlns:p15="http://schemas.microsoft.com/office/powerpoint/2012/main" userId="S::Christy.Williams@erg.com::a8bce005-af80-477a-a5a9-259d7ee959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05A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young, Robyn" userId="a544303c-b811-4a1f-b359-679402aa5348" providerId="ADAL" clId="{02593C5E-554B-4250-9812-0C25AC011681}"/>
    <pc:docChg chg="">
      <pc:chgData name="Deyoung, Robyn" userId="a544303c-b811-4a1f-b359-679402aa5348" providerId="ADAL" clId="{02593C5E-554B-4250-9812-0C25AC011681}" dt="2023-05-22T21:55:11.260" v="0"/>
      <pc:docMkLst>
        <pc:docMk/>
      </pc:docMkLst>
      <pc:sldChg chg="delCm">
        <pc:chgData name="Deyoung, Robyn" userId="a544303c-b811-4a1f-b359-679402aa5348" providerId="ADAL" clId="{02593C5E-554B-4250-9812-0C25AC011681}" dt="2023-05-22T21:55:11.260" v="0"/>
        <pc:sldMkLst>
          <pc:docMk/>
          <pc:sldMk cId="2593856883" sldId="282"/>
        </pc:sldMkLst>
      </pc:sldChg>
      <pc:sldChg chg="delCm">
        <pc:chgData name="Deyoung, Robyn" userId="a544303c-b811-4a1f-b359-679402aa5348" providerId="ADAL" clId="{02593C5E-554B-4250-9812-0C25AC011681}" dt="2023-05-22T21:55:11.260" v="0"/>
        <pc:sldMkLst>
          <pc:docMk/>
          <pc:sldMk cId="1502603388" sldId="371"/>
        </pc:sldMkLst>
      </pc:sldChg>
      <pc:sldChg chg="delCm">
        <pc:chgData name="Deyoung, Robyn" userId="a544303c-b811-4a1f-b359-679402aa5348" providerId="ADAL" clId="{02593C5E-554B-4250-9812-0C25AC011681}" dt="2023-05-22T21:55:11.260" v="0"/>
        <pc:sldMkLst>
          <pc:docMk/>
          <pc:sldMk cId="2709836787" sldId="376"/>
        </pc:sldMkLst>
      </pc:sldChg>
      <pc:sldChg chg="delCm">
        <pc:chgData name="Deyoung, Robyn" userId="a544303c-b811-4a1f-b359-679402aa5348" providerId="ADAL" clId="{02593C5E-554B-4250-9812-0C25AC011681}" dt="2023-05-22T21:55:11.260" v="0"/>
        <pc:sldMkLst>
          <pc:docMk/>
          <pc:sldMk cId="3531631323" sldId="386"/>
        </pc:sldMkLst>
      </pc:sldChg>
      <pc:sldChg chg="delCm">
        <pc:chgData name="Deyoung, Robyn" userId="a544303c-b811-4a1f-b359-679402aa5348" providerId="ADAL" clId="{02593C5E-554B-4250-9812-0C25AC011681}" dt="2023-05-22T21:55:11.260" v="0"/>
        <pc:sldMkLst>
          <pc:docMk/>
          <pc:sldMk cId="456541572" sldId="3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E99CE7-CA30-4419-A948-406C3B04C4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B4E58BB9-AEE1-4B24-961A-E79A2C99CA7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902A06E4-5CFF-41EC-AAA8-0FE516090B1A}" type="datetimeFigureOut">
              <a:rPr lang="en-US"/>
              <a:pPr>
                <a:defRPr/>
              </a:pPr>
              <a:t>5/22/2023</a:t>
            </a:fld>
            <a:endParaRPr lang="en-US"/>
          </a:p>
        </p:txBody>
      </p:sp>
      <p:sp>
        <p:nvSpPr>
          <p:cNvPr id="4" name="Slide Image Placeholder 3">
            <a:extLst>
              <a:ext uri="{FF2B5EF4-FFF2-40B4-BE49-F238E27FC236}">
                <a16:creationId xmlns:a16="http://schemas.microsoft.com/office/drawing/2014/main" id="{AD29BBF8-60B6-4ABB-801C-4F0943B43433}"/>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B0BDC1E-01C1-4F45-9F5C-543EEED8B856}"/>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16E16E2-DE52-4D0F-B673-C53D3F07B00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A226140A-0C09-4813-8B9D-D8EC04381994}"/>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FE3DEF38-19F7-488B-84F4-27147413278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E3DEF38-19F7-488B-84F4-271474132784}" type="slidenum">
              <a:rPr lang="en-US" smtClean="0"/>
              <a:pPr>
                <a:defRPr/>
              </a:pPr>
              <a:t>1</a:t>
            </a:fld>
            <a:endParaRPr lang="en-US"/>
          </a:p>
        </p:txBody>
      </p:sp>
    </p:spTree>
    <p:extLst>
      <p:ext uri="{BB962C8B-B14F-4D97-AF65-F5344CB8AC3E}">
        <p14:creationId xmlns:p14="http://schemas.microsoft.com/office/powerpoint/2010/main" val="2696380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E3DEF38-19F7-488B-84F4-271474132784}" type="slidenum">
              <a:rPr lang="en-US" smtClean="0"/>
              <a:pPr>
                <a:defRPr/>
              </a:pPr>
              <a:t>16</a:t>
            </a:fld>
            <a:endParaRPr lang="en-US"/>
          </a:p>
        </p:txBody>
      </p:sp>
    </p:spTree>
    <p:extLst>
      <p:ext uri="{BB962C8B-B14F-4D97-AF65-F5344CB8AC3E}">
        <p14:creationId xmlns:p14="http://schemas.microsoft.com/office/powerpoint/2010/main" val="3477747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DEF38-19F7-488B-84F4-2714741327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835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DEF38-19F7-488B-84F4-2714741327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587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58EEC9-E7AC-48F6-BF78-F8F7E40BF9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38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58EEC9-E7AC-48F6-BF78-F8F7E40BF9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327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DEF38-19F7-488B-84F4-2714741327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391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DEF38-19F7-488B-84F4-2714741327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549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DEF38-19F7-488B-84F4-2714741327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390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DEF38-19F7-488B-84F4-2714741327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621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4509856" y="368600"/>
            <a:ext cx="7233181" cy="854719"/>
          </a:xfrm>
          <a:prstGeom prst="rect">
            <a:avLst/>
          </a:prstGeom>
        </p:spPr>
        <p:txBody>
          <a:bodyPr anchor="b">
            <a:noAutofit/>
          </a:bodyPr>
          <a:lstStyle>
            <a:lvl1pPr algn="r">
              <a:defRPr sz="4800" b="1">
                <a:solidFill>
                  <a:schemeClr val="accent1"/>
                </a:solidFill>
              </a:defRPr>
            </a:lvl1pPr>
          </a:lstStyle>
          <a:p>
            <a:r>
              <a:rPr lang="en-US"/>
              <a:t>Click to edit Master title style</a:t>
            </a:r>
          </a:p>
        </p:txBody>
      </p:sp>
      <p:sp>
        <p:nvSpPr>
          <p:cNvPr id="8" name="Subtitle 2"/>
          <p:cNvSpPr>
            <a:spLocks noGrp="1"/>
          </p:cNvSpPr>
          <p:nvPr>
            <p:ph type="subTitle" idx="1"/>
          </p:nvPr>
        </p:nvSpPr>
        <p:spPr>
          <a:xfrm>
            <a:off x="6919783" y="1544595"/>
            <a:ext cx="4823253" cy="420129"/>
          </a:xfrm>
          <a:prstGeom prst="rect">
            <a:avLst/>
          </a:prstGeom>
        </p:spPr>
        <p:txBody>
          <a:bodyPr anchor="b">
            <a:normAutofit/>
          </a:bodyPr>
          <a:lstStyle>
            <a:lvl1pPr marL="0" indent="0" algn="r">
              <a:buNone/>
              <a:defRPr sz="20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20884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Teal">
    <p:spTree>
      <p:nvGrpSpPr>
        <p:cNvPr id="1" name=""/>
        <p:cNvGrpSpPr/>
        <p:nvPr/>
      </p:nvGrpSpPr>
      <p:grpSpPr>
        <a:xfrm>
          <a:off x="0" y="0"/>
          <a:ext cx="0" cy="0"/>
          <a:chOff x="0" y="0"/>
          <a:chExt cx="0" cy="0"/>
        </a:xfrm>
      </p:grpSpPr>
      <p:pic>
        <p:nvPicPr>
          <p:cNvPr id="4" name="Picture 6" descr="A bridge over a body of water&#10;&#10;Description automatically generated">
            <a:extLst>
              <a:ext uri="{FF2B5EF4-FFF2-40B4-BE49-F238E27FC236}">
                <a16:creationId xmlns:a16="http://schemas.microsoft.com/office/drawing/2014/main" id="{CCC77282-26C6-4F3E-B27D-A70227D42F89}"/>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420938"/>
            <a:ext cx="12192000" cy="44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469557" y="832569"/>
            <a:ext cx="10515600" cy="512611"/>
          </a:xfrm>
        </p:spPr>
        <p:txBody>
          <a:bodyPr anchor="b">
            <a:normAutofit/>
          </a:bodyPr>
          <a:lstStyle>
            <a:lvl1pPr>
              <a:defRPr sz="1800">
                <a:solidFill>
                  <a:schemeClr val="tx1"/>
                </a:solidFill>
              </a:defRPr>
            </a:lvl1pPr>
          </a:lstStyle>
          <a:p>
            <a:r>
              <a:rPr lang="en-US"/>
              <a:t>Click to edit Master title style</a:t>
            </a:r>
          </a:p>
        </p:txBody>
      </p:sp>
      <p:sp>
        <p:nvSpPr>
          <p:cNvPr id="8" name="Text Placeholder 2"/>
          <p:cNvSpPr>
            <a:spLocks noGrp="1"/>
          </p:cNvSpPr>
          <p:nvPr>
            <p:ph type="body" idx="1"/>
          </p:nvPr>
        </p:nvSpPr>
        <p:spPr>
          <a:xfrm>
            <a:off x="469557" y="1364070"/>
            <a:ext cx="10515600" cy="77512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Slide Number Placeholder 5">
            <a:extLst>
              <a:ext uri="{FF2B5EF4-FFF2-40B4-BE49-F238E27FC236}">
                <a16:creationId xmlns:a16="http://schemas.microsoft.com/office/drawing/2014/main" id="{E5182079-060A-43FD-B531-BA8247877B99}"/>
              </a:ext>
            </a:extLst>
          </p:cNvPr>
          <p:cNvSpPr>
            <a:spLocks noGrp="1"/>
          </p:cNvSpPr>
          <p:nvPr>
            <p:ph type="sldNum" sz="quarter" idx="10"/>
          </p:nvPr>
        </p:nvSpPr>
        <p:spPr/>
        <p:txBody>
          <a:bodyPr/>
          <a:lstStyle>
            <a:lvl1pPr>
              <a:defRPr/>
            </a:lvl1pPr>
          </a:lstStyle>
          <a:p>
            <a:pPr>
              <a:defRPr/>
            </a:pPr>
            <a:fld id="{EC460EA0-33CB-4ED0-8850-C1119F76C8C8}" type="slidenum">
              <a:rPr lang="en-US"/>
              <a:pPr>
                <a:defRPr/>
              </a:pPr>
              <a:t>‹#›</a:t>
            </a:fld>
            <a:endParaRPr lang="en-US"/>
          </a:p>
        </p:txBody>
      </p:sp>
    </p:spTree>
    <p:extLst>
      <p:ext uri="{BB962C8B-B14F-4D97-AF65-F5344CB8AC3E}">
        <p14:creationId xmlns:p14="http://schemas.microsoft.com/office/powerpoint/2010/main" val="2593805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Teal">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9D20696-43FE-440F-A01A-FD3FE023C042}"/>
              </a:ext>
            </a:extLst>
          </p:cNvPr>
          <p:cNvCxnSpPr/>
          <p:nvPr userDrawn="1"/>
        </p:nvCxnSpPr>
        <p:spPr>
          <a:xfrm>
            <a:off x="469900" y="1803400"/>
            <a:ext cx="3014663" cy="0"/>
          </a:xfrm>
          <a:prstGeom prst="line">
            <a:avLst/>
          </a:prstGeom>
          <a:ln>
            <a:solidFill>
              <a:schemeClr val="tx2"/>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85423A-2947-41B3-8127-E38C3BF0B71B}"/>
              </a:ext>
            </a:extLst>
          </p:cNvPr>
          <p:cNvSpPr>
            <a:spLocks noGrp="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EB3A10E-6071-4044-9A52-F64ED7411110}"/>
              </a:ext>
            </a:extLst>
          </p:cNvPr>
          <p:cNvSpPr>
            <a:spLocks noGrp="1"/>
          </p:cNvSpPr>
          <p:nvPr>
            <p:ph type="sldNum" sz="quarter" idx="11"/>
          </p:nvPr>
        </p:nvSpPr>
        <p:spPr/>
        <p:txBody>
          <a:bodyPr/>
          <a:lstStyle>
            <a:lvl1pPr>
              <a:defRPr/>
            </a:lvl1pPr>
          </a:lstStyle>
          <a:p>
            <a:pPr>
              <a:defRPr/>
            </a:pPr>
            <a:fld id="{ADC3FB64-2219-4B2D-9361-F6F1AB8E6143}" type="slidenum">
              <a:rPr lang="en-US"/>
              <a:pPr>
                <a:defRPr/>
              </a:pPr>
              <a:t>‹#›</a:t>
            </a:fld>
            <a:endParaRPr lang="en-US"/>
          </a:p>
        </p:txBody>
      </p:sp>
    </p:spTree>
    <p:extLst>
      <p:ext uri="{BB962C8B-B14F-4D97-AF65-F5344CB8AC3E}">
        <p14:creationId xmlns:p14="http://schemas.microsoft.com/office/powerpoint/2010/main" val="2536850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Teal">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3925853-D1BA-4247-95EB-13C0A12C61B3}"/>
              </a:ext>
            </a:extLst>
          </p:cNvPr>
          <p:cNvCxnSpPr/>
          <p:nvPr userDrawn="1"/>
        </p:nvCxnSpPr>
        <p:spPr>
          <a:xfrm>
            <a:off x="469900" y="1803400"/>
            <a:ext cx="3014663" cy="0"/>
          </a:xfrm>
          <a:prstGeom prst="line">
            <a:avLst/>
          </a:prstGeom>
          <a:ln>
            <a:solidFill>
              <a:schemeClr val="tx2"/>
            </a:solidFill>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755C3976-2517-4E1F-A0C8-5DD2272B4CFE}"/>
              </a:ext>
            </a:extLst>
          </p:cNvPr>
          <p:cNvCxnSpPr>
            <a:cxnSpLocks/>
          </p:cNvCxnSpPr>
          <p:nvPr userDrawn="1"/>
        </p:nvCxnSpPr>
        <p:spPr>
          <a:xfrm>
            <a:off x="7624763" y="1973263"/>
            <a:ext cx="0" cy="4452937"/>
          </a:xfrm>
          <a:prstGeom prst="line">
            <a:avLst/>
          </a:prstGeom>
          <a:ln>
            <a:solidFill>
              <a:schemeClr val="tx2"/>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normAutofit/>
          </a:bodyPr>
          <a:lstStyle>
            <a:lvl1pPr>
              <a:defRPr sz="3500"/>
            </a:lvl1pPr>
          </a:lstStyle>
          <a:p>
            <a:r>
              <a:rPr lang="en-US"/>
              <a:t>Click to edit Master title style</a:t>
            </a:r>
          </a:p>
        </p:txBody>
      </p:sp>
      <p:sp>
        <p:nvSpPr>
          <p:cNvPr id="10" name="Text Placeholder 9"/>
          <p:cNvSpPr>
            <a:spLocks noGrp="1"/>
          </p:cNvSpPr>
          <p:nvPr>
            <p:ph type="body" sz="quarter" idx="13"/>
          </p:nvPr>
        </p:nvSpPr>
        <p:spPr>
          <a:xfrm>
            <a:off x="7808913" y="1972515"/>
            <a:ext cx="3979862" cy="44529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4"/>
          </p:nvPr>
        </p:nvSpPr>
        <p:spPr>
          <a:xfrm>
            <a:off x="469558" y="1973263"/>
            <a:ext cx="6969770" cy="445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5">
            <a:extLst>
              <a:ext uri="{FF2B5EF4-FFF2-40B4-BE49-F238E27FC236}">
                <a16:creationId xmlns:a16="http://schemas.microsoft.com/office/drawing/2014/main" id="{6C52DC95-5184-4CEB-8A16-FA72CD2726E9}"/>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F2993AEC-3539-461D-AA25-5B0CD255A017}"/>
              </a:ext>
            </a:extLst>
          </p:cNvPr>
          <p:cNvSpPr>
            <a:spLocks noGrp="1"/>
          </p:cNvSpPr>
          <p:nvPr>
            <p:ph type="sldNum" sz="quarter" idx="16"/>
          </p:nvPr>
        </p:nvSpPr>
        <p:spPr/>
        <p:txBody>
          <a:bodyPr/>
          <a:lstStyle>
            <a:lvl1pPr>
              <a:defRPr/>
            </a:lvl1pPr>
          </a:lstStyle>
          <a:p>
            <a:pPr>
              <a:defRPr/>
            </a:pPr>
            <a:fld id="{BCB5EDF7-E024-4547-B230-B4C05E419D89}" type="slidenum">
              <a:rPr lang="en-US"/>
              <a:pPr>
                <a:defRPr/>
              </a:pPr>
              <a:t>‹#›</a:t>
            </a:fld>
            <a:endParaRPr lang="en-US"/>
          </a:p>
        </p:txBody>
      </p:sp>
    </p:spTree>
    <p:extLst>
      <p:ext uri="{BB962C8B-B14F-4D97-AF65-F5344CB8AC3E}">
        <p14:creationId xmlns:p14="http://schemas.microsoft.com/office/powerpoint/2010/main" val="2299528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Image-Teal">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238A57C-B141-4960-A36F-E269EA5AF143}"/>
              </a:ext>
            </a:extLst>
          </p:cNvPr>
          <p:cNvCxnSpPr/>
          <p:nvPr userDrawn="1"/>
        </p:nvCxnSpPr>
        <p:spPr>
          <a:xfrm>
            <a:off x="469900" y="1803400"/>
            <a:ext cx="3014663" cy="0"/>
          </a:xfrm>
          <a:prstGeom prst="line">
            <a:avLst/>
          </a:prstGeom>
          <a:ln>
            <a:solidFill>
              <a:schemeClr val="tx2"/>
            </a:solidFill>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30C451F1-C5BB-4ADD-9D10-4F0964BDBA42}"/>
              </a:ext>
            </a:extLst>
          </p:cNvPr>
          <p:cNvCxnSpPr>
            <a:cxnSpLocks/>
          </p:cNvCxnSpPr>
          <p:nvPr userDrawn="1"/>
        </p:nvCxnSpPr>
        <p:spPr>
          <a:xfrm>
            <a:off x="7475538" y="1973263"/>
            <a:ext cx="0" cy="4452937"/>
          </a:xfrm>
          <a:prstGeom prst="line">
            <a:avLst/>
          </a:prstGeom>
          <a:ln>
            <a:solidFill>
              <a:schemeClr val="tx2"/>
            </a:solidFill>
          </a:ln>
        </p:spPr>
        <p:style>
          <a:lnRef idx="1">
            <a:schemeClr val="dk1"/>
          </a:lnRef>
          <a:fillRef idx="0">
            <a:schemeClr val="dk1"/>
          </a:fillRef>
          <a:effectRef idx="0">
            <a:schemeClr val="dk1"/>
          </a:effectRef>
          <a:fontRef idx="minor">
            <a:schemeClr val="tx1"/>
          </a:fontRef>
        </p:style>
      </p:cxnSp>
      <p:sp>
        <p:nvSpPr>
          <p:cNvPr id="16" name="Text Placeholder 15"/>
          <p:cNvSpPr>
            <a:spLocks noGrp="1"/>
          </p:cNvSpPr>
          <p:nvPr>
            <p:ph type="body" sz="quarter" idx="14"/>
          </p:nvPr>
        </p:nvSpPr>
        <p:spPr>
          <a:xfrm>
            <a:off x="469558" y="2063577"/>
            <a:ext cx="6847704" cy="43626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9"/>
          <p:cNvSpPr>
            <a:spLocks noGrp="1"/>
          </p:cNvSpPr>
          <p:nvPr>
            <p:ph type="body" sz="quarter" idx="13"/>
          </p:nvPr>
        </p:nvSpPr>
        <p:spPr>
          <a:xfrm>
            <a:off x="7634417" y="2063563"/>
            <a:ext cx="4154358" cy="43619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469557" y="681037"/>
            <a:ext cx="6847705" cy="954622"/>
          </a:xfrm>
        </p:spPr>
        <p:txBody>
          <a:bodyPr>
            <a:normAutofit/>
          </a:bodyPr>
          <a:lstStyle>
            <a:lvl1pPr>
              <a:defRPr sz="3500"/>
            </a:lvl1pPr>
          </a:lstStyle>
          <a:p>
            <a:r>
              <a:rPr lang="en-US"/>
              <a:t>Click to edit Master title style</a:t>
            </a:r>
          </a:p>
        </p:txBody>
      </p:sp>
      <p:sp>
        <p:nvSpPr>
          <p:cNvPr id="12" name="Picture Placeholder 3"/>
          <p:cNvSpPr>
            <a:spLocks noGrp="1"/>
          </p:cNvSpPr>
          <p:nvPr>
            <p:ph type="pic" sz="quarter" idx="15"/>
          </p:nvPr>
        </p:nvSpPr>
        <p:spPr>
          <a:xfrm>
            <a:off x="7634417" y="1"/>
            <a:ext cx="4557583" cy="1898374"/>
          </a:xfrm>
        </p:spPr>
        <p:txBody>
          <a:bodyPr rtlCol="0">
            <a:normAutofit/>
          </a:bodyPr>
          <a:lstStyle/>
          <a:p>
            <a:pPr lvl="0"/>
            <a:endParaRPr lang="en-US" noProof="0"/>
          </a:p>
        </p:txBody>
      </p:sp>
      <p:sp>
        <p:nvSpPr>
          <p:cNvPr id="8" name="Footer Placeholder 5">
            <a:extLst>
              <a:ext uri="{FF2B5EF4-FFF2-40B4-BE49-F238E27FC236}">
                <a16:creationId xmlns:a16="http://schemas.microsoft.com/office/drawing/2014/main" id="{CF9F18D1-C739-476B-8CA5-8374C13A757E}"/>
              </a:ext>
            </a:extLst>
          </p:cNvPr>
          <p:cNvSpPr>
            <a:spLocks noGrp="1"/>
          </p:cNvSpPr>
          <p:nvPr>
            <p:ph type="ftr" sz="quarter" idx="16"/>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A0E2EBBE-BFBD-4C2A-8485-BE1E5D0CD387}"/>
              </a:ext>
            </a:extLst>
          </p:cNvPr>
          <p:cNvSpPr>
            <a:spLocks noGrp="1"/>
          </p:cNvSpPr>
          <p:nvPr>
            <p:ph type="sldNum" sz="quarter" idx="17"/>
          </p:nvPr>
        </p:nvSpPr>
        <p:spPr/>
        <p:txBody>
          <a:bodyPr/>
          <a:lstStyle>
            <a:lvl1pPr>
              <a:defRPr/>
            </a:lvl1pPr>
          </a:lstStyle>
          <a:p>
            <a:pPr>
              <a:defRPr/>
            </a:pPr>
            <a:fld id="{7A56AE99-44F7-4275-8F1B-4D8DD5530A92}" type="slidenum">
              <a:rPr lang="en-US"/>
              <a:pPr>
                <a:defRPr/>
              </a:pPr>
              <a:t>‹#›</a:t>
            </a:fld>
            <a:endParaRPr lang="en-US"/>
          </a:p>
        </p:txBody>
      </p:sp>
    </p:spTree>
    <p:extLst>
      <p:ext uri="{BB962C8B-B14F-4D97-AF65-F5344CB8AC3E}">
        <p14:creationId xmlns:p14="http://schemas.microsoft.com/office/powerpoint/2010/main" val="802391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Image-Teal">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14C1DD3-D0C6-45CD-80D5-60C9575F6D31}"/>
              </a:ext>
            </a:extLst>
          </p:cNvPr>
          <p:cNvCxnSpPr/>
          <p:nvPr userDrawn="1"/>
        </p:nvCxnSpPr>
        <p:spPr>
          <a:xfrm>
            <a:off x="469900" y="1803400"/>
            <a:ext cx="3014663" cy="0"/>
          </a:xfrm>
          <a:prstGeom prst="line">
            <a:avLst/>
          </a:prstGeom>
          <a:ln>
            <a:solidFill>
              <a:schemeClr val="tx2"/>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469557" y="681037"/>
            <a:ext cx="7006281" cy="954622"/>
          </a:xfrm>
        </p:spPr>
        <p:txBody>
          <a:bodyPr>
            <a:normAutofit/>
          </a:bodyPr>
          <a:lstStyle>
            <a:lvl1pPr>
              <a:defRPr sz="3500"/>
            </a:lvl1pPr>
          </a:lstStyle>
          <a:p>
            <a:r>
              <a:rPr lang="en-US"/>
              <a:t>Click to edit Master title style</a:t>
            </a:r>
          </a:p>
        </p:txBody>
      </p:sp>
      <p:sp>
        <p:nvSpPr>
          <p:cNvPr id="16" name="Text Placeholder 15"/>
          <p:cNvSpPr>
            <a:spLocks noGrp="1"/>
          </p:cNvSpPr>
          <p:nvPr>
            <p:ph type="body" sz="quarter" idx="14"/>
          </p:nvPr>
        </p:nvSpPr>
        <p:spPr>
          <a:xfrm>
            <a:off x="469557" y="2063577"/>
            <a:ext cx="7006281" cy="43626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5"/>
          </p:nvPr>
        </p:nvSpPr>
        <p:spPr>
          <a:xfrm>
            <a:off x="7673545" y="0"/>
            <a:ext cx="4518455" cy="6854119"/>
          </a:xfrm>
        </p:spPr>
        <p:txBody>
          <a:bodyPr rtlCol="0">
            <a:normAutofit/>
          </a:bodyPr>
          <a:lstStyle/>
          <a:p>
            <a:pPr lvl="0"/>
            <a:endParaRPr lang="en-US" noProof="0"/>
          </a:p>
        </p:txBody>
      </p:sp>
      <p:sp>
        <p:nvSpPr>
          <p:cNvPr id="6" name="Footer Placeholder 5">
            <a:extLst>
              <a:ext uri="{FF2B5EF4-FFF2-40B4-BE49-F238E27FC236}">
                <a16:creationId xmlns:a16="http://schemas.microsoft.com/office/drawing/2014/main" id="{287A8F23-47E3-4B4F-A260-55A6B7038EF6}"/>
              </a:ext>
            </a:extLst>
          </p:cNvPr>
          <p:cNvSpPr>
            <a:spLocks noGrp="1"/>
          </p:cNvSpPr>
          <p:nvPr>
            <p:ph type="ftr" sz="quarter" idx="16"/>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EC8E4718-91BA-4BE9-9A1A-7A5DE171F4D7}"/>
              </a:ext>
            </a:extLst>
          </p:cNvPr>
          <p:cNvSpPr>
            <a:spLocks noGrp="1"/>
          </p:cNvSpPr>
          <p:nvPr>
            <p:ph type="sldNum" sz="quarter" idx="17"/>
          </p:nvPr>
        </p:nvSpPr>
        <p:spPr/>
        <p:txBody>
          <a:bodyPr/>
          <a:lstStyle>
            <a:lvl1pPr>
              <a:defRPr/>
            </a:lvl1pPr>
          </a:lstStyle>
          <a:p>
            <a:pPr>
              <a:defRPr/>
            </a:pPr>
            <a:fld id="{7838CBC4-0FA2-4CCC-BCCA-6371701928D3}" type="slidenum">
              <a:rPr lang="en-US"/>
              <a:pPr>
                <a:defRPr/>
              </a:pPr>
              <a:t>‹#›</a:t>
            </a:fld>
            <a:endParaRPr lang="en-US"/>
          </a:p>
        </p:txBody>
      </p:sp>
    </p:spTree>
    <p:extLst>
      <p:ext uri="{BB962C8B-B14F-4D97-AF65-F5344CB8AC3E}">
        <p14:creationId xmlns:p14="http://schemas.microsoft.com/office/powerpoint/2010/main" val="1904841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Teal">
    <p:spTree>
      <p:nvGrpSpPr>
        <p:cNvPr id="1" name=""/>
        <p:cNvGrpSpPr/>
        <p:nvPr/>
      </p:nvGrpSpPr>
      <p:grpSpPr>
        <a:xfrm>
          <a:off x="0" y="0"/>
          <a:ext cx="0" cy="0"/>
          <a:chOff x="0" y="0"/>
          <a:chExt cx="0" cy="0"/>
        </a:xfrm>
      </p:grpSpPr>
      <p:sp>
        <p:nvSpPr>
          <p:cNvPr id="12" name="Title 1"/>
          <p:cNvSpPr>
            <a:spLocks noGrp="1"/>
          </p:cNvSpPr>
          <p:nvPr>
            <p:ph type="title"/>
          </p:nvPr>
        </p:nvSpPr>
        <p:spPr>
          <a:xfrm>
            <a:off x="469557" y="681037"/>
            <a:ext cx="7006281" cy="954622"/>
          </a:xfrm>
        </p:spPr>
        <p:txBody>
          <a:bodyPr>
            <a:normAutofit/>
          </a:bodyPr>
          <a:lstStyle>
            <a:lvl1pPr>
              <a:defRPr sz="3500"/>
            </a:lvl1pPr>
          </a:lstStyle>
          <a:p>
            <a:r>
              <a:rPr lang="en-US"/>
              <a:t>Click to edit Master title style</a:t>
            </a:r>
          </a:p>
        </p:txBody>
      </p:sp>
      <p:sp>
        <p:nvSpPr>
          <p:cNvPr id="17" name="Picture Placeholder 16"/>
          <p:cNvSpPr>
            <a:spLocks noGrp="1"/>
          </p:cNvSpPr>
          <p:nvPr>
            <p:ph type="pic" sz="quarter" idx="13"/>
          </p:nvPr>
        </p:nvSpPr>
        <p:spPr>
          <a:xfrm>
            <a:off x="0" y="1798983"/>
            <a:ext cx="12192000" cy="5059017"/>
          </a:xfrm>
        </p:spPr>
        <p:txBody>
          <a:bodyPr rtlCol="0">
            <a:normAutofit/>
          </a:bodyPr>
          <a:lstStyle/>
          <a:p>
            <a:pPr lvl="0"/>
            <a:endParaRPr lang="en-US" noProof="0"/>
          </a:p>
        </p:txBody>
      </p:sp>
      <p:sp>
        <p:nvSpPr>
          <p:cNvPr id="4" name="Footer Placeholder 5">
            <a:extLst>
              <a:ext uri="{FF2B5EF4-FFF2-40B4-BE49-F238E27FC236}">
                <a16:creationId xmlns:a16="http://schemas.microsoft.com/office/drawing/2014/main" id="{F971DE60-38F7-4D9C-BFC5-C95321810A70}"/>
              </a:ext>
            </a:extLst>
          </p:cNvPr>
          <p:cNvSpPr>
            <a:spLocks noGrp="1"/>
          </p:cNvSpPr>
          <p:nvPr>
            <p:ph type="ftr" sz="quarter" idx="14"/>
          </p:nvPr>
        </p:nvSpPr>
        <p:spPr/>
        <p:txBody>
          <a:bodyPr/>
          <a:lstStyle>
            <a:lvl1pPr>
              <a:defRPr/>
            </a:lvl1pPr>
          </a:lstStyle>
          <a:p>
            <a:pPr>
              <a:defRPr/>
            </a:pPr>
            <a:endParaRPr lang="en-US"/>
          </a:p>
        </p:txBody>
      </p:sp>
      <p:sp>
        <p:nvSpPr>
          <p:cNvPr id="5" name="Slide Number Placeholder 6">
            <a:extLst>
              <a:ext uri="{FF2B5EF4-FFF2-40B4-BE49-F238E27FC236}">
                <a16:creationId xmlns:a16="http://schemas.microsoft.com/office/drawing/2014/main" id="{609FF1B1-195B-40CA-9D0C-D90BDA02EE7E}"/>
              </a:ext>
            </a:extLst>
          </p:cNvPr>
          <p:cNvSpPr>
            <a:spLocks noGrp="1"/>
          </p:cNvSpPr>
          <p:nvPr>
            <p:ph type="sldNum" sz="quarter" idx="15"/>
          </p:nvPr>
        </p:nvSpPr>
        <p:spPr/>
        <p:txBody>
          <a:bodyPr/>
          <a:lstStyle>
            <a:lvl1pPr>
              <a:defRPr/>
            </a:lvl1pPr>
          </a:lstStyle>
          <a:p>
            <a:pPr>
              <a:defRPr/>
            </a:pPr>
            <a:fld id="{D2EE22CC-D937-42C2-A223-A1A2C83ED5CE}" type="slidenum">
              <a:rPr lang="en-US"/>
              <a:pPr>
                <a:defRPr/>
              </a:pPr>
              <a:t>‹#›</a:t>
            </a:fld>
            <a:endParaRPr lang="en-US"/>
          </a:p>
        </p:txBody>
      </p:sp>
    </p:spTree>
    <p:extLst>
      <p:ext uri="{BB962C8B-B14F-4D97-AF65-F5344CB8AC3E}">
        <p14:creationId xmlns:p14="http://schemas.microsoft.com/office/powerpoint/2010/main" val="3844558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42BB0DE9-8096-447A-9E47-DC0FC4FE273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E6B1B75-46FA-4953-8677-5A6A5EF788D6}"/>
              </a:ext>
            </a:extLst>
          </p:cNvPr>
          <p:cNvSpPr/>
          <p:nvPr userDrawn="1"/>
        </p:nvSpPr>
        <p:spPr>
          <a:xfrm>
            <a:off x="0" y="1014413"/>
            <a:ext cx="5386388" cy="4203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75BDA67A-A37C-489E-904B-44AD51F0B0A6}"/>
              </a:ext>
            </a:extLst>
          </p:cNvPr>
          <p:cNvCxnSpPr>
            <a:cxnSpLocks/>
          </p:cNvCxnSpPr>
          <p:nvPr userDrawn="1"/>
        </p:nvCxnSpPr>
        <p:spPr>
          <a:xfrm>
            <a:off x="360363" y="2314702"/>
            <a:ext cx="3014662"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10" name="Title 1"/>
          <p:cNvSpPr>
            <a:spLocks noGrp="1"/>
          </p:cNvSpPr>
          <p:nvPr>
            <p:ph type="ctrTitle"/>
          </p:nvPr>
        </p:nvSpPr>
        <p:spPr>
          <a:xfrm>
            <a:off x="359958" y="1277215"/>
            <a:ext cx="4823253" cy="854719"/>
          </a:xfrm>
          <a:prstGeom prst="rect">
            <a:avLst/>
          </a:prstGeom>
        </p:spPr>
        <p:txBody>
          <a:bodyPr anchor="b">
            <a:normAutofit/>
          </a:bodyPr>
          <a:lstStyle>
            <a:lvl1pPr algn="l">
              <a:defRPr sz="3000" b="1">
                <a:solidFill>
                  <a:schemeClr val="bg1"/>
                </a:solidFill>
              </a:defRPr>
            </a:lvl1pPr>
          </a:lstStyle>
          <a:p>
            <a:r>
              <a:rPr lang="en-US"/>
              <a:t>Click to edit Master title style</a:t>
            </a:r>
          </a:p>
        </p:txBody>
      </p:sp>
      <p:sp>
        <p:nvSpPr>
          <p:cNvPr id="11" name="Subtitle 2"/>
          <p:cNvSpPr>
            <a:spLocks noGrp="1"/>
          </p:cNvSpPr>
          <p:nvPr>
            <p:ph type="subTitle" idx="1"/>
          </p:nvPr>
        </p:nvSpPr>
        <p:spPr>
          <a:xfrm>
            <a:off x="359957" y="2466762"/>
            <a:ext cx="4823253" cy="1976025"/>
          </a:xfrm>
          <a:prstGeom prst="rect">
            <a:avLst/>
          </a:prstGeom>
        </p:spPr>
        <p:txBody>
          <a:bodyPr anchor="b">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29746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42BB0DE9-8096-447A-9E47-DC0FC4FE273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E6B1B75-46FA-4953-8677-5A6A5EF788D6}"/>
              </a:ext>
            </a:extLst>
          </p:cNvPr>
          <p:cNvSpPr/>
          <p:nvPr userDrawn="1"/>
        </p:nvSpPr>
        <p:spPr>
          <a:xfrm>
            <a:off x="0" y="1014413"/>
            <a:ext cx="5386388" cy="33496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75BDA67A-A37C-489E-904B-44AD51F0B0A6}"/>
              </a:ext>
            </a:extLst>
          </p:cNvPr>
          <p:cNvCxnSpPr>
            <a:cxnSpLocks/>
          </p:cNvCxnSpPr>
          <p:nvPr userDrawn="1"/>
        </p:nvCxnSpPr>
        <p:spPr>
          <a:xfrm>
            <a:off x="360363" y="3189346"/>
            <a:ext cx="3014662"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pic>
        <p:nvPicPr>
          <p:cNvPr id="7" name="Picture 4">
            <a:extLst>
              <a:ext uri="{FF2B5EF4-FFF2-40B4-BE49-F238E27FC236}">
                <a16:creationId xmlns:a16="http://schemas.microsoft.com/office/drawing/2014/main" id="{B7A49323-68E2-4E5B-B8F2-CF0B5AD9CEA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4825" y="1290638"/>
            <a:ext cx="1954213"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ctrTitle"/>
          </p:nvPr>
        </p:nvSpPr>
        <p:spPr>
          <a:xfrm>
            <a:off x="359958" y="2151859"/>
            <a:ext cx="4823253" cy="854719"/>
          </a:xfrm>
          <a:prstGeom prst="rect">
            <a:avLst/>
          </a:prstGeom>
        </p:spPr>
        <p:txBody>
          <a:bodyPr anchor="b">
            <a:normAutofit/>
          </a:bodyPr>
          <a:lstStyle>
            <a:lvl1pPr algn="l">
              <a:defRPr sz="3000" b="1">
                <a:solidFill>
                  <a:schemeClr val="bg1"/>
                </a:solidFill>
              </a:defRPr>
            </a:lvl1pPr>
          </a:lstStyle>
          <a:p>
            <a:r>
              <a:rPr lang="en-US"/>
              <a:t>Click to edit Master title style</a:t>
            </a:r>
          </a:p>
        </p:txBody>
      </p:sp>
      <p:sp>
        <p:nvSpPr>
          <p:cNvPr id="11" name="Subtitle 2"/>
          <p:cNvSpPr>
            <a:spLocks noGrp="1"/>
          </p:cNvSpPr>
          <p:nvPr>
            <p:ph type="subTitle" idx="1"/>
          </p:nvPr>
        </p:nvSpPr>
        <p:spPr>
          <a:xfrm>
            <a:off x="359957" y="3341406"/>
            <a:ext cx="4823253" cy="747377"/>
          </a:xfrm>
          <a:prstGeom prst="rect">
            <a:avLst/>
          </a:prstGeom>
        </p:spPr>
        <p:txBody>
          <a:bodyPr anchor="b">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297464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7EC6D87-03EC-4D81-B51B-3E3D6718CDDC}"/>
              </a:ext>
            </a:extLst>
          </p:cNvPr>
          <p:cNvCxnSpPr/>
          <p:nvPr userDrawn="1"/>
        </p:nvCxnSpPr>
        <p:spPr>
          <a:xfrm>
            <a:off x="8728075" y="1446213"/>
            <a:ext cx="3014663" cy="0"/>
          </a:xfrm>
          <a:prstGeom prst="line">
            <a:avLst/>
          </a:prstGeom>
          <a:ln>
            <a:solidFill>
              <a:schemeClr val="tx2"/>
            </a:solidFill>
          </a:ln>
        </p:spPr>
        <p:style>
          <a:lnRef idx="1">
            <a:schemeClr val="dk1"/>
          </a:lnRef>
          <a:fillRef idx="0">
            <a:schemeClr val="dk1"/>
          </a:fillRef>
          <a:effectRef idx="0">
            <a:schemeClr val="dk1"/>
          </a:effectRef>
          <a:fontRef idx="minor">
            <a:schemeClr val="tx1"/>
          </a:fontRef>
        </p:style>
      </p:cxnSp>
      <p:pic>
        <p:nvPicPr>
          <p:cNvPr id="1028" name="Picture 10">
            <a:extLst>
              <a:ext uri="{FF2B5EF4-FFF2-40B4-BE49-F238E27FC236}">
                <a16:creationId xmlns:a16="http://schemas.microsoft.com/office/drawing/2014/main" id="{3B2E46D2-43CC-4E3F-9519-518CF7E5564F}"/>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61963" y="763588"/>
            <a:ext cx="2243137"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4" descr="A close up of a bridge&#10;&#10;Description automatically generated">
            <a:extLst>
              <a:ext uri="{FF2B5EF4-FFF2-40B4-BE49-F238E27FC236}">
                <a16:creationId xmlns:a16="http://schemas.microsoft.com/office/drawing/2014/main" id="{E838C491-FAE4-40CE-8F29-D3314EF1A6F3}"/>
              </a:ext>
            </a:extLst>
          </p:cNvPr>
          <p:cNvPicPr>
            <a:picLocks noChangeAspect="1" noChangeArrowheads="1"/>
          </p:cNvPicPr>
          <p:nvPr userDrawn="1"/>
        </p:nvPicPr>
        <p:blipFill rotWithShape="1">
          <a:blip r:embed="rId4" cstate="screen">
            <a:duotone>
              <a:prstClr val="black"/>
              <a:srgbClr val="D9C3A5">
                <a:tint val="50000"/>
                <a:satMod val="18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bwMode="auto">
          <a:xfrm>
            <a:off x="0" y="2530134"/>
            <a:ext cx="12192000" cy="432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4" r:id="rId1"/>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E4FC88-D3D6-45CA-ACE6-0CBF0DC07F2E}"/>
              </a:ext>
            </a:extLst>
          </p:cNvPr>
          <p:cNvSpPr/>
          <p:nvPr userDrawn="1"/>
        </p:nvSpPr>
        <p:spPr>
          <a:xfrm>
            <a:off x="469900" y="0"/>
            <a:ext cx="407988" cy="4254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75" name="Title Placeholder 1">
            <a:extLst>
              <a:ext uri="{FF2B5EF4-FFF2-40B4-BE49-F238E27FC236}">
                <a16:creationId xmlns:a16="http://schemas.microsoft.com/office/drawing/2014/main" id="{4968AE92-3B59-4FE2-A741-8DA5D1DAB10D}"/>
              </a:ext>
            </a:extLst>
          </p:cNvPr>
          <p:cNvSpPr>
            <a:spLocks noGrp="1" noChangeArrowheads="1"/>
          </p:cNvSpPr>
          <p:nvPr>
            <p:ph type="title"/>
          </p:nvPr>
        </p:nvSpPr>
        <p:spPr bwMode="auto">
          <a:xfrm>
            <a:off x="469900" y="681038"/>
            <a:ext cx="113188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6" name="Text Placeholder 2">
            <a:extLst>
              <a:ext uri="{FF2B5EF4-FFF2-40B4-BE49-F238E27FC236}">
                <a16:creationId xmlns:a16="http://schemas.microsoft.com/office/drawing/2014/main" id="{9436190B-46DC-47A7-AB26-A759A11B5FE1}"/>
              </a:ext>
            </a:extLst>
          </p:cNvPr>
          <p:cNvSpPr>
            <a:spLocks noGrp="1" noChangeArrowheads="1"/>
          </p:cNvSpPr>
          <p:nvPr>
            <p:ph type="body" idx="1"/>
          </p:nvPr>
        </p:nvSpPr>
        <p:spPr bwMode="auto">
          <a:xfrm>
            <a:off x="469900" y="1973263"/>
            <a:ext cx="11318875"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a:extLst>
              <a:ext uri="{FF2B5EF4-FFF2-40B4-BE49-F238E27FC236}">
                <a16:creationId xmlns:a16="http://schemas.microsoft.com/office/drawing/2014/main" id="{B2DFA2A3-9963-4F9B-A386-33BACB3EC41D}"/>
              </a:ext>
            </a:extLst>
          </p:cNvPr>
          <p:cNvSpPr>
            <a:spLocks noGrp="1"/>
          </p:cNvSpPr>
          <p:nvPr>
            <p:ph type="ftr" sz="quarter" idx="3"/>
          </p:nvPr>
        </p:nvSpPr>
        <p:spPr>
          <a:xfrm>
            <a:off x="974725" y="60325"/>
            <a:ext cx="4114800" cy="365125"/>
          </a:xfrm>
          <a:prstGeom prst="rect">
            <a:avLst/>
          </a:prstGeom>
        </p:spPr>
        <p:txBody>
          <a:bodyPr vert="horz" lIns="91440" tIns="45720" rIns="91440" bIns="45720" rtlCol="0" anchor="b"/>
          <a:lstStyle>
            <a:lvl1pPr algn="l" eaLnBrk="1" fontAlgn="auto" hangingPunct="1">
              <a:spcBef>
                <a:spcPts val="0"/>
              </a:spcBef>
              <a:spcAft>
                <a:spcPts val="0"/>
              </a:spcAft>
              <a:defRPr sz="1200" b="1" dirty="0">
                <a:solidFill>
                  <a:schemeClr val="accent5"/>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548F522-367C-4B17-9869-A820248A446F}"/>
              </a:ext>
            </a:extLst>
          </p:cNvPr>
          <p:cNvSpPr>
            <a:spLocks noGrp="1"/>
          </p:cNvSpPr>
          <p:nvPr>
            <p:ph type="sldNum" sz="quarter" idx="4"/>
          </p:nvPr>
        </p:nvSpPr>
        <p:spPr>
          <a:xfrm>
            <a:off x="469900" y="60325"/>
            <a:ext cx="407988" cy="365125"/>
          </a:xfrm>
          <a:prstGeom prst="rect">
            <a:avLst/>
          </a:prstGeom>
        </p:spPr>
        <p:txBody>
          <a:bodyPr vert="horz" lIns="91440" tIns="45720" rIns="91440" bIns="45720" rtlCol="0" anchor="ctr"/>
          <a:lstStyle>
            <a:lvl1pPr algn="ctr" eaLnBrk="1" fontAlgn="auto" hangingPunct="1">
              <a:spcBef>
                <a:spcPts val="0"/>
              </a:spcBef>
              <a:spcAft>
                <a:spcPts val="0"/>
              </a:spcAft>
              <a:defRPr sz="1200" smtClean="0">
                <a:solidFill>
                  <a:schemeClr val="bg1"/>
                </a:solidFill>
                <a:latin typeface="+mn-lt"/>
              </a:defRPr>
            </a:lvl1pPr>
          </a:lstStyle>
          <a:p>
            <a:pPr>
              <a:defRPr/>
            </a:pPr>
            <a:fld id="{FDED3B2D-7692-49CB-B18D-5D02D13BA08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Lst>
  <p:hf hdr="0" ftr="0" dt="0"/>
  <p:txStyles>
    <p:titleStyle>
      <a:lvl1pPr algn="l" rtl="0" fontAlgn="base">
        <a:lnSpc>
          <a:spcPct val="90000"/>
        </a:lnSpc>
        <a:spcBef>
          <a:spcPct val="0"/>
        </a:spcBef>
        <a:spcAft>
          <a:spcPct val="0"/>
        </a:spcAft>
        <a:defRPr sz="4400" b="1" kern="1200">
          <a:solidFill>
            <a:schemeClr val="accent1"/>
          </a:solidFill>
          <a:latin typeface="+mj-lt"/>
          <a:ea typeface="+mj-ea"/>
          <a:cs typeface="+mj-cs"/>
        </a:defRPr>
      </a:lvl1pPr>
      <a:lvl2pPr algn="l" rtl="0" fontAlgn="base">
        <a:lnSpc>
          <a:spcPct val="90000"/>
        </a:lnSpc>
        <a:spcBef>
          <a:spcPct val="0"/>
        </a:spcBef>
        <a:spcAft>
          <a:spcPct val="0"/>
        </a:spcAft>
        <a:defRPr sz="4400" b="1">
          <a:solidFill>
            <a:schemeClr val="accent1"/>
          </a:solidFill>
          <a:latin typeface="Calibri Light" panose="020F0302020204030204" pitchFamily="34" charset="0"/>
        </a:defRPr>
      </a:lvl2pPr>
      <a:lvl3pPr algn="l" rtl="0" fontAlgn="base">
        <a:lnSpc>
          <a:spcPct val="90000"/>
        </a:lnSpc>
        <a:spcBef>
          <a:spcPct val="0"/>
        </a:spcBef>
        <a:spcAft>
          <a:spcPct val="0"/>
        </a:spcAft>
        <a:defRPr sz="4400" b="1">
          <a:solidFill>
            <a:schemeClr val="accent1"/>
          </a:solidFill>
          <a:latin typeface="Calibri Light" panose="020F0302020204030204" pitchFamily="34" charset="0"/>
        </a:defRPr>
      </a:lvl3pPr>
      <a:lvl4pPr algn="l" rtl="0" fontAlgn="base">
        <a:lnSpc>
          <a:spcPct val="90000"/>
        </a:lnSpc>
        <a:spcBef>
          <a:spcPct val="0"/>
        </a:spcBef>
        <a:spcAft>
          <a:spcPct val="0"/>
        </a:spcAft>
        <a:defRPr sz="4400" b="1">
          <a:solidFill>
            <a:schemeClr val="accent1"/>
          </a:solidFill>
          <a:latin typeface="Calibri Light" panose="020F0302020204030204" pitchFamily="34" charset="0"/>
        </a:defRPr>
      </a:lvl4pPr>
      <a:lvl5pPr algn="l" rtl="0" fontAlgn="base">
        <a:lnSpc>
          <a:spcPct val="90000"/>
        </a:lnSpc>
        <a:spcBef>
          <a:spcPct val="0"/>
        </a:spcBef>
        <a:spcAft>
          <a:spcPct val="0"/>
        </a:spcAft>
        <a:defRPr sz="4400" b="1">
          <a:solidFill>
            <a:schemeClr val="accent1"/>
          </a:solidFill>
          <a:latin typeface="Calibri Light" panose="020F0302020204030204" pitchFamily="34" charset="0"/>
        </a:defRPr>
      </a:lvl5pPr>
      <a:lvl6pPr marL="457200" algn="l" rtl="0" fontAlgn="base">
        <a:lnSpc>
          <a:spcPct val="90000"/>
        </a:lnSpc>
        <a:spcBef>
          <a:spcPct val="0"/>
        </a:spcBef>
        <a:spcAft>
          <a:spcPct val="0"/>
        </a:spcAft>
        <a:defRPr sz="4400" b="1">
          <a:solidFill>
            <a:schemeClr val="accent1"/>
          </a:solidFill>
          <a:latin typeface="Calibri Light" panose="020F0302020204030204" pitchFamily="34" charset="0"/>
        </a:defRPr>
      </a:lvl6pPr>
      <a:lvl7pPr marL="914400" algn="l" rtl="0" fontAlgn="base">
        <a:lnSpc>
          <a:spcPct val="90000"/>
        </a:lnSpc>
        <a:spcBef>
          <a:spcPct val="0"/>
        </a:spcBef>
        <a:spcAft>
          <a:spcPct val="0"/>
        </a:spcAft>
        <a:defRPr sz="4400" b="1">
          <a:solidFill>
            <a:schemeClr val="accent1"/>
          </a:solidFill>
          <a:latin typeface="Calibri Light" panose="020F0302020204030204" pitchFamily="34" charset="0"/>
        </a:defRPr>
      </a:lvl7pPr>
      <a:lvl8pPr marL="1371600" algn="l" rtl="0" fontAlgn="base">
        <a:lnSpc>
          <a:spcPct val="90000"/>
        </a:lnSpc>
        <a:spcBef>
          <a:spcPct val="0"/>
        </a:spcBef>
        <a:spcAft>
          <a:spcPct val="0"/>
        </a:spcAft>
        <a:defRPr sz="4400" b="1">
          <a:solidFill>
            <a:schemeClr val="accent1"/>
          </a:solidFill>
          <a:latin typeface="Calibri Light" panose="020F0302020204030204" pitchFamily="34" charset="0"/>
        </a:defRPr>
      </a:lvl8pPr>
      <a:lvl9pPr marL="1828800" algn="l" rtl="0" fontAlgn="base">
        <a:lnSpc>
          <a:spcPct val="90000"/>
        </a:lnSpc>
        <a:spcBef>
          <a:spcPct val="0"/>
        </a:spcBef>
        <a:spcAft>
          <a:spcPct val="0"/>
        </a:spcAft>
        <a:defRPr sz="4400" b="1">
          <a:solidFill>
            <a:schemeClr val="accent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604376"/>
      </p:ext>
    </p:extLst>
  </p:cSld>
  <p:clrMap bg1="lt1" tx1="dk1" bg2="lt2" tx2="dk2" accent1="accent1" accent2="accent2" accent3="accent3" accent4="accent4" accent5="accent5" accent6="accent6" hlink="hlink" folHlink="folHlink"/>
  <p:sldLayoutIdLst>
    <p:sldLayoutId id="2147483699" r:id="rId1"/>
    <p:sldLayoutId id="2147483698" r:id="rId2"/>
  </p:sldLayoutIdLst>
  <p:hf hd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epa.gov/npdes/integrated-planning-municipal-stormwater-and-wastewater"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storymaps.arcgis.com/stories/20e0e046df084e1ba1ecfac3414edc07" TargetMode="External"/><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 Id="rId4" Type="http://schemas.openxmlformats.org/officeDocument/2006/relationships/hyperlink" Target="https://www.epa.gov/system/files/documents/2021-07/rtc-profile-seattle.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 Id="rId4" Type="http://schemas.openxmlformats.org/officeDocument/2006/relationships/hyperlink" Target="https://www.epa.gov/system/files/documents/2021-07/rtc-profile-lawrence.pdf"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epa.gov/wifia" TargetMode="External"/><Relationship Id="rId7" Type="http://schemas.openxmlformats.org/officeDocument/2006/relationships/image" Target="../media/image27.jpeg"/><Relationship Id="rId2" Type="http://schemas.openxmlformats.org/officeDocument/2006/relationships/hyperlink" Target="https://www.epa.gov/cwsrf" TargetMode="External"/><Relationship Id="rId1" Type="http://schemas.openxmlformats.org/officeDocument/2006/relationships/slideLayout" Target="../slideLayouts/slideLayout3.xml"/><Relationship Id="rId6" Type="http://schemas.openxmlformats.org/officeDocument/2006/relationships/hyperlink" Target="https://www.epa.gov/system/files/documents/2022-07/IP%20Factsheet_Funding%20IP.pdf" TargetMode="External"/><Relationship Id="rId5" Type="http://schemas.openxmlformats.org/officeDocument/2006/relationships/hyperlink" Target="https://www.fema.gov/grants/mitigation/building-resilient-infrastructure-communities" TargetMode="External"/><Relationship Id="rId4" Type="http://schemas.openxmlformats.org/officeDocument/2006/relationships/hyperlink" Target="https://www.epa.gov/sites/default/files/2021-03/documents/osg_program_implementation_document.pdf"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efc.sog.unc.edu/event/introducing-epas-integrated-planning-element-four-analyzing-and-prioritizing-projects" TargetMode="External"/><Relationship Id="rId3" Type="http://schemas.openxmlformats.org/officeDocument/2006/relationships/hyperlink" Target="https://www.epa.gov/sustainable-water-infrastructure/planning-sustainable-water-infrastructure" TargetMode="External"/><Relationship Id="rId7" Type="http://schemas.openxmlformats.org/officeDocument/2006/relationships/hyperlink" Target="https://www.epa.gov/green-infrastructure/straight-scoop-integrated-planning" TargetMode="External"/><Relationship Id="rId2" Type="http://schemas.openxmlformats.org/officeDocument/2006/relationships/hyperlink" Target="https://www.epa.gov/npdes/integrated-municipal-stormwater-and-wastewater-planning-approach-framework" TargetMode="External"/><Relationship Id="rId1" Type="http://schemas.openxmlformats.org/officeDocument/2006/relationships/slideLayout" Target="../slideLayouts/slideLayout3.xml"/><Relationship Id="rId6" Type="http://schemas.openxmlformats.org/officeDocument/2006/relationships/hyperlink" Target="https://www.epa.gov/system/files/documents/2021-07/report-to-congress-on-integrated-plans.pdf" TargetMode="External"/><Relationship Id="rId5" Type="http://schemas.openxmlformats.org/officeDocument/2006/relationships/hyperlink" Target="https://www.epa.gov/npdes/integrated-planning-implementation-documents" TargetMode="External"/><Relationship Id="rId4" Type="http://schemas.openxmlformats.org/officeDocument/2006/relationships/hyperlink" Target="https://www.epa.gov/waterfinancecenter/clean-water-act-financial-capability-assessment-guidance" TargetMode="External"/><Relationship Id="rId9" Type="http://schemas.openxmlformats.org/officeDocument/2006/relationships/hyperlink" Target="https://efc.sog.unc.edu/resource/efc-integrated-planning-peer-to-peer-exchange-for-municipalities-webinar/"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epa.gov/ocir/municipal-ombudsman"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s://wordsonwaterwef.com/2020/06/15/words-on-water-149-jamie-piziali-on-epas-emphasis-on-integrated-planning/"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epa.gov/npdes/integrated-planning-technical-assistance" TargetMode="External"/><Relationship Id="rId2" Type="http://schemas.openxmlformats.org/officeDocument/2006/relationships/hyperlink" Target="mailto:huddle.heather@epa.gov"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www.epa.gov/npdes/integrated-planning-implementation-documents"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hyperlink" Target="https://www.epa.gov/npdes/integrated-planning-municipal-stormwater-and-wastewater" TargetMode="External"/><Relationship Id="rId4" Type="http://schemas.openxmlformats.org/officeDocument/2006/relationships/hyperlink" Target="https://storymaps.arcgis.com/stories/20e0e046df084e1ba1ecfac3414edc0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CE43C4-D902-4AD0-8908-DD063184502E}"/>
              </a:ext>
            </a:extLst>
          </p:cNvPr>
          <p:cNvSpPr>
            <a:spLocks noGrp="1"/>
          </p:cNvSpPr>
          <p:nvPr>
            <p:ph type="ctrTitle"/>
          </p:nvPr>
        </p:nvSpPr>
        <p:spPr/>
        <p:txBody>
          <a:bodyPr lIns="91440" tIns="45720" rIns="91440" bIns="45720" anchor="b">
            <a:normAutofit fontScale="90000"/>
          </a:bodyPr>
          <a:lstStyle/>
          <a:p>
            <a:r>
              <a:rPr lang="en-US" dirty="0"/>
              <a:t>Benefits of Integrated Planning – Permittees Version</a:t>
            </a:r>
          </a:p>
        </p:txBody>
      </p:sp>
      <p:sp>
        <p:nvSpPr>
          <p:cNvPr id="8" name="Subtitle 7">
            <a:extLst>
              <a:ext uri="{FF2B5EF4-FFF2-40B4-BE49-F238E27FC236}">
                <a16:creationId xmlns:a16="http://schemas.microsoft.com/office/drawing/2014/main" id="{D42F0E6E-4E87-4DA4-10D7-D571C3597C1A}"/>
              </a:ext>
            </a:extLst>
          </p:cNvPr>
          <p:cNvSpPr>
            <a:spLocks noGrp="1"/>
          </p:cNvSpPr>
          <p:nvPr>
            <p:ph type="subTitle" idx="1"/>
          </p:nvPr>
        </p:nvSpPr>
        <p:spPr/>
        <p:txBody>
          <a:bodyPr/>
          <a:lstStyle/>
          <a:p>
            <a:endParaRPr lang="en-US"/>
          </a:p>
        </p:txBody>
      </p:sp>
      <p:sp>
        <p:nvSpPr>
          <p:cNvPr id="6" name="Subtitle 4">
            <a:extLst>
              <a:ext uri="{FF2B5EF4-FFF2-40B4-BE49-F238E27FC236}">
                <a16:creationId xmlns:a16="http://schemas.microsoft.com/office/drawing/2014/main" id="{9CA27AF9-5000-4463-801B-6136AE97A71F}"/>
              </a:ext>
            </a:extLst>
          </p:cNvPr>
          <p:cNvSpPr txBox="1">
            <a:spLocks noChangeArrowheads="1"/>
          </p:cNvSpPr>
          <p:nvPr/>
        </p:nvSpPr>
        <p:spPr bwMode="auto">
          <a:xfrm>
            <a:off x="285487" y="3429000"/>
            <a:ext cx="4822825" cy="23090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l" rtl="0" fontAlgn="base">
              <a:lnSpc>
                <a:spcPct val="90000"/>
              </a:lnSpc>
              <a:spcBef>
                <a:spcPts val="1000"/>
              </a:spcBef>
              <a:spcAft>
                <a:spcPct val="0"/>
              </a:spcAft>
              <a:buFont typeface="Arial" panose="020B0604020202020204" pitchFamily="34" charset="0"/>
              <a:buNone/>
              <a:defRPr sz="2000" kern="1200">
                <a:solidFill>
                  <a:schemeClr val="bg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eaLnBrk="1" hangingPunct="1"/>
            <a:r>
              <a:rPr lang="en-US" altLang="en-US" dirty="0">
                <a:solidFill>
                  <a:srgbClr val="FFFF00"/>
                </a:solidFill>
              </a:rPr>
              <a:t>Space for Local Logo, Presenter details, etc.</a:t>
            </a:r>
          </a:p>
        </p:txBody>
      </p:sp>
      <p:sp>
        <p:nvSpPr>
          <p:cNvPr id="3" name="TextBox 2">
            <a:extLst>
              <a:ext uri="{FF2B5EF4-FFF2-40B4-BE49-F238E27FC236}">
                <a16:creationId xmlns:a16="http://schemas.microsoft.com/office/drawing/2014/main" id="{FF24294A-B36A-6393-66BA-9A68447C4246}"/>
              </a:ext>
            </a:extLst>
          </p:cNvPr>
          <p:cNvSpPr txBox="1"/>
          <p:nvPr/>
        </p:nvSpPr>
        <p:spPr>
          <a:xfrm>
            <a:off x="50180" y="4726067"/>
            <a:ext cx="5293437" cy="430887"/>
          </a:xfrm>
          <a:prstGeom prst="rect">
            <a:avLst/>
          </a:prstGeom>
          <a:noFill/>
        </p:spPr>
        <p:txBody>
          <a:bodyPr wrap="none" rtlCol="0">
            <a:spAutoFit/>
          </a:bodyPr>
          <a:lstStyle/>
          <a:p>
            <a:r>
              <a:rPr lang="en-US" sz="1100" dirty="0">
                <a:solidFill>
                  <a:schemeClr val="bg1"/>
                </a:solidFill>
                <a:effectLst/>
                <a:latin typeface="+mn-lt"/>
              </a:rPr>
              <a:t>Generic content obtained on US EPA website </a:t>
            </a:r>
          </a:p>
          <a:p>
            <a:r>
              <a:rPr lang="en-US" sz="1100" dirty="0">
                <a:solidFill>
                  <a:schemeClr val="bg1"/>
                </a:solidFill>
                <a:effectLst/>
                <a:latin typeface="+mn-lt"/>
                <a:hlinkClick r:id="rId3">
                  <a:extLst>
                    <a:ext uri="{A12FA001-AC4F-418D-AE19-62706E023703}">
                      <ahyp:hlinkClr xmlns:ahyp="http://schemas.microsoft.com/office/drawing/2018/hyperlinkcolor" val="tx"/>
                    </a:ext>
                  </a:extLst>
                </a:hlinkClick>
              </a:rPr>
              <a:t>https://www.epa.gov/npdes/integrated-planning-municipal-stormwater-and-wastewater</a:t>
            </a:r>
            <a:r>
              <a:rPr lang="en-US" sz="1100" dirty="0">
                <a:solidFill>
                  <a:schemeClr val="bg1"/>
                </a:solidFill>
                <a:effectLst/>
                <a:latin typeface="+mn-lt"/>
              </a:rPr>
              <a:t> </a:t>
            </a:r>
          </a:p>
        </p:txBody>
      </p:sp>
      <p:sp>
        <p:nvSpPr>
          <p:cNvPr id="5" name="TextBox 4">
            <a:extLst>
              <a:ext uri="{FF2B5EF4-FFF2-40B4-BE49-F238E27FC236}">
                <a16:creationId xmlns:a16="http://schemas.microsoft.com/office/drawing/2014/main" id="{56A0ED8E-5F30-4BE6-AD62-1E06C4E6AF69}"/>
              </a:ext>
            </a:extLst>
          </p:cNvPr>
          <p:cNvSpPr txBox="1"/>
          <p:nvPr/>
        </p:nvSpPr>
        <p:spPr>
          <a:xfrm>
            <a:off x="10055975" y="6502512"/>
            <a:ext cx="2136025" cy="261610"/>
          </a:xfrm>
          <a:prstGeom prst="rect">
            <a:avLst/>
          </a:prstGeom>
          <a:solidFill>
            <a:schemeClr val="accent2">
              <a:alpha val="28000"/>
            </a:schemeClr>
          </a:solidFill>
          <a:effectLst>
            <a:softEdge rad="63500"/>
          </a:effectLst>
        </p:spPr>
        <p:txBody>
          <a:bodyPr wrap="square">
            <a:spAutoFit/>
          </a:bodyPr>
          <a:lstStyle/>
          <a:p>
            <a:r>
              <a:rPr lang="en-US" sz="1100" i="1" dirty="0">
                <a:solidFill>
                  <a:schemeClr val="bg1"/>
                </a:solidFill>
              </a:rPr>
              <a:t>Photo courtesy of J. Cory Rayburn.</a:t>
            </a:r>
          </a:p>
        </p:txBody>
      </p:sp>
    </p:spTree>
    <p:extLst>
      <p:ext uri="{BB962C8B-B14F-4D97-AF65-F5344CB8AC3E}">
        <p14:creationId xmlns:p14="http://schemas.microsoft.com/office/powerpoint/2010/main" val="2423853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34830-417B-46A5-85D6-2BF5EA56D1EC}"/>
              </a:ext>
            </a:extLst>
          </p:cNvPr>
          <p:cNvSpPr>
            <a:spLocks noGrp="1"/>
          </p:cNvSpPr>
          <p:nvPr>
            <p:ph type="title"/>
          </p:nvPr>
        </p:nvSpPr>
        <p:spPr/>
        <p:txBody>
          <a:bodyPr/>
          <a:lstStyle/>
          <a:p>
            <a:r>
              <a:rPr lang="en-US"/>
              <a:t>Possible Integrated Planning Goals</a:t>
            </a:r>
          </a:p>
        </p:txBody>
      </p:sp>
      <p:sp>
        <p:nvSpPr>
          <p:cNvPr id="11" name="Text Placeholder 10">
            <a:extLst>
              <a:ext uri="{FF2B5EF4-FFF2-40B4-BE49-F238E27FC236}">
                <a16:creationId xmlns:a16="http://schemas.microsoft.com/office/drawing/2014/main" id="{AAA9838E-C018-4B7B-BCBE-34D6FB85B04B}"/>
              </a:ext>
            </a:extLst>
          </p:cNvPr>
          <p:cNvSpPr>
            <a:spLocks noGrp="1"/>
          </p:cNvSpPr>
          <p:nvPr>
            <p:ph idx="1"/>
          </p:nvPr>
        </p:nvSpPr>
        <p:spPr>
          <a:xfrm>
            <a:off x="469900" y="2072641"/>
            <a:ext cx="11479645" cy="4293435"/>
          </a:xfrm>
        </p:spPr>
        <p:txBody>
          <a:bodyPr numCol="2"/>
          <a:lstStyle/>
          <a:p>
            <a:r>
              <a:rPr lang="en-US" dirty="0">
                <a:latin typeface="+mj-lt"/>
              </a:rPr>
              <a:t>Holistically reduce multiple discharges</a:t>
            </a:r>
          </a:p>
          <a:p>
            <a:pPr lvl="1"/>
            <a:r>
              <a:rPr lang="en-US" dirty="0">
                <a:latin typeface="+mj-lt"/>
              </a:rPr>
              <a:t>Reduce CSOs</a:t>
            </a:r>
          </a:p>
          <a:p>
            <a:pPr lvl="1"/>
            <a:r>
              <a:rPr lang="en-US" dirty="0">
                <a:latin typeface="+mj-lt"/>
              </a:rPr>
              <a:t>Prevent SSOs</a:t>
            </a:r>
          </a:p>
          <a:p>
            <a:pPr lvl="1"/>
            <a:r>
              <a:rPr lang="en-US" dirty="0">
                <a:latin typeface="+mj-lt"/>
              </a:rPr>
              <a:t>Reduce bypasses at the treatment plant</a:t>
            </a:r>
          </a:p>
          <a:p>
            <a:pPr lvl="1"/>
            <a:r>
              <a:rPr lang="en-US" dirty="0">
                <a:latin typeface="+mj-lt"/>
              </a:rPr>
              <a:t>Reduce stormwater pollution</a:t>
            </a:r>
          </a:p>
          <a:p>
            <a:r>
              <a:rPr lang="en-US" dirty="0">
                <a:latin typeface="+mj-lt"/>
              </a:rPr>
              <a:t>Meet anticipated permit limits or pollution reductions in order to protect local waterbodies</a:t>
            </a:r>
          </a:p>
          <a:p>
            <a:r>
              <a:rPr lang="en-US" dirty="0">
                <a:latin typeface="+mj-lt"/>
              </a:rPr>
              <a:t>Comply with TMDLs</a:t>
            </a:r>
          </a:p>
          <a:p>
            <a:r>
              <a:rPr lang="en-US" dirty="0">
                <a:latin typeface="+mj-lt"/>
              </a:rPr>
              <a:t>Reduce costs of compliance</a:t>
            </a:r>
          </a:p>
          <a:p>
            <a:r>
              <a:rPr lang="en-US" dirty="0">
                <a:latin typeface="+mj-lt"/>
              </a:rPr>
              <a:t>Re-prioritize projects for compliance </a:t>
            </a:r>
          </a:p>
          <a:p>
            <a:r>
              <a:rPr lang="en-US" dirty="0">
                <a:latin typeface="+mj-lt"/>
              </a:rPr>
              <a:t>Meet climate resiliency needs in sensitive or vulnerable environments</a:t>
            </a:r>
          </a:p>
          <a:p>
            <a:r>
              <a:rPr lang="en-US" dirty="0">
                <a:latin typeface="+mj-lt"/>
              </a:rPr>
              <a:t>Prioritize capital infrastructure costs, particularly for overburdened communities</a:t>
            </a:r>
          </a:p>
          <a:p>
            <a:r>
              <a:rPr lang="en-US" dirty="0">
                <a:latin typeface="+mj-lt"/>
              </a:rPr>
              <a:t>Conserve water or energy</a:t>
            </a:r>
          </a:p>
        </p:txBody>
      </p:sp>
      <p:sp>
        <p:nvSpPr>
          <p:cNvPr id="4" name="Slide Number Placeholder 3">
            <a:extLst>
              <a:ext uri="{FF2B5EF4-FFF2-40B4-BE49-F238E27FC236}">
                <a16:creationId xmlns:a16="http://schemas.microsoft.com/office/drawing/2014/main" id="{C32EA873-5367-4E6C-906A-DEB37E1CEA9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4A9731-FD9A-4832-953C-527525B28016}"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836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C0E5CE1-D065-43BB-AC55-71E23EA09011}"/>
              </a:ext>
            </a:extLst>
          </p:cNvPr>
          <p:cNvSpPr>
            <a:spLocks noGrp="1"/>
          </p:cNvSpPr>
          <p:nvPr>
            <p:ph type="title"/>
          </p:nvPr>
        </p:nvSpPr>
        <p:spPr>
          <a:xfrm>
            <a:off x="469900" y="681039"/>
            <a:ext cx="11318875" cy="584236"/>
          </a:xfrm>
        </p:spPr>
        <p:txBody>
          <a:bodyPr/>
          <a:lstStyle/>
          <a:p>
            <a:r>
              <a:rPr lang="en-US" dirty="0"/>
              <a:t>Explore Integrated Plans from other Permittees</a:t>
            </a:r>
          </a:p>
        </p:txBody>
      </p:sp>
      <p:sp>
        <p:nvSpPr>
          <p:cNvPr id="4" name="Slide Number Placeholder 3">
            <a:extLst>
              <a:ext uri="{FF2B5EF4-FFF2-40B4-BE49-F238E27FC236}">
                <a16:creationId xmlns:a16="http://schemas.microsoft.com/office/drawing/2014/main" id="{B6280024-BBFE-4185-B16F-C97038B9E711}"/>
              </a:ext>
            </a:extLst>
          </p:cNvPr>
          <p:cNvSpPr>
            <a:spLocks noGrp="1"/>
          </p:cNvSpPr>
          <p:nvPr>
            <p:ph type="sldNum" sz="quarter" idx="11"/>
          </p:nvPr>
        </p:nvSpPr>
        <p:spPr/>
        <p:txBody>
          <a:bodyPr/>
          <a:lstStyle/>
          <a:p>
            <a:pPr>
              <a:defRPr/>
            </a:pPr>
            <a:fld id="{ADC3FB64-2219-4B2D-9361-F6F1AB8E6143}" type="slidenum">
              <a:rPr lang="en-US" smtClean="0"/>
              <a:pPr>
                <a:defRPr/>
              </a:pPr>
              <a:t>11</a:t>
            </a:fld>
            <a:endParaRPr lang="en-US"/>
          </a:p>
        </p:txBody>
      </p:sp>
      <p:pic>
        <p:nvPicPr>
          <p:cNvPr id="6" name="Content Placeholder 5" descr="EPA's StoryMap of Integrated Plans map illustration">
            <a:extLst>
              <a:ext uri="{FF2B5EF4-FFF2-40B4-BE49-F238E27FC236}">
                <a16:creationId xmlns:a16="http://schemas.microsoft.com/office/drawing/2014/main" id="{93415BBA-2408-40EA-B182-837419D75816}"/>
              </a:ext>
            </a:extLst>
          </p:cNvPr>
          <p:cNvPicPr>
            <a:picLocks noGrp="1" noChangeAspect="1"/>
          </p:cNvPicPr>
          <p:nvPr>
            <p:ph idx="1"/>
          </p:nvPr>
        </p:nvPicPr>
        <p:blipFill>
          <a:blip r:embed="rId2"/>
          <a:stretch>
            <a:fillRect/>
          </a:stretch>
        </p:blipFill>
        <p:spPr>
          <a:xfrm>
            <a:off x="1061484" y="1337510"/>
            <a:ext cx="10069032" cy="5208783"/>
          </a:xfrm>
        </p:spPr>
      </p:pic>
      <p:sp>
        <p:nvSpPr>
          <p:cNvPr id="9" name="TextBox 8">
            <a:extLst>
              <a:ext uri="{FF2B5EF4-FFF2-40B4-BE49-F238E27FC236}">
                <a16:creationId xmlns:a16="http://schemas.microsoft.com/office/drawing/2014/main" id="{98EBE384-0714-46E5-A15C-83A4654ADD85}"/>
              </a:ext>
            </a:extLst>
          </p:cNvPr>
          <p:cNvSpPr txBox="1"/>
          <p:nvPr/>
        </p:nvSpPr>
        <p:spPr>
          <a:xfrm>
            <a:off x="3836360" y="6433862"/>
            <a:ext cx="7857387" cy="369332"/>
          </a:xfrm>
          <a:prstGeom prst="rect">
            <a:avLst/>
          </a:prstGeom>
          <a:noFill/>
        </p:spPr>
        <p:txBody>
          <a:bodyPr wrap="square">
            <a:spAutoFit/>
          </a:bodyPr>
          <a:lstStyle/>
          <a:p>
            <a:r>
              <a:rPr lang="en-US" dirty="0">
                <a:solidFill>
                  <a:schemeClr val="accent2">
                    <a:lumMod val="75000"/>
                  </a:schemeClr>
                </a:solidFill>
              </a:rPr>
              <a:t> </a:t>
            </a:r>
            <a:r>
              <a:rPr lang="en-US" dirty="0">
                <a:solidFill>
                  <a:schemeClr val="accent2">
                    <a:lumMod val="75000"/>
                  </a:schemeClr>
                </a:solidFill>
                <a:hlinkClick r:id="rId3">
                  <a:extLst>
                    <a:ext uri="{A12FA001-AC4F-418D-AE19-62706E023703}">
                      <ahyp:hlinkClr xmlns:ahyp="http://schemas.microsoft.com/office/drawing/2018/hyperlinkcolor" val="tx"/>
                    </a:ext>
                  </a:extLst>
                </a:hlinkClick>
              </a:rPr>
              <a:t>https://storymaps.arcgis.com/stories/20e0e046df084e1ba1ecfac3414edc07</a:t>
            </a:r>
            <a:r>
              <a:rPr lang="en-US" dirty="0">
                <a:solidFill>
                  <a:schemeClr val="accent2">
                    <a:lumMod val="75000"/>
                  </a:schemeClr>
                </a:solidFill>
              </a:rPr>
              <a:t> </a:t>
            </a:r>
          </a:p>
        </p:txBody>
      </p:sp>
    </p:spTree>
    <p:extLst>
      <p:ext uri="{BB962C8B-B14F-4D97-AF65-F5344CB8AC3E}">
        <p14:creationId xmlns:p14="http://schemas.microsoft.com/office/powerpoint/2010/main" val="1615393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7D86C-698E-4839-9FCD-818FF4AB9AEC}"/>
              </a:ext>
            </a:extLst>
          </p:cNvPr>
          <p:cNvSpPr>
            <a:spLocks noGrp="1"/>
          </p:cNvSpPr>
          <p:nvPr>
            <p:ph type="title"/>
          </p:nvPr>
        </p:nvSpPr>
        <p:spPr>
          <a:xfrm>
            <a:off x="2682241" y="681038"/>
            <a:ext cx="9106534" cy="954087"/>
          </a:xfrm>
        </p:spPr>
        <p:txBody>
          <a:bodyPr/>
          <a:lstStyle/>
          <a:p>
            <a:r>
              <a:rPr lang="en-US" dirty="0"/>
              <a:t>Permittee Testimonial</a:t>
            </a:r>
          </a:p>
        </p:txBody>
      </p:sp>
      <p:sp>
        <p:nvSpPr>
          <p:cNvPr id="4" name="Slide Number Placeholder 3">
            <a:extLst>
              <a:ext uri="{FF2B5EF4-FFF2-40B4-BE49-F238E27FC236}">
                <a16:creationId xmlns:a16="http://schemas.microsoft.com/office/drawing/2014/main" id="{ED80766A-1A58-4D26-A715-4C5E424C63E8}"/>
              </a:ext>
            </a:extLst>
          </p:cNvPr>
          <p:cNvSpPr>
            <a:spLocks noGrp="1"/>
          </p:cNvSpPr>
          <p:nvPr>
            <p:ph type="sldNum" sz="quarter" idx="11"/>
          </p:nvPr>
        </p:nvSpPr>
        <p:spPr/>
        <p:txBody>
          <a:bodyPr/>
          <a:lstStyle/>
          <a:p>
            <a:pPr>
              <a:defRPr/>
            </a:pPr>
            <a:fld id="{ADC3FB64-2219-4B2D-9361-F6F1AB8E6143}" type="slidenum">
              <a:rPr lang="en-US" smtClean="0"/>
              <a:pPr>
                <a:defRPr/>
              </a:pPr>
              <a:t>12</a:t>
            </a:fld>
            <a:endParaRPr lang="en-US"/>
          </a:p>
        </p:txBody>
      </p:sp>
      <p:pic>
        <p:nvPicPr>
          <p:cNvPr id="10" name="Picture 9" descr="Seattle Public Utilities logo">
            <a:extLst>
              <a:ext uri="{FF2B5EF4-FFF2-40B4-BE49-F238E27FC236}">
                <a16:creationId xmlns:a16="http://schemas.microsoft.com/office/drawing/2014/main" id="{F8AD6F59-2944-4019-B37A-1956BEFB76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9900" y="724258"/>
            <a:ext cx="2293319" cy="992382"/>
          </a:xfrm>
          <a:prstGeom prst="rect">
            <a:avLst/>
          </a:prstGeom>
        </p:spPr>
      </p:pic>
      <p:sp>
        <p:nvSpPr>
          <p:cNvPr id="6" name="Content Placeholder 2">
            <a:extLst>
              <a:ext uri="{FF2B5EF4-FFF2-40B4-BE49-F238E27FC236}">
                <a16:creationId xmlns:a16="http://schemas.microsoft.com/office/drawing/2014/main" id="{65CD8E61-24D8-4C8F-B053-FC005B0A72D2}"/>
              </a:ext>
            </a:extLst>
          </p:cNvPr>
          <p:cNvSpPr>
            <a:spLocks noGrp="1"/>
          </p:cNvSpPr>
          <p:nvPr>
            <p:ph idx="1"/>
          </p:nvPr>
        </p:nvSpPr>
        <p:spPr>
          <a:xfrm>
            <a:off x="469901" y="1983899"/>
            <a:ext cx="5382257" cy="4569301"/>
          </a:xfrm>
          <a:solidFill>
            <a:schemeClr val="bg1">
              <a:lumMod val="95000"/>
            </a:schemeClr>
          </a:solidFill>
          <a:ln w="19050">
            <a:solidFill>
              <a:schemeClr val="accent1">
                <a:lumMod val="20000"/>
                <a:lumOff val="80000"/>
              </a:schemeClr>
            </a:solidFill>
          </a:ln>
        </p:spPr>
        <p:txBody>
          <a:bodyPr/>
          <a:lstStyle/>
          <a:p>
            <a:pPr marL="0" indent="0">
              <a:buNone/>
            </a:pPr>
            <a:r>
              <a:rPr lang="en-US" sz="2400" dirty="0">
                <a:latin typeface="+mj-lt"/>
              </a:rPr>
              <a:t>“</a:t>
            </a:r>
            <a:r>
              <a:rPr lang="en-US" sz="2400" b="0" i="0" u="none" strike="noStrike" baseline="0" dirty="0">
                <a:latin typeface="+mj-lt"/>
              </a:rPr>
              <a:t>[We’re] doing the integrated planning approach, but we’re also solving five or six other issues, and we’re getting the secondary benefits, like with green infrastructure, we’re getting green space. We’re getting new roads out of it. We’re getting infrastructure for economic development. So in the back end, the city, although not calculated, ultimately, will end up with a better implemented program than just doing the siloed approach.”</a:t>
            </a:r>
          </a:p>
          <a:p>
            <a:pPr marL="0" indent="0">
              <a:buNone/>
            </a:pPr>
            <a:r>
              <a:rPr lang="en-US" sz="2400" b="1" u="none" strike="noStrike" baseline="0" dirty="0">
                <a:solidFill>
                  <a:schemeClr val="accent5"/>
                </a:solidFill>
              </a:rPr>
              <a:t>Kevin Buckley, Seattle, Washington</a:t>
            </a:r>
            <a:endParaRPr lang="en-US" sz="2400" b="0" u="none" strike="noStrike" baseline="0" dirty="0">
              <a:solidFill>
                <a:schemeClr val="accent5"/>
              </a:solidFill>
            </a:endParaRPr>
          </a:p>
        </p:txBody>
      </p:sp>
      <p:pic>
        <p:nvPicPr>
          <p:cNvPr id="7" name="Picture Placeholder 6">
            <a:extLst>
              <a:ext uri="{FF2B5EF4-FFF2-40B4-BE49-F238E27FC236}">
                <a16:creationId xmlns:a16="http://schemas.microsoft.com/office/drawing/2014/main" id="{A678DF41-7E9C-477F-B508-A45B776AC32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4015" y="124531"/>
            <a:ext cx="4237985" cy="6428669"/>
          </a:xfrm>
          <a:prstGeom prst="rect">
            <a:avLst/>
          </a:prstGeom>
        </p:spPr>
      </p:pic>
      <p:sp>
        <p:nvSpPr>
          <p:cNvPr id="5" name="TextBox 4">
            <a:extLst>
              <a:ext uri="{FF2B5EF4-FFF2-40B4-BE49-F238E27FC236}">
                <a16:creationId xmlns:a16="http://schemas.microsoft.com/office/drawing/2014/main" id="{E0E417FA-BDB9-5E85-FF37-A1B3751ED16B}"/>
              </a:ext>
            </a:extLst>
          </p:cNvPr>
          <p:cNvSpPr txBox="1"/>
          <p:nvPr/>
        </p:nvSpPr>
        <p:spPr>
          <a:xfrm>
            <a:off x="98261" y="6538255"/>
            <a:ext cx="6350328" cy="307777"/>
          </a:xfrm>
          <a:prstGeom prst="rect">
            <a:avLst/>
          </a:prstGeom>
          <a:noFill/>
        </p:spPr>
        <p:txBody>
          <a:bodyPr wrap="none" rtlCol="0">
            <a:spAutoFit/>
          </a:bodyPr>
          <a:lstStyle/>
          <a:p>
            <a:r>
              <a:rPr lang="en-US" sz="1400" dirty="0">
                <a:solidFill>
                  <a:schemeClr val="bg1"/>
                </a:solidFill>
                <a:effectLst/>
                <a:latin typeface="Segoe UI" panose="020B0502040204020203" pitchFamily="34" charset="0"/>
                <a:hlinkClick r:id="rId4"/>
              </a:rPr>
              <a:t>https://www.epa.gov/system/files/documents/2021-07/rtc-profile-seattle.pdf</a:t>
            </a:r>
            <a:r>
              <a:rPr lang="en-US" sz="1400" dirty="0">
                <a:solidFill>
                  <a:schemeClr val="bg1"/>
                </a:solidFill>
                <a:effectLst/>
                <a:latin typeface="Segoe UI" panose="020B0502040204020203" pitchFamily="34" charset="0"/>
              </a:rPr>
              <a:t>  </a:t>
            </a:r>
            <a:endParaRPr lang="en-US" sz="1400" dirty="0">
              <a:solidFill>
                <a:schemeClr val="bg1"/>
              </a:solidFill>
              <a:effectLst/>
              <a:latin typeface="Arial" panose="020B0604020202020204" pitchFamily="34" charset="0"/>
            </a:endParaRPr>
          </a:p>
        </p:txBody>
      </p:sp>
      <p:sp>
        <p:nvSpPr>
          <p:cNvPr id="8" name="TextBox 7">
            <a:extLst>
              <a:ext uri="{FF2B5EF4-FFF2-40B4-BE49-F238E27FC236}">
                <a16:creationId xmlns:a16="http://schemas.microsoft.com/office/drawing/2014/main" id="{91B7380F-E943-4334-B2E1-599E2AA57035}"/>
              </a:ext>
            </a:extLst>
          </p:cNvPr>
          <p:cNvSpPr txBox="1"/>
          <p:nvPr/>
        </p:nvSpPr>
        <p:spPr>
          <a:xfrm>
            <a:off x="8144080" y="6589302"/>
            <a:ext cx="3644695" cy="261610"/>
          </a:xfrm>
          <a:prstGeom prst="rect">
            <a:avLst/>
          </a:prstGeom>
          <a:solidFill>
            <a:schemeClr val="accent1">
              <a:lumMod val="20000"/>
              <a:lumOff val="80000"/>
            </a:schemeClr>
          </a:solidFill>
          <a:effectLst>
            <a:softEdge rad="127000"/>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effectLst/>
                <a:uLnTx/>
                <a:uFillTx/>
                <a:latin typeface="Calibri" panose="020F0502020204030204" pitchFamily="34" charset="0"/>
                <a:ea typeface="+mn-ea"/>
                <a:cs typeface="+mn-cs"/>
              </a:rPr>
              <a:t>Photo courtesy of City of Seattle - Seattle Parks &amp; Recreation. </a:t>
            </a:r>
          </a:p>
        </p:txBody>
      </p:sp>
      <p:cxnSp>
        <p:nvCxnSpPr>
          <p:cNvPr id="9" name="Straight Connector 8">
            <a:extLst>
              <a:ext uri="{FF2B5EF4-FFF2-40B4-BE49-F238E27FC236}">
                <a16:creationId xmlns:a16="http://schemas.microsoft.com/office/drawing/2014/main" id="{E6327465-D2E6-4A54-BD95-2EF3C48F416E}"/>
              </a:ext>
              <a:ext uri="{C183D7F6-B498-43B3-948B-1728B52AA6E4}">
                <adec:decorative xmlns:adec="http://schemas.microsoft.com/office/drawing/2017/decorative" val="1"/>
              </a:ext>
            </a:extLst>
          </p:cNvPr>
          <p:cNvCxnSpPr>
            <a:cxnSpLocks/>
          </p:cNvCxnSpPr>
          <p:nvPr/>
        </p:nvCxnSpPr>
        <p:spPr>
          <a:xfrm>
            <a:off x="6756400" y="2382203"/>
            <a:ext cx="0" cy="375951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62719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D6EDA-B6B1-4D85-A36C-E0DD77DEC3DC}"/>
              </a:ext>
            </a:extLst>
          </p:cNvPr>
          <p:cNvSpPr>
            <a:spLocks noGrp="1"/>
          </p:cNvSpPr>
          <p:nvPr>
            <p:ph type="title"/>
          </p:nvPr>
        </p:nvSpPr>
        <p:spPr>
          <a:xfrm>
            <a:off x="3484884" y="611019"/>
            <a:ext cx="8303891" cy="954087"/>
          </a:xfrm>
        </p:spPr>
        <p:txBody>
          <a:bodyPr/>
          <a:lstStyle/>
          <a:p>
            <a:r>
              <a:rPr lang="en-US" dirty="0"/>
              <a:t>Permittee Testimonial (cont.)</a:t>
            </a:r>
          </a:p>
        </p:txBody>
      </p:sp>
      <p:sp>
        <p:nvSpPr>
          <p:cNvPr id="4" name="Slide Number Placeholder 3">
            <a:extLst>
              <a:ext uri="{FF2B5EF4-FFF2-40B4-BE49-F238E27FC236}">
                <a16:creationId xmlns:a16="http://schemas.microsoft.com/office/drawing/2014/main" id="{CED6212A-8032-4F55-8581-67F5BD0FAEB2}"/>
              </a:ext>
            </a:extLst>
          </p:cNvPr>
          <p:cNvSpPr>
            <a:spLocks noGrp="1"/>
          </p:cNvSpPr>
          <p:nvPr>
            <p:ph type="sldNum" sz="quarter" idx="11"/>
          </p:nvPr>
        </p:nvSpPr>
        <p:spPr/>
        <p:txBody>
          <a:bodyPr/>
          <a:lstStyle/>
          <a:p>
            <a:pPr>
              <a:defRPr/>
            </a:pPr>
            <a:fld id="{ADC3FB64-2219-4B2D-9361-F6F1AB8E6143}" type="slidenum">
              <a:rPr lang="en-US" smtClean="0"/>
              <a:pPr>
                <a:defRPr/>
              </a:pPr>
              <a:t>13</a:t>
            </a:fld>
            <a:endParaRPr lang="en-US"/>
          </a:p>
        </p:txBody>
      </p:sp>
      <p:pic>
        <p:nvPicPr>
          <p:cNvPr id="9" name="Picture 8" descr="City of Lawrence logo">
            <a:extLst>
              <a:ext uri="{FF2B5EF4-FFF2-40B4-BE49-F238E27FC236}">
                <a16:creationId xmlns:a16="http://schemas.microsoft.com/office/drawing/2014/main" id="{BB642B20-1C69-4888-B95F-1CADEB42FE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3225" y="768023"/>
            <a:ext cx="3005774" cy="640080"/>
          </a:xfrm>
          <a:prstGeom prst="rect">
            <a:avLst/>
          </a:prstGeom>
        </p:spPr>
      </p:pic>
      <p:sp>
        <p:nvSpPr>
          <p:cNvPr id="5" name="Content Placeholder 2">
            <a:extLst>
              <a:ext uri="{FF2B5EF4-FFF2-40B4-BE49-F238E27FC236}">
                <a16:creationId xmlns:a16="http://schemas.microsoft.com/office/drawing/2014/main" id="{3974C757-4915-493C-AE96-7556A5F77E16}"/>
              </a:ext>
            </a:extLst>
          </p:cNvPr>
          <p:cNvSpPr txBox="1">
            <a:spLocks/>
          </p:cNvSpPr>
          <p:nvPr/>
        </p:nvSpPr>
        <p:spPr bwMode="auto">
          <a:xfrm>
            <a:off x="469902" y="1983900"/>
            <a:ext cx="5314210" cy="4263082"/>
          </a:xfrm>
          <a:prstGeom prst="rect">
            <a:avLst/>
          </a:prstGeom>
          <a:solidFill>
            <a:schemeClr val="bg1">
              <a:lumMod val="95000"/>
            </a:schemeClr>
          </a:solidFill>
          <a:ln w="19050">
            <a:solidFill>
              <a:schemeClr val="accent1">
                <a:lumMod val="20000"/>
                <a:lumOff val="80000"/>
              </a:schemeClr>
            </a:solidFill>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 typeface="Arial" panose="020B0604020202020204" pitchFamily="34" charset="0"/>
              <a:buNone/>
            </a:pPr>
            <a:r>
              <a:rPr lang="en-US" sz="2400" b="0" i="0" u="none" strike="noStrike" baseline="0" dirty="0">
                <a:solidFill>
                  <a:srgbClr val="000000"/>
                </a:solidFill>
                <a:latin typeface="+mj-lt"/>
              </a:rPr>
              <a:t>“I think the thing that it helps us overcome, as well as the regulator, is the fixed permit cycle.…We need to not look just five years out we need to look at 20 years out. And so it kind of helped bring that into focus that everybody was on the same page between KDHE, EPA, and us on where we’re headed and when we’re </a:t>
            </a:r>
            <a:r>
              <a:rPr lang="en-US" sz="2400" b="0" i="0" u="none" strike="noStrike" baseline="0" dirty="0" err="1">
                <a:solidFill>
                  <a:srgbClr val="000000"/>
                </a:solidFill>
                <a:latin typeface="+mj-lt"/>
              </a:rPr>
              <a:t>gonna</a:t>
            </a:r>
            <a:r>
              <a:rPr lang="en-US" sz="2400" b="0" i="0" u="none" strike="noStrike" baseline="0" dirty="0">
                <a:solidFill>
                  <a:srgbClr val="000000"/>
                </a:solidFill>
                <a:latin typeface="+mj-lt"/>
              </a:rPr>
              <a:t> get there. And it didn’t have those confines of the strict NPDES permit schedule or compliance</a:t>
            </a:r>
            <a:r>
              <a:rPr lang="en-US" sz="2400" dirty="0">
                <a:latin typeface="+mj-lt"/>
              </a:rPr>
              <a:t>.”</a:t>
            </a:r>
          </a:p>
          <a:p>
            <a:pPr marL="0" indent="0" eaLnBrk="1" hangingPunct="1">
              <a:buFont typeface="Arial" panose="020B0604020202020204" pitchFamily="34" charset="0"/>
              <a:buNone/>
            </a:pPr>
            <a:r>
              <a:rPr lang="en-US" b="1" dirty="0">
                <a:solidFill>
                  <a:schemeClr val="accent5"/>
                </a:solidFill>
                <a:latin typeface="+mj-lt"/>
              </a:rPr>
              <a:t>Dave Wagner, Lawrence, Kansas</a:t>
            </a:r>
            <a:endParaRPr lang="en-US" dirty="0">
              <a:solidFill>
                <a:schemeClr val="accent5"/>
              </a:solidFill>
              <a:latin typeface="+mj-lt"/>
            </a:endParaRPr>
          </a:p>
        </p:txBody>
      </p:sp>
      <p:pic>
        <p:nvPicPr>
          <p:cNvPr id="6" name="Picture 5">
            <a:extLst>
              <a:ext uri="{FF2B5EF4-FFF2-40B4-BE49-F238E27FC236}">
                <a16:creationId xmlns:a16="http://schemas.microsoft.com/office/drawing/2014/main" id="{1E8BA085-2CA7-4C63-B87B-522FB073D617}"/>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7845040" y="1983899"/>
            <a:ext cx="4064949" cy="4452250"/>
          </a:xfrm>
          <a:prstGeom prst="rect">
            <a:avLst/>
          </a:prstGeom>
        </p:spPr>
      </p:pic>
      <p:sp>
        <p:nvSpPr>
          <p:cNvPr id="7" name="TextBox 6">
            <a:extLst>
              <a:ext uri="{FF2B5EF4-FFF2-40B4-BE49-F238E27FC236}">
                <a16:creationId xmlns:a16="http://schemas.microsoft.com/office/drawing/2014/main" id="{7C5A0B26-4C89-49B5-836D-EF2E18FF8CE7}"/>
              </a:ext>
            </a:extLst>
          </p:cNvPr>
          <p:cNvSpPr txBox="1"/>
          <p:nvPr/>
        </p:nvSpPr>
        <p:spPr>
          <a:xfrm>
            <a:off x="7845040" y="6123101"/>
            <a:ext cx="3210887" cy="2616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1" u="none" strike="noStrike" kern="1200" cap="none" spc="0" normalizeH="0" baseline="0" noProof="0">
                <a:ln>
                  <a:noFill/>
                </a:ln>
                <a:solidFill>
                  <a:srgbClr val="FFFFFF"/>
                </a:solidFill>
                <a:effectLst/>
                <a:uLnTx/>
                <a:uFillTx/>
                <a:latin typeface="Calibri" panose="020F0502020204030204" pitchFamily="34" charset="0"/>
                <a:ea typeface="+mn-ea"/>
                <a:cs typeface="+mn-cs"/>
              </a:rPr>
              <a:t>Photo courtesy of Josh Carson, City of Lawrence Staff. </a:t>
            </a:r>
          </a:p>
        </p:txBody>
      </p:sp>
      <p:sp>
        <p:nvSpPr>
          <p:cNvPr id="3" name="TextBox 2">
            <a:extLst>
              <a:ext uri="{FF2B5EF4-FFF2-40B4-BE49-F238E27FC236}">
                <a16:creationId xmlns:a16="http://schemas.microsoft.com/office/drawing/2014/main" id="{92C27498-B846-4ED1-B4DD-D152047C586B}"/>
              </a:ext>
            </a:extLst>
          </p:cNvPr>
          <p:cNvSpPr txBox="1"/>
          <p:nvPr/>
        </p:nvSpPr>
        <p:spPr>
          <a:xfrm>
            <a:off x="370279" y="6397072"/>
            <a:ext cx="9080204" cy="584775"/>
          </a:xfrm>
          <a:prstGeom prst="rect">
            <a:avLst/>
          </a:prstGeom>
          <a:noFill/>
        </p:spPr>
        <p:txBody>
          <a:bodyPr wrap="square" rtlCol="0">
            <a:spAutoFit/>
          </a:bodyPr>
          <a:lstStyle/>
          <a:p>
            <a:r>
              <a:rPr lang="en-US" sz="1400" dirty="0">
                <a:effectLst/>
                <a:latin typeface="Segoe UI" panose="020B0502040204020203" pitchFamily="34" charset="0"/>
                <a:hlinkClick r:id="rId4"/>
              </a:rPr>
              <a:t>https://www.epa.gov/system/files/documents/2021-07/rtc-profile-lawrence.pdf</a:t>
            </a:r>
            <a:r>
              <a:rPr lang="en-US" sz="1400" dirty="0">
                <a:effectLst/>
                <a:latin typeface="Segoe UI" panose="020B0502040204020203" pitchFamily="34" charset="0"/>
              </a:rPr>
              <a:t> </a:t>
            </a:r>
            <a:endParaRPr lang="en-US" sz="1400" dirty="0">
              <a:effectLst/>
              <a:latin typeface="Arial" panose="020B0604020202020204" pitchFamily="34" charset="0"/>
            </a:endParaRPr>
          </a:p>
          <a:p>
            <a:endParaRPr lang="en-US" dirty="0"/>
          </a:p>
        </p:txBody>
      </p:sp>
      <p:cxnSp>
        <p:nvCxnSpPr>
          <p:cNvPr id="8" name="Straight Connector 7">
            <a:extLst>
              <a:ext uri="{FF2B5EF4-FFF2-40B4-BE49-F238E27FC236}">
                <a16:creationId xmlns:a16="http://schemas.microsoft.com/office/drawing/2014/main" id="{1B68858C-771B-47B0-BA84-D61AC30B1930}"/>
              </a:ext>
              <a:ext uri="{C183D7F6-B498-43B3-948B-1728B52AA6E4}">
                <adec:decorative xmlns:adec="http://schemas.microsoft.com/office/drawing/2017/decorative" val="1"/>
              </a:ext>
            </a:extLst>
          </p:cNvPr>
          <p:cNvCxnSpPr>
            <a:cxnSpLocks/>
          </p:cNvCxnSpPr>
          <p:nvPr/>
        </p:nvCxnSpPr>
        <p:spPr>
          <a:xfrm>
            <a:off x="6756400" y="2382203"/>
            <a:ext cx="0" cy="375951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24558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9CC4E-C745-4255-83C0-19EC4AB95E34}"/>
              </a:ext>
            </a:extLst>
          </p:cNvPr>
          <p:cNvSpPr>
            <a:spLocks noGrp="1"/>
          </p:cNvSpPr>
          <p:nvPr>
            <p:ph type="title"/>
          </p:nvPr>
        </p:nvSpPr>
        <p:spPr>
          <a:xfrm>
            <a:off x="469900" y="681038"/>
            <a:ext cx="7031731" cy="954087"/>
          </a:xfrm>
        </p:spPr>
        <p:txBody>
          <a:bodyPr/>
          <a:lstStyle/>
          <a:p>
            <a:r>
              <a:rPr lang="en-US"/>
              <a:t>Potential Plan Development Funding Sources</a:t>
            </a:r>
          </a:p>
        </p:txBody>
      </p:sp>
      <p:sp>
        <p:nvSpPr>
          <p:cNvPr id="3" name="Content Placeholder 2">
            <a:extLst>
              <a:ext uri="{FF2B5EF4-FFF2-40B4-BE49-F238E27FC236}">
                <a16:creationId xmlns:a16="http://schemas.microsoft.com/office/drawing/2014/main" id="{BCAA1D0A-91BE-4A5B-848A-CCF30462E4A0}"/>
              </a:ext>
            </a:extLst>
          </p:cNvPr>
          <p:cNvSpPr>
            <a:spLocks noGrp="1"/>
          </p:cNvSpPr>
          <p:nvPr>
            <p:ph idx="1"/>
          </p:nvPr>
        </p:nvSpPr>
        <p:spPr>
          <a:xfrm>
            <a:off x="469900" y="1973263"/>
            <a:ext cx="6711075" cy="4476750"/>
          </a:xfrm>
        </p:spPr>
        <p:txBody>
          <a:bodyPr numCol="1"/>
          <a:lstStyle/>
          <a:p>
            <a:r>
              <a:rPr lang="en-US" dirty="0">
                <a:latin typeface="+mj-lt"/>
                <a:hlinkClick r:id="rId2"/>
              </a:rPr>
              <a:t>Clean Water State Revolving Fund </a:t>
            </a:r>
            <a:endParaRPr lang="en-US">
              <a:latin typeface="+mj-lt"/>
              <a:cs typeface="Calibri Light"/>
            </a:endParaRPr>
          </a:p>
          <a:p>
            <a:r>
              <a:rPr lang="en-US" dirty="0">
                <a:latin typeface="+mj-lt"/>
                <a:hlinkClick r:id="rId3"/>
              </a:rPr>
              <a:t>Water Infrastructure Finance and Innovation Act </a:t>
            </a:r>
            <a:endParaRPr lang="en-US" dirty="0">
              <a:latin typeface="+mj-lt"/>
              <a:cs typeface="Calibri Light"/>
            </a:endParaRPr>
          </a:p>
          <a:p>
            <a:r>
              <a:rPr lang="en-US" dirty="0">
                <a:latin typeface="+mj-lt"/>
                <a:hlinkClick r:id="rId4"/>
              </a:rPr>
              <a:t>Sewer Overflow and Stormwater Reuse Municipal Grants Program</a:t>
            </a:r>
            <a:endParaRPr lang="en-US" dirty="0">
              <a:latin typeface="+mj-lt"/>
            </a:endParaRPr>
          </a:p>
          <a:p>
            <a:r>
              <a:rPr lang="en-US" dirty="0">
                <a:latin typeface="+mj-lt"/>
                <a:hlinkClick r:id="rId5"/>
              </a:rPr>
              <a:t>Building Resilient Infrastructure Communities Program </a:t>
            </a:r>
            <a:endParaRPr lang="en-US" dirty="0">
              <a:latin typeface="+mj-lt"/>
            </a:endParaRPr>
          </a:p>
          <a:p>
            <a:pPr marL="0" indent="0">
              <a:buNone/>
            </a:pPr>
            <a:endParaRPr lang="en-US" dirty="0">
              <a:latin typeface="+mj-lt"/>
              <a:cs typeface="Calibri Light"/>
            </a:endParaRPr>
          </a:p>
          <a:p>
            <a:pPr marL="0" indent="0">
              <a:buNone/>
            </a:pPr>
            <a:r>
              <a:rPr lang="en-US" dirty="0">
                <a:latin typeface="+mj-lt"/>
                <a:cs typeface="Calibri Light"/>
              </a:rPr>
              <a:t>For more information: </a:t>
            </a:r>
            <a:r>
              <a:rPr lang="en-US" dirty="0">
                <a:latin typeface="+mj-lt"/>
                <a:cs typeface="Calibri Light"/>
                <a:hlinkClick r:id="rId6"/>
              </a:rPr>
              <a:t>Funding the Development of an Integrated Plan</a:t>
            </a:r>
            <a:r>
              <a:rPr lang="en-US" dirty="0">
                <a:latin typeface="+mj-lt"/>
                <a:cs typeface="Calibri Light"/>
              </a:rPr>
              <a:t> </a:t>
            </a:r>
          </a:p>
        </p:txBody>
      </p:sp>
      <p:sp>
        <p:nvSpPr>
          <p:cNvPr id="4" name="Slide Number Placeholder 3">
            <a:extLst>
              <a:ext uri="{FF2B5EF4-FFF2-40B4-BE49-F238E27FC236}">
                <a16:creationId xmlns:a16="http://schemas.microsoft.com/office/drawing/2014/main" id="{B41356E7-E197-4FD6-87DF-52E78E29905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DC3FB64-2219-4B2D-9361-F6F1AB8E6143}"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Placeholder 7">
            <a:extLst>
              <a:ext uri="{FF2B5EF4-FFF2-40B4-BE49-F238E27FC236}">
                <a16:creationId xmlns:a16="http://schemas.microsoft.com/office/drawing/2014/main" id="{97108A49-FEFD-40E7-BCC9-76BC7113346F}"/>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7673545" y="0"/>
            <a:ext cx="4518455" cy="6854119"/>
          </a:xfrm>
          <a:prstGeom prst="rect">
            <a:avLst/>
          </a:prstGeom>
        </p:spPr>
      </p:pic>
      <p:sp>
        <p:nvSpPr>
          <p:cNvPr id="6" name="TextBox 5">
            <a:extLst>
              <a:ext uri="{FF2B5EF4-FFF2-40B4-BE49-F238E27FC236}">
                <a16:creationId xmlns:a16="http://schemas.microsoft.com/office/drawing/2014/main" id="{939575DB-198F-487F-8ADD-E8660261243B}"/>
              </a:ext>
            </a:extLst>
          </p:cNvPr>
          <p:cNvSpPr txBox="1"/>
          <p:nvPr/>
        </p:nvSpPr>
        <p:spPr>
          <a:xfrm>
            <a:off x="7673545" y="6586154"/>
            <a:ext cx="2161335" cy="261610"/>
          </a:xfrm>
          <a:prstGeom prst="rect">
            <a:avLst/>
          </a:prstGeom>
          <a:solidFill>
            <a:schemeClr val="tx2">
              <a:alpha val="56000"/>
            </a:schemeClr>
          </a:solidFill>
          <a:effectLst>
            <a:softEdge rad="63500"/>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1" u="none" strike="noStrike" kern="1200" cap="none" spc="0" normalizeH="0" baseline="0" noProof="0">
                <a:ln>
                  <a:noFill/>
                </a:ln>
                <a:solidFill>
                  <a:srgbClr val="FFFFFF"/>
                </a:solidFill>
                <a:effectLst/>
                <a:uLnTx/>
                <a:uFillTx/>
                <a:latin typeface="Calibri" panose="020F0502020204030204" pitchFamily="34" charset="0"/>
                <a:ea typeface="+mn-ea"/>
                <a:cs typeface="+mn-cs"/>
              </a:rPr>
              <a:t>Photo courtesy of City of Columbia. </a:t>
            </a:r>
          </a:p>
        </p:txBody>
      </p:sp>
    </p:spTree>
    <p:extLst>
      <p:ext uri="{BB962C8B-B14F-4D97-AF65-F5344CB8AC3E}">
        <p14:creationId xmlns:p14="http://schemas.microsoft.com/office/powerpoint/2010/main" val="3531631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4E9DF-D5C8-4FA8-912D-E3ACC84B9490}"/>
              </a:ext>
            </a:extLst>
          </p:cNvPr>
          <p:cNvSpPr>
            <a:spLocks noGrp="1"/>
          </p:cNvSpPr>
          <p:nvPr>
            <p:ph type="title"/>
          </p:nvPr>
        </p:nvSpPr>
        <p:spPr/>
        <p:txBody>
          <a:bodyPr/>
          <a:lstStyle/>
          <a:p>
            <a:r>
              <a:rPr lang="en-US" dirty="0"/>
              <a:t>EPA’s Technical Resources</a:t>
            </a:r>
          </a:p>
        </p:txBody>
      </p:sp>
      <p:sp>
        <p:nvSpPr>
          <p:cNvPr id="4" name="Slide Number Placeholder 3">
            <a:extLst>
              <a:ext uri="{FF2B5EF4-FFF2-40B4-BE49-F238E27FC236}">
                <a16:creationId xmlns:a16="http://schemas.microsoft.com/office/drawing/2014/main" id="{1A349409-DD2C-43ED-B376-544C0E631001}"/>
              </a:ext>
            </a:extLst>
          </p:cNvPr>
          <p:cNvSpPr>
            <a:spLocks noGrp="1"/>
          </p:cNvSpPr>
          <p:nvPr>
            <p:ph type="sldNum" sz="quarter" idx="11"/>
          </p:nvPr>
        </p:nvSpPr>
        <p:spPr/>
        <p:txBody>
          <a:bodyPr/>
          <a:lstStyle/>
          <a:p>
            <a:pPr>
              <a:defRPr/>
            </a:pPr>
            <a:fld id="{ADC3FB64-2219-4B2D-9361-F6F1AB8E6143}" type="slidenum">
              <a:rPr lang="en-US" smtClean="0"/>
              <a:pPr>
                <a:defRPr/>
              </a:pPr>
              <a:t>15</a:t>
            </a:fld>
            <a:endParaRPr lang="en-US"/>
          </a:p>
        </p:txBody>
      </p:sp>
      <p:sp>
        <p:nvSpPr>
          <p:cNvPr id="5" name="Content Placeholder 2">
            <a:extLst>
              <a:ext uri="{FF2B5EF4-FFF2-40B4-BE49-F238E27FC236}">
                <a16:creationId xmlns:a16="http://schemas.microsoft.com/office/drawing/2014/main" id="{6468C1A6-42C9-4CAE-AEE2-73C5C629F3CA}"/>
              </a:ext>
            </a:extLst>
          </p:cNvPr>
          <p:cNvSpPr txBox="1">
            <a:spLocks/>
          </p:cNvSpPr>
          <p:nvPr/>
        </p:nvSpPr>
        <p:spPr bwMode="auto">
          <a:xfrm>
            <a:off x="257174" y="2103119"/>
            <a:ext cx="11934825" cy="45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2"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en-US" dirty="0"/>
              <a:t>         </a:t>
            </a:r>
            <a:r>
              <a:rPr lang="en-US" b="1" dirty="0"/>
              <a:t>Information Resources</a:t>
            </a:r>
          </a:p>
          <a:p>
            <a:pPr eaLnBrk="1" hangingPunct="1"/>
            <a:r>
              <a:rPr lang="en-US" dirty="0">
                <a:latin typeface="+mj-lt"/>
                <a:hlinkClick r:id="rId2"/>
              </a:rPr>
              <a:t>2012 Integrated Planning Framework</a:t>
            </a:r>
            <a:endParaRPr lang="en-US" dirty="0"/>
          </a:p>
          <a:p>
            <a:pPr eaLnBrk="1" hangingPunct="1"/>
            <a:r>
              <a:rPr lang="en-US" dirty="0">
                <a:latin typeface="+mj-lt"/>
                <a:hlinkClick r:id="rId3"/>
              </a:rPr>
              <a:t>Sustainability planning guidance</a:t>
            </a:r>
            <a:endParaRPr lang="en-US" dirty="0">
              <a:latin typeface="+mj-lt"/>
            </a:endParaRPr>
          </a:p>
          <a:p>
            <a:pPr eaLnBrk="1" hangingPunct="1"/>
            <a:r>
              <a:rPr lang="en-US" dirty="0">
                <a:latin typeface="+mj-lt"/>
                <a:hlinkClick r:id="rId4"/>
              </a:rPr>
              <a:t>Financial capability assessment guidance</a:t>
            </a:r>
            <a:endParaRPr lang="en-US" dirty="0">
              <a:latin typeface="+mj-lt"/>
            </a:endParaRPr>
          </a:p>
          <a:p>
            <a:pPr eaLnBrk="1" hangingPunct="1"/>
            <a:r>
              <a:rPr lang="en-US" dirty="0">
                <a:latin typeface="+mj-lt"/>
                <a:hlinkClick r:id="rId5"/>
              </a:rPr>
              <a:t>Fact Sheet Series to develop an integrated plan</a:t>
            </a:r>
            <a:endParaRPr lang="en-US" dirty="0">
              <a:latin typeface="+mj-lt"/>
            </a:endParaRPr>
          </a:p>
          <a:p>
            <a:pPr eaLnBrk="1" hangingPunct="1"/>
            <a:r>
              <a:rPr lang="en-US" dirty="0">
                <a:latin typeface="+mj-lt"/>
                <a:hlinkClick r:id="rId6"/>
              </a:rPr>
              <a:t>2021 Report to Congress</a:t>
            </a:r>
            <a:endParaRPr lang="en-US" dirty="0">
              <a:latin typeface="+mj-lt"/>
            </a:endParaRPr>
          </a:p>
          <a:p>
            <a:pPr eaLnBrk="1" hangingPunct="1"/>
            <a:endParaRPr lang="en-US" dirty="0"/>
          </a:p>
          <a:p>
            <a:pPr marL="0" indent="0" eaLnBrk="1" hangingPunct="1">
              <a:buNone/>
            </a:pPr>
            <a:r>
              <a:rPr lang="en-US" dirty="0"/>
              <a:t>                  </a:t>
            </a:r>
            <a:r>
              <a:rPr lang="en-US" b="1" dirty="0"/>
              <a:t>Recorded  Webinars</a:t>
            </a:r>
          </a:p>
          <a:p>
            <a:pPr eaLnBrk="1" hangingPunct="1"/>
            <a:r>
              <a:rPr lang="en-US" dirty="0">
                <a:latin typeface="+mj-lt"/>
                <a:hlinkClick r:id="rId7"/>
              </a:rPr>
              <a:t>The Straight Scoop on Integrated Planning</a:t>
            </a:r>
            <a:endParaRPr lang="en-US" dirty="0">
              <a:latin typeface="+mj-lt"/>
            </a:endParaRPr>
          </a:p>
          <a:p>
            <a:pPr eaLnBrk="1" hangingPunct="1"/>
            <a:r>
              <a:rPr lang="en-US" dirty="0">
                <a:latin typeface="+mj-lt"/>
                <a:hlinkClick r:id="rId8"/>
              </a:rPr>
              <a:t>Introducing EPA’s Integrated Planning Element Four</a:t>
            </a:r>
            <a:endParaRPr lang="en-US" dirty="0">
              <a:latin typeface="+mj-lt"/>
            </a:endParaRPr>
          </a:p>
          <a:p>
            <a:pPr eaLnBrk="1" hangingPunct="1"/>
            <a:r>
              <a:rPr lang="en-US" dirty="0">
                <a:latin typeface="+mj-lt"/>
                <a:hlinkClick r:id="rId9"/>
              </a:rPr>
              <a:t>Integrated Planning Peer-to-Peer Exchange for Municipalities</a:t>
            </a:r>
            <a:endParaRPr lang="en-US" dirty="0">
              <a:latin typeface="+mj-lt"/>
            </a:endParaRPr>
          </a:p>
        </p:txBody>
      </p:sp>
    </p:spTree>
    <p:extLst>
      <p:ext uri="{BB962C8B-B14F-4D97-AF65-F5344CB8AC3E}">
        <p14:creationId xmlns:p14="http://schemas.microsoft.com/office/powerpoint/2010/main" val="4056657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9F490-EC25-4989-BBC9-42515682F25E}"/>
              </a:ext>
            </a:extLst>
          </p:cNvPr>
          <p:cNvSpPr>
            <a:spLocks noGrp="1"/>
          </p:cNvSpPr>
          <p:nvPr>
            <p:ph type="title"/>
          </p:nvPr>
        </p:nvSpPr>
        <p:spPr>
          <a:xfrm>
            <a:off x="469558" y="681037"/>
            <a:ext cx="7006280" cy="954622"/>
          </a:xfrm>
        </p:spPr>
        <p:txBody>
          <a:bodyPr>
            <a:noAutofit/>
          </a:bodyPr>
          <a:lstStyle/>
          <a:p>
            <a:r>
              <a:rPr lang="en-US" sz="4000"/>
              <a:t>EPA’s Municipal Ombudsman</a:t>
            </a:r>
          </a:p>
        </p:txBody>
      </p:sp>
      <p:sp>
        <p:nvSpPr>
          <p:cNvPr id="3" name="Content Placeholder 2">
            <a:extLst>
              <a:ext uri="{FF2B5EF4-FFF2-40B4-BE49-F238E27FC236}">
                <a16:creationId xmlns:a16="http://schemas.microsoft.com/office/drawing/2014/main" id="{915B575B-01E2-4FD4-8CB5-E5BAF7D2A825}"/>
              </a:ext>
            </a:extLst>
          </p:cNvPr>
          <p:cNvSpPr>
            <a:spLocks noGrp="1"/>
          </p:cNvSpPr>
          <p:nvPr>
            <p:ph type="body" sz="quarter" idx="14"/>
          </p:nvPr>
        </p:nvSpPr>
        <p:spPr>
          <a:xfrm>
            <a:off x="469557" y="2063577"/>
            <a:ext cx="11105127" cy="4362623"/>
          </a:xfrm>
        </p:spPr>
        <p:txBody>
          <a:bodyPr/>
          <a:lstStyle/>
          <a:p>
            <a:pPr marL="0" indent="0">
              <a:buNone/>
            </a:pPr>
            <a:r>
              <a:rPr lang="en-US" dirty="0">
                <a:latin typeface="+mj-lt"/>
              </a:rPr>
              <a:t>EPA’s </a:t>
            </a:r>
            <a:r>
              <a:rPr lang="en-US" dirty="0">
                <a:latin typeface="+mj-lt"/>
                <a:hlinkClick r:id="rId3"/>
              </a:rPr>
              <a:t>Municipal Ombudsman </a:t>
            </a:r>
            <a:r>
              <a:rPr lang="en-US" dirty="0">
                <a:latin typeface="+mj-lt"/>
              </a:rPr>
              <a:t>is available to help your community navigate EPA resources while coordinating with EPA offices and advocating for fair processes and uniform application of CWA policies. </a:t>
            </a:r>
          </a:p>
          <a:p>
            <a:pPr marL="0" indent="0">
              <a:buNone/>
            </a:pPr>
            <a:r>
              <a:rPr lang="en-US" dirty="0">
                <a:latin typeface="+mj-lt"/>
              </a:rPr>
              <a:t>More information:</a:t>
            </a:r>
          </a:p>
          <a:p>
            <a:pPr lvl="1"/>
            <a:r>
              <a:rPr lang="en-US" dirty="0">
                <a:latin typeface="+mj-lt"/>
                <a:hlinkClick r:id="rId3"/>
              </a:rPr>
              <a:t>Municipal Ombudsman</a:t>
            </a:r>
            <a:r>
              <a:rPr lang="en-US" dirty="0">
                <a:latin typeface="+mj-lt"/>
              </a:rPr>
              <a:t>, EPA webpage</a:t>
            </a:r>
          </a:p>
          <a:p>
            <a:pPr lvl="1"/>
            <a:r>
              <a:rPr lang="en-US" dirty="0">
                <a:latin typeface="+mj-lt"/>
                <a:hlinkClick r:id="rId4"/>
              </a:rPr>
              <a:t>Water Environment Federation podcast</a:t>
            </a:r>
            <a:r>
              <a:rPr lang="en-US" dirty="0">
                <a:latin typeface="+mj-lt"/>
              </a:rPr>
              <a:t>, June 2020</a:t>
            </a:r>
          </a:p>
        </p:txBody>
      </p:sp>
      <p:sp>
        <p:nvSpPr>
          <p:cNvPr id="4" name="Slide Number Placeholder 3">
            <a:extLst>
              <a:ext uri="{FF2B5EF4-FFF2-40B4-BE49-F238E27FC236}">
                <a16:creationId xmlns:a16="http://schemas.microsoft.com/office/drawing/2014/main" id="{FB0E5461-7EDE-47EA-BC75-AA327CC67549}"/>
              </a:ext>
            </a:extLst>
          </p:cNvPr>
          <p:cNvSpPr>
            <a:spLocks noGrp="1"/>
          </p:cNvSpPr>
          <p:nvPr>
            <p:ph type="sldNum" sz="quarter" idx="17"/>
          </p:nvPr>
        </p:nvSpPr>
        <p:spPr/>
        <p:txBody>
          <a:bodyPr/>
          <a:lstStyle/>
          <a:p>
            <a:pPr>
              <a:defRPr/>
            </a:pPr>
            <a:fld id="{ADC3FB64-2219-4B2D-9361-F6F1AB8E6143}" type="slidenum">
              <a:rPr lang="en-US" smtClean="0"/>
              <a:pPr>
                <a:defRPr/>
              </a:pPr>
              <a:t>16</a:t>
            </a:fld>
            <a:endParaRPr lang="en-US"/>
          </a:p>
        </p:txBody>
      </p:sp>
    </p:spTree>
    <p:extLst>
      <p:ext uri="{BB962C8B-B14F-4D97-AF65-F5344CB8AC3E}">
        <p14:creationId xmlns:p14="http://schemas.microsoft.com/office/powerpoint/2010/main" val="4088394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9CC4E-C745-4255-83C0-19EC4AB95E34}"/>
              </a:ext>
            </a:extLst>
          </p:cNvPr>
          <p:cNvSpPr>
            <a:spLocks noGrp="1"/>
          </p:cNvSpPr>
          <p:nvPr>
            <p:ph type="title"/>
          </p:nvPr>
        </p:nvSpPr>
        <p:spPr/>
        <p:txBody>
          <a:bodyPr/>
          <a:lstStyle/>
          <a:p>
            <a:r>
              <a:rPr lang="en-US"/>
              <a:t>EPA Integrated Planning Technical Assistance</a:t>
            </a:r>
          </a:p>
        </p:txBody>
      </p:sp>
      <p:sp>
        <p:nvSpPr>
          <p:cNvPr id="3" name="Content Placeholder 2">
            <a:extLst>
              <a:ext uri="{FF2B5EF4-FFF2-40B4-BE49-F238E27FC236}">
                <a16:creationId xmlns:a16="http://schemas.microsoft.com/office/drawing/2014/main" id="{BCAA1D0A-91BE-4A5B-848A-CCF30462E4A0}"/>
              </a:ext>
            </a:extLst>
          </p:cNvPr>
          <p:cNvSpPr>
            <a:spLocks noGrp="1"/>
          </p:cNvSpPr>
          <p:nvPr>
            <p:ph idx="1"/>
          </p:nvPr>
        </p:nvSpPr>
        <p:spPr/>
        <p:txBody>
          <a:bodyPr/>
          <a:lstStyle/>
          <a:p>
            <a:pPr marL="0" indent="0">
              <a:buNone/>
            </a:pPr>
            <a:r>
              <a:rPr lang="en-US" dirty="0">
                <a:latin typeface="+mj-lt"/>
              </a:rPr>
              <a:t>EPA is providing technical assistance to municipalities collaborating with their permitting authority to develop an integrated plan.   </a:t>
            </a:r>
          </a:p>
          <a:p>
            <a:pPr marL="0" indent="0">
              <a:buNone/>
            </a:pPr>
            <a:endParaRPr lang="en-US" dirty="0">
              <a:latin typeface="+mj-lt"/>
            </a:endParaRPr>
          </a:p>
          <a:p>
            <a:pPr marL="0" indent="0">
              <a:buNone/>
            </a:pPr>
            <a:r>
              <a:rPr lang="en-US" dirty="0">
                <a:latin typeface="+mj-lt"/>
              </a:rPr>
              <a:t>Contact Heather Huddle at </a:t>
            </a:r>
            <a:r>
              <a:rPr lang="en-US" dirty="0">
                <a:latin typeface="+mj-lt"/>
                <a:hlinkClick r:id="rId2"/>
              </a:rPr>
              <a:t>huddle.heather@epa.gov</a:t>
            </a:r>
            <a:r>
              <a:rPr lang="en-US" dirty="0">
                <a:latin typeface="+mj-lt"/>
              </a:rPr>
              <a:t> by August 31, 2023 to request technical assistance. </a:t>
            </a:r>
            <a:endParaRPr lang="en-US" dirty="0">
              <a:latin typeface="+mj-lt"/>
              <a:cs typeface="Calibri Light"/>
            </a:endParaRPr>
          </a:p>
          <a:p>
            <a:pPr marL="0" indent="0">
              <a:buNone/>
            </a:pPr>
            <a:endParaRPr lang="en-US" dirty="0"/>
          </a:p>
          <a:p>
            <a:pPr marL="0" indent="0">
              <a:buNone/>
            </a:pPr>
            <a:r>
              <a:rPr lang="en-US" i="1" dirty="0">
                <a:effectLst/>
                <a:latin typeface="+mj-lt"/>
                <a:ea typeface="Calibri" panose="020F0502020204030204" pitchFamily="34" charset="0"/>
                <a:cs typeface="Times New Roman" panose="02020603050405020304" pitchFamily="18" charset="0"/>
              </a:rPr>
              <a:t>For more information: </a:t>
            </a:r>
            <a:r>
              <a:rPr lang="en-US" i="1" u="sng" dirty="0">
                <a:solidFill>
                  <a:srgbClr val="0070C0"/>
                </a:solidFill>
                <a:effectLst/>
                <a:latin typeface="+mj-lt"/>
                <a:ea typeface="Calibri" panose="020F0502020204030204" pitchFamily="34" charset="0"/>
                <a:cs typeface="Times New Roman" panose="02020603050405020304" pitchFamily="18" charset="0"/>
                <a:hlinkClick r:id="rId3"/>
              </a:rPr>
              <a:t>Integrated Planning Technical Assistance</a:t>
            </a:r>
            <a:endParaRPr lang="en-US" dirty="0">
              <a:solidFill>
                <a:srgbClr val="0070C0"/>
              </a:solidFill>
              <a:effectLst/>
              <a:latin typeface="+mj-lt"/>
              <a:ea typeface="Calibri" panose="020F0502020204030204" pitchFamily="34" charset="0"/>
              <a:cs typeface="Times New Roman" panose="02020603050405020304" pitchFamily="18" charset="0"/>
            </a:endParaRPr>
          </a:p>
          <a:p>
            <a:pPr marL="0" indent="0">
              <a:buNone/>
            </a:pPr>
            <a:endParaRPr lang="en-US" dirty="0"/>
          </a:p>
        </p:txBody>
      </p:sp>
      <p:sp>
        <p:nvSpPr>
          <p:cNvPr id="4" name="Slide Number Placeholder 3">
            <a:extLst>
              <a:ext uri="{FF2B5EF4-FFF2-40B4-BE49-F238E27FC236}">
                <a16:creationId xmlns:a16="http://schemas.microsoft.com/office/drawing/2014/main" id="{B41356E7-E197-4FD6-87DF-52E78E299050}"/>
              </a:ext>
            </a:extLst>
          </p:cNvPr>
          <p:cNvSpPr>
            <a:spLocks noGrp="1"/>
          </p:cNvSpPr>
          <p:nvPr>
            <p:ph type="sldNum" sz="quarter" idx="11"/>
          </p:nvPr>
        </p:nvSpPr>
        <p:spPr/>
        <p:txBody>
          <a:bodyPr/>
          <a:lstStyle/>
          <a:p>
            <a:pPr>
              <a:defRPr/>
            </a:pPr>
            <a:fld id="{ADC3FB64-2219-4B2D-9361-F6F1AB8E6143}" type="slidenum">
              <a:rPr lang="en-US" smtClean="0"/>
              <a:pPr>
                <a:defRPr/>
              </a:pPr>
              <a:t>17</a:t>
            </a:fld>
            <a:endParaRPr lang="en-US"/>
          </a:p>
        </p:txBody>
      </p:sp>
    </p:spTree>
    <p:extLst>
      <p:ext uri="{BB962C8B-B14F-4D97-AF65-F5344CB8AC3E}">
        <p14:creationId xmlns:p14="http://schemas.microsoft.com/office/powerpoint/2010/main" val="456541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34830-417B-46A5-85D6-2BF5EA56D1EC}"/>
              </a:ext>
            </a:extLst>
          </p:cNvPr>
          <p:cNvSpPr>
            <a:spLocks noGrp="1"/>
          </p:cNvSpPr>
          <p:nvPr>
            <p:ph type="title"/>
          </p:nvPr>
        </p:nvSpPr>
        <p:spPr/>
        <p:txBody>
          <a:bodyPr/>
          <a:lstStyle/>
          <a:p>
            <a:r>
              <a:rPr lang="en-US"/>
              <a:t>What Is Integrated Planning?</a:t>
            </a:r>
          </a:p>
        </p:txBody>
      </p:sp>
      <p:sp>
        <p:nvSpPr>
          <p:cNvPr id="4" name="Slide Number Placeholder 3">
            <a:extLst>
              <a:ext uri="{FF2B5EF4-FFF2-40B4-BE49-F238E27FC236}">
                <a16:creationId xmlns:a16="http://schemas.microsoft.com/office/drawing/2014/main" id="{C32EA873-5367-4E6C-906A-DEB37E1CEA9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4A9731-FD9A-4832-953C-527525B28016}"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6CE6E115-9881-4619-8800-6969F88C826D}"/>
              </a:ext>
            </a:extLst>
          </p:cNvPr>
          <p:cNvSpPr>
            <a:spLocks noGrp="1"/>
          </p:cNvSpPr>
          <p:nvPr>
            <p:ph type="body" sz="quarter" idx="4294967295"/>
          </p:nvPr>
        </p:nvSpPr>
        <p:spPr>
          <a:xfrm>
            <a:off x="469900" y="2382203"/>
            <a:ext cx="4940296" cy="4068763"/>
          </a:xfrm>
        </p:spPr>
        <p:txBody>
          <a:bodyPr/>
          <a:lstStyle/>
          <a:p>
            <a:pPr>
              <a:buFont typeface="Wingdings" panose="05000000000000000000" pitchFamily="2" charset="2"/>
              <a:buChar char="ü"/>
            </a:pPr>
            <a:r>
              <a:rPr lang="en-US" sz="2800" b="1">
                <a:solidFill>
                  <a:schemeClr val="accent5"/>
                </a:solidFill>
              </a:rPr>
              <a:t>Integrated planning is</a:t>
            </a:r>
            <a:r>
              <a:rPr lang="en-US" sz="2800">
                <a:solidFill>
                  <a:schemeClr val="accent5"/>
                </a:solidFill>
                <a:latin typeface="+mj-lt"/>
              </a:rPr>
              <a:t>...</a:t>
            </a:r>
          </a:p>
          <a:p>
            <a:pPr marL="0" indent="0">
              <a:buNone/>
            </a:pPr>
            <a:r>
              <a:rPr lang="en-US" sz="2800">
                <a:latin typeface="+mj-lt"/>
              </a:rPr>
              <a:t>A voluntary opportunity for municipalities to meet Clean Water Act (CWA) obligations by sequencing wastewater and stormwater projects that also allows the use of innovative approaches like green infrastructure.</a:t>
            </a:r>
          </a:p>
          <a:p>
            <a:pPr marL="0" indent="0">
              <a:buNone/>
            </a:pPr>
            <a:endParaRPr lang="en-US"/>
          </a:p>
        </p:txBody>
      </p:sp>
      <p:sp>
        <p:nvSpPr>
          <p:cNvPr id="11" name="Text Placeholder 10">
            <a:extLst>
              <a:ext uri="{FF2B5EF4-FFF2-40B4-BE49-F238E27FC236}">
                <a16:creationId xmlns:a16="http://schemas.microsoft.com/office/drawing/2014/main" id="{AAA9838E-C018-4B7B-BCBE-34D6FB85B04B}"/>
              </a:ext>
            </a:extLst>
          </p:cNvPr>
          <p:cNvSpPr>
            <a:spLocks noGrp="1"/>
          </p:cNvSpPr>
          <p:nvPr>
            <p:ph idx="1"/>
          </p:nvPr>
        </p:nvSpPr>
        <p:spPr>
          <a:xfrm>
            <a:off x="6705600" y="2382203"/>
            <a:ext cx="5243945" cy="3271837"/>
          </a:xfrm>
        </p:spPr>
        <p:txBody>
          <a:bodyPr/>
          <a:lstStyle/>
          <a:p>
            <a:pPr marL="0" indent="0" eaLnBrk="1" hangingPunct="1">
              <a:buFont typeface="Arial" panose="020B0604020202020204" pitchFamily="34" charset="0"/>
              <a:buNone/>
            </a:pPr>
            <a:r>
              <a:rPr lang="en-US" sz="2800" b="1">
                <a:solidFill>
                  <a:schemeClr val="accent6"/>
                </a:solidFill>
              </a:rPr>
              <a:t>     Integrated planning is </a:t>
            </a:r>
            <a:r>
              <a:rPr lang="en-US" sz="2800" b="1" u="sng">
                <a:solidFill>
                  <a:schemeClr val="accent6"/>
                </a:solidFill>
              </a:rPr>
              <a:t>NOT</a:t>
            </a:r>
            <a:r>
              <a:rPr lang="en-US" sz="2800">
                <a:solidFill>
                  <a:schemeClr val="accent6"/>
                </a:solidFill>
                <a:latin typeface="+mj-lt"/>
              </a:rPr>
              <a:t>…</a:t>
            </a:r>
          </a:p>
          <a:p>
            <a:pPr eaLnBrk="1" hangingPunct="1">
              <a:lnSpc>
                <a:spcPct val="100000"/>
              </a:lnSpc>
            </a:pPr>
            <a:r>
              <a:rPr lang="en-US" sz="2800">
                <a:latin typeface="+mj-lt"/>
              </a:rPr>
              <a:t>A way to change regulatory standards.</a:t>
            </a:r>
          </a:p>
          <a:p>
            <a:pPr eaLnBrk="1" hangingPunct="1">
              <a:lnSpc>
                <a:spcPct val="100000"/>
              </a:lnSpc>
            </a:pPr>
            <a:r>
              <a:rPr lang="en-US" sz="2800">
                <a:latin typeface="+mj-lt"/>
              </a:rPr>
              <a:t>A way to change permit requirements.</a:t>
            </a:r>
          </a:p>
          <a:p>
            <a:pPr marL="0" indent="0" eaLnBrk="1" hangingPunct="1">
              <a:buFont typeface="Arial" panose="020B0604020202020204" pitchFamily="34" charset="0"/>
              <a:buNone/>
            </a:pPr>
            <a:endParaRPr lang="en-US" sz="2800">
              <a:latin typeface="+mj-lt"/>
            </a:endParaRPr>
          </a:p>
          <a:p>
            <a:pPr marL="0" indent="0">
              <a:buNone/>
            </a:pPr>
            <a:endParaRPr lang="en-US"/>
          </a:p>
        </p:txBody>
      </p:sp>
      <p:cxnSp>
        <p:nvCxnSpPr>
          <p:cNvPr id="15" name="Straight Connector 14">
            <a:extLst>
              <a:ext uri="{FF2B5EF4-FFF2-40B4-BE49-F238E27FC236}">
                <a16:creationId xmlns:a16="http://schemas.microsoft.com/office/drawing/2014/main" id="{05DEC028-C481-4A7D-AC68-CB91792E60F1}"/>
              </a:ext>
              <a:ext uri="{C183D7F6-B498-43B3-948B-1728B52AA6E4}">
                <adec:decorative xmlns:adec="http://schemas.microsoft.com/office/drawing/2017/decorative" val="1"/>
              </a:ext>
            </a:extLst>
          </p:cNvPr>
          <p:cNvCxnSpPr>
            <a:cxnSpLocks/>
          </p:cNvCxnSpPr>
          <p:nvPr/>
        </p:nvCxnSpPr>
        <p:spPr>
          <a:xfrm>
            <a:off x="6096000" y="2382203"/>
            <a:ext cx="0" cy="3759517"/>
          </a:xfrm>
          <a:prstGeom prst="line">
            <a:avLst/>
          </a:prstGeom>
        </p:spPr>
        <p:style>
          <a:lnRef idx="1">
            <a:schemeClr val="dk1"/>
          </a:lnRef>
          <a:fillRef idx="0">
            <a:schemeClr val="dk1"/>
          </a:fillRef>
          <a:effectRef idx="0">
            <a:schemeClr val="dk1"/>
          </a:effectRef>
          <a:fontRef idx="minor">
            <a:schemeClr val="tx1"/>
          </a:fontRef>
        </p:style>
      </p:cxnSp>
      <p:sp>
        <p:nvSpPr>
          <p:cNvPr id="7" name="Graphic 5" descr="No sign">
            <a:extLst>
              <a:ext uri="{FF2B5EF4-FFF2-40B4-BE49-F238E27FC236}">
                <a16:creationId xmlns:a16="http://schemas.microsoft.com/office/drawing/2014/main" id="{694FC234-E5DF-42F6-8604-3BF5D8EC42B7}"/>
              </a:ext>
            </a:extLst>
          </p:cNvPr>
          <p:cNvSpPr>
            <a:spLocks noChangeAspect="1"/>
          </p:cNvSpPr>
          <p:nvPr/>
        </p:nvSpPr>
        <p:spPr>
          <a:xfrm>
            <a:off x="6705600" y="2424609"/>
            <a:ext cx="373019" cy="373019"/>
          </a:xfrm>
          <a:custGeom>
            <a:avLst/>
            <a:gdLst>
              <a:gd name="connsiteX0" fmla="*/ 361950 w 723900"/>
              <a:gd name="connsiteY0" fmla="*/ 0 h 723900"/>
              <a:gd name="connsiteX1" fmla="*/ 0 w 723900"/>
              <a:gd name="connsiteY1" fmla="*/ 361950 h 723900"/>
              <a:gd name="connsiteX2" fmla="*/ 361950 w 723900"/>
              <a:gd name="connsiteY2" fmla="*/ 723900 h 723900"/>
              <a:gd name="connsiteX3" fmla="*/ 723900 w 723900"/>
              <a:gd name="connsiteY3" fmla="*/ 361950 h 723900"/>
              <a:gd name="connsiteX4" fmla="*/ 361950 w 723900"/>
              <a:gd name="connsiteY4" fmla="*/ 0 h 723900"/>
              <a:gd name="connsiteX5" fmla="*/ 114300 w 723900"/>
              <a:gd name="connsiteY5" fmla="*/ 361950 h 723900"/>
              <a:gd name="connsiteX6" fmla="*/ 151448 w 723900"/>
              <a:gd name="connsiteY6" fmla="*/ 232410 h 723900"/>
              <a:gd name="connsiteX7" fmla="*/ 492443 w 723900"/>
              <a:gd name="connsiteY7" fmla="*/ 573405 h 723900"/>
              <a:gd name="connsiteX8" fmla="*/ 361950 w 723900"/>
              <a:gd name="connsiteY8" fmla="*/ 609600 h 723900"/>
              <a:gd name="connsiteX9" fmla="*/ 114300 w 723900"/>
              <a:gd name="connsiteY9" fmla="*/ 361950 h 723900"/>
              <a:gd name="connsiteX10" fmla="*/ 572453 w 723900"/>
              <a:gd name="connsiteY10" fmla="*/ 491490 h 723900"/>
              <a:gd name="connsiteX11" fmla="*/ 232410 w 723900"/>
              <a:gd name="connsiteY11" fmla="*/ 151448 h 723900"/>
              <a:gd name="connsiteX12" fmla="*/ 361950 w 723900"/>
              <a:gd name="connsiteY12" fmla="*/ 114300 h 723900"/>
              <a:gd name="connsiteX13" fmla="*/ 609600 w 723900"/>
              <a:gd name="connsiteY13" fmla="*/ 361950 h 723900"/>
              <a:gd name="connsiteX14" fmla="*/ 572453 w 723900"/>
              <a:gd name="connsiteY14" fmla="*/ 49149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3900" h="723900">
                <a:moveTo>
                  <a:pt x="361950" y="0"/>
                </a:moveTo>
                <a:cubicBezTo>
                  <a:pt x="161925" y="0"/>
                  <a:pt x="0" y="161925"/>
                  <a:pt x="0" y="361950"/>
                </a:cubicBezTo>
                <a:cubicBezTo>
                  <a:pt x="0" y="561975"/>
                  <a:pt x="161925" y="723900"/>
                  <a:pt x="361950" y="723900"/>
                </a:cubicBezTo>
                <a:cubicBezTo>
                  <a:pt x="561975" y="723900"/>
                  <a:pt x="723900" y="561975"/>
                  <a:pt x="723900" y="361950"/>
                </a:cubicBezTo>
                <a:cubicBezTo>
                  <a:pt x="723900" y="161925"/>
                  <a:pt x="561975" y="0"/>
                  <a:pt x="361950" y="0"/>
                </a:cubicBezTo>
                <a:close/>
                <a:moveTo>
                  <a:pt x="114300" y="361950"/>
                </a:moveTo>
                <a:cubicBezTo>
                  <a:pt x="114300" y="314325"/>
                  <a:pt x="127635" y="269558"/>
                  <a:pt x="151448" y="232410"/>
                </a:cubicBezTo>
                <a:lnTo>
                  <a:pt x="492443" y="573405"/>
                </a:lnTo>
                <a:cubicBezTo>
                  <a:pt x="454343" y="596265"/>
                  <a:pt x="409575" y="609600"/>
                  <a:pt x="361950" y="609600"/>
                </a:cubicBezTo>
                <a:cubicBezTo>
                  <a:pt x="225743" y="609600"/>
                  <a:pt x="114300" y="498158"/>
                  <a:pt x="114300" y="361950"/>
                </a:cubicBezTo>
                <a:close/>
                <a:moveTo>
                  <a:pt x="572453" y="491490"/>
                </a:moveTo>
                <a:lnTo>
                  <a:pt x="232410" y="151448"/>
                </a:lnTo>
                <a:cubicBezTo>
                  <a:pt x="269558" y="127635"/>
                  <a:pt x="314325" y="114300"/>
                  <a:pt x="361950" y="114300"/>
                </a:cubicBezTo>
                <a:cubicBezTo>
                  <a:pt x="498158" y="114300"/>
                  <a:pt x="609600" y="225743"/>
                  <a:pt x="609600" y="361950"/>
                </a:cubicBezTo>
                <a:cubicBezTo>
                  <a:pt x="609600" y="409575"/>
                  <a:pt x="596265" y="454343"/>
                  <a:pt x="572453" y="491490"/>
                </a:cubicBezTo>
                <a:close/>
              </a:path>
            </a:pathLst>
          </a:custGeom>
          <a:solidFill>
            <a:schemeClr val="accent6"/>
          </a:solidFill>
          <a:ln w="9525" cap="flat">
            <a:noFill/>
            <a:prstDash val="solid"/>
            <a:miter/>
          </a:ln>
        </p:spPr>
        <p:txBody>
          <a:bodyPr rtlCol="0" anchor="ctr"/>
          <a:lstStyle/>
          <a:p>
            <a:pPr marL="285750" marR="0" lvl="0" indent="-285750" algn="l" defTabSz="914400" rtl="0" eaLnBrk="0" fontAlgn="base" latinLnBrk="0" hangingPunct="0">
              <a:lnSpc>
                <a:spcPct val="100000"/>
              </a:lnSpc>
              <a:spcBef>
                <a:spcPct val="0"/>
              </a:spcBef>
              <a:spcAft>
                <a:spcPct val="0"/>
              </a:spcAft>
              <a:buClrTx/>
              <a:buSzTx/>
              <a:buFontTx/>
              <a:buBlip>
                <a:blip r:embed="rId3">
                  <a:extLst>
                    <a:ext uri="{96DAC541-7B7A-43D3-8B79-37D633B846F1}">
                      <asvg:svgBlip xmlns:asvg="http://schemas.microsoft.com/office/drawing/2016/SVG/main" r:embed="rId4"/>
                    </a:ext>
                  </a:extLst>
                </a:blip>
              </a:buBlip>
              <a:tabLst/>
              <a:defRPr/>
            </a:pPr>
            <a:endParaRPr kumimoji="0" lang="en-US" sz="1800" b="0" i="0" u="none" strike="noStrike" kern="1200" cap="none" spc="0" normalizeH="0" baseline="0" noProof="0">
              <a:ln>
                <a:noFill/>
              </a:ln>
              <a:solidFill>
                <a:srgbClr val="C22C26"/>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24732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5B513-5BE9-4EEB-93BB-34CC1585DA6D}"/>
              </a:ext>
            </a:extLst>
          </p:cNvPr>
          <p:cNvSpPr>
            <a:spLocks noGrp="1"/>
          </p:cNvSpPr>
          <p:nvPr>
            <p:ph type="title"/>
          </p:nvPr>
        </p:nvSpPr>
        <p:spPr/>
        <p:txBody>
          <a:bodyPr/>
          <a:lstStyle/>
          <a:p>
            <a:r>
              <a:rPr lang="en-US"/>
              <a:t>Elements of an Integrated Plan</a:t>
            </a:r>
          </a:p>
        </p:txBody>
      </p:sp>
      <p:sp>
        <p:nvSpPr>
          <p:cNvPr id="4" name="Slide Number Placeholder 3">
            <a:extLst>
              <a:ext uri="{FF2B5EF4-FFF2-40B4-BE49-F238E27FC236}">
                <a16:creationId xmlns:a16="http://schemas.microsoft.com/office/drawing/2014/main" id="{4895C586-25CE-4EBC-913F-E3A02E63E63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DC3FB64-2219-4B2D-9361-F6F1AB8E6143}"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Content Placeholder 5" descr="Element 1: Describe relevant requirements and drivers, Element 2: Characterize existing wastewater and stormwater systems, Element 3: Make connections with stakeholders, Element 4: Develop, evaluate, and select preferred alternatives, Element 5: Measure performance, Element 6: Adapt for success">
            <a:extLst>
              <a:ext uri="{FF2B5EF4-FFF2-40B4-BE49-F238E27FC236}">
                <a16:creationId xmlns:a16="http://schemas.microsoft.com/office/drawing/2014/main" id="{CECBE55B-1A57-45AE-B910-2E6F8050FF5E}"/>
              </a:ext>
            </a:extLst>
          </p:cNvPr>
          <p:cNvPicPr>
            <a:picLocks noChangeAspect="1"/>
          </p:cNvPicPr>
          <p:nvPr/>
        </p:nvPicPr>
        <p:blipFill rotWithShape="1">
          <a:blip r:embed="rId3"/>
          <a:srcRect l="11435" t="8782" r="9960" b="6048"/>
          <a:stretch/>
        </p:blipFill>
        <p:spPr bwMode="auto">
          <a:xfrm>
            <a:off x="1833200" y="1890712"/>
            <a:ext cx="8592273"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1106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E0D40-8668-4260-A095-31B8CA76CAAB}"/>
              </a:ext>
            </a:extLst>
          </p:cNvPr>
          <p:cNvSpPr>
            <a:spLocks noGrp="1"/>
          </p:cNvSpPr>
          <p:nvPr>
            <p:ph type="title"/>
          </p:nvPr>
        </p:nvSpPr>
        <p:spPr/>
        <p:txBody>
          <a:bodyPr>
            <a:noAutofit/>
          </a:bodyPr>
          <a:lstStyle/>
          <a:p>
            <a:r>
              <a:rPr lang="en-US" sz="4000"/>
              <a:t>What Regulated Sources of Water Pollution Can an Integrated Plan Address?</a:t>
            </a:r>
          </a:p>
        </p:txBody>
      </p:sp>
      <p:sp>
        <p:nvSpPr>
          <p:cNvPr id="4" name="Slide Number Placeholder 3">
            <a:extLst>
              <a:ext uri="{FF2B5EF4-FFF2-40B4-BE49-F238E27FC236}">
                <a16:creationId xmlns:a16="http://schemas.microsoft.com/office/drawing/2014/main" id="{C95436D7-ECB4-4651-9F5D-F359B4DBA272}"/>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4A9731-FD9A-4832-953C-527525B28016}"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D2327E9-24CD-4F6A-B63F-F8FC380F102E}"/>
              </a:ext>
            </a:extLst>
          </p:cNvPr>
          <p:cNvSpPr>
            <a:spLocks noGrp="1"/>
          </p:cNvSpPr>
          <p:nvPr>
            <p:ph type="body" sz="quarter" idx="13"/>
          </p:nvPr>
        </p:nvSpPr>
        <p:spPr/>
        <p:txBody>
          <a:bodyPr>
            <a:normAutofit fontScale="92500" lnSpcReduction="20000"/>
          </a:bodyPr>
          <a:lstStyle/>
          <a:p>
            <a:pPr lvl="0">
              <a:lnSpc>
                <a:spcPct val="100000"/>
              </a:lnSpc>
            </a:pPr>
            <a:r>
              <a:rPr lang="en-US" sz="3200">
                <a:latin typeface="+mj-lt"/>
              </a:rPr>
              <a:t>Combined sewer overflows (CSOs)</a:t>
            </a:r>
          </a:p>
          <a:p>
            <a:pPr lvl="0">
              <a:lnSpc>
                <a:spcPct val="100000"/>
              </a:lnSpc>
            </a:pPr>
            <a:r>
              <a:rPr lang="en-US" sz="3200">
                <a:latin typeface="+mj-lt"/>
              </a:rPr>
              <a:t>Sanitary sewer overflows (SSOs)</a:t>
            </a:r>
          </a:p>
          <a:p>
            <a:pPr lvl="0">
              <a:lnSpc>
                <a:spcPct val="100000"/>
              </a:lnSpc>
            </a:pPr>
            <a:r>
              <a:rPr lang="en-US" sz="3200">
                <a:latin typeface="+mj-lt"/>
              </a:rPr>
              <a:t>Wastewater treatment facility (WWTF) discharges </a:t>
            </a:r>
          </a:p>
          <a:p>
            <a:pPr lvl="0">
              <a:lnSpc>
                <a:spcPct val="100000"/>
              </a:lnSpc>
            </a:pPr>
            <a:r>
              <a:rPr lang="en-US" sz="3200">
                <a:latin typeface="+mj-lt"/>
              </a:rPr>
              <a:t>Municipal separate storm sewer system (MS4) discharges </a:t>
            </a:r>
          </a:p>
          <a:p>
            <a:endParaRPr lang="en-US"/>
          </a:p>
        </p:txBody>
      </p:sp>
      <p:grpSp>
        <p:nvGrpSpPr>
          <p:cNvPr id="8" name="Group 7">
            <a:extLst>
              <a:ext uri="{FF2B5EF4-FFF2-40B4-BE49-F238E27FC236}">
                <a16:creationId xmlns:a16="http://schemas.microsoft.com/office/drawing/2014/main" id="{7064895D-3FF1-4119-89AD-A1E7B202FA91}"/>
              </a:ext>
              <a:ext uri="{C183D7F6-B498-43B3-948B-1728B52AA6E4}">
                <adec:decorative xmlns:adec="http://schemas.microsoft.com/office/drawing/2017/decorative" val="1"/>
              </a:ext>
            </a:extLst>
          </p:cNvPr>
          <p:cNvGrpSpPr/>
          <p:nvPr/>
        </p:nvGrpSpPr>
        <p:grpSpPr>
          <a:xfrm>
            <a:off x="469900" y="1972515"/>
            <a:ext cx="6738620" cy="4452998"/>
            <a:chOff x="469900" y="1972515"/>
            <a:chExt cx="6738620" cy="4452998"/>
          </a:xfrm>
        </p:grpSpPr>
        <p:pic>
          <p:nvPicPr>
            <p:cNvPr id="6" name="Picture 5" descr="A large long train on a train track with trees in the background&#10;&#10;Description automatically generated">
              <a:extLst>
                <a:ext uri="{FF2B5EF4-FFF2-40B4-BE49-F238E27FC236}">
                  <a16:creationId xmlns:a16="http://schemas.microsoft.com/office/drawing/2014/main" id="{C06D43E0-6FAB-4335-85A5-3E28FDB902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9900" y="1972515"/>
              <a:ext cx="6738620" cy="4452998"/>
            </a:xfrm>
            <a:prstGeom prst="rect">
              <a:avLst/>
            </a:prstGeom>
          </p:spPr>
        </p:pic>
        <p:sp>
          <p:nvSpPr>
            <p:cNvPr id="5" name="TextBox 4">
              <a:extLst>
                <a:ext uri="{FF2B5EF4-FFF2-40B4-BE49-F238E27FC236}">
                  <a16:creationId xmlns:a16="http://schemas.microsoft.com/office/drawing/2014/main" id="{38AB38FF-16DE-4170-889E-1ECEBCA7DE74}"/>
                </a:ext>
              </a:extLst>
            </p:cNvPr>
            <p:cNvSpPr txBox="1"/>
            <p:nvPr/>
          </p:nvSpPr>
          <p:spPr>
            <a:xfrm>
              <a:off x="469900" y="6163903"/>
              <a:ext cx="2608580" cy="261610"/>
            </a:xfrm>
            <a:prstGeom prst="rect">
              <a:avLst/>
            </a:prstGeom>
            <a:solidFill>
              <a:schemeClr val="tx2">
                <a:alpha val="48000"/>
              </a:schemeClr>
            </a:solidFill>
            <a:effectLst>
              <a:softEdge rad="63500"/>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Photo courtesy of Alisha Goldstein EPA.</a:t>
              </a:r>
            </a:p>
          </p:txBody>
        </p:sp>
      </p:grpSp>
    </p:spTree>
    <p:extLst>
      <p:ext uri="{BB962C8B-B14F-4D97-AF65-F5344CB8AC3E}">
        <p14:creationId xmlns:p14="http://schemas.microsoft.com/office/powerpoint/2010/main" val="4201392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E0D40-8668-4260-A095-31B8CA76CAAB}"/>
              </a:ext>
            </a:extLst>
          </p:cNvPr>
          <p:cNvSpPr>
            <a:spLocks noGrp="1"/>
          </p:cNvSpPr>
          <p:nvPr>
            <p:ph type="title"/>
          </p:nvPr>
        </p:nvSpPr>
        <p:spPr/>
        <p:txBody>
          <a:bodyPr/>
          <a:lstStyle/>
          <a:p>
            <a:r>
              <a:rPr lang="en-US" sz="4000"/>
              <a:t>What Other Types of Environmental Priorities Can an Integrated Plan Account for?</a:t>
            </a:r>
          </a:p>
        </p:txBody>
      </p:sp>
      <p:sp>
        <p:nvSpPr>
          <p:cNvPr id="3" name="Content Placeholder 2">
            <a:extLst>
              <a:ext uri="{FF2B5EF4-FFF2-40B4-BE49-F238E27FC236}">
                <a16:creationId xmlns:a16="http://schemas.microsoft.com/office/drawing/2014/main" id="{3D2327E9-24CD-4F6A-B63F-F8FC380F102E}"/>
              </a:ext>
            </a:extLst>
          </p:cNvPr>
          <p:cNvSpPr>
            <a:spLocks noGrp="1"/>
          </p:cNvSpPr>
          <p:nvPr>
            <p:ph idx="1"/>
          </p:nvPr>
        </p:nvSpPr>
        <p:spPr>
          <a:xfrm>
            <a:off x="469900" y="1973263"/>
            <a:ext cx="11318875" cy="4492851"/>
          </a:xfrm>
        </p:spPr>
        <p:txBody>
          <a:bodyPr>
            <a:normAutofit fontScale="25000" lnSpcReduction="20000"/>
          </a:bodyPr>
          <a:lstStyle/>
          <a:p>
            <a:pPr marL="0" lvl="0" indent="0">
              <a:lnSpc>
                <a:spcPct val="120000"/>
              </a:lnSpc>
              <a:buNone/>
            </a:pPr>
            <a:r>
              <a:rPr lang="en-US" sz="10400" dirty="0">
                <a:latin typeface="+mj-lt"/>
              </a:rPr>
              <a:t>Integrated planning may also help you consider other environmental and community priorities, as long as reprioritization provides equal or greater water quality benefits, including:</a:t>
            </a:r>
            <a:endParaRPr lang="en-US" sz="10400" dirty="0">
              <a:latin typeface="+mj-lt"/>
              <a:cs typeface="Calibri Light"/>
            </a:endParaRPr>
          </a:p>
          <a:p>
            <a:pPr lvl="1">
              <a:lnSpc>
                <a:spcPct val="120000"/>
              </a:lnSpc>
            </a:pPr>
            <a:r>
              <a:rPr lang="en-US" sz="9600" dirty="0">
                <a:latin typeface="+mj-lt"/>
              </a:rPr>
              <a:t>Green infrastructure, including land conservation</a:t>
            </a:r>
            <a:endParaRPr lang="en-US" sz="10400" dirty="0">
              <a:latin typeface="+mj-lt"/>
            </a:endParaRPr>
          </a:p>
          <a:p>
            <a:pPr lvl="1">
              <a:lnSpc>
                <a:spcPct val="120000"/>
              </a:lnSpc>
            </a:pPr>
            <a:r>
              <a:rPr lang="en-US" sz="10400" dirty="0">
                <a:latin typeface="+mj-lt"/>
              </a:rPr>
              <a:t>Water conservation and reuse</a:t>
            </a:r>
            <a:endParaRPr lang="en-US" sz="10400" dirty="0">
              <a:latin typeface="+mj-lt"/>
              <a:cs typeface="Calibri Light"/>
            </a:endParaRPr>
          </a:p>
          <a:p>
            <a:pPr lvl="1">
              <a:lnSpc>
                <a:spcPct val="120000"/>
              </a:lnSpc>
            </a:pPr>
            <a:r>
              <a:rPr lang="en-US" sz="10400" dirty="0">
                <a:latin typeface="+mj-lt"/>
              </a:rPr>
              <a:t>Biosolids waste management</a:t>
            </a:r>
          </a:p>
          <a:p>
            <a:pPr lvl="1">
              <a:lnSpc>
                <a:spcPct val="120000"/>
              </a:lnSpc>
            </a:pPr>
            <a:r>
              <a:rPr lang="en-US" sz="10400" dirty="0">
                <a:latin typeface="+mj-lt"/>
              </a:rPr>
              <a:t>Resiliency and flooding</a:t>
            </a:r>
          </a:p>
          <a:p>
            <a:pPr lvl="1">
              <a:lnSpc>
                <a:spcPct val="120000"/>
              </a:lnSpc>
            </a:pPr>
            <a:r>
              <a:rPr lang="en-US" sz="10400" dirty="0">
                <a:latin typeface="+mj-lt"/>
              </a:rPr>
              <a:t>Environmental justice</a:t>
            </a:r>
          </a:p>
          <a:p>
            <a:pPr lvl="1">
              <a:lnSpc>
                <a:spcPct val="120000"/>
              </a:lnSpc>
            </a:pPr>
            <a:r>
              <a:rPr lang="en-US" sz="10400" dirty="0">
                <a:latin typeface="+mj-lt"/>
              </a:rPr>
              <a:t>Other public health priorities such as safe drinking water and air quality</a:t>
            </a:r>
            <a:endParaRPr lang="en-US" sz="10400" dirty="0">
              <a:latin typeface="+mj-lt"/>
              <a:cs typeface="Calibri Light"/>
            </a:endParaRPr>
          </a:p>
          <a:p>
            <a:endParaRPr lang="en-US" dirty="0"/>
          </a:p>
        </p:txBody>
      </p:sp>
      <p:sp>
        <p:nvSpPr>
          <p:cNvPr id="4" name="Slide Number Placeholder 3">
            <a:extLst>
              <a:ext uri="{FF2B5EF4-FFF2-40B4-BE49-F238E27FC236}">
                <a16:creationId xmlns:a16="http://schemas.microsoft.com/office/drawing/2014/main" id="{C95436D7-ECB4-4651-9F5D-F359B4DBA27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4A9731-FD9A-4832-953C-527525B28016}"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856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8C149-32AC-4A21-B9CF-BC4B26B04C11}"/>
              </a:ext>
            </a:extLst>
          </p:cNvPr>
          <p:cNvSpPr>
            <a:spLocks noGrp="1"/>
          </p:cNvSpPr>
          <p:nvPr>
            <p:ph type="title"/>
          </p:nvPr>
        </p:nvSpPr>
        <p:spPr/>
        <p:txBody>
          <a:bodyPr/>
          <a:lstStyle/>
          <a:p>
            <a:r>
              <a:rPr lang="en-US"/>
              <a:t>Benefits of Integrated Planning </a:t>
            </a:r>
          </a:p>
        </p:txBody>
      </p:sp>
      <p:sp>
        <p:nvSpPr>
          <p:cNvPr id="3" name="Content Placeholder 2">
            <a:extLst>
              <a:ext uri="{FF2B5EF4-FFF2-40B4-BE49-F238E27FC236}">
                <a16:creationId xmlns:a16="http://schemas.microsoft.com/office/drawing/2014/main" id="{6B78162D-2326-4551-AB40-F07519CD6330}"/>
              </a:ext>
            </a:extLst>
          </p:cNvPr>
          <p:cNvSpPr>
            <a:spLocks noGrp="1"/>
          </p:cNvSpPr>
          <p:nvPr>
            <p:ph idx="1"/>
          </p:nvPr>
        </p:nvSpPr>
        <p:spPr>
          <a:xfrm>
            <a:off x="469900" y="1973264"/>
            <a:ext cx="11076506" cy="1134015"/>
          </a:xfrm>
        </p:spPr>
        <p:txBody>
          <a:bodyPr/>
          <a:lstStyle/>
          <a:p>
            <a:pPr marL="0" indent="0">
              <a:lnSpc>
                <a:spcPct val="100000"/>
              </a:lnSpc>
              <a:buNone/>
            </a:pPr>
            <a:r>
              <a:rPr lang="en-US" dirty="0">
                <a:latin typeface="+mj-lt"/>
              </a:rPr>
              <a:t>Many municipalities and wastewater utilities that developed integrated plans have gained: </a:t>
            </a:r>
          </a:p>
          <a:p>
            <a:endParaRPr lang="en-US" sz="2400" dirty="0"/>
          </a:p>
        </p:txBody>
      </p:sp>
      <p:sp>
        <p:nvSpPr>
          <p:cNvPr id="4" name="Slide Number Placeholder 3">
            <a:extLst>
              <a:ext uri="{FF2B5EF4-FFF2-40B4-BE49-F238E27FC236}">
                <a16:creationId xmlns:a16="http://schemas.microsoft.com/office/drawing/2014/main" id="{847C1D71-D0A6-44CB-95F7-4FFD4CBB17D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DC3FB64-2219-4B2D-9361-F6F1AB8E6143}"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3" name="Group 22" descr="Faster water quality improvements and health protections in priority areas, More cost-effective and affordable infrastructure investments, Long-term certainty of investments that considers your community's needs and objectives, Innovative solutions that comprehensively cut across multiple pollutant sources and city departments.">
            <a:extLst>
              <a:ext uri="{FF2B5EF4-FFF2-40B4-BE49-F238E27FC236}">
                <a16:creationId xmlns:a16="http://schemas.microsoft.com/office/drawing/2014/main" id="{B0B8FFA5-5751-4851-A512-F6B17C1EDE3F}"/>
              </a:ext>
            </a:extLst>
          </p:cNvPr>
          <p:cNvGrpSpPr/>
          <p:nvPr/>
        </p:nvGrpSpPr>
        <p:grpSpPr>
          <a:xfrm>
            <a:off x="936025" y="2964103"/>
            <a:ext cx="10852750" cy="3576606"/>
            <a:chOff x="936025" y="2964103"/>
            <a:chExt cx="10852750" cy="3576606"/>
          </a:xfrm>
        </p:grpSpPr>
        <p:graphicFrame>
          <p:nvGraphicFramePr>
            <p:cNvPr id="21" name="Table 9">
              <a:extLst>
                <a:ext uri="{FF2B5EF4-FFF2-40B4-BE49-F238E27FC236}">
                  <a16:creationId xmlns:a16="http://schemas.microsoft.com/office/drawing/2014/main" id="{582D60F9-D676-4933-8F94-5FDB025D43B4}"/>
                </a:ext>
              </a:extLst>
            </p:cNvPr>
            <p:cNvGraphicFramePr>
              <a:graphicFrameLocks/>
            </p:cNvGraphicFramePr>
            <p:nvPr>
              <p:extLst>
                <p:ext uri="{D42A27DB-BD31-4B8C-83A1-F6EECF244321}">
                  <p14:modId xmlns:p14="http://schemas.microsoft.com/office/powerpoint/2010/main" val="2808311874"/>
                </p:ext>
              </p:extLst>
            </p:nvPr>
          </p:nvGraphicFramePr>
          <p:xfrm>
            <a:off x="936025" y="2964103"/>
            <a:ext cx="10852750" cy="3576606"/>
          </p:xfrm>
          <a:graphic>
            <a:graphicData uri="http://schemas.openxmlformats.org/drawingml/2006/table">
              <a:tbl>
                <a:tblPr firstRow="1" bandRow="1">
                  <a:tableStyleId>{5C22544A-7EE6-4342-B048-85BDC9FD1C3A}</a:tableStyleId>
                </a:tblPr>
                <a:tblGrid>
                  <a:gridCol w="1266675">
                    <a:extLst>
                      <a:ext uri="{9D8B030D-6E8A-4147-A177-3AD203B41FA5}">
                        <a16:colId xmlns:a16="http://schemas.microsoft.com/office/drawing/2014/main" val="3870189441"/>
                      </a:ext>
                    </a:extLst>
                  </a:gridCol>
                  <a:gridCol w="9586075">
                    <a:extLst>
                      <a:ext uri="{9D8B030D-6E8A-4147-A177-3AD203B41FA5}">
                        <a16:colId xmlns:a16="http://schemas.microsoft.com/office/drawing/2014/main" val="2056635073"/>
                      </a:ext>
                    </a:extLst>
                  </a:gridCol>
                </a:tblGrid>
                <a:tr h="828251">
                  <a:tc>
                    <a:txBody>
                      <a:bodyPr/>
                      <a:lstStyle/>
                      <a:p>
                        <a:endParaRPr lang="en-US" sz="2000" b="0"/>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0" dirty="0">
                            <a:solidFill>
                              <a:schemeClr val="tx1"/>
                            </a:solidFill>
                            <a:latin typeface="+mj-lt"/>
                          </a:rPr>
                          <a:t>Faster water quality improvements and health protections in priority areas.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0261252"/>
                    </a:ext>
                  </a:extLst>
                </a:tr>
                <a:tr h="746093">
                  <a:tc>
                    <a:txBody>
                      <a:bodyPr/>
                      <a:lstStyle/>
                      <a:p>
                        <a:endParaRPr lang="en-US" sz="2000"/>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a:solidFill>
                              <a:schemeClr val="tx1"/>
                            </a:solidFill>
                            <a:latin typeface="+mj-lt"/>
                          </a:rPr>
                          <a:t>More cost-effective and affordable infrastructure investments.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4468533"/>
                    </a:ext>
                  </a:extLst>
                </a:tr>
                <a:tr h="1140458">
                  <a:tc>
                    <a:txBody>
                      <a:bodyPr/>
                      <a:lstStyle/>
                      <a:p>
                        <a:endParaRPr lang="en-US" sz="2000"/>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600"/>
                          </a:spcAft>
                        </a:pPr>
                        <a:r>
                          <a:rPr lang="en-US" sz="2400" dirty="0">
                            <a:solidFill>
                              <a:schemeClr val="tx1"/>
                            </a:solidFill>
                            <a:latin typeface="+mj-lt"/>
                          </a:rPr>
                          <a:t>Long-term certainty of investments that considers the community’s needs and objectives.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1132083"/>
                    </a:ext>
                  </a:extLst>
                </a:tr>
                <a:tr h="861804">
                  <a:tc>
                    <a:txBody>
                      <a:bodyPr/>
                      <a:lstStyle/>
                      <a:p>
                        <a:endParaRPr lang="en-US" sz="2000"/>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solidFill>
                              <a:schemeClr val="tx1"/>
                            </a:solidFill>
                            <a:latin typeface="+mj-lt"/>
                          </a:rPr>
                          <a:t>Innovative solutions that comprehensively cut across multiple pollutant sources and city departments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5687787"/>
                    </a:ext>
                  </a:extLst>
                </a:tr>
              </a:tbl>
            </a:graphicData>
          </a:graphic>
        </p:graphicFrame>
        <p:pic>
          <p:nvPicPr>
            <p:cNvPr id="9" name="Graphic 8" descr="Stopwatch 66%">
              <a:extLst>
                <a:ext uri="{FF2B5EF4-FFF2-40B4-BE49-F238E27FC236}">
                  <a16:creationId xmlns:a16="http://schemas.microsoft.com/office/drawing/2014/main" id="{5E59345B-9AC7-4C4E-AAAA-032DF6CCAC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5053" y="3072339"/>
              <a:ext cx="731520" cy="731520"/>
            </a:xfrm>
            <a:prstGeom prst="rect">
              <a:avLst/>
            </a:prstGeom>
          </p:spPr>
        </p:pic>
        <p:pic>
          <p:nvPicPr>
            <p:cNvPr id="11" name="Graphic 10" descr="Money">
              <a:extLst>
                <a:ext uri="{FF2B5EF4-FFF2-40B4-BE49-F238E27FC236}">
                  <a16:creationId xmlns:a16="http://schemas.microsoft.com/office/drawing/2014/main" id="{382B5378-BDAB-477C-B8DB-2E200F9833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75053" y="3838765"/>
              <a:ext cx="731520" cy="731520"/>
            </a:xfrm>
            <a:prstGeom prst="rect">
              <a:avLst/>
            </a:prstGeom>
          </p:spPr>
        </p:pic>
        <p:pic>
          <p:nvPicPr>
            <p:cNvPr id="13" name="Graphic 12" descr="Neighborhood">
              <a:extLst>
                <a:ext uri="{FF2B5EF4-FFF2-40B4-BE49-F238E27FC236}">
                  <a16:creationId xmlns:a16="http://schemas.microsoft.com/office/drawing/2014/main" id="{E143E342-5A0F-429A-8062-FEC60A7672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5053" y="4754126"/>
              <a:ext cx="731520" cy="731520"/>
            </a:xfrm>
            <a:prstGeom prst="rect">
              <a:avLst/>
            </a:prstGeom>
          </p:spPr>
        </p:pic>
        <p:pic>
          <p:nvPicPr>
            <p:cNvPr id="15" name="Graphic 14" descr="Lightbulb and gear">
              <a:extLst>
                <a:ext uri="{FF2B5EF4-FFF2-40B4-BE49-F238E27FC236}">
                  <a16:creationId xmlns:a16="http://schemas.microsoft.com/office/drawing/2014/main" id="{F551B18E-F7F4-4493-B6F6-1010E8BCCCC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75053" y="5682205"/>
              <a:ext cx="731520" cy="731520"/>
            </a:xfrm>
            <a:prstGeom prst="rect">
              <a:avLst/>
            </a:prstGeom>
          </p:spPr>
        </p:pic>
      </p:grpSp>
    </p:spTree>
    <p:extLst>
      <p:ext uri="{BB962C8B-B14F-4D97-AF65-F5344CB8AC3E}">
        <p14:creationId xmlns:p14="http://schemas.microsoft.com/office/powerpoint/2010/main" val="3993732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8C149-32AC-4A21-B9CF-BC4B26B04C11}"/>
              </a:ext>
            </a:extLst>
          </p:cNvPr>
          <p:cNvSpPr>
            <a:spLocks noGrp="1"/>
          </p:cNvSpPr>
          <p:nvPr>
            <p:ph type="title"/>
          </p:nvPr>
        </p:nvSpPr>
        <p:spPr/>
        <p:txBody>
          <a:bodyPr/>
          <a:lstStyle/>
          <a:p>
            <a:r>
              <a:rPr lang="en-US"/>
              <a:t>Consider How Integrated Planning Can Benefit You</a:t>
            </a:r>
          </a:p>
        </p:txBody>
      </p:sp>
      <p:sp>
        <p:nvSpPr>
          <p:cNvPr id="3" name="Content Placeholder 2">
            <a:extLst>
              <a:ext uri="{FF2B5EF4-FFF2-40B4-BE49-F238E27FC236}">
                <a16:creationId xmlns:a16="http://schemas.microsoft.com/office/drawing/2014/main" id="{6B78162D-2326-4551-AB40-F07519CD6330}"/>
              </a:ext>
            </a:extLst>
          </p:cNvPr>
          <p:cNvSpPr>
            <a:spLocks noGrp="1"/>
          </p:cNvSpPr>
          <p:nvPr>
            <p:ph idx="1"/>
          </p:nvPr>
        </p:nvSpPr>
        <p:spPr>
          <a:xfrm>
            <a:off x="469900" y="1973264"/>
            <a:ext cx="11076506" cy="4376736"/>
          </a:xfrm>
        </p:spPr>
        <p:txBody>
          <a:bodyPr/>
          <a:lstStyle/>
          <a:p>
            <a:pPr marL="0" indent="0">
              <a:lnSpc>
                <a:spcPct val="100000"/>
              </a:lnSpc>
              <a:buNone/>
            </a:pPr>
            <a:r>
              <a:rPr lang="en-US">
                <a:latin typeface="+mj-lt"/>
              </a:rPr>
              <a:t>Consider how your community can support community objectives.</a:t>
            </a:r>
          </a:p>
          <a:p>
            <a:pPr marL="0" indent="0">
              <a:lnSpc>
                <a:spcPct val="100000"/>
              </a:lnSpc>
              <a:buNone/>
            </a:pPr>
            <a:endParaRPr lang="en-US">
              <a:latin typeface="+mj-lt"/>
            </a:endParaRPr>
          </a:p>
          <a:p>
            <a:pPr marL="0" indent="0">
              <a:lnSpc>
                <a:spcPct val="100000"/>
              </a:lnSpc>
              <a:buNone/>
            </a:pPr>
            <a:r>
              <a:rPr lang="en-US">
                <a:latin typeface="+mj-lt"/>
              </a:rPr>
              <a:t>Integrated planning can help in:</a:t>
            </a:r>
          </a:p>
          <a:p>
            <a:pPr>
              <a:lnSpc>
                <a:spcPct val="100000"/>
              </a:lnSpc>
              <a:buFont typeface="Wingdings" panose="05000000000000000000" pitchFamily="2" charset="2"/>
              <a:buChar char="ü"/>
            </a:pPr>
            <a:r>
              <a:rPr lang="en-US">
                <a:latin typeface="+mj-lt"/>
              </a:rPr>
              <a:t>Proactively ensuring compliance with new permit limits.</a:t>
            </a:r>
          </a:p>
          <a:p>
            <a:pPr>
              <a:lnSpc>
                <a:spcPct val="100000"/>
              </a:lnSpc>
              <a:buFont typeface="Wingdings" panose="05000000000000000000" pitchFamily="2" charset="2"/>
              <a:buChar char="ü"/>
            </a:pPr>
            <a:r>
              <a:rPr lang="en-US">
                <a:latin typeface="+mj-lt"/>
              </a:rPr>
              <a:t>Achieving designated uses of state waterbodies faster.</a:t>
            </a:r>
          </a:p>
          <a:p>
            <a:pPr>
              <a:lnSpc>
                <a:spcPct val="100000"/>
              </a:lnSpc>
              <a:buFont typeface="Wingdings" panose="05000000000000000000" pitchFamily="2" charset="2"/>
              <a:buChar char="ü"/>
            </a:pPr>
            <a:r>
              <a:rPr lang="en-US">
                <a:latin typeface="+mj-lt"/>
              </a:rPr>
              <a:t>Reducing enforcement actions and their resource costs.</a:t>
            </a:r>
          </a:p>
          <a:p>
            <a:endParaRPr lang="en-US" sz="2400"/>
          </a:p>
        </p:txBody>
      </p:sp>
      <p:sp>
        <p:nvSpPr>
          <p:cNvPr id="4" name="Slide Number Placeholder 3">
            <a:extLst>
              <a:ext uri="{FF2B5EF4-FFF2-40B4-BE49-F238E27FC236}">
                <a16:creationId xmlns:a16="http://schemas.microsoft.com/office/drawing/2014/main" id="{847C1D71-D0A6-44CB-95F7-4FFD4CBB17D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DC3FB64-2219-4B2D-9361-F6F1AB8E6143}"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AutoShape 2">
            <a:extLst>
              <a:ext uri="{FF2B5EF4-FFF2-40B4-BE49-F238E27FC236}">
                <a16:creationId xmlns:a16="http://schemas.microsoft.com/office/drawing/2014/main" id="{A3C0BA1E-4EDD-C416-DC4E-572CE93AF854}"/>
              </a:ext>
              <a:ext uri="{C183D7F6-B498-43B3-948B-1728B52AA6E4}">
                <adec:decorative xmlns:adec="http://schemas.microsoft.com/office/drawing/2017/decorative" val="1"/>
              </a:ext>
            </a:extLst>
          </p:cNvPr>
          <p:cNvSpPr>
            <a:spLocks noChangeAspect="1" noChangeArrowheads="1"/>
          </p:cNvSpPr>
          <p:nvPr/>
        </p:nvSpPr>
        <p:spPr bwMode="auto">
          <a:xfrm>
            <a:off x="5943600" y="3276600"/>
            <a:ext cx="3822192" cy="38221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65657892-B426-A6B6-DEE2-902A121E5251}"/>
              </a:ext>
              <a:ext uri="{C183D7F6-B498-43B3-948B-1728B52AA6E4}">
                <adec:decorative xmlns:adec="http://schemas.microsoft.com/office/drawing/2017/decorative" val="1"/>
              </a:ext>
            </a:extLst>
          </p:cNvPr>
          <p:cNvPicPr>
            <a:picLocks noChangeAspect="1"/>
          </p:cNvPicPr>
          <p:nvPr/>
        </p:nvPicPr>
        <p:blipFill rotWithShape="1">
          <a:blip r:embed="rId3"/>
          <a:srcRect l="44705" t="70597" r="46814" b="8827"/>
          <a:stretch/>
        </p:blipFill>
        <p:spPr>
          <a:xfrm>
            <a:off x="9126070" y="2464054"/>
            <a:ext cx="2420336" cy="3324628"/>
          </a:xfrm>
          <a:prstGeom prst="rect">
            <a:avLst/>
          </a:prstGeom>
        </p:spPr>
      </p:pic>
    </p:spTree>
    <p:extLst>
      <p:ext uri="{BB962C8B-B14F-4D97-AF65-F5344CB8AC3E}">
        <p14:creationId xmlns:p14="http://schemas.microsoft.com/office/powerpoint/2010/main" val="3809003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7D86C-698E-4839-9FCD-818FF4AB9AEC}"/>
              </a:ext>
            </a:extLst>
          </p:cNvPr>
          <p:cNvSpPr>
            <a:spLocks noGrp="1"/>
          </p:cNvSpPr>
          <p:nvPr>
            <p:ph type="title"/>
          </p:nvPr>
        </p:nvSpPr>
        <p:spPr/>
        <p:txBody>
          <a:bodyPr/>
          <a:lstStyle/>
          <a:p>
            <a:r>
              <a:rPr lang="en-US"/>
              <a:t>Permittee Savings</a:t>
            </a:r>
          </a:p>
        </p:txBody>
      </p:sp>
      <p:sp>
        <p:nvSpPr>
          <p:cNvPr id="4" name="Slide Number Placeholder 3">
            <a:extLst>
              <a:ext uri="{FF2B5EF4-FFF2-40B4-BE49-F238E27FC236}">
                <a16:creationId xmlns:a16="http://schemas.microsoft.com/office/drawing/2014/main" id="{ED80766A-1A58-4D26-A715-4C5E424C63E8}"/>
              </a:ext>
            </a:extLst>
          </p:cNvPr>
          <p:cNvSpPr>
            <a:spLocks noGrp="1"/>
          </p:cNvSpPr>
          <p:nvPr>
            <p:ph type="sldNum" sz="quarter" idx="11"/>
          </p:nvPr>
        </p:nvSpPr>
        <p:spPr/>
        <p:txBody>
          <a:bodyPr/>
          <a:lstStyle/>
          <a:p>
            <a:pPr>
              <a:defRPr/>
            </a:pPr>
            <a:fld id="{ADC3FB64-2219-4B2D-9361-F6F1AB8E6143}" type="slidenum">
              <a:rPr lang="en-US" smtClean="0"/>
              <a:pPr>
                <a:defRPr/>
              </a:pPr>
              <a:t>8</a:t>
            </a:fld>
            <a:endParaRPr lang="en-US"/>
          </a:p>
        </p:txBody>
      </p:sp>
      <p:sp>
        <p:nvSpPr>
          <p:cNvPr id="6" name="Content Placeholder 2">
            <a:extLst>
              <a:ext uri="{FF2B5EF4-FFF2-40B4-BE49-F238E27FC236}">
                <a16:creationId xmlns:a16="http://schemas.microsoft.com/office/drawing/2014/main" id="{65CD8E61-24D8-4C8F-B053-FC005B0A72D2}"/>
              </a:ext>
            </a:extLst>
          </p:cNvPr>
          <p:cNvSpPr>
            <a:spLocks noGrp="1"/>
          </p:cNvSpPr>
          <p:nvPr>
            <p:ph idx="1"/>
          </p:nvPr>
        </p:nvSpPr>
        <p:spPr>
          <a:xfrm>
            <a:off x="469900" y="2074168"/>
            <a:ext cx="3149596" cy="1791775"/>
          </a:xfrm>
          <a:solidFill>
            <a:schemeClr val="accent1">
              <a:lumMod val="20000"/>
              <a:lumOff val="80000"/>
            </a:schemeClr>
          </a:solidFill>
          <a:ln w="19050">
            <a:solidFill>
              <a:schemeClr val="accent1">
                <a:lumMod val="20000"/>
                <a:lumOff val="80000"/>
              </a:schemeClr>
            </a:solidFill>
          </a:ln>
        </p:spPr>
        <p:txBody>
          <a:bodyPr/>
          <a:lstStyle/>
          <a:p>
            <a:pPr marL="0" indent="0" algn="just">
              <a:buNone/>
            </a:pPr>
            <a:r>
              <a:rPr lang="en-US" sz="2400">
                <a:latin typeface="+mj-lt"/>
              </a:rPr>
              <a:t>Akron, Ohio saved $158 million in project costs between 2015 and 2019 by reprioritizing projects</a:t>
            </a:r>
            <a:endParaRPr lang="en-US" sz="2400" b="0" i="0" u="none" strike="noStrike" baseline="0">
              <a:latin typeface="+mj-lt"/>
            </a:endParaRPr>
          </a:p>
        </p:txBody>
      </p:sp>
      <p:cxnSp>
        <p:nvCxnSpPr>
          <p:cNvPr id="9" name="Straight Connector 8">
            <a:extLst>
              <a:ext uri="{FF2B5EF4-FFF2-40B4-BE49-F238E27FC236}">
                <a16:creationId xmlns:a16="http://schemas.microsoft.com/office/drawing/2014/main" id="{E6327465-D2E6-4A54-BD95-2EF3C48F416E}"/>
              </a:ext>
              <a:ext uri="{C183D7F6-B498-43B3-948B-1728B52AA6E4}">
                <adec:decorative xmlns:adec="http://schemas.microsoft.com/office/drawing/2017/decorative" val="1"/>
              </a:ext>
            </a:extLst>
          </p:cNvPr>
          <p:cNvCxnSpPr>
            <a:cxnSpLocks/>
          </p:cNvCxnSpPr>
          <p:nvPr/>
        </p:nvCxnSpPr>
        <p:spPr>
          <a:xfrm>
            <a:off x="3906520" y="2201527"/>
            <a:ext cx="0" cy="3759517"/>
          </a:xfrm>
          <a:prstGeom prst="line">
            <a:avLst/>
          </a:prstGeom>
        </p:spPr>
        <p:style>
          <a:lnRef idx="1">
            <a:schemeClr val="dk1"/>
          </a:lnRef>
          <a:fillRef idx="0">
            <a:schemeClr val="dk1"/>
          </a:fillRef>
          <a:effectRef idx="0">
            <a:schemeClr val="dk1"/>
          </a:effectRef>
          <a:fontRef idx="minor">
            <a:schemeClr val="tx1"/>
          </a:fontRef>
        </p:style>
      </p:cxnSp>
      <p:grpSp>
        <p:nvGrpSpPr>
          <p:cNvPr id="13" name="Group 12" descr="Akron, Ohio saved $158 million in project costs between 2015 and 2019 by reprioritizing projects.">
            <a:extLst>
              <a:ext uri="{FF2B5EF4-FFF2-40B4-BE49-F238E27FC236}">
                <a16:creationId xmlns:a16="http://schemas.microsoft.com/office/drawing/2014/main" id="{FB93C790-AF96-446E-AD48-90349C41029C}"/>
              </a:ext>
            </a:extLst>
          </p:cNvPr>
          <p:cNvGrpSpPr/>
          <p:nvPr/>
        </p:nvGrpSpPr>
        <p:grpSpPr>
          <a:xfrm>
            <a:off x="447572" y="2023852"/>
            <a:ext cx="11274528" cy="4452937"/>
            <a:chOff x="469900" y="4066847"/>
            <a:chExt cx="11274528" cy="4452937"/>
          </a:xfrm>
        </p:grpSpPr>
        <p:pic>
          <p:nvPicPr>
            <p:cNvPr id="14" name="Picture 13" descr="A large green field with trees in the background&#10;&#10;Description automatically generated">
              <a:extLst>
                <a:ext uri="{FF2B5EF4-FFF2-40B4-BE49-F238E27FC236}">
                  <a16:creationId xmlns:a16="http://schemas.microsoft.com/office/drawing/2014/main" id="{34283F20-C367-4CA0-8992-86DA8567A3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97943" y="4066847"/>
              <a:ext cx="7046485" cy="4452937"/>
            </a:xfrm>
            <a:prstGeom prst="rect">
              <a:avLst/>
            </a:prstGeom>
          </p:spPr>
        </p:pic>
        <p:sp>
          <p:nvSpPr>
            <p:cNvPr id="15" name="TextBox 14">
              <a:extLst>
                <a:ext uri="{FF2B5EF4-FFF2-40B4-BE49-F238E27FC236}">
                  <a16:creationId xmlns:a16="http://schemas.microsoft.com/office/drawing/2014/main" id="{5A561A01-4782-4004-B68C-A0F981BD5663}"/>
                </a:ext>
              </a:extLst>
            </p:cNvPr>
            <p:cNvSpPr txBox="1"/>
            <p:nvPr/>
          </p:nvSpPr>
          <p:spPr>
            <a:xfrm>
              <a:off x="469900" y="6162511"/>
              <a:ext cx="3241040" cy="261610"/>
            </a:xfrm>
            <a:prstGeom prst="rect">
              <a:avLst/>
            </a:prstGeom>
            <a:noFill/>
          </p:spPr>
          <p:txBody>
            <a:bodyPr wrap="square">
              <a:spAutoFit/>
            </a:bodyPr>
            <a:lstStyle/>
            <a:p>
              <a:r>
                <a:rPr lang="en-US" sz="1100" b="0" i="1" u="none" strike="noStrike">
                  <a:solidFill>
                    <a:schemeClr val="bg1"/>
                  </a:solidFill>
                  <a:effectLst/>
                  <a:latin typeface="Calibri" panose="020F0502020204030204" pitchFamily="34" charset="0"/>
                </a:rPr>
                <a:t>Photo courtesy of City of Akron.</a:t>
              </a:r>
              <a:r>
                <a:rPr lang="en-US" sz="1100" i="1">
                  <a:solidFill>
                    <a:schemeClr val="bg1"/>
                  </a:solidFill>
                </a:rPr>
                <a:t> </a:t>
              </a:r>
            </a:p>
          </p:txBody>
        </p:sp>
      </p:grpSp>
      <p:pic>
        <p:nvPicPr>
          <p:cNvPr id="16" name="Picture 15" descr="Akron Waterways Renewed logo">
            <a:extLst>
              <a:ext uri="{FF2B5EF4-FFF2-40B4-BE49-F238E27FC236}">
                <a16:creationId xmlns:a16="http://schemas.microsoft.com/office/drawing/2014/main" id="{91F10695-E968-4B18-99BF-EC7DD228A7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0300" y="4081286"/>
            <a:ext cx="1984904" cy="2128003"/>
          </a:xfrm>
          <a:prstGeom prst="rect">
            <a:avLst/>
          </a:prstGeom>
        </p:spPr>
      </p:pic>
      <p:sp>
        <p:nvSpPr>
          <p:cNvPr id="3" name="TextBox 2">
            <a:extLst>
              <a:ext uri="{FF2B5EF4-FFF2-40B4-BE49-F238E27FC236}">
                <a16:creationId xmlns:a16="http://schemas.microsoft.com/office/drawing/2014/main" id="{C642CDEF-08D7-212B-F23A-7D136A26631A}"/>
              </a:ext>
            </a:extLst>
          </p:cNvPr>
          <p:cNvSpPr txBox="1"/>
          <p:nvPr/>
        </p:nvSpPr>
        <p:spPr>
          <a:xfrm>
            <a:off x="9639300" y="6176962"/>
            <a:ext cx="2000250" cy="261610"/>
          </a:xfrm>
          <a:prstGeom prst="rect">
            <a:avLst/>
          </a:prstGeom>
          <a:solidFill>
            <a:schemeClr val="tx2">
              <a:alpha val="48000"/>
            </a:schemeClr>
          </a:solidFill>
          <a:effectLst>
            <a:softEdge rad="63500"/>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Photo courtesy of </a:t>
            </a:r>
            <a:r>
              <a:rPr lang="en-US" sz="1100" i="1" dirty="0">
                <a:solidFill>
                  <a:srgbClr val="FFFFFF"/>
                </a:solidFill>
              </a:rPr>
              <a:t>City of Akron</a:t>
            </a:r>
            <a:r>
              <a:rPr kumimoji="0" lang="en-US" sz="1100" b="0" i="1"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t>
            </a:r>
          </a:p>
        </p:txBody>
      </p:sp>
    </p:spTree>
    <p:extLst>
      <p:ext uri="{BB962C8B-B14F-4D97-AF65-F5344CB8AC3E}">
        <p14:creationId xmlns:p14="http://schemas.microsoft.com/office/powerpoint/2010/main" val="1873133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34830-417B-46A5-85D6-2BF5EA56D1EC}"/>
              </a:ext>
            </a:extLst>
          </p:cNvPr>
          <p:cNvSpPr>
            <a:spLocks noGrp="1"/>
          </p:cNvSpPr>
          <p:nvPr>
            <p:ph type="title"/>
          </p:nvPr>
        </p:nvSpPr>
        <p:spPr>
          <a:xfrm>
            <a:off x="469900" y="716280"/>
            <a:ext cx="11318875" cy="954087"/>
          </a:xfrm>
        </p:spPr>
        <p:txBody>
          <a:bodyPr/>
          <a:lstStyle/>
          <a:p>
            <a:r>
              <a:rPr lang="en-US" dirty="0"/>
              <a:t>Getting Started</a:t>
            </a:r>
          </a:p>
        </p:txBody>
      </p:sp>
      <p:sp>
        <p:nvSpPr>
          <p:cNvPr id="4" name="Slide Number Placeholder 3">
            <a:extLst>
              <a:ext uri="{FF2B5EF4-FFF2-40B4-BE49-F238E27FC236}">
                <a16:creationId xmlns:a16="http://schemas.microsoft.com/office/drawing/2014/main" id="{C32EA873-5367-4E6C-906A-DEB37E1CEA9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4A9731-FD9A-4832-953C-527525B28016}"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6CE6E115-9881-4619-8800-6969F88C826D}"/>
              </a:ext>
            </a:extLst>
          </p:cNvPr>
          <p:cNvSpPr>
            <a:spLocks noGrp="1"/>
          </p:cNvSpPr>
          <p:nvPr>
            <p:ph type="body" sz="quarter" idx="4294967295"/>
          </p:nvPr>
        </p:nvSpPr>
        <p:spPr>
          <a:xfrm>
            <a:off x="469900" y="1961197"/>
            <a:ext cx="4940296" cy="4489769"/>
          </a:xfrm>
        </p:spPr>
        <p:txBody>
          <a:bodyPr/>
          <a:lstStyle/>
          <a:p>
            <a:pPr marL="0" indent="0">
              <a:buNone/>
            </a:pPr>
            <a:endParaRPr lang="en-US" b="1" dirty="0">
              <a:solidFill>
                <a:schemeClr val="accent5"/>
              </a:solidFill>
              <a:latin typeface="+mj-lt"/>
            </a:endParaRPr>
          </a:p>
          <a:p>
            <a:r>
              <a:rPr lang="en-US" dirty="0">
                <a:latin typeface="+mj-lt"/>
              </a:rPr>
              <a:t>Talk to </a:t>
            </a:r>
            <a:r>
              <a:rPr lang="en-US" dirty="0">
                <a:latin typeface="+mj-lt"/>
                <a:hlinkClick r:id="rId3"/>
              </a:rPr>
              <a:t>your permitting authority</a:t>
            </a:r>
            <a:r>
              <a:rPr lang="en-US" dirty="0">
                <a:latin typeface="+mj-lt"/>
              </a:rPr>
              <a:t> about your goals with integrated planning </a:t>
            </a:r>
            <a:endParaRPr lang="en-US" dirty="0">
              <a:latin typeface="+mj-lt"/>
              <a:cs typeface="Calibri Light"/>
            </a:endParaRPr>
          </a:p>
          <a:p>
            <a:r>
              <a:rPr lang="en-US" dirty="0">
                <a:latin typeface="+mj-lt"/>
                <a:hlinkClick r:id="rId4"/>
              </a:rPr>
              <a:t>Explore</a:t>
            </a:r>
            <a:r>
              <a:rPr lang="en-US" dirty="0">
                <a:latin typeface="+mj-lt"/>
              </a:rPr>
              <a:t> integrated plans from other permittees</a:t>
            </a:r>
          </a:p>
          <a:p>
            <a:r>
              <a:rPr lang="en-US" dirty="0">
                <a:latin typeface="+mj-lt"/>
                <a:hlinkClick r:id="rId3"/>
              </a:rPr>
              <a:t>Access fact sheet series  </a:t>
            </a:r>
            <a:r>
              <a:rPr lang="en-US" dirty="0">
                <a:latin typeface="+mj-lt"/>
              </a:rPr>
              <a:t>and resources to help municipalities through planning process</a:t>
            </a:r>
          </a:p>
          <a:p>
            <a:pPr marL="0" indent="0">
              <a:buNone/>
            </a:pPr>
            <a:endParaRPr lang="en-US" sz="1600" i="1" dirty="0">
              <a:effectLst/>
              <a:latin typeface="Calibri Light" panose="020F0302020204030204" pitchFamily="34" charset="0"/>
              <a:ea typeface="Calibri" panose="020F0502020204030204" pitchFamily="34" charset="0"/>
              <a:cs typeface="Times New Roman" panose="02020603050405020304" pitchFamily="18" charset="0"/>
            </a:endParaRPr>
          </a:p>
          <a:p>
            <a:pPr marL="0" indent="0">
              <a:buNone/>
            </a:pPr>
            <a:r>
              <a:rPr lang="en-US" sz="1600" i="1" dirty="0">
                <a:effectLst/>
                <a:latin typeface="Calibri Light" panose="020F0302020204030204" pitchFamily="34" charset="0"/>
                <a:ea typeface="Calibri" panose="020F0502020204030204" pitchFamily="34" charset="0"/>
                <a:cs typeface="Times New Roman" panose="02020603050405020304" pitchFamily="18" charset="0"/>
              </a:rPr>
              <a:t>For more information: </a:t>
            </a:r>
            <a:r>
              <a:rPr lang="en-US" sz="1600" i="1" u="sng" dirty="0">
                <a:solidFill>
                  <a:srgbClr val="0070C0"/>
                </a:solidFill>
                <a:effectLst/>
                <a:latin typeface="Calibri Light" panose="020F0302020204030204" pitchFamily="34" charset="0"/>
                <a:ea typeface="Calibri" panose="020F0502020204030204" pitchFamily="34" charset="0"/>
                <a:cs typeface="Times New Roman" panose="02020603050405020304" pitchFamily="18" charset="0"/>
                <a:hlinkClick r:id="rId5"/>
              </a:rPr>
              <a:t>EPA's Integrated Planning website</a:t>
            </a:r>
            <a:endParaRPr lang="en-US" sz="1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05DEC028-C481-4A7D-AC68-CB91792E60F1}"/>
              </a:ext>
              <a:ext uri="{C183D7F6-B498-43B3-948B-1728B52AA6E4}">
                <adec:decorative xmlns:adec="http://schemas.microsoft.com/office/drawing/2017/decorative" val="1"/>
              </a:ext>
            </a:extLst>
          </p:cNvPr>
          <p:cNvCxnSpPr>
            <a:cxnSpLocks/>
          </p:cNvCxnSpPr>
          <p:nvPr/>
        </p:nvCxnSpPr>
        <p:spPr>
          <a:xfrm>
            <a:off x="6096000" y="2382203"/>
            <a:ext cx="0" cy="3759517"/>
          </a:xfrm>
          <a:prstGeom prst="line">
            <a:avLst/>
          </a:prstGeom>
        </p:spPr>
        <p:style>
          <a:lnRef idx="1">
            <a:schemeClr val="dk1"/>
          </a:lnRef>
          <a:fillRef idx="0">
            <a:schemeClr val="dk1"/>
          </a:fillRef>
          <a:effectRef idx="0">
            <a:schemeClr val="dk1"/>
          </a:effectRef>
          <a:fontRef idx="minor">
            <a:schemeClr val="tx1"/>
          </a:fontRef>
        </p:style>
      </p:cxnSp>
      <p:pic>
        <p:nvPicPr>
          <p:cNvPr id="8" name="Picture 7" descr="Integrated planning in action map illustration">
            <a:extLst>
              <a:ext uri="{FF2B5EF4-FFF2-40B4-BE49-F238E27FC236}">
                <a16:creationId xmlns:a16="http://schemas.microsoft.com/office/drawing/2014/main" id="{58190396-75FC-4BB1-8CA7-6033F2D45CBB}"/>
              </a:ext>
            </a:extLst>
          </p:cNvPr>
          <p:cNvPicPr>
            <a:picLocks noChangeAspect="1"/>
          </p:cNvPicPr>
          <p:nvPr/>
        </p:nvPicPr>
        <p:blipFill>
          <a:blip r:embed="rId6"/>
          <a:stretch>
            <a:fillRect/>
          </a:stretch>
        </p:blipFill>
        <p:spPr>
          <a:xfrm>
            <a:off x="5691449" y="1935481"/>
            <a:ext cx="6500551" cy="4206239"/>
          </a:xfrm>
          <a:prstGeom prst="rect">
            <a:avLst/>
          </a:prstGeom>
        </p:spPr>
      </p:pic>
    </p:spTree>
    <p:extLst>
      <p:ext uri="{BB962C8B-B14F-4D97-AF65-F5344CB8AC3E}">
        <p14:creationId xmlns:p14="http://schemas.microsoft.com/office/powerpoint/2010/main" val="1502603388"/>
      </p:ext>
    </p:extLst>
  </p:cSld>
  <p:clrMapOvr>
    <a:masterClrMapping/>
  </p:clrMapOvr>
</p:sld>
</file>

<file path=ppt/theme/theme1.xml><?xml version="1.0" encoding="utf-8"?>
<a:theme xmlns:a="http://schemas.openxmlformats.org/drawingml/2006/main" name="Covers">
  <a:themeElements>
    <a:clrScheme name="IP Report to Congress">
      <a:dk1>
        <a:srgbClr val="000000"/>
      </a:dk1>
      <a:lt1>
        <a:srgbClr val="FFFFFF"/>
      </a:lt1>
      <a:dk2>
        <a:srgbClr val="4C4D4C"/>
      </a:dk2>
      <a:lt2>
        <a:srgbClr val="E7E6E6"/>
      </a:lt2>
      <a:accent1>
        <a:srgbClr val="F05A21"/>
      </a:accent1>
      <a:accent2>
        <a:srgbClr val="0A6DB6"/>
      </a:accent2>
      <a:accent3>
        <a:srgbClr val="55B7E5"/>
      </a:accent3>
      <a:accent4>
        <a:srgbClr val="5DB347"/>
      </a:accent4>
      <a:accent5>
        <a:srgbClr val="0097A0"/>
      </a:accent5>
      <a:accent6>
        <a:srgbClr val="C22C26"/>
      </a:accent6>
      <a:hlink>
        <a:srgbClr val="5DB346"/>
      </a:hlink>
      <a:folHlink>
        <a:srgbClr val="54B6E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C9EED1E-281D-4D41-94C9-7ADCAA9619B9}" vid="{1DDD8FB7-B30D-AB45-A3B7-F0A947F97622}"/>
    </a:ext>
  </a:extLst>
</a:theme>
</file>

<file path=ppt/theme/theme2.xml><?xml version="1.0" encoding="utf-8"?>
<a:theme xmlns:a="http://schemas.openxmlformats.org/drawingml/2006/main" name="Teal Theme">
  <a:themeElements>
    <a:clrScheme name="IP Report to Congress">
      <a:dk1>
        <a:srgbClr val="000000"/>
      </a:dk1>
      <a:lt1>
        <a:srgbClr val="FFFFFF"/>
      </a:lt1>
      <a:dk2>
        <a:srgbClr val="4C4D4C"/>
      </a:dk2>
      <a:lt2>
        <a:srgbClr val="E7E6E6"/>
      </a:lt2>
      <a:accent1>
        <a:srgbClr val="F05A21"/>
      </a:accent1>
      <a:accent2>
        <a:srgbClr val="0A6DB6"/>
      </a:accent2>
      <a:accent3>
        <a:srgbClr val="55B7E5"/>
      </a:accent3>
      <a:accent4>
        <a:srgbClr val="5DB347"/>
      </a:accent4>
      <a:accent5>
        <a:srgbClr val="0097A0"/>
      </a:accent5>
      <a:accent6>
        <a:srgbClr val="C22C26"/>
      </a:accent6>
      <a:hlink>
        <a:srgbClr val="5DB346"/>
      </a:hlink>
      <a:folHlink>
        <a:srgbClr val="54B6E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C9EED1E-281D-4D41-94C9-7ADCAA9619B9}" vid="{1D432847-EBF4-5548-9857-90919AC4291A}"/>
    </a:ext>
  </a:extLst>
</a:theme>
</file>

<file path=ppt/theme/theme3.xml><?xml version="1.0" encoding="utf-8"?>
<a:theme xmlns:a="http://schemas.openxmlformats.org/drawingml/2006/main" name="1_Covers">
  <a:themeElements>
    <a:clrScheme name="IP Report to Congress">
      <a:dk1>
        <a:srgbClr val="000000"/>
      </a:dk1>
      <a:lt1>
        <a:srgbClr val="FFFFFF"/>
      </a:lt1>
      <a:dk2>
        <a:srgbClr val="4C4D4C"/>
      </a:dk2>
      <a:lt2>
        <a:srgbClr val="E7E6E6"/>
      </a:lt2>
      <a:accent1>
        <a:srgbClr val="F05A21"/>
      </a:accent1>
      <a:accent2>
        <a:srgbClr val="0A6DB6"/>
      </a:accent2>
      <a:accent3>
        <a:srgbClr val="55B7E5"/>
      </a:accent3>
      <a:accent4>
        <a:srgbClr val="5DB347"/>
      </a:accent4>
      <a:accent5>
        <a:srgbClr val="0097A0"/>
      </a:accent5>
      <a:accent6>
        <a:srgbClr val="C22C26"/>
      </a:accent6>
      <a:hlink>
        <a:srgbClr val="5DB346"/>
      </a:hlink>
      <a:folHlink>
        <a:srgbClr val="54B6E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1005_IP PPT Template_3" id="{13EEED90-62D6-F945-9BCE-F466E591E090}" vid="{651CFEBB-4DA0-BD42-AAEC-FA33553F6A6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29f62856-1543-49d4-a736-4569d363f533" ContentTypeId="0x0101" PreviousValue="false"/>
</file>

<file path=customXml/item3.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2020-10-15T08:44:21+00:00</Document_x0020_Creation_x0020_Date>
    <TaxCatchAll xmlns="4ffa91fb-a0ff-4ac5-b2db-65c790d184a4" xsi:nil="true"/>
    <TaxKeywordTaxHTField xmlns="4ffa91fb-a0ff-4ac5-b2db-65c790d184a4">
      <Terms xmlns="http://schemas.microsoft.com/office/infopath/2007/PartnerControls"/>
    </TaxKeywordTaxHTField>
    <_Source xmlns="http://schemas.microsoft.com/sharepoint/v3/fields" xsi:nil="true"/>
    <j747ac98061d40f0aa7bd47e1db5675d xmlns="4ffa91fb-a0ff-4ac5-b2db-65c790d184a4">
      <Terms xmlns="http://schemas.microsoft.com/office/infopath/2007/PartnerControls"/>
    </j747ac98061d40f0aa7bd47e1db5675d>
    <e3f09c3df709400db2417a7161762d62 xmlns="4ffa91fb-a0ff-4ac5-b2db-65c790d184a4">
      <Terms xmlns="http://schemas.microsoft.com/office/infopath/2007/PartnerControls"/>
    </e3f09c3df709400db2417a7161762d62>
    <External_x0020_Contributor xmlns="4ffa91fb-a0ff-4ac5-b2db-65c790d184a4" xsi:nil="true"/>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lcf76f155ced4ddcb4097134ff3c332f xmlns="a1eccfa0-a29e-407b-b9eb-d39ffb4d6149">
      <Terms xmlns="http://schemas.microsoft.com/office/infopath/2007/PartnerControls"/>
    </lcf76f155ced4ddcb4097134ff3c332f>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1357824E3233514491C9AA677C8170D5" ma:contentTypeVersion="19" ma:contentTypeDescription="Create a new document." ma:contentTypeScope="" ma:versionID="cc189d4aa6613a7c8ea5b982501dc417">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a1eccfa0-a29e-407b-b9eb-d39ffb4d6149" xmlns:ns6="1ad0269c-2511-4159-98ac-392385d4262d" targetNamespace="http://schemas.microsoft.com/office/2006/metadata/properties" ma:root="true" ma:fieldsID="c174b699e950f0d6f8de04729edb12b2" ns1:_="" ns2:_="" ns3:_="" ns4:_="" ns5:_="" ns6:_="">
    <xsd:import namespace="http://schemas.microsoft.com/sharepoint/v3"/>
    <xsd:import namespace="4ffa91fb-a0ff-4ac5-b2db-65c790d184a4"/>
    <xsd:import namespace="http://schemas.microsoft.com/sharepoint.v3"/>
    <xsd:import namespace="http://schemas.microsoft.com/sharepoint/v3/fields"/>
    <xsd:import namespace="a1eccfa0-a29e-407b-b9eb-d39ffb4d6149"/>
    <xsd:import namespace="1ad0269c-2511-4159-98ac-392385d4262d"/>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2:e3f09c3df709400db2417a7161762d62" minOccurs="0"/>
                <xsd:element ref="ns5:MediaServiceMetadata" minOccurs="0"/>
                <xsd:element ref="ns5:MediaServiceFastMetadata" minOccurs="0"/>
                <xsd:element ref="ns6:SharedWithUsers" minOccurs="0"/>
                <xsd:element ref="ns6:SharedWithDetails" minOccurs="0"/>
                <xsd:element ref="ns5:MediaServiceAutoKeyPoints" minOccurs="0"/>
                <xsd:element ref="ns5:MediaServiceKeyPoints" minOccurs="0"/>
                <xsd:element ref="ns5:MediaServiceAutoTags" minOccurs="0"/>
                <xsd:element ref="ns5:MediaServiceOCR" minOccurs="0"/>
                <xsd:element ref="ns5:MediaServiceGenerationTime" minOccurs="0"/>
                <xsd:element ref="ns5:MediaServiceEventHashCode" minOccurs="0"/>
                <xsd:element ref="ns5:MediaServiceDateTaken" minOccurs="0"/>
                <xsd:element ref="ns5:MediaServiceLocation" minOccurs="0"/>
                <xsd:element ref="ns5:MediaLengthInSeconds" minOccurs="0"/>
                <xsd:element ref="ns5: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description="" ma:hidden="true" ma:list="{8c9e5fc3-0796-456f-a58e-d4ef9f2e0eb8}" ma:internalName="TaxCatchAllLabel" ma:readOnly="true" ma:showField="CatchAllDataLabel" ma:web="1ad0269c-2511-4159-98ac-392385d4262d">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description="" ma:hidden="true" ma:list="{8c9e5fc3-0796-456f-a58e-d4ef9f2e0eb8}" ma:internalName="TaxCatchAll" ma:showField="CatchAllData" ma:web="1ad0269c-2511-4159-98ac-392385d4262d">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1eccfa0-a29e-407b-b9eb-d39ffb4d6149" elementFormDefault="qualified">
    <xsd:import namespace="http://schemas.microsoft.com/office/2006/documentManagement/types"/>
    <xsd:import namespace="http://schemas.microsoft.com/office/infopath/2007/PartnerControls"/>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AutoKeyPoints" ma:index="33" nillable="true" ma:displayName="MediaServiceAutoKeyPoints" ma:hidden="true" ma:internalName="MediaServiceAutoKeyPoints" ma:readOnly="true">
      <xsd:simpleType>
        <xsd:restriction base="dms:Note"/>
      </xsd:simpleType>
    </xsd:element>
    <xsd:element name="MediaServiceKeyPoints" ma:index="34" nillable="true" ma:displayName="KeyPoints" ma:internalName="MediaServiceKeyPoints" ma:readOnly="true">
      <xsd:simpleType>
        <xsd:restriction base="dms:Note">
          <xsd:maxLength value="255"/>
        </xsd:restriction>
      </xsd:simpleType>
    </xsd:element>
    <xsd:element name="MediaServiceAutoTags" ma:index="35" nillable="true" ma:displayName="Tags" ma:internalName="MediaServiceAutoTags"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ServiceGenerationTime" ma:index="37" nillable="true" ma:displayName="MediaServiceGenerationTime" ma:hidden="true" ma:internalName="MediaServiceGenerationTime" ma:readOnly="true">
      <xsd:simpleType>
        <xsd:restriction base="dms:Text"/>
      </xsd:simpleType>
    </xsd:element>
    <xsd:element name="MediaServiceEventHashCode" ma:index="38" nillable="true" ma:displayName="MediaServiceEventHashCode" ma:hidden="true" ma:internalName="MediaServiceEventHashCode" ma:readOnly="true">
      <xsd:simpleType>
        <xsd:restriction base="dms:Text"/>
      </xsd:simpleType>
    </xsd:element>
    <xsd:element name="MediaServiceDateTaken" ma:index="39" nillable="true" ma:displayName="MediaServiceDateTaken" ma:hidden="true" ma:internalName="MediaServiceDateTaken" ma:readOnly="true">
      <xsd:simpleType>
        <xsd:restriction base="dms:Text"/>
      </xsd:simpleType>
    </xsd:element>
    <xsd:element name="MediaServiceLocation" ma:index="40" nillable="true" ma:displayName="Location" ma:internalName="MediaServiceLocation" ma:readOnly="true">
      <xsd:simpleType>
        <xsd:restriction base="dms:Text"/>
      </xsd:simpleType>
    </xsd:element>
    <xsd:element name="MediaLengthInSeconds" ma:index="41" nillable="true" ma:displayName="MediaLengthInSeconds" ma:hidden="true" ma:internalName="MediaLengthInSeconds" ma:readOnly="true">
      <xsd:simpleType>
        <xsd:restriction base="dms:Unknown"/>
      </xsd:simpleType>
    </xsd:element>
    <xsd:element name="lcf76f155ced4ddcb4097134ff3c332f" ma:index="43"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ad0269c-2511-4159-98ac-392385d4262d" elementFormDefault="qualified">
    <xsd:import namespace="http://schemas.microsoft.com/office/2006/documentManagement/types"/>
    <xsd:import namespace="http://schemas.microsoft.com/office/infopath/2007/PartnerControls"/>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1AC876-24EB-4754-8F53-15052140D474}">
  <ds:schemaRefs>
    <ds:schemaRef ds:uri="http://schemas.microsoft.com/sharepoint/v3/contenttype/forms"/>
  </ds:schemaRefs>
</ds:datastoreItem>
</file>

<file path=customXml/itemProps2.xml><?xml version="1.0" encoding="utf-8"?>
<ds:datastoreItem xmlns:ds="http://schemas.openxmlformats.org/officeDocument/2006/customXml" ds:itemID="{E1CC987D-96C6-4070-8E93-74834515743E}">
  <ds:schemaRefs>
    <ds:schemaRef ds:uri="Microsoft.SharePoint.Taxonomy.ContentTypeSync"/>
  </ds:schemaRefs>
</ds:datastoreItem>
</file>

<file path=customXml/itemProps3.xml><?xml version="1.0" encoding="utf-8"?>
<ds:datastoreItem xmlns:ds="http://schemas.openxmlformats.org/officeDocument/2006/customXml" ds:itemID="{BF44C63B-C0C7-461B-9C53-160D71F467F1}">
  <ds:schemaRefs>
    <ds:schemaRef ds:uri="http://schemas.openxmlformats.org/package/2006/metadata/core-properties"/>
    <ds:schemaRef ds:uri="http://purl.org/dc/terms/"/>
    <ds:schemaRef ds:uri="http://schemas.microsoft.com/sharepoint.v3"/>
    <ds:schemaRef ds:uri="http://purl.org/dc/elements/1.1/"/>
    <ds:schemaRef ds:uri="http://schemas.microsoft.com/office/infopath/2007/PartnerControls"/>
    <ds:schemaRef ds:uri="http://schemas.microsoft.com/sharepoint/v3/fields"/>
    <ds:schemaRef ds:uri="a1eccfa0-a29e-407b-b9eb-d39ffb4d6149"/>
    <ds:schemaRef ds:uri="http://www.w3.org/XML/1998/namespace"/>
    <ds:schemaRef ds:uri="http://purl.org/dc/dcmitype/"/>
    <ds:schemaRef ds:uri="http://schemas.microsoft.com/office/2006/metadata/properties"/>
    <ds:schemaRef ds:uri="http://schemas.microsoft.com/office/2006/documentManagement/types"/>
    <ds:schemaRef ds:uri="1ad0269c-2511-4159-98ac-392385d4262d"/>
    <ds:schemaRef ds:uri="4ffa91fb-a0ff-4ac5-b2db-65c790d184a4"/>
    <ds:schemaRef ds:uri="http://schemas.microsoft.com/sharepoint/v3"/>
  </ds:schemaRefs>
</ds:datastoreItem>
</file>

<file path=customXml/itemProps4.xml><?xml version="1.0" encoding="utf-8"?>
<ds:datastoreItem xmlns:ds="http://schemas.openxmlformats.org/officeDocument/2006/customXml" ds:itemID="{7615CF31-9DDF-4EBE-9170-725278A0CB4D}">
  <ds:schemaRefs>
    <ds:schemaRef ds:uri="1ad0269c-2511-4159-98ac-392385d4262d"/>
    <ds:schemaRef ds:uri="4ffa91fb-a0ff-4ac5-b2db-65c790d184a4"/>
    <ds:schemaRef ds:uri="a1eccfa0-a29e-407b-b9eb-d39ffb4d614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Covers</Template>
  <TotalTime>676</TotalTime>
  <Words>961</Words>
  <Application>Microsoft Office PowerPoint</Application>
  <PresentationFormat>Widescreen</PresentationFormat>
  <Paragraphs>132</Paragraphs>
  <Slides>17</Slides>
  <Notes>10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17</vt:i4>
      </vt:variant>
    </vt:vector>
  </HeadingPairs>
  <TitlesOfParts>
    <vt:vector size="25" baseType="lpstr">
      <vt:lpstr>Arial</vt:lpstr>
      <vt:lpstr>Calibri</vt:lpstr>
      <vt:lpstr>Calibri Light</vt:lpstr>
      <vt:lpstr>Segoe UI</vt:lpstr>
      <vt:lpstr>Wingdings</vt:lpstr>
      <vt:lpstr>Covers</vt:lpstr>
      <vt:lpstr>Teal Theme</vt:lpstr>
      <vt:lpstr>1_Covers</vt:lpstr>
      <vt:lpstr>Benefits of Integrated Planning – Permittees Version</vt:lpstr>
      <vt:lpstr>What Is Integrated Planning?</vt:lpstr>
      <vt:lpstr>Elements of an Integrated Plan</vt:lpstr>
      <vt:lpstr>What Regulated Sources of Water Pollution Can an Integrated Plan Address?</vt:lpstr>
      <vt:lpstr>What Other Types of Environmental Priorities Can an Integrated Plan Account for?</vt:lpstr>
      <vt:lpstr>Benefits of Integrated Planning </vt:lpstr>
      <vt:lpstr>Consider How Integrated Planning Can Benefit You</vt:lpstr>
      <vt:lpstr>Permittee Savings</vt:lpstr>
      <vt:lpstr>Getting Started</vt:lpstr>
      <vt:lpstr>Possible Integrated Planning Goals</vt:lpstr>
      <vt:lpstr>Explore Integrated Plans from other Permittees</vt:lpstr>
      <vt:lpstr>Permittee Testimonial</vt:lpstr>
      <vt:lpstr>Permittee Testimonial (cont.)</vt:lpstr>
      <vt:lpstr>Potential Plan Development Funding Sources</vt:lpstr>
      <vt:lpstr>EPA’s Technical Resources</vt:lpstr>
      <vt:lpstr>EPA’s Municipal Ombudsman</vt:lpstr>
      <vt:lpstr>EPA Integrated Planning Technical Assistance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Title PPT Title PPT Title PPT Title PPT Title PPT Title</dc:title>
  <dc:creator>Alexa Sears</dc:creator>
  <cp:lastModifiedBy>Deyoung, Robyn</cp:lastModifiedBy>
  <cp:revision>41</cp:revision>
  <dcterms:created xsi:type="dcterms:W3CDTF">2020-10-14T18:12:02Z</dcterms:created>
  <dcterms:modified xsi:type="dcterms:W3CDTF">2023-05-22T21:55:19Z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0x0101001357824E3233514491C9AA677C8170D5</vt:lpwstr>
  </property>
  <property fmtid="{D5CDD505-2E9C-101B-9397-08002B2CF9AE}" pid="4" name="Document Type">
    <vt:lpwstr/>
  </property>
  <property fmtid="{D5CDD505-2E9C-101B-9397-08002B2CF9AE}" pid="5" name="EPA Subject">
    <vt:lpwstr/>
  </property>
  <property fmtid="{D5CDD505-2E9C-101B-9397-08002B2CF9AE}" pid="6" name="MediaServiceImageTags">
    <vt:lpwstr/>
  </property>
</Properties>
</file>