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5"/>
    <p:sldMasterId id="2147483665" r:id="rId6"/>
    <p:sldMasterId id="2147483697" r:id="rId7"/>
  </p:sldMasterIdLst>
  <p:notesMasterIdLst>
    <p:notesMasterId r:id="rId18"/>
  </p:notesMasterIdLst>
  <p:sldIdLst>
    <p:sldId id="369" r:id="rId8"/>
    <p:sldId id="349" r:id="rId9"/>
    <p:sldId id="350" r:id="rId10"/>
    <p:sldId id="282" r:id="rId11"/>
    <p:sldId id="370" r:id="rId12"/>
    <p:sldId id="371" r:id="rId13"/>
    <p:sldId id="372" r:id="rId14"/>
    <p:sldId id="374" r:id="rId15"/>
    <p:sldId id="375" r:id="rId16"/>
    <p:sldId id="376" r:id="rId1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0E5A07-0CD5-7554-E238-21991716C19B}" name="Huddle, Heather" initials="HH" userId="S::huddle.heather@epa.gov::c5496d2c-439b-411e-bfe8-abc9076f05eb" providerId="AD"/>
  <p188:author id="{B9E7921B-7D01-3D1E-6156-E87DB885EB4E}" name="Michelle Huffert" initials="MH" userId="S::Michelle.Huffert@erg.com::6d33b884-6959-49ca-9347-ad47dc1e359f" providerId="AD"/>
  <p188:author id="{A5D9221C-5AE6-84B7-00AD-03AE3C71B138}" name="DeYoung, Robyn" initials="DR" userId="S::deyoung.robyn@epa.gov::a544303c-b811-4a1f-b359-679402aa5348" providerId="AD"/>
  <p188:author id="{B3B61F45-37E7-71BF-1A2F-494008F28AB9}" name="Biddle, Lisa" initials="BL" userId="S::Biddle.Lisa@epa.gov::f28f512d-4abc-4a93-b0ae-a00ac8b73802" providerId="AD"/>
  <p188:author id="{65259557-C480-BE5B-DBC5-7A246A68D608}" name="Helen Anthony" initials="HA" userId="S::Helen.Anthony@erg.com::7c7f34f3-6ace-4fe5-a70e-20eb988e4832" providerId="AD"/>
  <p188:author id="{7277ADB6-BCE2-BE2A-2B46-F8AF8598543C}" name="Huddle, Heather (she/her/hers)" initials="HH(" userId="S::Huddle.Heather@epa.gov::c5496d2c-439b-411e-bfe8-abc9076f05eb" providerId="AD"/>
  <p188:author id="{64FBA7E5-2449-9154-5BBD-2EF26EDFF7EE}" name="Wigginton, Mary" initials="WM" userId="S::Wigginton.Mary@epa.gov::393f68c3-d21c-439b-aff1-5af835fd31d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ennifer Sharp" initials="JS" lastIdx="25" clrIdx="0">
    <p:extLst>
      <p:ext uri="{19B8F6BF-5375-455C-9EA6-DF929625EA0E}">
        <p15:presenceInfo xmlns:p15="http://schemas.microsoft.com/office/powerpoint/2012/main" userId="Jennifer Sharp" providerId="None"/>
      </p:ext>
    </p:extLst>
  </p:cmAuthor>
  <p:cmAuthor id="2" name="Christy Williams" initials="CW" lastIdx="16" clrIdx="1">
    <p:extLst>
      <p:ext uri="{19B8F6BF-5375-455C-9EA6-DF929625EA0E}">
        <p15:presenceInfo xmlns:p15="http://schemas.microsoft.com/office/powerpoint/2012/main" userId="S::Christy.Williams@erg.com::a8bce005-af80-477a-a5a9-259d7ee959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05A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E99CE7-CA30-4419-A948-406C3B04C4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B4E58BB9-AEE1-4B24-961A-E79A2C99CA7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902A06E4-5CFF-41EC-AAA8-0FE516090B1A}" type="datetimeFigureOut">
              <a:rPr lang="en-US"/>
              <a:pPr>
                <a:defRPr/>
              </a:pPr>
              <a:t>5/19/2023</a:t>
            </a:fld>
            <a:endParaRPr lang="en-US"/>
          </a:p>
        </p:txBody>
      </p:sp>
      <p:sp>
        <p:nvSpPr>
          <p:cNvPr id="4" name="Slide Image Placeholder 3">
            <a:extLst>
              <a:ext uri="{FF2B5EF4-FFF2-40B4-BE49-F238E27FC236}">
                <a16:creationId xmlns:a16="http://schemas.microsoft.com/office/drawing/2014/main" id="{AD29BBF8-60B6-4ABB-801C-4F0943B43433}"/>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B0BDC1E-01C1-4F45-9F5C-543EEED8B85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16E16E2-DE52-4D0F-B673-C53D3F07B00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A226140A-0C09-4813-8B9D-D8EC04381994}"/>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FE3DEF38-19F7-488B-84F4-27147413278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E3DEF38-19F7-488B-84F4-271474132784}" type="slidenum">
              <a:rPr lang="en-US" smtClean="0"/>
              <a:pPr>
                <a:defRPr/>
              </a:pPr>
              <a:t>1</a:t>
            </a:fld>
            <a:endParaRPr lang="en-US"/>
          </a:p>
        </p:txBody>
      </p:sp>
    </p:spTree>
    <p:extLst>
      <p:ext uri="{BB962C8B-B14F-4D97-AF65-F5344CB8AC3E}">
        <p14:creationId xmlns:p14="http://schemas.microsoft.com/office/powerpoint/2010/main" val="2696380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3DEF38-19F7-488B-84F4-2714741327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835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58EEC9-E7AC-48F6-BF78-F8F7E40BF9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638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58EEC9-E7AC-48F6-BF78-F8F7E40BF9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0327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4509856" y="368600"/>
            <a:ext cx="7233181" cy="854719"/>
          </a:xfrm>
          <a:prstGeom prst="rect">
            <a:avLst/>
          </a:prstGeom>
        </p:spPr>
        <p:txBody>
          <a:bodyPr anchor="b">
            <a:noAutofit/>
          </a:bodyPr>
          <a:lstStyle>
            <a:lvl1pPr algn="r">
              <a:defRPr sz="4800" b="1">
                <a:solidFill>
                  <a:schemeClr val="accent1"/>
                </a:solidFill>
              </a:defRPr>
            </a:lvl1pPr>
          </a:lstStyle>
          <a:p>
            <a:r>
              <a:rPr lang="en-US"/>
              <a:t>Click to edit Master title style</a:t>
            </a:r>
          </a:p>
        </p:txBody>
      </p:sp>
      <p:sp>
        <p:nvSpPr>
          <p:cNvPr id="8" name="Subtitle 2"/>
          <p:cNvSpPr>
            <a:spLocks noGrp="1"/>
          </p:cNvSpPr>
          <p:nvPr>
            <p:ph type="subTitle" idx="1"/>
          </p:nvPr>
        </p:nvSpPr>
        <p:spPr>
          <a:xfrm>
            <a:off x="6919783" y="1544595"/>
            <a:ext cx="4823253" cy="420129"/>
          </a:xfrm>
          <a:prstGeom prst="rect">
            <a:avLst/>
          </a:prstGeom>
        </p:spPr>
        <p:txBody>
          <a:bodyPr anchor="b">
            <a:normAutofit/>
          </a:bodyPr>
          <a:lstStyle>
            <a:lvl1pPr marL="0" indent="0" algn="r">
              <a:buNone/>
              <a:defRPr sz="20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220884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Teal">
    <p:spTree>
      <p:nvGrpSpPr>
        <p:cNvPr id="1" name=""/>
        <p:cNvGrpSpPr/>
        <p:nvPr/>
      </p:nvGrpSpPr>
      <p:grpSpPr>
        <a:xfrm>
          <a:off x="0" y="0"/>
          <a:ext cx="0" cy="0"/>
          <a:chOff x="0" y="0"/>
          <a:chExt cx="0" cy="0"/>
        </a:xfrm>
      </p:grpSpPr>
      <p:pic>
        <p:nvPicPr>
          <p:cNvPr id="4" name="Picture 6" descr="A bridge over a body of water&#10;&#10;Description automatically generated">
            <a:extLst>
              <a:ext uri="{FF2B5EF4-FFF2-40B4-BE49-F238E27FC236}">
                <a16:creationId xmlns:a16="http://schemas.microsoft.com/office/drawing/2014/main" id="{CCC77282-26C6-4F3E-B27D-A70227D42F89}"/>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2420938"/>
            <a:ext cx="12192000" cy="443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469557" y="832569"/>
            <a:ext cx="10515600" cy="512611"/>
          </a:xfrm>
        </p:spPr>
        <p:txBody>
          <a:bodyPr anchor="b">
            <a:normAutofit/>
          </a:bodyPr>
          <a:lstStyle>
            <a:lvl1pPr>
              <a:defRPr sz="1800">
                <a:solidFill>
                  <a:schemeClr val="tx1"/>
                </a:solidFill>
              </a:defRPr>
            </a:lvl1pPr>
          </a:lstStyle>
          <a:p>
            <a:r>
              <a:rPr lang="en-US"/>
              <a:t>Click to edit Master title style</a:t>
            </a:r>
          </a:p>
        </p:txBody>
      </p:sp>
      <p:sp>
        <p:nvSpPr>
          <p:cNvPr id="8" name="Text Placeholder 2"/>
          <p:cNvSpPr>
            <a:spLocks noGrp="1"/>
          </p:cNvSpPr>
          <p:nvPr>
            <p:ph type="body" idx="1"/>
          </p:nvPr>
        </p:nvSpPr>
        <p:spPr>
          <a:xfrm>
            <a:off x="469557" y="1364070"/>
            <a:ext cx="10515600" cy="77512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Slide Number Placeholder 5">
            <a:extLst>
              <a:ext uri="{FF2B5EF4-FFF2-40B4-BE49-F238E27FC236}">
                <a16:creationId xmlns:a16="http://schemas.microsoft.com/office/drawing/2014/main" id="{E5182079-060A-43FD-B531-BA8247877B99}"/>
              </a:ext>
            </a:extLst>
          </p:cNvPr>
          <p:cNvSpPr>
            <a:spLocks noGrp="1"/>
          </p:cNvSpPr>
          <p:nvPr>
            <p:ph type="sldNum" sz="quarter" idx="10"/>
          </p:nvPr>
        </p:nvSpPr>
        <p:spPr/>
        <p:txBody>
          <a:bodyPr/>
          <a:lstStyle>
            <a:lvl1pPr>
              <a:defRPr/>
            </a:lvl1pPr>
          </a:lstStyle>
          <a:p>
            <a:pPr>
              <a:defRPr/>
            </a:pPr>
            <a:fld id="{EC460EA0-33CB-4ED0-8850-C1119F76C8C8}" type="slidenum">
              <a:rPr lang="en-US"/>
              <a:pPr>
                <a:defRPr/>
              </a:pPr>
              <a:t>‹#›</a:t>
            </a:fld>
            <a:endParaRPr lang="en-US"/>
          </a:p>
        </p:txBody>
      </p:sp>
    </p:spTree>
    <p:extLst>
      <p:ext uri="{BB962C8B-B14F-4D97-AF65-F5344CB8AC3E}">
        <p14:creationId xmlns:p14="http://schemas.microsoft.com/office/powerpoint/2010/main" val="2593805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Teal">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9D20696-43FE-440F-A01A-FD3FE023C042}"/>
              </a:ext>
            </a:extLst>
          </p:cNvPr>
          <p:cNvCxnSpPr/>
          <p:nvPr userDrawn="1"/>
        </p:nvCxnSpPr>
        <p:spPr>
          <a:xfrm>
            <a:off x="469900" y="1803400"/>
            <a:ext cx="3014663" cy="0"/>
          </a:xfrm>
          <a:prstGeom prst="line">
            <a:avLst/>
          </a:prstGeom>
          <a:ln>
            <a:solidFill>
              <a:schemeClr val="tx2"/>
            </a:solidFill>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C85423A-2947-41B3-8127-E38C3BF0B71B}"/>
              </a:ext>
            </a:extLst>
          </p:cNvPr>
          <p:cNvSpPr>
            <a:spLocks noGrp="1"/>
          </p:cNvSpPr>
          <p:nvPr>
            <p:ph type="ftr" sz="quarter" idx="10"/>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EB3A10E-6071-4044-9A52-F64ED7411110}"/>
              </a:ext>
            </a:extLst>
          </p:cNvPr>
          <p:cNvSpPr>
            <a:spLocks noGrp="1"/>
          </p:cNvSpPr>
          <p:nvPr>
            <p:ph type="sldNum" sz="quarter" idx="11"/>
          </p:nvPr>
        </p:nvSpPr>
        <p:spPr/>
        <p:txBody>
          <a:bodyPr/>
          <a:lstStyle>
            <a:lvl1pPr>
              <a:defRPr/>
            </a:lvl1pPr>
          </a:lstStyle>
          <a:p>
            <a:pPr>
              <a:defRPr/>
            </a:pPr>
            <a:fld id="{ADC3FB64-2219-4B2D-9361-F6F1AB8E6143}" type="slidenum">
              <a:rPr lang="en-US"/>
              <a:pPr>
                <a:defRPr/>
              </a:pPr>
              <a:t>‹#›</a:t>
            </a:fld>
            <a:endParaRPr lang="en-US"/>
          </a:p>
        </p:txBody>
      </p:sp>
    </p:spTree>
    <p:extLst>
      <p:ext uri="{BB962C8B-B14F-4D97-AF65-F5344CB8AC3E}">
        <p14:creationId xmlns:p14="http://schemas.microsoft.com/office/powerpoint/2010/main" val="2536850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Teal">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3925853-D1BA-4247-95EB-13C0A12C61B3}"/>
              </a:ext>
            </a:extLst>
          </p:cNvPr>
          <p:cNvCxnSpPr/>
          <p:nvPr userDrawn="1"/>
        </p:nvCxnSpPr>
        <p:spPr>
          <a:xfrm>
            <a:off x="469900" y="1803400"/>
            <a:ext cx="3014663" cy="0"/>
          </a:xfrm>
          <a:prstGeom prst="line">
            <a:avLst/>
          </a:prstGeom>
          <a:ln>
            <a:solidFill>
              <a:schemeClr val="tx2"/>
            </a:solidFill>
          </a:ln>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755C3976-2517-4E1F-A0C8-5DD2272B4CFE}"/>
              </a:ext>
            </a:extLst>
          </p:cNvPr>
          <p:cNvCxnSpPr>
            <a:cxnSpLocks/>
          </p:cNvCxnSpPr>
          <p:nvPr userDrawn="1"/>
        </p:nvCxnSpPr>
        <p:spPr>
          <a:xfrm>
            <a:off x="7624763" y="1973263"/>
            <a:ext cx="0" cy="4452937"/>
          </a:xfrm>
          <a:prstGeom prst="line">
            <a:avLst/>
          </a:prstGeom>
          <a:ln>
            <a:solidFill>
              <a:schemeClr val="tx2"/>
            </a:solidFill>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normAutofit/>
          </a:bodyPr>
          <a:lstStyle>
            <a:lvl1pPr>
              <a:defRPr sz="3500"/>
            </a:lvl1pPr>
          </a:lstStyle>
          <a:p>
            <a:r>
              <a:rPr lang="en-US"/>
              <a:t>Click to edit Master title style</a:t>
            </a:r>
          </a:p>
        </p:txBody>
      </p:sp>
      <p:sp>
        <p:nvSpPr>
          <p:cNvPr id="10" name="Text Placeholder 9"/>
          <p:cNvSpPr>
            <a:spLocks noGrp="1"/>
          </p:cNvSpPr>
          <p:nvPr>
            <p:ph type="body" sz="quarter" idx="13"/>
          </p:nvPr>
        </p:nvSpPr>
        <p:spPr>
          <a:xfrm>
            <a:off x="7808913" y="1972515"/>
            <a:ext cx="3979862" cy="44529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4"/>
          </p:nvPr>
        </p:nvSpPr>
        <p:spPr>
          <a:xfrm>
            <a:off x="469558" y="1973263"/>
            <a:ext cx="6969770" cy="445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5">
            <a:extLst>
              <a:ext uri="{FF2B5EF4-FFF2-40B4-BE49-F238E27FC236}">
                <a16:creationId xmlns:a16="http://schemas.microsoft.com/office/drawing/2014/main" id="{6C52DC95-5184-4CEB-8A16-FA72CD2726E9}"/>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F2993AEC-3539-461D-AA25-5B0CD255A017}"/>
              </a:ext>
            </a:extLst>
          </p:cNvPr>
          <p:cNvSpPr>
            <a:spLocks noGrp="1"/>
          </p:cNvSpPr>
          <p:nvPr>
            <p:ph type="sldNum" sz="quarter" idx="16"/>
          </p:nvPr>
        </p:nvSpPr>
        <p:spPr/>
        <p:txBody>
          <a:bodyPr/>
          <a:lstStyle>
            <a:lvl1pPr>
              <a:defRPr/>
            </a:lvl1pPr>
          </a:lstStyle>
          <a:p>
            <a:pPr>
              <a:defRPr/>
            </a:pPr>
            <a:fld id="{BCB5EDF7-E024-4547-B230-B4C05E419D89}" type="slidenum">
              <a:rPr lang="en-US"/>
              <a:pPr>
                <a:defRPr/>
              </a:pPr>
              <a:t>‹#›</a:t>
            </a:fld>
            <a:endParaRPr lang="en-US"/>
          </a:p>
        </p:txBody>
      </p:sp>
    </p:spTree>
    <p:extLst>
      <p:ext uri="{BB962C8B-B14F-4D97-AF65-F5344CB8AC3E}">
        <p14:creationId xmlns:p14="http://schemas.microsoft.com/office/powerpoint/2010/main" val="2299528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Image-Teal">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8238A57C-B141-4960-A36F-E269EA5AF143}"/>
              </a:ext>
            </a:extLst>
          </p:cNvPr>
          <p:cNvCxnSpPr/>
          <p:nvPr userDrawn="1"/>
        </p:nvCxnSpPr>
        <p:spPr>
          <a:xfrm>
            <a:off x="469900" y="1803400"/>
            <a:ext cx="3014663" cy="0"/>
          </a:xfrm>
          <a:prstGeom prst="line">
            <a:avLst/>
          </a:prstGeom>
          <a:ln>
            <a:solidFill>
              <a:schemeClr val="tx2"/>
            </a:solidFill>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30C451F1-C5BB-4ADD-9D10-4F0964BDBA42}"/>
              </a:ext>
            </a:extLst>
          </p:cNvPr>
          <p:cNvCxnSpPr>
            <a:cxnSpLocks/>
          </p:cNvCxnSpPr>
          <p:nvPr userDrawn="1"/>
        </p:nvCxnSpPr>
        <p:spPr>
          <a:xfrm>
            <a:off x="7475538" y="1973263"/>
            <a:ext cx="0" cy="4452937"/>
          </a:xfrm>
          <a:prstGeom prst="line">
            <a:avLst/>
          </a:prstGeom>
          <a:ln>
            <a:solidFill>
              <a:schemeClr val="tx2"/>
            </a:solidFill>
          </a:ln>
        </p:spPr>
        <p:style>
          <a:lnRef idx="1">
            <a:schemeClr val="dk1"/>
          </a:lnRef>
          <a:fillRef idx="0">
            <a:schemeClr val="dk1"/>
          </a:fillRef>
          <a:effectRef idx="0">
            <a:schemeClr val="dk1"/>
          </a:effectRef>
          <a:fontRef idx="minor">
            <a:schemeClr val="tx1"/>
          </a:fontRef>
        </p:style>
      </p:cxnSp>
      <p:sp>
        <p:nvSpPr>
          <p:cNvPr id="16" name="Text Placeholder 15"/>
          <p:cNvSpPr>
            <a:spLocks noGrp="1"/>
          </p:cNvSpPr>
          <p:nvPr>
            <p:ph type="body" sz="quarter" idx="14"/>
          </p:nvPr>
        </p:nvSpPr>
        <p:spPr>
          <a:xfrm>
            <a:off x="469558" y="2063577"/>
            <a:ext cx="6847704" cy="43626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9"/>
          <p:cNvSpPr>
            <a:spLocks noGrp="1"/>
          </p:cNvSpPr>
          <p:nvPr>
            <p:ph type="body" sz="quarter" idx="13"/>
          </p:nvPr>
        </p:nvSpPr>
        <p:spPr>
          <a:xfrm>
            <a:off x="7634417" y="2063563"/>
            <a:ext cx="4154358" cy="43619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469557" y="681037"/>
            <a:ext cx="6847705" cy="954622"/>
          </a:xfrm>
        </p:spPr>
        <p:txBody>
          <a:bodyPr>
            <a:normAutofit/>
          </a:bodyPr>
          <a:lstStyle>
            <a:lvl1pPr>
              <a:defRPr sz="3500"/>
            </a:lvl1pPr>
          </a:lstStyle>
          <a:p>
            <a:r>
              <a:rPr lang="en-US"/>
              <a:t>Click to edit Master title style</a:t>
            </a:r>
          </a:p>
        </p:txBody>
      </p:sp>
      <p:sp>
        <p:nvSpPr>
          <p:cNvPr id="12" name="Picture Placeholder 3"/>
          <p:cNvSpPr>
            <a:spLocks noGrp="1"/>
          </p:cNvSpPr>
          <p:nvPr>
            <p:ph type="pic" sz="quarter" idx="15"/>
          </p:nvPr>
        </p:nvSpPr>
        <p:spPr>
          <a:xfrm>
            <a:off x="7634417" y="1"/>
            <a:ext cx="4557583" cy="1898374"/>
          </a:xfrm>
        </p:spPr>
        <p:txBody>
          <a:bodyPr rtlCol="0">
            <a:normAutofit/>
          </a:bodyPr>
          <a:lstStyle/>
          <a:p>
            <a:pPr lvl="0"/>
            <a:endParaRPr lang="en-US" noProof="0"/>
          </a:p>
        </p:txBody>
      </p:sp>
      <p:sp>
        <p:nvSpPr>
          <p:cNvPr id="8" name="Footer Placeholder 5">
            <a:extLst>
              <a:ext uri="{FF2B5EF4-FFF2-40B4-BE49-F238E27FC236}">
                <a16:creationId xmlns:a16="http://schemas.microsoft.com/office/drawing/2014/main" id="{CF9F18D1-C739-476B-8CA5-8374C13A757E}"/>
              </a:ext>
            </a:extLst>
          </p:cNvPr>
          <p:cNvSpPr>
            <a:spLocks noGrp="1"/>
          </p:cNvSpPr>
          <p:nvPr>
            <p:ph type="ftr" sz="quarter" idx="16"/>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A0E2EBBE-BFBD-4C2A-8485-BE1E5D0CD387}"/>
              </a:ext>
            </a:extLst>
          </p:cNvPr>
          <p:cNvSpPr>
            <a:spLocks noGrp="1"/>
          </p:cNvSpPr>
          <p:nvPr>
            <p:ph type="sldNum" sz="quarter" idx="17"/>
          </p:nvPr>
        </p:nvSpPr>
        <p:spPr/>
        <p:txBody>
          <a:bodyPr/>
          <a:lstStyle>
            <a:lvl1pPr>
              <a:defRPr/>
            </a:lvl1pPr>
          </a:lstStyle>
          <a:p>
            <a:pPr>
              <a:defRPr/>
            </a:pPr>
            <a:fld id="{7A56AE99-44F7-4275-8F1B-4D8DD5530A92}" type="slidenum">
              <a:rPr lang="en-US"/>
              <a:pPr>
                <a:defRPr/>
              </a:pPr>
              <a:t>‹#›</a:t>
            </a:fld>
            <a:endParaRPr lang="en-US"/>
          </a:p>
        </p:txBody>
      </p:sp>
    </p:spTree>
    <p:extLst>
      <p:ext uri="{BB962C8B-B14F-4D97-AF65-F5344CB8AC3E}">
        <p14:creationId xmlns:p14="http://schemas.microsoft.com/office/powerpoint/2010/main" val="802391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Image-Teal">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14C1DD3-D0C6-45CD-80D5-60C9575F6D31}"/>
              </a:ext>
            </a:extLst>
          </p:cNvPr>
          <p:cNvCxnSpPr/>
          <p:nvPr userDrawn="1"/>
        </p:nvCxnSpPr>
        <p:spPr>
          <a:xfrm>
            <a:off x="469900" y="1803400"/>
            <a:ext cx="3014663" cy="0"/>
          </a:xfrm>
          <a:prstGeom prst="line">
            <a:avLst/>
          </a:prstGeom>
          <a:ln>
            <a:solidFill>
              <a:schemeClr val="tx2"/>
            </a:solidFill>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a:xfrm>
            <a:off x="469557" y="681037"/>
            <a:ext cx="7006281" cy="954622"/>
          </a:xfrm>
        </p:spPr>
        <p:txBody>
          <a:bodyPr>
            <a:normAutofit/>
          </a:bodyPr>
          <a:lstStyle>
            <a:lvl1pPr>
              <a:defRPr sz="3500"/>
            </a:lvl1pPr>
          </a:lstStyle>
          <a:p>
            <a:r>
              <a:rPr lang="en-US"/>
              <a:t>Click to edit Master title style</a:t>
            </a:r>
          </a:p>
        </p:txBody>
      </p:sp>
      <p:sp>
        <p:nvSpPr>
          <p:cNvPr id="16" name="Text Placeholder 15"/>
          <p:cNvSpPr>
            <a:spLocks noGrp="1"/>
          </p:cNvSpPr>
          <p:nvPr>
            <p:ph type="body" sz="quarter" idx="14"/>
          </p:nvPr>
        </p:nvSpPr>
        <p:spPr>
          <a:xfrm>
            <a:off x="469557" y="2063577"/>
            <a:ext cx="7006281" cy="43626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5"/>
          </p:nvPr>
        </p:nvSpPr>
        <p:spPr>
          <a:xfrm>
            <a:off x="7673545" y="0"/>
            <a:ext cx="4518455" cy="6854119"/>
          </a:xfrm>
        </p:spPr>
        <p:txBody>
          <a:bodyPr rtlCol="0">
            <a:normAutofit/>
          </a:bodyPr>
          <a:lstStyle/>
          <a:p>
            <a:pPr lvl="0"/>
            <a:endParaRPr lang="en-US" noProof="0"/>
          </a:p>
        </p:txBody>
      </p:sp>
      <p:sp>
        <p:nvSpPr>
          <p:cNvPr id="6" name="Footer Placeholder 5">
            <a:extLst>
              <a:ext uri="{FF2B5EF4-FFF2-40B4-BE49-F238E27FC236}">
                <a16:creationId xmlns:a16="http://schemas.microsoft.com/office/drawing/2014/main" id="{287A8F23-47E3-4B4F-A260-55A6B7038EF6}"/>
              </a:ext>
            </a:extLst>
          </p:cNvPr>
          <p:cNvSpPr>
            <a:spLocks noGrp="1"/>
          </p:cNvSpPr>
          <p:nvPr>
            <p:ph type="ftr" sz="quarter" idx="16"/>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EC8E4718-91BA-4BE9-9A1A-7A5DE171F4D7}"/>
              </a:ext>
            </a:extLst>
          </p:cNvPr>
          <p:cNvSpPr>
            <a:spLocks noGrp="1"/>
          </p:cNvSpPr>
          <p:nvPr>
            <p:ph type="sldNum" sz="quarter" idx="17"/>
          </p:nvPr>
        </p:nvSpPr>
        <p:spPr/>
        <p:txBody>
          <a:bodyPr/>
          <a:lstStyle>
            <a:lvl1pPr>
              <a:defRPr/>
            </a:lvl1pPr>
          </a:lstStyle>
          <a:p>
            <a:pPr>
              <a:defRPr/>
            </a:pPr>
            <a:fld id="{7838CBC4-0FA2-4CCC-BCCA-6371701928D3}" type="slidenum">
              <a:rPr lang="en-US"/>
              <a:pPr>
                <a:defRPr/>
              </a:pPr>
              <a:t>‹#›</a:t>
            </a:fld>
            <a:endParaRPr lang="en-US"/>
          </a:p>
        </p:txBody>
      </p:sp>
    </p:spTree>
    <p:extLst>
      <p:ext uri="{BB962C8B-B14F-4D97-AF65-F5344CB8AC3E}">
        <p14:creationId xmlns:p14="http://schemas.microsoft.com/office/powerpoint/2010/main" val="1904841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Teal">
    <p:spTree>
      <p:nvGrpSpPr>
        <p:cNvPr id="1" name=""/>
        <p:cNvGrpSpPr/>
        <p:nvPr/>
      </p:nvGrpSpPr>
      <p:grpSpPr>
        <a:xfrm>
          <a:off x="0" y="0"/>
          <a:ext cx="0" cy="0"/>
          <a:chOff x="0" y="0"/>
          <a:chExt cx="0" cy="0"/>
        </a:xfrm>
      </p:grpSpPr>
      <p:sp>
        <p:nvSpPr>
          <p:cNvPr id="12" name="Title 1"/>
          <p:cNvSpPr>
            <a:spLocks noGrp="1"/>
          </p:cNvSpPr>
          <p:nvPr>
            <p:ph type="title"/>
          </p:nvPr>
        </p:nvSpPr>
        <p:spPr>
          <a:xfrm>
            <a:off x="469557" y="681037"/>
            <a:ext cx="7006281" cy="954622"/>
          </a:xfrm>
        </p:spPr>
        <p:txBody>
          <a:bodyPr>
            <a:normAutofit/>
          </a:bodyPr>
          <a:lstStyle>
            <a:lvl1pPr>
              <a:defRPr sz="3500"/>
            </a:lvl1pPr>
          </a:lstStyle>
          <a:p>
            <a:r>
              <a:rPr lang="en-US"/>
              <a:t>Click to edit Master title style</a:t>
            </a:r>
          </a:p>
        </p:txBody>
      </p:sp>
      <p:sp>
        <p:nvSpPr>
          <p:cNvPr id="17" name="Picture Placeholder 16"/>
          <p:cNvSpPr>
            <a:spLocks noGrp="1"/>
          </p:cNvSpPr>
          <p:nvPr>
            <p:ph type="pic" sz="quarter" idx="13"/>
          </p:nvPr>
        </p:nvSpPr>
        <p:spPr>
          <a:xfrm>
            <a:off x="0" y="1798983"/>
            <a:ext cx="12192000" cy="5059017"/>
          </a:xfrm>
        </p:spPr>
        <p:txBody>
          <a:bodyPr rtlCol="0">
            <a:normAutofit/>
          </a:bodyPr>
          <a:lstStyle/>
          <a:p>
            <a:pPr lvl="0"/>
            <a:endParaRPr lang="en-US" noProof="0"/>
          </a:p>
        </p:txBody>
      </p:sp>
      <p:sp>
        <p:nvSpPr>
          <p:cNvPr id="4" name="Footer Placeholder 5">
            <a:extLst>
              <a:ext uri="{FF2B5EF4-FFF2-40B4-BE49-F238E27FC236}">
                <a16:creationId xmlns:a16="http://schemas.microsoft.com/office/drawing/2014/main" id="{F971DE60-38F7-4D9C-BFC5-C95321810A70}"/>
              </a:ext>
            </a:extLst>
          </p:cNvPr>
          <p:cNvSpPr>
            <a:spLocks noGrp="1"/>
          </p:cNvSpPr>
          <p:nvPr>
            <p:ph type="ftr" sz="quarter" idx="14"/>
          </p:nvPr>
        </p:nvSpPr>
        <p:spPr/>
        <p:txBody>
          <a:bodyPr/>
          <a:lstStyle>
            <a:lvl1pPr>
              <a:defRPr/>
            </a:lvl1pPr>
          </a:lstStyle>
          <a:p>
            <a:pPr>
              <a:defRPr/>
            </a:pPr>
            <a:endParaRPr lang="en-US"/>
          </a:p>
        </p:txBody>
      </p:sp>
      <p:sp>
        <p:nvSpPr>
          <p:cNvPr id="5" name="Slide Number Placeholder 6">
            <a:extLst>
              <a:ext uri="{FF2B5EF4-FFF2-40B4-BE49-F238E27FC236}">
                <a16:creationId xmlns:a16="http://schemas.microsoft.com/office/drawing/2014/main" id="{609FF1B1-195B-40CA-9D0C-D90BDA02EE7E}"/>
              </a:ext>
            </a:extLst>
          </p:cNvPr>
          <p:cNvSpPr>
            <a:spLocks noGrp="1"/>
          </p:cNvSpPr>
          <p:nvPr>
            <p:ph type="sldNum" sz="quarter" idx="15"/>
          </p:nvPr>
        </p:nvSpPr>
        <p:spPr/>
        <p:txBody>
          <a:bodyPr/>
          <a:lstStyle>
            <a:lvl1pPr>
              <a:defRPr/>
            </a:lvl1pPr>
          </a:lstStyle>
          <a:p>
            <a:pPr>
              <a:defRPr/>
            </a:pPr>
            <a:fld id="{D2EE22CC-D937-42C2-A223-A1A2C83ED5CE}" type="slidenum">
              <a:rPr lang="en-US"/>
              <a:pPr>
                <a:defRPr/>
              </a:pPr>
              <a:t>‹#›</a:t>
            </a:fld>
            <a:endParaRPr lang="en-US"/>
          </a:p>
        </p:txBody>
      </p:sp>
    </p:spTree>
    <p:extLst>
      <p:ext uri="{BB962C8B-B14F-4D97-AF65-F5344CB8AC3E}">
        <p14:creationId xmlns:p14="http://schemas.microsoft.com/office/powerpoint/2010/main" val="3844558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42BB0DE9-8096-447A-9E47-DC0FC4FE273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EE6B1B75-46FA-4953-8677-5A6A5EF788D6}"/>
              </a:ext>
            </a:extLst>
          </p:cNvPr>
          <p:cNvSpPr/>
          <p:nvPr userDrawn="1"/>
        </p:nvSpPr>
        <p:spPr>
          <a:xfrm>
            <a:off x="0" y="1014413"/>
            <a:ext cx="5386388" cy="42036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6" name="Straight Connector 5">
            <a:extLst>
              <a:ext uri="{FF2B5EF4-FFF2-40B4-BE49-F238E27FC236}">
                <a16:creationId xmlns:a16="http://schemas.microsoft.com/office/drawing/2014/main" id="{75BDA67A-A37C-489E-904B-44AD51F0B0A6}"/>
              </a:ext>
            </a:extLst>
          </p:cNvPr>
          <p:cNvCxnSpPr>
            <a:cxnSpLocks/>
          </p:cNvCxnSpPr>
          <p:nvPr userDrawn="1"/>
        </p:nvCxnSpPr>
        <p:spPr>
          <a:xfrm>
            <a:off x="360363" y="2314702"/>
            <a:ext cx="3014662" cy="0"/>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sp>
        <p:nvSpPr>
          <p:cNvPr id="10" name="Title 1"/>
          <p:cNvSpPr>
            <a:spLocks noGrp="1"/>
          </p:cNvSpPr>
          <p:nvPr>
            <p:ph type="ctrTitle"/>
          </p:nvPr>
        </p:nvSpPr>
        <p:spPr>
          <a:xfrm>
            <a:off x="359958" y="1277215"/>
            <a:ext cx="4823253" cy="854719"/>
          </a:xfrm>
          <a:prstGeom prst="rect">
            <a:avLst/>
          </a:prstGeom>
        </p:spPr>
        <p:txBody>
          <a:bodyPr anchor="b">
            <a:normAutofit/>
          </a:bodyPr>
          <a:lstStyle>
            <a:lvl1pPr algn="l">
              <a:defRPr sz="3000" b="1">
                <a:solidFill>
                  <a:schemeClr val="bg1"/>
                </a:solidFill>
              </a:defRPr>
            </a:lvl1pPr>
          </a:lstStyle>
          <a:p>
            <a:r>
              <a:rPr lang="en-US"/>
              <a:t>Click to edit Master title style</a:t>
            </a:r>
          </a:p>
        </p:txBody>
      </p:sp>
      <p:sp>
        <p:nvSpPr>
          <p:cNvPr id="11" name="Subtitle 2"/>
          <p:cNvSpPr>
            <a:spLocks noGrp="1"/>
          </p:cNvSpPr>
          <p:nvPr>
            <p:ph type="subTitle" idx="1"/>
          </p:nvPr>
        </p:nvSpPr>
        <p:spPr>
          <a:xfrm>
            <a:off x="359957" y="2466762"/>
            <a:ext cx="4823253" cy="1976025"/>
          </a:xfrm>
          <a:prstGeom prst="rect">
            <a:avLst/>
          </a:prstGeom>
        </p:spPr>
        <p:txBody>
          <a:bodyPr anchor="b">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297464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A7EC6D87-03EC-4D81-B51B-3E3D6718CDDC}"/>
              </a:ext>
            </a:extLst>
          </p:cNvPr>
          <p:cNvCxnSpPr/>
          <p:nvPr userDrawn="1"/>
        </p:nvCxnSpPr>
        <p:spPr>
          <a:xfrm>
            <a:off x="8728075" y="1446213"/>
            <a:ext cx="3014663" cy="0"/>
          </a:xfrm>
          <a:prstGeom prst="line">
            <a:avLst/>
          </a:prstGeom>
          <a:ln>
            <a:solidFill>
              <a:schemeClr val="tx2"/>
            </a:solidFill>
          </a:ln>
        </p:spPr>
        <p:style>
          <a:lnRef idx="1">
            <a:schemeClr val="dk1"/>
          </a:lnRef>
          <a:fillRef idx="0">
            <a:schemeClr val="dk1"/>
          </a:fillRef>
          <a:effectRef idx="0">
            <a:schemeClr val="dk1"/>
          </a:effectRef>
          <a:fontRef idx="minor">
            <a:schemeClr val="tx1"/>
          </a:fontRef>
        </p:style>
      </p:cxnSp>
      <p:pic>
        <p:nvPicPr>
          <p:cNvPr id="1028" name="Picture 10">
            <a:extLst>
              <a:ext uri="{FF2B5EF4-FFF2-40B4-BE49-F238E27FC236}">
                <a16:creationId xmlns:a16="http://schemas.microsoft.com/office/drawing/2014/main" id="{3B2E46D2-43CC-4E3F-9519-518CF7E5564F}"/>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61963" y="763588"/>
            <a:ext cx="2243137"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4" descr="A close up of a bridge&#10;&#10;Description automatically generated">
            <a:extLst>
              <a:ext uri="{FF2B5EF4-FFF2-40B4-BE49-F238E27FC236}">
                <a16:creationId xmlns:a16="http://schemas.microsoft.com/office/drawing/2014/main" id="{E838C491-FAE4-40CE-8F29-D3314EF1A6F3}"/>
              </a:ext>
            </a:extLst>
          </p:cNvPr>
          <p:cNvPicPr>
            <a:picLocks noChangeAspect="1" noChangeArrowheads="1"/>
          </p:cNvPicPr>
          <p:nvPr userDrawn="1"/>
        </p:nvPicPr>
        <p:blipFill rotWithShape="1">
          <a:blip r:embed="rId4" cstate="screen">
            <a:duotone>
              <a:prstClr val="black"/>
              <a:srgbClr val="D9C3A5">
                <a:tint val="50000"/>
                <a:satMod val="180000"/>
              </a:srgbClr>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p:blipFill>
        <p:spPr bwMode="auto">
          <a:xfrm>
            <a:off x="0" y="2530134"/>
            <a:ext cx="12192000" cy="4327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4" r:id="rId1"/>
  </p:sldLayoutIdLst>
  <p:hf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AE4FC88-D3D6-45CA-ACE6-0CBF0DC07F2E}"/>
              </a:ext>
            </a:extLst>
          </p:cNvPr>
          <p:cNvSpPr/>
          <p:nvPr userDrawn="1"/>
        </p:nvSpPr>
        <p:spPr>
          <a:xfrm>
            <a:off x="469900" y="0"/>
            <a:ext cx="407988" cy="4254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075" name="Title Placeholder 1">
            <a:extLst>
              <a:ext uri="{FF2B5EF4-FFF2-40B4-BE49-F238E27FC236}">
                <a16:creationId xmlns:a16="http://schemas.microsoft.com/office/drawing/2014/main" id="{4968AE92-3B59-4FE2-A741-8DA5D1DAB10D}"/>
              </a:ext>
            </a:extLst>
          </p:cNvPr>
          <p:cNvSpPr>
            <a:spLocks noGrp="1" noChangeArrowheads="1"/>
          </p:cNvSpPr>
          <p:nvPr>
            <p:ph type="title"/>
          </p:nvPr>
        </p:nvSpPr>
        <p:spPr bwMode="auto">
          <a:xfrm>
            <a:off x="469900" y="681038"/>
            <a:ext cx="113188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6" name="Text Placeholder 2">
            <a:extLst>
              <a:ext uri="{FF2B5EF4-FFF2-40B4-BE49-F238E27FC236}">
                <a16:creationId xmlns:a16="http://schemas.microsoft.com/office/drawing/2014/main" id="{9436190B-46DC-47A7-AB26-A759A11B5FE1}"/>
              </a:ext>
            </a:extLst>
          </p:cNvPr>
          <p:cNvSpPr>
            <a:spLocks noGrp="1" noChangeArrowheads="1"/>
          </p:cNvSpPr>
          <p:nvPr>
            <p:ph type="body" idx="1"/>
          </p:nvPr>
        </p:nvSpPr>
        <p:spPr bwMode="auto">
          <a:xfrm>
            <a:off x="469900" y="1973263"/>
            <a:ext cx="11318875"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a:extLst>
              <a:ext uri="{FF2B5EF4-FFF2-40B4-BE49-F238E27FC236}">
                <a16:creationId xmlns:a16="http://schemas.microsoft.com/office/drawing/2014/main" id="{B2DFA2A3-9963-4F9B-A386-33BACB3EC41D}"/>
              </a:ext>
            </a:extLst>
          </p:cNvPr>
          <p:cNvSpPr>
            <a:spLocks noGrp="1"/>
          </p:cNvSpPr>
          <p:nvPr>
            <p:ph type="ftr" sz="quarter" idx="3"/>
          </p:nvPr>
        </p:nvSpPr>
        <p:spPr>
          <a:xfrm>
            <a:off x="974725" y="60325"/>
            <a:ext cx="4114800" cy="365125"/>
          </a:xfrm>
          <a:prstGeom prst="rect">
            <a:avLst/>
          </a:prstGeom>
        </p:spPr>
        <p:txBody>
          <a:bodyPr vert="horz" lIns="91440" tIns="45720" rIns="91440" bIns="45720" rtlCol="0" anchor="b"/>
          <a:lstStyle>
            <a:lvl1pPr algn="l" eaLnBrk="1" fontAlgn="auto" hangingPunct="1">
              <a:spcBef>
                <a:spcPts val="0"/>
              </a:spcBef>
              <a:spcAft>
                <a:spcPts val="0"/>
              </a:spcAft>
              <a:defRPr sz="1200" b="1" dirty="0">
                <a:solidFill>
                  <a:schemeClr val="accent5"/>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C548F522-367C-4B17-9869-A820248A446F}"/>
              </a:ext>
            </a:extLst>
          </p:cNvPr>
          <p:cNvSpPr>
            <a:spLocks noGrp="1"/>
          </p:cNvSpPr>
          <p:nvPr>
            <p:ph type="sldNum" sz="quarter" idx="4"/>
          </p:nvPr>
        </p:nvSpPr>
        <p:spPr>
          <a:xfrm>
            <a:off x="469900" y="60325"/>
            <a:ext cx="407988" cy="365125"/>
          </a:xfrm>
          <a:prstGeom prst="rect">
            <a:avLst/>
          </a:prstGeom>
        </p:spPr>
        <p:txBody>
          <a:bodyPr vert="horz" lIns="91440" tIns="45720" rIns="91440" bIns="45720" rtlCol="0" anchor="ctr"/>
          <a:lstStyle>
            <a:lvl1pPr algn="ctr" eaLnBrk="1" fontAlgn="auto" hangingPunct="1">
              <a:spcBef>
                <a:spcPts val="0"/>
              </a:spcBef>
              <a:spcAft>
                <a:spcPts val="0"/>
              </a:spcAft>
              <a:defRPr sz="1200" smtClean="0">
                <a:solidFill>
                  <a:schemeClr val="bg1"/>
                </a:solidFill>
                <a:latin typeface="+mn-lt"/>
              </a:defRPr>
            </a:lvl1pPr>
          </a:lstStyle>
          <a:p>
            <a:pPr>
              <a:defRPr/>
            </a:pPr>
            <a:fld id="{FDED3B2D-7692-49CB-B18D-5D02D13BA08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Lst>
  <p:hf hdr="0" ftr="0" dt="0"/>
  <p:txStyles>
    <p:titleStyle>
      <a:lvl1pPr algn="l" rtl="0" fontAlgn="base">
        <a:lnSpc>
          <a:spcPct val="90000"/>
        </a:lnSpc>
        <a:spcBef>
          <a:spcPct val="0"/>
        </a:spcBef>
        <a:spcAft>
          <a:spcPct val="0"/>
        </a:spcAft>
        <a:defRPr sz="4400" b="1" kern="1200">
          <a:solidFill>
            <a:schemeClr val="accent1"/>
          </a:solidFill>
          <a:latin typeface="+mj-lt"/>
          <a:ea typeface="+mj-ea"/>
          <a:cs typeface="+mj-cs"/>
        </a:defRPr>
      </a:lvl1pPr>
      <a:lvl2pPr algn="l" rtl="0" fontAlgn="base">
        <a:lnSpc>
          <a:spcPct val="90000"/>
        </a:lnSpc>
        <a:spcBef>
          <a:spcPct val="0"/>
        </a:spcBef>
        <a:spcAft>
          <a:spcPct val="0"/>
        </a:spcAft>
        <a:defRPr sz="4400" b="1">
          <a:solidFill>
            <a:schemeClr val="accent1"/>
          </a:solidFill>
          <a:latin typeface="Calibri Light" panose="020F0302020204030204" pitchFamily="34" charset="0"/>
        </a:defRPr>
      </a:lvl2pPr>
      <a:lvl3pPr algn="l" rtl="0" fontAlgn="base">
        <a:lnSpc>
          <a:spcPct val="90000"/>
        </a:lnSpc>
        <a:spcBef>
          <a:spcPct val="0"/>
        </a:spcBef>
        <a:spcAft>
          <a:spcPct val="0"/>
        </a:spcAft>
        <a:defRPr sz="4400" b="1">
          <a:solidFill>
            <a:schemeClr val="accent1"/>
          </a:solidFill>
          <a:latin typeface="Calibri Light" panose="020F0302020204030204" pitchFamily="34" charset="0"/>
        </a:defRPr>
      </a:lvl3pPr>
      <a:lvl4pPr algn="l" rtl="0" fontAlgn="base">
        <a:lnSpc>
          <a:spcPct val="90000"/>
        </a:lnSpc>
        <a:spcBef>
          <a:spcPct val="0"/>
        </a:spcBef>
        <a:spcAft>
          <a:spcPct val="0"/>
        </a:spcAft>
        <a:defRPr sz="4400" b="1">
          <a:solidFill>
            <a:schemeClr val="accent1"/>
          </a:solidFill>
          <a:latin typeface="Calibri Light" panose="020F0302020204030204" pitchFamily="34" charset="0"/>
        </a:defRPr>
      </a:lvl4pPr>
      <a:lvl5pPr algn="l" rtl="0" fontAlgn="base">
        <a:lnSpc>
          <a:spcPct val="90000"/>
        </a:lnSpc>
        <a:spcBef>
          <a:spcPct val="0"/>
        </a:spcBef>
        <a:spcAft>
          <a:spcPct val="0"/>
        </a:spcAft>
        <a:defRPr sz="4400" b="1">
          <a:solidFill>
            <a:schemeClr val="accent1"/>
          </a:solidFill>
          <a:latin typeface="Calibri Light" panose="020F0302020204030204" pitchFamily="34" charset="0"/>
        </a:defRPr>
      </a:lvl5pPr>
      <a:lvl6pPr marL="457200" algn="l" rtl="0" fontAlgn="base">
        <a:lnSpc>
          <a:spcPct val="90000"/>
        </a:lnSpc>
        <a:spcBef>
          <a:spcPct val="0"/>
        </a:spcBef>
        <a:spcAft>
          <a:spcPct val="0"/>
        </a:spcAft>
        <a:defRPr sz="4400" b="1">
          <a:solidFill>
            <a:schemeClr val="accent1"/>
          </a:solidFill>
          <a:latin typeface="Calibri Light" panose="020F0302020204030204" pitchFamily="34" charset="0"/>
        </a:defRPr>
      </a:lvl6pPr>
      <a:lvl7pPr marL="914400" algn="l" rtl="0" fontAlgn="base">
        <a:lnSpc>
          <a:spcPct val="90000"/>
        </a:lnSpc>
        <a:spcBef>
          <a:spcPct val="0"/>
        </a:spcBef>
        <a:spcAft>
          <a:spcPct val="0"/>
        </a:spcAft>
        <a:defRPr sz="4400" b="1">
          <a:solidFill>
            <a:schemeClr val="accent1"/>
          </a:solidFill>
          <a:latin typeface="Calibri Light" panose="020F0302020204030204" pitchFamily="34" charset="0"/>
        </a:defRPr>
      </a:lvl7pPr>
      <a:lvl8pPr marL="1371600" algn="l" rtl="0" fontAlgn="base">
        <a:lnSpc>
          <a:spcPct val="90000"/>
        </a:lnSpc>
        <a:spcBef>
          <a:spcPct val="0"/>
        </a:spcBef>
        <a:spcAft>
          <a:spcPct val="0"/>
        </a:spcAft>
        <a:defRPr sz="4400" b="1">
          <a:solidFill>
            <a:schemeClr val="accent1"/>
          </a:solidFill>
          <a:latin typeface="Calibri Light" panose="020F0302020204030204" pitchFamily="34" charset="0"/>
        </a:defRPr>
      </a:lvl8pPr>
      <a:lvl9pPr marL="1828800" algn="l" rtl="0" fontAlgn="base">
        <a:lnSpc>
          <a:spcPct val="90000"/>
        </a:lnSpc>
        <a:spcBef>
          <a:spcPct val="0"/>
        </a:spcBef>
        <a:spcAft>
          <a:spcPct val="0"/>
        </a:spcAft>
        <a:defRPr sz="4400" b="1">
          <a:solidFill>
            <a:schemeClr val="accent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1604376"/>
      </p:ext>
    </p:extLst>
  </p:cSld>
  <p:clrMap bg1="lt1" tx1="dk1" bg2="lt2" tx2="dk2" accent1="accent1" accent2="accent2" accent3="accent3" accent4="accent4" accent5="accent5" accent6="accent6" hlink="hlink" folHlink="folHlink"/>
  <p:sldLayoutIdLst>
    <p:sldLayoutId id="2147483698" r:id="rId1"/>
  </p:sldLayoutIdLst>
  <p:hf hd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epa.gov/npdes/integrated-planning-municipal-stormwater-and-wastewater"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hyperlink" Target="https://www.epa.gov/npdes/integrated-planning-implementation-documents" TargetMode="External"/><Relationship Id="rId2" Type="http://schemas.openxmlformats.org/officeDocument/2006/relationships/hyperlink" Target="https://www.epa.gov/ocir/municipal-ombudsman"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www.epa.gov/system/files/documents/2021-12/ip-factsheet_funding.pdf"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epa.gov/wifia" TargetMode="External"/><Relationship Id="rId7" Type="http://schemas.openxmlformats.org/officeDocument/2006/relationships/image" Target="../media/image10.jpeg"/><Relationship Id="rId2" Type="http://schemas.openxmlformats.org/officeDocument/2006/relationships/hyperlink" Target="https://www.epa.gov/cwsrf" TargetMode="External"/><Relationship Id="rId1" Type="http://schemas.openxmlformats.org/officeDocument/2006/relationships/slideLayout" Target="../slideLayouts/slideLayout3.xml"/><Relationship Id="rId6" Type="http://schemas.openxmlformats.org/officeDocument/2006/relationships/hyperlink" Target="https://www.epa.gov/system/files/documents/2022-07/IP%20Factsheet_Funding%20IP.pdf" TargetMode="External"/><Relationship Id="rId5" Type="http://schemas.openxmlformats.org/officeDocument/2006/relationships/hyperlink" Target="https://www.fema.gov/grants/mitigation/building-resilient-infrastructure-communities" TargetMode="External"/><Relationship Id="rId4" Type="http://schemas.openxmlformats.org/officeDocument/2006/relationships/hyperlink" Target="https://www.epa.gov/sites/default/files/2021-03/documents/osg_program_implementation_document.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CE43C4-D902-4AD0-8908-DD063184502E}"/>
              </a:ext>
            </a:extLst>
          </p:cNvPr>
          <p:cNvSpPr>
            <a:spLocks noGrp="1"/>
          </p:cNvSpPr>
          <p:nvPr>
            <p:ph type="ctrTitle"/>
          </p:nvPr>
        </p:nvSpPr>
        <p:spPr/>
        <p:txBody>
          <a:bodyPr>
            <a:normAutofit fontScale="90000"/>
          </a:bodyPr>
          <a:lstStyle/>
          <a:p>
            <a:r>
              <a:rPr lang="en-US"/>
              <a:t>Benefits of Integrated Planning – Elected Officials Version</a:t>
            </a:r>
          </a:p>
        </p:txBody>
      </p:sp>
      <p:sp>
        <p:nvSpPr>
          <p:cNvPr id="8" name="Subtitle 7">
            <a:extLst>
              <a:ext uri="{FF2B5EF4-FFF2-40B4-BE49-F238E27FC236}">
                <a16:creationId xmlns:a16="http://schemas.microsoft.com/office/drawing/2014/main" id="{D42F0E6E-4E87-4DA4-10D7-D571C3597C1A}"/>
              </a:ext>
            </a:extLst>
          </p:cNvPr>
          <p:cNvSpPr>
            <a:spLocks noGrp="1"/>
          </p:cNvSpPr>
          <p:nvPr>
            <p:ph type="subTitle" idx="1"/>
          </p:nvPr>
        </p:nvSpPr>
        <p:spPr/>
        <p:txBody>
          <a:bodyPr/>
          <a:lstStyle/>
          <a:p>
            <a:endParaRPr lang="en-US"/>
          </a:p>
        </p:txBody>
      </p:sp>
      <p:sp>
        <p:nvSpPr>
          <p:cNvPr id="6" name="Subtitle 4">
            <a:extLst>
              <a:ext uri="{FF2B5EF4-FFF2-40B4-BE49-F238E27FC236}">
                <a16:creationId xmlns:a16="http://schemas.microsoft.com/office/drawing/2014/main" id="{9CA27AF9-5000-4463-801B-6136AE97A71F}"/>
              </a:ext>
            </a:extLst>
          </p:cNvPr>
          <p:cNvSpPr txBox="1">
            <a:spLocks noChangeArrowheads="1"/>
          </p:cNvSpPr>
          <p:nvPr/>
        </p:nvSpPr>
        <p:spPr bwMode="auto">
          <a:xfrm>
            <a:off x="285487" y="3429000"/>
            <a:ext cx="4822825" cy="23090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fontAlgn="base">
              <a:lnSpc>
                <a:spcPct val="90000"/>
              </a:lnSpc>
              <a:spcBef>
                <a:spcPts val="1000"/>
              </a:spcBef>
              <a:spcAft>
                <a:spcPct val="0"/>
              </a:spcAft>
              <a:buFont typeface="Arial" panose="020B0604020202020204" pitchFamily="34" charset="0"/>
              <a:buNone/>
              <a:defRPr sz="2000" kern="1200">
                <a:solidFill>
                  <a:schemeClr val="bg1"/>
                </a:solidFill>
                <a:latin typeface="+mn-lt"/>
                <a:ea typeface="+mn-ea"/>
                <a:cs typeface="+mn-cs"/>
              </a:defRPr>
            </a:lvl1pPr>
            <a:lvl2pPr marL="457200" indent="0" algn="ctr" rtl="0" fontAlgn="base">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fontAlgn="base">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fontAlgn="base">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fontAlgn="base">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eaLnBrk="1" hangingPunct="1"/>
            <a:r>
              <a:rPr lang="en-US" altLang="en-US" dirty="0">
                <a:solidFill>
                  <a:srgbClr val="FFFF00"/>
                </a:solidFill>
              </a:rPr>
              <a:t>Space for Local Logo, Presenter details, etc.</a:t>
            </a:r>
          </a:p>
        </p:txBody>
      </p:sp>
      <p:sp>
        <p:nvSpPr>
          <p:cNvPr id="3" name="TextBox 2">
            <a:extLst>
              <a:ext uri="{FF2B5EF4-FFF2-40B4-BE49-F238E27FC236}">
                <a16:creationId xmlns:a16="http://schemas.microsoft.com/office/drawing/2014/main" id="{FF24294A-B36A-6393-66BA-9A68447C4246}"/>
              </a:ext>
            </a:extLst>
          </p:cNvPr>
          <p:cNvSpPr txBox="1"/>
          <p:nvPr/>
        </p:nvSpPr>
        <p:spPr>
          <a:xfrm>
            <a:off x="50180" y="4726067"/>
            <a:ext cx="5293437" cy="430887"/>
          </a:xfrm>
          <a:prstGeom prst="rect">
            <a:avLst/>
          </a:prstGeom>
          <a:noFill/>
        </p:spPr>
        <p:txBody>
          <a:bodyPr wrap="none" rtlCol="0">
            <a:spAutoFit/>
          </a:bodyPr>
          <a:lstStyle/>
          <a:p>
            <a:r>
              <a:rPr lang="en-US" sz="1100" dirty="0">
                <a:solidFill>
                  <a:schemeClr val="bg1"/>
                </a:solidFill>
                <a:effectLst/>
                <a:latin typeface="+mn-lt"/>
              </a:rPr>
              <a:t>Generic content obtained on US EPA website </a:t>
            </a:r>
          </a:p>
          <a:p>
            <a:r>
              <a:rPr lang="en-US" sz="1100" dirty="0">
                <a:solidFill>
                  <a:schemeClr val="bg1"/>
                </a:solidFill>
                <a:effectLst/>
                <a:latin typeface="+mn-lt"/>
                <a:hlinkClick r:id="rId3">
                  <a:extLst>
                    <a:ext uri="{A12FA001-AC4F-418D-AE19-62706E023703}">
                      <ahyp:hlinkClr xmlns:ahyp="http://schemas.microsoft.com/office/drawing/2018/hyperlinkcolor" val="tx"/>
                    </a:ext>
                  </a:extLst>
                </a:hlinkClick>
              </a:rPr>
              <a:t>https://www.epa.gov/npdes/integrated-planning-municipal-stormwater-and-wastewater</a:t>
            </a:r>
            <a:r>
              <a:rPr lang="en-US" sz="1100" dirty="0">
                <a:solidFill>
                  <a:schemeClr val="bg1"/>
                </a:solidFill>
                <a:effectLst/>
                <a:latin typeface="+mn-lt"/>
              </a:rPr>
              <a:t> </a:t>
            </a:r>
          </a:p>
        </p:txBody>
      </p:sp>
      <p:sp>
        <p:nvSpPr>
          <p:cNvPr id="5" name="TextBox 4">
            <a:extLst>
              <a:ext uri="{FF2B5EF4-FFF2-40B4-BE49-F238E27FC236}">
                <a16:creationId xmlns:a16="http://schemas.microsoft.com/office/drawing/2014/main" id="{56A0ED8E-5F30-4BE6-AD62-1E06C4E6AF69}"/>
              </a:ext>
            </a:extLst>
          </p:cNvPr>
          <p:cNvSpPr txBox="1"/>
          <p:nvPr/>
        </p:nvSpPr>
        <p:spPr>
          <a:xfrm>
            <a:off x="10055975" y="6502512"/>
            <a:ext cx="2136025" cy="261610"/>
          </a:xfrm>
          <a:prstGeom prst="rect">
            <a:avLst/>
          </a:prstGeom>
          <a:solidFill>
            <a:schemeClr val="accent2">
              <a:alpha val="28000"/>
            </a:schemeClr>
          </a:solidFill>
          <a:effectLst>
            <a:softEdge rad="63500"/>
          </a:effectLst>
        </p:spPr>
        <p:txBody>
          <a:bodyPr wrap="square">
            <a:spAutoFit/>
          </a:bodyPr>
          <a:lstStyle/>
          <a:p>
            <a:r>
              <a:rPr lang="en-US" sz="1100" i="1" dirty="0">
                <a:solidFill>
                  <a:schemeClr val="bg1"/>
                </a:solidFill>
              </a:rPr>
              <a:t>Photo courtesy of J. Cory Rayburn.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9CC4E-C745-4255-83C0-19EC4AB95E34}"/>
              </a:ext>
            </a:extLst>
          </p:cNvPr>
          <p:cNvSpPr>
            <a:spLocks noGrp="1"/>
          </p:cNvSpPr>
          <p:nvPr>
            <p:ph type="title"/>
          </p:nvPr>
        </p:nvSpPr>
        <p:spPr/>
        <p:txBody>
          <a:bodyPr/>
          <a:lstStyle/>
          <a:p>
            <a:r>
              <a:rPr lang="en-US"/>
              <a:t>EPA Resources</a:t>
            </a:r>
          </a:p>
        </p:txBody>
      </p:sp>
      <p:sp>
        <p:nvSpPr>
          <p:cNvPr id="3" name="Content Placeholder 2">
            <a:extLst>
              <a:ext uri="{FF2B5EF4-FFF2-40B4-BE49-F238E27FC236}">
                <a16:creationId xmlns:a16="http://schemas.microsoft.com/office/drawing/2014/main" id="{BCAA1D0A-91BE-4A5B-848A-CCF30462E4A0}"/>
              </a:ext>
            </a:extLst>
          </p:cNvPr>
          <p:cNvSpPr>
            <a:spLocks noGrp="1"/>
          </p:cNvSpPr>
          <p:nvPr>
            <p:ph idx="1"/>
          </p:nvPr>
        </p:nvSpPr>
        <p:spPr/>
        <p:txBody>
          <a:bodyPr/>
          <a:lstStyle/>
          <a:p>
            <a:pPr marL="0" indent="0">
              <a:buNone/>
            </a:pPr>
            <a:r>
              <a:rPr lang="en-US">
                <a:latin typeface="+mj-lt"/>
              </a:rPr>
              <a:t>EPA is developing resources to help permitting authorities and permittees learn about integrated planning, benefits, how to get started, and funding resources. All current and new resources can be found on the integrated planning website.</a:t>
            </a:r>
          </a:p>
          <a:p>
            <a:pPr marL="0" indent="0">
              <a:buNone/>
            </a:pPr>
            <a:r>
              <a:rPr lang="en-US">
                <a:latin typeface="+mj-lt"/>
              </a:rPr>
              <a:t>EPA’s </a:t>
            </a:r>
            <a:r>
              <a:rPr lang="en-US">
                <a:latin typeface="+mj-lt"/>
                <a:hlinkClick r:id="rId2"/>
              </a:rPr>
              <a:t>Municipal Ombudsman </a:t>
            </a:r>
            <a:r>
              <a:rPr lang="en-US">
                <a:latin typeface="+mj-lt"/>
              </a:rPr>
              <a:t>is also available as a resource to communities.</a:t>
            </a:r>
          </a:p>
          <a:p>
            <a:pPr marL="0" indent="0">
              <a:buNone/>
            </a:pPr>
            <a:endParaRPr lang="en-US"/>
          </a:p>
          <a:p>
            <a:pPr marL="0" indent="0">
              <a:buNone/>
            </a:pPr>
            <a:r>
              <a:rPr lang="en-US" i="1">
                <a:effectLst/>
                <a:latin typeface="+mj-lt"/>
                <a:ea typeface="Calibri" panose="020F0502020204030204" pitchFamily="34" charset="0"/>
                <a:cs typeface="Times New Roman" panose="02020603050405020304" pitchFamily="18" charset="0"/>
              </a:rPr>
              <a:t>For more information: </a:t>
            </a:r>
            <a:r>
              <a:rPr lang="en-US" i="1" u="sng">
                <a:solidFill>
                  <a:srgbClr val="0070C0"/>
                </a:solidFill>
                <a:effectLst/>
                <a:latin typeface="+mj-lt"/>
                <a:ea typeface="Calibri" panose="020F0502020204030204" pitchFamily="34" charset="0"/>
                <a:cs typeface="Times New Roman" panose="02020603050405020304" pitchFamily="18" charset="0"/>
                <a:hlinkClick r:id="rId3"/>
              </a:rPr>
              <a:t>Integrated Planning Implementation Documents</a:t>
            </a:r>
            <a:endParaRPr lang="en-US">
              <a:solidFill>
                <a:srgbClr val="0070C0"/>
              </a:solidFill>
              <a:effectLst/>
              <a:latin typeface="+mj-lt"/>
              <a:ea typeface="Calibri" panose="020F0502020204030204" pitchFamily="34" charset="0"/>
              <a:cs typeface="Times New Roman" panose="02020603050405020304" pitchFamily="18" charset="0"/>
            </a:endParaRPr>
          </a:p>
          <a:p>
            <a:pPr marL="0" indent="0">
              <a:buNone/>
            </a:pPr>
            <a:endParaRPr lang="en-US"/>
          </a:p>
        </p:txBody>
      </p:sp>
      <p:sp>
        <p:nvSpPr>
          <p:cNvPr id="4" name="Slide Number Placeholder 3">
            <a:extLst>
              <a:ext uri="{FF2B5EF4-FFF2-40B4-BE49-F238E27FC236}">
                <a16:creationId xmlns:a16="http://schemas.microsoft.com/office/drawing/2014/main" id="{B41356E7-E197-4FD6-87DF-52E78E299050}"/>
              </a:ext>
            </a:extLst>
          </p:cNvPr>
          <p:cNvSpPr>
            <a:spLocks noGrp="1"/>
          </p:cNvSpPr>
          <p:nvPr>
            <p:ph type="sldNum" sz="quarter" idx="11"/>
          </p:nvPr>
        </p:nvSpPr>
        <p:spPr/>
        <p:txBody>
          <a:bodyPr/>
          <a:lstStyle/>
          <a:p>
            <a:pPr>
              <a:defRPr/>
            </a:pPr>
            <a:fld id="{ADC3FB64-2219-4B2D-9361-F6F1AB8E6143}" type="slidenum">
              <a:rPr lang="en-US" smtClean="0"/>
              <a:pPr>
                <a:defRPr/>
              </a:pPr>
              <a:t>10</a:t>
            </a:fld>
            <a:endParaRPr lang="en-US"/>
          </a:p>
        </p:txBody>
      </p:sp>
    </p:spTree>
    <p:extLst>
      <p:ext uri="{BB962C8B-B14F-4D97-AF65-F5344CB8AC3E}">
        <p14:creationId xmlns:p14="http://schemas.microsoft.com/office/powerpoint/2010/main" val="456541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34830-417B-46A5-85D6-2BF5EA56D1EC}"/>
              </a:ext>
            </a:extLst>
          </p:cNvPr>
          <p:cNvSpPr>
            <a:spLocks noGrp="1"/>
          </p:cNvSpPr>
          <p:nvPr>
            <p:ph type="title"/>
          </p:nvPr>
        </p:nvSpPr>
        <p:spPr/>
        <p:txBody>
          <a:bodyPr/>
          <a:lstStyle/>
          <a:p>
            <a:r>
              <a:rPr lang="en-US"/>
              <a:t>What Is Integrated Planning?</a:t>
            </a:r>
          </a:p>
        </p:txBody>
      </p:sp>
      <p:sp>
        <p:nvSpPr>
          <p:cNvPr id="4" name="Slide Number Placeholder 3">
            <a:extLst>
              <a:ext uri="{FF2B5EF4-FFF2-40B4-BE49-F238E27FC236}">
                <a16:creationId xmlns:a16="http://schemas.microsoft.com/office/drawing/2014/main" id="{C32EA873-5367-4E6C-906A-DEB37E1CEA99}"/>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54A9731-FD9A-4832-953C-527525B28016}" type="slidenum">
              <a:rPr kumimoji="0" lang="en-US" sz="12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Text Placeholder 4">
            <a:extLst>
              <a:ext uri="{FF2B5EF4-FFF2-40B4-BE49-F238E27FC236}">
                <a16:creationId xmlns:a16="http://schemas.microsoft.com/office/drawing/2014/main" id="{6CE6E115-9881-4619-8800-6969F88C826D}"/>
              </a:ext>
            </a:extLst>
          </p:cNvPr>
          <p:cNvSpPr>
            <a:spLocks noGrp="1"/>
          </p:cNvSpPr>
          <p:nvPr>
            <p:ph type="body" sz="quarter" idx="4294967295"/>
          </p:nvPr>
        </p:nvSpPr>
        <p:spPr>
          <a:xfrm>
            <a:off x="469900" y="2382203"/>
            <a:ext cx="4940296" cy="4068763"/>
          </a:xfrm>
        </p:spPr>
        <p:txBody>
          <a:bodyPr/>
          <a:lstStyle/>
          <a:p>
            <a:pPr>
              <a:buFont typeface="Wingdings" panose="05000000000000000000" pitchFamily="2" charset="2"/>
              <a:buChar char="ü"/>
            </a:pPr>
            <a:r>
              <a:rPr lang="en-US" sz="2800" b="1">
                <a:solidFill>
                  <a:schemeClr val="accent5"/>
                </a:solidFill>
              </a:rPr>
              <a:t>Integrated planning is</a:t>
            </a:r>
            <a:r>
              <a:rPr lang="en-US" sz="2800">
                <a:solidFill>
                  <a:schemeClr val="accent5"/>
                </a:solidFill>
                <a:latin typeface="+mj-lt"/>
              </a:rPr>
              <a:t>...</a:t>
            </a:r>
          </a:p>
          <a:p>
            <a:pPr marL="0" indent="0">
              <a:buNone/>
            </a:pPr>
            <a:r>
              <a:rPr lang="en-US" sz="2800">
                <a:latin typeface="+mj-lt"/>
              </a:rPr>
              <a:t>A voluntary opportunity for municipalities to meet Clean Water Act (CWA) obligations by sequencing wastewater and stormwater projects that also allows the use of innovative approaches like green infrastructure.</a:t>
            </a:r>
          </a:p>
          <a:p>
            <a:pPr marL="0" indent="0">
              <a:buNone/>
            </a:pPr>
            <a:endParaRPr lang="en-US"/>
          </a:p>
        </p:txBody>
      </p:sp>
      <p:sp>
        <p:nvSpPr>
          <p:cNvPr id="11" name="Text Placeholder 10">
            <a:extLst>
              <a:ext uri="{FF2B5EF4-FFF2-40B4-BE49-F238E27FC236}">
                <a16:creationId xmlns:a16="http://schemas.microsoft.com/office/drawing/2014/main" id="{AAA9838E-C018-4B7B-BCBE-34D6FB85B04B}"/>
              </a:ext>
            </a:extLst>
          </p:cNvPr>
          <p:cNvSpPr>
            <a:spLocks noGrp="1"/>
          </p:cNvSpPr>
          <p:nvPr>
            <p:ph idx="1"/>
          </p:nvPr>
        </p:nvSpPr>
        <p:spPr>
          <a:xfrm>
            <a:off x="6705600" y="2382203"/>
            <a:ext cx="5243945" cy="3271837"/>
          </a:xfrm>
        </p:spPr>
        <p:txBody>
          <a:bodyPr/>
          <a:lstStyle/>
          <a:p>
            <a:pPr marL="0" indent="0" eaLnBrk="1" hangingPunct="1">
              <a:buFont typeface="Arial" panose="020B0604020202020204" pitchFamily="34" charset="0"/>
              <a:buNone/>
            </a:pPr>
            <a:r>
              <a:rPr lang="en-US" sz="2800" b="1">
                <a:solidFill>
                  <a:schemeClr val="accent6"/>
                </a:solidFill>
              </a:rPr>
              <a:t>     Integrated planning is </a:t>
            </a:r>
            <a:r>
              <a:rPr lang="en-US" sz="2800" b="1" u="sng">
                <a:solidFill>
                  <a:schemeClr val="accent6"/>
                </a:solidFill>
              </a:rPr>
              <a:t>NOT</a:t>
            </a:r>
            <a:r>
              <a:rPr lang="en-US" sz="2800">
                <a:solidFill>
                  <a:schemeClr val="accent6"/>
                </a:solidFill>
                <a:latin typeface="+mj-lt"/>
              </a:rPr>
              <a:t>…</a:t>
            </a:r>
          </a:p>
          <a:p>
            <a:pPr eaLnBrk="1" hangingPunct="1">
              <a:lnSpc>
                <a:spcPct val="100000"/>
              </a:lnSpc>
            </a:pPr>
            <a:r>
              <a:rPr lang="en-US" sz="2800">
                <a:latin typeface="+mj-lt"/>
              </a:rPr>
              <a:t>A way to change regulatory standards.</a:t>
            </a:r>
          </a:p>
          <a:p>
            <a:pPr eaLnBrk="1" hangingPunct="1">
              <a:lnSpc>
                <a:spcPct val="100000"/>
              </a:lnSpc>
            </a:pPr>
            <a:r>
              <a:rPr lang="en-US" sz="2800">
                <a:latin typeface="+mj-lt"/>
              </a:rPr>
              <a:t>A way to change permit requirements.</a:t>
            </a:r>
          </a:p>
          <a:p>
            <a:pPr marL="0" indent="0" eaLnBrk="1" hangingPunct="1">
              <a:buFont typeface="Arial" panose="020B0604020202020204" pitchFamily="34" charset="0"/>
              <a:buNone/>
            </a:pPr>
            <a:endParaRPr lang="en-US" sz="2800">
              <a:latin typeface="+mj-lt"/>
            </a:endParaRPr>
          </a:p>
          <a:p>
            <a:pPr marL="0" indent="0">
              <a:buNone/>
            </a:pPr>
            <a:endParaRPr lang="en-US"/>
          </a:p>
        </p:txBody>
      </p:sp>
      <p:cxnSp>
        <p:nvCxnSpPr>
          <p:cNvPr id="15" name="Straight Connector 14">
            <a:extLst>
              <a:ext uri="{FF2B5EF4-FFF2-40B4-BE49-F238E27FC236}">
                <a16:creationId xmlns:a16="http://schemas.microsoft.com/office/drawing/2014/main" id="{05DEC028-C481-4A7D-AC68-CB91792E60F1}"/>
              </a:ext>
              <a:ext uri="{C183D7F6-B498-43B3-948B-1728B52AA6E4}">
                <adec:decorative xmlns:adec="http://schemas.microsoft.com/office/drawing/2017/decorative" val="1"/>
              </a:ext>
            </a:extLst>
          </p:cNvPr>
          <p:cNvCxnSpPr>
            <a:cxnSpLocks/>
          </p:cNvCxnSpPr>
          <p:nvPr/>
        </p:nvCxnSpPr>
        <p:spPr>
          <a:xfrm>
            <a:off x="6096000" y="2382203"/>
            <a:ext cx="0" cy="3759517"/>
          </a:xfrm>
          <a:prstGeom prst="line">
            <a:avLst/>
          </a:prstGeom>
        </p:spPr>
        <p:style>
          <a:lnRef idx="1">
            <a:schemeClr val="dk1"/>
          </a:lnRef>
          <a:fillRef idx="0">
            <a:schemeClr val="dk1"/>
          </a:fillRef>
          <a:effectRef idx="0">
            <a:schemeClr val="dk1"/>
          </a:effectRef>
          <a:fontRef idx="minor">
            <a:schemeClr val="tx1"/>
          </a:fontRef>
        </p:style>
      </p:cxnSp>
      <p:sp>
        <p:nvSpPr>
          <p:cNvPr id="7" name="Graphic 5" descr="No sign">
            <a:extLst>
              <a:ext uri="{FF2B5EF4-FFF2-40B4-BE49-F238E27FC236}">
                <a16:creationId xmlns:a16="http://schemas.microsoft.com/office/drawing/2014/main" id="{694FC234-E5DF-42F6-8604-3BF5D8EC42B7}"/>
              </a:ext>
            </a:extLst>
          </p:cNvPr>
          <p:cNvSpPr>
            <a:spLocks noChangeAspect="1"/>
          </p:cNvSpPr>
          <p:nvPr/>
        </p:nvSpPr>
        <p:spPr>
          <a:xfrm>
            <a:off x="6705600" y="2424609"/>
            <a:ext cx="373019" cy="373019"/>
          </a:xfrm>
          <a:custGeom>
            <a:avLst/>
            <a:gdLst>
              <a:gd name="connsiteX0" fmla="*/ 361950 w 723900"/>
              <a:gd name="connsiteY0" fmla="*/ 0 h 723900"/>
              <a:gd name="connsiteX1" fmla="*/ 0 w 723900"/>
              <a:gd name="connsiteY1" fmla="*/ 361950 h 723900"/>
              <a:gd name="connsiteX2" fmla="*/ 361950 w 723900"/>
              <a:gd name="connsiteY2" fmla="*/ 723900 h 723900"/>
              <a:gd name="connsiteX3" fmla="*/ 723900 w 723900"/>
              <a:gd name="connsiteY3" fmla="*/ 361950 h 723900"/>
              <a:gd name="connsiteX4" fmla="*/ 361950 w 723900"/>
              <a:gd name="connsiteY4" fmla="*/ 0 h 723900"/>
              <a:gd name="connsiteX5" fmla="*/ 114300 w 723900"/>
              <a:gd name="connsiteY5" fmla="*/ 361950 h 723900"/>
              <a:gd name="connsiteX6" fmla="*/ 151448 w 723900"/>
              <a:gd name="connsiteY6" fmla="*/ 232410 h 723900"/>
              <a:gd name="connsiteX7" fmla="*/ 492443 w 723900"/>
              <a:gd name="connsiteY7" fmla="*/ 573405 h 723900"/>
              <a:gd name="connsiteX8" fmla="*/ 361950 w 723900"/>
              <a:gd name="connsiteY8" fmla="*/ 609600 h 723900"/>
              <a:gd name="connsiteX9" fmla="*/ 114300 w 723900"/>
              <a:gd name="connsiteY9" fmla="*/ 361950 h 723900"/>
              <a:gd name="connsiteX10" fmla="*/ 572453 w 723900"/>
              <a:gd name="connsiteY10" fmla="*/ 491490 h 723900"/>
              <a:gd name="connsiteX11" fmla="*/ 232410 w 723900"/>
              <a:gd name="connsiteY11" fmla="*/ 151448 h 723900"/>
              <a:gd name="connsiteX12" fmla="*/ 361950 w 723900"/>
              <a:gd name="connsiteY12" fmla="*/ 114300 h 723900"/>
              <a:gd name="connsiteX13" fmla="*/ 609600 w 723900"/>
              <a:gd name="connsiteY13" fmla="*/ 361950 h 723900"/>
              <a:gd name="connsiteX14" fmla="*/ 572453 w 723900"/>
              <a:gd name="connsiteY14" fmla="*/ 49149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23900" h="723900">
                <a:moveTo>
                  <a:pt x="361950" y="0"/>
                </a:moveTo>
                <a:cubicBezTo>
                  <a:pt x="161925" y="0"/>
                  <a:pt x="0" y="161925"/>
                  <a:pt x="0" y="361950"/>
                </a:cubicBezTo>
                <a:cubicBezTo>
                  <a:pt x="0" y="561975"/>
                  <a:pt x="161925" y="723900"/>
                  <a:pt x="361950" y="723900"/>
                </a:cubicBezTo>
                <a:cubicBezTo>
                  <a:pt x="561975" y="723900"/>
                  <a:pt x="723900" y="561975"/>
                  <a:pt x="723900" y="361950"/>
                </a:cubicBezTo>
                <a:cubicBezTo>
                  <a:pt x="723900" y="161925"/>
                  <a:pt x="561975" y="0"/>
                  <a:pt x="361950" y="0"/>
                </a:cubicBezTo>
                <a:close/>
                <a:moveTo>
                  <a:pt x="114300" y="361950"/>
                </a:moveTo>
                <a:cubicBezTo>
                  <a:pt x="114300" y="314325"/>
                  <a:pt x="127635" y="269558"/>
                  <a:pt x="151448" y="232410"/>
                </a:cubicBezTo>
                <a:lnTo>
                  <a:pt x="492443" y="573405"/>
                </a:lnTo>
                <a:cubicBezTo>
                  <a:pt x="454343" y="596265"/>
                  <a:pt x="409575" y="609600"/>
                  <a:pt x="361950" y="609600"/>
                </a:cubicBezTo>
                <a:cubicBezTo>
                  <a:pt x="225743" y="609600"/>
                  <a:pt x="114300" y="498158"/>
                  <a:pt x="114300" y="361950"/>
                </a:cubicBezTo>
                <a:close/>
                <a:moveTo>
                  <a:pt x="572453" y="491490"/>
                </a:moveTo>
                <a:lnTo>
                  <a:pt x="232410" y="151448"/>
                </a:lnTo>
                <a:cubicBezTo>
                  <a:pt x="269558" y="127635"/>
                  <a:pt x="314325" y="114300"/>
                  <a:pt x="361950" y="114300"/>
                </a:cubicBezTo>
                <a:cubicBezTo>
                  <a:pt x="498158" y="114300"/>
                  <a:pt x="609600" y="225743"/>
                  <a:pt x="609600" y="361950"/>
                </a:cubicBezTo>
                <a:cubicBezTo>
                  <a:pt x="609600" y="409575"/>
                  <a:pt x="596265" y="454343"/>
                  <a:pt x="572453" y="491490"/>
                </a:cubicBezTo>
                <a:close/>
              </a:path>
            </a:pathLst>
          </a:custGeom>
          <a:solidFill>
            <a:schemeClr val="accent6"/>
          </a:solidFill>
          <a:ln w="9525" cap="flat">
            <a:noFill/>
            <a:prstDash val="solid"/>
            <a:miter/>
          </a:ln>
        </p:spPr>
        <p:txBody>
          <a:bodyPr rtlCol="0" anchor="ctr"/>
          <a:lstStyle/>
          <a:p>
            <a:pPr marL="285750" marR="0" lvl="0" indent="-285750" algn="l" defTabSz="914400" rtl="0" eaLnBrk="0" fontAlgn="base" latinLnBrk="0" hangingPunct="0">
              <a:lnSpc>
                <a:spcPct val="100000"/>
              </a:lnSpc>
              <a:spcBef>
                <a:spcPct val="0"/>
              </a:spcBef>
              <a:spcAft>
                <a:spcPct val="0"/>
              </a:spcAft>
              <a:buClrTx/>
              <a:buSzTx/>
              <a:buFontTx/>
              <a:buBlip>
                <a:blip r:embed="rId3">
                  <a:extLst>
                    <a:ext uri="{96DAC541-7B7A-43D3-8B79-37D633B846F1}">
                      <asvg:svgBlip xmlns:asvg="http://schemas.microsoft.com/office/drawing/2016/SVG/main" r:embed="rId4"/>
                    </a:ext>
                  </a:extLst>
                </a:blip>
              </a:buBlip>
              <a:tabLst/>
              <a:defRPr/>
            </a:pPr>
            <a:endParaRPr kumimoji="0" lang="en-US" sz="1800" b="0" i="0" u="none" strike="noStrike" kern="1200" cap="none" spc="0" normalizeH="0" baseline="0" noProof="0">
              <a:ln>
                <a:noFill/>
              </a:ln>
              <a:solidFill>
                <a:srgbClr val="C22C26"/>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24732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E0D40-8668-4260-A095-31B8CA76CAAB}"/>
              </a:ext>
            </a:extLst>
          </p:cNvPr>
          <p:cNvSpPr>
            <a:spLocks noGrp="1"/>
          </p:cNvSpPr>
          <p:nvPr>
            <p:ph type="title"/>
          </p:nvPr>
        </p:nvSpPr>
        <p:spPr/>
        <p:txBody>
          <a:bodyPr>
            <a:noAutofit/>
          </a:bodyPr>
          <a:lstStyle/>
          <a:p>
            <a:r>
              <a:rPr lang="en-US" sz="4000"/>
              <a:t>What Regulated Sources of Water Pollution Can an Integrated Plan Address?</a:t>
            </a:r>
          </a:p>
        </p:txBody>
      </p:sp>
      <p:sp>
        <p:nvSpPr>
          <p:cNvPr id="4" name="Slide Number Placeholder 3">
            <a:extLst>
              <a:ext uri="{FF2B5EF4-FFF2-40B4-BE49-F238E27FC236}">
                <a16:creationId xmlns:a16="http://schemas.microsoft.com/office/drawing/2014/main" id="{C95436D7-ECB4-4651-9F5D-F359B4DBA272}"/>
              </a:ext>
            </a:extLst>
          </p:cNvPr>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54A9731-FD9A-4832-953C-527525B28016}" type="slidenum">
              <a:rPr kumimoji="0" lang="en-US" sz="12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D2327E9-24CD-4F6A-B63F-F8FC380F102E}"/>
              </a:ext>
            </a:extLst>
          </p:cNvPr>
          <p:cNvSpPr>
            <a:spLocks noGrp="1"/>
          </p:cNvSpPr>
          <p:nvPr>
            <p:ph type="body" sz="quarter" idx="13"/>
          </p:nvPr>
        </p:nvSpPr>
        <p:spPr/>
        <p:txBody>
          <a:bodyPr>
            <a:normAutofit fontScale="92500" lnSpcReduction="20000"/>
          </a:bodyPr>
          <a:lstStyle/>
          <a:p>
            <a:pPr lvl="0">
              <a:lnSpc>
                <a:spcPct val="100000"/>
              </a:lnSpc>
            </a:pPr>
            <a:r>
              <a:rPr lang="en-US" sz="3200">
                <a:latin typeface="+mj-lt"/>
              </a:rPr>
              <a:t>Combined sewer overflows</a:t>
            </a:r>
            <a:endParaRPr lang="en-US" sz="3200" strike="sngStrike">
              <a:latin typeface="+mj-lt"/>
              <a:cs typeface="Calibri Light"/>
            </a:endParaRPr>
          </a:p>
          <a:p>
            <a:pPr>
              <a:lnSpc>
                <a:spcPct val="100000"/>
              </a:lnSpc>
            </a:pPr>
            <a:r>
              <a:rPr lang="en-US" sz="3200">
                <a:latin typeface="+mj-lt"/>
              </a:rPr>
              <a:t>Sanitary sewer overflows </a:t>
            </a:r>
            <a:endParaRPr lang="en-US" sz="3200" strike="sngStrike">
              <a:latin typeface="+mj-lt"/>
              <a:cs typeface="Calibri Light"/>
            </a:endParaRPr>
          </a:p>
          <a:p>
            <a:pPr>
              <a:lnSpc>
                <a:spcPct val="100000"/>
              </a:lnSpc>
            </a:pPr>
            <a:r>
              <a:rPr lang="en-US" sz="3200">
                <a:latin typeface="+mj-lt"/>
              </a:rPr>
              <a:t>Municipal wastewater treatment facility discharges </a:t>
            </a:r>
            <a:endParaRPr lang="en-US" sz="3200">
              <a:latin typeface="+mj-lt"/>
              <a:cs typeface="Calibri Light"/>
            </a:endParaRPr>
          </a:p>
          <a:p>
            <a:pPr>
              <a:lnSpc>
                <a:spcPct val="100000"/>
              </a:lnSpc>
            </a:pPr>
            <a:r>
              <a:rPr lang="en-US" sz="3200">
                <a:latin typeface="+mj-lt"/>
              </a:rPr>
              <a:t>Municipal separate storm sewer system discharges </a:t>
            </a:r>
            <a:endParaRPr lang="en-US" sz="3200">
              <a:latin typeface="+mj-lt"/>
              <a:cs typeface="Calibri Light"/>
            </a:endParaRPr>
          </a:p>
          <a:p>
            <a:endParaRPr lang="en-US"/>
          </a:p>
        </p:txBody>
      </p:sp>
      <p:grpSp>
        <p:nvGrpSpPr>
          <p:cNvPr id="8" name="Group 7">
            <a:extLst>
              <a:ext uri="{FF2B5EF4-FFF2-40B4-BE49-F238E27FC236}">
                <a16:creationId xmlns:a16="http://schemas.microsoft.com/office/drawing/2014/main" id="{7064895D-3FF1-4119-89AD-A1E7B202FA91}"/>
              </a:ext>
              <a:ext uri="{C183D7F6-B498-43B3-948B-1728B52AA6E4}">
                <adec:decorative xmlns:adec="http://schemas.microsoft.com/office/drawing/2017/decorative" val="1"/>
              </a:ext>
            </a:extLst>
          </p:cNvPr>
          <p:cNvGrpSpPr/>
          <p:nvPr/>
        </p:nvGrpSpPr>
        <p:grpSpPr>
          <a:xfrm>
            <a:off x="469900" y="1972515"/>
            <a:ext cx="6738620" cy="4452998"/>
            <a:chOff x="469900" y="1972515"/>
            <a:chExt cx="6738620" cy="4452998"/>
          </a:xfrm>
        </p:grpSpPr>
        <p:pic>
          <p:nvPicPr>
            <p:cNvPr id="6" name="Picture 5" descr="A large long train on a train track with trees in the background&#10;&#10;Description automatically generated">
              <a:extLst>
                <a:ext uri="{FF2B5EF4-FFF2-40B4-BE49-F238E27FC236}">
                  <a16:creationId xmlns:a16="http://schemas.microsoft.com/office/drawing/2014/main" id="{C06D43E0-6FAB-4335-85A5-3E28FDB902A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9900" y="1972515"/>
              <a:ext cx="6738620" cy="4452998"/>
            </a:xfrm>
            <a:prstGeom prst="rect">
              <a:avLst/>
            </a:prstGeom>
          </p:spPr>
        </p:pic>
        <p:sp>
          <p:nvSpPr>
            <p:cNvPr id="5" name="TextBox 4">
              <a:extLst>
                <a:ext uri="{FF2B5EF4-FFF2-40B4-BE49-F238E27FC236}">
                  <a16:creationId xmlns:a16="http://schemas.microsoft.com/office/drawing/2014/main" id="{38AB38FF-16DE-4170-889E-1ECEBCA7DE74}"/>
                </a:ext>
              </a:extLst>
            </p:cNvPr>
            <p:cNvSpPr txBox="1"/>
            <p:nvPr/>
          </p:nvSpPr>
          <p:spPr>
            <a:xfrm>
              <a:off x="469900" y="6163903"/>
              <a:ext cx="2608580" cy="261610"/>
            </a:xfrm>
            <a:prstGeom prst="rect">
              <a:avLst/>
            </a:prstGeom>
            <a:solidFill>
              <a:schemeClr val="tx2">
                <a:alpha val="48000"/>
              </a:schemeClr>
            </a:solidFill>
            <a:effectLst>
              <a:softEdge rad="63500"/>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0" i="1" u="none" strike="noStrike" kern="1200" cap="none" spc="0" normalizeH="0" baseline="0" noProof="0">
                  <a:ln>
                    <a:noFill/>
                  </a:ln>
                  <a:solidFill>
                    <a:srgbClr val="FFFFFF"/>
                  </a:solidFill>
                  <a:effectLst/>
                  <a:uLnTx/>
                  <a:uFillTx/>
                  <a:latin typeface="Calibri" panose="020F0502020204030204" pitchFamily="34" charset="0"/>
                  <a:ea typeface="+mn-ea"/>
                  <a:cs typeface="+mn-cs"/>
                </a:rPr>
                <a:t>Photo courtesy of Alisha Goldstein EPA.</a:t>
              </a:r>
            </a:p>
          </p:txBody>
        </p:sp>
      </p:grpSp>
    </p:spTree>
    <p:extLst>
      <p:ext uri="{BB962C8B-B14F-4D97-AF65-F5344CB8AC3E}">
        <p14:creationId xmlns:p14="http://schemas.microsoft.com/office/powerpoint/2010/main" val="4201392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E0D40-8668-4260-A095-31B8CA76CAAB}"/>
              </a:ext>
            </a:extLst>
          </p:cNvPr>
          <p:cNvSpPr>
            <a:spLocks noGrp="1"/>
          </p:cNvSpPr>
          <p:nvPr>
            <p:ph type="title"/>
          </p:nvPr>
        </p:nvSpPr>
        <p:spPr/>
        <p:txBody>
          <a:bodyPr/>
          <a:lstStyle/>
          <a:p>
            <a:r>
              <a:rPr lang="en-US" sz="4000"/>
              <a:t>What Other Types of Environmental Priorities Can We incorporate into an Integrated Plan?</a:t>
            </a:r>
          </a:p>
        </p:txBody>
      </p:sp>
      <p:sp>
        <p:nvSpPr>
          <p:cNvPr id="3" name="Content Placeholder 2">
            <a:extLst>
              <a:ext uri="{FF2B5EF4-FFF2-40B4-BE49-F238E27FC236}">
                <a16:creationId xmlns:a16="http://schemas.microsoft.com/office/drawing/2014/main" id="{3D2327E9-24CD-4F6A-B63F-F8FC380F102E}"/>
              </a:ext>
            </a:extLst>
          </p:cNvPr>
          <p:cNvSpPr>
            <a:spLocks noGrp="1"/>
          </p:cNvSpPr>
          <p:nvPr>
            <p:ph idx="1"/>
          </p:nvPr>
        </p:nvSpPr>
        <p:spPr>
          <a:xfrm>
            <a:off x="469900" y="1973263"/>
            <a:ext cx="11318875" cy="4492851"/>
          </a:xfrm>
        </p:spPr>
        <p:txBody>
          <a:bodyPr>
            <a:normAutofit fontScale="25000" lnSpcReduction="20000"/>
          </a:bodyPr>
          <a:lstStyle/>
          <a:p>
            <a:pPr marL="0" lvl="0" indent="0">
              <a:lnSpc>
                <a:spcPct val="120000"/>
              </a:lnSpc>
              <a:buNone/>
            </a:pPr>
            <a:r>
              <a:rPr lang="en-US" sz="10400">
                <a:latin typeface="+mj-lt"/>
              </a:rPr>
              <a:t>Integrated planning may also help us consider other environmental and community priorities:</a:t>
            </a:r>
          </a:p>
          <a:p>
            <a:pPr lvl="1">
              <a:lnSpc>
                <a:spcPct val="120000"/>
              </a:lnSpc>
            </a:pPr>
            <a:r>
              <a:rPr lang="en-US" sz="10400">
                <a:latin typeface="+mj-lt"/>
              </a:rPr>
              <a:t>Water conservation and reuse</a:t>
            </a:r>
          </a:p>
          <a:p>
            <a:pPr lvl="1">
              <a:lnSpc>
                <a:spcPct val="120000"/>
              </a:lnSpc>
            </a:pPr>
            <a:r>
              <a:rPr lang="en-US" sz="10400">
                <a:latin typeface="+mj-lt"/>
              </a:rPr>
              <a:t>Biosolids waste management</a:t>
            </a:r>
          </a:p>
          <a:p>
            <a:pPr lvl="1">
              <a:lnSpc>
                <a:spcPct val="120000"/>
              </a:lnSpc>
            </a:pPr>
            <a:r>
              <a:rPr lang="en-US" sz="10400">
                <a:latin typeface="+mj-lt"/>
              </a:rPr>
              <a:t>Resiliency and flooding</a:t>
            </a:r>
          </a:p>
          <a:p>
            <a:pPr lvl="1">
              <a:lnSpc>
                <a:spcPct val="120000"/>
              </a:lnSpc>
            </a:pPr>
            <a:r>
              <a:rPr lang="en-US" sz="10400">
                <a:latin typeface="+mj-lt"/>
              </a:rPr>
              <a:t>Environmental justice</a:t>
            </a:r>
          </a:p>
          <a:p>
            <a:pPr lvl="1">
              <a:lnSpc>
                <a:spcPct val="120000"/>
              </a:lnSpc>
            </a:pPr>
            <a:r>
              <a:rPr lang="en-US" sz="10400">
                <a:latin typeface="+mj-lt"/>
              </a:rPr>
              <a:t>Safe drinking water</a:t>
            </a:r>
          </a:p>
          <a:p>
            <a:pPr lvl="1">
              <a:lnSpc>
                <a:spcPct val="120000"/>
              </a:lnSpc>
            </a:pPr>
            <a:r>
              <a:rPr lang="en-US" sz="10400">
                <a:latin typeface="+mj-lt"/>
              </a:rPr>
              <a:t>Green infrastructure, including land conservation</a:t>
            </a:r>
          </a:p>
          <a:p>
            <a:pPr lvl="1">
              <a:lnSpc>
                <a:spcPct val="120000"/>
              </a:lnSpc>
            </a:pPr>
            <a:r>
              <a:rPr lang="en-US" sz="10400">
                <a:latin typeface="+mj-lt"/>
              </a:rPr>
              <a:t>Other public health priorities such as air quality</a:t>
            </a:r>
          </a:p>
          <a:p>
            <a:endParaRPr lang="en-US"/>
          </a:p>
        </p:txBody>
      </p:sp>
      <p:sp>
        <p:nvSpPr>
          <p:cNvPr id="4" name="Slide Number Placeholder 3">
            <a:extLst>
              <a:ext uri="{FF2B5EF4-FFF2-40B4-BE49-F238E27FC236}">
                <a16:creationId xmlns:a16="http://schemas.microsoft.com/office/drawing/2014/main" id="{C95436D7-ECB4-4651-9F5D-F359B4DBA272}"/>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54A9731-FD9A-4832-953C-527525B28016}" type="slidenum">
              <a:rPr kumimoji="0" lang="en-US" sz="12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3856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7EBBE-0FD7-43A2-9078-80C224B1899F}"/>
              </a:ext>
            </a:extLst>
          </p:cNvPr>
          <p:cNvSpPr>
            <a:spLocks noGrp="1"/>
          </p:cNvSpPr>
          <p:nvPr>
            <p:ph type="title"/>
          </p:nvPr>
        </p:nvSpPr>
        <p:spPr/>
        <p:txBody>
          <a:bodyPr/>
          <a:lstStyle/>
          <a:p>
            <a:r>
              <a:rPr lang="en-US"/>
              <a:t>Elements of an Integrated Plan</a:t>
            </a:r>
          </a:p>
        </p:txBody>
      </p:sp>
      <p:sp>
        <p:nvSpPr>
          <p:cNvPr id="4" name="Slide Number Placeholder 3">
            <a:extLst>
              <a:ext uri="{FF2B5EF4-FFF2-40B4-BE49-F238E27FC236}">
                <a16:creationId xmlns:a16="http://schemas.microsoft.com/office/drawing/2014/main" id="{39375A8D-5FC7-42C5-B386-1CDE9CD8872F}"/>
              </a:ext>
            </a:extLst>
          </p:cNvPr>
          <p:cNvSpPr>
            <a:spLocks noGrp="1"/>
          </p:cNvSpPr>
          <p:nvPr>
            <p:ph type="sldNum" sz="quarter" idx="11"/>
          </p:nvPr>
        </p:nvSpPr>
        <p:spPr/>
        <p:txBody>
          <a:bodyPr/>
          <a:lstStyle/>
          <a:p>
            <a:pPr>
              <a:defRPr/>
            </a:pPr>
            <a:fld id="{ADC3FB64-2219-4B2D-9361-F6F1AB8E6143}" type="slidenum">
              <a:rPr lang="en-US" smtClean="0"/>
              <a:pPr>
                <a:defRPr/>
              </a:pPr>
              <a:t>5</a:t>
            </a:fld>
            <a:endParaRPr lang="en-US"/>
          </a:p>
        </p:txBody>
      </p:sp>
      <p:pic>
        <p:nvPicPr>
          <p:cNvPr id="6" name="Content Placeholder 5" descr="Integrated Planning Framework diagram. Element 1: Describe Relevant Requirements &amp; Drivers, Element 2: Characterize existing wastewater and stormwater systems, Element 3: Make connections with stakeholders, Element 4: Develop, evaluate, and select preferred alternatives, Element 5: Measure performance, Element 6: Adapt for success.">
            <a:extLst>
              <a:ext uri="{FF2B5EF4-FFF2-40B4-BE49-F238E27FC236}">
                <a16:creationId xmlns:a16="http://schemas.microsoft.com/office/drawing/2014/main" id="{DC6320B8-28A6-4EDE-93E0-B4213EEBE09F}"/>
              </a:ext>
            </a:extLst>
          </p:cNvPr>
          <p:cNvPicPr>
            <a:picLocks noGrp="1" noChangeAspect="1"/>
          </p:cNvPicPr>
          <p:nvPr>
            <p:ph idx="1"/>
          </p:nvPr>
        </p:nvPicPr>
        <p:blipFill rotWithShape="1">
          <a:blip r:embed="rId2"/>
          <a:srcRect l="11435" t="8782" r="9960" b="6048"/>
          <a:stretch/>
        </p:blipFill>
        <p:spPr>
          <a:xfrm>
            <a:off x="2069057" y="1945140"/>
            <a:ext cx="8174988" cy="4722359"/>
          </a:xfrm>
        </p:spPr>
      </p:pic>
    </p:spTree>
    <p:extLst>
      <p:ext uri="{BB962C8B-B14F-4D97-AF65-F5344CB8AC3E}">
        <p14:creationId xmlns:p14="http://schemas.microsoft.com/office/powerpoint/2010/main" val="3353179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9CC4E-C745-4255-83C0-19EC4AB95E34}"/>
              </a:ext>
            </a:extLst>
          </p:cNvPr>
          <p:cNvSpPr>
            <a:spLocks noGrp="1"/>
          </p:cNvSpPr>
          <p:nvPr>
            <p:ph type="title"/>
          </p:nvPr>
        </p:nvSpPr>
        <p:spPr/>
        <p:txBody>
          <a:bodyPr/>
          <a:lstStyle/>
          <a:p>
            <a:r>
              <a:rPr lang="en-US"/>
              <a:t>Benefits</a:t>
            </a:r>
          </a:p>
        </p:txBody>
      </p:sp>
      <p:sp>
        <p:nvSpPr>
          <p:cNvPr id="3" name="Content Placeholder 2">
            <a:extLst>
              <a:ext uri="{FF2B5EF4-FFF2-40B4-BE49-F238E27FC236}">
                <a16:creationId xmlns:a16="http://schemas.microsoft.com/office/drawing/2014/main" id="{BCAA1D0A-91BE-4A5B-848A-CCF30462E4A0}"/>
              </a:ext>
            </a:extLst>
          </p:cNvPr>
          <p:cNvSpPr>
            <a:spLocks noGrp="1"/>
          </p:cNvSpPr>
          <p:nvPr>
            <p:ph idx="1"/>
          </p:nvPr>
        </p:nvSpPr>
        <p:spPr>
          <a:xfrm>
            <a:off x="469901" y="1973263"/>
            <a:ext cx="7113748" cy="4476750"/>
          </a:xfrm>
        </p:spPr>
        <p:txBody>
          <a:bodyPr/>
          <a:lstStyle/>
          <a:p>
            <a:r>
              <a:rPr lang="en-US">
                <a:latin typeface="+mj-lt"/>
              </a:rPr>
              <a:t>Flexibility to make water quality improvements</a:t>
            </a:r>
          </a:p>
          <a:p>
            <a:r>
              <a:rPr lang="en-US">
                <a:latin typeface="+mj-lt"/>
              </a:rPr>
              <a:t>Schedule projects more affordably</a:t>
            </a:r>
            <a:endParaRPr lang="en-US">
              <a:latin typeface="+mj-lt"/>
              <a:cs typeface="Calibri Light"/>
            </a:endParaRPr>
          </a:p>
          <a:p>
            <a:r>
              <a:rPr lang="en-US">
                <a:latin typeface="+mj-lt"/>
              </a:rPr>
              <a:t>Foster enhanced collaboration across our departments</a:t>
            </a:r>
          </a:p>
          <a:p>
            <a:r>
              <a:rPr lang="en-US">
                <a:latin typeface="+mj-lt"/>
              </a:rPr>
              <a:t>Proactively ensure compliance with new permit limits</a:t>
            </a:r>
          </a:p>
          <a:p>
            <a:r>
              <a:rPr lang="en-US">
                <a:latin typeface="+mj-lt"/>
              </a:rPr>
              <a:t>Potentially reduce enforcement actions and associated costs</a:t>
            </a:r>
          </a:p>
          <a:p>
            <a:r>
              <a:rPr lang="en-US">
                <a:latin typeface="+mj-lt"/>
              </a:rPr>
              <a:t>Address other community priorities</a:t>
            </a:r>
            <a:endParaRPr lang="en-US">
              <a:latin typeface="+mj-lt"/>
              <a:cs typeface="Calibri Light"/>
            </a:endParaRPr>
          </a:p>
        </p:txBody>
      </p:sp>
      <p:sp>
        <p:nvSpPr>
          <p:cNvPr id="4" name="Slide Number Placeholder 3">
            <a:extLst>
              <a:ext uri="{FF2B5EF4-FFF2-40B4-BE49-F238E27FC236}">
                <a16:creationId xmlns:a16="http://schemas.microsoft.com/office/drawing/2014/main" id="{B41356E7-E197-4FD6-87DF-52E78E299050}"/>
              </a:ext>
            </a:extLst>
          </p:cNvPr>
          <p:cNvSpPr>
            <a:spLocks noGrp="1"/>
          </p:cNvSpPr>
          <p:nvPr>
            <p:ph type="sldNum" sz="quarter" idx="11"/>
          </p:nvPr>
        </p:nvSpPr>
        <p:spPr/>
        <p:txBody>
          <a:bodyPr/>
          <a:lstStyle/>
          <a:p>
            <a:pPr>
              <a:defRPr/>
            </a:pPr>
            <a:fld id="{ADC3FB64-2219-4B2D-9361-F6F1AB8E6143}" type="slidenum">
              <a:rPr lang="en-US" smtClean="0"/>
              <a:pPr>
                <a:defRPr/>
              </a:pPr>
              <a:t>6</a:t>
            </a:fld>
            <a:endParaRPr lang="en-US"/>
          </a:p>
        </p:txBody>
      </p:sp>
      <p:sp>
        <p:nvSpPr>
          <p:cNvPr id="6" name="TextBox 5">
            <a:extLst>
              <a:ext uri="{FF2B5EF4-FFF2-40B4-BE49-F238E27FC236}">
                <a16:creationId xmlns:a16="http://schemas.microsoft.com/office/drawing/2014/main" id="{1795FD13-FD63-4099-9471-544E7A5D1B26}"/>
              </a:ext>
            </a:extLst>
          </p:cNvPr>
          <p:cNvSpPr txBox="1"/>
          <p:nvPr/>
        </p:nvSpPr>
        <p:spPr>
          <a:xfrm>
            <a:off x="8077026" y="6164590"/>
            <a:ext cx="1912972" cy="261610"/>
          </a:xfrm>
          <a:prstGeom prst="rect">
            <a:avLst/>
          </a:prstGeom>
          <a:noFill/>
          <a:effectLst>
            <a:softEdge rad="63500"/>
          </a:effectLst>
        </p:spPr>
        <p:txBody>
          <a:bodyPr wrap="square">
            <a:spAutoFit/>
          </a:bodyPr>
          <a:lstStyle/>
          <a:p>
            <a:r>
              <a:rPr lang="en-US" sz="1100" i="1">
                <a:solidFill>
                  <a:schemeClr val="bg1"/>
                </a:solidFill>
              </a:rPr>
              <a:t>Photo courtesy of CDM Smith.</a:t>
            </a:r>
          </a:p>
        </p:txBody>
      </p:sp>
      <p:cxnSp>
        <p:nvCxnSpPr>
          <p:cNvPr id="7" name="Straight Connector 6">
            <a:extLst>
              <a:ext uri="{FF2B5EF4-FFF2-40B4-BE49-F238E27FC236}">
                <a16:creationId xmlns:a16="http://schemas.microsoft.com/office/drawing/2014/main" id="{5E728E01-1BF3-41AF-A4B9-7240A785AFC2}"/>
              </a:ext>
              <a:ext uri="{C183D7F6-B498-43B3-948B-1728B52AA6E4}">
                <adec:decorative xmlns:adec="http://schemas.microsoft.com/office/drawing/2017/decorative" val="1"/>
              </a:ext>
            </a:extLst>
          </p:cNvPr>
          <p:cNvCxnSpPr>
            <a:cxnSpLocks/>
          </p:cNvCxnSpPr>
          <p:nvPr/>
        </p:nvCxnSpPr>
        <p:spPr>
          <a:xfrm>
            <a:off x="7740243" y="2405073"/>
            <a:ext cx="0" cy="3759517"/>
          </a:xfrm>
          <a:prstGeom prst="line">
            <a:avLst/>
          </a:prstGeom>
        </p:spPr>
        <p:style>
          <a:lnRef idx="1">
            <a:schemeClr val="dk1"/>
          </a:lnRef>
          <a:fillRef idx="0">
            <a:schemeClr val="dk1"/>
          </a:fillRef>
          <a:effectRef idx="0">
            <a:schemeClr val="dk1"/>
          </a:effectRef>
          <a:fontRef idx="minor">
            <a:schemeClr val="tx1"/>
          </a:fontRef>
        </p:style>
      </p:cxnSp>
      <p:pic>
        <p:nvPicPr>
          <p:cNvPr id="8" name="Picture 8">
            <a:extLst>
              <a:ext uri="{FF2B5EF4-FFF2-40B4-BE49-F238E27FC236}">
                <a16:creationId xmlns:a16="http://schemas.microsoft.com/office/drawing/2014/main" id="{E6E9E3DB-30C5-0327-E014-711F4F71B7BF}"/>
              </a:ext>
              <a:ext uri="{C183D7F6-B498-43B3-948B-1728B52AA6E4}">
                <adec:decorative xmlns:adec="http://schemas.microsoft.com/office/drawing/2017/decorative" val="1"/>
              </a:ext>
            </a:extLst>
          </p:cNvPr>
          <p:cNvPicPr>
            <a:picLocks noChangeAspect="1"/>
          </p:cNvPicPr>
          <p:nvPr/>
        </p:nvPicPr>
        <p:blipFill rotWithShape="1">
          <a:blip r:embed="rId2"/>
          <a:srcRect l="25805" r="18777" b="-746"/>
          <a:stretch/>
        </p:blipFill>
        <p:spPr>
          <a:xfrm>
            <a:off x="7990401" y="2038791"/>
            <a:ext cx="4012297" cy="4492080"/>
          </a:xfrm>
          <a:prstGeom prst="rect">
            <a:avLst/>
          </a:prstGeom>
        </p:spPr>
      </p:pic>
    </p:spTree>
    <p:extLst>
      <p:ext uri="{BB962C8B-B14F-4D97-AF65-F5344CB8AC3E}">
        <p14:creationId xmlns:p14="http://schemas.microsoft.com/office/powerpoint/2010/main" val="4132028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9CC4E-C745-4255-83C0-19EC4AB95E34}"/>
              </a:ext>
            </a:extLst>
          </p:cNvPr>
          <p:cNvSpPr>
            <a:spLocks noGrp="1"/>
          </p:cNvSpPr>
          <p:nvPr>
            <p:ph type="title"/>
          </p:nvPr>
        </p:nvSpPr>
        <p:spPr/>
        <p:txBody>
          <a:bodyPr/>
          <a:lstStyle/>
          <a:p>
            <a:r>
              <a:rPr lang="en-US"/>
              <a:t>Who Can Help Us with the Integrated Planning Process?</a:t>
            </a:r>
          </a:p>
        </p:txBody>
      </p:sp>
      <p:sp>
        <p:nvSpPr>
          <p:cNvPr id="3" name="Content Placeholder 2">
            <a:extLst>
              <a:ext uri="{FF2B5EF4-FFF2-40B4-BE49-F238E27FC236}">
                <a16:creationId xmlns:a16="http://schemas.microsoft.com/office/drawing/2014/main" id="{BCAA1D0A-91BE-4A5B-848A-CCF30462E4A0}"/>
              </a:ext>
            </a:extLst>
          </p:cNvPr>
          <p:cNvSpPr>
            <a:spLocks noGrp="1"/>
          </p:cNvSpPr>
          <p:nvPr>
            <p:ph idx="1"/>
          </p:nvPr>
        </p:nvSpPr>
        <p:spPr/>
        <p:txBody>
          <a:bodyPr/>
          <a:lstStyle/>
          <a:p>
            <a:r>
              <a:rPr lang="en-US" dirty="0">
                <a:latin typeface="+mj-lt"/>
              </a:rPr>
              <a:t>Permitting Authority Representative</a:t>
            </a:r>
          </a:p>
          <a:p>
            <a:r>
              <a:rPr lang="en-US" dirty="0">
                <a:latin typeface="+mj-lt"/>
              </a:rPr>
              <a:t>Supporting State Staff</a:t>
            </a:r>
            <a:r>
              <a:rPr lang="en-US" dirty="0">
                <a:solidFill>
                  <a:srgbClr val="FF0000"/>
                </a:solidFill>
                <a:latin typeface="+mj-lt"/>
              </a:rPr>
              <a:t> [municipality should list staff]</a:t>
            </a:r>
            <a:endParaRPr lang="en-US" dirty="0">
              <a:latin typeface="+mj-lt"/>
            </a:endParaRPr>
          </a:p>
          <a:p>
            <a:r>
              <a:rPr lang="en-US" dirty="0">
                <a:latin typeface="+mj-lt"/>
              </a:rPr>
              <a:t>Wastewater and Stormwater Technical Staff</a:t>
            </a:r>
            <a:r>
              <a:rPr lang="en-US" dirty="0">
                <a:solidFill>
                  <a:srgbClr val="FF0000"/>
                </a:solidFill>
                <a:latin typeface="+mj-lt"/>
              </a:rPr>
              <a:t> [municipality should list staff]</a:t>
            </a:r>
            <a:endParaRPr lang="en-US" dirty="0">
              <a:latin typeface="+mj-lt"/>
            </a:endParaRPr>
          </a:p>
          <a:p>
            <a:r>
              <a:rPr lang="en-US" dirty="0">
                <a:latin typeface="+mj-lt"/>
              </a:rPr>
              <a:t>Wastewater and Stormwater Management</a:t>
            </a:r>
            <a:r>
              <a:rPr lang="en-US" dirty="0">
                <a:solidFill>
                  <a:srgbClr val="FF0000"/>
                </a:solidFill>
                <a:latin typeface="+mj-lt"/>
              </a:rPr>
              <a:t> [municipality should list staff]</a:t>
            </a:r>
            <a:endParaRPr lang="en-US" dirty="0">
              <a:latin typeface="+mj-lt"/>
            </a:endParaRPr>
          </a:p>
          <a:p>
            <a:r>
              <a:rPr lang="en-US" dirty="0">
                <a:latin typeface="Calibri Light"/>
                <a:cs typeface="Calibri Light"/>
              </a:rPr>
              <a:t>City Planning Staff</a:t>
            </a:r>
            <a:r>
              <a:rPr lang="en-US" dirty="0">
                <a:solidFill>
                  <a:srgbClr val="FF0000"/>
                </a:solidFill>
                <a:latin typeface="Calibri Light"/>
                <a:cs typeface="Calibri Light"/>
              </a:rPr>
              <a:t> [municipality should list staff]</a:t>
            </a:r>
            <a:endParaRPr lang="en-US" dirty="0">
              <a:ea typeface="+mn-lt"/>
              <a:cs typeface="+mn-lt"/>
            </a:endParaRPr>
          </a:p>
          <a:p>
            <a:r>
              <a:rPr lang="en-US" dirty="0">
                <a:latin typeface="Calibri Light"/>
                <a:cs typeface="Calibri Light"/>
              </a:rPr>
              <a:t>Parks Department Staff</a:t>
            </a:r>
            <a:r>
              <a:rPr lang="en-US" dirty="0">
                <a:solidFill>
                  <a:srgbClr val="FF0000"/>
                </a:solidFill>
                <a:latin typeface="Calibri Light"/>
                <a:cs typeface="Calibri Light"/>
              </a:rPr>
              <a:t> [municipality should list staff]</a:t>
            </a:r>
          </a:p>
          <a:p>
            <a:r>
              <a:rPr lang="en-US" dirty="0">
                <a:latin typeface="Calibri Light"/>
                <a:cs typeface="Calibri Light"/>
              </a:rPr>
              <a:t>Transportation Department Staff</a:t>
            </a:r>
            <a:r>
              <a:rPr lang="en-US" dirty="0">
                <a:solidFill>
                  <a:srgbClr val="FF0000"/>
                </a:solidFill>
                <a:latin typeface="Calibri Light"/>
                <a:cs typeface="Calibri Light"/>
              </a:rPr>
              <a:t> [municipality should list staff]</a:t>
            </a:r>
            <a:endParaRPr lang="en-US" dirty="0"/>
          </a:p>
          <a:p>
            <a:r>
              <a:rPr lang="en-US" dirty="0">
                <a:latin typeface="Calibri Light"/>
                <a:cs typeface="Calibri Light"/>
              </a:rPr>
              <a:t>Community Outreach Staff</a:t>
            </a:r>
            <a:r>
              <a:rPr lang="en-US" dirty="0">
                <a:solidFill>
                  <a:srgbClr val="FF0000"/>
                </a:solidFill>
                <a:latin typeface="Calibri Light"/>
                <a:cs typeface="Calibri Light"/>
              </a:rPr>
              <a:t> [municipality should list staff]</a:t>
            </a:r>
          </a:p>
          <a:p>
            <a:endParaRPr lang="en-US" dirty="0">
              <a:cs typeface="Calibri" panose="020F0502020204030204"/>
            </a:endParaRPr>
          </a:p>
          <a:p>
            <a:endParaRPr lang="en-US" dirty="0">
              <a:cs typeface="Calibri" panose="020F0502020204030204"/>
            </a:endParaRPr>
          </a:p>
        </p:txBody>
      </p:sp>
      <p:sp>
        <p:nvSpPr>
          <p:cNvPr id="4" name="Slide Number Placeholder 3">
            <a:extLst>
              <a:ext uri="{FF2B5EF4-FFF2-40B4-BE49-F238E27FC236}">
                <a16:creationId xmlns:a16="http://schemas.microsoft.com/office/drawing/2014/main" id="{B41356E7-E197-4FD6-87DF-52E78E299050}"/>
              </a:ext>
            </a:extLst>
          </p:cNvPr>
          <p:cNvSpPr>
            <a:spLocks noGrp="1"/>
          </p:cNvSpPr>
          <p:nvPr>
            <p:ph type="sldNum" sz="quarter" idx="11"/>
          </p:nvPr>
        </p:nvSpPr>
        <p:spPr/>
        <p:txBody>
          <a:bodyPr/>
          <a:lstStyle/>
          <a:p>
            <a:pPr>
              <a:defRPr/>
            </a:pPr>
            <a:fld id="{ADC3FB64-2219-4B2D-9361-F6F1AB8E6143}" type="slidenum">
              <a:rPr lang="en-US" smtClean="0"/>
              <a:pPr>
                <a:defRPr/>
              </a:pPr>
              <a:t>7</a:t>
            </a:fld>
            <a:endParaRPr lang="en-US"/>
          </a:p>
        </p:txBody>
      </p:sp>
    </p:spTree>
    <p:extLst>
      <p:ext uri="{BB962C8B-B14F-4D97-AF65-F5344CB8AC3E}">
        <p14:creationId xmlns:p14="http://schemas.microsoft.com/office/powerpoint/2010/main" val="33123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9CC4E-C745-4255-83C0-19EC4AB95E34}"/>
              </a:ext>
            </a:extLst>
          </p:cNvPr>
          <p:cNvSpPr>
            <a:spLocks noGrp="1"/>
          </p:cNvSpPr>
          <p:nvPr>
            <p:ph type="title"/>
          </p:nvPr>
        </p:nvSpPr>
        <p:spPr/>
        <p:txBody>
          <a:bodyPr/>
          <a:lstStyle/>
          <a:p>
            <a:r>
              <a:rPr lang="en-US"/>
              <a:t>Is it Expensive to Develop an Integrated Plan? </a:t>
            </a:r>
          </a:p>
        </p:txBody>
      </p:sp>
      <p:sp>
        <p:nvSpPr>
          <p:cNvPr id="3" name="Content Placeholder 2">
            <a:extLst>
              <a:ext uri="{FF2B5EF4-FFF2-40B4-BE49-F238E27FC236}">
                <a16:creationId xmlns:a16="http://schemas.microsoft.com/office/drawing/2014/main" id="{BCAA1D0A-91BE-4A5B-848A-CCF30462E4A0}"/>
              </a:ext>
            </a:extLst>
          </p:cNvPr>
          <p:cNvSpPr>
            <a:spLocks noGrp="1"/>
          </p:cNvSpPr>
          <p:nvPr>
            <p:ph idx="1"/>
          </p:nvPr>
        </p:nvSpPr>
        <p:spPr/>
        <p:txBody>
          <a:bodyPr/>
          <a:lstStyle/>
          <a:p>
            <a:r>
              <a:rPr lang="en-US">
                <a:latin typeface="+mj-lt"/>
              </a:rPr>
              <a:t>The cost to develop a plan is typically less than 1 percent of the cost to implement the projects included in the plan. </a:t>
            </a:r>
          </a:p>
          <a:p>
            <a:r>
              <a:rPr lang="en-US">
                <a:latin typeface="+mj-lt"/>
              </a:rPr>
              <a:t>Funding for planning activities is available from a variety of different sources including EPA and state loan programs, EPA grants, other federal agencies grants and loans, state grant funds, or philanthropic organizations.</a:t>
            </a:r>
            <a:endParaRPr lang="en-US">
              <a:latin typeface="+mj-lt"/>
              <a:cs typeface="Calibri Light"/>
            </a:endParaRPr>
          </a:p>
          <a:p>
            <a:r>
              <a:rPr lang="en-US">
                <a:latin typeface="+mj-lt"/>
              </a:rPr>
              <a:t>EPA has published the Funding the Development of an Integrated Plan fact sheet to help permittees understand the costs of developing an integrated plan which includes some potential resources for funding support.</a:t>
            </a:r>
            <a:endParaRPr lang="en-US">
              <a:latin typeface="+mj-lt"/>
              <a:cs typeface="Calibri Light"/>
            </a:endParaRPr>
          </a:p>
          <a:p>
            <a:pPr marL="0" indent="0">
              <a:buNone/>
            </a:pPr>
            <a:endParaRPr lang="en-US">
              <a:cs typeface="Calibri"/>
            </a:endParaRPr>
          </a:p>
          <a:p>
            <a:pPr marL="0" indent="0">
              <a:buNone/>
            </a:pPr>
            <a:r>
              <a:rPr lang="en-US" i="1">
                <a:effectLst/>
                <a:latin typeface="Calibri Light"/>
                <a:ea typeface="Calibri" panose="020F0502020204030204" pitchFamily="34" charset="0"/>
                <a:cs typeface="Times New Roman"/>
              </a:rPr>
              <a:t>For more information: </a:t>
            </a:r>
            <a:r>
              <a:rPr lang="en-US" i="1" u="sng">
                <a:solidFill>
                  <a:srgbClr val="0070C0"/>
                </a:solidFill>
                <a:effectLst/>
                <a:latin typeface="Calibri Light"/>
                <a:ea typeface="Calibri" panose="020F0502020204030204" pitchFamily="34" charset="0"/>
                <a:cs typeface="Times New Roman"/>
                <a:hlinkClick r:id="rId2"/>
              </a:rPr>
              <a:t>Funding the Development of an Integrated Plan</a:t>
            </a:r>
            <a:endParaRPr lang="en-US" sz="1600">
              <a:solidFill>
                <a:srgbClr val="0070C0"/>
              </a:solidFill>
              <a:effectLst/>
              <a:latin typeface="Calibri"/>
              <a:ea typeface="Calibri" panose="020F0502020204030204" pitchFamily="34" charset="0"/>
              <a:cs typeface="Times New Roman" panose="02020603050405020304" pitchFamily="18" charset="0"/>
            </a:endParaRPr>
          </a:p>
          <a:p>
            <a:pPr marL="0" indent="0">
              <a:buNone/>
            </a:pPr>
            <a:endParaRPr lang="en-US"/>
          </a:p>
        </p:txBody>
      </p:sp>
      <p:sp>
        <p:nvSpPr>
          <p:cNvPr id="4" name="Slide Number Placeholder 3">
            <a:extLst>
              <a:ext uri="{FF2B5EF4-FFF2-40B4-BE49-F238E27FC236}">
                <a16:creationId xmlns:a16="http://schemas.microsoft.com/office/drawing/2014/main" id="{B41356E7-E197-4FD6-87DF-52E78E299050}"/>
              </a:ext>
            </a:extLst>
          </p:cNvPr>
          <p:cNvSpPr>
            <a:spLocks noGrp="1"/>
          </p:cNvSpPr>
          <p:nvPr>
            <p:ph type="sldNum" sz="quarter" idx="11"/>
          </p:nvPr>
        </p:nvSpPr>
        <p:spPr/>
        <p:txBody>
          <a:bodyPr/>
          <a:lstStyle/>
          <a:p>
            <a:pPr>
              <a:defRPr/>
            </a:pPr>
            <a:fld id="{ADC3FB64-2219-4B2D-9361-F6F1AB8E6143}" type="slidenum">
              <a:rPr lang="en-US" smtClean="0"/>
              <a:pPr>
                <a:defRPr/>
              </a:pPr>
              <a:t>8</a:t>
            </a:fld>
            <a:endParaRPr lang="en-US"/>
          </a:p>
        </p:txBody>
      </p:sp>
    </p:spTree>
    <p:extLst>
      <p:ext uri="{BB962C8B-B14F-4D97-AF65-F5344CB8AC3E}">
        <p14:creationId xmlns:p14="http://schemas.microsoft.com/office/powerpoint/2010/main" val="2148603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9CC4E-C745-4255-83C0-19EC4AB95E34}"/>
              </a:ext>
            </a:extLst>
          </p:cNvPr>
          <p:cNvSpPr>
            <a:spLocks noGrp="1"/>
          </p:cNvSpPr>
          <p:nvPr>
            <p:ph type="title"/>
          </p:nvPr>
        </p:nvSpPr>
        <p:spPr>
          <a:xfrm>
            <a:off x="469900" y="681038"/>
            <a:ext cx="7031731" cy="954087"/>
          </a:xfrm>
        </p:spPr>
        <p:txBody>
          <a:bodyPr/>
          <a:lstStyle/>
          <a:p>
            <a:r>
              <a:rPr lang="en-US"/>
              <a:t>Potential Plan Development Funding Sources</a:t>
            </a:r>
          </a:p>
        </p:txBody>
      </p:sp>
      <p:sp>
        <p:nvSpPr>
          <p:cNvPr id="3" name="Content Placeholder 2">
            <a:extLst>
              <a:ext uri="{FF2B5EF4-FFF2-40B4-BE49-F238E27FC236}">
                <a16:creationId xmlns:a16="http://schemas.microsoft.com/office/drawing/2014/main" id="{BCAA1D0A-91BE-4A5B-848A-CCF30462E4A0}"/>
              </a:ext>
            </a:extLst>
          </p:cNvPr>
          <p:cNvSpPr>
            <a:spLocks noGrp="1"/>
          </p:cNvSpPr>
          <p:nvPr>
            <p:ph idx="1"/>
          </p:nvPr>
        </p:nvSpPr>
        <p:spPr>
          <a:xfrm>
            <a:off x="469900" y="1973263"/>
            <a:ext cx="6711075" cy="4476750"/>
          </a:xfrm>
        </p:spPr>
        <p:txBody>
          <a:bodyPr numCol="1"/>
          <a:lstStyle/>
          <a:p>
            <a:r>
              <a:rPr lang="en-US">
                <a:latin typeface="+mj-lt"/>
                <a:hlinkClick r:id="rId2"/>
              </a:rPr>
              <a:t>Clean Water State Revolving Fund </a:t>
            </a:r>
            <a:r>
              <a:rPr lang="en-US">
                <a:latin typeface="+mj-lt"/>
              </a:rPr>
              <a:t>(CWSRF)</a:t>
            </a:r>
          </a:p>
          <a:p>
            <a:r>
              <a:rPr lang="en-US">
                <a:latin typeface="+mj-lt"/>
                <a:hlinkClick r:id="rId3"/>
              </a:rPr>
              <a:t>Water Infrastructure Finance and Innovation Act </a:t>
            </a:r>
            <a:r>
              <a:rPr lang="en-US">
                <a:latin typeface="+mj-lt"/>
              </a:rPr>
              <a:t>(WIFIA)</a:t>
            </a:r>
            <a:endParaRPr lang="en-US">
              <a:latin typeface="+mj-lt"/>
              <a:cs typeface="Calibri Light"/>
            </a:endParaRPr>
          </a:p>
          <a:p>
            <a:r>
              <a:rPr lang="en-US">
                <a:latin typeface="+mj-lt"/>
                <a:hlinkClick r:id="rId4"/>
              </a:rPr>
              <a:t>Sewer Overflow and Stormwater Reuse Municipal Grants Program</a:t>
            </a:r>
            <a:endParaRPr lang="en-US">
              <a:latin typeface="+mj-lt"/>
            </a:endParaRPr>
          </a:p>
          <a:p>
            <a:r>
              <a:rPr lang="en-US">
                <a:latin typeface="+mj-lt"/>
                <a:hlinkClick r:id="rId5"/>
              </a:rPr>
              <a:t>Building Resilient Infrastructure Communities Program </a:t>
            </a:r>
            <a:r>
              <a:rPr lang="en-US">
                <a:latin typeface="+mj-lt"/>
              </a:rPr>
              <a:t>(BRIC)</a:t>
            </a:r>
            <a:endParaRPr lang="en-US">
              <a:latin typeface="+mj-lt"/>
              <a:cs typeface="Calibri Light"/>
            </a:endParaRPr>
          </a:p>
          <a:p>
            <a:r>
              <a:rPr lang="en-US">
                <a:latin typeface="+mj-lt"/>
                <a:cs typeface="Calibri Light"/>
                <a:hlinkClick r:id="rId6"/>
              </a:rPr>
              <a:t>Funding the Development of an Integrated Plan</a:t>
            </a:r>
            <a:r>
              <a:rPr lang="en-US">
                <a:latin typeface="+mj-lt"/>
                <a:cs typeface="Calibri Light"/>
              </a:rPr>
              <a:t> (IP)</a:t>
            </a:r>
          </a:p>
        </p:txBody>
      </p:sp>
      <p:sp>
        <p:nvSpPr>
          <p:cNvPr id="4" name="Slide Number Placeholder 3">
            <a:extLst>
              <a:ext uri="{FF2B5EF4-FFF2-40B4-BE49-F238E27FC236}">
                <a16:creationId xmlns:a16="http://schemas.microsoft.com/office/drawing/2014/main" id="{B41356E7-E197-4FD6-87DF-52E78E299050}"/>
              </a:ext>
            </a:extLst>
          </p:cNvPr>
          <p:cNvSpPr>
            <a:spLocks noGrp="1"/>
          </p:cNvSpPr>
          <p:nvPr>
            <p:ph type="sldNum" sz="quarter" idx="11"/>
          </p:nvPr>
        </p:nvSpPr>
        <p:spPr/>
        <p:txBody>
          <a:bodyPr/>
          <a:lstStyle/>
          <a:p>
            <a:pPr>
              <a:defRPr/>
            </a:pPr>
            <a:fld id="{ADC3FB64-2219-4B2D-9361-F6F1AB8E6143}" type="slidenum">
              <a:rPr lang="en-US" smtClean="0"/>
              <a:pPr>
                <a:defRPr/>
              </a:pPr>
              <a:t>9</a:t>
            </a:fld>
            <a:endParaRPr lang="en-US"/>
          </a:p>
        </p:txBody>
      </p:sp>
      <p:pic>
        <p:nvPicPr>
          <p:cNvPr id="5" name="Picture Placeholder 7">
            <a:extLst>
              <a:ext uri="{FF2B5EF4-FFF2-40B4-BE49-F238E27FC236}">
                <a16:creationId xmlns:a16="http://schemas.microsoft.com/office/drawing/2014/main" id="{97108A49-FEFD-40E7-BCC9-76BC7113346F}"/>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7673545" y="0"/>
            <a:ext cx="4518455" cy="6854119"/>
          </a:xfrm>
          <a:prstGeom prst="rect">
            <a:avLst/>
          </a:prstGeom>
        </p:spPr>
      </p:pic>
      <p:sp>
        <p:nvSpPr>
          <p:cNvPr id="6" name="TextBox 5">
            <a:extLst>
              <a:ext uri="{FF2B5EF4-FFF2-40B4-BE49-F238E27FC236}">
                <a16:creationId xmlns:a16="http://schemas.microsoft.com/office/drawing/2014/main" id="{939575DB-198F-487F-8ADD-E8660261243B}"/>
              </a:ext>
            </a:extLst>
          </p:cNvPr>
          <p:cNvSpPr txBox="1"/>
          <p:nvPr/>
        </p:nvSpPr>
        <p:spPr>
          <a:xfrm>
            <a:off x="7673545" y="6586154"/>
            <a:ext cx="2161335" cy="261610"/>
          </a:xfrm>
          <a:prstGeom prst="rect">
            <a:avLst/>
          </a:prstGeom>
          <a:solidFill>
            <a:schemeClr val="tx2">
              <a:alpha val="56000"/>
            </a:schemeClr>
          </a:solidFill>
          <a:effectLst>
            <a:softEdge rad="63500"/>
          </a:effectLst>
        </p:spPr>
        <p:txBody>
          <a:bodyPr wrap="square">
            <a:spAutoFit/>
          </a:bodyPr>
          <a:lstStyle/>
          <a:p>
            <a:r>
              <a:rPr lang="en-US" sz="1100" b="0" i="1" u="none" strike="noStrike">
                <a:solidFill>
                  <a:schemeClr val="bg1"/>
                </a:solidFill>
                <a:effectLst/>
                <a:latin typeface="Calibri" panose="020F0502020204030204" pitchFamily="34" charset="0"/>
              </a:rPr>
              <a:t>Photo courtesy of City of Columbia.</a:t>
            </a:r>
            <a:r>
              <a:rPr lang="en-US" sz="1100" i="1">
                <a:solidFill>
                  <a:schemeClr val="bg1"/>
                </a:solidFill>
              </a:rPr>
              <a:t> </a:t>
            </a:r>
          </a:p>
        </p:txBody>
      </p:sp>
    </p:spTree>
    <p:extLst>
      <p:ext uri="{BB962C8B-B14F-4D97-AF65-F5344CB8AC3E}">
        <p14:creationId xmlns:p14="http://schemas.microsoft.com/office/powerpoint/2010/main" val="3531631323"/>
      </p:ext>
    </p:extLst>
  </p:cSld>
  <p:clrMapOvr>
    <a:masterClrMapping/>
  </p:clrMapOvr>
</p:sld>
</file>

<file path=ppt/theme/theme1.xml><?xml version="1.0" encoding="utf-8"?>
<a:theme xmlns:a="http://schemas.openxmlformats.org/drawingml/2006/main" name="Covers">
  <a:themeElements>
    <a:clrScheme name="IP Report to Congress">
      <a:dk1>
        <a:srgbClr val="000000"/>
      </a:dk1>
      <a:lt1>
        <a:srgbClr val="FFFFFF"/>
      </a:lt1>
      <a:dk2>
        <a:srgbClr val="4C4D4C"/>
      </a:dk2>
      <a:lt2>
        <a:srgbClr val="E7E6E6"/>
      </a:lt2>
      <a:accent1>
        <a:srgbClr val="F05A21"/>
      </a:accent1>
      <a:accent2>
        <a:srgbClr val="0A6DB6"/>
      </a:accent2>
      <a:accent3>
        <a:srgbClr val="55B7E5"/>
      </a:accent3>
      <a:accent4>
        <a:srgbClr val="5DB347"/>
      </a:accent4>
      <a:accent5>
        <a:srgbClr val="0097A0"/>
      </a:accent5>
      <a:accent6>
        <a:srgbClr val="C22C26"/>
      </a:accent6>
      <a:hlink>
        <a:srgbClr val="5DB346"/>
      </a:hlink>
      <a:folHlink>
        <a:srgbClr val="54B6E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C9EED1E-281D-4D41-94C9-7ADCAA9619B9}" vid="{1DDD8FB7-B30D-AB45-A3B7-F0A947F97622}"/>
    </a:ext>
  </a:extLst>
</a:theme>
</file>

<file path=ppt/theme/theme2.xml><?xml version="1.0" encoding="utf-8"?>
<a:theme xmlns:a="http://schemas.openxmlformats.org/drawingml/2006/main" name="Teal Theme">
  <a:themeElements>
    <a:clrScheme name="IP Report to Congress">
      <a:dk1>
        <a:srgbClr val="000000"/>
      </a:dk1>
      <a:lt1>
        <a:srgbClr val="FFFFFF"/>
      </a:lt1>
      <a:dk2>
        <a:srgbClr val="4C4D4C"/>
      </a:dk2>
      <a:lt2>
        <a:srgbClr val="E7E6E6"/>
      </a:lt2>
      <a:accent1>
        <a:srgbClr val="F05A21"/>
      </a:accent1>
      <a:accent2>
        <a:srgbClr val="0A6DB6"/>
      </a:accent2>
      <a:accent3>
        <a:srgbClr val="55B7E5"/>
      </a:accent3>
      <a:accent4>
        <a:srgbClr val="5DB347"/>
      </a:accent4>
      <a:accent5>
        <a:srgbClr val="0097A0"/>
      </a:accent5>
      <a:accent6>
        <a:srgbClr val="C22C26"/>
      </a:accent6>
      <a:hlink>
        <a:srgbClr val="5DB346"/>
      </a:hlink>
      <a:folHlink>
        <a:srgbClr val="54B6E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C9EED1E-281D-4D41-94C9-7ADCAA9619B9}" vid="{1D432847-EBF4-5548-9857-90919AC4291A}"/>
    </a:ext>
  </a:extLst>
</a:theme>
</file>

<file path=ppt/theme/theme3.xml><?xml version="1.0" encoding="utf-8"?>
<a:theme xmlns:a="http://schemas.openxmlformats.org/drawingml/2006/main" name="1_Covers">
  <a:themeElements>
    <a:clrScheme name="IP Report to Congress">
      <a:dk1>
        <a:srgbClr val="000000"/>
      </a:dk1>
      <a:lt1>
        <a:srgbClr val="FFFFFF"/>
      </a:lt1>
      <a:dk2>
        <a:srgbClr val="4C4D4C"/>
      </a:dk2>
      <a:lt2>
        <a:srgbClr val="E7E6E6"/>
      </a:lt2>
      <a:accent1>
        <a:srgbClr val="F05A21"/>
      </a:accent1>
      <a:accent2>
        <a:srgbClr val="0A6DB6"/>
      </a:accent2>
      <a:accent3>
        <a:srgbClr val="55B7E5"/>
      </a:accent3>
      <a:accent4>
        <a:srgbClr val="5DB347"/>
      </a:accent4>
      <a:accent5>
        <a:srgbClr val="0097A0"/>
      </a:accent5>
      <a:accent6>
        <a:srgbClr val="C22C26"/>
      </a:accent6>
      <a:hlink>
        <a:srgbClr val="5DB346"/>
      </a:hlink>
      <a:folHlink>
        <a:srgbClr val="54B6E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1005_IP PPT Template_3" id="{13EEED90-62D6-F945-9BCE-F466E591E090}" vid="{651CFEBB-4DA0-BD42-AAEC-FA33553F6A6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29f62856-1543-49d4-a736-4569d363f533" ContentTypeId="0x0101" PreviousValue="false"/>
</file>

<file path=customXml/item3.xml><?xml version="1.0" encoding="utf-8"?>
<p:properties xmlns:p="http://schemas.microsoft.com/office/2006/metadata/properties" xmlns:xsi="http://www.w3.org/2001/XMLSchema-instance" xmlns:pc="http://schemas.microsoft.com/office/infopath/2007/PartnerControls">
  <documentManagement>
    <Record xmlns="4ffa91fb-a0ff-4ac5-b2db-65c790d184a4">Shared</Record>
    <Language xmlns="http://schemas.microsoft.com/sharepoint/v3">English</Language>
    <Document_x0020_Creation_x0020_Date xmlns="4ffa91fb-a0ff-4ac5-b2db-65c790d184a4">2020-10-15T08:44:21+00:00</Document_x0020_Creation_x0020_Date>
    <TaxCatchAll xmlns="4ffa91fb-a0ff-4ac5-b2db-65c790d184a4" xsi:nil="true"/>
    <TaxKeywordTaxHTField xmlns="4ffa91fb-a0ff-4ac5-b2db-65c790d184a4">
      <Terms xmlns="http://schemas.microsoft.com/office/infopath/2007/PartnerControls"/>
    </TaxKeywordTaxHTField>
    <_Source xmlns="http://schemas.microsoft.com/sharepoint/v3/fields" xsi:nil="true"/>
    <j747ac98061d40f0aa7bd47e1db5675d xmlns="4ffa91fb-a0ff-4ac5-b2db-65c790d184a4">
      <Terms xmlns="http://schemas.microsoft.com/office/infopath/2007/PartnerControls"/>
    </j747ac98061d40f0aa7bd47e1db5675d>
    <e3f09c3df709400db2417a7161762d62 xmlns="4ffa91fb-a0ff-4ac5-b2db-65c790d184a4">
      <Terms xmlns="http://schemas.microsoft.com/office/infopath/2007/PartnerControls"/>
    </e3f09c3df709400db2417a7161762d62>
    <External_x0020_Contributor xmlns="4ffa91fb-a0ff-4ac5-b2db-65c790d184a4" xsi:nil="true"/>
    <Rights xmlns="4ffa91fb-a0ff-4ac5-b2db-65c790d184a4" xsi:nil="tru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lcf76f155ced4ddcb4097134ff3c332f xmlns="a1eccfa0-a29e-407b-b9eb-d39ffb4d6149">
      <Terms xmlns="http://schemas.microsoft.com/office/infopath/2007/PartnerControls"/>
    </lcf76f155ced4ddcb4097134ff3c332f>
    <SharedWithUsers xmlns="1ad0269c-2511-4159-98ac-392385d4262d">
      <UserInfo>
        <DisplayName>Huddle, Heather (she/her/hers)</DisplayName>
        <AccountId>18036</AccountId>
        <AccountType/>
      </UserInfo>
      <UserInfo>
        <DisplayName>DeYoung, Robyn</DisplayName>
        <AccountId>7312</AccountId>
        <AccountType/>
      </UserInfo>
    </SharedWithUser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1357824E3233514491C9AA677C8170D5" ma:contentTypeVersion="19" ma:contentTypeDescription="Create a new document." ma:contentTypeScope="" ma:versionID="cc189d4aa6613a7c8ea5b982501dc417">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a1eccfa0-a29e-407b-b9eb-d39ffb4d6149" xmlns:ns6="1ad0269c-2511-4159-98ac-392385d4262d" targetNamespace="http://schemas.microsoft.com/office/2006/metadata/properties" ma:root="true" ma:fieldsID="c174b699e950f0d6f8de04729edb12b2" ns1:_="" ns2:_="" ns3:_="" ns4:_="" ns5:_="" ns6:_="">
    <xsd:import namespace="http://schemas.microsoft.com/sharepoint/v3"/>
    <xsd:import namespace="4ffa91fb-a0ff-4ac5-b2db-65c790d184a4"/>
    <xsd:import namespace="http://schemas.microsoft.com/sharepoint.v3"/>
    <xsd:import namespace="http://schemas.microsoft.com/sharepoint/v3/fields"/>
    <xsd:import namespace="a1eccfa0-a29e-407b-b9eb-d39ffb4d6149"/>
    <xsd:import namespace="1ad0269c-2511-4159-98ac-392385d4262d"/>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2:e3f09c3df709400db2417a7161762d62" minOccurs="0"/>
                <xsd:element ref="ns5:MediaServiceMetadata" minOccurs="0"/>
                <xsd:element ref="ns5:MediaServiceFastMetadata" minOccurs="0"/>
                <xsd:element ref="ns6:SharedWithUsers" minOccurs="0"/>
                <xsd:element ref="ns6:SharedWithDetails" minOccurs="0"/>
                <xsd:element ref="ns5:MediaServiceAutoKeyPoints" minOccurs="0"/>
                <xsd:element ref="ns5:MediaServiceKeyPoints" minOccurs="0"/>
                <xsd:element ref="ns5:MediaServiceAutoTags" minOccurs="0"/>
                <xsd:element ref="ns5:MediaServiceOCR" minOccurs="0"/>
                <xsd:element ref="ns5:MediaServiceGenerationTime" minOccurs="0"/>
                <xsd:element ref="ns5:MediaServiceEventHashCode" minOccurs="0"/>
                <xsd:element ref="ns5:MediaServiceDateTaken" minOccurs="0"/>
                <xsd:element ref="ns5:MediaServiceLocation" minOccurs="0"/>
                <xsd:element ref="ns5:MediaLengthInSeconds" minOccurs="0"/>
                <xsd:element ref="ns5: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ma:readOnly="false">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description="" ma:hidden="true" ma:list="{8c9e5fc3-0796-456f-a58e-d4ef9f2e0eb8}" ma:internalName="TaxCatchAllLabel" ma:readOnly="true" ma:showField="CatchAllDataLabel" ma:web="1ad0269c-2511-4159-98ac-392385d4262d">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description="" ma:hidden="true" ma:list="{8c9e5fc3-0796-456f-a58e-d4ef9f2e0eb8}" ma:internalName="TaxCatchAll" ma:showField="CatchAllData" ma:web="1ad0269c-2511-4159-98ac-392385d4262d">
      <xsd:complexType>
        <xsd:complexContent>
          <xsd:extension base="dms:MultiChoiceLookup">
            <xsd:sequence>
              <xsd:element name="Value" type="dms:Lookup" maxOccurs="unbounded" minOccurs="0" nillable="true"/>
            </xsd:sequence>
          </xsd:extension>
        </xsd:complexContent>
      </xsd:complexType>
    </xsd:element>
    <xsd:element name="e3f09c3df709400db2417a7161762d62" ma:index="28" nillable="true" ma:taxonomy="true" ma:internalName="e3f09c3df709400db2417a7161762d62" ma:taxonomyFieldName="EPA_x0020_Subject" ma:displayName="EPA Subject" ma:readOnly="false" ma:default="" ma:fieldId="{e3f09c3d-f709-400d-b241-7a7161762d62}" ma:taxonomyMulti="true" ma:sspId="29f62856-1543-49d4-a736-4569d363f533" ma:termSetId="7a3d4ae0-7e62-45a2-a406-c6a8a6a8eee3"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1eccfa0-a29e-407b-b9eb-d39ffb4d6149" elementFormDefault="qualified">
    <xsd:import namespace="http://schemas.microsoft.com/office/2006/documentManagement/types"/>
    <xsd:import namespace="http://schemas.microsoft.com/office/infopath/2007/PartnerControls"/>
    <xsd:element name="MediaServiceMetadata" ma:index="29" nillable="true" ma:displayName="MediaServiceMetadata" ma:hidden="true" ma:internalName="MediaServiceMetadata" ma:readOnly="true">
      <xsd:simpleType>
        <xsd:restriction base="dms:Note"/>
      </xsd:simpleType>
    </xsd:element>
    <xsd:element name="MediaServiceFastMetadata" ma:index="30" nillable="true" ma:displayName="MediaServiceFastMetadata" ma:hidden="true" ma:internalName="MediaServiceFastMetadata" ma:readOnly="true">
      <xsd:simpleType>
        <xsd:restriction base="dms:Note"/>
      </xsd:simpleType>
    </xsd:element>
    <xsd:element name="MediaServiceAutoKeyPoints" ma:index="33" nillable="true" ma:displayName="MediaServiceAutoKeyPoints" ma:hidden="true" ma:internalName="MediaServiceAutoKeyPoints" ma:readOnly="true">
      <xsd:simpleType>
        <xsd:restriction base="dms:Note"/>
      </xsd:simpleType>
    </xsd:element>
    <xsd:element name="MediaServiceKeyPoints" ma:index="34" nillable="true" ma:displayName="KeyPoints" ma:internalName="MediaServiceKeyPoints" ma:readOnly="true">
      <xsd:simpleType>
        <xsd:restriction base="dms:Note">
          <xsd:maxLength value="255"/>
        </xsd:restriction>
      </xsd:simpleType>
    </xsd:element>
    <xsd:element name="MediaServiceAutoTags" ma:index="35" nillable="true" ma:displayName="Tags" ma:internalName="MediaServiceAutoTags" ma:readOnly="true">
      <xsd:simpleType>
        <xsd:restriction base="dms:Text"/>
      </xsd:simpleType>
    </xsd:element>
    <xsd:element name="MediaServiceOCR" ma:index="36" nillable="true" ma:displayName="Extracted Text" ma:internalName="MediaServiceOCR" ma:readOnly="true">
      <xsd:simpleType>
        <xsd:restriction base="dms:Note">
          <xsd:maxLength value="255"/>
        </xsd:restriction>
      </xsd:simpleType>
    </xsd:element>
    <xsd:element name="MediaServiceGenerationTime" ma:index="37" nillable="true" ma:displayName="MediaServiceGenerationTime" ma:hidden="true" ma:internalName="MediaServiceGenerationTime" ma:readOnly="true">
      <xsd:simpleType>
        <xsd:restriction base="dms:Text"/>
      </xsd:simpleType>
    </xsd:element>
    <xsd:element name="MediaServiceEventHashCode" ma:index="38" nillable="true" ma:displayName="MediaServiceEventHashCode" ma:hidden="true" ma:internalName="MediaServiceEventHashCode" ma:readOnly="true">
      <xsd:simpleType>
        <xsd:restriction base="dms:Text"/>
      </xsd:simpleType>
    </xsd:element>
    <xsd:element name="MediaServiceDateTaken" ma:index="39" nillable="true" ma:displayName="MediaServiceDateTaken" ma:hidden="true" ma:internalName="MediaServiceDateTaken" ma:readOnly="true">
      <xsd:simpleType>
        <xsd:restriction base="dms:Text"/>
      </xsd:simpleType>
    </xsd:element>
    <xsd:element name="MediaServiceLocation" ma:index="40" nillable="true" ma:displayName="Location" ma:internalName="MediaServiceLocation" ma:readOnly="true">
      <xsd:simpleType>
        <xsd:restriction base="dms:Text"/>
      </xsd:simpleType>
    </xsd:element>
    <xsd:element name="MediaLengthInSeconds" ma:index="41" nillable="true" ma:displayName="MediaLengthInSeconds" ma:hidden="true" ma:internalName="MediaLengthInSeconds" ma:readOnly="true">
      <xsd:simpleType>
        <xsd:restriction base="dms:Unknown"/>
      </xsd:simpleType>
    </xsd:element>
    <xsd:element name="lcf76f155ced4ddcb4097134ff3c332f" ma:index="43" nillable="true" ma:taxonomy="true" ma:internalName="lcf76f155ced4ddcb4097134ff3c332f" ma:taxonomyFieldName="MediaServiceImageTags" ma:displayName="Image Tags" ma:readOnly="false" ma:fieldId="{5cf76f15-5ced-4ddc-b409-7134ff3c332f}" ma:taxonomyMulti="true" ma:sspId="29f62856-1543-49d4-a736-4569d363f53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ad0269c-2511-4159-98ac-392385d4262d" elementFormDefault="qualified">
    <xsd:import namespace="http://schemas.microsoft.com/office/2006/documentManagement/types"/>
    <xsd:import namespace="http://schemas.microsoft.com/office/infopath/2007/PartnerControls"/>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1AC876-24EB-4754-8F53-15052140D474}">
  <ds:schemaRefs>
    <ds:schemaRef ds:uri="http://schemas.microsoft.com/sharepoint/v3/contenttype/forms"/>
  </ds:schemaRefs>
</ds:datastoreItem>
</file>

<file path=customXml/itemProps2.xml><?xml version="1.0" encoding="utf-8"?>
<ds:datastoreItem xmlns:ds="http://schemas.openxmlformats.org/officeDocument/2006/customXml" ds:itemID="{E1CC987D-96C6-4070-8E93-74834515743E}">
  <ds:schemaRefs>
    <ds:schemaRef ds:uri="Microsoft.SharePoint.Taxonomy.ContentTypeSync"/>
  </ds:schemaRefs>
</ds:datastoreItem>
</file>

<file path=customXml/itemProps3.xml><?xml version="1.0" encoding="utf-8"?>
<ds:datastoreItem xmlns:ds="http://schemas.openxmlformats.org/officeDocument/2006/customXml" ds:itemID="{BF44C63B-C0C7-461B-9C53-160D71F467F1}">
  <ds:schemaRefs>
    <ds:schemaRef ds:uri="4ffa91fb-a0ff-4ac5-b2db-65c790d184a4"/>
    <ds:schemaRef ds:uri="http://schemas.openxmlformats.org/package/2006/metadata/core-properties"/>
    <ds:schemaRef ds:uri="http://schemas.microsoft.com/office/2006/documentManagement/types"/>
    <ds:schemaRef ds:uri="http://schemas.microsoft.com/sharepoint.v3"/>
    <ds:schemaRef ds:uri="http://purl.org/dc/elements/1.1/"/>
    <ds:schemaRef ds:uri="http://schemas.microsoft.com/office/infopath/2007/PartnerControls"/>
    <ds:schemaRef ds:uri="http://schemas.microsoft.com/office/2006/metadata/properties"/>
    <ds:schemaRef ds:uri="1ad0269c-2511-4159-98ac-392385d4262d"/>
    <ds:schemaRef ds:uri="a1eccfa0-a29e-407b-b9eb-d39ffb4d6149"/>
    <ds:schemaRef ds:uri="http://www.w3.org/XML/1998/namespace"/>
    <ds:schemaRef ds:uri="http://schemas.microsoft.com/sharepoint/v3/fields"/>
    <ds:schemaRef ds:uri="http://schemas.microsoft.com/sharepoint/v3"/>
    <ds:schemaRef ds:uri="http://purl.org/dc/dcmitype/"/>
    <ds:schemaRef ds:uri="http://purl.org/dc/terms/"/>
  </ds:schemaRefs>
</ds:datastoreItem>
</file>

<file path=customXml/itemProps4.xml><?xml version="1.0" encoding="utf-8"?>
<ds:datastoreItem xmlns:ds="http://schemas.openxmlformats.org/officeDocument/2006/customXml" ds:itemID="{99ACAA35-CF85-4971-95B0-AFCF16F8CCE0}">
  <ds:schemaRefs>
    <ds:schemaRef ds:uri="1ad0269c-2511-4159-98ac-392385d4262d"/>
    <ds:schemaRef ds:uri="4ffa91fb-a0ff-4ac5-b2db-65c790d184a4"/>
    <ds:schemaRef ds:uri="a1eccfa0-a29e-407b-b9eb-d39ffb4d614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microsoft.com/sharepoint/v3"/>
    <ds:schemaRef ds:uri="http://schemas.microsoft.com/sharepoint/v3/field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Covers</Template>
  <TotalTime>30</TotalTime>
  <Words>566</Words>
  <Application>Microsoft Office PowerPoint</Application>
  <PresentationFormat>Widescreen</PresentationFormat>
  <Paragraphs>75</Paragraphs>
  <Slides>10</Slides>
  <Notes>4</Notes>
  <HiddenSlides>0</HiddenSlides>
  <MMClips>0</MMClips>
  <ScaleCrop>false</ScaleCrop>
  <HeadingPairs>
    <vt:vector size="4" baseType="variant">
      <vt:variant>
        <vt:lpstr>Theme</vt:lpstr>
      </vt:variant>
      <vt:variant>
        <vt:i4>3</vt:i4>
      </vt:variant>
      <vt:variant>
        <vt:lpstr>Slide Titles</vt:lpstr>
      </vt:variant>
      <vt:variant>
        <vt:i4>10</vt:i4>
      </vt:variant>
    </vt:vector>
  </HeadingPairs>
  <TitlesOfParts>
    <vt:vector size="13" baseType="lpstr">
      <vt:lpstr>Covers</vt:lpstr>
      <vt:lpstr>Teal Theme</vt:lpstr>
      <vt:lpstr>1_Covers</vt:lpstr>
      <vt:lpstr>Benefits of Integrated Planning – Elected Officials Version</vt:lpstr>
      <vt:lpstr>What Is Integrated Planning?</vt:lpstr>
      <vt:lpstr>What Regulated Sources of Water Pollution Can an Integrated Plan Address?</vt:lpstr>
      <vt:lpstr>What Other Types of Environmental Priorities Can We incorporate into an Integrated Plan?</vt:lpstr>
      <vt:lpstr>Elements of an Integrated Plan</vt:lpstr>
      <vt:lpstr>Benefits</vt:lpstr>
      <vt:lpstr>Who Can Help Us with the Integrated Planning Process?</vt:lpstr>
      <vt:lpstr>Is it Expensive to Develop an Integrated Plan? </vt:lpstr>
      <vt:lpstr>Potential Plan Development Funding Sources</vt:lpstr>
      <vt:lpstr>EPA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Title PPT Title PPT Title PPT Title PPT Title PPT Title</dc:title>
  <dc:creator>Alexa Sears</dc:creator>
  <cp:lastModifiedBy>Alexa Sears</cp:lastModifiedBy>
  <cp:revision>6</cp:revision>
  <dcterms:created xsi:type="dcterms:W3CDTF">2020-10-14T18:12:02Z</dcterms:created>
  <dcterms:modified xsi:type="dcterms:W3CDTF">2023-05-19T18:12:38Z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ContentTypeId">
    <vt:lpwstr>0x0101001357824E3233514491C9AA677C8170D5</vt:lpwstr>
  </property>
  <property fmtid="{D5CDD505-2E9C-101B-9397-08002B2CF9AE}" pid="4" name="Document Type">
    <vt:lpwstr/>
  </property>
  <property fmtid="{D5CDD505-2E9C-101B-9397-08002B2CF9AE}" pid="5" name="EPA Subject">
    <vt:lpwstr/>
  </property>
  <property fmtid="{D5CDD505-2E9C-101B-9397-08002B2CF9AE}" pid="6" name="MediaServiceImageTags">
    <vt:lpwstr/>
  </property>
</Properties>
</file>