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2"/>
  </p:sldMasterIdLst>
  <p:notesMasterIdLst>
    <p:notesMasterId r:id="rId43"/>
  </p:notesMasterIdLst>
  <p:handoutMasterIdLst>
    <p:handoutMasterId r:id="rId44"/>
  </p:handoutMasterIdLst>
  <p:sldIdLst>
    <p:sldId id="322" r:id="rId3"/>
    <p:sldId id="256" r:id="rId4"/>
    <p:sldId id="257" r:id="rId5"/>
    <p:sldId id="258" r:id="rId6"/>
    <p:sldId id="259" r:id="rId7"/>
    <p:sldId id="260" r:id="rId8"/>
    <p:sldId id="287" r:id="rId9"/>
    <p:sldId id="261" r:id="rId10"/>
    <p:sldId id="262" r:id="rId11"/>
    <p:sldId id="264" r:id="rId12"/>
    <p:sldId id="265" r:id="rId13"/>
    <p:sldId id="294" r:id="rId14"/>
    <p:sldId id="289" r:id="rId15"/>
    <p:sldId id="290" r:id="rId16"/>
    <p:sldId id="288" r:id="rId17"/>
    <p:sldId id="293" r:id="rId18"/>
    <p:sldId id="299" r:id="rId19"/>
    <p:sldId id="269" r:id="rId20"/>
    <p:sldId id="300" r:id="rId21"/>
    <p:sldId id="278" r:id="rId22"/>
    <p:sldId id="301" r:id="rId23"/>
    <p:sldId id="320" r:id="rId24"/>
    <p:sldId id="305" r:id="rId25"/>
    <p:sldId id="277" r:id="rId26"/>
    <p:sldId id="303" r:id="rId27"/>
    <p:sldId id="279" r:id="rId28"/>
    <p:sldId id="271" r:id="rId29"/>
    <p:sldId id="306" r:id="rId30"/>
    <p:sldId id="307" r:id="rId31"/>
    <p:sldId id="308" r:id="rId32"/>
    <p:sldId id="274" r:id="rId33"/>
    <p:sldId id="311" r:id="rId34"/>
    <p:sldId id="315" r:id="rId35"/>
    <p:sldId id="316" r:id="rId36"/>
    <p:sldId id="272" r:id="rId37"/>
    <p:sldId id="317" r:id="rId38"/>
    <p:sldId id="318" r:id="rId39"/>
    <p:sldId id="321" r:id="rId40"/>
    <p:sldId id="284" r:id="rId41"/>
    <p:sldId id="286"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6D7CF99-ACBF-FEA8-5BA8-98B39FE82072}" name="Alers-Garcia, Janice" initials="AGJ" userId="S::Alers-Garcia.Janice@epa.gov::1ff7436f-c339-423f-8d6f-3f4640a7d9dc" providerId="AD"/>
  <p188:author id="{981D2BC7-1C27-38EF-6342-AAD7ADC6DD4D}" name="Kaufman, Galen" initials="KG" userId="S::Kaufman.Galen@epa.gov::1a437e40-a8bd-43a7-b3a6-f4fd61056f82" providerId="AD"/>
  <p188:author id="{E4B665E5-65E6-3E86-739B-3DD23472CD5D}" name="Vander Woude, Theresa" initials="VWT" userId="S::VanderWoude.Theresa@epa.gov::a7926444-cacd-4ba0-b47c-9700bf6f4343"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70" autoAdjust="0"/>
    <p:restoredTop sz="95754" autoAdjust="0"/>
  </p:normalViewPr>
  <p:slideViewPr>
    <p:cSldViewPr snapToGrid="0">
      <p:cViewPr varScale="1">
        <p:scale>
          <a:sx n="71" d="100"/>
          <a:sy n="71" d="100"/>
        </p:scale>
        <p:origin x="86" y="456"/>
      </p:cViewPr>
      <p:guideLst/>
    </p:cSldViewPr>
  </p:slideViewPr>
  <p:outlineViewPr>
    <p:cViewPr>
      <p:scale>
        <a:sx n="33" d="100"/>
        <a:sy n="33" d="100"/>
      </p:scale>
      <p:origin x="0" y="-36739"/>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microsoft.com/office/2018/10/relationships/authors" Targe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customXml" Target="../customXml/item1.xml"/><Relationship Id="rId6" Type="http://schemas.openxmlformats.org/officeDocument/2006/relationships/slide" Target="slides/slide4.xml"/></Relationships>
</file>

<file path=ppt/diagrams/_rels/data1.xml.rels><?xml version="1.0" encoding="UTF-8" standalone="yes"?>
<Relationships xmlns="http://schemas.openxmlformats.org/package/2006/relationships"><Relationship Id="rId2" Type="http://schemas.openxmlformats.org/officeDocument/2006/relationships/hyperlink" Target="https://www.govinfo.gov/app/collection/cfr" TargetMode="External"/><Relationship Id="rId1" Type="http://schemas.openxmlformats.org/officeDocument/2006/relationships/hyperlink" Target="https://www.govinfo.gov/app/collection/uscode" TargetMode="External"/></Relationships>
</file>

<file path=ppt/diagrams/_rels/data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3.jpeg"/><Relationship Id="rId4" Type="http://schemas.openxmlformats.org/officeDocument/2006/relationships/image" Target="../media/image16.jpeg"/></Relationships>
</file>

<file path=ppt/diagrams/_rels/data5.xml.rels><?xml version="1.0" encoding="UTF-8" standalone="yes"?>
<Relationships xmlns="http://schemas.openxmlformats.org/package/2006/relationships"><Relationship Id="rId3" Type="http://schemas.openxmlformats.org/officeDocument/2006/relationships/hyperlink" Target="https://www.epa.gov/nutrient-policy-data/epas-recommended-ambient-water-quality-criteria-nutrients" TargetMode="External"/><Relationship Id="rId2" Type="http://schemas.openxmlformats.org/officeDocument/2006/relationships/image" Target="../media/image3.svg"/><Relationship Id="rId1" Type="http://schemas.openxmlformats.org/officeDocument/2006/relationships/image" Target="../media/image2.png"/><Relationship Id="rId5" Type="http://schemas.openxmlformats.org/officeDocument/2006/relationships/hyperlink" Target="https://www.epa.gov/nutrient-policy-data/state-progress-toward-developing-numeric-nutrient-water-quality-criteria" TargetMode="External"/><Relationship Id="rId4" Type="http://schemas.openxmlformats.org/officeDocument/2006/relationships/hyperlink" Target="https://www.epa.gov/nutrient-policy-data/nutrient-criteria-development-documents" TargetMode="External"/></Relationships>
</file>

<file path=ppt/diagrams/_rels/drawing1.xml.rels><?xml version="1.0" encoding="UTF-8" standalone="yes"?>
<Relationships xmlns="http://schemas.openxmlformats.org/package/2006/relationships"><Relationship Id="rId2" Type="http://schemas.openxmlformats.org/officeDocument/2006/relationships/hyperlink" Target="https://www.govinfo.gov/app/collection/cfr" TargetMode="External"/><Relationship Id="rId1" Type="http://schemas.openxmlformats.org/officeDocument/2006/relationships/hyperlink" Target="https://www.govinfo.gov/app/collection/uscode" TargetMode="External"/></Relationships>
</file>

<file path=ppt/diagrams/_rels/drawing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3.jpeg"/><Relationship Id="rId4" Type="http://schemas.openxmlformats.org/officeDocument/2006/relationships/image" Target="../media/image16.jpeg"/></Relationships>
</file>

<file path=ppt/diagrams/_rels/drawing5.xml.rels><?xml version="1.0" encoding="UTF-8" standalone="yes"?>
<Relationships xmlns="http://schemas.openxmlformats.org/package/2006/relationships"><Relationship Id="rId3" Type="http://schemas.openxmlformats.org/officeDocument/2006/relationships/hyperlink" Target="https://www.epa.gov/nutrient-policy-data/state-progress-toward-developing-numeric-nutrient-water-quality-criteria" TargetMode="External"/><Relationship Id="rId2" Type="http://schemas.openxmlformats.org/officeDocument/2006/relationships/hyperlink" Target="https://www.epa.gov/nutrient-policy-data/nutrient-criteria-development-documents" TargetMode="External"/><Relationship Id="rId1" Type="http://schemas.openxmlformats.org/officeDocument/2006/relationships/hyperlink" Target="https://www.epa.gov/nutrient-policy-data/epas-recommended-ambient-water-quality-criteria-nutrients"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B00EEE-810D-4C78-9A64-715733463B46}"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62D48718-367A-46D2-AE3F-4E781AC24A4E}">
      <dgm:prSet phldrT="[Text]"/>
      <dgm:spPr/>
      <dgm:t>
        <a:bodyPr/>
        <a:lstStyle/>
        <a:p>
          <a:r>
            <a:rPr lang="en-US"/>
            <a:t>Congressional Act or Statute</a:t>
          </a:r>
        </a:p>
      </dgm:t>
    </dgm:pt>
    <dgm:pt modelId="{112B592C-8FE5-4182-B073-91F0499D766A}" type="parTrans" cxnId="{342861F0-18DB-4522-9CD8-E6957265E8C3}">
      <dgm:prSet/>
      <dgm:spPr/>
      <dgm:t>
        <a:bodyPr/>
        <a:lstStyle/>
        <a:p>
          <a:endParaRPr lang="en-US"/>
        </a:p>
      </dgm:t>
    </dgm:pt>
    <dgm:pt modelId="{59731873-F024-4EAE-9420-D6AD728890AC}" type="sibTrans" cxnId="{342861F0-18DB-4522-9CD8-E6957265E8C3}">
      <dgm:prSet/>
      <dgm:spPr/>
      <dgm:t>
        <a:bodyPr/>
        <a:lstStyle/>
        <a:p>
          <a:endParaRPr lang="en-US"/>
        </a:p>
      </dgm:t>
    </dgm:pt>
    <dgm:pt modelId="{E8F1FF09-3167-4F4F-AFC8-836836268C89}">
      <dgm:prSet phldrT="[Text]"/>
      <dgm:spPr/>
      <dgm:t>
        <a:bodyPr/>
        <a:lstStyle/>
        <a:p>
          <a:r>
            <a:rPr lang="en-US" b="1"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U.S. Code</a:t>
          </a:r>
          <a:r>
            <a:rPr lang="en-US" dirty="0"/>
            <a:t> (U.S.C.)</a:t>
          </a:r>
        </a:p>
      </dgm:t>
    </dgm:pt>
    <dgm:pt modelId="{F1C3B948-43FC-47AB-979F-FEE31A63B097}" type="parTrans" cxnId="{F24BBC8F-54C9-4F3A-92CC-DC2C16E6FACF}">
      <dgm:prSet/>
      <dgm:spPr/>
      <dgm:t>
        <a:bodyPr/>
        <a:lstStyle/>
        <a:p>
          <a:endParaRPr lang="en-US"/>
        </a:p>
      </dgm:t>
    </dgm:pt>
    <dgm:pt modelId="{3A8B2CD7-0C08-4301-9D71-8496F95B0F1B}" type="sibTrans" cxnId="{F24BBC8F-54C9-4F3A-92CC-DC2C16E6FACF}">
      <dgm:prSet/>
      <dgm:spPr/>
      <dgm:t>
        <a:bodyPr/>
        <a:lstStyle/>
        <a:p>
          <a:endParaRPr lang="en-US"/>
        </a:p>
      </dgm:t>
    </dgm:pt>
    <dgm:pt modelId="{EC945114-A2C2-49CD-A1B5-280570975F6D}">
      <dgm:prSet phldrT="[Text]"/>
      <dgm:spPr/>
      <dgm:t>
        <a:bodyPr/>
        <a:lstStyle/>
        <a:p>
          <a:r>
            <a:rPr lang="en-US" b="1" i="0" dirty="0"/>
            <a:t>Clean Water Act</a:t>
          </a:r>
          <a:r>
            <a:rPr lang="en-US" b="0" i="0" dirty="0"/>
            <a:t>,</a:t>
          </a:r>
          <a:r>
            <a:rPr lang="en-US" b="0" i="1" dirty="0"/>
            <a:t> 33 U.S.C. § 1251 et seq.</a:t>
          </a:r>
          <a:endParaRPr lang="en-US" i="1" dirty="0"/>
        </a:p>
      </dgm:t>
    </dgm:pt>
    <dgm:pt modelId="{232DBC93-5494-491E-8CCB-F61535A89231}" type="parTrans" cxnId="{C59343CC-6239-457F-9C29-F0435700F02C}">
      <dgm:prSet/>
      <dgm:spPr/>
      <dgm:t>
        <a:bodyPr/>
        <a:lstStyle/>
        <a:p>
          <a:endParaRPr lang="en-US"/>
        </a:p>
      </dgm:t>
    </dgm:pt>
    <dgm:pt modelId="{24619182-8CF2-4814-847B-B6A0ACDC8F6A}" type="sibTrans" cxnId="{C59343CC-6239-457F-9C29-F0435700F02C}">
      <dgm:prSet/>
      <dgm:spPr/>
      <dgm:t>
        <a:bodyPr/>
        <a:lstStyle/>
        <a:p>
          <a:endParaRPr lang="en-US"/>
        </a:p>
      </dgm:t>
    </dgm:pt>
    <dgm:pt modelId="{72946807-7D20-4E70-9E4A-F19F2C0B8C08}">
      <dgm:prSet phldrT="[Text]"/>
      <dgm:spPr/>
      <dgm:t>
        <a:bodyPr/>
        <a:lstStyle/>
        <a:p>
          <a:r>
            <a:rPr lang="en-US"/>
            <a:t>EPA Regulations</a:t>
          </a:r>
        </a:p>
      </dgm:t>
    </dgm:pt>
    <dgm:pt modelId="{467F597C-53FE-44FE-B328-F4EB5BDDC83C}" type="parTrans" cxnId="{289AA378-E438-4F05-8818-C54D940FA02F}">
      <dgm:prSet/>
      <dgm:spPr/>
      <dgm:t>
        <a:bodyPr/>
        <a:lstStyle/>
        <a:p>
          <a:endParaRPr lang="en-US"/>
        </a:p>
      </dgm:t>
    </dgm:pt>
    <dgm:pt modelId="{DFFA3846-80F5-4D3A-9EEB-6BC823CDC7D1}" type="sibTrans" cxnId="{289AA378-E438-4F05-8818-C54D940FA02F}">
      <dgm:prSet/>
      <dgm:spPr/>
      <dgm:t>
        <a:bodyPr/>
        <a:lstStyle/>
        <a:p>
          <a:endParaRPr lang="en-US"/>
        </a:p>
      </dgm:t>
    </dgm:pt>
    <dgm:pt modelId="{EE5AFD51-A595-42BE-852D-880272B12671}">
      <dgm:prSet phldrT="[Text]"/>
      <dgm:spPr/>
      <dgm:t>
        <a:bodyPr/>
        <a:lstStyle/>
        <a:p>
          <a:r>
            <a:rPr lang="en-US" b="1" dirty="0">
              <a:solidFill>
                <a:schemeClr val="bg1"/>
              </a:solidFill>
              <a:hlinkClick xmlns:r="http://schemas.openxmlformats.org/officeDocument/2006/relationships" r:id="rId2">
                <a:extLst>
                  <a:ext uri="{A12FA001-AC4F-418D-AE19-62706E023703}">
                    <ahyp:hlinkClr xmlns:ahyp="http://schemas.microsoft.com/office/drawing/2018/hyperlinkcolor" val="tx"/>
                  </a:ext>
                </a:extLst>
              </a:hlinkClick>
            </a:rPr>
            <a:t>Code of Federal Regulations</a:t>
          </a:r>
          <a:r>
            <a:rPr lang="en-US" b="1" dirty="0"/>
            <a:t> </a:t>
          </a:r>
          <a:r>
            <a:rPr lang="en-US" dirty="0"/>
            <a:t>(CFR)</a:t>
          </a:r>
        </a:p>
      </dgm:t>
    </dgm:pt>
    <dgm:pt modelId="{B732FF5F-7329-4A46-AD91-E3CCAE792D4C}" type="parTrans" cxnId="{6841D4B1-1AA1-4C94-9188-09AFB57B89F7}">
      <dgm:prSet/>
      <dgm:spPr/>
      <dgm:t>
        <a:bodyPr/>
        <a:lstStyle/>
        <a:p>
          <a:endParaRPr lang="en-US"/>
        </a:p>
      </dgm:t>
    </dgm:pt>
    <dgm:pt modelId="{5538CEFB-405E-440A-91AE-37835CE70455}" type="sibTrans" cxnId="{6841D4B1-1AA1-4C94-9188-09AFB57B89F7}">
      <dgm:prSet/>
      <dgm:spPr/>
      <dgm:t>
        <a:bodyPr/>
        <a:lstStyle/>
        <a:p>
          <a:endParaRPr lang="en-US"/>
        </a:p>
      </dgm:t>
    </dgm:pt>
    <dgm:pt modelId="{19C5649C-77C3-41A5-BB5B-C6BF9DD86636}">
      <dgm:prSet phldrT="[Text]"/>
      <dgm:spPr/>
      <dgm:t>
        <a:bodyPr/>
        <a:lstStyle/>
        <a:p>
          <a:r>
            <a:rPr lang="en-US"/>
            <a:t>State, Territorial, or Tribal Law</a:t>
          </a:r>
        </a:p>
      </dgm:t>
    </dgm:pt>
    <dgm:pt modelId="{29A0D45F-C151-4327-8BA5-9A4345916341}" type="parTrans" cxnId="{81091649-8E9B-43DF-99E1-B36751A20A36}">
      <dgm:prSet/>
      <dgm:spPr/>
      <dgm:t>
        <a:bodyPr/>
        <a:lstStyle/>
        <a:p>
          <a:endParaRPr lang="en-US"/>
        </a:p>
      </dgm:t>
    </dgm:pt>
    <dgm:pt modelId="{00849AED-8FFF-4C07-9427-044E7D06BCAE}" type="sibTrans" cxnId="{81091649-8E9B-43DF-99E1-B36751A20A36}">
      <dgm:prSet/>
      <dgm:spPr/>
      <dgm:t>
        <a:bodyPr/>
        <a:lstStyle/>
        <a:p>
          <a:endParaRPr lang="en-US"/>
        </a:p>
      </dgm:t>
    </dgm:pt>
    <dgm:pt modelId="{FCF0B2E6-06D3-48FA-AB37-2400F75FE964}">
      <dgm:prSet phldrT="[Text]"/>
      <dgm:spPr/>
      <dgm:t>
        <a:bodyPr/>
        <a:lstStyle/>
        <a:p>
          <a:r>
            <a:rPr lang="en-US" b="1">
              <a:solidFill>
                <a:srgbClr val="FFFF00"/>
              </a:solidFill>
            </a:rPr>
            <a:t>Water Quality Standards</a:t>
          </a:r>
        </a:p>
      </dgm:t>
    </dgm:pt>
    <dgm:pt modelId="{1E46E082-BD3E-4115-817C-0555CE4DB7F4}" type="parTrans" cxnId="{B134565F-C06A-4A0B-92EF-45A2D3DB1006}">
      <dgm:prSet/>
      <dgm:spPr/>
      <dgm:t>
        <a:bodyPr/>
        <a:lstStyle/>
        <a:p>
          <a:endParaRPr lang="en-US"/>
        </a:p>
      </dgm:t>
    </dgm:pt>
    <dgm:pt modelId="{29A5C4FE-9B86-4726-B46C-579DAE0CE8B9}" type="sibTrans" cxnId="{B134565F-C06A-4A0B-92EF-45A2D3DB1006}">
      <dgm:prSet/>
      <dgm:spPr/>
      <dgm:t>
        <a:bodyPr/>
        <a:lstStyle/>
        <a:p>
          <a:endParaRPr lang="en-US"/>
        </a:p>
      </dgm:t>
    </dgm:pt>
    <dgm:pt modelId="{C15C9A7C-A16C-4EDC-975E-2EA90F68EA99}">
      <dgm:prSet phldrT="[Text]"/>
      <dgm:spPr/>
      <dgm:t>
        <a:bodyPr/>
        <a:lstStyle/>
        <a:p>
          <a:r>
            <a:rPr lang="en-US" i="1" dirty="0"/>
            <a:t>30 CFR 131</a:t>
          </a:r>
        </a:p>
      </dgm:t>
    </dgm:pt>
    <dgm:pt modelId="{30DB0B3C-071D-42CA-819E-28988CD380AB}" type="parTrans" cxnId="{099499E1-9614-44C5-82FF-8E9CD2DEE968}">
      <dgm:prSet/>
      <dgm:spPr/>
      <dgm:t>
        <a:bodyPr/>
        <a:lstStyle/>
        <a:p>
          <a:endParaRPr lang="en-US"/>
        </a:p>
      </dgm:t>
    </dgm:pt>
    <dgm:pt modelId="{C2E3D23C-FF3B-44F1-A462-B24D5E27E8A0}" type="sibTrans" cxnId="{099499E1-9614-44C5-82FF-8E9CD2DEE968}">
      <dgm:prSet/>
      <dgm:spPr/>
      <dgm:t>
        <a:bodyPr/>
        <a:lstStyle/>
        <a:p>
          <a:endParaRPr lang="en-US"/>
        </a:p>
      </dgm:t>
    </dgm:pt>
    <dgm:pt modelId="{00AB0DED-292D-4AA4-92F7-8BBF7F52D547}" type="pres">
      <dgm:prSet presAssocID="{19B00EEE-810D-4C78-9A64-715733463B46}" presName="Name0" presStyleCnt="0">
        <dgm:presLayoutVars>
          <dgm:dir/>
          <dgm:resizeHandles val="exact"/>
        </dgm:presLayoutVars>
      </dgm:prSet>
      <dgm:spPr/>
    </dgm:pt>
    <dgm:pt modelId="{EC32CB6B-F39E-4BEB-81E9-377DDAF63368}" type="pres">
      <dgm:prSet presAssocID="{62D48718-367A-46D2-AE3F-4E781AC24A4E}" presName="node" presStyleLbl="node1" presStyleIdx="0" presStyleCnt="3">
        <dgm:presLayoutVars>
          <dgm:bulletEnabled val="1"/>
        </dgm:presLayoutVars>
      </dgm:prSet>
      <dgm:spPr/>
    </dgm:pt>
    <dgm:pt modelId="{D1BC2995-7EAA-416C-9951-CEBD7CCFE445}" type="pres">
      <dgm:prSet presAssocID="{59731873-F024-4EAE-9420-D6AD728890AC}" presName="sibTrans" presStyleCnt="0"/>
      <dgm:spPr/>
    </dgm:pt>
    <dgm:pt modelId="{42786109-83F0-4B5E-872D-47152589FAFC}" type="pres">
      <dgm:prSet presAssocID="{72946807-7D20-4E70-9E4A-F19F2C0B8C08}" presName="node" presStyleLbl="node1" presStyleIdx="1" presStyleCnt="3">
        <dgm:presLayoutVars>
          <dgm:bulletEnabled val="1"/>
        </dgm:presLayoutVars>
      </dgm:prSet>
      <dgm:spPr/>
    </dgm:pt>
    <dgm:pt modelId="{C0794B7F-B05D-4DC1-9D86-BF8937B1E654}" type="pres">
      <dgm:prSet presAssocID="{DFFA3846-80F5-4D3A-9EEB-6BC823CDC7D1}" presName="sibTrans" presStyleCnt="0"/>
      <dgm:spPr/>
    </dgm:pt>
    <dgm:pt modelId="{28940BFA-6FC6-41CB-86F8-1E8E073AA5D0}" type="pres">
      <dgm:prSet presAssocID="{19C5649C-77C3-41A5-BB5B-C6BF9DD86636}" presName="node" presStyleLbl="node1" presStyleIdx="2" presStyleCnt="3" custLinFactNeighborX="6657" custLinFactNeighborY="13490">
        <dgm:presLayoutVars>
          <dgm:bulletEnabled val="1"/>
        </dgm:presLayoutVars>
      </dgm:prSet>
      <dgm:spPr/>
    </dgm:pt>
  </dgm:ptLst>
  <dgm:cxnLst>
    <dgm:cxn modelId="{43A41406-84BC-40A6-A5F8-937EA43D4958}" type="presOf" srcId="{72946807-7D20-4E70-9E4A-F19F2C0B8C08}" destId="{42786109-83F0-4B5E-872D-47152589FAFC}" srcOrd="0" destOrd="0" presId="urn:microsoft.com/office/officeart/2005/8/layout/hList6"/>
    <dgm:cxn modelId="{7E93E41D-4DF9-4B22-948C-C2EA4E9C2AEF}" type="presOf" srcId="{19C5649C-77C3-41A5-BB5B-C6BF9DD86636}" destId="{28940BFA-6FC6-41CB-86F8-1E8E073AA5D0}" srcOrd="0" destOrd="0" presId="urn:microsoft.com/office/officeart/2005/8/layout/hList6"/>
    <dgm:cxn modelId="{08CF0F30-C0A1-4026-9BC3-76A416FAA91E}" type="presOf" srcId="{EC945114-A2C2-49CD-A1B5-280570975F6D}" destId="{EC32CB6B-F39E-4BEB-81E9-377DDAF63368}" srcOrd="0" destOrd="2" presId="urn:microsoft.com/office/officeart/2005/8/layout/hList6"/>
    <dgm:cxn modelId="{9306F93E-09FC-4ECD-A3ED-39370308E1DB}" type="presOf" srcId="{E8F1FF09-3167-4F4F-AFC8-836836268C89}" destId="{EC32CB6B-F39E-4BEB-81E9-377DDAF63368}" srcOrd="0" destOrd="1" presId="urn:microsoft.com/office/officeart/2005/8/layout/hList6"/>
    <dgm:cxn modelId="{F936D03F-D376-440A-B579-46A8EF92F38D}" type="presOf" srcId="{62D48718-367A-46D2-AE3F-4E781AC24A4E}" destId="{EC32CB6B-F39E-4BEB-81E9-377DDAF63368}" srcOrd="0" destOrd="0" presId="urn:microsoft.com/office/officeart/2005/8/layout/hList6"/>
    <dgm:cxn modelId="{B134565F-C06A-4A0B-92EF-45A2D3DB1006}" srcId="{19C5649C-77C3-41A5-BB5B-C6BF9DD86636}" destId="{FCF0B2E6-06D3-48FA-AB37-2400F75FE964}" srcOrd="0" destOrd="0" parTransId="{1E46E082-BD3E-4115-817C-0555CE4DB7F4}" sibTransId="{29A5C4FE-9B86-4726-B46C-579DAE0CE8B9}"/>
    <dgm:cxn modelId="{81091649-8E9B-43DF-99E1-B36751A20A36}" srcId="{19B00EEE-810D-4C78-9A64-715733463B46}" destId="{19C5649C-77C3-41A5-BB5B-C6BF9DD86636}" srcOrd="2" destOrd="0" parTransId="{29A0D45F-C151-4327-8BA5-9A4345916341}" sibTransId="{00849AED-8FFF-4C07-9427-044E7D06BCAE}"/>
    <dgm:cxn modelId="{289AA378-E438-4F05-8818-C54D940FA02F}" srcId="{19B00EEE-810D-4C78-9A64-715733463B46}" destId="{72946807-7D20-4E70-9E4A-F19F2C0B8C08}" srcOrd="1" destOrd="0" parTransId="{467F597C-53FE-44FE-B328-F4EB5BDDC83C}" sibTransId="{DFFA3846-80F5-4D3A-9EEB-6BC823CDC7D1}"/>
    <dgm:cxn modelId="{F6904883-B771-49E5-BFA7-03656607F119}" type="presOf" srcId="{EE5AFD51-A595-42BE-852D-880272B12671}" destId="{42786109-83F0-4B5E-872D-47152589FAFC}" srcOrd="0" destOrd="1" presId="urn:microsoft.com/office/officeart/2005/8/layout/hList6"/>
    <dgm:cxn modelId="{DE65628B-07D0-4A4B-9211-CC380C7F24F1}" type="presOf" srcId="{FCF0B2E6-06D3-48FA-AB37-2400F75FE964}" destId="{28940BFA-6FC6-41CB-86F8-1E8E073AA5D0}" srcOrd="0" destOrd="1" presId="urn:microsoft.com/office/officeart/2005/8/layout/hList6"/>
    <dgm:cxn modelId="{F24BBC8F-54C9-4F3A-92CC-DC2C16E6FACF}" srcId="{62D48718-367A-46D2-AE3F-4E781AC24A4E}" destId="{E8F1FF09-3167-4F4F-AFC8-836836268C89}" srcOrd="0" destOrd="0" parTransId="{F1C3B948-43FC-47AB-979F-FEE31A63B097}" sibTransId="{3A8B2CD7-0C08-4301-9D71-8496F95B0F1B}"/>
    <dgm:cxn modelId="{8F46ED90-2DBF-4E4A-8A0A-0148DCC6EEC1}" type="presOf" srcId="{19B00EEE-810D-4C78-9A64-715733463B46}" destId="{00AB0DED-292D-4AA4-92F7-8BBF7F52D547}" srcOrd="0" destOrd="0" presId="urn:microsoft.com/office/officeart/2005/8/layout/hList6"/>
    <dgm:cxn modelId="{6841D4B1-1AA1-4C94-9188-09AFB57B89F7}" srcId="{72946807-7D20-4E70-9E4A-F19F2C0B8C08}" destId="{EE5AFD51-A595-42BE-852D-880272B12671}" srcOrd="0" destOrd="0" parTransId="{B732FF5F-7329-4A46-AD91-E3CCAE792D4C}" sibTransId="{5538CEFB-405E-440A-91AE-37835CE70455}"/>
    <dgm:cxn modelId="{F5F0ABB4-C692-4F32-BD60-BD367A5E3313}" type="presOf" srcId="{C15C9A7C-A16C-4EDC-975E-2EA90F68EA99}" destId="{42786109-83F0-4B5E-872D-47152589FAFC}" srcOrd="0" destOrd="2" presId="urn:microsoft.com/office/officeart/2005/8/layout/hList6"/>
    <dgm:cxn modelId="{C59343CC-6239-457F-9C29-F0435700F02C}" srcId="{62D48718-367A-46D2-AE3F-4E781AC24A4E}" destId="{EC945114-A2C2-49CD-A1B5-280570975F6D}" srcOrd="1" destOrd="0" parTransId="{232DBC93-5494-491E-8CCB-F61535A89231}" sibTransId="{24619182-8CF2-4814-847B-B6A0ACDC8F6A}"/>
    <dgm:cxn modelId="{099499E1-9614-44C5-82FF-8E9CD2DEE968}" srcId="{72946807-7D20-4E70-9E4A-F19F2C0B8C08}" destId="{C15C9A7C-A16C-4EDC-975E-2EA90F68EA99}" srcOrd="1" destOrd="0" parTransId="{30DB0B3C-071D-42CA-819E-28988CD380AB}" sibTransId="{C2E3D23C-FF3B-44F1-A462-B24D5E27E8A0}"/>
    <dgm:cxn modelId="{342861F0-18DB-4522-9CD8-E6957265E8C3}" srcId="{19B00EEE-810D-4C78-9A64-715733463B46}" destId="{62D48718-367A-46D2-AE3F-4E781AC24A4E}" srcOrd="0" destOrd="0" parTransId="{112B592C-8FE5-4182-B073-91F0499D766A}" sibTransId="{59731873-F024-4EAE-9420-D6AD728890AC}"/>
    <dgm:cxn modelId="{8ED1CE1F-12A2-4F1C-96B6-C562C23292CA}" type="presParOf" srcId="{00AB0DED-292D-4AA4-92F7-8BBF7F52D547}" destId="{EC32CB6B-F39E-4BEB-81E9-377DDAF63368}" srcOrd="0" destOrd="0" presId="urn:microsoft.com/office/officeart/2005/8/layout/hList6"/>
    <dgm:cxn modelId="{A4748674-CA82-4B6B-9C3C-858FAE536D1E}" type="presParOf" srcId="{00AB0DED-292D-4AA4-92F7-8BBF7F52D547}" destId="{D1BC2995-7EAA-416C-9951-CEBD7CCFE445}" srcOrd="1" destOrd="0" presId="urn:microsoft.com/office/officeart/2005/8/layout/hList6"/>
    <dgm:cxn modelId="{4E50291A-FFA9-42FE-9D97-C3CF28FCD45E}" type="presParOf" srcId="{00AB0DED-292D-4AA4-92F7-8BBF7F52D547}" destId="{42786109-83F0-4B5E-872D-47152589FAFC}" srcOrd="2" destOrd="0" presId="urn:microsoft.com/office/officeart/2005/8/layout/hList6"/>
    <dgm:cxn modelId="{BFA6EC28-26D8-4AC9-98F2-96C0EBA03736}" type="presParOf" srcId="{00AB0DED-292D-4AA4-92F7-8BBF7F52D547}" destId="{C0794B7F-B05D-4DC1-9D86-BF8937B1E654}" srcOrd="3" destOrd="0" presId="urn:microsoft.com/office/officeart/2005/8/layout/hList6"/>
    <dgm:cxn modelId="{C752CFCA-BA5E-45F9-BB5D-B6288EA20D56}" type="presParOf" srcId="{00AB0DED-292D-4AA4-92F7-8BBF7F52D547}" destId="{28940BFA-6FC6-41CB-86F8-1E8E073AA5D0}"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8561569-2117-4524-973B-A97F8A4184B0}" type="doc">
      <dgm:prSet loTypeId="urn:microsoft.com/office/officeart/2005/8/layout/vProcess5" loCatId="process" qsTypeId="urn:microsoft.com/office/officeart/2005/8/quickstyle/simple1" qsCatId="simple" csTypeId="urn:microsoft.com/office/officeart/2005/8/colors/accent1_2" csCatId="accent1" phldr="1"/>
      <dgm:spPr/>
    </dgm:pt>
    <dgm:pt modelId="{EAA59DBD-A672-4F66-8F0E-6492643A4D04}">
      <dgm:prSet phldrT="[Text]" custT="1"/>
      <dgm:spPr/>
      <dgm:t>
        <a:bodyPr/>
        <a:lstStyle/>
        <a:p>
          <a:r>
            <a:rPr lang="en-US" sz="2400" dirty="0">
              <a:solidFill>
                <a:srgbClr val="FFFF00"/>
              </a:solidFill>
            </a:rPr>
            <a:t>Water Quality Standards</a:t>
          </a:r>
        </a:p>
      </dgm:t>
    </dgm:pt>
    <dgm:pt modelId="{E8465F2D-B4AD-4C05-8DE1-87C958BD701D}" type="parTrans" cxnId="{D108EDEE-71FB-4A47-B90B-E17A8543C93D}">
      <dgm:prSet/>
      <dgm:spPr/>
      <dgm:t>
        <a:bodyPr/>
        <a:lstStyle/>
        <a:p>
          <a:endParaRPr lang="en-US"/>
        </a:p>
      </dgm:t>
    </dgm:pt>
    <dgm:pt modelId="{89B1851C-A864-4A8C-9302-27C5816038CD}" type="sibTrans" cxnId="{D108EDEE-71FB-4A47-B90B-E17A8543C93D}">
      <dgm:prSet/>
      <dgm:spPr>
        <a:noFill/>
        <a:ln>
          <a:noFill/>
        </a:ln>
      </dgm:spPr>
      <dgm:t>
        <a:bodyPr/>
        <a:lstStyle/>
        <a:p>
          <a:endParaRPr lang="en-US"/>
        </a:p>
      </dgm:t>
    </dgm:pt>
    <dgm:pt modelId="{8EAD932B-4056-41C3-82D6-E369953293E0}">
      <dgm:prSet phldrT="[Text]" custT="1"/>
      <dgm:spPr>
        <a:solidFill>
          <a:schemeClr val="accent1"/>
        </a:solidFill>
      </dgm:spPr>
      <dgm:t>
        <a:bodyPr lIns="45720" tIns="45720" rIns="0" bIns="45720"/>
        <a:lstStyle/>
        <a:p>
          <a:r>
            <a:rPr lang="en-US" sz="2400" dirty="0"/>
            <a:t> 303(d) Listing (“impaired waters”)</a:t>
          </a:r>
        </a:p>
      </dgm:t>
    </dgm:pt>
    <dgm:pt modelId="{139D3C34-EBF3-48DA-8B56-F147F587D37D}" type="parTrans" cxnId="{2C6662A2-741E-4273-B412-E26F67C8DA88}">
      <dgm:prSet/>
      <dgm:spPr/>
      <dgm:t>
        <a:bodyPr/>
        <a:lstStyle/>
        <a:p>
          <a:endParaRPr lang="en-US"/>
        </a:p>
      </dgm:t>
    </dgm:pt>
    <dgm:pt modelId="{EA48483D-7041-495B-AB70-7F303E15AFD6}" type="sibTrans" cxnId="{2C6662A2-741E-4273-B412-E26F67C8DA88}">
      <dgm:prSet/>
      <dgm:spPr>
        <a:noFill/>
        <a:ln>
          <a:noFill/>
        </a:ln>
      </dgm:spPr>
      <dgm:t>
        <a:bodyPr/>
        <a:lstStyle/>
        <a:p>
          <a:endParaRPr lang="en-US"/>
        </a:p>
      </dgm:t>
    </dgm:pt>
    <dgm:pt modelId="{73A701AE-D4F2-42B8-BB73-0DEBC35169E8}">
      <dgm:prSet phldrT="[Text]" custT="1"/>
      <dgm:spPr>
        <a:solidFill>
          <a:schemeClr val="accent1"/>
        </a:solidFill>
      </dgm:spPr>
      <dgm:t>
        <a:bodyPr/>
        <a:lstStyle/>
        <a:p>
          <a:r>
            <a:rPr lang="en-US" sz="2400" dirty="0"/>
            <a:t>Restoration</a:t>
          </a:r>
          <a:r>
            <a:rPr lang="en-US" sz="2400" baseline="0" dirty="0"/>
            <a:t> Planning (e.g., TMDL)</a:t>
          </a:r>
          <a:endParaRPr lang="en-US" sz="2400" dirty="0"/>
        </a:p>
      </dgm:t>
    </dgm:pt>
    <dgm:pt modelId="{3DD4A2F6-088B-46BB-9556-EF8D272A6BF6}" type="parTrans" cxnId="{76CAEA91-33A4-4011-9334-1884D79B75A2}">
      <dgm:prSet/>
      <dgm:spPr/>
      <dgm:t>
        <a:bodyPr/>
        <a:lstStyle/>
        <a:p>
          <a:endParaRPr lang="en-US"/>
        </a:p>
      </dgm:t>
    </dgm:pt>
    <dgm:pt modelId="{7C0B2633-229C-49A5-B8FD-10BC89C3B744}" type="sibTrans" cxnId="{76CAEA91-33A4-4011-9334-1884D79B75A2}">
      <dgm:prSet/>
      <dgm:spPr>
        <a:noFill/>
        <a:ln>
          <a:noFill/>
        </a:ln>
      </dgm:spPr>
      <dgm:t>
        <a:bodyPr/>
        <a:lstStyle/>
        <a:p>
          <a:endParaRPr lang="en-US"/>
        </a:p>
      </dgm:t>
    </dgm:pt>
    <dgm:pt modelId="{D8DA72CC-698C-49D2-A586-9B5BB8A09545}">
      <dgm:prSet phldrT="[Text]" custT="1"/>
      <dgm:spPr>
        <a:solidFill>
          <a:schemeClr val="accent1"/>
        </a:solidFill>
      </dgm:spPr>
      <dgm:t>
        <a:bodyPr/>
        <a:lstStyle/>
        <a:p>
          <a:r>
            <a:rPr lang="en-US" sz="2400" dirty="0"/>
            <a:t>Permitting (e.g., NPDES)</a:t>
          </a:r>
        </a:p>
      </dgm:t>
    </dgm:pt>
    <dgm:pt modelId="{F120A46F-88F4-49E6-9573-F2BAB72BB173}" type="parTrans" cxnId="{E4783299-3648-41E4-BDC8-CD1B5101820B}">
      <dgm:prSet/>
      <dgm:spPr/>
      <dgm:t>
        <a:bodyPr/>
        <a:lstStyle/>
        <a:p>
          <a:endParaRPr lang="en-US"/>
        </a:p>
      </dgm:t>
    </dgm:pt>
    <dgm:pt modelId="{1388E387-AFDB-464F-A764-E5B0DA35B3B1}" type="sibTrans" cxnId="{E4783299-3648-41E4-BDC8-CD1B5101820B}">
      <dgm:prSet/>
      <dgm:spPr>
        <a:noFill/>
        <a:ln>
          <a:noFill/>
        </a:ln>
      </dgm:spPr>
      <dgm:t>
        <a:bodyPr/>
        <a:lstStyle/>
        <a:p>
          <a:endParaRPr lang="en-US"/>
        </a:p>
      </dgm:t>
    </dgm:pt>
    <dgm:pt modelId="{CA403AAB-AB35-46B4-8565-C7E2DEB611D2}">
      <dgm:prSet custT="1"/>
      <dgm:spPr/>
      <dgm:t>
        <a:bodyPr/>
        <a:lstStyle/>
        <a:p>
          <a:r>
            <a:rPr lang="en-US" sz="2400" dirty="0"/>
            <a:t>Other Non-CWA Management Actions</a:t>
          </a:r>
        </a:p>
      </dgm:t>
    </dgm:pt>
    <dgm:pt modelId="{F52D5697-0F92-4E4B-A2D2-C37857D5253D}" type="parTrans" cxnId="{D528EC9F-2A73-4C77-86ED-BDCCEAE3568F}">
      <dgm:prSet/>
      <dgm:spPr/>
      <dgm:t>
        <a:bodyPr/>
        <a:lstStyle/>
        <a:p>
          <a:endParaRPr lang="en-US"/>
        </a:p>
      </dgm:t>
    </dgm:pt>
    <dgm:pt modelId="{514AFF73-0A69-420B-A9B0-5EBCAB34C4F6}" type="sibTrans" cxnId="{D528EC9F-2A73-4C77-86ED-BDCCEAE3568F}">
      <dgm:prSet/>
      <dgm:spPr/>
      <dgm:t>
        <a:bodyPr/>
        <a:lstStyle/>
        <a:p>
          <a:endParaRPr lang="en-US"/>
        </a:p>
      </dgm:t>
    </dgm:pt>
    <dgm:pt modelId="{0D3D289F-8853-4082-B433-15226111E749}" type="pres">
      <dgm:prSet presAssocID="{98561569-2117-4524-973B-A97F8A4184B0}" presName="outerComposite" presStyleCnt="0">
        <dgm:presLayoutVars>
          <dgm:chMax val="5"/>
          <dgm:dir/>
          <dgm:resizeHandles val="exact"/>
        </dgm:presLayoutVars>
      </dgm:prSet>
      <dgm:spPr/>
    </dgm:pt>
    <dgm:pt modelId="{16BCA2C1-0358-4DF2-A432-FEF56725DA33}" type="pres">
      <dgm:prSet presAssocID="{98561569-2117-4524-973B-A97F8A4184B0}" presName="dummyMaxCanvas" presStyleCnt="0">
        <dgm:presLayoutVars/>
      </dgm:prSet>
      <dgm:spPr/>
    </dgm:pt>
    <dgm:pt modelId="{CA7DEDEA-2450-47AE-A672-B201911AE39A}" type="pres">
      <dgm:prSet presAssocID="{98561569-2117-4524-973B-A97F8A4184B0}" presName="FiveNodes_1" presStyleLbl="node1" presStyleIdx="0" presStyleCnt="5">
        <dgm:presLayoutVars>
          <dgm:bulletEnabled val="1"/>
        </dgm:presLayoutVars>
      </dgm:prSet>
      <dgm:spPr/>
    </dgm:pt>
    <dgm:pt modelId="{0BFC8445-FB97-441B-94FD-2CDE6A47EE87}" type="pres">
      <dgm:prSet presAssocID="{98561569-2117-4524-973B-A97F8A4184B0}" presName="FiveNodes_2" presStyleLbl="node1" presStyleIdx="1" presStyleCnt="5">
        <dgm:presLayoutVars>
          <dgm:bulletEnabled val="1"/>
        </dgm:presLayoutVars>
      </dgm:prSet>
      <dgm:spPr/>
    </dgm:pt>
    <dgm:pt modelId="{D6F32D24-0265-4685-8127-2300ECB3AADC}" type="pres">
      <dgm:prSet presAssocID="{98561569-2117-4524-973B-A97F8A4184B0}" presName="FiveNodes_3" presStyleLbl="node1" presStyleIdx="2" presStyleCnt="5">
        <dgm:presLayoutVars>
          <dgm:bulletEnabled val="1"/>
        </dgm:presLayoutVars>
      </dgm:prSet>
      <dgm:spPr/>
    </dgm:pt>
    <dgm:pt modelId="{1249E81C-4ED6-4F15-9F73-23DE2D72BD3E}" type="pres">
      <dgm:prSet presAssocID="{98561569-2117-4524-973B-A97F8A4184B0}" presName="FiveNodes_4" presStyleLbl="node1" presStyleIdx="3" presStyleCnt="5">
        <dgm:presLayoutVars>
          <dgm:bulletEnabled val="1"/>
        </dgm:presLayoutVars>
      </dgm:prSet>
      <dgm:spPr/>
    </dgm:pt>
    <dgm:pt modelId="{2EE616CB-C0E3-4123-AFA6-C2DFCA986B56}" type="pres">
      <dgm:prSet presAssocID="{98561569-2117-4524-973B-A97F8A4184B0}" presName="FiveNodes_5" presStyleLbl="node1" presStyleIdx="4" presStyleCnt="5">
        <dgm:presLayoutVars>
          <dgm:bulletEnabled val="1"/>
        </dgm:presLayoutVars>
      </dgm:prSet>
      <dgm:spPr/>
    </dgm:pt>
    <dgm:pt modelId="{4E507813-055D-43ED-9EC9-EDD6642016EB}" type="pres">
      <dgm:prSet presAssocID="{98561569-2117-4524-973B-A97F8A4184B0}" presName="FiveConn_1-2" presStyleLbl="fgAccFollowNode1" presStyleIdx="0" presStyleCnt="4">
        <dgm:presLayoutVars>
          <dgm:bulletEnabled val="1"/>
        </dgm:presLayoutVars>
      </dgm:prSet>
      <dgm:spPr/>
    </dgm:pt>
    <dgm:pt modelId="{24179909-C963-4900-932F-72D0232A1F18}" type="pres">
      <dgm:prSet presAssocID="{98561569-2117-4524-973B-A97F8A4184B0}" presName="FiveConn_2-3" presStyleLbl="fgAccFollowNode1" presStyleIdx="1" presStyleCnt="4">
        <dgm:presLayoutVars>
          <dgm:bulletEnabled val="1"/>
        </dgm:presLayoutVars>
      </dgm:prSet>
      <dgm:spPr/>
    </dgm:pt>
    <dgm:pt modelId="{2AE879C9-59F9-4410-A9AD-0771D1BCC399}" type="pres">
      <dgm:prSet presAssocID="{98561569-2117-4524-973B-A97F8A4184B0}" presName="FiveConn_3-4" presStyleLbl="fgAccFollowNode1" presStyleIdx="2" presStyleCnt="4">
        <dgm:presLayoutVars>
          <dgm:bulletEnabled val="1"/>
        </dgm:presLayoutVars>
      </dgm:prSet>
      <dgm:spPr/>
    </dgm:pt>
    <dgm:pt modelId="{D5292D1D-A93E-4826-970A-3FC3B5AF75F7}" type="pres">
      <dgm:prSet presAssocID="{98561569-2117-4524-973B-A97F8A4184B0}" presName="FiveConn_4-5" presStyleLbl="fgAccFollowNode1" presStyleIdx="3" presStyleCnt="4">
        <dgm:presLayoutVars>
          <dgm:bulletEnabled val="1"/>
        </dgm:presLayoutVars>
      </dgm:prSet>
      <dgm:spPr/>
    </dgm:pt>
    <dgm:pt modelId="{15DBF1B6-EF59-4B8B-83D1-435AE49C88C7}" type="pres">
      <dgm:prSet presAssocID="{98561569-2117-4524-973B-A97F8A4184B0}" presName="FiveNodes_1_text" presStyleLbl="node1" presStyleIdx="4" presStyleCnt="5">
        <dgm:presLayoutVars>
          <dgm:bulletEnabled val="1"/>
        </dgm:presLayoutVars>
      </dgm:prSet>
      <dgm:spPr/>
    </dgm:pt>
    <dgm:pt modelId="{81A4FE1F-E9E3-4A35-86A7-B0D788347E74}" type="pres">
      <dgm:prSet presAssocID="{98561569-2117-4524-973B-A97F8A4184B0}" presName="FiveNodes_2_text" presStyleLbl="node1" presStyleIdx="4" presStyleCnt="5">
        <dgm:presLayoutVars>
          <dgm:bulletEnabled val="1"/>
        </dgm:presLayoutVars>
      </dgm:prSet>
      <dgm:spPr/>
    </dgm:pt>
    <dgm:pt modelId="{908584A9-521F-43C3-8E09-425E552945D5}" type="pres">
      <dgm:prSet presAssocID="{98561569-2117-4524-973B-A97F8A4184B0}" presName="FiveNodes_3_text" presStyleLbl="node1" presStyleIdx="4" presStyleCnt="5">
        <dgm:presLayoutVars>
          <dgm:bulletEnabled val="1"/>
        </dgm:presLayoutVars>
      </dgm:prSet>
      <dgm:spPr/>
    </dgm:pt>
    <dgm:pt modelId="{EF74C52A-B47B-4E1B-919E-198A14EE2FAA}" type="pres">
      <dgm:prSet presAssocID="{98561569-2117-4524-973B-A97F8A4184B0}" presName="FiveNodes_4_text" presStyleLbl="node1" presStyleIdx="4" presStyleCnt="5">
        <dgm:presLayoutVars>
          <dgm:bulletEnabled val="1"/>
        </dgm:presLayoutVars>
      </dgm:prSet>
      <dgm:spPr/>
    </dgm:pt>
    <dgm:pt modelId="{286F5CFA-7958-4B69-8CF8-0639C9CF023C}" type="pres">
      <dgm:prSet presAssocID="{98561569-2117-4524-973B-A97F8A4184B0}" presName="FiveNodes_5_text" presStyleLbl="node1" presStyleIdx="4" presStyleCnt="5">
        <dgm:presLayoutVars>
          <dgm:bulletEnabled val="1"/>
        </dgm:presLayoutVars>
      </dgm:prSet>
      <dgm:spPr/>
    </dgm:pt>
  </dgm:ptLst>
  <dgm:cxnLst>
    <dgm:cxn modelId="{ECC9AE32-E025-4496-868E-B45585FE4298}" type="presOf" srcId="{D8DA72CC-698C-49D2-A586-9B5BB8A09545}" destId="{EF74C52A-B47B-4E1B-919E-198A14EE2FAA}" srcOrd="1" destOrd="0" presId="urn:microsoft.com/office/officeart/2005/8/layout/vProcess5"/>
    <dgm:cxn modelId="{2DCD393A-371F-4495-B780-BDF59682EC00}" type="presOf" srcId="{73A701AE-D4F2-42B8-BB73-0DEBC35169E8}" destId="{D6F32D24-0265-4685-8127-2300ECB3AADC}" srcOrd="0" destOrd="0" presId="urn:microsoft.com/office/officeart/2005/8/layout/vProcess5"/>
    <dgm:cxn modelId="{75131541-F7BD-4F93-8C59-5C7154754E06}" type="presOf" srcId="{98561569-2117-4524-973B-A97F8A4184B0}" destId="{0D3D289F-8853-4082-B433-15226111E749}" srcOrd="0" destOrd="0" presId="urn:microsoft.com/office/officeart/2005/8/layout/vProcess5"/>
    <dgm:cxn modelId="{341E3967-834B-40A7-BE95-85D1B1D3D594}" type="presOf" srcId="{EAA59DBD-A672-4F66-8F0E-6492643A4D04}" destId="{15DBF1B6-EF59-4B8B-83D1-435AE49C88C7}" srcOrd="1" destOrd="0" presId="urn:microsoft.com/office/officeart/2005/8/layout/vProcess5"/>
    <dgm:cxn modelId="{144EE04B-A63E-481F-BE02-82F21198049E}" type="presOf" srcId="{8EAD932B-4056-41C3-82D6-E369953293E0}" destId="{0BFC8445-FB97-441B-94FD-2CDE6A47EE87}" srcOrd="0" destOrd="0" presId="urn:microsoft.com/office/officeart/2005/8/layout/vProcess5"/>
    <dgm:cxn modelId="{A02B4B77-8535-4322-85F3-24DF121CC6C0}" type="presOf" srcId="{EAA59DBD-A672-4F66-8F0E-6492643A4D04}" destId="{CA7DEDEA-2450-47AE-A672-B201911AE39A}" srcOrd="0" destOrd="0" presId="urn:microsoft.com/office/officeart/2005/8/layout/vProcess5"/>
    <dgm:cxn modelId="{1464547F-9C28-4E5A-928E-1B293065E53E}" type="presOf" srcId="{CA403AAB-AB35-46B4-8565-C7E2DEB611D2}" destId="{286F5CFA-7958-4B69-8CF8-0639C9CF023C}" srcOrd="1" destOrd="0" presId="urn:microsoft.com/office/officeart/2005/8/layout/vProcess5"/>
    <dgm:cxn modelId="{99CCEF87-31C2-4062-9213-826D06D70DBE}" type="presOf" srcId="{73A701AE-D4F2-42B8-BB73-0DEBC35169E8}" destId="{908584A9-521F-43C3-8E09-425E552945D5}" srcOrd="1" destOrd="0" presId="urn:microsoft.com/office/officeart/2005/8/layout/vProcess5"/>
    <dgm:cxn modelId="{76CAEA91-33A4-4011-9334-1884D79B75A2}" srcId="{98561569-2117-4524-973B-A97F8A4184B0}" destId="{73A701AE-D4F2-42B8-BB73-0DEBC35169E8}" srcOrd="2" destOrd="0" parTransId="{3DD4A2F6-088B-46BB-9556-EF8D272A6BF6}" sibTransId="{7C0B2633-229C-49A5-B8FD-10BC89C3B744}"/>
    <dgm:cxn modelId="{149A8193-DA0F-4B40-85B9-B83BD5FBDBB3}" type="presOf" srcId="{8EAD932B-4056-41C3-82D6-E369953293E0}" destId="{81A4FE1F-E9E3-4A35-86A7-B0D788347E74}" srcOrd="1" destOrd="0" presId="urn:microsoft.com/office/officeart/2005/8/layout/vProcess5"/>
    <dgm:cxn modelId="{2F544D94-3A3B-4F02-AB41-7550D9BE76C3}" type="presOf" srcId="{7C0B2633-229C-49A5-B8FD-10BC89C3B744}" destId="{2AE879C9-59F9-4410-A9AD-0771D1BCC399}" srcOrd="0" destOrd="0" presId="urn:microsoft.com/office/officeart/2005/8/layout/vProcess5"/>
    <dgm:cxn modelId="{9EDEC494-63EC-404A-8A8F-79F01F109C96}" type="presOf" srcId="{1388E387-AFDB-464F-A764-E5B0DA35B3B1}" destId="{D5292D1D-A93E-4826-970A-3FC3B5AF75F7}" srcOrd="0" destOrd="0" presId="urn:microsoft.com/office/officeart/2005/8/layout/vProcess5"/>
    <dgm:cxn modelId="{E4783299-3648-41E4-BDC8-CD1B5101820B}" srcId="{98561569-2117-4524-973B-A97F8A4184B0}" destId="{D8DA72CC-698C-49D2-A586-9B5BB8A09545}" srcOrd="3" destOrd="0" parTransId="{F120A46F-88F4-49E6-9573-F2BAB72BB173}" sibTransId="{1388E387-AFDB-464F-A764-E5B0DA35B3B1}"/>
    <dgm:cxn modelId="{12E0FF9C-6719-4CE1-99F4-18E38672708F}" type="presOf" srcId="{EA48483D-7041-495B-AB70-7F303E15AFD6}" destId="{24179909-C963-4900-932F-72D0232A1F18}" srcOrd="0" destOrd="0" presId="urn:microsoft.com/office/officeart/2005/8/layout/vProcess5"/>
    <dgm:cxn modelId="{D528EC9F-2A73-4C77-86ED-BDCCEAE3568F}" srcId="{98561569-2117-4524-973B-A97F8A4184B0}" destId="{CA403AAB-AB35-46B4-8565-C7E2DEB611D2}" srcOrd="4" destOrd="0" parTransId="{F52D5697-0F92-4E4B-A2D2-C37857D5253D}" sibTransId="{514AFF73-0A69-420B-A9B0-5EBCAB34C4F6}"/>
    <dgm:cxn modelId="{2C6662A2-741E-4273-B412-E26F67C8DA88}" srcId="{98561569-2117-4524-973B-A97F8A4184B0}" destId="{8EAD932B-4056-41C3-82D6-E369953293E0}" srcOrd="1" destOrd="0" parTransId="{139D3C34-EBF3-48DA-8B56-F147F587D37D}" sibTransId="{EA48483D-7041-495B-AB70-7F303E15AFD6}"/>
    <dgm:cxn modelId="{3E0274A3-26FF-4877-BBFE-E8555EFD9BA3}" type="presOf" srcId="{89B1851C-A864-4A8C-9302-27C5816038CD}" destId="{4E507813-055D-43ED-9EC9-EDD6642016EB}" srcOrd="0" destOrd="0" presId="urn:microsoft.com/office/officeart/2005/8/layout/vProcess5"/>
    <dgm:cxn modelId="{691B0FA9-AB03-4010-9361-37FF14AC2840}" type="presOf" srcId="{CA403AAB-AB35-46B4-8565-C7E2DEB611D2}" destId="{2EE616CB-C0E3-4123-AFA6-C2DFCA986B56}" srcOrd="0" destOrd="0" presId="urn:microsoft.com/office/officeart/2005/8/layout/vProcess5"/>
    <dgm:cxn modelId="{660FCBC6-43FD-4EE8-AEC1-7774A26B2E14}" type="presOf" srcId="{D8DA72CC-698C-49D2-A586-9B5BB8A09545}" destId="{1249E81C-4ED6-4F15-9F73-23DE2D72BD3E}" srcOrd="0" destOrd="0" presId="urn:microsoft.com/office/officeart/2005/8/layout/vProcess5"/>
    <dgm:cxn modelId="{D108EDEE-71FB-4A47-B90B-E17A8543C93D}" srcId="{98561569-2117-4524-973B-A97F8A4184B0}" destId="{EAA59DBD-A672-4F66-8F0E-6492643A4D04}" srcOrd="0" destOrd="0" parTransId="{E8465F2D-B4AD-4C05-8DE1-87C958BD701D}" sibTransId="{89B1851C-A864-4A8C-9302-27C5816038CD}"/>
    <dgm:cxn modelId="{BA424694-E51E-4165-AE94-AA69813C6E24}" type="presParOf" srcId="{0D3D289F-8853-4082-B433-15226111E749}" destId="{16BCA2C1-0358-4DF2-A432-FEF56725DA33}" srcOrd="0" destOrd="0" presId="urn:microsoft.com/office/officeart/2005/8/layout/vProcess5"/>
    <dgm:cxn modelId="{1BB97C17-7637-4067-AFD5-14306F832641}" type="presParOf" srcId="{0D3D289F-8853-4082-B433-15226111E749}" destId="{CA7DEDEA-2450-47AE-A672-B201911AE39A}" srcOrd="1" destOrd="0" presId="urn:microsoft.com/office/officeart/2005/8/layout/vProcess5"/>
    <dgm:cxn modelId="{D87D0844-1B68-44DF-B3DF-EF133C9294F7}" type="presParOf" srcId="{0D3D289F-8853-4082-B433-15226111E749}" destId="{0BFC8445-FB97-441B-94FD-2CDE6A47EE87}" srcOrd="2" destOrd="0" presId="urn:microsoft.com/office/officeart/2005/8/layout/vProcess5"/>
    <dgm:cxn modelId="{D82D8CBF-D44A-4A6F-B187-DD1EB97D822E}" type="presParOf" srcId="{0D3D289F-8853-4082-B433-15226111E749}" destId="{D6F32D24-0265-4685-8127-2300ECB3AADC}" srcOrd="3" destOrd="0" presId="urn:microsoft.com/office/officeart/2005/8/layout/vProcess5"/>
    <dgm:cxn modelId="{6F4127FE-2C6E-423A-A7FF-CD83312365B9}" type="presParOf" srcId="{0D3D289F-8853-4082-B433-15226111E749}" destId="{1249E81C-4ED6-4F15-9F73-23DE2D72BD3E}" srcOrd="4" destOrd="0" presId="urn:microsoft.com/office/officeart/2005/8/layout/vProcess5"/>
    <dgm:cxn modelId="{F83B860A-8A61-49DE-8B31-FD3218569992}" type="presParOf" srcId="{0D3D289F-8853-4082-B433-15226111E749}" destId="{2EE616CB-C0E3-4123-AFA6-C2DFCA986B56}" srcOrd="5" destOrd="0" presId="urn:microsoft.com/office/officeart/2005/8/layout/vProcess5"/>
    <dgm:cxn modelId="{5ABB8652-F900-45C9-9E1C-2CB16932B10C}" type="presParOf" srcId="{0D3D289F-8853-4082-B433-15226111E749}" destId="{4E507813-055D-43ED-9EC9-EDD6642016EB}" srcOrd="6" destOrd="0" presId="urn:microsoft.com/office/officeart/2005/8/layout/vProcess5"/>
    <dgm:cxn modelId="{1EF92807-BB54-4C1F-9376-4A5C57BBAFB5}" type="presParOf" srcId="{0D3D289F-8853-4082-B433-15226111E749}" destId="{24179909-C963-4900-932F-72D0232A1F18}" srcOrd="7" destOrd="0" presId="urn:microsoft.com/office/officeart/2005/8/layout/vProcess5"/>
    <dgm:cxn modelId="{01FF0B24-1CB9-4AA3-9E9B-24812970FC86}" type="presParOf" srcId="{0D3D289F-8853-4082-B433-15226111E749}" destId="{2AE879C9-59F9-4410-A9AD-0771D1BCC399}" srcOrd="8" destOrd="0" presId="urn:microsoft.com/office/officeart/2005/8/layout/vProcess5"/>
    <dgm:cxn modelId="{A578962F-6391-4232-9EC6-51A20B042597}" type="presParOf" srcId="{0D3D289F-8853-4082-B433-15226111E749}" destId="{D5292D1D-A93E-4826-970A-3FC3B5AF75F7}" srcOrd="9" destOrd="0" presId="urn:microsoft.com/office/officeart/2005/8/layout/vProcess5"/>
    <dgm:cxn modelId="{E55B2D03-65BB-4F5F-A4EF-6F416F2B19F2}" type="presParOf" srcId="{0D3D289F-8853-4082-B433-15226111E749}" destId="{15DBF1B6-EF59-4B8B-83D1-435AE49C88C7}" srcOrd="10" destOrd="0" presId="urn:microsoft.com/office/officeart/2005/8/layout/vProcess5"/>
    <dgm:cxn modelId="{FC9662CE-E5FB-4AF4-A2A5-48BF3A1BC7B2}" type="presParOf" srcId="{0D3D289F-8853-4082-B433-15226111E749}" destId="{81A4FE1F-E9E3-4A35-86A7-B0D788347E74}" srcOrd="11" destOrd="0" presId="urn:microsoft.com/office/officeart/2005/8/layout/vProcess5"/>
    <dgm:cxn modelId="{143CB819-A11D-4D86-B921-63CF53EF0BC9}" type="presParOf" srcId="{0D3D289F-8853-4082-B433-15226111E749}" destId="{908584A9-521F-43C3-8E09-425E552945D5}" srcOrd="12" destOrd="0" presId="urn:microsoft.com/office/officeart/2005/8/layout/vProcess5"/>
    <dgm:cxn modelId="{88DCC02A-6E55-4FDA-90EC-0FC1CE5F2311}" type="presParOf" srcId="{0D3D289F-8853-4082-B433-15226111E749}" destId="{EF74C52A-B47B-4E1B-919E-198A14EE2FAA}" srcOrd="13" destOrd="0" presId="urn:microsoft.com/office/officeart/2005/8/layout/vProcess5"/>
    <dgm:cxn modelId="{0ACFDE4D-69DB-4ACD-89C5-16371E73BD72}" type="presParOf" srcId="{0D3D289F-8853-4082-B433-15226111E749}" destId="{286F5CFA-7958-4B69-8CF8-0639C9CF023C}"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CB7ACA1-2331-413C-8B40-75392390B1C0}"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20AD2E97-0400-4F2D-BDDD-EB2ECF8F838D}">
      <dgm:prSet phldrT="[Text]"/>
      <dgm:spPr/>
      <dgm:t>
        <a:bodyPr/>
        <a:lstStyle/>
        <a:p>
          <a:pPr rtl="0"/>
          <a:r>
            <a:rPr lang="en-US" dirty="0"/>
            <a:t>Designated Uses</a:t>
          </a:r>
          <a:r>
            <a:rPr lang="en-US" dirty="0">
              <a:latin typeface="Calibri Light" panose="020F0302020204030204"/>
            </a:rPr>
            <a:t> </a:t>
          </a:r>
          <a:endParaRPr lang="en-US" dirty="0"/>
        </a:p>
      </dgm:t>
    </dgm:pt>
    <dgm:pt modelId="{785E3EA5-322B-4B64-8F92-02F3D8E18C12}" type="parTrans" cxnId="{B3C16618-78F2-4205-B9B3-6562425B2220}">
      <dgm:prSet/>
      <dgm:spPr/>
      <dgm:t>
        <a:bodyPr/>
        <a:lstStyle/>
        <a:p>
          <a:endParaRPr lang="en-US"/>
        </a:p>
      </dgm:t>
    </dgm:pt>
    <dgm:pt modelId="{680096AF-B405-4F72-A50B-826CBB62CFA3}" type="sibTrans" cxnId="{B3C16618-78F2-4205-B9B3-6562425B2220}">
      <dgm:prSet/>
      <dgm:spPr/>
      <dgm:t>
        <a:bodyPr/>
        <a:lstStyle/>
        <a:p>
          <a:endParaRPr lang="en-US"/>
        </a:p>
      </dgm:t>
    </dgm:pt>
    <dgm:pt modelId="{79C2AADC-CA2B-4024-A8E9-D22B443B164C}">
      <dgm:prSet phldrT="[Text]"/>
      <dgm:spPr/>
      <dgm:t>
        <a:bodyPr/>
        <a:lstStyle/>
        <a:p>
          <a:r>
            <a:rPr lang="en-US" b="1" dirty="0"/>
            <a:t>Goals &amp; expectations </a:t>
          </a:r>
          <a:r>
            <a:rPr lang="en-US" dirty="0"/>
            <a:t>for water body use</a:t>
          </a:r>
        </a:p>
      </dgm:t>
    </dgm:pt>
    <dgm:pt modelId="{ADC2EE7E-DD5F-4759-ABC8-E35865D68DD1}" type="parTrans" cxnId="{5DDBB0A8-892F-4204-86B7-4108131A3145}">
      <dgm:prSet/>
      <dgm:spPr/>
      <dgm:t>
        <a:bodyPr/>
        <a:lstStyle/>
        <a:p>
          <a:endParaRPr lang="en-US"/>
        </a:p>
      </dgm:t>
    </dgm:pt>
    <dgm:pt modelId="{5274F844-47EB-47B0-8EEA-0A92F4A744D2}" type="sibTrans" cxnId="{5DDBB0A8-892F-4204-86B7-4108131A3145}">
      <dgm:prSet/>
      <dgm:spPr/>
      <dgm:t>
        <a:bodyPr/>
        <a:lstStyle/>
        <a:p>
          <a:endParaRPr lang="en-US"/>
        </a:p>
      </dgm:t>
    </dgm:pt>
    <dgm:pt modelId="{29E8161E-A8B9-46FD-83E1-6E74A2A9DEB2}">
      <dgm:prSet phldrT="[Text]"/>
      <dgm:spPr/>
      <dgm:t>
        <a:bodyPr/>
        <a:lstStyle/>
        <a:p>
          <a:r>
            <a:rPr lang="en-US" dirty="0"/>
            <a:t>Criteria</a:t>
          </a:r>
        </a:p>
      </dgm:t>
    </dgm:pt>
    <dgm:pt modelId="{FA7B730E-6366-473E-A8EC-ECBCF2894F52}" type="parTrans" cxnId="{68D4E031-D09D-4EC8-9D80-0A1AE529C994}">
      <dgm:prSet/>
      <dgm:spPr/>
      <dgm:t>
        <a:bodyPr/>
        <a:lstStyle/>
        <a:p>
          <a:endParaRPr lang="en-US"/>
        </a:p>
      </dgm:t>
    </dgm:pt>
    <dgm:pt modelId="{86705224-0041-460B-9D6B-D4BBE1B2EF63}" type="sibTrans" cxnId="{68D4E031-D09D-4EC8-9D80-0A1AE529C994}">
      <dgm:prSet/>
      <dgm:spPr/>
      <dgm:t>
        <a:bodyPr/>
        <a:lstStyle/>
        <a:p>
          <a:endParaRPr lang="en-US"/>
        </a:p>
      </dgm:t>
    </dgm:pt>
    <dgm:pt modelId="{0B5EDFBE-E358-4B44-BB4B-CEFC185F83E8}">
      <dgm:prSet phldrT="[Text]"/>
      <dgm:spPr/>
      <dgm:t>
        <a:bodyPr/>
        <a:lstStyle/>
        <a:p>
          <a:r>
            <a:rPr lang="en-US" sz="2600" b="1" kern="1200" dirty="0"/>
            <a:t>Narrative or numeric values</a:t>
          </a:r>
          <a:endParaRPr lang="en-US" sz="2600" kern="1200" dirty="0"/>
        </a:p>
      </dgm:t>
    </dgm:pt>
    <dgm:pt modelId="{1A9DFF2D-3B0E-4D9E-94B7-34F44E3C3D20}" type="parTrans" cxnId="{58762B9A-EA5B-4268-A6AD-D6E10E88E0D0}">
      <dgm:prSet/>
      <dgm:spPr/>
      <dgm:t>
        <a:bodyPr/>
        <a:lstStyle/>
        <a:p>
          <a:endParaRPr lang="en-US"/>
        </a:p>
      </dgm:t>
    </dgm:pt>
    <dgm:pt modelId="{11838C9C-D3E5-4D35-AEC4-1D913A3F31C1}" type="sibTrans" cxnId="{58762B9A-EA5B-4268-A6AD-D6E10E88E0D0}">
      <dgm:prSet/>
      <dgm:spPr/>
      <dgm:t>
        <a:bodyPr/>
        <a:lstStyle/>
        <a:p>
          <a:endParaRPr lang="en-US"/>
        </a:p>
      </dgm:t>
    </dgm:pt>
    <dgm:pt modelId="{0F08C8EA-7AB7-4A9E-A237-C2E057B1AA0D}">
      <dgm:prSet phldrT="[Text]"/>
      <dgm:spPr/>
      <dgm:t>
        <a:bodyPr/>
        <a:lstStyle/>
        <a:p>
          <a:r>
            <a:rPr lang="en-US" dirty="0"/>
            <a:t>Anti-Degradation</a:t>
          </a:r>
        </a:p>
      </dgm:t>
    </dgm:pt>
    <dgm:pt modelId="{2A81AA04-8752-4ED4-B28F-6BB09557AF85}" type="parTrans" cxnId="{9D3054F6-B8DB-495C-8896-A4E9F78D76C8}">
      <dgm:prSet/>
      <dgm:spPr/>
      <dgm:t>
        <a:bodyPr/>
        <a:lstStyle/>
        <a:p>
          <a:endParaRPr lang="en-US"/>
        </a:p>
      </dgm:t>
    </dgm:pt>
    <dgm:pt modelId="{A375FCB2-EFD7-43AD-A78C-C3F57AB7614C}" type="sibTrans" cxnId="{9D3054F6-B8DB-495C-8896-A4E9F78D76C8}">
      <dgm:prSet/>
      <dgm:spPr/>
      <dgm:t>
        <a:bodyPr/>
        <a:lstStyle/>
        <a:p>
          <a:endParaRPr lang="en-US"/>
        </a:p>
      </dgm:t>
    </dgm:pt>
    <dgm:pt modelId="{C0B80F12-95F6-482E-ABA2-143CE6FCC218}">
      <dgm:prSet phldrT="[Text]"/>
      <dgm:spPr/>
      <dgm:t>
        <a:bodyPr/>
        <a:lstStyle/>
        <a:p>
          <a:r>
            <a:rPr lang="en-US" dirty="0"/>
            <a:t>Provisions that maintain </a:t>
          </a:r>
          <a:r>
            <a:rPr lang="en-US" b="1" dirty="0"/>
            <a:t>existing uses</a:t>
          </a:r>
          <a:endParaRPr lang="en-US" dirty="0"/>
        </a:p>
      </dgm:t>
    </dgm:pt>
    <dgm:pt modelId="{F6EB8198-0E75-45BC-8E89-F85463B76FDC}" type="parTrans" cxnId="{9A477420-5A0C-4B03-929E-536C161D38B1}">
      <dgm:prSet/>
      <dgm:spPr/>
      <dgm:t>
        <a:bodyPr/>
        <a:lstStyle/>
        <a:p>
          <a:endParaRPr lang="en-US"/>
        </a:p>
      </dgm:t>
    </dgm:pt>
    <dgm:pt modelId="{674CA356-B77B-47CA-9C93-3195DF75F4B6}" type="sibTrans" cxnId="{9A477420-5A0C-4B03-929E-536C161D38B1}">
      <dgm:prSet/>
      <dgm:spPr/>
      <dgm:t>
        <a:bodyPr/>
        <a:lstStyle/>
        <a:p>
          <a:endParaRPr lang="en-US"/>
        </a:p>
      </dgm:t>
    </dgm:pt>
    <dgm:pt modelId="{CF90570C-4EA2-4854-8D38-C5783AEF0AD8}">
      <dgm:prSet/>
      <dgm:spPr/>
      <dgm:t>
        <a:bodyPr/>
        <a:lstStyle/>
        <a:p>
          <a:r>
            <a:rPr lang="en-US" dirty="0"/>
            <a:t>General</a:t>
          </a:r>
          <a:br>
            <a:rPr lang="en-US" dirty="0"/>
          </a:br>
          <a:r>
            <a:rPr lang="en-US" dirty="0"/>
            <a:t>Policies</a:t>
          </a:r>
        </a:p>
      </dgm:t>
    </dgm:pt>
    <dgm:pt modelId="{7E9D5DFC-629C-40EA-B358-DFF99211092D}" type="parTrans" cxnId="{7A23A9B8-76B9-4547-B9ED-2C8C8BA53F69}">
      <dgm:prSet/>
      <dgm:spPr/>
      <dgm:t>
        <a:bodyPr/>
        <a:lstStyle/>
        <a:p>
          <a:endParaRPr lang="en-US"/>
        </a:p>
      </dgm:t>
    </dgm:pt>
    <dgm:pt modelId="{078816D0-2795-4748-AC09-0AF68002EFB9}" type="sibTrans" cxnId="{7A23A9B8-76B9-4547-B9ED-2C8C8BA53F69}">
      <dgm:prSet/>
      <dgm:spPr/>
      <dgm:t>
        <a:bodyPr/>
        <a:lstStyle/>
        <a:p>
          <a:endParaRPr lang="en-US"/>
        </a:p>
      </dgm:t>
    </dgm:pt>
    <dgm:pt modelId="{DCD034ED-9C6E-4BB7-B2FF-2B1D6448B633}">
      <dgm:prSet/>
      <dgm:spPr/>
      <dgm:t>
        <a:bodyPr/>
        <a:lstStyle/>
        <a:p>
          <a:r>
            <a:rPr lang="en-US" dirty="0"/>
            <a:t>Policies that affect application of WQS</a:t>
          </a:r>
        </a:p>
      </dgm:t>
    </dgm:pt>
    <dgm:pt modelId="{47C8AFBC-B180-4714-BF41-36B9D9F63751}" type="parTrans" cxnId="{C9CC95B0-BCB6-46A4-9FCB-AD1125AB302E}">
      <dgm:prSet/>
      <dgm:spPr/>
      <dgm:t>
        <a:bodyPr/>
        <a:lstStyle/>
        <a:p>
          <a:endParaRPr lang="en-US"/>
        </a:p>
      </dgm:t>
    </dgm:pt>
    <dgm:pt modelId="{6C7D0847-C08F-46B2-B9E9-876168C55037}" type="sibTrans" cxnId="{C9CC95B0-BCB6-46A4-9FCB-AD1125AB302E}">
      <dgm:prSet/>
      <dgm:spPr/>
      <dgm:t>
        <a:bodyPr/>
        <a:lstStyle/>
        <a:p>
          <a:endParaRPr lang="en-US"/>
        </a:p>
      </dgm:t>
    </dgm:pt>
    <dgm:pt modelId="{F553D469-FEF9-43C8-B843-880756E00413}">
      <dgm:prSet/>
      <dgm:spPr/>
      <dgm:t>
        <a:bodyPr/>
        <a:lstStyle/>
        <a:p>
          <a:r>
            <a:rPr lang="en-US" dirty="0">
              <a:solidFill>
                <a:schemeClr val="tx1"/>
              </a:solidFill>
            </a:rPr>
            <a:t>E.g., variances, mixing zone, and low-flow policies</a:t>
          </a:r>
        </a:p>
      </dgm:t>
    </dgm:pt>
    <dgm:pt modelId="{02574F9D-9704-4AAE-AE0B-1EF0B30A80F8}" type="parTrans" cxnId="{6622A21A-5426-4841-85DC-0D11811DC30B}">
      <dgm:prSet/>
      <dgm:spPr/>
      <dgm:t>
        <a:bodyPr/>
        <a:lstStyle/>
        <a:p>
          <a:endParaRPr lang="en-US"/>
        </a:p>
      </dgm:t>
    </dgm:pt>
    <dgm:pt modelId="{A17EB090-5514-480B-B95E-0B60BA468799}" type="sibTrans" cxnId="{6622A21A-5426-4841-85DC-0D11811DC30B}">
      <dgm:prSet/>
      <dgm:spPr/>
      <dgm:t>
        <a:bodyPr/>
        <a:lstStyle/>
        <a:p>
          <a:endParaRPr lang="en-US"/>
        </a:p>
      </dgm:t>
    </dgm:pt>
    <dgm:pt modelId="{D473D7F7-2D66-480F-8FDD-67EB5B442345}">
      <dgm:prSet phldrT="[Text]"/>
      <dgm:spPr/>
      <dgm:t>
        <a:bodyPr/>
        <a:lstStyle/>
        <a:p>
          <a:r>
            <a:rPr lang="en-US" dirty="0"/>
            <a:t>Protect high quality waters and waters of exceptional recreational or ecological significance </a:t>
          </a:r>
        </a:p>
      </dgm:t>
    </dgm:pt>
    <dgm:pt modelId="{B7B6AFEC-7E1B-4F00-8CCF-E175065660A0}" type="parTrans" cxnId="{B430123D-DEA1-458A-8C44-1D364541B9DB}">
      <dgm:prSet/>
      <dgm:spPr/>
      <dgm:t>
        <a:bodyPr/>
        <a:lstStyle/>
        <a:p>
          <a:endParaRPr lang="en-US"/>
        </a:p>
      </dgm:t>
    </dgm:pt>
    <dgm:pt modelId="{EEEFE003-8FB0-460A-8AD7-B2DBEB720FB7}" type="sibTrans" cxnId="{B430123D-DEA1-458A-8C44-1D364541B9DB}">
      <dgm:prSet/>
      <dgm:spPr/>
      <dgm:t>
        <a:bodyPr/>
        <a:lstStyle/>
        <a:p>
          <a:endParaRPr lang="en-US"/>
        </a:p>
      </dgm:t>
    </dgm:pt>
    <dgm:pt modelId="{0B8423E5-BFEE-48DF-BD20-B8229723BC07}">
      <dgm:prSet phldrT="[Text]"/>
      <dgm:spPr/>
      <dgm:t>
        <a:bodyPr/>
        <a:lstStyle/>
        <a:p>
          <a:r>
            <a:rPr lang="en-US" dirty="0">
              <a:solidFill>
                <a:schemeClr val="tx1"/>
              </a:solidFill>
            </a:rPr>
            <a:t>E.g., source of drinking water; recreation; fish, shellfish, and wildlife</a:t>
          </a:r>
          <a:endParaRPr lang="en-US" dirty="0"/>
        </a:p>
      </dgm:t>
    </dgm:pt>
    <dgm:pt modelId="{DD538997-165B-4A5B-B677-F4D2E73C0467}" type="parTrans" cxnId="{0E1545DF-6D2A-4936-B384-34C62357E2F3}">
      <dgm:prSet/>
      <dgm:spPr/>
      <dgm:t>
        <a:bodyPr/>
        <a:lstStyle/>
        <a:p>
          <a:endParaRPr lang="en-US"/>
        </a:p>
      </dgm:t>
    </dgm:pt>
    <dgm:pt modelId="{140A84C8-964D-4101-8A9C-E858C3FAD82F}" type="sibTrans" cxnId="{0E1545DF-6D2A-4936-B384-34C62357E2F3}">
      <dgm:prSet/>
      <dgm:spPr/>
      <dgm:t>
        <a:bodyPr/>
        <a:lstStyle/>
        <a:p>
          <a:endParaRPr lang="en-US"/>
        </a:p>
      </dgm:t>
    </dgm:pt>
    <dgm:pt modelId="{A9AC98CC-9C0D-4702-BBA9-9061F66E751B}">
      <dgm:prSet phldrT="[Text]"/>
      <dgm:spPr/>
      <dgm:t>
        <a:bodyPr/>
        <a:lstStyle/>
        <a:p>
          <a:r>
            <a:rPr lang="en-US" sz="2600" kern="1200" dirty="0"/>
            <a:t>Protect the most sensitive designated use </a:t>
          </a:r>
        </a:p>
      </dgm:t>
    </dgm:pt>
    <dgm:pt modelId="{52006F0F-BC48-4B37-B30E-ED437A30EA50}" type="parTrans" cxnId="{6637CE73-F3A9-4502-A196-89237504F196}">
      <dgm:prSet/>
      <dgm:spPr/>
      <dgm:t>
        <a:bodyPr/>
        <a:lstStyle/>
        <a:p>
          <a:endParaRPr lang="en-US"/>
        </a:p>
      </dgm:t>
    </dgm:pt>
    <dgm:pt modelId="{2024F0FB-DC9D-44D6-90F6-2AE3290D81F1}" type="sibTrans" cxnId="{6637CE73-F3A9-4502-A196-89237504F196}">
      <dgm:prSet/>
      <dgm:spPr/>
      <dgm:t>
        <a:bodyPr/>
        <a:lstStyle/>
        <a:p>
          <a:endParaRPr lang="en-US"/>
        </a:p>
      </dgm:t>
    </dgm:pt>
    <dgm:pt modelId="{255F6E0D-2FAB-40CE-88F4-A39D48761464}">
      <dgm:prSet phldrT="[Text]"/>
      <dgm:spPr/>
      <dgm:t>
        <a:bodyPr/>
        <a:lstStyle/>
        <a:p>
          <a:r>
            <a:rPr lang="en-US" sz="1800" kern="1200" dirty="0"/>
            <a:t>Consider downstream water quality standards</a:t>
          </a:r>
          <a:endParaRPr lang="en-US" dirty="0"/>
        </a:p>
      </dgm:t>
    </dgm:pt>
    <dgm:pt modelId="{82F8AF57-719B-4EDF-96F5-A037DA84175F}" type="parTrans" cxnId="{44158C18-3132-4D2A-8E7A-1C04DEC16EA9}">
      <dgm:prSet/>
      <dgm:spPr/>
      <dgm:t>
        <a:bodyPr/>
        <a:lstStyle/>
        <a:p>
          <a:endParaRPr lang="en-US"/>
        </a:p>
      </dgm:t>
    </dgm:pt>
    <dgm:pt modelId="{D159B369-6F33-4102-9CBE-C92ABD352A5F}" type="sibTrans" cxnId="{44158C18-3132-4D2A-8E7A-1C04DEC16EA9}">
      <dgm:prSet/>
      <dgm:spPr/>
      <dgm:t>
        <a:bodyPr/>
        <a:lstStyle/>
        <a:p>
          <a:endParaRPr lang="en-US"/>
        </a:p>
      </dgm:t>
    </dgm:pt>
    <dgm:pt modelId="{2FB1C554-C783-47EC-BEA5-BD8E2B8DA0D4}" type="pres">
      <dgm:prSet presAssocID="{2CB7ACA1-2331-413C-8B40-75392390B1C0}" presName="Name0" presStyleCnt="0">
        <dgm:presLayoutVars>
          <dgm:dir/>
          <dgm:animLvl val="lvl"/>
          <dgm:resizeHandles val="exact"/>
        </dgm:presLayoutVars>
      </dgm:prSet>
      <dgm:spPr/>
    </dgm:pt>
    <dgm:pt modelId="{96FD740D-2FB8-47C5-89D1-D84B6DD3956E}" type="pres">
      <dgm:prSet presAssocID="{20AD2E97-0400-4F2D-BDDD-EB2ECF8F838D}" presName="composite" presStyleCnt="0"/>
      <dgm:spPr/>
    </dgm:pt>
    <dgm:pt modelId="{6B815051-B501-4410-8850-00D170F76D84}" type="pres">
      <dgm:prSet presAssocID="{20AD2E97-0400-4F2D-BDDD-EB2ECF8F838D}" presName="parTx" presStyleLbl="alignNode1" presStyleIdx="0" presStyleCnt="4">
        <dgm:presLayoutVars>
          <dgm:chMax val="0"/>
          <dgm:chPref val="0"/>
          <dgm:bulletEnabled val="1"/>
        </dgm:presLayoutVars>
      </dgm:prSet>
      <dgm:spPr/>
    </dgm:pt>
    <dgm:pt modelId="{400A7CFF-0B52-419A-8AF1-371297611481}" type="pres">
      <dgm:prSet presAssocID="{20AD2E97-0400-4F2D-BDDD-EB2ECF8F838D}" presName="desTx" presStyleLbl="alignAccFollowNode1" presStyleIdx="0" presStyleCnt="4">
        <dgm:presLayoutVars>
          <dgm:bulletEnabled val="1"/>
        </dgm:presLayoutVars>
      </dgm:prSet>
      <dgm:spPr/>
    </dgm:pt>
    <dgm:pt modelId="{25068E4E-0170-41C5-B14B-8CC43E41EFD6}" type="pres">
      <dgm:prSet presAssocID="{680096AF-B405-4F72-A50B-826CBB62CFA3}" presName="space" presStyleCnt="0"/>
      <dgm:spPr/>
    </dgm:pt>
    <dgm:pt modelId="{42B7C9FC-FAEA-4292-86E2-D3B284939423}" type="pres">
      <dgm:prSet presAssocID="{29E8161E-A8B9-46FD-83E1-6E74A2A9DEB2}" presName="composite" presStyleCnt="0"/>
      <dgm:spPr/>
    </dgm:pt>
    <dgm:pt modelId="{753DB471-0172-489F-8D6F-1B9723B76DEE}" type="pres">
      <dgm:prSet presAssocID="{29E8161E-A8B9-46FD-83E1-6E74A2A9DEB2}" presName="parTx" presStyleLbl="alignNode1" presStyleIdx="1" presStyleCnt="4">
        <dgm:presLayoutVars>
          <dgm:chMax val="0"/>
          <dgm:chPref val="0"/>
          <dgm:bulletEnabled val="1"/>
        </dgm:presLayoutVars>
      </dgm:prSet>
      <dgm:spPr/>
    </dgm:pt>
    <dgm:pt modelId="{6C1E34C7-1B56-4F0F-A535-E6A756FA289A}" type="pres">
      <dgm:prSet presAssocID="{29E8161E-A8B9-46FD-83E1-6E74A2A9DEB2}" presName="desTx" presStyleLbl="alignAccFollowNode1" presStyleIdx="1" presStyleCnt="4">
        <dgm:presLayoutVars>
          <dgm:bulletEnabled val="1"/>
        </dgm:presLayoutVars>
      </dgm:prSet>
      <dgm:spPr/>
    </dgm:pt>
    <dgm:pt modelId="{35F52EEA-A6D8-474D-BC49-F5BEF0B20C96}" type="pres">
      <dgm:prSet presAssocID="{86705224-0041-460B-9D6B-D4BBE1B2EF63}" presName="space" presStyleCnt="0"/>
      <dgm:spPr/>
    </dgm:pt>
    <dgm:pt modelId="{CC9246C8-C377-47A9-A122-6E2DF21A6A82}" type="pres">
      <dgm:prSet presAssocID="{0F08C8EA-7AB7-4A9E-A237-C2E057B1AA0D}" presName="composite" presStyleCnt="0"/>
      <dgm:spPr/>
    </dgm:pt>
    <dgm:pt modelId="{A8E55DE6-788C-493E-B553-0F1947B6BC70}" type="pres">
      <dgm:prSet presAssocID="{0F08C8EA-7AB7-4A9E-A237-C2E057B1AA0D}" presName="parTx" presStyleLbl="alignNode1" presStyleIdx="2" presStyleCnt="4">
        <dgm:presLayoutVars>
          <dgm:chMax val="0"/>
          <dgm:chPref val="0"/>
          <dgm:bulletEnabled val="1"/>
        </dgm:presLayoutVars>
      </dgm:prSet>
      <dgm:spPr/>
    </dgm:pt>
    <dgm:pt modelId="{2E99EA32-7372-4798-B341-A2A76282243C}" type="pres">
      <dgm:prSet presAssocID="{0F08C8EA-7AB7-4A9E-A237-C2E057B1AA0D}" presName="desTx" presStyleLbl="alignAccFollowNode1" presStyleIdx="2" presStyleCnt="4">
        <dgm:presLayoutVars>
          <dgm:bulletEnabled val="1"/>
        </dgm:presLayoutVars>
      </dgm:prSet>
      <dgm:spPr/>
    </dgm:pt>
    <dgm:pt modelId="{0E566D42-563F-4109-9CE1-8775E639E404}" type="pres">
      <dgm:prSet presAssocID="{A375FCB2-EFD7-43AD-A78C-C3F57AB7614C}" presName="space" presStyleCnt="0"/>
      <dgm:spPr/>
    </dgm:pt>
    <dgm:pt modelId="{1334326D-1BE1-4A34-9426-F20A07C5CBA3}" type="pres">
      <dgm:prSet presAssocID="{CF90570C-4EA2-4854-8D38-C5783AEF0AD8}" presName="composite" presStyleCnt="0"/>
      <dgm:spPr/>
    </dgm:pt>
    <dgm:pt modelId="{293B021F-6E55-47ED-9B41-2FD5CC9EF4DB}" type="pres">
      <dgm:prSet presAssocID="{CF90570C-4EA2-4854-8D38-C5783AEF0AD8}" presName="parTx" presStyleLbl="alignNode1" presStyleIdx="3" presStyleCnt="4">
        <dgm:presLayoutVars>
          <dgm:chMax val="0"/>
          <dgm:chPref val="0"/>
          <dgm:bulletEnabled val="1"/>
        </dgm:presLayoutVars>
      </dgm:prSet>
      <dgm:spPr/>
    </dgm:pt>
    <dgm:pt modelId="{B80D48B9-54C0-4D7A-94A9-D7F944C42E08}" type="pres">
      <dgm:prSet presAssocID="{CF90570C-4EA2-4854-8D38-C5783AEF0AD8}" presName="desTx" presStyleLbl="alignAccFollowNode1" presStyleIdx="3" presStyleCnt="4">
        <dgm:presLayoutVars>
          <dgm:bulletEnabled val="1"/>
        </dgm:presLayoutVars>
      </dgm:prSet>
      <dgm:spPr/>
    </dgm:pt>
  </dgm:ptLst>
  <dgm:cxnLst>
    <dgm:cxn modelId="{B3C16618-78F2-4205-B9B3-6562425B2220}" srcId="{2CB7ACA1-2331-413C-8B40-75392390B1C0}" destId="{20AD2E97-0400-4F2D-BDDD-EB2ECF8F838D}" srcOrd="0" destOrd="0" parTransId="{785E3EA5-322B-4B64-8F92-02F3D8E18C12}" sibTransId="{680096AF-B405-4F72-A50B-826CBB62CFA3}"/>
    <dgm:cxn modelId="{44158C18-3132-4D2A-8E7A-1C04DEC16EA9}" srcId="{20AD2E97-0400-4F2D-BDDD-EB2ECF8F838D}" destId="{255F6E0D-2FAB-40CE-88F4-A39D48761464}" srcOrd="2" destOrd="0" parTransId="{82F8AF57-719B-4EDF-96F5-A037DA84175F}" sibTransId="{D159B369-6F33-4102-9CBE-C92ABD352A5F}"/>
    <dgm:cxn modelId="{6622A21A-5426-4841-85DC-0D11811DC30B}" srcId="{CF90570C-4EA2-4854-8D38-C5783AEF0AD8}" destId="{F553D469-FEF9-43C8-B843-880756E00413}" srcOrd="1" destOrd="0" parTransId="{02574F9D-9704-4AAE-AE0B-1EF0B30A80F8}" sibTransId="{A17EB090-5514-480B-B95E-0B60BA468799}"/>
    <dgm:cxn modelId="{73D7A21F-C76E-4C57-B02F-9792FEF6661E}" type="presOf" srcId="{D473D7F7-2D66-480F-8FDD-67EB5B442345}" destId="{2E99EA32-7372-4798-B341-A2A76282243C}" srcOrd="0" destOrd="1" presId="urn:microsoft.com/office/officeart/2005/8/layout/hList1"/>
    <dgm:cxn modelId="{9A477420-5A0C-4B03-929E-536C161D38B1}" srcId="{0F08C8EA-7AB7-4A9E-A237-C2E057B1AA0D}" destId="{C0B80F12-95F6-482E-ABA2-143CE6FCC218}" srcOrd="0" destOrd="0" parTransId="{F6EB8198-0E75-45BC-8E89-F85463B76FDC}" sibTransId="{674CA356-B77B-47CA-9C93-3195DF75F4B6}"/>
    <dgm:cxn modelId="{063C4C21-30F6-4814-8A35-7992C33B2BCD}" type="presOf" srcId="{20AD2E97-0400-4F2D-BDDD-EB2ECF8F838D}" destId="{6B815051-B501-4410-8850-00D170F76D84}" srcOrd="0" destOrd="0" presId="urn:microsoft.com/office/officeart/2005/8/layout/hList1"/>
    <dgm:cxn modelId="{E2EF9825-C3FE-4994-859F-34B0B4D39A9F}" type="presOf" srcId="{CF90570C-4EA2-4854-8D38-C5783AEF0AD8}" destId="{293B021F-6E55-47ED-9B41-2FD5CC9EF4DB}" srcOrd="0" destOrd="0" presId="urn:microsoft.com/office/officeart/2005/8/layout/hList1"/>
    <dgm:cxn modelId="{68D4E031-D09D-4EC8-9D80-0A1AE529C994}" srcId="{2CB7ACA1-2331-413C-8B40-75392390B1C0}" destId="{29E8161E-A8B9-46FD-83E1-6E74A2A9DEB2}" srcOrd="1" destOrd="0" parTransId="{FA7B730E-6366-473E-A8EC-ECBCF2894F52}" sibTransId="{86705224-0041-460B-9D6B-D4BBE1B2EF63}"/>
    <dgm:cxn modelId="{B430123D-DEA1-458A-8C44-1D364541B9DB}" srcId="{0F08C8EA-7AB7-4A9E-A237-C2E057B1AA0D}" destId="{D473D7F7-2D66-480F-8FDD-67EB5B442345}" srcOrd="1" destOrd="0" parTransId="{B7B6AFEC-7E1B-4F00-8CCF-E175065660A0}" sibTransId="{EEEFE003-8FB0-460A-8AD7-B2DBEB720FB7}"/>
    <dgm:cxn modelId="{9F031F3F-CA8B-4D2E-9323-1791E5343886}" type="presOf" srcId="{DCD034ED-9C6E-4BB7-B2FF-2B1D6448B633}" destId="{B80D48B9-54C0-4D7A-94A9-D7F944C42E08}" srcOrd="0" destOrd="0" presId="urn:microsoft.com/office/officeart/2005/8/layout/hList1"/>
    <dgm:cxn modelId="{AE0EEF4F-2023-4DFB-8317-746BF7E31E20}" type="presOf" srcId="{29E8161E-A8B9-46FD-83E1-6E74A2A9DEB2}" destId="{753DB471-0172-489F-8D6F-1B9723B76DEE}" srcOrd="0" destOrd="0" presId="urn:microsoft.com/office/officeart/2005/8/layout/hList1"/>
    <dgm:cxn modelId="{6637CE73-F3A9-4502-A196-89237504F196}" srcId="{29E8161E-A8B9-46FD-83E1-6E74A2A9DEB2}" destId="{A9AC98CC-9C0D-4702-BBA9-9061F66E751B}" srcOrd="1" destOrd="0" parTransId="{52006F0F-BC48-4B37-B30E-ED437A30EA50}" sibTransId="{2024F0FB-DC9D-44D6-90F6-2AE3290D81F1}"/>
    <dgm:cxn modelId="{EEB12F74-694B-451E-B457-B3D4CC9C03D4}" type="presOf" srcId="{255F6E0D-2FAB-40CE-88F4-A39D48761464}" destId="{400A7CFF-0B52-419A-8AF1-371297611481}" srcOrd="0" destOrd="2" presId="urn:microsoft.com/office/officeart/2005/8/layout/hList1"/>
    <dgm:cxn modelId="{D83F9175-E99D-4AA9-ACFB-69665F1C2E41}" type="presOf" srcId="{C0B80F12-95F6-482E-ABA2-143CE6FCC218}" destId="{2E99EA32-7372-4798-B341-A2A76282243C}" srcOrd="0" destOrd="0" presId="urn:microsoft.com/office/officeart/2005/8/layout/hList1"/>
    <dgm:cxn modelId="{8E9C487B-869B-44C2-A397-DE042DAB051D}" type="presOf" srcId="{0B5EDFBE-E358-4B44-BB4B-CEFC185F83E8}" destId="{6C1E34C7-1B56-4F0F-A535-E6A756FA289A}" srcOrd="0" destOrd="0" presId="urn:microsoft.com/office/officeart/2005/8/layout/hList1"/>
    <dgm:cxn modelId="{0EF2B08F-1C78-429F-8D01-6F68391CB72C}" type="presOf" srcId="{0F08C8EA-7AB7-4A9E-A237-C2E057B1AA0D}" destId="{A8E55DE6-788C-493E-B553-0F1947B6BC70}" srcOrd="0" destOrd="0" presId="urn:microsoft.com/office/officeart/2005/8/layout/hList1"/>
    <dgm:cxn modelId="{58762B9A-EA5B-4268-A6AD-D6E10E88E0D0}" srcId="{29E8161E-A8B9-46FD-83E1-6E74A2A9DEB2}" destId="{0B5EDFBE-E358-4B44-BB4B-CEFC185F83E8}" srcOrd="0" destOrd="0" parTransId="{1A9DFF2D-3B0E-4D9E-94B7-34F44E3C3D20}" sibTransId="{11838C9C-D3E5-4D35-AEC4-1D913A3F31C1}"/>
    <dgm:cxn modelId="{5DDBB0A8-892F-4204-86B7-4108131A3145}" srcId="{20AD2E97-0400-4F2D-BDDD-EB2ECF8F838D}" destId="{79C2AADC-CA2B-4024-A8E9-D22B443B164C}" srcOrd="0" destOrd="0" parTransId="{ADC2EE7E-DD5F-4759-ABC8-E35865D68DD1}" sibTransId="{5274F844-47EB-47B0-8EEA-0A92F4A744D2}"/>
    <dgm:cxn modelId="{1B5955AA-0A89-494D-86C9-D55A53AA9095}" type="presOf" srcId="{2CB7ACA1-2331-413C-8B40-75392390B1C0}" destId="{2FB1C554-C783-47EC-BEA5-BD8E2B8DA0D4}" srcOrd="0" destOrd="0" presId="urn:microsoft.com/office/officeart/2005/8/layout/hList1"/>
    <dgm:cxn modelId="{5B8040AC-97BC-4B54-A90B-4163B5FD3E10}" type="presOf" srcId="{0B8423E5-BFEE-48DF-BD20-B8229723BC07}" destId="{400A7CFF-0B52-419A-8AF1-371297611481}" srcOrd="0" destOrd="1" presId="urn:microsoft.com/office/officeart/2005/8/layout/hList1"/>
    <dgm:cxn modelId="{EAEA7AAD-8278-454D-B8D9-6EB3AC781F4F}" type="presOf" srcId="{79C2AADC-CA2B-4024-A8E9-D22B443B164C}" destId="{400A7CFF-0B52-419A-8AF1-371297611481}" srcOrd="0" destOrd="0" presId="urn:microsoft.com/office/officeart/2005/8/layout/hList1"/>
    <dgm:cxn modelId="{C9CC95B0-BCB6-46A4-9FCB-AD1125AB302E}" srcId="{CF90570C-4EA2-4854-8D38-C5783AEF0AD8}" destId="{DCD034ED-9C6E-4BB7-B2FF-2B1D6448B633}" srcOrd="0" destOrd="0" parTransId="{47C8AFBC-B180-4714-BF41-36B9D9F63751}" sibTransId="{6C7D0847-C08F-46B2-B9E9-876168C55037}"/>
    <dgm:cxn modelId="{7A23A9B8-76B9-4547-B9ED-2C8C8BA53F69}" srcId="{2CB7ACA1-2331-413C-8B40-75392390B1C0}" destId="{CF90570C-4EA2-4854-8D38-C5783AEF0AD8}" srcOrd="3" destOrd="0" parTransId="{7E9D5DFC-629C-40EA-B358-DFF99211092D}" sibTransId="{078816D0-2795-4748-AC09-0AF68002EFB9}"/>
    <dgm:cxn modelId="{5ABE48BE-7136-401E-8994-389AB54F5CC3}" type="presOf" srcId="{F553D469-FEF9-43C8-B843-880756E00413}" destId="{B80D48B9-54C0-4D7A-94A9-D7F944C42E08}" srcOrd="0" destOrd="1" presId="urn:microsoft.com/office/officeart/2005/8/layout/hList1"/>
    <dgm:cxn modelId="{0E1545DF-6D2A-4936-B384-34C62357E2F3}" srcId="{20AD2E97-0400-4F2D-BDDD-EB2ECF8F838D}" destId="{0B8423E5-BFEE-48DF-BD20-B8229723BC07}" srcOrd="1" destOrd="0" parTransId="{DD538997-165B-4A5B-B677-F4D2E73C0467}" sibTransId="{140A84C8-964D-4101-8A9C-E858C3FAD82F}"/>
    <dgm:cxn modelId="{E492BEE9-A607-468C-9E72-85D15ACCAFA3}" type="presOf" srcId="{A9AC98CC-9C0D-4702-BBA9-9061F66E751B}" destId="{6C1E34C7-1B56-4F0F-A535-E6A756FA289A}" srcOrd="0" destOrd="1" presId="urn:microsoft.com/office/officeart/2005/8/layout/hList1"/>
    <dgm:cxn modelId="{9D3054F6-B8DB-495C-8896-A4E9F78D76C8}" srcId="{2CB7ACA1-2331-413C-8B40-75392390B1C0}" destId="{0F08C8EA-7AB7-4A9E-A237-C2E057B1AA0D}" srcOrd="2" destOrd="0" parTransId="{2A81AA04-8752-4ED4-B28F-6BB09557AF85}" sibTransId="{A375FCB2-EFD7-43AD-A78C-C3F57AB7614C}"/>
    <dgm:cxn modelId="{90594CA8-725A-45B5-89F7-7A6C5C078954}" type="presParOf" srcId="{2FB1C554-C783-47EC-BEA5-BD8E2B8DA0D4}" destId="{96FD740D-2FB8-47C5-89D1-D84B6DD3956E}" srcOrd="0" destOrd="0" presId="urn:microsoft.com/office/officeart/2005/8/layout/hList1"/>
    <dgm:cxn modelId="{A27AF63B-F530-472F-BA00-BC14CA9FA12C}" type="presParOf" srcId="{96FD740D-2FB8-47C5-89D1-D84B6DD3956E}" destId="{6B815051-B501-4410-8850-00D170F76D84}" srcOrd="0" destOrd="0" presId="urn:microsoft.com/office/officeart/2005/8/layout/hList1"/>
    <dgm:cxn modelId="{E739EA4D-6B02-4BEE-AC82-333EB433AA2C}" type="presParOf" srcId="{96FD740D-2FB8-47C5-89D1-D84B6DD3956E}" destId="{400A7CFF-0B52-419A-8AF1-371297611481}" srcOrd="1" destOrd="0" presId="urn:microsoft.com/office/officeart/2005/8/layout/hList1"/>
    <dgm:cxn modelId="{67864770-199D-4A37-B492-E7295641E53A}" type="presParOf" srcId="{2FB1C554-C783-47EC-BEA5-BD8E2B8DA0D4}" destId="{25068E4E-0170-41C5-B14B-8CC43E41EFD6}" srcOrd="1" destOrd="0" presId="urn:microsoft.com/office/officeart/2005/8/layout/hList1"/>
    <dgm:cxn modelId="{C561FC07-3366-4615-8880-5B60C53C6998}" type="presParOf" srcId="{2FB1C554-C783-47EC-BEA5-BD8E2B8DA0D4}" destId="{42B7C9FC-FAEA-4292-86E2-D3B284939423}" srcOrd="2" destOrd="0" presId="urn:microsoft.com/office/officeart/2005/8/layout/hList1"/>
    <dgm:cxn modelId="{23B4638D-6836-4E9B-A8FA-9E28193D61BA}" type="presParOf" srcId="{42B7C9FC-FAEA-4292-86E2-D3B284939423}" destId="{753DB471-0172-489F-8D6F-1B9723B76DEE}" srcOrd="0" destOrd="0" presId="urn:microsoft.com/office/officeart/2005/8/layout/hList1"/>
    <dgm:cxn modelId="{458143EE-9881-475C-99D3-0AD9B8E97365}" type="presParOf" srcId="{42B7C9FC-FAEA-4292-86E2-D3B284939423}" destId="{6C1E34C7-1B56-4F0F-A535-E6A756FA289A}" srcOrd="1" destOrd="0" presId="urn:microsoft.com/office/officeart/2005/8/layout/hList1"/>
    <dgm:cxn modelId="{FB1888C5-07FB-4603-8D0E-0D154666B012}" type="presParOf" srcId="{2FB1C554-C783-47EC-BEA5-BD8E2B8DA0D4}" destId="{35F52EEA-A6D8-474D-BC49-F5BEF0B20C96}" srcOrd="3" destOrd="0" presId="urn:microsoft.com/office/officeart/2005/8/layout/hList1"/>
    <dgm:cxn modelId="{B9AA6578-8107-4828-9017-94CEF4E8E561}" type="presParOf" srcId="{2FB1C554-C783-47EC-BEA5-BD8E2B8DA0D4}" destId="{CC9246C8-C377-47A9-A122-6E2DF21A6A82}" srcOrd="4" destOrd="0" presId="urn:microsoft.com/office/officeart/2005/8/layout/hList1"/>
    <dgm:cxn modelId="{0DC3F775-C195-4778-9669-6CBF9CEC3CE2}" type="presParOf" srcId="{CC9246C8-C377-47A9-A122-6E2DF21A6A82}" destId="{A8E55DE6-788C-493E-B553-0F1947B6BC70}" srcOrd="0" destOrd="0" presId="urn:microsoft.com/office/officeart/2005/8/layout/hList1"/>
    <dgm:cxn modelId="{939FA30B-9788-47AB-B595-D5713D7667F2}" type="presParOf" srcId="{CC9246C8-C377-47A9-A122-6E2DF21A6A82}" destId="{2E99EA32-7372-4798-B341-A2A76282243C}" srcOrd="1" destOrd="0" presId="urn:microsoft.com/office/officeart/2005/8/layout/hList1"/>
    <dgm:cxn modelId="{94003C5C-3564-4CEF-88AF-C2B520B43075}" type="presParOf" srcId="{2FB1C554-C783-47EC-BEA5-BD8E2B8DA0D4}" destId="{0E566D42-563F-4109-9CE1-8775E639E404}" srcOrd="5" destOrd="0" presId="urn:microsoft.com/office/officeart/2005/8/layout/hList1"/>
    <dgm:cxn modelId="{322ED96E-4E13-4FEF-A668-A3860B5F1FB7}" type="presParOf" srcId="{2FB1C554-C783-47EC-BEA5-BD8E2B8DA0D4}" destId="{1334326D-1BE1-4A34-9426-F20A07C5CBA3}" srcOrd="6" destOrd="0" presId="urn:microsoft.com/office/officeart/2005/8/layout/hList1"/>
    <dgm:cxn modelId="{1029CF77-B62A-4EF2-93B9-733219183D70}" type="presParOf" srcId="{1334326D-1BE1-4A34-9426-F20A07C5CBA3}" destId="{293B021F-6E55-47ED-9B41-2FD5CC9EF4DB}" srcOrd="0" destOrd="0" presId="urn:microsoft.com/office/officeart/2005/8/layout/hList1"/>
    <dgm:cxn modelId="{E53A8737-C592-4939-B575-DE34D35439F4}" type="presParOf" srcId="{1334326D-1BE1-4A34-9426-F20A07C5CBA3}" destId="{B80D48B9-54C0-4D7A-94A9-D7F944C42E08}"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C5A4020-08F8-417E-8034-6ADCB2EE1EA2}" type="doc">
      <dgm:prSet loTypeId="urn:microsoft.com/office/officeart/2005/8/layout/hList7" loCatId="list" qsTypeId="urn:microsoft.com/office/officeart/2005/8/quickstyle/simple1" qsCatId="simple" csTypeId="urn:microsoft.com/office/officeart/2005/8/colors/accent1_2" csCatId="accent1" phldr="1"/>
      <dgm:spPr/>
    </dgm:pt>
    <dgm:pt modelId="{BDE6960F-FBF3-4944-B646-25CC35ED0B5C}">
      <dgm:prSet phldrT="[Text]"/>
      <dgm:spPr/>
      <dgm:t>
        <a:bodyPr/>
        <a:lstStyle/>
        <a:p>
          <a:r>
            <a:rPr lang="en-US" dirty="0"/>
            <a:t>Bacteria</a:t>
          </a:r>
          <a:br>
            <a:rPr lang="en-US" dirty="0"/>
          </a:br>
          <a:r>
            <a:rPr lang="en-US" dirty="0"/>
            <a:t>(e.g.,</a:t>
          </a:r>
          <a:br>
            <a:rPr lang="en-US" dirty="0"/>
          </a:br>
          <a:r>
            <a:rPr lang="en-US" i="1" dirty="0"/>
            <a:t>E. coli</a:t>
          </a:r>
          <a:r>
            <a:rPr lang="en-US" dirty="0"/>
            <a:t>)</a:t>
          </a:r>
        </a:p>
      </dgm:t>
      <dgm:extLst>
        <a:ext uri="{E40237B7-FDA0-4F09-8148-C483321AD2D9}">
          <dgm14:cNvPr xmlns:dgm14="http://schemas.microsoft.com/office/drawing/2010/diagram" id="0" name="" descr="Five blue rectangular text boxes with text and an image above the text. The first text box reads Bacteria (for example E. coli), the second text box reads Biological, the third text box reads Chemical, the forth text box reads Nutrient and is written in yellow text, the fifth text box reads Sediment."/>
        </a:ext>
      </dgm:extLst>
    </dgm:pt>
    <dgm:pt modelId="{0B13FF0A-3A89-49CE-BD10-4F4C8FE47EAE}" type="parTrans" cxnId="{7DD54C27-D52F-44EB-BC12-A22B74567A7B}">
      <dgm:prSet/>
      <dgm:spPr/>
      <dgm:t>
        <a:bodyPr/>
        <a:lstStyle/>
        <a:p>
          <a:endParaRPr lang="en-US"/>
        </a:p>
      </dgm:t>
    </dgm:pt>
    <dgm:pt modelId="{239DF7C5-8736-47F2-840C-88F49417DF7A}" type="sibTrans" cxnId="{7DD54C27-D52F-44EB-BC12-A22B74567A7B}">
      <dgm:prSet/>
      <dgm:spPr/>
      <dgm:t>
        <a:bodyPr/>
        <a:lstStyle/>
        <a:p>
          <a:endParaRPr lang="en-US"/>
        </a:p>
      </dgm:t>
    </dgm:pt>
    <dgm:pt modelId="{C0AB0526-14B0-49BA-95A7-6D3FDFA0365F}">
      <dgm:prSet phldrT="[Text]"/>
      <dgm:spPr/>
      <dgm:t>
        <a:bodyPr/>
        <a:lstStyle/>
        <a:p>
          <a:pPr>
            <a:spcAft>
              <a:spcPts val="100"/>
            </a:spcAft>
          </a:pPr>
          <a:r>
            <a:rPr lang="en-US" dirty="0"/>
            <a:t>Chemical</a:t>
          </a:r>
        </a:p>
      </dgm:t>
    </dgm:pt>
    <dgm:pt modelId="{8C9975DB-DCEB-47FE-814E-E2697358D55E}" type="parTrans" cxnId="{A9307B7B-998B-48B4-B170-0C673C681169}">
      <dgm:prSet/>
      <dgm:spPr/>
      <dgm:t>
        <a:bodyPr/>
        <a:lstStyle/>
        <a:p>
          <a:endParaRPr lang="en-US"/>
        </a:p>
      </dgm:t>
    </dgm:pt>
    <dgm:pt modelId="{23179AD1-542C-46DC-B313-E947E3CF0AC1}" type="sibTrans" cxnId="{A9307B7B-998B-48B4-B170-0C673C681169}">
      <dgm:prSet/>
      <dgm:spPr/>
      <dgm:t>
        <a:bodyPr/>
        <a:lstStyle/>
        <a:p>
          <a:endParaRPr lang="en-US"/>
        </a:p>
      </dgm:t>
    </dgm:pt>
    <dgm:pt modelId="{64FC3164-BCB3-489D-BFF7-FCFE0660B12A}">
      <dgm:prSet phldrT="[Text]"/>
      <dgm:spPr/>
      <dgm:t>
        <a:bodyPr/>
        <a:lstStyle/>
        <a:p>
          <a:r>
            <a:rPr lang="en-US" b="1" dirty="0">
              <a:solidFill>
                <a:srgbClr val="FFFF00"/>
              </a:solidFill>
            </a:rPr>
            <a:t>Nutrient</a:t>
          </a:r>
          <a:endParaRPr lang="en-US" dirty="0"/>
        </a:p>
      </dgm:t>
      <dgm:extLst>
        <a:ext uri="{E40237B7-FDA0-4F09-8148-C483321AD2D9}">
          <dgm14:cNvPr xmlns:dgm14="http://schemas.microsoft.com/office/drawing/2010/diagram" id="0" name="" descr="Five blue rectangular text boxes with text and an image above the text. The first text box reads Bacteria (for example E. coli), the second text box reads Biological, the third text box reads Chemical, the forth text box reads Nutrient and is written in yellow text, the fifth text box reads Sediment."/>
        </a:ext>
      </dgm:extLst>
    </dgm:pt>
    <dgm:pt modelId="{5B0CCA9B-A4EE-48B1-80CC-5C4163E42A37}" type="parTrans" cxnId="{4E0BFAD6-C7DA-47A1-AFDD-B697253962A8}">
      <dgm:prSet/>
      <dgm:spPr/>
      <dgm:t>
        <a:bodyPr/>
        <a:lstStyle/>
        <a:p>
          <a:endParaRPr lang="en-US"/>
        </a:p>
      </dgm:t>
    </dgm:pt>
    <dgm:pt modelId="{4DDF8456-2C50-4CE9-9C81-7C46775F2DDA}" type="sibTrans" cxnId="{4E0BFAD6-C7DA-47A1-AFDD-B697253962A8}">
      <dgm:prSet/>
      <dgm:spPr/>
      <dgm:t>
        <a:bodyPr/>
        <a:lstStyle/>
        <a:p>
          <a:endParaRPr lang="en-US"/>
        </a:p>
      </dgm:t>
    </dgm:pt>
    <dgm:pt modelId="{9B7EF70B-781A-48E0-BE45-2224BC439F4C}">
      <dgm:prSet/>
      <dgm:spPr/>
      <dgm:t>
        <a:bodyPr/>
        <a:lstStyle/>
        <a:p>
          <a:r>
            <a:rPr lang="en-US" dirty="0"/>
            <a:t>Biological</a:t>
          </a:r>
        </a:p>
      </dgm:t>
    </dgm:pt>
    <dgm:pt modelId="{10B5B2F7-9D29-4841-AD6C-CD9814C237F8}" type="parTrans" cxnId="{3336B567-CC46-4FD5-8322-43DC5184D855}">
      <dgm:prSet/>
      <dgm:spPr/>
      <dgm:t>
        <a:bodyPr/>
        <a:lstStyle/>
        <a:p>
          <a:endParaRPr lang="en-US"/>
        </a:p>
      </dgm:t>
    </dgm:pt>
    <dgm:pt modelId="{04039824-975F-4A9C-89AD-71308953F0E4}" type="sibTrans" cxnId="{3336B567-CC46-4FD5-8322-43DC5184D855}">
      <dgm:prSet/>
      <dgm:spPr/>
      <dgm:t>
        <a:bodyPr/>
        <a:lstStyle/>
        <a:p>
          <a:endParaRPr lang="en-US"/>
        </a:p>
      </dgm:t>
    </dgm:pt>
    <dgm:pt modelId="{F856B36C-1B2B-40B1-82A9-F8EF78632A29}" type="pres">
      <dgm:prSet presAssocID="{BC5A4020-08F8-417E-8034-6ADCB2EE1EA2}" presName="Name0" presStyleCnt="0">
        <dgm:presLayoutVars>
          <dgm:dir/>
          <dgm:resizeHandles val="exact"/>
        </dgm:presLayoutVars>
      </dgm:prSet>
      <dgm:spPr/>
    </dgm:pt>
    <dgm:pt modelId="{58F552C1-863F-4CC6-9CAD-25E820D4D21A}" type="pres">
      <dgm:prSet presAssocID="{BC5A4020-08F8-417E-8034-6ADCB2EE1EA2}" presName="fgShape" presStyleLbl="fgShp" presStyleIdx="0" presStyleCnt="1"/>
      <dgm:spPr>
        <a:noFill/>
        <a:ln>
          <a:noFill/>
        </a:ln>
      </dgm:spPr>
    </dgm:pt>
    <dgm:pt modelId="{E24CDACA-78AE-4A92-9C61-C505EE53690B}" type="pres">
      <dgm:prSet presAssocID="{BC5A4020-08F8-417E-8034-6ADCB2EE1EA2}" presName="linComp" presStyleCnt="0"/>
      <dgm:spPr/>
    </dgm:pt>
    <dgm:pt modelId="{56A79353-9572-4D12-9378-F3086860E82F}" type="pres">
      <dgm:prSet presAssocID="{BDE6960F-FBF3-4944-B646-25CC35ED0B5C}" presName="compNode" presStyleCnt="0"/>
      <dgm:spPr/>
    </dgm:pt>
    <dgm:pt modelId="{1A8316F5-84AF-4089-A3F7-80BD569F3DB9}" type="pres">
      <dgm:prSet presAssocID="{BDE6960F-FBF3-4944-B646-25CC35ED0B5C}" presName="bkgdShape" presStyleLbl="node1" presStyleIdx="0" presStyleCnt="4"/>
      <dgm:spPr/>
    </dgm:pt>
    <dgm:pt modelId="{556741F8-C30A-4049-93F1-0E255CF1CB58}" type="pres">
      <dgm:prSet presAssocID="{BDE6960F-FBF3-4944-B646-25CC35ED0B5C}" presName="nodeTx" presStyleLbl="node1" presStyleIdx="0" presStyleCnt="4">
        <dgm:presLayoutVars>
          <dgm:bulletEnabled val="1"/>
        </dgm:presLayoutVars>
      </dgm:prSet>
      <dgm:spPr/>
    </dgm:pt>
    <dgm:pt modelId="{0F9C1962-EE57-473A-8C63-8E0EE772C1D5}" type="pres">
      <dgm:prSet presAssocID="{BDE6960F-FBF3-4944-B646-25CC35ED0B5C}" presName="invisiNode" presStyleLbl="node1" presStyleIdx="0" presStyleCnt="4"/>
      <dgm:spPr/>
    </dgm:pt>
    <dgm:pt modelId="{8BC59126-4C27-4439-85BD-AE37E689EE3C}" type="pres">
      <dgm:prSet presAssocID="{BDE6960F-FBF3-4944-B646-25CC35ED0B5C}" presName="imagNode"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t="-2000" b="-2000"/>
          </a:stretch>
        </a:blipFill>
      </dgm:spPr>
    </dgm:pt>
    <dgm:pt modelId="{76F639B2-3BF7-445D-AE29-69F2FAE97401}" type="pres">
      <dgm:prSet presAssocID="{239DF7C5-8736-47F2-840C-88F49417DF7A}" presName="sibTrans" presStyleLbl="sibTrans2D1" presStyleIdx="0" presStyleCnt="0"/>
      <dgm:spPr/>
    </dgm:pt>
    <dgm:pt modelId="{018F0AE7-FFAB-451E-AEE6-C4DBA1BABC3E}" type="pres">
      <dgm:prSet presAssocID="{9B7EF70B-781A-48E0-BE45-2224BC439F4C}" presName="compNode" presStyleCnt="0"/>
      <dgm:spPr/>
    </dgm:pt>
    <dgm:pt modelId="{9CC5DD93-C578-4327-92EC-AFE1222E4CA0}" type="pres">
      <dgm:prSet presAssocID="{9B7EF70B-781A-48E0-BE45-2224BC439F4C}" presName="bkgdShape" presStyleLbl="node1" presStyleIdx="1" presStyleCnt="4"/>
      <dgm:spPr/>
    </dgm:pt>
    <dgm:pt modelId="{31F1ADA4-CAE7-423D-981E-62044EF8548A}" type="pres">
      <dgm:prSet presAssocID="{9B7EF70B-781A-48E0-BE45-2224BC439F4C}" presName="nodeTx" presStyleLbl="node1" presStyleIdx="1" presStyleCnt="4">
        <dgm:presLayoutVars>
          <dgm:bulletEnabled val="1"/>
        </dgm:presLayoutVars>
      </dgm:prSet>
      <dgm:spPr/>
    </dgm:pt>
    <dgm:pt modelId="{915EF100-C7C1-4720-9400-6D6B9BCA27FD}" type="pres">
      <dgm:prSet presAssocID="{9B7EF70B-781A-48E0-BE45-2224BC439F4C}" presName="invisiNode" presStyleLbl="node1" presStyleIdx="1" presStyleCnt="4"/>
      <dgm:spPr/>
    </dgm:pt>
    <dgm:pt modelId="{63111237-6DAF-4448-88FA-80CEFA60E6D5}" type="pres">
      <dgm:prSet presAssocID="{9B7EF70B-781A-48E0-BE45-2224BC439F4C}" presName="imagNode" presStyleLbl="fgImgPlace1" presStyleIdx="1" presStyleCnt="4"/>
      <dgm:spPr>
        <a:blipFill>
          <a:blip xmlns:r="http://schemas.openxmlformats.org/officeDocument/2006/relationships" r:embed="rId2"/>
          <a:srcRect/>
          <a:stretch>
            <a:fillRect l="-25000" r="-25000"/>
          </a:stretch>
        </a:blipFill>
      </dgm:spPr>
    </dgm:pt>
    <dgm:pt modelId="{D1EFB714-D90E-4744-9E9C-48C826BA5151}" type="pres">
      <dgm:prSet presAssocID="{04039824-975F-4A9C-89AD-71308953F0E4}" presName="sibTrans" presStyleLbl="sibTrans2D1" presStyleIdx="0" presStyleCnt="0"/>
      <dgm:spPr/>
    </dgm:pt>
    <dgm:pt modelId="{966E89F0-7B94-4520-8851-55472F5CF5FE}" type="pres">
      <dgm:prSet presAssocID="{C0AB0526-14B0-49BA-95A7-6D3FDFA0365F}" presName="compNode" presStyleCnt="0"/>
      <dgm:spPr/>
    </dgm:pt>
    <dgm:pt modelId="{41C3278B-4BDD-49A1-904F-69B43A391850}" type="pres">
      <dgm:prSet presAssocID="{C0AB0526-14B0-49BA-95A7-6D3FDFA0365F}" presName="bkgdShape" presStyleLbl="node1" presStyleIdx="2" presStyleCnt="4"/>
      <dgm:spPr/>
    </dgm:pt>
    <dgm:pt modelId="{F64F9EB6-D5C7-4F81-AB2F-D10D277D5226}" type="pres">
      <dgm:prSet presAssocID="{C0AB0526-14B0-49BA-95A7-6D3FDFA0365F}" presName="nodeTx" presStyleLbl="node1" presStyleIdx="2" presStyleCnt="4">
        <dgm:presLayoutVars>
          <dgm:bulletEnabled val="1"/>
        </dgm:presLayoutVars>
      </dgm:prSet>
      <dgm:spPr/>
    </dgm:pt>
    <dgm:pt modelId="{35368E9F-07EF-49D0-8674-EA4FA10DC8D7}" type="pres">
      <dgm:prSet presAssocID="{C0AB0526-14B0-49BA-95A7-6D3FDFA0365F}" presName="invisiNode" presStyleLbl="node1" presStyleIdx="2" presStyleCnt="4"/>
      <dgm:spPr/>
    </dgm:pt>
    <dgm:pt modelId="{30370335-C7DB-43E7-95D5-7B5C81919A25}" type="pres">
      <dgm:prSet presAssocID="{C0AB0526-14B0-49BA-95A7-6D3FDFA0365F}" presName="imagNode" presStyleLbl="f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dgm:spPr>
    </dgm:pt>
    <dgm:pt modelId="{D9855880-1F45-42B9-A221-CAA0211FB117}" type="pres">
      <dgm:prSet presAssocID="{23179AD1-542C-46DC-B313-E947E3CF0AC1}" presName="sibTrans" presStyleLbl="sibTrans2D1" presStyleIdx="0" presStyleCnt="0"/>
      <dgm:spPr/>
    </dgm:pt>
    <dgm:pt modelId="{D83B29E1-71D0-4AAB-A315-96F283AAED78}" type="pres">
      <dgm:prSet presAssocID="{64FC3164-BCB3-489D-BFF7-FCFE0660B12A}" presName="compNode" presStyleCnt="0"/>
      <dgm:spPr/>
    </dgm:pt>
    <dgm:pt modelId="{F482D938-E161-4013-9FAD-998A9188D603}" type="pres">
      <dgm:prSet presAssocID="{64FC3164-BCB3-489D-BFF7-FCFE0660B12A}" presName="bkgdShape" presStyleLbl="node1" presStyleIdx="3" presStyleCnt="4"/>
      <dgm:spPr/>
    </dgm:pt>
    <dgm:pt modelId="{A184A795-B378-4C29-9B4D-36A33569977C}" type="pres">
      <dgm:prSet presAssocID="{64FC3164-BCB3-489D-BFF7-FCFE0660B12A}" presName="nodeTx" presStyleLbl="node1" presStyleIdx="3" presStyleCnt="4">
        <dgm:presLayoutVars>
          <dgm:bulletEnabled val="1"/>
        </dgm:presLayoutVars>
      </dgm:prSet>
      <dgm:spPr/>
    </dgm:pt>
    <dgm:pt modelId="{915246CE-0D25-41AA-B209-13D854922FF3}" type="pres">
      <dgm:prSet presAssocID="{64FC3164-BCB3-489D-BFF7-FCFE0660B12A}" presName="invisiNode" presStyleLbl="node1" presStyleIdx="3" presStyleCnt="4"/>
      <dgm:spPr/>
    </dgm:pt>
    <dgm:pt modelId="{14F3FB8F-CCA3-4BA2-962A-8175D2BA0BE6}" type="pres">
      <dgm:prSet presAssocID="{64FC3164-BCB3-489D-BFF7-FCFE0660B12A}" presName="imagNode" presStyleLbl="fgImgPlac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l="-6000" r="-6000"/>
          </a:stretch>
        </a:blipFill>
      </dgm:spPr>
    </dgm:pt>
  </dgm:ptLst>
  <dgm:cxnLst>
    <dgm:cxn modelId="{7DD54C27-D52F-44EB-BC12-A22B74567A7B}" srcId="{BC5A4020-08F8-417E-8034-6ADCB2EE1EA2}" destId="{BDE6960F-FBF3-4944-B646-25CC35ED0B5C}" srcOrd="0" destOrd="0" parTransId="{0B13FF0A-3A89-49CE-BD10-4F4C8FE47EAE}" sibTransId="{239DF7C5-8736-47F2-840C-88F49417DF7A}"/>
    <dgm:cxn modelId="{3336B567-CC46-4FD5-8322-43DC5184D855}" srcId="{BC5A4020-08F8-417E-8034-6ADCB2EE1EA2}" destId="{9B7EF70B-781A-48E0-BE45-2224BC439F4C}" srcOrd="1" destOrd="0" parTransId="{10B5B2F7-9D29-4841-AD6C-CD9814C237F8}" sibTransId="{04039824-975F-4A9C-89AD-71308953F0E4}"/>
    <dgm:cxn modelId="{6781584A-B62B-4004-9F51-0F61536D1C80}" type="presOf" srcId="{23179AD1-542C-46DC-B313-E947E3CF0AC1}" destId="{D9855880-1F45-42B9-A221-CAA0211FB117}" srcOrd="0" destOrd="0" presId="urn:microsoft.com/office/officeart/2005/8/layout/hList7"/>
    <dgm:cxn modelId="{BABF4974-4ED6-4B58-B5BC-7C9DB357D845}" type="presOf" srcId="{BDE6960F-FBF3-4944-B646-25CC35ED0B5C}" destId="{1A8316F5-84AF-4089-A3F7-80BD569F3DB9}" srcOrd="0" destOrd="0" presId="urn:microsoft.com/office/officeart/2005/8/layout/hList7"/>
    <dgm:cxn modelId="{6FFB4E54-6C70-4E20-B9BA-E30B36E79C41}" type="presOf" srcId="{C0AB0526-14B0-49BA-95A7-6D3FDFA0365F}" destId="{41C3278B-4BDD-49A1-904F-69B43A391850}" srcOrd="0" destOrd="0" presId="urn:microsoft.com/office/officeart/2005/8/layout/hList7"/>
    <dgm:cxn modelId="{BBC3EA54-DE81-45F3-9573-B9CBE622F186}" type="presOf" srcId="{BDE6960F-FBF3-4944-B646-25CC35ED0B5C}" destId="{556741F8-C30A-4049-93F1-0E255CF1CB58}" srcOrd="1" destOrd="0" presId="urn:microsoft.com/office/officeart/2005/8/layout/hList7"/>
    <dgm:cxn modelId="{A9307B7B-998B-48B4-B170-0C673C681169}" srcId="{BC5A4020-08F8-417E-8034-6ADCB2EE1EA2}" destId="{C0AB0526-14B0-49BA-95A7-6D3FDFA0365F}" srcOrd="2" destOrd="0" parTransId="{8C9975DB-DCEB-47FE-814E-E2697358D55E}" sibTransId="{23179AD1-542C-46DC-B313-E947E3CF0AC1}"/>
    <dgm:cxn modelId="{D159478E-50CA-4018-9312-17BFC81ABE4D}" type="presOf" srcId="{C0AB0526-14B0-49BA-95A7-6D3FDFA0365F}" destId="{F64F9EB6-D5C7-4F81-AB2F-D10D277D5226}" srcOrd="1" destOrd="0" presId="urn:microsoft.com/office/officeart/2005/8/layout/hList7"/>
    <dgm:cxn modelId="{2EA29491-2FC8-49F2-8AC9-A811A1D9C953}" type="presOf" srcId="{BC5A4020-08F8-417E-8034-6ADCB2EE1EA2}" destId="{F856B36C-1B2B-40B1-82A9-F8EF78632A29}" srcOrd="0" destOrd="0" presId="urn:microsoft.com/office/officeart/2005/8/layout/hList7"/>
    <dgm:cxn modelId="{572F8BA7-BFA4-4A15-B70B-54DB37CA7F31}" type="presOf" srcId="{04039824-975F-4A9C-89AD-71308953F0E4}" destId="{D1EFB714-D90E-4744-9E9C-48C826BA5151}" srcOrd="0" destOrd="0" presId="urn:microsoft.com/office/officeart/2005/8/layout/hList7"/>
    <dgm:cxn modelId="{D13CFEAD-A52D-4397-B908-2A02C2E7B7B9}" type="presOf" srcId="{64FC3164-BCB3-489D-BFF7-FCFE0660B12A}" destId="{F482D938-E161-4013-9FAD-998A9188D603}" srcOrd="0" destOrd="0" presId="urn:microsoft.com/office/officeart/2005/8/layout/hList7"/>
    <dgm:cxn modelId="{EA9D7DBE-ED64-49C8-986A-AB835E30FB8C}" type="presOf" srcId="{9B7EF70B-781A-48E0-BE45-2224BC439F4C}" destId="{9CC5DD93-C578-4327-92EC-AFE1222E4CA0}" srcOrd="0" destOrd="0" presId="urn:microsoft.com/office/officeart/2005/8/layout/hList7"/>
    <dgm:cxn modelId="{75DF43CC-FCF9-4BD1-8F88-F33708B9D2F8}" type="presOf" srcId="{64FC3164-BCB3-489D-BFF7-FCFE0660B12A}" destId="{A184A795-B378-4C29-9B4D-36A33569977C}" srcOrd="1" destOrd="0" presId="urn:microsoft.com/office/officeart/2005/8/layout/hList7"/>
    <dgm:cxn modelId="{4E0BFAD6-C7DA-47A1-AFDD-B697253962A8}" srcId="{BC5A4020-08F8-417E-8034-6ADCB2EE1EA2}" destId="{64FC3164-BCB3-489D-BFF7-FCFE0660B12A}" srcOrd="3" destOrd="0" parTransId="{5B0CCA9B-A4EE-48B1-80CC-5C4163E42A37}" sibTransId="{4DDF8456-2C50-4CE9-9C81-7C46775F2DDA}"/>
    <dgm:cxn modelId="{064F16DB-F8A8-44A0-B56A-B847DCF79428}" type="presOf" srcId="{239DF7C5-8736-47F2-840C-88F49417DF7A}" destId="{76F639B2-3BF7-445D-AE29-69F2FAE97401}" srcOrd="0" destOrd="0" presId="urn:microsoft.com/office/officeart/2005/8/layout/hList7"/>
    <dgm:cxn modelId="{641B64FD-37E5-4D90-B212-355B882734C0}" type="presOf" srcId="{9B7EF70B-781A-48E0-BE45-2224BC439F4C}" destId="{31F1ADA4-CAE7-423D-981E-62044EF8548A}" srcOrd="1" destOrd="0" presId="urn:microsoft.com/office/officeart/2005/8/layout/hList7"/>
    <dgm:cxn modelId="{737FB7DD-DD53-4B6F-A6FE-BA6FC467036F}" type="presParOf" srcId="{F856B36C-1B2B-40B1-82A9-F8EF78632A29}" destId="{58F552C1-863F-4CC6-9CAD-25E820D4D21A}" srcOrd="0" destOrd="0" presId="urn:microsoft.com/office/officeart/2005/8/layout/hList7"/>
    <dgm:cxn modelId="{42C8CC7F-92A6-4E53-8AC0-76FE352F851C}" type="presParOf" srcId="{F856B36C-1B2B-40B1-82A9-F8EF78632A29}" destId="{E24CDACA-78AE-4A92-9C61-C505EE53690B}" srcOrd="1" destOrd="0" presId="urn:microsoft.com/office/officeart/2005/8/layout/hList7"/>
    <dgm:cxn modelId="{A36F5303-BBEE-4ADC-908F-696306DA50C6}" type="presParOf" srcId="{E24CDACA-78AE-4A92-9C61-C505EE53690B}" destId="{56A79353-9572-4D12-9378-F3086860E82F}" srcOrd="0" destOrd="0" presId="urn:microsoft.com/office/officeart/2005/8/layout/hList7"/>
    <dgm:cxn modelId="{E48F77EB-7ADA-48E2-A6BD-349346D67A3A}" type="presParOf" srcId="{56A79353-9572-4D12-9378-F3086860E82F}" destId="{1A8316F5-84AF-4089-A3F7-80BD569F3DB9}" srcOrd="0" destOrd="0" presId="urn:microsoft.com/office/officeart/2005/8/layout/hList7"/>
    <dgm:cxn modelId="{C34644D9-CDA3-4AB7-89F6-6A08DBE8D3B8}" type="presParOf" srcId="{56A79353-9572-4D12-9378-F3086860E82F}" destId="{556741F8-C30A-4049-93F1-0E255CF1CB58}" srcOrd="1" destOrd="0" presId="urn:microsoft.com/office/officeart/2005/8/layout/hList7"/>
    <dgm:cxn modelId="{6AE8C4DA-524F-48F7-B773-0DBDF21976E4}" type="presParOf" srcId="{56A79353-9572-4D12-9378-F3086860E82F}" destId="{0F9C1962-EE57-473A-8C63-8E0EE772C1D5}" srcOrd="2" destOrd="0" presId="urn:microsoft.com/office/officeart/2005/8/layout/hList7"/>
    <dgm:cxn modelId="{80BEBB5A-4D18-4C9A-9FDF-310BB4B557C2}" type="presParOf" srcId="{56A79353-9572-4D12-9378-F3086860E82F}" destId="{8BC59126-4C27-4439-85BD-AE37E689EE3C}" srcOrd="3" destOrd="0" presId="urn:microsoft.com/office/officeart/2005/8/layout/hList7"/>
    <dgm:cxn modelId="{686646BB-7D0D-444C-A387-424181E89F9E}" type="presParOf" srcId="{E24CDACA-78AE-4A92-9C61-C505EE53690B}" destId="{76F639B2-3BF7-445D-AE29-69F2FAE97401}" srcOrd="1" destOrd="0" presId="urn:microsoft.com/office/officeart/2005/8/layout/hList7"/>
    <dgm:cxn modelId="{C815563F-4C91-4AF3-88B9-0D3C8A492236}" type="presParOf" srcId="{E24CDACA-78AE-4A92-9C61-C505EE53690B}" destId="{018F0AE7-FFAB-451E-AEE6-C4DBA1BABC3E}" srcOrd="2" destOrd="0" presId="urn:microsoft.com/office/officeart/2005/8/layout/hList7"/>
    <dgm:cxn modelId="{53597E15-71BE-4F8A-AC9C-3EF7A4D1CB7C}" type="presParOf" srcId="{018F0AE7-FFAB-451E-AEE6-C4DBA1BABC3E}" destId="{9CC5DD93-C578-4327-92EC-AFE1222E4CA0}" srcOrd="0" destOrd="0" presId="urn:microsoft.com/office/officeart/2005/8/layout/hList7"/>
    <dgm:cxn modelId="{B6D13D02-DCAC-49AC-9880-31C2E619EFF1}" type="presParOf" srcId="{018F0AE7-FFAB-451E-AEE6-C4DBA1BABC3E}" destId="{31F1ADA4-CAE7-423D-981E-62044EF8548A}" srcOrd="1" destOrd="0" presId="urn:microsoft.com/office/officeart/2005/8/layout/hList7"/>
    <dgm:cxn modelId="{F4411F6E-5D2A-4872-8189-33FDD7B961BC}" type="presParOf" srcId="{018F0AE7-FFAB-451E-AEE6-C4DBA1BABC3E}" destId="{915EF100-C7C1-4720-9400-6D6B9BCA27FD}" srcOrd="2" destOrd="0" presId="urn:microsoft.com/office/officeart/2005/8/layout/hList7"/>
    <dgm:cxn modelId="{B480C662-E6E5-4BCA-B62E-8A1ECFD34795}" type="presParOf" srcId="{018F0AE7-FFAB-451E-AEE6-C4DBA1BABC3E}" destId="{63111237-6DAF-4448-88FA-80CEFA60E6D5}" srcOrd="3" destOrd="0" presId="urn:microsoft.com/office/officeart/2005/8/layout/hList7"/>
    <dgm:cxn modelId="{9A9BB042-B0AE-4137-AC2A-DD5309F74D3D}" type="presParOf" srcId="{E24CDACA-78AE-4A92-9C61-C505EE53690B}" destId="{D1EFB714-D90E-4744-9E9C-48C826BA5151}" srcOrd="3" destOrd="0" presId="urn:microsoft.com/office/officeart/2005/8/layout/hList7"/>
    <dgm:cxn modelId="{DAA40A11-49DF-4926-9575-926BEB6A7344}" type="presParOf" srcId="{E24CDACA-78AE-4A92-9C61-C505EE53690B}" destId="{966E89F0-7B94-4520-8851-55472F5CF5FE}" srcOrd="4" destOrd="0" presId="urn:microsoft.com/office/officeart/2005/8/layout/hList7"/>
    <dgm:cxn modelId="{D17580BD-24A3-48F4-A7EB-F9C3AC96D294}" type="presParOf" srcId="{966E89F0-7B94-4520-8851-55472F5CF5FE}" destId="{41C3278B-4BDD-49A1-904F-69B43A391850}" srcOrd="0" destOrd="0" presId="urn:microsoft.com/office/officeart/2005/8/layout/hList7"/>
    <dgm:cxn modelId="{48286EED-D768-4426-9864-FA4765CD663F}" type="presParOf" srcId="{966E89F0-7B94-4520-8851-55472F5CF5FE}" destId="{F64F9EB6-D5C7-4F81-AB2F-D10D277D5226}" srcOrd="1" destOrd="0" presId="urn:microsoft.com/office/officeart/2005/8/layout/hList7"/>
    <dgm:cxn modelId="{4BC85D02-CEEF-48E7-9600-8AABA672338A}" type="presParOf" srcId="{966E89F0-7B94-4520-8851-55472F5CF5FE}" destId="{35368E9F-07EF-49D0-8674-EA4FA10DC8D7}" srcOrd="2" destOrd="0" presId="urn:microsoft.com/office/officeart/2005/8/layout/hList7"/>
    <dgm:cxn modelId="{42262A89-FD4D-4D7B-AE5B-0147B13E3181}" type="presParOf" srcId="{966E89F0-7B94-4520-8851-55472F5CF5FE}" destId="{30370335-C7DB-43E7-95D5-7B5C81919A25}" srcOrd="3" destOrd="0" presId="urn:microsoft.com/office/officeart/2005/8/layout/hList7"/>
    <dgm:cxn modelId="{4842171E-AFE4-4426-BCD0-7E06D4A00F5C}" type="presParOf" srcId="{E24CDACA-78AE-4A92-9C61-C505EE53690B}" destId="{D9855880-1F45-42B9-A221-CAA0211FB117}" srcOrd="5" destOrd="0" presId="urn:microsoft.com/office/officeart/2005/8/layout/hList7"/>
    <dgm:cxn modelId="{8DBA7206-898F-49F1-8A33-10D580FA2E4B}" type="presParOf" srcId="{E24CDACA-78AE-4A92-9C61-C505EE53690B}" destId="{D83B29E1-71D0-4AAB-A315-96F283AAED78}" srcOrd="6" destOrd="0" presId="urn:microsoft.com/office/officeart/2005/8/layout/hList7"/>
    <dgm:cxn modelId="{3D903D41-32D5-4F1A-92EB-B4CA60FD83C4}" type="presParOf" srcId="{D83B29E1-71D0-4AAB-A315-96F283AAED78}" destId="{F482D938-E161-4013-9FAD-998A9188D603}" srcOrd="0" destOrd="0" presId="urn:microsoft.com/office/officeart/2005/8/layout/hList7"/>
    <dgm:cxn modelId="{0F14D1BB-EA7F-4D4F-8B84-03BEC78F8D9A}" type="presParOf" srcId="{D83B29E1-71D0-4AAB-A315-96F283AAED78}" destId="{A184A795-B378-4C29-9B4D-36A33569977C}" srcOrd="1" destOrd="0" presId="urn:microsoft.com/office/officeart/2005/8/layout/hList7"/>
    <dgm:cxn modelId="{61CC5F6E-947D-45F6-A447-CE232010C6AD}" type="presParOf" srcId="{D83B29E1-71D0-4AAB-A315-96F283AAED78}" destId="{915246CE-0D25-41AA-B209-13D854922FF3}" srcOrd="2" destOrd="0" presId="urn:microsoft.com/office/officeart/2005/8/layout/hList7"/>
    <dgm:cxn modelId="{BE7D72B8-AF83-475E-A302-FA08471FB564}" type="presParOf" srcId="{D83B29E1-71D0-4AAB-A315-96F283AAED78}" destId="{14F3FB8F-CCA3-4BA2-962A-8175D2BA0BE6}"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E0EBC48-E56C-4F9D-8923-D39914F2546A}"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BE30DC96-6040-4E27-80B3-27524B1EEE7A}">
      <dgm:prSet phldrT="[Text]" custT="1"/>
      <dgm:spPr/>
      <dgm:t>
        <a:bodyPr/>
        <a:lstStyle/>
        <a:p>
          <a:pPr>
            <a:buBlip>
              <a:blip xmlns:r="http://schemas.openxmlformats.org/officeDocument/2006/relationships" r:embed="rId1">
                <a:extLst>
                  <a:ext uri="{96DAC541-7B7A-43D3-8B79-37D633B846F1}">
                    <asvg:svgBlip xmlns:asvg="http://schemas.microsoft.com/office/drawing/2016/SVG/main" r:embed="rId2"/>
                  </a:ext>
                </a:extLst>
              </a:blip>
            </a:buBlip>
          </a:pPr>
          <a:r>
            <a:rPr lang="en-US" sz="2800" dirty="0">
              <a:solidFill>
                <a:schemeClr val="bg1"/>
              </a:solidFill>
            </a:rPr>
            <a:t>       </a:t>
          </a:r>
          <a:r>
            <a:rPr lang="en-US" sz="2400" dirty="0">
              <a:solidFill>
                <a:schemeClr val="bg1"/>
              </a:solidFill>
              <a:hlinkClick xmlns:r="http://schemas.openxmlformats.org/officeDocument/2006/relationships" r:id="rId3">
                <a:extLst>
                  <a:ext uri="{A12FA001-AC4F-418D-AE19-62706E023703}">
                    <ahyp:hlinkClr xmlns:ahyp="http://schemas.microsoft.com/office/drawing/2018/hyperlinkcolor" val="tx"/>
                  </a:ext>
                </a:extLst>
              </a:hlinkClick>
            </a:rPr>
            <a:t>EPA’s Recommended Criteria for Nutrients</a:t>
          </a:r>
          <a:endParaRPr lang="en-US" sz="2400" dirty="0">
            <a:solidFill>
              <a:schemeClr val="bg1"/>
            </a:solidFill>
          </a:endParaRPr>
        </a:p>
      </dgm:t>
      <dgm:extLst>
        <a:ext uri="{E40237B7-FDA0-4F09-8148-C483321AD2D9}">
          <dgm14:cNvPr xmlns:dgm14="http://schemas.microsoft.com/office/drawing/2010/diagram" id="0" name="" descr="Diagram with three white circles following a downward curve with blue rectangular text boxes to the right of each circle. The top text box has a lowercase i denoting information to the left of EPA’s Recommend Criteria for Nutrients, which is underlined and a clickable link. The middle text box has lowercase i denoting information to the left of Nutrient Criteria Development Documents, which is underlined and a clickable link. The bottom text box has lowercase i denoting information to the left of Progress Towards Developing Nutrient Criteria, which is underlined and a clickable link."/>
        </a:ext>
      </dgm:extLst>
    </dgm:pt>
    <dgm:pt modelId="{9898474B-9B21-4BD5-A5A6-30C042317183}" type="parTrans" cxnId="{00D6DF16-E69D-4B36-A258-D43EFE42F260}">
      <dgm:prSet/>
      <dgm:spPr/>
      <dgm:t>
        <a:bodyPr/>
        <a:lstStyle/>
        <a:p>
          <a:endParaRPr lang="en-US"/>
        </a:p>
      </dgm:t>
    </dgm:pt>
    <dgm:pt modelId="{1D08A819-2DF1-47DC-8C54-844A88735EEB}" type="sibTrans" cxnId="{00D6DF16-E69D-4B36-A258-D43EFE42F260}">
      <dgm:prSet/>
      <dgm:spPr/>
      <dgm:t>
        <a:bodyPr/>
        <a:lstStyle/>
        <a:p>
          <a:endParaRPr lang="en-US"/>
        </a:p>
      </dgm:t>
    </dgm:pt>
    <dgm:pt modelId="{52874A4E-5415-4794-BCCD-134084B203CF}">
      <dgm:prSet phldrT="[Text]" custT="1"/>
      <dgm:spPr/>
      <dgm:t>
        <a:bodyPr/>
        <a:lstStyle/>
        <a:p>
          <a:r>
            <a:rPr lang="en-US" sz="2800" dirty="0">
              <a:solidFill>
                <a:schemeClr val="bg1"/>
              </a:solidFill>
            </a:rPr>
            <a:t>      </a:t>
          </a:r>
          <a:r>
            <a:rPr lang="en-US" sz="2400" dirty="0">
              <a:solidFill>
                <a:schemeClr val="bg1"/>
              </a:solidFill>
              <a:hlinkClick xmlns:r="http://schemas.openxmlformats.org/officeDocument/2006/relationships" r:id="rId4">
                <a:extLst>
                  <a:ext uri="{A12FA001-AC4F-418D-AE19-62706E023703}">
                    <ahyp:hlinkClr xmlns:ahyp="http://schemas.microsoft.com/office/drawing/2018/hyperlinkcolor" val="tx"/>
                  </a:ext>
                </a:extLst>
              </a:hlinkClick>
            </a:rPr>
            <a:t>Nutrient Criteria Development Documents</a:t>
          </a:r>
          <a:endParaRPr lang="en-US" sz="2400" dirty="0">
            <a:solidFill>
              <a:schemeClr val="bg1"/>
            </a:solidFill>
          </a:endParaRPr>
        </a:p>
      </dgm:t>
    </dgm:pt>
    <dgm:pt modelId="{87FD9393-A680-42E6-B002-B2DAEC43060B}" type="parTrans" cxnId="{4B92EBB2-C38A-4F32-91E5-78718FA1704D}">
      <dgm:prSet/>
      <dgm:spPr/>
      <dgm:t>
        <a:bodyPr/>
        <a:lstStyle/>
        <a:p>
          <a:endParaRPr lang="en-US"/>
        </a:p>
      </dgm:t>
    </dgm:pt>
    <dgm:pt modelId="{E0AC4EFA-C586-4E17-8370-A9BDCCE2265A}" type="sibTrans" cxnId="{4B92EBB2-C38A-4F32-91E5-78718FA1704D}">
      <dgm:prSet/>
      <dgm:spPr/>
      <dgm:t>
        <a:bodyPr/>
        <a:lstStyle/>
        <a:p>
          <a:endParaRPr lang="en-US"/>
        </a:p>
      </dgm:t>
    </dgm:pt>
    <dgm:pt modelId="{D6656D45-4D1D-4B07-BB62-425ED1461126}">
      <dgm:prSet phldrT="[Text]" custT="1"/>
      <dgm:spPr/>
      <dgm:t>
        <a:bodyPr/>
        <a:lstStyle/>
        <a:p>
          <a:r>
            <a:rPr lang="en-US" sz="2800" dirty="0">
              <a:solidFill>
                <a:schemeClr val="bg1"/>
              </a:solidFill>
            </a:rPr>
            <a:t>       </a:t>
          </a:r>
          <a:r>
            <a:rPr lang="en-US" sz="2400" dirty="0">
              <a:solidFill>
                <a:schemeClr val="bg1"/>
              </a:solidFill>
              <a:hlinkClick xmlns:r="http://schemas.openxmlformats.org/officeDocument/2006/relationships" r:id="rId5">
                <a:extLst>
                  <a:ext uri="{A12FA001-AC4F-418D-AE19-62706E023703}">
                    <ahyp:hlinkClr xmlns:ahyp="http://schemas.microsoft.com/office/drawing/2018/hyperlinkcolor" val="tx"/>
                  </a:ext>
                </a:extLst>
              </a:hlinkClick>
            </a:rPr>
            <a:t>Progress Towards Developing Nutrient Criteria</a:t>
          </a:r>
          <a:endParaRPr lang="en-US" sz="2400" dirty="0">
            <a:solidFill>
              <a:schemeClr val="bg1"/>
            </a:solidFill>
          </a:endParaRPr>
        </a:p>
      </dgm:t>
    </dgm:pt>
    <dgm:pt modelId="{7C62A70B-4F73-472C-9AB9-D8B06E819FD3}" type="parTrans" cxnId="{B30D7F93-72BA-43EA-B3A8-F2D8E7E045BC}">
      <dgm:prSet/>
      <dgm:spPr/>
      <dgm:t>
        <a:bodyPr/>
        <a:lstStyle/>
        <a:p>
          <a:endParaRPr lang="en-US"/>
        </a:p>
      </dgm:t>
    </dgm:pt>
    <dgm:pt modelId="{9B579B91-C118-43A8-B765-94CE99623E6C}" type="sibTrans" cxnId="{B30D7F93-72BA-43EA-B3A8-F2D8E7E045BC}">
      <dgm:prSet/>
      <dgm:spPr/>
      <dgm:t>
        <a:bodyPr/>
        <a:lstStyle/>
        <a:p>
          <a:endParaRPr lang="en-US"/>
        </a:p>
      </dgm:t>
    </dgm:pt>
    <dgm:pt modelId="{C9A193A0-8534-43AF-94BE-5E91065E892F}" type="pres">
      <dgm:prSet presAssocID="{0E0EBC48-E56C-4F9D-8923-D39914F2546A}" presName="Name0" presStyleCnt="0">
        <dgm:presLayoutVars>
          <dgm:chMax val="7"/>
          <dgm:chPref val="7"/>
          <dgm:dir/>
        </dgm:presLayoutVars>
      </dgm:prSet>
      <dgm:spPr/>
    </dgm:pt>
    <dgm:pt modelId="{B6AB901C-A35E-4EC4-8E2B-FB17C16A1FA3}" type="pres">
      <dgm:prSet presAssocID="{0E0EBC48-E56C-4F9D-8923-D39914F2546A}" presName="Name1" presStyleCnt="0"/>
      <dgm:spPr/>
    </dgm:pt>
    <dgm:pt modelId="{EBBC2BE9-112D-45EA-A30F-1A8D1D5F9623}" type="pres">
      <dgm:prSet presAssocID="{0E0EBC48-E56C-4F9D-8923-D39914F2546A}" presName="cycle" presStyleCnt="0"/>
      <dgm:spPr/>
    </dgm:pt>
    <dgm:pt modelId="{1647A901-67FE-446F-9901-10201F5AC68F}" type="pres">
      <dgm:prSet presAssocID="{0E0EBC48-E56C-4F9D-8923-D39914F2546A}" presName="srcNode" presStyleLbl="node1" presStyleIdx="0" presStyleCnt="3"/>
      <dgm:spPr/>
    </dgm:pt>
    <dgm:pt modelId="{F533572D-9087-4269-A14E-F2B92AC2175A}" type="pres">
      <dgm:prSet presAssocID="{0E0EBC48-E56C-4F9D-8923-D39914F2546A}" presName="conn" presStyleLbl="parChTrans1D2" presStyleIdx="0" presStyleCnt="1"/>
      <dgm:spPr/>
    </dgm:pt>
    <dgm:pt modelId="{66E81388-CED2-4D68-8C76-A26336148321}" type="pres">
      <dgm:prSet presAssocID="{0E0EBC48-E56C-4F9D-8923-D39914F2546A}" presName="extraNode" presStyleLbl="node1" presStyleIdx="0" presStyleCnt="3"/>
      <dgm:spPr/>
    </dgm:pt>
    <dgm:pt modelId="{7B3E9813-650E-4A3B-A4C1-48CBE9F45587}" type="pres">
      <dgm:prSet presAssocID="{0E0EBC48-E56C-4F9D-8923-D39914F2546A}" presName="dstNode" presStyleLbl="node1" presStyleIdx="0" presStyleCnt="3"/>
      <dgm:spPr/>
    </dgm:pt>
    <dgm:pt modelId="{55042D85-5001-4BE4-B65D-D84BA2CFAC76}" type="pres">
      <dgm:prSet presAssocID="{BE30DC96-6040-4E27-80B3-27524B1EEE7A}" presName="text_1" presStyleLbl="node1" presStyleIdx="0" presStyleCnt="3">
        <dgm:presLayoutVars>
          <dgm:bulletEnabled val="1"/>
        </dgm:presLayoutVars>
      </dgm:prSet>
      <dgm:spPr/>
    </dgm:pt>
    <dgm:pt modelId="{1F76ACEB-B52D-49B1-9F07-0AE80F1A975A}" type="pres">
      <dgm:prSet presAssocID="{BE30DC96-6040-4E27-80B3-27524B1EEE7A}" presName="accent_1" presStyleCnt="0"/>
      <dgm:spPr/>
    </dgm:pt>
    <dgm:pt modelId="{805CCB27-6498-4A05-AA0D-5DEFD52C34AA}" type="pres">
      <dgm:prSet presAssocID="{BE30DC96-6040-4E27-80B3-27524B1EEE7A}" presName="accentRepeatNode" presStyleLbl="solidFgAcc1" presStyleIdx="0" presStyleCnt="3"/>
      <dgm:spPr/>
    </dgm:pt>
    <dgm:pt modelId="{40BAC7AF-5D08-4185-AC9D-EE9DC13440B6}" type="pres">
      <dgm:prSet presAssocID="{52874A4E-5415-4794-BCCD-134084B203CF}" presName="text_2" presStyleLbl="node1" presStyleIdx="1" presStyleCnt="3">
        <dgm:presLayoutVars>
          <dgm:bulletEnabled val="1"/>
        </dgm:presLayoutVars>
      </dgm:prSet>
      <dgm:spPr/>
    </dgm:pt>
    <dgm:pt modelId="{03E2F9AD-43E6-4DF6-9A47-191426BBC4CB}" type="pres">
      <dgm:prSet presAssocID="{52874A4E-5415-4794-BCCD-134084B203CF}" presName="accent_2" presStyleCnt="0"/>
      <dgm:spPr/>
    </dgm:pt>
    <dgm:pt modelId="{37150968-1BFB-4AE9-9BF1-7F4DD76FF67A}" type="pres">
      <dgm:prSet presAssocID="{52874A4E-5415-4794-BCCD-134084B203CF}" presName="accentRepeatNode" presStyleLbl="solidFgAcc1" presStyleIdx="1" presStyleCnt="3"/>
      <dgm:spPr/>
    </dgm:pt>
    <dgm:pt modelId="{F317179F-4DA7-4D70-9DD6-79485A4233BF}" type="pres">
      <dgm:prSet presAssocID="{D6656D45-4D1D-4B07-BB62-425ED1461126}" presName="text_3" presStyleLbl="node1" presStyleIdx="2" presStyleCnt="3">
        <dgm:presLayoutVars>
          <dgm:bulletEnabled val="1"/>
        </dgm:presLayoutVars>
      </dgm:prSet>
      <dgm:spPr/>
    </dgm:pt>
    <dgm:pt modelId="{01401106-FCF4-4F00-9D4F-CD71D26CA285}" type="pres">
      <dgm:prSet presAssocID="{D6656D45-4D1D-4B07-BB62-425ED1461126}" presName="accent_3" presStyleCnt="0"/>
      <dgm:spPr/>
    </dgm:pt>
    <dgm:pt modelId="{609F3177-E24B-424D-BD89-5A897DAA0124}" type="pres">
      <dgm:prSet presAssocID="{D6656D45-4D1D-4B07-BB62-425ED1461126}" presName="accentRepeatNode" presStyleLbl="solidFgAcc1" presStyleIdx="2" presStyleCnt="3"/>
      <dgm:spPr/>
    </dgm:pt>
  </dgm:ptLst>
  <dgm:cxnLst>
    <dgm:cxn modelId="{214FCD15-4AF7-4B48-A767-331751288E35}" type="presOf" srcId="{1D08A819-2DF1-47DC-8C54-844A88735EEB}" destId="{F533572D-9087-4269-A14E-F2B92AC2175A}" srcOrd="0" destOrd="0" presId="urn:microsoft.com/office/officeart/2008/layout/VerticalCurvedList"/>
    <dgm:cxn modelId="{00D6DF16-E69D-4B36-A258-D43EFE42F260}" srcId="{0E0EBC48-E56C-4F9D-8923-D39914F2546A}" destId="{BE30DC96-6040-4E27-80B3-27524B1EEE7A}" srcOrd="0" destOrd="0" parTransId="{9898474B-9B21-4BD5-A5A6-30C042317183}" sibTransId="{1D08A819-2DF1-47DC-8C54-844A88735EEB}"/>
    <dgm:cxn modelId="{B30D7F93-72BA-43EA-B3A8-F2D8E7E045BC}" srcId="{0E0EBC48-E56C-4F9D-8923-D39914F2546A}" destId="{D6656D45-4D1D-4B07-BB62-425ED1461126}" srcOrd="2" destOrd="0" parTransId="{7C62A70B-4F73-472C-9AB9-D8B06E819FD3}" sibTransId="{9B579B91-C118-43A8-B765-94CE99623E6C}"/>
    <dgm:cxn modelId="{75B31D9C-DE85-43A5-BB29-D30C9EC3010A}" type="presOf" srcId="{D6656D45-4D1D-4B07-BB62-425ED1461126}" destId="{F317179F-4DA7-4D70-9DD6-79485A4233BF}" srcOrd="0" destOrd="0" presId="urn:microsoft.com/office/officeart/2008/layout/VerticalCurvedList"/>
    <dgm:cxn modelId="{9019329C-D0A1-4E1B-981E-AB21E6737FA1}" type="presOf" srcId="{0E0EBC48-E56C-4F9D-8923-D39914F2546A}" destId="{C9A193A0-8534-43AF-94BE-5E91065E892F}" srcOrd="0" destOrd="0" presId="urn:microsoft.com/office/officeart/2008/layout/VerticalCurvedList"/>
    <dgm:cxn modelId="{B3B4F2A8-BA1A-4240-9A7A-69951FA811B9}" type="presOf" srcId="{BE30DC96-6040-4E27-80B3-27524B1EEE7A}" destId="{55042D85-5001-4BE4-B65D-D84BA2CFAC76}" srcOrd="0" destOrd="0" presId="urn:microsoft.com/office/officeart/2008/layout/VerticalCurvedList"/>
    <dgm:cxn modelId="{4B92EBB2-C38A-4F32-91E5-78718FA1704D}" srcId="{0E0EBC48-E56C-4F9D-8923-D39914F2546A}" destId="{52874A4E-5415-4794-BCCD-134084B203CF}" srcOrd="1" destOrd="0" parTransId="{87FD9393-A680-42E6-B002-B2DAEC43060B}" sibTransId="{E0AC4EFA-C586-4E17-8370-A9BDCCE2265A}"/>
    <dgm:cxn modelId="{A288FBFE-148F-4506-A7C6-C3D9700DD057}" type="presOf" srcId="{52874A4E-5415-4794-BCCD-134084B203CF}" destId="{40BAC7AF-5D08-4185-AC9D-EE9DC13440B6}" srcOrd="0" destOrd="0" presId="urn:microsoft.com/office/officeart/2008/layout/VerticalCurvedList"/>
    <dgm:cxn modelId="{ED4838D1-C77A-4E1D-9F25-79F7DFCA052C}" type="presParOf" srcId="{C9A193A0-8534-43AF-94BE-5E91065E892F}" destId="{B6AB901C-A35E-4EC4-8E2B-FB17C16A1FA3}" srcOrd="0" destOrd="0" presId="urn:microsoft.com/office/officeart/2008/layout/VerticalCurvedList"/>
    <dgm:cxn modelId="{D705F621-3EA8-42A5-A6F8-49E4DE68320E}" type="presParOf" srcId="{B6AB901C-A35E-4EC4-8E2B-FB17C16A1FA3}" destId="{EBBC2BE9-112D-45EA-A30F-1A8D1D5F9623}" srcOrd="0" destOrd="0" presId="urn:microsoft.com/office/officeart/2008/layout/VerticalCurvedList"/>
    <dgm:cxn modelId="{5207392A-FDC8-4CC1-9505-9F7ED02E888B}" type="presParOf" srcId="{EBBC2BE9-112D-45EA-A30F-1A8D1D5F9623}" destId="{1647A901-67FE-446F-9901-10201F5AC68F}" srcOrd="0" destOrd="0" presId="urn:microsoft.com/office/officeart/2008/layout/VerticalCurvedList"/>
    <dgm:cxn modelId="{5A986BFC-FC57-4D6F-8E38-C783B24BA875}" type="presParOf" srcId="{EBBC2BE9-112D-45EA-A30F-1A8D1D5F9623}" destId="{F533572D-9087-4269-A14E-F2B92AC2175A}" srcOrd="1" destOrd="0" presId="urn:microsoft.com/office/officeart/2008/layout/VerticalCurvedList"/>
    <dgm:cxn modelId="{7D1673B4-ABC5-493D-9B77-9C6A94666BDC}" type="presParOf" srcId="{EBBC2BE9-112D-45EA-A30F-1A8D1D5F9623}" destId="{66E81388-CED2-4D68-8C76-A26336148321}" srcOrd="2" destOrd="0" presId="urn:microsoft.com/office/officeart/2008/layout/VerticalCurvedList"/>
    <dgm:cxn modelId="{DF2D87CE-C9E0-4978-A06F-5D6EC75D3882}" type="presParOf" srcId="{EBBC2BE9-112D-45EA-A30F-1A8D1D5F9623}" destId="{7B3E9813-650E-4A3B-A4C1-48CBE9F45587}" srcOrd="3" destOrd="0" presId="urn:microsoft.com/office/officeart/2008/layout/VerticalCurvedList"/>
    <dgm:cxn modelId="{053E70E6-2B85-463E-8879-9C4CB10EC348}" type="presParOf" srcId="{B6AB901C-A35E-4EC4-8E2B-FB17C16A1FA3}" destId="{55042D85-5001-4BE4-B65D-D84BA2CFAC76}" srcOrd="1" destOrd="0" presId="urn:microsoft.com/office/officeart/2008/layout/VerticalCurvedList"/>
    <dgm:cxn modelId="{DA2E32BD-24F2-426E-AEB5-0A330A242EB8}" type="presParOf" srcId="{B6AB901C-A35E-4EC4-8E2B-FB17C16A1FA3}" destId="{1F76ACEB-B52D-49B1-9F07-0AE80F1A975A}" srcOrd="2" destOrd="0" presId="urn:microsoft.com/office/officeart/2008/layout/VerticalCurvedList"/>
    <dgm:cxn modelId="{547F2948-97A2-4A51-9206-DE13C0C340E3}" type="presParOf" srcId="{1F76ACEB-B52D-49B1-9F07-0AE80F1A975A}" destId="{805CCB27-6498-4A05-AA0D-5DEFD52C34AA}" srcOrd="0" destOrd="0" presId="urn:microsoft.com/office/officeart/2008/layout/VerticalCurvedList"/>
    <dgm:cxn modelId="{57AE3847-1302-4840-94FB-96CF14B981B1}" type="presParOf" srcId="{B6AB901C-A35E-4EC4-8E2B-FB17C16A1FA3}" destId="{40BAC7AF-5D08-4185-AC9D-EE9DC13440B6}" srcOrd="3" destOrd="0" presId="urn:microsoft.com/office/officeart/2008/layout/VerticalCurvedList"/>
    <dgm:cxn modelId="{2A29131E-B272-4C86-83AB-A0D1C6456549}" type="presParOf" srcId="{B6AB901C-A35E-4EC4-8E2B-FB17C16A1FA3}" destId="{03E2F9AD-43E6-4DF6-9A47-191426BBC4CB}" srcOrd="4" destOrd="0" presId="urn:microsoft.com/office/officeart/2008/layout/VerticalCurvedList"/>
    <dgm:cxn modelId="{D4951F4A-AF57-4089-9844-B722CD952221}" type="presParOf" srcId="{03E2F9AD-43E6-4DF6-9A47-191426BBC4CB}" destId="{37150968-1BFB-4AE9-9BF1-7F4DD76FF67A}" srcOrd="0" destOrd="0" presId="urn:microsoft.com/office/officeart/2008/layout/VerticalCurvedList"/>
    <dgm:cxn modelId="{B3ABA16A-2847-4198-8D31-706FA701616D}" type="presParOf" srcId="{B6AB901C-A35E-4EC4-8E2B-FB17C16A1FA3}" destId="{F317179F-4DA7-4D70-9DD6-79485A4233BF}" srcOrd="5" destOrd="0" presId="urn:microsoft.com/office/officeart/2008/layout/VerticalCurvedList"/>
    <dgm:cxn modelId="{DC6096AB-4FD8-49A1-A689-C706966449FA}" type="presParOf" srcId="{B6AB901C-A35E-4EC4-8E2B-FB17C16A1FA3}" destId="{01401106-FCF4-4F00-9D4F-CD71D26CA285}" srcOrd="6" destOrd="0" presId="urn:microsoft.com/office/officeart/2008/layout/VerticalCurvedList"/>
    <dgm:cxn modelId="{C80462FE-A695-49D9-BBC8-1CC82D880D66}" type="presParOf" srcId="{01401106-FCF4-4F00-9D4F-CD71D26CA285}" destId="{609F3177-E24B-424D-BD89-5A897DAA0124}"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8561569-2117-4524-973B-A97F8A4184B0}" type="doc">
      <dgm:prSet loTypeId="urn:microsoft.com/office/officeart/2005/8/layout/vProcess5" loCatId="process" qsTypeId="urn:microsoft.com/office/officeart/2005/8/quickstyle/simple1" qsCatId="simple" csTypeId="urn:microsoft.com/office/officeart/2005/8/colors/accent1_2" csCatId="accent1" phldr="1"/>
      <dgm:spPr/>
    </dgm:pt>
    <dgm:pt modelId="{EAA59DBD-A672-4F66-8F0E-6492643A4D04}">
      <dgm:prSet phldrT="[Text]" custT="1"/>
      <dgm:spPr/>
      <dgm:t>
        <a:bodyPr/>
        <a:lstStyle/>
        <a:p>
          <a:r>
            <a:rPr lang="en-US" sz="2400" dirty="0"/>
            <a:t>Planning</a:t>
          </a:r>
        </a:p>
      </dgm:t>
    </dgm:pt>
    <dgm:pt modelId="{E8465F2D-B4AD-4C05-8DE1-87C958BD701D}" type="parTrans" cxnId="{D108EDEE-71FB-4A47-B90B-E17A8543C93D}">
      <dgm:prSet/>
      <dgm:spPr/>
      <dgm:t>
        <a:bodyPr/>
        <a:lstStyle/>
        <a:p>
          <a:endParaRPr lang="en-US"/>
        </a:p>
      </dgm:t>
    </dgm:pt>
    <dgm:pt modelId="{89B1851C-A864-4A8C-9302-27C5816038CD}" type="sibTrans" cxnId="{D108EDEE-71FB-4A47-B90B-E17A8543C93D}">
      <dgm:prSet/>
      <dgm:spPr/>
      <dgm:t>
        <a:bodyPr/>
        <a:lstStyle/>
        <a:p>
          <a:endParaRPr lang="en-US"/>
        </a:p>
      </dgm:t>
    </dgm:pt>
    <dgm:pt modelId="{8EAD932B-4056-41C3-82D6-E369953293E0}">
      <dgm:prSet phldrT="[Text]" custT="1"/>
      <dgm:spPr>
        <a:solidFill>
          <a:schemeClr val="accent1"/>
        </a:solidFill>
      </dgm:spPr>
      <dgm:t>
        <a:bodyPr/>
        <a:lstStyle/>
        <a:p>
          <a:r>
            <a:rPr lang="en-US" sz="2400" dirty="0"/>
            <a:t>Problem Formulation</a:t>
          </a:r>
        </a:p>
      </dgm:t>
    </dgm:pt>
    <dgm:pt modelId="{139D3C34-EBF3-48DA-8B56-F147F587D37D}" type="parTrans" cxnId="{2C6662A2-741E-4273-B412-E26F67C8DA88}">
      <dgm:prSet/>
      <dgm:spPr/>
      <dgm:t>
        <a:bodyPr/>
        <a:lstStyle/>
        <a:p>
          <a:endParaRPr lang="en-US"/>
        </a:p>
      </dgm:t>
    </dgm:pt>
    <dgm:pt modelId="{EA48483D-7041-495B-AB70-7F303E15AFD6}" type="sibTrans" cxnId="{2C6662A2-741E-4273-B412-E26F67C8DA88}">
      <dgm:prSet/>
      <dgm:spPr/>
      <dgm:t>
        <a:bodyPr/>
        <a:lstStyle/>
        <a:p>
          <a:endParaRPr lang="en-US"/>
        </a:p>
      </dgm:t>
    </dgm:pt>
    <dgm:pt modelId="{73A701AE-D4F2-42B8-BB73-0DEBC35169E8}">
      <dgm:prSet phldrT="[Text]" custT="1"/>
      <dgm:spPr>
        <a:solidFill>
          <a:schemeClr val="accent1"/>
        </a:solidFill>
      </dgm:spPr>
      <dgm:t>
        <a:bodyPr/>
        <a:lstStyle/>
        <a:p>
          <a:r>
            <a:rPr lang="en-US" sz="2400" dirty="0">
              <a:solidFill>
                <a:schemeClr val="bg1"/>
              </a:solidFill>
            </a:rPr>
            <a:t>Analysis</a:t>
          </a:r>
        </a:p>
      </dgm:t>
    </dgm:pt>
    <dgm:pt modelId="{3DD4A2F6-088B-46BB-9556-EF8D272A6BF6}" type="parTrans" cxnId="{76CAEA91-33A4-4011-9334-1884D79B75A2}">
      <dgm:prSet/>
      <dgm:spPr/>
      <dgm:t>
        <a:bodyPr/>
        <a:lstStyle/>
        <a:p>
          <a:endParaRPr lang="en-US"/>
        </a:p>
      </dgm:t>
    </dgm:pt>
    <dgm:pt modelId="{7C0B2633-229C-49A5-B8FD-10BC89C3B744}" type="sibTrans" cxnId="{76CAEA91-33A4-4011-9334-1884D79B75A2}">
      <dgm:prSet/>
      <dgm:spPr/>
      <dgm:t>
        <a:bodyPr/>
        <a:lstStyle/>
        <a:p>
          <a:endParaRPr lang="en-US"/>
        </a:p>
      </dgm:t>
    </dgm:pt>
    <dgm:pt modelId="{D8DA72CC-698C-49D2-A586-9B5BB8A09545}">
      <dgm:prSet phldrT="[Text]" custT="1"/>
      <dgm:spPr>
        <a:solidFill>
          <a:schemeClr val="accent1"/>
        </a:solidFill>
      </dgm:spPr>
      <dgm:t>
        <a:bodyPr/>
        <a:lstStyle/>
        <a:p>
          <a:r>
            <a:rPr lang="en-US" sz="2400" dirty="0"/>
            <a:t>Criteria Derivation</a:t>
          </a:r>
        </a:p>
      </dgm:t>
    </dgm:pt>
    <dgm:pt modelId="{F120A46F-88F4-49E6-9573-F2BAB72BB173}" type="parTrans" cxnId="{E4783299-3648-41E4-BDC8-CD1B5101820B}">
      <dgm:prSet/>
      <dgm:spPr/>
      <dgm:t>
        <a:bodyPr/>
        <a:lstStyle/>
        <a:p>
          <a:endParaRPr lang="en-US"/>
        </a:p>
      </dgm:t>
    </dgm:pt>
    <dgm:pt modelId="{1388E387-AFDB-464F-A764-E5B0DA35B3B1}" type="sibTrans" cxnId="{E4783299-3648-41E4-BDC8-CD1B5101820B}">
      <dgm:prSet/>
      <dgm:spPr/>
      <dgm:t>
        <a:bodyPr/>
        <a:lstStyle/>
        <a:p>
          <a:endParaRPr lang="en-US"/>
        </a:p>
      </dgm:t>
    </dgm:pt>
    <dgm:pt modelId="{0D3D289F-8853-4082-B433-15226111E749}" type="pres">
      <dgm:prSet presAssocID="{98561569-2117-4524-973B-A97F8A4184B0}" presName="outerComposite" presStyleCnt="0">
        <dgm:presLayoutVars>
          <dgm:chMax val="5"/>
          <dgm:dir/>
          <dgm:resizeHandles val="exact"/>
        </dgm:presLayoutVars>
      </dgm:prSet>
      <dgm:spPr/>
    </dgm:pt>
    <dgm:pt modelId="{16BCA2C1-0358-4DF2-A432-FEF56725DA33}" type="pres">
      <dgm:prSet presAssocID="{98561569-2117-4524-973B-A97F8A4184B0}" presName="dummyMaxCanvas" presStyleCnt="0">
        <dgm:presLayoutVars/>
      </dgm:prSet>
      <dgm:spPr/>
    </dgm:pt>
    <dgm:pt modelId="{8CFF3436-6B3D-4C5B-B7FE-1B47F34D6A71}" type="pres">
      <dgm:prSet presAssocID="{98561569-2117-4524-973B-A97F8A4184B0}" presName="FourNodes_1" presStyleLbl="node1" presStyleIdx="0" presStyleCnt="4" custLinFactNeighborY="-1988">
        <dgm:presLayoutVars>
          <dgm:bulletEnabled val="1"/>
        </dgm:presLayoutVars>
      </dgm:prSet>
      <dgm:spPr/>
    </dgm:pt>
    <dgm:pt modelId="{4B573A97-325B-4C50-B5BC-95057733AFD0}" type="pres">
      <dgm:prSet presAssocID="{98561569-2117-4524-973B-A97F8A4184B0}" presName="FourNodes_2" presStyleLbl="node1" presStyleIdx="1" presStyleCnt="4">
        <dgm:presLayoutVars>
          <dgm:bulletEnabled val="1"/>
        </dgm:presLayoutVars>
      </dgm:prSet>
      <dgm:spPr/>
    </dgm:pt>
    <dgm:pt modelId="{0EE58DD1-59F5-448C-925A-A24E8D91D9D3}" type="pres">
      <dgm:prSet presAssocID="{98561569-2117-4524-973B-A97F8A4184B0}" presName="FourNodes_3" presStyleLbl="node1" presStyleIdx="2" presStyleCnt="4">
        <dgm:presLayoutVars>
          <dgm:bulletEnabled val="1"/>
        </dgm:presLayoutVars>
      </dgm:prSet>
      <dgm:spPr/>
    </dgm:pt>
    <dgm:pt modelId="{28849B2B-8116-4CA9-9D2E-71A22AE2CC28}" type="pres">
      <dgm:prSet presAssocID="{98561569-2117-4524-973B-A97F8A4184B0}" presName="FourNodes_4" presStyleLbl="node1" presStyleIdx="3" presStyleCnt="4">
        <dgm:presLayoutVars>
          <dgm:bulletEnabled val="1"/>
        </dgm:presLayoutVars>
      </dgm:prSet>
      <dgm:spPr/>
    </dgm:pt>
    <dgm:pt modelId="{C4E36E2F-1167-4137-A6A4-B21836DC1096}" type="pres">
      <dgm:prSet presAssocID="{98561569-2117-4524-973B-A97F8A4184B0}" presName="FourConn_1-2" presStyleLbl="fgAccFollowNode1" presStyleIdx="0" presStyleCnt="3">
        <dgm:presLayoutVars>
          <dgm:bulletEnabled val="1"/>
        </dgm:presLayoutVars>
      </dgm:prSet>
      <dgm:spPr/>
    </dgm:pt>
    <dgm:pt modelId="{950D02AF-8CB1-420E-B19E-ECCE2892358C}" type="pres">
      <dgm:prSet presAssocID="{98561569-2117-4524-973B-A97F8A4184B0}" presName="FourConn_2-3" presStyleLbl="fgAccFollowNode1" presStyleIdx="1" presStyleCnt="3">
        <dgm:presLayoutVars>
          <dgm:bulletEnabled val="1"/>
        </dgm:presLayoutVars>
      </dgm:prSet>
      <dgm:spPr/>
    </dgm:pt>
    <dgm:pt modelId="{B30BB105-CB35-450E-B373-B420EE653F5E}" type="pres">
      <dgm:prSet presAssocID="{98561569-2117-4524-973B-A97F8A4184B0}" presName="FourConn_3-4" presStyleLbl="fgAccFollowNode1" presStyleIdx="2" presStyleCnt="3">
        <dgm:presLayoutVars>
          <dgm:bulletEnabled val="1"/>
        </dgm:presLayoutVars>
      </dgm:prSet>
      <dgm:spPr/>
    </dgm:pt>
    <dgm:pt modelId="{749EFEA3-E9D1-48E5-9D62-30D1F2CA14F4}" type="pres">
      <dgm:prSet presAssocID="{98561569-2117-4524-973B-A97F8A4184B0}" presName="FourNodes_1_text" presStyleLbl="node1" presStyleIdx="3" presStyleCnt="4">
        <dgm:presLayoutVars>
          <dgm:bulletEnabled val="1"/>
        </dgm:presLayoutVars>
      </dgm:prSet>
      <dgm:spPr/>
    </dgm:pt>
    <dgm:pt modelId="{7773702A-F0CA-40D1-947E-990407A18E31}" type="pres">
      <dgm:prSet presAssocID="{98561569-2117-4524-973B-A97F8A4184B0}" presName="FourNodes_2_text" presStyleLbl="node1" presStyleIdx="3" presStyleCnt="4">
        <dgm:presLayoutVars>
          <dgm:bulletEnabled val="1"/>
        </dgm:presLayoutVars>
      </dgm:prSet>
      <dgm:spPr/>
    </dgm:pt>
    <dgm:pt modelId="{509A1EB1-3823-400D-AA0A-3CC1BEA528B2}" type="pres">
      <dgm:prSet presAssocID="{98561569-2117-4524-973B-A97F8A4184B0}" presName="FourNodes_3_text" presStyleLbl="node1" presStyleIdx="3" presStyleCnt="4">
        <dgm:presLayoutVars>
          <dgm:bulletEnabled val="1"/>
        </dgm:presLayoutVars>
      </dgm:prSet>
      <dgm:spPr/>
    </dgm:pt>
    <dgm:pt modelId="{0C0EAF95-3504-47F4-95FE-2C7DF84FE097}" type="pres">
      <dgm:prSet presAssocID="{98561569-2117-4524-973B-A97F8A4184B0}" presName="FourNodes_4_text" presStyleLbl="node1" presStyleIdx="3" presStyleCnt="4">
        <dgm:presLayoutVars>
          <dgm:bulletEnabled val="1"/>
        </dgm:presLayoutVars>
      </dgm:prSet>
      <dgm:spPr/>
    </dgm:pt>
  </dgm:ptLst>
  <dgm:cxnLst>
    <dgm:cxn modelId="{53DB1D01-9800-4CF8-99DC-6846E91989E3}" type="presOf" srcId="{EAA59DBD-A672-4F66-8F0E-6492643A4D04}" destId="{749EFEA3-E9D1-48E5-9D62-30D1F2CA14F4}" srcOrd="1" destOrd="0" presId="urn:microsoft.com/office/officeart/2005/8/layout/vProcess5"/>
    <dgm:cxn modelId="{BEBD0224-BFFD-4BD5-8A5B-63BA2C397AB1}" type="presOf" srcId="{EA48483D-7041-495B-AB70-7F303E15AFD6}" destId="{950D02AF-8CB1-420E-B19E-ECCE2892358C}" srcOrd="0" destOrd="0" presId="urn:microsoft.com/office/officeart/2005/8/layout/vProcess5"/>
    <dgm:cxn modelId="{3055992A-E174-4D35-9095-13945B807DB0}" type="presOf" srcId="{EAA59DBD-A672-4F66-8F0E-6492643A4D04}" destId="{8CFF3436-6B3D-4C5B-B7FE-1B47F34D6A71}" srcOrd="0" destOrd="0" presId="urn:microsoft.com/office/officeart/2005/8/layout/vProcess5"/>
    <dgm:cxn modelId="{37BB003C-7066-41D8-84B4-8FCB4EE89AFB}" type="presOf" srcId="{8EAD932B-4056-41C3-82D6-E369953293E0}" destId="{7773702A-F0CA-40D1-947E-990407A18E31}" srcOrd="1" destOrd="0" presId="urn:microsoft.com/office/officeart/2005/8/layout/vProcess5"/>
    <dgm:cxn modelId="{75131541-F7BD-4F93-8C59-5C7154754E06}" type="presOf" srcId="{98561569-2117-4524-973B-A97F8A4184B0}" destId="{0D3D289F-8853-4082-B433-15226111E749}" srcOrd="0" destOrd="0" presId="urn:microsoft.com/office/officeart/2005/8/layout/vProcess5"/>
    <dgm:cxn modelId="{02CE5466-B222-4E3E-A6DA-FE9A791406AE}" type="presOf" srcId="{73A701AE-D4F2-42B8-BB73-0DEBC35169E8}" destId="{509A1EB1-3823-400D-AA0A-3CC1BEA528B2}" srcOrd="1" destOrd="0" presId="urn:microsoft.com/office/officeart/2005/8/layout/vProcess5"/>
    <dgm:cxn modelId="{2E31926C-8162-483F-A884-9007B5F5590A}" type="presOf" srcId="{7C0B2633-229C-49A5-B8FD-10BC89C3B744}" destId="{B30BB105-CB35-450E-B373-B420EE653F5E}" srcOrd="0" destOrd="0" presId="urn:microsoft.com/office/officeart/2005/8/layout/vProcess5"/>
    <dgm:cxn modelId="{76CAEA91-33A4-4011-9334-1884D79B75A2}" srcId="{98561569-2117-4524-973B-A97F8A4184B0}" destId="{73A701AE-D4F2-42B8-BB73-0DEBC35169E8}" srcOrd="2" destOrd="0" parTransId="{3DD4A2F6-088B-46BB-9556-EF8D272A6BF6}" sibTransId="{7C0B2633-229C-49A5-B8FD-10BC89C3B744}"/>
    <dgm:cxn modelId="{E4783299-3648-41E4-BDC8-CD1B5101820B}" srcId="{98561569-2117-4524-973B-A97F8A4184B0}" destId="{D8DA72CC-698C-49D2-A586-9B5BB8A09545}" srcOrd="3" destOrd="0" parTransId="{F120A46F-88F4-49E6-9573-F2BAB72BB173}" sibTransId="{1388E387-AFDB-464F-A764-E5B0DA35B3B1}"/>
    <dgm:cxn modelId="{E406669A-DE3C-419E-86BA-FCA3DC4B2588}" type="presOf" srcId="{73A701AE-D4F2-42B8-BB73-0DEBC35169E8}" destId="{0EE58DD1-59F5-448C-925A-A24E8D91D9D3}" srcOrd="0" destOrd="0" presId="urn:microsoft.com/office/officeart/2005/8/layout/vProcess5"/>
    <dgm:cxn modelId="{8667FEA0-77E1-4FE1-B0D3-A2AA3E42C07A}" type="presOf" srcId="{D8DA72CC-698C-49D2-A586-9B5BB8A09545}" destId="{28849B2B-8116-4CA9-9D2E-71A22AE2CC28}" srcOrd="0" destOrd="0" presId="urn:microsoft.com/office/officeart/2005/8/layout/vProcess5"/>
    <dgm:cxn modelId="{2C6662A2-741E-4273-B412-E26F67C8DA88}" srcId="{98561569-2117-4524-973B-A97F8A4184B0}" destId="{8EAD932B-4056-41C3-82D6-E369953293E0}" srcOrd="1" destOrd="0" parTransId="{139D3C34-EBF3-48DA-8B56-F147F587D37D}" sibTransId="{EA48483D-7041-495B-AB70-7F303E15AFD6}"/>
    <dgm:cxn modelId="{F6E1F6A5-D79C-4850-8341-4E013D5CEBDF}" type="presOf" srcId="{89B1851C-A864-4A8C-9302-27C5816038CD}" destId="{C4E36E2F-1167-4137-A6A4-B21836DC1096}" srcOrd="0" destOrd="0" presId="urn:microsoft.com/office/officeart/2005/8/layout/vProcess5"/>
    <dgm:cxn modelId="{ECA690BD-8A77-47EB-A997-9FB7053B24F4}" type="presOf" srcId="{D8DA72CC-698C-49D2-A586-9B5BB8A09545}" destId="{0C0EAF95-3504-47F4-95FE-2C7DF84FE097}" srcOrd="1" destOrd="0" presId="urn:microsoft.com/office/officeart/2005/8/layout/vProcess5"/>
    <dgm:cxn modelId="{B7CAE7E8-531D-4262-AFC3-B09D22B0D0FF}" type="presOf" srcId="{8EAD932B-4056-41C3-82D6-E369953293E0}" destId="{4B573A97-325B-4C50-B5BC-95057733AFD0}" srcOrd="0" destOrd="0" presId="urn:microsoft.com/office/officeart/2005/8/layout/vProcess5"/>
    <dgm:cxn modelId="{D108EDEE-71FB-4A47-B90B-E17A8543C93D}" srcId="{98561569-2117-4524-973B-A97F8A4184B0}" destId="{EAA59DBD-A672-4F66-8F0E-6492643A4D04}" srcOrd="0" destOrd="0" parTransId="{E8465F2D-B4AD-4C05-8DE1-87C958BD701D}" sibTransId="{89B1851C-A864-4A8C-9302-27C5816038CD}"/>
    <dgm:cxn modelId="{BA424694-E51E-4165-AE94-AA69813C6E24}" type="presParOf" srcId="{0D3D289F-8853-4082-B433-15226111E749}" destId="{16BCA2C1-0358-4DF2-A432-FEF56725DA33}" srcOrd="0" destOrd="0" presId="urn:microsoft.com/office/officeart/2005/8/layout/vProcess5"/>
    <dgm:cxn modelId="{AB449255-D7E1-44F6-9BF8-6EC71FAE5189}" type="presParOf" srcId="{0D3D289F-8853-4082-B433-15226111E749}" destId="{8CFF3436-6B3D-4C5B-B7FE-1B47F34D6A71}" srcOrd="1" destOrd="0" presId="urn:microsoft.com/office/officeart/2005/8/layout/vProcess5"/>
    <dgm:cxn modelId="{7FB1CE9E-90C5-4F6C-8C07-D97DE308C354}" type="presParOf" srcId="{0D3D289F-8853-4082-B433-15226111E749}" destId="{4B573A97-325B-4C50-B5BC-95057733AFD0}" srcOrd="2" destOrd="0" presId="urn:microsoft.com/office/officeart/2005/8/layout/vProcess5"/>
    <dgm:cxn modelId="{4D0E3BF9-5595-480B-B611-7BDE41409969}" type="presParOf" srcId="{0D3D289F-8853-4082-B433-15226111E749}" destId="{0EE58DD1-59F5-448C-925A-A24E8D91D9D3}" srcOrd="3" destOrd="0" presId="urn:microsoft.com/office/officeart/2005/8/layout/vProcess5"/>
    <dgm:cxn modelId="{2786873B-5F65-4A76-9B25-5B54D1CF4C71}" type="presParOf" srcId="{0D3D289F-8853-4082-B433-15226111E749}" destId="{28849B2B-8116-4CA9-9D2E-71A22AE2CC28}" srcOrd="4" destOrd="0" presId="urn:microsoft.com/office/officeart/2005/8/layout/vProcess5"/>
    <dgm:cxn modelId="{C5940111-978A-448F-9027-DF342FF94F8C}" type="presParOf" srcId="{0D3D289F-8853-4082-B433-15226111E749}" destId="{C4E36E2F-1167-4137-A6A4-B21836DC1096}" srcOrd="5" destOrd="0" presId="urn:microsoft.com/office/officeart/2005/8/layout/vProcess5"/>
    <dgm:cxn modelId="{07844899-6160-4A28-A48B-FFE2BC5FF6D3}" type="presParOf" srcId="{0D3D289F-8853-4082-B433-15226111E749}" destId="{950D02AF-8CB1-420E-B19E-ECCE2892358C}" srcOrd="6" destOrd="0" presId="urn:microsoft.com/office/officeart/2005/8/layout/vProcess5"/>
    <dgm:cxn modelId="{D61C421A-1D87-4626-8B59-E556BFB2BDB8}" type="presParOf" srcId="{0D3D289F-8853-4082-B433-15226111E749}" destId="{B30BB105-CB35-450E-B373-B420EE653F5E}" srcOrd="7" destOrd="0" presId="urn:microsoft.com/office/officeart/2005/8/layout/vProcess5"/>
    <dgm:cxn modelId="{1B0853CF-2F02-4354-9141-0D627AFE783D}" type="presParOf" srcId="{0D3D289F-8853-4082-B433-15226111E749}" destId="{749EFEA3-E9D1-48E5-9D62-30D1F2CA14F4}" srcOrd="8" destOrd="0" presId="urn:microsoft.com/office/officeart/2005/8/layout/vProcess5"/>
    <dgm:cxn modelId="{5DAE3E06-7DC8-481D-B147-B354F8C99D9D}" type="presParOf" srcId="{0D3D289F-8853-4082-B433-15226111E749}" destId="{7773702A-F0CA-40D1-947E-990407A18E31}" srcOrd="9" destOrd="0" presId="urn:microsoft.com/office/officeart/2005/8/layout/vProcess5"/>
    <dgm:cxn modelId="{B5BEC6A6-D355-48BC-ADF1-AF4A1D2A5C88}" type="presParOf" srcId="{0D3D289F-8853-4082-B433-15226111E749}" destId="{509A1EB1-3823-400D-AA0A-3CC1BEA528B2}" srcOrd="10" destOrd="0" presId="urn:microsoft.com/office/officeart/2005/8/layout/vProcess5"/>
    <dgm:cxn modelId="{D4AA00FE-FBD9-4836-BCA2-03AC2950FAB2}" type="presParOf" srcId="{0D3D289F-8853-4082-B433-15226111E749}" destId="{0C0EAF95-3504-47F4-95FE-2C7DF84FE097}" srcOrd="11" destOrd="0" presId="urn:microsoft.com/office/officeart/2005/8/layout/vProcess5"/>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0DC1E92-B192-4449-9A58-A8F3541B55FD}"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1ABE2B67-43CE-4E4B-A9E2-137E3F9F7D6D}">
      <dgm:prSet phldrT="[Text]"/>
      <dgm:spPr/>
      <dgm:t>
        <a:bodyPr/>
        <a:lstStyle/>
        <a:p>
          <a:r>
            <a:rPr lang="en-US"/>
            <a:t>Mechanistic Modeling</a:t>
          </a:r>
        </a:p>
      </dgm:t>
    </dgm:pt>
    <dgm:pt modelId="{4753F020-5890-4BB9-AD06-86A1E3DB23AE}" type="parTrans" cxnId="{EF420320-A251-484A-ACC8-B44DCCB900F5}">
      <dgm:prSet/>
      <dgm:spPr/>
      <dgm:t>
        <a:bodyPr/>
        <a:lstStyle/>
        <a:p>
          <a:endParaRPr lang="en-US"/>
        </a:p>
      </dgm:t>
    </dgm:pt>
    <dgm:pt modelId="{43081C0C-A6D3-4A1E-A7A4-669DBB93ECDD}" type="sibTrans" cxnId="{EF420320-A251-484A-ACC8-B44DCCB900F5}">
      <dgm:prSet/>
      <dgm:spPr/>
      <dgm:t>
        <a:bodyPr/>
        <a:lstStyle/>
        <a:p>
          <a:endParaRPr lang="en-US"/>
        </a:p>
      </dgm:t>
    </dgm:pt>
    <dgm:pt modelId="{AE5A7B07-855E-4A09-B273-2DBBAD382CB7}">
      <dgm:prSet phldrT="[Text]"/>
      <dgm:spPr/>
      <dgm:t>
        <a:bodyPr/>
        <a:lstStyle/>
        <a:p>
          <a:r>
            <a:rPr lang="en-US" dirty="0"/>
            <a:t>Stressor-Response</a:t>
          </a:r>
        </a:p>
      </dgm:t>
    </dgm:pt>
    <dgm:pt modelId="{52431045-CE74-4FE4-862F-79186EB13E57}" type="parTrans" cxnId="{7786BDC6-C9C6-4199-9BEE-994DB683B949}">
      <dgm:prSet/>
      <dgm:spPr/>
      <dgm:t>
        <a:bodyPr/>
        <a:lstStyle/>
        <a:p>
          <a:endParaRPr lang="en-US"/>
        </a:p>
      </dgm:t>
    </dgm:pt>
    <dgm:pt modelId="{DBE03B7B-7811-4F79-87E6-46F8AACE6377}" type="sibTrans" cxnId="{7786BDC6-C9C6-4199-9BEE-994DB683B949}">
      <dgm:prSet/>
      <dgm:spPr/>
      <dgm:t>
        <a:bodyPr/>
        <a:lstStyle/>
        <a:p>
          <a:endParaRPr lang="en-US"/>
        </a:p>
      </dgm:t>
    </dgm:pt>
    <dgm:pt modelId="{C01F7AE8-704B-43BB-B812-0CEA248E0501}">
      <dgm:prSet phldrT="[Text]"/>
      <dgm:spPr/>
      <dgm:t>
        <a:bodyPr/>
        <a:lstStyle/>
        <a:p>
          <a:r>
            <a:rPr lang="en-US" dirty="0"/>
            <a:t>Relationship between nutrients and response measure(s), also called empirical modeling</a:t>
          </a:r>
        </a:p>
      </dgm:t>
    </dgm:pt>
    <dgm:pt modelId="{018FD408-E442-439F-8ACD-64653824C2FC}" type="parTrans" cxnId="{80E03990-552F-4A70-B44C-FF36F1C47770}">
      <dgm:prSet/>
      <dgm:spPr/>
      <dgm:t>
        <a:bodyPr/>
        <a:lstStyle/>
        <a:p>
          <a:endParaRPr lang="en-US"/>
        </a:p>
      </dgm:t>
    </dgm:pt>
    <dgm:pt modelId="{0EB54B23-0425-46F4-9A58-2AD64D62A391}" type="sibTrans" cxnId="{80E03990-552F-4A70-B44C-FF36F1C47770}">
      <dgm:prSet/>
      <dgm:spPr/>
      <dgm:t>
        <a:bodyPr/>
        <a:lstStyle/>
        <a:p>
          <a:endParaRPr lang="en-US"/>
        </a:p>
      </dgm:t>
    </dgm:pt>
    <dgm:pt modelId="{70203E43-1E00-4709-9C62-F501423155BD}">
      <dgm:prSet phldrT="[Text]"/>
      <dgm:spPr/>
      <dgm:t>
        <a:bodyPr/>
        <a:lstStyle/>
        <a:p>
          <a:r>
            <a:rPr lang="en-US"/>
            <a:t>Reference Condition</a:t>
          </a:r>
        </a:p>
      </dgm:t>
    </dgm:pt>
    <dgm:pt modelId="{4AE9C1B8-0B81-4083-983C-EBB242E46427}" type="parTrans" cxnId="{AEEA2777-F804-4272-9275-262B04452143}">
      <dgm:prSet/>
      <dgm:spPr/>
      <dgm:t>
        <a:bodyPr/>
        <a:lstStyle/>
        <a:p>
          <a:endParaRPr lang="en-US"/>
        </a:p>
      </dgm:t>
    </dgm:pt>
    <dgm:pt modelId="{3046BADA-2C59-4FEA-A534-F41F438B83C9}" type="sibTrans" cxnId="{AEEA2777-F804-4272-9275-262B04452143}">
      <dgm:prSet/>
      <dgm:spPr/>
      <dgm:t>
        <a:bodyPr/>
        <a:lstStyle/>
        <a:p>
          <a:endParaRPr lang="en-US"/>
        </a:p>
      </dgm:t>
    </dgm:pt>
    <dgm:pt modelId="{DC074494-E3BB-4585-A8C5-90DE680CB227}">
      <dgm:prSet phldrT="[Text]"/>
      <dgm:spPr/>
      <dgm:t>
        <a:bodyPr/>
        <a:lstStyle/>
        <a:p>
          <a:r>
            <a:rPr lang="en-US" dirty="0"/>
            <a:t>Based on data from sites or time periods that are protective of designated uses</a:t>
          </a:r>
        </a:p>
      </dgm:t>
    </dgm:pt>
    <dgm:pt modelId="{EFF38E87-1322-4993-82E7-5F8497153009}" type="parTrans" cxnId="{357181BE-A011-4E45-9E57-31D20C6A6B25}">
      <dgm:prSet/>
      <dgm:spPr/>
      <dgm:t>
        <a:bodyPr/>
        <a:lstStyle/>
        <a:p>
          <a:endParaRPr lang="en-US"/>
        </a:p>
      </dgm:t>
    </dgm:pt>
    <dgm:pt modelId="{13BF615C-BC19-4DE5-BC1B-651C0EA3190E}" type="sibTrans" cxnId="{357181BE-A011-4E45-9E57-31D20C6A6B25}">
      <dgm:prSet/>
      <dgm:spPr/>
      <dgm:t>
        <a:bodyPr/>
        <a:lstStyle/>
        <a:p>
          <a:endParaRPr lang="en-US"/>
        </a:p>
      </dgm:t>
    </dgm:pt>
    <dgm:pt modelId="{2DDCBECE-788A-4144-AD4F-1C7433D3A92C}">
      <dgm:prSet/>
      <dgm:spPr/>
      <dgm:t>
        <a:bodyPr/>
        <a:lstStyle/>
        <a:p>
          <a:r>
            <a:rPr lang="en-US"/>
            <a:t>Other Approach</a:t>
          </a:r>
        </a:p>
      </dgm:t>
    </dgm:pt>
    <dgm:pt modelId="{FE32D6F2-AE59-43B6-9227-75BB483E420B}" type="parTrans" cxnId="{A6995533-3F1D-42F0-9F8D-7F4E54ED121D}">
      <dgm:prSet/>
      <dgm:spPr/>
      <dgm:t>
        <a:bodyPr/>
        <a:lstStyle/>
        <a:p>
          <a:endParaRPr lang="en-US"/>
        </a:p>
      </dgm:t>
    </dgm:pt>
    <dgm:pt modelId="{B2752E23-3891-4B80-8630-5FE22B9E181E}" type="sibTrans" cxnId="{A6995533-3F1D-42F0-9F8D-7F4E54ED121D}">
      <dgm:prSet/>
      <dgm:spPr/>
      <dgm:t>
        <a:bodyPr/>
        <a:lstStyle/>
        <a:p>
          <a:endParaRPr lang="en-US"/>
        </a:p>
      </dgm:t>
    </dgm:pt>
    <dgm:pt modelId="{E4673E3B-0A88-42C6-84A6-4070D1F32777}">
      <dgm:prSet/>
      <dgm:spPr/>
      <dgm:t>
        <a:bodyPr/>
        <a:lstStyle/>
        <a:p>
          <a:r>
            <a:rPr lang="en-US"/>
            <a:t>Scientific literature</a:t>
          </a:r>
        </a:p>
      </dgm:t>
    </dgm:pt>
    <dgm:pt modelId="{3BC8F455-B105-4323-9EAD-9F210F4CDCB8}" type="parTrans" cxnId="{BAE6FCC6-F43C-4576-880A-D558272F6BBE}">
      <dgm:prSet/>
      <dgm:spPr/>
      <dgm:t>
        <a:bodyPr/>
        <a:lstStyle/>
        <a:p>
          <a:endParaRPr lang="en-US"/>
        </a:p>
      </dgm:t>
    </dgm:pt>
    <dgm:pt modelId="{036F53D8-417F-4E10-A195-C34338FC1805}" type="sibTrans" cxnId="{BAE6FCC6-F43C-4576-880A-D558272F6BBE}">
      <dgm:prSet/>
      <dgm:spPr/>
      <dgm:t>
        <a:bodyPr/>
        <a:lstStyle/>
        <a:p>
          <a:endParaRPr lang="en-US"/>
        </a:p>
      </dgm:t>
    </dgm:pt>
    <dgm:pt modelId="{E4DB0539-77A6-4A86-B470-17C9D9EBBF2E}">
      <dgm:prSet/>
      <dgm:spPr/>
      <dgm:t>
        <a:bodyPr/>
        <a:lstStyle/>
        <a:p>
          <a:r>
            <a:rPr lang="en-US" dirty="0"/>
            <a:t>Other defensible approach</a:t>
          </a:r>
        </a:p>
      </dgm:t>
    </dgm:pt>
    <dgm:pt modelId="{0240E05B-E1D0-4CD8-9C32-3F284699DDA4}" type="parTrans" cxnId="{FCDB68F1-D158-44E3-9E25-E4CC03DA813F}">
      <dgm:prSet/>
      <dgm:spPr/>
      <dgm:t>
        <a:bodyPr/>
        <a:lstStyle/>
        <a:p>
          <a:endParaRPr lang="en-US"/>
        </a:p>
      </dgm:t>
    </dgm:pt>
    <dgm:pt modelId="{C436E881-78DC-46B5-9CD2-6218C6BE7D78}" type="sibTrans" cxnId="{FCDB68F1-D158-44E3-9E25-E4CC03DA813F}">
      <dgm:prSet/>
      <dgm:spPr/>
      <dgm:t>
        <a:bodyPr/>
        <a:lstStyle/>
        <a:p>
          <a:endParaRPr lang="en-US"/>
        </a:p>
      </dgm:t>
    </dgm:pt>
    <dgm:pt modelId="{513D634C-1318-49E4-88E7-C3A8354748F9}">
      <dgm:prSet phldrT="[Text]"/>
      <dgm:spPr/>
      <dgm:t>
        <a:bodyPr/>
        <a:lstStyle/>
        <a:p>
          <a:r>
            <a:rPr lang="en-US" dirty="0"/>
            <a:t>Mathematical model of environmental processes used to estimate system response to change</a:t>
          </a:r>
        </a:p>
      </dgm:t>
    </dgm:pt>
    <dgm:pt modelId="{78E94E09-9BB8-430D-A40F-37B4ED84F4BD}" type="sibTrans" cxnId="{D1DA1740-74A7-47D2-8BEF-8B3EB641076E}">
      <dgm:prSet/>
      <dgm:spPr/>
      <dgm:t>
        <a:bodyPr/>
        <a:lstStyle/>
        <a:p>
          <a:endParaRPr lang="en-US"/>
        </a:p>
      </dgm:t>
    </dgm:pt>
    <dgm:pt modelId="{C5BF286F-AE44-4470-B584-88EEC68014AE}" type="parTrans" cxnId="{D1DA1740-74A7-47D2-8BEF-8B3EB641076E}">
      <dgm:prSet/>
      <dgm:spPr/>
      <dgm:t>
        <a:bodyPr/>
        <a:lstStyle/>
        <a:p>
          <a:endParaRPr lang="en-US"/>
        </a:p>
      </dgm:t>
    </dgm:pt>
    <dgm:pt modelId="{E4475FB5-9254-4D8A-A1CC-0BB47965338A}">
      <dgm:prSet/>
      <dgm:spPr/>
      <dgm:t>
        <a:bodyPr/>
        <a:lstStyle/>
        <a:p>
          <a:r>
            <a:rPr lang="en-US" dirty="0"/>
            <a:t>Expert judgment</a:t>
          </a:r>
        </a:p>
      </dgm:t>
    </dgm:pt>
    <dgm:pt modelId="{EB6697D1-2493-4664-B6C3-68A21832612D}" type="parTrans" cxnId="{850F6124-DB84-49B1-BE9B-AC3956DE8DCD}">
      <dgm:prSet/>
      <dgm:spPr/>
      <dgm:t>
        <a:bodyPr/>
        <a:lstStyle/>
        <a:p>
          <a:endParaRPr lang="en-US"/>
        </a:p>
      </dgm:t>
    </dgm:pt>
    <dgm:pt modelId="{3B927E34-AE87-4F8B-A378-CB2F778730C0}" type="sibTrans" cxnId="{850F6124-DB84-49B1-BE9B-AC3956DE8DCD}">
      <dgm:prSet/>
      <dgm:spPr/>
      <dgm:t>
        <a:bodyPr/>
        <a:lstStyle/>
        <a:p>
          <a:endParaRPr lang="en-US"/>
        </a:p>
      </dgm:t>
    </dgm:pt>
    <dgm:pt modelId="{130CC685-7344-4A72-89EA-ED1BB3063039}">
      <dgm:prSet/>
      <dgm:spPr/>
      <dgm:t>
        <a:bodyPr/>
        <a:lstStyle/>
        <a:p>
          <a:r>
            <a:rPr lang="en-US" dirty="0"/>
            <a:t>Weight of evidence</a:t>
          </a:r>
        </a:p>
      </dgm:t>
    </dgm:pt>
    <dgm:pt modelId="{F184DEFF-AE9E-4E55-85A4-D24AFA99AB73}" type="parTrans" cxnId="{B5F666C1-5345-4045-96C8-7F7FBB0A434E}">
      <dgm:prSet/>
      <dgm:spPr/>
      <dgm:t>
        <a:bodyPr/>
        <a:lstStyle/>
        <a:p>
          <a:endParaRPr lang="en-US"/>
        </a:p>
      </dgm:t>
    </dgm:pt>
    <dgm:pt modelId="{17B8118F-1B72-41C8-854A-BE7C1A7F6B1E}" type="sibTrans" cxnId="{B5F666C1-5345-4045-96C8-7F7FBB0A434E}">
      <dgm:prSet/>
      <dgm:spPr/>
      <dgm:t>
        <a:bodyPr/>
        <a:lstStyle/>
        <a:p>
          <a:endParaRPr lang="en-US"/>
        </a:p>
      </dgm:t>
    </dgm:pt>
    <dgm:pt modelId="{2D0499FE-65A7-444C-B5D5-66859372A7C2}" type="pres">
      <dgm:prSet presAssocID="{90DC1E92-B192-4449-9A58-A8F3541B55FD}" presName="Name0" presStyleCnt="0">
        <dgm:presLayoutVars>
          <dgm:dir/>
          <dgm:animLvl val="lvl"/>
          <dgm:resizeHandles val="exact"/>
        </dgm:presLayoutVars>
      </dgm:prSet>
      <dgm:spPr/>
    </dgm:pt>
    <dgm:pt modelId="{D28A3D86-0A6E-4673-9C05-1673499BEEE1}" type="pres">
      <dgm:prSet presAssocID="{1ABE2B67-43CE-4E4B-A9E2-137E3F9F7D6D}" presName="composite" presStyleCnt="0"/>
      <dgm:spPr/>
    </dgm:pt>
    <dgm:pt modelId="{F606C712-251C-4AAC-87A3-1DB6ED721E8E}" type="pres">
      <dgm:prSet presAssocID="{1ABE2B67-43CE-4E4B-A9E2-137E3F9F7D6D}" presName="parTx" presStyleLbl="alignNode1" presStyleIdx="0" presStyleCnt="4">
        <dgm:presLayoutVars>
          <dgm:chMax val="0"/>
          <dgm:chPref val="0"/>
          <dgm:bulletEnabled val="1"/>
        </dgm:presLayoutVars>
      </dgm:prSet>
      <dgm:spPr/>
    </dgm:pt>
    <dgm:pt modelId="{83415D93-B010-45E4-931E-E1988C898EDF}" type="pres">
      <dgm:prSet presAssocID="{1ABE2B67-43CE-4E4B-A9E2-137E3F9F7D6D}" presName="desTx" presStyleLbl="alignAccFollowNode1" presStyleIdx="0" presStyleCnt="4">
        <dgm:presLayoutVars>
          <dgm:bulletEnabled val="1"/>
        </dgm:presLayoutVars>
      </dgm:prSet>
      <dgm:spPr/>
    </dgm:pt>
    <dgm:pt modelId="{A893F1D4-E841-4317-822D-C0D4DDD9F77D}" type="pres">
      <dgm:prSet presAssocID="{43081C0C-A6D3-4A1E-A7A4-669DBB93ECDD}" presName="space" presStyleCnt="0"/>
      <dgm:spPr/>
    </dgm:pt>
    <dgm:pt modelId="{9F296623-F9D5-4E19-B633-CBD54601F3FA}" type="pres">
      <dgm:prSet presAssocID="{AE5A7B07-855E-4A09-B273-2DBBAD382CB7}" presName="composite" presStyleCnt="0"/>
      <dgm:spPr/>
    </dgm:pt>
    <dgm:pt modelId="{36D12E02-19D6-41AD-B8CF-625F181C03E6}" type="pres">
      <dgm:prSet presAssocID="{AE5A7B07-855E-4A09-B273-2DBBAD382CB7}" presName="parTx" presStyleLbl="alignNode1" presStyleIdx="1" presStyleCnt="4">
        <dgm:presLayoutVars>
          <dgm:chMax val="0"/>
          <dgm:chPref val="0"/>
          <dgm:bulletEnabled val="1"/>
        </dgm:presLayoutVars>
      </dgm:prSet>
      <dgm:spPr/>
    </dgm:pt>
    <dgm:pt modelId="{7BE528FB-F9E9-4B1A-9CCF-B5CE89FEA422}" type="pres">
      <dgm:prSet presAssocID="{AE5A7B07-855E-4A09-B273-2DBBAD382CB7}" presName="desTx" presStyleLbl="alignAccFollowNode1" presStyleIdx="1" presStyleCnt="4">
        <dgm:presLayoutVars>
          <dgm:bulletEnabled val="1"/>
        </dgm:presLayoutVars>
      </dgm:prSet>
      <dgm:spPr/>
    </dgm:pt>
    <dgm:pt modelId="{CC091017-46BA-43EE-9D47-DA2D40F3217C}" type="pres">
      <dgm:prSet presAssocID="{DBE03B7B-7811-4F79-87E6-46F8AACE6377}" presName="space" presStyleCnt="0"/>
      <dgm:spPr/>
    </dgm:pt>
    <dgm:pt modelId="{733AAF82-66F3-4866-94B0-9930A4D5D7DA}" type="pres">
      <dgm:prSet presAssocID="{70203E43-1E00-4709-9C62-F501423155BD}" presName="composite" presStyleCnt="0"/>
      <dgm:spPr/>
    </dgm:pt>
    <dgm:pt modelId="{55F54618-9FEB-427C-B506-7CEE48F4A5C9}" type="pres">
      <dgm:prSet presAssocID="{70203E43-1E00-4709-9C62-F501423155BD}" presName="parTx" presStyleLbl="alignNode1" presStyleIdx="2" presStyleCnt="4">
        <dgm:presLayoutVars>
          <dgm:chMax val="0"/>
          <dgm:chPref val="0"/>
          <dgm:bulletEnabled val="1"/>
        </dgm:presLayoutVars>
      </dgm:prSet>
      <dgm:spPr/>
    </dgm:pt>
    <dgm:pt modelId="{EB59F2BB-6B70-4280-AD16-BD70D313AF8F}" type="pres">
      <dgm:prSet presAssocID="{70203E43-1E00-4709-9C62-F501423155BD}" presName="desTx" presStyleLbl="alignAccFollowNode1" presStyleIdx="2" presStyleCnt="4">
        <dgm:presLayoutVars>
          <dgm:bulletEnabled val="1"/>
        </dgm:presLayoutVars>
      </dgm:prSet>
      <dgm:spPr/>
    </dgm:pt>
    <dgm:pt modelId="{E229FD58-0B9E-4A83-A02C-A13F7B65BFF1}" type="pres">
      <dgm:prSet presAssocID="{3046BADA-2C59-4FEA-A534-F41F438B83C9}" presName="space" presStyleCnt="0"/>
      <dgm:spPr/>
    </dgm:pt>
    <dgm:pt modelId="{050673DE-1762-4101-87A1-D3B44684735D}" type="pres">
      <dgm:prSet presAssocID="{2DDCBECE-788A-4144-AD4F-1C7433D3A92C}" presName="composite" presStyleCnt="0"/>
      <dgm:spPr/>
    </dgm:pt>
    <dgm:pt modelId="{30241619-FC2E-4617-BCE8-3127A76F8CBC}" type="pres">
      <dgm:prSet presAssocID="{2DDCBECE-788A-4144-AD4F-1C7433D3A92C}" presName="parTx" presStyleLbl="alignNode1" presStyleIdx="3" presStyleCnt="4">
        <dgm:presLayoutVars>
          <dgm:chMax val="0"/>
          <dgm:chPref val="0"/>
          <dgm:bulletEnabled val="1"/>
        </dgm:presLayoutVars>
      </dgm:prSet>
      <dgm:spPr/>
    </dgm:pt>
    <dgm:pt modelId="{31455543-DA55-4A79-BC32-CB3797D679FE}" type="pres">
      <dgm:prSet presAssocID="{2DDCBECE-788A-4144-AD4F-1C7433D3A92C}" presName="desTx" presStyleLbl="alignAccFollowNode1" presStyleIdx="3" presStyleCnt="4">
        <dgm:presLayoutVars>
          <dgm:bulletEnabled val="1"/>
        </dgm:presLayoutVars>
      </dgm:prSet>
      <dgm:spPr/>
    </dgm:pt>
  </dgm:ptLst>
  <dgm:cxnLst>
    <dgm:cxn modelId="{6F233718-2E7B-431C-81CA-130E4E3142D0}" type="presOf" srcId="{1ABE2B67-43CE-4E4B-A9E2-137E3F9F7D6D}" destId="{F606C712-251C-4AAC-87A3-1DB6ED721E8E}" srcOrd="0" destOrd="0" presId="urn:microsoft.com/office/officeart/2005/8/layout/hList1"/>
    <dgm:cxn modelId="{684A841B-042B-44C6-A848-36F36AB02E6C}" type="presOf" srcId="{70203E43-1E00-4709-9C62-F501423155BD}" destId="{55F54618-9FEB-427C-B506-7CEE48F4A5C9}" srcOrd="0" destOrd="0" presId="urn:microsoft.com/office/officeart/2005/8/layout/hList1"/>
    <dgm:cxn modelId="{EF420320-A251-484A-ACC8-B44DCCB900F5}" srcId="{90DC1E92-B192-4449-9A58-A8F3541B55FD}" destId="{1ABE2B67-43CE-4E4B-A9E2-137E3F9F7D6D}" srcOrd="0" destOrd="0" parTransId="{4753F020-5890-4BB9-AD06-86A1E3DB23AE}" sibTransId="{43081C0C-A6D3-4A1E-A7A4-669DBB93ECDD}"/>
    <dgm:cxn modelId="{850F6124-DB84-49B1-BE9B-AC3956DE8DCD}" srcId="{2DDCBECE-788A-4144-AD4F-1C7433D3A92C}" destId="{E4475FB5-9254-4D8A-A1CC-0BB47965338A}" srcOrd="1" destOrd="0" parTransId="{EB6697D1-2493-4664-B6C3-68A21832612D}" sibTransId="{3B927E34-AE87-4F8B-A378-CB2F778730C0}"/>
    <dgm:cxn modelId="{A6995533-3F1D-42F0-9F8D-7F4E54ED121D}" srcId="{90DC1E92-B192-4449-9A58-A8F3541B55FD}" destId="{2DDCBECE-788A-4144-AD4F-1C7433D3A92C}" srcOrd="3" destOrd="0" parTransId="{FE32D6F2-AE59-43B6-9227-75BB483E420B}" sibTransId="{B2752E23-3891-4B80-8630-5FE22B9E181E}"/>
    <dgm:cxn modelId="{D1DA1740-74A7-47D2-8BEF-8B3EB641076E}" srcId="{1ABE2B67-43CE-4E4B-A9E2-137E3F9F7D6D}" destId="{513D634C-1318-49E4-88E7-C3A8354748F9}" srcOrd="0" destOrd="0" parTransId="{C5BF286F-AE44-4470-B584-88EEC68014AE}" sibTransId="{78E94E09-9BB8-430D-A40F-37B4ED84F4BD}"/>
    <dgm:cxn modelId="{75673969-E8E6-49F5-AB6C-B844C4EAE6E4}" type="presOf" srcId="{513D634C-1318-49E4-88E7-C3A8354748F9}" destId="{83415D93-B010-45E4-931E-E1988C898EDF}" srcOrd="0" destOrd="0" presId="urn:microsoft.com/office/officeart/2005/8/layout/hList1"/>
    <dgm:cxn modelId="{3ED0186A-5A5E-44B7-92F3-ADA900315C33}" type="presOf" srcId="{2DDCBECE-788A-4144-AD4F-1C7433D3A92C}" destId="{30241619-FC2E-4617-BCE8-3127A76F8CBC}" srcOrd="0" destOrd="0" presId="urn:microsoft.com/office/officeart/2005/8/layout/hList1"/>
    <dgm:cxn modelId="{AEEA2777-F804-4272-9275-262B04452143}" srcId="{90DC1E92-B192-4449-9A58-A8F3541B55FD}" destId="{70203E43-1E00-4709-9C62-F501423155BD}" srcOrd="2" destOrd="0" parTransId="{4AE9C1B8-0B81-4083-983C-EBB242E46427}" sibTransId="{3046BADA-2C59-4FEA-A534-F41F438B83C9}"/>
    <dgm:cxn modelId="{EE74EF7B-1A8C-464D-ACD0-F33728EB465C}" type="presOf" srcId="{C01F7AE8-704B-43BB-B812-0CEA248E0501}" destId="{7BE528FB-F9E9-4B1A-9CCF-B5CE89FEA422}" srcOrd="0" destOrd="0" presId="urn:microsoft.com/office/officeart/2005/8/layout/hList1"/>
    <dgm:cxn modelId="{80E03990-552F-4A70-B44C-FF36F1C47770}" srcId="{AE5A7B07-855E-4A09-B273-2DBBAD382CB7}" destId="{C01F7AE8-704B-43BB-B812-0CEA248E0501}" srcOrd="0" destOrd="0" parTransId="{018FD408-E442-439F-8ACD-64653824C2FC}" sibTransId="{0EB54B23-0425-46F4-9A58-2AD64D62A391}"/>
    <dgm:cxn modelId="{AAC2F99D-4C51-4140-8062-FFA0A550ABBC}" type="presOf" srcId="{AE5A7B07-855E-4A09-B273-2DBBAD382CB7}" destId="{36D12E02-19D6-41AD-B8CF-625F181C03E6}" srcOrd="0" destOrd="0" presId="urn:microsoft.com/office/officeart/2005/8/layout/hList1"/>
    <dgm:cxn modelId="{9BC0D6A4-4E11-40E4-8944-8F11EF4AB720}" type="presOf" srcId="{E4475FB5-9254-4D8A-A1CC-0BB47965338A}" destId="{31455543-DA55-4A79-BC32-CB3797D679FE}" srcOrd="0" destOrd="1" presId="urn:microsoft.com/office/officeart/2005/8/layout/hList1"/>
    <dgm:cxn modelId="{357181BE-A011-4E45-9E57-31D20C6A6B25}" srcId="{70203E43-1E00-4709-9C62-F501423155BD}" destId="{DC074494-E3BB-4585-A8C5-90DE680CB227}" srcOrd="0" destOrd="0" parTransId="{EFF38E87-1322-4993-82E7-5F8497153009}" sibTransId="{13BF615C-BC19-4DE5-BC1B-651C0EA3190E}"/>
    <dgm:cxn modelId="{B5F666C1-5345-4045-96C8-7F7FBB0A434E}" srcId="{2DDCBECE-788A-4144-AD4F-1C7433D3A92C}" destId="{130CC685-7344-4A72-89EA-ED1BB3063039}" srcOrd="2" destOrd="0" parTransId="{F184DEFF-AE9E-4E55-85A4-D24AFA99AB73}" sibTransId="{17B8118F-1B72-41C8-854A-BE7C1A7F6B1E}"/>
    <dgm:cxn modelId="{7786BDC6-C9C6-4199-9BEE-994DB683B949}" srcId="{90DC1E92-B192-4449-9A58-A8F3541B55FD}" destId="{AE5A7B07-855E-4A09-B273-2DBBAD382CB7}" srcOrd="1" destOrd="0" parTransId="{52431045-CE74-4FE4-862F-79186EB13E57}" sibTransId="{DBE03B7B-7811-4F79-87E6-46F8AACE6377}"/>
    <dgm:cxn modelId="{BAE6FCC6-F43C-4576-880A-D558272F6BBE}" srcId="{2DDCBECE-788A-4144-AD4F-1C7433D3A92C}" destId="{E4673E3B-0A88-42C6-84A6-4070D1F32777}" srcOrd="0" destOrd="0" parTransId="{3BC8F455-B105-4323-9EAD-9F210F4CDCB8}" sibTransId="{036F53D8-417F-4E10-A195-C34338FC1805}"/>
    <dgm:cxn modelId="{158A52C7-CF5D-408A-A70B-31D46EFAC0CA}" type="presOf" srcId="{90DC1E92-B192-4449-9A58-A8F3541B55FD}" destId="{2D0499FE-65A7-444C-B5D5-66859372A7C2}" srcOrd="0" destOrd="0" presId="urn:microsoft.com/office/officeart/2005/8/layout/hList1"/>
    <dgm:cxn modelId="{F4CCD9E0-C85F-42DA-9596-0811EB38C6DF}" type="presOf" srcId="{DC074494-E3BB-4585-A8C5-90DE680CB227}" destId="{EB59F2BB-6B70-4280-AD16-BD70D313AF8F}" srcOrd="0" destOrd="0" presId="urn:microsoft.com/office/officeart/2005/8/layout/hList1"/>
    <dgm:cxn modelId="{B17F83E9-669B-4270-AFA0-E446D5840A9B}" type="presOf" srcId="{E4673E3B-0A88-42C6-84A6-4070D1F32777}" destId="{31455543-DA55-4A79-BC32-CB3797D679FE}" srcOrd="0" destOrd="0" presId="urn:microsoft.com/office/officeart/2005/8/layout/hList1"/>
    <dgm:cxn modelId="{5F3B7EEA-62E6-4936-B393-01232B996D26}" type="presOf" srcId="{130CC685-7344-4A72-89EA-ED1BB3063039}" destId="{31455543-DA55-4A79-BC32-CB3797D679FE}" srcOrd="0" destOrd="2" presId="urn:microsoft.com/office/officeart/2005/8/layout/hList1"/>
    <dgm:cxn modelId="{FCDB68F1-D158-44E3-9E25-E4CC03DA813F}" srcId="{2DDCBECE-788A-4144-AD4F-1C7433D3A92C}" destId="{E4DB0539-77A6-4A86-B470-17C9D9EBBF2E}" srcOrd="3" destOrd="0" parTransId="{0240E05B-E1D0-4CD8-9C32-3F284699DDA4}" sibTransId="{C436E881-78DC-46B5-9CD2-6218C6BE7D78}"/>
    <dgm:cxn modelId="{EA94A2F5-23ED-4F01-9E30-E86B24FA3E45}" type="presOf" srcId="{E4DB0539-77A6-4A86-B470-17C9D9EBBF2E}" destId="{31455543-DA55-4A79-BC32-CB3797D679FE}" srcOrd="0" destOrd="3" presId="urn:microsoft.com/office/officeart/2005/8/layout/hList1"/>
    <dgm:cxn modelId="{228D8215-2F97-4B4E-8F0D-F3642AEA85CE}" type="presParOf" srcId="{2D0499FE-65A7-444C-B5D5-66859372A7C2}" destId="{D28A3D86-0A6E-4673-9C05-1673499BEEE1}" srcOrd="0" destOrd="0" presId="urn:microsoft.com/office/officeart/2005/8/layout/hList1"/>
    <dgm:cxn modelId="{509F2EF7-9999-45C6-9754-2DEA72098395}" type="presParOf" srcId="{D28A3D86-0A6E-4673-9C05-1673499BEEE1}" destId="{F606C712-251C-4AAC-87A3-1DB6ED721E8E}" srcOrd="0" destOrd="0" presId="urn:microsoft.com/office/officeart/2005/8/layout/hList1"/>
    <dgm:cxn modelId="{54B2B06F-B0F7-4F0F-A99E-6DC4F1D476CE}" type="presParOf" srcId="{D28A3D86-0A6E-4673-9C05-1673499BEEE1}" destId="{83415D93-B010-45E4-931E-E1988C898EDF}" srcOrd="1" destOrd="0" presId="urn:microsoft.com/office/officeart/2005/8/layout/hList1"/>
    <dgm:cxn modelId="{5FAC3DD9-0033-47B1-842D-F7F6A8D14650}" type="presParOf" srcId="{2D0499FE-65A7-444C-B5D5-66859372A7C2}" destId="{A893F1D4-E841-4317-822D-C0D4DDD9F77D}" srcOrd="1" destOrd="0" presId="urn:microsoft.com/office/officeart/2005/8/layout/hList1"/>
    <dgm:cxn modelId="{ADC7F678-ABDB-4D9E-A967-3BB9D0D7A198}" type="presParOf" srcId="{2D0499FE-65A7-444C-B5D5-66859372A7C2}" destId="{9F296623-F9D5-4E19-B633-CBD54601F3FA}" srcOrd="2" destOrd="0" presId="urn:microsoft.com/office/officeart/2005/8/layout/hList1"/>
    <dgm:cxn modelId="{AEA05486-45EE-4F1A-BE1A-447E8D203B73}" type="presParOf" srcId="{9F296623-F9D5-4E19-B633-CBD54601F3FA}" destId="{36D12E02-19D6-41AD-B8CF-625F181C03E6}" srcOrd="0" destOrd="0" presId="urn:microsoft.com/office/officeart/2005/8/layout/hList1"/>
    <dgm:cxn modelId="{8AF362EE-8787-4205-80A8-6FA502EC2004}" type="presParOf" srcId="{9F296623-F9D5-4E19-B633-CBD54601F3FA}" destId="{7BE528FB-F9E9-4B1A-9CCF-B5CE89FEA422}" srcOrd="1" destOrd="0" presId="urn:microsoft.com/office/officeart/2005/8/layout/hList1"/>
    <dgm:cxn modelId="{3AD3CADC-2E51-4D4D-811B-03AA73DAA6B1}" type="presParOf" srcId="{2D0499FE-65A7-444C-B5D5-66859372A7C2}" destId="{CC091017-46BA-43EE-9D47-DA2D40F3217C}" srcOrd="3" destOrd="0" presId="urn:microsoft.com/office/officeart/2005/8/layout/hList1"/>
    <dgm:cxn modelId="{13DD7803-581E-43D5-87D8-F045DEEE6E5C}" type="presParOf" srcId="{2D0499FE-65A7-444C-B5D5-66859372A7C2}" destId="{733AAF82-66F3-4866-94B0-9930A4D5D7DA}" srcOrd="4" destOrd="0" presId="urn:microsoft.com/office/officeart/2005/8/layout/hList1"/>
    <dgm:cxn modelId="{944A67C5-5C0E-4AB2-AA6E-B181D69413F2}" type="presParOf" srcId="{733AAF82-66F3-4866-94B0-9930A4D5D7DA}" destId="{55F54618-9FEB-427C-B506-7CEE48F4A5C9}" srcOrd="0" destOrd="0" presId="urn:microsoft.com/office/officeart/2005/8/layout/hList1"/>
    <dgm:cxn modelId="{E992DCA8-339D-4AE1-9223-B20174709CDE}" type="presParOf" srcId="{733AAF82-66F3-4866-94B0-9930A4D5D7DA}" destId="{EB59F2BB-6B70-4280-AD16-BD70D313AF8F}" srcOrd="1" destOrd="0" presId="urn:microsoft.com/office/officeart/2005/8/layout/hList1"/>
    <dgm:cxn modelId="{FF3CC57E-5D09-4DF5-B851-D1302F2096A0}" type="presParOf" srcId="{2D0499FE-65A7-444C-B5D5-66859372A7C2}" destId="{E229FD58-0B9E-4A83-A02C-A13F7B65BFF1}" srcOrd="5" destOrd="0" presId="urn:microsoft.com/office/officeart/2005/8/layout/hList1"/>
    <dgm:cxn modelId="{D57320EB-BBB7-43A0-880F-8A7F509CFBB7}" type="presParOf" srcId="{2D0499FE-65A7-444C-B5D5-66859372A7C2}" destId="{050673DE-1762-4101-87A1-D3B44684735D}" srcOrd="6" destOrd="0" presId="urn:microsoft.com/office/officeart/2005/8/layout/hList1"/>
    <dgm:cxn modelId="{64FBC60E-0034-4861-B58B-62275CA99E1C}" type="presParOf" srcId="{050673DE-1762-4101-87A1-D3B44684735D}" destId="{30241619-FC2E-4617-BCE8-3127A76F8CBC}" srcOrd="0" destOrd="0" presId="urn:microsoft.com/office/officeart/2005/8/layout/hList1"/>
    <dgm:cxn modelId="{48E39CB9-22EB-42E3-A02B-DB7BDB92DC3F}" type="presParOf" srcId="{050673DE-1762-4101-87A1-D3B44684735D}" destId="{31455543-DA55-4A79-BC32-CB3797D679FE}"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32CB6B-F39E-4BEB-81E9-377DDAF63368}">
      <dsp:nvSpPr>
        <dsp:cNvPr id="0" name=""/>
        <dsp:cNvSpPr/>
      </dsp:nvSpPr>
      <dsp:spPr>
        <a:xfrm rot="16200000">
          <a:off x="-631336" y="632328"/>
          <a:ext cx="3844344" cy="2579687"/>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0" rIns="172393" bIns="0" numCol="1" spcCol="1270" anchor="t" anchorCtr="0">
          <a:noAutofit/>
        </a:bodyPr>
        <a:lstStyle/>
        <a:p>
          <a:pPr marL="0" lvl="0" indent="0" algn="l" defTabSz="1200150">
            <a:lnSpc>
              <a:spcPct val="90000"/>
            </a:lnSpc>
            <a:spcBef>
              <a:spcPct val="0"/>
            </a:spcBef>
            <a:spcAft>
              <a:spcPct val="35000"/>
            </a:spcAft>
            <a:buNone/>
          </a:pPr>
          <a:r>
            <a:rPr lang="en-US" sz="2700" kern="1200"/>
            <a:t>Congressional Act or Statute</a:t>
          </a:r>
        </a:p>
        <a:p>
          <a:pPr marL="228600" lvl="1" indent="-228600" algn="l" defTabSz="933450">
            <a:lnSpc>
              <a:spcPct val="90000"/>
            </a:lnSpc>
            <a:spcBef>
              <a:spcPct val="0"/>
            </a:spcBef>
            <a:spcAft>
              <a:spcPct val="15000"/>
            </a:spcAft>
            <a:buChar char="•"/>
          </a:pPr>
          <a:r>
            <a:rPr lang="en-US" sz="2100" b="1" kern="1200"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U.S. Code</a:t>
          </a:r>
          <a:r>
            <a:rPr lang="en-US" sz="2100" kern="1200" dirty="0"/>
            <a:t> (U.S.C.)</a:t>
          </a:r>
        </a:p>
        <a:p>
          <a:pPr marL="228600" lvl="1" indent="-228600" algn="l" defTabSz="933450">
            <a:lnSpc>
              <a:spcPct val="90000"/>
            </a:lnSpc>
            <a:spcBef>
              <a:spcPct val="0"/>
            </a:spcBef>
            <a:spcAft>
              <a:spcPct val="15000"/>
            </a:spcAft>
            <a:buChar char="•"/>
          </a:pPr>
          <a:r>
            <a:rPr lang="en-US" sz="2100" b="1" i="0" kern="1200" dirty="0"/>
            <a:t>Clean Water Act</a:t>
          </a:r>
          <a:r>
            <a:rPr lang="en-US" sz="2100" b="0" i="0" kern="1200" dirty="0"/>
            <a:t>,</a:t>
          </a:r>
          <a:r>
            <a:rPr lang="en-US" sz="2100" b="0" i="1" kern="1200" dirty="0"/>
            <a:t> 33 U.S.C. § 1251 et seq.</a:t>
          </a:r>
          <a:endParaRPr lang="en-US" sz="2100" i="1" kern="1200" dirty="0"/>
        </a:p>
      </dsp:txBody>
      <dsp:txXfrm rot="5400000">
        <a:off x="993" y="768868"/>
        <a:ext cx="2579687" cy="2306606"/>
      </dsp:txXfrm>
    </dsp:sp>
    <dsp:sp modelId="{42786109-83F0-4B5E-872D-47152589FAFC}">
      <dsp:nvSpPr>
        <dsp:cNvPr id="0" name=""/>
        <dsp:cNvSpPr/>
      </dsp:nvSpPr>
      <dsp:spPr>
        <a:xfrm rot="16200000">
          <a:off x="2141828" y="632328"/>
          <a:ext cx="3844344" cy="2579687"/>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0" rIns="172393" bIns="0" numCol="1" spcCol="1270" anchor="t" anchorCtr="0">
          <a:noAutofit/>
        </a:bodyPr>
        <a:lstStyle/>
        <a:p>
          <a:pPr marL="0" lvl="0" indent="0" algn="l" defTabSz="1200150">
            <a:lnSpc>
              <a:spcPct val="90000"/>
            </a:lnSpc>
            <a:spcBef>
              <a:spcPct val="0"/>
            </a:spcBef>
            <a:spcAft>
              <a:spcPct val="35000"/>
            </a:spcAft>
            <a:buNone/>
          </a:pPr>
          <a:r>
            <a:rPr lang="en-US" sz="2700" kern="1200"/>
            <a:t>EPA Regulations</a:t>
          </a:r>
        </a:p>
        <a:p>
          <a:pPr marL="228600" lvl="1" indent="-228600" algn="l" defTabSz="933450">
            <a:lnSpc>
              <a:spcPct val="90000"/>
            </a:lnSpc>
            <a:spcBef>
              <a:spcPct val="0"/>
            </a:spcBef>
            <a:spcAft>
              <a:spcPct val="15000"/>
            </a:spcAft>
            <a:buChar char="•"/>
          </a:pPr>
          <a:r>
            <a:rPr lang="en-US" sz="2100" b="1" kern="1200" dirty="0">
              <a:solidFill>
                <a:schemeClr val="bg1"/>
              </a:solidFill>
              <a:hlinkClick xmlns:r="http://schemas.openxmlformats.org/officeDocument/2006/relationships" r:id="rId2">
                <a:extLst>
                  <a:ext uri="{A12FA001-AC4F-418D-AE19-62706E023703}">
                    <ahyp:hlinkClr xmlns:ahyp="http://schemas.microsoft.com/office/drawing/2018/hyperlinkcolor" val="tx"/>
                  </a:ext>
                </a:extLst>
              </a:hlinkClick>
            </a:rPr>
            <a:t>Code of Federal Regulations</a:t>
          </a:r>
          <a:r>
            <a:rPr lang="en-US" sz="2100" b="1" kern="1200" dirty="0"/>
            <a:t> </a:t>
          </a:r>
          <a:r>
            <a:rPr lang="en-US" sz="2100" kern="1200" dirty="0"/>
            <a:t>(CFR)</a:t>
          </a:r>
        </a:p>
        <a:p>
          <a:pPr marL="228600" lvl="1" indent="-228600" algn="l" defTabSz="933450">
            <a:lnSpc>
              <a:spcPct val="90000"/>
            </a:lnSpc>
            <a:spcBef>
              <a:spcPct val="0"/>
            </a:spcBef>
            <a:spcAft>
              <a:spcPct val="15000"/>
            </a:spcAft>
            <a:buChar char="•"/>
          </a:pPr>
          <a:r>
            <a:rPr lang="en-US" sz="2100" i="1" kern="1200" dirty="0"/>
            <a:t>30 CFR 131</a:t>
          </a:r>
        </a:p>
      </dsp:txBody>
      <dsp:txXfrm rot="5400000">
        <a:off x="2774157" y="768868"/>
        <a:ext cx="2579687" cy="2306606"/>
      </dsp:txXfrm>
    </dsp:sp>
    <dsp:sp modelId="{28940BFA-6FC6-41CB-86F8-1E8E073AA5D0}">
      <dsp:nvSpPr>
        <dsp:cNvPr id="0" name=""/>
        <dsp:cNvSpPr/>
      </dsp:nvSpPr>
      <dsp:spPr>
        <a:xfrm rot="16200000">
          <a:off x="4915984" y="632328"/>
          <a:ext cx="3844344" cy="2579687"/>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0" rIns="172393" bIns="0" numCol="1" spcCol="1270" anchor="t" anchorCtr="0">
          <a:noAutofit/>
        </a:bodyPr>
        <a:lstStyle/>
        <a:p>
          <a:pPr marL="0" lvl="0" indent="0" algn="l" defTabSz="1200150">
            <a:lnSpc>
              <a:spcPct val="90000"/>
            </a:lnSpc>
            <a:spcBef>
              <a:spcPct val="0"/>
            </a:spcBef>
            <a:spcAft>
              <a:spcPct val="35000"/>
            </a:spcAft>
            <a:buNone/>
          </a:pPr>
          <a:r>
            <a:rPr lang="en-US" sz="2700" kern="1200"/>
            <a:t>State, Territorial, or Tribal Law</a:t>
          </a:r>
        </a:p>
        <a:p>
          <a:pPr marL="228600" lvl="1" indent="-228600" algn="l" defTabSz="933450">
            <a:lnSpc>
              <a:spcPct val="90000"/>
            </a:lnSpc>
            <a:spcBef>
              <a:spcPct val="0"/>
            </a:spcBef>
            <a:spcAft>
              <a:spcPct val="15000"/>
            </a:spcAft>
            <a:buChar char="•"/>
          </a:pPr>
          <a:r>
            <a:rPr lang="en-US" sz="2100" b="1" kern="1200">
              <a:solidFill>
                <a:srgbClr val="FFFF00"/>
              </a:solidFill>
            </a:rPr>
            <a:t>Water Quality Standards</a:t>
          </a:r>
        </a:p>
      </dsp:txBody>
      <dsp:txXfrm rot="5400000">
        <a:off x="5548313" y="768868"/>
        <a:ext cx="2579687" cy="23066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7DEDEA-2450-47AE-A672-B201911AE39A}">
      <dsp:nvSpPr>
        <dsp:cNvPr id="0" name=""/>
        <dsp:cNvSpPr/>
      </dsp:nvSpPr>
      <dsp:spPr>
        <a:xfrm>
          <a:off x="0" y="0"/>
          <a:ext cx="6671878" cy="66427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rgbClr val="FFFF00"/>
              </a:solidFill>
            </a:rPr>
            <a:t>Water Quality Standards</a:t>
          </a:r>
        </a:p>
      </dsp:txBody>
      <dsp:txXfrm>
        <a:off x="19456" y="19456"/>
        <a:ext cx="5877350" cy="625365"/>
      </dsp:txXfrm>
    </dsp:sp>
    <dsp:sp modelId="{0BFC8445-FB97-441B-94FD-2CDE6A47EE87}">
      <dsp:nvSpPr>
        <dsp:cNvPr id="0" name=""/>
        <dsp:cNvSpPr/>
      </dsp:nvSpPr>
      <dsp:spPr>
        <a:xfrm>
          <a:off x="498224" y="756538"/>
          <a:ext cx="6671878" cy="664277"/>
        </a:xfrm>
        <a:prstGeom prst="roundRect">
          <a:avLst>
            <a:gd name="adj" fmla="val 1000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0" bIns="45720" numCol="1" spcCol="1270" anchor="ctr" anchorCtr="0">
          <a:noAutofit/>
        </a:bodyPr>
        <a:lstStyle/>
        <a:p>
          <a:pPr marL="0" lvl="0" indent="0" algn="l" defTabSz="1066800">
            <a:lnSpc>
              <a:spcPct val="90000"/>
            </a:lnSpc>
            <a:spcBef>
              <a:spcPct val="0"/>
            </a:spcBef>
            <a:spcAft>
              <a:spcPct val="35000"/>
            </a:spcAft>
            <a:buNone/>
          </a:pPr>
          <a:r>
            <a:rPr lang="en-US" sz="2400" kern="1200" dirty="0"/>
            <a:t> 303(d) Listing (“impaired waters”)</a:t>
          </a:r>
        </a:p>
      </dsp:txBody>
      <dsp:txXfrm>
        <a:off x="517680" y="775994"/>
        <a:ext cx="5702960" cy="625365"/>
      </dsp:txXfrm>
    </dsp:sp>
    <dsp:sp modelId="{D6F32D24-0265-4685-8127-2300ECB3AADC}">
      <dsp:nvSpPr>
        <dsp:cNvPr id="0" name=""/>
        <dsp:cNvSpPr/>
      </dsp:nvSpPr>
      <dsp:spPr>
        <a:xfrm>
          <a:off x="996449" y="1513077"/>
          <a:ext cx="6671878" cy="664277"/>
        </a:xfrm>
        <a:prstGeom prst="roundRect">
          <a:avLst>
            <a:gd name="adj" fmla="val 1000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Restoration</a:t>
          </a:r>
          <a:r>
            <a:rPr lang="en-US" sz="2400" kern="1200" baseline="0" dirty="0"/>
            <a:t> Planning (e.g., TMDL)</a:t>
          </a:r>
          <a:endParaRPr lang="en-US" sz="2400" kern="1200" dirty="0"/>
        </a:p>
      </dsp:txBody>
      <dsp:txXfrm>
        <a:off x="1015905" y="1532533"/>
        <a:ext cx="5702960" cy="625365"/>
      </dsp:txXfrm>
    </dsp:sp>
    <dsp:sp modelId="{1249E81C-4ED6-4F15-9F73-23DE2D72BD3E}">
      <dsp:nvSpPr>
        <dsp:cNvPr id="0" name=""/>
        <dsp:cNvSpPr/>
      </dsp:nvSpPr>
      <dsp:spPr>
        <a:xfrm>
          <a:off x="1494674" y="2269616"/>
          <a:ext cx="6671878" cy="664277"/>
        </a:xfrm>
        <a:prstGeom prst="roundRect">
          <a:avLst>
            <a:gd name="adj" fmla="val 1000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Permitting (e.g., NPDES)</a:t>
          </a:r>
        </a:p>
      </dsp:txBody>
      <dsp:txXfrm>
        <a:off x="1514130" y="2289072"/>
        <a:ext cx="5702960" cy="625365"/>
      </dsp:txXfrm>
    </dsp:sp>
    <dsp:sp modelId="{2EE616CB-C0E3-4123-AFA6-C2DFCA986B56}">
      <dsp:nvSpPr>
        <dsp:cNvPr id="0" name=""/>
        <dsp:cNvSpPr/>
      </dsp:nvSpPr>
      <dsp:spPr>
        <a:xfrm>
          <a:off x="1992898" y="3026155"/>
          <a:ext cx="6671878" cy="66427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Other Non-CWA Management Actions</a:t>
          </a:r>
        </a:p>
      </dsp:txBody>
      <dsp:txXfrm>
        <a:off x="2012354" y="3045611"/>
        <a:ext cx="5702960" cy="625365"/>
      </dsp:txXfrm>
    </dsp:sp>
    <dsp:sp modelId="{4E507813-055D-43ED-9EC9-EDD6642016EB}">
      <dsp:nvSpPr>
        <dsp:cNvPr id="0" name=""/>
        <dsp:cNvSpPr/>
      </dsp:nvSpPr>
      <dsp:spPr>
        <a:xfrm>
          <a:off x="6240097" y="485291"/>
          <a:ext cx="431780" cy="431780"/>
        </a:xfrm>
        <a:prstGeom prst="downArrow">
          <a:avLst>
            <a:gd name="adj1" fmla="val 55000"/>
            <a:gd name="adj2" fmla="val 4500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6337247" y="485291"/>
        <a:ext cx="237480" cy="324914"/>
      </dsp:txXfrm>
    </dsp:sp>
    <dsp:sp modelId="{24179909-C963-4900-932F-72D0232A1F18}">
      <dsp:nvSpPr>
        <dsp:cNvPr id="0" name=""/>
        <dsp:cNvSpPr/>
      </dsp:nvSpPr>
      <dsp:spPr>
        <a:xfrm>
          <a:off x="6738322" y="1241830"/>
          <a:ext cx="431780" cy="431780"/>
        </a:xfrm>
        <a:prstGeom prst="downArrow">
          <a:avLst>
            <a:gd name="adj1" fmla="val 55000"/>
            <a:gd name="adj2" fmla="val 4500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6835472" y="1241830"/>
        <a:ext cx="237480" cy="324914"/>
      </dsp:txXfrm>
    </dsp:sp>
    <dsp:sp modelId="{2AE879C9-59F9-4410-A9AD-0771D1BCC399}">
      <dsp:nvSpPr>
        <dsp:cNvPr id="0" name=""/>
        <dsp:cNvSpPr/>
      </dsp:nvSpPr>
      <dsp:spPr>
        <a:xfrm>
          <a:off x="7236546" y="1987298"/>
          <a:ext cx="431780" cy="431780"/>
        </a:xfrm>
        <a:prstGeom prst="downArrow">
          <a:avLst>
            <a:gd name="adj1" fmla="val 55000"/>
            <a:gd name="adj2" fmla="val 4500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7333696" y="1987298"/>
        <a:ext cx="237480" cy="324914"/>
      </dsp:txXfrm>
    </dsp:sp>
    <dsp:sp modelId="{D5292D1D-A93E-4826-970A-3FC3B5AF75F7}">
      <dsp:nvSpPr>
        <dsp:cNvPr id="0" name=""/>
        <dsp:cNvSpPr/>
      </dsp:nvSpPr>
      <dsp:spPr>
        <a:xfrm>
          <a:off x="7734771" y="2751217"/>
          <a:ext cx="431780" cy="431780"/>
        </a:xfrm>
        <a:prstGeom prst="downArrow">
          <a:avLst>
            <a:gd name="adj1" fmla="val 55000"/>
            <a:gd name="adj2" fmla="val 4500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7831921" y="2751217"/>
        <a:ext cx="237480" cy="32491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815051-B501-4410-8850-00D170F76D84}">
      <dsp:nvSpPr>
        <dsp:cNvPr id="0" name=""/>
        <dsp:cNvSpPr/>
      </dsp:nvSpPr>
      <dsp:spPr>
        <a:xfrm>
          <a:off x="4196" y="56570"/>
          <a:ext cx="2523605" cy="76918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rtl="0">
            <a:lnSpc>
              <a:spcPct val="90000"/>
            </a:lnSpc>
            <a:spcBef>
              <a:spcPct val="0"/>
            </a:spcBef>
            <a:spcAft>
              <a:spcPct val="35000"/>
            </a:spcAft>
            <a:buNone/>
          </a:pPr>
          <a:r>
            <a:rPr lang="en-US" sz="2100" kern="1200" dirty="0"/>
            <a:t>Designated Uses</a:t>
          </a:r>
          <a:r>
            <a:rPr lang="en-US" sz="2100" kern="1200" dirty="0">
              <a:latin typeface="Calibri Light" panose="020F0302020204030204"/>
            </a:rPr>
            <a:t> </a:t>
          </a:r>
          <a:endParaRPr lang="en-US" sz="2100" kern="1200" dirty="0"/>
        </a:p>
      </dsp:txBody>
      <dsp:txXfrm>
        <a:off x="4196" y="56570"/>
        <a:ext cx="2523605" cy="769185"/>
      </dsp:txXfrm>
    </dsp:sp>
    <dsp:sp modelId="{400A7CFF-0B52-419A-8AF1-371297611481}">
      <dsp:nvSpPr>
        <dsp:cNvPr id="0" name=""/>
        <dsp:cNvSpPr/>
      </dsp:nvSpPr>
      <dsp:spPr>
        <a:xfrm>
          <a:off x="4196" y="825756"/>
          <a:ext cx="2523605" cy="391986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b="1" kern="1200" dirty="0"/>
            <a:t>Goals &amp; expectations </a:t>
          </a:r>
          <a:r>
            <a:rPr lang="en-US" sz="2100" kern="1200" dirty="0"/>
            <a:t>for water body use</a:t>
          </a:r>
        </a:p>
        <a:p>
          <a:pPr marL="228600" lvl="1" indent="-228600" algn="l" defTabSz="933450">
            <a:lnSpc>
              <a:spcPct val="90000"/>
            </a:lnSpc>
            <a:spcBef>
              <a:spcPct val="0"/>
            </a:spcBef>
            <a:spcAft>
              <a:spcPct val="15000"/>
            </a:spcAft>
            <a:buChar char="•"/>
          </a:pPr>
          <a:r>
            <a:rPr lang="en-US" sz="2100" kern="1200" dirty="0">
              <a:solidFill>
                <a:schemeClr val="tx1"/>
              </a:solidFill>
            </a:rPr>
            <a:t>E.g., source of drinking water; recreation; fish, shellfish, and wildlife</a:t>
          </a:r>
          <a:endParaRPr lang="en-US" sz="2100" kern="1200" dirty="0"/>
        </a:p>
        <a:p>
          <a:pPr marL="228600" lvl="1" indent="-228600" algn="l" defTabSz="933450">
            <a:lnSpc>
              <a:spcPct val="90000"/>
            </a:lnSpc>
            <a:spcBef>
              <a:spcPct val="0"/>
            </a:spcBef>
            <a:spcAft>
              <a:spcPct val="15000"/>
            </a:spcAft>
            <a:buChar char="•"/>
          </a:pPr>
          <a:r>
            <a:rPr lang="en-US" sz="2100" kern="1200" dirty="0"/>
            <a:t>Consider downstream water quality standards</a:t>
          </a:r>
          <a:endParaRPr lang="en-US" sz="2100" dirty="0"/>
        </a:p>
      </dsp:txBody>
      <dsp:txXfrm>
        <a:off x="4196" y="825756"/>
        <a:ext cx="2523605" cy="3919860"/>
      </dsp:txXfrm>
    </dsp:sp>
    <dsp:sp modelId="{753DB471-0172-489F-8D6F-1B9723B76DEE}">
      <dsp:nvSpPr>
        <dsp:cNvPr id="0" name=""/>
        <dsp:cNvSpPr/>
      </dsp:nvSpPr>
      <dsp:spPr>
        <a:xfrm>
          <a:off x="2881107" y="56570"/>
          <a:ext cx="2523605" cy="76918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kern="1200" dirty="0"/>
            <a:t>Criteria</a:t>
          </a:r>
        </a:p>
      </dsp:txBody>
      <dsp:txXfrm>
        <a:off x="2881107" y="56570"/>
        <a:ext cx="2523605" cy="769185"/>
      </dsp:txXfrm>
    </dsp:sp>
    <dsp:sp modelId="{6C1E34C7-1B56-4F0F-A535-E6A756FA289A}">
      <dsp:nvSpPr>
        <dsp:cNvPr id="0" name=""/>
        <dsp:cNvSpPr/>
      </dsp:nvSpPr>
      <dsp:spPr>
        <a:xfrm>
          <a:off x="2881107" y="825756"/>
          <a:ext cx="2523605" cy="391986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b="1" kern="1200" dirty="0"/>
            <a:t>Narrative or numeric values</a:t>
          </a:r>
          <a:endParaRPr lang="en-US" sz="2100" kern="1200" dirty="0"/>
        </a:p>
        <a:p>
          <a:pPr marL="228600" lvl="1" indent="-228600" algn="l" defTabSz="933450">
            <a:lnSpc>
              <a:spcPct val="90000"/>
            </a:lnSpc>
            <a:spcBef>
              <a:spcPct val="0"/>
            </a:spcBef>
            <a:spcAft>
              <a:spcPct val="15000"/>
            </a:spcAft>
            <a:buChar char="•"/>
          </a:pPr>
          <a:r>
            <a:rPr lang="en-US" sz="2100" kern="1200" dirty="0"/>
            <a:t>Protect the most sensitive designated use </a:t>
          </a:r>
        </a:p>
      </dsp:txBody>
      <dsp:txXfrm>
        <a:off x="2881107" y="825756"/>
        <a:ext cx="2523605" cy="3919860"/>
      </dsp:txXfrm>
    </dsp:sp>
    <dsp:sp modelId="{A8E55DE6-788C-493E-B553-0F1947B6BC70}">
      <dsp:nvSpPr>
        <dsp:cNvPr id="0" name=""/>
        <dsp:cNvSpPr/>
      </dsp:nvSpPr>
      <dsp:spPr>
        <a:xfrm>
          <a:off x="5758017" y="56570"/>
          <a:ext cx="2523605" cy="76918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kern="1200" dirty="0"/>
            <a:t>Anti-Degradation</a:t>
          </a:r>
        </a:p>
      </dsp:txBody>
      <dsp:txXfrm>
        <a:off x="5758017" y="56570"/>
        <a:ext cx="2523605" cy="769185"/>
      </dsp:txXfrm>
    </dsp:sp>
    <dsp:sp modelId="{2E99EA32-7372-4798-B341-A2A76282243C}">
      <dsp:nvSpPr>
        <dsp:cNvPr id="0" name=""/>
        <dsp:cNvSpPr/>
      </dsp:nvSpPr>
      <dsp:spPr>
        <a:xfrm>
          <a:off x="5758017" y="825756"/>
          <a:ext cx="2523605" cy="391986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dirty="0"/>
            <a:t>Provisions that maintain </a:t>
          </a:r>
          <a:r>
            <a:rPr lang="en-US" sz="2100" b="1" kern="1200" dirty="0"/>
            <a:t>existing uses</a:t>
          </a:r>
          <a:endParaRPr lang="en-US" sz="2100" kern="1200" dirty="0"/>
        </a:p>
        <a:p>
          <a:pPr marL="228600" lvl="1" indent="-228600" algn="l" defTabSz="933450">
            <a:lnSpc>
              <a:spcPct val="90000"/>
            </a:lnSpc>
            <a:spcBef>
              <a:spcPct val="0"/>
            </a:spcBef>
            <a:spcAft>
              <a:spcPct val="15000"/>
            </a:spcAft>
            <a:buChar char="•"/>
          </a:pPr>
          <a:r>
            <a:rPr lang="en-US" sz="2100" kern="1200" dirty="0"/>
            <a:t>Protect high quality waters and waters of exceptional recreational or ecological significance </a:t>
          </a:r>
        </a:p>
      </dsp:txBody>
      <dsp:txXfrm>
        <a:off x="5758017" y="825756"/>
        <a:ext cx="2523605" cy="3919860"/>
      </dsp:txXfrm>
    </dsp:sp>
    <dsp:sp modelId="{293B021F-6E55-47ED-9B41-2FD5CC9EF4DB}">
      <dsp:nvSpPr>
        <dsp:cNvPr id="0" name=""/>
        <dsp:cNvSpPr/>
      </dsp:nvSpPr>
      <dsp:spPr>
        <a:xfrm>
          <a:off x="8634928" y="56570"/>
          <a:ext cx="2523605" cy="76918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kern="1200" dirty="0"/>
            <a:t>General</a:t>
          </a:r>
          <a:br>
            <a:rPr lang="en-US" sz="2100" kern="1200" dirty="0"/>
          </a:br>
          <a:r>
            <a:rPr lang="en-US" sz="2100" kern="1200" dirty="0"/>
            <a:t>Policies</a:t>
          </a:r>
        </a:p>
      </dsp:txBody>
      <dsp:txXfrm>
        <a:off x="8634928" y="56570"/>
        <a:ext cx="2523605" cy="769185"/>
      </dsp:txXfrm>
    </dsp:sp>
    <dsp:sp modelId="{B80D48B9-54C0-4D7A-94A9-D7F944C42E08}">
      <dsp:nvSpPr>
        <dsp:cNvPr id="0" name=""/>
        <dsp:cNvSpPr/>
      </dsp:nvSpPr>
      <dsp:spPr>
        <a:xfrm>
          <a:off x="8634928" y="825756"/>
          <a:ext cx="2523605" cy="391986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dirty="0"/>
            <a:t>Policies that affect application of WQS</a:t>
          </a:r>
        </a:p>
        <a:p>
          <a:pPr marL="228600" lvl="1" indent="-228600" algn="l" defTabSz="933450">
            <a:lnSpc>
              <a:spcPct val="90000"/>
            </a:lnSpc>
            <a:spcBef>
              <a:spcPct val="0"/>
            </a:spcBef>
            <a:spcAft>
              <a:spcPct val="15000"/>
            </a:spcAft>
            <a:buChar char="•"/>
          </a:pPr>
          <a:r>
            <a:rPr lang="en-US" sz="2100" kern="1200" dirty="0">
              <a:solidFill>
                <a:schemeClr val="tx1"/>
              </a:solidFill>
            </a:rPr>
            <a:t>E.g., variances, mixing zone, and low-flow policies</a:t>
          </a:r>
        </a:p>
      </dsp:txBody>
      <dsp:txXfrm>
        <a:off x="8634928" y="825756"/>
        <a:ext cx="2523605" cy="39198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8316F5-84AF-4089-A3F7-80BD569F3DB9}">
      <dsp:nvSpPr>
        <dsp:cNvPr id="0" name=""/>
        <dsp:cNvSpPr/>
      </dsp:nvSpPr>
      <dsp:spPr>
        <a:xfrm>
          <a:off x="2280" y="0"/>
          <a:ext cx="2389838" cy="301466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dirty="0"/>
            <a:t>Bacteria</a:t>
          </a:r>
          <a:br>
            <a:rPr lang="en-US" sz="2100" kern="1200" dirty="0"/>
          </a:br>
          <a:r>
            <a:rPr lang="en-US" sz="2100" kern="1200" dirty="0"/>
            <a:t>(e.g.,</a:t>
          </a:r>
          <a:br>
            <a:rPr lang="en-US" sz="2100" kern="1200" dirty="0"/>
          </a:br>
          <a:r>
            <a:rPr lang="en-US" sz="2100" i="1" kern="1200" dirty="0"/>
            <a:t>E. coli</a:t>
          </a:r>
          <a:r>
            <a:rPr lang="en-US" sz="2100" kern="1200" dirty="0"/>
            <a:t>)</a:t>
          </a:r>
        </a:p>
      </dsp:txBody>
      <dsp:txXfrm>
        <a:off x="2280" y="1205865"/>
        <a:ext cx="2389838" cy="1205865"/>
      </dsp:txXfrm>
    </dsp:sp>
    <dsp:sp modelId="{8BC59126-4C27-4439-85BD-AE37E689EE3C}">
      <dsp:nvSpPr>
        <dsp:cNvPr id="0" name=""/>
        <dsp:cNvSpPr/>
      </dsp:nvSpPr>
      <dsp:spPr>
        <a:xfrm>
          <a:off x="695257" y="180879"/>
          <a:ext cx="1003882" cy="1003882"/>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2000" b="-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CC5DD93-C578-4327-92EC-AFE1222E4CA0}">
      <dsp:nvSpPr>
        <dsp:cNvPr id="0" name=""/>
        <dsp:cNvSpPr/>
      </dsp:nvSpPr>
      <dsp:spPr>
        <a:xfrm>
          <a:off x="2463813" y="0"/>
          <a:ext cx="2389838" cy="301466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dirty="0"/>
            <a:t>Biological</a:t>
          </a:r>
        </a:p>
      </dsp:txBody>
      <dsp:txXfrm>
        <a:off x="2463813" y="1205865"/>
        <a:ext cx="2389838" cy="1205865"/>
      </dsp:txXfrm>
    </dsp:sp>
    <dsp:sp modelId="{63111237-6DAF-4448-88FA-80CEFA60E6D5}">
      <dsp:nvSpPr>
        <dsp:cNvPr id="0" name=""/>
        <dsp:cNvSpPr/>
      </dsp:nvSpPr>
      <dsp:spPr>
        <a:xfrm>
          <a:off x="3156791" y="180879"/>
          <a:ext cx="1003882" cy="1003882"/>
        </a:xfrm>
        <a:prstGeom prst="ellipse">
          <a:avLst/>
        </a:prstGeom>
        <a:blipFill>
          <a:blip xmlns:r="http://schemas.openxmlformats.org/officeDocument/2006/relationships" r:embed="rId2"/>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1C3278B-4BDD-49A1-904F-69B43A391850}">
      <dsp:nvSpPr>
        <dsp:cNvPr id="0" name=""/>
        <dsp:cNvSpPr/>
      </dsp:nvSpPr>
      <dsp:spPr>
        <a:xfrm>
          <a:off x="4925347" y="0"/>
          <a:ext cx="2389838" cy="301466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ts val="100"/>
            </a:spcAft>
            <a:buNone/>
          </a:pPr>
          <a:r>
            <a:rPr lang="en-US" sz="2100" kern="1200" dirty="0"/>
            <a:t>Chemical</a:t>
          </a:r>
        </a:p>
      </dsp:txBody>
      <dsp:txXfrm>
        <a:off x="4925347" y="1205865"/>
        <a:ext cx="2389838" cy="1205865"/>
      </dsp:txXfrm>
    </dsp:sp>
    <dsp:sp modelId="{30370335-C7DB-43E7-95D5-7B5C81919A25}">
      <dsp:nvSpPr>
        <dsp:cNvPr id="0" name=""/>
        <dsp:cNvSpPr/>
      </dsp:nvSpPr>
      <dsp:spPr>
        <a:xfrm>
          <a:off x="5618325" y="180879"/>
          <a:ext cx="1003882" cy="1003882"/>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482D938-E161-4013-9FAD-998A9188D603}">
      <dsp:nvSpPr>
        <dsp:cNvPr id="0" name=""/>
        <dsp:cNvSpPr/>
      </dsp:nvSpPr>
      <dsp:spPr>
        <a:xfrm>
          <a:off x="7386881" y="0"/>
          <a:ext cx="2389838" cy="301466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b="1" kern="1200" dirty="0">
              <a:solidFill>
                <a:srgbClr val="FFFF00"/>
              </a:solidFill>
            </a:rPr>
            <a:t>Nutrient</a:t>
          </a:r>
          <a:endParaRPr lang="en-US" sz="2100" kern="1200" dirty="0"/>
        </a:p>
      </dsp:txBody>
      <dsp:txXfrm>
        <a:off x="7386881" y="1205865"/>
        <a:ext cx="2389838" cy="1205865"/>
      </dsp:txXfrm>
    </dsp:sp>
    <dsp:sp modelId="{14F3FB8F-CCA3-4BA2-962A-8175D2BA0BE6}">
      <dsp:nvSpPr>
        <dsp:cNvPr id="0" name=""/>
        <dsp:cNvSpPr/>
      </dsp:nvSpPr>
      <dsp:spPr>
        <a:xfrm>
          <a:off x="8079859" y="180879"/>
          <a:ext cx="1003882" cy="1003882"/>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6000" r="-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8F552C1-863F-4CC6-9CAD-25E820D4D21A}">
      <dsp:nvSpPr>
        <dsp:cNvPr id="0" name=""/>
        <dsp:cNvSpPr/>
      </dsp:nvSpPr>
      <dsp:spPr>
        <a:xfrm>
          <a:off x="391159" y="2411730"/>
          <a:ext cx="8996680" cy="452199"/>
        </a:xfrm>
        <a:prstGeom prst="leftRightArrow">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33572D-9087-4269-A14E-F2B92AC2175A}">
      <dsp:nvSpPr>
        <dsp:cNvPr id="0" name=""/>
        <dsp:cNvSpPr/>
      </dsp:nvSpPr>
      <dsp:spPr>
        <a:xfrm>
          <a:off x="-4530046" y="-694634"/>
          <a:ext cx="5396444" cy="5396444"/>
        </a:xfrm>
        <a:prstGeom prst="blockArc">
          <a:avLst>
            <a:gd name="adj1" fmla="val 18900000"/>
            <a:gd name="adj2" fmla="val 2700000"/>
            <a:gd name="adj3" fmla="val 4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5042D85-5001-4BE4-B65D-D84BA2CFAC76}">
      <dsp:nvSpPr>
        <dsp:cNvPr id="0" name=""/>
        <dsp:cNvSpPr/>
      </dsp:nvSpPr>
      <dsp:spPr>
        <a:xfrm>
          <a:off x="557205" y="400717"/>
          <a:ext cx="7440304" cy="80143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6139" tIns="71120" rIns="71120" bIns="71120" numCol="1" spcCol="1270" anchor="ctr" anchorCtr="0">
          <a:noAutofit/>
        </a:bodyPr>
        <a:lstStyle/>
        <a:p>
          <a:pPr marL="0" lvl="0" indent="0" algn="l" defTabSz="1244600">
            <a:lnSpc>
              <a:spcPct val="90000"/>
            </a:lnSpc>
            <a:spcBef>
              <a:spcPct val="0"/>
            </a:spcBef>
            <a:spcAft>
              <a:spcPct val="35000"/>
            </a:spcAft>
            <a:buNone/>
          </a:pPr>
          <a:r>
            <a:rPr lang="en-US" sz="2800" kern="1200" dirty="0">
              <a:solidFill>
                <a:schemeClr val="bg1"/>
              </a:solidFill>
            </a:rPr>
            <a:t>       </a:t>
          </a:r>
          <a:r>
            <a:rPr lang="en-US" sz="2400" kern="1200"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EPA’s Recommended Criteria for Nutrients</a:t>
          </a:r>
          <a:endParaRPr lang="en-US" sz="2400" kern="1200" dirty="0">
            <a:solidFill>
              <a:schemeClr val="bg1"/>
            </a:solidFill>
          </a:endParaRPr>
        </a:p>
      </dsp:txBody>
      <dsp:txXfrm>
        <a:off x="557205" y="400717"/>
        <a:ext cx="7440304" cy="801435"/>
      </dsp:txXfrm>
    </dsp:sp>
    <dsp:sp modelId="{805CCB27-6498-4A05-AA0D-5DEFD52C34AA}">
      <dsp:nvSpPr>
        <dsp:cNvPr id="0" name=""/>
        <dsp:cNvSpPr/>
      </dsp:nvSpPr>
      <dsp:spPr>
        <a:xfrm>
          <a:off x="56308" y="300538"/>
          <a:ext cx="1001794" cy="100179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0BAC7AF-5D08-4185-AC9D-EE9DC13440B6}">
      <dsp:nvSpPr>
        <dsp:cNvPr id="0" name=""/>
        <dsp:cNvSpPr/>
      </dsp:nvSpPr>
      <dsp:spPr>
        <a:xfrm>
          <a:off x="848527" y="1602870"/>
          <a:ext cx="7148983" cy="80143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6139" tIns="71120" rIns="71120" bIns="71120" numCol="1" spcCol="1270" anchor="ctr" anchorCtr="0">
          <a:noAutofit/>
        </a:bodyPr>
        <a:lstStyle/>
        <a:p>
          <a:pPr marL="0" lvl="0" indent="0" algn="l" defTabSz="1244600">
            <a:lnSpc>
              <a:spcPct val="90000"/>
            </a:lnSpc>
            <a:spcBef>
              <a:spcPct val="0"/>
            </a:spcBef>
            <a:spcAft>
              <a:spcPct val="35000"/>
            </a:spcAft>
            <a:buNone/>
          </a:pPr>
          <a:r>
            <a:rPr lang="en-US" sz="2800" kern="1200" dirty="0">
              <a:solidFill>
                <a:schemeClr val="bg1"/>
              </a:solidFill>
            </a:rPr>
            <a:t>      </a:t>
          </a:r>
          <a:r>
            <a:rPr lang="en-US" sz="2400" kern="1200" dirty="0">
              <a:solidFill>
                <a:schemeClr val="bg1"/>
              </a:solidFill>
              <a:hlinkClick xmlns:r="http://schemas.openxmlformats.org/officeDocument/2006/relationships" r:id="rId2">
                <a:extLst>
                  <a:ext uri="{A12FA001-AC4F-418D-AE19-62706E023703}">
                    <ahyp:hlinkClr xmlns:ahyp="http://schemas.microsoft.com/office/drawing/2018/hyperlinkcolor" val="tx"/>
                  </a:ext>
                </a:extLst>
              </a:hlinkClick>
            </a:rPr>
            <a:t>Nutrient Criteria Development Documents</a:t>
          </a:r>
          <a:endParaRPr lang="en-US" sz="2400" kern="1200" dirty="0">
            <a:solidFill>
              <a:schemeClr val="bg1"/>
            </a:solidFill>
          </a:endParaRPr>
        </a:p>
      </dsp:txBody>
      <dsp:txXfrm>
        <a:off x="848527" y="1602870"/>
        <a:ext cx="7148983" cy="801435"/>
      </dsp:txXfrm>
    </dsp:sp>
    <dsp:sp modelId="{37150968-1BFB-4AE9-9BF1-7F4DD76FF67A}">
      <dsp:nvSpPr>
        <dsp:cNvPr id="0" name=""/>
        <dsp:cNvSpPr/>
      </dsp:nvSpPr>
      <dsp:spPr>
        <a:xfrm>
          <a:off x="347630" y="1502691"/>
          <a:ext cx="1001794" cy="100179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317179F-4DA7-4D70-9DD6-79485A4233BF}">
      <dsp:nvSpPr>
        <dsp:cNvPr id="0" name=""/>
        <dsp:cNvSpPr/>
      </dsp:nvSpPr>
      <dsp:spPr>
        <a:xfrm>
          <a:off x="557205" y="2805023"/>
          <a:ext cx="7440304" cy="80143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6139" tIns="71120" rIns="71120" bIns="71120" numCol="1" spcCol="1270" anchor="ctr" anchorCtr="0">
          <a:noAutofit/>
        </a:bodyPr>
        <a:lstStyle/>
        <a:p>
          <a:pPr marL="0" lvl="0" indent="0" algn="l" defTabSz="1244600">
            <a:lnSpc>
              <a:spcPct val="90000"/>
            </a:lnSpc>
            <a:spcBef>
              <a:spcPct val="0"/>
            </a:spcBef>
            <a:spcAft>
              <a:spcPct val="35000"/>
            </a:spcAft>
            <a:buNone/>
          </a:pPr>
          <a:r>
            <a:rPr lang="en-US" sz="2800" kern="1200" dirty="0">
              <a:solidFill>
                <a:schemeClr val="bg1"/>
              </a:solidFill>
            </a:rPr>
            <a:t>       </a:t>
          </a:r>
          <a:r>
            <a:rPr lang="en-US" sz="2400" kern="1200" dirty="0">
              <a:solidFill>
                <a:schemeClr val="bg1"/>
              </a:solidFill>
              <a:hlinkClick xmlns:r="http://schemas.openxmlformats.org/officeDocument/2006/relationships" r:id="rId3">
                <a:extLst>
                  <a:ext uri="{A12FA001-AC4F-418D-AE19-62706E023703}">
                    <ahyp:hlinkClr xmlns:ahyp="http://schemas.microsoft.com/office/drawing/2018/hyperlinkcolor" val="tx"/>
                  </a:ext>
                </a:extLst>
              </a:hlinkClick>
            </a:rPr>
            <a:t>Progress Towards Developing Nutrient Criteria</a:t>
          </a:r>
          <a:endParaRPr lang="en-US" sz="2400" kern="1200" dirty="0">
            <a:solidFill>
              <a:schemeClr val="bg1"/>
            </a:solidFill>
          </a:endParaRPr>
        </a:p>
      </dsp:txBody>
      <dsp:txXfrm>
        <a:off x="557205" y="2805023"/>
        <a:ext cx="7440304" cy="801435"/>
      </dsp:txXfrm>
    </dsp:sp>
    <dsp:sp modelId="{609F3177-E24B-424D-BD89-5A897DAA0124}">
      <dsp:nvSpPr>
        <dsp:cNvPr id="0" name=""/>
        <dsp:cNvSpPr/>
      </dsp:nvSpPr>
      <dsp:spPr>
        <a:xfrm>
          <a:off x="56308" y="2704843"/>
          <a:ext cx="1001794" cy="100179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FF3436-6B3D-4C5B-B7FE-1B47F34D6A71}">
      <dsp:nvSpPr>
        <dsp:cNvPr id="0" name=""/>
        <dsp:cNvSpPr/>
      </dsp:nvSpPr>
      <dsp:spPr>
        <a:xfrm>
          <a:off x="0" y="0"/>
          <a:ext cx="3715451" cy="63888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Planning</a:t>
          </a:r>
        </a:p>
      </dsp:txBody>
      <dsp:txXfrm>
        <a:off x="18712" y="18712"/>
        <a:ext cx="2972057" cy="601462"/>
      </dsp:txXfrm>
    </dsp:sp>
    <dsp:sp modelId="{4B573A97-325B-4C50-B5BC-95057733AFD0}">
      <dsp:nvSpPr>
        <dsp:cNvPr id="0" name=""/>
        <dsp:cNvSpPr/>
      </dsp:nvSpPr>
      <dsp:spPr>
        <a:xfrm>
          <a:off x="311169" y="755047"/>
          <a:ext cx="3715451" cy="638886"/>
        </a:xfrm>
        <a:prstGeom prst="roundRect">
          <a:avLst>
            <a:gd name="adj" fmla="val 1000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Problem Formulation</a:t>
          </a:r>
        </a:p>
      </dsp:txBody>
      <dsp:txXfrm>
        <a:off x="329881" y="773759"/>
        <a:ext cx="2951581" cy="601462"/>
      </dsp:txXfrm>
    </dsp:sp>
    <dsp:sp modelId="{0EE58DD1-59F5-448C-925A-A24E8D91D9D3}">
      <dsp:nvSpPr>
        <dsp:cNvPr id="0" name=""/>
        <dsp:cNvSpPr/>
      </dsp:nvSpPr>
      <dsp:spPr>
        <a:xfrm>
          <a:off x="617693" y="1510095"/>
          <a:ext cx="3715451" cy="638886"/>
        </a:xfrm>
        <a:prstGeom prst="roundRect">
          <a:avLst>
            <a:gd name="adj" fmla="val 1000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bg1"/>
              </a:solidFill>
            </a:rPr>
            <a:t>Analysis</a:t>
          </a:r>
        </a:p>
      </dsp:txBody>
      <dsp:txXfrm>
        <a:off x="636405" y="1528807"/>
        <a:ext cx="2956226" cy="601462"/>
      </dsp:txXfrm>
    </dsp:sp>
    <dsp:sp modelId="{28849B2B-8116-4CA9-9D2E-71A22AE2CC28}">
      <dsp:nvSpPr>
        <dsp:cNvPr id="0" name=""/>
        <dsp:cNvSpPr/>
      </dsp:nvSpPr>
      <dsp:spPr>
        <a:xfrm>
          <a:off x="928862" y="2265143"/>
          <a:ext cx="3715451" cy="638886"/>
        </a:xfrm>
        <a:prstGeom prst="roundRect">
          <a:avLst>
            <a:gd name="adj" fmla="val 1000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Criteria Derivation</a:t>
          </a:r>
        </a:p>
      </dsp:txBody>
      <dsp:txXfrm>
        <a:off x="947574" y="2283855"/>
        <a:ext cx="2951581" cy="601462"/>
      </dsp:txXfrm>
    </dsp:sp>
    <dsp:sp modelId="{C4E36E2F-1167-4137-A6A4-B21836DC1096}">
      <dsp:nvSpPr>
        <dsp:cNvPr id="0" name=""/>
        <dsp:cNvSpPr/>
      </dsp:nvSpPr>
      <dsp:spPr>
        <a:xfrm>
          <a:off x="3300174" y="489329"/>
          <a:ext cx="415276" cy="415276"/>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3393611" y="489329"/>
        <a:ext cx="228402" cy="312495"/>
      </dsp:txXfrm>
    </dsp:sp>
    <dsp:sp modelId="{950D02AF-8CB1-420E-B19E-ECCE2892358C}">
      <dsp:nvSpPr>
        <dsp:cNvPr id="0" name=""/>
        <dsp:cNvSpPr/>
      </dsp:nvSpPr>
      <dsp:spPr>
        <a:xfrm>
          <a:off x="3611343" y="1244376"/>
          <a:ext cx="415276" cy="415276"/>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3704780" y="1244376"/>
        <a:ext cx="228402" cy="312495"/>
      </dsp:txXfrm>
    </dsp:sp>
    <dsp:sp modelId="{B30BB105-CB35-450E-B373-B420EE653F5E}">
      <dsp:nvSpPr>
        <dsp:cNvPr id="0" name=""/>
        <dsp:cNvSpPr/>
      </dsp:nvSpPr>
      <dsp:spPr>
        <a:xfrm>
          <a:off x="3917868" y="1999424"/>
          <a:ext cx="415276" cy="415276"/>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4011305" y="1999424"/>
        <a:ext cx="228402" cy="31249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06C712-251C-4AAC-87A3-1DB6ED721E8E}">
      <dsp:nvSpPr>
        <dsp:cNvPr id="0" name=""/>
        <dsp:cNvSpPr/>
      </dsp:nvSpPr>
      <dsp:spPr>
        <a:xfrm>
          <a:off x="3938" y="35241"/>
          <a:ext cx="2368306" cy="80026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kern="1200"/>
            <a:t>Mechanistic Modeling</a:t>
          </a:r>
        </a:p>
      </dsp:txBody>
      <dsp:txXfrm>
        <a:off x="3938" y="35241"/>
        <a:ext cx="2368306" cy="800265"/>
      </dsp:txXfrm>
    </dsp:sp>
    <dsp:sp modelId="{83415D93-B010-45E4-931E-E1988C898EDF}">
      <dsp:nvSpPr>
        <dsp:cNvPr id="0" name=""/>
        <dsp:cNvSpPr/>
      </dsp:nvSpPr>
      <dsp:spPr>
        <a:xfrm>
          <a:off x="3938" y="835507"/>
          <a:ext cx="2368306" cy="321199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dirty="0"/>
            <a:t>Mathematical model of environmental processes used to estimate system response to change</a:t>
          </a:r>
        </a:p>
      </dsp:txBody>
      <dsp:txXfrm>
        <a:off x="3938" y="835507"/>
        <a:ext cx="2368306" cy="3211993"/>
      </dsp:txXfrm>
    </dsp:sp>
    <dsp:sp modelId="{36D12E02-19D6-41AD-B8CF-625F181C03E6}">
      <dsp:nvSpPr>
        <dsp:cNvPr id="0" name=""/>
        <dsp:cNvSpPr/>
      </dsp:nvSpPr>
      <dsp:spPr>
        <a:xfrm>
          <a:off x="2703808" y="35241"/>
          <a:ext cx="2368306" cy="80026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kern="1200" dirty="0"/>
            <a:t>Stressor-Response</a:t>
          </a:r>
        </a:p>
      </dsp:txBody>
      <dsp:txXfrm>
        <a:off x="2703808" y="35241"/>
        <a:ext cx="2368306" cy="800265"/>
      </dsp:txXfrm>
    </dsp:sp>
    <dsp:sp modelId="{7BE528FB-F9E9-4B1A-9CCF-B5CE89FEA422}">
      <dsp:nvSpPr>
        <dsp:cNvPr id="0" name=""/>
        <dsp:cNvSpPr/>
      </dsp:nvSpPr>
      <dsp:spPr>
        <a:xfrm>
          <a:off x="2703808" y="835507"/>
          <a:ext cx="2368306" cy="321199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dirty="0"/>
            <a:t>Relationship between nutrients and response measure(s), also called empirical modeling</a:t>
          </a:r>
        </a:p>
      </dsp:txBody>
      <dsp:txXfrm>
        <a:off x="2703808" y="835507"/>
        <a:ext cx="2368306" cy="3211993"/>
      </dsp:txXfrm>
    </dsp:sp>
    <dsp:sp modelId="{55F54618-9FEB-427C-B506-7CEE48F4A5C9}">
      <dsp:nvSpPr>
        <dsp:cNvPr id="0" name=""/>
        <dsp:cNvSpPr/>
      </dsp:nvSpPr>
      <dsp:spPr>
        <a:xfrm>
          <a:off x="5403678" y="35241"/>
          <a:ext cx="2368306" cy="80026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kern="1200"/>
            <a:t>Reference Condition</a:t>
          </a:r>
        </a:p>
      </dsp:txBody>
      <dsp:txXfrm>
        <a:off x="5403678" y="35241"/>
        <a:ext cx="2368306" cy="800265"/>
      </dsp:txXfrm>
    </dsp:sp>
    <dsp:sp modelId="{EB59F2BB-6B70-4280-AD16-BD70D313AF8F}">
      <dsp:nvSpPr>
        <dsp:cNvPr id="0" name=""/>
        <dsp:cNvSpPr/>
      </dsp:nvSpPr>
      <dsp:spPr>
        <a:xfrm>
          <a:off x="5403678" y="835507"/>
          <a:ext cx="2368306" cy="321199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dirty="0"/>
            <a:t>Based on data from sites or time periods that are protective of designated uses</a:t>
          </a:r>
        </a:p>
      </dsp:txBody>
      <dsp:txXfrm>
        <a:off x="5403678" y="835507"/>
        <a:ext cx="2368306" cy="3211993"/>
      </dsp:txXfrm>
    </dsp:sp>
    <dsp:sp modelId="{30241619-FC2E-4617-BCE8-3127A76F8CBC}">
      <dsp:nvSpPr>
        <dsp:cNvPr id="0" name=""/>
        <dsp:cNvSpPr/>
      </dsp:nvSpPr>
      <dsp:spPr>
        <a:xfrm>
          <a:off x="8103548" y="35241"/>
          <a:ext cx="2368306" cy="80026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kern="1200"/>
            <a:t>Other Approach</a:t>
          </a:r>
        </a:p>
      </dsp:txBody>
      <dsp:txXfrm>
        <a:off x="8103548" y="35241"/>
        <a:ext cx="2368306" cy="800265"/>
      </dsp:txXfrm>
    </dsp:sp>
    <dsp:sp modelId="{31455543-DA55-4A79-BC32-CB3797D679FE}">
      <dsp:nvSpPr>
        <dsp:cNvPr id="0" name=""/>
        <dsp:cNvSpPr/>
      </dsp:nvSpPr>
      <dsp:spPr>
        <a:xfrm>
          <a:off x="8103548" y="835507"/>
          <a:ext cx="2368306" cy="321199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a:t>Scientific literature</a:t>
          </a:r>
        </a:p>
        <a:p>
          <a:pPr marL="228600" lvl="1" indent="-228600" algn="l" defTabSz="977900">
            <a:lnSpc>
              <a:spcPct val="90000"/>
            </a:lnSpc>
            <a:spcBef>
              <a:spcPct val="0"/>
            </a:spcBef>
            <a:spcAft>
              <a:spcPct val="15000"/>
            </a:spcAft>
            <a:buChar char="•"/>
          </a:pPr>
          <a:r>
            <a:rPr lang="en-US" sz="2200" kern="1200" dirty="0"/>
            <a:t>Expert judgment</a:t>
          </a:r>
        </a:p>
        <a:p>
          <a:pPr marL="228600" lvl="1" indent="-228600" algn="l" defTabSz="977900">
            <a:lnSpc>
              <a:spcPct val="90000"/>
            </a:lnSpc>
            <a:spcBef>
              <a:spcPct val="0"/>
            </a:spcBef>
            <a:spcAft>
              <a:spcPct val="15000"/>
            </a:spcAft>
            <a:buChar char="•"/>
          </a:pPr>
          <a:r>
            <a:rPr lang="en-US" sz="2200" kern="1200" dirty="0"/>
            <a:t>Weight of evidence</a:t>
          </a:r>
        </a:p>
        <a:p>
          <a:pPr marL="228600" lvl="1" indent="-228600" algn="l" defTabSz="977900">
            <a:lnSpc>
              <a:spcPct val="90000"/>
            </a:lnSpc>
            <a:spcBef>
              <a:spcPct val="0"/>
            </a:spcBef>
            <a:spcAft>
              <a:spcPct val="15000"/>
            </a:spcAft>
            <a:buChar char="•"/>
          </a:pPr>
          <a:r>
            <a:rPr lang="en-US" sz="2200" kern="1200" dirty="0"/>
            <a:t>Other defensible approach</a:t>
          </a:r>
        </a:p>
      </dsp:txBody>
      <dsp:txXfrm>
        <a:off x="8103548" y="835507"/>
        <a:ext cx="2368306" cy="3211993"/>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1B62161-440C-5BB7-AE2A-022C34D6508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C62F716-BC37-05A3-AEFB-0DEF20D34BA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567DFDF-97C6-410F-A817-32886BBA8B4D}" type="datetimeFigureOut">
              <a:rPr lang="en-US" smtClean="0"/>
              <a:t>6/6/2023</a:t>
            </a:fld>
            <a:endParaRPr lang="en-US"/>
          </a:p>
        </p:txBody>
      </p:sp>
      <p:sp>
        <p:nvSpPr>
          <p:cNvPr id="4" name="Footer Placeholder 3">
            <a:extLst>
              <a:ext uri="{FF2B5EF4-FFF2-40B4-BE49-F238E27FC236}">
                <a16:creationId xmlns:a16="http://schemas.microsoft.com/office/drawing/2014/main" id="{E9A8D658-8BA8-EE6C-9775-A74F2AC6D3D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DF31B8E-14BC-C5AE-A1D0-68806F9B4B4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81B6DDB-1AAF-4B07-8CA8-1F2CF9F1981D}" type="slidenum">
              <a:rPr lang="en-US" smtClean="0"/>
              <a:t>‹#›</a:t>
            </a:fld>
            <a:endParaRPr lang="en-US"/>
          </a:p>
        </p:txBody>
      </p:sp>
    </p:spTree>
    <p:extLst>
      <p:ext uri="{BB962C8B-B14F-4D97-AF65-F5344CB8AC3E}">
        <p14:creationId xmlns:p14="http://schemas.microsoft.com/office/powerpoint/2010/main" val="320108481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4271BB-F013-42EF-99AE-BBF4A6510389}" type="datetimeFigureOut">
              <a:rPr lang="en-US" smtClean="0"/>
              <a:t>6/6/2023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B745B5-8ED0-4B04-8EED-7D1F5E76FD4A}" type="slidenum">
              <a:rPr lang="en-US" smtClean="0"/>
              <a:t>‹#›</a:t>
            </a:fld>
            <a:endParaRPr lang="en-US"/>
          </a:p>
        </p:txBody>
      </p:sp>
    </p:spTree>
    <p:extLst>
      <p:ext uri="{BB962C8B-B14F-4D97-AF65-F5344CB8AC3E}">
        <p14:creationId xmlns:p14="http://schemas.microsoft.com/office/powerpoint/2010/main" val="262122142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epa.gov/laws-regulations/basics-regulatory-process"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epa.gov/laws-regulations/basics-regulatory-process"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epa.gov/watershedacademy/clean-water-act-module-part-1"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epa.gov/wqs-tech/water-quality-standards-academy"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epa.gov/wqs-tech/key-concepts-module-3-criteria"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epa.gov/sites/default/files/documents/nandpfactsheet.pdf"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epa.gov/nutrient-policy-data/epas-recommended-ambient-water-quality-criteria-nutrients" TargetMode="External"/><Relationship Id="rId2" Type="http://schemas.openxmlformats.org/officeDocument/2006/relationships/slide" Target="../slides/slide26.xml"/><Relationship Id="rId1" Type="http://schemas.openxmlformats.org/officeDocument/2006/relationships/notesMaster" Target="../notesMasters/notesMaster1.xml"/><Relationship Id="rId5" Type="http://schemas.openxmlformats.org/officeDocument/2006/relationships/hyperlink" Target="https://www.epa.gov/nutrient-policy-data/state-progress-toward-developing-numeric-nutrient-water-quality-criteria" TargetMode="External"/><Relationship Id="rId4" Type="http://schemas.openxmlformats.org/officeDocument/2006/relationships/hyperlink" Target="https://www.epa.gov/nutrient-policy-data/nutrient-criteria-development-documents" TargetMode="Externa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nsteps.epa.gov/problem-formulation-2/assessment-endpoints/"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nsteps.epa.gov/select-approach/"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nsteps.epa.gov/reference-condition/reference-condition-computation/"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nsteps.epa.gov/case-studies/"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B745B5-8ED0-4B04-8EED-7D1F5E76FD4A}" type="slidenum">
              <a:rPr lang="en-US" smtClean="0"/>
              <a:t>1</a:t>
            </a:fld>
            <a:endParaRPr lang="en-US"/>
          </a:p>
        </p:txBody>
      </p:sp>
    </p:spTree>
    <p:extLst>
      <p:ext uri="{BB962C8B-B14F-4D97-AF65-F5344CB8AC3E}">
        <p14:creationId xmlns:p14="http://schemas.microsoft.com/office/powerpoint/2010/main" val="20451455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talking about standards, here’s a refresher on the regulatory process</a:t>
            </a:r>
          </a:p>
          <a:p>
            <a:endParaRPr lang="en-US" dirty="0"/>
          </a:p>
          <a:p>
            <a:r>
              <a:rPr lang="en-US" dirty="0"/>
              <a:t>For more information, see: </a:t>
            </a:r>
            <a:r>
              <a:rPr lang="en-US" dirty="0">
                <a:hlinkClick r:id="rId3"/>
              </a:rPr>
              <a:t>https://www.epa.gov/laws-regulations/basics-regulatory-process</a:t>
            </a:r>
            <a:endParaRPr lang="en-US" dirty="0">
              <a:cs typeface="Calibri"/>
              <a:hlinkClick r:id="rId3"/>
            </a:endParaRPr>
          </a:p>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2EB745B5-8ED0-4B04-8EED-7D1F5E76FD4A}" type="slidenum">
              <a:rPr lang="en-US" smtClean="0"/>
              <a:t>10</a:t>
            </a:fld>
            <a:endParaRPr lang="en-US"/>
          </a:p>
        </p:txBody>
      </p:sp>
    </p:spTree>
    <p:extLst>
      <p:ext uri="{BB962C8B-B14F-4D97-AF65-F5344CB8AC3E}">
        <p14:creationId xmlns:p14="http://schemas.microsoft.com/office/powerpoint/2010/main" val="29812988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Experts like this group lend expertise to the states, territories, and authorized tribes responsible for adopting water quality standards.</a:t>
            </a:r>
          </a:p>
          <a:p>
            <a:endParaRPr lang="en-US" dirty="0"/>
          </a:p>
          <a:p>
            <a:pPr>
              <a:defRPr/>
            </a:pPr>
            <a:r>
              <a:rPr lang="en-US" dirty="0"/>
              <a:t>Reminder – this is a basic overview. More information is available at: </a:t>
            </a:r>
            <a:r>
              <a:rPr lang="en-US" dirty="0">
                <a:hlinkClick r:id="rId3"/>
              </a:rPr>
              <a:t>https://www.epa.gov/laws-regulations/basics-regulatory-process</a:t>
            </a:r>
            <a:endParaRPr lang="en-US" dirty="0"/>
          </a:p>
          <a:p>
            <a:pPr>
              <a:defRPr/>
            </a:pPr>
            <a:r>
              <a:rPr lang="en-US" dirty="0"/>
              <a:t> </a:t>
            </a:r>
            <a:endParaRPr lang="en-US" dirty="0">
              <a:cs typeface="Calibri"/>
            </a:endParaRPr>
          </a:p>
          <a:p>
            <a:r>
              <a:rPr lang="en-US" dirty="0">
                <a:cs typeface="Calibri"/>
              </a:rPr>
              <a:t> </a:t>
            </a:r>
            <a:endParaRPr lang="en-US" dirty="0"/>
          </a:p>
        </p:txBody>
      </p:sp>
      <p:sp>
        <p:nvSpPr>
          <p:cNvPr id="4" name="Slide Number Placeholder 3"/>
          <p:cNvSpPr>
            <a:spLocks noGrp="1"/>
          </p:cNvSpPr>
          <p:nvPr>
            <p:ph type="sldNum" sz="quarter" idx="5"/>
          </p:nvPr>
        </p:nvSpPr>
        <p:spPr/>
        <p:txBody>
          <a:bodyPr/>
          <a:lstStyle/>
          <a:p>
            <a:fld id="{2EB745B5-8ED0-4B04-8EED-7D1F5E76FD4A}" type="slidenum">
              <a:rPr lang="en-US" smtClean="0"/>
              <a:t>11</a:t>
            </a:fld>
            <a:endParaRPr lang="en-US"/>
          </a:p>
        </p:txBody>
      </p:sp>
    </p:spTree>
    <p:extLst>
      <p:ext uri="{BB962C8B-B14F-4D97-AF65-F5344CB8AC3E}">
        <p14:creationId xmlns:p14="http://schemas.microsoft.com/office/powerpoint/2010/main" val="39359355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EPA and its coregulatory partners implement the Clean Water Act</a:t>
            </a:r>
          </a:p>
          <a:p>
            <a:endParaRPr lang="en-US" dirty="0"/>
          </a:p>
          <a:p>
            <a:r>
              <a:rPr lang="en-US" dirty="0"/>
              <a:t>- EPA publishes recommended criteria; approves or disapproves state, territorial, and tribal Water Quality Standards; and may promulgate water quality standards in special circumstances.</a:t>
            </a:r>
          </a:p>
          <a:p>
            <a:r>
              <a:rPr lang="en-US" dirty="0"/>
              <a:t>- States, territories, and authorized tribes are responsible for adopting water quality standards, which </a:t>
            </a:r>
            <a:r>
              <a:rPr lang="en-US" sz="1800" dirty="0">
                <a:effectLst/>
                <a:latin typeface="Calibri" panose="020F0502020204030204" pitchFamily="34" charset="0"/>
                <a:ea typeface="Calibri" panose="020F0502020204030204" pitchFamily="34" charset="0"/>
              </a:rPr>
              <a:t>become effective for CWA purposes after approval by EPA.</a:t>
            </a:r>
            <a:endParaRPr lang="en-US" dirty="0">
              <a:solidFill>
                <a:srgbClr val="FF0000"/>
              </a:solidFill>
            </a:endParaRPr>
          </a:p>
        </p:txBody>
      </p:sp>
      <p:sp>
        <p:nvSpPr>
          <p:cNvPr id="4" name="Slide Number Placeholder 3"/>
          <p:cNvSpPr>
            <a:spLocks noGrp="1"/>
          </p:cNvSpPr>
          <p:nvPr>
            <p:ph type="sldNum" sz="quarter" idx="5"/>
          </p:nvPr>
        </p:nvSpPr>
        <p:spPr/>
        <p:txBody>
          <a:bodyPr/>
          <a:lstStyle/>
          <a:p>
            <a:fld id="{2EB745B5-8ED0-4B04-8EED-7D1F5E76FD4A}" type="slidenum">
              <a:rPr lang="en-US" smtClean="0"/>
              <a:t>12</a:t>
            </a:fld>
            <a:endParaRPr lang="en-US"/>
          </a:p>
        </p:txBody>
      </p:sp>
    </p:spTree>
    <p:extLst>
      <p:ext uri="{BB962C8B-B14F-4D97-AF65-F5344CB8AC3E}">
        <p14:creationId xmlns:p14="http://schemas.microsoft.com/office/powerpoint/2010/main" val="13630456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1B1B1B"/>
                </a:solidFill>
                <a:effectLst/>
                <a:latin typeface="Source Sans Pro Web"/>
              </a:rPr>
              <a:t>The Federal Water Pollution Control Act of 1948 was the first major U.S. law to address water pollution. Growing public awareness and concern for controlling water pollution led to sweeping amendments in 1972. As amended in 1972, the law became commonly known as the Clean Water Act (CWA).</a:t>
            </a:r>
          </a:p>
          <a:p>
            <a:pPr algn="l"/>
            <a:r>
              <a:rPr lang="en-US" b="0" i="0" dirty="0">
                <a:solidFill>
                  <a:srgbClr val="1B1B1B"/>
                </a:solidFill>
                <a:effectLst/>
                <a:latin typeface="Source Sans Pro Web"/>
              </a:rPr>
              <a:t>The 1972 amendments:</a:t>
            </a:r>
          </a:p>
          <a:p>
            <a:pPr marL="171450" indent="-171450" algn="l">
              <a:buFontTx/>
              <a:buChar char="-"/>
            </a:pPr>
            <a:r>
              <a:rPr lang="en-US" b="0" i="0" dirty="0">
                <a:solidFill>
                  <a:srgbClr val="1B1B1B"/>
                </a:solidFill>
                <a:effectLst/>
                <a:latin typeface="Source Sans Pro Web"/>
              </a:rPr>
              <a:t>Established the basic structure for regulating pollutant discharges into the waters of the United States.</a:t>
            </a:r>
          </a:p>
          <a:p>
            <a:pPr marL="171450" indent="-171450" algn="l">
              <a:buFontTx/>
              <a:buChar char="-"/>
            </a:pPr>
            <a:r>
              <a:rPr lang="en-US" b="0" i="0" dirty="0">
                <a:solidFill>
                  <a:srgbClr val="1B1B1B"/>
                </a:solidFill>
                <a:effectLst/>
                <a:latin typeface="Source Sans Pro Web"/>
              </a:rPr>
              <a:t>Gave EPA the authority to implement pollution control programs</a:t>
            </a:r>
            <a:r>
              <a:rPr lang="en-US" dirty="0">
                <a:solidFill>
                  <a:srgbClr val="1B1B1B"/>
                </a:solidFill>
                <a:latin typeface="Source Sans Pro Web"/>
              </a:rPr>
              <a:t>.</a:t>
            </a:r>
            <a:endParaRPr lang="en-US" b="0" i="0" dirty="0">
              <a:solidFill>
                <a:srgbClr val="1B1B1B"/>
              </a:solidFill>
              <a:effectLst/>
              <a:latin typeface="Source Sans Pro Web"/>
            </a:endParaRPr>
          </a:p>
          <a:p>
            <a:pPr marL="171450" indent="-171450" algn="l">
              <a:buFontTx/>
              <a:buChar char="-"/>
            </a:pPr>
            <a:r>
              <a:rPr lang="en-US" b="0" i="0" dirty="0">
                <a:solidFill>
                  <a:srgbClr val="1B1B1B"/>
                </a:solidFill>
                <a:effectLst/>
                <a:latin typeface="Source Sans Pro Web"/>
              </a:rPr>
              <a:t>Maintained existing requirements to set water quality standards for all contaminants in surface waters.</a:t>
            </a:r>
          </a:p>
          <a:p>
            <a:pPr marL="171450" indent="-171450" algn="l">
              <a:buFontTx/>
              <a:buChar char="-"/>
            </a:pPr>
            <a:endParaRPr lang="en-US" b="0" i="0" dirty="0">
              <a:solidFill>
                <a:srgbClr val="1B1B1B"/>
              </a:solidFill>
              <a:effectLst/>
              <a:latin typeface="Source Sans Pro Web"/>
            </a:endParaRPr>
          </a:p>
          <a:p>
            <a:pPr marL="0" indent="0" algn="l">
              <a:buFontTx/>
              <a:buNone/>
            </a:pPr>
            <a:r>
              <a:rPr lang="en-US" b="0" i="0" dirty="0">
                <a:solidFill>
                  <a:srgbClr val="1B1B1B"/>
                </a:solidFill>
                <a:effectLst/>
                <a:latin typeface="Source Sans Pro Web"/>
              </a:rPr>
              <a:t>More information: </a:t>
            </a:r>
            <a:r>
              <a:rPr lang="en-US" dirty="0">
                <a:hlinkClick r:id="rId3"/>
              </a:rPr>
              <a:t>https://www.epa.gov/watershedacademy/clean-water-act-module-part-1</a:t>
            </a:r>
            <a:endParaRPr lang="en-US" b="0" i="0" dirty="0">
              <a:solidFill>
                <a:srgbClr val="1B1B1B"/>
              </a:solidFill>
              <a:effectLst/>
              <a:latin typeface="Source Sans Pro Web"/>
            </a:endParaRPr>
          </a:p>
        </p:txBody>
      </p:sp>
      <p:sp>
        <p:nvSpPr>
          <p:cNvPr id="4" name="Slide Number Placeholder 3"/>
          <p:cNvSpPr>
            <a:spLocks noGrp="1"/>
          </p:cNvSpPr>
          <p:nvPr>
            <p:ph type="sldNum" sz="quarter" idx="5"/>
          </p:nvPr>
        </p:nvSpPr>
        <p:spPr/>
        <p:txBody>
          <a:bodyPr/>
          <a:lstStyle/>
          <a:p>
            <a:fld id="{2EB745B5-8ED0-4B04-8EED-7D1F5E76FD4A}" type="slidenum">
              <a:rPr lang="en-US" smtClean="0"/>
              <a:t>13</a:t>
            </a:fld>
            <a:endParaRPr lang="en-US"/>
          </a:p>
        </p:txBody>
      </p:sp>
    </p:spTree>
    <p:extLst>
      <p:ext uri="{BB962C8B-B14F-4D97-AF65-F5344CB8AC3E}">
        <p14:creationId xmlns:p14="http://schemas.microsoft.com/office/powerpoint/2010/main" val="7369963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overview of water quality standards, focusing on numeric nutrient criteria. For more comprehensive and detailed review, see EPA’s Water Quality Standards Academy (offers live training twice a year or self-paced online modules and resources: </a:t>
            </a:r>
            <a:r>
              <a:rPr lang="en-US" dirty="0">
                <a:hlinkClick r:id="rId3"/>
              </a:rPr>
              <a:t>https://www.epa.gov/wqs-tech/water-quality-standards-academy</a:t>
            </a:r>
            <a:r>
              <a:rPr lang="en-US" dirty="0"/>
              <a:t>)</a:t>
            </a:r>
          </a:p>
        </p:txBody>
      </p:sp>
      <p:sp>
        <p:nvSpPr>
          <p:cNvPr id="4" name="Slide Number Placeholder 3"/>
          <p:cNvSpPr>
            <a:spLocks noGrp="1"/>
          </p:cNvSpPr>
          <p:nvPr>
            <p:ph type="sldNum" sz="quarter" idx="5"/>
          </p:nvPr>
        </p:nvSpPr>
        <p:spPr/>
        <p:txBody>
          <a:bodyPr/>
          <a:lstStyle/>
          <a:p>
            <a:fld id="{2EB745B5-8ED0-4B04-8EED-7D1F5E76FD4A}" type="slidenum">
              <a:rPr lang="en-US" smtClean="0"/>
              <a:t>14</a:t>
            </a:fld>
            <a:endParaRPr lang="en-US"/>
          </a:p>
        </p:txBody>
      </p:sp>
    </p:spTree>
    <p:extLst>
      <p:ext uri="{BB962C8B-B14F-4D97-AF65-F5344CB8AC3E}">
        <p14:creationId xmlns:p14="http://schemas.microsoft.com/office/powerpoint/2010/main" val="37213372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0" dirty="0"/>
              <a:t>WQS provide a foundation that is used in other regulatory programs also established by the Clean Water Act</a:t>
            </a:r>
          </a:p>
          <a:p>
            <a:pPr marL="171450" indent="-171450">
              <a:buFontTx/>
              <a:buChar char="-"/>
            </a:pPr>
            <a:r>
              <a:rPr lang="en-US" dirty="0"/>
              <a:t>These include 303(d) assessment and listing (also known as impaired and threatened waters), restoration planning (e.g., Total Maximum Daily Load (TMDL) development), and permitting (e.g., National Pollutant Discharge Elimination System (NPDES)). WQS provide a starting point and foundation for the other work that regulatory partners do to control nutrients.</a:t>
            </a:r>
          </a:p>
          <a:p>
            <a:pPr marL="171450" indent="-171450">
              <a:buFontTx/>
              <a:buChar char="-"/>
            </a:pPr>
            <a:r>
              <a:rPr lang="en-US" b="0" dirty="0"/>
              <a:t>Other non-CWA management actions may be based on WQS, such as non-point source assessments, targeting for cleanup actions under Superfund, area-wide waste treatment plans, and others.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0" dirty="0"/>
              <a:t>While some people commonly describe listed waters as “impaired,” the term is not used in Section 303(d) of the Clean Water Act, which simply </a:t>
            </a:r>
            <a:r>
              <a:rPr lang="en-US" sz="1800" dirty="0">
                <a:effectLst/>
                <a:latin typeface="Calibri" panose="020F0502020204030204" pitchFamily="34" charset="0"/>
                <a:ea typeface="Calibri" panose="020F0502020204030204" pitchFamily="34" charset="0"/>
              </a:rPr>
              <a:t>refers to the requirement to list waters not meeting water quality standards. </a:t>
            </a:r>
          </a:p>
        </p:txBody>
      </p:sp>
      <p:sp>
        <p:nvSpPr>
          <p:cNvPr id="4" name="Slide Number Placeholder 3"/>
          <p:cNvSpPr>
            <a:spLocks noGrp="1"/>
          </p:cNvSpPr>
          <p:nvPr>
            <p:ph type="sldNum" sz="quarter" idx="5"/>
          </p:nvPr>
        </p:nvSpPr>
        <p:spPr/>
        <p:txBody>
          <a:bodyPr/>
          <a:lstStyle/>
          <a:p>
            <a:fld id="{2EB745B5-8ED0-4B04-8EED-7D1F5E76FD4A}" type="slidenum">
              <a:rPr lang="en-US" smtClean="0"/>
              <a:t>15</a:t>
            </a:fld>
            <a:endParaRPr lang="en-US"/>
          </a:p>
        </p:txBody>
      </p:sp>
    </p:spTree>
    <p:extLst>
      <p:ext uri="{BB962C8B-B14F-4D97-AF65-F5344CB8AC3E}">
        <p14:creationId xmlns:p14="http://schemas.microsoft.com/office/powerpoint/2010/main" val="12498592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0" i="0" dirty="0">
                <a:solidFill>
                  <a:srgbClr val="1B1B1B"/>
                </a:solidFill>
                <a:effectLst/>
                <a:latin typeface="Source Sans Pro Web"/>
              </a:rPr>
              <a:t>WQS are provisions of state, territorial, authorized tribal, or federal law approved by EPA that describe the desired condition of a water body and the means by which that condition will be protected or achieved.</a:t>
            </a:r>
          </a:p>
          <a:p>
            <a:pPr marL="171450" indent="-171450">
              <a:buFontTx/>
              <a:buChar char="-"/>
            </a:pPr>
            <a:r>
              <a:rPr lang="en-US" dirty="0">
                <a:latin typeface="Arial" charset="0"/>
              </a:rPr>
              <a:t>WQS are the foundation of the water quality-based approach. They have the primary purpose of defining </a:t>
            </a:r>
            <a:r>
              <a:rPr lang="en-US" u="sng" dirty="0">
                <a:latin typeface="Arial" charset="0"/>
              </a:rPr>
              <a:t>goals</a:t>
            </a:r>
            <a:r>
              <a:rPr lang="en-US" dirty="0">
                <a:latin typeface="Arial" charset="0"/>
              </a:rPr>
              <a:t> for surface waters and </a:t>
            </a:r>
            <a:r>
              <a:rPr lang="en-US" u="sng" dirty="0">
                <a:latin typeface="Arial" charset="0"/>
              </a:rPr>
              <a:t>criteria</a:t>
            </a:r>
            <a:r>
              <a:rPr lang="en-US" dirty="0">
                <a:latin typeface="Arial" charset="0"/>
              </a:rPr>
              <a:t> to support those goals (see next slide). </a:t>
            </a:r>
            <a:r>
              <a:rPr lang="en-US" b="0" i="0" dirty="0">
                <a:solidFill>
                  <a:srgbClr val="1B1B1B"/>
                </a:solidFill>
                <a:effectLst/>
                <a:latin typeface="Source Sans Pro Web"/>
              </a:rPr>
              <a:t>States, territories, and authorized tribes establish WQS to protect human health and aquatic life, among other things, in these waters. WQS form a legal basis for controlling pollutants entering the waters of the United States.</a:t>
            </a:r>
            <a:endParaRPr lang="en-US" dirty="0"/>
          </a:p>
        </p:txBody>
      </p:sp>
      <p:sp>
        <p:nvSpPr>
          <p:cNvPr id="4" name="Slide Number Placeholder 3"/>
          <p:cNvSpPr>
            <a:spLocks noGrp="1"/>
          </p:cNvSpPr>
          <p:nvPr>
            <p:ph type="sldNum" sz="quarter" idx="5"/>
          </p:nvPr>
        </p:nvSpPr>
        <p:spPr/>
        <p:txBody>
          <a:bodyPr/>
          <a:lstStyle/>
          <a:p>
            <a:fld id="{2EB745B5-8ED0-4B04-8EED-7D1F5E76FD4A}" type="slidenum">
              <a:rPr lang="en-US" smtClean="0"/>
              <a:t>16</a:t>
            </a:fld>
            <a:endParaRPr lang="en-US"/>
          </a:p>
        </p:txBody>
      </p:sp>
    </p:spTree>
    <p:extLst>
      <p:ext uri="{BB962C8B-B14F-4D97-AF65-F5344CB8AC3E}">
        <p14:creationId xmlns:p14="http://schemas.microsoft.com/office/powerpoint/2010/main" val="40460136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0" i="0" dirty="0">
                <a:solidFill>
                  <a:srgbClr val="1B1B1B"/>
                </a:solidFill>
                <a:effectLst/>
                <a:latin typeface="Source Sans Pro Web"/>
              </a:rPr>
              <a:t>WQS consist of three core components. These include the </a:t>
            </a:r>
            <a:r>
              <a:rPr lang="en-US" b="0" i="0" u="sng" dirty="0">
                <a:solidFill>
                  <a:srgbClr val="1B1B1B"/>
                </a:solidFill>
                <a:effectLst/>
                <a:latin typeface="Source Sans Pro Web"/>
              </a:rPr>
              <a:t>designated uses</a:t>
            </a:r>
            <a:r>
              <a:rPr lang="en-US" b="0" i="0" dirty="0">
                <a:solidFill>
                  <a:srgbClr val="1B1B1B"/>
                </a:solidFill>
                <a:effectLst/>
                <a:latin typeface="Source Sans Pro Web"/>
              </a:rPr>
              <a:t> of a water body (“goals”), </a:t>
            </a:r>
            <a:r>
              <a:rPr lang="en-US" b="0" i="0" u="sng" dirty="0">
                <a:solidFill>
                  <a:srgbClr val="1B1B1B"/>
                </a:solidFill>
                <a:effectLst/>
                <a:latin typeface="Source Sans Pro Web"/>
              </a:rPr>
              <a:t>criteria</a:t>
            </a:r>
            <a:r>
              <a:rPr lang="en-US" b="0" i="0" dirty="0">
                <a:solidFill>
                  <a:srgbClr val="1B1B1B"/>
                </a:solidFill>
                <a:effectLst/>
                <a:latin typeface="Source Sans Pro Web"/>
              </a:rPr>
              <a:t> to protect those designated uses, and </a:t>
            </a:r>
            <a:r>
              <a:rPr lang="en-US" b="0" i="0" u="sng" dirty="0">
                <a:solidFill>
                  <a:srgbClr val="1B1B1B"/>
                </a:solidFill>
                <a:effectLst/>
                <a:latin typeface="Source Sans Pro Web"/>
              </a:rPr>
              <a:t>anti-degradation</a:t>
            </a:r>
            <a:r>
              <a:rPr lang="en-US" b="0" i="0" dirty="0">
                <a:solidFill>
                  <a:srgbClr val="1B1B1B"/>
                </a:solidFill>
                <a:effectLst/>
                <a:latin typeface="Source Sans Pro Web"/>
              </a:rPr>
              <a:t> requirements to protect existing uses, high quality waters, and waters of exceptional significance.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0" i="0" dirty="0">
                <a:solidFill>
                  <a:srgbClr val="1B1B1B"/>
                </a:solidFill>
                <a:effectLst/>
                <a:latin typeface="Source Sans Pro Web"/>
              </a:rPr>
              <a:t>States, territories, and authorized tribes also have the choice of including additional components in their water quality standards, including general policies like variances.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800" dirty="0">
                <a:effectLst/>
                <a:latin typeface="Calibri" panose="020F0502020204030204" pitchFamily="34" charset="0"/>
                <a:ea typeface="Calibri" panose="020F0502020204030204" pitchFamily="34" charset="0"/>
              </a:rPr>
              <a:t>Factors not considered under one component of WQS may be considered under another component and at other stages in the regulatory process. For example, while economic impact and feasibility are not considered when setting criteria values, these factors may be considered when establishing and modifying waterbody designated use.</a:t>
            </a:r>
            <a:endParaRPr lang="en-US" b="0" i="0" dirty="0">
              <a:solidFill>
                <a:srgbClr val="1B1B1B"/>
              </a:solidFill>
              <a:effectLst/>
              <a:latin typeface="Source Sans Pro Web"/>
            </a:endParaRPr>
          </a:p>
        </p:txBody>
      </p:sp>
      <p:sp>
        <p:nvSpPr>
          <p:cNvPr id="4" name="Slide Number Placeholder 3"/>
          <p:cNvSpPr>
            <a:spLocks noGrp="1"/>
          </p:cNvSpPr>
          <p:nvPr>
            <p:ph type="sldNum" sz="quarter" idx="5"/>
          </p:nvPr>
        </p:nvSpPr>
        <p:spPr/>
        <p:txBody>
          <a:bodyPr/>
          <a:lstStyle/>
          <a:p>
            <a:fld id="{2EB745B5-8ED0-4B04-8EED-7D1F5E76FD4A}" type="slidenum">
              <a:rPr lang="en-US" smtClean="0"/>
              <a:t>17</a:t>
            </a:fld>
            <a:endParaRPr lang="en-US"/>
          </a:p>
        </p:txBody>
      </p:sp>
    </p:spTree>
    <p:extLst>
      <p:ext uri="{BB962C8B-B14F-4D97-AF65-F5344CB8AC3E}">
        <p14:creationId xmlns:p14="http://schemas.microsoft.com/office/powerpoint/2010/main" val="35464182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module focuses on nutrient criteria. More information about water quality criteria in general is available in EPA’s Water Quality Standards Academy: </a:t>
            </a:r>
            <a:r>
              <a:rPr lang="en-US" dirty="0">
                <a:hlinkClick r:id="rId3"/>
              </a:rPr>
              <a:t>https://www.epa.gov/wqs-tech/key-concepts-module-3-criteria</a:t>
            </a:r>
            <a:r>
              <a:rPr lang="en-US" dirty="0"/>
              <a:t> </a:t>
            </a:r>
          </a:p>
        </p:txBody>
      </p:sp>
      <p:sp>
        <p:nvSpPr>
          <p:cNvPr id="4" name="Slide Number Placeholder 3"/>
          <p:cNvSpPr>
            <a:spLocks noGrp="1"/>
          </p:cNvSpPr>
          <p:nvPr>
            <p:ph type="sldNum" sz="quarter" idx="5"/>
          </p:nvPr>
        </p:nvSpPr>
        <p:spPr/>
        <p:txBody>
          <a:bodyPr/>
          <a:lstStyle/>
          <a:p>
            <a:fld id="{2EB745B5-8ED0-4B04-8EED-7D1F5E76FD4A}" type="slidenum">
              <a:rPr lang="en-US" smtClean="0"/>
              <a:t>18</a:t>
            </a:fld>
            <a:endParaRPr lang="en-US"/>
          </a:p>
        </p:txBody>
      </p:sp>
    </p:spTree>
    <p:extLst>
      <p:ext uri="{BB962C8B-B14F-4D97-AF65-F5344CB8AC3E}">
        <p14:creationId xmlns:p14="http://schemas.microsoft.com/office/powerpoint/2010/main" val="1237611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1B1B1B"/>
                </a:solidFill>
                <a:effectLst/>
                <a:latin typeface="Source Sans Pro Web"/>
              </a:rPr>
              <a:t>Criteria protecting ambient surface water quality can be divided up into different types. Typically, multiple types of criteria are applicable to a waterbody, depending on which uses are designated.</a:t>
            </a:r>
          </a:p>
          <a:p>
            <a:r>
              <a:rPr lang="en-US" b="0" i="0" dirty="0">
                <a:solidFill>
                  <a:srgbClr val="1B1B1B"/>
                </a:solidFill>
                <a:effectLst/>
                <a:latin typeface="Source Sans Pro Web"/>
              </a:rPr>
              <a:t> </a:t>
            </a:r>
          </a:p>
          <a:p>
            <a:r>
              <a:rPr lang="en-US" b="0" i="0" dirty="0">
                <a:solidFill>
                  <a:srgbClr val="1B1B1B"/>
                </a:solidFill>
                <a:effectLst/>
                <a:latin typeface="Source Sans Pro Web"/>
              </a:rPr>
              <a:t>Examples of some common types of criteria are shown here, including criteria that…</a:t>
            </a:r>
          </a:p>
          <a:p>
            <a:pPr marL="171450" indent="-171450">
              <a:buFontTx/>
              <a:buChar char="-"/>
            </a:pPr>
            <a:r>
              <a:rPr lang="en-US" b="0" i="0" dirty="0">
                <a:solidFill>
                  <a:srgbClr val="1B1B1B"/>
                </a:solidFill>
                <a:effectLst/>
                <a:latin typeface="Source Sans Pro Web"/>
              </a:rPr>
              <a:t>Are based on what organisms are present or absent (biological criteria/biocriteria)</a:t>
            </a:r>
          </a:p>
          <a:p>
            <a:pPr marL="171450" indent="-171450">
              <a:buFontTx/>
              <a:buChar char="-"/>
            </a:pPr>
            <a:r>
              <a:rPr lang="en-US" b="0" i="0" dirty="0">
                <a:solidFill>
                  <a:srgbClr val="1B1B1B"/>
                </a:solidFill>
                <a:effectLst/>
                <a:latin typeface="Source Sans Pro Web"/>
              </a:rPr>
              <a:t>Account for how nutrients and sediments affect the designated uses of a waterbody (nutrient/sediment)</a:t>
            </a:r>
          </a:p>
          <a:p>
            <a:pPr marL="171450" indent="-171450">
              <a:buFontTx/>
              <a:buChar char="-"/>
            </a:pPr>
            <a:r>
              <a:rPr lang="en-US" b="0" i="0" dirty="0">
                <a:solidFill>
                  <a:srgbClr val="1B1B1B"/>
                </a:solidFill>
                <a:effectLst/>
                <a:latin typeface="Source Sans Pro Web"/>
              </a:rPr>
              <a:t>Establish allowable levels of other contaminants that may harm human and aquatic life, such as bacteria, metals, and pesticides</a:t>
            </a:r>
            <a:endParaRPr lang="en-US" dirty="0"/>
          </a:p>
        </p:txBody>
      </p:sp>
      <p:sp>
        <p:nvSpPr>
          <p:cNvPr id="4" name="Slide Number Placeholder 3"/>
          <p:cNvSpPr>
            <a:spLocks noGrp="1"/>
          </p:cNvSpPr>
          <p:nvPr>
            <p:ph type="sldNum" sz="quarter" idx="5"/>
          </p:nvPr>
        </p:nvSpPr>
        <p:spPr/>
        <p:txBody>
          <a:bodyPr/>
          <a:lstStyle/>
          <a:p>
            <a:fld id="{2EB745B5-8ED0-4B04-8EED-7D1F5E76FD4A}" type="slidenum">
              <a:rPr lang="en-US" smtClean="0"/>
              <a:t>19</a:t>
            </a:fld>
            <a:endParaRPr lang="en-US"/>
          </a:p>
        </p:txBody>
      </p:sp>
    </p:spTree>
    <p:extLst>
      <p:ext uri="{BB962C8B-B14F-4D97-AF65-F5344CB8AC3E}">
        <p14:creationId xmlns:p14="http://schemas.microsoft.com/office/powerpoint/2010/main" val="21839297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B745B5-8ED0-4B04-8EED-7D1F5E76FD4A}" type="slidenum">
              <a:rPr lang="en-US" smtClean="0"/>
              <a:t>2</a:t>
            </a:fld>
            <a:endParaRPr lang="en-US"/>
          </a:p>
        </p:txBody>
      </p:sp>
    </p:spTree>
    <p:extLst>
      <p:ext uri="{BB962C8B-B14F-4D97-AF65-F5344CB8AC3E}">
        <p14:creationId xmlns:p14="http://schemas.microsoft.com/office/powerpoint/2010/main" val="41205465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conceptual model shows </a:t>
            </a:r>
            <a:r>
              <a:rPr lang="en-US" b="0" dirty="0"/>
              <a:t>some pathways through which nutrients can have effects </a:t>
            </a:r>
            <a:r>
              <a:rPr lang="en-US" dirty="0"/>
              <a:t>on designated uses, requiring protection under the Clean Water Act.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Impacts on designated uses can occur via competition pathway, where increased N and P cause species shifts that can increase the prevalence of nuisance or harmful algae and plants, resulting in changes in aesthetics, taste, odor, or production of toxins.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Impacts can also take place via the productivity pathway, where increased nutrients increase productivity and organic matter, which can cause changes in water clarity, physical habitat, and dissolved oxygen levels.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800" dirty="0">
                <a:effectLst/>
                <a:latin typeface="Segoe UI" panose="020B0502040204020203" pitchFamily="34" charset="0"/>
              </a:rPr>
              <a:t>Note: This example conceptual model is intended to illustrate some pathways by which nutrients impact designated uses</a:t>
            </a:r>
            <a:r>
              <a:rPr lang="en-US" sz="1800" dirty="0">
                <a:effectLst/>
                <a:latin typeface="+mn-lt"/>
              </a:rPr>
              <a:t>, </a:t>
            </a:r>
            <a:r>
              <a:rPr lang="en-US" sz="1800" dirty="0">
                <a:effectLst/>
                <a:latin typeface="Segoe UI" panose="020B0502040204020203" pitchFamily="34" charset="0"/>
              </a:rPr>
              <a:t>rather than a complete list of endpoints and pathways. </a:t>
            </a:r>
            <a:r>
              <a:rPr lang="en-US" dirty="0"/>
              <a:t>Developing a conceptual model can help guide the criteria derivation process, which we will review next.</a:t>
            </a:r>
          </a:p>
        </p:txBody>
      </p:sp>
      <p:sp>
        <p:nvSpPr>
          <p:cNvPr id="4" name="Slide Number Placeholder 3"/>
          <p:cNvSpPr>
            <a:spLocks noGrp="1"/>
          </p:cNvSpPr>
          <p:nvPr>
            <p:ph type="sldNum" sz="quarter" idx="5"/>
          </p:nvPr>
        </p:nvSpPr>
        <p:spPr/>
        <p:txBody>
          <a:bodyPr/>
          <a:lstStyle/>
          <a:p>
            <a:fld id="{2EB745B5-8ED0-4B04-8EED-7D1F5E76FD4A}" type="slidenum">
              <a:rPr lang="en-US" smtClean="0"/>
              <a:t>20</a:t>
            </a:fld>
            <a:endParaRPr lang="en-US"/>
          </a:p>
        </p:txBody>
      </p:sp>
    </p:spTree>
    <p:extLst>
      <p:ext uri="{BB962C8B-B14F-4D97-AF65-F5344CB8AC3E}">
        <p14:creationId xmlns:p14="http://schemas.microsoft.com/office/powerpoint/2010/main" val="17865871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1B1B1B"/>
                </a:solidFill>
                <a:effectLst/>
                <a:latin typeface="Source Sans Pro Web"/>
              </a:rPr>
              <a:t>Nutrient criteria limit amounts of nutrients (usually the concentration) in surface waters. Research </a:t>
            </a:r>
            <a:r>
              <a:rPr lang="en-US" dirty="0"/>
              <a:t>supports the development of criteria for both nitrogen and phosphorus to prevent eutrophication. </a:t>
            </a:r>
          </a:p>
          <a:p>
            <a:endParaRPr lang="en-US" b="0" i="0" dirty="0">
              <a:solidFill>
                <a:srgbClr val="1B1B1B"/>
              </a:solidFill>
              <a:effectLst/>
              <a:latin typeface="Source Sans Pro Web"/>
            </a:endParaRPr>
          </a:p>
          <a:p>
            <a:r>
              <a:rPr lang="en-US" b="0" i="0" dirty="0">
                <a:solidFill>
                  <a:srgbClr val="1B1B1B"/>
                </a:solidFill>
                <a:effectLst/>
                <a:latin typeface="Source Sans Pro Web"/>
              </a:rPr>
              <a:t>Note: States and territories conduct many activities to control nutrient pollution including watershed prioritization, setting goals to reduce nutrient loads, and other work. However, this presentation focuses on addressing nutrient pollution using water quality standards and nutrient criteria.</a:t>
            </a:r>
            <a:endParaRPr lang="en-US" dirty="0"/>
          </a:p>
        </p:txBody>
      </p:sp>
      <p:sp>
        <p:nvSpPr>
          <p:cNvPr id="4" name="Slide Number Placeholder 3"/>
          <p:cNvSpPr>
            <a:spLocks noGrp="1"/>
          </p:cNvSpPr>
          <p:nvPr>
            <p:ph type="sldNum" sz="quarter" idx="5"/>
          </p:nvPr>
        </p:nvSpPr>
        <p:spPr/>
        <p:txBody>
          <a:bodyPr/>
          <a:lstStyle/>
          <a:p>
            <a:fld id="{2EB745B5-8ED0-4B04-8EED-7D1F5E76FD4A}" type="slidenum">
              <a:rPr lang="en-US" smtClean="0"/>
              <a:t>21</a:t>
            </a:fld>
            <a:endParaRPr lang="en-US"/>
          </a:p>
        </p:txBody>
      </p:sp>
    </p:spTree>
    <p:extLst>
      <p:ext uri="{BB962C8B-B14F-4D97-AF65-F5344CB8AC3E}">
        <p14:creationId xmlns:p14="http://schemas.microsoft.com/office/powerpoint/2010/main" val="8781057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Traditionally, managers have focused on a single limiting nutrient. This approach is based on a paradigm that assumes primary production is N-limited in marine waters and P-limited in freshwaters.</a:t>
            </a:r>
          </a:p>
          <a:p>
            <a:pPr marL="171450" indent="-171450">
              <a:buFontTx/>
              <a:buChar char="-"/>
            </a:pPr>
            <a:r>
              <a:rPr lang="en-US" dirty="0"/>
              <a:t>However, evidence indicates this model is overly simplistic. N and P together support the growth of algae and aquatic plants.</a:t>
            </a:r>
          </a:p>
          <a:p>
            <a:pPr marL="171450" indent="-171450">
              <a:buFontTx/>
              <a:buChar char="-"/>
            </a:pPr>
            <a:r>
              <a:rPr lang="en-US" dirty="0"/>
              <a:t>EPA developed a fact sheet (linked) reviewing the evidence for dual N and P criteria for nutrients.</a:t>
            </a:r>
          </a:p>
          <a:p>
            <a:pPr marL="171450" indent="-171450">
              <a:buFontTx/>
              <a:buChar char="-"/>
            </a:pPr>
            <a:r>
              <a:rPr lang="en-US" dirty="0"/>
              <a:t>Some cyanobacteria tend to be more toxic (e.g., produce more microcystin, a liver toxin) in conditions where N is disproportionately available relative to P</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More information about scientific support for dual nutrient criteria is available in an EPA factsheet: </a:t>
            </a:r>
            <a:r>
              <a:rPr lang="en-US" dirty="0">
                <a:hlinkClick r:id="rId3"/>
              </a:rPr>
              <a:t>https://www.epa.gov/sites/default/files/documents/nandpfactsheet.pdf</a:t>
            </a:r>
            <a:r>
              <a:rPr lang="en-US" dirty="0"/>
              <a:t> </a:t>
            </a:r>
            <a:endParaRPr lang="en-US" b="0" i="0" dirty="0">
              <a:solidFill>
                <a:srgbClr val="1B1B1B"/>
              </a:solidFill>
              <a:effectLst/>
              <a:latin typeface="Source Sans Pro Web"/>
            </a:endParaRPr>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2EB745B5-8ED0-4B04-8EED-7D1F5E76FD4A}" type="slidenum">
              <a:rPr lang="en-US" smtClean="0"/>
              <a:t>22</a:t>
            </a:fld>
            <a:endParaRPr lang="en-US"/>
          </a:p>
        </p:txBody>
      </p:sp>
    </p:spTree>
    <p:extLst>
      <p:ext uri="{BB962C8B-B14F-4D97-AF65-F5344CB8AC3E}">
        <p14:creationId xmlns:p14="http://schemas.microsoft.com/office/powerpoint/2010/main" val="11379692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Aft>
                <a:spcPts val="1000"/>
              </a:spcAft>
              <a:buNone/>
            </a:pPr>
            <a:r>
              <a:rPr lang="en-US" dirty="0"/>
              <a:t>Establishing numeric criteria values protect</a:t>
            </a:r>
            <a:r>
              <a:rPr lang="en-US" b="0" dirty="0">
                <a:solidFill>
                  <a:srgbClr val="FF0000"/>
                </a:solidFill>
              </a:rPr>
              <a:t>s</a:t>
            </a:r>
            <a:r>
              <a:rPr lang="en-US" dirty="0"/>
              <a:t> waters by supporting proactive and effective control of nutrients. </a:t>
            </a:r>
            <a:r>
              <a:rPr lang="en-US" sz="1800" dirty="0">
                <a:effectLst/>
                <a:latin typeface="Calibri" panose="020F0502020204030204" pitchFamily="34" charset="0"/>
                <a:cs typeface="Arial" panose="020B0604020202020204" pitchFamily="34" charset="0"/>
              </a:rPr>
              <a:t>For example, </a:t>
            </a:r>
            <a:r>
              <a:rPr lang="en-US" sz="1800" dirty="0">
                <a:effectLst/>
                <a:latin typeface="Calibri" panose="020F0502020204030204" pitchFamily="34" charset="0"/>
                <a:ea typeface="Calibri" panose="020F0502020204030204" pitchFamily="34" charset="0"/>
                <a:cs typeface="Arial" panose="020B0604020202020204" pitchFamily="34" charset="0"/>
              </a:rPr>
              <a:t>numeric values can facilitate developing effective monitoring protocols, updating assessment lists, calculating maximum pollution loads, and writing permits.</a:t>
            </a:r>
          </a:p>
          <a:p>
            <a:pPr marL="0" indent="0">
              <a:spcAft>
                <a:spcPts val="1000"/>
              </a:spcAft>
              <a:buNone/>
            </a:pPr>
            <a:endParaRPr lang="en-US" sz="1800" b="0" i="0" dirty="0">
              <a:solidFill>
                <a:srgbClr val="1B1B1B"/>
              </a:solidFill>
              <a:effectLst/>
              <a:latin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1000"/>
              </a:spcAft>
              <a:buClrTx/>
              <a:buSzTx/>
              <a:buFontTx/>
              <a:buNone/>
              <a:tabLst/>
              <a:defRPr/>
            </a:pPr>
            <a:r>
              <a:rPr lang="en-US" dirty="0"/>
              <a:t>Numeric targets (“translators”) are also used to implement narrative criteria. Numeric target values based on applicable narrative criteria statements can be developed using the same or similar analysis approaches as numeric criteria.</a:t>
            </a:r>
          </a:p>
          <a:p>
            <a:pPr marL="0" indent="0">
              <a:spcAft>
                <a:spcPts val="1000"/>
              </a:spcAft>
              <a:buNone/>
            </a:pPr>
            <a:endParaRPr lang="en-US" b="0" i="0" dirty="0">
              <a:solidFill>
                <a:srgbClr val="1B1B1B"/>
              </a:solidFill>
              <a:effectLst/>
              <a:latin typeface="Source Sans Pro Web"/>
            </a:endParaRPr>
          </a:p>
        </p:txBody>
      </p:sp>
      <p:sp>
        <p:nvSpPr>
          <p:cNvPr id="4" name="Slide Number Placeholder 3"/>
          <p:cNvSpPr>
            <a:spLocks noGrp="1"/>
          </p:cNvSpPr>
          <p:nvPr>
            <p:ph type="sldNum" sz="quarter" idx="5"/>
          </p:nvPr>
        </p:nvSpPr>
        <p:spPr/>
        <p:txBody>
          <a:bodyPr/>
          <a:lstStyle/>
          <a:p>
            <a:fld id="{2EB745B5-8ED0-4B04-8EED-7D1F5E76FD4A}" type="slidenum">
              <a:rPr lang="en-US" smtClean="0"/>
              <a:t>23</a:t>
            </a:fld>
            <a:endParaRPr lang="en-US"/>
          </a:p>
        </p:txBody>
      </p:sp>
    </p:spTree>
    <p:extLst>
      <p:ext uri="{BB962C8B-B14F-4D97-AF65-F5344CB8AC3E}">
        <p14:creationId xmlns:p14="http://schemas.microsoft.com/office/powerpoint/2010/main" val="10987482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Tx/>
              <a:buNone/>
            </a:pPr>
            <a:r>
              <a:rPr lang="en-US" dirty="0"/>
              <a:t>Numeric nutrient criteria are expressed using magnitude, duration, and frequency. Each of these elements are considered in the criteria review process when determining whether criteria are protective of designated uses and should be justified accordingly.</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1" dirty="0"/>
              <a:t>Magnitude </a:t>
            </a:r>
            <a:r>
              <a:rPr lang="en-US" b="0" dirty="0"/>
              <a:t>(“how much”)</a:t>
            </a:r>
            <a:r>
              <a:rPr lang="en-US" dirty="0"/>
              <a:t> is most often expressed as a concentration (e.g., 0.067 mg/L total phosphorus concentration and 0.88 mg/L total nitrogen concentration), but may be expressed as a load, equation, or combined criterion.</a:t>
            </a:r>
          </a:p>
          <a:p>
            <a:pPr marL="171450" lvl="0" indent="-171450">
              <a:buFontTx/>
              <a:buChar char="-"/>
            </a:pPr>
            <a:r>
              <a:rPr lang="en-US" b="1" dirty="0"/>
              <a:t>Duration</a:t>
            </a:r>
            <a:r>
              <a:rPr lang="en-US" b="0" dirty="0"/>
              <a:t> (“for how long”) can be expressed as an </a:t>
            </a:r>
            <a:r>
              <a:rPr lang="en-US" dirty="0"/>
              <a:t>annual or seasonal mean, a rolling average, an average over a set period of time (e.g., a calendar month), or other ways to express duration.</a:t>
            </a:r>
          </a:p>
          <a:p>
            <a:pPr marL="171450" lvl="0" indent="-171450">
              <a:buFontTx/>
              <a:buChar char="-"/>
            </a:pPr>
            <a:r>
              <a:rPr lang="en-US" b="1" dirty="0"/>
              <a:t>Frequency </a:t>
            </a:r>
            <a:r>
              <a:rPr lang="en-US" b="0" dirty="0"/>
              <a:t>(“how often”) should also be expressed, such as</a:t>
            </a:r>
            <a:r>
              <a:rPr lang="en-US" dirty="0"/>
              <a:t> “Never exceed”, “Not to be exceeded more than 1 out of 3 years” or other expression of frequency.</a:t>
            </a:r>
          </a:p>
          <a:p>
            <a:endParaRPr lang="en-US" dirty="0"/>
          </a:p>
        </p:txBody>
      </p:sp>
      <p:sp>
        <p:nvSpPr>
          <p:cNvPr id="4" name="Slide Number Placeholder 3"/>
          <p:cNvSpPr>
            <a:spLocks noGrp="1"/>
          </p:cNvSpPr>
          <p:nvPr>
            <p:ph type="sldNum" sz="quarter" idx="5"/>
          </p:nvPr>
        </p:nvSpPr>
        <p:spPr/>
        <p:txBody>
          <a:bodyPr/>
          <a:lstStyle/>
          <a:p>
            <a:fld id="{2EB745B5-8ED0-4B04-8EED-7D1F5E76FD4A}" type="slidenum">
              <a:rPr lang="en-US" smtClean="0"/>
              <a:t>24</a:t>
            </a:fld>
            <a:endParaRPr lang="en-US"/>
          </a:p>
        </p:txBody>
      </p:sp>
    </p:spTree>
    <p:extLst>
      <p:ext uri="{BB962C8B-B14F-4D97-AF65-F5344CB8AC3E}">
        <p14:creationId xmlns:p14="http://schemas.microsoft.com/office/powerpoint/2010/main" val="20434948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B745B5-8ED0-4B04-8EED-7D1F5E76FD4A}" type="slidenum">
              <a:rPr lang="en-US" smtClean="0"/>
              <a:t>25</a:t>
            </a:fld>
            <a:endParaRPr lang="en-US"/>
          </a:p>
        </p:txBody>
      </p:sp>
    </p:spTree>
    <p:extLst>
      <p:ext uri="{BB962C8B-B14F-4D97-AF65-F5344CB8AC3E}">
        <p14:creationId xmlns:p14="http://schemas.microsoft.com/office/powerpoint/2010/main" val="7155382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EPA publishes recommended water quality criteria that states, territories, and authorized tribes can adopt or use to develop geographically relevant criteria, along with technical support documents and assistance.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EPA also tracks and reports on progress towards state, territory, and authorized tribe adoption of numeric nutrient criteria.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Web pages with more information are linked on this slide: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a:hlinkClick r:id="rId3"/>
              </a:rPr>
              <a:t>https://www.epa.gov/nutrient-policy-data/epas-recommended-ambient-water-quality-criteria-nutrients</a:t>
            </a:r>
            <a:endParaRPr lang="en-US" sz="280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a:hlinkClick r:id="rId4"/>
              </a:rPr>
              <a:t>https://www.epa.gov/nutrient-policy-data/nutrient-criteria-development-documents</a:t>
            </a:r>
            <a:endParaRPr lang="en-US" sz="280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4000" dirty="0">
                <a:hlinkClick r:id="rId5"/>
              </a:rPr>
              <a:t>https://www.epa.gov/nutrient-policy-data/state-progress-toward-developing-numeric-nutrient-water-quality-criteria</a:t>
            </a:r>
            <a:endParaRPr lang="en-US" sz="2800" dirty="0"/>
          </a:p>
        </p:txBody>
      </p:sp>
      <p:sp>
        <p:nvSpPr>
          <p:cNvPr id="4" name="Slide Number Placeholder 3"/>
          <p:cNvSpPr>
            <a:spLocks noGrp="1"/>
          </p:cNvSpPr>
          <p:nvPr>
            <p:ph type="sldNum" sz="quarter" idx="5"/>
          </p:nvPr>
        </p:nvSpPr>
        <p:spPr/>
        <p:txBody>
          <a:bodyPr/>
          <a:lstStyle/>
          <a:p>
            <a:fld id="{2EB745B5-8ED0-4B04-8EED-7D1F5E76FD4A}" type="slidenum">
              <a:rPr lang="en-US" smtClean="0"/>
              <a:t>26</a:t>
            </a:fld>
            <a:endParaRPr lang="en-US"/>
          </a:p>
        </p:txBody>
      </p:sp>
    </p:spTree>
    <p:extLst>
      <p:ext uri="{BB962C8B-B14F-4D97-AF65-F5344CB8AC3E}">
        <p14:creationId xmlns:p14="http://schemas.microsoft.com/office/powerpoint/2010/main" val="41582154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0" i="0" dirty="0">
                <a:solidFill>
                  <a:srgbClr val="212121"/>
                </a:solidFill>
                <a:effectLst/>
                <a:latin typeface="Source Sans Pro" panose="020B0503030403020204" pitchFamily="34" charset="0"/>
              </a:rPr>
              <a:t>EPA applies a risk assessment framework to the development of numeric nutrient criteria, similar to frameworks developed for ecological and human health risk assessments (USEPA 1998; NRC 1983). </a:t>
            </a:r>
          </a:p>
          <a:p>
            <a:pPr marL="171450" indent="-171450">
              <a:buFontTx/>
              <a:buChar char="-"/>
            </a:pPr>
            <a:r>
              <a:rPr lang="en-US" b="0" i="0" dirty="0">
                <a:solidFill>
                  <a:srgbClr val="212121"/>
                </a:solidFill>
                <a:effectLst/>
                <a:latin typeface="Source Sans Pro" panose="020B0503030403020204" pitchFamily="34" charset="0"/>
              </a:rPr>
              <a:t>The framework is designed to evaluate the risk of adverse effects on human and ecological health from nutrient pollution, provide an efficient process for developing criteria, and allow for easy iteration based on changing needs and scientific advancement. </a:t>
            </a:r>
          </a:p>
          <a:p>
            <a:pPr marL="171450" indent="-171450">
              <a:buFontTx/>
              <a:buChar char="-"/>
            </a:pPr>
            <a:r>
              <a:rPr lang="en-US" b="0" i="0" dirty="0">
                <a:solidFill>
                  <a:srgbClr val="212121"/>
                </a:solidFill>
                <a:effectLst/>
                <a:latin typeface="Source Sans Pro" panose="020B0503030403020204" pitchFamily="34" charset="0"/>
              </a:rPr>
              <a:t>The framework consists of four phases: Planning, Problem Formulation, Analysis, and Criteria Derivation. </a:t>
            </a:r>
          </a:p>
          <a:p>
            <a:pPr marL="171450" indent="-171450">
              <a:buFontTx/>
              <a:buChar char="-"/>
            </a:pPr>
            <a:r>
              <a:rPr lang="en-US" b="0" i="0" dirty="0">
                <a:solidFill>
                  <a:srgbClr val="212121"/>
                </a:solidFill>
                <a:effectLst/>
                <a:latin typeface="Source Sans Pro" panose="020B0503030403020204" pitchFamily="34" charset="0"/>
              </a:rPr>
              <a:t>Through this process, criteria are derived by determining the purpose and scope of criteria, defining management goals, outlining conceptual models, selecting assessment endpoints (if applicable), analyzing data, and considering multiple lines of evidence (where available).</a:t>
            </a:r>
          </a:p>
          <a:p>
            <a:pPr marL="171450" indent="-171450">
              <a:buFontTx/>
              <a:buChar char="-"/>
            </a:pPr>
            <a:r>
              <a:rPr lang="en-US" b="0" i="0" dirty="0">
                <a:solidFill>
                  <a:srgbClr val="212121"/>
                </a:solidFill>
                <a:effectLst/>
                <a:latin typeface="Source Sans Pro" panose="020B0503030403020204" pitchFamily="34" charset="0"/>
              </a:rPr>
              <a:t>More information about each of these steps can be found on N-STEPS Online.</a:t>
            </a:r>
          </a:p>
        </p:txBody>
      </p:sp>
      <p:sp>
        <p:nvSpPr>
          <p:cNvPr id="4" name="Slide Number Placeholder 3"/>
          <p:cNvSpPr>
            <a:spLocks noGrp="1"/>
          </p:cNvSpPr>
          <p:nvPr>
            <p:ph type="sldNum" sz="quarter" idx="5"/>
          </p:nvPr>
        </p:nvSpPr>
        <p:spPr/>
        <p:txBody>
          <a:bodyPr/>
          <a:lstStyle/>
          <a:p>
            <a:fld id="{2EB745B5-8ED0-4B04-8EED-7D1F5E76FD4A}" type="slidenum">
              <a:rPr lang="en-US" smtClean="0"/>
              <a:t>27</a:t>
            </a:fld>
            <a:endParaRPr lang="en-US"/>
          </a:p>
        </p:txBody>
      </p:sp>
    </p:spTree>
    <p:extLst>
      <p:ext uri="{BB962C8B-B14F-4D97-AF65-F5344CB8AC3E}">
        <p14:creationId xmlns:p14="http://schemas.microsoft.com/office/powerpoint/2010/main" val="2425103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0" i="0" dirty="0">
                <a:solidFill>
                  <a:srgbClr val="212121"/>
                </a:solidFill>
                <a:effectLst/>
                <a:latin typeface="Source Sans Pro" panose="020B0503030403020204" pitchFamily="34" charset="0"/>
              </a:rPr>
              <a:t>One way to group or segment waterbodies is by general type, such as lakes and reservoirs, streams and rivers, and estuaries and coastal waters. </a:t>
            </a:r>
          </a:p>
          <a:p>
            <a:pPr marL="171450" indent="-171450">
              <a:buFontTx/>
              <a:buChar char="-"/>
            </a:pPr>
            <a:r>
              <a:rPr lang="en-US" b="0" i="0" dirty="0">
                <a:solidFill>
                  <a:srgbClr val="212121"/>
                </a:solidFill>
                <a:effectLst/>
                <a:latin typeface="Source Sans Pro" panose="020B0503030403020204" pitchFamily="34" charset="0"/>
              </a:rPr>
              <a:t>Because significant physical and biological variations exist within these subgroupings, factors such as form, hydrology, chemistry, size, </a:t>
            </a:r>
            <a:r>
              <a:rPr lang="en-US" sz="1200" b="0" i="0" dirty="0">
                <a:solidFill>
                  <a:srgbClr val="212121"/>
                </a:solidFill>
                <a:effectLst/>
                <a:latin typeface="Segoe UI" panose="020B0502040204020203" pitchFamily="34" charset="0"/>
              </a:rPr>
              <a:t>e</a:t>
            </a:r>
            <a:r>
              <a:rPr lang="en-US" sz="1200" dirty="0">
                <a:effectLst/>
                <a:latin typeface="Segoe UI" panose="020B0502040204020203" pitchFamily="34" charset="0"/>
              </a:rPr>
              <a:t>coregion, elevation, latitude, longitude, or a variety of other factors</a:t>
            </a:r>
            <a:r>
              <a:rPr lang="en-US" b="0" i="0" dirty="0">
                <a:solidFill>
                  <a:srgbClr val="212121"/>
                </a:solidFill>
                <a:effectLst/>
                <a:latin typeface="Source Sans Pro" panose="020B0503030403020204" pitchFamily="34" charset="0"/>
              </a:rPr>
              <a:t> may be used to further group waterbodies.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0" i="0" dirty="0">
                <a:solidFill>
                  <a:srgbClr val="212121"/>
                </a:solidFill>
                <a:effectLst/>
                <a:latin typeface="Source Sans Pro" panose="020B0503030403020204" pitchFamily="34" charset="0"/>
              </a:rPr>
              <a:t>Classification should identify water body types that reduce the variability of key characteristics within the class (i.e., make the class members as similar as possible); and maximize the variability between classes (i.e., make the classes as different as possible). Waterbody classification reduces the variability in ambient measurements within each of the classes and improves the precision and accuracy of estimated relationships.</a:t>
            </a:r>
          </a:p>
        </p:txBody>
      </p:sp>
      <p:sp>
        <p:nvSpPr>
          <p:cNvPr id="4" name="Slide Number Placeholder 3"/>
          <p:cNvSpPr>
            <a:spLocks noGrp="1"/>
          </p:cNvSpPr>
          <p:nvPr>
            <p:ph type="sldNum" sz="quarter" idx="5"/>
          </p:nvPr>
        </p:nvSpPr>
        <p:spPr/>
        <p:txBody>
          <a:bodyPr/>
          <a:lstStyle/>
          <a:p>
            <a:fld id="{2EB745B5-8ED0-4B04-8EED-7D1F5E76FD4A}" type="slidenum">
              <a:rPr lang="en-US" smtClean="0"/>
              <a:t>28</a:t>
            </a:fld>
            <a:endParaRPr lang="en-US"/>
          </a:p>
        </p:txBody>
      </p:sp>
    </p:spTree>
    <p:extLst>
      <p:ext uri="{BB962C8B-B14F-4D97-AF65-F5344CB8AC3E}">
        <p14:creationId xmlns:p14="http://schemas.microsoft.com/office/powerpoint/2010/main" val="3995464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fontAlgn="base">
              <a:buFontTx/>
              <a:buNone/>
            </a:pPr>
            <a:r>
              <a:rPr lang="en-US" b="0" i="0" dirty="0">
                <a:solidFill>
                  <a:srgbClr val="212121"/>
                </a:solidFill>
                <a:effectLst/>
                <a:latin typeface="Source Sans Pro" panose="020B0503030403020204" pitchFamily="34" charset="0"/>
              </a:rPr>
              <a:t>To be effective for deriving criteria, management goals should explicitly state the desired level of support and describe the resources, processes, and conditions to be protected.</a:t>
            </a:r>
          </a:p>
          <a:p>
            <a:pPr marL="0" lvl="0" indent="0" fontAlgn="base">
              <a:buFontTx/>
              <a:buNone/>
            </a:pPr>
            <a:r>
              <a:rPr lang="en-US" b="0" i="0" dirty="0">
                <a:solidFill>
                  <a:srgbClr val="212121"/>
                </a:solidFill>
                <a:effectLst/>
                <a:latin typeface="Source Sans Pro" panose="020B0503030403020204" pitchFamily="34" charset="0"/>
              </a:rPr>
              <a:t>Questions to ask:</a:t>
            </a:r>
          </a:p>
          <a:p>
            <a:pPr marL="0" lvl="0" indent="0" fontAlgn="base">
              <a:buFont typeface="Arial" panose="020B0604020202020204" pitchFamily="34" charset="0"/>
              <a:buNone/>
            </a:pPr>
            <a:r>
              <a:rPr lang="en-US" b="0" i="0" dirty="0">
                <a:solidFill>
                  <a:srgbClr val="212121"/>
                </a:solidFill>
                <a:effectLst/>
                <a:latin typeface="Source Sans Pro" panose="020B0503030403020204" pitchFamily="34" charset="0"/>
              </a:rPr>
              <a:t>- What does the desired quality (e.g., sustainability, support, integrity) mean to the particular water body or system?</a:t>
            </a:r>
          </a:p>
          <a:p>
            <a:pPr marL="0" lvl="0" indent="0" fontAlgn="base">
              <a:buFont typeface="Arial" panose="020B0604020202020204" pitchFamily="34" charset="0"/>
              <a:buNone/>
            </a:pPr>
            <a:r>
              <a:rPr lang="en-US" b="0" i="0" dirty="0">
                <a:solidFill>
                  <a:srgbClr val="212121"/>
                </a:solidFill>
                <a:effectLst/>
                <a:latin typeface="Source Sans Pro" panose="020B0503030403020204" pitchFamily="34" charset="0"/>
              </a:rPr>
              <a:t>- Which resources and processes are to be protected and sustained, and why?</a:t>
            </a:r>
          </a:p>
          <a:p>
            <a:pPr marL="0" lvl="0" indent="0" fontAlgn="base">
              <a:buFont typeface="Arial" panose="020B0604020202020204" pitchFamily="34" charset="0"/>
              <a:buNone/>
            </a:pPr>
            <a:r>
              <a:rPr lang="en-US" b="0" i="0" dirty="0">
                <a:solidFill>
                  <a:srgbClr val="212121"/>
                </a:solidFill>
                <a:effectLst/>
                <a:latin typeface="Source Sans Pro" panose="020B0503030403020204" pitchFamily="34" charset="0"/>
              </a:rPr>
              <a:t>- How will we know when the goal has been achieved? For example, management goals established to support the use of lakes as drinking water supply might include the following:</a:t>
            </a:r>
          </a:p>
          <a:p>
            <a:pPr marL="0" indent="0" algn="l" fontAlgn="base">
              <a:buNone/>
            </a:pPr>
            <a:r>
              <a:rPr lang="en-US" b="0" i="0" dirty="0">
                <a:solidFill>
                  <a:srgbClr val="212121"/>
                </a:solidFill>
                <a:effectLst/>
                <a:latin typeface="Source Sans Pro" panose="020B0503030403020204" pitchFamily="34" charset="0"/>
              </a:rPr>
              <a:t>(1) To prevent algal blooms that can clog intake pipes,</a:t>
            </a:r>
            <a:br>
              <a:rPr lang="en-US" b="0" i="0" dirty="0">
                <a:solidFill>
                  <a:srgbClr val="212121"/>
                </a:solidFill>
                <a:effectLst/>
                <a:latin typeface="Source Sans Pro" panose="020B0503030403020204" pitchFamily="34" charset="0"/>
              </a:rPr>
            </a:br>
            <a:r>
              <a:rPr lang="en-US" b="0" i="0" dirty="0">
                <a:solidFill>
                  <a:srgbClr val="212121"/>
                </a:solidFill>
                <a:effectLst/>
                <a:latin typeface="Source Sans Pro" panose="020B0503030403020204" pitchFamily="34" charset="0"/>
              </a:rPr>
              <a:t>(2) To prevent blue-green algae that result in release of toxic substances,</a:t>
            </a:r>
            <a:br>
              <a:rPr lang="en-US" b="0" i="0" dirty="0">
                <a:solidFill>
                  <a:srgbClr val="212121"/>
                </a:solidFill>
                <a:effectLst/>
                <a:latin typeface="Source Sans Pro" panose="020B0503030403020204" pitchFamily="34" charset="0"/>
              </a:rPr>
            </a:br>
            <a:r>
              <a:rPr lang="en-US" b="0" i="0" dirty="0">
                <a:solidFill>
                  <a:srgbClr val="212121"/>
                </a:solidFill>
                <a:effectLst/>
                <a:latin typeface="Source Sans Pro" panose="020B0503030403020204" pitchFamily="34" charset="0"/>
              </a:rPr>
              <a:t>(3) To prevent algal growth that can result in taste and odor problems in finished water, and</a:t>
            </a:r>
            <a:br>
              <a:rPr lang="en-US" b="0" i="0" dirty="0">
                <a:solidFill>
                  <a:srgbClr val="212121"/>
                </a:solidFill>
                <a:effectLst/>
                <a:latin typeface="Source Sans Pro" panose="020B0503030403020204" pitchFamily="34" charset="0"/>
              </a:rPr>
            </a:br>
            <a:r>
              <a:rPr lang="en-US" b="0" i="0" dirty="0">
                <a:solidFill>
                  <a:srgbClr val="212121"/>
                </a:solidFill>
                <a:effectLst/>
                <a:latin typeface="Source Sans Pro" panose="020B0503030403020204" pitchFamily="34" charset="0"/>
              </a:rPr>
              <a:t>(4) To prevent elevated nitrate concentrations to protect human health.</a:t>
            </a:r>
          </a:p>
          <a:p>
            <a:pPr marL="228600" indent="-228600" algn="l" fontAlgn="base">
              <a:buAutoNum type="arabicParenBoth"/>
            </a:pPr>
            <a:endParaRPr lang="en-US" b="0" i="0" dirty="0">
              <a:solidFill>
                <a:srgbClr val="212121"/>
              </a:solidFill>
              <a:effectLst/>
              <a:latin typeface="Source Sans Pro" panose="020B050303040302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dirty="0">
                <a:effectLst/>
                <a:latin typeface="Segoe UI" panose="020B0502040204020203" pitchFamily="34" charset="0"/>
              </a:rPr>
              <a:t>Note: To support the derivation of numeric criteria, management goals are usually more detailed than designated uses or narrative criteria. However, some detailed narrative criteria may already state specific management goals.</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200" b="0" i="0" dirty="0">
              <a:solidFill>
                <a:srgbClr val="212121"/>
              </a:solidFill>
              <a:effectLst/>
              <a:latin typeface="Segoe UI" panose="020B0502040204020203"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b="0" i="0" dirty="0">
                <a:solidFill>
                  <a:srgbClr val="212121"/>
                </a:solidFill>
                <a:effectLst/>
                <a:latin typeface="Source Sans Pro" panose="020B0503030403020204" pitchFamily="34" charset="0"/>
              </a:rPr>
              <a:t>Developing clearly articulated management goals and associated water quality objectives allows for the next step in developing nutrient criteria: selecting assessment endpoints (next slide).</a:t>
            </a:r>
          </a:p>
          <a:p>
            <a:pPr marL="0" lvl="0" indent="0" fontAlgn="base">
              <a:buFont typeface="Arial" panose="020B0604020202020204" pitchFamily="34" charset="0"/>
              <a:buNone/>
            </a:pPr>
            <a:endParaRPr lang="en-US" b="0" i="0" dirty="0">
              <a:solidFill>
                <a:srgbClr val="212121"/>
              </a:solidFill>
              <a:effectLst/>
              <a:latin typeface="Source Sans Pro" panose="020B0503030403020204" pitchFamily="34" charset="0"/>
            </a:endParaRPr>
          </a:p>
          <a:p>
            <a:pPr marL="0" lvl="0" indent="0" fontAlgn="base">
              <a:buFont typeface="Arial" panose="020B0604020202020204" pitchFamily="34" charset="0"/>
              <a:buNone/>
            </a:pPr>
            <a:endParaRPr lang="en-US" b="0" i="0" dirty="0">
              <a:solidFill>
                <a:srgbClr val="212121"/>
              </a:solidFill>
              <a:effectLst/>
              <a:latin typeface="Source Sans Pro" panose="020B0503030403020204" pitchFamily="34" charset="0"/>
            </a:endParaRPr>
          </a:p>
          <a:p>
            <a:endParaRPr lang="en-US" dirty="0"/>
          </a:p>
        </p:txBody>
      </p:sp>
      <p:sp>
        <p:nvSpPr>
          <p:cNvPr id="4" name="Slide Number Placeholder 3"/>
          <p:cNvSpPr>
            <a:spLocks noGrp="1"/>
          </p:cNvSpPr>
          <p:nvPr>
            <p:ph type="sldNum" sz="quarter" idx="5"/>
          </p:nvPr>
        </p:nvSpPr>
        <p:spPr/>
        <p:txBody>
          <a:bodyPr/>
          <a:lstStyle/>
          <a:p>
            <a:fld id="{2EB745B5-8ED0-4B04-8EED-7D1F5E76FD4A}" type="slidenum">
              <a:rPr lang="en-US" smtClean="0"/>
              <a:t>29</a:t>
            </a:fld>
            <a:endParaRPr lang="en-US"/>
          </a:p>
        </p:txBody>
      </p:sp>
    </p:spTree>
    <p:extLst>
      <p:ext uri="{BB962C8B-B14F-4D97-AF65-F5344CB8AC3E}">
        <p14:creationId xmlns:p14="http://schemas.microsoft.com/office/powerpoint/2010/main" val="30302297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Disclaimer: this presentation is for educational purposes only and does not substitute for statutes, regulations, policy, or guidance.</a:t>
            </a:r>
          </a:p>
          <a:p>
            <a:r>
              <a:rPr lang="en-US" dirty="0"/>
              <a:t>Materials are intended as a high-level overview. For more detailed review of concepts, see links to additional EPA resources.</a:t>
            </a:r>
          </a:p>
        </p:txBody>
      </p:sp>
      <p:sp>
        <p:nvSpPr>
          <p:cNvPr id="4" name="Slide Number Placeholder 3"/>
          <p:cNvSpPr>
            <a:spLocks noGrp="1"/>
          </p:cNvSpPr>
          <p:nvPr>
            <p:ph type="sldNum" sz="quarter" idx="5"/>
          </p:nvPr>
        </p:nvSpPr>
        <p:spPr/>
        <p:txBody>
          <a:bodyPr/>
          <a:lstStyle/>
          <a:p>
            <a:fld id="{2EB745B5-8ED0-4B04-8EED-7D1F5E76FD4A}" type="slidenum">
              <a:rPr lang="en-US" smtClean="0"/>
              <a:t>3</a:t>
            </a:fld>
            <a:endParaRPr lang="en-US"/>
          </a:p>
        </p:txBody>
      </p:sp>
    </p:spTree>
    <p:extLst>
      <p:ext uri="{BB962C8B-B14F-4D97-AF65-F5344CB8AC3E}">
        <p14:creationId xmlns:p14="http://schemas.microsoft.com/office/powerpoint/2010/main" val="2975924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12121"/>
                </a:solidFill>
                <a:effectLst/>
                <a:latin typeface="Source Sans Pro" panose="020B0503030403020204" pitchFamily="34" charset="0"/>
              </a:rPr>
              <a:t>Effective assessment endpoints should be sensitive to nutrients, relevant to ecology and management goals of the system, have available data, and be reliably and regularly measured. Endpoints are a measurable indicator of the biological community or the physical or chemical characteristics of a waterbody. Measures of the endpoint (i.e., what you measure) should be available with appropriate data type, coverage, quantity, and quality.</a:t>
            </a:r>
          </a:p>
          <a:p>
            <a:endParaRPr lang="en-US" b="1" i="0" dirty="0">
              <a:solidFill>
                <a:srgbClr val="212121"/>
              </a:solidFill>
              <a:effectLst/>
              <a:latin typeface="Source Sans Pro" panose="020B0503030403020204" pitchFamily="34" charset="0"/>
            </a:endParaRPr>
          </a:p>
          <a:p>
            <a:r>
              <a:rPr lang="en-US" b="0" i="0" dirty="0">
                <a:solidFill>
                  <a:srgbClr val="212121"/>
                </a:solidFill>
                <a:effectLst/>
                <a:latin typeface="Source Sans Pro" panose="020B0503030403020204" pitchFamily="34" charset="0"/>
              </a:rPr>
              <a:t>Notes: </a:t>
            </a:r>
          </a:p>
          <a:p>
            <a:pPr marL="171450" indent="-171450">
              <a:buFontTx/>
              <a:buChar char="-"/>
            </a:pPr>
            <a:r>
              <a:rPr lang="en-US" b="0" i="0" dirty="0">
                <a:solidFill>
                  <a:srgbClr val="212121"/>
                </a:solidFill>
                <a:effectLst/>
                <a:latin typeface="Source Sans Pro" panose="020B0503030403020204" pitchFamily="34" charset="0"/>
              </a:rPr>
              <a:t>Some methods (e.g., reference condition) do not require assessment endpoints. </a:t>
            </a:r>
          </a:p>
          <a:p>
            <a:pPr marL="171450" indent="-171450">
              <a:buFontTx/>
              <a:buChar char="-"/>
            </a:pPr>
            <a:r>
              <a:rPr lang="en-US" b="0" i="0" dirty="0">
                <a:solidFill>
                  <a:srgbClr val="212121"/>
                </a:solidFill>
                <a:effectLst/>
                <a:latin typeface="Source Sans Pro" panose="020B0503030403020204" pitchFamily="34" charset="0"/>
              </a:rPr>
              <a:t>If measurable data are not available to support the selection of an endpoint, you cannot use that endpoint for numeric criteria derivation. </a:t>
            </a:r>
          </a:p>
          <a:p>
            <a:pPr marL="171450" indent="-171450">
              <a:buFontTx/>
              <a:buChar char="-"/>
            </a:pPr>
            <a:r>
              <a:rPr lang="en-US" b="0" i="0" dirty="0">
                <a:solidFill>
                  <a:srgbClr val="212121"/>
                </a:solidFill>
                <a:effectLst/>
                <a:latin typeface="Source Sans Pro" panose="020B0503030403020204" pitchFamily="34" charset="0"/>
              </a:rPr>
              <a:t>Each endpoint selected to represent the management goal should have a numeric water quality target supported by information available in the literature. </a:t>
            </a:r>
          </a:p>
          <a:p>
            <a:endParaRPr lang="en-US" b="0" i="0" dirty="0">
              <a:solidFill>
                <a:srgbClr val="212121"/>
              </a:solidFill>
              <a:effectLst/>
              <a:latin typeface="Source Sans Pro" panose="020B0503030403020204" pitchFamily="34" charset="0"/>
            </a:endParaRPr>
          </a:p>
          <a:p>
            <a:r>
              <a:rPr lang="en-US" b="0" i="0" dirty="0">
                <a:solidFill>
                  <a:srgbClr val="212121"/>
                </a:solidFill>
                <a:effectLst/>
                <a:latin typeface="Source Sans Pro"/>
                <a:ea typeface="Source Sans Pro"/>
              </a:rPr>
              <a:t>More discussion of assessment endpoints is available on EPA’s website: </a:t>
            </a:r>
            <a:r>
              <a:rPr lang="en-US" b="0" i="0" dirty="0">
                <a:solidFill>
                  <a:srgbClr val="212121"/>
                </a:solidFill>
                <a:effectLst/>
                <a:latin typeface="Source Sans Pro"/>
                <a:ea typeface="Source Sans Pro"/>
                <a:hlinkClick r:id="rId3"/>
              </a:rPr>
              <a:t>https://nsteps.epa.gov/problem-formulation-2/assessment-endpoints/</a:t>
            </a:r>
            <a:endParaRPr lang="en-US" b="0" i="0" dirty="0">
              <a:solidFill>
                <a:srgbClr val="212121"/>
              </a:solidFill>
              <a:effectLst/>
              <a:latin typeface="Source Sans Pro"/>
              <a:ea typeface="Source Sans Pro"/>
            </a:endParaRPr>
          </a:p>
          <a:p>
            <a:endParaRPr lang="en-US" b="0" i="0" dirty="0">
              <a:solidFill>
                <a:srgbClr val="212121"/>
              </a:solidFill>
              <a:effectLst/>
              <a:latin typeface="Source Sans Pro"/>
              <a:ea typeface="Source Sans Pro"/>
              <a:cs typeface="Calibri" panose="020F0502020204030204"/>
            </a:endParaRPr>
          </a:p>
          <a:p>
            <a:r>
              <a:rPr lang="en-US" b="0" i="0" dirty="0">
                <a:solidFill>
                  <a:srgbClr val="212121"/>
                </a:solidFill>
                <a:effectLst/>
                <a:latin typeface="Source Sans Pro"/>
                <a:ea typeface="Source Sans Pro"/>
                <a:cs typeface="Calibri" panose="020F0502020204030204"/>
              </a:rPr>
              <a:t>Image: </a:t>
            </a:r>
            <a:r>
              <a:rPr lang="en-US" b="0" i="0" dirty="0" err="1">
                <a:solidFill>
                  <a:srgbClr val="1B1B1B"/>
                </a:solidFill>
                <a:effectLst/>
                <a:latin typeface="Source Sans Pro Web"/>
              </a:rPr>
              <a:t>Turtlegrass</a:t>
            </a:r>
            <a:r>
              <a:rPr lang="en-US" b="0" i="0" dirty="0">
                <a:solidFill>
                  <a:srgbClr val="1B1B1B"/>
                </a:solidFill>
                <a:effectLst/>
                <a:latin typeface="Source Sans Pro Web"/>
              </a:rPr>
              <a:t> (</a:t>
            </a:r>
            <a:r>
              <a:rPr lang="en-US" b="0" i="0" dirty="0" err="1">
                <a:solidFill>
                  <a:srgbClr val="1B1B1B"/>
                </a:solidFill>
                <a:effectLst/>
                <a:latin typeface="Source Sans Pro Web"/>
              </a:rPr>
              <a:t>Thalassia</a:t>
            </a:r>
            <a:r>
              <a:rPr lang="en-US" b="0" i="0" dirty="0">
                <a:solidFill>
                  <a:srgbClr val="1B1B1B"/>
                </a:solidFill>
                <a:effectLst/>
                <a:latin typeface="Source Sans Pro Web"/>
              </a:rPr>
              <a:t> </a:t>
            </a:r>
            <a:r>
              <a:rPr lang="en-US" b="0" i="0" dirty="0" err="1">
                <a:solidFill>
                  <a:srgbClr val="1B1B1B"/>
                </a:solidFill>
                <a:effectLst/>
                <a:latin typeface="Source Sans Pro Web"/>
              </a:rPr>
              <a:t>testudinum</a:t>
            </a:r>
            <a:r>
              <a:rPr lang="en-US" b="0" i="0" dirty="0">
                <a:solidFill>
                  <a:srgbClr val="1B1B1B"/>
                </a:solidFill>
                <a:effectLst/>
                <a:latin typeface="Source Sans Pro Web"/>
              </a:rPr>
              <a:t>) in Bahía de </a:t>
            </a:r>
            <a:r>
              <a:rPr lang="en-US" b="0" i="0" dirty="0" err="1">
                <a:solidFill>
                  <a:srgbClr val="1B1B1B"/>
                </a:solidFill>
                <a:effectLst/>
                <a:latin typeface="Source Sans Pro Web"/>
              </a:rPr>
              <a:t>Jobos</a:t>
            </a:r>
            <a:r>
              <a:rPr lang="en-US" b="0" i="0" dirty="0">
                <a:solidFill>
                  <a:srgbClr val="1B1B1B"/>
                </a:solidFill>
                <a:effectLst/>
                <a:latin typeface="Source Sans Pro Web"/>
              </a:rPr>
              <a:t> NERR. Photo by Cayla Sullivan (EPA)</a:t>
            </a:r>
            <a:endParaRPr lang="en-US" i="0" dirty="0">
              <a:solidFill>
                <a:srgbClr val="212121"/>
              </a:solidFill>
              <a:latin typeface="Source Sans Pro"/>
              <a:ea typeface="Source Sans Pro"/>
            </a:endParaRPr>
          </a:p>
        </p:txBody>
      </p:sp>
      <p:sp>
        <p:nvSpPr>
          <p:cNvPr id="4" name="Slide Number Placeholder 3"/>
          <p:cNvSpPr>
            <a:spLocks noGrp="1"/>
          </p:cNvSpPr>
          <p:nvPr>
            <p:ph type="sldNum" sz="quarter" idx="5"/>
          </p:nvPr>
        </p:nvSpPr>
        <p:spPr/>
        <p:txBody>
          <a:bodyPr/>
          <a:lstStyle/>
          <a:p>
            <a:fld id="{2EB745B5-8ED0-4B04-8EED-7D1F5E76FD4A}" type="slidenum">
              <a:rPr lang="en-US" smtClean="0"/>
              <a:t>30</a:t>
            </a:fld>
            <a:endParaRPr lang="en-US"/>
          </a:p>
        </p:txBody>
      </p:sp>
    </p:spTree>
    <p:extLst>
      <p:ext uri="{BB962C8B-B14F-4D97-AF65-F5344CB8AC3E}">
        <p14:creationId xmlns:p14="http://schemas.microsoft.com/office/powerpoint/2010/main" val="24814521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b="0" i="0" dirty="0">
                <a:solidFill>
                  <a:srgbClr val="212121"/>
                </a:solidFill>
                <a:effectLst/>
                <a:latin typeface="Source Sans Pro" panose="020B0503030403020204" pitchFamily="34" charset="0"/>
              </a:rPr>
              <a:t>Note: While terminology for analysis approaches can vary, these are a few common approaches for nutrient criteria development.</a:t>
            </a:r>
          </a:p>
          <a:p>
            <a:pPr algn="l" fontAlgn="base"/>
            <a:r>
              <a:rPr lang="en-US" b="0" i="0" dirty="0">
                <a:solidFill>
                  <a:srgbClr val="212121"/>
                </a:solidFill>
                <a:effectLst/>
                <a:latin typeface="Source Sans Pro" panose="020B0503030403020204" pitchFamily="34" charset="0"/>
              </a:rPr>
              <a:t>A range of factors—including regulatory priorities, spatial scales, conceptual models, data quantity and quality, and resource constraints—should be considered in selecting the analytical approach (or combination of approaches) to use for developing numeric nutrient criteria. </a:t>
            </a:r>
          </a:p>
          <a:p>
            <a:pPr algn="l" fontAlgn="base"/>
            <a:r>
              <a:rPr lang="en-US" b="0" i="0" dirty="0">
                <a:solidFill>
                  <a:srgbClr val="212121"/>
                </a:solidFill>
                <a:effectLst/>
                <a:latin typeface="Source Sans Pro" panose="020B0503030403020204" pitchFamily="34" charset="0"/>
              </a:rPr>
              <a:t>After weighing approaches, the state or tribal agency selects the approach that:</a:t>
            </a:r>
          </a:p>
          <a:p>
            <a:pPr algn="l" fontAlgn="base">
              <a:buFont typeface="Arial" panose="020B0604020202020204" pitchFamily="34" charset="0"/>
              <a:buNone/>
            </a:pPr>
            <a:r>
              <a:rPr lang="en-US" b="0" i="0" dirty="0">
                <a:solidFill>
                  <a:srgbClr val="212121"/>
                </a:solidFill>
                <a:effectLst/>
                <a:latin typeface="Source Sans Pro" panose="020B0503030403020204" pitchFamily="34" charset="0"/>
              </a:rPr>
              <a:t>- Accommodates the state regulatory constraints as well as the timeframe, resources, and technical capabilities;</a:t>
            </a:r>
          </a:p>
          <a:p>
            <a:pPr algn="l" fontAlgn="base">
              <a:buFont typeface="Arial" panose="020B0604020202020204" pitchFamily="34" charset="0"/>
              <a:buNone/>
            </a:pPr>
            <a:r>
              <a:rPr lang="en-US" b="0" i="0" dirty="0">
                <a:solidFill>
                  <a:srgbClr val="212121"/>
                </a:solidFill>
                <a:effectLst/>
                <a:latin typeface="Source Sans Pro" panose="020B0503030403020204" pitchFamily="34" charset="0"/>
              </a:rPr>
              <a:t>- Maximizes participation of the available data in the analysis; and</a:t>
            </a:r>
          </a:p>
          <a:p>
            <a:pPr algn="l" fontAlgn="base">
              <a:buFont typeface="Arial" panose="020B0604020202020204" pitchFamily="34" charset="0"/>
              <a:buNone/>
            </a:pPr>
            <a:r>
              <a:rPr lang="en-US" b="0" i="0" dirty="0">
                <a:solidFill>
                  <a:srgbClr val="212121"/>
                </a:solidFill>
                <a:effectLst/>
                <a:latin typeface="Source Sans Pro" panose="020B0503030403020204" pitchFamily="34" charset="0"/>
              </a:rPr>
              <a:t>- Provides rigor to and confidence in the analytical results.</a:t>
            </a:r>
          </a:p>
          <a:p>
            <a:pPr algn="l" fontAlgn="base"/>
            <a:r>
              <a:rPr lang="en-US" b="0" i="0" dirty="0">
                <a:solidFill>
                  <a:srgbClr val="212121"/>
                </a:solidFill>
                <a:effectLst/>
                <a:latin typeface="Source Sans Pro" panose="020B0503030403020204" pitchFamily="34" charset="0"/>
              </a:rPr>
              <a:t>Deciding to use more than one approach has the potential to corroborate analytical results and strengthen the choices made in deriving criteria.</a:t>
            </a:r>
            <a:endParaRPr lang="en-US" b="1" i="0" dirty="0">
              <a:solidFill>
                <a:srgbClr val="212121"/>
              </a:solidFill>
              <a:effectLst/>
              <a:latin typeface="Source Sans Pro" panose="020B0503030403020204" pitchFamily="34" charset="0"/>
            </a:endParaRPr>
          </a:p>
          <a:p>
            <a:endParaRPr lang="en-US" dirty="0"/>
          </a:p>
          <a:p>
            <a:r>
              <a:rPr lang="en-US" dirty="0"/>
              <a:t>More information about selecting an approach: </a:t>
            </a:r>
            <a:r>
              <a:rPr lang="en-US" dirty="0">
                <a:hlinkClick r:id="rId3"/>
              </a:rPr>
              <a:t>https://nsteps.epa.gov/select-approach/</a:t>
            </a:r>
            <a:endParaRPr lang="en-US" dirty="0">
              <a:cs typeface="Calibri"/>
              <a:hlinkClick r:id="rId3"/>
            </a:endParaRPr>
          </a:p>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2EB745B5-8ED0-4B04-8EED-7D1F5E76FD4A}" type="slidenum">
              <a:rPr lang="en-US" smtClean="0"/>
              <a:t>31</a:t>
            </a:fld>
            <a:endParaRPr lang="en-US"/>
          </a:p>
        </p:txBody>
      </p:sp>
    </p:spTree>
    <p:extLst>
      <p:ext uri="{BB962C8B-B14F-4D97-AF65-F5344CB8AC3E}">
        <p14:creationId xmlns:p14="http://schemas.microsoft.com/office/powerpoint/2010/main" val="17237042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captions:</a:t>
            </a:r>
          </a:p>
          <a:p>
            <a:pPr marL="228600" indent="-228600">
              <a:buAutoNum type="alphaLcParenR"/>
            </a:pPr>
            <a:r>
              <a:rPr lang="en-US" dirty="0"/>
              <a:t>Schematic diagram of the elements of a more complex </a:t>
            </a:r>
            <a:r>
              <a:rPr lang="fr-FR" b="0" i="0" dirty="0">
                <a:solidFill>
                  <a:srgbClr val="1B1B1B"/>
                </a:solidFill>
                <a:effectLst/>
                <a:latin typeface="Source Sans Pro Web"/>
              </a:rPr>
              <a:t>water quality model (Environmental Fluid Dynamics Code – EFDC)</a:t>
            </a:r>
          </a:p>
          <a:p>
            <a:pPr marL="228600" indent="-228600">
              <a:buAutoNum type="alphaLcParenR"/>
            </a:pPr>
            <a:r>
              <a:rPr lang="en-US" b="0" i="0" dirty="0">
                <a:solidFill>
                  <a:srgbClr val="212121"/>
                </a:solidFill>
                <a:effectLst/>
                <a:latin typeface="Source Sans Pro" panose="020B0503030403020204" pitchFamily="34" charset="0"/>
              </a:rPr>
              <a:t>Simpler water quality models can help provide additional lines of evidence for a criteria development process or to check some assumptions, e.g., this phosphorus budget model that includes cycling between sediment and water column.</a:t>
            </a:r>
          </a:p>
          <a:p>
            <a:pPr marL="0" indent="0">
              <a:buNone/>
            </a:pPr>
            <a:r>
              <a:rPr lang="en-US" b="0" i="0" dirty="0">
                <a:solidFill>
                  <a:srgbClr val="212121"/>
                </a:solidFill>
                <a:effectLst/>
                <a:latin typeface="Source Sans Pro" panose="020B0503030403020204" pitchFamily="34" charset="0"/>
              </a:rPr>
              <a:t>Source: N-STEPS Online</a:t>
            </a:r>
          </a:p>
        </p:txBody>
      </p:sp>
      <p:sp>
        <p:nvSpPr>
          <p:cNvPr id="4" name="Slide Number Placeholder 3"/>
          <p:cNvSpPr>
            <a:spLocks noGrp="1"/>
          </p:cNvSpPr>
          <p:nvPr>
            <p:ph type="sldNum" sz="quarter" idx="5"/>
          </p:nvPr>
        </p:nvSpPr>
        <p:spPr/>
        <p:txBody>
          <a:bodyPr/>
          <a:lstStyle/>
          <a:p>
            <a:fld id="{2EB745B5-8ED0-4B04-8EED-7D1F5E76FD4A}" type="slidenum">
              <a:rPr lang="en-US" smtClean="0"/>
              <a:t>32</a:t>
            </a:fld>
            <a:endParaRPr lang="en-US"/>
          </a:p>
        </p:txBody>
      </p:sp>
    </p:spTree>
    <p:extLst>
      <p:ext uri="{BB962C8B-B14F-4D97-AF65-F5344CB8AC3E}">
        <p14:creationId xmlns:p14="http://schemas.microsoft.com/office/powerpoint/2010/main" val="10220851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Figure caption:</a:t>
            </a:r>
          </a:p>
          <a:p>
            <a:pPr marL="228600" indent="-228600">
              <a:buAutoNum type="alphaLcParenR"/>
              <a:defRPr/>
            </a:pPr>
            <a:r>
              <a:rPr lang="en-US" dirty="0"/>
              <a:t>Example of a stressor response relationship between </a:t>
            </a:r>
            <a:r>
              <a:rPr lang="en-US" sz="1800" b="0" i="0" u="none" strike="noStrike" baseline="0" dirty="0">
                <a:latin typeface="Times New Roman"/>
                <a:cs typeface="Times New Roman"/>
              </a:rPr>
              <a:t>chlorophyll a and</a:t>
            </a:r>
            <a:r>
              <a:rPr lang="en-US" sz="1800" dirty="0">
                <a:latin typeface="Times New Roman"/>
                <a:cs typeface="Times New Roman"/>
              </a:rPr>
              <a:t> </a:t>
            </a:r>
            <a:r>
              <a:rPr lang="en-US" sz="1800" b="0" i="0" u="none" strike="noStrike" baseline="0" dirty="0">
                <a:latin typeface="Times New Roman"/>
                <a:cs typeface="Times New Roman"/>
              </a:rPr>
              <a:t>total phosphorus.</a:t>
            </a:r>
            <a:br>
              <a:rPr lang="en-US" sz="1800" b="0" i="0" u="none" strike="noStrike" baseline="0" dirty="0">
                <a:latin typeface="Times New Roman"/>
                <a:cs typeface="Times New Roman"/>
              </a:rPr>
            </a:br>
            <a:r>
              <a:rPr lang="en-US" sz="1800" b="0" i="0" u="none" strike="noStrike" baseline="0" dirty="0">
                <a:latin typeface="Times New Roman"/>
                <a:cs typeface="Times New Roman"/>
              </a:rPr>
              <a:t> </a:t>
            </a:r>
            <a:br>
              <a:rPr lang="en-US" sz="1800" b="0" i="0" u="none" strike="noStrike" baseline="0" dirty="0">
                <a:latin typeface="Times New Roman"/>
                <a:cs typeface="Times New Roman"/>
              </a:rPr>
            </a:br>
            <a:r>
              <a:rPr lang="en-US" sz="1800" b="0" i="1" u="none" strike="noStrike" baseline="0" dirty="0">
                <a:latin typeface="Times New Roman"/>
                <a:cs typeface="Times New Roman"/>
              </a:rPr>
              <a:t>Source: </a:t>
            </a:r>
            <a:r>
              <a:rPr lang="en-US" sz="1800" b="0" i="1" u="none" strike="noStrike" baseline="0" dirty="0">
                <a:highlight>
                  <a:srgbClr val="FFFF00"/>
                </a:highlight>
                <a:latin typeface="Times New Roman"/>
                <a:cs typeface="Times New Roman"/>
              </a:rPr>
              <a:t>Recommended nutrient criteria for WV lakes </a:t>
            </a:r>
            <a:r>
              <a:rPr lang="en-US" sz="1800" i="1" dirty="0">
                <a:highlight>
                  <a:srgbClr val="FFFF00"/>
                </a:highlight>
                <a:latin typeface="Times New Roman"/>
                <a:cs typeface="Times New Roman"/>
              </a:rPr>
              <a:t>document</a:t>
            </a:r>
            <a:r>
              <a:rPr lang="en-US" sz="1800" b="0" i="1" u="none" strike="noStrike" baseline="0" dirty="0">
                <a:highlight>
                  <a:srgbClr val="FFFF00"/>
                </a:highlight>
                <a:latin typeface="Times New Roman"/>
                <a:cs typeface="Times New Roman"/>
              </a:rPr>
              <a:t> (2006)</a:t>
            </a:r>
            <a:endParaRPr lang="en-US" b="0" i="1" dirty="0">
              <a:highlight>
                <a:srgbClr val="FFFF00"/>
              </a:highlight>
              <a:latin typeface="Times New Roman"/>
              <a:cs typeface="Times New Roman"/>
            </a:endParaRPr>
          </a:p>
        </p:txBody>
      </p:sp>
      <p:sp>
        <p:nvSpPr>
          <p:cNvPr id="4" name="Slide Number Placeholder 3"/>
          <p:cNvSpPr>
            <a:spLocks noGrp="1"/>
          </p:cNvSpPr>
          <p:nvPr>
            <p:ph type="sldNum" sz="quarter" idx="5"/>
          </p:nvPr>
        </p:nvSpPr>
        <p:spPr/>
        <p:txBody>
          <a:bodyPr/>
          <a:lstStyle/>
          <a:p>
            <a:fld id="{2EB745B5-8ED0-4B04-8EED-7D1F5E76FD4A}" type="slidenum">
              <a:rPr lang="en-US" smtClean="0"/>
              <a:t>33</a:t>
            </a:fld>
            <a:endParaRPr lang="en-US"/>
          </a:p>
        </p:txBody>
      </p:sp>
    </p:spTree>
    <p:extLst>
      <p:ext uri="{BB962C8B-B14F-4D97-AF65-F5344CB8AC3E}">
        <p14:creationId xmlns:p14="http://schemas.microsoft.com/office/powerpoint/2010/main" val="16396165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0" i="0" dirty="0">
                <a:solidFill>
                  <a:srgbClr val="212121"/>
                </a:solidFill>
                <a:effectLst/>
                <a:latin typeface="Source Sans Pro" panose="020B0503030403020204" pitchFamily="34" charset="0"/>
              </a:rPr>
              <a:t>Parametric and nonparametric statistical approaches can be used to estimate a percentile of a nutrient concentration distribution. In both approaches, repeated samples at individual sites may need to be treated differently than individual samples collected at different sites. </a:t>
            </a:r>
          </a:p>
          <a:p>
            <a:pPr marL="171450" indent="-171450">
              <a:buFontTx/>
              <a:buChar char="-"/>
              <a:defRPr/>
            </a:pPr>
            <a:r>
              <a:rPr lang="en-US" b="0" i="0" dirty="0">
                <a:solidFill>
                  <a:srgbClr val="212121"/>
                </a:solidFill>
                <a:effectLst/>
                <a:latin typeface="Source Sans Pro"/>
                <a:ea typeface="Source Sans Pro"/>
              </a:rPr>
              <a:t>Selection of the percentile value to use as the basis for establishing nutrient criteria is a critical decision and the rationale should be well documented. More information is available at: </a:t>
            </a:r>
            <a:r>
              <a:rPr lang="en-US" b="0" i="0" dirty="0">
                <a:solidFill>
                  <a:srgbClr val="212121"/>
                </a:solidFill>
                <a:effectLst/>
                <a:latin typeface="Source Sans Pro"/>
                <a:ea typeface="Source Sans Pro"/>
                <a:hlinkClick r:id="rId3"/>
              </a:rPr>
              <a:t>https://nsteps.epa.gov/reference-condition/reference-condition-computation/</a:t>
            </a:r>
            <a:r>
              <a:rPr lang="en-US" dirty="0">
                <a:solidFill>
                  <a:srgbClr val="212121"/>
                </a:solidFill>
                <a:latin typeface="Source Sans Pro"/>
                <a:ea typeface="Source Sans Pro"/>
              </a:rPr>
              <a:t> </a:t>
            </a:r>
          </a:p>
          <a:p>
            <a:pPr marL="171450" indent="-171450">
              <a:buFontTx/>
              <a:buChar char="-"/>
              <a:defRPr/>
            </a:pPr>
            <a:r>
              <a:rPr lang="en-US" dirty="0"/>
              <a:t>Figure caption: </a:t>
            </a:r>
            <a:r>
              <a:rPr lang="en-US" b="0" i="0" dirty="0">
                <a:solidFill>
                  <a:srgbClr val="212121"/>
                </a:solidFill>
                <a:effectLst/>
                <a:latin typeface="Source Sans Pro" panose="020B0503030403020204" pitchFamily="34" charset="0"/>
              </a:rPr>
              <a:t>Example log-normal distribution of phosphorus concentrations for streams. </a:t>
            </a:r>
            <a:r>
              <a:rPr lang="en-US" b="0" i="1" dirty="0">
                <a:solidFill>
                  <a:srgbClr val="212121"/>
                </a:solidFill>
                <a:effectLst/>
                <a:latin typeface="Source Sans Pro" panose="020B0503030403020204" pitchFamily="34" charset="0"/>
              </a:rPr>
              <a:t>Source: N-STEPS Online.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212121"/>
              </a:solidFill>
              <a:effectLst/>
              <a:latin typeface="Source Sans Pro" panose="020B0503030403020204" pitchFamily="34" charset="0"/>
            </a:endParaRPr>
          </a:p>
          <a:p>
            <a:endParaRPr lang="en-US" dirty="0"/>
          </a:p>
        </p:txBody>
      </p:sp>
      <p:sp>
        <p:nvSpPr>
          <p:cNvPr id="4" name="Slide Number Placeholder 3"/>
          <p:cNvSpPr>
            <a:spLocks noGrp="1"/>
          </p:cNvSpPr>
          <p:nvPr>
            <p:ph type="sldNum" sz="quarter" idx="5"/>
          </p:nvPr>
        </p:nvSpPr>
        <p:spPr/>
        <p:txBody>
          <a:bodyPr/>
          <a:lstStyle/>
          <a:p>
            <a:fld id="{2EB745B5-8ED0-4B04-8EED-7D1F5E76FD4A}" type="slidenum">
              <a:rPr lang="en-US" smtClean="0"/>
              <a:t>34</a:t>
            </a:fld>
            <a:endParaRPr lang="en-US"/>
          </a:p>
        </p:txBody>
      </p:sp>
    </p:spTree>
    <p:extLst>
      <p:ext uri="{BB962C8B-B14F-4D97-AF65-F5344CB8AC3E}">
        <p14:creationId xmlns:p14="http://schemas.microsoft.com/office/powerpoint/2010/main" val="3953048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How to evaluate methods when establishing numeric criteria values:</a:t>
            </a:r>
          </a:p>
          <a:p>
            <a:pPr marL="171450" indent="-171450">
              <a:buFontTx/>
              <a:buChar char="-"/>
            </a:pPr>
            <a:r>
              <a:rPr lang="en-US" dirty="0"/>
              <a:t>Data suitability: Are there the right types of data to develop nutrient criteria? Are there enough samples in the right place at the right time?</a:t>
            </a:r>
          </a:p>
          <a:p>
            <a:pPr marL="171450" indent="-171450">
              <a:buFontTx/>
              <a:buChar char="-"/>
            </a:pPr>
            <a:r>
              <a:rPr lang="en-US" dirty="0"/>
              <a:t>Data quality: How were data collected, handled, processed, measured, generated, or stored?</a:t>
            </a:r>
          </a:p>
          <a:p>
            <a:pPr marL="171450" indent="-171450">
              <a:buFontTx/>
              <a:buChar char="-"/>
            </a:pPr>
            <a:r>
              <a:rPr lang="en-US" dirty="0"/>
              <a:t>Strength of relationship: Likelihood of false positives or false negatives? Appropriate tests of model performance?</a:t>
            </a:r>
          </a:p>
          <a:p>
            <a:pPr marL="171450" indent="-171450">
              <a:buFontTx/>
              <a:buChar char="-"/>
            </a:pPr>
            <a:r>
              <a:rPr lang="en-US" dirty="0"/>
              <a:t>Confounding variables: Are important covariates measured? Could they explain relationships between nutrients and assessment endpoints?</a:t>
            </a:r>
          </a:p>
          <a:p>
            <a:pPr marL="171450" indent="-171450">
              <a:buFontTx/>
              <a:buChar char="-"/>
            </a:pPr>
            <a:r>
              <a:rPr lang="en-US" dirty="0"/>
              <a:t>How much uncertainty is involved? </a:t>
            </a:r>
            <a:r>
              <a:rPr lang="en-US" b="0" i="0" dirty="0">
                <a:solidFill>
                  <a:srgbClr val="212121"/>
                </a:solidFill>
                <a:effectLst/>
                <a:latin typeface="Source Sans Pro" panose="020B0503030403020204" pitchFamily="34" charset="0"/>
              </a:rPr>
              <a:t>What are the descriptive statistics (e.g., measures of central tendency, percentiles, measures of variation) or the estimated parameters of the statistical distribution(s) or model(s), including the statistical confidence of those statistics and estimates?</a:t>
            </a:r>
          </a:p>
          <a:p>
            <a:pPr marL="0" indent="0">
              <a:buNone/>
            </a:pPr>
            <a:r>
              <a:rPr lang="en-US" b="0" i="0" dirty="0">
                <a:solidFill>
                  <a:srgbClr val="212121"/>
                </a:solidFill>
                <a:effectLst/>
                <a:latin typeface="Source Sans Pro" panose="020B0503030403020204" pitchFamily="34" charset="0"/>
              </a:rPr>
              <a:t>Criteria are also evaluated according to their outcome:</a:t>
            </a:r>
          </a:p>
          <a:p>
            <a:pPr marL="171450" indent="-171450">
              <a:buFontTx/>
              <a:buChar char="-"/>
            </a:pPr>
            <a:r>
              <a:rPr lang="en-US" b="0" i="0" dirty="0">
                <a:solidFill>
                  <a:srgbClr val="212121"/>
                </a:solidFill>
                <a:effectLst/>
                <a:latin typeface="Source Sans Pro" panose="020B0503030403020204" pitchFamily="34" charset="0"/>
              </a:rPr>
              <a:t>Are criteria values reproducible, transparent, and defensible?</a:t>
            </a:r>
          </a:p>
          <a:p>
            <a:pPr marL="171450" indent="-171450">
              <a:buFontTx/>
              <a:buChar char="-"/>
            </a:pPr>
            <a:r>
              <a:rPr lang="en-US" b="0" i="0" dirty="0">
                <a:solidFill>
                  <a:srgbClr val="212121"/>
                </a:solidFill>
                <a:effectLst/>
                <a:latin typeface="Source Sans Pro" panose="020B0503030403020204" pitchFamily="34" charset="0"/>
              </a:rPr>
              <a:t>Do they meet regulatory requirements, i.e., use of sound scientific rationale, protect the most sensitive designated use</a:t>
            </a:r>
          </a:p>
          <a:p>
            <a:pPr marL="0" indent="0">
              <a:buFontTx/>
              <a:buNone/>
            </a:pPr>
            <a:r>
              <a:rPr lang="en-US" b="0" i="0" dirty="0">
                <a:solidFill>
                  <a:srgbClr val="212121"/>
                </a:solidFill>
                <a:effectLst/>
                <a:latin typeface="Source Sans Pro" panose="020B0503030403020204" pitchFamily="34" charset="0"/>
              </a:rPr>
              <a:t>More information on both of these topics is available on N-STEPS Online.</a:t>
            </a:r>
          </a:p>
        </p:txBody>
      </p:sp>
      <p:sp>
        <p:nvSpPr>
          <p:cNvPr id="4" name="Slide Number Placeholder 3"/>
          <p:cNvSpPr>
            <a:spLocks noGrp="1"/>
          </p:cNvSpPr>
          <p:nvPr>
            <p:ph type="sldNum" sz="quarter" idx="5"/>
          </p:nvPr>
        </p:nvSpPr>
        <p:spPr/>
        <p:txBody>
          <a:bodyPr/>
          <a:lstStyle/>
          <a:p>
            <a:fld id="{2EB745B5-8ED0-4B04-8EED-7D1F5E76FD4A}" type="slidenum">
              <a:rPr lang="en-US" smtClean="0"/>
              <a:t>35</a:t>
            </a:fld>
            <a:endParaRPr lang="en-US"/>
          </a:p>
        </p:txBody>
      </p:sp>
    </p:spTree>
    <p:extLst>
      <p:ext uri="{BB962C8B-B14F-4D97-AF65-F5344CB8AC3E}">
        <p14:creationId xmlns:p14="http://schemas.microsoft.com/office/powerpoint/2010/main" val="3463546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US" sz="1800" b="0" i="0" u="none" strike="noStrike" baseline="0" dirty="0">
                <a:solidFill>
                  <a:srgbClr val="459897"/>
                </a:solidFill>
                <a:latin typeface="Calibri-Bold"/>
              </a:rPr>
              <a:t>The weight-of-evidence approach is a process in which evidence is assembled, evaluated, and integrated to make a technical inference in an assessment.</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US" sz="1800" dirty="0">
                <a:effectLst/>
                <a:latin typeface="Segoe UI" panose="020B0502040204020203" pitchFamily="34" charset="0"/>
              </a:rPr>
              <a:t>Depending on a group's charge, experts may be asked to suggest criteria ranges or specific values for criteria based on the weight of evidence. However, the relevant regulatory authorities (states, territories, authorized tribes) will </a:t>
            </a:r>
            <a:r>
              <a:rPr lang="en-US" sz="1800" b="0" i="0" dirty="0">
                <a:solidFill>
                  <a:srgbClr val="212121"/>
                </a:solidFill>
                <a:effectLst/>
                <a:latin typeface="Source Sans Pro" panose="020B0503030403020204" pitchFamily="34" charset="0"/>
              </a:rPr>
              <a:t>make final selection and adopt chosen criteria.</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US" sz="1800" b="0" i="0" u="none" strike="noStrike" baseline="0" dirty="0">
                <a:latin typeface="Arial" panose="020B0604020202020204" pitchFamily="34" charset="0"/>
              </a:rPr>
              <a:t>More information about applying weight-of-evidence approaches to nutrient criteria will be available from EPA’s Office of Research and Development in the coming year (anticipated Fall 2023), </a:t>
            </a:r>
            <a:r>
              <a:rPr lang="en-US" sz="4000" dirty="0"/>
              <a:t>helping states, territories, and tribes m</a:t>
            </a:r>
            <a:r>
              <a:rPr lang="en-US" sz="1800" b="0" i="0" u="none" strike="noStrike" baseline="0" dirty="0">
                <a:latin typeface="Arial" panose="020B0604020202020204" pitchFamily="34" charset="0"/>
              </a:rPr>
              <a:t>aximize the use of all available evidence, further strengthening criteria transparency and defensibility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u="none" strike="noStrike" baseline="0" dirty="0">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1" u="none" strike="noStrike" baseline="0" dirty="0">
                <a:latin typeface="Arial" panose="020B0604020202020204" pitchFamily="34" charset="0"/>
              </a:rPr>
              <a:t>Sources: </a:t>
            </a:r>
          </a:p>
          <a:p>
            <a:pPr marL="0" marR="0" lvl="0" indent="-457200" algn="l" defTabSz="914400" rtl="0" eaLnBrk="1" fontAlgn="auto" latinLnBrk="0" hangingPunct="1">
              <a:lnSpc>
                <a:spcPct val="100000"/>
              </a:lnSpc>
              <a:spcBef>
                <a:spcPts val="0"/>
              </a:spcBef>
              <a:spcAft>
                <a:spcPts val="0"/>
              </a:spcAft>
              <a:buClrTx/>
              <a:buSzTx/>
              <a:buFontTx/>
              <a:buNone/>
              <a:tabLst/>
              <a:defRPr/>
            </a:pPr>
            <a:r>
              <a:rPr lang="en-US" sz="1800" i="1" dirty="0">
                <a:effectLst/>
                <a:latin typeface="Calibri" panose="020F0502020204030204" pitchFamily="34" charset="0"/>
                <a:ea typeface="Calibri" panose="020F0502020204030204" pitchFamily="34" charset="0"/>
              </a:rPr>
              <a:t>US EPA. 2023. Application of Weight-of-Evidence Approaches to Nutrient Criteria Development. US EPA Office of Research and Development, RTP, NC. Oral presentation.</a:t>
            </a:r>
          </a:p>
          <a:p>
            <a:pPr marL="0" marR="0" lvl="0" indent="-457200" algn="l" defTabSz="914400" rtl="0" eaLnBrk="1" fontAlgn="auto" latinLnBrk="0" hangingPunct="1">
              <a:lnSpc>
                <a:spcPct val="100000"/>
              </a:lnSpc>
              <a:spcBef>
                <a:spcPts val="0"/>
              </a:spcBef>
              <a:spcAft>
                <a:spcPts val="0"/>
              </a:spcAft>
              <a:buClrTx/>
              <a:buSzTx/>
              <a:buFontTx/>
              <a:buNone/>
              <a:tabLst/>
              <a:defRPr/>
            </a:pPr>
            <a:r>
              <a:rPr lang="en-US" sz="1800" i="1" dirty="0">
                <a:effectLst/>
                <a:latin typeface="Calibri" panose="020F0502020204030204" pitchFamily="34" charset="0"/>
                <a:ea typeface="Calibri" panose="020F0502020204030204" pitchFamily="34" charset="0"/>
              </a:rPr>
              <a:t>Utah Department of Environmental Quality. 2019. Technical Support Document: Utah’s Nutrient Strategy, p. 7 (ES-4). https://documents.deq.utah.gov/water-quality/standards-technical-services/DWQ-2019-006461.pdf [Graphic]</a:t>
            </a:r>
          </a:p>
        </p:txBody>
      </p:sp>
      <p:sp>
        <p:nvSpPr>
          <p:cNvPr id="4" name="Slide Number Placeholder 3"/>
          <p:cNvSpPr>
            <a:spLocks noGrp="1"/>
          </p:cNvSpPr>
          <p:nvPr>
            <p:ph type="sldNum" sz="quarter" idx="5"/>
          </p:nvPr>
        </p:nvSpPr>
        <p:spPr/>
        <p:txBody>
          <a:bodyPr/>
          <a:lstStyle/>
          <a:p>
            <a:fld id="{2EB745B5-8ED0-4B04-8EED-7D1F5E76FD4A}" type="slidenum">
              <a:rPr lang="en-US" smtClean="0"/>
              <a:t>36</a:t>
            </a:fld>
            <a:endParaRPr lang="en-US"/>
          </a:p>
        </p:txBody>
      </p:sp>
    </p:spTree>
    <p:extLst>
      <p:ext uri="{BB962C8B-B14F-4D97-AF65-F5344CB8AC3E}">
        <p14:creationId xmlns:p14="http://schemas.microsoft.com/office/powerpoint/2010/main" val="409764518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link for more information about the Water Quality Standards review process.</a:t>
            </a:r>
          </a:p>
        </p:txBody>
      </p:sp>
      <p:sp>
        <p:nvSpPr>
          <p:cNvPr id="4" name="Slide Number Placeholder 3"/>
          <p:cNvSpPr>
            <a:spLocks noGrp="1"/>
          </p:cNvSpPr>
          <p:nvPr>
            <p:ph type="sldNum" sz="quarter" idx="5"/>
          </p:nvPr>
        </p:nvSpPr>
        <p:spPr/>
        <p:txBody>
          <a:bodyPr/>
          <a:lstStyle/>
          <a:p>
            <a:fld id="{2EB745B5-8ED0-4B04-8EED-7D1F5E76FD4A}" type="slidenum">
              <a:rPr lang="en-US" smtClean="0"/>
              <a:t>37</a:t>
            </a:fld>
            <a:endParaRPr lang="en-US"/>
          </a:p>
        </p:txBody>
      </p:sp>
    </p:spTree>
    <p:extLst>
      <p:ext uri="{BB962C8B-B14F-4D97-AF65-F5344CB8AC3E}">
        <p14:creationId xmlns:p14="http://schemas.microsoft.com/office/powerpoint/2010/main" val="366804440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B745B5-8ED0-4B04-8EED-7D1F5E76FD4A}" type="slidenum">
              <a:rPr lang="en-US" smtClean="0"/>
              <a:t>38</a:t>
            </a:fld>
            <a:endParaRPr lang="en-US"/>
          </a:p>
        </p:txBody>
      </p:sp>
    </p:spTree>
    <p:extLst>
      <p:ext uri="{BB962C8B-B14F-4D97-AF65-F5344CB8AC3E}">
        <p14:creationId xmlns:p14="http://schemas.microsoft.com/office/powerpoint/2010/main" val="335200902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of this presentation’s concepts:</a:t>
            </a:r>
          </a:p>
          <a:p>
            <a:pPr marL="0" indent="0">
              <a:spcAft>
                <a:spcPts val="1000"/>
              </a:spcAft>
              <a:buNone/>
              <a:defRPr/>
            </a:pPr>
            <a:r>
              <a:rPr lang="en-US" dirty="0"/>
              <a:t>What is the objective of the Clean Water Act? </a:t>
            </a:r>
            <a:r>
              <a:rPr lang="en-US" dirty="0">
                <a:solidFill>
                  <a:prstClr val="black"/>
                </a:solidFill>
                <a:latin typeface="Calibri" panose="020F0502020204030204"/>
              </a:rPr>
              <a:t>“restore and maintain the chemical, physical and biological integrity of the Nation’s waters”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is its interim goal? </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“wherever </a:t>
            </a:r>
            <a:r>
              <a:rPr lang="en-US" dirty="0">
                <a:solidFill>
                  <a:prstClr val="black"/>
                </a:solidFill>
                <a:latin typeface="Calibri" panose="020F0502020204030204"/>
              </a:rPr>
              <a:t>attainable… water quality which provides for the protection and propagation of fish, shellfish and wildlife and provides for recreation in and on the water”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panose="020F0502020204030204"/>
              </a:rPr>
              <a:t>Review of process: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panose="020F0502020204030204"/>
              </a:rPr>
              <a:t>What is the scope of effort?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panose="020F0502020204030204"/>
              </a:rPr>
              <a:t>How will participant input be used?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panose="020F0502020204030204"/>
              </a:rPr>
              <a:t>Additional review (optional):</a:t>
            </a:r>
            <a:endParaRPr lang="en-US" dirty="0"/>
          </a:p>
          <a:p>
            <a:r>
              <a:rPr lang="en-US" dirty="0"/>
              <a:t>What are the three parts of water quality standards? Designated uses, water quality criteria, and antidegradation policies, plus other general policies, such as variances and mixing zones</a:t>
            </a:r>
          </a:p>
          <a:p>
            <a:r>
              <a:rPr lang="en-US" dirty="0"/>
              <a:t>How do we evaluate candidate water quality criteria? (See “How to Evaluate Evidence” slides)</a:t>
            </a:r>
          </a:p>
          <a:p>
            <a:pPr marL="171450" indent="-171450">
              <a:buFontTx/>
              <a:buChar char="-"/>
            </a:pPr>
            <a:r>
              <a:rPr lang="en-US" dirty="0"/>
              <a:t>Methods (data suitability, data quality, strength of relationship, confounding variables, uncertainty)</a:t>
            </a:r>
          </a:p>
          <a:p>
            <a:pPr marL="171450" indent="-171450">
              <a:buFontTx/>
              <a:buChar char="-"/>
            </a:pPr>
            <a:r>
              <a:rPr lang="en-US" dirty="0"/>
              <a:t>Outcomes (sound scientific rationale, meets regulatory requirements, is reproducible, transparent, and defensible)</a:t>
            </a:r>
          </a:p>
          <a:p>
            <a:pPr marL="171450" indent="-171450">
              <a:buFontTx/>
              <a:buChar char="-"/>
            </a:pPr>
            <a:endParaRPr lang="en-US" dirty="0"/>
          </a:p>
          <a:p>
            <a:endParaRPr lang="en-US" dirty="0"/>
          </a:p>
        </p:txBody>
      </p:sp>
      <p:sp>
        <p:nvSpPr>
          <p:cNvPr id="4" name="Slide Number Placeholder 3"/>
          <p:cNvSpPr>
            <a:spLocks noGrp="1"/>
          </p:cNvSpPr>
          <p:nvPr>
            <p:ph type="sldNum" sz="quarter" idx="5"/>
          </p:nvPr>
        </p:nvSpPr>
        <p:spPr/>
        <p:txBody>
          <a:bodyPr/>
          <a:lstStyle/>
          <a:p>
            <a:fld id="{2EB745B5-8ED0-4B04-8EED-7D1F5E76FD4A}" type="slidenum">
              <a:rPr lang="en-US" smtClean="0"/>
              <a:t>39</a:t>
            </a:fld>
            <a:endParaRPr lang="en-US"/>
          </a:p>
        </p:txBody>
      </p:sp>
    </p:spTree>
    <p:extLst>
      <p:ext uri="{BB962C8B-B14F-4D97-AF65-F5344CB8AC3E}">
        <p14:creationId xmlns:p14="http://schemas.microsoft.com/office/powerpoint/2010/main" val="26024735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5"/>
          </p:nvPr>
        </p:nvSpPr>
        <p:spPr/>
        <p:txBody>
          <a:bodyPr/>
          <a:lstStyle/>
          <a:p>
            <a:fld id="{2EB745B5-8ED0-4B04-8EED-7D1F5E76FD4A}" type="slidenum">
              <a:rPr lang="en-US" smtClean="0"/>
              <a:t>4</a:t>
            </a:fld>
            <a:endParaRPr lang="en-US"/>
          </a:p>
        </p:txBody>
      </p:sp>
    </p:spTree>
    <p:extLst>
      <p:ext uri="{BB962C8B-B14F-4D97-AF65-F5344CB8AC3E}">
        <p14:creationId xmlns:p14="http://schemas.microsoft.com/office/powerpoint/2010/main" val="338627254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a:t>
            </a:r>
          </a:p>
          <a:p>
            <a:pPr marL="171450" indent="-171450">
              <a:buFontTx/>
              <a:buChar char="-"/>
            </a:pPr>
            <a:r>
              <a:rPr lang="en-US" dirty="0"/>
              <a:t>Next meeting date</a:t>
            </a:r>
          </a:p>
          <a:p>
            <a:pPr marL="171450" indent="-171450">
              <a:buFontTx/>
              <a:buChar char="-"/>
            </a:pPr>
            <a:r>
              <a:rPr lang="en-US" dirty="0"/>
              <a:t>Important milestones</a:t>
            </a:r>
          </a:p>
          <a:p>
            <a:pPr marL="171450" indent="-171450">
              <a:buFontTx/>
              <a:buChar char="-"/>
            </a:pPr>
            <a:r>
              <a:rPr lang="en-US" dirty="0"/>
              <a:t>Action items for group and/or “homework” for individual participants</a:t>
            </a:r>
          </a:p>
          <a:p>
            <a:endParaRPr lang="en-US" dirty="0"/>
          </a:p>
        </p:txBody>
      </p:sp>
      <p:sp>
        <p:nvSpPr>
          <p:cNvPr id="4" name="Slide Number Placeholder 3"/>
          <p:cNvSpPr>
            <a:spLocks noGrp="1"/>
          </p:cNvSpPr>
          <p:nvPr>
            <p:ph type="sldNum" sz="quarter" idx="5"/>
          </p:nvPr>
        </p:nvSpPr>
        <p:spPr/>
        <p:txBody>
          <a:bodyPr/>
          <a:lstStyle/>
          <a:p>
            <a:fld id="{2EB745B5-8ED0-4B04-8EED-7D1F5E76FD4A}" type="slidenum">
              <a:rPr lang="en-US" smtClean="0"/>
              <a:t>40</a:t>
            </a:fld>
            <a:endParaRPr lang="en-US"/>
          </a:p>
        </p:txBody>
      </p:sp>
    </p:spTree>
    <p:extLst>
      <p:ext uri="{BB962C8B-B14F-4D97-AF65-F5344CB8AC3E}">
        <p14:creationId xmlns:p14="http://schemas.microsoft.com/office/powerpoint/2010/main" val="23755401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States, territories, and authorized tribes </a:t>
            </a:r>
            <a:r>
              <a:rPr lang="en-US" b="0" strike="noStrike" dirty="0">
                <a:solidFill>
                  <a:srgbClr val="FF0000"/>
                </a:solidFill>
              </a:rPr>
              <a:t>frequently</a:t>
            </a:r>
            <a:r>
              <a:rPr lang="en-US" strike="noStrike" dirty="0"/>
              <a:t> </a:t>
            </a:r>
            <a:r>
              <a:rPr lang="en-US" dirty="0"/>
              <a:t>call on experts to help guide the candidate nutrient criteria derivation process. Advisory groups may be standing bodies or organized on an ad-hoc/as needed basis. </a:t>
            </a:r>
          </a:p>
          <a:p>
            <a:pPr marL="171450" indent="-171450">
              <a:buFontTx/>
              <a:buChar char="-"/>
            </a:pPr>
            <a:r>
              <a:rPr lang="en-US" dirty="0"/>
              <a:t>In this state/region, these groups are called… and have been around since... They are led by… and authorized by…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highlight>
                  <a:srgbClr val="FFFF00"/>
                </a:highlight>
              </a:rPr>
              <a:t>While regulatory agencies are ultimately responsible for establishing final criteria values and adopting them into law, experts can play an important role in establishing the scientific basis for criteria values. </a:t>
            </a:r>
            <a:r>
              <a:rPr lang="en-US" dirty="0"/>
              <a:t>We greatly value your participation in this group!</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If you’d like more information about other efforts like this one, see EPA’s case study library, filterable by type of water body, parameters, and analysis approach (linked - </a:t>
            </a:r>
            <a:r>
              <a:rPr lang="en-US" dirty="0">
                <a:hlinkClick r:id="rId3"/>
              </a:rPr>
              <a:t>https://nsteps.epa.gov/case-studies/</a:t>
            </a:r>
            <a:r>
              <a:rPr lang="en-US" dirty="0"/>
              <a:t>)</a:t>
            </a:r>
          </a:p>
          <a:p>
            <a:endParaRPr lang="en-US" dirty="0"/>
          </a:p>
        </p:txBody>
      </p:sp>
      <p:sp>
        <p:nvSpPr>
          <p:cNvPr id="4" name="Slide Number Placeholder 3"/>
          <p:cNvSpPr>
            <a:spLocks noGrp="1"/>
          </p:cNvSpPr>
          <p:nvPr>
            <p:ph type="sldNum" sz="quarter" idx="5"/>
          </p:nvPr>
        </p:nvSpPr>
        <p:spPr/>
        <p:txBody>
          <a:bodyPr/>
          <a:lstStyle/>
          <a:p>
            <a:fld id="{2EB745B5-8ED0-4B04-8EED-7D1F5E76FD4A}" type="slidenum">
              <a:rPr lang="en-US" smtClean="0"/>
              <a:t>5</a:t>
            </a:fld>
            <a:endParaRPr lang="en-US"/>
          </a:p>
        </p:txBody>
      </p:sp>
    </p:spTree>
    <p:extLst>
      <p:ext uri="{BB962C8B-B14F-4D97-AF65-F5344CB8AC3E}">
        <p14:creationId xmlns:p14="http://schemas.microsoft.com/office/powerpoint/2010/main" val="40308102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a:t>This group is charged with… and the output will be used to…</a:t>
            </a:r>
          </a:p>
          <a:p>
            <a:pPr marL="0" indent="0">
              <a:buFontTx/>
              <a:buNone/>
            </a:pPr>
            <a:r>
              <a:rPr lang="en-US" dirty="0"/>
              <a:t>More information about these efforts is available at…</a:t>
            </a:r>
          </a:p>
        </p:txBody>
      </p:sp>
      <p:sp>
        <p:nvSpPr>
          <p:cNvPr id="4" name="Slide Number Placeholder 3"/>
          <p:cNvSpPr>
            <a:spLocks noGrp="1"/>
          </p:cNvSpPr>
          <p:nvPr>
            <p:ph type="sldNum" sz="quarter" idx="5"/>
          </p:nvPr>
        </p:nvSpPr>
        <p:spPr/>
        <p:txBody>
          <a:bodyPr/>
          <a:lstStyle/>
          <a:p>
            <a:fld id="{2EB745B5-8ED0-4B04-8EED-7D1F5E76FD4A}" type="slidenum">
              <a:rPr lang="en-US" smtClean="0"/>
              <a:t>6</a:t>
            </a:fld>
            <a:endParaRPr lang="en-US"/>
          </a:p>
        </p:txBody>
      </p:sp>
    </p:spTree>
    <p:extLst>
      <p:ext uri="{BB962C8B-B14F-4D97-AF65-F5344CB8AC3E}">
        <p14:creationId xmlns:p14="http://schemas.microsoft.com/office/powerpoint/2010/main" val="34666851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Group member names, affiliations, and contact information. Allow time for introductions if needed.</a:t>
            </a:r>
          </a:p>
        </p:txBody>
      </p:sp>
      <p:sp>
        <p:nvSpPr>
          <p:cNvPr id="4" name="Slide Number Placeholder 3"/>
          <p:cNvSpPr>
            <a:spLocks noGrp="1"/>
          </p:cNvSpPr>
          <p:nvPr>
            <p:ph type="sldNum" sz="quarter" idx="5"/>
          </p:nvPr>
        </p:nvSpPr>
        <p:spPr/>
        <p:txBody>
          <a:bodyPr/>
          <a:lstStyle/>
          <a:p>
            <a:fld id="{2EB745B5-8ED0-4B04-8EED-7D1F5E76FD4A}" type="slidenum">
              <a:rPr lang="en-US" smtClean="0"/>
              <a:t>7</a:t>
            </a:fld>
            <a:endParaRPr lang="en-US"/>
          </a:p>
        </p:txBody>
      </p:sp>
    </p:spTree>
    <p:extLst>
      <p:ext uri="{BB962C8B-B14F-4D97-AF65-F5344CB8AC3E}">
        <p14:creationId xmlns:p14="http://schemas.microsoft.com/office/powerpoint/2010/main" val="42205990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anticipated timeline for this group’s efforts…</a:t>
            </a:r>
          </a:p>
          <a:p>
            <a:r>
              <a:rPr lang="en-US" dirty="0"/>
              <a:t>We expect to ask for your participation in [estimated number of] meetings, and for review of draft and final reports.</a:t>
            </a:r>
          </a:p>
          <a:p>
            <a:endParaRPr lang="en-US" dirty="0"/>
          </a:p>
          <a:p>
            <a:r>
              <a:rPr lang="en-US" dirty="0"/>
              <a:t>Now, we’ll review some basics, including an overview of the regulatory process, water quality standards, and nutrient criteria.</a:t>
            </a:r>
          </a:p>
          <a:p>
            <a:endParaRPr lang="en-US" dirty="0"/>
          </a:p>
          <a:p>
            <a:r>
              <a:rPr lang="en-US" dirty="0"/>
              <a:t>Provide guidance on questions: please ask questions as we go –OR– hold questions until the end</a:t>
            </a:r>
          </a:p>
        </p:txBody>
      </p:sp>
      <p:sp>
        <p:nvSpPr>
          <p:cNvPr id="4" name="Slide Number Placeholder 3"/>
          <p:cNvSpPr>
            <a:spLocks noGrp="1"/>
          </p:cNvSpPr>
          <p:nvPr>
            <p:ph type="sldNum" sz="quarter" idx="5"/>
          </p:nvPr>
        </p:nvSpPr>
        <p:spPr/>
        <p:txBody>
          <a:bodyPr/>
          <a:lstStyle/>
          <a:p>
            <a:fld id="{2EB745B5-8ED0-4B04-8EED-7D1F5E76FD4A}" type="slidenum">
              <a:rPr lang="en-US" smtClean="0"/>
              <a:t>8</a:t>
            </a:fld>
            <a:endParaRPr lang="en-US"/>
          </a:p>
        </p:txBody>
      </p:sp>
    </p:spTree>
    <p:extLst>
      <p:ext uri="{BB962C8B-B14F-4D97-AF65-F5344CB8AC3E}">
        <p14:creationId xmlns:p14="http://schemas.microsoft.com/office/powerpoint/2010/main" val="36176730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Describe group decision-making process.</a:t>
            </a:r>
          </a:p>
          <a:p>
            <a:r>
              <a:rPr lang="en-US" dirty="0"/>
              <a:t>More information about consensus decision-making and facilitation: https://en.wikipedia.org/wiki/Consensus_decision-making</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2EB745B5-8ED0-4B04-8EED-7D1F5E76FD4A}" type="slidenum">
              <a:rPr lang="en-US" smtClean="0"/>
              <a:t>9</a:t>
            </a:fld>
            <a:endParaRPr lang="en-US"/>
          </a:p>
        </p:txBody>
      </p:sp>
    </p:spTree>
    <p:extLst>
      <p:ext uri="{BB962C8B-B14F-4D97-AF65-F5344CB8AC3E}">
        <p14:creationId xmlns:p14="http://schemas.microsoft.com/office/powerpoint/2010/main" val="27983972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957C7-4E14-490E-8889-7BBBBFAAB50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1F6CC61-BF9B-478F-A71F-0447D7B7A8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0C2F443-4CF8-4DC3-9863-13A36939EB30}"/>
              </a:ext>
            </a:extLst>
          </p:cNvPr>
          <p:cNvSpPr>
            <a:spLocks noGrp="1"/>
          </p:cNvSpPr>
          <p:nvPr>
            <p:ph type="dt" sz="half" idx="10"/>
          </p:nvPr>
        </p:nvSpPr>
        <p:spPr/>
        <p:txBody>
          <a:bodyPr/>
          <a:lstStyle/>
          <a:p>
            <a:fld id="{F4F17D8C-04A7-4FF4-84CC-AE2B079F1884}" type="datetime1">
              <a:rPr lang="en-US" smtClean="0"/>
              <a:t>6/6/2023</a:t>
            </a:fld>
            <a:endParaRPr lang="en-US"/>
          </a:p>
        </p:txBody>
      </p:sp>
      <p:sp>
        <p:nvSpPr>
          <p:cNvPr id="5" name="Footer Placeholder 4">
            <a:extLst>
              <a:ext uri="{FF2B5EF4-FFF2-40B4-BE49-F238E27FC236}">
                <a16:creationId xmlns:a16="http://schemas.microsoft.com/office/drawing/2014/main" id="{BB925BF5-2F89-4FCE-A33E-080455F133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7744CA-F625-4DDD-AADB-489143AB17C9}"/>
              </a:ext>
            </a:extLst>
          </p:cNvPr>
          <p:cNvSpPr>
            <a:spLocks noGrp="1"/>
          </p:cNvSpPr>
          <p:nvPr>
            <p:ph type="sldNum" sz="quarter" idx="12"/>
          </p:nvPr>
        </p:nvSpPr>
        <p:spPr>
          <a:xfrm>
            <a:off x="8610600" y="6356350"/>
            <a:ext cx="2743200" cy="365125"/>
          </a:xfrm>
          <a:prstGeom prst="rect">
            <a:avLst/>
          </a:prstGeom>
        </p:spPr>
        <p:txBody>
          <a:bodyPr/>
          <a:lstStyle/>
          <a:p>
            <a:fld id="{065B3BC0-1B64-4E3E-ADEC-B20DF708A404}" type="slidenum">
              <a:rPr lang="en-US" smtClean="0"/>
              <a:t>‹#›</a:t>
            </a:fld>
            <a:endParaRPr lang="en-US"/>
          </a:p>
        </p:txBody>
      </p:sp>
    </p:spTree>
    <p:extLst>
      <p:ext uri="{BB962C8B-B14F-4D97-AF65-F5344CB8AC3E}">
        <p14:creationId xmlns:p14="http://schemas.microsoft.com/office/powerpoint/2010/main" val="855830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11CFB-D5CF-4C98-B970-2B2A3F9CF35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46D4814-B3E7-4A20-8971-D4EE7FBACF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1B85FD-5D4F-4FDF-AD64-0538873ADEDB}"/>
              </a:ext>
            </a:extLst>
          </p:cNvPr>
          <p:cNvSpPr>
            <a:spLocks noGrp="1"/>
          </p:cNvSpPr>
          <p:nvPr>
            <p:ph type="dt" sz="half" idx="10"/>
          </p:nvPr>
        </p:nvSpPr>
        <p:spPr/>
        <p:txBody>
          <a:bodyPr/>
          <a:lstStyle/>
          <a:p>
            <a:fld id="{E7CD3139-D4AC-45BB-B492-45B9490FEE50}" type="datetime1">
              <a:rPr lang="en-US" smtClean="0"/>
              <a:t>6/6/2023</a:t>
            </a:fld>
            <a:endParaRPr lang="en-US"/>
          </a:p>
        </p:txBody>
      </p:sp>
      <p:sp>
        <p:nvSpPr>
          <p:cNvPr id="5" name="Footer Placeholder 4">
            <a:extLst>
              <a:ext uri="{FF2B5EF4-FFF2-40B4-BE49-F238E27FC236}">
                <a16:creationId xmlns:a16="http://schemas.microsoft.com/office/drawing/2014/main" id="{07EFE05B-5086-4057-8264-68E923C6DA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977BDE-EDD9-4A9D-9EBA-5E99F34AE717}"/>
              </a:ext>
            </a:extLst>
          </p:cNvPr>
          <p:cNvSpPr>
            <a:spLocks noGrp="1"/>
          </p:cNvSpPr>
          <p:nvPr>
            <p:ph type="sldNum" sz="quarter" idx="12"/>
          </p:nvPr>
        </p:nvSpPr>
        <p:spPr>
          <a:xfrm>
            <a:off x="8610600" y="6356350"/>
            <a:ext cx="2743200" cy="365125"/>
          </a:xfrm>
          <a:prstGeom prst="rect">
            <a:avLst/>
          </a:prstGeom>
        </p:spPr>
        <p:txBody>
          <a:bodyPr/>
          <a:lstStyle/>
          <a:p>
            <a:fld id="{065B3BC0-1B64-4E3E-ADEC-B20DF708A404}" type="slidenum">
              <a:rPr lang="en-US" smtClean="0"/>
              <a:t>‹#›</a:t>
            </a:fld>
            <a:endParaRPr lang="en-US"/>
          </a:p>
        </p:txBody>
      </p:sp>
    </p:spTree>
    <p:extLst>
      <p:ext uri="{BB962C8B-B14F-4D97-AF65-F5344CB8AC3E}">
        <p14:creationId xmlns:p14="http://schemas.microsoft.com/office/powerpoint/2010/main" val="4039610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EB4C7D4-B8F1-4967-AD02-FEE986CF995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2B6408E-5123-4550-BD0D-57A0CCFF25A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8F392A-5490-4299-A5A4-3D765692E90D}"/>
              </a:ext>
            </a:extLst>
          </p:cNvPr>
          <p:cNvSpPr>
            <a:spLocks noGrp="1"/>
          </p:cNvSpPr>
          <p:nvPr>
            <p:ph type="dt" sz="half" idx="10"/>
          </p:nvPr>
        </p:nvSpPr>
        <p:spPr/>
        <p:txBody>
          <a:bodyPr/>
          <a:lstStyle/>
          <a:p>
            <a:fld id="{2E60EF33-EA2F-4820-8ECF-EA335BCD7475}" type="datetime1">
              <a:rPr lang="en-US" smtClean="0"/>
              <a:t>6/6/2023</a:t>
            </a:fld>
            <a:endParaRPr lang="en-US"/>
          </a:p>
        </p:txBody>
      </p:sp>
      <p:sp>
        <p:nvSpPr>
          <p:cNvPr id="5" name="Footer Placeholder 4">
            <a:extLst>
              <a:ext uri="{FF2B5EF4-FFF2-40B4-BE49-F238E27FC236}">
                <a16:creationId xmlns:a16="http://schemas.microsoft.com/office/drawing/2014/main" id="{AEB036A1-B702-4016-9A06-BD9C3AE8E7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C1812E-31FB-44F7-B1AA-E5784D62357C}"/>
              </a:ext>
            </a:extLst>
          </p:cNvPr>
          <p:cNvSpPr>
            <a:spLocks noGrp="1"/>
          </p:cNvSpPr>
          <p:nvPr>
            <p:ph type="sldNum" sz="quarter" idx="12"/>
          </p:nvPr>
        </p:nvSpPr>
        <p:spPr>
          <a:xfrm>
            <a:off x="8610600" y="6356350"/>
            <a:ext cx="2743200" cy="365125"/>
          </a:xfrm>
          <a:prstGeom prst="rect">
            <a:avLst/>
          </a:prstGeom>
        </p:spPr>
        <p:txBody>
          <a:bodyPr/>
          <a:lstStyle/>
          <a:p>
            <a:fld id="{065B3BC0-1B64-4E3E-ADEC-B20DF708A404}" type="slidenum">
              <a:rPr lang="en-US" smtClean="0"/>
              <a:t>‹#›</a:t>
            </a:fld>
            <a:endParaRPr lang="en-US"/>
          </a:p>
        </p:txBody>
      </p:sp>
    </p:spTree>
    <p:extLst>
      <p:ext uri="{BB962C8B-B14F-4D97-AF65-F5344CB8AC3E}">
        <p14:creationId xmlns:p14="http://schemas.microsoft.com/office/powerpoint/2010/main" val="1140197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5592B-AF15-4C08-AF29-DEAD07381C5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03C03F-DC5D-4B93-84B3-8FE6D02ED11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FC2A82-948A-449F-9721-E5522753AEC8}"/>
              </a:ext>
            </a:extLst>
          </p:cNvPr>
          <p:cNvSpPr>
            <a:spLocks noGrp="1"/>
          </p:cNvSpPr>
          <p:nvPr>
            <p:ph type="dt" sz="half" idx="10"/>
          </p:nvPr>
        </p:nvSpPr>
        <p:spPr/>
        <p:txBody>
          <a:bodyPr/>
          <a:lstStyle/>
          <a:p>
            <a:fld id="{A4865598-1773-44C7-A7B3-48CBCD2771DB}" type="datetime1">
              <a:rPr lang="en-US" smtClean="0"/>
              <a:t>6/6/2023</a:t>
            </a:fld>
            <a:endParaRPr lang="en-US"/>
          </a:p>
        </p:txBody>
      </p:sp>
      <p:sp>
        <p:nvSpPr>
          <p:cNvPr id="5" name="Footer Placeholder 4">
            <a:extLst>
              <a:ext uri="{FF2B5EF4-FFF2-40B4-BE49-F238E27FC236}">
                <a16:creationId xmlns:a16="http://schemas.microsoft.com/office/drawing/2014/main" id="{DC53A462-14BA-4930-A2EE-8E245E556F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E70EC5-BAA3-4ABC-A242-7D439E6E313F}"/>
              </a:ext>
            </a:extLst>
          </p:cNvPr>
          <p:cNvSpPr>
            <a:spLocks noGrp="1"/>
          </p:cNvSpPr>
          <p:nvPr>
            <p:ph type="sldNum" sz="quarter" idx="12"/>
          </p:nvPr>
        </p:nvSpPr>
        <p:spPr>
          <a:xfrm>
            <a:off x="8610600" y="6356350"/>
            <a:ext cx="2743200" cy="365125"/>
          </a:xfrm>
          <a:prstGeom prst="rect">
            <a:avLst/>
          </a:prstGeom>
        </p:spPr>
        <p:txBody>
          <a:bodyPr/>
          <a:lstStyle/>
          <a:p>
            <a:fld id="{065B3BC0-1B64-4E3E-ADEC-B20DF708A404}" type="slidenum">
              <a:rPr lang="en-US" smtClean="0"/>
              <a:t>‹#›</a:t>
            </a:fld>
            <a:endParaRPr lang="en-US"/>
          </a:p>
        </p:txBody>
      </p:sp>
    </p:spTree>
    <p:extLst>
      <p:ext uri="{BB962C8B-B14F-4D97-AF65-F5344CB8AC3E}">
        <p14:creationId xmlns:p14="http://schemas.microsoft.com/office/powerpoint/2010/main" val="332497978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CF3AA-CD78-4F48-948B-486C0C28644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EE01625-4CD5-4859-A44B-2F92D8CC88B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E42D0C3-E342-45C9-A9C9-0E9F2F1C556F}"/>
              </a:ext>
            </a:extLst>
          </p:cNvPr>
          <p:cNvSpPr>
            <a:spLocks noGrp="1"/>
          </p:cNvSpPr>
          <p:nvPr>
            <p:ph type="dt" sz="half" idx="10"/>
          </p:nvPr>
        </p:nvSpPr>
        <p:spPr/>
        <p:txBody>
          <a:bodyPr/>
          <a:lstStyle/>
          <a:p>
            <a:fld id="{EDBCDCD1-E564-475F-BEBB-BBA3696C54D1}" type="datetime1">
              <a:rPr lang="en-US" smtClean="0"/>
              <a:t>6/6/2023</a:t>
            </a:fld>
            <a:endParaRPr lang="en-US"/>
          </a:p>
        </p:txBody>
      </p:sp>
      <p:sp>
        <p:nvSpPr>
          <p:cNvPr id="5" name="Footer Placeholder 4">
            <a:extLst>
              <a:ext uri="{FF2B5EF4-FFF2-40B4-BE49-F238E27FC236}">
                <a16:creationId xmlns:a16="http://schemas.microsoft.com/office/drawing/2014/main" id="{567A363C-7B14-4A75-8A7A-601759A545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48DCCA-AC0F-47B6-BADE-D716E40F2326}"/>
              </a:ext>
            </a:extLst>
          </p:cNvPr>
          <p:cNvSpPr>
            <a:spLocks noGrp="1"/>
          </p:cNvSpPr>
          <p:nvPr>
            <p:ph type="sldNum" sz="quarter" idx="12"/>
          </p:nvPr>
        </p:nvSpPr>
        <p:spPr>
          <a:xfrm>
            <a:off x="8610600" y="6356350"/>
            <a:ext cx="2743200" cy="365125"/>
          </a:xfrm>
          <a:prstGeom prst="rect">
            <a:avLst/>
          </a:prstGeom>
        </p:spPr>
        <p:txBody>
          <a:bodyPr/>
          <a:lstStyle/>
          <a:p>
            <a:fld id="{065B3BC0-1B64-4E3E-ADEC-B20DF708A404}" type="slidenum">
              <a:rPr lang="en-US" smtClean="0"/>
              <a:t>‹#›</a:t>
            </a:fld>
            <a:endParaRPr lang="en-US"/>
          </a:p>
        </p:txBody>
      </p:sp>
    </p:spTree>
    <p:extLst>
      <p:ext uri="{BB962C8B-B14F-4D97-AF65-F5344CB8AC3E}">
        <p14:creationId xmlns:p14="http://schemas.microsoft.com/office/powerpoint/2010/main" val="15998207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90A77-2C28-49DB-AC3E-8737411D5C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980B07-7252-4DA1-AD38-32428C2AF5C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2EA4BAE-EC3F-42D8-8B14-0377CABB811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F2DBBB9-B67D-4D91-A4E3-A3B0B659D823}"/>
              </a:ext>
            </a:extLst>
          </p:cNvPr>
          <p:cNvSpPr>
            <a:spLocks noGrp="1"/>
          </p:cNvSpPr>
          <p:nvPr>
            <p:ph type="dt" sz="half" idx="10"/>
          </p:nvPr>
        </p:nvSpPr>
        <p:spPr/>
        <p:txBody>
          <a:bodyPr/>
          <a:lstStyle/>
          <a:p>
            <a:fld id="{EB564130-0AAA-47AE-ACAB-DCFD4862735F}" type="datetime1">
              <a:rPr lang="en-US" smtClean="0"/>
              <a:t>6/6/2023</a:t>
            </a:fld>
            <a:endParaRPr lang="en-US"/>
          </a:p>
        </p:txBody>
      </p:sp>
      <p:sp>
        <p:nvSpPr>
          <p:cNvPr id="6" name="Footer Placeholder 5">
            <a:extLst>
              <a:ext uri="{FF2B5EF4-FFF2-40B4-BE49-F238E27FC236}">
                <a16:creationId xmlns:a16="http://schemas.microsoft.com/office/drawing/2014/main" id="{1D631A77-EDB4-43F0-B910-F21032B940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ABE72CC-9716-4D31-917F-FC092EA5AC0F}"/>
              </a:ext>
            </a:extLst>
          </p:cNvPr>
          <p:cNvSpPr>
            <a:spLocks noGrp="1"/>
          </p:cNvSpPr>
          <p:nvPr>
            <p:ph type="sldNum" sz="quarter" idx="12"/>
          </p:nvPr>
        </p:nvSpPr>
        <p:spPr>
          <a:xfrm>
            <a:off x="8610600" y="6356350"/>
            <a:ext cx="2743200" cy="365125"/>
          </a:xfrm>
          <a:prstGeom prst="rect">
            <a:avLst/>
          </a:prstGeom>
        </p:spPr>
        <p:txBody>
          <a:bodyPr/>
          <a:lstStyle/>
          <a:p>
            <a:fld id="{065B3BC0-1B64-4E3E-ADEC-B20DF708A404}" type="slidenum">
              <a:rPr lang="en-US" smtClean="0"/>
              <a:t>‹#›</a:t>
            </a:fld>
            <a:endParaRPr lang="en-US"/>
          </a:p>
        </p:txBody>
      </p:sp>
    </p:spTree>
    <p:extLst>
      <p:ext uri="{BB962C8B-B14F-4D97-AF65-F5344CB8AC3E}">
        <p14:creationId xmlns:p14="http://schemas.microsoft.com/office/powerpoint/2010/main" val="1502251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392F2-708F-469D-89B2-1D97797A5A7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ED973E3-DD23-48D1-B2B8-595F4E48714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9EE4D73-0774-426E-9B08-408851F93AD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9A18A6D-13C7-4353-B776-74839D40ED0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386698D-8E65-4F80-9B2D-AF8F88BF6F7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50ECAB2-ECD5-4E18-B31B-1C5A36D28DC4}"/>
              </a:ext>
            </a:extLst>
          </p:cNvPr>
          <p:cNvSpPr>
            <a:spLocks noGrp="1"/>
          </p:cNvSpPr>
          <p:nvPr>
            <p:ph type="dt" sz="half" idx="10"/>
          </p:nvPr>
        </p:nvSpPr>
        <p:spPr/>
        <p:txBody>
          <a:bodyPr/>
          <a:lstStyle/>
          <a:p>
            <a:fld id="{4ED7F64D-E0FF-4A5B-A17C-46472674CA07}" type="datetime1">
              <a:rPr lang="en-US" smtClean="0"/>
              <a:t>6/6/2023</a:t>
            </a:fld>
            <a:endParaRPr lang="en-US"/>
          </a:p>
        </p:txBody>
      </p:sp>
      <p:sp>
        <p:nvSpPr>
          <p:cNvPr id="8" name="Footer Placeholder 7">
            <a:extLst>
              <a:ext uri="{FF2B5EF4-FFF2-40B4-BE49-F238E27FC236}">
                <a16:creationId xmlns:a16="http://schemas.microsoft.com/office/drawing/2014/main" id="{480ABF67-357A-4FF9-83DC-7F26CB26959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1E39A7C-C8A1-4B04-BD50-8B376891B42C}"/>
              </a:ext>
            </a:extLst>
          </p:cNvPr>
          <p:cNvSpPr>
            <a:spLocks noGrp="1"/>
          </p:cNvSpPr>
          <p:nvPr>
            <p:ph type="sldNum" sz="quarter" idx="12"/>
          </p:nvPr>
        </p:nvSpPr>
        <p:spPr>
          <a:xfrm>
            <a:off x="8610600" y="6356350"/>
            <a:ext cx="2743200" cy="365125"/>
          </a:xfrm>
          <a:prstGeom prst="rect">
            <a:avLst/>
          </a:prstGeom>
        </p:spPr>
        <p:txBody>
          <a:bodyPr/>
          <a:lstStyle/>
          <a:p>
            <a:fld id="{065B3BC0-1B64-4E3E-ADEC-B20DF708A404}" type="slidenum">
              <a:rPr lang="en-US" smtClean="0"/>
              <a:t>‹#›</a:t>
            </a:fld>
            <a:endParaRPr lang="en-US"/>
          </a:p>
        </p:txBody>
      </p:sp>
    </p:spTree>
    <p:extLst>
      <p:ext uri="{BB962C8B-B14F-4D97-AF65-F5344CB8AC3E}">
        <p14:creationId xmlns:p14="http://schemas.microsoft.com/office/powerpoint/2010/main" val="1229829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1C005-E0F6-4567-9B62-4D2469D253F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BD5ABB7-9AEF-442E-9C61-9E50B4C6C9AC}"/>
              </a:ext>
            </a:extLst>
          </p:cNvPr>
          <p:cNvSpPr>
            <a:spLocks noGrp="1"/>
          </p:cNvSpPr>
          <p:nvPr>
            <p:ph type="dt" sz="half" idx="10"/>
          </p:nvPr>
        </p:nvSpPr>
        <p:spPr/>
        <p:txBody>
          <a:bodyPr/>
          <a:lstStyle/>
          <a:p>
            <a:fld id="{F3F699A6-9582-4934-97D3-3FAB85B15E8C}" type="datetime1">
              <a:rPr lang="en-US" smtClean="0"/>
              <a:t>6/6/2023</a:t>
            </a:fld>
            <a:endParaRPr lang="en-US"/>
          </a:p>
        </p:txBody>
      </p:sp>
      <p:sp>
        <p:nvSpPr>
          <p:cNvPr id="4" name="Footer Placeholder 3">
            <a:extLst>
              <a:ext uri="{FF2B5EF4-FFF2-40B4-BE49-F238E27FC236}">
                <a16:creationId xmlns:a16="http://schemas.microsoft.com/office/drawing/2014/main" id="{68DDEE30-5590-4391-98D3-66BB27D835D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D64A42-C4CF-405A-8A0E-9921A691EC3F}"/>
              </a:ext>
            </a:extLst>
          </p:cNvPr>
          <p:cNvSpPr>
            <a:spLocks noGrp="1"/>
          </p:cNvSpPr>
          <p:nvPr>
            <p:ph type="sldNum" sz="quarter" idx="12"/>
          </p:nvPr>
        </p:nvSpPr>
        <p:spPr>
          <a:xfrm>
            <a:off x="8610600" y="6356350"/>
            <a:ext cx="2743200" cy="365125"/>
          </a:xfrm>
          <a:prstGeom prst="rect">
            <a:avLst/>
          </a:prstGeom>
        </p:spPr>
        <p:txBody>
          <a:bodyPr/>
          <a:lstStyle/>
          <a:p>
            <a:fld id="{065B3BC0-1B64-4E3E-ADEC-B20DF708A404}" type="slidenum">
              <a:rPr lang="en-US" smtClean="0"/>
              <a:t>‹#›</a:t>
            </a:fld>
            <a:endParaRPr lang="en-US"/>
          </a:p>
        </p:txBody>
      </p:sp>
    </p:spTree>
    <p:extLst>
      <p:ext uri="{BB962C8B-B14F-4D97-AF65-F5344CB8AC3E}">
        <p14:creationId xmlns:p14="http://schemas.microsoft.com/office/powerpoint/2010/main" val="5702287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99DFA54-BE86-408A-9DA3-1DD9DDCD8331}"/>
              </a:ext>
            </a:extLst>
          </p:cNvPr>
          <p:cNvSpPr>
            <a:spLocks noGrp="1"/>
          </p:cNvSpPr>
          <p:nvPr>
            <p:ph type="dt" sz="half" idx="10"/>
          </p:nvPr>
        </p:nvSpPr>
        <p:spPr/>
        <p:txBody>
          <a:bodyPr/>
          <a:lstStyle/>
          <a:p>
            <a:fld id="{A32452A0-5627-4394-8A8C-93D3087F502C}" type="datetime1">
              <a:rPr lang="en-US" smtClean="0"/>
              <a:t>6/6/2023</a:t>
            </a:fld>
            <a:endParaRPr lang="en-US"/>
          </a:p>
        </p:txBody>
      </p:sp>
      <p:sp>
        <p:nvSpPr>
          <p:cNvPr id="3" name="Footer Placeholder 2">
            <a:extLst>
              <a:ext uri="{FF2B5EF4-FFF2-40B4-BE49-F238E27FC236}">
                <a16:creationId xmlns:a16="http://schemas.microsoft.com/office/drawing/2014/main" id="{9B218E69-CFCB-478D-AD1F-637C0C79574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5BB5694-F22A-44C0-ACD5-B531AC2DEAA6}"/>
              </a:ext>
            </a:extLst>
          </p:cNvPr>
          <p:cNvSpPr>
            <a:spLocks noGrp="1"/>
          </p:cNvSpPr>
          <p:nvPr>
            <p:ph type="sldNum" sz="quarter" idx="12"/>
          </p:nvPr>
        </p:nvSpPr>
        <p:spPr>
          <a:xfrm>
            <a:off x="8610600" y="6356350"/>
            <a:ext cx="2743200" cy="365125"/>
          </a:xfrm>
          <a:prstGeom prst="rect">
            <a:avLst/>
          </a:prstGeom>
        </p:spPr>
        <p:txBody>
          <a:bodyPr/>
          <a:lstStyle/>
          <a:p>
            <a:fld id="{065B3BC0-1B64-4E3E-ADEC-B20DF708A404}" type="slidenum">
              <a:rPr lang="en-US" smtClean="0"/>
              <a:t>‹#›</a:t>
            </a:fld>
            <a:endParaRPr lang="en-US"/>
          </a:p>
        </p:txBody>
      </p:sp>
    </p:spTree>
    <p:extLst>
      <p:ext uri="{BB962C8B-B14F-4D97-AF65-F5344CB8AC3E}">
        <p14:creationId xmlns:p14="http://schemas.microsoft.com/office/powerpoint/2010/main" val="20024208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E3068-DFD3-4D1F-A10C-07BB4D1950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EA14BB3-991B-4790-844D-D142FD48876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A8D0407-8834-41F9-8F2D-B0C45224B4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71050D8-4211-4EA4-913F-C9BB0CE5908B}"/>
              </a:ext>
            </a:extLst>
          </p:cNvPr>
          <p:cNvSpPr>
            <a:spLocks noGrp="1"/>
          </p:cNvSpPr>
          <p:nvPr>
            <p:ph type="dt" sz="half" idx="10"/>
          </p:nvPr>
        </p:nvSpPr>
        <p:spPr/>
        <p:txBody>
          <a:bodyPr/>
          <a:lstStyle/>
          <a:p>
            <a:fld id="{1BE5F69D-D3B9-4C1A-8007-1E47FC815919}" type="datetime1">
              <a:rPr lang="en-US" smtClean="0"/>
              <a:t>6/6/2023</a:t>
            </a:fld>
            <a:endParaRPr lang="en-US"/>
          </a:p>
        </p:txBody>
      </p:sp>
      <p:sp>
        <p:nvSpPr>
          <p:cNvPr id="6" name="Footer Placeholder 5">
            <a:extLst>
              <a:ext uri="{FF2B5EF4-FFF2-40B4-BE49-F238E27FC236}">
                <a16:creationId xmlns:a16="http://schemas.microsoft.com/office/drawing/2014/main" id="{96115851-1E31-455A-B353-49935E4FE0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BA20E0-C7AD-40B1-A4F5-808F709EC104}"/>
              </a:ext>
            </a:extLst>
          </p:cNvPr>
          <p:cNvSpPr>
            <a:spLocks noGrp="1"/>
          </p:cNvSpPr>
          <p:nvPr>
            <p:ph type="sldNum" sz="quarter" idx="12"/>
          </p:nvPr>
        </p:nvSpPr>
        <p:spPr>
          <a:xfrm>
            <a:off x="8610600" y="6356350"/>
            <a:ext cx="2743200" cy="365125"/>
          </a:xfrm>
          <a:prstGeom prst="rect">
            <a:avLst/>
          </a:prstGeom>
        </p:spPr>
        <p:txBody>
          <a:bodyPr/>
          <a:lstStyle/>
          <a:p>
            <a:fld id="{065B3BC0-1B64-4E3E-ADEC-B20DF708A404}" type="slidenum">
              <a:rPr lang="en-US" smtClean="0"/>
              <a:t>‹#›</a:t>
            </a:fld>
            <a:endParaRPr lang="en-US"/>
          </a:p>
        </p:txBody>
      </p:sp>
    </p:spTree>
    <p:extLst>
      <p:ext uri="{BB962C8B-B14F-4D97-AF65-F5344CB8AC3E}">
        <p14:creationId xmlns:p14="http://schemas.microsoft.com/office/powerpoint/2010/main" val="8752077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F00AE-8C55-49C4-B8E5-94017C7A38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ACCD5FC-1636-4D57-9891-D473B923A05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D70C444-076E-456D-8716-D5CF5C1B25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56B368-9577-405B-B0BF-22ECF374C7ED}"/>
              </a:ext>
            </a:extLst>
          </p:cNvPr>
          <p:cNvSpPr>
            <a:spLocks noGrp="1"/>
          </p:cNvSpPr>
          <p:nvPr>
            <p:ph type="dt" sz="half" idx="10"/>
          </p:nvPr>
        </p:nvSpPr>
        <p:spPr/>
        <p:txBody>
          <a:bodyPr/>
          <a:lstStyle/>
          <a:p>
            <a:fld id="{C2D21711-CC7E-40FD-9546-13E25905994B}" type="datetime1">
              <a:rPr lang="en-US" smtClean="0"/>
              <a:t>6/6/2023</a:t>
            </a:fld>
            <a:endParaRPr lang="en-US"/>
          </a:p>
        </p:txBody>
      </p:sp>
      <p:sp>
        <p:nvSpPr>
          <p:cNvPr id="6" name="Footer Placeholder 5">
            <a:extLst>
              <a:ext uri="{FF2B5EF4-FFF2-40B4-BE49-F238E27FC236}">
                <a16:creationId xmlns:a16="http://schemas.microsoft.com/office/drawing/2014/main" id="{0D232234-A2FA-4A8B-B6DD-226713215C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29A97B9-4D21-4B0F-9793-94C3F32B3ECC}"/>
              </a:ext>
            </a:extLst>
          </p:cNvPr>
          <p:cNvSpPr>
            <a:spLocks noGrp="1"/>
          </p:cNvSpPr>
          <p:nvPr>
            <p:ph type="sldNum" sz="quarter" idx="12"/>
          </p:nvPr>
        </p:nvSpPr>
        <p:spPr>
          <a:xfrm>
            <a:off x="8610600" y="6356350"/>
            <a:ext cx="2743200" cy="365125"/>
          </a:xfrm>
          <a:prstGeom prst="rect">
            <a:avLst/>
          </a:prstGeom>
        </p:spPr>
        <p:txBody>
          <a:bodyPr/>
          <a:lstStyle/>
          <a:p>
            <a:fld id="{065B3BC0-1B64-4E3E-ADEC-B20DF708A404}" type="slidenum">
              <a:rPr lang="en-US" smtClean="0"/>
              <a:t>‹#›</a:t>
            </a:fld>
            <a:endParaRPr lang="en-US"/>
          </a:p>
        </p:txBody>
      </p:sp>
    </p:spTree>
    <p:extLst>
      <p:ext uri="{BB962C8B-B14F-4D97-AF65-F5344CB8AC3E}">
        <p14:creationId xmlns:p14="http://schemas.microsoft.com/office/powerpoint/2010/main" val="2009869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51AB9AB-0BE1-4A02-BDF8-2B73B9AFEE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A0F4970-A031-4686-B810-A82A85A865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CF2282-A383-49F4-AC69-5240358AF5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3EFCBA-2751-44D6-9FE2-B162DF63EDAE}" type="datetime1">
              <a:rPr lang="en-US" smtClean="0"/>
              <a:t>6/6/2023</a:t>
            </a:fld>
            <a:endParaRPr lang="en-US"/>
          </a:p>
        </p:txBody>
      </p:sp>
      <p:sp>
        <p:nvSpPr>
          <p:cNvPr id="5" name="Footer Placeholder 4">
            <a:extLst>
              <a:ext uri="{FF2B5EF4-FFF2-40B4-BE49-F238E27FC236}">
                <a16:creationId xmlns:a16="http://schemas.microsoft.com/office/drawing/2014/main" id="{F812CF90-07FA-4C50-B804-380F73FF378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7" name="Slide Number Placeholder 1">
            <a:extLst>
              <a:ext uri="{FF2B5EF4-FFF2-40B4-BE49-F238E27FC236}">
                <a16:creationId xmlns:a16="http://schemas.microsoft.com/office/drawing/2014/main" id="{4A333707-5B8A-8B7A-6B7F-6720AFFF57C4}"/>
              </a:ext>
            </a:extLst>
          </p:cNvPr>
          <p:cNvSpPr>
            <a:spLocks noGrp="1"/>
          </p:cNvSpPr>
          <p:nvPr>
            <p:ph type="sldNum" sz="quarter" idx="4"/>
          </p:nvPr>
        </p:nvSpPr>
        <p:spPr>
          <a:xfrm>
            <a:off x="8610600" y="6356350"/>
            <a:ext cx="2743200" cy="365125"/>
          </a:xfrm>
          <a:prstGeom prst="rect">
            <a:avLst/>
          </a:prstGeom>
        </p:spPr>
        <p:txBody>
          <a:bodyPr/>
          <a:lstStyle>
            <a:lvl1pPr algn="r">
              <a:defRPr/>
            </a:lvl1pPr>
          </a:lstStyle>
          <a:p>
            <a:fld id="{065B3BC0-1B64-4E3E-ADEC-B20DF708A404}" type="slidenum">
              <a:rPr lang="en-US" smtClean="0"/>
              <a:pPr/>
              <a:t>‹#›</a:t>
            </a:fld>
            <a:endParaRPr lang="en-US" dirty="0"/>
          </a:p>
        </p:txBody>
      </p:sp>
    </p:spTree>
    <p:extLst>
      <p:ext uri="{BB962C8B-B14F-4D97-AF65-F5344CB8AC3E}">
        <p14:creationId xmlns:p14="http://schemas.microsoft.com/office/powerpoint/2010/main" val="3137894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hyperlink" Target="https://www.epa.gov/laws-regulations/basics-regulatory-process" TargetMode="External"/><Relationship Id="rId5" Type="http://schemas.openxmlformats.org/officeDocument/2006/relationships/image" Target="../media/image3.sv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s://www.epa.gov/watershedacademy/clean-water-act-module-part-1" TargetMode="External"/><Relationship Id="rId4" Type="http://schemas.openxmlformats.org/officeDocument/2006/relationships/image" Target="../media/image3.svg"/></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hyperlink" Target="https://www.epa.gov/wqs-tech/water-quality-standards-academy" TargetMode="External"/><Relationship Id="rId5" Type="http://schemas.openxmlformats.org/officeDocument/2006/relationships/image" Target="../media/image3.sv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8" Type="http://schemas.openxmlformats.org/officeDocument/2006/relationships/hyperlink" Target="https://www.epa.gov/tmdl/overview-listing-impaired-waters-under-cwa-section-303d" TargetMode="External"/><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hyperlink" Target="https://www.epa.gov/npdes"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hyperlink" Target="https://www.epa.gov/tmdl/overview-total-maximum-daily-loads-tmdls" TargetMode="External"/><Relationship Id="rId5" Type="http://schemas.openxmlformats.org/officeDocument/2006/relationships/diagramQuickStyle" Target="../diagrams/quickStyle2.xml"/><Relationship Id="rId10" Type="http://schemas.openxmlformats.org/officeDocument/2006/relationships/image" Target="../media/image10.svg"/><Relationship Id="rId4" Type="http://schemas.openxmlformats.org/officeDocument/2006/relationships/diagramLayout" Target="../diagrams/layout2.xml"/><Relationship Id="rId9"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s://www.epa.gov/wqs-tech/key-concepts-module-2-use" TargetMode="External"/><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openxmlformats.org/officeDocument/2006/relationships/image" Target="../media/image10.svg"/><Relationship Id="rId4" Type="http://schemas.openxmlformats.org/officeDocument/2006/relationships/diagramLayout" Target="../diagrams/layout3.xml"/><Relationship Id="rId9"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12.jpg"/><Relationship Id="rId5" Type="http://schemas.openxmlformats.org/officeDocument/2006/relationships/hyperlink" Target="https://www.epa.gov/wqs-tech/key-concepts-module-3-criteria" TargetMode="External"/><Relationship Id="rId4" Type="http://schemas.openxmlformats.org/officeDocument/2006/relationships/image" Target="../media/image3.svg"/></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hyperlink" Target="https://www.epa.gov/sites/default/files/documents/nandpfactsheet.pdf" TargetMode="External"/><Relationship Id="rId4" Type="http://schemas.openxmlformats.org/officeDocument/2006/relationships/image" Target="../media/image3.sv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hyperlink" Target="https://www.epa.gov/nutrient-policy-data/state-progress-toward-developing-numeric-nutrient-water-quality-criteria" TargetMode="External"/><Relationship Id="rId4" Type="http://schemas.openxmlformats.org/officeDocument/2006/relationships/image" Target="../media/image3.svg"/></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svg"/><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image" Target="../media/image10.svg"/></Relationships>
</file>

<file path=ppt/slides/_rels/slide27.xml.rels><?xml version="1.0" encoding="UTF-8" standalone="yes"?>
<Relationships xmlns="http://schemas.openxmlformats.org/package/2006/relationships"><Relationship Id="rId8" Type="http://schemas.openxmlformats.org/officeDocument/2006/relationships/diagramQuickStyle" Target="../diagrams/quickStyle6.xml"/><Relationship Id="rId3" Type="http://schemas.openxmlformats.org/officeDocument/2006/relationships/image" Target="../media/image2.png"/><Relationship Id="rId7" Type="http://schemas.openxmlformats.org/officeDocument/2006/relationships/diagramLayout" Target="../diagrams/layout6.xml"/><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diagramData" Target="../diagrams/data6.xml"/><Relationship Id="rId5" Type="http://schemas.openxmlformats.org/officeDocument/2006/relationships/hyperlink" Target="https://nsteps.epa.gov/" TargetMode="External"/><Relationship Id="rId10" Type="http://schemas.microsoft.com/office/2007/relationships/diagramDrawing" Target="../diagrams/drawing6.xml"/><Relationship Id="rId4" Type="http://schemas.openxmlformats.org/officeDocument/2006/relationships/image" Target="../media/image3.svg"/><Relationship Id="rId9" Type="http://schemas.openxmlformats.org/officeDocument/2006/relationships/diagramColors" Target="../diagrams/colors6.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4.xml"/><Relationship Id="rId5" Type="http://schemas.openxmlformats.org/officeDocument/2006/relationships/hyperlink" Target="https://nsteps.epa.gov/plan/select-waterbody-type/" TargetMode="External"/><Relationship Id="rId4" Type="http://schemas.openxmlformats.org/officeDocument/2006/relationships/image" Target="../media/image3.sv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4.xml"/><Relationship Id="rId5" Type="http://schemas.openxmlformats.org/officeDocument/2006/relationships/hyperlink" Target="https://nsteps.epa.gov/plan/select-waterbody-type/management-goals/" TargetMode="External"/><Relationship Id="rId4" Type="http://schemas.openxmlformats.org/officeDocument/2006/relationships/image" Target="../media/image3.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0.xml"/><Relationship Id="rId1" Type="http://schemas.openxmlformats.org/officeDocument/2006/relationships/slideLayout" Target="../slideLayouts/slideLayout4.xml"/><Relationship Id="rId6" Type="http://schemas.openxmlformats.org/officeDocument/2006/relationships/hyperlink" Target="https://nsteps.epa.gov/problem-formulation-2/assessment-endpoints/" TargetMode="External"/><Relationship Id="rId5" Type="http://schemas.openxmlformats.org/officeDocument/2006/relationships/image" Target="../media/image3.svg"/><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7.png"/><Relationship Id="rId2" Type="http://schemas.openxmlformats.org/officeDocument/2006/relationships/notesSlide" Target="../notesSlides/notesSlide32.xml"/><Relationship Id="rId1" Type="http://schemas.openxmlformats.org/officeDocument/2006/relationships/slideLayout" Target="../slideLayouts/slideLayout4.xml"/><Relationship Id="rId6" Type="http://schemas.openxmlformats.org/officeDocument/2006/relationships/image" Target="../media/image26.png"/><Relationship Id="rId5" Type="http://schemas.openxmlformats.org/officeDocument/2006/relationships/hyperlink" Target="https://nsteps.epa.gov/select-approach/mechanistic-modeling/" TargetMode="External"/><Relationship Id="rId4" Type="http://schemas.openxmlformats.org/officeDocument/2006/relationships/image" Target="../media/image3.sv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4.xml"/><Relationship Id="rId6" Type="http://schemas.openxmlformats.org/officeDocument/2006/relationships/image" Target="../media/image28.PNG"/><Relationship Id="rId5" Type="http://schemas.openxmlformats.org/officeDocument/2006/relationships/hyperlink" Target="https://nsteps.epa.gov/select-approach/stressor-response/" TargetMode="External"/><Relationship Id="rId4" Type="http://schemas.openxmlformats.org/officeDocument/2006/relationships/image" Target="../media/image3.svg"/></Relationships>
</file>

<file path=ppt/slides/_rels/slide34.xml.rels><?xml version="1.0" encoding="UTF-8" standalone="yes"?>
<Relationships xmlns="http://schemas.openxmlformats.org/package/2006/relationships"><Relationship Id="rId3" Type="http://schemas.openxmlformats.org/officeDocument/2006/relationships/hyperlink" Target="https://nsteps.epa.gov/reference-condition/" TargetMode="External"/><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5.xml"/><Relationship Id="rId6" Type="http://schemas.openxmlformats.org/officeDocument/2006/relationships/hyperlink" Target="https://nsteps.epa.gov/deriving-criteria-quantifying-and-documenting-protection-of-the-designated-use/" TargetMode="External"/><Relationship Id="rId5" Type="http://schemas.openxmlformats.org/officeDocument/2006/relationships/hyperlink" Target="https://nsteps.epa.gov/analysis/data-considerations/" TargetMode="External"/><Relationship Id="rId4" Type="http://schemas.openxmlformats.org/officeDocument/2006/relationships/image" Target="../media/image3.svg"/></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4.xml"/><Relationship Id="rId6" Type="http://schemas.openxmlformats.org/officeDocument/2006/relationships/image" Target="../media/image31.jpg"/><Relationship Id="rId5" Type="http://schemas.openxmlformats.org/officeDocument/2006/relationships/hyperlink" Target="https://www.epa.gov/wqs-tech/key-concepts-module-6-review" TargetMode="External"/><Relationship Id="rId4" Type="http://schemas.openxmlformats.org/officeDocument/2006/relationships/image" Target="../media/image3.svg"/></Relationships>
</file>

<file path=ppt/slides/_rels/slide38.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hyperlink" Target="https://nsteps.epa.gov/" TargetMode="External"/><Relationship Id="rId7" Type="http://schemas.openxmlformats.org/officeDocument/2006/relationships/hyperlink" Target="https://www.epa.gov/sites/default/files/2014-10/documents/handbook-chapter3.pdf" TargetMode="External"/><Relationship Id="rId2" Type="http://schemas.openxmlformats.org/officeDocument/2006/relationships/notesSlide" Target="../notesSlides/notesSlide38.xml"/><Relationship Id="rId1" Type="http://schemas.openxmlformats.org/officeDocument/2006/relationships/slideLayout" Target="../slideLayouts/slideLayout4.xml"/><Relationship Id="rId6" Type="http://schemas.openxmlformats.org/officeDocument/2006/relationships/image" Target="../media/image32.png"/><Relationship Id="rId5" Type="http://schemas.openxmlformats.org/officeDocument/2006/relationships/hyperlink" Target="https://www.epa.gov/wqs-tech/water-quality-standards-academy" TargetMode="External"/><Relationship Id="rId4" Type="http://schemas.openxmlformats.org/officeDocument/2006/relationships/hyperlink" Target="https://www.epa.gov/wqs-tech/water-quality-standards-handbook" TargetMode="Externa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svg"/></Relationships>
</file>

<file path=ppt/slides/_rels/slide4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5.jpg"/><Relationship Id="rId5" Type="http://schemas.openxmlformats.org/officeDocument/2006/relationships/hyperlink" Target="https://nsteps.epa.gov/case-studies/" TargetMode="External"/><Relationship Id="rId4" Type="http://schemas.openxmlformats.org/officeDocument/2006/relationships/image" Target="../media/image3.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3BCFE82-8B02-4E65-701F-27CBFFB0F2A7}"/>
              </a:ext>
            </a:extLst>
          </p:cNvPr>
          <p:cNvSpPr>
            <a:spLocks noGrp="1"/>
          </p:cNvSpPr>
          <p:nvPr>
            <p:ph type="title"/>
          </p:nvPr>
        </p:nvSpPr>
        <p:spPr/>
        <p:txBody>
          <a:bodyPr/>
          <a:lstStyle/>
          <a:p>
            <a:r>
              <a:rPr lang="en-US" dirty="0"/>
              <a:t>How to revise this presentation</a:t>
            </a:r>
          </a:p>
        </p:txBody>
      </p:sp>
      <p:sp>
        <p:nvSpPr>
          <p:cNvPr id="6" name="Content Placeholder 5">
            <a:extLst>
              <a:ext uri="{FF2B5EF4-FFF2-40B4-BE49-F238E27FC236}">
                <a16:creationId xmlns:a16="http://schemas.microsoft.com/office/drawing/2014/main" id="{38031702-18F2-F884-BD6E-4154E54BAE6F}"/>
              </a:ext>
            </a:extLst>
          </p:cNvPr>
          <p:cNvSpPr>
            <a:spLocks noGrp="1"/>
          </p:cNvSpPr>
          <p:nvPr>
            <p:ph idx="1"/>
          </p:nvPr>
        </p:nvSpPr>
        <p:spPr/>
        <p:txBody>
          <a:bodyPr/>
          <a:lstStyle/>
          <a:p>
            <a:pPr marL="0" indent="0">
              <a:buNone/>
            </a:pPr>
            <a:r>
              <a:rPr lang="en-US" dirty="0"/>
              <a:t>This slideshow serves as a resource for members of scientific and technical assistance groups when collaborating and communicating fundamental aspects of numeric nutrient criteria development. Slides that allow for project-specific edits are marked with red text and a red box with instructions on how the slide is intended to be edited. To make edits, follow the instructions on the slide, then delete the red text and red box.</a:t>
            </a:r>
          </a:p>
        </p:txBody>
      </p:sp>
      <p:sp>
        <p:nvSpPr>
          <p:cNvPr id="12" name="Slide Number Placeholder 11">
            <a:extLst>
              <a:ext uri="{FF2B5EF4-FFF2-40B4-BE49-F238E27FC236}">
                <a16:creationId xmlns:a16="http://schemas.microsoft.com/office/drawing/2014/main" id="{71BBAA5B-ADA6-C19D-BAF7-48D311F7C82F}"/>
              </a:ext>
            </a:extLst>
          </p:cNvPr>
          <p:cNvSpPr>
            <a:spLocks noGrp="1"/>
          </p:cNvSpPr>
          <p:nvPr>
            <p:ph type="sldNum" sz="quarter" idx="12"/>
          </p:nvPr>
        </p:nvSpPr>
        <p:spPr/>
        <p:txBody>
          <a:bodyPr/>
          <a:lstStyle/>
          <a:p>
            <a:fld id="{065B3BC0-1B64-4E3E-ADEC-B20DF708A404}" type="slidenum">
              <a:rPr lang="en-US" smtClean="0"/>
              <a:t>1</a:t>
            </a:fld>
            <a:endParaRPr lang="en-US"/>
          </a:p>
        </p:txBody>
      </p:sp>
    </p:spTree>
    <p:extLst>
      <p:ext uri="{BB962C8B-B14F-4D97-AF65-F5344CB8AC3E}">
        <p14:creationId xmlns:p14="http://schemas.microsoft.com/office/powerpoint/2010/main" val="13371154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body of water containing a line of wooden stakes.">
            <a:extLst>
              <a:ext uri="{FF2B5EF4-FFF2-40B4-BE49-F238E27FC236}">
                <a16:creationId xmlns:a16="http://schemas.microsoft.com/office/drawing/2014/main" id="{AB36E43C-3823-4102-B3A5-E3454D4461A4}"/>
              </a:ext>
            </a:extLst>
          </p:cNvPr>
          <p:cNvPicPr>
            <a:picLocks noChangeAspect="1"/>
          </p:cNvPicPr>
          <p:nvPr/>
        </p:nvPicPr>
        <p:blipFill rotWithShape="1">
          <a:blip r:embed="rId3">
            <a:extLst>
              <a:ext uri="{28A0092B-C50C-407E-A947-70E740481C1C}">
                <a14:useLocalDpi xmlns:a14="http://schemas.microsoft.com/office/drawing/2010/main" val="0"/>
              </a:ext>
            </a:extLst>
          </a:blip>
          <a:srcRect l="585" t="12797" b="48703"/>
          <a:stretch/>
        </p:blipFill>
        <p:spPr>
          <a:xfrm>
            <a:off x="1" y="0"/>
            <a:ext cx="12192000" cy="3142214"/>
          </a:xfrm>
          <a:prstGeom prst="rect">
            <a:avLst/>
          </a:prstGeom>
        </p:spPr>
      </p:pic>
      <p:sp>
        <p:nvSpPr>
          <p:cNvPr id="2" name="Title 1">
            <a:extLst>
              <a:ext uri="{FF2B5EF4-FFF2-40B4-BE49-F238E27FC236}">
                <a16:creationId xmlns:a16="http://schemas.microsoft.com/office/drawing/2014/main" id="{861B7410-020E-4987-9F36-BE65406032E6}"/>
              </a:ext>
            </a:extLst>
          </p:cNvPr>
          <p:cNvSpPr>
            <a:spLocks noGrp="1"/>
          </p:cNvSpPr>
          <p:nvPr>
            <p:ph type="title"/>
          </p:nvPr>
        </p:nvSpPr>
        <p:spPr>
          <a:xfrm>
            <a:off x="831850" y="3429000"/>
            <a:ext cx="10515600" cy="1133475"/>
          </a:xfrm>
        </p:spPr>
        <p:txBody>
          <a:bodyPr/>
          <a:lstStyle/>
          <a:p>
            <a:r>
              <a:rPr lang="en-US"/>
              <a:t>Regulatory Process</a:t>
            </a:r>
          </a:p>
        </p:txBody>
      </p:sp>
      <p:sp>
        <p:nvSpPr>
          <p:cNvPr id="7" name="Text Placeholder 2">
            <a:extLst>
              <a:ext uri="{FF2B5EF4-FFF2-40B4-BE49-F238E27FC236}">
                <a16:creationId xmlns:a16="http://schemas.microsoft.com/office/drawing/2014/main" id="{29EF6059-6313-9AAF-31E1-79F86C300163}"/>
              </a:ext>
            </a:extLst>
          </p:cNvPr>
          <p:cNvSpPr>
            <a:spLocks noGrp="1"/>
          </p:cNvSpPr>
          <p:nvPr>
            <p:ph type="body" idx="1"/>
          </p:nvPr>
        </p:nvSpPr>
        <p:spPr>
          <a:xfrm>
            <a:off x="831850" y="4936089"/>
            <a:ext cx="10515600" cy="1153561"/>
          </a:xfrm>
        </p:spPr>
        <p:txBody>
          <a:bodyPr/>
          <a:lstStyle/>
          <a:p>
            <a:pPr marL="342900" indent="-342900">
              <a:buBlip>
                <a:blip r:embed="rId4">
                  <a:extLst>
                    <a:ext uri="{96DAC541-7B7A-43D3-8B79-37D633B846F1}">
                      <asvg:svgBlip xmlns:asvg="http://schemas.microsoft.com/office/drawing/2016/SVG/main" r:embed="rId5"/>
                    </a:ext>
                  </a:extLst>
                </a:blip>
              </a:buBlip>
            </a:pPr>
            <a:r>
              <a:rPr lang="en-US" i="1" dirty="0">
                <a:solidFill>
                  <a:schemeClr val="tx1"/>
                </a:solidFill>
              </a:rPr>
              <a:t>More information: </a:t>
            </a:r>
            <a:r>
              <a:rPr lang="en-US" i="1" dirty="0">
                <a:solidFill>
                  <a:schemeClr val="tx1"/>
                </a:solidFill>
                <a:hlinkClick r:id="rId6" tooltip="The Basics of the Regulatory Process"/>
              </a:rPr>
              <a:t>The Basics of the Regulatory Process</a:t>
            </a:r>
            <a:endParaRPr lang="en-US" dirty="0"/>
          </a:p>
        </p:txBody>
      </p:sp>
      <p:sp>
        <p:nvSpPr>
          <p:cNvPr id="9" name="Slide Number Placeholder 8">
            <a:extLst>
              <a:ext uri="{FF2B5EF4-FFF2-40B4-BE49-F238E27FC236}">
                <a16:creationId xmlns:a16="http://schemas.microsoft.com/office/drawing/2014/main" id="{758B2748-EAAD-40EA-A2CF-7E918C9C2C69}"/>
              </a:ext>
            </a:extLst>
          </p:cNvPr>
          <p:cNvSpPr>
            <a:spLocks noGrp="1"/>
          </p:cNvSpPr>
          <p:nvPr>
            <p:ph type="sldNum" sz="quarter" idx="12"/>
          </p:nvPr>
        </p:nvSpPr>
        <p:spPr/>
        <p:txBody>
          <a:bodyPr/>
          <a:lstStyle/>
          <a:p>
            <a:fld id="{065B3BC0-1B64-4E3E-ADEC-B20DF708A404}" type="slidenum">
              <a:rPr lang="en-US" smtClean="0"/>
              <a:t>10</a:t>
            </a:fld>
            <a:endParaRPr lang="en-US"/>
          </a:p>
        </p:txBody>
      </p:sp>
    </p:spTree>
    <p:extLst>
      <p:ext uri="{BB962C8B-B14F-4D97-AF65-F5344CB8AC3E}">
        <p14:creationId xmlns:p14="http://schemas.microsoft.com/office/powerpoint/2010/main" val="32817154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EB7ED-FF34-4564-9AF3-F7363ED7B1E0}"/>
              </a:ext>
            </a:extLst>
          </p:cNvPr>
          <p:cNvSpPr>
            <a:spLocks noGrp="1"/>
          </p:cNvSpPr>
          <p:nvPr>
            <p:ph type="title"/>
          </p:nvPr>
        </p:nvSpPr>
        <p:spPr/>
        <p:txBody>
          <a:bodyPr/>
          <a:lstStyle/>
          <a:p>
            <a:r>
              <a:rPr lang="en-US" dirty="0"/>
              <a:t>Roles</a:t>
            </a:r>
          </a:p>
        </p:txBody>
      </p:sp>
      <p:sp>
        <p:nvSpPr>
          <p:cNvPr id="3" name="Content Placeholder 2">
            <a:extLst>
              <a:ext uri="{FF2B5EF4-FFF2-40B4-BE49-F238E27FC236}">
                <a16:creationId xmlns:a16="http://schemas.microsoft.com/office/drawing/2014/main" id="{4EB3F7B8-FC8F-4F3C-B7B5-76CACDA30BBE}"/>
              </a:ext>
            </a:extLst>
          </p:cNvPr>
          <p:cNvSpPr>
            <a:spLocks noGrp="1"/>
          </p:cNvSpPr>
          <p:nvPr>
            <p:ph idx="1"/>
          </p:nvPr>
        </p:nvSpPr>
        <p:spPr>
          <a:xfrm>
            <a:off x="838200" y="1825625"/>
            <a:ext cx="10379299" cy="4351338"/>
          </a:xfrm>
        </p:spPr>
        <p:txBody>
          <a:bodyPr>
            <a:normAutofit/>
          </a:bodyPr>
          <a:lstStyle/>
          <a:p>
            <a:pPr marL="0" indent="0">
              <a:buNone/>
            </a:pPr>
            <a:r>
              <a:rPr lang="en-US" dirty="0"/>
              <a:t>Who is responsible for what?</a:t>
            </a:r>
          </a:p>
          <a:p>
            <a:r>
              <a:rPr lang="en-US" dirty="0"/>
              <a:t>Congress passes laws or statutes</a:t>
            </a:r>
          </a:p>
          <a:p>
            <a:r>
              <a:rPr lang="en-US" dirty="0"/>
              <a:t>Federal agencies issue federal regulations along with guidance on how to implement them and may have oversight authority</a:t>
            </a:r>
          </a:p>
          <a:p>
            <a:r>
              <a:rPr lang="en-US" dirty="0"/>
              <a:t>States, territories, and authorized tribes propose and adopt their own regulations, which may be subject to federal review</a:t>
            </a:r>
          </a:p>
          <a:p>
            <a:pPr lvl="1"/>
            <a:r>
              <a:rPr lang="en-US" b="1" dirty="0"/>
              <a:t>Experts lend expertise when needed</a:t>
            </a:r>
          </a:p>
          <a:p>
            <a:pPr lvl="1"/>
            <a:r>
              <a:rPr lang="en-US" dirty="0"/>
              <a:t>Members of the public provide input during comment periods</a:t>
            </a:r>
          </a:p>
        </p:txBody>
      </p:sp>
      <p:sp>
        <p:nvSpPr>
          <p:cNvPr id="5" name="Slide Number Placeholder 4">
            <a:extLst>
              <a:ext uri="{FF2B5EF4-FFF2-40B4-BE49-F238E27FC236}">
                <a16:creationId xmlns:a16="http://schemas.microsoft.com/office/drawing/2014/main" id="{2B6CAB28-1370-4AEF-B1D7-8DC32C30EDDF}"/>
              </a:ext>
            </a:extLst>
          </p:cNvPr>
          <p:cNvSpPr>
            <a:spLocks noGrp="1"/>
          </p:cNvSpPr>
          <p:nvPr>
            <p:ph type="sldNum" sz="quarter" idx="12"/>
          </p:nvPr>
        </p:nvSpPr>
        <p:spPr/>
        <p:txBody>
          <a:bodyPr/>
          <a:lstStyle/>
          <a:p>
            <a:fld id="{065B3BC0-1B64-4E3E-ADEC-B20DF708A404}" type="slidenum">
              <a:rPr lang="en-US" smtClean="0"/>
              <a:t>11</a:t>
            </a:fld>
            <a:endParaRPr lang="en-US" dirty="0"/>
          </a:p>
        </p:txBody>
      </p:sp>
    </p:spTree>
    <p:extLst>
      <p:ext uri="{BB962C8B-B14F-4D97-AF65-F5344CB8AC3E}">
        <p14:creationId xmlns:p14="http://schemas.microsoft.com/office/powerpoint/2010/main" val="29300377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EB7ED-FF34-4564-9AF3-F7363ED7B1E0}"/>
              </a:ext>
            </a:extLst>
          </p:cNvPr>
          <p:cNvSpPr>
            <a:spLocks noGrp="1"/>
          </p:cNvSpPr>
          <p:nvPr>
            <p:ph type="title"/>
          </p:nvPr>
        </p:nvSpPr>
        <p:spPr/>
        <p:txBody>
          <a:bodyPr/>
          <a:lstStyle/>
          <a:p>
            <a:r>
              <a:rPr lang="en-US" dirty="0"/>
              <a:t>Implementation</a:t>
            </a:r>
          </a:p>
        </p:txBody>
      </p:sp>
      <p:sp>
        <p:nvSpPr>
          <p:cNvPr id="14" name="Content Placeholder 2">
            <a:extLst>
              <a:ext uri="{FF2B5EF4-FFF2-40B4-BE49-F238E27FC236}">
                <a16:creationId xmlns:a16="http://schemas.microsoft.com/office/drawing/2014/main" id="{D3BFD90B-08D3-40E2-A0E1-74593C1D8839}"/>
              </a:ext>
            </a:extLst>
          </p:cNvPr>
          <p:cNvSpPr>
            <a:spLocks noGrp="1"/>
          </p:cNvSpPr>
          <p:nvPr>
            <p:ph idx="1"/>
          </p:nvPr>
        </p:nvSpPr>
        <p:spPr>
          <a:xfrm>
            <a:off x="838200" y="1825625"/>
            <a:ext cx="10379299" cy="4351338"/>
          </a:xfrm>
        </p:spPr>
        <p:txBody>
          <a:bodyPr>
            <a:normAutofit/>
          </a:bodyPr>
          <a:lstStyle/>
          <a:p>
            <a:r>
              <a:rPr lang="en-US" dirty="0"/>
              <a:t>EPA and co-regulatory partners implement the Clean Water Act and adopt Water Quality Standards</a:t>
            </a:r>
          </a:p>
        </p:txBody>
      </p:sp>
      <p:graphicFrame>
        <p:nvGraphicFramePr>
          <p:cNvPr id="4" name="Diagram 3" descr="Congressional Act or Statute: U.S. Code (U.S.C) and Clean Water Act, 33 U.S.C. Section 1251 et seq.&#10;EPA Regulations: Code of Federal Regulations (CFR), 30 CFR 131&#10;State, Territorial, or Tribal Law: Water Quality Standards">
            <a:extLst>
              <a:ext uri="{FF2B5EF4-FFF2-40B4-BE49-F238E27FC236}">
                <a16:creationId xmlns:a16="http://schemas.microsoft.com/office/drawing/2014/main" id="{43EB508F-DD7F-409C-BDA5-1C2315B99230}"/>
              </a:ext>
            </a:extLst>
          </p:cNvPr>
          <p:cNvGraphicFramePr/>
          <p:nvPr>
            <p:extLst>
              <p:ext uri="{D42A27DB-BD31-4B8C-83A1-F6EECF244321}">
                <p14:modId xmlns:p14="http://schemas.microsoft.com/office/powerpoint/2010/main" val="2947657584"/>
              </p:ext>
            </p:extLst>
          </p:nvPr>
        </p:nvGraphicFramePr>
        <p:xfrm>
          <a:off x="2032000" y="2879222"/>
          <a:ext cx="8128000" cy="38443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1E6E21A6-8D89-48A5-BA94-0D132D3B6CB6}"/>
              </a:ext>
            </a:extLst>
          </p:cNvPr>
          <p:cNvSpPr>
            <a:spLocks noGrp="1"/>
          </p:cNvSpPr>
          <p:nvPr>
            <p:ph type="sldNum" sz="quarter" idx="12"/>
          </p:nvPr>
        </p:nvSpPr>
        <p:spPr/>
        <p:txBody>
          <a:bodyPr/>
          <a:lstStyle/>
          <a:p>
            <a:fld id="{065B3BC0-1B64-4E3E-ADEC-B20DF708A404}" type="slidenum">
              <a:rPr lang="en-US" smtClean="0"/>
              <a:t>12</a:t>
            </a:fld>
            <a:endParaRPr lang="en-US"/>
          </a:p>
        </p:txBody>
      </p:sp>
    </p:spTree>
    <p:extLst>
      <p:ext uri="{BB962C8B-B14F-4D97-AF65-F5344CB8AC3E}">
        <p14:creationId xmlns:p14="http://schemas.microsoft.com/office/powerpoint/2010/main" val="41769326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EB7ED-FF34-4564-9AF3-F7363ED7B1E0}"/>
              </a:ext>
            </a:extLst>
          </p:cNvPr>
          <p:cNvSpPr>
            <a:spLocks noGrp="1"/>
          </p:cNvSpPr>
          <p:nvPr>
            <p:ph type="title"/>
          </p:nvPr>
        </p:nvSpPr>
        <p:spPr/>
        <p:txBody>
          <a:bodyPr/>
          <a:lstStyle/>
          <a:p>
            <a:r>
              <a:rPr lang="en-US"/>
              <a:t>Clean Water Act</a:t>
            </a:r>
          </a:p>
        </p:txBody>
      </p:sp>
      <p:sp>
        <p:nvSpPr>
          <p:cNvPr id="3" name="Content Placeholder 2">
            <a:extLst>
              <a:ext uri="{FF2B5EF4-FFF2-40B4-BE49-F238E27FC236}">
                <a16:creationId xmlns:a16="http://schemas.microsoft.com/office/drawing/2014/main" id="{4EB3F7B8-FC8F-4F3C-B7B5-76CACDA30BBE}"/>
              </a:ext>
            </a:extLst>
          </p:cNvPr>
          <p:cNvSpPr>
            <a:spLocks noGrp="1"/>
          </p:cNvSpPr>
          <p:nvPr>
            <p:ph idx="1"/>
          </p:nvPr>
        </p:nvSpPr>
        <p:spPr>
          <a:xfrm>
            <a:off x="838200" y="1825625"/>
            <a:ext cx="10515600" cy="4667250"/>
          </a:xfrm>
        </p:spPr>
        <p:txBody>
          <a:bodyPr>
            <a:normAutofit/>
          </a:bodyPr>
          <a:lstStyle/>
          <a:p>
            <a:pPr marL="0" indent="0">
              <a:spcAft>
                <a:spcPts val="1000"/>
              </a:spcAft>
              <a:buNone/>
              <a:defRPr/>
            </a:pPr>
            <a:r>
              <a:rPr lang="en-US" dirty="0">
                <a:solidFill>
                  <a:prstClr val="black"/>
                </a:solidFill>
                <a:latin typeface="Calibri" panose="020F0502020204030204"/>
              </a:rPr>
              <a:t>Objective: “restore and maintain the chemical, physical and biological integrity of the Nation’s waters”</a:t>
            </a:r>
            <a:endParaRPr lang="en-US" i="1" dirty="0">
              <a:solidFill>
                <a:prstClr val="black"/>
              </a:solidFill>
              <a:latin typeface="Calibri" panose="020F0502020204030204"/>
            </a:endParaRPr>
          </a:p>
          <a:p>
            <a:pPr marL="0" indent="0">
              <a:spcAft>
                <a:spcPts val="1000"/>
              </a:spcAft>
              <a:buNone/>
              <a:defRPr/>
            </a:pPr>
            <a:r>
              <a:rPr kumimoji="0" lang="en-US" i="0" u="none" strike="noStrike" kern="1200" cap="none" spc="0" normalizeH="0" baseline="0" noProof="0" dirty="0">
                <a:ln>
                  <a:noFill/>
                </a:ln>
                <a:solidFill>
                  <a:prstClr val="black"/>
                </a:solidFill>
                <a:effectLst/>
                <a:uLnTx/>
                <a:uFillTx/>
                <a:latin typeface="Calibri" panose="020F0502020204030204"/>
                <a:ea typeface="+mn-ea"/>
                <a:cs typeface="+mn-cs"/>
              </a:rPr>
              <a:t>Interim goal: </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“wherever </a:t>
            </a:r>
            <a:r>
              <a:rPr lang="en-US" dirty="0">
                <a:solidFill>
                  <a:prstClr val="black"/>
                </a:solidFill>
                <a:latin typeface="Calibri" panose="020F0502020204030204"/>
              </a:rPr>
              <a:t>attainable… water quality which provides for the protection and propagation of fish, shellfish and wildlife and provides for recreation in and on the water”</a:t>
            </a:r>
            <a:endParaRPr lang="en-US" i="1" dirty="0">
              <a:solidFill>
                <a:prstClr val="black"/>
              </a:solidFill>
              <a:latin typeface="Calibri" panose="020F0502020204030204"/>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Blip>
                <a:blip r:embed="rId3">
                  <a:extLst>
                    <a:ext uri="{96DAC541-7B7A-43D3-8B79-37D633B846F1}">
                      <asvg:svgBlip xmlns:asvg="http://schemas.microsoft.com/office/drawing/2016/SVG/main" r:embed="rId4"/>
                    </a:ext>
                  </a:extLst>
                </a:blip>
              </a:buBlip>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More information: </a:t>
            </a: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hlinkClick r:id="rId5" tooltip="Clean Water Act Module"/>
              </a:rPr>
              <a:t>Clean Water Act Module</a:t>
            </a:r>
            <a:endPar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7ACD66D9-4639-4123-9717-57B146060F9B}"/>
              </a:ext>
            </a:extLst>
          </p:cNvPr>
          <p:cNvSpPr>
            <a:spLocks noGrp="1"/>
          </p:cNvSpPr>
          <p:nvPr>
            <p:ph type="sldNum" sz="quarter" idx="12"/>
          </p:nvPr>
        </p:nvSpPr>
        <p:spPr/>
        <p:txBody>
          <a:bodyPr/>
          <a:lstStyle/>
          <a:p>
            <a:fld id="{065B3BC0-1B64-4E3E-ADEC-B20DF708A404}" type="slidenum">
              <a:rPr lang="en-US" smtClean="0"/>
              <a:t>13</a:t>
            </a:fld>
            <a:endParaRPr lang="en-US"/>
          </a:p>
        </p:txBody>
      </p:sp>
    </p:spTree>
    <p:extLst>
      <p:ext uri="{BB962C8B-B14F-4D97-AF65-F5344CB8AC3E}">
        <p14:creationId xmlns:p14="http://schemas.microsoft.com/office/powerpoint/2010/main" val="11408069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ink flowering trees in front of a building with ionic order columns.">
            <a:extLst>
              <a:ext uri="{FF2B5EF4-FFF2-40B4-BE49-F238E27FC236}">
                <a16:creationId xmlns:a16="http://schemas.microsoft.com/office/drawing/2014/main" id="{82261AD0-AA15-4214-A16E-AA730AE6CCEA}"/>
              </a:ext>
            </a:extLst>
          </p:cNvPr>
          <p:cNvPicPr>
            <a:picLocks noChangeAspect="1"/>
          </p:cNvPicPr>
          <p:nvPr/>
        </p:nvPicPr>
        <p:blipFill rotWithShape="1">
          <a:blip r:embed="rId3">
            <a:extLst>
              <a:ext uri="{28A0092B-C50C-407E-A947-70E740481C1C}">
                <a14:useLocalDpi xmlns:a14="http://schemas.microsoft.com/office/drawing/2010/main" val="0"/>
              </a:ext>
            </a:extLst>
          </a:blip>
          <a:srcRect l="178" b="61137"/>
          <a:stretch/>
        </p:blipFill>
        <p:spPr>
          <a:xfrm>
            <a:off x="0" y="0"/>
            <a:ext cx="12190206" cy="3151571"/>
          </a:xfrm>
          <a:prstGeom prst="rect">
            <a:avLst/>
          </a:prstGeom>
        </p:spPr>
      </p:pic>
      <p:sp>
        <p:nvSpPr>
          <p:cNvPr id="2" name="Title 1">
            <a:extLst>
              <a:ext uri="{FF2B5EF4-FFF2-40B4-BE49-F238E27FC236}">
                <a16:creationId xmlns:a16="http://schemas.microsoft.com/office/drawing/2014/main" id="{861B7410-020E-4987-9F36-BE65406032E6}"/>
              </a:ext>
            </a:extLst>
          </p:cNvPr>
          <p:cNvSpPr>
            <a:spLocks noGrp="1"/>
          </p:cNvSpPr>
          <p:nvPr>
            <p:ph type="title"/>
          </p:nvPr>
        </p:nvSpPr>
        <p:spPr/>
        <p:txBody>
          <a:bodyPr/>
          <a:lstStyle/>
          <a:p>
            <a:r>
              <a:rPr lang="en-US"/>
              <a:t>Water Quality Standards</a:t>
            </a:r>
          </a:p>
        </p:txBody>
      </p:sp>
      <p:sp>
        <p:nvSpPr>
          <p:cNvPr id="3" name="Text Placeholder 2">
            <a:extLst>
              <a:ext uri="{FF2B5EF4-FFF2-40B4-BE49-F238E27FC236}">
                <a16:creationId xmlns:a16="http://schemas.microsoft.com/office/drawing/2014/main" id="{CD4B98CF-99D8-4952-917C-79E5E4697DF2}"/>
              </a:ext>
            </a:extLst>
          </p:cNvPr>
          <p:cNvSpPr>
            <a:spLocks noGrp="1"/>
          </p:cNvSpPr>
          <p:nvPr>
            <p:ph type="body" idx="1"/>
          </p:nvPr>
        </p:nvSpPr>
        <p:spPr>
          <a:xfrm>
            <a:off x="831850" y="5049078"/>
            <a:ext cx="10515600" cy="1040572"/>
          </a:xfrm>
        </p:spPr>
        <p:txBody>
          <a:bodyPr/>
          <a:lstStyle/>
          <a:p>
            <a:pPr marL="342900" indent="-342900">
              <a:buBlip>
                <a:blip r:embed="rId4">
                  <a:extLst>
                    <a:ext uri="{96DAC541-7B7A-43D3-8B79-37D633B846F1}">
                      <asvg:svgBlip xmlns:asvg="http://schemas.microsoft.com/office/drawing/2016/SVG/main" r:embed="rId5"/>
                    </a:ext>
                  </a:extLst>
                </a:blip>
              </a:buBlip>
            </a:pPr>
            <a:r>
              <a:rPr lang="en-US" i="1" dirty="0">
                <a:solidFill>
                  <a:schemeClr val="tx1"/>
                </a:solidFill>
              </a:rPr>
              <a:t>More information: </a:t>
            </a:r>
            <a:r>
              <a:rPr lang="en-US" i="1" dirty="0">
                <a:solidFill>
                  <a:schemeClr val="tx1"/>
                </a:solidFill>
                <a:hlinkClick r:id="rId6" tooltip="Water Quality Standards Academy"/>
              </a:rPr>
              <a:t>Water Quality Standards Academy</a:t>
            </a:r>
            <a:endParaRPr lang="en-US" i="1" dirty="0">
              <a:solidFill>
                <a:schemeClr val="tx1"/>
              </a:solidFill>
            </a:endParaRPr>
          </a:p>
          <a:p>
            <a:endParaRPr lang="en-US" dirty="0"/>
          </a:p>
        </p:txBody>
      </p:sp>
      <p:sp>
        <p:nvSpPr>
          <p:cNvPr id="7" name="Slide Number Placeholder 6">
            <a:extLst>
              <a:ext uri="{FF2B5EF4-FFF2-40B4-BE49-F238E27FC236}">
                <a16:creationId xmlns:a16="http://schemas.microsoft.com/office/drawing/2014/main" id="{4B5E4AA2-B4BB-49AA-8A9A-6E4AB077DE9D}"/>
              </a:ext>
            </a:extLst>
          </p:cNvPr>
          <p:cNvSpPr>
            <a:spLocks noGrp="1"/>
          </p:cNvSpPr>
          <p:nvPr>
            <p:ph type="sldNum" sz="quarter" idx="12"/>
          </p:nvPr>
        </p:nvSpPr>
        <p:spPr/>
        <p:txBody>
          <a:bodyPr/>
          <a:lstStyle/>
          <a:p>
            <a:fld id="{065B3BC0-1B64-4E3E-ADEC-B20DF708A404}" type="slidenum">
              <a:rPr lang="en-US" smtClean="0"/>
              <a:t>14</a:t>
            </a:fld>
            <a:endParaRPr lang="en-US"/>
          </a:p>
        </p:txBody>
      </p:sp>
    </p:spTree>
    <p:extLst>
      <p:ext uri="{BB962C8B-B14F-4D97-AF65-F5344CB8AC3E}">
        <p14:creationId xmlns:p14="http://schemas.microsoft.com/office/powerpoint/2010/main" val="1628810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EB7ED-FF34-4564-9AF3-F7363ED7B1E0}"/>
              </a:ext>
            </a:extLst>
          </p:cNvPr>
          <p:cNvSpPr>
            <a:spLocks noGrp="1"/>
          </p:cNvSpPr>
          <p:nvPr>
            <p:ph type="title"/>
          </p:nvPr>
        </p:nvSpPr>
        <p:spPr/>
        <p:txBody>
          <a:bodyPr/>
          <a:lstStyle/>
          <a:p>
            <a:r>
              <a:rPr lang="en-US" dirty="0"/>
              <a:t>Water Quality Standards</a:t>
            </a:r>
          </a:p>
        </p:txBody>
      </p:sp>
      <p:sp>
        <p:nvSpPr>
          <p:cNvPr id="3" name="Content Placeholder 2">
            <a:extLst>
              <a:ext uri="{FF2B5EF4-FFF2-40B4-BE49-F238E27FC236}">
                <a16:creationId xmlns:a16="http://schemas.microsoft.com/office/drawing/2014/main" id="{4EB3F7B8-FC8F-4F3C-B7B5-76CACDA30BBE}"/>
              </a:ext>
            </a:extLst>
          </p:cNvPr>
          <p:cNvSpPr>
            <a:spLocks noGrp="1"/>
          </p:cNvSpPr>
          <p:nvPr>
            <p:ph idx="1"/>
          </p:nvPr>
        </p:nvSpPr>
        <p:spPr>
          <a:xfrm>
            <a:off x="838200" y="1825626"/>
            <a:ext cx="10515600" cy="976236"/>
          </a:xfrm>
        </p:spPr>
        <p:txBody>
          <a:bodyPr>
            <a:normAutofit/>
          </a:bodyPr>
          <a:lstStyle/>
          <a:p>
            <a:r>
              <a:rPr lang="en-US" dirty="0"/>
              <a:t>Water Quality Standards (WQS) are part of a connected toolbox of water quality regulatory programs</a:t>
            </a:r>
          </a:p>
        </p:txBody>
      </p:sp>
      <p:graphicFrame>
        <p:nvGraphicFramePr>
          <p:cNvPr id="4" name="Diagram 3" descr="Five staggered blue rectangular text boxes. The top text box is labeled Water Quality Standards. The second text box is labeled 303(d) Listing (“impaired waters”) with a lowercase i denoting information to the right of the text. The third text box is labeled Restoration Planning (for example TMDL) i with a lowercase i denoting information to the right of the text. The fourth text box is labeled Permitting (for example NPDES) with a lowercase i denoting information to the right of the text. The fifth and bottom text box is labeled Other Non-CWA Management Actions.">
            <a:extLst>
              <a:ext uri="{FF2B5EF4-FFF2-40B4-BE49-F238E27FC236}">
                <a16:creationId xmlns:a16="http://schemas.microsoft.com/office/drawing/2014/main" id="{99574596-093F-4FB4-942E-36AB9A072237}"/>
              </a:ext>
            </a:extLst>
          </p:cNvPr>
          <p:cNvGraphicFramePr/>
          <p:nvPr>
            <p:extLst>
              <p:ext uri="{D42A27DB-BD31-4B8C-83A1-F6EECF244321}">
                <p14:modId xmlns:p14="http://schemas.microsoft.com/office/powerpoint/2010/main" val="3430564013"/>
              </p:ext>
            </p:extLst>
          </p:nvPr>
        </p:nvGraphicFramePr>
        <p:xfrm>
          <a:off x="1217159" y="2802442"/>
          <a:ext cx="8664777" cy="36904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Graphic 7" descr="Information icon">
            <a:hlinkClick r:id="rId8"/>
            <a:extLst>
              <a:ext uri="{FF2B5EF4-FFF2-40B4-BE49-F238E27FC236}">
                <a16:creationId xmlns:a16="http://schemas.microsoft.com/office/drawing/2014/main" id="{F7DCB409-7780-4EDD-ADB6-FE68B7A927D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095999" y="3683878"/>
            <a:ext cx="338137" cy="338137"/>
          </a:xfrm>
          <a:prstGeom prst="rect">
            <a:avLst/>
          </a:prstGeom>
        </p:spPr>
      </p:pic>
      <p:pic>
        <p:nvPicPr>
          <p:cNvPr id="11" name="Graphic 10" descr="Information icon">
            <a:hlinkClick r:id="rId11"/>
            <a:extLst>
              <a:ext uri="{FF2B5EF4-FFF2-40B4-BE49-F238E27FC236}">
                <a16:creationId xmlns:a16="http://schemas.microsoft.com/office/drawing/2014/main" id="{0D6B00A3-4658-4617-AD01-1D6342313E2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557057" y="4455001"/>
            <a:ext cx="338137" cy="338137"/>
          </a:xfrm>
          <a:prstGeom prst="rect">
            <a:avLst/>
          </a:prstGeom>
        </p:spPr>
      </p:pic>
      <p:pic>
        <p:nvPicPr>
          <p:cNvPr id="12" name="Graphic 11" descr="Information icon">
            <a:hlinkClick r:id="rId12"/>
            <a:extLst>
              <a:ext uri="{FF2B5EF4-FFF2-40B4-BE49-F238E27FC236}">
                <a16:creationId xmlns:a16="http://schemas.microsoft.com/office/drawing/2014/main" id="{1D994C14-A304-4634-B427-18D8233DBE3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926931" y="5238142"/>
            <a:ext cx="338137" cy="338137"/>
          </a:xfrm>
          <a:prstGeom prst="rect">
            <a:avLst/>
          </a:prstGeom>
        </p:spPr>
      </p:pic>
      <p:pic>
        <p:nvPicPr>
          <p:cNvPr id="10" name="Graphic 9" descr="Information icon">
            <a:hlinkClick r:id="rId8"/>
            <a:extLst>
              <a:ext uri="{FF2B5EF4-FFF2-40B4-BE49-F238E27FC236}">
                <a16:creationId xmlns:a16="http://schemas.microsoft.com/office/drawing/2014/main" id="{A7EF7A41-81BC-403B-BDC6-B3B7A8B1FCB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135700" y="6018213"/>
            <a:ext cx="338137" cy="338137"/>
          </a:xfrm>
          <a:prstGeom prst="rect">
            <a:avLst/>
          </a:prstGeom>
        </p:spPr>
      </p:pic>
      <p:sp>
        <p:nvSpPr>
          <p:cNvPr id="5" name="Slide Number Placeholder 4">
            <a:extLst>
              <a:ext uri="{FF2B5EF4-FFF2-40B4-BE49-F238E27FC236}">
                <a16:creationId xmlns:a16="http://schemas.microsoft.com/office/drawing/2014/main" id="{6A7523F5-3825-4426-A196-14730ADDA5B3}"/>
              </a:ext>
            </a:extLst>
          </p:cNvPr>
          <p:cNvSpPr>
            <a:spLocks noGrp="1"/>
          </p:cNvSpPr>
          <p:nvPr>
            <p:ph type="sldNum" sz="quarter" idx="12"/>
          </p:nvPr>
        </p:nvSpPr>
        <p:spPr/>
        <p:txBody>
          <a:bodyPr/>
          <a:lstStyle/>
          <a:p>
            <a:fld id="{065B3BC0-1B64-4E3E-ADEC-B20DF708A404}" type="slidenum">
              <a:rPr lang="en-US" smtClean="0"/>
              <a:t>15</a:t>
            </a:fld>
            <a:endParaRPr lang="en-US"/>
          </a:p>
        </p:txBody>
      </p:sp>
    </p:spTree>
    <p:extLst>
      <p:ext uri="{BB962C8B-B14F-4D97-AF65-F5344CB8AC3E}">
        <p14:creationId xmlns:p14="http://schemas.microsoft.com/office/powerpoint/2010/main" val="38549926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EB7ED-FF34-4564-9AF3-F7363ED7B1E0}"/>
              </a:ext>
            </a:extLst>
          </p:cNvPr>
          <p:cNvSpPr>
            <a:spLocks noGrp="1"/>
          </p:cNvSpPr>
          <p:nvPr>
            <p:ph type="title"/>
          </p:nvPr>
        </p:nvSpPr>
        <p:spPr/>
        <p:txBody>
          <a:bodyPr/>
          <a:lstStyle/>
          <a:p>
            <a:r>
              <a:rPr lang="en-US" dirty="0"/>
              <a:t>Water Quality Standards </a:t>
            </a:r>
            <a:r>
              <a:rPr lang="en-US" sz="2800" dirty="0"/>
              <a:t>(continued)</a:t>
            </a:r>
            <a:endParaRPr lang="en-US" dirty="0"/>
          </a:p>
        </p:txBody>
      </p:sp>
      <p:sp>
        <p:nvSpPr>
          <p:cNvPr id="3" name="Content Placeholder 2">
            <a:extLst>
              <a:ext uri="{FF2B5EF4-FFF2-40B4-BE49-F238E27FC236}">
                <a16:creationId xmlns:a16="http://schemas.microsoft.com/office/drawing/2014/main" id="{4EB3F7B8-FC8F-4F3C-B7B5-76CACDA30BBE}"/>
              </a:ext>
            </a:extLst>
          </p:cNvPr>
          <p:cNvSpPr>
            <a:spLocks noGrp="1"/>
          </p:cNvSpPr>
          <p:nvPr>
            <p:ph idx="1"/>
          </p:nvPr>
        </p:nvSpPr>
        <p:spPr>
          <a:xfrm>
            <a:off x="838200" y="1825625"/>
            <a:ext cx="7600950" cy="4420629"/>
          </a:xfrm>
        </p:spPr>
        <p:txBody>
          <a:bodyPr>
            <a:normAutofit/>
          </a:bodyPr>
          <a:lstStyle/>
          <a:p>
            <a:pPr marL="0" indent="0">
              <a:buNone/>
            </a:pPr>
            <a:r>
              <a:rPr lang="en-US" dirty="0"/>
              <a:t>Water Quality Standards describe</a:t>
            </a:r>
          </a:p>
          <a:p>
            <a:pPr marL="514350" indent="-514350">
              <a:buFont typeface="+mj-lt"/>
              <a:buAutoNum type="arabicPeriod"/>
            </a:pPr>
            <a:r>
              <a:rPr lang="en-US" dirty="0"/>
              <a:t>the desired condition of a water body</a:t>
            </a:r>
          </a:p>
          <a:p>
            <a:pPr marL="514350" indent="-514350">
              <a:spcAft>
                <a:spcPts val="1000"/>
              </a:spcAft>
              <a:buFont typeface="+mj-lt"/>
              <a:buAutoNum type="arabicPeriod"/>
            </a:pPr>
            <a:r>
              <a:rPr lang="en-US" dirty="0"/>
              <a:t>the means by which that condition will be protected or achieved</a:t>
            </a:r>
          </a:p>
          <a:p>
            <a:pPr>
              <a:spcAft>
                <a:spcPts val="1000"/>
              </a:spcAft>
            </a:pPr>
            <a:r>
              <a:rPr lang="en-US" dirty="0"/>
              <a:t>Adopted by state, territory, or authorized tribe</a:t>
            </a:r>
          </a:p>
          <a:p>
            <a:pPr>
              <a:spcAft>
                <a:spcPts val="1000"/>
              </a:spcAft>
            </a:pPr>
            <a:r>
              <a:rPr lang="en-US" dirty="0"/>
              <a:t>Approved or disapproved (and sometimes promulgated) by EPA</a:t>
            </a:r>
          </a:p>
        </p:txBody>
      </p:sp>
      <p:pic>
        <p:nvPicPr>
          <p:cNvPr id="6" name="Picture 5" descr="A body of water with aquatic plants in the center and trees in the background.">
            <a:extLst>
              <a:ext uri="{FF2B5EF4-FFF2-40B4-BE49-F238E27FC236}">
                <a16:creationId xmlns:a16="http://schemas.microsoft.com/office/drawing/2014/main" id="{9A92B5D4-6F31-4E10-B574-AE4766B4E721}"/>
              </a:ext>
            </a:extLst>
          </p:cNvPr>
          <p:cNvPicPr>
            <a:picLocks noChangeAspect="1"/>
          </p:cNvPicPr>
          <p:nvPr/>
        </p:nvPicPr>
        <p:blipFill rotWithShape="1">
          <a:blip r:embed="rId3">
            <a:extLst>
              <a:ext uri="{28A0092B-C50C-407E-A947-70E740481C1C}">
                <a14:useLocalDpi xmlns:a14="http://schemas.microsoft.com/office/drawing/2010/main" val="0"/>
              </a:ext>
            </a:extLst>
          </a:blip>
          <a:srcRect l="47527" r="25601"/>
          <a:stretch/>
        </p:blipFill>
        <p:spPr>
          <a:xfrm>
            <a:off x="9416716" y="0"/>
            <a:ext cx="2775283" cy="6858000"/>
          </a:xfrm>
          <a:prstGeom prst="rect">
            <a:avLst/>
          </a:prstGeom>
        </p:spPr>
      </p:pic>
      <p:sp>
        <p:nvSpPr>
          <p:cNvPr id="4" name="Slide Number Placeholder 3">
            <a:extLst>
              <a:ext uri="{FF2B5EF4-FFF2-40B4-BE49-F238E27FC236}">
                <a16:creationId xmlns:a16="http://schemas.microsoft.com/office/drawing/2014/main" id="{6C19CA9D-7B39-4DB7-8073-54A43759E1AB}"/>
              </a:ext>
            </a:extLst>
          </p:cNvPr>
          <p:cNvSpPr>
            <a:spLocks noGrp="1"/>
          </p:cNvSpPr>
          <p:nvPr>
            <p:ph type="sldNum" sz="quarter" idx="12"/>
          </p:nvPr>
        </p:nvSpPr>
        <p:spPr/>
        <p:txBody>
          <a:bodyPr/>
          <a:lstStyle/>
          <a:p>
            <a:fld id="{065B3BC0-1B64-4E3E-ADEC-B20DF708A404}" type="slidenum">
              <a:rPr lang="en-US" smtClean="0"/>
              <a:t>16</a:t>
            </a:fld>
            <a:endParaRPr lang="en-US"/>
          </a:p>
        </p:txBody>
      </p:sp>
    </p:spTree>
    <p:extLst>
      <p:ext uri="{BB962C8B-B14F-4D97-AF65-F5344CB8AC3E}">
        <p14:creationId xmlns:p14="http://schemas.microsoft.com/office/powerpoint/2010/main" val="17562950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77B75-A4D0-41B6-92F4-FCCC4A02E6FE}"/>
              </a:ext>
            </a:extLst>
          </p:cNvPr>
          <p:cNvSpPr>
            <a:spLocks noGrp="1"/>
          </p:cNvSpPr>
          <p:nvPr>
            <p:ph type="title"/>
          </p:nvPr>
        </p:nvSpPr>
        <p:spPr>
          <a:xfrm>
            <a:off x="838200" y="269591"/>
            <a:ext cx="10515600" cy="1325563"/>
          </a:xfrm>
        </p:spPr>
        <p:txBody>
          <a:bodyPr/>
          <a:lstStyle/>
          <a:p>
            <a:r>
              <a:rPr lang="en-US" dirty="0"/>
              <a:t>Components of Water Quality Standards</a:t>
            </a:r>
          </a:p>
        </p:txBody>
      </p:sp>
      <p:graphicFrame>
        <p:nvGraphicFramePr>
          <p:cNvPr id="5" name="Content Placeholder 4" descr="Four blue rectangular text boxes arranged side by side. The first text box reads Designated Uses: Goals and expectations for water body use, for example source of drinking water; recreation; fish, shellfish, and wildlife, Consider downstream water quality standards. A lowercase i denotes information to the left of the title labeled Designated Uses.&#10;The second text box reads Criteria: Narrative or number values, Protect the most sensitive designated use. The perimeter of the Criteria text box is outlined in yellow.&#10;The third text box reads Anti-Degradation: Provisions that maintain existing uses, Protect high quality waters and waters of exceptional recreational or ecological significance. A lowercase i denotes information to the left of the title labeled Anti-Degradation.&#10;The fourth text box reads General Policies: Policies that affect application of WQS, for example variances, mixing zone, and low-flow policies.">
            <a:extLst>
              <a:ext uri="{FF2B5EF4-FFF2-40B4-BE49-F238E27FC236}">
                <a16:creationId xmlns:a16="http://schemas.microsoft.com/office/drawing/2014/main" id="{C671E24A-BA49-4F0B-99EF-F8E79F01FC3D}"/>
              </a:ext>
            </a:extLst>
          </p:cNvPr>
          <p:cNvGraphicFramePr>
            <a:graphicFrameLocks noGrp="1"/>
          </p:cNvGraphicFramePr>
          <p:nvPr>
            <p:ph idx="1"/>
            <p:extLst>
              <p:ext uri="{D42A27DB-BD31-4B8C-83A1-F6EECF244321}">
                <p14:modId xmlns:p14="http://schemas.microsoft.com/office/powerpoint/2010/main" val="3000806128"/>
              </p:ext>
            </p:extLst>
          </p:nvPr>
        </p:nvGraphicFramePr>
        <p:xfrm>
          <a:off x="514634" y="1669905"/>
          <a:ext cx="11162731" cy="48021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a:extLst>
              <a:ext uri="{FF2B5EF4-FFF2-40B4-BE49-F238E27FC236}">
                <a16:creationId xmlns:a16="http://schemas.microsoft.com/office/drawing/2014/main" id="{9F180871-5FD4-4DA2-A4FA-A5D15CF0445B}"/>
              </a:ext>
              <a:ext uri="{C183D7F6-B498-43B3-948B-1728B52AA6E4}">
                <adec:decorative xmlns:adec="http://schemas.microsoft.com/office/drawing/2017/decorative" val="1"/>
              </a:ext>
            </a:extLst>
          </p:cNvPr>
          <p:cNvSpPr/>
          <p:nvPr/>
        </p:nvSpPr>
        <p:spPr>
          <a:xfrm>
            <a:off x="3412428" y="1690688"/>
            <a:ext cx="2465614" cy="4760620"/>
          </a:xfrm>
          <a:prstGeom prst="rect">
            <a:avLst/>
          </a:prstGeom>
          <a:noFill/>
          <a:ln w="1270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descr="Information icon">
            <a:hlinkClick r:id="rId8"/>
            <a:extLst>
              <a:ext uri="{FF2B5EF4-FFF2-40B4-BE49-F238E27FC236}">
                <a16:creationId xmlns:a16="http://schemas.microsoft.com/office/drawing/2014/main" id="{244D8C05-F1FB-4BF1-B8BE-0A6A02C56FA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40628" y="1755532"/>
            <a:ext cx="337457" cy="337457"/>
          </a:xfrm>
          <a:prstGeom prst="rect">
            <a:avLst/>
          </a:prstGeom>
        </p:spPr>
      </p:pic>
      <p:pic>
        <p:nvPicPr>
          <p:cNvPr id="10" name="Graphic 9" descr="Information icon">
            <a:hlinkClick r:id="rId8"/>
            <a:extLst>
              <a:ext uri="{FF2B5EF4-FFF2-40B4-BE49-F238E27FC236}">
                <a16:creationId xmlns:a16="http://schemas.microsoft.com/office/drawing/2014/main" id="{934DCB33-BC87-48F2-866A-FD0987686FA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286417" y="1779571"/>
            <a:ext cx="337457" cy="337457"/>
          </a:xfrm>
          <a:prstGeom prst="rect">
            <a:avLst/>
          </a:prstGeom>
        </p:spPr>
      </p:pic>
      <p:pic>
        <p:nvPicPr>
          <p:cNvPr id="11" name="Graphic 10" descr="Information icon">
            <a:hlinkClick r:id="rId8"/>
            <a:extLst>
              <a:ext uri="{FF2B5EF4-FFF2-40B4-BE49-F238E27FC236}">
                <a16:creationId xmlns:a16="http://schemas.microsoft.com/office/drawing/2014/main" id="{CC1D7FF5-A3D8-4C63-A7C8-7236880523F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177142" y="1769180"/>
            <a:ext cx="337457" cy="337457"/>
          </a:xfrm>
          <a:prstGeom prst="rect">
            <a:avLst/>
          </a:prstGeom>
        </p:spPr>
      </p:pic>
      <p:sp>
        <p:nvSpPr>
          <p:cNvPr id="3" name="Slide Number Placeholder 2">
            <a:extLst>
              <a:ext uri="{FF2B5EF4-FFF2-40B4-BE49-F238E27FC236}">
                <a16:creationId xmlns:a16="http://schemas.microsoft.com/office/drawing/2014/main" id="{A1AE5833-113E-4033-9062-4B482EBDE648}"/>
              </a:ext>
            </a:extLst>
          </p:cNvPr>
          <p:cNvSpPr>
            <a:spLocks noGrp="1"/>
          </p:cNvSpPr>
          <p:nvPr>
            <p:ph type="sldNum" sz="quarter" idx="12"/>
          </p:nvPr>
        </p:nvSpPr>
        <p:spPr/>
        <p:txBody>
          <a:bodyPr/>
          <a:lstStyle/>
          <a:p>
            <a:fld id="{065B3BC0-1B64-4E3E-ADEC-B20DF708A404}" type="slidenum">
              <a:rPr lang="en-US" smtClean="0"/>
              <a:t>17</a:t>
            </a:fld>
            <a:endParaRPr lang="en-US"/>
          </a:p>
        </p:txBody>
      </p:sp>
    </p:spTree>
    <p:extLst>
      <p:ext uri="{BB962C8B-B14F-4D97-AF65-F5344CB8AC3E}">
        <p14:creationId xmlns:p14="http://schemas.microsoft.com/office/powerpoint/2010/main" val="42530661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7C706-E1D5-4DF7-B323-76A3C58C00E3}"/>
              </a:ext>
            </a:extLst>
          </p:cNvPr>
          <p:cNvSpPr>
            <a:spLocks noGrp="1"/>
          </p:cNvSpPr>
          <p:nvPr>
            <p:ph type="title"/>
          </p:nvPr>
        </p:nvSpPr>
        <p:spPr/>
        <p:txBody>
          <a:bodyPr/>
          <a:lstStyle/>
          <a:p>
            <a:r>
              <a:rPr lang="en-US" dirty="0"/>
              <a:t>Nutrient Criteria 101</a:t>
            </a:r>
          </a:p>
        </p:txBody>
      </p:sp>
      <p:sp>
        <p:nvSpPr>
          <p:cNvPr id="3" name="Text Placeholder 2">
            <a:extLst>
              <a:ext uri="{FF2B5EF4-FFF2-40B4-BE49-F238E27FC236}">
                <a16:creationId xmlns:a16="http://schemas.microsoft.com/office/drawing/2014/main" id="{5CF049A9-82AB-4624-8D6A-416D4E345B7B}"/>
              </a:ext>
            </a:extLst>
          </p:cNvPr>
          <p:cNvSpPr>
            <a:spLocks noGrp="1"/>
          </p:cNvSpPr>
          <p:nvPr>
            <p:ph type="body" idx="1"/>
          </p:nvPr>
        </p:nvSpPr>
        <p:spPr/>
        <p:txBody>
          <a:bodyPr/>
          <a:lstStyle/>
          <a:p>
            <a:r>
              <a:rPr lang="en-US" i="1" dirty="0">
                <a:solidFill>
                  <a:schemeClr val="tx1"/>
                </a:solidFill>
              </a:rPr>
              <a:t>Criterion (sing.), Criteria (plural)</a:t>
            </a:r>
          </a:p>
          <a:p>
            <a:endParaRPr lang="en-US" i="1" dirty="0">
              <a:solidFill>
                <a:schemeClr val="tx1"/>
              </a:solidFill>
            </a:endParaRPr>
          </a:p>
          <a:p>
            <a:pPr marL="342900" indent="-342900">
              <a:buBlip>
                <a:blip r:embed="rId3">
                  <a:extLst>
                    <a:ext uri="{96DAC541-7B7A-43D3-8B79-37D633B846F1}">
                      <asvg:svgBlip xmlns:asvg="http://schemas.microsoft.com/office/drawing/2016/SVG/main" r:embed="rId4"/>
                    </a:ext>
                  </a:extLst>
                </a:blip>
              </a:buBlip>
            </a:pPr>
            <a:r>
              <a:rPr lang="en-US" i="1" dirty="0">
                <a:solidFill>
                  <a:schemeClr val="tx1"/>
                </a:solidFill>
              </a:rPr>
              <a:t>More information: </a:t>
            </a:r>
            <a:r>
              <a:rPr lang="en-US" i="1" dirty="0">
                <a:solidFill>
                  <a:schemeClr val="tx1"/>
                </a:solidFill>
                <a:hlinkClick r:id="rId5" tooltip="Water Quality Criteria"/>
              </a:rPr>
              <a:t>Water Quality Criteria</a:t>
            </a:r>
            <a:endParaRPr lang="en-US" i="1" dirty="0">
              <a:solidFill>
                <a:schemeClr val="tx1"/>
              </a:solidFill>
            </a:endParaRPr>
          </a:p>
        </p:txBody>
      </p:sp>
      <p:pic>
        <p:nvPicPr>
          <p:cNvPr id="5" name="Picture 4" descr="A body of water turned greenish yellow with algae. Plants and trees in the background.">
            <a:extLst>
              <a:ext uri="{FF2B5EF4-FFF2-40B4-BE49-F238E27FC236}">
                <a16:creationId xmlns:a16="http://schemas.microsoft.com/office/drawing/2014/main" id="{71D11620-7817-417C-A472-B8D7D536259B}"/>
              </a:ext>
            </a:extLst>
          </p:cNvPr>
          <p:cNvPicPr>
            <a:picLocks noChangeAspect="1"/>
          </p:cNvPicPr>
          <p:nvPr/>
        </p:nvPicPr>
        <p:blipFill rotWithShape="1">
          <a:blip r:embed="rId6">
            <a:extLst>
              <a:ext uri="{28A0092B-C50C-407E-A947-70E740481C1C}">
                <a14:useLocalDpi xmlns:a14="http://schemas.microsoft.com/office/drawing/2010/main" val="0"/>
              </a:ext>
            </a:extLst>
          </a:blip>
          <a:srcRect l="26720" r="49127"/>
          <a:stretch/>
        </p:blipFill>
        <p:spPr>
          <a:xfrm>
            <a:off x="9416717" y="0"/>
            <a:ext cx="2775283" cy="6860351"/>
          </a:xfrm>
          <a:prstGeom prst="rect">
            <a:avLst/>
          </a:prstGeom>
        </p:spPr>
      </p:pic>
      <p:sp>
        <p:nvSpPr>
          <p:cNvPr id="6" name="Slide Number Placeholder 5">
            <a:extLst>
              <a:ext uri="{FF2B5EF4-FFF2-40B4-BE49-F238E27FC236}">
                <a16:creationId xmlns:a16="http://schemas.microsoft.com/office/drawing/2014/main" id="{8D1D97B3-A721-4FEA-939A-FF514AB75EF6}"/>
              </a:ext>
            </a:extLst>
          </p:cNvPr>
          <p:cNvSpPr>
            <a:spLocks noGrp="1"/>
          </p:cNvSpPr>
          <p:nvPr>
            <p:ph type="sldNum" sz="quarter" idx="12"/>
          </p:nvPr>
        </p:nvSpPr>
        <p:spPr/>
        <p:txBody>
          <a:bodyPr/>
          <a:lstStyle/>
          <a:p>
            <a:fld id="{065B3BC0-1B64-4E3E-ADEC-B20DF708A404}" type="slidenum">
              <a:rPr lang="en-US" smtClean="0"/>
              <a:t>18</a:t>
            </a:fld>
            <a:endParaRPr lang="en-US"/>
          </a:p>
        </p:txBody>
      </p:sp>
    </p:spTree>
    <p:extLst>
      <p:ext uri="{BB962C8B-B14F-4D97-AF65-F5344CB8AC3E}">
        <p14:creationId xmlns:p14="http://schemas.microsoft.com/office/powerpoint/2010/main" val="33627751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EB7ED-FF34-4564-9AF3-F7363ED7B1E0}"/>
              </a:ext>
            </a:extLst>
          </p:cNvPr>
          <p:cNvSpPr>
            <a:spLocks noGrp="1"/>
          </p:cNvSpPr>
          <p:nvPr>
            <p:ph type="title"/>
          </p:nvPr>
        </p:nvSpPr>
        <p:spPr/>
        <p:txBody>
          <a:bodyPr/>
          <a:lstStyle/>
          <a:p>
            <a:r>
              <a:rPr lang="en-US" dirty="0"/>
              <a:t>Types of Water Quality Criteria</a:t>
            </a:r>
          </a:p>
        </p:txBody>
      </p:sp>
      <p:sp>
        <p:nvSpPr>
          <p:cNvPr id="3" name="Content Placeholder 2">
            <a:extLst>
              <a:ext uri="{FF2B5EF4-FFF2-40B4-BE49-F238E27FC236}">
                <a16:creationId xmlns:a16="http://schemas.microsoft.com/office/drawing/2014/main" id="{4EB3F7B8-FC8F-4F3C-B7B5-76CACDA30BBE}"/>
              </a:ext>
            </a:extLst>
          </p:cNvPr>
          <p:cNvSpPr>
            <a:spLocks noGrp="1"/>
          </p:cNvSpPr>
          <p:nvPr>
            <p:ph idx="1"/>
          </p:nvPr>
        </p:nvSpPr>
        <p:spPr>
          <a:xfrm>
            <a:off x="838200" y="1825626"/>
            <a:ext cx="10245048" cy="1538906"/>
          </a:xfrm>
        </p:spPr>
        <p:txBody>
          <a:bodyPr>
            <a:normAutofit/>
          </a:bodyPr>
          <a:lstStyle/>
          <a:p>
            <a:r>
              <a:rPr lang="en-US" dirty="0"/>
              <a:t>Several types of criteria protect designated uses (examples below)</a:t>
            </a:r>
          </a:p>
          <a:p>
            <a:r>
              <a:rPr lang="en-US" dirty="0"/>
              <a:t>Typically, multiple types of criteria are applicable to a waterbody</a:t>
            </a:r>
          </a:p>
        </p:txBody>
      </p:sp>
      <p:graphicFrame>
        <p:nvGraphicFramePr>
          <p:cNvPr id="4" name="Diagram 3" descr="Five blue rectangular text boxes with  text and an image above the text. The first text box reads Bacteria (for example E. coli), the second text box reads Biological, the third text box reads Chemical, the forth text box reads Nutrient and is written in yellow text, the fifth text box reads Sediment.">
            <a:extLst>
              <a:ext uri="{FF2B5EF4-FFF2-40B4-BE49-F238E27FC236}">
                <a16:creationId xmlns:a16="http://schemas.microsoft.com/office/drawing/2014/main" id="{3A6DF863-9430-43F9-84C3-54DD8CFAD3DC}"/>
              </a:ext>
            </a:extLst>
          </p:cNvPr>
          <p:cNvGraphicFramePr/>
          <p:nvPr>
            <p:extLst>
              <p:ext uri="{D42A27DB-BD31-4B8C-83A1-F6EECF244321}">
                <p14:modId xmlns:p14="http://schemas.microsoft.com/office/powerpoint/2010/main" val="416038598"/>
              </p:ext>
            </p:extLst>
          </p:nvPr>
        </p:nvGraphicFramePr>
        <p:xfrm>
          <a:off x="1071224" y="3175174"/>
          <a:ext cx="9779000" cy="30146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a:extLst>
              <a:ext uri="{FF2B5EF4-FFF2-40B4-BE49-F238E27FC236}">
                <a16:creationId xmlns:a16="http://schemas.microsoft.com/office/drawing/2014/main" id="{3F56E703-86D9-4DFB-A954-AFCAFD2320FC}"/>
              </a:ext>
            </a:extLst>
          </p:cNvPr>
          <p:cNvSpPr>
            <a:spLocks noGrp="1"/>
          </p:cNvSpPr>
          <p:nvPr>
            <p:ph type="sldNum" sz="quarter" idx="12"/>
          </p:nvPr>
        </p:nvSpPr>
        <p:spPr/>
        <p:txBody>
          <a:bodyPr/>
          <a:lstStyle/>
          <a:p>
            <a:fld id="{065B3BC0-1B64-4E3E-ADEC-B20DF708A404}" type="slidenum">
              <a:rPr lang="en-US" smtClean="0"/>
              <a:t>19</a:t>
            </a:fld>
            <a:endParaRPr lang="en-US"/>
          </a:p>
        </p:txBody>
      </p:sp>
    </p:spTree>
    <p:extLst>
      <p:ext uri="{BB962C8B-B14F-4D97-AF65-F5344CB8AC3E}">
        <p14:creationId xmlns:p14="http://schemas.microsoft.com/office/powerpoint/2010/main" val="23705672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B5A73-0C22-4E13-97D1-B16E5AE18288}"/>
              </a:ext>
            </a:extLst>
          </p:cNvPr>
          <p:cNvSpPr>
            <a:spLocks noGrp="1"/>
          </p:cNvSpPr>
          <p:nvPr>
            <p:ph type="ctrTitle"/>
          </p:nvPr>
        </p:nvSpPr>
        <p:spPr/>
        <p:txBody>
          <a:bodyPr>
            <a:normAutofit fontScale="90000"/>
          </a:bodyPr>
          <a:lstStyle/>
          <a:p>
            <a:r>
              <a:rPr lang="en-US" dirty="0"/>
              <a:t>Overview of Numeric Nutrient Criteria Development</a:t>
            </a:r>
          </a:p>
        </p:txBody>
      </p:sp>
      <p:sp>
        <p:nvSpPr>
          <p:cNvPr id="3" name="Subtitle 2">
            <a:extLst>
              <a:ext uri="{FF2B5EF4-FFF2-40B4-BE49-F238E27FC236}">
                <a16:creationId xmlns:a16="http://schemas.microsoft.com/office/drawing/2014/main" id="{75AD07EE-62C4-4350-8318-0A4DD1540ECD}"/>
              </a:ext>
            </a:extLst>
          </p:cNvPr>
          <p:cNvSpPr>
            <a:spLocks noGrp="1"/>
          </p:cNvSpPr>
          <p:nvPr>
            <p:ph type="subTitle" idx="1"/>
          </p:nvPr>
        </p:nvSpPr>
        <p:spPr>
          <a:xfrm>
            <a:off x="2433181" y="3711291"/>
            <a:ext cx="7325638" cy="2133600"/>
          </a:xfrm>
        </p:spPr>
        <p:txBody>
          <a:bodyPr>
            <a:normAutofit/>
          </a:bodyPr>
          <a:lstStyle/>
          <a:p>
            <a:r>
              <a:rPr lang="en-US" dirty="0"/>
              <a:t>U.S. Environmental Protection Agency</a:t>
            </a:r>
          </a:p>
          <a:p>
            <a:r>
              <a:rPr lang="en-US" dirty="0"/>
              <a:t>Office of Water, Office of Science &amp; Technology</a:t>
            </a:r>
          </a:p>
          <a:p>
            <a:r>
              <a:rPr lang="en-US" dirty="0">
                <a:solidFill>
                  <a:srgbClr val="00B0F0"/>
                </a:solidFill>
              </a:rPr>
              <a:t>Adapted by [Group] on [Date]</a:t>
            </a:r>
          </a:p>
          <a:p>
            <a:endParaRPr lang="en-US" dirty="0"/>
          </a:p>
        </p:txBody>
      </p:sp>
      <p:pic>
        <p:nvPicPr>
          <p:cNvPr id="7" name="Picture 5" descr="U.S. Environmental Protection Agency seal">
            <a:extLst>
              <a:ext uri="{FF2B5EF4-FFF2-40B4-BE49-F238E27FC236}">
                <a16:creationId xmlns:a16="http://schemas.microsoft.com/office/drawing/2014/main" id="{74229157-C5C6-4421-9596-D8BED25AB9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095" y="5048516"/>
            <a:ext cx="1599319" cy="159931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7728000A-3A40-43D5-A74B-5C09943B6BB7}"/>
              </a:ext>
            </a:extLst>
          </p:cNvPr>
          <p:cNvSpPr/>
          <p:nvPr/>
        </p:nvSpPr>
        <p:spPr>
          <a:xfrm>
            <a:off x="10227234" y="5105854"/>
            <a:ext cx="1524000" cy="1478071"/>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Other logo(s)</a:t>
            </a:r>
          </a:p>
        </p:txBody>
      </p:sp>
    </p:spTree>
    <p:extLst>
      <p:ext uri="{BB962C8B-B14F-4D97-AF65-F5344CB8AC3E}">
        <p14:creationId xmlns:p14="http://schemas.microsoft.com/office/powerpoint/2010/main" val="1384342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9E81C-84D5-43C0-89C4-85CB5BC7DA72}"/>
              </a:ext>
            </a:extLst>
          </p:cNvPr>
          <p:cNvSpPr>
            <a:spLocks noGrp="1"/>
          </p:cNvSpPr>
          <p:nvPr>
            <p:ph type="title"/>
          </p:nvPr>
        </p:nvSpPr>
        <p:spPr/>
        <p:txBody>
          <a:bodyPr/>
          <a:lstStyle/>
          <a:p>
            <a:r>
              <a:rPr lang="en-US" dirty="0"/>
              <a:t>Nutrient Effects on Designated Uses</a:t>
            </a:r>
          </a:p>
        </p:txBody>
      </p:sp>
      <p:sp>
        <p:nvSpPr>
          <p:cNvPr id="6" name="Content Placeholder 2">
            <a:extLst>
              <a:ext uri="{FF2B5EF4-FFF2-40B4-BE49-F238E27FC236}">
                <a16:creationId xmlns:a16="http://schemas.microsoft.com/office/drawing/2014/main" id="{9D740349-3325-48FD-BB8E-2A08E45EDCB6}"/>
              </a:ext>
            </a:extLst>
          </p:cNvPr>
          <p:cNvSpPr>
            <a:spLocks noGrp="1"/>
          </p:cNvSpPr>
          <p:nvPr>
            <p:ph idx="1"/>
          </p:nvPr>
        </p:nvSpPr>
        <p:spPr>
          <a:xfrm>
            <a:off x="838201" y="1825625"/>
            <a:ext cx="2454442" cy="4420629"/>
          </a:xfrm>
        </p:spPr>
        <p:txBody>
          <a:bodyPr>
            <a:normAutofit lnSpcReduction="10000"/>
          </a:bodyPr>
          <a:lstStyle/>
          <a:p>
            <a:pPr>
              <a:spcAft>
                <a:spcPts val="1000"/>
              </a:spcAft>
            </a:pPr>
            <a:r>
              <a:rPr lang="en-US" dirty="0"/>
              <a:t>Nutrients affect waterbody function and use via many pathways</a:t>
            </a:r>
          </a:p>
          <a:p>
            <a:pPr>
              <a:spcAft>
                <a:spcPts val="1000"/>
              </a:spcAft>
            </a:pPr>
            <a:r>
              <a:rPr lang="en-US" dirty="0"/>
              <a:t>This conceptual model shows some examples</a:t>
            </a:r>
          </a:p>
        </p:txBody>
      </p:sp>
      <p:pic>
        <p:nvPicPr>
          <p:cNvPr id="1026" name="Picture 2" descr="Conceptual model showing example pathways through which nutrients can affect water body uses. There are two pathways that occur from increased nitrogen and/or phosphorus. These pathways include competition and productivity. The competition pathway shows species shifts, which leads to nuisance algae and/or harmful plants, which can lead to one of three pathways, including toxins, aesthetics, and taste and odor. These three pathways can all lead to different pathways including effects on aquatic life, swimming, and drinking uses. In the productivity pathway, the increased nitrogen and/or phosphorus leads to two pathways which are increased productivity and increased respiration. The increased productivity pathway leads to increased organic matter, which leads to five different pathways including drinking, disinfection byproducts, increased respiration, physical habitat, and clarity. The disinfection byproducts pathway leads to the drinking pathway. The increased respiration pathway leads to decreased oxygen, which leads to the aquatic life pathway. The physical habitat pathway leads to behavior, which leads to survival, which leads to the aquatic life pathway. The clarity pathway leads to one of three pathways, including behavior, swimming, and aquatic life. The behavior pathway leads to survival, which leads to aquatic life. The third clarity pathway skips the behavior and survival pathways and leads directly to aquatic life. The second pathway from increased nitrogen and/or phosphorus leads directly to increased respiration, skipping the increased productivity pathway and the increased organic matter pathway. The increased respiration pathway leads to decreased oxygen, which leads to the aquatic life pathway.">
            <a:extLst>
              <a:ext uri="{FF2B5EF4-FFF2-40B4-BE49-F238E27FC236}">
                <a16:creationId xmlns:a16="http://schemas.microsoft.com/office/drawing/2014/main" id="{1E0E7F24-1895-47D2-B798-2BBBE4DCD3D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692"/>
          <a:stretch/>
        </p:blipFill>
        <p:spPr bwMode="auto">
          <a:xfrm>
            <a:off x="3292642" y="1690688"/>
            <a:ext cx="8346420" cy="4573635"/>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D35FCBDA-0AD3-4A07-BCFA-5BD9D0BA6012}"/>
              </a:ext>
            </a:extLst>
          </p:cNvPr>
          <p:cNvSpPr>
            <a:spLocks noGrp="1"/>
          </p:cNvSpPr>
          <p:nvPr>
            <p:ph type="sldNum" sz="quarter" idx="12"/>
          </p:nvPr>
        </p:nvSpPr>
        <p:spPr/>
        <p:txBody>
          <a:bodyPr/>
          <a:lstStyle/>
          <a:p>
            <a:fld id="{065B3BC0-1B64-4E3E-ADEC-B20DF708A404}" type="slidenum">
              <a:rPr lang="en-US" smtClean="0"/>
              <a:t>20</a:t>
            </a:fld>
            <a:endParaRPr lang="en-US"/>
          </a:p>
        </p:txBody>
      </p:sp>
    </p:spTree>
    <p:extLst>
      <p:ext uri="{BB962C8B-B14F-4D97-AF65-F5344CB8AC3E}">
        <p14:creationId xmlns:p14="http://schemas.microsoft.com/office/powerpoint/2010/main" val="782147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EB7ED-FF34-4564-9AF3-F7363ED7B1E0}"/>
              </a:ext>
            </a:extLst>
          </p:cNvPr>
          <p:cNvSpPr>
            <a:spLocks noGrp="1"/>
          </p:cNvSpPr>
          <p:nvPr>
            <p:ph type="title"/>
          </p:nvPr>
        </p:nvSpPr>
        <p:spPr/>
        <p:txBody>
          <a:bodyPr/>
          <a:lstStyle/>
          <a:p>
            <a:r>
              <a:rPr lang="en-US"/>
              <a:t>Nutrient Criteria</a:t>
            </a:r>
          </a:p>
        </p:txBody>
      </p:sp>
      <p:sp>
        <p:nvSpPr>
          <p:cNvPr id="3" name="Content Placeholder 2">
            <a:extLst>
              <a:ext uri="{FF2B5EF4-FFF2-40B4-BE49-F238E27FC236}">
                <a16:creationId xmlns:a16="http://schemas.microsoft.com/office/drawing/2014/main" id="{4EB3F7B8-FC8F-4F3C-B7B5-76CACDA30BBE}"/>
              </a:ext>
            </a:extLst>
          </p:cNvPr>
          <p:cNvSpPr>
            <a:spLocks noGrp="1"/>
          </p:cNvSpPr>
          <p:nvPr>
            <p:ph idx="1"/>
          </p:nvPr>
        </p:nvSpPr>
        <p:spPr>
          <a:xfrm>
            <a:off x="838199" y="1825625"/>
            <a:ext cx="8126507" cy="4411401"/>
          </a:xfrm>
        </p:spPr>
        <p:txBody>
          <a:bodyPr>
            <a:normAutofit/>
          </a:bodyPr>
          <a:lstStyle/>
          <a:p>
            <a:pPr marL="0" indent="0">
              <a:buNone/>
            </a:pPr>
            <a:r>
              <a:rPr lang="en-US" b="1" dirty="0"/>
              <a:t>Nutrient Criteria</a:t>
            </a:r>
            <a:r>
              <a:rPr lang="en-US" dirty="0"/>
              <a:t> identify levels (usually the concentration) of nutrients in surface waters that are protective of designated uses.</a:t>
            </a:r>
          </a:p>
          <a:p>
            <a:pPr marL="0" indent="0">
              <a:spcAft>
                <a:spcPts val="1000"/>
              </a:spcAft>
              <a:buNone/>
            </a:pPr>
            <a:r>
              <a:rPr lang="en-US" dirty="0"/>
              <a:t>Scientific evidence supports the adoption of criteria for nitrogen (N) and phosphorus (P) in fresh and marine waters.</a:t>
            </a:r>
          </a:p>
        </p:txBody>
      </p:sp>
      <p:pic>
        <p:nvPicPr>
          <p:cNvPr id="5" name="Picture 4" descr="A body of water next to tall grass with clouds reflected in the water.">
            <a:extLst>
              <a:ext uri="{FF2B5EF4-FFF2-40B4-BE49-F238E27FC236}">
                <a16:creationId xmlns:a16="http://schemas.microsoft.com/office/drawing/2014/main" id="{3DDE7DC4-B116-CF52-C0FA-8792E9C9E2BA}"/>
              </a:ext>
            </a:extLst>
          </p:cNvPr>
          <p:cNvPicPr>
            <a:picLocks noChangeAspect="1"/>
          </p:cNvPicPr>
          <p:nvPr/>
        </p:nvPicPr>
        <p:blipFill rotWithShape="1">
          <a:blip r:embed="rId3">
            <a:extLst>
              <a:ext uri="{28A0092B-C50C-407E-A947-70E740481C1C}">
                <a14:useLocalDpi xmlns:a14="http://schemas.microsoft.com/office/drawing/2010/main" val="0"/>
              </a:ext>
            </a:extLst>
          </a:blip>
          <a:srcRect l="12427" r="59985"/>
          <a:stretch/>
        </p:blipFill>
        <p:spPr>
          <a:xfrm>
            <a:off x="9416716" y="0"/>
            <a:ext cx="2775284" cy="6858000"/>
          </a:xfrm>
          <a:prstGeom prst="rect">
            <a:avLst/>
          </a:prstGeom>
        </p:spPr>
      </p:pic>
      <p:sp>
        <p:nvSpPr>
          <p:cNvPr id="11" name="Slide Number Placeholder 10">
            <a:extLst>
              <a:ext uri="{FF2B5EF4-FFF2-40B4-BE49-F238E27FC236}">
                <a16:creationId xmlns:a16="http://schemas.microsoft.com/office/drawing/2014/main" id="{AE853B9B-3C75-428C-A77B-E804D83FA799}"/>
              </a:ext>
            </a:extLst>
          </p:cNvPr>
          <p:cNvSpPr>
            <a:spLocks noGrp="1"/>
          </p:cNvSpPr>
          <p:nvPr>
            <p:ph type="sldNum" sz="quarter" idx="12"/>
          </p:nvPr>
        </p:nvSpPr>
        <p:spPr/>
        <p:txBody>
          <a:bodyPr/>
          <a:lstStyle/>
          <a:p>
            <a:fld id="{065B3BC0-1B64-4E3E-ADEC-B20DF708A404}" type="slidenum">
              <a:rPr lang="en-US" smtClean="0"/>
              <a:t>21</a:t>
            </a:fld>
            <a:endParaRPr lang="en-US"/>
          </a:p>
        </p:txBody>
      </p:sp>
    </p:spTree>
    <p:extLst>
      <p:ext uri="{BB962C8B-B14F-4D97-AF65-F5344CB8AC3E}">
        <p14:creationId xmlns:p14="http://schemas.microsoft.com/office/powerpoint/2010/main" val="3609487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C940E-F4CC-DF19-37A4-B2FA9BDE319F}"/>
              </a:ext>
            </a:extLst>
          </p:cNvPr>
          <p:cNvSpPr>
            <a:spLocks noGrp="1"/>
          </p:cNvSpPr>
          <p:nvPr>
            <p:ph type="title"/>
          </p:nvPr>
        </p:nvSpPr>
        <p:spPr/>
        <p:txBody>
          <a:bodyPr/>
          <a:lstStyle/>
          <a:p>
            <a:r>
              <a:rPr lang="en-US" dirty="0"/>
              <a:t>Why Nitrogen and Phosphorus Criteria?</a:t>
            </a:r>
          </a:p>
        </p:txBody>
      </p:sp>
      <p:sp>
        <p:nvSpPr>
          <p:cNvPr id="3" name="Content Placeholder 2">
            <a:extLst>
              <a:ext uri="{FF2B5EF4-FFF2-40B4-BE49-F238E27FC236}">
                <a16:creationId xmlns:a16="http://schemas.microsoft.com/office/drawing/2014/main" id="{9BAB014A-09C5-CA1D-E0D2-5AE6632CF424}"/>
              </a:ext>
            </a:extLst>
          </p:cNvPr>
          <p:cNvSpPr>
            <a:spLocks noGrp="1"/>
          </p:cNvSpPr>
          <p:nvPr>
            <p:ph idx="1"/>
          </p:nvPr>
        </p:nvSpPr>
        <p:spPr>
          <a:xfrm>
            <a:off x="838200" y="1825625"/>
            <a:ext cx="10515600" cy="4530725"/>
          </a:xfrm>
        </p:spPr>
        <p:txBody>
          <a:bodyPr>
            <a:normAutofit/>
          </a:bodyPr>
          <a:lstStyle/>
          <a:p>
            <a:pPr marL="0" indent="0">
              <a:spcAft>
                <a:spcPts val="600"/>
              </a:spcAft>
              <a:buNone/>
            </a:pPr>
            <a:r>
              <a:rPr lang="en-US" dirty="0"/>
              <a:t>N and P together support plant and algal growth. For example,</a:t>
            </a:r>
          </a:p>
          <a:p>
            <a:pPr>
              <a:spcBef>
                <a:spcPts val="600"/>
              </a:spcBef>
            </a:pPr>
            <a:r>
              <a:rPr lang="en-US" dirty="0"/>
              <a:t>Relative N and P concentrations can vary temporally and spatially within a waterbody; co-limitation is commonly observed</a:t>
            </a:r>
          </a:p>
          <a:p>
            <a:pPr>
              <a:spcBef>
                <a:spcPts val="600"/>
              </a:spcBef>
            </a:pPr>
            <a:r>
              <a:rPr lang="en-US" dirty="0"/>
              <a:t>Controlling only P may not effectively prevent harmful algal blooms– some taxa thrive in waters with disproportionate N availability</a:t>
            </a:r>
          </a:p>
          <a:p>
            <a:pPr>
              <a:spcBef>
                <a:spcPts val="600"/>
              </a:spcBef>
            </a:pPr>
            <a:r>
              <a:rPr lang="en-US" dirty="0"/>
              <a:t>N fixation is highly variable and does not fully offset N deficiency</a:t>
            </a:r>
          </a:p>
          <a:p>
            <a:pPr>
              <a:spcBef>
                <a:spcPts val="600"/>
              </a:spcBef>
            </a:pPr>
            <a:r>
              <a:rPr lang="en-US" dirty="0"/>
              <a:t>Aquatic flora and fauna have different nutritional needs</a:t>
            </a:r>
          </a:p>
          <a:p>
            <a:pPr>
              <a:spcBef>
                <a:spcPts val="600"/>
              </a:spcBef>
              <a:spcAft>
                <a:spcPts val="600"/>
              </a:spcAft>
            </a:pPr>
            <a:r>
              <a:rPr lang="en-US" dirty="0"/>
              <a:t>Both N and P have a role in protecting downstream waters</a:t>
            </a:r>
          </a:p>
          <a:p>
            <a:pPr>
              <a:buBlip>
                <a:blip r:embed="rId3">
                  <a:extLst>
                    <a:ext uri="{96DAC541-7B7A-43D3-8B79-37D633B846F1}">
                      <asvg:svgBlip xmlns:asvg="http://schemas.microsoft.com/office/drawing/2016/SVG/main" r:embed="rId4"/>
                    </a:ext>
                  </a:extLst>
                </a:blip>
              </a:buBlip>
            </a:pPr>
            <a:r>
              <a:rPr lang="en-US" sz="2400" i="1" dirty="0">
                <a:cs typeface="Times New Roman" panose="02020603050405020304" pitchFamily="18" charset="0"/>
              </a:rPr>
              <a:t> </a:t>
            </a:r>
            <a:r>
              <a:rPr lang="en-US" sz="2400" i="1" dirty="0">
                <a:cs typeface="Times New Roman" panose="02020603050405020304" pitchFamily="18" charset="0"/>
                <a:hlinkClick r:id="rId5" tooltip="Scientific Support for Dual Nutrient Criteria "/>
              </a:rPr>
              <a:t>Scientific Support for Dual Nutrient Criteria </a:t>
            </a:r>
            <a:endParaRPr lang="en-US" sz="2400" i="1" dirty="0"/>
          </a:p>
        </p:txBody>
      </p:sp>
      <p:sp>
        <p:nvSpPr>
          <p:cNvPr id="5" name="Slide Number Placeholder 4">
            <a:extLst>
              <a:ext uri="{FF2B5EF4-FFF2-40B4-BE49-F238E27FC236}">
                <a16:creationId xmlns:a16="http://schemas.microsoft.com/office/drawing/2014/main" id="{3CBC2271-FA6B-015E-22D0-C3D9CA9A1605}"/>
              </a:ext>
            </a:extLst>
          </p:cNvPr>
          <p:cNvSpPr>
            <a:spLocks noGrp="1"/>
          </p:cNvSpPr>
          <p:nvPr>
            <p:ph type="sldNum" sz="quarter" idx="12"/>
          </p:nvPr>
        </p:nvSpPr>
        <p:spPr/>
        <p:txBody>
          <a:bodyPr/>
          <a:lstStyle/>
          <a:p>
            <a:fld id="{065B3BC0-1B64-4E3E-ADEC-B20DF708A404}" type="slidenum">
              <a:rPr lang="en-US" smtClean="0"/>
              <a:t>22</a:t>
            </a:fld>
            <a:endParaRPr lang="en-US"/>
          </a:p>
        </p:txBody>
      </p:sp>
    </p:spTree>
    <p:extLst>
      <p:ext uri="{BB962C8B-B14F-4D97-AF65-F5344CB8AC3E}">
        <p14:creationId xmlns:p14="http://schemas.microsoft.com/office/powerpoint/2010/main" val="30931324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EB7ED-FF34-4564-9AF3-F7363ED7B1E0}"/>
              </a:ext>
            </a:extLst>
          </p:cNvPr>
          <p:cNvSpPr>
            <a:spLocks noGrp="1"/>
          </p:cNvSpPr>
          <p:nvPr>
            <p:ph type="title"/>
          </p:nvPr>
        </p:nvSpPr>
        <p:spPr/>
        <p:txBody>
          <a:bodyPr/>
          <a:lstStyle/>
          <a:p>
            <a:r>
              <a:rPr lang="en-US" dirty="0"/>
              <a:t>Numeric Nutrient Criteria</a:t>
            </a:r>
          </a:p>
        </p:txBody>
      </p:sp>
      <p:sp>
        <p:nvSpPr>
          <p:cNvPr id="11" name="Content Placeholder 10">
            <a:extLst>
              <a:ext uri="{FF2B5EF4-FFF2-40B4-BE49-F238E27FC236}">
                <a16:creationId xmlns:a16="http://schemas.microsoft.com/office/drawing/2014/main" id="{BAD30ACD-FFAB-4852-93C3-AF3459B601B6}"/>
              </a:ext>
            </a:extLst>
          </p:cNvPr>
          <p:cNvSpPr>
            <a:spLocks noGrp="1"/>
          </p:cNvSpPr>
          <p:nvPr>
            <p:ph idx="1"/>
          </p:nvPr>
        </p:nvSpPr>
        <p:spPr>
          <a:xfrm>
            <a:off x="838200" y="1711141"/>
            <a:ext cx="10515600" cy="1952890"/>
          </a:xfrm>
        </p:spPr>
        <p:txBody>
          <a:bodyPr>
            <a:normAutofit/>
          </a:bodyPr>
          <a:lstStyle/>
          <a:p>
            <a:pPr marL="0" indent="0">
              <a:spcAft>
                <a:spcPts val="1000"/>
              </a:spcAft>
              <a:buNone/>
            </a:pPr>
            <a:r>
              <a:rPr lang="en-US" dirty="0"/>
              <a:t>Numeric values protect waters by supporting proactive and effective monitoring, planning, and permitting. </a:t>
            </a:r>
          </a:p>
          <a:p>
            <a:pPr marL="0" indent="0">
              <a:spcAft>
                <a:spcPts val="1000"/>
              </a:spcAft>
              <a:buNone/>
            </a:pPr>
            <a:r>
              <a:rPr lang="en-US" dirty="0"/>
              <a:t>Numeric targets (“translators”) are also used to implement narrative criteria.</a:t>
            </a:r>
            <a:endParaRPr lang="en-US" i="1" dirty="0">
              <a:cs typeface="Times New Roman" panose="02020603050405020304" pitchFamily="18" charset="0"/>
            </a:endParaRPr>
          </a:p>
        </p:txBody>
      </p:sp>
      <p:sp>
        <p:nvSpPr>
          <p:cNvPr id="14" name="Rectangle: Diagonal Corners Rounded 13">
            <a:extLst>
              <a:ext uri="{FF2B5EF4-FFF2-40B4-BE49-F238E27FC236}">
                <a16:creationId xmlns:a16="http://schemas.microsoft.com/office/drawing/2014/main" id="{F4493FA9-DFD4-486E-95A1-6C52BC91970B}"/>
              </a:ext>
              <a:ext uri="{C183D7F6-B498-43B3-948B-1728B52AA6E4}">
                <adec:decorative xmlns:adec="http://schemas.microsoft.com/office/drawing/2017/decorative" val="1"/>
              </a:ext>
            </a:extLst>
          </p:cNvPr>
          <p:cNvSpPr/>
          <p:nvPr/>
        </p:nvSpPr>
        <p:spPr>
          <a:xfrm>
            <a:off x="838200" y="3658892"/>
            <a:ext cx="10515600" cy="2009273"/>
          </a:xfrm>
          <a:prstGeom prst="round2Diag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able 5">
            <a:extLst>
              <a:ext uri="{FF2B5EF4-FFF2-40B4-BE49-F238E27FC236}">
                <a16:creationId xmlns:a16="http://schemas.microsoft.com/office/drawing/2014/main" id="{7E4D6837-BAE4-055F-7553-DF80E2669BF9}"/>
              </a:ext>
            </a:extLst>
          </p:cNvPr>
          <p:cNvGraphicFramePr>
            <a:graphicFrameLocks noGrp="1"/>
          </p:cNvGraphicFramePr>
          <p:nvPr>
            <p:extLst>
              <p:ext uri="{D42A27DB-BD31-4B8C-83A1-F6EECF244321}">
                <p14:modId xmlns:p14="http://schemas.microsoft.com/office/powerpoint/2010/main" val="3320594187"/>
              </p:ext>
            </p:extLst>
          </p:nvPr>
        </p:nvGraphicFramePr>
        <p:xfrm>
          <a:off x="977683" y="3821287"/>
          <a:ext cx="10515600" cy="1585040"/>
        </p:xfrm>
        <a:graphic>
          <a:graphicData uri="http://schemas.openxmlformats.org/drawingml/2006/table">
            <a:tbl>
              <a:tblPr firstRow="1" bandRow="1">
                <a:tableStyleId>{5C22544A-7EE6-4342-B048-85BDC9FD1C3A}</a:tableStyleId>
              </a:tblPr>
              <a:tblGrid>
                <a:gridCol w="4260741">
                  <a:extLst>
                    <a:ext uri="{9D8B030D-6E8A-4147-A177-3AD203B41FA5}">
                      <a16:colId xmlns:a16="http://schemas.microsoft.com/office/drawing/2014/main" val="941824149"/>
                    </a:ext>
                  </a:extLst>
                </a:gridCol>
                <a:gridCol w="6254859">
                  <a:extLst>
                    <a:ext uri="{9D8B030D-6E8A-4147-A177-3AD203B41FA5}">
                      <a16:colId xmlns:a16="http://schemas.microsoft.com/office/drawing/2014/main" val="566107397"/>
                    </a:ext>
                  </a:extLst>
                </a:gridCol>
              </a:tblGrid>
              <a:tr h="1585040">
                <a:tc>
                  <a:txBody>
                    <a:bodyPr/>
                    <a:lstStyle/>
                    <a:p>
                      <a:pPr marL="0" indent="0">
                        <a:lnSpc>
                          <a:spcPct val="90000"/>
                        </a:lnSpc>
                        <a:spcBef>
                          <a:spcPts val="1000"/>
                        </a:spcBef>
                        <a:buFont typeface="Arial" panose="020B0604020202020204" pitchFamily="34" charset="0"/>
                        <a:buNone/>
                      </a:pPr>
                      <a:r>
                        <a:rPr lang="en-US" sz="2400" b="1" dirty="0">
                          <a:solidFill>
                            <a:schemeClr val="bg1"/>
                          </a:solidFill>
                        </a:rPr>
                        <a:t>Numeric Criteria</a:t>
                      </a:r>
                    </a:p>
                    <a:p>
                      <a:pPr marL="0" indent="0">
                        <a:lnSpc>
                          <a:spcPct val="90000"/>
                        </a:lnSpc>
                        <a:spcBef>
                          <a:spcPts val="1000"/>
                        </a:spcBef>
                        <a:buFont typeface="Arial" panose="020B0604020202020204" pitchFamily="34" charset="0"/>
                        <a:buNone/>
                      </a:pPr>
                      <a:r>
                        <a:rPr lang="en-US" sz="2400" b="0" dirty="0">
                          <a:solidFill>
                            <a:schemeClr val="bg1"/>
                          </a:solidFill>
                          <a:cs typeface="Times New Roman" panose="02020603050405020304" pitchFamily="18" charset="0"/>
                        </a:rPr>
                        <a:t>“Shall not exceed 0.45 mg/L total nitrogen as a seasonal (June-October) geometric mean”</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indent="0">
                        <a:lnSpc>
                          <a:spcPct val="90000"/>
                        </a:lnSpc>
                        <a:spcBef>
                          <a:spcPts val="1000"/>
                        </a:spcBef>
                        <a:buFont typeface="Arial" panose="020B0604020202020204" pitchFamily="34" charset="0"/>
                        <a:buNone/>
                      </a:pPr>
                      <a:r>
                        <a:rPr lang="en-US" sz="2400" b="1" dirty="0">
                          <a:solidFill>
                            <a:schemeClr val="bg1"/>
                          </a:solidFill>
                          <a:cs typeface="Times New Roman" panose="02020603050405020304" pitchFamily="18" charset="0"/>
                        </a:rPr>
                        <a:t>Narrative Criteria</a:t>
                      </a:r>
                    </a:p>
                    <a:p>
                      <a:pPr marL="0" indent="0">
                        <a:lnSpc>
                          <a:spcPct val="90000"/>
                        </a:lnSpc>
                        <a:spcBef>
                          <a:spcPts val="1000"/>
                        </a:spcBef>
                        <a:buFont typeface="Arial" panose="020B0604020202020204" pitchFamily="34" charset="0"/>
                        <a:buNone/>
                      </a:pPr>
                      <a:r>
                        <a:rPr lang="en-US" sz="2400" b="0" dirty="0">
                          <a:solidFill>
                            <a:schemeClr val="bg1"/>
                          </a:solidFill>
                          <a:cs typeface="Times New Roman" panose="02020603050405020304" pitchFamily="18" charset="0"/>
                        </a:rPr>
                        <a:t>“Plant nutrients shall not be present in concentrations which will produce undesirable aquatic life or a dominance of nuisance species”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02234237"/>
                  </a:ext>
                </a:extLst>
              </a:tr>
            </a:tbl>
          </a:graphicData>
        </a:graphic>
      </p:graphicFrame>
      <p:sp>
        <p:nvSpPr>
          <p:cNvPr id="4" name="Content Placeholder 10">
            <a:extLst>
              <a:ext uri="{FF2B5EF4-FFF2-40B4-BE49-F238E27FC236}">
                <a16:creationId xmlns:a16="http://schemas.microsoft.com/office/drawing/2014/main" id="{B03C34DF-99DF-24DD-C51B-2CE9D4F95723}"/>
              </a:ext>
            </a:extLst>
          </p:cNvPr>
          <p:cNvSpPr txBox="1">
            <a:spLocks/>
          </p:cNvSpPr>
          <p:nvPr/>
        </p:nvSpPr>
        <p:spPr>
          <a:xfrm>
            <a:off x="838200" y="5838249"/>
            <a:ext cx="10515600" cy="5104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buFont typeface="Arial" panose="020B0604020202020204" pitchFamily="34" charset="0"/>
              <a:buBlip>
                <a:blip r:embed="rId3">
                  <a:extLst>
                    <a:ext uri="{96DAC541-7B7A-43D3-8B79-37D633B846F1}">
                      <asvg:svgBlip xmlns:asvg="http://schemas.microsoft.com/office/drawing/2016/SVG/main" r:embed="rId4"/>
                    </a:ext>
                  </a:extLst>
                </a:blip>
              </a:buBlip>
            </a:pPr>
            <a:r>
              <a:rPr lang="en-US" sz="2200" i="1" dirty="0">
                <a:cs typeface="Times New Roman" panose="02020603050405020304" pitchFamily="18" charset="0"/>
              </a:rPr>
              <a:t> More information: </a:t>
            </a:r>
            <a:r>
              <a:rPr lang="en-US" sz="2200" i="1" dirty="0">
                <a:cs typeface="Times New Roman" panose="02020603050405020304" pitchFamily="18" charset="0"/>
                <a:hlinkClick r:id="rId5" tooltip="State Progress Towards Developing Numeric Criteria "/>
              </a:rPr>
              <a:t>State Progress Towards Developing Numeric Criteria </a:t>
            </a:r>
            <a:endParaRPr lang="en-US" sz="2200" i="1" dirty="0">
              <a:cs typeface="Times New Roman" panose="02020603050405020304" pitchFamily="18" charset="0"/>
            </a:endParaRPr>
          </a:p>
        </p:txBody>
      </p:sp>
      <p:sp>
        <p:nvSpPr>
          <p:cNvPr id="3" name="Slide Number Placeholder 2">
            <a:extLst>
              <a:ext uri="{FF2B5EF4-FFF2-40B4-BE49-F238E27FC236}">
                <a16:creationId xmlns:a16="http://schemas.microsoft.com/office/drawing/2014/main" id="{E79A58C5-BA6C-460E-9652-5B5AE2044156}"/>
              </a:ext>
            </a:extLst>
          </p:cNvPr>
          <p:cNvSpPr>
            <a:spLocks noGrp="1"/>
          </p:cNvSpPr>
          <p:nvPr>
            <p:ph type="sldNum" sz="quarter" idx="12"/>
          </p:nvPr>
        </p:nvSpPr>
        <p:spPr>
          <a:xfrm>
            <a:off x="8610600" y="6310312"/>
            <a:ext cx="2743200" cy="365125"/>
          </a:xfrm>
        </p:spPr>
        <p:txBody>
          <a:bodyPr/>
          <a:lstStyle/>
          <a:p>
            <a:fld id="{065B3BC0-1B64-4E3E-ADEC-B20DF708A404}" type="slidenum">
              <a:rPr lang="en-US" smtClean="0"/>
              <a:t>23</a:t>
            </a:fld>
            <a:endParaRPr lang="en-US"/>
          </a:p>
        </p:txBody>
      </p:sp>
    </p:spTree>
    <p:extLst>
      <p:ext uri="{BB962C8B-B14F-4D97-AF65-F5344CB8AC3E}">
        <p14:creationId xmlns:p14="http://schemas.microsoft.com/office/powerpoint/2010/main" val="9659782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A36F1-AE34-45CA-8738-E87246112DDD}"/>
              </a:ext>
            </a:extLst>
          </p:cNvPr>
          <p:cNvSpPr>
            <a:spLocks noGrp="1"/>
          </p:cNvSpPr>
          <p:nvPr>
            <p:ph type="title"/>
          </p:nvPr>
        </p:nvSpPr>
        <p:spPr/>
        <p:txBody>
          <a:bodyPr/>
          <a:lstStyle/>
          <a:p>
            <a:r>
              <a:rPr lang="en-US" dirty="0"/>
              <a:t>How Numeric Criteria are Expressed</a:t>
            </a:r>
          </a:p>
        </p:txBody>
      </p:sp>
      <p:pic>
        <p:nvPicPr>
          <p:cNvPr id="8" name="Picture 7" descr="Icon depicting a scatterplot. Three values are plotted, with two above a dotted trend line and one below.">
            <a:extLst>
              <a:ext uri="{FF2B5EF4-FFF2-40B4-BE49-F238E27FC236}">
                <a16:creationId xmlns:a16="http://schemas.microsoft.com/office/drawing/2014/main" id="{CCE2A86B-71FC-96A9-DEE7-D88F208895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0702" y="1842698"/>
            <a:ext cx="646177" cy="643129"/>
          </a:xfrm>
          <a:prstGeom prst="rect">
            <a:avLst/>
          </a:prstGeom>
        </p:spPr>
      </p:pic>
      <p:sp>
        <p:nvSpPr>
          <p:cNvPr id="3" name="Content Placeholder 2">
            <a:extLst>
              <a:ext uri="{FF2B5EF4-FFF2-40B4-BE49-F238E27FC236}">
                <a16:creationId xmlns:a16="http://schemas.microsoft.com/office/drawing/2014/main" id="{9E21E643-10A3-49BE-A334-EFB687BDE575}"/>
              </a:ext>
            </a:extLst>
          </p:cNvPr>
          <p:cNvSpPr>
            <a:spLocks noGrp="1"/>
          </p:cNvSpPr>
          <p:nvPr>
            <p:ph sz="half" idx="1"/>
          </p:nvPr>
        </p:nvSpPr>
        <p:spPr>
          <a:xfrm>
            <a:off x="1855086" y="1724024"/>
            <a:ext cx="4359445" cy="1704976"/>
          </a:xfrm>
        </p:spPr>
        <p:txBody>
          <a:bodyPr>
            <a:normAutofit/>
          </a:bodyPr>
          <a:lstStyle/>
          <a:p>
            <a:pPr marL="0" indent="0">
              <a:buNone/>
            </a:pPr>
            <a:r>
              <a:rPr lang="en-US" b="1" dirty="0">
                <a:latin typeface="Calibri" panose="020F0502020204030204" pitchFamily="34" charset="0"/>
                <a:cs typeface="Calibri" panose="020F0502020204030204" pitchFamily="34" charset="0"/>
              </a:rPr>
              <a:t>Magnitude</a:t>
            </a:r>
          </a:p>
          <a:p>
            <a:pPr marL="0" indent="0">
              <a:buNone/>
            </a:pPr>
            <a:r>
              <a:rPr lang="en-US" sz="2400" dirty="0"/>
              <a:t>Most often expressed as a concentration, e.g., TP: 0.067 and TN: 0.88 mg/L</a:t>
            </a:r>
          </a:p>
        </p:txBody>
      </p:sp>
      <p:pic>
        <p:nvPicPr>
          <p:cNvPr id="9" name="Content Placeholder 8" descr="Icon depicting an hourglass.">
            <a:extLst>
              <a:ext uri="{FF2B5EF4-FFF2-40B4-BE49-F238E27FC236}">
                <a16:creationId xmlns:a16="http://schemas.microsoft.com/office/drawing/2014/main" id="{777C99AA-9282-3740-A164-2CC0A0F3FB96}"/>
              </a:ext>
            </a:extLst>
          </p:cNvPr>
          <p:cNvPicPr>
            <a:picLocks noGrp="1" noChangeAspect="1"/>
          </p:cNvPicPr>
          <p:nvPr>
            <p:ph sz="half" idx="2"/>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39382" y="3444532"/>
            <a:ext cx="708348" cy="708348"/>
          </a:xfrm>
        </p:spPr>
      </p:pic>
      <p:sp>
        <p:nvSpPr>
          <p:cNvPr id="5" name="Content Placeholder 2">
            <a:extLst>
              <a:ext uri="{FF2B5EF4-FFF2-40B4-BE49-F238E27FC236}">
                <a16:creationId xmlns:a16="http://schemas.microsoft.com/office/drawing/2014/main" id="{84F429CF-472F-169C-BA42-04DC7719F04C}"/>
              </a:ext>
            </a:extLst>
          </p:cNvPr>
          <p:cNvSpPr txBox="1">
            <a:spLocks/>
          </p:cNvSpPr>
          <p:nvPr/>
        </p:nvSpPr>
        <p:spPr>
          <a:xfrm>
            <a:off x="1855086" y="3416000"/>
            <a:ext cx="4359445" cy="17049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latin typeface="Calibri" panose="020F0502020204030204" pitchFamily="34" charset="0"/>
                <a:cs typeface="Calibri" panose="020F0502020204030204" pitchFamily="34" charset="0"/>
              </a:rPr>
              <a:t>Duration</a:t>
            </a:r>
          </a:p>
          <a:p>
            <a:pPr marL="0" indent="0">
              <a:buFont typeface="Arial" panose="020B0604020202020204" pitchFamily="34" charset="0"/>
              <a:buNone/>
            </a:pPr>
            <a:r>
              <a:rPr lang="en-US" sz="2400" dirty="0"/>
              <a:t>E.g., Geometric annual mean, seasonal mean, 30-day rolling average, monthly average</a:t>
            </a:r>
          </a:p>
        </p:txBody>
      </p:sp>
      <p:pic>
        <p:nvPicPr>
          <p:cNvPr id="34" name="Graphic 33" descr="Icon depicting a monthly calendar. ">
            <a:extLst>
              <a:ext uri="{FF2B5EF4-FFF2-40B4-BE49-F238E27FC236}">
                <a16:creationId xmlns:a16="http://schemas.microsoft.com/office/drawing/2014/main" id="{5E304A05-BA9E-E6DB-0665-B32595B3C68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84528" y="4996921"/>
            <a:ext cx="850846" cy="850846"/>
          </a:xfrm>
          <a:prstGeom prst="rect">
            <a:avLst/>
          </a:prstGeom>
        </p:spPr>
      </p:pic>
      <p:sp>
        <p:nvSpPr>
          <p:cNvPr id="6" name="Content Placeholder 2">
            <a:extLst>
              <a:ext uri="{FF2B5EF4-FFF2-40B4-BE49-F238E27FC236}">
                <a16:creationId xmlns:a16="http://schemas.microsoft.com/office/drawing/2014/main" id="{62DF6171-2A64-6240-8B3B-2C315A2D2673}"/>
              </a:ext>
            </a:extLst>
          </p:cNvPr>
          <p:cNvSpPr txBox="1">
            <a:spLocks/>
          </p:cNvSpPr>
          <p:nvPr/>
        </p:nvSpPr>
        <p:spPr>
          <a:xfrm>
            <a:off x="1855085" y="5121311"/>
            <a:ext cx="4359445" cy="1068843"/>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t>Frequency</a:t>
            </a:r>
          </a:p>
          <a:p>
            <a:pPr marL="0" indent="0">
              <a:buFont typeface="Arial" panose="020B0604020202020204" pitchFamily="34" charset="0"/>
              <a:buNone/>
            </a:pPr>
            <a:r>
              <a:rPr lang="en-US" sz="2400" dirty="0"/>
              <a:t>E.g., Never exceed, not to exceed more than 1 out of 3 years, etc.</a:t>
            </a:r>
          </a:p>
        </p:txBody>
      </p:sp>
      <p:graphicFrame>
        <p:nvGraphicFramePr>
          <p:cNvPr id="35" name="Table 6">
            <a:extLst>
              <a:ext uri="{FF2B5EF4-FFF2-40B4-BE49-F238E27FC236}">
                <a16:creationId xmlns:a16="http://schemas.microsoft.com/office/drawing/2014/main" id="{17678BB5-5E8A-9522-51FC-BB4083EC39AC}"/>
              </a:ext>
            </a:extLst>
          </p:cNvPr>
          <p:cNvGraphicFramePr>
            <a:graphicFrameLocks noGrp="1"/>
          </p:cNvGraphicFramePr>
          <p:nvPr>
            <p:extLst>
              <p:ext uri="{D42A27DB-BD31-4B8C-83A1-F6EECF244321}">
                <p14:modId xmlns:p14="http://schemas.microsoft.com/office/powerpoint/2010/main" val="3170914150"/>
              </p:ext>
            </p:extLst>
          </p:nvPr>
        </p:nvGraphicFramePr>
        <p:xfrm>
          <a:off x="6848556" y="1900239"/>
          <a:ext cx="4505244" cy="3755494"/>
        </p:xfrm>
        <a:graphic>
          <a:graphicData uri="http://schemas.openxmlformats.org/drawingml/2006/table">
            <a:tbl>
              <a:tblPr firstRow="1" bandRow="1">
                <a:tableStyleId>{69012ECD-51FC-41F1-AA8D-1B2483CD663E}</a:tableStyleId>
              </a:tblPr>
              <a:tblGrid>
                <a:gridCol w="4505244">
                  <a:extLst>
                    <a:ext uri="{9D8B030D-6E8A-4147-A177-3AD203B41FA5}">
                      <a16:colId xmlns:a16="http://schemas.microsoft.com/office/drawing/2014/main" val="3853570660"/>
                    </a:ext>
                  </a:extLst>
                </a:gridCol>
              </a:tblGrid>
              <a:tr h="784028">
                <a:tc>
                  <a:txBody>
                    <a:bodyPr/>
                    <a:lstStyle/>
                    <a:p>
                      <a:pPr algn="ctr"/>
                      <a:r>
                        <a:rPr lang="en-US" sz="2200" dirty="0"/>
                        <a:t>Some Example Questions to Help Consider Protectiveness</a:t>
                      </a:r>
                    </a:p>
                  </a:txBody>
                  <a:tcPr anchor="ctr">
                    <a:lnB w="6350" cap="flat" cmpd="sng" algn="ctr">
                      <a:noFill/>
                      <a:prstDash val="solid"/>
                      <a:miter lim="800000"/>
                    </a:lnB>
                  </a:tcPr>
                </a:tc>
                <a:extLst>
                  <a:ext uri="{0D108BD9-81ED-4DB2-BD59-A6C34878D82A}">
                    <a16:rowId xmlns:a16="http://schemas.microsoft.com/office/drawing/2014/main" val="2329780530"/>
                  </a:ext>
                </a:extLst>
              </a:tr>
              <a:tr h="2971466">
                <a:tc>
                  <a:txBody>
                    <a:bodyPr/>
                    <a:lstStyle/>
                    <a:p>
                      <a:pPr marL="342900" indent="-342900">
                        <a:spcBef>
                          <a:spcPts val="600"/>
                        </a:spcBef>
                        <a:spcAft>
                          <a:spcPts val="300"/>
                        </a:spcAft>
                        <a:buFont typeface="Arial" panose="020B0604020202020204" pitchFamily="34" charset="0"/>
                        <a:buChar char="•"/>
                      </a:pPr>
                      <a:r>
                        <a:rPr lang="en-US" sz="2200" i="1" dirty="0"/>
                        <a:t>Are the selected magnitude, duration, and frequency protective of the most sensitive designated use?</a:t>
                      </a:r>
                    </a:p>
                    <a:p>
                      <a:pPr marL="342900" indent="-342900">
                        <a:spcBef>
                          <a:spcPts val="600"/>
                        </a:spcBef>
                        <a:spcAft>
                          <a:spcPts val="300"/>
                        </a:spcAft>
                        <a:buFont typeface="Arial" panose="020B0604020202020204" pitchFamily="34" charset="0"/>
                        <a:buChar char="•"/>
                      </a:pPr>
                      <a:r>
                        <a:rPr lang="en-US" sz="2200" i="1" dirty="0"/>
                        <a:t>Are values relevant to the designated use, e.g., biologically appropriate or meaningful to recreators?</a:t>
                      </a:r>
                    </a:p>
                  </a:txBody>
                  <a:tcP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327862204"/>
                  </a:ext>
                </a:extLst>
              </a:tr>
            </a:tbl>
          </a:graphicData>
        </a:graphic>
      </p:graphicFrame>
      <p:sp>
        <p:nvSpPr>
          <p:cNvPr id="4" name="Slide Number Placeholder 3">
            <a:extLst>
              <a:ext uri="{FF2B5EF4-FFF2-40B4-BE49-F238E27FC236}">
                <a16:creationId xmlns:a16="http://schemas.microsoft.com/office/drawing/2014/main" id="{993230B1-4BAE-4769-A155-D62754784CCB}"/>
              </a:ext>
            </a:extLst>
          </p:cNvPr>
          <p:cNvSpPr>
            <a:spLocks noGrp="1"/>
          </p:cNvSpPr>
          <p:nvPr>
            <p:ph type="sldNum" sz="quarter" idx="12"/>
          </p:nvPr>
        </p:nvSpPr>
        <p:spPr/>
        <p:txBody>
          <a:bodyPr/>
          <a:lstStyle/>
          <a:p>
            <a:fld id="{065B3BC0-1B64-4E3E-ADEC-B20DF708A404}" type="slidenum">
              <a:rPr lang="en-US" smtClean="0"/>
              <a:t>24</a:t>
            </a:fld>
            <a:endParaRPr lang="en-US"/>
          </a:p>
        </p:txBody>
      </p:sp>
    </p:spTree>
    <p:extLst>
      <p:ext uri="{BB962C8B-B14F-4D97-AF65-F5344CB8AC3E}">
        <p14:creationId xmlns:p14="http://schemas.microsoft.com/office/powerpoint/2010/main" val="25370257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boat tied to a dock.">
            <a:extLst>
              <a:ext uri="{FF2B5EF4-FFF2-40B4-BE49-F238E27FC236}">
                <a16:creationId xmlns:a16="http://schemas.microsoft.com/office/drawing/2014/main" id="{AD81E8B1-A9D6-4AD9-BDED-16E68244AC0E}"/>
              </a:ext>
            </a:extLst>
          </p:cNvPr>
          <p:cNvPicPr>
            <a:picLocks noChangeAspect="1"/>
          </p:cNvPicPr>
          <p:nvPr/>
        </p:nvPicPr>
        <p:blipFill rotWithShape="1">
          <a:blip r:embed="rId3">
            <a:extLst>
              <a:ext uri="{28A0092B-C50C-407E-A947-70E740481C1C}">
                <a14:useLocalDpi xmlns:a14="http://schemas.microsoft.com/office/drawing/2010/main" val="0"/>
              </a:ext>
            </a:extLst>
          </a:blip>
          <a:srcRect l="8" t="15908" r="150" b="45563"/>
          <a:stretch/>
        </p:blipFill>
        <p:spPr>
          <a:xfrm>
            <a:off x="-9524" y="-17496"/>
            <a:ext cx="12198348" cy="3142214"/>
          </a:xfrm>
          <a:prstGeom prst="rect">
            <a:avLst/>
          </a:prstGeom>
        </p:spPr>
      </p:pic>
      <p:sp>
        <p:nvSpPr>
          <p:cNvPr id="2" name="Title 1">
            <a:extLst>
              <a:ext uri="{FF2B5EF4-FFF2-40B4-BE49-F238E27FC236}">
                <a16:creationId xmlns:a16="http://schemas.microsoft.com/office/drawing/2014/main" id="{D5D65A3E-4589-4CE6-80EC-CEE82D9A9871}"/>
              </a:ext>
            </a:extLst>
          </p:cNvPr>
          <p:cNvSpPr>
            <a:spLocks noGrp="1"/>
          </p:cNvSpPr>
          <p:nvPr>
            <p:ph type="title"/>
          </p:nvPr>
        </p:nvSpPr>
        <p:spPr/>
        <p:txBody>
          <a:bodyPr/>
          <a:lstStyle/>
          <a:p>
            <a:r>
              <a:rPr lang="en-US" dirty="0"/>
              <a:t>Deriving Nutrient Criteria</a:t>
            </a:r>
          </a:p>
        </p:txBody>
      </p:sp>
      <p:sp>
        <p:nvSpPr>
          <p:cNvPr id="3" name="Text Placeholder 2">
            <a:extLst>
              <a:ext uri="{FF2B5EF4-FFF2-40B4-BE49-F238E27FC236}">
                <a16:creationId xmlns:a16="http://schemas.microsoft.com/office/drawing/2014/main" id="{CA0BFF44-4FCC-4CEF-A161-CEC224874291}"/>
              </a:ext>
            </a:extLst>
          </p:cNvPr>
          <p:cNvSpPr>
            <a:spLocks noGrp="1"/>
          </p:cNvSpPr>
          <p:nvPr>
            <p:ph type="body" idx="1"/>
          </p:nvPr>
        </p:nvSpPr>
        <p:spPr/>
        <p:txBody>
          <a:bodyPr/>
          <a:lstStyle/>
          <a:p>
            <a:endParaRPr lang="en-US" dirty="0"/>
          </a:p>
        </p:txBody>
      </p:sp>
      <p:sp>
        <p:nvSpPr>
          <p:cNvPr id="9" name="Slide Number Placeholder 8">
            <a:extLst>
              <a:ext uri="{FF2B5EF4-FFF2-40B4-BE49-F238E27FC236}">
                <a16:creationId xmlns:a16="http://schemas.microsoft.com/office/drawing/2014/main" id="{F0DE340D-B9EC-4D81-922F-8D4B9E2B6FDB}"/>
              </a:ext>
            </a:extLst>
          </p:cNvPr>
          <p:cNvSpPr>
            <a:spLocks noGrp="1"/>
          </p:cNvSpPr>
          <p:nvPr>
            <p:ph type="sldNum" sz="quarter" idx="12"/>
          </p:nvPr>
        </p:nvSpPr>
        <p:spPr/>
        <p:txBody>
          <a:bodyPr/>
          <a:lstStyle/>
          <a:p>
            <a:fld id="{065B3BC0-1B64-4E3E-ADEC-B20DF708A404}" type="slidenum">
              <a:rPr lang="en-US" smtClean="0"/>
              <a:t>25</a:t>
            </a:fld>
            <a:endParaRPr lang="en-US"/>
          </a:p>
        </p:txBody>
      </p:sp>
    </p:spTree>
    <p:extLst>
      <p:ext uri="{BB962C8B-B14F-4D97-AF65-F5344CB8AC3E}">
        <p14:creationId xmlns:p14="http://schemas.microsoft.com/office/powerpoint/2010/main" val="19969515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9E81C-84D5-43C0-89C4-85CB5BC7DA72}"/>
              </a:ext>
            </a:extLst>
          </p:cNvPr>
          <p:cNvSpPr>
            <a:spLocks noGrp="1"/>
          </p:cNvSpPr>
          <p:nvPr>
            <p:ph type="title"/>
          </p:nvPr>
        </p:nvSpPr>
        <p:spPr/>
        <p:txBody>
          <a:bodyPr/>
          <a:lstStyle/>
          <a:p>
            <a:r>
              <a:rPr lang="en-US" dirty="0"/>
              <a:t>EPA Support for Criteria Development</a:t>
            </a:r>
          </a:p>
        </p:txBody>
      </p:sp>
      <p:sp>
        <p:nvSpPr>
          <p:cNvPr id="14" name="Content Placeholder 2">
            <a:extLst>
              <a:ext uri="{FF2B5EF4-FFF2-40B4-BE49-F238E27FC236}">
                <a16:creationId xmlns:a16="http://schemas.microsoft.com/office/drawing/2014/main" id="{A0D5A090-021B-48CC-A1C5-9DAE778D394B}"/>
              </a:ext>
            </a:extLst>
          </p:cNvPr>
          <p:cNvSpPr>
            <a:spLocks noGrp="1"/>
          </p:cNvSpPr>
          <p:nvPr>
            <p:ph idx="1"/>
          </p:nvPr>
        </p:nvSpPr>
        <p:spPr>
          <a:xfrm>
            <a:off x="838200" y="1825625"/>
            <a:ext cx="10379299" cy="805280"/>
          </a:xfrm>
        </p:spPr>
        <p:txBody>
          <a:bodyPr>
            <a:normAutofit lnSpcReduction="10000"/>
          </a:bodyPr>
          <a:lstStyle/>
          <a:p>
            <a:pPr marL="0" indent="0">
              <a:buNone/>
            </a:pPr>
            <a:r>
              <a:rPr lang="en-US" dirty="0"/>
              <a:t>EPA publishes recommended criteria, provides technical assistance for criteria development, and tracks progress towards criteria adoption</a:t>
            </a:r>
          </a:p>
        </p:txBody>
      </p:sp>
      <p:graphicFrame>
        <p:nvGraphicFramePr>
          <p:cNvPr id="5" name="Diagram 4" descr="Diagram with three white circles following a downward curve with blue rectangular text boxes to the right of each circle. The top text box has a lowercase i denoting information to the left of EPA’s Recommend Criteria for Nutrients, which is underlined and a clickable link. The middle text box has lowercase i denoting information to the left of Nutrient Criteria Development Documents, which is underlined and a clickable link. The bottom text box has lowercase i denoting information to the left of Progress Towards Developing Nutrient Criteria, which is underlined and a clickable link.">
            <a:extLst>
              <a:ext uri="{FF2B5EF4-FFF2-40B4-BE49-F238E27FC236}">
                <a16:creationId xmlns:a16="http://schemas.microsoft.com/office/drawing/2014/main" id="{C99559E8-C5C6-44EE-81E7-108FE6005224}"/>
              </a:ext>
            </a:extLst>
          </p:cNvPr>
          <p:cNvGraphicFramePr/>
          <p:nvPr>
            <p:extLst>
              <p:ext uri="{D42A27DB-BD31-4B8C-83A1-F6EECF244321}">
                <p14:modId xmlns:p14="http://schemas.microsoft.com/office/powerpoint/2010/main" val="688288856"/>
              </p:ext>
            </p:extLst>
          </p:nvPr>
        </p:nvGraphicFramePr>
        <p:xfrm>
          <a:off x="838200" y="2630905"/>
          <a:ext cx="8051800" cy="40071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 name="Graphic 11" descr="Information icon">
            <a:extLst>
              <a:ext uri="{FF2B5EF4-FFF2-40B4-BE49-F238E27FC236}">
                <a16:creationId xmlns:a16="http://schemas.microsoft.com/office/drawing/2014/main" id="{AE53A27C-D103-4083-9918-FEBF7E7F9D7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102250" y="3263529"/>
            <a:ext cx="345311" cy="345311"/>
          </a:xfrm>
          <a:prstGeom prst="rect">
            <a:avLst/>
          </a:prstGeom>
        </p:spPr>
      </p:pic>
      <p:pic>
        <p:nvPicPr>
          <p:cNvPr id="13" name="Graphic 12" descr="Information icon">
            <a:extLst>
              <a:ext uri="{FF2B5EF4-FFF2-40B4-BE49-F238E27FC236}">
                <a16:creationId xmlns:a16="http://schemas.microsoft.com/office/drawing/2014/main" id="{DE8C97E3-81C5-4572-B31F-F2F9427A4D5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274905" y="4460161"/>
            <a:ext cx="345311" cy="345311"/>
          </a:xfrm>
          <a:prstGeom prst="rect">
            <a:avLst/>
          </a:prstGeom>
        </p:spPr>
      </p:pic>
      <p:pic>
        <p:nvPicPr>
          <p:cNvPr id="15" name="Graphic 14" descr="Information icon">
            <a:extLst>
              <a:ext uri="{FF2B5EF4-FFF2-40B4-BE49-F238E27FC236}">
                <a16:creationId xmlns:a16="http://schemas.microsoft.com/office/drawing/2014/main" id="{A6DF8648-A846-4BB0-A13B-797C7DB0E9D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031199" y="5656793"/>
            <a:ext cx="345311" cy="345311"/>
          </a:xfrm>
          <a:prstGeom prst="rect">
            <a:avLst/>
          </a:prstGeom>
        </p:spPr>
      </p:pic>
      <p:sp>
        <p:nvSpPr>
          <p:cNvPr id="3" name="Slide Number Placeholder 2">
            <a:extLst>
              <a:ext uri="{FF2B5EF4-FFF2-40B4-BE49-F238E27FC236}">
                <a16:creationId xmlns:a16="http://schemas.microsoft.com/office/drawing/2014/main" id="{652209F8-156B-4899-8953-7D516E953911}"/>
              </a:ext>
            </a:extLst>
          </p:cNvPr>
          <p:cNvSpPr>
            <a:spLocks noGrp="1"/>
          </p:cNvSpPr>
          <p:nvPr>
            <p:ph type="sldNum" sz="quarter" idx="12"/>
          </p:nvPr>
        </p:nvSpPr>
        <p:spPr/>
        <p:txBody>
          <a:bodyPr/>
          <a:lstStyle/>
          <a:p>
            <a:fld id="{065B3BC0-1B64-4E3E-ADEC-B20DF708A404}" type="slidenum">
              <a:rPr lang="en-US" smtClean="0"/>
              <a:t>26</a:t>
            </a:fld>
            <a:endParaRPr lang="en-US"/>
          </a:p>
        </p:txBody>
      </p:sp>
    </p:spTree>
    <p:extLst>
      <p:ext uri="{BB962C8B-B14F-4D97-AF65-F5344CB8AC3E}">
        <p14:creationId xmlns:p14="http://schemas.microsoft.com/office/powerpoint/2010/main" val="38602556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BC0F1-0E35-4E2D-9B34-1F0D7FB200E7}"/>
              </a:ext>
            </a:extLst>
          </p:cNvPr>
          <p:cNvSpPr>
            <a:spLocks noGrp="1"/>
          </p:cNvSpPr>
          <p:nvPr>
            <p:ph type="title"/>
          </p:nvPr>
        </p:nvSpPr>
        <p:spPr/>
        <p:txBody>
          <a:bodyPr/>
          <a:lstStyle/>
          <a:p>
            <a:r>
              <a:rPr lang="en-US" dirty="0"/>
              <a:t>Step-by-Step: Risk Assessment Framework</a:t>
            </a:r>
          </a:p>
        </p:txBody>
      </p:sp>
      <p:sp>
        <p:nvSpPr>
          <p:cNvPr id="3" name="Content Placeholder 2">
            <a:extLst>
              <a:ext uri="{FF2B5EF4-FFF2-40B4-BE49-F238E27FC236}">
                <a16:creationId xmlns:a16="http://schemas.microsoft.com/office/drawing/2014/main" id="{B4BBBE4A-26AC-4F39-A555-B5EA78A59877}"/>
              </a:ext>
            </a:extLst>
          </p:cNvPr>
          <p:cNvSpPr>
            <a:spLocks noGrp="1"/>
          </p:cNvSpPr>
          <p:nvPr>
            <p:ph sz="half" idx="1"/>
          </p:nvPr>
        </p:nvSpPr>
        <p:spPr>
          <a:xfrm>
            <a:off x="838200" y="1825624"/>
            <a:ext cx="10299700" cy="4530725"/>
          </a:xfrm>
        </p:spPr>
        <p:txBody>
          <a:bodyPr>
            <a:normAutofit/>
          </a:bodyPr>
          <a:lstStyle/>
          <a:p>
            <a:pPr marL="0" indent="0">
              <a:spcBef>
                <a:spcPts val="1200"/>
              </a:spcBef>
              <a:spcAft>
                <a:spcPts val="1000"/>
              </a:spcAft>
              <a:buNone/>
            </a:pPr>
            <a:r>
              <a:rPr lang="en-US" dirty="0">
                <a:latin typeface="Calibri" panose="020F0502020204030204" pitchFamily="34" charset="0"/>
                <a:ea typeface="Calibri" panose="020F0502020204030204" pitchFamily="34" charset="0"/>
                <a:cs typeface="Times New Roman" panose="02020603050405020304" pitchFamily="18" charset="0"/>
              </a:rPr>
              <a:t>The risk assessment framework is one effective way to derive nutrient criteria.</a:t>
            </a:r>
          </a:p>
          <a:p>
            <a:pPr marL="0" indent="0">
              <a:spcBef>
                <a:spcPts val="1200"/>
              </a:spcBef>
              <a:spcAft>
                <a:spcPts val="600"/>
              </a:spcAft>
              <a:buNone/>
            </a:pPr>
            <a:r>
              <a:rPr lang="en-US" dirty="0">
                <a:latin typeface="Calibri" panose="020F0502020204030204" pitchFamily="34" charset="0"/>
                <a:ea typeface="Calibri" panose="020F0502020204030204" pitchFamily="34" charset="0"/>
                <a:cs typeface="Times New Roman" panose="02020603050405020304" pitchFamily="18" charset="0"/>
              </a:rPr>
              <a:t>Through this process: </a:t>
            </a:r>
          </a:p>
          <a:p>
            <a:pPr>
              <a:spcBef>
                <a:spcPts val="0"/>
              </a:spcBef>
            </a:pPr>
            <a:r>
              <a:rPr lang="en-US" dirty="0">
                <a:latin typeface="Calibri" panose="020F0502020204030204" pitchFamily="34" charset="0"/>
                <a:ea typeface="Calibri" panose="020F0502020204030204" pitchFamily="34" charset="0"/>
                <a:cs typeface="Times New Roman" panose="02020603050405020304" pitchFamily="18" charset="0"/>
              </a:rPr>
              <a:t>Determine purpose and scope</a:t>
            </a:r>
          </a:p>
          <a:p>
            <a:pPr>
              <a:spcBef>
                <a:spcPts val="0"/>
              </a:spcBef>
            </a:pPr>
            <a:r>
              <a:rPr lang="en-US" dirty="0">
                <a:latin typeface="Calibri" panose="020F0502020204030204" pitchFamily="34" charset="0"/>
                <a:ea typeface="Calibri" panose="020F0502020204030204" pitchFamily="34" charset="0"/>
                <a:cs typeface="Times New Roman" panose="02020603050405020304" pitchFamily="18" charset="0"/>
              </a:rPr>
              <a:t>Define management goals</a:t>
            </a:r>
          </a:p>
          <a:p>
            <a:pPr>
              <a:spcBef>
                <a:spcPts val="0"/>
              </a:spcBef>
            </a:pPr>
            <a:r>
              <a:rPr lang="en-US" dirty="0">
                <a:latin typeface="Calibri" panose="020F0502020204030204" pitchFamily="34" charset="0"/>
                <a:ea typeface="Calibri" panose="020F0502020204030204" pitchFamily="34" charset="0"/>
                <a:cs typeface="Times New Roman" panose="02020603050405020304" pitchFamily="18" charset="0"/>
              </a:rPr>
              <a:t>Outline conceptual models</a:t>
            </a:r>
          </a:p>
          <a:p>
            <a:pPr>
              <a:spcBef>
                <a:spcPts val="0"/>
              </a:spcBef>
            </a:pPr>
            <a:r>
              <a:rPr lang="en-US" dirty="0">
                <a:latin typeface="Calibri" panose="020F0502020204030204" pitchFamily="34" charset="0"/>
                <a:ea typeface="Calibri" panose="020F0502020204030204" pitchFamily="34" charset="0"/>
                <a:cs typeface="Times New Roman" panose="02020603050405020304" pitchFamily="18" charset="0"/>
              </a:rPr>
              <a:t>Select endpoints</a:t>
            </a:r>
          </a:p>
          <a:p>
            <a:pPr>
              <a:spcBef>
                <a:spcPts val="0"/>
              </a:spcBef>
            </a:pPr>
            <a:r>
              <a:rPr lang="en-US" dirty="0">
                <a:latin typeface="Calibri" panose="020F0502020204030204" pitchFamily="34" charset="0"/>
                <a:ea typeface="Calibri" panose="020F0502020204030204" pitchFamily="34" charset="0"/>
                <a:cs typeface="Times New Roman" panose="02020603050405020304" pitchFamily="18" charset="0"/>
              </a:rPr>
              <a:t>Analyze data</a:t>
            </a:r>
          </a:p>
          <a:p>
            <a:pPr>
              <a:spcBef>
                <a:spcPts val="0"/>
              </a:spcBef>
              <a:spcAft>
                <a:spcPts val="1000"/>
              </a:spcAft>
            </a:pPr>
            <a:r>
              <a:rPr lang="en-US" dirty="0">
                <a:latin typeface="Calibri" panose="020F0502020204030204" pitchFamily="34" charset="0"/>
                <a:ea typeface="Calibri" panose="020F0502020204030204" pitchFamily="34" charset="0"/>
                <a:cs typeface="Times New Roman" panose="02020603050405020304" pitchFamily="18" charset="0"/>
              </a:rPr>
              <a:t>Consider multiple lines of evidence </a:t>
            </a:r>
          </a:p>
          <a:p>
            <a:pPr>
              <a:spcAft>
                <a:spcPts val="1000"/>
              </a:spcAft>
              <a:buBlip>
                <a:blip r:embed="rId3">
                  <a:extLst>
                    <a:ext uri="{96DAC541-7B7A-43D3-8B79-37D633B846F1}">
                      <asvg:svgBlip xmlns:asvg="http://schemas.microsoft.com/office/drawing/2016/SVG/main" r:embed="rId4"/>
                    </a:ext>
                  </a:extLst>
                </a:blip>
              </a:buBlip>
            </a:pPr>
            <a:r>
              <a:rPr lang="en-US" sz="2400" b="0" i="1" dirty="0">
                <a:solidFill>
                  <a:srgbClr val="212121"/>
                </a:solidFill>
                <a:effectLst/>
                <a:latin typeface="Source Sans Pro" panose="020B0503030403020204" pitchFamily="34" charset="0"/>
              </a:rPr>
              <a:t> </a:t>
            </a:r>
            <a:r>
              <a:rPr lang="en-US" sz="2400" b="0" i="1" dirty="0">
                <a:solidFill>
                  <a:srgbClr val="212121"/>
                </a:solidFill>
                <a:effectLst/>
                <a:latin typeface="Source Sans Pro" panose="020B0503030403020204" pitchFamily="34" charset="0"/>
                <a:hlinkClick r:id="rId5" tooltip="Risk Analysis Framework"/>
              </a:rPr>
              <a:t>Risk Analysis Framework</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5" name="Diagram 4" descr="Diagram with four blue rectangular text boxes with rounded corners and downward pointing arrows at the right of the top three text boxes. The top text box is Planning, which points to Problem Formulation, which points to Analysis, which points to the bottom text box, which is Criteria Derivation.">
            <a:extLst>
              <a:ext uri="{FF2B5EF4-FFF2-40B4-BE49-F238E27FC236}">
                <a16:creationId xmlns:a16="http://schemas.microsoft.com/office/drawing/2014/main" id="{CF344EAF-B3FB-4032-93B4-C55E5C3994C0}"/>
              </a:ext>
            </a:extLst>
          </p:cNvPr>
          <p:cNvGraphicFramePr/>
          <p:nvPr>
            <p:extLst>
              <p:ext uri="{D42A27DB-BD31-4B8C-83A1-F6EECF244321}">
                <p14:modId xmlns:p14="http://schemas.microsoft.com/office/powerpoint/2010/main" val="1141628382"/>
              </p:ext>
            </p:extLst>
          </p:nvPr>
        </p:nvGraphicFramePr>
        <p:xfrm>
          <a:off x="6569786" y="2850904"/>
          <a:ext cx="4644314" cy="290403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4" name="Slide Number Placeholder 3">
            <a:extLst>
              <a:ext uri="{FF2B5EF4-FFF2-40B4-BE49-F238E27FC236}">
                <a16:creationId xmlns:a16="http://schemas.microsoft.com/office/drawing/2014/main" id="{F6E44114-7B74-4A1C-8648-085663BED536}"/>
              </a:ext>
            </a:extLst>
          </p:cNvPr>
          <p:cNvSpPr>
            <a:spLocks noGrp="1"/>
          </p:cNvSpPr>
          <p:nvPr>
            <p:ph type="sldNum" sz="quarter" idx="12"/>
          </p:nvPr>
        </p:nvSpPr>
        <p:spPr/>
        <p:txBody>
          <a:bodyPr/>
          <a:lstStyle/>
          <a:p>
            <a:fld id="{065B3BC0-1B64-4E3E-ADEC-B20DF708A404}" type="slidenum">
              <a:rPr lang="en-US" smtClean="0"/>
              <a:t>27</a:t>
            </a:fld>
            <a:endParaRPr lang="en-US"/>
          </a:p>
        </p:txBody>
      </p:sp>
    </p:spTree>
    <p:extLst>
      <p:ext uri="{BB962C8B-B14F-4D97-AF65-F5344CB8AC3E}">
        <p14:creationId xmlns:p14="http://schemas.microsoft.com/office/powerpoint/2010/main" val="5996765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9E81C-84D5-43C0-89C4-85CB5BC7DA72}"/>
              </a:ext>
            </a:extLst>
          </p:cNvPr>
          <p:cNvSpPr>
            <a:spLocks noGrp="1"/>
          </p:cNvSpPr>
          <p:nvPr>
            <p:ph type="title"/>
          </p:nvPr>
        </p:nvSpPr>
        <p:spPr/>
        <p:txBody>
          <a:bodyPr/>
          <a:lstStyle/>
          <a:p>
            <a:r>
              <a:rPr lang="en-US" dirty="0"/>
              <a:t>Key Concept: Classification</a:t>
            </a:r>
          </a:p>
        </p:txBody>
      </p:sp>
      <p:sp>
        <p:nvSpPr>
          <p:cNvPr id="3" name="Content Placeholder 2">
            <a:extLst>
              <a:ext uri="{FF2B5EF4-FFF2-40B4-BE49-F238E27FC236}">
                <a16:creationId xmlns:a16="http://schemas.microsoft.com/office/drawing/2014/main" id="{53932AEC-274A-44D2-AF7C-892A2E7DDF05}"/>
              </a:ext>
            </a:extLst>
          </p:cNvPr>
          <p:cNvSpPr>
            <a:spLocks noGrp="1"/>
          </p:cNvSpPr>
          <p:nvPr>
            <p:ph sz="half" idx="1"/>
          </p:nvPr>
        </p:nvSpPr>
        <p:spPr>
          <a:xfrm>
            <a:off x="838200" y="1825625"/>
            <a:ext cx="5739063" cy="4351338"/>
          </a:xfrm>
        </p:spPr>
        <p:txBody>
          <a:bodyPr>
            <a:normAutofit/>
          </a:bodyPr>
          <a:lstStyle/>
          <a:p>
            <a:r>
              <a:rPr lang="en-US" dirty="0"/>
              <a:t>Process to group or segment waters into physically and biologically similar classes of waters, such as by waterbody type and size</a:t>
            </a:r>
          </a:p>
          <a:p>
            <a:r>
              <a:rPr lang="en-US" dirty="0"/>
              <a:t>May also consider hydrology, chemistry, region, elevation, etc.</a:t>
            </a:r>
          </a:p>
          <a:p>
            <a:r>
              <a:rPr lang="en-US" dirty="0"/>
              <a:t>Statistical approaches maximize variability between groups and minimize variability within</a:t>
            </a:r>
            <a:endParaRPr lang="en-US" dirty="0">
              <a:solidFill>
                <a:srgbClr val="FF0000"/>
              </a:solidFill>
            </a:endParaRPr>
          </a:p>
          <a:p>
            <a:pPr>
              <a:buBlip>
                <a:blip r:embed="rId3">
                  <a:extLst>
                    <a:ext uri="{96DAC541-7B7A-43D3-8B79-37D633B846F1}">
                      <asvg:svgBlip xmlns:asvg="http://schemas.microsoft.com/office/drawing/2016/SVG/main" r:embed="rId4"/>
                    </a:ext>
                  </a:extLst>
                </a:blip>
              </a:buBlip>
            </a:pPr>
            <a:r>
              <a:rPr lang="en-US" i="1" dirty="0">
                <a:solidFill>
                  <a:schemeClr val="tx1"/>
                </a:solidFill>
              </a:rPr>
              <a:t> </a:t>
            </a:r>
            <a:r>
              <a:rPr lang="en-US" sz="2400" i="1" dirty="0">
                <a:solidFill>
                  <a:schemeClr val="tx1"/>
                </a:solidFill>
                <a:hlinkClick r:id="rId5" tooltip="Water Body Types"/>
              </a:rPr>
              <a:t>Water Body Types</a:t>
            </a:r>
            <a:endParaRPr lang="en-US" sz="2400" dirty="0">
              <a:solidFill>
                <a:schemeClr val="accent1"/>
              </a:solidFill>
            </a:endParaRPr>
          </a:p>
        </p:txBody>
      </p:sp>
      <p:sp>
        <p:nvSpPr>
          <p:cNvPr id="7" name="TextBox 6">
            <a:extLst>
              <a:ext uri="{FF2B5EF4-FFF2-40B4-BE49-F238E27FC236}">
                <a16:creationId xmlns:a16="http://schemas.microsoft.com/office/drawing/2014/main" id="{2DC419F8-5B37-143B-3D5E-44D99DF284EE}"/>
              </a:ext>
            </a:extLst>
          </p:cNvPr>
          <p:cNvSpPr txBox="1"/>
          <p:nvPr/>
        </p:nvSpPr>
        <p:spPr>
          <a:xfrm>
            <a:off x="6781247" y="2213074"/>
            <a:ext cx="4839419" cy="769441"/>
          </a:xfrm>
          <a:prstGeom prst="rect">
            <a:avLst/>
          </a:prstGeom>
          <a:noFill/>
        </p:spPr>
        <p:txBody>
          <a:bodyPr wrap="square" rtlCol="0">
            <a:spAutoFit/>
          </a:bodyPr>
          <a:lstStyle/>
          <a:p>
            <a:pPr algn="ctr"/>
            <a:r>
              <a:rPr lang="en-US" sz="2200" b="1" dirty="0"/>
              <a:t>Primary Grouping: Lakes and Reservoirs</a:t>
            </a:r>
          </a:p>
          <a:p>
            <a:pPr algn="ctr"/>
            <a:endParaRPr lang="en-US" sz="2200" b="1" dirty="0"/>
          </a:p>
        </p:txBody>
      </p:sp>
      <p:graphicFrame>
        <p:nvGraphicFramePr>
          <p:cNvPr id="9" name="Table 6">
            <a:extLst>
              <a:ext uri="{FF2B5EF4-FFF2-40B4-BE49-F238E27FC236}">
                <a16:creationId xmlns:a16="http://schemas.microsoft.com/office/drawing/2014/main" id="{D61B7E72-37E9-FE47-8592-40AE769B5E9D}"/>
              </a:ext>
            </a:extLst>
          </p:cNvPr>
          <p:cNvGraphicFramePr>
            <a:graphicFrameLocks noGrp="1"/>
          </p:cNvGraphicFramePr>
          <p:nvPr>
            <p:extLst>
              <p:ext uri="{D42A27DB-BD31-4B8C-83A1-F6EECF244321}">
                <p14:modId xmlns:p14="http://schemas.microsoft.com/office/powerpoint/2010/main" val="4125483541"/>
              </p:ext>
            </p:extLst>
          </p:nvPr>
        </p:nvGraphicFramePr>
        <p:xfrm>
          <a:off x="6897295" y="2730852"/>
          <a:ext cx="4607323" cy="2149838"/>
        </p:xfrm>
        <a:graphic>
          <a:graphicData uri="http://schemas.openxmlformats.org/drawingml/2006/table">
            <a:tbl>
              <a:tblPr firstRow="1" bandRow="1">
                <a:tableStyleId>{69012ECD-51FC-41F1-AA8D-1B2483CD663E}</a:tableStyleId>
              </a:tblPr>
              <a:tblGrid>
                <a:gridCol w="2363120">
                  <a:extLst>
                    <a:ext uri="{9D8B030D-6E8A-4147-A177-3AD203B41FA5}">
                      <a16:colId xmlns:a16="http://schemas.microsoft.com/office/drawing/2014/main" val="1052348979"/>
                    </a:ext>
                  </a:extLst>
                </a:gridCol>
                <a:gridCol w="2244203">
                  <a:extLst>
                    <a:ext uri="{9D8B030D-6E8A-4147-A177-3AD203B41FA5}">
                      <a16:colId xmlns:a16="http://schemas.microsoft.com/office/drawing/2014/main" val="3615104706"/>
                    </a:ext>
                  </a:extLst>
                </a:gridCol>
              </a:tblGrid>
              <a:tr h="319804">
                <a:tc>
                  <a:txBody>
                    <a:bodyPr/>
                    <a:lstStyle/>
                    <a:p>
                      <a:r>
                        <a:rPr lang="en-US" sz="2000" dirty="0"/>
                        <a:t>Secondary Grouping</a:t>
                      </a:r>
                    </a:p>
                  </a:txBody>
                  <a:tcPr/>
                </a:tc>
                <a:tc>
                  <a:txBody>
                    <a:bodyPr/>
                    <a:lstStyle/>
                    <a:p>
                      <a:r>
                        <a:rPr lang="en-US" sz="2000" dirty="0"/>
                        <a:t>Tertiary Grouping</a:t>
                      </a:r>
                    </a:p>
                  </a:txBody>
                  <a:tcPr/>
                </a:tc>
                <a:extLst>
                  <a:ext uri="{0D108BD9-81ED-4DB2-BD59-A6C34878D82A}">
                    <a16:rowId xmlns:a16="http://schemas.microsoft.com/office/drawing/2014/main" val="2329780530"/>
                  </a:ext>
                </a:extLst>
              </a:tr>
              <a:tr h="811810">
                <a:tc>
                  <a:txBody>
                    <a:bodyPr/>
                    <a:lstStyle/>
                    <a:p>
                      <a:r>
                        <a:rPr lang="en-US" sz="2000" dirty="0"/>
                        <a:t>Lakes</a:t>
                      </a:r>
                    </a:p>
                  </a:txBody>
                  <a:tcPr>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r>
                        <a:rPr lang="en-US" sz="2000" dirty="0"/>
                        <a:t>Large (≥ 250 acres)</a:t>
                      </a:r>
                    </a:p>
                    <a:p>
                      <a:r>
                        <a:rPr lang="en-US" sz="2000" dirty="0"/>
                        <a:t>Small (&gt; 10 acres and &lt; 250 acres)</a:t>
                      </a:r>
                    </a:p>
                  </a:txBody>
                  <a:tcPr>
                    <a:solidFill>
                      <a:schemeClr val="bg1"/>
                    </a:solidFill>
                  </a:tcPr>
                </a:tc>
                <a:extLst>
                  <a:ext uri="{0D108BD9-81ED-4DB2-BD59-A6C34878D82A}">
                    <a16:rowId xmlns:a16="http://schemas.microsoft.com/office/drawing/2014/main" val="327862204"/>
                  </a:ext>
                </a:extLst>
              </a:tr>
              <a:tr h="747758">
                <a:tc>
                  <a:txBody>
                    <a:bodyPr/>
                    <a:lstStyle/>
                    <a:p>
                      <a:r>
                        <a:rPr lang="en-US" sz="2000" dirty="0"/>
                        <a:t>Reservoirs</a:t>
                      </a:r>
                    </a:p>
                  </a:txBody>
                  <a:tcPr>
                    <a:lnT w="12700" cap="flat" cmpd="sng" algn="ctr">
                      <a:solidFill>
                        <a:schemeClr val="accent1">
                          <a:lumMod val="40000"/>
                          <a:lumOff val="60000"/>
                        </a:schemeClr>
                      </a:solidFill>
                      <a:prstDash val="solid"/>
                      <a:round/>
                      <a:headEnd type="none" w="med" len="med"/>
                      <a:tailEnd type="none" w="med" len="med"/>
                    </a:lnT>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Large (≥ 500 acres)</a:t>
                      </a:r>
                    </a:p>
                    <a:p>
                      <a:r>
                        <a:rPr lang="en-US" sz="2000" dirty="0"/>
                        <a:t>Small (≤ 500 acres)</a:t>
                      </a:r>
                    </a:p>
                  </a:txBody>
                  <a:tcPr>
                    <a:solidFill>
                      <a:schemeClr val="bg1"/>
                    </a:solidFill>
                  </a:tcPr>
                </a:tc>
                <a:extLst>
                  <a:ext uri="{0D108BD9-81ED-4DB2-BD59-A6C34878D82A}">
                    <a16:rowId xmlns:a16="http://schemas.microsoft.com/office/drawing/2014/main" val="461921038"/>
                  </a:ext>
                </a:extLst>
              </a:tr>
            </a:tbl>
          </a:graphicData>
        </a:graphic>
      </p:graphicFrame>
      <p:sp>
        <p:nvSpPr>
          <p:cNvPr id="4" name="Slide Number Placeholder 3">
            <a:extLst>
              <a:ext uri="{FF2B5EF4-FFF2-40B4-BE49-F238E27FC236}">
                <a16:creationId xmlns:a16="http://schemas.microsoft.com/office/drawing/2014/main" id="{CEEDBDE0-335D-4863-86CE-09EFF0C3F325}"/>
              </a:ext>
            </a:extLst>
          </p:cNvPr>
          <p:cNvSpPr>
            <a:spLocks noGrp="1"/>
          </p:cNvSpPr>
          <p:nvPr>
            <p:ph type="sldNum" sz="quarter" idx="12"/>
          </p:nvPr>
        </p:nvSpPr>
        <p:spPr/>
        <p:txBody>
          <a:bodyPr/>
          <a:lstStyle/>
          <a:p>
            <a:fld id="{065B3BC0-1B64-4E3E-ADEC-B20DF708A404}" type="slidenum">
              <a:rPr lang="en-US" smtClean="0"/>
              <a:t>28</a:t>
            </a:fld>
            <a:endParaRPr lang="en-US"/>
          </a:p>
        </p:txBody>
      </p:sp>
      <p:sp>
        <p:nvSpPr>
          <p:cNvPr id="6" name="TextBox 5">
            <a:extLst>
              <a:ext uri="{FF2B5EF4-FFF2-40B4-BE49-F238E27FC236}">
                <a16:creationId xmlns:a16="http://schemas.microsoft.com/office/drawing/2014/main" id="{01AA3BA8-76BA-5E73-8BE2-F7618D540A6A}"/>
              </a:ext>
            </a:extLst>
          </p:cNvPr>
          <p:cNvSpPr txBox="1"/>
          <p:nvPr/>
        </p:nvSpPr>
        <p:spPr>
          <a:xfrm>
            <a:off x="7453520" y="696328"/>
            <a:ext cx="3900280" cy="707886"/>
          </a:xfrm>
          <a:prstGeom prst="rect">
            <a:avLst/>
          </a:prstGeom>
          <a:solidFill>
            <a:srgbClr val="FF0000"/>
          </a:solidFill>
        </p:spPr>
        <p:txBody>
          <a:bodyPr wrap="square" rtlCol="0">
            <a:spAutoFit/>
          </a:bodyPr>
          <a:lstStyle/>
          <a:p>
            <a:r>
              <a:rPr lang="en-US" sz="2000" b="1" dirty="0">
                <a:solidFill>
                  <a:schemeClr val="bg1"/>
                </a:solidFill>
              </a:rPr>
              <a:t>EDITABLE: Insert state classification table then delete this box</a:t>
            </a:r>
          </a:p>
        </p:txBody>
      </p:sp>
    </p:spTree>
    <p:extLst>
      <p:ext uri="{BB962C8B-B14F-4D97-AF65-F5344CB8AC3E}">
        <p14:creationId xmlns:p14="http://schemas.microsoft.com/office/powerpoint/2010/main" val="13340037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9E81C-84D5-43C0-89C4-85CB5BC7DA72}"/>
              </a:ext>
            </a:extLst>
          </p:cNvPr>
          <p:cNvSpPr>
            <a:spLocks noGrp="1"/>
          </p:cNvSpPr>
          <p:nvPr>
            <p:ph type="title"/>
          </p:nvPr>
        </p:nvSpPr>
        <p:spPr/>
        <p:txBody>
          <a:bodyPr/>
          <a:lstStyle/>
          <a:p>
            <a:r>
              <a:rPr lang="en-US" dirty="0"/>
              <a:t>Management Goals</a:t>
            </a:r>
          </a:p>
        </p:txBody>
      </p:sp>
      <p:sp>
        <p:nvSpPr>
          <p:cNvPr id="3" name="Content Placeholder 2">
            <a:extLst>
              <a:ext uri="{FF2B5EF4-FFF2-40B4-BE49-F238E27FC236}">
                <a16:creationId xmlns:a16="http://schemas.microsoft.com/office/drawing/2014/main" id="{53932AEC-274A-44D2-AF7C-892A2E7DDF05}"/>
              </a:ext>
            </a:extLst>
          </p:cNvPr>
          <p:cNvSpPr>
            <a:spLocks noGrp="1"/>
          </p:cNvSpPr>
          <p:nvPr>
            <p:ph sz="half" idx="1"/>
          </p:nvPr>
        </p:nvSpPr>
        <p:spPr>
          <a:xfrm>
            <a:off x="838200" y="1825625"/>
            <a:ext cx="5257800" cy="4351338"/>
          </a:xfrm>
        </p:spPr>
        <p:txBody>
          <a:bodyPr>
            <a:normAutofit/>
          </a:bodyPr>
          <a:lstStyle/>
          <a:p>
            <a:r>
              <a:rPr lang="en-US" dirty="0">
                <a:solidFill>
                  <a:srgbClr val="212121"/>
                </a:solidFill>
                <a:latin typeface="Source Sans Pro" panose="020B0503030403020204" pitchFamily="34" charset="0"/>
              </a:rPr>
              <a:t>N</a:t>
            </a:r>
            <a:r>
              <a:rPr lang="en-US" b="0" i="0" dirty="0">
                <a:solidFill>
                  <a:srgbClr val="212121"/>
                </a:solidFill>
                <a:effectLst/>
                <a:latin typeface="Source Sans Pro" panose="020B0503030403020204" pitchFamily="34" charset="0"/>
              </a:rPr>
              <a:t>arrative statements that express the desired condition of an aquatic system</a:t>
            </a:r>
            <a:endParaRPr lang="en-US" dirty="0"/>
          </a:p>
          <a:p>
            <a:r>
              <a:rPr lang="en-US" dirty="0"/>
              <a:t>Specify environmental conditions present when designated uses are supported, including resources, processes, and conditions to be protected</a:t>
            </a:r>
            <a:endParaRPr lang="en-US" dirty="0">
              <a:solidFill>
                <a:schemeClr val="accent1"/>
              </a:solidFill>
            </a:endParaRPr>
          </a:p>
          <a:p>
            <a:pPr>
              <a:buBlip>
                <a:blip r:embed="rId3">
                  <a:extLst>
                    <a:ext uri="{96DAC541-7B7A-43D3-8B79-37D633B846F1}">
                      <asvg:svgBlip xmlns:asvg="http://schemas.microsoft.com/office/drawing/2016/SVG/main" r:embed="rId4"/>
                    </a:ext>
                  </a:extLst>
                </a:blip>
              </a:buBlip>
            </a:pPr>
            <a:r>
              <a:rPr lang="en-US" i="1" dirty="0"/>
              <a:t> </a:t>
            </a:r>
            <a:r>
              <a:rPr lang="en-US" sz="2400" i="1" dirty="0">
                <a:solidFill>
                  <a:schemeClr val="tx1"/>
                </a:solidFill>
                <a:hlinkClick r:id="rId5" tooltip="Developing Management Goals"/>
              </a:rPr>
              <a:t>Developing Management Goals</a:t>
            </a:r>
            <a:endParaRPr lang="en-US" sz="2400" dirty="0">
              <a:solidFill>
                <a:schemeClr val="accent1"/>
              </a:solidFill>
            </a:endParaRPr>
          </a:p>
        </p:txBody>
      </p:sp>
      <p:graphicFrame>
        <p:nvGraphicFramePr>
          <p:cNvPr id="6" name="Table 6">
            <a:extLst>
              <a:ext uri="{FF2B5EF4-FFF2-40B4-BE49-F238E27FC236}">
                <a16:creationId xmlns:a16="http://schemas.microsoft.com/office/drawing/2014/main" id="{CBC1BF88-26EE-9CC8-93D1-C9338A97CFA9}"/>
              </a:ext>
            </a:extLst>
          </p:cNvPr>
          <p:cNvGraphicFramePr>
            <a:graphicFrameLocks noGrp="1"/>
          </p:cNvGraphicFramePr>
          <p:nvPr>
            <p:extLst>
              <p:ext uri="{D42A27DB-BD31-4B8C-83A1-F6EECF244321}">
                <p14:modId xmlns:p14="http://schemas.microsoft.com/office/powerpoint/2010/main" val="3863607667"/>
              </p:ext>
            </p:extLst>
          </p:nvPr>
        </p:nvGraphicFramePr>
        <p:xfrm>
          <a:off x="6848556" y="1690689"/>
          <a:ext cx="4505244" cy="3681412"/>
        </p:xfrm>
        <a:graphic>
          <a:graphicData uri="http://schemas.openxmlformats.org/drawingml/2006/table">
            <a:tbl>
              <a:tblPr firstRow="1" bandRow="1">
                <a:tableStyleId>{69012ECD-51FC-41F1-AA8D-1B2483CD663E}</a:tableStyleId>
              </a:tblPr>
              <a:tblGrid>
                <a:gridCol w="4505244">
                  <a:extLst>
                    <a:ext uri="{9D8B030D-6E8A-4147-A177-3AD203B41FA5}">
                      <a16:colId xmlns:a16="http://schemas.microsoft.com/office/drawing/2014/main" val="3853570660"/>
                    </a:ext>
                  </a:extLst>
                </a:gridCol>
              </a:tblGrid>
              <a:tr h="594562">
                <a:tc>
                  <a:txBody>
                    <a:bodyPr/>
                    <a:lstStyle/>
                    <a:p>
                      <a:pPr algn="ctr"/>
                      <a:r>
                        <a:rPr lang="en-US" sz="2200" dirty="0"/>
                        <a:t>Some Example Questions to Ask</a:t>
                      </a:r>
                    </a:p>
                  </a:txBody>
                  <a:tcPr anchor="ctr">
                    <a:lnB w="6350" cap="flat" cmpd="sng" algn="ctr">
                      <a:noFill/>
                      <a:prstDash val="solid"/>
                      <a:miter lim="800000"/>
                    </a:lnB>
                  </a:tcPr>
                </a:tc>
                <a:extLst>
                  <a:ext uri="{0D108BD9-81ED-4DB2-BD59-A6C34878D82A}">
                    <a16:rowId xmlns:a16="http://schemas.microsoft.com/office/drawing/2014/main" val="2329780530"/>
                  </a:ext>
                </a:extLst>
              </a:tr>
              <a:tr h="3086850">
                <a:tc>
                  <a:txBody>
                    <a:bodyPr/>
                    <a:lstStyle/>
                    <a:p>
                      <a:pPr marL="342900" indent="-342900">
                        <a:spcBef>
                          <a:spcPts val="600"/>
                        </a:spcBef>
                        <a:spcAft>
                          <a:spcPts val="300"/>
                        </a:spcAft>
                        <a:buFont typeface="Arial" panose="020B0604020202020204" pitchFamily="34" charset="0"/>
                        <a:buChar char="•"/>
                      </a:pPr>
                      <a:r>
                        <a:rPr lang="en-US" sz="2200" i="1" dirty="0"/>
                        <a:t>What does the desired quality (e.g., sustainability, support, integrity) mean to the waterbody or system?</a:t>
                      </a:r>
                    </a:p>
                    <a:p>
                      <a:pPr marL="342900" indent="-342900">
                        <a:spcBef>
                          <a:spcPts val="300"/>
                        </a:spcBef>
                        <a:spcAft>
                          <a:spcPts val="300"/>
                        </a:spcAft>
                        <a:buFont typeface="Arial" panose="020B0604020202020204" pitchFamily="34" charset="0"/>
                        <a:buChar char="•"/>
                      </a:pPr>
                      <a:r>
                        <a:rPr lang="en-US" sz="2200" i="1" dirty="0"/>
                        <a:t>Which resources and processes are to be protected and why?</a:t>
                      </a:r>
                    </a:p>
                    <a:p>
                      <a:pPr marL="342900" indent="-342900">
                        <a:spcBef>
                          <a:spcPts val="300"/>
                        </a:spcBef>
                        <a:spcAft>
                          <a:spcPts val="300"/>
                        </a:spcAft>
                        <a:buFont typeface="Arial" panose="020B0604020202020204" pitchFamily="34" charset="0"/>
                        <a:buChar char="•"/>
                      </a:pPr>
                      <a:r>
                        <a:rPr lang="en-US" sz="2200" i="1" dirty="0"/>
                        <a:t>How will we know when the goal has been achieved?</a:t>
                      </a:r>
                    </a:p>
                  </a:txBody>
                  <a:tcP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327862204"/>
                  </a:ext>
                </a:extLst>
              </a:tr>
            </a:tbl>
          </a:graphicData>
        </a:graphic>
      </p:graphicFrame>
      <p:sp>
        <p:nvSpPr>
          <p:cNvPr id="5" name="Slide Number Placeholder 4">
            <a:extLst>
              <a:ext uri="{FF2B5EF4-FFF2-40B4-BE49-F238E27FC236}">
                <a16:creationId xmlns:a16="http://schemas.microsoft.com/office/drawing/2014/main" id="{1C2FC289-4BB1-40C2-A374-EAFC9FA2A8FA}"/>
              </a:ext>
            </a:extLst>
          </p:cNvPr>
          <p:cNvSpPr>
            <a:spLocks noGrp="1"/>
          </p:cNvSpPr>
          <p:nvPr>
            <p:ph type="sldNum" sz="quarter" idx="12"/>
          </p:nvPr>
        </p:nvSpPr>
        <p:spPr/>
        <p:txBody>
          <a:bodyPr/>
          <a:lstStyle/>
          <a:p>
            <a:fld id="{065B3BC0-1B64-4E3E-ADEC-B20DF708A404}" type="slidenum">
              <a:rPr lang="en-US" smtClean="0"/>
              <a:t>29</a:t>
            </a:fld>
            <a:endParaRPr lang="en-US"/>
          </a:p>
        </p:txBody>
      </p:sp>
    </p:spTree>
    <p:extLst>
      <p:ext uri="{BB962C8B-B14F-4D97-AF65-F5344CB8AC3E}">
        <p14:creationId xmlns:p14="http://schemas.microsoft.com/office/powerpoint/2010/main" val="36155764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A17FD-3FD4-4C75-A845-F3DDC7CF0D94}"/>
              </a:ext>
            </a:extLst>
          </p:cNvPr>
          <p:cNvSpPr>
            <a:spLocks noGrp="1"/>
          </p:cNvSpPr>
          <p:nvPr>
            <p:ph type="title"/>
          </p:nvPr>
        </p:nvSpPr>
        <p:spPr/>
        <p:txBody>
          <a:bodyPr/>
          <a:lstStyle/>
          <a:p>
            <a:r>
              <a:rPr lang="en-US" dirty="0"/>
              <a:t>Disclaimers</a:t>
            </a:r>
          </a:p>
        </p:txBody>
      </p:sp>
      <p:sp>
        <p:nvSpPr>
          <p:cNvPr id="3" name="Content Placeholder 2">
            <a:extLst>
              <a:ext uri="{FF2B5EF4-FFF2-40B4-BE49-F238E27FC236}">
                <a16:creationId xmlns:a16="http://schemas.microsoft.com/office/drawing/2014/main" id="{13C19B3E-3C73-4D4B-8BFB-A82B598D752E}"/>
              </a:ext>
            </a:extLst>
          </p:cNvPr>
          <p:cNvSpPr>
            <a:spLocks noGrp="1"/>
          </p:cNvSpPr>
          <p:nvPr>
            <p:ph idx="1"/>
          </p:nvPr>
        </p:nvSpPr>
        <p:spPr/>
        <p:txBody>
          <a:bodyPr>
            <a:normAutofit/>
          </a:bodyPr>
          <a:lstStyle/>
          <a:p>
            <a:pPr marL="0" indent="0">
              <a:buNone/>
            </a:pPr>
            <a:r>
              <a:rPr lang="en-US" dirty="0"/>
              <a:t>This presentation does not:</a:t>
            </a:r>
          </a:p>
          <a:p>
            <a:r>
              <a:rPr lang="en-US" dirty="0"/>
              <a:t>Impose any binding requirements</a:t>
            </a:r>
          </a:p>
          <a:p>
            <a:r>
              <a:rPr lang="en-US" dirty="0"/>
              <a:t>Determine the obligations of the regulated community</a:t>
            </a:r>
          </a:p>
          <a:p>
            <a:r>
              <a:rPr lang="en-US" dirty="0"/>
              <a:t>Change or substitute for any statutory provision or regulation requirement</a:t>
            </a:r>
          </a:p>
          <a:p>
            <a:r>
              <a:rPr lang="en-US" dirty="0"/>
              <a:t>Represent, change, or substitute for any Agency policy or guidance</a:t>
            </a:r>
          </a:p>
          <a:p>
            <a:r>
              <a:rPr lang="en-US" dirty="0"/>
              <a:t>Control in any case of conflict between this discussion and statute, regulation, policy, or guidance</a:t>
            </a:r>
          </a:p>
        </p:txBody>
      </p:sp>
      <p:sp>
        <p:nvSpPr>
          <p:cNvPr id="5" name="Slide Number Placeholder 4">
            <a:extLst>
              <a:ext uri="{FF2B5EF4-FFF2-40B4-BE49-F238E27FC236}">
                <a16:creationId xmlns:a16="http://schemas.microsoft.com/office/drawing/2014/main" id="{289BB0DA-41A7-B06C-C4C3-8B28CF3584A2}"/>
              </a:ext>
            </a:extLst>
          </p:cNvPr>
          <p:cNvSpPr>
            <a:spLocks noGrp="1"/>
          </p:cNvSpPr>
          <p:nvPr>
            <p:ph type="sldNum" sz="quarter" idx="12"/>
          </p:nvPr>
        </p:nvSpPr>
        <p:spPr/>
        <p:txBody>
          <a:bodyPr/>
          <a:lstStyle/>
          <a:p>
            <a:fld id="{065B3BC0-1B64-4E3E-ADEC-B20DF708A404}" type="slidenum">
              <a:rPr lang="en-US" smtClean="0"/>
              <a:t>3</a:t>
            </a:fld>
            <a:endParaRPr lang="en-US"/>
          </a:p>
        </p:txBody>
      </p:sp>
    </p:spTree>
    <p:extLst>
      <p:ext uri="{BB962C8B-B14F-4D97-AF65-F5344CB8AC3E}">
        <p14:creationId xmlns:p14="http://schemas.microsoft.com/office/powerpoint/2010/main" val="7430872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9E81C-84D5-43C0-89C4-85CB5BC7DA72}"/>
              </a:ext>
            </a:extLst>
          </p:cNvPr>
          <p:cNvSpPr>
            <a:spLocks noGrp="1"/>
          </p:cNvSpPr>
          <p:nvPr>
            <p:ph type="title"/>
          </p:nvPr>
        </p:nvSpPr>
        <p:spPr/>
        <p:txBody>
          <a:bodyPr/>
          <a:lstStyle/>
          <a:p>
            <a:r>
              <a:rPr lang="en-US" dirty="0"/>
              <a:t>Assessment Endpoints and Measures</a:t>
            </a:r>
          </a:p>
        </p:txBody>
      </p:sp>
      <p:pic>
        <p:nvPicPr>
          <p:cNvPr id="6" name="Picture 5" descr="A close up image of seagrass.">
            <a:extLst>
              <a:ext uri="{FF2B5EF4-FFF2-40B4-BE49-F238E27FC236}">
                <a16:creationId xmlns:a16="http://schemas.microsoft.com/office/drawing/2014/main" id="{88B03E68-4ACA-41DD-AEEB-6CA452D8D4F5}"/>
              </a:ext>
            </a:extLst>
          </p:cNvPr>
          <p:cNvPicPr>
            <a:picLocks noChangeAspect="1"/>
          </p:cNvPicPr>
          <p:nvPr/>
        </p:nvPicPr>
        <p:blipFill rotWithShape="1">
          <a:blip r:embed="rId3">
            <a:extLst>
              <a:ext uri="{28A0092B-C50C-407E-A947-70E740481C1C}">
                <a14:useLocalDpi xmlns:a14="http://schemas.microsoft.com/office/drawing/2010/main" val="0"/>
              </a:ext>
            </a:extLst>
          </a:blip>
          <a:srcRect l="38300" r="31349"/>
          <a:stretch/>
        </p:blipFill>
        <p:spPr>
          <a:xfrm>
            <a:off x="9416716" y="0"/>
            <a:ext cx="2775283" cy="6858000"/>
          </a:xfrm>
          <a:prstGeom prst="rect">
            <a:avLst/>
          </a:prstGeom>
        </p:spPr>
      </p:pic>
      <p:sp>
        <p:nvSpPr>
          <p:cNvPr id="3" name="Content Placeholder 2">
            <a:extLst>
              <a:ext uri="{FF2B5EF4-FFF2-40B4-BE49-F238E27FC236}">
                <a16:creationId xmlns:a16="http://schemas.microsoft.com/office/drawing/2014/main" id="{53932AEC-274A-44D2-AF7C-892A2E7DDF05}"/>
              </a:ext>
            </a:extLst>
          </p:cNvPr>
          <p:cNvSpPr>
            <a:spLocks noGrp="1"/>
          </p:cNvSpPr>
          <p:nvPr>
            <p:ph sz="half" idx="1"/>
          </p:nvPr>
        </p:nvSpPr>
        <p:spPr>
          <a:xfrm>
            <a:off x="838200" y="1825625"/>
            <a:ext cx="3765884" cy="4667250"/>
          </a:xfrm>
        </p:spPr>
        <p:txBody>
          <a:bodyPr>
            <a:normAutofit/>
          </a:bodyPr>
          <a:lstStyle/>
          <a:p>
            <a:r>
              <a:rPr lang="en-US" dirty="0">
                <a:solidFill>
                  <a:srgbClr val="212121"/>
                </a:solidFill>
                <a:latin typeface="Source Sans Pro" panose="020B0503030403020204" pitchFamily="34" charset="0"/>
              </a:rPr>
              <a:t>Identify e</a:t>
            </a:r>
            <a:r>
              <a:rPr lang="en-US" b="0" i="0" dirty="0">
                <a:solidFill>
                  <a:srgbClr val="212121"/>
                </a:solidFill>
                <a:effectLst/>
                <a:latin typeface="Source Sans Pro" panose="020B0503030403020204" pitchFamily="34" charset="0"/>
              </a:rPr>
              <a:t>nvironmental characteristics that represent desired condition</a:t>
            </a:r>
          </a:p>
          <a:p>
            <a:pPr>
              <a:spcAft>
                <a:spcPts val="1800"/>
              </a:spcAft>
            </a:pPr>
            <a:r>
              <a:rPr lang="en-US" dirty="0">
                <a:solidFill>
                  <a:srgbClr val="212121"/>
                </a:solidFill>
                <a:latin typeface="Source Sans Pro" panose="020B0503030403020204" pitchFamily="34" charset="0"/>
              </a:rPr>
              <a:t>More examples are available online</a:t>
            </a:r>
          </a:p>
          <a:p>
            <a:pPr>
              <a:buBlip>
                <a:blip r:embed="rId4">
                  <a:extLst>
                    <a:ext uri="{96DAC541-7B7A-43D3-8B79-37D633B846F1}">
                      <asvg:svgBlip xmlns:asvg="http://schemas.microsoft.com/office/drawing/2016/SVG/main" r:embed="rId5"/>
                    </a:ext>
                  </a:extLst>
                </a:blip>
              </a:buBlip>
            </a:pPr>
            <a:r>
              <a:rPr lang="en-US" dirty="0">
                <a:solidFill>
                  <a:srgbClr val="212121"/>
                </a:solidFill>
                <a:latin typeface="Source Sans Pro" panose="020B0503030403020204" pitchFamily="34" charset="0"/>
              </a:rPr>
              <a:t> </a:t>
            </a:r>
            <a:r>
              <a:rPr lang="en-US" sz="2400" i="1" dirty="0">
                <a:solidFill>
                  <a:srgbClr val="212121"/>
                </a:solidFill>
                <a:latin typeface="Source Sans Pro" panose="020B0503030403020204" pitchFamily="34" charset="0"/>
                <a:hlinkClick r:id="rId6" tooltip="Assessment Endpoints"/>
              </a:rPr>
              <a:t>Assessment Endpoints</a:t>
            </a:r>
            <a:endParaRPr lang="en-US" sz="2400" i="1" dirty="0">
              <a:solidFill>
                <a:srgbClr val="212121"/>
              </a:solidFill>
              <a:latin typeface="Source Sans Pro" panose="020B0503030403020204" pitchFamily="34" charset="0"/>
            </a:endParaRPr>
          </a:p>
        </p:txBody>
      </p:sp>
      <p:graphicFrame>
        <p:nvGraphicFramePr>
          <p:cNvPr id="5" name="Table 6">
            <a:extLst>
              <a:ext uri="{FF2B5EF4-FFF2-40B4-BE49-F238E27FC236}">
                <a16:creationId xmlns:a16="http://schemas.microsoft.com/office/drawing/2014/main" id="{C64F63B4-82CA-4325-82BF-19ADDC910A51}"/>
              </a:ext>
            </a:extLst>
          </p:cNvPr>
          <p:cNvGraphicFramePr>
            <a:graphicFrameLocks noGrp="1"/>
          </p:cNvGraphicFramePr>
          <p:nvPr>
            <p:ph sz="half" idx="2"/>
            <p:extLst>
              <p:ext uri="{D42A27DB-BD31-4B8C-83A1-F6EECF244321}">
                <p14:modId xmlns:p14="http://schemas.microsoft.com/office/powerpoint/2010/main" val="1286308172"/>
              </p:ext>
            </p:extLst>
          </p:nvPr>
        </p:nvGraphicFramePr>
        <p:xfrm>
          <a:off x="4948988" y="1825625"/>
          <a:ext cx="5855369" cy="3474720"/>
        </p:xfrm>
        <a:graphic>
          <a:graphicData uri="http://schemas.openxmlformats.org/drawingml/2006/table">
            <a:tbl>
              <a:tblPr firstRow="1" bandRow="1">
                <a:tableStyleId>{69012ECD-51FC-41F1-AA8D-1B2483CD663E}</a:tableStyleId>
              </a:tblPr>
              <a:tblGrid>
                <a:gridCol w="2502569">
                  <a:extLst>
                    <a:ext uri="{9D8B030D-6E8A-4147-A177-3AD203B41FA5}">
                      <a16:colId xmlns:a16="http://schemas.microsoft.com/office/drawing/2014/main" val="4108867618"/>
                    </a:ext>
                  </a:extLst>
                </a:gridCol>
                <a:gridCol w="3352800">
                  <a:extLst>
                    <a:ext uri="{9D8B030D-6E8A-4147-A177-3AD203B41FA5}">
                      <a16:colId xmlns:a16="http://schemas.microsoft.com/office/drawing/2014/main" val="81677150"/>
                    </a:ext>
                  </a:extLst>
                </a:gridCol>
              </a:tblGrid>
              <a:tr h="370840">
                <a:tc>
                  <a:txBody>
                    <a:bodyPr/>
                    <a:lstStyle/>
                    <a:p>
                      <a:r>
                        <a:rPr lang="en-US" sz="2200" dirty="0"/>
                        <a:t>Example Endpoints</a:t>
                      </a:r>
                      <a:endParaRPr lang="en-US" sz="2200" b="0" dirty="0"/>
                    </a:p>
                  </a:txBody>
                  <a:tcPr/>
                </a:tc>
                <a:tc>
                  <a:txBody>
                    <a:bodyPr/>
                    <a:lstStyle/>
                    <a:p>
                      <a:r>
                        <a:rPr lang="en-US" sz="2200" dirty="0"/>
                        <a:t>Example Measures</a:t>
                      </a:r>
                    </a:p>
                  </a:txBody>
                  <a:tcPr/>
                </a:tc>
                <a:extLst>
                  <a:ext uri="{0D108BD9-81ED-4DB2-BD59-A6C34878D82A}">
                    <a16:rowId xmlns:a16="http://schemas.microsoft.com/office/drawing/2014/main" val="3994894545"/>
                  </a:ext>
                </a:extLst>
              </a:tr>
              <a:tr h="370840">
                <a:tc>
                  <a:txBody>
                    <a:bodyPr/>
                    <a:lstStyle/>
                    <a:p>
                      <a:r>
                        <a:rPr lang="en-US" sz="2200"/>
                        <a:t>Seagrass</a:t>
                      </a:r>
                    </a:p>
                  </a:txBody>
                  <a:tcPr>
                    <a:solidFill>
                      <a:schemeClr val="bg1"/>
                    </a:solidFill>
                  </a:tcPr>
                </a:tc>
                <a:tc>
                  <a:txBody>
                    <a:bodyPr/>
                    <a:lstStyle/>
                    <a:p>
                      <a:r>
                        <a:rPr lang="en-US" sz="2200"/>
                        <a:t>Acreage, density, species, depth of colonization</a:t>
                      </a:r>
                    </a:p>
                  </a:txBody>
                  <a:tcPr>
                    <a:solidFill>
                      <a:schemeClr val="bg1"/>
                    </a:solidFill>
                  </a:tcPr>
                </a:tc>
                <a:extLst>
                  <a:ext uri="{0D108BD9-81ED-4DB2-BD59-A6C34878D82A}">
                    <a16:rowId xmlns:a16="http://schemas.microsoft.com/office/drawing/2014/main" val="3592741085"/>
                  </a:ext>
                </a:extLst>
              </a:tr>
              <a:tr h="370840">
                <a:tc>
                  <a:txBody>
                    <a:bodyPr/>
                    <a:lstStyle/>
                    <a:p>
                      <a:r>
                        <a:rPr lang="en-US" sz="2200"/>
                        <a:t>Phytoplankton</a:t>
                      </a:r>
                    </a:p>
                  </a:txBody>
                  <a:tcPr>
                    <a:solidFill>
                      <a:schemeClr val="bg1"/>
                    </a:solidFill>
                  </a:tcPr>
                </a:tc>
                <a:tc>
                  <a:txBody>
                    <a:bodyPr/>
                    <a:lstStyle/>
                    <a:p>
                      <a:r>
                        <a:rPr lang="en-US" sz="2200" err="1"/>
                        <a:t>Chl</a:t>
                      </a:r>
                      <a:r>
                        <a:rPr lang="en-US" sz="2200"/>
                        <a:t>-a concentrations, species, count, biovolume</a:t>
                      </a:r>
                    </a:p>
                  </a:txBody>
                  <a:tcPr>
                    <a:solidFill>
                      <a:schemeClr val="bg1"/>
                    </a:solidFill>
                  </a:tcPr>
                </a:tc>
                <a:extLst>
                  <a:ext uri="{0D108BD9-81ED-4DB2-BD59-A6C34878D82A}">
                    <a16:rowId xmlns:a16="http://schemas.microsoft.com/office/drawing/2014/main" val="2089535356"/>
                  </a:ext>
                </a:extLst>
              </a:tr>
              <a:tr h="370840">
                <a:tc>
                  <a:txBody>
                    <a:bodyPr/>
                    <a:lstStyle/>
                    <a:p>
                      <a:r>
                        <a:rPr lang="en-US" sz="2200" dirty="0"/>
                        <a:t>Dissolved Oxygen</a:t>
                      </a:r>
                    </a:p>
                  </a:txBody>
                  <a:tcPr>
                    <a:solidFill>
                      <a:schemeClr val="bg1"/>
                    </a:solidFill>
                  </a:tcPr>
                </a:tc>
                <a:tc>
                  <a:txBody>
                    <a:bodyPr/>
                    <a:lstStyle/>
                    <a:p>
                      <a:r>
                        <a:rPr lang="en-US" sz="2200" dirty="0"/>
                        <a:t>Direct measure (i.e., using sensors)</a:t>
                      </a:r>
                    </a:p>
                  </a:txBody>
                  <a:tcPr>
                    <a:solidFill>
                      <a:schemeClr val="bg1"/>
                    </a:solidFill>
                  </a:tcPr>
                </a:tc>
                <a:extLst>
                  <a:ext uri="{0D108BD9-81ED-4DB2-BD59-A6C34878D82A}">
                    <a16:rowId xmlns:a16="http://schemas.microsoft.com/office/drawing/2014/main" val="1940777396"/>
                  </a:ext>
                </a:extLst>
              </a:tr>
              <a:tr h="370840">
                <a:tc>
                  <a:txBody>
                    <a:bodyPr/>
                    <a:lstStyle/>
                    <a:p>
                      <a:r>
                        <a:rPr lang="en-US" sz="2200"/>
                        <a:t>Water Clarity</a:t>
                      </a:r>
                      <a:endParaRPr lang="en-US" sz="2200" dirty="0"/>
                    </a:p>
                  </a:txBody>
                  <a:tcPr>
                    <a:solidFill>
                      <a:schemeClr val="bg1"/>
                    </a:solidFill>
                  </a:tcPr>
                </a:tc>
                <a:tc>
                  <a:txBody>
                    <a:bodyPr/>
                    <a:lstStyle/>
                    <a:p>
                      <a:r>
                        <a:rPr lang="en-US" sz="2200" dirty="0"/>
                        <a:t>Secchi depth, turbidity, light attenuation</a:t>
                      </a:r>
                    </a:p>
                  </a:txBody>
                  <a:tcPr>
                    <a:solidFill>
                      <a:schemeClr val="bg1"/>
                    </a:solidFill>
                  </a:tcPr>
                </a:tc>
                <a:extLst>
                  <a:ext uri="{0D108BD9-81ED-4DB2-BD59-A6C34878D82A}">
                    <a16:rowId xmlns:a16="http://schemas.microsoft.com/office/drawing/2014/main" val="4127569134"/>
                  </a:ext>
                </a:extLst>
              </a:tr>
            </a:tbl>
          </a:graphicData>
        </a:graphic>
      </p:graphicFrame>
      <p:sp>
        <p:nvSpPr>
          <p:cNvPr id="4" name="Slide Number Placeholder 3">
            <a:extLst>
              <a:ext uri="{FF2B5EF4-FFF2-40B4-BE49-F238E27FC236}">
                <a16:creationId xmlns:a16="http://schemas.microsoft.com/office/drawing/2014/main" id="{C1A44244-6E74-4251-9172-5355EA050C5C}"/>
              </a:ext>
            </a:extLst>
          </p:cNvPr>
          <p:cNvSpPr>
            <a:spLocks noGrp="1"/>
          </p:cNvSpPr>
          <p:nvPr>
            <p:ph type="sldNum" sz="quarter" idx="12"/>
          </p:nvPr>
        </p:nvSpPr>
        <p:spPr/>
        <p:txBody>
          <a:bodyPr/>
          <a:lstStyle/>
          <a:p>
            <a:fld id="{065B3BC0-1B64-4E3E-ADEC-B20DF708A404}" type="slidenum">
              <a:rPr lang="en-US" smtClean="0"/>
              <a:t>30</a:t>
            </a:fld>
            <a:endParaRPr lang="en-US"/>
          </a:p>
        </p:txBody>
      </p:sp>
    </p:spTree>
    <p:extLst>
      <p:ext uri="{BB962C8B-B14F-4D97-AF65-F5344CB8AC3E}">
        <p14:creationId xmlns:p14="http://schemas.microsoft.com/office/powerpoint/2010/main" val="34969819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F654C-7BD9-419F-8934-C4A86005EFC6}"/>
              </a:ext>
            </a:extLst>
          </p:cNvPr>
          <p:cNvSpPr>
            <a:spLocks noGrp="1"/>
          </p:cNvSpPr>
          <p:nvPr>
            <p:ph type="title"/>
          </p:nvPr>
        </p:nvSpPr>
        <p:spPr/>
        <p:txBody>
          <a:bodyPr/>
          <a:lstStyle/>
          <a:p>
            <a:r>
              <a:rPr lang="en-US" dirty="0"/>
              <a:t>How to Derive Numeric Nutrient Criteria</a:t>
            </a:r>
          </a:p>
        </p:txBody>
      </p:sp>
      <p:sp>
        <p:nvSpPr>
          <p:cNvPr id="3" name="Content Placeholder 2">
            <a:extLst>
              <a:ext uri="{FF2B5EF4-FFF2-40B4-BE49-F238E27FC236}">
                <a16:creationId xmlns:a16="http://schemas.microsoft.com/office/drawing/2014/main" id="{D91FC4FE-BEA2-47D8-90AD-80DB182372F4}"/>
              </a:ext>
            </a:extLst>
          </p:cNvPr>
          <p:cNvSpPr>
            <a:spLocks noGrp="1"/>
          </p:cNvSpPr>
          <p:nvPr>
            <p:ph idx="1"/>
          </p:nvPr>
        </p:nvSpPr>
        <p:spPr>
          <a:xfrm>
            <a:off x="838200" y="1479794"/>
            <a:ext cx="10515600" cy="981140"/>
          </a:xfrm>
        </p:spPr>
        <p:txBody>
          <a:bodyPr/>
          <a:lstStyle/>
          <a:p>
            <a:pPr marL="0" indent="0">
              <a:buNone/>
            </a:pPr>
            <a:r>
              <a:rPr lang="en-US" dirty="0"/>
              <a:t>Multiple approaches can be used to analyze data and derive numeric nutrient criteria</a:t>
            </a:r>
          </a:p>
        </p:txBody>
      </p:sp>
      <p:graphicFrame>
        <p:nvGraphicFramePr>
          <p:cNvPr id="5" name="Diagram 4" descr="Four blue text boxes with headers labeled as Mechanistic Modeling, Stressor-Response, Reference Condition, and Other Approach. The Mechanistic Modeling text box has a bullet underneath that says Mathematical model of environmental processes used to estimate system response to change. The Stressor-Response text box has a bullet underneath that says Relationship between nutrients and response measure(s), also called empirical modeling. The Reference Condition text box has a bullet underneath that says Based on data from sites or time periods that are protective of designated uses. The Other Approach text box has four bullets underneath that say scientific literature, expert judgement, weight of evidence, and other defensible approach.">
            <a:extLst>
              <a:ext uri="{FF2B5EF4-FFF2-40B4-BE49-F238E27FC236}">
                <a16:creationId xmlns:a16="http://schemas.microsoft.com/office/drawing/2014/main" id="{D14B837F-E216-45E9-95BA-90533753E19C}"/>
              </a:ext>
            </a:extLst>
          </p:cNvPr>
          <p:cNvGraphicFramePr/>
          <p:nvPr>
            <p:extLst>
              <p:ext uri="{D42A27DB-BD31-4B8C-83A1-F6EECF244321}">
                <p14:modId xmlns:p14="http://schemas.microsoft.com/office/powerpoint/2010/main" val="4103284847"/>
              </p:ext>
            </p:extLst>
          </p:nvPr>
        </p:nvGraphicFramePr>
        <p:xfrm>
          <a:off x="838200" y="2460934"/>
          <a:ext cx="10475794" cy="40827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6EBB5B10-1D9C-4263-B45A-0847A24A24E6}"/>
              </a:ext>
            </a:extLst>
          </p:cNvPr>
          <p:cNvSpPr>
            <a:spLocks noGrp="1"/>
          </p:cNvSpPr>
          <p:nvPr>
            <p:ph type="sldNum" sz="quarter" idx="12"/>
          </p:nvPr>
        </p:nvSpPr>
        <p:spPr/>
        <p:txBody>
          <a:bodyPr/>
          <a:lstStyle/>
          <a:p>
            <a:fld id="{065B3BC0-1B64-4E3E-ADEC-B20DF708A404}" type="slidenum">
              <a:rPr lang="en-US" smtClean="0"/>
              <a:t>31</a:t>
            </a:fld>
            <a:endParaRPr lang="en-US"/>
          </a:p>
        </p:txBody>
      </p:sp>
    </p:spTree>
    <p:extLst>
      <p:ext uri="{BB962C8B-B14F-4D97-AF65-F5344CB8AC3E}">
        <p14:creationId xmlns:p14="http://schemas.microsoft.com/office/powerpoint/2010/main" val="38835074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21187-E2EE-445C-BDC6-01934405D086}"/>
              </a:ext>
            </a:extLst>
          </p:cNvPr>
          <p:cNvSpPr>
            <a:spLocks noGrp="1"/>
          </p:cNvSpPr>
          <p:nvPr>
            <p:ph type="title"/>
          </p:nvPr>
        </p:nvSpPr>
        <p:spPr/>
        <p:txBody>
          <a:bodyPr/>
          <a:lstStyle/>
          <a:p>
            <a:r>
              <a:rPr lang="en-US" dirty="0"/>
              <a:t>Mechanistic Modeling</a:t>
            </a:r>
          </a:p>
        </p:txBody>
      </p:sp>
      <p:sp>
        <p:nvSpPr>
          <p:cNvPr id="3" name="Content Placeholder 2">
            <a:extLst>
              <a:ext uri="{FF2B5EF4-FFF2-40B4-BE49-F238E27FC236}">
                <a16:creationId xmlns:a16="http://schemas.microsoft.com/office/drawing/2014/main" id="{C765FEF9-05B9-48E4-82CC-68C979A47F72}"/>
              </a:ext>
            </a:extLst>
          </p:cNvPr>
          <p:cNvSpPr>
            <a:spLocks noGrp="1"/>
          </p:cNvSpPr>
          <p:nvPr>
            <p:ph sz="half" idx="1"/>
          </p:nvPr>
        </p:nvSpPr>
        <p:spPr>
          <a:xfrm>
            <a:off x="838200" y="1825625"/>
            <a:ext cx="10515600" cy="4351338"/>
          </a:xfrm>
        </p:spPr>
        <p:txBody>
          <a:bodyPr/>
          <a:lstStyle/>
          <a:p>
            <a:r>
              <a:rPr lang="en-US" dirty="0"/>
              <a:t>Describes physical, chemical, biological processes in water, such as the transport and fate of nutrients (such as algae production)</a:t>
            </a:r>
          </a:p>
          <a:p>
            <a:pPr>
              <a:buBlip>
                <a:blip r:embed="rId3">
                  <a:extLst>
                    <a:ext uri="{96DAC541-7B7A-43D3-8B79-37D633B846F1}">
                      <asvg:svgBlip xmlns:asvg="http://schemas.microsoft.com/office/drawing/2016/SVG/main" r:embed="rId4"/>
                    </a:ext>
                  </a:extLst>
                </a:blip>
              </a:buBlip>
            </a:pPr>
            <a:r>
              <a:rPr lang="en-US" sz="2400" dirty="0"/>
              <a:t> </a:t>
            </a:r>
            <a:r>
              <a:rPr lang="en-US" sz="2400" i="1" dirty="0">
                <a:hlinkClick r:id="rId5" tooltip="Mechanistic Modeling"/>
              </a:rPr>
              <a:t>Mechanistic Modeling</a:t>
            </a:r>
            <a:endParaRPr lang="en-US" sz="2400" i="1" dirty="0"/>
          </a:p>
        </p:txBody>
      </p:sp>
      <p:grpSp>
        <p:nvGrpSpPr>
          <p:cNvPr id="5" name="Group 4" descr="Schematic diagram of the elements of a complex water quality model called an Environmental Fluid Dynamics Code model. Some properties shown include dissolved oxygen, ammonia, phosphate, and total suspended solids.">
            <a:extLst>
              <a:ext uri="{FF2B5EF4-FFF2-40B4-BE49-F238E27FC236}">
                <a16:creationId xmlns:a16="http://schemas.microsoft.com/office/drawing/2014/main" id="{B7F58BA1-ABA2-67BB-291C-17B95B158392}"/>
              </a:ext>
            </a:extLst>
          </p:cNvPr>
          <p:cNvGrpSpPr/>
          <p:nvPr/>
        </p:nvGrpSpPr>
        <p:grpSpPr>
          <a:xfrm>
            <a:off x="3470304" y="3152741"/>
            <a:ext cx="4589837" cy="3705259"/>
            <a:chOff x="3470304" y="3152741"/>
            <a:chExt cx="4589837" cy="3705259"/>
          </a:xfrm>
        </p:grpSpPr>
        <p:pic>
          <p:nvPicPr>
            <p:cNvPr id="9" name="Content Placeholder 5" descr="A picture containing text, clock, gauge&#10;&#10;Description automatically generated">
              <a:extLst>
                <a:ext uri="{FF2B5EF4-FFF2-40B4-BE49-F238E27FC236}">
                  <a16:creationId xmlns:a16="http://schemas.microsoft.com/office/drawing/2014/main" id="{6E73F0E4-8632-4FCC-A836-91EB73C86DDF}"/>
                </a:ext>
              </a:extLst>
            </p:cNvPr>
            <p:cNvPicPr>
              <a:picLocks noChangeAspect="1"/>
            </p:cNvPicPr>
            <p:nvPr/>
          </p:nvPicPr>
          <p:blipFill rotWithShape="1">
            <a:blip r:embed="rId6">
              <a:extLst>
                <a:ext uri="{28A0092B-C50C-407E-A947-70E740481C1C}">
                  <a14:useLocalDpi xmlns:a14="http://schemas.microsoft.com/office/drawing/2010/main" val="0"/>
                </a:ext>
              </a:extLst>
            </a:blip>
            <a:srcRect l="3366" r="91106" b="78270"/>
            <a:stretch/>
          </p:blipFill>
          <p:spPr>
            <a:xfrm>
              <a:off x="3470304" y="3152741"/>
              <a:ext cx="441119" cy="668632"/>
            </a:xfrm>
            <a:prstGeom prst="rect">
              <a:avLst/>
            </a:prstGeom>
          </p:spPr>
        </p:pic>
        <p:pic>
          <p:nvPicPr>
            <p:cNvPr id="8" name="Picture 7" descr="Diagram, schematic&#10;&#10;Description automatically generated">
              <a:extLst>
                <a:ext uri="{FF2B5EF4-FFF2-40B4-BE49-F238E27FC236}">
                  <a16:creationId xmlns:a16="http://schemas.microsoft.com/office/drawing/2014/main" id="{9FFAACDC-87EC-4951-B52E-03C4D3BFD3B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11423" y="3271175"/>
              <a:ext cx="4148718" cy="3586825"/>
            </a:xfrm>
            <a:prstGeom prst="rect">
              <a:avLst/>
            </a:prstGeom>
          </p:spPr>
        </p:pic>
      </p:grpSp>
      <p:pic>
        <p:nvPicPr>
          <p:cNvPr id="6" name="Content Placeholder 5" descr="Phosphorus budget model showing cycling between sediment and water column. An arrow depicts sediment loading into a box labeled P1, which then settles into a box labeled P2, which can either lead to burial or be recycled back to P1, which can then be flushed out.">
            <a:extLst>
              <a:ext uri="{FF2B5EF4-FFF2-40B4-BE49-F238E27FC236}">
                <a16:creationId xmlns:a16="http://schemas.microsoft.com/office/drawing/2014/main" id="{E5756D7B-401D-4786-8AAA-9CDC576F6D40}"/>
              </a:ext>
            </a:extLst>
          </p:cNvPr>
          <p:cNvPicPr>
            <a:picLocks noGrp="1" noChangeAspect="1"/>
          </p:cNvPicPr>
          <p:nvPr>
            <p:ph sz="half" idx="2"/>
          </p:nvPr>
        </p:nvPicPr>
        <p:blipFill rotWithShape="1">
          <a:blip r:embed="rId6">
            <a:extLst>
              <a:ext uri="{28A0092B-C50C-407E-A947-70E740481C1C}">
                <a14:useLocalDpi xmlns:a14="http://schemas.microsoft.com/office/drawing/2010/main" val="0"/>
              </a:ext>
            </a:extLst>
          </a:blip>
          <a:srcRect l="50531" r="2871"/>
          <a:stretch/>
        </p:blipFill>
        <p:spPr>
          <a:xfrm>
            <a:off x="8333909" y="3271175"/>
            <a:ext cx="3619824" cy="2995481"/>
          </a:xfrm>
        </p:spPr>
      </p:pic>
      <p:sp>
        <p:nvSpPr>
          <p:cNvPr id="4" name="Slide Number Placeholder 3">
            <a:extLst>
              <a:ext uri="{FF2B5EF4-FFF2-40B4-BE49-F238E27FC236}">
                <a16:creationId xmlns:a16="http://schemas.microsoft.com/office/drawing/2014/main" id="{95838D98-C868-4B98-AEE2-E32F298C0653}"/>
              </a:ext>
            </a:extLst>
          </p:cNvPr>
          <p:cNvSpPr>
            <a:spLocks noGrp="1"/>
          </p:cNvSpPr>
          <p:nvPr>
            <p:ph type="sldNum" sz="quarter" idx="12"/>
          </p:nvPr>
        </p:nvSpPr>
        <p:spPr/>
        <p:txBody>
          <a:bodyPr/>
          <a:lstStyle/>
          <a:p>
            <a:fld id="{065B3BC0-1B64-4E3E-ADEC-B20DF708A404}" type="slidenum">
              <a:rPr lang="en-US" smtClean="0"/>
              <a:t>32</a:t>
            </a:fld>
            <a:endParaRPr lang="en-US"/>
          </a:p>
        </p:txBody>
      </p:sp>
    </p:spTree>
    <p:extLst>
      <p:ext uri="{BB962C8B-B14F-4D97-AF65-F5344CB8AC3E}">
        <p14:creationId xmlns:p14="http://schemas.microsoft.com/office/powerpoint/2010/main" val="33959412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21187-E2EE-445C-BDC6-01934405D086}"/>
              </a:ext>
            </a:extLst>
          </p:cNvPr>
          <p:cNvSpPr>
            <a:spLocks noGrp="1"/>
          </p:cNvSpPr>
          <p:nvPr>
            <p:ph type="title"/>
          </p:nvPr>
        </p:nvSpPr>
        <p:spPr/>
        <p:txBody>
          <a:bodyPr/>
          <a:lstStyle/>
          <a:p>
            <a:r>
              <a:rPr lang="en-US" dirty="0"/>
              <a:t>Stressor Response Modeling</a:t>
            </a:r>
          </a:p>
        </p:txBody>
      </p:sp>
      <p:sp>
        <p:nvSpPr>
          <p:cNvPr id="3" name="Content Placeholder 2">
            <a:extLst>
              <a:ext uri="{FF2B5EF4-FFF2-40B4-BE49-F238E27FC236}">
                <a16:creationId xmlns:a16="http://schemas.microsoft.com/office/drawing/2014/main" id="{C765FEF9-05B9-48E4-82CC-68C979A47F72}"/>
              </a:ext>
            </a:extLst>
          </p:cNvPr>
          <p:cNvSpPr>
            <a:spLocks noGrp="1"/>
          </p:cNvSpPr>
          <p:nvPr>
            <p:ph sz="half" idx="1"/>
          </p:nvPr>
        </p:nvSpPr>
        <p:spPr>
          <a:xfrm>
            <a:off x="838200" y="1825625"/>
            <a:ext cx="10515600" cy="4351338"/>
          </a:xfrm>
        </p:spPr>
        <p:txBody>
          <a:bodyPr/>
          <a:lstStyle/>
          <a:p>
            <a:r>
              <a:rPr lang="en-US" dirty="0"/>
              <a:t>Estimates the relationship between </a:t>
            </a:r>
            <a:r>
              <a:rPr lang="en-US" b="0" i="0" dirty="0">
                <a:solidFill>
                  <a:srgbClr val="212121"/>
                </a:solidFill>
                <a:effectLst/>
                <a:latin typeface="Source Sans Pro" panose="020B0503030403020204" pitchFamily="34" charset="0"/>
              </a:rPr>
              <a:t>nutrient concentrations and a response measure</a:t>
            </a:r>
            <a:endParaRPr lang="en-US" dirty="0"/>
          </a:p>
          <a:p>
            <a:pPr>
              <a:buBlip>
                <a:blip r:embed="rId3">
                  <a:extLst>
                    <a:ext uri="{96DAC541-7B7A-43D3-8B79-37D633B846F1}">
                      <asvg:svgBlip xmlns:asvg="http://schemas.microsoft.com/office/drawing/2016/SVG/main" r:embed="rId4"/>
                    </a:ext>
                  </a:extLst>
                </a:blip>
              </a:buBlip>
            </a:pPr>
            <a:r>
              <a:rPr lang="en-US" sz="2400" dirty="0"/>
              <a:t> </a:t>
            </a:r>
            <a:r>
              <a:rPr lang="en-US" sz="2400" i="1" dirty="0">
                <a:hlinkClick r:id="rId5" tooltip="Stressor Response"/>
              </a:rPr>
              <a:t>Stressor Response</a:t>
            </a:r>
            <a:endParaRPr lang="en-US" sz="2400" i="1" dirty="0"/>
          </a:p>
        </p:txBody>
      </p:sp>
      <p:pic>
        <p:nvPicPr>
          <p:cNvPr id="10" name="Picture 9" descr="Scatter plot displaying a stressor response relationship between chlorophyll a and total phosphorus. Chlorophyll a values are in micrograms per liter on the y-axis with a range of 0.1 to 1,000, and total phosphorus values are in micrograms per liter on the x-axis with a range of 0.1 to 1,000. The slope equation is y equals 0.9312 multiplied by the x value to the 0.5803 power, the R-squared value equals 0.1608, and the p value is less than 0.001. The y value, which is chlorophyll a, equals 7.1 micrograms per liter, and the x value, which is total phosphorus, equals 33 micrograms per liter.">
            <a:extLst>
              <a:ext uri="{FF2B5EF4-FFF2-40B4-BE49-F238E27FC236}">
                <a16:creationId xmlns:a16="http://schemas.microsoft.com/office/drawing/2014/main" id="{0A4A75CB-EB63-4333-BA7D-9C7A6A78025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59885" y="2505484"/>
            <a:ext cx="6493414" cy="4215991"/>
          </a:xfrm>
          <a:prstGeom prst="rect">
            <a:avLst/>
          </a:prstGeom>
        </p:spPr>
      </p:pic>
      <p:sp>
        <p:nvSpPr>
          <p:cNvPr id="4" name="Slide Number Placeholder 3">
            <a:extLst>
              <a:ext uri="{FF2B5EF4-FFF2-40B4-BE49-F238E27FC236}">
                <a16:creationId xmlns:a16="http://schemas.microsoft.com/office/drawing/2014/main" id="{12AEAD3C-2D8F-4EB8-967E-7C7F67E61604}"/>
              </a:ext>
            </a:extLst>
          </p:cNvPr>
          <p:cNvSpPr>
            <a:spLocks noGrp="1"/>
          </p:cNvSpPr>
          <p:nvPr>
            <p:ph type="sldNum" sz="quarter" idx="12"/>
          </p:nvPr>
        </p:nvSpPr>
        <p:spPr/>
        <p:txBody>
          <a:bodyPr/>
          <a:lstStyle/>
          <a:p>
            <a:fld id="{065B3BC0-1B64-4E3E-ADEC-B20DF708A404}" type="slidenum">
              <a:rPr lang="en-US" smtClean="0"/>
              <a:t>33</a:t>
            </a:fld>
            <a:endParaRPr lang="en-US"/>
          </a:p>
        </p:txBody>
      </p:sp>
    </p:spTree>
    <p:extLst>
      <p:ext uri="{BB962C8B-B14F-4D97-AF65-F5344CB8AC3E}">
        <p14:creationId xmlns:p14="http://schemas.microsoft.com/office/powerpoint/2010/main" val="21750173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21187-E2EE-445C-BDC6-01934405D086}"/>
              </a:ext>
            </a:extLst>
          </p:cNvPr>
          <p:cNvSpPr>
            <a:spLocks noGrp="1"/>
          </p:cNvSpPr>
          <p:nvPr>
            <p:ph type="title"/>
          </p:nvPr>
        </p:nvSpPr>
        <p:spPr/>
        <p:txBody>
          <a:bodyPr/>
          <a:lstStyle/>
          <a:p>
            <a:r>
              <a:rPr lang="en-US" dirty="0"/>
              <a:t>Reference Condition</a:t>
            </a:r>
          </a:p>
        </p:txBody>
      </p:sp>
      <p:sp>
        <p:nvSpPr>
          <p:cNvPr id="3" name="Content Placeholder 2">
            <a:extLst>
              <a:ext uri="{FF2B5EF4-FFF2-40B4-BE49-F238E27FC236}">
                <a16:creationId xmlns:a16="http://schemas.microsoft.com/office/drawing/2014/main" id="{C765FEF9-05B9-48E4-82CC-68C979A47F72}"/>
              </a:ext>
            </a:extLst>
          </p:cNvPr>
          <p:cNvSpPr>
            <a:spLocks noGrp="1"/>
          </p:cNvSpPr>
          <p:nvPr>
            <p:ph sz="half" idx="1"/>
          </p:nvPr>
        </p:nvSpPr>
        <p:spPr>
          <a:xfrm>
            <a:off x="838200" y="1825625"/>
            <a:ext cx="10515600" cy="4351338"/>
          </a:xfrm>
        </p:spPr>
        <p:txBody>
          <a:bodyPr/>
          <a:lstStyle/>
          <a:p>
            <a:r>
              <a:rPr lang="en-US" dirty="0"/>
              <a:t>Used to derive criteria based on conditions present in sites or time periods supporting designated uses</a:t>
            </a:r>
          </a:p>
          <a:p>
            <a:r>
              <a:rPr lang="en-US" sz="2400" i="1" dirty="0">
                <a:hlinkClick r:id="rId3" tooltip="Reference Condition"/>
              </a:rPr>
              <a:t>Reference Condition</a:t>
            </a:r>
            <a:endParaRPr lang="en-US" sz="2400" i="1" dirty="0"/>
          </a:p>
        </p:txBody>
      </p:sp>
      <p:pic>
        <p:nvPicPr>
          <p:cNvPr id="10" name="Picture 9" descr="A histogram showing log-normal distribution of phosphorus concentration for streams. Frequency is on the y-axis, with a range of 0 to 60, and total phosphorus in micrograms per liter is on the x-axis with a range of 0 to 10,000.">
            <a:extLst>
              <a:ext uri="{FF2B5EF4-FFF2-40B4-BE49-F238E27FC236}">
                <a16:creationId xmlns:a16="http://schemas.microsoft.com/office/drawing/2014/main" id="{8B8BC545-B610-4457-AD31-6B7226E0DE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9734" y="2818619"/>
            <a:ext cx="5385837" cy="4039381"/>
          </a:xfrm>
          <a:prstGeom prst="rect">
            <a:avLst/>
          </a:prstGeom>
        </p:spPr>
      </p:pic>
      <p:sp>
        <p:nvSpPr>
          <p:cNvPr id="4" name="Slide Number Placeholder 3">
            <a:extLst>
              <a:ext uri="{FF2B5EF4-FFF2-40B4-BE49-F238E27FC236}">
                <a16:creationId xmlns:a16="http://schemas.microsoft.com/office/drawing/2014/main" id="{8C4EF229-0E65-4BAB-9764-AE9BE57EE745}"/>
              </a:ext>
            </a:extLst>
          </p:cNvPr>
          <p:cNvSpPr>
            <a:spLocks noGrp="1"/>
          </p:cNvSpPr>
          <p:nvPr>
            <p:ph type="sldNum" sz="quarter" idx="12"/>
          </p:nvPr>
        </p:nvSpPr>
        <p:spPr/>
        <p:txBody>
          <a:bodyPr/>
          <a:lstStyle/>
          <a:p>
            <a:fld id="{065B3BC0-1B64-4E3E-ADEC-B20DF708A404}" type="slidenum">
              <a:rPr lang="en-US" smtClean="0"/>
              <a:t>34</a:t>
            </a:fld>
            <a:endParaRPr lang="en-US"/>
          </a:p>
        </p:txBody>
      </p:sp>
    </p:spTree>
    <p:extLst>
      <p:ext uri="{BB962C8B-B14F-4D97-AF65-F5344CB8AC3E}">
        <p14:creationId xmlns:p14="http://schemas.microsoft.com/office/powerpoint/2010/main" val="30465363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FADAB-FF7C-4BDD-A3A4-B344021555AC}"/>
              </a:ext>
            </a:extLst>
          </p:cNvPr>
          <p:cNvSpPr>
            <a:spLocks noGrp="1"/>
          </p:cNvSpPr>
          <p:nvPr>
            <p:ph type="title"/>
          </p:nvPr>
        </p:nvSpPr>
        <p:spPr/>
        <p:txBody>
          <a:bodyPr>
            <a:normAutofit/>
          </a:bodyPr>
          <a:lstStyle/>
          <a:p>
            <a:r>
              <a:rPr lang="en-US" dirty="0"/>
              <a:t>How to Evaluate Evidence</a:t>
            </a:r>
            <a:endParaRPr lang="en-US" strike="sngStrike" dirty="0"/>
          </a:p>
        </p:txBody>
      </p:sp>
      <p:sp>
        <p:nvSpPr>
          <p:cNvPr id="6" name="Text Placeholder 5">
            <a:extLst>
              <a:ext uri="{FF2B5EF4-FFF2-40B4-BE49-F238E27FC236}">
                <a16:creationId xmlns:a16="http://schemas.microsoft.com/office/drawing/2014/main" id="{FC2DEF79-60A3-4B86-94E0-1DEB2F9521A3}"/>
              </a:ext>
            </a:extLst>
          </p:cNvPr>
          <p:cNvSpPr>
            <a:spLocks noGrp="1"/>
          </p:cNvSpPr>
          <p:nvPr>
            <p:ph type="body" idx="1"/>
          </p:nvPr>
        </p:nvSpPr>
        <p:spPr/>
        <p:txBody>
          <a:bodyPr>
            <a:normAutofit/>
          </a:bodyPr>
          <a:lstStyle/>
          <a:p>
            <a:r>
              <a:rPr lang="en-US" sz="2800"/>
              <a:t>Methods</a:t>
            </a:r>
            <a:endParaRPr lang="en-US" sz="2800" dirty="0"/>
          </a:p>
        </p:txBody>
      </p:sp>
      <p:sp>
        <p:nvSpPr>
          <p:cNvPr id="3" name="Content Placeholder 2">
            <a:extLst>
              <a:ext uri="{FF2B5EF4-FFF2-40B4-BE49-F238E27FC236}">
                <a16:creationId xmlns:a16="http://schemas.microsoft.com/office/drawing/2014/main" id="{0B4072AD-ED07-45B0-9B5C-B1B6FCF12E00}"/>
              </a:ext>
            </a:extLst>
          </p:cNvPr>
          <p:cNvSpPr>
            <a:spLocks noGrp="1"/>
          </p:cNvSpPr>
          <p:nvPr>
            <p:ph sz="half" idx="2"/>
          </p:nvPr>
        </p:nvSpPr>
        <p:spPr/>
        <p:txBody>
          <a:bodyPr>
            <a:normAutofit lnSpcReduction="10000"/>
          </a:bodyPr>
          <a:lstStyle/>
          <a:p>
            <a:r>
              <a:rPr lang="en-US"/>
              <a:t>Data suitability and quality</a:t>
            </a:r>
          </a:p>
          <a:p>
            <a:r>
              <a:rPr lang="en-US"/>
              <a:t>Strength of relationship</a:t>
            </a:r>
          </a:p>
          <a:p>
            <a:r>
              <a:rPr lang="en-US"/>
              <a:t>Confounding variables</a:t>
            </a:r>
          </a:p>
          <a:p>
            <a:pPr>
              <a:spcAft>
                <a:spcPts val="1800"/>
              </a:spcAft>
            </a:pPr>
            <a:r>
              <a:rPr lang="en-US"/>
              <a:t>Uncertainty</a:t>
            </a:r>
          </a:p>
          <a:p>
            <a:pPr>
              <a:buBlip>
                <a:blip r:embed="rId3">
                  <a:extLst>
                    <a:ext uri="{96DAC541-7B7A-43D3-8B79-37D633B846F1}">
                      <asvg:svgBlip xmlns:asvg="http://schemas.microsoft.com/office/drawing/2016/SVG/main" r:embed="rId4"/>
                    </a:ext>
                  </a:extLst>
                </a:blip>
              </a:buBlip>
            </a:pPr>
            <a:r>
              <a:rPr lang="en-US" sz="2400"/>
              <a:t> </a:t>
            </a:r>
            <a:r>
              <a:rPr lang="en-US" sz="2400" i="1">
                <a:hlinkClick r:id="rId5" tooltip="Data Considerations"/>
              </a:rPr>
              <a:t>Data Considerations</a:t>
            </a:r>
            <a:endParaRPr lang="en-US" sz="2400" i="1" dirty="0"/>
          </a:p>
        </p:txBody>
      </p:sp>
      <p:sp>
        <p:nvSpPr>
          <p:cNvPr id="7" name="Text Placeholder 6">
            <a:extLst>
              <a:ext uri="{FF2B5EF4-FFF2-40B4-BE49-F238E27FC236}">
                <a16:creationId xmlns:a16="http://schemas.microsoft.com/office/drawing/2014/main" id="{DD6415FF-8571-4D42-8F54-BD3675A300B3}"/>
              </a:ext>
            </a:extLst>
          </p:cNvPr>
          <p:cNvSpPr>
            <a:spLocks noGrp="1"/>
          </p:cNvSpPr>
          <p:nvPr>
            <p:ph type="body" sz="quarter" idx="3"/>
          </p:nvPr>
        </p:nvSpPr>
        <p:spPr/>
        <p:txBody>
          <a:bodyPr>
            <a:normAutofit/>
          </a:bodyPr>
          <a:lstStyle/>
          <a:p>
            <a:r>
              <a:rPr lang="en-US" sz="2800" dirty="0"/>
              <a:t>Outcomes</a:t>
            </a:r>
          </a:p>
        </p:txBody>
      </p:sp>
      <p:sp>
        <p:nvSpPr>
          <p:cNvPr id="8" name="Content Placeholder 7">
            <a:extLst>
              <a:ext uri="{FF2B5EF4-FFF2-40B4-BE49-F238E27FC236}">
                <a16:creationId xmlns:a16="http://schemas.microsoft.com/office/drawing/2014/main" id="{DB7DD773-6201-412E-A34D-D97AB0138218}"/>
              </a:ext>
            </a:extLst>
          </p:cNvPr>
          <p:cNvSpPr>
            <a:spLocks noGrp="1"/>
          </p:cNvSpPr>
          <p:nvPr>
            <p:ph sz="quarter" idx="4"/>
          </p:nvPr>
        </p:nvSpPr>
        <p:spPr>
          <a:xfrm>
            <a:off x="6172200" y="2505074"/>
            <a:ext cx="5183188" cy="3851275"/>
          </a:xfrm>
        </p:spPr>
        <p:txBody>
          <a:bodyPr>
            <a:normAutofit lnSpcReduction="10000"/>
          </a:bodyPr>
          <a:lstStyle/>
          <a:p>
            <a:r>
              <a:rPr lang="en-US"/>
              <a:t>Reproducible, transparent, and defensible</a:t>
            </a:r>
          </a:p>
          <a:p>
            <a:r>
              <a:rPr lang="en-US"/>
              <a:t>Meets regulatory requirements</a:t>
            </a:r>
          </a:p>
          <a:p>
            <a:pPr lvl="1"/>
            <a:r>
              <a:rPr lang="en-US"/>
              <a:t>Sound scientific rationale</a:t>
            </a:r>
          </a:p>
          <a:p>
            <a:pPr lvl="1"/>
            <a:r>
              <a:rPr lang="en-US"/>
              <a:t>Sufficient parameters or constituents to protect the designated use</a:t>
            </a:r>
          </a:p>
          <a:p>
            <a:pPr lvl="1"/>
            <a:r>
              <a:rPr lang="en-US"/>
              <a:t>Protects the most sensitive use</a:t>
            </a:r>
          </a:p>
          <a:p>
            <a:pPr>
              <a:buBlip>
                <a:blip r:embed="rId3">
                  <a:extLst>
                    <a:ext uri="{96DAC541-7B7A-43D3-8B79-37D633B846F1}">
                      <asvg:svgBlip xmlns:asvg="http://schemas.microsoft.com/office/drawing/2016/SVG/main" r:embed="rId4"/>
                    </a:ext>
                  </a:extLst>
                </a:blip>
              </a:buBlip>
            </a:pPr>
            <a:r>
              <a:rPr lang="en-US" sz="2400" i="1"/>
              <a:t> </a:t>
            </a:r>
            <a:r>
              <a:rPr lang="en-US" sz="2400" i="1">
                <a:hlinkClick r:id="rId6" tooltip="Quantifying and Documenting Protection of the Designated Use"/>
              </a:rPr>
              <a:t>Quantifying and Documenting Protection of the Designated Use</a:t>
            </a:r>
            <a:endParaRPr lang="en-US" sz="2400" i="1"/>
          </a:p>
          <a:p>
            <a:endParaRPr lang="en-US" dirty="0"/>
          </a:p>
        </p:txBody>
      </p:sp>
      <p:sp>
        <p:nvSpPr>
          <p:cNvPr id="4" name="Slide Number Placeholder 3">
            <a:extLst>
              <a:ext uri="{FF2B5EF4-FFF2-40B4-BE49-F238E27FC236}">
                <a16:creationId xmlns:a16="http://schemas.microsoft.com/office/drawing/2014/main" id="{858CBD96-86EA-4AC3-85B9-8F1ECDF78BB2}"/>
              </a:ext>
            </a:extLst>
          </p:cNvPr>
          <p:cNvSpPr>
            <a:spLocks noGrp="1"/>
          </p:cNvSpPr>
          <p:nvPr>
            <p:ph type="sldNum" sz="quarter" idx="12"/>
          </p:nvPr>
        </p:nvSpPr>
        <p:spPr/>
        <p:txBody>
          <a:bodyPr/>
          <a:lstStyle/>
          <a:p>
            <a:fld id="{065B3BC0-1B64-4E3E-ADEC-B20DF708A404}" type="slidenum">
              <a:rPr lang="en-US" smtClean="0"/>
              <a:t>35</a:t>
            </a:fld>
            <a:endParaRPr lang="en-US"/>
          </a:p>
        </p:txBody>
      </p:sp>
    </p:spTree>
    <p:extLst>
      <p:ext uri="{BB962C8B-B14F-4D97-AF65-F5344CB8AC3E}">
        <p14:creationId xmlns:p14="http://schemas.microsoft.com/office/powerpoint/2010/main" val="7759854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FADAB-FF7C-4BDD-A3A4-B344021555AC}"/>
              </a:ext>
            </a:extLst>
          </p:cNvPr>
          <p:cNvSpPr>
            <a:spLocks noGrp="1"/>
          </p:cNvSpPr>
          <p:nvPr>
            <p:ph type="title"/>
          </p:nvPr>
        </p:nvSpPr>
        <p:spPr/>
        <p:txBody>
          <a:bodyPr/>
          <a:lstStyle/>
          <a:p>
            <a:r>
              <a:rPr lang="en-US" dirty="0"/>
              <a:t>Example: Weight-of-Evidence Approach</a:t>
            </a:r>
          </a:p>
        </p:txBody>
      </p:sp>
      <p:sp>
        <p:nvSpPr>
          <p:cNvPr id="3" name="Content Placeholder 2">
            <a:extLst>
              <a:ext uri="{FF2B5EF4-FFF2-40B4-BE49-F238E27FC236}">
                <a16:creationId xmlns:a16="http://schemas.microsoft.com/office/drawing/2014/main" id="{0B4072AD-ED07-45B0-9B5C-B1B6FCF12E00}"/>
              </a:ext>
            </a:extLst>
          </p:cNvPr>
          <p:cNvSpPr>
            <a:spLocks noGrp="1"/>
          </p:cNvSpPr>
          <p:nvPr>
            <p:ph sz="half" idx="1"/>
          </p:nvPr>
        </p:nvSpPr>
        <p:spPr>
          <a:xfrm>
            <a:off x="483357" y="1829302"/>
            <a:ext cx="3201539" cy="4162066"/>
          </a:xfrm>
        </p:spPr>
        <p:txBody>
          <a:bodyPr>
            <a:normAutofit/>
          </a:bodyPr>
          <a:lstStyle/>
          <a:p>
            <a:r>
              <a:rPr lang="en-US" dirty="0"/>
              <a:t>One way to </a:t>
            </a:r>
            <a:br>
              <a:rPr lang="en-US" dirty="0"/>
            </a:br>
            <a:r>
              <a:rPr lang="en-US" dirty="0"/>
              <a:t>assemble,</a:t>
            </a:r>
            <a:br>
              <a:rPr lang="en-US" dirty="0"/>
            </a:br>
            <a:r>
              <a:rPr lang="en-US" dirty="0"/>
              <a:t>evaluate, and</a:t>
            </a:r>
            <a:br>
              <a:rPr lang="en-US" dirty="0"/>
            </a:br>
            <a:r>
              <a:rPr lang="en-US" dirty="0"/>
              <a:t>integrate </a:t>
            </a:r>
            <a:br>
              <a:rPr lang="en-US" dirty="0"/>
            </a:br>
            <a:r>
              <a:rPr lang="en-US" dirty="0"/>
              <a:t>evidence</a:t>
            </a:r>
            <a:br>
              <a:rPr lang="en-US" dirty="0"/>
            </a:br>
            <a:r>
              <a:rPr lang="en-US" dirty="0"/>
              <a:t>transparently</a:t>
            </a:r>
          </a:p>
          <a:p>
            <a:r>
              <a:rPr lang="en-US" dirty="0"/>
              <a:t>Supported by</a:t>
            </a:r>
            <a:br>
              <a:rPr lang="en-US" dirty="0"/>
            </a:br>
            <a:r>
              <a:rPr lang="en-US" dirty="0"/>
              <a:t>EPA methods</a:t>
            </a:r>
            <a:br>
              <a:rPr lang="en-US" dirty="0"/>
            </a:br>
            <a:r>
              <a:rPr lang="en-US" dirty="0"/>
              <a:t>documents</a:t>
            </a:r>
          </a:p>
        </p:txBody>
      </p:sp>
      <p:pic>
        <p:nvPicPr>
          <p:cNvPr id="9" name="Content Placeholder 8" descr="Chart that provides two graphics displaying weight-of-evidence approaches for total nitrogen, with a range of 0.1 to 1.1 milligrams per liter, and total phosphorus with a range of 0.01 to 0.11 milligrams per liter. The approaches are broken into four categories including benchmarks, distribution methods, structural responses, and functional responses. Benchmarks include fish in literature, macroinvertebrates in literature, nuisance algae control, and Colorado and Montana proposed numeric nutrient criteria for both total nitrogen and total phosphorus. Distribution methods include western forested mountains, reference sites, predicted background total nitrogen, and summertime average, headwater reference sites for both total nitrogen and total phosphorus. Structural responses include macroinvertebrates for total nitrogen and macroinvertebrates and titan-diatoms for total phosphorus. Functional responses include organic matter, metabolism, and saturation for both total nitrogen and total phosphorus. ">
            <a:extLst>
              <a:ext uri="{FF2B5EF4-FFF2-40B4-BE49-F238E27FC236}">
                <a16:creationId xmlns:a16="http://schemas.microsoft.com/office/drawing/2014/main" id="{9DD1A9A1-6BA8-4EEE-A287-C1EF5AFFE2BD}"/>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2840082" y="1690687"/>
            <a:ext cx="9066844" cy="4162065"/>
          </a:xfrm>
        </p:spPr>
      </p:pic>
      <p:sp>
        <p:nvSpPr>
          <p:cNvPr id="4" name="Slide Number Placeholder 3">
            <a:extLst>
              <a:ext uri="{FF2B5EF4-FFF2-40B4-BE49-F238E27FC236}">
                <a16:creationId xmlns:a16="http://schemas.microsoft.com/office/drawing/2014/main" id="{79D629B0-B2AC-42C3-8468-9EEE249689C1}"/>
              </a:ext>
            </a:extLst>
          </p:cNvPr>
          <p:cNvSpPr>
            <a:spLocks noGrp="1"/>
          </p:cNvSpPr>
          <p:nvPr>
            <p:ph type="sldNum" sz="quarter" idx="12"/>
          </p:nvPr>
        </p:nvSpPr>
        <p:spPr/>
        <p:txBody>
          <a:bodyPr/>
          <a:lstStyle/>
          <a:p>
            <a:fld id="{065B3BC0-1B64-4E3E-ADEC-B20DF708A404}" type="slidenum">
              <a:rPr lang="en-US" smtClean="0"/>
              <a:t>36</a:t>
            </a:fld>
            <a:endParaRPr lang="en-US"/>
          </a:p>
        </p:txBody>
      </p:sp>
    </p:spTree>
    <p:extLst>
      <p:ext uri="{BB962C8B-B14F-4D97-AF65-F5344CB8AC3E}">
        <p14:creationId xmlns:p14="http://schemas.microsoft.com/office/powerpoint/2010/main" val="36279478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48BA4-FEF1-0DB8-0DEC-2825DE990A30}"/>
              </a:ext>
            </a:extLst>
          </p:cNvPr>
          <p:cNvSpPr>
            <a:spLocks noGrp="1"/>
          </p:cNvSpPr>
          <p:nvPr>
            <p:ph type="title"/>
          </p:nvPr>
        </p:nvSpPr>
        <p:spPr/>
        <p:txBody>
          <a:bodyPr/>
          <a:lstStyle/>
          <a:p>
            <a:r>
              <a:rPr lang="en-US" dirty="0"/>
              <a:t>Water Quality Standards Review</a:t>
            </a:r>
          </a:p>
        </p:txBody>
      </p:sp>
      <p:sp>
        <p:nvSpPr>
          <p:cNvPr id="3" name="Content Placeholder 2">
            <a:extLst>
              <a:ext uri="{FF2B5EF4-FFF2-40B4-BE49-F238E27FC236}">
                <a16:creationId xmlns:a16="http://schemas.microsoft.com/office/drawing/2014/main" id="{98C9EEBE-4736-EFAD-FFEB-9BAAAC9762E4}"/>
              </a:ext>
            </a:extLst>
          </p:cNvPr>
          <p:cNvSpPr>
            <a:spLocks noGrp="1"/>
          </p:cNvSpPr>
          <p:nvPr>
            <p:ph sz="half" idx="1"/>
          </p:nvPr>
        </p:nvSpPr>
        <p:spPr>
          <a:xfrm>
            <a:off x="838200" y="1825625"/>
            <a:ext cx="8178800" cy="4351338"/>
          </a:xfrm>
        </p:spPr>
        <p:txBody>
          <a:bodyPr/>
          <a:lstStyle/>
          <a:p>
            <a:r>
              <a:rPr lang="en-US" sz="2800" dirty="0">
                <a:effectLst/>
                <a:latin typeface="Calibri" panose="020F0502020204030204" pitchFamily="34" charset="0"/>
                <a:ea typeface="Times New Roman" panose="02020603050405020304" pitchFamily="18" charset="0"/>
              </a:rPr>
              <a:t>States, territories, and authorized tribes submit adopted water quality standards to the relevant EPA Regional Office for review</a:t>
            </a:r>
          </a:p>
          <a:p>
            <a:r>
              <a:rPr lang="en-US" sz="2800" dirty="0">
                <a:effectLst/>
                <a:latin typeface="Calibri" panose="020F0502020204030204" pitchFamily="34" charset="0"/>
                <a:ea typeface="Times New Roman" panose="02020603050405020304" pitchFamily="18" charset="0"/>
              </a:rPr>
              <a:t>Standards are only considered applicable for Clean Water Act purposes once approved by EPA</a:t>
            </a:r>
          </a:p>
          <a:p>
            <a:endParaRPr lang="en-US" dirty="0">
              <a:latin typeface="Calibri" panose="020F0502020204030204" pitchFamily="34" charset="0"/>
            </a:endParaRPr>
          </a:p>
          <a:p>
            <a:pPr>
              <a:buBlip>
                <a:blip r:embed="rId3">
                  <a:extLst>
                    <a:ext uri="{96DAC541-7B7A-43D3-8B79-37D633B846F1}">
                      <asvg:svgBlip xmlns:asvg="http://schemas.microsoft.com/office/drawing/2016/SVG/main" r:embed="rId4"/>
                    </a:ext>
                  </a:extLst>
                </a:blip>
              </a:buBlip>
            </a:pPr>
            <a:r>
              <a:rPr lang="en-US" sz="2400" i="1" dirty="0">
                <a:latin typeface="Calibri" panose="020F0502020204030204" pitchFamily="34" charset="0"/>
              </a:rPr>
              <a:t> </a:t>
            </a:r>
            <a:r>
              <a:rPr lang="en-US" sz="2400" i="1" dirty="0">
                <a:latin typeface="Calibri" panose="020F0502020204030204" pitchFamily="34" charset="0"/>
                <a:hlinkClick r:id="rId5" tooltip="Water Quality Standards Review"/>
              </a:rPr>
              <a:t>Water Quality Standards Review</a:t>
            </a:r>
            <a:endParaRPr lang="en-US" sz="2400" i="1" dirty="0"/>
          </a:p>
        </p:txBody>
      </p:sp>
      <p:pic>
        <p:nvPicPr>
          <p:cNvPr id="4" name="Picture 3" descr="A tree and an algae covered body of water.">
            <a:extLst>
              <a:ext uri="{FF2B5EF4-FFF2-40B4-BE49-F238E27FC236}">
                <a16:creationId xmlns:a16="http://schemas.microsoft.com/office/drawing/2014/main" id="{AF0F272C-4F09-B0E2-A3B0-8B1F3026A599}"/>
              </a:ext>
            </a:extLst>
          </p:cNvPr>
          <p:cNvPicPr>
            <a:picLocks noChangeAspect="1"/>
          </p:cNvPicPr>
          <p:nvPr/>
        </p:nvPicPr>
        <p:blipFill rotWithShape="1">
          <a:blip r:embed="rId6">
            <a:extLst>
              <a:ext uri="{28A0092B-C50C-407E-A947-70E740481C1C}">
                <a14:useLocalDpi xmlns:a14="http://schemas.microsoft.com/office/drawing/2010/main" val="0"/>
              </a:ext>
            </a:extLst>
          </a:blip>
          <a:srcRect l="6426" r="68586"/>
          <a:stretch/>
        </p:blipFill>
        <p:spPr>
          <a:xfrm>
            <a:off x="9619907" y="1"/>
            <a:ext cx="2572093" cy="6857999"/>
          </a:xfrm>
          <a:prstGeom prst="rect">
            <a:avLst/>
          </a:prstGeom>
        </p:spPr>
      </p:pic>
      <p:sp>
        <p:nvSpPr>
          <p:cNvPr id="5" name="Slide Number Placeholder 4">
            <a:extLst>
              <a:ext uri="{FF2B5EF4-FFF2-40B4-BE49-F238E27FC236}">
                <a16:creationId xmlns:a16="http://schemas.microsoft.com/office/drawing/2014/main" id="{F76D41B3-09B9-9AFA-6EA8-45F672FBE8C0}"/>
              </a:ext>
            </a:extLst>
          </p:cNvPr>
          <p:cNvSpPr>
            <a:spLocks noGrp="1"/>
          </p:cNvSpPr>
          <p:nvPr>
            <p:ph type="sldNum" sz="quarter" idx="12"/>
          </p:nvPr>
        </p:nvSpPr>
        <p:spPr/>
        <p:txBody>
          <a:bodyPr/>
          <a:lstStyle/>
          <a:p>
            <a:fld id="{065B3BC0-1B64-4E3E-ADEC-B20DF708A404}" type="slidenum">
              <a:rPr lang="en-US" smtClean="0"/>
              <a:t>37</a:t>
            </a:fld>
            <a:endParaRPr lang="en-US" dirty="0"/>
          </a:p>
        </p:txBody>
      </p:sp>
    </p:spTree>
    <p:extLst>
      <p:ext uri="{BB962C8B-B14F-4D97-AF65-F5344CB8AC3E}">
        <p14:creationId xmlns:p14="http://schemas.microsoft.com/office/powerpoint/2010/main" val="32554692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F02E4-C325-72DA-84A0-19B87216AD0E}"/>
              </a:ext>
            </a:extLst>
          </p:cNvPr>
          <p:cNvSpPr>
            <a:spLocks noGrp="1"/>
          </p:cNvSpPr>
          <p:nvPr>
            <p:ph type="title"/>
          </p:nvPr>
        </p:nvSpPr>
        <p:spPr/>
        <p:txBody>
          <a:bodyPr/>
          <a:lstStyle/>
          <a:p>
            <a:r>
              <a:rPr lang="en-US" dirty="0"/>
              <a:t>More Resources</a:t>
            </a:r>
          </a:p>
        </p:txBody>
      </p:sp>
      <p:sp>
        <p:nvSpPr>
          <p:cNvPr id="3" name="Content Placeholder 2">
            <a:extLst>
              <a:ext uri="{FF2B5EF4-FFF2-40B4-BE49-F238E27FC236}">
                <a16:creationId xmlns:a16="http://schemas.microsoft.com/office/drawing/2014/main" id="{58CDE8BB-5000-0A32-6722-E88624B714D5}"/>
              </a:ext>
            </a:extLst>
          </p:cNvPr>
          <p:cNvSpPr>
            <a:spLocks noGrp="1"/>
          </p:cNvSpPr>
          <p:nvPr>
            <p:ph sz="half" idx="1"/>
          </p:nvPr>
        </p:nvSpPr>
        <p:spPr>
          <a:xfrm>
            <a:off x="838200" y="1825625"/>
            <a:ext cx="7772400" cy="4351338"/>
          </a:xfrm>
        </p:spPr>
        <p:txBody>
          <a:bodyPr/>
          <a:lstStyle/>
          <a:p>
            <a:r>
              <a:rPr lang="en-US" dirty="0">
                <a:hlinkClick r:id="rId3" tooltip="U.S. EPA Nutrient Scientific Technical Exchange Partnership &amp; Support (N-STEPS) Online"/>
              </a:rPr>
              <a:t>U.S. EPA Nutrient Scientific Technical Exchange Partnership &amp; Support (N-STEPS) Online</a:t>
            </a:r>
            <a:endParaRPr lang="en-US" dirty="0"/>
          </a:p>
          <a:p>
            <a:r>
              <a:rPr lang="en-US" dirty="0">
                <a:hlinkClick r:id="rId4" tooltip="Water Quality Standards Handbook"/>
              </a:rPr>
              <a:t>Water Quality Standards Handbook</a:t>
            </a:r>
            <a:endParaRPr lang="en-US" dirty="0">
              <a:hlinkClick r:id="rId5"/>
            </a:endParaRPr>
          </a:p>
          <a:p>
            <a:r>
              <a:rPr lang="en-US" dirty="0">
                <a:hlinkClick r:id="rId5" tooltip="Water Quality Standards Academy"/>
              </a:rPr>
              <a:t>Water Quality Standards Academy</a:t>
            </a:r>
            <a:endParaRPr lang="en-US" dirty="0"/>
          </a:p>
        </p:txBody>
      </p:sp>
      <p:pic>
        <p:nvPicPr>
          <p:cNvPr id="8" name="Content Placeholder 4" descr="N-STEPS logo">
            <a:extLst>
              <a:ext uri="{FF2B5EF4-FFF2-40B4-BE49-F238E27FC236}">
                <a16:creationId xmlns:a16="http://schemas.microsoft.com/office/drawing/2014/main" id="{AFEC01E7-80F9-9984-A256-B3DC28D9D51E}"/>
              </a:ext>
            </a:extLst>
          </p:cNvPr>
          <p:cNvPicPr>
            <a:picLocks noGrp="1" noChangeAspect="1"/>
          </p:cNvPicPr>
          <p:nvPr>
            <p:ph sz="half" idx="2"/>
          </p:nvPr>
        </p:nvPicPr>
        <p:blipFill>
          <a:blip r:embed="rId6"/>
          <a:stretch>
            <a:fillRect/>
          </a:stretch>
        </p:blipFill>
        <p:spPr>
          <a:xfrm>
            <a:off x="1104900" y="4239737"/>
            <a:ext cx="4585640" cy="1195863"/>
          </a:xfrm>
          <a:prstGeom prst="rect">
            <a:avLst/>
          </a:prstGeom>
        </p:spPr>
      </p:pic>
      <p:pic>
        <p:nvPicPr>
          <p:cNvPr id="10" name="Picture 9" descr="EPA Water Quality Standards Handbook, Chapter 3, titled Water Quality Criteria">
            <a:hlinkClick r:id="rId7"/>
            <a:extLst>
              <a:ext uri="{FF2B5EF4-FFF2-40B4-BE49-F238E27FC236}">
                <a16:creationId xmlns:a16="http://schemas.microsoft.com/office/drawing/2014/main" id="{CEDD80E7-41E7-C396-CB08-8379BFE140E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399895" y="1870075"/>
            <a:ext cx="2953905" cy="3822700"/>
          </a:xfrm>
          <a:prstGeom prst="rect">
            <a:avLst/>
          </a:prstGeom>
          <a:effectLst>
            <a:outerShdw blurRad="50800" dist="38100" dir="2700000" algn="tl" rotWithShape="0">
              <a:prstClr val="black">
                <a:alpha val="40000"/>
              </a:prstClr>
            </a:outerShdw>
          </a:effectLst>
        </p:spPr>
      </p:pic>
      <p:sp>
        <p:nvSpPr>
          <p:cNvPr id="5" name="Slide Number Placeholder 4">
            <a:extLst>
              <a:ext uri="{FF2B5EF4-FFF2-40B4-BE49-F238E27FC236}">
                <a16:creationId xmlns:a16="http://schemas.microsoft.com/office/drawing/2014/main" id="{B2269147-6F04-3ABB-B1EA-23F2B6138EC8}"/>
              </a:ext>
            </a:extLst>
          </p:cNvPr>
          <p:cNvSpPr>
            <a:spLocks noGrp="1"/>
          </p:cNvSpPr>
          <p:nvPr>
            <p:ph type="sldNum" sz="quarter" idx="12"/>
          </p:nvPr>
        </p:nvSpPr>
        <p:spPr/>
        <p:txBody>
          <a:bodyPr/>
          <a:lstStyle/>
          <a:p>
            <a:fld id="{065B3BC0-1B64-4E3E-ADEC-B20DF708A404}" type="slidenum">
              <a:rPr lang="en-US" smtClean="0"/>
              <a:t>38</a:t>
            </a:fld>
            <a:endParaRPr lang="en-US"/>
          </a:p>
        </p:txBody>
      </p:sp>
    </p:spTree>
    <p:extLst>
      <p:ext uri="{BB962C8B-B14F-4D97-AF65-F5344CB8AC3E}">
        <p14:creationId xmlns:p14="http://schemas.microsoft.com/office/powerpoint/2010/main" val="5961132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2AEBE-439D-4AF7-B90B-FC281B6F6442}"/>
              </a:ext>
            </a:extLst>
          </p:cNvPr>
          <p:cNvSpPr>
            <a:spLocks noGrp="1"/>
          </p:cNvSpPr>
          <p:nvPr>
            <p:ph type="title"/>
          </p:nvPr>
        </p:nvSpPr>
        <p:spPr/>
        <p:txBody>
          <a:bodyPr/>
          <a:lstStyle/>
          <a:p>
            <a:r>
              <a:rPr lang="en-US" dirty="0"/>
              <a:t>Review</a:t>
            </a:r>
          </a:p>
        </p:txBody>
      </p:sp>
      <p:sp>
        <p:nvSpPr>
          <p:cNvPr id="3" name="Content Placeholder 2">
            <a:extLst>
              <a:ext uri="{FF2B5EF4-FFF2-40B4-BE49-F238E27FC236}">
                <a16:creationId xmlns:a16="http://schemas.microsoft.com/office/drawing/2014/main" id="{20AA016C-6ACB-40DF-95AB-54B8743AE35F}"/>
              </a:ext>
            </a:extLst>
          </p:cNvPr>
          <p:cNvSpPr>
            <a:spLocks noGrp="1"/>
          </p:cNvSpPr>
          <p:nvPr>
            <p:ph idx="1"/>
          </p:nvPr>
        </p:nvSpPr>
        <p:spPr>
          <a:xfrm>
            <a:off x="838200" y="1825625"/>
            <a:ext cx="10515600" cy="3706811"/>
          </a:xfrm>
        </p:spPr>
        <p:txBody>
          <a:bodyPr/>
          <a:lstStyle/>
          <a:p>
            <a:r>
              <a:rPr lang="en-US" dirty="0"/>
              <a:t>What is the objective of the Clean Water Act? Its interim goal?</a:t>
            </a:r>
          </a:p>
          <a:p>
            <a:r>
              <a:rPr lang="en-US" dirty="0"/>
              <a:t>What is the scope of our effort?</a:t>
            </a:r>
          </a:p>
          <a:p>
            <a:r>
              <a:rPr lang="en-US" dirty="0"/>
              <a:t>How will my input be used?</a:t>
            </a:r>
          </a:p>
          <a:p>
            <a:pPr marL="0" indent="0">
              <a:buNone/>
            </a:pPr>
            <a:endParaRPr lang="en-US" dirty="0"/>
          </a:p>
          <a:p>
            <a:pPr marL="0" indent="0">
              <a:buNone/>
            </a:pPr>
            <a:r>
              <a:rPr lang="en-US" sz="3000" b="1" dirty="0"/>
              <a:t>Any concepts need review? </a:t>
            </a:r>
          </a:p>
          <a:p>
            <a:pPr marL="0" indent="0">
              <a:buNone/>
            </a:pPr>
            <a:r>
              <a:rPr lang="en-US" sz="3000" b="1" dirty="0"/>
              <a:t>Questions about this process?</a:t>
            </a:r>
          </a:p>
        </p:txBody>
      </p:sp>
      <p:sp>
        <p:nvSpPr>
          <p:cNvPr id="5" name="Slide Number Placeholder 4">
            <a:extLst>
              <a:ext uri="{FF2B5EF4-FFF2-40B4-BE49-F238E27FC236}">
                <a16:creationId xmlns:a16="http://schemas.microsoft.com/office/drawing/2014/main" id="{85D24B36-7200-457A-8C70-C405EE8BA87F}"/>
              </a:ext>
            </a:extLst>
          </p:cNvPr>
          <p:cNvSpPr>
            <a:spLocks noGrp="1"/>
          </p:cNvSpPr>
          <p:nvPr>
            <p:ph type="sldNum" sz="quarter" idx="12"/>
          </p:nvPr>
        </p:nvSpPr>
        <p:spPr/>
        <p:txBody>
          <a:bodyPr/>
          <a:lstStyle/>
          <a:p>
            <a:fld id="{065B3BC0-1B64-4E3E-ADEC-B20DF708A404}" type="slidenum">
              <a:rPr lang="en-US" smtClean="0"/>
              <a:t>39</a:t>
            </a:fld>
            <a:endParaRPr lang="en-US" dirty="0"/>
          </a:p>
        </p:txBody>
      </p:sp>
    </p:spTree>
    <p:extLst>
      <p:ext uri="{BB962C8B-B14F-4D97-AF65-F5344CB8AC3E}">
        <p14:creationId xmlns:p14="http://schemas.microsoft.com/office/powerpoint/2010/main" val="41123512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34158-4C75-473F-97D0-85B7CE835B41}"/>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FE1DDE6B-3E22-4248-A387-DDFB7E43CB5B}"/>
              </a:ext>
            </a:extLst>
          </p:cNvPr>
          <p:cNvSpPr>
            <a:spLocks noGrp="1"/>
          </p:cNvSpPr>
          <p:nvPr>
            <p:ph idx="1"/>
          </p:nvPr>
        </p:nvSpPr>
        <p:spPr>
          <a:xfrm>
            <a:off x="838200" y="1825625"/>
            <a:ext cx="10515600" cy="3637643"/>
          </a:xfrm>
        </p:spPr>
        <p:txBody>
          <a:bodyPr/>
          <a:lstStyle/>
          <a:p>
            <a:pPr marL="571500" indent="-571500">
              <a:buFont typeface="+mj-lt"/>
              <a:buAutoNum type="romanUcPeriod"/>
            </a:pPr>
            <a:r>
              <a:rPr lang="en-US" dirty="0"/>
              <a:t>Introduction</a:t>
            </a:r>
          </a:p>
          <a:p>
            <a:pPr marL="571500" indent="-571500">
              <a:buFont typeface="+mj-lt"/>
              <a:buAutoNum type="romanUcPeriod"/>
            </a:pPr>
            <a:r>
              <a:rPr lang="en-US" dirty="0"/>
              <a:t>Regulatory Process</a:t>
            </a:r>
          </a:p>
          <a:p>
            <a:pPr marL="571500" indent="-571500">
              <a:buFont typeface="+mj-lt"/>
              <a:buAutoNum type="romanUcPeriod"/>
            </a:pPr>
            <a:r>
              <a:rPr lang="en-US" dirty="0"/>
              <a:t>Water Quality Standards</a:t>
            </a:r>
          </a:p>
          <a:p>
            <a:pPr marL="571500" indent="-571500">
              <a:buFont typeface="+mj-lt"/>
              <a:buAutoNum type="romanUcPeriod"/>
            </a:pPr>
            <a:r>
              <a:rPr lang="en-US" dirty="0"/>
              <a:t>Nutrient Criteria 101</a:t>
            </a:r>
          </a:p>
          <a:p>
            <a:pPr marL="571500" indent="-571500">
              <a:buFont typeface="+mj-lt"/>
              <a:buAutoNum type="romanUcPeriod"/>
            </a:pPr>
            <a:r>
              <a:rPr lang="en-US" dirty="0"/>
              <a:t>Other Key Concepts</a:t>
            </a:r>
          </a:p>
          <a:p>
            <a:pPr marL="571500" indent="-571500">
              <a:buFont typeface="+mj-lt"/>
              <a:buAutoNum type="romanUcPeriod"/>
            </a:pPr>
            <a:r>
              <a:rPr lang="en-US" dirty="0"/>
              <a:t>Next Steps</a:t>
            </a:r>
            <a:endParaRPr lang="en-US" i="1" dirty="0"/>
          </a:p>
          <a:p>
            <a:pPr marL="571500" indent="-571500">
              <a:buFont typeface="+mj-lt"/>
              <a:buAutoNum type="romanUcPeriod"/>
            </a:pPr>
            <a:endParaRPr lang="en-US" dirty="0"/>
          </a:p>
        </p:txBody>
      </p:sp>
      <p:pic>
        <p:nvPicPr>
          <p:cNvPr id="7" name="Graphic 6" descr="Information icon">
            <a:extLst>
              <a:ext uri="{FF2B5EF4-FFF2-40B4-BE49-F238E27FC236}">
                <a16:creationId xmlns:a16="http://schemas.microsoft.com/office/drawing/2014/main" id="{42C6359B-0E8E-4D04-84FF-5A288718604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53548" y="5463268"/>
            <a:ext cx="338137" cy="338137"/>
          </a:xfrm>
          <a:prstGeom prst="rect">
            <a:avLst/>
          </a:prstGeom>
        </p:spPr>
      </p:pic>
      <p:sp>
        <p:nvSpPr>
          <p:cNvPr id="5" name="Content Placeholder 2">
            <a:extLst>
              <a:ext uri="{FF2B5EF4-FFF2-40B4-BE49-F238E27FC236}">
                <a16:creationId xmlns:a16="http://schemas.microsoft.com/office/drawing/2014/main" id="{8DDA3798-DC80-4989-7843-145D143EA3D3}"/>
              </a:ext>
            </a:extLst>
          </p:cNvPr>
          <p:cNvSpPr txBox="1">
            <a:spLocks/>
          </p:cNvSpPr>
          <p:nvPr/>
        </p:nvSpPr>
        <p:spPr>
          <a:xfrm>
            <a:off x="1444693" y="5400380"/>
            <a:ext cx="3884542" cy="86657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i="1" dirty="0"/>
              <a:t>Icons link to modules</a:t>
            </a:r>
          </a:p>
        </p:txBody>
      </p:sp>
      <p:pic>
        <p:nvPicPr>
          <p:cNvPr id="11" name="Picture 10" descr="Aerial picture of an unpopulated riverine watershed showing a winding river with multiple tributaries.">
            <a:extLst>
              <a:ext uri="{FF2B5EF4-FFF2-40B4-BE49-F238E27FC236}">
                <a16:creationId xmlns:a16="http://schemas.microsoft.com/office/drawing/2014/main" id="{8710F14C-8BCA-4942-B9CC-31F6A534F86D}"/>
              </a:ext>
            </a:extLst>
          </p:cNvPr>
          <p:cNvPicPr>
            <a:picLocks noChangeAspect="1"/>
          </p:cNvPicPr>
          <p:nvPr/>
        </p:nvPicPr>
        <p:blipFill rotWithShape="1">
          <a:blip r:embed="rId5">
            <a:extLst>
              <a:ext uri="{28A0092B-C50C-407E-A947-70E740481C1C}">
                <a14:useLocalDpi xmlns:a14="http://schemas.microsoft.com/office/drawing/2010/main" val="0"/>
              </a:ext>
            </a:extLst>
          </a:blip>
          <a:srcRect l="39121" r="11721"/>
          <a:stretch/>
        </p:blipFill>
        <p:spPr>
          <a:xfrm>
            <a:off x="7152362" y="0"/>
            <a:ext cx="5039638" cy="6858000"/>
          </a:xfrm>
          <a:prstGeom prst="rect">
            <a:avLst/>
          </a:prstGeom>
        </p:spPr>
      </p:pic>
      <p:sp>
        <p:nvSpPr>
          <p:cNvPr id="4" name="Slide Number Placeholder 3">
            <a:extLst>
              <a:ext uri="{FF2B5EF4-FFF2-40B4-BE49-F238E27FC236}">
                <a16:creationId xmlns:a16="http://schemas.microsoft.com/office/drawing/2014/main" id="{86F5E439-CB9E-721F-B1C8-41FE27C42F44}"/>
              </a:ext>
            </a:extLst>
          </p:cNvPr>
          <p:cNvSpPr>
            <a:spLocks noGrp="1"/>
          </p:cNvSpPr>
          <p:nvPr>
            <p:ph type="sldNum" sz="quarter" idx="12"/>
          </p:nvPr>
        </p:nvSpPr>
        <p:spPr/>
        <p:txBody>
          <a:bodyPr/>
          <a:lstStyle/>
          <a:p>
            <a:fld id="{065B3BC0-1B64-4E3E-ADEC-B20DF708A404}" type="slidenum">
              <a:rPr lang="en-US" smtClean="0"/>
              <a:t>4</a:t>
            </a:fld>
            <a:endParaRPr lang="en-US"/>
          </a:p>
        </p:txBody>
      </p:sp>
    </p:spTree>
    <p:extLst>
      <p:ext uri="{BB962C8B-B14F-4D97-AF65-F5344CB8AC3E}">
        <p14:creationId xmlns:p14="http://schemas.microsoft.com/office/powerpoint/2010/main" val="10406935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36576-46E8-4D8B-8A66-B8E759E6B23E}"/>
              </a:ext>
            </a:extLst>
          </p:cNvPr>
          <p:cNvSpPr>
            <a:spLocks noGrp="1"/>
          </p:cNvSpPr>
          <p:nvPr>
            <p:ph type="title"/>
          </p:nvPr>
        </p:nvSpPr>
        <p:spPr/>
        <p:txBody>
          <a:bodyPr/>
          <a:lstStyle/>
          <a:p>
            <a:r>
              <a:rPr lang="en-US" dirty="0"/>
              <a:t>Next Steps</a:t>
            </a:r>
          </a:p>
        </p:txBody>
      </p:sp>
      <p:sp>
        <p:nvSpPr>
          <p:cNvPr id="3" name="Content Placeholder 2">
            <a:extLst>
              <a:ext uri="{FF2B5EF4-FFF2-40B4-BE49-F238E27FC236}">
                <a16:creationId xmlns:a16="http://schemas.microsoft.com/office/drawing/2014/main" id="{0624A2EF-62C2-4E5E-BFE0-7E06464F66F8}"/>
              </a:ext>
            </a:extLst>
          </p:cNvPr>
          <p:cNvSpPr>
            <a:spLocks noGrp="1"/>
          </p:cNvSpPr>
          <p:nvPr>
            <p:ph idx="1"/>
          </p:nvPr>
        </p:nvSpPr>
        <p:spPr/>
        <p:txBody>
          <a:bodyPr/>
          <a:lstStyle/>
          <a:p>
            <a:r>
              <a:rPr lang="en-US" dirty="0"/>
              <a:t>Next meeting date</a:t>
            </a:r>
          </a:p>
          <a:p>
            <a:r>
              <a:rPr lang="en-US" dirty="0"/>
              <a:t>Important milestones</a:t>
            </a:r>
          </a:p>
          <a:p>
            <a:r>
              <a:rPr lang="en-US" dirty="0"/>
              <a:t>Action items</a:t>
            </a:r>
          </a:p>
        </p:txBody>
      </p:sp>
      <p:pic>
        <p:nvPicPr>
          <p:cNvPr id="5" name="Picture 4" descr="Aerial picture of an unpopulated riverine watershed showing a winding river with multiple tributaries.">
            <a:extLst>
              <a:ext uri="{FF2B5EF4-FFF2-40B4-BE49-F238E27FC236}">
                <a16:creationId xmlns:a16="http://schemas.microsoft.com/office/drawing/2014/main" id="{3256A6FC-EF57-7429-5C97-7BB4CA1370E2}"/>
              </a:ext>
            </a:extLst>
          </p:cNvPr>
          <p:cNvPicPr>
            <a:picLocks noChangeAspect="1"/>
          </p:cNvPicPr>
          <p:nvPr/>
        </p:nvPicPr>
        <p:blipFill rotWithShape="1">
          <a:blip r:embed="rId3">
            <a:extLst>
              <a:ext uri="{28A0092B-C50C-407E-A947-70E740481C1C}">
                <a14:useLocalDpi xmlns:a14="http://schemas.microsoft.com/office/drawing/2010/main" val="0"/>
              </a:ext>
            </a:extLst>
          </a:blip>
          <a:srcRect l="39121" r="11721"/>
          <a:stretch/>
        </p:blipFill>
        <p:spPr>
          <a:xfrm>
            <a:off x="7152362" y="0"/>
            <a:ext cx="5039638" cy="6858000"/>
          </a:xfrm>
          <a:prstGeom prst="rect">
            <a:avLst/>
          </a:prstGeom>
        </p:spPr>
      </p:pic>
      <p:sp>
        <p:nvSpPr>
          <p:cNvPr id="8" name="Slide Number Placeholder 7">
            <a:extLst>
              <a:ext uri="{FF2B5EF4-FFF2-40B4-BE49-F238E27FC236}">
                <a16:creationId xmlns:a16="http://schemas.microsoft.com/office/drawing/2014/main" id="{1BED14FE-5A22-6C04-AFCE-47630297421B}"/>
              </a:ext>
            </a:extLst>
          </p:cNvPr>
          <p:cNvSpPr>
            <a:spLocks noGrp="1"/>
          </p:cNvSpPr>
          <p:nvPr>
            <p:ph type="sldNum" sz="quarter" idx="12"/>
          </p:nvPr>
        </p:nvSpPr>
        <p:spPr/>
        <p:txBody>
          <a:bodyPr/>
          <a:lstStyle/>
          <a:p>
            <a:fld id="{065B3BC0-1B64-4E3E-ADEC-B20DF708A404}" type="slidenum">
              <a:rPr lang="en-US" smtClean="0"/>
              <a:t>40</a:t>
            </a:fld>
            <a:endParaRPr lang="en-US"/>
          </a:p>
        </p:txBody>
      </p:sp>
    </p:spTree>
    <p:extLst>
      <p:ext uri="{BB962C8B-B14F-4D97-AF65-F5344CB8AC3E}">
        <p14:creationId xmlns:p14="http://schemas.microsoft.com/office/powerpoint/2010/main" val="15414486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28BA2-A2E8-4900-815F-49D2020EE6C0}"/>
              </a:ext>
            </a:extLst>
          </p:cNvPr>
          <p:cNvSpPr>
            <a:spLocks noGrp="1"/>
          </p:cNvSpPr>
          <p:nvPr>
            <p:ph type="title"/>
          </p:nvPr>
        </p:nvSpPr>
        <p:spPr/>
        <p:txBody>
          <a:bodyPr/>
          <a:lstStyle/>
          <a:p>
            <a:r>
              <a:rPr lang="en-US" dirty="0"/>
              <a:t>Expert Input</a:t>
            </a:r>
          </a:p>
        </p:txBody>
      </p:sp>
      <p:sp>
        <p:nvSpPr>
          <p:cNvPr id="3" name="Content Placeholder 2">
            <a:extLst>
              <a:ext uri="{FF2B5EF4-FFF2-40B4-BE49-F238E27FC236}">
                <a16:creationId xmlns:a16="http://schemas.microsoft.com/office/drawing/2014/main" id="{F33220F9-750C-4FED-81A1-4C08D067A5DF}"/>
              </a:ext>
            </a:extLst>
          </p:cNvPr>
          <p:cNvSpPr>
            <a:spLocks noGrp="1"/>
          </p:cNvSpPr>
          <p:nvPr>
            <p:ph sz="half" idx="1"/>
          </p:nvPr>
        </p:nvSpPr>
        <p:spPr/>
        <p:txBody>
          <a:bodyPr>
            <a:normAutofit/>
          </a:bodyPr>
          <a:lstStyle/>
          <a:p>
            <a:r>
              <a:rPr lang="en-US" dirty="0"/>
              <a:t>Nutrient criteria development benefits from expert input</a:t>
            </a:r>
          </a:p>
          <a:p>
            <a:pPr lvl="1"/>
            <a:r>
              <a:rPr lang="en-US" dirty="0"/>
              <a:t>E.g., Technical Assistance Groups, Scientific Advisory Committees, roundtables</a:t>
            </a:r>
          </a:p>
          <a:p>
            <a:r>
              <a:rPr lang="en-US" dirty="0">
                <a:solidFill>
                  <a:srgbClr val="FF0000"/>
                </a:solidFill>
              </a:rPr>
              <a:t>In [state], these groups are called [name] </a:t>
            </a:r>
          </a:p>
          <a:p>
            <a:pPr lvl="1"/>
            <a:r>
              <a:rPr lang="en-US" dirty="0">
                <a:solidFill>
                  <a:srgbClr val="FF0000"/>
                </a:solidFill>
              </a:rPr>
              <a:t>Led by [agency] and authorized by [regulation]</a:t>
            </a:r>
          </a:p>
          <a:p>
            <a:pPr>
              <a:buBlip>
                <a:blip r:embed="rId3">
                  <a:extLst>
                    <a:ext uri="{96DAC541-7B7A-43D3-8B79-37D633B846F1}">
                      <asvg:svgBlip xmlns:asvg="http://schemas.microsoft.com/office/drawing/2016/SVG/main" r:embed="rId4"/>
                    </a:ext>
                  </a:extLst>
                </a:blip>
              </a:buBlip>
            </a:pPr>
            <a:r>
              <a:rPr lang="en-US" sz="2400" i="1" dirty="0"/>
              <a:t> </a:t>
            </a:r>
            <a:r>
              <a:rPr lang="en-US" sz="2400" i="1" dirty="0">
                <a:hlinkClick r:id="rId5" tooltip="Nutrient Criteria Case Studies"/>
              </a:rPr>
              <a:t>Nutrient Criteria Case Studies</a:t>
            </a:r>
            <a:endParaRPr lang="en-US" sz="2400" i="1" dirty="0"/>
          </a:p>
        </p:txBody>
      </p:sp>
      <p:pic>
        <p:nvPicPr>
          <p:cNvPr id="7" name="Content Placeholder 6" descr="A screenshot of the N-STEPS online website containing a compilation of case studies and instructions for how to access the case studies.">
            <a:extLst>
              <a:ext uri="{FF2B5EF4-FFF2-40B4-BE49-F238E27FC236}">
                <a16:creationId xmlns:a16="http://schemas.microsoft.com/office/drawing/2014/main" id="{74023628-3153-9B0C-1F7E-AB058D81EBB8}"/>
              </a:ext>
            </a:extLst>
          </p:cNvPr>
          <p:cNvPicPr>
            <a:picLocks noGrp="1" noChangeAspect="1"/>
          </p:cNvPicPr>
          <p:nvPr>
            <p:ph sz="half" idx="2"/>
          </p:nvPr>
        </p:nvPicPr>
        <p:blipFill>
          <a:blip r:embed="rId6">
            <a:extLst>
              <a:ext uri="{28A0092B-C50C-407E-A947-70E740481C1C}">
                <a14:useLocalDpi xmlns:a14="http://schemas.microsoft.com/office/drawing/2010/main" val="0"/>
              </a:ext>
            </a:extLst>
          </a:blip>
          <a:stretch>
            <a:fillRect/>
          </a:stretch>
        </p:blipFill>
        <p:spPr>
          <a:xfrm>
            <a:off x="6172200" y="1979270"/>
            <a:ext cx="5181600" cy="4044048"/>
          </a:xfrm>
          <a:effectLst>
            <a:outerShdw blurRad="50800" dist="38100" dir="2700000" algn="tl" rotWithShape="0">
              <a:prstClr val="black">
                <a:alpha val="40000"/>
              </a:prstClr>
            </a:outerShdw>
          </a:effectLst>
        </p:spPr>
      </p:pic>
      <p:sp>
        <p:nvSpPr>
          <p:cNvPr id="5" name="Slide Number Placeholder 4">
            <a:extLst>
              <a:ext uri="{FF2B5EF4-FFF2-40B4-BE49-F238E27FC236}">
                <a16:creationId xmlns:a16="http://schemas.microsoft.com/office/drawing/2014/main" id="{9DED5CDD-5897-4802-FA51-BBE39EC43DF8}"/>
              </a:ext>
            </a:extLst>
          </p:cNvPr>
          <p:cNvSpPr>
            <a:spLocks noGrp="1"/>
          </p:cNvSpPr>
          <p:nvPr>
            <p:ph type="sldNum" sz="quarter" idx="12"/>
          </p:nvPr>
        </p:nvSpPr>
        <p:spPr/>
        <p:txBody>
          <a:bodyPr/>
          <a:lstStyle/>
          <a:p>
            <a:fld id="{065B3BC0-1B64-4E3E-ADEC-B20DF708A404}" type="slidenum">
              <a:rPr lang="en-US" smtClean="0"/>
              <a:t>5</a:t>
            </a:fld>
            <a:endParaRPr lang="en-US"/>
          </a:p>
        </p:txBody>
      </p:sp>
      <p:sp>
        <p:nvSpPr>
          <p:cNvPr id="8" name="TextBox 7">
            <a:extLst>
              <a:ext uri="{FF2B5EF4-FFF2-40B4-BE49-F238E27FC236}">
                <a16:creationId xmlns:a16="http://schemas.microsoft.com/office/drawing/2014/main" id="{060153D4-9CD7-ABD0-9772-035BE7952865}"/>
              </a:ext>
            </a:extLst>
          </p:cNvPr>
          <p:cNvSpPr txBox="1"/>
          <p:nvPr/>
        </p:nvSpPr>
        <p:spPr>
          <a:xfrm>
            <a:off x="7453520" y="696328"/>
            <a:ext cx="3900280" cy="707886"/>
          </a:xfrm>
          <a:prstGeom prst="rect">
            <a:avLst/>
          </a:prstGeom>
          <a:solidFill>
            <a:srgbClr val="FF0000"/>
          </a:solidFill>
        </p:spPr>
        <p:txBody>
          <a:bodyPr wrap="square" rtlCol="0">
            <a:spAutoFit/>
          </a:bodyPr>
          <a:lstStyle/>
          <a:p>
            <a:r>
              <a:rPr lang="en-US" sz="2000" b="1" dirty="0">
                <a:solidFill>
                  <a:schemeClr val="bg1"/>
                </a:solidFill>
              </a:rPr>
              <a:t>EDITABLE: Customize red text, then change to black and delete this box</a:t>
            </a:r>
          </a:p>
        </p:txBody>
      </p:sp>
    </p:spTree>
    <p:extLst>
      <p:ext uri="{BB962C8B-B14F-4D97-AF65-F5344CB8AC3E}">
        <p14:creationId xmlns:p14="http://schemas.microsoft.com/office/powerpoint/2010/main" val="29534194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30AB9-0C03-4D24-AD2C-A7E97B9E3256}"/>
              </a:ext>
            </a:extLst>
          </p:cNvPr>
          <p:cNvSpPr>
            <a:spLocks noGrp="1"/>
          </p:cNvSpPr>
          <p:nvPr>
            <p:ph type="title"/>
          </p:nvPr>
        </p:nvSpPr>
        <p:spPr/>
        <p:txBody>
          <a:bodyPr>
            <a:normAutofit/>
          </a:bodyPr>
          <a:lstStyle/>
          <a:p>
            <a:r>
              <a:rPr lang="en-US" dirty="0"/>
              <a:t>This Effort</a:t>
            </a:r>
          </a:p>
        </p:txBody>
      </p:sp>
      <p:sp>
        <p:nvSpPr>
          <p:cNvPr id="3" name="Content Placeholder 2">
            <a:extLst>
              <a:ext uri="{FF2B5EF4-FFF2-40B4-BE49-F238E27FC236}">
                <a16:creationId xmlns:a16="http://schemas.microsoft.com/office/drawing/2014/main" id="{78F79429-A3BE-4ECD-9294-1E2A9B8FC77B}"/>
              </a:ext>
            </a:extLst>
          </p:cNvPr>
          <p:cNvSpPr>
            <a:spLocks noGrp="1"/>
          </p:cNvSpPr>
          <p:nvPr>
            <p:ph idx="1"/>
          </p:nvPr>
        </p:nvSpPr>
        <p:spPr>
          <a:xfrm>
            <a:off x="838200" y="1825624"/>
            <a:ext cx="10515600" cy="4255861"/>
          </a:xfrm>
        </p:spPr>
        <p:txBody>
          <a:bodyPr>
            <a:normAutofit/>
          </a:bodyPr>
          <a:lstStyle/>
          <a:p>
            <a:r>
              <a:rPr lang="en-US" dirty="0">
                <a:solidFill>
                  <a:srgbClr val="FF0000"/>
                </a:solidFill>
              </a:rPr>
              <a:t>Name (e.g., Portland Area Nitrogen Criteria Advisory Group)</a:t>
            </a:r>
          </a:p>
          <a:p>
            <a:r>
              <a:rPr lang="en-US" dirty="0">
                <a:solidFill>
                  <a:srgbClr val="FF0000"/>
                </a:solidFill>
              </a:rPr>
              <a:t>Scope of effort</a:t>
            </a:r>
          </a:p>
          <a:p>
            <a:r>
              <a:rPr lang="en-US" dirty="0">
                <a:solidFill>
                  <a:srgbClr val="FF0000"/>
                </a:solidFill>
              </a:rPr>
              <a:t>Group charge (if applicable, e.g., this group is tasked with developing recommendations to policymakers, regulators, and funders on how to address nutrient impacts in Casco Bay)</a:t>
            </a:r>
          </a:p>
          <a:p>
            <a:r>
              <a:rPr lang="en-US" dirty="0">
                <a:solidFill>
                  <a:srgbClr val="FF0000"/>
                </a:solidFill>
              </a:rPr>
              <a:t>What will be done with group’s output (if applicable)</a:t>
            </a:r>
          </a:p>
          <a:p>
            <a:r>
              <a:rPr lang="en-US" dirty="0">
                <a:solidFill>
                  <a:srgbClr val="FF0000"/>
                </a:solidFill>
              </a:rPr>
              <a:t>Link to project webpage or website (if applicable)</a:t>
            </a:r>
          </a:p>
        </p:txBody>
      </p:sp>
      <p:sp>
        <p:nvSpPr>
          <p:cNvPr id="4" name="Slide Number Placeholder 3">
            <a:extLst>
              <a:ext uri="{FF2B5EF4-FFF2-40B4-BE49-F238E27FC236}">
                <a16:creationId xmlns:a16="http://schemas.microsoft.com/office/drawing/2014/main" id="{6296373F-A7B3-4BFC-ADED-FDAC7B49A6F4}"/>
              </a:ext>
            </a:extLst>
          </p:cNvPr>
          <p:cNvSpPr>
            <a:spLocks noGrp="1"/>
          </p:cNvSpPr>
          <p:nvPr>
            <p:ph type="sldNum" sz="quarter" idx="12"/>
          </p:nvPr>
        </p:nvSpPr>
        <p:spPr/>
        <p:txBody>
          <a:bodyPr/>
          <a:lstStyle/>
          <a:p>
            <a:fld id="{065B3BC0-1B64-4E3E-ADEC-B20DF708A404}" type="slidenum">
              <a:rPr lang="en-US" smtClean="0"/>
              <a:t>6</a:t>
            </a:fld>
            <a:endParaRPr lang="en-US"/>
          </a:p>
        </p:txBody>
      </p:sp>
      <p:sp>
        <p:nvSpPr>
          <p:cNvPr id="5" name="TextBox 4">
            <a:extLst>
              <a:ext uri="{FF2B5EF4-FFF2-40B4-BE49-F238E27FC236}">
                <a16:creationId xmlns:a16="http://schemas.microsoft.com/office/drawing/2014/main" id="{CBB8A549-4418-0F95-5A6F-690D2A8AD9DE}"/>
              </a:ext>
            </a:extLst>
          </p:cNvPr>
          <p:cNvSpPr txBox="1"/>
          <p:nvPr/>
        </p:nvSpPr>
        <p:spPr>
          <a:xfrm>
            <a:off x="7453520" y="696328"/>
            <a:ext cx="3900280" cy="707886"/>
          </a:xfrm>
          <a:prstGeom prst="rect">
            <a:avLst/>
          </a:prstGeom>
          <a:solidFill>
            <a:srgbClr val="FF0000"/>
          </a:solidFill>
        </p:spPr>
        <p:txBody>
          <a:bodyPr wrap="square" rtlCol="0">
            <a:spAutoFit/>
          </a:bodyPr>
          <a:lstStyle/>
          <a:p>
            <a:r>
              <a:rPr lang="en-US" sz="2000" b="1" dirty="0">
                <a:solidFill>
                  <a:schemeClr val="bg1"/>
                </a:solidFill>
              </a:rPr>
              <a:t>EDITABLE: Customize red text, then change to black and delete this box</a:t>
            </a:r>
          </a:p>
        </p:txBody>
      </p:sp>
    </p:spTree>
    <p:extLst>
      <p:ext uri="{BB962C8B-B14F-4D97-AF65-F5344CB8AC3E}">
        <p14:creationId xmlns:p14="http://schemas.microsoft.com/office/powerpoint/2010/main" val="25962822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30AB9-0C03-4D24-AD2C-A7E97B9E3256}"/>
              </a:ext>
            </a:extLst>
          </p:cNvPr>
          <p:cNvSpPr>
            <a:spLocks noGrp="1"/>
          </p:cNvSpPr>
          <p:nvPr>
            <p:ph type="title"/>
          </p:nvPr>
        </p:nvSpPr>
        <p:spPr>
          <a:xfrm>
            <a:off x="838200" y="365125"/>
            <a:ext cx="10515600" cy="1325563"/>
          </a:xfrm>
        </p:spPr>
        <p:txBody>
          <a:bodyPr>
            <a:normAutofit/>
          </a:bodyPr>
          <a:lstStyle/>
          <a:p>
            <a:r>
              <a:rPr lang="en-US" dirty="0"/>
              <a:t>Members</a:t>
            </a:r>
          </a:p>
        </p:txBody>
      </p:sp>
      <p:graphicFrame>
        <p:nvGraphicFramePr>
          <p:cNvPr id="4" name="Table 4">
            <a:extLst>
              <a:ext uri="{FF2B5EF4-FFF2-40B4-BE49-F238E27FC236}">
                <a16:creationId xmlns:a16="http://schemas.microsoft.com/office/drawing/2014/main" id="{1D87CFDD-B492-4302-B61D-311CF579E861}"/>
              </a:ext>
            </a:extLst>
          </p:cNvPr>
          <p:cNvGraphicFramePr>
            <a:graphicFrameLocks noGrp="1"/>
          </p:cNvGraphicFramePr>
          <p:nvPr>
            <p:extLst>
              <p:ext uri="{D42A27DB-BD31-4B8C-83A1-F6EECF244321}">
                <p14:modId xmlns:p14="http://schemas.microsoft.com/office/powerpoint/2010/main" val="2206833800"/>
              </p:ext>
            </p:extLst>
          </p:nvPr>
        </p:nvGraphicFramePr>
        <p:xfrm>
          <a:off x="982038" y="1760220"/>
          <a:ext cx="8127999" cy="3337560"/>
        </p:xfrm>
        <a:graphic>
          <a:graphicData uri="http://schemas.openxmlformats.org/drawingml/2006/table">
            <a:tbl>
              <a:tblPr firstRow="1" bandRow="1">
                <a:tableStyleId>{69012ECD-51FC-41F1-AA8D-1B2483CD663E}</a:tableStyleId>
              </a:tblPr>
              <a:tblGrid>
                <a:gridCol w="2492141">
                  <a:extLst>
                    <a:ext uri="{9D8B030D-6E8A-4147-A177-3AD203B41FA5}">
                      <a16:colId xmlns:a16="http://schemas.microsoft.com/office/drawing/2014/main" val="1785560913"/>
                    </a:ext>
                  </a:extLst>
                </a:gridCol>
                <a:gridCol w="2926525">
                  <a:extLst>
                    <a:ext uri="{9D8B030D-6E8A-4147-A177-3AD203B41FA5}">
                      <a16:colId xmlns:a16="http://schemas.microsoft.com/office/drawing/2014/main" val="1728934478"/>
                    </a:ext>
                  </a:extLst>
                </a:gridCol>
                <a:gridCol w="2709333">
                  <a:extLst>
                    <a:ext uri="{9D8B030D-6E8A-4147-A177-3AD203B41FA5}">
                      <a16:colId xmlns:a16="http://schemas.microsoft.com/office/drawing/2014/main" val="4249764818"/>
                    </a:ext>
                  </a:extLst>
                </a:gridCol>
              </a:tblGrid>
              <a:tr h="370840">
                <a:tc>
                  <a:txBody>
                    <a:bodyPr/>
                    <a:lstStyle/>
                    <a:p>
                      <a:r>
                        <a:rPr lang="en-US"/>
                        <a:t>Member</a:t>
                      </a:r>
                    </a:p>
                  </a:txBody>
                  <a:tcPr/>
                </a:tc>
                <a:tc>
                  <a:txBody>
                    <a:bodyPr/>
                    <a:lstStyle/>
                    <a:p>
                      <a:r>
                        <a:rPr lang="en-US" dirty="0"/>
                        <a:t>Affiliation</a:t>
                      </a:r>
                    </a:p>
                  </a:txBody>
                  <a:tcPr/>
                </a:tc>
                <a:tc>
                  <a:txBody>
                    <a:bodyPr/>
                    <a:lstStyle/>
                    <a:p>
                      <a:r>
                        <a:rPr lang="en-US" dirty="0"/>
                        <a:t>Contact</a:t>
                      </a:r>
                    </a:p>
                  </a:txBody>
                  <a:tcPr/>
                </a:tc>
                <a:extLst>
                  <a:ext uri="{0D108BD9-81ED-4DB2-BD59-A6C34878D82A}">
                    <a16:rowId xmlns:a16="http://schemas.microsoft.com/office/drawing/2014/main" val="1844679688"/>
                  </a:ext>
                </a:extLst>
              </a:tr>
              <a:tr h="370840">
                <a:tc>
                  <a:txBody>
                    <a:bodyPr/>
                    <a:lstStyle/>
                    <a:p>
                      <a:r>
                        <a:rPr lang="en-US" dirty="0">
                          <a:solidFill>
                            <a:srgbClr val="FF0000"/>
                          </a:solidFill>
                        </a:rPr>
                        <a:t>Name</a:t>
                      </a:r>
                    </a:p>
                  </a:txBody>
                  <a:tcPr/>
                </a:tc>
                <a:tc>
                  <a:txBody>
                    <a:bodyPr/>
                    <a:lstStyle/>
                    <a:p>
                      <a:r>
                        <a:rPr lang="en-US" dirty="0">
                          <a:solidFill>
                            <a:srgbClr val="FF0000"/>
                          </a:solidFill>
                        </a:rPr>
                        <a:t>Organization</a:t>
                      </a:r>
                    </a:p>
                  </a:txBody>
                  <a:tcPr/>
                </a:tc>
                <a:tc>
                  <a:txBody>
                    <a:bodyPr/>
                    <a:lstStyle/>
                    <a:p>
                      <a:r>
                        <a:rPr lang="en-US" dirty="0">
                          <a:solidFill>
                            <a:srgbClr val="FF0000"/>
                          </a:solidFill>
                        </a:rPr>
                        <a:t>Email</a:t>
                      </a:r>
                    </a:p>
                  </a:txBody>
                  <a:tcPr/>
                </a:tc>
                <a:extLst>
                  <a:ext uri="{0D108BD9-81ED-4DB2-BD59-A6C34878D82A}">
                    <a16:rowId xmlns:a16="http://schemas.microsoft.com/office/drawing/2014/main" val="4015778837"/>
                  </a:ext>
                </a:extLst>
              </a:tr>
              <a:tr h="370840">
                <a:tc>
                  <a:txBody>
                    <a:bodyPr/>
                    <a:lstStyle/>
                    <a:p>
                      <a:r>
                        <a:rPr lang="en-US" dirty="0">
                          <a:solidFill>
                            <a:srgbClr val="FF0000"/>
                          </a:solidFill>
                        </a:rPr>
                        <a:t>Name</a:t>
                      </a:r>
                    </a:p>
                  </a:txBody>
                  <a:tcPr/>
                </a:tc>
                <a:tc>
                  <a:txBody>
                    <a:bodyPr/>
                    <a:lstStyle/>
                    <a:p>
                      <a:r>
                        <a:rPr lang="en-US" dirty="0">
                          <a:solidFill>
                            <a:srgbClr val="FF0000"/>
                          </a:solidFill>
                        </a:rPr>
                        <a:t>Organization</a:t>
                      </a:r>
                    </a:p>
                  </a:txBody>
                  <a:tcPr/>
                </a:tc>
                <a:tc>
                  <a:txBody>
                    <a:bodyPr/>
                    <a:lstStyle/>
                    <a:p>
                      <a:r>
                        <a:rPr lang="en-US" dirty="0">
                          <a:solidFill>
                            <a:srgbClr val="FF0000"/>
                          </a:solidFill>
                        </a:rPr>
                        <a:t>Email</a:t>
                      </a:r>
                    </a:p>
                  </a:txBody>
                  <a:tcPr/>
                </a:tc>
                <a:extLst>
                  <a:ext uri="{0D108BD9-81ED-4DB2-BD59-A6C34878D82A}">
                    <a16:rowId xmlns:a16="http://schemas.microsoft.com/office/drawing/2014/main" val="2420723924"/>
                  </a:ext>
                </a:extLst>
              </a:tr>
              <a:tr h="370840">
                <a:tc>
                  <a:txBody>
                    <a:bodyPr/>
                    <a:lstStyle/>
                    <a:p>
                      <a:r>
                        <a:rPr lang="en-US" dirty="0">
                          <a:solidFill>
                            <a:srgbClr val="FF0000"/>
                          </a:solidFill>
                        </a:rPr>
                        <a:t>Name</a:t>
                      </a:r>
                    </a:p>
                  </a:txBody>
                  <a:tcPr/>
                </a:tc>
                <a:tc>
                  <a:txBody>
                    <a:bodyPr/>
                    <a:lstStyle/>
                    <a:p>
                      <a:r>
                        <a:rPr lang="en-US" dirty="0">
                          <a:solidFill>
                            <a:srgbClr val="FF0000"/>
                          </a:solidFill>
                        </a:rPr>
                        <a:t>Organization</a:t>
                      </a:r>
                    </a:p>
                  </a:txBody>
                  <a:tcPr/>
                </a:tc>
                <a:tc>
                  <a:txBody>
                    <a:bodyPr/>
                    <a:lstStyle/>
                    <a:p>
                      <a:r>
                        <a:rPr lang="en-US" dirty="0">
                          <a:solidFill>
                            <a:srgbClr val="FF0000"/>
                          </a:solidFill>
                        </a:rPr>
                        <a:t>Email</a:t>
                      </a:r>
                    </a:p>
                  </a:txBody>
                  <a:tcPr/>
                </a:tc>
                <a:extLst>
                  <a:ext uri="{0D108BD9-81ED-4DB2-BD59-A6C34878D82A}">
                    <a16:rowId xmlns:a16="http://schemas.microsoft.com/office/drawing/2014/main" val="3481581621"/>
                  </a:ext>
                </a:extLst>
              </a:tr>
              <a:tr h="370840">
                <a:tc>
                  <a:txBody>
                    <a:bodyPr/>
                    <a:lstStyle/>
                    <a:p>
                      <a:r>
                        <a:rPr lang="en-US" dirty="0">
                          <a:solidFill>
                            <a:srgbClr val="FF0000"/>
                          </a:solidFill>
                        </a:rPr>
                        <a:t>Name</a:t>
                      </a:r>
                    </a:p>
                  </a:txBody>
                  <a:tcPr/>
                </a:tc>
                <a:tc>
                  <a:txBody>
                    <a:bodyPr/>
                    <a:lstStyle/>
                    <a:p>
                      <a:r>
                        <a:rPr lang="en-US" dirty="0">
                          <a:solidFill>
                            <a:srgbClr val="FF0000"/>
                          </a:solidFill>
                        </a:rPr>
                        <a:t>Organization</a:t>
                      </a:r>
                    </a:p>
                  </a:txBody>
                  <a:tcPr/>
                </a:tc>
                <a:tc>
                  <a:txBody>
                    <a:bodyPr/>
                    <a:lstStyle/>
                    <a:p>
                      <a:r>
                        <a:rPr lang="en-US" dirty="0">
                          <a:solidFill>
                            <a:srgbClr val="FF0000"/>
                          </a:solidFill>
                        </a:rPr>
                        <a:t>Email</a:t>
                      </a:r>
                    </a:p>
                  </a:txBody>
                  <a:tcPr/>
                </a:tc>
                <a:extLst>
                  <a:ext uri="{0D108BD9-81ED-4DB2-BD59-A6C34878D82A}">
                    <a16:rowId xmlns:a16="http://schemas.microsoft.com/office/drawing/2014/main" val="1267592651"/>
                  </a:ext>
                </a:extLst>
              </a:tr>
              <a:tr h="370840">
                <a:tc>
                  <a:txBody>
                    <a:bodyPr/>
                    <a:lstStyle/>
                    <a:p>
                      <a:r>
                        <a:rPr lang="en-US" dirty="0">
                          <a:solidFill>
                            <a:srgbClr val="FF0000"/>
                          </a:solidFill>
                        </a:rPr>
                        <a:t>Name</a:t>
                      </a:r>
                    </a:p>
                  </a:txBody>
                  <a:tcPr/>
                </a:tc>
                <a:tc>
                  <a:txBody>
                    <a:bodyPr/>
                    <a:lstStyle/>
                    <a:p>
                      <a:r>
                        <a:rPr lang="en-US">
                          <a:solidFill>
                            <a:srgbClr val="FF0000"/>
                          </a:solidFill>
                        </a:rPr>
                        <a:t>Organization</a:t>
                      </a:r>
                    </a:p>
                  </a:txBody>
                  <a:tcPr/>
                </a:tc>
                <a:tc>
                  <a:txBody>
                    <a:bodyPr/>
                    <a:lstStyle/>
                    <a:p>
                      <a:r>
                        <a:rPr lang="en-US" dirty="0">
                          <a:solidFill>
                            <a:srgbClr val="FF0000"/>
                          </a:solidFill>
                        </a:rPr>
                        <a:t>Email</a:t>
                      </a:r>
                    </a:p>
                  </a:txBody>
                  <a:tcPr/>
                </a:tc>
                <a:extLst>
                  <a:ext uri="{0D108BD9-81ED-4DB2-BD59-A6C34878D82A}">
                    <a16:rowId xmlns:a16="http://schemas.microsoft.com/office/drawing/2014/main" val="1610464051"/>
                  </a:ext>
                </a:extLst>
              </a:tr>
              <a:tr h="370840">
                <a:tc>
                  <a:txBody>
                    <a:bodyPr/>
                    <a:lstStyle/>
                    <a:p>
                      <a:r>
                        <a:rPr lang="en-US" dirty="0">
                          <a:solidFill>
                            <a:srgbClr val="FF0000"/>
                          </a:solidFill>
                        </a:rPr>
                        <a:t>Name</a:t>
                      </a:r>
                    </a:p>
                  </a:txBody>
                  <a:tcPr/>
                </a:tc>
                <a:tc>
                  <a:txBody>
                    <a:bodyPr/>
                    <a:lstStyle/>
                    <a:p>
                      <a:r>
                        <a:rPr lang="en-US" dirty="0">
                          <a:solidFill>
                            <a:srgbClr val="FF0000"/>
                          </a:solidFill>
                        </a:rPr>
                        <a:t>Organization</a:t>
                      </a:r>
                    </a:p>
                  </a:txBody>
                  <a:tcPr/>
                </a:tc>
                <a:tc>
                  <a:txBody>
                    <a:bodyPr/>
                    <a:lstStyle/>
                    <a:p>
                      <a:r>
                        <a:rPr lang="en-US" dirty="0">
                          <a:solidFill>
                            <a:srgbClr val="FF0000"/>
                          </a:solidFill>
                        </a:rPr>
                        <a:t>Email</a:t>
                      </a:r>
                    </a:p>
                  </a:txBody>
                  <a:tcPr/>
                </a:tc>
                <a:extLst>
                  <a:ext uri="{0D108BD9-81ED-4DB2-BD59-A6C34878D82A}">
                    <a16:rowId xmlns:a16="http://schemas.microsoft.com/office/drawing/2014/main" val="1917937357"/>
                  </a:ext>
                </a:extLst>
              </a:tr>
              <a:tr h="370840">
                <a:tc>
                  <a:txBody>
                    <a:bodyPr/>
                    <a:lstStyle/>
                    <a:p>
                      <a:r>
                        <a:rPr lang="en-US" dirty="0">
                          <a:solidFill>
                            <a:srgbClr val="FF0000"/>
                          </a:solidFill>
                        </a:rPr>
                        <a:t>Name*</a:t>
                      </a:r>
                    </a:p>
                  </a:txBody>
                  <a:tcPr/>
                </a:tc>
                <a:tc>
                  <a:txBody>
                    <a:bodyPr/>
                    <a:lstStyle/>
                    <a:p>
                      <a:r>
                        <a:rPr lang="en-US" dirty="0">
                          <a:solidFill>
                            <a:srgbClr val="FF0000"/>
                          </a:solidFill>
                        </a:rPr>
                        <a:t>Organization</a:t>
                      </a:r>
                    </a:p>
                  </a:txBody>
                  <a:tcPr/>
                </a:tc>
                <a:tc>
                  <a:txBody>
                    <a:bodyPr/>
                    <a:lstStyle/>
                    <a:p>
                      <a:r>
                        <a:rPr lang="en-US" dirty="0">
                          <a:solidFill>
                            <a:srgbClr val="FF0000"/>
                          </a:solidFill>
                        </a:rPr>
                        <a:t>Email</a:t>
                      </a:r>
                    </a:p>
                  </a:txBody>
                  <a:tcPr/>
                </a:tc>
                <a:extLst>
                  <a:ext uri="{0D108BD9-81ED-4DB2-BD59-A6C34878D82A}">
                    <a16:rowId xmlns:a16="http://schemas.microsoft.com/office/drawing/2014/main" val="2588928648"/>
                  </a:ext>
                </a:extLst>
              </a:tr>
              <a:tr h="370840">
                <a:tc>
                  <a:txBody>
                    <a:bodyPr/>
                    <a:lstStyle/>
                    <a:p>
                      <a:r>
                        <a:rPr lang="en-US" dirty="0">
                          <a:solidFill>
                            <a:srgbClr val="FF0000"/>
                          </a:solidFill>
                        </a:rPr>
                        <a:t>Name*</a:t>
                      </a:r>
                    </a:p>
                  </a:txBody>
                  <a:tcPr/>
                </a:tc>
                <a:tc>
                  <a:txBody>
                    <a:bodyPr/>
                    <a:lstStyle/>
                    <a:p>
                      <a:r>
                        <a:rPr lang="en-US" dirty="0">
                          <a:solidFill>
                            <a:srgbClr val="FF0000"/>
                          </a:solidFill>
                        </a:rPr>
                        <a:t>Organization</a:t>
                      </a:r>
                    </a:p>
                  </a:txBody>
                  <a:tcPr/>
                </a:tc>
                <a:tc>
                  <a:txBody>
                    <a:bodyPr/>
                    <a:lstStyle/>
                    <a:p>
                      <a:r>
                        <a:rPr lang="en-US" dirty="0">
                          <a:solidFill>
                            <a:srgbClr val="FF0000"/>
                          </a:solidFill>
                        </a:rPr>
                        <a:t>Email</a:t>
                      </a:r>
                    </a:p>
                  </a:txBody>
                  <a:tcPr/>
                </a:tc>
                <a:extLst>
                  <a:ext uri="{0D108BD9-81ED-4DB2-BD59-A6C34878D82A}">
                    <a16:rowId xmlns:a16="http://schemas.microsoft.com/office/drawing/2014/main" val="4272384467"/>
                  </a:ext>
                </a:extLst>
              </a:tr>
            </a:tbl>
          </a:graphicData>
        </a:graphic>
      </p:graphicFrame>
      <p:sp>
        <p:nvSpPr>
          <p:cNvPr id="5" name="TextBox 4">
            <a:extLst>
              <a:ext uri="{FF2B5EF4-FFF2-40B4-BE49-F238E27FC236}">
                <a16:creationId xmlns:a16="http://schemas.microsoft.com/office/drawing/2014/main" id="{990E5548-B240-441F-A5D1-55EB1E54EAEA}"/>
              </a:ext>
            </a:extLst>
          </p:cNvPr>
          <p:cNvSpPr txBox="1"/>
          <p:nvPr/>
        </p:nvSpPr>
        <p:spPr>
          <a:xfrm>
            <a:off x="1146209" y="5387741"/>
            <a:ext cx="1512594" cy="369332"/>
          </a:xfrm>
          <a:prstGeom prst="rect">
            <a:avLst/>
          </a:prstGeom>
          <a:noFill/>
        </p:spPr>
        <p:txBody>
          <a:bodyPr wrap="none" rtlCol="0">
            <a:spAutoFit/>
          </a:bodyPr>
          <a:lstStyle/>
          <a:p>
            <a:r>
              <a:rPr lang="en-US"/>
              <a:t>*Support staff</a:t>
            </a:r>
          </a:p>
        </p:txBody>
      </p:sp>
      <p:sp>
        <p:nvSpPr>
          <p:cNvPr id="3" name="Slide Number Placeholder 2">
            <a:extLst>
              <a:ext uri="{FF2B5EF4-FFF2-40B4-BE49-F238E27FC236}">
                <a16:creationId xmlns:a16="http://schemas.microsoft.com/office/drawing/2014/main" id="{E10AFD22-DC80-46B8-8542-E51E56B2E279}"/>
              </a:ext>
            </a:extLst>
          </p:cNvPr>
          <p:cNvSpPr>
            <a:spLocks noGrp="1"/>
          </p:cNvSpPr>
          <p:nvPr>
            <p:ph type="sldNum" sz="quarter" idx="12"/>
          </p:nvPr>
        </p:nvSpPr>
        <p:spPr/>
        <p:txBody>
          <a:bodyPr/>
          <a:lstStyle/>
          <a:p>
            <a:fld id="{065B3BC0-1B64-4E3E-ADEC-B20DF708A404}" type="slidenum">
              <a:rPr lang="en-US" smtClean="0"/>
              <a:t>7</a:t>
            </a:fld>
            <a:endParaRPr lang="en-US"/>
          </a:p>
        </p:txBody>
      </p:sp>
      <p:sp>
        <p:nvSpPr>
          <p:cNvPr id="6" name="TextBox 5">
            <a:extLst>
              <a:ext uri="{FF2B5EF4-FFF2-40B4-BE49-F238E27FC236}">
                <a16:creationId xmlns:a16="http://schemas.microsoft.com/office/drawing/2014/main" id="{B8FD3716-3D5B-0463-D22C-DB510B2AF585}"/>
              </a:ext>
            </a:extLst>
          </p:cNvPr>
          <p:cNvSpPr txBox="1"/>
          <p:nvPr/>
        </p:nvSpPr>
        <p:spPr>
          <a:xfrm>
            <a:off x="7453520" y="696328"/>
            <a:ext cx="3900280" cy="707886"/>
          </a:xfrm>
          <a:prstGeom prst="rect">
            <a:avLst/>
          </a:prstGeom>
          <a:solidFill>
            <a:srgbClr val="FF0000"/>
          </a:solidFill>
        </p:spPr>
        <p:txBody>
          <a:bodyPr wrap="square" rtlCol="0">
            <a:spAutoFit/>
          </a:bodyPr>
          <a:lstStyle/>
          <a:p>
            <a:r>
              <a:rPr lang="en-US" sz="2000" b="1" dirty="0">
                <a:solidFill>
                  <a:schemeClr val="bg1"/>
                </a:solidFill>
              </a:rPr>
              <a:t>EDITABLE: Customize red text, then change to black and delete this box</a:t>
            </a:r>
          </a:p>
        </p:txBody>
      </p:sp>
    </p:spTree>
    <p:extLst>
      <p:ext uri="{BB962C8B-B14F-4D97-AF65-F5344CB8AC3E}">
        <p14:creationId xmlns:p14="http://schemas.microsoft.com/office/powerpoint/2010/main" val="17681448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72FF8-F7B4-4D7C-A143-50AB425A4648}"/>
              </a:ext>
            </a:extLst>
          </p:cNvPr>
          <p:cNvSpPr>
            <a:spLocks noGrp="1"/>
          </p:cNvSpPr>
          <p:nvPr>
            <p:ph type="title"/>
          </p:nvPr>
        </p:nvSpPr>
        <p:spPr/>
        <p:txBody>
          <a:bodyPr/>
          <a:lstStyle/>
          <a:p>
            <a:r>
              <a:rPr lang="en-US" dirty="0"/>
              <a:t>Anticipated Timeline</a:t>
            </a:r>
          </a:p>
        </p:txBody>
      </p:sp>
      <p:sp>
        <p:nvSpPr>
          <p:cNvPr id="3" name="Content Placeholder 2">
            <a:extLst>
              <a:ext uri="{FF2B5EF4-FFF2-40B4-BE49-F238E27FC236}">
                <a16:creationId xmlns:a16="http://schemas.microsoft.com/office/drawing/2014/main" id="{AE2040AF-FADC-46EC-9DFF-E27CF698F648}"/>
              </a:ext>
            </a:extLst>
          </p:cNvPr>
          <p:cNvSpPr>
            <a:spLocks noGrp="1"/>
          </p:cNvSpPr>
          <p:nvPr>
            <p:ph sz="half" idx="1"/>
          </p:nvPr>
        </p:nvSpPr>
        <p:spPr>
          <a:xfrm>
            <a:off x="838199" y="1825625"/>
            <a:ext cx="10515599" cy="4351338"/>
          </a:xfrm>
        </p:spPr>
        <p:txBody>
          <a:bodyPr numCol="2"/>
          <a:lstStyle/>
          <a:p>
            <a:pPr marL="0" indent="0">
              <a:buNone/>
            </a:pPr>
            <a:r>
              <a:rPr lang="en-US" b="1" dirty="0">
                <a:solidFill>
                  <a:srgbClr val="FF0000"/>
                </a:solidFill>
              </a:rPr>
              <a:t>January</a:t>
            </a:r>
          </a:p>
          <a:p>
            <a:pPr marL="0" indent="0">
              <a:buNone/>
            </a:pPr>
            <a:r>
              <a:rPr lang="en-US" dirty="0">
                <a:solidFill>
                  <a:srgbClr val="FF0000"/>
                </a:solidFill>
              </a:rPr>
              <a:t>Introductory meeting</a:t>
            </a:r>
          </a:p>
          <a:p>
            <a:pPr marL="0" indent="0">
              <a:buNone/>
            </a:pPr>
            <a:r>
              <a:rPr lang="en-US" b="1" dirty="0">
                <a:solidFill>
                  <a:srgbClr val="FF0000"/>
                </a:solidFill>
              </a:rPr>
              <a:t>February</a:t>
            </a:r>
          </a:p>
          <a:p>
            <a:pPr marL="0" indent="0">
              <a:buNone/>
            </a:pPr>
            <a:r>
              <a:rPr lang="en-US" dirty="0">
                <a:solidFill>
                  <a:srgbClr val="FF0000"/>
                </a:solidFill>
              </a:rPr>
              <a:t>Data processing and initial analysis</a:t>
            </a:r>
          </a:p>
          <a:p>
            <a:pPr marL="0" indent="0">
              <a:buNone/>
            </a:pPr>
            <a:r>
              <a:rPr lang="en-US" b="1" dirty="0">
                <a:solidFill>
                  <a:srgbClr val="FF0000"/>
                </a:solidFill>
              </a:rPr>
              <a:t>March</a:t>
            </a:r>
          </a:p>
          <a:p>
            <a:pPr marL="0" indent="0">
              <a:buNone/>
            </a:pPr>
            <a:r>
              <a:rPr lang="en-US" dirty="0">
                <a:solidFill>
                  <a:srgbClr val="FF0000"/>
                </a:solidFill>
              </a:rPr>
              <a:t>Presentation of analysis</a:t>
            </a:r>
          </a:p>
          <a:p>
            <a:pPr marL="0" indent="0">
              <a:buNone/>
            </a:pPr>
            <a:r>
              <a:rPr lang="en-US" dirty="0">
                <a:solidFill>
                  <a:srgbClr val="FF0000"/>
                </a:solidFill>
              </a:rPr>
              <a:t>Committee feedback &amp; questions</a:t>
            </a:r>
          </a:p>
          <a:p>
            <a:pPr marL="0" indent="0">
              <a:buNone/>
            </a:pPr>
            <a:endParaRPr lang="en-US" b="1" dirty="0">
              <a:solidFill>
                <a:srgbClr val="FF0000"/>
              </a:solidFill>
            </a:endParaRPr>
          </a:p>
          <a:p>
            <a:pPr marL="0" indent="0">
              <a:buNone/>
            </a:pPr>
            <a:r>
              <a:rPr lang="en-US" b="1" dirty="0">
                <a:solidFill>
                  <a:srgbClr val="FF0000"/>
                </a:solidFill>
              </a:rPr>
              <a:t>April - May</a:t>
            </a:r>
            <a:endParaRPr lang="en-US" dirty="0">
              <a:solidFill>
                <a:srgbClr val="FF0000"/>
              </a:solidFill>
            </a:endParaRPr>
          </a:p>
          <a:p>
            <a:pPr marL="0" indent="0">
              <a:buNone/>
            </a:pPr>
            <a:r>
              <a:rPr lang="en-US" dirty="0">
                <a:solidFill>
                  <a:srgbClr val="FF0000"/>
                </a:solidFill>
              </a:rPr>
              <a:t>Revised analysis &amp; discussion </a:t>
            </a:r>
          </a:p>
          <a:p>
            <a:pPr marL="0" indent="0">
              <a:buNone/>
            </a:pPr>
            <a:r>
              <a:rPr lang="en-US" b="1" dirty="0">
                <a:solidFill>
                  <a:srgbClr val="FF0000"/>
                </a:solidFill>
              </a:rPr>
              <a:t>June - August</a:t>
            </a:r>
          </a:p>
          <a:p>
            <a:pPr marL="0" indent="0">
              <a:buNone/>
            </a:pPr>
            <a:r>
              <a:rPr lang="en-US" dirty="0">
                <a:solidFill>
                  <a:srgbClr val="FF0000"/>
                </a:solidFill>
              </a:rPr>
              <a:t>Draft report</a:t>
            </a:r>
          </a:p>
          <a:p>
            <a:pPr marL="0" indent="0">
              <a:buNone/>
            </a:pPr>
            <a:r>
              <a:rPr lang="en-US" dirty="0">
                <a:solidFill>
                  <a:srgbClr val="FF0000"/>
                </a:solidFill>
              </a:rPr>
              <a:t>Committee feedback &amp; questions</a:t>
            </a:r>
          </a:p>
          <a:p>
            <a:pPr marL="0" indent="0">
              <a:buNone/>
            </a:pPr>
            <a:r>
              <a:rPr lang="en-US" b="1" dirty="0">
                <a:solidFill>
                  <a:srgbClr val="FF0000"/>
                </a:solidFill>
              </a:rPr>
              <a:t>September</a:t>
            </a:r>
          </a:p>
          <a:p>
            <a:pPr marL="0" indent="0">
              <a:buNone/>
            </a:pPr>
            <a:r>
              <a:rPr lang="en-US" dirty="0">
                <a:solidFill>
                  <a:srgbClr val="FF0000"/>
                </a:solidFill>
              </a:rPr>
              <a:t>Final report &amp; recommendations</a:t>
            </a:r>
          </a:p>
          <a:p>
            <a:pPr marL="0" indent="0">
              <a:buNone/>
            </a:pPr>
            <a:endParaRPr lang="en-US" sz="2400" dirty="0">
              <a:solidFill>
                <a:srgbClr val="FF0000"/>
              </a:solidFill>
            </a:endParaRPr>
          </a:p>
        </p:txBody>
      </p:sp>
      <p:sp>
        <p:nvSpPr>
          <p:cNvPr id="4" name="Slide Number Placeholder 3">
            <a:extLst>
              <a:ext uri="{FF2B5EF4-FFF2-40B4-BE49-F238E27FC236}">
                <a16:creationId xmlns:a16="http://schemas.microsoft.com/office/drawing/2014/main" id="{3C3A4508-C8D7-414C-B57F-45C6402105C7}"/>
              </a:ext>
            </a:extLst>
          </p:cNvPr>
          <p:cNvSpPr>
            <a:spLocks noGrp="1"/>
          </p:cNvSpPr>
          <p:nvPr>
            <p:ph type="sldNum" sz="quarter" idx="12"/>
          </p:nvPr>
        </p:nvSpPr>
        <p:spPr/>
        <p:txBody>
          <a:bodyPr/>
          <a:lstStyle/>
          <a:p>
            <a:fld id="{065B3BC0-1B64-4E3E-ADEC-B20DF708A404}" type="slidenum">
              <a:rPr lang="en-US" smtClean="0"/>
              <a:t>8</a:t>
            </a:fld>
            <a:endParaRPr lang="en-US"/>
          </a:p>
        </p:txBody>
      </p:sp>
      <p:sp>
        <p:nvSpPr>
          <p:cNvPr id="5" name="TextBox 4">
            <a:extLst>
              <a:ext uri="{FF2B5EF4-FFF2-40B4-BE49-F238E27FC236}">
                <a16:creationId xmlns:a16="http://schemas.microsoft.com/office/drawing/2014/main" id="{A1B0AD76-06E8-D96D-8E14-337703FA9998}"/>
              </a:ext>
            </a:extLst>
          </p:cNvPr>
          <p:cNvSpPr txBox="1"/>
          <p:nvPr/>
        </p:nvSpPr>
        <p:spPr>
          <a:xfrm>
            <a:off x="7453520" y="696328"/>
            <a:ext cx="3900280" cy="707886"/>
          </a:xfrm>
          <a:prstGeom prst="rect">
            <a:avLst/>
          </a:prstGeom>
          <a:solidFill>
            <a:srgbClr val="FF0000"/>
          </a:solidFill>
        </p:spPr>
        <p:txBody>
          <a:bodyPr wrap="square" rtlCol="0">
            <a:spAutoFit/>
          </a:bodyPr>
          <a:lstStyle/>
          <a:p>
            <a:r>
              <a:rPr lang="en-US" sz="2000" b="1" dirty="0">
                <a:solidFill>
                  <a:schemeClr val="bg1"/>
                </a:solidFill>
              </a:rPr>
              <a:t>EDITABLE: Customize red text, then change to black and delete this box</a:t>
            </a:r>
          </a:p>
        </p:txBody>
      </p:sp>
    </p:spTree>
    <p:extLst>
      <p:ext uri="{BB962C8B-B14F-4D97-AF65-F5344CB8AC3E}">
        <p14:creationId xmlns:p14="http://schemas.microsoft.com/office/powerpoint/2010/main" val="35169940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zoomed in picture of a body of water with small pieces of snow and ice on it.">
            <a:extLst>
              <a:ext uri="{FF2B5EF4-FFF2-40B4-BE49-F238E27FC236}">
                <a16:creationId xmlns:a16="http://schemas.microsoft.com/office/drawing/2014/main" id="{BD75C0AC-A6CE-4449-9118-C19694D5B856}"/>
              </a:ext>
            </a:extLst>
          </p:cNvPr>
          <p:cNvPicPr>
            <a:picLocks noChangeAspect="1"/>
          </p:cNvPicPr>
          <p:nvPr/>
        </p:nvPicPr>
        <p:blipFill rotWithShape="1">
          <a:blip r:embed="rId3">
            <a:extLst>
              <a:ext uri="{28A0092B-C50C-407E-A947-70E740481C1C}">
                <a14:useLocalDpi xmlns:a14="http://schemas.microsoft.com/office/drawing/2010/main" val="0"/>
              </a:ext>
            </a:extLst>
          </a:blip>
          <a:srcRect l="19662" r="55297"/>
          <a:stretch/>
        </p:blipFill>
        <p:spPr>
          <a:xfrm>
            <a:off x="-626" y="0"/>
            <a:ext cx="2572719" cy="6858000"/>
          </a:xfrm>
          <a:prstGeom prst="rect">
            <a:avLst/>
          </a:prstGeom>
        </p:spPr>
      </p:pic>
      <p:sp>
        <p:nvSpPr>
          <p:cNvPr id="2" name="Title 1">
            <a:extLst>
              <a:ext uri="{FF2B5EF4-FFF2-40B4-BE49-F238E27FC236}">
                <a16:creationId xmlns:a16="http://schemas.microsoft.com/office/drawing/2014/main" id="{24B3D746-EB88-4966-822E-AD35384B9672}"/>
              </a:ext>
            </a:extLst>
          </p:cNvPr>
          <p:cNvSpPr>
            <a:spLocks noGrp="1"/>
          </p:cNvSpPr>
          <p:nvPr>
            <p:ph type="title"/>
          </p:nvPr>
        </p:nvSpPr>
        <p:spPr>
          <a:xfrm>
            <a:off x="3099660" y="365125"/>
            <a:ext cx="8254139" cy="1325563"/>
          </a:xfrm>
        </p:spPr>
        <p:txBody>
          <a:bodyPr/>
          <a:lstStyle/>
          <a:p>
            <a:r>
              <a:rPr lang="en-US" dirty="0"/>
              <a:t>Arriving at decisions</a:t>
            </a:r>
          </a:p>
        </p:txBody>
      </p:sp>
      <p:sp>
        <p:nvSpPr>
          <p:cNvPr id="3" name="Content Placeholder 2">
            <a:extLst>
              <a:ext uri="{FF2B5EF4-FFF2-40B4-BE49-F238E27FC236}">
                <a16:creationId xmlns:a16="http://schemas.microsoft.com/office/drawing/2014/main" id="{557EE1D8-D503-402F-BB80-9C637FDD0850}"/>
              </a:ext>
            </a:extLst>
          </p:cNvPr>
          <p:cNvSpPr>
            <a:spLocks noGrp="1"/>
          </p:cNvSpPr>
          <p:nvPr>
            <p:ph idx="1"/>
          </p:nvPr>
        </p:nvSpPr>
        <p:spPr>
          <a:xfrm>
            <a:off x="3099661" y="1825625"/>
            <a:ext cx="7935132" cy="4351338"/>
          </a:xfrm>
        </p:spPr>
        <p:txBody>
          <a:bodyPr/>
          <a:lstStyle/>
          <a:p>
            <a:r>
              <a:rPr lang="en-US" dirty="0"/>
              <a:t>This group uses… </a:t>
            </a:r>
            <a:r>
              <a:rPr lang="en-US" dirty="0">
                <a:solidFill>
                  <a:srgbClr val="FF0000"/>
                </a:solidFill>
              </a:rPr>
              <a:t>describe process for making group decisions, e.g., consensus</a:t>
            </a:r>
          </a:p>
          <a:p>
            <a:r>
              <a:rPr lang="en-US" dirty="0"/>
              <a:t>To facilitate this process, we will:</a:t>
            </a:r>
          </a:p>
          <a:p>
            <a:pPr lvl="1"/>
            <a:r>
              <a:rPr lang="en-US" dirty="0">
                <a:solidFill>
                  <a:srgbClr val="FF0000"/>
                </a:solidFill>
              </a:rPr>
              <a:t>Describe tools used, e.g., “polls may be used to gauge reactions and to determine if more information is needed before making decisions”</a:t>
            </a:r>
          </a:p>
          <a:p>
            <a:r>
              <a:rPr lang="en-US" dirty="0"/>
              <a:t>If agreement cannot be reached… </a:t>
            </a:r>
            <a:r>
              <a:rPr lang="en-US" dirty="0">
                <a:solidFill>
                  <a:srgbClr val="FF0000"/>
                </a:solidFill>
              </a:rPr>
              <a:t>describe process for disagreement within group</a:t>
            </a:r>
          </a:p>
        </p:txBody>
      </p:sp>
      <p:sp>
        <p:nvSpPr>
          <p:cNvPr id="6" name="Slide Number Placeholder 5">
            <a:extLst>
              <a:ext uri="{FF2B5EF4-FFF2-40B4-BE49-F238E27FC236}">
                <a16:creationId xmlns:a16="http://schemas.microsoft.com/office/drawing/2014/main" id="{1A57C916-F84C-4BA0-995C-9E54EA60037A}"/>
              </a:ext>
            </a:extLst>
          </p:cNvPr>
          <p:cNvSpPr>
            <a:spLocks noGrp="1"/>
          </p:cNvSpPr>
          <p:nvPr>
            <p:ph type="sldNum" sz="quarter" idx="12"/>
          </p:nvPr>
        </p:nvSpPr>
        <p:spPr/>
        <p:txBody>
          <a:bodyPr/>
          <a:lstStyle/>
          <a:p>
            <a:fld id="{065B3BC0-1B64-4E3E-ADEC-B20DF708A404}" type="slidenum">
              <a:rPr lang="en-US" smtClean="0"/>
              <a:t>9</a:t>
            </a:fld>
            <a:endParaRPr lang="en-US"/>
          </a:p>
        </p:txBody>
      </p:sp>
      <p:sp>
        <p:nvSpPr>
          <p:cNvPr id="4" name="TextBox 3">
            <a:extLst>
              <a:ext uri="{FF2B5EF4-FFF2-40B4-BE49-F238E27FC236}">
                <a16:creationId xmlns:a16="http://schemas.microsoft.com/office/drawing/2014/main" id="{2F21B6D9-A7AC-CBC2-A513-959DADAF1C2A}"/>
              </a:ext>
            </a:extLst>
          </p:cNvPr>
          <p:cNvSpPr txBox="1"/>
          <p:nvPr/>
        </p:nvSpPr>
        <p:spPr>
          <a:xfrm>
            <a:off x="3099660" y="5663074"/>
            <a:ext cx="3900280" cy="707886"/>
          </a:xfrm>
          <a:prstGeom prst="rect">
            <a:avLst/>
          </a:prstGeom>
          <a:solidFill>
            <a:srgbClr val="FF0000"/>
          </a:solidFill>
        </p:spPr>
        <p:txBody>
          <a:bodyPr wrap="square" rtlCol="0">
            <a:spAutoFit/>
          </a:bodyPr>
          <a:lstStyle/>
          <a:p>
            <a:r>
              <a:rPr lang="en-US" sz="2000" b="1" dirty="0">
                <a:solidFill>
                  <a:schemeClr val="bg1"/>
                </a:solidFill>
              </a:rPr>
              <a:t>EDITABLE: Customize red text, then change to black and delete this box</a:t>
            </a:r>
          </a:p>
        </p:txBody>
      </p:sp>
    </p:spTree>
    <p:extLst>
      <p:ext uri="{BB962C8B-B14F-4D97-AF65-F5344CB8AC3E}">
        <p14:creationId xmlns:p14="http://schemas.microsoft.com/office/powerpoint/2010/main" val="27298429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PAW xmlns="http://www.net-centric.com/PAWPP">
  <Shape xmlns="" ID="6pibIrJoMBfcZ4YDkR7KuJ7bxis=" pdftag="H2" isBookmarkSet="no" bookmark="yes" Order="_x0031_"/>
  <Shape xmlns="" ID="+Q2yWXW3Q66Q0m3AAfilNuuBWds=" pdftag="P" isBookmarkSet="no" bookmark="no" Order="_x0032_"/>
  <Shape xmlns="" ID="cVNKIe3hLTwL1M7Vui2140EeRK0=" pdftag="_x005B_Artifact_x005D_" isBookmarkSet="no" bookmark="no" Order="_x002D_1"/>
  <Shape xmlns="" ID="puSL499HzZ/Jy6KjZ+6vHa0OHl8=" pdftag="H1" isBookmarkSet="no" bookmark="yes" Order="_x0031_"/>
  <Shape xmlns="" ID="PLWcR52zizrLPMa6mgD22Y6DSps=" pdftag="H2" isBookmarkSet="no" bookmark="yes" Order="_x0032_"/>
  <Shape xmlns="" ID="cCXjl9JgpBTGuCcfnoGysrMFnjY=" formula="no" inline="no" Lang="" bookmark="no" pdftag="Figure" isBookmarkSet="no" Order="_x0033_" artifact="_x0030_" validate="no"/>
  <HyperLink xmlns="" ID="NIbW+c/ov9J1iAiCPOC6JVLEomw=-55760552796.57504_417.91" plainAltText="Nutrient_x0020_Criteria_x0020_Case_x0020_Studies" Lang=""/>
  <HyperLink xmlns="" ID="v2HxmTCqM/Z+8TCNs80nUcVyxhI=612554471284.655_392.2684" plainAltText="The_x0020_Basics_x0020_of_x0020_the_x0020_Regulatory_x0020_Process" Lang=""/>
  <HyperLink xmlns="" ID="u8dtD0FypFIthLQwzEGKLKur8cM=-343099908281.53_328.55" plainAltText="Clean_x0020_Water_x0020_Act_x0020_Module" Lang=""/>
  <HyperLink xmlns="" ID="PglPeLna1FSLsrcSh23Im1aGxJo=-1068075684284.655_401.1652" plainAltText="Water_x0020_Quality_x0020_Standards_x0020_Academy" Lang=""/>
  <HyperLink xmlns="" ID="GLjG/oxDuEjHoA1zVQVMpoaAjg8=" plainAltText="https:_x002F__x002F_www.epa.gov_x002F_tmdl_x002F_overview-listing-impaired-waters-under-cwa-section-303d"/>
  <HyperLink xmlns="" ID="nSus+sDawuCnPVsLFQ0dNs5zDoA=" plainAltText="https:_x002F__x002F_www.epa.gov_x002F_tmdl_x002F_overview-total-maximum-daily-loads-tmdls"/>
  <HyperLink xmlns="" ID="Z7KliBqw+MW5TaLQer+oV0l7McI=" plainAltText="https:_x002F__x002F_www.epa.gov_x002F_npdes"/>
  <HyperLink xmlns="" ID="pY1v7OtogWT8zyc8q+jS7YIlWe8=" plainAltText="https:_x002F__x002F_www.epa.gov_x002F_tmdl_x002F_overview-listing-impaired-waters-under-cwa-section-303d"/>
  <HyperLink xmlns="" ID="17WJazhdPJbLeOsh62GI7C4gulE=" plainAltText="https:_x002F__x002F_www.epa.gov_x002F_wqs-tech_x002F_key-concepts-module-2-use"/>
  <HyperLink xmlns="" ID="ikbBMPaciSmTiDRrqPYhGiX8KP4=" plainAltText="https:_x002F__x002F_www.epa.gov_x002F_wqs-tech_x002F_key-concepts-module-2-use"/>
  <HyperLink xmlns="" ID="MW42n7zkkO31ldP0Hoix6/TR9to=" plainAltText="https:_x002F__x002F_www.epa.gov_x002F_wqs-tech_x002F_key-concepts-module-2-use"/>
  <HyperLink xmlns="" ID="t8i3IxvNhsRS48Do+2yD2g23HJI=593481167284.655_426.815" plainAltText="Water_x0020_Quality_x0020_Criteria" Lang=""/>
  <HyperLink xmlns="" ID="TNT2hIhgL4/ZVi0s+LLh/UxYslo=96190283196.57504_431.27" plainAltText="Scientific_x0020_Support_x0020_for_x0020_Dual_x0020_Nutrient_x0020_Criteria_x0020_" Lang=""/>
  <HyperLink xmlns="" ID="9DmDUQWiYacc0AHTwoC2XDdbqVE=-1403252133265.0551_463.3047" plainAltText="State_x0020_Progress_x0020_Towards_x0020_Developing_x0020_Numeric_x0020_Criteria_x0020_" Lang=""/>
  <HyperLink xmlns="" ID="bB0MSC0ynWyqBgQ8kV0iWdw4W5U=-146251324795.82504_457.5099" plainAltText="Risk_x0020_Analysis_x0020_Framework" Lang=""/>
  <HyperLink xmlns="" ID="gzjgmNd2niXWjcl3kY5iKkPMSPk=91766135899.17504_439.51" plainAltText="Water_x0020_Body_x0020_Types" Lang=""/>
  <HyperLink xmlns="" ID="smjfKI9MY072E2mgLyQBLCa+XXE=-119681084499.17504_399.27" plainAltText="Developing_x0020_Management_x0020_Goals" Lang=""/>
  <HyperLink xmlns="" ID="1Ql5jCvlPXc+fEb1S6tE5KdGtKA=-43510011498.42504_399.27" plainAltText="Assessment_x0020_Endpoints" Lang=""/>
  <HyperLink xmlns="" ID="3aTX7syvBp4ekXXSinNUJR04E4A=-76030087396.57504_207.83" plainAltText="Mechanistic_x0020_Modeling" Lang=""/>
  <HyperLink xmlns="" ID="fHSrx/0de+KTdIF6BnFgojxTuLI=-171873902696.57504_207.83" plainAltText="Stressor_x0020_Response" Lang=""/>
  <HyperLink xmlns="" ID="PuVBiEAewWVwSwXNG0a+aM2ln2Y=-161015919091.2_207.83" plainAltText="Reference_x0020_Condition" Lang=""/>
  <HyperLink xmlns="" ID="iyeFENYtRHHTQXW47iwOvehGEEk=19262572996.70008_375.25" plainAltText="Data_x0020_Considerations" Lang=""/>
  <HyperLink xmlns="" ID="74Wy4O/QHMi+BIzBca1L4l3f6qc=1583375165516.575_421.6899" plainAltText="Quantifying_x0020_and_x0020_Documenting_x0020_" Lang=""/>
  <HyperLink xmlns="" ID="74Wy4O/QHMi+BIzBca1L4l3f6qc=-543672770511.2_454.7299" plainAltText="Protection_x0020_of_x0020_the_x0020_Designated_x0020_Use" Lang=""/>
  <HyperLink xmlns="" ID="Joc6G8VpxgKxn0bU0CPJUZl82V0=-19818997496.57504_348.79" plainAltText="Water_x0020_Quality_x0020_Standards_x0020_Review" Lang=""/>
  <HyperLink xmlns="" ID="JkPQN8b33F9n5Ok6f55xXRzTYII=-204550432091.2_147.35" plainAltText="U.S._x0020_EPA_x0020_Nutrient_x0020_Scientific_x0020_Technical_x0020_Exchange_x0020_" Lang=""/>
  <HyperLink xmlns="" ID="JkPQN8b33F9n5Ok6f55xXRzTYII=52273140591.2_177.59" plainAltText="Partnership_x0020__x0026__x0020_Support_x0020__x0028_N-STEPS_x0029__x0020_Online"/>
  <HyperLink xmlns="" ID="JkPQN8b33F9n5Ok6f55xXRzTYII=127132697891.2_207.83" plainAltText="Water_x0020_Quality_x0020_Standards_x0020_Handbook" Lang=""/>
  <HyperLink xmlns="" ID="JkPQN8b33F9n5Ok6f55xXRzTYII=-106807568491.2_248.07" plainAltText="Water_x0020_Quality_x0020_Standards_x0020_Academy" Lang=""/>
  <HyperLink xmlns="" ID="HibFrjHK4dQM3AyBRZv5NczWgPk=" plainAltText="https:_x002F__x002F_www.epa.gov_x002F_sites_x002F_default_x002F_files_x002F_2014-10_x002F_documents_x002F_handbook-chapter3.pdf"/>
  <Shape xmlns="" ID="3+xFmZkb3f4ffDrWBX6rWuiyE1U=" bookmark="no" pdftag="P" isBookmarkSet="no" Order="_x0034_"/>
  <Shape xmlns="" ID="T0M6TpbmlGEtFYMlKNlSumsJE/U=" pdftag="H2" isBookmarkSet="no" bookmark="yes" Order="_x0031_"/>
  <Shape xmlns="" ID="irDi1hA4ZGIh3B9iLlEPvkPIKRY=" bookmark="no" pdftag="P" isBookmarkSet="no" Order="_x0032_"/>
  <Shape xmlns="" ID="BD2uTKE2CSKlsJ50n/HRAz+NipQ=" bookmark="no" Order="_x0033_" pdftag="_x005B_Artifact_x005D_" isBookmarkSet="no"/>
  <Shape xmlns="" ID="IPJ3FDaQnMGoW4Poj0ktL7EDs+c=" pdftag="H2" isBookmarkSet="no" bookmark="yes" Order="_x0032_"/>
  <Shape xmlns="" ID="ybbyH9s6gzNOALU4CAw4N2UCmwg=" bookmark="no" pdftag="P" isBookmarkSet="no" Order="_x0033_"/>
  <Shape xmlns="" ID="a8aFyYDS94ynvDcZhUGTCS2zj/I=" formula="no" inline="no" Lang="" bookmark="no" pdftag="Figure" isBookmarkSet="no" Order="_x0035_" artifact="_x0030_" validate="no"/>
  <Shape xmlns="" ID="9oHe5rK+vjUiYpVJm3uwQSxuj48=" bookmark="no" pdftag="P" isBookmarkSet="no" Order="_x0034_"/>
  <Shape xmlns="" ID="XqCikzy1/TrZ5zgmJyBmbSnuC0c=" formula="no" artifact="_x0030_" inline="no" Lang="" bookmark="no" pdftag="Figure" isBookmarkSet="no" Order="_x0031_" validate="no"/>
  <Shape xmlns="" ID="XGjWQ/7LbdPGZzEWe9X8pEK3+AU=" bookmark="no" Order="_x0036_" pdftag="_x005B_Artifact_x005D_" isBookmarkSet="no"/>
  <Shape xmlns="" ID="qHaZOWWxnLs6t1JuD/Mqa0Wr+yY=" pdftag="H2" isBookmarkSet="no" bookmark="yes" Order="_x0031_"/>
  <Shape xmlns="" ID="NIbW+c/ov9J1iAiCPOC6JVLEomw=" bookmark="no" pdftag="P" isBookmarkSet="no" Order="_x0033_"/>
  <Shape xmlns="" ID="mJ0JDZUbLCoUO0h+IKoHlqrIS8o=" formula="no" artifact="_x0030_" inline="no" Lang="" bookmark="no" pdftag="Figure" isBookmarkSet="no" Order="_x0034_" validate="no"/>
  <Shape xmlns="" ID="D83DLll3nOJShA5ovXaFP2d05BQ=" bookmark="no" Order="_x0035_" pdftag="_x005B_Artifact_x005D_" isBookmarkSet="no"/>
  <Shape xmlns="" ID="5U2h8kfKhPo1Y1iNacGjT3h99/g=" bookmark="no" pdftag="P" isBookmarkSet="no" Order="_x0032_"/>
  <Shape xmlns="" ID="vnMF7WKDarPYomdaQL4Orj4bBJA=" pdftag="H2" isBookmarkSet="no" bookmark="yes" Order="_x0031_"/>
  <Shape xmlns="" ID="t4M5QsxjAfSWXy/9slwi/lLuwLY=" bookmark="no" pdftag="P" isBookmarkSet="no" Order="_x0033_"/>
  <Shape xmlns="" ID="aoo7fFc5d4Of20uPpcfPUDooOCM=" bookmark="no" Order="_x0034_" pdftag="_x005B_Artifact_x005D_" isBookmarkSet="no"/>
  <Shape xmlns="" ID="7QFHux1gas90PFf3lQqmchPKvOA=" bookmark="no" pdftag="P" isBookmarkSet="no" Order="_x0032_"/>
  <Shape xmlns="" ID="4BjjXQwGD0geqECGWEF2U38fWfc=" pdftag="H2" isBookmarkSet="no" bookmark="yes" Order="_x0031_"/>
  <Shape xmlns="" ID="4xinZ3mnjwztdrkRb0zC2E4A8tE=" bookmark="no" pdftag="P" isBookmarkSet="no" Order="_x0033_"/>
  <Shape xmlns="" ID="Ptx+LH7+QbcsF8FNRiAhW16BYbM=" bookmark="no" pdftag="P" isBookmarkSet="no" Order="_x0034_"/>
  <Shape xmlns="" ID="fu1P+LdDLNagAYHWjM8jTKRfZns=" bookmark="no" Order="_x0035_" pdftag="_x005B_Artifact_x005D_" isBookmarkSet="no"/>
  <Shape xmlns="" ID="D66BqWbUo8p1T1lIEJb3KINCFc8=" bookmark="no" pdftag="P" isBookmarkSet="no" Order="_x0032_"/>
  <Shape xmlns="" ID="91tRelYrQc5eV6vt3nalIKj4KJE=" pdftag="H2" isBookmarkSet="no" bookmark="yes" Order="_x0031_"/>
  <Shape xmlns="" ID="omwI5dznntgusvcU/yhfBUEveFs=" bookmark="no" pdftag="P" isBookmarkSet="no" Order="_x0033_"/>
  <Shape xmlns="" ID="LSMVX4Y7GV8WXiit1bbfxI9MlZc=" bookmark="no" Order="_x0034_" pdftag="_x005B_Artifact_x005D_" isBookmarkSet="no"/>
  <Shape xmlns="" ID="bUOCHrTp6+l1M5RlxXSIQmlOcng=" bookmark="no" pdftag="P" isBookmarkSet="no" Order="_x0032_"/>
  <Shape xmlns="" ID="aJG2yz3moza4Wx27JjGY82PvOdM=" formula="no" artifact="_x0030_" inline="no" Lang="" bookmark="no" pdftag="Figure" isBookmarkSet="no" Order="_x0031_" validate="no"/>
  <Shape xmlns="" ID="7V7hlx1s8kDAz++3SXnnMqLmg4I=" pdftag="H2" isBookmarkSet="no" bookmark="yes" Order="_x0032_"/>
  <Shape xmlns="" ID="mKqCCXPCKZWgKHLyTLBpnWbp8fg=" bookmark="no" pdftag="P" isBookmarkSet="no" Order="_x0033_"/>
  <Shape xmlns="" ID="i+C8Tb/msZXEyr4Du9SRev15UY4=" bookmark="no" Order="_x0035_" pdftag="_x005B_Artifact_x005D_" isBookmarkSet="no"/>
  <Shape xmlns="" ID="R48fwtCFRRhKJNpSp7SL+yog9ZQ=" bookmark="no" pdftag="P" isBookmarkSet="no" Order="_x0034_"/>
  <Shape xmlns="" ID="YeltvZNLWAtIQ8wLlWCD6gN84VQ=" formula="no" artifact="_x0030_" inline="no" Lang="" bookmark="no" pdftag="Figure" isBookmarkSet="no" Order="_x0031_" validate="no"/>
  <Shape xmlns="" ID="Yf4OC9qO1BHo3adgMAYofpYaAHE=" Order="_x0032_" pdftag="H2" isBookmarkSet="no" bookmark="yes"/>
  <Shape xmlns="" ID="9eJIDWGuKCIA0SoBAsTr1KwPR3Y=" bookmark="no" Order="_x0034_" pdftag="_x005B_Artifact_x005D_" isBookmarkSet="no"/>
  <Shape xmlns="" ID="v2HxmTCqM/Z+8TCNs80nUcVyxhI=" bookmark="no" pdftag="P" isBookmarkSet="no" Order="_x0033_"/>
  <Shape xmlns="" ID="2USour2BRTboW7M03yciSamLtic=" pdftag="H2" isBookmarkSet="no" bookmark="yes" Order="_x0031_"/>
  <Shape xmlns="" ID="4qSE1lGBNc59gNo66kddu1hp/u8=" bookmark="no" pdftag="P" isBookmarkSet="no" Order="_x0032_"/>
  <Shape xmlns="" ID="6NMpUpzHRpjftB51a8LJYCNIPUo=" bookmark="no" Order="_x0033_" pdftag="_x005B_Artifact_x005D_" isBookmarkSet="no"/>
  <Shape xmlns="" ID="DbpBfRoCqPSdcv2IhATzUdBeyMI=" pdftag="H2" isBookmarkSet="no" bookmark="yes" Order="_x0031_"/>
  <Shape xmlns="" ID="46mUCsmC2ceIddlg4znoHxV4jzY=" bookmark="no" pdftag="P" isBookmarkSet="no" Order="_x0032_"/>
  <Shape xmlns="" ID="50IieljK3wKT88fA9scIW77ieBs=" formula="no" inline="no" Lang="" bookmark="no" pdftag="Figure" isBookmarkSet="no" Order="_x0033_" artifact="_x0030_" validate="no"/>
  <Shape xmlns="" ID="xWPa5hqCDEDY8bOtfaNALuMBK3o=" bookmark="no" Order="_x0034_" pdftag="_x005B_Artifact_x005D_" isBookmarkSet="no"/>
  <Shape xmlns="" ID="AMSDeDt6c7VMgn+TiwLyrY1zU2c=" pdftag="H2" isBookmarkSet="no" bookmark="yes" Order="_x0031_"/>
  <Shape xmlns="" ID="u8dtD0FypFIthLQwzEGKLKur8cM=" bookmark="no" pdftag="P" isBookmarkSet="no" Order="_x0032_"/>
  <Shape xmlns="" ID="MmakWEX84oBfL2UEbBZa+i8pfDA=" bookmark="no" Order="_x0033_" pdftag="_x005B_Artifact_x005D_" isBookmarkSet="no"/>
  <Shape xmlns="" ID="8WGKlDzHQnIgGwmtBGZX0ad+wYw=" formula="no" artifact="_x0030_" inline="no" Lang="" bookmark="no" pdftag="Figure" isBookmarkSet="no" Order="_x0031_" validate="no"/>
  <Shape xmlns="" ID="kHTdGMX7p3N5yw8axCkL4DJfk7c=" pdftag="H2" isBookmarkSet="no" bookmark="yes" Order="_x0032_"/>
  <Shape xmlns="" ID="PglPeLna1FSLsrcSh23Im1aGxJo=" bookmark="no" pdftag="P" isBookmarkSet="no" Order="_x0033_"/>
  <Shape xmlns="" ID="kfVAA12uV327zb5vvZ2PgTYMaXM=" bookmark="no" Order="_x0034_" pdftag="_x005B_Artifact_x005D_" isBookmarkSet="no"/>
  <Shape xmlns="" ID="iX4nwad0y84Dkwmxa9VquYT1m4I=" pdftag="H2" isBookmarkSet="no" bookmark="yes" Order="_x0031_"/>
  <Shape xmlns="" ID="mlqS4wSDkSaz6bi0Cn6lI4GuzIA=" bookmark="no" pdftag="P" isBookmarkSet="no" Order="_x0032_"/>
  <Shape xmlns="" ID="/Z7PM14g7eETJcJPJCiVWE6LsCA=" formula="no" artifact="_x0030_" inline="no" Lang="" bookmark="no" pdftag="Figure" isBookmarkSet="no" Order="_x0033_" validate="no"/>
  <Shape xmlns="" ID="GLjG/oxDuEjHoA1zVQVMpoaAjg8=" formula="no" inline="no" Lang="" pdftag="Figure" isBookmarkSet="no" Order="_x0034_" artifact="_x0030_" validate="no"/>
  <Shape xmlns="" ID="nSus+sDawuCnPVsLFQ0dNs5zDoA=" artifact="_x0030_" formula="no" inline="no" Lang="" pdftag="Figure" isBookmarkSet="no" Order="_x0035_" validate="no"/>
  <Shape xmlns="" ID="Z7KliBqw+MW5TaLQer+oV0l7McI=" artifact="_x0030_" formula="no" inline="no" Lang="" pdftag="Figure" isBookmarkSet="no" Order="_x0036_" validate="no"/>
  <Shape xmlns="" ID="pY1v7OtogWT8zyc8q+jS7YIlWe8=" artifact="_x0030_" formula="no" inline="no" Lang="" pdftag="Figure" isBookmarkSet="no" Order="_x0037_" validate="no"/>
  <Shape xmlns="" ID="ooPPSI/0DvL1U0f3O8Adu3NOG8E=" bookmark="no" Order="_x0038_" pdftag="_x005B_Artifact_x005D_" isBookmarkSet="no"/>
  <Shape xmlns="" ID="eT487ODClEmJ/cjxTzUKoTf7mL0=" pdftag="H2" isBookmarkSet="no" bookmark="yes" Order="_x0032_"/>
  <Shape xmlns="" ID="Vo7SBRrC9e9GwTAA9h74kY9R73g=" bookmark="no" pdftag="P" isBookmarkSet="no" Order="_x0033_"/>
  <Shape xmlns="" ID="TuB5enrZrmHUAUyHirw3PZVMTt8=" formula="no" artifact="_x0030_" inline="no" Lang="" bookmark="no" pdftag="Figure" isBookmarkSet="no" Order="_x0031_" validate="no"/>
  <Shape xmlns="" ID="2rrhMThQciPqAsOc0/SPe6BwIog=" bookmark="no" Order="_x0034_" pdftag="_x005B_Artifact_x005D_" isBookmarkSet="no"/>
  <Shape xmlns="" ID="NE80nRLTsOn3/AFwaFG1nU0JQOs=" pdftag="H2" isBookmarkSet="no" bookmark="yes" Order="_x0031_"/>
  <Shape xmlns="" ID="+fI1Axtvx13uCTpY2a39HixTTYA=" formula="no" artifact="_x0030_" inline="no" Lang="" bookmark="no" pdftag="Figure" isBookmarkSet="no" Order="_x0032_" validate="no"/>
  <Shape xmlns="" ID="0UAH7+lqzckp++7RP/v6Ph+9VMs=" Order="_x0033_" formula="no" inline="no" isBookmarkSet="no" artifact="_x0031_" pdftag="_x005B_Artifact_x005D_" validate="no"/>
  <Shape xmlns="" ID="17WJazhdPJbLeOsh62GI7C4gulE=" formula="no" pdftag="Figure" artifact="_x0030_" inline="no" Lang="" isBookmarkSet="no" Order="_x0033_" validate="no"/>
  <Shape xmlns="" ID="ikbBMPaciSmTiDRrqPYhGiX8KP4=" artifact="_x0030_" formula="no" inline="no" Lang="" pdftag="Figure" isBookmarkSet="no" Order="_x0035_" validate="no"/>
  <Shape xmlns="" ID="MW42n7zkkO31ldP0Hoix6/TR9to=" artifact="_x0030_" formula="no" inline="no" Lang="" pdftag="Figure" isBookmarkSet="no" Order="_x0034_" validate="no"/>
  <Shape xmlns="" ID="y4F90B9U9adF18GBSOfVCC3GSfw=" bookmark="no" Order="_x0036_" pdftag="_x005B_Artifact_x005D_" isBookmarkSet="no"/>
  <Shape xmlns="" ID="A6TxtBzCz+EVuWTI9pL+wvurW3c=" pdftag="H2" isBookmarkSet="no" bookmark="yes" Order="_x0032_"/>
  <Shape xmlns="" ID="t8i3IxvNhsRS48Do+2yD2g23HJI=" bookmark="no" pdftag="P" isBookmarkSet="no" Order="_x0033_"/>
  <Shape xmlns="" ID="XybBYcoFQIDseIaq15E0nxliZAc=" pdftag="" formula="no" artifact="_x0030_" inline="no" Lang="" bookmark="no" Order="_x0032_" validate="yes"/>
  <Shape xmlns="" ID="HtDcKcRW9JAllTsUTl6WDzD/duo=" pdftag="" artifact="_x0030_" formula="no" inline="no" Lang="" bookmark="no" Order="_x0031_" validate="yes"/>
  <Shape xmlns="" ID="kDoYyeQgSsMpgNVpAm2I9yJfmVw=" bookmark="no" Order="_x0034_" pdftag="_x005B_Artifact_x005D_" isBookmarkSet="no"/>
  <Shape xmlns="" ID="/4HJKcmrhcx8D+3ODBZnZCniMKc=" pdftag="H2" isBookmarkSet="no" bookmark="yes" Order="_x0031_"/>
  <Shape xmlns="" ID="QvRF9IhSCAjfXm8fGDbH4WX9ulY=" bookmark="no" pdftag="P" isBookmarkSet="no" Order="_x0032_"/>
  <Shape xmlns="" ID="kz7frU9v/ajAjEFCHugUs5jXFm8=" formula="no" artifact="_x0030_" inline="no" Lang="" bookmark="no" pdftag="Figure" isBookmarkSet="no" Order="_x0033_" validate="no"/>
  <Shape xmlns="" ID="g94e3NkFQrYC2H0U+uQ1LP85r6k=" bookmark="no" Order="_x0034_" pdftag="_x005B_Artifact_x005D_" isBookmarkSet="no"/>
  <Shape xmlns="" ID="mJ25EA0tc+S/t2jOj9rBGZHNEqY=" pdftag="H2" isBookmarkSet="no" bookmark="yes" Order="_x0031_"/>
  <Shape xmlns="" ID="4XqdCq7zaCpk9NZJbWPyenSvdL8=" bookmark="no" pdftag="P" isBookmarkSet="no" Order="_x0033_"/>
  <Shape xmlns="" ID="iZ8MiW/Hzmk6CDWjEpVk39OhMWI=" formula="no" artifact="_x0030_" inline="no" Lang="" bookmark="no" pdftag="Figure" isBookmarkSet="no" Order="_x0032_" validate="no"/>
  <Shape xmlns="" ID="HICtGMhFA38xdNdT/epuRebGWE0=" bookmark="no" Order="_x0034_" pdftag="_x005B_Artifact_x005D_" isBookmarkSet="no"/>
  <Shape xmlns="" ID="EJl1tlhYqYnfcyJdgymy2RkxmF4=" pdftag="H2" isBookmarkSet="no" bookmark="yes" Order="_x0032_"/>
  <Shape xmlns="" ID="MneGHf8MOGvNtP0IvQdxP3OPVxE=" bookmark="no" pdftag="P" isBookmarkSet="no" Order="_x0033_"/>
  <Shape xmlns="" ID="kRH22LQCKmniWPG+watRoLNrsDc=" formula="no" artifact="_x0030_" inline="no" Lang="" bookmark="no" pdftag="Figure" isBookmarkSet="no" Order="_x0031_" validate="no"/>
  <Shape xmlns="" ID="tm114/+mJeAlvfz+UhJqtchufc4=" bookmark="no" Order="_x0034_" pdftag="_x005B_Artifact_x005D_" isBookmarkSet="no"/>
  <Shape xmlns="" ID="CWrFKJuCR6YYZSSp92prKGZYtTw=" pdftag="H2" isBookmarkSet="no" bookmark="yes" Order="_x0031_"/>
  <Shape xmlns="" ID="TNT2hIhgL4/ZVi0s+LLh/UxYslo=" bookmark="no" pdftag="P" isBookmarkSet="no" Order="_x0032_"/>
  <Shape xmlns="" ID="1CSWN8PfOlYZ30Stdl2vA7xZXZ8=" bookmark="no" Order="_x0033_" pdftag="_x005B_Artifact_x005D_" isBookmarkSet="no"/>
  <Shape xmlns="" ID="b55VC6ZTArGJYCzU9JlXWYhrFe8=" pdftag="H2" isBookmarkSet="no" bookmark="yes" Order="_x0031_"/>
  <Shape xmlns="" ID="/xeJlhsJU89hhleXPRYF2EFspXg=" bookmark="no" pdftag="P" isBookmarkSet="no" Order="_x0032_"/>
  <Shape xmlns="" ID="ozbVtVHeUykSaYCelqIS9EUQ33U=" Order="_x0033_" artifact="_x0031_" pdftag="_x005B_Artifact_x005D_" formula="no" inline="no" isBookmarkSet="no" validate="no"/>
  <Shape xmlns="" ID="UL8P9wgO80EuO72fNRkjJvpIQV4=" bookmark="no" pdftag="P" isBookmarkSet="no" Order="_x0033_"/>
  <Shape xmlns="" ID="9DmDUQWiYacc0AHTwoC2XDdbqVE=" bookmark="no" pdftag="P" isBookmarkSet="no" Order="_x0034_"/>
  <Shape xmlns="" ID="sAndP3yqu2agzQw+6ak54f0V8n4=" bookmark="no" Order="_x0035_" pdftag="_x005B_Artifact_x005D_" isBookmarkSet="no"/>
  <Shape xmlns="" ID="wD8KAl0t70VAX813/KNf268iJdg=" pdftag="H2" isBookmarkSet="no" bookmark="yes" Order="_x0031_"/>
  <Shape xmlns="" ID="K8/AqDBtsqExoRhIZCmgS9WfxUE=" formula="no" pdftag="Figure" artifact="_x0030_" inline="no" Lang="" bookmark="no" isBookmarkSet="no" Order="_x0033_" validate="no"/>
  <Shape xmlns="" ID="9qdXwjiTJ8JXUhZ72eUgE/s9S3Q=" bookmark="no" pdftag="P" isBookmarkSet="no" Order="_x0032_"/>
  <Shape xmlns="" ID="4N3BRouNaNgQYkO0383ApE+oi5A=" formula="no" artifact="_x0030_" inline="no" Lang="" bookmark="no" pdftag="Figure" isBookmarkSet="no" Order="_x0036_" validate="no"/>
  <Shape xmlns="" ID="ZbaRFoRKVJQLhEO7y6gIukBnlsY=" bookmark="no" pdftag="P" isBookmarkSet="no" Order="_x0035_"/>
  <Shape xmlns="" ID="N2DD4REg52R+RsfiFRamRPycExg=" formula="no" artifact="_x0030_" inline="no" Lang="" bookmark="no" pdftag="Figure" isBookmarkSet="no" Order="_x0037_" validate="no"/>
  <Shape xmlns="" ID="opxA9kmRCtGCPPEo4fDsz5HwANM=" bookmark="no" pdftag="P" isBookmarkSet="no" Order="_x0038_"/>
  <Shape xmlns="" ID="28OwpHG+Vi0OQqhUCm/7Nn1xedc=" bookmark="no" pdftag="P" isBookmarkSet="no" Order="_x0034_"/>
  <Shape xmlns="" ID="s4tvHALryDLwkXeFZwAwST1Pjvg=" bookmark="no" Order="_x0039_" pdftag="_x005B_Artifact_x005D_" isBookmarkSet="no"/>
  <Shape xmlns="" ID="OfT7SEp3yGQzwr6+gu81ct0j13M=" formula="no" artifact="_x0030_" inline="no" Lang="" bookmark="no" pdftag="Figure" isBookmarkSet="no" Order="_x0031_" validate="no"/>
  <Shape xmlns="" ID="bv1ZLl9eYj/TwtWd3HcLZl83Xxk=" pdftag="H2" isBookmarkSet="no" bookmark="yes" Order="_x0032_"/>
  <Shape xmlns="" ID="El1IrskGvWiskeDuNBfiqMsdu0w=" Order="_x0033_" artifact="_x0031_" pdftag="_x005B_Artifact_x005D_" formula="no" inline="no" Lang="" isBookmarkSet="no" validate="no"/>
  <Shape xmlns="" ID="0gv0gwx49Dqw2iM2OX6jkkh7glU=" bookmark="no" Order="_x0033_" pdftag="_x005B_Artifact_x005D_" isBookmarkSet="no"/>
  <Shape xmlns="" ID="ulDLOTTpCjl0xYhNcdM8+XcoZUk=" pdftag="H2" isBookmarkSet="no" bookmark="yes" Order="_x0031_"/>
  <Shape xmlns="" ID="QUtpQMdmTAtTY/Vkczybily45aQ=" bookmark="no" pdftag="P" isBookmarkSet="no" Order="_x0032_"/>
  <Shape xmlns="" ID="CmZyEWyz0ETqrBMDrBbETl/hx+g=" formula="no" pdftag="Figure" artifact="_x0030_" inline="no" Lang="" bookmark="no" isBookmarkSet="no" Order="_x0033_" validate="no"/>
  <Shape xmlns="" ID="XKcIeaB1XWDACMqHGrW3jjySWSU=" formula="no" artifact="_x0030_" inline="no" Lang="" bookmark="no" pdftag="Figure" isBookmarkSet="no" Order="_x0034_" validate="no"/>
  <Shape xmlns="" ID="tHbgJodDy+7sKCr4KRu4/kFGuxM=" artifact="_x0030_" formula="no" inline="no" Lang="" bookmark="no" pdftag="Figure" isBookmarkSet="no" Order="_x0035_" validate="no"/>
  <Shape xmlns="" ID="kcF7+MUJNt/J7UHS0qmJh01d0ps=" artifact="_x0030_" formula="no" inline="no" Lang="" bookmark="no" pdftag="Figure" isBookmarkSet="no" Order="_x0036_" validate="no"/>
  <Shape xmlns="" ID="H8udw3zNEyI074pgMRyFhli2EJM=" bookmark="no" Order="_x0037_" pdftag="_x005B_Artifact_x005D_" isBookmarkSet="no"/>
  <Shape xmlns="" ID="xaYqphNEhuDRQoUYS8e8EnwsK+A=" pdftag="H2" isBookmarkSet="no" bookmark="yes" Order="_x0031_"/>
  <Shape xmlns="" ID="bB0MSC0ynWyqBgQ8kV0iWdw4W5U=" bookmark="no" pdftag="P" isBookmarkSet="no" Order="_x0032_"/>
  <Shape xmlns="" ID="7tOX3cpH0r/XYkbkBGQP5OkFY1A=" formula="no" artifact="_x0030_" inline="no" Lang="" bookmark="no" pdftag="Figure" isBookmarkSet="no" Order="_x0033_" validate="no"/>
  <Shape xmlns="" ID="Vx2ga446ueS7GzvOacC1h4MNJN0=" bookmark="no" Order="_x0034_" pdftag="_x005B_Artifact_x005D_" isBookmarkSet="no"/>
  <Shape xmlns="" ID="shgyIlRkw1zHltwsQx8vqxkz9nA=" pdftag="H2" isBookmarkSet="no" bookmark="yes" Order="_x0031_"/>
  <Shape xmlns="" ID="gzjgmNd2niXWjcl3kY5iKkPMSPk=" bookmark="no" pdftag="P" isBookmarkSet="no" Order="_x0033_"/>
  <Shape xmlns="" ID="+1Q2F0rRXU/m8/RbI/pHrH/7ux8=" bookmark="no" pdftag="P" isBookmarkSet="no" Order="_x0034_"/>
  <Shape xmlns="" ID="TLEqo9vhow6udpdJptKadsPfQvE=" bookmark="no" pdftag="P" isBookmarkSet="no" Order="_x0035_"/>
  <Shape xmlns="" ID="eErDd3EAd9t96hPzRQconvUkn4o=" bookmark="no" Order="_x0036_" pdftag="_x005B_Artifact_x005D_" isBookmarkSet="no"/>
  <Shape xmlns="" ID="hkab3DXVH9mFt8kdin7QfhIwRfk=" bookmark="no" pdftag="P" isBookmarkSet="no" Order="_x0032_"/>
  <Shape xmlns="" ID="qQwqylELWVGXWKh3z2qUc59k9P0=" pdftag="H2" isBookmarkSet="no" bookmark="yes" Order="_x0031_"/>
  <Shape xmlns="" ID="smjfKI9MY072E2mgLyQBLCa+XXE=" bookmark="no" pdftag="P" isBookmarkSet="no" Order="_x0033_"/>
  <Shape xmlns="" ID="i3Pg6M7qs9xwJ08Er6rryIYZ4jA=" bookmark="no" pdftag="P" isBookmarkSet="no" Order="_x0032_"/>
  <Shape xmlns="" ID="J0yowdUx00kvsQJ8AxMZqvRKw5c=" bookmark="no" Order="_x0034_" pdftag="_x005B_Artifact_x005D_" isBookmarkSet="no"/>
  <Shape xmlns="" ID="ft6N4DuBADp6diPhqOVwZi5guTs=" pdftag="H2" isBookmarkSet="no" bookmark="yes" Order="_x0032_"/>
  <Shape xmlns="" ID="SZEoZQAtsmpqjdIzQ7yo2jogJpQ=" formula="no" artifact="_x0030_" inline="no" Lang="" bookmark="no" pdftag="Figure" isBookmarkSet="no" Order="_x0031_" validate="no"/>
  <Shape xmlns="" ID="1Ql5jCvlPXc+fEb1S6tE5KdGtKA=" bookmark="no" pdftag="P" isBookmarkSet="no" Order="_x0033_"/>
  <Shape xmlns="" ID="x626rG6wmvefHCqy9EXVf5N1oqo=" bookmark="no" pdftag="P" isBookmarkSet="no" Order="_x0034_"/>
  <Shape xmlns="" ID="0BIjn7agjCLSKzZHJp5yUQVmzzU=" bookmark="no" Order="_x0035_" pdftag="_x005B_Artifact_x005D_" isBookmarkSet="no"/>
  <Shape xmlns="" ID="0x+SjdDennGjYj18R10YiRrnXfw=" pdftag="H2" isBookmarkSet="no" bookmark="yes" Order="_x0031_"/>
  <Shape xmlns="" ID="b4m0t9HJp/Dx/7Txy1N9LggQ7g4=" bookmark="no" pdftag="P" isBookmarkSet="no" Order="_x0032_"/>
  <Shape xmlns="" ID="Sew8HJRgwYpNQk8NWwLnMt+HJtU=" formula="no" artifact="_x0030_" inline="no" Lang="" bookmark="no" pdftag="Figure" isBookmarkSet="no" Order="_x0033_" validate="no"/>
  <Shape xmlns="" ID="PsMy3MIOPVpBU62sHd9C3FTy/WI=" bookmark="no" Order="_x0034_" pdftag="_x005B_Artifact_x005D_" isBookmarkSet="no"/>
  <Shape xmlns="" ID="304gZkTY42biFh4yNQX60K9OvXA=" pdftag="H2" isBookmarkSet="no" bookmark="yes" Order="_x0031_"/>
  <Shape xmlns="" ID="3aTX7syvBp4ekXXSinNUJR04E4A=" bookmark="no" pdftag="P" isBookmarkSet="no" Order="_x0032_"/>
  <Shape xmlns="" ID="F+Mta44xsUAZJ9qLujVUzc+oEdI=" pdftag="Figure" formula="no" artifact="_x0030_" inline="no" Lang="" isBookmarkSet="no" Order="_x0033_" validate="no"/>
  <Shape xmlns="" ID="vBJsRRSZVY63vtnmC2o2aXFILA0=" formula="no" artifact="_x0030_" inline="no" Lang="" bookmark="no" pdftag="Figure" isBookmarkSet="no" Order="_x0034_" validate="no"/>
  <Shape xmlns="" ID="/jwkcymZLaFzMitPVdOLuztVjTk=" bookmark="no" Order="_x0035_" pdftag="_x005B_Artifact_x005D_" isBookmarkSet="no"/>
  <Shape xmlns="" ID="yvz5wwJg29wByDISO1+9KtQ9Sjc=" pdftag="H2" isBookmarkSet="no" bookmark="yes" Order="_x0031_"/>
  <Shape xmlns="" ID="fHSrx/0de+KTdIF6BnFgojxTuLI=" bookmark="no" pdftag="P" isBookmarkSet="no" Order="_x0032_"/>
  <Shape xmlns="" ID="ur71MD1SWYBfBKdER7cx3z66VBg=" formula="no" artifact="_x0030_" inline="no" Lang="" bookmark="no" pdftag="Figure" isBookmarkSet="no" Order="_x0033_" validate="no"/>
  <Shape xmlns="" ID="mndxb/TbQOHz1Y5UjBSPIsAlgCY=" bookmark="no" Order="_x0034_" pdftag="_x005B_Artifact_x005D_" isBookmarkSet="no"/>
  <Shape xmlns="" ID="Ua8RGDgtZaA09OPd07tf/Yc6i9I=" pdftag="H2" isBookmarkSet="no" bookmark="yes" Order="_x0031_"/>
  <Shape xmlns="" ID="PuVBiEAewWVwSwXNG0a+aM2ln2Y=" bookmark="no" pdftag="P" isBookmarkSet="no" Order="_x0032_"/>
  <Shape xmlns="" ID="S4fVzIvz2MKqTnN9nAo3vRoQgP8=" formula="no" artifact="_x0030_" inline="no" Lang="" bookmark="no" pdftag="Figure" isBookmarkSet="no" Order="_x0033_" validate="no"/>
  <Shape xmlns="" ID="a1zrSug5LfBDnFbbxabAxdcng7Y=" bookmark="no" Order="_x0034_" pdftag="_x005B_Artifact_x005D_" isBookmarkSet="no"/>
  <Shape xmlns="" ID="N5Go6JvARYJUx8iAIBwqmAgmhYA=" pdftag="H2" isBookmarkSet="no" bookmark="yes" Order="_x0031_"/>
  <Shape xmlns="" ID="F4de+FJfqkoKD2JfWAJZX/4+pTY=" bookmark="no" pdftag="P" isBookmarkSet="no" Order="_x0032_"/>
  <Shape xmlns="" ID="iyeFENYtRHHTQXW47iwOvehGEEk=" bookmark="no" pdftag="P" isBookmarkSet="no" Order="_x0035_"/>
  <Shape xmlns="" ID="RVoUzeBD6/CTQq1x5RdbMReNAWY=" bookmark="no" pdftag="P" isBookmarkSet="no" Order="_x0033_"/>
  <Shape xmlns="" ID="74Wy4O/QHMi+BIzBca1L4l3f6qc=" bookmark="no" pdftag="P" isBookmarkSet="no" Order="_x0034_"/>
  <Shape xmlns="" ID="Kv2Ot2K/zNSIx2UDctYfmVf7spI=" bookmark="no" Order="_x0036_" pdftag="_x005B_Artifact_x005D_" isBookmarkSet="no"/>
  <Shape xmlns="" ID="QDFwus4Zp34U73tgcgTnG01qkJU=" pdftag="H2" isBookmarkSet="no" bookmark="yes" Order="_x0031_"/>
  <Shape xmlns="" ID="zuwkCoK2+7BwLotK1GVbac9dNck=" bookmark="no" pdftag="P" isBookmarkSet="no" Order="_x0033_"/>
  <Shape xmlns="" ID="zg/TApUfu+SIRD9L6ZYMkviioyM=" formula="no" artifact="_x0030_" inline="no" Lang="" bookmark="no" pdftag="Figure" isBookmarkSet="no" Order="_x0032_" validate="no"/>
  <Shape xmlns="" ID="6sSK9m9jZ51ow3u9kNLMOqafjTI=" bookmark="no" Order="_x0034_" pdftag="_x005B_Artifact_x005D_" isBookmarkSet="no"/>
  <Shape xmlns="" ID="TSH+tb8OfSVBegMaCL8Dlo/61xo=" pdftag="H2" isBookmarkSet="no" bookmark="yes" Order="_x0032_"/>
  <Shape xmlns="" ID="Joc6G8VpxgKxn0bU0CPJUZl82V0=" bookmark="no" pdftag="P" isBookmarkSet="no" Order="_x0033_"/>
  <Shape xmlns="" ID="dOQTeUM5W+teH8TeBlEjATCUM6g=" formula="no" artifact="_x0030_" inline="no" Lang="" bookmark="no" pdftag="Figure" isBookmarkSet="no" Order="_x0031_" validate="no"/>
  <Shape xmlns="" ID="F8OYTJEDzjhiTPe2oAeAfFc/SVA=" bookmark="no" Order="_x0034_" pdftag="_x005B_Artifact_x005D_" isBookmarkSet="no"/>
  <Shape xmlns="" ID="xwG0xTNVnsNADXC9wHLHfjTMZ60=" pdftag="H2" isBookmarkSet="no" bookmark="yes" Order="_x0031_"/>
  <Shape xmlns="" ID="JkPQN8b33F9n5Ok6f55xXRzTYII=" bookmark="no" pdftag="P" isBookmarkSet="no" Order="_x0032_"/>
  <Shape xmlns="" ID="8LVTp+MR4guJsu0vdP5ATcxp8dQ=" formula="no" artifact="_x0030_" inline="no" Lang="" bookmark="no" pdftag="Figure" isBookmarkSet="no" Order="_x0034_" validate="no"/>
  <Shape xmlns="" ID="HibFrjHK4dQM3AyBRZv5NczWgPk=" formula="no" artifact="_x0030_" inline="no" Lang="" pdftag="Figure" isBookmarkSet="no" Order="_x0033_" validate="no"/>
  <Shape xmlns="" ID="C7lDd9cYw/0N8ibE4gT4qR4hDyg=" bookmark="no" Order="_x0035_" pdftag="_x005B_Artifact_x005D_" isBookmarkSet="no"/>
  <Shape xmlns="" ID="8LzOv1GY7P7jexqALU/7Ji91sXc=" pdftag="H2" isBookmarkSet="no" bookmark="yes" Order="_x0031_"/>
  <Shape xmlns="" ID="BwKF7W7Q6201tpZBwT3ZriMd6Q8=" bookmark="no" pdftag="P" isBookmarkSet="no" Order="_x0032_"/>
  <Shape xmlns="" ID="sHvmS80aAOP47FzCygkto76j0Sk=" bookmark="no" Order="_x0033_" pdftag="_x005B_Artifact_x005D_" isBookmarkSet="no"/>
  <Shape xmlns="" ID="LN0eHHD6KesG1phh0p6YbUHypx8=" pdftag="H2" isBookmarkSet="no" bookmark="yes" Order="_x0032_"/>
  <Shape xmlns="" ID="L/IOAovTe3g/ed3jimgZaM1kb+I=" bookmark="no" pdftag="P" isBookmarkSet="no" Order="_x0033_"/>
  <Shape xmlns="" ID="+vwxnA/RZIlrsjmSxs7ztHioERs=" formula="no" inline="no" Lang="" bookmark="no" artifact="_x0030_" pdftag="Figure" isBookmarkSet="no" Order="_x0031_" validate="no"/>
  <Shape xmlns="" ID="cXE6+i/ezVPUeZUItimgH44o8hU=" bookmark="no" Order="_x0034_" pdftag="_x005B_Artifact_x005D_" isBookmarkSet="no"/>
  <SubText xmlns="" ID="cCXjl9JgpBTGuCcfnoGysrMFnjY=" ActualText=""/>
  <SubText xmlns="" ID="a8aFyYDS94ynvDcZhUGTCS2zj/I=" ActualText=""/>
  <SubText xmlns="" ID="XqCikzy1/TrZ5zgmJyBmbSnuC0c=" ActualText=""/>
  <SubText xmlns="" ID="mJ0JDZUbLCoUO0h+IKoHlqrIS8o=" ActualText=""/>
  <SubText xmlns="" ID="aJG2yz3moza4Wx27JjGY82PvOdM=" ActualText=""/>
  <SubText xmlns="" ID="YeltvZNLWAtIQ8wLlWCD6gN84VQ=" ActualText=""/>
  <SubText xmlns="" ID="50IieljK3wKT88fA9scIW77ieBs=" ActualText=""/>
  <SubText xmlns="" ID="8WGKlDzHQnIgGwmtBGZX0ad+wYw=" ActualText=""/>
  <SubText xmlns="" ID="/Z7PM14g7eETJcJPJCiVWE6LsCA=" ActualText=""/>
  <SubText xmlns="" ID="GLjG/oxDuEjHoA1zVQVMpoaAjg8=" ActualText=""/>
  <SubText xmlns="" ID="nSus+sDawuCnPVsLFQ0dNs5zDoA=" ActualText=""/>
  <SubText xmlns="" ID="Z7KliBqw+MW5TaLQer+oV0l7McI=" ActualText=""/>
  <SubText xmlns="" ID="pY1v7OtogWT8zyc8q+jS7YIlWe8=" ActualText=""/>
  <SubText xmlns="" ID="TuB5enrZrmHUAUyHirw3PZVMTt8=" ActualText=""/>
  <SubText xmlns="" ID="+fI1Axtvx13uCTpY2a39HixTTYA=" ActualText=""/>
  <SubText xmlns="" ID="0UAH7+lqzckp++7RP/v6Ph+9VMs=" ActualText=""/>
  <SubText xmlns="" ID="17WJazhdPJbLeOsh62GI7C4gulE=" ActualText=""/>
  <SubText xmlns="" ID="ikbBMPaciSmTiDRrqPYhGiX8KP4=" ActualText=""/>
  <SubText xmlns="" ID="MW42n7zkkO31ldP0Hoix6/TR9to=" ActualText=""/>
  <SubText xmlns="" ID="XybBYcoFQIDseIaq15E0nxliZAc=" ActualText=""/>
  <SubText xmlns="" ID="HtDcKcRW9JAllTsUTl6WDzD/duo=" ActualText=""/>
  <SubText xmlns="" ID="kz7frU9v/ajAjEFCHugUs5jXFm8=" ActualText=""/>
  <SubText xmlns="" ID="iZ8MiW/Hzmk6CDWjEpVk39OhMWI=" ActualText=""/>
  <SubText xmlns="" ID="kRH22LQCKmniWPG+watRoLNrsDc=" ActualText=""/>
  <SubText xmlns="" ID="ozbVtVHeUykSaYCelqIS9EUQ33U=" ActualText=""/>
  <SubText xmlns="" ID="K8/AqDBtsqExoRhIZCmgS9WfxUE=" ActualText=""/>
  <SubText xmlns="" ID="4N3BRouNaNgQYkO0383ApE+oi5A=" ActualText=""/>
  <SubText xmlns="" ID="N2DD4REg52R+RsfiFRamRPycExg=" ActualText=""/>
  <SubText xmlns="" ID="OfT7SEp3yGQzwr6+gu81ct0j13M=" ActualText=""/>
  <SubText xmlns="" ID="El1IrskGvWiskeDuNBfiqMsdu0w=" ActualText=""/>
  <SubText xmlns="" ID="CmZyEWyz0ETqrBMDrBbETl/hx+g=" ActualText=""/>
  <SubText xmlns="" ID="XKcIeaB1XWDACMqHGrW3jjySWSU=" ActualText=""/>
  <SubText xmlns="" ID="tHbgJodDy+7sKCr4KRu4/kFGuxM=" ActualText=""/>
  <SubText xmlns="" ID="kcF7+MUJNt/J7UHS0qmJh01d0ps=" ActualText=""/>
  <SubText xmlns="" ID="7tOX3cpH0r/XYkbkBGQP5OkFY1A=" ActualText=""/>
  <SubText xmlns="" ID="SZEoZQAtsmpqjdIzQ7yo2jogJpQ=" ActualText=""/>
  <SubText xmlns="" ID="Sew8HJRgwYpNQk8NWwLnMt+HJtU=" ActualText=""/>
  <SubText xmlns="" ID="F+Mta44xsUAZJ9qLujVUzc+oEdI=" ActualText=""/>
  <SubText xmlns="" ID="vBJsRRSZVY63vtnmC2o2aXFILA0=" ActualText=""/>
  <SubText xmlns="" ID="ur71MD1SWYBfBKdER7cx3z66VBg=" ActualText=""/>
  <SubText xmlns="" ID="S4fVzIvz2MKqTnN9nAo3vRoQgP8=" ActualText=""/>
  <SubText xmlns="" ID="zg/TApUfu+SIRD9L6ZYMkviioyM=" ActualText=""/>
  <SubText xmlns="" ID="dOQTeUM5W+teH8TeBlEjATCUM6g=" ActualText=""/>
  <SubText xmlns="" ID="8LVTp+MR4guJsu0vdP5ATcxp8dQ=" ActualText=""/>
  <SubText xmlns="" ID="HibFrjHK4dQM3AyBRZv5NczWgPk=" ActualText=""/>
  <SubText xmlns="" ID="+vwxnA/RZIlrsjmSxs7ztHioERs=" ActualText=""/>
  <table xmlns="" ID="4xinZ3mnjwztdrkRb0zC2E4A8tE=" type="_x0030_" TableLinerizing="H" Summary="" Header="no" Caption="no" Exclude="no" LinkedHeaders="" Scope=""/>
  <table xmlns="" ID="XCaWtrDamYJZFGuS0yDJjfmb5U8=" Header="no" Caption="no" Exclude="no" LinkedHeaders="" Scope=""/>
  <table xmlns="" ID="PZ6z8IZbqC/NlDZ0LBXHsx840Xc=" Header="no" Caption="no" Exclude="no" LinkedHeaders="" Scope=""/>
  <table xmlns="" ID="epTtzCvKV3uUeZdkI/UkX5TD+gQ=" Header="no" Caption="no" Exclude="no" LinkedHeaders="" Scope=""/>
  <table xmlns="" ID="rcUw+ELyo3r20bw3olafJjnrrZo=" Header="no" Caption="no" Exclude="no" LinkedHeaders="" Scope=""/>
  <table xmlns="" ID="VsKv66jiFOsJAtapdf4a2vc5x3w=" Header="no" Caption="no" Exclude="no" LinkedHeaders="" Scope=""/>
  <table xmlns="" ID="wogS3EqrBI/hyAEaEFGUg1Ze+zc=" Header="no" Caption="no" Exclude="no" LinkedHeaders="" Scope=""/>
  <table xmlns="" ID="HmHQ9lzhqzPAZ1TRi6KPdbrubsk=" Header="no" Caption="no" Exclude="no" LinkedHeaders="" Scope=""/>
  <table xmlns="" ID="cnQxL6SKm2NBvovgGm6yAJvqs6g=" Header="no" Caption="no" Exclude="no" LinkedHeaders="" Scope=""/>
  <table xmlns="" ID="/zVbTf37xcCCNTQJRWvb63aW3L4=" Header="no" Caption="no" Exclude="no" LinkedHeaders="" Scope=""/>
  <table xmlns="" ID="fGzxubprNNs3i/RXptCztct83eA=" Header="no" Caption="no" Exclude="no" LinkedHeaders="" Scope=""/>
  <table xmlns="" ID="qhn4LRfM/3ZRtEW469SNjxrNWsk=" Header="no" Caption="no" Exclude="no" LinkedHeaders="" Scope=""/>
  <table xmlns="" ID="UqeN/KAaLIDMvE5TdftP+kOGa88=" Header="no" Caption="no" Exclude="no" LinkedHeaders="" Scope=""/>
  <table xmlns="" ID="P2u8WhOPgJsAW/QCSG9xZWu5HtU=" Header="no" Caption="no" Exclude="no" LinkedHeaders="" Scope=""/>
  <table xmlns="" ID="QMsLXmBom0gyUJDrbM5pWo91Tfk=" Header="no" Caption="no" Exclude="no" LinkedHeaders="" Scope=""/>
  <table xmlns="" ID="Uo+aT5uDUbD7yiExxain0ntGSjY=" Header="no" Caption="no" Exclude="no" LinkedHeaders="" Scope=""/>
  <table xmlns="" ID="ll/74IGGVPyRDPZ/P1dUm8rlnOg=" Header="no" Caption="no" Exclude="no" LinkedHeaders="" Scope=""/>
  <table xmlns="" ID="5WBmFMBj3jkQUkkM0x4z5XkYiKk=" Header="no" Caption="no" Exclude="no" LinkedHeaders="" Scope=""/>
  <table xmlns="" ID="XOXkoC7UukTn7TLDE5WPx1FJUuE=" Header="no" Caption="no" Exclude="no" LinkedHeaders="" Scope=""/>
  <table xmlns="" ID="aeG1sAapEJ9QcqC+CSXWeihjtJs=" Header="no" Caption="no" Exclude="no" LinkedHeaders="" Scope=""/>
  <table xmlns="" ID="DLgKW0TWTixgA4GAjOLI8F8g0HI=" Header="no" Caption="no" Exclude="no" LinkedHeaders="" Scope=""/>
  <table xmlns="" ID="RzrO431Y4B5CUvaOHnrMYHh53/k=" Header="no" Caption="no" Exclude="no" LinkedHeaders="" Scope=""/>
  <table xmlns="" ID="vyehh0NuPFQ1Bf6/g7eclw780vk=" Header="no" Caption="no" Exclude="no" LinkedHeaders="" Scope=""/>
  <table xmlns="" ID="rSLiw+FT70FApoJwk6hTb8+Bhqk=" Header="no" Caption="no" Exclude="no" LinkedHeaders="" Scope=""/>
  <table xmlns="" ID="vIkRevmUnr0fECgXMUf0SSDuxOM=" Header="no" Caption="no" Exclude="no" LinkedHeaders="" Scope=""/>
  <table xmlns="" ID="iuBegN3LvvO+rG0U0/awIeuwf0k=" Header="no" Caption="no" Exclude="no" LinkedHeaders="" Scope=""/>
  <table xmlns="" ID="46L/XhUOoFvxGBRlRuc6RUsRoh0=" Header="no" Caption="no" Exclude="no" LinkedHeaders="" Scope=""/>
  <table xmlns="" ID="UL8P9wgO80EuO72fNRkjJvpIQV4=" type="_x0030_" TableLinerizing="H" Summary="" Header="no" Caption="no" Exclude="no" LinkedHeaders="" Scope=""/>
  <table xmlns="" ID="oUb6Z+llTZ4tN71IAqLUealay8A=" Header="no" Caption="no" Exclude="no" LinkedHeaders="" Scope=""/>
  <table xmlns="" ID="28OwpHG+Vi0OQqhUCm/7Nn1xedc=" type="_x0030_" TableLinerizing="H" Summary="" Header="no" Caption="no" Exclude="no" LinkedHeaders="" Scope=""/>
  <table xmlns="" ID="IwrR/qXIdhAblffK6U1eM1+3luw=" Header="no" Caption="no" Exclude="no" LinkedHeaders="" Scope=""/>
  <table xmlns="" ID="TLEqo9vhow6udpdJptKadsPfQvE=" type="_x0030_" TableLinerizing="H" Summary="" Header="no" Caption="no" Exclude="no" LinkedHeaders="" Scope=""/>
  <table xmlns="" ID="z30pkTyKx07waHPW+sdDbJFtDS8=" Header="no" Caption="no" Exclude="no" LinkedHeaders="" Scope=""/>
  <table xmlns="" ID="1J0OujxUzDjSynic10XJ0uq4JcA=" Header="no" Caption="no" Exclude="no" LinkedHeaders="" Scope=""/>
  <table xmlns="" ID="F3IAueGAiublrcEWGRbcY20EWNQ=" Header="no" Caption="no" Exclude="no" LinkedHeaders="" Scope=""/>
  <table xmlns="" ID="fFxmOOnSnhMqTN0EbSYOJTd7Yj8=" Header="no" Caption="no" Exclude="no" LinkedHeaders="" Scope=""/>
  <table xmlns="" ID="NvLv7QZNX6LjU0KbNuhKMbYXgqg=" Header="no" Caption="no" Exclude="no" LinkedHeaders="" Scope=""/>
  <table xmlns="" ID="i3Pg6M7qs9xwJ08Er6rryIYZ4jA=" type="_x0030_" TableLinerizing="H" Summary="" Header="no" Caption="no" Exclude="no" LinkedHeaders="" Scope=""/>
  <table xmlns="" ID="e2N2gLv6VLF9RBGX/iplhdUafxE=" Header="no" Caption="no" Exclude="no" LinkedHeaders="" Scope=""/>
  <table xmlns="" ID="x626rG6wmvefHCqy9EXVf5N1oqo=" type="_x0030_" TableLinerizing="H" Summary="" Header="no" Caption="no" Exclude="no" LinkedHeaders="" Scope=""/>
  <table xmlns="" ID="vyajy1ezb87dS5ADSPEr9jxTnRE=" Header="no" Caption="no" Exclude="no" LinkedHeaders="" Scope=""/>
  <table xmlns="" ID="UJTAvZuCctohUeUn77nmMq1gEMU=" Header="no" Caption="no" Exclude="no" LinkedHeaders="" Scope=""/>
  <table xmlns="" ID="WdF7FPK6Q5k84deQOS1U+xFVOVU=" Header="no" Caption="no" Exclude="no" LinkedHeaders="" Scope=""/>
  <table xmlns="" ID="WLnW3cgQbKs8W3IpX1YjqCIj5qI=" Header="no" Caption="no" Exclude="no" LinkedHeaders="" Scope=""/>
  <table xmlns="" ID="8JGFB8DAh4aLwjgElezgQm4tuv0=" Header="no" Caption="no" Exclude="no" LinkedHeaders="" Scope=""/>
  <table xmlns="" ID="T4w00dH6cbaPxIH9OYh+g3BwoII=" Header="no" Caption="no" Exclude="no" LinkedHeaders="" Scope=""/>
  <table xmlns="" ID="q5ThuywLigsTb42ILpXYePzqyAU=" Header="no" Caption="no" Exclude="no" LinkedHeaders="" Scope=""/>
  <table xmlns="" ID="LxLnghqw82fErxHVGVTjhT9hobI=" Header="no" Caption="no" Exclude="no" LinkedHeaders="" Scope=""/>
  <table xmlns="" ID="bAOMUUOxmz19i7hSb++ARIsLfI0=" Header="no" Caption="no" Exclude="no" LinkedHeaders="" Scope=""/>
  <Shape xmlns="" ID="vt8VpOH9Yey21OrQbr0GSfVx8v4=" pdftag="Figure" isBookmarkSet="no" Order="_x0031_" artifact="_x0030_" validate="no"/>
  <Shape xmlns="" ID="lMy/E/tepy51Zcv82xzOnrRRnMk=" pdftag="" Order="_x0032_"/>
</PAW>
</file>

<file path=customXml/itemProps1.xml><?xml version="1.0" encoding="utf-8"?>
<ds:datastoreItem xmlns:ds="http://schemas.openxmlformats.org/officeDocument/2006/customXml" ds:itemID="{7B7BF23D-E750-4BC5-8A76-24BE131080DC}">
  <ds:schemaRefs>
    <ds:schemaRef ds:uri="http://www.net-centric.com/PAWPP"/>
    <ds:schemaRef ds:uri=""/>
  </ds:schemaRefs>
</ds:datastoreItem>
</file>

<file path=docProps/app.xml><?xml version="1.0" encoding="utf-8"?>
<Properties xmlns="http://schemas.openxmlformats.org/officeDocument/2006/extended-properties" xmlns:vt="http://schemas.openxmlformats.org/officeDocument/2006/docPropsVTypes">
  <Template/>
  <TotalTime>4195</TotalTime>
  <Words>5669</Words>
  <Application>Microsoft Office PowerPoint</Application>
  <PresentationFormat>Widescreen</PresentationFormat>
  <Paragraphs>543</Paragraphs>
  <Slides>40</Slides>
  <Notes>40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Calibri-Bold</vt:lpstr>
      <vt:lpstr>Segoe UI</vt:lpstr>
      <vt:lpstr>Source Sans Pro</vt:lpstr>
      <vt:lpstr>Source Sans Pro Web</vt:lpstr>
      <vt:lpstr>Times New Roman</vt:lpstr>
      <vt:lpstr>Office Theme</vt:lpstr>
      <vt:lpstr>How to revise this presentation</vt:lpstr>
      <vt:lpstr>Overview of Numeric Nutrient Criteria Development</vt:lpstr>
      <vt:lpstr>Disclaimers</vt:lpstr>
      <vt:lpstr>Outline</vt:lpstr>
      <vt:lpstr>Expert Input</vt:lpstr>
      <vt:lpstr>This Effort</vt:lpstr>
      <vt:lpstr>Members</vt:lpstr>
      <vt:lpstr>Anticipated Timeline</vt:lpstr>
      <vt:lpstr>Arriving at decisions</vt:lpstr>
      <vt:lpstr>Regulatory Process</vt:lpstr>
      <vt:lpstr>Roles</vt:lpstr>
      <vt:lpstr>Implementation</vt:lpstr>
      <vt:lpstr>Clean Water Act</vt:lpstr>
      <vt:lpstr>Water Quality Standards</vt:lpstr>
      <vt:lpstr>Water Quality Standards</vt:lpstr>
      <vt:lpstr>Water Quality Standards (continued)</vt:lpstr>
      <vt:lpstr>Components of Water Quality Standards</vt:lpstr>
      <vt:lpstr>Nutrient Criteria 101</vt:lpstr>
      <vt:lpstr>Types of Water Quality Criteria</vt:lpstr>
      <vt:lpstr>Nutrient Effects on Designated Uses</vt:lpstr>
      <vt:lpstr>Nutrient Criteria</vt:lpstr>
      <vt:lpstr>Why Nitrogen and Phosphorus Criteria?</vt:lpstr>
      <vt:lpstr>Numeric Nutrient Criteria</vt:lpstr>
      <vt:lpstr>How Numeric Criteria are Expressed</vt:lpstr>
      <vt:lpstr>Deriving Nutrient Criteria</vt:lpstr>
      <vt:lpstr>EPA Support for Criteria Development</vt:lpstr>
      <vt:lpstr>Step-by-Step: Risk Assessment Framework</vt:lpstr>
      <vt:lpstr>Key Concept: Classification</vt:lpstr>
      <vt:lpstr>Management Goals</vt:lpstr>
      <vt:lpstr>Assessment Endpoints and Measures</vt:lpstr>
      <vt:lpstr>How to Derive Numeric Nutrient Criteria</vt:lpstr>
      <vt:lpstr>Mechanistic Modeling</vt:lpstr>
      <vt:lpstr>Stressor Response Modeling</vt:lpstr>
      <vt:lpstr>Reference Condition</vt:lpstr>
      <vt:lpstr>How to Evaluate Evidence</vt:lpstr>
      <vt:lpstr>Example: Weight-of-Evidence Approach</vt:lpstr>
      <vt:lpstr>Water Quality Standards Review</vt:lpstr>
      <vt:lpstr>More Resources</vt:lpstr>
      <vt:lpstr>Review</vt:lpstr>
      <vt:lpstr>Next Steps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of Numeric Nutrient Criteria Development Presentation</dc:title>
  <dc:subject>Customizable PowerPoint slides providing an overview of how numeric nutrient criteria are developed, including background on the Clean Water Act and relevant regulatory programs</dc:subject>
  <dc:creator>U.S. Environmental Protection Agency</dc:creator>
  <cp:keywords>overview, criteria development, NNC, numeric nutrient criteria, CWA, Clean Water Act, regulatory programs, water quality standards, WQS, assessment, reporting, restoration, NPDES, discharge, TMDL, total maximum daily load, customizable, PowerPoint</cp:keywords>
  <cp:lastModifiedBy>Carlson, Krista</cp:lastModifiedBy>
  <cp:revision>177</cp:revision>
  <dcterms:created xsi:type="dcterms:W3CDTF">2022-07-21T19:58:33Z</dcterms:created>
  <dcterms:modified xsi:type="dcterms:W3CDTF">2023-06-06T21:42:01Z</dcterms:modified>
</cp:coreProperties>
</file>